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811" r:id="rId2"/>
  </p:sldMasterIdLst>
  <p:notesMasterIdLst>
    <p:notesMasterId r:id="rId57"/>
  </p:notesMasterIdLst>
  <p:handoutMasterIdLst>
    <p:handoutMasterId r:id="rId58"/>
  </p:handoutMasterIdLst>
  <p:sldIdLst>
    <p:sldId id="426" r:id="rId3"/>
    <p:sldId id="416" r:id="rId4"/>
    <p:sldId id="421" r:id="rId5"/>
    <p:sldId id="456" r:id="rId6"/>
    <p:sldId id="458" r:id="rId7"/>
    <p:sldId id="457" r:id="rId8"/>
    <p:sldId id="459" r:id="rId9"/>
    <p:sldId id="460" r:id="rId10"/>
    <p:sldId id="461" r:id="rId11"/>
    <p:sldId id="462" r:id="rId12"/>
    <p:sldId id="463" r:id="rId13"/>
    <p:sldId id="464" r:id="rId14"/>
    <p:sldId id="447" r:id="rId15"/>
    <p:sldId id="442" r:id="rId16"/>
    <p:sldId id="443" r:id="rId17"/>
    <p:sldId id="444" r:id="rId18"/>
    <p:sldId id="455" r:id="rId19"/>
    <p:sldId id="445" r:id="rId20"/>
    <p:sldId id="446" r:id="rId21"/>
    <p:sldId id="448" r:id="rId22"/>
    <p:sldId id="438" r:id="rId23"/>
    <p:sldId id="422" r:id="rId24"/>
    <p:sldId id="439" r:id="rId25"/>
    <p:sldId id="357" r:id="rId26"/>
    <p:sldId id="415" r:id="rId27"/>
    <p:sldId id="382" r:id="rId28"/>
    <p:sldId id="383" r:id="rId29"/>
    <p:sldId id="380" r:id="rId30"/>
    <p:sldId id="428" r:id="rId31"/>
    <p:sldId id="429" r:id="rId32"/>
    <p:sldId id="430" r:id="rId33"/>
    <p:sldId id="431" r:id="rId34"/>
    <p:sldId id="387" r:id="rId35"/>
    <p:sldId id="450" r:id="rId36"/>
    <p:sldId id="451" r:id="rId37"/>
    <p:sldId id="452" r:id="rId38"/>
    <p:sldId id="453" r:id="rId39"/>
    <p:sldId id="454" r:id="rId40"/>
    <p:sldId id="384" r:id="rId41"/>
    <p:sldId id="391" r:id="rId42"/>
    <p:sldId id="392" r:id="rId43"/>
    <p:sldId id="393" r:id="rId44"/>
    <p:sldId id="394" r:id="rId45"/>
    <p:sldId id="395" r:id="rId46"/>
    <p:sldId id="396" r:id="rId47"/>
    <p:sldId id="397" r:id="rId48"/>
    <p:sldId id="398" r:id="rId49"/>
    <p:sldId id="405" r:id="rId50"/>
    <p:sldId id="432" r:id="rId51"/>
    <p:sldId id="417" r:id="rId52"/>
    <p:sldId id="418" r:id="rId53"/>
    <p:sldId id="419" r:id="rId54"/>
    <p:sldId id="440" r:id="rId55"/>
    <p:sldId id="465" r:id="rId56"/>
  </p:sldIdLst>
  <p:sldSz cx="9144000" cy="6858000" type="screen4x3"/>
  <p:notesSz cx="6858000" cy="923607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CC99"/>
    <a:srgbClr val="FF9999"/>
    <a:srgbClr val="FFCCFF"/>
    <a:srgbClr val="FF9933"/>
    <a:srgbClr val="FFFF99"/>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9427" autoAdjust="0"/>
  </p:normalViewPr>
  <p:slideViewPr>
    <p:cSldViewPr>
      <p:cViewPr>
        <p:scale>
          <a:sx n="66" d="100"/>
          <a:sy n="66"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2579"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2580" name="Rectangle 4"/>
          <p:cNvSpPr>
            <a:spLocks noGrp="1" noChangeArrowheads="1"/>
          </p:cNvSpPr>
          <p:nvPr>
            <p:ph type="ftr" sz="quarter" idx="2"/>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2581" name="Rectangle 5"/>
          <p:cNvSpPr>
            <a:spLocks noGrp="1" noChangeArrowheads="1"/>
          </p:cNvSpPr>
          <p:nvPr>
            <p:ph type="sldNum" sz="quarter" idx="3"/>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DFBBF8-C5E0-4C5D-989A-DEDB3420ED6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61963"/>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9747" name="Rectangle 3"/>
          <p:cNvSpPr>
            <a:spLocks noGrp="1" noChangeArrowheads="1"/>
          </p:cNvSpPr>
          <p:nvPr>
            <p:ph type="dt" idx="1"/>
          </p:nvPr>
        </p:nvSpPr>
        <p:spPr bwMode="auto">
          <a:xfrm>
            <a:off x="3886200" y="0"/>
            <a:ext cx="2971800" cy="461963"/>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9748" name="Rectangle 4"/>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a:effectLst/>
        </p:spPr>
      </p:sp>
      <p:sp>
        <p:nvSpPr>
          <p:cNvPr id="159749" name="Rectangle 5"/>
          <p:cNvSpPr>
            <a:spLocks noGrp="1" noChangeArrowheads="1"/>
          </p:cNvSpPr>
          <p:nvPr>
            <p:ph type="body" sz="quarter" idx="3"/>
          </p:nvPr>
        </p:nvSpPr>
        <p:spPr bwMode="auto">
          <a:xfrm>
            <a:off x="914400" y="4387850"/>
            <a:ext cx="5029200" cy="4156075"/>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9750" name="Rectangle 6"/>
          <p:cNvSpPr>
            <a:spLocks noGrp="1" noChangeArrowheads="1"/>
          </p:cNvSpPr>
          <p:nvPr>
            <p:ph type="ftr" sz="quarter" idx="4"/>
          </p:nvPr>
        </p:nvSpPr>
        <p:spPr bwMode="auto">
          <a:xfrm>
            <a:off x="0" y="8774113"/>
            <a:ext cx="2971800" cy="461962"/>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9751" name="Rectangle 7"/>
          <p:cNvSpPr>
            <a:spLocks noGrp="1" noChangeArrowheads="1"/>
          </p:cNvSpPr>
          <p:nvPr>
            <p:ph type="sldNum" sz="quarter" idx="5"/>
          </p:nvPr>
        </p:nvSpPr>
        <p:spPr bwMode="auto">
          <a:xfrm>
            <a:off x="3886200" y="8774113"/>
            <a:ext cx="2971800" cy="461962"/>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5585F1C0-B9E3-4756-99D5-3BBA67B8BE3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Opening/Title Slide</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Focusing on these activities to identify a good program fit is part of ensuring successful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Focusing on these activities to identify a good program fit is part of ensuring successful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bridge from science to service must be built, repaired, maintained, and improved." - NIRN Brief, January 2009</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organization and leader capacity needed to implement; and adopt</a:t>
            </a:r>
            <a:r>
              <a:rPr lang="en-US" baseline="0" dirty="0" smtClean="0"/>
              <a:t> EBPs</a:t>
            </a:r>
          </a:p>
          <a:p>
            <a:r>
              <a:rPr lang="en-US" baseline="0" dirty="0" smtClean="0"/>
              <a:t>Based on LAM’s ten years of services in promoting SUD </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organization and leader capacity needed to implement; and adopt</a:t>
            </a:r>
            <a:r>
              <a:rPr lang="en-US" baseline="0" dirty="0" smtClean="0"/>
              <a:t> EBPs</a:t>
            </a:r>
          </a:p>
          <a:p>
            <a:r>
              <a:rPr lang="en-US" baseline="0" dirty="0" smtClean="0"/>
              <a:t>Based on LAM’s ten years of services in promoting SUD </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200" dirty="0" smtClean="0"/>
              <a:t>(Institute of Medicine, 1998.  </a:t>
            </a:r>
            <a:r>
              <a:rPr lang="en-US" sz="1200" i="1" dirty="0" smtClean="0"/>
              <a:t>Bridging the Gap Between Practice and Research</a:t>
            </a:r>
            <a:r>
              <a:rPr lang="en-US" sz="1200" dirty="0" smtClean="0"/>
              <a:t>.  </a:t>
            </a:r>
          </a:p>
          <a:p>
            <a:pPr>
              <a:buFontTx/>
              <a:buNone/>
            </a:pPr>
            <a:r>
              <a:rPr lang="en-US" sz="1200" dirty="0" smtClean="0"/>
              <a:t>Washington, DC: National Academy Press)- key goal of practice to research</a:t>
            </a:r>
            <a:r>
              <a:rPr lang="en-US" sz="1200" baseline="0" dirty="0" smtClean="0"/>
              <a:t> and blending initiatives in late 1990s and early 2000s</a:t>
            </a:r>
          </a:p>
          <a:p>
            <a:pPr>
              <a:buFontTx/>
              <a:buNone/>
            </a:pPr>
            <a:r>
              <a:rPr lang="en-US" sz="1200" baseline="0" dirty="0" smtClean="0"/>
              <a:t>Emphasize how this is not an exact science. We can conduct evaluation –which is another capacity- to help FBOs create a picture of client outcomes and results.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C6949-F718-42BB-B0F6-B8486799E99A}" type="slidenum">
              <a:rPr lang="en-US"/>
              <a:pPr/>
              <a:t>17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smtClean="0"/>
              <a:t>Overview</a:t>
            </a:r>
            <a:r>
              <a:rPr lang="en-US" baseline="0" dirty="0" smtClean="0"/>
              <a:t> of external factors impacting development and adoption of EBPs (include description of impacts on both sides 1) practice and 2) research and now 3) dissemination-mention dissemination and archiving is now a growing segment of managing EBPs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organization</a:t>
            </a:r>
            <a:r>
              <a:rPr lang="en-US" baseline="0" dirty="0" smtClean="0"/>
              <a:t> leadership; vision; values and capacity to implement EBPs.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Refer to 2013 UCLA-ISAP  white paper on SUD Workforce Development and CAADE standards for counselor certification – more emphasis on formal education and training. Try not to preach –rather suggest workforce development’s role in effective counseling and treatment, </a:t>
            </a:r>
            <a:r>
              <a:rPr lang="en-US" baseline="0" dirty="0" err="1" smtClean="0"/>
              <a:t>preventoion</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http://caade.org/sites/default/files/UCLA_Workforce%20Development%20White%20Paper_FINAL.pdf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organization</a:t>
            </a:r>
            <a:r>
              <a:rPr lang="en-US" baseline="0" dirty="0" smtClean="0"/>
              <a:t> leadership; vision; values and capacity to implement EBPs. Some of this is a repeat of former slides. Mention nuisances and reason for emphasis of these ideas.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Refer to 2013 UCLA-ISAP  white paper on SUD Workforce Development and CAADE standards for counselor certification – more emphasis on formal education and training. Try not to preach –rather suggest workforce development’s role in effective counseling and treatment, prevention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http://caade.org/sites/default/files/UCLA_Workforce%20Development%20White%20Paper_FINAL.pdf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history</a:t>
            </a:r>
            <a:r>
              <a:rPr lang="en-US" baseline="0" dirty="0" smtClean="0"/>
              <a:t> of EBPs (i.e. 1998 IOM report on </a:t>
            </a:r>
            <a:r>
              <a:rPr lang="en-US" dirty="0" smtClean="0"/>
              <a:t>bridging the</a:t>
            </a:r>
            <a:r>
              <a:rPr lang="en-US" baseline="0" dirty="0" smtClean="0"/>
              <a:t> gap in practice/research). Include few examples progress made in past 15 years in SUD(local ones are best). LAM congregations use the UCLA-ISAP PRC conducted in Los Angeles 2000-2010, of which LAM’s director C. Branch was co PI for nine years. Mention how long it takes to develop EBPs in partnership with scientists/researchers- so prepare for long term. Few communities of color/faith in urban areas achieve the strategic partnerships needed to publish and institutionalize their work. Mention LAM theory of change to explain and promote faith-based participation in PRC and adopting EBPs in SUDs. (LAM theory of change includes epistemology, culture and historical analysis as basis for change in AA populations)- we have some evidence approach holds when applied to other populations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3EF23-C622-4314-A72F-EE83FA3F11F2}" type="slidenum">
              <a:rPr lang="en-US"/>
              <a:pPr/>
              <a:t>20</a:t>
            </a:fld>
            <a:endParaRPr lang="en-US"/>
          </a:p>
        </p:txBody>
      </p:sp>
      <p:sp>
        <p:nvSpPr>
          <p:cNvPr id="165890" name="Rectangle 1026"/>
          <p:cNvSpPr>
            <a:spLocks noGrp="1" noRot="1" noChangeAspect="1" noChangeArrowheads="1" noTextEdit="1"/>
          </p:cNvSpPr>
          <p:nvPr>
            <p:ph type="sldImg"/>
          </p:nvPr>
        </p:nvSpPr>
        <p:spPr>
          <a:ln/>
        </p:spPr>
      </p:sp>
      <p:sp>
        <p:nvSpPr>
          <p:cNvPr id="165891" name="Rectangle 1027"/>
          <p:cNvSpPr>
            <a:spLocks noGrp="1" noChangeArrowheads="1"/>
          </p:cNvSpPr>
          <p:nvPr>
            <p:ph type="body" idx="1"/>
          </p:nvPr>
        </p:nvSpPr>
        <p:spPr/>
        <p:txBody>
          <a:bodyPr/>
          <a:lstStyle/>
          <a:p>
            <a:r>
              <a:rPr lang="en-US" dirty="0" smtClean="0"/>
              <a:t>Transition</a:t>
            </a:r>
            <a:r>
              <a:rPr lang="en-US" baseline="0" dirty="0" smtClean="0"/>
              <a:t> slide- check on audience and time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if you</a:t>
            </a:r>
            <a:r>
              <a:rPr lang="en-US" baseline="0" dirty="0" smtClean="0"/>
              <a:t> want to develop or adopt an evidence based practice in SUD and alcohol, then you need “</a:t>
            </a:r>
            <a:r>
              <a:rPr lang="en-US" baseline="0" dirty="0" err="1" smtClean="0"/>
              <a:t>braintrust</a:t>
            </a:r>
            <a:r>
              <a:rPr lang="en-US" baseline="0" dirty="0" smtClean="0"/>
              <a:t>” to help your congregation do it. This is not solo work. Even in the adoption of EBPs – you will be served well to organize and sustain a “EBPs ‘ministry team’ or ‘committee’ to help with adoption and implementation. Recommend conduct a thorough internal assessment of capacity for this step in alcohol and drug counseling, treatment and </a:t>
            </a:r>
            <a:r>
              <a:rPr lang="en-US" baseline="0" dirty="0" err="1" smtClean="0"/>
              <a:t>reco</a:t>
            </a:r>
            <a:r>
              <a:rPr lang="en-US" baseline="0" dirty="0" smtClean="0"/>
              <a:t> </a:t>
            </a:r>
            <a:r>
              <a:rPr lang="en-US" baseline="0" dirty="0" err="1" smtClean="0"/>
              <a:t>ver</a:t>
            </a:r>
            <a:r>
              <a:rPr lang="en-US" baseline="0" dirty="0" smtClean="0"/>
              <a:t> support.</a:t>
            </a:r>
            <a:endParaRPr lang="en-US" dirty="0"/>
          </a:p>
        </p:txBody>
      </p:sp>
      <p:sp>
        <p:nvSpPr>
          <p:cNvPr id="4" name="Slide Number Placeholder 3"/>
          <p:cNvSpPr>
            <a:spLocks noGrp="1"/>
          </p:cNvSpPr>
          <p:nvPr>
            <p:ph type="sldNum" sz="quarter" idx="10"/>
          </p:nvPr>
        </p:nvSpPr>
        <p:spPr/>
        <p:txBody>
          <a:bodyPr/>
          <a:lstStyle/>
          <a:p>
            <a:fld id="{1CC54E6E-17E0-495E-BC7F-D603E9A66F0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slide – changing focus</a:t>
            </a:r>
            <a:r>
              <a:rPr lang="en-US" baseline="0" dirty="0" smtClean="0"/>
              <a:t> and topic </a:t>
            </a:r>
          </a:p>
          <a:p>
            <a:r>
              <a:rPr lang="en-US" dirty="0" smtClean="0"/>
              <a:t>Examples</a:t>
            </a:r>
            <a:r>
              <a:rPr lang="en-US" baseline="0" dirty="0" smtClean="0"/>
              <a:t> of EBPs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EBPs – use local examples when</a:t>
            </a:r>
            <a:r>
              <a:rPr lang="en-US" baseline="0" dirty="0" smtClean="0"/>
              <a:t> you can.</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13" indent="-290513">
              <a:buFontTx/>
              <a:buNone/>
            </a:pPr>
            <a:r>
              <a:rPr lang="en-US" sz="1200" dirty="0" smtClean="0">
                <a:solidFill>
                  <a:srgbClr val="CCECFF"/>
                </a:solidFill>
              </a:rPr>
              <a:t>Godley, S.H., et al (2001) Therapist Reactions to Manual-Guided Therapies for the Treatment of Adolescent Marijuana Users. </a:t>
            </a:r>
            <a:r>
              <a:rPr lang="en-US" sz="1200" i="1" dirty="0" err="1" smtClean="0">
                <a:solidFill>
                  <a:srgbClr val="CCECFF"/>
                </a:solidFill>
              </a:rPr>
              <a:t>Clin</a:t>
            </a:r>
            <a:r>
              <a:rPr lang="en-US" sz="1200" i="1" dirty="0" smtClean="0">
                <a:solidFill>
                  <a:srgbClr val="CCECFF"/>
                </a:solidFill>
              </a:rPr>
              <a:t> </a:t>
            </a:r>
            <a:r>
              <a:rPr lang="en-US" sz="1200" i="1" dirty="0" err="1" smtClean="0">
                <a:solidFill>
                  <a:srgbClr val="CCECFF"/>
                </a:solidFill>
              </a:rPr>
              <a:t>Psychol</a:t>
            </a:r>
            <a:r>
              <a:rPr lang="en-US" sz="1200" i="1" dirty="0" smtClean="0">
                <a:solidFill>
                  <a:srgbClr val="CCECFF"/>
                </a:solidFill>
              </a:rPr>
              <a:t> </a:t>
            </a:r>
            <a:r>
              <a:rPr lang="en-US" sz="1200" i="1" dirty="0" err="1" smtClean="0">
                <a:solidFill>
                  <a:srgbClr val="CCECFF"/>
                </a:solidFill>
              </a:rPr>
              <a:t>Sci</a:t>
            </a:r>
            <a:r>
              <a:rPr lang="en-US" sz="1200" i="1" dirty="0" smtClean="0">
                <a:solidFill>
                  <a:srgbClr val="CCECFF"/>
                </a:solidFill>
              </a:rPr>
              <a:t> </a:t>
            </a:r>
            <a:r>
              <a:rPr lang="en-US" sz="1200" i="1" dirty="0" err="1" smtClean="0">
                <a:solidFill>
                  <a:srgbClr val="CCECFF"/>
                </a:solidFill>
              </a:rPr>
              <a:t>Prac</a:t>
            </a:r>
            <a:r>
              <a:rPr lang="en-US" sz="1200" i="1" dirty="0" smtClean="0">
                <a:solidFill>
                  <a:srgbClr val="CCECFF"/>
                </a:solidFill>
              </a:rPr>
              <a:t> 8: </a:t>
            </a:r>
            <a:r>
              <a:rPr lang="en-US" sz="1200" dirty="0" smtClean="0">
                <a:solidFill>
                  <a:srgbClr val="CCECFF"/>
                </a:solidFill>
              </a:rPr>
              <a:t>405-417</a:t>
            </a:r>
          </a:p>
          <a:p>
            <a:pPr marL="290513" indent="-290513"/>
            <a:endParaRPr lang="en-US" sz="1200"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13" indent="-290513">
              <a:buFontTx/>
              <a:buNone/>
            </a:pPr>
            <a:r>
              <a:rPr lang="en-US" sz="1200" dirty="0" smtClean="0">
                <a:solidFill>
                  <a:srgbClr val="CCECFF"/>
                </a:solidFill>
              </a:rPr>
              <a:t>Godley, S.H., et al (2001) Therapist Reactions to Manual-Guided Therapies for the Treatment of Adolescent Marijuana Users. </a:t>
            </a:r>
            <a:r>
              <a:rPr lang="en-US" sz="1200" i="1" dirty="0" err="1" smtClean="0">
                <a:solidFill>
                  <a:srgbClr val="CCECFF"/>
                </a:solidFill>
              </a:rPr>
              <a:t>Clin</a:t>
            </a:r>
            <a:r>
              <a:rPr lang="en-US" sz="1200" i="1" dirty="0" smtClean="0">
                <a:solidFill>
                  <a:srgbClr val="CCECFF"/>
                </a:solidFill>
              </a:rPr>
              <a:t> </a:t>
            </a:r>
            <a:r>
              <a:rPr lang="en-US" sz="1200" i="1" dirty="0" err="1" smtClean="0">
                <a:solidFill>
                  <a:srgbClr val="CCECFF"/>
                </a:solidFill>
              </a:rPr>
              <a:t>Psychol</a:t>
            </a:r>
            <a:r>
              <a:rPr lang="en-US" sz="1200" i="1" dirty="0" smtClean="0">
                <a:solidFill>
                  <a:srgbClr val="CCECFF"/>
                </a:solidFill>
              </a:rPr>
              <a:t> </a:t>
            </a:r>
            <a:r>
              <a:rPr lang="en-US" sz="1200" i="1" dirty="0" err="1" smtClean="0">
                <a:solidFill>
                  <a:srgbClr val="CCECFF"/>
                </a:solidFill>
              </a:rPr>
              <a:t>Sci</a:t>
            </a:r>
            <a:r>
              <a:rPr lang="en-US" sz="1200" i="1" dirty="0" smtClean="0">
                <a:solidFill>
                  <a:srgbClr val="CCECFF"/>
                </a:solidFill>
              </a:rPr>
              <a:t> </a:t>
            </a:r>
            <a:r>
              <a:rPr lang="en-US" sz="1200" i="1" dirty="0" err="1" smtClean="0">
                <a:solidFill>
                  <a:srgbClr val="CCECFF"/>
                </a:solidFill>
              </a:rPr>
              <a:t>Prac</a:t>
            </a:r>
            <a:r>
              <a:rPr lang="en-US" sz="1200" i="1" dirty="0" smtClean="0">
                <a:solidFill>
                  <a:srgbClr val="CCECFF"/>
                </a:solidFill>
              </a:rPr>
              <a:t> 8: </a:t>
            </a:r>
            <a:r>
              <a:rPr lang="en-US" sz="1200" dirty="0" smtClean="0">
                <a:solidFill>
                  <a:srgbClr val="CCECFF"/>
                </a:solidFill>
              </a:rPr>
              <a:t>405-417</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Tx/>
              <a:buNone/>
            </a:pPr>
            <a:r>
              <a:rPr lang="en-US" sz="1200" dirty="0" smtClean="0">
                <a:solidFill>
                  <a:srgbClr val="CCECFF"/>
                </a:solidFill>
              </a:rPr>
              <a:t>(Godley, S.H. et al, 2001)</a:t>
            </a:r>
            <a:endParaRPr lang="en-US" sz="1200" dirty="0">
              <a:solidFill>
                <a:srgbClr val="CCECFF"/>
              </a:solidFill>
            </a:endParaRPr>
          </a:p>
        </p:txBody>
      </p:sp>
      <p:sp>
        <p:nvSpPr>
          <p:cNvPr id="4" name="Slide Number Placeholder 3"/>
          <p:cNvSpPr>
            <a:spLocks noGrp="1"/>
          </p:cNvSpPr>
          <p:nvPr>
            <p:ph type="sldNum" sz="quarter" idx="10"/>
          </p:nvPr>
        </p:nvSpPr>
        <p:spPr/>
        <p:txBody>
          <a:bodyPr/>
          <a:lstStyle/>
          <a:p>
            <a:fld id="{5585F1C0-B9E3-4756-99D5-3BBA67B8BE3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Tx/>
              <a:buNone/>
            </a:pPr>
            <a:r>
              <a:rPr lang="en-US" sz="1200" dirty="0" smtClean="0">
                <a:solidFill>
                  <a:srgbClr val="CCECFF"/>
                </a:solidFill>
              </a:rPr>
              <a:t>(Godley, S.H. et al, 2001)</a:t>
            </a:r>
            <a:endParaRPr lang="en-US" sz="1200" dirty="0">
              <a:solidFill>
                <a:srgbClr val="CCECFF"/>
              </a:solidFill>
            </a:endParaRPr>
          </a:p>
        </p:txBody>
      </p:sp>
      <p:sp>
        <p:nvSpPr>
          <p:cNvPr id="4" name="Slide Number Placeholder 3"/>
          <p:cNvSpPr>
            <a:spLocks noGrp="1"/>
          </p:cNvSpPr>
          <p:nvPr>
            <p:ph type="sldNum" sz="quarter" idx="10"/>
          </p:nvPr>
        </p:nvSpPr>
        <p:spPr/>
        <p:txBody>
          <a:bodyPr/>
          <a:lstStyle/>
          <a:p>
            <a:fld id="{5585F1C0-B9E3-4756-99D5-3BBA67B8BE3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slide – check audience</a:t>
            </a:r>
          </a:p>
          <a:p>
            <a:r>
              <a:rPr lang="en-US" dirty="0" smtClean="0"/>
              <a:t>Reinforce the purpose of EBPs-</a:t>
            </a:r>
            <a:r>
              <a:rPr lang="en-US" baseline="0" dirty="0" smtClean="0"/>
              <a:t> to improve treatment outcomes in everyday practice </a:t>
            </a:r>
          </a:p>
          <a:p>
            <a:r>
              <a:rPr lang="en-US" baseline="0" dirty="0" smtClean="0"/>
              <a:t>if you really feel you have time include examples on cost of treatment with examples on how the new paying system has directly impacted the ‘how’ we do our work- tie to Ethics principle in SUD counselors, etc.</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Discuss how</a:t>
            </a:r>
            <a:r>
              <a:rPr lang="en-US" b="0" baseline="0" dirty="0" smtClean="0"/>
              <a:t> to create ‘</a:t>
            </a:r>
            <a:r>
              <a:rPr lang="en-US" b="0" dirty="0" smtClean="0"/>
              <a:t>Lessons Learned’ and what to do with</a:t>
            </a:r>
            <a:r>
              <a:rPr lang="en-US" b="0" baseline="0" dirty="0" smtClean="0"/>
              <a:t> what we think we know. This is the part of treatment that we can discuss our faith. Hard to measure faith, but we know it works towards abstinence and recovery- we just don’t know facts of how it works and why</a:t>
            </a:r>
            <a:endParaRPr lang="en-US" b="0"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Explain levels of EBPs and mention</a:t>
            </a:r>
            <a:r>
              <a:rPr lang="en-US" sz="1200" baseline="0" dirty="0" smtClean="0"/>
              <a:t> cultural competence and it’s a huge area of growth in years ahead (partly due to ACA and integration, EHRs)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Source: Drake, et al. 2001. Implementing evidence based practices in routine mental health service settings. </a:t>
            </a:r>
            <a:r>
              <a:rPr lang="en-US" sz="1200" i="1" dirty="0" smtClean="0"/>
              <a:t>Psychiatric Services, 52</a:t>
            </a:r>
            <a:r>
              <a:rPr lang="en-US" sz="1200" dirty="0" smtClean="0"/>
              <a:t>, 179 – 182</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Discuss how</a:t>
            </a:r>
            <a:r>
              <a:rPr lang="en-US" b="0" baseline="0" dirty="0" smtClean="0"/>
              <a:t> to create ‘</a:t>
            </a:r>
            <a:r>
              <a:rPr lang="en-US" b="0" dirty="0" smtClean="0"/>
              <a:t>Lessons Learned’ and what to do with</a:t>
            </a:r>
            <a:r>
              <a:rPr lang="en-US" b="0" baseline="0" dirty="0" smtClean="0"/>
              <a:t> what we think we know. This is the part of treatment that we can discuss our faith. Hard to measure faith, but we know it works towards abstinence and recovery- we just don’t know facts of how it works and why</a:t>
            </a:r>
            <a:endParaRPr lang="en-US" b="0" dirty="0" smtClean="0"/>
          </a:p>
          <a:p>
            <a:endParaRPr lang="en-US"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Discuss how</a:t>
            </a:r>
            <a:r>
              <a:rPr lang="en-US" b="0" baseline="0" dirty="0" smtClean="0"/>
              <a:t> to create ‘</a:t>
            </a:r>
            <a:r>
              <a:rPr lang="en-US" b="0" dirty="0" smtClean="0"/>
              <a:t>Lessons Learned’ and what to do with</a:t>
            </a:r>
            <a:r>
              <a:rPr lang="en-US" b="0" baseline="0" dirty="0" smtClean="0"/>
              <a:t> what we think we know. This is the part of treatment that we can discuss our faith. Hard to measure faith, but we know it works towards abstinence and recovery- we just don’t know facts of how it works and why</a:t>
            </a:r>
          </a:p>
          <a:p>
            <a:r>
              <a:rPr lang="en-US" b="0" baseline="0" dirty="0" smtClean="0"/>
              <a:t>Mention all the new webinars and encourage online surfing for resources and no cost methods to counsel parishioners</a:t>
            </a:r>
            <a:endParaRPr lang="en-US" b="0"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Discuss how</a:t>
            </a:r>
            <a:r>
              <a:rPr lang="en-US" b="0" baseline="0" dirty="0" smtClean="0"/>
              <a:t> to create ‘</a:t>
            </a:r>
            <a:r>
              <a:rPr lang="en-US" b="0" dirty="0" smtClean="0"/>
              <a:t>Lessons Learned’ and what to do with</a:t>
            </a:r>
            <a:r>
              <a:rPr lang="en-US" b="0" baseline="0" dirty="0" smtClean="0"/>
              <a:t> what we think we know. This is the part of treatment that we can discuss our faith. Hard to measure faith, but we know it works towards abstinence and recovery- we just don’t know facts of how it works and why</a:t>
            </a:r>
          </a:p>
          <a:p>
            <a:r>
              <a:rPr lang="en-US" b="0" baseline="0" dirty="0" smtClean="0"/>
              <a:t>Mention all the new webinars and encourage online surfing for resources and no cost methods to counsel parishioners</a:t>
            </a:r>
            <a:endParaRPr lang="en-US" b="0" dirty="0" smtClean="0"/>
          </a:p>
          <a:p>
            <a:endParaRPr lang="en-US" dirty="0"/>
          </a:p>
        </p:txBody>
      </p:sp>
      <p:sp>
        <p:nvSpPr>
          <p:cNvPr id="4" name="Slide Number Placeholder 3"/>
          <p:cNvSpPr>
            <a:spLocks noGrp="1"/>
          </p:cNvSpPr>
          <p:nvPr>
            <p:ph type="sldNum" sz="quarter" idx="10"/>
          </p:nvPr>
        </p:nvSpPr>
        <p:spPr/>
        <p:txBody>
          <a:bodyPr/>
          <a:lstStyle/>
          <a:p>
            <a:fld id="{CC70E3B8-EBF5-485A-A8C1-B967A9590FC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to basics – NIDA</a:t>
            </a:r>
            <a:r>
              <a:rPr lang="en-US" baseline="0" dirty="0" smtClean="0"/>
              <a:t> principles (TCU model)</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dirty="0" smtClean="0"/>
              <a:t>”First things first”. </a:t>
            </a:r>
            <a:r>
              <a:rPr lang="en-US" dirty="0" smtClean="0"/>
              <a:t>NIDA Principles- explain. </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dirty="0" smtClean="0"/>
              <a:t>”First things first”. </a:t>
            </a:r>
            <a:r>
              <a:rPr lang="en-US" dirty="0" smtClean="0"/>
              <a:t>NIDA Principles- explain. </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1" dirty="0" smtClean="0"/>
              <a:t>”First things first”. </a:t>
            </a:r>
            <a:r>
              <a:rPr lang="en-US" dirty="0" smtClean="0"/>
              <a:t>NIDA Principles (1999)- explain. </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Tx/>
              <a:buNone/>
            </a:pPr>
            <a:r>
              <a:rPr lang="en-US" sz="1200" dirty="0" smtClean="0"/>
              <a:t>Miller et al., (1995) What works: A methodological analysis of the alcohol treatment outcome literature. In R. K. Hester &amp; W. R. Miller (eds.)  </a:t>
            </a:r>
            <a:r>
              <a:rPr lang="en-US" sz="1200" i="1" dirty="0" smtClean="0"/>
              <a:t>Handbook of Alcoholism Treatment Approaches: Effective Alternatives.</a:t>
            </a:r>
            <a:r>
              <a:rPr lang="en-US" sz="1200" dirty="0" smtClean="0"/>
              <a:t> (2</a:t>
            </a:r>
            <a:r>
              <a:rPr lang="en-US" sz="1200" baseline="30000" dirty="0" smtClean="0"/>
              <a:t>nd</a:t>
            </a:r>
            <a:r>
              <a:rPr lang="en-US" sz="1200" dirty="0" smtClean="0"/>
              <a:t> ed., pp 12 – 44).  Boston: </a:t>
            </a:r>
            <a:r>
              <a:rPr lang="en-US" sz="1200" dirty="0" err="1" smtClean="0"/>
              <a:t>Allyn</a:t>
            </a:r>
            <a:r>
              <a:rPr lang="en-US" sz="1200" dirty="0" smtClean="0"/>
              <a:t> &amp; Bacon.</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a:lnSpc>
                <a:spcPct val="80000"/>
              </a:lnSpc>
              <a:spcAft>
                <a:spcPct val="20000"/>
              </a:spcAft>
              <a:buFontTx/>
              <a:buAutoNum type="arabicPeriod"/>
            </a:pPr>
            <a:r>
              <a:rPr lang="en-US" sz="1200" dirty="0" smtClean="0"/>
              <a:t>L. </a:t>
            </a:r>
            <a:r>
              <a:rPr lang="en-US" sz="1200" dirty="0" err="1" smtClean="0"/>
              <a:t>Onken</a:t>
            </a:r>
            <a:r>
              <a:rPr lang="en-US" sz="1200" dirty="0" smtClean="0"/>
              <a:t> (2002).  Personal Communication.  National Institute on Drug Abuse.</a:t>
            </a:r>
          </a:p>
          <a:p>
            <a:pPr marL="609600" indent="-609600">
              <a:lnSpc>
                <a:spcPct val="80000"/>
              </a:lnSpc>
              <a:spcAft>
                <a:spcPct val="20000"/>
              </a:spcAft>
              <a:buFontTx/>
              <a:buAutoNum type="arabicPeriod"/>
            </a:pPr>
            <a:r>
              <a:rPr lang="en-US" sz="1200" dirty="0" smtClean="0"/>
              <a:t>Principles of Drug Addiction Treatment: A research-based guide (1999). National Institute on Drug Abuse</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42901-E9E3-4546-81E6-FE32997C943C}" type="slidenum">
              <a:rPr lang="en-US"/>
              <a:pPr/>
              <a:t>39</a:t>
            </a:fld>
            <a:endParaRPr lang="en-US"/>
          </a:p>
        </p:txBody>
      </p:sp>
      <p:sp>
        <p:nvSpPr>
          <p:cNvPr id="158722" name="Rectangle 2"/>
          <p:cNvSpPr>
            <a:spLocks noGrp="1" noRot="1" noChangeAspect="1" noChangeArrowheads="1" noTextEdit="1"/>
          </p:cNvSpPr>
          <p:nvPr>
            <p:ph type="sldImg"/>
          </p:nvPr>
        </p:nvSpPr>
        <p:spPr>
          <a:xfrm>
            <a:off x="1095375" y="687388"/>
            <a:ext cx="4672013" cy="3503612"/>
          </a:xfrm>
          <a:ln/>
        </p:spPr>
      </p:sp>
      <p:sp>
        <p:nvSpPr>
          <p:cNvPr id="158723" name="Rectangle 3"/>
          <p:cNvSpPr>
            <a:spLocks noGrp="1" noChangeArrowheads="1"/>
          </p:cNvSpPr>
          <p:nvPr>
            <p:ph type="body" idx="1"/>
          </p:nvPr>
        </p:nvSpPr>
        <p:spPr>
          <a:xfrm>
            <a:off x="914400" y="4419600"/>
            <a:ext cx="5030788" cy="4114800"/>
          </a:xfrm>
        </p:spPr>
        <p:txBody>
          <a:bodyPr wrap="square" lIns="89719" tIns="44859" rIns="89719" bIns="44859"/>
          <a:lstStyle/>
          <a:p>
            <a:pPr algn="l">
              <a:lnSpc>
                <a:spcPct val="90000"/>
              </a:lnSpc>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CCECFF"/>
                </a:solidFill>
              </a:rPr>
              <a:t>Simpson, 2001 (</a:t>
            </a:r>
            <a:r>
              <a:rPr lang="en-US" sz="1200" u="sng" dirty="0" smtClean="0">
                <a:solidFill>
                  <a:srgbClr val="CCECFF"/>
                </a:solidFill>
              </a:rPr>
              <a:t>Addiction</a:t>
            </a:r>
            <a:r>
              <a:rPr lang="en-US" sz="1200" dirty="0" smtClean="0">
                <a:solidFill>
                  <a:srgbClr val="CCECFF"/>
                </a:solidFill>
              </a:rPr>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r>
            <a:r>
              <a:rPr lang="en-US" dirty="0" err="1" smtClean="0"/>
              <a:t>Fixsen</a:t>
            </a:r>
            <a:r>
              <a:rPr lang="en-US" dirty="0" smtClean="0"/>
              <a:t>, </a:t>
            </a:r>
            <a:r>
              <a:rPr lang="en-US" dirty="0" err="1" smtClean="0"/>
              <a:t>Naoom</a:t>
            </a:r>
            <a:r>
              <a:rPr lang="en-US" dirty="0" smtClean="0"/>
              <a:t>, </a:t>
            </a:r>
            <a:r>
              <a:rPr lang="en-US" dirty="0" err="1" smtClean="0"/>
              <a:t>Blase</a:t>
            </a:r>
            <a:r>
              <a:rPr lang="en-US" dirty="0" smtClean="0"/>
              <a:t>, Friedman, &amp; Wallace, 2005)</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2CF2A-4B98-42FE-B2AD-B34709CBCA56}" type="slidenum">
              <a:rPr lang="en-US"/>
              <a:pPr/>
              <a:t>40</a:t>
            </a:fld>
            <a:endParaRPr lang="en-US"/>
          </a:p>
        </p:txBody>
      </p:sp>
      <p:sp>
        <p:nvSpPr>
          <p:cNvPr id="172034" name="Rectangle 2"/>
          <p:cNvSpPr>
            <a:spLocks noGrp="1" noRot="1" noChangeAspect="1" noChangeArrowheads="1" noTextEdit="1"/>
          </p:cNvSpPr>
          <p:nvPr>
            <p:ph type="sldImg"/>
          </p:nvPr>
        </p:nvSpPr>
        <p:spPr>
          <a:xfrm>
            <a:off x="1095375" y="687388"/>
            <a:ext cx="4672013" cy="3503612"/>
          </a:xfrm>
          <a:ln/>
        </p:spPr>
      </p:sp>
      <p:sp>
        <p:nvSpPr>
          <p:cNvPr id="172035" name="Rectangle 3"/>
          <p:cNvSpPr>
            <a:spLocks noGrp="1" noChangeArrowheads="1"/>
          </p:cNvSpPr>
          <p:nvPr>
            <p:ph type="body" idx="1"/>
          </p:nvPr>
        </p:nvSpPr>
        <p:spPr>
          <a:xfrm>
            <a:off x="915988" y="4419600"/>
            <a:ext cx="5027612" cy="4114800"/>
          </a:xfrm>
        </p:spPr>
        <p:txBody>
          <a:bodyPr wrap="square" lIns="89548" tIns="44774" rIns="89548" bIns="44774"/>
          <a:lstStyle/>
          <a:p>
            <a:pPr algn="l">
              <a:lnSpc>
                <a:spcPct val="90000"/>
              </a:lnSpc>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90000"/>
              </a:lnSpc>
              <a:spcBef>
                <a:spcPct val="30000"/>
              </a:spcBef>
              <a:spcAft>
                <a:spcPct val="0"/>
              </a:spcAft>
              <a:buClrTx/>
              <a:buSzTx/>
              <a:buFontTx/>
              <a:buNone/>
              <a:tabLst/>
              <a:defRPr/>
            </a:pPr>
            <a:r>
              <a:rPr lang="en-US" sz="1200" dirty="0" smtClean="0">
                <a:solidFill>
                  <a:srgbClr val="CCECFF"/>
                </a:solidFill>
              </a:rPr>
              <a:t>Simpson, 2001 (</a:t>
            </a:r>
            <a:r>
              <a:rPr lang="en-US" sz="1200" u="sng" dirty="0" smtClean="0">
                <a:solidFill>
                  <a:srgbClr val="CCECFF"/>
                </a:solidFill>
              </a:rPr>
              <a:t>Addiction</a:t>
            </a:r>
            <a:r>
              <a:rPr lang="en-US" sz="1200" dirty="0" smtClean="0">
                <a:solidFill>
                  <a:srgbClr val="CCECFF"/>
                </a:solidFill>
              </a:rPr>
              <a:t>)</a:t>
            </a:r>
          </a:p>
          <a:p>
            <a:pPr algn="l">
              <a:lnSpc>
                <a:spcPct val="90000"/>
              </a:lnSpc>
            </a:pPr>
            <a:endParaRPr lang="en-US" sz="1200" dirty="0" smtClean="0">
              <a:solidFill>
                <a:srgbClr val="CCECFF"/>
              </a:solidFill>
              <a:latin typeface="Tahoma" pitchFamily="34" charset="0"/>
            </a:endParaRPr>
          </a:p>
          <a:p>
            <a:pPr algn="l">
              <a:lnSpc>
                <a:spcPct val="90000"/>
              </a:lnSpc>
            </a:pPr>
            <a:endParaRPr lang="en-US" sz="1200" dirty="0" smtClean="0">
              <a:solidFill>
                <a:srgbClr val="CCECFF"/>
              </a:solidFill>
              <a:latin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20516-0F96-4FF0-ABEF-5915AF98DE47}" type="slidenum">
              <a:rPr lang="en-US"/>
              <a:pPr/>
              <a:t>41</a:t>
            </a:fld>
            <a:endParaRPr lang="en-US"/>
          </a:p>
        </p:txBody>
      </p:sp>
      <p:sp>
        <p:nvSpPr>
          <p:cNvPr id="174082" name="Rectangle 2"/>
          <p:cNvSpPr>
            <a:spLocks noGrp="1" noRot="1" noChangeAspect="1" noChangeArrowheads="1" noTextEdit="1"/>
          </p:cNvSpPr>
          <p:nvPr>
            <p:ph type="sldImg"/>
          </p:nvPr>
        </p:nvSpPr>
        <p:spPr>
          <a:xfrm>
            <a:off x="1095375" y="687388"/>
            <a:ext cx="4672013" cy="3503612"/>
          </a:xfrm>
          <a:ln/>
        </p:spPr>
      </p:sp>
      <p:sp>
        <p:nvSpPr>
          <p:cNvPr id="174083" name="Rectangle 3"/>
          <p:cNvSpPr>
            <a:spLocks noGrp="1" noChangeArrowheads="1"/>
          </p:cNvSpPr>
          <p:nvPr>
            <p:ph type="body" idx="1"/>
          </p:nvPr>
        </p:nvSpPr>
        <p:spPr>
          <a:xfrm>
            <a:off x="915988" y="4419600"/>
            <a:ext cx="5027612" cy="4114800"/>
          </a:xfrm>
        </p:spPr>
        <p:txBody>
          <a:bodyPr wrap="square" lIns="89548" tIns="44774" rIns="89548" bIns="4477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CCECFF"/>
                </a:solidFill>
              </a:rPr>
              <a:t>Simpson, 2001 (</a:t>
            </a:r>
            <a:r>
              <a:rPr lang="en-US" sz="1200" u="sng" dirty="0" smtClean="0">
                <a:solidFill>
                  <a:srgbClr val="CCECFF"/>
                </a:solidFill>
              </a:rPr>
              <a:t>Addiction</a:t>
            </a:r>
            <a:r>
              <a:rPr lang="en-US" sz="1200" dirty="0" smtClean="0">
                <a:solidFill>
                  <a:srgbClr val="CCECFF"/>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CCECFF"/>
              </a:solidFill>
              <a:latin typeface="Tahoma" pitchFamily="34" charset="0"/>
            </a:endParaRP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5C9B1-DADA-4133-9253-278C8A864D1B}" type="slidenum">
              <a:rPr lang="en-US"/>
              <a:pPr/>
              <a:t>42</a:t>
            </a:fld>
            <a:endParaRPr lang="en-US"/>
          </a:p>
        </p:txBody>
      </p:sp>
      <p:sp>
        <p:nvSpPr>
          <p:cNvPr id="176130" name="Rectangle 2"/>
          <p:cNvSpPr>
            <a:spLocks noGrp="1" noRot="1" noChangeAspect="1" noChangeArrowheads="1" noTextEdit="1"/>
          </p:cNvSpPr>
          <p:nvPr>
            <p:ph type="sldImg"/>
          </p:nvPr>
        </p:nvSpPr>
        <p:spPr>
          <a:xfrm>
            <a:off x="1095375" y="687388"/>
            <a:ext cx="4672013" cy="3503612"/>
          </a:xfrm>
          <a:ln/>
        </p:spPr>
      </p:sp>
      <p:sp>
        <p:nvSpPr>
          <p:cNvPr id="176131" name="Rectangle 3"/>
          <p:cNvSpPr>
            <a:spLocks noGrp="1" noChangeArrowheads="1"/>
          </p:cNvSpPr>
          <p:nvPr>
            <p:ph type="body" idx="1"/>
          </p:nvPr>
        </p:nvSpPr>
        <p:spPr>
          <a:xfrm>
            <a:off x="915988" y="4419600"/>
            <a:ext cx="5027612" cy="4114800"/>
          </a:xfrm>
        </p:spPr>
        <p:txBody>
          <a:bodyPr wrap="square" lIns="89541" tIns="44771" rIns="89541" bIns="44771"/>
          <a:lstStyle/>
          <a:p>
            <a:pPr algn="l">
              <a:lnSpc>
                <a:spcPct val="90000"/>
              </a:lnSpc>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90000"/>
              </a:lnSpc>
              <a:spcBef>
                <a:spcPct val="30000"/>
              </a:spcBef>
              <a:spcAft>
                <a:spcPct val="0"/>
              </a:spcAft>
              <a:buClrTx/>
              <a:buSzTx/>
              <a:buFontTx/>
              <a:buNone/>
              <a:tabLst/>
              <a:defRPr/>
            </a:pPr>
            <a:r>
              <a:rPr lang="en-US" sz="1200" dirty="0" smtClean="0">
                <a:solidFill>
                  <a:srgbClr val="CCECFF"/>
                </a:solidFill>
              </a:rPr>
              <a:t>Simpson, 2001 (</a:t>
            </a:r>
            <a:r>
              <a:rPr lang="en-US" sz="1200" u="sng" dirty="0" smtClean="0">
                <a:solidFill>
                  <a:srgbClr val="CCECFF"/>
                </a:solidFill>
              </a:rPr>
              <a:t>Addiction</a:t>
            </a:r>
            <a:r>
              <a:rPr lang="en-US" sz="1200" dirty="0" smtClean="0">
                <a:solidFill>
                  <a:srgbClr val="CCECFF"/>
                </a:solidFill>
              </a:rPr>
              <a:t>)</a:t>
            </a:r>
          </a:p>
          <a:p>
            <a:pPr algn="l">
              <a:lnSpc>
                <a:spcPct val="90000"/>
              </a:lnSpc>
            </a:pPr>
            <a:endParaRPr lang="en-US" sz="1200" dirty="0" smtClean="0">
              <a:solidFill>
                <a:srgbClr val="CCECFF"/>
              </a:solidFill>
              <a:latin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5C561-5F3D-4320-BB2F-1672D2761C6E}" type="slidenum">
              <a:rPr lang="en-US"/>
              <a:pPr/>
              <a:t>43</a:t>
            </a:fld>
            <a:endParaRPr lang="en-US"/>
          </a:p>
        </p:txBody>
      </p:sp>
      <p:sp>
        <p:nvSpPr>
          <p:cNvPr id="178178" name="Rectangle 2"/>
          <p:cNvSpPr>
            <a:spLocks noGrp="1" noRot="1" noChangeAspect="1" noChangeArrowheads="1" noTextEdit="1"/>
          </p:cNvSpPr>
          <p:nvPr>
            <p:ph type="sldImg"/>
          </p:nvPr>
        </p:nvSpPr>
        <p:spPr>
          <a:xfrm>
            <a:off x="1095375" y="687388"/>
            <a:ext cx="4672013" cy="3503612"/>
          </a:xfrm>
          <a:ln/>
        </p:spPr>
      </p:sp>
      <p:sp>
        <p:nvSpPr>
          <p:cNvPr id="178179" name="Rectangle 3"/>
          <p:cNvSpPr>
            <a:spLocks noGrp="1" noChangeArrowheads="1"/>
          </p:cNvSpPr>
          <p:nvPr>
            <p:ph type="body" idx="1"/>
          </p:nvPr>
        </p:nvSpPr>
        <p:spPr>
          <a:xfrm>
            <a:off x="915988" y="4419600"/>
            <a:ext cx="5027612" cy="4114800"/>
          </a:xfrm>
        </p:spPr>
        <p:txBody>
          <a:bodyPr wrap="square" lIns="89541" tIns="44771" rIns="89541" bIns="4477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CCECFF"/>
                </a:solidFill>
              </a:rPr>
              <a:t>Simpson, 2001 (</a:t>
            </a:r>
            <a:r>
              <a:rPr lang="en-US" sz="1200" u="sng" dirty="0" smtClean="0">
                <a:solidFill>
                  <a:srgbClr val="CCECFF"/>
                </a:solidFill>
              </a:rPr>
              <a:t>Addiction</a:t>
            </a:r>
            <a:r>
              <a:rPr lang="en-US" sz="1200" dirty="0" smtClean="0">
                <a:solidFill>
                  <a:srgbClr val="CCECFF"/>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CCECFF"/>
              </a:solidFill>
              <a:latin typeface="Tahoma" pitchFamily="34" charset="0"/>
            </a:endParaRP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2E1A-9943-418F-A103-D6994B61C0A2}" type="slidenum">
              <a:rPr lang="en-US"/>
              <a:pPr/>
              <a:t>44</a:t>
            </a:fld>
            <a:endParaRPr lang="en-US"/>
          </a:p>
        </p:txBody>
      </p:sp>
      <p:sp>
        <p:nvSpPr>
          <p:cNvPr id="180226" name="Rectangle 2"/>
          <p:cNvSpPr>
            <a:spLocks noGrp="1" noRot="1" noChangeAspect="1" noChangeArrowheads="1" noTextEdit="1"/>
          </p:cNvSpPr>
          <p:nvPr>
            <p:ph type="sldImg"/>
          </p:nvPr>
        </p:nvSpPr>
        <p:spPr>
          <a:xfrm>
            <a:off x="1095375" y="687388"/>
            <a:ext cx="4672013" cy="3503612"/>
          </a:xfrm>
          <a:ln/>
        </p:spPr>
      </p:sp>
      <p:sp>
        <p:nvSpPr>
          <p:cNvPr id="180227" name="Rectangle 3"/>
          <p:cNvSpPr>
            <a:spLocks noGrp="1" noChangeArrowheads="1"/>
          </p:cNvSpPr>
          <p:nvPr>
            <p:ph type="body" idx="1"/>
          </p:nvPr>
        </p:nvSpPr>
        <p:spPr>
          <a:xfrm>
            <a:off x="915988" y="4419600"/>
            <a:ext cx="5027612" cy="4114800"/>
          </a:xfrm>
        </p:spPr>
        <p:txBody>
          <a:bodyPr wrap="square" lIns="89541" tIns="44771" rIns="89541" bIns="4477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CCECFF"/>
                </a:solidFill>
              </a:rPr>
              <a:t>Simpson &amp; Joe, 1993 (</a:t>
            </a:r>
            <a:r>
              <a:rPr lang="en-US" sz="1200" u="sng" dirty="0" smtClean="0">
                <a:solidFill>
                  <a:srgbClr val="CCECFF"/>
                </a:solidFill>
              </a:rPr>
              <a:t>Pt</a:t>
            </a:r>
            <a:r>
              <a:rPr lang="en-US" sz="1200" dirty="0" smtClean="0">
                <a:solidFill>
                  <a:srgbClr val="CCECFF"/>
                </a:solidFill>
              </a:rPr>
              <a:t>); Blankenship </a:t>
            </a:r>
            <a:r>
              <a:rPr lang="en-US" sz="1100" dirty="0" smtClean="0">
                <a:solidFill>
                  <a:srgbClr val="CCECFF"/>
                </a:solidFill>
              </a:rPr>
              <a:t>et al.,</a:t>
            </a:r>
            <a:r>
              <a:rPr lang="en-US" sz="1200" dirty="0" smtClean="0">
                <a:solidFill>
                  <a:srgbClr val="CCECFF"/>
                </a:solidFill>
              </a:rPr>
              <a:t>1999 (</a:t>
            </a:r>
            <a:r>
              <a:rPr lang="en-US" sz="1200" u="sng" dirty="0" smtClean="0">
                <a:solidFill>
                  <a:srgbClr val="CCECFF"/>
                </a:solidFill>
              </a:rPr>
              <a:t>PJ</a:t>
            </a:r>
            <a:r>
              <a:rPr lang="en-US" sz="1200" dirty="0" smtClean="0">
                <a:solidFill>
                  <a:srgbClr val="CCECFF"/>
                </a:solidFill>
              </a:rPr>
              <a:t>); </a:t>
            </a:r>
            <a:r>
              <a:rPr lang="en-US" sz="1200" dirty="0" err="1" smtClean="0">
                <a:solidFill>
                  <a:srgbClr val="CCECFF"/>
                </a:solidFill>
              </a:rPr>
              <a:t>Sia</a:t>
            </a:r>
            <a:r>
              <a:rPr lang="en-US" sz="1200" dirty="0" smtClean="0">
                <a:solidFill>
                  <a:srgbClr val="CCECFF"/>
                </a:solidFill>
              </a:rPr>
              <a:t>, </a:t>
            </a:r>
            <a:r>
              <a:rPr lang="en-US" sz="1200" dirty="0" err="1" smtClean="0">
                <a:solidFill>
                  <a:srgbClr val="CCECFF"/>
                </a:solidFill>
              </a:rPr>
              <a:t>Dansereau</a:t>
            </a:r>
            <a:r>
              <a:rPr lang="en-US" sz="1200" dirty="0" smtClean="0">
                <a:solidFill>
                  <a:srgbClr val="CCECFF"/>
                </a:solidFill>
              </a:rPr>
              <a:t>, &amp; </a:t>
            </a:r>
            <a:r>
              <a:rPr lang="en-US" sz="1200" dirty="0" err="1" smtClean="0">
                <a:solidFill>
                  <a:srgbClr val="CCECFF"/>
                </a:solidFill>
              </a:rPr>
              <a:t>Czuchry</a:t>
            </a:r>
            <a:r>
              <a:rPr lang="en-US" sz="1200" dirty="0" smtClean="0">
                <a:solidFill>
                  <a:srgbClr val="CCECFF"/>
                </a:solidFill>
              </a:rPr>
              <a:t>, 2000 (</a:t>
            </a:r>
            <a:r>
              <a:rPr lang="en-US" sz="1200" u="sng" dirty="0" smtClean="0">
                <a:solidFill>
                  <a:srgbClr val="CCECFF"/>
                </a:solidFill>
              </a:rPr>
              <a:t>JSAT</a:t>
            </a:r>
            <a:r>
              <a:rPr lang="en-US" sz="1200" dirty="0" smtClean="0">
                <a:solidFill>
                  <a:srgbClr val="CCECFF"/>
                </a:solidFill>
              </a:rPr>
              <a:t>)</a:t>
            </a:r>
            <a:endParaRPr lang="en-US" sz="1100" dirty="0" smtClean="0">
              <a:solidFill>
                <a:srgbClr val="CCECFF"/>
              </a:solidFill>
            </a:endParaRP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C48F3-995D-4FE5-979D-E7C4B46E990E}" type="slidenum">
              <a:rPr lang="en-US"/>
              <a:pPr/>
              <a:t>45</a:t>
            </a:fld>
            <a:endParaRPr lang="en-US"/>
          </a:p>
        </p:txBody>
      </p:sp>
      <p:sp>
        <p:nvSpPr>
          <p:cNvPr id="182274" name="Rectangle 2"/>
          <p:cNvSpPr>
            <a:spLocks noGrp="1" noRot="1" noChangeAspect="1" noChangeArrowheads="1" noTextEdit="1"/>
          </p:cNvSpPr>
          <p:nvPr>
            <p:ph type="sldImg"/>
          </p:nvPr>
        </p:nvSpPr>
        <p:spPr>
          <a:xfrm>
            <a:off x="1095375" y="687388"/>
            <a:ext cx="4672013" cy="3503612"/>
          </a:xfrm>
          <a:ln/>
        </p:spPr>
      </p:sp>
      <p:sp>
        <p:nvSpPr>
          <p:cNvPr id="182275" name="Rectangle 3"/>
          <p:cNvSpPr>
            <a:spLocks noGrp="1" noChangeArrowheads="1"/>
          </p:cNvSpPr>
          <p:nvPr>
            <p:ph type="body" idx="1"/>
          </p:nvPr>
        </p:nvSpPr>
        <p:spPr>
          <a:xfrm>
            <a:off x="915988" y="4419600"/>
            <a:ext cx="5027612" cy="4114800"/>
          </a:xfrm>
        </p:spPr>
        <p:txBody>
          <a:bodyPr wrap="square" lIns="89541" tIns="44771" rIns="89541" bIns="4477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solidFill>
                  <a:srgbClr val="CCECFF"/>
                </a:solidFill>
              </a:rPr>
              <a:t>Dansereau</a:t>
            </a:r>
            <a:r>
              <a:rPr lang="en-US" sz="1200" dirty="0" smtClean="0">
                <a:solidFill>
                  <a:srgbClr val="CCECFF"/>
                </a:solidFill>
              </a:rPr>
              <a:t> </a:t>
            </a:r>
            <a:r>
              <a:rPr lang="en-US" sz="1100" dirty="0" smtClean="0">
                <a:solidFill>
                  <a:srgbClr val="CCECFF"/>
                </a:solidFill>
              </a:rPr>
              <a:t>et al.,</a:t>
            </a:r>
            <a:r>
              <a:rPr lang="en-US" sz="1200" dirty="0" smtClean="0">
                <a:solidFill>
                  <a:srgbClr val="CCECFF"/>
                </a:solidFill>
              </a:rPr>
              <a:t> 1993 (</a:t>
            </a:r>
            <a:r>
              <a:rPr lang="en-US" sz="1200" u="sng" dirty="0" smtClean="0">
                <a:solidFill>
                  <a:srgbClr val="CCECFF"/>
                </a:solidFill>
              </a:rPr>
              <a:t>JCP</a:t>
            </a:r>
            <a:r>
              <a:rPr lang="en-US" sz="1200" dirty="0" smtClean="0">
                <a:solidFill>
                  <a:srgbClr val="CCECFF"/>
                </a:solidFill>
              </a:rPr>
              <a:t>), 1995 (</a:t>
            </a:r>
            <a:r>
              <a:rPr lang="en-US" sz="1200" u="sng" dirty="0" smtClean="0">
                <a:solidFill>
                  <a:srgbClr val="CCECFF"/>
                </a:solidFill>
              </a:rPr>
              <a:t>PAB</a:t>
            </a:r>
            <a:r>
              <a:rPr lang="en-US" sz="1200" dirty="0" smtClean="0">
                <a:solidFill>
                  <a:srgbClr val="CCECFF"/>
                </a:solidFill>
              </a:rPr>
              <a:t>); Joe </a:t>
            </a:r>
            <a:r>
              <a:rPr lang="en-US" sz="1100" dirty="0" smtClean="0">
                <a:solidFill>
                  <a:srgbClr val="CCECFF"/>
                </a:solidFill>
              </a:rPr>
              <a:t>et al.,</a:t>
            </a:r>
            <a:r>
              <a:rPr lang="en-US" sz="1200" dirty="0" smtClean="0">
                <a:solidFill>
                  <a:srgbClr val="CCECFF"/>
                </a:solidFill>
              </a:rPr>
              <a:t> 1997 (</a:t>
            </a:r>
            <a:r>
              <a:rPr lang="en-US" sz="1200" u="sng" dirty="0" smtClean="0">
                <a:solidFill>
                  <a:srgbClr val="CCECFF"/>
                </a:solidFill>
              </a:rPr>
              <a:t>JNMD</a:t>
            </a:r>
            <a:r>
              <a:rPr lang="en-US" sz="1200" dirty="0" smtClean="0">
                <a:solidFill>
                  <a:srgbClr val="CCECFF"/>
                </a:solidFill>
              </a:rPr>
              <a:t>); </a:t>
            </a:r>
            <a:r>
              <a:rPr lang="en-US" sz="1200" dirty="0" err="1" smtClean="0">
                <a:solidFill>
                  <a:srgbClr val="CCECFF"/>
                </a:solidFill>
              </a:rPr>
              <a:t>Pitre</a:t>
            </a:r>
            <a:r>
              <a:rPr lang="en-US" sz="1200" dirty="0" smtClean="0">
                <a:solidFill>
                  <a:srgbClr val="CCECFF"/>
                </a:solidFill>
              </a:rPr>
              <a:t> </a:t>
            </a:r>
            <a:r>
              <a:rPr lang="en-US" sz="1100" dirty="0" smtClean="0">
                <a:solidFill>
                  <a:srgbClr val="CCECFF"/>
                </a:solidFill>
              </a:rPr>
              <a:t>et al.,</a:t>
            </a:r>
            <a:r>
              <a:rPr lang="en-US" sz="1200" dirty="0" smtClean="0">
                <a:solidFill>
                  <a:srgbClr val="CCECFF"/>
                </a:solidFill>
              </a:rPr>
              <a:t> 1998 (</a:t>
            </a:r>
            <a:r>
              <a:rPr lang="en-US" sz="1200" u="sng" dirty="0" smtClean="0">
                <a:solidFill>
                  <a:srgbClr val="CCECFF"/>
                </a:solidFill>
              </a:rPr>
              <a:t>JSAT</a:t>
            </a:r>
            <a:r>
              <a:rPr lang="en-US" sz="1200" dirty="0" smtClean="0">
                <a:solidFill>
                  <a:srgbClr val="CCECFF"/>
                </a:solidFill>
              </a:rPr>
              <a:t>)</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DF638-3051-4E7D-9D2C-AFD09271702F}" type="slidenum">
              <a:rPr lang="en-US"/>
              <a:pPr/>
              <a:t>46</a:t>
            </a:fld>
            <a:endParaRPr lang="en-US"/>
          </a:p>
        </p:txBody>
      </p:sp>
      <p:sp>
        <p:nvSpPr>
          <p:cNvPr id="184322" name="Rectangle 2"/>
          <p:cNvSpPr>
            <a:spLocks noGrp="1" noRot="1" noChangeAspect="1" noChangeArrowheads="1" noTextEdit="1"/>
          </p:cNvSpPr>
          <p:nvPr>
            <p:ph type="sldImg"/>
          </p:nvPr>
        </p:nvSpPr>
        <p:spPr>
          <a:xfrm>
            <a:off x="1095375" y="687388"/>
            <a:ext cx="4672013" cy="3503612"/>
          </a:xfrm>
          <a:ln/>
        </p:spPr>
      </p:sp>
      <p:sp>
        <p:nvSpPr>
          <p:cNvPr id="184323" name="Rectangle 3"/>
          <p:cNvSpPr>
            <a:spLocks noGrp="1" noChangeArrowheads="1"/>
          </p:cNvSpPr>
          <p:nvPr>
            <p:ph type="body" idx="1"/>
          </p:nvPr>
        </p:nvSpPr>
        <p:spPr>
          <a:xfrm>
            <a:off x="915988" y="4419600"/>
            <a:ext cx="5027612" cy="4114800"/>
          </a:xfrm>
        </p:spPr>
        <p:txBody>
          <a:bodyPr wrap="square" lIns="89541" tIns="44771" rIns="89541" bIns="4477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r>
              <a:rPr lang="en-US" sz="1200" dirty="0" smtClean="0">
                <a:solidFill>
                  <a:srgbClr val="CCECFF"/>
                </a:solidFill>
              </a:rPr>
              <a:t>Rowan-</a:t>
            </a:r>
            <a:r>
              <a:rPr lang="en-US" sz="1200" dirty="0" err="1" smtClean="0">
                <a:solidFill>
                  <a:srgbClr val="CCECFF"/>
                </a:solidFill>
              </a:rPr>
              <a:t>Szal</a:t>
            </a:r>
            <a:r>
              <a:rPr lang="en-US" sz="1200" dirty="0" smtClean="0">
                <a:solidFill>
                  <a:srgbClr val="CCECFF"/>
                </a:solidFill>
              </a:rPr>
              <a:t> </a:t>
            </a:r>
            <a:r>
              <a:rPr lang="en-US" sz="1100" dirty="0" smtClean="0">
                <a:solidFill>
                  <a:srgbClr val="CCECFF"/>
                </a:solidFill>
              </a:rPr>
              <a:t>et al.,</a:t>
            </a:r>
            <a:r>
              <a:rPr lang="en-US" sz="1200" dirty="0" smtClean="0">
                <a:solidFill>
                  <a:srgbClr val="CCECFF"/>
                </a:solidFill>
              </a:rPr>
              <a:t> 1994 (</a:t>
            </a:r>
            <a:r>
              <a:rPr lang="en-US" sz="1200" u="sng" dirty="0" smtClean="0">
                <a:solidFill>
                  <a:srgbClr val="CCECFF"/>
                </a:solidFill>
              </a:rPr>
              <a:t>JSAT</a:t>
            </a:r>
            <a:r>
              <a:rPr lang="en-US" sz="1200" dirty="0" smtClean="0">
                <a:solidFill>
                  <a:srgbClr val="CCECFF"/>
                </a:solidFill>
              </a:rPr>
              <a:t>); 1997 (</a:t>
            </a:r>
            <a:r>
              <a:rPr lang="en-US" sz="1200" u="sng" dirty="0" smtClean="0">
                <a:solidFill>
                  <a:srgbClr val="CCECFF"/>
                </a:solidFill>
              </a:rPr>
              <a:t>JMA</a:t>
            </a:r>
            <a:r>
              <a:rPr lang="en-US" sz="1200" dirty="0" smtClean="0">
                <a:solidFill>
                  <a:srgbClr val="CCECFF"/>
                </a:solidFill>
              </a:rPr>
              <a:t>); Griffith, Rowan-</a:t>
            </a:r>
            <a:r>
              <a:rPr lang="en-US" sz="1200" dirty="0" err="1" smtClean="0">
                <a:solidFill>
                  <a:srgbClr val="CCECFF"/>
                </a:solidFill>
              </a:rPr>
              <a:t>Szal</a:t>
            </a:r>
            <a:r>
              <a:rPr lang="en-US" sz="1200" dirty="0" smtClean="0">
                <a:solidFill>
                  <a:srgbClr val="CCECFF"/>
                </a:solidFill>
              </a:rPr>
              <a:t> </a:t>
            </a:r>
            <a:r>
              <a:rPr lang="en-US" sz="1100" dirty="0" smtClean="0">
                <a:solidFill>
                  <a:srgbClr val="CCECFF"/>
                </a:solidFill>
              </a:rPr>
              <a:t>et al.</a:t>
            </a:r>
            <a:r>
              <a:rPr lang="en-US" sz="1200" dirty="0" smtClean="0">
                <a:solidFill>
                  <a:srgbClr val="CCECFF"/>
                </a:solidFill>
              </a:rPr>
              <a:t>, 2000 (</a:t>
            </a:r>
            <a:r>
              <a:rPr lang="en-US" sz="1200" u="sng" dirty="0" smtClean="0">
                <a:solidFill>
                  <a:srgbClr val="CCECFF"/>
                </a:solidFill>
              </a:rPr>
              <a:t>DAD</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9DB03-7EB7-4468-A63A-6094772F3F94}" type="slidenum">
              <a:rPr lang="en-US"/>
              <a:pPr/>
              <a:t>47</a:t>
            </a:fld>
            <a:endParaRPr lang="en-US"/>
          </a:p>
        </p:txBody>
      </p:sp>
      <p:sp>
        <p:nvSpPr>
          <p:cNvPr id="186370" name="Rectangle 2"/>
          <p:cNvSpPr>
            <a:spLocks noGrp="1" noRot="1" noChangeAspect="1" noChangeArrowheads="1" noTextEdit="1"/>
          </p:cNvSpPr>
          <p:nvPr>
            <p:ph type="sldImg"/>
          </p:nvPr>
        </p:nvSpPr>
        <p:spPr>
          <a:xfrm>
            <a:off x="1095375" y="687388"/>
            <a:ext cx="4672013" cy="3503612"/>
          </a:xfrm>
          <a:ln/>
        </p:spPr>
      </p:sp>
      <p:sp>
        <p:nvSpPr>
          <p:cNvPr id="186371" name="Rectangle 3"/>
          <p:cNvSpPr>
            <a:spLocks noGrp="1" noChangeArrowheads="1"/>
          </p:cNvSpPr>
          <p:nvPr>
            <p:ph type="body" idx="1"/>
          </p:nvPr>
        </p:nvSpPr>
        <p:spPr>
          <a:xfrm>
            <a:off x="915988" y="4419600"/>
            <a:ext cx="5027612" cy="4114800"/>
          </a:xfrm>
        </p:spPr>
        <p:txBody>
          <a:bodyPr wrap="square" lIns="89541" tIns="44771" rIns="89541" bIns="44771"/>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CCECFF"/>
                </a:solidFill>
              </a:rPr>
              <a:t>Bartholomew </a:t>
            </a:r>
            <a:r>
              <a:rPr lang="en-US" sz="1100" dirty="0" smtClean="0">
                <a:solidFill>
                  <a:srgbClr val="CCECFF"/>
                </a:solidFill>
              </a:rPr>
              <a:t>et al.,</a:t>
            </a:r>
            <a:r>
              <a:rPr lang="en-US" sz="1200" dirty="0" smtClean="0">
                <a:solidFill>
                  <a:srgbClr val="CCECFF"/>
                </a:solidFill>
              </a:rPr>
              <a:t> 1994 (</a:t>
            </a:r>
            <a:r>
              <a:rPr lang="en-US" sz="1200" u="sng" dirty="0" smtClean="0">
                <a:solidFill>
                  <a:srgbClr val="CCECFF"/>
                </a:solidFill>
              </a:rPr>
              <a:t>JPD</a:t>
            </a:r>
            <a:r>
              <a:rPr lang="en-US" sz="1200" dirty="0" smtClean="0">
                <a:solidFill>
                  <a:srgbClr val="CCECFF"/>
                </a:solidFill>
              </a:rPr>
              <a:t>); 2000 (</a:t>
            </a:r>
            <a:r>
              <a:rPr lang="en-US" sz="1200" u="sng" dirty="0" smtClean="0">
                <a:solidFill>
                  <a:srgbClr val="CCECFF"/>
                </a:solidFill>
              </a:rPr>
              <a:t>JSAT</a:t>
            </a:r>
            <a:r>
              <a:rPr lang="en-US" sz="1200" dirty="0" smtClean="0">
                <a:solidFill>
                  <a:srgbClr val="CCECFF"/>
                </a:solidFill>
              </a:rPr>
              <a:t>); Hiller </a:t>
            </a:r>
            <a:r>
              <a:rPr lang="en-US" sz="1100" dirty="0" smtClean="0">
                <a:solidFill>
                  <a:srgbClr val="CCECFF"/>
                </a:solidFill>
              </a:rPr>
              <a:t>et al.,</a:t>
            </a:r>
            <a:r>
              <a:rPr lang="en-US" sz="1200" dirty="0" smtClean="0">
                <a:solidFill>
                  <a:srgbClr val="CCECFF"/>
                </a:solidFill>
              </a:rPr>
              <a:t> 1996 (</a:t>
            </a:r>
            <a:r>
              <a:rPr lang="en-US" sz="1200" u="sng" dirty="0" smtClean="0">
                <a:solidFill>
                  <a:srgbClr val="CCECFF"/>
                </a:solidFill>
              </a:rPr>
              <a:t>SUM</a:t>
            </a:r>
            <a:r>
              <a:rPr lang="en-US" sz="1200" dirty="0" smtClean="0">
                <a:solidFill>
                  <a:srgbClr val="CCECFF"/>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CCECFF"/>
              </a:solidFill>
              <a:latin typeface="Tahoma" pitchFamily="34" charset="0"/>
            </a:endParaRP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6F535-8702-43E2-8D3C-39C1FD6822F3}" type="slidenum">
              <a:rPr lang="en-US"/>
              <a:pPr/>
              <a:t>48</a:t>
            </a:fld>
            <a:endParaRPr lang="en-US"/>
          </a:p>
        </p:txBody>
      </p:sp>
      <p:sp>
        <p:nvSpPr>
          <p:cNvPr id="200706" name="Rectangle 2"/>
          <p:cNvSpPr>
            <a:spLocks noGrp="1" noRot="1" noChangeAspect="1" noChangeArrowheads="1" noTextEdit="1"/>
          </p:cNvSpPr>
          <p:nvPr>
            <p:ph type="sldImg"/>
          </p:nvPr>
        </p:nvSpPr>
        <p:spPr>
          <a:xfrm>
            <a:off x="1095375" y="687388"/>
            <a:ext cx="4672013" cy="3503612"/>
          </a:xfrm>
          <a:ln/>
        </p:spPr>
      </p:sp>
      <p:sp>
        <p:nvSpPr>
          <p:cNvPr id="200707" name="Rectangle 3"/>
          <p:cNvSpPr>
            <a:spLocks noGrp="1" noChangeArrowheads="1"/>
          </p:cNvSpPr>
          <p:nvPr>
            <p:ph type="body" idx="1"/>
          </p:nvPr>
        </p:nvSpPr>
        <p:spPr>
          <a:xfrm>
            <a:off x="915988" y="4419600"/>
            <a:ext cx="5027612" cy="4114800"/>
          </a:xfrm>
        </p:spPr>
        <p:txBody>
          <a:bodyPr wrap="square" lIns="89541" tIns="44771" rIns="89541" bIns="44771"/>
          <a:lstStyle/>
          <a:p>
            <a:pPr algn="l">
              <a:lnSpc>
                <a:spcPct val="80000"/>
              </a:lnSpc>
            </a:pPr>
            <a:r>
              <a:rPr lang="en-US" sz="1400" b="0" dirty="0" smtClean="0">
                <a:solidFill>
                  <a:srgbClr val="CCECFF"/>
                </a:solidFill>
                <a:latin typeface="Tahoma" pitchFamily="34" charset="0"/>
              </a:rPr>
              <a:t>Credit</a:t>
            </a:r>
            <a:r>
              <a:rPr lang="en-US" sz="1400" b="0" baseline="0" dirty="0" smtClean="0">
                <a:solidFill>
                  <a:srgbClr val="CCECFF"/>
                </a:solidFill>
                <a:latin typeface="Tahoma" pitchFamily="34" charset="0"/>
              </a:rPr>
              <a:t> to </a:t>
            </a:r>
            <a:r>
              <a:rPr lang="en-US" sz="1400" b="0" dirty="0" smtClean="0">
                <a:solidFill>
                  <a:srgbClr val="CCECFF"/>
                </a:solidFill>
                <a:latin typeface="Tahoma" pitchFamily="34" charset="0"/>
              </a:rPr>
              <a:t>D. Dwayne Simpson </a:t>
            </a:r>
            <a:r>
              <a:rPr lang="en-US" sz="1200" b="0" dirty="0" smtClean="0">
                <a:solidFill>
                  <a:srgbClr val="CCECFF"/>
                </a:solidFill>
                <a:latin typeface="Tahoma" pitchFamily="34" charset="0"/>
              </a:rPr>
              <a:t>and Colleagues Texas </a:t>
            </a:r>
            <a:r>
              <a:rPr lang="en-US" sz="1200" dirty="0" smtClean="0">
                <a:solidFill>
                  <a:srgbClr val="CCECFF"/>
                </a:solidFill>
                <a:latin typeface="Tahoma" pitchFamily="34" charset="0"/>
              </a:rPr>
              <a:t>Christian University  </a:t>
            </a:r>
          </a:p>
          <a:p>
            <a:pPr algn="l">
              <a:lnSpc>
                <a:spcPct val="80000"/>
              </a:lnSpc>
            </a:pPr>
            <a:r>
              <a:rPr lang="en-US" sz="1200" dirty="0" smtClean="0">
                <a:solidFill>
                  <a:srgbClr val="CCECFF"/>
                </a:solidFill>
              </a:rPr>
              <a:t>Simpson</a:t>
            </a:r>
            <a:r>
              <a:rPr lang="en-US" sz="1200" b="0" dirty="0" smtClean="0">
                <a:solidFill>
                  <a:srgbClr val="CCECFF"/>
                </a:solidFill>
              </a:rPr>
              <a:t>, 2001 (</a:t>
            </a:r>
            <a:r>
              <a:rPr lang="en-US" sz="1200" b="0" u="sng" dirty="0" smtClean="0">
                <a:solidFill>
                  <a:srgbClr val="CCECFF"/>
                </a:solidFill>
              </a:rPr>
              <a:t>Addiction </a:t>
            </a:r>
            <a:r>
              <a:rPr lang="en-US" sz="1200" b="0" dirty="0" smtClean="0">
                <a:effectLst>
                  <a:outerShdw blurRad="38100" dist="38100" dir="2700000" algn="tl">
                    <a:srgbClr val="FFFFFF"/>
                  </a:outerShdw>
                </a:effectLst>
              </a:rPr>
              <a:t>Enhanced Counseling)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CCECFF"/>
              </a:solidFill>
              <a:latin typeface="Tahoma" pitchFamily="34" charset="0"/>
            </a:endParaRP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E593C-7AC7-469D-9997-6F3B08295DCD}" type="slidenum">
              <a:rPr lang="en-US"/>
              <a:pPr/>
              <a:t>49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sz="1000" dirty="0"/>
              <a:t>Now, let’s look at the principles necessary to effective technology transfer initiatives.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Fixsen</a:t>
            </a:r>
            <a:r>
              <a:rPr lang="en-US" dirty="0" smtClean="0"/>
              <a:t>, </a:t>
            </a:r>
            <a:r>
              <a:rPr lang="en-US" dirty="0" err="1" smtClean="0"/>
              <a:t>Naoom</a:t>
            </a:r>
            <a:r>
              <a:rPr lang="en-US" dirty="0" smtClean="0"/>
              <a:t>, </a:t>
            </a:r>
            <a:r>
              <a:rPr lang="en-US" dirty="0" err="1" smtClean="0"/>
              <a:t>Blase</a:t>
            </a:r>
            <a:r>
              <a:rPr lang="en-US" dirty="0" smtClean="0"/>
              <a:t>, Friedman, &amp; Wallace, 2005)</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resources, how to find online (bring wireless card to demonstrate in class)</a:t>
            </a:r>
          </a:p>
          <a:p>
            <a:r>
              <a:rPr lang="en-US" baseline="0" dirty="0" smtClean="0"/>
              <a:t>Engage audience here</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resources, how to find online (bring wireless card to demonstrate in class)</a:t>
            </a:r>
          </a:p>
          <a:p>
            <a:r>
              <a:rPr lang="en-US" baseline="0" dirty="0" smtClean="0"/>
              <a:t>Engage audience here</a:t>
            </a:r>
            <a:endParaRPr lang="en-US" dirty="0" smtClean="0"/>
          </a:p>
          <a:p>
            <a:r>
              <a:rPr lang="en-US" dirty="0" smtClean="0"/>
              <a:t>Government</a:t>
            </a:r>
            <a:r>
              <a:rPr lang="en-US" baseline="0" dirty="0" smtClean="0"/>
              <a:t> and universities have literally tons of information, manuals and resources - USE THEM! Mention to audience many are FREE/NO COST</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resources, how to find online (bring wireless card to demonstrate in class)</a:t>
            </a:r>
          </a:p>
          <a:p>
            <a:r>
              <a:rPr lang="en-US" baseline="0" dirty="0" smtClean="0"/>
              <a:t>Engage audience here</a:t>
            </a:r>
            <a:endParaRPr lang="en-US" dirty="0" smtClean="0"/>
          </a:p>
          <a:p>
            <a:r>
              <a:rPr lang="en-US" dirty="0" smtClean="0"/>
              <a:t>Government</a:t>
            </a:r>
            <a:r>
              <a:rPr lang="en-US" baseline="0" dirty="0" smtClean="0"/>
              <a:t> and universities have literally tons of information, manuals and resources - USE THEM! Mention to audience many are FREE/NO COST</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resources, how to find online (bring wireless card to demonstrate in class)</a:t>
            </a:r>
          </a:p>
          <a:p>
            <a:r>
              <a:rPr lang="en-US" baseline="0" dirty="0" smtClean="0"/>
              <a:t>Engage audience here</a:t>
            </a:r>
            <a:endParaRPr lang="en-US" dirty="0" smtClean="0"/>
          </a:p>
          <a:p>
            <a:r>
              <a:rPr lang="en-US" dirty="0" smtClean="0"/>
              <a:t>Government</a:t>
            </a:r>
            <a:r>
              <a:rPr lang="en-US" baseline="0" dirty="0" smtClean="0"/>
              <a:t> and universities have literally tons of information, manuals and resources - USE THEM! Mention to audience many are FREE/NO COST</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Fixsen</a:t>
            </a:r>
            <a:r>
              <a:rPr lang="en-US" dirty="0" smtClean="0"/>
              <a:t>, </a:t>
            </a:r>
            <a:r>
              <a:rPr lang="en-US" dirty="0" err="1" smtClean="0"/>
              <a:t>Naoom</a:t>
            </a:r>
            <a:r>
              <a:rPr lang="en-US" dirty="0" smtClean="0"/>
              <a:t>, </a:t>
            </a:r>
            <a:r>
              <a:rPr lang="en-US" dirty="0" err="1" smtClean="0"/>
              <a:t>Blase</a:t>
            </a:r>
            <a:r>
              <a:rPr lang="en-US" dirty="0" smtClean="0"/>
              <a:t>, Friedman, &amp; Wallace, 2005)</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r>
            <a:r>
              <a:rPr lang="en-US" dirty="0" err="1" smtClean="0"/>
              <a:t>Fixsen</a:t>
            </a:r>
            <a:r>
              <a:rPr lang="en-US" dirty="0" smtClean="0"/>
              <a:t>, </a:t>
            </a:r>
            <a:r>
              <a:rPr lang="en-US" dirty="0" err="1" smtClean="0"/>
              <a:t>Naoom</a:t>
            </a:r>
            <a:r>
              <a:rPr lang="en-US" dirty="0" smtClean="0"/>
              <a:t>, </a:t>
            </a:r>
            <a:r>
              <a:rPr lang="en-US" dirty="0" err="1" smtClean="0"/>
              <a:t>Blase</a:t>
            </a:r>
            <a:r>
              <a:rPr lang="en-US" dirty="0" smtClean="0"/>
              <a:t>, Friedman, &amp; Wallace, 2005)</a:t>
            </a:r>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Focusing on these activities to identify a good program fit is part of ensuring successful implementation.</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mn-ea"/>
                <a:cs typeface="+mn-cs"/>
              </a:rPr>
              <a:t>Focusing on these activities to identify a good program fit is part of ensuring successful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922" name="Picture 2" descr="pptbkgrnd2"/>
          <p:cNvPicPr>
            <a:picLocks noChangeAspect="1" noChangeArrowheads="1"/>
          </p:cNvPicPr>
          <p:nvPr userDrawn="1"/>
        </p:nvPicPr>
        <p:blipFill>
          <a:blip r:embed="rId2" cstate="print"/>
          <a:srcRect/>
          <a:stretch>
            <a:fillRect/>
          </a:stretch>
        </p:blipFill>
        <p:spPr bwMode="auto">
          <a:xfrm>
            <a:off x="0" y="-76200"/>
            <a:ext cx="9144000" cy="7065963"/>
          </a:xfrm>
          <a:prstGeom prst="rect">
            <a:avLst/>
          </a:prstGeom>
          <a:noFill/>
        </p:spPr>
      </p:pic>
      <p:sp>
        <p:nvSpPr>
          <p:cNvPr id="20992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0992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9925" name="Rectangle 5"/>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US"/>
          </a:p>
        </p:txBody>
      </p:sp>
      <p:sp>
        <p:nvSpPr>
          <p:cNvPr id="209926"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endParaRPr lang="en-US"/>
          </a:p>
        </p:txBody>
      </p:sp>
      <p:sp>
        <p:nvSpPr>
          <p:cNvPr id="209927" name="Rectangle 7"/>
          <p:cNvSpPr>
            <a:spLocks noGrp="1" noChangeArrowheads="1"/>
          </p:cNvSpPr>
          <p:nvPr>
            <p:ph type="sldNum" sz="quarter" idx="4"/>
          </p:nvPr>
        </p:nvSpPr>
        <p:spPr>
          <a:xfrm>
            <a:off x="6553200" y="6248400"/>
            <a:ext cx="1905000" cy="457200"/>
          </a:xfrm>
        </p:spPr>
        <p:txBody>
          <a:bodyPr/>
          <a:lstStyle>
            <a:lvl1pPr algn="r">
              <a:defRPr sz="1400" b="0">
                <a:solidFill>
                  <a:schemeClr val="tx1"/>
                </a:solidFill>
                <a:latin typeface="Times" pitchFamily="18" charset="0"/>
              </a:defRPr>
            </a:lvl1pPr>
          </a:lstStyle>
          <a:p>
            <a:fld id="{C7FFCC90-AF80-4960-B0D0-6BAD050B43BD}" type="slidenum">
              <a:rPr lang="en-US"/>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5480E2-17BB-4127-85A9-B90B82DB5A6C}" type="slidenum">
              <a:rPr lang="en-US"/>
              <a:pPr/>
              <a:t>‹#›</a:t>
            </a:fld>
            <a:endParaRPr lang="en-US" sz="1400"/>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609600"/>
            <a:ext cx="1638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762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82A33EC-C375-4BC6-B75C-21545805B884}" type="slidenum">
              <a:rPr lang="en-US"/>
              <a:pPr/>
              <a:t>‹#›</a:t>
            </a:fld>
            <a:endParaRPr lang="en-US" sz="1400"/>
          </a:p>
        </p:txBody>
      </p:sp>
    </p:spTree>
  </p:cSld>
  <p:clrMapOvr>
    <a:masterClrMapping/>
  </p:clrMapOvr>
  <p:transition>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7FFCC90-AF80-4960-B0D0-6BAD050B43B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6" name="Picture 2" descr="pptbkgrnd2"/>
          <p:cNvPicPr>
            <a:picLocks noChangeAspect="1" noChangeArrowheads="1"/>
          </p:cNvPicPr>
          <p:nvPr userDrawn="1"/>
        </p:nvPicPr>
        <p:blipFill>
          <a:blip r:embed="rId2" cstate="print"/>
          <a:srcRect/>
          <a:stretch>
            <a:fillRect/>
          </a:stretch>
        </p:blipFill>
        <p:spPr bwMode="auto">
          <a:xfrm>
            <a:off x="0" y="-76200"/>
            <a:ext cx="9144000" cy="7065963"/>
          </a:xfrm>
          <a:prstGeom prst="rect">
            <a:avLst/>
          </a:prstGeom>
          <a:noFill/>
        </p:spPr>
      </p:pic>
    </p:spTree>
  </p:cSld>
  <p:clrMapOvr>
    <a:masterClrMapping/>
  </p:clrMapOvr>
  <p:transition>
    <p:pull dir="l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8AE58EE-551D-4ADF-B075-B4223C8C77C5}"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04F8E9-11EC-468E-ACE3-70BC50E0737E}" type="slidenum">
              <a:rPr lang="en-US" smtClean="0"/>
              <a:pPr/>
              <a:t>‹#›</a:t>
            </a:fld>
            <a:endParaRPr lang="en-US" sz="140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l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DD9F45A-2653-4F97-939A-54B15D106BB2}"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AE089B-3EAE-426C-ADDB-BBBD98665950}" type="slidenum">
              <a:rPr lang="en-US" smtClean="0"/>
              <a:pPr/>
              <a:t>‹#›</a:t>
            </a:fld>
            <a:endParaRPr lang="en-US" sz="140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l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936B02F-2618-4E2C-8CFB-85CCC59449D9}"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45C912-64ED-4F79-B6A3-F633CFD34B9E}"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10D394-FB2D-4D78-AB96-9718789B5312}"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AE58EE-551D-4ADF-B075-B4223C8C77C5}" type="slidenum">
              <a:rPr lang="en-US"/>
              <a:pPr/>
              <a:t>‹#›</a:t>
            </a:fld>
            <a:endParaRPr lang="en-US" sz="1400"/>
          </a:p>
        </p:txBody>
      </p:sp>
    </p:spTree>
  </p:cSld>
  <p:clrMapOvr>
    <a:masterClrMapping/>
  </p:clrMapOvr>
  <p:transition>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A532678-5744-47F9-BB77-43DFEF32975C}" type="datetimeFigureOut">
              <a:rPr lang="en-US" smtClean="0"/>
              <a:pPr/>
              <a:t>6/9/2014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28F484F2-1E5E-4C9A-A424-61ACB89E318D}"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45480E2-17BB-4127-85A9-B90B82DB5A6C}"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32678-5744-47F9-BB77-43DFEF32975C}" type="datetimeFigureOut">
              <a:rPr lang="en-US" smtClean="0"/>
              <a:pPr/>
              <a:t>6/9/2014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2A33EC-C375-4BC6-B75C-21545805B884}" type="slidenum">
              <a:rPr lang="en-US" smtClean="0"/>
              <a:pPr/>
              <a:t>‹#›</a:t>
            </a:fld>
            <a:endParaRPr lang="en-US" sz="1400"/>
          </a:p>
        </p:txBody>
      </p:sp>
    </p:spTree>
  </p:cSld>
  <p:clrMapOvr>
    <a:masterClrMapping/>
  </p:clrMapOvr>
  <p:transition>
    <p:pull dir="l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804F8E9-11EC-468E-ACE3-70BC50E0737E}" type="slidenum">
              <a:rPr lang="en-US"/>
              <a:pPr/>
              <a:t>‹#›</a:t>
            </a:fld>
            <a:endParaRPr lang="en-US" sz="1400"/>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DD9F45A-2653-4F97-939A-54B15D106BB2}" type="slidenum">
              <a:rPr lang="en-US"/>
              <a:pPr/>
              <a:t>‹#›</a:t>
            </a:fld>
            <a:endParaRPr lang="en-US" sz="1400"/>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EAE089B-3EAE-426C-ADDB-BBBD98665950}" type="slidenum">
              <a:rPr lang="en-US"/>
              <a:pPr/>
              <a:t>‹#›</a:t>
            </a:fld>
            <a:endParaRPr lang="en-US" sz="1400"/>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936B02F-2618-4E2C-8CFB-85CCC59449D9}" type="slidenum">
              <a:rPr lang="en-US"/>
              <a:pPr/>
              <a:t>‹#›</a:t>
            </a:fld>
            <a:endParaRPr lang="en-US" sz="1400"/>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A45C912-64ED-4F79-B6A3-F633CFD34B9E}" type="slidenum">
              <a:rPr lang="en-US"/>
              <a:pPr/>
              <a:t>‹#›</a:t>
            </a:fld>
            <a:endParaRPr lang="en-US" sz="1400"/>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C10D394-FB2D-4D78-AB96-9718789B5312}" type="slidenum">
              <a:rPr lang="en-US"/>
              <a:pPr/>
              <a:t>‹#›</a:t>
            </a:fld>
            <a:endParaRPr lang="en-US" sz="1400"/>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F484F2-1E5E-4C9A-A424-61ACB89E318D}" type="slidenum">
              <a:rPr lang="en-US"/>
              <a:pPr/>
              <a:t>‹#›</a:t>
            </a:fld>
            <a:endParaRPr lang="en-US" sz="1400"/>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8898" name="Picture 2" descr="pptbkgrnd2"/>
          <p:cNvPicPr>
            <a:picLocks noChangeAspect="1" noChangeArrowheads="1"/>
          </p:cNvPicPr>
          <p:nvPr userDrawn="1"/>
        </p:nvPicPr>
        <p:blipFill>
          <a:blip r:embed="rId13" cstate="print"/>
          <a:srcRect/>
          <a:stretch>
            <a:fillRect/>
          </a:stretch>
        </p:blipFill>
        <p:spPr bwMode="auto">
          <a:xfrm>
            <a:off x="0" y="-76200"/>
            <a:ext cx="9144000" cy="7065963"/>
          </a:xfrm>
          <a:prstGeom prst="rect">
            <a:avLst/>
          </a:prstGeom>
          <a:noFill/>
        </p:spPr>
      </p:pic>
      <p:sp>
        <p:nvSpPr>
          <p:cNvPr id="208899" name="Rectangle 3"/>
          <p:cNvSpPr>
            <a:spLocks noGrp="1" noChangeArrowheads="1"/>
          </p:cNvSpPr>
          <p:nvPr>
            <p:ph type="sldNum" sz="quarter" idx="4"/>
          </p:nvPr>
        </p:nvSpPr>
        <p:spPr bwMode="auto">
          <a:xfrm>
            <a:off x="152400" y="60960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1">
                <a:solidFill>
                  <a:schemeClr val="bg1"/>
                </a:solidFill>
              </a:defRPr>
            </a:lvl1pPr>
          </a:lstStyle>
          <a:p>
            <a:fld id="{34CFBC77-246E-42CF-9166-FAC5ACFE4B88}" type="slidenum">
              <a:rPr lang="en-US"/>
              <a:pPr/>
              <a:t>‹#›</a:t>
            </a:fld>
            <a:endParaRPr lang="en-US" sz="1400"/>
          </a:p>
        </p:txBody>
      </p:sp>
      <p:sp>
        <p:nvSpPr>
          <p:cNvPr id="208900" name="Rectangle 4"/>
          <p:cNvSpPr>
            <a:spLocks noGrp="1" noChangeArrowheads="1"/>
          </p:cNvSpPr>
          <p:nvPr>
            <p:ph type="title"/>
          </p:nvPr>
        </p:nvSpPr>
        <p:spPr bwMode="auto">
          <a:xfrm>
            <a:off x="1905000" y="609600"/>
            <a:ext cx="655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8901" name="Rectangle 5"/>
          <p:cNvSpPr>
            <a:spLocks noGrp="1" noChangeArrowheads="1"/>
          </p:cNvSpPr>
          <p:nvPr>
            <p:ph type="body" idx="1"/>
          </p:nvPr>
        </p:nvSpPr>
        <p:spPr bwMode="auto">
          <a:xfrm>
            <a:off x="1981200" y="1981200"/>
            <a:ext cx="6477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pull dir="lu"/>
  </p:transition>
  <p:timing>
    <p:tnLst>
      <p:par>
        <p:cTn id="1" dur="indefinite" restart="never" nodeType="tmRoot"/>
      </p:par>
    </p:tnLst>
  </p:timing>
  <p:txStyles>
    <p:titleStyle>
      <a:lvl1pPr algn="l" rtl="0" fontAlgn="base">
        <a:spcBef>
          <a:spcPct val="0"/>
        </a:spcBef>
        <a:spcAft>
          <a:spcPct val="0"/>
        </a:spcAft>
        <a:defRPr sz="4400">
          <a:solidFill>
            <a:schemeClr val="folHlink"/>
          </a:solidFill>
          <a:latin typeface="+mj-lt"/>
          <a:ea typeface="+mj-ea"/>
          <a:cs typeface="+mj-cs"/>
        </a:defRPr>
      </a:lvl1pPr>
      <a:lvl2pPr algn="l" rtl="0" fontAlgn="base">
        <a:spcBef>
          <a:spcPct val="0"/>
        </a:spcBef>
        <a:spcAft>
          <a:spcPct val="0"/>
        </a:spcAft>
        <a:defRPr sz="4400">
          <a:solidFill>
            <a:schemeClr val="folHlink"/>
          </a:solidFill>
          <a:latin typeface="Arial" charset="0"/>
        </a:defRPr>
      </a:lvl2pPr>
      <a:lvl3pPr algn="l" rtl="0" fontAlgn="base">
        <a:spcBef>
          <a:spcPct val="0"/>
        </a:spcBef>
        <a:spcAft>
          <a:spcPct val="0"/>
        </a:spcAft>
        <a:defRPr sz="4400">
          <a:solidFill>
            <a:schemeClr val="folHlink"/>
          </a:solidFill>
          <a:latin typeface="Arial" charset="0"/>
        </a:defRPr>
      </a:lvl3pPr>
      <a:lvl4pPr algn="l" rtl="0" fontAlgn="base">
        <a:spcBef>
          <a:spcPct val="0"/>
        </a:spcBef>
        <a:spcAft>
          <a:spcPct val="0"/>
        </a:spcAft>
        <a:defRPr sz="4400">
          <a:solidFill>
            <a:schemeClr val="folHlink"/>
          </a:solidFill>
          <a:latin typeface="Arial" charset="0"/>
        </a:defRPr>
      </a:lvl4pPr>
      <a:lvl5pPr algn="l" rtl="0" fontAlgn="base">
        <a:spcBef>
          <a:spcPct val="0"/>
        </a:spcBef>
        <a:spcAft>
          <a:spcPct val="0"/>
        </a:spcAft>
        <a:defRPr sz="4400">
          <a:solidFill>
            <a:schemeClr val="folHlink"/>
          </a:solidFill>
          <a:latin typeface="Arial" charset="0"/>
        </a:defRPr>
      </a:lvl5pPr>
      <a:lvl6pPr marL="457200" algn="l" rtl="0" fontAlgn="base">
        <a:spcBef>
          <a:spcPct val="0"/>
        </a:spcBef>
        <a:spcAft>
          <a:spcPct val="0"/>
        </a:spcAft>
        <a:defRPr sz="4400">
          <a:solidFill>
            <a:schemeClr val="folHlink"/>
          </a:solidFill>
          <a:latin typeface="Arial" charset="0"/>
        </a:defRPr>
      </a:lvl6pPr>
      <a:lvl7pPr marL="914400" algn="l" rtl="0" fontAlgn="base">
        <a:spcBef>
          <a:spcPct val="0"/>
        </a:spcBef>
        <a:spcAft>
          <a:spcPct val="0"/>
        </a:spcAft>
        <a:defRPr sz="4400">
          <a:solidFill>
            <a:schemeClr val="folHlink"/>
          </a:solidFill>
          <a:latin typeface="Arial" charset="0"/>
        </a:defRPr>
      </a:lvl7pPr>
      <a:lvl8pPr marL="1371600" algn="l" rtl="0" fontAlgn="base">
        <a:spcBef>
          <a:spcPct val="0"/>
        </a:spcBef>
        <a:spcAft>
          <a:spcPct val="0"/>
        </a:spcAft>
        <a:defRPr sz="4400">
          <a:solidFill>
            <a:schemeClr val="folHlink"/>
          </a:solidFill>
          <a:latin typeface="Arial" charset="0"/>
        </a:defRPr>
      </a:lvl8pPr>
      <a:lvl9pPr marL="1828800" algn="l" rtl="0" fontAlgn="base">
        <a:spcBef>
          <a:spcPct val="0"/>
        </a:spcBef>
        <a:spcAft>
          <a:spcPct val="0"/>
        </a:spcAft>
        <a:defRPr sz="4400">
          <a:solidFill>
            <a:schemeClr val="folHlink"/>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6/9/2014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4CFBC77-246E-42CF-9166-FAC5ACFE4B88}" type="slidenum">
              <a:rPr lang="en-US" smtClean="0"/>
              <a:pPr/>
              <a:t>‹#›</a:t>
            </a:fld>
            <a:endParaRPr lang="en-US" sz="1400"/>
          </a:p>
        </p:txBody>
      </p:sp>
      <p:pic>
        <p:nvPicPr>
          <p:cNvPr id="18" name="Picture 2" descr="pptbkgrnd2"/>
          <p:cNvPicPr>
            <a:picLocks noChangeAspect="1" noChangeArrowheads="1"/>
          </p:cNvPicPr>
          <p:nvPr userDrawn="1"/>
        </p:nvPicPr>
        <p:blipFill>
          <a:blip r:embed="rId13" cstate="print"/>
          <a:srcRect/>
          <a:stretch>
            <a:fillRect/>
          </a:stretch>
        </p:blipFill>
        <p:spPr bwMode="auto">
          <a:xfrm>
            <a:off x="0" y="-76200"/>
            <a:ext cx="9144000" cy="7065963"/>
          </a:xfrm>
          <a:prstGeom prst="rect">
            <a:avLst/>
          </a:prstGeom>
          <a:noFill/>
        </p:spPr>
      </p:pic>
    </p:spTree>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16.wmf"/></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10515600" cy="1905000"/>
          </a:xfrm>
        </p:spPr>
        <p:txBody>
          <a:bodyPr>
            <a:noAutofit/>
          </a:bodyPr>
          <a:lstStyle/>
          <a:p>
            <a:pPr algn="l"/>
            <a:r>
              <a:rPr lang="en-US" b="1" i="1" dirty="0" smtClean="0"/>
              <a:t>Overview </a:t>
            </a:r>
            <a:r>
              <a:rPr lang="en-US" b="1" i="1" dirty="0" smtClean="0"/>
              <a:t>&amp; Implementing </a:t>
            </a:r>
            <a:r>
              <a:rPr lang="en-US" b="1" i="1" dirty="0"/>
              <a:t/>
            </a:r>
            <a:br>
              <a:rPr lang="en-US" b="1" i="1" dirty="0"/>
            </a:br>
            <a:r>
              <a:rPr lang="en-US" b="1" i="1" dirty="0"/>
              <a:t>Evidence-Based Practices </a:t>
            </a:r>
            <a:br>
              <a:rPr lang="en-US" b="1" i="1" dirty="0"/>
            </a:br>
            <a:r>
              <a:rPr lang="en-US" b="1" i="1" dirty="0"/>
              <a:t>in </a:t>
            </a:r>
            <a:r>
              <a:rPr lang="en-US" b="1" i="1" dirty="0" smtClean="0"/>
              <a:t>Faith-based and Community </a:t>
            </a:r>
            <a:r>
              <a:rPr lang="en-US" b="1" i="1" dirty="0" smtClean="0"/>
              <a:t/>
            </a:r>
            <a:br>
              <a:rPr lang="en-US" b="1" i="1" dirty="0" smtClean="0"/>
            </a:br>
            <a:r>
              <a:rPr lang="en-US" b="1" i="1" dirty="0" smtClean="0"/>
              <a:t>Treatment </a:t>
            </a:r>
            <a:r>
              <a:rPr lang="en-US" b="1" i="1" dirty="0" smtClean="0"/>
              <a:t>Settings</a:t>
            </a:r>
            <a:r>
              <a:rPr lang="en-US" sz="2800" b="1" dirty="0" smtClean="0"/>
              <a:t/>
            </a:r>
            <a:br>
              <a:rPr lang="en-US" sz="2800" b="1" dirty="0" smtClean="0"/>
            </a:br>
            <a:endParaRPr lang="en-US" sz="2800" b="1" dirty="0"/>
          </a:p>
        </p:txBody>
      </p:sp>
      <p:sp>
        <p:nvSpPr>
          <p:cNvPr id="2051" name="Rectangle 3"/>
          <p:cNvSpPr>
            <a:spLocks noGrp="1" noChangeArrowheads="1"/>
          </p:cNvSpPr>
          <p:nvPr>
            <p:ph type="subTitle" idx="1"/>
          </p:nvPr>
        </p:nvSpPr>
        <p:spPr>
          <a:xfrm>
            <a:off x="533400" y="4953000"/>
            <a:ext cx="9144000" cy="762000"/>
          </a:xfrm>
        </p:spPr>
        <p:txBody>
          <a:bodyPr>
            <a:noAutofit/>
          </a:bodyPr>
          <a:lstStyle/>
          <a:p>
            <a:pPr algn="l"/>
            <a:r>
              <a:rPr lang="en-US" sz="2800" b="1" dirty="0" smtClean="0">
                <a:solidFill>
                  <a:schemeClr val="tx1"/>
                </a:solidFill>
              </a:rPr>
              <a:t>PSATTC Reentry Best Practices in </a:t>
            </a:r>
          </a:p>
          <a:p>
            <a:pPr algn="l"/>
            <a:r>
              <a:rPr lang="en-US" sz="2800" b="1" dirty="0" smtClean="0">
                <a:solidFill>
                  <a:schemeClr val="tx1"/>
                </a:solidFill>
              </a:rPr>
              <a:t>Addiction Treatment </a:t>
            </a:r>
          </a:p>
          <a:p>
            <a:pPr algn="l"/>
            <a:r>
              <a:rPr lang="en-US" sz="2800" b="1" dirty="0" smtClean="0">
                <a:solidFill>
                  <a:schemeClr val="tx1"/>
                </a:solidFill>
              </a:rPr>
              <a:t>Faith-Based Series </a:t>
            </a:r>
          </a:p>
          <a:p>
            <a:pPr algn="l"/>
            <a:r>
              <a:rPr lang="en-US" sz="2000" i="1" dirty="0" smtClean="0">
                <a:solidFill>
                  <a:schemeClr val="tx1"/>
                </a:solidFill>
              </a:rPr>
              <a:t>Cheryl A. Branch, MS</a:t>
            </a:r>
          </a:p>
          <a:p>
            <a:pPr algn="l"/>
            <a:r>
              <a:rPr lang="en-US" sz="2000" i="1" dirty="0" smtClean="0">
                <a:solidFill>
                  <a:schemeClr val="tx1"/>
                </a:solidFill>
              </a:rPr>
              <a:t>Community Trainer</a:t>
            </a:r>
          </a:p>
          <a:p>
            <a:pPr algn="l"/>
            <a:r>
              <a:rPr lang="en-US" sz="2000" i="1" dirty="0" smtClean="0">
                <a:solidFill>
                  <a:schemeClr val="tx1"/>
                </a:solidFill>
              </a:rPr>
              <a:t>May 17, 2013</a:t>
            </a:r>
          </a:p>
        </p:txBody>
      </p:sp>
      <p:sp>
        <p:nvSpPr>
          <p:cNvPr id="2052" name="Line 4"/>
          <p:cNvSpPr>
            <a:spLocks noChangeShapeType="1"/>
          </p:cNvSpPr>
          <p:nvPr/>
        </p:nvSpPr>
        <p:spPr bwMode="auto">
          <a:xfrm>
            <a:off x="457200" y="6477000"/>
            <a:ext cx="5638800" cy="0"/>
          </a:xfrm>
          <a:prstGeom prst="line">
            <a:avLst/>
          </a:prstGeom>
          <a:noFill/>
          <a:ln w="9525">
            <a:solidFill>
              <a:schemeClr val="bg2"/>
            </a:solidFill>
            <a:round/>
            <a:headEnd/>
            <a:tailEnd/>
          </a:ln>
          <a:effectLst/>
        </p:spPr>
        <p:txBody>
          <a:bodyPr wrap="none" anchor="ctr"/>
          <a:lstStyle/>
          <a:p>
            <a:endParaRPr lang="en-US" dirty="0"/>
          </a:p>
        </p:txBody>
      </p:sp>
      <p:pic>
        <p:nvPicPr>
          <p:cNvPr id="8" name="Picture 8" descr="NudePSW"/>
          <p:cNvPicPr>
            <a:picLocks noChangeAspect="1" noChangeArrowheads="1"/>
          </p:cNvPicPr>
          <p:nvPr/>
        </p:nvPicPr>
        <p:blipFill>
          <a:blip r:embed="rId3" cstate="print"/>
          <a:srcRect/>
          <a:stretch>
            <a:fillRect/>
          </a:stretch>
        </p:blipFill>
        <p:spPr bwMode="auto">
          <a:xfrm>
            <a:off x="4038600" y="6477000"/>
            <a:ext cx="830295" cy="381000"/>
          </a:xfrm>
          <a:prstGeom prst="rect">
            <a:avLst/>
          </a:prstGeom>
          <a:noFill/>
          <a:ln w="9525">
            <a:noFill/>
            <a:miter lim="800000"/>
            <a:headEnd/>
            <a:tailEnd/>
          </a:ln>
        </p:spPr>
      </p:pic>
      <p:pic>
        <p:nvPicPr>
          <p:cNvPr id="9" name="Picture 328" descr="ISAPLogo Dec 5"/>
          <p:cNvPicPr>
            <a:picLocks noChangeAspect="1" noChangeArrowheads="1"/>
          </p:cNvPicPr>
          <p:nvPr/>
        </p:nvPicPr>
        <p:blipFill>
          <a:blip r:embed="rId4" cstate="print"/>
          <a:srcRect/>
          <a:stretch>
            <a:fillRect/>
          </a:stretch>
        </p:blipFill>
        <p:spPr bwMode="auto">
          <a:xfrm>
            <a:off x="5867400" y="6477000"/>
            <a:ext cx="685800" cy="381000"/>
          </a:xfrm>
          <a:prstGeom prst="rect">
            <a:avLst/>
          </a:prstGeom>
          <a:noFill/>
          <a:ln w="9525">
            <a:noFill/>
            <a:miter lim="800000"/>
            <a:headEnd/>
            <a:tailEnd/>
          </a:ln>
        </p:spPr>
      </p:pic>
      <p:pic>
        <p:nvPicPr>
          <p:cNvPr id="7" name="Picture 6" descr="C:\Users\cbranch\Documents\AAAOD\AAAODlogo_transparent\AAAODlogo_transparent.png"/>
          <p:cNvPicPr/>
          <p:nvPr/>
        </p:nvPicPr>
        <p:blipFill>
          <a:blip r:embed="rId5" cstate="print"/>
          <a:srcRect/>
          <a:stretch>
            <a:fillRect/>
          </a:stretch>
        </p:blipFill>
        <p:spPr bwMode="auto">
          <a:xfrm>
            <a:off x="2590800" y="6477000"/>
            <a:ext cx="1295400" cy="381000"/>
          </a:xfrm>
          <a:prstGeom prst="rect">
            <a:avLst/>
          </a:prstGeom>
          <a:noFill/>
          <a:ln w="9525">
            <a:noFill/>
            <a:miter lim="800000"/>
            <a:headEnd/>
            <a:tailEnd/>
          </a:ln>
        </p:spPr>
      </p:pic>
      <p:pic>
        <p:nvPicPr>
          <p:cNvPr id="10" name="Picture 7" descr="LAMLOGO"/>
          <p:cNvPicPr>
            <a:picLocks noChangeAspect="1" noChangeArrowheads="1"/>
          </p:cNvPicPr>
          <p:nvPr/>
        </p:nvPicPr>
        <p:blipFill>
          <a:blip r:embed="rId6" cstate="print"/>
          <a:srcRect/>
          <a:stretch>
            <a:fillRect/>
          </a:stretch>
        </p:blipFill>
        <p:spPr bwMode="auto">
          <a:xfrm>
            <a:off x="6705600" y="6400800"/>
            <a:ext cx="990600" cy="457200"/>
          </a:xfrm>
          <a:prstGeom prst="rect">
            <a:avLst/>
          </a:prstGeom>
          <a:noFill/>
          <a:ln w="9525">
            <a:noFill/>
            <a:miter lim="800000"/>
            <a:headEnd/>
            <a:tailEnd/>
          </a:ln>
        </p:spPr>
      </p:pic>
      <p:pic>
        <p:nvPicPr>
          <p:cNvPr id="55297" name="Picture 1" descr="main_banner_frilogo2[1]"/>
          <p:cNvPicPr>
            <a:picLocks noChangeAspect="1" noChangeArrowheads="1"/>
          </p:cNvPicPr>
          <p:nvPr/>
        </p:nvPicPr>
        <p:blipFill>
          <a:blip r:embed="rId7" cstate="print"/>
          <a:srcRect/>
          <a:stretch>
            <a:fillRect/>
          </a:stretch>
        </p:blipFill>
        <p:spPr bwMode="auto">
          <a:xfrm>
            <a:off x="4953000" y="6477000"/>
            <a:ext cx="824544" cy="381000"/>
          </a:xfrm>
          <a:prstGeom prst="rect">
            <a:avLst/>
          </a:prstGeom>
          <a:noFill/>
          <a:ln w="9525" algn="in">
            <a:noFill/>
            <a:miter lim="800000"/>
            <a:headEnd/>
            <a:tailEnd/>
          </a:ln>
          <a:effec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b="1" dirty="0" smtClean="0"/>
              <a:t>Initial Implementation: Expect the Unexpected</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During </a:t>
            </a:r>
            <a:r>
              <a:rPr lang="en-US" dirty="0"/>
              <a:t>the initial implementation stage, individuals begin to put into practice all that has been planned for during exploration and installation. Practitioners and staff will be changing their behavior, using new skills for the first time, and incorporating new practices into their everyday routine.</a:t>
            </a:r>
          </a:p>
          <a:p>
            <a:r>
              <a:rPr lang="en-US" dirty="0"/>
              <a:t>This stage is often awkward because people are now expected to perform new skills and engage in new processes, which may lead them to perform in an uncoordinated or hesitant fashion. Practicing and implementing new skills with fidelity will take time.</a:t>
            </a:r>
          </a:p>
          <a:p>
            <a:endParaRPr lang="en-US" dirty="0"/>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Full Implementation: The Program is in Place</a:t>
            </a:r>
            <a:br>
              <a:rPr lang="en-US" b="1" dirty="0" smtClean="0"/>
            </a:br>
            <a:endParaRPr lang="en-US" dirty="0"/>
          </a:p>
        </p:txBody>
      </p:sp>
      <p:sp>
        <p:nvSpPr>
          <p:cNvPr id="3" name="Content Placeholder 2"/>
          <p:cNvSpPr>
            <a:spLocks noGrp="1"/>
          </p:cNvSpPr>
          <p:nvPr>
            <p:ph idx="1"/>
          </p:nvPr>
        </p:nvSpPr>
        <p:spPr>
          <a:xfrm>
            <a:off x="381000" y="1752600"/>
            <a:ext cx="8229600" cy="4830763"/>
          </a:xfrm>
        </p:spPr>
        <p:txBody>
          <a:bodyPr>
            <a:normAutofit fontScale="70000" lnSpcReduction="20000"/>
          </a:bodyPr>
          <a:lstStyle/>
          <a:p>
            <a:pPr>
              <a:buClr>
                <a:schemeClr val="tx1"/>
              </a:buClr>
            </a:pPr>
            <a:r>
              <a:rPr lang="en-US" sz="2900" dirty="0" smtClean="0"/>
              <a:t>Full </a:t>
            </a:r>
            <a:r>
              <a:rPr lang="en-US" sz="2900" dirty="0"/>
              <a:t>implementation occurs when the program is integrated into the service, organization, and system settings. The processes and procedures to provide the selected program are now in place.</a:t>
            </a:r>
          </a:p>
          <a:p>
            <a:pPr lvl="2">
              <a:buClr>
                <a:schemeClr val="tx1"/>
              </a:buClr>
            </a:pPr>
            <a:r>
              <a:rPr lang="en-US" sz="2900" dirty="0" smtClean="0"/>
              <a:t>Staffing </a:t>
            </a:r>
            <a:r>
              <a:rPr lang="en-US" sz="2900" dirty="0"/>
              <a:t>is complete</a:t>
            </a:r>
          </a:p>
          <a:p>
            <a:pPr lvl="2">
              <a:buClr>
                <a:schemeClr val="tx1"/>
              </a:buClr>
            </a:pPr>
            <a:r>
              <a:rPr lang="en-US" sz="2900" dirty="0"/>
              <a:t>Caseloads are full</a:t>
            </a:r>
          </a:p>
          <a:p>
            <a:pPr lvl="2">
              <a:buClr>
                <a:schemeClr val="tx1"/>
              </a:buClr>
            </a:pPr>
            <a:r>
              <a:rPr lang="en-US" sz="2900" dirty="0"/>
              <a:t>Services are provided</a:t>
            </a:r>
          </a:p>
          <a:p>
            <a:pPr lvl="2">
              <a:buClr>
                <a:schemeClr val="tx1"/>
              </a:buClr>
            </a:pPr>
            <a:r>
              <a:rPr lang="en-US" sz="2900" dirty="0"/>
              <a:t>Funding streams are in </a:t>
            </a:r>
            <a:r>
              <a:rPr lang="en-US" sz="2900" dirty="0" smtClean="0"/>
              <a:t>place</a:t>
            </a:r>
          </a:p>
          <a:p>
            <a:pPr lvl="1">
              <a:buClr>
                <a:schemeClr val="tx1"/>
              </a:buClr>
              <a:buNone/>
            </a:pPr>
            <a:r>
              <a:rPr lang="en-US" sz="2900" dirty="0" smtClean="0"/>
              <a:t>It </a:t>
            </a:r>
            <a:r>
              <a:rPr lang="en-US" sz="2900" dirty="0"/>
              <a:t>now becomes important to maintain and improve the program </a:t>
            </a:r>
            <a:r>
              <a:rPr lang="en-US" sz="2900" dirty="0" smtClean="0"/>
              <a:t>through</a:t>
            </a:r>
          </a:p>
          <a:p>
            <a:pPr lvl="1">
              <a:buNone/>
            </a:pPr>
            <a:r>
              <a:rPr lang="en-US" sz="2900" dirty="0" smtClean="0"/>
              <a:t>excellent </a:t>
            </a:r>
            <a:r>
              <a:rPr lang="en-US" sz="2900" dirty="0"/>
              <a:t>monitoring and purposeful improvement to avoid </a:t>
            </a:r>
            <a:r>
              <a:rPr lang="en-US" sz="2900" dirty="0" smtClean="0"/>
              <a:t>entering</a:t>
            </a:r>
          </a:p>
          <a:p>
            <a:pPr lvl="1">
              <a:buNone/>
            </a:pPr>
            <a:r>
              <a:rPr lang="en-US" sz="2900" dirty="0" smtClean="0"/>
              <a:t>program </a:t>
            </a:r>
            <a:r>
              <a:rPr lang="en-US" sz="2900" dirty="0"/>
              <a:t>drift (that is, edging toward a lack of fidelity). Your program </a:t>
            </a:r>
            <a:r>
              <a:rPr lang="en-US" sz="2900" dirty="0" smtClean="0"/>
              <a:t>or</a:t>
            </a:r>
          </a:p>
          <a:p>
            <a:pPr lvl="1">
              <a:buNone/>
            </a:pPr>
            <a:r>
              <a:rPr lang="en-US" sz="2900" dirty="0" smtClean="0"/>
              <a:t>service </a:t>
            </a:r>
            <a:r>
              <a:rPr lang="en-US" sz="2900" dirty="0"/>
              <a:t>is ready to be evaluated, with a focus on assessing </a:t>
            </a:r>
            <a:r>
              <a:rPr lang="en-US" sz="2900" dirty="0" smtClean="0"/>
              <a:t>program</a:t>
            </a:r>
          </a:p>
          <a:p>
            <a:pPr lvl="1">
              <a:buNone/>
            </a:pPr>
            <a:r>
              <a:rPr lang="en-US" sz="2900" dirty="0" smtClean="0"/>
              <a:t>fidelity</a:t>
            </a:r>
            <a:r>
              <a:rPr lang="en-US" sz="2900" dirty="0"/>
              <a:t>. Fidelity measures, which can be provided by the </a:t>
            </a:r>
            <a:r>
              <a:rPr lang="en-US" sz="2900" dirty="0" smtClean="0"/>
              <a:t>program</a:t>
            </a:r>
          </a:p>
          <a:p>
            <a:pPr lvl="1">
              <a:buNone/>
            </a:pPr>
            <a:r>
              <a:rPr lang="en-US" sz="2900" dirty="0" smtClean="0"/>
              <a:t>developer</a:t>
            </a:r>
            <a:r>
              <a:rPr lang="en-US" sz="2900" dirty="0"/>
              <a:t>, are commonly used at this point to determine if the </a:t>
            </a:r>
            <a:r>
              <a:rPr lang="en-US" sz="2900" dirty="0" smtClean="0"/>
              <a:t>program</a:t>
            </a:r>
          </a:p>
          <a:p>
            <a:pPr lvl="1">
              <a:buNone/>
            </a:pPr>
            <a:r>
              <a:rPr lang="en-US" sz="2900" dirty="0" smtClean="0"/>
              <a:t>is </a:t>
            </a:r>
            <a:r>
              <a:rPr lang="en-US" sz="2900" dirty="0"/>
              <a:t>being delivered as intended.</a:t>
            </a:r>
          </a:p>
          <a:p>
            <a:endParaRPr lang="en-US" dirty="0"/>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normAutofit fontScale="90000"/>
          </a:bodyPr>
          <a:lstStyle/>
          <a:p>
            <a:r>
              <a:rPr lang="en-US" b="1" dirty="0" smtClean="0"/>
              <a:t>Program Sustainability: Maintaining Your Program's Success</a:t>
            </a:r>
            <a:br>
              <a:rPr lang="en-US" b="1" dirty="0" smtClean="0"/>
            </a:br>
            <a:endParaRPr lang="en-US" dirty="0"/>
          </a:p>
        </p:txBody>
      </p:sp>
      <p:sp>
        <p:nvSpPr>
          <p:cNvPr id="3" name="Content Placeholder 2"/>
          <p:cNvSpPr>
            <a:spLocks noGrp="1"/>
          </p:cNvSpPr>
          <p:nvPr>
            <p:ph idx="1"/>
          </p:nvPr>
        </p:nvSpPr>
        <p:spPr>
          <a:xfrm>
            <a:off x="762000" y="1981200"/>
            <a:ext cx="7772400" cy="4572000"/>
          </a:xfrm>
        </p:spPr>
        <p:txBody>
          <a:bodyPr>
            <a:normAutofit fontScale="70000" lnSpcReduction="20000"/>
          </a:bodyPr>
          <a:lstStyle/>
          <a:p>
            <a:r>
              <a:rPr lang="en-US" dirty="0" smtClean="0"/>
              <a:t>Sustainability </a:t>
            </a:r>
            <a:r>
              <a:rPr lang="en-US" dirty="0"/>
              <a:t>is only possible when full implementation has been achieved. Sustaining change can be difficult. Your program is not frozen in time and must adapt continually to changes in the community, funding streams, and organizational priorities. Organizational culture, leadership, and staff need to be nurtured and maintained. The involvement of high-level administrators in a continuous feedback loop with the Implementation Team, providers, and recipients is critical. </a:t>
            </a:r>
            <a:endParaRPr lang="en-US" dirty="0" smtClean="0"/>
          </a:p>
          <a:p>
            <a:r>
              <a:rPr lang="en-US" dirty="0" smtClean="0"/>
              <a:t>At </a:t>
            </a:r>
            <a:r>
              <a:rPr lang="en-US" dirty="0"/>
              <a:t>this stage, an organization should institutionalize a quality assurance mechanism to evaluate use of data. This will facilitate assessing the effectiveness and quality of the program.</a:t>
            </a:r>
          </a:p>
          <a:p>
            <a:r>
              <a:rPr lang="en-US" dirty="0"/>
              <a:t>Most importantly, sustainability can and should be planned for early in the implementation process and examined at each stage.</a:t>
            </a:r>
          </a:p>
          <a:p>
            <a:endParaRPr lang="en-US" dirty="0"/>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Keys to Success</a:t>
            </a:r>
            <a:endParaRPr lang="en-US" b="1"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How a new practice is introduced into an </a:t>
            </a:r>
            <a:r>
              <a:rPr lang="en-US" dirty="0" smtClean="0"/>
              <a:t>organization can </a:t>
            </a:r>
            <a:r>
              <a:rPr lang="en-US" dirty="0"/>
              <a:t>make a big difference. Often, training is too </a:t>
            </a:r>
            <a:r>
              <a:rPr lang="en-US" dirty="0" smtClean="0"/>
              <a:t>limited, just </a:t>
            </a:r>
            <a:r>
              <a:rPr lang="en-US" dirty="0"/>
              <a:t>one or two sessions. This has no staying power.</a:t>
            </a:r>
          </a:p>
          <a:p>
            <a:r>
              <a:rPr lang="en-US" dirty="0"/>
              <a:t>A new practice must be “infused” into an organization.</a:t>
            </a:r>
          </a:p>
          <a:p>
            <a:r>
              <a:rPr lang="en-US" dirty="0"/>
              <a:t>Training must be seen as an ongoing process, not </a:t>
            </a:r>
            <a:r>
              <a:rPr lang="en-US" dirty="0" smtClean="0"/>
              <a:t>a one-shot </a:t>
            </a:r>
            <a:r>
              <a:rPr lang="en-US" dirty="0"/>
              <a:t>deal.</a:t>
            </a:r>
          </a:p>
          <a:p>
            <a:endParaRPr lang="en-US" dirty="0"/>
          </a:p>
        </p:txBody>
      </p:sp>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smtClean="0"/>
              <a:t>Keys to Success</a:t>
            </a:r>
            <a:endParaRPr lang="en-US" b="1" dirty="0"/>
          </a:p>
        </p:txBody>
      </p:sp>
      <p:sp>
        <p:nvSpPr>
          <p:cNvPr id="3" name="Content Placeholder 2"/>
          <p:cNvSpPr>
            <a:spLocks noGrp="1"/>
          </p:cNvSpPr>
          <p:nvPr>
            <p:ph idx="1"/>
          </p:nvPr>
        </p:nvSpPr>
        <p:spPr>
          <a:xfrm>
            <a:off x="457200" y="1295400"/>
            <a:ext cx="8686800" cy="4678363"/>
          </a:xfrm>
        </p:spPr>
        <p:txBody>
          <a:bodyPr>
            <a:normAutofit/>
          </a:bodyPr>
          <a:lstStyle/>
          <a:p>
            <a:r>
              <a:rPr lang="en-US" dirty="0" smtClean="0"/>
              <a:t>‘Champion’ in organization</a:t>
            </a:r>
          </a:p>
          <a:p>
            <a:r>
              <a:rPr lang="en-US" dirty="0" smtClean="0"/>
              <a:t>Learning Organization (i.e. likes to research/read articles and visit websites)</a:t>
            </a:r>
          </a:p>
          <a:p>
            <a:r>
              <a:rPr lang="en-US" dirty="0" smtClean="0"/>
              <a:t>Local Practice Improvement Intermediaries like LAM and AAAOD to help promote understanding, motivation and adoption of EBPs  (if none exists in your town, start one)</a:t>
            </a:r>
          </a:p>
          <a:p>
            <a:r>
              <a:rPr lang="en-US" dirty="0" smtClean="0"/>
              <a:t>Data collection and reporting infrastructure</a:t>
            </a:r>
          </a:p>
          <a:p>
            <a:pPr>
              <a:buNone/>
            </a:pPr>
            <a:endParaRPr lang="en-US" dirty="0" smtClean="0"/>
          </a:p>
          <a:p>
            <a:pPr>
              <a:buNone/>
            </a:pPr>
            <a:endParaRPr lang="en-US" dirty="0"/>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304800"/>
            <a:ext cx="9144000" cy="1066800"/>
          </a:xfrm>
        </p:spPr>
        <p:txBody>
          <a:bodyPr/>
          <a:lstStyle/>
          <a:p>
            <a:pPr algn="ctr"/>
            <a:r>
              <a:rPr lang="en-US" sz="4800" b="1" dirty="0"/>
              <a:t>What Does All This Mean?</a:t>
            </a:r>
            <a:endParaRPr lang="en-US" b="1" dirty="0"/>
          </a:p>
        </p:txBody>
      </p:sp>
      <p:sp>
        <p:nvSpPr>
          <p:cNvPr id="216067" name="Rectangle 3"/>
          <p:cNvSpPr>
            <a:spLocks noGrp="1" noChangeArrowheads="1"/>
          </p:cNvSpPr>
          <p:nvPr>
            <p:ph idx="1"/>
          </p:nvPr>
        </p:nvSpPr>
        <p:spPr>
          <a:xfrm>
            <a:off x="1219200" y="1447800"/>
            <a:ext cx="6934200" cy="3886200"/>
          </a:xfrm>
        </p:spPr>
        <p:txBody>
          <a:bodyPr>
            <a:normAutofit lnSpcReduction="10000"/>
          </a:bodyPr>
          <a:lstStyle/>
          <a:p>
            <a:pPr marL="514350" indent="-514350">
              <a:buFont typeface="+mj-lt"/>
              <a:buAutoNum type="arabicPeriod"/>
            </a:pPr>
            <a:r>
              <a:rPr lang="en-US" dirty="0"/>
              <a:t>We have an opportunity to improve treatment services.</a:t>
            </a:r>
          </a:p>
          <a:p>
            <a:pPr marL="514350" indent="-514350">
              <a:buFont typeface="+mj-lt"/>
              <a:buAutoNum type="arabicPeriod"/>
            </a:pPr>
            <a:r>
              <a:rPr lang="en-US" dirty="0"/>
              <a:t>There are effective and cost-efficient treatments available for alcohol and drug dependence</a:t>
            </a:r>
            <a:r>
              <a:rPr lang="en-US" dirty="0" smtClean="0"/>
              <a:t>.</a:t>
            </a:r>
          </a:p>
          <a:p>
            <a:pPr marL="514350" indent="-514350">
              <a:buFont typeface="+mj-lt"/>
              <a:buAutoNum type="arabicPeriod"/>
            </a:pPr>
            <a:r>
              <a:rPr lang="en-US" dirty="0" smtClean="0"/>
              <a:t>Need solutions for Changing Environment in local agencies (i.e. ADPA, DMH)</a:t>
            </a:r>
            <a:r>
              <a:rPr lang="en-US" dirty="0">
                <a:solidFill>
                  <a:schemeClr val="folHlink"/>
                </a:solidFill>
              </a:rPr>
              <a:t/>
            </a:r>
            <a:br>
              <a:rPr lang="en-US" dirty="0">
                <a:solidFill>
                  <a:schemeClr val="folHlink"/>
                </a:solidFill>
              </a:rPr>
            </a:br>
            <a:endParaRPr lang="en-US" sz="11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6066"/>
                                        </p:tgtEl>
                                        <p:attrNameLst>
                                          <p:attrName>style.visibility</p:attrName>
                                        </p:attrNameLst>
                                      </p:cBhvr>
                                      <p:to>
                                        <p:strVal val="visible"/>
                                      </p:to>
                                    </p:set>
                                    <p:anim calcmode="lin" valueType="num">
                                      <p:cBhvr additive="base">
                                        <p:cTn id="7" dur="500" fill="hold"/>
                                        <p:tgtEl>
                                          <p:spTgt spid="216066"/>
                                        </p:tgtEl>
                                        <p:attrNameLst>
                                          <p:attrName>ppt_x</p:attrName>
                                        </p:attrNameLst>
                                      </p:cBhvr>
                                      <p:tavLst>
                                        <p:tav tm="0">
                                          <p:val>
                                            <p:strVal val="0-#ppt_w/2"/>
                                          </p:val>
                                        </p:tav>
                                        <p:tav tm="100000">
                                          <p:val>
                                            <p:strVal val="#ppt_x"/>
                                          </p:val>
                                        </p:tav>
                                      </p:tavLst>
                                    </p:anim>
                                    <p:anim calcmode="lin" valueType="num">
                                      <p:cBhvr additive="base">
                                        <p:cTn id="8" dur="500" fill="hold"/>
                                        <p:tgtEl>
                                          <p:spTgt spid="2160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 calcmode="lin" valueType="num">
                                      <p:cBhvr additive="base">
                                        <p:cTn id="12"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6067">
                                            <p:txEl>
                                              <p:pRg st="1" end="1"/>
                                            </p:txEl>
                                          </p:spTgt>
                                        </p:tgtEl>
                                        <p:attrNameLst>
                                          <p:attrName>style.visibility</p:attrName>
                                        </p:attrNameLst>
                                      </p:cBhvr>
                                      <p:to>
                                        <p:strVal val="visible"/>
                                      </p:to>
                                    </p:set>
                                    <p:anim calcmode="lin" valueType="num">
                                      <p:cBhvr additive="base">
                                        <p:cTn id="17"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606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6067">
                                            <p:txEl>
                                              <p:pRg st="2" end="2"/>
                                            </p:txEl>
                                          </p:spTgt>
                                        </p:tgtEl>
                                        <p:attrNameLst>
                                          <p:attrName>style.visibility</p:attrName>
                                        </p:attrNameLst>
                                      </p:cBhvr>
                                      <p:to>
                                        <p:strVal val="visible"/>
                                      </p:to>
                                    </p:set>
                                    <p:anim calcmode="lin" valueType="num">
                                      <p:cBhvr additive="base">
                                        <p:cTn id="22"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1143000"/>
          </a:xfrm>
        </p:spPr>
        <p:txBody>
          <a:bodyPr>
            <a:noAutofit/>
          </a:bodyPr>
          <a:lstStyle/>
          <a:p>
            <a:pPr algn="ctr"/>
            <a:r>
              <a:rPr lang="en-US" sz="4800" dirty="0" smtClean="0"/>
              <a:t>Community and Faith-based Considerations in Adopting EBPs</a:t>
            </a:r>
            <a:endParaRPr lang="en-US" sz="4800" dirty="0"/>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304800" y="0"/>
            <a:ext cx="9829800" cy="1098550"/>
          </a:xfrm>
          <a:noFill/>
          <a:ln/>
        </p:spPr>
        <p:txBody>
          <a:bodyPr wrap="none">
            <a:normAutofit fontScale="90000"/>
          </a:bodyPr>
          <a:lstStyle/>
          <a:p>
            <a:pPr algn="ctr"/>
            <a:r>
              <a:rPr lang="en-US" b="1" dirty="0">
                <a:effectLst>
                  <a:outerShdw blurRad="38100" dist="38100" dir="2700000" algn="tl">
                    <a:srgbClr val="000000">
                      <a:alpha val="43137"/>
                    </a:srgbClr>
                  </a:outerShdw>
                </a:effectLst>
              </a:rPr>
              <a:t>EXTERNAL </a:t>
            </a:r>
            <a:r>
              <a:rPr lang="en-US" b="1" dirty="0" smtClean="0">
                <a:effectLst>
                  <a:outerShdw blurRad="38100" dist="38100" dir="2700000" algn="tl">
                    <a:srgbClr val="000000">
                      <a:alpha val="43137"/>
                    </a:srgbClr>
                  </a:outerShdw>
                </a:effectLst>
              </a:rPr>
              <a:t>FACTORS </a:t>
            </a:r>
            <a:br>
              <a:rPr lang="en-US"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graphicFrame>
        <p:nvGraphicFramePr>
          <p:cNvPr id="28675" name="Object 1027"/>
          <p:cNvGraphicFramePr>
            <a:graphicFrameLocks noChangeAspect="1"/>
          </p:cNvGraphicFramePr>
          <p:nvPr>
            <p:ph sz="half" idx="1"/>
          </p:nvPr>
        </p:nvGraphicFramePr>
        <p:xfrm>
          <a:off x="466725" y="2927350"/>
          <a:ext cx="4035425" cy="2211388"/>
        </p:xfrm>
        <a:graphic>
          <a:graphicData uri="http://schemas.openxmlformats.org/presentationml/2006/ole">
            <p:oleObj spid="_x0000_s22530" name="Document" r:id="rId4" imgW="8237348" imgH="4513787" progId="Word.Document.8">
              <p:embed/>
            </p:oleObj>
          </a:graphicData>
        </a:graphic>
      </p:graphicFrame>
      <p:graphicFrame>
        <p:nvGraphicFramePr>
          <p:cNvPr id="28676" name="Object 1028"/>
          <p:cNvGraphicFramePr>
            <a:graphicFrameLocks noChangeAspect="1"/>
          </p:cNvGraphicFramePr>
          <p:nvPr>
            <p:ph sz="half" idx="2"/>
          </p:nvPr>
        </p:nvGraphicFramePr>
        <p:xfrm>
          <a:off x="-381000" y="838200"/>
          <a:ext cx="9525000" cy="6019800"/>
        </p:xfrm>
        <a:graphic>
          <a:graphicData uri="http://schemas.openxmlformats.org/presentationml/2006/ole">
            <p:oleObj spid="_x0000_s22531" name="Document" r:id="rId5" imgW="5053974" imgH="4110728" progId="Word.Document.8">
              <p:embed/>
            </p:oleObj>
          </a:graphicData>
        </a:graphic>
      </p:graphicFrame>
      <p:sp>
        <p:nvSpPr>
          <p:cNvPr id="6" name="Slide Number Placeholder 5"/>
          <p:cNvSpPr>
            <a:spLocks noGrp="1"/>
          </p:cNvSpPr>
          <p:nvPr>
            <p:ph type="sldNum" sz="quarter" idx="12"/>
          </p:nvPr>
        </p:nvSpPr>
        <p:spPr>
          <a:xfrm>
            <a:off x="6553200" y="6248400"/>
            <a:ext cx="2133600" cy="457200"/>
          </a:xfrm>
          <a:prstGeom prst="rect">
            <a:avLst/>
          </a:prstGeom>
        </p:spPr>
        <p:txBody>
          <a:bodyPr/>
          <a:lstStyle/>
          <a:p>
            <a:fld id="{6D45EFBB-2303-48E8-A115-42B070EA2F16}" type="slidenum">
              <a:rPr lang="en-US"/>
              <a:pPr/>
              <a:t>17</a:t>
            </a:fld>
            <a:endParaRPr lang="en-US"/>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914400" y="152400"/>
            <a:ext cx="6629400" cy="83099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r>
              <a:rPr lang="en-US" sz="4800" b="1" dirty="0" smtClean="0">
                <a:latin typeface="Arial" charset="0"/>
              </a:rPr>
              <a:t>Get Over the Barriers!</a:t>
            </a:r>
            <a:endParaRPr lang="en-US" sz="4800" b="1" dirty="0">
              <a:latin typeface="Arial" charset="0"/>
            </a:endParaRPr>
          </a:p>
        </p:txBody>
      </p:sp>
      <p:sp>
        <p:nvSpPr>
          <p:cNvPr id="163843" name="Rectangle 3"/>
          <p:cNvSpPr>
            <a:spLocks noChangeArrowheads="1"/>
          </p:cNvSpPr>
          <p:nvPr/>
        </p:nvSpPr>
        <p:spPr bwMode="auto">
          <a:xfrm>
            <a:off x="838200" y="1371600"/>
            <a:ext cx="6934200" cy="4801314"/>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3600" dirty="0">
                <a:effectLst>
                  <a:outerShdw blurRad="38100" dist="38100" dir="2700000" algn="tl">
                    <a:srgbClr val="C0C0C0"/>
                  </a:outerShdw>
                </a:effectLst>
                <a:latin typeface="Arial" charset="0"/>
              </a:rPr>
              <a:t> </a:t>
            </a:r>
            <a:r>
              <a:rPr lang="en-US" sz="3600" b="0" dirty="0">
                <a:latin typeface="Arial" charset="0"/>
              </a:rPr>
              <a:t>Administrative </a:t>
            </a:r>
            <a:r>
              <a:rPr lang="en-US" sz="3600" b="0" dirty="0" smtClean="0">
                <a:latin typeface="Arial" charset="0"/>
              </a:rPr>
              <a:t>philosophy</a:t>
            </a:r>
          </a:p>
          <a:p>
            <a:pPr>
              <a:spcBef>
                <a:spcPct val="50000"/>
              </a:spcBef>
              <a:buFont typeface="Arial" pitchFamily="34" charset="0"/>
              <a:buChar char="•"/>
            </a:pPr>
            <a:r>
              <a:rPr lang="en-US" sz="3600" b="0" dirty="0" smtClean="0">
                <a:latin typeface="Arial" charset="0"/>
              </a:rPr>
              <a:t>Organizational policy</a:t>
            </a:r>
          </a:p>
          <a:p>
            <a:pPr>
              <a:spcBef>
                <a:spcPct val="50000"/>
              </a:spcBef>
              <a:buFont typeface="Arial" pitchFamily="34" charset="0"/>
              <a:buChar char="•"/>
            </a:pPr>
            <a:r>
              <a:rPr lang="en-US" sz="3600" b="0" dirty="0" smtClean="0">
                <a:latin typeface="Arial" charset="0"/>
              </a:rPr>
              <a:t> </a:t>
            </a:r>
            <a:r>
              <a:rPr lang="en-US" sz="3600" b="0" dirty="0">
                <a:latin typeface="Arial" charset="0"/>
              </a:rPr>
              <a:t>System </a:t>
            </a:r>
            <a:r>
              <a:rPr lang="en-US" sz="3600" b="0" dirty="0" smtClean="0">
                <a:latin typeface="Arial" charset="0"/>
              </a:rPr>
              <a:t>structure</a:t>
            </a:r>
          </a:p>
          <a:p>
            <a:pPr>
              <a:spcBef>
                <a:spcPct val="50000"/>
              </a:spcBef>
              <a:buFont typeface="Arial" pitchFamily="34" charset="0"/>
              <a:buChar char="•"/>
            </a:pPr>
            <a:r>
              <a:rPr lang="en-US" sz="3600" b="0" dirty="0" smtClean="0">
                <a:latin typeface="Arial" charset="0"/>
              </a:rPr>
              <a:t> </a:t>
            </a:r>
            <a:r>
              <a:rPr lang="en-US" sz="3600" b="0" dirty="0">
                <a:latin typeface="Arial" charset="0"/>
              </a:rPr>
              <a:t>Unclear </a:t>
            </a:r>
            <a:r>
              <a:rPr lang="en-US" sz="3600" b="0" dirty="0" smtClean="0">
                <a:latin typeface="Arial" charset="0"/>
              </a:rPr>
              <a:t>literature</a:t>
            </a:r>
          </a:p>
          <a:p>
            <a:pPr>
              <a:spcBef>
                <a:spcPct val="50000"/>
              </a:spcBef>
              <a:buFont typeface="Arial" pitchFamily="34" charset="0"/>
              <a:buChar char="•"/>
            </a:pPr>
            <a:r>
              <a:rPr lang="en-US" sz="3600" b="0" dirty="0" smtClean="0">
                <a:latin typeface="Arial" charset="0"/>
              </a:rPr>
              <a:t> </a:t>
            </a:r>
            <a:r>
              <a:rPr lang="en-US" sz="3600" b="0" dirty="0">
                <a:latin typeface="Arial" charset="0"/>
              </a:rPr>
              <a:t>Agency </a:t>
            </a:r>
            <a:r>
              <a:rPr lang="en-US" sz="3600" b="0" dirty="0" smtClean="0">
                <a:latin typeface="Arial" charset="0"/>
              </a:rPr>
              <a:t>staff</a:t>
            </a:r>
          </a:p>
          <a:p>
            <a:pPr>
              <a:spcBef>
                <a:spcPct val="50000"/>
              </a:spcBef>
              <a:buFont typeface="Arial" pitchFamily="34" charset="0"/>
              <a:buChar char="•"/>
            </a:pPr>
            <a:r>
              <a:rPr lang="en-US" sz="3600" b="0" dirty="0" smtClean="0">
                <a:latin typeface="Arial" charset="0"/>
              </a:rPr>
              <a:t> </a:t>
            </a:r>
            <a:r>
              <a:rPr lang="en-US" sz="3600" b="0" dirty="0">
                <a:latin typeface="Arial" charset="0"/>
              </a:rPr>
              <a:t>Client population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 calcmode="lin" valueType="num">
                                      <p:cBhvr additive="base">
                                        <p:cTn id="7" dur="500" fill="hold"/>
                                        <p:tgtEl>
                                          <p:spTgt spid="16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63843">
                                            <p:txEl>
                                              <p:pRg st="0" end="0"/>
                                            </p:txEl>
                                          </p:spTgt>
                                        </p:tgtEl>
                                        <p:attrNameLst>
                                          <p:attrName>style.visibility</p:attrName>
                                        </p:attrNameLst>
                                      </p:cBhvr>
                                      <p:to>
                                        <p:strVal val="visible"/>
                                      </p:to>
                                    </p:set>
                                    <p:animEffect transition="in" filter="box(in)">
                                      <p:cBhvr>
                                        <p:cTn id="12" dur="500"/>
                                        <p:tgtEl>
                                          <p:spTgt spid="163843">
                                            <p:txEl>
                                              <p:pRg st="0" end="0"/>
                                            </p:txEl>
                                          </p:spTgt>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163843">
                                            <p:txEl>
                                              <p:pRg st="1" end="1"/>
                                            </p:txEl>
                                          </p:spTgt>
                                        </p:tgtEl>
                                        <p:attrNameLst>
                                          <p:attrName>style.visibility</p:attrName>
                                        </p:attrNameLst>
                                      </p:cBhvr>
                                      <p:to>
                                        <p:strVal val="visible"/>
                                      </p:to>
                                    </p:set>
                                    <p:animEffect transition="in" filter="box(in)">
                                      <p:cBhvr>
                                        <p:cTn id="16" dur="500"/>
                                        <p:tgtEl>
                                          <p:spTgt spid="163843">
                                            <p:txEl>
                                              <p:pRg st="1" end="1"/>
                                            </p:txEl>
                                          </p:spTgt>
                                        </p:tgtEl>
                                      </p:cBhvr>
                                    </p:animEffect>
                                  </p:childTnLst>
                                </p:cTn>
                              </p:par>
                            </p:childTnLst>
                          </p:cTn>
                        </p:par>
                        <p:par>
                          <p:cTn id="17" fill="hold">
                            <p:stCondLst>
                              <p:cond delay="1500"/>
                            </p:stCondLst>
                            <p:childTnLst>
                              <p:par>
                                <p:cTn id="18" presetID="4" presetClass="entr" presetSubtype="16" fill="hold" nodeType="afterEffect">
                                  <p:stCondLst>
                                    <p:cond delay="0"/>
                                  </p:stCondLst>
                                  <p:childTnLst>
                                    <p:set>
                                      <p:cBhvr>
                                        <p:cTn id="19" dur="1" fill="hold">
                                          <p:stCondLst>
                                            <p:cond delay="0"/>
                                          </p:stCondLst>
                                        </p:cTn>
                                        <p:tgtEl>
                                          <p:spTgt spid="163843">
                                            <p:txEl>
                                              <p:pRg st="2" end="2"/>
                                            </p:txEl>
                                          </p:spTgt>
                                        </p:tgtEl>
                                        <p:attrNameLst>
                                          <p:attrName>style.visibility</p:attrName>
                                        </p:attrNameLst>
                                      </p:cBhvr>
                                      <p:to>
                                        <p:strVal val="visible"/>
                                      </p:to>
                                    </p:set>
                                    <p:animEffect transition="in" filter="box(in)">
                                      <p:cBhvr>
                                        <p:cTn id="20" dur="500"/>
                                        <p:tgtEl>
                                          <p:spTgt spid="163843">
                                            <p:txEl>
                                              <p:pRg st="2" end="2"/>
                                            </p:txEl>
                                          </p:spTgt>
                                        </p:tgtEl>
                                      </p:cBhvr>
                                    </p:animEffect>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163843">
                                            <p:txEl>
                                              <p:pRg st="3" end="3"/>
                                            </p:txEl>
                                          </p:spTgt>
                                        </p:tgtEl>
                                        <p:attrNameLst>
                                          <p:attrName>style.visibility</p:attrName>
                                        </p:attrNameLst>
                                      </p:cBhvr>
                                      <p:to>
                                        <p:strVal val="visible"/>
                                      </p:to>
                                    </p:set>
                                    <p:animEffect transition="in" filter="box(in)">
                                      <p:cBhvr>
                                        <p:cTn id="24" dur="500"/>
                                        <p:tgtEl>
                                          <p:spTgt spid="163843">
                                            <p:txEl>
                                              <p:pRg st="3" end="3"/>
                                            </p:txEl>
                                          </p:spTgt>
                                        </p:tgtEl>
                                      </p:cBhvr>
                                    </p:animEffect>
                                  </p:childTnLst>
                                </p:cTn>
                              </p:par>
                            </p:childTnLst>
                          </p:cTn>
                        </p:par>
                        <p:par>
                          <p:cTn id="25" fill="hold">
                            <p:stCondLst>
                              <p:cond delay="2500"/>
                            </p:stCondLst>
                            <p:childTnLst>
                              <p:par>
                                <p:cTn id="26" presetID="4" presetClass="entr" presetSubtype="16" fill="hold" nodeType="afterEffect">
                                  <p:stCondLst>
                                    <p:cond delay="0"/>
                                  </p:stCondLst>
                                  <p:childTnLst>
                                    <p:set>
                                      <p:cBhvr>
                                        <p:cTn id="27" dur="1" fill="hold">
                                          <p:stCondLst>
                                            <p:cond delay="0"/>
                                          </p:stCondLst>
                                        </p:cTn>
                                        <p:tgtEl>
                                          <p:spTgt spid="163843">
                                            <p:txEl>
                                              <p:pRg st="4" end="4"/>
                                            </p:txEl>
                                          </p:spTgt>
                                        </p:tgtEl>
                                        <p:attrNameLst>
                                          <p:attrName>style.visibility</p:attrName>
                                        </p:attrNameLst>
                                      </p:cBhvr>
                                      <p:to>
                                        <p:strVal val="visible"/>
                                      </p:to>
                                    </p:set>
                                    <p:animEffect transition="in" filter="box(in)">
                                      <p:cBhvr>
                                        <p:cTn id="28" dur="500"/>
                                        <p:tgtEl>
                                          <p:spTgt spid="163843">
                                            <p:txEl>
                                              <p:pRg st="4" end="4"/>
                                            </p:txEl>
                                          </p:spTgt>
                                        </p:tgtEl>
                                      </p:cBhvr>
                                    </p:animEffect>
                                  </p:childTnLst>
                                </p:cTn>
                              </p:par>
                            </p:childTnLst>
                          </p:cTn>
                        </p:par>
                        <p:par>
                          <p:cTn id="29" fill="hold">
                            <p:stCondLst>
                              <p:cond delay="3000"/>
                            </p:stCondLst>
                            <p:childTnLst>
                              <p:par>
                                <p:cTn id="30" presetID="4" presetClass="entr" presetSubtype="16" fill="hold" nodeType="after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in)">
                                      <p:cBhvr>
                                        <p:cTn id="32" dur="500"/>
                                        <p:tgtEl>
                                          <p:spTgt spid="163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lstStyle/>
          <a:p>
            <a:pPr algn="ctr"/>
            <a:r>
              <a:rPr lang="en-US" b="1" dirty="0"/>
              <a:t>Slow Adoption Time Frame</a:t>
            </a:r>
          </a:p>
        </p:txBody>
      </p:sp>
      <p:sp>
        <p:nvSpPr>
          <p:cNvPr id="27651" name="Rectangle 3"/>
          <p:cNvSpPr>
            <a:spLocks noGrp="1" noChangeArrowheads="1"/>
          </p:cNvSpPr>
          <p:nvPr>
            <p:ph idx="1"/>
          </p:nvPr>
        </p:nvSpPr>
        <p:spPr>
          <a:xfrm>
            <a:off x="990600" y="1143000"/>
            <a:ext cx="7467600" cy="4800600"/>
          </a:xfrm>
        </p:spPr>
        <p:txBody>
          <a:bodyPr>
            <a:normAutofit/>
          </a:bodyPr>
          <a:lstStyle/>
          <a:p>
            <a:pPr>
              <a:lnSpc>
                <a:spcPct val="90000"/>
              </a:lnSpc>
            </a:pPr>
            <a:r>
              <a:rPr lang="en-US" sz="2800" dirty="0"/>
              <a:t>Difficult to implement </a:t>
            </a:r>
          </a:p>
          <a:p>
            <a:pPr lvl="1">
              <a:lnSpc>
                <a:spcPct val="90000"/>
              </a:lnSpc>
              <a:buClr>
                <a:schemeClr val="tx1"/>
              </a:buClr>
            </a:pPr>
            <a:r>
              <a:rPr lang="en-US" dirty="0"/>
              <a:t>specialized training and supervision may be required</a:t>
            </a:r>
          </a:p>
          <a:p>
            <a:pPr>
              <a:lnSpc>
                <a:spcPct val="90000"/>
              </a:lnSpc>
              <a:buClr>
                <a:schemeClr val="tx1"/>
              </a:buClr>
            </a:pPr>
            <a:r>
              <a:rPr lang="en-US" sz="2800" dirty="0"/>
              <a:t>Organization of care</a:t>
            </a:r>
          </a:p>
          <a:p>
            <a:pPr lvl="1">
              <a:lnSpc>
                <a:spcPct val="90000"/>
              </a:lnSpc>
              <a:buClr>
                <a:schemeClr val="tx1"/>
              </a:buClr>
            </a:pPr>
            <a:r>
              <a:rPr lang="en-US" dirty="0"/>
              <a:t>inadequate access to physicians for medications</a:t>
            </a:r>
          </a:p>
          <a:p>
            <a:pPr>
              <a:lnSpc>
                <a:spcPct val="90000"/>
              </a:lnSpc>
              <a:buClr>
                <a:schemeClr val="tx1"/>
              </a:buClr>
            </a:pPr>
            <a:r>
              <a:rPr lang="en-US" sz="2800" dirty="0"/>
              <a:t>Financing issues</a:t>
            </a:r>
          </a:p>
          <a:p>
            <a:pPr lvl="1">
              <a:lnSpc>
                <a:spcPct val="90000"/>
              </a:lnSpc>
              <a:buClr>
                <a:schemeClr val="tx1"/>
              </a:buClr>
            </a:pPr>
            <a:r>
              <a:rPr lang="en-US" dirty="0"/>
              <a:t>approaches may not be reimbursed</a:t>
            </a:r>
          </a:p>
          <a:p>
            <a:pPr>
              <a:lnSpc>
                <a:spcPct val="90000"/>
              </a:lnSpc>
              <a:buClr>
                <a:schemeClr val="tx1"/>
              </a:buClr>
            </a:pPr>
            <a:r>
              <a:rPr lang="en-US" sz="2800" dirty="0"/>
              <a:t>Perceived incompatibility with current agency </a:t>
            </a:r>
            <a:r>
              <a:rPr lang="en-US" sz="2800" dirty="0" smtClean="0"/>
              <a:t>values</a:t>
            </a:r>
          </a:p>
          <a:p>
            <a:pPr>
              <a:lnSpc>
                <a:spcPct val="90000"/>
              </a:lnSpc>
              <a:buClr>
                <a:schemeClr val="tx1"/>
              </a:buClr>
            </a:pPr>
            <a:r>
              <a:rPr lang="en-US" sz="2800" dirty="0" smtClean="0"/>
              <a:t>Technology and costs change rapidly</a:t>
            </a:r>
          </a:p>
          <a:p>
            <a:pPr>
              <a:lnSpc>
                <a:spcPct val="90000"/>
              </a:lnSpc>
            </a:pPr>
            <a:endParaRPr 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 calcmode="lin" valueType="num">
                                      <p:cBhvr additive="base">
                                        <p:cTn id="16"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additive="base">
                                        <p:cTn id="2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7651">
                                            <p:txEl>
                                              <p:pRg st="4" end="4"/>
                                            </p:txEl>
                                          </p:spTgt>
                                        </p:tgtEl>
                                        <p:attrNameLst>
                                          <p:attrName>style.visibility</p:attrName>
                                        </p:attrNameLst>
                                      </p:cBhvr>
                                      <p:to>
                                        <p:strVal val="visible"/>
                                      </p:to>
                                    </p:set>
                                    <p:anim calcmode="lin" valueType="num">
                                      <p:cBhvr additive="base">
                                        <p:cTn id="30"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7651">
                                            <p:txEl>
                                              <p:pRg st="5" end="5"/>
                                            </p:txEl>
                                          </p:spTgt>
                                        </p:tgtEl>
                                        <p:attrNameLst>
                                          <p:attrName>style.visibility</p:attrName>
                                        </p:attrNameLst>
                                      </p:cBhvr>
                                      <p:to>
                                        <p:strVal val="visible"/>
                                      </p:to>
                                    </p:set>
                                    <p:anim calcmode="lin" valueType="num">
                                      <p:cBhvr additive="base">
                                        <p:cTn id="34"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27651">
                                            <p:txEl>
                                              <p:pRg st="6" end="6"/>
                                            </p:txEl>
                                          </p:spTgt>
                                        </p:tgtEl>
                                        <p:attrNameLst>
                                          <p:attrName>style.visibility</p:attrName>
                                        </p:attrNameLst>
                                      </p:cBhvr>
                                      <p:to>
                                        <p:strVal val="visible"/>
                                      </p:to>
                                    </p:set>
                                    <p:anim calcmode="lin" valueType="num">
                                      <p:cBhvr additive="base">
                                        <p:cTn id="39"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27651">
                                            <p:txEl>
                                              <p:pRg st="7" end="7"/>
                                            </p:txEl>
                                          </p:spTgt>
                                        </p:tgtEl>
                                        <p:attrNameLst>
                                          <p:attrName>style.visibility</p:attrName>
                                        </p:attrNameLst>
                                      </p:cBhvr>
                                      <p:to>
                                        <p:strVal val="visible"/>
                                      </p:to>
                                    </p:set>
                                    <p:anim calcmode="lin" valueType="num">
                                      <p:cBhvr additive="base">
                                        <p:cTn id="44"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04800" y="533400"/>
            <a:ext cx="8610600" cy="1143000"/>
          </a:xfrm>
        </p:spPr>
        <p:txBody>
          <a:bodyPr>
            <a:normAutofit fontScale="90000"/>
          </a:bodyPr>
          <a:lstStyle/>
          <a:p>
            <a:pPr algn="ctr"/>
            <a:r>
              <a:rPr lang="en-US" b="1" dirty="0" smtClean="0"/>
              <a:t>Evidence-Based Practices, </a:t>
            </a:r>
            <a:br>
              <a:rPr lang="en-US" b="1" dirty="0" smtClean="0"/>
            </a:br>
            <a:r>
              <a:rPr lang="en-US" b="1" dirty="0" smtClean="0"/>
              <a:t>What Are they?</a:t>
            </a:r>
            <a:endParaRPr lang="en-US" b="1" dirty="0"/>
          </a:p>
        </p:txBody>
      </p:sp>
      <p:sp>
        <p:nvSpPr>
          <p:cNvPr id="218116" name="Rectangle 4"/>
          <p:cNvSpPr>
            <a:spLocks noGrp="1" noChangeArrowheads="1"/>
          </p:cNvSpPr>
          <p:nvPr>
            <p:ph idx="1"/>
          </p:nvPr>
        </p:nvSpPr>
        <p:spPr>
          <a:xfrm>
            <a:off x="914400" y="1981200"/>
            <a:ext cx="7315200" cy="4114800"/>
          </a:xfrm>
        </p:spPr>
        <p:txBody>
          <a:bodyPr/>
          <a:lstStyle/>
          <a:p>
            <a:pPr marL="0" indent="0">
              <a:buFontTx/>
              <a:buNone/>
            </a:pPr>
            <a:r>
              <a:rPr lang="en-US" dirty="0"/>
              <a:t>Interventions that show </a:t>
            </a:r>
            <a:r>
              <a:rPr lang="en-US" u="sng" dirty="0"/>
              <a:t>consistent scientific </a:t>
            </a:r>
            <a:r>
              <a:rPr lang="en-US" dirty="0"/>
              <a:t>evidence of being </a:t>
            </a:r>
            <a:r>
              <a:rPr lang="en-US" u="sng" dirty="0"/>
              <a:t>related</a:t>
            </a:r>
            <a:r>
              <a:rPr lang="en-US" dirty="0"/>
              <a:t> to preferred </a:t>
            </a:r>
            <a:r>
              <a:rPr lang="en-US" u="sng" dirty="0"/>
              <a:t>client outcomes</a:t>
            </a:r>
            <a:r>
              <a:rPr lang="en-US" dirty="0" smtClean="0"/>
              <a:t>.</a:t>
            </a:r>
          </a:p>
          <a:p>
            <a:pPr marL="0" indent="0">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additive="base">
                                        <p:cTn id="7" dur="500" fill="hold"/>
                                        <p:tgtEl>
                                          <p:spTgt spid="218114"/>
                                        </p:tgtEl>
                                        <p:attrNameLst>
                                          <p:attrName>ppt_x</p:attrName>
                                        </p:attrNameLst>
                                      </p:cBhvr>
                                      <p:tavLst>
                                        <p:tav tm="0">
                                          <p:val>
                                            <p:strVal val="0-#ppt_w/2"/>
                                          </p:val>
                                        </p:tav>
                                        <p:tav tm="100000">
                                          <p:val>
                                            <p:strVal val="#ppt_x"/>
                                          </p:val>
                                        </p:tav>
                                      </p:tavLst>
                                    </p:anim>
                                    <p:anim calcmode="lin" valueType="num">
                                      <p:cBhvr additive="base">
                                        <p:cTn id="8" dur="500" fill="hold"/>
                                        <p:tgtEl>
                                          <p:spTgt spid="218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09600" y="990600"/>
            <a:ext cx="6934200" cy="4724400"/>
          </a:xfrm>
          <a:prstGeom prst="rect">
            <a:avLst/>
          </a:prstGeom>
          <a:noFill/>
          <a:ln w="9525">
            <a:noFill/>
            <a:miter lim="800000"/>
            <a:headEnd/>
            <a:tailEnd/>
          </a:ln>
          <a:effectLst/>
        </p:spPr>
        <p:txBody>
          <a:bodyPr anchor="ctr"/>
          <a:lstStyle/>
          <a:p>
            <a:endParaRPr lang="en-US" sz="4400" b="0">
              <a:latin typeface="Arial" charset="0"/>
            </a:endParaRPr>
          </a:p>
        </p:txBody>
      </p:sp>
      <p:sp>
        <p:nvSpPr>
          <p:cNvPr id="164867" name="Rectangle 3"/>
          <p:cNvSpPr>
            <a:spLocks noChangeArrowheads="1"/>
          </p:cNvSpPr>
          <p:nvPr/>
        </p:nvSpPr>
        <p:spPr bwMode="auto">
          <a:xfrm>
            <a:off x="1066800" y="-457200"/>
            <a:ext cx="7543800" cy="4664075"/>
          </a:xfrm>
          <a:prstGeom prst="rect">
            <a:avLst/>
          </a:prstGeom>
          <a:noFill/>
          <a:ln w="9525">
            <a:noFill/>
            <a:miter lim="800000"/>
            <a:headEnd/>
            <a:tailEnd/>
          </a:ln>
          <a:effectLst>
            <a:outerShdw dist="35921" dir="2700000" algn="ctr" rotWithShape="0">
              <a:schemeClr val="folHlink"/>
            </a:outerShdw>
          </a:effectLst>
        </p:spPr>
        <p:txBody>
          <a:bodyPr>
            <a:spAutoFit/>
          </a:bodyPr>
          <a:lstStyle/>
          <a:p>
            <a:pPr eaLnBrk="0" hangingPunct="0"/>
            <a:r>
              <a:rPr lang="en-US" sz="30000" b="0" dirty="0">
                <a:solidFill>
                  <a:schemeClr val="bg1"/>
                </a:solidFill>
                <a:latin typeface="Times New Roman" pitchFamily="18" charset="0"/>
              </a:rPr>
              <a:t>????</a:t>
            </a:r>
            <a:endParaRPr lang="en-US" sz="30000" b="0" dirty="0">
              <a:latin typeface="Times New Roman" pitchFamily="18" charset="0"/>
            </a:endParaRPr>
          </a:p>
        </p:txBody>
      </p:sp>
      <p:sp>
        <p:nvSpPr>
          <p:cNvPr id="164868" name="Rectangle 4"/>
          <p:cNvSpPr>
            <a:spLocks noGrp="1" noChangeArrowheads="1"/>
          </p:cNvSpPr>
          <p:nvPr>
            <p:ph type="title"/>
          </p:nvPr>
        </p:nvSpPr>
        <p:spPr bwMode="blackWhite">
          <a:xfrm>
            <a:off x="2819400" y="1219200"/>
            <a:ext cx="5638800" cy="1905000"/>
          </a:xfrm>
          <a:noFill/>
          <a:ln>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normAutofit fontScale="90000"/>
          </a:bodyPr>
          <a:lstStyle/>
          <a:p>
            <a:pPr algn="ctr"/>
            <a:r>
              <a:rPr lang="en-US" sz="6000" b="1" dirty="0"/>
              <a:t>So, how do you </a:t>
            </a:r>
            <a:br>
              <a:rPr lang="en-US" sz="6000" b="1" dirty="0"/>
            </a:br>
            <a:r>
              <a:rPr lang="en-US" sz="6000" b="1" dirty="0"/>
              <a:t>decide what to do?</a:t>
            </a:r>
            <a:endParaRPr lang="en-US" b="1" dirty="0"/>
          </a:p>
        </p:txBody>
      </p:sp>
      <p:pic>
        <p:nvPicPr>
          <p:cNvPr id="164870" name="Picture 6" descr="BD06663_"/>
          <p:cNvPicPr>
            <a:picLocks noChangeAspect="1" noChangeArrowheads="1"/>
          </p:cNvPicPr>
          <p:nvPr/>
        </p:nvPicPr>
        <p:blipFill>
          <a:blip r:embed="rId3" cstate="print"/>
          <a:srcRect/>
          <a:stretch>
            <a:fillRect/>
          </a:stretch>
        </p:blipFill>
        <p:spPr bwMode="auto">
          <a:xfrm>
            <a:off x="285750" y="3962400"/>
            <a:ext cx="2686050" cy="2590800"/>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box(in)">
                                      <p:cBhvr>
                                        <p:cTn id="7" dur="500"/>
                                        <p:tgtEl>
                                          <p:spTgt spid="16486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4868"/>
                                        </p:tgtEl>
                                        <p:attrNameLst>
                                          <p:attrName>style.visibility</p:attrName>
                                        </p:attrNameLst>
                                      </p:cBhvr>
                                      <p:to>
                                        <p:strVal val="visible"/>
                                      </p:to>
                                    </p:set>
                                    <p:anim calcmode="lin" valueType="num">
                                      <p:cBhvr additive="base">
                                        <p:cTn id="11" dur="500" fill="hold"/>
                                        <p:tgtEl>
                                          <p:spTgt spid="164868"/>
                                        </p:tgtEl>
                                        <p:attrNameLst>
                                          <p:attrName>ppt_x</p:attrName>
                                        </p:attrNameLst>
                                      </p:cBhvr>
                                      <p:tavLst>
                                        <p:tav tm="0">
                                          <p:val>
                                            <p:strVal val="#ppt_x"/>
                                          </p:val>
                                        </p:tav>
                                        <p:tav tm="100000">
                                          <p:val>
                                            <p:strVal val="#ppt_x"/>
                                          </p:val>
                                        </p:tav>
                                      </p:tavLst>
                                    </p:anim>
                                    <p:anim calcmode="lin" valueType="num">
                                      <p:cBhvr additive="base">
                                        <p:cTn id="12"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utoUpdateAnimBg="0"/>
      <p:bldP spid="16486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429000" y="1295400"/>
            <a:ext cx="5715000" cy="5562600"/>
          </a:xfrm>
          <a:prstGeom prst="rect">
            <a:avLst/>
          </a:prstGeom>
          <a:noFill/>
          <a:ln w="9525">
            <a:noFill/>
            <a:miter lim="800000"/>
            <a:headEnd/>
            <a:tailEnd/>
          </a:ln>
          <a:effectLst/>
        </p:spPr>
      </p:pic>
      <p:sp>
        <p:nvSpPr>
          <p:cNvPr id="3" name="Title 1"/>
          <p:cNvSpPr txBox="1">
            <a:spLocks/>
          </p:cNvSpPr>
          <p:nvPr/>
        </p:nvSpPr>
        <p:spPr>
          <a:xfrm>
            <a:off x="228600" y="228600"/>
            <a:ext cx="8915400" cy="11430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0" cap="none" spc="0" normalizeH="0" baseline="0" noProof="0" dirty="0" smtClean="0">
                <a:ln>
                  <a:noFill/>
                </a:ln>
                <a:uLnTx/>
                <a:uFillTx/>
                <a:latin typeface="+mj-lt"/>
                <a:ea typeface="+mj-ea"/>
                <a:cs typeface="+mj-cs"/>
              </a:rPr>
              <a:t>Use </a:t>
            </a:r>
            <a:r>
              <a:rPr kumimoji="1" lang="en-US" sz="3200" b="1" i="0" u="none" strike="noStrike" kern="0" cap="none" spc="0" normalizeH="0" noProof="0" dirty="0" smtClean="0">
                <a:ln>
                  <a:noFill/>
                </a:ln>
                <a:uLnTx/>
                <a:uFillTx/>
                <a:latin typeface="+mj-lt"/>
                <a:ea typeface="+mj-ea"/>
                <a:cs typeface="+mj-cs"/>
              </a:rPr>
              <a:t> FB </a:t>
            </a:r>
            <a:r>
              <a:rPr kumimoji="1" lang="en-US" sz="3200" b="1" kern="0" dirty="0" smtClean="0">
                <a:latin typeface="+mj-lt"/>
                <a:ea typeface="+mj-ea"/>
                <a:cs typeface="+mj-cs"/>
              </a:rPr>
              <a:t>‘First Responder’ Role as </a:t>
            </a:r>
            <a:r>
              <a:rPr kumimoji="1" lang="en-US" sz="3200" b="1" i="0" u="none" strike="noStrike" kern="0" cap="none" spc="0" normalizeH="0" baseline="0" noProof="0" dirty="0" smtClean="0">
                <a:ln>
                  <a:noFill/>
                </a:ln>
                <a:uLnTx/>
                <a:uFillTx/>
                <a:latin typeface="+mj-lt"/>
                <a:ea typeface="+mj-ea"/>
                <a:cs typeface="+mj-cs"/>
              </a:rPr>
              <a:t>Foundation to</a:t>
            </a:r>
            <a:r>
              <a:rPr kumimoji="1" lang="en-US" sz="3200" b="1" i="0" u="none" strike="noStrike" kern="0" cap="none" spc="0" normalizeH="0" noProof="0" dirty="0" smtClean="0">
                <a:ln>
                  <a:noFill/>
                </a:ln>
                <a:uLnTx/>
                <a:uFillTx/>
                <a:latin typeface="+mj-lt"/>
                <a:ea typeface="+mj-ea"/>
                <a:cs typeface="+mj-cs"/>
              </a:rPr>
              <a:t> Take First Steps</a:t>
            </a:r>
            <a:endParaRPr kumimoji="1" lang="en-US" sz="3200" b="1" i="0" u="none" strike="noStrike" kern="0" cap="none" spc="0" normalizeH="0" baseline="0" noProof="0" dirty="0" smtClean="0">
              <a:ln>
                <a:noFill/>
              </a:ln>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800" b="1" i="0" u="none" strike="noStrike" kern="0" cap="none" spc="0" normalizeH="0" baseline="0" noProof="0" dirty="0" smtClean="0">
              <a:ln>
                <a:noFill/>
              </a:ln>
              <a:solidFill>
                <a:srgbClr val="339933"/>
              </a:solidFill>
              <a:effectLst>
                <a:outerShdw blurRad="38100" dist="38100" dir="2700000" algn="tl">
                  <a:srgbClr val="000000">
                    <a:alpha val="43137"/>
                  </a:srgbClr>
                </a:outerShdw>
              </a:effectLst>
              <a:uLnTx/>
              <a:uFillTx/>
              <a:latin typeface="+mj-lt"/>
              <a:ea typeface="+mj-ea"/>
              <a:cs typeface="+mj-cs"/>
            </a:endParaRPr>
          </a:p>
        </p:txBody>
      </p:sp>
      <p:sp>
        <p:nvSpPr>
          <p:cNvPr id="4" name="TextBox 3"/>
          <p:cNvSpPr txBox="1"/>
          <p:nvPr/>
        </p:nvSpPr>
        <p:spPr>
          <a:xfrm>
            <a:off x="228600" y="1143000"/>
            <a:ext cx="3048000" cy="7478970"/>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r>
              <a:rPr lang="en-US" dirty="0" smtClean="0"/>
              <a:t>Build your own roundtable of academics, researchers, clergy, laity, consumers, family members, businesses, public health and system leaders</a:t>
            </a:r>
          </a:p>
          <a:p>
            <a:pPr>
              <a:buFont typeface="Arial" pitchFamily="34" charset="0"/>
              <a:buChar char="•"/>
            </a:pPr>
            <a:r>
              <a:rPr lang="en-US" dirty="0" smtClean="0"/>
              <a:t>Try to Learn from other agencies</a:t>
            </a:r>
          </a:p>
          <a:p>
            <a:pPr>
              <a:buFont typeface="Arial" pitchFamily="34" charset="0"/>
              <a:buChar char="•"/>
            </a:pPr>
            <a:r>
              <a:rPr lang="en-US" dirty="0" smtClean="0"/>
              <a:t>No need to reinvent the wheel</a:t>
            </a:r>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0" y="2286000"/>
            <a:ext cx="9144000" cy="1143000"/>
          </a:xfrm>
        </p:spPr>
        <p:txBody>
          <a:bodyPr>
            <a:normAutofit fontScale="90000"/>
          </a:bodyPr>
          <a:lstStyle/>
          <a:p>
            <a:pPr algn="ctr"/>
            <a:r>
              <a:rPr lang="en-US" sz="6000" b="1"/>
              <a:t>Manualized </a:t>
            </a:r>
            <a:br>
              <a:rPr lang="en-US" sz="6000" b="1"/>
            </a:br>
            <a:r>
              <a:rPr lang="en-US" sz="6000" b="1"/>
              <a:t>Treatment </a:t>
            </a:r>
            <a:br>
              <a:rPr lang="en-US" sz="6000" b="1"/>
            </a:br>
            <a:r>
              <a:rPr lang="en-US" sz="6000" b="1"/>
              <a:t>Protocols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0-#ppt_w/2"/>
                                          </p:val>
                                        </p:tav>
                                        <p:tav tm="100000">
                                          <p:val>
                                            <p:strVal val="#ppt_x"/>
                                          </p:val>
                                        </p:tav>
                                      </p:tavLst>
                                    </p:anim>
                                    <p:anim calcmode="lin" valueType="num">
                                      <p:cBhvr additive="base">
                                        <p:cTn id="8" dur="500" fill="hold"/>
                                        <p:tgtEl>
                                          <p:spTgt spid="224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pPr algn="ctr"/>
            <a:r>
              <a:rPr lang="en-US" dirty="0" smtClean="0"/>
              <a:t>Overview </a:t>
            </a:r>
            <a:br>
              <a:rPr lang="en-US" dirty="0" smtClean="0"/>
            </a:br>
            <a:r>
              <a:rPr lang="en-US" dirty="0" smtClean="0"/>
              <a:t>SAMHSA Compendium of EBPs</a:t>
            </a:r>
            <a:endParaRPr lang="en-US" dirty="0"/>
          </a:p>
        </p:txBody>
      </p:sp>
      <p:pic>
        <p:nvPicPr>
          <p:cNvPr id="25602" name="Picture 2" descr="C:\Documents and Settings\CB\My Documents\HOP\HI TOP\IMG_0707\IMG_0708.JPG"/>
          <p:cNvPicPr>
            <a:picLocks noGrp="1" noChangeAspect="1" noChangeArrowheads="1"/>
          </p:cNvPicPr>
          <p:nvPr>
            <p:ph idx="1"/>
          </p:nvPr>
        </p:nvPicPr>
        <p:blipFill>
          <a:blip r:embed="rId3" cstate="print"/>
          <a:stretch>
            <a:fillRect/>
          </a:stretch>
        </p:blipFill>
        <p:spPr bwMode="auto">
          <a:xfrm>
            <a:off x="-457200" y="1447800"/>
            <a:ext cx="9905999" cy="5638800"/>
          </a:xfrm>
          <a:prstGeom prst="rect">
            <a:avLst/>
          </a:prstGeom>
          <a:noFill/>
        </p:spPr>
      </p:pic>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228600"/>
            <a:ext cx="9144000" cy="1447800"/>
          </a:xfrm>
        </p:spPr>
        <p:txBody>
          <a:bodyPr>
            <a:normAutofit/>
          </a:bodyPr>
          <a:lstStyle/>
          <a:p>
            <a:pPr algn="ctr"/>
            <a:r>
              <a:rPr lang="en-US" b="1" dirty="0"/>
              <a:t>What Counselors Say About Using Treatment Manuals</a:t>
            </a:r>
          </a:p>
        </p:txBody>
      </p:sp>
      <p:sp>
        <p:nvSpPr>
          <p:cNvPr id="105475" name="Rectangle 3"/>
          <p:cNvSpPr>
            <a:spLocks noGrp="1" noChangeArrowheads="1"/>
          </p:cNvSpPr>
          <p:nvPr>
            <p:ph idx="1"/>
          </p:nvPr>
        </p:nvSpPr>
        <p:spPr>
          <a:xfrm>
            <a:off x="914400" y="2057400"/>
            <a:ext cx="8534400" cy="5105400"/>
          </a:xfrm>
        </p:spPr>
        <p:txBody>
          <a:bodyPr/>
          <a:lstStyle/>
          <a:p>
            <a:pPr marL="290513" indent="-290513"/>
            <a:r>
              <a:rPr lang="en-US" sz="2800" dirty="0"/>
              <a:t>Like the structure and consistency</a:t>
            </a:r>
          </a:p>
          <a:p>
            <a:pPr marL="290513" indent="-290513"/>
            <a:r>
              <a:rPr lang="en-US" sz="2800" dirty="0">
                <a:solidFill>
                  <a:schemeClr val="folHlink"/>
                </a:solidFill>
              </a:rPr>
              <a:t>Easy to use</a:t>
            </a:r>
          </a:p>
          <a:p>
            <a:pPr marL="290513" indent="-290513"/>
            <a:r>
              <a:rPr lang="en-US" sz="2800" dirty="0"/>
              <a:t>They help focus a session</a:t>
            </a:r>
          </a:p>
          <a:p>
            <a:pPr marL="290513" indent="-290513"/>
            <a:r>
              <a:rPr lang="en-US" sz="2800" dirty="0">
                <a:solidFill>
                  <a:schemeClr val="folHlink"/>
                </a:solidFill>
              </a:rPr>
              <a:t>Can be restrictive</a:t>
            </a:r>
          </a:p>
          <a:p>
            <a:pPr marL="290513" indent="-290513"/>
            <a:r>
              <a:rPr lang="en-US" sz="2800" dirty="0"/>
              <a:t>Need to incorporate personal style and creativity</a:t>
            </a:r>
          </a:p>
          <a:p>
            <a:pPr marL="290513" indent="-290513"/>
            <a:r>
              <a:rPr lang="en-US" sz="2800" dirty="0">
                <a:solidFill>
                  <a:schemeClr val="folHlink"/>
                </a:solidFill>
              </a:rPr>
              <a:t>Need to provide flexibility</a:t>
            </a:r>
          </a:p>
          <a:p>
            <a:pPr marL="290513" indent="-290513">
              <a:buFontTx/>
              <a:buNone/>
            </a:pPr>
            <a:r>
              <a:rPr lang="en-US" sz="2000" dirty="0"/>
              <a:t>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500" fill="hold"/>
                                        <p:tgtEl>
                                          <p:spTgt spid="105474"/>
                                        </p:tgtEl>
                                        <p:attrNameLst>
                                          <p:attrName>ppt_x</p:attrName>
                                        </p:attrNameLst>
                                      </p:cBhvr>
                                      <p:tavLst>
                                        <p:tav tm="0">
                                          <p:val>
                                            <p:strVal val="0-#ppt_w/2"/>
                                          </p:val>
                                        </p:tav>
                                        <p:tav tm="100000">
                                          <p:val>
                                            <p:strVal val="#ppt_x"/>
                                          </p:val>
                                        </p:tav>
                                      </p:tavLst>
                                    </p:anim>
                                    <p:anim calcmode="lin" valueType="num">
                                      <p:cBhvr additive="base">
                                        <p:cTn id="8" dur="500" fill="hold"/>
                                        <p:tgtEl>
                                          <p:spTgt spid="1054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additive="base">
                                        <p:cTn id="12"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5475">
                                            <p:txEl>
                                              <p:pRg st="1" end="1"/>
                                            </p:txEl>
                                          </p:spTgt>
                                        </p:tgtEl>
                                        <p:attrNameLst>
                                          <p:attrName>style.visibility</p:attrName>
                                        </p:attrNameLst>
                                      </p:cBhvr>
                                      <p:to>
                                        <p:strVal val="visible"/>
                                      </p:to>
                                    </p:set>
                                    <p:anim calcmode="lin" valueType="num">
                                      <p:cBhvr additive="base">
                                        <p:cTn id="17"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475">
                                            <p:txEl>
                                              <p:pRg st="2" end="2"/>
                                            </p:txEl>
                                          </p:spTgt>
                                        </p:tgtEl>
                                        <p:attrNameLst>
                                          <p:attrName>style.visibility</p:attrName>
                                        </p:attrNameLst>
                                      </p:cBhvr>
                                      <p:to>
                                        <p:strVal val="visible"/>
                                      </p:to>
                                    </p:set>
                                    <p:anim calcmode="lin" valueType="num">
                                      <p:cBhvr additive="base">
                                        <p:cTn id="22"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5475">
                                            <p:txEl>
                                              <p:pRg st="3" end="3"/>
                                            </p:txEl>
                                          </p:spTgt>
                                        </p:tgtEl>
                                        <p:attrNameLst>
                                          <p:attrName>style.visibility</p:attrName>
                                        </p:attrNameLst>
                                      </p:cBhvr>
                                      <p:to>
                                        <p:strVal val="visible"/>
                                      </p:to>
                                    </p:set>
                                    <p:anim calcmode="lin" valueType="num">
                                      <p:cBhvr additive="base">
                                        <p:cTn id="27" dur="5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547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5475">
                                            <p:txEl>
                                              <p:pRg st="4" end="4"/>
                                            </p:txEl>
                                          </p:spTgt>
                                        </p:tgtEl>
                                        <p:attrNameLst>
                                          <p:attrName>style.visibility</p:attrName>
                                        </p:attrNameLst>
                                      </p:cBhvr>
                                      <p:to>
                                        <p:strVal val="visible"/>
                                      </p:to>
                                    </p:set>
                                    <p:anim calcmode="lin" valueType="num">
                                      <p:cBhvr additive="base">
                                        <p:cTn id="32"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547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5475">
                                            <p:txEl>
                                              <p:pRg st="5" end="5"/>
                                            </p:txEl>
                                          </p:spTgt>
                                        </p:tgtEl>
                                        <p:attrNameLst>
                                          <p:attrName>style.visibility</p:attrName>
                                        </p:attrNameLst>
                                      </p:cBhvr>
                                      <p:to>
                                        <p:strVal val="visible"/>
                                      </p:to>
                                    </p:set>
                                    <p:anim calcmode="lin" valueType="num">
                                      <p:cBhvr additive="base">
                                        <p:cTn id="37" dur="5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47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5475">
                                            <p:txEl>
                                              <p:pRg st="6" end="6"/>
                                            </p:txEl>
                                          </p:spTgt>
                                        </p:tgtEl>
                                        <p:attrNameLst>
                                          <p:attrName>style.visibility</p:attrName>
                                        </p:attrNameLst>
                                      </p:cBhvr>
                                      <p:to>
                                        <p:strVal val="visible"/>
                                      </p:to>
                                    </p:set>
                                    <p:anim calcmode="lin" valueType="num">
                                      <p:cBhvr additive="base">
                                        <p:cTn id="42"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54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76200" y="533400"/>
            <a:ext cx="9144000" cy="1524000"/>
          </a:xfrm>
        </p:spPr>
        <p:txBody>
          <a:bodyPr>
            <a:normAutofit/>
          </a:bodyPr>
          <a:lstStyle/>
          <a:p>
            <a:pPr algn="ctr"/>
            <a:r>
              <a:rPr lang="en-US" b="1"/>
              <a:t>Counselor Recommendations </a:t>
            </a:r>
            <a:br>
              <a:rPr lang="en-US" b="1"/>
            </a:br>
            <a:r>
              <a:rPr lang="en-US" b="1"/>
              <a:t>for Manuals </a:t>
            </a:r>
          </a:p>
        </p:txBody>
      </p:sp>
      <p:sp>
        <p:nvSpPr>
          <p:cNvPr id="217091" name="Rectangle 3"/>
          <p:cNvSpPr>
            <a:spLocks noGrp="1" noChangeArrowheads="1"/>
          </p:cNvSpPr>
          <p:nvPr>
            <p:ph idx="1"/>
          </p:nvPr>
        </p:nvSpPr>
        <p:spPr>
          <a:xfrm>
            <a:off x="457200" y="2133600"/>
            <a:ext cx="8382000" cy="5486400"/>
          </a:xfrm>
        </p:spPr>
        <p:txBody>
          <a:bodyPr/>
          <a:lstStyle/>
          <a:p>
            <a:pPr>
              <a:lnSpc>
                <a:spcPct val="90000"/>
              </a:lnSpc>
              <a:spcBef>
                <a:spcPct val="40000"/>
              </a:spcBef>
            </a:pPr>
            <a:r>
              <a:rPr lang="en-US" dirty="0"/>
              <a:t>Include underlying philosophy</a:t>
            </a:r>
          </a:p>
          <a:p>
            <a:pPr>
              <a:lnSpc>
                <a:spcPct val="90000"/>
              </a:lnSpc>
              <a:spcBef>
                <a:spcPct val="40000"/>
              </a:spcBef>
            </a:pPr>
            <a:r>
              <a:rPr lang="en-US" dirty="0">
                <a:solidFill>
                  <a:schemeClr val="folHlink"/>
                </a:solidFill>
              </a:rPr>
              <a:t>Explain how assessment information can be used within an intervention</a:t>
            </a:r>
          </a:p>
          <a:p>
            <a:pPr>
              <a:lnSpc>
                <a:spcPct val="90000"/>
              </a:lnSpc>
              <a:spcBef>
                <a:spcPct val="40000"/>
              </a:spcBef>
            </a:pPr>
            <a:r>
              <a:rPr lang="en-US" dirty="0"/>
              <a:t>Give detailed instructions for procedures</a:t>
            </a:r>
          </a:p>
          <a:p>
            <a:pPr>
              <a:lnSpc>
                <a:spcPct val="90000"/>
              </a:lnSpc>
              <a:spcBef>
                <a:spcPct val="40000"/>
              </a:spcBef>
            </a:pPr>
            <a:r>
              <a:rPr lang="en-US" dirty="0">
                <a:solidFill>
                  <a:schemeClr val="folHlink"/>
                </a:solidFill>
              </a:rPr>
              <a:t>Provide specific examples</a:t>
            </a:r>
          </a:p>
          <a:p>
            <a:pPr>
              <a:lnSpc>
                <a:spcPct val="90000"/>
              </a:lnSpc>
              <a:buFontTx/>
              <a:buNone/>
            </a:pPr>
            <a:r>
              <a:rPr lang="en-US" sz="2800" dirty="0"/>
              <a:t>						</a:t>
            </a:r>
            <a:endParaRPr lang="en-US" sz="20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 fill="hold"/>
                                        <p:tgtEl>
                                          <p:spTgt spid="217090"/>
                                        </p:tgtEl>
                                        <p:attrNameLst>
                                          <p:attrName>ppt_x</p:attrName>
                                        </p:attrNameLst>
                                      </p:cBhvr>
                                      <p:tavLst>
                                        <p:tav tm="0">
                                          <p:val>
                                            <p:strVal val="0-#ppt_w/2"/>
                                          </p:val>
                                        </p:tav>
                                        <p:tav tm="100000">
                                          <p:val>
                                            <p:strVal val="#ppt_x"/>
                                          </p:val>
                                        </p:tav>
                                      </p:tavLst>
                                    </p:anim>
                                    <p:anim calcmode="lin" valueType="num">
                                      <p:cBhvr additive="base">
                                        <p:cTn id="8" dur="500" fill="hold"/>
                                        <p:tgtEl>
                                          <p:spTgt spid="2170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 calcmode="lin" valueType="num">
                                      <p:cBhvr additive="base">
                                        <p:cTn id="12" dur="500" fill="hold"/>
                                        <p:tgtEl>
                                          <p:spTgt spid="2170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70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7091">
                                            <p:txEl>
                                              <p:pRg st="1" end="1"/>
                                            </p:txEl>
                                          </p:spTgt>
                                        </p:tgtEl>
                                        <p:attrNameLst>
                                          <p:attrName>style.visibility</p:attrName>
                                        </p:attrNameLst>
                                      </p:cBhvr>
                                      <p:to>
                                        <p:strVal val="visible"/>
                                      </p:to>
                                    </p:set>
                                    <p:anim calcmode="lin" valueType="num">
                                      <p:cBhvr additive="base">
                                        <p:cTn id="17" dur="500" fill="hold"/>
                                        <p:tgtEl>
                                          <p:spTgt spid="2170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709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7091">
                                            <p:txEl>
                                              <p:pRg st="2" end="2"/>
                                            </p:txEl>
                                          </p:spTgt>
                                        </p:tgtEl>
                                        <p:attrNameLst>
                                          <p:attrName>style.visibility</p:attrName>
                                        </p:attrNameLst>
                                      </p:cBhvr>
                                      <p:to>
                                        <p:strVal val="visible"/>
                                      </p:to>
                                    </p:set>
                                    <p:anim calcmode="lin" valueType="num">
                                      <p:cBhvr additive="base">
                                        <p:cTn id="22" dur="500" fill="hold"/>
                                        <p:tgtEl>
                                          <p:spTgt spid="21709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709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7091">
                                            <p:txEl>
                                              <p:pRg st="3" end="3"/>
                                            </p:txEl>
                                          </p:spTgt>
                                        </p:tgtEl>
                                        <p:attrNameLst>
                                          <p:attrName>style.visibility</p:attrName>
                                        </p:attrNameLst>
                                      </p:cBhvr>
                                      <p:to>
                                        <p:strVal val="visible"/>
                                      </p:to>
                                    </p:set>
                                    <p:anim calcmode="lin" valueType="num">
                                      <p:cBhvr additive="base">
                                        <p:cTn id="27" dur="500" fill="hold"/>
                                        <p:tgtEl>
                                          <p:spTgt spid="21709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709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7091">
                                            <p:txEl>
                                              <p:pRg st="4" end="4"/>
                                            </p:txEl>
                                          </p:spTgt>
                                        </p:tgtEl>
                                        <p:attrNameLst>
                                          <p:attrName>style.visibility</p:attrName>
                                        </p:attrNameLst>
                                      </p:cBhvr>
                                      <p:to>
                                        <p:strVal val="visible"/>
                                      </p:to>
                                    </p:set>
                                    <p:anim calcmode="lin" valueType="num">
                                      <p:cBhvr additive="base">
                                        <p:cTn id="32" dur="500" fill="hold"/>
                                        <p:tgtEl>
                                          <p:spTgt spid="21709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7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0" y="228600"/>
            <a:ext cx="9144000" cy="1752600"/>
          </a:xfrm>
          <a:noFill/>
          <a:ln/>
        </p:spPr>
        <p:txBody>
          <a:bodyPr/>
          <a:lstStyle/>
          <a:p>
            <a:pPr algn="ctr"/>
            <a:r>
              <a:rPr lang="en-US" b="1"/>
              <a:t>Counselor Recommendations </a:t>
            </a:r>
            <a:br>
              <a:rPr lang="en-US" b="1"/>
            </a:br>
            <a:r>
              <a:rPr lang="en-US" b="1"/>
              <a:t>for Manuals</a:t>
            </a:r>
          </a:p>
        </p:txBody>
      </p:sp>
      <p:sp>
        <p:nvSpPr>
          <p:cNvPr id="150531" name="Rectangle 3"/>
          <p:cNvSpPr>
            <a:spLocks noGrp="1" noChangeArrowheads="1"/>
          </p:cNvSpPr>
          <p:nvPr>
            <p:ph idx="1"/>
          </p:nvPr>
        </p:nvSpPr>
        <p:spPr>
          <a:xfrm>
            <a:off x="381000" y="2514600"/>
            <a:ext cx="8382000" cy="5029200"/>
          </a:xfrm>
        </p:spPr>
        <p:txBody>
          <a:bodyPr/>
          <a:lstStyle/>
          <a:p>
            <a:pPr>
              <a:lnSpc>
                <a:spcPct val="90000"/>
              </a:lnSpc>
              <a:spcBef>
                <a:spcPct val="40000"/>
              </a:spcBef>
            </a:pPr>
            <a:r>
              <a:rPr lang="en-US" dirty="0"/>
              <a:t>Use appropriate language for audience</a:t>
            </a:r>
          </a:p>
          <a:p>
            <a:pPr>
              <a:lnSpc>
                <a:spcPct val="90000"/>
              </a:lnSpc>
              <a:spcBef>
                <a:spcPct val="40000"/>
              </a:spcBef>
            </a:pPr>
            <a:r>
              <a:rPr lang="en-US" dirty="0">
                <a:solidFill>
                  <a:schemeClr val="folHlink"/>
                </a:solidFill>
              </a:rPr>
              <a:t>Include samples of dialogue and paperwork</a:t>
            </a:r>
          </a:p>
          <a:p>
            <a:pPr>
              <a:lnSpc>
                <a:spcPct val="90000"/>
              </a:lnSpc>
              <a:spcBef>
                <a:spcPct val="40000"/>
              </a:spcBef>
            </a:pPr>
            <a:r>
              <a:rPr lang="en-US" dirty="0"/>
              <a:t>Provide directions for deviating from the </a:t>
            </a:r>
            <a:r>
              <a:rPr lang="en-US" dirty="0" smtClean="0"/>
              <a:t>manual</a:t>
            </a:r>
            <a:endParaRPr lang="en-US" sz="28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0533"/>
                                        </p:tgtEl>
                                        <p:attrNameLst>
                                          <p:attrName>style.visibility</p:attrName>
                                        </p:attrNameLst>
                                      </p:cBhvr>
                                      <p:to>
                                        <p:strVal val="visible"/>
                                      </p:to>
                                    </p:set>
                                    <p:anim calcmode="lin" valueType="num">
                                      <p:cBhvr additive="base">
                                        <p:cTn id="7" dur="500" fill="hold"/>
                                        <p:tgtEl>
                                          <p:spTgt spid="150533"/>
                                        </p:tgtEl>
                                        <p:attrNameLst>
                                          <p:attrName>ppt_x</p:attrName>
                                        </p:attrNameLst>
                                      </p:cBhvr>
                                      <p:tavLst>
                                        <p:tav tm="0">
                                          <p:val>
                                            <p:strVal val="0-#ppt_w/2"/>
                                          </p:val>
                                        </p:tav>
                                        <p:tav tm="100000">
                                          <p:val>
                                            <p:strVal val="#ppt_x"/>
                                          </p:val>
                                        </p:tav>
                                      </p:tavLst>
                                    </p:anim>
                                    <p:anim calcmode="lin" valueType="num">
                                      <p:cBhvr additive="base">
                                        <p:cTn id="8" dur="500" fill="hold"/>
                                        <p:tgtEl>
                                          <p:spTgt spid="1505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 calcmode="lin" valueType="num">
                                      <p:cBhvr additive="base">
                                        <p:cTn id="12" dur="5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053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 calcmode="lin" valueType="num">
                                      <p:cBhvr additive="base">
                                        <p:cTn id="17"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053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 calcmode="lin" valueType="num">
                                      <p:cBhvr additive="base">
                                        <p:cTn id="22"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P spid="1505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304800"/>
            <a:ext cx="9144000" cy="1066800"/>
          </a:xfrm>
        </p:spPr>
        <p:txBody>
          <a:bodyPr/>
          <a:lstStyle/>
          <a:p>
            <a:pPr algn="ctr"/>
            <a:r>
              <a:rPr lang="en-US" b="1"/>
              <a:t>Ambivalence is Appropriate</a:t>
            </a:r>
          </a:p>
        </p:txBody>
      </p:sp>
      <p:sp>
        <p:nvSpPr>
          <p:cNvPr id="156675" name="Rectangle 3"/>
          <p:cNvSpPr>
            <a:spLocks noGrp="1" noChangeArrowheads="1"/>
          </p:cNvSpPr>
          <p:nvPr>
            <p:ph idx="1"/>
          </p:nvPr>
        </p:nvSpPr>
        <p:spPr>
          <a:xfrm>
            <a:off x="609600" y="1676400"/>
            <a:ext cx="8305800" cy="4419600"/>
          </a:xfrm>
        </p:spPr>
        <p:txBody>
          <a:bodyPr/>
          <a:lstStyle/>
          <a:p>
            <a:r>
              <a:rPr lang="en-US" dirty="0" smtClean="0">
                <a:solidFill>
                  <a:schemeClr val="folHlink"/>
                </a:solidFill>
              </a:rPr>
              <a:t>Evidence-based </a:t>
            </a:r>
            <a:r>
              <a:rPr lang="en-US" dirty="0">
                <a:solidFill>
                  <a:schemeClr val="folHlink"/>
                </a:solidFill>
              </a:rPr>
              <a:t>practices impose </a:t>
            </a:r>
            <a:r>
              <a:rPr lang="en-US" dirty="0" smtClean="0">
                <a:solidFill>
                  <a:schemeClr val="folHlink"/>
                </a:solidFill>
              </a:rPr>
              <a:t>burdens</a:t>
            </a:r>
          </a:p>
          <a:p>
            <a:pPr>
              <a:buNone/>
            </a:pPr>
            <a:endParaRPr lang="en-US" dirty="0">
              <a:solidFill>
                <a:schemeClr val="folHlink"/>
              </a:solidFill>
            </a:endParaRPr>
          </a:p>
          <a:p>
            <a:r>
              <a:rPr lang="en-US" dirty="0"/>
              <a:t>Evidence-based practices require change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500" fill="hold"/>
                                        <p:tgtEl>
                                          <p:spTgt spid="156674"/>
                                        </p:tgtEl>
                                        <p:attrNameLst>
                                          <p:attrName>ppt_x</p:attrName>
                                        </p:attrNameLst>
                                      </p:cBhvr>
                                      <p:tavLst>
                                        <p:tav tm="0">
                                          <p:val>
                                            <p:strVal val="0-#ppt_w/2"/>
                                          </p:val>
                                        </p:tav>
                                        <p:tav tm="100000">
                                          <p:val>
                                            <p:strVal val="#ppt_x"/>
                                          </p:val>
                                        </p:tav>
                                      </p:tavLst>
                                    </p:anim>
                                    <p:anim calcmode="lin" valueType="num">
                                      <p:cBhvr additive="base">
                                        <p:cTn id="8" dur="500" fill="hold"/>
                                        <p:tgtEl>
                                          <p:spTgt spid="1566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6675">
                                            <p:txEl>
                                              <p:pRg st="0" end="0"/>
                                            </p:txEl>
                                          </p:spTgt>
                                        </p:tgtEl>
                                        <p:attrNameLst>
                                          <p:attrName>style.visibility</p:attrName>
                                        </p:attrNameLst>
                                      </p:cBhvr>
                                      <p:to>
                                        <p:strVal val="visible"/>
                                      </p:to>
                                    </p:set>
                                    <p:anim calcmode="lin" valueType="num">
                                      <p:cBhvr additive="base">
                                        <p:cTn id="12"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667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 calcmode="lin" valueType="num">
                                      <p:cBhvr additive="base">
                                        <p:cTn id="17"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381000"/>
            <a:ext cx="9144000" cy="1219200"/>
          </a:xfrm>
        </p:spPr>
        <p:txBody>
          <a:bodyPr/>
          <a:lstStyle/>
          <a:p>
            <a:pPr algn="ctr"/>
            <a:r>
              <a:rPr lang="en-US" sz="4800" b="1"/>
              <a:t>What Is Our Goal?</a:t>
            </a:r>
            <a:endParaRPr lang="en-US" b="1"/>
          </a:p>
        </p:txBody>
      </p:sp>
      <p:sp>
        <p:nvSpPr>
          <p:cNvPr id="146435" name="Rectangle 3"/>
          <p:cNvSpPr>
            <a:spLocks noGrp="1" noChangeArrowheads="1"/>
          </p:cNvSpPr>
          <p:nvPr>
            <p:ph idx="1"/>
          </p:nvPr>
        </p:nvSpPr>
        <p:spPr>
          <a:xfrm>
            <a:off x="1143000" y="2286000"/>
            <a:ext cx="7391400" cy="2971800"/>
          </a:xfrm>
        </p:spPr>
        <p:txBody>
          <a:bodyPr/>
          <a:lstStyle/>
          <a:p>
            <a:r>
              <a:rPr lang="en-US" dirty="0"/>
              <a:t>To provide persistent, incremental improvements in the quality and effectiveness of substance abuse treatment which results in better quality recovery for more people.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0-#ppt_w/2"/>
                                          </p:val>
                                        </p:tav>
                                        <p:tav tm="100000">
                                          <p:val>
                                            <p:strVal val="#ppt_x"/>
                                          </p:val>
                                        </p:tav>
                                      </p:tavLst>
                                    </p:anim>
                                    <p:anim calcmode="lin" valueType="num">
                                      <p:cBhvr additive="base">
                                        <p:cTn id="8" dur="500" fill="hold"/>
                                        <p:tgtEl>
                                          <p:spTgt spid="146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 calcmode="lin" valueType="num">
                                      <p:cBhvr additive="base">
                                        <p:cTn id="12"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609600" y="2438400"/>
            <a:ext cx="6858000" cy="519113"/>
          </a:xfrm>
          <a:prstGeom prst="rect">
            <a:avLst/>
          </a:prstGeom>
          <a:noFill/>
          <a:ln w="9525">
            <a:noFill/>
            <a:miter lim="800000"/>
            <a:headEnd/>
            <a:tailEnd/>
          </a:ln>
          <a:effectLst/>
        </p:spPr>
        <p:txBody>
          <a:bodyPr>
            <a:spAutoFit/>
          </a:bodyPr>
          <a:lstStyle/>
          <a:p>
            <a:pPr algn="r" eaLnBrk="0" hangingPunct="0">
              <a:spcBef>
                <a:spcPct val="20000"/>
              </a:spcBef>
            </a:pPr>
            <a:r>
              <a:rPr lang="en-US" sz="2800" i="1">
                <a:latin typeface="Times New Roman" pitchFamily="18" charset="0"/>
                <a:cs typeface="Times New Roman" pitchFamily="18" charset="0"/>
              </a:rPr>
              <a:t> </a:t>
            </a:r>
          </a:p>
        </p:txBody>
      </p:sp>
      <p:graphicFrame>
        <p:nvGraphicFramePr>
          <p:cNvPr id="132186" name="Group 90"/>
          <p:cNvGraphicFramePr>
            <a:graphicFrameLocks noGrp="1"/>
          </p:cNvGraphicFramePr>
          <p:nvPr/>
        </p:nvGraphicFramePr>
        <p:xfrm>
          <a:off x="1219200" y="2362200"/>
          <a:ext cx="7010400" cy="1066800"/>
        </p:xfrm>
        <a:graphic>
          <a:graphicData uri="http://schemas.openxmlformats.org/drawingml/2006/table">
            <a:tbl>
              <a:tblPr/>
              <a:tblGrid>
                <a:gridCol w="2133600"/>
                <a:gridCol w="3200400"/>
                <a:gridCol w="1676400"/>
              </a:tblGrid>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Pre-contemplation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Always</a:t>
                      </a:r>
                      <a:r>
                        <a:rPr kumimoji="0" lang="en-US" sz="1600" b="1" i="0" u="none" strike="noStrike" cap="none" normalizeH="0" baseline="0" dirty="0" smtClean="0">
                          <a:ln>
                            <a:noFill/>
                          </a:ln>
                          <a:solidFill>
                            <a:schemeClr val="bg1"/>
                          </a:solidFill>
                          <a:effectLst/>
                          <a:latin typeface="Arial" charset="0"/>
                        </a:rPr>
                        <a:t> </a:t>
                      </a:r>
                      <a:r>
                        <a:rPr kumimoji="0" lang="en-US" sz="1600" b="1" i="0" u="none" strike="noStrike" cap="none" normalizeH="0" baseline="0" dirty="0" smtClean="0">
                          <a:ln>
                            <a:noFill/>
                          </a:ln>
                          <a:solidFill>
                            <a:srgbClr val="FF0000"/>
                          </a:solidFill>
                          <a:effectLst/>
                          <a:latin typeface="Arial" charset="0"/>
                        </a:rPr>
                        <a:t>assess</a:t>
                      </a:r>
                      <a:r>
                        <a:rPr kumimoji="0" lang="en-US" sz="1600" b="1" i="0" u="none" strike="noStrike" cap="none" normalizeH="0" baseline="0" dirty="0" smtClean="0">
                          <a:ln>
                            <a:noFill/>
                          </a:ln>
                          <a:solidFill>
                            <a:srgbClr val="000000"/>
                          </a:solidFill>
                          <a:effectLst/>
                          <a:latin typeface="Arial" charset="0"/>
                        </a:rPr>
                        <a:t> </a:t>
                      </a:r>
                      <a:r>
                        <a:rPr kumimoji="0" lang="en-US" sz="1600" b="1" i="0" u="none" strike="noStrike" cap="none" normalizeH="0" baseline="0" dirty="0" smtClean="0">
                          <a:ln>
                            <a:noFill/>
                          </a:ln>
                          <a:solidFill>
                            <a:schemeClr val="tx1"/>
                          </a:solidFill>
                          <a:effectLst/>
                          <a:latin typeface="Arial" charset="0"/>
                        </a:rPr>
                        <a:t>and re-assess </a:t>
                      </a:r>
                      <a:r>
                        <a:rPr kumimoji="0" lang="en-US" sz="1600" b="1" i="0" u="none" strike="noStrike" cap="none" normalizeH="0" baseline="0" dirty="0" smtClean="0">
                          <a:ln>
                            <a:noFill/>
                          </a:ln>
                          <a:solidFill>
                            <a:srgbClr val="FF0000"/>
                          </a:solidFill>
                          <a:effectLst/>
                          <a:latin typeface="Arial" charset="0"/>
                        </a:rPr>
                        <a:t>readiness to change</a:t>
                      </a:r>
                      <a:r>
                        <a:rPr kumimoji="0" lang="en-US" sz="1600" b="1" i="0" u="none" strike="noStrike" cap="none" normalizeH="0" baseline="0" dirty="0" smtClean="0">
                          <a:ln>
                            <a:noFill/>
                          </a:ln>
                          <a:solidFill>
                            <a:srgbClr val="000000"/>
                          </a:solidFill>
                          <a:effectLst/>
                          <a:latin typeface="Arial" charset="0"/>
                        </a:rPr>
                        <a:t> </a:t>
                      </a:r>
                      <a:r>
                        <a:rPr kumimoji="0" lang="en-US" sz="1600" b="1" i="0" u="none" strike="noStrike" cap="none" normalizeH="0" baseline="0" dirty="0" smtClean="0">
                          <a:ln>
                            <a:noFill/>
                          </a:ln>
                          <a:solidFill>
                            <a:schemeClr val="tx1"/>
                          </a:solidFill>
                          <a:effectLst/>
                          <a:latin typeface="Arial" charset="0"/>
                        </a:rPr>
                        <a:t>and develop a plan based on stages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Bi-directional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33" name="Text Box 37"/>
          <p:cNvSpPr txBox="1">
            <a:spLocks noChangeArrowheads="1"/>
          </p:cNvSpPr>
          <p:nvPr/>
        </p:nvSpPr>
        <p:spPr bwMode="auto">
          <a:xfrm>
            <a:off x="609600" y="3192463"/>
            <a:ext cx="70104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132184" name="Group 88"/>
          <p:cNvGraphicFramePr>
            <a:graphicFrameLocks noGrp="1"/>
          </p:cNvGraphicFramePr>
          <p:nvPr/>
        </p:nvGraphicFramePr>
        <p:xfrm>
          <a:off x="1219200" y="3657600"/>
          <a:ext cx="7010400" cy="1219200"/>
        </p:xfrm>
        <a:graphic>
          <a:graphicData uri="http://schemas.openxmlformats.org/drawingml/2006/table">
            <a:tbl>
              <a:tblPr/>
              <a:tblGrid>
                <a:gridCol w="2133600"/>
                <a:gridCol w="3200400"/>
                <a:gridCol w="1676400"/>
              </a:tblGrid>
              <a:tr h="12192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Contemplation Preparatio</a:t>
                      </a:r>
                      <a:r>
                        <a:rPr kumimoji="0" lang="en-US" sz="1600" b="1" i="0" u="none" strike="noStrike" cap="none" normalizeH="0" baseline="0" dirty="0" smtClean="0">
                          <a:ln>
                            <a:noFill/>
                          </a:ln>
                          <a:solidFill>
                            <a:schemeClr val="bg1"/>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rgbClr val="FF0000"/>
                          </a:solidFill>
                          <a:effectLst/>
                          <a:latin typeface="Arial" charset="0"/>
                        </a:rPr>
                        <a:t>Develop a vision</a:t>
                      </a:r>
                      <a:r>
                        <a:rPr kumimoji="0" lang="en-US" sz="1600" b="1" i="0" u="none" strike="noStrike" cap="none" normalizeH="0" baseline="0" dirty="0" smtClean="0">
                          <a:ln>
                            <a:noFill/>
                          </a:ln>
                          <a:solidFill>
                            <a:srgbClr val="000000"/>
                          </a:solidFill>
                          <a:effectLst/>
                          <a:latin typeface="Arial" charset="0"/>
                        </a:rPr>
                        <a:t> </a:t>
                      </a:r>
                      <a:r>
                        <a:rPr kumimoji="0" lang="en-US" sz="1600" b="1" i="0" u="none" strike="noStrike" cap="none" normalizeH="0" baseline="0" dirty="0" smtClean="0">
                          <a:ln>
                            <a:noFill/>
                          </a:ln>
                          <a:solidFill>
                            <a:schemeClr val="tx1"/>
                          </a:solidFill>
                          <a:effectLst/>
                          <a:latin typeface="Arial" charset="0"/>
                        </a:rPr>
                        <a:t>that everyone understands and supports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Clear</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Bi-directional</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Relevant</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Timely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55" name="Text Box 59"/>
          <p:cNvSpPr txBox="1">
            <a:spLocks noChangeArrowheads="1"/>
          </p:cNvSpPr>
          <p:nvPr/>
        </p:nvSpPr>
        <p:spPr bwMode="auto">
          <a:xfrm>
            <a:off x="1371600" y="1752600"/>
            <a:ext cx="6858000" cy="641350"/>
          </a:xfrm>
          <a:prstGeom prst="rect">
            <a:avLst/>
          </a:prstGeom>
          <a:noFill/>
          <a:ln w="9525">
            <a:noFill/>
            <a:miter lim="800000"/>
            <a:headEnd/>
            <a:tailEnd/>
          </a:ln>
          <a:effectLst/>
        </p:spPr>
        <p:txBody>
          <a:bodyPr>
            <a:spAutoFit/>
          </a:bodyPr>
          <a:lstStyle/>
          <a:p>
            <a:pPr>
              <a:spcBef>
                <a:spcPct val="50000"/>
              </a:spcBef>
            </a:pPr>
            <a:r>
              <a:rPr lang="en-US" sz="1800" dirty="0">
                <a:latin typeface="Arial" charset="0"/>
              </a:rPr>
              <a:t>Stage of Change	   	 Action	              		 Principle</a:t>
            </a:r>
            <a:r>
              <a:rPr lang="en-US" sz="1800" dirty="0"/>
              <a:t>		</a:t>
            </a:r>
          </a:p>
        </p:txBody>
      </p:sp>
      <p:graphicFrame>
        <p:nvGraphicFramePr>
          <p:cNvPr id="132183" name="Group 87"/>
          <p:cNvGraphicFramePr>
            <a:graphicFrameLocks noGrp="1"/>
          </p:cNvGraphicFramePr>
          <p:nvPr/>
        </p:nvGraphicFramePr>
        <p:xfrm>
          <a:off x="1219200" y="5105400"/>
          <a:ext cx="7010400" cy="1359408"/>
        </p:xfrm>
        <a:graphic>
          <a:graphicData uri="http://schemas.openxmlformats.org/drawingml/2006/table">
            <a:tbl>
              <a:tblPr/>
              <a:tblGrid>
                <a:gridCol w="2133600"/>
                <a:gridCol w="3200400"/>
                <a:gridCol w="1676400"/>
              </a:tblGrid>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rgbClr val="FF0000"/>
                          </a:solidFill>
                          <a:effectLst/>
                          <a:latin typeface="Arial" charset="0"/>
                        </a:rPr>
                        <a:t>Build on what you have and what is already in place</a:t>
                      </a:r>
                    </a:p>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Integrate what you know with the technology you want to apply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Relevant</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Credible</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Clear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88" name="Rectangle 92"/>
          <p:cNvSpPr>
            <a:spLocks noGrp="1" noChangeArrowheads="1"/>
          </p:cNvSpPr>
          <p:nvPr>
            <p:ph type="title"/>
          </p:nvPr>
        </p:nvSpPr>
        <p:spPr bwMode="auto">
          <a:xfrm>
            <a:off x="76200" y="304800"/>
            <a:ext cx="8991600" cy="1219200"/>
          </a:xfrm>
          <a:noFill/>
          <a:ln>
            <a:miter lim="800000"/>
            <a:headEnd/>
            <a:tailEnd/>
          </a:ln>
          <a:effectLst>
            <a:outerShdw dist="25400" dir="5400000" algn="ctr" rotWithShape="0">
              <a:schemeClr val="bg2"/>
            </a:outerShdw>
          </a:effectLst>
        </p:spPr>
        <p:txBody>
          <a:bodyPr vert="horz" wrap="square" lIns="91440" tIns="45720" rIns="91440" bIns="45720" numCol="1" anchor="ctr" anchorCtr="0" compatLnSpc="1">
            <a:prstTxWarp prst="textNoShape">
              <a:avLst/>
            </a:prstTxWarp>
            <a:normAutofit/>
          </a:bodyPr>
          <a:lstStyle/>
          <a:p>
            <a:pPr algn="ctr"/>
            <a:r>
              <a:rPr lang="en-US" b="1" dirty="0" smtClean="0"/>
              <a:t>Change </a:t>
            </a:r>
            <a:r>
              <a:rPr lang="en-US" b="1" dirty="0"/>
              <a:t>Process </a:t>
            </a:r>
            <a:r>
              <a:rPr lang="en-US" b="1" dirty="0" smtClean="0"/>
              <a:t>-</a:t>
            </a:r>
            <a:endParaRPr lang="en-US"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2188"/>
                                        </p:tgtEl>
                                        <p:attrNameLst>
                                          <p:attrName>style.visibility</p:attrName>
                                        </p:attrNameLst>
                                      </p:cBhvr>
                                      <p:to>
                                        <p:strVal val="visible"/>
                                      </p:to>
                                    </p:set>
                                    <p:anim calcmode="lin" valueType="num">
                                      <p:cBhvr additive="base">
                                        <p:cTn id="7" dur="500" fill="hold"/>
                                        <p:tgtEl>
                                          <p:spTgt spid="132188"/>
                                        </p:tgtEl>
                                        <p:attrNameLst>
                                          <p:attrName>ppt_x</p:attrName>
                                        </p:attrNameLst>
                                      </p:cBhvr>
                                      <p:tavLst>
                                        <p:tav tm="0">
                                          <p:val>
                                            <p:strVal val="#ppt_x"/>
                                          </p:val>
                                        </p:tav>
                                        <p:tav tm="100000">
                                          <p:val>
                                            <p:strVal val="#ppt_x"/>
                                          </p:val>
                                        </p:tav>
                                      </p:tavLst>
                                    </p:anim>
                                    <p:anim calcmode="lin" valueType="num">
                                      <p:cBhvr additive="base">
                                        <p:cTn id="8" dur="500" fill="hold"/>
                                        <p:tgtEl>
                                          <p:spTgt spid="132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8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533400"/>
            <a:ext cx="9144000" cy="1143000"/>
          </a:xfrm>
        </p:spPr>
        <p:txBody>
          <a:bodyPr>
            <a:normAutofit fontScale="90000"/>
          </a:bodyPr>
          <a:lstStyle/>
          <a:p>
            <a:pPr algn="ctr"/>
            <a:r>
              <a:rPr lang="en-US" b="1" dirty="0"/>
              <a:t>How Are Evidence-Based Practices Documented?</a:t>
            </a:r>
          </a:p>
        </p:txBody>
      </p:sp>
      <p:sp>
        <p:nvSpPr>
          <p:cNvPr id="223235" name="Rectangle 3"/>
          <p:cNvSpPr>
            <a:spLocks noGrp="1" noChangeArrowheads="1"/>
          </p:cNvSpPr>
          <p:nvPr>
            <p:ph idx="1"/>
          </p:nvPr>
        </p:nvSpPr>
        <p:spPr>
          <a:xfrm>
            <a:off x="609600" y="2133600"/>
            <a:ext cx="8382000" cy="4495800"/>
          </a:xfrm>
        </p:spPr>
        <p:txBody>
          <a:bodyPr/>
          <a:lstStyle/>
          <a:p>
            <a:pPr marL="350838" indent="0">
              <a:lnSpc>
                <a:spcPct val="75000"/>
              </a:lnSpc>
              <a:buClr>
                <a:schemeClr val="tx1"/>
              </a:buClr>
              <a:buFontTx/>
              <a:buNone/>
            </a:pPr>
            <a:r>
              <a:rPr lang="en-US" dirty="0"/>
              <a:t>Gold Standard</a:t>
            </a:r>
            <a:endParaRPr lang="en-US" sz="3600" dirty="0"/>
          </a:p>
          <a:p>
            <a:pPr lvl="2" indent="-344488">
              <a:lnSpc>
                <a:spcPct val="75000"/>
              </a:lnSpc>
              <a:buClr>
                <a:schemeClr val="tx1"/>
              </a:buClr>
            </a:pPr>
            <a:r>
              <a:rPr lang="en-US" sz="2400" dirty="0"/>
              <a:t>Multiple randomized clinical trials</a:t>
            </a:r>
          </a:p>
          <a:p>
            <a:pPr marL="350838" indent="0">
              <a:lnSpc>
                <a:spcPct val="75000"/>
              </a:lnSpc>
              <a:buClr>
                <a:schemeClr val="tx1"/>
              </a:buClr>
              <a:buFontTx/>
              <a:buNone/>
            </a:pPr>
            <a:r>
              <a:rPr lang="en-US" dirty="0"/>
              <a:t>Second Tier</a:t>
            </a:r>
            <a:endParaRPr lang="en-US" sz="3600" dirty="0"/>
          </a:p>
          <a:p>
            <a:pPr lvl="2" indent="-344488">
              <a:lnSpc>
                <a:spcPct val="75000"/>
              </a:lnSpc>
              <a:buClr>
                <a:schemeClr val="tx1"/>
              </a:buClr>
            </a:pPr>
            <a:r>
              <a:rPr lang="en-US" sz="2400" dirty="0"/>
              <a:t>Consensus reviews of available science</a:t>
            </a:r>
          </a:p>
          <a:p>
            <a:pPr marL="350838" indent="0">
              <a:lnSpc>
                <a:spcPct val="75000"/>
              </a:lnSpc>
              <a:buClr>
                <a:schemeClr val="tx1"/>
              </a:buClr>
              <a:buFontTx/>
              <a:buNone/>
            </a:pPr>
            <a:r>
              <a:rPr lang="en-US" dirty="0"/>
              <a:t>Third Tier</a:t>
            </a:r>
            <a:endParaRPr lang="en-US" sz="3600" dirty="0"/>
          </a:p>
          <a:p>
            <a:pPr lvl="2" indent="-344488">
              <a:lnSpc>
                <a:spcPct val="75000"/>
              </a:lnSpc>
              <a:buClr>
                <a:schemeClr val="tx1"/>
              </a:buClr>
            </a:pPr>
            <a:r>
              <a:rPr lang="en-US" sz="2400" dirty="0"/>
              <a:t>Expert opinion based on clinical observation</a:t>
            </a:r>
            <a:r>
              <a:rPr lang="en-US" dirty="0"/>
              <a:t/>
            </a:r>
            <a:br>
              <a:rPr lang="en-US" dirty="0"/>
            </a:br>
            <a:r>
              <a:rPr lang="en-US" dirty="0"/>
              <a:t/>
            </a:r>
            <a:br>
              <a:rPr lang="en-US" dirty="0"/>
            </a:br>
            <a:endParaRPr lang="en-US" dirty="0"/>
          </a:p>
          <a:p>
            <a:pPr lvl="2" indent="-344488">
              <a:lnSpc>
                <a:spcPct val="75000"/>
              </a:lnSpc>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additive="base">
                                        <p:cTn id="7" dur="500" fill="hold"/>
                                        <p:tgtEl>
                                          <p:spTgt spid="223234"/>
                                        </p:tgtEl>
                                        <p:attrNameLst>
                                          <p:attrName>ppt_x</p:attrName>
                                        </p:attrNameLst>
                                      </p:cBhvr>
                                      <p:tavLst>
                                        <p:tav tm="0">
                                          <p:val>
                                            <p:strVal val="0-#ppt_w/2"/>
                                          </p:val>
                                        </p:tav>
                                        <p:tav tm="100000">
                                          <p:val>
                                            <p:strVal val="#ppt_x"/>
                                          </p:val>
                                        </p:tav>
                                      </p:tavLst>
                                    </p:anim>
                                    <p:anim calcmode="lin" valueType="num">
                                      <p:cBhvr additive="base">
                                        <p:cTn id="8" dur="500" fill="hold"/>
                                        <p:tgtEl>
                                          <p:spTgt spid="2232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3235">
                                            <p:txEl>
                                              <p:pRg st="0" end="0"/>
                                            </p:txEl>
                                          </p:spTgt>
                                        </p:tgtEl>
                                        <p:attrNameLst>
                                          <p:attrName>style.visibility</p:attrName>
                                        </p:attrNameLst>
                                      </p:cBhvr>
                                      <p:to>
                                        <p:strVal val="visible"/>
                                      </p:to>
                                    </p:set>
                                    <p:anim calcmode="lin" valueType="num">
                                      <p:cBhvr additive="base">
                                        <p:cTn id="12" dur="5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323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3235">
                                            <p:txEl>
                                              <p:pRg st="1" end="1"/>
                                            </p:txEl>
                                          </p:spTgt>
                                        </p:tgtEl>
                                        <p:attrNameLst>
                                          <p:attrName>style.visibility</p:attrName>
                                        </p:attrNameLst>
                                      </p:cBhvr>
                                      <p:to>
                                        <p:strVal val="visible"/>
                                      </p:to>
                                    </p:set>
                                    <p:anim calcmode="lin" valueType="num">
                                      <p:cBhvr additive="base">
                                        <p:cTn id="16" dur="5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323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23235">
                                            <p:txEl>
                                              <p:pRg st="2" end="2"/>
                                            </p:txEl>
                                          </p:spTgt>
                                        </p:tgtEl>
                                        <p:attrNameLst>
                                          <p:attrName>style.visibility</p:attrName>
                                        </p:attrNameLst>
                                      </p:cBhvr>
                                      <p:to>
                                        <p:strVal val="visible"/>
                                      </p:to>
                                    </p:set>
                                    <p:anim calcmode="lin" valueType="num">
                                      <p:cBhvr additive="base">
                                        <p:cTn id="21" dur="5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323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3235">
                                            <p:txEl>
                                              <p:pRg st="3" end="3"/>
                                            </p:txEl>
                                          </p:spTgt>
                                        </p:tgtEl>
                                        <p:attrNameLst>
                                          <p:attrName>style.visibility</p:attrName>
                                        </p:attrNameLst>
                                      </p:cBhvr>
                                      <p:to>
                                        <p:strVal val="visible"/>
                                      </p:to>
                                    </p:set>
                                    <p:anim calcmode="lin" valueType="num">
                                      <p:cBhvr additive="base">
                                        <p:cTn id="25" dur="500" fill="hold"/>
                                        <p:tgtEl>
                                          <p:spTgt spid="223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3235">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23235">
                                            <p:txEl>
                                              <p:pRg st="4" end="4"/>
                                            </p:txEl>
                                          </p:spTgt>
                                        </p:tgtEl>
                                        <p:attrNameLst>
                                          <p:attrName>style.visibility</p:attrName>
                                        </p:attrNameLst>
                                      </p:cBhvr>
                                      <p:to>
                                        <p:strVal val="visible"/>
                                      </p:to>
                                    </p:set>
                                    <p:anim calcmode="lin" valueType="num">
                                      <p:cBhvr additive="base">
                                        <p:cTn id="30" dur="500" fill="hold"/>
                                        <p:tgtEl>
                                          <p:spTgt spid="22323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323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 calcmode="lin" valueType="num">
                                      <p:cBhvr additive="base">
                                        <p:cTn id="34" dur="500" fill="hold"/>
                                        <p:tgtEl>
                                          <p:spTgt spid="22323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32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609600" y="2438400"/>
            <a:ext cx="6858000" cy="519113"/>
          </a:xfrm>
          <a:prstGeom prst="rect">
            <a:avLst/>
          </a:prstGeom>
          <a:noFill/>
          <a:ln w="9525">
            <a:noFill/>
            <a:miter lim="800000"/>
            <a:headEnd/>
            <a:tailEnd/>
          </a:ln>
          <a:effectLst/>
        </p:spPr>
        <p:txBody>
          <a:bodyPr>
            <a:spAutoFit/>
          </a:bodyPr>
          <a:lstStyle/>
          <a:p>
            <a:pPr algn="r" eaLnBrk="0" hangingPunct="0">
              <a:spcBef>
                <a:spcPct val="20000"/>
              </a:spcBef>
            </a:pPr>
            <a:r>
              <a:rPr lang="en-US" sz="2800" i="1">
                <a:latin typeface="Times New Roman" pitchFamily="18" charset="0"/>
                <a:cs typeface="Times New Roman" pitchFamily="18" charset="0"/>
              </a:rPr>
              <a:t> </a:t>
            </a:r>
          </a:p>
        </p:txBody>
      </p:sp>
      <p:graphicFrame>
        <p:nvGraphicFramePr>
          <p:cNvPr id="135218" name="Group 50"/>
          <p:cNvGraphicFramePr>
            <a:graphicFrameLocks noGrp="1"/>
          </p:cNvGraphicFramePr>
          <p:nvPr/>
        </p:nvGraphicFramePr>
        <p:xfrm>
          <a:off x="990600" y="2840038"/>
          <a:ext cx="7010400" cy="1115568"/>
        </p:xfrm>
        <a:graphic>
          <a:graphicData uri="http://schemas.openxmlformats.org/drawingml/2006/table">
            <a:tbl>
              <a:tblPr/>
              <a:tblGrid>
                <a:gridCol w="2133600"/>
                <a:gridCol w="3200400"/>
                <a:gridCol w="1676400"/>
              </a:tblGrid>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Preparation </a:t>
                      </a:r>
                    </a:p>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rgbClr val="FF0000"/>
                          </a:solidFill>
                          <a:effectLst/>
                          <a:latin typeface="Arial" charset="0"/>
                        </a:rPr>
                        <a:t>It is a process</a:t>
                      </a:r>
                    </a:p>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It’s a long-term effort achieved by meeting short-term objectives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Multi-faceted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182" name="Text Box 14"/>
          <p:cNvSpPr txBox="1">
            <a:spLocks noChangeArrowheads="1"/>
          </p:cNvSpPr>
          <p:nvPr/>
        </p:nvSpPr>
        <p:spPr bwMode="auto">
          <a:xfrm>
            <a:off x="609600" y="3192463"/>
            <a:ext cx="7010400" cy="457200"/>
          </a:xfrm>
          <a:prstGeom prst="rect">
            <a:avLst/>
          </a:prstGeom>
          <a:noFill/>
          <a:ln w="9525">
            <a:noFill/>
            <a:miter lim="800000"/>
            <a:headEnd/>
            <a:tailEnd/>
          </a:ln>
          <a:effectLst/>
        </p:spPr>
        <p:txBody>
          <a:bodyPr>
            <a:spAutoFit/>
          </a:bodyPr>
          <a:lstStyle/>
          <a:p>
            <a:pPr>
              <a:spcBef>
                <a:spcPct val="50000"/>
              </a:spcBef>
            </a:pPr>
            <a:endParaRPr lang="en-US" dirty="0"/>
          </a:p>
        </p:txBody>
      </p:sp>
      <p:graphicFrame>
        <p:nvGraphicFramePr>
          <p:cNvPr id="135221" name="Group 53"/>
          <p:cNvGraphicFramePr>
            <a:graphicFrameLocks noGrp="1"/>
          </p:cNvGraphicFramePr>
          <p:nvPr/>
        </p:nvGraphicFramePr>
        <p:xfrm>
          <a:off x="990600" y="4364038"/>
          <a:ext cx="7010400" cy="1652016"/>
        </p:xfrm>
        <a:graphic>
          <a:graphicData uri="http://schemas.openxmlformats.org/drawingml/2006/table">
            <a:tbl>
              <a:tblPr/>
              <a:tblGrid>
                <a:gridCol w="2133600"/>
                <a:gridCol w="3200400"/>
                <a:gridCol w="1676400"/>
              </a:tblGrid>
              <a:tr h="8382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4638" marR="0" lvl="0" indent="-274638"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“Wrap it pretty”</a:t>
                      </a:r>
                    </a:p>
                    <a:p>
                      <a:pPr marL="274638" marR="0" lvl="0" indent="-274638" algn="l" defTabSz="914400" rtl="0" eaLnBrk="1" fontAlgn="base" latinLnBrk="0" hangingPunct="1">
                        <a:lnSpc>
                          <a:spcPct val="100000"/>
                        </a:lnSpc>
                        <a:spcBef>
                          <a:spcPct val="20000"/>
                        </a:spcBef>
                        <a:spcAft>
                          <a:spcPct val="0"/>
                        </a:spcAft>
                        <a:buClr>
                          <a:schemeClr val="tx2"/>
                        </a:buClr>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Use incentives and reinforcements</a:t>
                      </a:r>
                    </a:p>
                    <a:p>
                      <a:pPr marL="274638" marR="0" lvl="0" indent="-274638" algn="l" defTabSz="914400" rtl="0" eaLnBrk="1" fontAlgn="base" latinLnBrk="0" hangingPunct="1">
                        <a:lnSpc>
                          <a:spcPct val="100000"/>
                        </a:lnSpc>
                        <a:spcBef>
                          <a:spcPct val="20000"/>
                        </a:spcBef>
                        <a:spcAft>
                          <a:spcPct val="0"/>
                        </a:spcAft>
                        <a:buClr>
                          <a:schemeClr val="tx2"/>
                        </a:buClr>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What comes off the plate when new responsibilities are added?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Multi-faceted</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Continuous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220" name="Text Box 52"/>
          <p:cNvSpPr txBox="1">
            <a:spLocks noChangeArrowheads="1"/>
          </p:cNvSpPr>
          <p:nvPr/>
        </p:nvSpPr>
        <p:spPr bwMode="auto">
          <a:xfrm>
            <a:off x="1066800" y="2154238"/>
            <a:ext cx="6858000" cy="641350"/>
          </a:xfrm>
          <a:prstGeom prst="rect">
            <a:avLst/>
          </a:prstGeom>
          <a:noFill/>
          <a:ln w="9525">
            <a:noFill/>
            <a:miter lim="800000"/>
            <a:headEnd/>
            <a:tailEnd/>
          </a:ln>
          <a:effectLst/>
        </p:spPr>
        <p:txBody>
          <a:bodyPr>
            <a:spAutoFit/>
          </a:bodyPr>
          <a:lstStyle/>
          <a:p>
            <a:pPr>
              <a:spcBef>
                <a:spcPct val="50000"/>
              </a:spcBef>
            </a:pPr>
            <a:r>
              <a:rPr lang="en-US" sz="1800" dirty="0">
                <a:latin typeface="Arial" charset="0"/>
              </a:rPr>
              <a:t>Stage of Change	   	 Action	              		 Principle</a:t>
            </a:r>
            <a:r>
              <a:rPr lang="en-US" sz="1800" dirty="0"/>
              <a:t>		</a:t>
            </a:r>
          </a:p>
        </p:txBody>
      </p:sp>
      <p:sp>
        <p:nvSpPr>
          <p:cNvPr id="135225" name="Rectangle 57"/>
          <p:cNvSpPr>
            <a:spLocks noGrp="1" noChangeArrowheads="1"/>
          </p:cNvSpPr>
          <p:nvPr>
            <p:ph type="title"/>
          </p:nvPr>
        </p:nvSpPr>
        <p:spPr bwMode="auto">
          <a:xfrm>
            <a:off x="76200" y="304800"/>
            <a:ext cx="8991600" cy="1219200"/>
          </a:xfrm>
          <a:noFill/>
          <a:ln>
            <a:miter lim="800000"/>
            <a:headEnd/>
            <a:tailEnd/>
          </a:ln>
          <a:effectLst>
            <a:outerShdw dist="25400" dir="5400000" algn="ctr" rotWithShape="0">
              <a:schemeClr val="bg2"/>
            </a:outerShdw>
          </a:effectLst>
        </p:spPr>
        <p:txBody>
          <a:bodyPr vert="horz" wrap="square" lIns="91440" tIns="45720" rIns="91440" bIns="45720" numCol="1" anchor="ctr" anchorCtr="0" compatLnSpc="1">
            <a:prstTxWarp prst="textNoShape">
              <a:avLst/>
            </a:prstTxWarp>
            <a:normAutofit/>
          </a:bodyPr>
          <a:lstStyle/>
          <a:p>
            <a:pPr algn="ctr"/>
            <a:r>
              <a:rPr lang="en-US" b="1" dirty="0" smtClean="0"/>
              <a:t>Change </a:t>
            </a:r>
            <a:r>
              <a:rPr lang="en-US" b="1" dirty="0"/>
              <a:t>Process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5225"/>
                                        </p:tgtEl>
                                        <p:attrNameLst>
                                          <p:attrName>style.visibility</p:attrName>
                                        </p:attrNameLst>
                                      </p:cBhvr>
                                      <p:to>
                                        <p:strVal val="visible"/>
                                      </p:to>
                                    </p:set>
                                    <p:anim calcmode="lin" valueType="num">
                                      <p:cBhvr additive="base">
                                        <p:cTn id="7" dur="500" fill="hold"/>
                                        <p:tgtEl>
                                          <p:spTgt spid="135225"/>
                                        </p:tgtEl>
                                        <p:attrNameLst>
                                          <p:attrName>ppt_x</p:attrName>
                                        </p:attrNameLst>
                                      </p:cBhvr>
                                      <p:tavLst>
                                        <p:tav tm="0">
                                          <p:val>
                                            <p:strVal val="#ppt_x"/>
                                          </p:val>
                                        </p:tav>
                                        <p:tav tm="100000">
                                          <p:val>
                                            <p:strVal val="#ppt_x"/>
                                          </p:val>
                                        </p:tav>
                                      </p:tavLst>
                                    </p:anim>
                                    <p:anim calcmode="lin" valueType="num">
                                      <p:cBhvr additive="base">
                                        <p:cTn id="8" dur="500" fill="hold"/>
                                        <p:tgtEl>
                                          <p:spTgt spid="135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609600" y="2438400"/>
            <a:ext cx="6858000" cy="519113"/>
          </a:xfrm>
          <a:prstGeom prst="rect">
            <a:avLst/>
          </a:prstGeom>
          <a:noFill/>
          <a:ln w="9525">
            <a:noFill/>
            <a:miter lim="800000"/>
            <a:headEnd/>
            <a:tailEnd/>
          </a:ln>
          <a:effectLst/>
        </p:spPr>
        <p:txBody>
          <a:bodyPr>
            <a:spAutoFit/>
          </a:bodyPr>
          <a:lstStyle/>
          <a:p>
            <a:pPr algn="r" eaLnBrk="0" hangingPunct="0">
              <a:spcBef>
                <a:spcPct val="20000"/>
              </a:spcBef>
            </a:pPr>
            <a:r>
              <a:rPr lang="en-US" sz="2800" i="1">
                <a:latin typeface="Times New Roman" pitchFamily="18" charset="0"/>
                <a:cs typeface="Times New Roman" pitchFamily="18" charset="0"/>
              </a:rPr>
              <a:t> </a:t>
            </a:r>
          </a:p>
        </p:txBody>
      </p:sp>
      <p:graphicFrame>
        <p:nvGraphicFramePr>
          <p:cNvPr id="136256" name="Group 64"/>
          <p:cNvGraphicFramePr>
            <a:graphicFrameLocks noGrp="1"/>
          </p:cNvGraphicFramePr>
          <p:nvPr/>
        </p:nvGraphicFramePr>
        <p:xfrm>
          <a:off x="1066800" y="1905000"/>
          <a:ext cx="7010400" cy="4724400"/>
        </p:xfrm>
        <a:graphic>
          <a:graphicData uri="http://schemas.openxmlformats.org/drawingml/2006/table">
            <a:tbl>
              <a:tblPr/>
              <a:tblGrid>
                <a:gridCol w="2133600"/>
                <a:gridCol w="3200400"/>
                <a:gridCol w="1676400"/>
              </a:tblGrid>
              <a:tr h="44196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Action</a:t>
                      </a:r>
                    </a:p>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Maintenance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27025" marR="0" lvl="0" indent="-327025" algn="l" defTabSz="914400" rtl="0" eaLnBrk="1" fontAlgn="base" latinLnBrk="0" hangingPunct="1">
                        <a:lnSpc>
                          <a:spcPct val="100000"/>
                        </a:lnSpc>
                        <a:spcBef>
                          <a:spcPct val="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rgbClr val="FF0000"/>
                          </a:solidFill>
                          <a:effectLst/>
                          <a:latin typeface="Arial" charset="0"/>
                        </a:rPr>
                        <a:t>Comprehensive and long-term effort</a:t>
                      </a:r>
                    </a:p>
                    <a:p>
                      <a:pPr marL="327025" marR="0" lvl="0" indent="-327025" algn="ctr" defTabSz="914400" rtl="0" eaLnBrk="1" fontAlgn="base" latinLnBrk="0" hangingPunct="1">
                        <a:lnSpc>
                          <a:spcPct val="100000"/>
                        </a:lnSpc>
                        <a:spcBef>
                          <a:spcPct val="0"/>
                        </a:spcBef>
                        <a:spcAft>
                          <a:spcPct val="0"/>
                        </a:spcAft>
                        <a:buClr>
                          <a:srgbClr val="FF0000"/>
                        </a:buClr>
                        <a:buSzPct val="50000"/>
                        <a:buFont typeface="Monotype Sorts" pitchFamily="2" charset="2"/>
                        <a:buChar char="u"/>
                        <a:tabLst/>
                      </a:pPr>
                      <a:endParaRPr kumimoji="0" lang="en-US" sz="1600" b="1" i="0" u="none" strike="noStrike" cap="none" normalizeH="0" baseline="0" dirty="0" smtClean="0">
                        <a:ln>
                          <a:noFill/>
                        </a:ln>
                        <a:solidFill>
                          <a:srgbClr val="FF0000"/>
                        </a:solidFill>
                        <a:effectLst/>
                        <a:latin typeface="Arial" charset="0"/>
                      </a:endParaRPr>
                    </a:p>
                    <a:p>
                      <a:pPr marL="327025" marR="0" lvl="0" indent="-327025" algn="l" defTabSz="914400" rtl="0" eaLnBrk="1" fontAlgn="base" latinLnBrk="0" hangingPunct="1">
                        <a:lnSpc>
                          <a:spcPct val="100000"/>
                        </a:lnSpc>
                        <a:spcBef>
                          <a:spcPct val="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Utilize new training webinars for groups of staff and individuals</a:t>
                      </a:r>
                    </a:p>
                    <a:p>
                      <a:pPr marL="327025" marR="0" lvl="0" indent="-327025" algn="l" defTabSz="914400" rtl="0" eaLnBrk="1" fontAlgn="base" latinLnBrk="0" hangingPunct="1">
                        <a:lnSpc>
                          <a:spcPct val="100000"/>
                        </a:lnSpc>
                        <a:spcBef>
                          <a:spcPct val="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Use training, manuals, supervision, consultation</a:t>
                      </a:r>
                    </a:p>
                    <a:p>
                      <a:pPr marL="327025" marR="0" lvl="0" indent="-327025" algn="l" defTabSz="914400" rtl="0" eaLnBrk="1" fontAlgn="base" latinLnBrk="0" hangingPunct="1">
                        <a:lnSpc>
                          <a:spcPct val="100000"/>
                        </a:lnSpc>
                        <a:spcBef>
                          <a:spcPct val="2000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Use a variety of methods to present information</a:t>
                      </a:r>
                    </a:p>
                    <a:p>
                      <a:pPr marL="327025" marR="0" lvl="0" indent="-327025" algn="l" defTabSz="914400" rtl="0" eaLnBrk="1" fontAlgn="base" latinLnBrk="0" hangingPunct="1">
                        <a:lnSpc>
                          <a:spcPct val="100000"/>
                        </a:lnSpc>
                        <a:spcBef>
                          <a:spcPct val="2000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Build partnerships with customers, funders, stakeholders</a:t>
                      </a:r>
                    </a:p>
                    <a:p>
                      <a:pPr marL="327025" marR="0" lvl="0" indent="-327025" algn="l" defTabSz="914400" rtl="0" eaLnBrk="1" fontAlgn="base" latinLnBrk="0" hangingPunct="1">
                        <a:lnSpc>
                          <a:spcPct val="100000"/>
                        </a:lnSpc>
                        <a:spcBef>
                          <a:spcPct val="2000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Capitalize on staff strengths</a:t>
                      </a:r>
                    </a:p>
                    <a:p>
                      <a:pPr marL="327025" marR="0" lvl="0" indent="-327025" algn="l" defTabSz="914400" rtl="0" eaLnBrk="1" fontAlgn="base" latinLnBrk="0" hangingPunct="1">
                        <a:lnSpc>
                          <a:spcPct val="100000"/>
                        </a:lnSpc>
                        <a:spcBef>
                          <a:spcPct val="20000"/>
                        </a:spcBef>
                        <a:spcAft>
                          <a:spcPct val="0"/>
                        </a:spcAft>
                        <a:buClrTx/>
                        <a:buSzPct val="50000"/>
                        <a:buFont typeface="Monotype Sorts" pitchFamily="2" charset="2"/>
                        <a:buChar char="u"/>
                        <a:tabLst/>
                      </a:pPr>
                      <a:r>
                        <a:rPr kumimoji="0" lang="en-US" sz="1600" b="1" i="0" u="none" strike="noStrike" cap="none" normalizeH="0" baseline="0" dirty="0" smtClean="0">
                          <a:ln>
                            <a:noFill/>
                          </a:ln>
                          <a:solidFill>
                            <a:schemeClr val="tx1"/>
                          </a:solidFill>
                          <a:effectLst/>
                          <a:latin typeface="Arial" charset="0"/>
                        </a:rPr>
                        <a:t>Establish a systematic problem-solving process</a:t>
                      </a:r>
                    </a:p>
                    <a:p>
                      <a:pPr marL="327025" marR="0" lvl="0" indent="-327025" algn="l" defTabSz="914400" rtl="0" eaLnBrk="1" fontAlgn="base" latinLnBrk="0" hangingPunct="1">
                        <a:lnSpc>
                          <a:spcPct val="100000"/>
                        </a:lnSpc>
                        <a:spcBef>
                          <a:spcPct val="20000"/>
                        </a:spcBef>
                        <a:spcAft>
                          <a:spcPct val="0"/>
                        </a:spcAft>
                        <a:buClr>
                          <a:schemeClr val="tx2"/>
                        </a:buClr>
                        <a:buSzPct val="50000"/>
                        <a:buFont typeface="Monotype Sorts" pitchFamily="2" charset="2"/>
                        <a:buChar char="u"/>
                        <a:tabLst/>
                      </a:pPr>
                      <a:endParaRPr kumimoji="0" lang="en-US" sz="1600" b="1"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Multi-faceted</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Continuous</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Bi-directional</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Credible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6" name="Text Box 14"/>
          <p:cNvSpPr txBox="1">
            <a:spLocks noChangeArrowheads="1"/>
          </p:cNvSpPr>
          <p:nvPr/>
        </p:nvSpPr>
        <p:spPr bwMode="auto">
          <a:xfrm>
            <a:off x="609600" y="3192463"/>
            <a:ext cx="7010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36253" name="Text Box 61"/>
          <p:cNvSpPr txBox="1">
            <a:spLocks noChangeArrowheads="1"/>
          </p:cNvSpPr>
          <p:nvPr/>
        </p:nvSpPr>
        <p:spPr bwMode="auto">
          <a:xfrm>
            <a:off x="1219200" y="1371600"/>
            <a:ext cx="6858000" cy="641350"/>
          </a:xfrm>
          <a:prstGeom prst="rect">
            <a:avLst/>
          </a:prstGeom>
          <a:noFill/>
          <a:ln w="9525">
            <a:noFill/>
            <a:miter lim="800000"/>
            <a:headEnd/>
            <a:tailEnd/>
          </a:ln>
          <a:effectLst/>
        </p:spPr>
        <p:txBody>
          <a:bodyPr>
            <a:spAutoFit/>
          </a:bodyPr>
          <a:lstStyle/>
          <a:p>
            <a:pPr>
              <a:spcBef>
                <a:spcPct val="50000"/>
              </a:spcBef>
            </a:pPr>
            <a:r>
              <a:rPr lang="en-US" sz="1800" dirty="0">
                <a:latin typeface="Arial" charset="0"/>
              </a:rPr>
              <a:t>Stage of Change	   	 Action	              		 Principle</a:t>
            </a:r>
            <a:r>
              <a:rPr lang="en-US" sz="1800" dirty="0"/>
              <a:t>		</a:t>
            </a:r>
          </a:p>
        </p:txBody>
      </p:sp>
      <p:sp>
        <p:nvSpPr>
          <p:cNvPr id="136255" name="Rectangle 63"/>
          <p:cNvSpPr>
            <a:spLocks noGrp="1" noChangeArrowheads="1"/>
          </p:cNvSpPr>
          <p:nvPr>
            <p:ph type="title"/>
          </p:nvPr>
        </p:nvSpPr>
        <p:spPr bwMode="auto">
          <a:xfrm>
            <a:off x="0" y="228600"/>
            <a:ext cx="8991600" cy="1219200"/>
          </a:xfrm>
          <a:noFill/>
          <a:ln>
            <a:miter lim="800000"/>
            <a:headEnd/>
            <a:tailEnd/>
          </a:ln>
          <a:effectLst>
            <a:outerShdw dist="25400" dir="5400000" algn="ctr" rotWithShape="0">
              <a:schemeClr val="bg2"/>
            </a:outerShdw>
          </a:effectLst>
        </p:spPr>
        <p:txBody>
          <a:bodyPr vert="horz" wrap="square" lIns="91440" tIns="45720" rIns="91440" bIns="45720" numCol="1" anchor="ctr" anchorCtr="0" compatLnSpc="1">
            <a:prstTxWarp prst="textNoShape">
              <a:avLst/>
            </a:prstTxWarp>
            <a:normAutofit/>
          </a:bodyPr>
          <a:lstStyle/>
          <a:p>
            <a:pPr algn="ctr"/>
            <a:r>
              <a:rPr lang="en-US" b="1" dirty="0" smtClean="0"/>
              <a:t>Change </a:t>
            </a:r>
            <a:r>
              <a:rPr lang="en-US" b="1" dirty="0"/>
              <a:t>Process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6255"/>
                                        </p:tgtEl>
                                        <p:attrNameLst>
                                          <p:attrName>style.visibility</p:attrName>
                                        </p:attrNameLst>
                                      </p:cBhvr>
                                      <p:to>
                                        <p:strVal val="visible"/>
                                      </p:to>
                                    </p:set>
                                    <p:anim calcmode="lin" valueType="num">
                                      <p:cBhvr additive="base">
                                        <p:cTn id="7" dur="500" fill="hold"/>
                                        <p:tgtEl>
                                          <p:spTgt spid="136255"/>
                                        </p:tgtEl>
                                        <p:attrNameLst>
                                          <p:attrName>ppt_x</p:attrName>
                                        </p:attrNameLst>
                                      </p:cBhvr>
                                      <p:tavLst>
                                        <p:tav tm="0">
                                          <p:val>
                                            <p:strVal val="#ppt_x"/>
                                          </p:val>
                                        </p:tav>
                                        <p:tav tm="100000">
                                          <p:val>
                                            <p:strVal val="#ppt_x"/>
                                          </p:val>
                                        </p:tav>
                                      </p:tavLst>
                                    </p:anim>
                                    <p:anim calcmode="lin" valueType="num">
                                      <p:cBhvr additive="base">
                                        <p:cTn id="8" dur="500" fill="hold"/>
                                        <p:tgtEl>
                                          <p:spTgt spid="136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5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609600" y="2438400"/>
            <a:ext cx="6858000" cy="519113"/>
          </a:xfrm>
          <a:prstGeom prst="rect">
            <a:avLst/>
          </a:prstGeom>
          <a:noFill/>
          <a:ln w="9525">
            <a:noFill/>
            <a:miter lim="800000"/>
            <a:headEnd/>
            <a:tailEnd/>
          </a:ln>
          <a:effectLst/>
        </p:spPr>
        <p:txBody>
          <a:bodyPr>
            <a:spAutoFit/>
          </a:bodyPr>
          <a:lstStyle/>
          <a:p>
            <a:pPr algn="r" eaLnBrk="0" hangingPunct="0">
              <a:spcBef>
                <a:spcPct val="20000"/>
              </a:spcBef>
            </a:pPr>
            <a:r>
              <a:rPr lang="en-US" sz="2800" i="1">
                <a:latin typeface="Times New Roman" pitchFamily="18" charset="0"/>
                <a:cs typeface="Times New Roman" pitchFamily="18" charset="0"/>
              </a:rPr>
              <a:t> </a:t>
            </a:r>
          </a:p>
        </p:txBody>
      </p:sp>
      <p:graphicFrame>
        <p:nvGraphicFramePr>
          <p:cNvPr id="137252" name="Group 36"/>
          <p:cNvGraphicFramePr>
            <a:graphicFrameLocks noGrp="1"/>
          </p:cNvGraphicFramePr>
          <p:nvPr/>
        </p:nvGraphicFramePr>
        <p:xfrm>
          <a:off x="990600" y="3200400"/>
          <a:ext cx="7010400" cy="2578608"/>
        </p:xfrm>
        <a:graphic>
          <a:graphicData uri="http://schemas.openxmlformats.org/drawingml/2006/table">
            <a:tbl>
              <a:tblPr/>
              <a:tblGrid>
                <a:gridCol w="2133600"/>
                <a:gridCol w="3200400"/>
                <a:gridCol w="1676400"/>
              </a:tblGrid>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Maintenance</a:t>
                      </a:r>
                    </a:p>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Relapse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7338" marR="0" lvl="0" indent="-287338" algn="l" defTabSz="914400" rtl="0" eaLnBrk="1" fontAlgn="base" latinLnBrk="0" hangingPunct="1">
                        <a:lnSpc>
                          <a:spcPct val="100000"/>
                        </a:lnSpc>
                        <a:spcBef>
                          <a:spcPct val="0"/>
                        </a:spcBef>
                        <a:spcAft>
                          <a:spcPct val="0"/>
                        </a:spcAft>
                        <a:buClr>
                          <a:schemeClr val="bg2"/>
                        </a:buClr>
                        <a:buSzTx/>
                        <a:buFontTx/>
                        <a:buNone/>
                        <a:tabLst/>
                      </a:pPr>
                      <a:r>
                        <a:rPr kumimoji="0" lang="en-US" sz="1600" b="1" i="0" u="none" strike="noStrike" cap="none" normalizeH="0" baseline="0" dirty="0" smtClean="0">
                          <a:ln>
                            <a:noFill/>
                          </a:ln>
                          <a:solidFill>
                            <a:srgbClr val="FF0000"/>
                          </a:solidFill>
                          <a:effectLst/>
                          <a:latin typeface="Arial" charset="0"/>
                        </a:rPr>
                        <a:t>Anticipate barriers and relapse</a:t>
                      </a:r>
                    </a:p>
                    <a:p>
                      <a:pPr marL="287338" marR="0" lvl="0" indent="-287338" algn="l" defTabSz="914400" rtl="0" eaLnBrk="1" fontAlgn="base" latinLnBrk="0" hangingPunct="1">
                        <a:lnSpc>
                          <a:spcPct val="100000"/>
                        </a:lnSpc>
                        <a:spcBef>
                          <a:spcPct val="0"/>
                        </a:spcBef>
                        <a:spcAft>
                          <a:spcPct val="0"/>
                        </a:spcAft>
                        <a:buClr>
                          <a:schemeClr val="bg2"/>
                        </a:buClr>
                        <a:buSzTx/>
                        <a:buFontTx/>
                        <a:buChar char="•"/>
                        <a:tabLst/>
                      </a:pPr>
                      <a:endParaRPr kumimoji="0" lang="en-US" sz="1600" b="1" i="0" u="none" strike="noStrike" cap="none" normalizeH="0" baseline="0" dirty="0" smtClean="0">
                        <a:ln>
                          <a:noFill/>
                        </a:ln>
                        <a:solidFill>
                          <a:srgbClr val="FF0000"/>
                        </a:solidFill>
                        <a:effectLst/>
                        <a:latin typeface="Arial" charset="0"/>
                      </a:endParaRPr>
                    </a:p>
                    <a:p>
                      <a:pPr marL="287338" marR="0" lvl="0" indent="-287338" algn="l" defTabSz="914400" rtl="0" eaLnBrk="1" fontAlgn="base" latinLnBrk="0" hangingPunct="1">
                        <a:lnSpc>
                          <a:spcPct val="100000"/>
                        </a:lnSpc>
                        <a:spcBef>
                          <a:spcPct val="0"/>
                        </a:spcBef>
                        <a:spcAft>
                          <a:spcPct val="0"/>
                        </a:spcAft>
                        <a:buClr>
                          <a:schemeClr val="bg2"/>
                        </a:buClr>
                        <a:buSzTx/>
                        <a:buFontTx/>
                        <a:buChar char="•"/>
                        <a:tabLst/>
                      </a:pPr>
                      <a:r>
                        <a:rPr kumimoji="0" lang="en-US" sz="1600" b="1" i="0" u="none" strike="noStrike" cap="none" normalizeH="0" baseline="0" dirty="0" smtClean="0">
                          <a:ln>
                            <a:noFill/>
                          </a:ln>
                          <a:solidFill>
                            <a:schemeClr val="tx1"/>
                          </a:solidFill>
                          <a:effectLst/>
                          <a:latin typeface="Arial" charset="0"/>
                        </a:rPr>
                        <a:t>Respond with strength-based approaches and interventions based on the stages of change</a:t>
                      </a:r>
                    </a:p>
                    <a:p>
                      <a:pPr marL="287338" marR="0" lvl="0" indent="-287338" algn="l" defTabSz="914400" rtl="0" eaLnBrk="1" fontAlgn="base" latinLnBrk="0" hangingPunct="1">
                        <a:lnSpc>
                          <a:spcPct val="100000"/>
                        </a:lnSpc>
                        <a:spcBef>
                          <a:spcPct val="0"/>
                        </a:spcBef>
                        <a:spcAft>
                          <a:spcPct val="0"/>
                        </a:spcAft>
                        <a:buClr>
                          <a:schemeClr val="bg2"/>
                        </a:buClr>
                        <a:buSzTx/>
                        <a:buFontTx/>
                        <a:buChar char="•"/>
                        <a:tabLst/>
                      </a:pPr>
                      <a:endParaRPr kumimoji="0" lang="en-US" sz="1600" b="1" i="0" u="none" strike="noStrike" cap="none" normalizeH="0" baseline="0" dirty="0" smtClean="0">
                        <a:ln>
                          <a:noFill/>
                        </a:ln>
                        <a:solidFill>
                          <a:schemeClr val="tx1"/>
                        </a:solidFill>
                        <a:effectLst/>
                        <a:latin typeface="Arial" charset="0"/>
                      </a:endParaRPr>
                    </a:p>
                    <a:p>
                      <a:pPr marL="287338" marR="0" lvl="0" indent="-287338" algn="l" defTabSz="914400" rtl="0" eaLnBrk="1" fontAlgn="base" latinLnBrk="0" hangingPunct="1">
                        <a:lnSpc>
                          <a:spcPct val="100000"/>
                        </a:lnSpc>
                        <a:spcBef>
                          <a:spcPct val="0"/>
                        </a:spcBef>
                        <a:spcAft>
                          <a:spcPct val="0"/>
                        </a:spcAft>
                        <a:buClr>
                          <a:schemeClr val="bg2"/>
                        </a:buClr>
                        <a:buSzTx/>
                        <a:buFontTx/>
                        <a:buChar char="•"/>
                        <a:tabLst/>
                      </a:pPr>
                      <a:r>
                        <a:rPr kumimoji="0" lang="en-US" sz="1600" b="1" i="0" u="none" strike="noStrike" cap="none" normalizeH="0" baseline="0" dirty="0" smtClean="0">
                          <a:ln>
                            <a:noFill/>
                          </a:ln>
                          <a:solidFill>
                            <a:schemeClr val="tx1"/>
                          </a:solidFill>
                          <a:effectLst/>
                          <a:latin typeface="Arial" charset="0"/>
                        </a:rPr>
                        <a:t>Back to </a:t>
                      </a:r>
                      <a:r>
                        <a:rPr kumimoji="0" lang="en-US" sz="1600" b="1" i="0" u="none" strike="noStrike" cap="none" normalizeH="0" baseline="0" dirty="0" err="1" smtClean="0">
                          <a:ln>
                            <a:noFill/>
                          </a:ln>
                          <a:solidFill>
                            <a:schemeClr val="tx1"/>
                          </a:solidFill>
                          <a:effectLst/>
                          <a:latin typeface="Arial" charset="0"/>
                        </a:rPr>
                        <a:t>precontemplation</a:t>
                      </a:r>
                      <a:r>
                        <a:rPr kumimoji="0" lang="en-US" sz="1600" b="1" i="0" u="none" strike="noStrike" cap="none" normalizeH="0" baseline="0" dirty="0" smtClean="0">
                          <a:ln>
                            <a:noFill/>
                          </a:ln>
                          <a:solidFill>
                            <a:schemeClr val="tx1"/>
                          </a:solidFill>
                          <a:effectLst/>
                          <a:latin typeface="Arial" charset="0"/>
                        </a:rPr>
                        <a:t> and contemplation</a:t>
                      </a:r>
                    </a:p>
                    <a:p>
                      <a:pPr marL="287338" marR="0" lvl="0" indent="-287338" algn="l" defTabSz="914400" rtl="0" eaLnBrk="1" fontAlgn="base" latinLnBrk="0" hangingPunct="1">
                        <a:lnSpc>
                          <a:spcPct val="100000"/>
                        </a:lnSpc>
                        <a:spcBef>
                          <a:spcPct val="20000"/>
                        </a:spcBef>
                        <a:spcAft>
                          <a:spcPct val="0"/>
                        </a:spcAft>
                        <a:buClr>
                          <a:schemeClr val="tx2"/>
                        </a:buClr>
                        <a:buSzPct val="50000"/>
                        <a:buFont typeface="Monotype Sorts" pitchFamily="2" charset="2"/>
                        <a:buChar char="u"/>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Continuous</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n-US" sz="1600" b="1" i="0" u="none" strike="noStrike" cap="none" normalizeH="0" baseline="0" dirty="0" smtClean="0">
                          <a:ln>
                            <a:noFill/>
                          </a:ln>
                          <a:solidFill>
                            <a:schemeClr val="tx1"/>
                          </a:solidFill>
                          <a:effectLst/>
                          <a:latin typeface="Arial" charset="0"/>
                        </a:rPr>
                        <a:t>Bi-directional</a:t>
                      </a:r>
                    </a:p>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30" name="Text Box 14"/>
          <p:cNvSpPr txBox="1">
            <a:spLocks noChangeArrowheads="1"/>
          </p:cNvSpPr>
          <p:nvPr/>
        </p:nvSpPr>
        <p:spPr bwMode="auto">
          <a:xfrm>
            <a:off x="609600" y="3192463"/>
            <a:ext cx="7010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37248" name="Text Box 32"/>
          <p:cNvSpPr txBox="1">
            <a:spLocks noChangeArrowheads="1"/>
          </p:cNvSpPr>
          <p:nvPr/>
        </p:nvSpPr>
        <p:spPr bwMode="auto">
          <a:xfrm>
            <a:off x="1066800" y="2514600"/>
            <a:ext cx="6858000" cy="641350"/>
          </a:xfrm>
          <a:prstGeom prst="rect">
            <a:avLst/>
          </a:prstGeom>
          <a:noFill/>
          <a:ln w="9525">
            <a:noFill/>
            <a:miter lim="800000"/>
            <a:headEnd/>
            <a:tailEnd/>
          </a:ln>
          <a:effectLst/>
        </p:spPr>
        <p:txBody>
          <a:bodyPr>
            <a:spAutoFit/>
          </a:bodyPr>
          <a:lstStyle/>
          <a:p>
            <a:pPr>
              <a:spcBef>
                <a:spcPct val="50000"/>
              </a:spcBef>
            </a:pPr>
            <a:r>
              <a:rPr lang="en-US" sz="1800" dirty="0">
                <a:latin typeface="Arial" charset="0"/>
              </a:rPr>
              <a:t>Stage of Change	   	 Action	              		 Principle</a:t>
            </a:r>
            <a:r>
              <a:rPr lang="en-US" sz="1800" dirty="0"/>
              <a:t>		</a:t>
            </a:r>
          </a:p>
        </p:txBody>
      </p:sp>
      <p:sp>
        <p:nvSpPr>
          <p:cNvPr id="137250" name="Rectangle 34"/>
          <p:cNvSpPr>
            <a:spLocks noGrp="1" noChangeArrowheads="1"/>
          </p:cNvSpPr>
          <p:nvPr>
            <p:ph type="title"/>
          </p:nvPr>
        </p:nvSpPr>
        <p:spPr bwMode="auto">
          <a:xfrm>
            <a:off x="76200" y="685800"/>
            <a:ext cx="8991600" cy="1219200"/>
          </a:xfrm>
          <a:noFill/>
          <a:ln>
            <a:miter lim="800000"/>
            <a:headEnd/>
            <a:tailEnd/>
          </a:ln>
          <a:effectLst>
            <a:outerShdw dist="25400" dir="5400000" algn="ctr" rotWithShape="0">
              <a:schemeClr val="bg2"/>
            </a:outerShdw>
          </a:effectLst>
        </p:spPr>
        <p:txBody>
          <a:bodyPr vert="horz" wrap="square" lIns="91440" tIns="45720" rIns="91440" bIns="45720" numCol="1" anchor="ctr" anchorCtr="0" compatLnSpc="1">
            <a:prstTxWarp prst="textNoShape">
              <a:avLst/>
            </a:prstTxWarp>
            <a:normAutofit/>
          </a:bodyPr>
          <a:lstStyle/>
          <a:p>
            <a:pPr algn="ctr"/>
            <a:r>
              <a:rPr lang="en-US" b="1" dirty="0" smtClean="0"/>
              <a:t>Change Process</a:t>
            </a:r>
            <a:endParaRPr lang="en-US"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250"/>
                                        </p:tgtEl>
                                        <p:attrNameLst>
                                          <p:attrName>style.visibility</p:attrName>
                                        </p:attrNameLst>
                                      </p:cBhvr>
                                      <p:to>
                                        <p:strVal val="visible"/>
                                      </p:to>
                                    </p:set>
                                    <p:anim calcmode="lin" valueType="num">
                                      <p:cBhvr additive="base">
                                        <p:cTn id="7" dur="500" fill="hold"/>
                                        <p:tgtEl>
                                          <p:spTgt spid="137250"/>
                                        </p:tgtEl>
                                        <p:attrNameLst>
                                          <p:attrName>ppt_x</p:attrName>
                                        </p:attrNameLst>
                                      </p:cBhvr>
                                      <p:tavLst>
                                        <p:tav tm="0">
                                          <p:val>
                                            <p:strVal val="#ppt_x"/>
                                          </p:val>
                                        </p:tav>
                                        <p:tav tm="100000">
                                          <p:val>
                                            <p:strVal val="#ppt_x"/>
                                          </p:val>
                                        </p:tav>
                                      </p:tavLst>
                                    </p:anim>
                                    <p:anim calcmode="lin" valueType="num">
                                      <p:cBhvr additive="base">
                                        <p:cTn id="8" dur="500" fill="hold"/>
                                        <p:tgtEl>
                                          <p:spTgt spid="137250"/>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37250"/>
                                        </p:tgtEl>
                                        <p:attrNameLst>
                                          <p:attrName>style.visibility</p:attrName>
                                        </p:attrNameLst>
                                      </p:cBhvr>
                                      <p:to>
                                        <p:strVal val="visible"/>
                                      </p:to>
                                    </p:set>
                                    <p:anim calcmode="lin" valueType="num">
                                      <p:cBhvr additive="base">
                                        <p:cTn id="11" dur="500" fill="hold"/>
                                        <p:tgtEl>
                                          <p:spTgt spid="137250"/>
                                        </p:tgtEl>
                                        <p:attrNameLst>
                                          <p:attrName>ppt_x</p:attrName>
                                        </p:attrNameLst>
                                      </p:cBhvr>
                                      <p:tavLst>
                                        <p:tav tm="0">
                                          <p:val>
                                            <p:strVal val="#ppt_x"/>
                                          </p:val>
                                        </p:tav>
                                        <p:tav tm="100000">
                                          <p:val>
                                            <p:strVal val="#ppt_x"/>
                                          </p:val>
                                        </p:tav>
                                      </p:tavLst>
                                    </p:anim>
                                    <p:anim calcmode="lin" valueType="num">
                                      <p:cBhvr additive="base">
                                        <p:cTn id="12" dur="500" fill="hold"/>
                                        <p:tgtEl>
                                          <p:spTgt spid="137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50" grpId="0" animBg="1"/>
      <p:bldP spid="137250"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381000" y="76200"/>
            <a:ext cx="8382000" cy="971550"/>
          </a:xfrm>
          <a:prstGeom prst="rect">
            <a:avLst/>
          </a:prstGeom>
          <a:noFill/>
          <a:ln w="9525">
            <a:noFill/>
            <a:miter lim="800000"/>
            <a:headEnd/>
            <a:tailEnd/>
          </a:ln>
          <a:effectLst/>
        </p:spPr>
        <p:txBody>
          <a:bodyPr>
            <a:spAutoFit/>
          </a:bodyPr>
          <a:lstStyle/>
          <a:p>
            <a:pPr algn="ctr">
              <a:lnSpc>
                <a:spcPct val="80000"/>
              </a:lnSpc>
              <a:spcBef>
                <a:spcPct val="50000"/>
              </a:spcBef>
            </a:pPr>
            <a:r>
              <a:rPr lang="en-US" sz="3600" b="1">
                <a:solidFill>
                  <a:schemeClr val="folHlink"/>
                </a:solidFill>
              </a:rPr>
              <a:t>Core Components of  Comprehensive Services</a:t>
            </a:r>
          </a:p>
        </p:txBody>
      </p:sp>
      <p:sp>
        <p:nvSpPr>
          <p:cNvPr id="163843" name="Oval 3"/>
          <p:cNvSpPr>
            <a:spLocks noChangeArrowheads="1"/>
          </p:cNvSpPr>
          <p:nvPr/>
        </p:nvSpPr>
        <p:spPr bwMode="blackWhite">
          <a:xfrm>
            <a:off x="1295400" y="2133600"/>
            <a:ext cx="6629400" cy="3657600"/>
          </a:xfrm>
          <a:prstGeom prst="ellipse">
            <a:avLst/>
          </a:prstGeom>
          <a:gradFill rotWithShape="0">
            <a:gsLst>
              <a:gs pos="0">
                <a:schemeClr val="hlink"/>
              </a:gs>
              <a:gs pos="100000">
                <a:schemeClr val="hlink">
                  <a:gamma/>
                  <a:shade val="56078"/>
                  <a:invGamma/>
                </a:schemeClr>
              </a:gs>
            </a:gsLst>
            <a:path path="shape">
              <a:fillToRect l="50000" t="50000" r="50000" b="50000"/>
            </a:path>
          </a:gradFill>
          <a:ln w="9525">
            <a:noFill/>
            <a:round/>
            <a:headEnd/>
            <a:tailEnd/>
          </a:ln>
          <a:effectLst/>
        </p:spPr>
        <p:txBody>
          <a:bodyPr wrap="none" anchor="ctr"/>
          <a:lstStyle/>
          <a:p>
            <a:pPr algn="ctr"/>
            <a:endParaRPr lang="en-US" sz="2800"/>
          </a:p>
        </p:txBody>
      </p:sp>
      <p:sp>
        <p:nvSpPr>
          <p:cNvPr id="163844" name="Oval 4"/>
          <p:cNvSpPr>
            <a:spLocks noChangeArrowheads="1"/>
          </p:cNvSpPr>
          <p:nvPr/>
        </p:nvSpPr>
        <p:spPr bwMode="auto">
          <a:xfrm>
            <a:off x="3733800" y="1447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Medical</a:t>
            </a:r>
          </a:p>
        </p:txBody>
      </p:sp>
      <p:sp>
        <p:nvSpPr>
          <p:cNvPr id="163845" name="Oval 5"/>
          <p:cNvSpPr>
            <a:spLocks noChangeArrowheads="1"/>
          </p:cNvSpPr>
          <p:nvPr/>
        </p:nvSpPr>
        <p:spPr bwMode="auto">
          <a:xfrm>
            <a:off x="59436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lnSpc>
                <a:spcPct val="90000"/>
              </a:lnSpc>
              <a:spcBef>
                <a:spcPct val="50000"/>
              </a:spcBef>
            </a:pPr>
            <a:r>
              <a:rPr lang="en-US" sz="2000" b="1" dirty="0">
                <a:effectLst>
                  <a:outerShdw blurRad="38100" dist="38100" dir="2700000" algn="tl">
                    <a:srgbClr val="FFFFFF"/>
                  </a:outerShdw>
                </a:effectLst>
              </a:rPr>
              <a:t>Mental Health</a:t>
            </a:r>
            <a:endParaRPr lang="en-US" sz="3200" dirty="0"/>
          </a:p>
        </p:txBody>
      </p:sp>
      <p:sp>
        <p:nvSpPr>
          <p:cNvPr id="163846" name="Text Box 6"/>
          <p:cNvSpPr txBox="1">
            <a:spLocks noChangeArrowheads="1"/>
          </p:cNvSpPr>
          <p:nvPr/>
        </p:nvSpPr>
        <p:spPr bwMode="auto">
          <a:xfrm>
            <a:off x="6400800" y="762000"/>
            <a:ext cx="2209800" cy="641350"/>
          </a:xfrm>
          <a:prstGeom prst="rect">
            <a:avLst/>
          </a:prstGeom>
          <a:noFill/>
          <a:ln w="9525">
            <a:noFill/>
            <a:miter lim="800000"/>
            <a:headEnd/>
            <a:tailEnd/>
          </a:ln>
          <a:effectLst/>
        </p:spPr>
        <p:txBody>
          <a:bodyPr/>
          <a:lstStyle/>
          <a:p>
            <a:pPr algn="ctr">
              <a:spcBef>
                <a:spcPct val="50000"/>
              </a:spcBef>
            </a:pPr>
            <a:endParaRPr lang="en-US" sz="1800" b="1">
              <a:effectLst>
                <a:outerShdw blurRad="38100" dist="38100" dir="2700000" algn="tl">
                  <a:srgbClr val="C0C0C0"/>
                </a:outerShdw>
              </a:effectLst>
            </a:endParaRPr>
          </a:p>
        </p:txBody>
      </p:sp>
      <p:sp>
        <p:nvSpPr>
          <p:cNvPr id="163847" name="Oval 7"/>
          <p:cNvSpPr>
            <a:spLocks noChangeArrowheads="1"/>
          </p:cNvSpPr>
          <p:nvPr/>
        </p:nvSpPr>
        <p:spPr bwMode="auto">
          <a:xfrm>
            <a:off x="72390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spcBef>
                <a:spcPct val="50000"/>
              </a:spcBef>
            </a:pPr>
            <a:r>
              <a:rPr lang="en-US" sz="2000" b="1">
                <a:effectLst>
                  <a:outerShdw blurRad="38100" dist="38100" dir="2700000" algn="tl">
                    <a:srgbClr val="FFFFFF"/>
                  </a:outerShdw>
                </a:effectLst>
              </a:rPr>
              <a:t>Vocational</a:t>
            </a:r>
            <a:endParaRPr lang="en-US" sz="1900"/>
          </a:p>
        </p:txBody>
      </p:sp>
      <p:sp>
        <p:nvSpPr>
          <p:cNvPr id="163848" name="Oval 8"/>
          <p:cNvSpPr>
            <a:spLocks noChangeArrowheads="1"/>
          </p:cNvSpPr>
          <p:nvPr/>
        </p:nvSpPr>
        <p:spPr bwMode="auto">
          <a:xfrm>
            <a:off x="7200900" y="41910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lstStyle/>
          <a:p>
            <a:pPr algn="ctr">
              <a:spcBef>
                <a:spcPct val="50000"/>
              </a:spcBef>
            </a:pPr>
            <a:r>
              <a:rPr lang="en-US" sz="2000" b="1" dirty="0">
                <a:effectLst>
                  <a:outerShdw blurRad="38100" dist="38100" dir="2700000" algn="tl">
                    <a:srgbClr val="FFFFFF"/>
                  </a:outerShdw>
                </a:effectLst>
              </a:rPr>
              <a:t>Educational</a:t>
            </a:r>
            <a:endParaRPr lang="en-US" dirty="0"/>
          </a:p>
        </p:txBody>
      </p:sp>
      <p:sp>
        <p:nvSpPr>
          <p:cNvPr id="163849" name="Oval 9"/>
          <p:cNvSpPr>
            <a:spLocks noChangeArrowheads="1"/>
          </p:cNvSpPr>
          <p:nvPr/>
        </p:nvSpPr>
        <p:spPr bwMode="auto">
          <a:xfrm>
            <a:off x="59436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Legal</a:t>
            </a:r>
          </a:p>
        </p:txBody>
      </p:sp>
      <p:sp>
        <p:nvSpPr>
          <p:cNvPr id="163850" name="Oval 10"/>
          <p:cNvSpPr>
            <a:spLocks noChangeArrowheads="1"/>
          </p:cNvSpPr>
          <p:nvPr/>
        </p:nvSpPr>
        <p:spPr bwMode="auto">
          <a:xfrm>
            <a:off x="3771900" y="54864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AIDS / HIV Risks</a:t>
            </a:r>
          </a:p>
        </p:txBody>
      </p:sp>
      <p:sp>
        <p:nvSpPr>
          <p:cNvPr id="163851" name="Oval 11"/>
          <p:cNvSpPr>
            <a:spLocks noChangeArrowheads="1"/>
          </p:cNvSpPr>
          <p:nvPr/>
        </p:nvSpPr>
        <p:spPr bwMode="auto">
          <a:xfrm>
            <a:off x="14859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Financial</a:t>
            </a:r>
          </a:p>
        </p:txBody>
      </p:sp>
      <p:sp>
        <p:nvSpPr>
          <p:cNvPr id="163852" name="Oval 12"/>
          <p:cNvSpPr>
            <a:spLocks noChangeArrowheads="1"/>
          </p:cNvSpPr>
          <p:nvPr/>
        </p:nvSpPr>
        <p:spPr bwMode="auto">
          <a:xfrm>
            <a:off x="2286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r>
              <a:rPr lang="en-US" sz="1800" b="1" dirty="0">
                <a:effectLst>
                  <a:outerShdw blurRad="38100" dist="38100" dir="2700000" algn="tl">
                    <a:srgbClr val="FFFFFF"/>
                  </a:outerShdw>
                </a:effectLst>
              </a:rPr>
              <a:t>Housing &amp; </a:t>
            </a:r>
          </a:p>
          <a:p>
            <a:pPr algn="ctr"/>
            <a:r>
              <a:rPr lang="en-US" sz="1800" b="1" dirty="0">
                <a:effectLst>
                  <a:outerShdw blurRad="38100" dist="38100" dir="2700000" algn="tl">
                    <a:srgbClr val="FFFFFF"/>
                  </a:outerShdw>
                </a:effectLst>
              </a:rPr>
              <a:t>Transportation</a:t>
            </a:r>
          </a:p>
        </p:txBody>
      </p:sp>
      <p:sp>
        <p:nvSpPr>
          <p:cNvPr id="163853" name="Oval 13"/>
          <p:cNvSpPr>
            <a:spLocks noChangeArrowheads="1"/>
          </p:cNvSpPr>
          <p:nvPr/>
        </p:nvSpPr>
        <p:spPr bwMode="auto">
          <a:xfrm>
            <a:off x="228600" y="41910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Child Care</a:t>
            </a:r>
          </a:p>
        </p:txBody>
      </p:sp>
      <p:sp>
        <p:nvSpPr>
          <p:cNvPr id="163854" name="Oval 14"/>
          <p:cNvSpPr>
            <a:spLocks noChangeArrowheads="1"/>
          </p:cNvSpPr>
          <p:nvPr/>
        </p:nvSpPr>
        <p:spPr bwMode="auto">
          <a:xfrm>
            <a:off x="15240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Family</a:t>
            </a:r>
          </a:p>
        </p:txBody>
      </p:sp>
      <p:grpSp>
        <p:nvGrpSpPr>
          <p:cNvPr id="163855" name="Group 15"/>
          <p:cNvGrpSpPr>
            <a:grpSpLocks/>
          </p:cNvGrpSpPr>
          <p:nvPr/>
        </p:nvGrpSpPr>
        <p:grpSpPr bwMode="auto">
          <a:xfrm>
            <a:off x="5638800" y="3048000"/>
            <a:ext cx="1524000" cy="1752600"/>
            <a:chOff x="3552" y="1920"/>
            <a:chExt cx="960" cy="1104"/>
          </a:xfrm>
        </p:grpSpPr>
        <p:sp>
          <p:nvSpPr>
            <p:cNvPr id="163856" name="Rectangle 16"/>
            <p:cNvSpPr>
              <a:spLocks noChangeArrowheads="1"/>
            </p:cNvSpPr>
            <p:nvPr/>
          </p:nvSpPr>
          <p:spPr bwMode="auto">
            <a:xfrm>
              <a:off x="3552" y="2688"/>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Continuing Care</a:t>
              </a:r>
              <a:endParaRPr lang="en-US" sz="1600" dirty="0">
                <a:solidFill>
                  <a:srgbClr val="339933"/>
                </a:solidFill>
              </a:endParaRPr>
            </a:p>
          </p:txBody>
        </p:sp>
        <p:sp>
          <p:nvSpPr>
            <p:cNvPr id="163857" name="Rectangle 17"/>
            <p:cNvSpPr>
              <a:spLocks noChangeArrowheads="1"/>
            </p:cNvSpPr>
            <p:nvPr/>
          </p:nvSpPr>
          <p:spPr bwMode="auto">
            <a:xfrm>
              <a:off x="3552" y="2304"/>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Case Management</a:t>
              </a:r>
              <a:endParaRPr lang="en-US" sz="1600" dirty="0">
                <a:solidFill>
                  <a:srgbClr val="339933"/>
                </a:solidFill>
              </a:endParaRPr>
            </a:p>
          </p:txBody>
        </p:sp>
        <p:sp>
          <p:nvSpPr>
            <p:cNvPr id="163858" name="Rectangle 18"/>
            <p:cNvSpPr>
              <a:spLocks noChangeArrowheads="1"/>
            </p:cNvSpPr>
            <p:nvPr/>
          </p:nvSpPr>
          <p:spPr bwMode="auto">
            <a:xfrm>
              <a:off x="3552" y="1920"/>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Urine Monitoring</a:t>
              </a:r>
            </a:p>
          </p:txBody>
        </p:sp>
      </p:grpSp>
      <p:grpSp>
        <p:nvGrpSpPr>
          <p:cNvPr id="163859" name="Group 19"/>
          <p:cNvGrpSpPr>
            <a:grpSpLocks/>
          </p:cNvGrpSpPr>
          <p:nvPr/>
        </p:nvGrpSpPr>
        <p:grpSpPr bwMode="auto">
          <a:xfrm>
            <a:off x="3657600" y="2743200"/>
            <a:ext cx="1905000" cy="2514600"/>
            <a:chOff x="2304" y="1728"/>
            <a:chExt cx="1200" cy="1584"/>
          </a:xfrm>
        </p:grpSpPr>
        <p:sp>
          <p:nvSpPr>
            <p:cNvPr id="163860" name="Rectangle 20"/>
            <p:cNvSpPr>
              <a:spLocks noChangeArrowheads="1"/>
            </p:cNvSpPr>
            <p:nvPr/>
          </p:nvSpPr>
          <p:spPr bwMode="auto">
            <a:xfrm>
              <a:off x="2304" y="2976"/>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a:solidFill>
                    <a:srgbClr val="339933"/>
                  </a:solidFill>
                </a:rPr>
                <a:t>Self-Help</a:t>
              </a:r>
            </a:p>
            <a:p>
              <a:pPr algn="ctr">
                <a:lnSpc>
                  <a:spcPct val="80000"/>
                </a:lnSpc>
              </a:pPr>
              <a:r>
                <a:rPr lang="en-US" sz="1600" b="1">
                  <a:solidFill>
                    <a:srgbClr val="339933"/>
                  </a:solidFill>
                </a:rPr>
                <a:t>(AA/NA)</a:t>
              </a:r>
            </a:p>
          </p:txBody>
        </p:sp>
        <p:sp>
          <p:nvSpPr>
            <p:cNvPr id="163861" name="Rectangle 21"/>
            <p:cNvSpPr>
              <a:spLocks noChangeArrowheads="1"/>
            </p:cNvSpPr>
            <p:nvPr/>
          </p:nvSpPr>
          <p:spPr bwMode="auto">
            <a:xfrm>
              <a:off x="2304" y="2592"/>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err="1">
                  <a:solidFill>
                    <a:srgbClr val="339933"/>
                  </a:solidFill>
                </a:rPr>
                <a:t>Pharmaco</a:t>
              </a:r>
              <a:r>
                <a:rPr lang="en-US" sz="1600" b="1" dirty="0">
                  <a:solidFill>
                    <a:srgbClr val="339933"/>
                  </a:solidFill>
                </a:rPr>
                <a:t>-therapy</a:t>
              </a:r>
              <a:endParaRPr lang="en-US" sz="1600" dirty="0">
                <a:solidFill>
                  <a:srgbClr val="339933"/>
                </a:solidFill>
              </a:endParaRPr>
            </a:p>
          </p:txBody>
        </p:sp>
        <p:sp>
          <p:nvSpPr>
            <p:cNvPr id="163862" name="Rectangle 22"/>
            <p:cNvSpPr>
              <a:spLocks noChangeArrowheads="1"/>
            </p:cNvSpPr>
            <p:nvPr/>
          </p:nvSpPr>
          <p:spPr bwMode="auto">
            <a:xfrm>
              <a:off x="2304" y="1728"/>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Group/Individual Counseling</a:t>
              </a:r>
            </a:p>
          </p:txBody>
        </p:sp>
        <p:sp>
          <p:nvSpPr>
            <p:cNvPr id="163863" name="Rectangle 23"/>
            <p:cNvSpPr>
              <a:spLocks noChangeArrowheads="1"/>
            </p:cNvSpPr>
            <p:nvPr/>
          </p:nvSpPr>
          <p:spPr bwMode="auto">
            <a:xfrm>
              <a:off x="2304" y="2160"/>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Abstinence</a:t>
              </a:r>
            </a:p>
            <a:p>
              <a:pPr algn="ctr">
                <a:lnSpc>
                  <a:spcPct val="80000"/>
                </a:lnSpc>
              </a:pPr>
              <a:r>
                <a:rPr lang="en-US" sz="1600" b="1" dirty="0">
                  <a:solidFill>
                    <a:srgbClr val="339933"/>
                  </a:solidFill>
                </a:rPr>
                <a:t>Based</a:t>
              </a:r>
            </a:p>
          </p:txBody>
        </p:sp>
      </p:grpSp>
      <p:grpSp>
        <p:nvGrpSpPr>
          <p:cNvPr id="163864" name="Group 24"/>
          <p:cNvGrpSpPr>
            <a:grpSpLocks/>
          </p:cNvGrpSpPr>
          <p:nvPr/>
        </p:nvGrpSpPr>
        <p:grpSpPr bwMode="auto">
          <a:xfrm>
            <a:off x="1998663" y="3017838"/>
            <a:ext cx="1658937" cy="1782762"/>
            <a:chOff x="1259" y="1949"/>
            <a:chExt cx="1045" cy="1123"/>
          </a:xfrm>
        </p:grpSpPr>
        <p:sp>
          <p:nvSpPr>
            <p:cNvPr id="163865" name="Rectangle 25"/>
            <p:cNvSpPr>
              <a:spLocks noChangeArrowheads="1"/>
            </p:cNvSpPr>
            <p:nvPr/>
          </p:nvSpPr>
          <p:spPr bwMode="auto">
            <a:xfrm>
              <a:off x="1296" y="2352"/>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dirty="0">
                  <a:solidFill>
                    <a:srgbClr val="339933"/>
                  </a:solidFill>
                </a:rPr>
                <a:t>Intake </a:t>
              </a:r>
            </a:p>
            <a:p>
              <a:pPr algn="ctr">
                <a:lnSpc>
                  <a:spcPct val="70000"/>
                </a:lnSpc>
              </a:pPr>
              <a:r>
                <a:rPr lang="en-US" sz="1600" b="1" dirty="0">
                  <a:solidFill>
                    <a:srgbClr val="339933"/>
                  </a:solidFill>
                </a:rPr>
                <a:t>Assessment</a:t>
              </a:r>
              <a:endParaRPr lang="en-US" sz="1600" dirty="0">
                <a:solidFill>
                  <a:srgbClr val="339933"/>
                </a:solidFill>
              </a:endParaRPr>
            </a:p>
          </p:txBody>
        </p:sp>
        <p:sp>
          <p:nvSpPr>
            <p:cNvPr id="163866" name="Rectangle 26"/>
            <p:cNvSpPr>
              <a:spLocks noChangeArrowheads="1"/>
            </p:cNvSpPr>
            <p:nvPr/>
          </p:nvSpPr>
          <p:spPr bwMode="auto">
            <a:xfrm>
              <a:off x="1296" y="2736"/>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a:solidFill>
                    <a:srgbClr val="339933"/>
                  </a:solidFill>
                </a:rPr>
                <a:t>Treatment </a:t>
              </a:r>
            </a:p>
            <a:p>
              <a:pPr algn="ctr">
                <a:lnSpc>
                  <a:spcPct val="70000"/>
                </a:lnSpc>
              </a:pPr>
              <a:r>
                <a:rPr lang="en-US" sz="1600" b="1">
                  <a:solidFill>
                    <a:srgbClr val="339933"/>
                  </a:solidFill>
                </a:rPr>
                <a:t>Plans</a:t>
              </a:r>
              <a:endParaRPr lang="en-US" sz="1600">
                <a:solidFill>
                  <a:srgbClr val="339933"/>
                </a:solidFill>
              </a:endParaRPr>
            </a:p>
          </p:txBody>
        </p:sp>
        <p:sp>
          <p:nvSpPr>
            <p:cNvPr id="163867" name="Text Box 27"/>
            <p:cNvSpPr txBox="1">
              <a:spLocks noChangeArrowheads="1"/>
            </p:cNvSpPr>
            <p:nvPr/>
          </p:nvSpPr>
          <p:spPr bwMode="auto">
            <a:xfrm>
              <a:off x="1259" y="1949"/>
              <a:ext cx="1045" cy="380"/>
            </a:xfrm>
            <a:prstGeom prst="rect">
              <a:avLst/>
            </a:prstGeom>
            <a:noFill/>
            <a:ln w="28575">
              <a:noFill/>
              <a:miter lim="800000"/>
              <a:headEnd/>
              <a:tailEnd/>
            </a:ln>
            <a:effectLst/>
          </p:spPr>
          <p:txBody>
            <a:bodyPr wrap="none" anchor="ctr">
              <a:spAutoFit/>
            </a:bodyPr>
            <a:lstStyle/>
            <a:p>
              <a:pPr algn="ctr">
                <a:lnSpc>
                  <a:spcPct val="70000"/>
                </a:lnSpc>
              </a:pPr>
              <a:r>
                <a:rPr lang="en-US" b="1" dirty="0">
                  <a:effectLst>
                    <a:outerShdw blurRad="38100" dist="38100" dir="2700000" algn="tl">
                      <a:srgbClr val="C0C0C0"/>
                    </a:outerShdw>
                  </a:effectLst>
                </a:rPr>
                <a:t>Core</a:t>
              </a:r>
            </a:p>
            <a:p>
              <a:pPr algn="ctr">
                <a:lnSpc>
                  <a:spcPct val="70000"/>
                </a:lnSpc>
              </a:pPr>
              <a:r>
                <a:rPr lang="en-US" b="1" dirty="0">
                  <a:effectLst>
                    <a:outerShdw blurRad="38100" dist="38100" dir="2700000" algn="tl">
                      <a:srgbClr val="C0C0C0"/>
                    </a:outerShdw>
                  </a:effectLst>
                </a:rPr>
                <a:t>Treatment</a:t>
              </a:r>
            </a:p>
          </p:txBody>
        </p:sp>
      </p:grpSp>
      <p:sp>
        <p:nvSpPr>
          <p:cNvPr id="163868" name="Text Box 28"/>
          <p:cNvSpPr txBox="1">
            <a:spLocks noChangeArrowheads="1"/>
          </p:cNvSpPr>
          <p:nvPr/>
        </p:nvSpPr>
        <p:spPr bwMode="auto">
          <a:xfrm>
            <a:off x="1524000" y="6445250"/>
            <a:ext cx="6065838" cy="336550"/>
          </a:xfrm>
          <a:prstGeom prst="rect">
            <a:avLst/>
          </a:prstGeom>
          <a:noFill/>
          <a:ln w="9525">
            <a:noFill/>
            <a:miter lim="800000"/>
            <a:headEnd/>
            <a:tailEnd/>
          </a:ln>
          <a:effectLst/>
        </p:spPr>
        <p:txBody>
          <a:bodyPr>
            <a:spAutoFit/>
          </a:bodyPr>
          <a:lstStyle/>
          <a:p>
            <a:pPr algn="ctr"/>
            <a:r>
              <a:rPr lang="en-US" sz="1600">
                <a:solidFill>
                  <a:srgbClr val="CCECFF"/>
                </a:solidFill>
              </a:rPr>
              <a:t>Etheridge, Hubbard, Anderson, Craddock, &amp; Flynn, 1997 (</a:t>
            </a:r>
            <a:r>
              <a:rPr lang="en-US" sz="1600" u="sng">
                <a:solidFill>
                  <a:srgbClr val="CCECFF"/>
                </a:solidFill>
              </a:rPr>
              <a:t>PAB</a:t>
            </a:r>
            <a:r>
              <a:rPr lang="en-US" sz="1600">
                <a:solidFill>
                  <a:srgbClr val="CCECFF"/>
                </a:solidFill>
              </a:rPr>
              <a:t>)</a:t>
            </a:r>
          </a:p>
        </p:txBody>
      </p:sp>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304800"/>
            <a:ext cx="9144000" cy="1143000"/>
          </a:xfrm>
        </p:spPr>
        <p:txBody>
          <a:bodyPr>
            <a:normAutofit/>
          </a:bodyPr>
          <a:lstStyle/>
          <a:p>
            <a:pPr algn="ctr"/>
            <a:r>
              <a:rPr lang="en-US" b="1" dirty="0"/>
              <a:t>Principles of Effective </a:t>
            </a:r>
            <a:r>
              <a:rPr lang="en-US" b="1" dirty="0" smtClean="0"/>
              <a:t>Treatment</a:t>
            </a:r>
            <a:br>
              <a:rPr lang="en-US" b="1" dirty="0" smtClean="0"/>
            </a:br>
            <a:endParaRPr lang="en-US" sz="2400" b="1" i="1" dirty="0"/>
          </a:p>
        </p:txBody>
      </p:sp>
      <p:sp>
        <p:nvSpPr>
          <p:cNvPr id="210947" name="Rectangle 3"/>
          <p:cNvSpPr>
            <a:spLocks noGrp="1" noChangeArrowheads="1"/>
          </p:cNvSpPr>
          <p:nvPr>
            <p:ph idx="1"/>
          </p:nvPr>
        </p:nvSpPr>
        <p:spPr>
          <a:xfrm>
            <a:off x="1295400" y="1600200"/>
            <a:ext cx="7239000" cy="4267200"/>
          </a:xfrm>
        </p:spPr>
        <p:txBody>
          <a:bodyPr>
            <a:normAutofit fontScale="92500"/>
          </a:bodyPr>
          <a:lstStyle/>
          <a:p>
            <a:pPr marL="465138" indent="-465138">
              <a:buFont typeface="Wingdings" pitchFamily="2" charset="2"/>
              <a:buNone/>
            </a:pPr>
            <a:r>
              <a:rPr lang="en-US" sz="2800" dirty="0"/>
              <a:t>1. No single treatment is appropriate for all</a:t>
            </a:r>
          </a:p>
          <a:p>
            <a:pPr marL="465138" indent="-465138">
              <a:buFont typeface="Wingdings" pitchFamily="2" charset="2"/>
              <a:buNone/>
            </a:pPr>
            <a:r>
              <a:rPr lang="en-US" sz="2800" dirty="0">
                <a:solidFill>
                  <a:schemeClr val="folHlink"/>
                </a:solidFill>
              </a:rPr>
              <a:t>2. Treatment needs to be readily available</a:t>
            </a:r>
          </a:p>
          <a:p>
            <a:pPr marL="465138" indent="-465138">
              <a:buFont typeface="Wingdings" pitchFamily="2" charset="2"/>
              <a:buNone/>
            </a:pPr>
            <a:r>
              <a:rPr lang="en-US" sz="2800" dirty="0"/>
              <a:t>3. Effective treatment attends to the multiple needs of the individual</a:t>
            </a:r>
          </a:p>
          <a:p>
            <a:pPr marL="465138" indent="-465138">
              <a:buFont typeface="Wingdings" pitchFamily="2" charset="2"/>
              <a:buNone/>
            </a:pPr>
            <a:r>
              <a:rPr lang="en-US" sz="2800" dirty="0">
                <a:solidFill>
                  <a:schemeClr val="folHlink"/>
                </a:solidFill>
              </a:rPr>
              <a:t>4. Treatment plans must be assessed and modified continually to meet changing needs</a:t>
            </a:r>
          </a:p>
          <a:p>
            <a:pPr marL="465138" indent="-465138">
              <a:buFont typeface="Wingdings" pitchFamily="2" charset="2"/>
              <a:buNone/>
            </a:pPr>
            <a:r>
              <a:rPr lang="en-US" sz="2800" dirty="0"/>
              <a:t>5. Remaining in treatment for an adequate period of time is critical for treatment effectiveness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additive="base">
                                        <p:cTn id="7" dur="500" fill="hold"/>
                                        <p:tgtEl>
                                          <p:spTgt spid="210946"/>
                                        </p:tgtEl>
                                        <p:attrNameLst>
                                          <p:attrName>ppt_x</p:attrName>
                                        </p:attrNameLst>
                                      </p:cBhvr>
                                      <p:tavLst>
                                        <p:tav tm="0">
                                          <p:val>
                                            <p:strVal val="0-#ppt_w/2"/>
                                          </p:val>
                                        </p:tav>
                                        <p:tav tm="100000">
                                          <p:val>
                                            <p:strVal val="#ppt_x"/>
                                          </p:val>
                                        </p:tav>
                                      </p:tavLst>
                                    </p:anim>
                                    <p:anim calcmode="lin" valueType="num">
                                      <p:cBhvr additive="base">
                                        <p:cTn id="8" dur="500" fill="hold"/>
                                        <p:tgtEl>
                                          <p:spTgt spid="2109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0947">
                                            <p:txEl>
                                              <p:pRg st="0" end="0"/>
                                            </p:txEl>
                                          </p:spTgt>
                                        </p:tgtEl>
                                        <p:attrNameLst>
                                          <p:attrName>style.visibility</p:attrName>
                                        </p:attrNameLst>
                                      </p:cBhvr>
                                      <p:to>
                                        <p:strVal val="visible"/>
                                      </p:to>
                                    </p:set>
                                    <p:anim calcmode="lin" valueType="num">
                                      <p:cBhvr additive="base">
                                        <p:cTn id="12"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094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0947">
                                            <p:txEl>
                                              <p:pRg st="1" end="1"/>
                                            </p:txEl>
                                          </p:spTgt>
                                        </p:tgtEl>
                                        <p:attrNameLst>
                                          <p:attrName>style.visibility</p:attrName>
                                        </p:attrNameLst>
                                      </p:cBhvr>
                                      <p:to>
                                        <p:strVal val="visible"/>
                                      </p:to>
                                    </p:set>
                                    <p:anim calcmode="lin" valueType="num">
                                      <p:cBhvr additive="base">
                                        <p:cTn id="17"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094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0947">
                                            <p:txEl>
                                              <p:pRg st="2" end="2"/>
                                            </p:txEl>
                                          </p:spTgt>
                                        </p:tgtEl>
                                        <p:attrNameLst>
                                          <p:attrName>style.visibility</p:attrName>
                                        </p:attrNameLst>
                                      </p:cBhvr>
                                      <p:to>
                                        <p:strVal val="visible"/>
                                      </p:to>
                                    </p:set>
                                    <p:anim calcmode="lin" valueType="num">
                                      <p:cBhvr additive="base">
                                        <p:cTn id="22"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094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0947">
                                            <p:txEl>
                                              <p:pRg st="3" end="3"/>
                                            </p:txEl>
                                          </p:spTgt>
                                        </p:tgtEl>
                                        <p:attrNameLst>
                                          <p:attrName>style.visibility</p:attrName>
                                        </p:attrNameLst>
                                      </p:cBhvr>
                                      <p:to>
                                        <p:strVal val="visible"/>
                                      </p:to>
                                    </p:set>
                                    <p:anim calcmode="lin" valueType="num">
                                      <p:cBhvr additive="base">
                                        <p:cTn id="27"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094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0947">
                                            <p:txEl>
                                              <p:pRg st="4" end="4"/>
                                            </p:txEl>
                                          </p:spTgt>
                                        </p:tgtEl>
                                        <p:attrNameLst>
                                          <p:attrName>style.visibility</p:attrName>
                                        </p:attrNameLst>
                                      </p:cBhvr>
                                      <p:to>
                                        <p:strVal val="visible"/>
                                      </p:to>
                                    </p:set>
                                    <p:anim calcmode="lin" valueType="num">
                                      <p:cBhvr additive="base">
                                        <p:cTn id="32"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0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0"/>
            <a:ext cx="9372600" cy="1143000"/>
          </a:xfrm>
        </p:spPr>
        <p:txBody>
          <a:bodyPr/>
          <a:lstStyle/>
          <a:p>
            <a:pPr algn="ctr"/>
            <a:r>
              <a:rPr lang="en-US" b="1" dirty="0"/>
              <a:t>Principles of Effective Treatment</a:t>
            </a:r>
          </a:p>
        </p:txBody>
      </p:sp>
      <p:sp>
        <p:nvSpPr>
          <p:cNvPr id="211971" name="Rectangle 3"/>
          <p:cNvSpPr>
            <a:spLocks noGrp="1" noChangeArrowheads="1"/>
          </p:cNvSpPr>
          <p:nvPr>
            <p:ph idx="1"/>
          </p:nvPr>
        </p:nvSpPr>
        <p:spPr>
          <a:xfrm>
            <a:off x="1295400" y="1219200"/>
            <a:ext cx="7010400" cy="4495800"/>
          </a:xfrm>
        </p:spPr>
        <p:txBody>
          <a:bodyPr>
            <a:normAutofit fontScale="92500" lnSpcReduction="10000"/>
          </a:bodyPr>
          <a:lstStyle/>
          <a:p>
            <a:pPr marL="973138" indent="-625475">
              <a:buFont typeface="Wingdings" pitchFamily="2" charset="2"/>
              <a:buNone/>
            </a:pPr>
            <a:r>
              <a:rPr lang="en-US" sz="2800" dirty="0"/>
              <a:t>6.   Counseling and other behavioral therapies are critical components of effective treatment</a:t>
            </a:r>
          </a:p>
          <a:p>
            <a:pPr marL="973138" indent="-625475">
              <a:buFont typeface="Wingdings" pitchFamily="2" charset="2"/>
              <a:buNone/>
            </a:pPr>
            <a:r>
              <a:rPr lang="en-US" sz="2800" dirty="0">
                <a:solidFill>
                  <a:schemeClr val="folHlink"/>
                </a:solidFill>
              </a:rPr>
              <a:t>7.   Medications are an important element of treatment for many patients</a:t>
            </a:r>
          </a:p>
          <a:p>
            <a:pPr marL="973138" indent="-625475">
              <a:buFont typeface="Wingdings" pitchFamily="2" charset="2"/>
              <a:buNone/>
            </a:pPr>
            <a:r>
              <a:rPr lang="en-US" sz="2800" dirty="0"/>
              <a:t>8.   Co-existing disorders should be treated in an integrated way</a:t>
            </a:r>
          </a:p>
          <a:p>
            <a:pPr marL="973138" indent="-625475">
              <a:buFont typeface="Wingdings" pitchFamily="2" charset="2"/>
              <a:buNone/>
            </a:pPr>
            <a:r>
              <a:rPr lang="en-US" sz="2800" dirty="0">
                <a:solidFill>
                  <a:schemeClr val="folHlink"/>
                </a:solidFill>
              </a:rPr>
              <a:t>9.   Medical </a:t>
            </a:r>
            <a:r>
              <a:rPr lang="en-US" sz="2800" dirty="0" err="1">
                <a:solidFill>
                  <a:schemeClr val="folHlink"/>
                </a:solidFill>
              </a:rPr>
              <a:t>detox</a:t>
            </a:r>
            <a:r>
              <a:rPr lang="en-US" sz="2800" dirty="0">
                <a:solidFill>
                  <a:schemeClr val="folHlink"/>
                </a:solidFill>
              </a:rPr>
              <a:t> is only the first stage of treatment</a:t>
            </a:r>
          </a:p>
          <a:p>
            <a:pPr marL="973138" indent="-625475">
              <a:buFont typeface="Wingdings" pitchFamily="2" charset="2"/>
              <a:buNone/>
            </a:pPr>
            <a:r>
              <a:rPr lang="en-US" sz="2800" dirty="0"/>
              <a:t>10. Treatment does not need to be voluntary to be effective</a:t>
            </a:r>
          </a:p>
          <a:p>
            <a:pPr marL="973138" indent="-625475">
              <a:buClr>
                <a:schemeClr val="tx2"/>
              </a:buClr>
              <a:buFont typeface="Wingdings" pitchFamily="2" charset="2"/>
              <a:buNone/>
            </a:pPr>
            <a:endParaRPr lang="en-US" sz="28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additive="base">
                                        <p:cTn id="7" dur="500" fill="hold"/>
                                        <p:tgtEl>
                                          <p:spTgt spid="211970"/>
                                        </p:tgtEl>
                                        <p:attrNameLst>
                                          <p:attrName>ppt_x</p:attrName>
                                        </p:attrNameLst>
                                      </p:cBhvr>
                                      <p:tavLst>
                                        <p:tav tm="0">
                                          <p:val>
                                            <p:strVal val="0-#ppt_w/2"/>
                                          </p:val>
                                        </p:tav>
                                        <p:tav tm="100000">
                                          <p:val>
                                            <p:strVal val="#ppt_x"/>
                                          </p:val>
                                        </p:tav>
                                      </p:tavLst>
                                    </p:anim>
                                    <p:anim calcmode="lin" valueType="num">
                                      <p:cBhvr additive="base">
                                        <p:cTn id="8" dur="500" fill="hold"/>
                                        <p:tgtEl>
                                          <p:spTgt spid="2119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 calcmode="lin" valueType="num">
                                      <p:cBhvr additive="base">
                                        <p:cTn id="12"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1971">
                                            <p:txEl>
                                              <p:pRg st="1" end="1"/>
                                            </p:txEl>
                                          </p:spTgt>
                                        </p:tgtEl>
                                        <p:attrNameLst>
                                          <p:attrName>style.visibility</p:attrName>
                                        </p:attrNameLst>
                                      </p:cBhvr>
                                      <p:to>
                                        <p:strVal val="visible"/>
                                      </p:to>
                                    </p:set>
                                    <p:anim calcmode="lin" valueType="num">
                                      <p:cBhvr additive="base">
                                        <p:cTn id="17"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1971">
                                            <p:txEl>
                                              <p:pRg st="2" end="2"/>
                                            </p:txEl>
                                          </p:spTgt>
                                        </p:tgtEl>
                                        <p:attrNameLst>
                                          <p:attrName>style.visibility</p:attrName>
                                        </p:attrNameLst>
                                      </p:cBhvr>
                                      <p:to>
                                        <p:strVal val="visible"/>
                                      </p:to>
                                    </p:set>
                                    <p:anim calcmode="lin" valueType="num">
                                      <p:cBhvr additive="base">
                                        <p:cTn id="22"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197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1971">
                                            <p:txEl>
                                              <p:pRg st="3" end="3"/>
                                            </p:txEl>
                                          </p:spTgt>
                                        </p:tgtEl>
                                        <p:attrNameLst>
                                          <p:attrName>style.visibility</p:attrName>
                                        </p:attrNameLst>
                                      </p:cBhvr>
                                      <p:to>
                                        <p:strVal val="visible"/>
                                      </p:to>
                                    </p:set>
                                    <p:anim calcmode="lin" valueType="num">
                                      <p:cBhvr additive="base">
                                        <p:cTn id="27"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1971">
                                            <p:txEl>
                                              <p:pRg st="4" end="4"/>
                                            </p:txEl>
                                          </p:spTgt>
                                        </p:tgtEl>
                                        <p:attrNameLst>
                                          <p:attrName>style.visibility</p:attrName>
                                        </p:attrNameLst>
                                      </p:cBhvr>
                                      <p:to>
                                        <p:strVal val="visible"/>
                                      </p:to>
                                    </p:set>
                                    <p:anim calcmode="lin" valueType="num">
                                      <p:cBhvr additive="base">
                                        <p:cTn id="32"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1752600" y="990600"/>
            <a:ext cx="7010400" cy="4953000"/>
          </a:xfrm>
        </p:spPr>
        <p:txBody>
          <a:bodyPr>
            <a:normAutofit/>
          </a:bodyPr>
          <a:lstStyle/>
          <a:p>
            <a:pPr marL="609600" indent="-609600">
              <a:buFont typeface="Wingdings" pitchFamily="2" charset="2"/>
              <a:buNone/>
            </a:pPr>
            <a:r>
              <a:rPr lang="en-US" sz="2800" dirty="0"/>
              <a:t>11. Possible drug use during treatment must be monitored continuously</a:t>
            </a:r>
          </a:p>
          <a:p>
            <a:pPr marL="609600" indent="-609600">
              <a:buFont typeface="Wingdings" pitchFamily="2" charset="2"/>
              <a:buNone/>
            </a:pPr>
            <a:r>
              <a:rPr lang="en-US" sz="2800" dirty="0">
                <a:solidFill>
                  <a:schemeClr val="folHlink"/>
                </a:solidFill>
              </a:rPr>
              <a:t>12. Treatment programs should assess for HIV/AIDS, Hepatitis B &amp; C, Tuberculosis and other infectious diseases and help clients modify at-risk behaviors</a:t>
            </a:r>
          </a:p>
          <a:p>
            <a:pPr marL="609600" indent="-609600">
              <a:buFont typeface="Wingdings" pitchFamily="2" charset="2"/>
              <a:buNone/>
            </a:pPr>
            <a:r>
              <a:rPr lang="en-US" sz="2800" dirty="0"/>
              <a:t>13. Recovery can be a long-term process and frequently requires multiple episodes of treatment</a:t>
            </a:r>
          </a:p>
          <a:p>
            <a:pPr marL="609600" indent="-609600">
              <a:buClr>
                <a:schemeClr val="tx2"/>
              </a:buClr>
              <a:buFontTx/>
              <a:buNone/>
            </a:pPr>
            <a:endParaRPr lang="en-US" sz="1800" dirty="0"/>
          </a:p>
        </p:txBody>
      </p:sp>
      <p:sp>
        <p:nvSpPr>
          <p:cNvPr id="212997" name="Rectangle 5"/>
          <p:cNvSpPr>
            <a:spLocks noChangeArrowheads="1"/>
          </p:cNvSpPr>
          <p:nvPr/>
        </p:nvSpPr>
        <p:spPr bwMode="auto">
          <a:xfrm>
            <a:off x="0" y="152400"/>
            <a:ext cx="9372600" cy="1143000"/>
          </a:xfrm>
          <a:prstGeom prst="rect">
            <a:avLst/>
          </a:prstGeom>
          <a:noFill/>
          <a:ln w="9525">
            <a:noFill/>
            <a:miter lim="800000"/>
            <a:headEnd/>
            <a:tailEnd/>
          </a:ln>
          <a:effectLst/>
        </p:spPr>
        <p:txBody>
          <a:bodyPr anchor="ctr"/>
          <a:lstStyle/>
          <a:p>
            <a:pPr algn="ctr"/>
            <a:r>
              <a:rPr lang="en-US" sz="4400" b="1" dirty="0">
                <a:solidFill>
                  <a:schemeClr val="folHlink"/>
                </a:solidFill>
              </a:rPr>
              <a:t>Principles of Effective Treatment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2997"/>
                                        </p:tgtEl>
                                        <p:attrNameLst>
                                          <p:attrName>style.visibility</p:attrName>
                                        </p:attrNameLst>
                                      </p:cBhvr>
                                      <p:to>
                                        <p:strVal val="visible"/>
                                      </p:to>
                                    </p:set>
                                    <p:anim calcmode="lin" valueType="num">
                                      <p:cBhvr additive="base">
                                        <p:cTn id="7" dur="500" fill="hold"/>
                                        <p:tgtEl>
                                          <p:spTgt spid="212997"/>
                                        </p:tgtEl>
                                        <p:attrNameLst>
                                          <p:attrName>ppt_x</p:attrName>
                                        </p:attrNameLst>
                                      </p:cBhvr>
                                      <p:tavLst>
                                        <p:tav tm="0">
                                          <p:val>
                                            <p:strVal val="0-#ppt_w/2"/>
                                          </p:val>
                                        </p:tav>
                                        <p:tav tm="100000">
                                          <p:val>
                                            <p:strVal val="#ppt_x"/>
                                          </p:val>
                                        </p:tav>
                                      </p:tavLst>
                                    </p:anim>
                                    <p:anim calcmode="lin" valueType="num">
                                      <p:cBhvr additive="base">
                                        <p:cTn id="8" dur="500" fill="hold"/>
                                        <p:tgtEl>
                                          <p:spTgt spid="2129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 calcmode="lin" valueType="num">
                                      <p:cBhvr additive="base">
                                        <p:cTn id="12" dur="500" fill="hold"/>
                                        <p:tgtEl>
                                          <p:spTgt spid="2129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299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 calcmode="lin" valueType="num">
                                      <p:cBhvr additive="base">
                                        <p:cTn id="17" dur="5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299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2995">
                                            <p:txEl>
                                              <p:pRg st="2" end="2"/>
                                            </p:txEl>
                                          </p:spTgt>
                                        </p:tgtEl>
                                        <p:attrNameLst>
                                          <p:attrName>style.visibility</p:attrName>
                                        </p:attrNameLst>
                                      </p:cBhvr>
                                      <p:to>
                                        <p:strVal val="visible"/>
                                      </p:to>
                                    </p:set>
                                    <p:anim calcmode="lin" valueType="num">
                                      <p:cBhvr additive="base">
                                        <p:cTn id="22"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2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152400"/>
            <a:ext cx="9144000" cy="1524000"/>
          </a:xfrm>
        </p:spPr>
        <p:txBody>
          <a:bodyPr>
            <a:normAutofit/>
          </a:bodyPr>
          <a:lstStyle/>
          <a:p>
            <a:pPr algn="ctr"/>
            <a:r>
              <a:rPr lang="en-US" b="1" smtClean="0"/>
              <a:t>Evidence-Based Practices </a:t>
            </a:r>
            <a:br>
              <a:rPr lang="en-US" b="1" smtClean="0"/>
            </a:br>
            <a:r>
              <a:rPr lang="en-US" b="1" smtClean="0"/>
              <a:t>for Alcohol Treatment</a:t>
            </a:r>
            <a:endParaRPr lang="en-US" b="1"/>
          </a:p>
        </p:txBody>
      </p:sp>
      <p:sp>
        <p:nvSpPr>
          <p:cNvPr id="214019" name="Rectangle 3"/>
          <p:cNvSpPr>
            <a:spLocks noGrp="1" noChangeArrowheads="1"/>
          </p:cNvSpPr>
          <p:nvPr>
            <p:ph idx="1"/>
          </p:nvPr>
        </p:nvSpPr>
        <p:spPr>
          <a:xfrm>
            <a:off x="1295400" y="1752600"/>
            <a:ext cx="6629400" cy="4724400"/>
          </a:xfrm>
        </p:spPr>
        <p:txBody>
          <a:bodyPr/>
          <a:lstStyle/>
          <a:p>
            <a:pPr>
              <a:lnSpc>
                <a:spcPct val="90000"/>
              </a:lnSpc>
            </a:pPr>
            <a:r>
              <a:rPr lang="en-US" dirty="0" smtClean="0"/>
              <a:t>Brief intervention</a:t>
            </a:r>
          </a:p>
          <a:p>
            <a:pPr>
              <a:lnSpc>
                <a:spcPct val="90000"/>
              </a:lnSpc>
            </a:pPr>
            <a:r>
              <a:rPr lang="en-US" dirty="0" smtClean="0">
                <a:solidFill>
                  <a:schemeClr val="folHlink"/>
                </a:solidFill>
              </a:rPr>
              <a:t>Social skills training</a:t>
            </a:r>
          </a:p>
          <a:p>
            <a:pPr>
              <a:lnSpc>
                <a:spcPct val="90000"/>
              </a:lnSpc>
            </a:pPr>
            <a:r>
              <a:rPr lang="en-US" dirty="0" smtClean="0"/>
              <a:t>Motivational enhancement</a:t>
            </a:r>
          </a:p>
          <a:p>
            <a:pPr>
              <a:lnSpc>
                <a:spcPct val="90000"/>
              </a:lnSpc>
            </a:pPr>
            <a:r>
              <a:rPr lang="en-US" dirty="0" smtClean="0">
                <a:solidFill>
                  <a:schemeClr val="folHlink"/>
                </a:solidFill>
              </a:rPr>
              <a:t>Community reinforcement</a:t>
            </a:r>
          </a:p>
          <a:p>
            <a:pPr>
              <a:lnSpc>
                <a:spcPct val="90000"/>
              </a:lnSpc>
            </a:pPr>
            <a:r>
              <a:rPr lang="en-US" dirty="0" smtClean="0"/>
              <a:t>Behavioral contracting</a:t>
            </a:r>
            <a:br>
              <a:rPr lang="en-US" dirty="0" smtClean="0"/>
            </a:b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0-#ppt_w/2"/>
                                          </p:val>
                                        </p:tav>
                                        <p:tav tm="100000">
                                          <p:val>
                                            <p:strVal val="#ppt_x"/>
                                          </p:val>
                                        </p:tav>
                                      </p:tavLst>
                                    </p:anim>
                                    <p:anim calcmode="lin" valueType="num">
                                      <p:cBhvr additive="base">
                                        <p:cTn id="8" dur="500" fill="hold"/>
                                        <p:tgtEl>
                                          <p:spTgt spid="2140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4019">
                                            <p:txEl>
                                              <p:pRg st="0" end="0"/>
                                            </p:txEl>
                                          </p:spTgt>
                                        </p:tgtEl>
                                        <p:attrNameLst>
                                          <p:attrName>style.visibility</p:attrName>
                                        </p:attrNameLst>
                                      </p:cBhvr>
                                      <p:to>
                                        <p:strVal val="visible"/>
                                      </p:to>
                                    </p:set>
                                    <p:anim calcmode="lin" valueType="num">
                                      <p:cBhvr additive="base">
                                        <p:cTn id="12" dur="5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4019">
                                            <p:txEl>
                                              <p:pRg st="1" end="1"/>
                                            </p:txEl>
                                          </p:spTgt>
                                        </p:tgtEl>
                                        <p:attrNameLst>
                                          <p:attrName>style.visibility</p:attrName>
                                        </p:attrNameLst>
                                      </p:cBhvr>
                                      <p:to>
                                        <p:strVal val="visible"/>
                                      </p:to>
                                    </p:set>
                                    <p:anim calcmode="lin" valueType="num">
                                      <p:cBhvr additive="base">
                                        <p:cTn id="17"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4019">
                                            <p:txEl>
                                              <p:pRg st="2" end="2"/>
                                            </p:txEl>
                                          </p:spTgt>
                                        </p:tgtEl>
                                        <p:attrNameLst>
                                          <p:attrName>style.visibility</p:attrName>
                                        </p:attrNameLst>
                                      </p:cBhvr>
                                      <p:to>
                                        <p:strVal val="visible"/>
                                      </p:to>
                                    </p:set>
                                    <p:anim calcmode="lin" valueType="num">
                                      <p:cBhvr additive="base">
                                        <p:cTn id="22"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4019">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4019">
                                            <p:txEl>
                                              <p:pRg st="3" end="3"/>
                                            </p:txEl>
                                          </p:spTgt>
                                        </p:tgtEl>
                                        <p:attrNameLst>
                                          <p:attrName>style.visibility</p:attrName>
                                        </p:attrNameLst>
                                      </p:cBhvr>
                                      <p:to>
                                        <p:strVal val="visible"/>
                                      </p:to>
                                    </p:set>
                                    <p:anim calcmode="lin" valueType="num">
                                      <p:cBhvr additive="base">
                                        <p:cTn id="27"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4019">
                                            <p:txEl>
                                              <p:pRg st="4" end="4"/>
                                            </p:txEl>
                                          </p:spTgt>
                                        </p:tgtEl>
                                        <p:attrNameLst>
                                          <p:attrName>style.visibility</p:attrName>
                                        </p:attrNameLst>
                                      </p:cBhvr>
                                      <p:to>
                                        <p:strVal val="visible"/>
                                      </p:to>
                                    </p:set>
                                    <p:anim calcmode="lin" valueType="num">
                                      <p:cBhvr additive="base">
                                        <p:cTn id="32"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4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228600"/>
            <a:ext cx="9144000" cy="1295400"/>
          </a:xfrm>
        </p:spPr>
        <p:txBody>
          <a:bodyPr>
            <a:normAutofit fontScale="90000"/>
          </a:bodyPr>
          <a:lstStyle/>
          <a:p>
            <a:pPr algn="ctr"/>
            <a:r>
              <a:rPr lang="en-US" b="1" dirty="0" smtClean="0"/>
              <a:t> Scientifically-Based </a:t>
            </a:r>
            <a:r>
              <a:rPr lang="en-US" b="1" dirty="0"/>
              <a:t>Approaches </a:t>
            </a:r>
            <a:br>
              <a:rPr lang="en-US" b="1" dirty="0"/>
            </a:br>
            <a:r>
              <a:rPr lang="en-US" b="1" dirty="0"/>
              <a:t>to Addiction Treatment</a:t>
            </a:r>
          </a:p>
        </p:txBody>
      </p:sp>
      <p:sp>
        <p:nvSpPr>
          <p:cNvPr id="215043" name="Rectangle 3"/>
          <p:cNvSpPr>
            <a:spLocks noGrp="1" noChangeArrowheads="1"/>
          </p:cNvSpPr>
          <p:nvPr>
            <p:ph idx="1"/>
          </p:nvPr>
        </p:nvSpPr>
        <p:spPr>
          <a:xfrm>
            <a:off x="1905000" y="1752600"/>
            <a:ext cx="7239000" cy="3810000"/>
          </a:xfrm>
        </p:spPr>
        <p:txBody>
          <a:bodyPr>
            <a:normAutofit/>
          </a:bodyPr>
          <a:lstStyle/>
          <a:p>
            <a:pPr marL="609600" indent="-609600">
              <a:lnSpc>
                <a:spcPct val="80000"/>
              </a:lnSpc>
              <a:spcAft>
                <a:spcPct val="20000"/>
              </a:spcAft>
            </a:pPr>
            <a:r>
              <a:rPr lang="en-US" sz="2800" dirty="0"/>
              <a:t>Cognitive–behavioral interventions</a:t>
            </a:r>
          </a:p>
          <a:p>
            <a:pPr marL="609600" indent="-609600">
              <a:lnSpc>
                <a:spcPct val="80000"/>
              </a:lnSpc>
              <a:spcAft>
                <a:spcPct val="20000"/>
              </a:spcAft>
            </a:pPr>
            <a:r>
              <a:rPr lang="en-US" sz="2800" dirty="0">
                <a:solidFill>
                  <a:schemeClr val="folHlink"/>
                </a:solidFill>
              </a:rPr>
              <a:t>Community reinforcement</a:t>
            </a:r>
          </a:p>
          <a:p>
            <a:pPr marL="609600" indent="-609600">
              <a:lnSpc>
                <a:spcPct val="80000"/>
              </a:lnSpc>
              <a:spcAft>
                <a:spcPct val="20000"/>
              </a:spcAft>
            </a:pPr>
            <a:r>
              <a:rPr lang="en-US" sz="2800" dirty="0"/>
              <a:t>Motivational enhancement therapy</a:t>
            </a:r>
          </a:p>
          <a:p>
            <a:pPr marL="609600" indent="-609600">
              <a:lnSpc>
                <a:spcPct val="80000"/>
              </a:lnSpc>
              <a:spcAft>
                <a:spcPct val="20000"/>
              </a:spcAft>
            </a:pPr>
            <a:r>
              <a:rPr lang="en-US" sz="2800" dirty="0">
                <a:solidFill>
                  <a:schemeClr val="folHlink"/>
                </a:solidFill>
              </a:rPr>
              <a:t>12-step facilitation</a:t>
            </a:r>
          </a:p>
          <a:p>
            <a:pPr marL="609600" indent="-609600">
              <a:lnSpc>
                <a:spcPct val="80000"/>
              </a:lnSpc>
              <a:spcAft>
                <a:spcPct val="20000"/>
              </a:spcAft>
            </a:pPr>
            <a:r>
              <a:rPr lang="en-US" sz="2800" dirty="0"/>
              <a:t>Contingency management </a:t>
            </a:r>
          </a:p>
          <a:p>
            <a:pPr marL="609600" indent="-609600">
              <a:lnSpc>
                <a:spcPct val="80000"/>
              </a:lnSpc>
              <a:spcAft>
                <a:spcPct val="20000"/>
              </a:spcAft>
            </a:pPr>
            <a:r>
              <a:rPr lang="en-US" sz="2800" dirty="0">
                <a:solidFill>
                  <a:schemeClr val="folHlink"/>
                </a:solidFill>
              </a:rPr>
              <a:t>Pharmacological therapies</a:t>
            </a:r>
          </a:p>
          <a:p>
            <a:pPr marL="609600" indent="-609600">
              <a:lnSpc>
                <a:spcPct val="80000"/>
              </a:lnSpc>
              <a:spcAft>
                <a:spcPct val="20000"/>
              </a:spcAft>
            </a:pPr>
            <a:r>
              <a:rPr lang="en-US" sz="2800" dirty="0"/>
              <a:t>Systems treatment</a:t>
            </a:r>
          </a:p>
          <a:p>
            <a:pPr marL="609600" indent="-609600">
              <a:lnSpc>
                <a:spcPct val="80000"/>
              </a:lnSpc>
              <a:spcAft>
                <a:spcPct val="20000"/>
              </a:spcAft>
              <a:buFontTx/>
              <a:buNone/>
            </a:pPr>
            <a:endParaRPr lang="en-US" sz="1800" dirty="0"/>
          </a:p>
          <a:p>
            <a:pPr marL="609600" indent="-609600">
              <a:lnSpc>
                <a:spcPct val="80000"/>
              </a:lnSpc>
              <a:buNone/>
            </a:pPr>
            <a:endParaRPr lang="en-US" sz="1600" dirty="0"/>
          </a:p>
          <a:p>
            <a:pPr marL="609600" indent="-609600">
              <a:lnSpc>
                <a:spcPct val="80000"/>
              </a:lnSpc>
              <a:buFontTx/>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additive="base">
                                        <p:cTn id="7" dur="500" fill="hold"/>
                                        <p:tgtEl>
                                          <p:spTgt spid="215042"/>
                                        </p:tgtEl>
                                        <p:attrNameLst>
                                          <p:attrName>ppt_x</p:attrName>
                                        </p:attrNameLst>
                                      </p:cBhvr>
                                      <p:tavLst>
                                        <p:tav tm="0">
                                          <p:val>
                                            <p:strVal val="0-#ppt_w/2"/>
                                          </p:val>
                                        </p:tav>
                                        <p:tav tm="100000">
                                          <p:val>
                                            <p:strVal val="#ppt_x"/>
                                          </p:val>
                                        </p:tav>
                                      </p:tavLst>
                                    </p:anim>
                                    <p:anim calcmode="lin" valueType="num">
                                      <p:cBhvr additive="base">
                                        <p:cTn id="8" dur="500" fill="hold"/>
                                        <p:tgtEl>
                                          <p:spTgt spid="2150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 calcmode="lin" valueType="num">
                                      <p:cBhvr additive="base">
                                        <p:cTn id="12" dur="5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4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5043">
                                            <p:txEl>
                                              <p:pRg st="1" end="1"/>
                                            </p:txEl>
                                          </p:spTgt>
                                        </p:tgtEl>
                                        <p:attrNameLst>
                                          <p:attrName>style.visibility</p:attrName>
                                        </p:attrNameLst>
                                      </p:cBhvr>
                                      <p:to>
                                        <p:strVal val="visible"/>
                                      </p:to>
                                    </p:set>
                                    <p:anim calcmode="lin" valueType="num">
                                      <p:cBhvr additive="base">
                                        <p:cTn id="17" dur="5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4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5043">
                                            <p:txEl>
                                              <p:pRg st="2" end="2"/>
                                            </p:txEl>
                                          </p:spTgt>
                                        </p:tgtEl>
                                        <p:attrNameLst>
                                          <p:attrName>style.visibility</p:attrName>
                                        </p:attrNameLst>
                                      </p:cBhvr>
                                      <p:to>
                                        <p:strVal val="visible"/>
                                      </p:to>
                                    </p:set>
                                    <p:anim calcmode="lin" valueType="num">
                                      <p:cBhvr additive="base">
                                        <p:cTn id="22" dur="5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504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5043">
                                            <p:txEl>
                                              <p:pRg st="3" end="3"/>
                                            </p:txEl>
                                          </p:spTgt>
                                        </p:tgtEl>
                                        <p:attrNameLst>
                                          <p:attrName>style.visibility</p:attrName>
                                        </p:attrNameLst>
                                      </p:cBhvr>
                                      <p:to>
                                        <p:strVal val="visible"/>
                                      </p:to>
                                    </p:set>
                                    <p:anim calcmode="lin" valueType="num">
                                      <p:cBhvr additive="base">
                                        <p:cTn id="27" dur="5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4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5043">
                                            <p:txEl>
                                              <p:pRg st="4" end="4"/>
                                            </p:txEl>
                                          </p:spTgt>
                                        </p:tgtEl>
                                        <p:attrNameLst>
                                          <p:attrName>style.visibility</p:attrName>
                                        </p:attrNameLst>
                                      </p:cBhvr>
                                      <p:to>
                                        <p:strVal val="visible"/>
                                      </p:to>
                                    </p:set>
                                    <p:anim calcmode="lin" valueType="num">
                                      <p:cBhvr additive="base">
                                        <p:cTn id="32" dur="500" fill="hold"/>
                                        <p:tgtEl>
                                          <p:spTgt spid="21504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504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15043">
                                            <p:txEl>
                                              <p:pRg st="5" end="5"/>
                                            </p:txEl>
                                          </p:spTgt>
                                        </p:tgtEl>
                                        <p:attrNameLst>
                                          <p:attrName>style.visibility</p:attrName>
                                        </p:attrNameLst>
                                      </p:cBhvr>
                                      <p:to>
                                        <p:strVal val="visible"/>
                                      </p:to>
                                    </p:set>
                                    <p:anim calcmode="lin" valueType="num">
                                      <p:cBhvr additive="base">
                                        <p:cTn id="37" dur="500" fill="hold"/>
                                        <p:tgtEl>
                                          <p:spTgt spid="215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4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15043">
                                            <p:txEl>
                                              <p:pRg st="6" end="6"/>
                                            </p:txEl>
                                          </p:spTgt>
                                        </p:tgtEl>
                                        <p:attrNameLst>
                                          <p:attrName>style.visibility</p:attrName>
                                        </p:attrNameLst>
                                      </p:cBhvr>
                                      <p:to>
                                        <p:strVal val="visible"/>
                                      </p:to>
                                    </p:set>
                                    <p:anim calcmode="lin" valueType="num">
                                      <p:cBhvr additive="base">
                                        <p:cTn id="42" dur="500" fill="hold"/>
                                        <p:tgtEl>
                                          <p:spTgt spid="21504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50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0" y="1600200"/>
            <a:ext cx="9144000" cy="2743200"/>
          </a:xfrm>
        </p:spPr>
        <p:txBody>
          <a:bodyPr>
            <a:normAutofit/>
          </a:bodyPr>
          <a:lstStyle/>
          <a:p>
            <a:pPr algn="ctr">
              <a:lnSpc>
                <a:spcPct val="90000"/>
              </a:lnSpc>
            </a:pPr>
            <a:r>
              <a:rPr lang="en-US" sz="6000" b="1" dirty="0"/>
              <a:t>An Evidence-Based Treatment Model for Improving Practice</a:t>
            </a:r>
            <a:endParaRPr lang="en-US" sz="8000" b="1" dirty="0"/>
          </a:p>
        </p:txBody>
      </p:sp>
      <p:sp>
        <p:nvSpPr>
          <p:cNvPr id="157699" name="Text Box 3"/>
          <p:cNvSpPr txBox="1">
            <a:spLocks noChangeArrowheads="1"/>
          </p:cNvSpPr>
          <p:nvPr/>
        </p:nvSpPr>
        <p:spPr bwMode="auto">
          <a:xfrm>
            <a:off x="3171645" y="5257800"/>
            <a:ext cx="2781659" cy="840230"/>
          </a:xfrm>
          <a:prstGeom prst="rect">
            <a:avLst/>
          </a:prstGeom>
          <a:noFill/>
          <a:ln w="9525">
            <a:noFill/>
            <a:miter lim="800000"/>
            <a:headEnd/>
            <a:tailEnd/>
          </a:ln>
          <a:effectLst/>
        </p:spPr>
        <p:txBody>
          <a:bodyPr wrap="none">
            <a:spAutoFit/>
          </a:bodyPr>
          <a:lstStyle/>
          <a:p>
            <a:pPr algn="ctr">
              <a:lnSpc>
                <a:spcPct val="90000"/>
              </a:lnSpc>
            </a:pPr>
            <a:r>
              <a:rPr lang="en-US" sz="1800" b="1" dirty="0">
                <a:latin typeface="Tahoma" pitchFamily="34" charset="0"/>
              </a:rPr>
              <a:t>D. Dwayne Simpson</a:t>
            </a:r>
            <a:br>
              <a:rPr lang="en-US" sz="1800" b="1" dirty="0">
                <a:latin typeface="Tahoma" pitchFamily="34" charset="0"/>
              </a:rPr>
            </a:br>
            <a:r>
              <a:rPr lang="en-US" sz="1800" dirty="0">
                <a:latin typeface="Tahoma" pitchFamily="34" charset="0"/>
              </a:rPr>
              <a:t>and Colleagues</a:t>
            </a:r>
          </a:p>
          <a:p>
            <a:pPr algn="ctr">
              <a:lnSpc>
                <a:spcPct val="90000"/>
              </a:lnSpc>
            </a:pPr>
            <a:r>
              <a:rPr lang="en-US" sz="1800" dirty="0">
                <a:latin typeface="Tahoma" pitchFamily="34" charset="0"/>
              </a:rPr>
              <a:t>Texas Christian University</a:t>
            </a:r>
          </a:p>
        </p:txBody>
      </p:sp>
      <p:grpSp>
        <p:nvGrpSpPr>
          <p:cNvPr id="157700" name="Group 4"/>
          <p:cNvGrpSpPr>
            <a:grpSpLocks/>
          </p:cNvGrpSpPr>
          <p:nvPr/>
        </p:nvGrpSpPr>
        <p:grpSpPr bwMode="auto">
          <a:xfrm>
            <a:off x="533400" y="5867400"/>
            <a:ext cx="1219200" cy="838200"/>
            <a:chOff x="720" y="336"/>
            <a:chExt cx="768" cy="528"/>
          </a:xfrm>
        </p:grpSpPr>
        <p:sp>
          <p:nvSpPr>
            <p:cNvPr id="157701" name="Rectangle 5"/>
            <p:cNvSpPr>
              <a:spLocks noChangeArrowheads="1"/>
            </p:cNvSpPr>
            <p:nvPr/>
          </p:nvSpPr>
          <p:spPr bwMode="auto">
            <a:xfrm>
              <a:off x="720" y="336"/>
              <a:ext cx="768" cy="528"/>
            </a:xfrm>
            <a:prstGeom prst="rect">
              <a:avLst/>
            </a:prstGeom>
            <a:solidFill>
              <a:schemeClr val="tx1"/>
            </a:solidFill>
            <a:ln w="12700">
              <a:noFill/>
              <a:miter lim="800000"/>
              <a:headEnd/>
              <a:tailEnd/>
            </a:ln>
            <a:effectLst>
              <a:prstShdw prst="shdw17" dist="17961" dir="2700000">
                <a:srgbClr val="969696"/>
              </a:prstShdw>
            </a:effectLst>
          </p:spPr>
          <p:txBody>
            <a:bodyPr wrap="none" anchor="ctr"/>
            <a:lstStyle/>
            <a:p>
              <a:endParaRPr lang="en-US"/>
            </a:p>
          </p:txBody>
        </p:sp>
        <p:pic>
          <p:nvPicPr>
            <p:cNvPr id="157702" name="Picture 6" descr="frogtculogo"/>
            <p:cNvPicPr>
              <a:picLocks noChangeAspect="1" noChangeArrowheads="1"/>
            </p:cNvPicPr>
            <p:nvPr/>
          </p:nvPicPr>
          <p:blipFill>
            <a:blip r:embed="rId3" cstate="print"/>
            <a:srcRect/>
            <a:stretch>
              <a:fillRect/>
            </a:stretch>
          </p:blipFill>
          <p:spPr bwMode="auto">
            <a:xfrm>
              <a:off x="720" y="336"/>
              <a:ext cx="768" cy="528"/>
            </a:xfrm>
            <a:prstGeom prst="rect">
              <a:avLst/>
            </a:prstGeom>
            <a:noFill/>
            <a:ln w="9525">
              <a:noFill/>
              <a:miter lim="800000"/>
              <a:headEnd/>
              <a:tailEnd/>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0-#ppt_w/2"/>
                                          </p:val>
                                        </p:tav>
                                        <p:tav tm="100000">
                                          <p:val>
                                            <p:strVal val="#ppt_x"/>
                                          </p:val>
                                        </p:tav>
                                      </p:tavLst>
                                    </p:anim>
                                    <p:anim calcmode="lin" valueType="num">
                                      <p:cBhvr additive="base">
                                        <p:cTn id="8" dur="500" fill="hold"/>
                                        <p:tgtEl>
                                          <p:spTgt spid="157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7699"/>
                                        </p:tgtEl>
                                        <p:attrNameLst>
                                          <p:attrName>style.visibility</p:attrName>
                                        </p:attrNameLst>
                                      </p:cBhvr>
                                      <p:to>
                                        <p:strVal val="visible"/>
                                      </p:to>
                                    </p:set>
                                    <p:anim calcmode="lin" valueType="num">
                                      <p:cBhvr additive="base">
                                        <p:cTn id="12" dur="1000" fill="hold"/>
                                        <p:tgtEl>
                                          <p:spTgt spid="157699"/>
                                        </p:tgtEl>
                                        <p:attrNameLst>
                                          <p:attrName>ppt_x</p:attrName>
                                        </p:attrNameLst>
                                      </p:cBhvr>
                                      <p:tavLst>
                                        <p:tav tm="0">
                                          <p:val>
                                            <p:strVal val="#ppt_x"/>
                                          </p:val>
                                        </p:tav>
                                        <p:tav tm="100000">
                                          <p:val>
                                            <p:strVal val="#ppt_x"/>
                                          </p:val>
                                        </p:tav>
                                      </p:tavLst>
                                    </p:anim>
                                    <p:anim calcmode="lin" valueType="num">
                                      <p:cBhvr additive="base">
                                        <p:cTn id="13" dur="10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normAutofit fontScale="90000"/>
          </a:bodyPr>
          <a:lstStyle/>
          <a:p>
            <a:r>
              <a:rPr lang="en-US" b="1" dirty="0" smtClean="0"/>
              <a:t>The Five Stages of Implementation</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5400" dirty="0"/>
              <a:t>Successfully implementing a program that fits your organization's needs is a process - </a:t>
            </a:r>
            <a:r>
              <a:rPr lang="en-US" sz="5400" i="1" dirty="0"/>
              <a:t>not a single event </a:t>
            </a:r>
            <a:r>
              <a:rPr lang="en-US" sz="5400" dirty="0"/>
              <a:t>- that occurs in multiple stages of planning, purposeful action, and evaluating. </a:t>
            </a:r>
            <a:endParaRPr lang="en-US" sz="6700" dirty="0"/>
          </a:p>
        </p:txBody>
      </p:sp>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133600" y="2133600"/>
            <a:ext cx="4572000" cy="3352800"/>
          </a:xfrm>
          <a:prstGeom prst="rect">
            <a:avLst/>
          </a:prstGeom>
          <a:noFill/>
          <a:ln w="19050">
            <a:solidFill>
              <a:schemeClr val="tx1"/>
            </a:solidFill>
            <a:miter lim="800000"/>
            <a:headEnd/>
            <a:tailEnd/>
          </a:ln>
          <a:effectLst/>
        </p:spPr>
        <p:txBody>
          <a:bodyPr wrap="none" anchor="ctr"/>
          <a:lstStyle/>
          <a:p>
            <a:pPr algn="ctr"/>
            <a:r>
              <a:rPr lang="en-US" sz="14000">
                <a:solidFill>
                  <a:schemeClr val="tx2"/>
                </a:solidFill>
                <a:latin typeface="Arial Rounded MT Bold" pitchFamily="34" charset="0"/>
              </a:rPr>
              <a:t>  </a:t>
            </a:r>
          </a:p>
        </p:txBody>
      </p:sp>
      <p:sp>
        <p:nvSpPr>
          <p:cNvPr id="171011" name="Rectangle 3"/>
          <p:cNvSpPr>
            <a:spLocks noGrp="1" noChangeArrowheads="1"/>
          </p:cNvSpPr>
          <p:nvPr>
            <p:ph type="title"/>
          </p:nvPr>
        </p:nvSpPr>
        <p:spPr>
          <a:xfrm>
            <a:off x="0" y="228600"/>
            <a:ext cx="9144000" cy="1295400"/>
          </a:xfrm>
        </p:spPr>
        <p:txBody>
          <a:bodyPr>
            <a:normAutofit/>
          </a:bodyPr>
          <a:lstStyle/>
          <a:p>
            <a:pPr algn="ctr">
              <a:lnSpc>
                <a:spcPct val="90000"/>
              </a:lnSpc>
            </a:pPr>
            <a:r>
              <a:rPr lang="en-US" b="1"/>
              <a:t>Elements of a Treatment </a:t>
            </a:r>
            <a:br>
              <a:rPr lang="en-US" b="1"/>
            </a:br>
            <a:r>
              <a:rPr lang="en-US" b="1"/>
              <a:t>Process Model</a:t>
            </a:r>
          </a:p>
        </p:txBody>
      </p:sp>
      <p:sp>
        <p:nvSpPr>
          <p:cNvPr id="171012" name="Rectangle 4"/>
          <p:cNvSpPr>
            <a:spLocks noChangeArrowheads="1"/>
          </p:cNvSpPr>
          <p:nvPr/>
        </p:nvSpPr>
        <p:spPr bwMode="auto">
          <a:xfrm>
            <a:off x="2133600" y="2133600"/>
            <a:ext cx="4572000" cy="3352800"/>
          </a:xfrm>
          <a:prstGeom prst="rect">
            <a:avLst/>
          </a:prstGeom>
          <a:solidFill>
            <a:schemeClr val="bg2"/>
          </a:solidFill>
          <a:ln w="12700">
            <a:solidFill>
              <a:schemeClr val="bg2"/>
            </a:solidFill>
            <a:miter lim="800000"/>
            <a:headEnd/>
            <a:tailEnd/>
          </a:ln>
          <a:effectLst>
            <a:outerShdw dist="81320" dir="2319588" algn="ctr" rotWithShape="0">
              <a:schemeClr val="folHlink"/>
            </a:outerShdw>
          </a:effectLst>
        </p:spPr>
        <p:txBody>
          <a:bodyPr wrap="none" anchor="ctr"/>
          <a:lstStyle/>
          <a:p>
            <a:pPr algn="ctr"/>
            <a:r>
              <a:rPr lang="en-US" sz="14000" b="1">
                <a:solidFill>
                  <a:schemeClr val="tx2"/>
                </a:solidFill>
                <a:latin typeface="Arial Rounded MT Bold" pitchFamily="34" charset="0"/>
              </a:rPr>
              <a:t>  </a:t>
            </a:r>
          </a:p>
        </p:txBody>
      </p:sp>
      <p:sp>
        <p:nvSpPr>
          <p:cNvPr id="171013" name="Oval 5"/>
          <p:cNvSpPr>
            <a:spLocks noChangeArrowheads="1"/>
          </p:cNvSpPr>
          <p:nvPr/>
        </p:nvSpPr>
        <p:spPr bwMode="blackWhite">
          <a:xfrm>
            <a:off x="53340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9525">
            <a:solidFill>
              <a:schemeClr val="bg2"/>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dirty="0">
                <a:effectLst>
                  <a:outerShdw blurRad="38100" dist="38100" dir="2700000" algn="tl">
                    <a:srgbClr val="FFFFFF"/>
                  </a:outerShdw>
                </a:effectLst>
              </a:rPr>
              <a:t>Sufficient</a:t>
            </a:r>
          </a:p>
          <a:p>
            <a:pPr algn="ctr">
              <a:lnSpc>
                <a:spcPct val="90000"/>
              </a:lnSpc>
            </a:pPr>
            <a:r>
              <a:rPr lang="en-US" sz="2000" b="1" dirty="0">
                <a:effectLst>
                  <a:outerShdw blurRad="38100" dist="38100" dir="2700000" algn="tl">
                    <a:srgbClr val="FFFFFF"/>
                  </a:outerShdw>
                </a:effectLst>
              </a:rPr>
              <a:t>Retention</a:t>
            </a:r>
          </a:p>
        </p:txBody>
      </p:sp>
      <p:sp>
        <p:nvSpPr>
          <p:cNvPr id="171014" name="Rectangle 6"/>
          <p:cNvSpPr>
            <a:spLocks noChangeArrowheads="1"/>
          </p:cNvSpPr>
          <p:nvPr/>
        </p:nvSpPr>
        <p:spPr bwMode="auto">
          <a:xfrm>
            <a:off x="381000" y="838200"/>
            <a:ext cx="8229600" cy="685800"/>
          </a:xfrm>
          <a:prstGeom prst="rect">
            <a:avLst/>
          </a:prstGeom>
          <a:noFill/>
          <a:ln w="9525">
            <a:noFill/>
            <a:miter lim="800000"/>
            <a:headEnd/>
            <a:tailEnd/>
          </a:ln>
          <a:effectLst/>
        </p:spPr>
        <p:txBody>
          <a:bodyPr anchor="ctr"/>
          <a:lstStyle/>
          <a:p>
            <a:endParaRPr lang="en-US" sz="4600">
              <a:solidFill>
                <a:schemeClr val="folHlink"/>
              </a:solidFill>
            </a:endParaRPr>
          </a:p>
        </p:txBody>
      </p:sp>
      <p:sp>
        <p:nvSpPr>
          <p:cNvPr id="171015" name="Text Box 7"/>
          <p:cNvSpPr txBox="1">
            <a:spLocks noChangeArrowheads="1"/>
          </p:cNvSpPr>
          <p:nvPr/>
        </p:nvSpPr>
        <p:spPr bwMode="white">
          <a:xfrm>
            <a:off x="3686175" y="2590800"/>
            <a:ext cx="1379538" cy="2438400"/>
          </a:xfrm>
          <a:prstGeom prst="rect">
            <a:avLst/>
          </a:prstGeom>
          <a:noFill/>
          <a:ln w="9525">
            <a:noFill/>
            <a:miter lim="800000"/>
            <a:headEnd/>
            <a:tailEnd/>
          </a:ln>
          <a:effectLst/>
        </p:spPr>
        <p:txBody>
          <a:bodyPr wrap="none">
            <a:spAutoFit/>
          </a:bodyPr>
          <a:lstStyle/>
          <a:p>
            <a:pPr algn="ctr"/>
            <a:r>
              <a:rPr lang="en-US" sz="15400" b="1">
                <a:solidFill>
                  <a:schemeClr val="tx2"/>
                </a:solidFill>
                <a:latin typeface="Arial Rounded MT Bold" pitchFamily="34" charset="0"/>
              </a:rPr>
              <a:t>?</a:t>
            </a:r>
          </a:p>
        </p:txBody>
      </p:sp>
      <p:sp>
        <p:nvSpPr>
          <p:cNvPr id="171016" name="Oval 8"/>
          <p:cNvSpPr>
            <a:spLocks noChangeArrowheads="1"/>
          </p:cNvSpPr>
          <p:nvPr/>
        </p:nvSpPr>
        <p:spPr bwMode="blackWhite">
          <a:xfrm>
            <a:off x="381000" y="2401888"/>
            <a:ext cx="1447800" cy="914400"/>
          </a:xfrm>
          <a:prstGeom prst="ellipse">
            <a:avLst/>
          </a:prstGeom>
          <a:solidFill>
            <a:schemeClr val="accent1"/>
          </a:solidFill>
          <a:ln w="9525">
            <a:noFill/>
            <a:round/>
            <a:headEnd/>
            <a:tailEnd/>
          </a:ln>
          <a:effectLst>
            <a:outerShdw dist="53882" dir="2700000" algn="ctr" rotWithShape="0">
              <a:schemeClr val="folHlink"/>
            </a:outerShdw>
          </a:effectLst>
        </p:spPr>
        <p:txBody>
          <a:bodyPr wrap="none" anchor="ctr"/>
          <a:lstStyle/>
          <a:p>
            <a:pPr algn="ctr">
              <a:lnSpc>
                <a:spcPct val="80000"/>
              </a:lnSpc>
            </a:pPr>
            <a:r>
              <a:rPr lang="en-US" sz="2000" b="1">
                <a:effectLst>
                  <a:outerShdw blurRad="38100" dist="38100" dir="2700000" algn="tl">
                    <a:srgbClr val="FFFFFF"/>
                  </a:outerShdw>
                </a:effectLst>
              </a:rPr>
              <a:t>Patient</a:t>
            </a:r>
          </a:p>
          <a:p>
            <a:pPr algn="ctr">
              <a:lnSpc>
                <a:spcPct val="80000"/>
              </a:lnSpc>
            </a:pPr>
            <a:r>
              <a:rPr lang="en-US" sz="2000" b="1">
                <a:effectLst>
                  <a:outerShdw blurRad="38100" dist="38100" dir="2700000" algn="tl">
                    <a:srgbClr val="FFFFFF"/>
                  </a:outerShdw>
                </a:effectLst>
              </a:rPr>
              <a:t>Factors</a:t>
            </a:r>
          </a:p>
        </p:txBody>
      </p:sp>
      <p:sp>
        <p:nvSpPr>
          <p:cNvPr id="171017" name="Text Box 9"/>
          <p:cNvSpPr txBox="1">
            <a:spLocks noChangeArrowheads="1"/>
          </p:cNvSpPr>
          <p:nvPr/>
        </p:nvSpPr>
        <p:spPr bwMode="auto">
          <a:xfrm>
            <a:off x="228600" y="3468688"/>
            <a:ext cx="1752600" cy="1962076"/>
          </a:xfrm>
          <a:prstGeom prst="rect">
            <a:avLst/>
          </a:prstGeom>
          <a:noFill/>
          <a:ln w="9525">
            <a:noFill/>
            <a:miter lim="800000"/>
            <a:headEnd/>
            <a:tailEnd/>
          </a:ln>
          <a:effectLst/>
        </p:spPr>
        <p:txBody>
          <a:bodyPr>
            <a:spAutoFit/>
          </a:bodyPr>
          <a:lstStyle/>
          <a:p>
            <a:pPr algn="ctr">
              <a:lnSpc>
                <a:spcPct val="90000"/>
              </a:lnSpc>
            </a:pPr>
            <a:r>
              <a:rPr lang="en-US" sz="1800" b="1" u="sng" dirty="0">
                <a:effectLst>
                  <a:outerShdw blurRad="38100" dist="38100" dir="2700000" algn="tl">
                    <a:srgbClr val="C0C0C0"/>
                  </a:outerShdw>
                </a:effectLst>
              </a:rPr>
              <a:t>Psychological</a:t>
            </a:r>
            <a:r>
              <a:rPr lang="en-US" sz="1800" b="1" dirty="0">
                <a:effectLst>
                  <a:outerShdw blurRad="38100" dist="38100" dir="2700000" algn="tl">
                    <a:srgbClr val="C0C0C0"/>
                  </a:outerShdw>
                </a:effectLst>
              </a:rPr>
              <a:t/>
            </a:r>
            <a:br>
              <a:rPr lang="en-US" sz="1800" b="1" dirty="0">
                <a:effectLst>
                  <a:outerShdw blurRad="38100" dist="38100" dir="2700000" algn="tl">
                    <a:srgbClr val="C0C0C0"/>
                  </a:outerShdw>
                </a:effectLst>
              </a:rPr>
            </a:br>
            <a:r>
              <a:rPr lang="en-US" sz="1800" b="1" dirty="0">
                <a:effectLst>
                  <a:outerShdw blurRad="38100" dist="38100" dir="2700000" algn="tl">
                    <a:srgbClr val="C0C0C0"/>
                  </a:outerShdw>
                </a:effectLst>
              </a:rPr>
              <a:t>Functioning,</a:t>
            </a:r>
          </a:p>
          <a:p>
            <a:pPr algn="ctr">
              <a:lnSpc>
                <a:spcPct val="90000"/>
              </a:lnSpc>
            </a:pPr>
            <a:endParaRPr lang="en-US" sz="900" b="1" dirty="0">
              <a:effectLst>
                <a:outerShdw blurRad="38100" dist="38100" dir="2700000" algn="tl">
                  <a:srgbClr val="C0C0C0"/>
                </a:outerShdw>
              </a:effectLst>
            </a:endParaRPr>
          </a:p>
          <a:p>
            <a:pPr algn="ctr">
              <a:lnSpc>
                <a:spcPct val="140000"/>
              </a:lnSpc>
            </a:pPr>
            <a:r>
              <a:rPr lang="en-US" sz="1800" b="1" u="sng" dirty="0">
                <a:effectLst>
                  <a:outerShdw blurRad="38100" dist="38100" dir="2700000" algn="tl">
                    <a:srgbClr val="C0C0C0"/>
                  </a:outerShdw>
                </a:effectLst>
              </a:rPr>
              <a:t>Motivation</a:t>
            </a:r>
            <a:r>
              <a:rPr lang="en-US" sz="1800" b="1" dirty="0">
                <a:effectLst>
                  <a:outerShdw blurRad="38100" dist="38100" dir="2700000" algn="tl">
                    <a:srgbClr val="C0C0C0"/>
                  </a:outerShdw>
                </a:effectLst>
              </a:rPr>
              <a:t>,</a:t>
            </a:r>
          </a:p>
          <a:p>
            <a:pPr algn="ctr">
              <a:lnSpc>
                <a:spcPct val="140000"/>
              </a:lnSpc>
            </a:pPr>
            <a:endParaRPr lang="en-US" sz="900" b="1" dirty="0">
              <a:effectLst>
                <a:outerShdw blurRad="38100" dist="38100" dir="2700000" algn="tl">
                  <a:srgbClr val="C0C0C0"/>
                </a:outerShdw>
              </a:effectLst>
            </a:endParaRPr>
          </a:p>
          <a:p>
            <a:pPr algn="ctr">
              <a:lnSpc>
                <a:spcPct val="80000"/>
              </a:lnSpc>
            </a:pPr>
            <a:r>
              <a:rPr lang="en-US" sz="1800" b="1" dirty="0">
                <a:effectLst>
                  <a:outerShdw blurRad="38100" dist="38100" dir="2700000" algn="tl">
                    <a:srgbClr val="C0C0C0"/>
                  </a:outerShdw>
                </a:effectLst>
              </a:rPr>
              <a:t>&amp; Problem</a:t>
            </a:r>
            <a:br>
              <a:rPr lang="en-US" sz="1800" b="1" dirty="0">
                <a:effectLst>
                  <a:outerShdw blurRad="38100" dist="38100" dir="2700000" algn="tl">
                    <a:srgbClr val="C0C0C0"/>
                  </a:outerShdw>
                </a:effectLst>
              </a:rPr>
            </a:br>
            <a:r>
              <a:rPr lang="en-US" sz="1800" b="1" u="sng" dirty="0">
                <a:effectLst>
                  <a:outerShdw blurRad="38100" dist="38100" dir="2700000" algn="tl">
                    <a:srgbClr val="C0C0C0"/>
                  </a:outerShdw>
                </a:effectLst>
              </a:rPr>
              <a:t>Severity</a:t>
            </a:r>
          </a:p>
          <a:p>
            <a:pPr algn="ctr">
              <a:lnSpc>
                <a:spcPct val="80000"/>
              </a:lnSpc>
            </a:pPr>
            <a:endParaRPr lang="en-US" sz="1800" b="1" u="sng" dirty="0">
              <a:solidFill>
                <a:srgbClr val="FFCC99"/>
              </a:solidFill>
              <a:effectLst>
                <a:outerShdw blurRad="38100" dist="38100" dir="2700000" algn="tl">
                  <a:srgbClr val="C0C0C0"/>
                </a:outerShdw>
              </a:effectLst>
            </a:endParaRPr>
          </a:p>
        </p:txBody>
      </p:sp>
      <p:sp>
        <p:nvSpPr>
          <p:cNvPr id="171018" name="Oval 10"/>
          <p:cNvSpPr>
            <a:spLocks noChangeArrowheads="1"/>
          </p:cNvSpPr>
          <p:nvPr/>
        </p:nvSpPr>
        <p:spPr bwMode="auto">
          <a:xfrm>
            <a:off x="152400" y="2133600"/>
            <a:ext cx="1905000" cy="3429000"/>
          </a:xfrm>
          <a:prstGeom prst="ellipse">
            <a:avLst/>
          </a:prstGeom>
          <a:noFill/>
          <a:ln w="57150">
            <a:solidFill>
              <a:schemeClr val="tx2"/>
            </a:solidFill>
            <a:round/>
            <a:headEnd/>
            <a:tailEnd/>
          </a:ln>
          <a:effectLst/>
        </p:spPr>
        <p:txBody>
          <a:bodyPr wrap="none" anchor="ctr"/>
          <a:lstStyle/>
          <a:p>
            <a:endParaRPr lang="en-US"/>
          </a:p>
        </p:txBody>
      </p:sp>
      <p:sp>
        <p:nvSpPr>
          <p:cNvPr id="171019" name="Text Box 11"/>
          <p:cNvSpPr txBox="1">
            <a:spLocks noChangeArrowheads="1"/>
          </p:cNvSpPr>
          <p:nvPr/>
        </p:nvSpPr>
        <p:spPr bwMode="auto">
          <a:xfrm>
            <a:off x="739813" y="5626100"/>
            <a:ext cx="7464351" cy="978729"/>
          </a:xfrm>
          <a:prstGeom prst="rect">
            <a:avLst/>
          </a:prstGeom>
          <a:noFill/>
          <a:ln w="9525">
            <a:noFill/>
            <a:miter lim="800000"/>
            <a:headEnd/>
            <a:tailEnd/>
          </a:ln>
          <a:effectLst/>
        </p:spPr>
        <p:txBody>
          <a:bodyPr wrap="none">
            <a:spAutoFit/>
          </a:bodyPr>
          <a:lstStyle/>
          <a:p>
            <a:pPr algn="ctr">
              <a:lnSpc>
                <a:spcPct val="90000"/>
              </a:lnSpc>
            </a:pPr>
            <a:r>
              <a:rPr lang="en-US" sz="3200" b="1" dirty="0">
                <a:latin typeface="Arial Rounded MT Bold" pitchFamily="34" charset="0"/>
              </a:rPr>
              <a:t>Cognitive and behavioral</a:t>
            </a:r>
            <a:r>
              <a:rPr lang="en-US" sz="3200" b="1" u="sng" dirty="0">
                <a:latin typeface="Arial Rounded MT Bold" pitchFamily="34" charset="0"/>
              </a:rPr>
              <a:t/>
            </a:r>
            <a:br>
              <a:rPr lang="en-US" sz="3200" b="1" u="sng" dirty="0">
                <a:latin typeface="Arial Rounded MT Bold" pitchFamily="34" charset="0"/>
              </a:rPr>
            </a:br>
            <a:r>
              <a:rPr lang="en-US" sz="3200" b="1" dirty="0">
                <a:latin typeface="Arial Rounded MT Bold" pitchFamily="34" charset="0"/>
              </a:rPr>
              <a:t>components with therapeutic impact</a:t>
            </a:r>
          </a:p>
        </p:txBody>
      </p:sp>
      <p:sp>
        <p:nvSpPr>
          <p:cNvPr id="171020" name="AutoShape 12"/>
          <p:cNvSpPr>
            <a:spLocks noChangeArrowheads="1"/>
          </p:cNvSpPr>
          <p:nvPr/>
        </p:nvSpPr>
        <p:spPr bwMode="auto">
          <a:xfrm>
            <a:off x="6705600" y="3657600"/>
            <a:ext cx="381000" cy="609600"/>
          </a:xfrm>
          <a:prstGeom prst="rightArrow">
            <a:avLst>
              <a:gd name="adj1" fmla="val 55731"/>
              <a:gd name="adj2" fmla="val 3958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1021" name="Rectangle 13"/>
          <p:cNvSpPr>
            <a:spLocks noChangeArrowheads="1"/>
          </p:cNvSpPr>
          <p:nvPr/>
        </p:nvSpPr>
        <p:spPr bwMode="auto">
          <a:xfrm>
            <a:off x="7086600" y="3276600"/>
            <a:ext cx="1447800" cy="1905000"/>
          </a:xfrm>
          <a:prstGeom prst="rect">
            <a:avLst/>
          </a:prstGeom>
          <a:solidFill>
            <a:srgbClr val="FFCCCC"/>
          </a:solidFill>
          <a:ln w="3175">
            <a:solidFill>
              <a:schemeClr val="bg2"/>
            </a:solidFill>
            <a:miter lim="800000"/>
            <a:headEnd/>
            <a:tailEnd/>
          </a:ln>
          <a:effectLst>
            <a:outerShdw dist="71842" dir="2700000" algn="ctr" rotWithShape="0">
              <a:schemeClr val="folHlink"/>
            </a:outerShdw>
          </a:effectLst>
        </p:spPr>
        <p:txBody>
          <a:bodyPr wrap="none" anchor="ctr"/>
          <a:lstStyle/>
          <a:p>
            <a:endParaRPr lang="en-US"/>
          </a:p>
        </p:txBody>
      </p:sp>
      <p:sp>
        <p:nvSpPr>
          <p:cNvPr id="171022" name="Text Box 14"/>
          <p:cNvSpPr txBox="1">
            <a:spLocks noChangeArrowheads="1"/>
          </p:cNvSpPr>
          <p:nvPr/>
        </p:nvSpPr>
        <p:spPr bwMode="auto">
          <a:xfrm>
            <a:off x="6872288" y="5178425"/>
            <a:ext cx="1890712" cy="39687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1023" name="Oval 15"/>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1024" name="Oval 16"/>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1025" name="Oval 17"/>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1026" name="Oval 18"/>
          <p:cNvSpPr>
            <a:spLocks noChangeArrowheads="1"/>
          </p:cNvSpPr>
          <p:nvPr/>
        </p:nvSpPr>
        <p:spPr bwMode="blackWhite">
          <a:xfrm>
            <a:off x="2133600" y="2362200"/>
            <a:ext cx="1524000" cy="609600"/>
          </a:xfrm>
          <a:prstGeom prst="ellipse">
            <a:avLst/>
          </a:prstGeom>
          <a:solidFill>
            <a:srgbClr val="FF9999"/>
          </a:solidFill>
          <a:ln w="9525">
            <a:noFill/>
            <a:round/>
            <a:headEnd/>
            <a:tailEnd/>
          </a:ln>
          <a:effectLst/>
        </p:spPr>
        <p:txBody>
          <a:bodyPr wrap="none" anchor="ctr"/>
          <a:lstStyle/>
          <a:p>
            <a:pPr algn="ctr"/>
            <a:r>
              <a:rPr lang="en-US" sz="2800" b="1">
                <a:effectLst>
                  <a:outerShdw blurRad="38100" dist="38100" dir="2700000" algn="tl">
                    <a:srgbClr val="FFFFFF"/>
                  </a:outerShdw>
                </a:effectLst>
              </a:rPr>
              <a:t>Detox</a:t>
            </a:r>
          </a:p>
        </p:txBody>
      </p:sp>
      <p:sp>
        <p:nvSpPr>
          <p:cNvPr id="171027" name="Oval 19"/>
          <p:cNvSpPr>
            <a:spLocks noChangeArrowheads="1"/>
          </p:cNvSpPr>
          <p:nvPr/>
        </p:nvSpPr>
        <p:spPr bwMode="blackWhite">
          <a:xfrm>
            <a:off x="2133600" y="33528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OP-DF</a:t>
            </a:r>
          </a:p>
        </p:txBody>
      </p:sp>
      <p:sp>
        <p:nvSpPr>
          <p:cNvPr id="171028" name="Oval 20"/>
          <p:cNvSpPr>
            <a:spLocks noChangeArrowheads="1"/>
          </p:cNvSpPr>
          <p:nvPr/>
        </p:nvSpPr>
        <p:spPr bwMode="blackWhite">
          <a:xfrm>
            <a:off x="2133600" y="39624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TC/Res</a:t>
            </a:r>
          </a:p>
        </p:txBody>
      </p:sp>
      <p:sp>
        <p:nvSpPr>
          <p:cNvPr id="171029" name="Oval 21"/>
          <p:cNvSpPr>
            <a:spLocks noChangeArrowheads="1"/>
          </p:cNvSpPr>
          <p:nvPr/>
        </p:nvSpPr>
        <p:spPr bwMode="blackWhite">
          <a:xfrm>
            <a:off x="2133600" y="45720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OP-MM</a:t>
            </a:r>
          </a:p>
        </p:txBody>
      </p:sp>
      <p:cxnSp>
        <p:nvCxnSpPr>
          <p:cNvPr id="171030" name="AutoShape 22"/>
          <p:cNvCxnSpPr>
            <a:cxnSpLocks noChangeShapeType="1"/>
            <a:stCxn id="171026" idx="4"/>
            <a:endCxn id="171027" idx="0"/>
          </p:cNvCxnSpPr>
          <p:nvPr/>
        </p:nvCxnSpPr>
        <p:spPr bwMode="auto">
          <a:xfrm>
            <a:off x="2895600" y="2971800"/>
            <a:ext cx="0" cy="381000"/>
          </a:xfrm>
          <a:prstGeom prst="straightConnector1">
            <a:avLst/>
          </a:prstGeom>
          <a:noFill/>
          <a:ln w="28575">
            <a:solidFill>
              <a:schemeClr val="tx2"/>
            </a:solidFill>
            <a:round/>
            <a:headEnd/>
            <a:tailEnd type="triangle" w="med" len="med"/>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1012"/>
                                        </p:tgtEl>
                                        <p:attrNameLst>
                                          <p:attrName>style.visibility</p:attrName>
                                        </p:attrNameLst>
                                      </p:cBhvr>
                                      <p:to>
                                        <p:strVal val="visible"/>
                                      </p:to>
                                    </p:set>
                                    <p:animEffect transition="in" filter="dissolve">
                                      <p:cBhvr>
                                        <p:cTn id="7" dur="500"/>
                                        <p:tgtEl>
                                          <p:spTgt spid="171012"/>
                                        </p:tgtEl>
                                      </p:cBhvr>
                                    </p:animEffect>
                                  </p:childTnLst>
                                </p:cTn>
                              </p:par>
                            </p:childTnLst>
                          </p:cTn>
                        </p:par>
                        <p:par>
                          <p:cTn id="8" fill="hold">
                            <p:stCondLst>
                              <p:cond delay="1500"/>
                            </p:stCondLst>
                            <p:childTnLst>
                              <p:par>
                                <p:cTn id="9" presetID="23" presetClass="entr" presetSubtype="528" fill="hold" grpId="0" nodeType="afterEffect">
                                  <p:stCondLst>
                                    <p:cond delay="0"/>
                                  </p:stCondLst>
                                  <p:childTnLst>
                                    <p:set>
                                      <p:cBhvr>
                                        <p:cTn id="10" dur="1" fill="hold">
                                          <p:stCondLst>
                                            <p:cond delay="0"/>
                                          </p:stCondLst>
                                        </p:cTn>
                                        <p:tgtEl>
                                          <p:spTgt spid="171015"/>
                                        </p:tgtEl>
                                        <p:attrNameLst>
                                          <p:attrName>style.visibility</p:attrName>
                                        </p:attrNameLst>
                                      </p:cBhvr>
                                      <p:to>
                                        <p:strVal val="visible"/>
                                      </p:to>
                                    </p:set>
                                    <p:anim calcmode="lin" valueType="num">
                                      <p:cBhvr>
                                        <p:cTn id="11" dur="500" fill="hold"/>
                                        <p:tgtEl>
                                          <p:spTgt spid="171015"/>
                                        </p:tgtEl>
                                        <p:attrNameLst>
                                          <p:attrName>ppt_w</p:attrName>
                                        </p:attrNameLst>
                                      </p:cBhvr>
                                      <p:tavLst>
                                        <p:tav tm="0">
                                          <p:val>
                                            <p:fltVal val="0"/>
                                          </p:val>
                                        </p:tav>
                                        <p:tav tm="100000">
                                          <p:val>
                                            <p:strVal val="#ppt_w"/>
                                          </p:val>
                                        </p:tav>
                                      </p:tavLst>
                                    </p:anim>
                                    <p:anim calcmode="lin" valueType="num">
                                      <p:cBhvr>
                                        <p:cTn id="12" dur="500" fill="hold"/>
                                        <p:tgtEl>
                                          <p:spTgt spid="171015"/>
                                        </p:tgtEl>
                                        <p:attrNameLst>
                                          <p:attrName>ppt_h</p:attrName>
                                        </p:attrNameLst>
                                      </p:cBhvr>
                                      <p:tavLst>
                                        <p:tav tm="0">
                                          <p:val>
                                            <p:fltVal val="0"/>
                                          </p:val>
                                        </p:tav>
                                        <p:tav tm="100000">
                                          <p:val>
                                            <p:strVal val="#ppt_h"/>
                                          </p:val>
                                        </p:tav>
                                      </p:tavLst>
                                    </p:anim>
                                    <p:anim calcmode="lin" valueType="num">
                                      <p:cBhvr>
                                        <p:cTn id="13" dur="500" fill="hold"/>
                                        <p:tgtEl>
                                          <p:spTgt spid="171015"/>
                                        </p:tgtEl>
                                        <p:attrNameLst>
                                          <p:attrName>ppt_x</p:attrName>
                                        </p:attrNameLst>
                                      </p:cBhvr>
                                      <p:tavLst>
                                        <p:tav tm="0">
                                          <p:val>
                                            <p:fltVal val="0.5"/>
                                          </p:val>
                                        </p:tav>
                                        <p:tav tm="100000">
                                          <p:val>
                                            <p:strVal val="#ppt_x"/>
                                          </p:val>
                                        </p:tav>
                                      </p:tavLst>
                                    </p:anim>
                                    <p:anim calcmode="lin" valueType="num">
                                      <p:cBhvr>
                                        <p:cTn id="14" dur="500" fill="hold"/>
                                        <p:tgtEl>
                                          <p:spTgt spid="17101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10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1016"/>
                                        </p:tgtEl>
                                        <p:attrNameLst>
                                          <p:attrName>style.visibility</p:attrName>
                                        </p:attrNameLst>
                                      </p:cBhvr>
                                      <p:to>
                                        <p:strVal val="visible"/>
                                      </p:to>
                                    </p:set>
                                    <p:animEffect transition="in" filter="dissolve">
                                      <p:cBhvr>
                                        <p:cTn id="19" dur="500"/>
                                        <p:tgtEl>
                                          <p:spTgt spid="171016"/>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1017">
                                            <p:txEl>
                                              <p:pRg st="0" end="0"/>
                                            </p:txEl>
                                          </p:spTgt>
                                        </p:tgtEl>
                                        <p:attrNameLst>
                                          <p:attrName>style.visibility</p:attrName>
                                        </p:attrNameLst>
                                      </p:cBhvr>
                                      <p:to>
                                        <p:strVal val="visible"/>
                                      </p:to>
                                    </p:set>
                                    <p:animEffect transition="in" filter="slide(fromTop)">
                                      <p:cBhvr>
                                        <p:cTn id="23" dur="500"/>
                                        <p:tgtEl>
                                          <p:spTgt spid="171017">
                                            <p:txEl>
                                              <p:pRg st="0" end="0"/>
                                            </p:txEl>
                                          </p:spTgt>
                                        </p:tgtEl>
                                      </p:cBhvr>
                                    </p:animEffect>
                                  </p:childTnLst>
                                </p:cTn>
                              </p:par>
                            </p:childTnLst>
                          </p:cTn>
                        </p:par>
                        <p:par>
                          <p:cTn id="24" fill="hold">
                            <p:stCondLst>
                              <p:cond delay="2000"/>
                            </p:stCondLst>
                            <p:childTnLst>
                              <p:par>
                                <p:cTn id="25" presetID="12" presetClass="entr" presetSubtype="1" fill="hold" grpId="0" nodeType="afterEffect">
                                  <p:stCondLst>
                                    <p:cond delay="1000"/>
                                  </p:stCondLst>
                                  <p:childTnLst>
                                    <p:set>
                                      <p:cBhvr>
                                        <p:cTn id="26" dur="1" fill="hold">
                                          <p:stCondLst>
                                            <p:cond delay="0"/>
                                          </p:stCondLst>
                                        </p:cTn>
                                        <p:tgtEl>
                                          <p:spTgt spid="171017">
                                            <p:txEl>
                                              <p:pRg st="2" end="2"/>
                                            </p:txEl>
                                          </p:spTgt>
                                        </p:tgtEl>
                                        <p:attrNameLst>
                                          <p:attrName>style.visibility</p:attrName>
                                        </p:attrNameLst>
                                      </p:cBhvr>
                                      <p:to>
                                        <p:strVal val="visible"/>
                                      </p:to>
                                    </p:set>
                                    <p:animEffect transition="in" filter="slide(fromTop)">
                                      <p:cBhvr>
                                        <p:cTn id="27" dur="500"/>
                                        <p:tgtEl>
                                          <p:spTgt spid="171017">
                                            <p:txEl>
                                              <p:pRg st="2" end="2"/>
                                            </p:txEl>
                                          </p:spTgt>
                                        </p:tgtEl>
                                      </p:cBhvr>
                                    </p:animEffect>
                                  </p:childTnLst>
                                </p:cTn>
                              </p:par>
                            </p:childTnLst>
                          </p:cTn>
                        </p:par>
                        <p:par>
                          <p:cTn id="28" fill="hold">
                            <p:stCondLst>
                              <p:cond delay="3500"/>
                            </p:stCondLst>
                            <p:childTnLst>
                              <p:par>
                                <p:cTn id="29" presetID="12" presetClass="entr" presetSubtype="1" fill="hold" grpId="0" nodeType="afterEffect">
                                  <p:stCondLst>
                                    <p:cond delay="1000"/>
                                  </p:stCondLst>
                                  <p:childTnLst>
                                    <p:set>
                                      <p:cBhvr>
                                        <p:cTn id="30" dur="1" fill="hold">
                                          <p:stCondLst>
                                            <p:cond delay="0"/>
                                          </p:stCondLst>
                                        </p:cTn>
                                        <p:tgtEl>
                                          <p:spTgt spid="171017">
                                            <p:txEl>
                                              <p:pRg st="4" end="4"/>
                                            </p:txEl>
                                          </p:spTgt>
                                        </p:tgtEl>
                                        <p:attrNameLst>
                                          <p:attrName>style.visibility</p:attrName>
                                        </p:attrNameLst>
                                      </p:cBhvr>
                                      <p:to>
                                        <p:strVal val="visible"/>
                                      </p:to>
                                    </p:set>
                                    <p:animEffect transition="in" filter="slide(fromTop)">
                                      <p:cBhvr>
                                        <p:cTn id="31" dur="500"/>
                                        <p:tgtEl>
                                          <p:spTgt spid="17101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1018"/>
                                        </p:tgtEl>
                                        <p:attrNameLst>
                                          <p:attrName>style.visibility</p:attrName>
                                        </p:attrNameLst>
                                      </p:cBhvr>
                                      <p:to>
                                        <p:strVal val="visible"/>
                                      </p:to>
                                    </p:set>
                                    <p:animEffect transition="in" filter="wipe(up)">
                                      <p:cBhvr>
                                        <p:cTn id="36" dur="500"/>
                                        <p:tgtEl>
                                          <p:spTgt spid="171018"/>
                                        </p:tgtEl>
                                      </p:cBhvr>
                                    </p:animEffect>
                                  </p:childTnLst>
                                  <p:subTnLst>
                                    <p:set>
                                      <p:cBhvr override="childStyle">
                                        <p:cTn dur="1" fill="hold" display="0" masterRel="nextClick" afterEffect="1"/>
                                        <p:tgtEl>
                                          <p:spTgt spid="171018"/>
                                        </p:tgtEl>
                                        <p:attrNameLst>
                                          <p:attrName>style.visibility</p:attrName>
                                        </p:attrNameLst>
                                      </p:cBhvr>
                                      <p:to>
                                        <p:strVal val="hidden"/>
                                      </p:to>
                                    </p:set>
                                  </p:subTnLst>
                                </p:cTn>
                              </p:par>
                            </p:childTnLst>
                          </p:cTn>
                        </p:par>
                        <p:par>
                          <p:cTn id="37" fill="hold">
                            <p:stCondLst>
                              <p:cond delay="500"/>
                            </p:stCondLst>
                            <p:childTnLst>
                              <p:par>
                                <p:cTn id="38" presetID="9" presetClass="entr" presetSubtype="0" fill="hold" grpId="0" nodeType="afterEffect">
                                  <p:stCondLst>
                                    <p:cond delay="2000"/>
                                  </p:stCondLst>
                                  <p:childTnLst>
                                    <p:set>
                                      <p:cBhvr>
                                        <p:cTn id="39" dur="1" fill="hold">
                                          <p:stCondLst>
                                            <p:cond delay="0"/>
                                          </p:stCondLst>
                                        </p:cTn>
                                        <p:tgtEl>
                                          <p:spTgt spid="171026"/>
                                        </p:tgtEl>
                                        <p:attrNameLst>
                                          <p:attrName>style.visibility</p:attrName>
                                        </p:attrNameLst>
                                      </p:cBhvr>
                                      <p:to>
                                        <p:strVal val="visible"/>
                                      </p:to>
                                    </p:set>
                                    <p:animEffect transition="in" filter="dissolve">
                                      <p:cBhvr>
                                        <p:cTn id="40" dur="500"/>
                                        <p:tgtEl>
                                          <p:spTgt spid="171026"/>
                                        </p:tgtEl>
                                      </p:cBhvr>
                                    </p:animEffect>
                                  </p:childTnLst>
                                </p:cTn>
                              </p:par>
                            </p:childTnLst>
                          </p:cTn>
                        </p:par>
                        <p:par>
                          <p:cTn id="41" fill="hold">
                            <p:stCondLst>
                              <p:cond delay="3000"/>
                            </p:stCondLst>
                            <p:childTnLst>
                              <p:par>
                                <p:cTn id="42" presetID="17" presetClass="entr" presetSubtype="1" fill="hold" nodeType="afterEffect">
                                  <p:stCondLst>
                                    <p:cond delay="1000"/>
                                  </p:stCondLst>
                                  <p:childTnLst>
                                    <p:set>
                                      <p:cBhvr>
                                        <p:cTn id="43" dur="1" fill="hold">
                                          <p:stCondLst>
                                            <p:cond delay="0"/>
                                          </p:stCondLst>
                                        </p:cTn>
                                        <p:tgtEl>
                                          <p:spTgt spid="171030"/>
                                        </p:tgtEl>
                                        <p:attrNameLst>
                                          <p:attrName>style.visibility</p:attrName>
                                        </p:attrNameLst>
                                      </p:cBhvr>
                                      <p:to>
                                        <p:strVal val="visible"/>
                                      </p:to>
                                    </p:set>
                                    <p:anim calcmode="lin" valueType="num">
                                      <p:cBhvr>
                                        <p:cTn id="44" dur="500" fill="hold"/>
                                        <p:tgtEl>
                                          <p:spTgt spid="171030"/>
                                        </p:tgtEl>
                                        <p:attrNameLst>
                                          <p:attrName>ppt_x</p:attrName>
                                        </p:attrNameLst>
                                      </p:cBhvr>
                                      <p:tavLst>
                                        <p:tav tm="0">
                                          <p:val>
                                            <p:strVal val="#ppt_x"/>
                                          </p:val>
                                        </p:tav>
                                        <p:tav tm="100000">
                                          <p:val>
                                            <p:strVal val="#ppt_x"/>
                                          </p:val>
                                        </p:tav>
                                      </p:tavLst>
                                    </p:anim>
                                    <p:anim calcmode="lin" valueType="num">
                                      <p:cBhvr>
                                        <p:cTn id="45" dur="500" fill="hold"/>
                                        <p:tgtEl>
                                          <p:spTgt spid="171030"/>
                                        </p:tgtEl>
                                        <p:attrNameLst>
                                          <p:attrName>ppt_y</p:attrName>
                                        </p:attrNameLst>
                                      </p:cBhvr>
                                      <p:tavLst>
                                        <p:tav tm="0">
                                          <p:val>
                                            <p:strVal val="#ppt_y-#ppt_h/2"/>
                                          </p:val>
                                        </p:tav>
                                        <p:tav tm="100000">
                                          <p:val>
                                            <p:strVal val="#ppt_y"/>
                                          </p:val>
                                        </p:tav>
                                      </p:tavLst>
                                    </p:anim>
                                    <p:anim calcmode="lin" valueType="num">
                                      <p:cBhvr>
                                        <p:cTn id="46" dur="500" fill="hold"/>
                                        <p:tgtEl>
                                          <p:spTgt spid="171030"/>
                                        </p:tgtEl>
                                        <p:attrNameLst>
                                          <p:attrName>ppt_w</p:attrName>
                                        </p:attrNameLst>
                                      </p:cBhvr>
                                      <p:tavLst>
                                        <p:tav tm="0">
                                          <p:val>
                                            <p:strVal val="#ppt_w"/>
                                          </p:val>
                                        </p:tav>
                                        <p:tav tm="100000">
                                          <p:val>
                                            <p:strVal val="#ppt_w"/>
                                          </p:val>
                                        </p:tav>
                                      </p:tavLst>
                                    </p:anim>
                                    <p:anim calcmode="lin" valueType="num">
                                      <p:cBhvr>
                                        <p:cTn id="47" dur="500" fill="hold"/>
                                        <p:tgtEl>
                                          <p:spTgt spid="171030"/>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12" presetClass="entr" presetSubtype="1" fill="hold" grpId="0" nodeType="afterEffect">
                                  <p:stCondLst>
                                    <p:cond delay="0"/>
                                  </p:stCondLst>
                                  <p:childTnLst>
                                    <p:set>
                                      <p:cBhvr>
                                        <p:cTn id="50" dur="1" fill="hold">
                                          <p:stCondLst>
                                            <p:cond delay="0"/>
                                          </p:stCondLst>
                                        </p:cTn>
                                        <p:tgtEl>
                                          <p:spTgt spid="171027"/>
                                        </p:tgtEl>
                                        <p:attrNameLst>
                                          <p:attrName>style.visibility</p:attrName>
                                        </p:attrNameLst>
                                      </p:cBhvr>
                                      <p:to>
                                        <p:strVal val="visible"/>
                                      </p:to>
                                    </p:set>
                                    <p:animEffect transition="in" filter="slide(fromTop)">
                                      <p:cBhvr>
                                        <p:cTn id="51" dur="500"/>
                                        <p:tgtEl>
                                          <p:spTgt spid="171027"/>
                                        </p:tgtEl>
                                      </p:cBhvr>
                                    </p:animEffect>
                                  </p:childTnLst>
                                </p:cTn>
                              </p:par>
                            </p:childTnLst>
                          </p:cTn>
                        </p:par>
                        <p:par>
                          <p:cTn id="52" fill="hold">
                            <p:stCondLst>
                              <p:cond delay="5000"/>
                            </p:stCondLst>
                            <p:childTnLst>
                              <p:par>
                                <p:cTn id="53" presetID="12" presetClass="entr" presetSubtype="1" fill="hold" grpId="0" nodeType="afterEffect">
                                  <p:stCondLst>
                                    <p:cond delay="0"/>
                                  </p:stCondLst>
                                  <p:childTnLst>
                                    <p:set>
                                      <p:cBhvr>
                                        <p:cTn id="54" dur="1" fill="hold">
                                          <p:stCondLst>
                                            <p:cond delay="0"/>
                                          </p:stCondLst>
                                        </p:cTn>
                                        <p:tgtEl>
                                          <p:spTgt spid="171028"/>
                                        </p:tgtEl>
                                        <p:attrNameLst>
                                          <p:attrName>style.visibility</p:attrName>
                                        </p:attrNameLst>
                                      </p:cBhvr>
                                      <p:to>
                                        <p:strVal val="visible"/>
                                      </p:to>
                                    </p:set>
                                    <p:animEffect transition="in" filter="slide(fromTop)">
                                      <p:cBhvr>
                                        <p:cTn id="55" dur="500"/>
                                        <p:tgtEl>
                                          <p:spTgt spid="171028"/>
                                        </p:tgtEl>
                                      </p:cBhvr>
                                    </p:animEffect>
                                  </p:childTnLst>
                                </p:cTn>
                              </p:par>
                            </p:childTnLst>
                          </p:cTn>
                        </p:par>
                        <p:par>
                          <p:cTn id="56" fill="hold">
                            <p:stCondLst>
                              <p:cond delay="5500"/>
                            </p:stCondLst>
                            <p:childTnLst>
                              <p:par>
                                <p:cTn id="57" presetID="12" presetClass="entr" presetSubtype="1" fill="hold" grpId="0" nodeType="afterEffect">
                                  <p:stCondLst>
                                    <p:cond delay="0"/>
                                  </p:stCondLst>
                                  <p:childTnLst>
                                    <p:set>
                                      <p:cBhvr>
                                        <p:cTn id="58" dur="1" fill="hold">
                                          <p:stCondLst>
                                            <p:cond delay="0"/>
                                          </p:stCondLst>
                                        </p:cTn>
                                        <p:tgtEl>
                                          <p:spTgt spid="171029"/>
                                        </p:tgtEl>
                                        <p:attrNameLst>
                                          <p:attrName>style.visibility</p:attrName>
                                        </p:attrNameLst>
                                      </p:cBhvr>
                                      <p:to>
                                        <p:strVal val="visible"/>
                                      </p:to>
                                    </p:set>
                                    <p:animEffect transition="in" filter="slide(fromTop)">
                                      <p:cBhvr>
                                        <p:cTn id="59" dur="500"/>
                                        <p:tgtEl>
                                          <p:spTgt spid="17102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71019"/>
                                        </p:tgtEl>
                                        <p:attrNameLst>
                                          <p:attrName>style.visibility</p:attrName>
                                        </p:attrNameLst>
                                      </p:cBhvr>
                                      <p:to>
                                        <p:strVal val="visible"/>
                                      </p:to>
                                    </p:set>
                                    <p:animEffect transition="in" filter="slide(fromBottom)">
                                      <p:cBhvr>
                                        <p:cTn id="64"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autoUpdateAnimBg="0"/>
      <p:bldP spid="171015" grpId="0" autoUpdateAnimBg="0"/>
      <p:bldP spid="171016" grpId="0" animBg="1" autoUpdateAnimBg="0"/>
      <p:bldP spid="171017" grpId="0" build="p" autoUpdateAnimBg="0" advAuto="1000"/>
      <p:bldP spid="171018" grpId="0" animBg="1"/>
      <p:bldP spid="171019" grpId="0" autoUpdateAnimBg="0"/>
      <p:bldP spid="171026" grpId="0" animBg="1" autoUpdateAnimBg="0"/>
      <p:bldP spid="171027" grpId="0" animBg="1" autoUpdateAnimBg="0"/>
      <p:bldP spid="171028" grpId="0" animBg="1" autoUpdateAnimBg="0"/>
      <p:bldP spid="17102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0"/>
            <a:ext cx="9144000" cy="1143000"/>
          </a:xfrm>
        </p:spPr>
        <p:txBody>
          <a:bodyPr/>
          <a:lstStyle/>
          <a:p>
            <a:pPr algn="ctr"/>
            <a:r>
              <a:rPr lang="en-US" b="1"/>
              <a:t>TCU Treatment Process Model</a:t>
            </a:r>
          </a:p>
        </p:txBody>
      </p:sp>
      <p:sp>
        <p:nvSpPr>
          <p:cNvPr id="173059" name="AutoShape 3"/>
          <p:cNvSpPr>
            <a:spLocks noChangeArrowheads="1"/>
          </p:cNvSpPr>
          <p:nvPr/>
        </p:nvSpPr>
        <p:spPr bwMode="auto">
          <a:xfrm>
            <a:off x="6934200" y="36576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60" name="Rectangle 4"/>
          <p:cNvSpPr>
            <a:spLocks noChangeArrowheads="1"/>
          </p:cNvSpPr>
          <p:nvPr/>
        </p:nvSpPr>
        <p:spPr bwMode="auto">
          <a:xfrm>
            <a:off x="7315200" y="32766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3061" name="Rectangle 5" descr="White marble"/>
          <p:cNvSpPr>
            <a:spLocks noChangeArrowheads="1"/>
          </p:cNvSpPr>
          <p:nvPr/>
        </p:nvSpPr>
        <p:spPr bwMode="auto">
          <a:xfrm>
            <a:off x="2057400" y="21336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3062" name="Oval 6"/>
          <p:cNvSpPr>
            <a:spLocks noChangeArrowheads="1"/>
          </p:cNvSpPr>
          <p:nvPr/>
        </p:nvSpPr>
        <p:spPr bwMode="blackWhite">
          <a:xfrm>
            <a:off x="56388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1000" b="1" dirty="0" smtClean="0">
                <a:effectLst>
                  <a:outerShdw blurRad="38100" dist="38100" dir="2700000" algn="tl">
                    <a:srgbClr val="FFFFFF"/>
                  </a:outerShdw>
                </a:effectLst>
              </a:rPr>
              <a:t>	         </a:t>
            </a:r>
            <a:r>
              <a:rPr lang="en-US" sz="1400" b="1" dirty="0" smtClean="0">
                <a:effectLst>
                  <a:outerShdw blurRad="38100" dist="38100" dir="2700000" algn="tl">
                    <a:srgbClr val="FFFFFF"/>
                  </a:outerShdw>
                </a:effectLst>
              </a:rPr>
              <a:t>Sufficient</a:t>
            </a:r>
            <a:endParaRPr lang="en-US" sz="1400" b="1" dirty="0">
              <a:effectLst>
                <a:outerShdw blurRad="38100" dist="38100" dir="2700000" algn="tl">
                  <a:srgbClr val="FFFFFF"/>
                </a:outerShdw>
              </a:effectLst>
            </a:endParaRPr>
          </a:p>
          <a:p>
            <a:pPr algn="ctr">
              <a:lnSpc>
                <a:spcPct val="90000"/>
              </a:lnSpc>
            </a:pPr>
            <a:r>
              <a:rPr lang="en-US" sz="1400" b="1" dirty="0" smtClean="0">
                <a:effectLst>
                  <a:outerShdw blurRad="38100" dist="38100" dir="2700000" algn="tl">
                    <a:srgbClr val="FFFFFF"/>
                  </a:outerShdw>
                </a:effectLst>
              </a:rPr>
              <a:t>	          Retention</a:t>
            </a:r>
            <a:endParaRPr lang="en-US" sz="1400" b="1" dirty="0">
              <a:effectLst>
                <a:outerShdw blurRad="38100" dist="38100" dir="2700000" algn="tl">
                  <a:srgbClr val="FFFFFF"/>
                </a:outerShdw>
              </a:effectLst>
            </a:endParaRPr>
          </a:p>
        </p:txBody>
      </p:sp>
      <p:sp>
        <p:nvSpPr>
          <p:cNvPr id="173063" name="Text Box 7"/>
          <p:cNvSpPr txBox="1">
            <a:spLocks noChangeArrowheads="1"/>
          </p:cNvSpPr>
          <p:nvPr/>
        </p:nvSpPr>
        <p:spPr bwMode="auto">
          <a:xfrm>
            <a:off x="7253288" y="5181600"/>
            <a:ext cx="1890712" cy="39687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3064" name="Oval 8"/>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3065" name="Oval 9"/>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3066" name="Oval 10"/>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nvGrpSpPr>
          <p:cNvPr id="173067" name="Group 11"/>
          <p:cNvGrpSpPr>
            <a:grpSpLocks/>
          </p:cNvGrpSpPr>
          <p:nvPr/>
        </p:nvGrpSpPr>
        <p:grpSpPr bwMode="auto">
          <a:xfrm>
            <a:off x="381000" y="2133600"/>
            <a:ext cx="1676400" cy="1447800"/>
            <a:chOff x="240" y="1344"/>
            <a:chExt cx="1104" cy="912"/>
          </a:xfrm>
        </p:grpSpPr>
        <p:sp>
          <p:nvSpPr>
            <p:cNvPr id="173068" name="Line 12"/>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173069" name="Group 13"/>
            <p:cNvGrpSpPr>
              <a:grpSpLocks/>
            </p:cNvGrpSpPr>
            <p:nvPr/>
          </p:nvGrpSpPr>
          <p:grpSpPr bwMode="auto">
            <a:xfrm>
              <a:off x="240" y="1344"/>
              <a:ext cx="912" cy="912"/>
              <a:chOff x="240" y="1344"/>
              <a:chExt cx="912" cy="912"/>
            </a:xfrm>
          </p:grpSpPr>
          <p:sp>
            <p:nvSpPr>
              <p:cNvPr id="173070" name="Oval 14"/>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73071" name="Oval 15"/>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2" name="Oval 16"/>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3" name="Oval 17"/>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4" name="Oval 18"/>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5" name="Oval 19"/>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3076" name="AutoShape 20"/>
              <p:cNvCxnSpPr>
                <a:cxnSpLocks noChangeShapeType="1"/>
                <a:stCxn id="173075" idx="4"/>
                <a:endCxn id="173070"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73077" name="Oval 21"/>
          <p:cNvSpPr>
            <a:spLocks noChangeArrowheads="1"/>
          </p:cNvSpPr>
          <p:nvPr/>
        </p:nvSpPr>
        <p:spPr bwMode="auto">
          <a:xfrm>
            <a:off x="1752600" y="1828800"/>
            <a:ext cx="4191000" cy="396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3079" name="Text Box 23"/>
          <p:cNvSpPr txBox="1">
            <a:spLocks noChangeArrowheads="1"/>
          </p:cNvSpPr>
          <p:nvPr/>
        </p:nvSpPr>
        <p:spPr bwMode="auto">
          <a:xfrm>
            <a:off x="2133600" y="2266950"/>
            <a:ext cx="1600200" cy="484235"/>
          </a:xfrm>
          <a:prstGeom prst="rect">
            <a:avLst/>
          </a:prstGeom>
          <a:noFill/>
          <a:ln w="9525">
            <a:noFill/>
            <a:miter lim="800000"/>
            <a:headEnd/>
            <a:tailEnd/>
          </a:ln>
          <a:effectLst/>
        </p:spPr>
        <p:txBody>
          <a:bodyPr>
            <a:spAutoFit/>
          </a:bodyPr>
          <a:lstStyle/>
          <a:p>
            <a:pPr algn="ctr">
              <a:lnSpc>
                <a:spcPct val="70000"/>
              </a:lnSpc>
            </a:pPr>
            <a:r>
              <a:rPr lang="en-US" sz="1800" b="1" dirty="0">
                <a:effectLst>
                  <a:outerShdw blurRad="38100" dist="38100" dir="2700000" algn="tl">
                    <a:srgbClr val="C0C0C0"/>
                  </a:outerShdw>
                </a:effectLst>
              </a:rPr>
              <a:t>Early </a:t>
            </a:r>
          </a:p>
          <a:p>
            <a:pPr algn="ctr">
              <a:lnSpc>
                <a:spcPct val="70000"/>
              </a:lnSpc>
            </a:pPr>
            <a:r>
              <a:rPr lang="en-US" sz="1800" b="1" dirty="0">
                <a:effectLst>
                  <a:outerShdw blurRad="38100" dist="38100" dir="2700000" algn="tl">
                    <a:srgbClr val="C0C0C0"/>
                  </a:outerShdw>
                </a:effectLst>
              </a:rPr>
              <a:t>Engagement</a:t>
            </a:r>
          </a:p>
        </p:txBody>
      </p:sp>
      <p:sp>
        <p:nvSpPr>
          <p:cNvPr id="173080" name="Text Box 24"/>
          <p:cNvSpPr txBox="1">
            <a:spLocks noChangeArrowheads="1"/>
          </p:cNvSpPr>
          <p:nvPr/>
        </p:nvSpPr>
        <p:spPr bwMode="auto">
          <a:xfrm>
            <a:off x="3886200" y="2266950"/>
            <a:ext cx="1295400" cy="484235"/>
          </a:xfrm>
          <a:prstGeom prst="rect">
            <a:avLst/>
          </a:prstGeom>
          <a:noFill/>
          <a:ln w="9525">
            <a:noFill/>
            <a:miter lim="800000"/>
            <a:headEnd/>
            <a:tailEnd/>
          </a:ln>
          <a:effectLst/>
        </p:spPr>
        <p:txBody>
          <a:bodyPr>
            <a:spAutoFit/>
          </a:bodyPr>
          <a:lstStyle/>
          <a:p>
            <a:pPr algn="ctr">
              <a:lnSpc>
                <a:spcPct val="70000"/>
              </a:lnSpc>
            </a:pPr>
            <a:r>
              <a:rPr lang="en-US" sz="1800" b="1" dirty="0">
                <a:effectLst>
                  <a:outerShdw blurRad="38100" dist="38100" dir="2700000" algn="tl">
                    <a:srgbClr val="C0C0C0"/>
                  </a:outerShdw>
                </a:effectLst>
              </a:rPr>
              <a:t>Early </a:t>
            </a:r>
          </a:p>
          <a:p>
            <a:pPr algn="ctr">
              <a:lnSpc>
                <a:spcPct val="70000"/>
              </a:lnSpc>
            </a:pPr>
            <a:r>
              <a:rPr lang="en-US" sz="1800" b="1" dirty="0">
                <a:effectLst>
                  <a:outerShdw blurRad="38100" dist="38100" dir="2700000" algn="tl">
                    <a:srgbClr val="C0C0C0"/>
                  </a:outerShdw>
                </a:effectLst>
              </a:rPr>
              <a:t>Recovery</a:t>
            </a:r>
          </a:p>
        </p:txBody>
      </p:sp>
      <p:sp>
        <p:nvSpPr>
          <p:cNvPr id="173081" name="Rectangle 25"/>
          <p:cNvSpPr>
            <a:spLocks noChangeArrowheads="1"/>
          </p:cNvSpPr>
          <p:nvPr/>
        </p:nvSpPr>
        <p:spPr bwMode="blackWhite">
          <a:xfrm>
            <a:off x="2209800" y="28194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3082" name="Rectangle 26"/>
          <p:cNvSpPr>
            <a:spLocks noChangeArrowheads="1"/>
          </p:cNvSpPr>
          <p:nvPr/>
        </p:nvSpPr>
        <p:spPr bwMode="blackWhite">
          <a:xfrm>
            <a:off x="2209800" y="42672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73083" name="Rectangle 27"/>
          <p:cNvSpPr>
            <a:spLocks noChangeArrowheads="1"/>
          </p:cNvSpPr>
          <p:nvPr/>
        </p:nvSpPr>
        <p:spPr bwMode="blackWhite">
          <a:xfrm>
            <a:off x="3810000" y="28194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dirty="0">
                <a:effectLst>
                  <a:outerShdw blurRad="38100" dist="38100" dir="2700000" algn="tl">
                    <a:srgbClr val="FFFFFF"/>
                  </a:outerShdw>
                </a:effectLst>
              </a:rPr>
              <a:t>Behavioral</a:t>
            </a:r>
          </a:p>
          <a:p>
            <a:pPr algn="ctr"/>
            <a:r>
              <a:rPr lang="en-US" sz="1800" b="1" dirty="0">
                <a:effectLst>
                  <a:outerShdw blurRad="38100" dist="38100" dir="2700000" algn="tl">
                    <a:srgbClr val="FFFFFF"/>
                  </a:outerShdw>
                </a:effectLst>
              </a:rPr>
              <a:t>Change</a:t>
            </a:r>
          </a:p>
        </p:txBody>
      </p:sp>
      <p:sp>
        <p:nvSpPr>
          <p:cNvPr id="173084" name="Rectangle 28"/>
          <p:cNvSpPr>
            <a:spLocks noChangeArrowheads="1"/>
          </p:cNvSpPr>
          <p:nvPr/>
        </p:nvSpPr>
        <p:spPr bwMode="blackWhite">
          <a:xfrm>
            <a:off x="3805238" y="42672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sp>
        <p:nvSpPr>
          <p:cNvPr id="173085" name="AutoShape 29"/>
          <p:cNvSpPr>
            <a:spLocks noChangeArrowheads="1"/>
          </p:cNvSpPr>
          <p:nvPr/>
        </p:nvSpPr>
        <p:spPr bwMode="auto">
          <a:xfrm>
            <a:off x="26670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6" name="AutoShape 30"/>
          <p:cNvSpPr>
            <a:spLocks noChangeArrowheads="1"/>
          </p:cNvSpPr>
          <p:nvPr/>
        </p:nvSpPr>
        <p:spPr bwMode="auto">
          <a:xfrm>
            <a:off x="2895600" y="38100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7" name="AutoShape 31"/>
          <p:cNvSpPr>
            <a:spLocks noChangeArrowheads="1"/>
          </p:cNvSpPr>
          <p:nvPr/>
        </p:nvSpPr>
        <p:spPr bwMode="auto">
          <a:xfrm>
            <a:off x="42672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8" name="AutoShape 32"/>
          <p:cNvSpPr>
            <a:spLocks noChangeArrowheads="1"/>
          </p:cNvSpPr>
          <p:nvPr/>
        </p:nvSpPr>
        <p:spPr bwMode="auto">
          <a:xfrm>
            <a:off x="4495800" y="38100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9" name="Rectangle 33"/>
          <p:cNvSpPr>
            <a:spLocks noChangeArrowheads="1"/>
          </p:cNvSpPr>
          <p:nvPr/>
        </p:nvSpPr>
        <p:spPr bwMode="auto">
          <a:xfrm>
            <a:off x="2133600" y="2743200"/>
            <a:ext cx="3352800" cy="1066800"/>
          </a:xfrm>
          <a:prstGeom prst="rect">
            <a:avLst/>
          </a:prstGeom>
          <a:noFill/>
          <a:ln w="57150">
            <a:solidFill>
              <a:schemeClr val="folHlink"/>
            </a:solidFill>
            <a:miter lim="800000"/>
            <a:headEnd/>
            <a:tailEnd/>
          </a:ln>
          <a:effectLst/>
        </p:spPr>
        <p:txBody>
          <a:bodyPr wrap="none" anchor="ctr"/>
          <a:lstStyle/>
          <a:p>
            <a:pPr algn="ctr"/>
            <a:endParaRPr lang="en-US" sz="6000" b="1">
              <a:solidFill>
                <a:schemeClr val="folHlink"/>
              </a:solidFill>
            </a:endParaRPr>
          </a:p>
        </p:txBody>
      </p:sp>
      <p:sp>
        <p:nvSpPr>
          <p:cNvPr id="173090" name="Rectangle 34"/>
          <p:cNvSpPr>
            <a:spLocks noChangeArrowheads="1"/>
          </p:cNvSpPr>
          <p:nvPr/>
        </p:nvSpPr>
        <p:spPr bwMode="auto">
          <a:xfrm>
            <a:off x="2133600" y="4191000"/>
            <a:ext cx="3429000" cy="1066800"/>
          </a:xfrm>
          <a:prstGeom prst="rect">
            <a:avLst/>
          </a:prstGeom>
          <a:noFill/>
          <a:ln w="57150">
            <a:solidFill>
              <a:schemeClr val="folHlink"/>
            </a:solidFill>
            <a:miter lim="800000"/>
            <a:headEnd/>
            <a:tailEnd/>
          </a:ln>
          <a:effectLst/>
        </p:spPr>
        <p:txBody>
          <a:bodyPr wrap="none" anchor="ctr"/>
          <a:lstStyle/>
          <a:p>
            <a:endParaRPr lang="en-US"/>
          </a:p>
        </p:txBody>
      </p:sp>
      <p:sp>
        <p:nvSpPr>
          <p:cNvPr id="173091" name="Text Box 35"/>
          <p:cNvSpPr txBox="1">
            <a:spLocks noChangeArrowheads="1"/>
          </p:cNvSpPr>
          <p:nvPr/>
        </p:nvSpPr>
        <p:spPr bwMode="auto">
          <a:xfrm>
            <a:off x="2057400" y="5654675"/>
            <a:ext cx="3619645" cy="769441"/>
          </a:xfrm>
          <a:prstGeom prst="rect">
            <a:avLst/>
          </a:prstGeom>
          <a:noFill/>
          <a:ln w="9525">
            <a:noFill/>
            <a:miter lim="800000"/>
            <a:headEnd/>
            <a:tailEnd/>
          </a:ln>
          <a:effectLst/>
        </p:spPr>
        <p:txBody>
          <a:bodyPr wrap="none">
            <a:spAutoFit/>
          </a:bodyPr>
          <a:lstStyle/>
          <a:p>
            <a:r>
              <a:rPr lang="en-US" sz="4400" b="1" dirty="0">
                <a:latin typeface="Arial Rounded MT Bold" pitchFamily="34" charset="0"/>
              </a:rPr>
              <a:t>Engagement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ox(out)">
                                      <p:cBhvr>
                                        <p:cTn id="7" dur="500"/>
                                        <p:tgtEl>
                                          <p:spTgt spid="1730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73079"/>
                                        </p:tgtEl>
                                        <p:attrNameLst>
                                          <p:attrName>style.visibility</p:attrName>
                                        </p:attrNameLst>
                                      </p:cBhvr>
                                      <p:to>
                                        <p:strVal val="visible"/>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73081"/>
                                        </p:tgtEl>
                                        <p:attrNameLst>
                                          <p:attrName>style.visibility</p:attrName>
                                        </p:attrNameLst>
                                      </p:cBhvr>
                                      <p:to>
                                        <p:strVal val="visible"/>
                                      </p:to>
                                    </p:set>
                                    <p:animEffect transition="in" filter="dissolve">
                                      <p:cBhvr>
                                        <p:cTn id="15" dur="500"/>
                                        <p:tgtEl>
                                          <p:spTgt spid="173081"/>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73082"/>
                                        </p:tgtEl>
                                        <p:attrNameLst>
                                          <p:attrName>style.visibility</p:attrName>
                                        </p:attrNameLst>
                                      </p:cBhvr>
                                      <p:to>
                                        <p:strVal val="visible"/>
                                      </p:to>
                                    </p:set>
                                    <p:animEffect transition="in" filter="dissolve">
                                      <p:cBhvr>
                                        <p:cTn id="19" dur="500"/>
                                        <p:tgtEl>
                                          <p:spTgt spid="173082"/>
                                        </p:tgtEl>
                                      </p:cBhvr>
                                    </p:animEffect>
                                  </p:childTnLst>
                                </p:cTn>
                              </p:par>
                            </p:childTnLst>
                          </p:cTn>
                        </p:par>
                        <p:par>
                          <p:cTn id="20" fill="hold">
                            <p:stCondLst>
                              <p:cond delay="1500"/>
                            </p:stCondLst>
                            <p:childTnLst>
                              <p:par>
                                <p:cTn id="21" presetID="16" presetClass="entr" presetSubtype="42" fill="hold" grpId="0" nodeType="afterEffect">
                                  <p:stCondLst>
                                    <p:cond delay="1000"/>
                                  </p:stCondLst>
                                  <p:childTnLst>
                                    <p:set>
                                      <p:cBhvr>
                                        <p:cTn id="22" dur="1" fill="hold">
                                          <p:stCondLst>
                                            <p:cond delay="0"/>
                                          </p:stCondLst>
                                        </p:cTn>
                                        <p:tgtEl>
                                          <p:spTgt spid="173085"/>
                                        </p:tgtEl>
                                        <p:attrNameLst>
                                          <p:attrName>style.visibility</p:attrName>
                                        </p:attrNameLst>
                                      </p:cBhvr>
                                      <p:to>
                                        <p:strVal val="visible"/>
                                      </p:to>
                                    </p:set>
                                    <p:animEffect transition="in" filter="barn(outHorizontal)">
                                      <p:cBhvr>
                                        <p:cTn id="23" dur="500"/>
                                        <p:tgtEl>
                                          <p:spTgt spid="17308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73086"/>
                                        </p:tgtEl>
                                        <p:attrNameLst>
                                          <p:attrName>style.visibility</p:attrName>
                                        </p:attrNameLst>
                                      </p:cBhvr>
                                      <p:to>
                                        <p:strVal val="visible"/>
                                      </p:to>
                                    </p:set>
                                    <p:anim calcmode="lin" valueType="num">
                                      <p:cBhvr>
                                        <p:cTn id="28" dur="500" fill="hold"/>
                                        <p:tgtEl>
                                          <p:spTgt spid="173086"/>
                                        </p:tgtEl>
                                        <p:attrNameLst>
                                          <p:attrName>ppt_x</p:attrName>
                                        </p:attrNameLst>
                                      </p:cBhvr>
                                      <p:tavLst>
                                        <p:tav tm="0">
                                          <p:val>
                                            <p:strVal val="#ppt_x-#ppt_w/2"/>
                                          </p:val>
                                        </p:tav>
                                        <p:tav tm="100000">
                                          <p:val>
                                            <p:strVal val="#ppt_x"/>
                                          </p:val>
                                        </p:tav>
                                      </p:tavLst>
                                    </p:anim>
                                    <p:anim calcmode="lin" valueType="num">
                                      <p:cBhvr>
                                        <p:cTn id="29" dur="500" fill="hold"/>
                                        <p:tgtEl>
                                          <p:spTgt spid="173086"/>
                                        </p:tgtEl>
                                        <p:attrNameLst>
                                          <p:attrName>ppt_y</p:attrName>
                                        </p:attrNameLst>
                                      </p:cBhvr>
                                      <p:tavLst>
                                        <p:tav tm="0">
                                          <p:val>
                                            <p:strVal val="#ppt_y"/>
                                          </p:val>
                                        </p:tav>
                                        <p:tav tm="100000">
                                          <p:val>
                                            <p:strVal val="#ppt_y"/>
                                          </p:val>
                                        </p:tav>
                                      </p:tavLst>
                                    </p:anim>
                                    <p:anim calcmode="lin" valueType="num">
                                      <p:cBhvr>
                                        <p:cTn id="30" dur="500" fill="hold"/>
                                        <p:tgtEl>
                                          <p:spTgt spid="173086"/>
                                        </p:tgtEl>
                                        <p:attrNameLst>
                                          <p:attrName>ppt_w</p:attrName>
                                        </p:attrNameLst>
                                      </p:cBhvr>
                                      <p:tavLst>
                                        <p:tav tm="0">
                                          <p:val>
                                            <p:fltVal val="0"/>
                                          </p:val>
                                        </p:tav>
                                        <p:tav tm="100000">
                                          <p:val>
                                            <p:strVal val="#ppt_w"/>
                                          </p:val>
                                        </p:tav>
                                      </p:tavLst>
                                    </p:anim>
                                    <p:anim calcmode="lin" valueType="num">
                                      <p:cBhvr>
                                        <p:cTn id="31" dur="500" fill="hold"/>
                                        <p:tgtEl>
                                          <p:spTgt spid="173086"/>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73080"/>
                                        </p:tgtEl>
                                        <p:attrNameLst>
                                          <p:attrName>style.visibility</p:attrName>
                                        </p:attrNameLst>
                                      </p:cBhvr>
                                      <p:to>
                                        <p:strVal val="visible"/>
                                      </p:to>
                                    </p:se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73083"/>
                                        </p:tgtEl>
                                        <p:attrNameLst>
                                          <p:attrName>style.visibility</p:attrName>
                                        </p:attrNameLst>
                                      </p:cBhvr>
                                      <p:to>
                                        <p:strVal val="visible"/>
                                      </p:to>
                                    </p:set>
                                    <p:animEffect transition="in" filter="dissolve">
                                      <p:cBhvr>
                                        <p:cTn id="38" dur="500"/>
                                        <p:tgtEl>
                                          <p:spTgt spid="173083"/>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173084"/>
                                        </p:tgtEl>
                                        <p:attrNameLst>
                                          <p:attrName>style.visibility</p:attrName>
                                        </p:attrNameLst>
                                      </p:cBhvr>
                                      <p:to>
                                        <p:strVal val="visible"/>
                                      </p:to>
                                    </p:set>
                                    <p:animEffect transition="in" filter="dissolve">
                                      <p:cBhvr>
                                        <p:cTn id="42" dur="500"/>
                                        <p:tgtEl>
                                          <p:spTgt spid="173084"/>
                                        </p:tgtEl>
                                      </p:cBhvr>
                                    </p:animEffect>
                                  </p:childTnLst>
                                </p:cTn>
                              </p:par>
                            </p:childTnLst>
                          </p:cTn>
                        </p:par>
                        <p:par>
                          <p:cTn id="43" fill="hold">
                            <p:stCondLst>
                              <p:cond delay="2000"/>
                            </p:stCondLst>
                            <p:childTnLst>
                              <p:par>
                                <p:cTn id="44" presetID="16" presetClass="entr" presetSubtype="42" fill="hold" grpId="0" nodeType="afterEffect">
                                  <p:stCondLst>
                                    <p:cond delay="1000"/>
                                  </p:stCondLst>
                                  <p:childTnLst>
                                    <p:set>
                                      <p:cBhvr>
                                        <p:cTn id="45" dur="1" fill="hold">
                                          <p:stCondLst>
                                            <p:cond delay="0"/>
                                          </p:stCondLst>
                                        </p:cTn>
                                        <p:tgtEl>
                                          <p:spTgt spid="173087"/>
                                        </p:tgtEl>
                                        <p:attrNameLst>
                                          <p:attrName>style.visibility</p:attrName>
                                        </p:attrNameLst>
                                      </p:cBhvr>
                                      <p:to>
                                        <p:strVal val="visible"/>
                                      </p:to>
                                    </p:set>
                                    <p:animEffect transition="in" filter="barn(outHorizontal)">
                                      <p:cBhvr>
                                        <p:cTn id="46" dur="500"/>
                                        <p:tgtEl>
                                          <p:spTgt spid="173087"/>
                                        </p:tgtEl>
                                      </p:cBhvr>
                                    </p:animEffect>
                                  </p:childTnLst>
                                </p:cTn>
                              </p:par>
                            </p:childTnLst>
                          </p:cTn>
                        </p:par>
                        <p:par>
                          <p:cTn id="47" fill="hold">
                            <p:stCondLst>
                              <p:cond delay="3500"/>
                            </p:stCondLst>
                            <p:childTnLst>
                              <p:par>
                                <p:cTn id="48" presetID="17" presetClass="entr" presetSubtype="8" fill="hold" grpId="0" nodeType="afterEffect">
                                  <p:stCondLst>
                                    <p:cond delay="0"/>
                                  </p:stCondLst>
                                  <p:childTnLst>
                                    <p:set>
                                      <p:cBhvr>
                                        <p:cTn id="49" dur="1" fill="hold">
                                          <p:stCondLst>
                                            <p:cond delay="0"/>
                                          </p:stCondLst>
                                        </p:cTn>
                                        <p:tgtEl>
                                          <p:spTgt spid="173088"/>
                                        </p:tgtEl>
                                        <p:attrNameLst>
                                          <p:attrName>style.visibility</p:attrName>
                                        </p:attrNameLst>
                                      </p:cBhvr>
                                      <p:to>
                                        <p:strVal val="visible"/>
                                      </p:to>
                                    </p:set>
                                    <p:anim calcmode="lin" valueType="num">
                                      <p:cBhvr>
                                        <p:cTn id="50" dur="500" fill="hold"/>
                                        <p:tgtEl>
                                          <p:spTgt spid="173088"/>
                                        </p:tgtEl>
                                        <p:attrNameLst>
                                          <p:attrName>ppt_x</p:attrName>
                                        </p:attrNameLst>
                                      </p:cBhvr>
                                      <p:tavLst>
                                        <p:tav tm="0">
                                          <p:val>
                                            <p:strVal val="#ppt_x-#ppt_w/2"/>
                                          </p:val>
                                        </p:tav>
                                        <p:tav tm="100000">
                                          <p:val>
                                            <p:strVal val="#ppt_x"/>
                                          </p:val>
                                        </p:tav>
                                      </p:tavLst>
                                    </p:anim>
                                    <p:anim calcmode="lin" valueType="num">
                                      <p:cBhvr>
                                        <p:cTn id="51" dur="500" fill="hold"/>
                                        <p:tgtEl>
                                          <p:spTgt spid="173088"/>
                                        </p:tgtEl>
                                        <p:attrNameLst>
                                          <p:attrName>ppt_y</p:attrName>
                                        </p:attrNameLst>
                                      </p:cBhvr>
                                      <p:tavLst>
                                        <p:tav tm="0">
                                          <p:val>
                                            <p:strVal val="#ppt_y"/>
                                          </p:val>
                                        </p:tav>
                                        <p:tav tm="100000">
                                          <p:val>
                                            <p:strVal val="#ppt_y"/>
                                          </p:val>
                                        </p:tav>
                                      </p:tavLst>
                                    </p:anim>
                                    <p:anim calcmode="lin" valueType="num">
                                      <p:cBhvr>
                                        <p:cTn id="52" dur="500" fill="hold"/>
                                        <p:tgtEl>
                                          <p:spTgt spid="173088"/>
                                        </p:tgtEl>
                                        <p:attrNameLst>
                                          <p:attrName>ppt_w</p:attrName>
                                        </p:attrNameLst>
                                      </p:cBhvr>
                                      <p:tavLst>
                                        <p:tav tm="0">
                                          <p:val>
                                            <p:fltVal val="0"/>
                                          </p:val>
                                        </p:tav>
                                        <p:tav tm="100000">
                                          <p:val>
                                            <p:strVal val="#ppt_w"/>
                                          </p:val>
                                        </p:tav>
                                      </p:tavLst>
                                    </p:anim>
                                    <p:anim calcmode="lin" valueType="num">
                                      <p:cBhvr>
                                        <p:cTn id="53" dur="500" fill="hold"/>
                                        <p:tgtEl>
                                          <p:spTgt spid="17308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73067"/>
                                        </p:tgtEl>
                                        <p:attrNameLst>
                                          <p:attrName>style.visibility</p:attrName>
                                        </p:attrNameLst>
                                      </p:cBhvr>
                                      <p:to>
                                        <p:strVal val="visible"/>
                                      </p:to>
                                    </p:set>
                                    <p:animEffect transition="in" filter="checkerboard(across)">
                                      <p:cBhvr>
                                        <p:cTn id="58" dur="500"/>
                                        <p:tgtEl>
                                          <p:spTgt spid="173067"/>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73089"/>
                                        </p:tgtEl>
                                        <p:attrNameLst>
                                          <p:attrName>style.visibility</p:attrName>
                                        </p:attrNameLst>
                                      </p:cBhvr>
                                      <p:to>
                                        <p:strVal val="visible"/>
                                      </p:to>
                                    </p:set>
                                    <p:anim calcmode="lin" valueType="num">
                                      <p:cBhvr>
                                        <p:cTn id="63" dur="500" fill="hold"/>
                                        <p:tgtEl>
                                          <p:spTgt spid="173089"/>
                                        </p:tgtEl>
                                        <p:attrNameLst>
                                          <p:attrName>ppt_x</p:attrName>
                                        </p:attrNameLst>
                                      </p:cBhvr>
                                      <p:tavLst>
                                        <p:tav tm="0">
                                          <p:val>
                                            <p:strVal val="#ppt_x-#ppt_w/2"/>
                                          </p:val>
                                        </p:tav>
                                        <p:tav tm="100000">
                                          <p:val>
                                            <p:strVal val="#ppt_x"/>
                                          </p:val>
                                        </p:tav>
                                      </p:tavLst>
                                    </p:anim>
                                    <p:anim calcmode="lin" valueType="num">
                                      <p:cBhvr>
                                        <p:cTn id="64" dur="500" fill="hold"/>
                                        <p:tgtEl>
                                          <p:spTgt spid="173089"/>
                                        </p:tgtEl>
                                        <p:attrNameLst>
                                          <p:attrName>ppt_y</p:attrName>
                                        </p:attrNameLst>
                                      </p:cBhvr>
                                      <p:tavLst>
                                        <p:tav tm="0">
                                          <p:val>
                                            <p:strVal val="#ppt_y"/>
                                          </p:val>
                                        </p:tav>
                                        <p:tav tm="100000">
                                          <p:val>
                                            <p:strVal val="#ppt_y"/>
                                          </p:val>
                                        </p:tav>
                                      </p:tavLst>
                                    </p:anim>
                                    <p:anim calcmode="lin" valueType="num">
                                      <p:cBhvr>
                                        <p:cTn id="65" dur="500" fill="hold"/>
                                        <p:tgtEl>
                                          <p:spTgt spid="173089"/>
                                        </p:tgtEl>
                                        <p:attrNameLst>
                                          <p:attrName>ppt_w</p:attrName>
                                        </p:attrNameLst>
                                      </p:cBhvr>
                                      <p:tavLst>
                                        <p:tav tm="0">
                                          <p:val>
                                            <p:fltVal val="0"/>
                                          </p:val>
                                        </p:tav>
                                        <p:tav tm="100000">
                                          <p:val>
                                            <p:strVal val="#ppt_w"/>
                                          </p:val>
                                        </p:tav>
                                      </p:tavLst>
                                    </p:anim>
                                    <p:anim calcmode="lin" valueType="num">
                                      <p:cBhvr>
                                        <p:cTn id="66" dur="500" fill="hold"/>
                                        <p:tgtEl>
                                          <p:spTgt spid="17308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89"/>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73090"/>
                                        </p:tgtEl>
                                        <p:attrNameLst>
                                          <p:attrName>style.visibility</p:attrName>
                                        </p:attrNameLst>
                                      </p:cBhvr>
                                      <p:to>
                                        <p:strVal val="visible"/>
                                      </p:to>
                                    </p:set>
                                    <p:anim calcmode="lin" valueType="num">
                                      <p:cBhvr>
                                        <p:cTn id="71" dur="500" fill="hold"/>
                                        <p:tgtEl>
                                          <p:spTgt spid="173090"/>
                                        </p:tgtEl>
                                        <p:attrNameLst>
                                          <p:attrName>ppt_x</p:attrName>
                                        </p:attrNameLst>
                                      </p:cBhvr>
                                      <p:tavLst>
                                        <p:tav tm="0">
                                          <p:val>
                                            <p:strVal val="#ppt_x-#ppt_w/2"/>
                                          </p:val>
                                        </p:tav>
                                        <p:tav tm="100000">
                                          <p:val>
                                            <p:strVal val="#ppt_x"/>
                                          </p:val>
                                        </p:tav>
                                      </p:tavLst>
                                    </p:anim>
                                    <p:anim calcmode="lin" valueType="num">
                                      <p:cBhvr>
                                        <p:cTn id="72" dur="500" fill="hold"/>
                                        <p:tgtEl>
                                          <p:spTgt spid="173090"/>
                                        </p:tgtEl>
                                        <p:attrNameLst>
                                          <p:attrName>ppt_y</p:attrName>
                                        </p:attrNameLst>
                                      </p:cBhvr>
                                      <p:tavLst>
                                        <p:tav tm="0">
                                          <p:val>
                                            <p:strVal val="#ppt_y"/>
                                          </p:val>
                                        </p:tav>
                                        <p:tav tm="100000">
                                          <p:val>
                                            <p:strVal val="#ppt_y"/>
                                          </p:val>
                                        </p:tav>
                                      </p:tavLst>
                                    </p:anim>
                                    <p:anim calcmode="lin" valueType="num">
                                      <p:cBhvr>
                                        <p:cTn id="73" dur="500" fill="hold"/>
                                        <p:tgtEl>
                                          <p:spTgt spid="173090"/>
                                        </p:tgtEl>
                                        <p:attrNameLst>
                                          <p:attrName>ppt_w</p:attrName>
                                        </p:attrNameLst>
                                      </p:cBhvr>
                                      <p:tavLst>
                                        <p:tav tm="0">
                                          <p:val>
                                            <p:fltVal val="0"/>
                                          </p:val>
                                        </p:tav>
                                        <p:tav tm="100000">
                                          <p:val>
                                            <p:strVal val="#ppt_w"/>
                                          </p:val>
                                        </p:tav>
                                      </p:tavLst>
                                    </p:anim>
                                    <p:anim calcmode="lin" valueType="num">
                                      <p:cBhvr>
                                        <p:cTn id="74" dur="500" fill="hold"/>
                                        <p:tgtEl>
                                          <p:spTgt spid="17309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9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173077"/>
                                        </p:tgtEl>
                                        <p:attrNameLst>
                                          <p:attrName>style.visibility</p:attrName>
                                        </p:attrNameLst>
                                      </p:cBhvr>
                                      <p:to>
                                        <p:strVal val="visible"/>
                                      </p:to>
                                    </p:set>
                                    <p:animEffect transition="in" filter="box(out)">
                                      <p:cBhvr>
                                        <p:cTn id="79" dur="500"/>
                                        <p:tgtEl>
                                          <p:spTgt spid="173077"/>
                                        </p:tgtEl>
                                      </p:cBhvr>
                                    </p:animEffect>
                                  </p:childTnLst>
                                </p:cTn>
                              </p:par>
                            </p:childTnLst>
                          </p:cTn>
                        </p:par>
                        <p:par>
                          <p:cTn id="80" fill="hold">
                            <p:stCondLst>
                              <p:cond delay="500"/>
                            </p:stCondLst>
                            <p:childTnLst>
                              <p:par>
                                <p:cTn id="81" presetID="12" presetClass="entr" presetSubtype="1" fill="hold" grpId="0" nodeType="afterEffect">
                                  <p:stCondLst>
                                    <p:cond delay="0"/>
                                  </p:stCondLst>
                                  <p:childTnLst>
                                    <p:set>
                                      <p:cBhvr>
                                        <p:cTn id="82" dur="1" fill="hold">
                                          <p:stCondLst>
                                            <p:cond delay="0"/>
                                          </p:stCondLst>
                                        </p:cTn>
                                        <p:tgtEl>
                                          <p:spTgt spid="173091"/>
                                        </p:tgtEl>
                                        <p:attrNameLst>
                                          <p:attrName>style.visibility</p:attrName>
                                        </p:attrNameLst>
                                      </p:cBhvr>
                                      <p:to>
                                        <p:strVal val="visible"/>
                                      </p:to>
                                    </p:set>
                                    <p:animEffect transition="in" filter="slide(fromTop)">
                                      <p:cBhvr>
                                        <p:cTn id="83" dur="500"/>
                                        <p:tgtEl>
                                          <p:spTgt spid="1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autoUpdateAnimBg="0"/>
      <p:bldP spid="173077" grpId="0" animBg="1"/>
      <p:bldP spid="173079" grpId="0" autoUpdateAnimBg="0"/>
      <p:bldP spid="173080" grpId="0" autoUpdateAnimBg="0"/>
      <p:bldP spid="173081" grpId="0" animBg="1" autoUpdateAnimBg="0"/>
      <p:bldP spid="173082" grpId="0" animBg="1" autoUpdateAnimBg="0"/>
      <p:bldP spid="173083" grpId="0" animBg="1" autoUpdateAnimBg="0"/>
      <p:bldP spid="173084" grpId="0" animBg="1" autoUpdateAnimBg="0"/>
      <p:bldP spid="173085" grpId="0" animBg="1"/>
      <p:bldP spid="173086" grpId="0" animBg="1"/>
      <p:bldP spid="173087" grpId="0" animBg="1"/>
      <p:bldP spid="173088" grpId="0" animBg="1"/>
      <p:bldP spid="173089" grpId="0" animBg="1" autoUpdateAnimBg="0"/>
      <p:bldP spid="173090" grpId="0" animBg="1"/>
      <p:bldP spid="17309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106" name="Oval 2"/>
          <p:cNvSpPr>
            <a:spLocks noChangeArrowheads="1"/>
          </p:cNvSpPr>
          <p:nvPr/>
        </p:nvSpPr>
        <p:spPr bwMode="auto">
          <a:xfrm>
            <a:off x="2057400" y="3581400"/>
            <a:ext cx="1828800" cy="1600200"/>
          </a:xfrm>
          <a:prstGeom prst="ellipse">
            <a:avLst/>
          </a:prstGeom>
          <a:solidFill>
            <a:schemeClr val="tx2"/>
          </a:solidFill>
          <a:ln w="9525">
            <a:round/>
            <a:headEnd/>
            <a:tailEnd/>
          </a:ln>
          <a:effectLst/>
          <a:scene3d>
            <a:camera prst="legacyPerspectiveLeft">
              <a:rot lat="21299999" lon="0" rev="0"/>
            </a:camera>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7" name="Oval 3"/>
          <p:cNvSpPr>
            <a:spLocks noChangeArrowheads="1"/>
          </p:cNvSpPr>
          <p:nvPr/>
        </p:nvSpPr>
        <p:spPr bwMode="auto">
          <a:xfrm>
            <a:off x="2057400" y="2057400"/>
            <a:ext cx="1828800" cy="1600200"/>
          </a:xfrm>
          <a:prstGeom prst="ellipse">
            <a:avLst/>
          </a:prstGeom>
          <a:solidFill>
            <a:schemeClr val="tx2"/>
          </a:solidFill>
          <a:ln w="9525">
            <a:round/>
            <a:headEnd/>
            <a:tailEnd/>
          </a:ln>
          <a:effectLst/>
          <a:scene3d>
            <a:camera prst="legacyPerspectiveBottomLeft"/>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8" name="Oval 4"/>
          <p:cNvSpPr>
            <a:spLocks noChangeArrowheads="1"/>
          </p:cNvSpPr>
          <p:nvPr/>
        </p:nvSpPr>
        <p:spPr bwMode="auto">
          <a:xfrm>
            <a:off x="76200" y="2057400"/>
            <a:ext cx="1828800" cy="1600200"/>
          </a:xfrm>
          <a:prstGeom prst="ellipse">
            <a:avLst/>
          </a:prstGeom>
          <a:solidFill>
            <a:schemeClr val="tx2"/>
          </a:solidFill>
          <a:ln w="9525">
            <a:round/>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9" name="AutoShape 5"/>
          <p:cNvSpPr>
            <a:spLocks noChangeArrowheads="1"/>
          </p:cNvSpPr>
          <p:nvPr/>
        </p:nvSpPr>
        <p:spPr bwMode="auto">
          <a:xfrm>
            <a:off x="6705600" y="3294063"/>
            <a:ext cx="381000" cy="609600"/>
          </a:xfrm>
          <a:prstGeom prst="rightArrow">
            <a:avLst>
              <a:gd name="adj1" fmla="val 55731"/>
              <a:gd name="adj2" fmla="val 37500"/>
            </a:avLst>
          </a:prstGeom>
          <a:solidFill>
            <a:schemeClr val="tx1"/>
          </a:solidFill>
          <a:ln w="3175">
            <a:noFill/>
            <a:miter lim="800000"/>
            <a:headEnd/>
            <a:tailEnd/>
          </a:ln>
          <a:effectLst/>
        </p:spPr>
        <p:txBody>
          <a:bodyPr wrap="none" anchor="ctr"/>
          <a:lstStyle/>
          <a:p>
            <a:endParaRPr lang="en-US"/>
          </a:p>
        </p:txBody>
      </p:sp>
      <p:sp>
        <p:nvSpPr>
          <p:cNvPr id="175110" name="AutoShape 6"/>
          <p:cNvSpPr>
            <a:spLocks noChangeArrowheads="1"/>
          </p:cNvSpPr>
          <p:nvPr/>
        </p:nvSpPr>
        <p:spPr bwMode="auto">
          <a:xfrm>
            <a:off x="1676400" y="2633663"/>
            <a:ext cx="533400" cy="457200"/>
          </a:xfrm>
          <a:prstGeom prst="rightArrow">
            <a:avLst>
              <a:gd name="adj1" fmla="val 64583"/>
              <a:gd name="adj2" fmla="val 25002"/>
            </a:avLst>
          </a:prstGeom>
          <a:solidFill>
            <a:schemeClr val="tx1"/>
          </a:solidFill>
          <a:ln w="3175">
            <a:noFill/>
            <a:miter lim="800000"/>
            <a:headEnd/>
            <a:tailEnd/>
          </a:ln>
          <a:effectLst/>
        </p:spPr>
        <p:txBody>
          <a:bodyPr wrap="none" anchor="ctr"/>
          <a:lstStyle/>
          <a:p>
            <a:endParaRPr lang="en-US"/>
          </a:p>
        </p:txBody>
      </p:sp>
      <p:sp>
        <p:nvSpPr>
          <p:cNvPr id="175111" name="AutoShape 7"/>
          <p:cNvSpPr>
            <a:spLocks noChangeArrowheads="1"/>
          </p:cNvSpPr>
          <p:nvPr/>
        </p:nvSpPr>
        <p:spPr bwMode="auto">
          <a:xfrm>
            <a:off x="3505200" y="4068763"/>
            <a:ext cx="381000" cy="457200"/>
          </a:xfrm>
          <a:prstGeom prst="rightArrow">
            <a:avLst>
              <a:gd name="adj1" fmla="val 59370"/>
              <a:gd name="adj2" fmla="val 24037"/>
            </a:avLst>
          </a:prstGeom>
          <a:solidFill>
            <a:schemeClr val="tx1"/>
          </a:solidFill>
          <a:ln w="3175">
            <a:noFill/>
            <a:miter lim="800000"/>
            <a:headEnd/>
            <a:tailEnd/>
          </a:ln>
          <a:effectLst/>
        </p:spPr>
        <p:txBody>
          <a:bodyPr wrap="none" anchor="ctr"/>
          <a:lstStyle/>
          <a:p>
            <a:endParaRPr lang="en-US"/>
          </a:p>
        </p:txBody>
      </p:sp>
      <p:sp>
        <p:nvSpPr>
          <p:cNvPr id="175112" name="AutoShape 8"/>
          <p:cNvSpPr>
            <a:spLocks noChangeArrowheads="1"/>
          </p:cNvSpPr>
          <p:nvPr/>
        </p:nvSpPr>
        <p:spPr bwMode="auto">
          <a:xfrm>
            <a:off x="2590800" y="3230563"/>
            <a:ext cx="609600" cy="685800"/>
          </a:xfrm>
          <a:prstGeom prst="downArrow">
            <a:avLst>
              <a:gd name="adj1" fmla="val 50000"/>
              <a:gd name="adj2" fmla="val 28125"/>
            </a:avLst>
          </a:prstGeom>
          <a:solidFill>
            <a:schemeClr val="tx1"/>
          </a:solidFill>
          <a:ln w="3175">
            <a:noFill/>
            <a:miter lim="800000"/>
            <a:headEnd/>
            <a:tailEnd/>
          </a:ln>
          <a:effectLst/>
        </p:spPr>
        <p:txBody>
          <a:bodyPr wrap="none" anchor="ctr"/>
          <a:lstStyle/>
          <a:p>
            <a:endParaRPr lang="en-US"/>
          </a:p>
        </p:txBody>
      </p:sp>
      <p:sp>
        <p:nvSpPr>
          <p:cNvPr id="175113" name="AutoShape 9"/>
          <p:cNvSpPr>
            <a:spLocks noChangeArrowheads="1"/>
          </p:cNvSpPr>
          <p:nvPr/>
        </p:nvSpPr>
        <p:spPr bwMode="auto">
          <a:xfrm>
            <a:off x="4267200" y="3306763"/>
            <a:ext cx="685800" cy="609600"/>
          </a:xfrm>
          <a:prstGeom prst="upArrow">
            <a:avLst>
              <a:gd name="adj1" fmla="val 50000"/>
              <a:gd name="adj2" fmla="val 25000"/>
            </a:avLst>
          </a:prstGeom>
          <a:solidFill>
            <a:schemeClr val="tx1"/>
          </a:solidFill>
          <a:ln w="3175">
            <a:noFill/>
            <a:miter lim="800000"/>
            <a:headEnd/>
            <a:tailEnd/>
          </a:ln>
          <a:effectLst/>
        </p:spPr>
        <p:txBody>
          <a:bodyPr wrap="none" anchor="ctr"/>
          <a:lstStyle/>
          <a:p>
            <a:endParaRPr lang="en-US"/>
          </a:p>
        </p:txBody>
      </p:sp>
      <p:sp>
        <p:nvSpPr>
          <p:cNvPr id="175114" name="AutoShape 10"/>
          <p:cNvSpPr>
            <a:spLocks noChangeArrowheads="1"/>
          </p:cNvSpPr>
          <p:nvPr/>
        </p:nvSpPr>
        <p:spPr bwMode="auto">
          <a:xfrm flipV="1">
            <a:off x="5334000" y="2468563"/>
            <a:ext cx="1066800" cy="609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noFill/>
            <a:miter lim="800000"/>
            <a:headEnd/>
            <a:tailEnd/>
          </a:ln>
          <a:effectLst/>
        </p:spPr>
        <p:txBody>
          <a:bodyPr wrap="none" anchor="ctr"/>
          <a:lstStyle/>
          <a:p>
            <a:endParaRPr lang="en-US"/>
          </a:p>
        </p:txBody>
      </p:sp>
      <p:sp>
        <p:nvSpPr>
          <p:cNvPr id="175115" name="Rectangle 11" descr="White marble"/>
          <p:cNvSpPr>
            <a:spLocks noChangeArrowheads="1"/>
          </p:cNvSpPr>
          <p:nvPr/>
        </p:nvSpPr>
        <p:spPr bwMode="auto">
          <a:xfrm>
            <a:off x="1981200" y="2163763"/>
            <a:ext cx="4800600" cy="2959100"/>
          </a:xfrm>
          <a:prstGeom prst="rect">
            <a:avLst/>
          </a:prstGeom>
          <a:noFill/>
          <a:ln w="38100">
            <a:solidFill>
              <a:schemeClr val="tx1"/>
            </a:solidFill>
            <a:miter lim="800000"/>
            <a:headEnd/>
            <a:tailEnd/>
          </a:ln>
          <a:effectLst/>
        </p:spPr>
        <p:txBody>
          <a:bodyPr wrap="none" anchor="ctr"/>
          <a:lstStyle/>
          <a:p>
            <a:pPr algn="ctr"/>
            <a:endParaRPr lang="en-US"/>
          </a:p>
        </p:txBody>
      </p:sp>
      <p:sp>
        <p:nvSpPr>
          <p:cNvPr id="175116" name="Oval 12"/>
          <p:cNvSpPr>
            <a:spLocks noChangeArrowheads="1"/>
          </p:cNvSpPr>
          <p:nvPr/>
        </p:nvSpPr>
        <p:spPr bwMode="auto">
          <a:xfrm>
            <a:off x="5410200" y="3065463"/>
            <a:ext cx="1371600" cy="1066800"/>
          </a:xfrm>
          <a:prstGeom prst="ellipse">
            <a:avLst/>
          </a:prstGeom>
          <a:solidFill>
            <a:schemeClr val="tx1"/>
          </a:solidFill>
          <a:ln w="12700">
            <a:noFill/>
            <a:round/>
            <a:headEnd/>
            <a:tailEnd/>
          </a:ln>
          <a:effectLst/>
        </p:spPr>
        <p:txBody>
          <a:bodyPr wrap="none" anchor="ctr"/>
          <a:lstStyle/>
          <a:p>
            <a:pPr algn="ctr">
              <a:lnSpc>
                <a:spcPct val="90000"/>
              </a:lnSpc>
            </a:pPr>
            <a:r>
              <a:rPr lang="en-US" sz="2000">
                <a:solidFill>
                  <a:schemeClr val="bg2"/>
                </a:solidFill>
              </a:rPr>
              <a:t>Adequate</a:t>
            </a:r>
            <a:br>
              <a:rPr lang="en-US" sz="2000">
                <a:solidFill>
                  <a:schemeClr val="bg2"/>
                </a:solidFill>
              </a:rPr>
            </a:br>
            <a:r>
              <a:rPr lang="en-US" sz="2000">
                <a:solidFill>
                  <a:schemeClr val="bg2"/>
                </a:solidFill>
              </a:rPr>
              <a:t>Stay in Tx</a:t>
            </a:r>
          </a:p>
        </p:txBody>
      </p:sp>
      <p:grpSp>
        <p:nvGrpSpPr>
          <p:cNvPr id="175117" name="Group 13"/>
          <p:cNvGrpSpPr>
            <a:grpSpLocks/>
          </p:cNvGrpSpPr>
          <p:nvPr/>
        </p:nvGrpSpPr>
        <p:grpSpPr bwMode="auto">
          <a:xfrm>
            <a:off x="6934198" y="2590800"/>
            <a:ext cx="1908174" cy="3294650"/>
            <a:chOff x="4377" y="2056"/>
            <a:chExt cx="1202" cy="1527"/>
          </a:xfrm>
        </p:grpSpPr>
        <p:sp>
          <p:nvSpPr>
            <p:cNvPr id="175118" name="Rectangle 14"/>
            <p:cNvSpPr>
              <a:spLocks noChangeArrowheads="1"/>
            </p:cNvSpPr>
            <p:nvPr/>
          </p:nvSpPr>
          <p:spPr bwMode="blackWhite">
            <a:xfrm>
              <a:off x="4464" y="2056"/>
              <a:ext cx="912" cy="12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5119" name="Text Box 15"/>
            <p:cNvSpPr txBox="1">
              <a:spLocks noChangeArrowheads="1"/>
            </p:cNvSpPr>
            <p:nvPr/>
          </p:nvSpPr>
          <p:spPr bwMode="blackWhite">
            <a:xfrm>
              <a:off x="4377" y="3398"/>
              <a:ext cx="1202" cy="18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5120" name="Oval 16"/>
            <p:cNvSpPr>
              <a:spLocks noChangeArrowheads="1"/>
            </p:cNvSpPr>
            <p:nvPr/>
          </p:nvSpPr>
          <p:spPr bwMode="blackWhite">
            <a:xfrm>
              <a:off x="4512" y="2152"/>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5121" name="Oval 17"/>
            <p:cNvSpPr>
              <a:spLocks noChangeArrowheads="1"/>
            </p:cNvSpPr>
            <p:nvPr/>
          </p:nvSpPr>
          <p:spPr bwMode="blackWhite">
            <a:xfrm>
              <a:off x="4512" y="2488"/>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5122" name="Oval 18"/>
            <p:cNvSpPr>
              <a:spLocks noChangeArrowheads="1"/>
            </p:cNvSpPr>
            <p:nvPr/>
          </p:nvSpPr>
          <p:spPr bwMode="blackWhite">
            <a:xfrm>
              <a:off x="4512" y="2824"/>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sp>
        <p:nvSpPr>
          <p:cNvPr id="175123" name="Rectangle 19"/>
          <p:cNvSpPr>
            <a:spLocks noChangeArrowheads="1"/>
          </p:cNvSpPr>
          <p:nvPr/>
        </p:nvSpPr>
        <p:spPr bwMode="auto">
          <a:xfrm>
            <a:off x="2209800" y="24558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Program</a:t>
            </a:r>
          </a:p>
          <a:p>
            <a:pPr algn="ctr"/>
            <a:r>
              <a:rPr lang="en-US" sz="1800">
                <a:solidFill>
                  <a:schemeClr val="bg2"/>
                </a:solidFill>
              </a:rPr>
              <a:t>Participation</a:t>
            </a:r>
          </a:p>
        </p:txBody>
      </p:sp>
      <p:sp>
        <p:nvSpPr>
          <p:cNvPr id="175124" name="Rectangle 20"/>
          <p:cNvSpPr>
            <a:spLocks noChangeArrowheads="1"/>
          </p:cNvSpPr>
          <p:nvPr/>
        </p:nvSpPr>
        <p:spPr bwMode="auto">
          <a:xfrm>
            <a:off x="2209800" y="39163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Therapeutic</a:t>
            </a:r>
          </a:p>
          <a:p>
            <a:pPr algn="ctr"/>
            <a:r>
              <a:rPr lang="en-US" sz="1800">
                <a:solidFill>
                  <a:schemeClr val="bg2"/>
                </a:solidFill>
              </a:rPr>
              <a:t>Relationship</a:t>
            </a:r>
          </a:p>
        </p:txBody>
      </p:sp>
      <p:sp>
        <p:nvSpPr>
          <p:cNvPr id="175125" name="Rectangle 21"/>
          <p:cNvSpPr>
            <a:spLocks noChangeArrowheads="1"/>
          </p:cNvSpPr>
          <p:nvPr/>
        </p:nvSpPr>
        <p:spPr bwMode="auto">
          <a:xfrm>
            <a:off x="3886200" y="24558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Behavioral</a:t>
            </a:r>
          </a:p>
          <a:p>
            <a:pPr algn="ctr"/>
            <a:r>
              <a:rPr lang="en-US" sz="1800">
                <a:solidFill>
                  <a:schemeClr val="bg2"/>
                </a:solidFill>
              </a:rPr>
              <a:t>Change</a:t>
            </a:r>
          </a:p>
        </p:txBody>
      </p:sp>
      <p:sp>
        <p:nvSpPr>
          <p:cNvPr id="175126" name="Rectangle 22"/>
          <p:cNvSpPr>
            <a:spLocks noChangeArrowheads="1"/>
          </p:cNvSpPr>
          <p:nvPr/>
        </p:nvSpPr>
        <p:spPr bwMode="auto">
          <a:xfrm>
            <a:off x="3886200" y="39163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Cognitive</a:t>
            </a:r>
          </a:p>
          <a:p>
            <a:pPr algn="ctr"/>
            <a:r>
              <a:rPr lang="en-US" sz="1800">
                <a:solidFill>
                  <a:schemeClr val="bg2"/>
                </a:solidFill>
              </a:rPr>
              <a:t>Change</a:t>
            </a:r>
          </a:p>
        </p:txBody>
      </p:sp>
      <p:sp>
        <p:nvSpPr>
          <p:cNvPr id="175127" name="Oval 23"/>
          <p:cNvSpPr>
            <a:spLocks noChangeArrowheads="1"/>
          </p:cNvSpPr>
          <p:nvPr/>
        </p:nvSpPr>
        <p:spPr bwMode="auto">
          <a:xfrm>
            <a:off x="381000" y="2392363"/>
            <a:ext cx="1384300" cy="914400"/>
          </a:xfrm>
          <a:prstGeom prst="ellipse">
            <a:avLst/>
          </a:prstGeom>
          <a:solidFill>
            <a:schemeClr val="tx1"/>
          </a:solidFill>
          <a:ln w="9525">
            <a:noFill/>
            <a:round/>
            <a:headEnd/>
            <a:tailEnd/>
          </a:ln>
          <a:effectLst/>
        </p:spPr>
        <p:txBody>
          <a:bodyPr wrap="none" anchor="ctr"/>
          <a:lstStyle/>
          <a:p>
            <a:pPr algn="ctr">
              <a:lnSpc>
                <a:spcPct val="80000"/>
              </a:lnSpc>
            </a:pPr>
            <a:r>
              <a:rPr lang="en-US" sz="1800">
                <a:solidFill>
                  <a:schemeClr val="bg2"/>
                </a:solidFill>
              </a:rPr>
              <a:t>Patient</a:t>
            </a:r>
          </a:p>
          <a:p>
            <a:pPr algn="ctr">
              <a:lnSpc>
                <a:spcPct val="80000"/>
              </a:lnSpc>
            </a:pPr>
            <a:r>
              <a:rPr lang="en-US" sz="1800">
                <a:solidFill>
                  <a:schemeClr val="bg2"/>
                </a:solidFill>
              </a:rPr>
              <a:t>Readiness </a:t>
            </a:r>
            <a:br>
              <a:rPr lang="en-US" sz="1800">
                <a:solidFill>
                  <a:schemeClr val="bg2"/>
                </a:solidFill>
              </a:rPr>
            </a:br>
            <a:r>
              <a:rPr lang="en-US" sz="1800">
                <a:solidFill>
                  <a:schemeClr val="bg2"/>
                </a:solidFill>
              </a:rPr>
              <a:t>for Tx</a:t>
            </a:r>
            <a:endParaRPr lang="en-US" sz="2800">
              <a:solidFill>
                <a:schemeClr val="bg2"/>
              </a:solidFill>
            </a:endParaRPr>
          </a:p>
        </p:txBody>
      </p:sp>
      <p:sp>
        <p:nvSpPr>
          <p:cNvPr id="175128" name="Rectangle 24"/>
          <p:cNvSpPr>
            <a:spLocks noGrp="1" noChangeArrowheads="1"/>
          </p:cNvSpPr>
          <p:nvPr>
            <p:ph type="title"/>
          </p:nvPr>
        </p:nvSpPr>
        <p:spPr>
          <a:xfrm>
            <a:off x="0" y="0"/>
            <a:ext cx="9144000" cy="1447800"/>
          </a:xfrm>
          <a:noFill/>
          <a:ln/>
        </p:spPr>
        <p:txBody>
          <a:bodyPr/>
          <a:lstStyle/>
          <a:p>
            <a:pPr algn="ctr">
              <a:lnSpc>
                <a:spcPct val="80000"/>
              </a:lnSpc>
            </a:pPr>
            <a:r>
              <a:rPr lang="en-US" b="1"/>
              <a:t>“Sequence” of Recovery Stages</a:t>
            </a:r>
          </a:p>
        </p:txBody>
      </p:sp>
      <p:sp>
        <p:nvSpPr>
          <p:cNvPr id="175129" name="AutoShape 25"/>
          <p:cNvSpPr>
            <a:spLocks noChangeArrowheads="1"/>
          </p:cNvSpPr>
          <p:nvPr/>
        </p:nvSpPr>
        <p:spPr bwMode="auto">
          <a:xfrm>
            <a:off x="1447800" y="23923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0" name="AutoShape 26"/>
          <p:cNvSpPr>
            <a:spLocks noChangeArrowheads="1"/>
          </p:cNvSpPr>
          <p:nvPr/>
        </p:nvSpPr>
        <p:spPr bwMode="auto">
          <a:xfrm>
            <a:off x="3276600" y="38401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1" name="AutoShape 27"/>
          <p:cNvSpPr>
            <a:spLocks noChangeArrowheads="1"/>
          </p:cNvSpPr>
          <p:nvPr/>
        </p:nvSpPr>
        <p:spPr bwMode="auto">
          <a:xfrm>
            <a:off x="5562600" y="24685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2" name="AutoShape 28"/>
          <p:cNvSpPr>
            <a:spLocks noChangeArrowheads="1"/>
          </p:cNvSpPr>
          <p:nvPr/>
        </p:nvSpPr>
        <p:spPr bwMode="auto">
          <a:xfrm>
            <a:off x="6934200" y="2057400"/>
            <a:ext cx="1828800" cy="3505200"/>
          </a:xfrm>
          <a:custGeom>
            <a:avLst/>
            <a:gdLst>
              <a:gd name="G0" fmla="+- 1747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88" y="16554"/>
                </a:moveTo>
                <a:cubicBezTo>
                  <a:pt x="19123" y="14933"/>
                  <a:pt x="19853" y="12899"/>
                  <a:pt x="19853" y="10800"/>
                </a:cubicBezTo>
                <a:cubicBezTo>
                  <a:pt x="19853" y="5800"/>
                  <a:pt x="15799" y="1747"/>
                  <a:pt x="10800" y="1747"/>
                </a:cubicBezTo>
                <a:cubicBezTo>
                  <a:pt x="8700" y="1746"/>
                  <a:pt x="6666" y="2476"/>
                  <a:pt x="5045" y="3811"/>
                </a:cubicBezTo>
                <a:close/>
                <a:moveTo>
                  <a:pt x="3811" y="5045"/>
                </a:moveTo>
                <a:cubicBezTo>
                  <a:pt x="2476" y="6666"/>
                  <a:pt x="1747" y="8700"/>
                  <a:pt x="1747" y="10799"/>
                </a:cubicBezTo>
                <a:cubicBezTo>
                  <a:pt x="1747" y="15799"/>
                  <a:pt x="5800" y="19853"/>
                  <a:pt x="10800" y="19853"/>
                </a:cubicBezTo>
                <a:cubicBezTo>
                  <a:pt x="12899" y="19853"/>
                  <a:pt x="14933" y="19123"/>
                  <a:pt x="16554" y="17788"/>
                </a:cubicBezTo>
                <a:close/>
              </a:path>
            </a:pathLst>
          </a:custGeom>
          <a:solidFill>
            <a:schemeClr val="hlink"/>
          </a:solidFill>
          <a:ln w="9525">
            <a:solidFill>
              <a:schemeClr val="tx1"/>
            </a:solidFill>
            <a:miter lim="800000"/>
            <a:headEnd/>
            <a:tailEnd/>
          </a:ln>
          <a:effectLst/>
        </p:spPr>
        <p:txBody>
          <a:bodyPr wrap="none" anchor="ctr"/>
          <a:lstStyle/>
          <a:p>
            <a:pPr algn="ctr"/>
            <a:endParaRPr lang="en-US" sz="1800">
              <a:solidFill>
                <a:schemeClr val="hlink"/>
              </a:solidFill>
            </a:endParaRPr>
          </a:p>
        </p:txBody>
      </p:sp>
      <p:sp>
        <p:nvSpPr>
          <p:cNvPr id="175133" name="Text Box 29"/>
          <p:cNvSpPr txBox="1">
            <a:spLocks noChangeArrowheads="1"/>
          </p:cNvSpPr>
          <p:nvPr/>
        </p:nvSpPr>
        <p:spPr bwMode="auto">
          <a:xfrm>
            <a:off x="1447800" y="5257800"/>
            <a:ext cx="5867400" cy="641350"/>
          </a:xfrm>
          <a:prstGeom prst="rect">
            <a:avLst/>
          </a:prstGeom>
          <a:noFill/>
          <a:ln w="9525">
            <a:noFill/>
            <a:miter lim="800000"/>
            <a:headEnd/>
            <a:tailEnd/>
          </a:ln>
          <a:effectLst/>
        </p:spPr>
        <p:txBody>
          <a:bodyPr>
            <a:spAutoFit/>
          </a:bodyPr>
          <a:lstStyle/>
          <a:p>
            <a:pPr algn="ctr"/>
            <a:r>
              <a:rPr lang="en-US" sz="3600" b="1">
                <a:effectLst>
                  <a:outerShdw blurRad="38100" dist="38100" dir="2700000" algn="tl">
                    <a:srgbClr val="C0C0C0"/>
                  </a:outerShdw>
                </a:effectLst>
                <a:latin typeface="Arial Rounded MT Bold" pitchFamily="34" charset="0"/>
              </a:rPr>
              <a:t>Targeted Interventions</a:t>
            </a:r>
          </a:p>
        </p:txBody>
      </p:sp>
      <p:pic>
        <p:nvPicPr>
          <p:cNvPr id="175134" name="Picture 30" descr="hh01296_"/>
          <p:cNvPicPr>
            <a:picLocks noChangeAspect="1" noChangeArrowheads="1"/>
          </p:cNvPicPr>
          <p:nvPr/>
        </p:nvPicPr>
        <p:blipFill>
          <a:blip r:embed="rId3" cstate="print"/>
          <a:srcRect/>
          <a:stretch>
            <a:fillRect/>
          </a:stretch>
        </p:blipFill>
        <p:spPr bwMode="auto">
          <a:xfrm>
            <a:off x="325438" y="4724400"/>
            <a:ext cx="1503362" cy="1962150"/>
          </a:xfrm>
          <a:prstGeom prst="rect">
            <a:avLst/>
          </a:prstGeom>
          <a:noFill/>
        </p:spPr>
      </p:pic>
      <p:sp>
        <p:nvSpPr>
          <p:cNvPr id="175135" name="Text Box 31"/>
          <p:cNvSpPr txBox="1">
            <a:spLocks noChangeArrowheads="1"/>
          </p:cNvSpPr>
          <p:nvPr/>
        </p:nvSpPr>
        <p:spPr bwMode="auto">
          <a:xfrm>
            <a:off x="2133600" y="5867400"/>
            <a:ext cx="3697288" cy="762000"/>
          </a:xfrm>
          <a:prstGeom prst="rect">
            <a:avLst/>
          </a:prstGeom>
          <a:noFill/>
          <a:ln w="9525">
            <a:noFill/>
            <a:miter lim="800000"/>
            <a:headEnd/>
            <a:tailEnd/>
          </a:ln>
          <a:effectLst/>
        </p:spPr>
        <p:txBody>
          <a:bodyPr wrap="none">
            <a:spAutoFit/>
          </a:bodyPr>
          <a:lstStyle/>
          <a:p>
            <a:r>
              <a:rPr lang="en-US" sz="4400" dirty="0"/>
              <a:t>Get Focused!!</a:t>
            </a:r>
          </a:p>
        </p:txBody>
      </p:sp>
      <p:pic>
        <p:nvPicPr>
          <p:cNvPr id="175136" name="Picture 32" descr="DD00023_"/>
          <p:cNvPicPr>
            <a:picLocks noChangeAspect="1" noChangeArrowheads="1"/>
          </p:cNvPicPr>
          <p:nvPr/>
        </p:nvPicPr>
        <p:blipFill>
          <a:blip r:embed="rId4" cstate="print"/>
          <a:srcRect/>
          <a:stretch>
            <a:fillRect/>
          </a:stretch>
        </p:blipFill>
        <p:spPr bwMode="auto">
          <a:xfrm>
            <a:off x="3276600" y="3200400"/>
            <a:ext cx="838200" cy="755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5127"/>
                                        </p:tgtEl>
                                        <p:attrNameLst>
                                          <p:attrName>style.visibility</p:attrName>
                                        </p:attrNameLst>
                                      </p:cBhvr>
                                      <p:to>
                                        <p:strVal val="visible"/>
                                      </p:to>
                                    </p:set>
                                    <p:animEffect transition="in" filter="dissolve">
                                      <p:cBhvr>
                                        <p:cTn id="7" dur="500"/>
                                        <p:tgtEl>
                                          <p:spTgt spid="1751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 calcmode="lin" valueType="num">
                                      <p:cBhvr>
                                        <p:cTn id="12" dur="500" fill="hold"/>
                                        <p:tgtEl>
                                          <p:spTgt spid="175110"/>
                                        </p:tgtEl>
                                        <p:attrNameLst>
                                          <p:attrName>ppt_x</p:attrName>
                                        </p:attrNameLst>
                                      </p:cBhvr>
                                      <p:tavLst>
                                        <p:tav tm="0">
                                          <p:val>
                                            <p:strVal val="#ppt_x-#ppt_w/2"/>
                                          </p:val>
                                        </p:tav>
                                        <p:tav tm="100000">
                                          <p:val>
                                            <p:strVal val="#ppt_x"/>
                                          </p:val>
                                        </p:tav>
                                      </p:tavLst>
                                    </p:anim>
                                    <p:anim calcmode="lin" valueType="num">
                                      <p:cBhvr>
                                        <p:cTn id="13" dur="500" fill="hold"/>
                                        <p:tgtEl>
                                          <p:spTgt spid="175110"/>
                                        </p:tgtEl>
                                        <p:attrNameLst>
                                          <p:attrName>ppt_y</p:attrName>
                                        </p:attrNameLst>
                                      </p:cBhvr>
                                      <p:tavLst>
                                        <p:tav tm="0">
                                          <p:val>
                                            <p:strVal val="#ppt_y"/>
                                          </p:val>
                                        </p:tav>
                                        <p:tav tm="100000">
                                          <p:val>
                                            <p:strVal val="#ppt_y"/>
                                          </p:val>
                                        </p:tav>
                                      </p:tavLst>
                                    </p:anim>
                                    <p:anim calcmode="lin" valueType="num">
                                      <p:cBhvr>
                                        <p:cTn id="14" dur="500" fill="hold"/>
                                        <p:tgtEl>
                                          <p:spTgt spid="175110"/>
                                        </p:tgtEl>
                                        <p:attrNameLst>
                                          <p:attrName>ppt_w</p:attrName>
                                        </p:attrNameLst>
                                      </p:cBhvr>
                                      <p:tavLst>
                                        <p:tav tm="0">
                                          <p:val>
                                            <p:fltVal val="0"/>
                                          </p:val>
                                        </p:tav>
                                        <p:tav tm="100000">
                                          <p:val>
                                            <p:strVal val="#ppt_w"/>
                                          </p:val>
                                        </p:tav>
                                      </p:tavLst>
                                    </p:anim>
                                    <p:anim calcmode="lin" valueType="num">
                                      <p:cBhvr>
                                        <p:cTn id="15" dur="500" fill="hold"/>
                                        <p:tgtEl>
                                          <p:spTgt spid="17511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9" presetClass="entr" presetSubtype="0" fill="hold" grpId="0" nodeType="afterEffect">
                                  <p:stCondLst>
                                    <p:cond delay="1000"/>
                                  </p:stCondLst>
                                  <p:childTnLst>
                                    <p:set>
                                      <p:cBhvr>
                                        <p:cTn id="18" dur="1" fill="hold">
                                          <p:stCondLst>
                                            <p:cond delay="0"/>
                                          </p:stCondLst>
                                        </p:cTn>
                                        <p:tgtEl>
                                          <p:spTgt spid="175123"/>
                                        </p:tgtEl>
                                        <p:attrNameLst>
                                          <p:attrName>style.visibility</p:attrName>
                                        </p:attrNameLst>
                                      </p:cBhvr>
                                      <p:to>
                                        <p:strVal val="visible"/>
                                      </p:to>
                                    </p:set>
                                    <p:animEffect transition="in" filter="dissolve">
                                      <p:cBhvr>
                                        <p:cTn id="19" dur="500"/>
                                        <p:tgtEl>
                                          <p:spTgt spid="175123"/>
                                        </p:tgtEl>
                                      </p:cBhvr>
                                    </p:animEffect>
                                  </p:childTnLst>
                                </p:cTn>
                              </p:par>
                            </p:childTnLst>
                          </p:cTn>
                        </p:par>
                        <p:par>
                          <p:cTn id="20" fill="hold">
                            <p:stCondLst>
                              <p:cond delay="2000"/>
                            </p:stCondLst>
                            <p:childTnLst>
                              <p:par>
                                <p:cTn id="21" presetID="17" presetClass="entr" presetSubtype="1" fill="hold" grpId="0" nodeType="afterEffect">
                                  <p:stCondLst>
                                    <p:cond delay="1000"/>
                                  </p:stCondLst>
                                  <p:childTnLst>
                                    <p:set>
                                      <p:cBhvr>
                                        <p:cTn id="22" dur="1" fill="hold">
                                          <p:stCondLst>
                                            <p:cond delay="0"/>
                                          </p:stCondLst>
                                        </p:cTn>
                                        <p:tgtEl>
                                          <p:spTgt spid="175112"/>
                                        </p:tgtEl>
                                        <p:attrNameLst>
                                          <p:attrName>style.visibility</p:attrName>
                                        </p:attrNameLst>
                                      </p:cBhvr>
                                      <p:to>
                                        <p:strVal val="visible"/>
                                      </p:to>
                                    </p:set>
                                    <p:anim calcmode="lin" valueType="num">
                                      <p:cBhvr>
                                        <p:cTn id="23" dur="500" fill="hold"/>
                                        <p:tgtEl>
                                          <p:spTgt spid="175112"/>
                                        </p:tgtEl>
                                        <p:attrNameLst>
                                          <p:attrName>ppt_x</p:attrName>
                                        </p:attrNameLst>
                                      </p:cBhvr>
                                      <p:tavLst>
                                        <p:tav tm="0">
                                          <p:val>
                                            <p:strVal val="#ppt_x"/>
                                          </p:val>
                                        </p:tav>
                                        <p:tav tm="100000">
                                          <p:val>
                                            <p:strVal val="#ppt_x"/>
                                          </p:val>
                                        </p:tav>
                                      </p:tavLst>
                                    </p:anim>
                                    <p:anim calcmode="lin" valueType="num">
                                      <p:cBhvr>
                                        <p:cTn id="24" dur="500" fill="hold"/>
                                        <p:tgtEl>
                                          <p:spTgt spid="175112"/>
                                        </p:tgtEl>
                                        <p:attrNameLst>
                                          <p:attrName>ppt_y</p:attrName>
                                        </p:attrNameLst>
                                      </p:cBhvr>
                                      <p:tavLst>
                                        <p:tav tm="0">
                                          <p:val>
                                            <p:strVal val="#ppt_y-#ppt_h/2"/>
                                          </p:val>
                                        </p:tav>
                                        <p:tav tm="100000">
                                          <p:val>
                                            <p:strVal val="#ppt_y"/>
                                          </p:val>
                                        </p:tav>
                                      </p:tavLst>
                                    </p:anim>
                                    <p:anim calcmode="lin" valueType="num">
                                      <p:cBhvr>
                                        <p:cTn id="25" dur="500" fill="hold"/>
                                        <p:tgtEl>
                                          <p:spTgt spid="175112"/>
                                        </p:tgtEl>
                                        <p:attrNameLst>
                                          <p:attrName>ppt_w</p:attrName>
                                        </p:attrNameLst>
                                      </p:cBhvr>
                                      <p:tavLst>
                                        <p:tav tm="0">
                                          <p:val>
                                            <p:strVal val="#ppt_w"/>
                                          </p:val>
                                        </p:tav>
                                        <p:tav tm="100000">
                                          <p:val>
                                            <p:strVal val="#ppt_w"/>
                                          </p:val>
                                        </p:tav>
                                      </p:tavLst>
                                    </p:anim>
                                    <p:anim calcmode="lin" valueType="num">
                                      <p:cBhvr>
                                        <p:cTn id="26" dur="500" fill="hold"/>
                                        <p:tgtEl>
                                          <p:spTgt spid="175112"/>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9" presetClass="entr" presetSubtype="0" fill="hold" grpId="0" nodeType="afterEffect">
                                  <p:stCondLst>
                                    <p:cond delay="1000"/>
                                  </p:stCondLst>
                                  <p:childTnLst>
                                    <p:set>
                                      <p:cBhvr>
                                        <p:cTn id="29" dur="1" fill="hold">
                                          <p:stCondLst>
                                            <p:cond delay="0"/>
                                          </p:stCondLst>
                                        </p:cTn>
                                        <p:tgtEl>
                                          <p:spTgt spid="175124"/>
                                        </p:tgtEl>
                                        <p:attrNameLst>
                                          <p:attrName>style.visibility</p:attrName>
                                        </p:attrNameLst>
                                      </p:cBhvr>
                                      <p:to>
                                        <p:strVal val="visible"/>
                                      </p:to>
                                    </p:set>
                                    <p:animEffect transition="in" filter="dissolve">
                                      <p:cBhvr>
                                        <p:cTn id="30" dur="500"/>
                                        <p:tgtEl>
                                          <p:spTgt spid="175124"/>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75111"/>
                                        </p:tgtEl>
                                        <p:attrNameLst>
                                          <p:attrName>style.visibility</p:attrName>
                                        </p:attrNameLst>
                                      </p:cBhvr>
                                      <p:to>
                                        <p:strVal val="visible"/>
                                      </p:to>
                                    </p:set>
                                    <p:anim calcmode="lin" valueType="num">
                                      <p:cBhvr>
                                        <p:cTn id="35" dur="500" fill="hold"/>
                                        <p:tgtEl>
                                          <p:spTgt spid="175111"/>
                                        </p:tgtEl>
                                        <p:attrNameLst>
                                          <p:attrName>ppt_x</p:attrName>
                                        </p:attrNameLst>
                                      </p:cBhvr>
                                      <p:tavLst>
                                        <p:tav tm="0">
                                          <p:val>
                                            <p:strVal val="#ppt_x-#ppt_w/2"/>
                                          </p:val>
                                        </p:tav>
                                        <p:tav tm="100000">
                                          <p:val>
                                            <p:strVal val="#ppt_x"/>
                                          </p:val>
                                        </p:tav>
                                      </p:tavLst>
                                    </p:anim>
                                    <p:anim calcmode="lin" valueType="num">
                                      <p:cBhvr>
                                        <p:cTn id="36" dur="500" fill="hold"/>
                                        <p:tgtEl>
                                          <p:spTgt spid="175111"/>
                                        </p:tgtEl>
                                        <p:attrNameLst>
                                          <p:attrName>ppt_y</p:attrName>
                                        </p:attrNameLst>
                                      </p:cBhvr>
                                      <p:tavLst>
                                        <p:tav tm="0">
                                          <p:val>
                                            <p:strVal val="#ppt_y"/>
                                          </p:val>
                                        </p:tav>
                                        <p:tav tm="100000">
                                          <p:val>
                                            <p:strVal val="#ppt_y"/>
                                          </p:val>
                                        </p:tav>
                                      </p:tavLst>
                                    </p:anim>
                                    <p:anim calcmode="lin" valueType="num">
                                      <p:cBhvr>
                                        <p:cTn id="37" dur="500" fill="hold"/>
                                        <p:tgtEl>
                                          <p:spTgt spid="175111"/>
                                        </p:tgtEl>
                                        <p:attrNameLst>
                                          <p:attrName>ppt_w</p:attrName>
                                        </p:attrNameLst>
                                      </p:cBhvr>
                                      <p:tavLst>
                                        <p:tav tm="0">
                                          <p:val>
                                            <p:fltVal val="0"/>
                                          </p:val>
                                        </p:tav>
                                        <p:tav tm="100000">
                                          <p:val>
                                            <p:strVal val="#ppt_w"/>
                                          </p:val>
                                        </p:tav>
                                      </p:tavLst>
                                    </p:anim>
                                    <p:anim calcmode="lin" valueType="num">
                                      <p:cBhvr>
                                        <p:cTn id="38" dur="500" fill="hold"/>
                                        <p:tgtEl>
                                          <p:spTgt spid="175111"/>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9" presetClass="entr" presetSubtype="0" fill="hold" grpId="0" nodeType="afterEffect">
                                  <p:stCondLst>
                                    <p:cond delay="1000"/>
                                  </p:stCondLst>
                                  <p:childTnLst>
                                    <p:set>
                                      <p:cBhvr>
                                        <p:cTn id="41" dur="1" fill="hold">
                                          <p:stCondLst>
                                            <p:cond delay="0"/>
                                          </p:stCondLst>
                                        </p:cTn>
                                        <p:tgtEl>
                                          <p:spTgt spid="175126"/>
                                        </p:tgtEl>
                                        <p:attrNameLst>
                                          <p:attrName>style.visibility</p:attrName>
                                        </p:attrNameLst>
                                      </p:cBhvr>
                                      <p:to>
                                        <p:strVal val="visible"/>
                                      </p:to>
                                    </p:set>
                                    <p:animEffect transition="in" filter="dissolve">
                                      <p:cBhvr>
                                        <p:cTn id="42" dur="500"/>
                                        <p:tgtEl>
                                          <p:spTgt spid="175126"/>
                                        </p:tgtEl>
                                      </p:cBhvr>
                                    </p:animEffect>
                                  </p:childTnLst>
                                </p:cTn>
                              </p:par>
                            </p:childTnLst>
                          </p:cTn>
                        </p:par>
                        <p:par>
                          <p:cTn id="43" fill="hold">
                            <p:stCondLst>
                              <p:cond delay="2000"/>
                            </p:stCondLst>
                            <p:childTnLst>
                              <p:par>
                                <p:cTn id="44" presetID="17" presetClass="entr" presetSubtype="4" fill="hold" grpId="0" nodeType="afterEffect">
                                  <p:stCondLst>
                                    <p:cond delay="1000"/>
                                  </p:stCondLst>
                                  <p:childTnLst>
                                    <p:set>
                                      <p:cBhvr>
                                        <p:cTn id="45" dur="1" fill="hold">
                                          <p:stCondLst>
                                            <p:cond delay="0"/>
                                          </p:stCondLst>
                                        </p:cTn>
                                        <p:tgtEl>
                                          <p:spTgt spid="175113"/>
                                        </p:tgtEl>
                                        <p:attrNameLst>
                                          <p:attrName>style.visibility</p:attrName>
                                        </p:attrNameLst>
                                      </p:cBhvr>
                                      <p:to>
                                        <p:strVal val="visible"/>
                                      </p:to>
                                    </p:set>
                                    <p:anim calcmode="lin" valueType="num">
                                      <p:cBhvr>
                                        <p:cTn id="46" dur="500" fill="hold"/>
                                        <p:tgtEl>
                                          <p:spTgt spid="175113"/>
                                        </p:tgtEl>
                                        <p:attrNameLst>
                                          <p:attrName>ppt_x</p:attrName>
                                        </p:attrNameLst>
                                      </p:cBhvr>
                                      <p:tavLst>
                                        <p:tav tm="0">
                                          <p:val>
                                            <p:strVal val="#ppt_x"/>
                                          </p:val>
                                        </p:tav>
                                        <p:tav tm="100000">
                                          <p:val>
                                            <p:strVal val="#ppt_x"/>
                                          </p:val>
                                        </p:tav>
                                      </p:tavLst>
                                    </p:anim>
                                    <p:anim calcmode="lin" valueType="num">
                                      <p:cBhvr>
                                        <p:cTn id="47" dur="500" fill="hold"/>
                                        <p:tgtEl>
                                          <p:spTgt spid="175113"/>
                                        </p:tgtEl>
                                        <p:attrNameLst>
                                          <p:attrName>ppt_y</p:attrName>
                                        </p:attrNameLst>
                                      </p:cBhvr>
                                      <p:tavLst>
                                        <p:tav tm="0">
                                          <p:val>
                                            <p:strVal val="#ppt_y+#ppt_h/2"/>
                                          </p:val>
                                        </p:tav>
                                        <p:tav tm="100000">
                                          <p:val>
                                            <p:strVal val="#ppt_y"/>
                                          </p:val>
                                        </p:tav>
                                      </p:tavLst>
                                    </p:anim>
                                    <p:anim calcmode="lin" valueType="num">
                                      <p:cBhvr>
                                        <p:cTn id="48" dur="500" fill="hold"/>
                                        <p:tgtEl>
                                          <p:spTgt spid="175113"/>
                                        </p:tgtEl>
                                        <p:attrNameLst>
                                          <p:attrName>ppt_w</p:attrName>
                                        </p:attrNameLst>
                                      </p:cBhvr>
                                      <p:tavLst>
                                        <p:tav tm="0">
                                          <p:val>
                                            <p:strVal val="#ppt_w"/>
                                          </p:val>
                                        </p:tav>
                                        <p:tav tm="100000">
                                          <p:val>
                                            <p:strVal val="#ppt_w"/>
                                          </p:val>
                                        </p:tav>
                                      </p:tavLst>
                                    </p:anim>
                                    <p:anim calcmode="lin" valueType="num">
                                      <p:cBhvr>
                                        <p:cTn id="49" dur="500" fill="hold"/>
                                        <p:tgtEl>
                                          <p:spTgt spid="175113"/>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9" presetClass="entr" presetSubtype="0" fill="hold" grpId="0" nodeType="afterEffect">
                                  <p:stCondLst>
                                    <p:cond delay="1000"/>
                                  </p:stCondLst>
                                  <p:childTnLst>
                                    <p:set>
                                      <p:cBhvr>
                                        <p:cTn id="52" dur="1" fill="hold">
                                          <p:stCondLst>
                                            <p:cond delay="0"/>
                                          </p:stCondLst>
                                        </p:cTn>
                                        <p:tgtEl>
                                          <p:spTgt spid="175125"/>
                                        </p:tgtEl>
                                        <p:attrNameLst>
                                          <p:attrName>style.visibility</p:attrName>
                                        </p:attrNameLst>
                                      </p:cBhvr>
                                      <p:to>
                                        <p:strVal val="visible"/>
                                      </p:to>
                                    </p:set>
                                    <p:animEffect transition="in" filter="dissolve">
                                      <p:cBhvr>
                                        <p:cTn id="53" dur="500"/>
                                        <p:tgtEl>
                                          <p:spTgt spid="175125"/>
                                        </p:tgtEl>
                                      </p:cBhvr>
                                    </p:animEffect>
                                  </p:childTnLst>
                                </p:cTn>
                              </p:par>
                            </p:childTnLst>
                          </p:cTn>
                        </p:par>
                        <p:par>
                          <p:cTn id="54" fill="hold">
                            <p:stCondLst>
                              <p:cond delay="5000"/>
                            </p:stCondLst>
                            <p:childTnLst>
                              <p:par>
                                <p:cTn id="55" presetID="23" presetClass="entr" presetSubtype="288" fill="hold" nodeType="afterEffect">
                                  <p:stCondLst>
                                    <p:cond delay="1000"/>
                                  </p:stCondLst>
                                  <p:childTnLst>
                                    <p:set>
                                      <p:cBhvr>
                                        <p:cTn id="56" dur="1" fill="hold">
                                          <p:stCondLst>
                                            <p:cond delay="0"/>
                                          </p:stCondLst>
                                        </p:cTn>
                                        <p:tgtEl>
                                          <p:spTgt spid="175136"/>
                                        </p:tgtEl>
                                        <p:attrNameLst>
                                          <p:attrName>style.visibility</p:attrName>
                                        </p:attrNameLst>
                                      </p:cBhvr>
                                      <p:to>
                                        <p:strVal val="visible"/>
                                      </p:to>
                                    </p:set>
                                    <p:anim calcmode="lin" valueType="num">
                                      <p:cBhvr>
                                        <p:cTn id="57" dur="500" fill="hold"/>
                                        <p:tgtEl>
                                          <p:spTgt spid="175136"/>
                                        </p:tgtEl>
                                        <p:attrNameLst>
                                          <p:attrName>ppt_w</p:attrName>
                                        </p:attrNameLst>
                                      </p:cBhvr>
                                      <p:tavLst>
                                        <p:tav tm="0">
                                          <p:val>
                                            <p:strVal val="4/3*#ppt_w"/>
                                          </p:val>
                                        </p:tav>
                                        <p:tav tm="100000">
                                          <p:val>
                                            <p:strVal val="#ppt_w"/>
                                          </p:val>
                                        </p:tav>
                                      </p:tavLst>
                                    </p:anim>
                                    <p:anim calcmode="lin" valueType="num">
                                      <p:cBhvr>
                                        <p:cTn id="58" dur="500" fill="hold"/>
                                        <p:tgtEl>
                                          <p:spTgt spid="17513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513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75114"/>
                                        </p:tgtEl>
                                        <p:attrNameLst>
                                          <p:attrName>style.visibility</p:attrName>
                                        </p:attrNameLst>
                                      </p:cBhvr>
                                      <p:to>
                                        <p:strVal val="visible"/>
                                      </p:to>
                                    </p:set>
                                    <p:anim calcmode="lin" valueType="num">
                                      <p:cBhvr>
                                        <p:cTn id="63" dur="500" fill="hold"/>
                                        <p:tgtEl>
                                          <p:spTgt spid="175114"/>
                                        </p:tgtEl>
                                        <p:attrNameLst>
                                          <p:attrName>ppt_x</p:attrName>
                                        </p:attrNameLst>
                                      </p:cBhvr>
                                      <p:tavLst>
                                        <p:tav tm="0">
                                          <p:val>
                                            <p:strVal val="#ppt_x"/>
                                          </p:val>
                                        </p:tav>
                                        <p:tav tm="100000">
                                          <p:val>
                                            <p:strVal val="#ppt_x"/>
                                          </p:val>
                                        </p:tav>
                                      </p:tavLst>
                                    </p:anim>
                                    <p:anim calcmode="lin" valueType="num">
                                      <p:cBhvr>
                                        <p:cTn id="64" dur="500" fill="hold"/>
                                        <p:tgtEl>
                                          <p:spTgt spid="175114"/>
                                        </p:tgtEl>
                                        <p:attrNameLst>
                                          <p:attrName>ppt_y</p:attrName>
                                        </p:attrNameLst>
                                      </p:cBhvr>
                                      <p:tavLst>
                                        <p:tav tm="0">
                                          <p:val>
                                            <p:strVal val="#ppt_y-#ppt_h/2"/>
                                          </p:val>
                                        </p:tav>
                                        <p:tav tm="100000">
                                          <p:val>
                                            <p:strVal val="#ppt_y"/>
                                          </p:val>
                                        </p:tav>
                                      </p:tavLst>
                                    </p:anim>
                                    <p:anim calcmode="lin" valueType="num">
                                      <p:cBhvr>
                                        <p:cTn id="65" dur="500" fill="hold"/>
                                        <p:tgtEl>
                                          <p:spTgt spid="175114"/>
                                        </p:tgtEl>
                                        <p:attrNameLst>
                                          <p:attrName>ppt_w</p:attrName>
                                        </p:attrNameLst>
                                      </p:cBhvr>
                                      <p:tavLst>
                                        <p:tav tm="0">
                                          <p:val>
                                            <p:strVal val="#ppt_w"/>
                                          </p:val>
                                        </p:tav>
                                        <p:tav tm="100000">
                                          <p:val>
                                            <p:strVal val="#ppt_w"/>
                                          </p:val>
                                        </p:tav>
                                      </p:tavLst>
                                    </p:anim>
                                    <p:anim calcmode="lin" valueType="num">
                                      <p:cBhvr>
                                        <p:cTn id="66" dur="500" fill="hold"/>
                                        <p:tgtEl>
                                          <p:spTgt spid="175114"/>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9" presetClass="entr" presetSubtype="0" fill="hold" grpId="0" nodeType="afterEffect">
                                  <p:stCondLst>
                                    <p:cond delay="1000"/>
                                  </p:stCondLst>
                                  <p:childTnLst>
                                    <p:set>
                                      <p:cBhvr>
                                        <p:cTn id="69" dur="1" fill="hold">
                                          <p:stCondLst>
                                            <p:cond delay="0"/>
                                          </p:stCondLst>
                                        </p:cTn>
                                        <p:tgtEl>
                                          <p:spTgt spid="175116"/>
                                        </p:tgtEl>
                                        <p:attrNameLst>
                                          <p:attrName>style.visibility</p:attrName>
                                        </p:attrNameLst>
                                      </p:cBhvr>
                                      <p:to>
                                        <p:strVal val="visible"/>
                                      </p:to>
                                    </p:set>
                                    <p:animEffect transition="in" filter="dissolve">
                                      <p:cBhvr>
                                        <p:cTn id="70" dur="500"/>
                                        <p:tgtEl>
                                          <p:spTgt spid="175116"/>
                                        </p:tgtEl>
                                      </p:cBhvr>
                                    </p:animEffect>
                                  </p:childTnLst>
                                </p:cTn>
                              </p:par>
                            </p:childTnLst>
                          </p:cTn>
                        </p:par>
                        <p:par>
                          <p:cTn id="71" fill="hold">
                            <p:stCondLst>
                              <p:cond delay="2000"/>
                            </p:stCondLst>
                            <p:childTnLst>
                              <p:par>
                                <p:cTn id="72" presetID="17" presetClass="entr" presetSubtype="8" fill="hold" grpId="0" nodeType="afterEffect">
                                  <p:stCondLst>
                                    <p:cond delay="1000"/>
                                  </p:stCondLst>
                                  <p:childTnLst>
                                    <p:set>
                                      <p:cBhvr>
                                        <p:cTn id="73" dur="1" fill="hold">
                                          <p:stCondLst>
                                            <p:cond delay="0"/>
                                          </p:stCondLst>
                                        </p:cTn>
                                        <p:tgtEl>
                                          <p:spTgt spid="175109"/>
                                        </p:tgtEl>
                                        <p:attrNameLst>
                                          <p:attrName>style.visibility</p:attrName>
                                        </p:attrNameLst>
                                      </p:cBhvr>
                                      <p:to>
                                        <p:strVal val="visible"/>
                                      </p:to>
                                    </p:set>
                                    <p:anim calcmode="lin" valueType="num">
                                      <p:cBhvr>
                                        <p:cTn id="74" dur="500" fill="hold"/>
                                        <p:tgtEl>
                                          <p:spTgt spid="175109"/>
                                        </p:tgtEl>
                                        <p:attrNameLst>
                                          <p:attrName>ppt_x</p:attrName>
                                        </p:attrNameLst>
                                      </p:cBhvr>
                                      <p:tavLst>
                                        <p:tav tm="0">
                                          <p:val>
                                            <p:strVal val="#ppt_x-#ppt_w/2"/>
                                          </p:val>
                                        </p:tav>
                                        <p:tav tm="100000">
                                          <p:val>
                                            <p:strVal val="#ppt_x"/>
                                          </p:val>
                                        </p:tav>
                                      </p:tavLst>
                                    </p:anim>
                                    <p:anim calcmode="lin" valueType="num">
                                      <p:cBhvr>
                                        <p:cTn id="75" dur="500" fill="hold"/>
                                        <p:tgtEl>
                                          <p:spTgt spid="175109"/>
                                        </p:tgtEl>
                                        <p:attrNameLst>
                                          <p:attrName>ppt_y</p:attrName>
                                        </p:attrNameLst>
                                      </p:cBhvr>
                                      <p:tavLst>
                                        <p:tav tm="0">
                                          <p:val>
                                            <p:strVal val="#ppt_y"/>
                                          </p:val>
                                        </p:tav>
                                        <p:tav tm="100000">
                                          <p:val>
                                            <p:strVal val="#ppt_y"/>
                                          </p:val>
                                        </p:tav>
                                      </p:tavLst>
                                    </p:anim>
                                    <p:anim calcmode="lin" valueType="num">
                                      <p:cBhvr>
                                        <p:cTn id="76" dur="500" fill="hold"/>
                                        <p:tgtEl>
                                          <p:spTgt spid="175109"/>
                                        </p:tgtEl>
                                        <p:attrNameLst>
                                          <p:attrName>ppt_w</p:attrName>
                                        </p:attrNameLst>
                                      </p:cBhvr>
                                      <p:tavLst>
                                        <p:tav tm="0">
                                          <p:val>
                                            <p:fltVal val="0"/>
                                          </p:val>
                                        </p:tav>
                                        <p:tav tm="100000">
                                          <p:val>
                                            <p:strVal val="#ppt_w"/>
                                          </p:val>
                                        </p:tav>
                                      </p:tavLst>
                                    </p:anim>
                                    <p:anim calcmode="lin" valueType="num">
                                      <p:cBhvr>
                                        <p:cTn id="77" dur="500" fill="hold"/>
                                        <p:tgtEl>
                                          <p:spTgt spid="175109"/>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9" presetClass="entr" presetSubtype="0" fill="hold" nodeType="afterEffect">
                                  <p:stCondLst>
                                    <p:cond delay="1000"/>
                                  </p:stCondLst>
                                  <p:childTnLst>
                                    <p:set>
                                      <p:cBhvr>
                                        <p:cTn id="80" dur="1" fill="hold">
                                          <p:stCondLst>
                                            <p:cond delay="0"/>
                                          </p:stCondLst>
                                        </p:cTn>
                                        <p:tgtEl>
                                          <p:spTgt spid="175117"/>
                                        </p:tgtEl>
                                        <p:attrNameLst>
                                          <p:attrName>style.visibility</p:attrName>
                                        </p:attrNameLst>
                                      </p:cBhvr>
                                      <p:to>
                                        <p:strVal val="visible"/>
                                      </p:to>
                                    </p:set>
                                    <p:animEffect transition="in" filter="dissolve">
                                      <p:cBhvr>
                                        <p:cTn id="81" dur="500"/>
                                        <p:tgtEl>
                                          <p:spTgt spid="175117"/>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75129"/>
                                        </p:tgtEl>
                                        <p:attrNameLst>
                                          <p:attrName>style.visibility</p:attrName>
                                        </p:attrNameLst>
                                      </p:cBhvr>
                                      <p:to>
                                        <p:strVal val="visible"/>
                                      </p:to>
                                    </p:set>
                                    <p:animEffect transition="in" filter="box(out)">
                                      <p:cBhvr>
                                        <p:cTn id="86" dur="500"/>
                                        <p:tgtEl>
                                          <p:spTgt spid="175129"/>
                                        </p:tgtEl>
                                      </p:cBhvr>
                                    </p:animEffect>
                                  </p:childTnLst>
                                </p:cTn>
                              </p:par>
                            </p:childTnLst>
                          </p:cTn>
                        </p:par>
                        <p:par>
                          <p:cTn id="87" fill="hold">
                            <p:stCondLst>
                              <p:cond delay="500"/>
                            </p:stCondLst>
                            <p:childTnLst>
                              <p:par>
                                <p:cTn id="88" presetID="4" presetClass="entr" presetSubtype="32" fill="hold" grpId="0" nodeType="afterEffect">
                                  <p:stCondLst>
                                    <p:cond delay="0"/>
                                  </p:stCondLst>
                                  <p:childTnLst>
                                    <p:set>
                                      <p:cBhvr>
                                        <p:cTn id="89" dur="1" fill="hold">
                                          <p:stCondLst>
                                            <p:cond delay="0"/>
                                          </p:stCondLst>
                                        </p:cTn>
                                        <p:tgtEl>
                                          <p:spTgt spid="175130"/>
                                        </p:tgtEl>
                                        <p:attrNameLst>
                                          <p:attrName>style.visibility</p:attrName>
                                        </p:attrNameLst>
                                      </p:cBhvr>
                                      <p:to>
                                        <p:strVal val="visible"/>
                                      </p:to>
                                    </p:set>
                                    <p:animEffect transition="in" filter="box(out)">
                                      <p:cBhvr>
                                        <p:cTn id="90" dur="500"/>
                                        <p:tgtEl>
                                          <p:spTgt spid="175130"/>
                                        </p:tgtEl>
                                      </p:cBhvr>
                                    </p:animEffect>
                                  </p:childTnLst>
                                </p:cTn>
                              </p:par>
                            </p:childTnLst>
                          </p:cTn>
                        </p:par>
                        <p:par>
                          <p:cTn id="91" fill="hold">
                            <p:stCondLst>
                              <p:cond delay="1000"/>
                            </p:stCondLst>
                            <p:childTnLst>
                              <p:par>
                                <p:cTn id="92" presetID="4" presetClass="entr" presetSubtype="32" fill="hold" grpId="0" nodeType="afterEffect">
                                  <p:stCondLst>
                                    <p:cond delay="0"/>
                                  </p:stCondLst>
                                  <p:childTnLst>
                                    <p:set>
                                      <p:cBhvr>
                                        <p:cTn id="93" dur="1" fill="hold">
                                          <p:stCondLst>
                                            <p:cond delay="0"/>
                                          </p:stCondLst>
                                        </p:cTn>
                                        <p:tgtEl>
                                          <p:spTgt spid="175131"/>
                                        </p:tgtEl>
                                        <p:attrNameLst>
                                          <p:attrName>style.visibility</p:attrName>
                                        </p:attrNameLst>
                                      </p:cBhvr>
                                      <p:to>
                                        <p:strVal val="visible"/>
                                      </p:to>
                                    </p:set>
                                    <p:animEffect transition="in" filter="box(out)">
                                      <p:cBhvr>
                                        <p:cTn id="94" dur="500"/>
                                        <p:tgtEl>
                                          <p:spTgt spid="175131"/>
                                        </p:tgtEl>
                                      </p:cBhvr>
                                    </p:animEffect>
                                  </p:childTnLst>
                                </p:cTn>
                              </p:par>
                            </p:childTnLst>
                          </p:cTn>
                        </p:par>
                        <p:par>
                          <p:cTn id="95" fill="hold">
                            <p:stCondLst>
                              <p:cond delay="1500"/>
                            </p:stCondLst>
                            <p:childTnLst>
                              <p:par>
                                <p:cTn id="96" presetID="9" presetClass="entr" presetSubtype="0" fill="hold" grpId="0" nodeType="afterEffect">
                                  <p:stCondLst>
                                    <p:cond delay="2000"/>
                                  </p:stCondLst>
                                  <p:childTnLst>
                                    <p:set>
                                      <p:cBhvr>
                                        <p:cTn id="97" dur="1" fill="hold">
                                          <p:stCondLst>
                                            <p:cond delay="0"/>
                                          </p:stCondLst>
                                        </p:cTn>
                                        <p:tgtEl>
                                          <p:spTgt spid="175132"/>
                                        </p:tgtEl>
                                        <p:attrNameLst>
                                          <p:attrName>style.visibility</p:attrName>
                                        </p:attrNameLst>
                                      </p:cBhvr>
                                      <p:to>
                                        <p:strVal val="visible"/>
                                      </p:to>
                                    </p:set>
                                    <p:animEffect transition="in" filter="dissolve">
                                      <p:cBhvr>
                                        <p:cTn id="98" dur="500"/>
                                        <p:tgtEl>
                                          <p:spTgt spid="175132"/>
                                        </p:tgtEl>
                                      </p:cBhvr>
                                    </p:animEffect>
                                  </p:childTnLst>
                                  <p:subTnLst>
                                    <p:set>
                                      <p:cBhvr override="childStyle">
                                        <p:cTn dur="1" fill="hold" display="0" masterRel="nextClick" afterEffect="1"/>
                                        <p:tgtEl>
                                          <p:spTgt spid="175132"/>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175133"/>
                                        </p:tgtEl>
                                        <p:attrNameLst>
                                          <p:attrName>style.visibility</p:attrName>
                                        </p:attrNameLst>
                                      </p:cBhvr>
                                      <p:to>
                                        <p:strVal val="visible"/>
                                      </p:to>
                                    </p:set>
                                    <p:anim calcmode="lin" valueType="num">
                                      <p:cBhvr>
                                        <p:cTn id="103" dur="500" fill="hold"/>
                                        <p:tgtEl>
                                          <p:spTgt spid="175133"/>
                                        </p:tgtEl>
                                        <p:attrNameLst>
                                          <p:attrName>ppt_w</p:attrName>
                                        </p:attrNameLst>
                                      </p:cBhvr>
                                      <p:tavLst>
                                        <p:tav tm="0">
                                          <p:val>
                                            <p:fltVal val="0"/>
                                          </p:val>
                                        </p:tav>
                                        <p:tav tm="100000">
                                          <p:val>
                                            <p:strVal val="#ppt_w"/>
                                          </p:val>
                                        </p:tav>
                                      </p:tavLst>
                                    </p:anim>
                                    <p:anim calcmode="lin" valueType="num">
                                      <p:cBhvr>
                                        <p:cTn id="104" dur="500" fill="hold"/>
                                        <p:tgtEl>
                                          <p:spTgt spid="175133"/>
                                        </p:tgtEl>
                                        <p:attrNameLst>
                                          <p:attrName>ppt_h</p:attrName>
                                        </p:attrNameLst>
                                      </p:cBhvr>
                                      <p:tavLst>
                                        <p:tav tm="0">
                                          <p:val>
                                            <p:fltVal val="0"/>
                                          </p:val>
                                        </p:tav>
                                        <p:tav tm="100000">
                                          <p:val>
                                            <p:strVal val="#ppt_h"/>
                                          </p:val>
                                        </p:tav>
                                      </p:tavLst>
                                    </p:anim>
                                    <p:anim calcmode="lin" valueType="num">
                                      <p:cBhvr>
                                        <p:cTn id="105" dur="500" fill="hold"/>
                                        <p:tgtEl>
                                          <p:spTgt spid="175133"/>
                                        </p:tgtEl>
                                        <p:attrNameLst>
                                          <p:attrName>ppt_x</p:attrName>
                                        </p:attrNameLst>
                                      </p:cBhvr>
                                      <p:tavLst>
                                        <p:tav tm="0">
                                          <p:val>
                                            <p:fltVal val="0.5"/>
                                          </p:val>
                                        </p:tav>
                                        <p:tav tm="100000">
                                          <p:val>
                                            <p:strVal val="#ppt_x"/>
                                          </p:val>
                                        </p:tav>
                                      </p:tavLst>
                                    </p:anim>
                                    <p:anim calcmode="lin" valueType="num">
                                      <p:cBhvr>
                                        <p:cTn id="106" dur="500" fill="hold"/>
                                        <p:tgtEl>
                                          <p:spTgt spid="17513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5133"/>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75134"/>
                                        </p:tgtEl>
                                        <p:attrNameLst>
                                          <p:attrName>style.visibility</p:attrName>
                                        </p:attrNameLst>
                                      </p:cBhvr>
                                      <p:to>
                                        <p:strVal val="visible"/>
                                      </p:to>
                                    </p:set>
                                    <p:animEffect transition="in" filter="dissolve">
                                      <p:cBhvr>
                                        <p:cTn id="111" dur="500"/>
                                        <p:tgtEl>
                                          <p:spTgt spid="175134"/>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75135">
                                            <p:txEl>
                                              <p:pRg st="0" end="0"/>
                                            </p:txEl>
                                          </p:spTgt>
                                        </p:tgtEl>
                                        <p:attrNameLst>
                                          <p:attrName>style.visibility</p:attrName>
                                        </p:attrNameLst>
                                      </p:cBhvr>
                                      <p:to>
                                        <p:strVal val="visible"/>
                                      </p:to>
                                    </p:set>
                                    <p:animEffect transition="in" filter="wipe(left)">
                                      <p:cBhvr>
                                        <p:cTn id="115" dur="500"/>
                                        <p:tgtEl>
                                          <p:spTgt spid="175135">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7" presetClass="entr" presetSubtype="4" fill="hold" grpId="0" nodeType="clickEffect">
                                  <p:stCondLst>
                                    <p:cond delay="0"/>
                                  </p:stCondLst>
                                  <p:childTnLst>
                                    <p:set>
                                      <p:cBhvr>
                                        <p:cTn id="119" dur="1" fill="hold">
                                          <p:stCondLst>
                                            <p:cond delay="0"/>
                                          </p:stCondLst>
                                        </p:cTn>
                                        <p:tgtEl>
                                          <p:spTgt spid="175108"/>
                                        </p:tgtEl>
                                        <p:attrNameLst>
                                          <p:attrName>style.visibility</p:attrName>
                                        </p:attrNameLst>
                                      </p:cBhvr>
                                      <p:to>
                                        <p:strVal val="visible"/>
                                      </p:to>
                                    </p:set>
                                    <p:anim calcmode="lin" valueType="num">
                                      <p:cBhvr>
                                        <p:cTn id="120" dur="500" fill="hold"/>
                                        <p:tgtEl>
                                          <p:spTgt spid="175108"/>
                                        </p:tgtEl>
                                        <p:attrNameLst>
                                          <p:attrName>ppt_x</p:attrName>
                                        </p:attrNameLst>
                                      </p:cBhvr>
                                      <p:tavLst>
                                        <p:tav tm="0">
                                          <p:val>
                                            <p:strVal val="#ppt_x"/>
                                          </p:val>
                                        </p:tav>
                                        <p:tav tm="100000">
                                          <p:val>
                                            <p:strVal val="#ppt_x"/>
                                          </p:val>
                                        </p:tav>
                                      </p:tavLst>
                                    </p:anim>
                                    <p:anim calcmode="lin" valueType="num">
                                      <p:cBhvr>
                                        <p:cTn id="121" dur="500" fill="hold"/>
                                        <p:tgtEl>
                                          <p:spTgt spid="175108"/>
                                        </p:tgtEl>
                                        <p:attrNameLst>
                                          <p:attrName>ppt_y</p:attrName>
                                        </p:attrNameLst>
                                      </p:cBhvr>
                                      <p:tavLst>
                                        <p:tav tm="0">
                                          <p:val>
                                            <p:strVal val="#ppt_y+#ppt_h/2"/>
                                          </p:val>
                                        </p:tav>
                                        <p:tav tm="100000">
                                          <p:val>
                                            <p:strVal val="#ppt_y"/>
                                          </p:val>
                                        </p:tav>
                                      </p:tavLst>
                                    </p:anim>
                                    <p:anim calcmode="lin" valueType="num">
                                      <p:cBhvr>
                                        <p:cTn id="122" dur="500" fill="hold"/>
                                        <p:tgtEl>
                                          <p:spTgt spid="175108"/>
                                        </p:tgtEl>
                                        <p:attrNameLst>
                                          <p:attrName>ppt_w</p:attrName>
                                        </p:attrNameLst>
                                      </p:cBhvr>
                                      <p:tavLst>
                                        <p:tav tm="0">
                                          <p:val>
                                            <p:strVal val="#ppt_w"/>
                                          </p:val>
                                        </p:tav>
                                        <p:tav tm="100000">
                                          <p:val>
                                            <p:strVal val="#ppt_w"/>
                                          </p:val>
                                        </p:tav>
                                      </p:tavLst>
                                    </p:anim>
                                    <p:anim calcmode="lin" valueType="num">
                                      <p:cBhvr>
                                        <p:cTn id="123" dur="500" fill="hold"/>
                                        <p:tgtEl>
                                          <p:spTgt spid="17510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24" fill="hold">
                      <p:stCondLst>
                        <p:cond delay="indefinite"/>
                      </p:stCondLst>
                      <p:childTnLst>
                        <p:par>
                          <p:cTn id="125" fill="hold">
                            <p:stCondLst>
                              <p:cond delay="0"/>
                            </p:stCondLst>
                            <p:childTnLst>
                              <p:par>
                                <p:cTn id="126" presetID="17" presetClass="entr" presetSubtype="4" fill="hold" grpId="0" nodeType="clickEffect">
                                  <p:stCondLst>
                                    <p:cond delay="0"/>
                                  </p:stCondLst>
                                  <p:childTnLst>
                                    <p:set>
                                      <p:cBhvr>
                                        <p:cTn id="127" dur="1" fill="hold">
                                          <p:stCondLst>
                                            <p:cond delay="0"/>
                                          </p:stCondLst>
                                        </p:cTn>
                                        <p:tgtEl>
                                          <p:spTgt spid="175107"/>
                                        </p:tgtEl>
                                        <p:attrNameLst>
                                          <p:attrName>style.visibility</p:attrName>
                                        </p:attrNameLst>
                                      </p:cBhvr>
                                      <p:to>
                                        <p:strVal val="visible"/>
                                      </p:to>
                                    </p:set>
                                    <p:anim calcmode="lin" valueType="num">
                                      <p:cBhvr>
                                        <p:cTn id="128" dur="500" fill="hold"/>
                                        <p:tgtEl>
                                          <p:spTgt spid="175107"/>
                                        </p:tgtEl>
                                        <p:attrNameLst>
                                          <p:attrName>ppt_x</p:attrName>
                                        </p:attrNameLst>
                                      </p:cBhvr>
                                      <p:tavLst>
                                        <p:tav tm="0">
                                          <p:val>
                                            <p:strVal val="#ppt_x"/>
                                          </p:val>
                                        </p:tav>
                                        <p:tav tm="100000">
                                          <p:val>
                                            <p:strVal val="#ppt_x"/>
                                          </p:val>
                                        </p:tav>
                                      </p:tavLst>
                                    </p:anim>
                                    <p:anim calcmode="lin" valueType="num">
                                      <p:cBhvr>
                                        <p:cTn id="129" dur="500" fill="hold"/>
                                        <p:tgtEl>
                                          <p:spTgt spid="175107"/>
                                        </p:tgtEl>
                                        <p:attrNameLst>
                                          <p:attrName>ppt_y</p:attrName>
                                        </p:attrNameLst>
                                      </p:cBhvr>
                                      <p:tavLst>
                                        <p:tav tm="0">
                                          <p:val>
                                            <p:strVal val="#ppt_y+#ppt_h/2"/>
                                          </p:val>
                                        </p:tav>
                                        <p:tav tm="100000">
                                          <p:val>
                                            <p:strVal val="#ppt_y"/>
                                          </p:val>
                                        </p:tav>
                                      </p:tavLst>
                                    </p:anim>
                                    <p:anim calcmode="lin" valueType="num">
                                      <p:cBhvr>
                                        <p:cTn id="130" dur="500" fill="hold"/>
                                        <p:tgtEl>
                                          <p:spTgt spid="175107"/>
                                        </p:tgtEl>
                                        <p:attrNameLst>
                                          <p:attrName>ppt_w</p:attrName>
                                        </p:attrNameLst>
                                      </p:cBhvr>
                                      <p:tavLst>
                                        <p:tav tm="0">
                                          <p:val>
                                            <p:strVal val="#ppt_w"/>
                                          </p:val>
                                        </p:tav>
                                        <p:tav tm="100000">
                                          <p:val>
                                            <p:strVal val="#ppt_w"/>
                                          </p:val>
                                        </p:tav>
                                      </p:tavLst>
                                    </p:anim>
                                    <p:anim calcmode="lin" valueType="num">
                                      <p:cBhvr>
                                        <p:cTn id="131" dur="500" fill="hold"/>
                                        <p:tgtEl>
                                          <p:spTgt spid="17510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7"/>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175106"/>
                                        </p:tgtEl>
                                        <p:attrNameLst>
                                          <p:attrName>style.visibility</p:attrName>
                                        </p:attrNameLst>
                                      </p:cBhvr>
                                      <p:to>
                                        <p:strVal val="visible"/>
                                      </p:to>
                                    </p:set>
                                    <p:anim calcmode="lin" valueType="num">
                                      <p:cBhvr>
                                        <p:cTn id="136" dur="500" fill="hold"/>
                                        <p:tgtEl>
                                          <p:spTgt spid="175106"/>
                                        </p:tgtEl>
                                        <p:attrNameLst>
                                          <p:attrName>ppt_x</p:attrName>
                                        </p:attrNameLst>
                                      </p:cBhvr>
                                      <p:tavLst>
                                        <p:tav tm="0">
                                          <p:val>
                                            <p:strVal val="#ppt_x-#ppt_w/2"/>
                                          </p:val>
                                        </p:tav>
                                        <p:tav tm="100000">
                                          <p:val>
                                            <p:strVal val="#ppt_x"/>
                                          </p:val>
                                        </p:tav>
                                      </p:tavLst>
                                    </p:anim>
                                    <p:anim calcmode="lin" valueType="num">
                                      <p:cBhvr>
                                        <p:cTn id="137" dur="500" fill="hold"/>
                                        <p:tgtEl>
                                          <p:spTgt spid="175106"/>
                                        </p:tgtEl>
                                        <p:attrNameLst>
                                          <p:attrName>ppt_y</p:attrName>
                                        </p:attrNameLst>
                                      </p:cBhvr>
                                      <p:tavLst>
                                        <p:tav tm="0">
                                          <p:val>
                                            <p:strVal val="#ppt_y"/>
                                          </p:val>
                                        </p:tav>
                                        <p:tav tm="100000">
                                          <p:val>
                                            <p:strVal val="#ppt_y"/>
                                          </p:val>
                                        </p:tav>
                                      </p:tavLst>
                                    </p:anim>
                                    <p:anim calcmode="lin" valueType="num">
                                      <p:cBhvr>
                                        <p:cTn id="138" dur="500" fill="hold"/>
                                        <p:tgtEl>
                                          <p:spTgt spid="175106"/>
                                        </p:tgtEl>
                                        <p:attrNameLst>
                                          <p:attrName>ppt_w</p:attrName>
                                        </p:attrNameLst>
                                      </p:cBhvr>
                                      <p:tavLst>
                                        <p:tav tm="0">
                                          <p:val>
                                            <p:fltVal val="0"/>
                                          </p:val>
                                        </p:tav>
                                        <p:tav tm="100000">
                                          <p:val>
                                            <p:strVal val="#ppt_w"/>
                                          </p:val>
                                        </p:tav>
                                      </p:tavLst>
                                    </p:anim>
                                    <p:anim calcmode="lin" valueType="num">
                                      <p:cBhvr>
                                        <p:cTn id="139" dur="500" fill="hold"/>
                                        <p:tgtEl>
                                          <p:spTgt spid="17510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5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animBg="1"/>
      <p:bldP spid="175108" grpId="0" animBg="1"/>
      <p:bldP spid="175109" grpId="0" animBg="1"/>
      <p:bldP spid="175110" grpId="0" animBg="1"/>
      <p:bldP spid="175111" grpId="0" animBg="1"/>
      <p:bldP spid="175112" grpId="0" animBg="1"/>
      <p:bldP spid="175113" grpId="0" animBg="1"/>
      <p:bldP spid="175114" grpId="0" animBg="1"/>
      <p:bldP spid="175116" grpId="0" animBg="1" autoUpdateAnimBg="0"/>
      <p:bldP spid="175123" grpId="0" animBg="1" autoUpdateAnimBg="0"/>
      <p:bldP spid="175124" grpId="0" animBg="1" autoUpdateAnimBg="0"/>
      <p:bldP spid="175125" grpId="0" animBg="1" autoUpdateAnimBg="0"/>
      <p:bldP spid="175126" grpId="0" animBg="1" autoUpdateAnimBg="0"/>
      <p:bldP spid="175127" grpId="0" animBg="1" autoUpdateAnimBg="0"/>
      <p:bldP spid="175129" grpId="0" animBg="1"/>
      <p:bldP spid="175130" grpId="0" animBg="1"/>
      <p:bldP spid="175131" grpId="0" animBg="1"/>
      <p:bldP spid="175132" grpId="0" animBg="1" autoUpdateAnimBg="0"/>
      <p:bldP spid="175133" grpId="0" autoUpdateAnimBg="0"/>
      <p:bldP spid="175135"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7155" name="AutoShape 3"/>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56" name="Rectangle 4"/>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7157" name="Rectangle 5"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7158" name="Oval 6"/>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77159" name="Text Box 7"/>
          <p:cNvSpPr txBox="1">
            <a:spLocks noChangeArrowheads="1"/>
          </p:cNvSpPr>
          <p:nvPr/>
        </p:nvSpPr>
        <p:spPr bwMode="auto">
          <a:xfrm>
            <a:off x="2133600" y="2254250"/>
            <a:ext cx="16002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Engagement</a:t>
            </a:r>
          </a:p>
        </p:txBody>
      </p:sp>
      <p:sp>
        <p:nvSpPr>
          <p:cNvPr id="177160" name="Text Box 8"/>
          <p:cNvSpPr txBox="1">
            <a:spLocks noChangeArrowheads="1"/>
          </p:cNvSpPr>
          <p:nvPr/>
        </p:nvSpPr>
        <p:spPr bwMode="auto">
          <a:xfrm>
            <a:off x="3886200" y="2254250"/>
            <a:ext cx="12954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Recovery</a:t>
            </a:r>
          </a:p>
        </p:txBody>
      </p:sp>
      <p:sp>
        <p:nvSpPr>
          <p:cNvPr id="177161" name="Text Box 9"/>
          <p:cNvSpPr txBox="1">
            <a:spLocks noChangeArrowheads="1"/>
          </p:cNvSpPr>
          <p:nvPr/>
        </p:nvSpPr>
        <p:spPr bwMode="auto">
          <a:xfrm>
            <a:off x="6872288" y="5165725"/>
            <a:ext cx="1890712" cy="39687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7162" name="Oval 10"/>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7163" name="Oval 11"/>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7164" name="Oval 12"/>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7165" name="Rectangle 13"/>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7166" name="Rectangle 14"/>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77167" name="Rectangle 15"/>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77168" name="Rectangle 16"/>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177169" name="Group 17"/>
          <p:cNvGrpSpPr>
            <a:grpSpLocks/>
          </p:cNvGrpSpPr>
          <p:nvPr/>
        </p:nvGrpSpPr>
        <p:grpSpPr bwMode="auto">
          <a:xfrm>
            <a:off x="381000" y="2120900"/>
            <a:ext cx="1676400" cy="1447800"/>
            <a:chOff x="240" y="1344"/>
            <a:chExt cx="1104" cy="912"/>
          </a:xfrm>
        </p:grpSpPr>
        <p:sp>
          <p:nvSpPr>
            <p:cNvPr id="177170" name="Line 18"/>
            <p:cNvSpPr>
              <a:spLocks noChangeShapeType="1"/>
            </p:cNvSpPr>
            <p:nvPr/>
          </p:nvSpPr>
          <p:spPr bwMode="blackWhite">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177171" name="Group 19"/>
            <p:cNvGrpSpPr>
              <a:grpSpLocks/>
            </p:cNvGrpSpPr>
            <p:nvPr/>
          </p:nvGrpSpPr>
          <p:grpSpPr bwMode="auto">
            <a:xfrm>
              <a:off x="240" y="1344"/>
              <a:ext cx="912" cy="912"/>
              <a:chOff x="240" y="1344"/>
              <a:chExt cx="912" cy="912"/>
            </a:xfrm>
          </p:grpSpPr>
          <p:sp>
            <p:nvSpPr>
              <p:cNvPr id="177172" name="Oval 20"/>
              <p:cNvSpPr>
                <a:spLocks noChangeArrowheads="1"/>
              </p:cNvSpPr>
              <p:nvPr/>
            </p:nvSpPr>
            <p:spPr bwMode="blackWhite">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77173" name="Oval 21"/>
              <p:cNvSpPr>
                <a:spLocks noChangeArrowheads="1"/>
              </p:cNvSpPr>
              <p:nvPr/>
            </p:nvSpPr>
            <p:spPr bwMode="blackWhite">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4" name="Oval 22"/>
              <p:cNvSpPr>
                <a:spLocks noChangeArrowheads="1"/>
              </p:cNvSpPr>
              <p:nvPr/>
            </p:nvSpPr>
            <p:spPr bwMode="blackWhite">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5" name="Oval 23"/>
              <p:cNvSpPr>
                <a:spLocks noChangeArrowheads="1"/>
              </p:cNvSpPr>
              <p:nvPr/>
            </p:nvSpPr>
            <p:spPr bwMode="blackWhite">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6" name="Oval 24"/>
              <p:cNvSpPr>
                <a:spLocks noChangeArrowheads="1"/>
              </p:cNvSpPr>
              <p:nvPr/>
            </p:nvSpPr>
            <p:spPr bwMode="blackWhite">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7" name="Oval 25"/>
              <p:cNvSpPr>
                <a:spLocks noChangeArrowheads="1"/>
              </p:cNvSpPr>
              <p:nvPr/>
            </p:nvSpPr>
            <p:spPr bwMode="blackWhite">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7178" name="AutoShape 26"/>
              <p:cNvCxnSpPr>
                <a:cxnSpLocks noChangeShapeType="1"/>
                <a:stCxn id="177177" idx="4"/>
                <a:endCxn id="177172" idx="0"/>
              </p:cNvCxnSpPr>
              <p:nvPr/>
            </p:nvCxnSpPr>
            <p:spPr bwMode="blackWhite">
              <a:xfrm>
                <a:off x="696" y="1632"/>
                <a:ext cx="0" cy="48"/>
              </a:xfrm>
              <a:prstGeom prst="straightConnector1">
                <a:avLst/>
              </a:prstGeom>
              <a:noFill/>
              <a:ln w="28575">
                <a:solidFill>
                  <a:srgbClr val="FFCC00"/>
                </a:solidFill>
                <a:round/>
                <a:headEnd/>
                <a:tailEnd/>
              </a:ln>
              <a:effectLst/>
            </p:spPr>
          </p:cxnSp>
        </p:grpSp>
      </p:grpSp>
      <p:sp>
        <p:nvSpPr>
          <p:cNvPr id="177179" name="AutoShape 27"/>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0" name="AutoShape 28"/>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1" name="AutoShape 29"/>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2" name="AutoShape 30"/>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5" name="Rectangle 33"/>
          <p:cNvSpPr>
            <a:spLocks noChangeArrowheads="1"/>
          </p:cNvSpPr>
          <p:nvPr/>
        </p:nvSpPr>
        <p:spPr bwMode="auto">
          <a:xfrm>
            <a:off x="0" y="0"/>
            <a:ext cx="9144000" cy="1981200"/>
          </a:xfrm>
          <a:prstGeom prst="rect">
            <a:avLst/>
          </a:prstGeom>
          <a:noFill/>
          <a:ln w="9525">
            <a:noFill/>
            <a:miter lim="800000"/>
            <a:headEnd/>
            <a:tailEnd/>
          </a:ln>
          <a:effectLst/>
        </p:spPr>
        <p:txBody>
          <a:bodyPr anchor="ctr"/>
          <a:lstStyle/>
          <a:p>
            <a:pPr algn="ctr">
              <a:lnSpc>
                <a:spcPct val="90000"/>
              </a:lnSpc>
            </a:pPr>
            <a:r>
              <a:rPr lang="en-US" sz="4400" b="1">
                <a:solidFill>
                  <a:schemeClr val="folHlink"/>
                </a:solidFill>
              </a:rPr>
              <a:t>Interventions Should </a:t>
            </a:r>
            <a:br>
              <a:rPr lang="en-US" sz="4400" b="1">
                <a:solidFill>
                  <a:schemeClr val="folHlink"/>
                </a:solidFill>
              </a:rPr>
            </a:br>
            <a:r>
              <a:rPr lang="en-US" sz="4400" b="1">
                <a:solidFill>
                  <a:schemeClr val="folHlink"/>
                </a:solidFill>
              </a:rPr>
              <a:t>Maintain This Process</a:t>
            </a: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179202" name="AutoShape 2"/>
          <p:cNvCxnSpPr>
            <a:cxnSpLocks noChangeShapeType="1"/>
            <a:stCxn id="179228" idx="4"/>
            <a:endCxn id="179219" idx="0"/>
          </p:cNvCxnSpPr>
          <p:nvPr/>
        </p:nvCxnSpPr>
        <p:spPr bwMode="auto">
          <a:xfrm>
            <a:off x="1584325" y="2514600"/>
            <a:ext cx="1311275" cy="304800"/>
          </a:xfrm>
          <a:prstGeom prst="straightConnector1">
            <a:avLst/>
          </a:prstGeom>
          <a:noFill/>
          <a:ln w="76200">
            <a:solidFill>
              <a:schemeClr val="tx1"/>
            </a:solidFill>
            <a:round/>
            <a:headEnd/>
            <a:tailEnd/>
          </a:ln>
          <a:effectLst/>
        </p:spPr>
      </p:cxnSp>
      <p:cxnSp>
        <p:nvCxnSpPr>
          <p:cNvPr id="179203" name="AutoShape 3"/>
          <p:cNvCxnSpPr>
            <a:cxnSpLocks noChangeShapeType="1"/>
            <a:stCxn id="179231" idx="4"/>
            <a:endCxn id="179231" idx="0"/>
          </p:cNvCxnSpPr>
          <p:nvPr/>
        </p:nvCxnSpPr>
        <p:spPr bwMode="auto">
          <a:xfrm flipV="1">
            <a:off x="2895600" y="3670300"/>
            <a:ext cx="0" cy="596900"/>
          </a:xfrm>
          <a:prstGeom prst="straightConnector1">
            <a:avLst/>
          </a:prstGeom>
          <a:noFill/>
          <a:ln w="76200">
            <a:solidFill>
              <a:schemeClr val="tx1"/>
            </a:solidFill>
            <a:round/>
            <a:headEnd/>
            <a:tailEnd/>
          </a:ln>
          <a:effectLst/>
        </p:spPr>
      </p:cxnSp>
      <p:sp>
        <p:nvSpPr>
          <p:cNvPr id="179204" name="Oval 4"/>
          <p:cNvSpPr>
            <a:spLocks noChangeArrowheads="1"/>
          </p:cNvSpPr>
          <p:nvPr/>
        </p:nvSpPr>
        <p:spPr bwMode="auto">
          <a:xfrm>
            <a:off x="2133600" y="4114800"/>
            <a:ext cx="1511300" cy="1143000"/>
          </a:xfrm>
          <a:prstGeom prst="ellipse">
            <a:avLst/>
          </a:prstGeom>
          <a:solidFill>
            <a:schemeClr val="accent1"/>
          </a:solidFill>
          <a:ln w="28575">
            <a:solidFill>
              <a:schemeClr val="tx1"/>
            </a:solidFill>
            <a:round/>
            <a:headEnd/>
            <a:tailEnd/>
          </a:ln>
          <a:effectLst/>
        </p:spPr>
        <p:txBody>
          <a:bodyPr wrap="none" anchor="ctr"/>
          <a:lstStyle/>
          <a:p>
            <a:endParaRPr lang="en-US"/>
          </a:p>
        </p:txBody>
      </p:sp>
      <p:sp>
        <p:nvSpPr>
          <p:cNvPr id="179205" name="Oval 5"/>
          <p:cNvSpPr>
            <a:spLocks noChangeArrowheads="1"/>
          </p:cNvSpPr>
          <p:nvPr/>
        </p:nvSpPr>
        <p:spPr bwMode="auto">
          <a:xfrm>
            <a:off x="152400" y="1981200"/>
            <a:ext cx="1828800" cy="1676400"/>
          </a:xfrm>
          <a:prstGeom prst="ellipse">
            <a:avLst/>
          </a:prstGeom>
          <a:solidFill>
            <a:schemeClr val="tx2"/>
          </a:solidFill>
          <a:ln w="28575">
            <a:solidFill>
              <a:schemeClr val="tx2"/>
            </a:solidFill>
            <a:round/>
            <a:headEnd/>
            <a:tailEnd/>
          </a:ln>
          <a:effectLst/>
        </p:spPr>
        <p:txBody>
          <a:bodyPr wrap="none" anchor="ctr"/>
          <a:lstStyle/>
          <a:p>
            <a:pPr algn="ctr"/>
            <a:endParaRPr lang="en-US" sz="1600">
              <a:solidFill>
                <a:schemeClr val="tx2"/>
              </a:solidFill>
            </a:endParaRPr>
          </a:p>
        </p:txBody>
      </p:sp>
      <p:sp>
        <p:nvSpPr>
          <p:cNvPr id="179206" name="Oval 6"/>
          <p:cNvSpPr>
            <a:spLocks noChangeArrowheads="1"/>
          </p:cNvSpPr>
          <p:nvPr/>
        </p:nvSpPr>
        <p:spPr bwMode="auto">
          <a:xfrm>
            <a:off x="2133600" y="2667000"/>
            <a:ext cx="1508125" cy="1143000"/>
          </a:xfrm>
          <a:prstGeom prst="ellipse">
            <a:avLst/>
          </a:prstGeom>
          <a:solidFill>
            <a:schemeClr val="accent1"/>
          </a:solidFill>
          <a:ln w="28575">
            <a:solidFill>
              <a:schemeClr val="tx1"/>
            </a:solidFill>
            <a:round/>
            <a:headEnd/>
            <a:tailEnd/>
          </a:ln>
          <a:effectLst/>
        </p:spPr>
        <p:txBody>
          <a:bodyPr wrap="none" anchor="ctr"/>
          <a:lstStyle/>
          <a:p>
            <a:pPr algn="ctr"/>
            <a:endParaRPr lang="en-US" sz="6000" b="1">
              <a:solidFill>
                <a:schemeClr val="tx2"/>
              </a:solidFill>
            </a:endParaRPr>
          </a:p>
        </p:txBody>
      </p:sp>
      <p:sp>
        <p:nvSpPr>
          <p:cNvPr id="179207" name="AutoShape 7"/>
          <p:cNvSpPr>
            <a:spLocks noChangeArrowheads="1"/>
          </p:cNvSpPr>
          <p:nvPr/>
        </p:nvSpPr>
        <p:spPr bwMode="auto">
          <a:xfrm flipH="1">
            <a:off x="762000" y="1371600"/>
            <a:ext cx="1828800" cy="533400"/>
          </a:xfrm>
          <a:prstGeom prst="curvedDownArrow">
            <a:avLst>
              <a:gd name="adj1" fmla="val 44492"/>
              <a:gd name="adj2" fmla="val 112651"/>
              <a:gd name="adj3" fmla="val 36810"/>
            </a:avLst>
          </a:prstGeom>
          <a:solidFill>
            <a:schemeClr val="accent1"/>
          </a:solidFill>
          <a:ln w="28575">
            <a:solidFill>
              <a:schemeClr val="tx1"/>
            </a:solidFill>
            <a:miter lim="800000"/>
            <a:headEnd/>
            <a:tailEnd/>
          </a:ln>
          <a:effectLst/>
        </p:spPr>
        <p:txBody>
          <a:bodyPr wrap="none" anchor="ctr"/>
          <a:lstStyle/>
          <a:p>
            <a:endParaRPr lang="en-US"/>
          </a:p>
        </p:txBody>
      </p:sp>
      <p:grpSp>
        <p:nvGrpSpPr>
          <p:cNvPr id="179208" name="Group 8"/>
          <p:cNvGrpSpPr>
            <a:grpSpLocks/>
          </p:cNvGrpSpPr>
          <p:nvPr/>
        </p:nvGrpSpPr>
        <p:grpSpPr bwMode="auto">
          <a:xfrm>
            <a:off x="381000" y="2133600"/>
            <a:ext cx="8253413" cy="3441700"/>
            <a:chOff x="240" y="1336"/>
            <a:chExt cx="5199" cy="2168"/>
          </a:xfrm>
        </p:grpSpPr>
        <p:sp>
          <p:nvSpPr>
            <p:cNvPr id="179209" name="AutoShape 9"/>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79210" name="Rectangle 10"/>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79211" name="Rectangle 11"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79212" name="Oval 12"/>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79213" name="Text Box 13"/>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79214" name="Text Box 14"/>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79215" name="Text Box 15"/>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79216" name="Oval 16"/>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79217" name="Oval 17"/>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79218" name="Oval 18"/>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79219" name="Rectangle 19"/>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Program</a:t>
              </a:r>
            </a:p>
            <a:p>
              <a:pPr algn="ctr"/>
              <a:r>
                <a:rPr lang="en-US" sz="1800">
                  <a:solidFill>
                    <a:srgbClr val="339933"/>
                  </a:solidFill>
                </a:rPr>
                <a:t>Participation</a:t>
              </a:r>
            </a:p>
          </p:txBody>
        </p:sp>
        <p:sp>
          <p:nvSpPr>
            <p:cNvPr id="179220" name="Rectangle 20"/>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79221" name="Rectangle 21"/>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79222" name="Rectangle 22"/>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79223" name="Line 23"/>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79224" name="Oval 24"/>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79225" name="Oval 25"/>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6" name="Oval 26"/>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7" name="Oval 27"/>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8" name="Oval 28"/>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9" name="Oval 29"/>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79230" name="AutoShape 30"/>
            <p:cNvCxnSpPr>
              <a:cxnSpLocks noChangeShapeType="1"/>
              <a:stCxn id="179229" idx="4"/>
              <a:endCxn id="17922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79231" name="AutoShape 31"/>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79232" name="AutoShape 32"/>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79233" name="Rectangle 33"/>
          <p:cNvSpPr>
            <a:spLocks noGrp="1" noChangeArrowheads="1"/>
          </p:cNvSpPr>
          <p:nvPr>
            <p:ph type="title"/>
          </p:nvPr>
        </p:nvSpPr>
        <p:spPr>
          <a:xfrm>
            <a:off x="228600" y="152400"/>
            <a:ext cx="9144000" cy="1295400"/>
          </a:xfrm>
          <a:noFill/>
          <a:ln/>
        </p:spPr>
        <p:txBody>
          <a:bodyPr/>
          <a:lstStyle/>
          <a:p>
            <a:pPr algn="ctr">
              <a:lnSpc>
                <a:spcPct val="80000"/>
              </a:lnSpc>
            </a:pPr>
            <a:r>
              <a:rPr lang="en-US" b="1" dirty="0"/>
              <a:t>Induction to Treatment</a:t>
            </a:r>
            <a:r>
              <a:rPr lang="en-US" sz="4000" b="1" dirty="0"/>
              <a:t/>
            </a:r>
            <a:br>
              <a:rPr lang="en-US" sz="4000" b="1" dirty="0"/>
            </a:br>
            <a:r>
              <a:rPr lang="en-US" sz="1400" b="1" dirty="0"/>
              <a:t/>
            </a:r>
            <a:br>
              <a:rPr lang="en-US" sz="1400" b="1" dirty="0"/>
            </a:br>
            <a:r>
              <a:rPr lang="en-US" sz="3200" b="1" dirty="0"/>
              <a:t>(Motivational Enhancement)</a:t>
            </a:r>
          </a:p>
        </p:txBody>
      </p:sp>
      <p:sp>
        <p:nvSpPr>
          <p:cNvPr id="179235" name="Text Box 35"/>
          <p:cNvSpPr txBox="1">
            <a:spLocks noChangeArrowheads="1"/>
          </p:cNvSpPr>
          <p:nvPr/>
        </p:nvSpPr>
        <p:spPr bwMode="auto">
          <a:xfrm>
            <a:off x="304800" y="3733800"/>
            <a:ext cx="1522413"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Problem</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Recognition</a:t>
            </a:r>
          </a:p>
        </p:txBody>
      </p:sp>
      <p:sp>
        <p:nvSpPr>
          <p:cNvPr id="179236" name="Text Box 36"/>
          <p:cNvSpPr txBox="1">
            <a:spLocks noChangeArrowheads="1"/>
          </p:cNvSpPr>
          <p:nvPr/>
        </p:nvSpPr>
        <p:spPr bwMode="auto">
          <a:xfrm>
            <a:off x="527050" y="4419600"/>
            <a:ext cx="1069975"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Desire</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Help</a:t>
            </a:r>
          </a:p>
        </p:txBody>
      </p:sp>
      <p:sp>
        <p:nvSpPr>
          <p:cNvPr id="179237" name="Text Box 37"/>
          <p:cNvSpPr txBox="1">
            <a:spLocks noChangeArrowheads="1"/>
          </p:cNvSpPr>
          <p:nvPr/>
        </p:nvSpPr>
        <p:spPr bwMode="auto">
          <a:xfrm>
            <a:off x="211138" y="5086350"/>
            <a:ext cx="1709737"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Readiness</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Treatment</a:t>
            </a:r>
          </a:p>
        </p:txBody>
      </p:sp>
      <p:sp>
        <p:nvSpPr>
          <p:cNvPr id="179238" name="AutoShape 38"/>
          <p:cNvSpPr>
            <a:spLocks noChangeArrowheads="1"/>
          </p:cNvSpPr>
          <p:nvPr/>
        </p:nvSpPr>
        <p:spPr bwMode="auto">
          <a:xfrm>
            <a:off x="914400" y="4221163"/>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
        <p:nvSpPr>
          <p:cNvPr id="179239" name="AutoShape 39"/>
          <p:cNvSpPr>
            <a:spLocks noChangeArrowheads="1"/>
          </p:cNvSpPr>
          <p:nvPr/>
        </p:nvSpPr>
        <p:spPr bwMode="auto">
          <a:xfrm>
            <a:off x="914400" y="4876800"/>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1000"/>
                                  </p:stCondLst>
                                  <p:childTnLst>
                                    <p:set>
                                      <p:cBhvr>
                                        <p:cTn id="6" dur="1" fill="hold">
                                          <p:stCondLst>
                                            <p:cond delay="0"/>
                                          </p:stCondLst>
                                        </p:cTn>
                                        <p:tgtEl>
                                          <p:spTgt spid="179207"/>
                                        </p:tgtEl>
                                        <p:attrNameLst>
                                          <p:attrName>style.visibility</p:attrName>
                                        </p:attrNameLst>
                                      </p:cBhvr>
                                      <p:to>
                                        <p:strVal val="visible"/>
                                      </p:to>
                                    </p:set>
                                    <p:anim calcmode="lin" valueType="num">
                                      <p:cBhvr>
                                        <p:cTn id="7" dur="500" fill="hold"/>
                                        <p:tgtEl>
                                          <p:spTgt spid="179207"/>
                                        </p:tgtEl>
                                        <p:attrNameLst>
                                          <p:attrName>ppt_x</p:attrName>
                                        </p:attrNameLst>
                                      </p:cBhvr>
                                      <p:tavLst>
                                        <p:tav tm="0">
                                          <p:val>
                                            <p:strVal val="#ppt_x+#ppt_w/2"/>
                                          </p:val>
                                        </p:tav>
                                        <p:tav tm="100000">
                                          <p:val>
                                            <p:strVal val="#ppt_x"/>
                                          </p:val>
                                        </p:tav>
                                      </p:tavLst>
                                    </p:anim>
                                    <p:anim calcmode="lin" valueType="num">
                                      <p:cBhvr>
                                        <p:cTn id="8" dur="500" fill="hold"/>
                                        <p:tgtEl>
                                          <p:spTgt spid="179207"/>
                                        </p:tgtEl>
                                        <p:attrNameLst>
                                          <p:attrName>ppt_y</p:attrName>
                                        </p:attrNameLst>
                                      </p:cBhvr>
                                      <p:tavLst>
                                        <p:tav tm="0">
                                          <p:val>
                                            <p:strVal val="#ppt_y"/>
                                          </p:val>
                                        </p:tav>
                                        <p:tav tm="100000">
                                          <p:val>
                                            <p:strVal val="#ppt_y"/>
                                          </p:val>
                                        </p:tav>
                                      </p:tavLst>
                                    </p:anim>
                                    <p:anim calcmode="lin" valueType="num">
                                      <p:cBhvr>
                                        <p:cTn id="9" dur="500" fill="hold"/>
                                        <p:tgtEl>
                                          <p:spTgt spid="179207"/>
                                        </p:tgtEl>
                                        <p:attrNameLst>
                                          <p:attrName>ppt_w</p:attrName>
                                        </p:attrNameLst>
                                      </p:cBhvr>
                                      <p:tavLst>
                                        <p:tav tm="0">
                                          <p:val>
                                            <p:fltVal val="0"/>
                                          </p:val>
                                        </p:tav>
                                        <p:tav tm="100000">
                                          <p:val>
                                            <p:strVal val="#ppt_w"/>
                                          </p:val>
                                        </p:tav>
                                      </p:tavLst>
                                    </p:anim>
                                    <p:anim calcmode="lin" valueType="num">
                                      <p:cBhvr>
                                        <p:cTn id="10" dur="500" fill="hold"/>
                                        <p:tgtEl>
                                          <p:spTgt spid="179207"/>
                                        </p:tgtEl>
                                        <p:attrNameLst>
                                          <p:attrName>ppt_h</p:attrName>
                                        </p:attrNameLst>
                                      </p:cBhvr>
                                      <p:tavLst>
                                        <p:tav tm="0">
                                          <p:val>
                                            <p:strVal val="#ppt_h"/>
                                          </p:val>
                                        </p:tav>
                                        <p:tav tm="100000">
                                          <p:val>
                                            <p:strVal val="#ppt_h"/>
                                          </p:val>
                                        </p:tav>
                                      </p:tavLst>
                                    </p:anim>
                                  </p:childTnLst>
                                </p:cTn>
                              </p:par>
                            </p:childTnLst>
                          </p:cTn>
                        </p:par>
                        <p:par>
                          <p:cTn id="11" fill="hold">
                            <p:stCondLst>
                              <p:cond delay="1500"/>
                            </p:stCondLst>
                            <p:childTnLst>
                              <p:par>
                                <p:cTn id="12" presetID="5" presetClass="entr" presetSubtype="5" fill="hold" grpId="0" nodeType="afterEffect">
                                  <p:stCondLst>
                                    <p:cond delay="100"/>
                                  </p:stCondLst>
                                  <p:childTnLst>
                                    <p:set>
                                      <p:cBhvr>
                                        <p:cTn id="13" dur="1" fill="hold">
                                          <p:stCondLst>
                                            <p:cond delay="0"/>
                                          </p:stCondLst>
                                        </p:cTn>
                                        <p:tgtEl>
                                          <p:spTgt spid="179205"/>
                                        </p:tgtEl>
                                        <p:attrNameLst>
                                          <p:attrName>style.visibility</p:attrName>
                                        </p:attrNameLst>
                                      </p:cBhvr>
                                      <p:to>
                                        <p:strVal val="visible"/>
                                      </p:to>
                                    </p:set>
                                    <p:animEffect transition="in" filter="checkerboard(down)">
                                      <p:cBhvr>
                                        <p:cTn id="14" dur="500"/>
                                        <p:tgtEl>
                                          <p:spTgt spid="17920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79235"/>
                                        </p:tgtEl>
                                        <p:attrNameLst>
                                          <p:attrName>style.visibility</p:attrName>
                                        </p:attrNameLst>
                                      </p:cBhvr>
                                      <p:to>
                                        <p:strVal val="visible"/>
                                      </p:to>
                                    </p:set>
                                    <p:animEffect transition="in" filter="slide(fromTop)">
                                      <p:cBhvr>
                                        <p:cTn id="19" dur="500"/>
                                        <p:tgtEl>
                                          <p:spTgt spid="179235"/>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9238"/>
                                        </p:tgtEl>
                                        <p:attrNameLst>
                                          <p:attrName>style.visibility</p:attrName>
                                        </p:attrNameLst>
                                      </p:cBhvr>
                                      <p:to>
                                        <p:strVal val="visible"/>
                                      </p:to>
                                    </p:set>
                                    <p:animEffect transition="in" filter="slide(fromTop)">
                                      <p:cBhvr>
                                        <p:cTn id="23" dur="500"/>
                                        <p:tgtEl>
                                          <p:spTgt spid="179238"/>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79236"/>
                                        </p:tgtEl>
                                        <p:attrNameLst>
                                          <p:attrName>style.visibility</p:attrName>
                                        </p:attrNameLst>
                                      </p:cBhvr>
                                      <p:to>
                                        <p:strVal val="visible"/>
                                      </p:to>
                                    </p:set>
                                    <p:animEffect transition="in" filter="slide(fromTop)">
                                      <p:cBhvr>
                                        <p:cTn id="27" dur="500"/>
                                        <p:tgtEl>
                                          <p:spTgt spid="179236"/>
                                        </p:tgtEl>
                                      </p:cBhvr>
                                    </p:animEffect>
                                  </p:childTnLst>
                                </p:cTn>
                              </p:par>
                            </p:childTnLst>
                          </p:cTn>
                        </p:par>
                        <p:par>
                          <p:cTn id="28" fill="hold">
                            <p:stCondLst>
                              <p:cond delay="2500"/>
                            </p:stCondLst>
                            <p:childTnLst>
                              <p:par>
                                <p:cTn id="29" presetID="12" presetClass="entr" presetSubtype="1" fill="hold" grpId="0" nodeType="afterEffect">
                                  <p:stCondLst>
                                    <p:cond delay="1000"/>
                                  </p:stCondLst>
                                  <p:childTnLst>
                                    <p:set>
                                      <p:cBhvr>
                                        <p:cTn id="30" dur="1" fill="hold">
                                          <p:stCondLst>
                                            <p:cond delay="0"/>
                                          </p:stCondLst>
                                        </p:cTn>
                                        <p:tgtEl>
                                          <p:spTgt spid="179239"/>
                                        </p:tgtEl>
                                        <p:attrNameLst>
                                          <p:attrName>style.visibility</p:attrName>
                                        </p:attrNameLst>
                                      </p:cBhvr>
                                      <p:to>
                                        <p:strVal val="visible"/>
                                      </p:to>
                                    </p:set>
                                    <p:animEffect transition="in" filter="slide(fromTop)">
                                      <p:cBhvr>
                                        <p:cTn id="31" dur="500"/>
                                        <p:tgtEl>
                                          <p:spTgt spid="179239"/>
                                        </p:tgtEl>
                                      </p:cBhvr>
                                    </p:animEffect>
                                  </p:childTnLst>
                                </p:cTn>
                              </p:par>
                            </p:childTnLst>
                          </p:cTn>
                        </p:par>
                        <p:par>
                          <p:cTn id="32" fill="hold">
                            <p:stCondLst>
                              <p:cond delay="4000"/>
                            </p:stCondLst>
                            <p:childTnLst>
                              <p:par>
                                <p:cTn id="33" presetID="12" presetClass="entr" presetSubtype="1" fill="hold" grpId="0" nodeType="afterEffect">
                                  <p:stCondLst>
                                    <p:cond delay="0"/>
                                  </p:stCondLst>
                                  <p:childTnLst>
                                    <p:set>
                                      <p:cBhvr>
                                        <p:cTn id="34" dur="1" fill="hold">
                                          <p:stCondLst>
                                            <p:cond delay="0"/>
                                          </p:stCondLst>
                                        </p:cTn>
                                        <p:tgtEl>
                                          <p:spTgt spid="179237"/>
                                        </p:tgtEl>
                                        <p:attrNameLst>
                                          <p:attrName>style.visibility</p:attrName>
                                        </p:attrNameLst>
                                      </p:cBhvr>
                                      <p:to>
                                        <p:strVal val="visible"/>
                                      </p:to>
                                    </p:set>
                                    <p:animEffect transition="in" filter="slide(fromTop)">
                                      <p:cBhvr>
                                        <p:cTn id="35" dur="500"/>
                                        <p:tgtEl>
                                          <p:spTgt spid="179237"/>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179202"/>
                                        </p:tgtEl>
                                        <p:attrNameLst>
                                          <p:attrName>style.visibility</p:attrName>
                                        </p:attrNameLst>
                                      </p:cBhvr>
                                      <p:to>
                                        <p:strVal val="visible"/>
                                      </p:to>
                                    </p:set>
                                    <p:anim calcmode="lin" valueType="num">
                                      <p:cBhvr>
                                        <p:cTn id="40" dur="500" fill="hold"/>
                                        <p:tgtEl>
                                          <p:spTgt spid="179202"/>
                                        </p:tgtEl>
                                        <p:attrNameLst>
                                          <p:attrName>ppt_x</p:attrName>
                                        </p:attrNameLst>
                                      </p:cBhvr>
                                      <p:tavLst>
                                        <p:tav tm="0">
                                          <p:val>
                                            <p:strVal val="#ppt_x-#ppt_w/2"/>
                                          </p:val>
                                        </p:tav>
                                        <p:tav tm="100000">
                                          <p:val>
                                            <p:strVal val="#ppt_x"/>
                                          </p:val>
                                        </p:tav>
                                      </p:tavLst>
                                    </p:anim>
                                    <p:anim calcmode="lin" valueType="num">
                                      <p:cBhvr>
                                        <p:cTn id="41" dur="500" fill="hold"/>
                                        <p:tgtEl>
                                          <p:spTgt spid="179202"/>
                                        </p:tgtEl>
                                        <p:attrNameLst>
                                          <p:attrName>ppt_y</p:attrName>
                                        </p:attrNameLst>
                                      </p:cBhvr>
                                      <p:tavLst>
                                        <p:tav tm="0">
                                          <p:val>
                                            <p:strVal val="#ppt_y"/>
                                          </p:val>
                                        </p:tav>
                                        <p:tav tm="100000">
                                          <p:val>
                                            <p:strVal val="#ppt_y"/>
                                          </p:val>
                                        </p:tav>
                                      </p:tavLst>
                                    </p:anim>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9" presetClass="entr" presetSubtype="0" fill="hold" grpId="0" nodeType="afterEffect">
                                  <p:stCondLst>
                                    <p:cond delay="500"/>
                                  </p:stCondLst>
                                  <p:childTnLst>
                                    <p:set>
                                      <p:cBhvr>
                                        <p:cTn id="46" dur="1" fill="hold">
                                          <p:stCondLst>
                                            <p:cond delay="0"/>
                                          </p:stCondLst>
                                        </p:cTn>
                                        <p:tgtEl>
                                          <p:spTgt spid="179206"/>
                                        </p:tgtEl>
                                        <p:attrNameLst>
                                          <p:attrName>style.visibility</p:attrName>
                                        </p:attrNameLst>
                                      </p:cBhvr>
                                      <p:to>
                                        <p:strVal val="visible"/>
                                      </p:to>
                                    </p:set>
                                    <p:animEffect transition="in" filter="dissolve">
                                      <p:cBhvr>
                                        <p:cTn id="47" dur="500"/>
                                        <p:tgtEl>
                                          <p:spTgt spid="179206"/>
                                        </p:tgtEl>
                                      </p:cBhvr>
                                    </p:animEffect>
                                  </p:childTnLst>
                                </p:cTn>
                              </p:par>
                            </p:childTnLst>
                          </p:cTn>
                        </p:par>
                        <p:par>
                          <p:cTn id="48" fill="hold">
                            <p:stCondLst>
                              <p:cond delay="1500"/>
                            </p:stCondLst>
                            <p:childTnLst>
                              <p:par>
                                <p:cTn id="49" presetID="17" presetClass="entr" presetSubtype="1" fill="hold" nodeType="afterEffect">
                                  <p:stCondLst>
                                    <p:cond delay="500"/>
                                  </p:stCondLst>
                                  <p:childTnLst>
                                    <p:set>
                                      <p:cBhvr>
                                        <p:cTn id="50" dur="1" fill="hold">
                                          <p:stCondLst>
                                            <p:cond delay="0"/>
                                          </p:stCondLst>
                                        </p:cTn>
                                        <p:tgtEl>
                                          <p:spTgt spid="179203"/>
                                        </p:tgtEl>
                                        <p:attrNameLst>
                                          <p:attrName>style.visibility</p:attrName>
                                        </p:attrNameLst>
                                      </p:cBhvr>
                                      <p:to>
                                        <p:strVal val="visible"/>
                                      </p:to>
                                    </p:set>
                                    <p:anim calcmode="lin" valueType="num">
                                      <p:cBhvr>
                                        <p:cTn id="51" dur="500" fill="hold"/>
                                        <p:tgtEl>
                                          <p:spTgt spid="179203"/>
                                        </p:tgtEl>
                                        <p:attrNameLst>
                                          <p:attrName>ppt_x</p:attrName>
                                        </p:attrNameLst>
                                      </p:cBhvr>
                                      <p:tavLst>
                                        <p:tav tm="0">
                                          <p:val>
                                            <p:strVal val="#ppt_x"/>
                                          </p:val>
                                        </p:tav>
                                        <p:tav tm="100000">
                                          <p:val>
                                            <p:strVal val="#ppt_x"/>
                                          </p:val>
                                        </p:tav>
                                      </p:tavLst>
                                    </p:anim>
                                    <p:anim calcmode="lin" valueType="num">
                                      <p:cBhvr>
                                        <p:cTn id="52" dur="500" fill="hold"/>
                                        <p:tgtEl>
                                          <p:spTgt spid="179203"/>
                                        </p:tgtEl>
                                        <p:attrNameLst>
                                          <p:attrName>ppt_y</p:attrName>
                                        </p:attrNameLst>
                                      </p:cBhvr>
                                      <p:tavLst>
                                        <p:tav tm="0">
                                          <p:val>
                                            <p:strVal val="#ppt_y-#ppt_h/2"/>
                                          </p:val>
                                        </p:tav>
                                        <p:tav tm="100000">
                                          <p:val>
                                            <p:strVal val="#ppt_y"/>
                                          </p:val>
                                        </p:tav>
                                      </p:tavLst>
                                    </p:anim>
                                    <p:anim calcmode="lin" valueType="num">
                                      <p:cBhvr>
                                        <p:cTn id="53" dur="500" fill="hold"/>
                                        <p:tgtEl>
                                          <p:spTgt spid="179203"/>
                                        </p:tgtEl>
                                        <p:attrNameLst>
                                          <p:attrName>ppt_w</p:attrName>
                                        </p:attrNameLst>
                                      </p:cBhvr>
                                      <p:tavLst>
                                        <p:tav tm="0">
                                          <p:val>
                                            <p:strVal val="#ppt_w"/>
                                          </p:val>
                                        </p:tav>
                                        <p:tav tm="100000">
                                          <p:val>
                                            <p:strVal val="#ppt_w"/>
                                          </p:val>
                                        </p:tav>
                                      </p:tavLst>
                                    </p:anim>
                                    <p:anim calcmode="lin" valueType="num">
                                      <p:cBhvr>
                                        <p:cTn id="54" dur="500" fill="hold"/>
                                        <p:tgtEl>
                                          <p:spTgt spid="179203"/>
                                        </p:tgtEl>
                                        <p:attrNameLst>
                                          <p:attrName>ppt_h</p:attrName>
                                        </p:attrNameLst>
                                      </p:cBhvr>
                                      <p:tavLst>
                                        <p:tav tm="0">
                                          <p:val>
                                            <p:fltVal val="0"/>
                                          </p:val>
                                        </p:tav>
                                        <p:tav tm="100000">
                                          <p:val>
                                            <p:strVal val="#ppt_h"/>
                                          </p:val>
                                        </p:tav>
                                      </p:tavLst>
                                    </p:anim>
                                  </p:childTnLst>
                                </p:cTn>
                              </p:par>
                            </p:childTnLst>
                          </p:cTn>
                        </p:par>
                        <p:par>
                          <p:cTn id="55" fill="hold">
                            <p:stCondLst>
                              <p:cond delay="2500"/>
                            </p:stCondLst>
                            <p:childTnLst>
                              <p:par>
                                <p:cTn id="56" presetID="1" presetClass="entr" presetSubtype="0" fill="hold" grpId="0" nodeType="afterEffect">
                                  <p:stCondLst>
                                    <p:cond delay="300"/>
                                  </p:stCondLst>
                                  <p:childTnLst>
                                    <p:set>
                                      <p:cBhvr>
                                        <p:cTn id="57" dur="1" fill="hold">
                                          <p:stCondLst>
                                            <p:cond delay="499"/>
                                          </p:stCondLst>
                                        </p:cTn>
                                        <p:tgtEl>
                                          <p:spTgt spid="17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5" grpId="0" animBg="1" autoUpdateAnimBg="0"/>
      <p:bldP spid="179206" grpId="0" animBg="1" autoUpdateAnimBg="0"/>
      <p:bldP spid="179207" grpId="0" animBg="1"/>
      <p:bldP spid="179235" grpId="0" autoUpdateAnimBg="0"/>
      <p:bldP spid="179236" grpId="0" autoUpdateAnimBg="0"/>
      <p:bldP spid="179237" grpId="0" autoUpdateAnimBg="0"/>
      <p:bldP spid="179238" grpId="0" animBg="1"/>
      <p:bldP spid="17923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2209800" y="2667000"/>
            <a:ext cx="1371600" cy="2590800"/>
            <a:chOff x="1392" y="1680"/>
            <a:chExt cx="864" cy="1632"/>
          </a:xfrm>
        </p:grpSpPr>
        <p:sp>
          <p:nvSpPr>
            <p:cNvPr id="181251" name="Oval 3"/>
            <p:cNvSpPr>
              <a:spLocks noChangeArrowheads="1"/>
            </p:cNvSpPr>
            <p:nvPr/>
          </p:nvSpPr>
          <p:spPr bwMode="auto">
            <a:xfrm>
              <a:off x="1392" y="2592"/>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sp>
          <p:nvSpPr>
            <p:cNvPr id="181252" name="Oval 4"/>
            <p:cNvSpPr>
              <a:spLocks noChangeArrowheads="1"/>
            </p:cNvSpPr>
            <p:nvPr/>
          </p:nvSpPr>
          <p:spPr bwMode="auto">
            <a:xfrm>
              <a:off x="1392" y="1680"/>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3" name="AutoShape 5"/>
            <p:cNvCxnSpPr>
              <a:cxnSpLocks noChangeShapeType="1"/>
              <a:stCxn id="181281" idx="4"/>
              <a:endCxn id="181281" idx="0"/>
            </p:cNvCxnSpPr>
            <p:nvPr/>
          </p:nvCxnSpPr>
          <p:spPr bwMode="auto">
            <a:xfrm flipV="1">
              <a:off x="1824" y="2304"/>
              <a:ext cx="0" cy="376"/>
            </a:xfrm>
            <a:prstGeom prst="straightConnector1">
              <a:avLst/>
            </a:prstGeom>
            <a:noFill/>
            <a:ln w="76200">
              <a:solidFill>
                <a:schemeClr val="tx1"/>
              </a:solidFill>
              <a:round/>
              <a:headEnd/>
              <a:tailEnd/>
            </a:ln>
            <a:effectLst/>
          </p:spPr>
        </p:cxnSp>
      </p:grpSp>
      <p:cxnSp>
        <p:nvCxnSpPr>
          <p:cNvPr id="181254" name="AutoShape 6"/>
          <p:cNvCxnSpPr>
            <a:cxnSpLocks noChangeShapeType="1"/>
            <a:stCxn id="181282" idx="4"/>
            <a:endCxn id="181282" idx="0"/>
          </p:cNvCxnSpPr>
          <p:nvPr/>
        </p:nvCxnSpPr>
        <p:spPr bwMode="auto">
          <a:xfrm flipV="1">
            <a:off x="4572000" y="3657600"/>
            <a:ext cx="0" cy="596900"/>
          </a:xfrm>
          <a:prstGeom prst="straightConnector1">
            <a:avLst/>
          </a:prstGeom>
          <a:noFill/>
          <a:ln w="76200">
            <a:solidFill>
              <a:schemeClr val="tx1"/>
            </a:solidFill>
            <a:round/>
            <a:headEnd/>
            <a:tailEnd/>
          </a:ln>
          <a:effectLst/>
        </p:spPr>
      </p:cxnSp>
      <p:sp>
        <p:nvSpPr>
          <p:cNvPr id="181255" name="Oval 7"/>
          <p:cNvSpPr>
            <a:spLocks noChangeArrowheads="1"/>
          </p:cNvSpPr>
          <p:nvPr/>
        </p:nvSpPr>
        <p:spPr bwMode="auto">
          <a:xfrm>
            <a:off x="3810000" y="26670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6" name="AutoShape 8"/>
          <p:cNvCxnSpPr>
            <a:cxnSpLocks noChangeShapeType="1"/>
            <a:stCxn id="181271" idx="1"/>
            <a:endCxn id="181269" idx="3"/>
          </p:cNvCxnSpPr>
          <p:nvPr/>
        </p:nvCxnSpPr>
        <p:spPr bwMode="auto">
          <a:xfrm flipH="1">
            <a:off x="3581400" y="3225800"/>
            <a:ext cx="228600" cy="0"/>
          </a:xfrm>
          <a:prstGeom prst="straightConnector1">
            <a:avLst/>
          </a:prstGeom>
          <a:noFill/>
          <a:ln w="76200">
            <a:solidFill>
              <a:schemeClr val="tx1"/>
            </a:solidFill>
            <a:round/>
            <a:headEnd/>
            <a:tailEnd/>
          </a:ln>
          <a:effectLst/>
        </p:spPr>
      </p:cxnSp>
      <p:sp>
        <p:nvSpPr>
          <p:cNvPr id="181257" name="Oval 9"/>
          <p:cNvSpPr>
            <a:spLocks noChangeArrowheads="1"/>
          </p:cNvSpPr>
          <p:nvPr/>
        </p:nvSpPr>
        <p:spPr bwMode="auto">
          <a:xfrm>
            <a:off x="3810000" y="41148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grpSp>
        <p:nvGrpSpPr>
          <p:cNvPr id="181258" name="Group 10"/>
          <p:cNvGrpSpPr>
            <a:grpSpLocks/>
          </p:cNvGrpSpPr>
          <p:nvPr/>
        </p:nvGrpSpPr>
        <p:grpSpPr bwMode="auto">
          <a:xfrm>
            <a:off x="381000" y="2120900"/>
            <a:ext cx="8253413" cy="3441700"/>
            <a:chOff x="240" y="1336"/>
            <a:chExt cx="5199" cy="2168"/>
          </a:xfrm>
        </p:grpSpPr>
        <p:sp>
          <p:nvSpPr>
            <p:cNvPr id="181259" name="AutoShape 11"/>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1260" name="Rectangle 12"/>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1261" name="Rectangle 13"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1262" name="Oval 14"/>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1263" name="Text Box 15"/>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dirty="0">
                  <a:solidFill>
                    <a:schemeClr val="folHlink"/>
                  </a:solidFill>
                </a:rPr>
                <a:t>Early </a:t>
              </a:r>
            </a:p>
            <a:p>
              <a:pPr algn="ctr">
                <a:lnSpc>
                  <a:spcPct val="70000"/>
                </a:lnSpc>
              </a:pPr>
              <a:r>
                <a:rPr lang="en-US" sz="1800" dirty="0">
                  <a:solidFill>
                    <a:schemeClr val="folHlink"/>
                  </a:solidFill>
                </a:rPr>
                <a:t>Engagement</a:t>
              </a:r>
            </a:p>
          </p:txBody>
        </p:sp>
        <p:sp>
          <p:nvSpPr>
            <p:cNvPr id="181264" name="Text Box 16"/>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1265" name="Text Box 17"/>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1266" name="Oval 18"/>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1267" name="Oval 19"/>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1268" name="Oval 20"/>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1269" name="Rectangle 21"/>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Program</a:t>
              </a:r>
            </a:p>
            <a:p>
              <a:pPr algn="ctr"/>
              <a:r>
                <a:rPr lang="en-US" sz="1800">
                  <a:solidFill>
                    <a:srgbClr val="339933"/>
                  </a:solidFill>
                </a:rPr>
                <a:t>Participation</a:t>
              </a:r>
            </a:p>
          </p:txBody>
        </p:sp>
        <p:sp>
          <p:nvSpPr>
            <p:cNvPr id="181270" name="Rectangle 22"/>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81271" name="Rectangle 23"/>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Behavioral</a:t>
              </a:r>
            </a:p>
            <a:p>
              <a:pPr algn="ctr"/>
              <a:r>
                <a:rPr lang="en-US" sz="1800">
                  <a:solidFill>
                    <a:srgbClr val="339933"/>
                  </a:solidFill>
                </a:rPr>
                <a:t>Change</a:t>
              </a:r>
            </a:p>
          </p:txBody>
        </p:sp>
        <p:sp>
          <p:nvSpPr>
            <p:cNvPr id="181272" name="Rectangle 24"/>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Psycho-Social</a:t>
              </a:r>
            </a:p>
            <a:p>
              <a:pPr algn="ctr"/>
              <a:r>
                <a:rPr lang="en-US" sz="1800">
                  <a:solidFill>
                    <a:srgbClr val="339933"/>
                  </a:solidFill>
                </a:rPr>
                <a:t>Change</a:t>
              </a:r>
            </a:p>
          </p:txBody>
        </p:sp>
        <p:sp>
          <p:nvSpPr>
            <p:cNvPr id="181273" name="Line 25"/>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1274" name="Oval 26"/>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1275" name="Oval 27"/>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6" name="Oval 28"/>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7" name="Oval 29"/>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8" name="Oval 30"/>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9" name="Oval 31"/>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1280" name="AutoShape 32"/>
            <p:cNvCxnSpPr>
              <a:cxnSpLocks noChangeShapeType="1"/>
              <a:stCxn id="181279" idx="4"/>
              <a:endCxn id="18127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1281" name="AutoShape 33"/>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1282" name="AutoShape 34"/>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1283" name="Rectangle 35"/>
          <p:cNvSpPr>
            <a:spLocks noGrp="1" noChangeArrowheads="1"/>
          </p:cNvSpPr>
          <p:nvPr>
            <p:ph type="title"/>
          </p:nvPr>
        </p:nvSpPr>
        <p:spPr>
          <a:xfrm>
            <a:off x="0" y="304800"/>
            <a:ext cx="9144000" cy="1295400"/>
          </a:xfrm>
          <a:noFill/>
          <a:ln/>
        </p:spPr>
        <p:txBody>
          <a:bodyPr/>
          <a:lstStyle/>
          <a:p>
            <a:pPr algn="ctr">
              <a:lnSpc>
                <a:spcPct val="80000"/>
              </a:lnSpc>
            </a:pPr>
            <a:r>
              <a:rPr lang="en-US" b="1" dirty="0"/>
              <a:t>Counseling Enhancements</a:t>
            </a:r>
            <a:r>
              <a:rPr lang="en-US" sz="1600" b="1" dirty="0"/>
              <a:t/>
            </a:r>
            <a:br>
              <a:rPr lang="en-US" sz="1600" b="1" dirty="0"/>
            </a:br>
            <a:r>
              <a:rPr lang="en-US" sz="1600" dirty="0"/>
              <a:t> </a:t>
            </a:r>
            <a:br>
              <a:rPr lang="en-US" sz="1600" dirty="0"/>
            </a:br>
            <a:r>
              <a:rPr lang="en-US" sz="3200" b="1" dirty="0"/>
              <a:t>(Cognitive “Mapping”)</a:t>
            </a:r>
          </a:p>
        </p:txBody>
      </p:sp>
      <p:sp>
        <p:nvSpPr>
          <p:cNvPr id="181284" name="AutoShape 36"/>
          <p:cNvSpPr>
            <a:spLocks noChangeArrowheads="1"/>
          </p:cNvSpPr>
          <p:nvPr/>
        </p:nvSpPr>
        <p:spPr bwMode="auto">
          <a:xfrm>
            <a:off x="914400" y="1295400"/>
            <a:ext cx="990600" cy="2971800"/>
          </a:xfrm>
          <a:prstGeom prst="curvedRightArrow">
            <a:avLst>
              <a:gd name="adj1" fmla="val 25181"/>
              <a:gd name="adj2" fmla="val 95042"/>
              <a:gd name="adj3" fmla="val 33333"/>
            </a:avLst>
          </a:prstGeom>
          <a:solidFill>
            <a:srgbClr val="CC99FF"/>
          </a:solidFill>
          <a:ln w="28575">
            <a:solidFill>
              <a:schemeClr val="tx1"/>
            </a:solidFill>
            <a:miter lim="800000"/>
            <a:headEnd/>
            <a:tailEnd/>
          </a:ln>
          <a:effec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1284"/>
                                        </p:tgtEl>
                                        <p:attrNameLst>
                                          <p:attrName>style.visibility</p:attrName>
                                        </p:attrNameLst>
                                      </p:cBhvr>
                                      <p:to>
                                        <p:strVal val="visible"/>
                                      </p:to>
                                    </p:set>
                                    <p:anim calcmode="lin" valueType="num">
                                      <p:cBhvr>
                                        <p:cTn id="7" dur="500" fill="hold"/>
                                        <p:tgtEl>
                                          <p:spTgt spid="181284"/>
                                        </p:tgtEl>
                                        <p:attrNameLst>
                                          <p:attrName>ppt_x</p:attrName>
                                        </p:attrNameLst>
                                      </p:cBhvr>
                                      <p:tavLst>
                                        <p:tav tm="0">
                                          <p:val>
                                            <p:strVal val="#ppt_x"/>
                                          </p:val>
                                        </p:tav>
                                        <p:tav tm="100000">
                                          <p:val>
                                            <p:strVal val="#ppt_x"/>
                                          </p:val>
                                        </p:tav>
                                      </p:tavLst>
                                    </p:anim>
                                    <p:anim calcmode="lin" valueType="num">
                                      <p:cBhvr>
                                        <p:cTn id="8" dur="500" fill="hold"/>
                                        <p:tgtEl>
                                          <p:spTgt spid="181284"/>
                                        </p:tgtEl>
                                        <p:attrNameLst>
                                          <p:attrName>ppt_y</p:attrName>
                                        </p:attrNameLst>
                                      </p:cBhvr>
                                      <p:tavLst>
                                        <p:tav tm="0">
                                          <p:val>
                                            <p:strVal val="#ppt_y-#ppt_h/2"/>
                                          </p:val>
                                        </p:tav>
                                        <p:tav tm="100000">
                                          <p:val>
                                            <p:strVal val="#ppt_y"/>
                                          </p:val>
                                        </p:tav>
                                      </p:tavLst>
                                    </p:anim>
                                    <p:anim calcmode="lin" valueType="num">
                                      <p:cBhvr>
                                        <p:cTn id="9" dur="500" fill="hold"/>
                                        <p:tgtEl>
                                          <p:spTgt spid="181284"/>
                                        </p:tgtEl>
                                        <p:attrNameLst>
                                          <p:attrName>ppt_w</p:attrName>
                                        </p:attrNameLst>
                                      </p:cBhvr>
                                      <p:tavLst>
                                        <p:tav tm="0">
                                          <p:val>
                                            <p:strVal val="#ppt_w"/>
                                          </p:val>
                                        </p:tav>
                                        <p:tav tm="100000">
                                          <p:val>
                                            <p:strVal val="#ppt_w"/>
                                          </p:val>
                                        </p:tav>
                                      </p:tavLst>
                                    </p:anim>
                                    <p:anim calcmode="lin" valueType="num">
                                      <p:cBhvr>
                                        <p:cTn id="10" dur="500" fill="hold"/>
                                        <p:tgtEl>
                                          <p:spTgt spid="181284"/>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4" presetClass="entr" presetSubtype="32" fill="hold" nodeType="afterEffect">
                                  <p:stCondLst>
                                    <p:cond delay="0"/>
                                  </p:stCondLst>
                                  <p:childTnLst>
                                    <p:set>
                                      <p:cBhvr>
                                        <p:cTn id="13" dur="1" fill="hold">
                                          <p:stCondLst>
                                            <p:cond delay="0"/>
                                          </p:stCondLst>
                                        </p:cTn>
                                        <p:tgtEl>
                                          <p:spTgt spid="181250"/>
                                        </p:tgtEl>
                                        <p:attrNameLst>
                                          <p:attrName>style.visibility</p:attrName>
                                        </p:attrNameLst>
                                      </p:cBhvr>
                                      <p:to>
                                        <p:strVal val="visible"/>
                                      </p:to>
                                    </p:set>
                                    <p:animEffect transition="in" filter="box(out)">
                                      <p:cBhvr>
                                        <p:cTn id="14" dur="500"/>
                                        <p:tgtEl>
                                          <p:spTgt spid="181250"/>
                                        </p:tgtEl>
                                      </p:cBhvr>
                                    </p:animEffect>
                                  </p:childTnLst>
                                </p:cTn>
                              </p:par>
                            </p:childTnLst>
                          </p:cTn>
                        </p:par>
                        <p:par>
                          <p:cTn id="15" fill="hold">
                            <p:stCondLst>
                              <p:cond delay="2000"/>
                            </p:stCondLst>
                            <p:childTnLst>
                              <p:par>
                                <p:cTn id="16" presetID="17" presetClass="entr" presetSubtype="8" fill="hold" nodeType="afterEffect">
                                  <p:stCondLst>
                                    <p:cond delay="1000"/>
                                  </p:stCondLst>
                                  <p:childTnLst>
                                    <p:set>
                                      <p:cBhvr>
                                        <p:cTn id="17" dur="1" fill="hold">
                                          <p:stCondLst>
                                            <p:cond delay="0"/>
                                          </p:stCondLst>
                                        </p:cTn>
                                        <p:tgtEl>
                                          <p:spTgt spid="181256"/>
                                        </p:tgtEl>
                                        <p:attrNameLst>
                                          <p:attrName>style.visibility</p:attrName>
                                        </p:attrNameLst>
                                      </p:cBhvr>
                                      <p:to>
                                        <p:strVal val="visible"/>
                                      </p:to>
                                    </p:set>
                                    <p:anim calcmode="lin" valueType="num">
                                      <p:cBhvr>
                                        <p:cTn id="18" dur="500" fill="hold"/>
                                        <p:tgtEl>
                                          <p:spTgt spid="181256"/>
                                        </p:tgtEl>
                                        <p:attrNameLst>
                                          <p:attrName>ppt_x</p:attrName>
                                        </p:attrNameLst>
                                      </p:cBhvr>
                                      <p:tavLst>
                                        <p:tav tm="0">
                                          <p:val>
                                            <p:strVal val="#ppt_x-#ppt_w/2"/>
                                          </p:val>
                                        </p:tav>
                                        <p:tav tm="100000">
                                          <p:val>
                                            <p:strVal val="#ppt_x"/>
                                          </p:val>
                                        </p:tav>
                                      </p:tavLst>
                                    </p:anim>
                                    <p:anim calcmode="lin" valueType="num">
                                      <p:cBhvr>
                                        <p:cTn id="19" dur="500" fill="hold"/>
                                        <p:tgtEl>
                                          <p:spTgt spid="181256"/>
                                        </p:tgtEl>
                                        <p:attrNameLst>
                                          <p:attrName>ppt_y</p:attrName>
                                        </p:attrNameLst>
                                      </p:cBhvr>
                                      <p:tavLst>
                                        <p:tav tm="0">
                                          <p:val>
                                            <p:strVal val="#ppt_y"/>
                                          </p:val>
                                        </p:tav>
                                        <p:tav tm="100000">
                                          <p:val>
                                            <p:strVal val="#ppt_y"/>
                                          </p:val>
                                        </p:tav>
                                      </p:tavLst>
                                    </p:anim>
                                    <p:anim calcmode="lin" valueType="num">
                                      <p:cBhvr>
                                        <p:cTn id="20" dur="500" fill="hold"/>
                                        <p:tgtEl>
                                          <p:spTgt spid="181256"/>
                                        </p:tgtEl>
                                        <p:attrNameLst>
                                          <p:attrName>ppt_w</p:attrName>
                                        </p:attrNameLst>
                                      </p:cBhvr>
                                      <p:tavLst>
                                        <p:tav tm="0">
                                          <p:val>
                                            <p:fltVal val="0"/>
                                          </p:val>
                                        </p:tav>
                                        <p:tav tm="100000">
                                          <p:val>
                                            <p:strVal val="#ppt_w"/>
                                          </p:val>
                                        </p:tav>
                                      </p:tavLst>
                                    </p:anim>
                                    <p:anim calcmode="lin" valueType="num">
                                      <p:cBhvr>
                                        <p:cTn id="21" dur="500" fill="hold"/>
                                        <p:tgtEl>
                                          <p:spTgt spid="181256"/>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300"/>
                                  </p:stCondLst>
                                  <p:childTnLst>
                                    <p:set>
                                      <p:cBhvr>
                                        <p:cTn id="24" dur="1" fill="hold">
                                          <p:stCondLst>
                                            <p:cond delay="499"/>
                                          </p:stCondLst>
                                        </p:cTn>
                                        <p:tgtEl>
                                          <p:spTgt spid="181255"/>
                                        </p:tgtEl>
                                        <p:attrNameLst>
                                          <p:attrName>style.visibility</p:attrName>
                                        </p:attrNameLst>
                                      </p:cBhvr>
                                      <p:to>
                                        <p:strVal val="visible"/>
                                      </p:to>
                                    </p:set>
                                  </p:childTnLst>
                                </p:cTn>
                              </p:par>
                            </p:childTnLst>
                          </p:cTn>
                        </p:par>
                        <p:par>
                          <p:cTn id="25" fill="hold">
                            <p:stCondLst>
                              <p:cond delay="4300"/>
                            </p:stCondLst>
                            <p:childTnLst>
                              <p:par>
                                <p:cTn id="26" presetID="17" presetClass="entr" presetSubtype="1" fill="hold" nodeType="afterEffect">
                                  <p:stCondLst>
                                    <p:cond delay="500"/>
                                  </p:stCondLst>
                                  <p:childTnLst>
                                    <p:set>
                                      <p:cBhvr>
                                        <p:cTn id="27" dur="1" fill="hold">
                                          <p:stCondLst>
                                            <p:cond delay="0"/>
                                          </p:stCondLst>
                                        </p:cTn>
                                        <p:tgtEl>
                                          <p:spTgt spid="181254"/>
                                        </p:tgtEl>
                                        <p:attrNameLst>
                                          <p:attrName>style.visibility</p:attrName>
                                        </p:attrNameLst>
                                      </p:cBhvr>
                                      <p:to>
                                        <p:strVal val="visible"/>
                                      </p:to>
                                    </p:set>
                                    <p:anim calcmode="lin" valueType="num">
                                      <p:cBhvr>
                                        <p:cTn id="28" dur="500" fill="hold"/>
                                        <p:tgtEl>
                                          <p:spTgt spid="181254"/>
                                        </p:tgtEl>
                                        <p:attrNameLst>
                                          <p:attrName>ppt_x</p:attrName>
                                        </p:attrNameLst>
                                      </p:cBhvr>
                                      <p:tavLst>
                                        <p:tav tm="0">
                                          <p:val>
                                            <p:strVal val="#ppt_x"/>
                                          </p:val>
                                        </p:tav>
                                        <p:tav tm="100000">
                                          <p:val>
                                            <p:strVal val="#ppt_x"/>
                                          </p:val>
                                        </p:tav>
                                      </p:tavLst>
                                    </p:anim>
                                    <p:anim calcmode="lin" valueType="num">
                                      <p:cBhvr>
                                        <p:cTn id="29" dur="500" fill="hold"/>
                                        <p:tgtEl>
                                          <p:spTgt spid="181254"/>
                                        </p:tgtEl>
                                        <p:attrNameLst>
                                          <p:attrName>ppt_y</p:attrName>
                                        </p:attrNameLst>
                                      </p:cBhvr>
                                      <p:tavLst>
                                        <p:tav tm="0">
                                          <p:val>
                                            <p:strVal val="#ppt_y-#ppt_h/2"/>
                                          </p:val>
                                        </p:tav>
                                        <p:tav tm="100000">
                                          <p:val>
                                            <p:strVal val="#ppt_y"/>
                                          </p:val>
                                        </p:tav>
                                      </p:tavLst>
                                    </p:anim>
                                    <p:anim calcmode="lin" valueType="num">
                                      <p:cBhvr>
                                        <p:cTn id="30" dur="500" fill="hold"/>
                                        <p:tgtEl>
                                          <p:spTgt spid="181254"/>
                                        </p:tgtEl>
                                        <p:attrNameLst>
                                          <p:attrName>ppt_w</p:attrName>
                                        </p:attrNameLst>
                                      </p:cBhvr>
                                      <p:tavLst>
                                        <p:tav tm="0">
                                          <p:val>
                                            <p:strVal val="#ppt_w"/>
                                          </p:val>
                                        </p:tav>
                                        <p:tav tm="100000">
                                          <p:val>
                                            <p:strVal val="#ppt_w"/>
                                          </p:val>
                                        </p:tav>
                                      </p:tavLst>
                                    </p:anim>
                                    <p:anim calcmode="lin" valueType="num">
                                      <p:cBhvr>
                                        <p:cTn id="31" dur="500" fill="hold"/>
                                        <p:tgtEl>
                                          <p:spTgt spid="181254"/>
                                        </p:tgtEl>
                                        <p:attrNameLst>
                                          <p:attrName>ppt_h</p:attrName>
                                        </p:attrNameLst>
                                      </p:cBhvr>
                                      <p:tavLst>
                                        <p:tav tm="0">
                                          <p:val>
                                            <p:fltVal val="0"/>
                                          </p:val>
                                        </p:tav>
                                        <p:tav tm="100000">
                                          <p:val>
                                            <p:strVal val="#ppt_h"/>
                                          </p:val>
                                        </p:tav>
                                      </p:tavLst>
                                    </p:anim>
                                  </p:childTnLst>
                                </p:cTn>
                              </p:par>
                            </p:childTnLst>
                          </p:cTn>
                        </p:par>
                        <p:par>
                          <p:cTn id="32" fill="hold">
                            <p:stCondLst>
                              <p:cond delay="5300"/>
                            </p:stCondLst>
                            <p:childTnLst>
                              <p:par>
                                <p:cTn id="33" presetID="1" presetClass="entr" presetSubtype="0" fill="hold" grpId="0" nodeType="afterEffect">
                                  <p:stCondLst>
                                    <p:cond delay="300"/>
                                  </p:stCondLst>
                                  <p:childTnLst>
                                    <p:set>
                                      <p:cBhvr>
                                        <p:cTn id="34" dur="1" fill="hold">
                                          <p:stCondLst>
                                            <p:cond delay="499"/>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7" grpId="0" animBg="1"/>
      <p:bldP spid="18128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183298" name="AutoShape 2"/>
          <p:cNvCxnSpPr>
            <a:cxnSpLocks noChangeShapeType="1"/>
            <a:stCxn id="183312" idx="3"/>
            <a:endCxn id="183314" idx="1"/>
          </p:cNvCxnSpPr>
          <p:nvPr/>
        </p:nvCxnSpPr>
        <p:spPr bwMode="auto">
          <a:xfrm>
            <a:off x="3581400" y="3225800"/>
            <a:ext cx="228600" cy="0"/>
          </a:xfrm>
          <a:prstGeom prst="straightConnector1">
            <a:avLst/>
          </a:prstGeom>
          <a:noFill/>
          <a:ln w="76200">
            <a:solidFill>
              <a:schemeClr val="tx1"/>
            </a:solidFill>
            <a:round/>
            <a:headEnd/>
            <a:tailEnd/>
          </a:ln>
          <a:effectLst/>
        </p:spPr>
      </p:cxnSp>
      <p:sp>
        <p:nvSpPr>
          <p:cNvPr id="183299" name="Oval 3"/>
          <p:cNvSpPr>
            <a:spLocks noChangeArrowheads="1"/>
          </p:cNvSpPr>
          <p:nvPr/>
        </p:nvSpPr>
        <p:spPr bwMode="auto">
          <a:xfrm>
            <a:off x="38100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sp>
        <p:nvSpPr>
          <p:cNvPr id="183300" name="Oval 4"/>
          <p:cNvSpPr>
            <a:spLocks noChangeArrowheads="1"/>
          </p:cNvSpPr>
          <p:nvPr/>
        </p:nvSpPr>
        <p:spPr bwMode="auto">
          <a:xfrm>
            <a:off x="21336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grpSp>
        <p:nvGrpSpPr>
          <p:cNvPr id="183301" name="Group 5"/>
          <p:cNvGrpSpPr>
            <a:grpSpLocks/>
          </p:cNvGrpSpPr>
          <p:nvPr/>
        </p:nvGrpSpPr>
        <p:grpSpPr bwMode="auto">
          <a:xfrm>
            <a:off x="381000" y="2120900"/>
            <a:ext cx="8253413" cy="3441700"/>
            <a:chOff x="240" y="1336"/>
            <a:chExt cx="5199" cy="2168"/>
          </a:xfrm>
        </p:grpSpPr>
        <p:sp>
          <p:nvSpPr>
            <p:cNvPr id="183302" name="AutoShape 6"/>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3303" name="Rectangle 7"/>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3304" name="Rectangle 8"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3305" name="Oval 9"/>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3306" name="Text Box 10"/>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3307" name="Text Box 11"/>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3308" name="Text Box 12"/>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3309" name="Oval 13"/>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3310" name="Oval 14"/>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3311" name="Oval 15"/>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3312" name="Rectangle 16"/>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Program</a:t>
              </a:r>
            </a:p>
            <a:p>
              <a:pPr algn="ctr"/>
              <a:r>
                <a:rPr lang="en-US" sz="1800">
                  <a:solidFill>
                    <a:schemeClr val="accent2"/>
                  </a:solidFill>
                </a:rPr>
                <a:t>Participation</a:t>
              </a:r>
            </a:p>
          </p:txBody>
        </p:sp>
        <p:sp>
          <p:nvSpPr>
            <p:cNvPr id="183313" name="Rectangle 17"/>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3314" name="Rectangle 18"/>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Behavioral</a:t>
              </a:r>
            </a:p>
            <a:p>
              <a:pPr algn="ctr"/>
              <a:r>
                <a:rPr lang="en-US" sz="1800">
                  <a:solidFill>
                    <a:schemeClr val="accent2"/>
                  </a:solidFill>
                </a:rPr>
                <a:t>Change</a:t>
              </a:r>
            </a:p>
          </p:txBody>
        </p:sp>
        <p:sp>
          <p:nvSpPr>
            <p:cNvPr id="183315" name="Rectangle 19"/>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83316" name="Line 20"/>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3317" name="Oval 21"/>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3318" name="Oval 22"/>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19" name="Oval 23"/>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0" name="Oval 24"/>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1" name="Oval 25"/>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2" name="Oval 26"/>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3323" name="AutoShape 27"/>
            <p:cNvCxnSpPr>
              <a:cxnSpLocks noChangeShapeType="1"/>
              <a:stCxn id="183322" idx="4"/>
              <a:endCxn id="18331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3324" name="AutoShape 28"/>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3325" name="AutoShape 29"/>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3326" name="Rectangle 30"/>
          <p:cNvSpPr>
            <a:spLocks noGrp="1" noChangeArrowheads="1"/>
          </p:cNvSpPr>
          <p:nvPr>
            <p:ph type="title"/>
          </p:nvPr>
        </p:nvSpPr>
        <p:spPr>
          <a:xfrm>
            <a:off x="0" y="228600"/>
            <a:ext cx="9144000" cy="1295400"/>
          </a:xfrm>
          <a:noFill/>
          <a:ln/>
        </p:spPr>
        <p:txBody>
          <a:bodyPr/>
          <a:lstStyle/>
          <a:p>
            <a:pPr algn="ctr">
              <a:lnSpc>
                <a:spcPct val="80000"/>
              </a:lnSpc>
            </a:pPr>
            <a:r>
              <a:rPr lang="en-US" b="1" dirty="0"/>
              <a:t>Contingency Management</a:t>
            </a:r>
            <a:br>
              <a:rPr lang="en-US" b="1" dirty="0"/>
            </a:br>
            <a:r>
              <a:rPr lang="en-US" sz="1600" b="1" dirty="0"/>
              <a:t/>
            </a:r>
            <a:br>
              <a:rPr lang="en-US" sz="1600" b="1" dirty="0"/>
            </a:br>
            <a:r>
              <a:rPr lang="en-US" sz="3600" b="1" dirty="0"/>
              <a:t>(Token Rewards)</a:t>
            </a:r>
          </a:p>
        </p:txBody>
      </p:sp>
      <p:sp>
        <p:nvSpPr>
          <p:cNvPr id="183327" name="AutoShape 31"/>
          <p:cNvSpPr>
            <a:spLocks noChangeArrowheads="1"/>
          </p:cNvSpPr>
          <p:nvPr/>
        </p:nvSpPr>
        <p:spPr bwMode="auto">
          <a:xfrm>
            <a:off x="990600" y="1295400"/>
            <a:ext cx="1066800" cy="2133600"/>
          </a:xfrm>
          <a:prstGeom prst="curvedRightArrow">
            <a:avLst>
              <a:gd name="adj1" fmla="val 17093"/>
              <a:gd name="adj2" fmla="val 58333"/>
              <a:gd name="adj3" fmla="val 48028"/>
            </a:avLst>
          </a:prstGeom>
          <a:solidFill>
            <a:srgbClr val="99FF66"/>
          </a:solidFill>
          <a:ln w="28575">
            <a:solidFill>
              <a:schemeClr val="tx1"/>
            </a:solidFill>
            <a:miter lim="800000"/>
            <a:headEnd/>
            <a:tailEnd/>
          </a:ln>
          <a:effectLst/>
        </p:spPr>
        <p:txBody>
          <a:bodyPr wrap="none" anchor="ctr"/>
          <a:lstStyle/>
          <a:p>
            <a:endParaRPr lang="en-US"/>
          </a:p>
        </p:txBody>
      </p:sp>
      <p:sp>
        <p:nvSpPr>
          <p:cNvPr id="183328" name="Text Box 32"/>
          <p:cNvSpPr txBox="1">
            <a:spLocks noChangeArrowheads="1"/>
          </p:cNvSpPr>
          <p:nvPr/>
        </p:nvSpPr>
        <p:spPr bwMode="auto">
          <a:xfrm>
            <a:off x="0" y="5715000"/>
            <a:ext cx="8991600" cy="338554"/>
          </a:xfrm>
          <a:prstGeom prst="rect">
            <a:avLst/>
          </a:prstGeom>
          <a:noFill/>
          <a:ln w="9525">
            <a:noFill/>
            <a:miter lim="800000"/>
            <a:headEnd/>
            <a:tailEnd/>
          </a:ln>
          <a:effectLst/>
        </p:spPr>
        <p:txBody>
          <a:bodyPr wrap="square">
            <a:spAutoFit/>
          </a:bodyPr>
          <a:lstStyle/>
          <a:p>
            <a:pPr algn="ctr"/>
            <a:r>
              <a:rPr lang="en-US" sz="1600" dirty="0" smtClean="0">
                <a:solidFill>
                  <a:srgbClr val="CCECFF"/>
                </a:solidFill>
              </a:rPr>
              <a:t>)</a:t>
            </a:r>
            <a:endParaRPr lang="en-US" sz="1600" dirty="0">
              <a:solidFill>
                <a:srgbClr val="CCECFF"/>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3327"/>
                                        </p:tgtEl>
                                        <p:attrNameLst>
                                          <p:attrName>style.visibility</p:attrName>
                                        </p:attrNameLst>
                                      </p:cBhvr>
                                      <p:to>
                                        <p:strVal val="visible"/>
                                      </p:to>
                                    </p:set>
                                    <p:anim calcmode="lin" valueType="num">
                                      <p:cBhvr>
                                        <p:cTn id="7" dur="500" fill="hold"/>
                                        <p:tgtEl>
                                          <p:spTgt spid="183327"/>
                                        </p:tgtEl>
                                        <p:attrNameLst>
                                          <p:attrName>ppt_x</p:attrName>
                                        </p:attrNameLst>
                                      </p:cBhvr>
                                      <p:tavLst>
                                        <p:tav tm="0">
                                          <p:val>
                                            <p:strVal val="#ppt_x"/>
                                          </p:val>
                                        </p:tav>
                                        <p:tav tm="100000">
                                          <p:val>
                                            <p:strVal val="#ppt_x"/>
                                          </p:val>
                                        </p:tav>
                                      </p:tavLst>
                                    </p:anim>
                                    <p:anim calcmode="lin" valueType="num">
                                      <p:cBhvr>
                                        <p:cTn id="8" dur="500" fill="hold"/>
                                        <p:tgtEl>
                                          <p:spTgt spid="183327"/>
                                        </p:tgtEl>
                                        <p:attrNameLst>
                                          <p:attrName>ppt_y</p:attrName>
                                        </p:attrNameLst>
                                      </p:cBhvr>
                                      <p:tavLst>
                                        <p:tav tm="0">
                                          <p:val>
                                            <p:strVal val="#ppt_y-#ppt_h/2"/>
                                          </p:val>
                                        </p:tav>
                                        <p:tav tm="100000">
                                          <p:val>
                                            <p:strVal val="#ppt_y"/>
                                          </p:val>
                                        </p:tav>
                                      </p:tavLst>
                                    </p:anim>
                                    <p:anim calcmode="lin" valueType="num">
                                      <p:cBhvr>
                                        <p:cTn id="9" dur="500" fill="hold"/>
                                        <p:tgtEl>
                                          <p:spTgt spid="183327"/>
                                        </p:tgtEl>
                                        <p:attrNameLst>
                                          <p:attrName>ppt_w</p:attrName>
                                        </p:attrNameLst>
                                      </p:cBhvr>
                                      <p:tavLst>
                                        <p:tav tm="0">
                                          <p:val>
                                            <p:strVal val="#ppt_w"/>
                                          </p:val>
                                        </p:tav>
                                        <p:tav tm="100000">
                                          <p:val>
                                            <p:strVal val="#ppt_w"/>
                                          </p:val>
                                        </p:tav>
                                      </p:tavLst>
                                    </p:anim>
                                    <p:anim calcmode="lin" valueType="num">
                                      <p:cBhvr>
                                        <p:cTn id="10" dur="500" fill="hold"/>
                                        <p:tgtEl>
                                          <p:spTgt spid="18332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3300"/>
                                        </p:tgtEl>
                                        <p:attrNameLst>
                                          <p:attrName>style.visibility</p:attrName>
                                        </p:attrNameLst>
                                      </p:cBhvr>
                                      <p:to>
                                        <p:strVal val="visible"/>
                                      </p:to>
                                    </p:set>
                                    <p:animEffect transition="in" filter="dissolve">
                                      <p:cBhvr>
                                        <p:cTn id="14" dur="500"/>
                                        <p:tgtEl>
                                          <p:spTgt spid="18330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3298"/>
                                        </p:tgtEl>
                                        <p:attrNameLst>
                                          <p:attrName>style.visibility</p:attrName>
                                        </p:attrNameLst>
                                      </p:cBhvr>
                                      <p:to>
                                        <p:strVal val="visible"/>
                                      </p:to>
                                    </p:set>
                                    <p:animEffect transition="in" filter="wipe(left)">
                                      <p:cBhvr>
                                        <p:cTn id="18" dur="500"/>
                                        <p:tgtEl>
                                          <p:spTgt spid="18329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P spid="183300" grpId="0" animBg="1"/>
      <p:bldP spid="18332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6" name="Oval 2"/>
          <p:cNvSpPr>
            <a:spLocks noChangeArrowheads="1"/>
          </p:cNvSpPr>
          <p:nvPr/>
        </p:nvSpPr>
        <p:spPr bwMode="auto">
          <a:xfrm>
            <a:off x="7086600" y="1828800"/>
            <a:ext cx="1524000" cy="1371600"/>
          </a:xfrm>
          <a:prstGeom prst="ellipse">
            <a:avLst/>
          </a:prstGeom>
          <a:solidFill>
            <a:srgbClr val="90DBFF"/>
          </a:solidFill>
          <a:ln w="28575">
            <a:solidFill>
              <a:schemeClr val="tx1"/>
            </a:solidFill>
            <a:round/>
            <a:headEnd/>
            <a:tailEnd/>
          </a:ln>
          <a:effectLst/>
        </p:spPr>
        <p:txBody>
          <a:bodyPr wrap="none" anchor="ctr"/>
          <a:lstStyle/>
          <a:p>
            <a:pPr algn="ctr"/>
            <a:endParaRPr lang="en-US" sz="6000" b="1">
              <a:solidFill>
                <a:srgbClr val="90DBFF"/>
              </a:solidFill>
            </a:endParaRPr>
          </a:p>
        </p:txBody>
      </p:sp>
      <p:cxnSp>
        <p:nvCxnSpPr>
          <p:cNvPr id="185347" name="AutoShape 3"/>
          <p:cNvCxnSpPr>
            <a:cxnSpLocks noChangeShapeType="1"/>
            <a:stCxn id="185355" idx="7"/>
            <a:endCxn id="185380" idx="2"/>
          </p:cNvCxnSpPr>
          <p:nvPr/>
        </p:nvCxnSpPr>
        <p:spPr bwMode="auto">
          <a:xfrm flipV="1">
            <a:off x="6580934" y="2895600"/>
            <a:ext cx="1267666" cy="689629"/>
          </a:xfrm>
          <a:prstGeom prst="straightConnector1">
            <a:avLst/>
          </a:prstGeom>
          <a:noFill/>
          <a:ln w="76200">
            <a:solidFill>
              <a:schemeClr val="tx1"/>
            </a:solidFill>
            <a:round/>
            <a:headEnd/>
            <a:tailEnd/>
          </a:ln>
          <a:effectLst/>
        </p:spPr>
      </p:cxnSp>
      <p:cxnSp>
        <p:nvCxnSpPr>
          <p:cNvPr id="185348" name="AutoShape 4"/>
          <p:cNvCxnSpPr>
            <a:cxnSpLocks noChangeShapeType="1"/>
            <a:stCxn id="185365" idx="3"/>
            <a:endCxn id="185355" idx="4"/>
          </p:cNvCxnSpPr>
          <p:nvPr/>
        </p:nvCxnSpPr>
        <p:spPr bwMode="auto">
          <a:xfrm flipV="1">
            <a:off x="5338763" y="4495800"/>
            <a:ext cx="757237" cy="190500"/>
          </a:xfrm>
          <a:prstGeom prst="straightConnector1">
            <a:avLst/>
          </a:prstGeom>
          <a:noFill/>
          <a:ln w="76200">
            <a:solidFill>
              <a:schemeClr val="tx1"/>
            </a:solidFill>
            <a:round/>
            <a:headEnd/>
            <a:tailEnd/>
          </a:ln>
          <a:effectLst/>
        </p:spPr>
      </p:cxnSp>
      <p:sp>
        <p:nvSpPr>
          <p:cNvPr id="185349" name="Oval 5"/>
          <p:cNvSpPr>
            <a:spLocks noChangeArrowheads="1"/>
          </p:cNvSpPr>
          <p:nvPr/>
        </p:nvSpPr>
        <p:spPr bwMode="auto">
          <a:xfrm>
            <a:off x="5334000" y="3276600"/>
            <a:ext cx="1524000" cy="1371600"/>
          </a:xfrm>
          <a:prstGeom prst="ellipse">
            <a:avLst/>
          </a:prstGeom>
          <a:solidFill>
            <a:srgbClr val="90DBFF"/>
          </a:solidFill>
          <a:ln w="28575">
            <a:solidFill>
              <a:schemeClr val="tx1"/>
            </a:solidFill>
            <a:round/>
            <a:headEnd/>
            <a:tailEnd/>
          </a:ln>
          <a:effectLst/>
        </p:spPr>
        <p:txBody>
          <a:bodyPr wrap="none" anchor="ctr"/>
          <a:lstStyle/>
          <a:p>
            <a:endParaRPr lang="en-US"/>
          </a:p>
        </p:txBody>
      </p:sp>
      <p:sp>
        <p:nvSpPr>
          <p:cNvPr id="185350" name="Oval 6"/>
          <p:cNvSpPr>
            <a:spLocks noChangeArrowheads="1"/>
          </p:cNvSpPr>
          <p:nvPr/>
        </p:nvSpPr>
        <p:spPr bwMode="auto">
          <a:xfrm>
            <a:off x="3810000" y="4114800"/>
            <a:ext cx="1524000" cy="1066800"/>
          </a:xfrm>
          <a:prstGeom prst="ellipse">
            <a:avLst/>
          </a:prstGeom>
          <a:solidFill>
            <a:srgbClr val="90DBFF"/>
          </a:solidFill>
          <a:ln w="28575">
            <a:solidFill>
              <a:schemeClr val="tx1"/>
            </a:solidFill>
            <a:round/>
            <a:headEnd/>
            <a:tailEnd/>
          </a:ln>
          <a:effectLst/>
        </p:spPr>
        <p:txBody>
          <a:bodyPr wrap="none" anchor="ctr"/>
          <a:lstStyle/>
          <a:p>
            <a:endParaRPr lang="en-US"/>
          </a:p>
        </p:txBody>
      </p:sp>
      <p:grpSp>
        <p:nvGrpSpPr>
          <p:cNvPr id="185351" name="Group 7"/>
          <p:cNvGrpSpPr>
            <a:grpSpLocks/>
          </p:cNvGrpSpPr>
          <p:nvPr/>
        </p:nvGrpSpPr>
        <p:grpSpPr bwMode="auto">
          <a:xfrm>
            <a:off x="381000" y="2133600"/>
            <a:ext cx="8253413" cy="3441700"/>
            <a:chOff x="240" y="1336"/>
            <a:chExt cx="5199" cy="2168"/>
          </a:xfrm>
        </p:grpSpPr>
        <p:sp>
          <p:nvSpPr>
            <p:cNvPr id="185352" name="AutoShape 8"/>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5353" name="Rectangle 9"/>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5354" name="Rectangle 10"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5355" name="Oval 11"/>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accent2"/>
                  </a:solidFill>
                </a:rPr>
                <a:t>Sufficient</a:t>
              </a:r>
            </a:p>
            <a:p>
              <a:pPr algn="ctr">
                <a:lnSpc>
                  <a:spcPct val="90000"/>
                </a:lnSpc>
              </a:pPr>
              <a:r>
                <a:rPr lang="en-US" sz="2000">
                  <a:solidFill>
                    <a:schemeClr val="accent2"/>
                  </a:solidFill>
                </a:rPr>
                <a:t>Retention</a:t>
              </a:r>
            </a:p>
          </p:txBody>
        </p:sp>
        <p:sp>
          <p:nvSpPr>
            <p:cNvPr id="185356" name="Text Box 12"/>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5357" name="Text Box 13"/>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5358" name="Text Box 14"/>
            <p:cNvSpPr txBox="1">
              <a:spLocks noChangeArrowheads="1"/>
            </p:cNvSpPr>
            <p:nvPr/>
          </p:nvSpPr>
          <p:spPr bwMode="auto">
            <a:xfrm>
              <a:off x="4329" y="3254"/>
              <a:ext cx="1110" cy="250"/>
            </a:xfrm>
            <a:prstGeom prst="rect">
              <a:avLst/>
            </a:prstGeom>
            <a:noFill/>
            <a:ln w="9525">
              <a:noFill/>
              <a:miter lim="800000"/>
              <a:headEnd/>
              <a:tailEnd/>
            </a:ln>
            <a:effectLst/>
          </p:spPr>
          <p:txBody>
            <a:bodyPr wrap="none">
              <a:spAutoFit/>
            </a:bodyPr>
            <a:lstStyle/>
            <a:p>
              <a:r>
                <a:rPr lang="en-US" sz="2000">
                  <a:solidFill>
                    <a:schemeClr val="folHlink"/>
                  </a:solidFill>
                </a:rPr>
                <a:t>Posttreatment</a:t>
              </a:r>
            </a:p>
          </p:txBody>
        </p:sp>
        <p:sp>
          <p:nvSpPr>
            <p:cNvPr id="185359" name="Oval 15"/>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5360" name="Oval 16"/>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5361" name="Oval 17"/>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5362" name="Rectangle 18"/>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Program</a:t>
              </a:r>
            </a:p>
            <a:p>
              <a:pPr algn="ctr"/>
              <a:r>
                <a:rPr lang="en-US" sz="1800">
                  <a:solidFill>
                    <a:schemeClr val="folHlink"/>
                  </a:solidFill>
                </a:rPr>
                <a:t>Participation</a:t>
              </a:r>
            </a:p>
          </p:txBody>
        </p:sp>
        <p:sp>
          <p:nvSpPr>
            <p:cNvPr id="185363" name="Rectangle 19"/>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5364" name="Rectangle 20"/>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85365" name="Rectangle 21"/>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Psycho-Social</a:t>
              </a:r>
            </a:p>
            <a:p>
              <a:pPr algn="ctr"/>
              <a:r>
                <a:rPr lang="en-US" sz="1800">
                  <a:solidFill>
                    <a:schemeClr val="accent2"/>
                  </a:solidFill>
                </a:rPr>
                <a:t>Change</a:t>
              </a:r>
            </a:p>
          </p:txBody>
        </p:sp>
        <p:sp>
          <p:nvSpPr>
            <p:cNvPr id="185366" name="Line 22"/>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5367" name="Oval 23"/>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5368" name="Oval 24"/>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69" name="Oval 25"/>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0" name="Oval 26"/>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1" name="Oval 27"/>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2" name="Oval 28"/>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5373" name="AutoShape 29"/>
            <p:cNvCxnSpPr>
              <a:cxnSpLocks noChangeShapeType="1"/>
              <a:stCxn id="185372" idx="4"/>
              <a:endCxn id="18536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5374" name="AutoShape 30"/>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5375" name="AutoShape 31"/>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5376" name="Rectangle 32"/>
          <p:cNvSpPr>
            <a:spLocks noGrp="1" noChangeArrowheads="1"/>
          </p:cNvSpPr>
          <p:nvPr>
            <p:ph type="title"/>
          </p:nvPr>
        </p:nvSpPr>
        <p:spPr>
          <a:xfrm>
            <a:off x="0" y="76200"/>
            <a:ext cx="9144000" cy="1295400"/>
          </a:xfrm>
          <a:noFill/>
          <a:ln/>
        </p:spPr>
        <p:txBody>
          <a:bodyPr/>
          <a:lstStyle/>
          <a:p>
            <a:pPr algn="ctr">
              <a:lnSpc>
                <a:spcPct val="70000"/>
              </a:lnSpc>
            </a:pPr>
            <a:r>
              <a:rPr lang="en-US" sz="4800" dirty="0"/>
              <a:t>   </a:t>
            </a:r>
            <a:r>
              <a:rPr lang="en-US" sz="4800" b="1" dirty="0"/>
              <a:t>Specialized Interventions</a:t>
            </a:r>
            <a:r>
              <a:rPr lang="en-US" sz="4800" b="1" dirty="0">
                <a:solidFill>
                  <a:srgbClr val="CCECFF"/>
                </a:solidFill>
              </a:rPr>
              <a:t/>
            </a:r>
            <a:br>
              <a:rPr lang="en-US" sz="4800" b="1" dirty="0">
                <a:solidFill>
                  <a:srgbClr val="CCECFF"/>
                </a:solidFill>
              </a:rPr>
            </a:br>
            <a:r>
              <a:rPr lang="en-US" sz="5400" b="1" dirty="0">
                <a:solidFill>
                  <a:srgbClr val="CCECFF"/>
                </a:solidFill>
              </a:rPr>
              <a:t>  </a:t>
            </a:r>
            <a:r>
              <a:rPr lang="en-US" sz="2800" b="1" dirty="0"/>
              <a:t>(Skills-Based Counseling Manuals)</a:t>
            </a:r>
          </a:p>
        </p:txBody>
      </p:sp>
      <p:sp>
        <p:nvSpPr>
          <p:cNvPr id="185377" name="AutoShape 33"/>
          <p:cNvSpPr>
            <a:spLocks noChangeArrowheads="1"/>
          </p:cNvSpPr>
          <p:nvPr/>
        </p:nvSpPr>
        <p:spPr bwMode="auto">
          <a:xfrm rot="-5400000" flipH="1" flipV="1">
            <a:off x="647700" y="2400300"/>
            <a:ext cx="3962400" cy="1905000"/>
          </a:xfrm>
          <a:custGeom>
            <a:avLst/>
            <a:gdLst>
              <a:gd name="G0" fmla="+- 14408 0 0"/>
              <a:gd name="G1" fmla="+- 18623 0 0"/>
              <a:gd name="G2" fmla="+- 6786 0 0"/>
              <a:gd name="G3" fmla="*/ 14408 1 2"/>
              <a:gd name="G4" fmla="+- G3 10800 0"/>
              <a:gd name="G5" fmla="+- 21600 14408 18623"/>
              <a:gd name="G6" fmla="+- 18623 6786 0"/>
              <a:gd name="G7" fmla="*/ G6 1 2"/>
              <a:gd name="G8" fmla="*/ 18623 2 1"/>
              <a:gd name="G9" fmla="+- G8 0 21600"/>
              <a:gd name="G10" fmla="*/ 21600 G0 G1"/>
              <a:gd name="G11" fmla="*/ 21600 G4 G1"/>
              <a:gd name="G12" fmla="*/ 21600 G5 G1"/>
              <a:gd name="G13" fmla="*/ 21600 G7 G1"/>
              <a:gd name="G14" fmla="*/ 18623 1 2"/>
              <a:gd name="G15" fmla="+- G5 0 G4"/>
              <a:gd name="G16" fmla="+- G0 0 G4"/>
              <a:gd name="G17" fmla="*/ G2 G15 G16"/>
              <a:gd name="T0" fmla="*/ 18004 w 21600"/>
              <a:gd name="T1" fmla="*/ 0 h 21600"/>
              <a:gd name="T2" fmla="*/ 14408 w 21600"/>
              <a:gd name="T3" fmla="*/ 6786 h 21600"/>
              <a:gd name="T4" fmla="*/ 0 w 21600"/>
              <a:gd name="T5" fmla="*/ 20882 h 21600"/>
              <a:gd name="T6" fmla="*/ 9312 w 21600"/>
              <a:gd name="T7" fmla="*/ 21600 h 21600"/>
              <a:gd name="T8" fmla="*/ 18623 w 21600"/>
              <a:gd name="T9" fmla="*/ 14736 h 21600"/>
              <a:gd name="T10" fmla="*/ 21600 w 21600"/>
              <a:gd name="T11" fmla="*/ 678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04" y="0"/>
                </a:moveTo>
                <a:lnTo>
                  <a:pt x="14408" y="6786"/>
                </a:lnTo>
                <a:lnTo>
                  <a:pt x="17385" y="6786"/>
                </a:lnTo>
                <a:lnTo>
                  <a:pt x="17385" y="20164"/>
                </a:lnTo>
                <a:lnTo>
                  <a:pt x="0" y="20164"/>
                </a:lnTo>
                <a:lnTo>
                  <a:pt x="0" y="21600"/>
                </a:lnTo>
                <a:lnTo>
                  <a:pt x="18623" y="21600"/>
                </a:lnTo>
                <a:lnTo>
                  <a:pt x="18623" y="6786"/>
                </a:lnTo>
                <a:lnTo>
                  <a:pt x="21600" y="6786"/>
                </a:lnTo>
                <a:close/>
              </a:path>
            </a:pathLst>
          </a:custGeom>
          <a:solidFill>
            <a:srgbClr val="90DBFF"/>
          </a:solidFill>
          <a:ln w="28575">
            <a:solidFill>
              <a:schemeClr val="tx1"/>
            </a:solidFill>
            <a:miter lim="800000"/>
            <a:headEnd/>
            <a:tailEnd/>
          </a:ln>
          <a:effectLst/>
        </p:spPr>
        <p:txBody>
          <a:bodyPr wrap="none" anchor="ctr"/>
          <a:lstStyle/>
          <a:p>
            <a:endParaRPr lang="en-US"/>
          </a:p>
        </p:txBody>
      </p:sp>
      <p:cxnSp>
        <p:nvCxnSpPr>
          <p:cNvPr id="185379" name="AutoShape 35"/>
          <p:cNvCxnSpPr>
            <a:cxnSpLocks noChangeShapeType="1"/>
            <a:stCxn id="185380" idx="2"/>
          </p:cNvCxnSpPr>
          <p:nvPr/>
        </p:nvCxnSpPr>
        <p:spPr bwMode="auto">
          <a:xfrm>
            <a:off x="7848600" y="2895600"/>
            <a:ext cx="0" cy="381000"/>
          </a:xfrm>
          <a:prstGeom prst="straightConnector1">
            <a:avLst/>
          </a:prstGeom>
          <a:noFill/>
          <a:ln w="38100">
            <a:solidFill>
              <a:schemeClr val="folHlink"/>
            </a:solidFill>
            <a:round/>
            <a:headEnd/>
            <a:tailEnd type="triangle" w="med" len="med"/>
          </a:ln>
          <a:effectLst/>
        </p:spPr>
      </p:cxnSp>
      <p:sp>
        <p:nvSpPr>
          <p:cNvPr id="185380" name="Rectangle 36"/>
          <p:cNvSpPr>
            <a:spLocks noChangeArrowheads="1"/>
          </p:cNvSpPr>
          <p:nvPr/>
        </p:nvSpPr>
        <p:spPr bwMode="auto">
          <a:xfrm>
            <a:off x="7162800" y="2209800"/>
            <a:ext cx="1371600" cy="685800"/>
          </a:xfrm>
          <a:prstGeom prst="rect">
            <a:avLst/>
          </a:prstGeom>
          <a:noFill/>
          <a:ln w="9525">
            <a:solidFill>
              <a:schemeClr val="folHlink"/>
            </a:solidFill>
            <a:miter lim="800000"/>
            <a:headEnd/>
            <a:tailEnd/>
          </a:ln>
          <a:effectLst/>
        </p:spPr>
        <p:txBody>
          <a:bodyPr wrap="none" anchor="ctr"/>
          <a:lstStyle/>
          <a:p>
            <a:pPr algn="ctr">
              <a:lnSpc>
                <a:spcPct val="80000"/>
              </a:lnSpc>
            </a:pPr>
            <a:r>
              <a:rPr lang="en-US" sz="2000">
                <a:solidFill>
                  <a:schemeClr val="accent2"/>
                </a:solidFill>
              </a:rPr>
              <a:t>Supportive</a:t>
            </a:r>
          </a:p>
          <a:p>
            <a:pPr algn="ctr">
              <a:lnSpc>
                <a:spcPct val="80000"/>
              </a:lnSpc>
            </a:pPr>
            <a:r>
              <a:rPr lang="en-US" sz="2000">
                <a:solidFill>
                  <a:schemeClr val="accent2"/>
                </a:solidFill>
              </a:rPr>
              <a:t>Networks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5377"/>
                                        </p:tgtEl>
                                        <p:attrNameLst>
                                          <p:attrName>style.visibility</p:attrName>
                                        </p:attrNameLst>
                                      </p:cBhvr>
                                      <p:to>
                                        <p:strVal val="visible"/>
                                      </p:to>
                                    </p:set>
                                    <p:anim calcmode="lin" valueType="num">
                                      <p:cBhvr>
                                        <p:cTn id="7" dur="500" fill="hold"/>
                                        <p:tgtEl>
                                          <p:spTgt spid="185377"/>
                                        </p:tgtEl>
                                        <p:attrNameLst>
                                          <p:attrName>ppt_x</p:attrName>
                                        </p:attrNameLst>
                                      </p:cBhvr>
                                      <p:tavLst>
                                        <p:tav tm="0">
                                          <p:val>
                                            <p:strVal val="#ppt_x"/>
                                          </p:val>
                                        </p:tav>
                                        <p:tav tm="100000">
                                          <p:val>
                                            <p:strVal val="#ppt_x"/>
                                          </p:val>
                                        </p:tav>
                                      </p:tavLst>
                                    </p:anim>
                                    <p:anim calcmode="lin" valueType="num">
                                      <p:cBhvr>
                                        <p:cTn id="8" dur="500" fill="hold"/>
                                        <p:tgtEl>
                                          <p:spTgt spid="185377"/>
                                        </p:tgtEl>
                                        <p:attrNameLst>
                                          <p:attrName>ppt_y</p:attrName>
                                        </p:attrNameLst>
                                      </p:cBhvr>
                                      <p:tavLst>
                                        <p:tav tm="0">
                                          <p:val>
                                            <p:strVal val="#ppt_y-#ppt_h/2"/>
                                          </p:val>
                                        </p:tav>
                                        <p:tav tm="100000">
                                          <p:val>
                                            <p:strVal val="#ppt_y"/>
                                          </p:val>
                                        </p:tav>
                                      </p:tavLst>
                                    </p:anim>
                                    <p:anim calcmode="lin" valueType="num">
                                      <p:cBhvr>
                                        <p:cTn id="9" dur="500" fill="hold"/>
                                        <p:tgtEl>
                                          <p:spTgt spid="185377"/>
                                        </p:tgtEl>
                                        <p:attrNameLst>
                                          <p:attrName>ppt_w</p:attrName>
                                        </p:attrNameLst>
                                      </p:cBhvr>
                                      <p:tavLst>
                                        <p:tav tm="0">
                                          <p:val>
                                            <p:strVal val="#ppt_w"/>
                                          </p:val>
                                        </p:tav>
                                        <p:tav tm="100000">
                                          <p:val>
                                            <p:strVal val="#ppt_w"/>
                                          </p:val>
                                        </p:tav>
                                      </p:tavLst>
                                    </p:anim>
                                    <p:anim calcmode="lin" valueType="num">
                                      <p:cBhvr>
                                        <p:cTn id="10" dur="500" fill="hold"/>
                                        <p:tgtEl>
                                          <p:spTgt spid="18537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5350"/>
                                        </p:tgtEl>
                                        <p:attrNameLst>
                                          <p:attrName>style.visibility</p:attrName>
                                        </p:attrNameLst>
                                      </p:cBhvr>
                                      <p:to>
                                        <p:strVal val="visible"/>
                                      </p:to>
                                    </p:set>
                                    <p:animEffect transition="in" filter="dissolve">
                                      <p:cBhvr>
                                        <p:cTn id="14" dur="500"/>
                                        <p:tgtEl>
                                          <p:spTgt spid="18535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5348"/>
                                        </p:tgtEl>
                                        <p:attrNameLst>
                                          <p:attrName>style.visibility</p:attrName>
                                        </p:attrNameLst>
                                      </p:cBhvr>
                                      <p:to>
                                        <p:strVal val="visible"/>
                                      </p:to>
                                    </p:set>
                                    <p:animEffect transition="in" filter="wipe(left)">
                                      <p:cBhvr>
                                        <p:cTn id="18" dur="500"/>
                                        <p:tgtEl>
                                          <p:spTgt spid="18534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5349"/>
                                        </p:tgtEl>
                                        <p:attrNameLst>
                                          <p:attrName>style.visibility</p:attrName>
                                        </p:attrNameLst>
                                      </p:cBhvr>
                                      <p:to>
                                        <p:strVal val="visible"/>
                                      </p:to>
                                    </p:set>
                                  </p:childTnLst>
                                </p:cTn>
                              </p:par>
                            </p:childTnLst>
                          </p:cTn>
                        </p:par>
                        <p:par>
                          <p:cTn id="22" fill="hold">
                            <p:stCondLst>
                              <p:cond delay="4600"/>
                            </p:stCondLst>
                            <p:childTnLst>
                              <p:par>
                                <p:cTn id="23" presetID="22" presetClass="entr" presetSubtype="8" fill="hold" nodeType="afterEffect">
                                  <p:stCondLst>
                                    <p:cond delay="500"/>
                                  </p:stCondLst>
                                  <p:childTnLst>
                                    <p:set>
                                      <p:cBhvr>
                                        <p:cTn id="24" dur="1" fill="hold">
                                          <p:stCondLst>
                                            <p:cond delay="0"/>
                                          </p:stCondLst>
                                        </p:cTn>
                                        <p:tgtEl>
                                          <p:spTgt spid="185347"/>
                                        </p:tgtEl>
                                        <p:attrNameLst>
                                          <p:attrName>style.visibility</p:attrName>
                                        </p:attrNameLst>
                                      </p:cBhvr>
                                      <p:to>
                                        <p:strVal val="visible"/>
                                      </p:to>
                                    </p:set>
                                    <p:animEffect transition="in" filter="wipe(left)">
                                      <p:cBhvr>
                                        <p:cTn id="25" dur="500"/>
                                        <p:tgtEl>
                                          <p:spTgt spid="185347"/>
                                        </p:tgtEl>
                                      </p:cBhvr>
                                    </p:animEffect>
                                  </p:childTnLst>
                                </p:cTn>
                              </p:par>
                            </p:childTnLst>
                          </p:cTn>
                        </p:par>
                        <p:par>
                          <p:cTn id="26" fill="hold">
                            <p:stCondLst>
                              <p:cond delay="5600"/>
                            </p:stCondLst>
                            <p:childTnLst>
                              <p:par>
                                <p:cTn id="27" presetID="1" presetClass="entr" presetSubtype="0" fill="hold" grpId="0" nodeType="afterEffect">
                                  <p:stCondLst>
                                    <p:cond delay="100"/>
                                  </p:stCondLst>
                                  <p:childTnLst>
                                    <p:set>
                                      <p:cBhvr>
                                        <p:cTn id="28" dur="1" fill="hold">
                                          <p:stCondLst>
                                            <p:cond delay="499"/>
                                          </p:stCondLst>
                                        </p:cTn>
                                        <p:tgtEl>
                                          <p:spTgt spid="18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autoUpdateAnimBg="0"/>
      <p:bldP spid="185349" grpId="0" animBg="1"/>
      <p:bldP spid="185350" grpId="0" animBg="1"/>
      <p:bldP spid="18537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683" name="Rectangle 3"/>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99684" name="Rectangle 4"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99685" name="Oval 5"/>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99686" name="Text Box 6"/>
          <p:cNvSpPr txBox="1">
            <a:spLocks noChangeArrowheads="1"/>
          </p:cNvSpPr>
          <p:nvPr/>
        </p:nvSpPr>
        <p:spPr bwMode="auto">
          <a:xfrm>
            <a:off x="2133600" y="2254250"/>
            <a:ext cx="1600200" cy="484235"/>
          </a:xfrm>
          <a:prstGeom prst="rect">
            <a:avLst/>
          </a:prstGeom>
          <a:noFill/>
          <a:ln w="9525">
            <a:noFill/>
            <a:miter lim="800000"/>
            <a:headEnd/>
            <a:tailEnd/>
          </a:ln>
          <a:effectLst/>
        </p:spPr>
        <p:txBody>
          <a:bodyPr>
            <a:spAutoFit/>
          </a:bodyPr>
          <a:lstStyle/>
          <a:p>
            <a:pPr algn="ctr">
              <a:lnSpc>
                <a:spcPct val="70000"/>
              </a:lnSpc>
            </a:pPr>
            <a:r>
              <a:rPr lang="en-US" sz="1800" b="1" dirty="0">
                <a:effectLst>
                  <a:outerShdw blurRad="38100" dist="38100" dir="2700000" algn="tl">
                    <a:srgbClr val="C0C0C0"/>
                  </a:outerShdw>
                </a:effectLst>
              </a:rPr>
              <a:t>Early </a:t>
            </a:r>
          </a:p>
          <a:p>
            <a:pPr algn="ctr">
              <a:lnSpc>
                <a:spcPct val="70000"/>
              </a:lnSpc>
            </a:pPr>
            <a:r>
              <a:rPr lang="en-US" sz="1800" b="1" dirty="0">
                <a:effectLst>
                  <a:outerShdw blurRad="38100" dist="38100" dir="2700000" algn="tl">
                    <a:srgbClr val="C0C0C0"/>
                  </a:outerShdw>
                </a:effectLst>
              </a:rPr>
              <a:t>Engagement</a:t>
            </a:r>
          </a:p>
        </p:txBody>
      </p:sp>
      <p:sp>
        <p:nvSpPr>
          <p:cNvPr id="199687" name="Text Box 7"/>
          <p:cNvSpPr txBox="1">
            <a:spLocks noChangeArrowheads="1"/>
          </p:cNvSpPr>
          <p:nvPr/>
        </p:nvSpPr>
        <p:spPr bwMode="auto">
          <a:xfrm>
            <a:off x="3886200" y="2254250"/>
            <a:ext cx="1295400" cy="484235"/>
          </a:xfrm>
          <a:prstGeom prst="rect">
            <a:avLst/>
          </a:prstGeom>
          <a:noFill/>
          <a:ln w="9525">
            <a:noFill/>
            <a:miter lim="800000"/>
            <a:headEnd/>
            <a:tailEnd/>
          </a:ln>
          <a:effectLst/>
        </p:spPr>
        <p:txBody>
          <a:bodyPr>
            <a:spAutoFit/>
          </a:bodyPr>
          <a:lstStyle/>
          <a:p>
            <a:pPr algn="ctr">
              <a:lnSpc>
                <a:spcPct val="70000"/>
              </a:lnSpc>
            </a:pPr>
            <a:r>
              <a:rPr lang="en-US" sz="1800" b="1" dirty="0">
                <a:effectLst>
                  <a:outerShdw blurRad="38100" dist="38100" dir="2700000" algn="tl">
                    <a:srgbClr val="C0C0C0"/>
                  </a:outerShdw>
                </a:effectLst>
              </a:rPr>
              <a:t>Early </a:t>
            </a:r>
          </a:p>
          <a:p>
            <a:pPr algn="ctr">
              <a:lnSpc>
                <a:spcPct val="70000"/>
              </a:lnSpc>
            </a:pPr>
            <a:r>
              <a:rPr lang="en-US" sz="1800" b="1" dirty="0">
                <a:effectLst>
                  <a:outerShdw blurRad="38100" dist="38100" dir="2700000" algn="tl">
                    <a:srgbClr val="C0C0C0"/>
                  </a:outerShdw>
                </a:effectLst>
              </a:rPr>
              <a:t>Recovery</a:t>
            </a:r>
          </a:p>
        </p:txBody>
      </p:sp>
      <p:sp>
        <p:nvSpPr>
          <p:cNvPr id="199688" name="Text Box 8"/>
          <p:cNvSpPr txBox="1">
            <a:spLocks noChangeArrowheads="1"/>
          </p:cNvSpPr>
          <p:nvPr/>
        </p:nvSpPr>
        <p:spPr bwMode="auto">
          <a:xfrm>
            <a:off x="6872288" y="5165725"/>
            <a:ext cx="1890712" cy="39687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99689" name="Oval 9"/>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99690" name="Oval 10"/>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99691" name="Oval 11"/>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99692" name="Rectangle 12"/>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99693" name="Rectangle 13"/>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99694" name="Rectangle 14"/>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99695" name="Rectangle 15"/>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199696" name="Group 16"/>
          <p:cNvGrpSpPr>
            <a:grpSpLocks/>
          </p:cNvGrpSpPr>
          <p:nvPr/>
        </p:nvGrpSpPr>
        <p:grpSpPr bwMode="auto">
          <a:xfrm>
            <a:off x="381000" y="2120900"/>
            <a:ext cx="1676400" cy="1447800"/>
            <a:chOff x="240" y="1344"/>
            <a:chExt cx="1104" cy="912"/>
          </a:xfrm>
        </p:grpSpPr>
        <p:sp>
          <p:nvSpPr>
            <p:cNvPr id="199697" name="Line 17"/>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199698" name="Group 18"/>
            <p:cNvGrpSpPr>
              <a:grpSpLocks/>
            </p:cNvGrpSpPr>
            <p:nvPr/>
          </p:nvGrpSpPr>
          <p:grpSpPr bwMode="auto">
            <a:xfrm>
              <a:off x="240" y="1344"/>
              <a:ext cx="912" cy="912"/>
              <a:chOff x="240" y="1344"/>
              <a:chExt cx="912" cy="912"/>
            </a:xfrm>
          </p:grpSpPr>
          <p:sp>
            <p:nvSpPr>
              <p:cNvPr id="199699" name="Oval 19"/>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99700" name="Oval 20"/>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1" name="Oval 21"/>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2" name="Oval 22"/>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3" name="Oval 23"/>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4" name="Oval 24"/>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99705" name="AutoShape 25"/>
              <p:cNvCxnSpPr>
                <a:cxnSpLocks noChangeShapeType="1"/>
                <a:stCxn id="199704" idx="4"/>
                <a:endCxn id="199699"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99706" name="AutoShape 26"/>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7" name="AutoShape 27"/>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8" name="AutoShape 28"/>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9" name="AutoShape 29"/>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10" name="Rectangle 30"/>
          <p:cNvSpPr>
            <a:spLocks noGrp="1" noChangeArrowheads="1"/>
          </p:cNvSpPr>
          <p:nvPr>
            <p:ph type="title"/>
          </p:nvPr>
        </p:nvSpPr>
        <p:spPr>
          <a:xfrm>
            <a:off x="0" y="0"/>
            <a:ext cx="9144000" cy="990600"/>
          </a:xfrm>
          <a:noFill/>
          <a:ln/>
        </p:spPr>
        <p:txBody>
          <a:bodyPr/>
          <a:lstStyle/>
          <a:p>
            <a:pPr algn="ctr">
              <a:lnSpc>
                <a:spcPct val="80000"/>
              </a:lnSpc>
            </a:pPr>
            <a:r>
              <a:rPr lang="en-US" b="1" dirty="0"/>
              <a:t>Evidence-Based Treatment Model</a:t>
            </a:r>
          </a:p>
        </p:txBody>
      </p:sp>
      <p:sp>
        <p:nvSpPr>
          <p:cNvPr id="199711" name="Line 31"/>
          <p:cNvSpPr>
            <a:spLocks noChangeShapeType="1"/>
          </p:cNvSpPr>
          <p:nvPr/>
        </p:nvSpPr>
        <p:spPr bwMode="auto">
          <a:xfrm flipV="1">
            <a:off x="4648200" y="54864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2" name="Line 32"/>
          <p:cNvSpPr>
            <a:spLocks noChangeShapeType="1"/>
          </p:cNvSpPr>
          <p:nvPr/>
        </p:nvSpPr>
        <p:spPr bwMode="auto">
          <a:xfrm>
            <a:off x="4648200" y="18288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3" name="Line 33"/>
          <p:cNvSpPr>
            <a:spLocks noChangeShapeType="1"/>
          </p:cNvSpPr>
          <p:nvPr/>
        </p:nvSpPr>
        <p:spPr bwMode="auto">
          <a:xfrm flipV="1">
            <a:off x="2971800" y="54864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4" name="Line 34"/>
          <p:cNvSpPr>
            <a:spLocks noChangeShapeType="1"/>
          </p:cNvSpPr>
          <p:nvPr/>
        </p:nvSpPr>
        <p:spPr bwMode="auto">
          <a:xfrm>
            <a:off x="2971800" y="18288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5" name="AutoShape 35"/>
          <p:cNvSpPr>
            <a:spLocks noChangeArrowheads="1"/>
          </p:cNvSpPr>
          <p:nvPr/>
        </p:nvSpPr>
        <p:spPr bwMode="blackWhite">
          <a:xfrm>
            <a:off x="2286000" y="5791200"/>
            <a:ext cx="1371600" cy="5334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smtClean="0">
                <a:effectLst>
                  <a:outerShdw blurRad="38100" dist="38100" dir="2700000" algn="tl">
                    <a:srgbClr val="FFFFFF"/>
                  </a:outerShdw>
                </a:effectLst>
              </a:rPr>
              <a:t>Enhanced </a:t>
            </a:r>
          </a:p>
          <a:p>
            <a:pPr algn="ctr">
              <a:lnSpc>
                <a:spcPct val="80000"/>
              </a:lnSpc>
            </a:pPr>
            <a:r>
              <a:rPr lang="en-US" sz="1600" b="1" dirty="0" smtClean="0">
                <a:effectLst>
                  <a:outerShdw blurRad="38100" dist="38100" dir="2700000" algn="tl">
                    <a:srgbClr val="FFFFFF"/>
                  </a:outerShdw>
                </a:effectLst>
              </a:rPr>
              <a:t>Counseling</a:t>
            </a:r>
            <a:endParaRPr lang="en-US" sz="1600" b="1" dirty="0">
              <a:effectLst>
                <a:outerShdw blurRad="38100" dist="38100" dir="2700000" algn="tl">
                  <a:srgbClr val="FFFFFF"/>
                </a:outerShdw>
              </a:effectLst>
            </a:endParaRPr>
          </a:p>
        </p:txBody>
      </p:sp>
      <p:sp>
        <p:nvSpPr>
          <p:cNvPr id="199716" name="AutoShape 36"/>
          <p:cNvSpPr>
            <a:spLocks noChangeArrowheads="1"/>
          </p:cNvSpPr>
          <p:nvPr/>
        </p:nvSpPr>
        <p:spPr bwMode="blackWhite">
          <a:xfrm>
            <a:off x="2286000" y="1066800"/>
            <a:ext cx="1371600" cy="7620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Behavioral</a:t>
            </a:r>
          </a:p>
          <a:p>
            <a:pPr algn="ctr">
              <a:lnSpc>
                <a:spcPct val="80000"/>
              </a:lnSpc>
            </a:pPr>
            <a:r>
              <a:rPr lang="en-US" sz="1600" b="1" dirty="0">
                <a:effectLst>
                  <a:outerShdw blurRad="38100" dist="38100" dir="2700000" algn="tl">
                    <a:srgbClr val="FFFFFF"/>
                  </a:outerShdw>
                </a:effectLst>
              </a:rPr>
              <a:t>Strategies</a:t>
            </a:r>
          </a:p>
        </p:txBody>
      </p:sp>
      <p:sp>
        <p:nvSpPr>
          <p:cNvPr id="199717" name="AutoShape 37"/>
          <p:cNvSpPr>
            <a:spLocks noChangeArrowheads="1"/>
          </p:cNvSpPr>
          <p:nvPr/>
        </p:nvSpPr>
        <p:spPr bwMode="blackWhite">
          <a:xfrm>
            <a:off x="3886200" y="5791200"/>
            <a:ext cx="15240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a:effectLst>
                  <a:outerShdw blurRad="38100" dist="38100" dir="2700000" algn="tl">
                    <a:srgbClr val="FFFFFF"/>
                  </a:outerShdw>
                </a:effectLst>
              </a:rPr>
              <a:t>Social Skills</a:t>
            </a:r>
          </a:p>
          <a:p>
            <a:pPr algn="ctr">
              <a:lnSpc>
                <a:spcPct val="80000"/>
              </a:lnSpc>
            </a:pPr>
            <a:r>
              <a:rPr lang="en-US" sz="1600" b="1">
                <a:effectLst>
                  <a:outerShdw blurRad="38100" dist="38100" dir="2700000" algn="tl">
                    <a:srgbClr val="FFFFFF"/>
                  </a:outerShdw>
                </a:effectLst>
              </a:rPr>
              <a:t>Training</a:t>
            </a:r>
          </a:p>
        </p:txBody>
      </p:sp>
      <p:sp>
        <p:nvSpPr>
          <p:cNvPr id="199718" name="AutoShape 38"/>
          <p:cNvSpPr>
            <a:spLocks noChangeArrowheads="1"/>
          </p:cNvSpPr>
          <p:nvPr/>
        </p:nvSpPr>
        <p:spPr bwMode="blackWhite">
          <a:xfrm>
            <a:off x="3962400" y="1295400"/>
            <a:ext cx="13716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Family &amp;</a:t>
            </a:r>
          </a:p>
          <a:p>
            <a:pPr algn="ctr">
              <a:lnSpc>
                <a:spcPct val="80000"/>
              </a:lnSpc>
            </a:pPr>
            <a:r>
              <a:rPr lang="en-US" sz="1600" b="1" dirty="0">
                <a:effectLst>
                  <a:outerShdw blurRad="38100" dist="38100" dir="2700000" algn="tl">
                    <a:srgbClr val="FFFFFF"/>
                  </a:outerShdw>
                </a:effectLst>
              </a:rPr>
              <a:t>Friends</a:t>
            </a:r>
          </a:p>
        </p:txBody>
      </p:sp>
      <p:cxnSp>
        <p:nvCxnSpPr>
          <p:cNvPr id="199719" name="AutoShape 39"/>
          <p:cNvCxnSpPr>
            <a:cxnSpLocks noChangeShapeType="1"/>
            <a:stCxn id="199720" idx="2"/>
          </p:cNvCxnSpPr>
          <p:nvPr/>
        </p:nvCxnSpPr>
        <p:spPr bwMode="auto">
          <a:xfrm>
            <a:off x="7848600" y="2895600"/>
            <a:ext cx="0" cy="381000"/>
          </a:xfrm>
          <a:prstGeom prst="straightConnector1">
            <a:avLst/>
          </a:prstGeom>
          <a:noFill/>
          <a:ln w="38100">
            <a:solidFill>
              <a:srgbClr val="B2B2B2"/>
            </a:solidFill>
            <a:round/>
            <a:headEnd/>
            <a:tailEnd type="triangle" w="med" len="med"/>
          </a:ln>
          <a:effectLst/>
        </p:spPr>
      </p:cxnSp>
      <p:sp>
        <p:nvSpPr>
          <p:cNvPr id="199720" name="Rectangle 40"/>
          <p:cNvSpPr>
            <a:spLocks noChangeArrowheads="1"/>
          </p:cNvSpPr>
          <p:nvPr/>
        </p:nvSpPr>
        <p:spPr bwMode="auto">
          <a:xfrm>
            <a:off x="7162800" y="2209800"/>
            <a:ext cx="1371600" cy="685800"/>
          </a:xfrm>
          <a:prstGeom prst="rect">
            <a:avLst/>
          </a:prstGeom>
          <a:gradFill rotWithShape="0">
            <a:gsLst>
              <a:gs pos="0">
                <a:srgbClr val="99CCFF"/>
              </a:gs>
              <a:gs pos="50000">
                <a:srgbClr val="FFFFCC"/>
              </a:gs>
              <a:gs pos="100000">
                <a:srgbClr val="99CCFF"/>
              </a:gs>
            </a:gsLst>
            <a:lin ang="18900000" scaled="1"/>
          </a:gradFill>
          <a:ln w="9525">
            <a:solidFill>
              <a:schemeClr val="bg2"/>
            </a:solidFill>
            <a:miter lim="800000"/>
            <a:headEnd/>
            <a:tailEnd/>
          </a:ln>
          <a:effectLst>
            <a:outerShdw dist="63500" dir="3187806" algn="ctr" rotWithShape="0">
              <a:schemeClr val="folHlink"/>
            </a:outerShdw>
          </a:effectLst>
        </p:spPr>
        <p:txBody>
          <a:bodyPr wrap="none" anchor="ctr"/>
          <a:lstStyle/>
          <a:p>
            <a:pPr algn="ctr">
              <a:lnSpc>
                <a:spcPct val="80000"/>
              </a:lnSpc>
            </a:pPr>
            <a:r>
              <a:rPr lang="en-US" sz="2000" dirty="0">
                <a:effectLst>
                  <a:outerShdw blurRad="38100" dist="38100" dir="2700000" algn="tl">
                    <a:srgbClr val="000000"/>
                  </a:outerShdw>
                </a:effectLst>
              </a:rPr>
              <a:t>Supportive</a:t>
            </a:r>
          </a:p>
          <a:p>
            <a:pPr algn="ctr">
              <a:lnSpc>
                <a:spcPct val="80000"/>
              </a:lnSpc>
            </a:pPr>
            <a:r>
              <a:rPr lang="en-US" sz="2000" dirty="0">
                <a:effectLst>
                  <a:outerShdw blurRad="38100" dist="38100" dir="2700000" algn="tl">
                    <a:srgbClr val="000000"/>
                  </a:outerShdw>
                </a:effectLst>
              </a:rPr>
              <a:t>Networks</a:t>
            </a:r>
          </a:p>
        </p:txBody>
      </p:sp>
      <p:sp>
        <p:nvSpPr>
          <p:cNvPr id="199721" name="Line 41"/>
          <p:cNvSpPr>
            <a:spLocks noChangeShapeType="1"/>
          </p:cNvSpPr>
          <p:nvPr/>
        </p:nvSpPr>
        <p:spPr bwMode="auto">
          <a:xfrm>
            <a:off x="1143000" y="1828800"/>
            <a:ext cx="0" cy="304800"/>
          </a:xfrm>
          <a:prstGeom prst="line">
            <a:avLst/>
          </a:prstGeom>
          <a:noFill/>
          <a:ln w="76200">
            <a:solidFill>
              <a:srgbClr val="FF9999"/>
            </a:solidFill>
            <a:round/>
            <a:headEnd/>
            <a:tailEnd type="triangle" w="med" len="sm"/>
          </a:ln>
          <a:effectLst/>
        </p:spPr>
        <p:txBody>
          <a:bodyPr wrap="none" anchor="ctr"/>
          <a:lstStyle/>
          <a:p>
            <a:endParaRPr lang="en-US"/>
          </a:p>
        </p:txBody>
      </p:sp>
      <p:sp>
        <p:nvSpPr>
          <p:cNvPr id="199722" name="AutoShape 42"/>
          <p:cNvSpPr>
            <a:spLocks noChangeArrowheads="1"/>
          </p:cNvSpPr>
          <p:nvPr/>
        </p:nvSpPr>
        <p:spPr bwMode="blackWhite">
          <a:xfrm>
            <a:off x="533400" y="1295400"/>
            <a:ext cx="1219200" cy="533400"/>
          </a:xfrm>
          <a:prstGeom prst="roundRect">
            <a:avLst>
              <a:gd name="adj" fmla="val 16667"/>
            </a:avLst>
          </a:prstGeom>
          <a:gradFill rotWithShape="0">
            <a:gsLst>
              <a:gs pos="0">
                <a:srgbClr val="FF9999">
                  <a:gamma/>
                  <a:shade val="6275"/>
                  <a:invGamma/>
                </a:srgbClr>
              </a:gs>
              <a:gs pos="50000">
                <a:srgbClr val="FF9999"/>
              </a:gs>
              <a:gs pos="100000">
                <a:srgbClr val="FF9999">
                  <a:gamma/>
                  <a:shade val="6275"/>
                  <a:invGamma/>
                </a:srgbClr>
              </a:gs>
            </a:gsLst>
            <a:lin ang="5400000" scaled="1"/>
          </a:gradFill>
          <a:ln w="9525">
            <a:solidFill>
              <a:schemeClr val="tx1"/>
            </a:solidFill>
            <a:round/>
            <a:headEnd/>
            <a:tailEnd/>
          </a:ln>
          <a:effectLst/>
        </p:spPr>
        <p:txBody>
          <a:bodyPr wrap="none" anchor="ctr"/>
          <a:lstStyle/>
          <a:p>
            <a:pPr algn="ctr">
              <a:lnSpc>
                <a:spcPct val="70000"/>
              </a:lnSpc>
            </a:pPr>
            <a:r>
              <a:rPr lang="en-US" sz="1800" b="1">
                <a:effectLst>
                  <a:outerShdw blurRad="38100" dist="38100" dir="2700000" algn="tl">
                    <a:srgbClr val="FFFFFF"/>
                  </a:outerShdw>
                </a:effectLst>
              </a:rPr>
              <a:t>Induction</a:t>
            </a:r>
          </a:p>
        </p:txBody>
      </p:sp>
      <p:sp>
        <p:nvSpPr>
          <p:cNvPr id="199723" name="AutoShape 43"/>
          <p:cNvSpPr>
            <a:spLocks noChangeArrowheads="1"/>
          </p:cNvSpPr>
          <p:nvPr/>
        </p:nvSpPr>
        <p:spPr bwMode="blackWhite">
          <a:xfrm>
            <a:off x="5638800" y="12954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a:effectLst>
                  <a:outerShdw blurRad="38100" dist="38100" dir="2700000" algn="tl">
                    <a:srgbClr val="FFFFFF"/>
                  </a:outerShdw>
                </a:effectLst>
              </a:rPr>
              <a:t>Personal Health Services</a:t>
            </a:r>
          </a:p>
        </p:txBody>
      </p:sp>
      <p:sp>
        <p:nvSpPr>
          <p:cNvPr id="199724" name="AutoShape 44"/>
          <p:cNvSpPr>
            <a:spLocks noChangeArrowheads="1"/>
          </p:cNvSpPr>
          <p:nvPr/>
        </p:nvSpPr>
        <p:spPr bwMode="blackWhite">
          <a:xfrm>
            <a:off x="5638800" y="57912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a:effectLst>
                  <a:outerShdw blurRad="38100" dist="38100" dir="2700000" algn="tl">
                    <a:srgbClr val="FFFFFF"/>
                  </a:outerShdw>
                </a:effectLst>
              </a:rPr>
              <a:t>Social Support Services</a:t>
            </a:r>
          </a:p>
        </p:txBody>
      </p:sp>
      <p:grpSp>
        <p:nvGrpSpPr>
          <p:cNvPr id="199725" name="Group 45"/>
          <p:cNvGrpSpPr>
            <a:grpSpLocks/>
          </p:cNvGrpSpPr>
          <p:nvPr/>
        </p:nvGrpSpPr>
        <p:grpSpPr bwMode="auto">
          <a:xfrm>
            <a:off x="304800" y="3810000"/>
            <a:ext cx="1828800" cy="1676400"/>
            <a:chOff x="192" y="2400"/>
            <a:chExt cx="1152" cy="1056"/>
          </a:xfrm>
        </p:grpSpPr>
        <p:sp>
          <p:nvSpPr>
            <p:cNvPr id="199726" name="Rectangle 46"/>
            <p:cNvSpPr>
              <a:spLocks noChangeArrowheads="1"/>
            </p:cNvSpPr>
            <p:nvPr/>
          </p:nvSpPr>
          <p:spPr bwMode="auto">
            <a:xfrm>
              <a:off x="192" y="2400"/>
              <a:ext cx="1008" cy="1056"/>
            </a:xfrm>
            <a:prstGeom prst="rect">
              <a:avLst/>
            </a:prstGeom>
            <a:solidFill>
              <a:srgbClr val="FFCC99"/>
            </a:solidFill>
            <a:ln w="3175">
              <a:solidFill>
                <a:schemeClr val="bg2"/>
              </a:solidFill>
              <a:miter lim="800000"/>
              <a:headEnd/>
              <a:tailEnd/>
            </a:ln>
            <a:effectLst>
              <a:outerShdw dist="71842" dir="2700000" algn="ctr" rotWithShape="0">
                <a:schemeClr val="folHlink"/>
              </a:outerShdw>
            </a:effectLst>
          </p:spPr>
          <p:txBody>
            <a:bodyPr wrap="none" anchor="ctr"/>
            <a:lstStyle/>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lnSpc>
                  <a:spcPct val="90000"/>
                </a:lnSpc>
              </a:pPr>
              <a:r>
                <a:rPr lang="en-US" sz="1700" b="1">
                  <a:solidFill>
                    <a:schemeClr val="bg2"/>
                  </a:solidFill>
                  <a:effectLst>
                    <a:outerShdw blurRad="38100" dist="38100" dir="2700000" algn="tl">
                      <a:srgbClr val="000000"/>
                    </a:outerShdw>
                  </a:effectLst>
                </a:rPr>
                <a:t>Program</a:t>
              </a:r>
            </a:p>
            <a:p>
              <a:pPr algn="ctr">
                <a:lnSpc>
                  <a:spcPct val="90000"/>
                </a:lnSpc>
              </a:pPr>
              <a:r>
                <a:rPr lang="en-US" sz="1700" b="1">
                  <a:solidFill>
                    <a:schemeClr val="bg2"/>
                  </a:solidFill>
                  <a:effectLst>
                    <a:outerShdw blurRad="38100" dist="38100" dir="2700000" algn="tl">
                      <a:srgbClr val="000000"/>
                    </a:outerShdw>
                  </a:effectLst>
                </a:rPr>
                <a:t>Characteristics</a:t>
              </a:r>
            </a:p>
          </p:txBody>
        </p:sp>
        <p:sp>
          <p:nvSpPr>
            <p:cNvPr id="199727" name="Line 47"/>
            <p:cNvSpPr>
              <a:spLocks noChangeShapeType="1"/>
            </p:cNvSpPr>
            <p:nvPr/>
          </p:nvSpPr>
          <p:spPr bwMode="auto">
            <a:xfrm>
              <a:off x="1152" y="2784"/>
              <a:ext cx="192"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99728" name="Oval 48"/>
            <p:cNvSpPr>
              <a:spLocks noChangeArrowheads="1"/>
            </p:cNvSpPr>
            <p:nvPr/>
          </p:nvSpPr>
          <p:spPr bwMode="auto">
            <a:xfrm>
              <a:off x="240" y="2496"/>
              <a:ext cx="912" cy="576"/>
            </a:xfrm>
            <a:prstGeom prst="ellipse">
              <a:avLst/>
            </a:prstGeom>
            <a:solidFill>
              <a:srgbClr val="99CCFF"/>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Staff</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&amp; Skills</a:t>
              </a:r>
            </a:p>
          </p:txBody>
        </p:sp>
      </p:grpSp>
      <p:sp>
        <p:nvSpPr>
          <p:cNvPr id="199729" name="Oval 49"/>
          <p:cNvSpPr>
            <a:spLocks noChangeArrowheads="1"/>
          </p:cNvSpPr>
          <p:nvPr/>
        </p:nvSpPr>
        <p:spPr bwMode="auto">
          <a:xfrm>
            <a:off x="152400" y="2057400"/>
            <a:ext cx="1905000" cy="3657600"/>
          </a:xfrm>
          <a:prstGeom prst="ellipse">
            <a:avLst/>
          </a:prstGeom>
          <a:noFill/>
          <a:ln w="57150">
            <a:solidFill>
              <a:srgbClr val="FF0000"/>
            </a:solidFill>
            <a:round/>
            <a:headEnd/>
            <a:tailEnd/>
          </a:ln>
          <a:effectLst/>
        </p:spPr>
        <p:txBody>
          <a:bodyPr wrap="none" anchor="ctr"/>
          <a:lstStyle/>
          <a:p>
            <a:endParaRPr lang="en-US"/>
          </a:p>
        </p:txBody>
      </p:sp>
      <p:sp>
        <p:nvSpPr>
          <p:cNvPr id="199730" name="Oval 50"/>
          <p:cNvSpPr>
            <a:spLocks noChangeArrowheads="1"/>
          </p:cNvSpPr>
          <p:nvPr/>
        </p:nvSpPr>
        <p:spPr bwMode="auto">
          <a:xfrm>
            <a:off x="2057400" y="2057400"/>
            <a:ext cx="1752600" cy="3657600"/>
          </a:xfrm>
          <a:prstGeom prst="ellipse">
            <a:avLst/>
          </a:prstGeom>
          <a:noFill/>
          <a:ln w="57150">
            <a:solidFill>
              <a:srgbClr val="FF0000"/>
            </a:solidFill>
            <a:round/>
            <a:headEnd/>
            <a:tailEnd/>
          </a:ln>
          <a:effectLst/>
        </p:spPr>
        <p:txBody>
          <a:bodyPr wrap="none" anchor="ctr"/>
          <a:lstStyle/>
          <a:p>
            <a:endParaRPr lang="en-US"/>
          </a:p>
        </p:txBody>
      </p:sp>
      <p:sp>
        <p:nvSpPr>
          <p:cNvPr id="199731" name="Oval 51"/>
          <p:cNvSpPr>
            <a:spLocks noChangeArrowheads="1"/>
          </p:cNvSpPr>
          <p:nvPr/>
        </p:nvSpPr>
        <p:spPr bwMode="auto">
          <a:xfrm>
            <a:off x="3733800" y="2057400"/>
            <a:ext cx="1676400" cy="3657600"/>
          </a:xfrm>
          <a:prstGeom prst="ellipse">
            <a:avLst/>
          </a:prstGeom>
          <a:noFill/>
          <a:ln w="57150">
            <a:solidFill>
              <a:srgbClr val="FF0000"/>
            </a:solidFill>
            <a:round/>
            <a:headEnd/>
            <a:tailEnd/>
          </a:ln>
          <a:effectLst/>
        </p:spPr>
        <p:txBody>
          <a:bodyPr wrap="none" anchor="ctr"/>
          <a:lstStyle/>
          <a:p>
            <a:endParaRPr lang="en-US"/>
          </a:p>
        </p:txBody>
      </p:sp>
      <p:sp>
        <p:nvSpPr>
          <p:cNvPr id="199732" name="Oval 52"/>
          <p:cNvSpPr>
            <a:spLocks noChangeArrowheads="1"/>
          </p:cNvSpPr>
          <p:nvPr/>
        </p:nvSpPr>
        <p:spPr bwMode="auto">
          <a:xfrm>
            <a:off x="5334000" y="2895600"/>
            <a:ext cx="1524000" cy="2057400"/>
          </a:xfrm>
          <a:prstGeom prst="ellipse">
            <a:avLst/>
          </a:prstGeom>
          <a:noFill/>
          <a:ln w="57150">
            <a:solidFill>
              <a:srgbClr val="FF0000"/>
            </a:solidFill>
            <a:round/>
            <a:headEnd/>
            <a:tailEnd/>
          </a:ln>
          <a:effectLst/>
        </p:spPr>
        <p:txBody>
          <a:bodyPr wrap="none" anchor="ctr"/>
          <a:lstStyle/>
          <a:p>
            <a:endParaRPr lang="en-US"/>
          </a:p>
        </p:txBody>
      </p:sp>
      <p:sp>
        <p:nvSpPr>
          <p:cNvPr id="199733" name="Rectangle 53"/>
          <p:cNvSpPr>
            <a:spLocks noChangeArrowheads="1"/>
          </p:cNvSpPr>
          <p:nvPr/>
        </p:nvSpPr>
        <p:spPr bwMode="auto">
          <a:xfrm>
            <a:off x="6858000" y="3124200"/>
            <a:ext cx="1905000" cy="2438400"/>
          </a:xfrm>
          <a:prstGeom prst="rect">
            <a:avLst/>
          </a:prstGeom>
          <a:noFill/>
          <a:ln w="76200">
            <a:solidFill>
              <a:schemeClr val="tx2"/>
            </a:solidFill>
            <a:miter lim="800000"/>
            <a:headEnd/>
            <a:tailEnd/>
          </a:ln>
          <a:effectLst/>
        </p:spPr>
        <p:txBody>
          <a:bodyPr wrap="none" anchor="ct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9722"/>
                                        </p:tgtEl>
                                        <p:attrNameLst>
                                          <p:attrName>style.visibility</p:attrName>
                                        </p:attrNameLst>
                                      </p:cBhvr>
                                      <p:to>
                                        <p:strVal val="visible"/>
                                      </p:to>
                                    </p:set>
                                    <p:animEffect transition="in" filter="wipe(up)">
                                      <p:cBhvr>
                                        <p:cTn id="7" dur="500"/>
                                        <p:tgtEl>
                                          <p:spTgt spid="1997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9721"/>
                                        </p:tgtEl>
                                        <p:attrNameLst>
                                          <p:attrName>style.visibility</p:attrName>
                                        </p:attrNameLst>
                                      </p:cBhvr>
                                      <p:to>
                                        <p:strVal val="visible"/>
                                      </p:to>
                                    </p:set>
                                    <p:animEffect transition="in" filter="wipe(up)">
                                      <p:cBhvr>
                                        <p:cTn id="11" dur="500"/>
                                        <p:tgtEl>
                                          <p:spTgt spid="1997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9716"/>
                                        </p:tgtEl>
                                        <p:attrNameLst>
                                          <p:attrName>style.visibility</p:attrName>
                                        </p:attrNameLst>
                                      </p:cBhvr>
                                      <p:to>
                                        <p:strVal val="visible"/>
                                      </p:to>
                                    </p:set>
                                    <p:animEffect transition="in" filter="wipe(up)">
                                      <p:cBhvr>
                                        <p:cTn id="15" dur="500"/>
                                        <p:tgtEl>
                                          <p:spTgt spid="1997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9714"/>
                                        </p:tgtEl>
                                        <p:attrNameLst>
                                          <p:attrName>style.visibility</p:attrName>
                                        </p:attrNameLst>
                                      </p:cBhvr>
                                      <p:to>
                                        <p:strVal val="visible"/>
                                      </p:to>
                                    </p:set>
                                    <p:animEffect transition="in" filter="wipe(up)">
                                      <p:cBhvr>
                                        <p:cTn id="19" dur="500"/>
                                        <p:tgtEl>
                                          <p:spTgt spid="1997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9715"/>
                                        </p:tgtEl>
                                        <p:attrNameLst>
                                          <p:attrName>style.visibility</p:attrName>
                                        </p:attrNameLst>
                                      </p:cBhvr>
                                      <p:to>
                                        <p:strVal val="visible"/>
                                      </p:to>
                                    </p:set>
                                    <p:animEffect transition="in" filter="wipe(down)">
                                      <p:cBhvr>
                                        <p:cTn id="23" dur="500"/>
                                        <p:tgtEl>
                                          <p:spTgt spid="1997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9713"/>
                                        </p:tgtEl>
                                        <p:attrNameLst>
                                          <p:attrName>style.visibility</p:attrName>
                                        </p:attrNameLst>
                                      </p:cBhvr>
                                      <p:to>
                                        <p:strVal val="visible"/>
                                      </p:to>
                                    </p:set>
                                    <p:animEffect transition="in" filter="wipe(down)">
                                      <p:cBhvr>
                                        <p:cTn id="27" dur="500"/>
                                        <p:tgtEl>
                                          <p:spTgt spid="1997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9717"/>
                                        </p:tgtEl>
                                        <p:attrNameLst>
                                          <p:attrName>style.visibility</p:attrName>
                                        </p:attrNameLst>
                                      </p:cBhvr>
                                      <p:to>
                                        <p:strVal val="visible"/>
                                      </p:to>
                                    </p:set>
                                    <p:animEffect transition="in" filter="wipe(down)">
                                      <p:cBhvr>
                                        <p:cTn id="31" dur="500"/>
                                        <p:tgtEl>
                                          <p:spTgt spid="1997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99711"/>
                                        </p:tgtEl>
                                        <p:attrNameLst>
                                          <p:attrName>style.visibility</p:attrName>
                                        </p:attrNameLst>
                                      </p:cBhvr>
                                      <p:to>
                                        <p:strVal val="visible"/>
                                      </p:to>
                                    </p:set>
                                    <p:animEffect transition="in" filter="wipe(down)">
                                      <p:cBhvr>
                                        <p:cTn id="35" dur="500"/>
                                        <p:tgtEl>
                                          <p:spTgt spid="1997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9718"/>
                                        </p:tgtEl>
                                        <p:attrNameLst>
                                          <p:attrName>style.visibility</p:attrName>
                                        </p:attrNameLst>
                                      </p:cBhvr>
                                      <p:to>
                                        <p:strVal val="visible"/>
                                      </p:to>
                                    </p:set>
                                    <p:animEffect transition="in" filter="wipe(up)">
                                      <p:cBhvr>
                                        <p:cTn id="40" dur="500"/>
                                        <p:tgtEl>
                                          <p:spTgt spid="199718"/>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99712"/>
                                        </p:tgtEl>
                                        <p:attrNameLst>
                                          <p:attrName>style.visibility</p:attrName>
                                        </p:attrNameLst>
                                      </p:cBhvr>
                                      <p:to>
                                        <p:strVal val="visible"/>
                                      </p:to>
                                    </p:set>
                                    <p:animEffect transition="in" filter="wipe(up)">
                                      <p:cBhvr>
                                        <p:cTn id="44" dur="500"/>
                                        <p:tgtEl>
                                          <p:spTgt spid="199712"/>
                                        </p:tgtEl>
                                      </p:cBhvr>
                                    </p:animEffect>
                                  </p:childTnLst>
                                </p:cTn>
                              </p:par>
                            </p:childTnLst>
                          </p:cTn>
                        </p:par>
                        <p:par>
                          <p:cTn id="45" fill="hold">
                            <p:stCondLst>
                              <p:cond delay="1000"/>
                            </p:stCondLst>
                            <p:childTnLst>
                              <p:par>
                                <p:cTn id="46" presetID="9" presetClass="entr" presetSubtype="0" fill="hold" grpId="0" nodeType="afterEffect">
                                  <p:stCondLst>
                                    <p:cond delay="300"/>
                                  </p:stCondLst>
                                  <p:childTnLst>
                                    <p:set>
                                      <p:cBhvr>
                                        <p:cTn id="47" dur="1" fill="hold">
                                          <p:stCondLst>
                                            <p:cond delay="0"/>
                                          </p:stCondLst>
                                        </p:cTn>
                                        <p:tgtEl>
                                          <p:spTgt spid="199720"/>
                                        </p:tgtEl>
                                        <p:attrNameLst>
                                          <p:attrName>style.visibility</p:attrName>
                                        </p:attrNameLst>
                                      </p:cBhvr>
                                      <p:to>
                                        <p:strVal val="visible"/>
                                      </p:to>
                                    </p:set>
                                    <p:animEffect transition="in" filter="dissolve">
                                      <p:cBhvr>
                                        <p:cTn id="48" dur="500"/>
                                        <p:tgtEl>
                                          <p:spTgt spid="199720"/>
                                        </p:tgtEl>
                                      </p:cBhvr>
                                    </p:animEffect>
                                  </p:childTnLst>
                                </p:cTn>
                              </p:par>
                            </p:childTnLst>
                          </p:cTn>
                        </p:par>
                        <p:par>
                          <p:cTn id="49" fill="hold">
                            <p:stCondLst>
                              <p:cond delay="1800"/>
                            </p:stCondLst>
                            <p:childTnLst>
                              <p:par>
                                <p:cTn id="50" presetID="9" presetClass="entr" presetSubtype="0" fill="hold" nodeType="afterEffect">
                                  <p:stCondLst>
                                    <p:cond delay="0"/>
                                  </p:stCondLst>
                                  <p:childTnLst>
                                    <p:set>
                                      <p:cBhvr>
                                        <p:cTn id="51" dur="1" fill="hold">
                                          <p:stCondLst>
                                            <p:cond delay="0"/>
                                          </p:stCondLst>
                                        </p:cTn>
                                        <p:tgtEl>
                                          <p:spTgt spid="199719"/>
                                        </p:tgtEl>
                                        <p:attrNameLst>
                                          <p:attrName>style.visibility</p:attrName>
                                        </p:attrNameLst>
                                      </p:cBhvr>
                                      <p:to>
                                        <p:strVal val="visible"/>
                                      </p:to>
                                    </p:set>
                                    <p:animEffect transition="in" filter="dissolve">
                                      <p:cBhvr>
                                        <p:cTn id="52" dur="500"/>
                                        <p:tgtEl>
                                          <p:spTgt spid="1997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99725"/>
                                        </p:tgtEl>
                                        <p:attrNameLst>
                                          <p:attrName>style.visibility</p:attrName>
                                        </p:attrNameLst>
                                      </p:cBhvr>
                                      <p:to>
                                        <p:strVal val="visible"/>
                                      </p:to>
                                    </p:set>
                                    <p:animEffect transition="in" filter="dissolve">
                                      <p:cBhvr>
                                        <p:cTn id="57" dur="500"/>
                                        <p:tgtEl>
                                          <p:spTgt spid="19972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9723"/>
                                        </p:tgtEl>
                                        <p:attrNameLst>
                                          <p:attrName>style.visibility</p:attrName>
                                        </p:attrNameLst>
                                      </p:cBhvr>
                                      <p:to>
                                        <p:strVal val="visible"/>
                                      </p:to>
                                    </p:set>
                                    <p:animEffect transition="in" filter="dissolve">
                                      <p:cBhvr>
                                        <p:cTn id="62" dur="500"/>
                                        <p:tgtEl>
                                          <p:spTgt spid="199723"/>
                                        </p:tgtEl>
                                      </p:cBhvr>
                                    </p:animEffec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199724"/>
                                        </p:tgtEl>
                                        <p:attrNameLst>
                                          <p:attrName>style.visibility</p:attrName>
                                        </p:attrNameLst>
                                      </p:cBhvr>
                                      <p:to>
                                        <p:strVal val="visible"/>
                                      </p:to>
                                    </p:set>
                                    <p:animEffect transition="in" filter="dissolve">
                                      <p:cBhvr>
                                        <p:cTn id="66" dur="500"/>
                                        <p:tgtEl>
                                          <p:spTgt spid="1997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9733"/>
                                        </p:tgtEl>
                                        <p:attrNameLst>
                                          <p:attrName>style.visibility</p:attrName>
                                        </p:attrNameLst>
                                      </p:cBhvr>
                                      <p:to>
                                        <p:strVal val="visible"/>
                                      </p:to>
                                    </p:set>
                                    <p:animEffect transition="in" filter="dissolve">
                                      <p:cBhvr>
                                        <p:cTn id="71" dur="500"/>
                                        <p:tgtEl>
                                          <p:spTgt spid="199733"/>
                                        </p:tgtEl>
                                      </p:cBhvr>
                                    </p:animEffect>
                                  </p:childTnLst>
                                  <p:subTnLst>
                                    <p:set>
                                      <p:cBhvr override="childStyle">
                                        <p:cTn dur="1" fill="hold" display="0" masterRel="nextClick" afterEffect="1"/>
                                        <p:tgtEl>
                                          <p:spTgt spid="199733"/>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99732"/>
                                        </p:tgtEl>
                                        <p:attrNameLst>
                                          <p:attrName>style.visibility</p:attrName>
                                        </p:attrNameLst>
                                      </p:cBhvr>
                                      <p:to>
                                        <p:strVal val="visible"/>
                                      </p:to>
                                    </p:set>
                                    <p:animEffect transition="in" filter="wipe(right)">
                                      <p:cBhvr>
                                        <p:cTn id="76" dur="500"/>
                                        <p:tgtEl>
                                          <p:spTgt spid="199732"/>
                                        </p:tgtEl>
                                      </p:cBhvr>
                                    </p:animEffect>
                                  </p:childTnLst>
                                </p:cTn>
                              </p:par>
                            </p:childTnLst>
                          </p:cTn>
                        </p:par>
                        <p:par>
                          <p:cTn id="77" fill="hold">
                            <p:stCondLst>
                              <p:cond delay="500"/>
                            </p:stCondLst>
                            <p:childTnLst>
                              <p:par>
                                <p:cTn id="78" presetID="22" presetClass="entr" presetSubtype="2" fill="hold" grpId="0" nodeType="afterEffect">
                                  <p:stCondLst>
                                    <p:cond delay="1000"/>
                                  </p:stCondLst>
                                  <p:childTnLst>
                                    <p:set>
                                      <p:cBhvr>
                                        <p:cTn id="79" dur="1" fill="hold">
                                          <p:stCondLst>
                                            <p:cond delay="0"/>
                                          </p:stCondLst>
                                        </p:cTn>
                                        <p:tgtEl>
                                          <p:spTgt spid="199731"/>
                                        </p:tgtEl>
                                        <p:attrNameLst>
                                          <p:attrName>style.visibility</p:attrName>
                                        </p:attrNameLst>
                                      </p:cBhvr>
                                      <p:to>
                                        <p:strVal val="visible"/>
                                      </p:to>
                                    </p:set>
                                    <p:animEffect transition="in" filter="wipe(right)">
                                      <p:cBhvr>
                                        <p:cTn id="80" dur="500"/>
                                        <p:tgtEl>
                                          <p:spTgt spid="199731"/>
                                        </p:tgtEl>
                                      </p:cBhvr>
                                    </p:animEffect>
                                  </p:childTnLst>
                                </p:cTn>
                              </p:par>
                            </p:childTnLst>
                          </p:cTn>
                        </p:par>
                        <p:par>
                          <p:cTn id="81" fill="hold">
                            <p:stCondLst>
                              <p:cond delay="2000"/>
                            </p:stCondLst>
                            <p:childTnLst>
                              <p:par>
                                <p:cTn id="82" presetID="22" presetClass="entr" presetSubtype="2" fill="hold" grpId="0" nodeType="afterEffect">
                                  <p:stCondLst>
                                    <p:cond delay="1000"/>
                                  </p:stCondLst>
                                  <p:childTnLst>
                                    <p:set>
                                      <p:cBhvr>
                                        <p:cTn id="83" dur="1" fill="hold">
                                          <p:stCondLst>
                                            <p:cond delay="0"/>
                                          </p:stCondLst>
                                        </p:cTn>
                                        <p:tgtEl>
                                          <p:spTgt spid="199730"/>
                                        </p:tgtEl>
                                        <p:attrNameLst>
                                          <p:attrName>style.visibility</p:attrName>
                                        </p:attrNameLst>
                                      </p:cBhvr>
                                      <p:to>
                                        <p:strVal val="visible"/>
                                      </p:to>
                                    </p:set>
                                    <p:animEffect transition="in" filter="wipe(right)">
                                      <p:cBhvr>
                                        <p:cTn id="84" dur="500"/>
                                        <p:tgtEl>
                                          <p:spTgt spid="199730"/>
                                        </p:tgtEl>
                                      </p:cBhvr>
                                    </p:animEffect>
                                  </p:childTnLst>
                                </p:cTn>
                              </p:par>
                            </p:childTnLst>
                          </p:cTn>
                        </p:par>
                        <p:par>
                          <p:cTn id="85" fill="hold">
                            <p:stCondLst>
                              <p:cond delay="3500"/>
                            </p:stCondLst>
                            <p:childTnLst>
                              <p:par>
                                <p:cTn id="86" presetID="22" presetClass="entr" presetSubtype="2" fill="hold" grpId="0" nodeType="afterEffect">
                                  <p:stCondLst>
                                    <p:cond delay="1000"/>
                                  </p:stCondLst>
                                  <p:childTnLst>
                                    <p:set>
                                      <p:cBhvr>
                                        <p:cTn id="87" dur="1" fill="hold">
                                          <p:stCondLst>
                                            <p:cond delay="0"/>
                                          </p:stCondLst>
                                        </p:cTn>
                                        <p:tgtEl>
                                          <p:spTgt spid="199729"/>
                                        </p:tgtEl>
                                        <p:attrNameLst>
                                          <p:attrName>style.visibility</p:attrName>
                                        </p:attrNameLst>
                                      </p:cBhvr>
                                      <p:to>
                                        <p:strVal val="visible"/>
                                      </p:to>
                                    </p:set>
                                    <p:animEffect transition="in" filter="wipe(right)">
                                      <p:cBhvr>
                                        <p:cTn id="88" dur="500"/>
                                        <p:tgtEl>
                                          <p:spTgt spid="19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1" grpId="0" animBg="1"/>
      <p:bldP spid="199712" grpId="0" animBg="1"/>
      <p:bldP spid="199713" grpId="0" animBg="1"/>
      <p:bldP spid="199714" grpId="0" animBg="1"/>
      <p:bldP spid="199715" grpId="0" animBg="1" autoUpdateAnimBg="0"/>
      <p:bldP spid="199716" grpId="0" animBg="1" autoUpdateAnimBg="0"/>
      <p:bldP spid="199717" grpId="0" animBg="1" autoUpdateAnimBg="0"/>
      <p:bldP spid="199718" grpId="0" animBg="1" autoUpdateAnimBg="0"/>
      <p:bldP spid="199720" grpId="0" animBg="1" autoUpdateAnimBg="0"/>
      <p:bldP spid="199721" grpId="0" animBg="1"/>
      <p:bldP spid="199722" grpId="0" animBg="1" autoUpdateAnimBg="0"/>
      <p:bldP spid="199723" grpId="0" animBg="1" autoUpdateAnimBg="0"/>
      <p:bldP spid="199724" grpId="0" animBg="1" autoUpdateAnimBg="0"/>
      <p:bldP spid="199729" grpId="0" animBg="1"/>
      <p:bldP spid="199730" grpId="0" animBg="1"/>
      <p:bldP spid="199731" grpId="0" animBg="1"/>
      <p:bldP spid="199732" grpId="0" animBg="1"/>
      <p:bldP spid="19973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subTitle" idx="4294967295"/>
          </p:nvPr>
        </p:nvSpPr>
        <p:spPr bwMode="auto">
          <a:xfrm>
            <a:off x="0" y="3048000"/>
            <a:ext cx="7620000" cy="1066800"/>
          </a:xfrm>
          <a:prstGeom prst="rect">
            <a:avLst/>
          </a:prstGeom>
          <a:noFill/>
          <a:ln>
            <a:miter lim="800000"/>
            <a:headEnd/>
            <a:tailEnd/>
          </a:ln>
          <a:effectLst>
            <a:outerShdw dist="56796" dir="3806097" algn="ctr" rotWithShape="0">
              <a:schemeClr val="bg2"/>
            </a:outerShdw>
          </a:effectLst>
        </p:spPr>
        <p:txBody>
          <a:bodyPr/>
          <a:lstStyle/>
          <a:p>
            <a:pPr marL="0" indent="0" algn="r">
              <a:buFont typeface="Monotype Sorts" pitchFamily="2" charset="2"/>
              <a:buNone/>
            </a:pPr>
            <a:r>
              <a:rPr lang="en-US" sz="4400" b="1" i="1" dirty="0"/>
              <a:t>In Summary</a:t>
            </a:r>
            <a:endParaRPr lang="en-US" sz="4400" b="1" dirty="0"/>
          </a:p>
        </p:txBody>
      </p:sp>
      <p:grpSp>
        <p:nvGrpSpPr>
          <p:cNvPr id="2" name="Group 3"/>
          <p:cNvGrpSpPr>
            <a:grpSpLocks/>
          </p:cNvGrpSpPr>
          <p:nvPr/>
        </p:nvGrpSpPr>
        <p:grpSpPr bwMode="auto">
          <a:xfrm>
            <a:off x="966788" y="533400"/>
            <a:ext cx="7339012" cy="1914525"/>
            <a:chOff x="609" y="336"/>
            <a:chExt cx="4623" cy="1206"/>
          </a:xfrm>
        </p:grpSpPr>
        <p:pic>
          <p:nvPicPr>
            <p:cNvPr id="144388" name="Picture 4" descr="jan's photo"/>
            <p:cNvPicPr>
              <a:picLocks noChangeAspect="1" noChangeArrowheads="1"/>
            </p:cNvPicPr>
            <p:nvPr/>
          </p:nvPicPr>
          <p:blipFill>
            <a:blip r:embed="rId3" cstate="print"/>
            <a:srcRect/>
            <a:stretch>
              <a:fillRect/>
            </a:stretch>
          </p:blipFill>
          <p:spPr bwMode="auto">
            <a:xfrm>
              <a:off x="2235" y="336"/>
              <a:ext cx="1536" cy="1206"/>
            </a:xfrm>
            <a:prstGeom prst="rect">
              <a:avLst/>
            </a:prstGeom>
            <a:noFill/>
          </p:spPr>
        </p:pic>
        <p:pic>
          <p:nvPicPr>
            <p:cNvPr id="144389" name="Picture 5" descr="rolledblueprints2"/>
            <p:cNvPicPr>
              <a:picLocks noChangeAspect="1" noChangeArrowheads="1"/>
            </p:cNvPicPr>
            <p:nvPr/>
          </p:nvPicPr>
          <p:blipFill>
            <a:blip r:embed="rId4" cstate="print"/>
            <a:srcRect/>
            <a:stretch>
              <a:fillRect/>
            </a:stretch>
          </p:blipFill>
          <p:spPr bwMode="auto">
            <a:xfrm>
              <a:off x="609" y="336"/>
              <a:ext cx="996" cy="1200"/>
            </a:xfrm>
            <a:prstGeom prst="rect">
              <a:avLst/>
            </a:prstGeom>
            <a:noFill/>
          </p:spPr>
        </p:pic>
        <p:pic>
          <p:nvPicPr>
            <p:cNvPr id="144390" name="Picture 6" descr="blueprintdrafting2"/>
            <p:cNvPicPr>
              <a:picLocks noChangeAspect="1" noChangeArrowheads="1"/>
            </p:cNvPicPr>
            <p:nvPr/>
          </p:nvPicPr>
          <p:blipFill>
            <a:blip r:embed="rId5" cstate="print"/>
            <a:srcRect/>
            <a:stretch>
              <a:fillRect/>
            </a:stretch>
          </p:blipFill>
          <p:spPr bwMode="auto">
            <a:xfrm>
              <a:off x="4401" y="336"/>
              <a:ext cx="831" cy="1200"/>
            </a:xfrm>
            <a:prstGeom prst="rect">
              <a:avLst/>
            </a:prstGeom>
            <a:noFill/>
          </p:spPr>
        </p:pic>
      </p:grpSp>
      <p:pic>
        <p:nvPicPr>
          <p:cNvPr id="144392" name="Picture 8"/>
          <p:cNvPicPr>
            <a:picLocks noChangeAspect="1" noChangeArrowheads="1"/>
          </p:cNvPicPr>
          <p:nvPr/>
        </p:nvPicPr>
        <p:blipFill>
          <a:blip r:embed="rId6" cstate="print"/>
          <a:srcRect/>
          <a:stretch>
            <a:fillRect/>
          </a:stretch>
        </p:blipFill>
        <p:spPr bwMode="auto">
          <a:xfrm>
            <a:off x="6400800" y="5562600"/>
            <a:ext cx="2286000" cy="931863"/>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44386">
                                            <p:txEl>
                                              <p:pRg st="0" end="0"/>
                                            </p:txEl>
                                          </p:spTgt>
                                        </p:tgtEl>
                                        <p:attrNameLst>
                                          <p:attrName>style.visibility</p:attrName>
                                        </p:attrNameLst>
                                      </p:cBhvr>
                                      <p:to>
                                        <p:strVal val="visible"/>
                                      </p:to>
                                    </p:set>
                                    <p:anim calcmode="lin" valueType="num">
                                      <p:cBhvr>
                                        <p:cTn id="12" dur="500" fill="hold"/>
                                        <p:tgtEl>
                                          <p:spTgt spid="14438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4386">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44386">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4438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14400"/>
          </a:xfrm>
        </p:spPr>
        <p:txBody>
          <a:bodyPr>
            <a:normAutofit fontScale="90000"/>
          </a:bodyPr>
          <a:lstStyle/>
          <a:p>
            <a:r>
              <a:rPr lang="en-US" b="1" dirty="0" smtClean="0"/>
              <a:t>The Five Stages of Implementation</a:t>
            </a:r>
            <a:endParaRPr lang="en-US" b="1" dirty="0"/>
          </a:p>
        </p:txBody>
      </p:sp>
      <p:sp>
        <p:nvSpPr>
          <p:cNvPr id="3" name="Content Placeholder 2"/>
          <p:cNvSpPr>
            <a:spLocks noGrp="1"/>
          </p:cNvSpPr>
          <p:nvPr>
            <p:ph idx="1"/>
          </p:nvPr>
        </p:nvSpPr>
        <p:spPr/>
        <p:txBody>
          <a:bodyPr>
            <a:normAutofit fontScale="47500" lnSpcReduction="20000"/>
          </a:bodyPr>
          <a:lstStyle/>
          <a:p>
            <a:r>
              <a:rPr lang="en-US" sz="9600" dirty="0" smtClean="0"/>
              <a:t>It is not enough to simply select a proven evidence-based program and assume success will automatically follow. Good implementation strategies are essential</a:t>
            </a:r>
            <a:r>
              <a:rPr lang="en-US" sz="2000" dirty="0" smtClean="0"/>
              <a:t>..</a:t>
            </a:r>
            <a:endParaRPr lang="en-US" dirty="0"/>
          </a:p>
        </p:txBody>
      </p:sp>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228600"/>
            <a:ext cx="9144000" cy="1524000"/>
          </a:xfrm>
        </p:spPr>
        <p:txBody>
          <a:bodyPr/>
          <a:lstStyle/>
          <a:p>
            <a:pPr algn="ctr"/>
            <a:r>
              <a:rPr lang="en-US" sz="4000" b="1"/>
              <a:t>Sources of Evidence-Based  Information on the Web</a:t>
            </a:r>
            <a:r>
              <a:rPr lang="en-US"/>
              <a:t> </a:t>
            </a:r>
          </a:p>
        </p:txBody>
      </p:sp>
      <p:sp>
        <p:nvSpPr>
          <p:cNvPr id="219139" name="Rectangle 3"/>
          <p:cNvSpPr>
            <a:spLocks noGrp="1" noChangeArrowheads="1"/>
          </p:cNvSpPr>
          <p:nvPr>
            <p:ph idx="1"/>
          </p:nvPr>
        </p:nvSpPr>
        <p:spPr>
          <a:xfrm>
            <a:off x="609600" y="1676400"/>
            <a:ext cx="8229600" cy="4876800"/>
          </a:xfrm>
        </p:spPr>
        <p:txBody>
          <a:bodyPr/>
          <a:lstStyle/>
          <a:p>
            <a:pPr>
              <a:buClr>
                <a:schemeClr val="tx1"/>
              </a:buClr>
            </a:pPr>
            <a:r>
              <a:rPr lang="en-US" dirty="0"/>
              <a:t>Managed Care</a:t>
            </a:r>
          </a:p>
          <a:p>
            <a:pPr lvl="1">
              <a:buClr>
                <a:schemeClr val="tx1"/>
              </a:buClr>
            </a:pPr>
            <a:r>
              <a:rPr lang="en-US" dirty="0"/>
              <a:t>samhsa.gov/</a:t>
            </a:r>
            <a:r>
              <a:rPr lang="en-US" dirty="0" err="1"/>
              <a:t>mcnew</a:t>
            </a:r>
            <a:endParaRPr lang="en-US" dirty="0"/>
          </a:p>
          <a:p>
            <a:pPr>
              <a:buClr>
                <a:schemeClr val="tx1"/>
              </a:buClr>
            </a:pPr>
            <a:r>
              <a:rPr lang="en-US" dirty="0">
                <a:solidFill>
                  <a:schemeClr val="folHlink"/>
                </a:solidFill>
              </a:rPr>
              <a:t>Dual Disorders</a:t>
            </a:r>
          </a:p>
          <a:p>
            <a:pPr lvl="1">
              <a:buClr>
                <a:schemeClr val="tx1"/>
              </a:buClr>
            </a:pPr>
            <a:r>
              <a:rPr lang="en-US" dirty="0">
                <a:solidFill>
                  <a:schemeClr val="folHlink"/>
                </a:solidFill>
              </a:rPr>
              <a:t>dartmouth.edu/~</a:t>
            </a:r>
            <a:r>
              <a:rPr lang="en-US" dirty="0" err="1">
                <a:solidFill>
                  <a:schemeClr val="folHlink"/>
                </a:solidFill>
              </a:rPr>
              <a:t>psychrc</a:t>
            </a:r>
            <a:endParaRPr lang="en-US" dirty="0">
              <a:solidFill>
                <a:schemeClr val="folHlink"/>
              </a:solidFill>
            </a:endParaRPr>
          </a:p>
          <a:p>
            <a:pPr>
              <a:buClr>
                <a:schemeClr val="tx1"/>
              </a:buClr>
            </a:pPr>
            <a:r>
              <a:rPr lang="en-US" dirty="0"/>
              <a:t>Stimulant Treatment</a:t>
            </a:r>
          </a:p>
          <a:p>
            <a:pPr lvl="1">
              <a:buClr>
                <a:schemeClr val="tx1"/>
              </a:buClr>
            </a:pPr>
            <a:r>
              <a:rPr lang="en-US" dirty="0"/>
              <a:t>matrixcenter.com</a:t>
            </a:r>
          </a:p>
          <a:p>
            <a:pPr>
              <a:buClr>
                <a:schemeClr val="tx1"/>
              </a:buClr>
            </a:pPr>
            <a:r>
              <a:rPr lang="en-US" dirty="0">
                <a:solidFill>
                  <a:schemeClr val="folHlink"/>
                </a:solidFill>
              </a:rPr>
              <a:t>Drug Abuse Treatment</a:t>
            </a:r>
          </a:p>
          <a:p>
            <a:pPr lvl="1">
              <a:buClr>
                <a:schemeClr val="tx1"/>
              </a:buClr>
            </a:pPr>
            <a:r>
              <a:rPr lang="en-US" dirty="0">
                <a:solidFill>
                  <a:schemeClr val="folHlink"/>
                </a:solidFill>
              </a:rPr>
              <a:t>ibr.tcu.edu</a:t>
            </a:r>
          </a:p>
          <a:p>
            <a:pPr>
              <a:buFontTx/>
              <a:buNone/>
            </a:pPr>
            <a:endParaRPr lang="en-US" dirty="0">
              <a:solidFill>
                <a:schemeClr val="folHlink"/>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500" fill="hold"/>
                                        <p:tgtEl>
                                          <p:spTgt spid="219138"/>
                                        </p:tgtEl>
                                        <p:attrNameLst>
                                          <p:attrName>ppt_x</p:attrName>
                                        </p:attrNameLst>
                                      </p:cBhvr>
                                      <p:tavLst>
                                        <p:tav tm="0">
                                          <p:val>
                                            <p:strVal val="0-#ppt_w/2"/>
                                          </p:val>
                                        </p:tav>
                                        <p:tav tm="100000">
                                          <p:val>
                                            <p:strVal val="#ppt_x"/>
                                          </p:val>
                                        </p:tav>
                                      </p:tavLst>
                                    </p:anim>
                                    <p:anim calcmode="lin" valueType="num">
                                      <p:cBhvr additive="base">
                                        <p:cTn id="8" dur="500" fill="hold"/>
                                        <p:tgtEl>
                                          <p:spTgt spid="2191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 calcmode="lin" valueType="num">
                                      <p:cBhvr additive="base">
                                        <p:cTn id="12"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913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9139">
                                            <p:txEl>
                                              <p:pRg st="1" end="1"/>
                                            </p:txEl>
                                          </p:spTgt>
                                        </p:tgtEl>
                                        <p:attrNameLst>
                                          <p:attrName>style.visibility</p:attrName>
                                        </p:attrNameLst>
                                      </p:cBhvr>
                                      <p:to>
                                        <p:strVal val="visible"/>
                                      </p:to>
                                    </p:set>
                                    <p:anim calcmode="lin" valueType="num">
                                      <p:cBhvr additive="base">
                                        <p:cTn id="16"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913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19139">
                                            <p:txEl>
                                              <p:pRg st="2" end="2"/>
                                            </p:txEl>
                                          </p:spTgt>
                                        </p:tgtEl>
                                        <p:attrNameLst>
                                          <p:attrName>style.visibility</p:attrName>
                                        </p:attrNameLst>
                                      </p:cBhvr>
                                      <p:to>
                                        <p:strVal val="visible"/>
                                      </p:to>
                                    </p:set>
                                    <p:anim calcmode="lin" valueType="num">
                                      <p:cBhvr additive="base">
                                        <p:cTn id="21"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913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9139">
                                            <p:txEl>
                                              <p:pRg st="3" end="3"/>
                                            </p:txEl>
                                          </p:spTgt>
                                        </p:tgtEl>
                                        <p:attrNameLst>
                                          <p:attrName>style.visibility</p:attrName>
                                        </p:attrNameLst>
                                      </p:cBhvr>
                                      <p:to>
                                        <p:strVal val="visible"/>
                                      </p:to>
                                    </p:set>
                                    <p:anim calcmode="lin" valueType="num">
                                      <p:cBhvr additive="base">
                                        <p:cTn id="25"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19139">
                                            <p:txEl>
                                              <p:pRg st="4" end="4"/>
                                            </p:txEl>
                                          </p:spTgt>
                                        </p:tgtEl>
                                        <p:attrNameLst>
                                          <p:attrName>style.visibility</p:attrName>
                                        </p:attrNameLst>
                                      </p:cBhvr>
                                      <p:to>
                                        <p:strVal val="visible"/>
                                      </p:to>
                                    </p:set>
                                    <p:anim calcmode="lin" valueType="num">
                                      <p:cBhvr additive="base">
                                        <p:cTn id="30"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9139">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19139">
                                            <p:txEl>
                                              <p:pRg st="5" end="5"/>
                                            </p:txEl>
                                          </p:spTgt>
                                        </p:tgtEl>
                                        <p:attrNameLst>
                                          <p:attrName>style.visibility</p:attrName>
                                        </p:attrNameLst>
                                      </p:cBhvr>
                                      <p:to>
                                        <p:strVal val="visible"/>
                                      </p:to>
                                    </p:set>
                                    <p:anim calcmode="lin" valueType="num">
                                      <p:cBhvr additive="base">
                                        <p:cTn id="34" dur="500" fill="hold"/>
                                        <p:tgtEl>
                                          <p:spTgt spid="21913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9139">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219139">
                                            <p:txEl>
                                              <p:pRg st="6" end="6"/>
                                            </p:txEl>
                                          </p:spTgt>
                                        </p:tgtEl>
                                        <p:attrNameLst>
                                          <p:attrName>style.visibility</p:attrName>
                                        </p:attrNameLst>
                                      </p:cBhvr>
                                      <p:to>
                                        <p:strVal val="visible"/>
                                      </p:to>
                                    </p:set>
                                    <p:anim calcmode="lin" valueType="num">
                                      <p:cBhvr additive="base">
                                        <p:cTn id="39" dur="500" fill="hold"/>
                                        <p:tgtEl>
                                          <p:spTgt spid="219139">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9139">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9139">
                                            <p:txEl>
                                              <p:pRg st="7" end="7"/>
                                            </p:txEl>
                                          </p:spTgt>
                                        </p:tgtEl>
                                        <p:attrNameLst>
                                          <p:attrName>style.visibility</p:attrName>
                                        </p:attrNameLst>
                                      </p:cBhvr>
                                      <p:to>
                                        <p:strVal val="visible"/>
                                      </p:to>
                                    </p:set>
                                    <p:anim calcmode="lin" valueType="num">
                                      <p:cBhvr additive="base">
                                        <p:cTn id="43" dur="500" fill="hold"/>
                                        <p:tgtEl>
                                          <p:spTgt spid="2191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91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228600"/>
            <a:ext cx="9144000" cy="1524000"/>
          </a:xfrm>
        </p:spPr>
        <p:txBody>
          <a:bodyPr/>
          <a:lstStyle/>
          <a:p>
            <a:pPr algn="ctr"/>
            <a:r>
              <a:rPr lang="en-US" sz="4000" b="1"/>
              <a:t>Sources of Evidence-Based  Information on the Web</a:t>
            </a:r>
          </a:p>
        </p:txBody>
      </p:sp>
      <p:sp>
        <p:nvSpPr>
          <p:cNvPr id="220163" name="Rectangle 3"/>
          <p:cNvSpPr>
            <a:spLocks noGrp="1" noChangeArrowheads="1"/>
          </p:cNvSpPr>
          <p:nvPr>
            <p:ph idx="1"/>
          </p:nvPr>
        </p:nvSpPr>
        <p:spPr>
          <a:xfrm>
            <a:off x="1295400" y="2057400"/>
            <a:ext cx="8229600" cy="5105400"/>
          </a:xfrm>
        </p:spPr>
        <p:txBody>
          <a:bodyPr/>
          <a:lstStyle/>
          <a:p>
            <a:r>
              <a:rPr lang="en-US" dirty="0"/>
              <a:t>Drug Abuse Treatment		</a:t>
            </a:r>
          </a:p>
          <a:p>
            <a:pPr lvl="1">
              <a:buClr>
                <a:schemeClr val="tx1"/>
              </a:buClr>
            </a:pPr>
            <a:r>
              <a:rPr lang="en-US" dirty="0"/>
              <a:t>nida.nih.gov</a:t>
            </a:r>
          </a:p>
          <a:p>
            <a:r>
              <a:rPr lang="en-US" dirty="0">
                <a:solidFill>
                  <a:schemeClr val="folHlink"/>
                </a:solidFill>
              </a:rPr>
              <a:t>Alcoholism Treatment</a:t>
            </a:r>
          </a:p>
          <a:p>
            <a:pPr lvl="1">
              <a:buClr>
                <a:schemeClr val="tx1"/>
              </a:buClr>
            </a:pPr>
            <a:r>
              <a:rPr lang="en-US" dirty="0">
                <a:solidFill>
                  <a:schemeClr val="folHlink"/>
                </a:solidFill>
              </a:rPr>
              <a:t>niaaa.nih.gov</a:t>
            </a:r>
          </a:p>
          <a:p>
            <a:r>
              <a:rPr lang="en-US" dirty="0"/>
              <a:t>Addiction Medicine</a:t>
            </a:r>
          </a:p>
          <a:p>
            <a:pPr lvl="1">
              <a:buClr>
                <a:schemeClr val="tx1"/>
              </a:buClr>
            </a:pPr>
            <a:r>
              <a:rPr lang="en-US" dirty="0"/>
              <a:t>asam.org</a:t>
            </a:r>
          </a:p>
          <a:p>
            <a:r>
              <a:rPr lang="en-US" dirty="0">
                <a:solidFill>
                  <a:schemeClr val="folHlink"/>
                </a:solidFill>
              </a:rPr>
              <a:t>HIV/AIDS</a:t>
            </a:r>
          </a:p>
          <a:p>
            <a:pPr lvl="1">
              <a:buClr>
                <a:schemeClr val="tx1"/>
              </a:buClr>
            </a:pPr>
            <a:r>
              <a:rPr lang="en-US" dirty="0">
                <a:solidFill>
                  <a:schemeClr val="folHlink"/>
                </a:solidFill>
              </a:rPr>
              <a:t>cdc.gov/</a:t>
            </a:r>
            <a:r>
              <a:rPr lang="en-US" dirty="0" err="1">
                <a:solidFill>
                  <a:schemeClr val="folHlink"/>
                </a:solidFill>
              </a:rPr>
              <a:t>idu</a:t>
            </a:r>
            <a:r>
              <a:rPr lang="en-US" dirty="0">
                <a:solidFill>
                  <a:schemeClr val="fo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additive="base">
                                        <p:cTn id="7" dur="500" fill="hold"/>
                                        <p:tgtEl>
                                          <p:spTgt spid="220162"/>
                                        </p:tgtEl>
                                        <p:attrNameLst>
                                          <p:attrName>ppt_x</p:attrName>
                                        </p:attrNameLst>
                                      </p:cBhvr>
                                      <p:tavLst>
                                        <p:tav tm="0">
                                          <p:val>
                                            <p:strVal val="0-#ppt_w/2"/>
                                          </p:val>
                                        </p:tav>
                                        <p:tav tm="100000">
                                          <p:val>
                                            <p:strVal val="#ppt_x"/>
                                          </p:val>
                                        </p:tav>
                                      </p:tavLst>
                                    </p:anim>
                                    <p:anim calcmode="lin" valueType="num">
                                      <p:cBhvr additive="base">
                                        <p:cTn id="8" dur="500" fill="hold"/>
                                        <p:tgtEl>
                                          <p:spTgt spid="2201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0163">
                                            <p:txEl>
                                              <p:pRg st="0" end="0"/>
                                            </p:txEl>
                                          </p:spTgt>
                                        </p:tgtEl>
                                        <p:attrNameLst>
                                          <p:attrName>style.visibility</p:attrName>
                                        </p:attrNameLst>
                                      </p:cBhvr>
                                      <p:to>
                                        <p:strVal val="visible"/>
                                      </p:to>
                                    </p:set>
                                    <p:anim calcmode="lin" valueType="num">
                                      <p:cBhvr additive="base">
                                        <p:cTn id="12" dur="5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016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0163">
                                            <p:txEl>
                                              <p:pRg st="1" end="1"/>
                                            </p:txEl>
                                          </p:spTgt>
                                        </p:tgtEl>
                                        <p:attrNameLst>
                                          <p:attrName>style.visibility</p:attrName>
                                        </p:attrNameLst>
                                      </p:cBhvr>
                                      <p:to>
                                        <p:strVal val="visible"/>
                                      </p:to>
                                    </p:set>
                                    <p:anim calcmode="lin" valueType="num">
                                      <p:cBhvr additive="base">
                                        <p:cTn id="16"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016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20163">
                                            <p:txEl>
                                              <p:pRg st="2" end="2"/>
                                            </p:txEl>
                                          </p:spTgt>
                                        </p:tgtEl>
                                        <p:attrNameLst>
                                          <p:attrName>style.visibility</p:attrName>
                                        </p:attrNameLst>
                                      </p:cBhvr>
                                      <p:to>
                                        <p:strVal val="visible"/>
                                      </p:to>
                                    </p:set>
                                    <p:anim calcmode="lin" valueType="num">
                                      <p:cBhvr additive="base">
                                        <p:cTn id="21"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016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 calcmode="lin" valueType="num">
                                      <p:cBhvr additive="base">
                                        <p:cTn id="25" dur="500" fill="hold"/>
                                        <p:tgtEl>
                                          <p:spTgt spid="220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016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20163">
                                            <p:txEl>
                                              <p:pRg st="4" end="4"/>
                                            </p:txEl>
                                          </p:spTgt>
                                        </p:tgtEl>
                                        <p:attrNameLst>
                                          <p:attrName>style.visibility</p:attrName>
                                        </p:attrNameLst>
                                      </p:cBhvr>
                                      <p:to>
                                        <p:strVal val="visible"/>
                                      </p:to>
                                    </p:set>
                                    <p:anim calcmode="lin" valueType="num">
                                      <p:cBhvr additive="base">
                                        <p:cTn id="30" dur="500" fill="hold"/>
                                        <p:tgtEl>
                                          <p:spTgt spid="22016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016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0163">
                                            <p:txEl>
                                              <p:pRg st="5" end="5"/>
                                            </p:txEl>
                                          </p:spTgt>
                                        </p:tgtEl>
                                        <p:attrNameLst>
                                          <p:attrName>style.visibility</p:attrName>
                                        </p:attrNameLst>
                                      </p:cBhvr>
                                      <p:to>
                                        <p:strVal val="visible"/>
                                      </p:to>
                                    </p:set>
                                    <p:anim calcmode="lin" valueType="num">
                                      <p:cBhvr additive="base">
                                        <p:cTn id="34" dur="500" fill="hold"/>
                                        <p:tgtEl>
                                          <p:spTgt spid="22016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0163">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220163">
                                            <p:txEl>
                                              <p:pRg st="6" end="6"/>
                                            </p:txEl>
                                          </p:spTgt>
                                        </p:tgtEl>
                                        <p:attrNameLst>
                                          <p:attrName>style.visibility</p:attrName>
                                        </p:attrNameLst>
                                      </p:cBhvr>
                                      <p:to>
                                        <p:strVal val="visible"/>
                                      </p:to>
                                    </p:set>
                                    <p:anim calcmode="lin" valueType="num">
                                      <p:cBhvr additive="base">
                                        <p:cTn id="39" dur="500" fill="hold"/>
                                        <p:tgtEl>
                                          <p:spTgt spid="22016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016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0163">
                                            <p:txEl>
                                              <p:pRg st="7" end="7"/>
                                            </p:txEl>
                                          </p:spTgt>
                                        </p:tgtEl>
                                        <p:attrNameLst>
                                          <p:attrName>style.visibility</p:attrName>
                                        </p:attrNameLst>
                                      </p:cBhvr>
                                      <p:to>
                                        <p:strVal val="visible"/>
                                      </p:to>
                                    </p:set>
                                    <p:anim calcmode="lin" valueType="num">
                                      <p:cBhvr additive="base">
                                        <p:cTn id="43" dur="500" fill="hold"/>
                                        <p:tgtEl>
                                          <p:spTgt spid="2201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01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228600"/>
            <a:ext cx="9144000" cy="1524000"/>
          </a:xfrm>
        </p:spPr>
        <p:txBody>
          <a:bodyPr/>
          <a:lstStyle/>
          <a:p>
            <a:pPr algn="ctr"/>
            <a:r>
              <a:rPr lang="en-US" sz="4000" b="1"/>
              <a:t>Sources of Evidence-Based  Information on the Web</a:t>
            </a:r>
          </a:p>
        </p:txBody>
      </p:sp>
      <p:sp>
        <p:nvSpPr>
          <p:cNvPr id="221187" name="Rectangle 3"/>
          <p:cNvSpPr>
            <a:spLocks noGrp="1" noChangeArrowheads="1"/>
          </p:cNvSpPr>
          <p:nvPr>
            <p:ph idx="1"/>
          </p:nvPr>
        </p:nvSpPr>
        <p:spPr>
          <a:xfrm>
            <a:off x="1371600" y="2286000"/>
            <a:ext cx="8229600" cy="5105400"/>
          </a:xfrm>
        </p:spPr>
        <p:txBody>
          <a:bodyPr/>
          <a:lstStyle/>
          <a:p>
            <a:pPr>
              <a:buClr>
                <a:schemeClr val="tx1"/>
              </a:buClr>
            </a:pPr>
            <a:r>
              <a:rPr lang="en-US" dirty="0"/>
              <a:t>Prevention</a:t>
            </a:r>
          </a:p>
          <a:p>
            <a:pPr lvl="1">
              <a:buClr>
                <a:schemeClr val="tx1"/>
              </a:buClr>
            </a:pPr>
            <a:r>
              <a:rPr lang="en-US" dirty="0"/>
              <a:t>unr.edu/</a:t>
            </a:r>
            <a:r>
              <a:rPr lang="en-US" dirty="0" err="1"/>
              <a:t>westcapt</a:t>
            </a:r>
            <a:endParaRPr lang="en-US" dirty="0"/>
          </a:p>
          <a:p>
            <a:pPr>
              <a:buClr>
                <a:schemeClr val="tx1"/>
              </a:buClr>
            </a:pPr>
            <a:r>
              <a:rPr lang="en-US" dirty="0">
                <a:solidFill>
                  <a:schemeClr val="folHlink"/>
                </a:solidFill>
              </a:rPr>
              <a:t>Technology Transfer</a:t>
            </a:r>
          </a:p>
          <a:p>
            <a:pPr lvl="1">
              <a:buClr>
                <a:schemeClr val="tx1"/>
              </a:buClr>
            </a:pPr>
            <a:r>
              <a:rPr lang="en-US" dirty="0">
                <a:solidFill>
                  <a:schemeClr val="folHlink"/>
                </a:solidFill>
              </a:rPr>
              <a:t>nattc.org</a:t>
            </a:r>
          </a:p>
          <a:p>
            <a:pPr>
              <a:buClr>
                <a:schemeClr val="tx1"/>
              </a:buClr>
            </a:pPr>
            <a:r>
              <a:rPr lang="en-US" dirty="0"/>
              <a:t>Addiction Science</a:t>
            </a:r>
          </a:p>
          <a:p>
            <a:pPr lvl="1">
              <a:buClr>
                <a:schemeClr val="tx1"/>
              </a:buClr>
            </a:pPr>
            <a:r>
              <a:rPr lang="en-US" dirty="0"/>
              <a:t>utexas.edu/research/</a:t>
            </a:r>
            <a:r>
              <a:rPr lang="en-US" dirty="0" err="1"/>
              <a:t>asrec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additive="base">
                                        <p:cTn id="7" dur="500" fill="hold"/>
                                        <p:tgtEl>
                                          <p:spTgt spid="221186"/>
                                        </p:tgtEl>
                                        <p:attrNameLst>
                                          <p:attrName>ppt_x</p:attrName>
                                        </p:attrNameLst>
                                      </p:cBhvr>
                                      <p:tavLst>
                                        <p:tav tm="0">
                                          <p:val>
                                            <p:strVal val="0-#ppt_w/2"/>
                                          </p:val>
                                        </p:tav>
                                        <p:tav tm="100000">
                                          <p:val>
                                            <p:strVal val="#ppt_x"/>
                                          </p:val>
                                        </p:tav>
                                      </p:tavLst>
                                    </p:anim>
                                    <p:anim calcmode="lin" valueType="num">
                                      <p:cBhvr additive="base">
                                        <p:cTn id="8" dur="500" fill="hold"/>
                                        <p:tgtEl>
                                          <p:spTgt spid="2211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 calcmode="lin" valueType="num">
                                      <p:cBhvr additive="base">
                                        <p:cTn id="12"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118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1187">
                                            <p:txEl>
                                              <p:pRg st="1" end="1"/>
                                            </p:txEl>
                                          </p:spTgt>
                                        </p:tgtEl>
                                        <p:attrNameLst>
                                          <p:attrName>style.visibility</p:attrName>
                                        </p:attrNameLst>
                                      </p:cBhvr>
                                      <p:to>
                                        <p:strVal val="visible"/>
                                      </p:to>
                                    </p:set>
                                    <p:anim calcmode="lin" valueType="num">
                                      <p:cBhvr additive="base">
                                        <p:cTn id="16"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21187">
                                            <p:txEl>
                                              <p:pRg st="2" end="2"/>
                                            </p:txEl>
                                          </p:spTgt>
                                        </p:tgtEl>
                                        <p:attrNameLst>
                                          <p:attrName>style.visibility</p:attrName>
                                        </p:attrNameLst>
                                      </p:cBhvr>
                                      <p:to>
                                        <p:strVal val="visible"/>
                                      </p:to>
                                    </p:set>
                                    <p:anim calcmode="lin" valueType="num">
                                      <p:cBhvr additive="base">
                                        <p:cTn id="21"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118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21187">
                                            <p:txEl>
                                              <p:pRg st="4" end="4"/>
                                            </p:txEl>
                                          </p:spTgt>
                                        </p:tgtEl>
                                        <p:attrNameLst>
                                          <p:attrName>style.visibility</p:attrName>
                                        </p:attrNameLst>
                                      </p:cBhvr>
                                      <p:to>
                                        <p:strVal val="visible"/>
                                      </p:to>
                                    </p:set>
                                    <p:anim calcmode="lin" valueType="num">
                                      <p:cBhvr additive="base">
                                        <p:cTn id="30" dur="500" fill="hold"/>
                                        <p:tgtEl>
                                          <p:spTgt spid="22118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1187">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1187">
                                            <p:txEl>
                                              <p:pRg st="5" end="5"/>
                                            </p:txEl>
                                          </p:spTgt>
                                        </p:tgtEl>
                                        <p:attrNameLst>
                                          <p:attrName>style.visibility</p:attrName>
                                        </p:attrNameLst>
                                      </p:cBhvr>
                                      <p:to>
                                        <p:strVal val="visible"/>
                                      </p:to>
                                    </p:set>
                                    <p:anim calcmode="lin" valueType="num">
                                      <p:cBhvr additive="base">
                                        <p:cTn id="34" dur="500" fill="hold"/>
                                        <p:tgtEl>
                                          <p:spTgt spid="22118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1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sz="6600" dirty="0" smtClean="0"/>
              <a:t>Resources for EBPs </a:t>
            </a:r>
            <a:endParaRPr lang="en-US" sz="6600" dirty="0"/>
          </a:p>
        </p:txBody>
      </p:sp>
      <p:sp>
        <p:nvSpPr>
          <p:cNvPr id="3" name="Rectangle 2"/>
          <p:cNvSpPr/>
          <p:nvPr/>
        </p:nvSpPr>
        <p:spPr>
          <a:xfrm>
            <a:off x="76200" y="3124200"/>
            <a:ext cx="9067800" cy="400110"/>
          </a:xfrm>
          <a:prstGeom prst="rect">
            <a:avLst/>
          </a:prstGeom>
        </p:spPr>
        <p:txBody>
          <a:bodyPr wrap="square">
            <a:spAutoFit/>
          </a:bodyPr>
          <a:lstStyle/>
          <a:p>
            <a:pPr marL="342900" indent="-342900"/>
            <a:r>
              <a:rPr lang="en-US" sz="2000" dirty="0" smtClean="0">
                <a:solidFill>
                  <a:srgbClr val="FFFF00"/>
                </a:solidFill>
              </a:rPr>
              <a:t>    </a:t>
            </a:r>
            <a:r>
              <a:rPr lang="en-US" sz="2000" dirty="0" smtClean="0"/>
              <a:t>-http://store.samhsa.gov/list/series?name=Evidence-Based-Practices-KITs</a:t>
            </a:r>
            <a:endParaRPr lang="en-US" sz="2000" dirty="0"/>
          </a:p>
        </p:txBody>
      </p:sp>
      <p:sp>
        <p:nvSpPr>
          <p:cNvPr id="4" name="Rectangle 3"/>
          <p:cNvSpPr/>
          <p:nvPr/>
        </p:nvSpPr>
        <p:spPr>
          <a:xfrm>
            <a:off x="381000" y="2438400"/>
            <a:ext cx="9753600" cy="400110"/>
          </a:xfrm>
          <a:prstGeom prst="rect">
            <a:avLst/>
          </a:prstGeom>
        </p:spPr>
        <p:txBody>
          <a:bodyPr wrap="square">
            <a:spAutoFit/>
          </a:bodyPr>
          <a:lstStyle/>
          <a:p>
            <a:pPr marL="342900" indent="-342900"/>
            <a:r>
              <a:rPr lang="en-US" sz="2000" dirty="0" smtClean="0"/>
              <a:t>-http://gainscenter.samhsa.gov/topical_resources/ebps.asp</a:t>
            </a:r>
            <a:endParaRPr lang="en-US" sz="2000" dirty="0"/>
          </a:p>
        </p:txBody>
      </p:sp>
      <p:sp>
        <p:nvSpPr>
          <p:cNvPr id="5" name="Rectangle 4"/>
          <p:cNvSpPr/>
          <p:nvPr/>
        </p:nvSpPr>
        <p:spPr>
          <a:xfrm>
            <a:off x="381000" y="3733800"/>
            <a:ext cx="8534400" cy="400110"/>
          </a:xfrm>
          <a:prstGeom prst="rect">
            <a:avLst/>
          </a:prstGeom>
        </p:spPr>
        <p:txBody>
          <a:bodyPr wrap="square">
            <a:spAutoFit/>
          </a:bodyPr>
          <a:lstStyle/>
          <a:p>
            <a:pPr marL="342900" indent="-342900"/>
            <a:r>
              <a:rPr lang="en-US" sz="2000" dirty="0" smtClean="0"/>
              <a:t>-http://www.nrepp.samhsa.gov/Learnlanding.aspx</a:t>
            </a:r>
            <a:endParaRPr lang="en-US" sz="2000" dirty="0"/>
          </a:p>
        </p:txBody>
      </p:sp>
      <p:sp>
        <p:nvSpPr>
          <p:cNvPr id="6" name="Rectangle 5"/>
          <p:cNvSpPr/>
          <p:nvPr/>
        </p:nvSpPr>
        <p:spPr>
          <a:xfrm>
            <a:off x="228600" y="4343400"/>
            <a:ext cx="8915400" cy="369332"/>
          </a:xfrm>
          <a:prstGeom prst="rect">
            <a:avLst/>
          </a:prstGeom>
        </p:spPr>
        <p:txBody>
          <a:bodyPr wrap="square">
            <a:spAutoFit/>
          </a:bodyPr>
          <a:lstStyle/>
          <a:p>
            <a:r>
              <a:rPr lang="en-US" sz="1800" dirty="0" smtClean="0"/>
              <a:t>-http://www.nrepp.samhsa.gov/Courses/Implementations/NREPP_0101_0010.html</a:t>
            </a:r>
            <a:endParaRPr lang="en-US" sz="1800" dirty="0"/>
          </a:p>
        </p:txBody>
      </p:sp>
    </p:spTree>
  </p:cSld>
  <p:clrMapOvr>
    <a:masterClrMapping/>
  </p:clrMapOvr>
  <p:transition>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lstStyle/>
          <a:p>
            <a:pPr algn="ctr"/>
            <a:r>
              <a:rPr lang="en-US" dirty="0" smtClean="0"/>
              <a:t>The End.</a:t>
            </a:r>
            <a:endParaRPr lang="en-US" dirty="0"/>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914400"/>
          </a:xfrm>
        </p:spPr>
        <p:txBody>
          <a:bodyPr>
            <a:normAutofit fontScale="90000"/>
          </a:bodyPr>
          <a:lstStyle/>
          <a:p>
            <a:r>
              <a:rPr lang="en-US" b="1" dirty="0" smtClean="0"/>
              <a:t>The Five Stages of Implementation</a:t>
            </a:r>
            <a:br>
              <a:rPr lang="en-US" b="1" dirty="0" smtClean="0"/>
            </a:b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The  National Implementation Research Network (NIRN) reviewed more than 2,000 articles on the implementation of programs and identified five main stages of successful implementation, which are all interrelated:</a:t>
            </a:r>
          </a:p>
          <a:p>
            <a:pPr marL="1314450" lvl="2" indent="-514350">
              <a:buClr>
                <a:schemeClr val="tx1"/>
              </a:buClr>
              <a:buFont typeface="+mj-lt"/>
              <a:buAutoNum type="arabicPeriod"/>
            </a:pPr>
            <a:r>
              <a:rPr lang="en-US" sz="2800" b="1" dirty="0" smtClean="0"/>
              <a:t>Exploration</a:t>
            </a:r>
          </a:p>
          <a:p>
            <a:pPr marL="1314450" lvl="2" indent="-514350">
              <a:buClr>
                <a:schemeClr val="tx1"/>
              </a:buClr>
              <a:buFont typeface="+mj-lt"/>
              <a:buAutoNum type="arabicPeriod"/>
            </a:pPr>
            <a:r>
              <a:rPr lang="en-US" sz="2800" b="1" dirty="0" smtClean="0"/>
              <a:t>Installation</a:t>
            </a:r>
          </a:p>
          <a:p>
            <a:pPr marL="1314450" lvl="2" indent="-514350">
              <a:buClr>
                <a:schemeClr val="tx1"/>
              </a:buClr>
              <a:buFont typeface="+mj-lt"/>
              <a:buAutoNum type="arabicPeriod"/>
            </a:pPr>
            <a:r>
              <a:rPr lang="en-US" sz="2800" b="1" dirty="0" smtClean="0"/>
              <a:t>Initial Implementation</a:t>
            </a:r>
          </a:p>
          <a:p>
            <a:pPr marL="1314450" lvl="2" indent="-514350">
              <a:buClr>
                <a:schemeClr val="tx1"/>
              </a:buClr>
              <a:buFont typeface="+mj-lt"/>
              <a:buAutoNum type="arabicPeriod"/>
            </a:pPr>
            <a:r>
              <a:rPr lang="en-US" sz="2800" b="1" dirty="0" smtClean="0"/>
              <a:t>Full Implementation</a:t>
            </a:r>
          </a:p>
          <a:p>
            <a:pPr marL="1314450" lvl="2" indent="-514350">
              <a:buClr>
                <a:schemeClr val="tx1"/>
              </a:buClr>
              <a:buFont typeface="+mj-lt"/>
              <a:buAutoNum type="arabicPeriod"/>
            </a:pPr>
            <a:r>
              <a:rPr lang="en-US" sz="2800" b="1" dirty="0" smtClean="0"/>
              <a:t>Program Sustainability</a:t>
            </a:r>
          </a:p>
          <a:p>
            <a:endParaRPr lang="en-US" dirty="0" smtClean="0"/>
          </a:p>
          <a:p>
            <a:endParaRPr lang="en-US" dirty="0"/>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normAutofit fontScale="90000"/>
          </a:bodyPr>
          <a:lstStyle/>
          <a:p>
            <a:r>
              <a:rPr lang="en-US" b="1" dirty="0" smtClean="0"/>
              <a:t>The Five Stages to Implementation </a:t>
            </a:r>
            <a:endParaRPr lang="en-US" b="1" dirty="0"/>
          </a:p>
        </p:txBody>
      </p:sp>
      <p:sp>
        <p:nvSpPr>
          <p:cNvPr id="3" name="Content Placeholder 2"/>
          <p:cNvSpPr>
            <a:spLocks noGrp="1"/>
          </p:cNvSpPr>
          <p:nvPr>
            <p:ph idx="1"/>
          </p:nvPr>
        </p:nvSpPr>
        <p:spPr/>
        <p:txBody>
          <a:bodyPr>
            <a:normAutofit/>
          </a:bodyPr>
          <a:lstStyle/>
          <a:p>
            <a:r>
              <a:rPr lang="en-US" dirty="0" smtClean="0"/>
              <a:t>Since the stages are connected, issues addressed (or not addressed) in one stage can affect another stage. Moreover, changes in your organization or community may require you to revisit a stage and address activities again to maintain the program.</a:t>
            </a:r>
          </a:p>
          <a:p>
            <a:endParaRPr lang="en-US" dirty="0"/>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Exploration: Getting Started</a:t>
            </a:r>
            <a:br>
              <a:rPr lang="en-US" b="1" dirty="0" smtClean="0"/>
            </a:br>
            <a:endParaRPr lang="en-US" dirty="0"/>
          </a:p>
        </p:txBody>
      </p:sp>
      <p:sp>
        <p:nvSpPr>
          <p:cNvPr id="3" name="Content Placeholder 2"/>
          <p:cNvSpPr>
            <a:spLocks noGrp="1"/>
          </p:cNvSpPr>
          <p:nvPr>
            <p:ph idx="1"/>
          </p:nvPr>
        </p:nvSpPr>
        <p:spPr>
          <a:xfrm>
            <a:off x="381000" y="1066800"/>
            <a:ext cx="8382000" cy="5562600"/>
          </a:xfrm>
        </p:spPr>
        <p:txBody>
          <a:bodyPr>
            <a:noAutofit/>
          </a:bodyPr>
          <a:lstStyle/>
          <a:p>
            <a:pPr>
              <a:buNone/>
            </a:pPr>
            <a:r>
              <a:rPr lang="en-US" sz="2000" dirty="0" smtClean="0"/>
              <a:t>The </a:t>
            </a:r>
            <a:r>
              <a:rPr lang="en-US" sz="2000" dirty="0"/>
              <a:t>goal of the Exploration Stage is to select the right </a:t>
            </a:r>
            <a:r>
              <a:rPr lang="en-US" sz="2000" dirty="0" smtClean="0"/>
              <a:t>evidence-based </a:t>
            </a:r>
          </a:p>
          <a:p>
            <a:pPr>
              <a:buNone/>
            </a:pPr>
            <a:r>
              <a:rPr lang="en-US" sz="2000" dirty="0" smtClean="0"/>
              <a:t>program</a:t>
            </a:r>
            <a:r>
              <a:rPr lang="en-US" sz="2000" dirty="0"/>
              <a:t>. Your organization will strive to identify the best program fit, </a:t>
            </a:r>
            <a:r>
              <a:rPr lang="en-US" sz="2000" dirty="0" smtClean="0"/>
              <a:t>which</a:t>
            </a:r>
          </a:p>
          <a:p>
            <a:pPr>
              <a:buNone/>
            </a:pPr>
            <a:r>
              <a:rPr lang="en-US" sz="2000" dirty="0" smtClean="0"/>
              <a:t>is the </a:t>
            </a:r>
            <a:r>
              <a:rPr lang="en-US" sz="2000" dirty="0"/>
              <a:t>match between needs and resources and the characteristics of </a:t>
            </a:r>
            <a:r>
              <a:rPr lang="en-US" sz="2000" dirty="0" smtClean="0"/>
              <a:t>the</a:t>
            </a:r>
          </a:p>
          <a:p>
            <a:pPr>
              <a:buClr>
                <a:schemeClr val="tx1"/>
              </a:buClr>
              <a:buNone/>
            </a:pPr>
            <a:r>
              <a:rPr lang="en-US" sz="2000" dirty="0" smtClean="0"/>
              <a:t>program . </a:t>
            </a:r>
            <a:r>
              <a:rPr lang="en-US" sz="2000" dirty="0"/>
              <a:t>Four main activities </a:t>
            </a:r>
            <a:r>
              <a:rPr lang="en-US" sz="2000" dirty="0" smtClean="0"/>
              <a:t>are involved :</a:t>
            </a:r>
          </a:p>
          <a:p>
            <a:pPr marL="914400" lvl="1" indent="-457200">
              <a:buClr>
                <a:schemeClr val="tx1"/>
              </a:buClr>
              <a:buFont typeface="+mj-lt"/>
              <a:buAutoNum type="arabicPeriod"/>
            </a:pPr>
            <a:r>
              <a:rPr lang="en-US" sz="2000" b="1" dirty="0" smtClean="0"/>
              <a:t>Identify your community's needs</a:t>
            </a:r>
            <a:r>
              <a:rPr lang="en-US" sz="2000" dirty="0" smtClean="0"/>
              <a:t> to determine the type of program that will be most appropriate.</a:t>
            </a:r>
          </a:p>
          <a:p>
            <a:pPr marL="914400" lvl="1" indent="-457200">
              <a:buClr>
                <a:schemeClr val="tx1"/>
              </a:buClr>
              <a:buFont typeface="+mj-lt"/>
              <a:buAutoNum type="arabicPeriod"/>
            </a:pPr>
            <a:r>
              <a:rPr lang="en-US" sz="2000" b="1" dirty="0" smtClean="0"/>
              <a:t>Assess your organizational capacity</a:t>
            </a:r>
            <a:r>
              <a:rPr lang="en-US" sz="2000" dirty="0" smtClean="0"/>
              <a:t> including financial resources, organizational commitment, and community buy-in to determine your ability to implement a program with fidelity.</a:t>
            </a:r>
          </a:p>
          <a:p>
            <a:pPr marL="914400" lvl="1" indent="-457200">
              <a:buClr>
                <a:schemeClr val="tx1"/>
              </a:buClr>
              <a:buFont typeface="+mj-lt"/>
              <a:buAutoNum type="arabicPeriod"/>
            </a:pPr>
            <a:r>
              <a:rPr lang="en-US" sz="2000" b="1" dirty="0" smtClean="0"/>
              <a:t>Search program registries</a:t>
            </a:r>
            <a:r>
              <a:rPr lang="en-US" sz="2000" dirty="0" smtClean="0"/>
              <a:t> to select a program that matches your community needs, your organization's available resources, and available programs.</a:t>
            </a:r>
          </a:p>
          <a:p>
            <a:pPr marL="914400" lvl="1" indent="-457200">
              <a:buClr>
                <a:schemeClr val="tx1"/>
              </a:buClr>
              <a:buFont typeface="+mj-lt"/>
              <a:buAutoNum type="arabicPeriod"/>
            </a:pPr>
            <a:r>
              <a:rPr lang="en-US" sz="2000" b="1" dirty="0" smtClean="0"/>
              <a:t>Understand </a:t>
            </a:r>
            <a:r>
              <a:rPr lang="en-US" sz="2000" dirty="0" smtClean="0"/>
              <a:t>this </a:t>
            </a:r>
            <a:r>
              <a:rPr lang="en-US" sz="2000" dirty="0"/>
              <a:t>stage:</a:t>
            </a:r>
          </a:p>
          <a:p>
            <a:pPr marL="914400" lvl="1" indent="-457200">
              <a:buClr>
                <a:schemeClr val="tx1"/>
              </a:buClr>
              <a:buFont typeface="+mj-lt"/>
              <a:buAutoNum type="arabicPeriod"/>
            </a:pPr>
            <a:r>
              <a:rPr lang="en-US" sz="2000" b="1" dirty="0" smtClean="0"/>
              <a:t>program </a:t>
            </a:r>
            <a:r>
              <a:rPr lang="en-US" sz="2000" b="1" dirty="0"/>
              <a:t>fidelity and program adaptation.</a:t>
            </a:r>
            <a:endParaRPr lang="en-US" sz="2000" dirty="0"/>
          </a:p>
          <a:p>
            <a:endParaRPr lang="en-US" sz="2000" dirty="0"/>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normAutofit fontScale="90000"/>
          </a:bodyPr>
          <a:lstStyle/>
          <a:p>
            <a:r>
              <a:rPr lang="en-US" b="1" dirty="0" smtClean="0"/>
              <a:t>Installation: Launching Your Program</a:t>
            </a:r>
            <a:br>
              <a:rPr lang="en-US" b="1" dirty="0" smtClean="0"/>
            </a:br>
            <a:endParaRPr lang="en-US" dirty="0"/>
          </a:p>
        </p:txBody>
      </p:sp>
      <p:sp>
        <p:nvSpPr>
          <p:cNvPr id="3" name="Content Placeholder 2"/>
          <p:cNvSpPr>
            <a:spLocks noGrp="1"/>
          </p:cNvSpPr>
          <p:nvPr>
            <p:ph idx="1"/>
          </p:nvPr>
        </p:nvSpPr>
        <p:spPr>
          <a:xfrm>
            <a:off x="381000" y="1371600"/>
            <a:ext cx="8229600" cy="5211763"/>
          </a:xfrm>
        </p:spPr>
        <p:txBody>
          <a:bodyPr>
            <a:noAutofit/>
          </a:bodyPr>
          <a:lstStyle/>
          <a:p>
            <a:r>
              <a:rPr lang="en-US" sz="2000" dirty="0" smtClean="0"/>
              <a:t>Once </a:t>
            </a:r>
            <a:r>
              <a:rPr lang="en-US" sz="2000" dirty="0"/>
              <a:t>a program has been selected and materials purchased, the process of installing a program begins. Installation refers to making the structural and instrumental changes necessary to implement the program within an organization</a:t>
            </a:r>
            <a:r>
              <a:rPr lang="en-US" sz="2000" dirty="0" smtClean="0"/>
              <a:t>.</a:t>
            </a:r>
          </a:p>
          <a:p>
            <a:pPr>
              <a:buNone/>
            </a:pPr>
            <a:endParaRPr lang="en-US" sz="2000" dirty="0"/>
          </a:p>
          <a:p>
            <a:r>
              <a:rPr lang="en-US" sz="2000" dirty="0"/>
              <a:t>Establishing an Implementation Team within your organization will be critical at this stage. The </a:t>
            </a:r>
            <a:r>
              <a:rPr lang="en-US" sz="2000" dirty="0" smtClean="0"/>
              <a:t>Implementation Team</a:t>
            </a:r>
            <a:r>
              <a:rPr lang="en-US" sz="2000" dirty="0"/>
              <a:t> is a core set of individuals charged with providing guidance through full implementation of the program. This team helps ensure engagement of the stakeholders, creates readiness for implementation, ensures fidelity to the program, monitors outcomes, aligns systems, and removes barriers to implementation. An organization can choose to develop the Implementation Team during the Exploration Stage; however, the participants may change as you move into the Installation Stage.</a:t>
            </a:r>
          </a:p>
          <a:p>
            <a:endParaRPr lang="en-US" sz="2000" dirty="0"/>
          </a:p>
        </p:txBody>
      </p:sp>
    </p:spTree>
  </p:cSld>
  <p:clrMapOvr>
    <a:masterClrMapping/>
  </p:clrMapOvr>
  <p:transition>
    <p:pull dir="l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ewppt">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new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ew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2991</TotalTime>
  <Words>3661</Words>
  <Application>Microsoft Office PowerPoint</Application>
  <PresentationFormat>On-screen Show (4:3)</PresentationFormat>
  <Paragraphs>675</Paragraphs>
  <Slides>54</Slides>
  <Notes>54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newppt</vt:lpstr>
      <vt:lpstr>Metro</vt:lpstr>
      <vt:lpstr>Document</vt:lpstr>
      <vt:lpstr>Overview &amp; Implementing  Evidence-Based Practices  in Faith-based and Community  Treatment Settings </vt:lpstr>
      <vt:lpstr>Evidence-Based Practices,  What Are they?</vt:lpstr>
      <vt:lpstr>How Are Evidence-Based Practices Documented?</vt:lpstr>
      <vt:lpstr>The Five Stages of Implementation </vt:lpstr>
      <vt:lpstr>The Five Stages of Implementation</vt:lpstr>
      <vt:lpstr>The Five Stages of Implementation </vt:lpstr>
      <vt:lpstr>The Five Stages to Implementation </vt:lpstr>
      <vt:lpstr>Exploration: Getting Started </vt:lpstr>
      <vt:lpstr>Installation: Launching Your Program </vt:lpstr>
      <vt:lpstr>Initial Implementation: Expect the Unexpected </vt:lpstr>
      <vt:lpstr>Full Implementation: The Program is in Place </vt:lpstr>
      <vt:lpstr>Program Sustainability: Maintaining Your Program's Success </vt:lpstr>
      <vt:lpstr>Keys to Success</vt:lpstr>
      <vt:lpstr>Keys to Success</vt:lpstr>
      <vt:lpstr>What Does All This Mean?</vt:lpstr>
      <vt:lpstr>Community and Faith-based Considerations in Adopting EBPs</vt:lpstr>
      <vt:lpstr>EXTERNAL FACTORS  </vt:lpstr>
      <vt:lpstr>Slide 18</vt:lpstr>
      <vt:lpstr>Slow Adoption Time Frame</vt:lpstr>
      <vt:lpstr>So, how do you  decide what to do?</vt:lpstr>
      <vt:lpstr>Slide 21</vt:lpstr>
      <vt:lpstr>Manualized  Treatment  Protocols</vt:lpstr>
      <vt:lpstr>Overview  SAMHSA Compendium of EBPs</vt:lpstr>
      <vt:lpstr>What Counselors Say About Using Treatment Manuals</vt:lpstr>
      <vt:lpstr>Counselor Recommendations  for Manuals </vt:lpstr>
      <vt:lpstr>Counselor Recommendations  for Manuals</vt:lpstr>
      <vt:lpstr>Ambivalence is Appropriate</vt:lpstr>
      <vt:lpstr>What Is Our Goal?</vt:lpstr>
      <vt:lpstr>Change Process -</vt:lpstr>
      <vt:lpstr>Change Process </vt:lpstr>
      <vt:lpstr>Change Process </vt:lpstr>
      <vt:lpstr>Change Process</vt:lpstr>
      <vt:lpstr>Slide 33</vt:lpstr>
      <vt:lpstr>Principles of Effective Treatment </vt:lpstr>
      <vt:lpstr>Principles of Effective Treatment</vt:lpstr>
      <vt:lpstr>Slide 36</vt:lpstr>
      <vt:lpstr>Evidence-Based Practices  for Alcohol Treatment</vt:lpstr>
      <vt:lpstr> Scientifically-Based Approaches  to Addiction Treatment</vt:lpstr>
      <vt:lpstr>An Evidence-Based Treatment Model for Improving Practice</vt:lpstr>
      <vt:lpstr>Elements of a Treatment  Process Model</vt:lpstr>
      <vt:lpstr>TCU Treatment Process Model</vt:lpstr>
      <vt:lpstr>“Sequence” of Recovery Stages</vt:lpstr>
      <vt:lpstr>Slide 43</vt:lpstr>
      <vt:lpstr>Induction to Treatment  (Motivational Enhancement)</vt:lpstr>
      <vt:lpstr>Counseling Enhancements   (Cognitive “Mapping”)</vt:lpstr>
      <vt:lpstr>Contingency Management  (Token Rewards)</vt:lpstr>
      <vt:lpstr>   Specialized Interventions   (Skills-Based Counseling Manuals)</vt:lpstr>
      <vt:lpstr>Evidence-Based Treatment Model</vt:lpstr>
      <vt:lpstr>Slide 49</vt:lpstr>
      <vt:lpstr>Sources of Evidence-Based  Information on the Web </vt:lpstr>
      <vt:lpstr>Sources of Evidence-Based  Information on the Web</vt:lpstr>
      <vt:lpstr>Sources of Evidence-Based  Information on the Web</vt:lpstr>
      <vt:lpstr>Resources for EBPs </vt:lpstr>
      <vt:lpstr>The End.</vt:lpstr>
    </vt:vector>
  </TitlesOfParts>
  <Company>Oregon Health &amp; Science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Practices  in Addiction Treatment</dc:title>
  <dc:creator>OHSU</dc:creator>
  <cp:lastModifiedBy>cbranch</cp:lastModifiedBy>
  <cp:revision>285</cp:revision>
  <cp:lastPrinted>2003-02-25T00:18:35Z</cp:lastPrinted>
  <dcterms:created xsi:type="dcterms:W3CDTF">2001-12-31T18:39:09Z</dcterms:created>
  <dcterms:modified xsi:type="dcterms:W3CDTF">2014-06-09T16:00:53Z</dcterms:modified>
</cp:coreProperties>
</file>