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93" r:id="rId3"/>
    <p:sldId id="294" r:id="rId4"/>
    <p:sldId id="287" r:id="rId5"/>
    <p:sldId id="295" r:id="rId6"/>
    <p:sldId id="298" r:id="rId7"/>
    <p:sldId id="263" r:id="rId8"/>
    <p:sldId id="299" r:id="rId9"/>
    <p:sldId id="265" r:id="rId10"/>
    <p:sldId id="300" r:id="rId11"/>
    <p:sldId id="272" r:id="rId12"/>
    <p:sldId id="290" r:id="rId13"/>
    <p:sldId id="274" r:id="rId14"/>
    <p:sldId id="281" r:id="rId15"/>
    <p:sldId id="284" r:id="rId16"/>
    <p:sldId id="282" r:id="rId17"/>
    <p:sldId id="283" r:id="rId18"/>
    <p:sldId id="275" r:id="rId19"/>
    <p:sldId id="291" r:id="rId20"/>
    <p:sldId id="292" r:id="rId21"/>
    <p:sldId id="278" r:id="rId22"/>
    <p:sldId id="286" r:id="rId23"/>
    <p:sldId id="301" r:id="rId24"/>
  </p:sldIdLst>
  <p:sldSz cx="10058400" cy="7772400"/>
  <p:notesSz cx="6858000" cy="9144000"/>
  <p:defaultTextStyle>
    <a:defPPr>
      <a:defRPr lang="en-US"/>
    </a:defPPr>
    <a:lvl1pPr marL="0" algn="l" defTabSz="548640" rtl="0" eaLnBrk="1" latinLnBrk="0" hangingPunct="1">
      <a:defRPr sz="2200" kern="1200">
        <a:solidFill>
          <a:schemeClr val="tx1"/>
        </a:solidFill>
        <a:latin typeface="+mn-lt"/>
        <a:ea typeface="+mn-ea"/>
        <a:cs typeface="+mn-cs"/>
      </a:defRPr>
    </a:lvl1pPr>
    <a:lvl2pPr marL="548640" algn="l" defTabSz="548640" rtl="0" eaLnBrk="1" latinLnBrk="0" hangingPunct="1">
      <a:defRPr sz="2200" kern="1200">
        <a:solidFill>
          <a:schemeClr val="tx1"/>
        </a:solidFill>
        <a:latin typeface="+mn-lt"/>
        <a:ea typeface="+mn-ea"/>
        <a:cs typeface="+mn-cs"/>
      </a:defRPr>
    </a:lvl2pPr>
    <a:lvl3pPr marL="1097280" algn="l" defTabSz="548640" rtl="0" eaLnBrk="1" latinLnBrk="0" hangingPunct="1">
      <a:defRPr sz="2200" kern="1200">
        <a:solidFill>
          <a:schemeClr val="tx1"/>
        </a:solidFill>
        <a:latin typeface="+mn-lt"/>
        <a:ea typeface="+mn-ea"/>
        <a:cs typeface="+mn-cs"/>
      </a:defRPr>
    </a:lvl3pPr>
    <a:lvl4pPr marL="1645920" algn="l" defTabSz="548640" rtl="0" eaLnBrk="1" latinLnBrk="0" hangingPunct="1">
      <a:defRPr sz="2200" kern="1200">
        <a:solidFill>
          <a:schemeClr val="tx1"/>
        </a:solidFill>
        <a:latin typeface="+mn-lt"/>
        <a:ea typeface="+mn-ea"/>
        <a:cs typeface="+mn-cs"/>
      </a:defRPr>
    </a:lvl4pPr>
    <a:lvl5pPr marL="2194560" algn="l" defTabSz="548640" rtl="0" eaLnBrk="1" latinLnBrk="0" hangingPunct="1">
      <a:defRPr sz="2200" kern="1200">
        <a:solidFill>
          <a:schemeClr val="tx1"/>
        </a:solidFill>
        <a:latin typeface="+mn-lt"/>
        <a:ea typeface="+mn-ea"/>
        <a:cs typeface="+mn-cs"/>
      </a:defRPr>
    </a:lvl5pPr>
    <a:lvl6pPr marL="2743200" algn="l" defTabSz="548640" rtl="0" eaLnBrk="1" latinLnBrk="0" hangingPunct="1">
      <a:defRPr sz="2200" kern="1200">
        <a:solidFill>
          <a:schemeClr val="tx1"/>
        </a:solidFill>
        <a:latin typeface="+mn-lt"/>
        <a:ea typeface="+mn-ea"/>
        <a:cs typeface="+mn-cs"/>
      </a:defRPr>
    </a:lvl6pPr>
    <a:lvl7pPr marL="3291840" algn="l" defTabSz="548640" rtl="0" eaLnBrk="1" latinLnBrk="0" hangingPunct="1">
      <a:defRPr sz="2200" kern="1200">
        <a:solidFill>
          <a:schemeClr val="tx1"/>
        </a:solidFill>
        <a:latin typeface="+mn-lt"/>
        <a:ea typeface="+mn-ea"/>
        <a:cs typeface="+mn-cs"/>
      </a:defRPr>
    </a:lvl7pPr>
    <a:lvl8pPr marL="3840480" algn="l" defTabSz="548640" rtl="0" eaLnBrk="1" latinLnBrk="0" hangingPunct="1">
      <a:defRPr sz="2200" kern="1200">
        <a:solidFill>
          <a:schemeClr val="tx1"/>
        </a:solidFill>
        <a:latin typeface="+mn-lt"/>
        <a:ea typeface="+mn-ea"/>
        <a:cs typeface="+mn-cs"/>
      </a:defRPr>
    </a:lvl8pPr>
    <a:lvl9pPr marL="4389120" algn="l" defTabSz="548640"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sall, Viannella" initials="HV"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0"/>
    <p:restoredTop sz="74055" autoAdjust="0"/>
  </p:normalViewPr>
  <p:slideViewPr>
    <p:cSldViewPr snapToGrid="0" snapToObjects="1">
      <p:cViewPr>
        <p:scale>
          <a:sx n="77" d="100"/>
          <a:sy n="77" d="100"/>
        </p:scale>
        <p:origin x="448" y="-592"/>
      </p:cViewPr>
      <p:guideLst>
        <p:guide orient="horz" pos="2448"/>
        <p:guide pos="3192"/>
      </p:guideLst>
    </p:cSldViewPr>
  </p:slideViewPr>
  <p:notesTextViewPr>
    <p:cViewPr>
      <p:scale>
        <a:sx n="100" d="100"/>
        <a:sy n="100" d="100"/>
      </p:scale>
      <p:origin x="0" y="0"/>
    </p:cViewPr>
  </p:notesTextViewPr>
  <p:notesViewPr>
    <p:cSldViewPr snapToGrid="0" snapToObjects="1">
      <p:cViewPr varScale="1">
        <p:scale>
          <a:sx n="67" d="100"/>
          <a:sy n="67" d="100"/>
        </p:scale>
        <p:origin x="-3106"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31"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00336A-F5AB-4067-B068-F59959A33D01}" type="datetimeFigureOut">
              <a:rPr lang="en-US" smtClean="0"/>
              <a:t>10/30/17</a:t>
            </a:fld>
            <a:endParaRPr lang="en-US" dirty="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6939EE-F5D3-4358-9C8F-66501AE769DC}" type="slidenum">
              <a:rPr lang="en-US" smtClean="0"/>
              <a:t>‹#›</a:t>
            </a:fld>
            <a:endParaRPr lang="en-US" dirty="0"/>
          </a:p>
        </p:txBody>
      </p:sp>
    </p:spTree>
    <p:extLst>
      <p:ext uri="{BB962C8B-B14F-4D97-AF65-F5344CB8AC3E}">
        <p14:creationId xmlns:p14="http://schemas.microsoft.com/office/powerpoint/2010/main" val="887525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377825"/>
            <a:ext cx="3265488" cy="25225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Welcome to Module 6 of “Easier Together: Partnering with Families to Make Recovery Possible.”</a:t>
            </a:r>
          </a:p>
          <a:p>
            <a:endParaRPr lang="en-US" dirty="0"/>
          </a:p>
        </p:txBody>
      </p:sp>
      <p:sp>
        <p:nvSpPr>
          <p:cNvPr id="4" name="Slide Number Placeholder 3"/>
          <p:cNvSpPr>
            <a:spLocks noGrp="1"/>
          </p:cNvSpPr>
          <p:nvPr>
            <p:ph type="sldNum" sz="quarter" idx="10"/>
          </p:nvPr>
        </p:nvSpPr>
        <p:spPr/>
        <p:txBody>
          <a:bodyPr/>
          <a:lstStyle/>
          <a:p>
            <a:fld id="{676939EE-F5D3-4358-9C8F-66501AE769DC}" type="slidenum">
              <a:rPr lang="en-US" smtClean="0"/>
              <a:t>1</a:t>
            </a:fld>
            <a:endParaRPr lang="en-US" dirty="0"/>
          </a:p>
        </p:txBody>
      </p:sp>
    </p:spTree>
    <p:extLst>
      <p:ext uri="{BB962C8B-B14F-4D97-AF65-F5344CB8AC3E}">
        <p14:creationId xmlns:p14="http://schemas.microsoft.com/office/powerpoint/2010/main" val="205122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i="0" kern="1200" dirty="0" smtClean="0">
                <a:effectLst/>
                <a:latin typeface="+mn-lt"/>
                <a:cs typeface="Times New Roman" panose="02020603050405020304" pitchFamily="18" charset="0"/>
              </a:rPr>
              <a:t>As reminder,</a:t>
            </a:r>
            <a:r>
              <a:rPr lang="en-US" sz="1400" i="0" kern="1200" baseline="0" dirty="0" smtClean="0">
                <a:effectLst/>
                <a:latin typeface="+mn-lt"/>
                <a:cs typeface="Times New Roman" panose="02020603050405020304" pitchFamily="18" charset="0"/>
              </a:rPr>
              <a:t> the 6 steps listed here are the identified components we must consider when implementing family-centered care in our programming. Programs </a:t>
            </a:r>
            <a:r>
              <a:rPr lang="en-US" sz="1400" i="0" kern="1200" dirty="0" smtClean="0">
                <a:effectLst/>
                <a:latin typeface="+mn-lt"/>
                <a:cs typeface="Times New Roman" panose="02020603050405020304" pitchFamily="18" charset="0"/>
              </a:rPr>
              <a:t>for families must contain the following elements: </a:t>
            </a:r>
          </a:p>
          <a:p>
            <a:pPr>
              <a:defRPr/>
            </a:pPr>
            <a:endParaRPr lang="en-US" sz="1400" b="1" dirty="0" smtClean="0">
              <a:latin typeface="+mn-lt"/>
              <a:cs typeface="Times New Roman" panose="02020603050405020304" pitchFamily="18" charset="0"/>
            </a:endParaRPr>
          </a:p>
          <a:p>
            <a:pPr marL="171450" indent="-171450">
              <a:buFont typeface="Arial" panose="020B0604020202020204" pitchFamily="34" charset="0"/>
              <a:buChar char="•"/>
              <a:defRPr/>
            </a:pPr>
            <a:r>
              <a:rPr lang="en-US" sz="1400" b="1" dirty="0" smtClean="0">
                <a:latin typeface="+mn-lt"/>
                <a:cs typeface="Times New Roman" panose="02020603050405020304" pitchFamily="18" charset="0"/>
              </a:rPr>
              <a:t>Individual Assessment</a:t>
            </a:r>
            <a:r>
              <a:rPr lang="en-US" sz="1400" b="0" dirty="0" smtClean="0">
                <a:latin typeface="+mn-lt"/>
                <a:cs typeface="Times New Roman" panose="02020603050405020304" pitchFamily="18" charset="0"/>
              </a:rPr>
              <a:t>:  For purposes</a:t>
            </a:r>
            <a:r>
              <a:rPr lang="en-US" sz="1400" b="0" baseline="0" dirty="0" smtClean="0">
                <a:latin typeface="+mn-lt"/>
                <a:cs typeface="Times New Roman" panose="02020603050405020304" pitchFamily="18" charset="0"/>
              </a:rPr>
              <a:t> of this training the woman is the person who completes an individual assessment. The individual assessment gathers her background, mental and physical health history, social and economical status, cultural considerations, and establishes a diagnosis.</a:t>
            </a:r>
          </a:p>
          <a:p>
            <a:pPr marL="0" indent="0">
              <a:buFont typeface="Arial" panose="020B0604020202020204" pitchFamily="34" charset="0"/>
              <a:buNone/>
              <a:defRPr/>
            </a:pPr>
            <a:endParaRPr lang="en-US" sz="1400" b="0" baseline="0" dirty="0" smtClean="0">
              <a:latin typeface="+mn-lt"/>
              <a:cs typeface="Times New Roman" panose="02020603050405020304" pitchFamily="18" charset="0"/>
            </a:endParaRPr>
          </a:p>
          <a:p>
            <a:pPr marL="171450" indent="-171450">
              <a:buFont typeface="Arial" panose="020B0604020202020204" pitchFamily="34" charset="0"/>
              <a:buChar char="•"/>
            </a:pPr>
            <a:r>
              <a:rPr lang="en-US" sz="1400" b="1" dirty="0" smtClean="0">
                <a:latin typeface="+mn-lt"/>
                <a:cs typeface="Times New Roman" panose="02020603050405020304" pitchFamily="18" charset="0"/>
              </a:rPr>
              <a:t>Definition</a:t>
            </a:r>
            <a:r>
              <a:rPr lang="en-US" sz="1400" b="1" baseline="0" dirty="0" smtClean="0">
                <a:latin typeface="+mn-lt"/>
                <a:cs typeface="Times New Roman" panose="02020603050405020304" pitchFamily="18" charset="0"/>
              </a:rPr>
              <a:t> of Family: </a:t>
            </a:r>
            <a:r>
              <a:rPr lang="en-US" sz="1400" b="0" baseline="0" dirty="0" smtClean="0">
                <a:latin typeface="+mn-lt"/>
                <a:cs typeface="Times New Roman" panose="02020603050405020304" pitchFamily="18" charset="0"/>
              </a:rPr>
              <a:t>Implementation</a:t>
            </a:r>
            <a:r>
              <a:rPr lang="en-US" sz="1400" baseline="0" dirty="0" smtClean="0">
                <a:latin typeface="+mn-lt"/>
                <a:cs typeface="Times New Roman" panose="02020603050405020304" pitchFamily="18" charset="0"/>
              </a:rPr>
              <a:t> of </a:t>
            </a:r>
            <a:r>
              <a:rPr lang="en-US" sz="1400" i="0" kern="1200" baseline="0" dirty="0" smtClean="0">
                <a:effectLst/>
                <a:latin typeface="+mn-lt"/>
                <a:cs typeface="Times New Roman" panose="02020603050405020304" pitchFamily="18" charset="0"/>
              </a:rPr>
              <a:t>family-centered care </a:t>
            </a:r>
            <a:r>
              <a:rPr lang="en-US" sz="1400" baseline="0" dirty="0" smtClean="0">
                <a:latin typeface="+mn-lt"/>
                <a:cs typeface="Times New Roman" panose="02020603050405020304" pitchFamily="18" charset="0"/>
              </a:rPr>
              <a:t>requires that we work with the individual to establish a definition of family.  </a:t>
            </a:r>
            <a:r>
              <a:rPr lang="en-US" sz="1400" dirty="0" smtClean="0">
                <a:latin typeface="+mn-lt"/>
                <a:cs typeface="Times New Roman" panose="02020603050405020304" pitchFamily="18" charset="0"/>
              </a:rPr>
              <a:t>It is important to note that clinicians should work with clients to </a:t>
            </a:r>
            <a:r>
              <a:rPr lang="en-US" sz="1400" b="0" dirty="0" smtClean="0">
                <a:latin typeface="+mn-lt"/>
                <a:cs typeface="Times New Roman" panose="02020603050405020304" pitchFamily="18" charset="0"/>
              </a:rPr>
              <a:t>broadly define family in a cultural context.  The</a:t>
            </a:r>
            <a:r>
              <a:rPr lang="en-US" sz="1400" b="0" baseline="0" dirty="0" smtClean="0">
                <a:latin typeface="+mn-lt"/>
                <a:cs typeface="Times New Roman" panose="02020603050405020304" pitchFamily="18" charset="0"/>
              </a:rPr>
              <a:t> d</a:t>
            </a:r>
            <a:r>
              <a:rPr lang="en-US" sz="1400" dirty="0" smtClean="0">
                <a:latin typeface="+mn-lt"/>
                <a:cs typeface="Times New Roman" panose="02020603050405020304" pitchFamily="18" charset="0"/>
              </a:rPr>
              <a:t>efinition of family may differ considerably for mothers, fathers, and children in response to differences in race, ethnicity, religion, marital status, sexual orientation, socioeconomic status, and other sociocultural influences. In</a:t>
            </a:r>
            <a:r>
              <a:rPr lang="en-US" sz="1400" baseline="0" dirty="0" smtClean="0">
                <a:latin typeface="+mn-lt"/>
                <a:cs typeface="Times New Roman" panose="02020603050405020304" pitchFamily="18" charset="0"/>
              </a:rPr>
              <a:t> general, t</a:t>
            </a:r>
            <a:r>
              <a:rPr lang="en-US" sz="1400" dirty="0" smtClean="0">
                <a:latin typeface="+mn-lt"/>
                <a:cs typeface="Times New Roman" panose="02020603050405020304" pitchFamily="18" charset="0"/>
              </a:rPr>
              <a:t>he</a:t>
            </a:r>
            <a:r>
              <a:rPr lang="en-US" sz="1400" baseline="0" dirty="0" smtClean="0">
                <a:latin typeface="+mn-lt"/>
                <a:cs typeface="Times New Roman" panose="02020603050405020304" pitchFamily="18" charset="0"/>
              </a:rPr>
              <a:t> d</a:t>
            </a:r>
            <a:r>
              <a:rPr lang="en-US" sz="1400" dirty="0" smtClean="0">
                <a:latin typeface="+mn-lt"/>
                <a:cs typeface="Times New Roman" panose="02020603050405020304" pitchFamily="18" charset="0"/>
              </a:rPr>
              <a:t>efinition of family involves two questions: </a:t>
            </a:r>
          </a:p>
          <a:p>
            <a:pPr marL="685800" lvl="1" indent="-228600">
              <a:buFont typeface="+mj-lt"/>
              <a:buAutoNum type="arabicPeriod"/>
            </a:pPr>
            <a:r>
              <a:rPr lang="en-US" sz="1400" dirty="0" smtClean="0">
                <a:latin typeface="+mn-lt"/>
                <a:cs typeface="Times New Roman" panose="02020603050405020304" pitchFamily="18" charset="0"/>
              </a:rPr>
              <a:t>Who defines family? </a:t>
            </a:r>
          </a:p>
          <a:p>
            <a:pPr marL="685800" lvl="1" indent="-228600">
              <a:buFont typeface="+mj-lt"/>
              <a:buAutoNum type="arabicPeriod"/>
            </a:pPr>
            <a:r>
              <a:rPr lang="en-US" sz="1400" dirty="0" smtClean="0">
                <a:latin typeface="+mn-lt"/>
                <a:cs typeface="Times New Roman" panose="02020603050405020304" pitchFamily="18" charset="0"/>
              </a:rPr>
              <a:t>Who will be considered family during the period of treatment for purposes of the family assessment and intervention? </a:t>
            </a:r>
          </a:p>
          <a:p>
            <a:pPr marL="457200" lvl="1" indent="0">
              <a:buFont typeface="+mj-lt"/>
              <a:buNone/>
            </a:pPr>
            <a:endParaRPr lang="en-US" sz="1400" dirty="0" smtClean="0">
              <a:latin typeface="+mn-lt"/>
              <a:cs typeface="Times New Roman" panose="02020603050405020304" pitchFamily="18" charset="0"/>
            </a:endParaRPr>
          </a:p>
          <a:p>
            <a:pPr marL="171450" indent="-171450">
              <a:buFont typeface="Arial" panose="020B0604020202020204" pitchFamily="34" charset="0"/>
              <a:buChar char="•"/>
            </a:pPr>
            <a:r>
              <a:rPr lang="en-US" sz="1400" b="1" dirty="0" smtClean="0">
                <a:latin typeface="+mn-lt"/>
                <a:cs typeface="Times New Roman" panose="02020603050405020304" pitchFamily="18" charset="0"/>
              </a:rPr>
              <a:t>Family Assessment: </a:t>
            </a:r>
            <a:r>
              <a:rPr lang="en-US" sz="1400" b="0" dirty="0" smtClean="0">
                <a:latin typeface="+mn-lt"/>
                <a:cs typeface="Times New Roman" panose="02020603050405020304" pitchFamily="18" charset="0"/>
              </a:rPr>
              <a:t>After th</a:t>
            </a:r>
            <a:r>
              <a:rPr lang="en-US" sz="1400" b="0" baseline="0" dirty="0" smtClean="0">
                <a:latin typeface="+mn-lt"/>
                <a:cs typeface="Times New Roman" panose="02020603050405020304" pitchFamily="18" charset="0"/>
              </a:rPr>
              <a:t>e family members have been identified in a broad, culturally sensitive, and inclusive manner there needs to be a decision about who will be included and involved in the family assessment. </a:t>
            </a:r>
            <a:r>
              <a:rPr lang="en-US" sz="1400" b="0" dirty="0" smtClean="0">
                <a:latin typeface="+mn-lt"/>
                <a:cs typeface="Times New Roman" panose="02020603050405020304" pitchFamily="18" charset="0"/>
              </a:rPr>
              <a:t>Just as the individual</a:t>
            </a:r>
            <a:r>
              <a:rPr lang="en-US" sz="1400" b="0" baseline="0" dirty="0" smtClean="0">
                <a:latin typeface="+mn-lt"/>
                <a:cs typeface="Times New Roman" panose="02020603050405020304" pitchFamily="18" charset="0"/>
              </a:rPr>
              <a:t> assessment identifies the needs of the individual, the family assessment will identify the needs of the family members</a:t>
            </a:r>
            <a:r>
              <a:rPr lang="en-US" sz="1400" b="0" dirty="0" smtClean="0">
                <a:latin typeface="+mn-lt"/>
                <a:cs typeface="Times New Roman" panose="02020603050405020304" pitchFamily="18" charset="0"/>
              </a:rPr>
              <a:t>. One of the goals of a family assessment is to collaboratively decide what type of family intervention may be helpful and who should be involved. </a:t>
            </a:r>
          </a:p>
          <a:p>
            <a:pPr marL="0" indent="0">
              <a:buFont typeface="Arial" panose="020B0604020202020204" pitchFamily="34" charset="0"/>
              <a:buNone/>
            </a:pPr>
            <a:endParaRPr lang="en-US" sz="1400" b="0" dirty="0" smtClean="0">
              <a:latin typeface="+mn-lt"/>
              <a:cs typeface="Times New Roman" panose="02020603050405020304" pitchFamily="18" charset="0"/>
            </a:endParaRPr>
          </a:p>
          <a:p>
            <a:pPr marL="171450" indent="-171450">
              <a:buFont typeface="Arial" panose="020B0604020202020204" pitchFamily="34" charset="0"/>
              <a:buChar char="•"/>
            </a:pPr>
            <a:r>
              <a:rPr lang="en-US" sz="1400" b="1" dirty="0" smtClean="0">
                <a:latin typeface="+mn-lt"/>
                <a:cs typeface="Times New Roman" panose="02020603050405020304" pitchFamily="18" charset="0"/>
              </a:rPr>
              <a:t>Safety Planning:</a:t>
            </a:r>
            <a:r>
              <a:rPr lang="en-US" sz="1400" b="1" baseline="0" dirty="0" smtClean="0">
                <a:latin typeface="+mn-lt"/>
                <a:cs typeface="Times New Roman" panose="02020603050405020304" pitchFamily="18" charset="0"/>
              </a:rPr>
              <a:t> </a:t>
            </a:r>
            <a:r>
              <a:rPr lang="en-US" sz="1400" b="0" baseline="0" dirty="0" smtClean="0">
                <a:latin typeface="+mn-lt"/>
                <a:cs typeface="Times New Roman" panose="02020603050405020304" pitchFamily="18" charset="0"/>
              </a:rPr>
              <a:t>Another </a:t>
            </a:r>
            <a:r>
              <a:rPr lang="en-US" sz="1400" dirty="0" smtClean="0">
                <a:latin typeface="+mn-lt"/>
                <a:cs typeface="Times New Roman" panose="02020603050405020304" pitchFamily="18" charset="0"/>
              </a:rPr>
              <a:t>key component</a:t>
            </a:r>
            <a:r>
              <a:rPr lang="en-US" sz="1400" baseline="0" dirty="0" smtClean="0">
                <a:latin typeface="+mn-lt"/>
                <a:cs typeface="Times New Roman" panose="02020603050405020304" pitchFamily="18" charset="0"/>
              </a:rPr>
              <a:t> of effective </a:t>
            </a:r>
            <a:r>
              <a:rPr lang="en-US" sz="1400" i="0" kern="1200" baseline="0" dirty="0" smtClean="0">
                <a:effectLst/>
                <a:latin typeface="+mn-lt"/>
                <a:cs typeface="Times New Roman" panose="02020603050405020304" pitchFamily="18" charset="0"/>
              </a:rPr>
              <a:t>family-centered care </a:t>
            </a:r>
            <a:r>
              <a:rPr lang="en-US" sz="1400" baseline="0" dirty="0" smtClean="0">
                <a:latin typeface="+mn-lt"/>
                <a:cs typeface="Times New Roman" panose="02020603050405020304" pitchFamily="18" charset="0"/>
              </a:rPr>
              <a:t>must involve safety planning for the entire family. This includes assessing risk concerns and planning with the entire family what the safety and contingency plans will be in order to reduce, prevent, and lessen harm to any single family member including children, mothers and extended family members. This requires input and understanding of any person’s </a:t>
            </a:r>
            <a:r>
              <a:rPr lang="en-US" sz="1400" dirty="0" smtClean="0">
                <a:latin typeface="+mn-lt"/>
                <a:cs typeface="Times New Roman" panose="02020603050405020304" pitchFamily="18" charset="0"/>
              </a:rPr>
              <a:t>legal status, involvement of Child</a:t>
            </a:r>
            <a:r>
              <a:rPr lang="en-US" sz="1400" baseline="0" dirty="0" smtClean="0">
                <a:latin typeface="+mn-lt"/>
                <a:cs typeface="Times New Roman" panose="02020603050405020304" pitchFamily="18" charset="0"/>
              </a:rPr>
              <a:t> Protective Services</a:t>
            </a:r>
            <a:r>
              <a:rPr lang="en-US" sz="1400" dirty="0" smtClean="0">
                <a:latin typeface="+mn-lt"/>
                <a:cs typeface="Times New Roman" panose="02020603050405020304" pitchFamily="18" charset="0"/>
              </a:rPr>
              <a:t>, presence of restraining orders, etc. </a:t>
            </a:r>
          </a:p>
          <a:p>
            <a:pPr marL="0" indent="0">
              <a:buFont typeface="Arial" panose="020B0604020202020204" pitchFamily="34" charset="0"/>
              <a:buNone/>
            </a:pPr>
            <a:endParaRPr lang="en-US" sz="1400" dirty="0" smtClean="0">
              <a:latin typeface="+mn-lt"/>
              <a:cs typeface="Times New Roman" panose="02020603050405020304" pitchFamily="18" charset="0"/>
            </a:endParaRPr>
          </a:p>
          <a:p>
            <a:pPr marL="171450" indent="-171450">
              <a:buFont typeface="Arial" panose="020B0604020202020204" pitchFamily="34" charset="0"/>
              <a:buChar char="•"/>
            </a:pPr>
            <a:r>
              <a:rPr lang="en-US" sz="1400" b="1" dirty="0" smtClean="0">
                <a:latin typeface="+mn-lt"/>
                <a:cs typeface="Times New Roman" panose="02020603050405020304" pitchFamily="18" charset="0"/>
              </a:rPr>
              <a:t>Clinical Interventions: </a:t>
            </a:r>
            <a:r>
              <a:rPr lang="en-US" sz="1400" dirty="0" smtClean="0">
                <a:latin typeface="+mn-lt"/>
                <a:cs typeface="Times New Roman" panose="02020603050405020304" pitchFamily="18" charset="0"/>
              </a:rPr>
              <a:t>This step</a:t>
            </a:r>
            <a:r>
              <a:rPr lang="en-US" sz="1400" baseline="0" dirty="0" smtClean="0">
                <a:latin typeface="+mn-lt"/>
                <a:cs typeface="Times New Roman" panose="02020603050405020304" pitchFamily="18" charset="0"/>
              </a:rPr>
              <a:t> refers to the actual services that will be provided to the individual family members. Because </a:t>
            </a:r>
            <a:r>
              <a:rPr lang="en-US" sz="1400" i="0" kern="1200" baseline="0" dirty="0" smtClean="0">
                <a:effectLst/>
                <a:latin typeface="+mn-lt"/>
                <a:cs typeface="Times New Roman" panose="02020603050405020304" pitchFamily="18" charset="0"/>
              </a:rPr>
              <a:t>family-centered care </a:t>
            </a:r>
            <a:r>
              <a:rPr lang="en-US" sz="1400" baseline="0" dirty="0" smtClean="0">
                <a:latin typeface="+mn-lt"/>
                <a:cs typeface="Times New Roman" panose="02020603050405020304" pitchFamily="18" charset="0"/>
              </a:rPr>
              <a:t>requires a variety of services to meet the family’s need, a clinical intervention is no longer limited to individual or group counseling for the primary individual. We will review these interventions briefly as well.  </a:t>
            </a:r>
          </a:p>
          <a:p>
            <a:pPr marL="0" indent="0">
              <a:buFont typeface="Arial" panose="020B0604020202020204" pitchFamily="34" charset="0"/>
              <a:buNone/>
            </a:pPr>
            <a:endParaRPr lang="en-US" sz="1400" baseline="0" dirty="0" smtClean="0">
              <a:latin typeface="+mn-lt"/>
              <a:cs typeface="Times New Roman" panose="02020603050405020304" pitchFamily="18" charset="0"/>
            </a:endParaRPr>
          </a:p>
          <a:p>
            <a:pPr marL="171450" indent="-171450">
              <a:buFont typeface="Arial" panose="020B0604020202020204" pitchFamily="34" charset="0"/>
              <a:buChar char="•"/>
            </a:pPr>
            <a:r>
              <a:rPr lang="en-US" sz="1400" b="1" baseline="0" dirty="0" smtClean="0">
                <a:latin typeface="+mn-lt"/>
                <a:cs typeface="Times New Roman" panose="02020603050405020304" pitchFamily="18" charset="0"/>
              </a:rPr>
              <a:t>Evaluation and Clinical Outcomes: </a:t>
            </a:r>
            <a:r>
              <a:rPr lang="en-US" sz="1400" baseline="0" dirty="0" smtClean="0">
                <a:latin typeface="+mn-lt"/>
                <a:cs typeface="Times New Roman" panose="02020603050405020304" pitchFamily="18" charset="0"/>
              </a:rPr>
              <a:t>Family-centered care must also include evaluation of the clinical outcomes. This is done at both the program and individual level.  For the family-centered plan, we need to think about what the goal is for the family as a unit. Also, what do we hope the outcome for the family will be? This will inform our decisions around service and intervention planning. </a:t>
            </a:r>
          </a:p>
          <a:p>
            <a:endParaRPr lang="en-US"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76939EE-F5D3-4358-9C8F-66501AE769DC}" type="slidenum">
              <a:rPr lang="en-US" smtClean="0"/>
              <a:t>10</a:t>
            </a:fld>
            <a:endParaRPr lang="en-US" dirty="0"/>
          </a:p>
        </p:txBody>
      </p:sp>
    </p:spTree>
    <p:extLst>
      <p:ext uri="{BB962C8B-B14F-4D97-AF65-F5344CB8AC3E}">
        <p14:creationId xmlns:p14="http://schemas.microsoft.com/office/powerpoint/2010/main" val="770001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64063" y="274638"/>
            <a:ext cx="1981200" cy="1530350"/>
          </a:xfrm>
        </p:spPr>
      </p:sp>
      <p:sp>
        <p:nvSpPr>
          <p:cNvPr id="3" name="Notes Placeholder 2"/>
          <p:cNvSpPr>
            <a:spLocks noGrp="1"/>
          </p:cNvSpPr>
          <p:nvPr>
            <p:ph type="body" idx="1"/>
          </p:nvPr>
        </p:nvSpPr>
        <p:spPr>
          <a:xfrm>
            <a:off x="182880" y="1154431"/>
            <a:ext cx="6457950" cy="7530782"/>
          </a:xfrm>
        </p:spPr>
        <p:txBody>
          <a:bodyPr/>
          <a:lstStyle/>
          <a:p>
            <a:r>
              <a:rPr lang="en-US" i="0" dirty="0" smtClean="0">
                <a:latin typeface="Times New Roman" panose="02020603050405020304" pitchFamily="18" charset="0"/>
                <a:cs typeface="Times New Roman" panose="02020603050405020304" pitchFamily="18" charset="0"/>
              </a:rPr>
              <a:t>These</a:t>
            </a:r>
            <a:r>
              <a:rPr lang="en-US" i="0" baseline="0" dirty="0" smtClean="0">
                <a:latin typeface="Times New Roman" panose="02020603050405020304" pitchFamily="18" charset="0"/>
                <a:cs typeface="Times New Roman" panose="02020603050405020304" pitchFamily="18" charset="0"/>
              </a:rPr>
              <a:t> </a:t>
            </a:r>
            <a:r>
              <a:rPr lang="en-US" i="0" baseline="0" dirty="0">
                <a:latin typeface="Times New Roman" panose="02020603050405020304" pitchFamily="18" charset="0"/>
                <a:cs typeface="Times New Roman" panose="02020603050405020304" pitchFamily="18" charset="0"/>
              </a:rPr>
              <a:t>are the core services that that </a:t>
            </a:r>
            <a:r>
              <a:rPr lang="en-US" i="0" baseline="0" dirty="0" smtClean="0">
                <a:latin typeface="Times New Roman" panose="02020603050405020304" pitchFamily="18" charset="0"/>
                <a:cs typeface="Times New Roman" panose="02020603050405020304" pitchFamily="18" charset="0"/>
              </a:rPr>
              <a:t>need </a:t>
            </a:r>
            <a:r>
              <a:rPr lang="en-US" i="0" baseline="0" dirty="0">
                <a:latin typeface="Times New Roman" panose="02020603050405020304" pitchFamily="18" charset="0"/>
                <a:cs typeface="Times New Roman" panose="02020603050405020304" pitchFamily="18" charset="0"/>
              </a:rPr>
              <a:t>to provided </a:t>
            </a:r>
            <a:r>
              <a:rPr lang="en-US" i="0" baseline="0" dirty="0" smtClean="0">
                <a:latin typeface="Times New Roman" panose="02020603050405020304" pitchFamily="18" charset="0"/>
                <a:cs typeface="Times New Roman" panose="02020603050405020304" pitchFamily="18" charset="0"/>
              </a:rPr>
              <a:t>or </a:t>
            </a:r>
            <a:r>
              <a:rPr lang="en-US" i="0" baseline="0" dirty="0">
                <a:latin typeface="Times New Roman" panose="02020603050405020304" pitchFamily="18" charset="0"/>
                <a:cs typeface="Times New Roman" panose="02020603050405020304" pitchFamily="18" charset="0"/>
              </a:rPr>
              <a:t>that programs need to make provisions </a:t>
            </a:r>
            <a:r>
              <a:rPr lang="en-US" i="0" baseline="0" dirty="0" smtClean="0">
                <a:latin typeface="Times New Roman" panose="02020603050405020304" pitchFamily="18" charset="0"/>
                <a:cs typeface="Times New Roman" panose="02020603050405020304" pitchFamily="18" charset="0"/>
              </a:rPr>
              <a:t>for </a:t>
            </a:r>
            <a:r>
              <a:rPr lang="en-US" i="0" baseline="0" dirty="0">
                <a:latin typeface="Times New Roman" panose="02020603050405020304" pitchFamily="18" charset="0"/>
                <a:cs typeface="Times New Roman" panose="02020603050405020304" pitchFamily="18" charset="0"/>
              </a:rPr>
              <a:t>implementing and delivering family-centered </a:t>
            </a:r>
            <a:r>
              <a:rPr lang="en-US" i="0" baseline="0" dirty="0" smtClean="0">
                <a:latin typeface="Times New Roman" panose="02020603050405020304" pitchFamily="18" charset="0"/>
                <a:cs typeface="Times New Roman" panose="02020603050405020304" pitchFamily="18" charset="0"/>
              </a:rPr>
              <a:t>care. </a:t>
            </a:r>
            <a:r>
              <a:rPr lang="en-US" i="0" baseline="0" dirty="0">
                <a:latin typeface="Times New Roman" panose="02020603050405020304" pitchFamily="18" charset="0"/>
                <a:cs typeface="Times New Roman" panose="02020603050405020304" pitchFamily="18" charset="0"/>
              </a:rPr>
              <a:t>It is important to remember the </a:t>
            </a:r>
            <a:r>
              <a:rPr lang="en-US" i="0" baseline="0" dirty="0" smtClean="0">
                <a:latin typeface="Times New Roman" panose="02020603050405020304" pitchFamily="18" charset="0"/>
                <a:cs typeface="Times New Roman" panose="02020603050405020304" pitchFamily="18" charset="0"/>
              </a:rPr>
              <a:t>program </a:t>
            </a:r>
            <a:r>
              <a:rPr lang="en-US" i="0" baseline="0" dirty="0">
                <a:latin typeface="Times New Roman" panose="02020603050405020304" pitchFamily="18" charset="0"/>
                <a:cs typeface="Times New Roman" panose="02020603050405020304" pitchFamily="18" charset="0"/>
              </a:rPr>
              <a:t>offering </a:t>
            </a:r>
            <a:r>
              <a:rPr lang="en-US" i="0" baseline="0" dirty="0" smtClean="0">
                <a:latin typeface="Times New Roman" panose="02020603050405020304" pitchFamily="18" charset="0"/>
                <a:cs typeface="Times New Roman" panose="02020603050405020304" pitchFamily="18" charset="0"/>
              </a:rPr>
              <a:t>family-centered care does </a:t>
            </a:r>
            <a:r>
              <a:rPr lang="en-US" i="0" baseline="0" dirty="0">
                <a:latin typeface="Times New Roman" panose="02020603050405020304" pitchFamily="18" charset="0"/>
                <a:cs typeface="Times New Roman" panose="02020603050405020304" pitchFamily="18" charset="0"/>
              </a:rPr>
              <a:t>not need to be the only service provider. Community </a:t>
            </a:r>
            <a:r>
              <a:rPr lang="en-US" i="0" baseline="0" dirty="0" smtClean="0">
                <a:latin typeface="Times New Roman" panose="02020603050405020304" pitchFamily="18" charset="0"/>
                <a:cs typeface="Times New Roman" panose="02020603050405020304" pitchFamily="18" charset="0"/>
              </a:rPr>
              <a:t>connections </a:t>
            </a:r>
            <a:r>
              <a:rPr lang="en-US" i="0" baseline="0" dirty="0">
                <a:latin typeface="Times New Roman" panose="02020603050405020304" pitchFamily="18" charset="0"/>
                <a:cs typeface="Times New Roman" panose="02020603050405020304" pitchFamily="18" charset="0"/>
              </a:rPr>
              <a:t>and </a:t>
            </a:r>
            <a:r>
              <a:rPr lang="en-US" i="0" baseline="0" dirty="0" smtClean="0">
                <a:latin typeface="Times New Roman" panose="02020603050405020304" pitchFamily="18" charset="0"/>
                <a:cs typeface="Times New Roman" panose="02020603050405020304" pitchFamily="18" charset="0"/>
              </a:rPr>
              <a:t>collaboration </a:t>
            </a:r>
            <a:r>
              <a:rPr lang="en-US" i="0" baseline="0" dirty="0">
                <a:latin typeface="Times New Roman" panose="02020603050405020304" pitchFamily="18" charset="0"/>
                <a:cs typeface="Times New Roman" panose="02020603050405020304" pitchFamily="18" charset="0"/>
              </a:rPr>
              <a:t>with a variety of service providers may be how these services are provided. </a:t>
            </a:r>
          </a:p>
          <a:p>
            <a:endParaRPr lang="en-US" i="0" baseline="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Marital – Partner </a:t>
            </a:r>
            <a:r>
              <a:rPr lang="en-US" b="1" dirty="0" smtClean="0">
                <a:latin typeface="Times New Roman" panose="02020603050405020304" pitchFamily="18" charset="0"/>
                <a:cs typeface="Times New Roman" panose="02020603050405020304" pitchFamily="18" charset="0"/>
              </a:rPr>
              <a:t>Interventions:</a:t>
            </a:r>
            <a:r>
              <a:rPr lang="en-US" dirty="0" smtClean="0">
                <a:latin typeface="Times New Roman" panose="02020603050405020304" pitchFamily="18" charset="0"/>
                <a:cs typeface="Times New Roman" panose="02020603050405020304" pitchFamily="18" charset="0"/>
              </a:rPr>
              <a:t>  This</a:t>
            </a:r>
            <a:r>
              <a:rPr lang="en-US" baseline="0" dirty="0" smtClean="0">
                <a:latin typeface="Times New Roman" panose="02020603050405020304" pitchFamily="18" charset="0"/>
                <a:cs typeface="Times New Roman" panose="02020603050405020304" pitchFamily="18" charset="0"/>
              </a:rPr>
              <a:t> r</a:t>
            </a:r>
            <a:r>
              <a:rPr lang="en-US" dirty="0" smtClean="0">
                <a:latin typeface="Times New Roman" panose="02020603050405020304" pitchFamily="18" charset="0"/>
                <a:cs typeface="Times New Roman" panose="02020603050405020304" pitchFamily="18" charset="0"/>
              </a:rPr>
              <a:t>efers </a:t>
            </a:r>
            <a:r>
              <a:rPr lang="en-US" dirty="0">
                <a:latin typeface="Times New Roman" panose="02020603050405020304" pitchFamily="18" charset="0"/>
                <a:cs typeface="Times New Roman" panose="02020603050405020304" pitchFamily="18" charset="0"/>
              </a:rPr>
              <a:t>to interventions designed and provided</a:t>
            </a:r>
            <a:r>
              <a:rPr lang="en-US" baseline="0" dirty="0">
                <a:latin typeface="Times New Roman" panose="02020603050405020304" pitchFamily="18" charset="0"/>
                <a:cs typeface="Times New Roman" panose="02020603050405020304" pitchFamily="18" charset="0"/>
              </a:rPr>
              <a:t> to </a:t>
            </a:r>
            <a:r>
              <a:rPr lang="en-US" baseline="0" dirty="0" smtClean="0">
                <a:latin typeface="Times New Roman" panose="02020603050405020304" pitchFamily="18" charset="0"/>
                <a:cs typeface="Times New Roman" panose="02020603050405020304" pitchFamily="18" charset="0"/>
              </a:rPr>
              <a:t>couples </a:t>
            </a:r>
            <a:r>
              <a:rPr lang="en-US" baseline="0" dirty="0">
                <a:latin typeface="Times New Roman" panose="02020603050405020304" pitchFamily="18" charset="0"/>
                <a:cs typeface="Times New Roman" panose="02020603050405020304" pitchFamily="18" charset="0"/>
              </a:rPr>
              <a:t>who intend to pursue, or maintain a </a:t>
            </a:r>
            <a:r>
              <a:rPr lang="en-US" baseline="0" dirty="0" smtClean="0">
                <a:latin typeface="Times New Roman" panose="02020603050405020304" pitchFamily="18" charset="0"/>
                <a:cs typeface="Times New Roman" panose="02020603050405020304" pitchFamily="18" charset="0"/>
              </a:rPr>
              <a:t>relationship. </a:t>
            </a:r>
            <a:r>
              <a:rPr lang="en-US" baseline="0" dirty="0">
                <a:latin typeface="Times New Roman" panose="02020603050405020304" pitchFamily="18" charset="0"/>
                <a:cs typeface="Times New Roman" panose="02020603050405020304" pitchFamily="18" charset="0"/>
              </a:rPr>
              <a:t>Areas addressed may </a:t>
            </a:r>
            <a:r>
              <a:rPr lang="en-US" baseline="0" dirty="0" smtClean="0">
                <a:latin typeface="Times New Roman" panose="02020603050405020304" pitchFamily="18" charset="0"/>
                <a:cs typeface="Times New Roman" panose="02020603050405020304" pitchFamily="18" charset="0"/>
              </a:rPr>
              <a:t>include: </a:t>
            </a:r>
            <a:r>
              <a:rPr lang="en-US" dirty="0">
                <a:latin typeface="Times New Roman" panose="02020603050405020304" pitchFamily="18" charset="0"/>
                <a:cs typeface="Times New Roman" panose="02020603050405020304" pitchFamily="18" charset="0"/>
              </a:rPr>
              <a:t>intimate partner violence, continued substance use as a couple, questions about whether to remain together, communication problems, </a:t>
            </a:r>
            <a:r>
              <a:rPr lang="en-US" dirty="0" smtClean="0">
                <a:latin typeface="Times New Roman" panose="02020603050405020304" pitchFamily="18" charset="0"/>
                <a:cs typeface="Times New Roman" panose="02020603050405020304" pitchFamily="18" charset="0"/>
              </a:rPr>
              <a:t>and concerns </a:t>
            </a:r>
            <a:r>
              <a:rPr lang="en-US" dirty="0">
                <a:latin typeface="Times New Roman" panose="02020603050405020304" pitchFamily="18" charset="0"/>
                <a:cs typeface="Times New Roman" panose="02020603050405020304" pitchFamily="18" charset="0"/>
              </a:rPr>
              <a:t>about fidelity. </a:t>
            </a:r>
          </a:p>
          <a:p>
            <a:endParaRPr lang="en-US" sz="3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Co-parenting Interventions: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These interventions may be part of a marital-partner intervention </a:t>
            </a:r>
            <a:r>
              <a:rPr lang="en-US" dirty="0" smtClean="0">
                <a:latin typeface="Times New Roman" panose="02020603050405020304" pitchFamily="18" charset="0"/>
                <a:cs typeface="Times New Roman" panose="02020603050405020304" pitchFamily="18" charset="0"/>
              </a:rPr>
              <a:t>or </a:t>
            </a:r>
            <a:r>
              <a:rPr lang="en-US" dirty="0">
                <a:latin typeface="Times New Roman" panose="02020603050405020304" pitchFamily="18" charset="0"/>
                <a:cs typeface="Times New Roman" panose="02020603050405020304" pitchFamily="18" charset="0"/>
              </a:rPr>
              <a:t>may be the primary form of intervention for </a:t>
            </a:r>
            <a:r>
              <a:rPr lang="en-US" u="none" dirty="0">
                <a:latin typeface="Times New Roman" panose="02020603050405020304" pitchFamily="18" charset="0"/>
                <a:cs typeface="Times New Roman" panose="02020603050405020304" pitchFamily="18" charset="0"/>
              </a:rPr>
              <a:t>couples who have ended their sexual relationship or partnership.  The</a:t>
            </a:r>
            <a:r>
              <a:rPr lang="en-US" u="none" baseline="0" dirty="0">
                <a:latin typeface="Times New Roman" panose="02020603050405020304" pitchFamily="18" charset="0"/>
                <a:cs typeface="Times New Roman" panose="02020603050405020304" pitchFamily="18" charset="0"/>
              </a:rPr>
              <a:t> </a:t>
            </a:r>
            <a:r>
              <a:rPr lang="en-US" u="none" baseline="0" dirty="0" smtClean="0">
                <a:latin typeface="Times New Roman" panose="02020603050405020304" pitchFamily="18" charset="0"/>
                <a:cs typeface="Times New Roman" panose="02020603050405020304" pitchFamily="18" charset="0"/>
              </a:rPr>
              <a:t>development </a:t>
            </a:r>
            <a:r>
              <a:rPr lang="en-US" u="none" baseline="0" dirty="0">
                <a:latin typeface="Times New Roman" panose="02020603050405020304" pitchFamily="18" charset="0"/>
                <a:cs typeface="Times New Roman" panose="02020603050405020304" pitchFamily="18" charset="0"/>
              </a:rPr>
              <a:t>of a </a:t>
            </a:r>
            <a:r>
              <a:rPr lang="en-US" u="none" baseline="0" dirty="0" smtClean="0">
                <a:latin typeface="Times New Roman" panose="02020603050405020304" pitchFamily="18" charset="0"/>
                <a:cs typeface="Times New Roman" panose="02020603050405020304" pitchFamily="18" charset="0"/>
              </a:rPr>
              <a:t>parenting </a:t>
            </a:r>
            <a:r>
              <a:rPr lang="en-US" u="none" baseline="0" dirty="0">
                <a:latin typeface="Times New Roman" panose="02020603050405020304" pitchFamily="18" charset="0"/>
                <a:cs typeface="Times New Roman" panose="02020603050405020304" pitchFamily="18" charset="0"/>
              </a:rPr>
              <a:t>p</a:t>
            </a:r>
            <a:r>
              <a:rPr lang="en-US" u="none" baseline="0" dirty="0" smtClean="0">
                <a:latin typeface="Times New Roman" panose="02020603050405020304" pitchFamily="18" charset="0"/>
                <a:cs typeface="Times New Roman" panose="02020603050405020304" pitchFamily="18" charset="0"/>
              </a:rPr>
              <a:t>lan </a:t>
            </a:r>
            <a:r>
              <a:rPr lang="en-US" u="none" baseline="0" dirty="0">
                <a:latin typeface="Times New Roman" panose="02020603050405020304" pitchFamily="18" charset="0"/>
                <a:cs typeface="Times New Roman" panose="02020603050405020304" pitchFamily="18" charset="0"/>
              </a:rPr>
              <a:t>may be done without marital or partner </a:t>
            </a:r>
            <a:r>
              <a:rPr lang="en-US" u="none" baseline="0" dirty="0" smtClean="0">
                <a:latin typeface="Times New Roman" panose="02020603050405020304" pitchFamily="18" charset="0"/>
                <a:cs typeface="Times New Roman" panose="02020603050405020304" pitchFamily="18" charset="0"/>
              </a:rPr>
              <a:t>inventions. </a:t>
            </a:r>
            <a:r>
              <a:rPr lang="en-US" u="none" baseline="0" dirty="0">
                <a:latin typeface="Times New Roman" panose="02020603050405020304" pitchFamily="18" charset="0"/>
                <a:cs typeface="Times New Roman" panose="02020603050405020304" pitchFamily="18" charset="0"/>
              </a:rPr>
              <a:t>Sometimes programs will decide </a:t>
            </a:r>
            <a:r>
              <a:rPr lang="en-US" u="none" baseline="0" dirty="0" smtClean="0">
                <a:latin typeface="Times New Roman" panose="02020603050405020304" pitchFamily="18" charset="0"/>
                <a:cs typeface="Times New Roman" panose="02020603050405020304" pitchFamily="18" charset="0"/>
              </a:rPr>
              <a:t>that </a:t>
            </a:r>
            <a:r>
              <a:rPr lang="en-US" u="none" baseline="0" dirty="0">
                <a:latin typeface="Times New Roman" panose="02020603050405020304" pitchFamily="18" charset="0"/>
                <a:cs typeface="Times New Roman" panose="02020603050405020304" pitchFamily="18" charset="0"/>
              </a:rPr>
              <a:t>couple’s counseling is not going to be an option </a:t>
            </a:r>
            <a:r>
              <a:rPr lang="en-US" u="none" baseline="0" dirty="0" smtClean="0">
                <a:latin typeface="Times New Roman" panose="02020603050405020304" pitchFamily="18" charset="0"/>
                <a:cs typeface="Times New Roman" panose="02020603050405020304" pitchFamily="18" charset="0"/>
              </a:rPr>
              <a:t>and a parenting </a:t>
            </a:r>
            <a:r>
              <a:rPr lang="en-US" u="none" baseline="0" dirty="0">
                <a:latin typeface="Times New Roman" panose="02020603050405020304" pitchFamily="18" charset="0"/>
                <a:cs typeface="Times New Roman" panose="02020603050405020304" pitchFamily="18" charset="0"/>
              </a:rPr>
              <a:t>p</a:t>
            </a:r>
            <a:r>
              <a:rPr lang="en-US" u="none" baseline="0" dirty="0" smtClean="0">
                <a:latin typeface="Times New Roman" panose="02020603050405020304" pitchFamily="18" charset="0"/>
                <a:cs typeface="Times New Roman" panose="02020603050405020304" pitchFamily="18" charset="0"/>
              </a:rPr>
              <a:t>lan </a:t>
            </a:r>
            <a:r>
              <a:rPr lang="en-US" u="none" baseline="0" dirty="0">
                <a:latin typeface="Times New Roman" panose="02020603050405020304" pitchFamily="18" charset="0"/>
                <a:cs typeface="Times New Roman" panose="02020603050405020304" pitchFamily="18" charset="0"/>
              </a:rPr>
              <a:t>and co-parenting </a:t>
            </a:r>
            <a:r>
              <a:rPr lang="en-US" u="none" baseline="0" dirty="0" smtClean="0">
                <a:latin typeface="Times New Roman" panose="02020603050405020304" pitchFamily="18" charset="0"/>
                <a:cs typeface="Times New Roman" panose="02020603050405020304" pitchFamily="18" charset="0"/>
              </a:rPr>
              <a:t>intervention </a:t>
            </a:r>
            <a:r>
              <a:rPr lang="en-US" u="none" baseline="0" dirty="0">
                <a:latin typeface="Times New Roman" panose="02020603050405020304" pitchFamily="18" charset="0"/>
                <a:cs typeface="Times New Roman" panose="02020603050405020304" pitchFamily="18" charset="0"/>
              </a:rPr>
              <a:t>is </a:t>
            </a:r>
            <a:r>
              <a:rPr lang="en-US" u="none" baseline="0" dirty="0" smtClean="0">
                <a:latin typeface="Times New Roman" panose="02020603050405020304" pitchFamily="18" charset="0"/>
                <a:cs typeface="Times New Roman" panose="02020603050405020304" pitchFamily="18" charset="0"/>
              </a:rPr>
              <a:t>the least that can </a:t>
            </a:r>
            <a:r>
              <a:rPr lang="en-US" u="none" baseline="0" dirty="0">
                <a:latin typeface="Times New Roman" panose="02020603050405020304" pitchFamily="18" charset="0"/>
                <a:cs typeface="Times New Roman" panose="02020603050405020304" pitchFamily="18" charset="0"/>
              </a:rPr>
              <a:t>be done. </a:t>
            </a:r>
            <a:endParaRPr lang="en-US" u="none" dirty="0">
              <a:latin typeface="Times New Roman" panose="02020603050405020304" pitchFamily="18" charset="0"/>
              <a:cs typeface="Times New Roman" panose="02020603050405020304" pitchFamily="18" charset="0"/>
            </a:endParaRPr>
          </a:p>
          <a:p>
            <a:endParaRPr lang="en-US" sz="300" u="sng"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Parenting Interventions: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It is important to note</a:t>
            </a:r>
            <a:r>
              <a:rPr lang="en-US" baseline="0" dirty="0">
                <a:latin typeface="Times New Roman" panose="02020603050405020304" pitchFamily="18" charset="0"/>
                <a:cs typeface="Times New Roman" panose="02020603050405020304" pitchFamily="18" charset="0"/>
              </a:rPr>
              <a:t> that </a:t>
            </a:r>
            <a:r>
              <a:rPr lang="en-US" i="0" baseline="0" dirty="0" smtClean="0">
                <a:latin typeface="Times New Roman" panose="02020603050405020304" pitchFamily="18" charset="0"/>
                <a:cs typeface="Times New Roman" panose="02020603050405020304" pitchFamily="18" charset="0"/>
              </a:rPr>
              <a:t>family-centered care </a:t>
            </a:r>
            <a:r>
              <a:rPr lang="en-US" baseline="0" dirty="0" smtClean="0">
                <a:latin typeface="Times New Roman" panose="02020603050405020304" pitchFamily="18" charset="0"/>
                <a:cs typeface="Times New Roman" panose="02020603050405020304" pitchFamily="18" charset="0"/>
              </a:rPr>
              <a:t>differs </a:t>
            </a:r>
            <a:r>
              <a:rPr lang="en-US" baseline="0" dirty="0">
                <a:latin typeface="Times New Roman" panose="02020603050405020304" pitchFamily="18" charset="0"/>
                <a:cs typeface="Times New Roman" panose="02020603050405020304" pitchFamily="18" charset="0"/>
              </a:rPr>
              <a:t>from traditional </a:t>
            </a:r>
            <a:r>
              <a:rPr lang="en-US" baseline="0" dirty="0" smtClean="0">
                <a:latin typeface="Times New Roman" panose="02020603050405020304" pitchFamily="18" charset="0"/>
                <a:cs typeface="Times New Roman" panose="02020603050405020304" pitchFamily="18" charset="0"/>
              </a:rPr>
              <a:t>women-centered </a:t>
            </a:r>
            <a:r>
              <a:rPr lang="en-US" baseline="0" dirty="0">
                <a:latin typeface="Times New Roman" panose="02020603050405020304" pitchFamily="18" charset="0"/>
                <a:cs typeface="Times New Roman" panose="02020603050405020304" pitchFamily="18" charset="0"/>
              </a:rPr>
              <a:t>programming in that it provides </a:t>
            </a:r>
            <a:r>
              <a:rPr lang="en-US" baseline="0" dirty="0" smtClean="0">
                <a:latin typeface="Times New Roman" panose="02020603050405020304" pitchFamily="18" charset="0"/>
                <a:cs typeface="Times New Roman" panose="02020603050405020304" pitchFamily="18" charset="0"/>
              </a:rPr>
              <a:t>direct parenting </a:t>
            </a:r>
            <a:r>
              <a:rPr lang="en-US" baseline="0" dirty="0">
                <a:latin typeface="Times New Roman" panose="02020603050405020304" pitchFamily="18" charset="0"/>
                <a:cs typeface="Times New Roman" panose="02020603050405020304" pitchFamily="18" charset="0"/>
              </a:rPr>
              <a:t>interventions </a:t>
            </a:r>
            <a:r>
              <a:rPr lang="en-US" u="none" baseline="0" dirty="0">
                <a:latin typeface="Times New Roman" panose="02020603050405020304" pitchFamily="18" charset="0"/>
                <a:cs typeface="Times New Roman" panose="02020603050405020304" pitchFamily="18" charset="0"/>
              </a:rPr>
              <a:t>for everyone that will parent the child. </a:t>
            </a:r>
            <a:r>
              <a:rPr lang="en-US" u="none" baseline="0" dirty="0" smtClean="0">
                <a:latin typeface="Times New Roman" panose="02020603050405020304" pitchFamily="18" charset="0"/>
                <a:cs typeface="Times New Roman" panose="02020603050405020304" pitchFamily="18" charset="0"/>
              </a:rPr>
              <a:t>F</a:t>
            </a:r>
            <a:r>
              <a:rPr lang="en-US" i="0" baseline="0" dirty="0" smtClean="0">
                <a:latin typeface="Times New Roman" panose="02020603050405020304" pitchFamily="18" charset="0"/>
                <a:cs typeface="Times New Roman" panose="02020603050405020304" pitchFamily="18" charset="0"/>
              </a:rPr>
              <a:t>amily-centered care</a:t>
            </a:r>
            <a:r>
              <a:rPr lang="en-US" u="none" baseline="0" dirty="0" smtClean="0">
                <a:latin typeface="Times New Roman" panose="02020603050405020304" pitchFamily="18" charset="0"/>
                <a:cs typeface="Times New Roman" panose="02020603050405020304" pitchFamily="18" charset="0"/>
              </a:rPr>
              <a:t> </a:t>
            </a:r>
            <a:r>
              <a:rPr lang="en-US" u="none" baseline="0" dirty="0">
                <a:latin typeface="Times New Roman" panose="02020603050405020304" pitchFamily="18" charset="0"/>
                <a:cs typeface="Times New Roman" panose="02020603050405020304" pitchFamily="18" charset="0"/>
              </a:rPr>
              <a:t>involves parenting classes for fathers, and could also include parenting classes for the caregivers of the children as identified in the family assessment.  There are </a:t>
            </a:r>
            <a:r>
              <a:rPr lang="en-US" u="none" baseline="0" dirty="0" smtClean="0">
                <a:latin typeface="Times New Roman" panose="02020603050405020304" pitchFamily="18" charset="0"/>
                <a:cs typeface="Times New Roman" panose="02020603050405020304" pitchFamily="18" charset="0"/>
              </a:rPr>
              <a:t>father-specific </a:t>
            </a:r>
            <a:r>
              <a:rPr lang="en-US" u="none" baseline="0" dirty="0">
                <a:latin typeface="Times New Roman" panose="02020603050405020304" pitchFamily="18" charset="0"/>
                <a:cs typeface="Times New Roman" panose="02020603050405020304" pitchFamily="18" charset="0"/>
              </a:rPr>
              <a:t>parenting interventions and resources available. </a:t>
            </a:r>
            <a:r>
              <a:rPr lang="en-US" u="none" baseline="0" dirty="0">
                <a:solidFill>
                  <a:schemeClr val="accent2"/>
                </a:solidFill>
                <a:latin typeface="Times New Roman" panose="02020603050405020304" pitchFamily="18" charset="0"/>
                <a:cs typeface="Times New Roman" panose="02020603050405020304" pitchFamily="18" charset="0"/>
              </a:rPr>
              <a:t>Please note that </a:t>
            </a:r>
            <a:r>
              <a:rPr lang="en-US" u="none" baseline="0" dirty="0" smtClean="0">
                <a:solidFill>
                  <a:schemeClr val="accent2"/>
                </a:solidFill>
                <a:latin typeface="Times New Roman" panose="02020603050405020304" pitchFamily="18" charset="0"/>
                <a:cs typeface="Times New Roman" panose="02020603050405020304" pitchFamily="18" charset="0"/>
              </a:rPr>
              <a:t>safety </a:t>
            </a:r>
            <a:r>
              <a:rPr lang="en-US" u="none" baseline="0" dirty="0">
                <a:solidFill>
                  <a:schemeClr val="accent2"/>
                </a:solidFill>
                <a:latin typeface="Times New Roman" panose="02020603050405020304" pitchFamily="18" charset="0"/>
                <a:cs typeface="Times New Roman" panose="02020603050405020304" pitchFamily="18" charset="0"/>
              </a:rPr>
              <a:t>planning for the family must include parenting education and interventions. We know for this population in particular that risk of abuse increases when expectations are unrealistic and </a:t>
            </a:r>
            <a:r>
              <a:rPr lang="en-US" u="none" baseline="0" dirty="0" smtClean="0">
                <a:solidFill>
                  <a:schemeClr val="accent2"/>
                </a:solidFill>
                <a:latin typeface="Times New Roman" panose="02020603050405020304" pitchFamily="18" charset="0"/>
                <a:cs typeface="Times New Roman" panose="02020603050405020304" pitchFamily="18" charset="0"/>
              </a:rPr>
              <a:t>when there </a:t>
            </a:r>
            <a:r>
              <a:rPr lang="en-US" u="none" baseline="0" dirty="0">
                <a:solidFill>
                  <a:schemeClr val="accent2"/>
                </a:solidFill>
                <a:latin typeface="Times New Roman" panose="02020603050405020304" pitchFamily="18" charset="0"/>
                <a:cs typeface="Times New Roman" panose="02020603050405020304" pitchFamily="18" charset="0"/>
              </a:rPr>
              <a:t>is a fundamental lack of understanding as to the developmental stages </a:t>
            </a:r>
            <a:r>
              <a:rPr lang="en-US" u="none" baseline="0" dirty="0" smtClean="0">
                <a:solidFill>
                  <a:schemeClr val="accent2"/>
                </a:solidFill>
                <a:latin typeface="Times New Roman" panose="02020603050405020304" pitchFamily="18" charset="0"/>
                <a:cs typeface="Times New Roman" panose="02020603050405020304" pitchFamily="18" charset="0"/>
              </a:rPr>
              <a:t>(age </a:t>
            </a:r>
            <a:r>
              <a:rPr lang="en-US" u="none" baseline="0" dirty="0">
                <a:solidFill>
                  <a:schemeClr val="accent2"/>
                </a:solidFill>
                <a:latin typeface="Times New Roman" panose="02020603050405020304" pitchFamily="18" charset="0"/>
                <a:cs typeface="Times New Roman" panose="02020603050405020304" pitchFamily="18" charset="0"/>
              </a:rPr>
              <a:t>appropriate activity and </a:t>
            </a:r>
            <a:r>
              <a:rPr lang="en-US" u="none" baseline="0" dirty="0" smtClean="0">
                <a:solidFill>
                  <a:schemeClr val="accent2"/>
                </a:solidFill>
                <a:latin typeface="Times New Roman" panose="02020603050405020304" pitchFamily="18" charset="0"/>
                <a:cs typeface="Times New Roman" panose="02020603050405020304" pitchFamily="18" charset="0"/>
              </a:rPr>
              <a:t>behavior) </a:t>
            </a:r>
            <a:r>
              <a:rPr lang="en-US" u="none" baseline="0" dirty="0">
                <a:solidFill>
                  <a:schemeClr val="accent2"/>
                </a:solidFill>
                <a:latin typeface="Times New Roman" panose="02020603050405020304" pitchFamily="18" charset="0"/>
                <a:cs typeface="Times New Roman" panose="02020603050405020304" pitchFamily="18" charset="0"/>
              </a:rPr>
              <a:t>for children.  This is true for all care givers involved with the children. </a:t>
            </a:r>
          </a:p>
          <a:p>
            <a:endParaRPr lang="en-US" sz="300" u="none"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1" u="none" baseline="0" dirty="0" smtClean="0">
                <a:latin typeface="Times New Roman" panose="02020603050405020304" pitchFamily="18" charset="0"/>
                <a:cs typeface="Times New Roman" panose="02020603050405020304" pitchFamily="18" charset="0"/>
              </a:rPr>
              <a:t>Child </a:t>
            </a:r>
            <a:r>
              <a:rPr lang="en-US" b="1" u="none" baseline="0" dirty="0">
                <a:latin typeface="Times New Roman" panose="02020603050405020304" pitchFamily="18" charset="0"/>
                <a:cs typeface="Times New Roman" panose="02020603050405020304" pitchFamily="18" charset="0"/>
              </a:rPr>
              <a:t>Interventions</a:t>
            </a:r>
            <a:r>
              <a:rPr lang="en-US" u="none" baseline="0" dirty="0">
                <a:latin typeface="Times New Roman" panose="02020603050405020304" pitchFamily="18" charset="0"/>
                <a:cs typeface="Times New Roman" panose="02020603050405020304" pitchFamily="18" charset="0"/>
              </a:rPr>
              <a:t>: </a:t>
            </a:r>
            <a:r>
              <a:rPr lang="en-US" u="none" baseline="0" dirty="0" smtClean="0">
                <a:latin typeface="Times New Roman" panose="02020603050405020304" pitchFamily="18" charset="0"/>
                <a:cs typeface="Times New Roman" panose="02020603050405020304" pitchFamily="18" charset="0"/>
              </a:rPr>
              <a:t>This refers </a:t>
            </a:r>
            <a:r>
              <a:rPr lang="en-US" u="none" baseline="0" dirty="0">
                <a:latin typeface="Times New Roman" panose="02020603050405020304" pitchFamily="18" charset="0"/>
                <a:cs typeface="Times New Roman" panose="02020603050405020304" pitchFamily="18" charset="0"/>
              </a:rPr>
              <a:t>to services provided directly to the children to address any and all </a:t>
            </a:r>
            <a:r>
              <a:rPr lang="en-US" u="none" baseline="0" dirty="0" smtClean="0">
                <a:latin typeface="Times New Roman" panose="02020603050405020304" pitchFamily="18" charset="0"/>
                <a:cs typeface="Times New Roman" panose="02020603050405020304" pitchFamily="18" charset="0"/>
              </a:rPr>
              <a:t>developmental, behavioral, </a:t>
            </a:r>
            <a:r>
              <a:rPr lang="en-US" u="none" baseline="0" dirty="0">
                <a:latin typeface="Times New Roman" panose="02020603050405020304" pitchFamily="18" charset="0"/>
                <a:cs typeface="Times New Roman" panose="02020603050405020304" pitchFamily="18" charset="0"/>
              </a:rPr>
              <a:t>or support issues that are needed. Services must be provided based on what is developmentally </a:t>
            </a:r>
            <a:r>
              <a:rPr lang="en-US" u="none" baseline="0" dirty="0" smtClean="0">
                <a:latin typeface="Times New Roman" panose="02020603050405020304" pitchFamily="18" charset="0"/>
                <a:cs typeface="Times New Roman" panose="02020603050405020304" pitchFamily="18" charset="0"/>
              </a:rPr>
              <a:t>appropriate. </a:t>
            </a:r>
            <a:r>
              <a:rPr lang="en-US" u="none" baseline="0" dirty="0">
                <a:latin typeface="Times New Roman" panose="02020603050405020304" pitchFamily="18" charset="0"/>
                <a:cs typeface="Times New Roman" panose="02020603050405020304" pitchFamily="18" charset="0"/>
              </a:rPr>
              <a:t>Provisions for meeting </a:t>
            </a:r>
            <a:r>
              <a:rPr lang="en-US" u="none" baseline="0" dirty="0" smtClean="0">
                <a:latin typeface="Times New Roman" panose="02020603050405020304" pitchFamily="18" charset="0"/>
                <a:cs typeface="Times New Roman" panose="02020603050405020304" pitchFamily="18" charset="0"/>
              </a:rPr>
              <a:t>the </a:t>
            </a:r>
            <a:r>
              <a:rPr lang="en-US" u="none" baseline="0" dirty="0">
                <a:latin typeface="Times New Roman" panose="02020603050405020304" pitchFamily="18" charset="0"/>
                <a:cs typeface="Times New Roman" panose="02020603050405020304" pitchFamily="18" charset="0"/>
              </a:rPr>
              <a:t>needs of older children </a:t>
            </a:r>
            <a:r>
              <a:rPr lang="en-US" u="none" baseline="0" dirty="0" smtClean="0">
                <a:latin typeface="Times New Roman" panose="02020603050405020304" pitchFamily="18" charset="0"/>
                <a:cs typeface="Times New Roman" panose="02020603050405020304" pitchFamily="18" charset="0"/>
              </a:rPr>
              <a:t>up to the age of 17 years should </a:t>
            </a:r>
            <a:r>
              <a:rPr lang="en-US" u="none" baseline="0" dirty="0">
                <a:latin typeface="Times New Roman" panose="02020603050405020304" pitchFamily="18" charset="0"/>
                <a:cs typeface="Times New Roman" panose="02020603050405020304" pitchFamily="18" charset="0"/>
              </a:rPr>
              <a:t>be included. Programs will also need to consider as a part of their “defining family” if children who are no longer in the care of the mother will receive </a:t>
            </a:r>
            <a:r>
              <a:rPr lang="en-US" u="none" baseline="0" dirty="0" smtClean="0">
                <a:latin typeface="Times New Roman" panose="02020603050405020304" pitchFamily="18" charset="0"/>
                <a:cs typeface="Times New Roman" panose="02020603050405020304" pitchFamily="18" charset="0"/>
              </a:rPr>
              <a:t>services such as in the case of mothers who </a:t>
            </a:r>
            <a:r>
              <a:rPr lang="en-US" u="none" baseline="0" dirty="0">
                <a:latin typeface="Times New Roman" panose="02020603050405020304" pitchFamily="18" charset="0"/>
                <a:cs typeface="Times New Roman" panose="02020603050405020304" pitchFamily="18" charset="0"/>
              </a:rPr>
              <a:t>have contact with children </a:t>
            </a:r>
            <a:r>
              <a:rPr lang="en-US" u="none" baseline="0" dirty="0" smtClean="0">
                <a:latin typeface="Times New Roman" panose="02020603050405020304" pitchFamily="18" charset="0"/>
                <a:cs typeface="Times New Roman" panose="02020603050405020304" pitchFamily="18" charset="0"/>
              </a:rPr>
              <a:t>but </a:t>
            </a:r>
            <a:r>
              <a:rPr lang="en-US" u="none" baseline="0" dirty="0">
                <a:latin typeface="Times New Roman" panose="02020603050405020304" pitchFamily="18" charset="0"/>
                <a:cs typeface="Times New Roman" panose="02020603050405020304" pitchFamily="18" charset="0"/>
              </a:rPr>
              <a:t>have lost parental rights.  Will these children be considered </a:t>
            </a:r>
            <a:r>
              <a:rPr lang="en-US" u="none" baseline="0" dirty="0" smtClean="0">
                <a:latin typeface="Times New Roman" panose="02020603050405020304" pitchFamily="18" charset="0"/>
                <a:cs typeface="Times New Roman" panose="02020603050405020304" pitchFamily="18" charset="0"/>
              </a:rPr>
              <a:t>a </a:t>
            </a:r>
            <a:r>
              <a:rPr lang="en-US" u="none" baseline="0" dirty="0">
                <a:latin typeface="Times New Roman" panose="02020603050405020304" pitchFamily="18" charset="0"/>
                <a:cs typeface="Times New Roman" panose="02020603050405020304" pitchFamily="18" charset="0"/>
              </a:rPr>
              <a:t>part of the </a:t>
            </a:r>
            <a:r>
              <a:rPr lang="en-US" u="none" baseline="0" dirty="0" smtClean="0">
                <a:latin typeface="Times New Roman" panose="02020603050405020304" pitchFamily="18" charset="0"/>
                <a:cs typeface="Times New Roman" panose="02020603050405020304" pitchFamily="18" charset="0"/>
              </a:rPr>
              <a:t>family-centered interventions? </a:t>
            </a:r>
            <a:r>
              <a:rPr lang="en-US" u="none" baseline="0" dirty="0">
                <a:latin typeface="Times New Roman" panose="02020603050405020304" pitchFamily="18" charset="0"/>
                <a:cs typeface="Times New Roman" panose="02020603050405020304" pitchFamily="18" charset="0"/>
              </a:rPr>
              <a:t>Consider that with kinship placement, regardless of legal status, the mother may be involved in the lives of the older children and it may be appropriate to provide services to them. </a:t>
            </a:r>
            <a:endParaRPr lang="en-US" b="1" u="none" baseline="0" dirty="0" smtClean="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b="1" u="none" baseline="0" dirty="0" smtClean="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Family Intervention:</a:t>
            </a:r>
            <a:r>
              <a:rPr lang="en-US" dirty="0" smtClean="0">
                <a:latin typeface="Times New Roman" panose="02020603050405020304" pitchFamily="18" charset="0"/>
                <a:cs typeface="Times New Roman" panose="02020603050405020304" pitchFamily="18" charset="0"/>
              </a:rPr>
              <a:t>  This refers</a:t>
            </a:r>
            <a:r>
              <a:rPr lang="en-US" baseline="0" dirty="0" smtClean="0">
                <a:latin typeface="Times New Roman" panose="02020603050405020304" pitchFamily="18" charset="0"/>
                <a:cs typeface="Times New Roman" panose="02020603050405020304" pitchFamily="18" charset="0"/>
              </a:rPr>
              <a:t> </a:t>
            </a:r>
            <a:r>
              <a:rPr lang="en-US" baseline="0" dirty="0">
                <a:latin typeface="Times New Roman" panose="02020603050405020304" pitchFamily="18" charset="0"/>
                <a:cs typeface="Times New Roman" panose="02020603050405020304" pitchFamily="18" charset="0"/>
              </a:rPr>
              <a:t>to interventions designed for the </a:t>
            </a:r>
            <a:r>
              <a:rPr lang="en-US" baseline="0" dirty="0" smtClean="0">
                <a:latin typeface="Times New Roman" panose="02020603050405020304" pitchFamily="18" charset="0"/>
                <a:cs typeface="Times New Roman" panose="02020603050405020304" pitchFamily="18" charset="0"/>
              </a:rPr>
              <a:t>parents and children in</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whatever configuration there </a:t>
            </a:r>
            <a:r>
              <a:rPr lang="en-US" dirty="0" smtClean="0">
                <a:latin typeface="Times New Roman" panose="02020603050405020304" pitchFamily="18" charset="0"/>
                <a:cs typeface="Times New Roman" panose="02020603050405020304" pitchFamily="18" charset="0"/>
              </a:rPr>
              <a:t>may</a:t>
            </a:r>
            <a:r>
              <a:rPr lang="en-US" baseline="0" dirty="0" smtClean="0">
                <a:latin typeface="Times New Roman" panose="02020603050405020304" pitchFamily="18" charset="0"/>
                <a:cs typeface="Times New Roman" panose="02020603050405020304" pitchFamily="18" charset="0"/>
              </a:rPr>
              <a:t> be such as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mom and children, dad and children, or mom and dad and children.  </a:t>
            </a:r>
            <a:r>
              <a:rPr lang="en-US" dirty="0" smtClean="0">
                <a:latin typeface="Times New Roman" panose="02020603050405020304" pitchFamily="18" charset="0"/>
                <a:cs typeface="Times New Roman" panose="02020603050405020304" pitchFamily="18" charset="0"/>
              </a:rPr>
              <a:t>This</a:t>
            </a:r>
            <a:r>
              <a:rPr lang="en-US" baseline="0" dirty="0" smtClean="0">
                <a:latin typeface="Times New Roman" panose="02020603050405020304" pitchFamily="18" charset="0"/>
                <a:cs typeface="Times New Roman" panose="02020603050405020304" pitchFamily="18" charset="0"/>
              </a:rPr>
              <a:t> m</a:t>
            </a:r>
            <a:r>
              <a:rPr lang="en-US" dirty="0" smtClean="0">
                <a:latin typeface="Times New Roman" panose="02020603050405020304" pitchFamily="18" charset="0"/>
                <a:cs typeface="Times New Roman" panose="02020603050405020304" pitchFamily="18" charset="0"/>
              </a:rPr>
              <a:t>ay</a:t>
            </a:r>
            <a:r>
              <a:rPr lang="en-US" baseline="0" dirty="0" smtClean="0">
                <a:latin typeface="Times New Roman" panose="02020603050405020304" pitchFamily="18" charset="0"/>
                <a:cs typeface="Times New Roman" panose="02020603050405020304" pitchFamily="18" charset="0"/>
              </a:rPr>
              <a:t> </a:t>
            </a:r>
            <a:r>
              <a:rPr lang="en-US" baseline="0" dirty="0">
                <a:latin typeface="Times New Roman" panose="02020603050405020304" pitchFamily="18" charset="0"/>
                <a:cs typeface="Times New Roman" panose="02020603050405020304" pitchFamily="18" charset="0"/>
              </a:rPr>
              <a:t>include therapeutic interactions and </a:t>
            </a:r>
            <a:r>
              <a:rPr lang="en-US" baseline="0" dirty="0" smtClean="0">
                <a:latin typeface="Times New Roman" panose="02020603050405020304" pitchFamily="18" charset="0"/>
                <a:cs typeface="Times New Roman" panose="02020603050405020304" pitchFamily="18" charset="0"/>
              </a:rPr>
              <a:t>parent-child </a:t>
            </a:r>
            <a:r>
              <a:rPr lang="en-US" baseline="0" dirty="0">
                <a:latin typeface="Times New Roman" panose="02020603050405020304" pitchFamily="18" charset="0"/>
                <a:cs typeface="Times New Roman" panose="02020603050405020304" pitchFamily="18" charset="0"/>
              </a:rPr>
              <a:t>therapy.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76939EE-F5D3-4358-9C8F-66501AE769DC}" type="slidenum">
              <a:rPr lang="en-US" smtClean="0"/>
              <a:t>11</a:t>
            </a:fld>
            <a:endParaRPr lang="en-US" dirty="0"/>
          </a:p>
        </p:txBody>
      </p:sp>
    </p:spTree>
    <p:extLst>
      <p:ext uri="{BB962C8B-B14F-4D97-AF65-F5344CB8AC3E}">
        <p14:creationId xmlns:p14="http://schemas.microsoft.com/office/powerpoint/2010/main" val="424243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latin typeface="+mn-lt"/>
                <a:cs typeface="Times New Roman" panose="02020603050405020304" pitchFamily="18" charset="0"/>
              </a:rPr>
              <a:t>According to </a:t>
            </a:r>
            <a:r>
              <a:rPr lang="en-US" sz="1400" dirty="0" smtClean="0">
                <a:latin typeface="+mn-lt"/>
                <a:cs typeface="Times New Roman" panose="02020603050405020304" pitchFamily="18" charset="0"/>
              </a:rPr>
              <a:t>SAMHSA,</a:t>
            </a:r>
            <a:r>
              <a:rPr lang="en-US" sz="1400" baseline="0" dirty="0" smtClean="0">
                <a:latin typeface="+mn-lt"/>
                <a:cs typeface="Times New Roman" panose="02020603050405020304" pitchFamily="18" charset="0"/>
              </a:rPr>
              <a:t> c</a:t>
            </a:r>
            <a:r>
              <a:rPr lang="en-US" sz="1400" dirty="0" smtClean="0">
                <a:latin typeface="+mn-lt"/>
                <a:cs typeface="Times New Roman" panose="02020603050405020304" pitchFamily="18" charset="0"/>
              </a:rPr>
              <a:t>ultural </a:t>
            </a:r>
            <a:r>
              <a:rPr lang="en-US" sz="1400" dirty="0">
                <a:latin typeface="+mn-lt"/>
                <a:cs typeface="Times New Roman" panose="02020603050405020304" pitchFamily="18" charset="0"/>
              </a:rPr>
              <a:t>competence is the ability to interact effectively with people of different cultures. In practice, both individuals and organizations can be culturally competent. </a:t>
            </a:r>
            <a:r>
              <a:rPr lang="en-US" sz="1400" dirty="0" smtClean="0">
                <a:latin typeface="+mn-lt"/>
                <a:cs typeface="Times New Roman" panose="02020603050405020304" pitchFamily="18" charset="0"/>
              </a:rPr>
              <a:t>A</a:t>
            </a:r>
            <a:r>
              <a:rPr lang="en-US" sz="1400" baseline="0" dirty="0" smtClean="0">
                <a:latin typeface="+mn-lt"/>
                <a:cs typeface="Times New Roman" panose="02020603050405020304" pitchFamily="18" charset="0"/>
              </a:rPr>
              <a:t> family’s c</a:t>
            </a:r>
            <a:r>
              <a:rPr lang="en-US" sz="1400" dirty="0" smtClean="0">
                <a:latin typeface="+mn-lt"/>
                <a:cs typeface="Times New Roman" panose="02020603050405020304" pitchFamily="18" charset="0"/>
              </a:rPr>
              <a:t>ulture </a:t>
            </a:r>
            <a:r>
              <a:rPr lang="en-US" sz="1400" dirty="0">
                <a:latin typeface="+mn-lt"/>
                <a:cs typeface="Times New Roman" panose="02020603050405020304" pitchFamily="18" charset="0"/>
              </a:rPr>
              <a:t>must be considered at every step. “Culture” is a term that goes beyond just race or ethnicity. It can also refer to such characteristics as age, gender, sexual orientation, disability, religion, income level, education, geographical location, or profession</a:t>
            </a:r>
            <a:r>
              <a:rPr lang="en-US" sz="1400" dirty="0" smtClean="0">
                <a:latin typeface="+mn-lt"/>
                <a:cs typeface="Times New Roman" panose="02020603050405020304" pitchFamily="18" charset="0"/>
              </a:rPr>
              <a:t>. It is</a:t>
            </a:r>
            <a:r>
              <a:rPr lang="en-US" sz="1400" baseline="0" dirty="0" smtClean="0">
                <a:latin typeface="+mn-lt"/>
                <a:cs typeface="Times New Roman" panose="02020603050405020304" pitchFamily="18" charset="0"/>
              </a:rPr>
              <a:t> </a:t>
            </a:r>
            <a:r>
              <a:rPr lang="en-US" sz="1400" dirty="0" smtClean="0">
                <a:latin typeface="+mn-lt"/>
                <a:cs typeface="Times New Roman" panose="02020603050405020304" pitchFamily="18" charset="0"/>
              </a:rPr>
              <a:t>an integrated pattern of human behavior which includes but is not limited to: communication, thoughts, languages, beliefs, values, practices, customs, courtesies, rituals, manners of interacting, roles, relationships, spirituality, and expected behaviors of racial, ethnic, religious, social, or political groups.</a:t>
            </a:r>
            <a:r>
              <a:rPr lang="en-US" sz="1400" baseline="0" dirty="0" smtClean="0">
                <a:latin typeface="+mn-lt"/>
                <a:cs typeface="Times New Roman" panose="02020603050405020304" pitchFamily="18" charset="0"/>
              </a:rPr>
              <a:t> </a:t>
            </a:r>
          </a:p>
          <a:p>
            <a:endParaRPr lang="en-US" sz="1200" baseline="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aseline="0" dirty="0" smtClean="0">
                <a:latin typeface="+mn-lt"/>
                <a:cs typeface="Times New Roman" panose="02020603050405020304" pitchFamily="18" charset="0"/>
              </a:rPr>
              <a:t>Our families are different and unique in every continent, state, county, city, community, and home. They all have a culture. We must listen, be understanding, open, and willing to experience the discomfort of different.</a:t>
            </a:r>
          </a:p>
          <a:p>
            <a:pPr marL="285750" indent="-285750">
              <a:buFont typeface="Arial" panose="020B0604020202020204" pitchFamily="34" charset="0"/>
              <a:buChar char="•"/>
            </a:pPr>
            <a:endParaRPr lang="en-US" sz="1400" baseline="0" dirty="0" smtClean="0">
              <a:latin typeface="+mn-lt"/>
              <a:cs typeface="Times New Roman" panose="02020603050405020304" pitchFamily="18" charset="0"/>
            </a:endParaRPr>
          </a:p>
          <a:p>
            <a:pPr marL="285750" indent="-285750">
              <a:buFont typeface="Arial" panose="020B0604020202020204" pitchFamily="34" charset="0"/>
              <a:buChar char="•"/>
            </a:pPr>
            <a:r>
              <a:rPr lang="en-US" sz="1400" baseline="0" dirty="0" smtClean="0">
                <a:latin typeface="+mn-lt"/>
                <a:cs typeface="Times New Roman" panose="02020603050405020304" pitchFamily="18" charset="0"/>
              </a:rPr>
              <a:t>When </a:t>
            </a:r>
            <a:r>
              <a:rPr lang="en-US" sz="1400" baseline="0" dirty="0">
                <a:latin typeface="+mn-lt"/>
                <a:cs typeface="Times New Roman" panose="02020603050405020304" pitchFamily="18" charset="0"/>
              </a:rPr>
              <a:t>we are working </a:t>
            </a:r>
            <a:r>
              <a:rPr lang="en-US" sz="1400" baseline="0" dirty="0" smtClean="0">
                <a:latin typeface="+mn-lt"/>
                <a:cs typeface="Times New Roman" panose="02020603050405020304" pitchFamily="18" charset="0"/>
              </a:rPr>
              <a:t>with: </a:t>
            </a:r>
            <a:endParaRPr lang="en-US" sz="1400" baseline="0" dirty="0">
              <a:latin typeface="+mn-lt"/>
              <a:cs typeface="Times New Roman" panose="02020603050405020304" pitchFamily="18" charset="0"/>
            </a:endParaRPr>
          </a:p>
          <a:p>
            <a:pPr marL="628650" lvl="1" indent="-171450">
              <a:buFont typeface="Arial" panose="020B0604020202020204" pitchFamily="34" charset="0"/>
              <a:buChar char="•"/>
            </a:pPr>
            <a:r>
              <a:rPr lang="en-US" sz="1400" baseline="0" dirty="0">
                <a:latin typeface="+mn-lt"/>
                <a:cs typeface="Times New Roman" panose="02020603050405020304" pitchFamily="18" charset="0"/>
              </a:rPr>
              <a:t>Various racial/ethnic communities (African-American, American-Indian/Native American/Alaska Native, </a:t>
            </a:r>
            <a:r>
              <a:rPr lang="en-US" sz="1400" baseline="0" dirty="0" smtClean="0">
                <a:latin typeface="+mn-lt"/>
                <a:cs typeface="Times New Roman" panose="02020603050405020304" pitchFamily="18" charset="0"/>
              </a:rPr>
              <a:t>Asian-American</a:t>
            </a:r>
            <a:r>
              <a:rPr lang="en-US" sz="1400" baseline="0" dirty="0">
                <a:latin typeface="+mn-lt"/>
                <a:cs typeface="Times New Roman" panose="02020603050405020304" pitchFamily="18" charset="0"/>
              </a:rPr>
              <a:t>, Hispanic, Multi-Race, Pacific Islander, White)</a:t>
            </a:r>
          </a:p>
          <a:p>
            <a:pPr marL="628650" lvl="1" indent="-171450">
              <a:buFont typeface="Arial" panose="020B0604020202020204" pitchFamily="34" charset="0"/>
              <a:buChar char="•"/>
            </a:pPr>
            <a:r>
              <a:rPr lang="en-US" sz="1400" baseline="0" dirty="0">
                <a:latin typeface="+mn-lt"/>
                <a:cs typeface="Times New Roman" panose="02020603050405020304" pitchFamily="18" charset="0"/>
              </a:rPr>
              <a:t>Varying types of parents </a:t>
            </a:r>
            <a:r>
              <a:rPr lang="en-US" sz="1400" baseline="0" dirty="0" smtClean="0">
                <a:latin typeface="+mn-lt"/>
                <a:cs typeface="Times New Roman" panose="02020603050405020304" pitchFamily="18" charset="0"/>
              </a:rPr>
              <a:t>(single </a:t>
            </a:r>
            <a:r>
              <a:rPr lang="en-US" sz="1400" baseline="0" dirty="0">
                <a:latin typeface="+mn-lt"/>
                <a:cs typeface="Times New Roman" panose="02020603050405020304" pitchFamily="18" charset="0"/>
              </a:rPr>
              <a:t>p</a:t>
            </a:r>
            <a:r>
              <a:rPr lang="en-US" sz="1400" baseline="0" dirty="0" smtClean="0">
                <a:latin typeface="+mn-lt"/>
                <a:cs typeface="Times New Roman" panose="02020603050405020304" pitchFamily="18" charset="0"/>
              </a:rPr>
              <a:t>arent</a:t>
            </a:r>
            <a:r>
              <a:rPr lang="en-US" sz="1400" baseline="0" dirty="0">
                <a:latin typeface="+mn-lt"/>
                <a:cs typeface="Times New Roman" panose="02020603050405020304" pitchFamily="18" charset="0"/>
              </a:rPr>
              <a:t>, </a:t>
            </a:r>
            <a:r>
              <a:rPr lang="en-US" sz="1400" baseline="0" dirty="0" smtClean="0">
                <a:latin typeface="+mn-lt"/>
                <a:cs typeface="Times New Roman" panose="02020603050405020304" pitchFamily="18" charset="0"/>
              </a:rPr>
              <a:t>multiple </a:t>
            </a:r>
            <a:r>
              <a:rPr lang="en-US" sz="1400" baseline="0" dirty="0">
                <a:latin typeface="+mn-lt"/>
                <a:cs typeface="Times New Roman" panose="02020603050405020304" pitchFamily="18" charset="0"/>
              </a:rPr>
              <a:t>p</a:t>
            </a:r>
            <a:r>
              <a:rPr lang="en-US" sz="1400" baseline="0" dirty="0" smtClean="0">
                <a:latin typeface="+mn-lt"/>
                <a:cs typeface="Times New Roman" panose="02020603050405020304" pitchFamily="18" charset="0"/>
              </a:rPr>
              <a:t>arent</a:t>
            </a:r>
            <a:r>
              <a:rPr lang="en-US" sz="1400" baseline="0" dirty="0">
                <a:latin typeface="+mn-lt"/>
                <a:cs typeface="Times New Roman" panose="02020603050405020304" pitchFamily="18" charset="0"/>
              </a:rPr>
              <a:t>, </a:t>
            </a:r>
            <a:r>
              <a:rPr lang="en-US" sz="1400" baseline="0" dirty="0" smtClean="0">
                <a:latin typeface="+mn-lt"/>
                <a:cs typeface="Times New Roman" panose="02020603050405020304" pitchFamily="18" charset="0"/>
              </a:rPr>
              <a:t>co-parent</a:t>
            </a:r>
            <a:r>
              <a:rPr lang="en-US" sz="1400" baseline="0" dirty="0">
                <a:latin typeface="+mn-lt"/>
                <a:cs typeface="Times New Roman" panose="02020603050405020304" pitchFamily="18" charset="0"/>
              </a:rPr>
              <a:t>, </a:t>
            </a:r>
            <a:r>
              <a:rPr lang="en-US" sz="1400" baseline="0" dirty="0" smtClean="0">
                <a:latin typeface="+mn-lt"/>
                <a:cs typeface="Times New Roman" panose="02020603050405020304" pitchFamily="18" charset="0"/>
              </a:rPr>
              <a:t>same </a:t>
            </a:r>
            <a:r>
              <a:rPr lang="en-US" sz="1400" baseline="0" dirty="0">
                <a:latin typeface="+mn-lt"/>
                <a:cs typeface="Times New Roman" panose="02020603050405020304" pitchFamily="18" charset="0"/>
              </a:rPr>
              <a:t>s</a:t>
            </a:r>
            <a:r>
              <a:rPr lang="en-US" sz="1400" baseline="0" dirty="0" smtClean="0">
                <a:latin typeface="+mn-lt"/>
                <a:cs typeface="Times New Roman" panose="02020603050405020304" pitchFamily="18" charset="0"/>
              </a:rPr>
              <a:t>ex</a:t>
            </a:r>
            <a:r>
              <a:rPr lang="en-US" sz="1400" baseline="0" dirty="0">
                <a:latin typeface="+mn-lt"/>
                <a:cs typeface="Times New Roman" panose="02020603050405020304" pitchFamily="18" charset="0"/>
              </a:rPr>
              <a:t>, </a:t>
            </a:r>
            <a:r>
              <a:rPr lang="en-US" sz="1400" baseline="0" dirty="0" smtClean="0">
                <a:latin typeface="+mn-lt"/>
                <a:cs typeface="Times New Roman" panose="02020603050405020304" pitchFamily="18" charset="0"/>
              </a:rPr>
              <a:t>divorced</a:t>
            </a:r>
            <a:r>
              <a:rPr lang="en-US" sz="1400" baseline="0" dirty="0">
                <a:latin typeface="+mn-lt"/>
                <a:cs typeface="Times New Roman" panose="02020603050405020304" pitchFamily="18" charset="0"/>
              </a:rPr>
              <a:t>) </a:t>
            </a:r>
          </a:p>
          <a:p>
            <a:pPr marL="628650" lvl="1" indent="-171450">
              <a:buFont typeface="Arial" panose="020B0604020202020204" pitchFamily="34" charset="0"/>
              <a:buChar char="•"/>
            </a:pPr>
            <a:r>
              <a:rPr lang="en-US" sz="1400" baseline="0" dirty="0">
                <a:latin typeface="+mn-lt"/>
                <a:cs typeface="Times New Roman" panose="02020603050405020304" pitchFamily="18" charset="0"/>
              </a:rPr>
              <a:t>Income levels </a:t>
            </a:r>
            <a:r>
              <a:rPr lang="en-US" sz="1400" baseline="0" dirty="0" smtClean="0">
                <a:latin typeface="+mn-lt"/>
                <a:cs typeface="Times New Roman" panose="02020603050405020304" pitchFamily="18" charset="0"/>
              </a:rPr>
              <a:t>(low income, middle income, high </a:t>
            </a:r>
            <a:r>
              <a:rPr lang="en-US" sz="1400" baseline="0" dirty="0">
                <a:latin typeface="+mn-lt"/>
                <a:cs typeface="Times New Roman" panose="02020603050405020304" pitchFamily="18" charset="0"/>
              </a:rPr>
              <a:t>i</a:t>
            </a:r>
            <a:r>
              <a:rPr lang="en-US" sz="1400" baseline="0" dirty="0" smtClean="0">
                <a:latin typeface="+mn-lt"/>
                <a:cs typeface="Times New Roman" panose="02020603050405020304" pitchFamily="18" charset="0"/>
              </a:rPr>
              <a:t>ncome</a:t>
            </a:r>
            <a:r>
              <a:rPr lang="en-US" sz="1400" baseline="0" dirty="0">
                <a:latin typeface="+mn-lt"/>
                <a:cs typeface="Times New Roman" panose="02020603050405020304" pitchFamily="18" charset="0"/>
              </a:rPr>
              <a:t>)</a:t>
            </a:r>
          </a:p>
          <a:p>
            <a:pPr marL="628650" lvl="1" indent="-171450">
              <a:buFont typeface="Arial" panose="020B0604020202020204" pitchFamily="34" charset="0"/>
              <a:buChar char="•"/>
            </a:pPr>
            <a:r>
              <a:rPr lang="en-US" sz="1400" baseline="0" dirty="0">
                <a:latin typeface="+mn-lt"/>
                <a:cs typeface="Times New Roman" panose="02020603050405020304" pitchFamily="18" charset="0"/>
              </a:rPr>
              <a:t>Tribal and non-tribal communities</a:t>
            </a:r>
          </a:p>
          <a:p>
            <a:pPr marL="628650" lvl="1" indent="-171450">
              <a:buFont typeface="Arial" panose="020B0604020202020204" pitchFamily="34" charset="0"/>
              <a:buChar char="•"/>
            </a:pPr>
            <a:r>
              <a:rPr lang="en-US" sz="1400" baseline="0" dirty="0">
                <a:latin typeface="+mn-lt"/>
                <a:cs typeface="Times New Roman" panose="02020603050405020304" pitchFamily="18" charset="0"/>
              </a:rPr>
              <a:t>Types of families </a:t>
            </a:r>
            <a:r>
              <a:rPr lang="en-US" sz="1400" baseline="0" dirty="0" smtClean="0">
                <a:latin typeface="+mn-lt"/>
                <a:cs typeface="Times New Roman" panose="02020603050405020304" pitchFamily="18" charset="0"/>
              </a:rPr>
              <a:t>(younger</a:t>
            </a:r>
            <a:r>
              <a:rPr lang="en-US" sz="1400" baseline="0" dirty="0">
                <a:latin typeface="+mn-lt"/>
                <a:cs typeface="Times New Roman" panose="02020603050405020304" pitchFamily="18" charset="0"/>
              </a:rPr>
              <a:t>, </a:t>
            </a:r>
            <a:r>
              <a:rPr lang="en-US" sz="1400" baseline="0" dirty="0" smtClean="0">
                <a:latin typeface="+mn-lt"/>
                <a:cs typeface="Times New Roman" panose="02020603050405020304" pitchFamily="18" charset="0"/>
              </a:rPr>
              <a:t>communal</a:t>
            </a:r>
            <a:r>
              <a:rPr lang="en-US" sz="1400" baseline="0" dirty="0">
                <a:latin typeface="+mn-lt"/>
                <a:cs typeface="Times New Roman" panose="02020603050405020304" pitchFamily="18" charset="0"/>
              </a:rPr>
              <a:t>, </a:t>
            </a:r>
            <a:r>
              <a:rPr lang="en-US" sz="1400" baseline="0" dirty="0" smtClean="0">
                <a:latin typeface="+mn-lt"/>
                <a:cs typeface="Times New Roman" panose="02020603050405020304" pitchFamily="18" charset="0"/>
              </a:rPr>
              <a:t>religions</a:t>
            </a:r>
            <a:r>
              <a:rPr lang="en-US" sz="1400" baseline="0" dirty="0">
                <a:latin typeface="+mn-lt"/>
                <a:cs typeface="Times New Roman" panose="02020603050405020304" pitchFamily="18" charset="0"/>
              </a:rPr>
              <a:t>, </a:t>
            </a:r>
            <a:r>
              <a:rPr lang="en-US" sz="1400" baseline="0" dirty="0" smtClean="0">
                <a:latin typeface="+mn-lt"/>
                <a:cs typeface="Times New Roman" panose="02020603050405020304" pitchFamily="18" charset="0"/>
              </a:rPr>
              <a:t>patriarchal</a:t>
            </a:r>
            <a:r>
              <a:rPr lang="en-US" sz="1400" baseline="0" dirty="0">
                <a:latin typeface="+mn-lt"/>
                <a:cs typeface="Times New Roman" panose="02020603050405020304" pitchFamily="18" charset="0"/>
              </a:rPr>
              <a:t>, </a:t>
            </a:r>
            <a:r>
              <a:rPr lang="en-US" sz="1400" baseline="0" dirty="0" smtClean="0">
                <a:latin typeface="+mn-lt"/>
                <a:cs typeface="Times New Roman" panose="02020603050405020304" pitchFamily="18" charset="0"/>
              </a:rPr>
              <a:t>matriarchal</a:t>
            </a:r>
            <a:r>
              <a:rPr lang="en-US" sz="1400" baseline="0" dirty="0">
                <a:latin typeface="+mn-lt"/>
                <a:cs typeface="Times New Roman" panose="02020603050405020304" pitchFamily="18" charset="0"/>
              </a:rPr>
              <a:t>)</a:t>
            </a:r>
          </a:p>
          <a:p>
            <a:pPr marL="457200" lvl="1" indent="0">
              <a:buFont typeface="Arial" panose="020B0604020202020204" pitchFamily="34" charset="0"/>
              <a:buNone/>
            </a:pPr>
            <a:endParaRPr lang="en-US" sz="1400" baseline="0" dirty="0">
              <a:latin typeface="+mn-lt"/>
              <a:cs typeface="Times New Roman" panose="02020603050405020304" pitchFamily="18" charset="0"/>
            </a:endParaRPr>
          </a:p>
          <a:p>
            <a:pPr marL="457200" lvl="1" indent="0">
              <a:buFont typeface="Arial" panose="020B0604020202020204" pitchFamily="34" charset="0"/>
              <a:buNone/>
            </a:pPr>
            <a:r>
              <a:rPr lang="en-US" sz="1400" baseline="0" dirty="0">
                <a:latin typeface="+mn-lt"/>
                <a:cs typeface="Times New Roman" panose="02020603050405020304" pitchFamily="18" charset="0"/>
              </a:rPr>
              <a:t>We must begin the conversation with the individual and listen to their story of their family.  Our family plan works in collaboration with the individuals we serve and the interventions we develop and refine together.</a:t>
            </a:r>
          </a:p>
          <a:p>
            <a:endParaRPr lang="en-US" sz="1400" baseline="0" dirty="0">
              <a:latin typeface="+mn-lt"/>
              <a:cs typeface="Times New Roman" panose="02020603050405020304" pitchFamily="18" charset="0"/>
            </a:endParaRPr>
          </a:p>
          <a:p>
            <a:pPr marL="285750" indent="-285750">
              <a:buFont typeface="Arial" panose="020B0604020202020204" pitchFamily="34" charset="0"/>
              <a:buChar char="•"/>
            </a:pPr>
            <a:r>
              <a:rPr lang="en-US" sz="1400" b="0" baseline="0" dirty="0" smtClean="0">
                <a:latin typeface="+mn-lt"/>
                <a:cs typeface="Times New Roman" panose="02020603050405020304" pitchFamily="18" charset="0"/>
              </a:rPr>
              <a:t>Now let’s move on and </a:t>
            </a:r>
            <a:r>
              <a:rPr lang="en-US" sz="1400" b="0" baseline="0" dirty="0">
                <a:latin typeface="+mn-lt"/>
                <a:cs typeface="Times New Roman" panose="02020603050405020304" pitchFamily="18" charset="0"/>
              </a:rPr>
              <a:t>see how cultural considerations work across </a:t>
            </a:r>
            <a:r>
              <a:rPr lang="en-US" sz="1400" b="0" baseline="0" dirty="0" smtClean="0">
                <a:latin typeface="+mn-lt"/>
                <a:cs typeface="Times New Roman" panose="02020603050405020304" pitchFamily="18" charset="0"/>
              </a:rPr>
              <a:t>all the family-centered </a:t>
            </a:r>
            <a:r>
              <a:rPr lang="en-US" sz="1400" b="0" baseline="0" dirty="0">
                <a:latin typeface="+mn-lt"/>
                <a:cs typeface="Times New Roman" panose="02020603050405020304" pitchFamily="18" charset="0"/>
              </a:rPr>
              <a:t>i</a:t>
            </a:r>
            <a:r>
              <a:rPr lang="en-US" sz="1400" b="0" baseline="0" dirty="0" smtClean="0">
                <a:latin typeface="+mn-lt"/>
                <a:cs typeface="Times New Roman" panose="02020603050405020304" pitchFamily="18" charset="0"/>
              </a:rPr>
              <a:t>ntervention </a:t>
            </a:r>
            <a:r>
              <a:rPr lang="en-US" sz="1400" b="0" baseline="0" dirty="0">
                <a:latin typeface="+mn-lt"/>
                <a:cs typeface="Times New Roman" panose="02020603050405020304" pitchFamily="18" charset="0"/>
              </a:rPr>
              <a:t>s</a:t>
            </a:r>
            <a:r>
              <a:rPr lang="en-US" sz="1400" b="0" baseline="0" dirty="0" smtClean="0">
                <a:latin typeface="+mn-lt"/>
                <a:cs typeface="Times New Roman" panose="02020603050405020304" pitchFamily="18" charset="0"/>
              </a:rPr>
              <a:t>teps with </a:t>
            </a:r>
            <a:r>
              <a:rPr lang="en-US" sz="1400" b="0" baseline="0" dirty="0">
                <a:latin typeface="+mn-lt"/>
                <a:cs typeface="Times New Roman" panose="02020603050405020304" pitchFamily="18" charset="0"/>
              </a:rPr>
              <a:t>a case study and </a:t>
            </a:r>
            <a:r>
              <a:rPr lang="en-US" sz="1400" b="0" baseline="0" dirty="0" smtClean="0">
                <a:latin typeface="+mn-lt"/>
                <a:cs typeface="Times New Roman" panose="02020603050405020304" pitchFamily="18" charset="0"/>
              </a:rPr>
              <a:t>family-centered </a:t>
            </a:r>
            <a:r>
              <a:rPr lang="en-US" sz="1400" b="0" baseline="0" dirty="0">
                <a:latin typeface="+mn-lt"/>
                <a:cs typeface="Times New Roman" panose="02020603050405020304" pitchFamily="18" charset="0"/>
              </a:rPr>
              <a:t>p</a:t>
            </a:r>
            <a:r>
              <a:rPr lang="en-US" sz="1400" b="0" baseline="0" dirty="0" smtClean="0">
                <a:latin typeface="+mn-lt"/>
                <a:cs typeface="Times New Roman" panose="02020603050405020304" pitchFamily="18" charset="0"/>
              </a:rPr>
              <a:t>lan</a:t>
            </a:r>
            <a:r>
              <a:rPr lang="en-US" sz="1400" b="0" baseline="0" dirty="0">
                <a:latin typeface="+mn-lt"/>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baseline="0" dirty="0">
              <a:latin typeface="+mn-lt"/>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Times New Roman" panose="02020603050405020304" pitchFamily="18" charset="0"/>
              <a:cs typeface="Times New Roman" panose="02020603050405020304" pitchFamily="18" charset="0"/>
            </a:endParaRPr>
          </a:p>
          <a:p>
            <a:endParaRPr lang="en-US" sz="1200" baseline="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F72CA35-7DCB-4EBA-A7F3-C859FB565EA3}" type="slidenum">
              <a:rPr lang="en-US" smtClean="0"/>
              <a:t>12</a:t>
            </a:fld>
            <a:endParaRPr lang="en-US"/>
          </a:p>
        </p:txBody>
      </p:sp>
    </p:spTree>
    <p:extLst>
      <p:ext uri="{BB962C8B-B14F-4D97-AF65-F5344CB8AC3E}">
        <p14:creationId xmlns:p14="http://schemas.microsoft.com/office/powerpoint/2010/main" val="133003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3638" y="285750"/>
            <a:ext cx="2720975" cy="2103438"/>
          </a:xfrm>
        </p:spPr>
      </p:sp>
      <p:sp>
        <p:nvSpPr>
          <p:cNvPr id="3" name="Notes Placeholder 2"/>
          <p:cNvSpPr>
            <a:spLocks noGrp="1"/>
          </p:cNvSpPr>
          <p:nvPr>
            <p:ph type="body" idx="1"/>
          </p:nvPr>
        </p:nvSpPr>
        <p:spPr>
          <a:xfrm>
            <a:off x="685800" y="2388870"/>
            <a:ext cx="5486400" cy="5612130"/>
          </a:xfrm>
        </p:spPr>
        <p:txBody>
          <a:bodyPr/>
          <a:lstStyle/>
          <a:p>
            <a:pPr marL="0" indent="0">
              <a:buFont typeface="Arial" panose="020B0604020202020204" pitchFamily="34" charset="0"/>
              <a:buNone/>
            </a:pPr>
            <a:r>
              <a:rPr lang="en-US" sz="1400" b="0" i="0" dirty="0" smtClean="0">
                <a:latin typeface="+mn-lt"/>
                <a:cs typeface="Times New Roman" panose="02020603050405020304" pitchFamily="18" charset="0"/>
              </a:rPr>
              <a:t>In</a:t>
            </a:r>
            <a:r>
              <a:rPr lang="en-US" sz="1400" b="0" i="0" baseline="0" dirty="0" smtClean="0">
                <a:latin typeface="+mn-lt"/>
                <a:cs typeface="Times New Roman" panose="02020603050405020304" pitchFamily="18" charset="0"/>
              </a:rPr>
              <a:t> this next section, we will review a client case study and determine the overall family-centered case plan in small groups. </a:t>
            </a:r>
            <a:endParaRPr lang="en-US" sz="1400" b="0" i="0" dirty="0" smtClean="0">
              <a:latin typeface="+mn-lt"/>
              <a:cs typeface="Times New Roman" panose="02020603050405020304" pitchFamily="18" charset="0"/>
            </a:endParaRPr>
          </a:p>
          <a:p>
            <a:endParaRPr lang="en-US" sz="1400" b="1" i="1" dirty="0" smtClean="0">
              <a:latin typeface="+mn-lt"/>
              <a:cs typeface="Times New Roman" panose="02020603050405020304" pitchFamily="18" charset="0"/>
            </a:endParaRPr>
          </a:p>
          <a:p>
            <a:r>
              <a:rPr lang="en-US" sz="1400" b="1" i="1" dirty="0" smtClean="0">
                <a:latin typeface="+mn-lt"/>
                <a:cs typeface="Times New Roman" panose="02020603050405020304" pitchFamily="18" charset="0"/>
              </a:rPr>
              <a:t>Note to</a:t>
            </a:r>
            <a:r>
              <a:rPr lang="en-US" sz="1400" b="1" i="1" baseline="0" dirty="0" smtClean="0">
                <a:latin typeface="+mn-lt"/>
                <a:cs typeface="Times New Roman" panose="02020603050405020304" pitchFamily="18" charset="0"/>
              </a:rPr>
              <a:t> trainer: </a:t>
            </a:r>
            <a:r>
              <a:rPr lang="en-US" sz="1400" baseline="0" dirty="0" smtClean="0">
                <a:latin typeface="+mn-lt"/>
                <a:cs typeface="Times New Roman" panose="02020603050405020304" pitchFamily="18" charset="0"/>
              </a:rPr>
              <a:t>Depending </a:t>
            </a:r>
            <a:r>
              <a:rPr lang="en-US" sz="1400" baseline="0" dirty="0">
                <a:latin typeface="+mn-lt"/>
                <a:cs typeface="Times New Roman" panose="02020603050405020304" pitchFamily="18" charset="0"/>
              </a:rPr>
              <a:t>on the group size, please </a:t>
            </a:r>
            <a:r>
              <a:rPr lang="en-US" sz="1400" baseline="0" dirty="0" smtClean="0">
                <a:latin typeface="+mn-lt"/>
                <a:cs typeface="Times New Roman" panose="02020603050405020304" pitchFamily="18" charset="0"/>
              </a:rPr>
              <a:t>have </a:t>
            </a:r>
            <a:r>
              <a:rPr lang="en-US" sz="1400" baseline="0" dirty="0">
                <a:latin typeface="+mn-lt"/>
                <a:cs typeface="Times New Roman" panose="02020603050405020304" pitchFamily="18" charset="0"/>
              </a:rPr>
              <a:t>the teams break into groups of 5 or 6. Encourage those in attendance to </a:t>
            </a:r>
            <a:r>
              <a:rPr lang="en-US" sz="1400" baseline="0" dirty="0" smtClean="0">
                <a:latin typeface="+mn-lt"/>
                <a:cs typeface="Times New Roman" panose="02020603050405020304" pitchFamily="18" charset="0"/>
              </a:rPr>
              <a:t>choose </a:t>
            </a:r>
            <a:r>
              <a:rPr lang="en-US" sz="1400" baseline="0" dirty="0">
                <a:latin typeface="+mn-lt"/>
                <a:cs typeface="Times New Roman" panose="02020603050405020304" pitchFamily="18" charset="0"/>
              </a:rPr>
              <a:t>their group by having representation from various disciplines </a:t>
            </a:r>
            <a:r>
              <a:rPr lang="en-US" sz="1400" baseline="0" dirty="0" smtClean="0">
                <a:latin typeface="+mn-lt"/>
                <a:cs typeface="Times New Roman" panose="02020603050405020304" pitchFamily="18" charset="0"/>
              </a:rPr>
              <a:t>or departments if possible. Each group </a:t>
            </a:r>
            <a:r>
              <a:rPr lang="en-US" sz="1400" baseline="0" dirty="0">
                <a:latin typeface="+mn-lt"/>
                <a:cs typeface="Times New Roman" panose="02020603050405020304" pitchFamily="18" charset="0"/>
              </a:rPr>
              <a:t>will develop </a:t>
            </a:r>
            <a:r>
              <a:rPr lang="en-US" sz="1400" baseline="0" dirty="0" smtClean="0">
                <a:latin typeface="+mn-lt"/>
                <a:cs typeface="Times New Roman" panose="02020603050405020304" pitchFamily="18" charset="0"/>
              </a:rPr>
              <a:t>a family-centered case </a:t>
            </a:r>
            <a:r>
              <a:rPr lang="en-US" sz="1400" baseline="0" dirty="0">
                <a:latin typeface="+mn-lt"/>
                <a:cs typeface="Times New Roman" panose="02020603050405020304" pitchFamily="18" charset="0"/>
              </a:rPr>
              <a:t>plan for our case </a:t>
            </a:r>
            <a:r>
              <a:rPr lang="en-US" sz="1400" baseline="0" dirty="0" smtClean="0">
                <a:latin typeface="+mn-lt"/>
                <a:cs typeface="Times New Roman" panose="02020603050405020304" pitchFamily="18" charset="0"/>
              </a:rPr>
              <a:t>study. </a:t>
            </a:r>
            <a:endParaRPr lang="en-US" sz="1400" baseline="0" dirty="0">
              <a:latin typeface="+mn-lt"/>
              <a:cs typeface="Times New Roman" panose="02020603050405020304" pitchFamily="18" charset="0"/>
            </a:endParaRPr>
          </a:p>
          <a:p>
            <a:endParaRPr lang="en-US" sz="1400" baseline="0" dirty="0">
              <a:latin typeface="+mn-lt"/>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13</a:t>
            </a:fld>
            <a:endParaRPr lang="en-US" dirty="0"/>
          </a:p>
        </p:txBody>
      </p:sp>
    </p:spTree>
    <p:extLst>
      <p:ext uri="{BB962C8B-B14F-4D97-AF65-F5344CB8AC3E}">
        <p14:creationId xmlns:p14="http://schemas.microsoft.com/office/powerpoint/2010/main" val="324374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3900" y="296863"/>
            <a:ext cx="2928938" cy="2263775"/>
          </a:xfrm>
        </p:spPr>
      </p:sp>
      <p:sp>
        <p:nvSpPr>
          <p:cNvPr id="3" name="Notes Placeholder 2"/>
          <p:cNvSpPr>
            <a:spLocks noGrp="1"/>
          </p:cNvSpPr>
          <p:nvPr>
            <p:ph type="body" idx="1"/>
          </p:nvPr>
        </p:nvSpPr>
        <p:spPr>
          <a:xfrm>
            <a:off x="320040" y="2377440"/>
            <a:ext cx="6355080" cy="5623560"/>
          </a:xfrm>
        </p:spPr>
        <p:txBody>
          <a:bodyPr/>
          <a:lstStyle/>
          <a:p>
            <a:pPr marL="171450" indent="-171450">
              <a:buFont typeface="Arial" panose="020B0604020202020204" pitchFamily="34" charset="0"/>
              <a:buChar char="•"/>
            </a:pPr>
            <a:r>
              <a:rPr lang="en-US" baseline="0" dirty="0" smtClean="0">
                <a:latin typeface="Times New Roman" panose="02020603050405020304" pitchFamily="18" charset="0"/>
                <a:cs typeface="Times New Roman" panose="02020603050405020304" pitchFamily="18" charset="0"/>
              </a:rPr>
              <a:t>Before </a:t>
            </a:r>
            <a:r>
              <a:rPr lang="en-US" baseline="0" dirty="0">
                <a:latin typeface="Times New Roman" panose="02020603050405020304" pitchFamily="18" charset="0"/>
                <a:cs typeface="Times New Roman" panose="02020603050405020304" pitchFamily="18" charset="0"/>
              </a:rPr>
              <a:t>we take a look at the </a:t>
            </a:r>
            <a:r>
              <a:rPr lang="en-US" baseline="0" dirty="0" smtClean="0">
                <a:latin typeface="Times New Roman" panose="02020603050405020304" pitchFamily="18" charset="0"/>
                <a:cs typeface="Times New Roman" panose="02020603050405020304" pitchFamily="18" charset="0"/>
              </a:rPr>
              <a:t>case </a:t>
            </a:r>
            <a:r>
              <a:rPr lang="en-US" baseline="0" dirty="0">
                <a:latin typeface="Times New Roman" panose="02020603050405020304" pitchFamily="18" charset="0"/>
                <a:cs typeface="Times New Roman" panose="02020603050405020304" pitchFamily="18" charset="0"/>
              </a:rPr>
              <a:t>s</a:t>
            </a:r>
            <a:r>
              <a:rPr lang="en-US" baseline="0" dirty="0" smtClean="0">
                <a:latin typeface="Times New Roman" panose="02020603050405020304" pitchFamily="18" charset="0"/>
                <a:cs typeface="Times New Roman" panose="02020603050405020304" pitchFamily="18" charset="0"/>
              </a:rPr>
              <a:t>tudy</a:t>
            </a:r>
            <a:r>
              <a:rPr lang="en-US" baseline="0" dirty="0">
                <a:latin typeface="Times New Roman" panose="02020603050405020304" pitchFamily="18" charset="0"/>
                <a:cs typeface="Times New Roman" panose="02020603050405020304" pitchFamily="18" charset="0"/>
              </a:rPr>
              <a:t>, </a:t>
            </a:r>
            <a:r>
              <a:rPr lang="en-US" baseline="0" dirty="0" smtClean="0">
                <a:latin typeface="Times New Roman" panose="02020603050405020304" pitchFamily="18" charset="0"/>
                <a:cs typeface="Times New Roman" panose="02020603050405020304" pitchFamily="18" charset="0"/>
              </a:rPr>
              <a:t>we are going to review some useful worksheets to help you develop a family-centered case plan. Please </a:t>
            </a:r>
            <a:r>
              <a:rPr lang="en-US" baseline="0" dirty="0">
                <a:latin typeface="Times New Roman" panose="02020603050405020304" pitchFamily="18" charset="0"/>
                <a:cs typeface="Times New Roman" panose="02020603050405020304" pitchFamily="18" charset="0"/>
              </a:rPr>
              <a:t>turn </a:t>
            </a:r>
            <a:r>
              <a:rPr lang="en-US" baseline="0" dirty="0" smtClean="0">
                <a:latin typeface="Times New Roman" panose="02020603050405020304" pitchFamily="18" charset="0"/>
                <a:cs typeface="Times New Roman" panose="02020603050405020304" pitchFamily="18" charset="0"/>
              </a:rPr>
              <a:t>to</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Family-Centered Intervention: Questions to Consider</a:t>
            </a:r>
            <a:r>
              <a:rPr lang="en-US" i="0" dirty="0" smtClean="0">
                <a:latin typeface="Times New Roman" panose="02020603050405020304" pitchFamily="18" charset="0"/>
                <a:cs typeface="Times New Roman" panose="02020603050405020304" pitchFamily="18" charset="0"/>
              </a:rPr>
              <a:t> worksheet </a:t>
            </a:r>
            <a:r>
              <a:rPr lang="en-US" baseline="0" dirty="0" smtClean="0">
                <a:latin typeface="Times New Roman" panose="02020603050405020304" pitchFamily="18" charset="0"/>
                <a:cs typeface="Times New Roman" panose="02020603050405020304" pitchFamily="18" charset="0"/>
              </a:rPr>
              <a:t>on </a:t>
            </a:r>
            <a:r>
              <a:rPr lang="en-US" b="1" baseline="0" dirty="0" smtClean="0">
                <a:latin typeface="Times New Roman" panose="02020603050405020304" pitchFamily="18" charset="0"/>
                <a:cs typeface="Times New Roman" panose="02020603050405020304" pitchFamily="18" charset="0"/>
              </a:rPr>
              <a:t>pages 190-191 </a:t>
            </a:r>
            <a:r>
              <a:rPr lang="en-US" dirty="0" smtClean="0">
                <a:latin typeface="Times New Roman" panose="02020603050405020304" pitchFamily="18" charset="0"/>
                <a:cs typeface="Times New Roman" panose="02020603050405020304" pitchFamily="18" charset="0"/>
              </a:rPr>
              <a:t>of </a:t>
            </a:r>
            <a:r>
              <a:rPr lang="en-US" dirty="0">
                <a:latin typeface="Times New Roman" panose="02020603050405020304" pitchFamily="18" charset="0"/>
                <a:cs typeface="Times New Roman" panose="02020603050405020304" pitchFamily="18" charset="0"/>
              </a:rPr>
              <a:t>the</a:t>
            </a:r>
            <a:r>
              <a:rPr lang="en-US" baseline="0" dirty="0">
                <a:latin typeface="Times New Roman" panose="02020603050405020304" pitchFamily="18" charset="0"/>
                <a:cs typeface="Times New Roman" panose="02020603050405020304" pitchFamily="18" charset="0"/>
              </a:rPr>
              <a:t> participant </a:t>
            </a:r>
            <a:r>
              <a:rPr lang="en-US" baseline="0" dirty="0" smtClean="0">
                <a:latin typeface="Times New Roman" panose="02020603050405020304" pitchFamily="18" charset="0"/>
                <a:cs typeface="Times New Roman" panose="02020603050405020304" pitchFamily="18" charset="0"/>
              </a:rPr>
              <a:t>manual.</a:t>
            </a:r>
            <a:endParaRPr lang="en-US" baseline="0" dirty="0">
              <a:latin typeface="Times New Roman" panose="02020603050405020304" pitchFamily="18" charset="0"/>
              <a:cs typeface="Times New Roman" panose="02020603050405020304" pitchFamily="18" charset="0"/>
            </a:endParaRPr>
          </a:p>
          <a:p>
            <a:endParaRPr lang="en-US" baseline="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aseline="0" dirty="0" smtClean="0">
                <a:latin typeface="Times New Roman" panose="02020603050405020304" pitchFamily="18" charset="0"/>
                <a:cs typeface="Times New Roman" panose="02020603050405020304" pitchFamily="18" charset="0"/>
              </a:rPr>
              <a:t>On this page are </a:t>
            </a:r>
            <a:r>
              <a:rPr lang="en-US" baseline="0" dirty="0">
                <a:latin typeface="Times New Roman" panose="02020603050405020304" pitchFamily="18" charset="0"/>
                <a:cs typeface="Times New Roman" panose="02020603050405020304" pitchFamily="18" charset="0"/>
              </a:rPr>
              <a:t>the core components of </a:t>
            </a:r>
            <a:r>
              <a:rPr lang="en-US" baseline="0" dirty="0" smtClean="0">
                <a:latin typeface="Times New Roman" panose="02020603050405020304" pitchFamily="18" charset="0"/>
                <a:cs typeface="Times New Roman" panose="02020603050405020304" pitchFamily="18" charset="0"/>
              </a:rPr>
              <a:t>family-centered </a:t>
            </a:r>
            <a:r>
              <a:rPr lang="en-US" baseline="0" dirty="0">
                <a:latin typeface="Times New Roman" panose="02020603050405020304" pitchFamily="18" charset="0"/>
                <a:cs typeface="Times New Roman" panose="02020603050405020304" pitchFamily="18" charset="0"/>
              </a:rPr>
              <a:t>i</a:t>
            </a:r>
            <a:r>
              <a:rPr lang="en-US" baseline="0" dirty="0" smtClean="0">
                <a:latin typeface="Times New Roman" panose="02020603050405020304" pitchFamily="18" charset="0"/>
                <a:cs typeface="Times New Roman" panose="02020603050405020304" pitchFamily="18" charset="0"/>
              </a:rPr>
              <a:t>nterventions </a:t>
            </a:r>
            <a:r>
              <a:rPr lang="en-US" baseline="0" dirty="0">
                <a:latin typeface="Times New Roman" panose="02020603050405020304" pitchFamily="18" charset="0"/>
                <a:cs typeface="Times New Roman" panose="02020603050405020304" pitchFamily="18" charset="0"/>
              </a:rPr>
              <a:t>and </a:t>
            </a:r>
            <a:r>
              <a:rPr lang="en-US" baseline="0" dirty="0" smtClean="0">
                <a:latin typeface="Times New Roman" panose="02020603050405020304" pitchFamily="18" charset="0"/>
                <a:cs typeface="Times New Roman" panose="02020603050405020304" pitchFamily="18" charset="0"/>
              </a:rPr>
              <a:t>some </a:t>
            </a:r>
            <a:r>
              <a:rPr lang="en-US" baseline="0" dirty="0">
                <a:latin typeface="Times New Roman" panose="02020603050405020304" pitchFamily="18" charset="0"/>
                <a:cs typeface="Times New Roman" panose="02020603050405020304" pitchFamily="18" charset="0"/>
              </a:rPr>
              <a:t>questions </a:t>
            </a:r>
            <a:r>
              <a:rPr lang="en-US" baseline="0" dirty="0" smtClean="0">
                <a:latin typeface="Times New Roman" panose="02020603050405020304" pitchFamily="18" charset="0"/>
                <a:cs typeface="Times New Roman" panose="02020603050405020304" pitchFamily="18" charset="0"/>
              </a:rPr>
              <a:t>that I </a:t>
            </a:r>
            <a:r>
              <a:rPr lang="en-US" baseline="0" dirty="0">
                <a:latin typeface="Times New Roman" panose="02020603050405020304" pitchFamily="18" charset="0"/>
                <a:cs typeface="Times New Roman" panose="02020603050405020304" pitchFamily="18" charset="0"/>
              </a:rPr>
              <a:t>would like you to </a:t>
            </a:r>
            <a:r>
              <a:rPr lang="en-US" baseline="0" dirty="0" smtClean="0">
                <a:latin typeface="Times New Roman" panose="02020603050405020304" pitchFamily="18" charset="0"/>
                <a:cs typeface="Times New Roman" panose="02020603050405020304" pitchFamily="18" charset="0"/>
              </a:rPr>
              <a:t>consider </a:t>
            </a:r>
            <a:r>
              <a:rPr lang="en-US" baseline="0" dirty="0">
                <a:latin typeface="Times New Roman" panose="02020603050405020304" pitchFamily="18" charset="0"/>
                <a:cs typeface="Times New Roman" panose="02020603050405020304" pitchFamily="18" charset="0"/>
              </a:rPr>
              <a:t>as you review the case study. </a:t>
            </a:r>
            <a:r>
              <a:rPr lang="en-US" baseline="0" dirty="0" smtClean="0">
                <a:latin typeface="Times New Roman" panose="02020603050405020304" pitchFamily="18" charset="0"/>
                <a:cs typeface="Times New Roman" panose="02020603050405020304" pitchFamily="18" charset="0"/>
              </a:rPr>
              <a:t>These </a:t>
            </a:r>
            <a:r>
              <a:rPr lang="en-US" baseline="0" dirty="0">
                <a:latin typeface="Times New Roman" panose="02020603050405020304" pitchFamily="18" charset="0"/>
                <a:cs typeface="Times New Roman" panose="02020603050405020304" pitchFamily="18" charset="0"/>
              </a:rPr>
              <a:t>questions will </a:t>
            </a:r>
            <a:r>
              <a:rPr lang="en-US" baseline="0" dirty="0" smtClean="0">
                <a:latin typeface="Times New Roman" panose="02020603050405020304" pitchFamily="18" charset="0"/>
                <a:cs typeface="Times New Roman" panose="02020603050405020304" pitchFamily="18" charset="0"/>
              </a:rPr>
              <a:t>assist </a:t>
            </a:r>
            <a:r>
              <a:rPr lang="en-US" baseline="0" dirty="0">
                <a:latin typeface="Times New Roman" panose="02020603050405020304" pitchFamily="18" charset="0"/>
                <a:cs typeface="Times New Roman" panose="02020603050405020304" pitchFamily="18" charset="0"/>
              </a:rPr>
              <a:t>in the development </a:t>
            </a:r>
            <a:r>
              <a:rPr lang="en-US" baseline="0" dirty="0" smtClean="0">
                <a:latin typeface="Times New Roman" panose="02020603050405020304" pitchFamily="18" charset="0"/>
                <a:cs typeface="Times New Roman" panose="02020603050405020304" pitchFamily="18" charset="0"/>
              </a:rPr>
              <a:t>of </a:t>
            </a:r>
            <a:r>
              <a:rPr lang="en-US" baseline="0" dirty="0">
                <a:latin typeface="Times New Roman" panose="02020603050405020304" pitchFamily="18" charset="0"/>
                <a:cs typeface="Times New Roman" panose="02020603050405020304" pitchFamily="18" charset="0"/>
              </a:rPr>
              <a:t>a family-centered and culturally inclusive case plan.</a:t>
            </a:r>
          </a:p>
          <a:p>
            <a:endParaRPr lang="en-US" baseline="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For </a:t>
            </a:r>
            <a:r>
              <a:rPr lang="en-US" baseline="0" dirty="0" smtClean="0">
                <a:latin typeface="Times New Roman" panose="02020603050405020304" pitchFamily="18" charset="0"/>
                <a:cs typeface="Times New Roman" panose="02020603050405020304" pitchFamily="18" charset="0"/>
              </a:rPr>
              <a:t>example, as </a:t>
            </a:r>
            <a:r>
              <a:rPr lang="en-US" baseline="0" dirty="0">
                <a:latin typeface="Times New Roman" panose="02020603050405020304" pitchFamily="18" charset="0"/>
                <a:cs typeface="Times New Roman" panose="02020603050405020304" pitchFamily="18" charset="0"/>
              </a:rPr>
              <a:t>you review the case study </a:t>
            </a:r>
            <a:r>
              <a:rPr lang="en-US" baseline="0" dirty="0" smtClean="0">
                <a:latin typeface="Times New Roman" panose="02020603050405020304" pitchFamily="18" charset="0"/>
                <a:cs typeface="Times New Roman" panose="02020603050405020304" pitchFamily="18" charset="0"/>
              </a:rPr>
              <a:t>in your group, think about the key </a:t>
            </a:r>
            <a:r>
              <a:rPr lang="en-US" baseline="0" dirty="0">
                <a:latin typeface="Times New Roman" panose="02020603050405020304" pitchFamily="18" charset="0"/>
                <a:cs typeface="Times New Roman" panose="02020603050405020304" pitchFamily="18" charset="0"/>
              </a:rPr>
              <a:t>issues or things that are significant about the person in each of the areas. </a:t>
            </a:r>
            <a:r>
              <a:rPr lang="en-US" baseline="0" dirty="0" smtClean="0">
                <a:latin typeface="Times New Roman" panose="02020603050405020304" pitchFamily="18" charset="0"/>
                <a:cs typeface="Times New Roman" panose="02020603050405020304" pitchFamily="18" charset="0"/>
              </a:rPr>
              <a:t>Since you </a:t>
            </a:r>
            <a:r>
              <a:rPr lang="en-US" baseline="0" dirty="0">
                <a:latin typeface="Times New Roman" panose="02020603050405020304" pitchFamily="18" charset="0"/>
                <a:cs typeface="Times New Roman" panose="02020603050405020304" pitchFamily="18" charset="0"/>
              </a:rPr>
              <a:t>only have a summary of the </a:t>
            </a:r>
            <a:r>
              <a:rPr lang="en-US" baseline="0" dirty="0" smtClean="0">
                <a:latin typeface="Times New Roman" panose="02020603050405020304" pitchFamily="18" charset="0"/>
                <a:cs typeface="Times New Roman" panose="02020603050405020304" pitchFamily="18" charset="0"/>
              </a:rPr>
              <a:t>individual assessment and case </a:t>
            </a:r>
            <a:r>
              <a:rPr lang="en-US" baseline="0" dirty="0">
                <a:latin typeface="Times New Roman" panose="02020603050405020304" pitchFamily="18" charset="0"/>
                <a:cs typeface="Times New Roman" panose="02020603050405020304" pitchFamily="18" charset="0"/>
              </a:rPr>
              <a:t>plan, </a:t>
            </a:r>
            <a:r>
              <a:rPr lang="en-US" baseline="0" dirty="0" smtClean="0">
                <a:latin typeface="Times New Roman" panose="02020603050405020304" pitchFamily="18" charset="0"/>
                <a:cs typeface="Times New Roman" panose="02020603050405020304" pitchFamily="18" charset="0"/>
              </a:rPr>
              <a:t>write down notes about the key </a:t>
            </a:r>
            <a:r>
              <a:rPr lang="en-US" baseline="0" dirty="0">
                <a:latin typeface="Times New Roman" panose="02020603050405020304" pitchFamily="18" charset="0"/>
                <a:cs typeface="Times New Roman" panose="02020603050405020304" pitchFamily="18" charset="0"/>
              </a:rPr>
              <a:t>information </a:t>
            </a:r>
            <a:r>
              <a:rPr lang="en-US" baseline="0" dirty="0" smtClean="0">
                <a:latin typeface="Times New Roman" panose="02020603050405020304" pitchFamily="18" charset="0"/>
                <a:cs typeface="Times New Roman" panose="02020603050405020304" pitchFamily="18" charset="0"/>
              </a:rPr>
              <a:t>that will </a:t>
            </a:r>
            <a:r>
              <a:rPr lang="en-US" baseline="0" dirty="0">
                <a:latin typeface="Times New Roman" panose="02020603050405020304" pitchFamily="18" charset="0"/>
                <a:cs typeface="Times New Roman" panose="02020603050405020304" pitchFamily="18" charset="0"/>
              </a:rPr>
              <a:t>be important </a:t>
            </a:r>
            <a:r>
              <a:rPr lang="en-US" baseline="0" dirty="0" smtClean="0">
                <a:latin typeface="Times New Roman" panose="02020603050405020304" pitchFamily="18" charset="0"/>
                <a:cs typeface="Times New Roman" panose="02020603050405020304" pitchFamily="18" charset="0"/>
              </a:rPr>
              <a:t>to include or address in </a:t>
            </a:r>
            <a:r>
              <a:rPr lang="en-US" baseline="0" dirty="0">
                <a:latin typeface="Times New Roman" panose="02020603050405020304" pitchFamily="18" charset="0"/>
                <a:cs typeface="Times New Roman" panose="02020603050405020304" pitchFamily="18" charset="0"/>
              </a:rPr>
              <a:t>each of these </a:t>
            </a:r>
            <a:r>
              <a:rPr lang="en-US" baseline="0" dirty="0" smtClean="0">
                <a:latin typeface="Times New Roman" panose="02020603050405020304" pitchFamily="18" charset="0"/>
                <a:cs typeface="Times New Roman" panose="02020603050405020304" pitchFamily="18" charset="0"/>
              </a:rPr>
              <a:t>areas.</a:t>
            </a:r>
            <a:endParaRPr lang="en-US" baseline="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baseline="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aseline="0" dirty="0" smtClean="0">
                <a:latin typeface="Times New Roman" panose="02020603050405020304" pitchFamily="18" charset="0"/>
                <a:cs typeface="Times New Roman" panose="02020603050405020304" pitchFamily="18" charset="0"/>
              </a:rPr>
              <a:t>This </a:t>
            </a:r>
            <a:r>
              <a:rPr lang="en-US" baseline="0" dirty="0">
                <a:latin typeface="Times New Roman" panose="02020603050405020304" pitchFamily="18" charset="0"/>
                <a:cs typeface="Times New Roman" panose="02020603050405020304" pitchFamily="18" charset="0"/>
              </a:rPr>
              <a:t>worksheet is only intended to assist you in </a:t>
            </a:r>
            <a:r>
              <a:rPr lang="en-US" baseline="0" dirty="0" smtClean="0">
                <a:latin typeface="Times New Roman" panose="02020603050405020304" pitchFamily="18" charset="0"/>
                <a:cs typeface="Times New Roman" panose="02020603050405020304" pitchFamily="18" charset="0"/>
              </a:rPr>
              <a:t>applying family-centered care </a:t>
            </a:r>
            <a:r>
              <a:rPr lang="en-US" baseline="0" dirty="0">
                <a:latin typeface="Times New Roman" panose="02020603050405020304" pitchFamily="18" charset="0"/>
                <a:cs typeface="Times New Roman" panose="02020603050405020304" pitchFamily="18" charset="0"/>
              </a:rPr>
              <a:t>and </a:t>
            </a:r>
            <a:r>
              <a:rPr lang="en-US" baseline="0" dirty="0" smtClean="0">
                <a:latin typeface="Times New Roman" panose="02020603050405020304" pitchFamily="18" charset="0"/>
                <a:cs typeface="Times New Roman" panose="02020603050405020304" pitchFamily="18" charset="0"/>
              </a:rPr>
              <a:t>practices to a case. </a:t>
            </a:r>
          </a:p>
          <a:p>
            <a:pPr marL="171450" indent="-171450">
              <a:buFont typeface="Arial" panose="020B0604020202020204" pitchFamily="34" charset="0"/>
              <a:buChar char="•"/>
            </a:pPr>
            <a:endParaRPr lang="en-US" baseline="0" dirty="0" smtClean="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aseline="0" dirty="0" smtClean="0">
                <a:latin typeface="Times New Roman" panose="02020603050405020304" pitchFamily="18" charset="0"/>
                <a:cs typeface="Times New Roman" panose="02020603050405020304" pitchFamily="18" charset="0"/>
              </a:rPr>
              <a:t>Here are some key questions you should consider:</a:t>
            </a:r>
            <a:endParaRPr lang="en-US" baseline="0" dirty="0">
              <a:latin typeface="Times New Roman" panose="02020603050405020304" pitchFamily="18" charset="0"/>
              <a:cs typeface="Times New Roman" panose="02020603050405020304" pitchFamily="18" charset="0"/>
            </a:endParaRPr>
          </a:p>
          <a:p>
            <a:pPr marL="685800" lvl="1" indent="-228600">
              <a:buFont typeface="+mj-lt"/>
              <a:buAutoNum type="arabicPeriod"/>
            </a:pPr>
            <a:r>
              <a:rPr lang="en-US" baseline="0" dirty="0" smtClean="0">
                <a:latin typeface="Times New Roman" panose="02020603050405020304" pitchFamily="18" charset="0"/>
                <a:cs typeface="Times New Roman" panose="02020603050405020304" pitchFamily="18" charset="0"/>
              </a:rPr>
              <a:t>Of the information provided, what is </a:t>
            </a:r>
            <a:r>
              <a:rPr lang="en-US" baseline="0" dirty="0">
                <a:latin typeface="Times New Roman" panose="02020603050405020304" pitchFamily="18" charset="0"/>
                <a:cs typeface="Times New Roman" panose="02020603050405020304" pitchFamily="18" charset="0"/>
              </a:rPr>
              <a:t>significant or key </a:t>
            </a:r>
            <a:r>
              <a:rPr lang="en-US" baseline="0" dirty="0" smtClean="0">
                <a:latin typeface="Times New Roman" panose="02020603050405020304" pitchFamily="18" charset="0"/>
                <a:cs typeface="Times New Roman" panose="02020603050405020304" pitchFamily="18" charset="0"/>
              </a:rPr>
              <a:t>information?</a:t>
            </a:r>
          </a:p>
          <a:p>
            <a:pPr marL="685800" lvl="1" indent="-228600">
              <a:buFont typeface="+mj-lt"/>
              <a:buAutoNum type="arabicPeriod"/>
            </a:pPr>
            <a:r>
              <a:rPr lang="en-US" baseline="0" dirty="0" smtClean="0">
                <a:latin typeface="Times New Roman" panose="02020603050405020304" pitchFamily="18" charset="0"/>
                <a:cs typeface="Times New Roman" panose="02020603050405020304" pitchFamily="18" charset="0"/>
              </a:rPr>
              <a:t>How </a:t>
            </a:r>
            <a:r>
              <a:rPr lang="en-US" baseline="0" dirty="0">
                <a:latin typeface="Times New Roman" panose="02020603050405020304" pitchFamily="18" charset="0"/>
                <a:cs typeface="Times New Roman" panose="02020603050405020304" pitchFamily="18" charset="0"/>
              </a:rPr>
              <a:t>did the client define family based on the information you </a:t>
            </a:r>
            <a:r>
              <a:rPr lang="en-US" baseline="0" dirty="0" smtClean="0">
                <a:latin typeface="Times New Roman" panose="02020603050405020304" pitchFamily="18" charset="0"/>
                <a:cs typeface="Times New Roman" panose="02020603050405020304" pitchFamily="18" charset="0"/>
              </a:rPr>
              <a:t>have?</a:t>
            </a:r>
          </a:p>
          <a:p>
            <a:pPr marL="685800" lvl="1" indent="-228600">
              <a:buFont typeface="+mj-lt"/>
              <a:buAutoNum type="arabicPeriod"/>
            </a:pPr>
            <a:r>
              <a:rPr lang="en-US" baseline="0" dirty="0" smtClean="0">
                <a:latin typeface="Times New Roman" panose="02020603050405020304" pitchFamily="18" charset="0"/>
                <a:cs typeface="Times New Roman" panose="02020603050405020304" pitchFamily="18" charset="0"/>
              </a:rPr>
              <a:t>Who </a:t>
            </a:r>
            <a:r>
              <a:rPr lang="en-US" baseline="0" dirty="0">
                <a:latin typeface="Times New Roman" panose="02020603050405020304" pitchFamily="18" charset="0"/>
                <a:cs typeface="Times New Roman" panose="02020603050405020304" pitchFamily="18" charset="0"/>
              </a:rPr>
              <a:t>would you include in the family </a:t>
            </a:r>
            <a:r>
              <a:rPr lang="en-US" baseline="0" dirty="0" smtClean="0">
                <a:latin typeface="Times New Roman" panose="02020603050405020304" pitchFamily="18" charset="0"/>
                <a:cs typeface="Times New Roman" panose="02020603050405020304" pitchFamily="18" charset="0"/>
              </a:rPr>
              <a:t>assessment?</a:t>
            </a:r>
          </a:p>
          <a:p>
            <a:pPr marL="685800" lvl="1" indent="-228600">
              <a:buFont typeface="+mj-lt"/>
              <a:buAutoNum type="arabicPeriod"/>
            </a:pPr>
            <a:r>
              <a:rPr lang="en-US" baseline="0" dirty="0" smtClean="0">
                <a:latin typeface="Times New Roman" panose="02020603050405020304" pitchFamily="18" charset="0"/>
                <a:cs typeface="Times New Roman" panose="02020603050405020304" pitchFamily="18" charset="0"/>
              </a:rPr>
              <a:t>What </a:t>
            </a:r>
            <a:r>
              <a:rPr lang="en-US" baseline="0" dirty="0">
                <a:latin typeface="Times New Roman" panose="02020603050405020304" pitchFamily="18" charset="0"/>
                <a:cs typeface="Times New Roman" panose="02020603050405020304" pitchFamily="18" charset="0"/>
              </a:rPr>
              <a:t>factors need to be considered in terms of safety, </a:t>
            </a:r>
            <a:r>
              <a:rPr lang="en-US" baseline="0" dirty="0" smtClean="0">
                <a:latin typeface="Times New Roman" panose="02020603050405020304" pitchFamily="18" charset="0"/>
                <a:cs typeface="Times New Roman" panose="02020603050405020304" pitchFamily="18" charset="0"/>
              </a:rPr>
              <a:t>and what </a:t>
            </a:r>
            <a:r>
              <a:rPr lang="en-US" baseline="0" dirty="0">
                <a:latin typeface="Times New Roman" panose="02020603050405020304" pitchFamily="18" charset="0"/>
                <a:cs typeface="Times New Roman" panose="02020603050405020304" pitchFamily="18" charset="0"/>
              </a:rPr>
              <a:t>additional information do you </a:t>
            </a:r>
            <a:r>
              <a:rPr lang="en-US" baseline="0" dirty="0" smtClean="0">
                <a:latin typeface="Times New Roman" panose="02020603050405020304" pitchFamily="18" charset="0"/>
                <a:cs typeface="Times New Roman" panose="02020603050405020304" pitchFamily="18" charset="0"/>
              </a:rPr>
              <a:t>need to develop a safety plan?</a:t>
            </a:r>
          </a:p>
          <a:p>
            <a:pPr marL="685800" lvl="1" indent="-228600">
              <a:buFont typeface="+mj-lt"/>
              <a:buAutoNum type="arabicPeriod"/>
            </a:pPr>
            <a:r>
              <a:rPr lang="en-US" baseline="0" dirty="0" smtClean="0">
                <a:latin typeface="Times New Roman" panose="02020603050405020304" pitchFamily="18" charset="0"/>
                <a:cs typeface="Times New Roman" panose="02020603050405020304" pitchFamily="18" charset="0"/>
              </a:rPr>
              <a:t>What interventions will you recommend for </a:t>
            </a:r>
            <a:r>
              <a:rPr lang="en-US" baseline="0" dirty="0">
                <a:latin typeface="Times New Roman" panose="02020603050405020304" pitchFamily="18" charset="0"/>
                <a:cs typeface="Times New Roman" panose="02020603050405020304" pitchFamily="18" charset="0"/>
              </a:rPr>
              <a:t>the </a:t>
            </a:r>
            <a:r>
              <a:rPr lang="en-US" baseline="0" dirty="0" smtClean="0">
                <a:latin typeface="Times New Roman" panose="02020603050405020304" pitchFamily="18" charset="0"/>
                <a:cs typeface="Times New Roman" panose="02020603050405020304" pitchFamily="18" charset="0"/>
              </a:rPr>
              <a:t>family?</a:t>
            </a:r>
          </a:p>
          <a:p>
            <a:pPr marL="685800" lvl="1" indent="-228600">
              <a:buFont typeface="+mj-lt"/>
              <a:buAutoNum type="arabicPeriod"/>
            </a:pPr>
            <a:r>
              <a:rPr lang="en-US" baseline="0" dirty="0" smtClean="0">
                <a:latin typeface="Times New Roman" panose="02020603050405020304" pitchFamily="18" charset="0"/>
                <a:cs typeface="Times New Roman" panose="02020603050405020304" pitchFamily="18" charset="0"/>
              </a:rPr>
              <a:t>What </a:t>
            </a:r>
            <a:r>
              <a:rPr lang="en-US" baseline="0" dirty="0">
                <a:latin typeface="Times New Roman" panose="02020603050405020304" pitchFamily="18" charset="0"/>
                <a:cs typeface="Times New Roman" panose="02020603050405020304" pitchFamily="18" charset="0"/>
              </a:rPr>
              <a:t>might be the goal for this family? </a:t>
            </a:r>
            <a:endParaRPr lang="en-US" baseline="0" dirty="0" smtClean="0">
              <a:latin typeface="Times New Roman" panose="02020603050405020304" pitchFamily="18" charset="0"/>
              <a:cs typeface="Times New Roman" panose="02020603050405020304" pitchFamily="18" charset="0"/>
            </a:endParaRPr>
          </a:p>
          <a:p>
            <a:pPr marL="685800" lvl="1" indent="-228600">
              <a:buFont typeface="+mj-lt"/>
              <a:buAutoNum type="arabicPeriod"/>
            </a:pPr>
            <a:r>
              <a:rPr lang="en-US" baseline="0" dirty="0" smtClean="0">
                <a:latin typeface="Times New Roman" panose="02020603050405020304" pitchFamily="18" charset="0"/>
                <a:cs typeface="Times New Roman" panose="02020603050405020304" pitchFamily="18" charset="0"/>
              </a:rPr>
              <a:t>What are the cultural considerations to note for the development of a family-centered plan?</a:t>
            </a:r>
            <a:endParaRPr lang="en-US" baseline="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76939EE-F5D3-4358-9C8F-66501AE769DC}" type="slidenum">
              <a:rPr lang="en-US" smtClean="0"/>
              <a:t>14</a:t>
            </a:fld>
            <a:endParaRPr lang="en-US" dirty="0"/>
          </a:p>
        </p:txBody>
      </p:sp>
    </p:spTree>
    <p:extLst>
      <p:ext uri="{BB962C8B-B14F-4D97-AF65-F5344CB8AC3E}">
        <p14:creationId xmlns:p14="http://schemas.microsoft.com/office/powerpoint/2010/main" val="4181579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1300" y="228600"/>
            <a:ext cx="3994150" cy="3086100"/>
          </a:xfrm>
        </p:spPr>
      </p:sp>
      <p:sp>
        <p:nvSpPr>
          <p:cNvPr id="3" name="Notes Placeholder 2"/>
          <p:cNvSpPr>
            <a:spLocks noGrp="1"/>
          </p:cNvSpPr>
          <p:nvPr>
            <p:ph type="body" idx="1"/>
          </p:nvPr>
        </p:nvSpPr>
        <p:spPr>
          <a:xfrm>
            <a:off x="685800" y="3314700"/>
            <a:ext cx="5486400" cy="4686300"/>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latin typeface="Times New Roman" panose="02020603050405020304" pitchFamily="18" charset="0"/>
                <a:cs typeface="Times New Roman" panose="02020603050405020304" pitchFamily="18" charset="0"/>
              </a:rPr>
              <a:t>Another</a:t>
            </a:r>
            <a:r>
              <a:rPr lang="en-US" sz="1400" baseline="0" dirty="0" smtClean="0">
                <a:latin typeface="Times New Roman" panose="02020603050405020304" pitchFamily="18" charset="0"/>
                <a:cs typeface="Times New Roman" panose="02020603050405020304" pitchFamily="18" charset="0"/>
              </a:rPr>
              <a:t> tool you can use is</a:t>
            </a:r>
            <a:r>
              <a:rPr lang="en-US" sz="1400" dirty="0" smtClean="0">
                <a:latin typeface="Times New Roman" panose="02020603050405020304" pitchFamily="18" charset="0"/>
                <a:cs typeface="Times New Roman" panose="02020603050405020304" pitchFamily="18" charset="0"/>
              </a:rPr>
              <a:t> </a:t>
            </a:r>
            <a:r>
              <a:rPr lang="en-US" sz="1400" i="1" dirty="0" smtClean="0">
                <a:latin typeface="Times New Roman" panose="02020603050405020304" pitchFamily="18" charset="0"/>
                <a:cs typeface="Times New Roman" panose="02020603050405020304" pitchFamily="18" charset="0"/>
              </a:rPr>
              <a:t>the Family-Centered</a:t>
            </a:r>
            <a:r>
              <a:rPr lang="en-US" sz="1400" i="1" baseline="0" dirty="0" smtClean="0">
                <a:latin typeface="Times New Roman" panose="02020603050405020304" pitchFamily="18" charset="0"/>
                <a:cs typeface="Times New Roman" panose="02020603050405020304" pitchFamily="18" charset="0"/>
              </a:rPr>
              <a:t> Case Plan </a:t>
            </a:r>
            <a:r>
              <a:rPr lang="en-US" sz="1400" i="0" baseline="0" dirty="0" smtClean="0">
                <a:latin typeface="Times New Roman" panose="02020603050405020304" pitchFamily="18" charset="0"/>
                <a:cs typeface="Times New Roman" panose="02020603050405020304" pitchFamily="18" charset="0"/>
              </a:rPr>
              <a:t>Worksheet. The participant manual contains a blank worksheet (</a:t>
            </a:r>
            <a:r>
              <a:rPr lang="en-US" sz="1400" b="1" dirty="0" smtClean="0">
                <a:latin typeface="Times New Roman" panose="02020603050405020304" pitchFamily="18" charset="0"/>
                <a:cs typeface="Times New Roman" panose="02020603050405020304" pitchFamily="18" charset="0"/>
              </a:rPr>
              <a:t>page 192</a:t>
            </a:r>
            <a:r>
              <a:rPr lang="en-US" sz="1400" b="0" dirty="0" smtClean="0">
                <a:latin typeface="Times New Roman" panose="02020603050405020304" pitchFamily="18" charset="0"/>
                <a:cs typeface="Times New Roman" panose="02020603050405020304" pitchFamily="18" charset="0"/>
              </a:rPr>
              <a:t>)</a:t>
            </a:r>
            <a:r>
              <a:rPr lang="en-US" sz="1400" i="0" baseline="0" dirty="0" smtClean="0">
                <a:latin typeface="Times New Roman" panose="02020603050405020304" pitchFamily="18" charset="0"/>
                <a:cs typeface="Times New Roman" panose="02020603050405020304" pitchFamily="18" charset="0"/>
              </a:rPr>
              <a:t>, as well as a completed worksheet with examples to give you ideas of possible family-centered interventions (</a:t>
            </a:r>
            <a:r>
              <a:rPr lang="en-US" sz="1400" b="1" dirty="0" smtClean="0">
                <a:latin typeface="Times New Roman" panose="02020603050405020304" pitchFamily="18" charset="0"/>
                <a:cs typeface="Times New Roman" panose="02020603050405020304" pitchFamily="18" charset="0"/>
              </a:rPr>
              <a:t>pages</a:t>
            </a:r>
            <a:r>
              <a:rPr lang="en-US" sz="1400" b="1" baseline="0" dirty="0" smtClean="0">
                <a:latin typeface="Times New Roman" panose="02020603050405020304" pitchFamily="18" charset="0"/>
                <a:cs typeface="Times New Roman" panose="02020603050405020304" pitchFamily="18" charset="0"/>
              </a:rPr>
              <a:t> 193-195</a:t>
            </a:r>
            <a:r>
              <a:rPr lang="en-US" sz="1400" b="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smtClean="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solidFill>
                  <a:srgbClr val="FF0000"/>
                </a:solidFill>
                <a:latin typeface="Times New Roman" panose="02020603050405020304" pitchFamily="18" charset="0"/>
                <a:cs typeface="Times New Roman" panose="02020603050405020304" pitchFamily="18" charset="0"/>
              </a:rPr>
              <a:t>Please turn to </a:t>
            </a:r>
            <a:r>
              <a:rPr lang="en-US" sz="1400" b="1" dirty="0" smtClean="0">
                <a:solidFill>
                  <a:srgbClr val="FF0000"/>
                </a:solidFill>
                <a:latin typeface="Times New Roman" panose="02020603050405020304" pitchFamily="18" charset="0"/>
                <a:cs typeface="Times New Roman" panose="02020603050405020304" pitchFamily="18" charset="0"/>
              </a:rPr>
              <a:t>page 192</a:t>
            </a:r>
            <a:r>
              <a:rPr lang="en-US" sz="1400" b="1" baseline="0" dirty="0" smtClean="0">
                <a:solidFill>
                  <a:srgbClr val="FF0000"/>
                </a:solidFill>
                <a:latin typeface="Times New Roman" panose="02020603050405020304" pitchFamily="18" charset="0"/>
                <a:cs typeface="Times New Roman" panose="02020603050405020304" pitchFamily="18" charset="0"/>
              </a:rPr>
              <a:t> </a:t>
            </a:r>
            <a:r>
              <a:rPr lang="en-US" sz="1400" baseline="0" dirty="0" smtClean="0">
                <a:solidFill>
                  <a:srgbClr val="FF0000"/>
                </a:solidFill>
                <a:latin typeface="Times New Roman" panose="02020603050405020304" pitchFamily="18" charset="0"/>
                <a:cs typeface="Times New Roman" panose="02020603050405020304" pitchFamily="18" charset="0"/>
              </a:rPr>
              <a:t>so we can review the blank worksheet. </a:t>
            </a:r>
            <a:r>
              <a:rPr lang="en-US" sz="1400" dirty="0" smtClean="0">
                <a:solidFill>
                  <a:srgbClr val="FF0000"/>
                </a:solidFill>
                <a:latin typeface="Times New Roman" panose="02020603050405020304" pitchFamily="18" charset="0"/>
                <a:cs typeface="Times New Roman" panose="02020603050405020304" pitchFamily="18" charset="0"/>
              </a:rPr>
              <a:t>This tool helps one prioritize</a:t>
            </a:r>
            <a:r>
              <a:rPr lang="en-US" sz="1400" baseline="0" dirty="0" smtClean="0">
                <a:solidFill>
                  <a:srgbClr val="FF0000"/>
                </a:solidFill>
                <a:latin typeface="Times New Roman" panose="02020603050405020304" pitchFamily="18" charset="0"/>
                <a:cs typeface="Times New Roman" panose="02020603050405020304" pitchFamily="18" charset="0"/>
              </a:rPr>
              <a:t> needs and interventions at different levels for families. At the top of the page, write down any cultural considerations for this family that should be kept in mind as the interventions are considered. The first column is the </a:t>
            </a:r>
            <a:r>
              <a:rPr lang="en-US" sz="1400" i="1" baseline="0" dirty="0" smtClean="0">
                <a:solidFill>
                  <a:srgbClr val="FF0000"/>
                </a:solidFill>
                <a:latin typeface="Times New Roman" panose="02020603050405020304" pitchFamily="18" charset="0"/>
                <a:cs typeface="Times New Roman" panose="02020603050405020304" pitchFamily="18" charset="0"/>
              </a:rPr>
              <a:t>Identified Strength or Need</a:t>
            </a:r>
            <a:r>
              <a:rPr lang="en-US" sz="1400" baseline="0" dirty="0" smtClean="0">
                <a:solidFill>
                  <a:srgbClr val="FF0000"/>
                </a:solidFill>
                <a:latin typeface="Times New Roman" panose="02020603050405020304" pitchFamily="18" charset="0"/>
                <a:cs typeface="Times New Roman" panose="02020603050405020304" pitchFamily="18" charset="0"/>
              </a:rPr>
              <a:t>. In this column, you can make notes on the needs and strengths of the family members. The second column is the </a:t>
            </a:r>
            <a:r>
              <a:rPr lang="en-US" sz="1400" i="1" baseline="0" dirty="0" smtClean="0">
                <a:solidFill>
                  <a:srgbClr val="FF0000"/>
                </a:solidFill>
                <a:latin typeface="Times New Roman" panose="02020603050405020304" pitchFamily="18" charset="0"/>
                <a:cs typeface="Times New Roman" panose="02020603050405020304" pitchFamily="18" charset="0"/>
              </a:rPr>
              <a:t>Intervention and Recommendation</a:t>
            </a:r>
            <a:r>
              <a:rPr lang="en-US" sz="1400" baseline="0" dirty="0" smtClean="0">
                <a:solidFill>
                  <a:srgbClr val="FF0000"/>
                </a:solidFill>
                <a:latin typeface="Times New Roman" panose="02020603050405020304" pitchFamily="18" charset="0"/>
                <a:cs typeface="Times New Roman" panose="02020603050405020304" pitchFamily="18" charset="0"/>
              </a:rPr>
              <a:t>. Under this column, you would note the services, programs, counseling, etc. needed to help meet the identified need or strength. In the third column you indicate whether the identified issue is a strength or challenge (indicate with plus or minus sign). When you have finished filling out the first three columns, proceed to prioritizing the interventions using the fourth column. Anything that should be addressed as soon as possible should be noted with an “I” for immediate and high priority. If the need is significant, but not urgent, you can note it with an “S,” which indicates that the need should be addressed within six months. If the need doesn’t require action for the next six months or if there isn’t a recommended intervention at the time, note that need with a letter N for “noted.” </a:t>
            </a:r>
            <a:endParaRPr lang="en-US" sz="14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Times New Roman" panose="02020603050405020304" pitchFamily="18" charset="0"/>
                <a:cs typeface="Times New Roman" panose="02020603050405020304" pitchFamily="18" charset="0"/>
              </a:rPr>
              <a:t>Let’s briefly</a:t>
            </a:r>
            <a:r>
              <a:rPr lang="en-US" sz="1400" baseline="0" dirty="0">
                <a:latin typeface="Times New Roman" panose="02020603050405020304" pitchFamily="18" charset="0"/>
                <a:cs typeface="Times New Roman" panose="02020603050405020304" pitchFamily="18" charset="0"/>
              </a:rPr>
              <a:t> discuss examples </a:t>
            </a:r>
            <a:r>
              <a:rPr lang="en-US" sz="1400" baseline="0" dirty="0" smtClean="0">
                <a:latin typeface="Times New Roman" panose="02020603050405020304" pitchFamily="18" charset="0"/>
                <a:cs typeface="Times New Roman" panose="02020603050405020304" pitchFamily="18" charset="0"/>
              </a:rPr>
              <a:t>of how you could populate this worksheet. On </a:t>
            </a:r>
            <a:r>
              <a:rPr lang="en-US" sz="1400" b="1" baseline="0" dirty="0" smtClean="0">
                <a:latin typeface="Times New Roman" panose="02020603050405020304" pitchFamily="18" charset="0"/>
                <a:cs typeface="Times New Roman" panose="02020603050405020304" pitchFamily="18" charset="0"/>
              </a:rPr>
              <a:t>pages 193-195 </a:t>
            </a:r>
            <a:r>
              <a:rPr lang="en-US" sz="1400" baseline="0" dirty="0" smtClean="0">
                <a:latin typeface="Times New Roman" panose="02020603050405020304" pitchFamily="18" charset="0"/>
                <a:cs typeface="Times New Roman" panose="02020603050405020304" pitchFamily="18" charset="0"/>
              </a:rPr>
              <a:t>of the participant manual, you will find an example of a completed Family-Centered Case Plan to provide ideas of what you might include.</a:t>
            </a:r>
            <a:endParaRPr lang="en-US" sz="1400" baseline="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76939EE-F5D3-4358-9C8F-66501AE769DC}" type="slidenum">
              <a:rPr lang="en-US" smtClean="0"/>
              <a:t>15</a:t>
            </a:fld>
            <a:endParaRPr lang="en-US" dirty="0"/>
          </a:p>
        </p:txBody>
      </p:sp>
    </p:spTree>
    <p:extLst>
      <p:ext uri="{BB962C8B-B14F-4D97-AF65-F5344CB8AC3E}">
        <p14:creationId xmlns:p14="http://schemas.microsoft.com/office/powerpoint/2010/main" val="3765057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5750"/>
            <a:ext cx="3535363" cy="2732088"/>
          </a:xfrm>
        </p:spPr>
      </p:sp>
      <p:sp>
        <p:nvSpPr>
          <p:cNvPr id="3" name="Notes Placeholder 2"/>
          <p:cNvSpPr>
            <a:spLocks noGrp="1"/>
          </p:cNvSpPr>
          <p:nvPr>
            <p:ph type="body" idx="1"/>
          </p:nvPr>
        </p:nvSpPr>
        <p:spPr>
          <a:xfrm>
            <a:off x="685800" y="2914650"/>
            <a:ext cx="5486400" cy="5086350"/>
          </a:xfrm>
        </p:spPr>
        <p:txBody>
          <a:bodyPr/>
          <a:lstStyle/>
          <a:p>
            <a:r>
              <a:rPr lang="en-US" sz="1400" baseline="0" dirty="0" smtClean="0">
                <a:latin typeface="Times New Roman" panose="02020603050405020304" pitchFamily="18" charset="0"/>
                <a:cs typeface="Times New Roman" panose="02020603050405020304" pitchFamily="18" charset="0"/>
              </a:rPr>
              <a:t>Now, let’s learn more about our fictional client by reviewing </a:t>
            </a:r>
            <a:r>
              <a:rPr lang="en-US" sz="1400" baseline="0" dirty="0">
                <a:latin typeface="Times New Roman" panose="02020603050405020304" pitchFamily="18" charset="0"/>
                <a:cs typeface="Times New Roman" panose="02020603050405020304" pitchFamily="18" charset="0"/>
              </a:rPr>
              <a:t>the case </a:t>
            </a:r>
            <a:r>
              <a:rPr lang="en-US" sz="1400" baseline="0" dirty="0" smtClean="0">
                <a:latin typeface="Times New Roman" panose="02020603050405020304" pitchFamily="18" charset="0"/>
                <a:cs typeface="Times New Roman" panose="02020603050405020304" pitchFamily="18" charset="0"/>
              </a:rPr>
              <a:t>study on </a:t>
            </a:r>
            <a:r>
              <a:rPr lang="en-US" sz="1400" b="1" baseline="0" dirty="0" smtClean="0">
                <a:latin typeface="Times New Roman" panose="02020603050405020304" pitchFamily="18" charset="0"/>
                <a:cs typeface="Times New Roman" panose="02020603050405020304" pitchFamily="18" charset="0"/>
              </a:rPr>
              <a:t>page 196 </a:t>
            </a:r>
            <a:r>
              <a:rPr lang="en-US" sz="1400" baseline="0" dirty="0" smtClean="0">
                <a:latin typeface="Times New Roman" panose="02020603050405020304" pitchFamily="18" charset="0"/>
                <a:cs typeface="Times New Roman" panose="02020603050405020304" pitchFamily="18" charset="0"/>
              </a:rPr>
              <a:t>of the participant manual. Let’s take 3 </a:t>
            </a:r>
            <a:r>
              <a:rPr lang="en-US" sz="1400" baseline="0" dirty="0">
                <a:latin typeface="Times New Roman" panose="02020603050405020304" pitchFamily="18" charset="0"/>
                <a:cs typeface="Times New Roman" panose="02020603050405020304" pitchFamily="18" charset="0"/>
              </a:rPr>
              <a:t>minutes </a:t>
            </a:r>
            <a:r>
              <a:rPr lang="en-US" sz="1400" baseline="0" dirty="0" smtClean="0">
                <a:latin typeface="Times New Roman" panose="02020603050405020304" pitchFamily="18" charset="0"/>
                <a:cs typeface="Times New Roman" panose="02020603050405020304" pitchFamily="18" charset="0"/>
              </a:rPr>
              <a:t>to read the case individually, and </a:t>
            </a:r>
            <a:r>
              <a:rPr lang="en-US" sz="1400" baseline="0" dirty="0">
                <a:latin typeface="Times New Roman" panose="02020603050405020304" pitchFamily="18" charset="0"/>
                <a:cs typeface="Times New Roman" panose="02020603050405020304" pitchFamily="18" charset="0"/>
              </a:rPr>
              <a:t>then </a:t>
            </a:r>
            <a:r>
              <a:rPr lang="en-US" sz="1400" baseline="0" dirty="0" smtClean="0">
                <a:latin typeface="Times New Roman" panose="02020603050405020304" pitchFamily="18" charset="0"/>
                <a:cs typeface="Times New Roman" panose="02020603050405020304" pitchFamily="18" charset="0"/>
              </a:rPr>
              <a:t>each group will have </a:t>
            </a:r>
            <a:r>
              <a:rPr lang="en-US" sz="1400" baseline="0" dirty="0">
                <a:latin typeface="Times New Roman" panose="02020603050405020304" pitchFamily="18" charset="0"/>
                <a:cs typeface="Times New Roman" panose="02020603050405020304" pitchFamily="18" charset="0"/>
              </a:rPr>
              <a:t>a </a:t>
            </a:r>
            <a:r>
              <a:rPr lang="en-US" sz="1400" baseline="0" dirty="0" smtClean="0">
                <a:latin typeface="Times New Roman" panose="02020603050405020304" pitchFamily="18" charset="0"/>
                <a:cs typeface="Times New Roman" panose="02020603050405020304" pitchFamily="18" charset="0"/>
              </a:rPr>
              <a:t>5-minute </a:t>
            </a:r>
            <a:r>
              <a:rPr lang="en-US" sz="1400" baseline="0" dirty="0">
                <a:latin typeface="Times New Roman" panose="02020603050405020304" pitchFamily="18" charset="0"/>
                <a:cs typeface="Times New Roman" panose="02020603050405020304" pitchFamily="18" charset="0"/>
              </a:rPr>
              <a:t>discussion about the </a:t>
            </a:r>
            <a:r>
              <a:rPr lang="en-US" sz="1400" baseline="0" dirty="0" smtClean="0">
                <a:latin typeface="Times New Roman" panose="02020603050405020304" pitchFamily="18" charset="0"/>
                <a:cs typeface="Times New Roman" panose="02020603050405020304" pitchFamily="18" charset="0"/>
              </a:rPr>
              <a:t>case using the </a:t>
            </a:r>
            <a:r>
              <a:rPr lang="en-US" sz="1400" i="1" dirty="0" smtClean="0">
                <a:latin typeface="Times New Roman" panose="02020603050405020304" pitchFamily="18" charset="0"/>
                <a:cs typeface="Times New Roman" panose="02020603050405020304" pitchFamily="18" charset="0"/>
              </a:rPr>
              <a:t>Family-Centered Intervention: Questions to Consider</a:t>
            </a:r>
            <a:r>
              <a:rPr lang="en-US" sz="1400" i="0" dirty="0" smtClean="0">
                <a:latin typeface="Times New Roman" panose="02020603050405020304" pitchFamily="18" charset="0"/>
                <a:cs typeface="Times New Roman" panose="02020603050405020304" pitchFamily="18" charset="0"/>
              </a:rPr>
              <a:t> worksheet </a:t>
            </a:r>
            <a:r>
              <a:rPr lang="en-US" sz="1400" baseline="0" dirty="0" smtClean="0">
                <a:latin typeface="Times New Roman" panose="02020603050405020304" pitchFamily="18" charset="0"/>
                <a:cs typeface="Times New Roman" panose="02020603050405020304" pitchFamily="18" charset="0"/>
              </a:rPr>
              <a:t>on </a:t>
            </a:r>
            <a:r>
              <a:rPr lang="en-US" sz="1400" b="1" baseline="0" dirty="0" smtClean="0">
                <a:latin typeface="Times New Roman" panose="02020603050405020304" pitchFamily="18" charset="0"/>
                <a:cs typeface="Times New Roman" panose="02020603050405020304" pitchFamily="18" charset="0"/>
              </a:rPr>
              <a:t>pages 190-191 </a:t>
            </a:r>
            <a:r>
              <a:rPr lang="en-US" sz="1400" b="0" baseline="0" dirty="0" smtClean="0">
                <a:latin typeface="Times New Roman" panose="02020603050405020304" pitchFamily="18" charset="0"/>
                <a:cs typeface="Times New Roman" panose="02020603050405020304" pitchFamily="18" charset="0"/>
              </a:rPr>
              <a:t>of the </a:t>
            </a:r>
            <a:r>
              <a:rPr lang="en-US" sz="1400" b="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participant manual. Please identify a group member who will report out to the larger group.</a:t>
            </a:r>
          </a:p>
          <a:p>
            <a:pPr marL="285750" indent="-285750">
              <a:buFont typeface="Arial" panose="020B0604020202020204" pitchFamily="34" charset="0"/>
              <a:buChar char="•"/>
            </a:pPr>
            <a:endParaRPr lang="en-US" sz="1400" baseline="0"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400" b="1" i="1" baseline="0" dirty="0" smtClean="0">
                <a:latin typeface="Times New Roman" panose="02020603050405020304" pitchFamily="18" charset="0"/>
                <a:cs typeface="Times New Roman" panose="02020603050405020304" pitchFamily="18" charset="0"/>
              </a:rPr>
              <a:t>Note to trainer: </a:t>
            </a:r>
          </a:p>
          <a:p>
            <a:pPr marL="285750" indent="-285750">
              <a:buFont typeface="Arial" panose="020B0604020202020204" pitchFamily="34" charset="0"/>
              <a:buChar char="•"/>
            </a:pPr>
            <a:r>
              <a:rPr lang="en-US" sz="1400" baseline="0" dirty="0" smtClean="0">
                <a:latin typeface="Times New Roman" panose="02020603050405020304" pitchFamily="18" charset="0"/>
                <a:cs typeface="Times New Roman" panose="02020603050405020304" pitchFamily="18" charset="0"/>
              </a:rPr>
              <a:t>Have participants review case individually for 3 minutes.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latin typeface="Times New Roman" panose="02020603050405020304" pitchFamily="18" charset="0"/>
                <a:cs typeface="Times New Roman" panose="02020603050405020304" pitchFamily="18" charset="0"/>
              </a:rPr>
              <a:t>After 3 minutes, have previously assigned groups get together to discuss the case and take notes on the </a:t>
            </a:r>
            <a:r>
              <a:rPr lang="en-US" sz="1400" i="1" dirty="0" smtClean="0">
                <a:latin typeface="Times New Roman" panose="02020603050405020304" pitchFamily="18" charset="0"/>
                <a:cs typeface="Times New Roman" panose="02020603050405020304" pitchFamily="18" charset="0"/>
              </a:rPr>
              <a:t>Family-Centered Intervention: Questions to Consider</a:t>
            </a:r>
            <a:r>
              <a:rPr lang="en-US" sz="1400" i="0" dirty="0" smtClean="0">
                <a:latin typeface="Times New Roman" panose="02020603050405020304" pitchFamily="18" charset="0"/>
                <a:cs typeface="Times New Roman" panose="02020603050405020304" pitchFamily="18" charset="0"/>
              </a:rPr>
              <a:t> worksheet </a:t>
            </a:r>
            <a:r>
              <a:rPr lang="en-US" sz="1400" baseline="0" dirty="0" smtClean="0">
                <a:latin typeface="Times New Roman" panose="02020603050405020304" pitchFamily="18" charset="0"/>
                <a:cs typeface="Times New Roman" panose="02020603050405020304" pitchFamily="18" charset="0"/>
              </a:rPr>
              <a:t>on </a:t>
            </a:r>
            <a:r>
              <a:rPr lang="en-US" sz="1400" b="1" baseline="0" dirty="0" smtClean="0">
                <a:latin typeface="Times New Roman" panose="02020603050405020304" pitchFamily="18" charset="0"/>
                <a:cs typeface="Times New Roman" panose="02020603050405020304" pitchFamily="18" charset="0"/>
              </a:rPr>
              <a:t>pages </a:t>
            </a:r>
            <a:r>
              <a:rPr lang="en-US" sz="1400" b="1" baseline="0" dirty="0" smtClean="0">
                <a:latin typeface="Times New Roman" panose="02020603050405020304" pitchFamily="18" charset="0"/>
                <a:cs typeface="Times New Roman" panose="02020603050405020304" pitchFamily="18" charset="0"/>
              </a:rPr>
              <a:t>190-191 </a:t>
            </a:r>
            <a:r>
              <a:rPr lang="en-US" sz="1400" b="0" baseline="0" dirty="0" smtClean="0">
                <a:latin typeface="Times New Roman" panose="02020603050405020304" pitchFamily="18" charset="0"/>
                <a:cs typeface="Times New Roman" panose="02020603050405020304" pitchFamily="18" charset="0"/>
              </a:rPr>
              <a:t>of the </a:t>
            </a:r>
            <a:r>
              <a:rPr lang="en-US" sz="1400" b="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participant manual.</a:t>
            </a:r>
          </a:p>
          <a:p>
            <a:pPr marL="285750" indent="-285750">
              <a:buFont typeface="Arial" panose="020B0604020202020204" pitchFamily="34" charset="0"/>
              <a:buChar char="•"/>
            </a:pPr>
            <a:r>
              <a:rPr lang="en-US" sz="1400" baseline="0" dirty="0" smtClean="0">
                <a:latin typeface="Times New Roman" panose="02020603050405020304" pitchFamily="18" charset="0"/>
                <a:cs typeface="Times New Roman" panose="02020603050405020304" pitchFamily="18" charset="0"/>
              </a:rPr>
              <a:t>After</a:t>
            </a:r>
            <a:r>
              <a:rPr lang="en-US" sz="1400" b="1" baseline="0" dirty="0" smtClean="0">
                <a:latin typeface="Times New Roman" panose="02020603050405020304" pitchFamily="18" charset="0"/>
                <a:cs typeface="Times New Roman" panose="02020603050405020304" pitchFamily="18" charset="0"/>
              </a:rPr>
              <a:t> </a:t>
            </a:r>
            <a:r>
              <a:rPr lang="en-US" sz="1400" b="0" baseline="0" dirty="0" smtClean="0">
                <a:latin typeface="Times New Roman" panose="02020603050405020304" pitchFamily="18" charset="0"/>
                <a:cs typeface="Times New Roman" panose="02020603050405020304" pitchFamily="18" charset="0"/>
              </a:rPr>
              <a:t>5</a:t>
            </a:r>
            <a:r>
              <a:rPr lang="en-US" sz="1400" b="1" baseline="0" dirty="0" smtClean="0">
                <a:latin typeface="Times New Roman" panose="02020603050405020304" pitchFamily="18" charset="0"/>
                <a:cs typeface="Times New Roman" panose="02020603050405020304" pitchFamily="18" charset="0"/>
              </a:rPr>
              <a:t> </a:t>
            </a:r>
            <a:r>
              <a:rPr lang="en-US" sz="1400" baseline="0" dirty="0" smtClean="0">
                <a:latin typeface="Times New Roman" panose="02020603050405020304" pitchFamily="18" charset="0"/>
                <a:cs typeface="Times New Roman" panose="02020603050405020304" pitchFamily="18" charset="0"/>
              </a:rPr>
              <a:t>minutes, come back together in a large group and share what you discussed in your small groups. Have groups identify a representative from who will serve as the spokesperson and provide a </a:t>
            </a:r>
            <a:r>
              <a:rPr lang="en-US" sz="1400" baseline="0" dirty="0">
                <a:latin typeface="Times New Roman" panose="02020603050405020304" pitchFamily="18" charset="0"/>
                <a:cs typeface="Times New Roman" panose="02020603050405020304" pitchFamily="18" charset="0"/>
              </a:rPr>
              <a:t>brief summary </a:t>
            </a:r>
            <a:r>
              <a:rPr lang="en-US" sz="1400" baseline="0" dirty="0" smtClean="0">
                <a:latin typeface="Times New Roman" panose="02020603050405020304" pitchFamily="18" charset="0"/>
                <a:cs typeface="Times New Roman" panose="02020603050405020304" pitchFamily="18" charset="0"/>
              </a:rPr>
              <a:t>about each group’s discussion (discussion instructions on next slide).</a:t>
            </a:r>
          </a:p>
          <a:p>
            <a:endParaRPr lang="en-US" sz="14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16</a:t>
            </a:fld>
            <a:endParaRPr lang="en-US" dirty="0"/>
          </a:p>
        </p:txBody>
      </p:sp>
    </p:spTree>
    <p:extLst>
      <p:ext uri="{BB962C8B-B14F-4D97-AF65-F5344CB8AC3E}">
        <p14:creationId xmlns:p14="http://schemas.microsoft.com/office/powerpoint/2010/main" val="125755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1300" y="239713"/>
            <a:ext cx="3994150" cy="3086100"/>
          </a:xfrm>
        </p:spPr>
      </p:sp>
      <p:sp>
        <p:nvSpPr>
          <p:cNvPr id="3" name="Notes Placeholder 2"/>
          <p:cNvSpPr>
            <a:spLocks noGrp="1"/>
          </p:cNvSpPr>
          <p:nvPr>
            <p:ph type="body" idx="1"/>
          </p:nvPr>
        </p:nvSpPr>
        <p:spPr>
          <a:xfrm>
            <a:off x="411480" y="3108960"/>
            <a:ext cx="6069330" cy="4892040"/>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smtClean="0">
                <a:latin typeface="Calibri" panose="020F0502020204030204" pitchFamily="34" charset="0"/>
                <a:cs typeface="Times New Roman" panose="02020603050405020304" pitchFamily="18" charset="0"/>
              </a:rPr>
              <a:t>Now let’s talk about the activity we just completed. Some of you may have felt as if the case study didn’t provide all the information we needed, and therefore, didn’t feel as if you could develop a comprehensive assessment. This is why it’s important to have a complete and comprehensive assessment process for both the individual and family</a:t>
            </a:r>
            <a:r>
              <a:rPr lang="en-US" sz="1400" baseline="0" dirty="0" smtClean="0">
                <a:latin typeface="Calibri" panose="020F0502020204030204" pitchFamily="34" charset="0"/>
                <a:cs typeface="Times New Roman" panose="02020603050405020304" pitchFamily="18" charset="0"/>
              </a:rPr>
              <a:t>. It is often said in the field that our service planning is only as good as the assessment we have, and the same is often true of the outcomes. If we do not know what the issues are, it’s unlikely that interventions will promote any successful outcome for the family. </a:t>
            </a:r>
          </a:p>
          <a:p>
            <a:endParaRPr lang="en-US" sz="1400" b="1" i="1" baseline="0" dirty="0" smtClean="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baseline="0" dirty="0" smtClean="0">
                <a:latin typeface="Calibri" panose="020F0502020204030204" pitchFamily="34" charset="0"/>
                <a:cs typeface="Times New Roman" panose="02020603050405020304" pitchFamily="18" charset="0"/>
              </a:rPr>
              <a:t>Note to trainer: </a:t>
            </a:r>
            <a:r>
              <a:rPr lang="en-US" sz="1400" b="0" baseline="0" dirty="0" smtClean="0">
                <a:latin typeface="Calibri" panose="020F0502020204030204" pitchFamily="34" charset="0"/>
                <a:cs typeface="Times New Roman" panose="02020603050405020304" pitchFamily="18" charset="0"/>
              </a:rPr>
              <a:t>Listed below are questions to help guide your discussion. </a:t>
            </a:r>
            <a:r>
              <a:rPr lang="en-US" sz="1400" baseline="0" dirty="0" smtClean="0">
                <a:latin typeface="Calibri" panose="020F0502020204030204" pitchFamily="34" charset="0"/>
                <a:cs typeface="Times New Roman" panose="02020603050405020304" pitchFamily="18" charset="0"/>
              </a:rPr>
              <a:t>This exercise may create more questions than answers, but is intended to get both clinical/direct service staff and program administrators thinking about what programming elements they may need to expand or revise or incorporate to gather information to develop the family-centered plan. </a:t>
            </a:r>
          </a:p>
          <a:p>
            <a:endParaRPr lang="en-US" sz="1400" b="0" baseline="0" dirty="0" smtClean="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b="0" baseline="0" dirty="0" smtClean="0">
                <a:latin typeface="Calibri" panose="020F0502020204030204" pitchFamily="34" charset="0"/>
                <a:cs typeface="Times New Roman" panose="02020603050405020304" pitchFamily="18" charset="0"/>
              </a:rPr>
              <a:t>When you were applying </a:t>
            </a:r>
            <a:r>
              <a:rPr lang="en-US" sz="1400" b="0" baseline="0" dirty="0">
                <a:latin typeface="Calibri" panose="020F0502020204030204" pitchFamily="34" charset="0"/>
                <a:cs typeface="Times New Roman" panose="02020603050405020304" pitchFamily="18" charset="0"/>
              </a:rPr>
              <a:t>these questions or reading the case </a:t>
            </a:r>
            <a:r>
              <a:rPr lang="en-US" sz="1400" b="0" baseline="0" dirty="0" smtClean="0">
                <a:latin typeface="Calibri" panose="020F0502020204030204" pitchFamily="34" charset="0"/>
                <a:cs typeface="Times New Roman" panose="02020603050405020304" pitchFamily="18" charset="0"/>
              </a:rPr>
              <a:t>study, did you feel you were </a:t>
            </a:r>
            <a:r>
              <a:rPr lang="en-US" sz="1400" b="0" baseline="0" dirty="0">
                <a:latin typeface="Calibri" panose="020F0502020204030204" pitchFamily="34" charset="0"/>
                <a:cs typeface="Times New Roman" panose="02020603050405020304" pitchFamily="18" charset="0"/>
              </a:rPr>
              <a:t>using the </a:t>
            </a:r>
            <a:r>
              <a:rPr lang="en-US" sz="1400" b="0" baseline="0" dirty="0" smtClean="0">
                <a:latin typeface="Calibri" panose="020F0502020204030204" pitchFamily="34" charset="0"/>
                <a:cs typeface="Times New Roman" panose="02020603050405020304" pitchFamily="18" charset="0"/>
              </a:rPr>
              <a:t>family-centered perspective </a:t>
            </a:r>
            <a:r>
              <a:rPr lang="en-US" sz="1400" b="0" baseline="0" dirty="0">
                <a:latin typeface="Calibri" panose="020F0502020204030204" pitchFamily="34" charset="0"/>
                <a:cs typeface="Times New Roman" panose="02020603050405020304" pitchFamily="18" charset="0"/>
              </a:rPr>
              <a:t>or </a:t>
            </a:r>
            <a:r>
              <a:rPr lang="en-US" sz="1400" b="0" baseline="0" dirty="0" smtClean="0">
                <a:latin typeface="Calibri" panose="020F0502020204030204" pitchFamily="34" charset="0"/>
                <a:cs typeface="Times New Roman" panose="02020603050405020304" pitchFamily="18" charset="0"/>
              </a:rPr>
              <a:t>lens?</a:t>
            </a:r>
          </a:p>
          <a:p>
            <a:pPr marL="285750" indent="-285750">
              <a:buFont typeface="Arial" panose="020B0604020202020204" pitchFamily="34" charset="0"/>
              <a:buChar char="•"/>
            </a:pPr>
            <a:r>
              <a:rPr lang="en-US" sz="1400" b="0" baseline="0" dirty="0" smtClean="0">
                <a:latin typeface="Calibri" panose="020F0502020204030204" pitchFamily="34" charset="0"/>
                <a:cs typeface="Times New Roman" panose="02020603050405020304" pitchFamily="18" charset="0"/>
              </a:rPr>
              <a:t>How many of you felt </a:t>
            </a:r>
            <a:r>
              <a:rPr lang="en-US" sz="1400" b="0" baseline="0" dirty="0">
                <a:latin typeface="Calibri" panose="020F0502020204030204" pitchFamily="34" charset="0"/>
                <a:cs typeface="Times New Roman" panose="02020603050405020304" pitchFamily="18" charset="0"/>
              </a:rPr>
              <a:t>you </a:t>
            </a:r>
            <a:r>
              <a:rPr lang="en-US" sz="1400" b="0" baseline="0" dirty="0" smtClean="0">
                <a:latin typeface="Calibri" panose="020F0502020204030204" pitchFamily="34" charset="0"/>
                <a:cs typeface="Times New Roman" panose="02020603050405020304" pitchFamily="18" charset="0"/>
              </a:rPr>
              <a:t>had </a:t>
            </a:r>
            <a:r>
              <a:rPr lang="en-US" sz="1400" b="0" baseline="0" dirty="0">
                <a:latin typeface="Calibri" panose="020F0502020204030204" pitchFamily="34" charset="0"/>
                <a:cs typeface="Times New Roman" panose="02020603050405020304" pitchFamily="18" charset="0"/>
              </a:rPr>
              <a:t>enough information in the case </a:t>
            </a:r>
            <a:r>
              <a:rPr lang="en-US" sz="1400" b="0" baseline="0" dirty="0" smtClean="0">
                <a:latin typeface="Calibri" panose="020F0502020204030204" pitchFamily="34" charset="0"/>
                <a:cs typeface="Times New Roman" panose="02020603050405020304" pitchFamily="18" charset="0"/>
              </a:rPr>
              <a:t>study?</a:t>
            </a:r>
          </a:p>
          <a:p>
            <a:pPr marL="285750" indent="-285750">
              <a:buFont typeface="Arial" panose="020B0604020202020204" pitchFamily="34" charset="0"/>
              <a:buChar char="•"/>
            </a:pPr>
            <a:r>
              <a:rPr lang="en-US" sz="1400" b="0" baseline="0" dirty="0" smtClean="0">
                <a:latin typeface="Calibri" panose="020F0502020204030204" pitchFamily="34" charset="0"/>
                <a:cs typeface="Times New Roman" panose="02020603050405020304" pitchFamily="18" charset="0"/>
              </a:rPr>
              <a:t>What </a:t>
            </a:r>
            <a:r>
              <a:rPr lang="en-US" sz="1400" b="0" baseline="0" dirty="0">
                <a:latin typeface="Calibri" panose="020F0502020204030204" pitchFamily="34" charset="0"/>
                <a:cs typeface="Times New Roman" panose="02020603050405020304" pitchFamily="18" charset="0"/>
              </a:rPr>
              <a:t>information was missing or what </a:t>
            </a:r>
            <a:r>
              <a:rPr lang="en-US" sz="1400" b="0" baseline="0" dirty="0" smtClean="0">
                <a:latin typeface="Calibri" panose="020F0502020204030204" pitchFamily="34" charset="0"/>
                <a:cs typeface="Times New Roman" panose="02020603050405020304" pitchFamily="18" charset="0"/>
              </a:rPr>
              <a:t>did you need more information </a:t>
            </a:r>
            <a:r>
              <a:rPr lang="en-US" sz="1400" b="0" baseline="0" dirty="0">
                <a:latin typeface="Calibri" panose="020F0502020204030204" pitchFamily="34" charset="0"/>
                <a:cs typeface="Times New Roman" panose="02020603050405020304" pitchFamily="18" charset="0"/>
              </a:rPr>
              <a:t>about? </a:t>
            </a:r>
            <a:endParaRPr lang="en-US" sz="1400" b="0" baseline="0" dirty="0" smtClean="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b="0" baseline="0" dirty="0" smtClean="0">
                <a:latin typeface="Calibri" panose="020F0502020204030204" pitchFamily="34" charset="0"/>
                <a:cs typeface="Times New Roman" panose="02020603050405020304" pitchFamily="18" charset="0"/>
              </a:rPr>
              <a:t>Where </a:t>
            </a:r>
            <a:r>
              <a:rPr lang="en-US" sz="1400" b="0" baseline="0" dirty="0">
                <a:latin typeface="Calibri" panose="020F0502020204030204" pitchFamily="34" charset="0"/>
                <a:cs typeface="Times New Roman" panose="02020603050405020304" pitchFamily="18" charset="0"/>
              </a:rPr>
              <a:t>would </a:t>
            </a:r>
            <a:r>
              <a:rPr lang="en-US" sz="1400" b="0" baseline="0" dirty="0" smtClean="0">
                <a:latin typeface="Calibri" panose="020F0502020204030204" pitchFamily="34" charset="0"/>
                <a:cs typeface="Times New Roman" panose="02020603050405020304" pitchFamily="18" charset="0"/>
              </a:rPr>
              <a:t>this missing </a:t>
            </a:r>
            <a:r>
              <a:rPr lang="en-US" sz="1400" b="0" baseline="0" dirty="0">
                <a:latin typeface="Calibri" panose="020F0502020204030204" pitchFamily="34" charset="0"/>
                <a:cs typeface="Times New Roman" panose="02020603050405020304" pitchFamily="18" charset="0"/>
              </a:rPr>
              <a:t>information be </a:t>
            </a:r>
            <a:r>
              <a:rPr lang="en-US" sz="1400" b="0" baseline="0" dirty="0" smtClean="0">
                <a:latin typeface="Calibri" panose="020F0502020204030204" pitchFamily="34" charset="0"/>
                <a:cs typeface="Times New Roman" panose="02020603050405020304" pitchFamily="18" charset="0"/>
              </a:rPr>
              <a:t>available?</a:t>
            </a:r>
            <a:endParaRPr lang="en-US" sz="1400" b="0" baseline="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b="0" baseline="0" dirty="0" smtClean="0">
                <a:latin typeface="Calibri" panose="020F0502020204030204" pitchFamily="34" charset="0"/>
                <a:cs typeface="Times New Roman" panose="02020603050405020304" pitchFamily="18" charset="0"/>
              </a:rPr>
              <a:t>How </a:t>
            </a:r>
            <a:r>
              <a:rPr lang="en-US" sz="1400" b="0" baseline="0" dirty="0">
                <a:latin typeface="Calibri" panose="020F0502020204030204" pitchFamily="34" charset="0"/>
                <a:cs typeface="Times New Roman" panose="02020603050405020304" pitchFamily="18" charset="0"/>
              </a:rPr>
              <a:t>would you </a:t>
            </a:r>
            <a:r>
              <a:rPr lang="en-US" sz="1400" b="0" baseline="0" dirty="0" smtClean="0">
                <a:latin typeface="Calibri" panose="020F0502020204030204" pitchFamily="34" charset="0"/>
                <a:cs typeface="Times New Roman" panose="02020603050405020304" pitchFamily="18" charset="0"/>
              </a:rPr>
              <a:t>go about obtaining </a:t>
            </a:r>
            <a:r>
              <a:rPr lang="en-US" sz="1400" b="0" baseline="0" dirty="0">
                <a:latin typeface="Calibri" panose="020F0502020204030204" pitchFamily="34" charset="0"/>
                <a:cs typeface="Times New Roman" panose="02020603050405020304" pitchFamily="18" charset="0"/>
              </a:rPr>
              <a:t>the information?</a:t>
            </a:r>
          </a:p>
          <a:p>
            <a:endParaRPr lang="en-US" sz="1400" baseline="0" dirty="0">
              <a:latin typeface="Calibri" panose="020F0502020204030204" pitchFamily="34" charset="0"/>
              <a:cs typeface="Times New Roman" panose="02020603050405020304" pitchFamily="18" charset="0"/>
            </a:endParaRPr>
          </a:p>
          <a:p>
            <a:endParaRPr lang="en-US" sz="1400" baseline="0"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76939EE-F5D3-4358-9C8F-66501AE769DC}" type="slidenum">
              <a:rPr lang="en-US" smtClean="0"/>
              <a:t>17</a:t>
            </a:fld>
            <a:endParaRPr lang="en-US" dirty="0"/>
          </a:p>
        </p:txBody>
      </p:sp>
    </p:spTree>
    <p:extLst>
      <p:ext uri="{BB962C8B-B14F-4D97-AF65-F5344CB8AC3E}">
        <p14:creationId xmlns:p14="http://schemas.microsoft.com/office/powerpoint/2010/main" val="23090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2938" y="331788"/>
            <a:ext cx="3022600" cy="2336800"/>
          </a:xfrm>
        </p:spPr>
      </p:sp>
      <p:sp>
        <p:nvSpPr>
          <p:cNvPr id="3" name="Notes Placeholder 2"/>
          <p:cNvSpPr>
            <a:spLocks noGrp="1"/>
          </p:cNvSpPr>
          <p:nvPr>
            <p:ph type="body" idx="1"/>
          </p:nvPr>
        </p:nvSpPr>
        <p:spPr>
          <a:xfrm>
            <a:off x="228600" y="2777490"/>
            <a:ext cx="6400800" cy="5223510"/>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kern="1200" baseline="0" dirty="0" smtClean="0">
                <a:effectLst/>
                <a:latin typeface="Times New Roman" panose="02020603050405020304" pitchFamily="18" charset="0"/>
                <a:cs typeface="Times New Roman" panose="02020603050405020304" pitchFamily="18" charset="0"/>
              </a:rPr>
              <a:t>In our small groups, let’s practice developing a family-centered </a:t>
            </a:r>
            <a:r>
              <a:rPr lang="en-US" b="0" kern="1200" baseline="0" dirty="0">
                <a:effectLst/>
                <a:latin typeface="Times New Roman" panose="02020603050405020304" pitchFamily="18" charset="0"/>
                <a:cs typeface="Times New Roman" panose="02020603050405020304" pitchFamily="18" charset="0"/>
              </a:rPr>
              <a:t>p</a:t>
            </a:r>
            <a:r>
              <a:rPr lang="en-US" b="0" kern="1200" baseline="0" dirty="0" smtClean="0">
                <a:effectLst/>
                <a:latin typeface="Times New Roman" panose="02020603050405020304" pitchFamily="18" charset="0"/>
                <a:cs typeface="Times New Roman" panose="02020603050405020304" pitchFamily="18" charset="0"/>
              </a:rPr>
              <a:t>lan </a:t>
            </a:r>
            <a:r>
              <a:rPr lang="en-US" b="0" kern="1200" baseline="0" dirty="0">
                <a:effectLst/>
                <a:latin typeface="Times New Roman" panose="02020603050405020304" pitchFamily="18" charset="0"/>
                <a:cs typeface="Times New Roman" panose="02020603050405020304" pitchFamily="18" charset="0"/>
              </a:rPr>
              <a:t>using our 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kern="1200" baseline="0" dirty="0">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kern="1200" baseline="0" dirty="0" smtClean="0">
                <a:effectLst/>
                <a:latin typeface="Times New Roman" panose="02020603050405020304" pitchFamily="18" charset="0"/>
                <a:cs typeface="Times New Roman" panose="02020603050405020304" pitchFamily="18" charset="0"/>
              </a:rPr>
              <a:t>As previously mentioned, the </a:t>
            </a:r>
            <a:r>
              <a:rPr lang="en-US" sz="1200" i="1" dirty="0" smtClean="0">
                <a:latin typeface="Times New Roman" panose="02020603050405020304" pitchFamily="18" charset="0"/>
                <a:cs typeface="Times New Roman" panose="02020603050405020304" pitchFamily="18" charset="0"/>
              </a:rPr>
              <a:t>Family-Centered</a:t>
            </a:r>
            <a:r>
              <a:rPr lang="en-US" sz="1200" i="1" baseline="0" dirty="0" smtClean="0">
                <a:latin typeface="Times New Roman" panose="02020603050405020304" pitchFamily="18" charset="0"/>
                <a:cs typeface="Times New Roman" panose="02020603050405020304" pitchFamily="18" charset="0"/>
              </a:rPr>
              <a:t> Case Plan </a:t>
            </a:r>
            <a:r>
              <a:rPr lang="en-US" sz="1200" i="0" baseline="0" dirty="0" smtClean="0">
                <a:latin typeface="Times New Roman" panose="02020603050405020304" pitchFamily="18" charset="0"/>
                <a:cs typeface="Times New Roman" panose="02020603050405020304" pitchFamily="18" charset="0"/>
              </a:rPr>
              <a:t>worksheet </a:t>
            </a:r>
            <a:r>
              <a:rPr lang="en-US" b="0" kern="1200" baseline="0" dirty="0" smtClean="0">
                <a:effectLst/>
                <a:latin typeface="Times New Roman" panose="02020603050405020304" pitchFamily="18" charset="0"/>
                <a:cs typeface="Times New Roman" panose="02020603050405020304" pitchFamily="18" charset="0"/>
              </a:rPr>
              <a:t>on </a:t>
            </a:r>
            <a:r>
              <a:rPr lang="en-US" b="1" kern="1200" baseline="0" dirty="0">
                <a:effectLst/>
                <a:latin typeface="Times New Roman" panose="02020603050405020304" pitchFamily="18" charset="0"/>
                <a:cs typeface="Times New Roman" panose="02020603050405020304" pitchFamily="18" charset="0"/>
              </a:rPr>
              <a:t>page </a:t>
            </a:r>
            <a:r>
              <a:rPr lang="en-US" b="1" kern="1200" baseline="0" dirty="0" smtClean="0">
                <a:effectLst/>
                <a:latin typeface="Times New Roman" panose="02020603050405020304" pitchFamily="18" charset="0"/>
                <a:cs typeface="Times New Roman" panose="02020603050405020304" pitchFamily="18" charset="0"/>
              </a:rPr>
              <a:t>192 </a:t>
            </a:r>
            <a:r>
              <a:rPr lang="en-US" b="0" kern="1200" baseline="0" dirty="0" smtClean="0">
                <a:effectLst/>
                <a:latin typeface="Times New Roman" panose="02020603050405020304" pitchFamily="18" charset="0"/>
                <a:cs typeface="Times New Roman" panose="02020603050405020304" pitchFamily="18" charset="0"/>
              </a:rPr>
              <a:t>is </a:t>
            </a:r>
            <a:r>
              <a:rPr lang="en-US" b="0" kern="1200" baseline="0" dirty="0">
                <a:effectLst/>
                <a:latin typeface="Times New Roman" panose="02020603050405020304" pitchFamily="18" charset="0"/>
                <a:cs typeface="Times New Roman" panose="02020603050405020304" pitchFamily="18" charset="0"/>
              </a:rPr>
              <a:t>designed to help you </a:t>
            </a:r>
            <a:r>
              <a:rPr lang="en-US" b="0" kern="1200" baseline="0" dirty="0" smtClean="0">
                <a:effectLst/>
                <a:latin typeface="Times New Roman" panose="02020603050405020304" pitchFamily="18" charset="0"/>
                <a:cs typeface="Times New Roman" panose="02020603050405020304" pitchFamily="18" charset="0"/>
              </a:rPr>
              <a:t>identify </a:t>
            </a:r>
            <a:r>
              <a:rPr lang="en-US" b="0" u="none" kern="1200" baseline="0" dirty="0" smtClean="0">
                <a:effectLst/>
                <a:latin typeface="Times New Roman" panose="02020603050405020304" pitchFamily="18" charset="0"/>
                <a:cs typeface="Times New Roman" panose="02020603050405020304" pitchFamily="18" charset="0"/>
              </a:rPr>
              <a:t>the </a:t>
            </a:r>
            <a:r>
              <a:rPr lang="en-US" b="0" i="0" u="none" kern="1200" baseline="0" dirty="0">
                <a:effectLst/>
                <a:latin typeface="Times New Roman" panose="02020603050405020304" pitchFamily="18" charset="0"/>
                <a:cs typeface="Times New Roman" panose="02020603050405020304" pitchFamily="18" charset="0"/>
              </a:rPr>
              <a:t>s</a:t>
            </a:r>
            <a:r>
              <a:rPr lang="en-US" b="0" i="0" u="none" kern="1200" baseline="0" dirty="0" smtClean="0">
                <a:effectLst/>
                <a:latin typeface="Times New Roman" panose="02020603050405020304" pitchFamily="18" charset="0"/>
                <a:cs typeface="Times New Roman" panose="02020603050405020304" pitchFamily="18" charset="0"/>
              </a:rPr>
              <a:t>trengths </a:t>
            </a:r>
            <a:r>
              <a:rPr lang="en-US" b="0" i="0" u="none" kern="1200" baseline="0" dirty="0">
                <a:effectLst/>
                <a:latin typeface="Times New Roman" panose="02020603050405020304" pitchFamily="18" charset="0"/>
                <a:cs typeface="Times New Roman" panose="02020603050405020304" pitchFamily="18" charset="0"/>
              </a:rPr>
              <a:t>and </a:t>
            </a:r>
            <a:r>
              <a:rPr lang="en-US" b="0" i="0" u="none" kern="1200" baseline="0" dirty="0" smtClean="0">
                <a:effectLst/>
                <a:latin typeface="Times New Roman" panose="02020603050405020304" pitchFamily="18" charset="0"/>
                <a:cs typeface="Times New Roman" panose="02020603050405020304" pitchFamily="18" charset="0"/>
              </a:rPr>
              <a:t>needs </a:t>
            </a:r>
            <a:r>
              <a:rPr lang="en-US" b="0" kern="1200" baseline="0" dirty="0">
                <a:effectLst/>
                <a:latin typeface="Times New Roman" panose="02020603050405020304" pitchFamily="18" charset="0"/>
                <a:cs typeface="Times New Roman" panose="02020603050405020304" pitchFamily="18" charset="0"/>
              </a:rPr>
              <a:t>of the </a:t>
            </a:r>
            <a:r>
              <a:rPr lang="en-US" b="0" kern="1200" baseline="0" dirty="0" smtClean="0">
                <a:effectLst/>
                <a:latin typeface="Times New Roman" panose="02020603050405020304" pitchFamily="18" charset="0"/>
                <a:cs typeface="Times New Roman" panose="02020603050405020304" pitchFamily="18" charset="0"/>
              </a:rPr>
              <a:t>family </a:t>
            </a:r>
            <a:r>
              <a:rPr lang="en-US" b="0" kern="1200" baseline="0" dirty="0">
                <a:effectLst/>
                <a:latin typeface="Times New Roman" panose="02020603050405020304" pitchFamily="18" charset="0"/>
                <a:cs typeface="Times New Roman" panose="02020603050405020304" pitchFamily="18" charset="0"/>
              </a:rPr>
              <a:t>in order to determine </a:t>
            </a:r>
            <a:r>
              <a:rPr lang="en-US" b="0" kern="1200" baseline="0" dirty="0" smtClean="0">
                <a:effectLst/>
                <a:latin typeface="Times New Roman" panose="02020603050405020304" pitchFamily="18" charset="0"/>
                <a:cs typeface="Times New Roman" panose="02020603050405020304" pitchFamily="18" charset="0"/>
              </a:rPr>
              <a:t>what culturally sensitive services or </a:t>
            </a:r>
            <a:r>
              <a:rPr lang="en-US" b="0" kern="1200" baseline="0" dirty="0">
                <a:effectLst/>
                <a:latin typeface="Times New Roman" panose="02020603050405020304" pitchFamily="18" charset="0"/>
                <a:cs typeface="Times New Roman" panose="02020603050405020304" pitchFamily="18" charset="0"/>
              </a:rPr>
              <a:t>interventions </a:t>
            </a:r>
            <a:r>
              <a:rPr lang="en-US" b="0" kern="1200" baseline="0" dirty="0" smtClean="0">
                <a:effectLst/>
                <a:latin typeface="Times New Roman" panose="02020603050405020304" pitchFamily="18" charset="0"/>
                <a:cs typeface="Times New Roman" panose="02020603050405020304" pitchFamily="18" charset="0"/>
              </a:rPr>
              <a:t>will </a:t>
            </a:r>
            <a:r>
              <a:rPr lang="en-US" b="0" kern="1200" baseline="0" dirty="0">
                <a:effectLst/>
                <a:latin typeface="Times New Roman" panose="02020603050405020304" pitchFamily="18" charset="0"/>
                <a:cs typeface="Times New Roman" panose="02020603050405020304" pitchFamily="18" charset="0"/>
              </a:rPr>
              <a:t>be needed </a:t>
            </a:r>
            <a:r>
              <a:rPr lang="en-US" b="0" kern="1200" baseline="0" dirty="0" smtClean="0">
                <a:effectLst/>
                <a:latin typeface="Times New Roman" panose="02020603050405020304" pitchFamily="18" charset="0"/>
                <a:cs typeface="Times New Roman" panose="02020603050405020304" pitchFamily="18" charset="0"/>
              </a:rPr>
              <a:t>within a certain time frame. We will be using this worksheet for this part of the activity. </a:t>
            </a:r>
            <a:endParaRPr lang="en-US" b="1" kern="1200" baseline="0" dirty="0">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kern="1200" baseline="0" dirty="0">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smtClean="0">
                <a:effectLst/>
                <a:latin typeface="Times New Roman" panose="02020603050405020304" pitchFamily="18" charset="0"/>
                <a:cs typeface="Times New Roman" panose="02020603050405020304" pitchFamily="18" charset="0"/>
              </a:rPr>
              <a:t>Using </a:t>
            </a:r>
            <a:r>
              <a:rPr lang="en-US" kern="1200" dirty="0">
                <a:effectLst/>
                <a:latin typeface="Times New Roman" panose="02020603050405020304" pitchFamily="18" charset="0"/>
                <a:cs typeface="Times New Roman" panose="02020603050405020304" pitchFamily="18" charset="0"/>
              </a:rPr>
              <a:t>information</a:t>
            </a:r>
            <a:r>
              <a:rPr lang="en-US" kern="1200" baseline="0" dirty="0">
                <a:effectLst/>
                <a:latin typeface="Times New Roman" panose="02020603050405020304" pitchFamily="18" charset="0"/>
                <a:cs typeface="Times New Roman" panose="02020603050405020304" pitchFamily="18" charset="0"/>
              </a:rPr>
              <a:t> gathered from the </a:t>
            </a:r>
            <a:r>
              <a:rPr lang="en-US" kern="1200" dirty="0">
                <a:effectLst/>
                <a:latin typeface="Times New Roman" panose="02020603050405020304" pitchFamily="18" charset="0"/>
                <a:cs typeface="Times New Roman" panose="02020603050405020304" pitchFamily="18" charset="0"/>
              </a:rPr>
              <a:t>case </a:t>
            </a:r>
            <a:r>
              <a:rPr lang="en-US" kern="1200" dirty="0" smtClean="0">
                <a:effectLst/>
                <a:latin typeface="Times New Roman" panose="02020603050405020304" pitchFamily="18" charset="0"/>
                <a:cs typeface="Times New Roman" panose="02020603050405020304" pitchFamily="18" charset="0"/>
              </a:rPr>
              <a:t>study, </a:t>
            </a:r>
            <a:r>
              <a:rPr lang="en-US" kern="1200" dirty="0">
                <a:effectLst/>
                <a:latin typeface="Times New Roman" panose="02020603050405020304" pitchFamily="18" charset="0"/>
                <a:cs typeface="Times New Roman" panose="02020603050405020304" pitchFamily="18" charset="0"/>
              </a:rPr>
              <a:t>identify</a:t>
            </a:r>
            <a:r>
              <a:rPr lang="en-US" kern="1200" baseline="0" dirty="0">
                <a:effectLst/>
                <a:latin typeface="Times New Roman" panose="02020603050405020304" pitchFamily="18" charset="0"/>
                <a:cs typeface="Times New Roman" panose="02020603050405020304" pitchFamily="18" charset="0"/>
              </a:rPr>
              <a:t> the strengths and </a:t>
            </a:r>
            <a:r>
              <a:rPr lang="en-US" kern="1200" baseline="0" dirty="0" smtClean="0">
                <a:effectLst/>
                <a:latin typeface="Times New Roman" panose="02020603050405020304" pitchFamily="18" charset="0"/>
                <a:cs typeface="Times New Roman" panose="02020603050405020304" pitchFamily="18" charset="0"/>
              </a:rPr>
              <a:t>needs for </a:t>
            </a:r>
            <a:r>
              <a:rPr lang="en-US" kern="1200" baseline="0" dirty="0">
                <a:effectLst/>
                <a:latin typeface="Times New Roman" panose="02020603050405020304" pitchFamily="18" charset="0"/>
                <a:cs typeface="Times New Roman" panose="02020603050405020304" pitchFamily="18" charset="0"/>
              </a:rPr>
              <a:t>the family in each of the intervention areas as well as the intervention you are </a:t>
            </a:r>
            <a:r>
              <a:rPr lang="en-US" kern="1200" baseline="0" dirty="0" smtClean="0">
                <a:effectLst/>
                <a:latin typeface="Times New Roman" panose="02020603050405020304" pitchFamily="18" charset="0"/>
                <a:cs typeface="Times New Roman" panose="02020603050405020304" pitchFamily="18" charset="0"/>
              </a:rPr>
              <a:t>recommending for each.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1200" baseline="0" dirty="0" smtClean="0">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baseline="0" dirty="0" smtClean="0">
                <a:effectLst/>
                <a:latin typeface="Times New Roman" panose="02020603050405020304" pitchFamily="18" charset="0"/>
                <a:cs typeface="Times New Roman" panose="02020603050405020304" pitchFamily="18" charset="0"/>
              </a:rPr>
              <a:t>Then note </a:t>
            </a:r>
            <a:r>
              <a:rPr lang="en-US" kern="1200" baseline="0" dirty="0">
                <a:effectLst/>
                <a:latin typeface="Times New Roman" panose="02020603050405020304" pitchFamily="18" charset="0"/>
                <a:cs typeface="Times New Roman" panose="02020603050405020304" pitchFamily="18" charset="0"/>
              </a:rPr>
              <a:t>a </a:t>
            </a:r>
            <a:r>
              <a:rPr lang="en-US" kern="1200" baseline="0" dirty="0" smtClean="0">
                <a:effectLst/>
                <a:latin typeface="Times New Roman" panose="02020603050405020304" pitchFamily="18" charset="0"/>
                <a:cs typeface="Times New Roman" panose="02020603050405020304" pitchFamily="18" charset="0"/>
              </a:rPr>
              <a:t>(+) </a:t>
            </a:r>
            <a:r>
              <a:rPr lang="en-US" kern="1200" baseline="0" dirty="0">
                <a:effectLst/>
                <a:latin typeface="Times New Roman" panose="02020603050405020304" pitchFamily="18" charset="0"/>
                <a:cs typeface="Times New Roman" panose="02020603050405020304" pitchFamily="18" charset="0"/>
              </a:rPr>
              <a:t>or </a:t>
            </a:r>
            <a:r>
              <a:rPr lang="en-US" kern="1200" baseline="0" dirty="0" smtClean="0">
                <a:effectLst/>
                <a:latin typeface="Times New Roman" panose="02020603050405020304" pitchFamily="18" charset="0"/>
                <a:cs typeface="Times New Roman" panose="02020603050405020304" pitchFamily="18" charset="0"/>
              </a:rPr>
              <a:t>(–) in the third column to </a:t>
            </a:r>
            <a:r>
              <a:rPr lang="en-US" kern="1200" baseline="0" dirty="0">
                <a:effectLst/>
                <a:latin typeface="Times New Roman" panose="02020603050405020304" pitchFamily="18" charset="0"/>
                <a:cs typeface="Times New Roman" panose="02020603050405020304" pitchFamily="18" charset="0"/>
              </a:rPr>
              <a:t>indicate whether the issue is a strength or </a:t>
            </a:r>
            <a:r>
              <a:rPr lang="en-US" kern="1200" baseline="0" dirty="0" smtClean="0">
                <a:effectLst/>
                <a:latin typeface="Times New Roman" panose="02020603050405020304" pitchFamily="18" charset="0"/>
                <a:cs typeface="Times New Roman" panose="02020603050405020304" pitchFamily="18" charset="0"/>
              </a:rPr>
              <a:t>challenge.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baseline="0" dirty="0" smtClean="0">
                <a:effectLst/>
                <a:latin typeface="Times New Roman" panose="02020603050405020304" pitchFamily="18" charset="0"/>
                <a:cs typeface="Times New Roman" panose="02020603050405020304" pitchFamily="18" charset="0"/>
              </a:rPr>
              <a:t> </a:t>
            </a:r>
            <a:endParaRPr lang="en-US" kern="1200" baseline="0" dirty="0">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baseline="0" dirty="0" smtClean="0">
                <a:effectLst/>
                <a:latin typeface="Times New Roman" panose="02020603050405020304" pitchFamily="18" charset="0"/>
                <a:cs typeface="Times New Roman" panose="02020603050405020304" pitchFamily="18" charset="0"/>
              </a:rPr>
              <a:t>Do </a:t>
            </a:r>
            <a:r>
              <a:rPr lang="en-US" kern="1200" baseline="0" dirty="0">
                <a:effectLst/>
                <a:latin typeface="Times New Roman" panose="02020603050405020304" pitchFamily="18" charset="0"/>
                <a:cs typeface="Times New Roman" panose="02020603050405020304" pitchFamily="18" charset="0"/>
              </a:rPr>
              <a:t>not prioritize the interventions until you have completed the list. </a:t>
            </a:r>
            <a:r>
              <a:rPr lang="en-US" kern="1200" baseline="0" dirty="0" smtClean="0">
                <a:effectLst/>
                <a:latin typeface="Times New Roman" panose="02020603050405020304" pitchFamily="18" charset="0"/>
                <a:cs typeface="Times New Roman" panose="02020603050405020304" pitchFamily="18" charset="0"/>
              </a:rPr>
              <a:t> After your group has </a:t>
            </a:r>
            <a:r>
              <a:rPr lang="en-US" kern="1200" baseline="0" dirty="0">
                <a:effectLst/>
                <a:latin typeface="Times New Roman" panose="02020603050405020304" pitchFamily="18" charset="0"/>
                <a:cs typeface="Times New Roman" panose="02020603050405020304" pitchFamily="18" charset="0"/>
              </a:rPr>
              <a:t>identified </a:t>
            </a:r>
            <a:r>
              <a:rPr lang="en-US" kern="1200" baseline="0" dirty="0" smtClean="0">
                <a:effectLst/>
                <a:latin typeface="Times New Roman" panose="02020603050405020304" pitchFamily="18" charset="0"/>
                <a:cs typeface="Times New Roman" panose="02020603050405020304" pitchFamily="18" charset="0"/>
              </a:rPr>
              <a:t>the </a:t>
            </a:r>
            <a:r>
              <a:rPr lang="en-US" kern="1200" baseline="0" dirty="0">
                <a:effectLst/>
                <a:latin typeface="Times New Roman" panose="02020603050405020304" pitchFamily="18" charset="0"/>
                <a:cs typeface="Times New Roman" panose="02020603050405020304" pitchFamily="18" charset="0"/>
              </a:rPr>
              <a:t>needs in each area, </a:t>
            </a:r>
            <a:r>
              <a:rPr lang="en-US" kern="1200" baseline="0" dirty="0" smtClean="0">
                <a:effectLst/>
                <a:latin typeface="Times New Roman" panose="02020603050405020304" pitchFamily="18" charset="0"/>
                <a:cs typeface="Times New Roman" panose="02020603050405020304" pitchFamily="18" charset="0"/>
              </a:rPr>
              <a:t>determine which interventions are </a:t>
            </a:r>
            <a:r>
              <a:rPr lang="en-US" kern="1200" baseline="0" dirty="0">
                <a:effectLst/>
                <a:latin typeface="Times New Roman" panose="02020603050405020304" pitchFamily="18" charset="0"/>
                <a:cs typeface="Times New Roman" panose="02020603050405020304" pitchFamily="18" charset="0"/>
              </a:rPr>
              <a:t>a priority, </a:t>
            </a:r>
            <a:r>
              <a:rPr lang="en-US" kern="1200" baseline="0" dirty="0" smtClean="0">
                <a:effectLst/>
                <a:latin typeface="Times New Roman" panose="02020603050405020304" pitchFamily="18" charset="0"/>
                <a:cs typeface="Times New Roman" panose="02020603050405020304" pitchFamily="18" charset="0"/>
              </a:rPr>
              <a:t>which are significant, </a:t>
            </a:r>
            <a:r>
              <a:rPr lang="en-US" kern="1200" baseline="0" dirty="0">
                <a:effectLst/>
                <a:latin typeface="Times New Roman" panose="02020603050405020304" pitchFamily="18" charset="0"/>
                <a:cs typeface="Times New Roman" panose="02020603050405020304" pitchFamily="18" charset="0"/>
              </a:rPr>
              <a:t>and </a:t>
            </a:r>
            <a:r>
              <a:rPr lang="en-US" kern="1200" baseline="0" dirty="0" smtClean="0">
                <a:effectLst/>
                <a:latin typeface="Times New Roman" panose="02020603050405020304" pitchFamily="18" charset="0"/>
                <a:cs typeface="Times New Roman" panose="02020603050405020304" pitchFamily="18" charset="0"/>
              </a:rPr>
              <a:t>which ones are just note-worthy and will </a:t>
            </a:r>
            <a:r>
              <a:rPr lang="en-US" kern="1200" baseline="0" dirty="0">
                <a:effectLst/>
                <a:latin typeface="Times New Roman" panose="02020603050405020304" pitchFamily="18" charset="0"/>
                <a:cs typeface="Times New Roman" panose="02020603050405020304" pitchFamily="18" charset="0"/>
              </a:rPr>
              <a:t>not require action or </a:t>
            </a:r>
            <a:r>
              <a:rPr lang="en-US" kern="1200" baseline="0" dirty="0" smtClean="0">
                <a:effectLst/>
                <a:latin typeface="Times New Roman" panose="02020603050405020304" pitchFamily="18" charset="0"/>
                <a:cs typeface="Times New Roman" panose="02020603050405020304" pitchFamily="18" charset="0"/>
              </a:rPr>
              <a:t>recommendation. Use the key at the top of the fourth column to note the priority levels.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1200" baseline="0" dirty="0" smtClean="0">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baseline="0" dirty="0" smtClean="0">
                <a:effectLst/>
                <a:latin typeface="Times New Roman" panose="02020603050405020304" pitchFamily="18" charset="0"/>
                <a:cs typeface="Times New Roman" panose="02020603050405020304" pitchFamily="18" charset="0"/>
              </a:rPr>
              <a:t>To </a:t>
            </a:r>
            <a:r>
              <a:rPr lang="en-US" kern="1200" baseline="0" dirty="0">
                <a:effectLst/>
                <a:latin typeface="Times New Roman" panose="02020603050405020304" pitchFamily="18" charset="0"/>
                <a:cs typeface="Times New Roman" panose="02020603050405020304" pitchFamily="18" charset="0"/>
              </a:rPr>
              <a:t>give you an idea of what this </a:t>
            </a:r>
            <a:r>
              <a:rPr lang="en-US" kern="1200" baseline="0" dirty="0" smtClean="0">
                <a:effectLst/>
                <a:latin typeface="Times New Roman" panose="02020603050405020304" pitchFamily="18" charset="0"/>
                <a:cs typeface="Times New Roman" panose="02020603050405020304" pitchFamily="18" charset="0"/>
              </a:rPr>
              <a:t>may look like, refer to </a:t>
            </a:r>
            <a:r>
              <a:rPr lang="en-US" kern="1200" baseline="0" dirty="0">
                <a:effectLst/>
                <a:latin typeface="Times New Roman" panose="02020603050405020304" pitchFamily="18" charset="0"/>
                <a:cs typeface="Times New Roman" panose="02020603050405020304" pitchFamily="18" charset="0"/>
              </a:rPr>
              <a:t>the </a:t>
            </a:r>
            <a:r>
              <a:rPr lang="en-US" i="1" kern="1200" baseline="0" dirty="0" smtClean="0">
                <a:effectLst/>
                <a:latin typeface="Times New Roman" panose="02020603050405020304" pitchFamily="18" charset="0"/>
                <a:cs typeface="Times New Roman" panose="02020603050405020304" pitchFamily="18" charset="0"/>
              </a:rPr>
              <a:t>Example </a:t>
            </a:r>
            <a:r>
              <a:rPr lang="en-US" sz="1200" i="1" baseline="0" dirty="0" smtClean="0">
                <a:latin typeface="Times New Roman" panose="02020603050405020304" pitchFamily="18" charset="0"/>
                <a:cs typeface="Times New Roman" panose="02020603050405020304" pitchFamily="18" charset="0"/>
              </a:rPr>
              <a:t>Family-Centered Case Plan </a:t>
            </a:r>
            <a:r>
              <a:rPr lang="en-US" kern="1200" baseline="0" dirty="0" smtClean="0">
                <a:effectLst/>
                <a:latin typeface="Times New Roman" panose="02020603050405020304" pitchFamily="18" charset="0"/>
                <a:cs typeface="Times New Roman" panose="02020603050405020304" pitchFamily="18" charset="0"/>
              </a:rPr>
              <a:t>on </a:t>
            </a:r>
            <a:r>
              <a:rPr lang="en-US" b="1" kern="1200" baseline="0" dirty="0">
                <a:effectLst/>
                <a:latin typeface="Times New Roman" panose="02020603050405020304" pitchFamily="18" charset="0"/>
                <a:cs typeface="Times New Roman" panose="02020603050405020304" pitchFamily="18" charset="0"/>
              </a:rPr>
              <a:t>page </a:t>
            </a:r>
            <a:r>
              <a:rPr lang="en-US" b="1" kern="1200" baseline="0" dirty="0" smtClean="0">
                <a:effectLst/>
                <a:latin typeface="Times New Roman" panose="02020603050405020304" pitchFamily="18" charset="0"/>
                <a:cs typeface="Times New Roman" panose="02020603050405020304" pitchFamily="18" charset="0"/>
              </a:rPr>
              <a:t>193 </a:t>
            </a:r>
            <a:r>
              <a:rPr lang="en-US" kern="1200" baseline="0" dirty="0" smtClean="0">
                <a:effectLst/>
                <a:latin typeface="Times New Roman" panose="02020603050405020304" pitchFamily="18" charset="0"/>
                <a:cs typeface="Times New Roman" panose="02020603050405020304" pitchFamily="18" charset="0"/>
              </a:rPr>
              <a:t>of </a:t>
            </a:r>
            <a:r>
              <a:rPr lang="en-US" kern="1200" baseline="0" dirty="0">
                <a:effectLst/>
                <a:latin typeface="Times New Roman" panose="02020603050405020304" pitchFamily="18" charset="0"/>
                <a:cs typeface="Times New Roman" panose="02020603050405020304" pitchFamily="18" charset="0"/>
              </a:rPr>
              <a:t>your participant </a:t>
            </a:r>
            <a:r>
              <a:rPr lang="en-US" kern="1200" baseline="0" dirty="0" smtClean="0">
                <a:effectLst/>
                <a:latin typeface="Times New Roman" panose="02020603050405020304" pitchFamily="18" charset="0"/>
                <a:cs typeface="Times New Roman" panose="02020603050405020304" pitchFamily="18" charset="0"/>
              </a:rPr>
              <a:t>manual.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1200" baseline="0" dirty="0" smtClean="0">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baseline="0" dirty="0" smtClean="0">
                <a:effectLst/>
                <a:latin typeface="Times New Roman" panose="02020603050405020304" pitchFamily="18" charset="0"/>
                <a:cs typeface="Times New Roman" panose="02020603050405020304" pitchFamily="18" charset="0"/>
              </a:rPr>
              <a:t>You will have 10 minutes to complete this worksheet within your group.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1200" baseline="0" dirty="0" smtClean="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kern="1200" baseline="0" dirty="0" smtClean="0">
                <a:effectLst/>
                <a:latin typeface="Times New Roman" panose="02020603050405020304" pitchFamily="18" charset="0"/>
                <a:cs typeface="Times New Roman" panose="02020603050405020304" pitchFamily="18" charset="0"/>
              </a:rPr>
              <a:t>Note to trainer: </a:t>
            </a:r>
            <a:r>
              <a:rPr lang="en-US" kern="1200" baseline="0" dirty="0" smtClean="0">
                <a:effectLst/>
                <a:latin typeface="Times New Roman" panose="02020603050405020304" pitchFamily="18" charset="0"/>
                <a:cs typeface="Times New Roman" panose="02020603050405020304" pitchFamily="18" charset="0"/>
              </a:rPr>
              <a:t>You can modify the time for this activity based on your group size and schedule. </a:t>
            </a:r>
            <a:endParaRPr lang="en-US" kern="1200" baseline="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baseline="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kern="12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kern="12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ln>
                <a:solidFill>
                  <a:schemeClr val="bg1"/>
                </a:solidFill>
              </a:ln>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ln>
                <a:solidFill>
                  <a:schemeClr val="bg1"/>
                </a:solidFill>
              </a:ln>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ln>
                <a:solidFill>
                  <a:schemeClr val="bg1"/>
                </a:solidFill>
              </a:ln>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ln>
                <a:solidFill>
                  <a:schemeClr val="bg1"/>
                </a:solidFill>
              </a:ln>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n>
                <a:solidFill>
                  <a:schemeClr val="bg1"/>
                </a:solidFill>
              </a:ln>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76939EE-F5D3-4358-9C8F-66501AE769DC}" type="slidenum">
              <a:rPr lang="en-US" smtClean="0"/>
              <a:t>18</a:t>
            </a:fld>
            <a:endParaRPr lang="en-US" dirty="0"/>
          </a:p>
        </p:txBody>
      </p:sp>
    </p:spTree>
    <p:extLst>
      <p:ext uri="{BB962C8B-B14F-4D97-AF65-F5344CB8AC3E}">
        <p14:creationId xmlns:p14="http://schemas.microsoft.com/office/powerpoint/2010/main" val="3765057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Let’s discuss what your groups came up with. Who would like to share</a:t>
            </a:r>
            <a:r>
              <a:rPr lang="en-US" baseline="0" dirty="0" smtClean="0"/>
              <a:t> with the larger group what your group came up with? </a:t>
            </a:r>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baseline="0" dirty="0" smtClean="0">
                <a:latin typeface="Calibri" panose="020F0502020204030204" pitchFamily="34" charset="0"/>
                <a:cs typeface="Times New Roman" panose="02020603050405020304" pitchFamily="18" charset="0"/>
              </a:rPr>
              <a:t>Note to trainer: </a:t>
            </a:r>
            <a:r>
              <a:rPr lang="en-US" sz="1200" b="0" baseline="0" dirty="0" smtClean="0">
                <a:latin typeface="Calibri" panose="020F0502020204030204" pitchFamily="34" charset="0"/>
                <a:cs typeface="Times New Roman" panose="02020603050405020304" pitchFamily="18" charset="0"/>
              </a:rPr>
              <a:t>Listed below are some additional questions to help guide your group discussion. </a:t>
            </a:r>
            <a:endParaRPr lang="en-US" baseline="0" dirty="0"/>
          </a:p>
          <a:p>
            <a:endParaRPr lang="en-US" baseline="0" dirty="0" smtClean="0"/>
          </a:p>
          <a:p>
            <a:pPr marL="171450" indent="-171450">
              <a:buFont typeface="Arial" panose="020B0604020202020204" pitchFamily="34" charset="0"/>
              <a:buChar char="•"/>
            </a:pPr>
            <a:r>
              <a:rPr lang="en-US" baseline="0" dirty="0" smtClean="0"/>
              <a:t>Besides having some limited information in the case, what were some other challenges </a:t>
            </a:r>
            <a:r>
              <a:rPr lang="en-US" baseline="0" dirty="0"/>
              <a:t>you </a:t>
            </a:r>
            <a:r>
              <a:rPr lang="en-US" baseline="0" dirty="0" smtClean="0"/>
              <a:t>experienced while </a:t>
            </a:r>
            <a:r>
              <a:rPr lang="en-US" baseline="0" dirty="0"/>
              <a:t>doing this </a:t>
            </a:r>
            <a:r>
              <a:rPr lang="en-US" baseline="0" dirty="0" smtClean="0"/>
              <a:t>exercise?</a:t>
            </a:r>
          </a:p>
          <a:p>
            <a:pPr marL="171450" indent="-171450">
              <a:buFont typeface="Arial" panose="020B0604020202020204" pitchFamily="34" charset="0"/>
              <a:buChar char="•"/>
            </a:pPr>
            <a:r>
              <a:rPr lang="en-US" baseline="0" dirty="0" smtClean="0"/>
              <a:t>Was this activity helpful for understanding family-centered care?</a:t>
            </a:r>
            <a:endParaRPr lang="en-US" baseline="0" dirty="0"/>
          </a:p>
          <a:p>
            <a:pPr marL="171450" indent="-171450">
              <a:buFont typeface="Arial" panose="020B0604020202020204" pitchFamily="34" charset="0"/>
              <a:buChar char="•"/>
            </a:pPr>
            <a:r>
              <a:rPr lang="en-US" baseline="0" dirty="0" smtClean="0"/>
              <a:t>Based on this activity, </a:t>
            </a:r>
            <a:r>
              <a:rPr lang="en-US" baseline="0" dirty="0"/>
              <a:t>what information do you now know you will need to gather to complete a </a:t>
            </a:r>
            <a:r>
              <a:rPr lang="en-US" baseline="0" dirty="0" smtClean="0"/>
              <a:t>family-centered </a:t>
            </a:r>
            <a:r>
              <a:rPr lang="en-US" baseline="0" dirty="0"/>
              <a:t>case </a:t>
            </a:r>
            <a:r>
              <a:rPr lang="en-US" baseline="0" dirty="0" smtClean="0"/>
              <a:t>plan?</a:t>
            </a:r>
            <a:endParaRPr lang="en-US" baseline="0" dirty="0"/>
          </a:p>
          <a:p>
            <a:pPr marL="171450" indent="-171450">
              <a:buFont typeface="Arial" panose="020B0604020202020204" pitchFamily="34" charset="0"/>
              <a:buChar char="•"/>
            </a:pPr>
            <a:r>
              <a:rPr lang="en-US" baseline="0" dirty="0"/>
              <a:t>Regardless of our role in the agency or system, what changes will </a:t>
            </a:r>
            <a:r>
              <a:rPr lang="en-US" baseline="0" dirty="0" smtClean="0"/>
              <a:t>you or your team </a:t>
            </a:r>
            <a:r>
              <a:rPr lang="en-US" baseline="0" dirty="0"/>
              <a:t>need to make to provide </a:t>
            </a:r>
            <a:r>
              <a:rPr lang="en-US" baseline="0" dirty="0" smtClean="0"/>
              <a:t>family-centered care? </a:t>
            </a:r>
            <a:endParaRPr lang="en-US" baseline="0" dirty="0"/>
          </a:p>
          <a:p>
            <a:pPr marL="171450" indent="-171450">
              <a:buFont typeface="Arial" panose="020B0604020202020204" pitchFamily="34" charset="0"/>
              <a:buChar char="•"/>
            </a:pPr>
            <a:r>
              <a:rPr lang="en-US" baseline="0" dirty="0"/>
              <a:t>What might the challenges be, and what are your easy </a:t>
            </a:r>
            <a:r>
              <a:rPr lang="en-US" baseline="0" dirty="0" smtClean="0"/>
              <a:t>shifts?</a:t>
            </a:r>
          </a:p>
          <a:p>
            <a:pPr marL="171450" indent="-171450">
              <a:buFont typeface="Arial" panose="020B0604020202020204" pitchFamily="34" charset="0"/>
              <a:buChar char="•"/>
            </a:pPr>
            <a:r>
              <a:rPr lang="en-US" baseline="0" dirty="0" smtClean="0"/>
              <a:t>What </a:t>
            </a:r>
            <a:r>
              <a:rPr lang="en-US" baseline="0" dirty="0"/>
              <a:t>partners might you consider bringing to the table to provide </a:t>
            </a:r>
            <a:r>
              <a:rPr lang="en-US" baseline="0" dirty="0" smtClean="0"/>
              <a:t>information? Where </a:t>
            </a:r>
            <a:r>
              <a:rPr lang="en-US" baseline="0" dirty="0"/>
              <a:t>might this information be available now? </a:t>
            </a:r>
            <a:endParaRPr lang="en-US" baseline="0" dirty="0" smtClean="0"/>
          </a:p>
          <a:p>
            <a:pPr marL="171450" indent="-171450">
              <a:buFont typeface="Arial" panose="020B0604020202020204" pitchFamily="34" charset="0"/>
              <a:buChar char="•"/>
            </a:pPr>
            <a:r>
              <a:rPr lang="en-US" baseline="0" dirty="0" smtClean="0"/>
              <a:t>What </a:t>
            </a:r>
            <a:r>
              <a:rPr lang="en-US" baseline="0" dirty="0"/>
              <a:t>collaborations will be important to </a:t>
            </a:r>
            <a:r>
              <a:rPr lang="en-US" baseline="0" dirty="0" smtClean="0"/>
              <a:t>have, improve, or </a:t>
            </a:r>
            <a:r>
              <a:rPr lang="en-US" baseline="0" dirty="0"/>
              <a:t>maintain? </a:t>
            </a: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Family-centered care requires collaboration, not just cooperation or coordination of care. What </a:t>
            </a:r>
            <a:r>
              <a:rPr lang="en-US" baseline="0" dirty="0"/>
              <a:t>does collaboration mean for your agency or program? </a:t>
            </a:r>
            <a:endParaRPr lang="en-US" dirty="0"/>
          </a:p>
        </p:txBody>
      </p:sp>
      <p:sp>
        <p:nvSpPr>
          <p:cNvPr id="4" name="Slide Number Placeholder 3"/>
          <p:cNvSpPr>
            <a:spLocks noGrp="1"/>
          </p:cNvSpPr>
          <p:nvPr>
            <p:ph type="sldNum" sz="quarter" idx="10"/>
          </p:nvPr>
        </p:nvSpPr>
        <p:spPr/>
        <p:txBody>
          <a:bodyPr/>
          <a:lstStyle/>
          <a:p>
            <a:fld id="{676939EE-F5D3-4358-9C8F-66501AE769DC}" type="slidenum">
              <a:rPr lang="en-US" smtClean="0"/>
              <a:t>19</a:t>
            </a:fld>
            <a:endParaRPr lang="en-US" dirty="0"/>
          </a:p>
        </p:txBody>
      </p:sp>
    </p:spTree>
    <p:extLst>
      <p:ext uri="{BB962C8B-B14F-4D97-AF65-F5344CB8AC3E}">
        <p14:creationId xmlns:p14="http://schemas.microsoft.com/office/powerpoint/2010/main" val="36731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During</a:t>
            </a:r>
            <a:r>
              <a:rPr lang="en-US" sz="1400" baseline="0" dirty="0" smtClean="0"/>
              <a:t> Module 6 of the “Easier Together” curriculum, we will discuss how one can begin to apply family-centered principles and clinical interventions.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t>We will also review some questions one can consider for applying family-centered care.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t>Afterwards, we will go through the framework and work through a case study in small groups to assist us with developing a family-centered case plan.</a:t>
            </a:r>
          </a:p>
          <a:p>
            <a:endParaRPr lang="en-US"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2</a:t>
            </a:fld>
            <a:endParaRPr lang="en-US" dirty="0"/>
          </a:p>
        </p:txBody>
      </p:sp>
    </p:spTree>
    <p:extLst>
      <p:ext uri="{BB962C8B-B14F-4D97-AF65-F5344CB8AC3E}">
        <p14:creationId xmlns:p14="http://schemas.microsoft.com/office/powerpoint/2010/main" val="3009152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final </a:t>
            </a:r>
            <a:r>
              <a:rPr lang="en-US" baseline="0" dirty="0" smtClean="0"/>
              <a:t>step </a:t>
            </a:r>
            <a:r>
              <a:rPr lang="en-US" baseline="0" dirty="0"/>
              <a:t>in </a:t>
            </a:r>
            <a:r>
              <a:rPr lang="en-US" baseline="0" dirty="0" smtClean="0"/>
              <a:t>family-centered care consists of </a:t>
            </a:r>
            <a:r>
              <a:rPr lang="en-US" baseline="0" dirty="0"/>
              <a:t>o</a:t>
            </a:r>
            <a:r>
              <a:rPr lang="en-US" baseline="0" dirty="0" smtClean="0"/>
              <a:t>utcomes </a:t>
            </a:r>
            <a:r>
              <a:rPr lang="en-US" baseline="0" dirty="0"/>
              <a:t>and </a:t>
            </a:r>
            <a:r>
              <a:rPr lang="en-US" baseline="0" dirty="0" smtClean="0"/>
              <a:t>evaluations. </a:t>
            </a:r>
            <a:endParaRPr lang="en-US" baseline="0" dirty="0"/>
          </a:p>
          <a:p>
            <a:endParaRPr lang="en-US" baseline="0" dirty="0"/>
          </a:p>
          <a:p>
            <a:pPr marL="171450" indent="-171450">
              <a:buFont typeface="Arial" panose="020B0604020202020204" pitchFamily="34" charset="0"/>
              <a:buChar char="•"/>
            </a:pPr>
            <a:r>
              <a:rPr lang="en-US" baseline="0" dirty="0"/>
              <a:t>We know that outcomes and program evaluation </a:t>
            </a:r>
            <a:r>
              <a:rPr lang="en-US" baseline="0" dirty="0" smtClean="0"/>
              <a:t>can be challenging, but it is very important.</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smtClean="0"/>
              <a:t>When applying </a:t>
            </a:r>
            <a:r>
              <a:rPr lang="en-US" baseline="0" dirty="0"/>
              <a:t>o</a:t>
            </a:r>
            <a:r>
              <a:rPr lang="en-US" baseline="0" dirty="0" smtClean="0"/>
              <a:t>utcomes </a:t>
            </a:r>
            <a:r>
              <a:rPr lang="en-US" baseline="0" dirty="0"/>
              <a:t>to </a:t>
            </a:r>
            <a:r>
              <a:rPr lang="en-US" baseline="0" dirty="0" smtClean="0"/>
              <a:t>family-centered care, </a:t>
            </a:r>
            <a:r>
              <a:rPr lang="en-US" baseline="0" dirty="0"/>
              <a:t>we want to </a:t>
            </a:r>
            <a:r>
              <a:rPr lang="en-US" baseline="0" dirty="0" smtClean="0"/>
              <a:t>consider two things:</a:t>
            </a:r>
            <a:endParaRPr lang="en-US" baseline="0" dirty="0"/>
          </a:p>
          <a:p>
            <a:r>
              <a:rPr lang="en-US" baseline="0" dirty="0" smtClean="0"/>
              <a:t>	1. What </a:t>
            </a:r>
            <a:r>
              <a:rPr lang="en-US" baseline="0" dirty="0"/>
              <a:t>are the outcomes we hope for the entire family </a:t>
            </a:r>
          </a:p>
          <a:p>
            <a:r>
              <a:rPr lang="en-US" baseline="0" dirty="0" smtClean="0"/>
              <a:t>	2. And </a:t>
            </a:r>
            <a:r>
              <a:rPr lang="en-US" baseline="0" dirty="0"/>
              <a:t>what are the outcomes for the program.</a:t>
            </a:r>
          </a:p>
          <a:p>
            <a:endParaRPr lang="en-US" baseline="0" dirty="0"/>
          </a:p>
          <a:p>
            <a:pPr marL="171450" indent="-171450">
              <a:buFont typeface="Arial" panose="020B0604020202020204" pitchFamily="34" charset="0"/>
              <a:buChar char="•"/>
            </a:pPr>
            <a:r>
              <a:rPr lang="en-US" baseline="0" dirty="0" smtClean="0"/>
              <a:t>How </a:t>
            </a:r>
            <a:r>
              <a:rPr lang="en-US" baseline="0" dirty="0"/>
              <a:t>we measure and look at outcomes for the family is important not only for the </a:t>
            </a:r>
            <a:r>
              <a:rPr lang="en-US" baseline="0" dirty="0" smtClean="0"/>
              <a:t>program’s success, </a:t>
            </a:r>
            <a:r>
              <a:rPr lang="en-US" baseline="0" dirty="0"/>
              <a:t>but most importantly for the family. </a:t>
            </a:r>
            <a:r>
              <a:rPr lang="en-US" baseline="0" dirty="0" smtClean="0"/>
              <a:t>Too often </a:t>
            </a:r>
            <a:r>
              <a:rPr lang="en-US" baseline="0" dirty="0"/>
              <a:t>in our </a:t>
            </a:r>
            <a:r>
              <a:rPr lang="en-US" baseline="0" dirty="0" smtClean="0"/>
              <a:t>field, outcomes </a:t>
            </a:r>
            <a:r>
              <a:rPr lang="en-US" baseline="0" dirty="0"/>
              <a:t>are defined and set by the programs and not the individuals, </a:t>
            </a:r>
            <a:r>
              <a:rPr lang="en-US" baseline="0" dirty="0" smtClean="0"/>
              <a:t>which is problematic. It is important to remember that </a:t>
            </a:r>
            <a:r>
              <a:rPr lang="en-US" baseline="0" dirty="0"/>
              <a:t>the family needs to determine what their end goal and successful outcome will </a:t>
            </a:r>
            <a:r>
              <a:rPr lang="en-US" baseline="0" dirty="0" smtClean="0"/>
              <a:t>be. Also, it’s </a:t>
            </a:r>
            <a:r>
              <a:rPr lang="en-US" baseline="0" dirty="0"/>
              <a:t>important that families define and experience success. </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For example, a </a:t>
            </a:r>
            <a:r>
              <a:rPr lang="en-US" baseline="0" dirty="0"/>
              <a:t>goal for one family might be family reunification, while another </a:t>
            </a:r>
            <a:r>
              <a:rPr lang="en-US" baseline="0" dirty="0" smtClean="0"/>
              <a:t>family may </a:t>
            </a:r>
            <a:r>
              <a:rPr lang="en-US" baseline="0" dirty="0"/>
              <a:t>have a goal to establish a long term parenting plan without reunification.</a:t>
            </a:r>
          </a:p>
          <a:p>
            <a:endParaRPr lang="en-US" baseline="0" dirty="0" smtClean="0"/>
          </a:p>
          <a:p>
            <a:pPr marL="171450" indent="-171450">
              <a:buFont typeface="Arial" panose="020B0604020202020204" pitchFamily="34" charset="0"/>
              <a:buChar char="•"/>
            </a:pPr>
            <a:r>
              <a:rPr lang="en-US" baseline="0" dirty="0" smtClean="0"/>
              <a:t>Helping </a:t>
            </a:r>
            <a:r>
              <a:rPr lang="en-US" baseline="0" dirty="0"/>
              <a:t>families determine their goals and positive outcomes can be a part of the service planning process</a:t>
            </a:r>
            <a:r>
              <a:rPr lang="en-US" baseline="0" dirty="0" smtClean="0"/>
              <a:t>. Family-centered care requires </a:t>
            </a:r>
            <a:r>
              <a:rPr lang="en-US" baseline="0" dirty="0"/>
              <a:t>a broad family </a:t>
            </a:r>
            <a:r>
              <a:rPr lang="en-US" baseline="0" dirty="0" smtClean="0"/>
              <a:t>goal that considers </a:t>
            </a:r>
            <a:r>
              <a:rPr lang="en-US" baseline="0" dirty="0"/>
              <a:t>the strengths, </a:t>
            </a:r>
            <a:r>
              <a:rPr lang="en-US" baseline="0" dirty="0" smtClean="0"/>
              <a:t>needs, </a:t>
            </a:r>
            <a:r>
              <a:rPr lang="en-US" baseline="0" dirty="0"/>
              <a:t>and preferences </a:t>
            </a:r>
            <a:r>
              <a:rPr lang="en-US" baseline="0" dirty="0" smtClean="0"/>
              <a:t>for </a:t>
            </a:r>
            <a:r>
              <a:rPr lang="en-US" baseline="0" dirty="0"/>
              <a:t>the family </a:t>
            </a:r>
            <a:r>
              <a:rPr lang="en-US" baseline="0" dirty="0" smtClean="0"/>
              <a:t>unit, </a:t>
            </a:r>
            <a:r>
              <a:rPr lang="en-US" baseline="0" dirty="0"/>
              <a:t>including the mother, father, children, </a:t>
            </a:r>
            <a:r>
              <a:rPr lang="en-US" baseline="0" dirty="0" smtClean="0"/>
              <a:t>and extended family.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There may also be some cultural considerations. For example, culture can influence one’s definition of nuclear family, </a:t>
            </a:r>
            <a:r>
              <a:rPr lang="en-US" baseline="0" dirty="0"/>
              <a:t>concepts of shared </a:t>
            </a:r>
            <a:r>
              <a:rPr lang="en-US" baseline="0" dirty="0" smtClean="0"/>
              <a:t>parenting, and positive outcomes.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All of this requires an evaluation of our mission, values, services, and barriers.  </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Some examples of program </a:t>
            </a:r>
            <a:r>
              <a:rPr lang="en-US" baseline="0" dirty="0"/>
              <a:t>outcomes </a:t>
            </a:r>
            <a:r>
              <a:rPr lang="en-US" baseline="0" dirty="0" smtClean="0"/>
              <a:t>in family-centered care can be: </a:t>
            </a:r>
            <a:endParaRPr lang="en-US" baseline="0" dirty="0"/>
          </a:p>
          <a:p>
            <a:pPr marL="628650" lvl="1" indent="-171450">
              <a:buFont typeface="Arial" panose="020B0604020202020204" pitchFamily="34" charset="0"/>
              <a:buChar char="•"/>
            </a:pPr>
            <a:r>
              <a:rPr lang="en-US" baseline="0" dirty="0" smtClean="0"/>
              <a:t>Increase </a:t>
            </a:r>
            <a:r>
              <a:rPr lang="en-US" baseline="0" dirty="0"/>
              <a:t>the number of family members </a:t>
            </a:r>
            <a:r>
              <a:rPr lang="en-US" u="none" baseline="0" dirty="0"/>
              <a:t>who </a:t>
            </a:r>
            <a:r>
              <a:rPr lang="en-US" u="none" baseline="0" dirty="0" smtClean="0"/>
              <a:t>actually receive </a:t>
            </a:r>
            <a:r>
              <a:rPr lang="en-US" u="none" baseline="0" dirty="0"/>
              <a:t>services </a:t>
            </a:r>
            <a:r>
              <a:rPr lang="en-US" baseline="0" dirty="0"/>
              <a:t>specific to </a:t>
            </a:r>
            <a:r>
              <a:rPr lang="en-US" baseline="0" dirty="0" smtClean="0"/>
              <a:t>parenting.</a:t>
            </a:r>
          </a:p>
          <a:p>
            <a:pPr marL="628650" lvl="1" indent="-171450">
              <a:buFont typeface="Arial" panose="020B0604020202020204" pitchFamily="34" charset="0"/>
              <a:buChar char="•"/>
            </a:pPr>
            <a:r>
              <a:rPr lang="en-US" baseline="0" dirty="0" smtClean="0"/>
              <a:t>Increase </a:t>
            </a:r>
            <a:r>
              <a:rPr lang="en-US" baseline="0" dirty="0"/>
              <a:t>the number of parenting plans </a:t>
            </a:r>
            <a:r>
              <a:rPr lang="en-US" baseline="0" dirty="0" smtClean="0"/>
              <a:t>completed </a:t>
            </a:r>
            <a:r>
              <a:rPr lang="en-US" baseline="0" dirty="0"/>
              <a:t>by </a:t>
            </a:r>
            <a:r>
              <a:rPr lang="en-US" baseline="0" dirty="0" smtClean="0"/>
              <a:t>families.</a:t>
            </a:r>
            <a:endParaRPr lang="en-US" baseline="0" dirty="0"/>
          </a:p>
          <a:p>
            <a:pPr marL="628650" lvl="1" indent="-171450">
              <a:buFont typeface="Arial" panose="020B0604020202020204" pitchFamily="34" charset="0"/>
              <a:buChar char="•"/>
            </a:pPr>
            <a:r>
              <a:rPr lang="en-US" baseline="0" dirty="0" smtClean="0"/>
              <a:t>Development of </a:t>
            </a:r>
            <a:r>
              <a:rPr lang="en-US" baseline="0" dirty="0"/>
              <a:t>safety planning that encompasses all </a:t>
            </a:r>
            <a:r>
              <a:rPr lang="en-US" baseline="0" dirty="0" smtClean="0"/>
              <a:t>systems and </a:t>
            </a:r>
            <a:r>
              <a:rPr lang="en-US" baseline="0" dirty="0"/>
              <a:t>family members to reduce the likelihood of </a:t>
            </a:r>
            <a:r>
              <a:rPr lang="en-US" baseline="0" dirty="0" smtClean="0"/>
              <a:t>harm. </a:t>
            </a:r>
            <a:endParaRPr lang="en-US" baseline="0" dirty="0"/>
          </a:p>
          <a:p>
            <a:pPr marL="628650" lvl="1" indent="-171450">
              <a:buFont typeface="Arial" panose="020B0604020202020204" pitchFamily="34" charset="0"/>
              <a:buChar char="•"/>
            </a:pPr>
            <a:r>
              <a:rPr lang="en-US" baseline="0" dirty="0" smtClean="0"/>
              <a:t>Development of </a:t>
            </a:r>
            <a:r>
              <a:rPr lang="en-US" baseline="0" dirty="0"/>
              <a:t>a </a:t>
            </a:r>
            <a:r>
              <a:rPr lang="en-US" baseline="0" dirty="0" smtClean="0"/>
              <a:t>family-friendly </a:t>
            </a:r>
            <a:r>
              <a:rPr lang="en-US" baseline="0" dirty="0"/>
              <a:t>environment and </a:t>
            </a:r>
            <a:r>
              <a:rPr lang="en-US" baseline="0" dirty="0" smtClean="0"/>
              <a:t>program that </a:t>
            </a:r>
            <a:r>
              <a:rPr lang="en-US" baseline="0" dirty="0"/>
              <a:t>encourages father and family member </a:t>
            </a:r>
            <a:r>
              <a:rPr lang="en-US" baseline="0" dirty="0" smtClean="0"/>
              <a:t>involvement. </a:t>
            </a:r>
            <a:endParaRPr lang="en-US" baseline="0" dirty="0"/>
          </a:p>
          <a:p>
            <a:endParaRPr lang="en-US" baseline="0" dirty="0"/>
          </a:p>
          <a:p>
            <a:r>
              <a:rPr lang="en-US" baseline="0" dirty="0"/>
              <a:t> </a:t>
            </a:r>
          </a:p>
          <a:p>
            <a:endParaRPr lang="en-US" dirty="0"/>
          </a:p>
        </p:txBody>
      </p:sp>
      <p:sp>
        <p:nvSpPr>
          <p:cNvPr id="4" name="Slide Number Placeholder 3"/>
          <p:cNvSpPr>
            <a:spLocks noGrp="1"/>
          </p:cNvSpPr>
          <p:nvPr>
            <p:ph type="sldNum" sz="quarter" idx="10"/>
          </p:nvPr>
        </p:nvSpPr>
        <p:spPr/>
        <p:txBody>
          <a:bodyPr/>
          <a:lstStyle/>
          <a:p>
            <a:fld id="{676939EE-F5D3-4358-9C8F-66501AE769DC}" type="slidenum">
              <a:rPr lang="en-US" smtClean="0"/>
              <a:t>20</a:t>
            </a:fld>
            <a:endParaRPr lang="en-US" dirty="0"/>
          </a:p>
        </p:txBody>
      </p:sp>
    </p:spTree>
    <p:extLst>
      <p:ext uri="{BB962C8B-B14F-4D97-AF65-F5344CB8AC3E}">
        <p14:creationId xmlns:p14="http://schemas.microsoft.com/office/powerpoint/2010/main" val="1876118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0825" y="754063"/>
            <a:ext cx="3516313" cy="2717800"/>
          </a:xfrm>
        </p:spPr>
      </p:sp>
      <p:sp>
        <p:nvSpPr>
          <p:cNvPr id="3" name="Notes Placeholder 2"/>
          <p:cNvSpPr>
            <a:spLocks noGrp="1"/>
          </p:cNvSpPr>
          <p:nvPr>
            <p:ph type="body" idx="1"/>
          </p:nvPr>
        </p:nvSpPr>
        <p:spPr>
          <a:xfrm>
            <a:off x="685800" y="3943350"/>
            <a:ext cx="5486400" cy="4057650"/>
          </a:xfrm>
        </p:spPr>
        <p:txBody>
          <a:bodyPr/>
          <a:lstStyle/>
          <a:p>
            <a:pPr marL="285750" indent="-285750">
              <a:buFont typeface="Arial" panose="020B0604020202020204" pitchFamily="34" charset="0"/>
              <a:buChar char="•"/>
            </a:pPr>
            <a:r>
              <a:rPr lang="en-US" sz="1400" baseline="0" dirty="0" smtClean="0"/>
              <a:t>We are nearing the end of this module. </a:t>
            </a:r>
          </a:p>
          <a:p>
            <a:pPr marL="285750" indent="-285750">
              <a:buFont typeface="Arial" panose="020B0604020202020204" pitchFamily="34" charset="0"/>
              <a:buChar char="•"/>
            </a:pPr>
            <a:endParaRPr lang="en-US" sz="1400" baseline="0" dirty="0" smtClean="0"/>
          </a:p>
          <a:p>
            <a:pPr marL="285750" indent="-285750">
              <a:buFont typeface="Arial" panose="020B0604020202020204" pitchFamily="34" charset="0"/>
              <a:buChar char="•"/>
            </a:pPr>
            <a:r>
              <a:rPr lang="en-US" sz="1400" baseline="0" dirty="0" smtClean="0"/>
              <a:t>With </a:t>
            </a:r>
            <a:r>
              <a:rPr lang="en-US" sz="1400" baseline="0" dirty="0"/>
              <a:t>a </a:t>
            </a:r>
            <a:r>
              <a:rPr lang="en-US" sz="1400" baseline="0" dirty="0" smtClean="0"/>
              <a:t>show </a:t>
            </a:r>
            <a:r>
              <a:rPr lang="en-US" sz="1400" baseline="0" dirty="0"/>
              <a:t>of </a:t>
            </a:r>
            <a:r>
              <a:rPr lang="en-US" sz="1400" baseline="0" dirty="0" smtClean="0"/>
              <a:t>hands:</a:t>
            </a:r>
          </a:p>
          <a:p>
            <a:pPr marL="742950" lvl="1" indent="-285750">
              <a:buFont typeface="Arial" panose="020B0604020202020204" pitchFamily="34" charset="0"/>
              <a:buChar char="•"/>
            </a:pPr>
            <a:r>
              <a:rPr lang="en-US" sz="1400" baseline="0" dirty="0" smtClean="0"/>
              <a:t>How many </a:t>
            </a:r>
            <a:r>
              <a:rPr lang="en-US" sz="1400" baseline="0" dirty="0"/>
              <a:t>can take away at least one thing from the </a:t>
            </a:r>
            <a:r>
              <a:rPr lang="en-US" sz="1400" baseline="0" dirty="0" smtClean="0"/>
              <a:t>training?</a:t>
            </a:r>
          </a:p>
          <a:p>
            <a:pPr marL="742950" lvl="1" indent="-285750">
              <a:buFont typeface="Arial" panose="020B0604020202020204" pitchFamily="34" charset="0"/>
              <a:buChar char="•"/>
            </a:pPr>
            <a:r>
              <a:rPr lang="en-US" sz="1400" baseline="0" dirty="0" smtClean="0"/>
              <a:t>How </a:t>
            </a:r>
            <a:r>
              <a:rPr lang="en-US" sz="1400" baseline="0" dirty="0"/>
              <a:t>many thought of ways you can improve your program and looked for ways to “make it </a:t>
            </a:r>
            <a:r>
              <a:rPr lang="en-US" sz="1400" baseline="0" dirty="0" smtClean="0"/>
              <a:t>happen,” versus </a:t>
            </a:r>
            <a:r>
              <a:rPr lang="en-US" sz="1400" baseline="0" dirty="0"/>
              <a:t>reasons it can’t happen? </a:t>
            </a:r>
            <a:endParaRPr lang="en-US" sz="1400" baseline="0" dirty="0" smtClean="0"/>
          </a:p>
          <a:p>
            <a:endParaRPr lang="en-US" sz="1400" baseline="0" dirty="0" smtClean="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21</a:t>
            </a:fld>
            <a:endParaRPr lang="en-US" dirty="0"/>
          </a:p>
        </p:txBody>
      </p:sp>
    </p:spTree>
    <p:extLst>
      <p:ext uri="{BB962C8B-B14F-4D97-AF65-F5344CB8AC3E}">
        <p14:creationId xmlns:p14="http://schemas.microsoft.com/office/powerpoint/2010/main" val="4226369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446088"/>
            <a:ext cx="3314700" cy="2560637"/>
          </a:xfrm>
        </p:spPr>
      </p:sp>
      <p:sp>
        <p:nvSpPr>
          <p:cNvPr id="3" name="Notes Placeholder 2"/>
          <p:cNvSpPr>
            <a:spLocks noGrp="1"/>
          </p:cNvSpPr>
          <p:nvPr>
            <p:ph type="body" idx="1"/>
          </p:nvPr>
        </p:nvSpPr>
        <p:spPr>
          <a:xfrm>
            <a:off x="445770" y="3120390"/>
            <a:ext cx="5966460" cy="4880610"/>
          </a:xfrm>
        </p:spPr>
        <p:txBody>
          <a:bodyPr/>
          <a:lstStyle/>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As</a:t>
            </a:r>
            <a:r>
              <a:rPr lang="en-US" sz="1400" baseline="0" dirty="0" smtClean="0">
                <a:latin typeface="Times New Roman" panose="02020603050405020304" pitchFamily="18" charset="0"/>
                <a:cs typeface="Times New Roman" panose="02020603050405020304" pitchFamily="18" charset="0"/>
              </a:rPr>
              <a:t> a reminder, m</a:t>
            </a:r>
            <a:r>
              <a:rPr lang="en-US" sz="1400" dirty="0" smtClean="0">
                <a:latin typeface="Times New Roman" panose="02020603050405020304" pitchFamily="18" charset="0"/>
                <a:cs typeface="Times New Roman" panose="02020603050405020304" pitchFamily="18" charset="0"/>
              </a:rPr>
              <a:t>any</a:t>
            </a:r>
            <a:r>
              <a:rPr lang="en-US" sz="1400" baseline="0" dirty="0" smtClean="0">
                <a:latin typeface="Times New Roman" panose="02020603050405020304" pitchFamily="18" charset="0"/>
                <a:cs typeface="Times New Roman" panose="02020603050405020304" pitchFamily="18" charset="0"/>
              </a:rPr>
              <a:t> </a:t>
            </a:r>
            <a:r>
              <a:rPr lang="en-US" sz="1400" baseline="0" dirty="0">
                <a:latin typeface="Times New Roman" panose="02020603050405020304" pitchFamily="18" charset="0"/>
                <a:cs typeface="Times New Roman" panose="02020603050405020304" pitchFamily="18" charset="0"/>
              </a:rPr>
              <a:t>states, cities, agencies, and/or communities may have family inclusion services or work with families whose culture or practice are </a:t>
            </a:r>
            <a:r>
              <a:rPr lang="en-US" sz="1400" baseline="0" dirty="0" smtClean="0">
                <a:latin typeface="Times New Roman" panose="02020603050405020304" pitchFamily="18" charset="0"/>
                <a:cs typeface="Times New Roman" panose="02020603050405020304" pitchFamily="18" charset="0"/>
              </a:rPr>
              <a:t>family-centered or communal </a:t>
            </a:r>
            <a:r>
              <a:rPr lang="en-US" sz="1400" baseline="0" dirty="0">
                <a:latin typeface="Times New Roman" panose="02020603050405020304" pitchFamily="18" charset="0"/>
                <a:cs typeface="Times New Roman" panose="02020603050405020304" pitchFamily="18" charset="0"/>
              </a:rPr>
              <a:t>families. </a:t>
            </a:r>
            <a:endParaRPr lang="en-US" sz="1400" baseline="0"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400" baseline="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aseline="0" dirty="0" smtClean="0">
                <a:latin typeface="Times New Roman" panose="02020603050405020304" pitchFamily="18" charset="0"/>
                <a:cs typeface="Times New Roman" panose="02020603050405020304" pitchFamily="18" charset="0"/>
              </a:rPr>
              <a:t>This </a:t>
            </a:r>
            <a:r>
              <a:rPr lang="en-US" sz="1400" baseline="0" dirty="0">
                <a:latin typeface="Times New Roman" panose="02020603050405020304" pitchFamily="18" charset="0"/>
                <a:cs typeface="Times New Roman" panose="02020603050405020304" pitchFamily="18" charset="0"/>
              </a:rPr>
              <a:t>does not mean we are all working together using the same language, interventions, or practices for family-centered </a:t>
            </a:r>
            <a:r>
              <a:rPr lang="en-US" sz="1400" baseline="0" dirty="0" smtClean="0">
                <a:latin typeface="Times New Roman" panose="02020603050405020304" pitchFamily="18" charset="0"/>
                <a:cs typeface="Times New Roman" panose="02020603050405020304" pitchFamily="18" charset="0"/>
              </a:rPr>
              <a:t>care. </a:t>
            </a:r>
            <a:endParaRPr lang="en-US" sz="1400" baseline="0" dirty="0">
              <a:latin typeface="Times New Roman" panose="02020603050405020304" pitchFamily="18" charset="0"/>
              <a:cs typeface="Times New Roman" panose="02020603050405020304" pitchFamily="18" charset="0"/>
            </a:endParaRPr>
          </a:p>
          <a:p>
            <a:endParaRPr lang="en-US" sz="1400" baseline="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aseline="0" dirty="0" smtClean="0">
                <a:latin typeface="Times New Roman" panose="02020603050405020304" pitchFamily="18" charset="0"/>
                <a:cs typeface="Times New Roman" panose="02020603050405020304" pitchFamily="18" charset="0"/>
              </a:rPr>
              <a:t>The </a:t>
            </a:r>
            <a:r>
              <a:rPr lang="en-US" sz="1400" baseline="0" dirty="0">
                <a:latin typeface="Times New Roman" panose="02020603050405020304" pitchFamily="18" charset="0"/>
                <a:cs typeface="Times New Roman" panose="02020603050405020304" pitchFamily="18" charset="0"/>
              </a:rPr>
              <a:t>hope is </a:t>
            </a:r>
            <a:r>
              <a:rPr lang="en-US" sz="1400" baseline="0" dirty="0" smtClean="0">
                <a:latin typeface="Times New Roman" panose="02020603050405020304" pitchFamily="18" charset="0"/>
                <a:cs typeface="Times New Roman" panose="02020603050405020304" pitchFamily="18" charset="0"/>
              </a:rPr>
              <a:t>to shift </a:t>
            </a:r>
            <a:r>
              <a:rPr lang="en-US" sz="1400" baseline="0" dirty="0">
                <a:latin typeface="Times New Roman" panose="02020603050405020304" pitchFamily="18" charset="0"/>
                <a:cs typeface="Times New Roman" panose="02020603050405020304" pitchFamily="18" charset="0"/>
              </a:rPr>
              <a:t>together and continue to grow our collaborations to utilize family-centered interventions, techniques, and practices which utilize similar languages and concepts </a:t>
            </a:r>
            <a:r>
              <a:rPr lang="en-US" sz="1400" baseline="0" dirty="0" smtClean="0">
                <a:latin typeface="Times New Roman" panose="02020603050405020304" pitchFamily="18" charset="0"/>
                <a:cs typeface="Times New Roman" panose="02020603050405020304" pitchFamily="18" charset="0"/>
              </a:rPr>
              <a:t>that </a:t>
            </a:r>
            <a:r>
              <a:rPr lang="en-US" sz="1400" baseline="0" dirty="0">
                <a:latin typeface="Times New Roman" panose="02020603050405020304" pitchFamily="18" charset="0"/>
                <a:cs typeface="Times New Roman" panose="02020603050405020304" pitchFamily="18" charset="0"/>
              </a:rPr>
              <a:t>support our families from a global perspective.</a:t>
            </a:r>
          </a:p>
          <a:p>
            <a:endParaRPr lang="en-US" sz="1400" baseline="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aseline="0" dirty="0">
                <a:latin typeface="Times New Roman" panose="02020603050405020304" pitchFamily="18" charset="0"/>
                <a:cs typeface="Times New Roman" panose="02020603050405020304" pitchFamily="18" charset="0"/>
              </a:rPr>
              <a:t>There will </a:t>
            </a:r>
            <a:r>
              <a:rPr lang="en-US" sz="1400" b="0" baseline="0" dirty="0">
                <a:latin typeface="Times New Roman" panose="02020603050405020304" pitchFamily="18" charset="0"/>
                <a:cs typeface="Times New Roman" panose="02020603050405020304" pitchFamily="18" charset="0"/>
              </a:rPr>
              <a:t>always </a:t>
            </a:r>
            <a:r>
              <a:rPr lang="en-US" sz="1400" b="0" baseline="0" dirty="0" smtClean="0">
                <a:latin typeface="Times New Roman" panose="02020603050405020304" pitchFamily="18" charset="0"/>
                <a:cs typeface="Times New Roman" panose="02020603050405020304" pitchFamily="18" charset="0"/>
              </a:rPr>
              <a:t>be </a:t>
            </a:r>
            <a:r>
              <a:rPr lang="en-US" sz="1400" baseline="0" dirty="0">
                <a:latin typeface="Times New Roman" panose="02020603050405020304" pitchFamily="18" charset="0"/>
                <a:cs typeface="Times New Roman" panose="02020603050405020304" pitchFamily="18" charset="0"/>
              </a:rPr>
              <a:t>cultural considerations and adaptations for families and the communities we </a:t>
            </a:r>
            <a:r>
              <a:rPr lang="en-US" sz="1400" baseline="0" dirty="0" smtClean="0">
                <a:latin typeface="Times New Roman" panose="02020603050405020304" pitchFamily="18" charset="0"/>
                <a:cs typeface="Times New Roman" panose="02020603050405020304" pitchFamily="18" charset="0"/>
              </a:rPr>
              <a:t>serve. This </a:t>
            </a:r>
            <a:r>
              <a:rPr lang="en-US" sz="1400" baseline="0" dirty="0">
                <a:latin typeface="Times New Roman" panose="02020603050405020304" pitchFamily="18" charset="0"/>
                <a:cs typeface="Times New Roman" panose="02020603050405020304" pitchFamily="18" charset="0"/>
              </a:rPr>
              <a:t>is core to family-centered programming.</a:t>
            </a:r>
          </a:p>
          <a:p>
            <a:endParaRPr lang="en-US" sz="1400" baseline="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aseline="0" dirty="0">
                <a:latin typeface="Times New Roman" panose="02020603050405020304" pitchFamily="18" charset="0"/>
                <a:cs typeface="Times New Roman" panose="02020603050405020304" pitchFamily="18" charset="0"/>
              </a:rPr>
              <a:t>When we utilize a common language and have a common goal which unites us </a:t>
            </a:r>
            <a:r>
              <a:rPr lang="en-US" sz="1400" baseline="0" dirty="0" smtClean="0">
                <a:latin typeface="Times New Roman" panose="02020603050405020304" pitchFamily="18" charset="0"/>
                <a:cs typeface="Times New Roman" panose="02020603050405020304" pitchFamily="18" charset="0"/>
              </a:rPr>
              <a:t>such as family-centered care, </a:t>
            </a:r>
            <a:r>
              <a:rPr lang="en-US" sz="1400" baseline="0" dirty="0">
                <a:latin typeface="Times New Roman" panose="02020603050405020304" pitchFamily="18" charset="0"/>
                <a:cs typeface="Times New Roman" panose="02020603050405020304" pitchFamily="18" charset="0"/>
              </a:rPr>
              <a:t>we are stronger.</a:t>
            </a:r>
          </a:p>
          <a:p>
            <a:endParaRPr lang="en-US" sz="1400" baseline="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aseline="0" dirty="0">
                <a:latin typeface="Times New Roman" panose="02020603050405020304" pitchFamily="18" charset="0"/>
                <a:cs typeface="Times New Roman" panose="02020603050405020304" pitchFamily="18" charset="0"/>
              </a:rPr>
              <a:t>When we focus on the unique needs of the individual and family we are working </a:t>
            </a:r>
            <a:r>
              <a:rPr lang="en-US" sz="1400" baseline="0" dirty="0" smtClean="0">
                <a:latin typeface="Times New Roman" panose="02020603050405020304" pitchFamily="18" charset="0"/>
                <a:cs typeface="Times New Roman" panose="02020603050405020304" pitchFamily="18" charset="0"/>
              </a:rPr>
              <a:t>with, </a:t>
            </a:r>
            <a:r>
              <a:rPr lang="en-US" sz="1400" baseline="0" dirty="0">
                <a:latin typeface="Times New Roman" panose="02020603050405020304" pitchFamily="18" charset="0"/>
                <a:cs typeface="Times New Roman" panose="02020603050405020304" pitchFamily="18" charset="0"/>
              </a:rPr>
              <a:t>they are stronger.</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76939EE-F5D3-4358-9C8F-66501AE769DC}" type="slidenum">
              <a:rPr lang="en-US" smtClean="0"/>
              <a:t>22</a:t>
            </a:fld>
            <a:endParaRPr lang="en-US" dirty="0"/>
          </a:p>
        </p:txBody>
      </p:sp>
    </p:spTree>
    <p:extLst>
      <p:ext uri="{BB962C8B-B14F-4D97-AF65-F5344CB8AC3E}">
        <p14:creationId xmlns:p14="http://schemas.microsoft.com/office/powerpoint/2010/main" val="1894093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This concludes the sixth module in this training series.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171450" indent="-1714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These are the resources used for</a:t>
            </a:r>
            <a:r>
              <a:rPr lang="en-US" baseline="0" dirty="0" smtClean="0">
                <a:latin typeface="Times New Roman" panose="02020603050405020304" pitchFamily="18" charset="0"/>
                <a:cs typeface="Times New Roman" panose="02020603050405020304" pitchFamily="18" charset="0"/>
              </a:rPr>
              <a:t> this module. You can refer to these sites for further information on cultural competency.</a:t>
            </a:r>
            <a:endParaRPr lang="en-US"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76939EE-F5D3-4358-9C8F-66501AE769DC}" type="slidenum">
              <a:rPr lang="en-US" smtClean="0"/>
              <a:t>23</a:t>
            </a:fld>
            <a:endParaRPr lang="en-US" dirty="0"/>
          </a:p>
        </p:txBody>
      </p:sp>
    </p:spTree>
    <p:extLst>
      <p:ext uri="{BB962C8B-B14F-4D97-AF65-F5344CB8AC3E}">
        <p14:creationId xmlns:p14="http://schemas.microsoft.com/office/powerpoint/2010/main" val="87033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smtClean="0"/>
              <a:t>Our</a:t>
            </a:r>
            <a:r>
              <a:rPr lang="en-US" sz="1400" b="0" baseline="0" dirty="0" smtClean="0"/>
              <a:t> thanks to Diana Kramer and Kimberly Craig for their expertise and many contributions in the development of this module.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smtClean="0">
                <a:solidFill>
                  <a:schemeClr val="tx1"/>
                </a:solidFill>
                <a:effectLst/>
                <a:latin typeface="+mn-lt"/>
                <a:ea typeface="+mn-ea"/>
                <a:cs typeface="+mn-cs"/>
              </a:rPr>
              <a:t>Diana Kramer currently works with Native American Connections as the SAMHSA Program Director of the Pregnant and Postpartum Women’s Project with a focus on improving the lives of individuals, children, and families with the integration of physical, mental, and behavioral health services. Previously, Ms. Kramer worked at the Arizona Department of Health Services, Division of Behavioral Health Services as the Cultural Competency and Workforce Development Manager.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smtClean="0">
                <a:solidFill>
                  <a:schemeClr val="tx1"/>
                </a:solidFill>
                <a:effectLst/>
                <a:latin typeface="+mn-lt"/>
                <a:ea typeface="+mn-ea"/>
                <a:cs typeface="+mn-cs"/>
              </a:rPr>
              <a:t>Kimberly Craig is the CEO/President of the CHEEERS Recovery Center in Phoenix, Arizona where she leads an organization that meets the needs of individuals who have serious mental illness and substance use disorders.</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Prior to CHEEERS, Kimberly served as Vice President of Women’s and Children’s Programs for 11 years with Center for Hope in Phoenix, where she developed and managed evidenced-based programs for pregnant and post-partum women and their families. This program was a recipient of SAMHSA PPW funding in 2011 and successfully expanded services to engage fathers and the younger and older children of the women.</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40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3</a:t>
            </a:fld>
            <a:endParaRPr lang="en-US" dirty="0"/>
          </a:p>
        </p:txBody>
      </p:sp>
    </p:spTree>
    <p:extLst>
      <p:ext uri="{BB962C8B-B14F-4D97-AF65-F5344CB8AC3E}">
        <p14:creationId xmlns:p14="http://schemas.microsoft.com/office/powerpoint/2010/main" val="3978852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250825"/>
            <a:ext cx="3300413" cy="2551113"/>
          </a:xfrm>
        </p:spPr>
      </p:sp>
      <p:sp>
        <p:nvSpPr>
          <p:cNvPr id="3" name="Notes Placeholder 2"/>
          <p:cNvSpPr>
            <a:spLocks noGrp="1"/>
          </p:cNvSpPr>
          <p:nvPr>
            <p:ph type="body" idx="1"/>
          </p:nvPr>
        </p:nvSpPr>
        <p:spPr>
          <a:xfrm>
            <a:off x="685800" y="3040380"/>
            <a:ext cx="5486400" cy="4960620"/>
          </a:xfrm>
        </p:spPr>
        <p:txBody>
          <a:bodyPr/>
          <a:lstStyle/>
          <a:p>
            <a:r>
              <a:rPr lang="en-US" sz="1400" dirty="0">
                <a:latin typeface="Calibri" panose="020F0502020204030204" pitchFamily="34" charset="0"/>
                <a:cs typeface="Times New Roman" panose="02020603050405020304" pitchFamily="18" charset="0"/>
              </a:rPr>
              <a:t>Before we get started, I’d like to do some brief introductions.</a:t>
            </a:r>
          </a:p>
          <a:p>
            <a:pPr marL="282635" indent="-282635">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Trainer: introduce yourself</a:t>
            </a:r>
          </a:p>
          <a:p>
            <a:pPr marL="282635" indent="-282635">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Now I’d like everyone to introduce </a:t>
            </a:r>
            <a:r>
              <a:rPr lang="en-US" sz="1400" dirty="0" smtClean="0">
                <a:latin typeface="Calibri" panose="020F0502020204030204" pitchFamily="34" charset="0"/>
                <a:cs typeface="Times New Roman" panose="02020603050405020304" pitchFamily="18" charset="0"/>
              </a:rPr>
              <a:t>their</a:t>
            </a:r>
            <a:r>
              <a:rPr lang="en-US" sz="1400" baseline="0" dirty="0" smtClean="0">
                <a:latin typeface="Calibri" panose="020F0502020204030204" pitchFamily="34" charset="0"/>
                <a:cs typeface="Times New Roman" panose="02020603050405020304" pitchFamily="18" charset="0"/>
              </a:rPr>
              <a:t> </a:t>
            </a:r>
            <a:r>
              <a:rPr lang="en-US" sz="1400" dirty="0" smtClean="0">
                <a:latin typeface="Calibri" panose="020F0502020204030204" pitchFamily="34" charset="0"/>
                <a:cs typeface="Times New Roman" panose="02020603050405020304" pitchFamily="18" charset="0"/>
              </a:rPr>
              <a:t>self. This </a:t>
            </a:r>
            <a:r>
              <a:rPr lang="en-US" sz="1400" dirty="0">
                <a:latin typeface="Calibri" panose="020F0502020204030204" pitchFamily="34" charset="0"/>
                <a:cs typeface="Times New Roman" panose="02020603050405020304" pitchFamily="18" charset="0"/>
              </a:rPr>
              <a:t>curriculum is meant to be interdisciplinary and collaborative, let’s get to know what is important to you with family-centered services.</a:t>
            </a:r>
          </a:p>
          <a:p>
            <a:pPr marL="282635" indent="-282635">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Have everyone say their name, how</a:t>
            </a:r>
            <a:r>
              <a:rPr lang="en-US" sz="1400" baseline="0" dirty="0">
                <a:latin typeface="Calibri" panose="020F0502020204030204" pitchFamily="34" charset="0"/>
                <a:cs typeface="Times New Roman" panose="02020603050405020304" pitchFamily="18" charset="0"/>
              </a:rPr>
              <a:t> many family members </a:t>
            </a:r>
            <a:r>
              <a:rPr lang="en-US" sz="1400" baseline="0" dirty="0" smtClean="0">
                <a:latin typeface="Calibri" panose="020F0502020204030204" pitchFamily="34" charset="0"/>
                <a:cs typeface="Times New Roman" panose="02020603050405020304" pitchFamily="18" charset="0"/>
              </a:rPr>
              <a:t>are in </a:t>
            </a:r>
            <a:r>
              <a:rPr lang="en-US" sz="1400" baseline="0" dirty="0">
                <a:latin typeface="Calibri" panose="020F0502020204030204" pitchFamily="34" charset="0"/>
                <a:cs typeface="Times New Roman" panose="02020603050405020304" pitchFamily="18" charset="0"/>
              </a:rPr>
              <a:t>your family</a:t>
            </a:r>
            <a:r>
              <a:rPr lang="en-US" sz="1400" dirty="0">
                <a:latin typeface="Calibri" panose="020F0502020204030204" pitchFamily="34" charset="0"/>
                <a:cs typeface="Times New Roman" panose="02020603050405020304" pitchFamily="18" charset="0"/>
              </a:rPr>
              <a:t>, and </a:t>
            </a:r>
            <a:r>
              <a:rPr lang="en-US" sz="1400" dirty="0" smtClean="0">
                <a:latin typeface="Calibri" panose="020F0502020204030204" pitchFamily="34" charset="0"/>
                <a:cs typeface="Times New Roman" panose="02020603050405020304" pitchFamily="18" charset="0"/>
              </a:rPr>
              <a:t>describe </a:t>
            </a:r>
            <a:r>
              <a:rPr lang="en-US" sz="1400" baseline="0" dirty="0" smtClean="0">
                <a:latin typeface="Calibri" panose="020F0502020204030204" pitchFamily="34" charset="0"/>
                <a:cs typeface="Times New Roman" panose="02020603050405020304" pitchFamily="18" charset="0"/>
              </a:rPr>
              <a:t>family using one word</a:t>
            </a:r>
            <a:r>
              <a:rPr lang="en-US" sz="1400" dirty="0" smtClean="0">
                <a:latin typeface="Calibri" panose="020F0502020204030204" pitchFamily="34" charset="0"/>
                <a:cs typeface="Times New Roman" panose="02020603050405020304" pitchFamily="18" charset="0"/>
              </a:rPr>
              <a:t>.</a:t>
            </a:r>
            <a:endParaRPr lang="en-US" sz="1400" dirty="0">
              <a:latin typeface="Calibri" panose="020F0502020204030204" pitchFamily="34" charset="0"/>
              <a:cs typeface="Times New Roman" panose="02020603050405020304" pitchFamily="18" charset="0"/>
            </a:endParaRPr>
          </a:p>
          <a:p>
            <a:pPr marL="282635" indent="-282635">
              <a:buFont typeface="Arial" panose="020B0604020202020204" pitchFamily="34" charset="0"/>
              <a:buChar char="•"/>
            </a:pPr>
            <a:r>
              <a:rPr lang="en-US" sz="1400" dirty="0" smtClean="0">
                <a:latin typeface="Calibri" panose="020F0502020204030204" pitchFamily="34" charset="0"/>
                <a:cs typeface="Times New Roman" panose="02020603050405020304" pitchFamily="18" charset="0"/>
              </a:rPr>
              <a:t>For</a:t>
            </a:r>
            <a:r>
              <a:rPr lang="en-US" sz="1400" baseline="0" dirty="0" smtClean="0">
                <a:latin typeface="Calibri" panose="020F0502020204030204" pitchFamily="34" charset="0"/>
                <a:cs typeface="Times New Roman" panose="02020603050405020304" pitchFamily="18" charset="0"/>
              </a:rPr>
              <a:t> example: </a:t>
            </a:r>
            <a:r>
              <a:rPr lang="en-US" sz="1400" dirty="0" smtClean="0">
                <a:latin typeface="Calibri" panose="020F0502020204030204" pitchFamily="34" charset="0"/>
                <a:cs typeface="Times New Roman" panose="02020603050405020304" pitchFamily="18" charset="0"/>
              </a:rPr>
              <a:t>My </a:t>
            </a:r>
            <a:r>
              <a:rPr lang="en-US" sz="1400" dirty="0">
                <a:latin typeface="Calibri" panose="020F0502020204030204" pitchFamily="34" charset="0"/>
                <a:cs typeface="Times New Roman" panose="02020603050405020304" pitchFamily="18" charset="0"/>
              </a:rPr>
              <a:t>name is Jane,</a:t>
            </a:r>
            <a:r>
              <a:rPr lang="en-US" sz="1400" baseline="0" dirty="0">
                <a:latin typeface="Calibri" panose="020F0502020204030204" pitchFamily="34" charset="0"/>
                <a:cs typeface="Times New Roman" panose="02020603050405020304" pitchFamily="18" charset="0"/>
              </a:rPr>
              <a:t> there are 3 in my family, and my word is loving.</a:t>
            </a:r>
            <a:endParaRPr lang="en-US" sz="1400" dirty="0">
              <a:latin typeface="Calibri" panose="020F0502020204030204" pitchFamily="34" charset="0"/>
              <a:cs typeface="Times New Roman" panose="02020603050405020304" pitchFamily="18" charset="0"/>
            </a:endParaRPr>
          </a:p>
          <a:p>
            <a:endParaRPr lang="en-US" sz="1400" dirty="0">
              <a:latin typeface="Calibri" panose="020F0502020204030204" pitchFamily="34" charset="0"/>
              <a:cs typeface="Times New Roman" panose="02020603050405020304" pitchFamily="18" charset="0"/>
            </a:endParaRPr>
          </a:p>
          <a:p>
            <a:r>
              <a:rPr lang="en-US" sz="1400" b="1" i="1" dirty="0">
                <a:latin typeface="Calibri" panose="020F0502020204030204" pitchFamily="34" charset="0"/>
                <a:cs typeface="Times New Roman" panose="02020603050405020304" pitchFamily="18" charset="0"/>
              </a:rPr>
              <a:t>Note to trainer: You can modify this activity based on your audience.</a:t>
            </a:r>
          </a:p>
          <a:p>
            <a:endParaRPr lang="en-US" sz="1400"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56A54EE-C959-448C-B94A-528FB40E2345}" type="slidenum">
              <a:rPr lang="en-US" smtClean="0"/>
              <a:t>4</a:t>
            </a:fld>
            <a:endParaRPr lang="en-US" dirty="0"/>
          </a:p>
        </p:txBody>
      </p:sp>
    </p:spTree>
    <p:extLst>
      <p:ext uri="{BB962C8B-B14F-4D97-AF65-F5344CB8AC3E}">
        <p14:creationId xmlns:p14="http://schemas.microsoft.com/office/powerpoint/2010/main" val="2017031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aseline="0" dirty="0" smtClean="0"/>
              <a:t>As part of this curriculum, you all have a participant manual. I’d like us to do a hands-on review of this module’s content so you are familiar:</a:t>
            </a:r>
          </a:p>
          <a:p>
            <a:pPr marL="285750" indent="-285750">
              <a:buFont typeface="Arial" panose="020B0604020202020204" pitchFamily="34" charset="0"/>
              <a:buChar char="•"/>
            </a:pPr>
            <a:r>
              <a:rPr lang="en-US" sz="1400" b="1" baseline="0" dirty="0" smtClean="0"/>
              <a:t>On page 174</a:t>
            </a:r>
            <a:r>
              <a:rPr lang="en-US" sz="1400" baseline="0" dirty="0" smtClean="0"/>
              <a:t>, the module begins with the training goals and objectives.</a:t>
            </a:r>
          </a:p>
          <a:p>
            <a:pPr marL="285750" indent="-285750">
              <a:buFont typeface="Arial" panose="020B0604020202020204" pitchFamily="34" charset="0"/>
              <a:buChar char="•"/>
            </a:pPr>
            <a:r>
              <a:rPr lang="en-US" sz="1400" baseline="0" dirty="0" smtClean="0"/>
              <a:t>Next on </a:t>
            </a:r>
            <a:r>
              <a:rPr lang="en-US" sz="1400" b="1" baseline="0" dirty="0" smtClean="0"/>
              <a:t>page 175 </a:t>
            </a:r>
            <a:r>
              <a:rPr lang="en-US" sz="1400" baseline="0" dirty="0" smtClean="0"/>
              <a:t>you will find all of the presentation slides with room for taking notes.</a:t>
            </a:r>
          </a:p>
          <a:p>
            <a:pPr marL="285750" indent="-285750">
              <a:buFont typeface="Arial" panose="020B0604020202020204" pitchFamily="34" charset="0"/>
              <a:buChar char="•"/>
            </a:pPr>
            <a:r>
              <a:rPr lang="en-US" sz="1400" baseline="0" dirty="0" smtClean="0"/>
              <a:t>Then on </a:t>
            </a:r>
            <a:r>
              <a:rPr lang="en-US" sz="1400" b="1" baseline="0" dirty="0" smtClean="0"/>
              <a:t>page 188 </a:t>
            </a:r>
            <a:r>
              <a:rPr lang="en-US" sz="1400" baseline="0" dirty="0" smtClean="0"/>
              <a:t>you will find the resources section, which contains a collection of handouts, worksheets, activities, assessments, recommended reading, and a reference list for that module.</a:t>
            </a:r>
          </a:p>
        </p:txBody>
      </p:sp>
      <p:sp>
        <p:nvSpPr>
          <p:cNvPr id="4" name="Slide Number Placeholder 3"/>
          <p:cNvSpPr>
            <a:spLocks noGrp="1"/>
          </p:cNvSpPr>
          <p:nvPr>
            <p:ph type="sldNum" sz="quarter" idx="10"/>
          </p:nvPr>
        </p:nvSpPr>
        <p:spPr/>
        <p:txBody>
          <a:bodyPr/>
          <a:lstStyle/>
          <a:p>
            <a:fld id="{456A54EE-C959-448C-B94A-528FB40E2345}" type="slidenum">
              <a:rPr lang="en-US" smtClean="0"/>
              <a:t>5</a:t>
            </a:fld>
            <a:endParaRPr lang="en-US" dirty="0"/>
          </a:p>
        </p:txBody>
      </p:sp>
    </p:spTree>
    <p:extLst>
      <p:ext uri="{BB962C8B-B14F-4D97-AF65-F5344CB8AC3E}">
        <p14:creationId xmlns:p14="http://schemas.microsoft.com/office/powerpoint/2010/main" val="4040395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aseline="0" dirty="0" smtClean="0"/>
              <a:t>For additional resources, visit www.attcppwtools.org. Here you can download the “Easier Together” curriculum and access other resources such as:</a:t>
            </a:r>
          </a:p>
          <a:p>
            <a:pPr marL="285750" indent="-285750">
              <a:buFont typeface="Arial" panose="020B0604020202020204" pitchFamily="34" charset="0"/>
              <a:buChar char="•"/>
            </a:pPr>
            <a:r>
              <a:rPr lang="en-US" sz="1400" baseline="0" dirty="0" smtClean="0"/>
              <a:t>Training curriculum</a:t>
            </a:r>
          </a:p>
          <a:p>
            <a:pPr marL="285750" indent="-285750">
              <a:buFont typeface="Arial" panose="020B0604020202020204" pitchFamily="34" charset="0"/>
              <a:buChar char="•"/>
            </a:pPr>
            <a:r>
              <a:rPr lang="en-US" sz="1400" baseline="0" dirty="0" smtClean="0"/>
              <a:t>Online courses</a:t>
            </a:r>
          </a:p>
          <a:p>
            <a:pPr marL="285750" indent="-285750">
              <a:buFont typeface="Arial" panose="020B0604020202020204" pitchFamily="34" charset="0"/>
              <a:buChar char="•"/>
            </a:pPr>
            <a:r>
              <a:rPr lang="en-US" sz="1400" baseline="0" dirty="0" smtClean="0"/>
              <a:t>300+ resources in the Program Resources library</a:t>
            </a:r>
          </a:p>
          <a:p>
            <a:pPr marL="285750" indent="-285750">
              <a:buFont typeface="Arial" panose="020B0604020202020204" pitchFamily="34" charset="0"/>
              <a:buChar char="•"/>
            </a:pPr>
            <a:r>
              <a:rPr lang="en-US" sz="1400" baseline="0" dirty="0" smtClean="0"/>
              <a:t>Recorded presentations</a:t>
            </a:r>
          </a:p>
          <a:p>
            <a:pPr marL="285750" indent="-285750">
              <a:buFont typeface="Arial" panose="020B0604020202020204" pitchFamily="34" charset="0"/>
              <a:buChar char="•"/>
            </a:pPr>
            <a:r>
              <a:rPr lang="en-US" sz="1400" baseline="0" dirty="0" smtClean="0"/>
              <a:t>Videos</a:t>
            </a:r>
          </a:p>
        </p:txBody>
      </p:sp>
      <p:sp>
        <p:nvSpPr>
          <p:cNvPr id="4" name="Slide Number Placeholder 3"/>
          <p:cNvSpPr>
            <a:spLocks noGrp="1"/>
          </p:cNvSpPr>
          <p:nvPr>
            <p:ph type="sldNum" sz="quarter" idx="10"/>
          </p:nvPr>
        </p:nvSpPr>
        <p:spPr/>
        <p:txBody>
          <a:bodyPr/>
          <a:lstStyle/>
          <a:p>
            <a:fld id="{456A54EE-C959-448C-B94A-528FB40E2345}" type="slidenum">
              <a:rPr lang="en-US" smtClean="0"/>
              <a:t>6</a:t>
            </a:fld>
            <a:endParaRPr lang="en-US" dirty="0"/>
          </a:p>
        </p:txBody>
      </p:sp>
    </p:spTree>
    <p:extLst>
      <p:ext uri="{BB962C8B-B14F-4D97-AF65-F5344CB8AC3E}">
        <p14:creationId xmlns:p14="http://schemas.microsoft.com/office/powerpoint/2010/main" val="70173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239713"/>
            <a:ext cx="3994150" cy="3086100"/>
          </a:xfrm>
        </p:spPr>
      </p:sp>
      <p:sp>
        <p:nvSpPr>
          <p:cNvPr id="3" name="Notes Placeholder 2"/>
          <p:cNvSpPr>
            <a:spLocks noGrp="1"/>
          </p:cNvSpPr>
          <p:nvPr>
            <p:ph type="body" idx="1"/>
          </p:nvPr>
        </p:nvSpPr>
        <p:spPr>
          <a:xfrm>
            <a:off x="685800" y="3429000"/>
            <a:ext cx="5486400" cy="457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anose="020F0502020204030204" pitchFamily="34" charset="0"/>
              </a:rPr>
              <a:t>The goal of this module is to help programs understand family-centered concepts,</a:t>
            </a:r>
            <a:r>
              <a:rPr lang="en-US" sz="1400" baseline="0" dirty="0" smtClean="0">
                <a:latin typeface="Calibri" panose="020F0502020204030204" pitchFamily="34" charset="0"/>
              </a:rPr>
              <a:t> principles, and interventions through the use of a client case study. </a:t>
            </a:r>
            <a:endParaRPr lang="en-US" sz="1400" dirty="0">
              <a:latin typeface="Calibri" panose="020F0502020204030204" pitchFamily="34" charset="0"/>
            </a:endParaRPr>
          </a:p>
          <a:p>
            <a:pPr lvl="0"/>
            <a:endParaRPr lang="en-US" sz="1400" b="0" dirty="0" smtClean="0">
              <a:latin typeface="Calibri" panose="020F0502020204030204" pitchFamily="34" charset="0"/>
              <a:cs typeface="Times New Roman" panose="02020603050405020304" pitchFamily="18" charset="0"/>
            </a:endParaRPr>
          </a:p>
          <a:p>
            <a:pPr lvl="0"/>
            <a:r>
              <a:rPr lang="en-US" sz="1400" b="0" dirty="0" smtClean="0">
                <a:latin typeface="Calibri" panose="020F0502020204030204" pitchFamily="34" charset="0"/>
                <a:cs typeface="Times New Roman" panose="02020603050405020304" pitchFamily="18" charset="0"/>
              </a:rPr>
              <a:t>These </a:t>
            </a:r>
            <a:r>
              <a:rPr lang="en-US" sz="1400" b="0" dirty="0">
                <a:latin typeface="Calibri" panose="020F0502020204030204" pitchFamily="34" charset="0"/>
                <a:cs typeface="Times New Roman" panose="02020603050405020304" pitchFamily="18" charset="0"/>
              </a:rPr>
              <a:t>are our learning objectives for </a:t>
            </a:r>
            <a:r>
              <a:rPr lang="en-US" sz="1400" b="0" dirty="0" smtClean="0">
                <a:latin typeface="Calibri" panose="020F0502020204030204" pitchFamily="34" charset="0"/>
                <a:cs typeface="Times New Roman" panose="02020603050405020304" pitchFamily="18" charset="0"/>
              </a:rPr>
              <a:t>Module 6:</a:t>
            </a:r>
            <a:endParaRPr lang="en-US" sz="1400" b="0" dirty="0">
              <a:latin typeface="Calibri" panose="020F0502020204030204" pitchFamily="34" charset="0"/>
              <a:cs typeface="Times New Roman" panose="02020603050405020304" pitchFamily="18" charset="0"/>
            </a:endParaRPr>
          </a:p>
          <a:p>
            <a:pPr marL="0" indent="0">
              <a:buFont typeface="+mj-lt"/>
              <a:buNone/>
            </a:pPr>
            <a:endParaRPr lang="en-US" sz="1400" dirty="0">
              <a:latin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US" sz="1400" dirty="0" smtClean="0">
                <a:latin typeface="Arial" charset="0"/>
                <a:ea typeface="Arial" charset="0"/>
                <a:cs typeface="Arial" charset="0"/>
              </a:rPr>
              <a:t>Apply steps for developing family-centered interventions using a fictional client in a case study.</a:t>
            </a:r>
          </a:p>
          <a:p>
            <a:pPr marL="285750" lvl="0" indent="-285750">
              <a:buFont typeface="Arial" panose="020B0604020202020204" pitchFamily="34" charset="0"/>
              <a:buChar char="•"/>
            </a:pPr>
            <a:r>
              <a:rPr lang="en-US" sz="1400" dirty="0" smtClean="0">
                <a:latin typeface="Arial" charset="0"/>
                <a:ea typeface="Arial" charset="0"/>
                <a:cs typeface="Arial" charset="0"/>
              </a:rPr>
              <a:t>Apply the principles and interventions to a case study using a culturally inclusive and family-centered approach.</a:t>
            </a:r>
          </a:p>
          <a:p>
            <a:pPr marL="285750" lvl="0" indent="-285750">
              <a:buFont typeface="Arial" panose="020B0604020202020204" pitchFamily="34" charset="0"/>
              <a:buChar char="•"/>
            </a:pPr>
            <a:r>
              <a:rPr lang="en-US" sz="1400" dirty="0" smtClean="0">
                <a:latin typeface="Arial" charset="0"/>
                <a:ea typeface="Arial" charset="0"/>
                <a:cs typeface="Arial" charset="0"/>
              </a:rPr>
              <a:t>Use a case study exercise to inform decisions at both an organizational and clinical level. </a:t>
            </a:r>
          </a:p>
          <a:p>
            <a:pPr marL="0" indent="0">
              <a:buFont typeface="+mj-lt"/>
              <a:buNone/>
            </a:pPr>
            <a:endParaRPr lang="en-US" sz="1400" dirty="0"/>
          </a:p>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10"/>
          </p:nvPr>
        </p:nvSpPr>
        <p:spPr/>
        <p:txBody>
          <a:bodyPr/>
          <a:lstStyle/>
          <a:p>
            <a:fld id="{456A54EE-C959-448C-B94A-528FB40E2345}" type="slidenum">
              <a:rPr lang="en-US" smtClean="0"/>
              <a:t>7</a:t>
            </a:fld>
            <a:endParaRPr lang="en-US" dirty="0"/>
          </a:p>
        </p:txBody>
      </p:sp>
    </p:spTree>
    <p:extLst>
      <p:ext uri="{BB962C8B-B14F-4D97-AF65-F5344CB8AC3E}">
        <p14:creationId xmlns:p14="http://schemas.microsoft.com/office/powerpoint/2010/main" val="1564407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is a graphic that was developed to embody family-centered care and was presented in earlier modules. In this graphic, you can see that the woman is the vehicle of entry for all family members. She is the initial client that comes into the program to receive services, but through her, our view expands to include all family members. The family becomes the client and we wrap services around all family members to support family strengthening and healing.</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Additionally, this graphic outlines “family-centered, recovery and wellness principles.” It is imperative to view family-centered care through the lens of recovery and wellness, not just as a treatment episode. Family-centered care sets families up for sustainable recovery and wellness long after treatment ends.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1" i="1" baseline="0" dirty="0" smtClean="0"/>
              <a:t>Note to trainer: This is available as a handout on page 69 of the participant manual.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6939EE-F5D3-4358-9C8F-66501AE769DC}" type="slidenum">
              <a:rPr lang="en-US" smtClean="0"/>
              <a:t>8</a:t>
            </a:fld>
            <a:endParaRPr lang="en-US" dirty="0"/>
          </a:p>
        </p:txBody>
      </p:sp>
    </p:spTree>
    <p:extLst>
      <p:ext uri="{BB962C8B-B14F-4D97-AF65-F5344CB8AC3E}">
        <p14:creationId xmlns:p14="http://schemas.microsoft.com/office/powerpoint/2010/main" val="716651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5825" y="182563"/>
            <a:ext cx="2922588" cy="2257425"/>
          </a:xfrm>
        </p:spPr>
      </p:sp>
      <p:sp>
        <p:nvSpPr>
          <p:cNvPr id="3" name="Notes Placeholder 2"/>
          <p:cNvSpPr>
            <a:spLocks noGrp="1"/>
          </p:cNvSpPr>
          <p:nvPr>
            <p:ph type="body" idx="1"/>
          </p:nvPr>
        </p:nvSpPr>
        <p:spPr>
          <a:xfrm>
            <a:off x="411480" y="2034540"/>
            <a:ext cx="6183630" cy="5966460"/>
          </a:xfrm>
        </p:spPr>
        <p:txBody>
          <a:bodyPr/>
          <a:lstStyle/>
          <a:p>
            <a:pPr marL="285750" indent="-285750">
              <a:buFont typeface="Arial" panose="020B0604020202020204" pitchFamily="34" charset="0"/>
              <a:buChar char="•"/>
            </a:pPr>
            <a:r>
              <a:rPr lang="en-US" sz="1400" baseline="0" dirty="0" smtClean="0">
                <a:latin typeface="+mn-lt"/>
                <a:cs typeface="Times New Roman" panose="02020603050405020304" pitchFamily="18" charset="0"/>
              </a:rPr>
              <a:t>This module </a:t>
            </a:r>
            <a:r>
              <a:rPr lang="en-US" sz="1400" baseline="0" dirty="0">
                <a:latin typeface="+mn-lt"/>
                <a:cs typeface="Times New Roman" panose="02020603050405020304" pitchFamily="18" charset="0"/>
              </a:rPr>
              <a:t>is designed to assist all in attendance regardless of discipline, role or professional orientation the opportunity to look at </a:t>
            </a:r>
            <a:r>
              <a:rPr lang="en-US" sz="1400" baseline="0" dirty="0" smtClean="0">
                <a:latin typeface="+mn-lt"/>
                <a:cs typeface="Times New Roman" panose="02020603050405020304" pitchFamily="18" charset="0"/>
              </a:rPr>
              <a:t>family-centered care </a:t>
            </a:r>
            <a:r>
              <a:rPr lang="en-US" sz="1400" baseline="0" dirty="0">
                <a:latin typeface="+mn-lt"/>
                <a:cs typeface="Times New Roman" panose="02020603050405020304" pitchFamily="18" charset="0"/>
              </a:rPr>
              <a:t>and </a:t>
            </a:r>
            <a:r>
              <a:rPr lang="en-US" sz="1400" baseline="0" dirty="0" smtClean="0">
                <a:latin typeface="+mn-lt"/>
                <a:cs typeface="Times New Roman" panose="02020603050405020304" pitchFamily="18" charset="0"/>
              </a:rPr>
              <a:t>intervention </a:t>
            </a:r>
            <a:r>
              <a:rPr lang="en-US" sz="1400" baseline="0" dirty="0">
                <a:latin typeface="+mn-lt"/>
                <a:cs typeface="Times New Roman" panose="02020603050405020304" pitchFamily="18" charset="0"/>
              </a:rPr>
              <a:t>by applying it to a </a:t>
            </a:r>
            <a:r>
              <a:rPr lang="en-US" sz="1400" baseline="0" dirty="0" smtClean="0">
                <a:latin typeface="+mn-lt"/>
                <a:cs typeface="Times New Roman" panose="02020603050405020304" pitchFamily="18" charset="0"/>
              </a:rPr>
              <a:t>case study.</a:t>
            </a:r>
          </a:p>
          <a:p>
            <a:pPr marL="0" indent="0">
              <a:buFont typeface="Arial" panose="020B0604020202020204" pitchFamily="34" charset="0"/>
              <a:buNone/>
            </a:pPr>
            <a:endParaRPr lang="en-US" sz="1400" baseline="0" dirty="0">
              <a:latin typeface="+mn-lt"/>
              <a:cs typeface="Times New Roman" panose="02020603050405020304" pitchFamily="18" charset="0"/>
            </a:endParaRPr>
          </a:p>
          <a:p>
            <a:pPr marL="285750" indent="-285750">
              <a:buFont typeface="Arial" panose="020B0604020202020204" pitchFamily="34" charset="0"/>
              <a:buChar char="•"/>
            </a:pPr>
            <a:r>
              <a:rPr lang="en-US" sz="1400" baseline="0" dirty="0" smtClean="0">
                <a:latin typeface="+mn-lt"/>
                <a:cs typeface="Times New Roman" panose="02020603050405020304" pitchFamily="18" charset="0"/>
              </a:rPr>
              <a:t>Today’s session will illustrate </a:t>
            </a:r>
            <a:r>
              <a:rPr lang="en-US" sz="1400" baseline="0" dirty="0">
                <a:latin typeface="+mn-lt"/>
                <a:cs typeface="Times New Roman" panose="02020603050405020304" pitchFamily="18" charset="0"/>
              </a:rPr>
              <a:t>how </a:t>
            </a:r>
            <a:r>
              <a:rPr lang="en-US" sz="1400" baseline="0" dirty="0" smtClean="0">
                <a:latin typeface="+mn-lt"/>
                <a:cs typeface="Times New Roman" panose="02020603050405020304" pitchFamily="18" charset="0"/>
              </a:rPr>
              <a:t>the family-centered </a:t>
            </a:r>
            <a:r>
              <a:rPr lang="en-US" sz="1400" baseline="0" dirty="0">
                <a:latin typeface="+mn-lt"/>
                <a:cs typeface="Times New Roman" panose="02020603050405020304" pitchFamily="18" charset="0"/>
              </a:rPr>
              <a:t>principles and </a:t>
            </a:r>
            <a:r>
              <a:rPr lang="en-US" sz="1400" baseline="0" dirty="0" smtClean="0">
                <a:latin typeface="+mn-lt"/>
                <a:cs typeface="Times New Roman" panose="02020603050405020304" pitchFamily="18" charset="0"/>
              </a:rPr>
              <a:t>interventions can be applied </a:t>
            </a:r>
            <a:r>
              <a:rPr lang="en-US" sz="1400" baseline="0" dirty="0">
                <a:latin typeface="+mn-lt"/>
                <a:cs typeface="Times New Roman" panose="02020603050405020304" pitchFamily="18" charset="0"/>
              </a:rPr>
              <a:t>to real life </a:t>
            </a:r>
            <a:r>
              <a:rPr lang="en-US" sz="1400" baseline="0" dirty="0" smtClean="0">
                <a:latin typeface="+mn-lt"/>
                <a:cs typeface="Times New Roman" panose="02020603050405020304" pitchFamily="18" charset="0"/>
              </a:rPr>
              <a:t>scenarios including the decision-making processes on the </a:t>
            </a:r>
            <a:r>
              <a:rPr lang="en-US" sz="1400" baseline="0" dirty="0">
                <a:latin typeface="+mn-lt"/>
                <a:cs typeface="Times New Roman" panose="02020603050405020304" pitchFamily="18" charset="0"/>
              </a:rPr>
              <a:t>administrative and clinical intervention </a:t>
            </a:r>
            <a:r>
              <a:rPr lang="en-US" sz="1400" baseline="0" dirty="0" smtClean="0">
                <a:latin typeface="+mn-lt"/>
                <a:cs typeface="Times New Roman" panose="02020603050405020304" pitchFamily="18" charset="0"/>
              </a:rPr>
              <a:t>levels </a:t>
            </a:r>
            <a:r>
              <a:rPr lang="en-US" sz="1400" baseline="0" dirty="0">
                <a:latin typeface="+mn-lt"/>
                <a:cs typeface="Times New Roman" panose="02020603050405020304" pitchFamily="18" charset="0"/>
              </a:rPr>
              <a:t>for </a:t>
            </a:r>
            <a:r>
              <a:rPr lang="en-US" sz="1400" baseline="0" dirty="0" smtClean="0">
                <a:latin typeface="+mn-lt"/>
                <a:cs typeface="Times New Roman" panose="02020603050405020304" pitchFamily="18" charset="0"/>
              </a:rPr>
              <a:t>programs.</a:t>
            </a:r>
          </a:p>
          <a:p>
            <a:pPr marL="0" indent="0">
              <a:buFont typeface="Arial" panose="020B0604020202020204" pitchFamily="34" charset="0"/>
              <a:buNone/>
            </a:pPr>
            <a:endParaRPr lang="en-US" sz="1400" baseline="0" dirty="0" smtClean="0">
              <a:latin typeface="+mn-lt"/>
              <a:cs typeface="Times New Roman" panose="02020603050405020304" pitchFamily="18" charset="0"/>
            </a:endParaRPr>
          </a:p>
          <a:p>
            <a:pPr marL="285750" indent="-285750">
              <a:buFont typeface="Arial" panose="020B0604020202020204" pitchFamily="34" charset="0"/>
              <a:buChar char="•"/>
            </a:pPr>
            <a:r>
              <a:rPr lang="en-US" sz="1400" baseline="0" dirty="0" smtClean="0">
                <a:latin typeface="+mn-lt"/>
                <a:cs typeface="Times New Roman" panose="02020603050405020304" pitchFamily="18" charset="0"/>
              </a:rPr>
              <a:t>We </a:t>
            </a:r>
            <a:r>
              <a:rPr lang="en-US" sz="1400" baseline="0" dirty="0">
                <a:latin typeface="+mn-lt"/>
                <a:cs typeface="Times New Roman" panose="02020603050405020304" pitchFamily="18" charset="0"/>
              </a:rPr>
              <a:t>anticipate that </a:t>
            </a:r>
            <a:r>
              <a:rPr lang="en-US" sz="1400" baseline="0" dirty="0" smtClean="0">
                <a:latin typeface="+mn-lt"/>
                <a:cs typeface="Times New Roman" panose="02020603050405020304" pitchFamily="18" charset="0"/>
              </a:rPr>
              <a:t>the </a:t>
            </a:r>
            <a:r>
              <a:rPr lang="en-US" sz="1400" baseline="0" dirty="0">
                <a:latin typeface="+mn-lt"/>
                <a:cs typeface="Times New Roman" panose="02020603050405020304" pitchFamily="18" charset="0"/>
              </a:rPr>
              <a:t>application of these principles </a:t>
            </a:r>
            <a:r>
              <a:rPr lang="en-US" sz="1400" baseline="0" dirty="0" smtClean="0">
                <a:latin typeface="+mn-lt"/>
                <a:cs typeface="Times New Roman" panose="02020603050405020304" pitchFamily="18" charset="0"/>
              </a:rPr>
              <a:t>through the </a:t>
            </a:r>
            <a:r>
              <a:rPr lang="en-US" sz="1400" baseline="0" dirty="0">
                <a:latin typeface="+mn-lt"/>
                <a:cs typeface="Times New Roman" panose="02020603050405020304" pitchFamily="18" charset="0"/>
              </a:rPr>
              <a:t>provided case study will </a:t>
            </a:r>
            <a:r>
              <a:rPr lang="en-US" sz="1400" baseline="0" dirty="0" smtClean="0">
                <a:latin typeface="+mn-lt"/>
                <a:cs typeface="Times New Roman" panose="02020603050405020304" pitchFamily="18" charset="0"/>
              </a:rPr>
              <a:t>highlight or reveal the information, provisions, or even changes that </a:t>
            </a:r>
            <a:r>
              <a:rPr lang="en-US" sz="1400" baseline="0" dirty="0">
                <a:latin typeface="+mn-lt"/>
                <a:cs typeface="Times New Roman" panose="02020603050405020304" pitchFamily="18" charset="0"/>
              </a:rPr>
              <a:t>are needed </a:t>
            </a:r>
            <a:r>
              <a:rPr lang="en-US" sz="1400" baseline="0" dirty="0" smtClean="0">
                <a:latin typeface="+mn-lt"/>
                <a:cs typeface="Times New Roman" panose="02020603050405020304" pitchFamily="18" charset="0"/>
              </a:rPr>
              <a:t>to </a:t>
            </a:r>
            <a:r>
              <a:rPr lang="en-US" sz="1400" baseline="0" dirty="0">
                <a:latin typeface="+mn-lt"/>
                <a:cs typeface="Times New Roman" panose="02020603050405020304" pitchFamily="18" charset="0"/>
              </a:rPr>
              <a:t>implement </a:t>
            </a:r>
            <a:r>
              <a:rPr lang="en-US" sz="1400" baseline="0" dirty="0" smtClean="0">
                <a:latin typeface="+mn-lt"/>
                <a:cs typeface="Times New Roman" panose="02020603050405020304" pitchFamily="18" charset="0"/>
              </a:rPr>
              <a:t>family-centered care in one’s programming</a:t>
            </a:r>
          </a:p>
          <a:p>
            <a:pPr marL="0" indent="0">
              <a:buFont typeface="Arial" panose="020B0604020202020204" pitchFamily="34" charset="0"/>
              <a:buNone/>
            </a:pPr>
            <a:r>
              <a:rPr lang="en-US" sz="1400" baseline="0" dirty="0" smtClean="0">
                <a:latin typeface="+mn-lt"/>
                <a:cs typeface="Times New Roman" panose="02020603050405020304" pitchFamily="18" charset="0"/>
              </a:rPr>
              <a:t>.</a:t>
            </a:r>
            <a:endParaRPr lang="en-US" sz="1400" baseline="0" dirty="0">
              <a:latin typeface="+mn-lt"/>
              <a:cs typeface="Times New Roman" panose="02020603050405020304" pitchFamily="18" charset="0"/>
            </a:endParaRPr>
          </a:p>
          <a:p>
            <a:pPr marL="285750" indent="-285750">
              <a:buFont typeface="Arial" panose="020B0604020202020204" pitchFamily="34" charset="0"/>
              <a:buChar char="•"/>
            </a:pPr>
            <a:r>
              <a:rPr lang="en-US" sz="1400" dirty="0">
                <a:latin typeface="+mn-lt"/>
                <a:cs typeface="Times New Roman" panose="02020603050405020304" pitchFamily="18" charset="0"/>
              </a:rPr>
              <a:t>Before we </a:t>
            </a:r>
            <a:r>
              <a:rPr lang="en-US" sz="1400" dirty="0" smtClean="0">
                <a:latin typeface="+mn-lt"/>
                <a:cs typeface="Times New Roman" panose="02020603050405020304" pitchFamily="18" charset="0"/>
              </a:rPr>
              <a:t>begin reviewing </a:t>
            </a:r>
            <a:r>
              <a:rPr lang="en-US" sz="1400" dirty="0">
                <a:latin typeface="+mn-lt"/>
                <a:cs typeface="Times New Roman" panose="02020603050405020304" pitchFamily="18" charset="0"/>
              </a:rPr>
              <a:t>the case </a:t>
            </a:r>
            <a:r>
              <a:rPr lang="en-US" sz="1400" dirty="0" smtClean="0">
                <a:latin typeface="+mn-lt"/>
                <a:cs typeface="Times New Roman" panose="02020603050405020304" pitchFamily="18" charset="0"/>
              </a:rPr>
              <a:t>study, </a:t>
            </a:r>
            <a:r>
              <a:rPr lang="en-US" sz="1400" dirty="0">
                <a:latin typeface="+mn-lt"/>
                <a:cs typeface="Times New Roman" panose="02020603050405020304" pitchFamily="18" charset="0"/>
              </a:rPr>
              <a:t>we are going </a:t>
            </a:r>
            <a:r>
              <a:rPr lang="en-US" sz="1400" dirty="0" smtClean="0">
                <a:latin typeface="+mn-lt"/>
                <a:cs typeface="Times New Roman" panose="02020603050405020304" pitchFamily="18" charset="0"/>
              </a:rPr>
              <a:t>to</a:t>
            </a:r>
            <a:r>
              <a:rPr lang="en-US" sz="1400" baseline="0" dirty="0" smtClean="0">
                <a:latin typeface="+mn-lt"/>
                <a:cs typeface="Times New Roman" panose="02020603050405020304" pitchFamily="18" charset="0"/>
              </a:rPr>
              <a:t> briefly</a:t>
            </a:r>
            <a:r>
              <a:rPr lang="en-US" sz="1400" dirty="0" smtClean="0">
                <a:latin typeface="+mn-lt"/>
                <a:cs typeface="Times New Roman" panose="02020603050405020304" pitchFamily="18" charset="0"/>
              </a:rPr>
              <a:t> </a:t>
            </a:r>
            <a:r>
              <a:rPr lang="en-US" sz="1400" dirty="0">
                <a:latin typeface="+mn-lt"/>
                <a:cs typeface="Times New Roman" panose="02020603050405020304" pitchFamily="18" charset="0"/>
              </a:rPr>
              <a:t>review the </a:t>
            </a:r>
            <a:r>
              <a:rPr lang="en-US" sz="1400" dirty="0" smtClean="0">
                <a:latin typeface="+mn-lt"/>
                <a:cs typeface="Times New Roman" panose="02020603050405020304" pitchFamily="18" charset="0"/>
              </a:rPr>
              <a:t>six </a:t>
            </a:r>
            <a:r>
              <a:rPr lang="en-US" sz="1400" dirty="0">
                <a:latin typeface="+mn-lt"/>
                <a:cs typeface="Times New Roman" panose="02020603050405020304" pitchFamily="18" charset="0"/>
              </a:rPr>
              <a:t>s</a:t>
            </a:r>
            <a:r>
              <a:rPr lang="en-US" sz="1400" dirty="0" smtClean="0">
                <a:latin typeface="+mn-lt"/>
                <a:cs typeface="Times New Roman" panose="02020603050405020304" pitchFamily="18" charset="0"/>
              </a:rPr>
              <a:t>teps </a:t>
            </a:r>
            <a:r>
              <a:rPr lang="en-US" sz="1400" dirty="0">
                <a:latin typeface="+mn-lt"/>
                <a:cs typeface="Times New Roman" panose="02020603050405020304" pitchFamily="18" charset="0"/>
              </a:rPr>
              <a:t>of </a:t>
            </a:r>
            <a:r>
              <a:rPr lang="en-US" sz="1400" baseline="0" dirty="0">
                <a:latin typeface="+mn-lt"/>
                <a:cs typeface="Times New Roman" panose="02020603050405020304" pitchFamily="18" charset="0"/>
              </a:rPr>
              <a:t>family-centered </a:t>
            </a:r>
            <a:r>
              <a:rPr lang="en-US" sz="1400" baseline="0" dirty="0" smtClean="0">
                <a:latin typeface="+mn-lt"/>
                <a:cs typeface="Times New Roman" panose="02020603050405020304" pitchFamily="18" charset="0"/>
              </a:rPr>
              <a:t>invention on </a:t>
            </a:r>
            <a:r>
              <a:rPr lang="en-US" sz="1400" b="1" baseline="0" dirty="0" smtClean="0">
                <a:latin typeface="+mn-lt"/>
                <a:cs typeface="Times New Roman" panose="02020603050405020304" pitchFamily="18" charset="0"/>
              </a:rPr>
              <a:t>page 160 </a:t>
            </a:r>
            <a:r>
              <a:rPr lang="en-US" sz="1400" baseline="0" dirty="0" smtClean="0">
                <a:latin typeface="+mn-lt"/>
                <a:cs typeface="Times New Roman" panose="02020603050405020304" pitchFamily="18" charset="0"/>
              </a:rPr>
              <a:t>in the participant manual that </a:t>
            </a:r>
            <a:r>
              <a:rPr lang="en-US" sz="1400" baseline="0" dirty="0">
                <a:latin typeface="+mn-lt"/>
                <a:cs typeface="Times New Roman" panose="02020603050405020304" pitchFamily="18" charset="0"/>
              </a:rPr>
              <a:t>were </a:t>
            </a:r>
            <a:r>
              <a:rPr lang="en-US" sz="1400" baseline="0" dirty="0" smtClean="0">
                <a:latin typeface="+mn-lt"/>
                <a:cs typeface="Times New Roman" panose="02020603050405020304" pitchFamily="18" charset="0"/>
              </a:rPr>
              <a:t>discussed </a:t>
            </a:r>
            <a:r>
              <a:rPr lang="en-US" sz="1400" baseline="0" dirty="0">
                <a:latin typeface="+mn-lt"/>
                <a:cs typeface="Times New Roman" panose="02020603050405020304" pitchFamily="18" charset="0"/>
              </a:rPr>
              <a:t>in module </a:t>
            </a:r>
            <a:r>
              <a:rPr lang="en-US" sz="1400" baseline="0" dirty="0" smtClean="0">
                <a:latin typeface="+mn-lt"/>
                <a:cs typeface="Times New Roman" panose="02020603050405020304" pitchFamily="18" charset="0"/>
              </a:rPr>
              <a:t>5.  </a:t>
            </a:r>
          </a:p>
          <a:p>
            <a:endParaRPr lang="en-US" sz="1400" baseline="0" dirty="0" smtClean="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baseline="0" dirty="0" smtClean="0">
                <a:latin typeface="+mn-lt"/>
              </a:rPr>
              <a:t>Note to trainer</a:t>
            </a:r>
            <a:r>
              <a:rPr lang="en-US" sz="1400" baseline="0" dirty="0" smtClean="0">
                <a:latin typeface="+mn-lt"/>
              </a:rPr>
              <a:t>: </a:t>
            </a:r>
            <a:r>
              <a:rPr lang="en-US" sz="1400" dirty="0" smtClean="0">
                <a:latin typeface="+mn-lt"/>
                <a:cs typeface="Times New Roman" panose="02020603050405020304" pitchFamily="18" charset="0"/>
              </a:rPr>
              <a:t>This module applies</a:t>
            </a:r>
            <a:r>
              <a:rPr lang="en-US" sz="1400" baseline="0" dirty="0" smtClean="0">
                <a:latin typeface="+mn-lt"/>
                <a:cs typeface="Times New Roman" panose="02020603050405020304" pitchFamily="18" charset="0"/>
              </a:rPr>
              <a:t> the core principles and interventions that were discussed in Modules 4 and 5. In order for participants to find this module meaningful and fully participate in the exercise, they must be familiar with the content in Module 4 and 5 prior to this session.</a:t>
            </a: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56A54EE-C959-448C-B94A-528FB40E2345}" type="slidenum">
              <a:rPr lang="en-US" smtClean="0"/>
              <a:t>9</a:t>
            </a:fld>
            <a:endParaRPr lang="en-US" dirty="0"/>
          </a:p>
        </p:txBody>
      </p:sp>
    </p:spTree>
    <p:extLst>
      <p:ext uri="{BB962C8B-B14F-4D97-AF65-F5344CB8AC3E}">
        <p14:creationId xmlns:p14="http://schemas.microsoft.com/office/powerpoint/2010/main" val="83705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34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1">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1</a:t>
            </a:r>
          </a:p>
        </p:txBody>
      </p:sp>
    </p:spTree>
    <p:extLst>
      <p:ext uri="{BB962C8B-B14F-4D97-AF65-F5344CB8AC3E}">
        <p14:creationId xmlns:p14="http://schemas.microsoft.com/office/powerpoint/2010/main" val="149527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2</a:t>
            </a:r>
          </a:p>
        </p:txBody>
      </p:sp>
    </p:spTree>
    <p:extLst>
      <p:ext uri="{BB962C8B-B14F-4D97-AF65-F5344CB8AC3E}">
        <p14:creationId xmlns:p14="http://schemas.microsoft.com/office/powerpoint/2010/main" val="309751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3</a:t>
            </a:r>
          </a:p>
        </p:txBody>
      </p:sp>
    </p:spTree>
    <p:extLst>
      <p:ext uri="{BB962C8B-B14F-4D97-AF65-F5344CB8AC3E}">
        <p14:creationId xmlns:p14="http://schemas.microsoft.com/office/powerpoint/2010/main" val="619453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Column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577236" y="729247"/>
            <a:ext cx="7725683" cy="7473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8" name="Group 7"/>
          <p:cNvGrpSpPr/>
          <p:nvPr userDrawn="1"/>
        </p:nvGrpSpPr>
        <p:grpSpPr>
          <a:xfrm>
            <a:off x="471294" y="438498"/>
            <a:ext cx="1333408" cy="1333408"/>
            <a:chOff x="6732376" y="2340893"/>
            <a:chExt cx="2218626" cy="2218626"/>
          </a:xfrm>
        </p:grpSpPr>
        <p:sp>
          <p:nvSpPr>
            <p:cNvPr id="9" name="Connector 8"/>
            <p:cNvSpPr/>
            <p:nvPr userDrawn="1"/>
          </p:nvSpPr>
          <p:spPr>
            <a:xfrm>
              <a:off x="6732376" y="2340893"/>
              <a:ext cx="2218626" cy="2218626"/>
            </a:xfrm>
            <a:prstGeom prst="flowChartConnector">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0" name="Picture 9" descr="Icon-Only-white.png"/>
            <p:cNvPicPr>
              <a:picLocks noChangeAspect="1"/>
            </p:cNvPicPr>
            <p:nvPr userDrawn="1"/>
          </p:nvPicPr>
          <p:blipFill>
            <a:blip r:embed="rId3">
              <a:alphaModFix amt="26000"/>
              <a:extLst>
                <a:ext uri="{28A0092B-C50C-407E-A947-70E740481C1C}">
                  <a14:useLocalDpi xmlns:a14="http://schemas.microsoft.com/office/drawing/2010/main" val="0"/>
                </a:ext>
              </a:extLst>
            </a:blip>
            <a:stretch>
              <a:fillRect/>
            </a:stretch>
          </p:blipFill>
          <p:spPr>
            <a:xfrm>
              <a:off x="6783343" y="2365623"/>
              <a:ext cx="2127560" cy="2127560"/>
            </a:xfrm>
            <a:prstGeom prst="ellipse">
              <a:avLst/>
            </a:prstGeom>
          </p:spPr>
        </p:pic>
      </p:grpSp>
      <p:sp>
        <p:nvSpPr>
          <p:cNvPr id="11" name="Title 1"/>
          <p:cNvSpPr>
            <a:spLocks noGrp="1"/>
          </p:cNvSpPr>
          <p:nvPr>
            <p:ph type="title" hasCustomPrompt="1"/>
          </p:nvPr>
        </p:nvSpPr>
        <p:spPr>
          <a:xfrm>
            <a:off x="880943" y="776569"/>
            <a:ext cx="7905627" cy="670487"/>
          </a:xfrm>
          <a:prstGeom prst="rect">
            <a:avLst/>
          </a:prstGeom>
        </p:spPr>
        <p:txBody>
          <a:bodyPr lIns="109728" tIns="54864" rIns="109728" bIns="54864"/>
          <a:lstStyle>
            <a:lvl1pPr algn="l">
              <a:defRPr sz="3600" baseline="0">
                <a:solidFill>
                  <a:schemeClr val="bg1"/>
                </a:solidFill>
                <a:latin typeface="Verdana"/>
                <a:cs typeface="Verdana"/>
              </a:defRPr>
            </a:lvl1pPr>
          </a:lstStyle>
          <a:p>
            <a:r>
              <a:rPr lang="en-US" dirty="0"/>
              <a:t>One-Column Slide</a:t>
            </a:r>
          </a:p>
        </p:txBody>
      </p:sp>
      <p:sp>
        <p:nvSpPr>
          <p:cNvPr id="12" name="Content Placeholder 2"/>
          <p:cNvSpPr>
            <a:spLocks noGrp="1"/>
          </p:cNvSpPr>
          <p:nvPr>
            <p:ph idx="1" hasCustomPrompt="1"/>
          </p:nvPr>
        </p:nvSpPr>
        <p:spPr>
          <a:xfrm>
            <a:off x="880943" y="2067226"/>
            <a:ext cx="8421977" cy="4296876"/>
          </a:xfrm>
          <a:prstGeom prst="rect">
            <a:avLst/>
          </a:prstGeom>
        </p:spPr>
        <p:txBody>
          <a:bodyPr lIns="109728" tIns="54864" rIns="109728" bIns="54864"/>
          <a:lstStyle>
            <a:lvl1pPr marL="0" marR="0" indent="0" algn="l" defTabSz="548640" rtl="0" eaLnBrk="1" fontAlgn="auto" latinLnBrk="0" hangingPunct="1">
              <a:lnSpc>
                <a:spcPct val="100000"/>
              </a:lnSpc>
              <a:spcBef>
                <a:spcPct val="20000"/>
              </a:spcBef>
              <a:spcAft>
                <a:spcPts val="0"/>
              </a:spcAft>
              <a:buClrTx/>
              <a:buSzTx/>
              <a:buFont typeface="Arial"/>
              <a:buNone/>
              <a:tabLst/>
              <a:defRPr sz="220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marL="0" marR="0" lvl="0" indent="0" algn="l" defTabSz="548640" rtl="0" eaLnBrk="1" fontAlgn="auto" latinLnBrk="0" hangingPunct="1">
              <a:lnSpc>
                <a:spcPct val="100000"/>
              </a:lnSpc>
              <a:spcBef>
                <a:spcPct val="20000"/>
              </a:spcBef>
              <a:spcAft>
                <a:spcPts val="0"/>
              </a:spcAft>
              <a:buClrTx/>
              <a:buSzTx/>
              <a:buFont typeface="Arial"/>
              <a:buNone/>
              <a:tabLst/>
              <a:defRPr/>
            </a:pP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p>
          <a:p>
            <a:pPr lvl="0"/>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077"/>
            <a:ext cx="10058400" cy="7772400"/>
          </a:xfrm>
          <a:prstGeom prst="rect">
            <a:avLst/>
          </a:prstGeom>
        </p:spPr>
      </p:pic>
    </p:spTree>
    <p:extLst>
      <p:ext uri="{BB962C8B-B14F-4D97-AF65-F5344CB8AC3E}">
        <p14:creationId xmlns:p14="http://schemas.microsoft.com/office/powerpoint/2010/main" val="516721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Column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80944" y="2096758"/>
            <a:ext cx="4553435" cy="4385472"/>
          </a:xfrm>
          <a:prstGeom prst="rect">
            <a:avLst/>
          </a:prstGeom>
        </p:spPr>
        <p:txBody>
          <a:bodyPr lIns="109728" tIns="54864" rIns="109728" bIns="54864"/>
          <a:lstStyle>
            <a:lvl1pPr marL="0" indent="0">
              <a:buNone/>
              <a:defRPr sz="220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p>
        </p:txBody>
      </p:sp>
      <p:sp>
        <p:nvSpPr>
          <p:cNvPr id="13" name="Content Placeholder 2"/>
          <p:cNvSpPr>
            <a:spLocks noGrp="1"/>
          </p:cNvSpPr>
          <p:nvPr>
            <p:ph idx="10" hasCustomPrompt="1"/>
          </p:nvPr>
        </p:nvSpPr>
        <p:spPr>
          <a:xfrm>
            <a:off x="5982433" y="2096757"/>
            <a:ext cx="3320488" cy="4119685"/>
          </a:xfrm>
          <a:prstGeom prst="rect">
            <a:avLst/>
          </a:prstGeom>
        </p:spPr>
        <p:txBody>
          <a:bodyPr lIns="109728" tIns="54864" rIns="109728" bIns="54864"/>
          <a:lstStyle>
            <a:lvl1pPr marL="342900" indent="-342900">
              <a:lnSpc>
                <a:spcPct val="100000"/>
              </a:lnSpc>
              <a:spcAft>
                <a:spcPts val="1000"/>
              </a:spcAft>
              <a:buSzPct val="100000"/>
              <a:buFontTx/>
              <a:buBlip>
                <a:blip r:embed="rId3"/>
              </a:buBlip>
              <a:defRPr sz="1800" baseline="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lvl="0"/>
            <a:r>
              <a:rPr lang="en-US" dirty="0"/>
              <a:t>Bullets or Photo here</a:t>
            </a:r>
          </a:p>
          <a:p>
            <a:pPr lvl="0"/>
            <a:r>
              <a:rPr lang="en-US" dirty="0" err="1"/>
              <a:t>Lorem</a:t>
            </a:r>
            <a:r>
              <a:rPr lang="en-US" dirty="0"/>
              <a:t> </a:t>
            </a:r>
            <a:r>
              <a:rPr lang="en-US" dirty="0" err="1"/>
              <a:t>ipsum</a:t>
            </a:r>
            <a:r>
              <a:rPr lang="en-US" dirty="0"/>
              <a:t> dolor</a:t>
            </a:r>
          </a:p>
          <a:p>
            <a:pPr lvl="0"/>
            <a:r>
              <a:rPr lang="en-US" dirty="0" err="1"/>
              <a:t>Consectetur</a:t>
            </a:r>
            <a:r>
              <a:rPr lang="en-US" dirty="0"/>
              <a:t> </a:t>
            </a:r>
            <a:r>
              <a:rPr lang="en-US" dirty="0" err="1"/>
              <a:t>adipiscing</a:t>
            </a:r>
            <a:r>
              <a:rPr lang="en-US" dirty="0"/>
              <a:t> </a:t>
            </a:r>
            <a:r>
              <a:rPr lang="en-US" dirty="0" err="1"/>
              <a:t>elit</a:t>
            </a:r>
            <a:endParaRPr lang="en-US" dirty="0"/>
          </a:p>
          <a:p>
            <a:pPr lvl="0"/>
            <a:r>
              <a:rPr lang="en-US" dirty="0" err="1"/>
              <a:t>Duis</a:t>
            </a:r>
            <a:r>
              <a:rPr lang="en-US" dirty="0"/>
              <a:t> </a:t>
            </a:r>
            <a:r>
              <a:rPr lang="en-US" dirty="0" err="1"/>
              <a:t>lacinia</a:t>
            </a:r>
            <a:r>
              <a:rPr lang="en-US" dirty="0"/>
              <a:t> mi </a:t>
            </a:r>
            <a:r>
              <a:rPr lang="en-US" dirty="0" err="1"/>
              <a:t>ut</a:t>
            </a:r>
            <a:r>
              <a:rPr lang="en-US" dirty="0"/>
              <a:t> </a:t>
            </a:r>
          </a:p>
          <a:p>
            <a:pPr lvl="0"/>
            <a:r>
              <a:rPr lang="en-US" dirty="0" err="1"/>
              <a:t>ipsum</a:t>
            </a:r>
            <a:r>
              <a:rPr lang="en-US" dirty="0"/>
              <a:t> </a:t>
            </a:r>
            <a:r>
              <a:rPr lang="en-US" dirty="0" err="1"/>
              <a:t>sagittis</a:t>
            </a:r>
            <a:r>
              <a:rPr lang="en-US" dirty="0"/>
              <a:t> </a:t>
            </a:r>
            <a:r>
              <a:rPr lang="en-US" dirty="0" err="1"/>
              <a:t>sed</a:t>
            </a:r>
            <a:endParaRPr lang="en-US" dirty="0"/>
          </a:p>
          <a:p>
            <a:pPr lvl="0"/>
            <a:r>
              <a:rPr lang="en-US" dirty="0"/>
              <a:t>Nam </a:t>
            </a:r>
            <a:r>
              <a:rPr lang="en-US" dirty="0" err="1"/>
              <a:t>augue</a:t>
            </a:r>
            <a:r>
              <a:rPr lang="en-US" dirty="0"/>
              <a:t> </a:t>
            </a:r>
            <a:r>
              <a:rPr lang="en-US" dirty="0" err="1"/>
              <a:t>risus</a:t>
            </a:r>
            <a:r>
              <a:rPr lang="en-US" dirty="0"/>
              <a:t>, dictum</a:t>
            </a:r>
          </a:p>
        </p:txBody>
      </p:sp>
      <p:sp>
        <p:nvSpPr>
          <p:cNvPr id="11" name="Rectangle 10"/>
          <p:cNvSpPr/>
          <p:nvPr userDrawn="1"/>
        </p:nvSpPr>
        <p:spPr>
          <a:xfrm>
            <a:off x="1577236" y="729247"/>
            <a:ext cx="7725683" cy="7473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2" name="Group 11"/>
          <p:cNvGrpSpPr/>
          <p:nvPr userDrawn="1"/>
        </p:nvGrpSpPr>
        <p:grpSpPr>
          <a:xfrm>
            <a:off x="471294" y="438498"/>
            <a:ext cx="1333408" cy="1333408"/>
            <a:chOff x="6732376" y="2340893"/>
            <a:chExt cx="2218626" cy="2218626"/>
          </a:xfrm>
        </p:grpSpPr>
        <p:sp>
          <p:nvSpPr>
            <p:cNvPr id="14" name="Connector 13"/>
            <p:cNvSpPr/>
            <p:nvPr userDrawn="1"/>
          </p:nvSpPr>
          <p:spPr>
            <a:xfrm>
              <a:off x="6732376" y="2340893"/>
              <a:ext cx="2218626" cy="2218626"/>
            </a:xfrm>
            <a:prstGeom prst="flowChartConnector">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5" name="Picture 14" descr="Icon-Only-white.png"/>
            <p:cNvPicPr>
              <a:picLocks noChangeAspect="1"/>
            </p:cNvPicPr>
            <p:nvPr userDrawn="1"/>
          </p:nvPicPr>
          <p:blipFill>
            <a:blip r:embed="rId4">
              <a:alphaModFix amt="26000"/>
              <a:extLst>
                <a:ext uri="{28A0092B-C50C-407E-A947-70E740481C1C}">
                  <a14:useLocalDpi xmlns:a14="http://schemas.microsoft.com/office/drawing/2010/main" val="0"/>
                </a:ext>
              </a:extLst>
            </a:blip>
            <a:stretch>
              <a:fillRect/>
            </a:stretch>
          </p:blipFill>
          <p:spPr>
            <a:xfrm>
              <a:off x="6783343" y="2365623"/>
              <a:ext cx="2127560" cy="2127560"/>
            </a:xfrm>
            <a:prstGeom prst="ellipse">
              <a:avLst/>
            </a:prstGeom>
          </p:spPr>
        </p:pic>
      </p:grpSp>
      <p:sp>
        <p:nvSpPr>
          <p:cNvPr id="16" name="Title 1"/>
          <p:cNvSpPr>
            <a:spLocks noGrp="1"/>
          </p:cNvSpPr>
          <p:nvPr>
            <p:ph type="title" hasCustomPrompt="1"/>
          </p:nvPr>
        </p:nvSpPr>
        <p:spPr>
          <a:xfrm>
            <a:off x="880943" y="776569"/>
            <a:ext cx="7905627" cy="670487"/>
          </a:xfrm>
          <a:prstGeom prst="rect">
            <a:avLst/>
          </a:prstGeom>
        </p:spPr>
        <p:txBody>
          <a:bodyPr lIns="109728" tIns="54864" rIns="109728" bIns="54864"/>
          <a:lstStyle>
            <a:lvl1pPr algn="l">
              <a:defRPr sz="3600" baseline="0">
                <a:solidFill>
                  <a:schemeClr val="bg1"/>
                </a:solidFill>
                <a:latin typeface="Verdana"/>
                <a:cs typeface="Verdana"/>
              </a:defRPr>
            </a:lvl1pPr>
          </a:lstStyle>
          <a:p>
            <a:r>
              <a:rPr lang="en-US" dirty="0"/>
              <a:t>Two-Column Slide</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077"/>
            <a:ext cx="10058400" cy="7772400"/>
          </a:xfrm>
          <a:prstGeom prst="rect">
            <a:avLst/>
          </a:prstGeom>
        </p:spPr>
      </p:pic>
    </p:spTree>
    <p:extLst>
      <p:ext uri="{BB962C8B-B14F-4D97-AF65-F5344CB8AC3E}">
        <p14:creationId xmlns:p14="http://schemas.microsoft.com/office/powerpoint/2010/main" val="3029730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2011"/>
            <a:ext cx="7543800" cy="2705947"/>
          </a:xfrm>
          <a:prstGeom prst="rect">
            <a:avLst/>
          </a:prstGeom>
        </p:spPr>
        <p:txBody>
          <a:bodyPr anchor="b"/>
          <a:lstStyle>
            <a:lvl1pPr algn="ctr">
              <a:defRPr sz="4950"/>
            </a:lvl1pPr>
          </a:lstStyle>
          <a:p>
            <a:r>
              <a:rPr lang="en-US" smtClean="0"/>
              <a:t>Click to edit Master title style</a:t>
            </a:r>
            <a:endParaRPr lang="en-US"/>
          </a:p>
        </p:txBody>
      </p:sp>
      <p:sp>
        <p:nvSpPr>
          <p:cNvPr id="3" name="Subtitle 2"/>
          <p:cNvSpPr>
            <a:spLocks noGrp="1"/>
          </p:cNvSpPr>
          <p:nvPr>
            <p:ph type="subTitle" idx="1"/>
          </p:nvPr>
        </p:nvSpPr>
        <p:spPr>
          <a:xfrm>
            <a:off x="1257300" y="4082310"/>
            <a:ext cx="7543800" cy="1876530"/>
          </a:xfrm>
          <a:prstGeom prst="rect">
            <a:avLst/>
          </a:prstGeo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smtClean="0"/>
              <a:t>Click to edit Master subtitle style</a:t>
            </a:r>
            <a:endParaRPr lang="en-US"/>
          </a:p>
        </p:txBody>
      </p:sp>
      <p:sp>
        <p:nvSpPr>
          <p:cNvPr id="4" name="Date Placeholder 3"/>
          <p:cNvSpPr>
            <a:spLocks noGrp="1"/>
          </p:cNvSpPr>
          <p:nvPr>
            <p:ph type="dt" sz="half" idx="10"/>
          </p:nvPr>
        </p:nvSpPr>
        <p:spPr>
          <a:xfrm>
            <a:off x="691515" y="7203864"/>
            <a:ext cx="2263140" cy="413808"/>
          </a:xfrm>
          <a:prstGeom prst="rect">
            <a:avLst/>
          </a:prstGeom>
        </p:spPr>
        <p:txBody>
          <a:bodyPr/>
          <a:lstStyle/>
          <a:p>
            <a:fld id="{285E48E3-5AF7-384F-905F-E09DDD0010C1}" type="datetimeFigureOut">
              <a:rPr lang="en-US" smtClean="0"/>
              <a:t>10/30/17</a:t>
            </a:fld>
            <a:endParaRPr lang="en-US"/>
          </a:p>
        </p:txBody>
      </p:sp>
      <p:sp>
        <p:nvSpPr>
          <p:cNvPr id="5" name="Footer Placeholder 4"/>
          <p:cNvSpPr>
            <a:spLocks noGrp="1"/>
          </p:cNvSpPr>
          <p:nvPr>
            <p:ph type="ftr" sz="quarter" idx="11"/>
          </p:nvPr>
        </p:nvSpPr>
        <p:spPr>
          <a:xfrm>
            <a:off x="3331845" y="7203864"/>
            <a:ext cx="3394710" cy="413808"/>
          </a:xfrm>
          <a:prstGeom prst="rect">
            <a:avLst/>
          </a:prstGeom>
        </p:spPr>
        <p:txBody>
          <a:bodyPr/>
          <a:lstStyle/>
          <a:p>
            <a:endParaRPr lang="en-US"/>
          </a:p>
        </p:txBody>
      </p:sp>
      <p:sp>
        <p:nvSpPr>
          <p:cNvPr id="6" name="Slide Number Placeholder 5"/>
          <p:cNvSpPr>
            <a:spLocks noGrp="1"/>
          </p:cNvSpPr>
          <p:nvPr>
            <p:ph type="sldNum" sz="quarter" idx="12"/>
          </p:nvPr>
        </p:nvSpPr>
        <p:spPr>
          <a:xfrm>
            <a:off x="7103745" y="7203864"/>
            <a:ext cx="2263140" cy="413808"/>
          </a:xfrm>
          <a:prstGeom prst="rect">
            <a:avLst/>
          </a:prstGeom>
        </p:spPr>
        <p:txBody>
          <a:bodyPr/>
          <a:lstStyle/>
          <a:p>
            <a:fld id="{70A16690-C634-0246-BE8E-176BBFFC2EDE}" type="slidenum">
              <a:rPr lang="en-US" smtClean="0"/>
              <a:t>‹#›</a:t>
            </a:fld>
            <a:endParaRPr lang="en-US"/>
          </a:p>
        </p:txBody>
      </p:sp>
    </p:spTree>
    <p:extLst>
      <p:ext uri="{BB962C8B-B14F-4D97-AF65-F5344CB8AC3E}">
        <p14:creationId xmlns:p14="http://schemas.microsoft.com/office/powerpoint/2010/main" val="111233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474606"/>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1" r:id="rId5"/>
    <p:sldLayoutId id="2147483650" r:id="rId6"/>
    <p:sldLayoutId id="2147483655" r:id="rId7"/>
  </p:sldLayoutIdLst>
  <p:txStyles>
    <p:titleStyle>
      <a:lvl1pPr algn="ctr" defTabSz="548640" rtl="0" eaLnBrk="1" latinLnBrk="0" hangingPunct="1">
        <a:spcBef>
          <a:spcPct val="0"/>
        </a:spcBef>
        <a:buNone/>
        <a:defRPr sz="530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0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40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90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200" kern="1200">
          <a:solidFill>
            <a:schemeClr val="tx1"/>
          </a:solidFill>
          <a:latin typeface="+mn-lt"/>
          <a:ea typeface="+mn-ea"/>
          <a:cs typeface="+mn-cs"/>
        </a:defRPr>
      </a:lvl1pPr>
      <a:lvl2pPr marL="548640" algn="l" defTabSz="548640" rtl="0" eaLnBrk="1" latinLnBrk="0" hangingPunct="1">
        <a:defRPr sz="2200" kern="1200">
          <a:solidFill>
            <a:schemeClr val="tx1"/>
          </a:solidFill>
          <a:latin typeface="+mn-lt"/>
          <a:ea typeface="+mn-ea"/>
          <a:cs typeface="+mn-cs"/>
        </a:defRPr>
      </a:lvl2pPr>
      <a:lvl3pPr marL="1097280" algn="l" defTabSz="548640" rtl="0" eaLnBrk="1" latinLnBrk="0" hangingPunct="1">
        <a:defRPr sz="2200" kern="1200">
          <a:solidFill>
            <a:schemeClr val="tx1"/>
          </a:solidFill>
          <a:latin typeface="+mn-lt"/>
          <a:ea typeface="+mn-ea"/>
          <a:cs typeface="+mn-cs"/>
        </a:defRPr>
      </a:lvl3pPr>
      <a:lvl4pPr marL="1645920" algn="l" defTabSz="548640" rtl="0" eaLnBrk="1" latinLnBrk="0" hangingPunct="1">
        <a:defRPr sz="2200" kern="1200">
          <a:solidFill>
            <a:schemeClr val="tx1"/>
          </a:solidFill>
          <a:latin typeface="+mn-lt"/>
          <a:ea typeface="+mn-ea"/>
          <a:cs typeface="+mn-cs"/>
        </a:defRPr>
      </a:lvl4pPr>
      <a:lvl5pPr marL="2194560" algn="l" defTabSz="548640" rtl="0" eaLnBrk="1" latinLnBrk="0" hangingPunct="1">
        <a:defRPr sz="2200" kern="1200">
          <a:solidFill>
            <a:schemeClr val="tx1"/>
          </a:solidFill>
          <a:latin typeface="+mn-lt"/>
          <a:ea typeface="+mn-ea"/>
          <a:cs typeface="+mn-cs"/>
        </a:defRPr>
      </a:lvl5pPr>
      <a:lvl6pPr marL="2743200" algn="l" defTabSz="548640" rtl="0" eaLnBrk="1" latinLnBrk="0" hangingPunct="1">
        <a:defRPr sz="2200" kern="1200">
          <a:solidFill>
            <a:schemeClr val="tx1"/>
          </a:solidFill>
          <a:latin typeface="+mn-lt"/>
          <a:ea typeface="+mn-ea"/>
          <a:cs typeface="+mn-cs"/>
        </a:defRPr>
      </a:lvl6pPr>
      <a:lvl7pPr marL="3291840" algn="l" defTabSz="548640" rtl="0" eaLnBrk="1" latinLnBrk="0" hangingPunct="1">
        <a:defRPr sz="2200" kern="1200">
          <a:solidFill>
            <a:schemeClr val="tx1"/>
          </a:solidFill>
          <a:latin typeface="+mn-lt"/>
          <a:ea typeface="+mn-ea"/>
          <a:cs typeface="+mn-cs"/>
        </a:defRPr>
      </a:lvl7pPr>
      <a:lvl8pPr marL="3840480" algn="l" defTabSz="548640" rtl="0" eaLnBrk="1" latinLnBrk="0" hangingPunct="1">
        <a:defRPr sz="2200" kern="1200">
          <a:solidFill>
            <a:schemeClr val="tx1"/>
          </a:solidFill>
          <a:latin typeface="+mn-lt"/>
          <a:ea typeface="+mn-ea"/>
          <a:cs typeface="+mn-cs"/>
        </a:defRPr>
      </a:lvl8pPr>
      <a:lvl9pPr marL="4389120" algn="l" defTabSz="54864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3.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9.png"/><Relationship Id="rId1" Type="http://schemas.openxmlformats.org/officeDocument/2006/relationships/tags" Target="../tags/tag9.x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3.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s://www.samhsa.gov/capt/applying-strategic-prevention/cultural-competence" TargetMode="External"/><Relationship Id="rId4" Type="http://schemas.openxmlformats.org/officeDocument/2006/relationships/hyperlink" Target="http://www.integration.samhsa.gov/workforce/cultural-competence-adaptation" TargetMode="External"/><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9.jpg"/><Relationship Id="rId5" Type="http://schemas.openxmlformats.org/officeDocument/2006/relationships/image" Target="../media/image10.png"/><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6.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1.pn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2.png"/><Relationship Id="rId1" Type="http://schemas.openxmlformats.org/officeDocument/2006/relationships/tags" Target="../tags/tag5.x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6.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3.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181600" y="422028"/>
            <a:ext cx="4876800" cy="1554272"/>
          </a:xfrm>
          <a:prstGeom prst="rect">
            <a:avLst/>
          </a:prstGeom>
          <a:solidFill>
            <a:schemeClr val="accent1"/>
          </a:solidFill>
        </p:spPr>
        <p:txBody>
          <a:bodyPr wrap="square" rtlCol="0">
            <a:spAutoFit/>
          </a:bodyPr>
          <a:lstStyle/>
          <a:p>
            <a:r>
              <a:rPr lang="en-US" sz="3500" b="1" dirty="0">
                <a:solidFill>
                  <a:schemeClr val="bg1"/>
                </a:solidFill>
                <a:latin typeface="Arial" charset="0"/>
                <a:ea typeface="Arial" charset="0"/>
                <a:cs typeface="Arial" charset="0"/>
              </a:rPr>
              <a:t>Easier Together: </a:t>
            </a:r>
          </a:p>
          <a:p>
            <a:r>
              <a:rPr lang="en-US" sz="3000" dirty="0">
                <a:solidFill>
                  <a:schemeClr val="bg1"/>
                </a:solidFill>
                <a:latin typeface="Arial" charset="0"/>
                <a:ea typeface="Arial" charset="0"/>
                <a:cs typeface="Arial" charset="0"/>
              </a:rPr>
              <a:t>Partnering with Families to </a:t>
            </a:r>
          </a:p>
          <a:p>
            <a:r>
              <a:rPr lang="en-US" sz="3000" dirty="0">
                <a:solidFill>
                  <a:schemeClr val="bg1"/>
                </a:solidFill>
                <a:latin typeface="Arial" charset="0"/>
                <a:ea typeface="Arial" charset="0"/>
                <a:cs typeface="Arial" charset="0"/>
              </a:rPr>
              <a:t>Make Recovery Possible</a:t>
            </a:r>
          </a:p>
        </p:txBody>
      </p:sp>
    </p:spTree>
    <p:extLst>
      <p:ext uri="{BB962C8B-B14F-4D97-AF65-F5344CB8AC3E}">
        <p14:creationId xmlns:p14="http://schemas.microsoft.com/office/powerpoint/2010/main" val="1156908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2107" y="0"/>
            <a:ext cx="9410385" cy="7412016"/>
          </a:xfrm>
          <a:prstGeom prst="rect">
            <a:avLst/>
          </a:prstGeom>
        </p:spPr>
      </p:pic>
      <p:sp>
        <p:nvSpPr>
          <p:cNvPr id="8" name="Rectangle 7"/>
          <p:cNvSpPr/>
          <p:nvPr/>
        </p:nvSpPr>
        <p:spPr>
          <a:xfrm>
            <a:off x="6706200" y="7412016"/>
            <a:ext cx="3429144" cy="369332"/>
          </a:xfrm>
          <a:prstGeom prst="rect">
            <a:avLst/>
          </a:prstGeom>
        </p:spPr>
        <p:txBody>
          <a:bodyPr wrap="none">
            <a:spAutoFit/>
          </a:bodyPr>
          <a:lstStyle/>
          <a:p>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Page 160 </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in </a:t>
            </a:r>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participant</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 manual </a:t>
            </a:r>
            <a:endParaRPr lang="en-US" sz="1800" dirty="0">
              <a:solidFill>
                <a:schemeClr val="accent6">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59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89099" y="776569"/>
            <a:ext cx="7569201" cy="670487"/>
          </a:xfrm>
        </p:spPr>
        <p:txBody>
          <a:bodyPr anchor="ctr"/>
          <a:lstStyle/>
          <a:p>
            <a:pPr algn="ctr"/>
            <a:r>
              <a:rPr lang="en-US" sz="2400" b="1" dirty="0" smtClean="0">
                <a:latin typeface="Arial" charset="0"/>
                <a:ea typeface="Arial" charset="0"/>
                <a:cs typeface="Arial" charset="0"/>
              </a:rPr>
              <a:t>Types of Family-Centered Clinical Interventions</a:t>
            </a:r>
            <a:endParaRPr lang="en-US" sz="2400" b="1" dirty="0">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334851" y="3120522"/>
            <a:ext cx="9342463" cy="1598669"/>
          </a:xfrm>
          <a:prstGeom prst="rect">
            <a:avLst/>
          </a:prstGeom>
        </p:spPr>
      </p:pic>
    </p:spTree>
    <p:extLst>
      <p:ext uri="{BB962C8B-B14F-4D97-AF65-F5344CB8AC3E}">
        <p14:creationId xmlns:p14="http://schemas.microsoft.com/office/powerpoint/2010/main" val="2755211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6160" y="698217"/>
            <a:ext cx="7594600" cy="670487"/>
          </a:xfrm>
        </p:spPr>
        <p:txBody>
          <a:bodyPr/>
          <a:lstStyle/>
          <a:p>
            <a:pPr algn="ctr"/>
            <a:r>
              <a:rPr lang="en-US" b="1" dirty="0"/>
              <a:t>The Culture Conversation</a:t>
            </a:r>
          </a:p>
        </p:txBody>
      </p:sp>
      <p:sp>
        <p:nvSpPr>
          <p:cNvPr id="10" name="Content Placeholder 7"/>
          <p:cNvSpPr>
            <a:spLocks noGrp="1"/>
          </p:cNvSpPr>
          <p:nvPr>
            <p:ph idx="10"/>
          </p:nvPr>
        </p:nvSpPr>
        <p:spPr>
          <a:xfrm>
            <a:off x="1562100" y="1905001"/>
            <a:ext cx="7734300" cy="2705100"/>
          </a:xfrm>
        </p:spPr>
        <p:txBody>
          <a:bodyPr/>
          <a:lstStyle/>
          <a:p>
            <a:r>
              <a:rPr lang="en-US" sz="2400" dirty="0">
                <a:latin typeface="Arial" panose="020B0604020202020204" pitchFamily="34" charset="0"/>
                <a:ea typeface="Verdana" panose="020B0604030504040204" pitchFamily="34" charset="0"/>
                <a:cs typeface="Arial" panose="020B0604020202020204" pitchFamily="34" charset="0"/>
              </a:rPr>
              <a:t>Families are different and unique in every continent, state, county, city, community, and </a:t>
            </a:r>
            <a:r>
              <a:rPr lang="en-US" sz="2400" dirty="0" smtClean="0">
                <a:latin typeface="Arial" panose="020B0604020202020204" pitchFamily="34" charset="0"/>
                <a:ea typeface="Verdana" panose="020B0604030504040204" pitchFamily="34" charset="0"/>
                <a:cs typeface="Arial" panose="020B0604020202020204" pitchFamily="34" charset="0"/>
              </a:rPr>
              <a:t>home.</a:t>
            </a:r>
          </a:p>
          <a:p>
            <a:r>
              <a:rPr lang="en-US" sz="2400" dirty="0" smtClean="0">
                <a:ln w="18415" cmpd="sng">
                  <a:noFill/>
                  <a:prstDash val="solid"/>
                </a:ln>
                <a:latin typeface="Arial" panose="020B0604020202020204" pitchFamily="34" charset="0"/>
                <a:cs typeface="Arial" panose="020B0604020202020204" pitchFamily="34" charset="0"/>
              </a:rPr>
              <a:t>The </a:t>
            </a:r>
            <a:r>
              <a:rPr lang="en-US" sz="2400" dirty="0">
                <a:ln w="18415" cmpd="sng">
                  <a:noFill/>
                  <a:prstDash val="solid"/>
                </a:ln>
                <a:latin typeface="Arial" panose="020B0604020202020204" pitchFamily="34" charset="0"/>
                <a:cs typeface="Arial" panose="020B0604020202020204" pitchFamily="34" charset="0"/>
              </a:rPr>
              <a:t>people who come to see us bring us their </a:t>
            </a:r>
            <a:r>
              <a:rPr lang="en-US" sz="2400" dirty="0" smtClean="0">
                <a:ln w="18415" cmpd="sng">
                  <a:noFill/>
                  <a:prstDash val="solid"/>
                </a:ln>
                <a:latin typeface="Arial" panose="020B0604020202020204" pitchFamily="34" charset="0"/>
                <a:cs typeface="Arial" panose="020B0604020202020204" pitchFamily="34" charset="0"/>
              </a:rPr>
              <a:t>stories, they </a:t>
            </a:r>
            <a:r>
              <a:rPr lang="en-US" sz="2400" dirty="0">
                <a:ln w="18415" cmpd="sng">
                  <a:noFill/>
                  <a:prstDash val="solid"/>
                </a:ln>
                <a:latin typeface="Arial" panose="020B0604020202020204" pitchFamily="34" charset="0"/>
                <a:cs typeface="Arial" panose="020B0604020202020204" pitchFamily="34" charset="0"/>
              </a:rPr>
              <a:t>hope they tell </a:t>
            </a:r>
            <a:r>
              <a:rPr lang="en-US" sz="2400" dirty="0" smtClean="0">
                <a:ln w="18415" cmpd="sng">
                  <a:noFill/>
                  <a:prstDash val="solid"/>
                </a:ln>
                <a:latin typeface="Arial" panose="020B0604020202020204" pitchFamily="34" charset="0"/>
                <a:cs typeface="Arial" panose="020B0604020202020204" pitchFamily="34" charset="0"/>
              </a:rPr>
              <a:t>them well enough so </a:t>
            </a:r>
            <a:r>
              <a:rPr lang="en-US" sz="2400" dirty="0">
                <a:ln w="18415" cmpd="sng">
                  <a:noFill/>
                  <a:prstDash val="solid"/>
                </a:ln>
                <a:latin typeface="Arial" panose="020B0604020202020204" pitchFamily="34" charset="0"/>
                <a:cs typeface="Arial" panose="020B0604020202020204" pitchFamily="34" charset="0"/>
              </a:rPr>
              <a:t>that we understand the </a:t>
            </a:r>
            <a:r>
              <a:rPr lang="en-US" sz="2400" dirty="0" smtClean="0">
                <a:ln w="18415" cmpd="sng">
                  <a:noFill/>
                  <a:prstDash val="solid"/>
                </a:ln>
                <a:latin typeface="Arial" panose="020B0604020202020204" pitchFamily="34" charset="0"/>
                <a:cs typeface="Arial" panose="020B0604020202020204" pitchFamily="34" charset="0"/>
              </a:rPr>
              <a:t>truth </a:t>
            </a:r>
            <a:r>
              <a:rPr lang="en-US" sz="2400" dirty="0">
                <a:ln w="18415" cmpd="sng">
                  <a:noFill/>
                  <a:prstDash val="solid"/>
                </a:ln>
                <a:latin typeface="Arial" panose="020B0604020202020204" pitchFamily="34" charset="0"/>
                <a:cs typeface="Arial" panose="020B0604020202020204" pitchFamily="34" charset="0"/>
              </a:rPr>
              <a:t>of </a:t>
            </a:r>
            <a:r>
              <a:rPr lang="en-US" sz="2400" dirty="0" smtClean="0">
                <a:ln w="18415" cmpd="sng">
                  <a:noFill/>
                  <a:prstDash val="solid"/>
                </a:ln>
                <a:latin typeface="Arial" panose="020B0604020202020204" pitchFamily="34" charset="0"/>
                <a:cs typeface="Arial" panose="020B0604020202020204" pitchFamily="34" charset="0"/>
              </a:rPr>
              <a:t>their </a:t>
            </a:r>
            <a:r>
              <a:rPr lang="en-US" sz="2400" dirty="0">
                <a:ln w="18415" cmpd="sng">
                  <a:noFill/>
                  <a:prstDash val="solid"/>
                </a:ln>
                <a:latin typeface="Arial" panose="020B0604020202020204" pitchFamily="34" charset="0"/>
                <a:cs typeface="Arial" panose="020B0604020202020204" pitchFamily="34" charset="0"/>
              </a:rPr>
              <a:t>lives, </a:t>
            </a:r>
            <a:r>
              <a:rPr lang="en-US" sz="2400" dirty="0" smtClean="0">
                <a:ln w="18415" cmpd="sng">
                  <a:noFill/>
                  <a:prstDash val="solid"/>
                </a:ln>
                <a:latin typeface="Arial" panose="020B0604020202020204" pitchFamily="34" charset="0"/>
                <a:cs typeface="Arial" panose="020B0604020202020204" pitchFamily="34" charset="0"/>
              </a:rPr>
              <a:t>they </a:t>
            </a:r>
            <a:r>
              <a:rPr lang="en-US" sz="2400" dirty="0">
                <a:ln w="18415" cmpd="sng">
                  <a:noFill/>
                  <a:prstDash val="solid"/>
                </a:ln>
                <a:latin typeface="Arial" panose="020B0604020202020204" pitchFamily="34" charset="0"/>
                <a:cs typeface="Arial" panose="020B0604020202020204" pitchFamily="34" charset="0"/>
              </a:rPr>
              <a:t>hope we know how to </a:t>
            </a:r>
            <a:r>
              <a:rPr lang="en-US" sz="2400" dirty="0" smtClean="0">
                <a:ln w="18415" cmpd="sng">
                  <a:noFill/>
                  <a:prstDash val="solid"/>
                </a:ln>
                <a:latin typeface="Arial" panose="020B0604020202020204" pitchFamily="34" charset="0"/>
                <a:cs typeface="Arial" panose="020B0604020202020204" pitchFamily="34" charset="0"/>
              </a:rPr>
              <a:t>interpret </a:t>
            </a:r>
            <a:r>
              <a:rPr lang="en-US" sz="2400" dirty="0">
                <a:ln w="18415" cmpd="sng">
                  <a:noFill/>
                  <a:prstDash val="solid"/>
                </a:ln>
                <a:latin typeface="Arial" panose="020B0604020202020204" pitchFamily="34" charset="0"/>
                <a:cs typeface="Arial" panose="020B0604020202020204" pitchFamily="34" charset="0"/>
              </a:rPr>
              <a:t>their stories correctly, </a:t>
            </a:r>
            <a:r>
              <a:rPr lang="en-US" sz="2400" dirty="0" smtClean="0">
                <a:ln w="18415" cmpd="sng">
                  <a:noFill/>
                  <a:prstDash val="solid"/>
                </a:ln>
                <a:latin typeface="Arial" panose="020B0604020202020204" pitchFamily="34" charset="0"/>
                <a:cs typeface="Arial" panose="020B0604020202020204" pitchFamily="34" charset="0"/>
              </a:rPr>
              <a:t>we </a:t>
            </a:r>
            <a:r>
              <a:rPr lang="en-US" sz="2400" dirty="0">
                <a:ln w="18415" cmpd="sng">
                  <a:noFill/>
                  <a:prstDash val="solid"/>
                </a:ln>
                <a:latin typeface="Arial" panose="020B0604020202020204" pitchFamily="34" charset="0"/>
                <a:cs typeface="Arial" panose="020B0604020202020204" pitchFamily="34" charset="0"/>
              </a:rPr>
              <a:t>have to remember that </a:t>
            </a:r>
            <a:r>
              <a:rPr lang="en-US" sz="2400" dirty="0" smtClean="0">
                <a:ln w="18415" cmpd="sng">
                  <a:noFill/>
                  <a:prstDash val="solid"/>
                </a:ln>
                <a:latin typeface="Arial" panose="020B0604020202020204" pitchFamily="34" charset="0"/>
                <a:cs typeface="Arial" panose="020B0604020202020204" pitchFamily="34" charset="0"/>
              </a:rPr>
              <a:t>what </a:t>
            </a:r>
            <a:r>
              <a:rPr lang="en-US" sz="2400" dirty="0">
                <a:ln w="18415" cmpd="sng">
                  <a:noFill/>
                  <a:prstDash val="solid"/>
                </a:ln>
                <a:latin typeface="Arial" panose="020B0604020202020204" pitchFamily="34" charset="0"/>
                <a:cs typeface="Arial" panose="020B0604020202020204" pitchFamily="34" charset="0"/>
              </a:rPr>
              <a:t>we hear is </a:t>
            </a:r>
            <a:r>
              <a:rPr lang="en-US" sz="2400" u="sng" dirty="0">
                <a:ln w="18415" cmpd="sng">
                  <a:noFill/>
                  <a:prstDash val="solid"/>
                </a:ln>
                <a:latin typeface="Arial" panose="020B0604020202020204" pitchFamily="34" charset="0"/>
                <a:cs typeface="Arial" panose="020B0604020202020204" pitchFamily="34" charset="0"/>
              </a:rPr>
              <a:t>their story</a:t>
            </a:r>
            <a:r>
              <a:rPr lang="en-US" sz="2400" dirty="0" smtClean="0">
                <a:ln w="18415" cmpd="sng">
                  <a:noFill/>
                  <a:prstDash val="solid"/>
                </a:ln>
                <a:latin typeface="Arial" panose="020B0604020202020204" pitchFamily="34" charset="0"/>
                <a:cs typeface="Arial" panose="020B0604020202020204" pitchFamily="34" charset="0"/>
              </a:rPr>
              <a:t>. – Robert Coles</a:t>
            </a:r>
            <a:endParaRPr lang="en-US" sz="2400" dirty="0">
              <a:ln w="18415" cmpd="sng">
                <a:noFill/>
                <a:prstDash val="solid"/>
              </a:ln>
              <a:latin typeface="Arial" panose="020B0604020202020204" pitchFamily="34" charset="0"/>
              <a:cs typeface="Arial" panose="020B0604020202020204" pitchFamily="34" charset="0"/>
            </a:endParaRPr>
          </a:p>
          <a:p>
            <a:endParaRPr lang="en-US" sz="3200" b="1" dirty="0">
              <a:latin typeface="Arial" panose="020B0604020202020204" pitchFamily="34" charset="0"/>
              <a:ea typeface="Verdana" panose="020B0604030504040204" pitchFamily="34" charset="0"/>
              <a:cs typeface="Arial" panose="020B0604020202020204" pitchFamily="34" charset="0"/>
            </a:endParaRPr>
          </a:p>
          <a:p>
            <a:pPr marL="0" indent="0">
              <a:buNone/>
            </a:pPr>
            <a:endParaRPr lang="en-US" sz="2000" dirty="0" smtClean="0">
              <a:latin typeface="Arial" charset="0"/>
              <a:ea typeface="Arial" charset="0"/>
              <a:cs typeface="Arial" charset="0"/>
            </a:endParaRPr>
          </a:p>
          <a:p>
            <a:pPr marL="0" indent="0">
              <a:buNone/>
            </a:pPr>
            <a:endParaRPr lang="en-US" sz="3600" dirty="0">
              <a:latin typeface="Arial" charset="0"/>
              <a:ea typeface="Arial" charset="0"/>
              <a:cs typeface="Arial" charset="0"/>
            </a:endParaRPr>
          </a:p>
        </p:txBody>
      </p:sp>
      <p:sp>
        <p:nvSpPr>
          <p:cNvPr id="5" name="Rectangle 4"/>
          <p:cNvSpPr/>
          <p:nvPr/>
        </p:nvSpPr>
        <p:spPr>
          <a:xfrm>
            <a:off x="8191501" y="209549"/>
            <a:ext cx="1771650" cy="1647825"/>
          </a:xfrm>
          <a:prstGeom prst="rect">
            <a:avLst/>
          </a:prstGeom>
          <a:noFill/>
        </p:spPr>
        <p:txBody>
          <a:bodyPr wrap="none" lIns="91440" tIns="45720" rIns="91440" bIns="45720">
            <a:prstTxWarp prst="textCirclePour">
              <a:avLst>
                <a:gd name="adj1" fmla="val 11314137"/>
                <a:gd name="adj2" fmla="val 50565"/>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Culture Conversation</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8730018" y="738469"/>
            <a:ext cx="694616" cy="647700"/>
          </a:xfrm>
          <a:prstGeom prst="ellipse">
            <a:avLst/>
          </a:prstGeom>
          <a:ln w="63500" cap="rnd">
            <a:solidFill>
              <a:schemeClr val="tx2">
                <a:lumMod val="75000"/>
                <a:lumOff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6766442" y="7161106"/>
            <a:ext cx="3196709" cy="461665"/>
          </a:xfrm>
          <a:prstGeom prst="rect">
            <a:avLst/>
          </a:prstGeom>
        </p:spPr>
        <p:txBody>
          <a:bodyPr wrap="none">
            <a:spAutoFit/>
          </a:bodyPr>
          <a:lstStyle/>
          <a:p>
            <a:r>
              <a:rPr lang="en-US" sz="2400" b="1" baseline="30000" dirty="0">
                <a:solidFill>
                  <a:schemeClr val="bg1"/>
                </a:solidFill>
                <a:latin typeface="Arial" charset="0"/>
                <a:ea typeface="Arial" charset="0"/>
                <a:cs typeface="Arial" charset="0"/>
              </a:rPr>
              <a:t>Page 189 in participant manual</a:t>
            </a:r>
            <a:endParaRPr lang="en-US"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87326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499" y="3259541"/>
            <a:ext cx="4749800" cy="626660"/>
          </a:xfrm>
        </p:spPr>
        <p:txBody>
          <a:bodyPr/>
          <a:lstStyle/>
          <a:p>
            <a:pPr algn="r"/>
            <a:r>
              <a:rPr lang="en-US" sz="3600" b="1" dirty="0" smtClean="0">
                <a:solidFill>
                  <a:schemeClr val="accent1"/>
                </a:solidFill>
                <a:latin typeface="Arial" charset="0"/>
                <a:ea typeface="Arial" charset="0"/>
                <a:cs typeface="Arial" charset="0"/>
              </a:rPr>
              <a:t>Client Case Study </a:t>
            </a:r>
            <a:endParaRPr lang="en-US" sz="3600" b="1" dirty="0">
              <a:solidFill>
                <a:schemeClr val="accent1"/>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78692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51000" y="776569"/>
            <a:ext cx="7724656" cy="670487"/>
          </a:xfrm>
        </p:spPr>
        <p:txBody>
          <a:bodyPr/>
          <a:lstStyle/>
          <a:p>
            <a:pPr algn="ctr"/>
            <a:r>
              <a:rPr lang="en-US" sz="3200" b="1" dirty="0" smtClean="0">
                <a:latin typeface="Arial" panose="020B0604020202020204" pitchFamily="34" charset="0"/>
                <a:cs typeface="Arial" panose="020B0604020202020204" pitchFamily="34" charset="0"/>
              </a:rPr>
              <a:t>Worksheet: Questions </a:t>
            </a:r>
            <a:r>
              <a:rPr lang="en-US" sz="3200" b="1" dirty="0">
                <a:latin typeface="Arial" panose="020B0604020202020204" pitchFamily="34" charset="0"/>
                <a:cs typeface="Arial" panose="020B0604020202020204" pitchFamily="34" charset="0"/>
              </a:rPr>
              <a:t>to Consider</a:t>
            </a:r>
          </a:p>
        </p:txBody>
      </p:sp>
      <p:sp>
        <p:nvSpPr>
          <p:cNvPr id="10" name="Rectangle 9"/>
          <p:cNvSpPr/>
          <p:nvPr/>
        </p:nvSpPr>
        <p:spPr>
          <a:xfrm>
            <a:off x="6098128" y="3324894"/>
            <a:ext cx="3618900" cy="1754326"/>
          </a:xfrm>
          <a:prstGeom prst="rect">
            <a:avLst/>
          </a:prstGeom>
        </p:spPr>
        <p:txBody>
          <a:bodyPr wrap="square">
            <a:spAutoFit/>
          </a:bodyPr>
          <a:lstStyle/>
          <a:p>
            <a:r>
              <a:rPr lang="en-US" sz="1800" b="1" dirty="0" smtClean="0">
                <a:solidFill>
                  <a:schemeClr val="accent1"/>
                </a:solidFill>
                <a:latin typeface="Arial" panose="020B0604020202020204" pitchFamily="34" charset="0"/>
                <a:ea typeface="Calibri" panose="020F0502020204030204" pitchFamily="34" charset="0"/>
                <a:cs typeface="Arial" panose="020B0604020202020204" pitchFamily="34" charset="0"/>
              </a:rPr>
              <a:t>Family-Centered Intervention: Questions to Consider Worksheet</a:t>
            </a:r>
          </a:p>
          <a:p>
            <a:endPar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Pages 190-191 </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in </a:t>
            </a:r>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participant</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 manual </a:t>
            </a:r>
            <a:endParaRPr lang="en-US" sz="1800" dirty="0">
              <a:solidFill>
                <a:schemeClr val="accent6">
                  <a:lumMod val="10000"/>
                </a:schemeClr>
              </a:solidFill>
              <a:latin typeface="Arial" panose="020B0604020202020204" pitchFamily="34" charset="0"/>
              <a:cs typeface="Arial" panose="020B0604020202020204" pitchFamily="34" charset="0"/>
            </a:endParaRPr>
          </a:p>
        </p:txBody>
      </p:sp>
      <p:sp>
        <p:nvSpPr>
          <p:cNvPr id="11" name="Rectangle 10"/>
          <p:cNvSpPr/>
          <p:nvPr/>
        </p:nvSpPr>
        <p:spPr>
          <a:xfrm>
            <a:off x="0" y="6680060"/>
            <a:ext cx="10058400" cy="1092340"/>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p:cNvSpPr txBox="1"/>
          <p:nvPr/>
        </p:nvSpPr>
        <p:spPr>
          <a:xfrm>
            <a:off x="4010554" y="7270677"/>
            <a:ext cx="1501245" cy="276999"/>
          </a:xfrm>
          <a:prstGeom prst="rect">
            <a:avLst/>
          </a:prstGeom>
          <a:noFill/>
        </p:spPr>
        <p:txBody>
          <a:bodyPr wrap="none" rtlCol="0">
            <a:spAutoFit/>
          </a:bodyPr>
          <a:lstStyle/>
          <a:p>
            <a:r>
              <a:rPr lang="en-US" sz="1200" dirty="0" smtClean="0">
                <a:solidFill>
                  <a:schemeClr val="accent4"/>
                </a:solidFill>
              </a:rPr>
              <a:t>Craig &amp; Kramer, 2017</a:t>
            </a:r>
            <a:endParaRPr lang="en-US" sz="1200" dirty="0">
              <a:solidFill>
                <a:schemeClr val="accent4"/>
              </a:solidFill>
            </a:endParaRPr>
          </a:p>
        </p:txBody>
      </p:sp>
      <p:pic>
        <p:nvPicPr>
          <p:cNvPr id="2" name="Picture 1"/>
          <p:cNvPicPr>
            <a:picLocks noChangeAspect="1"/>
          </p:cNvPicPr>
          <p:nvPr/>
        </p:nvPicPr>
        <p:blipFill rotWithShape="1">
          <a:blip r:embed="rId3"/>
          <a:srcRect l="16756" t="17976" r="51020" b="6496"/>
          <a:stretch/>
        </p:blipFill>
        <p:spPr>
          <a:xfrm>
            <a:off x="1563882" y="1809987"/>
            <a:ext cx="4192874" cy="5460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846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51000" y="804518"/>
            <a:ext cx="7721599" cy="670487"/>
          </a:xfrm>
        </p:spPr>
        <p:txBody>
          <a:bodyPr/>
          <a:lstStyle/>
          <a:p>
            <a:pPr algn="ctr"/>
            <a:r>
              <a:rPr lang="en-US" sz="2800" b="1" dirty="0" smtClean="0">
                <a:latin typeface="Arial" panose="020B0604020202020204" pitchFamily="34" charset="0"/>
                <a:cs typeface="Arial" panose="020B0604020202020204" pitchFamily="34" charset="0"/>
              </a:rPr>
              <a:t>Worksheet: Family-Centered </a:t>
            </a:r>
            <a:r>
              <a:rPr lang="en-US" sz="2800" b="1" dirty="0">
                <a:latin typeface="Arial" panose="020B0604020202020204" pitchFamily="34" charset="0"/>
                <a:cs typeface="Arial" panose="020B0604020202020204" pitchFamily="34" charset="0"/>
              </a:rPr>
              <a:t>Case </a:t>
            </a:r>
            <a:r>
              <a:rPr lang="en-US" sz="2800" b="1" dirty="0" smtClean="0">
                <a:latin typeface="Arial" panose="020B0604020202020204" pitchFamily="34" charset="0"/>
                <a:cs typeface="Arial" panose="020B0604020202020204" pitchFamily="34" charset="0"/>
              </a:rPr>
              <a:t>Plan</a:t>
            </a:r>
            <a:endParaRPr lang="en-US" sz="2800" b="1" dirty="0">
              <a:latin typeface="Arial" panose="020B0604020202020204" pitchFamily="34" charset="0"/>
              <a:cs typeface="Arial" panose="020B0604020202020204" pitchFamily="34" charset="0"/>
            </a:endParaRPr>
          </a:p>
        </p:txBody>
      </p:sp>
      <p:sp>
        <p:nvSpPr>
          <p:cNvPr id="6" name="Rectangle 5"/>
          <p:cNvSpPr/>
          <p:nvPr/>
        </p:nvSpPr>
        <p:spPr>
          <a:xfrm>
            <a:off x="0" y="6680060"/>
            <a:ext cx="10058400" cy="1092340"/>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4010554" y="7042991"/>
            <a:ext cx="1501245" cy="276999"/>
          </a:xfrm>
          <a:prstGeom prst="rect">
            <a:avLst/>
          </a:prstGeom>
          <a:noFill/>
        </p:spPr>
        <p:txBody>
          <a:bodyPr wrap="none" rtlCol="0">
            <a:spAutoFit/>
          </a:bodyPr>
          <a:lstStyle/>
          <a:p>
            <a:r>
              <a:rPr lang="en-US" sz="1200" dirty="0" smtClean="0">
                <a:solidFill>
                  <a:schemeClr val="accent4"/>
                </a:solidFill>
              </a:rPr>
              <a:t>Craig &amp; Kramer, 2017</a:t>
            </a:r>
            <a:endParaRPr lang="en-US" sz="1200" dirty="0">
              <a:solidFill>
                <a:schemeClr val="accent4"/>
              </a:solidFill>
            </a:endParaRPr>
          </a:p>
        </p:txBody>
      </p:sp>
      <p:sp>
        <p:nvSpPr>
          <p:cNvPr id="10" name="Rectangle 9"/>
          <p:cNvSpPr/>
          <p:nvPr/>
        </p:nvSpPr>
        <p:spPr>
          <a:xfrm>
            <a:off x="5874412" y="2544211"/>
            <a:ext cx="3821375" cy="1200329"/>
          </a:xfrm>
          <a:prstGeom prst="rect">
            <a:avLst/>
          </a:prstGeom>
        </p:spPr>
        <p:txBody>
          <a:bodyPr wrap="square">
            <a:spAutoFit/>
          </a:bodyPr>
          <a:lstStyle/>
          <a:p>
            <a:r>
              <a:rPr lang="en-US" sz="1800" b="1" dirty="0" smtClean="0">
                <a:solidFill>
                  <a:schemeClr val="accent1"/>
                </a:solidFill>
                <a:latin typeface="Arial" panose="020B0604020202020204" pitchFamily="34" charset="0"/>
                <a:ea typeface="Calibri" panose="020F0502020204030204" pitchFamily="34" charset="0"/>
                <a:cs typeface="Arial" panose="020B0604020202020204" pitchFamily="34" charset="0"/>
              </a:rPr>
              <a:t>Family-Centered Case Plan Worksheet (blank)</a:t>
            </a:r>
          </a:p>
          <a:p>
            <a:endPar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endParaRPr>
          </a:p>
          <a:p>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Page 192 </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in </a:t>
            </a:r>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participant</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 manual </a:t>
            </a:r>
            <a:endParaRPr lang="en-US" sz="1800" dirty="0">
              <a:solidFill>
                <a:schemeClr val="accent6">
                  <a:lumMod val="10000"/>
                </a:schemeClr>
              </a:solidFill>
              <a:latin typeface="Arial" panose="020B0604020202020204" pitchFamily="34" charset="0"/>
              <a:cs typeface="Arial" panose="020B0604020202020204" pitchFamily="34" charset="0"/>
            </a:endParaRPr>
          </a:p>
        </p:txBody>
      </p:sp>
      <p:sp>
        <p:nvSpPr>
          <p:cNvPr id="7" name="Rectangle 6"/>
          <p:cNvSpPr/>
          <p:nvPr/>
        </p:nvSpPr>
        <p:spPr>
          <a:xfrm>
            <a:off x="5874412" y="4133525"/>
            <a:ext cx="3821375" cy="1754326"/>
          </a:xfrm>
          <a:prstGeom prst="rect">
            <a:avLst/>
          </a:prstGeom>
        </p:spPr>
        <p:txBody>
          <a:bodyPr wrap="square">
            <a:spAutoFit/>
          </a:bodyPr>
          <a:lstStyle/>
          <a:p>
            <a:r>
              <a:rPr lang="en-US" sz="1800" b="1" dirty="0" smtClean="0">
                <a:solidFill>
                  <a:schemeClr val="accent1"/>
                </a:solidFill>
                <a:latin typeface="Arial" panose="020B0604020202020204" pitchFamily="34" charset="0"/>
                <a:ea typeface="Calibri" panose="020F0502020204030204" pitchFamily="34" charset="0"/>
                <a:cs typeface="Arial" panose="020B0604020202020204" pitchFamily="34" charset="0"/>
              </a:rPr>
              <a:t>Example Family-Centered </a:t>
            </a:r>
            <a:r>
              <a:rPr lang="en-US" sz="1800" b="1" dirty="0">
                <a:solidFill>
                  <a:schemeClr val="accent1"/>
                </a:solidFill>
                <a:latin typeface="Arial" panose="020B0604020202020204" pitchFamily="34" charset="0"/>
                <a:ea typeface="Calibri" panose="020F0502020204030204" pitchFamily="34" charset="0"/>
                <a:cs typeface="Arial" panose="020B0604020202020204" pitchFamily="34" charset="0"/>
              </a:rPr>
              <a:t>Case Plan W</a:t>
            </a:r>
            <a:r>
              <a:rPr lang="en-US" sz="1800" b="1" dirty="0" smtClean="0">
                <a:solidFill>
                  <a:schemeClr val="accent1"/>
                </a:solidFill>
                <a:latin typeface="Arial" panose="020B0604020202020204" pitchFamily="34" charset="0"/>
                <a:ea typeface="Calibri" panose="020F0502020204030204" pitchFamily="34" charset="0"/>
                <a:cs typeface="Arial" panose="020B0604020202020204" pitchFamily="34" charset="0"/>
              </a:rPr>
              <a:t>orksheet (</a:t>
            </a:r>
            <a:r>
              <a:rPr lang="en-US" sz="1800" b="1" dirty="0">
                <a:solidFill>
                  <a:schemeClr val="accent1"/>
                </a:solidFill>
                <a:latin typeface="Arial" panose="020B0604020202020204" pitchFamily="34" charset="0"/>
                <a:ea typeface="Calibri" panose="020F0502020204030204" pitchFamily="34" charset="0"/>
                <a:cs typeface="Arial" panose="020B0604020202020204" pitchFamily="34" charset="0"/>
              </a:rPr>
              <a:t>completed </a:t>
            </a:r>
            <a:r>
              <a:rPr lang="en-US" sz="1800" b="1" dirty="0" smtClean="0">
                <a:solidFill>
                  <a:schemeClr val="accent1"/>
                </a:solidFill>
                <a:latin typeface="Arial" panose="020B0604020202020204" pitchFamily="34" charset="0"/>
                <a:ea typeface="Calibri" panose="020F0502020204030204" pitchFamily="34" charset="0"/>
                <a:cs typeface="Arial" panose="020B0604020202020204" pitchFamily="34" charset="0"/>
              </a:rPr>
              <a:t>with examples)</a:t>
            </a:r>
          </a:p>
          <a:p>
            <a:endPar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endParaRPr>
          </a:p>
          <a:p>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Pages 193-195 </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in </a:t>
            </a:r>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participant</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 manual </a:t>
            </a:r>
            <a:endParaRPr lang="en-US" sz="1800" dirty="0">
              <a:solidFill>
                <a:schemeClr val="accent6">
                  <a:lumMod val="1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22973" t="12046" r="41601" b="8120"/>
          <a:stretch/>
        </p:blipFill>
        <p:spPr>
          <a:xfrm>
            <a:off x="1512916" y="1837935"/>
            <a:ext cx="4206240" cy="5205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1427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9301" y="776569"/>
            <a:ext cx="8574582" cy="670487"/>
          </a:xfrm>
        </p:spPr>
        <p:txBody>
          <a:bodyPr anchor="ctr"/>
          <a:lstStyle/>
          <a:p>
            <a:pPr algn="ctr"/>
            <a:r>
              <a:rPr lang="en-US" sz="2800" b="1" dirty="0" smtClean="0">
                <a:latin typeface="Arial" charset="0"/>
                <a:ea typeface="Arial" charset="0"/>
                <a:cs typeface="Arial" charset="0"/>
              </a:rPr>
              <a:t>Exercise: Review Case, Questions to Consider</a:t>
            </a:r>
            <a:endParaRPr lang="en-US" sz="2800" b="1" dirty="0">
              <a:latin typeface="Arial" charset="0"/>
              <a:ea typeface="Arial" charset="0"/>
              <a:cs typeface="Arial" charset="0"/>
            </a:endParaRPr>
          </a:p>
        </p:txBody>
      </p:sp>
      <p:sp>
        <p:nvSpPr>
          <p:cNvPr id="8" name="Rectangle 7"/>
          <p:cNvSpPr/>
          <p:nvPr/>
        </p:nvSpPr>
        <p:spPr>
          <a:xfrm>
            <a:off x="0" y="6707355"/>
            <a:ext cx="10058400" cy="1092340"/>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 name="Picture 2"/>
          <p:cNvPicPr>
            <a:picLocks noChangeAspect="1"/>
          </p:cNvPicPr>
          <p:nvPr/>
        </p:nvPicPr>
        <p:blipFill rotWithShape="1">
          <a:blip r:embed="rId4"/>
          <a:srcRect l="33524" t="17833" r="32843" b="7262"/>
          <a:stretch/>
        </p:blipFill>
        <p:spPr>
          <a:xfrm>
            <a:off x="1088492" y="2115362"/>
            <a:ext cx="3643728" cy="4564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5092700" y="2120746"/>
            <a:ext cx="4231182" cy="4616648"/>
          </a:xfrm>
          <a:prstGeom prst="rect">
            <a:avLst/>
          </a:prstGeom>
        </p:spPr>
        <p:txBody>
          <a:bodyPr wrap="square">
            <a:spAutoFit/>
          </a:bodyPr>
          <a:lstStyle/>
          <a:p>
            <a:r>
              <a:rPr lang="en-US" sz="2400" b="1" dirty="0" smtClean="0">
                <a:solidFill>
                  <a:schemeClr val="accent1"/>
                </a:solidFill>
                <a:latin typeface="Arial" panose="020B0604020202020204" pitchFamily="34" charset="0"/>
                <a:ea typeface="Calibri" panose="020F0502020204030204" pitchFamily="34" charset="0"/>
                <a:cs typeface="Arial" panose="020B0604020202020204" pitchFamily="34" charset="0"/>
              </a:rPr>
              <a:t>1) Review case study:</a:t>
            </a:r>
          </a:p>
          <a:p>
            <a:endParaRPr lang="en-US" sz="1800" b="1"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endParaRPr>
          </a:p>
          <a:p>
            <a:pPr lvl="1"/>
            <a:r>
              <a:rPr lang="en-US" sz="1800" b="1"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Module 6 Case Study</a:t>
            </a:r>
            <a:endPar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endParaRPr>
          </a:p>
          <a:p>
            <a:pPr lvl="1"/>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Page 196 in </a:t>
            </a:r>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participant</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 manual </a:t>
            </a:r>
          </a:p>
          <a:p>
            <a:endParaRPr lang="en-US" sz="1800" dirty="0" smtClean="0">
              <a:solidFill>
                <a:schemeClr val="accent6">
                  <a:lumMod val="10000"/>
                </a:schemeClr>
              </a:solidFill>
              <a:latin typeface="Arial" panose="020B0604020202020204" pitchFamily="34" charset="0"/>
              <a:cs typeface="Arial" panose="020B0604020202020204" pitchFamily="34" charset="0"/>
            </a:endParaRPr>
          </a:p>
          <a:p>
            <a:r>
              <a:rPr lang="en-US" sz="2400" b="1" dirty="0" smtClean="0">
                <a:solidFill>
                  <a:schemeClr val="accent1"/>
                </a:solidFill>
                <a:latin typeface="Arial" panose="020B0604020202020204" pitchFamily="34" charset="0"/>
                <a:ea typeface="Calibri" panose="020F0502020204030204" pitchFamily="34" charset="0"/>
                <a:cs typeface="Arial" panose="020B0604020202020204" pitchFamily="34" charset="0"/>
              </a:rPr>
              <a:t>2</a:t>
            </a:r>
            <a:r>
              <a:rPr lang="en-US" sz="2400" b="1" dirty="0">
                <a:solidFill>
                  <a:schemeClr val="accent1"/>
                </a:solidFill>
                <a:latin typeface="Arial" panose="020B0604020202020204" pitchFamily="34" charset="0"/>
                <a:ea typeface="Calibri" panose="020F0502020204030204" pitchFamily="34" charset="0"/>
                <a:cs typeface="Arial" panose="020B0604020202020204" pitchFamily="34" charset="0"/>
              </a:rPr>
              <a:t>) Complete this </a:t>
            </a:r>
            <a:r>
              <a:rPr lang="en-US" sz="2400" b="1" dirty="0" smtClean="0">
                <a:solidFill>
                  <a:schemeClr val="accent1"/>
                </a:solidFill>
                <a:latin typeface="Arial" panose="020B0604020202020204" pitchFamily="34" charset="0"/>
                <a:ea typeface="Calibri" panose="020F0502020204030204" pitchFamily="34" charset="0"/>
                <a:cs typeface="Arial" panose="020B0604020202020204" pitchFamily="34" charset="0"/>
              </a:rPr>
              <a:t>worksheet in your group:</a:t>
            </a:r>
            <a:endParaRPr lang="en-US" sz="2400" b="1" dirty="0">
              <a:solidFill>
                <a:schemeClr val="accent1"/>
              </a:solidFill>
              <a:latin typeface="Arial" panose="020B0604020202020204" pitchFamily="34" charset="0"/>
              <a:ea typeface="Calibri" panose="020F0502020204030204" pitchFamily="34" charset="0"/>
              <a:cs typeface="Arial" panose="020B0604020202020204" pitchFamily="34" charset="0"/>
            </a:endParaRPr>
          </a:p>
          <a:p>
            <a:endParaRPr lang="en-US" sz="1800" b="1" dirty="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endParaRPr>
          </a:p>
          <a:p>
            <a:pPr lvl="1"/>
            <a:r>
              <a:rPr lang="en-US" sz="1800" b="1" dirty="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Family-Centered Intervention: Questions to Consider </a:t>
            </a:r>
            <a:endParaRPr lang="en-US" sz="1800" b="1"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endParaRPr>
          </a:p>
          <a:p>
            <a:pPr lvl="1"/>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Page 190-191 </a:t>
            </a:r>
            <a:r>
              <a:rPr lang="en-US" sz="1800" dirty="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in </a:t>
            </a:r>
            <a:r>
              <a:rPr lang="en-US" sz="18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participant</a:t>
            </a:r>
            <a:r>
              <a:rPr lang="en-US" sz="1800" dirty="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 </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manual</a:t>
            </a:r>
          </a:p>
          <a:p>
            <a:endParaRPr lang="en-US" sz="1800" dirty="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endParaRPr>
          </a:p>
          <a:p>
            <a:r>
              <a:rPr lang="en-US" sz="2400" b="1" dirty="0" smtClean="0">
                <a:solidFill>
                  <a:schemeClr val="accent1"/>
                </a:solidFill>
                <a:latin typeface="Arial" panose="020B0604020202020204" pitchFamily="34" charset="0"/>
                <a:ea typeface="Calibri" panose="020F0502020204030204" pitchFamily="34" charset="0"/>
                <a:cs typeface="Arial" panose="020B0604020202020204" pitchFamily="34" charset="0"/>
              </a:rPr>
              <a:t>3) Larger group discussion </a:t>
            </a:r>
            <a:endParaRPr lang="en-US" sz="2400" b="1" dirty="0">
              <a:solidFill>
                <a:schemeClr val="accent1"/>
              </a:solidFill>
              <a:latin typeface="Arial" panose="020B0604020202020204" pitchFamily="34" charset="0"/>
              <a:cs typeface="Arial" panose="020B0604020202020204" pitchFamily="34" charset="0"/>
            </a:endParaRPr>
          </a:p>
          <a:p>
            <a:endParaRPr lang="en-US" sz="1800" dirty="0">
              <a:solidFill>
                <a:schemeClr val="accent6">
                  <a:lumMod val="1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2734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76399" y="776569"/>
            <a:ext cx="7581899" cy="670487"/>
          </a:xfrm>
        </p:spPr>
        <p:txBody>
          <a:bodyPr/>
          <a:lstStyle/>
          <a:p>
            <a:pPr algn="ctr"/>
            <a:r>
              <a:rPr lang="en-US" sz="3200" b="1" dirty="0" smtClean="0">
                <a:latin typeface="Arial" panose="020B0604020202020204" pitchFamily="34" charset="0"/>
                <a:cs typeface="Arial" panose="020B0604020202020204" pitchFamily="34" charset="0"/>
              </a:rPr>
              <a:t>Debrief: Questions </a:t>
            </a:r>
            <a:r>
              <a:rPr lang="en-US" sz="3200" b="1" dirty="0">
                <a:latin typeface="Arial" panose="020B0604020202020204" pitchFamily="34" charset="0"/>
                <a:cs typeface="Arial" panose="020B0604020202020204" pitchFamily="34" charset="0"/>
              </a:rPr>
              <a:t>to </a:t>
            </a:r>
            <a:r>
              <a:rPr lang="en-US" sz="3200" b="1" dirty="0" smtClean="0">
                <a:latin typeface="Arial" panose="020B0604020202020204" pitchFamily="34" charset="0"/>
                <a:cs typeface="Arial" panose="020B0604020202020204" pitchFamily="34" charset="0"/>
              </a:rPr>
              <a:t>Consider</a:t>
            </a:r>
            <a:endParaRPr lang="en-US" sz="3200" b="1" dirty="0">
              <a:latin typeface="Arial" panose="020B0604020202020204" pitchFamily="34" charset="0"/>
              <a:cs typeface="Arial" panose="020B0604020202020204" pitchFamily="34" charset="0"/>
            </a:endParaRPr>
          </a:p>
        </p:txBody>
      </p:sp>
      <p:sp>
        <p:nvSpPr>
          <p:cNvPr id="9" name="Rectangle 8"/>
          <p:cNvSpPr/>
          <p:nvPr/>
        </p:nvSpPr>
        <p:spPr>
          <a:xfrm>
            <a:off x="6078775" y="3886200"/>
            <a:ext cx="3890809" cy="369332"/>
          </a:xfrm>
          <a:prstGeom prst="rect">
            <a:avLst/>
          </a:prstGeom>
        </p:spPr>
        <p:txBody>
          <a:bodyPr wrap="none">
            <a:spAutoFit/>
          </a:bodyPr>
          <a:lstStyle/>
          <a:p>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Page 190-191 </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in </a:t>
            </a:r>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participant</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 manual </a:t>
            </a:r>
            <a:endParaRPr lang="en-US" sz="1800" dirty="0">
              <a:solidFill>
                <a:schemeClr val="accent6">
                  <a:lumMod val="10000"/>
                </a:schemeClr>
              </a:solidFill>
              <a:latin typeface="Arial" panose="020B0604020202020204" pitchFamily="34" charset="0"/>
              <a:cs typeface="Arial" panose="020B0604020202020204" pitchFamily="34" charset="0"/>
            </a:endParaRPr>
          </a:p>
        </p:txBody>
      </p:sp>
      <p:sp>
        <p:nvSpPr>
          <p:cNvPr id="13" name="Rectangle 12"/>
          <p:cNvSpPr/>
          <p:nvPr/>
        </p:nvSpPr>
        <p:spPr>
          <a:xfrm>
            <a:off x="0" y="6680060"/>
            <a:ext cx="10058400" cy="1092340"/>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2" name="Picture 11"/>
          <p:cNvPicPr>
            <a:picLocks noChangeAspect="1"/>
          </p:cNvPicPr>
          <p:nvPr/>
        </p:nvPicPr>
        <p:blipFill rotWithShape="1">
          <a:blip r:embed="rId3"/>
          <a:srcRect l="35521" t="17656" r="35625" b="14399"/>
          <a:stretch/>
        </p:blipFill>
        <p:spPr>
          <a:xfrm>
            <a:off x="1535585" y="1746961"/>
            <a:ext cx="4399702" cy="5440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3950106" y="7187205"/>
            <a:ext cx="1501245" cy="276999"/>
          </a:xfrm>
          <a:prstGeom prst="rect">
            <a:avLst/>
          </a:prstGeom>
          <a:noFill/>
        </p:spPr>
        <p:txBody>
          <a:bodyPr wrap="none" rtlCol="0">
            <a:spAutoFit/>
          </a:bodyPr>
          <a:lstStyle/>
          <a:p>
            <a:r>
              <a:rPr lang="en-US" sz="1200" dirty="0" smtClean="0">
                <a:solidFill>
                  <a:schemeClr val="accent4"/>
                </a:solidFill>
              </a:rPr>
              <a:t>Craig &amp; Kramer, 2017</a:t>
            </a:r>
            <a:endParaRPr lang="en-US" sz="1200" dirty="0">
              <a:solidFill>
                <a:schemeClr val="accent4"/>
              </a:solidFill>
            </a:endParaRPr>
          </a:p>
        </p:txBody>
      </p:sp>
    </p:spTree>
    <p:extLst>
      <p:ext uri="{BB962C8B-B14F-4D97-AF65-F5344CB8AC3E}">
        <p14:creationId xmlns:p14="http://schemas.microsoft.com/office/powerpoint/2010/main" val="300695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813925"/>
            <a:ext cx="8674101" cy="670487"/>
          </a:xfrm>
        </p:spPr>
        <p:txBody>
          <a:bodyPr/>
          <a:lstStyle/>
          <a:p>
            <a:pPr algn="ctr"/>
            <a:r>
              <a:rPr lang="en-US" sz="2800" b="1" dirty="0" smtClean="0">
                <a:latin typeface="Arial" panose="020B0604020202020204" pitchFamily="34" charset="0"/>
                <a:cs typeface="Arial" panose="020B0604020202020204" pitchFamily="34" charset="0"/>
              </a:rPr>
              <a:t>Exercise: Develop Family-Centered </a:t>
            </a:r>
            <a:r>
              <a:rPr lang="en-US" sz="2800" b="1" dirty="0">
                <a:latin typeface="Arial" panose="020B0604020202020204" pitchFamily="34" charset="0"/>
                <a:cs typeface="Arial" panose="020B0604020202020204" pitchFamily="34" charset="0"/>
              </a:rPr>
              <a:t>Case Plan</a:t>
            </a:r>
          </a:p>
        </p:txBody>
      </p:sp>
      <p:sp>
        <p:nvSpPr>
          <p:cNvPr id="10" name="Rectangle 9"/>
          <p:cNvSpPr/>
          <p:nvPr/>
        </p:nvSpPr>
        <p:spPr>
          <a:xfrm>
            <a:off x="6137243" y="3920775"/>
            <a:ext cx="3429144" cy="369332"/>
          </a:xfrm>
          <a:prstGeom prst="rect">
            <a:avLst/>
          </a:prstGeom>
        </p:spPr>
        <p:txBody>
          <a:bodyPr wrap="none">
            <a:spAutoFit/>
          </a:bodyPr>
          <a:lstStyle/>
          <a:p>
            <a:r>
              <a:rPr lang="en-US" sz="1800"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Page 192 in participant</a:t>
            </a:r>
            <a:r>
              <a:rPr lang="en-US" sz="1800" dirty="0" smtClean="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 manual </a:t>
            </a:r>
            <a:endParaRPr lang="en-US" sz="1800" dirty="0">
              <a:solidFill>
                <a:schemeClr val="accent6">
                  <a:lumMod val="10000"/>
                </a:schemeClr>
              </a:solidFill>
              <a:latin typeface="Arial" panose="020B0604020202020204" pitchFamily="34" charset="0"/>
              <a:cs typeface="Arial" panose="020B0604020202020204" pitchFamily="34" charset="0"/>
            </a:endParaRPr>
          </a:p>
        </p:txBody>
      </p:sp>
      <p:sp>
        <p:nvSpPr>
          <p:cNvPr id="11" name="Rectangle 10"/>
          <p:cNvSpPr/>
          <p:nvPr/>
        </p:nvSpPr>
        <p:spPr>
          <a:xfrm>
            <a:off x="0" y="6680060"/>
            <a:ext cx="10058400" cy="1092340"/>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rotWithShape="1">
          <a:blip r:embed="rId3"/>
          <a:srcRect l="22990" t="12483" r="42032" b="7157"/>
          <a:stretch/>
        </p:blipFill>
        <p:spPr>
          <a:xfrm>
            <a:off x="1581665" y="1900153"/>
            <a:ext cx="4353622" cy="5398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0255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29046" y="793195"/>
            <a:ext cx="7567353" cy="670487"/>
          </a:xfrm>
        </p:spPr>
        <p:txBody>
          <a:bodyPr/>
          <a:lstStyle/>
          <a:p>
            <a:pPr algn="ctr"/>
            <a:r>
              <a:rPr lang="en-US" sz="3200" b="1" dirty="0" smtClean="0">
                <a:latin typeface="Arial" panose="020B0604020202020204" pitchFamily="34" charset="0"/>
                <a:cs typeface="Arial" panose="020B0604020202020204" pitchFamily="34" charset="0"/>
              </a:rPr>
              <a:t>Debrief: Family-Centered Case Plan</a:t>
            </a:r>
            <a:endParaRPr lang="en-US" sz="3200" b="1"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1574800" y="1945306"/>
            <a:ext cx="7721600" cy="4296876"/>
          </a:xfrm>
        </p:spPr>
        <p:txBody>
          <a:bodyPr/>
          <a:lstStyle/>
          <a:p>
            <a:pPr marL="514350" indent="-514350">
              <a:buFont typeface="+mj-lt"/>
              <a:buAutoNum type="arabicPeriod"/>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strengths and needs were </a:t>
            </a:r>
            <a:r>
              <a:rPr lang="en-US" sz="2400" dirty="0" smtClean="0">
                <a:latin typeface="Arial" panose="020B0604020202020204" pitchFamily="34" charset="0"/>
                <a:cs typeface="Arial" panose="020B0604020202020204" pitchFamily="34" charset="0"/>
              </a:rPr>
              <a:t>you able </a:t>
            </a:r>
            <a:r>
              <a:rPr lang="en-US" sz="2400" dirty="0">
                <a:latin typeface="Arial" panose="020B0604020202020204" pitchFamily="34" charset="0"/>
                <a:cs typeface="Arial" panose="020B0604020202020204" pitchFamily="34" charset="0"/>
              </a:rPr>
              <a:t>to identify for the family? </a:t>
            </a:r>
            <a:endParaRPr lang="en-US" sz="2400" dirty="0" smtClean="0">
              <a:latin typeface="Arial" panose="020B0604020202020204" pitchFamily="34" charset="0"/>
              <a:cs typeface="Arial" panose="020B0604020202020204" pitchFamily="34" charset="0"/>
            </a:endParaRPr>
          </a:p>
          <a:p>
            <a:pPr marL="514350" indent="-514350">
              <a:buFont typeface="+mj-lt"/>
              <a:buAutoNum type="arabicPeriod"/>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challenges did you find? </a:t>
            </a:r>
            <a:endParaRPr lang="en-US" sz="2400" dirty="0" smtClean="0">
              <a:latin typeface="Arial" panose="020B0604020202020204" pitchFamily="34" charset="0"/>
              <a:cs typeface="Arial" panose="020B0604020202020204" pitchFamily="34" charset="0"/>
            </a:endParaRPr>
          </a:p>
          <a:p>
            <a:pPr marL="514350" indent="-514350">
              <a:buFont typeface="+mj-lt"/>
              <a:buAutoNum type="arabicPeriod"/>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information was missing? </a:t>
            </a:r>
            <a:endParaRPr lang="en-US" sz="2400" dirty="0" smtClean="0">
              <a:latin typeface="Arial" panose="020B0604020202020204" pitchFamily="34" charset="0"/>
              <a:cs typeface="Arial" panose="020B0604020202020204" pitchFamily="34" charset="0"/>
            </a:endParaRPr>
          </a:p>
          <a:p>
            <a:pPr marL="514350" indent="-514350">
              <a:buFont typeface="+mj-lt"/>
              <a:buAutoNum type="arabicPeriod"/>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will you use this exercise to </a:t>
            </a:r>
            <a:r>
              <a:rPr lang="en-US" sz="2400" dirty="0" smtClean="0">
                <a:latin typeface="Arial" panose="020B0604020202020204" pitchFamily="34" charset="0"/>
                <a:cs typeface="Arial" panose="020B0604020202020204" pitchFamily="34" charset="0"/>
              </a:rPr>
              <a:t>implement family-centered care in your work?</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90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8862" y="773723"/>
            <a:ext cx="184731" cy="430887"/>
          </a:xfrm>
          <a:prstGeom prst="rect">
            <a:avLst/>
          </a:prstGeom>
          <a:noFill/>
        </p:spPr>
        <p:txBody>
          <a:bodyPr wrap="none" rtlCol="0">
            <a:spAutoFit/>
          </a:bodyPr>
          <a:lstStyle/>
          <a:p>
            <a:endParaRPr lang="en-US" dirty="0"/>
          </a:p>
        </p:txBody>
      </p:sp>
      <p:sp>
        <p:nvSpPr>
          <p:cNvPr id="5" name="Rectangle 4"/>
          <p:cNvSpPr/>
          <p:nvPr/>
        </p:nvSpPr>
        <p:spPr>
          <a:xfrm>
            <a:off x="1077118" y="1580408"/>
            <a:ext cx="8443399" cy="1323439"/>
          </a:xfrm>
          <a:prstGeom prst="rect">
            <a:avLst/>
          </a:prstGeom>
        </p:spPr>
        <p:txBody>
          <a:bodyPr wrap="square">
            <a:spAutoFit/>
          </a:bodyPr>
          <a:lstStyle/>
          <a:p>
            <a:r>
              <a:rPr lang="en-US" sz="4000" b="1" dirty="0">
                <a:latin typeface="Arial" charset="0"/>
                <a:ea typeface="Arial" charset="0"/>
                <a:cs typeface="Arial" charset="0"/>
              </a:rPr>
              <a:t>Module </a:t>
            </a:r>
            <a:r>
              <a:rPr lang="en-US" sz="4000" b="1" dirty="0" smtClean="0">
                <a:latin typeface="Arial" charset="0"/>
                <a:ea typeface="Arial" charset="0"/>
                <a:cs typeface="Arial" charset="0"/>
              </a:rPr>
              <a:t>6: Case-Based Application</a:t>
            </a:r>
            <a:endParaRPr lang="en-US" sz="4000" b="1" dirty="0"/>
          </a:p>
        </p:txBody>
      </p:sp>
      <p:sp>
        <p:nvSpPr>
          <p:cNvPr id="8" name="TextBox 7"/>
          <p:cNvSpPr txBox="1"/>
          <p:nvPr/>
        </p:nvSpPr>
        <p:spPr>
          <a:xfrm>
            <a:off x="1148862" y="3279645"/>
            <a:ext cx="6832320" cy="1384995"/>
          </a:xfrm>
          <a:prstGeom prst="rect">
            <a:avLst/>
          </a:prstGeom>
          <a:noFill/>
        </p:spPr>
        <p:txBody>
          <a:bodyPr wrap="none" rtlCol="0">
            <a:spAutoFit/>
          </a:bodyPr>
          <a:lstStyle/>
          <a:p>
            <a:pPr marL="342900" indent="-342900">
              <a:buFont typeface="Arial" charset="0"/>
              <a:buChar char="•"/>
            </a:pPr>
            <a:r>
              <a:rPr lang="en-US" sz="2800" dirty="0" smtClean="0">
                <a:latin typeface="Arial" charset="0"/>
                <a:ea typeface="Arial" charset="0"/>
                <a:cs typeface="Arial" charset="0"/>
              </a:rPr>
              <a:t>Where to begin</a:t>
            </a:r>
          </a:p>
          <a:p>
            <a:pPr marL="342900" indent="-342900">
              <a:buFont typeface="Arial" charset="0"/>
              <a:buChar char="•"/>
            </a:pPr>
            <a:r>
              <a:rPr lang="en-US" sz="2800" dirty="0" smtClean="0">
                <a:latin typeface="Arial" charset="0"/>
                <a:ea typeface="Arial" charset="0"/>
                <a:cs typeface="Arial" charset="0"/>
              </a:rPr>
              <a:t>Questions to consider</a:t>
            </a:r>
          </a:p>
          <a:p>
            <a:pPr marL="342900" indent="-342900">
              <a:buFont typeface="Arial" charset="0"/>
              <a:buChar char="•"/>
            </a:pPr>
            <a:r>
              <a:rPr lang="en-US" sz="2800" dirty="0" smtClean="0">
                <a:latin typeface="Arial" charset="0"/>
                <a:ea typeface="Arial" charset="0"/>
                <a:cs typeface="Arial" charset="0"/>
              </a:rPr>
              <a:t>Developing a family-centered case plan</a:t>
            </a:r>
          </a:p>
        </p:txBody>
      </p:sp>
    </p:spTree>
    <p:custDataLst>
      <p:tags r:id="rId1"/>
    </p:custDataLst>
    <p:extLst>
      <p:ext uri="{BB962C8B-B14F-4D97-AF65-F5344CB8AC3E}">
        <p14:creationId xmlns:p14="http://schemas.microsoft.com/office/powerpoint/2010/main" val="1846278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099" y="776569"/>
            <a:ext cx="7613821" cy="670487"/>
          </a:xfrm>
        </p:spPr>
        <p:txBody>
          <a:bodyPr/>
          <a:lstStyle/>
          <a:p>
            <a:pPr algn="ctr"/>
            <a:r>
              <a:rPr lang="en-US" b="1" dirty="0" smtClean="0">
                <a:latin typeface="Arial" panose="020B0604020202020204" pitchFamily="34" charset="0"/>
                <a:cs typeface="Arial" panose="020B0604020202020204" pitchFamily="34" charset="0"/>
              </a:rPr>
              <a:t>Outcomes and Evaluation </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11300" y="2067226"/>
            <a:ext cx="7791620" cy="4296876"/>
          </a:xfrm>
        </p:spPr>
        <p:txBody>
          <a:bodyPr/>
          <a:lstStyle/>
          <a:p>
            <a:r>
              <a:rPr lang="en-US" sz="2800" b="1" dirty="0">
                <a:solidFill>
                  <a:schemeClr val="accent1"/>
                </a:solidFill>
                <a:latin typeface="Arial" panose="020B0604020202020204" pitchFamily="34" charset="0"/>
                <a:cs typeface="Arial" panose="020B0604020202020204" pitchFamily="34" charset="0"/>
              </a:rPr>
              <a:t>In terms of applying </a:t>
            </a:r>
            <a:r>
              <a:rPr lang="en-US" sz="2800" b="1" dirty="0" smtClean="0">
                <a:solidFill>
                  <a:schemeClr val="accent1"/>
                </a:solidFill>
                <a:latin typeface="Arial" panose="020B0604020202020204" pitchFamily="34" charset="0"/>
                <a:cs typeface="Arial" panose="020B0604020202020204" pitchFamily="34" charset="0"/>
              </a:rPr>
              <a:t>outcomes </a:t>
            </a:r>
            <a:r>
              <a:rPr lang="en-US" sz="2800" b="1" dirty="0">
                <a:solidFill>
                  <a:schemeClr val="accent1"/>
                </a:solidFill>
                <a:latin typeface="Arial" panose="020B0604020202020204" pitchFamily="34" charset="0"/>
                <a:cs typeface="Arial" panose="020B0604020202020204" pitchFamily="34" charset="0"/>
              </a:rPr>
              <a:t>to </a:t>
            </a:r>
            <a:r>
              <a:rPr lang="en-US" sz="2800" b="1" dirty="0" smtClean="0">
                <a:solidFill>
                  <a:schemeClr val="accent1"/>
                </a:solidFill>
                <a:latin typeface="Arial" panose="020B0604020202020204" pitchFamily="34" charset="0"/>
                <a:cs typeface="Arial" panose="020B0604020202020204" pitchFamily="34" charset="0"/>
              </a:rPr>
              <a:t>family-centered care, </a:t>
            </a:r>
            <a:r>
              <a:rPr lang="en-US" sz="2800" b="1" dirty="0">
                <a:solidFill>
                  <a:schemeClr val="accent1"/>
                </a:solidFill>
                <a:latin typeface="Arial" panose="020B0604020202020204" pitchFamily="34" charset="0"/>
                <a:cs typeface="Arial" panose="020B0604020202020204" pitchFamily="34" charset="0"/>
              </a:rPr>
              <a:t>we want to think about it in two ways….</a:t>
            </a:r>
          </a:p>
          <a:p>
            <a:endParaRPr lang="en-US" sz="2400" dirty="0" smtClean="0"/>
          </a:p>
          <a:p>
            <a:pPr marL="514350" indent="-514350">
              <a:buFont typeface="+mj-lt"/>
              <a:buAutoNum type="arabicPeriod"/>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are the outcomes we hope for the </a:t>
            </a:r>
            <a:r>
              <a:rPr lang="en-US" sz="2400" dirty="0" smtClean="0">
                <a:latin typeface="Arial" panose="020B0604020202020204" pitchFamily="34" charset="0"/>
                <a:cs typeface="Arial" panose="020B0604020202020204" pitchFamily="34" charset="0"/>
              </a:rPr>
              <a:t>entire </a:t>
            </a:r>
            <a:r>
              <a:rPr lang="en-US" sz="2400" dirty="0">
                <a:latin typeface="Arial" panose="020B0604020202020204" pitchFamily="34" charset="0"/>
                <a:cs typeface="Arial" panose="020B0604020202020204" pitchFamily="34" charset="0"/>
              </a:rPr>
              <a:t>family? </a:t>
            </a:r>
          </a:p>
          <a:p>
            <a:pPr marL="514350" indent="-514350">
              <a:buFont typeface="+mj-lt"/>
              <a:buAutoNum type="arabicPeriod"/>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are the outcomes for the program</a:t>
            </a:r>
            <a:r>
              <a:rPr lang="en-US" sz="2400" dirty="0" smtClean="0">
                <a:latin typeface="Arial" panose="020B0604020202020204" pitchFamily="34" charset="0"/>
                <a:cs typeface="Arial" panose="020B0604020202020204" pitchFamily="34" charset="0"/>
              </a:rPr>
              <a:t>?</a:t>
            </a:r>
          </a:p>
          <a:p>
            <a:endParaRPr lang="en-US" sz="2400" dirty="0" smtClean="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866641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954" y="3337979"/>
            <a:ext cx="7795846" cy="548222"/>
          </a:xfrm>
        </p:spPr>
        <p:txBody>
          <a:bodyPr/>
          <a:lstStyle/>
          <a:p>
            <a:pPr algn="r"/>
            <a:r>
              <a:rPr lang="en-US" sz="3600" b="1" dirty="0">
                <a:solidFill>
                  <a:schemeClr val="accent1"/>
                </a:solidFill>
                <a:latin typeface="Arial" charset="0"/>
                <a:ea typeface="Arial" charset="0"/>
                <a:cs typeface="Arial" charset="0"/>
              </a:rPr>
              <a:t>Discussion and Wrap-Up</a:t>
            </a:r>
          </a:p>
        </p:txBody>
      </p:sp>
    </p:spTree>
    <p:custDataLst>
      <p:tags r:id="rId1"/>
    </p:custDataLst>
    <p:extLst>
      <p:ext uri="{BB962C8B-B14F-4D97-AF65-F5344CB8AC3E}">
        <p14:creationId xmlns:p14="http://schemas.microsoft.com/office/powerpoint/2010/main" val="1364603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0"/>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1857374"/>
            <a:ext cx="10058400" cy="5915026"/>
          </a:xfrm>
        </p:spPr>
      </p:pic>
      <p:sp>
        <p:nvSpPr>
          <p:cNvPr id="4" name="Title 3"/>
          <p:cNvSpPr>
            <a:spLocks noGrp="1"/>
          </p:cNvSpPr>
          <p:nvPr>
            <p:ph type="title"/>
          </p:nvPr>
        </p:nvSpPr>
        <p:spPr>
          <a:xfrm>
            <a:off x="609600" y="788525"/>
            <a:ext cx="7759700" cy="670487"/>
          </a:xfrm>
        </p:spPr>
        <p:txBody>
          <a:bodyPr/>
          <a:lstStyle/>
          <a:p>
            <a:pPr algn="ctr"/>
            <a:r>
              <a:rPr lang="en-US" sz="2800" b="1" dirty="0" smtClean="0">
                <a:latin typeface="Arial" panose="020B0604020202020204" pitchFamily="34" charset="0"/>
                <a:cs typeface="Arial" panose="020B0604020202020204" pitchFamily="34" charset="0"/>
              </a:rPr>
              <a:t>Culture Conversation: Shift </a:t>
            </a:r>
            <a:r>
              <a:rPr lang="en-US" sz="2800" b="1" dirty="0">
                <a:latin typeface="Arial" panose="020B0604020202020204" pitchFamily="34" charset="0"/>
                <a:cs typeface="Arial" panose="020B0604020202020204" pitchFamily="34" charset="0"/>
              </a:rPr>
              <a:t>to Collaboration</a:t>
            </a:r>
          </a:p>
        </p:txBody>
      </p:sp>
      <p:sp>
        <p:nvSpPr>
          <p:cNvPr id="7" name="Rectangle 6"/>
          <p:cNvSpPr/>
          <p:nvPr/>
        </p:nvSpPr>
        <p:spPr>
          <a:xfrm>
            <a:off x="8191501" y="209549"/>
            <a:ext cx="1771650" cy="1647825"/>
          </a:xfrm>
          <a:prstGeom prst="rect">
            <a:avLst/>
          </a:prstGeom>
          <a:noFill/>
        </p:spPr>
        <p:txBody>
          <a:bodyPr wrap="none" lIns="91440" tIns="45720" rIns="91440" bIns="45720">
            <a:prstTxWarp prst="textCirclePour">
              <a:avLst>
                <a:gd name="adj1" fmla="val 11314137"/>
                <a:gd name="adj2" fmla="val 50565"/>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Culture Conversation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0018" y="738469"/>
            <a:ext cx="694616" cy="647700"/>
          </a:xfrm>
          <a:prstGeom prst="ellipse">
            <a:avLst/>
          </a:prstGeom>
          <a:ln w="63500" cap="rnd">
            <a:solidFill>
              <a:schemeClr val="tx2">
                <a:lumMod val="75000"/>
                <a:lumOff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78305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1762298" y="2096757"/>
            <a:ext cx="7540623" cy="4119685"/>
          </a:xfrm>
        </p:spPr>
        <p:txBody>
          <a:bodyPr/>
          <a:lstStyle/>
          <a:p>
            <a:pPr lvl="0"/>
            <a:r>
              <a:rPr lang="en-US" sz="2400" dirty="0">
                <a:solidFill>
                  <a:srgbClr val="3A3A39"/>
                </a:solidFill>
                <a:latin typeface="Arial" panose="020B0604020202020204" pitchFamily="34" charset="0"/>
                <a:cs typeface="Arial" panose="020B0604020202020204" pitchFamily="34" charset="0"/>
              </a:rPr>
              <a:t>SAMHSA Cultural Competency- </a:t>
            </a:r>
            <a:r>
              <a:rPr lang="en-US" sz="2400" dirty="0">
                <a:solidFill>
                  <a:srgbClr val="3A3A39"/>
                </a:solidFill>
                <a:latin typeface="Arial" panose="020B0604020202020204" pitchFamily="34" charset="0"/>
                <a:cs typeface="Arial" panose="020B0604020202020204" pitchFamily="34" charset="0"/>
                <a:hlinkClick r:id="rId3"/>
              </a:rPr>
              <a:t>https://www.samhsa.gov/capt/applying-strategic-prevention/cultural-competence</a:t>
            </a:r>
            <a:r>
              <a:rPr lang="en-US" sz="2400" dirty="0">
                <a:solidFill>
                  <a:srgbClr val="3A3A39"/>
                </a:solidFill>
                <a:latin typeface="Arial" panose="020B0604020202020204" pitchFamily="34" charset="0"/>
                <a:cs typeface="Arial" panose="020B0604020202020204" pitchFamily="34" charset="0"/>
              </a:rPr>
              <a:t> </a:t>
            </a:r>
            <a:endParaRPr lang="en-US" sz="2400" dirty="0" smtClean="0">
              <a:solidFill>
                <a:srgbClr val="3A3A39"/>
              </a:solidFill>
              <a:latin typeface="Arial" panose="020B0604020202020204" pitchFamily="34" charset="0"/>
              <a:cs typeface="Arial" panose="020B0604020202020204" pitchFamily="34" charset="0"/>
            </a:endParaRPr>
          </a:p>
          <a:p>
            <a:r>
              <a:rPr lang="en-US" sz="2400" dirty="0">
                <a:solidFill>
                  <a:srgbClr val="3A3A39"/>
                </a:solidFill>
                <a:latin typeface="Arial" panose="020B0604020202020204" pitchFamily="34" charset="0"/>
                <a:cs typeface="Arial" panose="020B0604020202020204" pitchFamily="34" charset="0"/>
              </a:rPr>
              <a:t>SAMHSA HRSA Center for Integrated Health Solutions- </a:t>
            </a:r>
            <a:r>
              <a:rPr lang="en-US" sz="2400" dirty="0">
                <a:solidFill>
                  <a:srgbClr val="3A3A39"/>
                </a:solidFill>
                <a:latin typeface="Arial" panose="020B0604020202020204" pitchFamily="34" charset="0"/>
                <a:cs typeface="Arial" panose="020B0604020202020204" pitchFamily="34" charset="0"/>
                <a:hlinkClick r:id="rId4"/>
              </a:rPr>
              <a:t>http://www.integration.samhsa.gov/workforce/cultural-competence-adaptation</a:t>
            </a:r>
            <a:endParaRPr lang="en-US" sz="2400" dirty="0">
              <a:solidFill>
                <a:srgbClr val="3A3A39"/>
              </a:solidFill>
              <a:latin typeface="Arial" panose="020B0604020202020204" pitchFamily="34" charset="0"/>
              <a:cs typeface="Arial" panose="020B0604020202020204" pitchFamily="34" charset="0"/>
            </a:endParaRPr>
          </a:p>
          <a:p>
            <a:pPr lvl="0"/>
            <a:endParaRPr lang="en-US" sz="2400" dirty="0">
              <a:solidFill>
                <a:srgbClr val="3A3A39"/>
              </a:solidFill>
              <a:latin typeface="Arial" panose="020B0604020202020204" pitchFamily="34" charset="0"/>
              <a:cs typeface="Arial" panose="020B0604020202020204" pitchFamily="34" charset="0"/>
            </a:endParaRPr>
          </a:p>
          <a:p>
            <a:endParaRPr lang="en-US" sz="2400" dirty="0"/>
          </a:p>
        </p:txBody>
      </p:sp>
      <p:sp>
        <p:nvSpPr>
          <p:cNvPr id="4" name="Title 3"/>
          <p:cNvSpPr>
            <a:spLocks noGrp="1"/>
          </p:cNvSpPr>
          <p:nvPr>
            <p:ph type="title"/>
          </p:nvPr>
        </p:nvSpPr>
        <p:spPr>
          <a:xfrm>
            <a:off x="1762298" y="776569"/>
            <a:ext cx="7024272" cy="670487"/>
          </a:xfrm>
        </p:spPr>
        <p:txBody>
          <a:bodyPr/>
          <a:lstStyle/>
          <a:p>
            <a:pPr algn="ctr"/>
            <a:r>
              <a:rPr lang="en-US" b="1">
                <a:latin typeface="Arial" panose="020B0604020202020204" pitchFamily="34" charset="0"/>
                <a:cs typeface="Arial" panose="020B0604020202020204" pitchFamily="34" charset="0"/>
              </a:rPr>
              <a:t>Resources</a:t>
            </a:r>
            <a:endParaRPr lang="en-US"/>
          </a:p>
        </p:txBody>
      </p:sp>
    </p:spTree>
    <p:extLst>
      <p:ext uri="{BB962C8B-B14F-4D97-AF65-F5344CB8AC3E}">
        <p14:creationId xmlns:p14="http://schemas.microsoft.com/office/powerpoint/2010/main" val="17176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2978404" y="1858994"/>
            <a:ext cx="4495504" cy="1904163"/>
          </a:xfrm>
        </p:spPr>
        <p:txBody>
          <a:bodyPr/>
          <a:lstStyle/>
          <a:p>
            <a:pPr marL="0" lvl="0" indent="0">
              <a:spcBef>
                <a:spcPts val="0"/>
              </a:spcBef>
              <a:spcAft>
                <a:spcPts val="0"/>
              </a:spcAft>
              <a:buNone/>
            </a:pPr>
            <a:r>
              <a:rPr lang="en-US" sz="2400" b="1" dirty="0" smtClean="0">
                <a:solidFill>
                  <a:schemeClr val="accent1"/>
                </a:solidFill>
                <a:latin typeface="Arial" charset="0"/>
                <a:ea typeface="Arial" charset="0"/>
                <a:cs typeface="Arial" charset="0"/>
              </a:rPr>
              <a:t>Diana Kramer, </a:t>
            </a:r>
            <a:r>
              <a:rPr lang="en-US" sz="2000" dirty="0" smtClean="0">
                <a:latin typeface="Arial" charset="0"/>
                <a:ea typeface="Arial" charset="0"/>
                <a:cs typeface="Arial" charset="0"/>
              </a:rPr>
              <a:t>MA, BHT</a:t>
            </a:r>
            <a:endParaRPr lang="en-US" sz="2000" dirty="0">
              <a:latin typeface="Arial" charset="0"/>
              <a:ea typeface="Arial" charset="0"/>
              <a:cs typeface="Arial" charset="0"/>
            </a:endParaRPr>
          </a:p>
          <a:p>
            <a:pPr marL="0" lvl="0" indent="0">
              <a:spcBef>
                <a:spcPts val="0"/>
              </a:spcBef>
              <a:spcAft>
                <a:spcPts val="0"/>
              </a:spcAft>
              <a:buNone/>
            </a:pPr>
            <a:r>
              <a:rPr lang="en-US" sz="2000" dirty="0" smtClean="0">
                <a:latin typeface="Arial" charset="0"/>
                <a:ea typeface="Arial" charset="0"/>
                <a:cs typeface="Arial" charset="0"/>
              </a:rPr>
              <a:t>SAMHSA </a:t>
            </a:r>
            <a:r>
              <a:rPr lang="en-US" sz="2000" dirty="0">
                <a:latin typeface="Arial" charset="0"/>
                <a:ea typeface="Arial" charset="0"/>
                <a:cs typeface="Arial" charset="0"/>
              </a:rPr>
              <a:t>PPW Program Manager</a:t>
            </a:r>
          </a:p>
          <a:p>
            <a:pPr marL="0" lvl="0" indent="0">
              <a:spcBef>
                <a:spcPts val="0"/>
              </a:spcBef>
              <a:spcAft>
                <a:spcPts val="0"/>
              </a:spcAft>
              <a:buNone/>
            </a:pPr>
            <a:r>
              <a:rPr lang="en-US" sz="2000" dirty="0">
                <a:latin typeface="Arial" charset="0"/>
                <a:ea typeface="Arial" charset="0"/>
                <a:cs typeface="Arial" charset="0"/>
              </a:rPr>
              <a:t>Native American Connections</a:t>
            </a:r>
          </a:p>
          <a:p>
            <a:pPr marL="0" lvl="0" indent="0">
              <a:spcBef>
                <a:spcPts val="0"/>
              </a:spcBef>
              <a:spcAft>
                <a:spcPts val="0"/>
              </a:spcAft>
              <a:buNone/>
            </a:pPr>
            <a:r>
              <a:rPr lang="en-US" sz="2000" dirty="0">
                <a:latin typeface="Arial" charset="0"/>
                <a:ea typeface="Arial" charset="0"/>
                <a:cs typeface="Arial" charset="0"/>
              </a:rPr>
              <a:t>Phoenix, AZ</a:t>
            </a:r>
          </a:p>
          <a:p>
            <a:pPr marL="0" lvl="0" indent="0">
              <a:buNone/>
            </a:pPr>
            <a:endParaRPr lang="en-US" sz="2200" dirty="0" smtClean="0">
              <a:latin typeface="Arial" charset="0"/>
              <a:ea typeface="Arial" charset="0"/>
              <a:cs typeface="Arial" charset="0"/>
            </a:endParaRPr>
          </a:p>
        </p:txBody>
      </p:sp>
      <p:sp>
        <p:nvSpPr>
          <p:cNvPr id="6" name="Title 5"/>
          <p:cNvSpPr>
            <a:spLocks noGrp="1"/>
          </p:cNvSpPr>
          <p:nvPr>
            <p:ph type="title"/>
          </p:nvPr>
        </p:nvSpPr>
        <p:spPr>
          <a:xfrm>
            <a:off x="1616234" y="776569"/>
            <a:ext cx="7673869" cy="670487"/>
          </a:xfrm>
        </p:spPr>
        <p:txBody>
          <a:bodyPr/>
          <a:lstStyle/>
          <a:p>
            <a:pPr algn="ctr"/>
            <a:r>
              <a:rPr lang="en-US" b="1" dirty="0" smtClean="0">
                <a:latin typeface="Arial" charset="0"/>
                <a:ea typeface="Arial" charset="0"/>
                <a:cs typeface="Arial" charset="0"/>
              </a:rPr>
              <a:t>Acknowledgements</a:t>
            </a:r>
            <a:endParaRPr lang="en-US" b="1" dirty="0">
              <a:latin typeface="Arial" charset="0"/>
              <a:ea typeface="Arial" charset="0"/>
              <a:cs typeface="Arial" charset="0"/>
            </a:endParaRPr>
          </a:p>
        </p:txBody>
      </p:sp>
      <p:pic>
        <p:nvPicPr>
          <p:cNvPr id="5" name="Picture 4">
            <a:extLst>
              <a:ext uri="{FF2B5EF4-FFF2-40B4-BE49-F238E27FC236}">
                <a16:creationId xmlns="" xmlns:a16="http://schemas.microsoft.com/office/drawing/2014/main" id="{8A9DD4DD-4715-4434-A309-C90B5E7D87AB}"/>
              </a:ext>
            </a:extLst>
          </p:cNvPr>
          <p:cNvPicPr>
            <a:picLocks noChangeAspect="1"/>
          </p:cNvPicPr>
          <p:nvPr/>
        </p:nvPicPr>
        <p:blipFill>
          <a:blip r:embed="rId4"/>
          <a:stretch>
            <a:fillRect/>
          </a:stretch>
        </p:blipFill>
        <p:spPr>
          <a:xfrm>
            <a:off x="755502" y="1934394"/>
            <a:ext cx="2134002" cy="2867149"/>
          </a:xfrm>
          <a:prstGeom prst="rect">
            <a:avLst/>
          </a:prstGeom>
          <a:ln w="38100" cap="sq">
            <a:noFill/>
            <a:prstDash val="solid"/>
            <a:miter lim="800000"/>
          </a:ln>
          <a:effec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01" t="2392" r="3597" b="3297"/>
          <a:stretch/>
        </p:blipFill>
        <p:spPr bwMode="auto">
          <a:xfrm>
            <a:off x="7158999" y="3873538"/>
            <a:ext cx="2131104" cy="2867149"/>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462919" y="5351327"/>
            <a:ext cx="4569080" cy="1384995"/>
          </a:xfrm>
          <a:prstGeom prst="rect">
            <a:avLst/>
          </a:prstGeom>
          <a:noFill/>
        </p:spPr>
        <p:txBody>
          <a:bodyPr wrap="square" rtlCol="0">
            <a:spAutoFit/>
          </a:bodyPr>
          <a:lstStyle/>
          <a:p>
            <a:pPr algn="r"/>
            <a:r>
              <a:rPr lang="en-US" sz="2400" b="1" dirty="0" smtClean="0">
                <a:solidFill>
                  <a:schemeClr val="accent2">
                    <a:lumMod val="50000"/>
                  </a:schemeClr>
                </a:solidFill>
                <a:latin typeface="Arial" panose="020B0604020202020204" pitchFamily="34" charset="0"/>
                <a:cs typeface="Arial" panose="020B0604020202020204" pitchFamily="34" charset="0"/>
              </a:rPr>
              <a:t>Kimberly Craig</a:t>
            </a:r>
            <a:r>
              <a:rPr lang="en-US" sz="2000" dirty="0" smtClean="0">
                <a:latin typeface="Arial" panose="020B0604020202020204" pitchFamily="34" charset="0"/>
                <a:cs typeface="Arial" panose="020B0604020202020204" pitchFamily="34" charset="0"/>
              </a:rPr>
              <a:t>, BA, BS, LSAT</a:t>
            </a:r>
          </a:p>
          <a:p>
            <a:pPr algn="r"/>
            <a:r>
              <a:rPr lang="en-US" sz="2000" dirty="0" smtClean="0">
                <a:latin typeface="Arial" panose="020B0604020202020204" pitchFamily="34" charset="0"/>
                <a:cs typeface="Arial" panose="020B0604020202020204" pitchFamily="34" charset="0"/>
              </a:rPr>
              <a:t>CEO, CHEEERS Recovery Center</a:t>
            </a:r>
          </a:p>
          <a:p>
            <a:pPr algn="r"/>
            <a:r>
              <a:rPr lang="en-US" sz="2000" dirty="0" smtClean="0">
                <a:latin typeface="Arial" panose="020B0604020202020204" pitchFamily="34" charset="0"/>
                <a:cs typeface="Arial" panose="020B0604020202020204" pitchFamily="34" charset="0"/>
              </a:rPr>
              <a:t>Former PPW grantee</a:t>
            </a:r>
          </a:p>
          <a:p>
            <a:pPr algn="r"/>
            <a:r>
              <a:rPr lang="en-US" sz="2000" dirty="0" smtClean="0">
                <a:latin typeface="Arial" panose="020B0604020202020204" pitchFamily="34" charset="0"/>
                <a:cs typeface="Arial" panose="020B0604020202020204" pitchFamily="34" charset="0"/>
              </a:rPr>
              <a:t>Phoenix, AZ</a:t>
            </a:r>
            <a:endParaRPr 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71787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965200" y="2451100"/>
            <a:ext cx="8775700" cy="3505200"/>
          </a:xfrm>
        </p:spPr>
        <p:txBody>
          <a:bodyPr/>
          <a:lstStyle/>
          <a:p>
            <a:pPr lvl="0"/>
            <a:r>
              <a:rPr lang="en-US" sz="2800" dirty="0">
                <a:latin typeface="Arial" charset="0"/>
                <a:ea typeface="Arial" charset="0"/>
                <a:cs typeface="Arial" charset="0"/>
              </a:rPr>
              <a:t>Name</a:t>
            </a:r>
          </a:p>
          <a:p>
            <a:pPr lvl="0"/>
            <a:r>
              <a:rPr lang="en-US" sz="2800" dirty="0">
                <a:latin typeface="Arial" charset="0"/>
                <a:ea typeface="Arial" charset="0"/>
                <a:cs typeface="Arial" charset="0"/>
              </a:rPr>
              <a:t>How many family members are in your family?</a:t>
            </a:r>
          </a:p>
          <a:p>
            <a:pPr lvl="0"/>
            <a:r>
              <a:rPr lang="en-US" sz="2800" dirty="0" smtClean="0">
                <a:latin typeface="Arial" charset="0"/>
                <a:ea typeface="Arial" charset="0"/>
                <a:cs typeface="Arial" charset="0"/>
              </a:rPr>
              <a:t>Describe </a:t>
            </a:r>
            <a:r>
              <a:rPr lang="en-US" sz="2800" dirty="0">
                <a:latin typeface="Arial" charset="0"/>
                <a:ea typeface="Arial" charset="0"/>
                <a:cs typeface="Arial" charset="0"/>
              </a:rPr>
              <a:t>family using one </a:t>
            </a:r>
            <a:r>
              <a:rPr lang="en-US" sz="2800" dirty="0" smtClean="0">
                <a:latin typeface="Arial" charset="0"/>
                <a:ea typeface="Arial" charset="0"/>
                <a:cs typeface="Arial" charset="0"/>
              </a:rPr>
              <a:t>word. </a:t>
            </a:r>
            <a:endParaRPr lang="en-US" sz="2800" dirty="0">
              <a:latin typeface="Arial" charset="0"/>
              <a:ea typeface="Arial" charset="0"/>
              <a:cs typeface="Arial" charset="0"/>
            </a:endParaRPr>
          </a:p>
          <a:p>
            <a:pPr lvl="1"/>
            <a:endParaRPr lang="en-US" sz="2800" dirty="0">
              <a:latin typeface="Arial" charset="0"/>
              <a:ea typeface="Arial" charset="0"/>
              <a:cs typeface="Arial" charset="0"/>
            </a:endParaRPr>
          </a:p>
        </p:txBody>
      </p:sp>
      <p:sp>
        <p:nvSpPr>
          <p:cNvPr id="6" name="Title 5"/>
          <p:cNvSpPr>
            <a:spLocks noGrp="1"/>
          </p:cNvSpPr>
          <p:nvPr>
            <p:ph type="title"/>
          </p:nvPr>
        </p:nvSpPr>
        <p:spPr>
          <a:xfrm>
            <a:off x="1616235" y="776569"/>
            <a:ext cx="7707648" cy="670487"/>
          </a:xfrm>
        </p:spPr>
        <p:txBody>
          <a:bodyPr anchor="ctr"/>
          <a:lstStyle/>
          <a:p>
            <a:pPr algn="ctr"/>
            <a:r>
              <a:rPr lang="en-US" b="1" dirty="0">
                <a:latin typeface="Arial" charset="0"/>
                <a:ea typeface="Arial" charset="0"/>
                <a:cs typeface="Arial" charset="0"/>
              </a:rPr>
              <a:t>Introductions</a:t>
            </a:r>
          </a:p>
        </p:txBody>
      </p:sp>
    </p:spTree>
    <p:custDataLst>
      <p:tags r:id="rId1"/>
    </p:custDataLst>
    <p:extLst>
      <p:ext uri="{BB962C8B-B14F-4D97-AF65-F5344CB8AC3E}">
        <p14:creationId xmlns:p14="http://schemas.microsoft.com/office/powerpoint/2010/main" val="2369894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700327" y="2189846"/>
            <a:ext cx="4547534" cy="4947725"/>
          </a:xfrm>
        </p:spPr>
        <p:txBody>
          <a:bodyPr/>
          <a:lstStyle/>
          <a:p>
            <a:pPr lvl="0"/>
            <a:r>
              <a:rPr lang="en-US" sz="2800" b="1" dirty="0" smtClean="0">
                <a:solidFill>
                  <a:schemeClr val="accent1"/>
                </a:solidFill>
                <a:latin typeface="Arial" charset="0"/>
                <a:ea typeface="Arial" charset="0"/>
                <a:cs typeface="Arial" charset="0"/>
              </a:rPr>
              <a:t>Participant Manual</a:t>
            </a:r>
            <a:endParaRPr lang="en-US" sz="2400" b="1" dirty="0" smtClean="0">
              <a:solidFill>
                <a:schemeClr val="accent1"/>
              </a:solidFill>
              <a:latin typeface="Arial" charset="0"/>
              <a:ea typeface="Arial" charset="0"/>
              <a:cs typeface="Arial" charset="0"/>
            </a:endParaRPr>
          </a:p>
          <a:p>
            <a:pPr marL="0" lvl="1">
              <a:spcBef>
                <a:spcPts val="600"/>
              </a:spcBef>
            </a:pPr>
            <a:r>
              <a:rPr lang="en-US" sz="2400" dirty="0" smtClean="0">
                <a:latin typeface="Arial" charset="0"/>
                <a:ea typeface="Arial" charset="0"/>
                <a:cs typeface="Arial" charset="0"/>
              </a:rPr>
              <a:t>	Each module contains:</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Training goals and objectives</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Copy of slides</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Resources – worksheets, activities, assessments, recommended reading</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Reference list</a:t>
            </a:r>
            <a:endParaRPr lang="en-US" sz="2200" dirty="0">
              <a:latin typeface="Arial" charset="0"/>
              <a:ea typeface="Arial" charset="0"/>
              <a:cs typeface="Arial" charset="0"/>
            </a:endParaRPr>
          </a:p>
          <a:p>
            <a:pPr marL="0" lvl="0" indent="0">
              <a:buNone/>
            </a:pPr>
            <a:endParaRPr lang="en-US" sz="2800" dirty="0" smtClean="0">
              <a:latin typeface="Arial" charset="0"/>
              <a:ea typeface="Arial" charset="0"/>
              <a:cs typeface="Arial" charset="0"/>
            </a:endParaRPr>
          </a:p>
          <a:p>
            <a:pPr marL="1120140" lvl="1" indent="-571500">
              <a:buFont typeface="Arial" panose="020B0604020202020204" pitchFamily="34" charset="0"/>
              <a:buChar char="•"/>
            </a:pPr>
            <a:endParaRPr lang="en-US" sz="2800" dirty="0">
              <a:latin typeface="Arial" charset="0"/>
              <a:ea typeface="Arial" charset="0"/>
              <a:cs typeface="Arial" charset="0"/>
            </a:endParaRPr>
          </a:p>
        </p:txBody>
      </p:sp>
      <p:sp>
        <p:nvSpPr>
          <p:cNvPr id="6" name="Title 5"/>
          <p:cNvSpPr>
            <a:spLocks noGrp="1"/>
          </p:cNvSpPr>
          <p:nvPr>
            <p:ph type="title"/>
          </p:nvPr>
        </p:nvSpPr>
        <p:spPr>
          <a:xfrm>
            <a:off x="1641231" y="734518"/>
            <a:ext cx="7690338" cy="766037"/>
          </a:xfrm>
        </p:spPr>
        <p:txBody>
          <a:bodyPr anchor="ctr">
            <a:noAutofit/>
          </a:bodyPr>
          <a:lstStyle/>
          <a:p>
            <a:pPr algn="ctr"/>
            <a:r>
              <a:rPr lang="en-US" sz="2500" b="1" dirty="0" smtClean="0">
                <a:latin typeface="Arial" charset="0"/>
                <a:ea typeface="Arial" charset="0"/>
                <a:cs typeface="Arial" charset="0"/>
              </a:rPr>
              <a:t>Hands-On Review of Participant Manual</a:t>
            </a:r>
            <a:endParaRPr lang="en-US" sz="2500" b="1" dirty="0">
              <a:latin typeface="Arial" charset="0"/>
              <a:ea typeface="Arial" charset="0"/>
              <a:cs typeface="Arial" charset="0"/>
            </a:endParaRPr>
          </a:p>
        </p:txBody>
      </p:sp>
      <p:pic>
        <p:nvPicPr>
          <p:cNvPr id="2" name="Picture 1"/>
          <p:cNvPicPr>
            <a:picLocks noChangeAspect="1"/>
          </p:cNvPicPr>
          <p:nvPr/>
        </p:nvPicPr>
        <p:blipFill>
          <a:blip r:embed="rId4"/>
          <a:stretch>
            <a:fillRect/>
          </a:stretch>
        </p:blipFill>
        <p:spPr>
          <a:xfrm>
            <a:off x="5355174" y="1656521"/>
            <a:ext cx="3976395" cy="502982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45160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655093" y="2285500"/>
            <a:ext cx="3330054" cy="3740486"/>
          </a:xfrm>
        </p:spPr>
        <p:txBody>
          <a:bodyPr/>
          <a:lstStyle/>
          <a:p>
            <a:pPr lvl="0"/>
            <a:r>
              <a:rPr lang="en-US" sz="2400" dirty="0" smtClean="0">
                <a:solidFill>
                  <a:schemeClr val="accent1"/>
                </a:solidFill>
                <a:latin typeface="Arial" charset="0"/>
                <a:ea typeface="Arial" charset="0"/>
                <a:cs typeface="Arial" charset="0"/>
              </a:rPr>
              <a:t>Training Curriculum</a:t>
            </a:r>
          </a:p>
          <a:p>
            <a:pPr lvl="0"/>
            <a:r>
              <a:rPr lang="en-US" sz="2400" dirty="0" smtClean="0">
                <a:solidFill>
                  <a:schemeClr val="accent1"/>
                </a:solidFill>
                <a:latin typeface="Arial" charset="0"/>
                <a:ea typeface="Arial" charset="0"/>
                <a:cs typeface="Arial" charset="0"/>
              </a:rPr>
              <a:t>Online Courses</a:t>
            </a:r>
          </a:p>
          <a:p>
            <a:pPr lvl="0"/>
            <a:r>
              <a:rPr lang="en-US" sz="2400" dirty="0" smtClean="0">
                <a:solidFill>
                  <a:schemeClr val="accent1"/>
                </a:solidFill>
                <a:latin typeface="Arial" charset="0"/>
                <a:ea typeface="Arial" charset="0"/>
                <a:cs typeface="Arial" charset="0"/>
              </a:rPr>
              <a:t>300+ Program Resources Library</a:t>
            </a:r>
          </a:p>
          <a:p>
            <a:pPr lvl="0"/>
            <a:r>
              <a:rPr lang="en-US" sz="2400" dirty="0" smtClean="0">
                <a:solidFill>
                  <a:schemeClr val="accent1"/>
                </a:solidFill>
                <a:latin typeface="Arial" charset="0"/>
                <a:ea typeface="Arial" charset="0"/>
                <a:cs typeface="Arial" charset="0"/>
              </a:rPr>
              <a:t>Recorded Presentations</a:t>
            </a:r>
          </a:p>
          <a:p>
            <a:pPr lvl="0"/>
            <a:r>
              <a:rPr lang="en-US" sz="2400" dirty="0" smtClean="0">
                <a:solidFill>
                  <a:schemeClr val="accent1"/>
                </a:solidFill>
                <a:latin typeface="Arial" charset="0"/>
                <a:ea typeface="Arial" charset="0"/>
                <a:cs typeface="Arial" charset="0"/>
              </a:rPr>
              <a:t>Videos</a:t>
            </a:r>
            <a:endParaRPr lang="en-US" sz="2400" dirty="0">
              <a:latin typeface="Arial" charset="0"/>
              <a:ea typeface="Arial" charset="0"/>
              <a:cs typeface="Arial" charset="0"/>
            </a:endParaRPr>
          </a:p>
        </p:txBody>
      </p:sp>
      <p:sp>
        <p:nvSpPr>
          <p:cNvPr id="6" name="Title 5"/>
          <p:cNvSpPr>
            <a:spLocks noGrp="1"/>
          </p:cNvSpPr>
          <p:nvPr>
            <p:ph type="title"/>
          </p:nvPr>
        </p:nvSpPr>
        <p:spPr>
          <a:xfrm>
            <a:off x="1641231" y="734518"/>
            <a:ext cx="7690338" cy="766037"/>
          </a:xfrm>
        </p:spPr>
        <p:txBody>
          <a:bodyPr anchor="ctr">
            <a:noAutofit/>
          </a:bodyPr>
          <a:lstStyle/>
          <a:p>
            <a:pPr algn="ctr"/>
            <a:r>
              <a:rPr lang="en-US" sz="2500" b="1" dirty="0" smtClean="0">
                <a:latin typeface="Arial" charset="0"/>
                <a:ea typeface="Arial" charset="0"/>
                <a:cs typeface="Arial" charset="0"/>
              </a:rPr>
              <a:t>Visit </a:t>
            </a:r>
            <a:r>
              <a:rPr lang="en-US" sz="2500" b="1" u="sng" dirty="0" smtClean="0">
                <a:solidFill>
                  <a:schemeClr val="accent6"/>
                </a:solidFill>
                <a:latin typeface="Arial" charset="0"/>
                <a:ea typeface="Arial" charset="0"/>
                <a:cs typeface="Arial" charset="0"/>
              </a:rPr>
              <a:t>www.attcppwtools.org</a:t>
            </a:r>
            <a:r>
              <a:rPr lang="en-US" sz="2500" b="1" dirty="0" smtClean="0">
                <a:latin typeface="Arial" charset="0"/>
                <a:ea typeface="Arial" charset="0"/>
                <a:cs typeface="Arial" charset="0"/>
              </a:rPr>
              <a:t> for More Resources</a:t>
            </a:r>
            <a:endParaRPr lang="en-US" sz="2500" b="1" dirty="0">
              <a:latin typeface="Arial" charset="0"/>
              <a:ea typeface="Arial" charset="0"/>
              <a:cs typeface="Arial" charset="0"/>
            </a:endParaRPr>
          </a:p>
        </p:txBody>
      </p:sp>
      <p:pic>
        <p:nvPicPr>
          <p:cNvPr id="3" name="Picture 2"/>
          <p:cNvPicPr>
            <a:picLocks noChangeAspect="1"/>
          </p:cNvPicPr>
          <p:nvPr/>
        </p:nvPicPr>
        <p:blipFill>
          <a:blip r:embed="rId4"/>
          <a:stretch>
            <a:fillRect/>
          </a:stretch>
        </p:blipFill>
        <p:spPr>
          <a:xfrm>
            <a:off x="3985147" y="2101755"/>
            <a:ext cx="5513696" cy="410797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80561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774701" y="1917701"/>
            <a:ext cx="8747160" cy="4934194"/>
          </a:xfrm>
        </p:spPr>
        <p:txBody>
          <a:bodyPr/>
          <a:lstStyle/>
          <a:p>
            <a:pPr marL="0" lvl="0" indent="0">
              <a:buNone/>
            </a:pPr>
            <a:r>
              <a:rPr lang="en-US" sz="2600" b="1" dirty="0">
                <a:solidFill>
                  <a:schemeClr val="accent1"/>
                </a:solidFill>
                <a:latin typeface="Arial" charset="0"/>
                <a:ea typeface="Arial" charset="0"/>
                <a:cs typeface="Arial" charset="0"/>
              </a:rPr>
              <a:t>Goal</a:t>
            </a:r>
            <a:r>
              <a:rPr lang="en-US" sz="2600" b="1" dirty="0">
                <a:latin typeface="Arial" charset="0"/>
                <a:ea typeface="Arial" charset="0"/>
                <a:cs typeface="Arial" charset="0"/>
              </a:rPr>
              <a:t>: </a:t>
            </a:r>
            <a:r>
              <a:rPr lang="en-US" sz="2400" dirty="0" smtClean="0">
                <a:latin typeface="Arial" charset="0"/>
                <a:ea typeface="Arial" charset="0"/>
                <a:cs typeface="Arial" charset="0"/>
              </a:rPr>
              <a:t>Help programs apply family-centered concepts, principles, and interventions through the use of a client case study.</a:t>
            </a:r>
            <a:endParaRPr lang="en-US" sz="2400" b="1" dirty="0">
              <a:latin typeface="Arial" charset="0"/>
              <a:ea typeface="Arial" charset="0"/>
              <a:cs typeface="Arial" charset="0"/>
            </a:endParaRPr>
          </a:p>
          <a:p>
            <a:pPr marL="0" lvl="0" indent="0">
              <a:buNone/>
            </a:pPr>
            <a:r>
              <a:rPr lang="en-US" sz="1000" b="1" dirty="0">
                <a:latin typeface="Arial" charset="0"/>
                <a:ea typeface="Arial" charset="0"/>
                <a:cs typeface="Arial" charset="0"/>
              </a:rPr>
              <a:t/>
            </a:r>
            <a:br>
              <a:rPr lang="en-US" sz="1000" b="1" dirty="0">
                <a:latin typeface="Arial" charset="0"/>
                <a:ea typeface="Arial" charset="0"/>
                <a:cs typeface="Arial" charset="0"/>
              </a:rPr>
            </a:br>
            <a:r>
              <a:rPr lang="en-US" sz="2600" b="1" dirty="0">
                <a:solidFill>
                  <a:schemeClr val="accent1"/>
                </a:solidFill>
                <a:latin typeface="Arial" charset="0"/>
                <a:ea typeface="Arial" charset="0"/>
                <a:cs typeface="Arial" charset="0"/>
              </a:rPr>
              <a:t>Objectives</a:t>
            </a:r>
            <a:r>
              <a:rPr lang="en-US" sz="2600" b="1" dirty="0">
                <a:latin typeface="Arial" charset="0"/>
                <a:ea typeface="Arial" charset="0"/>
                <a:cs typeface="Arial" charset="0"/>
              </a:rPr>
              <a:t>:</a:t>
            </a:r>
            <a:r>
              <a:rPr lang="en-US" sz="2600" dirty="0">
                <a:latin typeface="Arial" charset="0"/>
                <a:ea typeface="Arial" charset="0"/>
                <a:cs typeface="Arial" charset="0"/>
              </a:rPr>
              <a:t> </a:t>
            </a:r>
            <a:r>
              <a:rPr lang="en-US" sz="2600" dirty="0" smtClean="0">
                <a:latin typeface="Arial" charset="0"/>
                <a:ea typeface="Arial" charset="0"/>
                <a:cs typeface="Arial" charset="0"/>
              </a:rPr>
              <a:t>Participants will be able to:</a:t>
            </a:r>
          </a:p>
          <a:p>
            <a:pPr lvl="0"/>
            <a:r>
              <a:rPr lang="en-US" sz="2400" dirty="0" smtClean="0">
                <a:latin typeface="Arial" charset="0"/>
                <a:ea typeface="Arial" charset="0"/>
                <a:cs typeface="Arial" charset="0"/>
              </a:rPr>
              <a:t>Apply steps </a:t>
            </a:r>
            <a:r>
              <a:rPr lang="en-US" sz="2400" dirty="0">
                <a:latin typeface="Arial" charset="0"/>
                <a:ea typeface="Arial" charset="0"/>
                <a:cs typeface="Arial" charset="0"/>
              </a:rPr>
              <a:t>for developing family-centered </a:t>
            </a:r>
            <a:r>
              <a:rPr lang="en-US" sz="2400" dirty="0" smtClean="0">
                <a:latin typeface="Arial" charset="0"/>
                <a:ea typeface="Arial" charset="0"/>
                <a:cs typeface="Arial" charset="0"/>
              </a:rPr>
              <a:t>interventions using a </a:t>
            </a:r>
            <a:r>
              <a:rPr lang="en-US" sz="2400" smtClean="0">
                <a:latin typeface="Arial" charset="0"/>
                <a:ea typeface="Arial" charset="0"/>
                <a:cs typeface="Arial" charset="0"/>
              </a:rPr>
              <a:t>fictional client </a:t>
            </a:r>
            <a:r>
              <a:rPr lang="en-US" sz="2400" dirty="0" smtClean="0">
                <a:latin typeface="Arial" charset="0"/>
                <a:ea typeface="Arial" charset="0"/>
                <a:cs typeface="Arial" charset="0"/>
              </a:rPr>
              <a:t>case study.</a:t>
            </a:r>
            <a:endParaRPr lang="en-US" sz="2400" dirty="0">
              <a:latin typeface="Arial" charset="0"/>
              <a:ea typeface="Arial" charset="0"/>
              <a:cs typeface="Arial" charset="0"/>
            </a:endParaRPr>
          </a:p>
          <a:p>
            <a:pPr lvl="0"/>
            <a:r>
              <a:rPr lang="en-US" sz="2400" dirty="0">
                <a:latin typeface="Arial" charset="0"/>
                <a:ea typeface="Arial" charset="0"/>
                <a:cs typeface="Arial" charset="0"/>
              </a:rPr>
              <a:t>Apply </a:t>
            </a:r>
            <a:r>
              <a:rPr lang="en-US" sz="2400" dirty="0" smtClean="0">
                <a:latin typeface="Arial" charset="0"/>
                <a:ea typeface="Arial" charset="0"/>
                <a:cs typeface="Arial" charset="0"/>
              </a:rPr>
              <a:t>the </a:t>
            </a:r>
            <a:r>
              <a:rPr lang="en-US" sz="2400" dirty="0">
                <a:latin typeface="Arial" charset="0"/>
                <a:ea typeface="Arial" charset="0"/>
                <a:cs typeface="Arial" charset="0"/>
              </a:rPr>
              <a:t>principles and interventions to a case study using a culturally inclusive and </a:t>
            </a:r>
            <a:r>
              <a:rPr lang="en-US" sz="2400" dirty="0" smtClean="0">
                <a:latin typeface="Arial" charset="0"/>
                <a:ea typeface="Arial" charset="0"/>
                <a:cs typeface="Arial" charset="0"/>
              </a:rPr>
              <a:t>family-centered approach.</a:t>
            </a:r>
            <a:endParaRPr lang="en-US" sz="2400" dirty="0">
              <a:latin typeface="Arial" charset="0"/>
              <a:ea typeface="Arial" charset="0"/>
              <a:cs typeface="Arial" charset="0"/>
            </a:endParaRPr>
          </a:p>
          <a:p>
            <a:pPr lvl="0"/>
            <a:r>
              <a:rPr lang="en-US" sz="2400" dirty="0" smtClean="0">
                <a:latin typeface="Arial" charset="0"/>
                <a:ea typeface="Arial" charset="0"/>
                <a:cs typeface="Arial" charset="0"/>
              </a:rPr>
              <a:t>Use a </a:t>
            </a:r>
            <a:r>
              <a:rPr lang="en-US" sz="2400" dirty="0">
                <a:latin typeface="Arial" charset="0"/>
                <a:ea typeface="Arial" charset="0"/>
                <a:cs typeface="Arial" charset="0"/>
              </a:rPr>
              <a:t>case study exercise to inform decisions at both </a:t>
            </a:r>
            <a:r>
              <a:rPr lang="en-US" sz="2400" dirty="0" smtClean="0">
                <a:latin typeface="Arial" charset="0"/>
                <a:ea typeface="Arial" charset="0"/>
                <a:cs typeface="Arial" charset="0"/>
              </a:rPr>
              <a:t>an </a:t>
            </a:r>
            <a:r>
              <a:rPr lang="en-US" sz="2400" dirty="0">
                <a:latin typeface="Arial" charset="0"/>
                <a:ea typeface="Arial" charset="0"/>
                <a:cs typeface="Arial" charset="0"/>
              </a:rPr>
              <a:t>o</a:t>
            </a:r>
            <a:r>
              <a:rPr lang="en-US" sz="2400" dirty="0" smtClean="0">
                <a:latin typeface="Arial" charset="0"/>
                <a:ea typeface="Arial" charset="0"/>
                <a:cs typeface="Arial" charset="0"/>
              </a:rPr>
              <a:t>rganizational </a:t>
            </a:r>
            <a:r>
              <a:rPr lang="en-US" sz="2400" dirty="0">
                <a:latin typeface="Arial" charset="0"/>
                <a:ea typeface="Arial" charset="0"/>
                <a:cs typeface="Arial" charset="0"/>
              </a:rPr>
              <a:t>and </a:t>
            </a:r>
            <a:r>
              <a:rPr lang="en-US" sz="2400" dirty="0" smtClean="0">
                <a:latin typeface="Arial" charset="0"/>
                <a:ea typeface="Arial" charset="0"/>
                <a:cs typeface="Arial" charset="0"/>
              </a:rPr>
              <a:t>clinical level. </a:t>
            </a:r>
            <a:endParaRPr lang="en-US" sz="24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a:latin typeface="Arial" charset="0"/>
                <a:ea typeface="Arial" charset="0"/>
                <a:cs typeface="Arial" charset="0"/>
              </a:rPr>
              <a:t>Goal and Objectives</a:t>
            </a:r>
          </a:p>
        </p:txBody>
      </p:sp>
    </p:spTree>
    <p:custDataLst>
      <p:tags r:id="rId1"/>
    </p:custDataLst>
    <p:extLst>
      <p:ext uri="{BB962C8B-B14F-4D97-AF65-F5344CB8AC3E}">
        <p14:creationId xmlns:p14="http://schemas.microsoft.com/office/powerpoint/2010/main" val="2886233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794" b="4338"/>
          <a:stretch/>
        </p:blipFill>
        <p:spPr>
          <a:xfrm>
            <a:off x="0" y="557425"/>
            <a:ext cx="10058400" cy="7302620"/>
          </a:xfrm>
          <a:prstGeom prst="rect">
            <a:avLst/>
          </a:prstGeom>
        </p:spPr>
      </p:pic>
      <p:sp>
        <p:nvSpPr>
          <p:cNvPr id="5" name="Title 1"/>
          <p:cNvSpPr txBox="1">
            <a:spLocks/>
          </p:cNvSpPr>
          <p:nvPr/>
        </p:nvSpPr>
        <p:spPr>
          <a:xfrm>
            <a:off x="1257300" y="0"/>
            <a:ext cx="7543800" cy="557425"/>
          </a:xfrm>
          <a:prstGeom prst="rect">
            <a:avLst/>
          </a:prstGeom>
        </p:spPr>
        <p:txBody>
          <a:bodyPr lIns="109728" tIns="54864" rIns="109728" bIns="54864"/>
          <a:lstStyle>
            <a:lvl1pPr algn="l" defTabSz="548640" rtl="0" eaLnBrk="1" latinLnBrk="0" hangingPunct="1">
              <a:spcBef>
                <a:spcPct val="0"/>
              </a:spcBef>
              <a:buNone/>
              <a:defRPr sz="3600" kern="1200" baseline="0">
                <a:solidFill>
                  <a:schemeClr val="bg1"/>
                </a:solidFill>
                <a:latin typeface="Verdana"/>
                <a:ea typeface="+mj-ea"/>
                <a:cs typeface="Verdana"/>
              </a:defRPr>
            </a:lvl1pPr>
          </a:lstStyle>
          <a:p>
            <a:r>
              <a:rPr lang="en-US" sz="2400" b="1" dirty="0" smtClean="0">
                <a:solidFill>
                  <a:schemeClr val="accent1"/>
                </a:solidFill>
                <a:latin typeface="Arial" charset="0"/>
                <a:ea typeface="Arial" charset="0"/>
                <a:cs typeface="Arial" charset="0"/>
              </a:rPr>
              <a:t>Family-Centered Recovery &amp; Wellness Principles</a:t>
            </a:r>
            <a:endParaRPr lang="en-US" sz="2400" b="1" dirty="0">
              <a:solidFill>
                <a:schemeClr val="accent1"/>
              </a:solidFill>
              <a:latin typeface="Arial" charset="0"/>
              <a:ea typeface="Arial" charset="0"/>
              <a:cs typeface="Arial" charset="0"/>
            </a:endParaRPr>
          </a:p>
        </p:txBody>
      </p:sp>
      <p:sp>
        <p:nvSpPr>
          <p:cNvPr id="6" name="Rectangle 5"/>
          <p:cNvSpPr/>
          <p:nvPr/>
        </p:nvSpPr>
        <p:spPr>
          <a:xfrm>
            <a:off x="1471816" y="557425"/>
            <a:ext cx="3506088" cy="369332"/>
          </a:xfrm>
          <a:prstGeom prst="rect">
            <a:avLst/>
          </a:prstGeom>
        </p:spPr>
        <p:txBody>
          <a:bodyPr wrap="none">
            <a:spAutoFit/>
          </a:bodyPr>
          <a:lstStyle/>
          <a:p>
            <a:r>
              <a:rPr lang="en-US" sz="1800" b="1"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Page 69 in participant manual </a:t>
            </a:r>
            <a:endParaRPr lang="en-US" sz="1800" b="1"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7434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954" y="3337979"/>
            <a:ext cx="7795846" cy="548222"/>
          </a:xfrm>
        </p:spPr>
        <p:txBody>
          <a:bodyPr/>
          <a:lstStyle/>
          <a:p>
            <a:pPr algn="r"/>
            <a:r>
              <a:rPr lang="en-US" sz="3600" b="1" dirty="0">
                <a:solidFill>
                  <a:schemeClr val="accent1"/>
                </a:solidFill>
                <a:latin typeface="Arial" charset="0"/>
                <a:ea typeface="Arial" charset="0"/>
                <a:cs typeface="Arial" charset="0"/>
              </a:rPr>
              <a:t>How </a:t>
            </a:r>
            <a:r>
              <a:rPr lang="en-US" sz="3600" b="1" dirty="0" smtClean="0">
                <a:solidFill>
                  <a:schemeClr val="accent1"/>
                </a:solidFill>
                <a:latin typeface="Arial" charset="0"/>
                <a:ea typeface="Arial" charset="0"/>
                <a:cs typeface="Arial" charset="0"/>
              </a:rPr>
              <a:t>to </a:t>
            </a:r>
            <a:r>
              <a:rPr lang="en-US" sz="3600" b="1" dirty="0">
                <a:solidFill>
                  <a:schemeClr val="accent1"/>
                </a:solidFill>
                <a:latin typeface="Arial" charset="0"/>
                <a:ea typeface="Arial" charset="0"/>
                <a:cs typeface="Arial" charset="0"/>
              </a:rPr>
              <a:t>Begin?</a:t>
            </a:r>
            <a:r>
              <a:rPr lang="en-US" sz="3600" b="1" dirty="0">
                <a:solidFill>
                  <a:schemeClr val="accent1"/>
                </a:solidFill>
                <a:effectLst>
                  <a:outerShdw blurRad="38100" dist="38100" dir="2700000" algn="tl">
                    <a:srgbClr val="000000">
                      <a:alpha val="43137"/>
                    </a:srgbClr>
                  </a:outerShdw>
                </a:effectLst>
                <a:latin typeface="Arial" charset="0"/>
                <a:ea typeface="Arial" charset="0"/>
                <a:cs typeface="Arial" charset="0"/>
              </a:rPr>
              <a:t/>
            </a:r>
            <a:br>
              <a:rPr lang="en-US" sz="3600" b="1" dirty="0">
                <a:solidFill>
                  <a:schemeClr val="accent1"/>
                </a:solidFill>
                <a:effectLst>
                  <a:outerShdw blurRad="38100" dist="38100" dir="2700000" algn="tl">
                    <a:srgbClr val="000000">
                      <a:alpha val="43137"/>
                    </a:srgbClr>
                  </a:outerShdw>
                </a:effectLst>
                <a:latin typeface="Arial" charset="0"/>
                <a:ea typeface="Arial" charset="0"/>
                <a:cs typeface="Arial" charset="0"/>
              </a:rPr>
            </a:br>
            <a:endParaRPr lang="en-US" sz="3600" b="1" dirty="0">
              <a:solidFill>
                <a:schemeClr val="accent1"/>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500840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TTC-TfT">
      <a:dk1>
        <a:srgbClr val="3A3A39"/>
      </a:dk1>
      <a:lt1>
        <a:sysClr val="window" lastClr="FFFFFF"/>
      </a:lt1>
      <a:dk2>
        <a:srgbClr val="4D1439"/>
      </a:dk2>
      <a:lt2>
        <a:srgbClr val="83BC30"/>
      </a:lt2>
      <a:accent1>
        <a:srgbClr val="4D1439"/>
      </a:accent1>
      <a:accent2>
        <a:srgbClr val="974483"/>
      </a:accent2>
      <a:accent3>
        <a:srgbClr val="83BC30"/>
      </a:accent3>
      <a:accent4>
        <a:srgbClr val="C0C1BF"/>
      </a:accent4>
      <a:accent5>
        <a:srgbClr val="FFFFFE"/>
      </a:accent5>
      <a:accent6>
        <a:srgbClr val="FFFFFE"/>
      </a:accent6>
      <a:hlink>
        <a:srgbClr val="83BC30"/>
      </a:hlink>
      <a:folHlink>
        <a:srgbClr val="4D14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4426</TotalTime>
  <Words>4223</Words>
  <Application>Microsoft Macintosh PowerPoint</Application>
  <PresentationFormat>Custom</PresentationFormat>
  <Paragraphs>332</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Times New Roman</vt:lpstr>
      <vt:lpstr>Verdana</vt:lpstr>
      <vt:lpstr>Office Theme</vt:lpstr>
      <vt:lpstr>PowerPoint Presentation</vt:lpstr>
      <vt:lpstr>PowerPoint Presentation</vt:lpstr>
      <vt:lpstr>Acknowledgements</vt:lpstr>
      <vt:lpstr>Introductions</vt:lpstr>
      <vt:lpstr>Hands-On Review of Participant Manual</vt:lpstr>
      <vt:lpstr>Visit www.attcppwtools.org for More Resources</vt:lpstr>
      <vt:lpstr>Goal and Objectives</vt:lpstr>
      <vt:lpstr>PowerPoint Presentation</vt:lpstr>
      <vt:lpstr>How to Begin? </vt:lpstr>
      <vt:lpstr>PowerPoint Presentation</vt:lpstr>
      <vt:lpstr>Types of Family-Centered Clinical Interventions</vt:lpstr>
      <vt:lpstr>The Culture Conversation</vt:lpstr>
      <vt:lpstr>Client Case Study </vt:lpstr>
      <vt:lpstr>Worksheet: Questions to Consider</vt:lpstr>
      <vt:lpstr>Worksheet: Family-Centered Case Plan</vt:lpstr>
      <vt:lpstr>Exercise: Review Case, Questions to Consider</vt:lpstr>
      <vt:lpstr>Debrief: Questions to Consider</vt:lpstr>
      <vt:lpstr>Exercise: Develop Family-Centered Case Plan</vt:lpstr>
      <vt:lpstr>Debrief: Family-Centered Case Plan</vt:lpstr>
      <vt:lpstr>Outcomes and Evaluation </vt:lpstr>
      <vt:lpstr>Discussion and Wrap-Up</vt:lpstr>
      <vt:lpstr>Culture Conversation: Shift to Collaboration</vt:lpstr>
      <vt:lpstr>Resources</vt:lpstr>
    </vt:vector>
  </TitlesOfParts>
  <Company>Reactor // design studio</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Clifton Alexander - REACTOR</dc:creator>
  <cp:lastModifiedBy>Reactor Team</cp:lastModifiedBy>
  <cp:revision>198</cp:revision>
  <cp:lastPrinted>2017-10-18T20:22:08Z</cp:lastPrinted>
  <dcterms:created xsi:type="dcterms:W3CDTF">2015-11-12T15:32:57Z</dcterms:created>
  <dcterms:modified xsi:type="dcterms:W3CDTF">2017-10-30T21:23:34Z</dcterms:modified>
</cp:coreProperties>
</file>