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04" r:id="rId3"/>
    <p:sldId id="303" r:id="rId4"/>
    <p:sldId id="345" r:id="rId5"/>
    <p:sldId id="362" r:id="rId6"/>
    <p:sldId id="338" r:id="rId7"/>
    <p:sldId id="361" r:id="rId8"/>
    <p:sldId id="366" r:id="rId9"/>
    <p:sldId id="348" r:id="rId10"/>
    <p:sldId id="360" r:id="rId11"/>
    <p:sldId id="301" r:id="rId12"/>
    <p:sldId id="364" r:id="rId13"/>
    <p:sldId id="365" r:id="rId14"/>
    <p:sldId id="298" r:id="rId15"/>
    <p:sldId id="300" r:id="rId16"/>
    <p:sldId id="281" r:id="rId17"/>
    <p:sldId id="368" r:id="rId18"/>
    <p:sldId id="349" r:id="rId19"/>
    <p:sldId id="350" r:id="rId20"/>
    <p:sldId id="351" r:id="rId21"/>
    <p:sldId id="352" r:id="rId22"/>
    <p:sldId id="353" r:id="rId23"/>
    <p:sldId id="367" r:id="rId24"/>
    <p:sldId id="355" r:id="rId25"/>
    <p:sldId id="310" r:id="rId26"/>
    <p:sldId id="339" r:id="rId27"/>
    <p:sldId id="312" r:id="rId28"/>
    <p:sldId id="340" r:id="rId29"/>
    <p:sldId id="311" r:id="rId30"/>
    <p:sldId id="341" r:id="rId31"/>
    <p:sldId id="356" r:id="rId32"/>
    <p:sldId id="357" r:id="rId33"/>
    <p:sldId id="359" r:id="rId34"/>
    <p:sldId id="346" r:id="rId35"/>
    <p:sldId id="347" r:id="rId36"/>
  </p:sldIdLst>
  <p:sldSz cx="10058400" cy="7772400"/>
  <p:notesSz cx="6881813" cy="9296400"/>
  <p:custDataLst>
    <p:tags r:id="rId38"/>
  </p:custDataLst>
  <p:defaultText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1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71048" autoAdjust="0"/>
  </p:normalViewPr>
  <p:slideViewPr>
    <p:cSldViewPr snapToGrid="0" snapToObjects="1">
      <p:cViewPr varScale="1">
        <p:scale>
          <a:sx n="57" d="100"/>
          <a:sy n="57" d="100"/>
        </p:scale>
        <p:origin x="1200" y="160"/>
      </p:cViewPr>
      <p:guideLst>
        <p:guide orient="horz" pos="1200"/>
        <p:guide pos="10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9" d="100"/>
          <a:sy n="89"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tags" Target="tags/tag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E8054B1-3B25-4CB1-B205-E4700DA6A162}" type="datetimeFigureOut">
              <a:rPr lang="en-US" smtClean="0"/>
              <a:t>10/30/17</a:t>
            </a:fld>
            <a:endParaRPr lang="en-US" dirty="0"/>
          </a:p>
        </p:txBody>
      </p:sp>
      <p:sp>
        <p:nvSpPr>
          <p:cNvPr id="4" name="Slide Image Placeholder 3"/>
          <p:cNvSpPr>
            <a:spLocks noGrp="1" noRot="1" noChangeAspect="1"/>
          </p:cNvSpPr>
          <p:nvPr>
            <p:ph type="sldImg" idx="2"/>
          </p:nvPr>
        </p:nvSpPr>
        <p:spPr>
          <a:xfrm>
            <a:off x="1411288" y="1162050"/>
            <a:ext cx="405923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A54EE-C959-448C-B94A-528FB40E2345}" type="slidenum">
              <a:rPr lang="en-US" smtClean="0"/>
              <a:t>‹#›</a:t>
            </a:fld>
            <a:endParaRPr lang="en-US" dirty="0"/>
          </a:p>
        </p:txBody>
      </p:sp>
    </p:spTree>
    <p:extLst>
      <p:ext uri="{BB962C8B-B14F-4D97-AF65-F5344CB8AC3E}">
        <p14:creationId xmlns:p14="http://schemas.microsoft.com/office/powerpoint/2010/main" val="399698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fpl.org/pregnant-women-addicted-opioids-choosing-treatment-plan-comes-acces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fpl.org/pregnant-women-addicted-opioids-choosing-treatment-plan-comes-acces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“Easier Together: Partnering with Families to Make Recovery Possible.” This curriculum contains</a:t>
            </a:r>
            <a:r>
              <a:rPr lang="en-US" baseline="0" dirty="0" smtClean="0"/>
              <a:t> six modules that will describe a family-centered approach to treatment. It will allow you to consider how you might use this approach in your work to improve care for pregnant and postpartum women and their families.</a:t>
            </a:r>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a:t>
            </a:fld>
            <a:endParaRPr lang="en-US" dirty="0"/>
          </a:p>
        </p:txBody>
      </p:sp>
    </p:spTree>
    <p:extLst>
      <p:ext uri="{BB962C8B-B14F-4D97-AF65-F5344CB8AC3E}">
        <p14:creationId xmlns:p14="http://schemas.microsoft.com/office/powerpoint/2010/main" val="258068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why</a:t>
            </a:r>
            <a:r>
              <a:rPr lang="en-US" baseline="0" dirty="0" smtClean="0"/>
              <a:t> does family-centered care matter? </a:t>
            </a:r>
            <a:r>
              <a:rPr lang="en-US" sz="1200" kern="1200" dirty="0" smtClean="0">
                <a:solidFill>
                  <a:schemeClr val="tx1"/>
                </a:solidFill>
                <a:effectLst/>
                <a:latin typeface="+mn-lt"/>
                <a:ea typeface="+mn-ea"/>
                <a:cs typeface="+mn-cs"/>
              </a:rPr>
              <a:t>We’re all at different levels of experience with it, and some of you may feel like you’re doing much of this already. However, if we’re still talking about it, we could always do it more effectively and enhance our services to be more family-centered. We’re hoping</a:t>
            </a:r>
            <a:r>
              <a:rPr lang="en-US" sz="1200" kern="1200" baseline="0" dirty="0" smtClean="0">
                <a:solidFill>
                  <a:schemeClr val="tx1"/>
                </a:solidFill>
                <a:effectLst/>
                <a:latin typeface="+mn-lt"/>
                <a:ea typeface="+mn-ea"/>
                <a:cs typeface="+mn-cs"/>
              </a:rPr>
              <a:t> this curriculum will provide new insights for even those of you who have worked in this area for a number of years. </a:t>
            </a:r>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10</a:t>
            </a:fld>
            <a:endParaRPr lang="en-US" dirty="0"/>
          </a:p>
        </p:txBody>
      </p:sp>
    </p:spTree>
    <p:extLst>
      <p:ext uri="{BB962C8B-B14F-4D97-AF65-F5344CB8AC3E}">
        <p14:creationId xmlns:p14="http://schemas.microsoft.com/office/powerpoint/2010/main" val="399845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Does anyone know what percentage</a:t>
            </a:r>
            <a:r>
              <a:rPr lang="en-US" sz="1400" baseline="0" dirty="0" smtClean="0"/>
              <a:t> of U.S. treatment facilities offer at least one special program or group for pregnant/postpartum women?</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Answer: b – 21%</a:t>
            </a:r>
          </a:p>
          <a:p>
            <a:pPr marL="0" indent="0">
              <a:buFont typeface="Arial" panose="020B0604020202020204" pitchFamily="34" charset="0"/>
              <a:buNone/>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Treatment</a:t>
            </a:r>
            <a:r>
              <a:rPr lang="en-US" sz="1400" baseline="0" dirty="0" smtClean="0"/>
              <a:t> s</a:t>
            </a:r>
            <a:r>
              <a:rPr lang="en-US" sz="1400" dirty="0" smtClean="0"/>
              <a:t>ervices</a:t>
            </a:r>
            <a:r>
              <a:rPr lang="en-US" sz="1400" baseline="0" dirty="0" smtClean="0"/>
              <a:t> tailored for pregnant/postpartum women are surprisingly limited, despite the importance of addressing substance use during this time period.</a:t>
            </a:r>
          </a:p>
        </p:txBody>
      </p:sp>
      <p:sp>
        <p:nvSpPr>
          <p:cNvPr id="4" name="Slide Number Placeholder 3"/>
          <p:cNvSpPr>
            <a:spLocks noGrp="1"/>
          </p:cNvSpPr>
          <p:nvPr>
            <p:ph type="sldNum" sz="quarter" idx="10"/>
          </p:nvPr>
        </p:nvSpPr>
        <p:spPr/>
        <p:txBody>
          <a:bodyPr/>
          <a:lstStyle/>
          <a:p>
            <a:fld id="{456A54EE-C959-448C-B94A-528FB40E2345}" type="slidenum">
              <a:rPr lang="en-US" smtClean="0"/>
              <a:t>11</a:t>
            </a:fld>
            <a:endParaRPr lang="en-US" dirty="0"/>
          </a:p>
        </p:txBody>
      </p:sp>
    </p:spTree>
    <p:extLst>
      <p:ext uri="{BB962C8B-B14F-4D97-AF65-F5344CB8AC3E}">
        <p14:creationId xmlns:p14="http://schemas.microsoft.com/office/powerpoint/2010/main" val="2997200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Does anyone know what percentage</a:t>
            </a:r>
            <a:r>
              <a:rPr lang="en-US" sz="1400" baseline="0" dirty="0" smtClean="0"/>
              <a:t> of U.S. treatment facilities offer childcare services?</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Answer: b – 6%</a:t>
            </a:r>
          </a:p>
          <a:p>
            <a:pPr marL="0" indent="0">
              <a:buFont typeface="Arial" panose="020B0604020202020204" pitchFamily="34" charset="0"/>
              <a:buNone/>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So few programs offer</a:t>
            </a:r>
            <a:r>
              <a:rPr lang="en-US" sz="1400" baseline="0" dirty="0" smtClean="0"/>
              <a:t> childcare services, making it extremely challenging for women to participate in treatment. And this number only includes childcare services; therapeutic and child development services for clients’ children are even scarcer.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12</a:t>
            </a:fld>
            <a:endParaRPr lang="en-US" dirty="0"/>
          </a:p>
        </p:txBody>
      </p:sp>
    </p:spTree>
    <p:extLst>
      <p:ext uri="{BB962C8B-B14F-4D97-AF65-F5344CB8AC3E}">
        <p14:creationId xmlns:p14="http://schemas.microsoft.com/office/powerpoint/2010/main" val="985863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Does anyone know what percentage</a:t>
            </a:r>
            <a:r>
              <a:rPr lang="en-US" sz="1400" baseline="0" dirty="0" smtClean="0"/>
              <a:t> of U.S. treatment facilities offer residential beds for clients’ children?</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Answer: b – 3%</a:t>
            </a:r>
          </a:p>
          <a:p>
            <a:pPr marL="0" indent="0">
              <a:buFont typeface="Arial" panose="020B0604020202020204" pitchFamily="34" charset="0"/>
              <a:buNone/>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Not letting women bring their</a:t>
            </a:r>
            <a:r>
              <a:rPr lang="en-US" sz="1400" baseline="0" dirty="0" smtClean="0"/>
              <a:t> children to treatment is a huge barrier. Again,</a:t>
            </a:r>
            <a:r>
              <a:rPr lang="en-US" sz="1400" dirty="0" smtClean="0"/>
              <a:t> a lot</a:t>
            </a:r>
            <a:r>
              <a:rPr lang="en-US" sz="1400" baseline="0" dirty="0" smtClean="0"/>
              <a:t> of us think family-centered care is widespread and what we’ve always been doing. However, the data tells a different story. This approach is actually very uncommon.</a:t>
            </a: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13</a:t>
            </a:fld>
            <a:endParaRPr lang="en-US" dirty="0"/>
          </a:p>
        </p:txBody>
      </p:sp>
    </p:spTree>
    <p:extLst>
      <p:ext uri="{BB962C8B-B14F-4D97-AF65-F5344CB8AC3E}">
        <p14:creationId xmlns:p14="http://schemas.microsoft.com/office/powerpoint/2010/main" val="50504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Family-centered</a:t>
            </a:r>
            <a:r>
              <a:rPr lang="en-US" sz="1400" baseline="0" dirty="0" smtClean="0"/>
              <a:t> care has impressive outcomes. Current data has shown:</a:t>
            </a:r>
          </a:p>
          <a:p>
            <a:pPr marL="285750" indent="-285750">
              <a:buFont typeface="Arial" panose="020B0604020202020204" pitchFamily="34" charset="0"/>
              <a:buChar char="•"/>
            </a:pPr>
            <a:r>
              <a:rPr lang="en-US" sz="1400" baseline="0" dirty="0" smtClean="0"/>
              <a:t>It results in improved treatment and retention outcomes for individual women.</a:t>
            </a:r>
          </a:p>
          <a:p>
            <a:pPr marL="285750" indent="-285750">
              <a:buFont typeface="Arial" panose="020B0604020202020204" pitchFamily="34" charset="0"/>
              <a:buChar char="•"/>
            </a:pPr>
            <a:r>
              <a:rPr lang="en-US" sz="1400" baseline="0" dirty="0" smtClean="0"/>
              <a:t>Children and other family members also have improved outcomes. </a:t>
            </a:r>
            <a:endParaRPr lang="en-US" sz="1400" dirty="0"/>
          </a:p>
        </p:txBody>
      </p:sp>
      <p:sp>
        <p:nvSpPr>
          <p:cNvPr id="4" name="Slide Number Placeholder 3"/>
          <p:cNvSpPr>
            <a:spLocks noGrp="1"/>
          </p:cNvSpPr>
          <p:nvPr>
            <p:ph type="sldNum" sz="quarter" idx="10"/>
          </p:nvPr>
        </p:nvSpPr>
        <p:spPr/>
        <p:txBody>
          <a:bodyPr/>
          <a:lstStyle/>
          <a:p>
            <a:fld id="{456A54EE-C959-448C-B94A-528FB40E2345}" type="slidenum">
              <a:rPr lang="en-US" smtClean="0"/>
              <a:t>14</a:t>
            </a:fld>
            <a:endParaRPr lang="en-US" dirty="0"/>
          </a:p>
        </p:txBody>
      </p:sp>
    </p:spTree>
    <p:extLst>
      <p:ext uri="{BB962C8B-B14F-4D97-AF65-F5344CB8AC3E}">
        <p14:creationId xmlns:p14="http://schemas.microsoft.com/office/powerpoint/2010/main" val="2997200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discuss what family-centered care is all about</a:t>
            </a:r>
            <a:r>
              <a:rPr lang="en-US" baseline="0" dirty="0" smtClean="0"/>
              <a:t> and where this concept came from.</a:t>
            </a:r>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15</a:t>
            </a:fld>
            <a:endParaRPr lang="en-US" dirty="0"/>
          </a:p>
        </p:txBody>
      </p:sp>
    </p:spTree>
    <p:extLst>
      <p:ext uri="{BB962C8B-B14F-4D97-AF65-F5344CB8AC3E}">
        <p14:creationId xmlns:p14="http://schemas.microsoft.com/office/powerpoint/2010/main" val="49976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definitions</a:t>
            </a:r>
            <a:r>
              <a:rPr lang="en-US" baseline="0" dirty="0" smtClean="0"/>
              <a:t> and philosophies about family-centered care as it applies to different fields. In the context of pregnant and postpartum women’s addiction treatment, it is providing services for the whole family to make recovery possible. Although the mother is the entry point, the family becomes the client. This includes the father and/or partner, children of all ages, and other extended family members or friends who are an integral part of the woman’s family.</a:t>
            </a:r>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16</a:t>
            </a:fld>
            <a:endParaRPr lang="en-US" dirty="0"/>
          </a:p>
        </p:txBody>
      </p:sp>
    </p:spTree>
    <p:extLst>
      <p:ext uri="{BB962C8B-B14F-4D97-AF65-F5344CB8AC3E}">
        <p14:creationId xmlns:p14="http://schemas.microsoft.com/office/powerpoint/2010/main" val="90729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0300" y="295275"/>
            <a:ext cx="2298700" cy="1776413"/>
          </a:xfrm>
        </p:spPr>
      </p:sp>
      <p:sp>
        <p:nvSpPr>
          <p:cNvPr id="3" name="Notes Placeholder 2"/>
          <p:cNvSpPr>
            <a:spLocks noGrp="1"/>
          </p:cNvSpPr>
          <p:nvPr>
            <p:ph type="body" idx="1"/>
          </p:nvPr>
        </p:nvSpPr>
        <p:spPr>
          <a:xfrm>
            <a:off x="152400" y="1419225"/>
            <a:ext cx="6553199" cy="7038976"/>
          </a:xfrm>
        </p:spPr>
        <p:txBody>
          <a:bodyPr/>
          <a:lstStyle/>
          <a:p>
            <a:r>
              <a:rPr lang="en-US" sz="1200" b="0" dirty="0" smtClean="0">
                <a:latin typeface="Times New Roman" panose="02020603050405020304" pitchFamily="18" charset="0"/>
                <a:cs typeface="Times New Roman" panose="02020603050405020304" pitchFamily="18" charset="0"/>
              </a:rPr>
              <a:t>As part of family-centered care, we have</a:t>
            </a:r>
            <a:r>
              <a:rPr lang="en-US" sz="1200" b="0" baseline="0" dirty="0" smtClean="0">
                <a:latin typeface="Times New Roman" panose="02020603050405020304" pitchFamily="18" charset="0"/>
                <a:cs typeface="Times New Roman" panose="02020603050405020304" pitchFamily="18" charset="0"/>
              </a:rPr>
              <a:t> to consider the culture of the families we serve and our own cultural competence as professionals. </a:t>
            </a:r>
            <a:r>
              <a:rPr lang="en-US" sz="1200" dirty="0" smtClean="0">
                <a:latin typeface="Times New Roman" panose="02020603050405020304" pitchFamily="18" charset="0"/>
                <a:cs typeface="Times New Roman" panose="02020603050405020304" pitchFamily="18" charset="0"/>
              </a:rPr>
              <a:t>Understanding the importance of language and culture is key in eliminating health disparities:</a:t>
            </a:r>
          </a:p>
          <a:p>
            <a:pPr marL="628650" lvl="1"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Health, healing, and wellness belief systems; </a:t>
            </a:r>
            <a:r>
              <a:rPr lang="en-US" sz="1200" i="1" baseline="0" dirty="0" smtClean="0">
                <a:latin typeface="Times New Roman" panose="02020603050405020304" pitchFamily="18" charset="0"/>
                <a:cs typeface="Times New Roman" panose="02020603050405020304" pitchFamily="18" charset="0"/>
              </a:rPr>
              <a:t>how health services are delivered and created for the populations they serve.</a:t>
            </a:r>
          </a:p>
          <a:p>
            <a:pPr marL="628650" lvl="1"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How illness, disease, and their causes are perceived; </a:t>
            </a:r>
            <a:r>
              <a:rPr lang="en-US" sz="1200" i="1" baseline="0" dirty="0" smtClean="0">
                <a:latin typeface="Times New Roman" panose="02020603050405020304" pitchFamily="18" charset="0"/>
                <a:cs typeface="Times New Roman" panose="02020603050405020304" pitchFamily="18" charset="0"/>
              </a:rPr>
              <a:t>both by the individual and the healthcare system.</a:t>
            </a:r>
          </a:p>
          <a:p>
            <a:pPr marL="628650" lvl="1"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How treatment is sought; </a:t>
            </a:r>
            <a:r>
              <a:rPr lang="en-US" sz="1200" i="1" baseline="0" dirty="0" smtClean="0">
                <a:latin typeface="Times New Roman" panose="02020603050405020304" pitchFamily="18" charset="0"/>
                <a:cs typeface="Times New Roman" panose="02020603050405020304" pitchFamily="18" charset="0"/>
              </a:rPr>
              <a:t>the behaviors of individuals seeking healthcare and their attitudes toward healthcare providers</a:t>
            </a:r>
            <a:r>
              <a:rPr lang="en-US" sz="1200" i="0" baseline="0" dirty="0" smtClean="0">
                <a:latin typeface="Times New Roman" panose="02020603050405020304" pitchFamily="18" charset="0"/>
                <a:cs typeface="Times New Roman" panose="02020603050405020304" pitchFamily="18" charset="0"/>
              </a:rPr>
              <a:t>.</a:t>
            </a:r>
            <a:endParaRPr lang="en-US" sz="1200" baseline="0" dirty="0" smtClean="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The delivery of healthcare services by the providers </a:t>
            </a:r>
            <a:r>
              <a:rPr lang="en-US" sz="1200" i="1" baseline="0" dirty="0" smtClean="0">
                <a:latin typeface="Times New Roman" panose="02020603050405020304" pitchFamily="18" charset="0"/>
                <a:cs typeface="Times New Roman" panose="02020603050405020304" pitchFamily="18" charset="0"/>
              </a:rPr>
              <a:t>who look at the world through their own set of values, which can compromise access for individuals from other cultures. </a:t>
            </a:r>
          </a:p>
          <a:p>
            <a:endParaRPr lang="en-US" sz="1200" b="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By understanding, valuing, and incorporating the cultural differences of diverse populations and examining one's own values and beliefs, healthcare organizations, practitioners, and others can support a whole healthcare system which responds appropriately to and directly serves the unique needs of populations. </a:t>
            </a:r>
          </a:p>
          <a:p>
            <a:endParaRPr lang="en-US" sz="1200" b="0" dirty="0" smtClean="0">
              <a:latin typeface="Times New Roman" panose="02020603050405020304" pitchFamily="18" charset="0"/>
              <a:cs typeface="Times New Roman" panose="02020603050405020304" pitchFamily="18" charset="0"/>
            </a:endParaRPr>
          </a:p>
          <a:p>
            <a:r>
              <a:rPr lang="en-US" sz="1200" b="1" i="1" dirty="0" smtClean="0">
                <a:latin typeface="Times New Roman" panose="02020603050405020304" pitchFamily="18" charset="0"/>
                <a:cs typeface="Times New Roman" panose="02020603050405020304" pitchFamily="18" charset="0"/>
              </a:rPr>
              <a:t>Note to</a:t>
            </a:r>
            <a:r>
              <a:rPr lang="en-US" sz="1200" b="1" i="1" baseline="0" dirty="0" smtClean="0">
                <a:latin typeface="Times New Roman" panose="02020603050405020304" pitchFamily="18" charset="0"/>
                <a:cs typeface="Times New Roman" panose="02020603050405020304" pitchFamily="18" charset="0"/>
              </a:rPr>
              <a:t> trainer: </a:t>
            </a:r>
            <a:r>
              <a:rPr lang="en-US" sz="1200" b="0" dirty="0" smtClean="0">
                <a:latin typeface="Times New Roman" panose="02020603050405020304" pitchFamily="18" charset="0"/>
                <a:cs typeface="Times New Roman" panose="02020603050405020304" pitchFamily="18" charset="0"/>
              </a:rPr>
              <a:t>For more on culture, see the handout on </a:t>
            </a:r>
            <a:r>
              <a:rPr lang="en-US" sz="1200" b="1" dirty="0" smtClean="0">
                <a:latin typeface="Times New Roman" panose="02020603050405020304" pitchFamily="18" charset="0"/>
                <a:cs typeface="Times New Roman" panose="02020603050405020304" pitchFamily="18" charset="0"/>
              </a:rPr>
              <a:t>page</a:t>
            </a:r>
            <a:r>
              <a:rPr lang="en-US" sz="1200" b="1" baseline="0" dirty="0" smtClean="0">
                <a:latin typeface="Times New Roman" panose="02020603050405020304" pitchFamily="18" charset="0"/>
                <a:cs typeface="Times New Roman" panose="02020603050405020304" pitchFamily="18" charset="0"/>
              </a:rPr>
              <a:t> 27 </a:t>
            </a:r>
            <a:r>
              <a:rPr lang="en-US" sz="1200" b="0" baseline="0" dirty="0" smtClean="0">
                <a:latin typeface="Times New Roman" panose="02020603050405020304" pitchFamily="18" charset="0"/>
                <a:cs typeface="Times New Roman" panose="02020603050405020304" pitchFamily="18" charset="0"/>
              </a:rPr>
              <a:t>of your participant manual.</a:t>
            </a:r>
          </a:p>
          <a:p>
            <a:endParaRPr lang="en-US" sz="1200" b="0"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Times New Roman" panose="02020603050405020304" pitchFamily="18" charset="0"/>
                <a:cs typeface="Times New Roman" panose="02020603050405020304" pitchFamily="18" charset="0"/>
              </a:rPr>
              <a:t>Reference: </a:t>
            </a:r>
            <a:r>
              <a:rPr lang="en-US" sz="1200" baseline="0" dirty="0" smtClean="0">
                <a:latin typeface="Times New Roman" panose="02020603050405020304" pitchFamily="18" charset="0"/>
                <a:cs typeface="Times New Roman" panose="02020603050405020304" pitchFamily="18" charset="0"/>
              </a:rPr>
              <a:t>http://minorityhealth.hhs.gov/templates/</a:t>
            </a:r>
          </a:p>
        </p:txBody>
      </p:sp>
      <p:sp>
        <p:nvSpPr>
          <p:cNvPr id="4" name="Slide Number Placeholder 3"/>
          <p:cNvSpPr>
            <a:spLocks noGrp="1"/>
          </p:cNvSpPr>
          <p:nvPr>
            <p:ph type="sldNum" sz="quarter" idx="10"/>
          </p:nvPr>
        </p:nvSpPr>
        <p:spPr/>
        <p:txBody>
          <a:bodyPr/>
          <a:lstStyle/>
          <a:p>
            <a:fld id="{6F72CA35-7DCB-4EBA-A7F3-C859FB565EA3}" type="slidenum">
              <a:rPr lang="en-US" smtClean="0"/>
              <a:t>17</a:t>
            </a:fld>
            <a:endParaRPr lang="en-US" dirty="0"/>
          </a:p>
        </p:txBody>
      </p:sp>
    </p:spTree>
    <p:extLst>
      <p:ext uri="{BB962C8B-B14F-4D97-AF65-F5344CB8AC3E}">
        <p14:creationId xmlns:p14="http://schemas.microsoft.com/office/powerpoint/2010/main" val="151470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Family-centered care is not a new idea. It</a:t>
            </a:r>
            <a:r>
              <a:rPr lang="en-US" baseline="0" dirty="0" smtClean="0"/>
              <a:t> has evolved across many disciplines, including mental health, child welfare, and pediatrics. Let’s review its historical influences.</a:t>
            </a:r>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18</a:t>
            </a:fld>
            <a:endParaRPr lang="en-US" dirty="0"/>
          </a:p>
        </p:txBody>
      </p:sp>
    </p:spTree>
    <p:extLst>
      <p:ext uri="{BB962C8B-B14F-4D97-AF65-F5344CB8AC3E}">
        <p14:creationId xmlns:p14="http://schemas.microsoft.com/office/powerpoint/2010/main" val="112896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accent1">
                    <a:lumMod val="75000"/>
                    <a:lumOff val="25000"/>
                  </a:schemeClr>
                </a:solidFill>
              </a:rPr>
              <a:t>Our definition of family-centered care builds on all of these perspectives. T</a:t>
            </a:r>
            <a:r>
              <a:rPr lang="en-US" sz="1100" dirty="0" smtClean="0">
                <a:solidFill>
                  <a:schemeClr val="accent1">
                    <a:lumMod val="75000"/>
                    <a:lumOff val="25000"/>
                  </a:schemeClr>
                </a:solidFill>
              </a:rPr>
              <a:t>hese are some programs</a:t>
            </a:r>
            <a:r>
              <a:rPr lang="en-US" sz="1100" baseline="0" dirty="0" smtClean="0">
                <a:solidFill>
                  <a:schemeClr val="accent1">
                    <a:lumMod val="75000"/>
                    <a:lumOff val="25000"/>
                  </a:schemeClr>
                </a:solidFill>
              </a:rPr>
              <a:t> and fields that have contributed to the development of family-centered care. You’ll notice that different fields are based on the perspectives of different family members. While pregnant/postpartum women’s addiction treatment focuses on the perspective of the mother, many of these fields have focused on the child’s perspective.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accent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1">
                    <a:lumMod val="75000"/>
                    <a:lumOff val="25000"/>
                  </a:schemeClr>
                </a:solidFill>
              </a:rPr>
              <a:t>Family Preservation and Support Services Program </a:t>
            </a:r>
            <a:r>
              <a:rPr lang="en-US" sz="1050" dirty="0" smtClean="0">
                <a:solidFill>
                  <a:schemeClr val="accent1">
                    <a:lumMod val="75000"/>
                    <a:lumOff val="25000"/>
                  </a:schemeClr>
                </a:solidFill>
              </a:rPr>
              <a:t>(1993)</a:t>
            </a:r>
            <a:endParaRPr lang="en-US" sz="1100" dirty="0" smtClean="0">
              <a:solidFill>
                <a:schemeClr val="accent1">
                  <a:lumMod val="75000"/>
                  <a:lumOff val="25000"/>
                </a:schemeClr>
              </a:solidFill>
            </a:endParaRPr>
          </a:p>
          <a:p>
            <a:pPr marL="342900" indent="-342900">
              <a:buFont typeface="Arial" panose="020B0604020202020204" pitchFamily="34" charset="0"/>
              <a:buChar char="•"/>
            </a:pPr>
            <a:r>
              <a:rPr lang="en-US" sz="1100" dirty="0" smtClean="0"/>
              <a:t>This program officially recognized the practice of family preservation.</a:t>
            </a:r>
          </a:p>
          <a:p>
            <a:pPr marL="342900" indent="-342900">
              <a:buFont typeface="Arial" panose="020B0604020202020204" pitchFamily="34" charset="0"/>
              <a:buChar char="•"/>
            </a:pPr>
            <a:r>
              <a:rPr lang="en-US" sz="1100" dirty="0" smtClean="0"/>
              <a:t>It</a:t>
            </a:r>
            <a:r>
              <a:rPr lang="en-US" sz="1100" baseline="0" dirty="0" smtClean="0"/>
              <a:t> expanded the scope from children’s services to include family</a:t>
            </a:r>
            <a:r>
              <a:rPr lang="en-US" sz="1100" dirty="0" smtClean="0"/>
              <a:t> support services.</a:t>
            </a:r>
          </a:p>
          <a:p>
            <a:pPr marL="342900" indent="-342900">
              <a:buFont typeface="Arial" panose="020B0604020202020204" pitchFamily="34" charset="0"/>
              <a:buChar char="•"/>
            </a:pPr>
            <a:r>
              <a:rPr lang="en-US" sz="1100" dirty="0" smtClean="0"/>
              <a:t>Communities were encouraged to build a system of family support services to “assist vulnerable children and families in an effort to prevent child maltreatment.”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[McGowan, B. G. (2010). An historical perspective on child welfare: An international perspective on knowledge in the service of 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accent1">
                    <a:lumMod val="75000"/>
                    <a:lumOff val="25000"/>
                  </a:schemeClr>
                </a:solidFill>
              </a:rPr>
              <a:t>Comprehensive Community Mental Health Services for Children and Their Families Program </a:t>
            </a:r>
            <a:r>
              <a:rPr lang="en-US" sz="1200" dirty="0" smtClean="0">
                <a:solidFill>
                  <a:schemeClr val="accent1">
                    <a:lumMod val="75000"/>
                    <a:lumOff val="25000"/>
                  </a:schemeClr>
                </a:solidFill>
              </a:rPr>
              <a:t>(1994)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This framework also emerged from emphasis at the federal level on family-centered and family-focused approaches to providing care for children with severe emotional disturbances and their families. Established in 1994, the Comprehensive Community Mental Health Services for Children and Their Families Program was administered by the Center for Mental Health Services (CMHS) of SAMHSA. Child welfare and U.S. Child Health Policy has incorporated and funded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chemeClr val="tx1"/>
                </a:solidFill>
                <a:effectLst/>
                <a:latin typeface="+mn-lt"/>
                <a:ea typeface="+mn-ea"/>
                <a:cs typeface="+mn-cs"/>
              </a:rPr>
              <a:t>Family-Centered Practice</a:t>
            </a:r>
            <a:r>
              <a:rPr lang="en-US" sz="1400" kern="1200" baseline="0" dirty="0" smtClean="0">
                <a:solidFill>
                  <a:schemeClr val="tx1"/>
                </a:solidFill>
                <a:effectLst/>
                <a:latin typeface="+mn-lt"/>
                <a:ea typeface="+mn-ea"/>
                <a:cs typeface="+mn-cs"/>
              </a:rPr>
              <a:t> (child welfare, 2001)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The child welfare field defines</a:t>
            </a:r>
            <a:r>
              <a:rPr lang="en-US" sz="1400" baseline="0" dirty="0" smtClean="0"/>
              <a:t> family-centered practice as </a:t>
            </a:r>
            <a:r>
              <a:rPr lang="en-US" sz="1400" dirty="0" smtClean="0"/>
              <a:t>“A way of working with families, both formally and informally, across service systems to enhance their capacity to care for and protect their children. Family-centered practice includes a range of strategies, including advocating for improved conditions for families, supporting them, stabilizing those in crisis, reunifying those who are separated, building new families, and connecting families to resources that will sustain them in the future.”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[https://www.childwelfare.gov/aboutus/faq/famcentered/]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smtClean="0">
                <a:solidFill>
                  <a:schemeClr val="tx1"/>
                </a:solidFill>
                <a:effectLst/>
                <a:latin typeface="+mn-lt"/>
                <a:ea typeface="+mn-ea"/>
                <a:cs typeface="+mn-cs"/>
              </a:rPr>
              <a:t>Family-Centered Care (pediatrics, 2003)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t>Family-centered care is a term used in the pediatrics field.</a:t>
            </a:r>
            <a:r>
              <a:rPr lang="en-US" sz="1400" b="0" baseline="0" dirty="0" smtClean="0"/>
              <a:t> It</a:t>
            </a:r>
            <a:r>
              <a:rPr lang="en-US" sz="1400" b="0" dirty="0" smtClean="0"/>
              <a:t> is an innovative approach to the planning, delivery, and evaluation of health care that is grounded in a mutually beneficial </a:t>
            </a:r>
            <a:r>
              <a:rPr lang="en-US" sz="1400" b="0" dirty="0" smtClean="0">
                <a:solidFill>
                  <a:schemeClr val="accent1">
                    <a:lumMod val="75000"/>
                    <a:lumOff val="25000"/>
                  </a:schemeClr>
                </a:solidFill>
              </a:rPr>
              <a:t>partnership</a:t>
            </a:r>
            <a:r>
              <a:rPr lang="en-US" sz="1400" b="0" dirty="0" smtClean="0"/>
              <a:t> among patients, families, and providers that recognizes the importance of the family in the patient's life. </a:t>
            </a:r>
            <a:endParaRPr lang="en-US" sz="1800" b="0" dirty="0" smtClean="0"/>
          </a:p>
          <a:p>
            <a:pPr marL="0" indent="0">
              <a:buNone/>
            </a:pPr>
            <a:r>
              <a:rPr lang="en-US" sz="1400" b="0" kern="1200" baseline="0" dirty="0" smtClean="0">
                <a:solidFill>
                  <a:schemeClr val="tx1"/>
                </a:solidFill>
                <a:effectLst/>
                <a:latin typeface="+mn-lt"/>
                <a:ea typeface="+mn-ea"/>
                <a:cs typeface="+mn-cs"/>
              </a:rPr>
              <a:t>[</a:t>
            </a:r>
            <a:r>
              <a:rPr lang="en-US" sz="3200" b="0" dirty="0" smtClean="0">
                <a:solidFill>
                  <a:schemeClr val="accent1">
                    <a:lumMod val="75000"/>
                    <a:lumOff val="25000"/>
                  </a:schemeClr>
                </a:solidFill>
              </a:rPr>
              <a:t>American Academy of Pediatrics, Institute for Family-Centered Care,</a:t>
            </a:r>
            <a:r>
              <a:rPr lang="en-US" sz="3200" b="0" baseline="0" dirty="0" smtClean="0">
                <a:solidFill>
                  <a:schemeClr val="accent1">
                    <a:lumMod val="75000"/>
                    <a:lumOff val="25000"/>
                  </a:schemeClr>
                </a:solidFill>
              </a:rPr>
              <a:t> </a:t>
            </a:r>
            <a:r>
              <a:rPr lang="en-US" sz="1800" b="0" dirty="0" smtClean="0"/>
              <a:t>PEDIATRICS Vol. 112 No.3 Sep 2003]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baseline="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baseline="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p>
            <a:pPr marL="342900" indent="-342900">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19</a:t>
            </a:fld>
            <a:endParaRPr lang="en-US" dirty="0"/>
          </a:p>
        </p:txBody>
      </p:sp>
    </p:spTree>
    <p:extLst>
      <p:ext uri="{BB962C8B-B14F-4D97-AF65-F5344CB8AC3E}">
        <p14:creationId xmlns:p14="http://schemas.microsoft.com/office/powerpoint/2010/main" val="128796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module 1 of the “Easier Together” curriculum, I will: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provide an </a:t>
            </a:r>
            <a:r>
              <a:rPr lang="en-US" sz="1200" baseline="0" dirty="0" smtClean="0"/>
              <a:t>introduction to this training series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discuss why this topic is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describe the definition of family-centered care,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review language, stigma, and obstacles.</a:t>
            </a:r>
          </a:p>
          <a:p>
            <a:endParaRPr lang="en-US"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a:t>
            </a:fld>
            <a:endParaRPr lang="en-US" dirty="0"/>
          </a:p>
        </p:txBody>
      </p:sp>
    </p:spTree>
    <p:extLst>
      <p:ext uri="{BB962C8B-B14F-4D97-AF65-F5344CB8AC3E}">
        <p14:creationId xmlns:p14="http://schemas.microsoft.com/office/powerpoint/2010/main" val="112257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sz="1400" baseline="0" dirty="0" smtClean="0"/>
              <a:t>Family-centered care in the context of pregnant and postpartum women’s addiction treatment is also heavily rooted in gender-specific and responsive approaches. Up until the 1960s, treatment was designed for male clients. However:</a:t>
            </a:r>
          </a:p>
          <a:p>
            <a:pPr marL="171450" indent="-171450" defTabSz="924458">
              <a:buFont typeface="Arial" panose="020B0604020202020204" pitchFamily="34" charset="0"/>
              <a:buChar char="•"/>
              <a:defRPr/>
            </a:pPr>
            <a:r>
              <a:rPr lang="en-US" sz="1400" b="1" baseline="0" dirty="0" smtClean="0"/>
              <a:t>Women’s specific services </a:t>
            </a:r>
            <a:r>
              <a:rPr lang="en-US" sz="1400" b="0" baseline="0" dirty="0" smtClean="0"/>
              <a:t>began </a:t>
            </a:r>
            <a:r>
              <a:rPr lang="en-US" sz="1400" baseline="0" dirty="0" smtClean="0"/>
              <a:t>emerging in the 1970s as research documented the differences between men’s and women’s substance use.</a:t>
            </a:r>
          </a:p>
          <a:p>
            <a:pPr marL="171450" indent="-171450" defTabSz="924458">
              <a:buFont typeface="Arial" panose="020B0604020202020204" pitchFamily="34" charset="0"/>
              <a:buChar char="•"/>
              <a:defRPr/>
            </a:pPr>
            <a:r>
              <a:rPr lang="en-US" sz="1400" baseline="0" dirty="0" smtClean="0"/>
              <a:t>In the 1980s, </a:t>
            </a:r>
            <a:r>
              <a:rPr lang="en-US" sz="1400" b="1" baseline="0" dirty="0" smtClean="0"/>
              <a:t>gender-specific services </a:t>
            </a:r>
            <a:r>
              <a:rPr lang="en-US" sz="1400" baseline="0" dirty="0" smtClean="0"/>
              <a:t>were developed to reflect these gender differences. Examples include creating separate facilities for men and women, offering childcare, and having groups focused on women’s issues.</a:t>
            </a:r>
          </a:p>
          <a:p>
            <a:pPr marL="171450" indent="-171450" defTabSz="924458">
              <a:buFont typeface="Arial" panose="020B0604020202020204" pitchFamily="34" charset="0"/>
              <a:buChar char="•"/>
              <a:defRPr/>
            </a:pPr>
            <a:r>
              <a:rPr lang="en-US" sz="1400" b="1" baseline="0" dirty="0" smtClean="0"/>
              <a:t>Gender-responsive approaches</a:t>
            </a:r>
            <a:r>
              <a:rPr lang="en-US" sz="1400" baseline="0" dirty="0" smtClean="0"/>
              <a:t> were developed in the 1990s to early 2000s. These approaches integrated trauma-informed care, relational theory, and a strengths-based perspective.</a:t>
            </a:r>
          </a:p>
          <a:p>
            <a:pPr marL="171450" indent="-171450" defTabSz="924458">
              <a:buFont typeface="Arial" panose="020B0604020202020204" pitchFamily="34" charset="0"/>
              <a:buChar char="•"/>
              <a:defRPr/>
            </a:pPr>
            <a:r>
              <a:rPr lang="en-US" sz="1400" baseline="0" dirty="0" smtClean="0"/>
              <a:t>I want to note that when we’re saying “gender” in this context, we mean women/females.</a:t>
            </a:r>
          </a:p>
          <a:p>
            <a:pPr marL="171450" indent="-171450" defTabSz="924458">
              <a:buFont typeface="Arial" panose="020B0604020202020204" pitchFamily="34" charset="0"/>
              <a:buChar char="•"/>
              <a:defRPr/>
            </a:pPr>
            <a:endParaRPr lang="en-US" sz="1400" baseline="0" dirty="0" smtClean="0"/>
          </a:p>
          <a:p>
            <a:pPr marL="0" indent="0" defTabSz="924458">
              <a:buFont typeface="Arial" panose="020B0604020202020204" pitchFamily="34" charset="0"/>
              <a:buNone/>
              <a:defRPr/>
            </a:pPr>
            <a:r>
              <a:rPr lang="en-US" sz="1400" baseline="0" dirty="0" smtClean="0"/>
              <a:t>Graphic source: Grella, C. E. (2008). From generic to gender-responsive treatment: Changes in social policies, treatment services, and outcomes of women in substance abuse treatment. </a:t>
            </a:r>
            <a:r>
              <a:rPr lang="en-US" sz="1400" i="1" baseline="0" dirty="0" smtClean="0"/>
              <a:t>Journal of Psychoactive Drugs, SARC Supplement 5</a:t>
            </a:r>
            <a:r>
              <a:rPr lang="en-US" sz="1400" baseline="0" dirty="0" smtClean="0"/>
              <a:t>, 327-343.</a:t>
            </a:r>
          </a:p>
          <a:p>
            <a:pPr marL="173336" indent="-173336" defTabSz="924458">
              <a:buFont typeface="Arial" panose="020B0604020202020204" pitchFamily="34" charset="0"/>
              <a:buChar char="•"/>
              <a:defRPr/>
            </a:pPr>
            <a:endParaRPr lang="en-US" sz="1400" baseline="0" dirty="0" smtClean="0"/>
          </a:p>
          <a:p>
            <a:endParaRPr lang="en-US" sz="1400" dirty="0" smtClean="0"/>
          </a:p>
          <a:p>
            <a:pPr marL="342900" indent="-342900">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20</a:t>
            </a:fld>
            <a:endParaRPr lang="en-US" dirty="0"/>
          </a:p>
        </p:txBody>
      </p:sp>
    </p:spTree>
    <p:extLst>
      <p:ext uri="{BB962C8B-B14F-4D97-AF65-F5344CB8AC3E}">
        <p14:creationId xmlns:p14="http://schemas.microsoft.com/office/powerpoint/2010/main" val="1130727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Family-centered care in the context of pregnant/postpartum women’s addiction treatment is a natural</a:t>
            </a:r>
            <a:r>
              <a:rPr lang="en-US" sz="1400" baseline="0" dirty="0" smtClean="0"/>
              <a:t> expansion from gender-specific and responsive approaches. It builds on those principles by providing wraparound services for the entire family and uses a recovery approach to support long-term wellness.</a:t>
            </a:r>
          </a:p>
          <a:p>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Graphic based on: Grella, C. E. (2008). From generic to gender-responsive treatment: Changes in social policies, treatment services, and outcomes of women in substance abuse treatment. </a:t>
            </a:r>
            <a:r>
              <a:rPr lang="en-US" sz="1400" i="1" baseline="0" dirty="0" smtClean="0"/>
              <a:t>Journal of Psychoactive Drugs, SARC Supplement 5</a:t>
            </a:r>
            <a:r>
              <a:rPr lang="en-US" sz="1400" baseline="0" dirty="0" smtClean="0"/>
              <a:t>, 327-343.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baseline="0" dirty="0" smtClean="0"/>
              <a:t>Note to trainer: This handout is available on page 25 of the participant manual.</a:t>
            </a:r>
          </a:p>
          <a:p>
            <a:endParaRPr lang="en-US" sz="1400" b="1" i="1" baseline="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21</a:t>
            </a:fld>
            <a:endParaRPr lang="en-US" dirty="0"/>
          </a:p>
        </p:txBody>
      </p:sp>
    </p:spTree>
    <p:extLst>
      <p:ext uri="{BB962C8B-B14F-4D97-AF65-F5344CB8AC3E}">
        <p14:creationId xmlns:p14="http://schemas.microsoft.com/office/powerpoint/2010/main" val="1758849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 how do we make this shift?</a:t>
            </a:r>
          </a:p>
          <a:p>
            <a:endParaRPr lang="en-US" sz="1400" dirty="0" smtClean="0"/>
          </a:p>
          <a:p>
            <a:pPr marL="171450" indent="-171450">
              <a:buFont typeface="Arial" panose="020B0604020202020204" pitchFamily="34" charset="0"/>
              <a:buChar char="•"/>
            </a:pPr>
            <a:r>
              <a:rPr lang="en-US" sz="1400" dirty="0" smtClean="0"/>
              <a:t>In a gender-specific and responsive approach, we</a:t>
            </a:r>
            <a:r>
              <a:rPr lang="en-US" sz="1400" baseline="0" dirty="0" smtClean="0"/>
              <a:t> address women’s unique experiences and multiple needs; provide a healing, safe, and healthy environment; and use relational approaches to provide gender-specific treatment.</a:t>
            </a:r>
          </a:p>
          <a:p>
            <a:endParaRPr lang="en-US" sz="1400" baseline="0" dirty="0" smtClean="0"/>
          </a:p>
          <a:p>
            <a:pPr marL="171450" indent="-171450">
              <a:buFont typeface="Arial" panose="020B0604020202020204" pitchFamily="34" charset="0"/>
              <a:buChar char="•"/>
            </a:pPr>
            <a:r>
              <a:rPr lang="en-US" sz="1400" baseline="0" dirty="0" smtClean="0"/>
              <a:t>However, for pregnant and postpartum women and mothers in general, it is integral to also consider the needs of family members, including fathers/partners and children.</a:t>
            </a:r>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baseline="0" dirty="0" smtClean="0"/>
              <a:t>In family-centered care, we consider how we can provide a space for the woman AND family members to heal, how we can actively involve family members, how we can recognize the importance of family in the woman’s life, and how we can support the woman in negotiating her relationships.</a:t>
            </a:r>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baseline="0" dirty="0" smtClean="0"/>
              <a:t>Family-centered care is a natural and necessary extension of a gender-specific and responsive approach that benefits the mother and family as a whole.</a:t>
            </a:r>
          </a:p>
          <a:p>
            <a:endParaRPr lang="en-US" sz="1400" baseline="0" dirty="0" smtClean="0"/>
          </a:p>
          <a:p>
            <a:pPr marL="171450" indent="-171450">
              <a:buFont typeface="Arial" panose="020B0604020202020204" pitchFamily="34" charset="0"/>
              <a:buChar char="•"/>
            </a:pPr>
            <a:r>
              <a:rPr lang="en-US" sz="1400" baseline="0" dirty="0" smtClean="0"/>
              <a:t>The “Easier Together” curriculum will provide some practical ideas on how we can make this shift.</a:t>
            </a:r>
            <a:endParaRPr lang="en-US" sz="1400" dirty="0" smtClean="0"/>
          </a:p>
          <a:p>
            <a:pPr marL="342900" indent="-342900">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22</a:t>
            </a:fld>
            <a:endParaRPr lang="en-US" dirty="0"/>
          </a:p>
        </p:txBody>
      </p:sp>
    </p:spTree>
    <p:extLst>
      <p:ext uri="{BB962C8B-B14F-4D97-AF65-F5344CB8AC3E}">
        <p14:creationId xmlns:p14="http://schemas.microsoft.com/office/powerpoint/2010/main" val="32660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I want to stop and get your thoughts on making this shift. What do you think? Does</a:t>
            </a:r>
            <a:r>
              <a:rPr lang="en-US" sz="1400" baseline="0" dirty="0" smtClean="0"/>
              <a:t> family-centered care decrease focus on the woman?</a:t>
            </a:r>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baseline="0" dirty="0" smtClean="0"/>
              <a:t>Raise your hand if you agree</a:t>
            </a:r>
          </a:p>
          <a:p>
            <a:pPr marL="171450" indent="-171450">
              <a:buFont typeface="Arial" panose="020B0604020202020204" pitchFamily="34" charset="0"/>
              <a:buChar char="•"/>
            </a:pPr>
            <a:r>
              <a:rPr lang="en-US" sz="1400" baseline="0" dirty="0" smtClean="0"/>
              <a:t>Raise your hand if you disagree</a:t>
            </a:r>
          </a:p>
          <a:p>
            <a:pPr marL="171450" indent="-171450">
              <a:buFont typeface="Arial" panose="020B0604020202020204" pitchFamily="34" charset="0"/>
              <a:buChar char="•"/>
            </a:pPr>
            <a:r>
              <a:rPr lang="en-US" sz="1400" baseline="0" dirty="0" smtClean="0"/>
              <a:t>Raise your hand if you’re not sure</a:t>
            </a:r>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baseline="0" dirty="0" smtClean="0"/>
              <a:t>Those of you who agree, would you talk about some of your concerns? *</a:t>
            </a:r>
            <a:r>
              <a:rPr lang="en-US" sz="1400" i="1" baseline="0" dirty="0" smtClean="0"/>
              <a:t>Note to trainer: Ask, “Those of you with your hands up, would you be willing to tell us why you responded this way?” </a:t>
            </a:r>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baseline="0" dirty="0" smtClean="0"/>
              <a:t>Those of you who are unsure, would you describe why? *</a:t>
            </a:r>
            <a:r>
              <a:rPr lang="en-US" sz="1400" i="1" baseline="0" dirty="0" smtClean="0"/>
              <a:t>Note to trainer: Ask, “Those of you with your hands up, would you be willing to tell us why you responded this way?” </a:t>
            </a:r>
            <a:endParaRPr lang="en-US" sz="1400" baseline="0" dirty="0" smtClean="0"/>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baseline="0" dirty="0" smtClean="0"/>
              <a:t>Those of you who disagree, would you share your thoughts? *</a:t>
            </a:r>
            <a:r>
              <a:rPr lang="en-US" sz="1400" i="1" baseline="0" dirty="0" smtClean="0"/>
              <a:t>Note to trainer: Ask, “Those of you with your hands up, would you be willing to tell us why you responded this way?” </a:t>
            </a:r>
            <a:endParaRPr lang="en-US" sz="1400" baseline="0" dirty="0" smtClean="0"/>
          </a:p>
          <a:p>
            <a:pPr marL="171450" indent="-171450">
              <a:buFont typeface="Arial" panose="020B0604020202020204" pitchFamily="34" charset="0"/>
              <a:buChar char="•"/>
            </a:pPr>
            <a:endParaRPr lang="en-US" sz="1400" baseline="0" dirty="0" smtClean="0"/>
          </a:p>
          <a:p>
            <a:pPr marL="171450" indent="-171450">
              <a:buFont typeface="Arial" panose="020B0604020202020204" pitchFamily="34" charset="0"/>
              <a:buChar char="•"/>
            </a:pPr>
            <a:r>
              <a:rPr lang="en-US" sz="1400" dirty="0" smtClean="0"/>
              <a:t>I</a:t>
            </a:r>
            <a:r>
              <a:rPr lang="en-US" sz="1400" baseline="0" dirty="0" smtClean="0"/>
              <a:t> appreciate the group for responding to this question. There aren’t clear answers to this statement. We hope you get some clarity as we further explore family-centered care throughout this training. </a:t>
            </a:r>
            <a:endParaRPr lang="en-US" sz="1400" dirty="0"/>
          </a:p>
        </p:txBody>
      </p:sp>
      <p:sp>
        <p:nvSpPr>
          <p:cNvPr id="4" name="Slide Number Placeholder 3"/>
          <p:cNvSpPr>
            <a:spLocks noGrp="1"/>
          </p:cNvSpPr>
          <p:nvPr>
            <p:ph type="sldNum" sz="quarter" idx="10"/>
          </p:nvPr>
        </p:nvSpPr>
        <p:spPr/>
        <p:txBody>
          <a:bodyPr/>
          <a:lstStyle/>
          <a:p>
            <a:fld id="{456A54EE-C959-448C-B94A-528FB40E2345}" type="slidenum">
              <a:rPr lang="en-US" smtClean="0"/>
              <a:t>23</a:t>
            </a:fld>
            <a:endParaRPr lang="en-US" dirty="0"/>
          </a:p>
        </p:txBody>
      </p:sp>
    </p:spTree>
    <p:extLst>
      <p:ext uri="{BB962C8B-B14F-4D97-AF65-F5344CB8AC3E}">
        <p14:creationId xmlns:p14="http://schemas.microsoft.com/office/powerpoint/2010/main" val="664003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There are a lot of myths, stigmatizing language, and obstacles relating to family-centered care and pregnant/postpartum</a:t>
            </a:r>
            <a:r>
              <a:rPr lang="en-US" sz="1200" baseline="0" dirty="0" smtClean="0"/>
              <a:t> women with substance use disorders in general. We have a long history of emotional reactions to substance use issues. Media portrayals influence our perceptions with emotionally charged language that is often without sufficient evidence or data. The resulting attitudes and the impact of these attitudes are often long lasting. Providers are not immune. Media misrepresentation and stigmatizing characterizations are barriers to treatment and long-term recovery.</a:t>
            </a:r>
          </a:p>
          <a:p>
            <a:pPr marL="0" indent="0">
              <a:buFont typeface="Arial" panose="020B0604020202020204" pitchFamily="34" charset="0"/>
              <a:buNone/>
            </a:pPr>
            <a:endParaRPr lang="en-US" sz="12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Now let’s unpack some of these issues by deciding whether statements are facts or myths.</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While we do this, here are some questions to consider: What effects do these attitudes and perceptions have on providers?  On pregnant and postpartum women? On their families?</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smtClean="0"/>
              <a:t>Note</a:t>
            </a:r>
            <a:r>
              <a:rPr lang="en-US" sz="1200" b="1" i="1" baseline="0" dirty="0" smtClean="0"/>
              <a:t> to trainer: </a:t>
            </a:r>
            <a:r>
              <a:rPr lang="en-US" sz="1200" b="0" i="1" dirty="0" smtClean="0"/>
              <a:t>See handout,</a:t>
            </a:r>
            <a:r>
              <a:rPr lang="en-US" sz="1200" b="0" i="1" baseline="0" dirty="0" smtClean="0"/>
              <a:t> </a:t>
            </a:r>
            <a:r>
              <a:rPr lang="en-US" sz="1200" b="0" i="1" dirty="0" smtClean="0"/>
              <a:t>“</a:t>
            </a:r>
            <a:r>
              <a:rPr lang="en-US" sz="1200" b="0" i="1" kern="1200" dirty="0" smtClean="0">
                <a:solidFill>
                  <a:schemeClr val="tx1"/>
                </a:solidFill>
                <a:effectLst/>
                <a:latin typeface="+mn-lt"/>
                <a:ea typeface="+mn-ea"/>
                <a:cs typeface="+mn-cs"/>
              </a:rPr>
              <a:t>Open Letter to the Media and Policy Makers Regarding Alarmist and Inaccurate Reporting on Prescription Opioid Use by Pregnant Women,” </a:t>
            </a:r>
            <a:r>
              <a:rPr lang="en-US" sz="1200" b="0" i="1" dirty="0" smtClean="0"/>
              <a:t>on pages</a:t>
            </a:r>
            <a:r>
              <a:rPr lang="en-US" sz="1200" b="0" i="1" baseline="0" dirty="0" smtClean="0"/>
              <a:t> </a:t>
            </a:r>
            <a:r>
              <a:rPr lang="en-US" sz="1200" b="0" i="1" baseline="0" dirty="0" smtClean="0"/>
              <a:t>28-35 </a:t>
            </a:r>
            <a:r>
              <a:rPr lang="en-US" sz="1200" b="0" i="1" dirty="0" smtClean="0"/>
              <a:t>of participant manual for discussion</a:t>
            </a:r>
            <a:r>
              <a:rPr lang="en-US" sz="1200" b="0" i="1" baseline="0" dirty="0" smtClean="0"/>
              <a:t> on the implications of inaccurate and emotionally charged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24</a:t>
            </a:fld>
            <a:endParaRPr lang="en-US" dirty="0"/>
          </a:p>
        </p:txBody>
      </p:sp>
    </p:spTree>
    <p:extLst>
      <p:ext uri="{BB962C8B-B14F-4D97-AF65-F5344CB8AC3E}">
        <p14:creationId xmlns:p14="http://schemas.microsoft.com/office/powerpoint/2010/main" val="173401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sz="1400" dirty="0" smtClean="0"/>
              <a:t>Is this a fact or myth?</a:t>
            </a:r>
          </a:p>
          <a:p>
            <a:pPr marL="173336" indent="-173336">
              <a:buFont typeface="Arial" panose="020B0604020202020204" pitchFamily="34" charset="0"/>
              <a:buChar char="•"/>
            </a:pPr>
            <a:endParaRPr lang="en-US" sz="1400" dirty="0" smtClean="0"/>
          </a:p>
          <a:p>
            <a:pPr marL="173336" indent="-173336">
              <a:buFont typeface="Arial" panose="020B0604020202020204" pitchFamily="34" charset="0"/>
              <a:buChar char="•"/>
            </a:pPr>
            <a:r>
              <a:rPr lang="en-US" sz="1400" dirty="0" smtClean="0"/>
              <a:t>Babies are born addicted to the substances they were exposed to in utero. This statement is used</a:t>
            </a:r>
            <a:r>
              <a:rPr lang="en-US" sz="1400" baseline="0" dirty="0" smtClean="0"/>
              <a:t> frequently in the media, such as in this headline: “Born addicts, opioid babies in withdrawal from first breath.”</a:t>
            </a:r>
          </a:p>
          <a:p>
            <a:pPr marL="173336" indent="-173336">
              <a:buFont typeface="Arial" panose="020B0604020202020204" pitchFamily="34" charset="0"/>
              <a:buChar char="•"/>
            </a:pPr>
            <a:endParaRPr lang="en-US" sz="1400" baseline="0" dirty="0" smtClean="0"/>
          </a:p>
          <a:p>
            <a:pPr marL="173336" indent="-173336">
              <a:buFont typeface="Arial" panose="020B0604020202020204" pitchFamily="34" charset="0"/>
              <a:buChar char="•"/>
            </a:pPr>
            <a:r>
              <a:rPr lang="en-US" sz="1400" baseline="0" dirty="0" smtClean="0"/>
              <a:t>Example in the media:</a:t>
            </a:r>
          </a:p>
          <a:p>
            <a:pPr marL="630536" lvl="1" indent="-173336">
              <a:buFont typeface="Arial" panose="020B0604020202020204" pitchFamily="34" charset="0"/>
              <a:buChar char="•"/>
            </a:pPr>
            <a:r>
              <a:rPr lang="en-US" sz="1400" baseline="0" dirty="0" smtClean="0"/>
              <a:t>“Born addicts, opioid babies in withdrawal from first breath.”</a:t>
            </a:r>
          </a:p>
          <a:p>
            <a:pPr marL="630536" lvl="1" indent="-173336">
              <a:buFont typeface="Arial" panose="020B0604020202020204" pitchFamily="34" charset="0"/>
              <a:buChar char="•"/>
            </a:pPr>
            <a:r>
              <a:rPr lang="en-US" sz="1400" baseline="0" dirty="0" smtClean="0"/>
              <a:t>Source: The Washington Times, 2/18/17, http://www.washingtontimes.com/news/2017/feb/18/born-addicts-opioid-babies-in-withdrawal-from-firs/ </a:t>
            </a:r>
            <a:endParaRPr lang="en-US" sz="14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Thumbs</a:t>
            </a:r>
            <a:r>
              <a:rPr lang="en-US" sz="1400" baseline="0" dirty="0" smtClean="0"/>
              <a:t> up if you think this is a fact. Thumbs down if you think this is a myth.</a:t>
            </a:r>
            <a:endParaRPr lang="en-US" sz="140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25</a:t>
            </a:fld>
            <a:endParaRPr lang="en-US" dirty="0"/>
          </a:p>
        </p:txBody>
      </p:sp>
    </p:spTree>
    <p:extLst>
      <p:ext uri="{BB962C8B-B14F-4D97-AF65-F5344CB8AC3E}">
        <p14:creationId xmlns:p14="http://schemas.microsoft.com/office/powerpoint/2010/main" val="2997200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This is a myth.</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No baby is born “addicted.” Meeting the criteria for a substance use disorder involves a number of </a:t>
            </a:r>
            <a:r>
              <a:rPr lang="en-US" sz="1400" baseline="0" dirty="0" smtClean="0"/>
              <a:t>compulsive behaviors related to substance use despite experiencing negative consequences. For example, babies are not drug-seeking.</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Evidence of physiologic dependence on opioids is called neonatal abstinence syndrome (NAS), a condition that can be diagnosed and effectively treated with protocols that have been available for decades.  </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Appropriate care such as breastfeeding and “comfort care” (swaddling, skin-to-skin contact, etc.) is often sufficient to prevent or minimize signs of distress in the baby.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What effects do these attitudes and perceptions have on providers? On pregnant/postpartum women with SUDs? On their families?</a:t>
            </a:r>
            <a:endParaRPr lang="en-US" sz="1400" dirty="0" smtClean="0"/>
          </a:p>
          <a:p>
            <a:pPr marL="173336" indent="-173336">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456A54EE-C959-448C-B94A-528FB40E2345}" type="slidenum">
              <a:rPr lang="en-US" smtClean="0"/>
              <a:t>26</a:t>
            </a:fld>
            <a:endParaRPr lang="en-US" dirty="0"/>
          </a:p>
        </p:txBody>
      </p:sp>
    </p:spTree>
    <p:extLst>
      <p:ext uri="{BB962C8B-B14F-4D97-AF65-F5344CB8AC3E}">
        <p14:creationId xmlns:p14="http://schemas.microsoft.com/office/powerpoint/2010/main" val="512144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sz="2800" dirty="0" smtClean="0"/>
              <a:t>Is this a fact or myth?</a:t>
            </a:r>
          </a:p>
          <a:p>
            <a:pPr marL="173336" indent="-173336">
              <a:buFont typeface="Arial" panose="020B0604020202020204" pitchFamily="34" charset="0"/>
              <a:buChar char="•"/>
            </a:pPr>
            <a:endParaRPr lang="en-US" sz="2800" dirty="0" smtClean="0"/>
          </a:p>
          <a:p>
            <a:pPr marL="173336" indent="-173336">
              <a:buFont typeface="Arial" panose="020B0604020202020204" pitchFamily="34" charset="0"/>
              <a:buChar char="•"/>
            </a:pPr>
            <a:r>
              <a:rPr lang="en-US" sz="2800" dirty="0" smtClean="0"/>
              <a:t>Methadone</a:t>
            </a:r>
            <a:r>
              <a:rPr lang="en-US" sz="2800" baseline="0" dirty="0" smtClean="0"/>
              <a:t> and buprenorphine are safe medications for addiction treatment during pregnancy.</a:t>
            </a:r>
          </a:p>
          <a:p>
            <a:pPr marL="173336" indent="-173336">
              <a:buFont typeface="Arial" panose="020B0604020202020204" pitchFamily="34" charset="0"/>
              <a:buChar char="•"/>
            </a:pPr>
            <a:endParaRPr lang="en-US" sz="2800" dirty="0" smtClean="0"/>
          </a:p>
          <a:p>
            <a:pPr marL="173336" indent="-173336">
              <a:buFont typeface="Arial" panose="020B0604020202020204" pitchFamily="34" charset="0"/>
              <a:buChar char="•"/>
            </a:pPr>
            <a:r>
              <a:rPr lang="en-US" sz="2800" dirty="0" smtClean="0"/>
              <a:t>Example in the media:</a:t>
            </a:r>
          </a:p>
          <a:p>
            <a:pPr marL="630536" lvl="1" indent="-173336">
              <a:buFont typeface="Arial" panose="020B0604020202020204" pitchFamily="34" charset="0"/>
              <a:buChar char="•"/>
            </a:pPr>
            <a:r>
              <a:rPr lang="en-US" sz="2800" dirty="0" smtClean="0"/>
              <a:t>“Medication-assisted treatment is the path recommended [for pregnant women with opioid use disorders] based on current scientific evidence.”</a:t>
            </a:r>
          </a:p>
          <a:p>
            <a:pPr marL="630536" marR="0" lvl="1"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Source: 89.3 WFPL, 6/23/17, </a:t>
            </a:r>
            <a:r>
              <a:rPr lang="en-US" sz="2800" dirty="0" smtClean="0">
                <a:hlinkClick r:id="rId3"/>
              </a:rPr>
              <a:t>http://wfpl.org/pregnant-women-addicted-opioids-choosing-treatment-plan-comes-access/</a:t>
            </a:r>
            <a:r>
              <a:rPr lang="en-US" sz="2800" dirty="0" smtClean="0"/>
              <a:t> </a:t>
            </a:r>
          </a:p>
          <a:p>
            <a:pPr marL="630536" marR="0" lvl="1"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Thumbs</a:t>
            </a:r>
            <a:r>
              <a:rPr lang="en-US" sz="2800" baseline="0" dirty="0" smtClean="0"/>
              <a:t> up if you think this is a fact. Thumbs down if you think this is a myth.</a:t>
            </a:r>
            <a:endParaRPr lang="en-US" sz="28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27</a:t>
            </a:fld>
            <a:endParaRPr lang="en-US" dirty="0"/>
          </a:p>
        </p:txBody>
      </p:sp>
    </p:spTree>
    <p:extLst>
      <p:ext uri="{BB962C8B-B14F-4D97-AF65-F5344CB8AC3E}">
        <p14:creationId xmlns:p14="http://schemas.microsoft.com/office/powerpoint/2010/main" val="2997200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This</a:t>
            </a:r>
            <a:r>
              <a:rPr lang="en-US" sz="1400" baseline="0" dirty="0" smtClean="0"/>
              <a:t> is a fact.</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The evidence for the efficacy of methadone maintenance treatment – most particularly its use in the care of pregnant women – has been overwhelmingly consistent for almost half a century. (https://www.drugabuse.gov/news-events/nida-notes/2012/07/buprenorphine-during-pregnancy-reduces-neonate-distress) </a:t>
            </a: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173336" indent="-173336">
              <a:buFont typeface="Arial" panose="020B0604020202020204" pitchFamily="34" charset="0"/>
              <a:buChar char="•"/>
            </a:pPr>
            <a:r>
              <a:rPr lang="en-US" sz="1400" dirty="0" smtClean="0"/>
              <a:t>Buprenorphine</a:t>
            </a:r>
            <a:r>
              <a:rPr lang="en-US" sz="1400" baseline="0" dirty="0" smtClean="0"/>
              <a:t> is another safe and effective medication for use during pregnancy and has been shown to have additional benefits for the infants, including milder NAS. (https://www.drugabuse.gov/news-events/nida-notes/2012/07/buprenorphine-during-pregnancy-reduces-neonate-distress)</a:t>
            </a:r>
            <a:endParaRPr lang="en-US" sz="1400" dirty="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Despite this evidence, some media portrayals have been misleading and stigmatizing. This is particularly true with the media portrayals of babies with NAS.</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What </a:t>
            </a:r>
            <a:r>
              <a:rPr lang="en-US" sz="1400" baseline="0" dirty="0"/>
              <a:t>effects do these attitudes and perceptions have on providers? </a:t>
            </a:r>
            <a:r>
              <a:rPr lang="en-US" sz="1400" baseline="0" dirty="0" smtClean="0"/>
              <a:t>On pregnant/postpartum women with SUDs? On their families?</a:t>
            </a:r>
            <a:endParaRPr lang="en-US" sz="1400" dirty="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p:txBody>
      </p:sp>
      <p:sp>
        <p:nvSpPr>
          <p:cNvPr id="4" name="Slide Number Placeholder 3"/>
          <p:cNvSpPr>
            <a:spLocks noGrp="1"/>
          </p:cNvSpPr>
          <p:nvPr>
            <p:ph type="sldNum" sz="quarter" idx="10"/>
          </p:nvPr>
        </p:nvSpPr>
        <p:spPr/>
        <p:txBody>
          <a:bodyPr/>
          <a:lstStyle/>
          <a:p>
            <a:fld id="{456A54EE-C959-448C-B94A-528FB40E2345}" type="slidenum">
              <a:rPr lang="en-US" smtClean="0"/>
              <a:t>28</a:t>
            </a:fld>
            <a:endParaRPr lang="en-US" dirty="0"/>
          </a:p>
        </p:txBody>
      </p:sp>
    </p:spTree>
    <p:extLst>
      <p:ext uri="{BB962C8B-B14F-4D97-AF65-F5344CB8AC3E}">
        <p14:creationId xmlns:p14="http://schemas.microsoft.com/office/powerpoint/2010/main" val="3389905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sz="2800" dirty="0" smtClean="0"/>
              <a:t>Is this a fact or myth?</a:t>
            </a:r>
          </a:p>
          <a:p>
            <a:pPr marL="173336" indent="-173336">
              <a:buFont typeface="Arial" panose="020B0604020202020204" pitchFamily="34" charset="0"/>
              <a:buChar char="•"/>
            </a:pPr>
            <a:endParaRPr lang="en-US" sz="2800" dirty="0" smtClean="0"/>
          </a:p>
          <a:p>
            <a:pPr marL="173336" indent="-173336">
              <a:buFont typeface="Arial" panose="020B0604020202020204" pitchFamily="34" charset="0"/>
              <a:buChar char="•"/>
            </a:pPr>
            <a:r>
              <a:rPr lang="en-US" sz="2800" dirty="0" smtClean="0"/>
              <a:t>Labeling a child as a “crack</a:t>
            </a:r>
            <a:r>
              <a:rPr lang="en-US" sz="2800" baseline="0" dirty="0" smtClean="0"/>
              <a:t> baby,” “addicted baby,” “meth baby,” “victim” etc. puts the child at risk for health and social consequences later in life.</a:t>
            </a:r>
          </a:p>
          <a:p>
            <a:pPr marL="173336" indent="-173336">
              <a:buFont typeface="Arial" panose="020B0604020202020204" pitchFamily="34" charset="0"/>
              <a:buChar char="•"/>
            </a:pPr>
            <a:endParaRPr lang="en-US" sz="2800" baseline="0" dirty="0" smtClean="0"/>
          </a:p>
          <a:p>
            <a:pPr marL="173336" indent="-173336">
              <a:buFont typeface="Arial" panose="020B0604020202020204" pitchFamily="34" charset="0"/>
              <a:buChar char="•"/>
            </a:pPr>
            <a:r>
              <a:rPr lang="en-US" sz="2800" dirty="0" smtClean="0"/>
              <a:t>Example in the media:</a:t>
            </a:r>
          </a:p>
          <a:p>
            <a:pPr marL="630536" marR="0" lvl="1"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“’Crack baby’ brings to mind hopeless, damaged children with birth defects and intellectual disabilities who would inevitably grow into criminals.”</a:t>
            </a:r>
          </a:p>
          <a:p>
            <a:pPr marL="630536" marR="0" lvl="1"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Source: </a:t>
            </a:r>
            <a:r>
              <a:rPr lang="en-US" sz="2800" i="1" dirty="0" smtClean="0"/>
              <a:t>The Atlantic</a:t>
            </a:r>
            <a:r>
              <a:rPr lang="en-US" sz="2800" dirty="0" smtClean="0"/>
              <a:t>, 7/16/17, </a:t>
            </a:r>
            <a:r>
              <a:rPr lang="en-US" sz="2800" dirty="0" smtClean="0">
                <a:hlinkClick r:id="rId3"/>
              </a:rPr>
              <a:t>https://www.theatlantic.com/politics/archive/2017/07/what-the-crack-baby-panic-reveals-about-the-opioid-epidemic/533763/</a:t>
            </a:r>
            <a:r>
              <a:rPr lang="en-US" sz="2800" dirty="0" smtClean="0"/>
              <a:t> </a:t>
            </a:r>
          </a:p>
          <a:p>
            <a:pPr marL="630536" marR="0" lvl="1"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Thumbs</a:t>
            </a:r>
            <a:r>
              <a:rPr lang="en-US" sz="2800" baseline="0" dirty="0" smtClean="0"/>
              <a:t> up if you think this is a fact. Thumbs down if you think this is a myth.</a:t>
            </a:r>
            <a:endParaRPr lang="en-US" sz="2800" dirty="0" smtClean="0"/>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456A54EE-C959-448C-B94A-528FB40E2345}" type="slidenum">
              <a:rPr lang="en-US" smtClean="0"/>
              <a:t>29</a:t>
            </a:fld>
            <a:endParaRPr lang="en-US" dirty="0"/>
          </a:p>
        </p:txBody>
      </p:sp>
    </p:spTree>
    <p:extLst>
      <p:ext uri="{BB962C8B-B14F-4D97-AF65-F5344CB8AC3E}">
        <p14:creationId xmlns:p14="http://schemas.microsoft.com/office/powerpoint/2010/main" val="299720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Our</a:t>
            </a:r>
            <a:r>
              <a:rPr lang="en-US" sz="1400" b="0" baseline="0" dirty="0" smtClean="0"/>
              <a:t> thanks to Kathryn Icenhower, PhD, CEO and Co-founder of SHIELDS for Families, for her expertise and many contributions in the development of this module. Dr. </a:t>
            </a:r>
            <a:r>
              <a:rPr lang="en-US" sz="1200" i="0" kern="1200" dirty="0" smtClean="0">
                <a:solidFill>
                  <a:schemeClr val="tx1"/>
                </a:solidFill>
                <a:effectLst/>
                <a:latin typeface="+mn-lt"/>
                <a:ea typeface="+mn-ea"/>
                <a:cs typeface="+mn-cs"/>
              </a:rPr>
              <a:t>Kathryn Icenhower is the </a:t>
            </a:r>
            <a:r>
              <a:rPr lang="en-US" sz="1200" i="0" kern="1200" dirty="0" smtClean="0">
                <a:solidFill>
                  <a:schemeClr val="tx1"/>
                </a:solidFill>
                <a:effectLst/>
                <a:latin typeface="+mn-lt"/>
                <a:ea typeface="+mn-ea"/>
                <a:cs typeface="+mn-cs"/>
              </a:rPr>
              <a:t>Co-founder </a:t>
            </a:r>
            <a:r>
              <a:rPr lang="en-US" sz="1200" i="0" kern="1200" dirty="0" smtClean="0">
                <a:solidFill>
                  <a:schemeClr val="tx1"/>
                </a:solidFill>
                <a:effectLst/>
                <a:latin typeface="+mn-lt"/>
                <a:ea typeface="+mn-ea"/>
                <a:cs typeface="+mn-cs"/>
              </a:rPr>
              <a:t>and Chief Executive Officer of SHIELDS for Families, a private non-profit organization with 340 staff, a $30 million dollar budget and 38 programs that serve over 10,000 families annually in South Los Angeles. She received her BSSW from Ohio State University and her MSW and PhD from the University of Southern California. Dr. Icenhower sits on numerous local, state, and federal coalitions and advisory boards, including the California State Child Welfare </a:t>
            </a:r>
            <a:r>
              <a:rPr lang="en-US" sz="1200" i="0" kern="1200" dirty="0" smtClean="0">
                <a:solidFill>
                  <a:schemeClr val="tx1"/>
                </a:solidFill>
                <a:effectLst/>
                <a:latin typeface="+mn-lt"/>
                <a:ea typeface="+mn-ea"/>
                <a:cs typeface="+mn-cs"/>
              </a:rPr>
              <a:t>Council</a:t>
            </a:r>
            <a:r>
              <a:rPr lang="en-US" sz="1200" i="0" kern="1200" baseline="0" dirty="0" smtClean="0">
                <a:solidFill>
                  <a:schemeClr val="tx1"/>
                </a:solidFill>
                <a:effectLst/>
                <a:latin typeface="+mn-lt"/>
                <a:ea typeface="+mn-ea"/>
                <a:cs typeface="+mn-cs"/>
              </a:rPr>
              <a:t> and</a:t>
            </a:r>
            <a:r>
              <a:rPr lang="en-US" sz="1200" i="0" kern="1200" dirty="0" smtClean="0">
                <a:solidFill>
                  <a:schemeClr val="tx1"/>
                </a:solidFill>
                <a:effectLst/>
                <a:latin typeface="+mn-lt"/>
                <a:ea typeface="+mn-ea"/>
                <a:cs typeface="+mn-cs"/>
              </a:rPr>
              <a:t> SAMHSA’S </a:t>
            </a:r>
            <a:r>
              <a:rPr lang="en-US" sz="1200" i="0" kern="1200" dirty="0" smtClean="0">
                <a:solidFill>
                  <a:schemeClr val="tx1"/>
                </a:solidFill>
                <a:effectLst/>
                <a:latin typeface="+mn-lt"/>
                <a:ea typeface="+mn-ea"/>
                <a:cs typeface="+mn-cs"/>
              </a:rPr>
              <a:t>Advisory Council for Women’s Services. She has been recognized by numerous entities for her piloting work in the substance use and child welfare fields including an Innovator Award from CSAT for her work in Family Centered Treatment, the James Irvine Foundation Leadership Award, the Visionary Award from the National Association of Minority Contractors, and named as one of the 50 most influential women in Los Angeles by Los Angeles Magazine.</a:t>
            </a:r>
          </a:p>
          <a:p>
            <a:pPr marL="0" indent="0">
              <a:buFont typeface="Arial" panose="020B0604020202020204" pitchFamily="34" charset="0"/>
              <a:buNone/>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3</a:t>
            </a:fld>
            <a:endParaRPr lang="en-US" dirty="0"/>
          </a:p>
        </p:txBody>
      </p:sp>
    </p:spTree>
    <p:extLst>
      <p:ext uri="{BB962C8B-B14F-4D97-AF65-F5344CB8AC3E}">
        <p14:creationId xmlns:p14="http://schemas.microsoft.com/office/powerpoint/2010/main" val="2997200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sz="2800" dirty="0" smtClean="0"/>
              <a:t>This is a fact.</a:t>
            </a:r>
          </a:p>
          <a:p>
            <a:pPr marL="173336" indent="-173336">
              <a:buFont typeface="Arial" panose="020B0604020202020204" pitchFamily="34" charset="0"/>
              <a:buChar char="•"/>
            </a:pPr>
            <a:endParaRPr lang="en-US" sz="280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These labels </a:t>
            </a:r>
            <a:r>
              <a:rPr lang="en-US" sz="2800" baseline="0" dirty="0" smtClean="0"/>
              <a:t>put the child at risk for all three: stigma and discrimination in school starting in pre-school, medical misdiagnosis, and separation from supportive families as a result of inappropriate child welfare interventions.</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What effects do these attitudes and perceptions have on providers? On pregnant/postpartum women with SUDs? On their families?</a:t>
            </a:r>
            <a:endParaRPr lang="en-US" sz="2800" dirty="0"/>
          </a:p>
        </p:txBody>
      </p:sp>
      <p:sp>
        <p:nvSpPr>
          <p:cNvPr id="4" name="Slide Number Placeholder 3"/>
          <p:cNvSpPr>
            <a:spLocks noGrp="1"/>
          </p:cNvSpPr>
          <p:nvPr>
            <p:ph type="sldNum" sz="quarter" idx="10"/>
          </p:nvPr>
        </p:nvSpPr>
        <p:spPr/>
        <p:txBody>
          <a:bodyPr/>
          <a:lstStyle/>
          <a:p>
            <a:fld id="{456A54EE-C959-448C-B94A-528FB40E2345}" type="slidenum">
              <a:rPr lang="en-US" smtClean="0"/>
              <a:t>30</a:t>
            </a:fld>
            <a:endParaRPr lang="en-US" dirty="0"/>
          </a:p>
        </p:txBody>
      </p:sp>
    </p:spTree>
    <p:extLst>
      <p:ext uri="{BB962C8B-B14F-4D97-AF65-F5344CB8AC3E}">
        <p14:creationId xmlns:p14="http://schemas.microsoft.com/office/powerpoint/2010/main" val="3416249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A lot of these facts versus myths have demonstrated</a:t>
            </a:r>
            <a:r>
              <a:rPr lang="en-US" sz="2800" baseline="0" dirty="0" smtClean="0"/>
              <a:t> how language matters. Using affirmative language inspires hope and advances family recovery. Our words have power and we should use person-first language when describing these complex issues.</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This table summarizes</a:t>
            </a:r>
            <a:r>
              <a:rPr lang="en-US" sz="2800" baseline="0" dirty="0" smtClean="0"/>
              <a:t> commonly used stigmatizing language and how we can shift these terms to preferred language. It is adapted from a publication produced by the Office of National Drug Control Policy in 2015.</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If you want to learn more about language and addiction, www.recoveryanswers.org/addiction-ary/ is a great resource.</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Do any of these stand out to you?</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aseline="0"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i="1" baseline="0" dirty="0" smtClean="0"/>
              <a:t>Note to trainer: This is a handout in the participant manual on page 26.</a:t>
            </a:r>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p>
          <a:p>
            <a:pPr marL="173336" indent="-173336">
              <a:buFont typeface="Arial" panose="020B0604020202020204" pitchFamily="34" charset="0"/>
              <a:buChar char="•"/>
            </a:pPr>
            <a:endParaRPr lang="en-US" sz="2800" dirty="0"/>
          </a:p>
        </p:txBody>
      </p:sp>
      <p:sp>
        <p:nvSpPr>
          <p:cNvPr id="4" name="Slide Number Placeholder 3"/>
          <p:cNvSpPr>
            <a:spLocks noGrp="1"/>
          </p:cNvSpPr>
          <p:nvPr>
            <p:ph type="sldNum" sz="quarter" idx="10"/>
          </p:nvPr>
        </p:nvSpPr>
        <p:spPr/>
        <p:txBody>
          <a:bodyPr/>
          <a:lstStyle/>
          <a:p>
            <a:fld id="{456A54EE-C959-448C-B94A-528FB40E2345}" type="slidenum">
              <a:rPr lang="en-US" smtClean="0"/>
              <a:t>31</a:t>
            </a:fld>
            <a:endParaRPr lang="en-US" dirty="0"/>
          </a:p>
        </p:txBody>
      </p:sp>
    </p:spTree>
    <p:extLst>
      <p:ext uri="{BB962C8B-B14F-4D97-AF65-F5344CB8AC3E}">
        <p14:creationId xmlns:p14="http://schemas.microsoft.com/office/powerpoint/2010/main" val="2000281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sz="1200" dirty="0" smtClean="0"/>
              <a:t>As we close this module, I’d</a:t>
            </a:r>
            <a:r>
              <a:rPr lang="en-US" sz="1200" baseline="0" dirty="0" smtClean="0"/>
              <a:t> like to end with a powerful quote from the open letter we talked about earlier. A full copy is available </a:t>
            </a:r>
            <a:r>
              <a:rPr lang="en-US" sz="1200" baseline="0" smtClean="0"/>
              <a:t>on pages 28-35 </a:t>
            </a:r>
            <a:r>
              <a:rPr lang="en-US" sz="1200" baseline="0" dirty="0" smtClean="0"/>
              <a:t>of your participant manual.</a:t>
            </a:r>
          </a:p>
          <a:p>
            <a:pPr marL="173336" indent="-173336">
              <a:buFont typeface="Arial" panose="020B0604020202020204" pitchFamily="34" charset="0"/>
              <a:buChar char="•"/>
            </a:pPr>
            <a:endParaRPr lang="en-US" sz="1200" baseline="0" dirty="0" smtClean="0"/>
          </a:p>
          <a:p>
            <a:pPr marL="171450" indent="-171450">
              <a:buFont typeface="Arial" panose="020B0604020202020204" pitchFamily="34" charset="0"/>
              <a:buChar char="•"/>
            </a:pPr>
            <a:r>
              <a:rPr lang="en-US" sz="1200" baseline="0" dirty="0" smtClean="0"/>
              <a:t>The quote says: “</a:t>
            </a:r>
            <a:r>
              <a:rPr lang="en-US" sz="1200" b="0" i="0" u="none" strike="noStrike" kern="1200" baseline="0" dirty="0" smtClean="0">
                <a:solidFill>
                  <a:schemeClr val="tx1"/>
                </a:solidFill>
                <a:latin typeface="+mn-lt"/>
                <a:ea typeface="+mn-ea"/>
                <a:cs typeface="+mn-cs"/>
              </a:rPr>
              <a:t>Demonizing pregnant women creates an environment where punishment rather than support is the predominant response, and will inevitably serve to discourage women from seeking care.”</a:t>
            </a:r>
          </a:p>
          <a:p>
            <a:endParaRPr lang="en-US" sz="1200" dirty="0" smtClean="0"/>
          </a:p>
          <a:p>
            <a:pPr marL="173336" indent="-173336">
              <a:buFont typeface="Arial" panose="020B0604020202020204" pitchFamily="34" charset="0"/>
              <a:buChar char="•"/>
            </a:pPr>
            <a:r>
              <a:rPr lang="en-US" sz="1200" dirty="0" smtClean="0"/>
              <a:t>As advocates for</a:t>
            </a:r>
            <a:r>
              <a:rPr lang="en-US" sz="1200" baseline="0" dirty="0" smtClean="0"/>
              <a:t> women and their families dealing with addiction, it is important to remember the power of language. Not only can we ensure the language we use is affirming and evidence-based, but we can also advocate to others about the importance of using person-first language and challenge non-scientific portrayals of these issues.</a:t>
            </a:r>
          </a:p>
          <a:p>
            <a:pPr marL="173336" indent="-173336">
              <a:buFont typeface="Arial" panose="020B0604020202020204" pitchFamily="34" charset="0"/>
              <a:buChar char="•"/>
            </a:pPr>
            <a:endParaRPr lang="en-US" sz="1200" dirty="0" smtClean="0"/>
          </a:p>
          <a:p>
            <a:pPr marL="173336" indent="-173336">
              <a:buFont typeface="Arial" panose="020B0604020202020204" pitchFamily="34" charset="0"/>
              <a:buChar char="•"/>
            </a:pPr>
            <a:r>
              <a:rPr lang="en-US" sz="1200" dirty="0" smtClean="0"/>
              <a:t>What closing comments do you have before</a:t>
            </a:r>
            <a:r>
              <a:rPr lang="en-US" sz="1200" baseline="0" dirty="0" smtClean="0"/>
              <a:t> we talk about next steps?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32</a:t>
            </a:fld>
            <a:endParaRPr lang="en-US" dirty="0"/>
          </a:p>
        </p:txBody>
      </p:sp>
    </p:spTree>
    <p:extLst>
      <p:ext uri="{BB962C8B-B14F-4D97-AF65-F5344CB8AC3E}">
        <p14:creationId xmlns:p14="http://schemas.microsoft.com/office/powerpoint/2010/main" val="1368128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These</a:t>
            </a:r>
            <a:r>
              <a:rPr lang="en-US" sz="1400" baseline="0" dirty="0" smtClean="0"/>
              <a:t> are the next modules in this training series. Make sure to check your participant manual for more information and resources.</a:t>
            </a: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33</a:t>
            </a:fld>
            <a:endParaRPr lang="en-US" dirty="0"/>
          </a:p>
        </p:txBody>
      </p:sp>
    </p:spTree>
    <p:extLst>
      <p:ext uri="{BB962C8B-B14F-4D97-AF65-F5344CB8AC3E}">
        <p14:creationId xmlns:p14="http://schemas.microsoft.com/office/powerpoint/2010/main" val="1365962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35</a:t>
            </a:fld>
            <a:endParaRPr lang="en-US" dirty="0"/>
          </a:p>
        </p:txBody>
      </p:sp>
    </p:spTree>
    <p:extLst>
      <p:ext uri="{BB962C8B-B14F-4D97-AF65-F5344CB8AC3E}">
        <p14:creationId xmlns:p14="http://schemas.microsoft.com/office/powerpoint/2010/main" val="68809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Before we get started, I’d like to do some brief introductions.</a:t>
            </a:r>
            <a:endParaRPr lang="en-US" sz="1400" dirty="0"/>
          </a:p>
          <a:p>
            <a:pPr marL="285750" indent="-285750">
              <a:buFont typeface="Arial" panose="020B0604020202020204" pitchFamily="34" charset="0"/>
              <a:buChar char="•"/>
            </a:pPr>
            <a:r>
              <a:rPr lang="en-US" sz="1400" dirty="0" smtClean="0"/>
              <a:t>Trainer:</a:t>
            </a:r>
            <a:r>
              <a:rPr lang="en-US" sz="1400" baseline="0" dirty="0" smtClean="0"/>
              <a:t> introduce yourself</a:t>
            </a:r>
          </a:p>
          <a:p>
            <a:pPr marL="285750" indent="-285750">
              <a:buFont typeface="Arial" panose="020B0604020202020204" pitchFamily="34" charset="0"/>
              <a:buChar char="•"/>
            </a:pPr>
            <a:r>
              <a:rPr lang="en-US" sz="1400" baseline="0" dirty="0" smtClean="0"/>
              <a:t>Now I’d like everyone to introduce yourself. This curriculum is meant to be interdisciplinary and collaborative, so it would also be helpful to learn about the field you work in and your top area of expertise. For instance, my name is Sarah, I work in child welfare, and my top area of expertise is family preservation.</a:t>
            </a:r>
          </a:p>
          <a:p>
            <a:pPr marL="285750" indent="-285750">
              <a:buFont typeface="Arial" panose="020B0604020202020204" pitchFamily="34" charset="0"/>
              <a:buChar char="•"/>
            </a:pPr>
            <a:r>
              <a:rPr lang="en-US" sz="1400" baseline="0" dirty="0" smtClean="0"/>
              <a:t>Have everyone say their name, field, and area of expertise.</a:t>
            </a:r>
          </a:p>
          <a:p>
            <a:pPr marL="285750" indent="-285750">
              <a:buFont typeface="Arial" panose="020B0604020202020204" pitchFamily="34" charset="0"/>
              <a:buChar char="•"/>
            </a:pPr>
            <a:endParaRPr lang="en-US" sz="1400" baseline="0" dirty="0" smtClean="0"/>
          </a:p>
          <a:p>
            <a:pPr marL="0" indent="0">
              <a:buFont typeface="Arial" panose="020B0604020202020204" pitchFamily="34" charset="0"/>
              <a:buNone/>
            </a:pPr>
            <a:r>
              <a:rPr lang="en-US" sz="1400" b="1" i="1" baseline="0" dirty="0" smtClean="0"/>
              <a:t>Instruction to trainer: based on the group, you’re welcome to modify this introduction activity.</a:t>
            </a:r>
            <a:endParaRPr lang="en-US" sz="1400" b="1" i="1"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4</a:t>
            </a:fld>
            <a:endParaRPr lang="en-US" dirty="0"/>
          </a:p>
        </p:txBody>
      </p:sp>
    </p:spTree>
    <p:extLst>
      <p:ext uri="{BB962C8B-B14F-4D97-AF65-F5344CB8AC3E}">
        <p14:creationId xmlns:p14="http://schemas.microsoft.com/office/powerpoint/2010/main" val="43285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So let’s get started with the “Easier Together” curriculum.</a:t>
            </a:r>
            <a:r>
              <a:rPr lang="en-US" sz="1400" baseline="0" dirty="0" smtClean="0"/>
              <a:t> It is comprised of 6, 45-minute modules:</a:t>
            </a:r>
          </a:p>
          <a:p>
            <a:pPr marL="285750" indent="-285750">
              <a:buFont typeface="Arial" panose="020B0604020202020204" pitchFamily="34" charset="0"/>
              <a:buChar char="•"/>
            </a:pPr>
            <a:r>
              <a:rPr lang="en-US" sz="1400" baseline="0" dirty="0" smtClean="0"/>
              <a:t>The first module is an introduction to this training series, why this topic is important, how we define family-centered care, and a review of language, stigma, and obstacles.</a:t>
            </a:r>
          </a:p>
          <a:p>
            <a:pPr marL="285750" indent="-285750">
              <a:buFont typeface="Arial" panose="020B0604020202020204" pitchFamily="34" charset="0"/>
              <a:buChar char="•"/>
            </a:pPr>
            <a:r>
              <a:rPr lang="en-US" sz="1400" baseline="0" dirty="0" smtClean="0"/>
              <a:t>In module 2, we will dive deeper into family-centered care by watching a documentary produced for this curriculum that tells the story of family-centered care through the perspectives of clients and staff at a treatment program in Compton, CA. We will go through a series of discussion questions to explore the central principles of family-centered care and see how they might apply to your work.</a:t>
            </a:r>
          </a:p>
          <a:p>
            <a:pPr marL="285750" indent="-285750">
              <a:buFont typeface="Arial" panose="020B0604020202020204" pitchFamily="34" charset="0"/>
              <a:buChar char="•"/>
            </a:pPr>
            <a:r>
              <a:rPr lang="en-US" sz="1400" baseline="0" dirty="0" smtClean="0"/>
              <a:t>In module 3, we will review why programs should involve fathers.</a:t>
            </a:r>
          </a:p>
          <a:p>
            <a:pPr marL="285750" indent="-285750">
              <a:buFont typeface="Arial" panose="020B0604020202020204" pitchFamily="34" charset="0"/>
              <a:buChar char="•"/>
            </a:pPr>
            <a:r>
              <a:rPr lang="en-US" sz="1400" baseline="0" dirty="0" smtClean="0"/>
              <a:t>In module 4, we will discuss how to implement family-centered programming at the agency level.</a:t>
            </a:r>
          </a:p>
          <a:p>
            <a:pPr marL="285750" indent="-285750">
              <a:buFont typeface="Arial" panose="020B0604020202020204" pitchFamily="34" charset="0"/>
              <a:buChar char="•"/>
            </a:pPr>
            <a:r>
              <a:rPr lang="en-US" sz="1400" baseline="0" dirty="0" smtClean="0"/>
              <a:t>In module 5, we will review the types of family-centered clinical interventions that can be implemented.</a:t>
            </a:r>
          </a:p>
          <a:p>
            <a:pPr marL="285750" indent="-285750">
              <a:buFont typeface="Arial" panose="020B0604020202020204" pitchFamily="34" charset="0"/>
              <a:buChar char="•"/>
            </a:pPr>
            <a:r>
              <a:rPr lang="en-US" sz="1400" baseline="0" dirty="0" smtClean="0"/>
              <a:t>In module 6, we will apply the content of modules 1-5 to a client case.</a:t>
            </a:r>
          </a:p>
        </p:txBody>
      </p:sp>
      <p:sp>
        <p:nvSpPr>
          <p:cNvPr id="4" name="Slide Number Placeholder 3"/>
          <p:cNvSpPr>
            <a:spLocks noGrp="1"/>
          </p:cNvSpPr>
          <p:nvPr>
            <p:ph type="sldNum" sz="quarter" idx="10"/>
          </p:nvPr>
        </p:nvSpPr>
        <p:spPr/>
        <p:txBody>
          <a:bodyPr/>
          <a:lstStyle/>
          <a:p>
            <a:fld id="{456A54EE-C959-448C-B94A-528FB40E2345}" type="slidenum">
              <a:rPr lang="en-US" smtClean="0"/>
              <a:t>5</a:t>
            </a:fld>
            <a:endParaRPr lang="en-US" dirty="0"/>
          </a:p>
        </p:txBody>
      </p:sp>
    </p:spTree>
    <p:extLst>
      <p:ext uri="{BB962C8B-B14F-4D97-AF65-F5344CB8AC3E}">
        <p14:creationId xmlns:p14="http://schemas.microsoft.com/office/powerpoint/2010/main" val="65830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smtClean="0">
                <a:latin typeface="Arial" panose="020B0604020202020204" pitchFamily="34" charset="0"/>
                <a:ea typeface="Arial" charset="0"/>
                <a:cs typeface="Arial" panose="020B0604020202020204" pitchFamily="34" charset="0"/>
              </a:rPr>
              <a:t>The primary audience of the “Easier Together” curriculum is addiction treatment providers who are working with pregnant and postpartum women with substance use disorders. The secondary audience is their community partners, including professionals from the fields of:</a:t>
            </a:r>
          </a:p>
          <a:p>
            <a:pPr marL="342900" lvl="0"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Mental health</a:t>
            </a:r>
          </a:p>
          <a:p>
            <a:pPr marL="342900" lvl="0"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Healthcare</a:t>
            </a:r>
          </a:p>
          <a:p>
            <a:pPr marL="342900" lvl="0"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Child welfare</a:t>
            </a:r>
          </a:p>
          <a:p>
            <a:pPr marL="342900" lvl="0"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Child development</a:t>
            </a:r>
          </a:p>
          <a:p>
            <a:pPr marL="342900" lvl="0"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Housing/vocational services</a:t>
            </a:r>
          </a:p>
          <a:p>
            <a:pPr marL="342900" lvl="0"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Other community partners</a:t>
            </a:r>
          </a:p>
        </p:txBody>
      </p:sp>
      <p:sp>
        <p:nvSpPr>
          <p:cNvPr id="4" name="Slide Number Placeholder 3"/>
          <p:cNvSpPr>
            <a:spLocks noGrp="1"/>
          </p:cNvSpPr>
          <p:nvPr>
            <p:ph type="sldNum" sz="quarter" idx="10"/>
          </p:nvPr>
        </p:nvSpPr>
        <p:spPr/>
        <p:txBody>
          <a:bodyPr/>
          <a:lstStyle/>
          <a:p>
            <a:fld id="{456A54EE-C959-448C-B94A-528FB40E2345}" type="slidenum">
              <a:rPr lang="en-US" smtClean="0"/>
              <a:t>6</a:t>
            </a:fld>
            <a:endParaRPr lang="en-US" dirty="0"/>
          </a:p>
        </p:txBody>
      </p:sp>
    </p:spTree>
    <p:extLst>
      <p:ext uri="{BB962C8B-B14F-4D97-AF65-F5344CB8AC3E}">
        <p14:creationId xmlns:p14="http://schemas.microsoft.com/office/powerpoint/2010/main" val="60024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t>As part of this curriculum, you all have a participant manual. Please bring this manual with you to all sessions, as it will be referenced frequently. I’d like us to do a hands-on review on the manual so you are familiar with all of its content. Please turn to </a:t>
            </a:r>
            <a:r>
              <a:rPr lang="en-US" sz="1400" b="1" baseline="0" dirty="0" smtClean="0"/>
              <a:t>page 4 </a:t>
            </a:r>
            <a:r>
              <a:rPr lang="en-US" sz="1400" baseline="0" dirty="0" smtClean="0"/>
              <a:t>so we can review what’s in the participant manual:</a:t>
            </a:r>
          </a:p>
          <a:p>
            <a:pPr marL="285750" indent="-285750">
              <a:buFont typeface="Arial" panose="020B0604020202020204" pitchFamily="34" charset="0"/>
              <a:buChar char="•"/>
            </a:pPr>
            <a:r>
              <a:rPr lang="en-US" sz="1400" baseline="0" dirty="0" smtClean="0"/>
              <a:t>On </a:t>
            </a:r>
            <a:r>
              <a:rPr lang="en-US" sz="1400" b="1" baseline="0" dirty="0" smtClean="0"/>
              <a:t>page 4</a:t>
            </a:r>
            <a:r>
              <a:rPr lang="en-US" sz="1400" baseline="0" dirty="0" smtClean="0"/>
              <a:t>, the module begins with the training goals and objectives.</a:t>
            </a:r>
          </a:p>
          <a:p>
            <a:pPr marL="285750" indent="-285750">
              <a:buFont typeface="Arial" panose="020B0604020202020204" pitchFamily="34" charset="0"/>
              <a:buChar char="•"/>
            </a:pPr>
            <a:r>
              <a:rPr lang="en-US" sz="1400" baseline="0" dirty="0" smtClean="0"/>
              <a:t>Next on </a:t>
            </a:r>
            <a:r>
              <a:rPr lang="en-US" sz="1400" b="1" baseline="0" dirty="0" smtClean="0"/>
              <a:t>page 5 </a:t>
            </a:r>
            <a:r>
              <a:rPr lang="en-US" sz="1400" baseline="0" dirty="0" smtClean="0"/>
              <a:t>you will find all of the presentation slides with room for taking notes.</a:t>
            </a:r>
          </a:p>
          <a:p>
            <a:pPr marL="285750" indent="-285750">
              <a:buFont typeface="Arial" panose="020B0604020202020204" pitchFamily="34" charset="0"/>
              <a:buChar char="•"/>
            </a:pPr>
            <a:r>
              <a:rPr lang="en-US" sz="1400" baseline="0" dirty="0" smtClean="0"/>
              <a:t>Then on </a:t>
            </a:r>
            <a:r>
              <a:rPr lang="en-US" sz="1400" b="1" baseline="0" dirty="0" smtClean="0"/>
              <a:t>page 24 </a:t>
            </a:r>
            <a:r>
              <a:rPr lang="en-US" sz="1400" baseline="0" dirty="0" smtClean="0"/>
              <a:t>you will find the resources section, which contains a collection of handouts, worksheets, activities, assessments, recommended reading, and a reference list for that module.</a:t>
            </a:r>
          </a:p>
          <a:p>
            <a:pPr marL="285750" indent="-285750">
              <a:buFont typeface="Arial" panose="020B0604020202020204" pitchFamily="34" charset="0"/>
              <a:buChar char="•"/>
            </a:pPr>
            <a:r>
              <a:rPr lang="en-US" sz="1400" baseline="0" dirty="0" smtClean="0"/>
              <a:t>This structure is repeated for each module.</a:t>
            </a:r>
          </a:p>
        </p:txBody>
      </p:sp>
      <p:sp>
        <p:nvSpPr>
          <p:cNvPr id="4" name="Slide Number Placeholder 3"/>
          <p:cNvSpPr>
            <a:spLocks noGrp="1"/>
          </p:cNvSpPr>
          <p:nvPr>
            <p:ph type="sldNum" sz="quarter" idx="10"/>
          </p:nvPr>
        </p:nvSpPr>
        <p:spPr/>
        <p:txBody>
          <a:bodyPr/>
          <a:lstStyle/>
          <a:p>
            <a:fld id="{456A54EE-C959-448C-B94A-528FB40E2345}" type="slidenum">
              <a:rPr lang="en-US" smtClean="0"/>
              <a:t>7</a:t>
            </a:fld>
            <a:endParaRPr lang="en-US" dirty="0"/>
          </a:p>
        </p:txBody>
      </p:sp>
    </p:spTree>
    <p:extLst>
      <p:ext uri="{BB962C8B-B14F-4D97-AF65-F5344CB8AC3E}">
        <p14:creationId xmlns:p14="http://schemas.microsoft.com/office/powerpoint/2010/main" val="303980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t>For additional resources, visit www.attcppwtools.org. Here you can download the “Easier Together” curriculum and access other resources such as:</a:t>
            </a:r>
          </a:p>
          <a:p>
            <a:pPr marL="285750" indent="-285750">
              <a:buFont typeface="Arial" panose="020B0604020202020204" pitchFamily="34" charset="0"/>
              <a:buChar char="•"/>
            </a:pPr>
            <a:r>
              <a:rPr lang="en-US" sz="1400" baseline="0" dirty="0" smtClean="0"/>
              <a:t>Training curriculum</a:t>
            </a:r>
          </a:p>
          <a:p>
            <a:pPr marL="285750" indent="-285750">
              <a:buFont typeface="Arial" panose="020B0604020202020204" pitchFamily="34" charset="0"/>
              <a:buChar char="•"/>
            </a:pPr>
            <a:r>
              <a:rPr lang="en-US" sz="1400" baseline="0" dirty="0" smtClean="0"/>
              <a:t>Online courses</a:t>
            </a:r>
          </a:p>
          <a:p>
            <a:pPr marL="285750" indent="-285750">
              <a:buFont typeface="Arial" panose="020B0604020202020204" pitchFamily="34" charset="0"/>
              <a:buChar char="•"/>
            </a:pPr>
            <a:r>
              <a:rPr lang="en-US" sz="1400" baseline="0" dirty="0" smtClean="0"/>
              <a:t>300+ resources in the Program Resources library</a:t>
            </a:r>
          </a:p>
          <a:p>
            <a:pPr marL="285750" indent="-285750">
              <a:buFont typeface="Arial" panose="020B0604020202020204" pitchFamily="34" charset="0"/>
              <a:buChar char="•"/>
            </a:pPr>
            <a:r>
              <a:rPr lang="en-US" sz="1400" baseline="0" dirty="0" smtClean="0"/>
              <a:t>Recorded presentations</a:t>
            </a:r>
          </a:p>
          <a:p>
            <a:pPr marL="285750" indent="-285750">
              <a:buFont typeface="Arial" panose="020B0604020202020204" pitchFamily="34" charset="0"/>
              <a:buChar char="•"/>
            </a:pPr>
            <a:r>
              <a:rPr lang="en-US" sz="1400" baseline="0" dirty="0" smtClean="0"/>
              <a:t>Videos</a:t>
            </a:r>
          </a:p>
        </p:txBody>
      </p:sp>
      <p:sp>
        <p:nvSpPr>
          <p:cNvPr id="4" name="Slide Number Placeholder 3"/>
          <p:cNvSpPr>
            <a:spLocks noGrp="1"/>
          </p:cNvSpPr>
          <p:nvPr>
            <p:ph type="sldNum" sz="quarter" idx="10"/>
          </p:nvPr>
        </p:nvSpPr>
        <p:spPr/>
        <p:txBody>
          <a:bodyPr/>
          <a:lstStyle/>
          <a:p>
            <a:fld id="{456A54EE-C959-448C-B94A-528FB40E2345}" type="slidenum">
              <a:rPr lang="en-US" smtClean="0"/>
              <a:t>8</a:t>
            </a:fld>
            <a:endParaRPr lang="en-US" dirty="0"/>
          </a:p>
        </p:txBody>
      </p:sp>
    </p:spTree>
    <p:extLst>
      <p:ext uri="{BB962C8B-B14F-4D97-AF65-F5344CB8AC3E}">
        <p14:creationId xmlns:p14="http://schemas.microsoft.com/office/powerpoint/2010/main" val="289941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The goal for Module 1 is to help programs</a:t>
            </a:r>
            <a:r>
              <a:rPr lang="en-US" sz="1400" baseline="0" dirty="0" smtClean="0"/>
              <a:t> understand family-centered care and the implications of stigmatizing language and myths.</a:t>
            </a:r>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These are our learning objectives for Module 1.</a:t>
            </a:r>
          </a:p>
        </p:txBody>
      </p:sp>
      <p:sp>
        <p:nvSpPr>
          <p:cNvPr id="4" name="Slide Number Placeholder 3"/>
          <p:cNvSpPr>
            <a:spLocks noGrp="1"/>
          </p:cNvSpPr>
          <p:nvPr>
            <p:ph type="sldNum" sz="quarter" idx="10"/>
          </p:nvPr>
        </p:nvSpPr>
        <p:spPr/>
        <p:txBody>
          <a:bodyPr/>
          <a:lstStyle/>
          <a:p>
            <a:fld id="{456A54EE-C959-448C-B94A-528FB40E2345}" type="slidenum">
              <a:rPr lang="en-US" smtClean="0"/>
              <a:t>9</a:t>
            </a:fld>
            <a:endParaRPr lang="en-US" dirty="0"/>
          </a:p>
        </p:txBody>
      </p:sp>
    </p:spTree>
    <p:extLst>
      <p:ext uri="{BB962C8B-B14F-4D97-AF65-F5344CB8AC3E}">
        <p14:creationId xmlns:p14="http://schemas.microsoft.com/office/powerpoint/2010/main" val="186206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4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1">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1</a:t>
            </a:r>
          </a:p>
        </p:txBody>
      </p:sp>
    </p:spTree>
    <p:extLst>
      <p:ext uri="{BB962C8B-B14F-4D97-AF65-F5344CB8AC3E}">
        <p14:creationId xmlns:p14="http://schemas.microsoft.com/office/powerpoint/2010/main" val="149527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2</a:t>
            </a:r>
          </a:p>
        </p:txBody>
      </p:sp>
    </p:spTree>
    <p:extLst>
      <p:ext uri="{BB962C8B-B14F-4D97-AF65-F5344CB8AC3E}">
        <p14:creationId xmlns:p14="http://schemas.microsoft.com/office/powerpoint/2010/main" val="309751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3</a:t>
            </a:r>
          </a:p>
        </p:txBody>
      </p:sp>
    </p:spTree>
    <p:extLst>
      <p:ext uri="{BB962C8B-B14F-4D97-AF65-F5344CB8AC3E}">
        <p14:creationId xmlns:p14="http://schemas.microsoft.com/office/powerpoint/2010/main" val="61945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Column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577236" y="729247"/>
            <a:ext cx="7725683" cy="747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8" name="Group 7"/>
          <p:cNvGrpSpPr/>
          <p:nvPr userDrawn="1"/>
        </p:nvGrpSpPr>
        <p:grpSpPr>
          <a:xfrm>
            <a:off x="471294" y="438498"/>
            <a:ext cx="1333408" cy="1333408"/>
            <a:chOff x="6732376" y="2340893"/>
            <a:chExt cx="2218626" cy="2218626"/>
          </a:xfrm>
        </p:grpSpPr>
        <p:sp>
          <p:nvSpPr>
            <p:cNvPr id="9" name="Connector 8"/>
            <p:cNvSpPr/>
            <p:nvPr userDrawn="1"/>
          </p:nvSpPr>
          <p:spPr>
            <a:xfrm>
              <a:off x="6732376" y="2340893"/>
              <a:ext cx="2218626" cy="2218626"/>
            </a:xfrm>
            <a:prstGeom prst="flowChart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9" descr="Icon-Only-white.png"/>
            <p:cNvPicPr>
              <a:picLocks noChangeAspect="1"/>
            </p:cNvPicPr>
            <p:nvPr userDrawn="1"/>
          </p:nvPicPr>
          <p:blipFill>
            <a:blip r:embed="rId3">
              <a:alphaModFix amt="26000"/>
              <a:extLst>
                <a:ext uri="{28A0092B-C50C-407E-A947-70E740481C1C}">
                  <a14:useLocalDpi xmlns:a14="http://schemas.microsoft.com/office/drawing/2010/main" val="0"/>
                </a:ext>
              </a:extLst>
            </a:blip>
            <a:stretch>
              <a:fillRect/>
            </a:stretch>
          </p:blipFill>
          <p:spPr>
            <a:xfrm>
              <a:off x="6783343" y="2365623"/>
              <a:ext cx="2127560" cy="2127560"/>
            </a:xfrm>
            <a:prstGeom prst="ellipse">
              <a:avLst/>
            </a:prstGeom>
          </p:spPr>
        </p:pic>
      </p:grpSp>
      <p:sp>
        <p:nvSpPr>
          <p:cNvPr id="11" name="Title 1"/>
          <p:cNvSpPr>
            <a:spLocks noGrp="1"/>
          </p:cNvSpPr>
          <p:nvPr>
            <p:ph type="title" hasCustomPrompt="1"/>
          </p:nvPr>
        </p:nvSpPr>
        <p:spPr>
          <a:xfrm>
            <a:off x="880943" y="776569"/>
            <a:ext cx="7905627" cy="670487"/>
          </a:xfrm>
          <a:prstGeom prst="rect">
            <a:avLst/>
          </a:prstGeom>
        </p:spPr>
        <p:txBody>
          <a:bodyPr lIns="109728" tIns="54864" rIns="109728" bIns="54864"/>
          <a:lstStyle>
            <a:lvl1pPr algn="l">
              <a:defRPr sz="3600" baseline="0">
                <a:solidFill>
                  <a:schemeClr val="bg1"/>
                </a:solidFill>
                <a:latin typeface="Verdana"/>
                <a:cs typeface="Verdana"/>
              </a:defRPr>
            </a:lvl1pPr>
          </a:lstStyle>
          <a:p>
            <a:r>
              <a:rPr lang="en-US" dirty="0"/>
              <a:t>One-Column Slide</a:t>
            </a:r>
          </a:p>
        </p:txBody>
      </p:sp>
      <p:sp>
        <p:nvSpPr>
          <p:cNvPr id="12" name="Content Placeholder 2"/>
          <p:cNvSpPr>
            <a:spLocks noGrp="1"/>
          </p:cNvSpPr>
          <p:nvPr>
            <p:ph idx="1" hasCustomPrompt="1"/>
          </p:nvPr>
        </p:nvSpPr>
        <p:spPr>
          <a:xfrm>
            <a:off x="880943" y="2067226"/>
            <a:ext cx="8421977" cy="4296876"/>
          </a:xfrm>
          <a:prstGeom prst="rect">
            <a:avLst/>
          </a:prstGeom>
        </p:spPr>
        <p:txBody>
          <a:bodyPr lIns="109728" tIns="54864" rIns="109728" bIns="54864"/>
          <a:lstStyle>
            <a:lvl1pPr marL="0" marR="0" indent="0" algn="l" defTabSz="548640" rtl="0" eaLnBrk="1" fontAlgn="auto" latinLnBrk="0" hangingPunct="1">
              <a:lnSpc>
                <a:spcPct val="100000"/>
              </a:lnSpc>
              <a:spcBef>
                <a:spcPct val="20000"/>
              </a:spcBef>
              <a:spcAft>
                <a:spcPts val="0"/>
              </a:spcAft>
              <a:buClrTx/>
              <a:buSzTx/>
              <a:buFont typeface="Arial"/>
              <a:buNone/>
              <a:tabLst/>
              <a:defRPr sz="220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p>
          <a:p>
            <a:pPr lvl="0"/>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077"/>
            <a:ext cx="10058400" cy="7772400"/>
          </a:xfrm>
          <a:prstGeom prst="rect">
            <a:avLst/>
          </a:prstGeom>
        </p:spPr>
      </p:pic>
    </p:spTree>
    <p:extLst>
      <p:ext uri="{BB962C8B-B14F-4D97-AF65-F5344CB8AC3E}">
        <p14:creationId xmlns:p14="http://schemas.microsoft.com/office/powerpoint/2010/main" val="5167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80944" y="2096758"/>
            <a:ext cx="4553435" cy="4385472"/>
          </a:xfrm>
          <a:prstGeom prst="rect">
            <a:avLst/>
          </a:prstGeom>
        </p:spPr>
        <p:txBody>
          <a:bodyPr lIns="109728" tIns="54864" rIns="109728" bIns="54864"/>
          <a:lstStyle>
            <a:lvl1pPr marL="0" indent="0">
              <a:buNone/>
              <a:defRPr sz="220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p>
        </p:txBody>
      </p:sp>
      <p:sp>
        <p:nvSpPr>
          <p:cNvPr id="13" name="Content Placeholder 2"/>
          <p:cNvSpPr>
            <a:spLocks noGrp="1"/>
          </p:cNvSpPr>
          <p:nvPr>
            <p:ph idx="10" hasCustomPrompt="1"/>
          </p:nvPr>
        </p:nvSpPr>
        <p:spPr>
          <a:xfrm>
            <a:off x="5982433" y="2096757"/>
            <a:ext cx="3320488" cy="4119685"/>
          </a:xfrm>
          <a:prstGeom prst="rect">
            <a:avLst/>
          </a:prstGeom>
        </p:spPr>
        <p:txBody>
          <a:bodyPr lIns="109728" tIns="54864" rIns="109728" bIns="54864"/>
          <a:lstStyle>
            <a:lvl1pPr marL="342900" indent="-342900">
              <a:lnSpc>
                <a:spcPct val="100000"/>
              </a:lnSpc>
              <a:spcAft>
                <a:spcPts val="1000"/>
              </a:spcAft>
              <a:buSzPct val="100000"/>
              <a:buFontTx/>
              <a:buBlip>
                <a:blip r:embed="rId3"/>
              </a:buBlip>
              <a:defRPr sz="1800" baseline="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lvl="0"/>
            <a:r>
              <a:rPr lang="en-US" dirty="0"/>
              <a:t>Bullets or Photo here</a:t>
            </a:r>
          </a:p>
          <a:p>
            <a:pPr lvl="0"/>
            <a:r>
              <a:rPr lang="en-US" dirty="0" err="1"/>
              <a:t>Lorem</a:t>
            </a:r>
            <a:r>
              <a:rPr lang="en-US" dirty="0"/>
              <a:t> </a:t>
            </a:r>
            <a:r>
              <a:rPr lang="en-US" dirty="0" err="1"/>
              <a:t>ipsum</a:t>
            </a:r>
            <a:r>
              <a:rPr lang="en-US" dirty="0"/>
              <a:t> dolor</a:t>
            </a:r>
          </a:p>
          <a:p>
            <a:pPr lvl="0"/>
            <a:r>
              <a:rPr lang="en-US" dirty="0" err="1"/>
              <a:t>Consectetur</a:t>
            </a:r>
            <a:r>
              <a:rPr lang="en-US" dirty="0"/>
              <a:t> </a:t>
            </a:r>
            <a:r>
              <a:rPr lang="en-US" dirty="0" err="1"/>
              <a:t>adipiscing</a:t>
            </a:r>
            <a:r>
              <a:rPr lang="en-US" dirty="0"/>
              <a:t> </a:t>
            </a:r>
            <a:r>
              <a:rPr lang="en-US" dirty="0" err="1"/>
              <a:t>elit</a:t>
            </a:r>
            <a:endParaRPr lang="en-US" dirty="0"/>
          </a:p>
          <a:p>
            <a:pPr lvl="0"/>
            <a:r>
              <a:rPr lang="en-US" dirty="0" err="1"/>
              <a:t>Duis</a:t>
            </a:r>
            <a:r>
              <a:rPr lang="en-US" dirty="0"/>
              <a:t> </a:t>
            </a:r>
            <a:r>
              <a:rPr lang="en-US" dirty="0" err="1"/>
              <a:t>lacinia</a:t>
            </a:r>
            <a:r>
              <a:rPr lang="en-US" dirty="0"/>
              <a:t> mi </a:t>
            </a:r>
            <a:r>
              <a:rPr lang="en-US" dirty="0" err="1"/>
              <a:t>ut</a:t>
            </a:r>
            <a:r>
              <a:rPr lang="en-US" dirty="0"/>
              <a:t> </a:t>
            </a:r>
          </a:p>
          <a:p>
            <a:pPr lvl="0"/>
            <a:r>
              <a:rPr lang="en-US" dirty="0" err="1"/>
              <a:t>ipsum</a:t>
            </a:r>
            <a:r>
              <a:rPr lang="en-US" dirty="0"/>
              <a:t> </a:t>
            </a:r>
            <a:r>
              <a:rPr lang="en-US" dirty="0" err="1"/>
              <a:t>sagittis</a:t>
            </a:r>
            <a:r>
              <a:rPr lang="en-US" dirty="0"/>
              <a:t> </a:t>
            </a:r>
            <a:r>
              <a:rPr lang="en-US" dirty="0" err="1"/>
              <a:t>sed</a:t>
            </a:r>
            <a:endParaRPr lang="en-US" dirty="0"/>
          </a:p>
          <a:p>
            <a:pPr lvl="0"/>
            <a:r>
              <a:rPr lang="en-US" dirty="0"/>
              <a:t>Nam </a:t>
            </a:r>
            <a:r>
              <a:rPr lang="en-US" dirty="0" err="1"/>
              <a:t>augue</a:t>
            </a:r>
            <a:r>
              <a:rPr lang="en-US" dirty="0"/>
              <a:t> </a:t>
            </a:r>
            <a:r>
              <a:rPr lang="en-US" dirty="0" err="1"/>
              <a:t>risus</a:t>
            </a:r>
            <a:r>
              <a:rPr lang="en-US" dirty="0"/>
              <a:t>, dictum</a:t>
            </a:r>
          </a:p>
        </p:txBody>
      </p:sp>
      <p:sp>
        <p:nvSpPr>
          <p:cNvPr id="11" name="Rectangle 10"/>
          <p:cNvSpPr/>
          <p:nvPr userDrawn="1"/>
        </p:nvSpPr>
        <p:spPr>
          <a:xfrm>
            <a:off x="1577236" y="729247"/>
            <a:ext cx="7725683" cy="747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2" name="Group 11"/>
          <p:cNvGrpSpPr/>
          <p:nvPr userDrawn="1"/>
        </p:nvGrpSpPr>
        <p:grpSpPr>
          <a:xfrm>
            <a:off x="471294" y="438498"/>
            <a:ext cx="1333408" cy="1333408"/>
            <a:chOff x="6732376" y="2340893"/>
            <a:chExt cx="2218626" cy="2218626"/>
          </a:xfrm>
        </p:grpSpPr>
        <p:sp>
          <p:nvSpPr>
            <p:cNvPr id="14" name="Connector 13"/>
            <p:cNvSpPr/>
            <p:nvPr userDrawn="1"/>
          </p:nvSpPr>
          <p:spPr>
            <a:xfrm>
              <a:off x="6732376" y="2340893"/>
              <a:ext cx="2218626" cy="2218626"/>
            </a:xfrm>
            <a:prstGeom prst="flowChart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5" name="Picture 14" descr="Icon-Only-white.png"/>
            <p:cNvPicPr>
              <a:picLocks noChangeAspect="1"/>
            </p:cNvPicPr>
            <p:nvPr userDrawn="1"/>
          </p:nvPicPr>
          <p:blipFill>
            <a:blip r:embed="rId4">
              <a:alphaModFix amt="26000"/>
              <a:extLst>
                <a:ext uri="{28A0092B-C50C-407E-A947-70E740481C1C}">
                  <a14:useLocalDpi xmlns:a14="http://schemas.microsoft.com/office/drawing/2010/main" val="0"/>
                </a:ext>
              </a:extLst>
            </a:blip>
            <a:stretch>
              <a:fillRect/>
            </a:stretch>
          </p:blipFill>
          <p:spPr>
            <a:xfrm>
              <a:off x="6783343" y="2365623"/>
              <a:ext cx="2127560" cy="2127560"/>
            </a:xfrm>
            <a:prstGeom prst="ellipse">
              <a:avLst/>
            </a:prstGeom>
          </p:spPr>
        </p:pic>
      </p:grpSp>
      <p:sp>
        <p:nvSpPr>
          <p:cNvPr id="16" name="Title 1"/>
          <p:cNvSpPr>
            <a:spLocks noGrp="1"/>
          </p:cNvSpPr>
          <p:nvPr>
            <p:ph type="title" hasCustomPrompt="1"/>
          </p:nvPr>
        </p:nvSpPr>
        <p:spPr>
          <a:xfrm>
            <a:off x="880943" y="776569"/>
            <a:ext cx="7905627" cy="670487"/>
          </a:xfrm>
          <a:prstGeom prst="rect">
            <a:avLst/>
          </a:prstGeom>
        </p:spPr>
        <p:txBody>
          <a:bodyPr lIns="109728" tIns="54864" rIns="109728" bIns="54864"/>
          <a:lstStyle>
            <a:lvl1pPr algn="l">
              <a:defRPr sz="3600" baseline="0">
                <a:solidFill>
                  <a:schemeClr val="bg1"/>
                </a:solidFill>
                <a:latin typeface="Verdana"/>
                <a:cs typeface="Verdana"/>
              </a:defRPr>
            </a:lvl1pPr>
          </a:lstStyle>
          <a:p>
            <a:r>
              <a:rPr lang="en-US" dirty="0"/>
              <a:t>Two-Column Slide</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077"/>
            <a:ext cx="10058400" cy="7772400"/>
          </a:xfrm>
          <a:prstGeom prst="rect">
            <a:avLst/>
          </a:prstGeom>
        </p:spPr>
      </p:pic>
    </p:spTree>
    <p:extLst>
      <p:ext uri="{BB962C8B-B14F-4D97-AF65-F5344CB8AC3E}">
        <p14:creationId xmlns:p14="http://schemas.microsoft.com/office/powerpoint/2010/main" val="3029730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47460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1" r:id="rId5"/>
    <p:sldLayoutId id="2147483650" r:id="rId6"/>
  </p:sldLayoutIdLst>
  <p:txStyles>
    <p:titleStyle>
      <a:lvl1pPr algn="ctr" defTabSz="54864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0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40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90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6.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3.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6.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3.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3.png"/><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4.png"/><Relationship Id="rId1" Type="http://schemas.openxmlformats.org/officeDocument/2006/relationships/tags" Target="../tags/tag20.x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6.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6.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3.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5.jpg"/><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5.jpg"/><Relationship Id="rId1" Type="http://schemas.openxmlformats.org/officeDocument/2006/relationships/tags" Target="../tags/tag25.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6.jpg"/><Relationship Id="rId1" Type="http://schemas.openxmlformats.org/officeDocument/2006/relationships/tags" Target="../tags/tag26.x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6.jpg"/><Relationship Id="rId5" Type="http://schemas.openxmlformats.org/officeDocument/2006/relationships/image" Target="../media/image8.png"/><Relationship Id="rId1" Type="http://schemas.openxmlformats.org/officeDocument/2006/relationships/tags" Target="../tags/tag27.x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7.jpg"/><Relationship Id="rId1" Type="http://schemas.openxmlformats.org/officeDocument/2006/relationships/tags" Target="../tags/tag28.x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jp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7.jpg"/><Relationship Id="rId1" Type="http://schemas.openxmlformats.org/officeDocument/2006/relationships/tags" Target="../tags/tag29.x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6.xml"/><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6.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theatlantic.com/politics/archive/2017/07/what-the-crack-baby-panic-reveals-about-the-opioid-epidemic/53376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amhsa.gov/data/substance-abuse-facilities-data-nssats" TargetMode="External"/><Relationship Id="rId4" Type="http://schemas.openxmlformats.org/officeDocument/2006/relationships/hyperlink" Target="http://www.washingtontimes.com/news/2017/feb/18/born-addicts-opioid-babies-in-withdrawal-from-firs/" TargetMode="External"/><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pn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1.pn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81600" y="422028"/>
            <a:ext cx="4876800" cy="1554272"/>
          </a:xfrm>
          <a:prstGeom prst="rect">
            <a:avLst/>
          </a:prstGeom>
          <a:solidFill>
            <a:schemeClr val="accent1"/>
          </a:solidFill>
        </p:spPr>
        <p:txBody>
          <a:bodyPr wrap="square" rtlCol="0">
            <a:spAutoFit/>
          </a:bodyPr>
          <a:lstStyle/>
          <a:p>
            <a:r>
              <a:rPr lang="en-US" sz="3500" b="1" dirty="0" smtClean="0">
                <a:solidFill>
                  <a:schemeClr val="bg1"/>
                </a:solidFill>
                <a:latin typeface="Arial" charset="0"/>
                <a:ea typeface="Arial" charset="0"/>
                <a:cs typeface="Arial" charset="0"/>
              </a:rPr>
              <a:t>Easier Together: </a:t>
            </a:r>
          </a:p>
          <a:p>
            <a:r>
              <a:rPr lang="en-US" sz="3000" dirty="0" smtClean="0">
                <a:solidFill>
                  <a:schemeClr val="bg1"/>
                </a:solidFill>
                <a:latin typeface="Arial" charset="0"/>
                <a:ea typeface="Arial" charset="0"/>
                <a:cs typeface="Arial" charset="0"/>
              </a:rPr>
              <a:t>Partnering with Families to </a:t>
            </a:r>
          </a:p>
          <a:p>
            <a:r>
              <a:rPr lang="en-US" sz="3000" dirty="0" smtClean="0">
                <a:solidFill>
                  <a:schemeClr val="bg1"/>
                </a:solidFill>
                <a:latin typeface="Arial" charset="0"/>
                <a:ea typeface="Arial" charset="0"/>
                <a:cs typeface="Arial" charset="0"/>
              </a:rPr>
              <a:t>Make Recovery Possible</a:t>
            </a:r>
            <a:endParaRPr lang="en-US" sz="3000" dirty="0">
              <a:solidFill>
                <a:schemeClr val="bg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15690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0943" y="2424304"/>
            <a:ext cx="8415457" cy="905749"/>
          </a:xfrm>
        </p:spPr>
        <p:txBody>
          <a:bodyPr/>
          <a:lstStyle/>
          <a:p>
            <a:pPr algn="ctr"/>
            <a:r>
              <a:rPr lang="en-US" sz="3600" dirty="0" smtClean="0">
                <a:latin typeface="Arial" charset="0"/>
                <a:ea typeface="Arial" charset="0"/>
                <a:cs typeface="Arial" charset="0"/>
              </a:rPr>
              <a:t>Why does this topic matter?</a:t>
            </a:r>
            <a:endParaRPr lang="en-US" sz="3600" dirty="0">
              <a:latin typeface="Arial" charset="0"/>
              <a:ea typeface="Arial" charset="0"/>
              <a:cs typeface="Arial" charset="0"/>
            </a:endParaRPr>
          </a:p>
        </p:txBody>
      </p:sp>
      <p:sp>
        <p:nvSpPr>
          <p:cNvPr id="4" name="Title 3"/>
          <p:cNvSpPr>
            <a:spLocks noGrp="1"/>
          </p:cNvSpPr>
          <p:nvPr>
            <p:ph type="title"/>
          </p:nvPr>
        </p:nvSpPr>
        <p:spPr>
          <a:xfrm>
            <a:off x="1706880" y="776569"/>
            <a:ext cx="7589520" cy="670487"/>
          </a:xfrm>
        </p:spPr>
        <p:txBody>
          <a:bodyPr/>
          <a:lstStyle/>
          <a:p>
            <a:pPr algn="ctr"/>
            <a:r>
              <a:rPr lang="en-US" b="1" dirty="0" smtClean="0">
                <a:latin typeface="Arial" charset="0"/>
                <a:ea typeface="Arial" charset="0"/>
                <a:cs typeface="Arial" charset="0"/>
              </a:rPr>
              <a:t>Key Question</a:t>
            </a:r>
            <a:endParaRPr lang="en-US" b="1" dirty="0">
              <a:latin typeface="Arial" charset="0"/>
              <a:ea typeface="Arial" charset="0"/>
              <a:cs typeface="Arial" charset="0"/>
            </a:endParaRPr>
          </a:p>
        </p:txBody>
      </p:sp>
    </p:spTree>
    <p:extLst>
      <p:ext uri="{BB962C8B-B14F-4D97-AF65-F5344CB8AC3E}">
        <p14:creationId xmlns:p14="http://schemas.microsoft.com/office/powerpoint/2010/main" val="9359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5" y="1927861"/>
            <a:ext cx="7680166" cy="2898140"/>
          </a:xfrm>
        </p:spPr>
        <p:txBody>
          <a:bodyPr/>
          <a:lstStyle/>
          <a:p>
            <a:r>
              <a:rPr lang="en-US" sz="3000" dirty="0" smtClean="0">
                <a:latin typeface="Arial" charset="0"/>
                <a:ea typeface="Arial" charset="0"/>
                <a:cs typeface="Arial" charset="0"/>
              </a:rPr>
              <a:t>____ </a:t>
            </a:r>
            <a:r>
              <a:rPr lang="en-US" sz="3000" dirty="0">
                <a:latin typeface="Arial" charset="0"/>
                <a:ea typeface="Arial" charset="0"/>
                <a:cs typeface="Arial" charset="0"/>
              </a:rPr>
              <a:t>% of </a:t>
            </a:r>
            <a:r>
              <a:rPr lang="en-US" sz="3000" dirty="0" smtClean="0">
                <a:latin typeface="Arial" charset="0"/>
                <a:ea typeface="Arial" charset="0"/>
                <a:cs typeface="Arial" charset="0"/>
              </a:rPr>
              <a:t>U.S. treatment facilities offer at least one special program or group for pregnant/postpartum women.</a:t>
            </a:r>
            <a:endParaRPr lang="en-US" sz="3000" dirty="0">
              <a:latin typeface="Arial" charset="0"/>
              <a:ea typeface="Arial" charset="0"/>
              <a:cs typeface="Arial" charset="0"/>
            </a:endParaRPr>
          </a:p>
          <a:p>
            <a:pPr>
              <a:buFont typeface="Arial" panose="020B0604020202020204" pitchFamily="34" charset="0"/>
              <a:buChar char="•"/>
            </a:pPr>
            <a:endParaRPr lang="en-US" sz="1600" dirty="0">
              <a:latin typeface="Arial" charset="0"/>
              <a:ea typeface="Arial" charset="0"/>
              <a:cs typeface="Arial" charset="0"/>
            </a:endParaRPr>
          </a:p>
          <a:p>
            <a:pPr marL="754380" lvl="2"/>
            <a:r>
              <a:rPr lang="en-US" dirty="0" smtClean="0">
                <a:latin typeface="Arial" charset="0"/>
                <a:ea typeface="Arial" charset="0"/>
                <a:cs typeface="Arial" charset="0"/>
              </a:rPr>
              <a:t>a ) 10%    </a:t>
            </a:r>
            <a:r>
              <a:rPr lang="en-US" dirty="0">
                <a:latin typeface="Arial" charset="0"/>
                <a:ea typeface="Arial" charset="0"/>
                <a:cs typeface="Arial" charset="0"/>
              </a:rPr>
              <a:t>b) </a:t>
            </a:r>
            <a:r>
              <a:rPr lang="en-US" dirty="0" smtClean="0">
                <a:latin typeface="Arial" charset="0"/>
                <a:ea typeface="Arial" charset="0"/>
                <a:cs typeface="Arial" charset="0"/>
              </a:rPr>
              <a:t>21%    </a:t>
            </a:r>
            <a:r>
              <a:rPr lang="en-US" dirty="0">
                <a:latin typeface="Arial" charset="0"/>
                <a:ea typeface="Arial" charset="0"/>
                <a:cs typeface="Arial" charset="0"/>
              </a:rPr>
              <a:t>c) </a:t>
            </a:r>
            <a:r>
              <a:rPr lang="en-US" dirty="0" smtClean="0">
                <a:latin typeface="Arial" charset="0"/>
                <a:ea typeface="Arial" charset="0"/>
                <a:cs typeface="Arial" charset="0"/>
              </a:rPr>
              <a:t>45%     </a:t>
            </a:r>
            <a:r>
              <a:rPr lang="en-US" dirty="0">
                <a:latin typeface="Arial" charset="0"/>
                <a:ea typeface="Arial" charset="0"/>
                <a:cs typeface="Arial" charset="0"/>
              </a:rPr>
              <a:t>d) </a:t>
            </a:r>
            <a:r>
              <a:rPr lang="en-US" dirty="0" smtClean="0">
                <a:latin typeface="Arial" charset="0"/>
                <a:ea typeface="Arial" charset="0"/>
                <a:cs typeface="Arial" charset="0"/>
              </a:rPr>
              <a:t>60%</a:t>
            </a:r>
            <a:endParaRPr lang="en-US" dirty="0">
              <a:latin typeface="Arial" charset="0"/>
              <a:ea typeface="Arial" charset="0"/>
              <a:cs typeface="Arial" charset="0"/>
            </a:endParaRPr>
          </a:p>
          <a:p>
            <a:pPr marL="0" indent="0">
              <a:buNone/>
            </a:pPr>
            <a:endParaRPr lang="en-US" sz="16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a:latin typeface="Arial" charset="0"/>
                <a:ea typeface="Arial" charset="0"/>
                <a:cs typeface="Arial" charset="0"/>
              </a:rPr>
              <a:t>Why Does This Matter?</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3" name="Rectangle 2"/>
          <p:cNvSpPr/>
          <p:nvPr/>
        </p:nvSpPr>
        <p:spPr>
          <a:xfrm>
            <a:off x="4492661" y="6348207"/>
            <a:ext cx="5029200" cy="400110"/>
          </a:xfrm>
          <a:prstGeom prst="rect">
            <a:avLst/>
          </a:prstGeom>
        </p:spPr>
        <p:txBody>
          <a:bodyPr>
            <a:spAutoFit/>
          </a:bodyPr>
          <a:lstStyle/>
          <a:p>
            <a:pPr algn="r"/>
            <a:r>
              <a:rPr lang="en-US" sz="2000" i="1" dirty="0" smtClean="0">
                <a:latin typeface="Arial" charset="0"/>
                <a:ea typeface="Arial" charset="0"/>
                <a:cs typeface="Arial" charset="0"/>
              </a:rPr>
              <a:t>(SAMHSA N-SSATS, 2016)</a:t>
            </a:r>
            <a:endParaRPr lang="en-US" sz="2000" i="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912545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5" y="1927861"/>
            <a:ext cx="7680166" cy="2898140"/>
          </a:xfrm>
        </p:spPr>
        <p:txBody>
          <a:bodyPr/>
          <a:lstStyle/>
          <a:p>
            <a:r>
              <a:rPr lang="en-US" sz="3000" dirty="0" smtClean="0">
                <a:latin typeface="Arial" charset="0"/>
                <a:ea typeface="Arial" charset="0"/>
                <a:cs typeface="Arial" charset="0"/>
              </a:rPr>
              <a:t>____ </a:t>
            </a:r>
            <a:r>
              <a:rPr lang="en-US" sz="3000" dirty="0">
                <a:latin typeface="Arial" charset="0"/>
                <a:ea typeface="Arial" charset="0"/>
                <a:cs typeface="Arial" charset="0"/>
              </a:rPr>
              <a:t>% of </a:t>
            </a:r>
            <a:r>
              <a:rPr lang="en-US" sz="3000" dirty="0" smtClean="0">
                <a:latin typeface="Arial" charset="0"/>
                <a:ea typeface="Arial" charset="0"/>
                <a:cs typeface="Arial" charset="0"/>
              </a:rPr>
              <a:t>U.S. treatment facilities offer childcare services.</a:t>
            </a:r>
            <a:endParaRPr lang="en-US" sz="3000" dirty="0">
              <a:latin typeface="Arial" charset="0"/>
              <a:ea typeface="Arial" charset="0"/>
              <a:cs typeface="Arial" charset="0"/>
            </a:endParaRPr>
          </a:p>
          <a:p>
            <a:pPr>
              <a:buFont typeface="Arial" panose="020B0604020202020204" pitchFamily="34" charset="0"/>
              <a:buChar char="•"/>
            </a:pPr>
            <a:endParaRPr lang="en-US" sz="1600" dirty="0">
              <a:latin typeface="Arial" charset="0"/>
              <a:ea typeface="Arial" charset="0"/>
              <a:cs typeface="Arial" charset="0"/>
            </a:endParaRPr>
          </a:p>
          <a:p>
            <a:pPr marL="754380" lvl="2"/>
            <a:r>
              <a:rPr lang="en-US" dirty="0" smtClean="0">
                <a:latin typeface="Arial" charset="0"/>
                <a:ea typeface="Arial" charset="0"/>
                <a:cs typeface="Arial" charset="0"/>
              </a:rPr>
              <a:t>a ) 6%    </a:t>
            </a:r>
            <a:r>
              <a:rPr lang="en-US" dirty="0">
                <a:latin typeface="Arial" charset="0"/>
                <a:ea typeface="Arial" charset="0"/>
                <a:cs typeface="Arial" charset="0"/>
              </a:rPr>
              <a:t>b) </a:t>
            </a:r>
            <a:r>
              <a:rPr lang="en-US" dirty="0" smtClean="0">
                <a:latin typeface="Arial" charset="0"/>
                <a:ea typeface="Arial" charset="0"/>
                <a:cs typeface="Arial" charset="0"/>
              </a:rPr>
              <a:t>18%    </a:t>
            </a:r>
            <a:r>
              <a:rPr lang="en-US" dirty="0">
                <a:latin typeface="Arial" charset="0"/>
                <a:ea typeface="Arial" charset="0"/>
                <a:cs typeface="Arial" charset="0"/>
              </a:rPr>
              <a:t>c) </a:t>
            </a:r>
            <a:r>
              <a:rPr lang="en-US" dirty="0" smtClean="0">
                <a:latin typeface="Arial" charset="0"/>
                <a:ea typeface="Arial" charset="0"/>
                <a:cs typeface="Arial" charset="0"/>
              </a:rPr>
              <a:t>35%     </a:t>
            </a:r>
            <a:r>
              <a:rPr lang="en-US" dirty="0">
                <a:latin typeface="Arial" charset="0"/>
                <a:ea typeface="Arial" charset="0"/>
                <a:cs typeface="Arial" charset="0"/>
              </a:rPr>
              <a:t>d) </a:t>
            </a:r>
            <a:r>
              <a:rPr lang="en-US" dirty="0" smtClean="0">
                <a:latin typeface="Arial" charset="0"/>
                <a:ea typeface="Arial" charset="0"/>
                <a:cs typeface="Arial" charset="0"/>
              </a:rPr>
              <a:t>50%</a:t>
            </a:r>
            <a:endParaRPr lang="en-US" dirty="0">
              <a:latin typeface="Arial" charset="0"/>
              <a:ea typeface="Arial" charset="0"/>
              <a:cs typeface="Arial" charset="0"/>
            </a:endParaRPr>
          </a:p>
          <a:p>
            <a:pPr marL="0" indent="0">
              <a:buNone/>
            </a:pPr>
            <a:endParaRPr lang="en-US" sz="16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a:latin typeface="Arial" charset="0"/>
                <a:ea typeface="Arial" charset="0"/>
                <a:cs typeface="Arial" charset="0"/>
              </a:rPr>
              <a:t>Why Does This Matter?</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3" name="Rectangle 2"/>
          <p:cNvSpPr/>
          <p:nvPr/>
        </p:nvSpPr>
        <p:spPr>
          <a:xfrm>
            <a:off x="4492661" y="6348207"/>
            <a:ext cx="5029200" cy="400110"/>
          </a:xfrm>
          <a:prstGeom prst="rect">
            <a:avLst/>
          </a:prstGeom>
        </p:spPr>
        <p:txBody>
          <a:bodyPr>
            <a:spAutoFit/>
          </a:bodyPr>
          <a:lstStyle/>
          <a:p>
            <a:pPr algn="r"/>
            <a:r>
              <a:rPr lang="en-US" sz="2000" i="1" dirty="0" smtClean="0">
                <a:latin typeface="Arial" charset="0"/>
                <a:ea typeface="Arial" charset="0"/>
                <a:cs typeface="Arial" charset="0"/>
              </a:rPr>
              <a:t>(SAMHSA N-SSATS, 2016)</a:t>
            </a:r>
            <a:endParaRPr lang="en-US" sz="2000" i="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04347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5" y="1927861"/>
            <a:ext cx="7680166" cy="2898140"/>
          </a:xfrm>
        </p:spPr>
        <p:txBody>
          <a:bodyPr/>
          <a:lstStyle/>
          <a:p>
            <a:r>
              <a:rPr lang="en-US" sz="3000" dirty="0" smtClean="0">
                <a:latin typeface="Arial" charset="0"/>
                <a:ea typeface="Arial" charset="0"/>
                <a:cs typeface="Arial" charset="0"/>
              </a:rPr>
              <a:t>____ </a:t>
            </a:r>
            <a:r>
              <a:rPr lang="en-US" sz="3000" dirty="0">
                <a:latin typeface="Arial" charset="0"/>
                <a:ea typeface="Arial" charset="0"/>
                <a:cs typeface="Arial" charset="0"/>
              </a:rPr>
              <a:t>% of </a:t>
            </a:r>
            <a:r>
              <a:rPr lang="en-US" sz="3000" dirty="0" smtClean="0">
                <a:latin typeface="Arial" charset="0"/>
                <a:ea typeface="Arial" charset="0"/>
                <a:cs typeface="Arial" charset="0"/>
              </a:rPr>
              <a:t>U.S. treatment facilities offer residential beds for clients’ children.</a:t>
            </a:r>
            <a:endParaRPr lang="en-US" sz="3000" dirty="0">
              <a:latin typeface="Arial" charset="0"/>
              <a:ea typeface="Arial" charset="0"/>
              <a:cs typeface="Arial" charset="0"/>
            </a:endParaRPr>
          </a:p>
          <a:p>
            <a:pPr>
              <a:buFont typeface="Arial" panose="020B0604020202020204" pitchFamily="34" charset="0"/>
              <a:buChar char="•"/>
            </a:pPr>
            <a:endParaRPr lang="en-US" sz="1600" dirty="0">
              <a:latin typeface="Arial" charset="0"/>
              <a:ea typeface="Arial" charset="0"/>
              <a:cs typeface="Arial" charset="0"/>
            </a:endParaRPr>
          </a:p>
          <a:p>
            <a:pPr marL="754380" lvl="2"/>
            <a:r>
              <a:rPr lang="en-US" dirty="0" smtClean="0">
                <a:latin typeface="Arial" charset="0"/>
                <a:ea typeface="Arial" charset="0"/>
                <a:cs typeface="Arial" charset="0"/>
              </a:rPr>
              <a:t>a ) 3%    </a:t>
            </a:r>
            <a:r>
              <a:rPr lang="en-US" dirty="0">
                <a:latin typeface="Arial" charset="0"/>
                <a:ea typeface="Arial" charset="0"/>
                <a:cs typeface="Arial" charset="0"/>
              </a:rPr>
              <a:t>b) </a:t>
            </a:r>
            <a:r>
              <a:rPr lang="en-US" dirty="0" smtClean="0">
                <a:latin typeface="Arial" charset="0"/>
                <a:ea typeface="Arial" charset="0"/>
                <a:cs typeface="Arial" charset="0"/>
              </a:rPr>
              <a:t>18%    </a:t>
            </a:r>
            <a:r>
              <a:rPr lang="en-US" dirty="0">
                <a:latin typeface="Arial" charset="0"/>
                <a:ea typeface="Arial" charset="0"/>
                <a:cs typeface="Arial" charset="0"/>
              </a:rPr>
              <a:t>c) </a:t>
            </a:r>
            <a:r>
              <a:rPr lang="en-US" dirty="0" smtClean="0">
                <a:latin typeface="Arial" charset="0"/>
                <a:ea typeface="Arial" charset="0"/>
                <a:cs typeface="Arial" charset="0"/>
              </a:rPr>
              <a:t>35%     </a:t>
            </a:r>
            <a:r>
              <a:rPr lang="en-US" dirty="0">
                <a:latin typeface="Arial" charset="0"/>
                <a:ea typeface="Arial" charset="0"/>
                <a:cs typeface="Arial" charset="0"/>
              </a:rPr>
              <a:t>d) </a:t>
            </a:r>
            <a:r>
              <a:rPr lang="en-US" dirty="0" smtClean="0">
                <a:latin typeface="Arial" charset="0"/>
                <a:ea typeface="Arial" charset="0"/>
                <a:cs typeface="Arial" charset="0"/>
              </a:rPr>
              <a:t>50%</a:t>
            </a:r>
            <a:endParaRPr lang="en-US" dirty="0">
              <a:latin typeface="Arial" charset="0"/>
              <a:ea typeface="Arial" charset="0"/>
              <a:cs typeface="Arial" charset="0"/>
            </a:endParaRPr>
          </a:p>
          <a:p>
            <a:pPr marL="0" indent="0">
              <a:buNone/>
            </a:pPr>
            <a:endParaRPr lang="en-US" sz="16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a:latin typeface="Arial" charset="0"/>
                <a:ea typeface="Arial" charset="0"/>
                <a:cs typeface="Arial" charset="0"/>
              </a:rPr>
              <a:t>Why Does This Matter?</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3" name="Rectangle 2"/>
          <p:cNvSpPr/>
          <p:nvPr/>
        </p:nvSpPr>
        <p:spPr>
          <a:xfrm>
            <a:off x="4492661" y="6348207"/>
            <a:ext cx="5029200" cy="400110"/>
          </a:xfrm>
          <a:prstGeom prst="rect">
            <a:avLst/>
          </a:prstGeom>
        </p:spPr>
        <p:txBody>
          <a:bodyPr>
            <a:spAutoFit/>
          </a:bodyPr>
          <a:lstStyle/>
          <a:p>
            <a:pPr algn="r"/>
            <a:r>
              <a:rPr lang="en-US" sz="2000" i="1" dirty="0" smtClean="0">
                <a:latin typeface="Arial" charset="0"/>
                <a:ea typeface="Arial" charset="0"/>
                <a:cs typeface="Arial" charset="0"/>
              </a:rPr>
              <a:t>(SAMHSA N-SSATS, 2016)</a:t>
            </a:r>
            <a:endParaRPr lang="en-US" sz="2000" i="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786411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562100" y="1905000"/>
            <a:ext cx="7734300" cy="4119685"/>
          </a:xfrm>
        </p:spPr>
        <p:txBody>
          <a:bodyPr/>
          <a:lstStyle/>
          <a:p>
            <a:pPr marL="0" indent="0">
              <a:buNone/>
            </a:pPr>
            <a:r>
              <a:rPr lang="en-US" sz="3000" b="1" dirty="0" smtClean="0">
                <a:solidFill>
                  <a:schemeClr val="accent1"/>
                </a:solidFill>
                <a:latin typeface="Arial" charset="0"/>
                <a:ea typeface="Arial" charset="0"/>
                <a:cs typeface="Arial" charset="0"/>
              </a:rPr>
              <a:t>Family-centered care </a:t>
            </a:r>
            <a:r>
              <a:rPr lang="en-US" sz="3000" b="1" dirty="0">
                <a:solidFill>
                  <a:schemeClr val="accent1"/>
                </a:solidFill>
                <a:latin typeface="Arial" charset="0"/>
                <a:ea typeface="Arial" charset="0"/>
                <a:cs typeface="Arial" charset="0"/>
              </a:rPr>
              <a:t>results in:</a:t>
            </a:r>
          </a:p>
          <a:p>
            <a:r>
              <a:rPr lang="en-US" sz="2800" dirty="0" smtClean="0">
                <a:latin typeface="Arial" charset="0"/>
                <a:ea typeface="Arial" charset="0"/>
                <a:cs typeface="Arial" charset="0"/>
              </a:rPr>
              <a:t>Improved </a:t>
            </a:r>
            <a:r>
              <a:rPr lang="en-US" sz="2800" dirty="0">
                <a:latin typeface="Arial" charset="0"/>
                <a:ea typeface="Arial" charset="0"/>
                <a:cs typeface="Arial" charset="0"/>
              </a:rPr>
              <a:t>treatment and retention outcomes for individual women </a:t>
            </a:r>
          </a:p>
          <a:p>
            <a:r>
              <a:rPr lang="en-US" sz="2800" dirty="0">
                <a:latin typeface="Arial" charset="0"/>
                <a:ea typeface="Arial" charset="0"/>
                <a:cs typeface="Arial" charset="0"/>
              </a:rPr>
              <a:t>I</a:t>
            </a:r>
            <a:r>
              <a:rPr lang="en-US" sz="2800" dirty="0" smtClean="0">
                <a:latin typeface="Arial" charset="0"/>
                <a:ea typeface="Arial" charset="0"/>
                <a:cs typeface="Arial" charset="0"/>
              </a:rPr>
              <a:t>mproved </a:t>
            </a:r>
            <a:r>
              <a:rPr lang="en-US" sz="2800" dirty="0">
                <a:latin typeface="Arial" charset="0"/>
                <a:ea typeface="Arial" charset="0"/>
                <a:cs typeface="Arial" charset="0"/>
              </a:rPr>
              <a:t>outcomes for children and other family </a:t>
            </a:r>
            <a:r>
              <a:rPr lang="en-US" sz="2800" dirty="0" smtClean="0">
                <a:latin typeface="Arial" charset="0"/>
                <a:ea typeface="Arial" charset="0"/>
                <a:cs typeface="Arial" charset="0"/>
              </a:rPr>
              <a:t>members </a:t>
            </a:r>
            <a:endParaRPr lang="en-US" sz="28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36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a:latin typeface="Arial" charset="0"/>
                <a:ea typeface="Arial" charset="0"/>
                <a:cs typeface="Arial" charset="0"/>
              </a:rPr>
              <a:t>Why Does This Matter?</a:t>
            </a:r>
            <a:br>
              <a:rPr lang="en-US" b="1" dirty="0">
                <a:latin typeface="Arial" charset="0"/>
                <a:ea typeface="Arial" charset="0"/>
                <a:cs typeface="Arial" charset="0"/>
              </a:rPr>
            </a:br>
            <a:endParaRPr lang="en-US" b="1" dirty="0">
              <a:latin typeface="Arial" charset="0"/>
              <a:ea typeface="Arial" charset="0"/>
              <a:cs typeface="Arial" charset="0"/>
            </a:endParaRPr>
          </a:p>
        </p:txBody>
      </p:sp>
      <p:sp>
        <p:nvSpPr>
          <p:cNvPr id="2" name="Rectangle 1"/>
          <p:cNvSpPr/>
          <p:nvPr/>
        </p:nvSpPr>
        <p:spPr>
          <a:xfrm>
            <a:off x="4492661" y="6024685"/>
            <a:ext cx="5029200" cy="400110"/>
          </a:xfrm>
          <a:prstGeom prst="rect">
            <a:avLst/>
          </a:prstGeom>
        </p:spPr>
        <p:txBody>
          <a:bodyPr>
            <a:spAutoFit/>
          </a:bodyPr>
          <a:lstStyle/>
          <a:p>
            <a:pPr algn="r"/>
            <a:r>
              <a:rPr lang="en-US" sz="2000" i="1" dirty="0">
                <a:latin typeface="Arial" charset="0"/>
                <a:ea typeface="Arial" charset="0"/>
                <a:cs typeface="Arial" charset="0"/>
              </a:rPr>
              <a:t>(Werner, Young, Dennis &amp; Amatetti, 2007)</a:t>
            </a:r>
          </a:p>
        </p:txBody>
      </p:sp>
    </p:spTree>
    <p:custDataLst>
      <p:tags r:id="rId1"/>
    </p:custDataLst>
    <p:extLst>
      <p:ext uri="{BB962C8B-B14F-4D97-AF65-F5344CB8AC3E}">
        <p14:creationId xmlns:p14="http://schemas.microsoft.com/office/powerpoint/2010/main" val="3236105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4" y="3337978"/>
            <a:ext cx="7795846" cy="2734575"/>
          </a:xfrm>
        </p:spPr>
        <p:txBody>
          <a:bodyPr/>
          <a:lstStyle/>
          <a:p>
            <a:pPr algn="r"/>
            <a:r>
              <a:rPr lang="en-US" sz="3500" dirty="0">
                <a:latin typeface="Arial" charset="0"/>
                <a:ea typeface="Arial" charset="0"/>
                <a:cs typeface="Arial" charset="0"/>
              </a:rPr>
              <a:t>What </a:t>
            </a:r>
            <a:r>
              <a:rPr lang="en-US" sz="3500" dirty="0" smtClean="0">
                <a:latin typeface="Arial" charset="0"/>
                <a:ea typeface="Arial" charset="0"/>
                <a:cs typeface="Arial" charset="0"/>
              </a:rPr>
              <a:t>is </a:t>
            </a:r>
            <a:r>
              <a:rPr lang="en-US" sz="3500" b="1" dirty="0" smtClean="0">
                <a:solidFill>
                  <a:schemeClr val="accent1"/>
                </a:solidFill>
                <a:latin typeface="Arial" charset="0"/>
                <a:ea typeface="Arial" charset="0"/>
                <a:cs typeface="Arial" charset="0"/>
              </a:rPr>
              <a:t>Family-Centered Care </a:t>
            </a:r>
            <a:r>
              <a:rPr lang="en-US" sz="3500" dirty="0" smtClean="0">
                <a:latin typeface="Arial" charset="0"/>
                <a:ea typeface="Arial" charset="0"/>
                <a:cs typeface="Arial" charset="0"/>
              </a:rPr>
              <a:t>for Pregnant/Postpartum Women with </a:t>
            </a:r>
            <a:r>
              <a:rPr lang="en-US" sz="3500" dirty="0">
                <a:latin typeface="Arial" charset="0"/>
                <a:ea typeface="Arial" charset="0"/>
                <a:cs typeface="Arial" charset="0"/>
              </a:rPr>
              <a:t>Substance Use Disorders?</a:t>
            </a:r>
          </a:p>
        </p:txBody>
      </p:sp>
    </p:spTree>
    <p:custDataLst>
      <p:tags r:id="rId1"/>
    </p:custDataLst>
    <p:extLst>
      <p:ext uri="{BB962C8B-B14F-4D97-AF65-F5344CB8AC3E}">
        <p14:creationId xmlns:p14="http://schemas.microsoft.com/office/powerpoint/2010/main" val="358281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76400" y="1905000"/>
            <a:ext cx="7632700" cy="4119685"/>
          </a:xfrm>
        </p:spPr>
        <p:txBody>
          <a:bodyPr/>
          <a:lstStyle/>
          <a:p>
            <a:pPr marL="0" indent="0">
              <a:buNone/>
            </a:pPr>
            <a:r>
              <a:rPr lang="en-US" sz="3000" b="1" dirty="0" smtClean="0">
                <a:solidFill>
                  <a:schemeClr val="accent1"/>
                </a:solidFill>
                <a:latin typeface="Arial" charset="0"/>
                <a:ea typeface="Arial" charset="0"/>
                <a:cs typeface="Arial" charset="0"/>
              </a:rPr>
              <a:t>Family-Centered Care:</a:t>
            </a:r>
          </a:p>
          <a:p>
            <a:pPr marL="0" indent="0">
              <a:buNone/>
            </a:pPr>
            <a:r>
              <a:rPr lang="en-US" sz="2800" dirty="0" smtClean="0">
                <a:latin typeface="Arial" charset="0"/>
                <a:ea typeface="Arial" charset="0"/>
                <a:cs typeface="Arial" charset="0"/>
              </a:rPr>
              <a:t>Providing services for the </a:t>
            </a:r>
            <a:r>
              <a:rPr lang="en-US" sz="2800" u="sng" dirty="0" smtClean="0">
                <a:latin typeface="Arial" charset="0"/>
                <a:ea typeface="Arial" charset="0"/>
                <a:cs typeface="Arial" charset="0"/>
              </a:rPr>
              <a:t>whole family</a:t>
            </a:r>
            <a:r>
              <a:rPr lang="en-US" sz="2800" dirty="0" smtClean="0">
                <a:latin typeface="Arial" charset="0"/>
                <a:ea typeface="Arial" charset="0"/>
                <a:cs typeface="Arial" charset="0"/>
              </a:rPr>
              <a:t> to make recovery possible; although the mother is the entry point, the family becomes the client</a:t>
            </a:r>
            <a:endParaRPr lang="en-US" sz="2800" dirty="0">
              <a:latin typeface="Arial" charset="0"/>
              <a:ea typeface="Arial" charset="0"/>
              <a:cs typeface="Arial" charset="0"/>
            </a:endParaRPr>
          </a:p>
        </p:txBody>
      </p:sp>
      <p:sp>
        <p:nvSpPr>
          <p:cNvPr id="6" name="Title 5"/>
          <p:cNvSpPr>
            <a:spLocks noGrp="1"/>
          </p:cNvSpPr>
          <p:nvPr>
            <p:ph type="title"/>
          </p:nvPr>
        </p:nvSpPr>
        <p:spPr>
          <a:xfrm>
            <a:off x="1889611" y="776569"/>
            <a:ext cx="7499319" cy="670487"/>
          </a:xfrm>
        </p:spPr>
        <p:txBody>
          <a:bodyPr/>
          <a:lstStyle/>
          <a:p>
            <a:pPr algn="ctr"/>
            <a:r>
              <a:rPr lang="en-US" b="1" dirty="0" smtClean="0">
                <a:latin typeface="Arial" charset="0"/>
                <a:ea typeface="Arial" charset="0"/>
                <a:cs typeface="Arial" charset="0"/>
              </a:rPr>
              <a:t>Definition</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326118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The Culture Conversation</a:t>
            </a:r>
          </a:p>
        </p:txBody>
      </p:sp>
      <p:sp>
        <p:nvSpPr>
          <p:cNvPr id="8" name="Rectangle 7"/>
          <p:cNvSpPr/>
          <p:nvPr/>
        </p:nvSpPr>
        <p:spPr>
          <a:xfrm>
            <a:off x="8191501" y="209549"/>
            <a:ext cx="1771650" cy="1647825"/>
          </a:xfrm>
          <a:prstGeom prst="rect">
            <a:avLst/>
          </a:prstGeom>
          <a:noFill/>
        </p:spPr>
        <p:txBody>
          <a:bodyPr wrap="none" lIns="91440" tIns="45720" rIns="91440" bIns="45720">
            <a:prstTxWarp prst="textCirclePour">
              <a:avLst>
                <a:gd name="adj1" fmla="val 11314137"/>
                <a:gd name="adj2" fmla="val 5056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Culture Conversation</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730018" y="738469"/>
            <a:ext cx="694616" cy="647700"/>
          </a:xfrm>
          <a:prstGeom prst="ellipse">
            <a:avLst/>
          </a:prstGeom>
          <a:ln w="63500" cap="rnd">
            <a:solidFill>
              <a:schemeClr val="tx2">
                <a:lumMod val="75000"/>
                <a:lumOff val="2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7085440" y="7187623"/>
            <a:ext cx="2903359" cy="369332"/>
          </a:xfrm>
          <a:prstGeom prst="rect">
            <a:avLst/>
          </a:prstGeom>
        </p:spPr>
        <p:txBody>
          <a:bodyPr wrap="none">
            <a:spAutoFit/>
          </a:bodyPr>
          <a:lstStyle/>
          <a:p>
            <a:r>
              <a:rPr lang="en-US" sz="1800" dirty="0">
                <a:solidFill>
                  <a:schemeClr val="bg1"/>
                </a:solidFill>
                <a:latin typeface="Arial" charset="0"/>
                <a:ea typeface="Arial" charset="0"/>
                <a:cs typeface="Arial" charset="0"/>
              </a:rPr>
              <a:t>p. </a:t>
            </a:r>
            <a:r>
              <a:rPr lang="en-US" sz="1800" dirty="0" smtClean="0">
                <a:solidFill>
                  <a:schemeClr val="bg1"/>
                </a:solidFill>
                <a:latin typeface="Arial" charset="0"/>
                <a:ea typeface="Arial" charset="0"/>
                <a:cs typeface="Arial" charset="0"/>
              </a:rPr>
              <a:t>27 </a:t>
            </a:r>
            <a:r>
              <a:rPr lang="en-US" sz="1800" dirty="0">
                <a:solidFill>
                  <a:schemeClr val="bg1"/>
                </a:solidFill>
                <a:latin typeface="Arial" charset="0"/>
                <a:ea typeface="Arial" charset="0"/>
                <a:cs typeface="Arial" charset="0"/>
              </a:rPr>
              <a:t>of participant manual</a:t>
            </a:r>
            <a:endParaRPr lang="en-US" sz="2000" dirty="0">
              <a:solidFill>
                <a:schemeClr val="bg1"/>
              </a:solidFill>
            </a:endParaRPr>
          </a:p>
        </p:txBody>
      </p:sp>
      <p:sp>
        <p:nvSpPr>
          <p:cNvPr id="12" name="Content Placeholder 7"/>
          <p:cNvSpPr>
            <a:spLocks noGrp="1"/>
          </p:cNvSpPr>
          <p:nvPr>
            <p:ph idx="10"/>
          </p:nvPr>
        </p:nvSpPr>
        <p:spPr>
          <a:xfrm>
            <a:off x="1676400" y="1969472"/>
            <a:ext cx="7734300" cy="4119685"/>
          </a:xfrm>
        </p:spPr>
        <p:txBody>
          <a:bodyPr/>
          <a:lstStyle/>
          <a:p>
            <a:pPr marL="0" indent="0">
              <a:buNone/>
            </a:pPr>
            <a:r>
              <a:rPr lang="en-US" sz="3000" b="1" dirty="0" smtClean="0">
                <a:solidFill>
                  <a:schemeClr val="accent1"/>
                </a:solidFill>
                <a:latin typeface="Arial" charset="0"/>
                <a:ea typeface="Arial" charset="0"/>
                <a:cs typeface="Arial" charset="0"/>
              </a:rPr>
              <a:t>Language and culture may influence . . .</a:t>
            </a:r>
            <a:endParaRPr lang="en-US" sz="3000" b="1" dirty="0">
              <a:solidFill>
                <a:schemeClr val="accent1"/>
              </a:solidFill>
              <a:latin typeface="Arial" charset="0"/>
              <a:ea typeface="Arial" charset="0"/>
              <a:cs typeface="Arial" charset="0"/>
            </a:endParaRPr>
          </a:p>
          <a:p>
            <a:r>
              <a:rPr lang="en-US" sz="2800" dirty="0" smtClean="0">
                <a:latin typeface="Arial" charset="0"/>
                <a:ea typeface="Arial" charset="0"/>
                <a:cs typeface="Arial" charset="0"/>
              </a:rPr>
              <a:t>Health, healing, and wellness belief systems</a:t>
            </a:r>
          </a:p>
          <a:p>
            <a:r>
              <a:rPr lang="en-US" sz="2800" dirty="0" smtClean="0">
                <a:latin typeface="Arial" charset="0"/>
                <a:ea typeface="Arial" charset="0"/>
                <a:cs typeface="Arial" charset="0"/>
              </a:rPr>
              <a:t>How illness, disease, and their causes are perceived</a:t>
            </a:r>
          </a:p>
          <a:p>
            <a:r>
              <a:rPr lang="en-US" sz="2800" dirty="0" smtClean="0">
                <a:latin typeface="Arial" charset="0"/>
                <a:ea typeface="Arial" charset="0"/>
                <a:cs typeface="Arial" charset="0"/>
              </a:rPr>
              <a:t>How treatment is sought</a:t>
            </a:r>
          </a:p>
          <a:p>
            <a:r>
              <a:rPr lang="en-US" sz="2800" dirty="0" smtClean="0">
                <a:latin typeface="Arial" charset="0"/>
                <a:ea typeface="Arial" charset="0"/>
                <a:cs typeface="Arial" charset="0"/>
              </a:rPr>
              <a:t>Delivery of healthcare services by providers</a:t>
            </a:r>
            <a:endParaRPr lang="en-US" sz="2800" dirty="0">
              <a:latin typeface="Arial" charset="0"/>
              <a:ea typeface="Arial" charset="0"/>
              <a:cs typeface="Arial" charset="0"/>
            </a:endParaRPr>
          </a:p>
          <a:p>
            <a:pPr marL="0" indent="0">
              <a:buNone/>
            </a:pPr>
            <a:endParaRPr lang="en-US" sz="2000" dirty="0" smtClean="0">
              <a:latin typeface="Arial" charset="0"/>
              <a:ea typeface="Arial" charset="0"/>
              <a:cs typeface="Arial" charset="0"/>
            </a:endParaRPr>
          </a:p>
          <a:p>
            <a:pPr marL="0" indent="0">
              <a:buNone/>
            </a:pPr>
            <a:endParaRPr lang="en-US" sz="3600" dirty="0">
              <a:latin typeface="Arial" charset="0"/>
              <a:ea typeface="Arial" charset="0"/>
              <a:cs typeface="Arial" charset="0"/>
            </a:endParaRPr>
          </a:p>
        </p:txBody>
      </p:sp>
    </p:spTree>
    <p:extLst>
      <p:ext uri="{BB962C8B-B14F-4D97-AF65-F5344CB8AC3E}">
        <p14:creationId xmlns:p14="http://schemas.microsoft.com/office/powerpoint/2010/main" val="419124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894" y="3367959"/>
            <a:ext cx="7795846" cy="1234022"/>
          </a:xfrm>
        </p:spPr>
        <p:txBody>
          <a:bodyPr/>
          <a:lstStyle/>
          <a:p>
            <a:pPr algn="r"/>
            <a:r>
              <a:rPr lang="en-US" sz="3500" b="1" dirty="0" smtClean="0">
                <a:solidFill>
                  <a:schemeClr val="accent1"/>
                </a:solidFill>
                <a:latin typeface="Arial" charset="0"/>
                <a:ea typeface="Arial" charset="0"/>
                <a:cs typeface="Arial" charset="0"/>
              </a:rPr>
              <a:t>Historical Influences:</a:t>
            </a:r>
            <a:br>
              <a:rPr lang="en-US" sz="3500" b="1" dirty="0" smtClean="0">
                <a:solidFill>
                  <a:schemeClr val="accent1"/>
                </a:solidFill>
                <a:latin typeface="Arial" charset="0"/>
                <a:ea typeface="Arial" charset="0"/>
                <a:cs typeface="Arial" charset="0"/>
              </a:rPr>
            </a:br>
            <a:r>
              <a:rPr lang="en-US" sz="3500" dirty="0" smtClean="0">
                <a:latin typeface="Arial" charset="0"/>
                <a:ea typeface="Arial" charset="0"/>
                <a:cs typeface="Arial" charset="0"/>
              </a:rPr>
              <a:t>Family-Centered Care</a:t>
            </a:r>
            <a:endParaRPr lang="en-US" sz="35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767856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76399" y="1905000"/>
            <a:ext cx="7594601" cy="4119685"/>
          </a:xfrm>
        </p:spPr>
        <p:txBody>
          <a:bodyPr/>
          <a:lstStyle/>
          <a:p>
            <a:r>
              <a:rPr lang="en-US" sz="2600" dirty="0" smtClean="0">
                <a:latin typeface="Arial" charset="0"/>
                <a:ea typeface="Arial" charset="0"/>
                <a:cs typeface="Arial" charset="0"/>
              </a:rPr>
              <a:t>Family Preservation and Support Services Program (1993)</a:t>
            </a:r>
          </a:p>
          <a:p>
            <a:r>
              <a:rPr lang="en-US" sz="2600" dirty="0" smtClean="0">
                <a:latin typeface="Arial" charset="0"/>
                <a:ea typeface="Arial" charset="0"/>
                <a:cs typeface="Arial" charset="0"/>
              </a:rPr>
              <a:t>Comprehensive Community Mental Health Services for Children and Their Families Program (1994)</a:t>
            </a:r>
          </a:p>
          <a:p>
            <a:r>
              <a:rPr lang="en-US" sz="2600" dirty="0" smtClean="0">
                <a:latin typeface="Arial" charset="0"/>
                <a:ea typeface="Arial" charset="0"/>
                <a:cs typeface="Arial" charset="0"/>
              </a:rPr>
              <a:t>Family-Centered Practice (child welfare field, 2001)</a:t>
            </a:r>
          </a:p>
          <a:p>
            <a:r>
              <a:rPr lang="en-US" sz="2600" dirty="0" smtClean="0">
                <a:latin typeface="Arial" charset="0"/>
                <a:ea typeface="Arial" charset="0"/>
                <a:cs typeface="Arial" charset="0"/>
              </a:rPr>
              <a:t>Family-Centered Care (pediatrics field, 2003)</a:t>
            </a:r>
            <a:endParaRPr lang="en-US" sz="26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Historical Influences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3057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862" y="773723"/>
            <a:ext cx="184731" cy="430887"/>
          </a:xfrm>
          <a:prstGeom prst="rect">
            <a:avLst/>
          </a:prstGeom>
          <a:noFill/>
        </p:spPr>
        <p:txBody>
          <a:bodyPr wrap="none" rtlCol="0">
            <a:spAutoFit/>
          </a:bodyPr>
          <a:lstStyle/>
          <a:p>
            <a:endParaRPr lang="en-US" dirty="0"/>
          </a:p>
        </p:txBody>
      </p:sp>
      <p:sp>
        <p:nvSpPr>
          <p:cNvPr id="5" name="Rectangle 4"/>
          <p:cNvSpPr/>
          <p:nvPr/>
        </p:nvSpPr>
        <p:spPr>
          <a:xfrm>
            <a:off x="1077119" y="1580408"/>
            <a:ext cx="7574512" cy="1323439"/>
          </a:xfrm>
          <a:prstGeom prst="rect">
            <a:avLst/>
          </a:prstGeom>
        </p:spPr>
        <p:txBody>
          <a:bodyPr wrap="square">
            <a:spAutoFit/>
          </a:bodyPr>
          <a:lstStyle/>
          <a:p>
            <a:r>
              <a:rPr lang="en-US" sz="4000" b="1" dirty="0">
                <a:latin typeface="Arial" charset="0"/>
                <a:ea typeface="Arial" charset="0"/>
                <a:cs typeface="Arial" charset="0"/>
              </a:rPr>
              <a:t>Module 1: Introduction to “Easier Together” Curriculum</a:t>
            </a:r>
            <a:endParaRPr lang="en-US" sz="4000" b="1" dirty="0"/>
          </a:p>
        </p:txBody>
      </p:sp>
      <p:sp>
        <p:nvSpPr>
          <p:cNvPr id="8" name="TextBox 7"/>
          <p:cNvSpPr txBox="1"/>
          <p:nvPr/>
        </p:nvSpPr>
        <p:spPr>
          <a:xfrm>
            <a:off x="1148862" y="3279645"/>
            <a:ext cx="6832320" cy="1815882"/>
          </a:xfrm>
          <a:prstGeom prst="rect">
            <a:avLst/>
          </a:prstGeom>
          <a:noFill/>
        </p:spPr>
        <p:txBody>
          <a:bodyPr wrap="none" rtlCol="0">
            <a:spAutoFit/>
          </a:bodyPr>
          <a:lstStyle/>
          <a:p>
            <a:pPr marL="342900" indent="-342900">
              <a:buFont typeface="Arial" charset="0"/>
              <a:buChar char="•"/>
            </a:pPr>
            <a:r>
              <a:rPr lang="en-US" sz="2800" dirty="0" smtClean="0">
                <a:latin typeface="Arial" charset="0"/>
                <a:ea typeface="Arial" charset="0"/>
                <a:cs typeface="Arial" charset="0"/>
              </a:rPr>
              <a:t>Explanation of curriculum and audience</a:t>
            </a:r>
          </a:p>
          <a:p>
            <a:pPr marL="342900" indent="-342900">
              <a:buFont typeface="Arial" charset="0"/>
              <a:buChar char="•"/>
            </a:pPr>
            <a:r>
              <a:rPr lang="en-US" sz="2800" dirty="0" smtClean="0">
                <a:latin typeface="Arial" charset="0"/>
                <a:ea typeface="Arial" charset="0"/>
                <a:cs typeface="Arial" charset="0"/>
              </a:rPr>
              <a:t>Why does this matter?</a:t>
            </a:r>
          </a:p>
          <a:p>
            <a:pPr marL="342900" indent="-342900">
              <a:buFont typeface="Arial" charset="0"/>
              <a:buChar char="•"/>
            </a:pPr>
            <a:r>
              <a:rPr lang="en-US" sz="2800" dirty="0" smtClean="0">
                <a:latin typeface="Arial" charset="0"/>
                <a:ea typeface="Arial" charset="0"/>
                <a:cs typeface="Arial" charset="0"/>
              </a:rPr>
              <a:t>Defining family-centered care</a:t>
            </a:r>
          </a:p>
          <a:p>
            <a:pPr marL="342900" indent="-342900">
              <a:buFont typeface="Arial" charset="0"/>
              <a:buChar char="•"/>
            </a:pPr>
            <a:r>
              <a:rPr lang="en-US" sz="2800" dirty="0" smtClean="0">
                <a:latin typeface="Arial" charset="0"/>
                <a:ea typeface="Arial" charset="0"/>
                <a:cs typeface="Arial" charset="0"/>
              </a:rPr>
              <a:t>Language, stigma, and obstacles</a:t>
            </a:r>
          </a:p>
        </p:txBody>
      </p:sp>
    </p:spTree>
    <p:custDataLst>
      <p:tags r:id="rId1"/>
    </p:custDataLst>
    <p:extLst>
      <p:ext uri="{BB962C8B-B14F-4D97-AF65-F5344CB8AC3E}">
        <p14:creationId xmlns:p14="http://schemas.microsoft.com/office/powerpoint/2010/main" val="566663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62101" y="776569"/>
            <a:ext cx="7708900" cy="670487"/>
          </a:xfrm>
        </p:spPr>
        <p:txBody>
          <a:bodyPr anchor="ctr">
            <a:noAutofit/>
          </a:bodyPr>
          <a:lstStyle/>
          <a:p>
            <a:pPr algn="ctr"/>
            <a:r>
              <a:rPr lang="en-US" sz="2700" b="1" dirty="0" smtClean="0">
                <a:latin typeface="Arial" charset="0"/>
                <a:ea typeface="Arial" charset="0"/>
                <a:cs typeface="Arial" charset="0"/>
              </a:rPr>
              <a:t>Gender-Specific &amp; Responsive Approaches</a:t>
            </a:r>
            <a:endParaRPr lang="en-US" sz="2700" b="1" dirty="0">
              <a:latin typeface="Arial" charset="0"/>
              <a:ea typeface="Arial" charset="0"/>
              <a:cs typeface="Arial" charset="0"/>
            </a:endParaRPr>
          </a:p>
        </p:txBody>
      </p:sp>
      <p:pic>
        <p:nvPicPr>
          <p:cNvPr id="4" name="Picture 3"/>
          <p:cNvPicPr>
            <a:picLocks noChangeAspect="1"/>
          </p:cNvPicPr>
          <p:nvPr/>
        </p:nvPicPr>
        <p:blipFill>
          <a:blip r:embed="rId4"/>
          <a:stretch>
            <a:fillRect/>
          </a:stretch>
        </p:blipFill>
        <p:spPr>
          <a:xfrm>
            <a:off x="1351348" y="2341756"/>
            <a:ext cx="7919653" cy="3479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779866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62101" y="721977"/>
            <a:ext cx="7708900" cy="670487"/>
          </a:xfrm>
        </p:spPr>
        <p:txBody>
          <a:bodyPr anchor="ctr">
            <a:noAutofit/>
          </a:bodyPr>
          <a:lstStyle/>
          <a:p>
            <a:pPr algn="ctr"/>
            <a:r>
              <a:rPr lang="en-US" sz="2500" b="1" dirty="0" smtClean="0">
                <a:latin typeface="Arial" charset="0"/>
                <a:ea typeface="Arial" charset="0"/>
                <a:cs typeface="Arial" charset="0"/>
              </a:rPr>
              <a:t>Expanding Gender-Specific &amp; Responsive Approach to FAMILY-CENTERED CARE (2017)</a:t>
            </a:r>
            <a:endParaRPr lang="en-US" sz="2500" b="1" dirty="0">
              <a:latin typeface="Arial" charset="0"/>
              <a:ea typeface="Arial" charset="0"/>
              <a:cs typeface="Arial"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4655" r="1938" b="6281"/>
          <a:stretch/>
        </p:blipFill>
        <p:spPr>
          <a:xfrm>
            <a:off x="0" y="192246"/>
            <a:ext cx="10062496" cy="7549375"/>
          </a:xfrm>
          <a:prstGeom prst="rect">
            <a:avLst/>
          </a:prstGeom>
        </p:spPr>
      </p:pic>
      <p:sp>
        <p:nvSpPr>
          <p:cNvPr id="2" name="Rectangle 1"/>
          <p:cNvSpPr/>
          <p:nvPr/>
        </p:nvSpPr>
        <p:spPr>
          <a:xfrm>
            <a:off x="6595293" y="7372289"/>
            <a:ext cx="3108543" cy="369332"/>
          </a:xfrm>
          <a:prstGeom prst="rect">
            <a:avLst/>
          </a:prstGeom>
        </p:spPr>
        <p:txBody>
          <a:bodyPr wrap="none">
            <a:spAutoFit/>
          </a:bodyPr>
          <a:lstStyle/>
          <a:p>
            <a:r>
              <a:rPr lang="en-US" sz="1800" b="1" dirty="0">
                <a:solidFill>
                  <a:schemeClr val="accent1"/>
                </a:solidFill>
                <a:latin typeface="Arial" charset="0"/>
                <a:ea typeface="Arial" charset="0"/>
                <a:cs typeface="Arial" charset="0"/>
              </a:rPr>
              <a:t>p. </a:t>
            </a:r>
            <a:r>
              <a:rPr lang="en-US" sz="1800" b="1" dirty="0" smtClean="0">
                <a:solidFill>
                  <a:schemeClr val="accent1"/>
                </a:solidFill>
                <a:latin typeface="Arial" charset="0"/>
                <a:ea typeface="Arial" charset="0"/>
                <a:cs typeface="Arial" charset="0"/>
              </a:rPr>
              <a:t>25 of </a:t>
            </a:r>
            <a:r>
              <a:rPr lang="en-US" sz="1800" b="1" dirty="0">
                <a:solidFill>
                  <a:schemeClr val="accent1"/>
                </a:solidFill>
                <a:latin typeface="Arial" charset="0"/>
                <a:ea typeface="Arial" charset="0"/>
                <a:cs typeface="Arial" charset="0"/>
              </a:rPr>
              <a:t>participant manual</a:t>
            </a:r>
            <a:endParaRPr lang="en-US" sz="2000" b="1" dirty="0">
              <a:solidFill>
                <a:schemeClr val="accent1"/>
              </a:solidFill>
            </a:endParaRPr>
          </a:p>
        </p:txBody>
      </p:sp>
      <p:sp>
        <p:nvSpPr>
          <p:cNvPr id="3" name="Rectangle 2"/>
          <p:cNvSpPr/>
          <p:nvPr/>
        </p:nvSpPr>
        <p:spPr>
          <a:xfrm>
            <a:off x="157053" y="52905"/>
            <a:ext cx="7365380" cy="769441"/>
          </a:xfrm>
          <a:prstGeom prst="rect">
            <a:avLst/>
          </a:prstGeom>
        </p:spPr>
        <p:txBody>
          <a:bodyPr wrap="square">
            <a:spAutoFit/>
          </a:bodyPr>
          <a:lstStyle/>
          <a:p>
            <a:r>
              <a:rPr lang="en-US" b="1" dirty="0">
                <a:solidFill>
                  <a:schemeClr val="accent1"/>
                </a:solidFill>
                <a:latin typeface="Arial" charset="0"/>
                <a:ea typeface="Arial" charset="0"/>
                <a:cs typeface="Arial" charset="0"/>
              </a:rPr>
              <a:t>Expanding Gender-Specific &amp; Responsive Approach to FAMILY-CENTERED CARE (2017)</a:t>
            </a:r>
            <a:endParaRPr lang="en-US" dirty="0">
              <a:solidFill>
                <a:schemeClr val="accent1"/>
              </a:solidFill>
            </a:endParaRPr>
          </a:p>
        </p:txBody>
      </p:sp>
    </p:spTree>
    <p:custDataLst>
      <p:tags r:id="rId1"/>
    </p:custDataLst>
    <p:extLst>
      <p:ext uri="{BB962C8B-B14F-4D97-AF65-F5344CB8AC3E}">
        <p14:creationId xmlns:p14="http://schemas.microsoft.com/office/powerpoint/2010/main" val="1306457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How Do We Make This Shift?</a:t>
            </a:r>
            <a:endParaRPr lang="en-US" b="1" dirty="0">
              <a:latin typeface="Arial" charset="0"/>
              <a:ea typeface="Arial" charset="0"/>
              <a:cs typeface="Arial" charset="0"/>
            </a:endParaRPr>
          </a:p>
        </p:txBody>
      </p:sp>
      <p:sp>
        <p:nvSpPr>
          <p:cNvPr id="11" name="Rectangle 10"/>
          <p:cNvSpPr/>
          <p:nvPr/>
        </p:nvSpPr>
        <p:spPr>
          <a:xfrm>
            <a:off x="1346412" y="2623278"/>
            <a:ext cx="3300540" cy="97436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latin typeface="Arial" charset="0"/>
                <a:ea typeface="Arial" charset="0"/>
                <a:cs typeface="Arial" charset="0"/>
              </a:rPr>
              <a:t>Gender-Specific &amp; Responsive Approach</a:t>
            </a:r>
          </a:p>
        </p:txBody>
      </p:sp>
      <p:sp>
        <p:nvSpPr>
          <p:cNvPr id="13" name="Rectangle 12"/>
          <p:cNvSpPr/>
          <p:nvPr/>
        </p:nvSpPr>
        <p:spPr>
          <a:xfrm>
            <a:off x="5971691" y="2623277"/>
            <a:ext cx="3280348" cy="97436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a:latin typeface="Arial" charset="0"/>
                <a:ea typeface="Arial" charset="0"/>
                <a:cs typeface="Arial" charset="0"/>
              </a:rPr>
              <a:t>Family-Centered </a:t>
            </a:r>
            <a:r>
              <a:rPr lang="en-US" dirty="0" smtClean="0">
                <a:latin typeface="Arial" charset="0"/>
                <a:ea typeface="Arial" charset="0"/>
                <a:cs typeface="Arial" charset="0"/>
              </a:rPr>
              <a:t>Care</a:t>
            </a:r>
            <a:endParaRPr lang="en-US" dirty="0">
              <a:latin typeface="Arial" charset="0"/>
              <a:ea typeface="Arial" charset="0"/>
              <a:cs typeface="Arial" charset="0"/>
            </a:endParaRPr>
          </a:p>
        </p:txBody>
      </p:sp>
      <p:sp>
        <p:nvSpPr>
          <p:cNvPr id="14" name="Rectangle 13"/>
          <p:cNvSpPr/>
          <p:nvPr/>
        </p:nvSpPr>
        <p:spPr>
          <a:xfrm>
            <a:off x="1287803" y="4011143"/>
            <a:ext cx="3417758" cy="1015663"/>
          </a:xfrm>
          <a:prstGeom prst="rect">
            <a:avLst/>
          </a:prstGeom>
        </p:spPr>
        <p:txBody>
          <a:bodyPr wrap="square">
            <a:spAutoFit/>
          </a:bodyPr>
          <a:lstStyle/>
          <a:p>
            <a:pPr lvl="0"/>
            <a:r>
              <a:rPr lang="en-US" sz="2000" b="1" i="1" dirty="0">
                <a:latin typeface="Arial" charset="0"/>
                <a:ea typeface="Arial" charset="0"/>
                <a:cs typeface="Arial" charset="0"/>
              </a:rPr>
              <a:t>FROM</a:t>
            </a:r>
            <a:r>
              <a:rPr lang="en-US" sz="2000" i="1" dirty="0">
                <a:latin typeface="Arial" charset="0"/>
                <a:ea typeface="Arial" charset="0"/>
                <a:cs typeface="Arial" charset="0"/>
              </a:rPr>
              <a:t>: How can we address the woman’s unique experiences?</a:t>
            </a:r>
          </a:p>
        </p:txBody>
      </p:sp>
      <p:sp>
        <p:nvSpPr>
          <p:cNvPr id="15" name="Rectangle 14"/>
          <p:cNvSpPr/>
          <p:nvPr/>
        </p:nvSpPr>
        <p:spPr>
          <a:xfrm>
            <a:off x="6022908" y="4011142"/>
            <a:ext cx="3177914" cy="1015663"/>
          </a:xfrm>
          <a:prstGeom prst="rect">
            <a:avLst/>
          </a:prstGeom>
        </p:spPr>
        <p:txBody>
          <a:bodyPr wrap="square">
            <a:spAutoFit/>
          </a:bodyPr>
          <a:lstStyle/>
          <a:p>
            <a:pPr lvl="0"/>
            <a:r>
              <a:rPr lang="en-US" sz="2000" b="1" i="1" dirty="0">
                <a:latin typeface="Arial" charset="0"/>
                <a:ea typeface="Arial" charset="0"/>
                <a:cs typeface="Arial" charset="0"/>
              </a:rPr>
              <a:t>TO</a:t>
            </a:r>
            <a:r>
              <a:rPr lang="en-US" sz="2000" i="1" dirty="0">
                <a:latin typeface="Arial" charset="0"/>
                <a:ea typeface="Arial" charset="0"/>
                <a:cs typeface="Arial" charset="0"/>
              </a:rPr>
              <a:t>: How do we provide space for the woman and family members to heal?</a:t>
            </a:r>
          </a:p>
        </p:txBody>
      </p:sp>
      <p:sp>
        <p:nvSpPr>
          <p:cNvPr id="18" name="Right Arrow 17"/>
          <p:cNvSpPr/>
          <p:nvPr/>
        </p:nvSpPr>
        <p:spPr>
          <a:xfrm>
            <a:off x="4976735" y="2858916"/>
            <a:ext cx="721402" cy="503081"/>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67755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What Do You Think?</a:t>
            </a:r>
            <a:endParaRPr lang="en-US" b="1" dirty="0">
              <a:latin typeface="Arial" charset="0"/>
              <a:ea typeface="Arial" charset="0"/>
              <a:cs typeface="Arial" charset="0"/>
            </a:endParaRPr>
          </a:p>
        </p:txBody>
      </p:sp>
      <p:sp>
        <p:nvSpPr>
          <p:cNvPr id="8" name="Content Placeholder 7"/>
          <p:cNvSpPr>
            <a:spLocks noGrp="1"/>
          </p:cNvSpPr>
          <p:nvPr>
            <p:ph idx="10"/>
          </p:nvPr>
        </p:nvSpPr>
        <p:spPr>
          <a:xfrm>
            <a:off x="1676400" y="1905000"/>
            <a:ext cx="7708900" cy="4119685"/>
          </a:xfrm>
        </p:spPr>
        <p:txBody>
          <a:bodyPr/>
          <a:lstStyle/>
          <a:p>
            <a:r>
              <a:rPr lang="en-US" sz="3000" b="1" dirty="0" smtClean="0">
                <a:solidFill>
                  <a:schemeClr val="accent1"/>
                </a:solidFill>
                <a:latin typeface="Arial" charset="0"/>
                <a:ea typeface="Arial" charset="0"/>
                <a:cs typeface="Arial" charset="0"/>
              </a:rPr>
              <a:t>Family-centered care decreases focus on the woman.</a:t>
            </a:r>
            <a:endParaRPr lang="en-US" sz="3000" b="1" dirty="0">
              <a:solidFill>
                <a:schemeClr val="accent1"/>
              </a:solidFill>
              <a:latin typeface="Arial" charset="0"/>
              <a:ea typeface="Arial" charset="0"/>
              <a:cs typeface="Arial" charset="0"/>
            </a:endParaRPr>
          </a:p>
          <a:p>
            <a:pPr lvl="1"/>
            <a:r>
              <a:rPr lang="en-US" sz="2800" dirty="0" smtClean="0">
                <a:solidFill>
                  <a:schemeClr val="tx1">
                    <a:lumMod val="50000"/>
                  </a:schemeClr>
                </a:solidFill>
                <a:latin typeface="Arial" charset="0"/>
                <a:ea typeface="Arial" charset="0"/>
                <a:cs typeface="Arial" charset="0"/>
              </a:rPr>
              <a:t>Agree?</a:t>
            </a:r>
          </a:p>
          <a:p>
            <a:pPr lvl="1"/>
            <a:r>
              <a:rPr lang="en-US" sz="2800" dirty="0" smtClean="0">
                <a:solidFill>
                  <a:schemeClr val="tx1">
                    <a:lumMod val="50000"/>
                  </a:schemeClr>
                </a:solidFill>
                <a:latin typeface="Arial" charset="0"/>
                <a:ea typeface="Arial" charset="0"/>
                <a:cs typeface="Arial" charset="0"/>
              </a:rPr>
              <a:t>Disagree?</a:t>
            </a:r>
          </a:p>
          <a:p>
            <a:pPr lvl="1"/>
            <a:r>
              <a:rPr lang="en-US" sz="2800" dirty="0" smtClean="0">
                <a:solidFill>
                  <a:schemeClr val="tx1">
                    <a:lumMod val="50000"/>
                  </a:schemeClr>
                </a:solidFill>
                <a:latin typeface="Arial" charset="0"/>
                <a:ea typeface="Arial" charset="0"/>
                <a:cs typeface="Arial" charset="0"/>
              </a:rPr>
              <a:t>Not sure? </a:t>
            </a:r>
          </a:p>
          <a:p>
            <a:endParaRPr lang="en-US" sz="3000" b="1" dirty="0">
              <a:solidFill>
                <a:schemeClr val="accent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363875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894" y="3367959"/>
            <a:ext cx="7795846" cy="1234022"/>
          </a:xfrm>
        </p:spPr>
        <p:txBody>
          <a:bodyPr/>
          <a:lstStyle/>
          <a:p>
            <a:pPr algn="r"/>
            <a:r>
              <a:rPr lang="en-US" sz="3500" b="1" dirty="0" smtClean="0">
                <a:solidFill>
                  <a:schemeClr val="accent1"/>
                </a:solidFill>
                <a:latin typeface="Arial" charset="0"/>
                <a:ea typeface="Arial" charset="0"/>
                <a:cs typeface="Arial" charset="0"/>
              </a:rPr>
              <a:t>Language, Myths,</a:t>
            </a:r>
            <a:br>
              <a:rPr lang="en-US" sz="3500" b="1" dirty="0" smtClean="0">
                <a:solidFill>
                  <a:schemeClr val="accent1"/>
                </a:solidFill>
                <a:latin typeface="Arial" charset="0"/>
                <a:ea typeface="Arial" charset="0"/>
                <a:cs typeface="Arial" charset="0"/>
              </a:rPr>
            </a:br>
            <a:r>
              <a:rPr lang="en-US" sz="3500" b="1" dirty="0" smtClean="0">
                <a:solidFill>
                  <a:schemeClr val="accent1"/>
                </a:solidFill>
                <a:latin typeface="Arial" charset="0"/>
                <a:ea typeface="Arial" charset="0"/>
                <a:cs typeface="Arial" charset="0"/>
              </a:rPr>
              <a:t>Stigma, and Obstacles</a:t>
            </a:r>
            <a:endParaRPr lang="en-US" sz="35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576696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549078" y="1905000"/>
            <a:ext cx="7714844" cy="1110888"/>
          </a:xfrm>
        </p:spPr>
        <p:txBody>
          <a:bodyPr/>
          <a:lstStyle/>
          <a:p>
            <a:r>
              <a:rPr lang="en-US" sz="2800" dirty="0" smtClean="0">
                <a:latin typeface="Arial" charset="0"/>
                <a:ea typeface="Arial" charset="0"/>
                <a:cs typeface="Arial" charset="0"/>
              </a:rPr>
              <a:t>Babies are born addicted to the substances they were exposed to in utero.</a:t>
            </a:r>
          </a:p>
        </p:txBody>
      </p:sp>
      <p:sp>
        <p:nvSpPr>
          <p:cNvPr id="6" name="Title 5"/>
          <p:cNvSpPr>
            <a:spLocks noGrp="1"/>
          </p:cNvSpPr>
          <p:nvPr>
            <p:ph type="title"/>
          </p:nvPr>
        </p:nvSpPr>
        <p:spPr>
          <a:xfrm>
            <a:off x="1678898" y="776569"/>
            <a:ext cx="7585023" cy="670487"/>
          </a:xfrm>
        </p:spPr>
        <p:txBody>
          <a:bodyPr>
            <a:normAutofit fontScale="90000"/>
          </a:bodyPr>
          <a:lstStyle/>
          <a:p>
            <a:pPr algn="ctr"/>
            <a:r>
              <a:rPr lang="en-US" sz="4000" b="1" dirty="0">
                <a:latin typeface="Arial" charset="0"/>
                <a:ea typeface="Arial" charset="0"/>
                <a:cs typeface="Arial" charset="0"/>
              </a:rPr>
              <a:t>Fact or Myth </a:t>
            </a:r>
            <a:r>
              <a:rPr lang="en-US" sz="4000" b="1" dirty="0" smtClean="0">
                <a:latin typeface="Arial" charset="0"/>
                <a:ea typeface="Arial" charset="0"/>
                <a:cs typeface="Arial" charset="0"/>
              </a:rPr>
              <a:t>1</a:t>
            </a:r>
            <a:endParaRPr lang="en-US" sz="4000" b="1" dirty="0">
              <a:latin typeface="Arial" charset="0"/>
              <a:ea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385" y="3181860"/>
            <a:ext cx="3755536" cy="2934128"/>
          </a:xfrm>
          <a:prstGeom prst="rect">
            <a:avLst/>
          </a:prstGeom>
        </p:spPr>
      </p:pic>
      <p:sp>
        <p:nvSpPr>
          <p:cNvPr id="3" name="Rectangle 2"/>
          <p:cNvSpPr/>
          <p:nvPr/>
        </p:nvSpPr>
        <p:spPr>
          <a:xfrm>
            <a:off x="1678898" y="3473832"/>
            <a:ext cx="3449862" cy="2400657"/>
          </a:xfrm>
          <a:prstGeom prst="rect">
            <a:avLst/>
          </a:prstGeom>
        </p:spPr>
        <p:txBody>
          <a:bodyPr wrap="square">
            <a:spAutoFit/>
          </a:bodyPr>
          <a:lstStyle/>
          <a:p>
            <a:pPr marL="205740" lvl="1"/>
            <a:r>
              <a:rPr lang="en-US" sz="2000" b="1" dirty="0">
                <a:solidFill>
                  <a:schemeClr val="accent1"/>
                </a:solidFill>
                <a:latin typeface="Arial" charset="0"/>
                <a:ea typeface="Arial" charset="0"/>
                <a:cs typeface="Arial" charset="0"/>
              </a:rPr>
              <a:t>Example in the media</a:t>
            </a:r>
            <a:r>
              <a:rPr lang="en-US" sz="2000" dirty="0">
                <a:solidFill>
                  <a:schemeClr val="accent1"/>
                </a:solidFill>
                <a:latin typeface="Arial" charset="0"/>
                <a:ea typeface="Arial" charset="0"/>
                <a:cs typeface="Arial" charset="0"/>
              </a:rPr>
              <a:t>:</a:t>
            </a:r>
          </a:p>
          <a:p>
            <a:pPr marL="205740" lvl="1"/>
            <a:endParaRPr lang="en-US" sz="2000" dirty="0" smtClean="0">
              <a:latin typeface="Arial" charset="0"/>
              <a:ea typeface="Arial" charset="0"/>
              <a:cs typeface="Arial" charset="0"/>
            </a:endParaRPr>
          </a:p>
          <a:p>
            <a:pPr marL="205740" lvl="1"/>
            <a:r>
              <a:rPr lang="en-US" sz="2000" dirty="0" smtClean="0">
                <a:latin typeface="Arial" charset="0"/>
                <a:ea typeface="Arial" charset="0"/>
                <a:cs typeface="Arial" charset="0"/>
              </a:rPr>
              <a:t>“</a:t>
            </a:r>
            <a:r>
              <a:rPr lang="en-US" sz="2000" dirty="0">
                <a:latin typeface="Arial" charset="0"/>
                <a:ea typeface="Arial" charset="0"/>
                <a:cs typeface="Arial" charset="0"/>
              </a:rPr>
              <a:t>Born addicts, opioid babies in withdrawal from first breath”</a:t>
            </a:r>
          </a:p>
          <a:p>
            <a:pPr marL="205740" lvl="1"/>
            <a:r>
              <a:rPr lang="en-US" sz="2000" dirty="0">
                <a:latin typeface="Arial" charset="0"/>
                <a:ea typeface="Arial" charset="0"/>
                <a:cs typeface="Arial" charset="0"/>
              </a:rPr>
              <a:t>	</a:t>
            </a:r>
            <a:endParaRPr lang="en-US" sz="2000" dirty="0" smtClean="0">
              <a:latin typeface="Arial" charset="0"/>
              <a:ea typeface="Arial" charset="0"/>
              <a:cs typeface="Arial" charset="0"/>
            </a:endParaRPr>
          </a:p>
          <a:p>
            <a:pPr marL="205740" lvl="1" algn="r"/>
            <a:r>
              <a:rPr lang="en-US" sz="1500" i="1" dirty="0" smtClean="0">
                <a:latin typeface="Arial" charset="0"/>
                <a:ea typeface="Arial" charset="0"/>
                <a:cs typeface="Arial" charset="0"/>
              </a:rPr>
              <a:t>Source</a:t>
            </a:r>
            <a:r>
              <a:rPr lang="en-US" sz="1500" i="1" dirty="0">
                <a:latin typeface="Arial" charset="0"/>
                <a:ea typeface="Arial" charset="0"/>
                <a:cs typeface="Arial" charset="0"/>
              </a:rPr>
              <a:t>: The Washington Times, 2/18/17</a:t>
            </a:r>
          </a:p>
        </p:txBody>
      </p:sp>
    </p:spTree>
    <p:custDataLst>
      <p:tags r:id="rId1"/>
    </p:custDataLst>
    <p:extLst>
      <p:ext uri="{BB962C8B-B14F-4D97-AF65-F5344CB8AC3E}">
        <p14:creationId xmlns:p14="http://schemas.microsoft.com/office/powerpoint/2010/main" val="1182596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562100" y="1905000"/>
            <a:ext cx="4388995" cy="4840574"/>
          </a:xfrm>
        </p:spPr>
        <p:txBody>
          <a:bodyPr/>
          <a:lstStyle/>
          <a:p>
            <a:r>
              <a:rPr lang="en-US" dirty="0">
                <a:latin typeface="Arial" charset="0"/>
                <a:ea typeface="Arial" charset="0"/>
                <a:cs typeface="Arial" charset="0"/>
              </a:rPr>
              <a:t>No baby is born “addicted.” </a:t>
            </a:r>
            <a:r>
              <a:rPr lang="en-US" dirty="0" smtClean="0">
                <a:latin typeface="Arial" charset="0"/>
                <a:ea typeface="Arial" charset="0"/>
                <a:cs typeface="Arial" charset="0"/>
              </a:rPr>
              <a:t>Meeting criteria for a substance use disorder involves a number of behaviors related to substance use despite experiencing negative consequences.</a:t>
            </a:r>
          </a:p>
          <a:p>
            <a:r>
              <a:rPr lang="en-US" dirty="0" smtClean="0">
                <a:latin typeface="Arial" charset="0"/>
                <a:ea typeface="Arial" charset="0"/>
                <a:cs typeface="Arial" charset="0"/>
              </a:rPr>
              <a:t>Evidence </a:t>
            </a:r>
            <a:r>
              <a:rPr lang="en-US" dirty="0">
                <a:latin typeface="Arial" charset="0"/>
                <a:ea typeface="Arial" charset="0"/>
                <a:cs typeface="Arial" charset="0"/>
              </a:rPr>
              <a:t>of physiologic dependence on </a:t>
            </a:r>
            <a:r>
              <a:rPr lang="en-US" dirty="0" smtClean="0">
                <a:latin typeface="Arial" charset="0"/>
                <a:ea typeface="Arial" charset="0"/>
                <a:cs typeface="Arial" charset="0"/>
              </a:rPr>
              <a:t>opioids is </a:t>
            </a:r>
            <a:r>
              <a:rPr lang="en-US" dirty="0">
                <a:latin typeface="Arial" charset="0"/>
                <a:ea typeface="Arial" charset="0"/>
                <a:cs typeface="Arial" charset="0"/>
              </a:rPr>
              <a:t>called neonatal abstinence syndrome (NAS), a condition that can be diagnosed and effectively treated with protocols that have been available for decades.  </a:t>
            </a:r>
          </a:p>
          <a:p>
            <a:r>
              <a:rPr lang="en-US" dirty="0">
                <a:latin typeface="Arial" charset="0"/>
                <a:ea typeface="Arial" charset="0"/>
                <a:cs typeface="Arial" charset="0"/>
              </a:rPr>
              <a:t>Appropriate care such as breastfeeding and “comfort care” (swaddling, skin-to-skin contact, etc.) is often sufficient to prevent or minimize signs of </a:t>
            </a:r>
            <a:r>
              <a:rPr lang="en-US" dirty="0" smtClean="0">
                <a:latin typeface="Arial" charset="0"/>
                <a:ea typeface="Arial" charset="0"/>
                <a:cs typeface="Arial" charset="0"/>
              </a:rPr>
              <a:t>distress.</a:t>
            </a:r>
            <a:endParaRPr lang="en-US" dirty="0">
              <a:latin typeface="Arial" charset="0"/>
              <a:ea typeface="Arial" charset="0"/>
              <a:cs typeface="Arial" charset="0"/>
            </a:endParaRPr>
          </a:p>
        </p:txBody>
      </p:sp>
      <p:sp>
        <p:nvSpPr>
          <p:cNvPr id="6" name="Title 5"/>
          <p:cNvSpPr>
            <a:spLocks noGrp="1"/>
          </p:cNvSpPr>
          <p:nvPr>
            <p:ph type="title"/>
          </p:nvPr>
        </p:nvSpPr>
        <p:spPr>
          <a:xfrm>
            <a:off x="1708879" y="776569"/>
            <a:ext cx="7600014" cy="670487"/>
          </a:xfrm>
        </p:spPr>
        <p:txBody>
          <a:bodyPr anchor="ctr">
            <a:normAutofit fontScale="90000"/>
          </a:bodyPr>
          <a:lstStyle/>
          <a:p>
            <a:pPr algn="ctr"/>
            <a:r>
              <a:rPr lang="en-US" sz="4000" b="1" dirty="0" smtClean="0">
                <a:latin typeface="Arial" charset="0"/>
                <a:ea typeface="Arial" charset="0"/>
                <a:cs typeface="Arial" charset="0"/>
              </a:rPr>
              <a:t>Myth</a:t>
            </a:r>
            <a:endParaRPr lang="en-US" sz="4000" b="1" dirty="0">
              <a:latin typeface="Arial" charset="0"/>
              <a:ea typeface="Arial" charset="0"/>
              <a:cs typeface="Arial"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176" r="16796"/>
          <a:stretch/>
        </p:blipFill>
        <p:spPr>
          <a:xfrm>
            <a:off x="6011214" y="2844504"/>
            <a:ext cx="3297679" cy="2961566"/>
          </a:xfrm>
          <a:prstGeom prst="rect">
            <a:avLst/>
          </a:prstGeom>
        </p:spPr>
      </p:pic>
    </p:spTree>
    <p:custDataLst>
      <p:tags r:id="rId1"/>
    </p:custDataLst>
    <p:extLst>
      <p:ext uri="{BB962C8B-B14F-4D97-AF65-F5344CB8AC3E}">
        <p14:creationId xmlns:p14="http://schemas.microsoft.com/office/powerpoint/2010/main" val="2533126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562100" y="1918446"/>
            <a:ext cx="7716811" cy="1492458"/>
          </a:xfrm>
        </p:spPr>
        <p:txBody>
          <a:bodyPr/>
          <a:lstStyle/>
          <a:p>
            <a:r>
              <a:rPr lang="en-US" sz="2800" dirty="0" smtClean="0">
                <a:latin typeface="Arial" charset="0"/>
                <a:ea typeface="Arial" charset="0"/>
                <a:cs typeface="Arial" charset="0"/>
              </a:rPr>
              <a:t>Methadone and buprenorphine are safe medications for addiction treatment during pregnancy.</a:t>
            </a:r>
          </a:p>
          <a:p>
            <a:pPr marL="0" indent="0">
              <a:buNone/>
            </a:pPr>
            <a:endParaRPr lang="en-US" sz="2800" dirty="0" smtClean="0">
              <a:latin typeface="Arial" charset="0"/>
              <a:ea typeface="Arial" charset="0"/>
              <a:cs typeface="Arial" charset="0"/>
            </a:endParaRPr>
          </a:p>
        </p:txBody>
      </p:sp>
      <p:sp>
        <p:nvSpPr>
          <p:cNvPr id="6" name="Title 5"/>
          <p:cNvSpPr>
            <a:spLocks noGrp="1"/>
          </p:cNvSpPr>
          <p:nvPr>
            <p:ph type="title"/>
          </p:nvPr>
        </p:nvSpPr>
        <p:spPr>
          <a:xfrm>
            <a:off x="1616234" y="739894"/>
            <a:ext cx="7662677" cy="714152"/>
          </a:xfrm>
        </p:spPr>
        <p:txBody>
          <a:bodyPr anchor="ctr"/>
          <a:lstStyle/>
          <a:p>
            <a:pPr algn="ctr"/>
            <a:r>
              <a:rPr lang="en-US" b="1" dirty="0">
                <a:latin typeface="Arial" charset="0"/>
                <a:ea typeface="Arial" charset="0"/>
                <a:cs typeface="Arial" charset="0"/>
              </a:rPr>
              <a:t>Fact or Myth </a:t>
            </a:r>
            <a:r>
              <a:rPr lang="en-US" b="1" dirty="0" smtClean="0">
                <a:latin typeface="Arial" charset="0"/>
                <a:ea typeface="Arial" charset="0"/>
                <a:cs typeface="Arial" charset="0"/>
              </a:rPr>
              <a:t>2</a:t>
            </a:r>
            <a:endParaRPr lang="en-US" b="1" dirty="0">
              <a:latin typeface="Arial" charset="0"/>
              <a:ea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046" y="3614679"/>
            <a:ext cx="3252865" cy="2699480"/>
          </a:xfrm>
          <a:prstGeom prst="rect">
            <a:avLst/>
          </a:prstGeom>
        </p:spPr>
      </p:pic>
      <p:sp>
        <p:nvSpPr>
          <p:cNvPr id="3" name="Rectangle 2"/>
          <p:cNvSpPr/>
          <p:nvPr/>
        </p:nvSpPr>
        <p:spPr>
          <a:xfrm>
            <a:off x="1707101" y="3533258"/>
            <a:ext cx="3861946" cy="2862322"/>
          </a:xfrm>
          <a:prstGeom prst="rect">
            <a:avLst/>
          </a:prstGeom>
        </p:spPr>
        <p:txBody>
          <a:bodyPr wrap="square">
            <a:spAutoFit/>
          </a:bodyPr>
          <a:lstStyle/>
          <a:p>
            <a:pPr marL="205740" lvl="1"/>
            <a:r>
              <a:rPr lang="en-US" sz="2000" b="1" dirty="0">
                <a:solidFill>
                  <a:schemeClr val="accent1"/>
                </a:solidFill>
                <a:latin typeface="Arial" charset="0"/>
                <a:ea typeface="Arial" charset="0"/>
                <a:cs typeface="Arial" charset="0"/>
              </a:rPr>
              <a:t>Example in the media</a:t>
            </a:r>
            <a:r>
              <a:rPr lang="en-US" sz="2000" dirty="0">
                <a:solidFill>
                  <a:schemeClr val="accent1"/>
                </a:solidFill>
                <a:latin typeface="Arial" charset="0"/>
                <a:ea typeface="Arial" charset="0"/>
                <a:cs typeface="Arial" charset="0"/>
              </a:rPr>
              <a:t>:</a:t>
            </a:r>
          </a:p>
          <a:p>
            <a:pPr marL="205740" lvl="1"/>
            <a:endParaRPr lang="en-US" sz="2000" dirty="0" smtClean="0">
              <a:latin typeface="Arial" charset="0"/>
              <a:ea typeface="Arial" charset="0"/>
              <a:cs typeface="Arial" charset="0"/>
            </a:endParaRPr>
          </a:p>
          <a:p>
            <a:pPr marL="205740" lvl="1"/>
            <a:r>
              <a:rPr lang="en-US" sz="2000" dirty="0" smtClean="0">
                <a:latin typeface="Arial" charset="0"/>
                <a:ea typeface="Arial" charset="0"/>
                <a:cs typeface="Arial" charset="0"/>
              </a:rPr>
              <a:t>“</a:t>
            </a:r>
            <a:r>
              <a:rPr lang="en-US" sz="2000" dirty="0">
                <a:latin typeface="Arial" charset="0"/>
                <a:ea typeface="Arial" charset="0"/>
                <a:cs typeface="Arial" charset="0"/>
              </a:rPr>
              <a:t>Medication-assisted treatment is the path recommended [for pregnant women with opioid use disorders] based on current scientific evidence.”</a:t>
            </a:r>
          </a:p>
          <a:p>
            <a:pPr marL="205740" lvl="1"/>
            <a:r>
              <a:rPr lang="en-US" sz="2000" dirty="0">
                <a:latin typeface="Arial" charset="0"/>
                <a:ea typeface="Arial" charset="0"/>
                <a:cs typeface="Arial" charset="0"/>
              </a:rPr>
              <a:t>	</a:t>
            </a:r>
            <a:endParaRPr lang="en-US" sz="2000" dirty="0" smtClean="0">
              <a:latin typeface="Arial" charset="0"/>
              <a:ea typeface="Arial" charset="0"/>
              <a:cs typeface="Arial" charset="0"/>
            </a:endParaRPr>
          </a:p>
          <a:p>
            <a:pPr marL="205740" lvl="1" algn="r"/>
            <a:r>
              <a:rPr lang="en-US" sz="1500" i="1" dirty="0" smtClean="0">
                <a:latin typeface="Arial" charset="0"/>
                <a:ea typeface="Arial" charset="0"/>
                <a:cs typeface="Arial" charset="0"/>
              </a:rPr>
              <a:t>- </a:t>
            </a:r>
            <a:r>
              <a:rPr lang="en-US" sz="1500" i="1" dirty="0">
                <a:latin typeface="Arial" charset="0"/>
                <a:ea typeface="Arial" charset="0"/>
                <a:cs typeface="Arial" charset="0"/>
              </a:rPr>
              <a:t>Source: 89.3 WFPL, 6/23/17</a:t>
            </a:r>
          </a:p>
        </p:txBody>
      </p:sp>
    </p:spTree>
    <p:custDataLst>
      <p:tags r:id="rId1"/>
    </p:custDataLst>
    <p:extLst>
      <p:ext uri="{BB962C8B-B14F-4D97-AF65-F5344CB8AC3E}">
        <p14:creationId xmlns:p14="http://schemas.microsoft.com/office/powerpoint/2010/main" val="2031400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562100" y="1948925"/>
            <a:ext cx="7521940" cy="1303941"/>
          </a:xfrm>
        </p:spPr>
        <p:txBody>
          <a:bodyPr/>
          <a:lstStyle/>
          <a:p>
            <a:r>
              <a:rPr lang="en-US" sz="2000" dirty="0" smtClean="0">
                <a:latin typeface="Arial" charset="0"/>
                <a:ea typeface="Arial" charset="0"/>
                <a:cs typeface="Arial" charset="0"/>
              </a:rPr>
              <a:t>The </a:t>
            </a:r>
            <a:r>
              <a:rPr lang="en-US" sz="2000" dirty="0">
                <a:latin typeface="Arial" charset="0"/>
                <a:ea typeface="Arial" charset="0"/>
                <a:cs typeface="Arial" charset="0"/>
              </a:rPr>
              <a:t>evidence for the efficacy of methadone maintenance treatment – most particularly its use in the care of pregnant </a:t>
            </a:r>
            <a:r>
              <a:rPr lang="en-US" sz="2000" dirty="0" smtClean="0">
                <a:latin typeface="Arial" charset="0"/>
                <a:ea typeface="Arial" charset="0"/>
                <a:cs typeface="Arial" charset="0"/>
              </a:rPr>
              <a:t>women – </a:t>
            </a:r>
            <a:r>
              <a:rPr lang="en-US" sz="2000" dirty="0">
                <a:latin typeface="Arial" charset="0"/>
                <a:ea typeface="Arial" charset="0"/>
                <a:cs typeface="Arial" charset="0"/>
              </a:rPr>
              <a:t>has been overwhelmingly </a:t>
            </a:r>
            <a:r>
              <a:rPr lang="en-US" sz="2000" dirty="0" smtClean="0">
                <a:latin typeface="Arial" charset="0"/>
                <a:ea typeface="Arial" charset="0"/>
                <a:cs typeface="Arial" charset="0"/>
              </a:rPr>
              <a:t>consistent </a:t>
            </a:r>
            <a:r>
              <a:rPr lang="en-US" sz="2000" dirty="0">
                <a:latin typeface="Arial" charset="0"/>
                <a:ea typeface="Arial" charset="0"/>
                <a:cs typeface="Arial" charset="0"/>
              </a:rPr>
              <a:t>for almost half a century</a:t>
            </a:r>
            <a:r>
              <a:rPr lang="en-US" sz="2000" dirty="0" smtClean="0">
                <a:latin typeface="Arial" charset="0"/>
                <a:ea typeface="Arial" charset="0"/>
                <a:cs typeface="Arial" charset="0"/>
              </a:rPr>
              <a:t>.</a:t>
            </a:r>
            <a:endParaRPr lang="en-US" sz="2000" dirty="0">
              <a:latin typeface="Arial" charset="0"/>
              <a:ea typeface="Arial" charset="0"/>
              <a:cs typeface="Arial" charset="0"/>
            </a:endParaRPr>
          </a:p>
        </p:txBody>
      </p:sp>
      <p:sp>
        <p:nvSpPr>
          <p:cNvPr id="6" name="Title 5"/>
          <p:cNvSpPr>
            <a:spLocks noGrp="1"/>
          </p:cNvSpPr>
          <p:nvPr>
            <p:ph type="title"/>
          </p:nvPr>
        </p:nvSpPr>
        <p:spPr>
          <a:xfrm>
            <a:off x="1616234" y="776569"/>
            <a:ext cx="7603965" cy="670487"/>
          </a:xfrm>
        </p:spPr>
        <p:txBody>
          <a:bodyPr/>
          <a:lstStyle/>
          <a:p>
            <a:pPr algn="ctr"/>
            <a:r>
              <a:rPr lang="en-US" b="1" dirty="0" smtClean="0">
                <a:latin typeface="Arial" charset="0"/>
                <a:ea typeface="Arial" charset="0"/>
                <a:cs typeface="Arial" charset="0"/>
              </a:rPr>
              <a:t>Fact</a:t>
            </a:r>
            <a:endParaRPr lang="en-US" b="1" dirty="0">
              <a:latin typeface="Arial" charset="0"/>
              <a:ea typeface="Arial"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342" y="3518524"/>
            <a:ext cx="3265857" cy="1938992"/>
          </a:xfrm>
          <a:prstGeom prst="rect">
            <a:avLst/>
          </a:prstGeom>
        </p:spPr>
      </p:pic>
      <p:sp>
        <p:nvSpPr>
          <p:cNvPr id="3" name="Rectangle 2"/>
          <p:cNvSpPr/>
          <p:nvPr/>
        </p:nvSpPr>
        <p:spPr>
          <a:xfrm>
            <a:off x="1616234" y="3443574"/>
            <a:ext cx="3964057" cy="1938992"/>
          </a:xfrm>
          <a:prstGeom prst="rect">
            <a:avLst/>
          </a:prstGeom>
        </p:spPr>
        <p:txBody>
          <a:bodyPr wrap="square">
            <a:spAutoFit/>
          </a:bodyPr>
          <a:lstStyle/>
          <a:p>
            <a:pPr marL="342900" lvl="0" indent="-342900">
              <a:spcBef>
                <a:spcPct val="20000"/>
              </a:spcBef>
              <a:spcAft>
                <a:spcPts val="1000"/>
              </a:spcAft>
              <a:buSzPct val="100000"/>
              <a:buBlip>
                <a:blip r:embed="rId5"/>
              </a:buBlip>
            </a:pPr>
            <a:r>
              <a:rPr lang="en-US" sz="2000" dirty="0" smtClean="0">
                <a:solidFill>
                  <a:srgbClr val="3A3A39"/>
                </a:solidFill>
                <a:latin typeface="Arial" charset="0"/>
                <a:ea typeface="Arial" charset="0"/>
                <a:cs typeface="Arial" charset="0"/>
              </a:rPr>
              <a:t>Buprenorphine is another safe and effective medication for use during pregnancy and has been shown to have additional benefits for the infants, including milder NAS. </a:t>
            </a:r>
            <a:endParaRPr lang="en-US" sz="2000" dirty="0">
              <a:solidFill>
                <a:srgbClr val="3A3A39"/>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891219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562100" y="1919722"/>
            <a:ext cx="7777843" cy="1374866"/>
          </a:xfrm>
        </p:spPr>
        <p:txBody>
          <a:bodyPr/>
          <a:lstStyle/>
          <a:p>
            <a:r>
              <a:rPr lang="en-US" sz="2400" dirty="0">
                <a:latin typeface="Arial" charset="0"/>
                <a:ea typeface="Arial" charset="0"/>
                <a:cs typeface="Arial" charset="0"/>
              </a:rPr>
              <a:t>Labeling a child as a “crack baby,” “addicted baby,” “meth baby,” “victim” etc. puts the child at risk </a:t>
            </a:r>
            <a:r>
              <a:rPr lang="en-US" sz="2400" dirty="0" smtClean="0">
                <a:latin typeface="Arial" charset="0"/>
                <a:ea typeface="Arial" charset="0"/>
                <a:cs typeface="Arial" charset="0"/>
              </a:rPr>
              <a:t>for health and social consequences later in life.</a:t>
            </a:r>
          </a:p>
        </p:txBody>
      </p:sp>
      <p:sp>
        <p:nvSpPr>
          <p:cNvPr id="6" name="Title 5"/>
          <p:cNvSpPr>
            <a:spLocks noGrp="1"/>
          </p:cNvSpPr>
          <p:nvPr>
            <p:ph type="title"/>
          </p:nvPr>
        </p:nvSpPr>
        <p:spPr>
          <a:xfrm>
            <a:off x="1616235" y="776569"/>
            <a:ext cx="7723710" cy="670487"/>
          </a:xfrm>
        </p:spPr>
        <p:txBody>
          <a:bodyPr/>
          <a:lstStyle/>
          <a:p>
            <a:pPr algn="ctr"/>
            <a:r>
              <a:rPr lang="en-US" b="1" dirty="0">
                <a:latin typeface="Arial" charset="0"/>
                <a:ea typeface="Arial" charset="0"/>
                <a:cs typeface="Arial" charset="0"/>
              </a:rPr>
              <a:t>Fact or Myth </a:t>
            </a:r>
            <a:r>
              <a:rPr lang="en-US" b="1" dirty="0" smtClean="0">
                <a:latin typeface="Arial" charset="0"/>
                <a:ea typeface="Arial" charset="0"/>
                <a:cs typeface="Arial" charset="0"/>
              </a:rPr>
              <a:t>3</a:t>
            </a:r>
            <a:endParaRPr lang="en-US" b="1" dirty="0">
              <a:latin typeface="Arial" charset="0"/>
              <a:ea typeface="Arial" charset="0"/>
              <a:cs typeface="Arial"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26644"/>
          <a:stretch/>
        </p:blipFill>
        <p:spPr>
          <a:xfrm>
            <a:off x="5704928" y="3294588"/>
            <a:ext cx="3635015" cy="3302726"/>
          </a:xfrm>
          <a:prstGeom prst="rect">
            <a:avLst/>
          </a:prstGeom>
        </p:spPr>
      </p:pic>
      <p:sp>
        <p:nvSpPr>
          <p:cNvPr id="3" name="Rectangle 2"/>
          <p:cNvSpPr/>
          <p:nvPr/>
        </p:nvSpPr>
        <p:spPr>
          <a:xfrm>
            <a:off x="1793633" y="3399374"/>
            <a:ext cx="3684457" cy="3093154"/>
          </a:xfrm>
          <a:prstGeom prst="rect">
            <a:avLst/>
          </a:prstGeom>
        </p:spPr>
        <p:txBody>
          <a:bodyPr wrap="square">
            <a:spAutoFit/>
          </a:bodyPr>
          <a:lstStyle/>
          <a:p>
            <a:pPr marL="205740" lvl="1"/>
            <a:r>
              <a:rPr lang="en-US" sz="2000" b="1" dirty="0">
                <a:solidFill>
                  <a:schemeClr val="accent1"/>
                </a:solidFill>
                <a:latin typeface="Arial" charset="0"/>
                <a:ea typeface="Arial" charset="0"/>
                <a:cs typeface="Arial" charset="0"/>
              </a:rPr>
              <a:t>Example in the media</a:t>
            </a:r>
            <a:r>
              <a:rPr lang="en-US" sz="2000" dirty="0">
                <a:solidFill>
                  <a:schemeClr val="accent1"/>
                </a:solidFill>
                <a:latin typeface="Arial" charset="0"/>
                <a:ea typeface="Arial" charset="0"/>
                <a:cs typeface="Arial" charset="0"/>
              </a:rPr>
              <a:t>:</a:t>
            </a:r>
          </a:p>
          <a:p>
            <a:pPr marL="205740" lvl="1"/>
            <a:endParaRPr lang="en-US" sz="2000" dirty="0" smtClean="0">
              <a:latin typeface="Arial" charset="0"/>
              <a:ea typeface="Arial" charset="0"/>
              <a:cs typeface="Arial" charset="0"/>
            </a:endParaRPr>
          </a:p>
          <a:p>
            <a:pPr marL="205740" lvl="1"/>
            <a:r>
              <a:rPr lang="en-US" sz="2000" dirty="0" smtClean="0">
                <a:latin typeface="Arial" charset="0"/>
                <a:ea typeface="Arial" charset="0"/>
                <a:cs typeface="Arial" charset="0"/>
              </a:rPr>
              <a:t>“</a:t>
            </a:r>
            <a:r>
              <a:rPr lang="en-US" sz="2000" dirty="0">
                <a:latin typeface="Arial" charset="0"/>
                <a:ea typeface="Arial" charset="0"/>
                <a:cs typeface="Arial" charset="0"/>
              </a:rPr>
              <a:t>’Crack baby’ brings to mind hopeless, damaged children with birth defects and intellectual disabilities who would inevitably grow into criminals.”</a:t>
            </a:r>
          </a:p>
          <a:p>
            <a:pPr marL="205740" lvl="1"/>
            <a:r>
              <a:rPr lang="en-US" sz="2000" dirty="0">
                <a:latin typeface="Arial" charset="0"/>
                <a:ea typeface="Arial" charset="0"/>
                <a:cs typeface="Arial" charset="0"/>
              </a:rPr>
              <a:t>	</a:t>
            </a:r>
            <a:endParaRPr lang="en-US" sz="2000" dirty="0" smtClean="0">
              <a:latin typeface="Arial" charset="0"/>
              <a:ea typeface="Arial" charset="0"/>
              <a:cs typeface="Arial" charset="0"/>
            </a:endParaRPr>
          </a:p>
          <a:p>
            <a:pPr marL="205740" lvl="1" algn="r"/>
            <a:r>
              <a:rPr lang="en-US" sz="1500" i="1" dirty="0" smtClean="0">
                <a:latin typeface="Arial" charset="0"/>
                <a:ea typeface="Arial" charset="0"/>
                <a:cs typeface="Arial" charset="0"/>
              </a:rPr>
              <a:t>- </a:t>
            </a:r>
            <a:r>
              <a:rPr lang="en-US" sz="1500" i="1" dirty="0">
                <a:latin typeface="Arial" charset="0"/>
                <a:ea typeface="Arial" charset="0"/>
                <a:cs typeface="Arial" charset="0"/>
              </a:rPr>
              <a:t>Source: The Atlantic, 7/16/17</a:t>
            </a:r>
          </a:p>
        </p:txBody>
      </p:sp>
    </p:spTree>
    <p:custDataLst>
      <p:tags r:id="rId1"/>
    </p:custDataLst>
    <p:extLst>
      <p:ext uri="{BB962C8B-B14F-4D97-AF65-F5344CB8AC3E}">
        <p14:creationId xmlns:p14="http://schemas.microsoft.com/office/powerpoint/2010/main" val="206274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5453168" y="2951263"/>
            <a:ext cx="4035606" cy="1904163"/>
          </a:xfrm>
        </p:spPr>
        <p:txBody>
          <a:bodyPr/>
          <a:lstStyle/>
          <a:p>
            <a:pPr marL="0" lvl="0" indent="0">
              <a:buNone/>
            </a:pPr>
            <a:r>
              <a:rPr lang="en-US" sz="2600" b="1" dirty="0" smtClean="0">
                <a:solidFill>
                  <a:schemeClr val="accent1"/>
                </a:solidFill>
                <a:latin typeface="Arial" charset="0"/>
                <a:ea typeface="Arial" charset="0"/>
                <a:cs typeface="Arial" charset="0"/>
              </a:rPr>
              <a:t>Kathryn Icenhower, </a:t>
            </a:r>
            <a:r>
              <a:rPr lang="en-US" sz="2200" dirty="0" smtClean="0">
                <a:latin typeface="Arial" charset="0"/>
                <a:ea typeface="Arial" charset="0"/>
                <a:cs typeface="Arial" charset="0"/>
              </a:rPr>
              <a:t>PhD</a:t>
            </a:r>
            <a:r>
              <a:rPr lang="en-US" sz="2800" dirty="0" smtClean="0">
                <a:latin typeface="Arial" charset="0"/>
                <a:ea typeface="Arial" charset="0"/>
                <a:cs typeface="Arial" charset="0"/>
              </a:rPr>
              <a:t> </a:t>
            </a:r>
            <a:r>
              <a:rPr lang="en-US" sz="2200" dirty="0" smtClean="0">
                <a:latin typeface="Arial" charset="0"/>
                <a:ea typeface="Arial" charset="0"/>
                <a:cs typeface="Arial" charset="0"/>
              </a:rPr>
              <a:t>CEO and Co-founder</a:t>
            </a:r>
          </a:p>
          <a:p>
            <a:pPr marL="0" lvl="0" indent="0">
              <a:buNone/>
            </a:pPr>
            <a:r>
              <a:rPr lang="en-US" sz="2200" dirty="0" smtClean="0">
                <a:latin typeface="Arial" charset="0"/>
                <a:ea typeface="Arial" charset="0"/>
                <a:cs typeface="Arial" charset="0"/>
              </a:rPr>
              <a:t>SHIELDS for Families </a:t>
            </a:r>
            <a:br>
              <a:rPr lang="en-US" sz="2200" dirty="0" smtClean="0">
                <a:latin typeface="Arial" charset="0"/>
                <a:ea typeface="Arial" charset="0"/>
                <a:cs typeface="Arial" charset="0"/>
              </a:rPr>
            </a:br>
            <a:r>
              <a:rPr lang="en-US" sz="2000" dirty="0" smtClean="0">
                <a:latin typeface="Arial" charset="0"/>
                <a:ea typeface="Arial" charset="0"/>
                <a:cs typeface="Arial" charset="0"/>
              </a:rPr>
              <a:t>Compton, CA</a:t>
            </a:r>
          </a:p>
          <a:p>
            <a:pPr marL="1120140" lvl="1" indent="-571500">
              <a:buFont typeface="Arial" panose="020B0604020202020204" pitchFamily="34" charset="0"/>
              <a:buChar char="•"/>
            </a:pPr>
            <a:endParaRPr lang="en-US" sz="2400" dirty="0">
              <a:latin typeface="Arial" charset="0"/>
              <a:ea typeface="Arial" charset="0"/>
              <a:cs typeface="Arial" charset="0"/>
            </a:endParaRPr>
          </a:p>
        </p:txBody>
      </p:sp>
      <p:sp>
        <p:nvSpPr>
          <p:cNvPr id="6" name="Title 5"/>
          <p:cNvSpPr>
            <a:spLocks noGrp="1"/>
          </p:cNvSpPr>
          <p:nvPr>
            <p:ph type="title"/>
          </p:nvPr>
        </p:nvSpPr>
        <p:spPr>
          <a:xfrm>
            <a:off x="1616234" y="776569"/>
            <a:ext cx="7673869" cy="670487"/>
          </a:xfrm>
        </p:spPr>
        <p:txBody>
          <a:bodyPr/>
          <a:lstStyle/>
          <a:p>
            <a:pPr algn="ctr"/>
            <a:r>
              <a:rPr lang="en-US" b="1" dirty="0" smtClean="0">
                <a:latin typeface="Arial" charset="0"/>
                <a:ea typeface="Arial" charset="0"/>
                <a:cs typeface="Arial" charset="0"/>
              </a:rPr>
              <a:t>Acknowledgements</a:t>
            </a:r>
            <a:endParaRPr lang="en-US" b="1" dirty="0">
              <a:latin typeface="Arial" charset="0"/>
              <a:ea typeface="Arial" charset="0"/>
              <a:cs typeface="Arial"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2847"/>
          <a:stretch/>
        </p:blipFill>
        <p:spPr>
          <a:xfrm>
            <a:off x="1676400" y="1905000"/>
            <a:ext cx="3615128" cy="3996690"/>
          </a:xfrm>
          <a:prstGeom prst="rect">
            <a:avLst/>
          </a:prstGeom>
        </p:spPr>
      </p:pic>
    </p:spTree>
    <p:custDataLst>
      <p:tags r:id="rId1"/>
    </p:custDataLst>
    <p:extLst>
      <p:ext uri="{BB962C8B-B14F-4D97-AF65-F5344CB8AC3E}">
        <p14:creationId xmlns:p14="http://schemas.microsoft.com/office/powerpoint/2010/main" val="2834459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76400" y="1936060"/>
            <a:ext cx="7663544" cy="991369"/>
          </a:xfrm>
        </p:spPr>
        <p:txBody>
          <a:bodyPr/>
          <a:lstStyle/>
          <a:p>
            <a:r>
              <a:rPr lang="en-US" sz="2400" dirty="0">
                <a:latin typeface="Arial" charset="0"/>
                <a:ea typeface="Arial" charset="0"/>
                <a:cs typeface="Arial" charset="0"/>
              </a:rPr>
              <a:t>Labeling a child as a “crack baby,” “addicted baby,” “meth baby,” “victim” etc. puts the child at risk for</a:t>
            </a:r>
            <a:r>
              <a:rPr lang="en-US" sz="2400" dirty="0" smtClean="0">
                <a:latin typeface="Arial" charset="0"/>
                <a:ea typeface="Arial" charset="0"/>
                <a:cs typeface="Arial" charset="0"/>
              </a:rPr>
              <a:t>:</a:t>
            </a:r>
            <a:endParaRPr lang="en-US" sz="2400" dirty="0">
              <a:latin typeface="Arial" charset="0"/>
              <a:ea typeface="Arial" charset="0"/>
              <a:cs typeface="Arial" charset="0"/>
            </a:endParaRPr>
          </a:p>
        </p:txBody>
      </p:sp>
      <p:sp>
        <p:nvSpPr>
          <p:cNvPr id="6" name="Title 5"/>
          <p:cNvSpPr>
            <a:spLocks noGrp="1"/>
          </p:cNvSpPr>
          <p:nvPr>
            <p:ph type="title"/>
          </p:nvPr>
        </p:nvSpPr>
        <p:spPr>
          <a:xfrm>
            <a:off x="1616235" y="776569"/>
            <a:ext cx="7723710" cy="670487"/>
          </a:xfrm>
        </p:spPr>
        <p:txBody>
          <a:bodyPr/>
          <a:lstStyle/>
          <a:p>
            <a:pPr algn="ctr"/>
            <a:r>
              <a:rPr lang="en-US" b="1" dirty="0" smtClean="0">
                <a:latin typeface="Arial" charset="0"/>
                <a:ea typeface="Arial" charset="0"/>
                <a:cs typeface="Arial" charset="0"/>
              </a:rPr>
              <a:t>Fact</a:t>
            </a:r>
            <a:endParaRPr lang="en-US" b="1" dirty="0">
              <a:latin typeface="Arial" charset="0"/>
              <a:ea typeface="Arial" charset="0"/>
              <a:cs typeface="Arial"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6644"/>
          <a:stretch/>
        </p:blipFill>
        <p:spPr>
          <a:xfrm>
            <a:off x="5704929" y="2935406"/>
            <a:ext cx="3635015" cy="3302726"/>
          </a:xfrm>
          <a:prstGeom prst="rect">
            <a:avLst/>
          </a:prstGeom>
        </p:spPr>
      </p:pic>
      <p:sp>
        <p:nvSpPr>
          <p:cNvPr id="2" name="Rectangle 1"/>
          <p:cNvSpPr/>
          <p:nvPr/>
        </p:nvSpPr>
        <p:spPr>
          <a:xfrm>
            <a:off x="1918741" y="3155608"/>
            <a:ext cx="3786188" cy="2862322"/>
          </a:xfrm>
          <a:prstGeom prst="rect">
            <a:avLst/>
          </a:prstGeom>
        </p:spPr>
        <p:txBody>
          <a:bodyPr wrap="square">
            <a:spAutoFit/>
          </a:bodyPr>
          <a:lstStyle/>
          <a:p>
            <a:pPr>
              <a:buFont typeface="Wingdings" panose="05000000000000000000" pitchFamily="2" charset="2"/>
              <a:buChar char="q"/>
            </a:pPr>
            <a:r>
              <a:rPr lang="en-US" sz="2000" dirty="0" smtClean="0">
                <a:latin typeface="Arial" charset="0"/>
                <a:ea typeface="Arial" charset="0"/>
                <a:cs typeface="Arial" charset="0"/>
              </a:rPr>
              <a:t> Stigma </a:t>
            </a:r>
            <a:r>
              <a:rPr lang="en-US" sz="2000" dirty="0">
                <a:latin typeface="Arial" charset="0"/>
                <a:ea typeface="Arial" charset="0"/>
                <a:cs typeface="Arial" charset="0"/>
              </a:rPr>
              <a:t>and discrimination in school starting at pre-school. </a:t>
            </a:r>
            <a:endParaRPr lang="en-US" sz="2000" dirty="0" smtClean="0">
              <a:latin typeface="Arial" charset="0"/>
              <a:ea typeface="Arial" charset="0"/>
              <a:cs typeface="Arial" charset="0"/>
            </a:endParaRPr>
          </a:p>
          <a:p>
            <a:pPr>
              <a:buFont typeface="Wingdings" panose="05000000000000000000" pitchFamily="2" charset="2"/>
              <a:buChar char="q"/>
            </a:pPr>
            <a:endParaRPr lang="en-US" sz="2000" dirty="0">
              <a:latin typeface="Arial" charset="0"/>
              <a:ea typeface="Arial" charset="0"/>
              <a:cs typeface="Arial" charset="0"/>
            </a:endParaRPr>
          </a:p>
          <a:p>
            <a:pPr>
              <a:buFont typeface="Wingdings" panose="05000000000000000000" pitchFamily="2" charset="2"/>
              <a:buChar char="q"/>
            </a:pPr>
            <a:r>
              <a:rPr lang="en-US" sz="2000" dirty="0" smtClean="0">
                <a:latin typeface="Arial" charset="0"/>
                <a:ea typeface="Arial" charset="0"/>
                <a:cs typeface="Arial" charset="0"/>
              </a:rPr>
              <a:t> Medical </a:t>
            </a:r>
            <a:r>
              <a:rPr lang="en-US" sz="2000" dirty="0">
                <a:latin typeface="Arial" charset="0"/>
                <a:ea typeface="Arial" charset="0"/>
                <a:cs typeface="Arial" charset="0"/>
              </a:rPr>
              <a:t>misdiagnosis. </a:t>
            </a:r>
            <a:endParaRPr lang="en-US" sz="2000" dirty="0" smtClean="0">
              <a:latin typeface="Arial" charset="0"/>
              <a:ea typeface="Arial" charset="0"/>
              <a:cs typeface="Arial" charset="0"/>
            </a:endParaRPr>
          </a:p>
          <a:p>
            <a:pPr>
              <a:buFont typeface="Wingdings" panose="05000000000000000000" pitchFamily="2" charset="2"/>
              <a:buChar char="q"/>
            </a:pPr>
            <a:endParaRPr lang="en-US" sz="2000" dirty="0">
              <a:latin typeface="Arial" charset="0"/>
              <a:ea typeface="Arial" charset="0"/>
              <a:cs typeface="Arial" charset="0"/>
            </a:endParaRPr>
          </a:p>
          <a:p>
            <a:pPr>
              <a:buFont typeface="Wingdings" panose="05000000000000000000" pitchFamily="2" charset="2"/>
              <a:buChar char="q"/>
            </a:pPr>
            <a:r>
              <a:rPr lang="en-US" sz="2000" dirty="0" smtClean="0">
                <a:latin typeface="Arial" charset="0"/>
                <a:ea typeface="Arial" charset="0"/>
                <a:cs typeface="Arial" charset="0"/>
              </a:rPr>
              <a:t> Separation </a:t>
            </a:r>
            <a:r>
              <a:rPr lang="en-US" sz="2000" dirty="0">
                <a:latin typeface="Arial" charset="0"/>
                <a:ea typeface="Arial" charset="0"/>
                <a:cs typeface="Arial" charset="0"/>
              </a:rPr>
              <a:t>from supportive families as a result of inappropriate child welfare interventions.</a:t>
            </a:r>
          </a:p>
        </p:txBody>
      </p:sp>
    </p:spTree>
    <p:custDataLst>
      <p:tags r:id="rId1"/>
    </p:custDataLst>
    <p:extLst>
      <p:ext uri="{BB962C8B-B14F-4D97-AF65-F5344CB8AC3E}">
        <p14:creationId xmlns:p14="http://schemas.microsoft.com/office/powerpoint/2010/main" val="783634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871270" y="1477036"/>
            <a:ext cx="7663544" cy="336774"/>
          </a:xfrm>
        </p:spPr>
        <p:txBody>
          <a:bodyPr/>
          <a:lstStyle/>
          <a:p>
            <a:pPr marL="0" indent="0">
              <a:buNone/>
            </a:pPr>
            <a:r>
              <a:rPr lang="en-US" sz="1600" b="1" dirty="0" smtClean="0">
                <a:solidFill>
                  <a:schemeClr val="accent1"/>
                </a:solidFill>
                <a:latin typeface="Arial" charset="0"/>
                <a:ea typeface="Arial" charset="0"/>
                <a:cs typeface="Arial" charset="0"/>
              </a:rPr>
              <a:t>Using affirmative language to inspire hope and advance family recovery.</a:t>
            </a:r>
          </a:p>
        </p:txBody>
      </p:sp>
      <p:sp>
        <p:nvSpPr>
          <p:cNvPr id="6" name="Title 5"/>
          <p:cNvSpPr>
            <a:spLocks noGrp="1"/>
          </p:cNvSpPr>
          <p:nvPr>
            <p:ph type="title"/>
          </p:nvPr>
        </p:nvSpPr>
        <p:spPr>
          <a:xfrm>
            <a:off x="1616235" y="776569"/>
            <a:ext cx="7723710" cy="670487"/>
          </a:xfrm>
        </p:spPr>
        <p:txBody>
          <a:bodyPr/>
          <a:lstStyle/>
          <a:p>
            <a:pPr algn="ctr"/>
            <a:r>
              <a:rPr lang="en-US" b="1" dirty="0" smtClean="0">
                <a:latin typeface="Arial" charset="0"/>
                <a:ea typeface="Arial" charset="0"/>
                <a:cs typeface="Arial" charset="0"/>
              </a:rPr>
              <a:t>Words Have Power. People First.</a:t>
            </a:r>
            <a:endParaRPr lang="en-US" b="1" dirty="0">
              <a:latin typeface="Arial" charset="0"/>
              <a:ea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91204129"/>
              </p:ext>
            </p:extLst>
          </p:nvPr>
        </p:nvGraphicFramePr>
        <p:xfrm>
          <a:off x="0" y="1905008"/>
          <a:ext cx="10058400" cy="5867394"/>
        </p:xfrm>
        <a:graphic>
          <a:graphicData uri="http://schemas.openxmlformats.org/drawingml/2006/table">
            <a:tbl>
              <a:tblPr firstRow="1" firstCol="1" bandRow="1">
                <a:tableStyleId>{9DCAF9ED-07DC-4A11-8D7F-57B35C25682E}</a:tableStyleId>
              </a:tblPr>
              <a:tblGrid>
                <a:gridCol w="4169780">
                  <a:extLst>
                    <a:ext uri="{9D8B030D-6E8A-4147-A177-3AD203B41FA5}">
                      <a16:colId xmlns:a16="http://schemas.microsoft.com/office/drawing/2014/main" xmlns="" val="2624578798"/>
                    </a:ext>
                  </a:extLst>
                </a:gridCol>
                <a:gridCol w="5888620">
                  <a:extLst>
                    <a:ext uri="{9D8B030D-6E8A-4147-A177-3AD203B41FA5}">
                      <a16:colId xmlns:a16="http://schemas.microsoft.com/office/drawing/2014/main" xmlns="" val="1429932676"/>
                    </a:ext>
                  </a:extLst>
                </a:gridCol>
              </a:tblGrid>
              <a:tr h="36000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Stigmatizing Language</a:t>
                      </a:r>
                    </a:p>
                  </a:txBody>
                  <a:tcPr marL="68580" marR="68580" marT="0" marB="0"/>
                </a:tc>
                <a:tc>
                  <a:txBody>
                    <a:bodyPr/>
                    <a:lstStyle/>
                    <a:p>
                      <a:pPr marL="0" marR="0">
                        <a:lnSpc>
                          <a:spcPct val="107000"/>
                        </a:lnSpc>
                        <a:spcBef>
                          <a:spcPts val="0"/>
                        </a:spcBef>
                        <a:spcAft>
                          <a:spcPts val="0"/>
                        </a:spcAft>
                      </a:pPr>
                      <a:r>
                        <a:rPr lang="en-US" sz="1400" dirty="0" smtClean="0">
                          <a:effectLst/>
                          <a:latin typeface="Arial" charset="0"/>
                          <a:ea typeface="Arial" charset="0"/>
                          <a:cs typeface="Arial" charset="0"/>
                        </a:rPr>
                        <a:t>Current </a:t>
                      </a:r>
                      <a:r>
                        <a:rPr lang="en-US" sz="1400" dirty="0">
                          <a:effectLst/>
                          <a:latin typeface="Arial" charset="0"/>
                          <a:ea typeface="Arial" charset="0"/>
                          <a:cs typeface="Arial" charset="0"/>
                        </a:rPr>
                        <a:t>Language</a:t>
                      </a:r>
                    </a:p>
                  </a:txBody>
                  <a:tcPr marL="68580" marR="68580" marT="0" marB="0"/>
                </a:tc>
                <a:extLst>
                  <a:ext uri="{0D108BD9-81ED-4DB2-BD59-A6C34878D82A}">
                    <a16:rowId xmlns:a16="http://schemas.microsoft.com/office/drawing/2014/main" xmlns="" val="1682310030"/>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Addict</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Person with a substance use disorder</a:t>
                      </a:r>
                    </a:p>
                  </a:txBody>
                  <a:tcPr marL="68580" marR="68580" marT="0" marB="0"/>
                </a:tc>
                <a:extLst>
                  <a:ext uri="{0D108BD9-81ED-4DB2-BD59-A6C34878D82A}">
                    <a16:rowId xmlns:a16="http://schemas.microsoft.com/office/drawing/2014/main" xmlns="" val="734740840"/>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Addicted infant </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Infant with Neonatal Abstinence Syndrome (NAS)</a:t>
                      </a:r>
                    </a:p>
                  </a:txBody>
                  <a:tcPr marL="68580" marR="68580" marT="0" marB="0"/>
                </a:tc>
                <a:extLst>
                  <a:ext uri="{0D108BD9-81ED-4DB2-BD59-A6C34878D82A}">
                    <a16:rowId xmlns:a16="http://schemas.microsoft.com/office/drawing/2014/main" xmlns="" val="3746378486"/>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Addicted to [alcohol/drug]. . . </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Has a [alcohol/drug] use disorder</a:t>
                      </a:r>
                    </a:p>
                  </a:txBody>
                  <a:tcPr marL="68580" marR="68580" marT="0" marB="0"/>
                </a:tc>
                <a:extLst>
                  <a:ext uri="{0D108BD9-81ED-4DB2-BD59-A6C34878D82A}">
                    <a16:rowId xmlns:a16="http://schemas.microsoft.com/office/drawing/2014/main" xmlns="" val="3641436502"/>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Alcoholic</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Person with an alcohol use disorder</a:t>
                      </a:r>
                    </a:p>
                  </a:txBody>
                  <a:tcPr marL="68580" marR="68580" marT="0" marB="0"/>
                </a:tc>
                <a:extLst>
                  <a:ext uri="{0D108BD9-81ED-4DB2-BD59-A6C34878D82A}">
                    <a16:rowId xmlns:a16="http://schemas.microsoft.com/office/drawing/2014/main" xmlns="" val="204184001"/>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Clean</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Abstinent</a:t>
                      </a:r>
                    </a:p>
                  </a:txBody>
                  <a:tcPr marL="68580" marR="68580" marT="0" marB="0"/>
                </a:tc>
                <a:extLst>
                  <a:ext uri="{0D108BD9-81ED-4DB2-BD59-A6C34878D82A}">
                    <a16:rowId xmlns:a16="http://schemas.microsoft.com/office/drawing/2014/main" xmlns="" val="235430798"/>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Clean screen</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Substance-free</a:t>
                      </a:r>
                    </a:p>
                  </a:txBody>
                  <a:tcPr marL="68580" marR="68580" marT="0" marB="0"/>
                </a:tc>
                <a:extLst>
                  <a:ext uri="{0D108BD9-81ED-4DB2-BD59-A6C34878D82A}">
                    <a16:rowId xmlns:a16="http://schemas.microsoft.com/office/drawing/2014/main" xmlns="" val="1395668985"/>
                  </a:ext>
                </a:extLst>
              </a:tr>
              <a:tr h="611932">
                <a:tc>
                  <a:txBody>
                    <a:bodyPr/>
                    <a:lstStyle/>
                    <a:p>
                      <a:pPr marL="0" marR="0">
                        <a:lnSpc>
                          <a:spcPct val="107000"/>
                        </a:lnSpc>
                        <a:spcBef>
                          <a:spcPts val="0"/>
                        </a:spcBef>
                        <a:spcAft>
                          <a:spcPts val="0"/>
                        </a:spcAft>
                      </a:pPr>
                      <a:r>
                        <a:rPr lang="en-US" sz="1400" dirty="0">
                          <a:effectLst/>
                          <a:latin typeface="Arial" charset="0"/>
                          <a:ea typeface="Arial" charset="0"/>
                          <a:cs typeface="Arial" charset="0"/>
                        </a:rPr>
                        <a:t>Crack Babies</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Substance-exposed infant or</a:t>
                      </a:r>
                    </a:p>
                    <a:p>
                      <a:pPr marL="0" marR="0">
                        <a:lnSpc>
                          <a:spcPct val="107000"/>
                        </a:lnSpc>
                        <a:spcBef>
                          <a:spcPts val="0"/>
                        </a:spcBef>
                        <a:spcAft>
                          <a:spcPts val="0"/>
                        </a:spcAft>
                      </a:pPr>
                      <a:r>
                        <a:rPr lang="en-US" sz="1400" dirty="0">
                          <a:effectLst/>
                          <a:latin typeface="Arial" charset="0"/>
                          <a:ea typeface="Arial" charset="0"/>
                          <a:cs typeface="Arial" charset="0"/>
                        </a:rPr>
                        <a:t>Substance–affected infant</a:t>
                      </a:r>
                    </a:p>
                  </a:txBody>
                  <a:tcPr marL="68580" marR="68580" marT="0" marB="0"/>
                </a:tc>
                <a:extLst>
                  <a:ext uri="{0D108BD9-81ED-4DB2-BD59-A6C34878D82A}">
                    <a16:rowId xmlns:a16="http://schemas.microsoft.com/office/drawing/2014/main" xmlns="" val="1324784956"/>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Lapse / Relapse / Slip </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Resumed/experienced a recurrence</a:t>
                      </a:r>
                    </a:p>
                  </a:txBody>
                  <a:tcPr marL="68580" marR="68580" marT="0" marB="0"/>
                </a:tc>
                <a:extLst>
                  <a:ext uri="{0D108BD9-81ED-4DB2-BD59-A6C34878D82A}">
                    <a16:rowId xmlns:a16="http://schemas.microsoft.com/office/drawing/2014/main" xmlns="" val="3175823123"/>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Medication-Assisted Treatment (MAT)</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Medications for Addiction Treatment (MAT)</a:t>
                      </a:r>
                    </a:p>
                  </a:txBody>
                  <a:tcPr marL="68580" marR="68580" marT="0" marB="0"/>
                </a:tc>
                <a:extLst>
                  <a:ext uri="{0D108BD9-81ED-4DB2-BD59-A6C34878D82A}">
                    <a16:rowId xmlns:a16="http://schemas.microsoft.com/office/drawing/2014/main" xmlns="" val="1336321239"/>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Opioid replacement</a:t>
                      </a:r>
                    </a:p>
                  </a:txBody>
                  <a:tcPr marL="68580" marR="68580" marT="0" marB="0"/>
                </a:tc>
                <a:tc>
                  <a:txBody>
                    <a:bodyPr/>
                    <a:lstStyle/>
                    <a:p>
                      <a:pPr marL="0" marR="0">
                        <a:lnSpc>
                          <a:spcPct val="107000"/>
                        </a:lnSpc>
                        <a:spcBef>
                          <a:spcPts val="0"/>
                        </a:spcBef>
                        <a:spcAft>
                          <a:spcPts val="0"/>
                        </a:spcAft>
                      </a:pPr>
                      <a:r>
                        <a:rPr lang="en-US" sz="1400" u="none" strike="noStrike" dirty="0" smtClean="0">
                          <a:effectLst/>
                          <a:latin typeface="Arial" charset="0"/>
                          <a:ea typeface="Arial" charset="0"/>
                          <a:cs typeface="Arial" charset="0"/>
                        </a:rPr>
                        <a:t>Medications</a:t>
                      </a:r>
                      <a:r>
                        <a:rPr lang="en-US" sz="1400" dirty="0" smtClean="0">
                          <a:effectLst/>
                          <a:latin typeface="Arial" charset="0"/>
                          <a:ea typeface="Arial" charset="0"/>
                          <a:cs typeface="Arial" charset="0"/>
                        </a:rPr>
                        <a:t> </a:t>
                      </a:r>
                      <a:r>
                        <a:rPr lang="en-US" sz="1400" dirty="0">
                          <a:effectLst/>
                          <a:latin typeface="Arial" charset="0"/>
                          <a:ea typeface="Arial" charset="0"/>
                          <a:cs typeface="Arial" charset="0"/>
                        </a:rPr>
                        <a:t>for Addiction Treatment (MAT)</a:t>
                      </a:r>
                    </a:p>
                  </a:txBody>
                  <a:tcPr marL="68580" marR="68580" marT="0" marB="0"/>
                </a:tc>
                <a:extLst>
                  <a:ext uri="{0D108BD9-81ED-4DB2-BD59-A6C34878D82A}">
                    <a16:rowId xmlns:a16="http://schemas.microsoft.com/office/drawing/2014/main" xmlns="" val="986813874"/>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Opioid Replacement Therapy (ORT)</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Medications for addiction treatment (MAT)</a:t>
                      </a:r>
                    </a:p>
                  </a:txBody>
                  <a:tcPr marL="68580" marR="68580" marT="0" marB="0"/>
                </a:tc>
                <a:extLst>
                  <a:ext uri="{0D108BD9-81ED-4DB2-BD59-A6C34878D82A}">
                    <a16:rowId xmlns:a16="http://schemas.microsoft.com/office/drawing/2014/main" xmlns="" val="3173500167"/>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Pregnant Opiate Addict</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Pregnant woman with opioid use disorder</a:t>
                      </a:r>
                    </a:p>
                  </a:txBody>
                  <a:tcPr marL="68580" marR="68580" marT="0" marB="0"/>
                </a:tc>
                <a:extLst>
                  <a:ext uri="{0D108BD9-81ED-4DB2-BD59-A6C34878D82A}">
                    <a16:rowId xmlns:a16="http://schemas.microsoft.com/office/drawing/2014/main" xmlns="" val="2539909270"/>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Reformed addict or alcoholic</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Person in recovery</a:t>
                      </a:r>
                    </a:p>
                  </a:txBody>
                  <a:tcPr marL="68580" marR="68580" marT="0" marB="0"/>
                </a:tc>
                <a:extLst>
                  <a:ext uri="{0D108BD9-81ED-4DB2-BD59-A6C34878D82A}">
                    <a16:rowId xmlns:a16="http://schemas.microsoft.com/office/drawing/2014/main" xmlns="" val="3304285999"/>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 Abuse</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 use disorder </a:t>
                      </a:r>
                    </a:p>
                  </a:txBody>
                  <a:tcPr marL="68580" marR="68580" marT="0" marB="0"/>
                </a:tc>
                <a:extLst>
                  <a:ext uri="{0D108BD9-81ED-4DB2-BD59-A6C34878D82A}">
                    <a16:rowId xmlns:a16="http://schemas.microsoft.com/office/drawing/2014/main" xmlns="" val="2171970396"/>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 abuse/abuser</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Person with a substance use disorder</a:t>
                      </a:r>
                    </a:p>
                  </a:txBody>
                  <a:tcPr marL="68580" marR="68580" marT="0" marB="0"/>
                </a:tc>
                <a:extLst>
                  <a:ext uri="{0D108BD9-81ED-4DB2-BD59-A6C34878D82A}">
                    <a16:rowId xmlns:a16="http://schemas.microsoft.com/office/drawing/2014/main" xmlns="" val="3112049235"/>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 Misuse</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Substance use / non-medical use</a:t>
                      </a:r>
                    </a:p>
                  </a:txBody>
                  <a:tcPr marL="68580" marR="68580" marT="0" marB="0"/>
                </a:tc>
                <a:extLst>
                  <a:ext uri="{0D108BD9-81ED-4DB2-BD59-A6C34878D82A}">
                    <a16:rowId xmlns:a16="http://schemas.microsoft.com/office/drawing/2014/main" xmlns="" val="1624054360"/>
                  </a:ext>
                </a:extLst>
              </a:tr>
              <a:tr h="305966">
                <a:tc>
                  <a:txBody>
                    <a:bodyPr/>
                    <a:lstStyle/>
                    <a:p>
                      <a:pPr marL="0" marR="0">
                        <a:lnSpc>
                          <a:spcPct val="107000"/>
                        </a:lnSpc>
                        <a:spcBef>
                          <a:spcPts val="0"/>
                        </a:spcBef>
                        <a:spcAft>
                          <a:spcPts val="0"/>
                        </a:spcAft>
                      </a:pPr>
                      <a:r>
                        <a:rPr lang="en-US" sz="1400" dirty="0">
                          <a:effectLst/>
                          <a:latin typeface="Arial" charset="0"/>
                          <a:ea typeface="Arial" charset="0"/>
                          <a:cs typeface="Arial" charset="0"/>
                        </a:rPr>
                        <a:t>Victims / “tiny victims” </a:t>
                      </a:r>
                    </a:p>
                  </a:txBody>
                  <a:tcPr marL="68580" marR="68580" marT="0" marB="0"/>
                </a:tc>
                <a:tc>
                  <a:txBody>
                    <a:bodyPr/>
                    <a:lstStyle/>
                    <a:p>
                      <a:pPr marL="0" marR="0">
                        <a:lnSpc>
                          <a:spcPct val="107000"/>
                        </a:lnSpc>
                        <a:spcBef>
                          <a:spcPts val="0"/>
                        </a:spcBef>
                        <a:spcAft>
                          <a:spcPts val="0"/>
                        </a:spcAft>
                      </a:pPr>
                      <a:r>
                        <a:rPr lang="en-US" sz="1400" dirty="0">
                          <a:effectLst/>
                          <a:latin typeface="Arial" charset="0"/>
                          <a:ea typeface="Arial" charset="0"/>
                          <a:cs typeface="Arial" charset="0"/>
                        </a:rPr>
                        <a:t>Prenatally exposed to [drug name]</a:t>
                      </a:r>
                    </a:p>
                  </a:txBody>
                  <a:tcPr marL="68580" marR="68580" marT="0" marB="0"/>
                </a:tc>
                <a:extLst>
                  <a:ext uri="{0D108BD9-81ED-4DB2-BD59-A6C34878D82A}">
                    <a16:rowId xmlns:a16="http://schemas.microsoft.com/office/drawing/2014/main" xmlns="" val="2376791325"/>
                  </a:ext>
                </a:extLst>
              </a:tr>
            </a:tbl>
          </a:graphicData>
        </a:graphic>
      </p:graphicFrame>
      <p:sp>
        <p:nvSpPr>
          <p:cNvPr id="2" name="TextBox 1"/>
          <p:cNvSpPr txBox="1"/>
          <p:nvPr/>
        </p:nvSpPr>
        <p:spPr>
          <a:xfrm>
            <a:off x="6385290" y="377257"/>
            <a:ext cx="3108543" cy="369332"/>
          </a:xfrm>
          <a:prstGeom prst="rect">
            <a:avLst/>
          </a:prstGeom>
          <a:noFill/>
        </p:spPr>
        <p:txBody>
          <a:bodyPr wrap="none" rtlCol="0">
            <a:spAutoFit/>
          </a:bodyPr>
          <a:lstStyle/>
          <a:p>
            <a:r>
              <a:rPr lang="en-US" sz="1800" b="1" dirty="0">
                <a:solidFill>
                  <a:schemeClr val="accent1"/>
                </a:solidFill>
                <a:latin typeface="Arial" charset="0"/>
                <a:ea typeface="Arial" charset="0"/>
                <a:cs typeface="Arial" charset="0"/>
              </a:rPr>
              <a:t>p. </a:t>
            </a:r>
            <a:r>
              <a:rPr lang="en-US" sz="1800" b="1" dirty="0" smtClean="0">
                <a:solidFill>
                  <a:schemeClr val="accent1"/>
                </a:solidFill>
                <a:latin typeface="Arial" charset="0"/>
                <a:ea typeface="Arial" charset="0"/>
                <a:cs typeface="Arial" charset="0"/>
              </a:rPr>
              <a:t>26 </a:t>
            </a:r>
            <a:r>
              <a:rPr lang="en-US" sz="1800" b="1" dirty="0">
                <a:solidFill>
                  <a:schemeClr val="accent1"/>
                </a:solidFill>
                <a:latin typeface="Arial" charset="0"/>
                <a:ea typeface="Arial" charset="0"/>
                <a:cs typeface="Arial" charset="0"/>
              </a:rPr>
              <a:t>of participant manual</a:t>
            </a:r>
            <a:endParaRPr lang="en-US" sz="2000" b="1" dirty="0">
              <a:solidFill>
                <a:schemeClr val="accent1"/>
              </a:solidFill>
            </a:endParaRPr>
          </a:p>
        </p:txBody>
      </p:sp>
    </p:spTree>
    <p:custDataLst>
      <p:tags r:id="rId1"/>
    </p:custDataLst>
    <p:extLst>
      <p:ext uri="{BB962C8B-B14F-4D97-AF65-F5344CB8AC3E}">
        <p14:creationId xmlns:p14="http://schemas.microsoft.com/office/powerpoint/2010/main" val="374366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76569"/>
            <a:ext cx="7626520" cy="670487"/>
          </a:xfrm>
        </p:spPr>
        <p:txBody>
          <a:bodyPr/>
          <a:lstStyle/>
          <a:p>
            <a:pPr algn="ctr"/>
            <a:r>
              <a:rPr lang="en-US" b="1" dirty="0" smtClean="0">
                <a:latin typeface="Arial" charset="0"/>
                <a:ea typeface="Arial" charset="0"/>
                <a:cs typeface="Arial" charset="0"/>
              </a:rPr>
              <a:t>Wrap-Up</a:t>
            </a:r>
            <a:endParaRPr lang="en-US" b="1" dirty="0">
              <a:latin typeface="Arial" charset="0"/>
              <a:ea typeface="Arial" charset="0"/>
              <a:cs typeface="Arial" charset="0"/>
            </a:endParaRPr>
          </a:p>
        </p:txBody>
      </p:sp>
      <p:sp>
        <p:nvSpPr>
          <p:cNvPr id="3" name="Content Placeholder 2"/>
          <p:cNvSpPr>
            <a:spLocks noGrp="1"/>
          </p:cNvSpPr>
          <p:nvPr>
            <p:ph idx="1"/>
          </p:nvPr>
        </p:nvSpPr>
        <p:spPr>
          <a:xfrm>
            <a:off x="1676400" y="1905000"/>
            <a:ext cx="7626520" cy="3659017"/>
          </a:xfrm>
        </p:spPr>
        <p:txBody>
          <a:bodyPr/>
          <a:lstStyle/>
          <a:p>
            <a:r>
              <a:rPr lang="en-US" sz="2600" i="1" dirty="0">
                <a:latin typeface="Arial" charset="0"/>
                <a:ea typeface="Arial" charset="0"/>
                <a:cs typeface="Arial" charset="0"/>
              </a:rPr>
              <a:t>“Demonizing pregnant women creates an environment where punishment rather than support is the predominant response, and will inevitably serve to discourage women from seeking care</a:t>
            </a:r>
            <a:r>
              <a:rPr lang="en-US" sz="2600" i="1" dirty="0" smtClean="0">
                <a:latin typeface="Arial" charset="0"/>
                <a:ea typeface="Arial" charset="0"/>
                <a:cs typeface="Arial" charset="0"/>
              </a:rPr>
              <a:t>.”</a:t>
            </a:r>
          </a:p>
          <a:p>
            <a:pPr algn="r"/>
            <a:r>
              <a:rPr lang="en-US" sz="2600" dirty="0">
                <a:latin typeface="Arial" charset="0"/>
                <a:ea typeface="Arial" charset="0"/>
                <a:cs typeface="Arial" charset="0"/>
              </a:rPr>
              <a:t/>
            </a:r>
            <a:br>
              <a:rPr lang="en-US" sz="2600" dirty="0">
                <a:latin typeface="Arial" charset="0"/>
                <a:ea typeface="Arial" charset="0"/>
                <a:cs typeface="Arial" charset="0"/>
              </a:rPr>
            </a:br>
            <a:r>
              <a:rPr lang="en-US" sz="2600" dirty="0">
                <a:latin typeface="Arial" charset="0"/>
                <a:ea typeface="Arial" charset="0"/>
                <a:cs typeface="Arial" charset="0"/>
              </a:rPr>
              <a:t>	</a:t>
            </a:r>
            <a:r>
              <a:rPr lang="en-US" sz="2400" dirty="0">
                <a:latin typeface="Arial" charset="0"/>
                <a:ea typeface="Arial" charset="0"/>
                <a:cs typeface="Arial" charset="0"/>
              </a:rPr>
              <a:t>- “Open letter…” (p. </a:t>
            </a:r>
            <a:r>
              <a:rPr lang="en-US" sz="2400" dirty="0" smtClean="0">
                <a:latin typeface="Arial" charset="0"/>
                <a:ea typeface="Arial" charset="0"/>
                <a:cs typeface="Arial" charset="0"/>
              </a:rPr>
              <a:t>28-35 of </a:t>
            </a:r>
            <a:r>
              <a:rPr lang="en-US" sz="2400" dirty="0">
                <a:latin typeface="Arial" charset="0"/>
                <a:ea typeface="Arial" charset="0"/>
                <a:cs typeface="Arial" charset="0"/>
              </a:rPr>
              <a:t>participant manual)</a:t>
            </a:r>
          </a:p>
        </p:txBody>
      </p:sp>
    </p:spTree>
    <p:extLst>
      <p:ext uri="{BB962C8B-B14F-4D97-AF65-F5344CB8AC3E}">
        <p14:creationId xmlns:p14="http://schemas.microsoft.com/office/powerpoint/2010/main" val="2037907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1905000"/>
            <a:ext cx="7594673" cy="4119685"/>
          </a:xfrm>
        </p:spPr>
        <p:txBody>
          <a:bodyPr/>
          <a:lstStyle/>
          <a:p>
            <a:r>
              <a:rPr lang="en-US" sz="2600" b="1" dirty="0" smtClean="0">
                <a:solidFill>
                  <a:schemeClr val="accent1"/>
                </a:solidFill>
                <a:latin typeface="Arial" charset="0"/>
                <a:ea typeface="Arial" charset="0"/>
                <a:cs typeface="Arial" charset="0"/>
              </a:rPr>
              <a:t>Module 2: </a:t>
            </a:r>
            <a:r>
              <a:rPr lang="en-US" sz="2600" dirty="0" smtClean="0">
                <a:latin typeface="Arial" charset="0"/>
                <a:ea typeface="Arial" charset="0"/>
                <a:cs typeface="Arial" charset="0"/>
              </a:rPr>
              <a:t>Family-Centered Care</a:t>
            </a:r>
          </a:p>
          <a:p>
            <a:r>
              <a:rPr lang="en-US" sz="2600" b="1" dirty="0" smtClean="0">
                <a:solidFill>
                  <a:schemeClr val="accent1"/>
                </a:solidFill>
                <a:latin typeface="Arial" charset="0"/>
                <a:ea typeface="Arial" charset="0"/>
                <a:cs typeface="Arial" charset="0"/>
              </a:rPr>
              <a:t>Module 3</a:t>
            </a:r>
            <a:r>
              <a:rPr lang="en-US" sz="2600" dirty="0" smtClean="0">
                <a:latin typeface="Arial" charset="0"/>
                <a:ea typeface="Arial" charset="0"/>
                <a:cs typeface="Arial" charset="0"/>
              </a:rPr>
              <a:t>: Building Programs for Fathers</a:t>
            </a:r>
          </a:p>
          <a:p>
            <a:r>
              <a:rPr lang="en-US" sz="2600" b="1" dirty="0" smtClean="0">
                <a:solidFill>
                  <a:schemeClr val="accent1"/>
                </a:solidFill>
                <a:latin typeface="Arial" charset="0"/>
                <a:ea typeface="Arial" charset="0"/>
                <a:cs typeface="Arial" charset="0"/>
              </a:rPr>
              <a:t>Module 4</a:t>
            </a:r>
            <a:r>
              <a:rPr lang="en-US" sz="2600" dirty="0" smtClean="0">
                <a:latin typeface="Arial" charset="0"/>
                <a:ea typeface="Arial" charset="0"/>
                <a:cs typeface="Arial" charset="0"/>
              </a:rPr>
              <a:t>: Implementing Family-Centered Programming</a:t>
            </a:r>
            <a:endParaRPr lang="en-US" sz="2600" dirty="0">
              <a:latin typeface="Arial" charset="0"/>
              <a:ea typeface="Arial" charset="0"/>
              <a:cs typeface="Arial" charset="0"/>
            </a:endParaRPr>
          </a:p>
          <a:p>
            <a:r>
              <a:rPr lang="en-US" sz="2600" b="1" dirty="0">
                <a:solidFill>
                  <a:schemeClr val="accent1"/>
                </a:solidFill>
                <a:latin typeface="Arial" charset="0"/>
                <a:ea typeface="Arial" charset="0"/>
                <a:cs typeface="Arial" charset="0"/>
              </a:rPr>
              <a:t>Module </a:t>
            </a:r>
            <a:r>
              <a:rPr lang="en-US" sz="2600" b="1" dirty="0" smtClean="0">
                <a:solidFill>
                  <a:schemeClr val="accent1"/>
                </a:solidFill>
                <a:latin typeface="Arial" charset="0"/>
                <a:ea typeface="Arial" charset="0"/>
                <a:cs typeface="Arial" charset="0"/>
              </a:rPr>
              <a:t>5</a:t>
            </a:r>
            <a:r>
              <a:rPr lang="en-US" sz="2600" dirty="0" smtClean="0">
                <a:latin typeface="Arial" charset="0"/>
                <a:ea typeface="Arial" charset="0"/>
                <a:cs typeface="Arial" charset="0"/>
              </a:rPr>
              <a:t>: Family-Centered Clinical Interventions</a:t>
            </a:r>
          </a:p>
          <a:p>
            <a:r>
              <a:rPr lang="en-US" sz="2600" b="1" dirty="0">
                <a:solidFill>
                  <a:schemeClr val="accent1"/>
                </a:solidFill>
                <a:latin typeface="Arial" charset="0"/>
                <a:ea typeface="Arial" charset="0"/>
                <a:cs typeface="Arial" charset="0"/>
              </a:rPr>
              <a:t>Module </a:t>
            </a:r>
            <a:r>
              <a:rPr lang="en-US" sz="2600" b="1" dirty="0" smtClean="0">
                <a:solidFill>
                  <a:schemeClr val="accent1"/>
                </a:solidFill>
                <a:latin typeface="Arial" charset="0"/>
                <a:ea typeface="Arial" charset="0"/>
                <a:cs typeface="Arial" charset="0"/>
              </a:rPr>
              <a:t>6</a:t>
            </a:r>
            <a:r>
              <a:rPr lang="en-US" sz="2600" dirty="0" smtClean="0">
                <a:latin typeface="Arial" charset="0"/>
                <a:ea typeface="Arial" charset="0"/>
                <a:cs typeface="Arial" charset="0"/>
              </a:rPr>
              <a:t>: Case-Based Application</a:t>
            </a:r>
            <a:endParaRPr lang="en-US" sz="2600" dirty="0">
              <a:latin typeface="Arial" charset="0"/>
              <a:ea typeface="Arial" charset="0"/>
              <a:cs typeface="Arial" charset="0"/>
            </a:endParaRPr>
          </a:p>
          <a:p>
            <a:pPr marL="0" indent="0">
              <a:buNone/>
            </a:pPr>
            <a:endParaRPr lang="en-US" sz="2600" dirty="0" smtClean="0">
              <a:latin typeface="Arial" charset="0"/>
              <a:ea typeface="Arial" charset="0"/>
              <a:cs typeface="Arial" charset="0"/>
            </a:endParaRPr>
          </a:p>
          <a:p>
            <a:pPr marL="0" indent="0">
              <a:buNone/>
            </a:pPr>
            <a:endParaRPr lang="en-US" sz="26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smtClean="0">
                <a:latin typeface="Arial" charset="0"/>
                <a:ea typeface="Arial" charset="0"/>
                <a:cs typeface="Arial" charset="0"/>
              </a:rPr>
              <a:t>Next Modules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7998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76569"/>
            <a:ext cx="7617502" cy="670487"/>
          </a:xfrm>
        </p:spPr>
        <p:txBody>
          <a:bodyPr/>
          <a:lstStyle/>
          <a:p>
            <a:pPr algn="ctr"/>
            <a:r>
              <a:rPr lang="en-US" b="1" dirty="0" smtClean="0">
                <a:latin typeface="Arial" charset="0"/>
                <a:ea typeface="Arial" charset="0"/>
                <a:cs typeface="Arial" charset="0"/>
              </a:rPr>
              <a:t>References  </a:t>
            </a:r>
            <a:endParaRPr lang="en-US" b="1" dirty="0">
              <a:latin typeface="Arial" charset="0"/>
              <a:ea typeface="Arial" charset="0"/>
              <a:cs typeface="Arial" charset="0"/>
            </a:endParaRPr>
          </a:p>
        </p:txBody>
      </p:sp>
      <p:sp>
        <p:nvSpPr>
          <p:cNvPr id="3" name="Content Placeholder 2"/>
          <p:cNvSpPr>
            <a:spLocks noGrp="1"/>
          </p:cNvSpPr>
          <p:nvPr>
            <p:ph idx="1"/>
          </p:nvPr>
        </p:nvSpPr>
        <p:spPr>
          <a:xfrm>
            <a:off x="1676399" y="1893055"/>
            <a:ext cx="7617503" cy="4296876"/>
          </a:xfrm>
        </p:spPr>
        <p:txBody>
          <a:bodyPr/>
          <a:lstStyle/>
          <a:p>
            <a:pPr marL="457200" indent="-457200">
              <a:lnSpc>
                <a:spcPct val="107000"/>
              </a:lnSpc>
              <a:spcBef>
                <a:spcPts val="0"/>
              </a:spcBef>
              <a:spcAft>
                <a:spcPts val="800"/>
              </a:spcAft>
            </a:pPr>
            <a:r>
              <a:rPr lang="en-US" sz="1800" dirty="0">
                <a:latin typeface="Arial" charset="0"/>
                <a:ea typeface="Arial" charset="0"/>
                <a:cs typeface="Arial" charset="0"/>
              </a:rPr>
              <a:t>Child Welfare Information Gateway. (2014). Parental substance use and the child welfare system. Washington, DC: U.S. Department of Health and Human Services, Children’s Bureau.</a:t>
            </a:r>
          </a:p>
          <a:p>
            <a:pPr marL="457200" indent="-457200">
              <a:lnSpc>
                <a:spcPct val="107000"/>
              </a:lnSpc>
              <a:spcBef>
                <a:spcPts val="0"/>
              </a:spcBef>
              <a:spcAft>
                <a:spcPts val="800"/>
              </a:spcAft>
            </a:pPr>
            <a:r>
              <a:rPr lang="en-US" sz="1800" dirty="0">
                <a:latin typeface="Arial" charset="0"/>
                <a:ea typeface="Arial" charset="0"/>
                <a:cs typeface="Arial" charset="0"/>
              </a:rPr>
              <a:t>Gillespie, L. (Producer). (2017, June 23). For pregnant women addicted to opioids, lack of providers limits treatment options [Radio broadcast]. Louisville, KY: 89.3 WFPL.</a:t>
            </a:r>
          </a:p>
          <a:p>
            <a:pPr marL="457200" indent="-457200">
              <a:lnSpc>
                <a:spcPct val="107000"/>
              </a:lnSpc>
              <a:spcBef>
                <a:spcPts val="0"/>
              </a:spcBef>
              <a:spcAft>
                <a:spcPts val="800"/>
              </a:spcAft>
            </a:pPr>
            <a:r>
              <a:rPr lang="en-US" sz="1800" dirty="0">
                <a:latin typeface="Arial" charset="0"/>
                <a:ea typeface="Arial" charset="0"/>
                <a:cs typeface="Arial" charset="0"/>
              </a:rPr>
              <a:t>Grella, C. E. (2008). From generic to gender-responsive treatment: Changes in social policies, treatment services, and outcomes of women in substance abuse treatment. </a:t>
            </a:r>
            <a:r>
              <a:rPr lang="en-US" sz="1800" i="1" dirty="0">
                <a:latin typeface="Arial" charset="0"/>
                <a:ea typeface="Arial" charset="0"/>
                <a:cs typeface="Arial" charset="0"/>
              </a:rPr>
              <a:t>Journal of Psychoactive Drugs</a:t>
            </a:r>
            <a:r>
              <a:rPr lang="en-US" sz="1800" dirty="0">
                <a:latin typeface="Arial" charset="0"/>
                <a:ea typeface="Arial" charset="0"/>
                <a:cs typeface="Arial" charset="0"/>
              </a:rPr>
              <a:t>,</a:t>
            </a:r>
            <a:r>
              <a:rPr lang="en-US" sz="1800" i="1" dirty="0">
                <a:latin typeface="Arial" charset="0"/>
                <a:ea typeface="Arial" charset="0"/>
                <a:cs typeface="Arial" charset="0"/>
              </a:rPr>
              <a:t> SARC Supplement 5</a:t>
            </a:r>
            <a:r>
              <a:rPr lang="en-US" sz="1800" dirty="0">
                <a:latin typeface="Arial" charset="0"/>
                <a:ea typeface="Arial" charset="0"/>
                <a:cs typeface="Arial" charset="0"/>
              </a:rPr>
              <a:t>, 327-343.</a:t>
            </a:r>
          </a:p>
          <a:p>
            <a:pPr marL="457200" indent="-457200">
              <a:lnSpc>
                <a:spcPct val="107000"/>
              </a:lnSpc>
              <a:spcBef>
                <a:spcPts val="0"/>
              </a:spcBef>
              <a:spcAft>
                <a:spcPts val="800"/>
              </a:spcAft>
            </a:pPr>
            <a:r>
              <a:rPr lang="en-US" sz="1800" dirty="0">
                <a:latin typeface="Arial" charset="0"/>
                <a:ea typeface="Arial" charset="0"/>
                <a:cs typeface="Arial" charset="0"/>
              </a:rPr>
              <a:t>Newkirk, V. (2017, July 16). What the 'Crack Baby' panic reveals about the opioid epidemic. </a:t>
            </a:r>
            <a:r>
              <a:rPr lang="en-US" sz="1800" i="1" dirty="0">
                <a:latin typeface="Arial" charset="0"/>
                <a:ea typeface="Arial" charset="0"/>
                <a:cs typeface="Arial" charset="0"/>
              </a:rPr>
              <a:t>The Atlantic</a:t>
            </a:r>
            <a:r>
              <a:rPr lang="en-US" sz="1800" dirty="0">
                <a:latin typeface="Arial" charset="0"/>
                <a:ea typeface="Arial" charset="0"/>
                <a:cs typeface="Arial" charset="0"/>
              </a:rPr>
              <a:t>. Retrieved from </a:t>
            </a:r>
            <a:r>
              <a:rPr lang="en-US" sz="1800" dirty="0">
                <a:latin typeface="Arial" charset="0"/>
                <a:ea typeface="Arial" charset="0"/>
                <a:cs typeface="Arial" charset="0"/>
                <a:hlinkClick r:id="rId2"/>
              </a:rPr>
              <a:t>https://www.theatlantic.com/politics/archive/2017/07/what-the-crack-baby-panic-reveals-about-the-opioid-epidemic/533763</a:t>
            </a:r>
            <a:r>
              <a:rPr lang="en-US" sz="1800" dirty="0" smtClean="0">
                <a:latin typeface="Arial" charset="0"/>
                <a:ea typeface="Arial" charset="0"/>
                <a:cs typeface="Arial" charset="0"/>
                <a:hlinkClick r:id="rId2"/>
              </a:rPr>
              <a:t>/</a:t>
            </a:r>
            <a:r>
              <a:rPr lang="en-US" sz="1800" dirty="0" smtClean="0">
                <a:latin typeface="Arial" charset="0"/>
                <a:ea typeface="Arial" charset="0"/>
                <a:cs typeface="Arial" charset="0"/>
              </a:rPr>
              <a:t> </a:t>
            </a:r>
          </a:p>
          <a:p>
            <a:endParaRPr lang="en-US" sz="2000" dirty="0">
              <a:latin typeface="Arial" charset="0"/>
              <a:ea typeface="Arial" charset="0"/>
              <a:cs typeface="Arial" charset="0"/>
            </a:endParaRPr>
          </a:p>
        </p:txBody>
      </p:sp>
    </p:spTree>
    <p:extLst>
      <p:ext uri="{BB962C8B-B14F-4D97-AF65-F5344CB8AC3E}">
        <p14:creationId xmlns:p14="http://schemas.microsoft.com/office/powerpoint/2010/main" val="2566740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76569"/>
            <a:ext cx="7617502" cy="670487"/>
          </a:xfrm>
        </p:spPr>
        <p:txBody>
          <a:bodyPr/>
          <a:lstStyle/>
          <a:p>
            <a:pPr algn="ctr"/>
            <a:r>
              <a:rPr lang="en-US" b="1" dirty="0" smtClean="0">
                <a:latin typeface="Arial" charset="0"/>
                <a:ea typeface="Arial" charset="0"/>
                <a:cs typeface="Arial" charset="0"/>
              </a:rPr>
              <a:t>References Cont’d</a:t>
            </a:r>
            <a:endParaRPr lang="en-US" b="1" dirty="0">
              <a:latin typeface="Arial" charset="0"/>
              <a:ea typeface="Arial" charset="0"/>
              <a:cs typeface="Arial" charset="0"/>
            </a:endParaRPr>
          </a:p>
        </p:txBody>
      </p:sp>
      <p:sp>
        <p:nvSpPr>
          <p:cNvPr id="3" name="Content Placeholder 2"/>
          <p:cNvSpPr>
            <a:spLocks noGrp="1"/>
          </p:cNvSpPr>
          <p:nvPr>
            <p:ph idx="1"/>
          </p:nvPr>
        </p:nvSpPr>
        <p:spPr>
          <a:xfrm>
            <a:off x="1676400" y="1659733"/>
            <a:ext cx="7617503" cy="4296876"/>
          </a:xfrm>
        </p:spPr>
        <p:txBody>
          <a:bodyPr/>
          <a:lstStyle/>
          <a:p>
            <a:pPr marL="457200" lvl="0" indent="-457200">
              <a:lnSpc>
                <a:spcPct val="107000"/>
              </a:lnSpc>
              <a:spcBef>
                <a:spcPts val="0"/>
              </a:spcBef>
              <a:spcAft>
                <a:spcPts val="800"/>
              </a:spcAft>
            </a:pPr>
            <a:r>
              <a:rPr lang="en-US" sz="1600" dirty="0">
                <a:solidFill>
                  <a:srgbClr val="3A3A39"/>
                </a:solidFill>
                <a:latin typeface="Arial" charset="0"/>
                <a:ea typeface="Arial" charset="0"/>
                <a:cs typeface="Arial" charset="0"/>
              </a:rPr>
              <a:t>Substance Abuse and Mental Health Services Administration. (2017). National Survey of Substance Abuse Treatment Facilities (N-SSATS): 2016, Data on substance abuse treatment facilities. Retrieved from </a:t>
            </a:r>
            <a:r>
              <a:rPr lang="en-US" sz="1600" dirty="0">
                <a:solidFill>
                  <a:srgbClr val="3A3A39"/>
                </a:solidFill>
                <a:latin typeface="Arial" charset="0"/>
                <a:ea typeface="Arial" charset="0"/>
                <a:cs typeface="Arial" charset="0"/>
                <a:hlinkClick r:id="rId3"/>
              </a:rPr>
              <a:t>https://</a:t>
            </a:r>
            <a:r>
              <a:rPr lang="en-US" sz="1600" dirty="0" smtClean="0">
                <a:solidFill>
                  <a:srgbClr val="3A3A39"/>
                </a:solidFill>
                <a:latin typeface="Arial" charset="0"/>
                <a:ea typeface="Arial" charset="0"/>
                <a:cs typeface="Arial" charset="0"/>
                <a:hlinkClick r:id="rId3"/>
              </a:rPr>
              <a:t>www.samhsa.gov/data/substance-abuse-facilities-data-nssats</a:t>
            </a:r>
            <a:endParaRPr lang="en-US" sz="1600" dirty="0" smtClean="0">
              <a:solidFill>
                <a:srgbClr val="3A3A39"/>
              </a:solidFill>
              <a:latin typeface="Arial" charset="0"/>
              <a:ea typeface="Arial" charset="0"/>
              <a:cs typeface="Arial" charset="0"/>
            </a:endParaRPr>
          </a:p>
          <a:p>
            <a:pPr marL="457200" lvl="0" indent="-457200">
              <a:lnSpc>
                <a:spcPct val="107000"/>
              </a:lnSpc>
              <a:spcBef>
                <a:spcPts val="0"/>
              </a:spcBef>
              <a:spcAft>
                <a:spcPts val="800"/>
              </a:spcAft>
            </a:pPr>
            <a:r>
              <a:rPr lang="en-US" sz="1600" dirty="0" smtClean="0">
                <a:solidFill>
                  <a:srgbClr val="3A3A39"/>
                </a:solidFill>
                <a:latin typeface="Arial" charset="0"/>
                <a:ea typeface="Arial" charset="0"/>
                <a:cs typeface="Arial" charset="0"/>
              </a:rPr>
              <a:t>Substance </a:t>
            </a:r>
            <a:r>
              <a:rPr lang="en-US" sz="1600" dirty="0">
                <a:solidFill>
                  <a:srgbClr val="3A3A39"/>
                </a:solidFill>
                <a:latin typeface="Arial" charset="0"/>
                <a:ea typeface="Arial" charset="0"/>
                <a:cs typeface="Arial" charset="0"/>
              </a:rPr>
              <a:t>Abuse and Mental Health Services Administration. (2014). </a:t>
            </a:r>
            <a:r>
              <a:rPr lang="en-US" sz="1600" i="1" dirty="0" smtClean="0">
                <a:solidFill>
                  <a:srgbClr val="3A3A39"/>
                </a:solidFill>
                <a:latin typeface="Arial" charset="0"/>
                <a:ea typeface="Arial" charset="0"/>
                <a:cs typeface="Arial" charset="0"/>
              </a:rPr>
              <a:t>Results from the 2013 National Survey on Drug Use and Health: Summary of national findings </a:t>
            </a:r>
            <a:r>
              <a:rPr lang="en-US" sz="1600" dirty="0" smtClean="0">
                <a:solidFill>
                  <a:srgbClr val="3A3A39"/>
                </a:solidFill>
                <a:latin typeface="Arial" charset="0"/>
                <a:ea typeface="Arial" charset="0"/>
                <a:cs typeface="Arial" charset="0"/>
              </a:rPr>
              <a:t>(NSDUH Series H-48, HHS Publication No. (SMA) 14-4863). Rockville, MD: Substance Abuse and Mental Health Services Administration, 2014.</a:t>
            </a:r>
          </a:p>
          <a:p>
            <a:pPr marL="457200" lvl="0" indent="-457200">
              <a:lnSpc>
                <a:spcPct val="107000"/>
              </a:lnSpc>
              <a:spcBef>
                <a:spcPts val="0"/>
              </a:spcBef>
              <a:spcAft>
                <a:spcPts val="800"/>
              </a:spcAft>
            </a:pPr>
            <a:r>
              <a:rPr lang="en-US" sz="1600" dirty="0" smtClean="0">
                <a:solidFill>
                  <a:srgbClr val="3A3A39"/>
                </a:solidFill>
                <a:latin typeface="Arial" charset="0"/>
                <a:ea typeface="Arial" charset="0"/>
                <a:cs typeface="Arial" charset="0"/>
              </a:rPr>
              <a:t>Wenner</a:t>
            </a:r>
            <a:r>
              <a:rPr lang="en-US" sz="1600" dirty="0">
                <a:solidFill>
                  <a:srgbClr val="3A3A39"/>
                </a:solidFill>
                <a:latin typeface="Arial" charset="0"/>
                <a:ea typeface="Arial" charset="0"/>
                <a:cs typeface="Arial" charset="0"/>
              </a:rPr>
              <a:t>, D., (2017, February 18). Born addicts, opioid babies in withdrawal from first breath. </a:t>
            </a:r>
            <a:r>
              <a:rPr lang="en-US" sz="1600" i="1" dirty="0">
                <a:solidFill>
                  <a:srgbClr val="3A3A39"/>
                </a:solidFill>
                <a:latin typeface="Arial" charset="0"/>
                <a:ea typeface="Arial" charset="0"/>
                <a:cs typeface="Arial" charset="0"/>
              </a:rPr>
              <a:t>Washington Times</a:t>
            </a:r>
            <a:r>
              <a:rPr lang="en-US" sz="1600" dirty="0">
                <a:solidFill>
                  <a:srgbClr val="3A3A39"/>
                </a:solidFill>
                <a:latin typeface="Arial" charset="0"/>
                <a:ea typeface="Arial" charset="0"/>
                <a:cs typeface="Arial" charset="0"/>
              </a:rPr>
              <a:t>. Retrieved from </a:t>
            </a:r>
            <a:r>
              <a:rPr lang="en-US" sz="1600" dirty="0">
                <a:solidFill>
                  <a:srgbClr val="3A3A39"/>
                </a:solidFill>
                <a:latin typeface="Arial" charset="0"/>
                <a:ea typeface="Arial" charset="0"/>
                <a:cs typeface="Arial" charset="0"/>
                <a:hlinkClick r:id="rId4"/>
              </a:rPr>
              <a:t>http://www.washingtontimes.com/news/2017/feb/18/born-addicts-opioid-babies-in-withdrawal-from-firs</a:t>
            </a:r>
            <a:r>
              <a:rPr lang="en-US" sz="1600" dirty="0" smtClean="0">
                <a:solidFill>
                  <a:srgbClr val="3A3A39"/>
                </a:solidFill>
                <a:latin typeface="Arial" charset="0"/>
                <a:ea typeface="Arial" charset="0"/>
                <a:cs typeface="Arial" charset="0"/>
                <a:hlinkClick r:id="rId4"/>
              </a:rPr>
              <a:t>/</a:t>
            </a:r>
            <a:r>
              <a:rPr lang="en-US" sz="1600" dirty="0" smtClean="0">
                <a:solidFill>
                  <a:srgbClr val="3A3A39"/>
                </a:solidFill>
                <a:latin typeface="Arial" charset="0"/>
                <a:ea typeface="Arial" charset="0"/>
                <a:cs typeface="Arial" charset="0"/>
              </a:rPr>
              <a:t> </a:t>
            </a:r>
            <a:endParaRPr lang="en-US" sz="1600" dirty="0">
              <a:solidFill>
                <a:srgbClr val="3A3A39"/>
              </a:solidFill>
              <a:latin typeface="Arial" charset="0"/>
              <a:ea typeface="Arial" charset="0"/>
              <a:cs typeface="Arial" charset="0"/>
            </a:endParaRPr>
          </a:p>
          <a:p>
            <a:pPr marL="457200" lvl="0" indent="-457200">
              <a:lnSpc>
                <a:spcPct val="107000"/>
              </a:lnSpc>
              <a:spcBef>
                <a:spcPts val="0"/>
              </a:spcBef>
              <a:spcAft>
                <a:spcPts val="800"/>
              </a:spcAft>
            </a:pPr>
            <a:r>
              <a:rPr lang="en-US" sz="1600" dirty="0">
                <a:solidFill>
                  <a:srgbClr val="3A3A39"/>
                </a:solidFill>
                <a:latin typeface="Arial" charset="0"/>
                <a:ea typeface="Arial" charset="0"/>
                <a:cs typeface="Arial" charset="0"/>
              </a:rPr>
              <a:t>Werner, D., Young, N</a:t>
            </a:r>
            <a:r>
              <a:rPr lang="en-US" sz="1600" dirty="0" smtClean="0">
                <a:solidFill>
                  <a:srgbClr val="3A3A39"/>
                </a:solidFill>
                <a:latin typeface="Arial" charset="0"/>
                <a:ea typeface="Arial" charset="0"/>
                <a:cs typeface="Arial" charset="0"/>
              </a:rPr>
              <a:t>. K</a:t>
            </a:r>
            <a:r>
              <a:rPr lang="en-US" sz="1600" dirty="0">
                <a:solidFill>
                  <a:srgbClr val="3A3A39"/>
                </a:solidFill>
                <a:latin typeface="Arial" charset="0"/>
                <a:ea typeface="Arial" charset="0"/>
                <a:cs typeface="Arial" charset="0"/>
              </a:rPr>
              <a:t>., Dennis, K, &amp; Amatetti, S. (2007). Family-Centered Treatment for Women with Substance Use Disorders – History, Key Elements and Challenges. Department of Health and Human Services, Substance Abuse and Mental Health Services Administration. </a:t>
            </a:r>
          </a:p>
          <a:p>
            <a:endParaRPr lang="en-US" sz="1800" dirty="0">
              <a:latin typeface="Arial" charset="0"/>
              <a:ea typeface="Arial" charset="0"/>
              <a:cs typeface="Arial" charset="0"/>
            </a:endParaRPr>
          </a:p>
        </p:txBody>
      </p:sp>
    </p:spTree>
    <p:extLst>
      <p:ext uri="{BB962C8B-B14F-4D97-AF65-F5344CB8AC3E}">
        <p14:creationId xmlns:p14="http://schemas.microsoft.com/office/powerpoint/2010/main" val="2198033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2413000"/>
            <a:ext cx="8491738" cy="4289620"/>
          </a:xfrm>
        </p:spPr>
        <p:txBody>
          <a:bodyPr/>
          <a:lstStyle/>
          <a:p>
            <a:pPr lvl="0"/>
            <a:r>
              <a:rPr lang="en-US" sz="2800" dirty="0" smtClean="0">
                <a:latin typeface="Arial" charset="0"/>
                <a:ea typeface="Arial" charset="0"/>
                <a:cs typeface="Arial" charset="0"/>
              </a:rPr>
              <a:t>Name</a:t>
            </a:r>
          </a:p>
          <a:p>
            <a:pPr lvl="0"/>
            <a:r>
              <a:rPr lang="en-US" sz="2800" dirty="0" smtClean="0">
                <a:latin typeface="Arial" charset="0"/>
                <a:ea typeface="Arial" charset="0"/>
                <a:cs typeface="Arial" charset="0"/>
              </a:rPr>
              <a:t>Field</a:t>
            </a:r>
          </a:p>
          <a:p>
            <a:pPr lvl="0"/>
            <a:r>
              <a:rPr lang="en-US" sz="2800" dirty="0" smtClean="0">
                <a:latin typeface="Arial" charset="0"/>
                <a:ea typeface="Arial" charset="0"/>
                <a:cs typeface="Arial" charset="0"/>
              </a:rPr>
              <a:t>Top area of expertise</a:t>
            </a: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16235" y="776569"/>
            <a:ext cx="7707648" cy="670487"/>
          </a:xfrm>
        </p:spPr>
        <p:txBody>
          <a:bodyPr anchor="ctr"/>
          <a:lstStyle/>
          <a:p>
            <a:pPr algn="ctr"/>
            <a:r>
              <a:rPr lang="en-US" b="1" dirty="0" smtClean="0">
                <a:latin typeface="Arial" charset="0"/>
                <a:ea typeface="Arial" charset="0"/>
                <a:cs typeface="Arial" charset="0"/>
              </a:rPr>
              <a:t>Introductions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62045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Introduction to “Easier Together” Curriculum</a:t>
            </a:r>
            <a:endParaRPr lang="en-US" sz="2500" b="1" dirty="0">
              <a:latin typeface="Arial" charset="0"/>
              <a:ea typeface="Arial" charset="0"/>
              <a:cs typeface="Arial" charset="0"/>
            </a:endParaRPr>
          </a:p>
        </p:txBody>
      </p:sp>
      <p:sp>
        <p:nvSpPr>
          <p:cNvPr id="5" name="Content Placeholder 7"/>
          <p:cNvSpPr>
            <a:spLocks noGrp="1"/>
          </p:cNvSpPr>
          <p:nvPr>
            <p:ph idx="10"/>
          </p:nvPr>
        </p:nvSpPr>
        <p:spPr>
          <a:xfrm>
            <a:off x="634838" y="2131868"/>
            <a:ext cx="9703123" cy="4947725"/>
          </a:xfrm>
        </p:spPr>
        <p:txBody>
          <a:bodyPr/>
          <a:lstStyle/>
          <a:p>
            <a:pPr lvl="0"/>
            <a:r>
              <a:rPr lang="en-US" sz="2800" b="1" dirty="0" smtClean="0">
                <a:solidFill>
                  <a:schemeClr val="accent1"/>
                </a:solidFill>
                <a:latin typeface="Arial" charset="0"/>
                <a:ea typeface="Arial" charset="0"/>
                <a:cs typeface="Arial" charset="0"/>
              </a:rPr>
              <a:t>Comprised of 6 Modules:</a:t>
            </a:r>
          </a:p>
          <a:p>
            <a:pPr marL="0" lvl="1">
              <a:spcBef>
                <a:spcPts val="600"/>
              </a:spcBef>
            </a:pPr>
            <a:r>
              <a:rPr lang="en-US" sz="2400" b="1" dirty="0" smtClean="0">
                <a:solidFill>
                  <a:schemeClr val="tx2">
                    <a:lumMod val="90000"/>
                    <a:lumOff val="10000"/>
                  </a:schemeClr>
                </a:solidFill>
                <a:latin typeface="Arial" charset="0"/>
                <a:ea typeface="Arial" charset="0"/>
                <a:cs typeface="Arial" charset="0"/>
              </a:rPr>
              <a:t>Module 1</a:t>
            </a:r>
            <a:r>
              <a:rPr lang="en-US" sz="2400" dirty="0" smtClean="0">
                <a:latin typeface="Arial" charset="0"/>
                <a:ea typeface="Arial" charset="0"/>
                <a:cs typeface="Arial" charset="0"/>
              </a:rPr>
              <a:t> — Introduction (45 min)</a:t>
            </a:r>
          </a:p>
          <a:p>
            <a:pPr marL="0" lvl="1">
              <a:spcBef>
                <a:spcPts val="600"/>
              </a:spcBef>
            </a:pPr>
            <a:r>
              <a:rPr lang="en-US" sz="2400" b="1" dirty="0">
                <a:solidFill>
                  <a:schemeClr val="tx2">
                    <a:lumMod val="90000"/>
                    <a:lumOff val="10000"/>
                  </a:schemeClr>
                </a:solidFill>
                <a:latin typeface="Arial" charset="0"/>
                <a:ea typeface="Arial" charset="0"/>
                <a:cs typeface="Arial" charset="0"/>
              </a:rPr>
              <a:t>Module 2 </a:t>
            </a:r>
            <a:r>
              <a:rPr lang="en-US" sz="2400" dirty="0" smtClean="0">
                <a:latin typeface="Arial" charset="0"/>
                <a:ea typeface="Arial" charset="0"/>
                <a:cs typeface="Arial" charset="0"/>
              </a:rPr>
              <a:t>— Family-Centered Care (45 min)</a:t>
            </a:r>
          </a:p>
          <a:p>
            <a:pPr marL="0" lvl="1">
              <a:spcBef>
                <a:spcPts val="600"/>
              </a:spcBef>
            </a:pPr>
            <a:r>
              <a:rPr lang="en-US" sz="2400" b="1" dirty="0">
                <a:solidFill>
                  <a:schemeClr val="tx2">
                    <a:lumMod val="90000"/>
                    <a:lumOff val="10000"/>
                  </a:schemeClr>
                </a:solidFill>
                <a:latin typeface="Arial" charset="0"/>
                <a:ea typeface="Arial" charset="0"/>
                <a:cs typeface="Arial" charset="0"/>
              </a:rPr>
              <a:t>Module 3 </a:t>
            </a:r>
            <a:r>
              <a:rPr lang="en-US" sz="2400" dirty="0" smtClean="0">
                <a:latin typeface="Arial" charset="0"/>
                <a:ea typeface="Arial" charset="0"/>
                <a:cs typeface="Arial" charset="0"/>
              </a:rPr>
              <a:t>— Building Programs for Fathers (45 min)</a:t>
            </a:r>
          </a:p>
          <a:p>
            <a:pPr marL="0" lvl="1">
              <a:spcBef>
                <a:spcPts val="600"/>
              </a:spcBef>
            </a:pPr>
            <a:r>
              <a:rPr lang="en-US" sz="2400" b="1" dirty="0">
                <a:solidFill>
                  <a:schemeClr val="tx2">
                    <a:lumMod val="90000"/>
                    <a:lumOff val="10000"/>
                  </a:schemeClr>
                </a:solidFill>
                <a:latin typeface="Arial" charset="0"/>
                <a:ea typeface="Arial" charset="0"/>
                <a:cs typeface="Arial" charset="0"/>
              </a:rPr>
              <a:t>Module 4 </a:t>
            </a:r>
            <a:r>
              <a:rPr lang="en-US" sz="2400" dirty="0">
                <a:latin typeface="Arial" charset="0"/>
                <a:ea typeface="Arial" charset="0"/>
                <a:cs typeface="Arial" charset="0"/>
              </a:rPr>
              <a:t>— </a:t>
            </a:r>
            <a:r>
              <a:rPr lang="en-US" sz="2400" dirty="0" smtClean="0">
                <a:latin typeface="Arial" charset="0"/>
                <a:ea typeface="Arial" charset="0"/>
                <a:cs typeface="Arial" charset="0"/>
              </a:rPr>
              <a:t>Implementing Family-Centered Programming (45 min)</a:t>
            </a:r>
          </a:p>
          <a:p>
            <a:pPr marL="0" lvl="1">
              <a:spcBef>
                <a:spcPts val="600"/>
              </a:spcBef>
            </a:pPr>
            <a:r>
              <a:rPr lang="en-US" sz="2400" b="1" dirty="0">
                <a:solidFill>
                  <a:schemeClr val="tx2">
                    <a:lumMod val="90000"/>
                    <a:lumOff val="10000"/>
                  </a:schemeClr>
                </a:solidFill>
                <a:latin typeface="Arial" charset="0"/>
                <a:ea typeface="Arial" charset="0"/>
                <a:cs typeface="Arial" charset="0"/>
              </a:rPr>
              <a:t>Module 5 </a:t>
            </a:r>
            <a:r>
              <a:rPr lang="en-US" sz="2400" dirty="0">
                <a:latin typeface="Arial" charset="0"/>
                <a:ea typeface="Arial" charset="0"/>
                <a:cs typeface="Arial" charset="0"/>
              </a:rPr>
              <a:t>— </a:t>
            </a:r>
            <a:r>
              <a:rPr lang="en-US" sz="2400" dirty="0" smtClean="0">
                <a:latin typeface="Arial" charset="0"/>
                <a:ea typeface="Arial" charset="0"/>
                <a:cs typeface="Arial" charset="0"/>
              </a:rPr>
              <a:t>Family-Centered Clinical Interventions </a:t>
            </a:r>
            <a:r>
              <a:rPr lang="en-US" sz="2400" dirty="0">
                <a:latin typeface="Arial" charset="0"/>
                <a:ea typeface="Arial" charset="0"/>
                <a:cs typeface="Arial" charset="0"/>
              </a:rPr>
              <a:t>(45 min)</a:t>
            </a:r>
            <a:endParaRPr lang="en-US" sz="2400" dirty="0" smtClean="0">
              <a:latin typeface="Arial" charset="0"/>
              <a:ea typeface="Arial" charset="0"/>
              <a:cs typeface="Arial" charset="0"/>
            </a:endParaRPr>
          </a:p>
          <a:p>
            <a:pPr marL="0" lvl="1">
              <a:spcBef>
                <a:spcPts val="600"/>
              </a:spcBef>
            </a:pPr>
            <a:r>
              <a:rPr lang="en-US" sz="2400" b="1" dirty="0">
                <a:solidFill>
                  <a:schemeClr val="tx2">
                    <a:lumMod val="90000"/>
                    <a:lumOff val="10000"/>
                  </a:schemeClr>
                </a:solidFill>
                <a:latin typeface="Arial" charset="0"/>
                <a:ea typeface="Arial" charset="0"/>
                <a:cs typeface="Arial" charset="0"/>
              </a:rPr>
              <a:t>Module 6 </a:t>
            </a:r>
            <a:r>
              <a:rPr lang="en-US" sz="2400" dirty="0">
                <a:latin typeface="Arial" charset="0"/>
                <a:ea typeface="Arial" charset="0"/>
                <a:cs typeface="Arial" charset="0"/>
              </a:rPr>
              <a:t>— </a:t>
            </a:r>
            <a:r>
              <a:rPr lang="en-US" sz="2400" dirty="0" smtClean="0">
                <a:latin typeface="Arial" charset="0"/>
                <a:ea typeface="Arial" charset="0"/>
                <a:cs typeface="Arial" charset="0"/>
              </a:rPr>
              <a:t>Case-Based </a:t>
            </a:r>
            <a:r>
              <a:rPr lang="en-US" sz="2400" dirty="0">
                <a:latin typeface="Arial" charset="0"/>
                <a:ea typeface="Arial" charset="0"/>
                <a:cs typeface="Arial" charset="0"/>
              </a:rPr>
              <a:t>Application (45 min)</a:t>
            </a:r>
            <a:r>
              <a:rPr lang="en-US" sz="2400" dirty="0" smtClean="0">
                <a:latin typeface="Arial" charset="0"/>
                <a:ea typeface="Arial" charset="0"/>
                <a:cs typeface="Arial" charset="0"/>
              </a:rPr>
              <a:t/>
            </a:r>
            <a:br>
              <a:rPr lang="en-US" sz="2400" dirty="0" smtClean="0">
                <a:latin typeface="Arial" charset="0"/>
                <a:ea typeface="Arial" charset="0"/>
                <a:cs typeface="Arial" charset="0"/>
              </a:rPr>
            </a:br>
            <a:endParaRPr lang="en-US" sz="2800" dirty="0" smtClean="0">
              <a:latin typeface="Arial" charset="0"/>
              <a:ea typeface="Arial" charset="0"/>
              <a:cs typeface="Arial" charset="0"/>
            </a:endParaRP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512489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41231" y="1951306"/>
            <a:ext cx="7690338" cy="4947725"/>
          </a:xfrm>
        </p:spPr>
        <p:txBody>
          <a:bodyPr/>
          <a:lstStyle/>
          <a:p>
            <a:pPr lvl="0"/>
            <a:r>
              <a:rPr lang="en-US" sz="2000" b="1" dirty="0" smtClean="0">
                <a:latin typeface="Arial" panose="020B0604020202020204" pitchFamily="34" charset="0"/>
                <a:ea typeface="Arial" charset="0"/>
                <a:cs typeface="Arial" panose="020B0604020202020204" pitchFamily="34" charset="0"/>
              </a:rPr>
              <a:t>The primary audience of the “Easier Together” curriculum is addiction treatment providers</a:t>
            </a:r>
            <a:r>
              <a:rPr lang="en-US" sz="2000" dirty="0" smtClean="0">
                <a:latin typeface="Arial" panose="020B0604020202020204" pitchFamily="34" charset="0"/>
                <a:ea typeface="Arial" charset="0"/>
                <a:cs typeface="Arial" panose="020B0604020202020204" pitchFamily="34" charset="0"/>
              </a:rPr>
              <a:t> who are working with pregnant and postpartum women with substance use disorders. The secondary audience is their community partners, including professionals from the fields of:</a:t>
            </a:r>
          </a:p>
          <a:p>
            <a:pPr marL="1234440" lvl="1" indent="-6858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Mental health</a:t>
            </a:r>
          </a:p>
          <a:p>
            <a:pPr marL="1234440" lvl="1" indent="-6858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Healthcare</a:t>
            </a:r>
          </a:p>
          <a:p>
            <a:pPr marL="1234440" lvl="1" indent="-6858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Child welfare</a:t>
            </a:r>
          </a:p>
          <a:p>
            <a:pPr marL="1234440" lvl="1" indent="-6858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Child development</a:t>
            </a:r>
          </a:p>
          <a:p>
            <a:pPr marL="1234440" lvl="1" indent="-6858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Housing/vocational services</a:t>
            </a:r>
          </a:p>
          <a:p>
            <a:pPr marL="1234440" lvl="1" indent="-6858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Other community partners</a:t>
            </a:r>
            <a:r>
              <a:rPr lang="en-US" sz="4800" dirty="0" smtClean="0">
                <a:latin typeface="Arial" charset="0"/>
                <a:ea typeface="Arial" charset="0"/>
                <a:cs typeface="Arial" charset="0"/>
              </a:rPr>
              <a:t/>
            </a:r>
            <a:br>
              <a:rPr lang="en-US" sz="4800" dirty="0" smtClean="0">
                <a:latin typeface="Arial" charset="0"/>
                <a:ea typeface="Arial" charset="0"/>
                <a:cs typeface="Arial" charset="0"/>
              </a:rPr>
            </a:br>
            <a:endParaRPr lang="en-US" sz="5200" dirty="0" smtClean="0">
              <a:latin typeface="Arial" charset="0"/>
              <a:ea typeface="Arial" charset="0"/>
              <a:cs typeface="Arial" charset="0"/>
            </a:endParaRP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Target Audience</a:t>
            </a:r>
            <a:endParaRPr lang="en-US" sz="25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18223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700327" y="2189846"/>
            <a:ext cx="4547534" cy="4947725"/>
          </a:xfrm>
        </p:spPr>
        <p:txBody>
          <a:bodyPr/>
          <a:lstStyle/>
          <a:p>
            <a:pPr lvl="0"/>
            <a:r>
              <a:rPr lang="en-US" sz="2800" b="1" dirty="0" smtClean="0">
                <a:solidFill>
                  <a:schemeClr val="accent1"/>
                </a:solidFill>
                <a:latin typeface="Arial" charset="0"/>
                <a:ea typeface="Arial" charset="0"/>
                <a:cs typeface="Arial" charset="0"/>
              </a:rPr>
              <a:t>Participant manual</a:t>
            </a:r>
            <a:endParaRPr lang="en-US" sz="2400" b="1" dirty="0" smtClean="0">
              <a:solidFill>
                <a:schemeClr val="accent1"/>
              </a:solidFill>
              <a:latin typeface="Arial" charset="0"/>
              <a:ea typeface="Arial" charset="0"/>
              <a:cs typeface="Arial" charset="0"/>
            </a:endParaRPr>
          </a:p>
          <a:p>
            <a:pPr marL="0" lvl="1">
              <a:spcBef>
                <a:spcPts val="600"/>
              </a:spcBef>
            </a:pPr>
            <a:r>
              <a:rPr lang="en-US" sz="2400" dirty="0" smtClean="0">
                <a:latin typeface="Arial" charset="0"/>
                <a:ea typeface="Arial" charset="0"/>
                <a:cs typeface="Arial" charset="0"/>
              </a:rPr>
              <a:t>	Each module contains: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Training goals and objectives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Copy of slides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Resources – worksheets, activities, assessments, recommended reading, reference list</a:t>
            </a:r>
            <a:endParaRPr lang="en-US" sz="2800" dirty="0" smtClean="0">
              <a:latin typeface="Arial" charset="0"/>
              <a:ea typeface="Arial" charset="0"/>
              <a:cs typeface="Arial" charset="0"/>
            </a:endParaRP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Hands-On Review of Participant Manual</a:t>
            </a:r>
            <a:endParaRPr lang="en-US" sz="25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5355174" y="1656521"/>
            <a:ext cx="3976395" cy="50298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1601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655093" y="2285500"/>
            <a:ext cx="3330054" cy="3740486"/>
          </a:xfrm>
        </p:spPr>
        <p:txBody>
          <a:bodyPr/>
          <a:lstStyle/>
          <a:p>
            <a:pPr lvl="0"/>
            <a:r>
              <a:rPr lang="en-US" sz="2400" dirty="0" smtClean="0">
                <a:solidFill>
                  <a:schemeClr val="accent1"/>
                </a:solidFill>
                <a:latin typeface="Arial" charset="0"/>
                <a:ea typeface="Arial" charset="0"/>
                <a:cs typeface="Arial" charset="0"/>
              </a:rPr>
              <a:t>Training Curriculum</a:t>
            </a:r>
          </a:p>
          <a:p>
            <a:pPr lvl="0"/>
            <a:r>
              <a:rPr lang="en-US" sz="2400" dirty="0" smtClean="0">
                <a:solidFill>
                  <a:schemeClr val="accent1"/>
                </a:solidFill>
                <a:latin typeface="Arial" charset="0"/>
                <a:ea typeface="Arial" charset="0"/>
                <a:cs typeface="Arial" charset="0"/>
              </a:rPr>
              <a:t>Online Courses</a:t>
            </a:r>
          </a:p>
          <a:p>
            <a:pPr lvl="0"/>
            <a:r>
              <a:rPr lang="en-US" sz="2400" dirty="0" smtClean="0">
                <a:solidFill>
                  <a:schemeClr val="accent1"/>
                </a:solidFill>
                <a:latin typeface="Arial" charset="0"/>
                <a:ea typeface="Arial" charset="0"/>
                <a:cs typeface="Arial" charset="0"/>
              </a:rPr>
              <a:t>300+ Program Resources Library</a:t>
            </a:r>
          </a:p>
          <a:p>
            <a:pPr lvl="0"/>
            <a:r>
              <a:rPr lang="en-US" sz="2400" dirty="0" smtClean="0">
                <a:solidFill>
                  <a:schemeClr val="accent1"/>
                </a:solidFill>
                <a:latin typeface="Arial" charset="0"/>
                <a:ea typeface="Arial" charset="0"/>
                <a:cs typeface="Arial" charset="0"/>
              </a:rPr>
              <a:t>Recorded Presentations</a:t>
            </a:r>
          </a:p>
          <a:p>
            <a:pPr lvl="0"/>
            <a:r>
              <a:rPr lang="en-US" sz="2400" dirty="0" smtClean="0">
                <a:solidFill>
                  <a:schemeClr val="accent1"/>
                </a:solidFill>
                <a:latin typeface="Arial" charset="0"/>
                <a:ea typeface="Arial" charset="0"/>
                <a:cs typeface="Arial" charset="0"/>
              </a:rPr>
              <a:t>Videos</a:t>
            </a:r>
            <a:endParaRPr lang="en-US" sz="24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Visit </a:t>
            </a:r>
            <a:r>
              <a:rPr lang="en-US" sz="2500" b="1" u="sng" dirty="0" smtClean="0">
                <a:solidFill>
                  <a:schemeClr val="accent6"/>
                </a:solidFill>
                <a:latin typeface="Arial" charset="0"/>
                <a:ea typeface="Arial" charset="0"/>
                <a:cs typeface="Arial" charset="0"/>
              </a:rPr>
              <a:t>www.attcppwtools.org</a:t>
            </a:r>
            <a:r>
              <a:rPr lang="en-US" sz="2500" b="1" dirty="0" smtClean="0">
                <a:latin typeface="Arial" charset="0"/>
                <a:ea typeface="Arial" charset="0"/>
                <a:cs typeface="Arial" charset="0"/>
              </a:rPr>
              <a:t> for More Resources</a:t>
            </a:r>
            <a:endParaRPr lang="en-US" sz="2500" b="1" dirty="0">
              <a:latin typeface="Arial" charset="0"/>
              <a:ea typeface="Arial" charset="0"/>
              <a:cs typeface="Arial" charset="0"/>
            </a:endParaRPr>
          </a:p>
        </p:txBody>
      </p:sp>
      <p:pic>
        <p:nvPicPr>
          <p:cNvPr id="3" name="Picture 2"/>
          <p:cNvPicPr>
            <a:picLocks noChangeAspect="1"/>
          </p:cNvPicPr>
          <p:nvPr/>
        </p:nvPicPr>
        <p:blipFill>
          <a:blip r:embed="rId4"/>
          <a:stretch>
            <a:fillRect/>
          </a:stretch>
        </p:blipFill>
        <p:spPr>
          <a:xfrm>
            <a:off x="3985147" y="2101755"/>
            <a:ext cx="5513696" cy="41079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38124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1917337"/>
            <a:ext cx="8082402" cy="4807557"/>
          </a:xfrm>
        </p:spPr>
        <p:txBody>
          <a:bodyPr/>
          <a:lstStyle/>
          <a:p>
            <a:pPr marL="0" lvl="0" indent="0">
              <a:buNone/>
            </a:pPr>
            <a:r>
              <a:rPr lang="en-US" sz="2600" b="1" dirty="0" smtClean="0">
                <a:solidFill>
                  <a:schemeClr val="accent1"/>
                </a:solidFill>
                <a:latin typeface="Arial" charset="0"/>
                <a:ea typeface="Arial" charset="0"/>
                <a:cs typeface="Arial" charset="0"/>
              </a:rPr>
              <a:t>Goal</a:t>
            </a:r>
            <a:r>
              <a:rPr lang="en-US" sz="2600" b="1" dirty="0" smtClean="0">
                <a:latin typeface="Arial" charset="0"/>
                <a:ea typeface="Arial" charset="0"/>
                <a:cs typeface="Arial" charset="0"/>
              </a:rPr>
              <a:t>: </a:t>
            </a:r>
            <a:r>
              <a:rPr lang="en-US" sz="2400" dirty="0" smtClean="0">
                <a:latin typeface="Arial" charset="0"/>
                <a:ea typeface="Arial" charset="0"/>
                <a:cs typeface="Arial" charset="0"/>
              </a:rPr>
              <a:t>Help programs understand family-centered care and the implications of stigmatizing language and myths. </a:t>
            </a:r>
            <a:endParaRPr lang="en-US" sz="2400" b="1" dirty="0" smtClean="0">
              <a:latin typeface="Arial" charset="0"/>
              <a:ea typeface="Arial" charset="0"/>
              <a:cs typeface="Arial" charset="0"/>
            </a:endParaRPr>
          </a:p>
          <a:p>
            <a:pPr marL="0" lvl="0" indent="0">
              <a:buNone/>
            </a:pPr>
            <a:r>
              <a:rPr lang="en-US" sz="1000" b="1" dirty="0" smtClean="0">
                <a:latin typeface="Arial" charset="0"/>
                <a:ea typeface="Arial" charset="0"/>
                <a:cs typeface="Arial" charset="0"/>
              </a:rPr>
              <a:t/>
            </a:r>
            <a:br>
              <a:rPr lang="en-US" sz="1000" b="1" dirty="0" smtClean="0">
                <a:latin typeface="Arial" charset="0"/>
                <a:ea typeface="Arial" charset="0"/>
                <a:cs typeface="Arial" charset="0"/>
              </a:rPr>
            </a:br>
            <a:r>
              <a:rPr lang="en-US" sz="2600" b="1" dirty="0" smtClean="0">
                <a:solidFill>
                  <a:schemeClr val="accent1"/>
                </a:solidFill>
                <a:latin typeface="Arial" charset="0"/>
                <a:ea typeface="Arial" charset="0"/>
                <a:cs typeface="Arial" charset="0"/>
              </a:rPr>
              <a:t>Objectives</a:t>
            </a:r>
            <a:r>
              <a:rPr lang="en-US" sz="2600" b="1" dirty="0" smtClean="0">
                <a:latin typeface="Arial" charset="0"/>
                <a:ea typeface="Arial" charset="0"/>
                <a:cs typeface="Arial" charset="0"/>
              </a:rPr>
              <a:t>:</a:t>
            </a:r>
            <a:r>
              <a:rPr lang="en-US" sz="2600" dirty="0" smtClean="0">
                <a:latin typeface="Arial" charset="0"/>
                <a:ea typeface="Arial" charset="0"/>
                <a:cs typeface="Arial" charset="0"/>
              </a:rPr>
              <a:t> </a:t>
            </a:r>
            <a:r>
              <a:rPr lang="en-US" sz="2400" dirty="0" smtClean="0">
                <a:latin typeface="Arial" charset="0"/>
                <a:ea typeface="Arial" charset="0"/>
                <a:cs typeface="Arial" charset="0"/>
              </a:rPr>
              <a:t>Participants will be able to:</a:t>
            </a:r>
          </a:p>
          <a:p>
            <a:pPr lvl="0"/>
            <a:r>
              <a:rPr lang="en-US" sz="2400" dirty="0" smtClean="0">
                <a:latin typeface="Arial" charset="0"/>
                <a:ea typeface="Arial" charset="0"/>
                <a:cs typeface="Arial" charset="0"/>
              </a:rPr>
              <a:t>Explain why family-centered care matters.</a:t>
            </a:r>
          </a:p>
          <a:p>
            <a:pPr lvl="0"/>
            <a:r>
              <a:rPr lang="en-US" sz="2400" dirty="0" smtClean="0">
                <a:latin typeface="Arial" charset="0"/>
                <a:ea typeface="Arial" charset="0"/>
                <a:cs typeface="Arial" charset="0"/>
              </a:rPr>
              <a:t>Define family-centered care in the context of pregnant/postpartum women’s (PPW) addiction treatment.</a:t>
            </a:r>
          </a:p>
          <a:p>
            <a:pPr lvl="0"/>
            <a:r>
              <a:rPr lang="en-US" sz="2400" dirty="0" smtClean="0">
                <a:latin typeface="Arial" charset="0"/>
                <a:ea typeface="Arial" charset="0"/>
                <a:cs typeface="Arial" charset="0"/>
              </a:rPr>
              <a:t>Evaluate the impact of language, myths, and stigma on care for pregnant/postpartum women (PPW) with substance use disorders and their families.</a:t>
            </a:r>
          </a:p>
          <a:p>
            <a:pPr marL="1120140" lvl="1" indent="-571500">
              <a:buFont typeface="Arial" panose="020B0604020202020204" pitchFamily="34" charset="0"/>
              <a:buChar char="•"/>
            </a:pPr>
            <a:endParaRPr lang="en-US" sz="24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smtClean="0">
                <a:latin typeface="Arial" charset="0"/>
                <a:ea typeface="Arial" charset="0"/>
                <a:cs typeface="Arial" charset="0"/>
              </a:rPr>
              <a:t>Goal and Objectives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552674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TTC-TfT">
      <a:dk1>
        <a:srgbClr val="3A3A39"/>
      </a:dk1>
      <a:lt1>
        <a:sysClr val="window" lastClr="FFFFFF"/>
      </a:lt1>
      <a:dk2>
        <a:srgbClr val="4D1439"/>
      </a:dk2>
      <a:lt2>
        <a:srgbClr val="83BC30"/>
      </a:lt2>
      <a:accent1>
        <a:srgbClr val="4D1439"/>
      </a:accent1>
      <a:accent2>
        <a:srgbClr val="974483"/>
      </a:accent2>
      <a:accent3>
        <a:srgbClr val="83BC30"/>
      </a:accent3>
      <a:accent4>
        <a:srgbClr val="C0C1BF"/>
      </a:accent4>
      <a:accent5>
        <a:srgbClr val="FFFFFE"/>
      </a:accent5>
      <a:accent6>
        <a:srgbClr val="FFFFFE"/>
      </a:accent6>
      <a:hlink>
        <a:srgbClr val="83BC30"/>
      </a:hlink>
      <a:folHlink>
        <a:srgbClr val="4D14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4109</TotalTime>
  <Words>5112</Words>
  <Application>Microsoft Macintosh PowerPoint</Application>
  <PresentationFormat>Custom</PresentationFormat>
  <Paragraphs>445</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 New Roman</vt:lpstr>
      <vt:lpstr>Verdana</vt:lpstr>
      <vt:lpstr>Wingdings</vt:lpstr>
      <vt:lpstr>Office Theme</vt:lpstr>
      <vt:lpstr>PowerPoint Presentation</vt:lpstr>
      <vt:lpstr>PowerPoint Presentation</vt:lpstr>
      <vt:lpstr>Acknowledgements</vt:lpstr>
      <vt:lpstr>Introductions</vt:lpstr>
      <vt:lpstr>Introduction to “Easier Together” Curriculum</vt:lpstr>
      <vt:lpstr>Target Audience</vt:lpstr>
      <vt:lpstr>Hands-On Review of Participant Manual</vt:lpstr>
      <vt:lpstr>Visit www.attcppwtools.org for More Resources</vt:lpstr>
      <vt:lpstr>Goal and Objectives</vt:lpstr>
      <vt:lpstr>Key Question</vt:lpstr>
      <vt:lpstr>Why Does This Matter? </vt:lpstr>
      <vt:lpstr>Why Does This Matter? </vt:lpstr>
      <vt:lpstr>Why Does This Matter? </vt:lpstr>
      <vt:lpstr>Why Does This Matter? </vt:lpstr>
      <vt:lpstr>What is Family-Centered Care for Pregnant/Postpartum Women with Substance Use Disorders?</vt:lpstr>
      <vt:lpstr>Definition</vt:lpstr>
      <vt:lpstr>The Culture Conversation</vt:lpstr>
      <vt:lpstr>Historical Influences: Family-Centered Care</vt:lpstr>
      <vt:lpstr>Historical Influences</vt:lpstr>
      <vt:lpstr>Gender-Specific &amp; Responsive Approaches</vt:lpstr>
      <vt:lpstr>Expanding Gender-Specific &amp; Responsive Approach to FAMILY-CENTERED CARE (2017)</vt:lpstr>
      <vt:lpstr>How Do We Make This Shift?</vt:lpstr>
      <vt:lpstr>What Do You Think?</vt:lpstr>
      <vt:lpstr>Language, Myths, Stigma, and Obstacles</vt:lpstr>
      <vt:lpstr>Fact or Myth 1</vt:lpstr>
      <vt:lpstr>Myth</vt:lpstr>
      <vt:lpstr>Fact or Myth 2</vt:lpstr>
      <vt:lpstr>Fact</vt:lpstr>
      <vt:lpstr>Fact or Myth 3</vt:lpstr>
      <vt:lpstr>Fact</vt:lpstr>
      <vt:lpstr>Words Have Power. People First.</vt:lpstr>
      <vt:lpstr>Wrap-Up</vt:lpstr>
      <vt:lpstr>Next Modules</vt:lpstr>
      <vt:lpstr>References  </vt:lpstr>
      <vt:lpstr>References Cont’d</vt:lpstr>
    </vt:vector>
  </TitlesOfParts>
  <Company>Reactor // design studio</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Clifton Alexander - REACTOR</dc:creator>
  <cp:lastModifiedBy>Reactor Team</cp:lastModifiedBy>
  <cp:revision>313</cp:revision>
  <cp:lastPrinted>2017-09-05T19:55:26Z</cp:lastPrinted>
  <dcterms:created xsi:type="dcterms:W3CDTF">2015-11-12T15:32:57Z</dcterms:created>
  <dcterms:modified xsi:type="dcterms:W3CDTF">2017-10-30T20:58:03Z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B00AE45E-384B-4776-9A79-FF15AE9DC259</vt:lpwstr>
  </property>
  <property fmtid="{D5CDD505-2E9C-101B-9397-08002B2CF9AE}" pid="3" name="ArticulatePath">
    <vt:lpwstr>ECHO PPT-Family Centered Care FINAL 02.21.2017 V3 (1)</vt:lpwstr>
  </property>
</Properties>
</file>