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47" r:id="rId3"/>
    <p:sldId id="366" r:id="rId4"/>
    <p:sldId id="362" r:id="rId5"/>
    <p:sldId id="348" r:id="rId6"/>
    <p:sldId id="364" r:id="rId7"/>
    <p:sldId id="370" r:id="rId8"/>
    <p:sldId id="349" r:id="rId9"/>
    <p:sldId id="351" r:id="rId10"/>
    <p:sldId id="369" r:id="rId11"/>
    <p:sldId id="371" r:id="rId12"/>
    <p:sldId id="352" r:id="rId13"/>
    <p:sldId id="353" r:id="rId14"/>
    <p:sldId id="354" r:id="rId15"/>
    <p:sldId id="363" r:id="rId16"/>
    <p:sldId id="355" r:id="rId17"/>
    <p:sldId id="356" r:id="rId18"/>
    <p:sldId id="357" r:id="rId19"/>
    <p:sldId id="358" r:id="rId20"/>
    <p:sldId id="359" r:id="rId21"/>
    <p:sldId id="368" r:id="rId22"/>
    <p:sldId id="367" r:id="rId23"/>
    <p:sldId id="361" r:id="rId24"/>
  </p:sldIdLst>
  <p:sldSz cx="10058400" cy="7772400"/>
  <p:notesSz cx="6881813" cy="9296400"/>
  <p:custDataLst>
    <p:tags r:id="rId26"/>
  </p:custDataLst>
  <p:defaultText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10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63660" autoAdjust="0"/>
  </p:normalViewPr>
  <p:slideViewPr>
    <p:cSldViewPr snapToGrid="0" snapToObjects="1">
      <p:cViewPr>
        <p:scale>
          <a:sx n="76" d="100"/>
          <a:sy n="76" d="100"/>
        </p:scale>
        <p:origin x="1392" y="104"/>
      </p:cViewPr>
      <p:guideLst>
        <p:guide orient="horz" pos="1392"/>
        <p:guide pos="10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9" d="100"/>
          <a:sy n="89"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tags" Target="tags/tag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7E8054B1-3B25-4CB1-B205-E4700DA6A162}" type="datetimeFigureOut">
              <a:rPr lang="en-US" smtClean="0"/>
              <a:t>10/30/17</a:t>
            </a:fld>
            <a:endParaRPr lang="en-US" dirty="0"/>
          </a:p>
        </p:txBody>
      </p:sp>
      <p:sp>
        <p:nvSpPr>
          <p:cNvPr id="4" name="Slide Image Placeholder 3"/>
          <p:cNvSpPr>
            <a:spLocks noGrp="1" noRot="1" noChangeAspect="1"/>
          </p:cNvSpPr>
          <p:nvPr>
            <p:ph type="sldImg" idx="2"/>
          </p:nvPr>
        </p:nvSpPr>
        <p:spPr>
          <a:xfrm>
            <a:off x="1411288" y="1162050"/>
            <a:ext cx="4059237"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A54EE-C959-448C-B94A-528FB40E2345}" type="slidenum">
              <a:rPr lang="en-US" smtClean="0"/>
              <a:t>‹#›</a:t>
            </a:fld>
            <a:endParaRPr lang="en-US" dirty="0"/>
          </a:p>
        </p:txBody>
      </p:sp>
    </p:spTree>
    <p:extLst>
      <p:ext uri="{BB962C8B-B14F-4D97-AF65-F5344CB8AC3E}">
        <p14:creationId xmlns:p14="http://schemas.microsoft.com/office/powerpoint/2010/main" val="399698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samhsa.gov/sites/default/files/family_treatment_paper508v.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module 2 of “Easier Together: Partnering with Families to Make Recovery Possible.”</a:t>
            </a:r>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a:t>
            </a:fld>
            <a:endParaRPr lang="en-US" dirty="0"/>
          </a:p>
        </p:txBody>
      </p:sp>
    </p:spTree>
    <p:extLst>
      <p:ext uri="{BB962C8B-B14F-4D97-AF65-F5344CB8AC3E}">
        <p14:creationId xmlns:p14="http://schemas.microsoft.com/office/powerpoint/2010/main" val="258068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9763" y="65088"/>
            <a:ext cx="1160462" cy="896937"/>
          </a:xfrm>
        </p:spPr>
      </p:sp>
      <p:sp>
        <p:nvSpPr>
          <p:cNvPr id="3" name="Notes Placeholder 2"/>
          <p:cNvSpPr>
            <a:spLocks noGrp="1"/>
          </p:cNvSpPr>
          <p:nvPr>
            <p:ph type="body" idx="1"/>
          </p:nvPr>
        </p:nvSpPr>
        <p:spPr>
          <a:xfrm>
            <a:off x="161926" y="430306"/>
            <a:ext cx="6543674" cy="8027895"/>
          </a:xfrm>
        </p:spPr>
        <p:txBody>
          <a:bodyPr/>
          <a:lstStyle/>
          <a:p>
            <a:r>
              <a:rPr lang="en-US" sz="1100" dirty="0" smtClean="0">
                <a:latin typeface="Times New Roman" panose="02020603050405020304" pitchFamily="18" charset="0"/>
                <a:cs typeface="Times New Roman" panose="02020603050405020304" pitchFamily="18" charset="0"/>
              </a:rPr>
              <a:t>Continuing our discussion about culture,</a:t>
            </a:r>
            <a:r>
              <a:rPr lang="en-US" sz="1100" baseline="0" dirty="0" smtClean="0">
                <a:latin typeface="Times New Roman" panose="02020603050405020304" pitchFamily="18" charset="0"/>
                <a:cs typeface="Times New Roman" panose="02020603050405020304" pitchFamily="18" charset="0"/>
              </a:rPr>
              <a:t> we know that </a:t>
            </a:r>
            <a:r>
              <a:rPr lang="en-US" sz="1100" dirty="0" smtClean="0">
                <a:latin typeface="Times New Roman" panose="02020603050405020304" pitchFamily="18" charset="0"/>
                <a:cs typeface="Times New Roman" panose="02020603050405020304" pitchFamily="18" charset="0"/>
              </a:rPr>
              <a:t>across cultures, the family unit is recognized as the cornerstone of society. In “What Is a Family?,” Edith Schaeffer (2001) compares the family with a mobile:</a:t>
            </a:r>
            <a:r>
              <a:rPr lang="en-US" sz="1100" baseline="0" dirty="0" smtClean="0">
                <a:latin typeface="Times New Roman" panose="02020603050405020304" pitchFamily="18" charset="0"/>
                <a:cs typeface="Times New Roman" panose="02020603050405020304" pitchFamily="18" charset="0"/>
              </a:rPr>
              <a:t> </a:t>
            </a:r>
            <a:r>
              <a:rPr lang="en-US" sz="1000" i="1" dirty="0" smtClean="0">
                <a:latin typeface="Times New Roman" panose="02020603050405020304" pitchFamily="18" charset="0"/>
                <a:cs typeface="Times New Roman" panose="02020603050405020304" pitchFamily="18" charset="0"/>
              </a:rPr>
              <a:t>“What is a family? A family is a mobile. A family is the most versatile, ever-changing mobile that exists”(pp. 17–22). </a:t>
            </a:r>
          </a:p>
          <a:p>
            <a:endParaRPr lang="en-US" sz="300" baseline="0" dirty="0" smtClean="0">
              <a:latin typeface="Times New Roman" panose="02020603050405020304" pitchFamily="18" charset="0"/>
              <a:cs typeface="Times New Roman" panose="02020603050405020304" pitchFamily="18" charset="0"/>
            </a:endParaRPr>
          </a:p>
          <a:p>
            <a:r>
              <a:rPr lang="en-US" sz="1100" baseline="0" dirty="0" smtClean="0">
                <a:latin typeface="Times New Roman" panose="02020603050405020304" pitchFamily="18" charset="0"/>
                <a:cs typeface="Times New Roman" panose="02020603050405020304" pitchFamily="18" charset="0"/>
              </a:rPr>
              <a:t>Substance use by one family member affects the whole family mobile. When a parent has a substance use disorder, it can corrupt the harmonious spinning of all of the parts, break some of the strings that tie the mobile together, and fracture individual sculptures as they fall. Substance use disorders are family diseases because there can be an intergenerational transmission that affects the entire family unit and its individual members. Family-centered care promotes the delivery of comprehensive services that can transform these families into healthy, functioning entities that can raise children, reach their economic goals, and support the wellbeing of all members.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300" b="1" baseline="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smtClean="0">
                <a:latin typeface="Times New Roman" panose="02020603050405020304" pitchFamily="18" charset="0"/>
                <a:cs typeface="Times New Roman" panose="02020603050405020304" pitchFamily="18" charset="0"/>
              </a:rPr>
              <a:t>Note to</a:t>
            </a:r>
            <a:r>
              <a:rPr lang="en-US" sz="1100" b="1" i="1" baseline="0" dirty="0" smtClean="0">
                <a:latin typeface="Times New Roman" panose="02020603050405020304" pitchFamily="18" charset="0"/>
                <a:cs typeface="Times New Roman" panose="02020603050405020304" pitchFamily="18" charset="0"/>
              </a:rPr>
              <a:t> trainer: </a:t>
            </a:r>
            <a:r>
              <a:rPr lang="en-US" sz="1100" b="0" dirty="0" smtClean="0">
                <a:latin typeface="Times New Roman" panose="02020603050405020304" pitchFamily="18" charset="0"/>
                <a:cs typeface="Times New Roman" panose="02020603050405020304" pitchFamily="18" charset="0"/>
              </a:rPr>
              <a:t>For more on culture, see the handout on </a:t>
            </a:r>
            <a:r>
              <a:rPr lang="en-US" sz="1100" b="1" dirty="0" smtClean="0">
                <a:latin typeface="Times New Roman" panose="02020603050405020304" pitchFamily="18" charset="0"/>
                <a:cs typeface="Times New Roman" panose="02020603050405020304" pitchFamily="18" charset="0"/>
              </a:rPr>
              <a:t>page</a:t>
            </a:r>
            <a:r>
              <a:rPr lang="en-US" sz="1100" b="1" baseline="0" dirty="0" smtClean="0">
                <a:latin typeface="Times New Roman" panose="02020603050405020304" pitchFamily="18" charset="0"/>
                <a:cs typeface="Times New Roman" panose="02020603050405020304" pitchFamily="18" charset="0"/>
              </a:rPr>
              <a:t>s 70-71 </a:t>
            </a:r>
            <a:r>
              <a:rPr lang="en-US" sz="1100" b="0" baseline="0" dirty="0" smtClean="0">
                <a:latin typeface="Times New Roman" panose="02020603050405020304" pitchFamily="18" charset="0"/>
                <a:cs typeface="Times New Roman" panose="02020603050405020304" pitchFamily="18" charset="0"/>
              </a:rPr>
              <a:t>of your participant manual. </a:t>
            </a:r>
            <a:endParaRPr lang="en-US" sz="1100" b="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baseline="0" dirty="0" smtClean="0">
                <a:latin typeface="Times New Roman" panose="02020603050405020304" pitchFamily="18" charset="0"/>
                <a:cs typeface="Times New Roman" panose="02020603050405020304" pitchFamily="18" charset="0"/>
              </a:rPr>
              <a:t>Reference: </a:t>
            </a:r>
            <a:r>
              <a:rPr lang="en-US" sz="1100" b="0" u="sng" dirty="0" smtClean="0">
                <a:solidFill>
                  <a:srgbClr val="0000FF"/>
                </a:solidFill>
                <a:effectLst/>
                <a:latin typeface="Arial Narrow" panose="020B0606020202030204" pitchFamily="34" charset="0"/>
                <a:ea typeface="Calibri" panose="020F0502020204030204" pitchFamily="34" charset="0"/>
                <a:cs typeface="Times New Roman" panose="02020603050405020304" pitchFamily="18" charset="0"/>
                <a:hlinkClick r:id="rId3"/>
              </a:rPr>
              <a:t>https://www.samhsa.gov/sites/default/files/family_treatment_paper508v.pdf</a:t>
            </a:r>
            <a:r>
              <a:rPr lang="en-US" sz="1100" b="0" dirty="0" smtClean="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Times New Roman" panose="02020603050405020304" pitchFamily="18" charset="0"/>
              <a:cs typeface="Times New Roman" panose="02020603050405020304" pitchFamily="18" charset="0"/>
            </a:endParaRPr>
          </a:p>
          <a:p>
            <a:endParaRPr lang="en-US" sz="1100" baseline="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F72CA35-7DCB-4EBA-A7F3-C859FB565EA3}" type="slidenum">
              <a:rPr lang="en-US" smtClean="0"/>
              <a:t>10</a:t>
            </a:fld>
            <a:endParaRPr lang="en-US" dirty="0"/>
          </a:p>
        </p:txBody>
      </p:sp>
    </p:spTree>
    <p:extLst>
      <p:ext uri="{BB962C8B-B14F-4D97-AF65-F5344CB8AC3E}">
        <p14:creationId xmlns:p14="http://schemas.microsoft.com/office/powerpoint/2010/main" val="361931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is a graphic that was developed to embody family-centered care in pregnant/postpartum women’s treatment. In this graphic, you can see that the woman is the vehicle of entry for all family members. She is the initial client that comes into the program to receive services, but through her, our view expands to include all family members. The family becomes the client and we wrap services around all family members to support family strengthening and healing.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Additionally, this graphic outlines “family-centered, recovery and wellness principles.” It is imperative to view family-centered care through the lens of recovery and wellness, not just as a treatment episode. Family-centered care sets families up for sustainable recovery and wellness long after treatment ends.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i="1" baseline="0" dirty="0" smtClean="0"/>
              <a:t>Note to trainer: This is available as a handout on page 69 of the participant manual.</a:t>
            </a:r>
          </a:p>
          <a:p>
            <a:endParaRPr lang="en-US" dirty="0"/>
          </a:p>
        </p:txBody>
      </p:sp>
      <p:sp>
        <p:nvSpPr>
          <p:cNvPr id="4" name="Slide Number Placeholder 3"/>
          <p:cNvSpPr>
            <a:spLocks noGrp="1"/>
          </p:cNvSpPr>
          <p:nvPr>
            <p:ph type="sldNum" sz="quarter" idx="10"/>
          </p:nvPr>
        </p:nvSpPr>
        <p:spPr/>
        <p:txBody>
          <a:bodyPr/>
          <a:lstStyle/>
          <a:p>
            <a:fld id="{8697817B-ADDA-4C3B-B348-A939188AA8EB}" type="slidenum">
              <a:rPr lang="en-US" smtClean="0"/>
              <a:t>11</a:t>
            </a:fld>
            <a:endParaRPr lang="en-US" dirty="0"/>
          </a:p>
        </p:txBody>
      </p:sp>
    </p:spTree>
    <p:extLst>
      <p:ext uri="{BB962C8B-B14F-4D97-AF65-F5344CB8AC3E}">
        <p14:creationId xmlns:p14="http://schemas.microsoft.com/office/powerpoint/2010/main" val="1649934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Let’s dive deeper into the</a:t>
            </a:r>
            <a:r>
              <a:rPr lang="en-US" sz="1400" baseline="0" dirty="0" smtClean="0"/>
              <a:t> principles of a family-centered, recovery and wellness approach:</a:t>
            </a:r>
          </a:p>
          <a:p>
            <a:endParaRPr lang="en-US" sz="1400" baseline="0" dirty="0" smtClean="0"/>
          </a:p>
          <a:p>
            <a:pPr marL="196196" lvl="0" indent="-173336">
              <a:buFont typeface="Arial" panose="020B0604020202020204" pitchFamily="34" charset="0"/>
              <a:buChar char="•"/>
            </a:pPr>
            <a:r>
              <a:rPr lang="en-US" sz="1400" dirty="0" smtClean="0"/>
              <a:t>Provides</a:t>
            </a:r>
            <a:r>
              <a:rPr lang="en-US" sz="1400" baseline="0" dirty="0" smtClean="0"/>
              <a:t> s</a:t>
            </a:r>
            <a:r>
              <a:rPr lang="en-US" sz="1400" dirty="0" smtClean="0"/>
              <a:t>pace for the woman and her family members to heal</a:t>
            </a:r>
          </a:p>
          <a:p>
            <a:pPr marL="196196" lvl="0" indent="-173336">
              <a:buFont typeface="Arial" panose="020B0604020202020204" pitchFamily="34" charset="0"/>
              <a:buChar char="•"/>
            </a:pPr>
            <a:r>
              <a:rPr lang="en-US" sz="1400" dirty="0" smtClean="0"/>
              <a:t>Family members are actively engaged and involved at all levels of care</a:t>
            </a:r>
          </a:p>
          <a:p>
            <a:pPr marL="196196" lvl="0" indent="-173336">
              <a:buFont typeface="Arial" panose="020B0604020202020204" pitchFamily="34" charset="0"/>
              <a:buChar char="•"/>
            </a:pPr>
            <a:r>
              <a:rPr lang="en-US" sz="1400" dirty="0" smtClean="0"/>
              <a:t>Respects individual and family choice</a:t>
            </a:r>
          </a:p>
          <a:p>
            <a:pPr marL="196196" lvl="0" indent="-173336">
              <a:buFont typeface="Arial" panose="020B0604020202020204" pitchFamily="34" charset="0"/>
              <a:buChar char="•"/>
            </a:pPr>
            <a:r>
              <a:rPr lang="en-US" sz="1400" dirty="0" smtClean="0"/>
              <a:t>Builds on family strengths, </a:t>
            </a:r>
            <a:r>
              <a:rPr lang="en-US" sz="1400" b="0" dirty="0" smtClean="0"/>
              <a:t>recovery capital,</a:t>
            </a:r>
            <a:r>
              <a:rPr lang="en-US" sz="1400" b="0" dirty="0" smtClean="0">
                <a:solidFill>
                  <a:schemeClr val="accent1">
                    <a:lumMod val="75000"/>
                    <a:lumOff val="25000"/>
                  </a:schemeClr>
                </a:solidFill>
              </a:rPr>
              <a:t> </a:t>
            </a:r>
            <a:r>
              <a:rPr lang="en-US" sz="1400" dirty="0" smtClean="0"/>
              <a:t>and resilience </a:t>
            </a:r>
            <a:endParaRPr lang="en-US" sz="1400" b="1" dirty="0" smtClean="0">
              <a:solidFill>
                <a:schemeClr val="accent1">
                  <a:lumMod val="75000"/>
                  <a:lumOff val="25000"/>
                </a:schemeClr>
              </a:solidFill>
            </a:endParaRPr>
          </a:p>
          <a:p>
            <a:pPr marL="196196" lvl="0" indent="-173336">
              <a:buFont typeface="Arial" panose="020B0604020202020204" pitchFamily="34" charset="0"/>
              <a:buChar char="•"/>
            </a:pPr>
            <a:r>
              <a:rPr lang="en-US" sz="1400" dirty="0" smtClean="0"/>
              <a:t>Focus on prevention/early intervention for children</a:t>
            </a:r>
          </a:p>
          <a:p>
            <a:pPr marL="196196" lvl="0" indent="-173336">
              <a:buFont typeface="Arial" panose="020B0604020202020204" pitchFamily="34" charset="0"/>
              <a:buChar char="•"/>
            </a:pPr>
            <a:r>
              <a:rPr lang="en-US" sz="1400" dirty="0" smtClean="0"/>
              <a:t>Culturally responsive and trauma-informed</a:t>
            </a:r>
          </a:p>
          <a:p>
            <a:pPr marL="196196" lvl="0" indent="-173336">
              <a:buFont typeface="Arial" panose="020B0604020202020204" pitchFamily="34" charset="0"/>
              <a:buChar char="•"/>
            </a:pPr>
            <a:r>
              <a:rPr lang="en-US" sz="1400" dirty="0" smtClean="0"/>
              <a:t>Supported by peers/allies/recovery support services </a:t>
            </a:r>
            <a:r>
              <a:rPr lang="en-US" sz="1200" dirty="0" smtClean="0"/>
              <a:t>(e.g., housing, employment, medical care)</a:t>
            </a:r>
            <a:endParaRPr lang="en-US" sz="1400" dirty="0" smtClean="0"/>
          </a:p>
          <a:p>
            <a:pPr marL="196196" lvl="0" indent="-173336">
              <a:buFont typeface="Arial" panose="020B0604020202020204" pitchFamily="34" charset="0"/>
              <a:buChar char="•"/>
            </a:pPr>
            <a:r>
              <a:rPr lang="en-US" sz="1400" dirty="0" smtClean="0"/>
              <a:t>Recognizes family and community are essential</a:t>
            </a:r>
            <a:r>
              <a:rPr lang="en-US" sz="1400" baseline="0" dirty="0" smtClean="0"/>
              <a:t> sources of strength and support</a:t>
            </a:r>
          </a:p>
          <a:p>
            <a:pPr marL="196196" lvl="0" indent="-173336">
              <a:buFont typeface="Arial" panose="020B0604020202020204" pitchFamily="34" charset="0"/>
              <a:buChar char="•"/>
            </a:pPr>
            <a:endParaRPr lang="en-US" sz="1400" b="1" baseline="0" dirty="0" smtClean="0"/>
          </a:p>
          <a:p>
            <a:pPr marL="22860" lvl="0" indent="0">
              <a:buFont typeface="Arial" panose="020B0604020202020204" pitchFamily="34" charset="0"/>
              <a:buNone/>
            </a:pPr>
            <a:r>
              <a:rPr lang="en-US" sz="1400" b="1" baseline="0" dirty="0" smtClean="0"/>
              <a:t>Do any of these resonate with you?</a:t>
            </a:r>
            <a:endParaRPr lang="en-US" sz="1400" b="1" dirty="0" smtClean="0"/>
          </a:p>
          <a:p>
            <a:pPr marL="171450" indent="-171450">
              <a:buFont typeface="Arial" panose="020B0604020202020204" pitchFamily="34" charset="0"/>
              <a:buChar char="•"/>
            </a:pPr>
            <a:endParaRPr lang="en-US" sz="14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12</a:t>
            </a:fld>
            <a:endParaRPr lang="en-US" dirty="0"/>
          </a:p>
        </p:txBody>
      </p:sp>
    </p:spTree>
    <p:extLst>
      <p:ext uri="{BB962C8B-B14F-4D97-AF65-F5344CB8AC3E}">
        <p14:creationId xmlns:p14="http://schemas.microsoft.com/office/powerpoint/2010/main" val="173291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a:t>
            </a:r>
            <a:r>
              <a:rPr lang="en-US" sz="1400" baseline="0" dirty="0" smtClean="0"/>
              <a:t> family-centered, recovery and wellness approach to addiction treatment can result in:</a:t>
            </a:r>
          </a:p>
          <a:p>
            <a:endParaRPr lang="en-US" sz="1400" baseline="0" dirty="0" smtClean="0"/>
          </a:p>
          <a:p>
            <a:pPr marL="171450" indent="-171450">
              <a:buFont typeface="Arial" panose="020B0604020202020204" pitchFamily="34" charset="0"/>
              <a:buChar char="•"/>
            </a:pPr>
            <a:r>
              <a:rPr lang="en-US" sz="1400" dirty="0" smtClean="0"/>
              <a:t>Focus on (re) building a life in the community</a:t>
            </a:r>
          </a:p>
          <a:p>
            <a:pPr marL="171450" indent="-171450">
              <a:buFont typeface="Arial" panose="020B0604020202020204" pitchFamily="34" charset="0"/>
              <a:buChar char="•"/>
            </a:pPr>
            <a:r>
              <a:rPr lang="en-US" sz="1400" b="0" dirty="0" smtClean="0"/>
              <a:t>Improve client and family engagement (partnership with program staff)</a:t>
            </a:r>
          </a:p>
          <a:p>
            <a:pPr marL="171450" indent="-171450">
              <a:buFont typeface="Arial" panose="020B0604020202020204" pitchFamily="34" charset="0"/>
              <a:buChar char="•"/>
            </a:pPr>
            <a:r>
              <a:rPr lang="en-US" sz="1400" dirty="0" smtClean="0"/>
              <a:t>Promote recovery, health and well-being of all family members</a:t>
            </a:r>
          </a:p>
          <a:p>
            <a:pPr marL="171450" indent="-171450">
              <a:buFont typeface="Arial" panose="020B0604020202020204" pitchFamily="34" charset="0"/>
              <a:buChar char="•"/>
            </a:pPr>
            <a:r>
              <a:rPr lang="en-US" sz="1400" dirty="0" smtClean="0"/>
              <a:t>Address psychosocial and developmental needs of infant/children</a:t>
            </a:r>
          </a:p>
          <a:p>
            <a:pPr marL="171450" indent="-171450">
              <a:buFont typeface="Arial" panose="020B0604020202020204" pitchFamily="34" charset="0"/>
              <a:buChar char="•"/>
            </a:pPr>
            <a:r>
              <a:rPr lang="en-US" sz="1400" dirty="0" smtClean="0"/>
              <a:t>Increase client and family satisfaction</a:t>
            </a:r>
          </a:p>
          <a:p>
            <a:pPr marL="171450" indent="-171450">
              <a:buFont typeface="Arial" panose="020B0604020202020204" pitchFamily="34" charset="0"/>
              <a:buChar char="•"/>
            </a:pPr>
            <a:r>
              <a:rPr lang="en-US" sz="1400" b="0" dirty="0" smtClean="0"/>
              <a:t>Build family and community strengths (recovery capital)</a:t>
            </a:r>
          </a:p>
          <a:p>
            <a:pPr marL="171450" indent="-171450">
              <a:buFont typeface="Arial" panose="020B0604020202020204" pitchFamily="34" charset="0"/>
              <a:buChar char="•"/>
            </a:pPr>
            <a:r>
              <a:rPr lang="en-US" sz="1400" dirty="0" smtClean="0"/>
              <a:t>Activated clients </a:t>
            </a:r>
            <a:r>
              <a:rPr lang="en-US" sz="1400" b="0" dirty="0" smtClean="0"/>
              <a:t>(clients are empowered to take responsibility for and guide their recovery)</a:t>
            </a:r>
          </a:p>
          <a:p>
            <a:pPr marL="171450" indent="-171450">
              <a:buFont typeface="Arial" panose="020B0604020202020204" pitchFamily="34" charset="0"/>
              <a:buChar char="•"/>
            </a:pPr>
            <a:endParaRPr lang="en-US" sz="14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13</a:t>
            </a:fld>
            <a:endParaRPr lang="en-US" dirty="0"/>
          </a:p>
        </p:txBody>
      </p:sp>
    </p:spTree>
    <p:extLst>
      <p:ext uri="{BB962C8B-B14F-4D97-AF65-F5344CB8AC3E}">
        <p14:creationId xmlns:p14="http://schemas.microsoft.com/office/powerpoint/2010/main" val="1394340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approach also produces a number of benefits for staff:</a:t>
            </a:r>
          </a:p>
          <a:p>
            <a:endParaRPr lang="en-US" dirty="0" smtClean="0"/>
          </a:p>
          <a:p>
            <a:pPr marL="171450" indent="-171450">
              <a:buFont typeface="Arial" panose="020B0604020202020204" pitchFamily="34" charset="0"/>
              <a:buChar char="•"/>
            </a:pPr>
            <a:r>
              <a:rPr lang="en-US" sz="1200" dirty="0" smtClean="0"/>
              <a:t>Stronger partnership with client</a:t>
            </a:r>
            <a:r>
              <a:rPr lang="en-US" sz="1200" baseline="0" dirty="0" smtClean="0"/>
              <a:t> and</a:t>
            </a:r>
            <a:r>
              <a:rPr lang="en-US" sz="1200" dirty="0" smtClean="0"/>
              <a:t> commitment to the client and family choice.</a:t>
            </a:r>
          </a:p>
          <a:p>
            <a:pPr marL="171450" indent="-171450">
              <a:buFont typeface="Arial" panose="020B0604020202020204" pitchFamily="34" charset="0"/>
              <a:buChar char="•"/>
            </a:pPr>
            <a:r>
              <a:rPr lang="en-US" sz="1200" dirty="0" smtClean="0"/>
              <a:t>Increased understanding of families’ and communities’ recovery capital.</a:t>
            </a:r>
          </a:p>
          <a:p>
            <a:pPr marL="628650" lvl="1" indent="-171450">
              <a:buFont typeface="Arial" panose="020B0604020202020204" pitchFamily="34" charset="0"/>
              <a:buChar char="•"/>
            </a:pPr>
            <a:r>
              <a:rPr lang="en-US" sz="1200" dirty="0" smtClean="0"/>
              <a:t>Uses a strengths-based approach</a:t>
            </a:r>
            <a:r>
              <a:rPr lang="en-US" sz="1200" baseline="0" dirty="0" smtClean="0"/>
              <a:t> and</a:t>
            </a:r>
            <a:r>
              <a:rPr lang="en-US" sz="1200" dirty="0" smtClean="0"/>
              <a:t> supports sustainable recovery after treatment episode.</a:t>
            </a:r>
          </a:p>
          <a:p>
            <a:pPr marL="171450" indent="-171450">
              <a:buFont typeface="Arial" panose="020B0604020202020204" pitchFamily="34" charset="0"/>
              <a:buChar char="•"/>
            </a:pPr>
            <a:r>
              <a:rPr lang="en-US" sz="1200" dirty="0" smtClean="0"/>
              <a:t>Improved care planning when developed in collaboration with family/peer support (team is expanded to include </a:t>
            </a:r>
            <a:r>
              <a:rPr lang="en-US" sz="1200" dirty="0" smtClean="0"/>
              <a:t>family).</a:t>
            </a:r>
            <a:endParaRPr lang="en-US" sz="1200" dirty="0" smtClean="0"/>
          </a:p>
          <a:p>
            <a:pPr marL="171450" indent="-171450">
              <a:buFont typeface="Arial" panose="020B0604020202020204" pitchFamily="34" charset="0"/>
              <a:buChar char="•"/>
            </a:pPr>
            <a:r>
              <a:rPr lang="en-US" sz="2200" dirty="0" smtClean="0">
                <a:latin typeface="Arial" charset="0"/>
                <a:ea typeface="Arial" charset="0"/>
                <a:cs typeface="Arial" charset="0"/>
              </a:rPr>
              <a:t>Improved communication with families, coworkers, and partner organizations.</a:t>
            </a:r>
          </a:p>
          <a:p>
            <a:pPr marL="628650" lvl="1" indent="-171450">
              <a:buFont typeface="Arial" panose="020B0604020202020204" pitchFamily="34" charset="0"/>
              <a:buChar char="•"/>
            </a:pPr>
            <a:r>
              <a:rPr lang="en-US" sz="1200" dirty="0" smtClean="0"/>
              <a:t>Family-centered</a:t>
            </a:r>
            <a:r>
              <a:rPr lang="en-US" sz="1200" baseline="0" dirty="0" smtClean="0"/>
              <a:t> approach requires multidisciplinary team to work together to wrap services around family members and meet their different needs (e.g., early childhood, fathering/parenting programs, etc.).</a:t>
            </a:r>
            <a:endParaRPr lang="en-US" sz="1200" dirty="0" smtClean="0"/>
          </a:p>
          <a:p>
            <a:pPr marL="171450" indent="-171450">
              <a:buFont typeface="Arial" panose="020B0604020202020204" pitchFamily="34" charset="0"/>
              <a:buChar char="•"/>
            </a:pPr>
            <a:r>
              <a:rPr lang="en-US" sz="1200" dirty="0" smtClean="0"/>
              <a:t>Increased professional self-efficacy; reduced burnout.</a:t>
            </a:r>
          </a:p>
          <a:p>
            <a:pPr marL="628650" lvl="1" indent="-171450">
              <a:buFont typeface="Arial" panose="020B0604020202020204" pitchFamily="34" charset="0"/>
              <a:buChar char="•"/>
            </a:pPr>
            <a:r>
              <a:rPr lang="en-US" sz="1200" dirty="0" smtClean="0"/>
              <a:t>Reduced</a:t>
            </a:r>
            <a:r>
              <a:rPr lang="en-US" sz="1200" baseline="0" dirty="0" smtClean="0"/>
              <a:t> burden on staff when families are experts in their own lives.</a:t>
            </a:r>
            <a:endParaRPr lang="en-US" sz="1200" dirty="0" smtClean="0"/>
          </a:p>
          <a:p>
            <a:pPr marL="171450" indent="-171450">
              <a:buFont typeface="Arial" panose="020B0604020202020204" pitchFamily="34" charset="0"/>
              <a:buChar char="•"/>
            </a:pPr>
            <a:r>
              <a:rPr lang="en-US" sz="1200" dirty="0" smtClean="0"/>
              <a:t>Stronger linkages/partnerships with the natural supports in the community.</a:t>
            </a:r>
          </a:p>
          <a:p>
            <a:pPr marL="628650" lvl="1" indent="-171450">
              <a:buFont typeface="Arial" panose="020B0604020202020204" pitchFamily="34" charset="0"/>
              <a:buChar char="•"/>
            </a:pPr>
            <a:r>
              <a:rPr lang="en-US" dirty="0" smtClean="0"/>
              <a:t>Build good</a:t>
            </a:r>
            <a:r>
              <a:rPr lang="en-US" baseline="0" dirty="0" smtClean="0"/>
              <a:t> relationships with community partners so your program doesn’t have to do everything itself. Partnerships allow you to provide families with all the different services they need. Also, building strong partnerships with child welfare, justice system, education system, and others allows you to help families navigate potential challenges.</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14</a:t>
            </a:fld>
            <a:endParaRPr lang="en-US" dirty="0"/>
          </a:p>
        </p:txBody>
      </p:sp>
    </p:spTree>
    <p:extLst>
      <p:ext uri="{BB962C8B-B14F-4D97-AF65-F5344CB8AC3E}">
        <p14:creationId xmlns:p14="http://schemas.microsoft.com/office/powerpoint/2010/main" val="141423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the best way to learn about something is to see it in action. This brief documentary</a:t>
            </a:r>
            <a:r>
              <a:rPr lang="en-US" baseline="0" dirty="0" smtClean="0"/>
              <a:t> shows what family-centered care is like from the perspectives of clients and staff at SHIELDS for Families in Compton, CA. Let’s watch this 17-minute documentary, then afterwards we’ll discuss its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Link to documentary: https://vimeo.com/233560293/bc3c8dd057 </a:t>
            </a:r>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15</a:t>
            </a:fld>
            <a:endParaRPr lang="en-US" dirty="0"/>
          </a:p>
        </p:txBody>
      </p:sp>
    </p:spTree>
    <p:extLst>
      <p:ext uri="{BB962C8B-B14F-4D97-AF65-F5344CB8AC3E}">
        <p14:creationId xmlns:p14="http://schemas.microsoft.com/office/powerpoint/2010/main" val="130594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debrief</a:t>
            </a:r>
            <a:r>
              <a:rPr lang="en-US" sz="1200" baseline="0" dirty="0" smtClean="0"/>
              <a:t> about what we just watched, keeping in mind the family-centered care principles we discussed earlier.</a:t>
            </a:r>
            <a:endParaRPr lang="en-US" sz="120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Note to trainer: </a:t>
            </a:r>
            <a:r>
              <a:rPr lang="en-US" baseline="0" dirty="0" smtClean="0"/>
              <a:t>Questions may arise about SHIELDS for Families, the program featured in the documentary. Here is a description of the agency: Established in 1991, t</a:t>
            </a:r>
            <a:r>
              <a:rPr lang="en-US" dirty="0" smtClean="0"/>
              <a:t>he organization has grown to serve more than 10,000 families each year, employing more than 350 full-time staff, with an annual budget of more than $30 million from federal, state, and local funding sources. SHIELDS operates 38 programs and serves as the lead agency with four collaborative networks. Programs are collaborative and comprehensive, spanning across three main divisions including community and family, behavioral health, and supportive services. More information is available on their website at www.shieldsforfamilies.org. Additionally, a brief vignette on</a:t>
            </a:r>
            <a:r>
              <a:rPr lang="en-US" baseline="0" dirty="0" smtClean="0"/>
              <a:t> “How They Did It” is available at www.BringThemAll.org. </a:t>
            </a:r>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16</a:t>
            </a:fld>
            <a:endParaRPr lang="en-US" dirty="0"/>
          </a:p>
        </p:txBody>
      </p:sp>
    </p:spTree>
    <p:extLst>
      <p:ext uri="{BB962C8B-B14F-4D97-AF65-F5344CB8AC3E}">
        <p14:creationId xmlns:p14="http://schemas.microsoft.com/office/powerpoint/2010/main" val="175138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What</a:t>
            </a:r>
            <a:r>
              <a:rPr lang="en-US" sz="1400" baseline="0" dirty="0" smtClean="0"/>
              <a:t> are your first impressions after watching that? What did you learn about family-centered care that surprised you?</a:t>
            </a: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17</a:t>
            </a:fld>
            <a:endParaRPr lang="en-US" dirty="0"/>
          </a:p>
        </p:txBody>
      </p:sp>
    </p:spTree>
    <p:extLst>
      <p:ext uri="{BB962C8B-B14F-4D97-AF65-F5344CB8AC3E}">
        <p14:creationId xmlns:p14="http://schemas.microsoft.com/office/powerpoint/2010/main" val="1066241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sz="1400" dirty="0" smtClean="0"/>
              <a:t>Let’s revisit one</a:t>
            </a:r>
            <a:r>
              <a:rPr lang="en-US" sz="1400" baseline="0" dirty="0" smtClean="0"/>
              <a:t> of the most important family-centered principles: family members are actively engaged and involved at all levels of care.</a:t>
            </a:r>
          </a:p>
          <a:p>
            <a:pPr marL="173336" indent="-173336">
              <a:buFont typeface="Arial" panose="020B0604020202020204" pitchFamily="34" charset="0"/>
              <a:buChar char="•"/>
            </a:pPr>
            <a:endParaRPr lang="en-US" sz="1400" baseline="0" dirty="0" smtClean="0"/>
          </a:p>
          <a:p>
            <a:pPr marL="173336" indent="-173336">
              <a:buFont typeface="Arial" panose="020B0604020202020204" pitchFamily="34" charset="0"/>
              <a:buChar char="•"/>
            </a:pPr>
            <a:r>
              <a:rPr lang="en-US" sz="1400" baseline="0" dirty="0" smtClean="0"/>
              <a:t>What are some examples from the documentary of this principle in action?</a:t>
            </a:r>
          </a:p>
          <a:p>
            <a:pPr marL="173336" indent="-173336">
              <a:buFont typeface="Arial" panose="020B0604020202020204" pitchFamily="34" charset="0"/>
              <a:buChar char="•"/>
            </a:pPr>
            <a:endParaRPr lang="en-US" sz="1400" baseline="0" dirty="0" smtClean="0"/>
          </a:p>
          <a:p>
            <a:pPr marL="173336" indent="-173336">
              <a:buFont typeface="Arial" panose="020B0604020202020204" pitchFamily="34" charset="0"/>
              <a:buChar char="•"/>
            </a:pPr>
            <a:r>
              <a:rPr lang="en-US" sz="1400" baseline="0" dirty="0" smtClean="0"/>
              <a:t>Trainer note: These are some points you can reference if needed:</a:t>
            </a:r>
          </a:p>
          <a:p>
            <a:pPr marL="630536" lvl="1" indent="-173336">
              <a:buFont typeface="Arial" panose="020B0604020202020204" pitchFamily="34" charset="0"/>
              <a:buChar char="•"/>
            </a:pPr>
            <a:r>
              <a:rPr lang="en-US" sz="1400" baseline="0" dirty="0" smtClean="0"/>
              <a:t>CEO Kathryn Icenhower discussed the Exodus program, where a mother can bring her whole family to live and receive services on-site.</a:t>
            </a:r>
          </a:p>
          <a:p>
            <a:pPr marL="630536" lvl="1" indent="-173336">
              <a:buFont typeface="Arial" panose="020B0604020202020204" pitchFamily="34" charset="0"/>
              <a:buChar char="•"/>
            </a:pPr>
            <a:r>
              <a:rPr lang="en-US" sz="1400" baseline="0" dirty="0" smtClean="0"/>
              <a:t>Staff member Colette talked about how it is different working with all family members, not just one client. It was an adjustment for her at first since she had previously worked with individual clients. Now she works as part of </a:t>
            </a:r>
            <a:r>
              <a:rPr lang="en-US" sz="1400" baseline="0" dirty="0" smtClean="0"/>
              <a:t>a multidisciplinary </a:t>
            </a:r>
            <a:r>
              <a:rPr lang="en-US" sz="1400" baseline="0" dirty="0" smtClean="0"/>
              <a:t>team to serve all the different needs of families.</a:t>
            </a:r>
          </a:p>
          <a:p>
            <a:pPr marL="630536" lvl="1" indent="-173336">
              <a:buFont typeface="Arial" panose="020B0604020202020204" pitchFamily="34" charset="0"/>
              <a:buChar char="•"/>
            </a:pPr>
            <a:r>
              <a:rPr lang="en-US" sz="1400" baseline="0" dirty="0" smtClean="0"/>
              <a:t>Staff member Danielle talked about how staff value the opinions of the families because the program is for them.</a:t>
            </a:r>
          </a:p>
          <a:p>
            <a:pPr marL="630536" lvl="1" indent="-173336">
              <a:buFont typeface="Arial" panose="020B0604020202020204" pitchFamily="34" charset="0"/>
              <a:buChar char="•"/>
            </a:pPr>
            <a:r>
              <a:rPr lang="en-US" sz="1400" baseline="0" dirty="0" smtClean="0"/>
              <a:t>Staff member Danielle talked about how staff are “on demand” for families.</a:t>
            </a:r>
          </a:p>
          <a:p>
            <a:pPr marL="630536" lvl="1" indent="-173336">
              <a:buFont typeface="Arial" panose="020B0604020202020204" pitchFamily="34" charset="0"/>
              <a:buChar char="•"/>
            </a:pPr>
            <a:r>
              <a:rPr lang="en-US" sz="1400" baseline="0" dirty="0" smtClean="0"/>
              <a:t>Male client talks about how much it means to have staff care about him and his kids.</a:t>
            </a:r>
          </a:p>
          <a:p>
            <a:pPr marL="630536" lvl="1" indent="-173336">
              <a:buFont typeface="Arial" panose="020B0604020202020204" pitchFamily="34" charset="0"/>
              <a:buChar char="•"/>
            </a:pPr>
            <a:r>
              <a:rPr lang="en-US" sz="1400" baseline="0" dirty="0" smtClean="0"/>
              <a:t>Client talks about what it was like to find a program that let her bring her kids.</a:t>
            </a:r>
          </a:p>
          <a:p>
            <a:pPr marL="630536" lvl="1" indent="-173336">
              <a:buFont typeface="Arial" panose="020B0604020202020204" pitchFamily="34" charset="0"/>
              <a:buChar char="•"/>
            </a:pPr>
            <a:r>
              <a:rPr lang="en-US" sz="1400" baseline="0" dirty="0" smtClean="0"/>
              <a:t>CEO Kathryn Icenhower talks about how “it’s much easier to let people in than keep people out” in reference to accepting families where they’re at.</a:t>
            </a:r>
          </a:p>
          <a:p>
            <a:pPr marL="630536" lvl="1" indent="-173336">
              <a:buFont typeface="Arial" panose="020B0604020202020204" pitchFamily="34" charset="0"/>
              <a:buChar char="•"/>
            </a:pPr>
            <a:r>
              <a:rPr lang="en-US" sz="1400" baseline="0" dirty="0" smtClean="0"/>
              <a:t>CEO Kathryn Icenhower talks about the importance of designing a program that meets the needs of the families in your community.</a:t>
            </a:r>
          </a:p>
          <a:p>
            <a:pPr marL="630536" lvl="1" indent="-173336">
              <a:buFont typeface="Arial" panose="020B0604020202020204" pitchFamily="34" charset="0"/>
              <a:buChar char="•"/>
            </a:pPr>
            <a:endParaRPr lang="en-US" sz="1400" baseline="0" dirty="0" smtClean="0"/>
          </a:p>
          <a:p>
            <a:pPr marL="630536" lvl="1" indent="-173336">
              <a:buFont typeface="Arial" panose="020B0604020202020204" pitchFamily="34" charset="0"/>
              <a:buChar char="•"/>
            </a:pPr>
            <a:endParaRPr lang="en-US" sz="1400" baseline="0" dirty="0" smtClean="0"/>
          </a:p>
          <a:p>
            <a:pPr marL="630536" lvl="1" indent="-173336">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18</a:t>
            </a:fld>
            <a:endParaRPr lang="en-US" dirty="0"/>
          </a:p>
        </p:txBody>
      </p:sp>
    </p:spTree>
    <p:extLst>
      <p:ext uri="{BB962C8B-B14F-4D97-AF65-F5344CB8AC3E}">
        <p14:creationId xmlns:p14="http://schemas.microsoft.com/office/powerpoint/2010/main" val="141484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smtClean="0">
                <a:latin typeface="Arial" charset="0"/>
                <a:ea typeface="Arial" charset="0"/>
                <a:cs typeface="Arial" charset="0"/>
              </a:rPr>
              <a:t>Please turn to your completed “Is it Family-Centered Care?” checklist on </a:t>
            </a:r>
            <a:r>
              <a:rPr lang="en-US" sz="1400" dirty="0" smtClean="0">
                <a:solidFill>
                  <a:srgbClr val="FF0000"/>
                </a:solidFill>
                <a:latin typeface="Arial" charset="0"/>
                <a:ea typeface="Arial" charset="0"/>
                <a:cs typeface="Arial" charset="0"/>
              </a:rPr>
              <a:t>pages</a:t>
            </a:r>
            <a:r>
              <a:rPr lang="en-US" sz="1400" baseline="0" dirty="0" smtClean="0">
                <a:solidFill>
                  <a:srgbClr val="FF0000"/>
                </a:solidFill>
                <a:latin typeface="Arial" charset="0"/>
                <a:ea typeface="Arial" charset="0"/>
                <a:cs typeface="Arial" charset="0"/>
              </a:rPr>
              <a:t> 67-68</a:t>
            </a:r>
            <a:r>
              <a:rPr lang="en-US" sz="1400" dirty="0" smtClean="0">
                <a:solidFill>
                  <a:srgbClr val="FF0000"/>
                </a:solidFill>
                <a:latin typeface="Arial" charset="0"/>
                <a:ea typeface="Arial" charset="0"/>
                <a:cs typeface="Arial" charset="0"/>
              </a:rPr>
              <a:t> </a:t>
            </a:r>
            <a:r>
              <a:rPr lang="en-US" sz="1400" dirty="0" smtClean="0">
                <a:latin typeface="Arial" charset="0"/>
                <a:ea typeface="Arial" charset="0"/>
                <a:cs typeface="Arial" charset="0"/>
              </a:rPr>
              <a:t>of the manual.</a:t>
            </a:r>
          </a:p>
          <a:p>
            <a:pPr marL="285750" indent="-285750">
              <a:buFont typeface="Arial" panose="020B0604020202020204" pitchFamily="34" charset="0"/>
              <a:buChar char="•"/>
            </a:pPr>
            <a:r>
              <a:rPr lang="en-US" sz="1400" dirty="0" smtClean="0">
                <a:latin typeface="Arial" charset="0"/>
                <a:ea typeface="Arial" charset="0"/>
                <a:cs typeface="Arial" charset="0"/>
              </a:rPr>
              <a:t>How does your agency compare to the family-centered items on the checklist?</a:t>
            </a:r>
          </a:p>
          <a:p>
            <a:pPr marL="285750" indent="-285750">
              <a:buFont typeface="Arial" panose="020B0604020202020204" pitchFamily="34" charset="0"/>
              <a:buChar char="•"/>
            </a:pPr>
            <a:r>
              <a:rPr lang="en-US" sz="1400" dirty="0" smtClean="0">
                <a:latin typeface="Arial" charset="0"/>
                <a:ea typeface="Arial" charset="0"/>
                <a:cs typeface="Arial" charset="0"/>
              </a:rPr>
              <a:t>How are your current program approaches similar and/or different to what you saw in the documentary? </a:t>
            </a:r>
          </a:p>
        </p:txBody>
      </p:sp>
      <p:sp>
        <p:nvSpPr>
          <p:cNvPr id="4" name="Slide Number Placeholder 3"/>
          <p:cNvSpPr>
            <a:spLocks noGrp="1"/>
          </p:cNvSpPr>
          <p:nvPr>
            <p:ph type="sldNum" sz="quarter" idx="10"/>
          </p:nvPr>
        </p:nvSpPr>
        <p:spPr/>
        <p:txBody>
          <a:bodyPr/>
          <a:lstStyle/>
          <a:p>
            <a:fld id="{456A54EE-C959-448C-B94A-528FB40E2345}" type="slidenum">
              <a:rPr lang="en-US" smtClean="0"/>
              <a:t>19</a:t>
            </a:fld>
            <a:endParaRPr lang="en-US" dirty="0"/>
          </a:p>
        </p:txBody>
      </p:sp>
    </p:spTree>
    <p:extLst>
      <p:ext uri="{BB962C8B-B14F-4D97-AF65-F5344CB8AC3E}">
        <p14:creationId xmlns:p14="http://schemas.microsoft.com/office/powerpoint/2010/main" val="143014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While we are waiting for everyone to join us, please complete the checklist, “Is it</a:t>
            </a:r>
            <a:r>
              <a:rPr lang="en-US" baseline="0" dirty="0" smtClean="0"/>
              <a:t> Family-Centered Care?” on </a:t>
            </a:r>
            <a:r>
              <a:rPr lang="en-US" b="1" baseline="0" dirty="0" smtClean="0"/>
              <a:t>pages 67-68 </a:t>
            </a:r>
            <a:r>
              <a:rPr lang="en-US" baseline="0" dirty="0" smtClean="0"/>
              <a:t>of the participant manual. We will review the results of this checklist later in the module.</a:t>
            </a: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a:t>
            </a:fld>
            <a:endParaRPr lang="en-US" dirty="0"/>
          </a:p>
        </p:txBody>
      </p:sp>
    </p:spTree>
    <p:extLst>
      <p:ext uri="{BB962C8B-B14F-4D97-AF65-F5344CB8AC3E}">
        <p14:creationId xmlns:p14="http://schemas.microsoft.com/office/powerpoint/2010/main" val="1081184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sz="1400" dirty="0" smtClean="0"/>
              <a:t>The documentary showed an approach that works for families in Compton,</a:t>
            </a:r>
            <a:r>
              <a:rPr lang="en-US" sz="1400" baseline="0" dirty="0" smtClean="0"/>
              <a:t> CA. But we also know that every community is very different.</a:t>
            </a:r>
          </a:p>
          <a:p>
            <a:pPr marL="173336" indent="-173336">
              <a:buFont typeface="Arial" panose="020B0604020202020204" pitchFamily="34" charset="0"/>
              <a:buChar char="•"/>
            </a:pPr>
            <a:endParaRPr lang="en-US" sz="1400" baseline="0" dirty="0" smtClean="0"/>
          </a:p>
          <a:p>
            <a:pPr marL="173336" indent="-173336">
              <a:buFont typeface="Arial" panose="020B0604020202020204" pitchFamily="34" charset="0"/>
              <a:buChar char="•"/>
            </a:pPr>
            <a:r>
              <a:rPr lang="en-US" sz="1400" baseline="0" dirty="0" smtClean="0"/>
              <a:t>In a perfect world, what adaptations would you make in your program or community to better serve the needs of its families?</a:t>
            </a: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20</a:t>
            </a:fld>
            <a:endParaRPr lang="en-US" dirty="0"/>
          </a:p>
        </p:txBody>
      </p:sp>
    </p:spTree>
    <p:extLst>
      <p:ext uri="{BB962C8B-B14F-4D97-AF65-F5344CB8AC3E}">
        <p14:creationId xmlns:p14="http://schemas.microsoft.com/office/powerpoint/2010/main" val="443235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aseline="0" dirty="0" smtClean="0"/>
              <a:t>In addition to SHIELDS for Families, many other programs have used innovative strategies to develop and fund family-centered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We are going to listen to a 2-minute</a:t>
            </a:r>
            <a:r>
              <a:rPr lang="en-US" sz="1400" baseline="0" dirty="0" smtClean="0"/>
              <a:t> </a:t>
            </a:r>
            <a:r>
              <a:rPr lang="en-US" sz="1400" dirty="0" smtClean="0"/>
              <a:t>audio clip from Kimberly Craig</a:t>
            </a:r>
            <a:r>
              <a:rPr lang="en-US" sz="1400" baseline="0" dirty="0" smtClean="0"/>
              <a:t>. She is CEO of CHEEERS Recovery Center, a former PPW grantee, in Phoenix, AZ. She shares a creative way that her </a:t>
            </a:r>
            <a:r>
              <a:rPr lang="en-US" sz="1400" baseline="0" smtClean="0"/>
              <a:t>agency </a:t>
            </a:r>
            <a:r>
              <a:rPr lang="en-US" sz="1400" baseline="0" smtClean="0"/>
              <a:t>has </a:t>
            </a:r>
            <a:r>
              <a:rPr lang="en-US" sz="1400" baseline="0" dirty="0" smtClean="0"/>
              <a:t>developed family housing in collaboration with the police department and city.</a:t>
            </a:r>
          </a:p>
          <a:p>
            <a:pPr marL="285750" indent="-285750">
              <a:buFont typeface="Arial" panose="020B0604020202020204" pitchFamily="34" charset="0"/>
              <a:buChar char="•"/>
            </a:pPr>
            <a:endParaRPr lang="en-US" sz="1400" baseline="0"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Do you have any thoughts about what Kimberly shared?</a:t>
            </a:r>
          </a:p>
          <a:p>
            <a:pPr marL="0" indent="0">
              <a:buFont typeface="Arial" panose="020B0604020202020204" pitchFamily="34" charset="0"/>
              <a:buNone/>
            </a:pPr>
            <a:endParaRPr lang="en-US" sz="1400" baseline="0" dirty="0" smtClean="0"/>
          </a:p>
          <a:p>
            <a:pPr marL="173336" marR="0" lvl="0" indent="-173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1" baseline="0" dirty="0" smtClean="0"/>
              <a:t>Note to trainer</a:t>
            </a:r>
            <a:r>
              <a:rPr lang="en-US" sz="1400" baseline="0" dirty="0" smtClean="0"/>
              <a:t>: Hover over the audio icon and press the play button to play the audio clip.</a:t>
            </a: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21</a:t>
            </a:fld>
            <a:endParaRPr lang="en-US" dirty="0"/>
          </a:p>
        </p:txBody>
      </p:sp>
    </p:spTree>
    <p:extLst>
      <p:ext uri="{BB962C8B-B14F-4D97-AF65-F5344CB8AC3E}">
        <p14:creationId xmlns:p14="http://schemas.microsoft.com/office/powerpoint/2010/main" val="23059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marR="0" lvl="0" indent="-173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After processing all of this information, how has your impression of family-centered</a:t>
            </a:r>
            <a:r>
              <a:rPr lang="en-US" sz="1200" baseline="0" dirty="0" smtClean="0"/>
              <a:t> care changed?</a:t>
            </a:r>
            <a:endParaRPr lang="en-US" sz="1200" dirty="0" smtClean="0"/>
          </a:p>
          <a:p>
            <a:pPr marL="173336" indent="-173336">
              <a:buFont typeface="Arial" panose="020B0604020202020204" pitchFamily="34" charset="0"/>
              <a:buChar char="•"/>
            </a:pPr>
            <a:endParaRPr lang="en-US" sz="1200" dirty="0" smtClean="0"/>
          </a:p>
          <a:p>
            <a:pPr marL="173336" indent="-173336">
              <a:buFont typeface="Arial" panose="020B0604020202020204" pitchFamily="34" charset="0"/>
              <a:buChar char="•"/>
            </a:pPr>
            <a:r>
              <a:rPr lang="en-US" sz="1200" dirty="0" smtClean="0"/>
              <a:t>That concludes the second module in this training series. We took a deeper exploration of what family-centered</a:t>
            </a:r>
            <a:r>
              <a:rPr lang="en-US" sz="1200" baseline="0" dirty="0" smtClean="0"/>
              <a:t> care really means and saw it in action at one treatment program.</a:t>
            </a:r>
          </a:p>
          <a:p>
            <a:pPr marL="173336" indent="-173336">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22</a:t>
            </a:fld>
            <a:endParaRPr lang="en-US" dirty="0"/>
          </a:p>
        </p:txBody>
      </p:sp>
    </p:spTree>
    <p:extLst>
      <p:ext uri="{BB962C8B-B14F-4D97-AF65-F5344CB8AC3E}">
        <p14:creationId xmlns:p14="http://schemas.microsoft.com/office/powerpoint/2010/main" val="3350889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smtClean="0"/>
              <a:t>These</a:t>
            </a:r>
            <a:r>
              <a:rPr lang="en-US" sz="1400" baseline="0" dirty="0" smtClean="0"/>
              <a:t> are the next modules in this training series. Make sure to check your participant manual for more information and resources.</a:t>
            </a:r>
            <a:endParaRPr lang="en-US" sz="1400" dirty="0" smtClean="0"/>
          </a:p>
          <a:p>
            <a:pPr marL="173336" indent="-173336">
              <a:buFont typeface="Arial" panose="020B0604020202020204" pitchFamily="34" charset="0"/>
              <a:buChar char="•"/>
            </a:pPr>
            <a:endParaRPr lang="en-US" sz="1400" dirty="0" smtClean="0"/>
          </a:p>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fld id="{456A54EE-C959-448C-B94A-528FB40E2345}" type="slidenum">
              <a:rPr lang="en-US" smtClean="0"/>
              <a:t>23</a:t>
            </a:fld>
            <a:endParaRPr lang="en-US" dirty="0"/>
          </a:p>
        </p:txBody>
      </p:sp>
    </p:spTree>
    <p:extLst>
      <p:ext uri="{BB962C8B-B14F-4D97-AF65-F5344CB8AC3E}">
        <p14:creationId xmlns:p14="http://schemas.microsoft.com/office/powerpoint/2010/main" val="18042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During</a:t>
            </a:r>
            <a:r>
              <a:rPr lang="en-US" baseline="0" dirty="0" smtClean="0"/>
              <a:t> Module 2, we are going to take a more in-depth look at family-centered care </a:t>
            </a:r>
            <a:r>
              <a:rPr lang="en-US" sz="1200" baseline="0" dirty="0" smtClean="0"/>
              <a:t>by exploring some of its key principles and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Then we will watch a brief documentary produced for this curriculum that tells the story of family-centered care through the perspectives of clients and staff at a treatment program in Compton, 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Afterwards, we will go through a series of discussion questions to explore the central principles of family-centered care and see how they might apply to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3</a:t>
            </a:fld>
            <a:endParaRPr lang="en-US" dirty="0"/>
          </a:p>
        </p:txBody>
      </p:sp>
    </p:spTree>
    <p:extLst>
      <p:ext uri="{BB962C8B-B14F-4D97-AF65-F5344CB8AC3E}">
        <p14:creationId xmlns:p14="http://schemas.microsoft.com/office/powerpoint/2010/main" val="9485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smtClean="0"/>
              <a:t>Our</a:t>
            </a:r>
            <a:r>
              <a:rPr lang="en-US" sz="1600" b="0" baseline="0" dirty="0" smtClean="0"/>
              <a:t> thanks to Kathryn Icenhower, PhD, CEO and Co-founder of SHIELDS for Families, for her expertise and many contributions in the development of this module. Dr. </a:t>
            </a:r>
            <a:r>
              <a:rPr lang="en-US" sz="1400" i="0" kern="1200" dirty="0" smtClean="0">
                <a:solidFill>
                  <a:schemeClr val="tx1"/>
                </a:solidFill>
                <a:effectLst/>
                <a:latin typeface="+mn-lt"/>
                <a:ea typeface="+mn-ea"/>
                <a:cs typeface="+mn-cs"/>
              </a:rPr>
              <a:t>Kathryn Icenhower is the </a:t>
            </a:r>
            <a:r>
              <a:rPr lang="en-US" sz="1400" i="0" kern="1200" dirty="0" smtClean="0">
                <a:solidFill>
                  <a:schemeClr val="tx1"/>
                </a:solidFill>
                <a:effectLst/>
                <a:latin typeface="+mn-lt"/>
                <a:ea typeface="+mn-ea"/>
                <a:cs typeface="+mn-cs"/>
              </a:rPr>
              <a:t>Co-founder </a:t>
            </a:r>
            <a:r>
              <a:rPr lang="en-US" sz="1400" i="0" kern="1200" dirty="0" smtClean="0">
                <a:solidFill>
                  <a:schemeClr val="tx1"/>
                </a:solidFill>
                <a:effectLst/>
                <a:latin typeface="+mn-lt"/>
                <a:ea typeface="+mn-ea"/>
                <a:cs typeface="+mn-cs"/>
              </a:rPr>
              <a:t>and Chief Executive Officer of SHIELDS for Families, a private non-profit organization with 340 staff, a $30 million dollar budget and 38 programs that serve over 10,000 families annually in South Los Angeles. She received her BSSW from Ohio State University and her MSW and PhD from the University of Southern California. Dr. Icenhower sits on numerous local, state, and federal coalitions and advisory boards, including the California State Child Welfare </a:t>
            </a:r>
            <a:r>
              <a:rPr lang="en-US" sz="1400" i="0" kern="1200" dirty="0" smtClean="0">
                <a:solidFill>
                  <a:schemeClr val="tx1"/>
                </a:solidFill>
                <a:effectLst/>
                <a:latin typeface="+mn-lt"/>
                <a:ea typeface="+mn-ea"/>
                <a:cs typeface="+mn-cs"/>
              </a:rPr>
              <a:t>Council</a:t>
            </a:r>
            <a:r>
              <a:rPr lang="en-US" sz="1400" i="0" kern="1200" baseline="0" dirty="0" smtClean="0">
                <a:solidFill>
                  <a:schemeClr val="tx1"/>
                </a:solidFill>
                <a:effectLst/>
                <a:latin typeface="+mn-lt"/>
                <a:ea typeface="+mn-ea"/>
                <a:cs typeface="+mn-cs"/>
              </a:rPr>
              <a:t> and</a:t>
            </a:r>
            <a:r>
              <a:rPr lang="en-US" sz="1400" i="0" kern="1200" dirty="0" smtClean="0">
                <a:solidFill>
                  <a:schemeClr val="tx1"/>
                </a:solidFill>
                <a:effectLst/>
                <a:latin typeface="+mn-lt"/>
                <a:ea typeface="+mn-ea"/>
                <a:cs typeface="+mn-cs"/>
              </a:rPr>
              <a:t> SAMHSA’S </a:t>
            </a:r>
            <a:r>
              <a:rPr lang="en-US" sz="1400" i="0" kern="1200" dirty="0" smtClean="0">
                <a:solidFill>
                  <a:schemeClr val="tx1"/>
                </a:solidFill>
                <a:effectLst/>
                <a:latin typeface="+mn-lt"/>
                <a:ea typeface="+mn-ea"/>
                <a:cs typeface="+mn-cs"/>
              </a:rPr>
              <a:t>Advisory Council for Women’s Services. She has been recognized by numerous entities for her piloting work in the substance use and child welfare fields including an Innovator Award from CSAT for her work in Family Centered Treatment, the James Irvine Foundation Leadership Award, the Visionary Award from the National Association of Minority Contractors, and named as one of the 50 most influential women in Los Angeles by Los Angeles Magazine.</a:t>
            </a:r>
          </a:p>
        </p:txBody>
      </p:sp>
      <p:sp>
        <p:nvSpPr>
          <p:cNvPr id="4" name="Slide Number Placeholder 3"/>
          <p:cNvSpPr>
            <a:spLocks noGrp="1"/>
          </p:cNvSpPr>
          <p:nvPr>
            <p:ph type="sldNum" sz="quarter" idx="10"/>
          </p:nvPr>
        </p:nvSpPr>
        <p:spPr/>
        <p:txBody>
          <a:bodyPr/>
          <a:lstStyle/>
          <a:p>
            <a:fld id="{456A54EE-C959-448C-B94A-528FB40E2345}" type="slidenum">
              <a:rPr lang="en-US" smtClean="0"/>
              <a:t>4</a:t>
            </a:fld>
            <a:endParaRPr lang="en-US" dirty="0"/>
          </a:p>
        </p:txBody>
      </p:sp>
    </p:spTree>
    <p:extLst>
      <p:ext uri="{BB962C8B-B14F-4D97-AF65-F5344CB8AC3E}">
        <p14:creationId xmlns:p14="http://schemas.microsoft.com/office/powerpoint/2010/main" val="186213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Before we get started, I’d like to do some brief introductions.</a:t>
            </a:r>
          </a:p>
          <a:p>
            <a:pPr marL="285750" indent="-285750">
              <a:buFont typeface="Arial" panose="020B0604020202020204" pitchFamily="34" charset="0"/>
              <a:buChar char="•"/>
            </a:pPr>
            <a:r>
              <a:rPr lang="en-US" sz="1400" dirty="0" smtClean="0"/>
              <a:t>Trainer:</a:t>
            </a:r>
            <a:r>
              <a:rPr lang="en-US" sz="1400" baseline="0" dirty="0" smtClean="0"/>
              <a:t> introduce yourself</a:t>
            </a:r>
          </a:p>
          <a:p>
            <a:pPr marL="285750" indent="-285750">
              <a:buFont typeface="Arial" panose="020B0604020202020204" pitchFamily="34" charset="0"/>
              <a:buChar char="•"/>
            </a:pPr>
            <a:r>
              <a:rPr lang="en-US" sz="1400" baseline="0" dirty="0" smtClean="0"/>
              <a:t>Now I’d like everyone to introduce themselves. Please say your name and where you were born.</a:t>
            </a:r>
          </a:p>
          <a:p>
            <a:pPr marL="285750" indent="-285750">
              <a:buFont typeface="Arial" panose="020B0604020202020204" pitchFamily="34" charset="0"/>
              <a:buChar char="•"/>
            </a:pPr>
            <a:endParaRPr lang="en-US" sz="1400" baseline="0" dirty="0" smtClean="0"/>
          </a:p>
          <a:p>
            <a:pPr marL="0" indent="0">
              <a:buFont typeface="Arial" panose="020B0604020202020204" pitchFamily="34" charset="0"/>
              <a:buNone/>
            </a:pPr>
            <a:r>
              <a:rPr lang="en-US" sz="1400" b="1" i="1" baseline="0" dirty="0" smtClean="0"/>
              <a:t>Note to trainer: You can modify this activity based on your audience.</a:t>
            </a:r>
          </a:p>
          <a:p>
            <a:pPr marL="0" indent="0">
              <a:buFont typeface="Arial" panose="020B0604020202020204" pitchFamily="34" charset="0"/>
              <a:buNone/>
            </a:pPr>
            <a:endParaRPr lang="en-US" sz="1400" b="1" i="1"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5</a:t>
            </a:fld>
            <a:endParaRPr lang="en-US" dirty="0"/>
          </a:p>
        </p:txBody>
      </p:sp>
    </p:spTree>
    <p:extLst>
      <p:ext uri="{BB962C8B-B14F-4D97-AF65-F5344CB8AC3E}">
        <p14:creationId xmlns:p14="http://schemas.microsoft.com/office/powerpoint/2010/main" val="201703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As part of this curriculum, you all have a participant manual. I’d like us to do a hands-on review of this module’s content so you are familiar:</a:t>
            </a:r>
          </a:p>
          <a:p>
            <a:pPr marL="285750" indent="-285750">
              <a:buFont typeface="Arial" panose="020B0604020202020204" pitchFamily="34" charset="0"/>
              <a:buChar char="•"/>
            </a:pPr>
            <a:r>
              <a:rPr lang="en-US" sz="1400" b="1" baseline="0" dirty="0" smtClean="0"/>
              <a:t>On page 52</a:t>
            </a:r>
            <a:r>
              <a:rPr lang="en-US" sz="1400" baseline="0" dirty="0" smtClean="0"/>
              <a:t>, the module begins with the training goals and objectives.</a:t>
            </a:r>
          </a:p>
          <a:p>
            <a:pPr marL="285750" indent="-285750">
              <a:buFont typeface="Arial" panose="020B0604020202020204" pitchFamily="34" charset="0"/>
              <a:buChar char="•"/>
            </a:pPr>
            <a:r>
              <a:rPr lang="en-US" sz="1400" baseline="0" dirty="0" smtClean="0"/>
              <a:t>Next on </a:t>
            </a:r>
            <a:r>
              <a:rPr lang="en-US" sz="1400" b="1" baseline="0" dirty="0" smtClean="0"/>
              <a:t>page 53 </a:t>
            </a:r>
            <a:r>
              <a:rPr lang="en-US" sz="1400" baseline="0" dirty="0" smtClean="0"/>
              <a:t>you will find all of the presentation slides with room for taking notes.</a:t>
            </a:r>
          </a:p>
          <a:p>
            <a:pPr marL="285750" indent="-285750">
              <a:buFont typeface="Arial" panose="020B0604020202020204" pitchFamily="34" charset="0"/>
              <a:buChar char="•"/>
            </a:pPr>
            <a:r>
              <a:rPr lang="en-US" sz="1400" baseline="0" dirty="0" smtClean="0"/>
              <a:t>Then on </a:t>
            </a:r>
            <a:r>
              <a:rPr lang="en-US" sz="1400" b="1" baseline="0" dirty="0" smtClean="0"/>
              <a:t>page 66 </a:t>
            </a:r>
            <a:r>
              <a:rPr lang="en-US" sz="1400" baseline="0" dirty="0" smtClean="0"/>
              <a:t>you will find the resources section, which contains a collection of handouts, worksheets, activities, assessments, recommended reading, and a reference list for that module.</a:t>
            </a:r>
          </a:p>
        </p:txBody>
      </p:sp>
      <p:sp>
        <p:nvSpPr>
          <p:cNvPr id="4" name="Slide Number Placeholder 3"/>
          <p:cNvSpPr>
            <a:spLocks noGrp="1"/>
          </p:cNvSpPr>
          <p:nvPr>
            <p:ph type="sldNum" sz="quarter" idx="10"/>
          </p:nvPr>
        </p:nvSpPr>
        <p:spPr/>
        <p:txBody>
          <a:bodyPr/>
          <a:lstStyle/>
          <a:p>
            <a:fld id="{456A54EE-C959-448C-B94A-528FB40E2345}" type="slidenum">
              <a:rPr lang="en-US" smtClean="0"/>
              <a:t>6</a:t>
            </a:fld>
            <a:endParaRPr lang="en-US" dirty="0"/>
          </a:p>
        </p:txBody>
      </p:sp>
    </p:spTree>
    <p:extLst>
      <p:ext uri="{BB962C8B-B14F-4D97-AF65-F5344CB8AC3E}">
        <p14:creationId xmlns:p14="http://schemas.microsoft.com/office/powerpoint/2010/main" val="413545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For additional resources, visit www.attcppwtools.org. Here you can download the “Easier Together” curriculum and access other resources such as:</a:t>
            </a:r>
          </a:p>
          <a:p>
            <a:pPr marL="285750" indent="-285750">
              <a:buFont typeface="Arial" panose="020B0604020202020204" pitchFamily="34" charset="0"/>
              <a:buChar char="•"/>
            </a:pPr>
            <a:r>
              <a:rPr lang="en-US" sz="1400" baseline="0" dirty="0" smtClean="0"/>
              <a:t>Training curriculum</a:t>
            </a:r>
          </a:p>
          <a:p>
            <a:pPr marL="285750" indent="-285750">
              <a:buFont typeface="Arial" panose="020B0604020202020204" pitchFamily="34" charset="0"/>
              <a:buChar char="•"/>
            </a:pPr>
            <a:r>
              <a:rPr lang="en-US" sz="1400" baseline="0" dirty="0" smtClean="0"/>
              <a:t>Online courses</a:t>
            </a:r>
          </a:p>
          <a:p>
            <a:pPr marL="285750" indent="-285750">
              <a:buFont typeface="Arial" panose="020B0604020202020204" pitchFamily="34" charset="0"/>
              <a:buChar char="•"/>
            </a:pPr>
            <a:r>
              <a:rPr lang="en-US" sz="1400" baseline="0" dirty="0" smtClean="0"/>
              <a:t>300+ resources in the Program Resources library</a:t>
            </a:r>
          </a:p>
          <a:p>
            <a:pPr marL="285750" indent="-285750">
              <a:buFont typeface="Arial" panose="020B0604020202020204" pitchFamily="34" charset="0"/>
              <a:buChar char="•"/>
            </a:pPr>
            <a:r>
              <a:rPr lang="en-US" sz="1400" baseline="0" dirty="0" smtClean="0"/>
              <a:t>Recorded presentations</a:t>
            </a:r>
          </a:p>
          <a:p>
            <a:pPr marL="285750" indent="-285750">
              <a:buFont typeface="Arial" panose="020B0604020202020204" pitchFamily="34" charset="0"/>
              <a:buChar char="•"/>
            </a:pPr>
            <a:r>
              <a:rPr lang="en-US" sz="1400" baseline="0" dirty="0" smtClean="0"/>
              <a:t>Videos</a:t>
            </a:r>
          </a:p>
        </p:txBody>
      </p:sp>
      <p:sp>
        <p:nvSpPr>
          <p:cNvPr id="4" name="Slide Number Placeholder 3"/>
          <p:cNvSpPr>
            <a:spLocks noGrp="1"/>
          </p:cNvSpPr>
          <p:nvPr>
            <p:ph type="sldNum" sz="quarter" idx="10"/>
          </p:nvPr>
        </p:nvSpPr>
        <p:spPr/>
        <p:txBody>
          <a:bodyPr/>
          <a:lstStyle/>
          <a:p>
            <a:fld id="{456A54EE-C959-448C-B94A-528FB40E2345}" type="slidenum">
              <a:rPr lang="en-US" smtClean="0"/>
              <a:t>7</a:t>
            </a:fld>
            <a:endParaRPr lang="en-US" dirty="0"/>
          </a:p>
        </p:txBody>
      </p:sp>
    </p:spTree>
    <p:extLst>
      <p:ext uri="{BB962C8B-B14F-4D97-AF65-F5344CB8AC3E}">
        <p14:creationId xmlns:p14="http://schemas.microsoft.com/office/powerpoint/2010/main" val="102495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The goal of this module is to help programs learn the intricacies and philosophy of family-centered care so they can apply its principles to their work.</a:t>
            </a:r>
          </a:p>
          <a:p>
            <a:pPr marL="0" indent="0">
              <a:buFont typeface="Arial" panose="020B0604020202020204" pitchFamily="34" charset="0"/>
              <a:buNone/>
            </a:pPr>
            <a:endParaRPr lang="en-US" sz="1400" dirty="0" smtClean="0"/>
          </a:p>
          <a:p>
            <a:pPr marL="0" indent="0">
              <a:buFont typeface="Arial" panose="020B0604020202020204" pitchFamily="34" charset="0"/>
              <a:buNone/>
            </a:pPr>
            <a:r>
              <a:rPr lang="en-US" sz="1400" dirty="0" smtClean="0"/>
              <a:t>These are our learning objectives for Module 2.</a:t>
            </a: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8</a:t>
            </a:fld>
            <a:endParaRPr lang="en-US" dirty="0"/>
          </a:p>
        </p:txBody>
      </p:sp>
    </p:spTree>
    <p:extLst>
      <p:ext uri="{BB962C8B-B14F-4D97-AF65-F5344CB8AC3E}">
        <p14:creationId xmlns:p14="http://schemas.microsoft.com/office/powerpoint/2010/main" val="176347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a:t>
            </a:r>
            <a:r>
              <a:rPr lang="en-US" baseline="0" dirty="0" smtClean="0"/>
              <a:t> we talk about family-centered care, a lot of us think our agencies are already doing it. And we might be to some extent. Many of the client </a:t>
            </a:r>
            <a:r>
              <a:rPr lang="en-US" baseline="0" dirty="0" err="1" smtClean="0"/>
              <a:t>cultaural</a:t>
            </a:r>
            <a:r>
              <a:rPr lang="en-US" baseline="0" dirty="0" smtClean="0"/>
              <a:t> groups we serve value family and our communities already feel family-centered. However, working with clients from family-centered cultural groups is not the same as having family-centered services in our agencies. This hasn’t always translated into the treatment system.</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We are going to listen to a 3-minute audio clip from Diana</a:t>
            </a:r>
            <a:r>
              <a:rPr lang="en-US" baseline="0" dirty="0" smtClean="0"/>
              <a:t> Kramer. She is a cultural competency expert and SAMHSA PPW Program Manager at Native American Connections in Phoenix, AZ. She shares her thoughts on this distinction between cultures that value family and agencies that implement family-centered services.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Do you have any thoughts about what Diana shared?</a:t>
            </a:r>
          </a:p>
          <a:p>
            <a:pPr marL="171450" indent="-171450">
              <a:buFont typeface="Arial" panose="020B0604020202020204" pitchFamily="34" charset="0"/>
              <a:buChar char="•"/>
            </a:pPr>
            <a:endParaRPr lang="en-US" b="1" i="1" baseline="0" dirty="0" smtClean="0"/>
          </a:p>
          <a:p>
            <a:pPr marL="171450" indent="-171450">
              <a:buFont typeface="Arial" panose="020B0604020202020204" pitchFamily="34" charset="0"/>
              <a:buChar char="•"/>
            </a:pPr>
            <a:r>
              <a:rPr lang="en-US" b="1" i="1" baseline="0" dirty="0" smtClean="0"/>
              <a:t>Note to trainer</a:t>
            </a:r>
            <a:r>
              <a:rPr lang="en-US" baseline="0" dirty="0" smtClean="0"/>
              <a:t>: Hover over the audio icon and press the play button to play the audio clip.</a:t>
            </a:r>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9</a:t>
            </a:fld>
            <a:endParaRPr lang="en-US" dirty="0"/>
          </a:p>
        </p:txBody>
      </p:sp>
    </p:spTree>
    <p:extLst>
      <p:ext uri="{BB962C8B-B14F-4D97-AF65-F5344CB8AC3E}">
        <p14:creationId xmlns:p14="http://schemas.microsoft.com/office/powerpoint/2010/main" val="506483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3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1">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1</a:t>
            </a:r>
          </a:p>
        </p:txBody>
      </p:sp>
    </p:spTree>
    <p:extLst>
      <p:ext uri="{BB962C8B-B14F-4D97-AF65-F5344CB8AC3E}">
        <p14:creationId xmlns:p14="http://schemas.microsoft.com/office/powerpoint/2010/main" val="149527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2</a:t>
            </a:r>
          </a:p>
        </p:txBody>
      </p:sp>
    </p:spTree>
    <p:extLst>
      <p:ext uri="{BB962C8B-B14F-4D97-AF65-F5344CB8AC3E}">
        <p14:creationId xmlns:p14="http://schemas.microsoft.com/office/powerpoint/2010/main" val="309751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3</a:t>
            </a:r>
          </a:p>
        </p:txBody>
      </p:sp>
    </p:spTree>
    <p:extLst>
      <p:ext uri="{BB962C8B-B14F-4D97-AF65-F5344CB8AC3E}">
        <p14:creationId xmlns:p14="http://schemas.microsoft.com/office/powerpoint/2010/main" val="61945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8" name="Group 7"/>
          <p:cNvGrpSpPr/>
          <p:nvPr userDrawn="1"/>
        </p:nvGrpSpPr>
        <p:grpSpPr>
          <a:xfrm>
            <a:off x="471294" y="438498"/>
            <a:ext cx="1333408" cy="1333408"/>
            <a:chOff x="6732376" y="2340893"/>
            <a:chExt cx="2218626" cy="2218626"/>
          </a:xfrm>
        </p:grpSpPr>
        <p:sp>
          <p:nvSpPr>
            <p:cNvPr id="9" name="Connector 8"/>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descr="Icon-Only-white.png"/>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1"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One-Column Slide</a:t>
            </a:r>
          </a:p>
        </p:txBody>
      </p:sp>
      <p:sp>
        <p:nvSpPr>
          <p:cNvPr id="12" name="Content Placeholder 2"/>
          <p:cNvSpPr>
            <a:spLocks noGrp="1"/>
          </p:cNvSpPr>
          <p:nvPr>
            <p:ph idx="1" hasCustomPrompt="1"/>
          </p:nvPr>
        </p:nvSpPr>
        <p:spPr>
          <a:xfrm>
            <a:off x="880943" y="2067226"/>
            <a:ext cx="8421977" cy="4296876"/>
          </a:xfrm>
          <a:prstGeom prst="rect">
            <a:avLst/>
          </a:prstGeom>
        </p:spPr>
        <p:txBody>
          <a:bodyPr lIns="109728" tIns="54864" rIns="109728" bIns="54864"/>
          <a:lstStyle>
            <a:lvl1pPr marL="0" marR="0" indent="0" algn="l" defTabSz="548640" rtl="0" eaLnBrk="1" fontAlgn="auto" latinLnBrk="0" hangingPunct="1">
              <a:lnSpc>
                <a:spcPct val="100000"/>
              </a:lnSpc>
              <a:spcBef>
                <a:spcPct val="20000"/>
              </a:spcBef>
              <a:spcAft>
                <a:spcPts val="0"/>
              </a:spcAft>
              <a:buClrTx/>
              <a:buSzTx/>
              <a:buFont typeface="Arial"/>
              <a:buNone/>
              <a:tabLst/>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marL="0" marR="0" lvl="0" indent="0" algn="l" defTabSz="548640" rtl="0" eaLnBrk="1" fontAlgn="auto" latinLnBrk="0" hangingPunct="1">
              <a:lnSpc>
                <a:spcPct val="100000"/>
              </a:lnSpc>
              <a:spcBef>
                <a:spcPct val="20000"/>
              </a:spcBef>
              <a:spcAft>
                <a:spcPts val="0"/>
              </a:spcAft>
              <a:buClrTx/>
              <a:buSzTx/>
              <a:buFont typeface="Arial"/>
              <a:buNone/>
              <a:tabLst/>
              <a:defRPr/>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a:p>
            <a:pPr lvl="0"/>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51672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80944" y="2096758"/>
            <a:ext cx="4553435" cy="4385472"/>
          </a:xfrm>
          <a:prstGeom prst="rect">
            <a:avLst/>
          </a:prstGeom>
        </p:spPr>
        <p:txBody>
          <a:bodyPr lIns="109728" tIns="54864" rIns="109728" bIns="54864"/>
          <a:lstStyle>
            <a:lvl1pPr marL="0" indent="0">
              <a:buNone/>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p:txBody>
      </p:sp>
      <p:sp>
        <p:nvSpPr>
          <p:cNvPr id="13" name="Content Placeholder 2"/>
          <p:cNvSpPr>
            <a:spLocks noGrp="1"/>
          </p:cNvSpPr>
          <p:nvPr>
            <p:ph idx="10" hasCustomPrompt="1"/>
          </p:nvPr>
        </p:nvSpPr>
        <p:spPr>
          <a:xfrm>
            <a:off x="5982433" y="2096757"/>
            <a:ext cx="3320488" cy="4119685"/>
          </a:xfrm>
          <a:prstGeom prst="rect">
            <a:avLst/>
          </a:prstGeom>
        </p:spPr>
        <p:txBody>
          <a:bodyPr lIns="109728" tIns="54864" rIns="109728" bIns="54864"/>
          <a:lstStyle>
            <a:lvl1pPr marL="342900" indent="-342900">
              <a:lnSpc>
                <a:spcPct val="100000"/>
              </a:lnSpc>
              <a:spcAft>
                <a:spcPts val="1000"/>
              </a:spcAft>
              <a:buSzPct val="100000"/>
              <a:buFontTx/>
              <a:buBlip>
                <a:blip r:embed="rId3"/>
              </a:buBlip>
              <a:defRPr sz="1800" baseline="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a:t>Bullets or Photo here</a:t>
            </a:r>
          </a:p>
          <a:p>
            <a:pPr lvl="0"/>
            <a:r>
              <a:rPr lang="en-US" dirty="0" err="1"/>
              <a:t>Lorem</a:t>
            </a:r>
            <a:r>
              <a:rPr lang="en-US" dirty="0"/>
              <a:t> </a:t>
            </a:r>
            <a:r>
              <a:rPr lang="en-US" dirty="0" err="1"/>
              <a:t>ipsum</a:t>
            </a:r>
            <a:r>
              <a:rPr lang="en-US" dirty="0"/>
              <a:t> dolor</a:t>
            </a:r>
          </a:p>
          <a:p>
            <a:pPr lvl="0"/>
            <a:r>
              <a:rPr lang="en-US" dirty="0" err="1"/>
              <a:t>Consectetur</a:t>
            </a:r>
            <a:r>
              <a:rPr lang="en-US" dirty="0"/>
              <a:t> </a:t>
            </a:r>
            <a:r>
              <a:rPr lang="en-US" dirty="0" err="1"/>
              <a:t>adipiscing</a:t>
            </a:r>
            <a:r>
              <a:rPr lang="en-US" dirty="0"/>
              <a:t> </a:t>
            </a:r>
            <a:r>
              <a:rPr lang="en-US" dirty="0" err="1"/>
              <a:t>elit</a:t>
            </a:r>
            <a:endParaRPr lang="en-US" dirty="0"/>
          </a:p>
          <a:p>
            <a:pPr lvl="0"/>
            <a:r>
              <a:rPr lang="en-US" dirty="0" err="1"/>
              <a:t>Duis</a:t>
            </a:r>
            <a:r>
              <a:rPr lang="en-US" dirty="0"/>
              <a:t> </a:t>
            </a:r>
            <a:r>
              <a:rPr lang="en-US" dirty="0" err="1"/>
              <a:t>lacinia</a:t>
            </a:r>
            <a:r>
              <a:rPr lang="en-US" dirty="0"/>
              <a:t> mi </a:t>
            </a:r>
            <a:r>
              <a:rPr lang="en-US" dirty="0" err="1"/>
              <a:t>ut</a:t>
            </a:r>
            <a:r>
              <a:rPr lang="en-US" dirty="0"/>
              <a:t> </a:t>
            </a:r>
          </a:p>
          <a:p>
            <a:pPr lvl="0"/>
            <a:r>
              <a:rPr lang="en-US" dirty="0" err="1"/>
              <a:t>ipsum</a:t>
            </a:r>
            <a:r>
              <a:rPr lang="en-US" dirty="0"/>
              <a:t> </a:t>
            </a:r>
            <a:r>
              <a:rPr lang="en-US" dirty="0" err="1"/>
              <a:t>sagittis</a:t>
            </a:r>
            <a:r>
              <a:rPr lang="en-US" dirty="0"/>
              <a:t> </a:t>
            </a:r>
            <a:r>
              <a:rPr lang="en-US" dirty="0" err="1"/>
              <a:t>sed</a:t>
            </a:r>
            <a:endParaRPr lang="en-US" dirty="0"/>
          </a:p>
          <a:p>
            <a:pPr lvl="0"/>
            <a:r>
              <a:rPr lang="en-US" dirty="0"/>
              <a:t>Nam </a:t>
            </a:r>
            <a:r>
              <a:rPr lang="en-US" dirty="0" err="1"/>
              <a:t>augue</a:t>
            </a:r>
            <a:r>
              <a:rPr lang="en-US" dirty="0"/>
              <a:t> </a:t>
            </a:r>
            <a:r>
              <a:rPr lang="en-US" dirty="0" err="1"/>
              <a:t>risus</a:t>
            </a:r>
            <a:r>
              <a:rPr lang="en-US" dirty="0"/>
              <a:t>, dictum</a:t>
            </a:r>
          </a:p>
        </p:txBody>
      </p:sp>
      <p:sp>
        <p:nvSpPr>
          <p:cNvPr id="11" name="Rectangle 10"/>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2" name="Group 11"/>
          <p:cNvGrpSpPr/>
          <p:nvPr userDrawn="1"/>
        </p:nvGrpSpPr>
        <p:grpSpPr>
          <a:xfrm>
            <a:off x="471294" y="438498"/>
            <a:ext cx="1333408" cy="1333408"/>
            <a:chOff x="6732376" y="2340893"/>
            <a:chExt cx="2218626" cy="2218626"/>
          </a:xfrm>
        </p:grpSpPr>
        <p:sp>
          <p:nvSpPr>
            <p:cNvPr id="14" name="Connector 13"/>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5" name="Picture 14" descr="Icon-Only-white.png"/>
            <p:cNvPicPr>
              <a:picLocks noChangeAspect="1"/>
            </p:cNvPicPr>
            <p:nvPr userDrawn="1"/>
          </p:nvPicPr>
          <p:blipFill>
            <a:blip r:embed="rId4">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6"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Two-Column Slide</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302973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2011"/>
            <a:ext cx="7543800" cy="2705947"/>
          </a:xfrm>
          <a:prstGeom prst="rect">
            <a:avLst/>
          </a:prstGeom>
        </p:spPr>
        <p:txBody>
          <a:bodyPr anchor="b"/>
          <a:lstStyle>
            <a:lvl1pPr algn="ctr">
              <a:defRPr sz="4950"/>
            </a:lvl1pPr>
          </a:lstStyle>
          <a:p>
            <a:r>
              <a:rPr lang="en-US" smtClean="0"/>
              <a:t>Click to edit Master title style</a:t>
            </a:r>
            <a:endParaRPr lang="en-US"/>
          </a:p>
        </p:txBody>
      </p:sp>
      <p:sp>
        <p:nvSpPr>
          <p:cNvPr id="3" name="Subtitle 2"/>
          <p:cNvSpPr>
            <a:spLocks noGrp="1"/>
          </p:cNvSpPr>
          <p:nvPr>
            <p:ph type="subTitle" idx="1"/>
          </p:nvPr>
        </p:nvSpPr>
        <p:spPr>
          <a:xfrm>
            <a:off x="1257300" y="4082310"/>
            <a:ext cx="7543800" cy="1876530"/>
          </a:xfrm>
          <a:prstGeom prst="rect">
            <a:avLst/>
          </a:prstGeo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smtClean="0"/>
              <a:t>Click to edit Master subtitle style</a:t>
            </a:r>
            <a:endParaRPr lang="en-US"/>
          </a:p>
        </p:txBody>
      </p:sp>
      <p:sp>
        <p:nvSpPr>
          <p:cNvPr id="4" name="Date Placeholder 3"/>
          <p:cNvSpPr>
            <a:spLocks noGrp="1"/>
          </p:cNvSpPr>
          <p:nvPr>
            <p:ph type="dt" sz="half" idx="10"/>
          </p:nvPr>
        </p:nvSpPr>
        <p:spPr>
          <a:xfrm>
            <a:off x="691515" y="7203864"/>
            <a:ext cx="2263140" cy="413808"/>
          </a:xfrm>
          <a:prstGeom prst="rect">
            <a:avLst/>
          </a:prstGeom>
        </p:spPr>
        <p:txBody>
          <a:bodyPr/>
          <a:lstStyle/>
          <a:p>
            <a:fld id="{285E48E3-5AF7-384F-905F-E09DDD0010C1}" type="datetimeFigureOut">
              <a:rPr lang="en-US" smtClean="0"/>
              <a:t>10/30/17</a:t>
            </a:fld>
            <a:endParaRPr lang="en-US"/>
          </a:p>
        </p:txBody>
      </p:sp>
      <p:sp>
        <p:nvSpPr>
          <p:cNvPr id="5" name="Footer Placeholder 4"/>
          <p:cNvSpPr>
            <a:spLocks noGrp="1"/>
          </p:cNvSpPr>
          <p:nvPr>
            <p:ph type="ftr" sz="quarter" idx="11"/>
          </p:nvPr>
        </p:nvSpPr>
        <p:spPr>
          <a:xfrm>
            <a:off x="3331845" y="7203864"/>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4"/>
            <a:ext cx="2263140" cy="413808"/>
          </a:xfrm>
          <a:prstGeom prst="rect">
            <a:avLst/>
          </a:prstGeom>
        </p:spPr>
        <p:txBody>
          <a:bodyPr/>
          <a:lstStyle/>
          <a:p>
            <a:fld id="{70A16690-C634-0246-BE8E-176BBFFC2EDE}" type="slidenum">
              <a:rPr lang="en-US" smtClean="0"/>
              <a:t>‹#›</a:t>
            </a:fld>
            <a:endParaRPr lang="en-US"/>
          </a:p>
        </p:txBody>
      </p:sp>
    </p:spTree>
    <p:extLst>
      <p:ext uri="{BB962C8B-B14F-4D97-AF65-F5344CB8AC3E}">
        <p14:creationId xmlns:p14="http://schemas.microsoft.com/office/powerpoint/2010/main" val="17039690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474606"/>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1" r:id="rId5"/>
    <p:sldLayoutId id="2147483650" r:id="rId6"/>
    <p:sldLayoutId id="2147483655" r:id="rId7"/>
  </p:sldLayoutIdLst>
  <p:txStyles>
    <p:titleStyle>
      <a:lvl1pPr algn="ctr" defTabSz="548640" rtl="0" eaLnBrk="1" latinLnBrk="0" hangingPunct="1">
        <a:spcBef>
          <a:spcPct val="0"/>
        </a:spcBef>
        <a:buNone/>
        <a:defRPr sz="530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0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1.wdp"/><Relationship Id="rId5" Type="http://schemas.openxmlformats.org/officeDocument/2006/relationships/image" Target="../media/image15.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6.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6.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6.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hyperlink" Target="https://vimeo.com/233560293/bc3c8dd057" TargetMode="External"/><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3.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6.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6.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6.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6.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m4a"/><Relationship Id="rId4" Type="http://schemas.openxmlformats.org/officeDocument/2006/relationships/slideLayout" Target="../slideLayouts/slideLayout6.xml"/><Relationship Id="rId5" Type="http://schemas.openxmlformats.org/officeDocument/2006/relationships/notesSlide" Target="../notesSlides/notesSlide21.xml"/><Relationship Id="rId6" Type="http://schemas.openxmlformats.org/officeDocument/2006/relationships/image" Target="../media/image12.png"/><Relationship Id="rId7" Type="http://schemas.openxmlformats.org/officeDocument/2006/relationships/image" Target="../media/image18.png"/><Relationship Id="rId1" Type="http://schemas.openxmlformats.org/officeDocument/2006/relationships/tags" Target="../tags/tag18.xml"/><Relationship Id="rId2" Type="http://schemas.microsoft.com/office/2007/relationships/media" Target="../media/media2.m4a"/></Relationships>
</file>

<file path=ppt/slides/_rels/slide22.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3.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6.xml"/><Relationship Id="rId3"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jpg"/><Relationship Id="rId1" Type="http://schemas.openxmlformats.org/officeDocument/2006/relationships/tags" Target="../tags/tag5.x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0.png"/><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1.png"/><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6.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9.xml"/><Relationship Id="rId5" Type="http://schemas.openxmlformats.org/officeDocument/2006/relationships/image" Target="../media/image12.png"/><Relationship Id="rId6" Type="http://schemas.openxmlformats.org/officeDocument/2006/relationships/image" Target="../media/image13.jpg"/><Relationship Id="rId1" Type="http://schemas.microsoft.com/office/2007/relationships/media" Target="../media/media1.m4a"/><Relationship Id="rId2" Type="http://schemas.openxmlformats.org/officeDocument/2006/relationships/audio" Target="../media/media1.m4a"/></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1600" y="422028"/>
            <a:ext cx="4876800" cy="1554272"/>
          </a:xfrm>
          <a:prstGeom prst="rect">
            <a:avLst/>
          </a:prstGeom>
          <a:solidFill>
            <a:schemeClr val="accent1"/>
          </a:solidFill>
        </p:spPr>
        <p:txBody>
          <a:bodyPr wrap="square" rtlCol="0">
            <a:spAutoFit/>
          </a:bodyPr>
          <a:lstStyle/>
          <a:p>
            <a:r>
              <a:rPr lang="en-US" sz="3500" b="1" dirty="0" smtClean="0">
                <a:solidFill>
                  <a:schemeClr val="bg1"/>
                </a:solidFill>
                <a:latin typeface="Arial" charset="0"/>
                <a:ea typeface="Arial" charset="0"/>
                <a:cs typeface="Arial" charset="0"/>
              </a:rPr>
              <a:t>Easier Together: </a:t>
            </a:r>
          </a:p>
          <a:p>
            <a:r>
              <a:rPr lang="en-US" sz="3000" dirty="0" smtClean="0">
                <a:solidFill>
                  <a:schemeClr val="bg1"/>
                </a:solidFill>
                <a:latin typeface="Arial" charset="0"/>
                <a:ea typeface="Arial" charset="0"/>
                <a:cs typeface="Arial" charset="0"/>
              </a:rPr>
              <a:t>Partnering with Families to </a:t>
            </a:r>
          </a:p>
          <a:p>
            <a:r>
              <a:rPr lang="en-US" sz="3000" smtClean="0">
                <a:solidFill>
                  <a:schemeClr val="bg1"/>
                </a:solidFill>
                <a:latin typeface="Arial" charset="0"/>
                <a:ea typeface="Arial" charset="0"/>
                <a:cs typeface="Arial" charset="0"/>
              </a:rPr>
              <a:t>Make Recovery </a:t>
            </a:r>
            <a:r>
              <a:rPr lang="en-US" sz="3000" dirty="0" smtClean="0">
                <a:solidFill>
                  <a:schemeClr val="bg1"/>
                </a:solidFill>
                <a:latin typeface="Arial" charset="0"/>
                <a:ea typeface="Arial" charset="0"/>
                <a:cs typeface="Arial" charset="0"/>
              </a:rPr>
              <a:t>Possible</a:t>
            </a:r>
            <a:endParaRPr lang="en-US" sz="3000" dirty="0">
              <a:solidFill>
                <a:schemeClr val="bg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156908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0" y="776569"/>
            <a:ext cx="7072070" cy="670487"/>
          </a:xfrm>
        </p:spPr>
        <p:txBody>
          <a:bodyPr/>
          <a:lstStyle/>
          <a:p>
            <a:pPr algn="ctr"/>
            <a:r>
              <a:rPr lang="en-US" b="1" dirty="0">
                <a:latin typeface="Arial" charset="0"/>
                <a:ea typeface="Arial" charset="0"/>
                <a:cs typeface="Arial" charset="0"/>
              </a:rPr>
              <a:t>The Culture Conversation</a:t>
            </a:r>
          </a:p>
        </p:txBody>
      </p:sp>
      <p:sp>
        <p:nvSpPr>
          <p:cNvPr id="8" name="Rectangle 7"/>
          <p:cNvSpPr/>
          <p:nvPr/>
        </p:nvSpPr>
        <p:spPr>
          <a:xfrm>
            <a:off x="8191501" y="209549"/>
            <a:ext cx="1771650" cy="1647825"/>
          </a:xfrm>
          <a:prstGeom prst="rect">
            <a:avLst/>
          </a:prstGeom>
          <a:noFill/>
        </p:spPr>
        <p:txBody>
          <a:bodyPr wrap="none" lIns="91440" tIns="45720" rIns="91440" bIns="45720">
            <a:prstTxWarp prst="textCirclePour">
              <a:avLst>
                <a:gd name="adj1" fmla="val 11314137"/>
                <a:gd name="adj2" fmla="val 50565"/>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Culture Conversation</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730018" y="738469"/>
            <a:ext cx="694616" cy="647700"/>
          </a:xfrm>
          <a:prstGeom prst="ellipse">
            <a:avLst/>
          </a:prstGeom>
          <a:ln w="63500" cap="rnd">
            <a:solidFill>
              <a:schemeClr val="tx2">
                <a:lumMod val="75000"/>
                <a:lumOff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Content Placeholder 4"/>
          <p:cNvPicPr>
            <a:picLocks noGrp="1" noChangeAspect="1"/>
          </p:cNvPicPr>
          <p:nvPr>
            <p:ph idx="10"/>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99385" y="2014076"/>
            <a:ext cx="3866045" cy="4676719"/>
          </a:xfrm>
          <a:prstGeom prst="ellipse">
            <a:avLst/>
          </a:prstGeom>
          <a:ln>
            <a:noFill/>
          </a:ln>
          <a:effectLst>
            <a:softEdge rad="112500"/>
          </a:effectLst>
        </p:spPr>
      </p:pic>
      <p:sp>
        <p:nvSpPr>
          <p:cNvPr id="3" name="Rectangle 2"/>
          <p:cNvSpPr/>
          <p:nvPr/>
        </p:nvSpPr>
        <p:spPr>
          <a:xfrm>
            <a:off x="1714500" y="2209800"/>
            <a:ext cx="2689108" cy="1200329"/>
          </a:xfrm>
          <a:prstGeom prst="rect">
            <a:avLst/>
          </a:prstGeom>
        </p:spPr>
        <p:txBody>
          <a:bodyPr wrap="square">
            <a:spAutoFit/>
          </a:bodyPr>
          <a:lstStyle/>
          <a:p>
            <a:pPr lvl="0"/>
            <a:r>
              <a:rPr lang="en-US" sz="3600" b="1" dirty="0" smtClean="0">
                <a:solidFill>
                  <a:schemeClr val="accent1"/>
                </a:solidFill>
                <a:latin typeface="Arial" charset="0"/>
                <a:ea typeface="Arial" charset="0"/>
                <a:cs typeface="Arial" charset="0"/>
              </a:rPr>
              <a:t>The Family as a Mobile</a:t>
            </a:r>
            <a:endParaRPr lang="en-US" sz="3600" b="1" dirty="0">
              <a:solidFill>
                <a:schemeClr val="accent1"/>
              </a:solidFill>
              <a:latin typeface="Arial" charset="0"/>
              <a:ea typeface="Arial" charset="0"/>
              <a:cs typeface="Arial" charset="0"/>
            </a:endParaRPr>
          </a:p>
        </p:txBody>
      </p:sp>
      <p:sp>
        <p:nvSpPr>
          <p:cNvPr id="6" name="TextBox 5"/>
          <p:cNvSpPr txBox="1"/>
          <p:nvPr/>
        </p:nvSpPr>
        <p:spPr>
          <a:xfrm>
            <a:off x="6755187" y="7257815"/>
            <a:ext cx="3421746" cy="430887"/>
          </a:xfrm>
          <a:prstGeom prst="rect">
            <a:avLst/>
          </a:prstGeom>
          <a:noFill/>
        </p:spPr>
        <p:txBody>
          <a:bodyPr wrap="square" rtlCol="0">
            <a:spAutoFit/>
          </a:bodyPr>
          <a:lstStyle/>
          <a:p>
            <a:r>
              <a:rPr lang="en-US" b="1" baseline="30000" dirty="0">
                <a:solidFill>
                  <a:schemeClr val="bg1"/>
                </a:solidFill>
                <a:latin typeface="Arial" charset="0"/>
                <a:ea typeface="Arial" charset="0"/>
                <a:cs typeface="Arial" charset="0"/>
              </a:rPr>
              <a:t>Pages 70-71 of participant manual</a:t>
            </a:r>
            <a:endParaRPr lang="en-US"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314092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0794" b="4338"/>
          <a:stretch/>
        </p:blipFill>
        <p:spPr>
          <a:xfrm>
            <a:off x="0" y="557425"/>
            <a:ext cx="10058400" cy="7302620"/>
          </a:xfrm>
          <a:prstGeom prst="rect">
            <a:avLst/>
          </a:prstGeom>
        </p:spPr>
      </p:pic>
      <p:sp>
        <p:nvSpPr>
          <p:cNvPr id="2" name="Title 1"/>
          <p:cNvSpPr>
            <a:spLocks noGrp="1"/>
          </p:cNvSpPr>
          <p:nvPr>
            <p:ph type="ctrTitle"/>
          </p:nvPr>
        </p:nvSpPr>
        <p:spPr>
          <a:xfrm>
            <a:off x="1257300" y="0"/>
            <a:ext cx="7543800" cy="557425"/>
          </a:xfrm>
        </p:spPr>
        <p:txBody>
          <a:bodyPr/>
          <a:lstStyle/>
          <a:p>
            <a:r>
              <a:rPr lang="en-US" sz="2400" b="1" dirty="0" smtClean="0">
                <a:solidFill>
                  <a:schemeClr val="accent1"/>
                </a:solidFill>
                <a:latin typeface="Arial" charset="0"/>
                <a:ea typeface="Arial" charset="0"/>
                <a:cs typeface="Arial" charset="0"/>
              </a:rPr>
              <a:t>Family-Centered, </a:t>
            </a:r>
            <a:r>
              <a:rPr lang="en-US" sz="2400" b="1" dirty="0" smtClean="0">
                <a:solidFill>
                  <a:schemeClr val="accent1"/>
                </a:solidFill>
                <a:latin typeface="Arial" charset="0"/>
                <a:ea typeface="Arial" charset="0"/>
                <a:cs typeface="Arial" charset="0"/>
              </a:rPr>
              <a:t>Recovery &amp; Wellness Principles</a:t>
            </a:r>
            <a:endParaRPr lang="en-US" sz="2400" b="1" dirty="0">
              <a:solidFill>
                <a:schemeClr val="accent1"/>
              </a:solidFill>
              <a:latin typeface="Arial" charset="0"/>
              <a:ea typeface="Arial" charset="0"/>
              <a:cs typeface="Arial" charset="0"/>
            </a:endParaRPr>
          </a:p>
        </p:txBody>
      </p:sp>
      <p:sp>
        <p:nvSpPr>
          <p:cNvPr id="3" name="Subtitle 2"/>
          <p:cNvSpPr>
            <a:spLocks noGrp="1"/>
          </p:cNvSpPr>
          <p:nvPr>
            <p:ph type="subTitle" idx="1"/>
          </p:nvPr>
        </p:nvSpPr>
        <p:spPr/>
        <p:txBody>
          <a:bodyPr/>
          <a:lstStyle/>
          <a:p>
            <a:endParaRPr lang="en-US" dirty="0"/>
          </a:p>
        </p:txBody>
      </p:sp>
      <p:sp>
        <p:nvSpPr>
          <p:cNvPr id="6" name="Rectangle 5"/>
          <p:cNvSpPr/>
          <p:nvPr/>
        </p:nvSpPr>
        <p:spPr>
          <a:xfrm>
            <a:off x="1471816" y="557425"/>
            <a:ext cx="3300904" cy="369332"/>
          </a:xfrm>
          <a:prstGeom prst="rect">
            <a:avLst/>
          </a:prstGeom>
        </p:spPr>
        <p:txBody>
          <a:bodyPr wrap="none">
            <a:spAutoFit/>
          </a:bodyPr>
          <a:lstStyle/>
          <a:p>
            <a:r>
              <a:rPr lang="en-US" sz="1800" dirty="0" smtClean="0">
                <a:solidFill>
                  <a:schemeClr val="tx2"/>
                </a:solidFill>
                <a:latin typeface="Arial" panose="020B0604020202020204" pitchFamily="34" charset="0"/>
                <a:ea typeface="Calibri" panose="020F0502020204030204" pitchFamily="34" charset="0"/>
                <a:cs typeface="Arial" panose="020B0604020202020204" pitchFamily="34" charset="0"/>
              </a:rPr>
              <a:t>Page 69 in participant manual </a:t>
            </a:r>
            <a:endParaRPr lang="en-US" sz="18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012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063091"/>
            <a:ext cx="7581900" cy="4567957"/>
          </a:xfrm>
        </p:spPr>
        <p:txBody>
          <a:bodyPr/>
          <a:lstStyle/>
          <a:p>
            <a:pPr lvl="0"/>
            <a:r>
              <a:rPr lang="en-US" sz="2400" dirty="0" smtClean="0">
                <a:latin typeface="Arial" charset="0"/>
                <a:ea typeface="Arial" charset="0"/>
                <a:cs typeface="Arial" charset="0"/>
              </a:rPr>
              <a:t>Provides space for family healing</a:t>
            </a:r>
          </a:p>
          <a:p>
            <a:pPr lvl="0"/>
            <a:r>
              <a:rPr lang="en-US" sz="2400" dirty="0" smtClean="0">
                <a:latin typeface="Arial" charset="0"/>
                <a:ea typeface="Arial" charset="0"/>
                <a:cs typeface="Arial" charset="0"/>
              </a:rPr>
              <a:t>Family members are actively engaged </a:t>
            </a:r>
          </a:p>
          <a:p>
            <a:pPr lvl="0"/>
            <a:r>
              <a:rPr lang="en-US" sz="2400" dirty="0" smtClean="0">
                <a:latin typeface="Arial" charset="0"/>
                <a:ea typeface="Arial" charset="0"/>
                <a:cs typeface="Arial" charset="0"/>
              </a:rPr>
              <a:t>Respects individual and family choice</a:t>
            </a:r>
          </a:p>
          <a:p>
            <a:pPr lvl="0"/>
            <a:r>
              <a:rPr lang="en-US" sz="2400" dirty="0" smtClean="0">
                <a:latin typeface="Arial" charset="0"/>
                <a:ea typeface="Arial" charset="0"/>
                <a:cs typeface="Arial" charset="0"/>
              </a:rPr>
              <a:t>Builds on family strengths</a:t>
            </a:r>
          </a:p>
          <a:p>
            <a:pPr lvl="0"/>
            <a:r>
              <a:rPr lang="en-US" sz="2400" dirty="0" smtClean="0">
                <a:latin typeface="Arial" charset="0"/>
                <a:ea typeface="Arial" charset="0"/>
                <a:cs typeface="Arial" charset="0"/>
              </a:rPr>
              <a:t>Focus on prevention/early intervention for children</a:t>
            </a:r>
          </a:p>
          <a:p>
            <a:pPr lvl="0"/>
            <a:r>
              <a:rPr lang="en-US" sz="2400" dirty="0" smtClean="0">
                <a:latin typeface="Arial" charset="0"/>
                <a:ea typeface="Arial" charset="0"/>
                <a:cs typeface="Arial" charset="0"/>
              </a:rPr>
              <a:t>Culturally responsive and trauma-informed</a:t>
            </a:r>
          </a:p>
          <a:p>
            <a:pPr lvl="0"/>
            <a:r>
              <a:rPr lang="en-US" sz="2400" dirty="0" smtClean="0">
                <a:latin typeface="Arial" charset="0"/>
                <a:ea typeface="Arial" charset="0"/>
                <a:cs typeface="Arial" charset="0"/>
              </a:rPr>
              <a:t>Supported by peers/allies/recovery support services</a:t>
            </a:r>
          </a:p>
          <a:p>
            <a:pPr lvl="0"/>
            <a:r>
              <a:rPr lang="en-US" sz="2400" dirty="0" smtClean="0">
                <a:latin typeface="Arial" charset="0"/>
                <a:ea typeface="Arial" charset="0"/>
                <a:cs typeface="Arial" charset="0"/>
              </a:rPr>
              <a:t>Recognizes family and community are essential sources of strength and support</a:t>
            </a:r>
          </a:p>
          <a:p>
            <a:pPr marL="1120140" lvl="1" indent="-571500">
              <a:buFont typeface="Arial" panose="020B0604020202020204" pitchFamily="34" charset="0"/>
              <a:buChar char="•"/>
            </a:pPr>
            <a:endParaRPr lang="en-US" sz="2400" dirty="0">
              <a:latin typeface="Arial" charset="0"/>
              <a:ea typeface="Arial" charset="0"/>
              <a:cs typeface="Arial" charset="0"/>
            </a:endParaRPr>
          </a:p>
        </p:txBody>
      </p:sp>
      <p:sp>
        <p:nvSpPr>
          <p:cNvPr id="6" name="Title 5"/>
          <p:cNvSpPr>
            <a:spLocks noGrp="1"/>
          </p:cNvSpPr>
          <p:nvPr>
            <p:ph type="title"/>
          </p:nvPr>
        </p:nvSpPr>
        <p:spPr>
          <a:xfrm>
            <a:off x="1714500" y="599172"/>
            <a:ext cx="7549513" cy="670487"/>
          </a:xfrm>
        </p:spPr>
        <p:txBody>
          <a:bodyPr anchor="t"/>
          <a:lstStyle/>
          <a:p>
            <a:pPr algn="ctr"/>
            <a:r>
              <a:rPr lang="en-US" b="1" dirty="0" smtClean="0">
                <a:latin typeface="Arial" charset="0"/>
                <a:ea typeface="Arial" charset="0"/>
                <a:cs typeface="Arial" charset="0"/>
              </a:rPr>
              <a:t>Core Principles</a:t>
            </a:r>
            <a:endParaRPr lang="en-US" b="1" dirty="0">
              <a:latin typeface="Arial" charset="0"/>
              <a:ea typeface="Arial" charset="0"/>
              <a:cs typeface="Arial" charset="0"/>
            </a:endParaRPr>
          </a:p>
        </p:txBody>
      </p:sp>
      <p:sp>
        <p:nvSpPr>
          <p:cNvPr id="5" name="TextBox 4"/>
          <p:cNvSpPr txBox="1"/>
          <p:nvPr/>
        </p:nvSpPr>
        <p:spPr>
          <a:xfrm>
            <a:off x="2514600" y="1095828"/>
            <a:ext cx="6453626" cy="430887"/>
          </a:xfrm>
          <a:prstGeom prst="rect">
            <a:avLst/>
          </a:prstGeom>
          <a:noFill/>
        </p:spPr>
        <p:txBody>
          <a:bodyPr wrap="none" rtlCol="0">
            <a:spAutoFit/>
          </a:bodyPr>
          <a:lstStyle/>
          <a:p>
            <a:r>
              <a:rPr lang="en-US" dirty="0">
                <a:solidFill>
                  <a:schemeClr val="bg1"/>
                </a:solidFill>
                <a:latin typeface="Arial" charset="0"/>
                <a:ea typeface="Arial" charset="0"/>
                <a:cs typeface="Arial" charset="0"/>
              </a:rPr>
              <a:t>of Family-Centered Care, Recovery, and Wellness</a:t>
            </a:r>
          </a:p>
        </p:txBody>
      </p:sp>
    </p:spTree>
    <p:custDataLst>
      <p:tags r:id="rId1"/>
    </p:custDataLst>
    <p:extLst>
      <p:ext uri="{BB962C8B-B14F-4D97-AF65-F5344CB8AC3E}">
        <p14:creationId xmlns:p14="http://schemas.microsoft.com/office/powerpoint/2010/main" val="452547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172817" y="1954399"/>
            <a:ext cx="8107389" cy="4807557"/>
          </a:xfrm>
        </p:spPr>
        <p:txBody>
          <a:bodyPr/>
          <a:lstStyle/>
          <a:p>
            <a:pPr lvl="0"/>
            <a:r>
              <a:rPr lang="en-US" sz="2800" b="1" dirty="0" smtClean="0">
                <a:solidFill>
                  <a:schemeClr val="accent1"/>
                </a:solidFill>
                <a:latin typeface="Arial" charset="0"/>
                <a:ea typeface="Arial" charset="0"/>
                <a:cs typeface="Arial" charset="0"/>
              </a:rPr>
              <a:t>Family Outcomes</a:t>
            </a:r>
          </a:p>
          <a:p>
            <a:pPr marL="1120140" lvl="1" indent="-571500">
              <a:buFont typeface="Arial" panose="020B0604020202020204" pitchFamily="34" charset="0"/>
              <a:buChar char="•"/>
            </a:pPr>
            <a:r>
              <a:rPr lang="en-US" sz="2400" dirty="0" smtClean="0">
                <a:latin typeface="Arial" charset="0"/>
                <a:ea typeface="Arial" charset="0"/>
                <a:cs typeface="Arial" charset="0"/>
              </a:rPr>
              <a:t>Focus on (re)building a life in the community</a:t>
            </a:r>
          </a:p>
          <a:p>
            <a:pPr marL="1120140" lvl="1" indent="-571500">
              <a:buFont typeface="Arial" panose="020B0604020202020204" pitchFamily="34" charset="0"/>
              <a:buChar char="•"/>
            </a:pPr>
            <a:r>
              <a:rPr lang="en-US" sz="2400" dirty="0" smtClean="0">
                <a:latin typeface="Arial" charset="0"/>
                <a:ea typeface="Arial" charset="0"/>
                <a:cs typeface="Arial" charset="0"/>
              </a:rPr>
              <a:t>Improve client and family engagement </a:t>
            </a:r>
          </a:p>
          <a:p>
            <a:pPr marL="1120140" lvl="1" indent="-571500">
              <a:buFont typeface="Arial" panose="020B0604020202020204" pitchFamily="34" charset="0"/>
              <a:buChar char="•"/>
            </a:pPr>
            <a:r>
              <a:rPr lang="en-US" sz="2400" dirty="0" smtClean="0">
                <a:latin typeface="Arial" charset="0"/>
                <a:ea typeface="Arial" charset="0"/>
                <a:cs typeface="Arial" charset="0"/>
              </a:rPr>
              <a:t>Promote recovery, health and well-being</a:t>
            </a:r>
          </a:p>
          <a:p>
            <a:pPr marL="1120140" lvl="1" indent="-571500">
              <a:buFont typeface="Arial" panose="020B0604020202020204" pitchFamily="34" charset="0"/>
              <a:buChar char="•"/>
            </a:pPr>
            <a:r>
              <a:rPr lang="en-US" sz="2400" dirty="0" smtClean="0">
                <a:latin typeface="Arial" charset="0"/>
                <a:ea typeface="Arial" charset="0"/>
                <a:cs typeface="Arial" charset="0"/>
              </a:rPr>
              <a:t>Address psychosocial and developmental needs of children</a:t>
            </a:r>
          </a:p>
          <a:p>
            <a:pPr marL="1120140" lvl="1" indent="-571500">
              <a:buFont typeface="Arial" panose="020B0604020202020204" pitchFamily="34" charset="0"/>
              <a:buChar char="•"/>
            </a:pPr>
            <a:r>
              <a:rPr lang="en-US" sz="2400" dirty="0" smtClean="0">
                <a:latin typeface="Arial" charset="0"/>
                <a:ea typeface="Arial" charset="0"/>
                <a:cs typeface="Arial" charset="0"/>
              </a:rPr>
              <a:t>Increase client and family satisfaction</a:t>
            </a:r>
          </a:p>
          <a:p>
            <a:pPr marL="1120140" lvl="1" indent="-571500">
              <a:buFont typeface="Arial" panose="020B0604020202020204" pitchFamily="34" charset="0"/>
              <a:buChar char="•"/>
            </a:pPr>
            <a:r>
              <a:rPr lang="en-US" sz="2400" dirty="0" smtClean="0">
                <a:latin typeface="Arial" charset="0"/>
                <a:ea typeface="Arial" charset="0"/>
                <a:cs typeface="Arial" charset="0"/>
              </a:rPr>
              <a:t>Build family and community strength</a:t>
            </a:r>
          </a:p>
          <a:p>
            <a:pPr marL="1120140" lvl="1" indent="-571500">
              <a:buFont typeface="Arial" panose="020B0604020202020204" pitchFamily="34" charset="0"/>
              <a:buChar char="•"/>
            </a:pPr>
            <a:r>
              <a:rPr lang="en-US" sz="2400" dirty="0" smtClean="0">
                <a:latin typeface="Arial" charset="0"/>
                <a:ea typeface="Arial" charset="0"/>
                <a:cs typeface="Arial" charset="0"/>
              </a:rPr>
              <a:t>Activated clients</a:t>
            </a:r>
            <a:endParaRPr lang="en-US" sz="2400" b="1" dirty="0">
              <a:latin typeface="Arial" charset="0"/>
              <a:ea typeface="Arial" charset="0"/>
              <a:cs typeface="Arial" charset="0"/>
            </a:endParaRPr>
          </a:p>
        </p:txBody>
      </p:sp>
      <p:sp>
        <p:nvSpPr>
          <p:cNvPr id="6" name="Title 5"/>
          <p:cNvSpPr>
            <a:spLocks noGrp="1"/>
          </p:cNvSpPr>
          <p:nvPr>
            <p:ph type="title"/>
          </p:nvPr>
        </p:nvSpPr>
        <p:spPr>
          <a:xfrm>
            <a:off x="1714500" y="668144"/>
            <a:ext cx="7549513" cy="670487"/>
          </a:xfrm>
        </p:spPr>
        <p:txBody>
          <a:bodyPr anchor="t"/>
          <a:lstStyle/>
          <a:p>
            <a:pPr algn="ctr"/>
            <a:r>
              <a:rPr lang="en-US" b="1" dirty="0" smtClean="0">
                <a:latin typeface="Arial" charset="0"/>
                <a:ea typeface="Arial" charset="0"/>
                <a:cs typeface="Arial" charset="0"/>
              </a:rPr>
              <a:t>Outcomes</a:t>
            </a:r>
            <a:endParaRPr lang="en-US" b="1" dirty="0">
              <a:latin typeface="Arial" charset="0"/>
              <a:ea typeface="Arial" charset="0"/>
              <a:cs typeface="Arial" charset="0"/>
            </a:endParaRPr>
          </a:p>
        </p:txBody>
      </p:sp>
      <p:sp>
        <p:nvSpPr>
          <p:cNvPr id="2" name="TextBox 1"/>
          <p:cNvSpPr txBox="1"/>
          <p:nvPr/>
        </p:nvSpPr>
        <p:spPr>
          <a:xfrm>
            <a:off x="2514600" y="1095828"/>
            <a:ext cx="6453626" cy="430887"/>
          </a:xfrm>
          <a:prstGeom prst="rect">
            <a:avLst/>
          </a:prstGeom>
          <a:noFill/>
        </p:spPr>
        <p:txBody>
          <a:bodyPr wrap="none" rtlCol="0">
            <a:spAutoFit/>
          </a:bodyPr>
          <a:lstStyle/>
          <a:p>
            <a:r>
              <a:rPr lang="en-US" dirty="0">
                <a:solidFill>
                  <a:schemeClr val="bg1"/>
                </a:solidFill>
                <a:latin typeface="Arial" charset="0"/>
                <a:ea typeface="Arial" charset="0"/>
                <a:cs typeface="Arial" charset="0"/>
              </a:rPr>
              <a:t>of Family-Centered Care, Recovery, and Wellness</a:t>
            </a:r>
          </a:p>
        </p:txBody>
      </p:sp>
    </p:spTree>
    <p:custDataLst>
      <p:tags r:id="rId1"/>
    </p:custDataLst>
    <p:extLst>
      <p:ext uri="{BB962C8B-B14F-4D97-AF65-F5344CB8AC3E}">
        <p14:creationId xmlns:p14="http://schemas.microsoft.com/office/powerpoint/2010/main" val="562029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093304" y="1858143"/>
            <a:ext cx="8186902" cy="4807557"/>
          </a:xfrm>
        </p:spPr>
        <p:txBody>
          <a:bodyPr/>
          <a:lstStyle/>
          <a:p>
            <a:pPr lvl="0"/>
            <a:r>
              <a:rPr lang="en-US" sz="2800" b="1" dirty="0" smtClean="0">
                <a:solidFill>
                  <a:schemeClr val="accent1"/>
                </a:solidFill>
                <a:latin typeface="Arial" charset="0"/>
                <a:ea typeface="Arial" charset="0"/>
                <a:cs typeface="Arial" charset="0"/>
              </a:rPr>
              <a:t>Staff Outcomes</a:t>
            </a:r>
          </a:p>
          <a:p>
            <a:pPr marL="1120140" lvl="1" indent="-571500">
              <a:buFont typeface="Arial" panose="020B0604020202020204" pitchFamily="34" charset="0"/>
              <a:buChar char="•"/>
            </a:pPr>
            <a:r>
              <a:rPr lang="en-US" sz="2200" dirty="0" smtClean="0">
                <a:latin typeface="Arial" charset="0"/>
                <a:ea typeface="Arial" charset="0"/>
                <a:cs typeface="Arial" charset="0"/>
              </a:rPr>
              <a:t>Stronger partnership with client/family</a:t>
            </a:r>
          </a:p>
          <a:p>
            <a:pPr marL="1120140" lvl="1" indent="-571500">
              <a:buFont typeface="Arial" panose="020B0604020202020204" pitchFamily="34" charset="0"/>
              <a:buChar char="•"/>
            </a:pPr>
            <a:r>
              <a:rPr lang="en-US" sz="2200" dirty="0" smtClean="0">
                <a:latin typeface="Arial" charset="0"/>
                <a:ea typeface="Arial" charset="0"/>
                <a:cs typeface="Arial" charset="0"/>
              </a:rPr>
              <a:t>Increased understanding of families’ and communities’ recovery capital</a:t>
            </a:r>
          </a:p>
          <a:p>
            <a:pPr marL="1120140" lvl="1" indent="-571500">
              <a:buFont typeface="Arial" panose="020B0604020202020204" pitchFamily="34" charset="0"/>
              <a:buChar char="•"/>
            </a:pPr>
            <a:r>
              <a:rPr lang="en-US" sz="2200" dirty="0" smtClean="0">
                <a:latin typeface="Arial" charset="0"/>
                <a:ea typeface="Arial" charset="0"/>
                <a:cs typeface="Arial" charset="0"/>
              </a:rPr>
              <a:t>Improved care planning</a:t>
            </a:r>
          </a:p>
          <a:p>
            <a:pPr marL="1120140" lvl="1" indent="-571500">
              <a:buFont typeface="Arial" panose="020B0604020202020204" pitchFamily="34" charset="0"/>
              <a:buChar char="•"/>
            </a:pPr>
            <a:r>
              <a:rPr lang="en-US" sz="2200" dirty="0" smtClean="0">
                <a:latin typeface="Arial" charset="0"/>
                <a:ea typeface="Arial" charset="0"/>
                <a:cs typeface="Arial" charset="0"/>
              </a:rPr>
              <a:t>Improved communication with clients, coworkers, and partner organizations</a:t>
            </a:r>
          </a:p>
          <a:p>
            <a:pPr marL="1120140" lvl="1" indent="-571500">
              <a:buFont typeface="Arial" panose="020B0604020202020204" pitchFamily="34" charset="0"/>
              <a:buChar char="•"/>
            </a:pPr>
            <a:r>
              <a:rPr lang="en-US" sz="2200" dirty="0" smtClean="0">
                <a:latin typeface="Arial" charset="0"/>
                <a:ea typeface="Arial" charset="0"/>
                <a:cs typeface="Arial" charset="0"/>
              </a:rPr>
              <a:t>Reduced burnout</a:t>
            </a:r>
          </a:p>
          <a:p>
            <a:pPr marL="1120140" lvl="1" indent="-571500">
              <a:buFont typeface="Arial" panose="020B0604020202020204" pitchFamily="34" charset="0"/>
              <a:buChar char="•"/>
            </a:pPr>
            <a:r>
              <a:rPr lang="en-US" sz="2200" dirty="0" smtClean="0">
                <a:latin typeface="Arial" charset="0"/>
                <a:ea typeface="Arial" charset="0"/>
                <a:cs typeface="Arial" charset="0"/>
              </a:rPr>
              <a:t>Stronger linkages/partnerships with the natural supports in the community</a:t>
            </a:r>
            <a:endParaRPr lang="en-US" sz="2200" dirty="0">
              <a:latin typeface="Arial" charset="0"/>
              <a:ea typeface="Arial" charset="0"/>
              <a:cs typeface="Arial" charset="0"/>
            </a:endParaRPr>
          </a:p>
        </p:txBody>
      </p:sp>
      <p:sp>
        <p:nvSpPr>
          <p:cNvPr id="6" name="Title 5"/>
          <p:cNvSpPr>
            <a:spLocks noGrp="1"/>
          </p:cNvSpPr>
          <p:nvPr>
            <p:ph type="title"/>
          </p:nvPr>
        </p:nvSpPr>
        <p:spPr>
          <a:xfrm>
            <a:off x="1714500" y="668144"/>
            <a:ext cx="7549513" cy="670487"/>
          </a:xfrm>
        </p:spPr>
        <p:txBody>
          <a:bodyPr anchor="t"/>
          <a:lstStyle/>
          <a:p>
            <a:pPr algn="ctr"/>
            <a:r>
              <a:rPr lang="en-US" b="1" dirty="0" smtClean="0">
                <a:latin typeface="Arial" charset="0"/>
                <a:ea typeface="Arial" charset="0"/>
                <a:cs typeface="Arial" charset="0"/>
              </a:rPr>
              <a:t>Outcomes</a:t>
            </a:r>
            <a:endParaRPr lang="en-US" b="1" dirty="0">
              <a:latin typeface="Arial" charset="0"/>
              <a:ea typeface="Arial" charset="0"/>
              <a:cs typeface="Arial" charset="0"/>
            </a:endParaRPr>
          </a:p>
        </p:txBody>
      </p:sp>
      <p:sp>
        <p:nvSpPr>
          <p:cNvPr id="2" name="TextBox 1"/>
          <p:cNvSpPr txBox="1"/>
          <p:nvPr/>
        </p:nvSpPr>
        <p:spPr>
          <a:xfrm>
            <a:off x="2514600" y="1095828"/>
            <a:ext cx="6453626" cy="430887"/>
          </a:xfrm>
          <a:prstGeom prst="rect">
            <a:avLst/>
          </a:prstGeom>
          <a:noFill/>
        </p:spPr>
        <p:txBody>
          <a:bodyPr wrap="none" rtlCol="0">
            <a:spAutoFit/>
          </a:bodyPr>
          <a:lstStyle/>
          <a:p>
            <a:r>
              <a:rPr lang="en-US" dirty="0">
                <a:solidFill>
                  <a:schemeClr val="bg1"/>
                </a:solidFill>
                <a:latin typeface="Arial" charset="0"/>
                <a:ea typeface="Arial" charset="0"/>
                <a:cs typeface="Arial" charset="0"/>
              </a:rPr>
              <a:t>of Family-Centered Care, Recovery, and Wellness</a:t>
            </a:r>
          </a:p>
        </p:txBody>
      </p:sp>
    </p:spTree>
    <p:custDataLst>
      <p:tags r:id="rId1"/>
    </p:custDataLst>
    <p:extLst>
      <p:ext uri="{BB962C8B-B14F-4D97-AF65-F5344CB8AC3E}">
        <p14:creationId xmlns:p14="http://schemas.microsoft.com/office/powerpoint/2010/main" val="1931120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99" y="776569"/>
            <a:ext cx="7573879" cy="670487"/>
          </a:xfrm>
        </p:spPr>
        <p:txBody>
          <a:bodyPr/>
          <a:lstStyle/>
          <a:p>
            <a:pPr algn="ctr"/>
            <a:r>
              <a:rPr lang="en-US" b="1" dirty="0" smtClean="0">
                <a:latin typeface="Arial" charset="0"/>
                <a:ea typeface="Arial" charset="0"/>
                <a:cs typeface="Arial" charset="0"/>
              </a:rPr>
              <a:t>www.BringThemAll.org</a:t>
            </a:r>
            <a:endParaRPr lang="en-US" b="1" dirty="0">
              <a:latin typeface="Arial" charset="0"/>
              <a:ea typeface="Arial" charset="0"/>
              <a:cs typeface="Arial" charset="0"/>
            </a:endParaRPr>
          </a:p>
        </p:txBody>
      </p:sp>
      <p:pic>
        <p:nvPicPr>
          <p:cNvPr id="4" name="Picture 3"/>
          <p:cNvPicPr>
            <a:picLocks noChangeAspect="1"/>
          </p:cNvPicPr>
          <p:nvPr/>
        </p:nvPicPr>
        <p:blipFill>
          <a:blip r:embed="rId3"/>
          <a:stretch>
            <a:fillRect/>
          </a:stretch>
        </p:blipFill>
        <p:spPr>
          <a:xfrm>
            <a:off x="2111541" y="1570121"/>
            <a:ext cx="6418848" cy="4463437"/>
          </a:xfrm>
          <a:prstGeom prst="rect">
            <a:avLst/>
          </a:prstGeom>
        </p:spPr>
      </p:pic>
      <p:sp>
        <p:nvSpPr>
          <p:cNvPr id="3" name="TextBox 2"/>
          <p:cNvSpPr txBox="1"/>
          <p:nvPr/>
        </p:nvSpPr>
        <p:spPr>
          <a:xfrm>
            <a:off x="4439652" y="6278342"/>
            <a:ext cx="1768642" cy="430887"/>
          </a:xfrm>
          <a:prstGeom prst="rect">
            <a:avLst/>
          </a:prstGeom>
          <a:noFill/>
        </p:spPr>
        <p:txBody>
          <a:bodyPr wrap="square" rtlCol="0">
            <a:spAutoFit/>
          </a:bodyPr>
          <a:lstStyle/>
          <a:p>
            <a:r>
              <a:rPr lang="en-US" dirty="0" smtClean="0">
                <a:hlinkClick r:id="rId4"/>
              </a:rPr>
              <a:t>Link to Video</a:t>
            </a:r>
            <a:endParaRPr lang="en-US" dirty="0"/>
          </a:p>
        </p:txBody>
      </p:sp>
    </p:spTree>
    <p:extLst>
      <p:ext uri="{BB962C8B-B14F-4D97-AF65-F5344CB8AC3E}">
        <p14:creationId xmlns:p14="http://schemas.microsoft.com/office/powerpoint/2010/main" val="1562015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894" y="3367959"/>
            <a:ext cx="7795846" cy="1234022"/>
          </a:xfrm>
        </p:spPr>
        <p:txBody>
          <a:bodyPr/>
          <a:lstStyle/>
          <a:p>
            <a:pPr algn="r"/>
            <a:r>
              <a:rPr lang="en-US" sz="3500" b="1" dirty="0" smtClean="0">
                <a:solidFill>
                  <a:schemeClr val="accent1"/>
                </a:solidFill>
                <a:latin typeface="Arial" charset="0"/>
                <a:ea typeface="Arial" charset="0"/>
                <a:cs typeface="Arial" charset="0"/>
              </a:rPr>
              <a:t>Tying it all Together: </a:t>
            </a:r>
            <a:br>
              <a:rPr lang="en-US" sz="3500" b="1" dirty="0" smtClean="0">
                <a:solidFill>
                  <a:schemeClr val="accent1"/>
                </a:solidFill>
                <a:latin typeface="Arial" charset="0"/>
                <a:ea typeface="Arial" charset="0"/>
                <a:cs typeface="Arial" charset="0"/>
              </a:rPr>
            </a:br>
            <a:r>
              <a:rPr lang="en-US" sz="3500" dirty="0" smtClean="0">
                <a:latin typeface="Arial" charset="0"/>
                <a:ea typeface="Arial" charset="0"/>
                <a:cs typeface="Arial" charset="0"/>
              </a:rPr>
              <a:t>Family-Centered Care Principles </a:t>
            </a:r>
            <a:br>
              <a:rPr lang="en-US" sz="3500" dirty="0" smtClean="0">
                <a:latin typeface="Arial" charset="0"/>
                <a:ea typeface="Arial" charset="0"/>
                <a:cs typeface="Arial" charset="0"/>
              </a:rPr>
            </a:br>
            <a:r>
              <a:rPr lang="en-US" sz="3500" dirty="0" smtClean="0">
                <a:latin typeface="Arial" charset="0"/>
                <a:ea typeface="Arial" charset="0"/>
                <a:cs typeface="Arial" charset="0"/>
              </a:rPr>
              <a:t>and “Bring Them All”</a:t>
            </a:r>
            <a:endParaRPr lang="en-US" sz="35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096223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4119685"/>
          </a:xfrm>
        </p:spPr>
        <p:txBody>
          <a:bodyPr/>
          <a:lstStyle/>
          <a:p>
            <a:r>
              <a:rPr lang="en-US" sz="2600" dirty="0" smtClean="0">
                <a:latin typeface="Arial" charset="0"/>
                <a:ea typeface="Arial" charset="0"/>
                <a:cs typeface="Arial" charset="0"/>
              </a:rPr>
              <a:t>What are your first impressions after watching that? </a:t>
            </a:r>
          </a:p>
          <a:p>
            <a:r>
              <a:rPr lang="en-US" sz="2600" dirty="0" smtClean="0">
                <a:latin typeface="Arial" charset="0"/>
                <a:ea typeface="Arial" charset="0"/>
                <a:cs typeface="Arial" charset="0"/>
              </a:rPr>
              <a:t>What did you learn about family-centered care that surprised you?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523039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4119685"/>
          </a:xfrm>
        </p:spPr>
        <p:txBody>
          <a:bodyPr/>
          <a:lstStyle/>
          <a:p>
            <a:r>
              <a:rPr lang="en-US" sz="2600" b="1" dirty="0" smtClean="0">
                <a:solidFill>
                  <a:schemeClr val="accent1"/>
                </a:solidFill>
                <a:latin typeface="Arial" charset="0"/>
                <a:ea typeface="Arial" charset="0"/>
                <a:cs typeface="Arial" charset="0"/>
              </a:rPr>
              <a:t>Family-Centered Principle: </a:t>
            </a:r>
            <a:r>
              <a:rPr lang="en-US" sz="2600" dirty="0" smtClean="0">
                <a:latin typeface="Arial" charset="0"/>
                <a:ea typeface="Arial" charset="0"/>
                <a:cs typeface="Arial" charset="0"/>
              </a:rPr>
              <a:t>Family members are actively engaged and involved at all levels of care </a:t>
            </a:r>
          </a:p>
          <a:p>
            <a:r>
              <a:rPr lang="en-US" sz="2600" dirty="0" smtClean="0">
                <a:latin typeface="Arial" charset="0"/>
                <a:ea typeface="Arial" charset="0"/>
                <a:cs typeface="Arial" charset="0"/>
              </a:rPr>
              <a:t>What are some examples from the documentary of this principle in action?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65422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4119685"/>
          </a:xfrm>
        </p:spPr>
        <p:txBody>
          <a:bodyPr/>
          <a:lstStyle/>
          <a:p>
            <a:pPr marL="0" indent="0">
              <a:buNone/>
            </a:pPr>
            <a:r>
              <a:rPr lang="en-US" sz="2600" dirty="0">
                <a:latin typeface="Arial" charset="0"/>
                <a:ea typeface="Arial" charset="0"/>
                <a:cs typeface="Arial" charset="0"/>
              </a:rPr>
              <a:t>Please turn to your completed “Is it Family-Centered Care?” checklist on </a:t>
            </a:r>
            <a:r>
              <a:rPr lang="en-US" sz="2600" dirty="0" smtClean="0">
                <a:solidFill>
                  <a:schemeClr val="tx1">
                    <a:lumMod val="50000"/>
                  </a:schemeClr>
                </a:solidFill>
                <a:latin typeface="Arial" charset="0"/>
                <a:ea typeface="Arial" charset="0"/>
                <a:cs typeface="Arial" charset="0"/>
              </a:rPr>
              <a:t>pages 67-68 </a:t>
            </a:r>
            <a:r>
              <a:rPr lang="en-US" sz="2600" dirty="0" smtClean="0">
                <a:latin typeface="Arial" charset="0"/>
                <a:ea typeface="Arial" charset="0"/>
                <a:cs typeface="Arial" charset="0"/>
              </a:rPr>
              <a:t>of </a:t>
            </a:r>
            <a:r>
              <a:rPr lang="en-US" sz="2600" dirty="0">
                <a:latin typeface="Arial" charset="0"/>
                <a:ea typeface="Arial" charset="0"/>
                <a:cs typeface="Arial" charset="0"/>
              </a:rPr>
              <a:t>the manual.</a:t>
            </a:r>
          </a:p>
          <a:p>
            <a:r>
              <a:rPr lang="en-US" sz="2600" dirty="0">
                <a:latin typeface="Arial" charset="0"/>
                <a:ea typeface="Arial" charset="0"/>
                <a:cs typeface="Arial" charset="0"/>
              </a:rPr>
              <a:t>How does your agency compare to the family-centered items on the </a:t>
            </a:r>
            <a:r>
              <a:rPr lang="en-US" sz="2600" dirty="0" smtClean="0">
                <a:latin typeface="Arial" charset="0"/>
                <a:ea typeface="Arial" charset="0"/>
                <a:cs typeface="Arial" charset="0"/>
              </a:rPr>
              <a:t>checklist?</a:t>
            </a:r>
          </a:p>
          <a:p>
            <a:r>
              <a:rPr lang="en-US" sz="2600" dirty="0" smtClean="0">
                <a:latin typeface="Arial" charset="0"/>
                <a:ea typeface="Arial" charset="0"/>
                <a:cs typeface="Arial" charset="0"/>
              </a:rPr>
              <a:t>How are your current program approaches similar and/or different to what you saw in the documentary?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747638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862" y="773723"/>
            <a:ext cx="184731" cy="430887"/>
          </a:xfrm>
          <a:prstGeom prst="rect">
            <a:avLst/>
          </a:prstGeom>
          <a:noFill/>
        </p:spPr>
        <p:txBody>
          <a:bodyPr wrap="none" rtlCol="0">
            <a:spAutoFit/>
          </a:bodyPr>
          <a:lstStyle/>
          <a:p>
            <a:endParaRPr lang="en-US" dirty="0"/>
          </a:p>
        </p:txBody>
      </p:sp>
      <p:sp>
        <p:nvSpPr>
          <p:cNvPr id="5" name="Rectangle 4"/>
          <p:cNvSpPr/>
          <p:nvPr/>
        </p:nvSpPr>
        <p:spPr>
          <a:xfrm>
            <a:off x="1714500" y="2209800"/>
            <a:ext cx="7574512" cy="1323439"/>
          </a:xfrm>
          <a:prstGeom prst="rect">
            <a:avLst/>
          </a:prstGeom>
        </p:spPr>
        <p:txBody>
          <a:bodyPr wrap="square">
            <a:spAutoFit/>
          </a:bodyPr>
          <a:lstStyle/>
          <a:p>
            <a:r>
              <a:rPr lang="en-US" sz="4000" b="1" dirty="0" smtClean="0">
                <a:latin typeface="Arial" charset="0"/>
                <a:ea typeface="Arial" charset="0"/>
                <a:cs typeface="Arial" charset="0"/>
              </a:rPr>
              <a:t>Please complete checklist:</a:t>
            </a:r>
          </a:p>
          <a:p>
            <a:r>
              <a:rPr lang="en-US" sz="4000" b="1" dirty="0" smtClean="0">
                <a:latin typeface="Arial" charset="0"/>
                <a:ea typeface="Arial" charset="0"/>
                <a:cs typeface="Arial" charset="0"/>
              </a:rPr>
              <a:t>“Is it Family-Centered Care?”</a:t>
            </a:r>
            <a:endParaRPr lang="en-US" sz="4000" b="1" dirty="0"/>
          </a:p>
        </p:txBody>
      </p:sp>
      <p:sp>
        <p:nvSpPr>
          <p:cNvPr id="4" name="Rectangle 3"/>
          <p:cNvSpPr/>
          <p:nvPr/>
        </p:nvSpPr>
        <p:spPr>
          <a:xfrm>
            <a:off x="4150414" y="3509372"/>
            <a:ext cx="5136342" cy="477054"/>
          </a:xfrm>
          <a:prstGeom prst="rect">
            <a:avLst/>
          </a:prstGeom>
        </p:spPr>
        <p:txBody>
          <a:bodyPr wrap="none">
            <a:spAutoFit/>
          </a:bodyPr>
          <a:lstStyle/>
          <a:p>
            <a:r>
              <a:rPr lang="en-US" sz="2500" dirty="0" smtClean="0">
                <a:latin typeface="Arial" panose="020B0604020202020204" pitchFamily="34" charset="0"/>
                <a:ea typeface="Calibri" panose="020F0502020204030204" pitchFamily="34" charset="0"/>
                <a:cs typeface="Arial" panose="020B0604020202020204" pitchFamily="34" charset="0"/>
              </a:rPr>
              <a:t>Pages 67-68 </a:t>
            </a:r>
            <a:r>
              <a:rPr lang="en-US" sz="2500" dirty="0" smtClean="0">
                <a:latin typeface="Arial" panose="020B0604020202020204" pitchFamily="34" charset="0"/>
                <a:ea typeface="Calibri" panose="020F0502020204030204" pitchFamily="34" charset="0"/>
                <a:cs typeface="Arial" panose="020B0604020202020204" pitchFamily="34" charset="0"/>
              </a:rPr>
              <a:t>in participant manual </a:t>
            </a:r>
            <a:endParaRPr lang="en-US" sz="25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68851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3992685"/>
          </a:xfrm>
        </p:spPr>
        <p:txBody>
          <a:bodyPr/>
          <a:lstStyle/>
          <a:p>
            <a:r>
              <a:rPr lang="en-US" sz="2600" dirty="0" smtClean="0">
                <a:latin typeface="Arial" charset="0"/>
                <a:ea typeface="Arial" charset="0"/>
                <a:cs typeface="Arial" charset="0"/>
              </a:rPr>
              <a:t>The documentary showed an approach that works for families in Compton, CA.</a:t>
            </a:r>
          </a:p>
          <a:p>
            <a:r>
              <a:rPr lang="en-US" sz="2600" dirty="0" smtClean="0">
                <a:latin typeface="Arial" charset="0"/>
                <a:ea typeface="Arial" charset="0"/>
                <a:cs typeface="Arial" charset="0"/>
              </a:rPr>
              <a:t>In a perfect world, what adaptations would you make in your program or community to better serve the needs of its families?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2372539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Tales from the Field</a:t>
            </a:r>
            <a:endParaRPr lang="en-US" b="1" dirty="0">
              <a:latin typeface="Arial" charset="0"/>
              <a:ea typeface="Arial" charset="0"/>
              <a:cs typeface="Arial" charset="0"/>
            </a:endParaRPr>
          </a:p>
        </p:txBody>
      </p:sp>
      <p:sp>
        <p:nvSpPr>
          <p:cNvPr id="7" name="TextBox 6"/>
          <p:cNvSpPr txBox="1"/>
          <p:nvPr/>
        </p:nvSpPr>
        <p:spPr>
          <a:xfrm>
            <a:off x="4393316" y="2765481"/>
            <a:ext cx="5010011" cy="1600438"/>
          </a:xfrm>
          <a:prstGeom prst="rect">
            <a:avLst/>
          </a:prstGeom>
          <a:noFill/>
        </p:spPr>
        <p:txBody>
          <a:bodyPr wrap="square" rtlCol="0">
            <a:spAutoFit/>
          </a:bodyPr>
          <a:lstStyle/>
          <a:p>
            <a:r>
              <a:rPr lang="en-US" sz="2600" b="1" dirty="0" smtClean="0">
                <a:solidFill>
                  <a:schemeClr val="accent1"/>
                </a:solidFill>
                <a:latin typeface="Arial" charset="0"/>
                <a:ea typeface="Arial" charset="0"/>
                <a:cs typeface="Arial" charset="0"/>
              </a:rPr>
              <a:t>Kimberly Craig, BA, BS, LSAT</a:t>
            </a:r>
          </a:p>
          <a:p>
            <a:r>
              <a:rPr lang="en-US" sz="2400" dirty="0" smtClean="0">
                <a:latin typeface="Arial" charset="0"/>
                <a:ea typeface="Arial" charset="0"/>
                <a:cs typeface="Arial" charset="0"/>
              </a:rPr>
              <a:t>CEO, CHEEERS Recovery Center</a:t>
            </a:r>
          </a:p>
          <a:p>
            <a:r>
              <a:rPr lang="en-US" sz="2400" dirty="0" smtClean="0">
                <a:latin typeface="Arial" charset="0"/>
                <a:ea typeface="Arial" charset="0"/>
                <a:cs typeface="Arial" charset="0"/>
              </a:rPr>
              <a:t>Former PPW grantee</a:t>
            </a:r>
          </a:p>
          <a:p>
            <a:r>
              <a:rPr lang="en-US" sz="2400" dirty="0" smtClean="0">
                <a:latin typeface="Arial" charset="0"/>
                <a:ea typeface="Arial" charset="0"/>
                <a:cs typeface="Arial" charset="0"/>
              </a:rPr>
              <a:t>Phoenix, AZ</a:t>
            </a:r>
            <a:endParaRPr lang="en-US" sz="2400" dirty="0">
              <a:latin typeface="Arial" charset="0"/>
              <a:ea typeface="Arial" charset="0"/>
              <a:cs typeface="Arial" charset="0"/>
            </a:endParaRPr>
          </a:p>
        </p:txBody>
      </p:sp>
      <p:pic>
        <p:nvPicPr>
          <p:cNvPr id="3" name="Funding_Mo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639733" y="4682512"/>
            <a:ext cx="609600" cy="609600"/>
          </a:xfrm>
          <a:prstGeom prst="rect">
            <a:avLst/>
          </a:prstGeom>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7633" y="2301452"/>
            <a:ext cx="2630913" cy="35054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84501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894" y="3367959"/>
            <a:ext cx="7795846" cy="1234022"/>
          </a:xfrm>
        </p:spPr>
        <p:txBody>
          <a:bodyPr/>
          <a:lstStyle/>
          <a:p>
            <a:pPr algn="r"/>
            <a:r>
              <a:rPr lang="en-US" sz="3500" b="1" dirty="0" smtClean="0">
                <a:solidFill>
                  <a:schemeClr val="accent1"/>
                </a:solidFill>
                <a:latin typeface="Arial" charset="0"/>
                <a:ea typeface="Arial" charset="0"/>
                <a:cs typeface="Arial" charset="0"/>
              </a:rPr>
              <a:t>Wrap-Up</a:t>
            </a:r>
            <a:endParaRPr lang="en-US" sz="35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697183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620000" cy="4119685"/>
          </a:xfrm>
        </p:spPr>
        <p:txBody>
          <a:bodyPr/>
          <a:lstStyle/>
          <a:p>
            <a:r>
              <a:rPr lang="en-US" sz="2600" b="1" dirty="0">
                <a:solidFill>
                  <a:schemeClr val="accent1"/>
                </a:solidFill>
                <a:latin typeface="Arial" charset="0"/>
                <a:ea typeface="Arial" charset="0"/>
                <a:cs typeface="Arial" charset="0"/>
              </a:rPr>
              <a:t>Module 3</a:t>
            </a:r>
            <a:r>
              <a:rPr lang="en-US" sz="2600" dirty="0">
                <a:latin typeface="Arial" charset="0"/>
                <a:ea typeface="Arial" charset="0"/>
                <a:cs typeface="Arial" charset="0"/>
              </a:rPr>
              <a:t>: Building Programs for Fathers</a:t>
            </a:r>
          </a:p>
          <a:p>
            <a:r>
              <a:rPr lang="en-US" sz="2600" b="1" dirty="0">
                <a:solidFill>
                  <a:schemeClr val="accent1"/>
                </a:solidFill>
                <a:latin typeface="Arial" charset="0"/>
                <a:ea typeface="Arial" charset="0"/>
                <a:cs typeface="Arial" charset="0"/>
              </a:rPr>
              <a:t>Module 4</a:t>
            </a:r>
            <a:r>
              <a:rPr lang="en-US" sz="2600" dirty="0">
                <a:latin typeface="Arial" charset="0"/>
                <a:ea typeface="Arial" charset="0"/>
                <a:cs typeface="Arial" charset="0"/>
              </a:rPr>
              <a:t>: Implementing Family-Centered </a:t>
            </a:r>
            <a:r>
              <a:rPr lang="en-US" sz="2600" dirty="0" smtClean="0">
                <a:latin typeface="Arial" charset="0"/>
                <a:ea typeface="Arial" charset="0"/>
                <a:cs typeface="Arial" charset="0"/>
              </a:rPr>
              <a:t>Programming</a:t>
            </a:r>
            <a:endParaRPr lang="en-US" sz="2600" dirty="0">
              <a:latin typeface="Arial" charset="0"/>
              <a:ea typeface="Arial" charset="0"/>
              <a:cs typeface="Arial" charset="0"/>
            </a:endParaRPr>
          </a:p>
          <a:p>
            <a:r>
              <a:rPr lang="en-US" sz="2600" b="1" dirty="0">
                <a:solidFill>
                  <a:schemeClr val="accent1"/>
                </a:solidFill>
                <a:latin typeface="Arial" charset="0"/>
                <a:ea typeface="Arial" charset="0"/>
                <a:cs typeface="Arial" charset="0"/>
              </a:rPr>
              <a:t>Module 5</a:t>
            </a:r>
            <a:r>
              <a:rPr lang="en-US" sz="2600" dirty="0">
                <a:latin typeface="Arial" charset="0"/>
                <a:ea typeface="Arial" charset="0"/>
                <a:cs typeface="Arial" charset="0"/>
              </a:rPr>
              <a:t>: Family-Centered Clinical Interventions</a:t>
            </a:r>
          </a:p>
          <a:p>
            <a:r>
              <a:rPr lang="en-US" sz="2600" b="1" dirty="0">
                <a:solidFill>
                  <a:schemeClr val="accent1"/>
                </a:solidFill>
                <a:latin typeface="Arial" charset="0"/>
                <a:ea typeface="Arial" charset="0"/>
                <a:cs typeface="Arial" charset="0"/>
              </a:rPr>
              <a:t>Module 6</a:t>
            </a:r>
            <a:r>
              <a:rPr lang="en-US" sz="2600" dirty="0">
                <a:latin typeface="Arial" charset="0"/>
                <a:ea typeface="Arial" charset="0"/>
                <a:cs typeface="Arial" charset="0"/>
              </a:rPr>
              <a:t>: Case-Based Application</a:t>
            </a:r>
          </a:p>
          <a:p>
            <a:pPr marL="0" indent="0">
              <a:buNone/>
            </a:pPr>
            <a:endParaRPr lang="en-US" sz="2600" dirty="0" smtClean="0">
              <a:latin typeface="Arial" charset="0"/>
              <a:ea typeface="Arial" charset="0"/>
              <a:cs typeface="Arial" charset="0"/>
            </a:endParaRPr>
          </a:p>
          <a:p>
            <a:pPr marL="0" indent="0">
              <a:buNone/>
            </a:pP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smtClean="0">
                <a:latin typeface="Arial" charset="0"/>
                <a:ea typeface="Arial" charset="0"/>
                <a:cs typeface="Arial" charset="0"/>
              </a:rPr>
              <a:t>Next Modules</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526405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862" y="773723"/>
            <a:ext cx="184731" cy="430887"/>
          </a:xfrm>
          <a:prstGeom prst="rect">
            <a:avLst/>
          </a:prstGeom>
          <a:noFill/>
        </p:spPr>
        <p:txBody>
          <a:bodyPr wrap="none" rtlCol="0">
            <a:spAutoFit/>
          </a:bodyPr>
          <a:lstStyle/>
          <a:p>
            <a:endParaRPr lang="en-US" dirty="0"/>
          </a:p>
        </p:txBody>
      </p:sp>
      <p:sp>
        <p:nvSpPr>
          <p:cNvPr id="5" name="Rectangle 4"/>
          <p:cNvSpPr/>
          <p:nvPr/>
        </p:nvSpPr>
        <p:spPr>
          <a:xfrm>
            <a:off x="1077119" y="1580408"/>
            <a:ext cx="7574512" cy="1323439"/>
          </a:xfrm>
          <a:prstGeom prst="rect">
            <a:avLst/>
          </a:prstGeom>
        </p:spPr>
        <p:txBody>
          <a:bodyPr wrap="square">
            <a:spAutoFit/>
          </a:bodyPr>
          <a:lstStyle/>
          <a:p>
            <a:r>
              <a:rPr lang="en-US" sz="4000" b="1" dirty="0">
                <a:latin typeface="Arial" charset="0"/>
                <a:ea typeface="Arial" charset="0"/>
                <a:cs typeface="Arial" charset="0"/>
              </a:rPr>
              <a:t>Module </a:t>
            </a:r>
            <a:r>
              <a:rPr lang="en-US" sz="4000" b="1" dirty="0" smtClean="0">
                <a:latin typeface="Arial" charset="0"/>
                <a:ea typeface="Arial" charset="0"/>
                <a:cs typeface="Arial" charset="0"/>
              </a:rPr>
              <a:t>2:</a:t>
            </a:r>
          </a:p>
          <a:p>
            <a:r>
              <a:rPr lang="en-US" sz="4000" b="1" dirty="0" smtClean="0">
                <a:latin typeface="Arial" charset="0"/>
                <a:ea typeface="Arial" charset="0"/>
                <a:cs typeface="Arial" charset="0"/>
              </a:rPr>
              <a:t>Family-Centered Care</a:t>
            </a:r>
            <a:endParaRPr lang="en-US" sz="4000" b="1" dirty="0"/>
          </a:p>
        </p:txBody>
      </p:sp>
      <p:sp>
        <p:nvSpPr>
          <p:cNvPr id="8" name="TextBox 7"/>
          <p:cNvSpPr txBox="1"/>
          <p:nvPr/>
        </p:nvSpPr>
        <p:spPr>
          <a:xfrm>
            <a:off x="1148862" y="3279645"/>
            <a:ext cx="7177927" cy="954107"/>
          </a:xfrm>
          <a:prstGeom prst="rect">
            <a:avLst/>
          </a:prstGeom>
          <a:noFill/>
        </p:spPr>
        <p:txBody>
          <a:bodyPr wrap="none" rtlCol="0">
            <a:spAutoFit/>
          </a:bodyPr>
          <a:lstStyle/>
          <a:p>
            <a:pPr marL="457200" indent="-457200">
              <a:buFont typeface="Arial" charset="0"/>
              <a:buChar char="•"/>
            </a:pPr>
            <a:r>
              <a:rPr lang="en-US" sz="2800" dirty="0" smtClean="0">
                <a:latin typeface="Arial" charset="0"/>
                <a:ea typeface="Arial" charset="0"/>
                <a:cs typeface="Arial" charset="0"/>
              </a:rPr>
              <a:t>More about family-centered care</a:t>
            </a:r>
          </a:p>
          <a:p>
            <a:pPr marL="457200" indent="-457200">
              <a:buFont typeface="Arial" charset="0"/>
              <a:buChar char="•"/>
            </a:pPr>
            <a:r>
              <a:rPr lang="en-US" sz="2800" dirty="0" smtClean="0">
                <a:latin typeface="Arial" charset="0"/>
                <a:ea typeface="Arial" charset="0"/>
                <a:cs typeface="Arial" charset="0"/>
              </a:rPr>
              <a:t>“Bring Them All” documentary discussion</a:t>
            </a:r>
          </a:p>
        </p:txBody>
      </p:sp>
    </p:spTree>
    <p:custDataLst>
      <p:tags r:id="rId1"/>
    </p:custDataLst>
    <p:extLst>
      <p:ext uri="{BB962C8B-B14F-4D97-AF65-F5344CB8AC3E}">
        <p14:creationId xmlns:p14="http://schemas.microsoft.com/office/powerpoint/2010/main" val="4238822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5453168" y="2951263"/>
            <a:ext cx="4035606" cy="1904163"/>
          </a:xfrm>
        </p:spPr>
        <p:txBody>
          <a:bodyPr/>
          <a:lstStyle/>
          <a:p>
            <a:pPr marL="0" lvl="0" indent="0">
              <a:buNone/>
            </a:pPr>
            <a:r>
              <a:rPr lang="en-US" sz="2600" b="1" dirty="0" smtClean="0">
                <a:solidFill>
                  <a:schemeClr val="accent1"/>
                </a:solidFill>
                <a:latin typeface="Arial" charset="0"/>
                <a:ea typeface="Arial" charset="0"/>
                <a:cs typeface="Arial" charset="0"/>
              </a:rPr>
              <a:t>Kathryn Icenhower, </a:t>
            </a:r>
            <a:r>
              <a:rPr lang="en-US" sz="2200" dirty="0" smtClean="0">
                <a:latin typeface="Arial" charset="0"/>
                <a:ea typeface="Arial" charset="0"/>
                <a:cs typeface="Arial" charset="0"/>
              </a:rPr>
              <a:t>PhD</a:t>
            </a:r>
            <a:r>
              <a:rPr lang="en-US" sz="2800" dirty="0" smtClean="0">
                <a:latin typeface="Arial" charset="0"/>
                <a:ea typeface="Arial" charset="0"/>
                <a:cs typeface="Arial" charset="0"/>
              </a:rPr>
              <a:t> </a:t>
            </a:r>
            <a:r>
              <a:rPr lang="en-US" sz="2200" dirty="0" smtClean="0">
                <a:latin typeface="Arial" charset="0"/>
                <a:ea typeface="Arial" charset="0"/>
                <a:cs typeface="Arial" charset="0"/>
              </a:rPr>
              <a:t>CEO and Co-founder</a:t>
            </a:r>
          </a:p>
          <a:p>
            <a:pPr marL="0" lvl="0" indent="0">
              <a:buNone/>
            </a:pPr>
            <a:r>
              <a:rPr lang="en-US" sz="2200" dirty="0" smtClean="0">
                <a:latin typeface="Arial" charset="0"/>
                <a:ea typeface="Arial" charset="0"/>
                <a:cs typeface="Arial" charset="0"/>
              </a:rPr>
              <a:t>SHIELDS for Families </a:t>
            </a:r>
            <a:br>
              <a:rPr lang="en-US" sz="2200" dirty="0" smtClean="0">
                <a:latin typeface="Arial" charset="0"/>
                <a:ea typeface="Arial" charset="0"/>
                <a:cs typeface="Arial" charset="0"/>
              </a:rPr>
            </a:br>
            <a:r>
              <a:rPr lang="en-US" sz="2000" dirty="0" smtClean="0">
                <a:latin typeface="Arial" charset="0"/>
                <a:ea typeface="Arial" charset="0"/>
                <a:cs typeface="Arial" charset="0"/>
              </a:rPr>
              <a:t>Compton, CA</a:t>
            </a:r>
          </a:p>
          <a:p>
            <a:pPr marL="1120140" lvl="1" indent="-571500">
              <a:buFont typeface="Arial" panose="020B0604020202020204" pitchFamily="34" charset="0"/>
              <a:buChar char="•"/>
            </a:pPr>
            <a:endParaRPr lang="en-US" sz="2400" dirty="0">
              <a:latin typeface="Arial" charset="0"/>
              <a:ea typeface="Arial" charset="0"/>
              <a:cs typeface="Arial" charset="0"/>
            </a:endParaRPr>
          </a:p>
        </p:txBody>
      </p:sp>
      <p:sp>
        <p:nvSpPr>
          <p:cNvPr id="6" name="Title 5"/>
          <p:cNvSpPr>
            <a:spLocks noGrp="1"/>
          </p:cNvSpPr>
          <p:nvPr>
            <p:ph type="title"/>
          </p:nvPr>
        </p:nvSpPr>
        <p:spPr>
          <a:xfrm>
            <a:off x="1616234" y="776569"/>
            <a:ext cx="7673869" cy="670487"/>
          </a:xfrm>
        </p:spPr>
        <p:txBody>
          <a:bodyPr/>
          <a:lstStyle/>
          <a:p>
            <a:pPr algn="ctr"/>
            <a:r>
              <a:rPr lang="en-US" b="1" dirty="0" smtClean="0">
                <a:latin typeface="Arial" charset="0"/>
                <a:ea typeface="Arial" charset="0"/>
                <a:cs typeface="Arial" charset="0"/>
              </a:rPr>
              <a:t>Acknowledgements</a:t>
            </a:r>
            <a:endParaRPr lang="en-US" b="1" dirty="0">
              <a:latin typeface="Arial" charset="0"/>
              <a:ea typeface="Arial" charset="0"/>
              <a:cs typeface="Arial"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847"/>
          <a:stretch/>
        </p:blipFill>
        <p:spPr>
          <a:xfrm>
            <a:off x="1676400" y="1905000"/>
            <a:ext cx="3615128" cy="3996690"/>
          </a:xfrm>
          <a:prstGeom prst="rect">
            <a:avLst/>
          </a:prstGeom>
        </p:spPr>
      </p:pic>
    </p:spTree>
    <p:custDataLst>
      <p:tags r:id="rId1"/>
    </p:custDataLst>
    <p:extLst>
      <p:ext uri="{BB962C8B-B14F-4D97-AF65-F5344CB8AC3E}">
        <p14:creationId xmlns:p14="http://schemas.microsoft.com/office/powerpoint/2010/main" val="1839788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16234" y="2413000"/>
            <a:ext cx="8491738" cy="4289620"/>
          </a:xfrm>
        </p:spPr>
        <p:txBody>
          <a:bodyPr/>
          <a:lstStyle/>
          <a:p>
            <a:pPr lvl="0"/>
            <a:r>
              <a:rPr lang="en-US" sz="2800" dirty="0" smtClean="0">
                <a:latin typeface="Arial" charset="0"/>
                <a:ea typeface="Arial" charset="0"/>
                <a:cs typeface="Arial" charset="0"/>
              </a:rPr>
              <a:t>Name</a:t>
            </a:r>
          </a:p>
          <a:p>
            <a:pPr lvl="0"/>
            <a:r>
              <a:rPr lang="en-US" sz="2800" dirty="0" smtClean="0">
                <a:latin typeface="Arial" charset="0"/>
                <a:ea typeface="Arial" charset="0"/>
                <a:cs typeface="Arial" charset="0"/>
              </a:rPr>
              <a:t>Where you were born</a:t>
            </a:r>
          </a:p>
          <a:p>
            <a:pPr marL="1120140" lvl="1" indent="-571500">
              <a:buFont typeface="Arial" panose="020B0604020202020204" pitchFamily="34" charset="0"/>
              <a:buChar char="•"/>
            </a:pPr>
            <a:endParaRPr lang="en-US" sz="2800" dirty="0">
              <a:latin typeface="Arial" charset="0"/>
              <a:ea typeface="Arial" charset="0"/>
              <a:cs typeface="Arial" charset="0"/>
            </a:endParaRPr>
          </a:p>
        </p:txBody>
      </p:sp>
      <p:sp>
        <p:nvSpPr>
          <p:cNvPr id="6" name="Title 5"/>
          <p:cNvSpPr>
            <a:spLocks noGrp="1"/>
          </p:cNvSpPr>
          <p:nvPr>
            <p:ph type="title"/>
          </p:nvPr>
        </p:nvSpPr>
        <p:spPr>
          <a:xfrm>
            <a:off x="1616235" y="776569"/>
            <a:ext cx="7707648" cy="670487"/>
          </a:xfrm>
        </p:spPr>
        <p:txBody>
          <a:bodyPr anchor="ctr"/>
          <a:lstStyle/>
          <a:p>
            <a:pPr algn="ctr"/>
            <a:r>
              <a:rPr lang="en-US" b="1" dirty="0" smtClean="0">
                <a:latin typeface="Arial" charset="0"/>
                <a:ea typeface="Arial" charset="0"/>
                <a:cs typeface="Arial" charset="0"/>
              </a:rPr>
              <a:t>Introductions</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609678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700327" y="2189846"/>
            <a:ext cx="4547534" cy="4947725"/>
          </a:xfrm>
        </p:spPr>
        <p:txBody>
          <a:bodyPr/>
          <a:lstStyle/>
          <a:p>
            <a:pPr lvl="0"/>
            <a:r>
              <a:rPr lang="en-US" sz="2800" b="1" smtClean="0">
                <a:solidFill>
                  <a:schemeClr val="accent1"/>
                </a:solidFill>
                <a:latin typeface="Arial" charset="0"/>
                <a:ea typeface="Arial" charset="0"/>
                <a:cs typeface="Arial" charset="0"/>
              </a:rPr>
              <a:t>Participant Manual</a:t>
            </a:r>
            <a:endParaRPr lang="en-US" sz="2400" b="1" dirty="0" smtClean="0">
              <a:solidFill>
                <a:schemeClr val="accent1"/>
              </a:solidFill>
              <a:latin typeface="Arial" charset="0"/>
              <a:ea typeface="Arial" charset="0"/>
              <a:cs typeface="Arial" charset="0"/>
            </a:endParaRPr>
          </a:p>
          <a:p>
            <a:pPr marL="0" lvl="1">
              <a:spcBef>
                <a:spcPts val="600"/>
              </a:spcBef>
            </a:pPr>
            <a:r>
              <a:rPr lang="en-US" sz="2400" dirty="0" smtClean="0">
                <a:latin typeface="Arial" charset="0"/>
                <a:ea typeface="Arial" charset="0"/>
                <a:cs typeface="Arial" charset="0"/>
              </a:rPr>
              <a:t>	Each module contains: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Training goals and objectives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Copy of slides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Resources – worksheets, activities, assessments, recommended reading</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Reference list</a:t>
            </a:r>
            <a:endParaRPr lang="en-US" sz="2200" dirty="0">
              <a:latin typeface="Arial" charset="0"/>
              <a:ea typeface="Arial" charset="0"/>
              <a:cs typeface="Arial" charset="0"/>
            </a:endParaRPr>
          </a:p>
          <a:p>
            <a:pPr marL="0" lvl="0" indent="0">
              <a:buNone/>
            </a:pPr>
            <a:endParaRPr lang="en-US" sz="2800" dirty="0" smtClean="0">
              <a:latin typeface="Arial" charset="0"/>
              <a:ea typeface="Arial" charset="0"/>
              <a:cs typeface="Arial" charset="0"/>
            </a:endParaRPr>
          </a:p>
          <a:p>
            <a:pPr marL="1120140" lvl="1" indent="-571500">
              <a:buFont typeface="Arial" panose="020B0604020202020204" pitchFamily="34" charset="0"/>
              <a:buChar char="•"/>
            </a:pPr>
            <a:endParaRPr lang="en-US" sz="28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3000" b="1" dirty="0" smtClean="0">
                <a:latin typeface="Arial" charset="0"/>
                <a:ea typeface="Arial" charset="0"/>
                <a:cs typeface="Arial" charset="0"/>
              </a:rPr>
              <a:t>Hands-On Review of Participant Manual</a:t>
            </a:r>
            <a:endParaRPr lang="en-US" sz="3000" b="1" dirty="0">
              <a:latin typeface="Arial" charset="0"/>
              <a:ea typeface="Arial" charset="0"/>
              <a:cs typeface="Arial" charset="0"/>
            </a:endParaRPr>
          </a:p>
        </p:txBody>
      </p:sp>
      <p:pic>
        <p:nvPicPr>
          <p:cNvPr id="2" name="Picture 1"/>
          <p:cNvPicPr>
            <a:picLocks noChangeAspect="1"/>
          </p:cNvPicPr>
          <p:nvPr/>
        </p:nvPicPr>
        <p:blipFill>
          <a:blip r:embed="rId4"/>
          <a:stretch>
            <a:fillRect/>
          </a:stretch>
        </p:blipFill>
        <p:spPr>
          <a:xfrm>
            <a:off x="5355174" y="1656521"/>
            <a:ext cx="3976395" cy="50298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23569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655093" y="2285500"/>
            <a:ext cx="3330054" cy="3740486"/>
          </a:xfrm>
        </p:spPr>
        <p:txBody>
          <a:bodyPr/>
          <a:lstStyle/>
          <a:p>
            <a:pPr lvl="0"/>
            <a:r>
              <a:rPr lang="en-US" sz="2400" dirty="0" smtClean="0">
                <a:solidFill>
                  <a:schemeClr val="accent1"/>
                </a:solidFill>
                <a:latin typeface="Arial" charset="0"/>
                <a:ea typeface="Arial" charset="0"/>
                <a:cs typeface="Arial" charset="0"/>
              </a:rPr>
              <a:t>Training Curriculum</a:t>
            </a:r>
          </a:p>
          <a:p>
            <a:pPr lvl="0"/>
            <a:r>
              <a:rPr lang="en-US" sz="2400" dirty="0" smtClean="0">
                <a:solidFill>
                  <a:schemeClr val="accent1"/>
                </a:solidFill>
                <a:latin typeface="Arial" charset="0"/>
                <a:ea typeface="Arial" charset="0"/>
                <a:cs typeface="Arial" charset="0"/>
              </a:rPr>
              <a:t>Online Courses</a:t>
            </a:r>
          </a:p>
          <a:p>
            <a:pPr lvl="0"/>
            <a:r>
              <a:rPr lang="en-US" sz="2400" dirty="0" smtClean="0">
                <a:solidFill>
                  <a:schemeClr val="accent1"/>
                </a:solidFill>
                <a:latin typeface="Arial" charset="0"/>
                <a:ea typeface="Arial" charset="0"/>
                <a:cs typeface="Arial" charset="0"/>
              </a:rPr>
              <a:t>300+ Program Resources Library</a:t>
            </a:r>
          </a:p>
          <a:p>
            <a:pPr lvl="0"/>
            <a:r>
              <a:rPr lang="en-US" sz="2400" dirty="0" smtClean="0">
                <a:solidFill>
                  <a:schemeClr val="accent1"/>
                </a:solidFill>
                <a:latin typeface="Arial" charset="0"/>
                <a:ea typeface="Arial" charset="0"/>
                <a:cs typeface="Arial" charset="0"/>
              </a:rPr>
              <a:t>Recorded Presentations</a:t>
            </a:r>
          </a:p>
          <a:p>
            <a:pPr lvl="0"/>
            <a:r>
              <a:rPr lang="en-US" sz="2400" dirty="0" smtClean="0">
                <a:solidFill>
                  <a:schemeClr val="accent1"/>
                </a:solidFill>
                <a:latin typeface="Arial" charset="0"/>
                <a:ea typeface="Arial" charset="0"/>
                <a:cs typeface="Arial" charset="0"/>
              </a:rPr>
              <a:t>Videos</a:t>
            </a:r>
            <a:endParaRPr lang="en-US" sz="24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Visit </a:t>
            </a:r>
            <a:r>
              <a:rPr lang="en-US" sz="2500" b="1" u="sng" dirty="0" smtClean="0">
                <a:solidFill>
                  <a:schemeClr val="accent6"/>
                </a:solidFill>
                <a:latin typeface="Arial" charset="0"/>
                <a:ea typeface="Arial" charset="0"/>
                <a:cs typeface="Arial" charset="0"/>
              </a:rPr>
              <a:t>www.attcppwtools.org</a:t>
            </a:r>
            <a:r>
              <a:rPr lang="en-US" sz="2500" b="1" dirty="0" smtClean="0">
                <a:latin typeface="Arial" charset="0"/>
                <a:ea typeface="Arial" charset="0"/>
                <a:cs typeface="Arial" charset="0"/>
              </a:rPr>
              <a:t> for More Resources</a:t>
            </a:r>
            <a:endParaRPr lang="en-US" sz="2500" b="1" dirty="0">
              <a:latin typeface="Arial" charset="0"/>
              <a:ea typeface="Arial" charset="0"/>
              <a:cs typeface="Arial" charset="0"/>
            </a:endParaRPr>
          </a:p>
        </p:txBody>
      </p:sp>
      <p:pic>
        <p:nvPicPr>
          <p:cNvPr id="3" name="Picture 2"/>
          <p:cNvPicPr>
            <a:picLocks noChangeAspect="1"/>
          </p:cNvPicPr>
          <p:nvPr/>
        </p:nvPicPr>
        <p:blipFill>
          <a:blip r:embed="rId4"/>
          <a:stretch>
            <a:fillRect/>
          </a:stretch>
        </p:blipFill>
        <p:spPr>
          <a:xfrm>
            <a:off x="3985147" y="2101755"/>
            <a:ext cx="5513696" cy="41079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4712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845820" y="1917337"/>
            <a:ext cx="8450580" cy="4807557"/>
          </a:xfrm>
        </p:spPr>
        <p:txBody>
          <a:bodyPr/>
          <a:lstStyle/>
          <a:p>
            <a:pPr marL="0" lvl="0" indent="0">
              <a:buNone/>
            </a:pPr>
            <a:r>
              <a:rPr lang="en-US" sz="2600" b="1" dirty="0" smtClean="0">
                <a:solidFill>
                  <a:schemeClr val="accent1"/>
                </a:solidFill>
                <a:latin typeface="Arial" charset="0"/>
                <a:ea typeface="Arial" charset="0"/>
                <a:cs typeface="Arial" charset="0"/>
              </a:rPr>
              <a:t>Goal</a:t>
            </a:r>
            <a:r>
              <a:rPr lang="en-US" sz="2600" b="1" dirty="0" smtClean="0">
                <a:latin typeface="Arial" charset="0"/>
                <a:ea typeface="Arial" charset="0"/>
                <a:cs typeface="Arial" charset="0"/>
              </a:rPr>
              <a:t>: </a:t>
            </a:r>
            <a:r>
              <a:rPr lang="en-US" sz="2200" dirty="0">
                <a:latin typeface="Arial" charset="0"/>
                <a:ea typeface="Arial" charset="0"/>
                <a:cs typeface="Arial" charset="0"/>
              </a:rPr>
              <a:t>Help programs learn the intricacies and philosophy of family-centered care so they can apply its principles to their work.</a:t>
            </a:r>
          </a:p>
          <a:p>
            <a:pPr marL="0" lvl="0" indent="0">
              <a:buNone/>
            </a:pPr>
            <a:r>
              <a:rPr lang="en-US" sz="1000" b="1" dirty="0" smtClean="0">
                <a:latin typeface="Arial" charset="0"/>
                <a:ea typeface="Arial" charset="0"/>
                <a:cs typeface="Arial" charset="0"/>
              </a:rPr>
              <a:t/>
            </a:r>
            <a:br>
              <a:rPr lang="en-US" sz="1000" b="1" dirty="0" smtClean="0">
                <a:latin typeface="Arial" charset="0"/>
                <a:ea typeface="Arial" charset="0"/>
                <a:cs typeface="Arial" charset="0"/>
              </a:rPr>
            </a:br>
            <a:r>
              <a:rPr lang="en-US" sz="2600" b="1" dirty="0" smtClean="0">
                <a:solidFill>
                  <a:schemeClr val="accent1"/>
                </a:solidFill>
                <a:latin typeface="Arial" charset="0"/>
                <a:ea typeface="Arial" charset="0"/>
                <a:cs typeface="Arial" charset="0"/>
              </a:rPr>
              <a:t>Objectives</a:t>
            </a:r>
            <a:r>
              <a:rPr lang="en-US" sz="2600" b="1" dirty="0" smtClean="0">
                <a:latin typeface="Arial" charset="0"/>
                <a:ea typeface="Arial" charset="0"/>
                <a:cs typeface="Arial" charset="0"/>
              </a:rPr>
              <a:t>:</a:t>
            </a:r>
            <a:r>
              <a:rPr lang="en-US" sz="2600" dirty="0" smtClean="0">
                <a:latin typeface="Arial" charset="0"/>
                <a:ea typeface="Arial" charset="0"/>
                <a:cs typeface="Arial" charset="0"/>
              </a:rPr>
              <a:t> </a:t>
            </a:r>
            <a:r>
              <a:rPr lang="en-US" sz="2400" dirty="0" smtClean="0">
                <a:latin typeface="Arial" charset="0"/>
                <a:ea typeface="Arial" charset="0"/>
                <a:cs typeface="Arial" charset="0"/>
              </a:rPr>
              <a:t>Participants will be able to:</a:t>
            </a:r>
          </a:p>
          <a:p>
            <a:pPr lvl="0"/>
            <a:r>
              <a:rPr lang="en-US" sz="2200" dirty="0">
                <a:latin typeface="Arial" charset="0"/>
                <a:ea typeface="Arial" charset="0"/>
                <a:cs typeface="Arial" charset="0"/>
              </a:rPr>
              <a:t>Demonstrate understanding of family-centered, recovery and wellness principles.</a:t>
            </a:r>
          </a:p>
          <a:p>
            <a:pPr lvl="0"/>
            <a:r>
              <a:rPr lang="en-US" sz="2200" dirty="0">
                <a:latin typeface="Arial" charset="0"/>
                <a:ea typeface="Arial" charset="0"/>
                <a:cs typeface="Arial" charset="0"/>
              </a:rPr>
              <a:t>Identify family and staff outcomes of family-centered care.</a:t>
            </a:r>
          </a:p>
          <a:p>
            <a:pPr lvl="0"/>
            <a:r>
              <a:rPr lang="en-US" sz="2200" dirty="0">
                <a:latin typeface="Arial" charset="0"/>
                <a:ea typeface="Arial" charset="0"/>
                <a:cs typeface="Arial" charset="0"/>
              </a:rPr>
              <a:t>Analyze how the principles of the family-centered, recovery and wellness approach were applied to a program in California.</a:t>
            </a:r>
          </a:p>
          <a:p>
            <a:pPr lvl="0"/>
            <a:r>
              <a:rPr lang="en-US" sz="2200" dirty="0">
                <a:latin typeface="Arial" charset="0"/>
                <a:ea typeface="Arial" charset="0"/>
                <a:cs typeface="Arial" charset="0"/>
              </a:rPr>
              <a:t>Examine application of family-centered, recovery and wellness principles in your own work.</a:t>
            </a:r>
          </a:p>
          <a:p>
            <a:pPr marL="1120140" lvl="1" indent="-571500">
              <a:buFont typeface="Arial" panose="020B0604020202020204" pitchFamily="34" charset="0"/>
              <a:buChar char="•"/>
            </a:pPr>
            <a:endParaRPr lang="en-US" sz="22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smtClean="0">
                <a:latin typeface="Arial" charset="0"/>
                <a:ea typeface="Arial" charset="0"/>
                <a:cs typeface="Arial" charset="0"/>
              </a:rPr>
              <a:t>Goal and Objectives</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059680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6505" y="776569"/>
            <a:ext cx="7564655" cy="670487"/>
          </a:xfrm>
        </p:spPr>
        <p:txBody>
          <a:bodyPr anchor="ctr"/>
          <a:lstStyle/>
          <a:p>
            <a:pPr algn="ctr"/>
            <a:r>
              <a:rPr lang="en-US" sz="3200" b="1" dirty="0" smtClean="0">
                <a:latin typeface="Arial" charset="0"/>
                <a:ea typeface="Arial" charset="0"/>
                <a:cs typeface="Arial" charset="0"/>
              </a:rPr>
              <a:t>Family-Centered Care and Culture</a:t>
            </a:r>
            <a:endParaRPr lang="en-US" sz="3200" b="1" dirty="0">
              <a:latin typeface="Arial" charset="0"/>
              <a:ea typeface="Arial" charset="0"/>
              <a:cs typeface="Arial" charset="0"/>
            </a:endParaRPr>
          </a:p>
        </p:txBody>
      </p:sp>
      <p:sp>
        <p:nvSpPr>
          <p:cNvPr id="3" name="Rectangle 2"/>
          <p:cNvSpPr/>
          <p:nvPr/>
        </p:nvSpPr>
        <p:spPr>
          <a:xfrm>
            <a:off x="2890571" y="1797415"/>
            <a:ext cx="4450257" cy="492443"/>
          </a:xfrm>
          <a:prstGeom prst="rect">
            <a:avLst/>
          </a:prstGeom>
        </p:spPr>
        <p:txBody>
          <a:bodyPr wrap="none">
            <a:spAutoFit/>
          </a:bodyPr>
          <a:lstStyle/>
          <a:p>
            <a:r>
              <a:rPr lang="en-US" sz="2600" b="1" dirty="0" smtClean="0">
                <a:solidFill>
                  <a:schemeClr val="accent1"/>
                </a:solidFill>
                <a:latin typeface="Arial" charset="0"/>
                <a:ea typeface="Arial" charset="0"/>
                <a:cs typeface="Arial" charset="0"/>
              </a:rPr>
              <a:t>Aren’t we already doing it?</a:t>
            </a:r>
            <a:endParaRPr lang="en-US" sz="2600" dirty="0"/>
          </a:p>
        </p:txBody>
      </p:sp>
      <p:sp>
        <p:nvSpPr>
          <p:cNvPr id="14" name="TextBox 13"/>
          <p:cNvSpPr txBox="1"/>
          <p:nvPr/>
        </p:nvSpPr>
        <p:spPr>
          <a:xfrm>
            <a:off x="4463625" y="3110577"/>
            <a:ext cx="4969935" cy="1600438"/>
          </a:xfrm>
          <a:prstGeom prst="rect">
            <a:avLst/>
          </a:prstGeom>
          <a:noFill/>
        </p:spPr>
        <p:txBody>
          <a:bodyPr wrap="square" rtlCol="0">
            <a:spAutoFit/>
          </a:bodyPr>
          <a:lstStyle/>
          <a:p>
            <a:r>
              <a:rPr lang="en-US" sz="2600" b="1" dirty="0" smtClean="0">
                <a:solidFill>
                  <a:schemeClr val="tx2"/>
                </a:solidFill>
                <a:latin typeface="Arial" charset="0"/>
                <a:ea typeface="Arial" charset="0"/>
                <a:cs typeface="Arial" charset="0"/>
              </a:rPr>
              <a:t>Diana Kramer, MA, BHT</a:t>
            </a:r>
          </a:p>
          <a:p>
            <a:r>
              <a:rPr lang="en-US" sz="2400" dirty="0" smtClean="0">
                <a:latin typeface="Arial" charset="0"/>
                <a:ea typeface="Arial" charset="0"/>
                <a:cs typeface="Arial" charset="0"/>
              </a:rPr>
              <a:t>SAMHSA PPW Program Manager</a:t>
            </a:r>
          </a:p>
          <a:p>
            <a:r>
              <a:rPr lang="en-US" sz="2400" dirty="0" smtClean="0">
                <a:latin typeface="Arial" charset="0"/>
                <a:ea typeface="Arial" charset="0"/>
                <a:cs typeface="Arial" charset="0"/>
              </a:rPr>
              <a:t>Native American Connections</a:t>
            </a:r>
          </a:p>
          <a:p>
            <a:r>
              <a:rPr lang="en-US" sz="2400" dirty="0" smtClean="0">
                <a:latin typeface="Arial" charset="0"/>
                <a:ea typeface="Arial" charset="0"/>
                <a:cs typeface="Arial" charset="0"/>
              </a:rPr>
              <a:t>Phoenix, AZ</a:t>
            </a:r>
            <a:endParaRPr lang="en-US" sz="2400" dirty="0">
              <a:latin typeface="Arial" charset="0"/>
              <a:ea typeface="Arial" charset="0"/>
              <a:cs typeface="Arial" charset="0"/>
            </a:endParaRPr>
          </a:p>
        </p:txBody>
      </p:sp>
      <p:pic>
        <p:nvPicPr>
          <p:cNvPr id="17" name="Culture 1 edited - fam versus agenc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0131" y="4922134"/>
            <a:ext cx="609600" cy="609600"/>
          </a:xfrm>
          <a:prstGeom prst="rect">
            <a:avLst/>
          </a:prstGeom>
        </p:spPr>
      </p:pic>
      <p:pic>
        <p:nvPicPr>
          <p:cNvPr id="7" name="Picture 6">
            <a:extLst>
              <a:ext uri="{FF2B5EF4-FFF2-40B4-BE49-F238E27FC236}">
                <a16:creationId xmlns:a16="http://schemas.microsoft.com/office/drawing/2014/main" xmlns="" id="{8A9DD4DD-4715-4434-A309-C90B5E7D87AB}"/>
              </a:ext>
            </a:extLst>
          </p:cNvPr>
          <p:cNvPicPr>
            <a:picLocks noChangeAspect="1"/>
          </p:cNvPicPr>
          <p:nvPr/>
        </p:nvPicPr>
        <p:blipFill>
          <a:blip r:embed="rId6"/>
          <a:stretch>
            <a:fillRect/>
          </a:stretch>
        </p:blipFill>
        <p:spPr>
          <a:xfrm>
            <a:off x="1505310" y="2805777"/>
            <a:ext cx="2489174" cy="3344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7045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78" fill="hold"/>
                                        <p:tgtEl>
                                          <p:spTgt spid="17"/>
                                        </p:tgtEl>
                                      </p:cBhvr>
                                    </p:cmd>
                                  </p:childTnLst>
                                </p:cTn>
                              </p:par>
                            </p:childTnLst>
                          </p:cTn>
                        </p:par>
                      </p:childTnLst>
                    </p:cTn>
                  </p:par>
                </p:childTnLst>
              </p:cTn>
              <p:nextCondLst>
                <p:cond evt="onClick" delay="0">
                  <p:tgtEl>
                    <p:spTgt spid="17"/>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TTC-TfT">
      <a:dk1>
        <a:srgbClr val="3A3A39"/>
      </a:dk1>
      <a:lt1>
        <a:sysClr val="window" lastClr="FFFFFF"/>
      </a:lt1>
      <a:dk2>
        <a:srgbClr val="4D1439"/>
      </a:dk2>
      <a:lt2>
        <a:srgbClr val="83BC30"/>
      </a:lt2>
      <a:accent1>
        <a:srgbClr val="4D1439"/>
      </a:accent1>
      <a:accent2>
        <a:srgbClr val="974483"/>
      </a:accent2>
      <a:accent3>
        <a:srgbClr val="83BC30"/>
      </a:accent3>
      <a:accent4>
        <a:srgbClr val="C0C1BF"/>
      </a:accent4>
      <a:accent5>
        <a:srgbClr val="FFFFFE"/>
      </a:accent5>
      <a:accent6>
        <a:srgbClr val="FFFFFE"/>
      </a:accent6>
      <a:hlink>
        <a:srgbClr val="83BC30"/>
      </a:hlink>
      <a:folHlink>
        <a:srgbClr val="4D14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3457</TotalTime>
  <Words>2698</Words>
  <Application>Microsoft Macintosh PowerPoint</Application>
  <PresentationFormat>Custom</PresentationFormat>
  <Paragraphs>244</Paragraphs>
  <Slides>23</Slides>
  <Notes>23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Narrow</vt:lpstr>
      <vt:lpstr>Calibri</vt:lpstr>
      <vt:lpstr>Times New Roman</vt:lpstr>
      <vt:lpstr>Verdana</vt:lpstr>
      <vt:lpstr>Office Theme</vt:lpstr>
      <vt:lpstr>PowerPoint Presentation</vt:lpstr>
      <vt:lpstr>PowerPoint Presentation</vt:lpstr>
      <vt:lpstr>PowerPoint Presentation</vt:lpstr>
      <vt:lpstr>Acknowledgements</vt:lpstr>
      <vt:lpstr>Introductions</vt:lpstr>
      <vt:lpstr>Hands-On Review of Participant Manual</vt:lpstr>
      <vt:lpstr>Visit www.attcppwtools.org for More Resources</vt:lpstr>
      <vt:lpstr>Goal and Objectives</vt:lpstr>
      <vt:lpstr>Family-Centered Care and Culture</vt:lpstr>
      <vt:lpstr>The Culture Conversation</vt:lpstr>
      <vt:lpstr>Family-Centered, Recovery &amp; Wellness Principles</vt:lpstr>
      <vt:lpstr>Core Principles</vt:lpstr>
      <vt:lpstr>Outcomes</vt:lpstr>
      <vt:lpstr>Outcomes</vt:lpstr>
      <vt:lpstr>www.BringThemAll.org</vt:lpstr>
      <vt:lpstr>Tying it all Together:  Family-Centered Care Principles  and “Bring Them All”</vt:lpstr>
      <vt:lpstr>Discussion</vt:lpstr>
      <vt:lpstr>Discussion</vt:lpstr>
      <vt:lpstr>Discussion</vt:lpstr>
      <vt:lpstr>Discussion</vt:lpstr>
      <vt:lpstr>Tales from the Field</vt:lpstr>
      <vt:lpstr>Wrap-Up</vt:lpstr>
      <vt:lpstr>Next Modules</vt:lpstr>
    </vt:vector>
  </TitlesOfParts>
  <Company>Reactor // design studio</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Clifton Alexander - REACTOR</dc:creator>
  <cp:lastModifiedBy>Reactor Team</cp:lastModifiedBy>
  <cp:revision>282</cp:revision>
  <cp:lastPrinted>2017-02-21T15:09:34Z</cp:lastPrinted>
  <dcterms:created xsi:type="dcterms:W3CDTF">2015-11-12T15:32:57Z</dcterms:created>
  <dcterms:modified xsi:type="dcterms:W3CDTF">2017-10-30T21:09:08Z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B00AE45E-384B-4776-9A79-FF15AE9DC259</vt:lpwstr>
  </property>
  <property fmtid="{D5CDD505-2E9C-101B-9397-08002B2CF9AE}" pid="3" name="ArticulatePath">
    <vt:lpwstr>ECHO PPT-Family Centered Care FINAL 02.21.2017 V3 (1)</vt:lpwstr>
  </property>
</Properties>
</file>