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2" r:id="rId2"/>
    <p:sldId id="321" r:id="rId3"/>
    <p:sldId id="284" r:id="rId4"/>
    <p:sldId id="323" r:id="rId5"/>
    <p:sldId id="307" r:id="rId6"/>
    <p:sldId id="308" r:id="rId7"/>
    <p:sldId id="324" r:id="rId8"/>
    <p:sldId id="310" r:id="rId9"/>
    <p:sldId id="322" r:id="rId10"/>
    <p:sldId id="311" r:id="rId11"/>
    <p:sldId id="289" r:id="rId12"/>
    <p:sldId id="290" r:id="rId13"/>
    <p:sldId id="314" r:id="rId14"/>
    <p:sldId id="291" r:id="rId15"/>
    <p:sldId id="319" r:id="rId16"/>
    <p:sldId id="320" r:id="rId17"/>
    <p:sldId id="293" r:id="rId18"/>
    <p:sldId id="294" r:id="rId19"/>
    <p:sldId id="318" r:id="rId20"/>
    <p:sldId id="313" r:id="rId21"/>
    <p:sldId id="312" r:id="rId22"/>
    <p:sldId id="297" r:id="rId23"/>
    <p:sldId id="304" r:id="rId24"/>
    <p:sldId id="298" r:id="rId25"/>
    <p:sldId id="299" r:id="rId26"/>
    <p:sldId id="316" r:id="rId27"/>
    <p:sldId id="325" r:id="rId28"/>
  </p:sldIdLst>
  <p:sldSz cx="10058400" cy="7772400"/>
  <p:notesSz cx="6858000" cy="9144000"/>
  <p:custDataLst>
    <p:tags r:id="rId30"/>
  </p:custDataLst>
  <p:defaultText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2" pos="1080" userDrawn="1">
          <p15:clr>
            <a:srgbClr val="A4A3A4"/>
          </p15:clr>
        </p15:guide>
        <p15:guide id="3" orient="horz" pos="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Mahon" initials="TJM" lastIdx="8" clrIdx="0"/>
  <p:cmAuthor id="2" name="Knopf-Amelung, Sarah M." initials="" lastIdx="0" clrIdx="1"/>
  <p:cmAuthor id="3" name="Halsall, Viannella" initials="HV" lastIdx="3" clrIdx="2">
    <p:extLst/>
  </p:cmAuthor>
  <p:cmAuthor id="4" name="Reactor Team" initials="RT"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87" autoAdjust="0"/>
    <p:restoredTop sz="78702" autoAdjust="0"/>
  </p:normalViewPr>
  <p:slideViewPr>
    <p:cSldViewPr snapToGrid="0" snapToObjects="1">
      <p:cViewPr>
        <p:scale>
          <a:sx n="75" d="100"/>
          <a:sy n="75" d="100"/>
        </p:scale>
        <p:origin x="504" y="-376"/>
      </p:cViewPr>
      <p:guideLst>
        <p:guide pos="1080"/>
        <p:guide orient="horz" pos="120"/>
      </p:guideLst>
    </p:cSldViewPr>
  </p:slideViewPr>
  <p:notesTextViewPr>
    <p:cViewPr>
      <p:scale>
        <a:sx n="100" d="100"/>
        <a:sy n="100" d="100"/>
      </p:scale>
      <p:origin x="0" y="0"/>
    </p:cViewPr>
  </p:notesTextViewPr>
  <p:notesViewPr>
    <p:cSldViewPr snapToGrid="0" snapToObjects="1">
      <p:cViewPr varScale="1">
        <p:scale>
          <a:sx n="71" d="100"/>
          <a:sy n="71" d="100"/>
        </p:scale>
        <p:origin x="3221" y="67"/>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B9F37-6D34-4677-833F-7B8BAD71C2EC}" type="datetimeFigureOut">
              <a:rPr lang="en-US" smtClean="0"/>
              <a:t>10/30/17</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7817B-ADDA-4C3B-B348-A939188AA8EB}" type="slidenum">
              <a:rPr lang="en-US" smtClean="0"/>
              <a:t>‹#›</a:t>
            </a:fld>
            <a:endParaRPr lang="en-US"/>
          </a:p>
        </p:txBody>
      </p:sp>
    </p:spTree>
    <p:extLst>
      <p:ext uri="{BB962C8B-B14F-4D97-AF65-F5344CB8AC3E}">
        <p14:creationId xmlns:p14="http://schemas.microsoft.com/office/powerpoint/2010/main" val="200766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64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latin typeface="Arial" charset="0"/>
                <a:ea typeface="Arial" charset="0"/>
                <a:cs typeface="Arial" charset="0"/>
              </a:rPr>
              <a:t>Please turn to your completed “Is Your</a:t>
            </a:r>
            <a:r>
              <a:rPr lang="en-US" sz="1400" baseline="0" dirty="0" smtClean="0">
                <a:latin typeface="Arial" charset="0"/>
                <a:ea typeface="Arial" charset="0"/>
                <a:cs typeface="Arial" charset="0"/>
              </a:rPr>
              <a:t> Organization Family Friendly</a:t>
            </a:r>
            <a:r>
              <a:rPr lang="en-US" sz="1400" dirty="0" smtClean="0">
                <a:latin typeface="Arial" charset="0"/>
                <a:ea typeface="Arial" charset="0"/>
                <a:cs typeface="Arial" charset="0"/>
              </a:rPr>
              <a:t>?” checklist on </a:t>
            </a:r>
            <a:r>
              <a:rPr lang="en-US" sz="1400" dirty="0" smtClean="0">
                <a:solidFill>
                  <a:srgbClr val="FF0000"/>
                </a:solidFill>
                <a:latin typeface="Arial" charset="0"/>
                <a:ea typeface="Arial" charset="0"/>
                <a:cs typeface="Arial" charset="0"/>
              </a:rPr>
              <a:t>pages</a:t>
            </a:r>
            <a:r>
              <a:rPr lang="en-US" sz="1400" baseline="0" dirty="0" smtClean="0">
                <a:solidFill>
                  <a:srgbClr val="FF0000"/>
                </a:solidFill>
                <a:latin typeface="Arial" charset="0"/>
                <a:ea typeface="Arial" charset="0"/>
                <a:cs typeface="Arial" charset="0"/>
              </a:rPr>
              <a:t> 133-138 </a:t>
            </a:r>
            <a:r>
              <a:rPr lang="en-US" sz="1400" dirty="0" smtClean="0">
                <a:latin typeface="Arial" charset="0"/>
                <a:ea typeface="Arial" charset="0"/>
                <a:cs typeface="Arial" charset="0"/>
              </a:rPr>
              <a:t>of the manual.</a:t>
            </a:r>
          </a:p>
          <a:p>
            <a:pPr marL="285750" indent="-285750">
              <a:buFont typeface="Arial" panose="020B0604020202020204" pitchFamily="34" charset="0"/>
              <a:buChar char="•"/>
            </a:pPr>
            <a:r>
              <a:rPr lang="en-US" sz="1400" dirty="0" smtClean="0">
                <a:latin typeface="Arial" charset="0"/>
                <a:ea typeface="Arial" charset="0"/>
                <a:cs typeface="Arial" charset="0"/>
              </a:rPr>
              <a:t>How does your agency compare to the family-centered items on the checklist?</a:t>
            </a:r>
          </a:p>
          <a:p>
            <a:pPr marL="285750" indent="-285750">
              <a:buFont typeface="Arial" panose="020B0604020202020204" pitchFamily="34" charset="0"/>
              <a:buChar char="•"/>
            </a:pPr>
            <a:r>
              <a:rPr lang="en-US" sz="1400" dirty="0" smtClean="0">
                <a:latin typeface="Arial" charset="0"/>
                <a:ea typeface="Arial" charset="0"/>
                <a:cs typeface="Arial" charset="0"/>
              </a:rPr>
              <a:t>How are your current program approaches similar and/or different? </a:t>
            </a:r>
          </a:p>
          <a:p>
            <a:pPr marL="285750" indent="-285750">
              <a:buFont typeface="Arial" panose="020B0604020202020204" pitchFamily="34" charset="0"/>
              <a:buChar char="•"/>
            </a:pPr>
            <a:r>
              <a:rPr lang="en-US" sz="1400" dirty="0" smtClean="0">
                <a:latin typeface="Arial" charset="0"/>
                <a:ea typeface="Arial" charset="0"/>
                <a:cs typeface="Arial" charset="0"/>
              </a:rPr>
              <a:t>In a perfect world, what adaptations would you make in your program or community to better serve the needs of it’s families?</a:t>
            </a:r>
          </a:p>
        </p:txBody>
      </p:sp>
      <p:sp>
        <p:nvSpPr>
          <p:cNvPr id="4" name="Slide Number Placeholder 3"/>
          <p:cNvSpPr>
            <a:spLocks noGrp="1"/>
          </p:cNvSpPr>
          <p:nvPr>
            <p:ph type="sldNum" sz="quarter" idx="10"/>
          </p:nvPr>
        </p:nvSpPr>
        <p:spPr/>
        <p:txBody>
          <a:bodyPr/>
          <a:lstStyle/>
          <a:p>
            <a:fld id="{456A54EE-C959-448C-B94A-528FB40E2345}" type="slidenum">
              <a:rPr lang="en-US" smtClean="0"/>
              <a:t>10</a:t>
            </a:fld>
            <a:endParaRPr lang="en-US" dirty="0"/>
          </a:p>
        </p:txBody>
      </p:sp>
    </p:spTree>
    <p:extLst>
      <p:ext uri="{BB962C8B-B14F-4D97-AF65-F5344CB8AC3E}">
        <p14:creationId xmlns:p14="http://schemas.microsoft.com/office/powerpoint/2010/main" val="83587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smtClean="0">
                <a:effectLst/>
                <a:latin typeface="+mn-lt"/>
                <a:ea typeface="+mn-ea"/>
                <a:cs typeface="+mn-cs"/>
              </a:rPr>
              <a:t>Regardless of where an</a:t>
            </a:r>
            <a:r>
              <a:rPr lang="en-US" kern="1200" baseline="0" dirty="0" smtClean="0">
                <a:effectLst/>
                <a:latin typeface="+mn-lt"/>
                <a:ea typeface="+mn-ea"/>
                <a:cs typeface="+mn-cs"/>
              </a:rPr>
              <a:t> agency or institution </a:t>
            </a:r>
            <a:r>
              <a:rPr lang="en-US" kern="1200" dirty="0" smtClean="0">
                <a:effectLst/>
                <a:latin typeface="+mn-lt"/>
                <a:ea typeface="+mn-ea"/>
                <a:cs typeface="+mn-cs"/>
              </a:rPr>
              <a:t>is in the process of implementing family-centered programming</a:t>
            </a:r>
            <a:r>
              <a:rPr lang="en-US" kern="1200" baseline="0" dirty="0" smtClean="0">
                <a:effectLst/>
                <a:latin typeface="+mn-lt"/>
                <a:ea typeface="+mn-ea"/>
                <a:cs typeface="+mn-cs"/>
              </a:rPr>
              <a:t> </a:t>
            </a:r>
            <a:r>
              <a:rPr lang="en-US" kern="1200" dirty="0" smtClean="0">
                <a:effectLst/>
                <a:latin typeface="+mn-lt"/>
                <a:ea typeface="+mn-ea"/>
                <a:cs typeface="+mn-cs"/>
              </a:rPr>
              <a:t>, there are </a:t>
            </a:r>
            <a:r>
              <a:rPr lang="en-US" dirty="0" smtClean="0"/>
              <a:t>7 </a:t>
            </a:r>
            <a:r>
              <a:rPr lang="en-US" kern="1200" dirty="0" smtClean="0">
                <a:effectLst/>
                <a:latin typeface="+mn-lt"/>
                <a:ea typeface="+mn-ea"/>
                <a:cs typeface="+mn-cs"/>
              </a:rPr>
              <a:t>steps that are helpful for an agency to consider.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56E48B5-FFB6-400B-8C54-BCC2E30F9C5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706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visual</a:t>
            </a:r>
            <a:r>
              <a:rPr lang="en-US" dirty="0" smtClean="0"/>
              <a:t> provides a basic "How To" blueprint that programs can follow. The steps are listed in their recommended</a:t>
            </a:r>
            <a:r>
              <a:rPr lang="en-US" baseline="0" dirty="0" smtClean="0"/>
              <a:t> order. </a:t>
            </a:r>
            <a:r>
              <a:rPr lang="en-US" dirty="0" smtClean="0"/>
              <a:t>We will take a closer look at e</a:t>
            </a:r>
            <a:r>
              <a:rPr lang="en-US" baseline="0" dirty="0" smtClean="0"/>
              <a:t>ach step.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graphic is available on </a:t>
            </a:r>
            <a:r>
              <a:rPr lang="en-US" b="1" baseline="0" dirty="0" smtClean="0"/>
              <a:t>page 140 </a:t>
            </a:r>
            <a:r>
              <a:rPr lang="en-US" baseline="0" dirty="0" smtClean="0"/>
              <a:t>of your participant manual.</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7706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Step 1</a:t>
            </a:r>
            <a:r>
              <a:rPr lang="en-US" sz="1200" b="1" kern="1200" dirty="0">
                <a:solidFill>
                  <a:schemeClr val="tx1"/>
                </a:solidFill>
                <a:effectLst/>
                <a:latin typeface="+mn-lt"/>
                <a:ea typeface="+mn-ea"/>
                <a:cs typeface="+mn-cs"/>
              </a:rPr>
              <a:t>. Clarify mission,</a:t>
            </a:r>
            <a:r>
              <a:rPr lang="en-US" sz="1200" b="1" kern="1200" baseline="0" dirty="0">
                <a:solidFill>
                  <a:schemeClr val="tx1"/>
                </a:solidFill>
                <a:effectLst/>
                <a:latin typeface="+mn-lt"/>
                <a:ea typeface="+mn-ea"/>
                <a:cs typeface="+mn-cs"/>
              </a:rPr>
              <a:t> v</a:t>
            </a:r>
            <a:r>
              <a:rPr lang="en-US" sz="1200" b="1" kern="1200" dirty="0">
                <a:solidFill>
                  <a:schemeClr val="tx1"/>
                </a:solidFill>
                <a:effectLst/>
                <a:latin typeface="+mn-lt"/>
                <a:ea typeface="+mn-ea"/>
                <a:cs typeface="+mn-cs"/>
              </a:rPr>
              <a:t>alues and attitudes -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Because PPW programs have been historically developed by women for women, it is useful to spend some time exploring and talking about the values and attitudes in your program, especially feelings and concerns regarding beginning or continuing to include men </a:t>
            </a:r>
            <a:r>
              <a:rPr lang="en-US" sz="1200" kern="1200" dirty="0" smtClean="0">
                <a:solidFill>
                  <a:schemeClr val="tx1"/>
                </a:solidFill>
                <a:effectLst/>
                <a:latin typeface="+mn-lt"/>
                <a:ea typeface="+mn-ea"/>
                <a:cs typeface="+mn-cs"/>
              </a:rPr>
              <a:t>and others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programming.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kern="1200" dirty="0">
                <a:effectLst/>
                <a:latin typeface="+mn-lt"/>
                <a:ea typeface="+mn-ea"/>
                <a:cs typeface="+mn-cs"/>
              </a:rPr>
              <a:t>Useful tools for</a:t>
            </a:r>
            <a:r>
              <a:rPr lang="en-US" kern="1200" baseline="0" dirty="0">
                <a:effectLst/>
                <a:latin typeface="+mn-lt"/>
                <a:ea typeface="+mn-ea"/>
                <a:cs typeface="+mn-cs"/>
              </a:rPr>
              <a:t> this process, such as program “father-friendliness”</a:t>
            </a:r>
            <a:r>
              <a:rPr lang="en-US" kern="1200" dirty="0">
                <a:effectLst/>
                <a:latin typeface="+mn-lt"/>
                <a:ea typeface="+mn-ea"/>
                <a:cs typeface="+mn-cs"/>
              </a:rPr>
              <a:t> assessments</a:t>
            </a:r>
            <a:r>
              <a:rPr lang="en-US" kern="1200" baseline="0" dirty="0">
                <a:effectLst/>
                <a:latin typeface="+mn-lt"/>
                <a:ea typeface="+mn-ea"/>
                <a:cs typeface="+mn-cs"/>
              </a:rPr>
              <a:t> are included </a:t>
            </a:r>
            <a:r>
              <a:rPr lang="en-US" b="1" kern="1200" baseline="0" dirty="0">
                <a:solidFill>
                  <a:srgbClr val="C00000"/>
                </a:solidFill>
                <a:effectLst/>
                <a:latin typeface="+mn-lt"/>
                <a:ea typeface="+mn-ea"/>
                <a:cs typeface="+mn-cs"/>
              </a:rPr>
              <a:t>on </a:t>
            </a:r>
            <a:r>
              <a:rPr lang="en-US" b="1" kern="1200" dirty="0" smtClean="0">
                <a:solidFill>
                  <a:srgbClr val="C00000"/>
                </a:solidFill>
                <a:effectLst/>
                <a:latin typeface="+mn-lt"/>
                <a:ea typeface="+mn-ea"/>
                <a:cs typeface="+mn-cs"/>
              </a:rPr>
              <a:t>pages</a:t>
            </a:r>
            <a:r>
              <a:rPr lang="en-US" b="1" kern="1200" baseline="0" dirty="0" smtClean="0">
                <a:solidFill>
                  <a:srgbClr val="C00000"/>
                </a:solidFill>
                <a:effectLst/>
                <a:latin typeface="+mn-lt"/>
                <a:ea typeface="+mn-ea"/>
                <a:cs typeface="+mn-cs"/>
              </a:rPr>
              <a:t> 100-106</a:t>
            </a:r>
            <a:r>
              <a:rPr lang="en-US" b="1" kern="1200" dirty="0" smtClean="0">
                <a:solidFill>
                  <a:srgbClr val="C00000"/>
                </a:solidFill>
                <a:effectLst/>
                <a:latin typeface="+mn-lt"/>
                <a:ea typeface="+mn-ea"/>
                <a:cs typeface="+mn-cs"/>
              </a:rPr>
              <a:t> </a:t>
            </a:r>
            <a:r>
              <a:rPr lang="en-US" b="0" kern="1200" dirty="0">
                <a:effectLst/>
                <a:latin typeface="+mn-lt"/>
                <a:ea typeface="+mn-ea"/>
                <a:cs typeface="+mn-cs"/>
              </a:rPr>
              <a:t>in your </a:t>
            </a:r>
            <a:r>
              <a:rPr lang="en-US" b="0" dirty="0"/>
              <a:t>participant manual</a:t>
            </a:r>
            <a:r>
              <a:rPr lang="en-US" b="1" dirty="0"/>
              <a:t> </a:t>
            </a:r>
            <a:r>
              <a:rPr lang="en-US" kern="1200" dirty="0" smtClean="0">
                <a:effectLst/>
                <a:latin typeface="+mn-lt"/>
                <a:ea typeface="+mn-ea"/>
                <a:cs typeface="+mn-cs"/>
              </a:rPr>
              <a:t>as </a:t>
            </a:r>
            <a:r>
              <a:rPr lang="en-US" kern="1200" dirty="0">
                <a:effectLst/>
                <a:latin typeface="+mn-lt"/>
                <a:ea typeface="+mn-ea"/>
                <a:cs typeface="+mn-cs"/>
              </a:rPr>
              <a:t>well as in the list of resources.  </a:t>
            </a:r>
            <a:endParaRPr lang="en-US" dirty="0">
              <a:latin typeface="+mn-lt"/>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kern="1200" dirty="0">
                <a:effectLst/>
                <a:latin typeface="+mn-lt"/>
                <a:ea typeface="+mn-ea"/>
                <a:cs typeface="+mn-cs"/>
              </a:rPr>
              <a:t>It is recommended that staff and administrators sit and actually write down a policy about values, goals, and expectations for a program that intends to better engage </a:t>
            </a:r>
            <a:r>
              <a:rPr lang="en-US" kern="1200" dirty="0" smtClean="0">
                <a:effectLst/>
                <a:latin typeface="+mn-lt"/>
                <a:ea typeface="+mn-ea"/>
                <a:cs typeface="+mn-cs"/>
              </a:rPr>
              <a:t>men and others</a:t>
            </a:r>
            <a:r>
              <a:rPr lang="en-US" kern="1200" baseline="0" dirty="0" smtClean="0">
                <a:effectLst/>
                <a:latin typeface="+mn-lt"/>
                <a:ea typeface="+mn-ea"/>
                <a:cs typeface="+mn-cs"/>
              </a:rPr>
              <a:t> considered family</a:t>
            </a:r>
            <a:r>
              <a:rPr lang="en-US" kern="1200" dirty="0" smtClean="0">
                <a:effectLst/>
                <a:latin typeface="+mn-lt"/>
                <a:ea typeface="+mn-ea"/>
                <a:cs typeface="+mn-cs"/>
              </a:rPr>
              <a:t>.</a:t>
            </a:r>
            <a:r>
              <a:rPr lang="en-US" dirty="0"/>
              <a:t> </a:t>
            </a:r>
            <a:r>
              <a:rPr lang="en-US" kern="1200" dirty="0">
                <a:effectLst/>
                <a:latin typeface="+mn-lt"/>
                <a:ea typeface="+mn-ea"/>
                <a:cs typeface="+mn-cs"/>
              </a:rPr>
              <a:t> </a:t>
            </a:r>
            <a:endParaRPr lang="en-US" dirty="0">
              <a:latin typeface="+mn-lt"/>
            </a:endParaRPr>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30796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Step 2</a:t>
            </a:r>
            <a:r>
              <a:rPr lang="en-US" sz="1200" b="1" kern="1200" dirty="0">
                <a:solidFill>
                  <a:schemeClr val="tx1"/>
                </a:solidFill>
                <a:effectLst/>
                <a:latin typeface="+mn-lt"/>
                <a:ea typeface="+mn-ea"/>
                <a:cs typeface="+mn-cs"/>
              </a:rPr>
              <a:t>. Conduct needs assessment </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at the needs of the women in terms of the partners and co-parents in their </a:t>
            </a:r>
            <a:r>
              <a:rPr lang="en-US" sz="1200" kern="1200" dirty="0" smtClean="0">
                <a:solidFill>
                  <a:schemeClr val="tx1"/>
                </a:solidFill>
                <a:effectLst/>
                <a:latin typeface="+mn-lt"/>
                <a:ea typeface="+mn-ea"/>
                <a:cs typeface="+mn-cs"/>
              </a:rPr>
              <a:t>lives.</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at needs of your program. </a:t>
            </a:r>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would be helpful for your program to do to develop more programming for </a:t>
            </a:r>
            <a:r>
              <a:rPr lang="en-US" sz="1200" kern="1200" dirty="0" smtClean="0">
                <a:solidFill>
                  <a:schemeClr val="tx1"/>
                </a:solidFill>
                <a:effectLst/>
                <a:latin typeface="+mn-lt"/>
                <a:ea typeface="+mn-ea"/>
                <a:cs typeface="+mn-cs"/>
              </a:rPr>
              <a:t>men and other family members?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information does your program already gather on </a:t>
            </a:r>
            <a:r>
              <a:rPr lang="en-US" sz="1200" kern="1200" dirty="0" smtClean="0">
                <a:solidFill>
                  <a:schemeClr val="tx1"/>
                </a:solidFill>
                <a:effectLst/>
                <a:latin typeface="+mn-lt"/>
                <a:ea typeface="+mn-ea"/>
                <a:cs typeface="+mn-cs"/>
              </a:rPr>
              <a:t>the fathers and other</a:t>
            </a:r>
            <a:r>
              <a:rPr lang="en-US" sz="1200" kern="1200" baseline="0" dirty="0" smtClean="0">
                <a:solidFill>
                  <a:schemeClr val="tx1"/>
                </a:solidFill>
                <a:effectLst/>
                <a:latin typeface="+mn-lt"/>
                <a:ea typeface="+mn-ea"/>
                <a:cs typeface="+mn-cs"/>
              </a:rPr>
              <a:t> individuals considered family</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additional information would be useful?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your agency cannot meet the identified needs, could they be met</a:t>
            </a:r>
            <a:r>
              <a:rPr lang="en-US" sz="1200" kern="1200" baseline="0" dirty="0">
                <a:solidFill>
                  <a:schemeClr val="tx1"/>
                </a:solidFill>
                <a:effectLst/>
                <a:latin typeface="+mn-lt"/>
                <a:ea typeface="+mn-ea"/>
                <a:cs typeface="+mn-cs"/>
              </a:rPr>
              <a:t> by </a:t>
            </a:r>
            <a:r>
              <a:rPr lang="en-US" sz="1200" kern="1200" dirty="0">
                <a:solidFill>
                  <a:schemeClr val="tx1"/>
                </a:solidFill>
                <a:effectLst/>
                <a:latin typeface="+mn-lt"/>
                <a:ea typeface="+mn-ea"/>
                <a:cs typeface="+mn-cs"/>
              </a:rPr>
              <a:t>current partners or potential </a:t>
            </a:r>
            <a:r>
              <a:rPr lang="en-US" sz="1200" kern="1200" dirty="0" smtClean="0">
                <a:solidFill>
                  <a:schemeClr val="tx1"/>
                </a:solidFill>
                <a:effectLst/>
                <a:latin typeface="+mn-lt"/>
                <a:ea typeface="+mn-ea"/>
                <a:cs typeface="+mn-cs"/>
              </a:rPr>
              <a:t>partners of</a:t>
            </a:r>
            <a:r>
              <a:rPr lang="en-US" sz="1200" kern="1200" baseline="0" dirty="0" smtClean="0">
                <a:solidFill>
                  <a:schemeClr val="tx1"/>
                </a:solidFill>
                <a:effectLst/>
                <a:latin typeface="+mn-lt"/>
                <a:ea typeface="+mn-ea"/>
                <a:cs typeface="+mn-cs"/>
              </a:rPr>
              <a:t> your agency</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9273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Pioneers in</a:t>
            </a:r>
            <a:r>
              <a:rPr lang="en-US" sz="1400" baseline="0" dirty="0" smtClean="0"/>
              <a:t> the field such as K</a:t>
            </a:r>
            <a:r>
              <a:rPr lang="en-US" sz="1400" dirty="0" smtClean="0"/>
              <a:t>imberly Craig, </a:t>
            </a:r>
            <a:r>
              <a:rPr lang="en-US" sz="1400" baseline="0" dirty="0" smtClean="0"/>
              <a:t>CEO of CHEEERS Recovery Center, and a former PPW grantee, in Phoenix, Arizona, can offer insights on this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lvl="1"/>
            <a:r>
              <a:rPr lang="en-US" sz="1200" kern="1200" dirty="0" smtClean="0">
                <a:solidFill>
                  <a:schemeClr val="tx1"/>
                </a:solidFill>
                <a:effectLst/>
                <a:latin typeface="+mn-lt"/>
                <a:ea typeface="+mn-ea"/>
                <a:cs typeface="+mn-cs"/>
              </a:rPr>
              <a:t>“A needs assessment can also include the use of some tools provided in your manual about assessing your organization on Father / Family Friendliness or Readiness. After years of running a program for just women and their children, we had to look at every aspect of our program to include our environment, policies and even our language. For example, we used the word “screening” to describe a fathers first face to face interaction with the counseling staff.  Men had to complete a “Screening” appointment before they were allowed on the campus for visitation with their children. It was common to use this “screening” as a way for staff to say no, he wasn’t allowed to visit. It was always the first question, “has he completed a screening?“ Screening definitely did not say, “welcome, we are a father friendly environment”. We also had to look at what our environment said about fathering; did we have pictures, magazines and space that was welcoming and inviting for men?  Did we have posters or pictures, printed materials that had images of men parenting?  As programs looking to implement family centered care and in particular father/male involvement we have to look at everything top to bottom; and through the lens of those we are hoping to engage in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342900" indent="-342900">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15</a:t>
            </a:fld>
            <a:endParaRPr lang="en-US" dirty="0"/>
          </a:p>
        </p:txBody>
      </p:sp>
    </p:spTree>
    <p:extLst>
      <p:ext uri="{BB962C8B-B14F-4D97-AF65-F5344CB8AC3E}">
        <p14:creationId xmlns:p14="http://schemas.microsoft.com/office/powerpoint/2010/main" val="367690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b="1" kern="1200" dirty="0" smtClean="0">
                <a:solidFill>
                  <a:schemeClr val="tx1"/>
                </a:solidFill>
                <a:effectLst/>
                <a:latin typeface="+mn-lt"/>
                <a:ea typeface="+mn-ea"/>
                <a:cs typeface="+mn-cs"/>
              </a:rPr>
              <a:t>Step 3. Clarify Agency Policy </a:t>
            </a:r>
          </a:p>
          <a:p>
            <a:pPr>
              <a:buFont typeface="+mj-lt"/>
              <a:buNone/>
            </a:pPr>
            <a:endParaRPr lang="en-US" b="1" dirty="0" smtClean="0"/>
          </a:p>
          <a:p>
            <a:pPr marL="171450" indent="-171450">
              <a:buFont typeface="Arial" panose="020B0604020202020204" pitchFamily="34" charset="0"/>
              <a:buChar char="•"/>
            </a:pPr>
            <a:r>
              <a:rPr lang="en-US" kern="1200" dirty="0" smtClean="0">
                <a:solidFill>
                  <a:schemeClr val="tx1"/>
                </a:solidFill>
                <a:effectLst/>
                <a:latin typeface="+mn-lt"/>
                <a:ea typeface="+mn-ea"/>
                <a:cs typeface="+mn-cs"/>
              </a:rPr>
              <a:t>Think about legal and ethical issues you are likely to encounter when</a:t>
            </a:r>
            <a:r>
              <a:rPr lang="en-US" kern="1200" baseline="0" dirty="0" smtClean="0">
                <a:solidFill>
                  <a:schemeClr val="tx1"/>
                </a:solidFill>
                <a:effectLst/>
                <a:latin typeface="+mn-lt"/>
                <a:ea typeface="+mn-ea"/>
                <a:cs typeface="+mn-cs"/>
              </a:rPr>
              <a:t> you engage and include services </a:t>
            </a:r>
            <a:r>
              <a:rPr lang="en-US" dirty="0" smtClean="0"/>
              <a:t>for </a:t>
            </a:r>
            <a:r>
              <a:rPr lang="en-US" kern="1200" baseline="0" dirty="0" smtClean="0">
                <a:solidFill>
                  <a:schemeClr val="tx1"/>
                </a:solidFill>
                <a:effectLst/>
                <a:latin typeface="+mn-lt"/>
                <a:ea typeface="+mn-ea"/>
                <a:cs typeface="+mn-cs"/>
              </a:rPr>
              <a:t>fathers, partners or co-parents. Ho</a:t>
            </a:r>
            <a:r>
              <a:rPr lang="en-US" kern="1200" dirty="0" smtClean="0">
                <a:solidFill>
                  <a:schemeClr val="tx1"/>
                </a:solidFill>
                <a:effectLst/>
                <a:latin typeface="+mn-lt"/>
                <a:ea typeface="+mn-ea"/>
                <a:cs typeface="+mn-cs"/>
              </a:rPr>
              <a:t>w will you deal with these?</a:t>
            </a:r>
          </a:p>
          <a:p>
            <a:pPr lvl="1"/>
            <a:r>
              <a:rPr lang="en-US" i="1" kern="1200" dirty="0" smtClean="0">
                <a:effectLst/>
                <a:latin typeface="+mn-lt"/>
                <a:ea typeface="+mn-ea"/>
                <a:cs typeface="+mn-cs"/>
              </a:rPr>
              <a:t>Examples include</a:t>
            </a:r>
            <a:r>
              <a:rPr lang="en-US" kern="1200" dirty="0" smtClean="0">
                <a:effectLst/>
                <a:latin typeface="+mn-lt"/>
                <a:ea typeface="+mn-ea"/>
                <a:cs typeface="+mn-cs"/>
              </a:rPr>
              <a:t>: A father, who is not your patient, comes for a visit intoxicated. A woman in your program reveals her partner</a:t>
            </a:r>
            <a:r>
              <a:rPr lang="en-US" kern="1200" baseline="0" dirty="0" smtClean="0">
                <a:effectLst/>
                <a:latin typeface="+mn-lt"/>
                <a:ea typeface="+mn-ea"/>
                <a:cs typeface="+mn-cs"/>
              </a:rPr>
              <a:t> </a:t>
            </a:r>
            <a:r>
              <a:rPr lang="en-US" kern="1200" dirty="0" smtClean="0">
                <a:effectLst/>
                <a:latin typeface="+mn-lt"/>
                <a:ea typeface="+mn-ea"/>
                <a:cs typeface="+mn-cs"/>
              </a:rPr>
              <a:t>has a substance use disorder and asks for help.</a:t>
            </a:r>
            <a:r>
              <a:rPr lang="en-US" dirty="0" smtClean="0"/>
              <a:t> </a:t>
            </a:r>
            <a:endParaRPr lang="en-US" dirty="0" smtClean="0">
              <a:latin typeface="+mn-lt"/>
            </a:endParaRPr>
          </a:p>
          <a:p>
            <a:pPr lvl="1">
              <a:buFont typeface="+mj-lt"/>
              <a:buNone/>
            </a:pPr>
            <a:endParaRPr lang="en-US"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It’s recommended that staff and administrators sit and actually create a policy concerning the involvement of fathers, partners,</a:t>
            </a:r>
            <a:r>
              <a:rPr lang="en-US" baseline="0" dirty="0" smtClean="0"/>
              <a:t> co-parents and other identified family members.</a:t>
            </a:r>
            <a:r>
              <a:rPr lang="en-US" dirty="0" smtClean="0"/>
              <a:t> Such a policy should outline the values, goals, expectations, </a:t>
            </a:r>
            <a:r>
              <a:rPr lang="en-US" u="none" dirty="0" smtClean="0"/>
              <a:t>and procedures </a:t>
            </a:r>
            <a:r>
              <a:rPr lang="en-US" dirty="0" smtClean="0"/>
              <a:t>relevant to their involvement. Generally, a good policy statement would indicate why a program believes it is important to involve the</a:t>
            </a:r>
            <a:r>
              <a:rPr lang="en-US" baseline="0" dirty="0" smtClean="0"/>
              <a:t> </a:t>
            </a:r>
            <a:r>
              <a:rPr lang="en-US" dirty="0" smtClean="0"/>
              <a:t>fathers, co-parents,</a:t>
            </a:r>
            <a:r>
              <a:rPr lang="en-US" baseline="0" dirty="0" smtClean="0"/>
              <a:t> partners, or other identified family member, </a:t>
            </a:r>
            <a:r>
              <a:rPr lang="en-US" dirty="0" smtClean="0"/>
              <a:t>and how they intend to do so. Other programs have found that the process of putting their ideas about how to do this on paper was very useful and helped focus the process.  </a:t>
            </a:r>
          </a:p>
          <a:p>
            <a:pPr lv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28268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smtClean="0">
                <a:effectLst/>
                <a:latin typeface="+mn-lt"/>
                <a:ea typeface="+mn-ea"/>
                <a:cs typeface="+mn-cs"/>
              </a:rPr>
              <a:t>Step 4</a:t>
            </a:r>
            <a:r>
              <a:rPr lang="en-US" b="1" kern="1200" dirty="0">
                <a:effectLst/>
                <a:latin typeface="+mn-lt"/>
                <a:ea typeface="+mn-ea"/>
                <a:cs typeface="+mn-cs"/>
              </a:rPr>
              <a:t>. Think about procedures for </a:t>
            </a:r>
            <a:r>
              <a:rPr lang="en-US" b="1" dirty="0"/>
              <a:t>safety </a:t>
            </a:r>
            <a:r>
              <a:rPr lang="en-US" b="1" dirty="0" smtClean="0"/>
              <a:t>and risk </a:t>
            </a:r>
            <a:r>
              <a:rPr lang="en-US" b="1" kern="1200" dirty="0" smtClean="0">
                <a:effectLst/>
                <a:latin typeface="+mn-lt"/>
                <a:ea typeface="+mn-ea"/>
                <a:cs typeface="+mn-cs"/>
              </a:rPr>
              <a:t>management</a:t>
            </a:r>
            <a:r>
              <a:rPr lang="en-US" b="1" kern="1200" dirty="0">
                <a:effectLst/>
                <a:latin typeface="+mn-lt"/>
                <a:ea typeface="+mn-ea"/>
                <a:cs typeface="+mn-cs"/>
              </a:rPr>
              <a:t>.</a:t>
            </a:r>
            <a:r>
              <a:rPr lang="en-US" b="1" dirty="0"/>
              <a: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Assessment and treatment of PPW </a:t>
            </a:r>
            <a:r>
              <a:rPr lang="en-US" dirty="0" smtClean="0"/>
              <a:t>with </a:t>
            </a:r>
            <a:r>
              <a:rPr lang="en-US" dirty="0"/>
              <a:t>substance use disorders involves elements of risk. Increasing the involvement of </a:t>
            </a:r>
            <a:r>
              <a:rPr lang="en-US" dirty="0" smtClean="0"/>
              <a:t>fathers and others</a:t>
            </a:r>
            <a:r>
              <a:rPr lang="en-US" baseline="0" dirty="0" smtClean="0"/>
              <a:t> identified as family</a:t>
            </a:r>
            <a:r>
              <a:rPr lang="en-US" dirty="0" smtClean="0"/>
              <a:t> </a:t>
            </a:r>
            <a:r>
              <a:rPr lang="en-US" dirty="0"/>
              <a:t>may </a:t>
            </a:r>
            <a:r>
              <a:rPr lang="en-US" dirty="0" smtClean="0"/>
              <a:t>also</a:t>
            </a:r>
            <a:r>
              <a:rPr lang="en-US" dirty="0"/>
              <a:t> involve elements of risk</a:t>
            </a:r>
            <a:r>
              <a:rPr lang="en-US" dirty="0" smtClean="0"/>
              <a:t>.</a:t>
            </a:r>
            <a:r>
              <a:rPr lang="en-US" dirty="0"/>
              <a:t> It is best to be proactive about the development of safety procedures to manage the risks inherent in the work </a:t>
            </a:r>
            <a:r>
              <a:rPr lang="en-US" dirty="0" smtClean="0"/>
              <a:t>an</a:t>
            </a:r>
            <a:r>
              <a:rPr lang="en-US" baseline="0" dirty="0" smtClean="0"/>
              <a:t> agency </a:t>
            </a:r>
            <a:r>
              <a:rPr lang="en-US" dirty="0" smtClean="0"/>
              <a:t>does</a:t>
            </a:r>
            <a:r>
              <a:rPr lang="en-US" dirty="0"/>
              <a:t>. As </a:t>
            </a:r>
            <a:r>
              <a:rPr lang="en-US" dirty="0" smtClean="0"/>
              <a:t>more </a:t>
            </a:r>
            <a:r>
              <a:rPr lang="en-US" dirty="0"/>
              <a:t>family-oriented </a:t>
            </a:r>
            <a:r>
              <a:rPr lang="en-US" dirty="0" smtClean="0"/>
              <a:t>interventions are developed, </a:t>
            </a:r>
            <a:r>
              <a:rPr lang="en-US" dirty="0"/>
              <a:t>it may be useful to consider how to minimize the risks known </a:t>
            </a:r>
            <a:r>
              <a:rPr lang="en-US" dirty="0" smtClean="0"/>
              <a:t>to </a:t>
            </a:r>
            <a:r>
              <a:rPr lang="en-US" dirty="0"/>
              <a:t>be associated with substance use </a:t>
            </a:r>
            <a:r>
              <a:rPr lang="en-US" dirty="0" smtClean="0"/>
              <a:t>for </a:t>
            </a:r>
            <a:r>
              <a:rPr lang="en-US" dirty="0"/>
              <a:t>everyone in the family.  </a:t>
            </a:r>
            <a:endParaRPr dirty="0"/>
          </a:p>
          <a:p>
            <a:endParaRPr lang="en-US" b="1" dirty="0"/>
          </a:p>
          <a:p>
            <a:pPr marL="171450" indent="-171450">
              <a:buFont typeface="Arial" panose="020B0604020202020204" pitchFamily="34" charset="0"/>
              <a:buChar char="•"/>
            </a:pPr>
            <a:r>
              <a:rPr lang="en-US" kern="1200" dirty="0">
                <a:effectLst/>
                <a:latin typeface="+mn-lt"/>
                <a:ea typeface="+mn-ea"/>
                <a:cs typeface="+mn-cs"/>
              </a:rPr>
              <a:t>Safety management </a:t>
            </a:r>
            <a:r>
              <a:rPr lang="en-US" dirty="0"/>
              <a:t>procedures and policies for i</a:t>
            </a:r>
            <a:r>
              <a:rPr lang="en-US" kern="1200" dirty="0">
                <a:effectLst/>
                <a:latin typeface="+mn-lt"/>
                <a:ea typeface="+mn-ea"/>
                <a:cs typeface="+mn-cs"/>
              </a:rPr>
              <a:t>nside the program consider how</a:t>
            </a:r>
            <a:r>
              <a:rPr lang="en-US" dirty="0"/>
              <a:t> to handle clients as well as those who are considered visitors. </a:t>
            </a:r>
          </a:p>
          <a:p>
            <a:pPr lvl="1"/>
            <a:r>
              <a:rPr lang="en-US" i="1" dirty="0" smtClean="0"/>
              <a:t>E</a:t>
            </a:r>
            <a:r>
              <a:rPr lang="en-US" i="1" kern="1200" baseline="0" dirty="0" smtClean="0">
                <a:effectLst/>
                <a:latin typeface="+mn-lt"/>
                <a:ea typeface="+mn-ea"/>
                <a:cs typeface="+mn-cs"/>
              </a:rPr>
              <a:t>xamples include:</a:t>
            </a:r>
            <a:endParaRPr lang="en-US" dirty="0"/>
          </a:p>
          <a:p>
            <a:pPr marL="628650" lvl="1" indent="-171450">
              <a:buFont typeface="Arial" panose="020B0604020202020204" pitchFamily="34" charset="0"/>
              <a:buChar char="•"/>
            </a:pPr>
            <a:r>
              <a:rPr lang="en-US" dirty="0" smtClean="0"/>
              <a:t>Will </a:t>
            </a:r>
            <a:r>
              <a:rPr lang="en-US" dirty="0"/>
              <a:t>you allow fathers </a:t>
            </a:r>
            <a:r>
              <a:rPr lang="en-US" dirty="0" smtClean="0"/>
              <a:t>or</a:t>
            </a:r>
            <a:r>
              <a:rPr lang="en-US" baseline="0" dirty="0" smtClean="0"/>
              <a:t> co-parents </a:t>
            </a:r>
            <a:r>
              <a:rPr lang="en-US" dirty="0" smtClean="0"/>
              <a:t>to </a:t>
            </a:r>
            <a:r>
              <a:rPr lang="en-US" dirty="0"/>
              <a:t>attend a family event before they have had an individual, couple’s, or family meeting with a counselor or clinician?  </a:t>
            </a:r>
          </a:p>
          <a:p>
            <a:pPr marL="628650" lvl="1" indent="-171450">
              <a:buFont typeface="Arial" panose="020B0604020202020204" pitchFamily="34" charset="0"/>
              <a:buChar char="•"/>
            </a:pPr>
            <a:r>
              <a:rPr lang="en-US" dirty="0"/>
              <a:t>How will your program respond to couples when there has been a history of intimate partner violence?  </a:t>
            </a:r>
          </a:p>
          <a:p>
            <a:pPr marL="628650" lvl="1" indent="-171450">
              <a:buFont typeface="Arial" panose="020B0604020202020204" pitchFamily="34" charset="0"/>
              <a:buChar char="•"/>
            </a:pPr>
            <a:r>
              <a:rPr lang="en-US" dirty="0"/>
              <a:t>How will your </a:t>
            </a:r>
            <a:r>
              <a:rPr lang="en-US" dirty="0" smtClean="0"/>
              <a:t>program </a:t>
            </a:r>
            <a:r>
              <a:rPr lang="en-US" dirty="0"/>
              <a:t>help a client who wants to end a sexual partnership with the father of her child?  </a:t>
            </a:r>
          </a:p>
          <a:p>
            <a:pPr marL="628650" lvl="1" indent="-171450">
              <a:buFont typeface="Arial" panose="020B0604020202020204" pitchFamily="34" charset="0"/>
              <a:buChar char="•"/>
            </a:pPr>
            <a:r>
              <a:rPr lang="en-US" dirty="0"/>
              <a:t>How would your program respond to a </a:t>
            </a:r>
            <a:r>
              <a:rPr lang="en-US" dirty="0" smtClean="0"/>
              <a:t>father, partner, or co-parent </a:t>
            </a:r>
            <a:r>
              <a:rPr lang="en-US" dirty="0"/>
              <a:t>who is not your patient and presents for a family visit intoxicated?</a:t>
            </a:r>
          </a:p>
          <a:p>
            <a:pPr lvl="1"/>
            <a:endParaRPr lang="en-US" dirty="0"/>
          </a:p>
          <a:p>
            <a:pPr marL="171450" indent="-171450">
              <a:buChar char="•"/>
            </a:pPr>
            <a:r>
              <a:rPr lang="en-US" dirty="0"/>
              <a:t>Safety management must also include procedures and planning </a:t>
            </a:r>
            <a:r>
              <a:rPr lang="en-US" kern="1200" dirty="0">
                <a:effectLst/>
                <a:latin typeface="+mn-lt"/>
                <a:ea typeface="+mn-ea"/>
                <a:cs typeface="+mn-cs"/>
              </a:rPr>
              <a:t>as the woman moves back into the community</a:t>
            </a:r>
            <a:r>
              <a:rPr lang="en-US" dirty="0"/>
              <a:t>.  </a:t>
            </a:r>
          </a:p>
          <a:p>
            <a:pPr marL="171450" indent="-171450">
              <a:buChar char="•"/>
            </a:pPr>
            <a:endParaRPr dirty="0"/>
          </a:p>
          <a:p>
            <a:pPr marL="171450" indent="-171450">
              <a:buFont typeface="Arial" panose="020B0604020202020204" pitchFamily="34" charset="0"/>
              <a:buChar char="•"/>
            </a:pPr>
            <a:r>
              <a:rPr lang="en-US" dirty="0"/>
              <a:t>And as programs develop outpatient services (which is where the field appears to be moving), </a:t>
            </a:r>
            <a:r>
              <a:rPr lang="en-US" dirty="0" smtClean="0"/>
              <a:t>safety </a:t>
            </a:r>
            <a:r>
              <a:rPr lang="en-US" dirty="0"/>
              <a:t>management policies and procedures must also be included.</a:t>
            </a:r>
          </a:p>
          <a:p>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5831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96319"/>
          </a:xfrm>
        </p:spPr>
        <p:txBody>
          <a:bodyPr/>
          <a:lstStyle/>
          <a:p>
            <a:pPr lvl="0"/>
            <a:r>
              <a:rPr lang="en-US" sz="1200" b="1" kern="1200" dirty="0" smtClean="0">
                <a:solidFill>
                  <a:schemeClr val="tx1"/>
                </a:solidFill>
                <a:effectLst/>
                <a:latin typeface="+mn-lt"/>
                <a:ea typeface="+mn-ea"/>
                <a:cs typeface="+mn-cs"/>
              </a:rPr>
              <a:t>Step 5</a:t>
            </a:r>
            <a:r>
              <a:rPr lang="en-US" sz="1200" b="1" kern="1200" dirty="0">
                <a:solidFill>
                  <a:schemeClr val="tx1"/>
                </a:solidFill>
                <a:effectLst/>
                <a:latin typeface="+mn-lt"/>
                <a:ea typeface="+mn-ea"/>
                <a:cs typeface="+mn-cs"/>
              </a:rPr>
              <a:t>. Family Assessment</a:t>
            </a:r>
          </a:p>
          <a:p>
            <a:endParaRPr lang="en-US" b="1"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defines who can be considered family?   </a:t>
            </a:r>
          </a:p>
          <a:p>
            <a:pPr marL="628650" lvl="1" indent="-171450">
              <a:buFont typeface="Courier New" panose="02070309020205020404" pitchFamily="49" charset="0"/>
              <a:buChar char="o"/>
            </a:pPr>
            <a:r>
              <a:rPr lang="en-US" kern="1200" dirty="0">
                <a:solidFill>
                  <a:schemeClr val="tx1"/>
                </a:solidFill>
                <a:effectLst/>
                <a:latin typeface="+mn-lt"/>
                <a:ea typeface="+mn-ea"/>
                <a:cs typeface="+mn-cs"/>
              </a:rPr>
              <a:t>What if the program has an interest in or a requirement to communicate with the father even though </a:t>
            </a:r>
            <a:r>
              <a:rPr lang="en-US" dirty="0"/>
              <a:t>mom </a:t>
            </a:r>
            <a:r>
              <a:rPr lang="en-US" kern="1200" dirty="0" smtClean="0">
                <a:solidFill>
                  <a:schemeClr val="tx1"/>
                </a:solidFill>
                <a:effectLst/>
                <a:latin typeface="+mn-lt"/>
                <a:ea typeface="+mn-ea"/>
                <a:cs typeface="+mn-cs"/>
              </a:rPr>
              <a:t>may </a:t>
            </a:r>
            <a:r>
              <a:rPr lang="en-US" kern="1200" dirty="0">
                <a:solidFill>
                  <a:schemeClr val="tx1"/>
                </a:solidFill>
                <a:effectLst/>
                <a:latin typeface="+mn-lt"/>
                <a:ea typeface="+mn-ea"/>
                <a:cs typeface="+mn-cs"/>
              </a:rPr>
              <a:t>not want to include him?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kern="1200" dirty="0">
                <a:solidFill>
                  <a:schemeClr val="tx1"/>
                </a:solidFill>
                <a:effectLst/>
                <a:latin typeface="+mn-lt"/>
                <a:ea typeface="+mn-ea"/>
                <a:cs typeface="+mn-cs"/>
              </a:rPr>
              <a:t>What if the definition of family from mom’s perspective differs from that of her child or children? </a:t>
            </a:r>
          </a:p>
          <a:p>
            <a:pPr lvl="0"/>
            <a:endParaRPr lang="en-US" b="1" dirty="0"/>
          </a:p>
          <a:p>
            <a:pPr marL="171450" lvl="0" indent="-171450">
              <a:buFont typeface="Arial" panose="020B0604020202020204" pitchFamily="34" charset="0"/>
              <a:buChar char="•"/>
            </a:pPr>
            <a:r>
              <a:rPr lang="en-US" dirty="0"/>
              <a:t>How will families be assessed?  </a:t>
            </a:r>
          </a:p>
          <a:p>
            <a:endParaRPr lang="en-US" dirty="0"/>
          </a:p>
          <a:p>
            <a:pPr marL="171450" indent="-171450">
              <a:buFont typeface="Arial" panose="020B0604020202020204" pitchFamily="34" charset="0"/>
              <a:buChar char="•"/>
            </a:pPr>
            <a:r>
              <a:rPr lang="en-US" dirty="0"/>
              <a:t>Formal initial family assessment typically begins with mom and expands over the rest of mom’s </a:t>
            </a:r>
            <a:r>
              <a:rPr lang="en-US" dirty="0" smtClean="0"/>
              <a:t>time </a:t>
            </a:r>
            <a:r>
              <a:rPr lang="en-US" dirty="0"/>
              <a:t>in treatment as more is learned about the family. </a:t>
            </a:r>
          </a:p>
          <a:p>
            <a:endParaRPr lang="en-US" dirty="0"/>
          </a:p>
          <a:p>
            <a:pPr marL="171450" indent="-171450">
              <a:buFont typeface="Arial" panose="020B0604020202020204" pitchFamily="34" charset="0"/>
              <a:buChar char="•"/>
            </a:pPr>
            <a:r>
              <a:rPr lang="en-US" dirty="0"/>
              <a:t>Given the principles of family-centered </a:t>
            </a:r>
            <a:r>
              <a:rPr lang="en-US" dirty="0" smtClean="0"/>
              <a:t>care, </a:t>
            </a:r>
            <a:r>
              <a:rPr lang="en-US" dirty="0"/>
              <a:t>the family assessment focuses not only on the problems but also the strengths of the family.  </a:t>
            </a:r>
          </a:p>
          <a:p>
            <a:endParaRPr lang="en-US" dirty="0"/>
          </a:p>
          <a:p>
            <a:pPr marL="171450" indent="-171450">
              <a:buFont typeface="Arial" panose="020B0604020202020204" pitchFamily="34" charset="0"/>
              <a:buChar char="•"/>
            </a:pPr>
            <a:r>
              <a:rPr lang="en-US" dirty="0"/>
              <a:t>The assessment also gathers information on the family’s cultural and socioeconomic background so it can place the family in a cultural and socioeconomic context. </a:t>
            </a:r>
            <a:r>
              <a:rPr lang="en-US" dirty="0" smtClean="0"/>
              <a:t> As mentioned earlier, definition </a:t>
            </a:r>
            <a:r>
              <a:rPr lang="en-US" dirty="0"/>
              <a:t>of family may differ considerably for mothers, fathers, and children in response to differences in race, ethnicity, religion, marital status, sexual orientation, socioeconomic status, and other sociocultural influences</a:t>
            </a:r>
            <a:r>
              <a:rPr lang="en-US" dirty="0" smtClean="0"/>
              <a:t>.</a:t>
            </a:r>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76834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1613" y="161925"/>
            <a:ext cx="1725612" cy="1333500"/>
          </a:xfrm>
        </p:spPr>
      </p:sp>
      <p:sp>
        <p:nvSpPr>
          <p:cNvPr id="3" name="Notes Placeholder 2"/>
          <p:cNvSpPr>
            <a:spLocks noGrp="1"/>
          </p:cNvSpPr>
          <p:nvPr>
            <p:ph type="body" idx="1"/>
          </p:nvPr>
        </p:nvSpPr>
        <p:spPr>
          <a:xfrm>
            <a:off x="219075" y="1428750"/>
            <a:ext cx="6429375" cy="7486649"/>
          </a:xfrm>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Although</a:t>
            </a:r>
            <a:r>
              <a:rPr lang="en-US" sz="1200" kern="1200" baseline="0" dirty="0" smtClean="0">
                <a:solidFill>
                  <a:schemeClr val="tx1"/>
                </a:solidFill>
                <a:effectLst/>
                <a:latin typeface="+mn-lt"/>
                <a:ea typeface="+mn-ea"/>
                <a:cs typeface="+mn-cs"/>
              </a:rPr>
              <a:t> we are reviewing a “blueprint” for family-centered programming, it’s important to remember that there is no “blueprint” for families.  </a:t>
            </a:r>
            <a:r>
              <a:rPr lang="en-US" sz="1200" kern="1200" dirty="0" smtClean="0">
                <a:solidFill>
                  <a:schemeClr val="tx1"/>
                </a:solidFill>
                <a:effectLst/>
                <a:latin typeface="+mn-lt"/>
                <a:ea typeface="+mn-ea"/>
                <a:cs typeface="+mn-cs"/>
              </a:rPr>
              <a:t>Families are diverse in landscape, constantly in flux, and dynamic in nature.  Culture and the family requires awareness and understanding that “all families are not the same.” This concept may be acknowledged, however, it is by looking at the levels within cultural constructs that we can discover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depths of levels within the families and populations we work and serve.</a:t>
            </a:r>
          </a:p>
          <a:p>
            <a:pPr lvl="1"/>
            <a:r>
              <a:rPr lang="en-US" sz="1200" kern="1200" dirty="0" smtClean="0">
                <a:solidFill>
                  <a:schemeClr val="tx1"/>
                </a:solidFill>
                <a:effectLst/>
                <a:latin typeface="+mn-lt"/>
                <a:ea typeface="+mn-ea"/>
                <a:cs typeface="+mn-cs"/>
              </a:rPr>
              <a:t>For example: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Individualistic and Collective cultures/families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Mainstream and Non-Mainstream cultures/families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Nuclear and Extended Family cultures/families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Multi-generational cultures/families within one house </a:t>
            </a:r>
          </a:p>
          <a:p>
            <a:pPr lvl="1"/>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defining with the individuals who and what family is and means to them.  It is having the conversation from their perspective and working from there. </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Understanding the populations and communities which are accessing services is paramount.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means more than knowing the demographics, it is looking at demographics and asking oneself “What is missing?”  It is recognizing the areas which are working effectively and saying, “What else can we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Setting aside the time to focus on what is not working and saying,  “How can we do this better?”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2CA35-7DCB-4EBA-A7F3-C859FB565EA3}" type="slidenum">
              <a:rPr lang="en-US" smtClean="0"/>
              <a:t>19</a:t>
            </a:fld>
            <a:endParaRPr lang="en-US" dirty="0"/>
          </a:p>
        </p:txBody>
      </p:sp>
    </p:spTree>
    <p:extLst>
      <p:ext uri="{BB962C8B-B14F-4D97-AF65-F5344CB8AC3E}">
        <p14:creationId xmlns:p14="http://schemas.microsoft.com/office/powerpoint/2010/main" val="318130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please take a few minutes to complete the checklist,</a:t>
            </a:r>
            <a:r>
              <a:rPr lang="en-US" baseline="0" dirty="0" smtClean="0"/>
              <a:t> </a:t>
            </a:r>
            <a:r>
              <a:rPr lang="en-US" i="1" baseline="0" dirty="0" smtClean="0"/>
              <a:t>Is Your Organization Family Friendly?, </a:t>
            </a:r>
            <a:r>
              <a:rPr lang="en-US" baseline="0" dirty="0" smtClean="0"/>
              <a:t>on </a:t>
            </a:r>
            <a:r>
              <a:rPr lang="en-US" b="1" baseline="0" dirty="0" smtClean="0"/>
              <a:t>pages 133-138 </a:t>
            </a:r>
            <a:r>
              <a:rPr lang="en-US" baseline="0" dirty="0" smtClean="0"/>
              <a:t>of your participant manual. </a:t>
            </a:r>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t>2</a:t>
            </a:fld>
            <a:endParaRPr lang="en-US"/>
          </a:p>
        </p:txBody>
      </p:sp>
    </p:spTree>
    <p:extLst>
      <p:ext uri="{BB962C8B-B14F-4D97-AF65-F5344CB8AC3E}">
        <p14:creationId xmlns:p14="http://schemas.microsoft.com/office/powerpoint/2010/main" val="1411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791" y="4325245"/>
            <a:ext cx="6142615" cy="435996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Step 6</a:t>
            </a:r>
            <a:r>
              <a:rPr lang="en-US" sz="1200" b="1" kern="1200" dirty="0">
                <a:solidFill>
                  <a:schemeClr val="tx1"/>
                </a:solidFill>
                <a:effectLst/>
                <a:latin typeface="+mn-lt"/>
                <a:ea typeface="+mn-ea"/>
                <a:cs typeface="+mn-cs"/>
              </a:rPr>
              <a:t>. Define Clinical Interventions</a:t>
            </a:r>
          </a:p>
          <a:p>
            <a:pPr marL="171450" indent="-171450">
              <a:buChar char="•"/>
            </a:pPr>
            <a:r>
              <a:rPr lang="en-US" dirty="0"/>
              <a:t>What interventions will you offer for families </a:t>
            </a:r>
            <a:r>
              <a:rPr lang="en-US" dirty="0" smtClean="0"/>
              <a:t>including fathers and other family members?</a:t>
            </a:r>
            <a:endParaRPr dirty="0"/>
          </a:p>
          <a:p>
            <a:pPr marL="171450" indent="-171450">
              <a:buChar char="•"/>
            </a:pPr>
            <a:r>
              <a:rPr lang="en-US" dirty="0" smtClean="0"/>
              <a:t>Which </a:t>
            </a:r>
            <a:r>
              <a:rPr lang="en-US" dirty="0"/>
              <a:t>interventions will you provide in-house? </a:t>
            </a:r>
            <a:r>
              <a:rPr lang="en-US" dirty="0" smtClean="0"/>
              <a:t>What </a:t>
            </a:r>
            <a:r>
              <a:rPr lang="en-US" dirty="0"/>
              <a:t>additional services are needed so that families can easily access services offered by partners and not in-house</a:t>
            </a:r>
            <a:r>
              <a:rPr lang="en-US" dirty="0" smtClean="0"/>
              <a:t>?</a:t>
            </a:r>
          </a:p>
          <a:p>
            <a:pPr marL="0" indent="0">
              <a:buNone/>
            </a:pPr>
            <a:endParaRPr lang="en-US" dirty="0" smtClean="0"/>
          </a:p>
          <a:p>
            <a:pPr marL="0" indent="0">
              <a:buNone/>
            </a:pPr>
            <a:r>
              <a:rPr lang="en-US" dirty="0" smtClean="0"/>
              <a:t>Let’s look at the</a:t>
            </a:r>
            <a:r>
              <a:rPr lang="en-US" baseline="0" dirty="0" smtClean="0"/>
              <a:t> most common types of interventions more closely. </a:t>
            </a:r>
            <a:endParaRPr dirty="0"/>
          </a:p>
          <a:p>
            <a:pPr lvl="1"/>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52443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791" y="4325245"/>
            <a:ext cx="6142615" cy="4359967"/>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Interventions here are listed in the order that problems typically should be addressed. </a:t>
            </a:r>
          </a:p>
          <a:p>
            <a:endParaRPr lang="en-US" b="1" i="1" dirty="0" smtClean="0"/>
          </a:p>
          <a:p>
            <a:r>
              <a:rPr lang="en-US" b="1" i="1" dirty="0" smtClean="0"/>
              <a:t>Marital </a:t>
            </a:r>
            <a:r>
              <a:rPr lang="en-US" b="1" i="1" dirty="0"/>
              <a:t>– Partner </a:t>
            </a:r>
            <a:r>
              <a:rPr lang="en-US" b="1" i="1" dirty="0" smtClean="0"/>
              <a:t>Interventions </a:t>
            </a:r>
            <a:r>
              <a:rPr lang="en-US" dirty="0"/>
              <a:t>– is for couples choosing to remain together and experiencing difficulties other than parenting.  E.g. Difficulties with intimate partner violence, continued substance use </a:t>
            </a:r>
            <a:r>
              <a:rPr lang="en-US" kern="1200" dirty="0">
                <a:effectLst/>
              </a:rPr>
              <a:t>as a couple</a:t>
            </a:r>
            <a:r>
              <a:rPr lang="en-US" dirty="0"/>
              <a:t>, questions about whether to remain together, communication problems, concerns about fidelity. </a:t>
            </a:r>
            <a:endParaRPr dirty="0"/>
          </a:p>
          <a:p>
            <a:endParaRPr lang="en-US" dirty="0"/>
          </a:p>
          <a:p>
            <a:r>
              <a:rPr lang="en-US" b="1" i="1" dirty="0"/>
              <a:t>Co-parenting </a:t>
            </a:r>
            <a:r>
              <a:rPr lang="en-US" b="1" i="1" dirty="0" smtClean="0"/>
              <a:t>Interventions </a:t>
            </a:r>
            <a:r>
              <a:rPr lang="en-US" dirty="0"/>
              <a:t>- It may be one dimension of a marital-partner intervention or it may be the primary form of intervention for couples who have ended their sexual relationship or partnership.</a:t>
            </a:r>
            <a:endParaRPr dirty="0"/>
          </a:p>
          <a:p>
            <a:r>
              <a:rPr lang="en-US" dirty="0"/>
              <a:t> </a:t>
            </a:r>
            <a:endParaRPr dirty="0"/>
          </a:p>
          <a:p>
            <a:r>
              <a:rPr lang="en-US" b="1" i="1" dirty="0"/>
              <a:t>Parenting </a:t>
            </a:r>
            <a:r>
              <a:rPr lang="en-US" b="1" i="1" dirty="0" smtClean="0"/>
              <a:t>Interventions </a:t>
            </a:r>
            <a:r>
              <a:rPr lang="en-US" dirty="0"/>
              <a:t>– These would match, for the </a:t>
            </a:r>
            <a:r>
              <a:rPr lang="en-US" dirty="0" smtClean="0"/>
              <a:t>fathers and co-parents, </a:t>
            </a:r>
            <a:r>
              <a:rPr lang="en-US" dirty="0"/>
              <a:t>the parenting interventions  being done with the mothers. Links to some of the more popular interventions for use with fathers are in the resources list for this module. There has been work on defining the components of these programs for men,</a:t>
            </a:r>
            <a:r>
              <a:rPr lang="en-US" kern="1200" dirty="0">
                <a:effectLst/>
              </a:rPr>
              <a:t> and </a:t>
            </a:r>
            <a:r>
              <a:rPr lang="en-US" dirty="0"/>
              <a:t>there is evidence that men like them, but evidence on whether they really work as advertised is evolving. </a:t>
            </a:r>
            <a:endParaRPr dirty="0"/>
          </a:p>
          <a:p>
            <a:endParaRPr lang="en-US" b="1" i="1" dirty="0"/>
          </a:p>
          <a:p>
            <a:r>
              <a:rPr lang="en-US" b="1" i="1" dirty="0"/>
              <a:t>Child </a:t>
            </a:r>
            <a:r>
              <a:rPr lang="en-US" b="1" i="1" dirty="0" smtClean="0"/>
              <a:t>Intervention </a:t>
            </a:r>
            <a:r>
              <a:rPr lang="en-US" dirty="0"/>
              <a:t>- Some programs include interventions where children of parents who </a:t>
            </a:r>
            <a:r>
              <a:rPr lang="en-US" kern="1200" dirty="0">
                <a:effectLst/>
              </a:rPr>
              <a:t>are </a:t>
            </a:r>
            <a:r>
              <a:rPr lang="en-US" dirty="0"/>
              <a:t>in treatment meet without the parents. It is separate from family </a:t>
            </a:r>
            <a:r>
              <a:rPr lang="en-US" dirty="0" smtClean="0"/>
              <a:t>interventions</a:t>
            </a:r>
            <a:r>
              <a:rPr lang="en-US" dirty="0"/>
              <a:t>. </a:t>
            </a:r>
            <a:r>
              <a:rPr lang="en-US" dirty="0" smtClean="0"/>
              <a:t>Such </a:t>
            </a:r>
            <a:r>
              <a:rPr lang="en-US" dirty="0"/>
              <a:t>groups give a child a place to talk about what it has been like to live with a </a:t>
            </a:r>
            <a:r>
              <a:rPr lang="en-US" dirty="0" smtClean="0"/>
              <a:t>parent </a:t>
            </a:r>
            <a:r>
              <a:rPr lang="en-US" dirty="0"/>
              <a:t>with a substance use disorder </a:t>
            </a:r>
            <a:r>
              <a:rPr lang="en-US" dirty="0" smtClean="0"/>
              <a:t>. </a:t>
            </a:r>
            <a:r>
              <a:rPr lang="en-US" dirty="0"/>
              <a:t>It is also an opportunity to educate children in a developmentally appropriate way about the nature of addiction. Some programs also offer summer camps with daylong programming </a:t>
            </a:r>
            <a:r>
              <a:rPr lang="en-US" dirty="0" smtClean="0"/>
              <a:t>for </a:t>
            </a:r>
            <a:r>
              <a:rPr lang="en-US" dirty="0"/>
              <a:t>kids who have a parent with substance use </a:t>
            </a:r>
            <a:r>
              <a:rPr lang="en-US" dirty="0" smtClean="0"/>
              <a:t>issues</a:t>
            </a:r>
            <a:r>
              <a:rPr lang="en-US" kern="1200" dirty="0" smtClean="0">
                <a:effectLst/>
              </a:rPr>
              <a:t>.</a:t>
            </a:r>
            <a:endParaRPr dirty="0"/>
          </a:p>
          <a:p>
            <a:endParaRPr lang="en-US" dirty="0"/>
          </a:p>
          <a:p>
            <a:r>
              <a:rPr lang="en-US" b="1" i="1" dirty="0"/>
              <a:t>Family </a:t>
            </a:r>
            <a:r>
              <a:rPr lang="en-US" b="1" i="1" dirty="0" smtClean="0"/>
              <a:t>Intervention </a:t>
            </a:r>
            <a:r>
              <a:rPr lang="en-US" dirty="0"/>
              <a:t>– These are carried out with parent and children in whatever configuration there is – mom and children, dad and children, or mom and dad and children. </a:t>
            </a:r>
            <a:endParaRPr dirty="0">
              <a:ea typeface="+mn-ea"/>
              <a:cs typeface="+mn-cs"/>
            </a:endParaRPr>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6981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863" y="4325246"/>
            <a:ext cx="5971543" cy="3829050"/>
          </a:xfrm>
        </p:spPr>
        <p:txBody>
          <a:bodyPr/>
          <a:lstStyle/>
          <a:p>
            <a:pPr lvl="0"/>
            <a:r>
              <a:rPr lang="en-US" sz="1200" b="1" kern="1200" dirty="0" smtClean="0">
                <a:solidFill>
                  <a:schemeClr val="tx1"/>
                </a:solidFill>
                <a:effectLst/>
                <a:latin typeface="+mn-lt"/>
                <a:ea typeface="+mn-ea"/>
                <a:cs typeface="+mn-cs"/>
              </a:rPr>
              <a:t>Step 7</a:t>
            </a:r>
            <a:r>
              <a:rPr lang="en-US" sz="1200" b="1" kern="1200" dirty="0">
                <a:solidFill>
                  <a:schemeClr val="tx1"/>
                </a:solidFill>
                <a:effectLst/>
                <a:latin typeface="+mn-lt"/>
                <a:ea typeface="+mn-ea"/>
                <a:cs typeface="+mn-cs"/>
              </a:rPr>
              <a:t>. Evaluation </a:t>
            </a:r>
          </a:p>
          <a:p>
            <a:pPr marL="171450" indent="-171450">
              <a:buFont typeface="Arial" panose="020B0604020202020204" pitchFamily="34" charset="0"/>
              <a:buChar char="•"/>
            </a:pPr>
            <a:r>
              <a:rPr lang="en-US" dirty="0"/>
              <a:t>Any program of assessment and intervention designed to better meet the needs of fathers should include some </a:t>
            </a:r>
            <a:r>
              <a:rPr lang="en-US" dirty="0" smtClean="0"/>
              <a:t>simple, </a:t>
            </a:r>
            <a:r>
              <a:rPr lang="en-US" dirty="0"/>
              <a:t>but formal way to assess what is being done both in terms </a:t>
            </a:r>
            <a:r>
              <a:rPr lang="en-US" dirty="0" smtClean="0"/>
              <a:t>of:</a:t>
            </a:r>
            <a:endParaRPr lang="en-US" dirty="0"/>
          </a:p>
          <a:p>
            <a:pPr marL="628650" lvl="1" indent="-171450">
              <a:buFont typeface="Arial" panose="020B0604020202020204" pitchFamily="34" charset="0"/>
              <a:buChar char="•"/>
            </a:pPr>
            <a:r>
              <a:rPr lang="en-US" dirty="0" smtClean="0"/>
              <a:t>how </a:t>
            </a:r>
            <a:r>
              <a:rPr lang="en-US" dirty="0"/>
              <a:t>it is being received by the men and </a:t>
            </a:r>
            <a:r>
              <a:rPr lang="en-US" dirty="0" smtClean="0"/>
              <a:t>other</a:t>
            </a:r>
            <a:r>
              <a:rPr lang="en-US" baseline="0" dirty="0" smtClean="0"/>
              <a:t> members identified as family?</a:t>
            </a:r>
            <a:endParaRPr lang="en-US" dirty="0"/>
          </a:p>
          <a:p>
            <a:pPr marL="628650" lvl="1" indent="-171450">
              <a:buFont typeface="Arial" panose="020B0604020202020204" pitchFamily="34" charset="0"/>
              <a:buChar char="•"/>
            </a:pPr>
            <a:r>
              <a:rPr lang="en-US" dirty="0" smtClean="0"/>
              <a:t>the </a:t>
            </a:r>
            <a:r>
              <a:rPr lang="en-US" dirty="0"/>
              <a:t>extent to which it is promoting change within the families you are working with.</a:t>
            </a:r>
            <a:endParaRPr dirty="0"/>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outcomes should align</a:t>
            </a:r>
            <a:r>
              <a:rPr lang="en-US" sz="1200" kern="1200" baseline="0" dirty="0">
                <a:solidFill>
                  <a:schemeClr val="tx1"/>
                </a:solidFill>
                <a:effectLst/>
                <a:latin typeface="+mn-lt"/>
                <a:ea typeface="+mn-ea"/>
                <a:cs typeface="+mn-cs"/>
              </a:rPr>
              <a:t> with </a:t>
            </a:r>
            <a:r>
              <a:rPr lang="en-US" sz="1200" kern="1200" dirty="0">
                <a:solidFill>
                  <a:schemeClr val="tx1"/>
                </a:solidFill>
                <a:effectLst/>
                <a:latin typeface="+mn-lt"/>
                <a:ea typeface="+mn-ea"/>
                <a:cs typeface="+mn-cs"/>
              </a:rPr>
              <a:t>the values, goals and expectations that were set in Step 1, the values clarification step.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Results from the evaluation would lead to a re-examination of the values and goals and expectations at the beginning of the cycle. Do these stay the same or do they need to be clarified further?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cycle of steps starts again with a</a:t>
            </a:r>
            <a:r>
              <a:rPr lang="en-US" sz="1200" kern="1200" baseline="0" dirty="0">
                <a:solidFill>
                  <a:schemeClr val="tx1"/>
                </a:solidFill>
                <a:effectLst/>
                <a:latin typeface="+mn-lt"/>
                <a:ea typeface="+mn-ea"/>
                <a:cs typeface="+mn-cs"/>
              </a:rPr>
              <a:t> re-examination of </a:t>
            </a:r>
            <a:r>
              <a:rPr lang="en-US" sz="1200" kern="1200" dirty="0">
                <a:solidFill>
                  <a:schemeClr val="tx1"/>
                </a:solidFill>
                <a:effectLst/>
                <a:latin typeface="+mn-lt"/>
                <a:ea typeface="+mn-ea"/>
                <a:cs typeface="+mn-cs"/>
              </a:rPr>
              <a:t>the needs assessment, agency</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olicy, and on through the cycle.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8833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Ask</a:t>
            </a:r>
            <a:r>
              <a:rPr lang="en-US" b="0" i="0" baseline="0" dirty="0" smtClean="0"/>
              <a:t> participants to keep that page open as they answer the question on the next slide. </a:t>
            </a:r>
          </a:p>
          <a:p>
            <a:endParaRPr lang="en-US"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Note to trainer: A full size copy of the complete graphic is included on page 140 of the participant manual.  </a:t>
            </a:r>
          </a:p>
          <a:p>
            <a:endParaRPr lang="en-US" b="0" i="0" dirty="0"/>
          </a:p>
        </p:txBody>
      </p:sp>
      <p:sp>
        <p:nvSpPr>
          <p:cNvPr id="4" name="Slide Number Placeholder 3"/>
          <p:cNvSpPr>
            <a:spLocks noGrp="1"/>
          </p:cNvSpPr>
          <p:nvPr>
            <p:ph type="sldNum" sz="quarter" idx="10"/>
          </p:nvPr>
        </p:nvSpPr>
        <p:spPr/>
        <p:txBody>
          <a:bodyPr/>
          <a:lstStyle/>
          <a:p>
            <a:fld id="{8697817B-ADDA-4C3B-B348-A939188AA8EB}" type="slidenum">
              <a:rPr lang="en-US" smtClean="0"/>
              <a:t>23</a:t>
            </a:fld>
            <a:endParaRPr lang="en-US"/>
          </a:p>
        </p:txBody>
      </p:sp>
    </p:spTree>
    <p:extLst>
      <p:ext uri="{BB962C8B-B14F-4D97-AF65-F5344CB8AC3E}">
        <p14:creationId xmlns:p14="http://schemas.microsoft.com/office/powerpoint/2010/main" val="1346973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Think</a:t>
            </a:r>
            <a:r>
              <a:rPr lang="en-US" baseline="0" dirty="0" smtClean="0"/>
              <a:t> </a:t>
            </a:r>
            <a:r>
              <a:rPr lang="en-US" baseline="0" dirty="0"/>
              <a:t>of the 7 steps in terms of the system or program you work in.  </a:t>
            </a:r>
            <a:r>
              <a:rPr lang="en-US" dirty="0"/>
              <a:t>If your</a:t>
            </a:r>
            <a:r>
              <a:rPr lang="en-US" baseline="0" dirty="0"/>
              <a:t> system or program embarked on this process of greater inclusion of fathers and family, </a:t>
            </a:r>
            <a:r>
              <a:rPr lang="en-US" baseline="0" dirty="0">
                <a:latin typeface="+mn-lt"/>
              </a:rPr>
              <a:t>w</a:t>
            </a:r>
            <a:r>
              <a:rPr lang="en-US" dirty="0">
                <a:latin typeface="+mn-lt"/>
              </a:rPr>
              <a:t>hich of the elements just covered are already in place?</a:t>
            </a:r>
            <a:r>
              <a:rPr lang="en-US" dirty="0"/>
              <a:t> </a:t>
            </a:r>
            <a:endParaRPr lang="en-US" dirty="0">
              <a:latin typeface="+mn-lt"/>
            </a:endParaRPr>
          </a:p>
          <a:p>
            <a:pPr>
              <a:defRPr/>
            </a:pPr>
            <a:endParaRPr lang="en-US" dirty="0"/>
          </a:p>
          <a:p>
            <a:pPr marL="171450" lvl="0" indent="-171450">
              <a:buFont typeface="Arial" panose="020B0604020202020204" pitchFamily="34" charset="0"/>
              <a:buChar char="•"/>
              <a:defRPr/>
            </a:pPr>
            <a:r>
              <a:rPr lang="en-US" dirty="0" smtClean="0"/>
              <a:t>Which </a:t>
            </a:r>
            <a:r>
              <a:rPr lang="en-US" dirty="0"/>
              <a:t>would need to be developed</a:t>
            </a:r>
            <a:r>
              <a:rPr lang="en-US" baseline="0" dirty="0"/>
              <a:t> further</a:t>
            </a:r>
            <a:r>
              <a:rPr lang="en-US" dirty="0"/>
              <a:t>? </a:t>
            </a:r>
          </a:p>
          <a:p>
            <a:pPr lvl="0">
              <a:defRPr/>
            </a:pPr>
            <a:endParaRPr lang="en-US" dirty="0"/>
          </a:p>
          <a:p>
            <a:pPr marL="171450" indent="-171450">
              <a:buFont typeface="Arial" panose="020B0604020202020204" pitchFamily="34" charset="0"/>
              <a:buChar char="•"/>
              <a:defRPr/>
            </a:pPr>
            <a:r>
              <a:rPr lang="en-US" dirty="0" smtClean="0"/>
              <a:t>Would </a:t>
            </a:r>
            <a:r>
              <a:rPr lang="en-US" dirty="0"/>
              <a:t>any of you be willing to tell </a:t>
            </a:r>
            <a:r>
              <a:rPr lang="en-US" dirty="0" smtClean="0"/>
              <a:t>us </a:t>
            </a:r>
            <a:r>
              <a:rPr lang="en-US" dirty="0"/>
              <a:t>why?</a:t>
            </a:r>
            <a:endParaRPr lang="en-US" sz="1400" dirty="0"/>
          </a:p>
          <a:p>
            <a:endParaRPr lang="en-US" b="1" i="1" dirty="0"/>
          </a:p>
          <a:p>
            <a:pPr>
              <a:defRPr/>
            </a:pPr>
            <a:r>
              <a:rPr lang="en-US" b="1" i="1" dirty="0"/>
              <a:t>Note to trainer: </a:t>
            </a:r>
            <a:r>
              <a:rPr lang="en-US" b="1" i="1" dirty="0" smtClean="0"/>
              <a:t>You </a:t>
            </a:r>
            <a:r>
              <a:rPr lang="en-US" b="1" i="1" dirty="0"/>
              <a:t>can have people respond or </a:t>
            </a:r>
            <a:r>
              <a:rPr lang="en-US" b="1" i="1" dirty="0" smtClean="0"/>
              <a:t>you</a:t>
            </a:r>
            <a:r>
              <a:rPr lang="en-US" b="1" i="1" baseline="0" dirty="0" smtClean="0"/>
              <a:t> </a:t>
            </a:r>
            <a:r>
              <a:rPr lang="en-US" b="1" i="1" dirty="0" smtClean="0"/>
              <a:t>can </a:t>
            </a:r>
            <a:r>
              <a:rPr lang="en-US" b="1" i="1" dirty="0"/>
              <a:t>point to each step on the visual </a:t>
            </a:r>
            <a:r>
              <a:rPr lang="en-US" b="1" i="1" dirty="0" smtClean="0"/>
              <a:t>and </a:t>
            </a:r>
            <a:r>
              <a:rPr lang="en-US" b="1" i="1" dirty="0"/>
              <a:t>ask for a show of hands.</a:t>
            </a:r>
          </a:p>
          <a:p>
            <a:r>
              <a:rPr lang="en-US" b="1" i="1" dirty="0" smtClean="0"/>
              <a:t>This </a:t>
            </a:r>
            <a:r>
              <a:rPr lang="en-US" b="1" i="1" dirty="0"/>
              <a:t>activity can </a:t>
            </a:r>
            <a:r>
              <a:rPr lang="en-US" b="1" i="1" dirty="0" smtClean="0"/>
              <a:t>be </a:t>
            </a:r>
            <a:r>
              <a:rPr lang="en-US" b="1" i="1" dirty="0"/>
              <a:t>modified based on the audience and time constraints. </a:t>
            </a:r>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0109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smtClean="0"/>
              <a:t>How </a:t>
            </a:r>
            <a:r>
              <a:rPr lang="en-US" dirty="0"/>
              <a:t>has your impression of </a:t>
            </a:r>
            <a:r>
              <a:rPr lang="en-US" dirty="0" smtClean="0"/>
              <a:t>family-centered </a:t>
            </a:r>
            <a:r>
              <a:rPr lang="en-US" baseline="0" dirty="0"/>
              <a:t>programming </a:t>
            </a:r>
            <a:r>
              <a:rPr lang="en-US" baseline="0" dirty="0" smtClean="0"/>
              <a:t>changed?</a:t>
            </a:r>
            <a:r>
              <a:rPr lang="en-US" dirty="0"/>
              <a:t> </a:t>
            </a:r>
            <a:endParaRPr dirty="0"/>
          </a:p>
        </p:txBody>
      </p:sp>
      <p:sp>
        <p:nvSpPr>
          <p:cNvPr id="4" name="Slide Number Placeholder 3"/>
          <p:cNvSpPr>
            <a:spLocks noGrp="1"/>
          </p:cNvSpPr>
          <p:nvPr>
            <p:ph type="sldNum" sz="quarter" idx="10"/>
          </p:nvPr>
        </p:nvSpPr>
        <p:spPr/>
        <p:txBody>
          <a:bodyPr/>
          <a:lstStyle/>
          <a:p>
            <a:fld id="{8697817B-ADDA-4C3B-B348-A939188AA8EB}" type="slidenum">
              <a:rPr lang="en-US" smtClean="0"/>
              <a:t>25</a:t>
            </a:fld>
            <a:endParaRPr lang="en-US"/>
          </a:p>
        </p:txBody>
      </p:sp>
    </p:spTree>
    <p:extLst>
      <p:ext uri="{BB962C8B-B14F-4D97-AF65-F5344CB8AC3E}">
        <p14:creationId xmlns:p14="http://schemas.microsoft.com/office/powerpoint/2010/main" val="367653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These</a:t>
            </a:r>
            <a:r>
              <a:rPr lang="en-US" sz="1400" baseline="0" dirty="0" smtClean="0"/>
              <a:t> are the next modules in this training series. Make sure to check your participant manual for more information and resources.</a:t>
            </a: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26</a:t>
            </a:fld>
            <a:endParaRPr lang="en-US" dirty="0"/>
          </a:p>
        </p:txBody>
      </p:sp>
    </p:spTree>
    <p:extLst>
      <p:ext uri="{BB962C8B-B14F-4D97-AF65-F5344CB8AC3E}">
        <p14:creationId xmlns:p14="http://schemas.microsoft.com/office/powerpoint/2010/main" val="3699082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t>27</a:t>
            </a:fld>
            <a:endParaRPr lang="en-US"/>
          </a:p>
        </p:txBody>
      </p:sp>
    </p:spTree>
    <p:extLst>
      <p:ext uri="{BB962C8B-B14F-4D97-AF65-F5344CB8AC3E}">
        <p14:creationId xmlns:p14="http://schemas.microsoft.com/office/powerpoint/2010/main" val="11024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dirty="0" smtClean="0"/>
              <a:t>Module 4:</a:t>
            </a:r>
            <a:r>
              <a:rPr lang="en-US" baseline="0" dirty="0" smtClean="0"/>
              <a:t> </a:t>
            </a:r>
            <a:r>
              <a:rPr lang="en-US" i="1" dirty="0" smtClean="0"/>
              <a:t>Implementing Family-Centered Programming</a:t>
            </a:r>
            <a:r>
              <a:rPr lang="en-US" i="1" baseline="0" dirty="0" smtClean="0"/>
              <a:t>.  </a:t>
            </a:r>
            <a:r>
              <a:rPr lang="en-US" i="0" baseline="0" dirty="0" smtClean="0"/>
              <a:t>During Module 4, we will take </a:t>
            </a:r>
            <a:r>
              <a:rPr lang="en-US" dirty="0" smtClean="0"/>
              <a:t>a </a:t>
            </a:r>
            <a:r>
              <a:rPr lang="en-US" dirty="0"/>
              <a:t>program-level </a:t>
            </a:r>
            <a:r>
              <a:rPr lang="en-US" dirty="0" smtClean="0"/>
              <a:t>view</a:t>
            </a:r>
            <a:r>
              <a:rPr lang="en-US" baseline="0" dirty="0" smtClean="0"/>
              <a:t> and </a:t>
            </a:r>
            <a:r>
              <a:rPr lang="en-US" dirty="0" smtClean="0"/>
              <a:t>review</a:t>
            </a:r>
            <a:r>
              <a:rPr lang="en-US" baseline="0" dirty="0" smtClean="0"/>
              <a:t> </a:t>
            </a:r>
            <a:r>
              <a:rPr lang="en-US" baseline="0" dirty="0"/>
              <a:t>the steps </a:t>
            </a:r>
            <a:r>
              <a:rPr lang="en-US" baseline="0" dirty="0" smtClean="0"/>
              <a:t>agencies </a:t>
            </a:r>
            <a:r>
              <a:rPr lang="en-US" baseline="0" dirty="0"/>
              <a:t>can take when developing programming that includes </a:t>
            </a:r>
            <a:r>
              <a:rPr lang="en-US" baseline="0" dirty="0" smtClean="0"/>
              <a:t>fathers and other family members.  </a:t>
            </a:r>
            <a:r>
              <a:rPr lang="en-US" dirty="0"/>
              <a:t> </a:t>
            </a:r>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4433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Our</a:t>
            </a:r>
            <a:r>
              <a:rPr lang="en-US" sz="1400" b="0" baseline="0" dirty="0" smtClean="0"/>
              <a:t> thanks to Thomas McMahon, PhD for his expertise, guidance, and many contributions in the development of this module. </a:t>
            </a:r>
            <a:r>
              <a:rPr lang="en-US" sz="1400" dirty="0" smtClean="0"/>
              <a:t>Dr. McMahon is a Professor in Psychiatry and the Child Study Center at the Yale University School of Medicine. Dr. McMahon is interested in ways in which the principles of developmental psychopathology can be used to expand understanding of the impact that parental addiction has on family process and child development. He has worked on the development of gender-specific parent interventions for men enrolled in addiction treatment. Dr. McMahon is also interested in the psychological assessment and treatment of children, adolescents, and young adults who have been abused or neglected in the context of parental addiction, as well as clinical and research training on the roles that genetic liability and family process play in the intergenerational transmission of developmental psychopathology. Dr. McMahon completed his doctoral training in clinical child and school psychology at New York University in 1994. Since 1998, he has been the recipient of several grants from the National Institute on Drug Abuse. With his colleagues, he has published more than 75 peer-reviewed papers and book chapters.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4</a:t>
            </a:fld>
            <a:endParaRPr lang="en-US" dirty="0"/>
          </a:p>
        </p:txBody>
      </p:sp>
    </p:spTree>
    <p:extLst>
      <p:ext uri="{BB962C8B-B14F-4D97-AF65-F5344CB8AC3E}">
        <p14:creationId xmlns:p14="http://schemas.microsoft.com/office/powerpoint/2010/main" val="33308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Before we get started, I’d like to do some brief introductions.</a:t>
            </a:r>
          </a:p>
          <a:p>
            <a:pPr marL="285750" indent="-285750">
              <a:buFont typeface="Arial" panose="020B0604020202020204" pitchFamily="34" charset="0"/>
              <a:buChar char="•"/>
            </a:pPr>
            <a:r>
              <a:rPr lang="en-US" sz="1400" dirty="0" smtClean="0"/>
              <a:t>Trainer:</a:t>
            </a:r>
            <a:r>
              <a:rPr lang="en-US" sz="1400" baseline="0" dirty="0" smtClean="0"/>
              <a:t> introduce yourself</a:t>
            </a:r>
          </a:p>
          <a:p>
            <a:pPr marL="285750" indent="-285750">
              <a:buFont typeface="Arial" panose="020B0604020202020204" pitchFamily="34" charset="0"/>
              <a:buChar char="•"/>
            </a:pPr>
            <a:r>
              <a:rPr lang="en-US" sz="1400" baseline="0" dirty="0" smtClean="0"/>
              <a:t>Now I’d like everyone to introduce yourself and share the first word you think of to describe the word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Have everyone say their name one word to describe a “family.”</a:t>
            </a:r>
          </a:p>
          <a:p>
            <a:pPr marL="285750" indent="-285750">
              <a:buFont typeface="Arial" panose="020B0604020202020204" pitchFamily="34" charset="0"/>
              <a:buChar char="•"/>
            </a:pPr>
            <a:endParaRPr lang="en-US" sz="1400" baseline="0" dirty="0" smtClean="0"/>
          </a:p>
          <a:p>
            <a:pPr marL="0" indent="0">
              <a:buFont typeface="Arial" panose="020B0604020202020204" pitchFamily="34" charset="0"/>
              <a:buNone/>
            </a:pPr>
            <a:r>
              <a:rPr lang="en-US" sz="1400" b="1" i="1" baseline="0" dirty="0" smtClean="0"/>
              <a:t>Note to trainer: You can modify this activity based on your audience.</a:t>
            </a:r>
          </a:p>
          <a:p>
            <a:pPr marL="0" indent="0">
              <a:buFont typeface="Arial" panose="020B0604020202020204" pitchFamily="34" charset="0"/>
              <a:buNone/>
            </a:pPr>
            <a:endParaRPr lang="en-US" sz="1400" b="1" i="1"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5</a:t>
            </a:fld>
            <a:endParaRPr lang="en-US" dirty="0"/>
          </a:p>
        </p:txBody>
      </p:sp>
    </p:spTree>
    <p:extLst>
      <p:ext uri="{BB962C8B-B14F-4D97-AF65-F5344CB8AC3E}">
        <p14:creationId xmlns:p14="http://schemas.microsoft.com/office/powerpoint/2010/main" val="149499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t>As part of this curriculum, you all have a participant manual. I’d like us to do a hands-on review of this module’s content so you are familiar:</a:t>
            </a:r>
          </a:p>
          <a:p>
            <a:pPr marL="285750" indent="-285750">
              <a:buFont typeface="Arial" panose="020B0604020202020204" pitchFamily="34" charset="0"/>
              <a:buChar char="•"/>
            </a:pPr>
            <a:r>
              <a:rPr lang="en-US" sz="1400" b="1" baseline="0" dirty="0" smtClean="0"/>
              <a:t>On page 116</a:t>
            </a:r>
            <a:r>
              <a:rPr lang="en-US" sz="1400" baseline="0" dirty="0" smtClean="0"/>
              <a:t>, the module begins with the training goals and objectives.</a:t>
            </a:r>
          </a:p>
          <a:p>
            <a:pPr marL="285750" indent="-285750">
              <a:buFont typeface="Arial" panose="020B0604020202020204" pitchFamily="34" charset="0"/>
              <a:buChar char="•"/>
            </a:pPr>
            <a:r>
              <a:rPr lang="en-US" sz="1400" baseline="0" dirty="0" smtClean="0"/>
              <a:t>Next on </a:t>
            </a:r>
            <a:r>
              <a:rPr lang="en-US" sz="1400" b="1" baseline="0" dirty="0" smtClean="0"/>
              <a:t>page 117 </a:t>
            </a:r>
            <a:r>
              <a:rPr lang="en-US" sz="1400" baseline="0" dirty="0" smtClean="0"/>
              <a:t>you will find all of the presentation slides with room for taking notes.</a:t>
            </a:r>
          </a:p>
          <a:p>
            <a:pPr marL="285750" indent="-285750">
              <a:buFont typeface="Arial" panose="020B0604020202020204" pitchFamily="34" charset="0"/>
              <a:buChar char="•"/>
            </a:pPr>
            <a:r>
              <a:rPr lang="en-US" sz="1400" baseline="0" dirty="0" smtClean="0"/>
              <a:t>Then on </a:t>
            </a:r>
            <a:r>
              <a:rPr lang="en-US" sz="1400" b="1" baseline="0" dirty="0" smtClean="0"/>
              <a:t>page 132 </a:t>
            </a:r>
            <a:r>
              <a:rPr lang="en-US" sz="1400" baseline="0" dirty="0" smtClean="0"/>
              <a:t>you will find the resources section, which contains a collection of handouts, worksheets, activities, assessments, recommended reading, and a reference list for that module.</a:t>
            </a:r>
          </a:p>
        </p:txBody>
      </p:sp>
      <p:sp>
        <p:nvSpPr>
          <p:cNvPr id="4" name="Slide Number Placeholder 3"/>
          <p:cNvSpPr>
            <a:spLocks noGrp="1"/>
          </p:cNvSpPr>
          <p:nvPr>
            <p:ph type="sldNum" sz="quarter" idx="10"/>
          </p:nvPr>
        </p:nvSpPr>
        <p:spPr/>
        <p:txBody>
          <a:bodyPr/>
          <a:lstStyle/>
          <a:p>
            <a:fld id="{456A54EE-C959-448C-B94A-528FB40E2345}" type="slidenum">
              <a:rPr lang="en-US" smtClean="0"/>
              <a:t>6</a:t>
            </a:fld>
            <a:endParaRPr lang="en-US" dirty="0"/>
          </a:p>
        </p:txBody>
      </p:sp>
    </p:spTree>
    <p:extLst>
      <p:ext uri="{BB962C8B-B14F-4D97-AF65-F5344CB8AC3E}">
        <p14:creationId xmlns:p14="http://schemas.microsoft.com/office/powerpoint/2010/main" val="195139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t>For additional resources, visit www.attcppwtools.org. Here you can download the “Easier Together” curriculum and access other resources such as:</a:t>
            </a:r>
          </a:p>
          <a:p>
            <a:pPr marL="285750" indent="-285750">
              <a:buFont typeface="Arial" panose="020B0604020202020204" pitchFamily="34" charset="0"/>
              <a:buChar char="•"/>
            </a:pPr>
            <a:r>
              <a:rPr lang="en-US" sz="1400" baseline="0" dirty="0" smtClean="0"/>
              <a:t>Training curriculum</a:t>
            </a:r>
          </a:p>
          <a:p>
            <a:pPr marL="285750" indent="-285750">
              <a:buFont typeface="Arial" panose="020B0604020202020204" pitchFamily="34" charset="0"/>
              <a:buChar char="•"/>
            </a:pPr>
            <a:r>
              <a:rPr lang="en-US" sz="1400" baseline="0" dirty="0" smtClean="0"/>
              <a:t>Online courses</a:t>
            </a:r>
          </a:p>
          <a:p>
            <a:pPr marL="285750" indent="-285750">
              <a:buFont typeface="Arial" panose="020B0604020202020204" pitchFamily="34" charset="0"/>
              <a:buChar char="•"/>
            </a:pPr>
            <a:r>
              <a:rPr lang="en-US" sz="1400" baseline="0" dirty="0" smtClean="0"/>
              <a:t>300+ resources in the Program Resources library</a:t>
            </a:r>
          </a:p>
          <a:p>
            <a:pPr marL="285750" indent="-285750">
              <a:buFont typeface="Arial" panose="020B0604020202020204" pitchFamily="34" charset="0"/>
              <a:buChar char="•"/>
            </a:pPr>
            <a:r>
              <a:rPr lang="en-US" sz="1400" baseline="0" dirty="0" smtClean="0"/>
              <a:t>Recorded presentations</a:t>
            </a:r>
          </a:p>
          <a:p>
            <a:pPr marL="285750" indent="-285750">
              <a:buFont typeface="Arial" panose="020B0604020202020204" pitchFamily="34" charset="0"/>
              <a:buChar char="•"/>
            </a:pPr>
            <a:r>
              <a:rPr lang="en-US" sz="1400" baseline="0" dirty="0" smtClean="0"/>
              <a:t>Videos</a:t>
            </a:r>
          </a:p>
        </p:txBody>
      </p:sp>
      <p:sp>
        <p:nvSpPr>
          <p:cNvPr id="4" name="Slide Number Placeholder 3"/>
          <p:cNvSpPr>
            <a:spLocks noGrp="1"/>
          </p:cNvSpPr>
          <p:nvPr>
            <p:ph type="sldNum" sz="quarter" idx="10"/>
          </p:nvPr>
        </p:nvSpPr>
        <p:spPr/>
        <p:txBody>
          <a:bodyPr/>
          <a:lstStyle/>
          <a:p>
            <a:fld id="{456A54EE-C959-448C-B94A-528FB40E2345}" type="slidenum">
              <a:rPr lang="en-US" smtClean="0"/>
              <a:t>7</a:t>
            </a:fld>
            <a:endParaRPr lang="en-US" dirty="0"/>
          </a:p>
        </p:txBody>
      </p:sp>
    </p:spTree>
    <p:extLst>
      <p:ext uri="{BB962C8B-B14F-4D97-AF65-F5344CB8AC3E}">
        <p14:creationId xmlns:p14="http://schemas.microsoft.com/office/powerpoint/2010/main" val="21934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The goal of this module is to</a:t>
            </a:r>
            <a:r>
              <a:rPr lang="en-US" sz="1400" baseline="0" dirty="0" smtClean="0"/>
              <a:t> </a:t>
            </a:r>
            <a:r>
              <a:rPr lang="en-US" sz="1400" dirty="0" smtClean="0"/>
              <a:t>provide a basic blueprint that agencies can follow when developing family-centered</a:t>
            </a:r>
            <a:r>
              <a:rPr lang="en-US" sz="1400" baseline="0" dirty="0" smtClean="0"/>
              <a:t> programming.</a:t>
            </a:r>
            <a:endParaRPr lang="en-US" sz="1400" dirty="0" smtClean="0"/>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These are our learning objectives for module 4:</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Identify the steps programs need to consider when developing family-centered programming. </a:t>
            </a:r>
          </a:p>
          <a:p>
            <a:pPr marL="285750" lvl="0" indent="-285750">
              <a:buFont typeface="Arial" panose="020B0604020202020204" pitchFamily="34" charset="0"/>
              <a:buChar char="•"/>
            </a:pPr>
            <a:r>
              <a:rPr lang="en-US" sz="1400" dirty="0" smtClean="0">
                <a:latin typeface="Arial" charset="0"/>
                <a:ea typeface="Arial" charset="0"/>
                <a:cs typeface="Arial" charset="0"/>
              </a:rPr>
              <a:t>Describe some of the cultural considerations involved in family-centered programming.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Arial" charset="0"/>
                <a:ea typeface="Arial" charset="0"/>
                <a:cs typeface="Arial" charset="0"/>
              </a:rPr>
              <a:t>Identify important safety concerns. </a:t>
            </a:r>
          </a:p>
          <a:p>
            <a:pPr marL="285750" lvl="0" indent="-285750">
              <a:buFont typeface="Arial" panose="020B0604020202020204" pitchFamily="34" charset="0"/>
              <a:buChar char="•"/>
            </a:pPr>
            <a:r>
              <a:rPr lang="en-US" sz="1400" dirty="0" smtClean="0">
                <a:latin typeface="Arial" charset="0"/>
                <a:ea typeface="Arial" charset="0"/>
                <a:cs typeface="Arial" charset="0"/>
              </a:rPr>
              <a:t>Examine own work setting in terms of family-centered criteria. </a:t>
            </a:r>
          </a:p>
        </p:txBody>
      </p:sp>
      <p:sp>
        <p:nvSpPr>
          <p:cNvPr id="4" name="Slide Number Placeholder 3"/>
          <p:cNvSpPr>
            <a:spLocks noGrp="1"/>
          </p:cNvSpPr>
          <p:nvPr>
            <p:ph type="sldNum" sz="quarter" idx="10"/>
          </p:nvPr>
        </p:nvSpPr>
        <p:spPr/>
        <p:txBody>
          <a:bodyPr/>
          <a:lstStyle/>
          <a:p>
            <a:fld id="{456A54EE-C959-448C-B94A-528FB40E2345}" type="slidenum">
              <a:rPr lang="en-US" smtClean="0"/>
              <a:t>8</a:t>
            </a:fld>
            <a:endParaRPr lang="en-US" dirty="0"/>
          </a:p>
        </p:txBody>
      </p:sp>
    </p:spTree>
    <p:extLst>
      <p:ext uri="{BB962C8B-B14F-4D97-AF65-F5344CB8AC3E}">
        <p14:creationId xmlns:p14="http://schemas.microsoft.com/office/powerpoint/2010/main" val="173230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This is a graphic that was developed to embody family-centered care and was presented in earlier modules. In this graphic, you can see that the woman is the vehicle of entry for all family members. She is the initial client that comes into the program to receive services, but through her, our view expands to include all family members. The family becomes the client and we wrap services around all family members to support family strengthening and healing.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Additionally, this graphic outlines “family-centered, recovery and wellness principles.” It is imperative to view family-centered care through the lens of recovery and wellness, not just as a treatment episode. Family-centered care sets families up for sustainable recovery and wellness long after treatment ends.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i="1" baseline="0" dirty="0" smtClean="0"/>
              <a:t>Note to trainer: This is available as a handout on page 69 of the participant manual.</a:t>
            </a:r>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9</a:t>
            </a:fld>
            <a:endParaRPr lang="en-US" dirty="0"/>
          </a:p>
        </p:txBody>
      </p:sp>
    </p:spTree>
    <p:extLst>
      <p:ext uri="{BB962C8B-B14F-4D97-AF65-F5344CB8AC3E}">
        <p14:creationId xmlns:p14="http://schemas.microsoft.com/office/powerpoint/2010/main" val="319460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4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1">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1</a:t>
            </a:r>
          </a:p>
        </p:txBody>
      </p:sp>
    </p:spTree>
    <p:extLst>
      <p:ext uri="{BB962C8B-B14F-4D97-AF65-F5344CB8AC3E}">
        <p14:creationId xmlns:p14="http://schemas.microsoft.com/office/powerpoint/2010/main" val="149527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2</a:t>
            </a:r>
          </a:p>
        </p:txBody>
      </p:sp>
    </p:spTree>
    <p:extLst>
      <p:ext uri="{BB962C8B-B14F-4D97-AF65-F5344CB8AC3E}">
        <p14:creationId xmlns:p14="http://schemas.microsoft.com/office/powerpoint/2010/main" val="309751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3</a:t>
            </a:r>
          </a:p>
        </p:txBody>
      </p:sp>
    </p:spTree>
    <p:extLst>
      <p:ext uri="{BB962C8B-B14F-4D97-AF65-F5344CB8AC3E}">
        <p14:creationId xmlns:p14="http://schemas.microsoft.com/office/powerpoint/2010/main" val="61945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Column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577236" y="729247"/>
            <a:ext cx="7725683" cy="747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
          <p:cNvGrpSpPr/>
          <p:nvPr userDrawn="1"/>
        </p:nvGrpSpPr>
        <p:grpSpPr>
          <a:xfrm>
            <a:off x="471294" y="438498"/>
            <a:ext cx="1333408" cy="1333408"/>
            <a:chOff x="6732376" y="2340893"/>
            <a:chExt cx="2218626" cy="2218626"/>
          </a:xfrm>
        </p:grpSpPr>
        <p:sp>
          <p:nvSpPr>
            <p:cNvPr id="9" name="Connector 8"/>
            <p:cNvSpPr/>
            <p:nvPr userDrawn="1"/>
          </p:nvSpPr>
          <p:spPr>
            <a:xfrm>
              <a:off x="6732376" y="2340893"/>
              <a:ext cx="2218626" cy="2218626"/>
            </a:xfrm>
            <a:prstGeom prst="flowChart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 name="Picture 9" descr="Icon-Only-white.png"/>
            <p:cNvPicPr>
              <a:picLocks noChangeAspect="1"/>
            </p:cNvPicPr>
            <p:nvPr userDrawn="1"/>
          </p:nvPicPr>
          <p:blipFill>
            <a:blip r:embed="rId3">
              <a:alphaModFix amt="26000"/>
              <a:extLst>
                <a:ext uri="{28A0092B-C50C-407E-A947-70E740481C1C}">
                  <a14:useLocalDpi xmlns:a14="http://schemas.microsoft.com/office/drawing/2010/main" val="0"/>
                </a:ext>
              </a:extLst>
            </a:blip>
            <a:stretch>
              <a:fillRect/>
            </a:stretch>
          </p:blipFill>
          <p:spPr>
            <a:xfrm>
              <a:off x="6783343" y="2365623"/>
              <a:ext cx="2127560" cy="2127560"/>
            </a:xfrm>
            <a:prstGeom prst="ellipse">
              <a:avLst/>
            </a:prstGeom>
          </p:spPr>
        </p:pic>
      </p:grpSp>
      <p:sp>
        <p:nvSpPr>
          <p:cNvPr id="11" name="Title 1"/>
          <p:cNvSpPr>
            <a:spLocks noGrp="1"/>
          </p:cNvSpPr>
          <p:nvPr>
            <p:ph type="title" hasCustomPrompt="1"/>
          </p:nvPr>
        </p:nvSpPr>
        <p:spPr>
          <a:xfrm>
            <a:off x="880943" y="776569"/>
            <a:ext cx="7905627" cy="670487"/>
          </a:xfrm>
          <a:prstGeom prst="rect">
            <a:avLst/>
          </a:prstGeom>
        </p:spPr>
        <p:txBody>
          <a:bodyPr lIns="109728" tIns="54864" rIns="109728" bIns="54864"/>
          <a:lstStyle>
            <a:lvl1pPr algn="l">
              <a:defRPr sz="3600" baseline="0">
                <a:solidFill>
                  <a:schemeClr val="bg1"/>
                </a:solidFill>
                <a:latin typeface="Verdana"/>
                <a:cs typeface="Verdana"/>
              </a:defRPr>
            </a:lvl1pPr>
          </a:lstStyle>
          <a:p>
            <a:r>
              <a:rPr lang="en-US" dirty="0"/>
              <a:t>One-Column Slide</a:t>
            </a:r>
          </a:p>
        </p:txBody>
      </p:sp>
      <p:sp>
        <p:nvSpPr>
          <p:cNvPr id="12" name="Content Placeholder 2"/>
          <p:cNvSpPr>
            <a:spLocks noGrp="1"/>
          </p:cNvSpPr>
          <p:nvPr>
            <p:ph idx="1" hasCustomPrompt="1"/>
          </p:nvPr>
        </p:nvSpPr>
        <p:spPr>
          <a:xfrm>
            <a:off x="880943" y="2067226"/>
            <a:ext cx="8421977" cy="4296876"/>
          </a:xfrm>
          <a:prstGeom prst="rect">
            <a:avLst/>
          </a:prstGeom>
        </p:spPr>
        <p:txBody>
          <a:bodyPr lIns="109728" tIns="54864" rIns="109728" bIns="54864"/>
          <a:lstStyle>
            <a:lvl1pPr marL="0" marR="0" indent="0" algn="l" defTabSz="548640" rtl="0" eaLnBrk="1" fontAlgn="auto" latinLnBrk="0" hangingPunct="1">
              <a:lnSpc>
                <a:spcPct val="100000"/>
              </a:lnSpc>
              <a:spcBef>
                <a:spcPct val="20000"/>
              </a:spcBef>
              <a:spcAft>
                <a:spcPts val="0"/>
              </a:spcAft>
              <a:buClrTx/>
              <a:buSzTx/>
              <a:buFont typeface="Arial"/>
              <a:buNone/>
              <a:tabLst/>
              <a:defRPr sz="220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p>
          <a:p>
            <a:pPr lvl="0"/>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077"/>
            <a:ext cx="10058400" cy="7772400"/>
          </a:xfrm>
          <a:prstGeom prst="rect">
            <a:avLst/>
          </a:prstGeom>
        </p:spPr>
      </p:pic>
    </p:spTree>
    <p:extLst>
      <p:ext uri="{BB962C8B-B14F-4D97-AF65-F5344CB8AC3E}">
        <p14:creationId xmlns:p14="http://schemas.microsoft.com/office/powerpoint/2010/main" val="5167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80944" y="2096758"/>
            <a:ext cx="4553435" cy="4385472"/>
          </a:xfrm>
          <a:prstGeom prst="rect">
            <a:avLst/>
          </a:prstGeom>
        </p:spPr>
        <p:txBody>
          <a:bodyPr lIns="109728" tIns="54864" rIns="109728" bIns="54864"/>
          <a:lstStyle>
            <a:lvl1pPr marL="0" indent="0">
              <a:buNone/>
              <a:defRPr sz="220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p>
        </p:txBody>
      </p:sp>
      <p:sp>
        <p:nvSpPr>
          <p:cNvPr id="13" name="Content Placeholder 2"/>
          <p:cNvSpPr>
            <a:spLocks noGrp="1"/>
          </p:cNvSpPr>
          <p:nvPr>
            <p:ph idx="10" hasCustomPrompt="1"/>
          </p:nvPr>
        </p:nvSpPr>
        <p:spPr>
          <a:xfrm>
            <a:off x="5982433" y="2096757"/>
            <a:ext cx="3320488" cy="4119685"/>
          </a:xfrm>
          <a:prstGeom prst="rect">
            <a:avLst/>
          </a:prstGeom>
        </p:spPr>
        <p:txBody>
          <a:bodyPr lIns="109728" tIns="54864" rIns="109728" bIns="54864"/>
          <a:lstStyle>
            <a:lvl1pPr marL="342900" indent="-342900">
              <a:lnSpc>
                <a:spcPct val="100000"/>
              </a:lnSpc>
              <a:spcAft>
                <a:spcPts val="1000"/>
              </a:spcAft>
              <a:buSzPct val="100000"/>
              <a:buFontTx/>
              <a:buBlip>
                <a:blip r:embed="rId3"/>
              </a:buBlip>
              <a:defRPr sz="1800" baseline="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lvl="0"/>
            <a:r>
              <a:rPr lang="en-US" dirty="0"/>
              <a:t>Bullets or Photo here</a:t>
            </a:r>
          </a:p>
          <a:p>
            <a:pPr lvl="0"/>
            <a:r>
              <a:rPr lang="en-US" dirty="0" err="1"/>
              <a:t>Lorem</a:t>
            </a:r>
            <a:r>
              <a:rPr lang="en-US" dirty="0"/>
              <a:t> </a:t>
            </a:r>
            <a:r>
              <a:rPr lang="en-US" dirty="0" err="1"/>
              <a:t>ipsum</a:t>
            </a:r>
            <a:r>
              <a:rPr lang="en-US" dirty="0"/>
              <a:t> dolor</a:t>
            </a:r>
          </a:p>
          <a:p>
            <a:pPr lvl="0"/>
            <a:r>
              <a:rPr lang="en-US" dirty="0" err="1"/>
              <a:t>Consectetur</a:t>
            </a:r>
            <a:r>
              <a:rPr lang="en-US" dirty="0"/>
              <a:t> </a:t>
            </a:r>
            <a:r>
              <a:rPr lang="en-US" dirty="0" err="1"/>
              <a:t>adipiscing</a:t>
            </a:r>
            <a:r>
              <a:rPr lang="en-US" dirty="0"/>
              <a:t> </a:t>
            </a:r>
            <a:r>
              <a:rPr lang="en-US" dirty="0" err="1"/>
              <a:t>elit</a:t>
            </a:r>
            <a:endParaRPr lang="en-US" dirty="0"/>
          </a:p>
          <a:p>
            <a:pPr lvl="0"/>
            <a:r>
              <a:rPr lang="en-US" dirty="0" err="1"/>
              <a:t>Duis</a:t>
            </a:r>
            <a:r>
              <a:rPr lang="en-US" dirty="0"/>
              <a:t> </a:t>
            </a:r>
            <a:r>
              <a:rPr lang="en-US" dirty="0" err="1"/>
              <a:t>lacinia</a:t>
            </a:r>
            <a:r>
              <a:rPr lang="en-US" dirty="0"/>
              <a:t> mi </a:t>
            </a:r>
            <a:r>
              <a:rPr lang="en-US" dirty="0" err="1"/>
              <a:t>ut</a:t>
            </a:r>
            <a:r>
              <a:rPr lang="en-US" dirty="0"/>
              <a:t> </a:t>
            </a:r>
          </a:p>
          <a:p>
            <a:pPr lvl="0"/>
            <a:r>
              <a:rPr lang="en-US" dirty="0" err="1"/>
              <a:t>ipsum</a:t>
            </a:r>
            <a:r>
              <a:rPr lang="en-US" dirty="0"/>
              <a:t> </a:t>
            </a:r>
            <a:r>
              <a:rPr lang="en-US" dirty="0" err="1"/>
              <a:t>sagittis</a:t>
            </a:r>
            <a:r>
              <a:rPr lang="en-US" dirty="0"/>
              <a:t> </a:t>
            </a:r>
            <a:r>
              <a:rPr lang="en-US" dirty="0" err="1"/>
              <a:t>sed</a:t>
            </a:r>
            <a:endParaRPr lang="en-US" dirty="0"/>
          </a:p>
          <a:p>
            <a:pPr lvl="0"/>
            <a:r>
              <a:rPr lang="en-US" dirty="0"/>
              <a:t>Nam </a:t>
            </a:r>
            <a:r>
              <a:rPr lang="en-US" dirty="0" err="1"/>
              <a:t>augue</a:t>
            </a:r>
            <a:r>
              <a:rPr lang="en-US" dirty="0"/>
              <a:t> </a:t>
            </a:r>
            <a:r>
              <a:rPr lang="en-US" dirty="0" err="1"/>
              <a:t>risus</a:t>
            </a:r>
            <a:r>
              <a:rPr lang="en-US" dirty="0"/>
              <a:t>, dictum</a:t>
            </a:r>
          </a:p>
        </p:txBody>
      </p:sp>
      <p:sp>
        <p:nvSpPr>
          <p:cNvPr id="11" name="Rectangle 10"/>
          <p:cNvSpPr/>
          <p:nvPr userDrawn="1"/>
        </p:nvSpPr>
        <p:spPr>
          <a:xfrm>
            <a:off x="1577236" y="729247"/>
            <a:ext cx="7725683" cy="747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2" name="Group 11"/>
          <p:cNvGrpSpPr/>
          <p:nvPr userDrawn="1"/>
        </p:nvGrpSpPr>
        <p:grpSpPr>
          <a:xfrm>
            <a:off x="471294" y="438498"/>
            <a:ext cx="1333408" cy="1333408"/>
            <a:chOff x="6732376" y="2340893"/>
            <a:chExt cx="2218626" cy="2218626"/>
          </a:xfrm>
        </p:grpSpPr>
        <p:sp>
          <p:nvSpPr>
            <p:cNvPr id="14" name="Connector 13"/>
            <p:cNvSpPr/>
            <p:nvPr userDrawn="1"/>
          </p:nvSpPr>
          <p:spPr>
            <a:xfrm>
              <a:off x="6732376" y="2340893"/>
              <a:ext cx="2218626" cy="2218626"/>
            </a:xfrm>
            <a:prstGeom prst="flowChart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Icon-Only-white.png"/>
            <p:cNvPicPr>
              <a:picLocks noChangeAspect="1"/>
            </p:cNvPicPr>
            <p:nvPr userDrawn="1"/>
          </p:nvPicPr>
          <p:blipFill>
            <a:blip r:embed="rId4">
              <a:alphaModFix amt="26000"/>
              <a:extLst>
                <a:ext uri="{28A0092B-C50C-407E-A947-70E740481C1C}">
                  <a14:useLocalDpi xmlns:a14="http://schemas.microsoft.com/office/drawing/2010/main" val="0"/>
                </a:ext>
              </a:extLst>
            </a:blip>
            <a:stretch>
              <a:fillRect/>
            </a:stretch>
          </p:blipFill>
          <p:spPr>
            <a:xfrm>
              <a:off x="6783343" y="2365623"/>
              <a:ext cx="2127560" cy="2127560"/>
            </a:xfrm>
            <a:prstGeom prst="ellipse">
              <a:avLst/>
            </a:prstGeom>
          </p:spPr>
        </p:pic>
      </p:grpSp>
      <p:sp>
        <p:nvSpPr>
          <p:cNvPr id="16" name="Title 1"/>
          <p:cNvSpPr>
            <a:spLocks noGrp="1"/>
          </p:cNvSpPr>
          <p:nvPr>
            <p:ph type="title" hasCustomPrompt="1"/>
          </p:nvPr>
        </p:nvSpPr>
        <p:spPr>
          <a:xfrm>
            <a:off x="880943" y="776569"/>
            <a:ext cx="7905627" cy="670487"/>
          </a:xfrm>
          <a:prstGeom prst="rect">
            <a:avLst/>
          </a:prstGeom>
        </p:spPr>
        <p:txBody>
          <a:bodyPr lIns="109728" tIns="54864" rIns="109728" bIns="54864"/>
          <a:lstStyle>
            <a:lvl1pPr algn="l">
              <a:defRPr sz="3600" baseline="0">
                <a:solidFill>
                  <a:schemeClr val="bg1"/>
                </a:solidFill>
                <a:latin typeface="Verdana"/>
                <a:cs typeface="Verdana"/>
              </a:defRPr>
            </a:lvl1pPr>
          </a:lstStyle>
          <a:p>
            <a:r>
              <a:rPr lang="en-US" dirty="0"/>
              <a:t>Two-Column Slide</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077"/>
            <a:ext cx="10058400" cy="7772400"/>
          </a:xfrm>
          <a:prstGeom prst="rect">
            <a:avLst/>
          </a:prstGeom>
        </p:spPr>
      </p:pic>
    </p:spTree>
    <p:extLst>
      <p:ext uri="{BB962C8B-B14F-4D97-AF65-F5344CB8AC3E}">
        <p14:creationId xmlns:p14="http://schemas.microsoft.com/office/powerpoint/2010/main" val="3029730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47460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1" r:id="rId5"/>
    <p:sldLayoutId id="2147483650" r:id="rId6"/>
  </p:sldLayoutIdLst>
  <p:txStyles>
    <p:titleStyle>
      <a:lvl1pPr algn="ctr" defTabSz="54864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0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40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90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png"/><Relationship Id="rId1" Type="http://schemas.openxmlformats.org/officeDocument/2006/relationships/tags" Target="../tags/tag11.x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png"/><Relationship Id="rId1" Type="http://schemas.openxmlformats.org/officeDocument/2006/relationships/tags" Target="../tags/tag12.x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6.png"/><Relationship Id="rId5" Type="http://schemas.openxmlformats.org/officeDocument/2006/relationships/image" Target="../media/image15.png"/><Relationship Id="rId1" Type="http://schemas.openxmlformats.org/officeDocument/2006/relationships/tags" Target="../tags/tag13.x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7.png"/><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tags" Target="../tags/tag15.x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9.png"/><Relationship Id="rId5" Type="http://schemas.openxmlformats.org/officeDocument/2006/relationships/image" Target="../media/image15.png"/><Relationship Id="rId1" Type="http://schemas.openxmlformats.org/officeDocument/2006/relationships/tags" Target="../tags/tag16.x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0.png"/><Relationship Id="rId5" Type="http://schemas.openxmlformats.org/officeDocument/2006/relationships/image" Target="../media/image15.png"/><Relationship Id="rId1" Type="http://schemas.openxmlformats.org/officeDocument/2006/relationships/tags" Target="../tags/tag17.x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3.png"/><Relationship Id="rId5" Type="http://schemas.openxmlformats.org/officeDocument/2006/relationships/image" Target="../media/image15.png"/><Relationship Id="rId1" Type="http://schemas.openxmlformats.org/officeDocument/2006/relationships/tags" Target="../tags/tag18.x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4.png"/><Relationship Id="rId1" Type="http://schemas.openxmlformats.org/officeDocument/2006/relationships/tags" Target="../tags/tag19.x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5.png"/><Relationship Id="rId5" Type="http://schemas.openxmlformats.org/officeDocument/2006/relationships/image" Target="../media/image15.png"/><Relationship Id="rId1" Type="http://schemas.openxmlformats.org/officeDocument/2006/relationships/tags" Target="../tags/tag20.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4.png"/><Relationship Id="rId1" Type="http://schemas.openxmlformats.org/officeDocument/2006/relationships/tags" Target="../tags/tag21.x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3.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6.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jp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1600" y="422028"/>
            <a:ext cx="4876800" cy="1554272"/>
          </a:xfrm>
          <a:prstGeom prst="rect">
            <a:avLst/>
          </a:prstGeom>
          <a:solidFill>
            <a:schemeClr val="accent1"/>
          </a:solidFill>
        </p:spPr>
        <p:txBody>
          <a:bodyPr wrap="square" rtlCol="0">
            <a:spAutoFit/>
          </a:bodyPr>
          <a:lstStyle/>
          <a:p>
            <a:r>
              <a:rPr lang="en-US" sz="3500" b="1" dirty="0" smtClean="0">
                <a:solidFill>
                  <a:schemeClr val="bg1"/>
                </a:solidFill>
                <a:latin typeface="Arial" charset="0"/>
                <a:ea typeface="Arial" charset="0"/>
                <a:cs typeface="Arial" charset="0"/>
              </a:rPr>
              <a:t>Easier Together: </a:t>
            </a:r>
          </a:p>
          <a:p>
            <a:r>
              <a:rPr lang="en-US" sz="3000" dirty="0" smtClean="0">
                <a:solidFill>
                  <a:schemeClr val="bg1"/>
                </a:solidFill>
                <a:latin typeface="Arial" charset="0"/>
                <a:ea typeface="Arial" charset="0"/>
                <a:cs typeface="Arial" charset="0"/>
              </a:rPr>
              <a:t>Partnering with Families to </a:t>
            </a:r>
          </a:p>
          <a:p>
            <a:r>
              <a:rPr lang="en-US" sz="3000" dirty="0" smtClean="0">
                <a:solidFill>
                  <a:schemeClr val="bg1"/>
                </a:solidFill>
                <a:latin typeface="Arial" charset="0"/>
                <a:ea typeface="Arial" charset="0"/>
                <a:cs typeface="Arial" charset="0"/>
              </a:rPr>
              <a:t>Make Recovery Possible</a:t>
            </a:r>
            <a:endParaRPr lang="en-US" sz="3000" dirty="0">
              <a:solidFill>
                <a:schemeClr val="bg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63853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135627" y="1905000"/>
            <a:ext cx="8135374" cy="4119685"/>
          </a:xfrm>
        </p:spPr>
        <p:txBody>
          <a:bodyPr/>
          <a:lstStyle/>
          <a:p>
            <a:pPr marL="0" indent="0">
              <a:buNone/>
            </a:pPr>
            <a:r>
              <a:rPr lang="en-US" sz="2600" dirty="0">
                <a:latin typeface="Arial" charset="0"/>
                <a:ea typeface="Arial" charset="0"/>
                <a:cs typeface="Arial" charset="0"/>
              </a:rPr>
              <a:t>Please turn to your completed “Is </a:t>
            </a:r>
            <a:r>
              <a:rPr lang="en-US" sz="2600" dirty="0" smtClean="0">
                <a:latin typeface="Arial" charset="0"/>
                <a:ea typeface="Arial" charset="0"/>
                <a:cs typeface="Arial" charset="0"/>
              </a:rPr>
              <a:t>Your Organization Family Friendly?” </a:t>
            </a:r>
            <a:r>
              <a:rPr lang="en-US" sz="2600" dirty="0">
                <a:latin typeface="Arial" charset="0"/>
                <a:ea typeface="Arial" charset="0"/>
                <a:cs typeface="Arial" charset="0"/>
              </a:rPr>
              <a:t>checklist on </a:t>
            </a:r>
            <a:r>
              <a:rPr lang="en-US" sz="2600" dirty="0" smtClean="0">
                <a:solidFill>
                  <a:schemeClr val="tx1">
                    <a:lumMod val="50000"/>
                  </a:schemeClr>
                </a:solidFill>
                <a:latin typeface="Arial" charset="0"/>
                <a:ea typeface="Arial" charset="0"/>
                <a:cs typeface="Arial" charset="0"/>
              </a:rPr>
              <a:t>pages 133-138 </a:t>
            </a:r>
            <a:r>
              <a:rPr lang="en-US" sz="2600" dirty="0" smtClean="0">
                <a:latin typeface="Arial" charset="0"/>
                <a:ea typeface="Arial" charset="0"/>
                <a:cs typeface="Arial" charset="0"/>
              </a:rPr>
              <a:t>of </a:t>
            </a:r>
            <a:r>
              <a:rPr lang="en-US" sz="2600" dirty="0">
                <a:latin typeface="Arial" charset="0"/>
                <a:ea typeface="Arial" charset="0"/>
                <a:cs typeface="Arial" charset="0"/>
              </a:rPr>
              <a:t>the manual.</a:t>
            </a:r>
          </a:p>
          <a:p>
            <a:r>
              <a:rPr lang="en-US" sz="2600" dirty="0">
                <a:latin typeface="Arial" charset="0"/>
                <a:ea typeface="Arial" charset="0"/>
                <a:cs typeface="Arial" charset="0"/>
              </a:rPr>
              <a:t>How does your agency compare to the family-centered items on the </a:t>
            </a:r>
            <a:r>
              <a:rPr lang="en-US" sz="2600" dirty="0" smtClean="0">
                <a:latin typeface="Arial" charset="0"/>
                <a:ea typeface="Arial" charset="0"/>
                <a:cs typeface="Arial" charset="0"/>
              </a:rPr>
              <a:t>checklist?</a:t>
            </a:r>
          </a:p>
          <a:p>
            <a:r>
              <a:rPr lang="en-US" sz="2600" dirty="0" smtClean="0">
                <a:latin typeface="Arial" charset="0"/>
                <a:ea typeface="Arial" charset="0"/>
                <a:cs typeface="Arial" charset="0"/>
              </a:rPr>
              <a:t>In </a:t>
            </a:r>
            <a:r>
              <a:rPr lang="en-US" sz="2600" dirty="0">
                <a:latin typeface="Arial" charset="0"/>
                <a:ea typeface="Arial" charset="0"/>
                <a:cs typeface="Arial" charset="0"/>
              </a:rPr>
              <a:t>a perfect world, what adaptations would you make in your program or community to better serve the needs of its families? </a:t>
            </a:r>
          </a:p>
          <a:p>
            <a:endParaRPr lang="en-US" sz="26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Discussion</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54037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sz="3600" b="1" dirty="0" smtClean="0">
                <a:solidFill>
                  <a:schemeClr val="accent1"/>
                </a:solidFill>
                <a:latin typeface="Arial" panose="020B0604020202020204" pitchFamily="34" charset="0"/>
                <a:cs typeface="Arial" panose="020B0604020202020204" pitchFamily="34" charset="0"/>
              </a:rPr>
              <a:t>The </a:t>
            </a:r>
            <a:r>
              <a:rPr lang="en-US" sz="3600" b="1" dirty="0">
                <a:solidFill>
                  <a:schemeClr val="accent1"/>
                </a:solidFill>
                <a:latin typeface="Arial" panose="020B0604020202020204" pitchFamily="34" charset="0"/>
                <a:cs typeface="Arial" panose="020B0604020202020204" pitchFamily="34" charset="0"/>
              </a:rPr>
              <a:t>7 Steps </a:t>
            </a:r>
          </a:p>
        </p:txBody>
      </p:sp>
    </p:spTree>
    <p:custDataLst>
      <p:tags r:id="rId1"/>
    </p:custDataLst>
    <p:extLst>
      <p:ext uri="{BB962C8B-B14F-4D97-AF65-F5344CB8AC3E}">
        <p14:creationId xmlns:p14="http://schemas.microsoft.com/office/powerpoint/2010/main" val="188200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4666"/>
            <a:ext cx="10058400" cy="7230206"/>
          </a:xfrm>
          <a:prstGeom prst="rect">
            <a:avLst/>
          </a:prstGeom>
        </p:spPr>
      </p:pic>
      <p:sp>
        <p:nvSpPr>
          <p:cNvPr id="5" name="Rectangle 4"/>
          <p:cNvSpPr/>
          <p:nvPr/>
        </p:nvSpPr>
        <p:spPr>
          <a:xfrm>
            <a:off x="6706200" y="7414872"/>
            <a:ext cx="3429144" cy="369332"/>
          </a:xfrm>
          <a:prstGeom prst="rect">
            <a:avLst/>
          </a:prstGeom>
        </p:spPr>
        <p:txBody>
          <a:bodyPr wrap="none">
            <a:spAutoFit/>
          </a:bodyPr>
          <a:lstStyle/>
          <a:p>
            <a:r>
              <a:rPr lang="en-US" sz="1800"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Page 140 in participant manual </a:t>
            </a:r>
            <a:endParaRPr lang="en-US" sz="1800" dirty="0">
              <a:solidFill>
                <a:schemeClr val="tx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63630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4" t="8692" r="33139"/>
          <a:stretch/>
        </p:blipFill>
        <p:spPr>
          <a:xfrm>
            <a:off x="1049867" y="762000"/>
            <a:ext cx="8077199" cy="7010399"/>
          </a:xfrm>
          <a:prstGeom prst="rect">
            <a:avLst/>
          </a:prstGeom>
        </p:spPr>
      </p:pic>
    </p:spTree>
    <p:custDataLst>
      <p:tags r:id="rId1"/>
    </p:custDataLst>
    <p:extLst>
      <p:ext uri="{BB962C8B-B14F-4D97-AF65-F5344CB8AC3E}">
        <p14:creationId xmlns:p14="http://schemas.microsoft.com/office/powerpoint/2010/main" val="447698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9844" r="33447"/>
          <a:stretch/>
        </p:blipFill>
        <p:spPr>
          <a:xfrm>
            <a:off x="931333" y="880532"/>
            <a:ext cx="8212667" cy="689186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spTree>
    <p:custDataLst>
      <p:tags r:id="rId1"/>
    </p:custDataLst>
    <p:extLst>
      <p:ext uri="{BB962C8B-B14F-4D97-AF65-F5344CB8AC3E}">
        <p14:creationId xmlns:p14="http://schemas.microsoft.com/office/powerpoint/2010/main" val="2137046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Tales from the Field</a:t>
            </a:r>
            <a:endParaRPr lang="en-US" b="1" dirty="0">
              <a:latin typeface="Arial" charset="0"/>
              <a:ea typeface="Arial" charset="0"/>
              <a:cs typeface="Arial" charset="0"/>
            </a:endParaRPr>
          </a:p>
        </p:txBody>
      </p:sp>
      <p:sp>
        <p:nvSpPr>
          <p:cNvPr id="7" name="TextBox 6"/>
          <p:cNvSpPr txBox="1"/>
          <p:nvPr/>
        </p:nvSpPr>
        <p:spPr>
          <a:xfrm>
            <a:off x="1100379" y="5806907"/>
            <a:ext cx="3083313" cy="738664"/>
          </a:xfrm>
          <a:prstGeom prst="rect">
            <a:avLst/>
          </a:prstGeom>
          <a:noFill/>
        </p:spPr>
        <p:txBody>
          <a:bodyPr wrap="square" rtlCol="0">
            <a:spAutoFit/>
          </a:bodyPr>
          <a:lstStyle/>
          <a:p>
            <a:pPr algn="ctr"/>
            <a:r>
              <a:rPr lang="en-US" sz="1400" b="1" dirty="0" smtClean="0">
                <a:solidFill>
                  <a:schemeClr val="accent1"/>
                </a:solidFill>
                <a:latin typeface="Arial" panose="020B0604020202020204" pitchFamily="34" charset="0"/>
                <a:cs typeface="Arial" panose="020B0604020202020204" pitchFamily="34" charset="0"/>
              </a:rPr>
              <a:t>Kimberly Craig, BA, BS, LSAT</a:t>
            </a:r>
          </a:p>
          <a:p>
            <a:pPr algn="ctr"/>
            <a:r>
              <a:rPr lang="en-US" sz="1400" dirty="0" smtClean="0">
                <a:latin typeface="Arial" panose="020B0604020202020204" pitchFamily="34" charset="0"/>
                <a:cs typeface="Arial" panose="020B0604020202020204" pitchFamily="34" charset="0"/>
              </a:rPr>
              <a:t>CEO, CHEEERS Recovery Center</a:t>
            </a:r>
          </a:p>
          <a:p>
            <a:pPr algn="ctr"/>
            <a:r>
              <a:rPr lang="en-US" sz="1400" dirty="0" smtClean="0">
                <a:latin typeface="Arial" panose="020B0604020202020204" pitchFamily="34" charset="0"/>
                <a:cs typeface="Arial" panose="020B0604020202020204" pitchFamily="34" charset="0"/>
              </a:rPr>
              <a:t>Former PPW grantee, Phoenix, AZ</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19" t="2875" r="3705" b="2954"/>
          <a:stretch/>
        </p:blipFill>
        <p:spPr bwMode="auto">
          <a:xfrm>
            <a:off x="1472340" y="2402237"/>
            <a:ext cx="2448732" cy="33011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359058" y="2455101"/>
            <a:ext cx="5162803" cy="341632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had to look at every aspect of our </a:t>
            </a:r>
            <a:r>
              <a:rPr lang="en-US" sz="2400" dirty="0" smtClean="0">
                <a:latin typeface="Arial" panose="020B0604020202020204" pitchFamily="34" charset="0"/>
                <a:cs typeface="Arial" panose="020B0604020202020204" pitchFamily="34" charset="0"/>
              </a:rPr>
              <a:t>program… our </a:t>
            </a:r>
            <a:r>
              <a:rPr lang="en-US" sz="2400" dirty="0">
                <a:latin typeface="Arial" panose="020B0604020202020204" pitchFamily="34" charset="0"/>
                <a:cs typeface="Arial" panose="020B0604020202020204" pitchFamily="34" charset="0"/>
              </a:rPr>
              <a:t>environment, policies and even our language. For example, we used the word </a:t>
            </a:r>
            <a:r>
              <a:rPr lang="en-US" sz="2400" dirty="0" smtClean="0">
                <a:latin typeface="Arial" panose="020B0604020202020204" pitchFamily="34" charset="0"/>
                <a:cs typeface="Arial" panose="020B0604020202020204" pitchFamily="34" charset="0"/>
              </a:rPr>
              <a:t>“screening</a:t>
            </a:r>
            <a:r>
              <a:rPr lang="en-US" sz="2400" dirty="0">
                <a:latin typeface="Arial" panose="020B0604020202020204" pitchFamily="34" charset="0"/>
                <a:cs typeface="Arial" panose="020B0604020202020204" pitchFamily="34" charset="0"/>
              </a:rPr>
              <a:t>” to describe a </a:t>
            </a:r>
            <a:r>
              <a:rPr lang="en-US" sz="2400" dirty="0" smtClean="0">
                <a:latin typeface="Arial" panose="020B0604020202020204" pitchFamily="34" charset="0"/>
                <a:cs typeface="Arial" panose="020B0604020202020204" pitchFamily="34" charset="0"/>
              </a:rPr>
              <a:t>father’s </a:t>
            </a:r>
            <a:r>
              <a:rPr lang="en-US" sz="2400" dirty="0">
                <a:latin typeface="Arial" panose="020B0604020202020204" pitchFamily="34" charset="0"/>
                <a:cs typeface="Arial" panose="020B0604020202020204" pitchFamily="34" charset="0"/>
              </a:rPr>
              <a:t>first </a:t>
            </a:r>
            <a:r>
              <a:rPr lang="en-US" sz="2400" dirty="0" smtClean="0">
                <a:latin typeface="Arial" panose="020B0604020202020204" pitchFamily="34" charset="0"/>
                <a:cs typeface="Arial" panose="020B0604020202020204" pitchFamily="34" charset="0"/>
              </a:rPr>
              <a:t>face-to-face </a:t>
            </a:r>
            <a:r>
              <a:rPr lang="en-US" sz="2400" dirty="0">
                <a:latin typeface="Arial" panose="020B0604020202020204" pitchFamily="34" charset="0"/>
                <a:cs typeface="Arial" panose="020B0604020202020204" pitchFamily="34" charset="0"/>
              </a:rPr>
              <a:t>interaction with the counseling </a:t>
            </a:r>
            <a:r>
              <a:rPr lang="en-US" sz="2400" dirty="0" smtClean="0">
                <a:latin typeface="Arial" panose="020B0604020202020204" pitchFamily="34" charset="0"/>
                <a:cs typeface="Arial" panose="020B0604020202020204" pitchFamily="34" charset="0"/>
              </a:rPr>
              <a:t>staff… </a:t>
            </a:r>
            <a:r>
              <a:rPr lang="en-US" sz="2400" i="1" dirty="0">
                <a:latin typeface="Arial" panose="020B0604020202020204" pitchFamily="34" charset="0"/>
                <a:cs typeface="Arial" panose="020B0604020202020204" pitchFamily="34" charset="0"/>
              </a:rPr>
              <a:t>Screening</a:t>
            </a:r>
            <a:r>
              <a:rPr lang="en-US" sz="2400" dirty="0">
                <a:latin typeface="Arial" panose="020B0604020202020204" pitchFamily="34" charset="0"/>
                <a:cs typeface="Arial" panose="020B0604020202020204" pitchFamily="34" charset="0"/>
              </a:rPr>
              <a:t> definitely did not say, </a:t>
            </a:r>
            <a:r>
              <a:rPr lang="en-US" sz="2400" dirty="0" smtClean="0">
                <a:latin typeface="Arial" panose="020B0604020202020204" pitchFamily="34" charset="0"/>
                <a:cs typeface="Arial" panose="020B0604020202020204" pitchFamily="34" charset="0"/>
              </a:rPr>
              <a:t>‘Welcome</a:t>
            </a:r>
            <a:r>
              <a:rPr lang="en-US" sz="2400" dirty="0">
                <a:latin typeface="Arial" panose="020B0604020202020204" pitchFamily="34" charset="0"/>
                <a:cs typeface="Arial" panose="020B0604020202020204" pitchFamily="34" charset="0"/>
              </a:rPr>
              <a:t>, we are a </a:t>
            </a:r>
            <a:r>
              <a:rPr lang="en-US" sz="2400" dirty="0" smtClean="0">
                <a:latin typeface="Arial" panose="020B0604020202020204" pitchFamily="34" charset="0"/>
                <a:cs typeface="Arial" panose="020B0604020202020204" pitchFamily="34" charset="0"/>
              </a:rPr>
              <a:t>father-friendly environment.’ ”</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37019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439" r="33049"/>
          <a:stretch/>
        </p:blipFill>
        <p:spPr>
          <a:xfrm>
            <a:off x="897467" y="880532"/>
            <a:ext cx="8263466" cy="689186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spTree>
    <p:custDataLst>
      <p:tags r:id="rId1"/>
    </p:custDataLst>
    <p:extLst>
      <p:ext uri="{BB962C8B-B14F-4D97-AF65-F5344CB8AC3E}">
        <p14:creationId xmlns:p14="http://schemas.microsoft.com/office/powerpoint/2010/main" val="177629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019" r="33196"/>
          <a:stretch/>
        </p:blipFill>
        <p:spPr>
          <a:xfrm>
            <a:off x="914401" y="880532"/>
            <a:ext cx="8212666" cy="689186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spTree>
    <p:custDataLst>
      <p:tags r:id="rId1"/>
    </p:custDataLst>
    <p:extLst>
      <p:ext uri="{BB962C8B-B14F-4D97-AF65-F5344CB8AC3E}">
        <p14:creationId xmlns:p14="http://schemas.microsoft.com/office/powerpoint/2010/main" val="373946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053" r="33941"/>
          <a:stretch/>
        </p:blipFill>
        <p:spPr>
          <a:xfrm>
            <a:off x="931334" y="880533"/>
            <a:ext cx="8212666" cy="689186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spTree>
    <p:custDataLst>
      <p:tags r:id="rId1"/>
    </p:custDataLst>
    <p:extLst>
      <p:ext uri="{BB962C8B-B14F-4D97-AF65-F5344CB8AC3E}">
        <p14:creationId xmlns:p14="http://schemas.microsoft.com/office/powerpoint/2010/main" val="87057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178" y="776568"/>
            <a:ext cx="7578969" cy="670487"/>
          </a:xfrm>
        </p:spPr>
        <p:txBody>
          <a:bodyPr/>
          <a:lstStyle/>
          <a:p>
            <a:pPr algn="ctr"/>
            <a:r>
              <a:rPr lang="en-US" b="1" dirty="0">
                <a:latin typeface="Arial" charset="0"/>
                <a:ea typeface="Arial" charset="0"/>
                <a:cs typeface="Arial" charset="0"/>
              </a:rPr>
              <a:t>The Culture Conversation</a:t>
            </a: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07223" y="1915089"/>
            <a:ext cx="6922795" cy="4695014"/>
          </a:xfrm>
          <a:prstGeom prst="rect">
            <a:avLst/>
          </a:prstGeom>
        </p:spPr>
      </p:pic>
      <p:sp>
        <p:nvSpPr>
          <p:cNvPr id="2" name="Content Placeholder 1"/>
          <p:cNvSpPr>
            <a:spLocks noGrp="1"/>
          </p:cNvSpPr>
          <p:nvPr>
            <p:ph idx="1"/>
          </p:nvPr>
        </p:nvSpPr>
        <p:spPr>
          <a:xfrm rot="3711177">
            <a:off x="3982942" y="1960942"/>
            <a:ext cx="4553435" cy="4385472"/>
          </a:xfrm>
        </p:spPr>
        <p:txBody>
          <a:bodyPr>
            <a:prstTxWarp prst="textCircle">
              <a:avLst/>
            </a:prstTxWarp>
          </a:bodyPr>
          <a:lstStyle/>
          <a:p>
            <a:r>
              <a:rPr lang="en-US" sz="4400" b="1" dirty="0" smtClean="0">
                <a:ln w="12700">
                  <a:solidFill>
                    <a:schemeClr val="tx2">
                      <a:lumMod val="75000"/>
                    </a:schemeClr>
                  </a:solidFill>
                  <a:prstDash val="solid"/>
                </a:ln>
                <a:solidFill>
                  <a:schemeClr val="tx2">
                    <a:lumMod val="75000"/>
                    <a:lumOff val="25000"/>
                  </a:schemeClr>
                </a:solidFill>
                <a:effectLst>
                  <a:outerShdw dist="38100" dir="2640000" algn="bl" rotWithShape="0">
                    <a:schemeClr val="tx2">
                      <a:lumMod val="75000"/>
                    </a:schemeClr>
                  </a:outerShdw>
                </a:effectLst>
              </a:rPr>
              <a:t>Family-Centered</a:t>
            </a:r>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b="1" dirty="0" smtClean="0">
                <a:ln w="12700">
                  <a:solidFill>
                    <a:schemeClr val="tx2">
                      <a:lumMod val="75000"/>
                    </a:schemeClr>
                  </a:solidFill>
                  <a:prstDash val="solid"/>
                </a:ln>
                <a:solidFill>
                  <a:schemeClr val="tx2">
                    <a:lumMod val="90000"/>
                    <a:lumOff val="10000"/>
                  </a:schemeClr>
                </a:solidFill>
                <a:effectLst>
                  <a:outerShdw dist="38100" dir="2640000" algn="bl" rotWithShape="0">
                    <a:schemeClr val="tx2">
                      <a:lumMod val="75000"/>
                    </a:schemeClr>
                  </a:outerShdw>
                </a:effectLst>
              </a:rPr>
              <a:t>Programming</a:t>
            </a:r>
            <a:r>
              <a:rPr lang="en-US" sz="4400" b="1" dirty="0" smtClean="0">
                <a:ln w="12700">
                  <a:solidFill>
                    <a:schemeClr val="accent3">
                      <a:lumMod val="50000"/>
                    </a:schemeClr>
                  </a:solidFill>
                  <a:prstDash val="solid"/>
                </a:ln>
                <a:solidFill>
                  <a:schemeClr val="accent3"/>
                </a:solidFill>
                <a:effectLst>
                  <a:outerShdw blurRad="38100" dist="38100" dir="2700000" algn="tl">
                    <a:srgbClr val="000000">
                      <a:alpha val="43137"/>
                    </a:srgbClr>
                  </a:outerShdw>
                </a:effectLst>
              </a:rPr>
              <a:t>= The Family</a:t>
            </a:r>
            <a:endParaRPr lang="en-US" sz="4400" b="1" dirty="0">
              <a:ln w="12700">
                <a:solidFill>
                  <a:schemeClr val="accent3">
                    <a:lumMod val="50000"/>
                  </a:schemeClr>
                </a:solidFill>
                <a:prstDash val="solid"/>
              </a:ln>
              <a:solidFill>
                <a:schemeClr val="accent3"/>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730018" y="738469"/>
            <a:ext cx="694616" cy="647700"/>
          </a:xfrm>
          <a:prstGeom prst="ellipse">
            <a:avLst/>
          </a:prstGeom>
          <a:ln w="63500" cap="rnd">
            <a:solidFill>
              <a:schemeClr val="tx2">
                <a:lumMod val="75000"/>
                <a:lumOff val="2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8191501" y="209549"/>
            <a:ext cx="1771650" cy="1647825"/>
          </a:xfrm>
          <a:prstGeom prst="rect">
            <a:avLst/>
          </a:prstGeom>
          <a:noFill/>
        </p:spPr>
        <p:txBody>
          <a:bodyPr wrap="none" lIns="91440" tIns="45720" rIns="91440" bIns="45720">
            <a:prstTxWarp prst="textCirclePour">
              <a:avLst>
                <a:gd name="adj1" fmla="val 11314137"/>
                <a:gd name="adj2" fmla="val 5056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Culture Conversation</a:t>
            </a:r>
          </a:p>
        </p:txBody>
      </p:sp>
      <p:sp>
        <p:nvSpPr>
          <p:cNvPr id="3" name="TextBox 2"/>
          <p:cNvSpPr txBox="1"/>
          <p:nvPr/>
        </p:nvSpPr>
        <p:spPr>
          <a:xfrm>
            <a:off x="6734610" y="7180768"/>
            <a:ext cx="2948243" cy="430887"/>
          </a:xfrm>
          <a:prstGeom prst="rect">
            <a:avLst/>
          </a:prstGeom>
          <a:noFill/>
        </p:spPr>
        <p:txBody>
          <a:bodyPr wrap="none" rtlCol="0">
            <a:spAutoFit/>
          </a:bodyPr>
          <a:lstStyle/>
          <a:p>
            <a:r>
              <a:rPr lang="en-US" b="1" baseline="30000" dirty="0">
                <a:solidFill>
                  <a:schemeClr val="bg1"/>
                </a:solidFill>
                <a:latin typeface="Arial" charset="0"/>
                <a:ea typeface="Arial" charset="0"/>
                <a:cs typeface="Arial" charset="0"/>
              </a:rPr>
              <a:t>Page 139 in participant manual</a:t>
            </a:r>
            <a:endParaRPr lang="en-US"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3383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4" y="254000"/>
            <a:ext cx="9372600" cy="1908908"/>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457200" y="468064"/>
            <a:ext cx="9372600" cy="1200329"/>
          </a:xfrm>
          <a:prstGeom prst="rect">
            <a:avLst/>
          </a:prstGeom>
        </p:spPr>
        <p:txBody>
          <a:bodyPr wrap="square">
            <a:spAutoFit/>
          </a:bodyPr>
          <a:lstStyle/>
          <a:p>
            <a:r>
              <a:rPr lang="en-US" sz="3600" b="1" dirty="0" smtClean="0">
                <a:solidFill>
                  <a:schemeClr val="accent1"/>
                </a:solidFill>
                <a:latin typeface="Arial" charset="0"/>
                <a:ea typeface="Arial" charset="0"/>
                <a:cs typeface="Arial" charset="0"/>
              </a:rPr>
              <a:t>Please complete checklist:</a:t>
            </a:r>
          </a:p>
          <a:p>
            <a:r>
              <a:rPr lang="en-US" sz="3600" b="1" dirty="0" smtClean="0">
                <a:solidFill>
                  <a:schemeClr val="accent1"/>
                </a:solidFill>
                <a:latin typeface="Arial" charset="0"/>
                <a:ea typeface="Arial" charset="0"/>
                <a:cs typeface="Arial" charset="0"/>
              </a:rPr>
              <a:t>“Is Your Organization Family Friendly?”</a:t>
            </a:r>
            <a:endParaRPr lang="en-US" sz="3600" b="1" dirty="0">
              <a:solidFill>
                <a:schemeClr val="accent1"/>
              </a:solidFill>
            </a:endParaRPr>
          </a:p>
        </p:txBody>
      </p:sp>
      <p:pic>
        <p:nvPicPr>
          <p:cNvPr id="6" name="Picture 5"/>
          <p:cNvPicPr>
            <a:picLocks noChangeAspect="1"/>
          </p:cNvPicPr>
          <p:nvPr/>
        </p:nvPicPr>
        <p:blipFill>
          <a:blip r:embed="rId3"/>
          <a:stretch>
            <a:fillRect/>
          </a:stretch>
        </p:blipFill>
        <p:spPr>
          <a:xfrm>
            <a:off x="1335106" y="2376972"/>
            <a:ext cx="7283961" cy="303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266867" y="5597142"/>
            <a:ext cx="4006225" cy="369332"/>
          </a:xfrm>
          <a:prstGeom prst="rect">
            <a:avLst/>
          </a:prstGeom>
        </p:spPr>
        <p:txBody>
          <a:bodyPr wrap="none">
            <a:spAutoFit/>
          </a:bodyPr>
          <a:lstStyle/>
          <a:p>
            <a:r>
              <a:rPr lang="en-US" sz="1800"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Pages 133-138 in participant manual </a:t>
            </a:r>
            <a:endParaRPr lang="en-US" sz="1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67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9952" r="34136"/>
          <a:stretch/>
        </p:blipFill>
        <p:spPr>
          <a:xfrm>
            <a:off x="931333" y="880534"/>
            <a:ext cx="8212667" cy="689186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spTree>
    <p:custDataLst>
      <p:tags r:id="rId1"/>
    </p:custDataLst>
    <p:extLst>
      <p:ext uri="{BB962C8B-B14F-4D97-AF65-F5344CB8AC3E}">
        <p14:creationId xmlns:p14="http://schemas.microsoft.com/office/powerpoint/2010/main" val="341912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1670" y="3200763"/>
            <a:ext cx="7044913" cy="766941"/>
          </a:xfrm>
        </p:spPr>
        <p:txBody>
          <a:bodyPr/>
          <a:lstStyle/>
          <a:p>
            <a:r>
              <a:rPr lang="en-US" sz="4000" b="1" dirty="0" smtClean="0">
                <a:solidFill>
                  <a:schemeClr val="accent1"/>
                </a:solidFill>
              </a:rPr>
              <a:t>Types of Interventions</a:t>
            </a:r>
            <a:r>
              <a:rPr lang="en-US" sz="4000" b="1" dirty="0">
                <a:solidFill>
                  <a:schemeClr val="accent1"/>
                </a:solidFill>
              </a:rPr>
              <a:t/>
            </a:r>
            <a:br>
              <a:rPr lang="en-US" sz="4000" b="1" dirty="0">
                <a:solidFill>
                  <a:schemeClr val="accent1"/>
                </a:solidFill>
              </a:rPr>
            </a:br>
            <a:r>
              <a:rPr lang="en-US" sz="4000" b="1" dirty="0">
                <a:solidFill>
                  <a:schemeClr val="accent1"/>
                </a:solidFill>
              </a:rPr>
              <a:t/>
            </a:r>
            <a:br>
              <a:rPr lang="en-US" sz="4000" b="1" dirty="0">
                <a:solidFill>
                  <a:schemeClr val="accent1"/>
                </a:solidFill>
              </a:rPr>
            </a:br>
            <a:endParaRPr lang="en-US" sz="4000" b="1" dirty="0">
              <a:solidFill>
                <a:schemeClr val="accent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250" y="527362"/>
            <a:ext cx="1670539" cy="6948416"/>
          </a:xfrm>
          <a:prstGeom prst="rect">
            <a:avLst/>
          </a:prstGeom>
        </p:spPr>
      </p:pic>
    </p:spTree>
    <p:custDataLst>
      <p:tags r:id="rId1"/>
    </p:custDataLst>
    <p:extLst>
      <p:ext uri="{BB962C8B-B14F-4D97-AF65-F5344CB8AC3E}">
        <p14:creationId xmlns:p14="http://schemas.microsoft.com/office/powerpoint/2010/main" val="276792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020" r="33176"/>
          <a:stretch/>
        </p:blipFill>
        <p:spPr>
          <a:xfrm>
            <a:off x="931333" y="880532"/>
            <a:ext cx="8212667" cy="689186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89806"/>
          <a:stretch/>
        </p:blipFill>
        <p:spPr>
          <a:xfrm>
            <a:off x="1" y="190500"/>
            <a:ext cx="9699970" cy="690033"/>
          </a:xfrm>
          <a:prstGeom prst="rect">
            <a:avLst/>
          </a:prstGeom>
        </p:spPr>
      </p:pic>
    </p:spTree>
    <p:custDataLst>
      <p:tags r:id="rId1"/>
    </p:custDataLst>
    <p:extLst>
      <p:ext uri="{BB962C8B-B14F-4D97-AF65-F5344CB8AC3E}">
        <p14:creationId xmlns:p14="http://schemas.microsoft.com/office/powerpoint/2010/main" val="1083894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0"/>
            <a:ext cx="10058400" cy="7310967"/>
          </a:xfrm>
          <a:prstGeom prst="rect">
            <a:avLst/>
          </a:prstGeom>
        </p:spPr>
      </p:pic>
    </p:spTree>
    <p:custDataLst>
      <p:tags r:id="rId1"/>
    </p:custDataLst>
    <p:extLst>
      <p:ext uri="{BB962C8B-B14F-4D97-AF65-F5344CB8AC3E}">
        <p14:creationId xmlns:p14="http://schemas.microsoft.com/office/powerpoint/2010/main" val="297567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1772148"/>
            <a:ext cx="7758994" cy="4119685"/>
          </a:xfrm>
        </p:spPr>
        <p:txBody>
          <a:bodyPr lIns="109728" tIns="54864" rIns="109728" bIns="54864" anchor="t"/>
          <a:lstStyle/>
          <a:p>
            <a:pPr marL="0" indent="0">
              <a:buNone/>
            </a:pPr>
            <a:endParaRPr lang="en-US" sz="2400" dirty="0">
              <a:latin typeface="Arial" panose="020B0604020202020204" pitchFamily="34" charset="0"/>
              <a:cs typeface="Arial" panose="020B0604020202020204" pitchFamily="34" charset="0"/>
            </a:endParaRPr>
          </a:p>
          <a:p>
            <a:r>
              <a:rPr lang="en-US" sz="2400" dirty="0" smtClean="0"/>
              <a:t>Which of the elements just covered are already in place at your agency? </a:t>
            </a:r>
          </a:p>
          <a:p>
            <a:r>
              <a:rPr lang="en-US" sz="2400" dirty="0" smtClean="0"/>
              <a:t>Which need to be developed?</a:t>
            </a:r>
          </a:p>
          <a:p>
            <a:r>
              <a:rPr lang="en-US" sz="2400" dirty="0" smtClean="0"/>
              <a:t>Why? </a:t>
            </a:r>
            <a:endParaRPr lang="en-US" sz="2400" dirty="0"/>
          </a:p>
          <a:p>
            <a:endParaRPr lang="en-US" sz="2400" dirty="0"/>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mn-lt"/>
            </a:endParaRPr>
          </a:p>
          <a:p>
            <a:pPr marL="0" indent="0">
              <a:buNone/>
            </a:pPr>
            <a:r>
              <a:rPr lang="en-US" sz="2400" dirty="0" smtClean="0"/>
              <a:t>  </a:t>
            </a:r>
            <a:endParaRPr lang="en-US" sz="2400" dirty="0"/>
          </a:p>
        </p:txBody>
      </p:sp>
      <p:sp>
        <p:nvSpPr>
          <p:cNvPr id="6" name="Title 5"/>
          <p:cNvSpPr>
            <a:spLocks noGrp="1"/>
          </p:cNvSpPr>
          <p:nvPr>
            <p:ph type="title"/>
          </p:nvPr>
        </p:nvSpPr>
        <p:spPr>
          <a:xfrm>
            <a:off x="1616235" y="776569"/>
            <a:ext cx="7629366" cy="670487"/>
          </a:xfrm>
        </p:spPr>
        <p:txBody>
          <a:bodyPr/>
          <a:lstStyle/>
          <a:p>
            <a:pPr algn="ctr"/>
            <a:r>
              <a:rPr lang="en-US" b="1" dirty="0">
                <a:latin typeface="Arial" charset="0"/>
                <a:ea typeface="Arial" charset="0"/>
                <a:cs typeface="Arial" charset="0"/>
              </a:rPr>
              <a:t>Discussion</a:t>
            </a:r>
          </a:p>
        </p:txBody>
      </p:sp>
    </p:spTree>
    <p:custDataLst>
      <p:tags r:id="rId1"/>
    </p:custDataLst>
    <p:extLst>
      <p:ext uri="{BB962C8B-B14F-4D97-AF65-F5344CB8AC3E}">
        <p14:creationId xmlns:p14="http://schemas.microsoft.com/office/powerpoint/2010/main" val="1386905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7119" y="3337979"/>
            <a:ext cx="7803112" cy="766941"/>
          </a:xfrm>
        </p:spPr>
        <p:txBody>
          <a:bodyPr/>
          <a:lstStyle/>
          <a:p>
            <a:pPr algn="r"/>
            <a:r>
              <a:rPr lang="en-US" sz="3600" b="1" dirty="0">
                <a:solidFill>
                  <a:schemeClr val="accent1"/>
                </a:solidFill>
                <a:latin typeface="Arial" panose="020B0604020202020204" pitchFamily="34" charset="0"/>
                <a:cs typeface="Arial" panose="020B0604020202020204" pitchFamily="34" charset="0"/>
              </a:rPr>
              <a:t>Wrap Up</a:t>
            </a:r>
          </a:p>
        </p:txBody>
      </p:sp>
    </p:spTree>
    <p:custDataLst>
      <p:tags r:id="rId1"/>
    </p:custDataLst>
    <p:extLst>
      <p:ext uri="{BB962C8B-B14F-4D97-AF65-F5344CB8AC3E}">
        <p14:creationId xmlns:p14="http://schemas.microsoft.com/office/powerpoint/2010/main" val="47663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76400" y="1905000"/>
            <a:ext cx="7620000" cy="4119685"/>
          </a:xfrm>
        </p:spPr>
        <p:txBody>
          <a:bodyPr/>
          <a:lstStyle/>
          <a:p>
            <a:r>
              <a:rPr lang="en-US" sz="2600" b="1" dirty="0" smtClean="0">
                <a:solidFill>
                  <a:schemeClr val="accent1"/>
                </a:solidFill>
                <a:latin typeface="Arial" charset="0"/>
                <a:ea typeface="Arial" charset="0"/>
                <a:cs typeface="Arial" charset="0"/>
              </a:rPr>
              <a:t>Module 5</a:t>
            </a:r>
            <a:r>
              <a:rPr lang="en-US" sz="2600" dirty="0" smtClean="0">
                <a:latin typeface="Arial" charset="0"/>
                <a:ea typeface="Arial" charset="0"/>
                <a:cs typeface="Arial" charset="0"/>
              </a:rPr>
              <a:t>: Family-Centered Clinical Interventions</a:t>
            </a:r>
          </a:p>
          <a:p>
            <a:r>
              <a:rPr lang="en-US" sz="2600" b="1" dirty="0">
                <a:solidFill>
                  <a:schemeClr val="accent1"/>
                </a:solidFill>
                <a:latin typeface="Arial" charset="0"/>
                <a:ea typeface="Arial" charset="0"/>
                <a:cs typeface="Arial" charset="0"/>
              </a:rPr>
              <a:t>Module </a:t>
            </a:r>
            <a:r>
              <a:rPr lang="en-US" sz="2600" b="1" dirty="0" smtClean="0">
                <a:solidFill>
                  <a:schemeClr val="accent1"/>
                </a:solidFill>
                <a:latin typeface="Arial" charset="0"/>
                <a:ea typeface="Arial" charset="0"/>
                <a:cs typeface="Arial" charset="0"/>
              </a:rPr>
              <a:t>6</a:t>
            </a:r>
            <a:r>
              <a:rPr lang="en-US" sz="2600" dirty="0" smtClean="0">
                <a:latin typeface="Arial" charset="0"/>
                <a:ea typeface="Arial" charset="0"/>
                <a:cs typeface="Arial" charset="0"/>
              </a:rPr>
              <a:t>: Case-Based Application</a:t>
            </a:r>
            <a:endParaRPr lang="en-US" sz="2600" dirty="0">
              <a:latin typeface="Arial" charset="0"/>
              <a:ea typeface="Arial" charset="0"/>
              <a:cs typeface="Arial" charset="0"/>
            </a:endParaRPr>
          </a:p>
          <a:p>
            <a:pPr marL="0" indent="0">
              <a:buNone/>
            </a:pPr>
            <a:endParaRPr lang="en-US" sz="2600" dirty="0" smtClean="0">
              <a:latin typeface="Arial" charset="0"/>
              <a:ea typeface="Arial" charset="0"/>
              <a:cs typeface="Arial" charset="0"/>
            </a:endParaRPr>
          </a:p>
          <a:p>
            <a:pPr marL="0" indent="0">
              <a:buNone/>
            </a:pPr>
            <a:endParaRPr lang="en-US" sz="26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smtClean="0">
                <a:latin typeface="Arial" charset="0"/>
                <a:ea typeface="Arial" charset="0"/>
                <a:cs typeface="Arial" charset="0"/>
              </a:rPr>
              <a:t>Next Modules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936655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76569"/>
            <a:ext cx="7617502" cy="670487"/>
          </a:xfrm>
        </p:spPr>
        <p:txBody>
          <a:bodyPr/>
          <a:lstStyle/>
          <a:p>
            <a:pPr algn="ctr"/>
            <a:r>
              <a:rPr lang="en-US" b="1" dirty="0" smtClean="0">
                <a:latin typeface="Arial" charset="0"/>
                <a:ea typeface="Arial" charset="0"/>
                <a:cs typeface="Arial" charset="0"/>
              </a:rPr>
              <a:t>References  </a:t>
            </a:r>
            <a:endParaRPr lang="en-US" b="1" dirty="0">
              <a:latin typeface="Arial" charset="0"/>
              <a:ea typeface="Arial" charset="0"/>
              <a:cs typeface="Arial" charset="0"/>
            </a:endParaRPr>
          </a:p>
        </p:txBody>
      </p:sp>
      <p:sp>
        <p:nvSpPr>
          <p:cNvPr id="4" name="TextBox 3"/>
          <p:cNvSpPr txBox="1"/>
          <p:nvPr/>
        </p:nvSpPr>
        <p:spPr>
          <a:xfrm>
            <a:off x="1954694" y="2459528"/>
            <a:ext cx="6573079" cy="2062103"/>
          </a:xfrm>
          <a:prstGeom prst="rect">
            <a:avLst/>
          </a:prstGeom>
          <a:noFill/>
        </p:spPr>
        <p:txBody>
          <a:bodyPr wrap="square" rtlCol="0">
            <a:spAutoFit/>
          </a:bodyPr>
          <a:lstStyle/>
          <a:p>
            <a:r>
              <a:rPr lang="en-US" sz="3200" dirty="0">
                <a:latin typeface="Arial" charset="0"/>
                <a:ea typeface="Arial" charset="0"/>
                <a:cs typeface="Arial" charset="0"/>
              </a:rPr>
              <a:t>For complete reference list, please see </a:t>
            </a:r>
            <a:r>
              <a:rPr lang="en-US" sz="3200" dirty="0" smtClean="0">
                <a:solidFill>
                  <a:schemeClr val="tx1">
                    <a:lumMod val="50000"/>
                  </a:schemeClr>
                </a:solidFill>
                <a:latin typeface="Arial" charset="0"/>
                <a:ea typeface="Arial" charset="0"/>
                <a:cs typeface="Arial" charset="0"/>
              </a:rPr>
              <a:t>pages 168-171 </a:t>
            </a:r>
            <a:r>
              <a:rPr lang="en-US" sz="3200" dirty="0">
                <a:latin typeface="Arial" charset="0"/>
                <a:ea typeface="Arial" charset="0"/>
                <a:cs typeface="Arial" charset="0"/>
              </a:rPr>
              <a:t>in Participant Manual.</a:t>
            </a:r>
          </a:p>
          <a:p>
            <a:endParaRPr lang="en-US" sz="3200" dirty="0"/>
          </a:p>
        </p:txBody>
      </p:sp>
    </p:spTree>
    <p:extLst>
      <p:ext uri="{BB962C8B-B14F-4D97-AF65-F5344CB8AC3E}">
        <p14:creationId xmlns:p14="http://schemas.microsoft.com/office/powerpoint/2010/main" val="84561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930400"/>
            <a:ext cx="7920567" cy="1919821"/>
          </a:xfrm>
        </p:spPr>
        <p:txBody>
          <a:bodyPr/>
          <a:lstStyle/>
          <a:p>
            <a:r>
              <a:rPr lang="en-US" sz="4000" b="1" dirty="0">
                <a:latin typeface="Arial" panose="020B0604020202020204" pitchFamily="34" charset="0"/>
                <a:cs typeface="Arial" panose="020B0604020202020204" pitchFamily="34" charset="0"/>
              </a:rPr>
              <a:t>Module </a:t>
            </a:r>
            <a:r>
              <a:rPr lang="en-US" sz="4000" b="1" dirty="0" smtClean="0">
                <a:latin typeface="Arial" panose="020B0604020202020204" pitchFamily="34" charset="0"/>
                <a:cs typeface="Arial" panose="020B0604020202020204" pitchFamily="34" charset="0"/>
              </a:rPr>
              <a:t>4:Implementing </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Family-Centered Programming</a:t>
            </a:r>
            <a:r>
              <a:rPr lang="en-US" sz="4000" dirty="0"/>
              <a:t/>
            </a:r>
            <a:br>
              <a:rPr lang="en-US" sz="4000" dirty="0"/>
            </a:br>
            <a:r>
              <a:rPr lang="en-US" sz="4000" dirty="0"/>
              <a:t/>
            </a:r>
            <a:br>
              <a:rPr lang="en-US" sz="4000" dirty="0"/>
            </a:br>
            <a:r>
              <a:rPr lang="en-US" sz="4000" dirty="0"/>
              <a:t/>
            </a:r>
            <a:br>
              <a:rPr lang="en-US" sz="4000" dirty="0"/>
            </a:br>
            <a:endParaRPr lang="en-US" sz="4000" dirty="0"/>
          </a:p>
        </p:txBody>
      </p:sp>
    </p:spTree>
    <p:custDataLst>
      <p:tags r:id="rId1"/>
    </p:custDataLst>
    <p:extLst>
      <p:ext uri="{BB962C8B-B14F-4D97-AF65-F5344CB8AC3E}">
        <p14:creationId xmlns:p14="http://schemas.microsoft.com/office/powerpoint/2010/main" val="281536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4925012" y="3099010"/>
            <a:ext cx="4365091" cy="1904163"/>
          </a:xfrm>
        </p:spPr>
        <p:txBody>
          <a:bodyPr/>
          <a:lstStyle/>
          <a:p>
            <a:pPr marL="0" lvl="0" indent="0">
              <a:buNone/>
            </a:pPr>
            <a:r>
              <a:rPr lang="en-US" sz="2800" b="1" dirty="0" smtClean="0">
                <a:solidFill>
                  <a:schemeClr val="accent1"/>
                </a:solidFill>
                <a:latin typeface="Arial" charset="0"/>
                <a:ea typeface="Arial" charset="0"/>
                <a:cs typeface="Arial" charset="0"/>
              </a:rPr>
              <a:t>Thomas McMahon</a:t>
            </a:r>
            <a:r>
              <a:rPr lang="en-US" sz="2800" dirty="0" smtClean="0">
                <a:latin typeface="Arial" charset="0"/>
                <a:ea typeface="Arial" charset="0"/>
                <a:cs typeface="Arial" charset="0"/>
              </a:rPr>
              <a:t>, PhD </a:t>
            </a:r>
            <a:br>
              <a:rPr lang="en-US" sz="2800" dirty="0" smtClean="0">
                <a:latin typeface="Arial" charset="0"/>
                <a:ea typeface="Arial" charset="0"/>
                <a:cs typeface="Arial" charset="0"/>
              </a:rPr>
            </a:br>
            <a:r>
              <a:rPr lang="en-US" sz="2400" dirty="0" smtClean="0">
                <a:latin typeface="Arial" charset="0"/>
                <a:ea typeface="Arial" charset="0"/>
                <a:cs typeface="Arial" charset="0"/>
              </a:rPr>
              <a:t>Yale University</a:t>
            </a:r>
            <a:r>
              <a:rPr lang="en-US" sz="2400" dirty="0">
                <a:latin typeface="Arial" charset="0"/>
                <a:ea typeface="Arial" charset="0"/>
                <a:cs typeface="Arial" charset="0"/>
              </a:rPr>
              <a:t/>
            </a:r>
            <a:br>
              <a:rPr lang="en-US" sz="2400" dirty="0">
                <a:latin typeface="Arial" charset="0"/>
                <a:ea typeface="Arial" charset="0"/>
                <a:cs typeface="Arial" charset="0"/>
              </a:rPr>
            </a:br>
            <a:r>
              <a:rPr lang="en-US" sz="2400" dirty="0" smtClean="0">
                <a:latin typeface="Arial" charset="0"/>
                <a:ea typeface="Arial" charset="0"/>
                <a:cs typeface="Arial" charset="0"/>
              </a:rPr>
              <a:t>School of Medicine</a:t>
            </a:r>
          </a:p>
          <a:p>
            <a:pPr marL="1120140" lvl="1" indent="-571500">
              <a:buFont typeface="Arial" panose="020B0604020202020204" pitchFamily="34" charset="0"/>
              <a:buChar char="•"/>
            </a:pPr>
            <a:endParaRPr lang="en-US" sz="2400" dirty="0">
              <a:latin typeface="Arial" charset="0"/>
              <a:ea typeface="Arial" charset="0"/>
              <a:cs typeface="Arial" charset="0"/>
            </a:endParaRPr>
          </a:p>
        </p:txBody>
      </p:sp>
      <p:sp>
        <p:nvSpPr>
          <p:cNvPr id="6" name="Title 5"/>
          <p:cNvSpPr>
            <a:spLocks noGrp="1"/>
          </p:cNvSpPr>
          <p:nvPr>
            <p:ph type="title"/>
          </p:nvPr>
        </p:nvSpPr>
        <p:spPr>
          <a:xfrm>
            <a:off x="1616234" y="776569"/>
            <a:ext cx="7673869" cy="670487"/>
          </a:xfrm>
        </p:spPr>
        <p:txBody>
          <a:bodyPr/>
          <a:lstStyle/>
          <a:p>
            <a:pPr algn="ctr"/>
            <a:r>
              <a:rPr lang="en-US" b="1" dirty="0" smtClean="0">
                <a:latin typeface="Arial" charset="0"/>
                <a:ea typeface="Arial" charset="0"/>
                <a:cs typeface="Arial" charset="0"/>
              </a:rPr>
              <a:t>Acknowledgements</a:t>
            </a:r>
            <a:endParaRPr lang="en-US" b="1" dirty="0">
              <a:latin typeface="Arial" charset="0"/>
              <a:ea typeface="Arial" charset="0"/>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1943100"/>
            <a:ext cx="3028726" cy="4524393"/>
          </a:xfrm>
          <a:prstGeom prst="rect">
            <a:avLst/>
          </a:prstGeom>
        </p:spPr>
      </p:pic>
    </p:spTree>
    <p:custDataLst>
      <p:tags r:id="rId1"/>
    </p:custDataLst>
    <p:extLst>
      <p:ext uri="{BB962C8B-B14F-4D97-AF65-F5344CB8AC3E}">
        <p14:creationId xmlns:p14="http://schemas.microsoft.com/office/powerpoint/2010/main" val="197909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2413000"/>
            <a:ext cx="8491738" cy="4289620"/>
          </a:xfrm>
        </p:spPr>
        <p:txBody>
          <a:bodyPr/>
          <a:lstStyle/>
          <a:p>
            <a:pPr lvl="0"/>
            <a:r>
              <a:rPr lang="en-US" sz="2800" dirty="0" smtClean="0">
                <a:latin typeface="Arial" charset="0"/>
                <a:ea typeface="Arial" charset="0"/>
                <a:cs typeface="Arial" charset="0"/>
              </a:rPr>
              <a:t>Name</a:t>
            </a:r>
          </a:p>
          <a:p>
            <a:pPr lvl="0"/>
            <a:r>
              <a:rPr lang="en-US" sz="2800" dirty="0" smtClean="0">
                <a:latin typeface="Arial" charset="0"/>
                <a:ea typeface="Arial" charset="0"/>
                <a:cs typeface="Arial" charset="0"/>
              </a:rPr>
              <a:t>Field</a:t>
            </a:r>
          </a:p>
          <a:p>
            <a:pPr lvl="0"/>
            <a:r>
              <a:rPr lang="en-US" sz="2800" dirty="0">
                <a:latin typeface="Arial" charset="0"/>
                <a:ea typeface="Arial" charset="0"/>
                <a:cs typeface="Arial" charset="0"/>
              </a:rPr>
              <a:t>One word to describe “</a:t>
            </a:r>
            <a:r>
              <a:rPr lang="en-US" sz="2800" dirty="0" smtClean="0">
                <a:latin typeface="Arial" charset="0"/>
                <a:ea typeface="Arial" charset="0"/>
                <a:cs typeface="Arial" charset="0"/>
              </a:rPr>
              <a:t>family”</a:t>
            </a:r>
            <a:endParaRPr lang="en-US" sz="2800" dirty="0">
              <a:latin typeface="Arial" charset="0"/>
              <a:ea typeface="Arial" charset="0"/>
              <a:cs typeface="Arial" charset="0"/>
            </a:endParaRP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16235" y="776569"/>
            <a:ext cx="7707648" cy="670487"/>
          </a:xfrm>
        </p:spPr>
        <p:txBody>
          <a:bodyPr anchor="ctr"/>
          <a:lstStyle/>
          <a:p>
            <a:pPr algn="ctr"/>
            <a:r>
              <a:rPr lang="en-US" b="1" dirty="0" smtClean="0">
                <a:latin typeface="Arial" charset="0"/>
                <a:ea typeface="Arial" charset="0"/>
                <a:cs typeface="Arial" charset="0"/>
              </a:rPr>
              <a:t>Introductions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65782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700327" y="2189846"/>
            <a:ext cx="4547534" cy="4947725"/>
          </a:xfrm>
        </p:spPr>
        <p:txBody>
          <a:bodyPr/>
          <a:lstStyle/>
          <a:p>
            <a:pPr lvl="0"/>
            <a:r>
              <a:rPr lang="en-US" sz="2800" b="1" dirty="0" smtClean="0">
                <a:solidFill>
                  <a:schemeClr val="accent1"/>
                </a:solidFill>
                <a:latin typeface="Arial" charset="0"/>
                <a:ea typeface="Arial" charset="0"/>
                <a:cs typeface="Arial" charset="0"/>
              </a:rPr>
              <a:t>Participant Manual</a:t>
            </a:r>
            <a:endParaRPr lang="en-US" sz="2400" b="1" dirty="0" smtClean="0">
              <a:solidFill>
                <a:schemeClr val="accent1"/>
              </a:solidFill>
              <a:latin typeface="Arial" charset="0"/>
              <a:ea typeface="Arial" charset="0"/>
              <a:cs typeface="Arial" charset="0"/>
            </a:endParaRPr>
          </a:p>
          <a:p>
            <a:pPr marL="0" lvl="1">
              <a:spcBef>
                <a:spcPts val="600"/>
              </a:spcBef>
            </a:pPr>
            <a:r>
              <a:rPr lang="en-US" sz="2400" dirty="0" smtClean="0">
                <a:latin typeface="Arial" charset="0"/>
                <a:ea typeface="Arial" charset="0"/>
                <a:cs typeface="Arial" charset="0"/>
              </a:rPr>
              <a:t>	Each module contains: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Training goals and objectives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Copy of slides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Resources – worksheets, activities, assessments, recommended reading</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Reference list</a:t>
            </a:r>
            <a:endParaRPr lang="en-US" sz="2200" dirty="0">
              <a:latin typeface="Arial" charset="0"/>
              <a:ea typeface="Arial" charset="0"/>
              <a:cs typeface="Arial" charset="0"/>
            </a:endParaRPr>
          </a:p>
          <a:p>
            <a:pPr marL="0" lvl="0" indent="0">
              <a:buNone/>
            </a:pPr>
            <a:endParaRPr lang="en-US" sz="2800" dirty="0" smtClean="0">
              <a:latin typeface="Arial" charset="0"/>
              <a:ea typeface="Arial" charset="0"/>
              <a:cs typeface="Arial" charset="0"/>
            </a:endParaRP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Hands-On Review of Participant Manual</a:t>
            </a:r>
            <a:endParaRPr lang="en-US" sz="25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5355174" y="1656521"/>
            <a:ext cx="3976395" cy="50298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990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655093" y="2285500"/>
            <a:ext cx="3330054" cy="3740486"/>
          </a:xfrm>
        </p:spPr>
        <p:txBody>
          <a:bodyPr/>
          <a:lstStyle/>
          <a:p>
            <a:pPr lvl="0"/>
            <a:r>
              <a:rPr lang="en-US" sz="2400" dirty="0" smtClean="0">
                <a:solidFill>
                  <a:schemeClr val="accent1"/>
                </a:solidFill>
                <a:latin typeface="Arial" charset="0"/>
                <a:ea typeface="Arial" charset="0"/>
                <a:cs typeface="Arial" charset="0"/>
              </a:rPr>
              <a:t>Training Curriculum</a:t>
            </a:r>
          </a:p>
          <a:p>
            <a:pPr lvl="0"/>
            <a:r>
              <a:rPr lang="en-US" sz="2400" dirty="0" smtClean="0">
                <a:solidFill>
                  <a:schemeClr val="accent1"/>
                </a:solidFill>
                <a:latin typeface="Arial" charset="0"/>
                <a:ea typeface="Arial" charset="0"/>
                <a:cs typeface="Arial" charset="0"/>
              </a:rPr>
              <a:t>Online Courses</a:t>
            </a:r>
          </a:p>
          <a:p>
            <a:pPr lvl="0"/>
            <a:r>
              <a:rPr lang="en-US" sz="2400" dirty="0" smtClean="0">
                <a:solidFill>
                  <a:schemeClr val="accent1"/>
                </a:solidFill>
                <a:latin typeface="Arial" charset="0"/>
                <a:ea typeface="Arial" charset="0"/>
                <a:cs typeface="Arial" charset="0"/>
              </a:rPr>
              <a:t>300+ Program Resources Library</a:t>
            </a:r>
          </a:p>
          <a:p>
            <a:pPr lvl="0"/>
            <a:r>
              <a:rPr lang="en-US" sz="2400" dirty="0" smtClean="0">
                <a:solidFill>
                  <a:schemeClr val="accent1"/>
                </a:solidFill>
                <a:latin typeface="Arial" charset="0"/>
                <a:ea typeface="Arial" charset="0"/>
                <a:cs typeface="Arial" charset="0"/>
              </a:rPr>
              <a:t>Recorded Presentations</a:t>
            </a:r>
          </a:p>
          <a:p>
            <a:pPr lvl="0"/>
            <a:r>
              <a:rPr lang="en-US" sz="2400" dirty="0" smtClean="0">
                <a:solidFill>
                  <a:schemeClr val="accent1"/>
                </a:solidFill>
                <a:latin typeface="Arial" charset="0"/>
                <a:ea typeface="Arial" charset="0"/>
                <a:cs typeface="Arial" charset="0"/>
              </a:rPr>
              <a:t>Videos</a:t>
            </a:r>
            <a:endParaRPr lang="en-US" sz="24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Visit </a:t>
            </a:r>
            <a:r>
              <a:rPr lang="en-US" sz="2500" b="1" u="sng" dirty="0" smtClean="0">
                <a:solidFill>
                  <a:schemeClr val="accent6"/>
                </a:solidFill>
                <a:latin typeface="Arial" charset="0"/>
                <a:ea typeface="Arial" charset="0"/>
                <a:cs typeface="Arial" charset="0"/>
              </a:rPr>
              <a:t>www.attcppwtools.org</a:t>
            </a:r>
            <a:r>
              <a:rPr lang="en-US" sz="2500" b="1" dirty="0" smtClean="0">
                <a:latin typeface="Arial" charset="0"/>
                <a:ea typeface="Arial" charset="0"/>
                <a:cs typeface="Arial" charset="0"/>
              </a:rPr>
              <a:t> for More Resources</a:t>
            </a:r>
            <a:endParaRPr lang="en-US" sz="2500" b="1" dirty="0">
              <a:latin typeface="Arial" charset="0"/>
              <a:ea typeface="Arial" charset="0"/>
              <a:cs typeface="Arial" charset="0"/>
            </a:endParaRPr>
          </a:p>
        </p:txBody>
      </p:sp>
      <p:pic>
        <p:nvPicPr>
          <p:cNvPr id="3" name="Picture 2"/>
          <p:cNvPicPr>
            <a:picLocks noChangeAspect="1"/>
          </p:cNvPicPr>
          <p:nvPr/>
        </p:nvPicPr>
        <p:blipFill>
          <a:blip r:embed="rId4"/>
          <a:stretch>
            <a:fillRect/>
          </a:stretch>
        </p:blipFill>
        <p:spPr>
          <a:xfrm>
            <a:off x="3985147" y="2101755"/>
            <a:ext cx="5513696" cy="41079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6163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845820" y="1917337"/>
            <a:ext cx="8450580" cy="4807557"/>
          </a:xfrm>
        </p:spPr>
        <p:txBody>
          <a:bodyPr/>
          <a:lstStyle/>
          <a:p>
            <a:pPr marL="0" lvl="0" indent="0">
              <a:buNone/>
            </a:pPr>
            <a:r>
              <a:rPr lang="en-US" sz="2600" b="1" dirty="0" smtClean="0">
                <a:solidFill>
                  <a:schemeClr val="accent1"/>
                </a:solidFill>
                <a:latin typeface="Arial" charset="0"/>
                <a:ea typeface="Arial" charset="0"/>
                <a:cs typeface="Arial" charset="0"/>
              </a:rPr>
              <a:t>Goal</a:t>
            </a:r>
            <a:r>
              <a:rPr lang="en-US" sz="2600" b="1" dirty="0" smtClean="0">
                <a:latin typeface="Arial" charset="0"/>
                <a:ea typeface="Arial" charset="0"/>
                <a:cs typeface="Arial" charset="0"/>
              </a:rPr>
              <a:t>: </a:t>
            </a:r>
            <a:r>
              <a:rPr lang="en-US" sz="2400" dirty="0" smtClean="0">
                <a:latin typeface="Arial" panose="020B0604020202020204" pitchFamily="34" charset="0"/>
                <a:cs typeface="Arial" panose="020B0604020202020204" pitchFamily="34" charset="0"/>
              </a:rPr>
              <a:t>Provide </a:t>
            </a:r>
            <a:r>
              <a:rPr lang="en-US" sz="2400" dirty="0">
                <a:latin typeface="Arial" panose="020B0604020202020204" pitchFamily="34" charset="0"/>
                <a:cs typeface="Arial" panose="020B0604020202020204" pitchFamily="34" charset="0"/>
              </a:rPr>
              <a:t>a basic blueprint </a:t>
            </a:r>
            <a:r>
              <a:rPr lang="en-US" sz="2400" dirty="0" smtClean="0">
                <a:latin typeface="Arial" panose="020B0604020202020204" pitchFamily="34" charset="0"/>
                <a:cs typeface="Arial" panose="020B0604020202020204" pitchFamily="34" charset="0"/>
              </a:rPr>
              <a:t>for development of family-centered programming.</a:t>
            </a:r>
          </a:p>
          <a:p>
            <a:pPr marL="0" lvl="0" indent="0">
              <a:buNone/>
            </a:pPr>
            <a:r>
              <a:rPr lang="en-US" sz="1000" b="1" dirty="0" smtClean="0">
                <a:latin typeface="Arial" charset="0"/>
                <a:ea typeface="Arial" charset="0"/>
                <a:cs typeface="Arial" charset="0"/>
              </a:rPr>
              <a:t/>
            </a:r>
            <a:br>
              <a:rPr lang="en-US" sz="1000" b="1" dirty="0" smtClean="0">
                <a:latin typeface="Arial" charset="0"/>
                <a:ea typeface="Arial" charset="0"/>
                <a:cs typeface="Arial" charset="0"/>
              </a:rPr>
            </a:br>
            <a:r>
              <a:rPr lang="en-US" sz="2600" b="1" dirty="0" smtClean="0">
                <a:solidFill>
                  <a:schemeClr val="accent1"/>
                </a:solidFill>
                <a:latin typeface="Arial" charset="0"/>
                <a:ea typeface="Arial" charset="0"/>
                <a:cs typeface="Arial" charset="0"/>
              </a:rPr>
              <a:t>Objectives</a:t>
            </a:r>
            <a:r>
              <a:rPr lang="en-US" sz="2600" b="1" dirty="0" smtClean="0">
                <a:latin typeface="Arial" charset="0"/>
                <a:ea typeface="Arial" charset="0"/>
                <a:cs typeface="Arial" charset="0"/>
              </a:rPr>
              <a:t>:</a:t>
            </a:r>
            <a:r>
              <a:rPr lang="en-US" sz="2600" dirty="0" smtClean="0">
                <a:latin typeface="Arial" charset="0"/>
                <a:ea typeface="Arial" charset="0"/>
                <a:cs typeface="Arial" charset="0"/>
              </a:rPr>
              <a:t> </a:t>
            </a:r>
            <a:r>
              <a:rPr lang="en-US" sz="2400" dirty="0" smtClean="0">
                <a:latin typeface="Arial" charset="0"/>
                <a:ea typeface="Arial" charset="0"/>
                <a:cs typeface="Arial" charset="0"/>
              </a:rPr>
              <a:t>Participants will be able to:</a:t>
            </a:r>
          </a:p>
          <a:p>
            <a:r>
              <a:rPr lang="en-US" sz="2200" dirty="0">
                <a:latin typeface="Arial" panose="020B0604020202020204" pitchFamily="34" charset="0"/>
                <a:cs typeface="Arial" panose="020B0604020202020204" pitchFamily="34" charset="0"/>
              </a:rPr>
              <a:t>Identify the steps programs need to consider when developing family-centered programming. </a:t>
            </a:r>
          </a:p>
          <a:p>
            <a:pPr lvl="0"/>
            <a:r>
              <a:rPr lang="en-US" sz="2200" dirty="0" smtClean="0">
                <a:latin typeface="Arial" charset="0"/>
                <a:ea typeface="Arial" charset="0"/>
                <a:cs typeface="Arial" charset="0"/>
              </a:rPr>
              <a:t>Describe some of the </a:t>
            </a:r>
            <a:r>
              <a:rPr lang="en-US" sz="2200" smtClean="0">
                <a:latin typeface="Arial" charset="0"/>
                <a:ea typeface="Arial" charset="0"/>
                <a:cs typeface="Arial" charset="0"/>
              </a:rPr>
              <a:t>cultural considerations involved in family-centered programming.</a:t>
            </a:r>
            <a:endParaRPr lang="en-US" sz="2200" dirty="0" smtClean="0">
              <a:latin typeface="Arial" charset="0"/>
              <a:ea typeface="Arial" charset="0"/>
              <a:cs typeface="Arial" charset="0"/>
            </a:endParaRPr>
          </a:p>
          <a:p>
            <a:pPr lvl="0"/>
            <a:r>
              <a:rPr lang="en-US" sz="2200" dirty="0" smtClean="0">
                <a:latin typeface="Arial" charset="0"/>
                <a:ea typeface="Arial" charset="0"/>
                <a:cs typeface="Arial" charset="0"/>
              </a:rPr>
              <a:t>Identify important safety concerns. </a:t>
            </a:r>
          </a:p>
          <a:p>
            <a:pPr lvl="0"/>
            <a:r>
              <a:rPr lang="en-US" sz="2200" dirty="0" smtClean="0">
                <a:latin typeface="Arial" charset="0"/>
                <a:ea typeface="Arial" charset="0"/>
                <a:cs typeface="Arial" charset="0"/>
              </a:rPr>
              <a:t>Examine own work setting in terms of family-centered criteria. </a:t>
            </a:r>
          </a:p>
          <a:p>
            <a:pPr lvl="0"/>
            <a:endParaRPr lang="en-US" sz="2200" dirty="0">
              <a:latin typeface="Arial" charset="0"/>
              <a:ea typeface="Arial" charset="0"/>
              <a:cs typeface="Arial" charset="0"/>
            </a:endParaRPr>
          </a:p>
          <a:p>
            <a:pPr marL="1120140" lvl="1" indent="-571500">
              <a:buFont typeface="Arial" panose="020B0604020202020204" pitchFamily="34" charset="0"/>
              <a:buChar char="•"/>
            </a:pPr>
            <a:endParaRPr lang="en-US" sz="22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smtClean="0">
                <a:latin typeface="Arial" charset="0"/>
                <a:ea typeface="Arial" charset="0"/>
                <a:cs typeface="Arial" charset="0"/>
              </a:rPr>
              <a:t>Goal and Objectives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284358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7360" y="776569"/>
            <a:ext cx="7543800" cy="670487"/>
          </a:xfrm>
        </p:spPr>
        <p:txBody>
          <a:bodyPr anchor="ctr"/>
          <a:lstStyle/>
          <a:p>
            <a:pPr algn="ctr"/>
            <a:r>
              <a:rPr lang="en-US" sz="2400" b="1" dirty="0" smtClean="0">
                <a:latin typeface="Arial" charset="0"/>
                <a:ea typeface="Arial" charset="0"/>
                <a:cs typeface="Arial" charset="0"/>
              </a:rPr>
              <a:t>Family-Centered, Recovery &amp; Wellness Principles</a:t>
            </a:r>
            <a:endParaRPr lang="en-US" sz="2400" b="1" dirty="0">
              <a:latin typeface="Arial" charset="0"/>
              <a:ea typeface="Arial" charset="0"/>
              <a:cs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794"/>
          <a:stretch/>
        </p:blipFill>
        <p:spPr>
          <a:xfrm>
            <a:off x="0" y="400110"/>
            <a:ext cx="10058400" cy="7372290"/>
          </a:xfrm>
          <a:prstGeom prst="rect">
            <a:avLst/>
          </a:prstGeom>
        </p:spPr>
      </p:pic>
      <p:sp>
        <p:nvSpPr>
          <p:cNvPr id="9" name="Title 1"/>
          <p:cNvSpPr txBox="1">
            <a:spLocks/>
          </p:cNvSpPr>
          <p:nvPr/>
        </p:nvSpPr>
        <p:spPr>
          <a:xfrm>
            <a:off x="1257300" y="0"/>
            <a:ext cx="7543800" cy="557425"/>
          </a:xfrm>
          <a:prstGeom prst="rect">
            <a:avLst/>
          </a:prstGeom>
        </p:spPr>
        <p:txBody>
          <a:bodyPr lIns="109728" tIns="54864" rIns="109728" bIns="54864"/>
          <a:lstStyle>
            <a:lvl1pPr algn="l" defTabSz="548640" rtl="0" eaLnBrk="1" latinLnBrk="0" hangingPunct="1">
              <a:spcBef>
                <a:spcPct val="0"/>
              </a:spcBef>
              <a:buNone/>
              <a:defRPr sz="3600" kern="1200" baseline="0">
                <a:solidFill>
                  <a:schemeClr val="bg1"/>
                </a:solidFill>
                <a:latin typeface="Verdana"/>
                <a:ea typeface="+mj-ea"/>
                <a:cs typeface="Verdana"/>
              </a:defRPr>
            </a:lvl1pPr>
          </a:lstStyle>
          <a:p>
            <a:r>
              <a:rPr lang="en-US" sz="2400" b="1" smtClean="0">
                <a:solidFill>
                  <a:schemeClr val="accent1"/>
                </a:solidFill>
                <a:latin typeface="Arial" charset="0"/>
                <a:ea typeface="Arial" charset="0"/>
                <a:cs typeface="Arial" charset="0"/>
              </a:rPr>
              <a:t>Family-Centered Recovery &amp; Wellness Principles</a:t>
            </a:r>
            <a:endParaRPr lang="en-US" sz="2400" b="1" dirty="0">
              <a:solidFill>
                <a:schemeClr val="accent1"/>
              </a:solidFill>
              <a:latin typeface="Arial" charset="0"/>
              <a:ea typeface="Arial" charset="0"/>
              <a:cs typeface="Arial" charset="0"/>
            </a:endParaRPr>
          </a:p>
        </p:txBody>
      </p:sp>
      <p:sp>
        <p:nvSpPr>
          <p:cNvPr id="10" name="Rectangle 9"/>
          <p:cNvSpPr/>
          <p:nvPr/>
        </p:nvSpPr>
        <p:spPr>
          <a:xfrm>
            <a:off x="1471816" y="557425"/>
            <a:ext cx="3506088" cy="369332"/>
          </a:xfrm>
          <a:prstGeom prst="rect">
            <a:avLst/>
          </a:prstGeom>
        </p:spPr>
        <p:txBody>
          <a:bodyPr wrap="none">
            <a:spAutoFit/>
          </a:bodyPr>
          <a:lstStyle/>
          <a:p>
            <a:r>
              <a:rPr lang="en-US" sz="1800" b="1"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Page 69 in participant manual </a:t>
            </a:r>
            <a:endParaRPr lang="en-US" sz="1800"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1720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ofw3YO3z"/>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TTC-TfT">
      <a:dk1>
        <a:srgbClr val="3A3A39"/>
      </a:dk1>
      <a:lt1>
        <a:sysClr val="window" lastClr="FFFFFF"/>
      </a:lt1>
      <a:dk2>
        <a:srgbClr val="4D1439"/>
      </a:dk2>
      <a:lt2>
        <a:srgbClr val="83BC30"/>
      </a:lt2>
      <a:accent1>
        <a:srgbClr val="4D1439"/>
      </a:accent1>
      <a:accent2>
        <a:srgbClr val="974483"/>
      </a:accent2>
      <a:accent3>
        <a:srgbClr val="83BC30"/>
      </a:accent3>
      <a:accent4>
        <a:srgbClr val="C0C1BF"/>
      </a:accent4>
      <a:accent5>
        <a:srgbClr val="FFFFFE"/>
      </a:accent5>
      <a:accent6>
        <a:srgbClr val="FFFFFE"/>
      </a:accent6>
      <a:hlink>
        <a:srgbClr val="83BC30"/>
      </a:hlink>
      <a:folHlink>
        <a:srgbClr val="4D14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4398</TotalTime>
  <Words>2293</Words>
  <Application>Microsoft Macintosh PowerPoint</Application>
  <PresentationFormat>Custom</PresentationFormat>
  <Paragraphs>229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Verdana</vt:lpstr>
      <vt:lpstr>Office Theme</vt:lpstr>
      <vt:lpstr>PowerPoint Presentation</vt:lpstr>
      <vt:lpstr>PowerPoint Presentation</vt:lpstr>
      <vt:lpstr>Module 4:Implementing  Family-Centered Programming   </vt:lpstr>
      <vt:lpstr>Acknowledgements</vt:lpstr>
      <vt:lpstr>Introductions</vt:lpstr>
      <vt:lpstr>Hands-On Review of Participant Manual</vt:lpstr>
      <vt:lpstr>Visit www.attcppwtools.org for More Resources</vt:lpstr>
      <vt:lpstr>Goal and Objectives</vt:lpstr>
      <vt:lpstr>Family-Centered, Recovery &amp; Wellness Principles</vt:lpstr>
      <vt:lpstr>Discussion</vt:lpstr>
      <vt:lpstr>The 7 Steps </vt:lpstr>
      <vt:lpstr>PowerPoint Presentation</vt:lpstr>
      <vt:lpstr>PowerPoint Presentation</vt:lpstr>
      <vt:lpstr>PowerPoint Presentation</vt:lpstr>
      <vt:lpstr>Tales from the Field</vt:lpstr>
      <vt:lpstr>PowerPoint Presentation</vt:lpstr>
      <vt:lpstr>PowerPoint Presentation</vt:lpstr>
      <vt:lpstr>PowerPoint Presentation</vt:lpstr>
      <vt:lpstr>The Culture Conversation</vt:lpstr>
      <vt:lpstr>PowerPoint Presentation</vt:lpstr>
      <vt:lpstr>Types of Interventions  </vt:lpstr>
      <vt:lpstr>PowerPoint Presentation</vt:lpstr>
      <vt:lpstr>PowerPoint Presentation</vt:lpstr>
      <vt:lpstr>Discussion</vt:lpstr>
      <vt:lpstr>Wrap Up</vt:lpstr>
      <vt:lpstr>Next Modules</vt:lpstr>
      <vt:lpstr>References  </vt:lpstr>
    </vt:vector>
  </TitlesOfParts>
  <Company>Reactor // design studio</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Clifton Alexander - REACTOR</dc:creator>
  <cp:lastModifiedBy>Reactor Team</cp:lastModifiedBy>
  <cp:revision>613</cp:revision>
  <cp:lastPrinted>2017-10-18T19:27:58Z</cp:lastPrinted>
  <dcterms:created xsi:type="dcterms:W3CDTF">2015-11-12T15:32:57Z</dcterms:created>
  <dcterms:modified xsi:type="dcterms:W3CDTF">2017-10-30T21:16:44Z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39532A6B-4283-4263-9E50-7673B0892AA6</vt:lpwstr>
  </property>
  <property fmtid="{D5CDD505-2E9C-101B-9397-08002B2CF9AE}" pid="3" name="ArticulatePath">
    <vt:lpwstr>4.4.17 PPW ECHO_McMahon_Fathers Partners (1)</vt:lpwstr>
  </property>
</Properties>
</file>