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6.xml" ContentType="application/vnd.openxmlformats-officedocument.presentationml.tags+xml"/>
  <Override PartName="/ppt/notesSlides/notesSlide23.xml" ContentType="application/vnd.openxmlformats-officedocument.presentationml.notesSlide+xml"/>
  <Override PartName="/ppt/tags/tag17.xml" ContentType="application/vnd.openxmlformats-officedocument.presentationml.tags+xml"/>
  <Override PartName="/ppt/notesSlides/notesSlide24.xml" ContentType="application/vnd.openxmlformats-officedocument.presentationml.notesSlide+xml"/>
  <Override PartName="/ppt/tags/tag18.xml" ContentType="application/vnd.openxmlformats-officedocument.presentationml.tags+xml"/>
  <Override PartName="/ppt/notesSlides/notesSlide2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82" r:id="rId2"/>
    <p:sldId id="356" r:id="rId3"/>
    <p:sldId id="325" r:id="rId4"/>
    <p:sldId id="351" r:id="rId5"/>
    <p:sldId id="352" r:id="rId6"/>
    <p:sldId id="370" r:id="rId7"/>
    <p:sldId id="354" r:id="rId8"/>
    <p:sldId id="371" r:id="rId9"/>
    <p:sldId id="365" r:id="rId10"/>
    <p:sldId id="334" r:id="rId11"/>
    <p:sldId id="372" r:id="rId12"/>
    <p:sldId id="373" r:id="rId13"/>
    <p:sldId id="374" r:id="rId14"/>
    <p:sldId id="337" r:id="rId15"/>
    <p:sldId id="375" r:id="rId16"/>
    <p:sldId id="339" r:id="rId17"/>
    <p:sldId id="376" r:id="rId18"/>
    <p:sldId id="368" r:id="rId19"/>
    <p:sldId id="377" r:id="rId20"/>
    <p:sldId id="362" r:id="rId21"/>
    <p:sldId id="363" r:id="rId22"/>
    <p:sldId id="378" r:id="rId23"/>
    <p:sldId id="367" r:id="rId24"/>
    <p:sldId id="379" r:id="rId25"/>
    <p:sldId id="350" r:id="rId26"/>
    <p:sldId id="355" r:id="rId27"/>
  </p:sldIdLst>
  <p:sldSz cx="10058400" cy="7772400"/>
  <p:notesSz cx="7077075" cy="9363075"/>
  <p:custDataLst>
    <p:tags r:id="rId29"/>
  </p:custDataLst>
  <p:defaultTextStyle>
    <a:defPPr>
      <a:defRPr lang="en-US"/>
    </a:defPPr>
    <a:lvl1pPr marL="0" algn="l" defTabSz="548640" rtl="0" eaLnBrk="1" latinLnBrk="0" hangingPunct="1">
      <a:defRPr sz="2200" kern="1200">
        <a:solidFill>
          <a:schemeClr val="tx1"/>
        </a:solidFill>
        <a:latin typeface="+mn-lt"/>
        <a:ea typeface="+mn-ea"/>
        <a:cs typeface="+mn-cs"/>
      </a:defRPr>
    </a:lvl1pPr>
    <a:lvl2pPr marL="548640" algn="l" defTabSz="548640" rtl="0" eaLnBrk="1" latinLnBrk="0" hangingPunct="1">
      <a:defRPr sz="2200" kern="1200">
        <a:solidFill>
          <a:schemeClr val="tx1"/>
        </a:solidFill>
        <a:latin typeface="+mn-lt"/>
        <a:ea typeface="+mn-ea"/>
        <a:cs typeface="+mn-cs"/>
      </a:defRPr>
    </a:lvl2pPr>
    <a:lvl3pPr marL="1097280" algn="l" defTabSz="548640" rtl="0" eaLnBrk="1" latinLnBrk="0" hangingPunct="1">
      <a:defRPr sz="2200" kern="1200">
        <a:solidFill>
          <a:schemeClr val="tx1"/>
        </a:solidFill>
        <a:latin typeface="+mn-lt"/>
        <a:ea typeface="+mn-ea"/>
        <a:cs typeface="+mn-cs"/>
      </a:defRPr>
    </a:lvl3pPr>
    <a:lvl4pPr marL="1645920" algn="l" defTabSz="548640" rtl="0" eaLnBrk="1" latinLnBrk="0" hangingPunct="1">
      <a:defRPr sz="2200" kern="1200">
        <a:solidFill>
          <a:schemeClr val="tx1"/>
        </a:solidFill>
        <a:latin typeface="+mn-lt"/>
        <a:ea typeface="+mn-ea"/>
        <a:cs typeface="+mn-cs"/>
      </a:defRPr>
    </a:lvl4pPr>
    <a:lvl5pPr marL="2194560" algn="l" defTabSz="548640" rtl="0" eaLnBrk="1" latinLnBrk="0" hangingPunct="1">
      <a:defRPr sz="2200" kern="1200">
        <a:solidFill>
          <a:schemeClr val="tx1"/>
        </a:solidFill>
        <a:latin typeface="+mn-lt"/>
        <a:ea typeface="+mn-ea"/>
        <a:cs typeface="+mn-cs"/>
      </a:defRPr>
    </a:lvl5pPr>
    <a:lvl6pPr marL="2743200" algn="l" defTabSz="548640" rtl="0" eaLnBrk="1" latinLnBrk="0" hangingPunct="1">
      <a:defRPr sz="2200" kern="1200">
        <a:solidFill>
          <a:schemeClr val="tx1"/>
        </a:solidFill>
        <a:latin typeface="+mn-lt"/>
        <a:ea typeface="+mn-ea"/>
        <a:cs typeface="+mn-cs"/>
      </a:defRPr>
    </a:lvl6pPr>
    <a:lvl7pPr marL="3291840" algn="l" defTabSz="548640" rtl="0" eaLnBrk="1" latinLnBrk="0" hangingPunct="1">
      <a:defRPr sz="2200" kern="1200">
        <a:solidFill>
          <a:schemeClr val="tx1"/>
        </a:solidFill>
        <a:latin typeface="+mn-lt"/>
        <a:ea typeface="+mn-ea"/>
        <a:cs typeface="+mn-cs"/>
      </a:defRPr>
    </a:lvl7pPr>
    <a:lvl8pPr marL="3840480" algn="l" defTabSz="548640" rtl="0" eaLnBrk="1" latinLnBrk="0" hangingPunct="1">
      <a:defRPr sz="2200" kern="1200">
        <a:solidFill>
          <a:schemeClr val="tx1"/>
        </a:solidFill>
        <a:latin typeface="+mn-lt"/>
        <a:ea typeface="+mn-ea"/>
        <a:cs typeface="+mn-cs"/>
      </a:defRPr>
    </a:lvl8pPr>
    <a:lvl9pPr marL="4389120" algn="l" defTabSz="548640" rtl="0" eaLnBrk="1" latinLnBrk="0" hangingPunct="1">
      <a:defRPr sz="2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p15:clr>
            <a:srgbClr val="A4A3A4"/>
          </p15:clr>
        </p15:guide>
        <p15:guide id="2" pos="3168">
          <p15:clr>
            <a:srgbClr val="A4A3A4"/>
          </p15:clr>
        </p15:guide>
        <p15:guide id="3" orient="horz" pos="1152">
          <p15:clr>
            <a:srgbClr val="A4A3A4"/>
          </p15:clr>
        </p15:guide>
      </p15:sldGuideLst>
    </p:ext>
    <p:ext uri="{2D200454-40CA-4A62-9FC3-DE9A4176ACB9}">
      <p15:notesGuideLst xmlns:p15="http://schemas.microsoft.com/office/powerpoint/2012/main">
        <p15:guide id="1" orient="horz" pos="2949" userDrawn="1">
          <p15:clr>
            <a:srgbClr val="A4A3A4"/>
          </p15:clr>
        </p15:guide>
        <p15:guide id="2" pos="222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homas McMahon" initials="TJM" lastIdx="13" clrIdx="0"/>
  <p:cmAuthor id="1" name="Hildreth, Jessica" initials="HJ"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952" autoAdjust="0"/>
    <p:restoredTop sz="80000" autoAdjust="0"/>
  </p:normalViewPr>
  <p:slideViewPr>
    <p:cSldViewPr snapToGrid="0" snapToObjects="1">
      <p:cViewPr varScale="1">
        <p:scale>
          <a:sx n="62" d="100"/>
          <a:sy n="62" d="100"/>
        </p:scale>
        <p:origin x="1397" y="53"/>
      </p:cViewPr>
      <p:guideLst>
        <p:guide orient="horz" pos="2448"/>
        <p:guide pos="3168"/>
        <p:guide orient="horz" pos="1152"/>
      </p:guideLst>
    </p:cSldViewPr>
  </p:slideViewPr>
  <p:outlineViewPr>
    <p:cViewPr>
      <p:scale>
        <a:sx n="33" d="100"/>
        <a:sy n="33" d="100"/>
      </p:scale>
      <p:origin x="0" y="-1584"/>
    </p:cViewPr>
  </p:outlineViewPr>
  <p:notesTextViewPr>
    <p:cViewPr>
      <p:scale>
        <a:sx n="100" d="100"/>
        <a:sy n="100" d="100"/>
      </p:scale>
      <p:origin x="0" y="0"/>
    </p:cViewPr>
  </p:notesTextViewPr>
  <p:sorterViewPr>
    <p:cViewPr>
      <p:scale>
        <a:sx n="100" d="100"/>
        <a:sy n="100" d="100"/>
      </p:scale>
      <p:origin x="0" y="-2304"/>
    </p:cViewPr>
  </p:sorterViewPr>
  <p:notesViewPr>
    <p:cSldViewPr snapToGrid="0" snapToObjects="1">
      <p:cViewPr>
        <p:scale>
          <a:sx n="153" d="100"/>
          <a:sy n="153" d="100"/>
        </p:scale>
        <p:origin x="1162" y="-384"/>
      </p:cViewPr>
      <p:guideLst>
        <p:guide orient="horz" pos="2949"/>
        <p:guide pos="222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dirty="0"/>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2E867311-CEF0-4036-8881-7E31BD419506}" type="datetimeFigureOut">
              <a:rPr lang="en-US" smtClean="0"/>
              <a:t>11/9/2017</a:t>
            </a:fld>
            <a:endParaRPr lang="en-US" dirty="0"/>
          </a:p>
        </p:txBody>
      </p:sp>
      <p:sp>
        <p:nvSpPr>
          <p:cNvPr id="4" name="Slide Image Placeholder 3"/>
          <p:cNvSpPr>
            <a:spLocks noGrp="1" noRot="1" noChangeAspect="1"/>
          </p:cNvSpPr>
          <p:nvPr>
            <p:ph type="sldImg" idx="2"/>
          </p:nvPr>
        </p:nvSpPr>
        <p:spPr>
          <a:xfrm>
            <a:off x="1493838" y="1169988"/>
            <a:ext cx="4089400" cy="3160712"/>
          </a:xfrm>
          <a:prstGeom prst="rect">
            <a:avLst/>
          </a:prstGeom>
          <a:noFill/>
          <a:ln w="12700">
            <a:solidFill>
              <a:prstClr val="black"/>
            </a:solidFill>
          </a:ln>
        </p:spPr>
        <p:txBody>
          <a:bodyPr vert="horz" lIns="93936" tIns="46968" rIns="93936" bIns="46968" rtlCol="0" anchor="ctr"/>
          <a:lstStyle/>
          <a:p>
            <a:endParaRPr lang="en-US" dirty="0"/>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856E48B5-FFB6-400B-8C54-BCC2E30F9C5D}" type="slidenum">
              <a:rPr lang="en-US" smtClean="0"/>
              <a:t>‹#›</a:t>
            </a:fld>
            <a:endParaRPr lang="en-US" dirty="0"/>
          </a:p>
        </p:txBody>
      </p:sp>
    </p:spTree>
    <p:extLst>
      <p:ext uri="{BB962C8B-B14F-4D97-AF65-F5344CB8AC3E}">
        <p14:creationId xmlns:p14="http://schemas.microsoft.com/office/powerpoint/2010/main" val="601728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module </a:t>
            </a:r>
            <a:r>
              <a:rPr lang="en-US" dirty="0" smtClean="0"/>
              <a:t>5 of </a:t>
            </a:r>
            <a:r>
              <a:rPr lang="en-US" dirty="0"/>
              <a:t>“Easier Together: Partnering with Families to Make Recovery Possible.”</a:t>
            </a:r>
          </a:p>
          <a:p>
            <a:endParaRPr lang="en-US" i="1" dirty="0"/>
          </a:p>
        </p:txBody>
      </p:sp>
      <p:sp>
        <p:nvSpPr>
          <p:cNvPr id="4" name="Slide Number Placeholder 3"/>
          <p:cNvSpPr>
            <a:spLocks noGrp="1"/>
          </p:cNvSpPr>
          <p:nvPr>
            <p:ph type="sldNum" sz="quarter" idx="10"/>
          </p:nvPr>
        </p:nvSpPr>
        <p:spPr/>
        <p:txBody>
          <a:bodyPr/>
          <a:lstStyle/>
          <a:p>
            <a:fld id="{456A54EE-C959-448C-B94A-528FB40E2345}"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082568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smtClean="0"/>
              <a:t>In this section, we will look at how the steps that guide development of family-centered programming in an agency (presented in the previous module) can be adapted to guide development of family-centered interventions.  </a:t>
            </a:r>
          </a:p>
          <a:p>
            <a:pPr defTabSz="939363">
              <a:defRPr/>
            </a:pPr>
            <a:endParaRPr lang="en-US" dirty="0" smtClean="0"/>
          </a:p>
          <a:p>
            <a:pPr defTabSz="939363">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56A54EE-C959-448C-B94A-528FB40E2345}" type="slidenum">
              <a:rPr lang="en-US" smtClean="0"/>
              <a:t>10</a:t>
            </a:fld>
            <a:endParaRPr lang="en-US" dirty="0"/>
          </a:p>
        </p:txBody>
      </p:sp>
    </p:spTree>
    <p:extLst>
      <p:ext uri="{BB962C8B-B14F-4D97-AF65-F5344CB8AC3E}">
        <p14:creationId xmlns:p14="http://schemas.microsoft.com/office/powerpoint/2010/main" val="853714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kern="1200" dirty="0" smtClean="0">
                <a:effectLst/>
                <a:latin typeface="+mn-lt"/>
                <a:ea typeface="+mn-ea"/>
                <a:cs typeface="+mn-cs"/>
              </a:rPr>
              <a:t>This visual adapts the cycle we examined in Module 4 for development of family-centered programming into a 6-step</a:t>
            </a:r>
            <a:r>
              <a:rPr lang="en-US" kern="1200" baseline="0" dirty="0" smtClean="0">
                <a:effectLst/>
                <a:latin typeface="+mn-lt"/>
                <a:ea typeface="+mn-ea"/>
                <a:cs typeface="+mn-cs"/>
              </a:rPr>
              <a:t> framework for </a:t>
            </a:r>
            <a:r>
              <a:rPr lang="en-US" kern="1200" dirty="0" smtClean="0">
                <a:effectLst/>
                <a:latin typeface="+mn-lt"/>
                <a:ea typeface="+mn-ea"/>
                <a:cs typeface="+mn-cs"/>
              </a:rPr>
              <a:t>development of family-centered clinical interventions for a specific family. </a:t>
            </a:r>
            <a:r>
              <a:rPr lang="en-US" dirty="0" smtClean="0"/>
              <a:t>We will take a look at each of the components.</a:t>
            </a:r>
            <a:endParaRPr lang="en-US" b="1" dirty="0" smtClean="0"/>
          </a:p>
          <a:p>
            <a:endParaRPr lang="en-US" dirty="0" smtClean="0"/>
          </a:p>
          <a:p>
            <a:r>
              <a:rPr lang="en-US" b="1" i="1" dirty="0" smtClean="0"/>
              <a:t>Note to</a:t>
            </a:r>
            <a:r>
              <a:rPr lang="en-US" b="1" i="1" baseline="0" dirty="0" smtClean="0"/>
              <a:t> trainer: </a:t>
            </a:r>
            <a:r>
              <a:rPr lang="en-US" b="0" i="1" baseline="0" dirty="0" smtClean="0"/>
              <a:t>This handout is available on page 160 in the participant manual. </a:t>
            </a:r>
            <a:endParaRPr lang="en-US" b="1" i="1" dirty="0" smtClean="0"/>
          </a:p>
        </p:txBody>
      </p:sp>
      <p:sp>
        <p:nvSpPr>
          <p:cNvPr id="4" name="Slide Number Placeholder 3"/>
          <p:cNvSpPr>
            <a:spLocks noGrp="1"/>
          </p:cNvSpPr>
          <p:nvPr>
            <p:ph type="sldNum" sz="quarter" idx="10"/>
          </p:nvPr>
        </p:nvSpPr>
        <p:spPr/>
        <p:txBody>
          <a:bodyPr/>
          <a:lstStyle/>
          <a:p>
            <a:fld id="{856E48B5-FFB6-400B-8C54-BCC2E30F9C5D}" type="slidenum">
              <a:rPr lang="en-US" smtClean="0"/>
              <a:t>11</a:t>
            </a:fld>
            <a:endParaRPr lang="en-US" dirty="0"/>
          </a:p>
        </p:txBody>
      </p:sp>
    </p:spTree>
    <p:extLst>
      <p:ext uri="{BB962C8B-B14F-4D97-AF65-F5344CB8AC3E}">
        <p14:creationId xmlns:p14="http://schemas.microsoft.com/office/powerpoint/2010/main" val="1156059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smtClean="0"/>
              <a:t>1. </a:t>
            </a:r>
            <a:r>
              <a:rPr lang="en-US" dirty="0" smtClean="0"/>
              <a:t>The first step is</a:t>
            </a:r>
            <a:r>
              <a:rPr lang="en-US" baseline="0" dirty="0" smtClean="0">
                <a:latin typeface="+mn-lt"/>
              </a:rPr>
              <a:t> </a:t>
            </a:r>
            <a:r>
              <a:rPr lang="en-US" b="1" dirty="0" smtClean="0"/>
              <a:t>Individual Assessment</a:t>
            </a:r>
            <a:r>
              <a:rPr lang="en-US" b="0" dirty="0" smtClean="0"/>
              <a:t>.</a:t>
            </a:r>
            <a:r>
              <a:rPr lang="en-US" b="0" baseline="0" dirty="0" smtClean="0"/>
              <a:t> In this step, the a</a:t>
            </a:r>
            <a:r>
              <a:rPr lang="en-US" dirty="0" smtClean="0"/>
              <a:t>ssessment of the mother is likely be carried out upon entry into the PPW program. She is likely also the primary contributor to any initial family assessment. </a:t>
            </a:r>
            <a:endParaRPr lang="en-US" b="1" dirty="0" smtClean="0"/>
          </a:p>
          <a:p>
            <a:endParaRPr lang="en-US" b="1"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56E48B5-FFB6-400B-8C54-BCC2E30F9C5D}" type="slidenum">
              <a:rPr lang="en-US" smtClean="0"/>
              <a:t>12</a:t>
            </a:fld>
            <a:endParaRPr lang="en-US" dirty="0"/>
          </a:p>
        </p:txBody>
      </p:sp>
    </p:spTree>
    <p:extLst>
      <p:ext uri="{BB962C8B-B14F-4D97-AF65-F5344CB8AC3E}">
        <p14:creationId xmlns:p14="http://schemas.microsoft.com/office/powerpoint/2010/main" val="1542210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smtClean="0"/>
              <a:t>2. </a:t>
            </a:r>
            <a:r>
              <a:rPr lang="en-US" b="0" dirty="0" smtClean="0"/>
              <a:t>The</a:t>
            </a:r>
            <a:r>
              <a:rPr lang="en-US" b="0" baseline="0" dirty="0" smtClean="0"/>
              <a:t> second step is </a:t>
            </a:r>
            <a:r>
              <a:rPr lang="en-US" b="1" dirty="0" smtClean="0"/>
              <a:t>Definition of Family</a:t>
            </a:r>
            <a:r>
              <a:rPr lang="en-US" b="0" dirty="0" smtClean="0"/>
              <a:t>.</a:t>
            </a:r>
            <a:endParaRPr lang="en-US" dirty="0" smtClean="0"/>
          </a:p>
          <a:p>
            <a:pPr lvl="0"/>
            <a:endParaRPr lang="en-US" dirty="0" smtClean="0"/>
          </a:p>
          <a:p>
            <a:pPr lvl="0"/>
            <a:r>
              <a:rPr lang="en-US" dirty="0" smtClean="0"/>
              <a:t>It is important to note that clinicians should work with clients to broadly define family in a cultural context. Definition of family may differ considerably for mothers, fathers, and children in response to differences in race, ethnicity, religion, marital status, sexual orientation, socioeconomic status, and other sociocultural influences.</a:t>
            </a:r>
          </a:p>
          <a:p>
            <a:pPr lvl="0"/>
            <a:endParaRPr lang="en-US" dirty="0" smtClean="0"/>
          </a:p>
          <a:p>
            <a:pPr lvl="0"/>
            <a:r>
              <a:rPr lang="en-US" dirty="0" smtClean="0"/>
              <a:t>Definition of family involves two questions: </a:t>
            </a:r>
          </a:p>
          <a:p>
            <a:pPr marL="228600" lvl="0" indent="-228600">
              <a:buAutoNum type="arabicParenR"/>
            </a:pPr>
            <a:r>
              <a:rPr lang="en-US" i="1" dirty="0" smtClean="0"/>
              <a:t>Who defines family</a:t>
            </a:r>
            <a:r>
              <a:rPr lang="en-US" dirty="0" smtClean="0"/>
              <a:t>? and</a:t>
            </a:r>
          </a:p>
          <a:p>
            <a:pPr marL="228600" lvl="0" indent="-228600">
              <a:buAutoNum type="arabicParenR"/>
            </a:pPr>
            <a:r>
              <a:rPr lang="en-US" i="1" dirty="0" smtClean="0"/>
              <a:t>Who will be considered family during the period of treatment for purposes of the family assessment and intervention</a:t>
            </a:r>
            <a:r>
              <a:rPr lang="en-US" dirty="0" smtClean="0"/>
              <a:t>? </a:t>
            </a:r>
          </a:p>
          <a:p>
            <a:pPr lvl="0"/>
            <a:endParaRPr lang="en-US" dirty="0" smtClean="0"/>
          </a:p>
          <a:p>
            <a:pPr lvl="0"/>
            <a:r>
              <a:rPr lang="en-US" dirty="0" smtClean="0"/>
              <a:t>We will examine these questions next. </a:t>
            </a:r>
          </a:p>
          <a:p>
            <a:r>
              <a:rPr lang="en-US" dirty="0" smtClean="0"/>
              <a:t> </a:t>
            </a:r>
          </a:p>
          <a:p>
            <a:endParaRPr lang="en-US" dirty="0" smtClean="0"/>
          </a:p>
          <a:p>
            <a:pPr lvl="1"/>
            <a:r>
              <a:rPr lang="en-US" dirty="0" smtClean="0"/>
              <a:t>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56E48B5-FFB6-400B-8C54-BCC2E30F9C5D}" type="slidenum">
              <a:rPr lang="en-US" smtClean="0"/>
              <a:t>13</a:t>
            </a:fld>
            <a:endParaRPr lang="en-US" dirty="0"/>
          </a:p>
        </p:txBody>
      </p:sp>
    </p:spTree>
    <p:extLst>
      <p:ext uri="{BB962C8B-B14F-4D97-AF65-F5344CB8AC3E}">
        <p14:creationId xmlns:p14="http://schemas.microsoft.com/office/powerpoint/2010/main" val="1798327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kern="1200" dirty="0" smtClean="0">
                <a:solidFill>
                  <a:schemeClr val="tx1"/>
                </a:solidFill>
                <a:effectLst/>
                <a:latin typeface="+mn-lt"/>
                <a:ea typeface="+mn-ea"/>
                <a:cs typeface="+mn-cs"/>
              </a:rPr>
              <a:t>Who defines family? </a:t>
            </a:r>
            <a:r>
              <a:rPr lang="en-US" b="0" kern="1200" dirty="0" smtClean="0">
                <a:effectLst/>
                <a:latin typeface="+mn-lt"/>
                <a:ea typeface="+mn-ea"/>
                <a:cs typeface="+mn-cs"/>
              </a:rPr>
              <a:t>Generally,</a:t>
            </a:r>
            <a:r>
              <a:rPr lang="en-US" b="0" kern="1200" baseline="0" dirty="0" smtClean="0">
                <a:effectLst/>
                <a:latin typeface="+mn-lt"/>
                <a:ea typeface="+mn-ea"/>
                <a:cs typeface="+mn-cs"/>
              </a:rPr>
              <a:t> the client defines her family with a counselor or clinician for the purposes of family assessment or intervention</a:t>
            </a:r>
            <a:r>
              <a:rPr lang="en-US" dirty="0" smtClean="0"/>
              <a:t>. This may be complicated by several ethical and legal issues. For example, there are ethical issues concerning the definition of family for counselors and clinicians who work with children. </a:t>
            </a:r>
          </a:p>
          <a:p>
            <a:pPr marL="171450" lvl="0" indent="-171450">
              <a:buFont typeface="Arial" panose="020B0604020202020204" pitchFamily="34" charset="0"/>
              <a:buChar char="•"/>
            </a:pPr>
            <a:r>
              <a:rPr lang="en-US" dirty="0" smtClean="0"/>
              <a:t>Who decides how family is defined for the child? </a:t>
            </a:r>
          </a:p>
          <a:p>
            <a:pPr marL="171450" lvl="0" indent="-171450">
              <a:buFont typeface="Arial" panose="020B0604020202020204" pitchFamily="34" charset="0"/>
              <a:buChar char="•"/>
            </a:pPr>
            <a:r>
              <a:rPr lang="en-US" dirty="0" smtClean="0"/>
              <a:t>Who decides who participates in family assessment and intervention pursued on behalf of the child? </a:t>
            </a:r>
          </a:p>
          <a:p>
            <a:pPr marL="171450" lvl="0" indent="-171450">
              <a:buFont typeface="Arial" panose="020B0604020202020204" pitchFamily="34" charset="0"/>
              <a:buChar char="•"/>
            </a:pPr>
            <a:r>
              <a:rPr lang="en-US" dirty="0" smtClean="0"/>
              <a:t>What happens when definition of family differs for different members of the same family? </a:t>
            </a:r>
          </a:p>
          <a:p>
            <a:pPr marL="171450" lvl="0" indent="-171450">
              <a:buFont typeface="Arial" panose="020B0604020202020204" pitchFamily="34" charset="0"/>
              <a:buChar char="•"/>
            </a:pPr>
            <a:r>
              <a:rPr lang="en-US" dirty="0" smtClean="0"/>
              <a:t>How do legal mandates influence definition of family? </a:t>
            </a:r>
          </a:p>
          <a:p>
            <a:pPr marL="171450" lvl="0" indent="-171450">
              <a:buFont typeface="Arial" panose="020B0604020202020204" pitchFamily="34" charset="0"/>
              <a:buChar char="•"/>
            </a:pPr>
            <a:r>
              <a:rPr lang="en-US" dirty="0" smtClean="0"/>
              <a:t>What happens if a mother prefers a father not be involved in a child’s life, but there is a legal mandate stipulating a right to visit? </a:t>
            </a:r>
          </a:p>
          <a:p>
            <a:pPr marL="0" lvl="0" indent="0">
              <a:buFont typeface="Arial" panose="020B0604020202020204" pitchFamily="34" charset="0"/>
              <a:buNone/>
            </a:pPr>
            <a:endParaRPr lang="en-US" dirty="0" smtClean="0"/>
          </a:p>
          <a:p>
            <a:pPr marL="0" lvl="0" indent="0">
              <a:buFont typeface="Arial" panose="020B0604020202020204" pitchFamily="34" charset="0"/>
              <a:buNone/>
            </a:pPr>
            <a:r>
              <a:rPr lang="en-US" dirty="0" smtClean="0"/>
              <a:t>The point here is that the client generally defines her family for herself, but her ability to do so for others may be limited and complicated by ethical and legal issues involving the rights and obligations of others, including their children and the fathers of their children.  </a:t>
            </a:r>
          </a:p>
          <a:p>
            <a:r>
              <a:rPr lang="en-US" dirty="0" smtClean="0"/>
              <a:t> </a:t>
            </a:r>
          </a:p>
          <a:p>
            <a:pPr lvl="0"/>
            <a:r>
              <a:rPr lang="en-US" b="1" dirty="0" smtClean="0"/>
              <a:t>Who will be considered in the family assessment?</a:t>
            </a:r>
            <a:r>
              <a:rPr lang="en-US" dirty="0" smtClean="0"/>
              <a:t> This may change with time. When mom enters treatment, her vision of the people and relationships that must be included to ensure that her treatment and long-term recovery can succeed may be limited. She may not be able to see past herself and her unborn child. Over time, however, clinicians can help her broaden her perspective to include the people and relationships that must be addressed to ensure that her long-term recovery is successful and not derailed post-treatment. The father of her child/children is one of these important relationships to consider. Learning how to make problematic relationships more workable is best done with the safety and support that a program and its staff can offer.  </a:t>
            </a:r>
          </a:p>
          <a:p>
            <a:pPr lvl="0"/>
            <a:endParaRPr lang="en-US" dirty="0" smtClean="0"/>
          </a:p>
          <a:p>
            <a:pPr lvl="0"/>
            <a:endParaRPr lang="en-US" dirty="0" smtClean="0"/>
          </a:p>
          <a:p>
            <a:r>
              <a:rPr lang="en-US" dirty="0" smtClean="0"/>
              <a:t> </a:t>
            </a:r>
          </a:p>
          <a:p>
            <a:pPr lvl="1"/>
            <a:r>
              <a:rPr lang="en-US" dirty="0" smtClean="0"/>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56A54EE-C959-448C-B94A-528FB40E2345}" type="slidenum">
              <a:rPr lang="en-US" smtClean="0"/>
              <a:t>14</a:t>
            </a:fld>
            <a:endParaRPr lang="en-US" dirty="0"/>
          </a:p>
        </p:txBody>
      </p:sp>
    </p:spTree>
    <p:extLst>
      <p:ext uri="{BB962C8B-B14F-4D97-AF65-F5344CB8AC3E}">
        <p14:creationId xmlns:p14="http://schemas.microsoft.com/office/powerpoint/2010/main" val="1199723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smtClean="0"/>
              <a:t>3.</a:t>
            </a:r>
            <a:r>
              <a:rPr lang="en-US" b="1" baseline="0" dirty="0" smtClean="0"/>
              <a:t> </a:t>
            </a:r>
            <a:r>
              <a:rPr lang="en-US" b="0" dirty="0" smtClean="0"/>
              <a:t>The</a:t>
            </a:r>
            <a:r>
              <a:rPr lang="en-US" b="0" baseline="0" dirty="0" smtClean="0"/>
              <a:t> third step is</a:t>
            </a:r>
            <a:r>
              <a:rPr lang="en-US" b="0" dirty="0" smtClean="0"/>
              <a:t> </a:t>
            </a:r>
            <a:r>
              <a:rPr lang="en-US" b="1" dirty="0" smtClean="0"/>
              <a:t>Family Assessment</a:t>
            </a:r>
            <a:r>
              <a:rPr lang="en-US" b="0" dirty="0" smtClean="0"/>
              <a:t>.</a:t>
            </a:r>
            <a:r>
              <a:rPr lang="en-US" dirty="0" smtClean="0"/>
              <a:t> This starts with the clinician reviewing with the mother her relationship with the people who would ordinarily be defined as family and deciding who should be included in a broader assessment of her family system during her current treatment episode.  </a:t>
            </a:r>
          </a:p>
          <a:p>
            <a:pPr lvl="0"/>
            <a:endParaRPr lang="en-US" sz="600" dirty="0" smtClean="0"/>
          </a:p>
          <a:p>
            <a:pPr lvl="0"/>
            <a:r>
              <a:rPr lang="en-US" dirty="0" smtClean="0"/>
              <a:t>Someone involved in her family assessment may not necessarily be involved in her family-centered intervention. One of the goals of a family assessment is to collaboratively decide what type of family interventions may be helpful and who should be involved. Comprehensive family assessments must always be pursued with sensitivity to ways that cultural factors influence the structure and functioning of family systems. </a:t>
            </a:r>
          </a:p>
          <a:p>
            <a:pPr lvl="0"/>
            <a:endParaRPr lang="en-US" sz="600" dirty="0" smtClean="0"/>
          </a:p>
          <a:p>
            <a:pPr lvl="0"/>
            <a:r>
              <a:rPr lang="en-US" b="1" dirty="0" smtClean="0"/>
              <a:t>Methods and tools: </a:t>
            </a:r>
            <a:r>
              <a:rPr lang="en-US" dirty="0" smtClean="0"/>
              <a:t>As noted in the participant manual, genograms, timelines, ecomaps, structured tasks, and survey measures can be useful tools to integrate into a family assessment.</a:t>
            </a:r>
          </a:p>
          <a:p>
            <a:pPr marL="176131" indent="-176131">
              <a:buFont typeface="Arial" panose="020B0604020202020204" pitchFamily="34" charset="0"/>
              <a:buChar char="•"/>
            </a:pPr>
            <a:r>
              <a:rPr lang="en-US" dirty="0" smtClean="0"/>
              <a:t>Genograms are an easy way to diagram family relationships over generations. Timelines illustrate a family’s history. There is an </a:t>
            </a:r>
            <a:r>
              <a:rPr lang="en-US" b="1" dirty="0" smtClean="0"/>
              <a:t>excerpt of a TIP on pg. 161</a:t>
            </a:r>
            <a:r>
              <a:rPr lang="en-US" b="1" baseline="0" dirty="0" smtClean="0"/>
              <a:t>-166 </a:t>
            </a:r>
            <a:r>
              <a:rPr lang="en-US" b="1" dirty="0" smtClean="0"/>
              <a:t>in your participant manual </a:t>
            </a:r>
            <a:r>
              <a:rPr lang="en-US" dirty="0" smtClean="0"/>
              <a:t>with more information. Self-report measures can be used with individuals and couples (to get both sides). Family-centered tasks offer clinicians an opportunity to watch how a couple or a family operates. </a:t>
            </a:r>
            <a:endParaRPr lang="en-US" sz="400" dirty="0" smtClean="0"/>
          </a:p>
          <a:p>
            <a:pPr marL="176131" indent="-176131">
              <a:buFont typeface="Arial" panose="020B0604020202020204" pitchFamily="34" charset="0"/>
              <a:buChar char="•"/>
            </a:pPr>
            <a:r>
              <a:rPr lang="en-US" dirty="0" smtClean="0"/>
              <a:t>Including at least one member of the previous generation in the assessment can bring to light intergenerational trauma, IPV, mental health problems, and substance use.  </a:t>
            </a:r>
          </a:p>
          <a:p>
            <a:r>
              <a:rPr lang="en-US" sz="400" dirty="0" smtClean="0"/>
              <a:t> </a:t>
            </a:r>
          </a:p>
          <a:p>
            <a:r>
              <a:rPr lang="en-US" b="1" dirty="0" smtClean="0"/>
              <a:t>Safety</a:t>
            </a:r>
            <a:r>
              <a:rPr lang="en-US" dirty="0" smtClean="0"/>
              <a:t>: Assessments needs to include any risk for harm to self and others due to substance use (and other risks). This should lead to planning of how to ensure safety: </a:t>
            </a:r>
          </a:p>
          <a:p>
            <a:pPr marL="176131" indent="-176131">
              <a:buFont typeface="Arial" panose="020B0604020202020204" pitchFamily="34" charset="0"/>
              <a:buChar char="•"/>
            </a:pPr>
            <a:r>
              <a:rPr lang="en-US" dirty="0" smtClean="0"/>
              <a:t>Within the program - requires understanding people’s legal status, involvement of CPS, presence of restraining orders, etc. </a:t>
            </a:r>
          </a:p>
          <a:p>
            <a:pPr marL="176131" indent="-176131">
              <a:buFont typeface="Arial" panose="020B0604020202020204" pitchFamily="34" charset="0"/>
              <a:buChar char="•"/>
            </a:pPr>
            <a:r>
              <a:rPr lang="en-US" dirty="0" smtClean="0"/>
              <a:t>Outside the program - how will the risk for harm to family members be managed if the family is outpatient or when the family leaves the program?  </a:t>
            </a:r>
          </a:p>
          <a:p>
            <a:pPr lvl="1"/>
            <a:r>
              <a:rPr lang="en-US" b="1" dirty="0" smtClean="0"/>
              <a:t> </a:t>
            </a:r>
          </a:p>
          <a:p>
            <a:endParaRPr lang="en-US" dirty="0" smtClean="0"/>
          </a:p>
          <a:p>
            <a:pPr lvl="1"/>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56E48B5-FFB6-400B-8C54-BCC2E30F9C5D}" type="slidenum">
              <a:rPr lang="en-US" smtClean="0"/>
              <a:t>15</a:t>
            </a:fld>
            <a:endParaRPr lang="en-US" dirty="0"/>
          </a:p>
        </p:txBody>
      </p:sp>
    </p:spTree>
    <p:extLst>
      <p:ext uri="{BB962C8B-B14F-4D97-AF65-F5344CB8AC3E}">
        <p14:creationId xmlns:p14="http://schemas.microsoft.com/office/powerpoint/2010/main" val="86556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smtClean="0">
                <a:effectLst/>
              </a:rPr>
              <a:t>Our next step will be development</a:t>
            </a:r>
            <a:r>
              <a:rPr lang="en-US" kern="1200" baseline="0" dirty="0" smtClean="0">
                <a:effectLst/>
              </a:rPr>
              <a:t> of a risk management</a:t>
            </a:r>
            <a:r>
              <a:rPr lang="en-US" kern="1200" dirty="0" smtClean="0">
                <a:effectLst/>
              </a:rPr>
              <a:t> or </a:t>
            </a:r>
            <a:r>
              <a:rPr lang="en-US" kern="1200" baseline="0" dirty="0" smtClean="0">
                <a:effectLst/>
              </a:rPr>
              <a:t>safety plan for the family in question.  W</a:t>
            </a:r>
            <a:r>
              <a:rPr lang="en-US" kern="1200" dirty="0" smtClean="0">
                <a:effectLst/>
              </a:rPr>
              <a:t>hat </a:t>
            </a:r>
            <a:r>
              <a:rPr lang="en-US" dirty="0" smtClean="0"/>
              <a:t>is needed to ensure safety </a:t>
            </a:r>
            <a:r>
              <a:rPr lang="en-US" kern="1200" dirty="0" smtClean="0">
                <a:effectLst/>
              </a:rPr>
              <a:t>and plan</a:t>
            </a:r>
            <a:r>
              <a:rPr lang="en-US" kern="1200" baseline="0" dirty="0" smtClean="0">
                <a:effectLst/>
              </a:rPr>
              <a:t> for</a:t>
            </a:r>
            <a:r>
              <a:rPr lang="en-US" kern="1200" dirty="0" smtClean="0">
                <a:effectLst/>
              </a:rPr>
              <a:t> how </a:t>
            </a:r>
            <a:r>
              <a:rPr lang="en-US" dirty="0" smtClean="0"/>
              <a:t>possible risks </a:t>
            </a:r>
            <a:r>
              <a:rPr lang="en-US" kern="1200" dirty="0" smtClean="0">
                <a:effectLst/>
              </a:rPr>
              <a:t>will be </a:t>
            </a:r>
            <a:r>
              <a:rPr lang="en-US" dirty="0" smtClean="0"/>
              <a:t>managed </a:t>
            </a:r>
            <a:r>
              <a:rPr lang="en-US" kern="1200" dirty="0" smtClean="0">
                <a:effectLst/>
              </a:rPr>
              <a:t>both in the program and in the community?</a:t>
            </a:r>
            <a:r>
              <a:rPr lang="en-US" dirty="0" smtClean="0"/>
              <a:t>   </a:t>
            </a:r>
          </a:p>
          <a:p>
            <a:r>
              <a:rPr lang="en-US" sz="600" dirty="0" smtClean="0"/>
              <a:t> </a:t>
            </a:r>
          </a:p>
          <a:p>
            <a:r>
              <a:rPr lang="en-US" kern="1200" baseline="0" dirty="0" smtClean="0">
                <a:effectLst/>
                <a:latin typeface="+mn-lt"/>
                <a:ea typeface="+mn-ea"/>
                <a:cs typeface="+mn-cs"/>
              </a:rPr>
              <a:t>Both </a:t>
            </a:r>
            <a:r>
              <a:rPr lang="en-US" kern="1200" dirty="0" smtClean="0">
                <a:effectLst/>
                <a:latin typeface="+mn-lt"/>
                <a:ea typeface="+mn-ea"/>
                <a:cs typeface="+mn-cs"/>
              </a:rPr>
              <a:t>static factors and dynamic factors need to be considered.</a:t>
            </a:r>
            <a:r>
              <a:rPr lang="en-US" dirty="0" smtClean="0"/>
              <a:t> </a:t>
            </a:r>
            <a:endParaRPr lang="en-US" kern="1200" dirty="0" smtClean="0">
              <a:effectLst/>
              <a:latin typeface="+mn-lt"/>
              <a:ea typeface="+mn-ea"/>
              <a:cs typeface="+mn-cs"/>
            </a:endParaRPr>
          </a:p>
          <a:p>
            <a:endParaRPr lang="en-US" dirty="0" smtClean="0"/>
          </a:p>
          <a:p>
            <a:pPr marL="176131" indent="-176131">
              <a:buFont typeface="Arial" panose="020B0604020202020204" pitchFamily="34" charset="0"/>
              <a:buChar char="•"/>
            </a:pPr>
            <a:r>
              <a:rPr lang="en-US" i="1" dirty="0" smtClean="0"/>
              <a:t>Static factors </a:t>
            </a:r>
            <a:r>
              <a:rPr lang="en-US" dirty="0" smtClean="0"/>
              <a:t>– are things that don’t or can’t change, such as what has already happened and its seriousness. </a:t>
            </a:r>
            <a:r>
              <a:rPr lang="en-US" i="1" dirty="0" smtClean="0"/>
              <a:t>Example</a:t>
            </a:r>
            <a:r>
              <a:rPr lang="en-US" dirty="0" smtClean="0"/>
              <a:t>: the father or partner has punched the mother and broken her cheekbone, or the mother has stabbed the father.  These are markers of what might happen between this couple (worst scenarios). The program needs to know what people are capable of doing.  </a:t>
            </a:r>
            <a:endParaRPr lang="en-US" sz="400" dirty="0" smtClean="0"/>
          </a:p>
          <a:p>
            <a:pPr marL="176131" indent="-176131">
              <a:buFont typeface="Arial" panose="020B0604020202020204" pitchFamily="34" charset="0"/>
              <a:buChar char="•"/>
            </a:pPr>
            <a:r>
              <a:rPr lang="en-US" i="1" kern="1200" dirty="0" smtClean="0">
                <a:effectLst/>
                <a:latin typeface="+mn-lt"/>
                <a:ea typeface="+mn-ea"/>
                <a:cs typeface="+mn-cs"/>
              </a:rPr>
              <a:t>Dynamic factors</a:t>
            </a:r>
            <a:r>
              <a:rPr lang="en-US" kern="1200" dirty="0" smtClean="0">
                <a:effectLst/>
                <a:latin typeface="+mn-lt"/>
                <a:ea typeface="+mn-ea"/>
                <a:cs typeface="+mn-cs"/>
              </a:rPr>
              <a:t> – are those things that can change. </a:t>
            </a:r>
            <a:r>
              <a:rPr lang="en-US" i="1" dirty="0" smtClean="0"/>
              <a:t>E</a:t>
            </a:r>
            <a:r>
              <a:rPr lang="en-US" i="1" kern="1200" dirty="0" smtClean="0">
                <a:effectLst/>
                <a:latin typeface="+mn-lt"/>
                <a:ea typeface="+mn-ea"/>
                <a:cs typeface="+mn-cs"/>
              </a:rPr>
              <a:t>xample:</a:t>
            </a:r>
            <a:r>
              <a:rPr lang="en-US" kern="1200" dirty="0" smtClean="0">
                <a:effectLst/>
                <a:latin typeface="+mn-lt"/>
                <a:ea typeface="+mn-ea"/>
                <a:cs typeface="+mn-cs"/>
              </a:rPr>
              <a:t> the same couple has a heated argument due to stress because the father lost his job.</a:t>
            </a:r>
            <a:r>
              <a:rPr lang="en-US" dirty="0" smtClean="0"/>
              <a:t> </a:t>
            </a:r>
            <a:r>
              <a:rPr lang="en-US" kern="1200" dirty="0" smtClean="0">
                <a:effectLst/>
                <a:latin typeface="+mn-lt"/>
                <a:ea typeface="+mn-ea"/>
                <a:cs typeface="+mn-cs"/>
              </a:rPr>
              <a:t>Given their past behaviors, this change in job status may increase the likelihood of previous violent behaviors being repeated.</a:t>
            </a:r>
            <a:r>
              <a:rPr lang="en-US" dirty="0" smtClean="0"/>
              <a:t> </a:t>
            </a:r>
            <a:r>
              <a:rPr lang="en-US" kern="1200" dirty="0" smtClean="0">
                <a:effectLst/>
                <a:latin typeface="+mn-lt"/>
                <a:ea typeface="+mn-ea"/>
                <a:cs typeface="+mn-cs"/>
              </a:rPr>
              <a:t>The program must pay attention to the direction behaviors are moving in. If the father gets a new job, things will likely move in the direction of decreasing the likelihood of those behaviors being repeated.</a:t>
            </a:r>
            <a:r>
              <a:rPr lang="en-US" dirty="0" smtClean="0"/>
              <a:t> </a:t>
            </a:r>
            <a:r>
              <a:rPr lang="en-US" kern="1200" dirty="0" smtClean="0">
                <a:effectLst/>
                <a:latin typeface="+mn-lt"/>
                <a:ea typeface="+mn-ea"/>
                <a:cs typeface="+mn-cs"/>
              </a:rPr>
              <a:t>Safety management requires paying attention to where things stand regarding dynamic factors</a:t>
            </a:r>
            <a:r>
              <a:rPr lang="en-US" kern="1200" baseline="0" dirty="0" smtClean="0">
                <a:effectLst/>
                <a:latin typeface="+mn-lt"/>
                <a:ea typeface="+mn-ea"/>
                <a:cs typeface="+mn-cs"/>
              </a:rPr>
              <a:t> </a:t>
            </a:r>
            <a:r>
              <a:rPr lang="en-US" kern="1200" dirty="0" smtClean="0">
                <a:effectLst/>
                <a:latin typeface="+mn-lt"/>
                <a:ea typeface="+mn-ea"/>
                <a:cs typeface="+mn-cs"/>
              </a:rPr>
              <a:t>and watching for signs of movement of how things are changing over time to increase or decrease safety.</a:t>
            </a:r>
            <a:r>
              <a:rPr lang="en-US" dirty="0" smtClean="0"/>
              <a:t>  </a:t>
            </a:r>
            <a:endParaRPr lang="en-US" dirty="0" smtClean="0">
              <a:latin typeface="+mn-lt"/>
            </a:endParaRPr>
          </a:p>
          <a:p>
            <a:pPr marL="176131" indent="-176131">
              <a:buFont typeface="Arial" panose="020B0604020202020204" pitchFamily="34" charset="0"/>
              <a:buChar cha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56A54EE-C959-448C-B94A-528FB40E2345}" type="slidenum">
              <a:rPr lang="en-US" smtClean="0"/>
              <a:t>16</a:t>
            </a:fld>
            <a:endParaRPr lang="en-US" dirty="0"/>
          </a:p>
        </p:txBody>
      </p:sp>
    </p:spTree>
    <p:extLst>
      <p:ext uri="{BB962C8B-B14F-4D97-AF65-F5344CB8AC3E}">
        <p14:creationId xmlns:p14="http://schemas.microsoft.com/office/powerpoint/2010/main" val="569498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4.</a:t>
            </a:r>
            <a:r>
              <a:rPr lang="en-US" b="1" baseline="0" dirty="0" smtClean="0"/>
              <a:t> A </a:t>
            </a:r>
            <a:r>
              <a:rPr lang="en-US" b="1" dirty="0" smtClean="0"/>
              <a:t>Risk Management</a:t>
            </a:r>
            <a:r>
              <a:rPr lang="en-US" b="1" kern="1200" dirty="0" smtClean="0">
                <a:effectLst/>
                <a:latin typeface="+mn-lt"/>
                <a:ea typeface="+mn-ea"/>
                <a:cs typeface="+mn-cs"/>
              </a:rPr>
              <a:t> Plan</a:t>
            </a:r>
            <a:r>
              <a:rPr lang="en-US" b="1" dirty="0" smtClean="0"/>
              <a:t> </a:t>
            </a:r>
            <a:r>
              <a:rPr lang="en-US" dirty="0" smtClean="0"/>
              <a:t>is a comprehensive safety plan developed collaboratively with the client, a treatment team, and significant others to decrease risk for a specific adverse or undesirable event for this family. A safety plan usually focuses on using available resources to decrease, as much as possible, the potential influence of risk factors and increase, as much as possible, the potential influence of protective factors.</a:t>
            </a:r>
          </a:p>
          <a:p>
            <a:pPr lvl="0"/>
            <a:r>
              <a:rPr lang="en-US" b="1" dirty="0" smtClean="0"/>
              <a:t> </a:t>
            </a:r>
          </a:p>
          <a:p>
            <a:pPr marL="176131" indent="-176131">
              <a:buFont typeface="Arial" panose="020B0604020202020204" pitchFamily="34" charset="0"/>
              <a:buChar char="•"/>
              <a:defRPr/>
            </a:pPr>
            <a:r>
              <a:rPr lang="en-US" kern="1200" dirty="0" smtClean="0">
                <a:effectLst/>
                <a:latin typeface="+mn-lt"/>
                <a:ea typeface="+mn-ea"/>
                <a:cs typeface="+mn-cs"/>
              </a:rPr>
              <a:t>Part of managing risk</a:t>
            </a:r>
            <a:r>
              <a:rPr lang="en-US" kern="1200" baseline="0" dirty="0" smtClean="0">
                <a:effectLst/>
                <a:latin typeface="+mn-lt"/>
                <a:ea typeface="+mn-ea"/>
                <a:cs typeface="+mn-cs"/>
              </a:rPr>
              <a:t> </a:t>
            </a:r>
            <a:r>
              <a:rPr lang="en-US" kern="1200" dirty="0" smtClean="0">
                <a:effectLst/>
                <a:latin typeface="+mn-lt"/>
                <a:ea typeface="+mn-ea"/>
                <a:cs typeface="+mn-cs"/>
              </a:rPr>
              <a:t>may be clarifying what is the</a:t>
            </a:r>
            <a:r>
              <a:rPr lang="en-US" dirty="0" smtClean="0"/>
              <a:t> Child Protective Services</a:t>
            </a:r>
            <a:r>
              <a:rPr lang="en-US" kern="1200" dirty="0" smtClean="0">
                <a:effectLst/>
                <a:latin typeface="+mn-lt"/>
                <a:ea typeface="+mn-ea"/>
                <a:cs typeface="+mn-cs"/>
              </a:rPr>
              <a:t> plan around visitation? What are the conditions of a restraining order if one is place?</a:t>
            </a:r>
            <a:r>
              <a:rPr lang="en-US" dirty="0" smtClean="0"/>
              <a:t> </a:t>
            </a:r>
            <a:r>
              <a:rPr lang="en-US" kern="1200" dirty="0" smtClean="0">
                <a:effectLst/>
                <a:latin typeface="+mn-lt"/>
                <a:ea typeface="+mn-ea"/>
                <a:cs typeface="+mn-cs"/>
              </a:rPr>
              <a:t>Does there need to be additional clarification regarding what the visitation plans are?</a:t>
            </a:r>
            <a:r>
              <a:rPr lang="en-US" dirty="0" smtClean="0"/>
              <a:t> </a:t>
            </a:r>
            <a:r>
              <a:rPr lang="en-US" kern="1200" dirty="0" smtClean="0">
                <a:effectLst/>
                <a:latin typeface="+mn-lt"/>
                <a:ea typeface="+mn-ea"/>
                <a:cs typeface="+mn-cs"/>
              </a:rPr>
              <a:t> </a:t>
            </a:r>
          </a:p>
          <a:p>
            <a:pPr marL="176131" indent="-176131">
              <a:buFont typeface="Arial" panose="020B0604020202020204" pitchFamily="34" charset="0"/>
              <a:buChar char="•"/>
              <a:defRPr/>
            </a:pPr>
            <a:r>
              <a:rPr lang="en-US" kern="1200" dirty="0" smtClean="0">
                <a:effectLst/>
                <a:latin typeface="+mn-lt"/>
                <a:ea typeface="+mn-ea"/>
                <a:cs typeface="+mn-cs"/>
              </a:rPr>
              <a:t>Also important</a:t>
            </a:r>
            <a:r>
              <a:rPr lang="en-US" kern="1200" baseline="0" dirty="0" smtClean="0">
                <a:effectLst/>
                <a:latin typeface="+mn-lt"/>
                <a:ea typeface="+mn-ea"/>
                <a:cs typeface="+mn-cs"/>
              </a:rPr>
              <a:t> is u</a:t>
            </a:r>
            <a:r>
              <a:rPr lang="en-US" kern="1200" dirty="0" smtClean="0">
                <a:effectLst/>
                <a:latin typeface="+mn-lt"/>
                <a:ea typeface="+mn-ea"/>
                <a:cs typeface="+mn-cs"/>
              </a:rPr>
              <a:t>nderstanding when it is appropriate to get legal support or have legal mandates put in place.</a:t>
            </a:r>
            <a:r>
              <a:rPr lang="en-US" dirty="0" smtClean="0"/>
              <a:t> </a:t>
            </a:r>
            <a:r>
              <a:rPr lang="en-US" kern="1200" dirty="0" smtClean="0">
                <a:effectLst/>
                <a:latin typeface="+mn-lt"/>
                <a:ea typeface="+mn-ea"/>
                <a:cs typeface="+mn-cs"/>
              </a:rPr>
              <a:t> </a:t>
            </a:r>
            <a:r>
              <a:rPr lang="en-US" i="1" kern="1200" dirty="0" smtClean="0">
                <a:effectLst/>
                <a:latin typeface="+mn-lt"/>
                <a:ea typeface="+mn-ea"/>
                <a:cs typeface="+mn-cs"/>
              </a:rPr>
              <a:t>Example</a:t>
            </a:r>
            <a:r>
              <a:rPr lang="en-US" i="0" kern="1200" dirty="0" smtClean="0">
                <a:effectLst/>
                <a:latin typeface="+mn-lt"/>
                <a:ea typeface="+mn-ea"/>
                <a:cs typeface="+mn-cs"/>
              </a:rPr>
              <a:t>:</a:t>
            </a:r>
            <a:r>
              <a:rPr lang="en-US" kern="1200" dirty="0" smtClean="0">
                <a:effectLst/>
                <a:latin typeface="+mn-lt"/>
                <a:ea typeface="+mn-ea"/>
                <a:cs typeface="+mn-cs"/>
              </a:rPr>
              <a:t> there is a restraining order in place, but</a:t>
            </a:r>
            <a:r>
              <a:rPr lang="en-US" kern="1200" baseline="0" dirty="0" smtClean="0">
                <a:effectLst/>
                <a:latin typeface="+mn-lt"/>
                <a:ea typeface="+mn-ea"/>
                <a:cs typeface="+mn-cs"/>
              </a:rPr>
              <a:t> </a:t>
            </a:r>
            <a:r>
              <a:rPr lang="en-US" kern="1200" dirty="0" smtClean="0">
                <a:effectLst/>
                <a:latin typeface="+mn-lt"/>
                <a:ea typeface="+mn-ea"/>
                <a:cs typeface="+mn-cs"/>
              </a:rPr>
              <a:t>the couple has decided to resume their relationship while mom is in treatment.</a:t>
            </a:r>
            <a:r>
              <a:rPr lang="en-US" dirty="0" smtClean="0"/>
              <a:t> </a:t>
            </a:r>
            <a:r>
              <a:rPr lang="en-US" kern="1200" dirty="0" smtClean="0">
                <a:effectLst/>
                <a:latin typeface="+mn-lt"/>
                <a:ea typeface="+mn-ea"/>
                <a:cs typeface="+mn-cs"/>
              </a:rPr>
              <a:t>They ignore the order thinking it no longer applies since they are on better terms. Violating the restraining order puts them at risk. If they</a:t>
            </a:r>
            <a:r>
              <a:rPr lang="en-US" kern="1200" baseline="0" dirty="0" smtClean="0">
                <a:effectLst/>
                <a:latin typeface="+mn-lt"/>
                <a:ea typeface="+mn-ea"/>
                <a:cs typeface="+mn-cs"/>
              </a:rPr>
              <a:t> should </a:t>
            </a:r>
            <a:r>
              <a:rPr lang="en-US" kern="1200" dirty="0" smtClean="0">
                <a:effectLst/>
                <a:latin typeface="+mn-lt"/>
                <a:ea typeface="+mn-ea"/>
                <a:cs typeface="+mn-cs"/>
              </a:rPr>
              <a:t>have a</a:t>
            </a:r>
            <a:r>
              <a:rPr lang="en-US" dirty="0" smtClean="0"/>
              <a:t> </a:t>
            </a:r>
            <a:r>
              <a:rPr lang="en-US" kern="1200" dirty="0" smtClean="0">
                <a:effectLst/>
                <a:latin typeface="+mn-lt"/>
                <a:ea typeface="+mn-ea"/>
                <a:cs typeface="+mn-cs"/>
              </a:rPr>
              <a:t>serious fight, then they could not only be arrested for assault,</a:t>
            </a:r>
            <a:r>
              <a:rPr lang="en-US" dirty="0" smtClean="0"/>
              <a:t> </a:t>
            </a:r>
            <a:r>
              <a:rPr lang="en-US" kern="1200" dirty="0" smtClean="0">
                <a:effectLst/>
                <a:latin typeface="+mn-lt"/>
                <a:ea typeface="+mn-ea"/>
                <a:cs typeface="+mn-cs"/>
              </a:rPr>
              <a:t> but also for violating the restraining order, which may be a more complicated</a:t>
            </a:r>
            <a:r>
              <a:rPr lang="en-US" kern="1200" baseline="0" dirty="0" smtClean="0">
                <a:effectLst/>
                <a:latin typeface="+mn-lt"/>
                <a:ea typeface="+mn-ea"/>
                <a:cs typeface="+mn-cs"/>
              </a:rPr>
              <a:t> offense.</a:t>
            </a:r>
            <a:endParaRPr lang="en-US" dirty="0" smtClean="0"/>
          </a:p>
          <a:p>
            <a:pPr marL="176131" indent="-176131">
              <a:buFont typeface="Arial" panose="020B0604020202020204" pitchFamily="34" charset="0"/>
              <a:buChar char="•"/>
              <a:defRPr/>
            </a:pPr>
            <a:r>
              <a:rPr lang="en-US" dirty="0" smtClean="0"/>
              <a:t> </a:t>
            </a:r>
            <a:r>
              <a:rPr lang="en-US" kern="1200" dirty="0" smtClean="0">
                <a:effectLst/>
                <a:latin typeface="+mn-lt"/>
                <a:ea typeface="+mn-ea"/>
                <a:cs typeface="+mn-cs"/>
              </a:rPr>
              <a:t>Do family members need to better understand what needs to be in place for the future,</a:t>
            </a:r>
            <a:r>
              <a:rPr lang="en-US" kern="1200" baseline="0" dirty="0" smtClean="0">
                <a:effectLst/>
                <a:latin typeface="+mn-lt"/>
                <a:ea typeface="+mn-ea"/>
                <a:cs typeface="+mn-cs"/>
              </a:rPr>
              <a:t> </a:t>
            </a:r>
            <a:r>
              <a:rPr lang="en-US" kern="1200" dirty="0" smtClean="0">
                <a:effectLst/>
                <a:latin typeface="+mn-lt"/>
                <a:ea typeface="+mn-ea"/>
                <a:cs typeface="+mn-cs"/>
              </a:rPr>
              <a:t>such as helping mom prepare for discharge from</a:t>
            </a:r>
            <a:r>
              <a:rPr lang="en-US" kern="1200" baseline="0" dirty="0" smtClean="0">
                <a:effectLst/>
                <a:latin typeface="+mn-lt"/>
                <a:ea typeface="+mn-ea"/>
                <a:cs typeface="+mn-cs"/>
              </a:rPr>
              <a:t> a </a:t>
            </a:r>
            <a:r>
              <a:rPr lang="en-US" kern="1200" dirty="0" smtClean="0">
                <a:effectLst/>
                <a:latin typeface="+mn-lt"/>
                <a:ea typeface="+mn-ea"/>
                <a:cs typeface="+mn-cs"/>
              </a:rPr>
              <a:t>residential program?</a:t>
            </a:r>
            <a:r>
              <a:rPr lang="en-US" dirty="0" smtClean="0"/>
              <a:t> </a:t>
            </a:r>
            <a:r>
              <a:rPr lang="en-US" kern="1200" dirty="0" smtClean="0">
                <a:effectLst/>
                <a:latin typeface="+mn-lt"/>
                <a:ea typeface="+mn-ea"/>
                <a:cs typeface="+mn-cs"/>
              </a:rPr>
              <a:t> </a:t>
            </a:r>
            <a:r>
              <a:rPr lang="en-US" i="1" kern="1200" dirty="0" smtClean="0">
                <a:effectLst/>
                <a:latin typeface="+mn-lt"/>
                <a:ea typeface="+mn-ea"/>
                <a:cs typeface="+mn-cs"/>
              </a:rPr>
              <a:t>Example</a:t>
            </a:r>
            <a:r>
              <a:rPr lang="en-US" kern="1200" dirty="0" smtClean="0">
                <a:effectLst/>
                <a:latin typeface="+mn-lt"/>
                <a:ea typeface="+mn-ea"/>
                <a:cs typeface="+mn-cs"/>
              </a:rPr>
              <a:t>:</a:t>
            </a:r>
            <a:r>
              <a:rPr lang="en-US" kern="1200" baseline="0" dirty="0" smtClean="0">
                <a:effectLst/>
                <a:latin typeface="+mn-lt"/>
                <a:ea typeface="+mn-ea"/>
                <a:cs typeface="+mn-cs"/>
              </a:rPr>
              <a:t> m</a:t>
            </a:r>
            <a:r>
              <a:rPr lang="en-US" kern="1200" dirty="0" smtClean="0">
                <a:effectLst/>
                <a:latin typeface="+mn-lt"/>
                <a:ea typeface="+mn-ea"/>
                <a:cs typeface="+mn-cs"/>
              </a:rPr>
              <a:t>om is planning on moving back in with the father at the end of treatment.</a:t>
            </a:r>
            <a:r>
              <a:rPr lang="en-US" dirty="0" smtClean="0"/>
              <a:t> </a:t>
            </a:r>
            <a:r>
              <a:rPr lang="en-US" kern="1200" dirty="0" smtClean="0">
                <a:effectLst/>
                <a:latin typeface="+mn-lt"/>
                <a:ea typeface="+mn-ea"/>
                <a:cs typeface="+mn-cs"/>
              </a:rPr>
              <a:t>She also has a restraining order against him.</a:t>
            </a:r>
            <a:r>
              <a:rPr lang="en-US" dirty="0" smtClean="0"/>
              <a:t> </a:t>
            </a:r>
            <a:r>
              <a:rPr lang="en-US" kern="1200" dirty="0" smtClean="0">
                <a:effectLst/>
                <a:latin typeface="+mn-lt"/>
                <a:ea typeface="+mn-ea"/>
                <a:cs typeface="+mn-cs"/>
              </a:rPr>
              <a:t>Does she need to withdraw this restraining order so they will not be violating it? Such clarification is part of managing </a:t>
            </a:r>
            <a:r>
              <a:rPr lang="en-US" dirty="0" smtClean="0"/>
              <a:t>risk</a:t>
            </a:r>
            <a:r>
              <a:rPr lang="en-US" kern="1200" dirty="0" smtClean="0">
                <a:effectLst/>
                <a:latin typeface="+mn-lt"/>
                <a:ea typeface="+mn-ea"/>
                <a:cs typeface="+mn-cs"/>
              </a:rPr>
              <a:t>.</a:t>
            </a:r>
            <a:r>
              <a:rPr lang="en-US" dirty="0" smtClean="0"/>
              <a:t> </a:t>
            </a:r>
            <a:endParaRPr lang="en-US" dirty="0" smtClean="0">
              <a:latin typeface="+mn-lt"/>
            </a:endParaRPr>
          </a:p>
          <a:p>
            <a:pPr lvl="0"/>
            <a:endParaRPr lang="en-US" dirty="0" smtClean="0"/>
          </a:p>
          <a:p>
            <a:pPr lvl="1"/>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56E48B5-FFB6-400B-8C54-BCC2E30F9C5D}" type="slidenum">
              <a:rPr lang="en-US" smtClean="0"/>
              <a:t>17</a:t>
            </a:fld>
            <a:endParaRPr lang="en-US" dirty="0"/>
          </a:p>
        </p:txBody>
      </p:sp>
    </p:spTree>
    <p:extLst>
      <p:ext uri="{BB962C8B-B14F-4D97-AF65-F5344CB8AC3E}">
        <p14:creationId xmlns:p14="http://schemas.microsoft.com/office/powerpoint/2010/main" val="956595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Partnering</a:t>
            </a:r>
            <a:r>
              <a:rPr lang="en-US" baseline="0" dirty="0" smtClean="0"/>
              <a:t> with child welfare is essential when providing family-centered care. In this video clip, Kathryn Icenhower of SHIELDS for Families, a program in Compton, CA, and Blanca Vega of the LA Department of Children and Family Services talk frankly about the significant challenges and benefits such a partnership presented for them personally and for their agencies.</a:t>
            </a:r>
          </a:p>
          <a:p>
            <a:pPr lvl="0"/>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smtClean="0"/>
              <a:t>Note to trainer: </a:t>
            </a:r>
            <a:r>
              <a:rPr lang="en-US" sz="1200" kern="1200" baseline="0" dirty="0" smtClean="0">
                <a:solidFill>
                  <a:schemeClr val="tx1"/>
                </a:solidFill>
                <a:effectLst/>
                <a:latin typeface="+mn-lt"/>
                <a:ea typeface="+mn-ea"/>
                <a:cs typeface="+mn-cs"/>
              </a:rPr>
              <a:t>This video is 4:12 minutes long and also available online at https://vimeopro.com/attcnetwork/bring-them-all/video/236123169. </a:t>
            </a:r>
            <a:r>
              <a:rPr lang="en-US" b="0" i="0" dirty="0" smtClean="0"/>
              <a:t>If time allows, ask, “Any thoughts about what you just heard in the video?”</a:t>
            </a:r>
          </a:p>
          <a:p>
            <a:endParaRPr lang="en-US" dirty="0"/>
          </a:p>
        </p:txBody>
      </p:sp>
      <p:sp>
        <p:nvSpPr>
          <p:cNvPr id="4" name="Slide Number Placeholder 3"/>
          <p:cNvSpPr>
            <a:spLocks noGrp="1"/>
          </p:cNvSpPr>
          <p:nvPr>
            <p:ph type="sldNum" sz="quarter" idx="10"/>
          </p:nvPr>
        </p:nvSpPr>
        <p:spPr/>
        <p:txBody>
          <a:bodyPr/>
          <a:lstStyle/>
          <a:p>
            <a:fld id="{456A54EE-C959-448C-B94A-528FB40E2345}" type="slidenum">
              <a:rPr lang="en-US" smtClean="0"/>
              <a:t>18</a:t>
            </a:fld>
            <a:endParaRPr lang="en-US" dirty="0"/>
          </a:p>
        </p:txBody>
      </p:sp>
    </p:spTree>
    <p:extLst>
      <p:ext uri="{BB962C8B-B14F-4D97-AF65-F5344CB8AC3E}">
        <p14:creationId xmlns:p14="http://schemas.microsoft.com/office/powerpoint/2010/main" val="912743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kern="1200" dirty="0" smtClean="0">
                <a:effectLst/>
                <a:latin typeface="+mn-lt"/>
                <a:ea typeface="+mn-ea"/>
                <a:cs typeface="+mn-cs"/>
              </a:rPr>
              <a:t>5.</a:t>
            </a:r>
            <a:r>
              <a:rPr lang="en-US" b="1" kern="1200" baseline="0" dirty="0" smtClean="0">
                <a:effectLst/>
                <a:latin typeface="+mn-lt"/>
                <a:ea typeface="+mn-ea"/>
                <a:cs typeface="+mn-cs"/>
              </a:rPr>
              <a:t> </a:t>
            </a:r>
            <a:r>
              <a:rPr lang="en-US" b="1" kern="1200" dirty="0" smtClean="0">
                <a:effectLst/>
                <a:latin typeface="+mn-lt"/>
                <a:ea typeface="+mn-ea"/>
                <a:cs typeface="+mn-cs"/>
              </a:rPr>
              <a:t>Clinical</a:t>
            </a:r>
            <a:r>
              <a:rPr lang="en-US" b="1" kern="1200" baseline="0" dirty="0" smtClean="0">
                <a:effectLst/>
                <a:latin typeface="+mn-lt"/>
                <a:ea typeface="+mn-ea"/>
                <a:cs typeface="+mn-cs"/>
              </a:rPr>
              <a:t> interventions selection </a:t>
            </a:r>
            <a:r>
              <a:rPr lang="en-US" b="0" kern="1200" baseline="0" dirty="0" smtClean="0">
                <a:effectLst/>
                <a:latin typeface="+mn-lt"/>
                <a:ea typeface="+mn-ea"/>
                <a:cs typeface="+mn-cs"/>
              </a:rPr>
              <a:t>is the next step. Agencies </a:t>
            </a:r>
            <a:r>
              <a:rPr lang="en-US" b="0" kern="1200" dirty="0" smtClean="0">
                <a:effectLst/>
                <a:latin typeface="+mn-lt"/>
                <a:ea typeface="+mn-ea"/>
                <a:cs typeface="+mn-cs"/>
              </a:rPr>
              <a:t>may make different types of family-centered interventions available in either a group or individual format.</a:t>
            </a:r>
            <a:r>
              <a:rPr lang="en-US" dirty="0" smtClean="0"/>
              <a:t> It is important to note again that family-centered interventions must always be pursued with sensitivity to the ways family structures, values, and functioning vary with cultural context. Let’s look at the basic types of interventions</a:t>
            </a:r>
            <a:r>
              <a:rPr lang="en-US" baseline="0" dirty="0" smtClean="0"/>
              <a:t> more closely. </a:t>
            </a:r>
          </a:p>
          <a:p>
            <a:pPr lvl="1"/>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56E48B5-FFB6-400B-8C54-BCC2E30F9C5D}" type="slidenum">
              <a:rPr lang="en-US" smtClean="0"/>
              <a:t>19</a:t>
            </a:fld>
            <a:endParaRPr lang="en-US" dirty="0"/>
          </a:p>
        </p:txBody>
      </p:sp>
    </p:spTree>
    <p:extLst>
      <p:ext uri="{BB962C8B-B14F-4D97-AF65-F5344CB8AC3E}">
        <p14:creationId xmlns:p14="http://schemas.microsoft.com/office/powerpoint/2010/main" val="1390338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Module 5,</a:t>
            </a:r>
            <a:r>
              <a:rPr lang="en-US" baseline="0" dirty="0" smtClean="0"/>
              <a:t> we</a:t>
            </a:r>
            <a:r>
              <a:rPr lang="en-US" dirty="0" smtClean="0"/>
              <a:t> take a client-level view</a:t>
            </a:r>
            <a:r>
              <a:rPr lang="en-US" baseline="0" dirty="0" smtClean="0"/>
              <a:t> and </a:t>
            </a:r>
            <a:r>
              <a:rPr lang="en-US" dirty="0" smtClean="0"/>
              <a:t>concentrate on the steps that</a:t>
            </a:r>
            <a:r>
              <a:rPr lang="en-US" baseline="0" dirty="0" smtClean="0"/>
              <a:t> can guide development of family-centered </a:t>
            </a:r>
            <a:r>
              <a:rPr lang="en-US" dirty="0" smtClean="0"/>
              <a:t>interventions</a:t>
            </a:r>
            <a:r>
              <a:rPr lang="en-US" baseline="0" dirty="0" smtClean="0"/>
              <a:t> for the individual families you serve</a:t>
            </a:r>
            <a:r>
              <a:rPr lang="en-US"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456A54EE-C959-448C-B94A-528FB40E2345}" type="slidenum">
              <a:rPr lang="en-US" smtClean="0"/>
              <a:t>2</a:t>
            </a:fld>
            <a:endParaRPr lang="en-US" dirty="0"/>
          </a:p>
        </p:txBody>
      </p:sp>
    </p:spTree>
    <p:extLst>
      <p:ext uri="{BB962C8B-B14F-4D97-AF65-F5344CB8AC3E}">
        <p14:creationId xmlns:p14="http://schemas.microsoft.com/office/powerpoint/2010/main" val="1388108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When working with an individual family, the identified needs are specific.</a:t>
            </a:r>
            <a:r>
              <a:rPr lang="en-US" dirty="0" smtClean="0"/>
              <a:t> Some or all of the needed interventions may be provided in-house. Some may have to be accessed externally. </a:t>
            </a:r>
            <a:endParaRPr lang="en-US" baseline="0" dirty="0" smtClean="0"/>
          </a:p>
          <a:p>
            <a:pPr lvl="0"/>
            <a:endParaRPr lang="en-US" dirty="0" smtClean="0"/>
          </a:p>
          <a:p>
            <a:pPr marL="171450" indent="-171450">
              <a:buChar char="•"/>
            </a:pPr>
            <a:r>
              <a:rPr lang="en-US" b="1" dirty="0" smtClean="0"/>
              <a:t>Marital – Partner interventions </a:t>
            </a:r>
            <a:r>
              <a:rPr lang="en-US" dirty="0" smtClean="0"/>
              <a:t>– For couples choosing to remain together and experiencing difficulties other than parenting. E.g. Difficulties with intimate partner violence, continued substance use as a couple, questions about whether to remain together, communication problems, concerns about fidelity, etc. </a:t>
            </a:r>
          </a:p>
          <a:p>
            <a:pPr marL="0" indent="0">
              <a:buNone/>
            </a:pPr>
            <a:endParaRPr lang="en-US" dirty="0" smtClean="0"/>
          </a:p>
          <a:p>
            <a:pPr marL="171450" indent="-171450">
              <a:buChar char="•"/>
            </a:pPr>
            <a:r>
              <a:rPr lang="en-US" b="1" dirty="0" smtClean="0"/>
              <a:t>Co-parenting interventions</a:t>
            </a:r>
            <a:r>
              <a:rPr lang="en-US" dirty="0" smtClean="0"/>
              <a:t> - It may be part of a marital-partner intervention or it may be the primary form of intervention for couples who have ended their sexual relationship or partnership. </a:t>
            </a:r>
          </a:p>
          <a:p>
            <a:pPr marL="0" indent="0">
              <a:buNone/>
            </a:pPr>
            <a:endParaRPr lang="en-US" dirty="0" smtClean="0"/>
          </a:p>
          <a:p>
            <a:pPr marL="171450" indent="-171450">
              <a:buChar char="•"/>
            </a:pPr>
            <a:r>
              <a:rPr lang="en-US" b="1" dirty="0" smtClean="0"/>
              <a:t>Parenting interventions </a:t>
            </a:r>
            <a:r>
              <a:rPr lang="en-US" dirty="0" smtClean="0"/>
              <a:t>– For the fathers and other co-parents, the parenting interventions would match what is being done with the mothers. Links to some of the more popular interventions for use with fathers are in the resources section. There has been work on defining the components of these programs for men, and there is evidence that men like them, but evidence on whether they really work as advertised is evolving. </a:t>
            </a:r>
          </a:p>
          <a:p>
            <a:pPr marL="0" indent="0">
              <a:buNone/>
            </a:pPr>
            <a:endParaRPr lang="en-US" dirty="0" smtClean="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dirty="0" smtClean="0"/>
              <a:t>Child intervention</a:t>
            </a:r>
            <a:r>
              <a:rPr lang="en-US" dirty="0" smtClean="0"/>
              <a:t> - Some programs include interventions where children of parents who are in treatment meet without the parents. It is separate from family interventions. In</a:t>
            </a:r>
            <a:r>
              <a:rPr lang="en-US" baseline="0" dirty="0" smtClean="0"/>
              <a:t> a moment, we’ll look at a short video about these. </a:t>
            </a:r>
            <a:endParaRPr lang="en-US" dirty="0" smtClean="0"/>
          </a:p>
          <a:p>
            <a:pPr marL="0" indent="0">
              <a:buNone/>
            </a:pPr>
            <a:r>
              <a:rPr lang="en-US" baseline="0" dirty="0" smtClean="0"/>
              <a:t> </a:t>
            </a:r>
            <a:endParaRPr lang="en-US" dirty="0" smtClean="0"/>
          </a:p>
          <a:p>
            <a:pPr marL="171450" indent="-171450">
              <a:buChar char="•"/>
            </a:pPr>
            <a:r>
              <a:rPr lang="en-US" b="1" dirty="0" smtClean="0"/>
              <a:t>Family intervention </a:t>
            </a:r>
            <a:r>
              <a:rPr lang="en-US" dirty="0" smtClean="0"/>
              <a:t>– These are carried out with parental figures and children in whatever configuration there is – mom and children, dad and children, mom and dad and children, etc. </a:t>
            </a:r>
          </a:p>
          <a:p>
            <a:pPr lvl="1"/>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56A54EE-C959-448C-B94A-528FB40E2345}" type="slidenum">
              <a:rPr lang="en-US" smtClean="0"/>
              <a:t>20</a:t>
            </a:fld>
            <a:endParaRPr lang="en-US" dirty="0"/>
          </a:p>
        </p:txBody>
      </p:sp>
    </p:spTree>
    <p:extLst>
      <p:ext uri="{BB962C8B-B14F-4D97-AF65-F5344CB8AC3E}">
        <p14:creationId xmlns:p14="http://schemas.microsoft.com/office/powerpoint/2010/main" val="11607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har char="•"/>
            </a:pPr>
            <a:r>
              <a:rPr lang="en-US" dirty="0" smtClean="0"/>
              <a:t>Services</a:t>
            </a:r>
            <a:r>
              <a:rPr lang="en-US" baseline="0" dirty="0" smtClean="0"/>
              <a:t> for children, such as those offered by SHIELDS for families in Compton, CA, </a:t>
            </a:r>
            <a:r>
              <a:rPr lang="en-US" dirty="0" smtClean="0"/>
              <a:t>give a child a place to talk about what it has been like to live with a parent with a substance use disorder. It is also an opportunity to educate children in a developmentally appropriate way about the nature of addiction. Some programs also offer summer camps with daylong programming for kids who have a parent with substance use issues.  </a:t>
            </a:r>
          </a:p>
          <a:p>
            <a:endParaRPr lang="en-US" dirty="0" smtClean="0"/>
          </a:p>
          <a:p>
            <a:r>
              <a:rPr lang="en-US" b="1" i="1" dirty="0" smtClean="0"/>
              <a:t>Note to trainer: </a:t>
            </a:r>
            <a:r>
              <a:rPr lang="en-US" sz="1200" kern="1200" baseline="0" dirty="0" smtClean="0">
                <a:solidFill>
                  <a:schemeClr val="tx1"/>
                </a:solidFill>
                <a:effectLst/>
                <a:latin typeface="+mn-lt"/>
                <a:ea typeface="+mn-ea"/>
                <a:cs typeface="+mn-cs"/>
              </a:rPr>
              <a:t>This video is 3:17 minutes long and also available online at https://vimeopro.com/attcnetwork/bring-them-all/video/236123803.</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 </a:t>
            </a:r>
            <a:endParaRPr lang="en-US" dirty="0" smtClean="0"/>
          </a:p>
          <a:p>
            <a:endParaRPr lang="en-US" dirty="0" smtClean="0"/>
          </a:p>
          <a:p>
            <a:endParaRPr lang="en-US" dirty="0" smtClean="0"/>
          </a:p>
          <a:p>
            <a:pPr lvl="0"/>
            <a:r>
              <a:rPr lang="en-US" dirty="0" smtClean="0"/>
              <a:t> </a:t>
            </a:r>
          </a:p>
          <a:p>
            <a:pPr lvl="1"/>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56A54EE-C959-448C-B94A-528FB40E2345}" type="slidenum">
              <a:rPr lang="en-US" smtClean="0"/>
              <a:t>21</a:t>
            </a:fld>
            <a:endParaRPr lang="en-US" dirty="0"/>
          </a:p>
        </p:txBody>
      </p:sp>
    </p:spTree>
    <p:extLst>
      <p:ext uri="{BB962C8B-B14F-4D97-AF65-F5344CB8AC3E}">
        <p14:creationId xmlns:p14="http://schemas.microsoft.com/office/powerpoint/2010/main" val="2617045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6. Evaluation of Clinical Outcomes </a:t>
            </a:r>
            <a:r>
              <a:rPr lang="en-US" b="0" dirty="0" smtClean="0"/>
              <a:t>is</a:t>
            </a:r>
            <a:r>
              <a:rPr lang="en-US" b="0" baseline="0" dirty="0" smtClean="0"/>
              <a:t> the sixth step </a:t>
            </a:r>
            <a:r>
              <a:rPr lang="en-US" b="1" dirty="0" smtClean="0"/>
              <a:t>- </a:t>
            </a:r>
            <a:r>
              <a:rPr lang="en-US" b="0" kern="1200" baseline="0" dirty="0" smtClean="0">
                <a:effectLst/>
                <a:latin typeface="+mn-lt"/>
                <a:ea typeface="+mn-ea"/>
                <a:cs typeface="+mn-cs"/>
              </a:rPr>
              <a:t>How will the clinical outcomes be evaluated</a:t>
            </a:r>
            <a:r>
              <a:rPr lang="en-US" dirty="0" smtClean="0"/>
              <a:t> for this family</a:t>
            </a:r>
            <a:r>
              <a:rPr lang="en-US" b="0" kern="1200" baseline="0" dirty="0" smtClean="0">
                <a:effectLst/>
                <a:latin typeface="+mn-lt"/>
                <a:ea typeface="+mn-ea"/>
                <a:cs typeface="+mn-cs"/>
              </a:rPr>
              <a:t>?</a:t>
            </a:r>
            <a:r>
              <a:rPr lang="en-US" dirty="0" smtClean="0"/>
              <a:t> </a:t>
            </a:r>
            <a:r>
              <a:rPr lang="en-US" b="0" kern="1200" baseline="0" dirty="0" smtClean="0">
                <a:effectLst/>
                <a:latin typeface="+mn-lt"/>
                <a:ea typeface="+mn-ea"/>
                <a:cs typeface="+mn-cs"/>
              </a:rPr>
              <a:t>What markers will you use?</a:t>
            </a:r>
            <a:endParaRPr lang="en-US" b="1" baseline="0" dirty="0" smtClean="0">
              <a:latin typeface="+mn-lt"/>
            </a:endParaRPr>
          </a:p>
          <a:p>
            <a:endParaRPr lang="en-US" dirty="0" smtClean="0"/>
          </a:p>
          <a:p>
            <a:r>
              <a:rPr lang="en-US" dirty="0" smtClean="0"/>
              <a:t>Any program of assessment and intervention designed to better meet the needs of families should include some simple but formal ways to assess what is being done both in terms of how it is being received by the family members involved and the extent to which it is promoting change within the family you are working with. </a:t>
            </a:r>
          </a:p>
          <a:p>
            <a:r>
              <a:rPr lang="en-US" dirty="0" smtClean="0"/>
              <a:t> </a:t>
            </a:r>
          </a:p>
          <a:p>
            <a:endParaRPr lang="en-US" dirty="0" smtClean="0"/>
          </a:p>
          <a:p>
            <a:pPr lvl="0"/>
            <a:r>
              <a:rPr lang="en-US" dirty="0" smtClean="0"/>
              <a:t> </a:t>
            </a:r>
          </a:p>
          <a:p>
            <a:pPr lvl="1"/>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56E48B5-FFB6-400B-8C54-BCC2E30F9C5D}" type="slidenum">
              <a:rPr lang="en-US" smtClean="0"/>
              <a:t>22</a:t>
            </a:fld>
            <a:endParaRPr lang="en-US" dirty="0"/>
          </a:p>
        </p:txBody>
      </p:sp>
    </p:spTree>
    <p:extLst>
      <p:ext uri="{BB962C8B-B14F-4D97-AF65-F5344CB8AC3E}">
        <p14:creationId xmlns:p14="http://schemas.microsoft.com/office/powerpoint/2010/main" val="1270918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smtClean="0"/>
              <a:t>Pioneers in</a:t>
            </a:r>
            <a:r>
              <a:rPr lang="en-US" sz="1400" baseline="0" dirty="0" smtClean="0"/>
              <a:t> the field such as K</a:t>
            </a:r>
            <a:r>
              <a:rPr lang="en-US" sz="1400" dirty="0" smtClean="0"/>
              <a:t>imberly Craig, </a:t>
            </a:r>
            <a:r>
              <a:rPr lang="en-US" sz="1400" baseline="0" dirty="0" smtClean="0"/>
              <a:t>CEO of CHEEERS Recovery Center, and a former PPW grantee, in Phoenix, AZ, can offer insights on the evaluation process: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aseline="0" dirty="0" smtClean="0"/>
          </a:p>
          <a:p>
            <a:r>
              <a:rPr lang="en-US" sz="1200" kern="1200" dirty="0" smtClean="0">
                <a:solidFill>
                  <a:schemeClr val="tx1"/>
                </a:solidFill>
                <a:effectLst/>
                <a:latin typeface="+mn-lt"/>
                <a:ea typeface="+mn-ea"/>
                <a:cs typeface="+mn-cs"/>
              </a:rPr>
              <a:t>“It was over 15 years ago that we moved our programs toward being gender-specific and trauma-informed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which for many programs meant WOMEN only</a:t>
            </a:r>
            <a:r>
              <a:rPr lang="en-US" sz="1200" kern="1200" baseline="0" dirty="0" smtClean="0">
                <a:solidFill>
                  <a:schemeClr val="tx1"/>
                </a:solidFill>
                <a:effectLst/>
                <a:latin typeface="+mn-lt"/>
                <a:ea typeface="+mn-ea"/>
                <a:cs typeface="+mn-cs"/>
              </a:rPr>
              <a:t> - </a:t>
            </a:r>
            <a:r>
              <a:rPr lang="en-US" sz="1200" kern="1200" dirty="0" smtClean="0">
                <a:solidFill>
                  <a:schemeClr val="tx1"/>
                </a:solidFill>
                <a:effectLst/>
                <a:latin typeface="+mn-lt"/>
                <a:ea typeface="+mn-ea"/>
                <a:cs typeface="+mn-cs"/>
              </a:rPr>
              <a:t>and eventually and slowly we added her children. Our service delivery methods have changed over time and continue to change. As recently as 5 years ago, family-centered care for many of us meant we made some outreach phone calls to family members to tell them about the holiday dinner and visitation hours at our treatment facility, or we mailed them a family packet with program rules, do’s and don'ts. It was also common (and may still be) that males (fathers) and extended family members were not allowed on the campus of our programs and certainly not without an escort. Now we are asking that actual services be provided to the entire family, not just outreach and courtesy calls. In many ways we need to give ourselves permission to change with the times and accept that what was once the best we could do with the information we had, is now old information. We have new information in front of us and we have to embrace it, believing we will improve our programs and outcomes for families as a result.”</a:t>
            </a:r>
          </a:p>
          <a:p>
            <a:endParaRPr lang="en-US" sz="1200" kern="1200" dirty="0" smtClean="0">
              <a:solidFill>
                <a:schemeClr val="tx1"/>
              </a:solidFill>
              <a:effectLst/>
              <a:latin typeface="+mn-lt"/>
              <a:ea typeface="+mn-ea"/>
              <a:cs typeface="+mn-cs"/>
            </a:endParaRPr>
          </a:p>
          <a:p>
            <a:pPr marL="342900" indent="-342900">
              <a:buFont typeface="Arial" panose="020B0604020202020204" pitchFamily="34" charset="0"/>
              <a:buChar char="•"/>
            </a:pPr>
            <a:endParaRPr lang="en-US" sz="1400" dirty="0" smtClean="0"/>
          </a:p>
        </p:txBody>
      </p:sp>
      <p:sp>
        <p:nvSpPr>
          <p:cNvPr id="4" name="Slide Number Placeholder 3"/>
          <p:cNvSpPr>
            <a:spLocks noGrp="1"/>
          </p:cNvSpPr>
          <p:nvPr>
            <p:ph type="sldNum" sz="quarter" idx="10"/>
          </p:nvPr>
        </p:nvSpPr>
        <p:spPr/>
        <p:txBody>
          <a:bodyPr/>
          <a:lstStyle/>
          <a:p>
            <a:fld id="{456A54EE-C959-448C-B94A-528FB40E2345}" type="slidenum">
              <a:rPr lang="en-US" smtClean="0"/>
              <a:t>23</a:t>
            </a:fld>
            <a:endParaRPr lang="en-US" dirty="0"/>
          </a:p>
        </p:txBody>
      </p:sp>
    </p:spTree>
    <p:extLst>
      <p:ext uri="{BB962C8B-B14F-4D97-AF65-F5344CB8AC3E}">
        <p14:creationId xmlns:p14="http://schemas.microsoft.com/office/powerpoint/2010/main" val="29205312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participants:</a:t>
            </a:r>
          </a:p>
          <a:p>
            <a:pPr marL="342900" indent="-342900">
              <a:spcAft>
                <a:spcPts val="1200"/>
              </a:spcAft>
              <a:buFont typeface="Arial" panose="020B0604020202020204" pitchFamily="34" charset="0"/>
              <a:buChar char="•"/>
            </a:pPr>
            <a:r>
              <a:rPr lang="en-US" sz="1200" dirty="0" smtClean="0"/>
              <a:t>What are your thoughts regarding Kimberly’s observations?  </a:t>
            </a:r>
          </a:p>
          <a:p>
            <a:pPr marL="342900" indent="-342900">
              <a:spcAft>
                <a:spcPts val="1200"/>
              </a:spcAft>
              <a:buFont typeface="Arial" panose="020B0604020202020204" pitchFamily="34" charset="0"/>
              <a:buChar char="•"/>
            </a:pPr>
            <a:r>
              <a:rPr lang="en-US" sz="1200" dirty="0" smtClean="0"/>
              <a:t>Would you place your agency’s level of family centeredness closer to the past (how things used to be) or closer to the future?</a:t>
            </a:r>
          </a:p>
          <a:p>
            <a:pPr marL="342900" indent="-342900">
              <a:spcAft>
                <a:spcPts val="1200"/>
              </a:spcAft>
              <a:buFont typeface="Arial" panose="020B0604020202020204" pitchFamily="34" charset="0"/>
              <a:buChar char="•"/>
            </a:pPr>
            <a:r>
              <a:rPr lang="en-US" sz="1200" dirty="0" smtClean="0"/>
              <a:t>Where would you place the level of family-centeredness of your own practice?</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smtClean="0"/>
              <a:t>Note to trainer: </a:t>
            </a:r>
            <a:r>
              <a:rPr lang="en-US" b="0" i="0" dirty="0" smtClean="0"/>
              <a:t>Modify this activity based on the audience and time constraints.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56A54EE-C959-448C-B94A-528FB40E2345}" type="slidenum">
              <a:rPr lang="en-US" smtClean="0"/>
              <a:t>24</a:t>
            </a:fld>
            <a:endParaRPr lang="en-US" dirty="0"/>
          </a:p>
        </p:txBody>
      </p:sp>
    </p:spTree>
    <p:extLst>
      <p:ext uri="{BB962C8B-B14F-4D97-AF65-F5344CB8AC3E}">
        <p14:creationId xmlns:p14="http://schemas.microsoft.com/office/powerpoint/2010/main" val="2344617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9363">
              <a:buFont typeface="Arial" panose="020B0604020202020204" pitchFamily="34" charset="0"/>
              <a:buNone/>
              <a:defRPr/>
            </a:pPr>
            <a:r>
              <a:rPr lang="en-US" dirty="0" smtClean="0"/>
              <a:t>How has your impression of building family-centered programming changed?  </a:t>
            </a:r>
          </a:p>
          <a:p>
            <a:endParaRPr lang="en-US" dirty="0" smtClean="0"/>
          </a:p>
          <a:p>
            <a:r>
              <a:rPr lang="en-US" b="1" i="1" dirty="0" smtClean="0"/>
              <a:t>Note to trainer: Modify this activity based on the audience and time constraints.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56A54EE-C959-448C-B94A-528FB40E2345}" type="slidenum">
              <a:rPr lang="en-US" smtClean="0"/>
              <a:t>25</a:t>
            </a:fld>
            <a:endParaRPr lang="en-US" dirty="0"/>
          </a:p>
        </p:txBody>
      </p:sp>
    </p:spTree>
    <p:extLst>
      <p:ext uri="{BB962C8B-B14F-4D97-AF65-F5344CB8AC3E}">
        <p14:creationId xmlns:p14="http://schemas.microsoft.com/office/powerpoint/2010/main" val="19731139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400" dirty="0" smtClean="0"/>
              <a:t>This is </a:t>
            </a:r>
            <a:r>
              <a:rPr lang="en-US" sz="1400" baseline="0" dirty="0" smtClean="0"/>
              <a:t>the next module in this training series. Make sure to check your participant manual for more information and resources.</a:t>
            </a:r>
            <a:endParaRPr lang="en-US" sz="1400" dirty="0" smtClean="0"/>
          </a:p>
          <a:p>
            <a:pPr marL="173336" indent="-173336">
              <a:buFont typeface="Arial" panose="020B0604020202020204" pitchFamily="34" charset="0"/>
              <a:buChar char="•"/>
            </a:pPr>
            <a:endParaRPr lang="en-US" sz="1400" dirty="0" smtClean="0"/>
          </a:p>
          <a:p>
            <a:pPr marL="0" indent="0">
              <a:buFont typeface="Arial" panose="020B0604020202020204" pitchFamily="34" charset="0"/>
              <a:buNone/>
            </a:pPr>
            <a:endParaRPr lang="en-US" sz="1400" dirty="0"/>
          </a:p>
        </p:txBody>
      </p:sp>
      <p:sp>
        <p:nvSpPr>
          <p:cNvPr id="4" name="Slide Number Placeholder 3"/>
          <p:cNvSpPr>
            <a:spLocks noGrp="1"/>
          </p:cNvSpPr>
          <p:nvPr>
            <p:ph type="sldNum" sz="quarter" idx="10"/>
          </p:nvPr>
        </p:nvSpPr>
        <p:spPr/>
        <p:txBody>
          <a:bodyPr/>
          <a:lstStyle/>
          <a:p>
            <a:fld id="{456A54EE-C959-448C-B94A-528FB40E2345}" type="slidenum">
              <a:rPr lang="en-US" smtClean="0"/>
              <a:t>26</a:t>
            </a:fld>
            <a:endParaRPr lang="en-US" dirty="0"/>
          </a:p>
        </p:txBody>
      </p:sp>
    </p:spTree>
    <p:extLst>
      <p:ext uri="{BB962C8B-B14F-4D97-AF65-F5344CB8AC3E}">
        <p14:creationId xmlns:p14="http://schemas.microsoft.com/office/powerpoint/2010/main" val="605080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dirty="0" smtClean="0"/>
              <a:t>Our</a:t>
            </a:r>
            <a:r>
              <a:rPr lang="en-US" sz="1400" b="0" baseline="0" dirty="0" smtClean="0"/>
              <a:t> thanks to Thomas McMahon, PhD for his expertise, guidance, and many contributions in the development of this module. </a:t>
            </a:r>
            <a:r>
              <a:rPr lang="en-US" sz="1400" dirty="0" smtClean="0"/>
              <a:t>Dr. McMahon is a Professor in Psychiatry and the Child Study Center at the Yale University School of Medicine. Dr. McMahon is interested in ways in which the principles of developmental psychopathology can be used to expand understanding of the impact that parental addiction has on family process and child development. He has worked on the development of gender-specific parent interventions for men enrolled in addiction treatment. Dr. McMahon is also interested in the psychological assessment and treatment of children, adolescents, and young adults who have been abused or neglected in the context of parental addiction, as well as clinical and research training on the roles that genetic liability and family process play in the intergenerational transmission of developmental psychopathology. Dr. McMahon completed his doctoral training in clinical child and school psychology at New York University in 1994. Since 1998, he has been the recipient of several grants from the National Institute on Drug Abuse. With his colleagues, he has published more than 75 peer-reviewed papers and book chapters.</a:t>
            </a:r>
          </a:p>
        </p:txBody>
      </p:sp>
      <p:sp>
        <p:nvSpPr>
          <p:cNvPr id="4" name="Slide Number Placeholder 3"/>
          <p:cNvSpPr>
            <a:spLocks noGrp="1"/>
          </p:cNvSpPr>
          <p:nvPr>
            <p:ph type="sldNum" sz="quarter" idx="10"/>
          </p:nvPr>
        </p:nvSpPr>
        <p:spPr/>
        <p:txBody>
          <a:bodyPr/>
          <a:lstStyle/>
          <a:p>
            <a:fld id="{456A54EE-C959-448C-B94A-528FB40E2345}" type="slidenum">
              <a:rPr lang="en-US" smtClean="0"/>
              <a:t>3</a:t>
            </a:fld>
            <a:endParaRPr lang="en-US" dirty="0"/>
          </a:p>
        </p:txBody>
      </p:sp>
    </p:spTree>
    <p:extLst>
      <p:ext uri="{BB962C8B-B14F-4D97-AF65-F5344CB8AC3E}">
        <p14:creationId xmlns:p14="http://schemas.microsoft.com/office/powerpoint/2010/main" val="1112674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400" dirty="0" smtClean="0"/>
              <a:t>Before we get started, I’d like to do some brief introductions.</a:t>
            </a:r>
          </a:p>
          <a:p>
            <a:pPr marL="285750" indent="-285750">
              <a:buFont typeface="Arial" panose="020B0604020202020204" pitchFamily="34" charset="0"/>
              <a:buChar char="•"/>
            </a:pPr>
            <a:r>
              <a:rPr lang="en-US" sz="1400" dirty="0" smtClean="0"/>
              <a:t>Trainer:</a:t>
            </a:r>
            <a:r>
              <a:rPr lang="en-US" sz="1400" baseline="0" dirty="0" smtClean="0"/>
              <a:t> introduce yourself</a:t>
            </a:r>
          </a:p>
          <a:p>
            <a:pPr marL="285750" indent="-285750">
              <a:buFont typeface="Arial" panose="020B0604020202020204" pitchFamily="34" charset="0"/>
              <a:buChar char="•"/>
            </a:pPr>
            <a:r>
              <a:rPr lang="en-US" sz="1400" baseline="0" dirty="0" smtClean="0"/>
              <a:t>Now I’d like everyone to introduce yourself and share your favorite thing about working with families.</a:t>
            </a:r>
          </a:p>
          <a:p>
            <a:pPr marL="285750" indent="-285750">
              <a:buFont typeface="Arial" panose="020B0604020202020204" pitchFamily="34" charset="0"/>
              <a:buChar char="•"/>
            </a:pPr>
            <a:r>
              <a:rPr lang="en-US" sz="1400" baseline="0" dirty="0" smtClean="0"/>
              <a:t>Have everyone say their name, field, and favorite thing about working with families.</a:t>
            </a:r>
          </a:p>
          <a:p>
            <a:pPr marL="285750" indent="-285750">
              <a:buFont typeface="Arial" panose="020B0604020202020204" pitchFamily="34" charset="0"/>
              <a:buChar char="•"/>
            </a:pPr>
            <a:endParaRPr lang="en-US" sz="1400" baseline="0" dirty="0" smtClean="0"/>
          </a:p>
          <a:p>
            <a:pPr marL="0" indent="0">
              <a:buFont typeface="Arial" panose="020B0604020202020204" pitchFamily="34" charset="0"/>
              <a:buNone/>
            </a:pPr>
            <a:r>
              <a:rPr lang="en-US" sz="1400" b="1" i="1" baseline="0" dirty="0" smtClean="0"/>
              <a:t>Note to trainer: You can modify this activity based on your audience.</a:t>
            </a:r>
          </a:p>
          <a:p>
            <a:pPr marL="0" indent="0">
              <a:buFont typeface="Arial" panose="020B0604020202020204" pitchFamily="34" charset="0"/>
              <a:buNone/>
            </a:pPr>
            <a:endParaRPr lang="en-US" sz="1400" b="1" i="1" dirty="0" smtClean="0"/>
          </a:p>
        </p:txBody>
      </p:sp>
      <p:sp>
        <p:nvSpPr>
          <p:cNvPr id="4" name="Slide Number Placeholder 3"/>
          <p:cNvSpPr>
            <a:spLocks noGrp="1"/>
          </p:cNvSpPr>
          <p:nvPr>
            <p:ph type="sldNum" sz="quarter" idx="10"/>
          </p:nvPr>
        </p:nvSpPr>
        <p:spPr/>
        <p:txBody>
          <a:bodyPr/>
          <a:lstStyle/>
          <a:p>
            <a:fld id="{456A54EE-C959-448C-B94A-528FB40E2345}" type="slidenum">
              <a:rPr lang="en-US" smtClean="0"/>
              <a:t>4</a:t>
            </a:fld>
            <a:endParaRPr lang="en-US" dirty="0"/>
          </a:p>
        </p:txBody>
      </p:sp>
    </p:spTree>
    <p:extLst>
      <p:ext uri="{BB962C8B-B14F-4D97-AF65-F5344CB8AC3E}">
        <p14:creationId xmlns:p14="http://schemas.microsoft.com/office/powerpoint/2010/main" val="1072496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400" baseline="0" dirty="0" smtClean="0"/>
              <a:t>As part of this curriculum, you all have a participant manual. I’d like us to do a hands-on review of this module’s content so you are familiar:</a:t>
            </a:r>
          </a:p>
          <a:p>
            <a:pPr marL="285750" indent="-285750">
              <a:buFont typeface="Arial" panose="020B0604020202020204" pitchFamily="34" charset="0"/>
              <a:buChar char="•"/>
            </a:pPr>
            <a:r>
              <a:rPr lang="en-US" sz="1400" b="1" baseline="0" dirty="0" smtClean="0"/>
              <a:t>On page 144</a:t>
            </a:r>
            <a:r>
              <a:rPr lang="en-US" sz="1400" baseline="0" dirty="0" smtClean="0"/>
              <a:t>, the module begins with the training goals and objectives.</a:t>
            </a:r>
          </a:p>
          <a:p>
            <a:pPr marL="285750" indent="-285750">
              <a:buFont typeface="Arial" panose="020B0604020202020204" pitchFamily="34" charset="0"/>
              <a:buChar char="•"/>
            </a:pPr>
            <a:r>
              <a:rPr lang="en-US" sz="1400" baseline="0" dirty="0" smtClean="0"/>
              <a:t>Next on </a:t>
            </a:r>
            <a:r>
              <a:rPr lang="en-US" sz="1400" b="1" baseline="0" dirty="0" smtClean="0"/>
              <a:t>page 145 </a:t>
            </a:r>
            <a:r>
              <a:rPr lang="en-US" sz="1400" baseline="0" dirty="0" smtClean="0"/>
              <a:t>you will find all of the presentation slides with room for taking notes.</a:t>
            </a:r>
          </a:p>
          <a:p>
            <a:pPr marL="285750" indent="-285750">
              <a:buFont typeface="Arial" panose="020B0604020202020204" pitchFamily="34" charset="0"/>
              <a:buChar char="•"/>
            </a:pPr>
            <a:r>
              <a:rPr lang="en-US" sz="1400" baseline="0" dirty="0" smtClean="0"/>
              <a:t>Then on </a:t>
            </a:r>
            <a:r>
              <a:rPr lang="en-US" sz="1400" b="1" baseline="0" dirty="0" smtClean="0"/>
              <a:t>page 158 </a:t>
            </a:r>
            <a:r>
              <a:rPr lang="en-US" sz="1400" baseline="0" dirty="0" smtClean="0"/>
              <a:t>you will find the resources section, which contains a collection of handouts, worksheets, activities, assessments, recommended reading, and a reference list for that module.</a:t>
            </a:r>
          </a:p>
        </p:txBody>
      </p:sp>
      <p:sp>
        <p:nvSpPr>
          <p:cNvPr id="4" name="Slide Number Placeholder 3"/>
          <p:cNvSpPr>
            <a:spLocks noGrp="1"/>
          </p:cNvSpPr>
          <p:nvPr>
            <p:ph type="sldNum" sz="quarter" idx="10"/>
          </p:nvPr>
        </p:nvSpPr>
        <p:spPr/>
        <p:txBody>
          <a:bodyPr/>
          <a:lstStyle/>
          <a:p>
            <a:fld id="{456A54EE-C959-448C-B94A-528FB40E2345}" type="slidenum">
              <a:rPr lang="en-US" smtClean="0"/>
              <a:t>5</a:t>
            </a:fld>
            <a:endParaRPr lang="en-US" dirty="0"/>
          </a:p>
        </p:txBody>
      </p:sp>
    </p:spTree>
    <p:extLst>
      <p:ext uri="{BB962C8B-B14F-4D97-AF65-F5344CB8AC3E}">
        <p14:creationId xmlns:p14="http://schemas.microsoft.com/office/powerpoint/2010/main" val="3218606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400" baseline="0" dirty="0" smtClean="0"/>
              <a:t>For additional resources, visit www.attcppwtools.org. Here you can download the “Easier Together” curriculum and access other resources such as:</a:t>
            </a:r>
          </a:p>
          <a:p>
            <a:pPr marL="285750" indent="-285750">
              <a:buFont typeface="Arial" panose="020B0604020202020204" pitchFamily="34" charset="0"/>
              <a:buChar char="•"/>
            </a:pPr>
            <a:r>
              <a:rPr lang="en-US" sz="1400" baseline="0" dirty="0" smtClean="0"/>
              <a:t>Training curriculum</a:t>
            </a:r>
          </a:p>
          <a:p>
            <a:pPr marL="285750" indent="-285750">
              <a:buFont typeface="Arial" panose="020B0604020202020204" pitchFamily="34" charset="0"/>
              <a:buChar char="•"/>
            </a:pPr>
            <a:r>
              <a:rPr lang="en-US" sz="1400" baseline="0" dirty="0" smtClean="0"/>
              <a:t>Online courses</a:t>
            </a:r>
          </a:p>
          <a:p>
            <a:pPr marL="285750" indent="-285750">
              <a:buFont typeface="Arial" panose="020B0604020202020204" pitchFamily="34" charset="0"/>
              <a:buChar char="•"/>
            </a:pPr>
            <a:r>
              <a:rPr lang="en-US" sz="1400" baseline="0" dirty="0" smtClean="0"/>
              <a:t>300+ resources in the Program Resources library</a:t>
            </a:r>
          </a:p>
          <a:p>
            <a:pPr marL="285750" indent="-285750">
              <a:buFont typeface="Arial" panose="020B0604020202020204" pitchFamily="34" charset="0"/>
              <a:buChar char="•"/>
            </a:pPr>
            <a:r>
              <a:rPr lang="en-US" sz="1400" baseline="0" dirty="0" smtClean="0"/>
              <a:t>Recorded presentations</a:t>
            </a:r>
          </a:p>
          <a:p>
            <a:pPr marL="285750" indent="-285750">
              <a:buFont typeface="Arial" panose="020B0604020202020204" pitchFamily="34" charset="0"/>
              <a:buChar char="•"/>
            </a:pPr>
            <a:r>
              <a:rPr lang="en-US" sz="1400" baseline="0" dirty="0" smtClean="0"/>
              <a:t>Videos</a:t>
            </a:r>
          </a:p>
        </p:txBody>
      </p:sp>
      <p:sp>
        <p:nvSpPr>
          <p:cNvPr id="4" name="Slide Number Placeholder 3"/>
          <p:cNvSpPr>
            <a:spLocks noGrp="1"/>
          </p:cNvSpPr>
          <p:nvPr>
            <p:ph type="sldNum" sz="quarter" idx="10"/>
          </p:nvPr>
        </p:nvSpPr>
        <p:spPr/>
        <p:txBody>
          <a:bodyPr/>
          <a:lstStyle/>
          <a:p>
            <a:fld id="{456A54EE-C959-448C-B94A-528FB40E2345}" type="slidenum">
              <a:rPr lang="en-US" smtClean="0"/>
              <a:t>6</a:t>
            </a:fld>
            <a:endParaRPr lang="en-US" dirty="0"/>
          </a:p>
        </p:txBody>
      </p:sp>
    </p:spTree>
    <p:extLst>
      <p:ext uri="{BB962C8B-B14F-4D97-AF65-F5344CB8AC3E}">
        <p14:creationId xmlns:p14="http://schemas.microsoft.com/office/powerpoint/2010/main" val="1962956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smtClean="0"/>
              <a:t>The goal of this module is to</a:t>
            </a:r>
            <a:r>
              <a:rPr lang="en-US" sz="1400" baseline="0" dirty="0" smtClean="0"/>
              <a:t> </a:t>
            </a:r>
            <a:r>
              <a:rPr lang="en-US" sz="1400" dirty="0" smtClean="0"/>
              <a:t>provide a framework for development of family-centered interventions.</a:t>
            </a:r>
          </a:p>
          <a:p>
            <a:pPr marL="0" indent="0">
              <a:buFont typeface="Arial" panose="020B0604020202020204" pitchFamily="34" charset="0"/>
              <a:buNone/>
            </a:pPr>
            <a:endParaRPr lang="en-US" sz="1400" dirty="0" smtClean="0"/>
          </a:p>
          <a:p>
            <a:pPr marL="0" indent="0">
              <a:buFont typeface="Arial" panose="020B0604020202020204" pitchFamily="34" charset="0"/>
              <a:buNone/>
            </a:pPr>
            <a:r>
              <a:rPr lang="en-US" sz="1400" dirty="0" smtClean="0"/>
              <a:t>These are our learning objectives for Module 5.</a:t>
            </a:r>
            <a:endParaRPr lang="en-US" sz="1400" dirty="0" smtClean="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456A54EE-C959-448C-B94A-528FB40E2345}" type="slidenum">
              <a:rPr lang="en-US" smtClean="0"/>
              <a:t>7</a:t>
            </a:fld>
            <a:endParaRPr lang="en-US" dirty="0"/>
          </a:p>
        </p:txBody>
      </p:sp>
    </p:spTree>
    <p:extLst>
      <p:ext uri="{BB962C8B-B14F-4D97-AF65-F5344CB8AC3E}">
        <p14:creationId xmlns:p14="http://schemas.microsoft.com/office/powerpoint/2010/main" val="2730358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This is a graphic that was developed to embody family-centered care and was presented in earlier modules. In this graphic, you can see that the woman is the vehicle of entry for all family members. She is the initial client that comes into the program to receive services, but through her, our view expands to include all family members. The family becomes the client and we wrap services around all family members to support family strengthening and healing.</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Additionally, this graphic outlines “family-centered, recovery and wellness principles.” It is imperative to view family-centered care through the lens of recovery and wellness, not just as a treatment episode. Family-centered care sets families up for sustainable recovery and wellness long after treatment ends.</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1" i="1" baseline="0" dirty="0" smtClean="0"/>
              <a:t>Note to trainer: This is available as a handout on page 69 of the participant manual.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697817B-ADDA-4C3B-B348-A939188AA8EB}" type="slidenum">
              <a:rPr lang="en-US" smtClean="0"/>
              <a:t>8</a:t>
            </a:fld>
            <a:endParaRPr lang="en-US" dirty="0"/>
          </a:p>
        </p:txBody>
      </p:sp>
    </p:spTree>
    <p:extLst>
      <p:ext uri="{BB962C8B-B14F-4D97-AF65-F5344CB8AC3E}">
        <p14:creationId xmlns:p14="http://schemas.microsoft.com/office/powerpoint/2010/main" val="1739024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24375" y="161925"/>
            <a:ext cx="1441450" cy="1114425"/>
          </a:xfrm>
        </p:spPr>
      </p:sp>
      <p:sp>
        <p:nvSpPr>
          <p:cNvPr id="3" name="Notes Placeholder 2"/>
          <p:cNvSpPr>
            <a:spLocks noGrp="1"/>
          </p:cNvSpPr>
          <p:nvPr>
            <p:ph type="body" idx="1"/>
          </p:nvPr>
        </p:nvSpPr>
        <p:spPr>
          <a:xfrm>
            <a:off x="171451" y="504825"/>
            <a:ext cx="6610350" cy="795337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aseline="0" dirty="0" smtClean="0">
                <a:latin typeface="Times New Roman" panose="02020603050405020304" pitchFamily="18" charset="0"/>
                <a:cs typeface="Times New Roman" panose="02020603050405020304" pitchFamily="18" charset="0"/>
              </a:rPr>
              <a:t>For this module’s Culture Conversation, we’re going to discuss one culture’s view of family. This is an image of harakeke: The harakeke (flax) plant represents the </a:t>
            </a:r>
            <a:r>
              <a:rPr lang="en-US" sz="1100" baseline="0" dirty="0" err="1" smtClean="0">
                <a:latin typeface="Times New Roman" panose="02020603050405020304" pitchFamily="18" charset="0"/>
                <a:cs typeface="Times New Roman" panose="02020603050405020304" pitchFamily="18" charset="0"/>
              </a:rPr>
              <a:t>whānau</a:t>
            </a:r>
            <a:r>
              <a:rPr lang="en-US" sz="1100" baseline="0" dirty="0" smtClean="0">
                <a:latin typeface="Times New Roman" panose="02020603050405020304" pitchFamily="18" charset="0"/>
                <a:cs typeface="Times New Roman" panose="02020603050405020304" pitchFamily="18" charset="0"/>
              </a:rPr>
              <a:t> (family) in Māori thought. The </a:t>
            </a:r>
            <a:r>
              <a:rPr lang="en-US" sz="1100" baseline="0" dirty="0" err="1" smtClean="0">
                <a:latin typeface="Times New Roman" panose="02020603050405020304" pitchFamily="18" charset="0"/>
                <a:cs typeface="Times New Roman" panose="02020603050405020304" pitchFamily="18" charset="0"/>
              </a:rPr>
              <a:t>rito</a:t>
            </a:r>
            <a:r>
              <a:rPr lang="en-US" sz="1100" baseline="0" dirty="0" smtClean="0">
                <a:latin typeface="Times New Roman" panose="02020603050405020304" pitchFamily="18" charset="0"/>
                <a:cs typeface="Times New Roman" panose="02020603050405020304" pitchFamily="18" charset="0"/>
              </a:rPr>
              <a:t> (shoot) is the child. It is protectively surrounded by the </a:t>
            </a:r>
            <a:r>
              <a:rPr lang="en-US" sz="1100" baseline="0" dirty="0" err="1" smtClean="0">
                <a:latin typeface="Times New Roman" panose="02020603050405020304" pitchFamily="18" charset="0"/>
                <a:cs typeface="Times New Roman" panose="02020603050405020304" pitchFamily="18" charset="0"/>
              </a:rPr>
              <a:t>awhi</a:t>
            </a:r>
            <a:r>
              <a:rPr lang="en-US" sz="1100" baseline="0" dirty="0" smtClean="0">
                <a:latin typeface="Times New Roman" panose="02020603050405020304" pitchFamily="18" charset="0"/>
                <a:cs typeface="Times New Roman" panose="02020603050405020304" pitchFamily="18" charset="0"/>
              </a:rPr>
              <a:t> </a:t>
            </a:r>
            <a:r>
              <a:rPr lang="en-US" sz="1100" baseline="0" dirty="0" err="1" smtClean="0">
                <a:latin typeface="Times New Roman" panose="02020603050405020304" pitchFamily="18" charset="0"/>
                <a:cs typeface="Times New Roman" panose="02020603050405020304" pitchFamily="18" charset="0"/>
              </a:rPr>
              <a:t>rito</a:t>
            </a:r>
            <a:r>
              <a:rPr lang="en-US" sz="1100" baseline="0" dirty="0" smtClean="0">
                <a:latin typeface="Times New Roman" panose="02020603050405020304" pitchFamily="18" charset="0"/>
                <a:cs typeface="Times New Roman" panose="02020603050405020304" pitchFamily="18" charset="0"/>
              </a:rPr>
              <a:t> (parents). The outside leaves represent the </a:t>
            </a:r>
            <a:r>
              <a:rPr lang="en-US" sz="1100" baseline="0" dirty="0" err="1" smtClean="0">
                <a:latin typeface="Times New Roman" panose="02020603050405020304" pitchFamily="18" charset="0"/>
                <a:cs typeface="Times New Roman" panose="02020603050405020304" pitchFamily="18" charset="0"/>
              </a:rPr>
              <a:t>tūpuna</a:t>
            </a:r>
            <a:r>
              <a:rPr lang="en-US" sz="1100" baseline="0" dirty="0" smtClean="0">
                <a:latin typeface="Times New Roman" panose="02020603050405020304" pitchFamily="18" charset="0"/>
                <a:cs typeface="Times New Roman" panose="02020603050405020304" pitchFamily="18" charset="0"/>
              </a:rPr>
              <a:t> (grandparents and ancestors). Strength is created through </a:t>
            </a:r>
            <a:r>
              <a:rPr lang="en-US" sz="1100" i="1" baseline="0" dirty="0" err="1" smtClean="0">
                <a:latin typeface="Times New Roman" panose="02020603050405020304" pitchFamily="18" charset="0"/>
                <a:cs typeface="Times New Roman" panose="02020603050405020304" pitchFamily="18" charset="0"/>
              </a:rPr>
              <a:t>Whânaungatanga</a:t>
            </a:r>
            <a:r>
              <a:rPr lang="en-US" sz="1100" i="1" baseline="0" dirty="0" smtClean="0">
                <a:latin typeface="Times New Roman" panose="02020603050405020304" pitchFamily="18" charset="0"/>
                <a:cs typeface="Times New Roman" panose="02020603050405020304" pitchFamily="18" charset="0"/>
              </a:rPr>
              <a:t> - connections </a:t>
            </a:r>
            <a:r>
              <a:rPr lang="en-US" sz="1100" i="0" baseline="0" dirty="0" smtClean="0">
                <a:latin typeface="Times New Roman" panose="02020603050405020304" pitchFamily="18" charset="0"/>
                <a:cs typeface="Times New Roman" panose="02020603050405020304" pitchFamily="18" charset="0"/>
              </a:rPr>
              <a:t>with the </a:t>
            </a:r>
            <a:r>
              <a:rPr lang="en-US" sz="1100" baseline="0" dirty="0" err="1" smtClean="0">
                <a:latin typeface="Times New Roman" panose="02020603050405020304" pitchFamily="18" charset="0"/>
                <a:cs typeface="Times New Roman" panose="02020603050405020304" pitchFamily="18" charset="0"/>
              </a:rPr>
              <a:t>Whânau</a:t>
            </a:r>
            <a:r>
              <a:rPr lang="en-US" sz="1100" baseline="0" dirty="0" smtClean="0">
                <a:latin typeface="Times New Roman" panose="02020603050405020304" pitchFamily="18" charset="0"/>
                <a:cs typeface="Times New Roman" panose="02020603050405020304" pitchFamily="18" charset="0"/>
              </a:rPr>
              <a:t>; this encompasses everyone who is connected to the individual and recognizes the wide diversity of families within their communities. The family/whanau is crucial in developing and maintaining resilience.</a:t>
            </a:r>
          </a:p>
          <a:p>
            <a:endParaRPr lang="en-US" sz="1100" baseline="0" dirty="0" smtClean="0">
              <a:latin typeface="Times New Roman" panose="02020603050405020304" pitchFamily="18" charset="0"/>
              <a:cs typeface="Times New Roman" panose="02020603050405020304" pitchFamily="18" charset="0"/>
            </a:endParaRPr>
          </a:p>
          <a:p>
            <a:r>
              <a:rPr lang="en-US" sz="1100" baseline="0" dirty="0" smtClean="0">
                <a:latin typeface="Times New Roman" panose="02020603050405020304" pitchFamily="18" charset="0"/>
                <a:cs typeface="Times New Roman" panose="02020603050405020304" pitchFamily="18" charset="0"/>
              </a:rPr>
              <a:t>This is an example of one culture, one community, and one understanding of the impact of family.</a:t>
            </a:r>
          </a:p>
          <a:p>
            <a:endParaRPr lang="en-US" sz="1100" baseline="0" dirty="0" smtClean="0">
              <a:latin typeface="Times New Roman" panose="02020603050405020304" pitchFamily="18" charset="0"/>
              <a:cs typeface="Times New Roman" panose="02020603050405020304" pitchFamily="18" charset="0"/>
            </a:endParaRPr>
          </a:p>
          <a:p>
            <a:r>
              <a:rPr lang="en-US" sz="1100" baseline="0" dirty="0" smtClean="0">
                <a:latin typeface="Times New Roman" panose="02020603050405020304" pitchFamily="18" charset="0"/>
                <a:cs typeface="Times New Roman" panose="02020603050405020304" pitchFamily="18" charset="0"/>
              </a:rPr>
              <a:t>How is the family understood within our agencies, our communities, and families we serve?</a:t>
            </a:r>
          </a:p>
          <a:p>
            <a:endParaRPr lang="en-US" sz="1100" baseline="0" dirty="0" smtClean="0">
              <a:latin typeface="Times New Roman" panose="02020603050405020304" pitchFamily="18" charset="0"/>
              <a:cs typeface="Times New Roman" panose="02020603050405020304" pitchFamily="18" charset="0"/>
            </a:endParaRPr>
          </a:p>
          <a:p>
            <a:r>
              <a:rPr lang="en-US" sz="1100" b="0" baseline="0" dirty="0" smtClean="0">
                <a:latin typeface="Times New Roman" panose="02020603050405020304" pitchFamily="18" charset="0"/>
                <a:cs typeface="Times New Roman" panose="02020603050405020304" pitchFamily="18" charset="0"/>
              </a:rPr>
              <a:t>As we have shared previously, the family can encompass:</a:t>
            </a:r>
          </a:p>
          <a:p>
            <a:pPr marL="628650" lvl="1" indent="-171450">
              <a:buFont typeface="Arial" panose="020B0604020202020204" pitchFamily="34" charset="0"/>
              <a:buChar char="•"/>
            </a:pPr>
            <a:r>
              <a:rPr lang="en-US" sz="1100" b="0" baseline="0" dirty="0" smtClean="0">
                <a:latin typeface="Times New Roman" panose="02020603050405020304" pitchFamily="18" charset="0"/>
                <a:cs typeface="Times New Roman" panose="02020603050405020304" pitchFamily="18" charset="0"/>
              </a:rPr>
              <a:t>Parents </a:t>
            </a:r>
          </a:p>
          <a:p>
            <a:pPr marL="628650" lvl="1" indent="-171450">
              <a:buFont typeface="Arial" panose="020B0604020202020204" pitchFamily="34" charset="0"/>
              <a:buChar char="•"/>
            </a:pPr>
            <a:r>
              <a:rPr lang="en-US" sz="1100" b="0" baseline="0" dirty="0" smtClean="0">
                <a:latin typeface="Times New Roman" panose="02020603050405020304" pitchFamily="18" charset="0"/>
                <a:cs typeface="Times New Roman" panose="02020603050405020304" pitchFamily="18" charset="0"/>
              </a:rPr>
              <a:t>Partners</a:t>
            </a:r>
          </a:p>
          <a:p>
            <a:pPr marL="628650" lvl="1" indent="-171450">
              <a:buFont typeface="Arial" panose="020B0604020202020204" pitchFamily="34" charset="0"/>
              <a:buChar char="•"/>
            </a:pPr>
            <a:r>
              <a:rPr lang="en-US" sz="1100" b="0" baseline="0" dirty="0" smtClean="0">
                <a:latin typeface="Times New Roman" panose="02020603050405020304" pitchFamily="18" charset="0"/>
                <a:cs typeface="Times New Roman" panose="02020603050405020304" pitchFamily="18" charset="0"/>
              </a:rPr>
              <a:t>Siblings</a:t>
            </a:r>
          </a:p>
          <a:p>
            <a:pPr marL="628650" lvl="1" indent="-171450">
              <a:buFont typeface="Arial" panose="020B0604020202020204" pitchFamily="34" charset="0"/>
              <a:buChar char="•"/>
            </a:pPr>
            <a:r>
              <a:rPr lang="en-US" sz="1100" b="0" baseline="0" dirty="0" smtClean="0">
                <a:latin typeface="Times New Roman" panose="02020603050405020304" pitchFamily="18" charset="0"/>
                <a:cs typeface="Times New Roman" panose="02020603050405020304" pitchFamily="18" charset="0"/>
              </a:rPr>
              <a:t>Grandparents</a:t>
            </a:r>
          </a:p>
          <a:p>
            <a:pPr marL="628650" lvl="1" indent="-171450">
              <a:buFont typeface="Arial" panose="020B0604020202020204" pitchFamily="34" charset="0"/>
              <a:buChar char="•"/>
            </a:pPr>
            <a:r>
              <a:rPr lang="en-US" sz="1100" b="0" baseline="0" dirty="0" smtClean="0">
                <a:latin typeface="Times New Roman" panose="02020603050405020304" pitchFamily="18" charset="0"/>
                <a:cs typeface="Times New Roman" panose="02020603050405020304" pitchFamily="18" charset="0"/>
              </a:rPr>
              <a:t>Aunts</a:t>
            </a:r>
          </a:p>
          <a:p>
            <a:pPr marL="628650" lvl="1" indent="-171450">
              <a:buFont typeface="Arial" panose="020B0604020202020204" pitchFamily="34" charset="0"/>
              <a:buChar char="•"/>
            </a:pPr>
            <a:r>
              <a:rPr lang="en-US" sz="1100" b="0" baseline="0" dirty="0" smtClean="0">
                <a:latin typeface="Times New Roman" panose="02020603050405020304" pitchFamily="18" charset="0"/>
                <a:cs typeface="Times New Roman" panose="02020603050405020304" pitchFamily="18" charset="0"/>
              </a:rPr>
              <a:t>Uncles</a:t>
            </a:r>
          </a:p>
          <a:p>
            <a:pPr marL="628650" lvl="1" indent="-171450">
              <a:buFont typeface="Arial" panose="020B0604020202020204" pitchFamily="34" charset="0"/>
              <a:buChar char="•"/>
            </a:pPr>
            <a:r>
              <a:rPr lang="en-US" sz="1100" b="0" baseline="0" dirty="0" smtClean="0">
                <a:latin typeface="Times New Roman" panose="02020603050405020304" pitchFamily="18" charset="0"/>
                <a:cs typeface="Times New Roman" panose="02020603050405020304" pitchFamily="18" charset="0"/>
              </a:rPr>
              <a:t>Cousins</a:t>
            </a:r>
          </a:p>
          <a:p>
            <a:pPr marL="628650" lvl="1" indent="-171450">
              <a:buFont typeface="Arial" panose="020B0604020202020204" pitchFamily="34" charset="0"/>
              <a:buChar char="•"/>
            </a:pPr>
            <a:r>
              <a:rPr lang="en-US" sz="1100" b="0" baseline="0" dirty="0" smtClean="0">
                <a:latin typeface="Times New Roman" panose="02020603050405020304" pitchFamily="18" charset="0"/>
                <a:cs typeface="Times New Roman" panose="02020603050405020304" pitchFamily="18" charset="0"/>
              </a:rPr>
              <a:t>Friends</a:t>
            </a:r>
          </a:p>
          <a:p>
            <a:pPr marL="628650" lvl="1" indent="-171450">
              <a:buFont typeface="Arial" panose="020B0604020202020204" pitchFamily="34" charset="0"/>
              <a:buChar char="•"/>
            </a:pPr>
            <a:r>
              <a:rPr lang="en-US" sz="1100" b="0" baseline="0" dirty="0" smtClean="0">
                <a:latin typeface="Times New Roman" panose="02020603050405020304" pitchFamily="18" charset="0"/>
                <a:cs typeface="Times New Roman" panose="02020603050405020304" pitchFamily="18" charset="0"/>
              </a:rPr>
              <a:t>Neighbors</a:t>
            </a:r>
          </a:p>
          <a:p>
            <a:pPr marL="628650" lvl="1" indent="-171450">
              <a:buFont typeface="Arial" panose="020B0604020202020204" pitchFamily="34" charset="0"/>
              <a:buChar char="•"/>
            </a:pPr>
            <a:r>
              <a:rPr lang="en-US" sz="1100" b="0" baseline="0" dirty="0" smtClean="0">
                <a:latin typeface="Times New Roman" panose="02020603050405020304" pitchFamily="18" charset="0"/>
                <a:cs typeface="Times New Roman" panose="02020603050405020304" pitchFamily="18" charset="0"/>
              </a:rPr>
              <a:t>Community supports</a:t>
            </a:r>
          </a:p>
          <a:p>
            <a:pPr marL="628650" lvl="1" indent="-171450">
              <a:buFont typeface="Arial" panose="020B0604020202020204" pitchFamily="34" charset="0"/>
              <a:buChar char="•"/>
            </a:pPr>
            <a:r>
              <a:rPr lang="en-US" sz="1100" b="0" baseline="0" dirty="0" smtClean="0">
                <a:latin typeface="Times New Roman" panose="02020603050405020304" pitchFamily="18" charset="0"/>
                <a:cs typeface="Times New Roman" panose="02020603050405020304" pitchFamily="18" charset="0"/>
              </a:rPr>
              <a:t>Biological links and non-biological links </a:t>
            </a:r>
          </a:p>
          <a:p>
            <a:pPr marL="628650" lvl="1" indent="-171450">
              <a:buFont typeface="Arial" panose="020B0604020202020204" pitchFamily="34" charset="0"/>
              <a:buChar char="•"/>
            </a:pPr>
            <a:endParaRPr lang="en-US" sz="1100" b="0" baseline="0" dirty="0" smtClean="0">
              <a:latin typeface="Times New Roman" panose="02020603050405020304" pitchFamily="18" charset="0"/>
              <a:cs typeface="Times New Roman" panose="02020603050405020304" pitchFamily="18" charset="0"/>
            </a:endParaRPr>
          </a:p>
          <a:p>
            <a:pPr marL="0" lvl="0" indent="0">
              <a:buFont typeface="Arial" panose="020B0604020202020204" pitchFamily="34" charset="0"/>
              <a:buNone/>
            </a:pPr>
            <a:r>
              <a:rPr lang="en-US" sz="1100" b="0" baseline="0" dirty="0" smtClean="0">
                <a:latin typeface="Times New Roman" panose="02020603050405020304" pitchFamily="18" charset="0"/>
                <a:cs typeface="Times New Roman" panose="02020603050405020304" pitchFamily="18" charset="0"/>
              </a:rPr>
              <a:t>As we develop family-centered interventions, we need to constantly evaluate how each family defines itself from its unique cultural lens.</a:t>
            </a:r>
            <a:endParaRPr lang="en-US" sz="1100" baseline="0" dirty="0" smtClean="0">
              <a:latin typeface="Times New Roman" panose="02020603050405020304" pitchFamily="18" charset="0"/>
              <a:cs typeface="Times New Roman" panose="02020603050405020304" pitchFamily="18" charset="0"/>
            </a:endParaRPr>
          </a:p>
          <a:p>
            <a:endParaRPr lang="en-US" sz="1100" b="0" baseline="0" dirty="0" smtClean="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6F72CA35-7DCB-4EBA-A7F3-C859FB565EA3}" type="slidenum">
              <a:rPr lang="en-US" smtClean="0"/>
              <a:t>9</a:t>
            </a:fld>
            <a:endParaRPr lang="en-US" dirty="0"/>
          </a:p>
        </p:txBody>
      </p:sp>
    </p:spTree>
    <p:extLst>
      <p:ext uri="{BB962C8B-B14F-4D97-AF65-F5344CB8AC3E}">
        <p14:creationId xmlns:p14="http://schemas.microsoft.com/office/powerpoint/2010/main" val="15285992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8342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ansition 1">
    <p:bg>
      <p:bgPr>
        <a:blipFill dpi="0" rotWithShape="1">
          <a:blip r:embed="rId2">
            <a:alphaModFix amt="99000"/>
            <a:lum/>
          </a:blip>
          <a:srcRect/>
          <a:stretch>
            <a:fillRect/>
          </a:stretch>
        </a:blipFill>
        <a:effectLst/>
      </p:bgPr>
    </p:bg>
    <p:spTree>
      <p:nvGrpSpPr>
        <p:cNvPr id="1" name=""/>
        <p:cNvGrpSpPr/>
        <p:nvPr/>
      </p:nvGrpSpPr>
      <p:grpSpPr>
        <a:xfrm>
          <a:off x="0" y="0"/>
          <a:ext cx="0" cy="0"/>
          <a:chOff x="0" y="0"/>
          <a:chExt cx="0" cy="0"/>
        </a:xfrm>
      </p:grpSpPr>
      <p:sp>
        <p:nvSpPr>
          <p:cNvPr id="3" name="Title 4"/>
          <p:cNvSpPr>
            <a:spLocks noGrp="1"/>
          </p:cNvSpPr>
          <p:nvPr>
            <p:ph type="title" hasCustomPrompt="1"/>
          </p:nvPr>
        </p:nvSpPr>
        <p:spPr>
          <a:xfrm>
            <a:off x="1077119" y="3337979"/>
            <a:ext cx="7044913" cy="766941"/>
          </a:xfrm>
          <a:prstGeom prst="rect">
            <a:avLst/>
          </a:prstGeom>
        </p:spPr>
        <p:txBody>
          <a:bodyPr vert="horz"/>
          <a:lstStyle>
            <a:lvl1pPr algn="l">
              <a:defRPr sz="4200"/>
            </a:lvl1pPr>
          </a:lstStyle>
          <a:p>
            <a:r>
              <a:rPr lang="en-US" dirty="0"/>
              <a:t>Transition Slide 1</a:t>
            </a:r>
          </a:p>
        </p:txBody>
      </p:sp>
    </p:spTree>
    <p:extLst>
      <p:ext uri="{BB962C8B-B14F-4D97-AF65-F5344CB8AC3E}">
        <p14:creationId xmlns:p14="http://schemas.microsoft.com/office/powerpoint/2010/main" val="1495270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nsi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4"/>
          <p:cNvSpPr>
            <a:spLocks noGrp="1"/>
          </p:cNvSpPr>
          <p:nvPr>
            <p:ph type="title" hasCustomPrompt="1"/>
          </p:nvPr>
        </p:nvSpPr>
        <p:spPr>
          <a:xfrm>
            <a:off x="1077119" y="3337979"/>
            <a:ext cx="7044913" cy="766941"/>
          </a:xfrm>
          <a:prstGeom prst="rect">
            <a:avLst/>
          </a:prstGeom>
        </p:spPr>
        <p:txBody>
          <a:bodyPr vert="horz"/>
          <a:lstStyle>
            <a:lvl1pPr algn="l">
              <a:defRPr sz="4200"/>
            </a:lvl1pPr>
          </a:lstStyle>
          <a:p>
            <a:r>
              <a:rPr lang="en-US" dirty="0"/>
              <a:t>Transition Slide 2</a:t>
            </a:r>
          </a:p>
        </p:txBody>
      </p:sp>
    </p:spTree>
    <p:extLst>
      <p:ext uri="{BB962C8B-B14F-4D97-AF65-F5344CB8AC3E}">
        <p14:creationId xmlns:p14="http://schemas.microsoft.com/office/powerpoint/2010/main" val="3097514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ransition 3">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4"/>
          <p:cNvSpPr>
            <a:spLocks noGrp="1"/>
          </p:cNvSpPr>
          <p:nvPr>
            <p:ph type="title" hasCustomPrompt="1"/>
          </p:nvPr>
        </p:nvSpPr>
        <p:spPr>
          <a:xfrm>
            <a:off x="1077119" y="3337979"/>
            <a:ext cx="7044913" cy="766941"/>
          </a:xfrm>
          <a:prstGeom prst="rect">
            <a:avLst/>
          </a:prstGeom>
        </p:spPr>
        <p:txBody>
          <a:bodyPr vert="horz"/>
          <a:lstStyle>
            <a:lvl1pPr algn="l">
              <a:defRPr sz="4200"/>
            </a:lvl1pPr>
          </a:lstStyle>
          <a:p>
            <a:r>
              <a:rPr lang="en-US" dirty="0"/>
              <a:t>Transition Slide 3</a:t>
            </a:r>
          </a:p>
        </p:txBody>
      </p:sp>
    </p:spTree>
    <p:custDataLst>
      <p:tags r:id="rId1"/>
    </p:custDataLst>
    <p:extLst>
      <p:ext uri="{BB962C8B-B14F-4D97-AF65-F5344CB8AC3E}">
        <p14:creationId xmlns:p14="http://schemas.microsoft.com/office/powerpoint/2010/main" val="619453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Column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1577236" y="729247"/>
            <a:ext cx="7725683" cy="747342"/>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grpSp>
        <p:nvGrpSpPr>
          <p:cNvPr id="8" name="Group 7"/>
          <p:cNvGrpSpPr/>
          <p:nvPr userDrawn="1"/>
        </p:nvGrpSpPr>
        <p:grpSpPr>
          <a:xfrm>
            <a:off x="471294" y="438498"/>
            <a:ext cx="1333408" cy="1333408"/>
            <a:chOff x="6732376" y="2340893"/>
            <a:chExt cx="2218626" cy="2218626"/>
          </a:xfrm>
        </p:grpSpPr>
        <p:sp>
          <p:nvSpPr>
            <p:cNvPr id="9" name="Connector 8"/>
            <p:cNvSpPr/>
            <p:nvPr userDrawn="1"/>
          </p:nvSpPr>
          <p:spPr>
            <a:xfrm>
              <a:off x="6732376" y="2340893"/>
              <a:ext cx="2218626" cy="2218626"/>
            </a:xfrm>
            <a:prstGeom prst="flowChartConnector">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pic>
          <p:nvPicPr>
            <p:cNvPr id="10" name="Picture 9" descr="Icon-Only-white.png"/>
            <p:cNvPicPr>
              <a:picLocks noChangeAspect="1"/>
            </p:cNvPicPr>
            <p:nvPr userDrawn="1"/>
          </p:nvPicPr>
          <p:blipFill>
            <a:blip r:embed="rId3">
              <a:alphaModFix amt="26000"/>
              <a:extLst>
                <a:ext uri="{28A0092B-C50C-407E-A947-70E740481C1C}">
                  <a14:useLocalDpi xmlns:a14="http://schemas.microsoft.com/office/drawing/2010/main" val="0"/>
                </a:ext>
              </a:extLst>
            </a:blip>
            <a:stretch>
              <a:fillRect/>
            </a:stretch>
          </p:blipFill>
          <p:spPr>
            <a:xfrm>
              <a:off x="6783343" y="2365623"/>
              <a:ext cx="2127560" cy="2127560"/>
            </a:xfrm>
            <a:prstGeom prst="ellipse">
              <a:avLst/>
            </a:prstGeom>
          </p:spPr>
        </p:pic>
      </p:grpSp>
      <p:sp>
        <p:nvSpPr>
          <p:cNvPr id="11" name="Title 1"/>
          <p:cNvSpPr>
            <a:spLocks noGrp="1"/>
          </p:cNvSpPr>
          <p:nvPr>
            <p:ph type="title" hasCustomPrompt="1"/>
          </p:nvPr>
        </p:nvSpPr>
        <p:spPr>
          <a:xfrm>
            <a:off x="880943" y="776569"/>
            <a:ext cx="7905627" cy="670487"/>
          </a:xfrm>
          <a:prstGeom prst="rect">
            <a:avLst/>
          </a:prstGeom>
        </p:spPr>
        <p:txBody>
          <a:bodyPr lIns="109728" tIns="54864" rIns="109728" bIns="54864"/>
          <a:lstStyle>
            <a:lvl1pPr algn="l">
              <a:defRPr sz="3600" baseline="0">
                <a:solidFill>
                  <a:schemeClr val="bg1"/>
                </a:solidFill>
                <a:latin typeface="Verdana"/>
                <a:cs typeface="Verdana"/>
              </a:defRPr>
            </a:lvl1pPr>
          </a:lstStyle>
          <a:p>
            <a:r>
              <a:rPr lang="en-US" dirty="0"/>
              <a:t>One-Column Slide</a:t>
            </a:r>
          </a:p>
        </p:txBody>
      </p:sp>
      <p:sp>
        <p:nvSpPr>
          <p:cNvPr id="12" name="Content Placeholder 2"/>
          <p:cNvSpPr>
            <a:spLocks noGrp="1"/>
          </p:cNvSpPr>
          <p:nvPr>
            <p:ph idx="1" hasCustomPrompt="1"/>
          </p:nvPr>
        </p:nvSpPr>
        <p:spPr>
          <a:xfrm>
            <a:off x="880943" y="2067226"/>
            <a:ext cx="8421977" cy="4296876"/>
          </a:xfrm>
          <a:prstGeom prst="rect">
            <a:avLst/>
          </a:prstGeom>
        </p:spPr>
        <p:txBody>
          <a:bodyPr lIns="109728" tIns="54864" rIns="109728" bIns="54864"/>
          <a:lstStyle>
            <a:lvl1pPr marL="0" marR="0" indent="0" algn="l" defTabSz="548640" rtl="0" eaLnBrk="1" fontAlgn="auto" latinLnBrk="0" hangingPunct="1">
              <a:lnSpc>
                <a:spcPct val="100000"/>
              </a:lnSpc>
              <a:spcBef>
                <a:spcPct val="20000"/>
              </a:spcBef>
              <a:spcAft>
                <a:spcPts val="0"/>
              </a:spcAft>
              <a:buClrTx/>
              <a:buSzTx/>
              <a:buFont typeface="Arial"/>
              <a:buNone/>
              <a:tabLst/>
              <a:defRPr sz="2200">
                <a:solidFill>
                  <a:schemeClr val="tx1"/>
                </a:solidFill>
                <a:latin typeface="Verdana"/>
                <a:cs typeface="Verdana"/>
              </a:defRPr>
            </a:lvl1pPr>
            <a:lvl2pPr marL="548640" indent="0">
              <a:buNone/>
              <a:defRPr sz="3000">
                <a:latin typeface="Verdana"/>
                <a:cs typeface="Verdana"/>
              </a:defRPr>
            </a:lvl2pPr>
            <a:lvl3pPr marL="1097280" indent="0">
              <a:buNone/>
              <a:defRPr sz="2800">
                <a:latin typeface="Verdana"/>
                <a:cs typeface="Verdana"/>
              </a:defRPr>
            </a:lvl3pPr>
            <a:lvl4pPr marL="1645920" indent="0" algn="l">
              <a:buNone/>
              <a:defRPr>
                <a:latin typeface="Verdana"/>
                <a:cs typeface="Verdana"/>
              </a:defRPr>
            </a:lvl4pPr>
            <a:lvl5pPr marL="2194560" indent="0">
              <a:buNone/>
              <a:defRPr sz="2200">
                <a:latin typeface="Verdana"/>
                <a:cs typeface="Verdana"/>
              </a:defRPr>
            </a:lvl5pPr>
          </a:lstStyle>
          <a:p>
            <a:pPr marL="0" marR="0" lvl="0" indent="0" algn="l" defTabSz="548640" rtl="0" eaLnBrk="1" fontAlgn="auto" latinLnBrk="0" hangingPunct="1">
              <a:lnSpc>
                <a:spcPct val="100000"/>
              </a:lnSpc>
              <a:spcBef>
                <a:spcPct val="20000"/>
              </a:spcBef>
              <a:spcAft>
                <a:spcPts val="0"/>
              </a:spcAft>
              <a:buClrTx/>
              <a:buSzTx/>
              <a:buFont typeface="Arial"/>
              <a:buNone/>
              <a:tabLst/>
              <a:defRPr/>
            </a:pP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augue</a:t>
            </a:r>
            <a:r>
              <a:rPr lang="en-US" dirty="0"/>
              <a:t> </a:t>
            </a:r>
            <a:r>
              <a:rPr lang="en-US" dirty="0" err="1"/>
              <a:t>risus</a:t>
            </a:r>
            <a:r>
              <a:rPr lang="en-US" dirty="0"/>
              <a:t>, dictum in </a:t>
            </a:r>
            <a:r>
              <a:rPr lang="en-US" dirty="0" err="1"/>
              <a:t>gravida</a:t>
            </a:r>
            <a:r>
              <a:rPr lang="en-US" dirty="0"/>
              <a:t> </a:t>
            </a:r>
            <a:r>
              <a:rPr lang="en-US" dirty="0" err="1"/>
              <a:t>ut</a:t>
            </a:r>
            <a:r>
              <a:rPr lang="en-US" dirty="0"/>
              <a:t>, </a:t>
            </a:r>
            <a:r>
              <a:rPr lang="en-US" dirty="0" err="1"/>
              <a:t>fringilla</a:t>
            </a:r>
            <a:r>
              <a:rPr lang="en-US" dirty="0"/>
              <a:t> </a:t>
            </a:r>
            <a:r>
              <a:rPr lang="en-US" dirty="0" err="1"/>
              <a:t>quis</a:t>
            </a:r>
            <a:r>
              <a:rPr lang="en-US" dirty="0"/>
              <a:t> </a:t>
            </a:r>
            <a:r>
              <a:rPr lang="en-US" dirty="0" err="1"/>
              <a:t>velit</a:t>
            </a:r>
            <a:r>
              <a:rPr lang="en-US" dirty="0"/>
              <a:t>. </a:t>
            </a:r>
            <a:r>
              <a:rPr lang="en-US" dirty="0" err="1"/>
              <a:t>Sed</a:t>
            </a:r>
            <a:r>
              <a:rPr lang="en-US" dirty="0"/>
              <a:t> </a:t>
            </a:r>
            <a:r>
              <a:rPr lang="en-US" dirty="0" err="1"/>
              <a:t>sodales</a:t>
            </a:r>
            <a:r>
              <a:rPr lang="en-US" dirty="0"/>
              <a:t> </a:t>
            </a:r>
            <a:r>
              <a:rPr lang="en-US" dirty="0" err="1"/>
              <a:t>nulla</a:t>
            </a:r>
            <a:r>
              <a:rPr lang="en-US" dirty="0"/>
              <a:t> </a:t>
            </a:r>
            <a:r>
              <a:rPr lang="en-US" dirty="0" err="1"/>
              <a:t>eu</a:t>
            </a:r>
            <a:r>
              <a:rPr lang="en-US" dirty="0"/>
              <a:t> </a:t>
            </a:r>
            <a:r>
              <a:rPr lang="en-US" dirty="0" err="1"/>
              <a:t>ipsum</a:t>
            </a:r>
            <a:r>
              <a:rPr lang="en-US" dirty="0"/>
              <a:t> </a:t>
            </a:r>
            <a:r>
              <a:rPr lang="en-US" dirty="0" err="1"/>
              <a:t>sagittis</a:t>
            </a:r>
            <a:r>
              <a:rPr lang="en-US" dirty="0"/>
              <a:t> </a:t>
            </a:r>
            <a:r>
              <a:rPr lang="en-US" dirty="0" err="1"/>
              <a:t>ullamcorper</a:t>
            </a:r>
            <a:r>
              <a:rPr lang="en-US" dirty="0"/>
              <a:t> ac vitae </a:t>
            </a:r>
            <a:r>
              <a:rPr lang="en-US" dirty="0" err="1"/>
              <a:t>enim</a:t>
            </a:r>
            <a:r>
              <a:rPr lang="en-US" dirty="0"/>
              <a:t>. </a:t>
            </a:r>
            <a:r>
              <a:rPr lang="en-US" dirty="0" err="1"/>
              <a:t>Duis</a:t>
            </a:r>
            <a:r>
              <a:rPr lang="en-US" dirty="0"/>
              <a:t> </a:t>
            </a:r>
            <a:r>
              <a:rPr lang="en-US" dirty="0" err="1"/>
              <a:t>lacinia</a:t>
            </a:r>
            <a:r>
              <a:rPr lang="en-US" dirty="0"/>
              <a:t>, mi </a:t>
            </a:r>
            <a:r>
              <a:rPr lang="en-US" dirty="0" err="1"/>
              <a:t>ut</a:t>
            </a:r>
            <a:r>
              <a:rPr lang="en-US" dirty="0"/>
              <a:t> </a:t>
            </a:r>
            <a:r>
              <a:rPr lang="en-US" dirty="0" err="1"/>
              <a:t>pretium</a:t>
            </a:r>
            <a:r>
              <a:rPr lang="en-US" dirty="0"/>
              <a:t> </a:t>
            </a:r>
            <a:r>
              <a:rPr lang="en-US" dirty="0" err="1"/>
              <a:t>blandit</a:t>
            </a:r>
            <a:r>
              <a:rPr lang="en-US" dirty="0"/>
              <a:t>. Nam </a:t>
            </a:r>
            <a:r>
              <a:rPr lang="en-US" dirty="0" err="1"/>
              <a:t>augue</a:t>
            </a:r>
            <a:r>
              <a:rPr lang="en-US" dirty="0"/>
              <a:t> </a:t>
            </a:r>
            <a:r>
              <a:rPr lang="en-US" dirty="0" err="1"/>
              <a:t>risus</a:t>
            </a:r>
            <a:r>
              <a:rPr lang="en-US" dirty="0"/>
              <a:t>, dictum in </a:t>
            </a:r>
            <a:r>
              <a:rPr lang="en-US" dirty="0" err="1"/>
              <a:t>gravida</a:t>
            </a:r>
            <a:r>
              <a:rPr lang="en-US" dirty="0"/>
              <a:t> </a:t>
            </a:r>
            <a:r>
              <a:rPr lang="en-US" dirty="0" err="1"/>
              <a:t>ut</a:t>
            </a:r>
            <a:r>
              <a:rPr lang="en-US" dirty="0"/>
              <a:t>, </a:t>
            </a:r>
            <a:r>
              <a:rPr lang="en-US" dirty="0" err="1"/>
              <a:t>fringilla</a:t>
            </a:r>
            <a:r>
              <a:rPr lang="en-US" dirty="0"/>
              <a:t> </a:t>
            </a:r>
            <a:r>
              <a:rPr lang="en-US" dirty="0" err="1"/>
              <a:t>quis</a:t>
            </a:r>
            <a:r>
              <a:rPr lang="en-US" dirty="0"/>
              <a:t> </a:t>
            </a:r>
            <a:r>
              <a:rPr lang="en-US" dirty="0" err="1"/>
              <a:t>velit</a:t>
            </a:r>
            <a:r>
              <a:rPr lang="en-US" dirty="0"/>
              <a:t>. Nam </a:t>
            </a:r>
            <a:r>
              <a:rPr lang="en-US" dirty="0" err="1"/>
              <a:t>augue</a:t>
            </a:r>
            <a:r>
              <a:rPr lang="en-US" dirty="0"/>
              <a:t> </a:t>
            </a:r>
            <a:r>
              <a:rPr lang="en-US" dirty="0" err="1"/>
              <a:t>risus</a:t>
            </a:r>
            <a:r>
              <a:rPr lang="en-US" dirty="0"/>
              <a:t>, dictum in </a:t>
            </a:r>
            <a:r>
              <a:rPr lang="en-US" dirty="0" err="1"/>
              <a:t>gravida</a:t>
            </a:r>
            <a:r>
              <a:rPr lang="en-US" dirty="0"/>
              <a:t> </a:t>
            </a:r>
            <a:r>
              <a:rPr lang="en-US" dirty="0" err="1"/>
              <a:t>ut</a:t>
            </a:r>
            <a:r>
              <a:rPr lang="en-US" dirty="0"/>
              <a:t>, </a:t>
            </a:r>
            <a:r>
              <a:rPr lang="en-US" dirty="0" err="1"/>
              <a:t>fringilla</a:t>
            </a:r>
            <a:r>
              <a:rPr lang="en-US" dirty="0"/>
              <a:t> </a:t>
            </a:r>
            <a:r>
              <a:rPr lang="en-US" dirty="0" err="1"/>
              <a:t>quis</a:t>
            </a:r>
            <a:r>
              <a:rPr lang="en-US" dirty="0"/>
              <a:t> </a:t>
            </a:r>
            <a:r>
              <a:rPr lang="en-US" dirty="0" err="1"/>
              <a:t>velit</a:t>
            </a:r>
            <a:r>
              <a:rPr lang="en-US" dirty="0"/>
              <a:t>. </a:t>
            </a:r>
            <a:r>
              <a:rPr lang="en-US" dirty="0" err="1"/>
              <a:t>Sed</a:t>
            </a:r>
            <a:r>
              <a:rPr lang="en-US" dirty="0"/>
              <a:t> </a:t>
            </a:r>
            <a:r>
              <a:rPr lang="en-US" dirty="0" err="1"/>
              <a:t>sodales</a:t>
            </a:r>
            <a:r>
              <a:rPr lang="en-US" dirty="0"/>
              <a:t> </a:t>
            </a:r>
            <a:r>
              <a:rPr lang="en-US" dirty="0" err="1"/>
              <a:t>nulla</a:t>
            </a:r>
            <a:r>
              <a:rPr lang="en-US" dirty="0"/>
              <a:t> </a:t>
            </a:r>
            <a:r>
              <a:rPr lang="en-US" dirty="0" err="1"/>
              <a:t>eu</a:t>
            </a:r>
            <a:r>
              <a:rPr lang="en-US" dirty="0"/>
              <a:t> </a:t>
            </a:r>
            <a:r>
              <a:rPr lang="en-US" dirty="0" err="1"/>
              <a:t>ipsum</a:t>
            </a:r>
            <a:r>
              <a:rPr lang="en-US" dirty="0"/>
              <a:t> </a:t>
            </a:r>
            <a:r>
              <a:rPr lang="en-US" dirty="0" err="1"/>
              <a:t>sagittis</a:t>
            </a:r>
            <a:r>
              <a:rPr lang="en-US" dirty="0"/>
              <a:t> </a:t>
            </a:r>
            <a:r>
              <a:rPr lang="en-US" dirty="0" err="1"/>
              <a:t>ullamcorper</a:t>
            </a:r>
            <a:r>
              <a:rPr lang="en-US" dirty="0"/>
              <a:t> ac vitae </a:t>
            </a:r>
            <a:r>
              <a:rPr lang="en-US" dirty="0" err="1"/>
              <a:t>enim</a:t>
            </a:r>
            <a:r>
              <a:rPr lang="en-US" dirty="0"/>
              <a:t>. </a:t>
            </a:r>
            <a:r>
              <a:rPr lang="en-US" dirty="0" err="1"/>
              <a:t>Duis</a:t>
            </a:r>
            <a:r>
              <a:rPr lang="en-US" dirty="0"/>
              <a:t> </a:t>
            </a:r>
            <a:r>
              <a:rPr lang="en-US" dirty="0" err="1"/>
              <a:t>lacinia</a:t>
            </a:r>
            <a:r>
              <a:rPr lang="en-US" dirty="0"/>
              <a:t>, mi </a:t>
            </a:r>
            <a:r>
              <a:rPr lang="en-US" dirty="0" err="1"/>
              <a:t>ut</a:t>
            </a:r>
            <a:r>
              <a:rPr lang="en-US" dirty="0"/>
              <a:t> </a:t>
            </a:r>
            <a:r>
              <a:rPr lang="en-US" dirty="0" err="1"/>
              <a:t>pretium</a:t>
            </a:r>
            <a:r>
              <a:rPr lang="en-US" dirty="0"/>
              <a:t> </a:t>
            </a:r>
            <a:r>
              <a:rPr lang="en-US" dirty="0" err="1"/>
              <a:t>blandit</a:t>
            </a:r>
            <a:r>
              <a:rPr lang="en-US" dirty="0"/>
              <a:t>. Nam </a:t>
            </a:r>
            <a:r>
              <a:rPr lang="en-US" dirty="0" err="1"/>
              <a:t>augue</a:t>
            </a:r>
            <a:r>
              <a:rPr lang="en-US" dirty="0"/>
              <a:t> </a:t>
            </a:r>
            <a:r>
              <a:rPr lang="en-US" dirty="0" err="1"/>
              <a:t>risus</a:t>
            </a:r>
            <a:r>
              <a:rPr lang="en-US" dirty="0"/>
              <a:t>, dictum in </a:t>
            </a:r>
            <a:r>
              <a:rPr lang="en-US" dirty="0" err="1"/>
              <a:t>gravida</a:t>
            </a:r>
            <a:r>
              <a:rPr lang="en-US" dirty="0"/>
              <a:t> </a:t>
            </a:r>
            <a:r>
              <a:rPr lang="en-US" dirty="0" err="1"/>
              <a:t>ut</a:t>
            </a:r>
            <a:r>
              <a:rPr lang="en-US" dirty="0"/>
              <a:t>, </a:t>
            </a:r>
            <a:r>
              <a:rPr lang="en-US" dirty="0" err="1"/>
              <a:t>fringilla</a:t>
            </a:r>
            <a:r>
              <a:rPr lang="en-US" dirty="0"/>
              <a:t> </a:t>
            </a:r>
            <a:r>
              <a:rPr lang="en-US" dirty="0" err="1"/>
              <a:t>quis</a:t>
            </a:r>
            <a:r>
              <a:rPr lang="en-US" dirty="0"/>
              <a:t> </a:t>
            </a:r>
            <a:r>
              <a:rPr lang="en-US" dirty="0" err="1"/>
              <a:t>velit</a:t>
            </a:r>
            <a:r>
              <a:rPr lang="en-US" dirty="0"/>
              <a:t>. Nam </a:t>
            </a:r>
            <a:r>
              <a:rPr lang="en-US" dirty="0" err="1"/>
              <a:t>augue</a:t>
            </a:r>
            <a:r>
              <a:rPr lang="en-US" dirty="0"/>
              <a:t> </a:t>
            </a:r>
            <a:r>
              <a:rPr lang="en-US" dirty="0" err="1"/>
              <a:t>risus</a:t>
            </a:r>
            <a:r>
              <a:rPr lang="en-US" dirty="0"/>
              <a:t>, dictum in </a:t>
            </a:r>
            <a:r>
              <a:rPr lang="en-US" dirty="0" err="1"/>
              <a:t>gravida</a:t>
            </a:r>
            <a:r>
              <a:rPr lang="en-US" dirty="0"/>
              <a:t> </a:t>
            </a:r>
            <a:r>
              <a:rPr lang="en-US" dirty="0" err="1"/>
              <a:t>ut</a:t>
            </a:r>
            <a:r>
              <a:rPr lang="en-US" dirty="0"/>
              <a:t>, </a:t>
            </a:r>
            <a:r>
              <a:rPr lang="en-US" dirty="0" err="1"/>
              <a:t>fringilla</a:t>
            </a:r>
            <a:r>
              <a:rPr lang="en-US" dirty="0"/>
              <a:t> </a:t>
            </a:r>
            <a:r>
              <a:rPr lang="en-US" dirty="0" err="1"/>
              <a:t>quis</a:t>
            </a:r>
            <a:r>
              <a:rPr lang="en-US" dirty="0"/>
              <a:t> </a:t>
            </a:r>
            <a:r>
              <a:rPr lang="en-US" dirty="0" err="1"/>
              <a:t>velit</a:t>
            </a:r>
            <a:r>
              <a:rPr lang="en-US" dirty="0"/>
              <a:t>.  </a:t>
            </a:r>
          </a:p>
          <a:p>
            <a:pPr lvl="0"/>
            <a:endParaRPr lang="en-US" dirty="0"/>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7077"/>
            <a:ext cx="10058400" cy="7772400"/>
          </a:xfrm>
          <a:prstGeom prst="rect">
            <a:avLst/>
          </a:prstGeom>
        </p:spPr>
      </p:pic>
    </p:spTree>
    <p:extLst>
      <p:ext uri="{BB962C8B-B14F-4D97-AF65-F5344CB8AC3E}">
        <p14:creationId xmlns:p14="http://schemas.microsoft.com/office/powerpoint/2010/main" val="516721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Column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80944" y="2096758"/>
            <a:ext cx="4553435" cy="4385472"/>
          </a:xfrm>
          <a:prstGeom prst="rect">
            <a:avLst/>
          </a:prstGeom>
        </p:spPr>
        <p:txBody>
          <a:bodyPr lIns="109728" tIns="54864" rIns="109728" bIns="54864"/>
          <a:lstStyle>
            <a:lvl1pPr marL="0" indent="0">
              <a:buNone/>
              <a:defRPr sz="2200">
                <a:solidFill>
                  <a:schemeClr val="tx1"/>
                </a:solidFill>
                <a:latin typeface="Verdana"/>
                <a:cs typeface="Verdana"/>
              </a:defRPr>
            </a:lvl1pPr>
            <a:lvl2pPr marL="548640" indent="0">
              <a:buNone/>
              <a:defRPr sz="3000">
                <a:latin typeface="Verdana"/>
                <a:cs typeface="Verdana"/>
              </a:defRPr>
            </a:lvl2pPr>
            <a:lvl3pPr marL="1097280" indent="0">
              <a:buNone/>
              <a:defRPr sz="2800">
                <a:latin typeface="Verdana"/>
                <a:cs typeface="Verdana"/>
              </a:defRPr>
            </a:lvl3pPr>
            <a:lvl4pPr marL="1645920" indent="0" algn="l">
              <a:buNone/>
              <a:defRPr>
                <a:latin typeface="Verdana"/>
                <a:cs typeface="Verdana"/>
              </a:defRPr>
            </a:lvl4pPr>
            <a:lvl5pPr marL="2194560" indent="0">
              <a:buNone/>
              <a:defRPr sz="2200">
                <a:latin typeface="Verdana"/>
                <a:cs typeface="Verdana"/>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augue</a:t>
            </a:r>
            <a:r>
              <a:rPr lang="en-US" dirty="0"/>
              <a:t> </a:t>
            </a:r>
            <a:r>
              <a:rPr lang="en-US" dirty="0" err="1"/>
              <a:t>risus</a:t>
            </a:r>
            <a:r>
              <a:rPr lang="en-US" dirty="0"/>
              <a:t>, dictum in </a:t>
            </a:r>
            <a:r>
              <a:rPr lang="en-US" dirty="0" err="1"/>
              <a:t>gravida</a:t>
            </a:r>
            <a:r>
              <a:rPr lang="en-US" dirty="0"/>
              <a:t> </a:t>
            </a:r>
            <a:r>
              <a:rPr lang="en-US" dirty="0" err="1"/>
              <a:t>ut</a:t>
            </a:r>
            <a:r>
              <a:rPr lang="en-US" dirty="0"/>
              <a:t>, </a:t>
            </a:r>
            <a:r>
              <a:rPr lang="en-US" dirty="0" err="1"/>
              <a:t>fringilla</a:t>
            </a:r>
            <a:r>
              <a:rPr lang="en-US" dirty="0"/>
              <a:t> </a:t>
            </a:r>
            <a:r>
              <a:rPr lang="en-US" dirty="0" err="1"/>
              <a:t>quis</a:t>
            </a:r>
            <a:r>
              <a:rPr lang="en-US" dirty="0"/>
              <a:t> </a:t>
            </a:r>
            <a:r>
              <a:rPr lang="en-US" dirty="0" err="1"/>
              <a:t>velit</a:t>
            </a:r>
            <a:r>
              <a:rPr lang="en-US" dirty="0"/>
              <a:t>. </a:t>
            </a:r>
            <a:r>
              <a:rPr lang="en-US" dirty="0" err="1"/>
              <a:t>Sed</a:t>
            </a:r>
            <a:r>
              <a:rPr lang="en-US" dirty="0"/>
              <a:t> </a:t>
            </a:r>
            <a:r>
              <a:rPr lang="en-US" dirty="0" err="1"/>
              <a:t>sodales</a:t>
            </a:r>
            <a:r>
              <a:rPr lang="en-US" dirty="0"/>
              <a:t> </a:t>
            </a:r>
            <a:r>
              <a:rPr lang="en-US" dirty="0" err="1"/>
              <a:t>nulla</a:t>
            </a:r>
            <a:r>
              <a:rPr lang="en-US" dirty="0"/>
              <a:t> </a:t>
            </a:r>
            <a:r>
              <a:rPr lang="en-US" dirty="0" err="1"/>
              <a:t>eu</a:t>
            </a:r>
            <a:r>
              <a:rPr lang="en-US" dirty="0"/>
              <a:t> </a:t>
            </a:r>
            <a:r>
              <a:rPr lang="en-US" dirty="0" err="1"/>
              <a:t>ipsum</a:t>
            </a:r>
            <a:r>
              <a:rPr lang="en-US" dirty="0"/>
              <a:t> </a:t>
            </a:r>
            <a:r>
              <a:rPr lang="en-US" dirty="0" err="1"/>
              <a:t>sagittis</a:t>
            </a:r>
            <a:r>
              <a:rPr lang="en-US" dirty="0"/>
              <a:t> </a:t>
            </a:r>
            <a:r>
              <a:rPr lang="en-US" dirty="0" err="1"/>
              <a:t>ullamcorper</a:t>
            </a:r>
            <a:r>
              <a:rPr lang="en-US" dirty="0"/>
              <a:t> ac vitae </a:t>
            </a:r>
            <a:r>
              <a:rPr lang="en-US" dirty="0" err="1"/>
              <a:t>enim</a:t>
            </a:r>
            <a:r>
              <a:rPr lang="en-US" dirty="0"/>
              <a:t>. </a:t>
            </a:r>
            <a:r>
              <a:rPr lang="en-US" dirty="0" err="1"/>
              <a:t>Duis</a:t>
            </a:r>
            <a:r>
              <a:rPr lang="en-US" dirty="0"/>
              <a:t> </a:t>
            </a:r>
            <a:r>
              <a:rPr lang="en-US" dirty="0" err="1"/>
              <a:t>lacinia</a:t>
            </a:r>
            <a:r>
              <a:rPr lang="en-US" dirty="0"/>
              <a:t>, mi </a:t>
            </a:r>
            <a:r>
              <a:rPr lang="en-US" dirty="0" err="1"/>
              <a:t>ut</a:t>
            </a:r>
            <a:r>
              <a:rPr lang="en-US" dirty="0"/>
              <a:t> </a:t>
            </a:r>
            <a:r>
              <a:rPr lang="en-US" dirty="0" err="1"/>
              <a:t>pretium</a:t>
            </a:r>
            <a:r>
              <a:rPr lang="en-US" dirty="0"/>
              <a:t> </a:t>
            </a:r>
            <a:r>
              <a:rPr lang="en-US" dirty="0" err="1"/>
              <a:t>blandit</a:t>
            </a:r>
            <a:r>
              <a:rPr lang="en-US" dirty="0"/>
              <a:t>. Nam </a:t>
            </a:r>
            <a:r>
              <a:rPr lang="en-US" dirty="0" err="1"/>
              <a:t>augue</a:t>
            </a:r>
            <a:r>
              <a:rPr lang="en-US" dirty="0"/>
              <a:t> </a:t>
            </a:r>
            <a:r>
              <a:rPr lang="en-US" dirty="0" err="1"/>
              <a:t>risus</a:t>
            </a:r>
            <a:r>
              <a:rPr lang="en-US" dirty="0"/>
              <a:t>, dictum in </a:t>
            </a:r>
            <a:r>
              <a:rPr lang="en-US" dirty="0" err="1"/>
              <a:t>gravida</a:t>
            </a:r>
            <a:r>
              <a:rPr lang="en-US" dirty="0"/>
              <a:t> </a:t>
            </a:r>
            <a:r>
              <a:rPr lang="en-US" dirty="0" err="1"/>
              <a:t>ut</a:t>
            </a:r>
            <a:r>
              <a:rPr lang="en-US" dirty="0"/>
              <a:t>, </a:t>
            </a:r>
            <a:r>
              <a:rPr lang="en-US" dirty="0" err="1"/>
              <a:t>fringilla</a:t>
            </a:r>
            <a:r>
              <a:rPr lang="en-US" dirty="0"/>
              <a:t> </a:t>
            </a:r>
            <a:r>
              <a:rPr lang="en-US" dirty="0" err="1"/>
              <a:t>quis</a:t>
            </a:r>
            <a:r>
              <a:rPr lang="en-US" dirty="0"/>
              <a:t> </a:t>
            </a:r>
            <a:r>
              <a:rPr lang="en-US" dirty="0" err="1"/>
              <a:t>velit</a:t>
            </a:r>
            <a:r>
              <a:rPr lang="en-US" dirty="0"/>
              <a:t>. </a:t>
            </a:r>
          </a:p>
        </p:txBody>
      </p:sp>
      <p:sp>
        <p:nvSpPr>
          <p:cNvPr id="13" name="Content Placeholder 2"/>
          <p:cNvSpPr>
            <a:spLocks noGrp="1"/>
          </p:cNvSpPr>
          <p:nvPr>
            <p:ph idx="10" hasCustomPrompt="1"/>
          </p:nvPr>
        </p:nvSpPr>
        <p:spPr>
          <a:xfrm>
            <a:off x="5982433" y="2096757"/>
            <a:ext cx="3320488" cy="4119685"/>
          </a:xfrm>
          <a:prstGeom prst="rect">
            <a:avLst/>
          </a:prstGeom>
        </p:spPr>
        <p:txBody>
          <a:bodyPr lIns="109728" tIns="54864" rIns="109728" bIns="54864"/>
          <a:lstStyle>
            <a:lvl1pPr marL="342900" indent="-342900">
              <a:lnSpc>
                <a:spcPct val="100000"/>
              </a:lnSpc>
              <a:spcAft>
                <a:spcPts val="1000"/>
              </a:spcAft>
              <a:buSzPct val="100000"/>
              <a:buFontTx/>
              <a:buBlip>
                <a:blip r:embed="rId3"/>
              </a:buBlip>
              <a:defRPr sz="1800" baseline="0">
                <a:solidFill>
                  <a:schemeClr val="tx1"/>
                </a:solidFill>
                <a:latin typeface="Verdana"/>
                <a:cs typeface="Verdana"/>
              </a:defRPr>
            </a:lvl1pPr>
            <a:lvl2pPr marL="548640" indent="0">
              <a:buNone/>
              <a:defRPr sz="3000">
                <a:latin typeface="Verdana"/>
                <a:cs typeface="Verdana"/>
              </a:defRPr>
            </a:lvl2pPr>
            <a:lvl3pPr marL="1097280" indent="0">
              <a:buNone/>
              <a:defRPr sz="2800">
                <a:latin typeface="Verdana"/>
                <a:cs typeface="Verdana"/>
              </a:defRPr>
            </a:lvl3pPr>
            <a:lvl4pPr marL="1645920" indent="0" algn="l">
              <a:buNone/>
              <a:defRPr>
                <a:latin typeface="Verdana"/>
                <a:cs typeface="Verdana"/>
              </a:defRPr>
            </a:lvl4pPr>
            <a:lvl5pPr marL="2194560" indent="0">
              <a:buNone/>
              <a:defRPr sz="2200">
                <a:latin typeface="Verdana"/>
                <a:cs typeface="Verdana"/>
              </a:defRPr>
            </a:lvl5pPr>
          </a:lstStyle>
          <a:p>
            <a:pPr lvl="0"/>
            <a:r>
              <a:rPr lang="en-US" dirty="0"/>
              <a:t>Bullets or Photo here</a:t>
            </a:r>
          </a:p>
          <a:p>
            <a:pPr lvl="0"/>
            <a:r>
              <a:rPr lang="en-US" dirty="0" err="1"/>
              <a:t>Lorem</a:t>
            </a:r>
            <a:r>
              <a:rPr lang="en-US" dirty="0"/>
              <a:t> </a:t>
            </a:r>
            <a:r>
              <a:rPr lang="en-US" dirty="0" err="1"/>
              <a:t>ipsum</a:t>
            </a:r>
            <a:r>
              <a:rPr lang="en-US" dirty="0"/>
              <a:t> dolor</a:t>
            </a:r>
          </a:p>
          <a:p>
            <a:pPr lvl="0"/>
            <a:r>
              <a:rPr lang="en-US" dirty="0" err="1"/>
              <a:t>Consectetur</a:t>
            </a:r>
            <a:r>
              <a:rPr lang="en-US" dirty="0"/>
              <a:t> </a:t>
            </a:r>
            <a:r>
              <a:rPr lang="en-US" dirty="0" err="1"/>
              <a:t>adipiscing</a:t>
            </a:r>
            <a:r>
              <a:rPr lang="en-US" dirty="0"/>
              <a:t> </a:t>
            </a:r>
            <a:r>
              <a:rPr lang="en-US" dirty="0" err="1"/>
              <a:t>elit</a:t>
            </a:r>
            <a:endParaRPr lang="en-US" dirty="0"/>
          </a:p>
          <a:p>
            <a:pPr lvl="0"/>
            <a:r>
              <a:rPr lang="en-US" dirty="0" err="1"/>
              <a:t>Duis</a:t>
            </a:r>
            <a:r>
              <a:rPr lang="en-US" dirty="0"/>
              <a:t> </a:t>
            </a:r>
            <a:r>
              <a:rPr lang="en-US" dirty="0" err="1"/>
              <a:t>lacinia</a:t>
            </a:r>
            <a:r>
              <a:rPr lang="en-US" dirty="0"/>
              <a:t> mi </a:t>
            </a:r>
            <a:r>
              <a:rPr lang="en-US" dirty="0" err="1"/>
              <a:t>ut</a:t>
            </a:r>
            <a:r>
              <a:rPr lang="en-US" dirty="0"/>
              <a:t> </a:t>
            </a:r>
          </a:p>
          <a:p>
            <a:pPr lvl="0"/>
            <a:r>
              <a:rPr lang="en-US" dirty="0" err="1"/>
              <a:t>ipsum</a:t>
            </a:r>
            <a:r>
              <a:rPr lang="en-US" dirty="0"/>
              <a:t> </a:t>
            </a:r>
            <a:r>
              <a:rPr lang="en-US" dirty="0" err="1"/>
              <a:t>sagittis</a:t>
            </a:r>
            <a:r>
              <a:rPr lang="en-US" dirty="0"/>
              <a:t> </a:t>
            </a:r>
            <a:r>
              <a:rPr lang="en-US" dirty="0" err="1"/>
              <a:t>sed</a:t>
            </a:r>
            <a:endParaRPr lang="en-US" dirty="0"/>
          </a:p>
          <a:p>
            <a:pPr lvl="0"/>
            <a:r>
              <a:rPr lang="en-US" dirty="0"/>
              <a:t>Nam </a:t>
            </a:r>
            <a:r>
              <a:rPr lang="en-US" dirty="0" err="1"/>
              <a:t>augue</a:t>
            </a:r>
            <a:r>
              <a:rPr lang="en-US" dirty="0"/>
              <a:t> </a:t>
            </a:r>
            <a:r>
              <a:rPr lang="en-US" dirty="0" err="1"/>
              <a:t>risus</a:t>
            </a:r>
            <a:r>
              <a:rPr lang="en-US" dirty="0"/>
              <a:t>, dictum</a:t>
            </a:r>
          </a:p>
        </p:txBody>
      </p:sp>
      <p:sp>
        <p:nvSpPr>
          <p:cNvPr id="11" name="Rectangle 10"/>
          <p:cNvSpPr/>
          <p:nvPr userDrawn="1"/>
        </p:nvSpPr>
        <p:spPr>
          <a:xfrm>
            <a:off x="1577236" y="729247"/>
            <a:ext cx="7725683" cy="747342"/>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grpSp>
        <p:nvGrpSpPr>
          <p:cNvPr id="12" name="Group 11"/>
          <p:cNvGrpSpPr/>
          <p:nvPr userDrawn="1"/>
        </p:nvGrpSpPr>
        <p:grpSpPr>
          <a:xfrm>
            <a:off x="471294" y="438498"/>
            <a:ext cx="1333408" cy="1333408"/>
            <a:chOff x="6732376" y="2340893"/>
            <a:chExt cx="2218626" cy="2218626"/>
          </a:xfrm>
        </p:grpSpPr>
        <p:sp>
          <p:nvSpPr>
            <p:cNvPr id="14" name="Connector 13"/>
            <p:cNvSpPr/>
            <p:nvPr userDrawn="1"/>
          </p:nvSpPr>
          <p:spPr>
            <a:xfrm>
              <a:off x="6732376" y="2340893"/>
              <a:ext cx="2218626" cy="2218626"/>
            </a:xfrm>
            <a:prstGeom prst="flowChartConnector">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pic>
          <p:nvPicPr>
            <p:cNvPr id="15" name="Picture 14" descr="Icon-Only-white.png"/>
            <p:cNvPicPr>
              <a:picLocks noChangeAspect="1"/>
            </p:cNvPicPr>
            <p:nvPr userDrawn="1"/>
          </p:nvPicPr>
          <p:blipFill>
            <a:blip r:embed="rId4">
              <a:alphaModFix amt="26000"/>
              <a:extLst>
                <a:ext uri="{28A0092B-C50C-407E-A947-70E740481C1C}">
                  <a14:useLocalDpi xmlns:a14="http://schemas.microsoft.com/office/drawing/2010/main" val="0"/>
                </a:ext>
              </a:extLst>
            </a:blip>
            <a:stretch>
              <a:fillRect/>
            </a:stretch>
          </p:blipFill>
          <p:spPr>
            <a:xfrm>
              <a:off x="6783343" y="2365623"/>
              <a:ext cx="2127560" cy="2127560"/>
            </a:xfrm>
            <a:prstGeom prst="ellipse">
              <a:avLst/>
            </a:prstGeom>
          </p:spPr>
        </p:pic>
      </p:grpSp>
      <p:sp>
        <p:nvSpPr>
          <p:cNvPr id="16" name="Title 1"/>
          <p:cNvSpPr>
            <a:spLocks noGrp="1"/>
          </p:cNvSpPr>
          <p:nvPr>
            <p:ph type="title" hasCustomPrompt="1"/>
          </p:nvPr>
        </p:nvSpPr>
        <p:spPr>
          <a:xfrm>
            <a:off x="880943" y="776569"/>
            <a:ext cx="7905627" cy="670487"/>
          </a:xfrm>
          <a:prstGeom prst="rect">
            <a:avLst/>
          </a:prstGeom>
        </p:spPr>
        <p:txBody>
          <a:bodyPr lIns="109728" tIns="54864" rIns="109728" bIns="54864"/>
          <a:lstStyle>
            <a:lvl1pPr algn="l">
              <a:defRPr sz="3600" baseline="0">
                <a:solidFill>
                  <a:schemeClr val="bg1"/>
                </a:solidFill>
                <a:latin typeface="Verdana"/>
                <a:cs typeface="Verdana"/>
              </a:defRPr>
            </a:lvl1pPr>
          </a:lstStyle>
          <a:p>
            <a:r>
              <a:rPr lang="en-US" dirty="0"/>
              <a:t>Two-Column Slide</a:t>
            </a: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7077"/>
            <a:ext cx="10058400" cy="7772400"/>
          </a:xfrm>
          <a:prstGeom prst="rect">
            <a:avLst/>
          </a:prstGeom>
        </p:spPr>
      </p:pic>
    </p:spTree>
    <p:extLst>
      <p:ext uri="{BB962C8B-B14F-4D97-AF65-F5344CB8AC3E}">
        <p14:creationId xmlns:p14="http://schemas.microsoft.com/office/powerpoint/2010/main" val="3029730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57300" y="1272011"/>
            <a:ext cx="7543800" cy="2705947"/>
          </a:xfrm>
          <a:prstGeom prst="rect">
            <a:avLst/>
          </a:prstGeom>
        </p:spPr>
        <p:txBody>
          <a:bodyPr anchor="b"/>
          <a:lstStyle>
            <a:lvl1pPr algn="ctr">
              <a:defRPr sz="4950"/>
            </a:lvl1pPr>
          </a:lstStyle>
          <a:p>
            <a:r>
              <a:rPr lang="en-US" smtClean="0"/>
              <a:t>Click to edit Master title style</a:t>
            </a:r>
            <a:endParaRPr lang="en-US"/>
          </a:p>
        </p:txBody>
      </p:sp>
      <p:sp>
        <p:nvSpPr>
          <p:cNvPr id="3" name="Subtitle 2"/>
          <p:cNvSpPr>
            <a:spLocks noGrp="1"/>
          </p:cNvSpPr>
          <p:nvPr>
            <p:ph type="subTitle" idx="1"/>
          </p:nvPr>
        </p:nvSpPr>
        <p:spPr>
          <a:xfrm>
            <a:off x="1257300" y="4082310"/>
            <a:ext cx="7543800" cy="1876530"/>
          </a:xfrm>
          <a:prstGeom prst="rect">
            <a:avLst/>
          </a:prstGeom>
        </p:spPr>
        <p:txBody>
          <a:bodyPr/>
          <a:lstStyle>
            <a:lvl1pPr marL="0" indent="0" algn="ctr">
              <a:buNone/>
              <a:defRPr sz="1980"/>
            </a:lvl1pPr>
            <a:lvl2pPr marL="377190" indent="0" algn="ctr">
              <a:buNone/>
              <a:defRPr sz="1650"/>
            </a:lvl2pPr>
            <a:lvl3pPr marL="754380" indent="0" algn="ctr">
              <a:buNone/>
              <a:defRPr sz="1485"/>
            </a:lvl3pPr>
            <a:lvl4pPr marL="1131570" indent="0" algn="ctr">
              <a:buNone/>
              <a:defRPr sz="1320"/>
            </a:lvl4pPr>
            <a:lvl5pPr marL="1508760" indent="0" algn="ctr">
              <a:buNone/>
              <a:defRPr sz="1320"/>
            </a:lvl5pPr>
            <a:lvl6pPr marL="1885950" indent="0" algn="ctr">
              <a:buNone/>
              <a:defRPr sz="1320"/>
            </a:lvl6pPr>
            <a:lvl7pPr marL="2263140" indent="0" algn="ctr">
              <a:buNone/>
              <a:defRPr sz="1320"/>
            </a:lvl7pPr>
            <a:lvl8pPr marL="2640330" indent="0" algn="ctr">
              <a:buNone/>
              <a:defRPr sz="1320"/>
            </a:lvl8pPr>
            <a:lvl9pPr marL="3017520" indent="0" algn="ctr">
              <a:buNone/>
              <a:defRPr sz="1320"/>
            </a:lvl9pPr>
          </a:lstStyle>
          <a:p>
            <a:r>
              <a:rPr lang="en-US" smtClean="0"/>
              <a:t>Click to edit Master subtitle style</a:t>
            </a:r>
            <a:endParaRPr lang="en-US"/>
          </a:p>
        </p:txBody>
      </p:sp>
      <p:sp>
        <p:nvSpPr>
          <p:cNvPr id="4" name="Date Placeholder 3"/>
          <p:cNvSpPr>
            <a:spLocks noGrp="1"/>
          </p:cNvSpPr>
          <p:nvPr>
            <p:ph type="dt" sz="half" idx="10"/>
          </p:nvPr>
        </p:nvSpPr>
        <p:spPr>
          <a:xfrm>
            <a:off x="691515" y="7203864"/>
            <a:ext cx="2263140" cy="413808"/>
          </a:xfrm>
          <a:prstGeom prst="rect">
            <a:avLst/>
          </a:prstGeom>
        </p:spPr>
        <p:txBody>
          <a:bodyPr/>
          <a:lstStyle/>
          <a:p>
            <a:fld id="{285E48E3-5AF7-384F-905F-E09DDD0010C1}" type="datetimeFigureOut">
              <a:rPr lang="en-US" smtClean="0"/>
              <a:t>11/9/2017</a:t>
            </a:fld>
            <a:endParaRPr lang="en-US"/>
          </a:p>
        </p:txBody>
      </p:sp>
      <p:sp>
        <p:nvSpPr>
          <p:cNvPr id="5" name="Footer Placeholder 4"/>
          <p:cNvSpPr>
            <a:spLocks noGrp="1"/>
          </p:cNvSpPr>
          <p:nvPr>
            <p:ph type="ftr" sz="quarter" idx="11"/>
          </p:nvPr>
        </p:nvSpPr>
        <p:spPr>
          <a:xfrm>
            <a:off x="3331845" y="7203864"/>
            <a:ext cx="3394710" cy="413808"/>
          </a:xfrm>
          <a:prstGeom prst="rect">
            <a:avLst/>
          </a:prstGeom>
        </p:spPr>
        <p:txBody>
          <a:bodyPr/>
          <a:lstStyle/>
          <a:p>
            <a:endParaRPr lang="en-US"/>
          </a:p>
        </p:txBody>
      </p:sp>
      <p:sp>
        <p:nvSpPr>
          <p:cNvPr id="6" name="Slide Number Placeholder 5"/>
          <p:cNvSpPr>
            <a:spLocks noGrp="1"/>
          </p:cNvSpPr>
          <p:nvPr>
            <p:ph type="sldNum" sz="quarter" idx="12"/>
          </p:nvPr>
        </p:nvSpPr>
        <p:spPr>
          <a:xfrm>
            <a:off x="7103745" y="7203864"/>
            <a:ext cx="2263140" cy="413808"/>
          </a:xfrm>
          <a:prstGeom prst="rect">
            <a:avLst/>
          </a:prstGeom>
        </p:spPr>
        <p:txBody>
          <a:bodyPr/>
          <a:lstStyle/>
          <a:p>
            <a:fld id="{70A16690-C634-0246-BE8E-176BBFFC2EDE}" type="slidenum">
              <a:rPr lang="en-US" smtClean="0"/>
              <a:t>‹#›</a:t>
            </a:fld>
            <a:endParaRPr lang="en-US"/>
          </a:p>
        </p:txBody>
      </p:sp>
    </p:spTree>
    <p:extLst>
      <p:ext uri="{BB962C8B-B14F-4D97-AF65-F5344CB8AC3E}">
        <p14:creationId xmlns:p14="http://schemas.microsoft.com/office/powerpoint/2010/main" val="1005354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1474606"/>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1" r:id="rId5"/>
    <p:sldLayoutId id="2147483650" r:id="rId6"/>
    <p:sldLayoutId id="2147483655" r:id="rId7"/>
  </p:sldLayoutIdLst>
  <p:txStyles>
    <p:titleStyle>
      <a:lvl1pPr algn="ctr" defTabSz="548640" rtl="0" eaLnBrk="1" latinLnBrk="0" hangingPunct="1">
        <a:spcBef>
          <a:spcPct val="0"/>
        </a:spcBef>
        <a:buNone/>
        <a:defRPr sz="5300" kern="1200">
          <a:solidFill>
            <a:schemeClr val="tx1"/>
          </a:solidFill>
          <a:latin typeface="+mj-lt"/>
          <a:ea typeface="+mj-ea"/>
          <a:cs typeface="+mj-cs"/>
        </a:defRPr>
      </a:lvl1pPr>
    </p:titleStyle>
    <p:bodyStyle>
      <a:lvl1pPr marL="411480" indent="-411480" algn="l" defTabSz="548640" rtl="0" eaLnBrk="1" latinLnBrk="0" hangingPunct="1">
        <a:spcBef>
          <a:spcPct val="20000"/>
        </a:spcBef>
        <a:buFont typeface="Arial"/>
        <a:buChar char="•"/>
        <a:defRPr sz="3800" kern="1200">
          <a:solidFill>
            <a:schemeClr val="tx1"/>
          </a:solidFill>
          <a:latin typeface="+mn-lt"/>
          <a:ea typeface="+mn-ea"/>
          <a:cs typeface="+mn-cs"/>
        </a:defRPr>
      </a:lvl1pPr>
      <a:lvl2pPr marL="891540" indent="-342900" algn="l" defTabSz="548640" rtl="0" eaLnBrk="1" latinLnBrk="0" hangingPunct="1">
        <a:spcBef>
          <a:spcPct val="20000"/>
        </a:spcBef>
        <a:buFont typeface="Arial"/>
        <a:buChar char="–"/>
        <a:defRPr sz="3400" kern="1200">
          <a:solidFill>
            <a:schemeClr val="tx1"/>
          </a:solidFill>
          <a:latin typeface="+mn-lt"/>
          <a:ea typeface="+mn-ea"/>
          <a:cs typeface="+mn-cs"/>
        </a:defRPr>
      </a:lvl2pPr>
      <a:lvl3pPr marL="1371600" indent="-274320" algn="l" defTabSz="548640" rtl="0" eaLnBrk="1" latinLnBrk="0" hangingPunct="1">
        <a:spcBef>
          <a:spcPct val="20000"/>
        </a:spcBef>
        <a:buFont typeface="Arial"/>
        <a:buChar char="•"/>
        <a:defRPr sz="2900" kern="1200">
          <a:solidFill>
            <a:schemeClr val="tx1"/>
          </a:solidFill>
          <a:latin typeface="+mn-lt"/>
          <a:ea typeface="+mn-ea"/>
          <a:cs typeface="+mn-cs"/>
        </a:defRPr>
      </a:lvl3pPr>
      <a:lvl4pPr marL="1920240" indent="-274320" algn="l" defTabSz="548640" rtl="0" eaLnBrk="1" latinLnBrk="0" hangingPunct="1">
        <a:spcBef>
          <a:spcPct val="20000"/>
        </a:spcBef>
        <a:buFont typeface="Arial"/>
        <a:buChar char="–"/>
        <a:defRPr sz="2400" kern="1200">
          <a:solidFill>
            <a:schemeClr val="tx1"/>
          </a:solidFill>
          <a:latin typeface="+mn-lt"/>
          <a:ea typeface="+mn-ea"/>
          <a:cs typeface="+mn-cs"/>
        </a:defRPr>
      </a:lvl4pPr>
      <a:lvl5pPr marL="2468880" indent="-274320" algn="l" defTabSz="548640" rtl="0" eaLnBrk="1" latinLnBrk="0" hangingPunct="1">
        <a:spcBef>
          <a:spcPct val="20000"/>
        </a:spcBef>
        <a:buFont typeface="Arial"/>
        <a:buChar char="»"/>
        <a:defRPr sz="2400" kern="1200">
          <a:solidFill>
            <a:schemeClr val="tx1"/>
          </a:solidFill>
          <a:latin typeface="+mn-lt"/>
          <a:ea typeface="+mn-ea"/>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200" kern="1200">
          <a:solidFill>
            <a:schemeClr val="tx1"/>
          </a:solidFill>
          <a:latin typeface="+mn-lt"/>
          <a:ea typeface="+mn-ea"/>
          <a:cs typeface="+mn-cs"/>
        </a:defRPr>
      </a:lvl1pPr>
      <a:lvl2pPr marL="548640" algn="l" defTabSz="548640" rtl="0" eaLnBrk="1" latinLnBrk="0" hangingPunct="1">
        <a:defRPr sz="2200" kern="1200">
          <a:solidFill>
            <a:schemeClr val="tx1"/>
          </a:solidFill>
          <a:latin typeface="+mn-lt"/>
          <a:ea typeface="+mn-ea"/>
          <a:cs typeface="+mn-cs"/>
        </a:defRPr>
      </a:lvl2pPr>
      <a:lvl3pPr marL="1097280" algn="l" defTabSz="548640" rtl="0" eaLnBrk="1" latinLnBrk="0" hangingPunct="1">
        <a:defRPr sz="2200" kern="1200">
          <a:solidFill>
            <a:schemeClr val="tx1"/>
          </a:solidFill>
          <a:latin typeface="+mn-lt"/>
          <a:ea typeface="+mn-ea"/>
          <a:cs typeface="+mn-cs"/>
        </a:defRPr>
      </a:lvl3pPr>
      <a:lvl4pPr marL="1645920" algn="l" defTabSz="548640" rtl="0" eaLnBrk="1" latinLnBrk="0" hangingPunct="1">
        <a:defRPr sz="2200" kern="1200">
          <a:solidFill>
            <a:schemeClr val="tx1"/>
          </a:solidFill>
          <a:latin typeface="+mn-lt"/>
          <a:ea typeface="+mn-ea"/>
          <a:cs typeface="+mn-cs"/>
        </a:defRPr>
      </a:lvl4pPr>
      <a:lvl5pPr marL="2194560" algn="l" defTabSz="548640" rtl="0" eaLnBrk="1" latinLnBrk="0" hangingPunct="1">
        <a:defRPr sz="2200" kern="1200">
          <a:solidFill>
            <a:schemeClr val="tx1"/>
          </a:solidFill>
          <a:latin typeface="+mn-lt"/>
          <a:ea typeface="+mn-ea"/>
          <a:cs typeface="+mn-cs"/>
        </a:defRPr>
      </a:lvl5pPr>
      <a:lvl6pPr marL="2743200" algn="l" defTabSz="548640" rtl="0" eaLnBrk="1" latinLnBrk="0" hangingPunct="1">
        <a:defRPr sz="2200" kern="1200">
          <a:solidFill>
            <a:schemeClr val="tx1"/>
          </a:solidFill>
          <a:latin typeface="+mn-lt"/>
          <a:ea typeface="+mn-ea"/>
          <a:cs typeface="+mn-cs"/>
        </a:defRPr>
      </a:lvl6pPr>
      <a:lvl7pPr marL="3291840" algn="l" defTabSz="548640" rtl="0" eaLnBrk="1" latinLnBrk="0" hangingPunct="1">
        <a:defRPr sz="2200" kern="1200">
          <a:solidFill>
            <a:schemeClr val="tx1"/>
          </a:solidFill>
          <a:latin typeface="+mn-lt"/>
          <a:ea typeface="+mn-ea"/>
          <a:cs typeface="+mn-cs"/>
        </a:defRPr>
      </a:lvl7pPr>
      <a:lvl8pPr marL="3840480" algn="l" defTabSz="548640" rtl="0" eaLnBrk="1" latinLnBrk="0" hangingPunct="1">
        <a:defRPr sz="2200" kern="1200">
          <a:solidFill>
            <a:schemeClr val="tx1"/>
          </a:solidFill>
          <a:latin typeface="+mn-lt"/>
          <a:ea typeface="+mn-ea"/>
          <a:cs typeface="+mn-cs"/>
        </a:defRPr>
      </a:lvl8pPr>
      <a:lvl9pPr marL="4389120" algn="l" defTabSz="548640"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hyperlink" Target="https://vimeopro.com/attcnetwork/bring-them-all/video/236123169"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14.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hyperlink" Target="https://vimeopro.com/attcnetwork/bring-them-all/video/236123803"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16.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1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5.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8.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hyperlink" Target="https://teara.govt.nz/en/glossary#wh&#257;nau" TargetMode="External"/><Relationship Id="rId5" Type="http://schemas.microsoft.com/office/2007/relationships/hdphoto" Target="../media/hdphoto1.wdp"/><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181600" y="422028"/>
            <a:ext cx="4876800" cy="1554272"/>
          </a:xfrm>
          <a:prstGeom prst="rect">
            <a:avLst/>
          </a:prstGeom>
          <a:solidFill>
            <a:schemeClr val="accent1"/>
          </a:solidFill>
        </p:spPr>
        <p:txBody>
          <a:bodyPr wrap="square" rtlCol="0">
            <a:spAutoFit/>
          </a:bodyPr>
          <a:lstStyle/>
          <a:p>
            <a:r>
              <a:rPr lang="en-US" sz="3500" b="1" dirty="0" smtClean="0">
                <a:solidFill>
                  <a:schemeClr val="bg1"/>
                </a:solidFill>
                <a:latin typeface="Arial" charset="0"/>
                <a:ea typeface="Arial" charset="0"/>
                <a:cs typeface="Arial" charset="0"/>
              </a:rPr>
              <a:t>Easier Together: </a:t>
            </a:r>
          </a:p>
          <a:p>
            <a:r>
              <a:rPr lang="en-US" sz="3000" dirty="0" smtClean="0">
                <a:solidFill>
                  <a:schemeClr val="bg1"/>
                </a:solidFill>
                <a:latin typeface="Arial" charset="0"/>
                <a:ea typeface="Arial" charset="0"/>
                <a:cs typeface="Arial" charset="0"/>
              </a:rPr>
              <a:t>Partnering with Families to </a:t>
            </a:r>
          </a:p>
          <a:p>
            <a:r>
              <a:rPr lang="en-US" sz="3000" dirty="0" smtClean="0">
                <a:solidFill>
                  <a:schemeClr val="bg1"/>
                </a:solidFill>
                <a:latin typeface="Arial" charset="0"/>
                <a:ea typeface="Arial" charset="0"/>
                <a:cs typeface="Arial" charset="0"/>
              </a:rPr>
              <a:t>Make Recovery Possible</a:t>
            </a:r>
            <a:endParaRPr lang="en-US" sz="3000" dirty="0">
              <a:solidFill>
                <a:schemeClr val="bg1"/>
              </a:solidFill>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1249088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5336" y="3337978"/>
            <a:ext cx="7321463" cy="2717381"/>
          </a:xfrm>
        </p:spPr>
        <p:txBody>
          <a:bodyPr/>
          <a:lstStyle/>
          <a:p>
            <a:pPr algn="r"/>
            <a:r>
              <a:rPr lang="en-US" sz="3500" b="1" dirty="0" smtClean="0">
                <a:solidFill>
                  <a:schemeClr val="accent1"/>
                </a:solidFill>
                <a:latin typeface="Arial" charset="0"/>
                <a:ea typeface="Arial" charset="0"/>
                <a:cs typeface="Arial" charset="0"/>
              </a:rPr>
              <a:t>Family-Centered Clinical Interventions: </a:t>
            </a:r>
            <a:br>
              <a:rPr lang="en-US" sz="3500" b="1" dirty="0" smtClean="0">
                <a:solidFill>
                  <a:schemeClr val="accent1"/>
                </a:solidFill>
                <a:latin typeface="Arial" charset="0"/>
                <a:ea typeface="Arial" charset="0"/>
                <a:cs typeface="Arial" charset="0"/>
              </a:rPr>
            </a:br>
            <a:r>
              <a:rPr lang="en-US" sz="3500" dirty="0" smtClean="0">
                <a:solidFill>
                  <a:schemeClr val="accent1"/>
                </a:solidFill>
                <a:latin typeface="Arial" charset="0"/>
                <a:ea typeface="Arial" charset="0"/>
                <a:cs typeface="Arial" charset="0"/>
              </a:rPr>
              <a:t>6 Steps to Working with</a:t>
            </a:r>
            <a:br>
              <a:rPr lang="en-US" sz="3500" dirty="0" smtClean="0">
                <a:solidFill>
                  <a:schemeClr val="accent1"/>
                </a:solidFill>
                <a:latin typeface="Arial" charset="0"/>
                <a:ea typeface="Arial" charset="0"/>
                <a:cs typeface="Arial" charset="0"/>
              </a:rPr>
            </a:br>
            <a:r>
              <a:rPr lang="en-US" sz="3500" dirty="0" smtClean="0">
                <a:solidFill>
                  <a:schemeClr val="accent1"/>
                </a:solidFill>
                <a:latin typeface="Arial" charset="0"/>
                <a:ea typeface="Arial" charset="0"/>
                <a:cs typeface="Arial" charset="0"/>
              </a:rPr>
              <a:t>Women and Men as Family</a:t>
            </a:r>
            <a:endParaRPr lang="en-US" sz="3500" b="1" dirty="0">
              <a:solidFill>
                <a:schemeClr val="accent1"/>
              </a:solidFill>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5655748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456" y="69749"/>
            <a:ext cx="9241488" cy="7439771"/>
          </a:xfrm>
          <a:prstGeom prst="rect">
            <a:avLst/>
          </a:prstGeom>
        </p:spPr>
      </p:pic>
      <p:sp>
        <p:nvSpPr>
          <p:cNvPr id="5" name="Rectangle 4"/>
          <p:cNvSpPr/>
          <p:nvPr/>
        </p:nvSpPr>
        <p:spPr>
          <a:xfrm>
            <a:off x="7057257" y="7496022"/>
            <a:ext cx="3001143" cy="430887"/>
          </a:xfrm>
          <a:prstGeom prst="rect">
            <a:avLst/>
          </a:prstGeom>
        </p:spPr>
        <p:txBody>
          <a:bodyPr wrap="none">
            <a:spAutoFit/>
          </a:bodyPr>
          <a:lstStyle/>
          <a:p>
            <a:r>
              <a:rPr lang="en-US" b="1" baseline="30000" dirty="0">
                <a:solidFill>
                  <a:srgbClr val="000000"/>
                </a:solidFill>
                <a:latin typeface="Arial" charset="0"/>
                <a:ea typeface="Arial" charset="0"/>
                <a:cs typeface="Arial" charset="0"/>
              </a:rPr>
              <a:t>Page 160 in participant manual.</a:t>
            </a:r>
            <a:endParaRPr lang="en-US" b="1" dirty="0">
              <a:latin typeface="Arial" charset="0"/>
              <a:ea typeface="Arial" charset="0"/>
              <a:cs typeface="Arial" charset="0"/>
            </a:endParaRPr>
          </a:p>
        </p:txBody>
      </p:sp>
    </p:spTree>
    <p:extLst>
      <p:ext uri="{BB962C8B-B14F-4D97-AF65-F5344CB8AC3E}">
        <p14:creationId xmlns:p14="http://schemas.microsoft.com/office/powerpoint/2010/main" val="1719288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0433" r="30566"/>
          <a:stretch/>
        </p:blipFill>
        <p:spPr>
          <a:xfrm>
            <a:off x="1351721" y="762000"/>
            <a:ext cx="7374835" cy="6851374"/>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90741"/>
          <a:stretch/>
        </p:blipFill>
        <p:spPr>
          <a:xfrm>
            <a:off x="395807" y="55274"/>
            <a:ext cx="9241488" cy="706726"/>
          </a:xfrm>
          <a:prstGeom prst="rect">
            <a:avLst/>
          </a:prstGeom>
        </p:spPr>
      </p:pic>
    </p:spTree>
    <p:extLst>
      <p:ext uri="{BB962C8B-B14F-4D97-AF65-F5344CB8AC3E}">
        <p14:creationId xmlns:p14="http://schemas.microsoft.com/office/powerpoint/2010/main" val="2135436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90741"/>
          <a:stretch/>
        </p:blipFill>
        <p:spPr>
          <a:xfrm>
            <a:off x="395807" y="55274"/>
            <a:ext cx="9241488" cy="706726"/>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9672" r="30226"/>
          <a:stretch/>
        </p:blipFill>
        <p:spPr>
          <a:xfrm>
            <a:off x="1426265" y="762000"/>
            <a:ext cx="7374835" cy="6851374"/>
          </a:xfrm>
          <a:prstGeom prst="rect">
            <a:avLst/>
          </a:prstGeom>
        </p:spPr>
      </p:pic>
    </p:spTree>
    <p:extLst>
      <p:ext uri="{BB962C8B-B14F-4D97-AF65-F5344CB8AC3E}">
        <p14:creationId xmlns:p14="http://schemas.microsoft.com/office/powerpoint/2010/main" val="2009212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89611" y="776569"/>
            <a:ext cx="7434271" cy="670487"/>
          </a:xfrm>
        </p:spPr>
        <p:txBody>
          <a:bodyPr/>
          <a:lstStyle/>
          <a:p>
            <a:pPr algn="ctr"/>
            <a:r>
              <a:rPr lang="en-US" b="1" dirty="0" smtClean="0">
                <a:latin typeface="Arial" charset="0"/>
                <a:ea typeface="Arial" charset="0"/>
                <a:cs typeface="Arial" charset="0"/>
              </a:rPr>
              <a:t>Definition of Family</a:t>
            </a:r>
            <a:endParaRPr lang="en-US" b="1" dirty="0">
              <a:latin typeface="Arial" charset="0"/>
              <a:ea typeface="Arial" charset="0"/>
              <a:cs typeface="Arial" charset="0"/>
            </a:endParaRPr>
          </a:p>
        </p:txBody>
      </p:sp>
      <p:sp>
        <p:nvSpPr>
          <p:cNvPr id="5" name="Content Placeholder 7"/>
          <p:cNvSpPr>
            <a:spLocks noGrp="1"/>
          </p:cNvSpPr>
          <p:nvPr>
            <p:ph idx="10"/>
          </p:nvPr>
        </p:nvSpPr>
        <p:spPr>
          <a:xfrm>
            <a:off x="1638300" y="1943100"/>
            <a:ext cx="7658100" cy="3678211"/>
          </a:xfrm>
        </p:spPr>
        <p:txBody>
          <a:bodyPr/>
          <a:lstStyle/>
          <a:p>
            <a:pPr lvl="0"/>
            <a:r>
              <a:rPr lang="en-US" sz="2600" dirty="0" smtClean="0">
                <a:latin typeface="Arial" charset="0"/>
                <a:ea typeface="Arial" charset="0"/>
                <a:cs typeface="Arial" charset="0"/>
              </a:rPr>
              <a:t>Who defines family?</a:t>
            </a:r>
          </a:p>
          <a:p>
            <a:pPr lvl="0"/>
            <a:r>
              <a:rPr lang="en-US" sz="2600" dirty="0" smtClean="0">
                <a:latin typeface="Arial" charset="0"/>
                <a:ea typeface="Arial" charset="0"/>
                <a:cs typeface="Arial" charset="0"/>
              </a:rPr>
              <a:t>Who will be considered in the family assessment?</a:t>
            </a:r>
          </a:p>
        </p:txBody>
      </p:sp>
    </p:spTree>
    <p:custDataLst>
      <p:tags r:id="rId1"/>
    </p:custDataLst>
    <p:extLst>
      <p:ext uri="{BB962C8B-B14F-4D97-AF65-F5344CB8AC3E}">
        <p14:creationId xmlns:p14="http://schemas.microsoft.com/office/powerpoint/2010/main" val="20443143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90741"/>
          <a:stretch/>
        </p:blipFill>
        <p:spPr>
          <a:xfrm>
            <a:off x="395807" y="55274"/>
            <a:ext cx="9241488" cy="706726"/>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12903" r="28402"/>
          <a:stretch/>
        </p:blipFill>
        <p:spPr>
          <a:xfrm>
            <a:off x="1257300" y="762000"/>
            <a:ext cx="7543800" cy="6831496"/>
          </a:xfrm>
          <a:prstGeom prst="rect">
            <a:avLst/>
          </a:prstGeom>
        </p:spPr>
      </p:pic>
    </p:spTree>
    <p:extLst>
      <p:ext uri="{BB962C8B-B14F-4D97-AF65-F5344CB8AC3E}">
        <p14:creationId xmlns:p14="http://schemas.microsoft.com/office/powerpoint/2010/main" val="758722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89611" y="776569"/>
            <a:ext cx="7434271" cy="670487"/>
          </a:xfrm>
        </p:spPr>
        <p:txBody>
          <a:bodyPr/>
          <a:lstStyle/>
          <a:p>
            <a:pPr algn="ctr"/>
            <a:r>
              <a:rPr lang="en-US" b="1" dirty="0" smtClean="0">
                <a:latin typeface="Arial" charset="0"/>
                <a:ea typeface="Arial" charset="0"/>
                <a:cs typeface="Arial" charset="0"/>
              </a:rPr>
              <a:t>Static and Dynamic Factors</a:t>
            </a:r>
            <a:endParaRPr lang="en-US" b="1" dirty="0">
              <a:latin typeface="Arial" charset="0"/>
              <a:ea typeface="Arial" charset="0"/>
              <a:cs typeface="Arial" charset="0"/>
            </a:endParaRPr>
          </a:p>
        </p:txBody>
      </p:sp>
      <p:sp>
        <p:nvSpPr>
          <p:cNvPr id="5" name="Content Placeholder 7"/>
          <p:cNvSpPr>
            <a:spLocks noGrp="1"/>
          </p:cNvSpPr>
          <p:nvPr>
            <p:ph idx="10"/>
          </p:nvPr>
        </p:nvSpPr>
        <p:spPr>
          <a:xfrm>
            <a:off x="1638300" y="1943100"/>
            <a:ext cx="7658100" cy="3678211"/>
          </a:xfrm>
        </p:spPr>
        <p:txBody>
          <a:bodyPr/>
          <a:lstStyle/>
          <a:p>
            <a:pPr lvl="0"/>
            <a:r>
              <a:rPr lang="en-US" sz="2600" b="1" dirty="0" smtClean="0">
                <a:solidFill>
                  <a:schemeClr val="accent1"/>
                </a:solidFill>
                <a:latin typeface="Arial" charset="0"/>
                <a:ea typeface="Arial" charset="0"/>
                <a:cs typeface="Arial" charset="0"/>
              </a:rPr>
              <a:t>Static factors don’t change:</a:t>
            </a:r>
          </a:p>
          <a:p>
            <a:pPr marL="1120140" lvl="1" indent="-571500">
              <a:buFont typeface="Arial" charset="0"/>
              <a:buChar char="•"/>
            </a:pPr>
            <a:r>
              <a:rPr lang="en-US" sz="2200" dirty="0" smtClean="0">
                <a:latin typeface="Arial" charset="0"/>
                <a:ea typeface="Arial" charset="0"/>
                <a:cs typeface="Arial" charset="0"/>
              </a:rPr>
              <a:t>What has already happened </a:t>
            </a:r>
          </a:p>
          <a:p>
            <a:pPr marL="1120140" lvl="1" indent="-571500">
              <a:buFont typeface="Arial" charset="0"/>
              <a:buChar char="•"/>
            </a:pPr>
            <a:r>
              <a:rPr lang="en-US" sz="2200" dirty="0" smtClean="0">
                <a:latin typeface="Arial" charset="0"/>
                <a:ea typeface="Arial" charset="0"/>
                <a:cs typeface="Arial" charset="0"/>
              </a:rPr>
              <a:t>Seriousness</a:t>
            </a:r>
          </a:p>
          <a:p>
            <a:pPr lvl="1"/>
            <a:endParaRPr lang="en-US" sz="2200" dirty="0" smtClean="0">
              <a:latin typeface="Arial" charset="0"/>
              <a:ea typeface="Arial" charset="0"/>
              <a:cs typeface="Arial" charset="0"/>
            </a:endParaRPr>
          </a:p>
          <a:p>
            <a:pPr lvl="0"/>
            <a:r>
              <a:rPr lang="en-US" sz="2600" b="1" dirty="0" smtClean="0">
                <a:solidFill>
                  <a:schemeClr val="accent1"/>
                </a:solidFill>
                <a:latin typeface="Arial" charset="0"/>
                <a:ea typeface="Arial" charset="0"/>
                <a:cs typeface="Arial" charset="0"/>
              </a:rPr>
              <a:t>Dynamic factors can change:</a:t>
            </a:r>
            <a:endParaRPr lang="en-US" sz="2600" b="1" dirty="0">
              <a:solidFill>
                <a:schemeClr val="accent1"/>
              </a:solidFill>
              <a:latin typeface="Arial" charset="0"/>
              <a:ea typeface="Arial" charset="0"/>
              <a:cs typeface="Arial" charset="0"/>
            </a:endParaRPr>
          </a:p>
          <a:p>
            <a:pPr marL="1120140" lvl="1" indent="-571500">
              <a:buFont typeface="Arial" charset="0"/>
              <a:buChar char="•"/>
            </a:pPr>
            <a:r>
              <a:rPr lang="en-US" sz="2200" dirty="0" smtClean="0">
                <a:latin typeface="Arial" charset="0"/>
                <a:ea typeface="Arial" charset="0"/>
                <a:cs typeface="Arial" charset="0"/>
              </a:rPr>
              <a:t>Increase or decrease the risk of previous behaviors being repeated</a:t>
            </a:r>
            <a:endParaRPr lang="en-US" sz="2200" dirty="0">
              <a:latin typeface="Arial" charset="0"/>
              <a:ea typeface="Arial" charset="0"/>
              <a:cs typeface="Arial" charset="0"/>
            </a:endParaRPr>
          </a:p>
          <a:p>
            <a:pPr marL="1120140" lvl="1" indent="-571500">
              <a:buFont typeface="Arial" charset="0"/>
              <a:buChar char="•"/>
            </a:pPr>
            <a:endParaRPr lang="en-US" sz="2200" dirty="0" smtClean="0">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351715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90741"/>
          <a:stretch/>
        </p:blipFill>
        <p:spPr>
          <a:xfrm>
            <a:off x="395807" y="55274"/>
            <a:ext cx="9241488" cy="706726"/>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4456" r="31126"/>
          <a:stretch/>
        </p:blipFill>
        <p:spPr>
          <a:xfrm>
            <a:off x="1257300" y="762000"/>
            <a:ext cx="7543799" cy="6811617"/>
          </a:xfrm>
          <a:prstGeom prst="rect">
            <a:avLst/>
          </a:prstGeom>
        </p:spPr>
      </p:pic>
    </p:spTree>
    <p:extLst>
      <p:ext uri="{BB962C8B-B14F-4D97-AF65-F5344CB8AC3E}">
        <p14:creationId xmlns:p14="http://schemas.microsoft.com/office/powerpoint/2010/main" val="1501084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0904" y="243086"/>
            <a:ext cx="7044913" cy="766941"/>
          </a:xfrm>
        </p:spPr>
        <p:txBody>
          <a:bodyPr/>
          <a:lstStyle/>
          <a:p>
            <a:pPr algn="ctr"/>
            <a:r>
              <a:rPr lang="en-US" sz="3600" b="1" dirty="0" smtClean="0">
                <a:solidFill>
                  <a:schemeClr val="accent1"/>
                </a:solidFill>
                <a:latin typeface="Arial" charset="0"/>
                <a:ea typeface="Arial" charset="0"/>
                <a:cs typeface="Arial" charset="0"/>
              </a:rPr>
              <a:t>Partnering with Child Welfare</a:t>
            </a:r>
            <a:endParaRPr lang="en-US" sz="3600" b="1" dirty="0">
              <a:solidFill>
                <a:schemeClr val="accent1"/>
              </a:solidFill>
              <a:latin typeface="Arial" charset="0"/>
              <a:ea typeface="Arial" charset="0"/>
              <a:cs typeface="Arial" charset="0"/>
            </a:endParaRPr>
          </a:p>
        </p:txBody>
      </p:sp>
      <p:sp>
        <p:nvSpPr>
          <p:cNvPr id="4" name="Rectangle 3"/>
          <p:cNvSpPr/>
          <p:nvPr/>
        </p:nvSpPr>
        <p:spPr>
          <a:xfrm>
            <a:off x="2514600" y="3470702"/>
            <a:ext cx="5029200" cy="830997"/>
          </a:xfrm>
          <a:prstGeom prst="rect">
            <a:avLst/>
          </a:prstGeom>
        </p:spPr>
        <p:txBody>
          <a:bodyPr>
            <a:spAutoFit/>
          </a:bodyPr>
          <a:lstStyle/>
          <a:p>
            <a:r>
              <a:rPr lang="en-US" sz="2400" dirty="0">
                <a:hlinkClick r:id="rId4"/>
              </a:rPr>
              <a:t>https://</a:t>
            </a:r>
            <a:r>
              <a:rPr lang="en-US" sz="2400" dirty="0" smtClean="0">
                <a:hlinkClick r:id="rId4"/>
              </a:rPr>
              <a:t>vimeopro.com/attcnetwork/bring-them-all/video/236123169</a:t>
            </a:r>
            <a:r>
              <a:rPr lang="en-US" sz="2400" dirty="0" smtClean="0"/>
              <a:t> </a:t>
            </a:r>
            <a:endParaRPr lang="en-US" dirty="0"/>
          </a:p>
        </p:txBody>
      </p:sp>
    </p:spTree>
    <p:custDataLst>
      <p:tags r:id="rId1"/>
    </p:custDataLst>
    <p:extLst>
      <p:ext uri="{BB962C8B-B14F-4D97-AF65-F5344CB8AC3E}">
        <p14:creationId xmlns:p14="http://schemas.microsoft.com/office/powerpoint/2010/main" val="31818327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90741"/>
          <a:stretch/>
        </p:blipFill>
        <p:spPr>
          <a:xfrm>
            <a:off x="395807" y="55274"/>
            <a:ext cx="9241488" cy="706726"/>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13130" r="30092"/>
          <a:stretch/>
        </p:blipFill>
        <p:spPr>
          <a:xfrm>
            <a:off x="1257300" y="762001"/>
            <a:ext cx="7543800" cy="6851374"/>
          </a:xfrm>
          <a:prstGeom prst="rect">
            <a:avLst/>
          </a:prstGeom>
        </p:spPr>
      </p:pic>
    </p:spTree>
    <p:extLst>
      <p:ext uri="{BB962C8B-B14F-4D97-AF65-F5344CB8AC3E}">
        <p14:creationId xmlns:p14="http://schemas.microsoft.com/office/powerpoint/2010/main" val="1145952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8862" y="773723"/>
            <a:ext cx="184731" cy="430887"/>
          </a:xfrm>
          <a:prstGeom prst="rect">
            <a:avLst/>
          </a:prstGeom>
          <a:noFill/>
        </p:spPr>
        <p:txBody>
          <a:bodyPr wrap="none" rtlCol="0">
            <a:spAutoFit/>
          </a:bodyPr>
          <a:lstStyle/>
          <a:p>
            <a:endParaRPr lang="en-US" dirty="0"/>
          </a:p>
        </p:txBody>
      </p:sp>
      <p:sp>
        <p:nvSpPr>
          <p:cNvPr id="5" name="Rectangle 4"/>
          <p:cNvSpPr/>
          <p:nvPr/>
        </p:nvSpPr>
        <p:spPr>
          <a:xfrm>
            <a:off x="1077119" y="1580408"/>
            <a:ext cx="7574512" cy="1938992"/>
          </a:xfrm>
          <a:prstGeom prst="rect">
            <a:avLst/>
          </a:prstGeom>
        </p:spPr>
        <p:txBody>
          <a:bodyPr wrap="square">
            <a:spAutoFit/>
          </a:bodyPr>
          <a:lstStyle/>
          <a:p>
            <a:r>
              <a:rPr lang="en-US" sz="4000" b="1" dirty="0">
                <a:latin typeface="Arial" charset="0"/>
                <a:ea typeface="Arial" charset="0"/>
                <a:cs typeface="Arial" charset="0"/>
              </a:rPr>
              <a:t>Module 5</a:t>
            </a:r>
            <a:r>
              <a:rPr lang="en-US" sz="4000" b="1" dirty="0" smtClean="0">
                <a:latin typeface="Arial" charset="0"/>
                <a:ea typeface="Arial" charset="0"/>
                <a:cs typeface="Arial" charset="0"/>
              </a:rPr>
              <a:t>:</a:t>
            </a:r>
          </a:p>
          <a:p>
            <a:r>
              <a:rPr lang="en-US" sz="4000" b="1" dirty="0" smtClean="0">
                <a:latin typeface="Arial" charset="0"/>
                <a:ea typeface="Arial" charset="0"/>
                <a:cs typeface="Arial" charset="0"/>
              </a:rPr>
              <a:t>Family-Centered Clinical Interventions</a:t>
            </a:r>
            <a:endParaRPr lang="en-US" sz="4000" b="1" dirty="0"/>
          </a:p>
        </p:txBody>
      </p:sp>
    </p:spTree>
    <p:custDataLst>
      <p:tags r:id="rId1"/>
    </p:custDataLst>
    <p:extLst>
      <p:ext uri="{BB962C8B-B14F-4D97-AF65-F5344CB8AC3E}">
        <p14:creationId xmlns:p14="http://schemas.microsoft.com/office/powerpoint/2010/main" val="11119488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534" y="3081404"/>
            <a:ext cx="9569964" cy="1640908"/>
          </a:xfrm>
          <a:prstGeom prst="rect">
            <a:avLst/>
          </a:prstGeom>
        </p:spPr>
      </p:pic>
      <p:sp>
        <p:nvSpPr>
          <p:cNvPr id="3" name="Title 5"/>
          <p:cNvSpPr>
            <a:spLocks noGrp="1"/>
          </p:cNvSpPr>
          <p:nvPr>
            <p:ph type="title"/>
          </p:nvPr>
        </p:nvSpPr>
        <p:spPr>
          <a:xfrm>
            <a:off x="514351" y="776569"/>
            <a:ext cx="8809532" cy="670487"/>
          </a:xfrm>
        </p:spPr>
        <p:txBody>
          <a:bodyPr/>
          <a:lstStyle/>
          <a:p>
            <a:pPr algn="ctr"/>
            <a:r>
              <a:rPr lang="en-US" sz="3800" b="1" dirty="0" smtClean="0">
                <a:solidFill>
                  <a:schemeClr val="accent2">
                    <a:lumMod val="75000"/>
                  </a:schemeClr>
                </a:solidFill>
                <a:latin typeface="Arial" charset="0"/>
                <a:ea typeface="Arial" charset="0"/>
                <a:cs typeface="Arial" charset="0"/>
              </a:rPr>
              <a:t>Types of Clinical Interventions</a:t>
            </a:r>
            <a:endParaRPr lang="en-US" sz="3800" b="1" dirty="0">
              <a:solidFill>
                <a:schemeClr val="accent2">
                  <a:lumMod val="75000"/>
                </a:schemeClr>
              </a:solidFill>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14337831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170904" y="243086"/>
            <a:ext cx="7044913" cy="766941"/>
          </a:xfrm>
        </p:spPr>
        <p:txBody>
          <a:bodyPr/>
          <a:lstStyle/>
          <a:p>
            <a:pPr algn="ctr"/>
            <a:r>
              <a:rPr lang="en-US" sz="3600" b="1" dirty="0" smtClean="0">
                <a:solidFill>
                  <a:schemeClr val="accent1"/>
                </a:solidFill>
                <a:latin typeface="Arial" charset="0"/>
                <a:ea typeface="Arial" charset="0"/>
                <a:cs typeface="Arial" charset="0"/>
              </a:rPr>
              <a:t>Services for Children</a:t>
            </a:r>
            <a:endParaRPr lang="en-US" sz="3600" b="1" dirty="0">
              <a:solidFill>
                <a:schemeClr val="accent1"/>
              </a:solidFill>
              <a:latin typeface="Arial" charset="0"/>
              <a:ea typeface="Arial" charset="0"/>
              <a:cs typeface="Arial" charset="0"/>
            </a:endParaRPr>
          </a:p>
        </p:txBody>
      </p:sp>
      <p:sp>
        <p:nvSpPr>
          <p:cNvPr id="4" name="Rectangle 3"/>
          <p:cNvSpPr/>
          <p:nvPr/>
        </p:nvSpPr>
        <p:spPr>
          <a:xfrm>
            <a:off x="2514600" y="3470702"/>
            <a:ext cx="5029200" cy="830997"/>
          </a:xfrm>
          <a:prstGeom prst="rect">
            <a:avLst/>
          </a:prstGeom>
        </p:spPr>
        <p:txBody>
          <a:bodyPr>
            <a:spAutoFit/>
          </a:bodyPr>
          <a:lstStyle/>
          <a:p>
            <a:r>
              <a:rPr lang="en-US" sz="2400" dirty="0">
                <a:hlinkClick r:id="rId4"/>
              </a:rPr>
              <a:t>https://</a:t>
            </a:r>
            <a:r>
              <a:rPr lang="en-US" sz="2400" dirty="0" smtClean="0">
                <a:hlinkClick r:id="rId4"/>
              </a:rPr>
              <a:t>vimeopro.com/attcnetwork/bring-them-all/video/236123803</a:t>
            </a:r>
            <a:r>
              <a:rPr lang="en-US" sz="2400" dirty="0" smtClean="0"/>
              <a:t> </a:t>
            </a:r>
            <a:endParaRPr lang="en-US" dirty="0"/>
          </a:p>
        </p:txBody>
      </p:sp>
    </p:spTree>
    <p:custDataLst>
      <p:tags r:id="rId1"/>
    </p:custDataLst>
    <p:extLst>
      <p:ext uri="{BB962C8B-B14F-4D97-AF65-F5344CB8AC3E}">
        <p14:creationId xmlns:p14="http://schemas.microsoft.com/office/powerpoint/2010/main" val="20598576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90741"/>
          <a:stretch/>
        </p:blipFill>
        <p:spPr>
          <a:xfrm>
            <a:off x="395807" y="55274"/>
            <a:ext cx="9241488" cy="706726"/>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3421" r="30131"/>
          <a:stretch/>
        </p:blipFill>
        <p:spPr>
          <a:xfrm>
            <a:off x="1257300" y="762001"/>
            <a:ext cx="7543800" cy="6811616"/>
          </a:xfrm>
          <a:prstGeom prst="rect">
            <a:avLst/>
          </a:prstGeom>
        </p:spPr>
      </p:pic>
    </p:spTree>
    <p:extLst>
      <p:ext uri="{BB962C8B-B14F-4D97-AF65-F5344CB8AC3E}">
        <p14:creationId xmlns:p14="http://schemas.microsoft.com/office/powerpoint/2010/main" val="1844353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16234" y="776569"/>
            <a:ext cx="7905627" cy="670487"/>
          </a:xfrm>
        </p:spPr>
        <p:txBody>
          <a:bodyPr anchor="ctr"/>
          <a:lstStyle/>
          <a:p>
            <a:pPr algn="ctr"/>
            <a:r>
              <a:rPr lang="en-US" b="1" dirty="0" smtClean="0">
                <a:latin typeface="Arial" charset="0"/>
                <a:ea typeface="Arial" charset="0"/>
                <a:cs typeface="Arial" charset="0"/>
              </a:rPr>
              <a:t>Tales from the Field</a:t>
            </a:r>
            <a:endParaRPr lang="en-US" b="1" dirty="0">
              <a:latin typeface="Arial" charset="0"/>
              <a:ea typeface="Arial" charset="0"/>
              <a:cs typeface="Arial" charset="0"/>
            </a:endParaRPr>
          </a:p>
        </p:txBody>
      </p:sp>
      <p:sp>
        <p:nvSpPr>
          <p:cNvPr id="7" name="TextBox 6"/>
          <p:cNvSpPr txBox="1"/>
          <p:nvPr/>
        </p:nvSpPr>
        <p:spPr>
          <a:xfrm>
            <a:off x="1296722" y="5599305"/>
            <a:ext cx="4058432" cy="923330"/>
          </a:xfrm>
          <a:prstGeom prst="rect">
            <a:avLst/>
          </a:prstGeom>
          <a:noFill/>
        </p:spPr>
        <p:txBody>
          <a:bodyPr wrap="square" rtlCol="0">
            <a:spAutoFit/>
          </a:bodyPr>
          <a:lstStyle/>
          <a:p>
            <a:r>
              <a:rPr lang="en-US" sz="1800" b="1" dirty="0" smtClean="0">
                <a:solidFill>
                  <a:schemeClr val="accent1"/>
                </a:solidFill>
                <a:latin typeface="Arial" charset="0"/>
                <a:ea typeface="Arial" charset="0"/>
                <a:cs typeface="Arial" charset="0"/>
              </a:rPr>
              <a:t>Kimberly Craig, BA, BS, LSAT</a:t>
            </a:r>
          </a:p>
          <a:p>
            <a:r>
              <a:rPr lang="en-US" sz="1800" dirty="0" smtClean="0">
                <a:latin typeface="Arial" charset="0"/>
                <a:ea typeface="Arial" charset="0"/>
                <a:cs typeface="Arial" charset="0"/>
              </a:rPr>
              <a:t>CEO, CHEEERS Recovery Center</a:t>
            </a:r>
          </a:p>
          <a:p>
            <a:r>
              <a:rPr lang="en-US" sz="1800" dirty="0" smtClean="0">
                <a:latin typeface="Arial" charset="0"/>
                <a:ea typeface="Arial" charset="0"/>
                <a:cs typeface="Arial" charset="0"/>
              </a:rPr>
              <a:t>Former PPW grantee, Phoenix, AZ</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7633" y="2047452"/>
            <a:ext cx="2630913" cy="350545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4359058" y="2455101"/>
            <a:ext cx="5162803" cy="2308324"/>
          </a:xfrm>
          <a:prstGeom prst="rect">
            <a:avLst/>
          </a:prstGeom>
          <a:noFill/>
        </p:spPr>
        <p:txBody>
          <a:bodyPr wrap="square" rtlCol="0">
            <a:spAutoFit/>
          </a:bodyPr>
          <a:lstStyle/>
          <a:p>
            <a:r>
              <a:rPr lang="en-US" sz="2400" dirty="0" smtClean="0">
                <a:latin typeface="Arial" charset="0"/>
                <a:ea typeface="Arial" charset="0"/>
                <a:cs typeface="Arial" charset="0"/>
              </a:rPr>
              <a:t>“…In </a:t>
            </a:r>
            <a:r>
              <a:rPr lang="en-US" sz="2400" dirty="0">
                <a:latin typeface="Arial" charset="0"/>
                <a:ea typeface="Arial" charset="0"/>
                <a:cs typeface="Arial" charset="0"/>
              </a:rPr>
              <a:t>many ways we need to give ourselves permission to change with the times and accept that </a:t>
            </a:r>
            <a:r>
              <a:rPr lang="en-US" sz="2400" dirty="0" smtClean="0">
                <a:latin typeface="Arial" charset="0"/>
                <a:ea typeface="Arial" charset="0"/>
                <a:cs typeface="Arial" charset="0"/>
              </a:rPr>
              <a:t>what </a:t>
            </a:r>
            <a:r>
              <a:rPr lang="en-US" sz="2400" dirty="0">
                <a:latin typeface="Arial" charset="0"/>
                <a:ea typeface="Arial" charset="0"/>
                <a:cs typeface="Arial" charset="0"/>
              </a:rPr>
              <a:t>was once the best we could do with the information we had, is now old information. “ </a:t>
            </a:r>
            <a:endParaRPr lang="en-US" dirty="0">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23452134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89611" y="776569"/>
            <a:ext cx="7434271" cy="670487"/>
          </a:xfrm>
        </p:spPr>
        <p:txBody>
          <a:bodyPr/>
          <a:lstStyle/>
          <a:p>
            <a:pPr algn="ctr"/>
            <a:r>
              <a:rPr lang="en-US" b="1" dirty="0" smtClean="0">
                <a:latin typeface="Arial" charset="0"/>
                <a:ea typeface="Arial" charset="0"/>
                <a:cs typeface="Arial" charset="0"/>
              </a:rPr>
              <a:t>Discussion</a:t>
            </a:r>
            <a:endParaRPr lang="en-US" b="1" dirty="0">
              <a:latin typeface="Arial" charset="0"/>
              <a:ea typeface="Arial" charset="0"/>
              <a:cs typeface="Arial" charset="0"/>
            </a:endParaRPr>
          </a:p>
        </p:txBody>
      </p:sp>
      <p:sp>
        <p:nvSpPr>
          <p:cNvPr id="5" name="Content Placeholder 7"/>
          <p:cNvSpPr>
            <a:spLocks noGrp="1"/>
          </p:cNvSpPr>
          <p:nvPr>
            <p:ph idx="10"/>
          </p:nvPr>
        </p:nvSpPr>
        <p:spPr>
          <a:xfrm>
            <a:off x="1638300" y="1943100"/>
            <a:ext cx="7658100" cy="3678211"/>
          </a:xfrm>
        </p:spPr>
        <p:txBody>
          <a:bodyPr/>
          <a:lstStyle/>
          <a:p>
            <a:pPr lvl="0"/>
            <a:r>
              <a:rPr lang="en-US" sz="2600" dirty="0" smtClean="0">
                <a:latin typeface="Arial" charset="0"/>
                <a:ea typeface="Arial" charset="0"/>
                <a:cs typeface="Arial" charset="0"/>
              </a:rPr>
              <a:t>What are your thoughts regarding Kimberly’s observations?</a:t>
            </a:r>
          </a:p>
          <a:p>
            <a:pPr lvl="0"/>
            <a:r>
              <a:rPr lang="en-US" sz="2600" dirty="0" smtClean="0">
                <a:latin typeface="Arial" charset="0"/>
                <a:ea typeface="Arial" charset="0"/>
                <a:cs typeface="Arial" charset="0"/>
              </a:rPr>
              <a:t>Would you place your agency’s level of family-centeredness closer to the past (how things used to be) or closer to the future?</a:t>
            </a:r>
          </a:p>
          <a:p>
            <a:pPr lvl="0"/>
            <a:r>
              <a:rPr lang="en-US" sz="2600" dirty="0" smtClean="0">
                <a:latin typeface="Arial" charset="0"/>
                <a:ea typeface="Arial" charset="0"/>
                <a:cs typeface="Arial" charset="0"/>
              </a:rPr>
              <a:t>Where would you place the level of family-centeredness of your own practice?  </a:t>
            </a:r>
          </a:p>
        </p:txBody>
      </p:sp>
    </p:spTree>
    <p:custDataLst>
      <p:tags r:id="rId1"/>
    </p:custDataLst>
    <p:extLst>
      <p:ext uri="{BB962C8B-B14F-4D97-AF65-F5344CB8AC3E}">
        <p14:creationId xmlns:p14="http://schemas.microsoft.com/office/powerpoint/2010/main" val="13514707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954" y="3337978"/>
            <a:ext cx="7795846" cy="2717381"/>
          </a:xfrm>
        </p:spPr>
        <p:txBody>
          <a:bodyPr/>
          <a:lstStyle/>
          <a:p>
            <a:pPr algn="r"/>
            <a:r>
              <a:rPr lang="en-US" sz="3500" b="1" dirty="0" smtClean="0">
                <a:solidFill>
                  <a:schemeClr val="accent1"/>
                </a:solidFill>
                <a:latin typeface="Arial" charset="0"/>
                <a:ea typeface="Arial" charset="0"/>
                <a:cs typeface="Arial" charset="0"/>
              </a:rPr>
              <a:t>Wrap-Up</a:t>
            </a:r>
            <a:endParaRPr lang="en-US" sz="3500" b="1" dirty="0">
              <a:solidFill>
                <a:schemeClr val="accent1"/>
              </a:solidFill>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97003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0"/>
          </p:nvPr>
        </p:nvSpPr>
        <p:spPr>
          <a:xfrm>
            <a:off x="1676400" y="1905000"/>
            <a:ext cx="7620000" cy="4119685"/>
          </a:xfrm>
        </p:spPr>
        <p:txBody>
          <a:bodyPr/>
          <a:lstStyle/>
          <a:p>
            <a:r>
              <a:rPr lang="en-US" sz="2600" b="1" dirty="0" smtClean="0">
                <a:solidFill>
                  <a:schemeClr val="accent1"/>
                </a:solidFill>
                <a:latin typeface="Arial" charset="0"/>
                <a:ea typeface="Arial" charset="0"/>
                <a:cs typeface="Arial" charset="0"/>
              </a:rPr>
              <a:t>Module </a:t>
            </a:r>
            <a:r>
              <a:rPr lang="en-US" sz="2600" b="1" dirty="0">
                <a:solidFill>
                  <a:schemeClr val="accent1"/>
                </a:solidFill>
                <a:latin typeface="Arial" charset="0"/>
                <a:ea typeface="Arial" charset="0"/>
                <a:cs typeface="Arial" charset="0"/>
              </a:rPr>
              <a:t>6</a:t>
            </a:r>
            <a:r>
              <a:rPr lang="en-US" sz="2600" dirty="0">
                <a:latin typeface="Arial" charset="0"/>
                <a:ea typeface="Arial" charset="0"/>
                <a:cs typeface="Arial" charset="0"/>
              </a:rPr>
              <a:t>: Case-Based Application</a:t>
            </a:r>
          </a:p>
          <a:p>
            <a:pPr marL="0" indent="0">
              <a:buNone/>
            </a:pPr>
            <a:endParaRPr lang="en-US" sz="2600" dirty="0" smtClean="0">
              <a:latin typeface="Arial" charset="0"/>
              <a:ea typeface="Arial" charset="0"/>
              <a:cs typeface="Arial" charset="0"/>
            </a:endParaRPr>
          </a:p>
          <a:p>
            <a:pPr marL="0" indent="0">
              <a:buNone/>
            </a:pPr>
            <a:endParaRPr lang="en-US" sz="2600" dirty="0">
              <a:latin typeface="Arial" charset="0"/>
              <a:ea typeface="Arial" charset="0"/>
              <a:cs typeface="Arial" charset="0"/>
            </a:endParaRPr>
          </a:p>
        </p:txBody>
      </p:sp>
      <p:sp>
        <p:nvSpPr>
          <p:cNvPr id="6" name="Title 5"/>
          <p:cNvSpPr>
            <a:spLocks noGrp="1"/>
          </p:cNvSpPr>
          <p:nvPr>
            <p:ph type="title"/>
          </p:nvPr>
        </p:nvSpPr>
        <p:spPr>
          <a:xfrm>
            <a:off x="1616234" y="776569"/>
            <a:ext cx="7905627" cy="670487"/>
          </a:xfrm>
        </p:spPr>
        <p:txBody>
          <a:bodyPr/>
          <a:lstStyle/>
          <a:p>
            <a:pPr algn="ctr"/>
            <a:r>
              <a:rPr lang="en-US" b="1" dirty="0" smtClean="0">
                <a:latin typeface="Arial" charset="0"/>
                <a:ea typeface="Arial" charset="0"/>
                <a:cs typeface="Arial" charset="0"/>
              </a:rPr>
              <a:t>Next Modules</a:t>
            </a:r>
            <a:endParaRPr lang="en-US" b="1" dirty="0">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14550101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0"/>
          </p:nvPr>
        </p:nvSpPr>
        <p:spPr>
          <a:xfrm>
            <a:off x="4925012" y="3099010"/>
            <a:ext cx="4365091" cy="1904163"/>
          </a:xfrm>
        </p:spPr>
        <p:txBody>
          <a:bodyPr/>
          <a:lstStyle/>
          <a:p>
            <a:pPr marL="0" lvl="0" indent="0">
              <a:buNone/>
            </a:pPr>
            <a:r>
              <a:rPr lang="en-US" sz="2800" b="1" dirty="0" smtClean="0">
                <a:solidFill>
                  <a:schemeClr val="accent1"/>
                </a:solidFill>
                <a:latin typeface="Arial" charset="0"/>
                <a:ea typeface="Arial" charset="0"/>
                <a:cs typeface="Arial" charset="0"/>
              </a:rPr>
              <a:t>Thomas McMahon</a:t>
            </a:r>
            <a:r>
              <a:rPr lang="en-US" sz="2800" dirty="0" smtClean="0">
                <a:latin typeface="Arial" charset="0"/>
                <a:ea typeface="Arial" charset="0"/>
                <a:cs typeface="Arial" charset="0"/>
              </a:rPr>
              <a:t>, PhD </a:t>
            </a:r>
            <a:br>
              <a:rPr lang="en-US" sz="2800" dirty="0" smtClean="0">
                <a:latin typeface="Arial" charset="0"/>
                <a:ea typeface="Arial" charset="0"/>
                <a:cs typeface="Arial" charset="0"/>
              </a:rPr>
            </a:br>
            <a:r>
              <a:rPr lang="en-US" sz="2400" dirty="0" smtClean="0">
                <a:latin typeface="Arial" charset="0"/>
                <a:ea typeface="Arial" charset="0"/>
                <a:cs typeface="Arial" charset="0"/>
              </a:rPr>
              <a:t>Yale University</a:t>
            </a:r>
            <a:r>
              <a:rPr lang="en-US" sz="2400" dirty="0">
                <a:latin typeface="Arial" charset="0"/>
                <a:ea typeface="Arial" charset="0"/>
                <a:cs typeface="Arial" charset="0"/>
              </a:rPr>
              <a:t/>
            </a:r>
            <a:br>
              <a:rPr lang="en-US" sz="2400" dirty="0">
                <a:latin typeface="Arial" charset="0"/>
                <a:ea typeface="Arial" charset="0"/>
                <a:cs typeface="Arial" charset="0"/>
              </a:rPr>
            </a:br>
            <a:r>
              <a:rPr lang="en-US" sz="2400" dirty="0" smtClean="0">
                <a:latin typeface="Arial" charset="0"/>
                <a:ea typeface="Arial" charset="0"/>
                <a:cs typeface="Arial" charset="0"/>
              </a:rPr>
              <a:t>School of Medicine</a:t>
            </a:r>
          </a:p>
          <a:p>
            <a:pPr marL="1120140" lvl="1" indent="-571500">
              <a:buFont typeface="Arial" panose="020B0604020202020204" pitchFamily="34" charset="0"/>
              <a:buChar char="•"/>
            </a:pPr>
            <a:endParaRPr lang="en-US" sz="2400" dirty="0">
              <a:latin typeface="Arial" charset="0"/>
              <a:ea typeface="Arial" charset="0"/>
              <a:cs typeface="Arial" charset="0"/>
            </a:endParaRPr>
          </a:p>
        </p:txBody>
      </p:sp>
      <p:sp>
        <p:nvSpPr>
          <p:cNvPr id="6" name="Title 5"/>
          <p:cNvSpPr>
            <a:spLocks noGrp="1"/>
          </p:cNvSpPr>
          <p:nvPr>
            <p:ph type="title"/>
          </p:nvPr>
        </p:nvSpPr>
        <p:spPr>
          <a:xfrm>
            <a:off x="1616234" y="776569"/>
            <a:ext cx="7673869" cy="670487"/>
          </a:xfrm>
        </p:spPr>
        <p:txBody>
          <a:bodyPr/>
          <a:lstStyle/>
          <a:p>
            <a:pPr algn="ctr"/>
            <a:r>
              <a:rPr lang="en-US" b="1" dirty="0" smtClean="0">
                <a:latin typeface="Arial" charset="0"/>
                <a:ea typeface="Arial" charset="0"/>
                <a:cs typeface="Arial" charset="0"/>
              </a:rPr>
              <a:t>Acknowledgements</a:t>
            </a:r>
            <a:endParaRPr lang="en-US" b="1" dirty="0">
              <a:latin typeface="Arial" charset="0"/>
              <a:ea typeface="Arial" charset="0"/>
              <a:cs typeface="Arial"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8300" y="1943100"/>
            <a:ext cx="3028726" cy="4524393"/>
          </a:xfrm>
          <a:prstGeom prst="rect">
            <a:avLst/>
          </a:prstGeom>
        </p:spPr>
      </p:pic>
    </p:spTree>
    <p:custDataLst>
      <p:tags r:id="rId1"/>
    </p:custDataLst>
    <p:extLst>
      <p:ext uri="{BB962C8B-B14F-4D97-AF65-F5344CB8AC3E}">
        <p14:creationId xmlns:p14="http://schemas.microsoft.com/office/powerpoint/2010/main" val="15917365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0"/>
          </p:nvPr>
        </p:nvSpPr>
        <p:spPr>
          <a:xfrm>
            <a:off x="1616234" y="2413000"/>
            <a:ext cx="8491738" cy="4289620"/>
          </a:xfrm>
        </p:spPr>
        <p:txBody>
          <a:bodyPr/>
          <a:lstStyle/>
          <a:p>
            <a:pPr lvl="0"/>
            <a:r>
              <a:rPr lang="en-US" sz="2800" dirty="0" smtClean="0">
                <a:latin typeface="Arial" charset="0"/>
                <a:ea typeface="Arial" charset="0"/>
                <a:cs typeface="Arial" charset="0"/>
              </a:rPr>
              <a:t>Name</a:t>
            </a:r>
          </a:p>
          <a:p>
            <a:pPr lvl="0"/>
            <a:r>
              <a:rPr lang="en-US" sz="2800" dirty="0" smtClean="0">
                <a:latin typeface="Arial" charset="0"/>
                <a:ea typeface="Arial" charset="0"/>
                <a:cs typeface="Arial" charset="0"/>
              </a:rPr>
              <a:t>Field</a:t>
            </a:r>
          </a:p>
          <a:p>
            <a:pPr lvl="0"/>
            <a:r>
              <a:rPr lang="en-US" sz="2800" dirty="0" smtClean="0">
                <a:latin typeface="Arial" charset="0"/>
                <a:ea typeface="Arial" charset="0"/>
                <a:cs typeface="Arial" charset="0"/>
              </a:rPr>
              <a:t>Favorite thing about working with families</a:t>
            </a:r>
          </a:p>
          <a:p>
            <a:pPr marL="1120140" lvl="1" indent="-571500">
              <a:buFont typeface="Arial" panose="020B0604020202020204" pitchFamily="34" charset="0"/>
              <a:buChar char="•"/>
            </a:pPr>
            <a:endParaRPr lang="en-US" sz="2800" dirty="0">
              <a:latin typeface="Arial" charset="0"/>
              <a:ea typeface="Arial" charset="0"/>
              <a:cs typeface="Arial" charset="0"/>
            </a:endParaRPr>
          </a:p>
        </p:txBody>
      </p:sp>
      <p:sp>
        <p:nvSpPr>
          <p:cNvPr id="6" name="Title 5"/>
          <p:cNvSpPr>
            <a:spLocks noGrp="1"/>
          </p:cNvSpPr>
          <p:nvPr>
            <p:ph type="title"/>
          </p:nvPr>
        </p:nvSpPr>
        <p:spPr>
          <a:xfrm>
            <a:off x="1616235" y="776569"/>
            <a:ext cx="7707648" cy="670487"/>
          </a:xfrm>
        </p:spPr>
        <p:txBody>
          <a:bodyPr anchor="ctr"/>
          <a:lstStyle/>
          <a:p>
            <a:pPr algn="ctr"/>
            <a:r>
              <a:rPr lang="en-US" b="1" dirty="0" smtClean="0">
                <a:latin typeface="Arial" charset="0"/>
                <a:ea typeface="Arial" charset="0"/>
                <a:cs typeface="Arial" charset="0"/>
              </a:rPr>
              <a:t>Introductions</a:t>
            </a:r>
            <a:endParaRPr lang="en-US" b="1" dirty="0">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31659166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0"/>
          </p:nvPr>
        </p:nvSpPr>
        <p:spPr>
          <a:xfrm>
            <a:off x="700327" y="2189846"/>
            <a:ext cx="4547534" cy="4947725"/>
          </a:xfrm>
        </p:spPr>
        <p:txBody>
          <a:bodyPr/>
          <a:lstStyle/>
          <a:p>
            <a:pPr lvl="0"/>
            <a:r>
              <a:rPr lang="en-US" sz="2800" b="1" dirty="0" smtClean="0">
                <a:solidFill>
                  <a:schemeClr val="accent1"/>
                </a:solidFill>
                <a:latin typeface="Arial" charset="0"/>
                <a:ea typeface="Arial" charset="0"/>
                <a:cs typeface="Arial" charset="0"/>
              </a:rPr>
              <a:t>Participant Manual</a:t>
            </a:r>
            <a:endParaRPr lang="en-US" sz="2400" b="1" dirty="0" smtClean="0">
              <a:solidFill>
                <a:schemeClr val="accent1"/>
              </a:solidFill>
              <a:latin typeface="Arial" charset="0"/>
              <a:ea typeface="Arial" charset="0"/>
              <a:cs typeface="Arial" charset="0"/>
            </a:endParaRPr>
          </a:p>
          <a:p>
            <a:pPr marL="0" lvl="1">
              <a:spcBef>
                <a:spcPts val="600"/>
              </a:spcBef>
            </a:pPr>
            <a:r>
              <a:rPr lang="en-US" sz="2400" dirty="0" smtClean="0">
                <a:latin typeface="Arial" charset="0"/>
                <a:ea typeface="Arial" charset="0"/>
                <a:cs typeface="Arial" charset="0"/>
              </a:rPr>
              <a:t>	Each module contains:</a:t>
            </a:r>
          </a:p>
          <a:p>
            <a:pPr marL="1005840" lvl="2" indent="-457200">
              <a:spcBef>
                <a:spcPts val="600"/>
              </a:spcBef>
              <a:buFont typeface="Arial" panose="020B0604020202020204" pitchFamily="34" charset="0"/>
              <a:buChar char="•"/>
            </a:pPr>
            <a:r>
              <a:rPr lang="en-US" sz="2200" dirty="0" smtClean="0">
                <a:latin typeface="Arial" charset="0"/>
                <a:ea typeface="Arial" charset="0"/>
                <a:cs typeface="Arial" charset="0"/>
              </a:rPr>
              <a:t>Training goals and objectives</a:t>
            </a:r>
          </a:p>
          <a:p>
            <a:pPr marL="1005840" lvl="2" indent="-457200">
              <a:spcBef>
                <a:spcPts val="600"/>
              </a:spcBef>
              <a:buFont typeface="Arial" panose="020B0604020202020204" pitchFamily="34" charset="0"/>
              <a:buChar char="•"/>
            </a:pPr>
            <a:r>
              <a:rPr lang="en-US" sz="2200" dirty="0" smtClean="0">
                <a:latin typeface="Arial" charset="0"/>
                <a:ea typeface="Arial" charset="0"/>
                <a:cs typeface="Arial" charset="0"/>
              </a:rPr>
              <a:t>Copy of slides</a:t>
            </a:r>
          </a:p>
          <a:p>
            <a:pPr marL="1005840" lvl="2" indent="-457200">
              <a:spcBef>
                <a:spcPts val="600"/>
              </a:spcBef>
              <a:buFont typeface="Arial" panose="020B0604020202020204" pitchFamily="34" charset="0"/>
              <a:buChar char="•"/>
            </a:pPr>
            <a:r>
              <a:rPr lang="en-US" sz="2200" dirty="0" smtClean="0">
                <a:latin typeface="Arial" charset="0"/>
                <a:ea typeface="Arial" charset="0"/>
                <a:cs typeface="Arial" charset="0"/>
              </a:rPr>
              <a:t>Resources – worksheets, activities, assessments, recommended reading</a:t>
            </a:r>
          </a:p>
          <a:p>
            <a:pPr marL="1005840" lvl="2" indent="-457200">
              <a:spcBef>
                <a:spcPts val="600"/>
              </a:spcBef>
              <a:buFont typeface="Arial" panose="020B0604020202020204" pitchFamily="34" charset="0"/>
              <a:buChar char="•"/>
            </a:pPr>
            <a:r>
              <a:rPr lang="en-US" sz="2200" dirty="0" smtClean="0">
                <a:latin typeface="Arial" charset="0"/>
                <a:ea typeface="Arial" charset="0"/>
                <a:cs typeface="Arial" charset="0"/>
              </a:rPr>
              <a:t>Reference list</a:t>
            </a:r>
            <a:endParaRPr lang="en-US" sz="2200" dirty="0">
              <a:latin typeface="Arial" charset="0"/>
              <a:ea typeface="Arial" charset="0"/>
              <a:cs typeface="Arial" charset="0"/>
            </a:endParaRPr>
          </a:p>
          <a:p>
            <a:pPr marL="0" lvl="0" indent="0">
              <a:buNone/>
            </a:pPr>
            <a:endParaRPr lang="en-US" sz="2800" dirty="0" smtClean="0">
              <a:latin typeface="Arial" charset="0"/>
              <a:ea typeface="Arial" charset="0"/>
              <a:cs typeface="Arial" charset="0"/>
            </a:endParaRPr>
          </a:p>
          <a:p>
            <a:pPr marL="1120140" lvl="1" indent="-571500">
              <a:buFont typeface="Arial" panose="020B0604020202020204" pitchFamily="34" charset="0"/>
              <a:buChar char="•"/>
            </a:pPr>
            <a:endParaRPr lang="en-US" sz="2800" dirty="0">
              <a:latin typeface="Arial" charset="0"/>
              <a:ea typeface="Arial" charset="0"/>
              <a:cs typeface="Arial" charset="0"/>
            </a:endParaRPr>
          </a:p>
        </p:txBody>
      </p:sp>
      <p:sp>
        <p:nvSpPr>
          <p:cNvPr id="6" name="Title 5"/>
          <p:cNvSpPr>
            <a:spLocks noGrp="1"/>
          </p:cNvSpPr>
          <p:nvPr>
            <p:ph type="title"/>
          </p:nvPr>
        </p:nvSpPr>
        <p:spPr>
          <a:xfrm>
            <a:off x="1641231" y="734518"/>
            <a:ext cx="7690338" cy="766037"/>
          </a:xfrm>
        </p:spPr>
        <p:txBody>
          <a:bodyPr anchor="ctr">
            <a:noAutofit/>
          </a:bodyPr>
          <a:lstStyle/>
          <a:p>
            <a:pPr algn="ctr"/>
            <a:r>
              <a:rPr lang="en-US" sz="2500" b="1" dirty="0" smtClean="0">
                <a:latin typeface="Arial" charset="0"/>
                <a:ea typeface="Arial" charset="0"/>
                <a:cs typeface="Arial" charset="0"/>
              </a:rPr>
              <a:t>Hands-On Review of Participant Manual</a:t>
            </a:r>
            <a:endParaRPr lang="en-US" sz="2500" b="1" dirty="0">
              <a:latin typeface="Arial" charset="0"/>
              <a:ea typeface="Arial" charset="0"/>
              <a:cs typeface="Arial" charset="0"/>
            </a:endParaRPr>
          </a:p>
        </p:txBody>
      </p:sp>
      <p:pic>
        <p:nvPicPr>
          <p:cNvPr id="2" name="Picture 1"/>
          <p:cNvPicPr>
            <a:picLocks noChangeAspect="1"/>
          </p:cNvPicPr>
          <p:nvPr/>
        </p:nvPicPr>
        <p:blipFill>
          <a:blip r:embed="rId4"/>
          <a:stretch>
            <a:fillRect/>
          </a:stretch>
        </p:blipFill>
        <p:spPr>
          <a:xfrm>
            <a:off x="5355174" y="1656521"/>
            <a:ext cx="3976395" cy="502982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0727156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0"/>
          </p:nvPr>
        </p:nvSpPr>
        <p:spPr>
          <a:xfrm>
            <a:off x="655093" y="2285500"/>
            <a:ext cx="3330054" cy="3740486"/>
          </a:xfrm>
        </p:spPr>
        <p:txBody>
          <a:bodyPr/>
          <a:lstStyle/>
          <a:p>
            <a:pPr lvl="0"/>
            <a:r>
              <a:rPr lang="en-US" sz="2400" dirty="0" smtClean="0">
                <a:solidFill>
                  <a:schemeClr val="accent1"/>
                </a:solidFill>
                <a:latin typeface="Arial" charset="0"/>
                <a:ea typeface="Arial" charset="0"/>
                <a:cs typeface="Arial" charset="0"/>
              </a:rPr>
              <a:t>Training Curriculum</a:t>
            </a:r>
          </a:p>
          <a:p>
            <a:pPr lvl="0"/>
            <a:r>
              <a:rPr lang="en-US" sz="2400" dirty="0" smtClean="0">
                <a:solidFill>
                  <a:schemeClr val="accent1"/>
                </a:solidFill>
                <a:latin typeface="Arial" charset="0"/>
                <a:ea typeface="Arial" charset="0"/>
                <a:cs typeface="Arial" charset="0"/>
              </a:rPr>
              <a:t>Online Courses</a:t>
            </a:r>
          </a:p>
          <a:p>
            <a:pPr lvl="0"/>
            <a:r>
              <a:rPr lang="en-US" sz="2400" dirty="0" smtClean="0">
                <a:solidFill>
                  <a:schemeClr val="accent1"/>
                </a:solidFill>
                <a:latin typeface="Arial" charset="0"/>
                <a:ea typeface="Arial" charset="0"/>
                <a:cs typeface="Arial" charset="0"/>
              </a:rPr>
              <a:t>300+ Program Resources Library</a:t>
            </a:r>
          </a:p>
          <a:p>
            <a:pPr lvl="0"/>
            <a:r>
              <a:rPr lang="en-US" sz="2400" dirty="0" smtClean="0">
                <a:solidFill>
                  <a:schemeClr val="accent1"/>
                </a:solidFill>
                <a:latin typeface="Arial" charset="0"/>
                <a:ea typeface="Arial" charset="0"/>
                <a:cs typeface="Arial" charset="0"/>
              </a:rPr>
              <a:t>Recorded Presentations</a:t>
            </a:r>
          </a:p>
          <a:p>
            <a:pPr lvl="0"/>
            <a:r>
              <a:rPr lang="en-US" sz="2400" dirty="0" smtClean="0">
                <a:solidFill>
                  <a:schemeClr val="accent1"/>
                </a:solidFill>
                <a:latin typeface="Arial" charset="0"/>
                <a:ea typeface="Arial" charset="0"/>
                <a:cs typeface="Arial" charset="0"/>
              </a:rPr>
              <a:t>Videos</a:t>
            </a:r>
            <a:endParaRPr lang="en-US" sz="2400" dirty="0">
              <a:latin typeface="Arial" charset="0"/>
              <a:ea typeface="Arial" charset="0"/>
              <a:cs typeface="Arial" charset="0"/>
            </a:endParaRPr>
          </a:p>
        </p:txBody>
      </p:sp>
      <p:sp>
        <p:nvSpPr>
          <p:cNvPr id="6" name="Title 5"/>
          <p:cNvSpPr>
            <a:spLocks noGrp="1"/>
          </p:cNvSpPr>
          <p:nvPr>
            <p:ph type="title"/>
          </p:nvPr>
        </p:nvSpPr>
        <p:spPr>
          <a:xfrm>
            <a:off x="1641231" y="734518"/>
            <a:ext cx="7690338" cy="766037"/>
          </a:xfrm>
        </p:spPr>
        <p:txBody>
          <a:bodyPr anchor="ctr">
            <a:noAutofit/>
          </a:bodyPr>
          <a:lstStyle/>
          <a:p>
            <a:pPr algn="ctr"/>
            <a:r>
              <a:rPr lang="en-US" sz="2500" b="1" dirty="0" smtClean="0">
                <a:latin typeface="Arial" charset="0"/>
                <a:ea typeface="Arial" charset="0"/>
                <a:cs typeface="Arial" charset="0"/>
              </a:rPr>
              <a:t>Visit </a:t>
            </a:r>
            <a:r>
              <a:rPr lang="en-US" sz="2500" b="1" u="sng" dirty="0" smtClean="0">
                <a:solidFill>
                  <a:schemeClr val="accent6"/>
                </a:solidFill>
                <a:latin typeface="Arial" charset="0"/>
                <a:ea typeface="Arial" charset="0"/>
                <a:cs typeface="Arial" charset="0"/>
              </a:rPr>
              <a:t>www.attcppwtools.org</a:t>
            </a:r>
            <a:r>
              <a:rPr lang="en-US" sz="2500" b="1" dirty="0" smtClean="0">
                <a:latin typeface="Arial" charset="0"/>
                <a:ea typeface="Arial" charset="0"/>
                <a:cs typeface="Arial" charset="0"/>
              </a:rPr>
              <a:t> for More Resources</a:t>
            </a:r>
            <a:endParaRPr lang="en-US" sz="2500" b="1" dirty="0">
              <a:latin typeface="Arial" charset="0"/>
              <a:ea typeface="Arial" charset="0"/>
              <a:cs typeface="Arial" charset="0"/>
            </a:endParaRPr>
          </a:p>
        </p:txBody>
      </p:sp>
      <p:pic>
        <p:nvPicPr>
          <p:cNvPr id="3" name="Picture 2"/>
          <p:cNvPicPr>
            <a:picLocks noChangeAspect="1"/>
          </p:cNvPicPr>
          <p:nvPr/>
        </p:nvPicPr>
        <p:blipFill>
          <a:blip r:embed="rId4"/>
          <a:stretch>
            <a:fillRect/>
          </a:stretch>
        </p:blipFill>
        <p:spPr>
          <a:xfrm>
            <a:off x="3985147" y="2101755"/>
            <a:ext cx="5513696" cy="4107976"/>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9317915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0"/>
          </p:nvPr>
        </p:nvSpPr>
        <p:spPr>
          <a:xfrm>
            <a:off x="845820" y="1917337"/>
            <a:ext cx="8450580" cy="4807557"/>
          </a:xfrm>
        </p:spPr>
        <p:txBody>
          <a:bodyPr/>
          <a:lstStyle/>
          <a:p>
            <a:pPr marL="0" lvl="0" indent="0">
              <a:buNone/>
            </a:pPr>
            <a:r>
              <a:rPr lang="en-US" sz="2600" b="1" dirty="0" smtClean="0">
                <a:solidFill>
                  <a:schemeClr val="accent1"/>
                </a:solidFill>
                <a:latin typeface="Arial" charset="0"/>
                <a:ea typeface="Arial" charset="0"/>
                <a:cs typeface="Arial" charset="0"/>
              </a:rPr>
              <a:t>Goal</a:t>
            </a:r>
            <a:r>
              <a:rPr lang="en-US" sz="2600" b="1" dirty="0" smtClean="0">
                <a:latin typeface="Arial" charset="0"/>
                <a:ea typeface="Arial" charset="0"/>
                <a:cs typeface="Arial" charset="0"/>
              </a:rPr>
              <a:t>: </a:t>
            </a:r>
            <a:r>
              <a:rPr lang="en-US" sz="2400" dirty="0" smtClean="0">
                <a:latin typeface="Arial" panose="020B0604020202020204" pitchFamily="34" charset="0"/>
                <a:cs typeface="Arial" panose="020B0604020202020204" pitchFamily="34" charset="0"/>
              </a:rPr>
              <a:t>Provide a framework for development of family-centered interventions.</a:t>
            </a:r>
          </a:p>
          <a:p>
            <a:pPr marL="0" lvl="0" indent="0">
              <a:buNone/>
            </a:pPr>
            <a:r>
              <a:rPr lang="en-US" sz="1000" b="1" dirty="0" smtClean="0">
                <a:latin typeface="Arial" charset="0"/>
                <a:ea typeface="Arial" charset="0"/>
                <a:cs typeface="Arial" charset="0"/>
              </a:rPr>
              <a:t/>
            </a:r>
            <a:br>
              <a:rPr lang="en-US" sz="1000" b="1" dirty="0" smtClean="0">
                <a:latin typeface="Arial" charset="0"/>
                <a:ea typeface="Arial" charset="0"/>
                <a:cs typeface="Arial" charset="0"/>
              </a:rPr>
            </a:br>
            <a:r>
              <a:rPr lang="en-US" sz="2600" b="1" dirty="0" smtClean="0">
                <a:solidFill>
                  <a:schemeClr val="accent1"/>
                </a:solidFill>
                <a:latin typeface="Arial" charset="0"/>
                <a:ea typeface="Arial" charset="0"/>
                <a:cs typeface="Arial" charset="0"/>
              </a:rPr>
              <a:t>Objectives</a:t>
            </a:r>
            <a:r>
              <a:rPr lang="en-US" sz="2600" b="1" dirty="0" smtClean="0">
                <a:latin typeface="Arial" charset="0"/>
                <a:ea typeface="Arial" charset="0"/>
                <a:cs typeface="Arial" charset="0"/>
              </a:rPr>
              <a:t>:</a:t>
            </a:r>
            <a:r>
              <a:rPr lang="en-US" sz="2600" dirty="0" smtClean="0">
                <a:latin typeface="Arial" charset="0"/>
                <a:ea typeface="Arial" charset="0"/>
                <a:cs typeface="Arial" charset="0"/>
              </a:rPr>
              <a:t> </a:t>
            </a:r>
            <a:r>
              <a:rPr lang="en-US" sz="2400" dirty="0" smtClean="0">
                <a:latin typeface="Arial" charset="0"/>
                <a:ea typeface="Arial" charset="0"/>
                <a:cs typeface="Arial" charset="0"/>
              </a:rPr>
              <a:t>Participants will be able to:</a:t>
            </a:r>
          </a:p>
          <a:p>
            <a:r>
              <a:rPr lang="en-US" sz="2200" dirty="0">
                <a:latin typeface="Arial" panose="020B0604020202020204" pitchFamily="34" charset="0"/>
                <a:cs typeface="Arial" panose="020B0604020202020204" pitchFamily="34" charset="0"/>
              </a:rPr>
              <a:t>Identify the steps </a:t>
            </a:r>
            <a:r>
              <a:rPr lang="en-US" sz="2200" dirty="0" smtClean="0">
                <a:latin typeface="Arial" panose="020B0604020202020204" pitchFamily="34" charset="0"/>
                <a:cs typeface="Arial" panose="020B0604020202020204" pitchFamily="34" charset="0"/>
              </a:rPr>
              <a:t>for developing </a:t>
            </a:r>
            <a:r>
              <a:rPr lang="en-US" sz="2200" dirty="0">
                <a:latin typeface="Arial" panose="020B0604020202020204" pitchFamily="34" charset="0"/>
                <a:cs typeface="Arial" panose="020B0604020202020204" pitchFamily="34" charset="0"/>
              </a:rPr>
              <a:t>family-centered </a:t>
            </a:r>
            <a:r>
              <a:rPr lang="en-US" sz="2200" dirty="0" smtClean="0">
                <a:latin typeface="Arial" panose="020B0604020202020204" pitchFamily="34" charset="0"/>
                <a:cs typeface="Arial" panose="020B0604020202020204" pitchFamily="34" charset="0"/>
              </a:rPr>
              <a:t>interventions. </a:t>
            </a:r>
            <a:endParaRPr lang="en-US" sz="2200" dirty="0">
              <a:latin typeface="Arial" panose="020B0604020202020204" pitchFamily="34" charset="0"/>
              <a:cs typeface="Arial" panose="020B0604020202020204" pitchFamily="34" charset="0"/>
            </a:endParaRPr>
          </a:p>
          <a:p>
            <a:pPr lvl="0"/>
            <a:r>
              <a:rPr lang="en-US" sz="2200" dirty="0" smtClean="0">
                <a:latin typeface="Arial" charset="0"/>
                <a:ea typeface="Arial" charset="0"/>
                <a:cs typeface="Arial" charset="0"/>
              </a:rPr>
              <a:t>Describe some of the cultural considerations family-centered interventions involve.</a:t>
            </a:r>
          </a:p>
          <a:p>
            <a:pPr lvl="0"/>
            <a:r>
              <a:rPr lang="en-US" sz="2200" dirty="0" smtClean="0">
                <a:latin typeface="Arial" charset="0"/>
                <a:ea typeface="Arial" charset="0"/>
                <a:cs typeface="Arial" charset="0"/>
              </a:rPr>
              <a:t>Identify important safety concerns. </a:t>
            </a:r>
          </a:p>
          <a:p>
            <a:pPr lvl="0"/>
            <a:r>
              <a:rPr lang="en-US" sz="2200" dirty="0" smtClean="0">
                <a:latin typeface="Arial" charset="0"/>
                <a:ea typeface="Arial" charset="0"/>
                <a:cs typeface="Arial" charset="0"/>
              </a:rPr>
              <a:t>Examine own practice in terms of family-centered criteria. </a:t>
            </a:r>
          </a:p>
          <a:p>
            <a:pPr lvl="0"/>
            <a:endParaRPr lang="en-US" sz="2200" dirty="0">
              <a:latin typeface="Arial" charset="0"/>
              <a:ea typeface="Arial" charset="0"/>
              <a:cs typeface="Arial" charset="0"/>
            </a:endParaRPr>
          </a:p>
          <a:p>
            <a:pPr marL="1120140" lvl="1" indent="-571500">
              <a:buFont typeface="Arial" panose="020B0604020202020204" pitchFamily="34" charset="0"/>
              <a:buChar char="•"/>
            </a:pPr>
            <a:endParaRPr lang="en-US" sz="2200" dirty="0">
              <a:latin typeface="Arial" charset="0"/>
              <a:ea typeface="Arial" charset="0"/>
              <a:cs typeface="Arial" charset="0"/>
            </a:endParaRPr>
          </a:p>
        </p:txBody>
      </p:sp>
      <p:sp>
        <p:nvSpPr>
          <p:cNvPr id="6" name="Title 5"/>
          <p:cNvSpPr>
            <a:spLocks noGrp="1"/>
          </p:cNvSpPr>
          <p:nvPr>
            <p:ph type="title"/>
          </p:nvPr>
        </p:nvSpPr>
        <p:spPr>
          <a:xfrm>
            <a:off x="1616234" y="776569"/>
            <a:ext cx="7905627" cy="670487"/>
          </a:xfrm>
        </p:spPr>
        <p:txBody>
          <a:bodyPr/>
          <a:lstStyle/>
          <a:p>
            <a:pPr algn="ctr"/>
            <a:r>
              <a:rPr lang="en-US" b="1" dirty="0" smtClean="0">
                <a:latin typeface="Arial" charset="0"/>
                <a:ea typeface="Arial" charset="0"/>
                <a:cs typeface="Arial" charset="0"/>
              </a:rPr>
              <a:t>Goal and Objectives</a:t>
            </a:r>
            <a:endParaRPr lang="en-US" b="1" dirty="0">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18881661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0794" b="4338"/>
          <a:stretch/>
        </p:blipFill>
        <p:spPr>
          <a:xfrm>
            <a:off x="0" y="557425"/>
            <a:ext cx="10058400" cy="7302620"/>
          </a:xfrm>
          <a:prstGeom prst="rect">
            <a:avLst/>
          </a:prstGeom>
        </p:spPr>
      </p:pic>
      <p:sp>
        <p:nvSpPr>
          <p:cNvPr id="2" name="Title 1"/>
          <p:cNvSpPr>
            <a:spLocks noGrp="1"/>
          </p:cNvSpPr>
          <p:nvPr>
            <p:ph type="ctrTitle"/>
          </p:nvPr>
        </p:nvSpPr>
        <p:spPr>
          <a:xfrm>
            <a:off x="1257300" y="0"/>
            <a:ext cx="7543800" cy="557425"/>
          </a:xfrm>
        </p:spPr>
        <p:txBody>
          <a:bodyPr/>
          <a:lstStyle/>
          <a:p>
            <a:r>
              <a:rPr lang="en-US" sz="2400" b="1" dirty="0" smtClean="0">
                <a:solidFill>
                  <a:schemeClr val="accent1"/>
                </a:solidFill>
                <a:latin typeface="Arial" charset="0"/>
                <a:ea typeface="Arial" charset="0"/>
                <a:cs typeface="Arial" charset="0"/>
              </a:rPr>
              <a:t>Family-Centered Recovery &amp; Wellness Principles</a:t>
            </a:r>
            <a:endParaRPr lang="en-US" sz="2400" b="1" dirty="0">
              <a:solidFill>
                <a:schemeClr val="accent1"/>
              </a:solidFill>
              <a:latin typeface="Arial" charset="0"/>
              <a:ea typeface="Arial" charset="0"/>
              <a:cs typeface="Arial" charset="0"/>
            </a:endParaRPr>
          </a:p>
        </p:txBody>
      </p:sp>
      <p:sp>
        <p:nvSpPr>
          <p:cNvPr id="3" name="Subtitle 2"/>
          <p:cNvSpPr>
            <a:spLocks noGrp="1"/>
          </p:cNvSpPr>
          <p:nvPr>
            <p:ph type="subTitle" idx="1"/>
          </p:nvPr>
        </p:nvSpPr>
        <p:spPr/>
        <p:txBody>
          <a:bodyPr/>
          <a:lstStyle/>
          <a:p>
            <a:endParaRPr lang="en-US" dirty="0"/>
          </a:p>
        </p:txBody>
      </p:sp>
      <p:sp>
        <p:nvSpPr>
          <p:cNvPr id="6" name="Rectangle 5"/>
          <p:cNvSpPr/>
          <p:nvPr/>
        </p:nvSpPr>
        <p:spPr>
          <a:xfrm>
            <a:off x="1471816" y="557425"/>
            <a:ext cx="3506088" cy="369332"/>
          </a:xfrm>
          <a:prstGeom prst="rect">
            <a:avLst/>
          </a:prstGeom>
        </p:spPr>
        <p:txBody>
          <a:bodyPr wrap="none">
            <a:spAutoFit/>
          </a:bodyPr>
          <a:lstStyle/>
          <a:p>
            <a:r>
              <a:rPr lang="en-US" sz="1800" b="1" dirty="0" smtClean="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Page 69 in participant manual </a:t>
            </a:r>
            <a:endParaRPr lang="en-US" sz="1800" b="1" dirty="0">
              <a:solidFill>
                <a:schemeClr val="tx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1309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45970" y="801524"/>
            <a:ext cx="7905627" cy="670487"/>
          </a:xfrm>
        </p:spPr>
        <p:txBody>
          <a:bodyPr/>
          <a:lstStyle/>
          <a:p>
            <a:pPr algn="ctr"/>
            <a:r>
              <a:rPr lang="en-US" b="1" dirty="0">
                <a:latin typeface="Arial" charset="0"/>
                <a:ea typeface="Arial" charset="0"/>
                <a:cs typeface="Arial" charset="0"/>
              </a:rPr>
              <a:t>The Culture Conversation</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69187" y="1659992"/>
            <a:ext cx="6859195" cy="5144397"/>
          </a:xfrm>
          <a:prstGeom prst="rect">
            <a:avLst/>
          </a:prstGeom>
          <a:ln>
            <a:noFill/>
          </a:ln>
          <a:effectLst>
            <a:outerShdw blurRad="190500" algn="tl" rotWithShape="0">
              <a:srgbClr val="000000">
                <a:alpha val="70000"/>
              </a:srgbClr>
            </a:outerShdw>
          </a:effectLst>
        </p:spPr>
      </p:pic>
      <p:sp>
        <p:nvSpPr>
          <p:cNvPr id="8" name="Rectangle 7"/>
          <p:cNvSpPr/>
          <p:nvPr/>
        </p:nvSpPr>
        <p:spPr>
          <a:xfrm>
            <a:off x="8191501" y="209549"/>
            <a:ext cx="1771650" cy="1647825"/>
          </a:xfrm>
          <a:prstGeom prst="rect">
            <a:avLst/>
          </a:prstGeom>
          <a:noFill/>
        </p:spPr>
        <p:txBody>
          <a:bodyPr wrap="none" lIns="91440" tIns="45720" rIns="91440" bIns="45720">
            <a:prstTxWarp prst="textCirclePour">
              <a:avLst>
                <a:gd name="adj1" fmla="val 11314137"/>
                <a:gd name="adj2" fmla="val 50565"/>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 Culture Conversation</a:t>
            </a: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8730018" y="738469"/>
            <a:ext cx="694616" cy="647700"/>
          </a:xfrm>
          <a:prstGeom prst="ellipse">
            <a:avLst/>
          </a:prstGeom>
          <a:ln w="63500" cap="rnd">
            <a:solidFill>
              <a:schemeClr val="tx2">
                <a:lumMod val="75000"/>
                <a:lumOff val="2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Rectangle 10"/>
          <p:cNvSpPr/>
          <p:nvPr/>
        </p:nvSpPr>
        <p:spPr>
          <a:xfrm>
            <a:off x="3236754" y="5524708"/>
            <a:ext cx="5191628" cy="1107996"/>
          </a:xfrm>
          <a:prstGeom prst="rect">
            <a:avLst/>
          </a:prstGeom>
          <a:noFill/>
        </p:spPr>
        <p:txBody>
          <a:bodyPr wrap="square" lIns="91440" tIns="45720" rIns="91440" bIns="45720">
            <a:spAutoFit/>
          </a:bodyPr>
          <a:lstStyle/>
          <a:p>
            <a:r>
              <a:rPr lang="en-US" sz="6600" b="1" spc="50" dirty="0" smtClean="0">
                <a:ln w="0"/>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hlinkClick r:id="rId6" tooltip="extended family group; to be born; modern meaning: family"/>
              </a:rPr>
              <a:t>whānau</a:t>
            </a:r>
            <a:endParaRPr lang="en-US" sz="6600" b="1" spc="50" dirty="0">
              <a:ln w="0"/>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endParaRPr>
          </a:p>
        </p:txBody>
      </p:sp>
      <p:sp>
        <p:nvSpPr>
          <p:cNvPr id="2" name="Rectangle 1"/>
          <p:cNvSpPr/>
          <p:nvPr/>
        </p:nvSpPr>
        <p:spPr>
          <a:xfrm>
            <a:off x="6593146" y="7165552"/>
            <a:ext cx="3196709" cy="461665"/>
          </a:xfrm>
          <a:prstGeom prst="rect">
            <a:avLst/>
          </a:prstGeom>
        </p:spPr>
        <p:txBody>
          <a:bodyPr wrap="none">
            <a:spAutoFit/>
          </a:bodyPr>
          <a:lstStyle/>
          <a:p>
            <a:r>
              <a:rPr lang="en-US" sz="2400" b="1" baseline="30000" dirty="0">
                <a:solidFill>
                  <a:schemeClr val="bg1"/>
                </a:solidFill>
                <a:latin typeface="Arial" charset="0"/>
                <a:ea typeface="Arial" charset="0"/>
                <a:cs typeface="Arial" charset="0"/>
              </a:rPr>
              <a:t>Page 159 in participant manual</a:t>
            </a:r>
            <a:endParaRPr lang="en-US" b="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57417276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9wffrcYW"/>
  <p:tag name="ARTICULATE_SLIDE_COUNT" val="2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ATTC-TfT">
      <a:dk1>
        <a:srgbClr val="3A3A39"/>
      </a:dk1>
      <a:lt1>
        <a:sysClr val="window" lastClr="FFFFFF"/>
      </a:lt1>
      <a:dk2>
        <a:srgbClr val="4D1439"/>
      </a:dk2>
      <a:lt2>
        <a:srgbClr val="83BC30"/>
      </a:lt2>
      <a:accent1>
        <a:srgbClr val="4D1439"/>
      </a:accent1>
      <a:accent2>
        <a:srgbClr val="974483"/>
      </a:accent2>
      <a:accent3>
        <a:srgbClr val="83BC30"/>
      </a:accent3>
      <a:accent4>
        <a:srgbClr val="C0C1BF"/>
      </a:accent4>
      <a:accent5>
        <a:srgbClr val="FFFFFE"/>
      </a:accent5>
      <a:accent6>
        <a:srgbClr val="FFFFFE"/>
      </a:accent6>
      <a:hlink>
        <a:srgbClr val="83BC30"/>
      </a:hlink>
      <a:folHlink>
        <a:srgbClr val="4D143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4445</TotalTime>
  <Words>2455</Words>
  <Application>Microsoft Office PowerPoint</Application>
  <PresentationFormat>Custom</PresentationFormat>
  <Paragraphs>251</Paragraphs>
  <Slides>26</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Times New Roman</vt:lpstr>
      <vt:lpstr>Verdana</vt:lpstr>
      <vt:lpstr>Office Theme</vt:lpstr>
      <vt:lpstr>PowerPoint Presentation</vt:lpstr>
      <vt:lpstr>PowerPoint Presentation</vt:lpstr>
      <vt:lpstr>Acknowledgements</vt:lpstr>
      <vt:lpstr>Introductions</vt:lpstr>
      <vt:lpstr>Hands-On Review of Participant Manual</vt:lpstr>
      <vt:lpstr>Visit www.attcppwtools.org for More Resources</vt:lpstr>
      <vt:lpstr>Goal and Objectives</vt:lpstr>
      <vt:lpstr>Family-Centered Recovery &amp; Wellness Principles</vt:lpstr>
      <vt:lpstr>The Culture Conversation</vt:lpstr>
      <vt:lpstr>Family-Centered Clinical Interventions:  6 Steps to Working with Women and Men as Family</vt:lpstr>
      <vt:lpstr>PowerPoint Presentation</vt:lpstr>
      <vt:lpstr>PowerPoint Presentation</vt:lpstr>
      <vt:lpstr>PowerPoint Presentation</vt:lpstr>
      <vt:lpstr>Definition of Family</vt:lpstr>
      <vt:lpstr>PowerPoint Presentation</vt:lpstr>
      <vt:lpstr>Static and Dynamic Factors</vt:lpstr>
      <vt:lpstr>PowerPoint Presentation</vt:lpstr>
      <vt:lpstr>Partnering with Child Welfare</vt:lpstr>
      <vt:lpstr>PowerPoint Presentation</vt:lpstr>
      <vt:lpstr>Types of Clinical Interventions</vt:lpstr>
      <vt:lpstr>Services for Children</vt:lpstr>
      <vt:lpstr>PowerPoint Presentation</vt:lpstr>
      <vt:lpstr>Tales from the Field</vt:lpstr>
      <vt:lpstr>Discussion</vt:lpstr>
      <vt:lpstr>Wrap-Up</vt:lpstr>
      <vt:lpstr>Next Modules</vt:lpstr>
    </vt:vector>
  </TitlesOfParts>
  <Company>Reactor // design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Edna Talboy;Tom McMahon</dc:creator>
  <cp:lastModifiedBy>Knopf-Amelung, Sarah M.</cp:lastModifiedBy>
  <cp:revision>401</cp:revision>
  <cp:lastPrinted>2017-08-15T19:29:37Z</cp:lastPrinted>
  <dcterms:created xsi:type="dcterms:W3CDTF">2015-11-12T15:32:57Z</dcterms:created>
  <dcterms:modified xsi:type="dcterms:W3CDTF">2017-11-09T18:22:52Z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39532A6B-4283-4263-9E50-7673B0892AA6</vt:lpwstr>
  </property>
  <property fmtid="{D5CDD505-2E9C-101B-9397-08002B2CF9AE}" pid="3" name="ArticulatePath">
    <vt:lpwstr>4.4.17 PPW ECHO_McMahon_Fathers Partners (1)</vt:lpwstr>
  </property>
</Properties>
</file>