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6" r:id="rId2"/>
  </p:sldMasterIdLst>
  <p:notesMasterIdLst>
    <p:notesMasterId r:id="rId48"/>
  </p:notesMasterIdLst>
  <p:handoutMasterIdLst>
    <p:handoutMasterId r:id="rId49"/>
  </p:handoutMasterIdLst>
  <p:sldIdLst>
    <p:sldId id="309" r:id="rId3"/>
    <p:sldId id="398" r:id="rId4"/>
    <p:sldId id="311" r:id="rId5"/>
    <p:sldId id="312" r:id="rId6"/>
    <p:sldId id="376" r:id="rId7"/>
    <p:sldId id="323" r:id="rId8"/>
    <p:sldId id="345" r:id="rId9"/>
    <p:sldId id="361" r:id="rId10"/>
    <p:sldId id="385" r:id="rId11"/>
    <p:sldId id="386" r:id="rId12"/>
    <p:sldId id="337" r:id="rId13"/>
    <p:sldId id="324" r:id="rId14"/>
    <p:sldId id="391" r:id="rId15"/>
    <p:sldId id="389" r:id="rId16"/>
    <p:sldId id="325" r:id="rId17"/>
    <p:sldId id="390" r:id="rId18"/>
    <p:sldId id="392" r:id="rId19"/>
    <p:sldId id="327" r:id="rId20"/>
    <p:sldId id="393" r:id="rId21"/>
    <p:sldId id="328" r:id="rId22"/>
    <p:sldId id="394" r:id="rId23"/>
    <p:sldId id="329" r:id="rId24"/>
    <p:sldId id="395" r:id="rId25"/>
    <p:sldId id="387" r:id="rId26"/>
    <p:sldId id="388" r:id="rId27"/>
    <p:sldId id="330" r:id="rId28"/>
    <p:sldId id="331" r:id="rId29"/>
    <p:sldId id="332" r:id="rId30"/>
    <p:sldId id="333" r:id="rId31"/>
    <p:sldId id="396" r:id="rId32"/>
    <p:sldId id="334" r:id="rId33"/>
    <p:sldId id="335" r:id="rId34"/>
    <p:sldId id="374" r:id="rId35"/>
    <p:sldId id="338" r:id="rId36"/>
    <p:sldId id="384" r:id="rId37"/>
    <p:sldId id="397" r:id="rId38"/>
    <p:sldId id="339" r:id="rId39"/>
    <p:sldId id="340" r:id="rId40"/>
    <p:sldId id="341" r:id="rId41"/>
    <p:sldId id="342" r:id="rId42"/>
    <p:sldId id="343" r:id="rId43"/>
    <p:sldId id="344" r:id="rId44"/>
    <p:sldId id="377" r:id="rId45"/>
    <p:sldId id="379" r:id="rId46"/>
    <p:sldId id="383" r:id="rId47"/>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42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27" autoAdjust="0"/>
    <p:restoredTop sz="97826" autoAdjust="0"/>
  </p:normalViewPr>
  <p:slideViewPr>
    <p:cSldViewPr>
      <p:cViewPr varScale="1">
        <p:scale>
          <a:sx n="122" d="100"/>
          <a:sy n="122" d="100"/>
        </p:scale>
        <p:origin x="1062"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3138" y="-96"/>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1440" tIns="45720" rIns="91440" bIns="45720" rtlCol="0"/>
          <a:lstStyle>
            <a:lvl1pPr algn="l">
              <a:defRPr sz="1200"/>
            </a:lvl1pPr>
          </a:lstStyle>
          <a:p>
            <a:pPr>
              <a:defRPr/>
            </a:pPr>
            <a:endParaRPr lang="en-US"/>
          </a:p>
        </p:txBody>
      </p:sp>
      <p:sp>
        <p:nvSpPr>
          <p:cNvPr id="4" name="Footer Placeholder 3"/>
          <p:cNvSpPr>
            <a:spLocks noGrp="1"/>
          </p:cNvSpPr>
          <p:nvPr>
            <p:ph type="ftr" sz="quarter" idx="2"/>
          </p:nvPr>
        </p:nvSpPr>
        <p:spPr>
          <a:xfrm>
            <a:off x="0" y="8893175"/>
            <a:ext cx="3067050" cy="468313"/>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4008438" y="8893175"/>
            <a:ext cx="3067050" cy="468313"/>
          </a:xfrm>
          <a:prstGeom prst="rect">
            <a:avLst/>
          </a:prstGeom>
        </p:spPr>
        <p:txBody>
          <a:bodyPr vert="horz" lIns="91440" tIns="45720" rIns="91440" bIns="45720" rtlCol="0" anchor="b"/>
          <a:lstStyle>
            <a:lvl1pPr algn="r">
              <a:defRPr sz="1200"/>
            </a:lvl1pPr>
          </a:lstStyle>
          <a:p>
            <a:pPr>
              <a:defRPr/>
            </a:pPr>
            <a:fld id="{74CB34AD-D57D-4F25-96C6-01BF26E09468}" type="slidenum">
              <a:rPr lang="en-US"/>
              <a:pPr>
                <a:defRPr/>
              </a:pPr>
              <a:t>‹#›</a:t>
            </a:fld>
            <a:endParaRPr lang="en-US"/>
          </a:p>
        </p:txBody>
      </p:sp>
    </p:spTree>
    <p:extLst>
      <p:ext uri="{BB962C8B-B14F-4D97-AF65-F5344CB8AC3E}">
        <p14:creationId xmlns:p14="http://schemas.microsoft.com/office/powerpoint/2010/main" val="1872812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3936" tIns="46968" rIns="93936" bIns="46968" rtlCol="0"/>
          <a:lstStyle>
            <a:lvl1pPr algn="l">
              <a:defRPr sz="1200"/>
            </a:lvl1pPr>
          </a:lstStyle>
          <a:p>
            <a:pPr>
              <a:defRPr/>
            </a:pPr>
            <a:endParaRPr lang="en-US"/>
          </a:p>
        </p:txBody>
      </p:sp>
      <p:sp>
        <p:nvSpPr>
          <p:cNvPr id="3" name="Date Placeholder 2"/>
          <p:cNvSpPr>
            <a:spLocks noGrp="1"/>
          </p:cNvSpPr>
          <p:nvPr>
            <p:ph type="dt" idx="1"/>
          </p:nvPr>
        </p:nvSpPr>
        <p:spPr>
          <a:xfrm>
            <a:off x="4008438" y="0"/>
            <a:ext cx="3067050" cy="468313"/>
          </a:xfrm>
          <a:prstGeom prst="rect">
            <a:avLst/>
          </a:prstGeom>
        </p:spPr>
        <p:txBody>
          <a:bodyPr vert="horz" lIns="93936" tIns="46968" rIns="93936" bIns="46968" rtlCol="0"/>
          <a:lstStyle>
            <a:lvl1pPr algn="r">
              <a:defRPr sz="1200"/>
            </a:lvl1pPr>
          </a:lstStyle>
          <a:p>
            <a:pPr>
              <a:defRPr/>
            </a:pPr>
            <a:fld id="{7B7E2411-6F92-4D18-A5D4-79CB881F617B}" type="datetimeFigureOut">
              <a:rPr lang="en-US"/>
              <a:pPr>
                <a:defRPr/>
              </a:pPr>
              <a:t>8/22/2018</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pPr lvl="0"/>
            <a:endParaRPr lang="en-US" noProof="0"/>
          </a:p>
        </p:txBody>
      </p:sp>
      <p:sp>
        <p:nvSpPr>
          <p:cNvPr id="5" name="Notes Placeholder 4"/>
          <p:cNvSpPr>
            <a:spLocks noGrp="1"/>
          </p:cNvSpPr>
          <p:nvPr>
            <p:ph type="body" sz="quarter" idx="3"/>
          </p:nvPr>
        </p:nvSpPr>
        <p:spPr>
          <a:xfrm>
            <a:off x="708025" y="4448175"/>
            <a:ext cx="5661025" cy="4213225"/>
          </a:xfrm>
          <a:prstGeom prst="rect">
            <a:avLst/>
          </a:prstGeom>
        </p:spPr>
        <p:txBody>
          <a:bodyPr vert="horz" lIns="93936" tIns="46968" rIns="93936" bIns="4696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93175"/>
            <a:ext cx="3067050" cy="468313"/>
          </a:xfrm>
          <a:prstGeom prst="rect">
            <a:avLst/>
          </a:prstGeom>
        </p:spPr>
        <p:txBody>
          <a:bodyPr vert="horz" lIns="93936" tIns="46968" rIns="93936" bIns="46968"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4008438" y="8893175"/>
            <a:ext cx="3067050" cy="468313"/>
          </a:xfrm>
          <a:prstGeom prst="rect">
            <a:avLst/>
          </a:prstGeom>
        </p:spPr>
        <p:txBody>
          <a:bodyPr vert="horz" lIns="93936" tIns="46968" rIns="93936" bIns="46968" rtlCol="0" anchor="b"/>
          <a:lstStyle>
            <a:lvl1pPr algn="r">
              <a:defRPr sz="1200"/>
            </a:lvl1pPr>
          </a:lstStyle>
          <a:p>
            <a:pPr>
              <a:defRPr/>
            </a:pPr>
            <a:fld id="{6CB3D48A-D9BF-4830-97A1-57E47F94266A}" type="slidenum">
              <a:rPr lang="en-US"/>
              <a:pPr>
                <a:defRPr/>
              </a:pPr>
              <a:t>‹#›</a:t>
            </a:fld>
            <a:endParaRPr lang="en-US"/>
          </a:p>
        </p:txBody>
      </p:sp>
    </p:spTree>
    <p:extLst>
      <p:ext uri="{BB962C8B-B14F-4D97-AF65-F5344CB8AC3E}">
        <p14:creationId xmlns:p14="http://schemas.microsoft.com/office/powerpoint/2010/main" val="26455696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ncbi.nlm.nih.gov/pmc/articles/PMC3638943/"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people-press.org/2011/05/13/most-say-homosexuality-should-be-accepted-by-society/"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TextEdit="1"/>
          </p:cNvSpPr>
          <p:nvPr>
            <p:ph type="sldImg"/>
          </p:nvPr>
        </p:nvSpPr>
        <p:spPr bwMode="auto">
          <a:noFill/>
          <a:ln>
            <a:solidFill>
              <a:srgbClr val="000000"/>
            </a:solidFill>
            <a:miter lim="800000"/>
            <a:headEnd/>
            <a:tailEnd/>
          </a:ln>
        </p:spPr>
      </p:sp>
      <p:sp>
        <p:nvSpPr>
          <p:cNvPr id="25602" name="Rectangle 3"/>
          <p:cNvSpPr>
            <a:spLocks noGrp="1"/>
          </p:cNvSpPr>
          <p:nvPr>
            <p:ph type="body" idx="1"/>
          </p:nvPr>
        </p:nvSpPr>
        <p:spPr bwMode="auto">
          <a:noFill/>
        </p:spPr>
        <p:txBody>
          <a:bodyPr wrap="square" numCol="1" anchor="t" anchorCtr="0" compatLnSpc="1">
            <a:prstTxWarp prst="textNoShape">
              <a:avLst/>
            </a:prstTxWarp>
          </a:bodyPr>
          <a:lstStyle/>
          <a:p>
            <a:endParaRPr lang="es-PR" smtClean="0"/>
          </a:p>
        </p:txBody>
      </p:sp>
    </p:spTree>
    <p:extLst>
      <p:ext uri="{BB962C8B-B14F-4D97-AF65-F5344CB8AC3E}">
        <p14:creationId xmlns:p14="http://schemas.microsoft.com/office/powerpoint/2010/main" val="2841555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3C12B33-483E-4118-9FFA-3E8A892693BA}" type="slidenum">
              <a:rPr lang="en-US" smtClean="0"/>
              <a:pPr/>
              <a:t>12</a:t>
            </a:fld>
            <a:endParaRPr lang="en-US" smtClean="0"/>
          </a:p>
        </p:txBody>
      </p:sp>
    </p:spTree>
    <p:extLst>
      <p:ext uri="{BB962C8B-B14F-4D97-AF65-F5344CB8AC3E}">
        <p14:creationId xmlns:p14="http://schemas.microsoft.com/office/powerpoint/2010/main" val="860979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 </a:t>
            </a:r>
            <a:endParaRPr lang="es-PR" dirty="0" smtClean="0"/>
          </a:p>
        </p:txBody>
      </p:sp>
      <p:sp>
        <p:nvSpPr>
          <p:cNvPr id="32771" name="Slide Number Placeholder 3"/>
          <p:cNvSpPr txBox="1">
            <a:spLocks noGrp="1"/>
          </p:cNvSpPr>
          <p:nvPr/>
        </p:nvSpPr>
        <p:spPr bwMode="auto">
          <a:xfrm>
            <a:off x="4008438" y="8893176"/>
            <a:ext cx="3067050" cy="468313"/>
          </a:xfrm>
          <a:prstGeom prst="rect">
            <a:avLst/>
          </a:prstGeom>
          <a:noFill/>
          <a:ln w="9525">
            <a:noFill/>
            <a:miter lim="800000"/>
            <a:headEnd/>
            <a:tailEnd/>
          </a:ln>
        </p:spPr>
        <p:txBody>
          <a:bodyPr lIns="93206" tIns="46603" rIns="93206" bIns="46603" anchor="b"/>
          <a:lstStyle/>
          <a:p>
            <a:pPr algn="r"/>
            <a:fld id="{DD01BC57-2FED-4BB0-961D-76E2CBCE557A}" type="slidenum">
              <a:rPr lang="es-PR" sz="1200"/>
              <a:pPr algn="r"/>
              <a:t>13</a:t>
            </a:fld>
            <a:endParaRPr lang="es-PR" sz="1200"/>
          </a:p>
        </p:txBody>
      </p:sp>
    </p:spTree>
    <p:extLst>
      <p:ext uri="{BB962C8B-B14F-4D97-AF65-F5344CB8AC3E}">
        <p14:creationId xmlns:p14="http://schemas.microsoft.com/office/powerpoint/2010/main" val="3013933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TextEdit="1"/>
          </p:cNvSpPr>
          <p:nvPr>
            <p:ph type="sldImg"/>
          </p:nvPr>
        </p:nvSpPr>
        <p:spPr bwMode="auto">
          <a:noFill/>
          <a:ln>
            <a:solidFill>
              <a:srgbClr val="000000"/>
            </a:solidFill>
            <a:miter lim="800000"/>
            <a:headEnd/>
            <a:tailEnd/>
          </a:ln>
        </p:spPr>
      </p:sp>
      <p:sp>
        <p:nvSpPr>
          <p:cNvPr id="43010" name="Rectangle 3"/>
          <p:cNvSpPr>
            <a:spLocks noGrp="1"/>
          </p:cNvSpPr>
          <p:nvPr>
            <p:ph type="body" idx="1"/>
          </p:nvPr>
        </p:nvSpPr>
        <p:spPr bwMode="auto">
          <a:noFill/>
        </p:spPr>
        <p:txBody>
          <a:bodyPr wrap="square" numCol="1" anchor="t" anchorCtr="0" compatLnSpc="1">
            <a:prstTxWarp prst="textNoShape">
              <a:avLst/>
            </a:prstTxWarp>
            <a:normAutofit fontScale="85000" lnSpcReduction="10000"/>
          </a:bodyPr>
          <a:lstStyle/>
          <a:p>
            <a:r>
              <a:rPr lang="en-US" sz="1200" kern="1200" dirty="0" smtClean="0">
                <a:solidFill>
                  <a:schemeClr val="tx1"/>
                </a:solidFill>
                <a:effectLst/>
                <a:latin typeface="+mn-lt"/>
                <a:ea typeface="+mn-ea"/>
                <a:cs typeface="+mn-cs"/>
              </a:rPr>
              <a:t>Latinos are known for having strong family ties.  Latinos reference to </a:t>
            </a:r>
            <a:r>
              <a:rPr lang="en-US" sz="1200" i="1" kern="1200" dirty="0" err="1" smtClean="0">
                <a:solidFill>
                  <a:schemeClr val="tx1"/>
                </a:solidFill>
                <a:effectLst/>
                <a:latin typeface="+mn-lt"/>
                <a:ea typeface="+mn-ea"/>
                <a:cs typeface="+mn-cs"/>
              </a:rPr>
              <a:t>familia</a:t>
            </a:r>
            <a:r>
              <a:rPr lang="en-US" sz="1200" kern="1200" dirty="0" smtClean="0">
                <a:solidFill>
                  <a:schemeClr val="tx1"/>
                </a:solidFill>
                <a:effectLst/>
                <a:latin typeface="+mn-lt"/>
                <a:ea typeface="+mn-ea"/>
                <a:cs typeface="+mn-cs"/>
              </a:rPr>
              <a:t> may often expand beyond nuclear and extended family to include close friends.  This bond often creates an obligation felt by fellow members to help and support each other when experiencing challenging life issues such as financial struggles, health concerns, and/or unemployment.  Many Latinos will put the family’s needs before the individual’s.  Latinos may choose to keep their sufferings to themselves in order not to inconvenience or worry loved ones; especially in situations where it is perceived that the family is struggling as a whole.  This behavior can indirectly cause additional problems for the family, as the individual may not receive help until the problem has become exacerbated.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multidimensional value of </a:t>
            </a:r>
            <a:r>
              <a:rPr lang="en-US" sz="1200" kern="1200" dirty="0" err="1" smtClean="0">
                <a:solidFill>
                  <a:schemeClr val="tx1"/>
                </a:solidFill>
                <a:effectLst/>
                <a:latin typeface="+mn-lt"/>
                <a:ea typeface="+mn-ea"/>
                <a:cs typeface="+mn-cs"/>
              </a:rPr>
              <a:t>familism</a:t>
            </a:r>
            <a:r>
              <a:rPr lang="en-US" sz="1200" kern="1200" dirty="0" smtClean="0">
                <a:solidFill>
                  <a:schemeClr val="tx1"/>
                </a:solidFill>
                <a:effectLst/>
                <a:latin typeface="+mn-lt"/>
                <a:ea typeface="+mn-ea"/>
                <a:cs typeface="+mn-cs"/>
              </a:rPr>
              <a:t> (or </a:t>
            </a:r>
            <a:r>
              <a:rPr lang="en-US" sz="1200" i="1" kern="1200" dirty="0" err="1" smtClean="0">
                <a:solidFill>
                  <a:schemeClr val="tx1"/>
                </a:solidFill>
                <a:effectLst/>
                <a:latin typeface="+mn-lt"/>
                <a:ea typeface="+mn-ea"/>
                <a:cs typeface="+mn-cs"/>
              </a:rPr>
              <a:t>familismo</a:t>
            </a:r>
            <a:r>
              <a:rPr lang="en-US" sz="1200" kern="1200" dirty="0" smtClean="0">
                <a:solidFill>
                  <a:schemeClr val="tx1"/>
                </a:solidFill>
                <a:effectLst/>
                <a:latin typeface="+mn-lt"/>
                <a:ea typeface="+mn-ea"/>
                <a:cs typeface="+mn-cs"/>
              </a:rPr>
              <a:t>) is broadly defined as “prioritizing one’s family over oneself” (</a:t>
            </a:r>
            <a:r>
              <a:rPr lang="en-US" sz="1200" u="none" strike="noStrike" kern="1200" dirty="0" smtClean="0">
                <a:solidFill>
                  <a:schemeClr val="tx1"/>
                </a:solidFill>
                <a:effectLst/>
                <a:latin typeface="+mn-lt"/>
                <a:ea typeface="+mn-ea"/>
                <a:cs typeface="+mn-cs"/>
                <a:hlinkClick r:id="rId3"/>
              </a:rPr>
              <a:t>Schwartz, 2007</a:t>
            </a:r>
            <a:r>
              <a:rPr lang="en-US" sz="1200" kern="1200" dirty="0" smtClean="0">
                <a:solidFill>
                  <a:schemeClr val="tx1"/>
                </a:solidFill>
                <a:effectLst/>
                <a:latin typeface="+mn-lt"/>
                <a:ea typeface="+mn-ea"/>
                <a:cs typeface="+mn-cs"/>
              </a:rPr>
              <a:t>, p. 101), but also includes characteristics like family support, familial honor, loyalty, reciprocity, interdependence, family as referents, and obligation to the family (</a:t>
            </a:r>
            <a:r>
              <a:rPr lang="en-US" sz="1200" u="none" strike="noStrike" kern="1200" dirty="0" smtClean="0">
                <a:solidFill>
                  <a:schemeClr val="tx1"/>
                </a:solidFill>
                <a:effectLst/>
                <a:latin typeface="+mn-lt"/>
                <a:ea typeface="+mn-ea"/>
                <a:cs typeface="+mn-cs"/>
                <a:hlinkClick r:id="rId3"/>
              </a:rPr>
              <a:t>Lugo </a:t>
            </a:r>
            <a:r>
              <a:rPr lang="en-US" sz="1200" u="none" strike="noStrike" kern="1200" dirty="0" err="1" smtClean="0">
                <a:solidFill>
                  <a:schemeClr val="tx1"/>
                </a:solidFill>
                <a:effectLst/>
                <a:latin typeface="+mn-lt"/>
                <a:ea typeface="+mn-ea"/>
                <a:cs typeface="+mn-cs"/>
                <a:hlinkClick r:id="rId3"/>
              </a:rPr>
              <a:t>Steidel</a:t>
            </a:r>
            <a:r>
              <a:rPr lang="en-US" sz="1200" u="none" strike="noStrike" kern="1200" dirty="0" smtClean="0">
                <a:solidFill>
                  <a:schemeClr val="tx1"/>
                </a:solidFill>
                <a:effectLst/>
                <a:latin typeface="+mn-lt"/>
                <a:ea typeface="+mn-ea"/>
                <a:cs typeface="+mn-cs"/>
                <a:hlinkClick r:id="rId3"/>
              </a:rPr>
              <a:t> &amp; Contreras, 2003</a:t>
            </a:r>
            <a:r>
              <a:rPr lang="en-US" sz="1200" kern="1200" dirty="0" smtClean="0">
                <a:solidFill>
                  <a:schemeClr val="tx1"/>
                </a:solidFill>
                <a:effectLst/>
                <a:latin typeface="+mn-lt"/>
                <a:ea typeface="+mn-ea"/>
                <a:cs typeface="+mn-cs"/>
              </a:rPr>
              <a:t>; </a:t>
            </a:r>
            <a:r>
              <a:rPr lang="en-US" sz="1200" u="none" strike="noStrike" kern="1200" dirty="0" err="1" smtClean="0">
                <a:solidFill>
                  <a:schemeClr val="tx1"/>
                </a:solidFill>
                <a:effectLst/>
                <a:latin typeface="+mn-lt"/>
                <a:ea typeface="+mn-ea"/>
                <a:cs typeface="+mn-cs"/>
                <a:hlinkClick r:id="rId3"/>
              </a:rPr>
              <a:t>Sabogal</a:t>
            </a:r>
            <a:r>
              <a:rPr lang="en-US" sz="1200" u="none" strike="noStrike" kern="1200" dirty="0" smtClean="0">
                <a:solidFill>
                  <a:schemeClr val="tx1"/>
                </a:solidFill>
                <a:effectLst/>
                <a:latin typeface="+mn-lt"/>
                <a:ea typeface="+mn-ea"/>
                <a:cs typeface="+mn-cs"/>
                <a:hlinkClick r:id="rId3"/>
              </a:rPr>
              <a:t>, Marin, Otero-</a:t>
            </a:r>
            <a:r>
              <a:rPr lang="en-US" sz="1200" u="none" strike="noStrike" kern="1200" dirty="0" err="1" smtClean="0">
                <a:solidFill>
                  <a:schemeClr val="tx1"/>
                </a:solidFill>
                <a:effectLst/>
                <a:latin typeface="+mn-lt"/>
                <a:ea typeface="+mn-ea"/>
                <a:cs typeface="+mn-cs"/>
                <a:hlinkClick r:id="rId3"/>
              </a:rPr>
              <a:t>Sabogal</a:t>
            </a:r>
            <a:r>
              <a:rPr lang="en-US" sz="1200" u="none" strike="noStrike" kern="1200" dirty="0" smtClean="0">
                <a:solidFill>
                  <a:schemeClr val="tx1"/>
                </a:solidFill>
                <a:effectLst/>
                <a:latin typeface="+mn-lt"/>
                <a:ea typeface="+mn-ea"/>
                <a:cs typeface="+mn-cs"/>
                <a:hlinkClick r:id="rId3"/>
              </a:rPr>
              <a:t>, Marin, &amp; Perez-Stable, 1987</a:t>
            </a:r>
            <a:r>
              <a:rPr lang="en-US" sz="1200"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hlinkClick r:id="rId3"/>
              </a:rPr>
              <a:t>Schwartz, 2007</a:t>
            </a:r>
            <a:r>
              <a:rPr lang="en-US" sz="1200" kern="1200" dirty="0" smtClean="0">
                <a:solidFill>
                  <a:schemeClr val="tx1"/>
                </a:solidFill>
                <a:effectLst/>
                <a:latin typeface="+mn-lt"/>
                <a:ea typeface="+mn-ea"/>
                <a:cs typeface="+mn-cs"/>
              </a:rPr>
              <a:t>). Because some investigators identify family support and cohesiveness as the most predominant factor of </a:t>
            </a:r>
            <a:r>
              <a:rPr lang="en-US" sz="1200" kern="1200" dirty="0" err="1" smtClean="0">
                <a:solidFill>
                  <a:schemeClr val="tx1"/>
                </a:solidFill>
                <a:effectLst/>
                <a:latin typeface="+mn-lt"/>
                <a:ea typeface="+mn-ea"/>
                <a:cs typeface="+mn-cs"/>
              </a:rPr>
              <a:t>familism</a:t>
            </a:r>
            <a:r>
              <a:rPr lang="en-US" sz="1200" kern="1200" dirty="0" smtClean="0">
                <a:solidFill>
                  <a:schemeClr val="tx1"/>
                </a:solidFill>
                <a:effectLst/>
                <a:latin typeface="+mn-lt"/>
                <a:ea typeface="+mn-ea"/>
                <a:cs typeface="+mn-cs"/>
              </a:rPr>
              <a:t>, these are often utilized as a proxy for </a:t>
            </a:r>
            <a:r>
              <a:rPr lang="en-US" sz="1200" kern="1200" dirty="0" err="1" smtClean="0">
                <a:solidFill>
                  <a:schemeClr val="tx1"/>
                </a:solidFill>
                <a:effectLst/>
                <a:latin typeface="+mn-lt"/>
                <a:ea typeface="+mn-ea"/>
                <a:cs typeface="+mn-cs"/>
              </a:rPr>
              <a:t>familism</a:t>
            </a:r>
            <a:r>
              <a:rPr lang="en-US" sz="1200"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hlinkClick r:id="rId3"/>
              </a:rPr>
              <a:t>Hovey &amp; King, 1996</a:t>
            </a:r>
            <a:r>
              <a:rPr lang="en-US" sz="1200"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hlinkClick r:id="rId3"/>
              </a:rPr>
              <a:t>Miranda, Estrada, &amp; </a:t>
            </a:r>
            <a:r>
              <a:rPr lang="en-US" sz="1200" u="none" strike="noStrike" kern="1200" dirty="0" err="1" smtClean="0">
                <a:solidFill>
                  <a:schemeClr val="tx1"/>
                </a:solidFill>
                <a:effectLst/>
                <a:latin typeface="+mn-lt"/>
                <a:ea typeface="+mn-ea"/>
                <a:cs typeface="+mn-cs"/>
                <a:hlinkClick r:id="rId3"/>
              </a:rPr>
              <a:t>Firpo</a:t>
            </a:r>
            <a:r>
              <a:rPr lang="en-US" sz="1200" u="none" strike="noStrike" kern="1200" dirty="0" smtClean="0">
                <a:solidFill>
                  <a:schemeClr val="tx1"/>
                </a:solidFill>
                <a:effectLst/>
                <a:latin typeface="+mn-lt"/>
                <a:ea typeface="+mn-ea"/>
                <a:cs typeface="+mn-cs"/>
                <a:hlinkClick r:id="rId3"/>
              </a:rPr>
              <a:t>-Jimenez, 2000</a:t>
            </a:r>
            <a:r>
              <a:rPr lang="en-US" sz="1200" kern="1200" dirty="0" smtClean="0">
                <a:solidFill>
                  <a:schemeClr val="tx1"/>
                </a:solidFill>
                <a:effectLst/>
                <a:latin typeface="+mn-lt"/>
                <a:ea typeface="+mn-ea"/>
                <a:cs typeface="+mn-cs"/>
              </a:rPr>
              <a:t>; </a:t>
            </a:r>
            <a:r>
              <a:rPr lang="en-US" sz="1200" u="none" strike="noStrike" kern="1200" dirty="0" err="1" smtClean="0">
                <a:solidFill>
                  <a:schemeClr val="tx1"/>
                </a:solidFill>
                <a:effectLst/>
                <a:latin typeface="+mn-lt"/>
                <a:ea typeface="+mn-ea"/>
                <a:cs typeface="+mn-cs"/>
                <a:hlinkClick r:id="rId3"/>
              </a:rPr>
              <a:t>Sabogal</a:t>
            </a:r>
            <a:r>
              <a:rPr lang="en-US" sz="1200" u="none" strike="noStrike" kern="1200" dirty="0" smtClean="0">
                <a:solidFill>
                  <a:schemeClr val="tx1"/>
                </a:solidFill>
                <a:effectLst/>
                <a:latin typeface="+mn-lt"/>
                <a:ea typeface="+mn-ea"/>
                <a:cs typeface="+mn-cs"/>
                <a:hlinkClick r:id="rId3"/>
              </a:rPr>
              <a:t> et. al, 1987</a:t>
            </a:r>
            <a:r>
              <a:rPr lang="en-US" sz="1200" kern="1200" dirty="0" smtClean="0">
                <a:solidFill>
                  <a:schemeClr val="tx1"/>
                </a:solidFill>
                <a:effectLst/>
                <a:latin typeface="+mn-lt"/>
                <a:ea typeface="+mn-ea"/>
                <a:cs typeface="+mn-cs"/>
              </a:rPr>
              <a:t>). The value of </a:t>
            </a:r>
            <a:r>
              <a:rPr lang="en-US" sz="1200" kern="1200" dirty="0" err="1" smtClean="0">
                <a:solidFill>
                  <a:schemeClr val="tx1"/>
                </a:solidFill>
                <a:effectLst/>
                <a:latin typeface="+mn-lt"/>
                <a:ea typeface="+mn-ea"/>
                <a:cs typeface="+mn-cs"/>
              </a:rPr>
              <a:t>familism</a:t>
            </a:r>
            <a:r>
              <a:rPr lang="en-US" sz="1200" kern="1200" dirty="0" smtClean="0">
                <a:solidFill>
                  <a:schemeClr val="tx1"/>
                </a:solidFill>
                <a:effectLst/>
                <a:latin typeface="+mn-lt"/>
                <a:ea typeface="+mn-ea"/>
                <a:cs typeface="+mn-cs"/>
              </a:rPr>
              <a:t> has also been expressed by non-Hispanic groups, as well as likened to collectivism and filial piety, especially when demonstrated as “sacrificing one’s own needs to meet those of one’s family” (</a:t>
            </a:r>
            <a:r>
              <a:rPr lang="en-US" sz="1200" u="none" strike="noStrike" kern="1200" dirty="0" smtClean="0">
                <a:solidFill>
                  <a:schemeClr val="tx1"/>
                </a:solidFill>
                <a:effectLst/>
                <a:latin typeface="+mn-lt"/>
                <a:ea typeface="+mn-ea"/>
                <a:cs typeface="+mn-cs"/>
                <a:hlinkClick r:id="rId3"/>
              </a:rPr>
              <a:t>Schwartz, 2007</a:t>
            </a:r>
            <a:r>
              <a:rPr lang="en-US" sz="1200" kern="1200" dirty="0" smtClean="0">
                <a:solidFill>
                  <a:schemeClr val="tx1"/>
                </a:solidFill>
                <a:effectLst/>
                <a:latin typeface="+mn-lt"/>
                <a:ea typeface="+mn-ea"/>
                <a:cs typeface="+mn-cs"/>
              </a:rPr>
              <a:t>, p. 113). As </a:t>
            </a:r>
            <a:r>
              <a:rPr lang="en-US" sz="1200" u="none" strike="noStrike" kern="1200" dirty="0" err="1" smtClean="0">
                <a:solidFill>
                  <a:schemeClr val="tx1"/>
                </a:solidFill>
                <a:effectLst/>
                <a:latin typeface="+mn-lt"/>
                <a:ea typeface="+mn-ea"/>
                <a:cs typeface="+mn-cs"/>
                <a:hlinkClick r:id="rId3"/>
              </a:rPr>
              <a:t>Fuligni</a:t>
            </a:r>
            <a:r>
              <a:rPr lang="en-US" sz="1200" u="none" strike="noStrike" kern="1200" dirty="0" smtClean="0">
                <a:solidFill>
                  <a:schemeClr val="tx1"/>
                </a:solidFill>
                <a:effectLst/>
                <a:latin typeface="+mn-lt"/>
                <a:ea typeface="+mn-ea"/>
                <a:cs typeface="+mn-cs"/>
                <a:hlinkClick r:id="rId3"/>
              </a:rPr>
              <a:t>, Tseng, and Lam (1999)</a:t>
            </a:r>
            <a:r>
              <a:rPr lang="en-US" sz="1200" kern="1200" dirty="0" smtClean="0">
                <a:solidFill>
                  <a:schemeClr val="tx1"/>
                </a:solidFill>
                <a:effectLst/>
                <a:latin typeface="+mn-lt"/>
                <a:ea typeface="+mn-ea"/>
                <a:cs typeface="+mn-cs"/>
              </a:rPr>
              <a:t> point out, when children are socialized within the values of </a:t>
            </a:r>
            <a:r>
              <a:rPr lang="en-US" sz="1200" kern="1200" dirty="0" err="1" smtClean="0">
                <a:solidFill>
                  <a:schemeClr val="tx1"/>
                </a:solidFill>
                <a:effectLst/>
                <a:latin typeface="+mn-lt"/>
                <a:ea typeface="+mn-ea"/>
                <a:cs typeface="+mn-cs"/>
              </a:rPr>
              <a:t>familism</a:t>
            </a:r>
            <a:r>
              <a:rPr lang="en-US" sz="1200" kern="1200" dirty="0" smtClean="0">
                <a:solidFill>
                  <a:schemeClr val="tx1"/>
                </a:solidFill>
                <a:effectLst/>
                <a:latin typeface="+mn-lt"/>
                <a:ea typeface="+mn-ea"/>
                <a:cs typeface="+mn-cs"/>
              </a:rPr>
              <a:t>, they are “asked to make personal sacrifices by sublimating their wishes and desires for the greater good of the larger family” (p. 1031). This concept of </a:t>
            </a:r>
            <a:r>
              <a:rPr lang="en-US" sz="1200" i="1" kern="1200" dirty="0" smtClean="0">
                <a:solidFill>
                  <a:schemeClr val="tx1"/>
                </a:solidFill>
                <a:effectLst/>
                <a:latin typeface="+mn-lt"/>
                <a:ea typeface="+mn-ea"/>
                <a:cs typeface="+mn-cs"/>
              </a:rPr>
              <a:t>sacrifice</a:t>
            </a:r>
            <a:r>
              <a:rPr lang="en-US" sz="1200" kern="1200" dirty="0" smtClean="0">
                <a:solidFill>
                  <a:schemeClr val="tx1"/>
                </a:solidFill>
                <a:effectLst/>
                <a:latin typeface="+mn-lt"/>
                <a:ea typeface="+mn-ea"/>
                <a:cs typeface="+mn-cs"/>
              </a:rPr>
              <a:t> permeates </a:t>
            </a:r>
            <a:r>
              <a:rPr lang="en-US" sz="1200" kern="1200" dirty="0" err="1" smtClean="0">
                <a:solidFill>
                  <a:schemeClr val="tx1"/>
                </a:solidFill>
                <a:effectLst/>
                <a:latin typeface="+mn-lt"/>
                <a:ea typeface="+mn-ea"/>
                <a:cs typeface="+mn-cs"/>
              </a:rPr>
              <a:t>familism</a:t>
            </a:r>
            <a:r>
              <a:rPr lang="en-US" sz="1200" kern="1200" dirty="0" smtClean="0">
                <a:solidFill>
                  <a:schemeClr val="tx1"/>
                </a:solidFill>
                <a:effectLst/>
                <a:latin typeface="+mn-lt"/>
                <a:ea typeface="+mn-ea"/>
                <a:cs typeface="+mn-cs"/>
              </a:rPr>
              <a:t> research, and it is also linked with some other Hispanic cultural constructs.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err="1" smtClean="0">
                <a:solidFill>
                  <a:schemeClr val="tx1"/>
                </a:solidFill>
                <a:effectLst/>
                <a:latin typeface="+mn-lt"/>
                <a:ea typeface="+mn-ea"/>
                <a:cs typeface="+mn-cs"/>
              </a:rPr>
              <a:t>Familism</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familismo</a:t>
            </a:r>
            <a:r>
              <a:rPr lang="en-US" sz="1200" kern="1200" dirty="0" smtClean="0">
                <a:solidFill>
                  <a:schemeClr val="tx1"/>
                </a:solidFill>
                <a:effectLst/>
                <a:latin typeface="+mn-lt"/>
                <a:ea typeface="+mn-ea"/>
                <a:cs typeface="+mn-cs"/>
              </a:rPr>
              <a:t> suggests collectivism and interdependence.  Many family functions are shared.  The emphasis is on collective rather than individual ownership or obligations, affiliation and cooperation rather than confrontation and competition</a:t>
            </a:r>
            <a:endParaRPr lang="es-PR" dirty="0" smtClean="0"/>
          </a:p>
        </p:txBody>
      </p:sp>
    </p:spTree>
    <p:extLst>
      <p:ext uri="{BB962C8B-B14F-4D97-AF65-F5344CB8AC3E}">
        <p14:creationId xmlns:p14="http://schemas.microsoft.com/office/powerpoint/2010/main" val="991932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err="1" smtClean="0">
                <a:solidFill>
                  <a:schemeClr val="tx1"/>
                </a:solidFill>
                <a:effectLst/>
                <a:latin typeface="+mn-lt"/>
                <a:ea typeface="+mn-ea"/>
                <a:cs typeface="+mn-cs"/>
              </a:rPr>
              <a:t>Familism</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familismo</a:t>
            </a:r>
            <a:r>
              <a:rPr lang="en-US" sz="1200" kern="1200" dirty="0" smtClean="0">
                <a:solidFill>
                  <a:schemeClr val="tx1"/>
                </a:solidFill>
                <a:effectLst/>
                <a:latin typeface="+mn-lt"/>
                <a:ea typeface="+mn-ea"/>
                <a:cs typeface="+mn-cs"/>
              </a:rPr>
              <a:t> encompasses meanings about inclusiveness and participation in large family networks.  In many Hispanic and Latino extended families, visits are frequent and helpful exchanges commonplace.  Unlike the dominant culture, boundaries around the Hispanic and Latino nuclear family are flexible, expanding to include grandparents, aunts, uncles or cousins with natural ease (Alvarez, Bean &amp; Williams, 1981; Keefe, 1984; Ramirez &amp; Are, 1981; Vega, 1990 in </a:t>
            </a:r>
            <a:r>
              <a:rPr lang="en-US" sz="1200" kern="1200" dirty="0" err="1" smtClean="0">
                <a:solidFill>
                  <a:schemeClr val="tx1"/>
                </a:solidFill>
                <a:effectLst/>
                <a:latin typeface="+mn-lt"/>
                <a:ea typeface="+mn-ea"/>
                <a:cs typeface="+mn-cs"/>
              </a:rPr>
              <a:t>Falicov</a:t>
            </a:r>
            <a:r>
              <a:rPr lang="en-US" sz="1200" kern="1200" dirty="0" smtClean="0">
                <a:solidFill>
                  <a:schemeClr val="tx1"/>
                </a:solidFill>
                <a:effectLst/>
                <a:latin typeface="+mn-lt"/>
                <a:ea typeface="+mn-ea"/>
                <a:cs typeface="+mn-cs"/>
              </a:rPr>
              <a:t>, 1998)</a:t>
            </a:r>
          </a:p>
          <a:p>
            <a:endParaRPr lang="en-US" dirty="0"/>
          </a:p>
        </p:txBody>
      </p:sp>
      <p:sp>
        <p:nvSpPr>
          <p:cNvPr id="4" name="Slide Number Placeholder 3"/>
          <p:cNvSpPr>
            <a:spLocks noGrp="1"/>
          </p:cNvSpPr>
          <p:nvPr>
            <p:ph type="sldNum" sz="quarter" idx="10"/>
          </p:nvPr>
        </p:nvSpPr>
        <p:spPr/>
        <p:txBody>
          <a:bodyPr/>
          <a:lstStyle/>
          <a:p>
            <a:pPr>
              <a:defRPr/>
            </a:pPr>
            <a:fld id="{6CB3D48A-D9BF-4830-97A1-57E47F94266A}" type="slidenum">
              <a:rPr lang="en-US" smtClean="0"/>
              <a:pPr>
                <a:defRPr/>
              </a:pPr>
              <a:t>16</a:t>
            </a:fld>
            <a:endParaRPr lang="en-US"/>
          </a:p>
        </p:txBody>
      </p:sp>
    </p:spTree>
    <p:extLst>
      <p:ext uri="{BB962C8B-B14F-4D97-AF65-F5344CB8AC3E}">
        <p14:creationId xmlns:p14="http://schemas.microsoft.com/office/powerpoint/2010/main" val="711522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Respecto</a:t>
            </a:r>
            <a:r>
              <a:rPr lang="en-US" dirty="0" smtClean="0"/>
              <a:t> means that each person is expected to defer to those who are in a position of authority because of age, gender, social position, title, economic status, etc. Healthcare providers, and doctors especially, are viewed as authority figures. Thus, Latino patients/parents will tend to demonstrate </a:t>
            </a:r>
            <a:r>
              <a:rPr lang="en-US" dirty="0" err="1" smtClean="0"/>
              <a:t>respecto</a:t>
            </a:r>
            <a:r>
              <a:rPr lang="en-US" dirty="0" smtClean="0"/>
              <a:t> in healthcare encounters. They may be hesitant to ask questions or raise concerns about a doctor’s recommendations, being fearful that doing so might be perceived as disrespectful. They may nod to demonstrate careful listening and respect when a doctor is talking, rather than agreement about treatment.</a:t>
            </a:r>
            <a:br>
              <a:rPr lang="en-US" dirty="0" smtClean="0"/>
            </a:br>
            <a:r>
              <a:rPr lang="en-US" dirty="0" err="1" smtClean="0"/>
              <a:t>Respecto</a:t>
            </a:r>
            <a:r>
              <a:rPr lang="en-US" dirty="0" smtClean="0"/>
              <a:t> is also expected on a reciprocal basis by Latinos when dealing with healthcare professionals. This is especially the case when a young doctor is treating an older Latino patient. It is important to approach Latino patients/parents in a somewhat formal manner, using appropriate titles of respect (Senor [Mr.] and Senora [Mrs.] and appropriate greetings [good morning or good afternoon]. This is especially true with older Latinos. U.S. Americans are recognized the world over as being highly informal. We jump to a first name basis with strangers almost immediately, signaling a collapse of status differences by doing so. Good intentions aside, people from many traditional cultures will not appreciate this informality. It will make them uncomfortable and may even be seen as rude behavior in certain situations.</a:t>
            </a:r>
            <a:endParaRPr lang="en-US" dirty="0"/>
          </a:p>
        </p:txBody>
      </p:sp>
      <p:sp>
        <p:nvSpPr>
          <p:cNvPr id="4" name="Slide Number Placeholder 3"/>
          <p:cNvSpPr>
            <a:spLocks noGrp="1"/>
          </p:cNvSpPr>
          <p:nvPr>
            <p:ph type="sldNum" sz="quarter" idx="10"/>
          </p:nvPr>
        </p:nvSpPr>
        <p:spPr/>
        <p:txBody>
          <a:bodyPr/>
          <a:lstStyle/>
          <a:p>
            <a:pPr>
              <a:defRPr/>
            </a:pPr>
            <a:fld id="{6CB3D48A-D9BF-4830-97A1-57E47F94266A}" type="slidenum">
              <a:rPr lang="en-US" smtClean="0"/>
              <a:pPr>
                <a:defRPr/>
              </a:pPr>
              <a:t>17</a:t>
            </a:fld>
            <a:endParaRPr lang="en-US"/>
          </a:p>
        </p:txBody>
      </p:sp>
    </p:spTree>
    <p:extLst>
      <p:ext uri="{BB962C8B-B14F-4D97-AF65-F5344CB8AC3E}">
        <p14:creationId xmlns:p14="http://schemas.microsoft.com/office/powerpoint/2010/main" val="1567000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TextEdit="1"/>
          </p:cNvSpPr>
          <p:nvPr>
            <p:ph type="sldImg"/>
          </p:nvPr>
        </p:nvSpPr>
        <p:spPr bwMode="auto">
          <a:noFill/>
          <a:ln>
            <a:solidFill>
              <a:srgbClr val="000000"/>
            </a:solidFill>
            <a:miter lim="800000"/>
            <a:headEnd/>
            <a:tailEnd/>
          </a:ln>
        </p:spPr>
      </p:sp>
      <p:sp>
        <p:nvSpPr>
          <p:cNvPr id="45058" name="Rectangle 3"/>
          <p:cNvSpPr>
            <a:spLocks noGrp="1"/>
          </p:cNvSpPr>
          <p:nvPr>
            <p:ph type="body" idx="1"/>
          </p:nvPr>
        </p:nvSpPr>
        <p:spPr bwMode="auto">
          <a:noFill/>
        </p:spPr>
        <p:txBody>
          <a:bodyPr wrap="square" numCol="1" anchor="t" anchorCtr="0" compatLnSpc="1">
            <a:prstTxWarp prst="textNoShape">
              <a:avLst/>
            </a:prstTxWarp>
          </a:bodyPr>
          <a:lstStyle/>
          <a:p>
            <a:pPr eaLnBrk="0" fontAlgn="base" hangingPunct="0"/>
            <a:r>
              <a:rPr lang="en-US" sz="1200" kern="1200" dirty="0" smtClean="0">
                <a:solidFill>
                  <a:schemeClr val="tx1"/>
                </a:solidFill>
                <a:effectLst/>
                <a:latin typeface="+mn-lt"/>
                <a:ea typeface="+mn-ea"/>
                <a:cs typeface="+mn-cs"/>
              </a:rPr>
              <a:t>For Hispanic/Latinos the intimate confines of extended families, close-knit Hispanic/Latino communities, and traditional patriarchal networks are mediated by respect.  Respect</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implies a mutual and reciprocal deference and dictates appropriate deferential behavior towards others based on age, sex, social position, economic status, and authority.   Older adults expect respect from those younger, men from women, adults from children, teachers from students, employers from employees, and so on.</a:t>
            </a:r>
          </a:p>
          <a:p>
            <a:pPr eaLnBrk="0" fontAlgn="base" hangingPunct="0"/>
            <a:r>
              <a:rPr lang="en-US" sz="1200" kern="1200" dirty="0" smtClean="0">
                <a:solidFill>
                  <a:schemeClr val="tx1"/>
                </a:solidFill>
                <a:effectLst/>
                <a:latin typeface="+mn-lt"/>
                <a:ea typeface="+mn-ea"/>
                <a:cs typeface="+mn-cs"/>
              </a:rPr>
              <a:t> </a:t>
            </a:r>
          </a:p>
          <a:p>
            <a:pPr eaLnBrk="0" fontAlgn="base" hangingPunct="0"/>
            <a:r>
              <a:rPr lang="en-US" sz="1200" kern="1200" dirty="0" smtClean="0">
                <a:solidFill>
                  <a:schemeClr val="tx1"/>
                </a:solidFill>
                <a:effectLst/>
                <a:latin typeface="+mn-lt"/>
                <a:ea typeface="+mn-ea"/>
                <a:cs typeface="+mn-cs"/>
              </a:rPr>
              <a:t>Respect is important for Hispanics/Latinos. It manifests in many ways. For a service provider that speaks some Spanish, it is crucial to speak with elders in the “</a:t>
            </a:r>
            <a:r>
              <a:rPr lang="en-US" sz="1200" kern="1200" dirty="0" err="1" smtClean="0">
                <a:solidFill>
                  <a:schemeClr val="tx1"/>
                </a:solidFill>
                <a:effectLst/>
                <a:latin typeface="+mn-lt"/>
                <a:ea typeface="+mn-ea"/>
                <a:cs typeface="+mn-cs"/>
              </a:rPr>
              <a:t>usted</a:t>
            </a:r>
            <a:r>
              <a:rPr lang="en-US" sz="1200" kern="1200" dirty="0" smtClean="0">
                <a:solidFill>
                  <a:schemeClr val="tx1"/>
                </a:solidFill>
                <a:effectLst/>
                <a:latin typeface="+mn-lt"/>
                <a:ea typeface="+mn-ea"/>
                <a:cs typeface="+mn-cs"/>
              </a:rPr>
              <a:t>” manner instead of “</a:t>
            </a:r>
            <a:r>
              <a:rPr lang="en-US" sz="1200" kern="1200" dirty="0" err="1" smtClean="0">
                <a:solidFill>
                  <a:schemeClr val="tx1"/>
                </a:solidFill>
                <a:effectLst/>
                <a:latin typeface="+mn-lt"/>
                <a:ea typeface="+mn-ea"/>
                <a:cs typeface="+mn-cs"/>
              </a:rPr>
              <a:t>tu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Usted</a:t>
            </a:r>
            <a:r>
              <a:rPr lang="en-US" sz="1200" kern="1200" dirty="0" smtClean="0">
                <a:solidFill>
                  <a:schemeClr val="tx1"/>
                </a:solidFill>
                <a:effectLst/>
                <a:latin typeface="+mn-lt"/>
                <a:ea typeface="+mn-ea"/>
                <a:cs typeface="+mn-cs"/>
              </a:rPr>
              <a:t>” is equivalent to speaking with someone in English and using “sir” to address them. The “</a:t>
            </a:r>
            <a:r>
              <a:rPr lang="en-US" sz="1200" kern="1200" dirty="0" err="1" smtClean="0">
                <a:solidFill>
                  <a:schemeClr val="tx1"/>
                </a:solidFill>
                <a:effectLst/>
                <a:latin typeface="+mn-lt"/>
                <a:ea typeface="+mn-ea"/>
                <a:cs typeface="+mn-cs"/>
              </a:rPr>
              <a:t>tu</a:t>
            </a:r>
            <a:r>
              <a:rPr lang="en-US" sz="1200" kern="1200" dirty="0" smtClean="0">
                <a:solidFill>
                  <a:schemeClr val="tx1"/>
                </a:solidFill>
                <a:effectLst/>
                <a:latin typeface="+mn-lt"/>
                <a:ea typeface="+mn-ea"/>
                <a:cs typeface="+mn-cs"/>
              </a:rPr>
              <a:t>” tense is informal and could be construed as disrespectful. </a:t>
            </a:r>
          </a:p>
          <a:p>
            <a:pPr eaLnBrk="0" fontAlgn="base" hangingPunct="0"/>
            <a:r>
              <a:rPr lang="en-US" sz="1200" kern="1200" dirty="0" smtClean="0">
                <a:solidFill>
                  <a:schemeClr val="tx1"/>
                </a:solidFill>
                <a:effectLst/>
                <a:latin typeface="+mn-lt"/>
                <a:ea typeface="+mn-ea"/>
                <a:cs typeface="+mn-cs"/>
              </a:rPr>
              <a:t> </a:t>
            </a:r>
          </a:p>
          <a:p>
            <a:pPr eaLnBrk="0" fontAlgn="base" hangingPunct="0"/>
            <a:r>
              <a:rPr lang="en-US" sz="1200" kern="1200" dirty="0" smtClean="0">
                <a:solidFill>
                  <a:schemeClr val="tx1"/>
                </a:solidFill>
                <a:effectLst/>
                <a:latin typeface="+mn-lt"/>
                <a:ea typeface="+mn-ea"/>
                <a:cs typeface="+mn-cs"/>
              </a:rPr>
              <a:t>In a culture that emphasizes cooperation and respect for authority, clients may feel that it is impolite to openly disagree with the therapist.  </a:t>
            </a:r>
            <a:r>
              <a:rPr lang="en-US" sz="1200" kern="1200" dirty="0" err="1" smtClean="0">
                <a:solidFill>
                  <a:schemeClr val="tx1"/>
                </a:solidFill>
                <a:effectLst/>
                <a:latin typeface="+mn-lt"/>
                <a:ea typeface="+mn-ea"/>
                <a:cs typeface="+mn-cs"/>
              </a:rPr>
              <a:t>Falicov</a:t>
            </a:r>
            <a:r>
              <a:rPr lang="en-US" sz="1200" kern="1200" dirty="0" smtClean="0">
                <a:solidFill>
                  <a:schemeClr val="tx1"/>
                </a:solidFill>
                <a:effectLst/>
                <a:latin typeface="+mn-lt"/>
                <a:ea typeface="+mn-ea"/>
                <a:cs typeface="+mn-cs"/>
              </a:rPr>
              <a:t> (1998) suggests that therapists encourage Hispanic clients to discuss both their positive and negative reactions to the process in order to establish mutuality.</a:t>
            </a:r>
          </a:p>
          <a:p>
            <a:endParaRPr lang="es-PR" dirty="0" smtClean="0"/>
          </a:p>
        </p:txBody>
      </p:sp>
    </p:spTree>
    <p:extLst>
      <p:ext uri="{BB962C8B-B14F-4D97-AF65-F5344CB8AC3E}">
        <p14:creationId xmlns:p14="http://schemas.microsoft.com/office/powerpoint/2010/main" val="1108743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Latinos tend to be more focused on relationships. The word </a:t>
            </a:r>
            <a:r>
              <a:rPr lang="en-US" sz="1200" kern="1200" dirty="0" err="1" smtClean="0">
                <a:solidFill>
                  <a:schemeClr val="tx1"/>
                </a:solidFill>
                <a:effectLst/>
                <a:latin typeface="+mn-lt"/>
                <a:ea typeface="+mn-ea"/>
                <a:cs typeface="+mn-cs"/>
              </a:rPr>
              <a:t>simpatia</a:t>
            </a:r>
            <a:r>
              <a:rPr lang="en-US" sz="1200" kern="1200" dirty="0" smtClean="0">
                <a:solidFill>
                  <a:schemeClr val="tx1"/>
                </a:solidFill>
                <a:effectLst/>
                <a:latin typeface="+mn-lt"/>
                <a:ea typeface="+mn-ea"/>
                <a:cs typeface="+mn-cs"/>
              </a:rPr>
              <a:t> means “kindness” and refers to an emphasis on politeness and pleasantness even in the face of stress. Hispanics and Latinos are respectful of others in an effort to create effective bonds.  In turn, Latinos expect that others demonstrate </a:t>
            </a:r>
            <a:r>
              <a:rPr lang="en-US" sz="1200" kern="1200" dirty="0" err="1" smtClean="0">
                <a:solidFill>
                  <a:schemeClr val="tx1"/>
                </a:solidFill>
                <a:effectLst/>
                <a:latin typeface="+mn-lt"/>
                <a:ea typeface="+mn-ea"/>
                <a:cs typeface="+mn-cs"/>
              </a:rPr>
              <a:t>simpatia</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personalismo</a:t>
            </a:r>
            <a:r>
              <a:rPr lang="en-US" sz="1200" kern="1200" dirty="0" smtClean="0">
                <a:solidFill>
                  <a:schemeClr val="tx1"/>
                </a:solidFill>
                <a:effectLst/>
                <a:latin typeface="+mn-lt"/>
                <a:ea typeface="+mn-ea"/>
                <a:cs typeface="+mn-cs"/>
              </a:rPr>
              <a:t> which translates into “formal friendliness.” This includes healthcare providers. </a:t>
            </a:r>
            <a:endParaRPr lang="en-US" dirty="0"/>
          </a:p>
        </p:txBody>
      </p:sp>
      <p:sp>
        <p:nvSpPr>
          <p:cNvPr id="4" name="Slide Number Placeholder 3"/>
          <p:cNvSpPr>
            <a:spLocks noGrp="1"/>
          </p:cNvSpPr>
          <p:nvPr>
            <p:ph type="sldNum" sz="quarter" idx="10"/>
          </p:nvPr>
        </p:nvSpPr>
        <p:spPr/>
        <p:txBody>
          <a:bodyPr/>
          <a:lstStyle/>
          <a:p>
            <a:pPr>
              <a:defRPr/>
            </a:pPr>
            <a:fld id="{6CB3D48A-D9BF-4830-97A1-57E47F94266A}" type="slidenum">
              <a:rPr lang="en-US" smtClean="0"/>
              <a:pPr>
                <a:defRPr/>
              </a:pPr>
              <a:t>19</a:t>
            </a:fld>
            <a:endParaRPr lang="en-US"/>
          </a:p>
        </p:txBody>
      </p:sp>
    </p:spTree>
    <p:extLst>
      <p:ext uri="{BB962C8B-B14F-4D97-AF65-F5344CB8AC3E}">
        <p14:creationId xmlns:p14="http://schemas.microsoft.com/office/powerpoint/2010/main" val="1023346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TextEdit="1"/>
          </p:cNvSpPr>
          <p:nvPr>
            <p:ph type="sldImg"/>
          </p:nvPr>
        </p:nvSpPr>
        <p:spPr bwMode="auto">
          <a:noFill/>
          <a:ln>
            <a:solidFill>
              <a:srgbClr val="000000"/>
            </a:solidFill>
            <a:miter lim="800000"/>
            <a:headEnd/>
            <a:tailEnd/>
          </a:ln>
        </p:spPr>
      </p:sp>
      <p:sp>
        <p:nvSpPr>
          <p:cNvPr id="47106" name="Rectangle 3"/>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r>
              <a:rPr lang="en-US" sz="1200" kern="1200" dirty="0" smtClean="0">
                <a:solidFill>
                  <a:schemeClr val="tx1"/>
                </a:solidFill>
                <a:effectLst/>
                <a:latin typeface="+mn-lt"/>
                <a:ea typeface="+mn-ea"/>
                <a:cs typeface="+mn-cs"/>
              </a:rPr>
              <a:t>Latinos may read the neutral or businesslike affect of some professionals as negative. If the physician seems hurried, detached and aloof, the Latino patient/parent may experience resentment and be dissatisfied with care. This of course reduces the likelihood of compliance with the doctor’s recommendations for treatment, engagement with the process and follow-up. Professionals should be attentive, take their time, show respect, and if possible communicate in Spanish. Physical gestures such as handshakes or even placing a hand on the shoulder help to communicate warmth. Latinos also expect their healthcare provider to exhibit confidence.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Latino patients view physicians as important authority figures with rank on the level of priests. Although expecting an authoritative expert, Latinos also want a friend they can talk to in their physician. In Spanish, this is best described by the term </a:t>
            </a:r>
            <a:r>
              <a:rPr lang="en-US" sz="1200" kern="1200" dirty="0" err="1" smtClean="0">
                <a:solidFill>
                  <a:schemeClr val="tx1"/>
                </a:solidFill>
                <a:effectLst/>
                <a:latin typeface="+mn-lt"/>
                <a:ea typeface="+mn-ea"/>
                <a:cs typeface="+mn-cs"/>
              </a:rPr>
              <a:t>personalismo</a:t>
            </a:r>
            <a:r>
              <a:rPr lang="en-US" sz="1200" kern="1200" dirty="0" smtClean="0">
                <a:solidFill>
                  <a:schemeClr val="tx1"/>
                </a:solidFill>
                <a:effectLst/>
                <a:latin typeface="+mn-lt"/>
                <a:ea typeface="+mn-ea"/>
                <a:cs typeface="+mn-cs"/>
              </a:rPr>
              <a:t>. The impersonal characteristics that frequently accompany modem American medicine are not acceptable in Latino culture. Physicians may be evaluated on the basis of their verbal communication skills rather than their medical knowledge.</a:t>
            </a:r>
          </a:p>
          <a:p>
            <a:r>
              <a:rPr lang="en-US" sz="1200" kern="1200" dirty="0" smtClean="0">
                <a:solidFill>
                  <a:schemeClr val="tx1"/>
                </a:solidFill>
                <a:effectLst/>
                <a:latin typeface="+mn-lt"/>
                <a:ea typeface="+mn-ea"/>
                <a:cs typeface="+mn-cs"/>
              </a:rPr>
              <a:t> </a:t>
            </a:r>
          </a:p>
          <a:p>
            <a:pPr eaLnBrk="0" fontAlgn="base" hangingPunct="0"/>
            <a:r>
              <a:rPr lang="en-US" sz="1200" kern="1200" dirty="0" smtClean="0">
                <a:solidFill>
                  <a:schemeClr val="tx1"/>
                </a:solidFill>
                <a:effectLst/>
                <a:latin typeface="+mn-lt"/>
                <a:ea typeface="+mn-ea"/>
                <a:cs typeface="+mn-cs"/>
              </a:rPr>
              <a:t>A cultural trait or value reflected is the tendency for Hispanic and Latino clients to relate to the service provider personally, rather than in an institutional or interpersonal manner. Hispanic and Latino clients may expect appropriate physical contact, such as a hand shake or a hand on the shoulder, in some circumstances.</a:t>
            </a:r>
          </a:p>
          <a:p>
            <a:pPr eaLnBrk="0" fontAlgn="base" hangingPunct="0"/>
            <a:r>
              <a:rPr lang="en-US" sz="1200" kern="1200" dirty="0" smtClean="0">
                <a:solidFill>
                  <a:schemeClr val="tx1"/>
                </a:solidFill>
                <a:effectLst/>
                <a:latin typeface="+mn-lt"/>
                <a:ea typeface="+mn-ea"/>
                <a:cs typeface="+mn-cs"/>
              </a:rPr>
              <a:t> </a:t>
            </a:r>
          </a:p>
          <a:p>
            <a:pPr eaLnBrk="0" fontAlgn="base" hangingPunct="0"/>
            <a:r>
              <a:rPr lang="en-US" sz="1200" kern="1200" dirty="0" smtClean="0">
                <a:solidFill>
                  <a:schemeClr val="tx1"/>
                </a:solidFill>
                <a:effectLst/>
                <a:latin typeface="+mn-lt"/>
                <a:ea typeface="+mn-ea"/>
                <a:cs typeface="+mn-cs"/>
              </a:rPr>
              <a:t>Personal relationships are crucial with Hispanics and Latinos. A good example is the need to have agreements on a face-to-face basis. Many Hispanics and Latinos prefer to meet with service providers in person rather than through a telephone call. If they have to leave a message, sometimes they will do it in person, as it gives the relationship much more of a priority.</a:t>
            </a:r>
          </a:p>
          <a:p>
            <a:r>
              <a:rPr lang="en-US" sz="1200" kern="1200" dirty="0" smtClean="0">
                <a:solidFill>
                  <a:schemeClr val="tx1"/>
                </a:solidFill>
                <a:effectLst/>
                <a:latin typeface="+mn-lt"/>
                <a:ea typeface="+mn-ea"/>
                <a:cs typeface="+mn-cs"/>
              </a:rPr>
              <a:t> </a:t>
            </a:r>
          </a:p>
          <a:p>
            <a:pPr eaLnBrk="0" fontAlgn="base" hangingPunct="0"/>
            <a:r>
              <a:rPr lang="en-US" sz="1200" kern="1200" dirty="0" smtClean="0">
                <a:solidFill>
                  <a:schemeClr val="tx1"/>
                </a:solidFill>
                <a:effectLst/>
                <a:latin typeface="+mn-lt"/>
                <a:ea typeface="+mn-ea"/>
                <a:cs typeface="+mn-cs"/>
              </a:rPr>
              <a:t>The importance of personal relationships is stressed which is why Hispanics and Latinos are reliant on community-based organizations and clinics.  An expectation of warmth and friendliness is what Hispanic and Latino consumers have when it comes to working with providers.  Sincerity and genuineness are part of being personal with clients.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Many Hispanic and Latino families tend to connect with people whom they consider to be like them. It can be as simple as talking about where someone was born or from the place their parents are from. Hispanic and Latino families appreciate self disclosure keeping in mind the dangers of transference and counter-transference. A practitioner must understand which information is important, but not “too much” and which information is appropriate.</a:t>
            </a:r>
          </a:p>
          <a:p>
            <a:endParaRPr lang="es-PR" dirty="0" smtClean="0"/>
          </a:p>
        </p:txBody>
      </p:sp>
    </p:spTree>
    <p:extLst>
      <p:ext uri="{BB962C8B-B14F-4D97-AF65-F5344CB8AC3E}">
        <p14:creationId xmlns:p14="http://schemas.microsoft.com/office/powerpoint/2010/main" val="41481032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TextEdit="1"/>
          </p:cNvSpPr>
          <p:nvPr>
            <p:ph type="sldImg"/>
          </p:nvPr>
        </p:nvSpPr>
        <p:spPr bwMode="auto">
          <a:noFill/>
          <a:ln>
            <a:solidFill>
              <a:srgbClr val="000000"/>
            </a:solidFill>
            <a:miter lim="800000"/>
            <a:headEnd/>
            <a:tailEnd/>
          </a:ln>
        </p:spPr>
      </p:sp>
      <p:sp>
        <p:nvSpPr>
          <p:cNvPr id="49154" name="Rectangle 3"/>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r>
              <a:rPr lang="en-US" sz="1200" kern="1200" dirty="0" err="1" smtClean="0">
                <a:solidFill>
                  <a:schemeClr val="tx1"/>
                </a:solidFill>
                <a:effectLst/>
                <a:latin typeface="+mn-lt"/>
                <a:ea typeface="+mn-ea"/>
                <a:cs typeface="+mn-cs"/>
              </a:rPr>
              <a:t>Falicov</a:t>
            </a:r>
            <a:r>
              <a:rPr lang="en-US" sz="1200" kern="1200" dirty="0" smtClean="0">
                <a:solidFill>
                  <a:schemeClr val="tx1"/>
                </a:solidFill>
                <a:effectLst/>
                <a:latin typeface="+mn-lt"/>
                <a:ea typeface="+mn-ea"/>
                <a:cs typeface="+mn-cs"/>
              </a:rPr>
              <a:t> (1998) discusses the issues of trust as a challenge for the psychotherapists who are members of the dominant culture.  It is not easy for an outsider to imagine what it is like to live the experiences of the other.  The Spanish word </a:t>
            </a:r>
            <a:r>
              <a:rPr lang="en-US" sz="1200" kern="1200" dirty="0" err="1" smtClean="0">
                <a:solidFill>
                  <a:schemeClr val="tx1"/>
                </a:solidFill>
                <a:effectLst/>
                <a:latin typeface="+mn-lt"/>
                <a:ea typeface="+mn-ea"/>
                <a:cs typeface="+mn-cs"/>
              </a:rPr>
              <a:t>confianza</a:t>
            </a:r>
            <a:r>
              <a:rPr lang="en-US" sz="1200" kern="1200" dirty="0" smtClean="0">
                <a:solidFill>
                  <a:schemeClr val="tx1"/>
                </a:solidFill>
                <a:effectLst/>
                <a:latin typeface="+mn-lt"/>
                <a:ea typeface="+mn-ea"/>
                <a:cs typeface="+mn-cs"/>
              </a:rPr>
              <a:t> is a concept of trust that grows as a result of gradual development of a relationship based on </a:t>
            </a:r>
            <a:r>
              <a:rPr lang="en-US" sz="1200" kern="1200" dirty="0" err="1" smtClean="0">
                <a:solidFill>
                  <a:schemeClr val="tx1"/>
                </a:solidFill>
                <a:effectLst/>
                <a:latin typeface="+mn-lt"/>
                <a:ea typeface="+mn-ea"/>
                <a:cs typeface="+mn-cs"/>
              </a:rPr>
              <a:t>personalismo</a:t>
            </a:r>
            <a:r>
              <a:rPr lang="en-US" sz="1200" kern="1200" dirty="0" smtClean="0">
                <a:solidFill>
                  <a:schemeClr val="tx1"/>
                </a:solidFill>
                <a:effectLst/>
                <a:latin typeface="+mn-lt"/>
                <a:ea typeface="+mn-ea"/>
                <a:cs typeface="+mn-cs"/>
              </a:rPr>
              <a:t>.  The psychotherapist, according to </a:t>
            </a:r>
            <a:r>
              <a:rPr lang="en-US" sz="1200" kern="1200" dirty="0" err="1" smtClean="0">
                <a:solidFill>
                  <a:schemeClr val="tx1"/>
                </a:solidFill>
                <a:effectLst/>
                <a:latin typeface="+mn-lt"/>
                <a:ea typeface="+mn-ea"/>
                <a:cs typeface="+mn-cs"/>
              </a:rPr>
              <a:t>Falicov</a:t>
            </a:r>
            <a:r>
              <a:rPr lang="en-US" sz="1200" kern="1200" dirty="0" smtClean="0">
                <a:solidFill>
                  <a:schemeClr val="tx1"/>
                </a:solidFill>
                <a:effectLst/>
                <a:latin typeface="+mn-lt"/>
                <a:ea typeface="+mn-ea"/>
                <a:cs typeface="+mn-cs"/>
              </a:rPr>
              <a:t>, must be respectful of the client’s dignity by communicating kindness, fairness, and basic courtesy of personal interest rather than by outcomes.  She suggests that the psychotherapist be open and honest about the clinical setting, the goals of therapy and offer to answer any questions that may arise.  A confrontational approach is not valued and small disclosures are important in order to establish a therapeutic alliance.   </a:t>
            </a:r>
            <a:r>
              <a:rPr lang="en-US" sz="1200" kern="1200" dirty="0" err="1" smtClean="0">
                <a:solidFill>
                  <a:schemeClr val="tx1"/>
                </a:solidFill>
                <a:effectLst/>
                <a:latin typeface="+mn-lt"/>
                <a:ea typeface="+mn-ea"/>
                <a:cs typeface="+mn-cs"/>
              </a:rPr>
              <a:t>Confianza</a:t>
            </a:r>
            <a:r>
              <a:rPr lang="en-US" sz="1200" kern="1200" dirty="0" smtClean="0">
                <a:solidFill>
                  <a:schemeClr val="tx1"/>
                </a:solidFill>
                <a:effectLst/>
                <a:latin typeface="+mn-lt"/>
                <a:ea typeface="+mn-ea"/>
                <a:cs typeface="+mn-cs"/>
              </a:rPr>
              <a:t> will further create a space where therapeutic goals are more easily obtained.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Bracero (1998) explains that the quality of optimal relatedness is termed </a:t>
            </a:r>
            <a:r>
              <a:rPr lang="en-US" sz="1200" kern="1200" dirty="0" err="1" smtClean="0">
                <a:solidFill>
                  <a:schemeClr val="tx1"/>
                </a:solidFill>
                <a:effectLst/>
                <a:latin typeface="+mn-lt"/>
                <a:ea typeface="+mn-ea"/>
                <a:cs typeface="+mn-cs"/>
              </a:rPr>
              <a:t>confianza</a:t>
            </a:r>
            <a:r>
              <a:rPr lang="en-US" sz="1200" kern="1200" dirty="0" smtClean="0">
                <a:solidFill>
                  <a:schemeClr val="tx1"/>
                </a:solidFill>
                <a:effectLst/>
                <a:latin typeface="+mn-lt"/>
                <a:ea typeface="+mn-ea"/>
                <a:cs typeface="+mn-cs"/>
              </a:rPr>
              <a:t> and that this is the standard by which all social relationships (personal, professional or familial) may be measured.  Therefore, trust becomes a critical component in relationships.  The collective nature of engagement among Hispanics and Latinos; including thinking, feeling and behaving promotes a continuous demonstration that those who I relate with are moral and trustworthy.  Due to high levels of interdependence among Hispanics, trust is a crucial factor. It is important for the psychotherapist working with Hispanics and Latinos to be aware of this interpersonal concept in order to overcome possible resistance to treatment.  </a:t>
            </a:r>
          </a:p>
          <a:p>
            <a:pPr fontAlgn="base"/>
            <a:r>
              <a:rPr lang="en-US" sz="1200" kern="1200" dirty="0" smtClean="0">
                <a:solidFill>
                  <a:schemeClr val="tx1"/>
                </a:solidFill>
                <a:effectLst/>
                <a:latin typeface="+mn-lt"/>
                <a:ea typeface="+mn-ea"/>
                <a:cs typeface="+mn-cs"/>
              </a:rPr>
              <a:t>Over time, by respecting the patient's culture and showing personal interest, a treatment provider can expect to win a patient's trust.  When there is trust, Hispanic and Latinos will value the time they spend talking with their treatment provider and believe what they say.  Trust means that the provider will have their best interests at heart.  Providers who are able to develop a bond of trust (</a:t>
            </a:r>
            <a:r>
              <a:rPr lang="en-US" sz="1200" i="1" kern="1200" dirty="0" err="1" smtClean="0">
                <a:solidFill>
                  <a:schemeClr val="tx1"/>
                </a:solidFill>
                <a:effectLst/>
                <a:latin typeface="+mn-lt"/>
                <a:ea typeface="+mn-ea"/>
                <a:cs typeface="+mn-cs"/>
              </a:rPr>
              <a:t>confianza</a:t>
            </a:r>
            <a:r>
              <a:rPr lang="en-US" sz="1200" kern="1200" dirty="0" smtClean="0">
                <a:solidFill>
                  <a:schemeClr val="tx1"/>
                </a:solidFill>
                <a:effectLst/>
                <a:latin typeface="+mn-lt"/>
                <a:ea typeface="+mn-ea"/>
                <a:cs typeface="+mn-cs"/>
              </a:rPr>
              <a:t>) may notice a level of improvement in treatment</a:t>
            </a:r>
          </a:p>
          <a:p>
            <a:pPr eaLnBrk="0" fontAlgn="base" hangingPunct="0"/>
            <a:r>
              <a:rPr lang="en-US" sz="1200" kern="1200" dirty="0" smtClean="0">
                <a:solidFill>
                  <a:schemeClr val="tx1"/>
                </a:solidFill>
                <a:effectLst/>
                <a:latin typeface="+mn-lt"/>
                <a:ea typeface="+mn-ea"/>
                <a:cs typeface="+mn-cs"/>
              </a:rPr>
              <a:t> </a:t>
            </a:r>
          </a:p>
          <a:p>
            <a:pPr eaLnBrk="0" fontAlgn="base" hangingPunct="0"/>
            <a:r>
              <a:rPr lang="en-US" sz="1200" kern="1200" dirty="0" smtClean="0">
                <a:solidFill>
                  <a:schemeClr val="tx1"/>
                </a:solidFill>
                <a:effectLst/>
                <a:latin typeface="+mn-lt"/>
                <a:ea typeface="+mn-ea"/>
                <a:cs typeface="+mn-cs"/>
              </a:rPr>
              <a:t>In establishing trust, a provider may focus on such things as sincerity, being present, being invested, and being real which in turn will improve outcomes significantly.</a:t>
            </a:r>
          </a:p>
          <a:p>
            <a:pPr eaLnBrk="0" fontAlgn="base" hangingPunct="0"/>
            <a:r>
              <a:rPr lang="en-US" sz="1200" kern="1200" dirty="0" smtClean="0">
                <a:solidFill>
                  <a:schemeClr val="tx1"/>
                </a:solidFill>
                <a:effectLst/>
                <a:latin typeface="+mn-lt"/>
                <a:ea typeface="+mn-ea"/>
                <a:cs typeface="+mn-cs"/>
              </a:rPr>
              <a:t>As mentioned previously, lack of trust is one of the major issues as to why consumers and their families do not participate in treatment. Once trust is established, a therapeutic bond is formed and treatment can commence. </a:t>
            </a:r>
          </a:p>
          <a:p>
            <a:pPr eaLnBrk="0" fontAlgn="base" hangingPunct="0"/>
            <a:r>
              <a:rPr lang="en-US" sz="1200" kern="1200" dirty="0" smtClean="0">
                <a:solidFill>
                  <a:schemeClr val="tx1"/>
                </a:solidFill>
                <a:effectLst/>
                <a:latin typeface="+mn-lt"/>
                <a:ea typeface="+mn-ea"/>
                <a:cs typeface="+mn-cs"/>
              </a:rPr>
              <a:t> </a:t>
            </a:r>
          </a:p>
          <a:p>
            <a:pPr eaLnBrk="0" fontAlgn="base" hangingPunct="0"/>
            <a:r>
              <a:rPr lang="en-US" sz="1200" kern="1200" dirty="0" smtClean="0">
                <a:solidFill>
                  <a:schemeClr val="tx1"/>
                </a:solidFill>
                <a:effectLst/>
                <a:latin typeface="+mn-lt"/>
                <a:ea typeface="+mn-ea"/>
                <a:cs typeface="+mn-cs"/>
              </a:rPr>
              <a:t>A good example of trust establishment is to use a </a:t>
            </a:r>
            <a:r>
              <a:rPr lang="en-US" sz="1200" i="1" kern="1200" dirty="0" err="1" smtClean="0">
                <a:solidFill>
                  <a:schemeClr val="tx1"/>
                </a:solidFill>
                <a:effectLst/>
                <a:latin typeface="+mn-lt"/>
                <a:ea typeface="+mn-ea"/>
                <a:cs typeface="+mn-cs"/>
              </a:rPr>
              <a:t>conocimiento</a:t>
            </a:r>
            <a:r>
              <a:rPr lang="en-US" sz="1200" kern="1200" dirty="0" smtClean="0">
                <a:solidFill>
                  <a:schemeClr val="tx1"/>
                </a:solidFill>
                <a:effectLst/>
                <a:latin typeface="+mn-lt"/>
                <a:ea typeface="+mn-ea"/>
                <a:cs typeface="+mn-cs"/>
              </a:rPr>
              <a:t> approach. The </a:t>
            </a:r>
            <a:r>
              <a:rPr lang="en-US" sz="1200" i="1" kern="1200" dirty="0" err="1" smtClean="0">
                <a:solidFill>
                  <a:schemeClr val="tx1"/>
                </a:solidFill>
                <a:effectLst/>
                <a:latin typeface="+mn-lt"/>
                <a:ea typeface="+mn-ea"/>
                <a:cs typeface="+mn-cs"/>
              </a:rPr>
              <a:t>conocimiento</a:t>
            </a:r>
            <a:r>
              <a:rPr lang="en-US" sz="1200" kern="1200" dirty="0" smtClean="0">
                <a:solidFill>
                  <a:schemeClr val="tx1"/>
                </a:solidFill>
                <a:effectLst/>
                <a:latin typeface="+mn-lt"/>
                <a:ea typeface="+mn-ea"/>
                <a:cs typeface="+mn-cs"/>
              </a:rPr>
              <a:t> or “knowledge”, part of information gathering is where a practitioner collects information informally through a discussion-type interaction even before the formal process of questions begin. This is not small talk but rather, a time where connection occurs and takes many forms and much information exchange. The focus is establishment of trust. </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083140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Spirituality has been recognized as powerful tool for people in recovery.  It pertains to a personal relationship that is transcendent or beyond the self (Cook, 2004 in Heinz , A.J.; Disney, E.R., Epstein, D.H.; </a:t>
            </a:r>
            <a:r>
              <a:rPr lang="en-US" sz="1200" kern="1200" dirty="0" err="1" smtClean="0">
                <a:solidFill>
                  <a:schemeClr val="tx1"/>
                </a:solidFill>
                <a:effectLst/>
                <a:latin typeface="+mn-lt"/>
                <a:ea typeface="+mn-ea"/>
                <a:cs typeface="+mn-cs"/>
              </a:rPr>
              <a:t>Gleen</a:t>
            </a:r>
            <a:r>
              <a:rPr lang="en-US" sz="1200" kern="1200" dirty="0" smtClean="0">
                <a:solidFill>
                  <a:schemeClr val="tx1"/>
                </a:solidFill>
                <a:effectLst/>
                <a:latin typeface="+mn-lt"/>
                <a:ea typeface="+mn-ea"/>
                <a:cs typeface="+mn-cs"/>
              </a:rPr>
              <a:t>, L.A.; Clark, P.I. &amp; Preston, K.L., 2010).  Studies have associated spirituality to better treatment outcomes and fewer relapses (</a:t>
            </a:r>
            <a:r>
              <a:rPr lang="en-US" sz="1200" kern="1200" dirty="0" err="1" smtClean="0">
                <a:solidFill>
                  <a:schemeClr val="tx1"/>
                </a:solidFill>
                <a:effectLst/>
                <a:latin typeface="+mn-lt"/>
                <a:ea typeface="+mn-ea"/>
                <a:cs typeface="+mn-cs"/>
              </a:rPr>
              <a:t>Avants</a:t>
            </a:r>
            <a:r>
              <a:rPr lang="en-US" sz="1200" kern="1200" dirty="0" smtClean="0">
                <a:solidFill>
                  <a:schemeClr val="tx1"/>
                </a:solidFill>
                <a:effectLst/>
                <a:latin typeface="+mn-lt"/>
                <a:ea typeface="+mn-ea"/>
                <a:cs typeface="+mn-cs"/>
              </a:rPr>
              <a:t>, Warburton, and </a:t>
            </a:r>
            <a:r>
              <a:rPr lang="en-US" sz="1200" kern="1200" dirty="0" err="1" smtClean="0">
                <a:solidFill>
                  <a:schemeClr val="tx1"/>
                </a:solidFill>
                <a:effectLst/>
                <a:latin typeface="+mn-lt"/>
                <a:ea typeface="+mn-ea"/>
                <a:cs typeface="+mn-cs"/>
              </a:rPr>
              <a:t>Margolin</a:t>
            </a:r>
            <a:r>
              <a:rPr lang="en-US" sz="1200" kern="1200" dirty="0" smtClean="0">
                <a:solidFill>
                  <a:schemeClr val="tx1"/>
                </a:solidFill>
                <a:effectLst/>
                <a:latin typeface="+mn-lt"/>
                <a:ea typeface="+mn-ea"/>
                <a:cs typeface="+mn-cs"/>
              </a:rPr>
              <a:t>, 2001; Carter, 1998; Heinz, Epstein, and Preston, in press; </a:t>
            </a:r>
            <a:r>
              <a:rPr lang="en-US" sz="1200" kern="1200" dirty="0" err="1" smtClean="0">
                <a:solidFill>
                  <a:schemeClr val="tx1"/>
                </a:solidFill>
                <a:effectLst/>
                <a:latin typeface="+mn-lt"/>
                <a:ea typeface="+mn-ea"/>
                <a:cs typeface="+mn-cs"/>
              </a:rPr>
              <a:t>Kendler</a:t>
            </a:r>
            <a:r>
              <a:rPr lang="en-US" sz="1200" kern="1200" dirty="0" smtClean="0">
                <a:solidFill>
                  <a:schemeClr val="tx1"/>
                </a:solidFill>
                <a:effectLst/>
                <a:latin typeface="+mn-lt"/>
                <a:ea typeface="+mn-ea"/>
                <a:cs typeface="+mn-cs"/>
              </a:rPr>
              <a:t>, Gardner, and Prescott, 1997; Piedmont, 2004 in Heinz et. al, 2010).  However, certain studies have also found discrepancies between clinicians’ perceptions of their clients’ spirituality and patients’ perceptions as well as less value of spirituality as a strength factor for recovery than patients Goldfarb, </a:t>
            </a:r>
            <a:r>
              <a:rPr lang="en-US" sz="1200" kern="1200" dirty="0" err="1" smtClean="0">
                <a:solidFill>
                  <a:schemeClr val="tx1"/>
                </a:solidFill>
                <a:effectLst/>
                <a:latin typeface="+mn-lt"/>
                <a:ea typeface="+mn-ea"/>
                <a:cs typeface="+mn-cs"/>
              </a:rPr>
              <a:t>Galanter</a:t>
            </a:r>
            <a:r>
              <a:rPr lang="en-US" sz="1200" kern="1200" dirty="0" smtClean="0">
                <a:solidFill>
                  <a:schemeClr val="tx1"/>
                </a:solidFill>
                <a:effectLst/>
                <a:latin typeface="+mn-lt"/>
                <a:ea typeface="+mn-ea"/>
                <a:cs typeface="+mn-cs"/>
              </a:rPr>
              <a:t>, McDowell, </a:t>
            </a:r>
            <a:r>
              <a:rPr lang="en-US" sz="1200" kern="1200" dirty="0" err="1" smtClean="0">
                <a:solidFill>
                  <a:schemeClr val="tx1"/>
                </a:solidFill>
                <a:effectLst/>
                <a:latin typeface="+mn-lt"/>
                <a:ea typeface="+mn-ea"/>
                <a:cs typeface="+mn-cs"/>
              </a:rPr>
              <a:t>Lifshutz</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Dermatis</a:t>
            </a:r>
            <a:r>
              <a:rPr lang="en-US" sz="1200" kern="1200" dirty="0" smtClean="0">
                <a:solidFill>
                  <a:schemeClr val="tx1"/>
                </a:solidFill>
                <a:effectLst/>
                <a:latin typeface="+mn-lt"/>
                <a:ea typeface="+mn-ea"/>
                <a:cs typeface="+mn-cs"/>
              </a:rPr>
              <a:t>, 1996 in Heinz et. al, 2010).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Approximately 25 million Hispanics and Latinos identify as Catholics whereas 9 million identify as Pentecostal or Charismatic (Espinoza, </a:t>
            </a:r>
            <a:r>
              <a:rPr lang="en-US" sz="1200" kern="1200" dirty="0" err="1" smtClean="0">
                <a:solidFill>
                  <a:schemeClr val="tx1"/>
                </a:solidFill>
                <a:effectLst/>
                <a:latin typeface="+mn-lt"/>
                <a:ea typeface="+mn-ea"/>
                <a:cs typeface="+mn-cs"/>
              </a:rPr>
              <a:t>Elizondo</a:t>
            </a:r>
            <a:r>
              <a:rPr lang="en-US" sz="1200" kern="1200" dirty="0" smtClean="0">
                <a:solidFill>
                  <a:schemeClr val="tx1"/>
                </a:solidFill>
                <a:effectLst/>
                <a:latin typeface="+mn-lt"/>
                <a:ea typeface="+mn-ea"/>
                <a:cs typeface="+mn-cs"/>
              </a:rPr>
              <a:t> &amp; Miranda, 2003 in </a:t>
            </a:r>
            <a:r>
              <a:rPr lang="en-US" sz="1200" kern="1200" dirty="0" err="1" smtClean="0">
                <a:solidFill>
                  <a:schemeClr val="tx1"/>
                </a:solidFill>
                <a:effectLst/>
                <a:latin typeface="+mn-lt"/>
                <a:ea typeface="+mn-ea"/>
                <a:cs typeface="+mn-cs"/>
              </a:rPr>
              <a:t>Campesino</a:t>
            </a:r>
            <a:r>
              <a:rPr lang="en-US" sz="1200" kern="1200" dirty="0" smtClean="0">
                <a:solidFill>
                  <a:schemeClr val="tx1"/>
                </a:solidFill>
                <a:effectLst/>
                <a:latin typeface="+mn-lt"/>
                <a:ea typeface="+mn-ea"/>
                <a:cs typeface="+mn-cs"/>
              </a:rPr>
              <a:t>, M.; </a:t>
            </a:r>
            <a:r>
              <a:rPr lang="en-US" sz="1200" kern="1200" dirty="0" err="1" smtClean="0">
                <a:solidFill>
                  <a:schemeClr val="tx1"/>
                </a:solidFill>
                <a:effectLst/>
                <a:latin typeface="+mn-lt"/>
                <a:ea typeface="+mn-ea"/>
                <a:cs typeface="+mn-cs"/>
              </a:rPr>
              <a:t>Belyea</a:t>
            </a:r>
            <a:r>
              <a:rPr lang="en-US" sz="1200" kern="1200" dirty="0" smtClean="0">
                <a:solidFill>
                  <a:schemeClr val="tx1"/>
                </a:solidFill>
                <a:effectLst/>
                <a:latin typeface="+mn-lt"/>
                <a:ea typeface="+mn-ea"/>
                <a:cs typeface="+mn-cs"/>
              </a:rPr>
              <a:t>, M. &amp; Schwartz, G., 2009).   Although there are differences in religious practices related to class, immigration processes, acculturation and country of origin; there are similarities due to shared historical experiences such as colonization and discrimination.  As a group that emphasizes collectivism, Hispanics and Latinos’ spirituality and religious practices manifest in family and community settings.  According to </a:t>
            </a:r>
            <a:r>
              <a:rPr lang="en-US" sz="1200" kern="1200" dirty="0" err="1" smtClean="0">
                <a:solidFill>
                  <a:schemeClr val="tx1"/>
                </a:solidFill>
                <a:effectLst/>
                <a:latin typeface="+mn-lt"/>
                <a:ea typeface="+mn-ea"/>
                <a:cs typeface="+mn-cs"/>
              </a:rPr>
              <a:t>Magaña</a:t>
            </a:r>
            <a:r>
              <a:rPr lang="en-US" sz="1200" kern="1200" dirty="0" smtClean="0">
                <a:solidFill>
                  <a:schemeClr val="tx1"/>
                </a:solidFill>
                <a:effectLst/>
                <a:latin typeface="+mn-lt"/>
                <a:ea typeface="+mn-ea"/>
                <a:cs typeface="+mn-cs"/>
              </a:rPr>
              <a:t> &amp; Clark in </a:t>
            </a:r>
            <a:r>
              <a:rPr lang="en-US" sz="1200" kern="1200" dirty="0" err="1" smtClean="0">
                <a:solidFill>
                  <a:schemeClr val="tx1"/>
                </a:solidFill>
                <a:effectLst/>
                <a:latin typeface="+mn-lt"/>
                <a:ea typeface="+mn-ea"/>
                <a:cs typeface="+mn-cs"/>
              </a:rPr>
              <a:t>Campesino</a:t>
            </a:r>
            <a:r>
              <a:rPr lang="en-US" sz="1200" kern="1200" dirty="0" smtClean="0">
                <a:solidFill>
                  <a:schemeClr val="tx1"/>
                </a:solidFill>
                <a:effectLst/>
                <a:latin typeface="+mn-lt"/>
                <a:ea typeface="+mn-ea"/>
                <a:cs typeface="+mn-cs"/>
              </a:rPr>
              <a:t> et. al, 2009), religiosity among Hispanics and Latinos is resistant to cultural imposition and may be a key protective health factor.</a:t>
            </a:r>
          </a:p>
          <a:p>
            <a:endParaRPr lang="en-US" dirty="0"/>
          </a:p>
        </p:txBody>
      </p:sp>
      <p:sp>
        <p:nvSpPr>
          <p:cNvPr id="4" name="Slide Number Placeholder 3"/>
          <p:cNvSpPr>
            <a:spLocks noGrp="1"/>
          </p:cNvSpPr>
          <p:nvPr>
            <p:ph type="sldNum" sz="quarter" idx="10"/>
          </p:nvPr>
        </p:nvSpPr>
        <p:spPr/>
        <p:txBody>
          <a:bodyPr/>
          <a:lstStyle/>
          <a:p>
            <a:pPr>
              <a:defRPr/>
            </a:pPr>
            <a:fld id="{6CB3D48A-D9BF-4830-97A1-57E47F94266A}" type="slidenum">
              <a:rPr lang="en-US" smtClean="0"/>
              <a:pPr>
                <a:defRPr/>
              </a:pPr>
              <a:t>23</a:t>
            </a:fld>
            <a:endParaRPr lang="en-US"/>
          </a:p>
        </p:txBody>
      </p:sp>
    </p:spTree>
    <p:extLst>
      <p:ext uri="{BB962C8B-B14F-4D97-AF65-F5344CB8AC3E}">
        <p14:creationId xmlns:p14="http://schemas.microsoft.com/office/powerpoint/2010/main" val="1402178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TextEdit="1"/>
          </p:cNvSpPr>
          <p:nvPr>
            <p:ph type="sldImg"/>
          </p:nvPr>
        </p:nvSpPr>
        <p:spPr bwMode="auto">
          <a:noFill/>
          <a:ln>
            <a:solidFill>
              <a:srgbClr val="000000"/>
            </a:solidFill>
            <a:miter lim="800000"/>
            <a:headEnd/>
            <a:tailEnd/>
          </a:ln>
        </p:spPr>
      </p:sp>
      <p:sp>
        <p:nvSpPr>
          <p:cNvPr id="27650" name="Rectangle 3"/>
          <p:cNvSpPr>
            <a:spLocks noGrp="1"/>
          </p:cNvSpPr>
          <p:nvPr>
            <p:ph type="body" idx="1"/>
          </p:nvPr>
        </p:nvSpPr>
        <p:spPr bwMode="auto">
          <a:noFill/>
        </p:spPr>
        <p:txBody>
          <a:bodyPr wrap="square" numCol="1" anchor="t" anchorCtr="0" compatLnSpc="1">
            <a:prstTxWarp prst="textNoShape">
              <a:avLst/>
            </a:prstTxWarp>
          </a:bodyPr>
          <a:lstStyle/>
          <a:p>
            <a:endParaRPr lang="es-PR" smtClean="0"/>
          </a:p>
        </p:txBody>
      </p:sp>
    </p:spTree>
    <p:extLst>
      <p:ext uri="{BB962C8B-B14F-4D97-AF65-F5344CB8AC3E}">
        <p14:creationId xmlns:p14="http://schemas.microsoft.com/office/powerpoint/2010/main" val="18923628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 client’s strong spirituality or religion may provide a foundation to build on but there are dangers.  Religion can cut both ways and stressing religion rather than spirituality can be counterproductive when family members have condemned a family member with SUD precisely because of their religious beliefs.  Surprisingly, even in families with troubled histories and relations their symbolic importance can remain very high and a valuable tool in shaping motivation for Latino clients.  In clients and families where religion influences how one's behavior is seen as sinful or operates outside of the religious beliefs of the family, there is a stressor associated with resolving, absolving, releasing or healing from the dysfunctional or destructive consequences of behaviors stemming from substance use.  Violence towards family members, deceit and breaking trust within the family can have a spiritually compromising effect on the interpersonal balance or interaction between family relations.  Concurrently, the strong role that religion plays in Latino culture and the support that religious institutions provide during periods of stress can and do play for the individual and family.</a:t>
            </a:r>
          </a:p>
          <a:p>
            <a:r>
              <a:rPr lang="en-US" sz="1200" kern="1200" dirty="0" smtClean="0">
                <a:solidFill>
                  <a:schemeClr val="tx1"/>
                </a:solidFill>
                <a:effectLst/>
                <a:latin typeface="+mn-lt"/>
                <a:ea typeface="+mn-ea"/>
                <a:cs typeface="+mn-cs"/>
              </a:rPr>
              <a:t> </a:t>
            </a:r>
          </a:p>
          <a:p>
            <a:pPr eaLnBrk="0" fontAlgn="base" hangingPunct="0"/>
            <a:r>
              <a:rPr lang="en-US" sz="1200" kern="1200" dirty="0" smtClean="0">
                <a:solidFill>
                  <a:schemeClr val="tx1"/>
                </a:solidFill>
                <a:effectLst/>
                <a:latin typeface="+mn-lt"/>
                <a:ea typeface="+mn-ea"/>
                <a:cs typeface="+mn-cs"/>
              </a:rPr>
              <a:t>Hispanics and Latinos may combine respect for the benefits of mainstream medicine, tradition, and traditional healing, with a strong religious component.  Also they may bring a broad definition of health to the clinical setting.  </a:t>
            </a:r>
          </a:p>
          <a:p>
            <a:pPr eaLnBrk="0" fontAlgn="base" hangingPunct="0"/>
            <a:r>
              <a:rPr lang="en-US" sz="1200" kern="1200" dirty="0" smtClean="0">
                <a:solidFill>
                  <a:schemeClr val="tx1"/>
                </a:solidFill>
                <a:effectLst/>
                <a:latin typeface="+mn-lt"/>
                <a:ea typeface="+mn-ea"/>
                <a:cs typeface="+mn-cs"/>
              </a:rPr>
              <a:t> </a:t>
            </a:r>
          </a:p>
          <a:p>
            <a:pPr eaLnBrk="0" fontAlgn="base" hangingPunct="0"/>
            <a:r>
              <a:rPr lang="en-US" sz="1200" kern="1200" dirty="0" smtClean="0">
                <a:solidFill>
                  <a:schemeClr val="tx1"/>
                </a:solidFill>
                <a:effectLst/>
                <a:latin typeface="+mn-lt"/>
                <a:ea typeface="+mn-ea"/>
                <a:cs typeface="+mn-cs"/>
              </a:rPr>
              <a:t>As previously mentioned, spirituality is strong with Hispanics and Latinos and combing faith with science is not uncommon. Faith is a key component of recovery. A good example is that Hispanics and Latinos respect mainstream medicine and will rarely question recommendations. Instead, they might augment the medical treatment they are receiving with herbal remedies by going to a (</a:t>
            </a:r>
            <a:r>
              <a:rPr lang="en-US" sz="1200" kern="1200" dirty="0" err="1" smtClean="0">
                <a:solidFill>
                  <a:schemeClr val="tx1"/>
                </a:solidFill>
                <a:effectLst/>
                <a:latin typeface="+mn-lt"/>
                <a:ea typeface="+mn-ea"/>
                <a:cs typeface="+mn-cs"/>
              </a:rPr>
              <a:t>Yerbero</a:t>
            </a:r>
            <a:r>
              <a:rPr lang="en-US" sz="1200" kern="1200" dirty="0" smtClean="0">
                <a:solidFill>
                  <a:schemeClr val="tx1"/>
                </a:solidFill>
                <a:effectLst/>
                <a:latin typeface="+mn-lt"/>
                <a:ea typeface="+mn-ea"/>
                <a:cs typeface="+mn-cs"/>
              </a:rPr>
              <a:t>) which is an herbalist.</a:t>
            </a:r>
          </a:p>
          <a:p>
            <a:pPr eaLnBrk="0" fontAlgn="base" hangingPunct="0"/>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a:defRPr/>
            </a:pPr>
            <a:fld id="{6CB3D48A-D9BF-4830-97A1-57E47F94266A}" type="slidenum">
              <a:rPr lang="en-US" smtClean="0"/>
              <a:pPr>
                <a:defRPr/>
              </a:pPr>
              <a:t>24</a:t>
            </a:fld>
            <a:endParaRPr lang="en-US"/>
          </a:p>
        </p:txBody>
      </p:sp>
    </p:spTree>
    <p:extLst>
      <p:ext uri="{BB962C8B-B14F-4D97-AF65-F5344CB8AC3E}">
        <p14:creationId xmlns:p14="http://schemas.microsoft.com/office/powerpoint/2010/main" val="39294000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fontAlgn="base"/>
            <a:r>
              <a:rPr lang="en-US" sz="1200" kern="1200" dirty="0" smtClean="0">
                <a:solidFill>
                  <a:schemeClr val="tx1"/>
                </a:solidFill>
                <a:effectLst/>
                <a:latin typeface="+mn-lt"/>
                <a:ea typeface="+mn-ea"/>
                <a:cs typeface="+mn-cs"/>
              </a:rPr>
              <a:t>Some Hispanics and Latinos are knowledgeable about </a:t>
            </a:r>
            <a:r>
              <a:rPr lang="en-US" sz="1200" i="1" kern="1200" dirty="0" err="1" smtClean="0">
                <a:solidFill>
                  <a:schemeClr val="tx1"/>
                </a:solidFill>
                <a:effectLst/>
                <a:latin typeface="+mn-lt"/>
                <a:ea typeface="+mn-ea"/>
                <a:cs typeface="+mn-cs"/>
              </a:rPr>
              <a:t>curanderismo</a:t>
            </a:r>
            <a:r>
              <a:rPr lang="en-US" sz="1200" kern="1200" dirty="0" smtClean="0">
                <a:solidFill>
                  <a:schemeClr val="tx1"/>
                </a:solidFill>
                <a:effectLst/>
                <a:latin typeface="+mn-lt"/>
                <a:ea typeface="+mn-ea"/>
                <a:cs typeface="+mn-cs"/>
              </a:rPr>
              <a:t> while others have no idea about what it is. A way to describe it is “Folk Healing”.   In 2009, Dr.</a:t>
            </a:r>
            <a:r>
              <a:rPr lang="en-US" sz="1200" b="1"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Víctor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García</a:t>
            </a:r>
            <a:r>
              <a:rPr lang="en-US" sz="1200" kern="1200" dirty="0" smtClean="0">
                <a:solidFill>
                  <a:schemeClr val="tx1"/>
                </a:solidFill>
                <a:effectLst/>
                <a:latin typeface="+mn-lt"/>
                <a:ea typeface="+mn-ea"/>
                <a:cs typeface="+mn-cs"/>
              </a:rPr>
              <a:t> and Laura Gonzalez, Ph.D. published an article on the manner in which Mexican sojourners used their traditional religious beliefs and practices in the United States to deal with and overcome substance abuse and other health problems. In particular, the use of </a:t>
            </a:r>
            <a:r>
              <a:rPr lang="en-US" sz="1200" i="1" kern="1200" dirty="0" err="1" smtClean="0">
                <a:solidFill>
                  <a:schemeClr val="tx1"/>
                </a:solidFill>
                <a:effectLst/>
                <a:latin typeface="+mn-lt"/>
                <a:ea typeface="+mn-ea"/>
                <a:cs typeface="+mn-cs"/>
              </a:rPr>
              <a:t>juramentos</a:t>
            </a:r>
            <a:r>
              <a:rPr lang="en-US" sz="1200" kern="1200" dirty="0" smtClean="0">
                <a:solidFill>
                  <a:schemeClr val="tx1"/>
                </a:solidFill>
                <a:effectLst/>
                <a:latin typeface="+mn-lt"/>
                <a:ea typeface="+mn-ea"/>
                <a:cs typeface="+mn-cs"/>
              </a:rPr>
              <a:t> (ritual promises) by Mexican immigrants and migrants to abstain from drinking were of interest as were the migrants' wives and mothers who made </a:t>
            </a:r>
            <a:r>
              <a:rPr lang="en-US" sz="1200" i="1" kern="1200" dirty="0" err="1" smtClean="0">
                <a:solidFill>
                  <a:schemeClr val="tx1"/>
                </a:solidFill>
                <a:effectLst/>
                <a:latin typeface="+mn-lt"/>
                <a:ea typeface="+mn-ea"/>
                <a:cs typeface="+mn-cs"/>
              </a:rPr>
              <a:t>mandas</a:t>
            </a:r>
            <a:r>
              <a:rPr lang="en-US" sz="1200" kern="1200" dirty="0" smtClean="0">
                <a:solidFill>
                  <a:schemeClr val="tx1"/>
                </a:solidFill>
                <a:effectLst/>
                <a:latin typeface="+mn-lt"/>
                <a:ea typeface="+mn-ea"/>
                <a:cs typeface="+mn-cs"/>
              </a:rPr>
              <a:t> (requests/pleas) to specific saints on their behalf. They go on to note that </a:t>
            </a:r>
            <a:r>
              <a:rPr lang="en-US" sz="1200" i="1" kern="1200" dirty="0" err="1" smtClean="0">
                <a:solidFill>
                  <a:schemeClr val="tx1"/>
                </a:solidFill>
                <a:effectLst/>
                <a:latin typeface="+mn-lt"/>
                <a:ea typeface="+mn-ea"/>
                <a:cs typeface="+mn-cs"/>
              </a:rPr>
              <a:t>juramentos</a:t>
            </a:r>
            <a:r>
              <a:rPr lang="en-US" sz="1200" kern="1200" dirty="0" smtClean="0">
                <a:solidFill>
                  <a:schemeClr val="tx1"/>
                </a:solidFill>
                <a:effectLst/>
                <a:latin typeface="+mn-lt"/>
                <a:ea typeface="+mn-ea"/>
                <a:cs typeface="+mn-cs"/>
              </a:rPr>
              <a:t> and </a:t>
            </a:r>
            <a:r>
              <a:rPr lang="en-US" sz="1200" i="1" kern="1200" dirty="0" err="1" smtClean="0">
                <a:solidFill>
                  <a:schemeClr val="tx1"/>
                </a:solidFill>
                <a:effectLst/>
                <a:latin typeface="+mn-lt"/>
                <a:ea typeface="+mn-ea"/>
                <a:cs typeface="+mn-cs"/>
              </a:rPr>
              <a:t>mandas</a:t>
            </a:r>
            <a:r>
              <a:rPr lang="en-US" sz="1200" kern="1200" dirty="0" smtClean="0">
                <a:solidFill>
                  <a:schemeClr val="tx1"/>
                </a:solidFill>
                <a:effectLst/>
                <a:latin typeface="+mn-lt"/>
                <a:ea typeface="+mn-ea"/>
                <a:cs typeface="+mn-cs"/>
              </a:rPr>
              <a:t> are common practices among Mexican migrants and immigrants.   Some Hispanics and Latinos will use these other healing practices along with the recommended treatment to improve their probabilities of success. </a:t>
            </a:r>
          </a:p>
          <a:p>
            <a:pPr eaLnBrk="0" fontAlgn="base" hangingPunct="0"/>
            <a:r>
              <a:rPr lang="en-US" sz="1200" kern="1200" dirty="0" smtClean="0">
                <a:solidFill>
                  <a:schemeClr val="tx1"/>
                </a:solidFill>
                <a:effectLst/>
                <a:latin typeface="+mn-lt"/>
                <a:ea typeface="+mn-ea"/>
                <a:cs typeface="+mn-cs"/>
              </a:rPr>
              <a:t> </a:t>
            </a:r>
          </a:p>
          <a:p>
            <a:pPr eaLnBrk="0" fontAlgn="base" hangingPunct="0"/>
            <a:r>
              <a:rPr lang="en-US" sz="1200" i="1" kern="1200" dirty="0" smtClean="0">
                <a:solidFill>
                  <a:schemeClr val="tx1"/>
                </a:solidFill>
                <a:effectLst/>
                <a:latin typeface="+mn-lt"/>
                <a:ea typeface="+mn-ea"/>
                <a:cs typeface="+mn-cs"/>
              </a:rPr>
              <a:t>Curanderos</a:t>
            </a:r>
            <a:r>
              <a:rPr lang="en-US" sz="1200" kern="1200" dirty="0" smtClean="0">
                <a:solidFill>
                  <a:schemeClr val="tx1"/>
                </a:solidFill>
                <a:effectLst/>
                <a:latin typeface="+mn-lt"/>
                <a:ea typeface="+mn-ea"/>
                <a:cs typeface="+mn-cs"/>
              </a:rPr>
              <a:t>' knowledge of healing may be passed down from close relatives or learned through apprenticeships with experienced healers.  On a healing level, the </a:t>
            </a:r>
            <a:r>
              <a:rPr lang="en-US" sz="1200" i="1" kern="1200" dirty="0" err="1" smtClean="0">
                <a:solidFill>
                  <a:schemeClr val="tx1"/>
                </a:solidFill>
                <a:effectLst/>
                <a:latin typeface="+mn-lt"/>
                <a:ea typeface="+mn-ea"/>
                <a:cs typeface="+mn-cs"/>
              </a:rPr>
              <a:t>Curandero</a:t>
            </a:r>
            <a:r>
              <a:rPr lang="en-US" sz="1200" kern="1200" dirty="0" smtClean="0">
                <a:solidFill>
                  <a:schemeClr val="tx1"/>
                </a:solidFill>
                <a:effectLst/>
                <a:latin typeface="+mn-lt"/>
                <a:ea typeface="+mn-ea"/>
                <a:cs typeface="+mn-cs"/>
              </a:rPr>
              <a:t> views life as a whole (mind-body-spirit).  The three connected is what creates life.  Treatment may involve physical, spiritual and mental approaches.  The </a:t>
            </a:r>
            <a:r>
              <a:rPr lang="en-US" sz="1200" i="1" kern="1200" dirty="0" err="1" smtClean="0">
                <a:solidFill>
                  <a:schemeClr val="tx1"/>
                </a:solidFill>
                <a:effectLst/>
                <a:latin typeface="+mn-lt"/>
                <a:ea typeface="+mn-ea"/>
                <a:cs typeface="+mn-cs"/>
              </a:rPr>
              <a:t>Curandero</a:t>
            </a:r>
            <a:r>
              <a:rPr lang="en-US" sz="1200" kern="1200" dirty="0" smtClean="0">
                <a:solidFill>
                  <a:schemeClr val="tx1"/>
                </a:solidFill>
                <a:effectLst/>
                <a:latin typeface="+mn-lt"/>
                <a:ea typeface="+mn-ea"/>
                <a:cs typeface="+mn-cs"/>
              </a:rPr>
              <a:t> treats the person on 3 levels: the </a:t>
            </a:r>
            <a:r>
              <a:rPr lang="en-US" sz="1200" i="1" kern="1200" dirty="0" err="1" smtClean="0">
                <a:solidFill>
                  <a:schemeClr val="tx1"/>
                </a:solidFill>
                <a:effectLst/>
                <a:latin typeface="+mn-lt"/>
                <a:ea typeface="+mn-ea"/>
                <a:cs typeface="+mn-cs"/>
              </a:rPr>
              <a:t>Plática</a:t>
            </a:r>
            <a:r>
              <a:rPr lang="en-US" sz="1200" kern="1200" dirty="0" smtClean="0">
                <a:solidFill>
                  <a:schemeClr val="tx1"/>
                </a:solidFill>
                <a:effectLst/>
                <a:latin typeface="+mn-lt"/>
                <a:ea typeface="+mn-ea"/>
                <a:cs typeface="+mn-cs"/>
              </a:rPr>
              <a:t> (learns about the patient through stories; also part of educating the patient); the </a:t>
            </a:r>
            <a:r>
              <a:rPr lang="en-US" sz="1200" i="1" kern="1200" dirty="0" err="1" smtClean="0">
                <a:solidFill>
                  <a:schemeClr val="tx1"/>
                </a:solidFill>
                <a:effectLst/>
                <a:latin typeface="+mn-lt"/>
                <a:ea typeface="+mn-ea"/>
                <a:cs typeface="+mn-cs"/>
              </a:rPr>
              <a:t>Limpia</a:t>
            </a:r>
            <a:r>
              <a:rPr lang="en-US" sz="1200" kern="1200" dirty="0" smtClean="0">
                <a:solidFill>
                  <a:schemeClr val="tx1"/>
                </a:solidFill>
                <a:effectLst/>
                <a:latin typeface="+mn-lt"/>
                <a:ea typeface="+mn-ea"/>
                <a:cs typeface="+mn-cs"/>
              </a:rPr>
              <a:t> (starts the healing of the soul, the mind and the body); the Soul Retrieval (</a:t>
            </a:r>
            <a:r>
              <a:rPr lang="en-US" sz="1200" i="1" kern="1200" dirty="0" err="1" smtClean="0">
                <a:solidFill>
                  <a:schemeClr val="tx1"/>
                </a:solidFill>
                <a:effectLst/>
                <a:latin typeface="+mn-lt"/>
                <a:ea typeface="+mn-ea"/>
                <a:cs typeface="+mn-cs"/>
              </a:rPr>
              <a:t>Curandero</a:t>
            </a:r>
            <a:r>
              <a:rPr lang="en-US" sz="1200" kern="1200" dirty="0" smtClean="0">
                <a:solidFill>
                  <a:schemeClr val="tx1"/>
                </a:solidFill>
                <a:effectLst/>
                <a:latin typeface="+mn-lt"/>
                <a:ea typeface="+mn-ea"/>
                <a:cs typeface="+mn-cs"/>
              </a:rPr>
              <a:t> attempts to find where the soul was lost).  Closely related are '</a:t>
            </a:r>
            <a:r>
              <a:rPr lang="en-US" sz="1200" kern="1200" dirty="0" err="1" smtClean="0">
                <a:solidFill>
                  <a:schemeClr val="tx1"/>
                </a:solidFill>
                <a:effectLst/>
                <a:latin typeface="+mn-lt"/>
                <a:ea typeface="+mn-ea"/>
                <a:cs typeface="+mn-cs"/>
              </a:rPr>
              <a:t>yerberos</a:t>
            </a:r>
            <a:r>
              <a:rPr lang="en-US" sz="1200" kern="1200" dirty="0" smtClean="0">
                <a:solidFill>
                  <a:schemeClr val="tx1"/>
                </a:solidFill>
                <a:effectLst/>
                <a:latin typeface="+mn-lt"/>
                <a:ea typeface="+mn-ea"/>
                <a:cs typeface="+mn-cs"/>
              </a:rPr>
              <a:t>' (herbalists) and '</a:t>
            </a:r>
            <a:r>
              <a:rPr lang="en-US" sz="1200" kern="1200" dirty="0" err="1" smtClean="0">
                <a:solidFill>
                  <a:schemeClr val="tx1"/>
                </a:solidFill>
                <a:effectLst/>
                <a:latin typeface="+mn-lt"/>
                <a:ea typeface="+mn-ea"/>
                <a:cs typeface="+mn-cs"/>
              </a:rPr>
              <a:t>sobadores</a:t>
            </a:r>
            <a:r>
              <a:rPr lang="en-US" sz="1200" kern="1200" dirty="0" smtClean="0">
                <a:solidFill>
                  <a:schemeClr val="tx1"/>
                </a:solidFill>
                <a:effectLst/>
                <a:latin typeface="+mn-lt"/>
                <a:ea typeface="+mn-ea"/>
                <a:cs typeface="+mn-cs"/>
              </a:rPr>
              <a:t>' (who use massage, bone manipulation and acupressure), each of whom treat more specific problems. </a:t>
            </a:r>
          </a:p>
          <a:p>
            <a:pPr eaLnBrk="0" fontAlgn="base" hangingPunct="0"/>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Opportunity to study cultural differences will lay groundwork for developing new prevention and treatment strategies. Better understanding on how factors such as acculturation, stigma, racism, spirituality</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CB3D48A-D9BF-4830-97A1-57E47F94266A}" type="slidenum">
              <a:rPr lang="en-US" smtClean="0"/>
              <a:pPr>
                <a:defRPr/>
              </a:pPr>
              <a:t>25</a:t>
            </a:fld>
            <a:endParaRPr lang="en-US"/>
          </a:p>
        </p:txBody>
      </p:sp>
    </p:spTree>
    <p:extLst>
      <p:ext uri="{BB962C8B-B14F-4D97-AF65-F5344CB8AC3E}">
        <p14:creationId xmlns:p14="http://schemas.microsoft.com/office/powerpoint/2010/main" val="31563113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TextEdit="1"/>
          </p:cNvSpPr>
          <p:nvPr>
            <p:ph type="sldImg"/>
          </p:nvPr>
        </p:nvSpPr>
        <p:spPr bwMode="auto">
          <a:noFill/>
          <a:ln>
            <a:solidFill>
              <a:srgbClr val="000000"/>
            </a:solidFill>
            <a:miter lim="800000"/>
            <a:headEnd/>
            <a:tailEnd/>
          </a:ln>
        </p:spPr>
      </p:sp>
      <p:sp>
        <p:nvSpPr>
          <p:cNvPr id="51202" name="Rectangle 3"/>
          <p:cNvSpPr>
            <a:spLocks noGrp="1"/>
          </p:cNvSpPr>
          <p:nvPr>
            <p:ph type="body" idx="1"/>
          </p:nvPr>
        </p:nvSpPr>
        <p:spPr bwMode="auto">
          <a:noFill/>
        </p:spPr>
        <p:txBody>
          <a:bodyPr wrap="square" numCol="1" anchor="t" anchorCtr="0" compatLnSpc="1">
            <a:prstTxWarp prst="textNoShape">
              <a:avLst/>
            </a:prstTxWarp>
          </a:bodyPr>
          <a:lstStyle/>
          <a:p>
            <a:pPr eaLnBrk="0" fontAlgn="base" hangingPunct="0"/>
            <a:r>
              <a:rPr lang="en-US" sz="1200" kern="1200" dirty="0" smtClean="0">
                <a:solidFill>
                  <a:schemeClr val="tx1"/>
                </a:solidFill>
                <a:effectLst/>
                <a:latin typeface="+mn-lt"/>
                <a:ea typeface="+mn-ea"/>
                <a:cs typeface="+mn-cs"/>
              </a:rPr>
              <a:t>Hispanics and Latinos may combine respect for the benefits of mainstream medicine, tradition, and traditional healing, with a strong religious component.  Also they may bring a broad definition of health to the clinical setting.  </a:t>
            </a:r>
          </a:p>
          <a:p>
            <a:pPr eaLnBrk="0" fontAlgn="base" hangingPunct="0"/>
            <a:r>
              <a:rPr lang="en-US" sz="1200" kern="1200" dirty="0" smtClean="0">
                <a:solidFill>
                  <a:schemeClr val="tx1"/>
                </a:solidFill>
                <a:effectLst/>
                <a:latin typeface="+mn-lt"/>
                <a:ea typeface="+mn-ea"/>
                <a:cs typeface="+mn-cs"/>
              </a:rPr>
              <a:t> </a:t>
            </a:r>
          </a:p>
          <a:p>
            <a:pPr eaLnBrk="0" fontAlgn="base" hangingPunct="0"/>
            <a:r>
              <a:rPr lang="en-US" sz="1200" kern="1200" dirty="0" smtClean="0">
                <a:solidFill>
                  <a:schemeClr val="tx1"/>
                </a:solidFill>
                <a:effectLst/>
                <a:latin typeface="+mn-lt"/>
                <a:ea typeface="+mn-ea"/>
                <a:cs typeface="+mn-cs"/>
              </a:rPr>
              <a:t>Opportunity to study cultural differences will lay groundwork for developing new prevention and treatment strategies. Better understanding on how factors such as acculturation, stigma, racism, spirituality, and others provide protection from or risk from mental health issues and substance use. </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3185958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TextEdit="1"/>
          </p:cNvSpPr>
          <p:nvPr>
            <p:ph type="sldImg"/>
          </p:nvPr>
        </p:nvSpPr>
        <p:spPr bwMode="auto">
          <a:noFill/>
          <a:ln>
            <a:solidFill>
              <a:srgbClr val="000000"/>
            </a:solidFill>
            <a:miter lim="800000"/>
            <a:headEnd/>
            <a:tailEnd/>
          </a:ln>
        </p:spPr>
      </p:sp>
      <p:sp>
        <p:nvSpPr>
          <p:cNvPr id="53250" name="Rectangle 3"/>
          <p:cNvSpPr>
            <a:spLocks noGrp="1"/>
          </p:cNvSpPr>
          <p:nvPr>
            <p:ph type="body" idx="1"/>
          </p:nvPr>
        </p:nvSpPr>
        <p:spPr bwMode="auto">
          <a:noFill/>
        </p:spPr>
        <p:txBody>
          <a:bodyPr wrap="square" numCol="1" anchor="t" anchorCtr="0" compatLnSpc="1">
            <a:prstTxWarp prst="textNoShape">
              <a:avLst/>
            </a:prstTxWarp>
          </a:bodyPr>
          <a:lstStyle/>
          <a:p>
            <a:endParaRPr lang="es-PR" dirty="0" smtClean="0"/>
          </a:p>
        </p:txBody>
      </p:sp>
    </p:spTree>
    <p:extLst>
      <p:ext uri="{BB962C8B-B14F-4D97-AF65-F5344CB8AC3E}">
        <p14:creationId xmlns:p14="http://schemas.microsoft.com/office/powerpoint/2010/main" val="30675419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TextEdit="1"/>
          </p:cNvSpPr>
          <p:nvPr>
            <p:ph type="sldImg"/>
          </p:nvPr>
        </p:nvSpPr>
        <p:spPr bwMode="auto">
          <a:noFill/>
          <a:ln>
            <a:solidFill>
              <a:srgbClr val="000000"/>
            </a:solidFill>
            <a:miter lim="800000"/>
            <a:headEnd/>
            <a:tailEnd/>
          </a:ln>
        </p:spPr>
      </p:sp>
      <p:sp>
        <p:nvSpPr>
          <p:cNvPr id="55298" name="Rectangle 3"/>
          <p:cNvSpPr>
            <a:spLocks noGrp="1"/>
          </p:cNvSpPr>
          <p:nvPr>
            <p:ph type="body" idx="1"/>
          </p:nvPr>
        </p:nvSpPr>
        <p:spPr bwMode="auto">
          <a:noFill/>
        </p:spPr>
        <p:txBody>
          <a:bodyPr wrap="square" numCol="1" anchor="t" anchorCtr="0" compatLnSpc="1">
            <a:prstTxWarp prst="textNoShape">
              <a:avLst/>
            </a:prstTxWarp>
          </a:bodyPr>
          <a:lstStyle/>
          <a:p>
            <a:endParaRPr lang="es-PR" dirty="0" smtClean="0"/>
          </a:p>
        </p:txBody>
      </p:sp>
    </p:spTree>
    <p:extLst>
      <p:ext uri="{BB962C8B-B14F-4D97-AF65-F5344CB8AC3E}">
        <p14:creationId xmlns:p14="http://schemas.microsoft.com/office/powerpoint/2010/main" val="24804997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TextEdit="1"/>
          </p:cNvSpPr>
          <p:nvPr>
            <p:ph type="sldImg"/>
          </p:nvPr>
        </p:nvSpPr>
        <p:spPr bwMode="auto">
          <a:noFill/>
          <a:ln>
            <a:solidFill>
              <a:srgbClr val="000000"/>
            </a:solidFill>
            <a:miter lim="800000"/>
            <a:headEnd/>
            <a:tailEnd/>
          </a:ln>
        </p:spPr>
      </p:sp>
      <p:sp>
        <p:nvSpPr>
          <p:cNvPr id="186370" name="Rectangle 3"/>
          <p:cNvSpPr>
            <a:spLocks noGrp="1"/>
          </p:cNvSpPr>
          <p:nvPr>
            <p:ph type="body" idx="1"/>
          </p:nvPr>
        </p:nvSpPr>
        <p:spPr bwMode="auto"/>
        <p:txBody>
          <a:bodyPr wrap="square" numCol="1" anchor="t" anchorCtr="0" compatLnSpc="1">
            <a:prstTxWarp prst="textNoShape">
              <a:avLst/>
            </a:prstTxWarp>
            <a:normAutofit/>
          </a:bodyPr>
          <a:lstStyle/>
          <a:p>
            <a:pPr>
              <a:lnSpc>
                <a:spcPct val="80000"/>
              </a:lnSpc>
              <a:defRPr/>
            </a:pPr>
            <a:endParaRPr lang="es-PR" sz="800" dirty="0" smtClean="0"/>
          </a:p>
        </p:txBody>
      </p:sp>
    </p:spTree>
    <p:extLst>
      <p:ext uri="{BB962C8B-B14F-4D97-AF65-F5344CB8AC3E}">
        <p14:creationId xmlns:p14="http://schemas.microsoft.com/office/powerpoint/2010/main" val="37570866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TextEdit="1"/>
          </p:cNvSpPr>
          <p:nvPr>
            <p:ph type="sldImg"/>
          </p:nvPr>
        </p:nvSpPr>
        <p:spPr bwMode="auto">
          <a:noFill/>
          <a:ln>
            <a:solidFill>
              <a:srgbClr val="000000"/>
            </a:solidFill>
            <a:miter lim="800000"/>
            <a:headEnd/>
            <a:tailEnd/>
          </a:ln>
        </p:spPr>
      </p:sp>
      <p:sp>
        <p:nvSpPr>
          <p:cNvPr id="69634" name="Rectangle 3"/>
          <p:cNvSpPr>
            <a:spLocks noGrp="1"/>
          </p:cNvSpPr>
          <p:nvPr>
            <p:ph type="body" idx="1"/>
          </p:nvPr>
        </p:nvSpPr>
        <p:spPr bwMode="auto">
          <a:noFill/>
        </p:spPr>
        <p:txBody>
          <a:bodyPr wrap="square" numCol="1" anchor="t" anchorCtr="0" compatLnSpc="1">
            <a:prstTxWarp prst="textNoShape">
              <a:avLst/>
            </a:prstTxWarp>
          </a:bodyPr>
          <a:lstStyle/>
          <a:p>
            <a:pPr>
              <a:lnSpc>
                <a:spcPct val="80000"/>
              </a:lnSpc>
            </a:pPr>
            <a:endParaRPr lang="en-US" sz="900" dirty="0" smtClean="0"/>
          </a:p>
        </p:txBody>
      </p:sp>
    </p:spTree>
    <p:extLst>
      <p:ext uri="{BB962C8B-B14F-4D97-AF65-F5344CB8AC3E}">
        <p14:creationId xmlns:p14="http://schemas.microsoft.com/office/powerpoint/2010/main" val="9781076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TextEdit="1"/>
          </p:cNvSpPr>
          <p:nvPr>
            <p:ph type="sldImg"/>
          </p:nvPr>
        </p:nvSpPr>
        <p:spPr bwMode="auto">
          <a:noFill/>
          <a:ln>
            <a:solidFill>
              <a:srgbClr val="000000"/>
            </a:solidFill>
            <a:miter lim="800000"/>
            <a:headEnd/>
            <a:tailEnd/>
          </a:ln>
        </p:spPr>
      </p:sp>
      <p:sp>
        <p:nvSpPr>
          <p:cNvPr id="59394" name="Rectangle 3"/>
          <p:cNvSpPr>
            <a:spLocks noGrp="1"/>
          </p:cNvSpPr>
          <p:nvPr>
            <p:ph type="body" idx="1"/>
          </p:nvPr>
        </p:nvSpPr>
        <p:spPr bwMode="auto">
          <a:noFill/>
        </p:spPr>
        <p:txBody>
          <a:bodyPr wrap="square" numCol="1" anchor="t" anchorCtr="0" compatLnSpc="1">
            <a:prstTxWarp prst="textNoShape">
              <a:avLst/>
            </a:prstTxWarp>
          </a:bodyPr>
          <a:lstStyle/>
          <a:p>
            <a:endParaRPr lang="es-PR" dirty="0" smtClean="0"/>
          </a:p>
        </p:txBody>
      </p:sp>
    </p:spTree>
    <p:extLst>
      <p:ext uri="{BB962C8B-B14F-4D97-AF65-F5344CB8AC3E}">
        <p14:creationId xmlns:p14="http://schemas.microsoft.com/office/powerpoint/2010/main" val="32471727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TextEdit="1"/>
          </p:cNvSpPr>
          <p:nvPr>
            <p:ph type="sldImg"/>
          </p:nvPr>
        </p:nvSpPr>
        <p:spPr bwMode="auto">
          <a:noFill/>
          <a:ln>
            <a:solidFill>
              <a:srgbClr val="000000"/>
            </a:solidFill>
            <a:miter lim="800000"/>
            <a:headEnd/>
            <a:tailEnd/>
          </a:ln>
        </p:spPr>
      </p:sp>
      <p:sp>
        <p:nvSpPr>
          <p:cNvPr id="61442"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80000"/>
              </a:lnSpc>
              <a:spcBef>
                <a:spcPct val="0"/>
              </a:spcBef>
              <a:spcAft>
                <a:spcPct val="0"/>
              </a:spcAft>
              <a:buClrTx/>
              <a:buSzTx/>
              <a:buFontTx/>
              <a:buNone/>
              <a:tabLst/>
              <a:defRPr/>
            </a:pPr>
            <a:r>
              <a:rPr lang="en-US" sz="1200" kern="1200" dirty="0" smtClean="0">
                <a:solidFill>
                  <a:schemeClr val="tx1"/>
                </a:solidFill>
                <a:effectLst/>
                <a:latin typeface="+mn-lt"/>
                <a:ea typeface="+mn-ea"/>
                <a:cs typeface="+mn-cs"/>
              </a:rPr>
              <a:t>Motherhood is fundamental for the formation of Latina self-concept. Motherhood is nearly a sacred status. This is doubly the case among lower income Latinas that have few or no viable alternatives to motherhood as a source for positive self-valuation and actualization. Women with substance use disorders who are mothers pose a particularly difficult situation because they will experience guilt about neglecting their children or because they have been separated from them and their parents will scorn them for failing to be good mothers.  If a woman with SUD has children there is often a romantic partner who uses substances and he poses a myriad of problems for the prospects of recovery.  The father of her children may make continuing efforts to reestablish a romantic relationship, or at least a parental role, which will require regular contact with the family.  That father figure may be completely rejected, or even forbidden to enter the home of the mother’s family of origin, because he will be seen as the seed of their daughter’s SUD (National Hispanic and Latino ATTC, 2013).</a:t>
            </a:r>
          </a:p>
          <a:p>
            <a:pPr eaLnBrk="1" hangingPunct="1">
              <a:lnSpc>
                <a:spcPct val="80000"/>
              </a:lnSpc>
              <a:spcBef>
                <a:spcPct val="0"/>
              </a:spcBef>
            </a:pPr>
            <a:endParaRPr lang="es-PR" dirty="0" smtClean="0"/>
          </a:p>
        </p:txBody>
      </p:sp>
    </p:spTree>
    <p:extLst>
      <p:ext uri="{BB962C8B-B14F-4D97-AF65-F5344CB8AC3E}">
        <p14:creationId xmlns:p14="http://schemas.microsoft.com/office/powerpoint/2010/main" val="3762288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TextEdit="1"/>
          </p:cNvSpPr>
          <p:nvPr>
            <p:ph type="sldImg"/>
          </p:nvPr>
        </p:nvSpPr>
        <p:spPr bwMode="auto">
          <a:noFill/>
          <a:ln>
            <a:solidFill>
              <a:srgbClr val="000000"/>
            </a:solidFill>
            <a:miter lim="800000"/>
            <a:headEnd/>
            <a:tailEnd/>
          </a:ln>
        </p:spPr>
      </p:sp>
      <p:sp>
        <p:nvSpPr>
          <p:cNvPr id="63490" name="Rectangle 3"/>
          <p:cNvSpPr>
            <a:spLocks noGrp="1"/>
          </p:cNvSpPr>
          <p:nvPr>
            <p:ph type="body" idx="1"/>
          </p:nvPr>
        </p:nvSpPr>
        <p:spPr bwMode="auto">
          <a:noFill/>
        </p:spPr>
        <p:txBody>
          <a:bodyPr wrap="square" numCol="1" anchor="t" anchorCtr="0" compatLnSpc="1">
            <a:prstTxWarp prst="textNoShape">
              <a:avLst/>
            </a:prstTxWarp>
          </a:bodyPr>
          <a:lstStyle/>
          <a:p>
            <a:r>
              <a:rPr lang="es-PR" sz="1200" kern="1200" dirty="0" smtClean="0">
                <a:solidFill>
                  <a:schemeClr val="tx1"/>
                </a:solidFill>
                <a:effectLst/>
                <a:latin typeface="+mn-lt"/>
                <a:ea typeface="+mn-ea"/>
                <a:cs typeface="+mn-cs"/>
              </a:rPr>
              <a:t>Machismo </a:t>
            </a:r>
            <a:r>
              <a:rPr lang="es-PR" sz="1200" kern="1200" dirty="0" err="1" smtClean="0">
                <a:solidFill>
                  <a:schemeClr val="tx1"/>
                </a:solidFill>
                <a:effectLst/>
                <a:latin typeface="+mn-lt"/>
                <a:ea typeface="+mn-ea"/>
                <a:cs typeface="+mn-cs"/>
              </a:rPr>
              <a:t>plays</a:t>
            </a:r>
            <a:r>
              <a:rPr lang="es-PR" sz="1200" kern="1200" dirty="0" smtClean="0">
                <a:solidFill>
                  <a:schemeClr val="tx1"/>
                </a:solidFill>
                <a:effectLst/>
                <a:latin typeface="+mn-lt"/>
                <a:ea typeface="+mn-ea"/>
                <a:cs typeface="+mn-cs"/>
              </a:rPr>
              <a:t> a </a:t>
            </a:r>
            <a:r>
              <a:rPr lang="es-PR" sz="1200" kern="1200" dirty="0" err="1" smtClean="0">
                <a:solidFill>
                  <a:schemeClr val="tx1"/>
                </a:solidFill>
                <a:effectLst/>
                <a:latin typeface="+mn-lt"/>
                <a:ea typeface="+mn-ea"/>
                <a:cs typeface="+mn-cs"/>
              </a:rPr>
              <a:t>significant</a:t>
            </a:r>
            <a:r>
              <a:rPr lang="es-PR" sz="1200" kern="1200" dirty="0" smtClean="0">
                <a:solidFill>
                  <a:schemeClr val="tx1"/>
                </a:solidFill>
                <a:effectLst/>
                <a:latin typeface="+mn-lt"/>
                <a:ea typeface="+mn-ea"/>
                <a:cs typeface="+mn-cs"/>
              </a:rPr>
              <a:t> role </a:t>
            </a:r>
            <a:r>
              <a:rPr lang="es-PR" sz="1200" kern="1200" dirty="0" err="1" smtClean="0">
                <a:solidFill>
                  <a:schemeClr val="tx1"/>
                </a:solidFill>
                <a:effectLst/>
                <a:latin typeface="+mn-lt"/>
                <a:ea typeface="+mn-ea"/>
                <a:cs typeface="+mn-cs"/>
              </a:rPr>
              <a:t>among</a:t>
            </a:r>
            <a:r>
              <a:rPr lang="es-PR" sz="1200" kern="1200" dirty="0" smtClean="0">
                <a:solidFill>
                  <a:schemeClr val="tx1"/>
                </a:solidFill>
                <a:effectLst/>
                <a:latin typeface="+mn-lt"/>
                <a:ea typeface="+mn-ea"/>
                <a:cs typeface="+mn-cs"/>
              </a:rPr>
              <a:t> </a:t>
            </a:r>
            <a:r>
              <a:rPr lang="es-PR" sz="1200" kern="1200" dirty="0" err="1" smtClean="0">
                <a:solidFill>
                  <a:schemeClr val="tx1"/>
                </a:solidFill>
                <a:effectLst/>
                <a:latin typeface="+mn-lt"/>
                <a:ea typeface="+mn-ea"/>
                <a:cs typeface="+mn-cs"/>
              </a:rPr>
              <a:t>Hispanic</a:t>
            </a:r>
            <a:r>
              <a:rPr lang="es-PR" sz="1200" kern="1200" dirty="0" smtClean="0">
                <a:solidFill>
                  <a:schemeClr val="tx1"/>
                </a:solidFill>
                <a:effectLst/>
                <a:latin typeface="+mn-lt"/>
                <a:ea typeface="+mn-ea"/>
                <a:cs typeface="+mn-cs"/>
              </a:rPr>
              <a:t> </a:t>
            </a:r>
            <a:r>
              <a:rPr lang="es-PR" sz="1200" kern="1200" dirty="0" err="1" smtClean="0">
                <a:solidFill>
                  <a:schemeClr val="tx1"/>
                </a:solidFill>
                <a:effectLst/>
                <a:latin typeface="+mn-lt"/>
                <a:ea typeface="+mn-ea"/>
                <a:cs typeface="+mn-cs"/>
              </a:rPr>
              <a:t>groups</a:t>
            </a:r>
            <a:r>
              <a:rPr lang="es-PR" sz="1200" kern="1200" dirty="0" smtClean="0">
                <a:solidFill>
                  <a:schemeClr val="tx1"/>
                </a:solidFill>
                <a:effectLst/>
                <a:latin typeface="+mn-lt"/>
                <a:ea typeface="+mn-ea"/>
                <a:cs typeface="+mn-cs"/>
              </a:rPr>
              <a:t>.  </a:t>
            </a:r>
            <a:r>
              <a:rPr lang="es-PR" sz="1200" kern="1200" dirty="0" err="1" smtClean="0">
                <a:solidFill>
                  <a:schemeClr val="tx1"/>
                </a:solidFill>
                <a:effectLst/>
                <a:latin typeface="+mn-lt"/>
                <a:ea typeface="+mn-ea"/>
                <a:cs typeface="+mn-cs"/>
              </a:rPr>
              <a:t>It</a:t>
            </a:r>
            <a:r>
              <a:rPr lang="es-PR" sz="1200" kern="1200" dirty="0" smtClean="0">
                <a:solidFill>
                  <a:schemeClr val="tx1"/>
                </a:solidFill>
                <a:effectLst/>
                <a:latin typeface="+mn-lt"/>
                <a:ea typeface="+mn-ea"/>
                <a:cs typeface="+mn-cs"/>
              </a:rPr>
              <a:t> </a:t>
            </a:r>
            <a:r>
              <a:rPr lang="es-PR" sz="1200" kern="1200" dirty="0" err="1" smtClean="0">
                <a:solidFill>
                  <a:schemeClr val="tx1"/>
                </a:solidFill>
                <a:effectLst/>
                <a:latin typeface="+mn-lt"/>
                <a:ea typeface="+mn-ea"/>
                <a:cs typeface="+mn-cs"/>
              </a:rPr>
              <a:t>may</a:t>
            </a:r>
            <a:r>
              <a:rPr lang="es-PR" sz="1200" kern="1200" dirty="0" smtClean="0">
                <a:solidFill>
                  <a:schemeClr val="tx1"/>
                </a:solidFill>
                <a:effectLst/>
                <a:latin typeface="+mn-lt"/>
                <a:ea typeface="+mn-ea"/>
                <a:cs typeface="+mn-cs"/>
              </a:rPr>
              <a:t> be </a:t>
            </a:r>
            <a:r>
              <a:rPr lang="es-PR" sz="1200" kern="1200" dirty="0" err="1" smtClean="0">
                <a:solidFill>
                  <a:schemeClr val="tx1"/>
                </a:solidFill>
                <a:effectLst/>
                <a:latin typeface="+mn-lt"/>
                <a:ea typeface="+mn-ea"/>
                <a:cs typeface="+mn-cs"/>
              </a:rPr>
              <a:t>used</a:t>
            </a:r>
            <a:r>
              <a:rPr lang="es-PR" sz="1200" kern="1200" dirty="0" smtClean="0">
                <a:solidFill>
                  <a:schemeClr val="tx1"/>
                </a:solidFill>
                <a:effectLst/>
                <a:latin typeface="+mn-lt"/>
                <a:ea typeface="+mn-ea"/>
                <a:cs typeface="+mn-cs"/>
              </a:rPr>
              <a:t> as a </a:t>
            </a:r>
            <a:r>
              <a:rPr lang="es-PR" sz="1200" kern="1200" dirty="0" err="1" smtClean="0">
                <a:solidFill>
                  <a:schemeClr val="tx1"/>
                </a:solidFill>
                <a:effectLst/>
                <a:latin typeface="+mn-lt"/>
                <a:ea typeface="+mn-ea"/>
                <a:cs typeface="+mn-cs"/>
              </a:rPr>
              <a:t>flattering</a:t>
            </a:r>
            <a:r>
              <a:rPr lang="es-PR" sz="1200" kern="1200" dirty="0" smtClean="0">
                <a:solidFill>
                  <a:schemeClr val="tx1"/>
                </a:solidFill>
                <a:effectLst/>
                <a:latin typeface="+mn-lt"/>
                <a:ea typeface="+mn-ea"/>
                <a:cs typeface="+mn-cs"/>
              </a:rPr>
              <a:t> </a:t>
            </a:r>
            <a:r>
              <a:rPr lang="es-PR" sz="1200" kern="1200" dirty="0" err="1" smtClean="0">
                <a:solidFill>
                  <a:schemeClr val="tx1"/>
                </a:solidFill>
                <a:effectLst/>
                <a:latin typeface="+mn-lt"/>
                <a:ea typeface="+mn-ea"/>
                <a:cs typeface="+mn-cs"/>
              </a:rPr>
              <a:t>term</a:t>
            </a:r>
            <a:r>
              <a:rPr lang="es-PR" sz="1200" kern="1200" dirty="0" smtClean="0">
                <a:solidFill>
                  <a:schemeClr val="tx1"/>
                </a:solidFill>
                <a:effectLst/>
                <a:latin typeface="+mn-lt"/>
                <a:ea typeface="+mn-ea"/>
                <a:cs typeface="+mn-cs"/>
              </a:rPr>
              <a:t> </a:t>
            </a:r>
            <a:r>
              <a:rPr lang="es-PR" sz="1200" kern="1200" dirty="0" err="1" smtClean="0">
                <a:solidFill>
                  <a:schemeClr val="tx1"/>
                </a:solidFill>
                <a:effectLst/>
                <a:latin typeface="+mn-lt"/>
                <a:ea typeface="+mn-ea"/>
                <a:cs typeface="+mn-cs"/>
              </a:rPr>
              <a:t>amonh</a:t>
            </a:r>
            <a:r>
              <a:rPr lang="es-PR" sz="1200" kern="1200" dirty="0" smtClean="0">
                <a:solidFill>
                  <a:schemeClr val="tx1"/>
                </a:solidFill>
                <a:effectLst/>
                <a:latin typeface="+mn-lt"/>
                <a:ea typeface="+mn-ea"/>
                <a:cs typeface="+mn-cs"/>
              </a:rPr>
              <a:t> </a:t>
            </a:r>
            <a:r>
              <a:rPr lang="es-PR" sz="1200" kern="1200" dirty="0" err="1" smtClean="0">
                <a:solidFill>
                  <a:schemeClr val="tx1"/>
                </a:solidFill>
                <a:effectLst/>
                <a:latin typeface="+mn-lt"/>
                <a:ea typeface="+mn-ea"/>
                <a:cs typeface="+mn-cs"/>
              </a:rPr>
              <a:t>Hispanic</a:t>
            </a:r>
            <a:r>
              <a:rPr lang="es-PR" sz="1200" kern="1200" dirty="0" smtClean="0">
                <a:solidFill>
                  <a:schemeClr val="tx1"/>
                </a:solidFill>
                <a:effectLst/>
                <a:latin typeface="+mn-lt"/>
                <a:ea typeface="+mn-ea"/>
                <a:cs typeface="+mn-cs"/>
              </a:rPr>
              <a:t> </a:t>
            </a:r>
            <a:r>
              <a:rPr lang="es-PR" sz="1200" kern="1200" dirty="0" err="1" smtClean="0">
                <a:solidFill>
                  <a:schemeClr val="tx1"/>
                </a:solidFill>
                <a:effectLst/>
                <a:latin typeface="+mn-lt"/>
                <a:ea typeface="+mn-ea"/>
                <a:cs typeface="+mn-cs"/>
              </a:rPr>
              <a:t>Americans</a:t>
            </a:r>
            <a:r>
              <a:rPr lang="es-PR" sz="1200" kern="1200" dirty="0" smtClean="0">
                <a:solidFill>
                  <a:schemeClr val="tx1"/>
                </a:solidFill>
                <a:effectLst/>
                <a:latin typeface="+mn-lt"/>
                <a:ea typeface="+mn-ea"/>
                <a:cs typeface="+mn-cs"/>
              </a:rPr>
              <a:t>.  </a:t>
            </a:r>
            <a:r>
              <a:rPr lang="es-PR" sz="1200" kern="1200" dirty="0" err="1" smtClean="0">
                <a:solidFill>
                  <a:schemeClr val="tx1"/>
                </a:solidFill>
                <a:effectLst/>
                <a:latin typeface="+mn-lt"/>
                <a:ea typeface="+mn-ea"/>
                <a:cs typeface="+mn-cs"/>
              </a:rPr>
              <a:t>It</a:t>
            </a:r>
            <a:r>
              <a:rPr lang="es-PR" sz="1200" kern="1200" dirty="0" smtClean="0">
                <a:solidFill>
                  <a:schemeClr val="tx1"/>
                </a:solidFill>
                <a:effectLst/>
                <a:latin typeface="+mn-lt"/>
                <a:ea typeface="+mn-ea"/>
                <a:cs typeface="+mn-cs"/>
              </a:rPr>
              <a:t> </a:t>
            </a:r>
            <a:r>
              <a:rPr lang="es-PR" sz="1200" kern="1200" dirty="0" err="1" smtClean="0">
                <a:solidFill>
                  <a:schemeClr val="tx1"/>
                </a:solidFill>
                <a:effectLst/>
                <a:latin typeface="+mn-lt"/>
                <a:ea typeface="+mn-ea"/>
                <a:cs typeface="+mn-cs"/>
              </a:rPr>
              <a:t>significantly</a:t>
            </a:r>
            <a:r>
              <a:rPr lang="es-PR" sz="1200" kern="1200" dirty="0" smtClean="0">
                <a:solidFill>
                  <a:schemeClr val="tx1"/>
                </a:solidFill>
                <a:effectLst/>
                <a:latin typeface="+mn-lt"/>
                <a:ea typeface="+mn-ea"/>
                <a:cs typeface="+mn-cs"/>
              </a:rPr>
              <a:t> </a:t>
            </a:r>
            <a:r>
              <a:rPr lang="es-PR" sz="1200" kern="1200" dirty="0" err="1" smtClean="0">
                <a:solidFill>
                  <a:schemeClr val="tx1"/>
                </a:solidFill>
                <a:effectLst/>
                <a:latin typeface="+mn-lt"/>
                <a:ea typeface="+mn-ea"/>
                <a:cs typeface="+mn-cs"/>
              </a:rPr>
              <a:t>influences</a:t>
            </a:r>
            <a:r>
              <a:rPr lang="es-PR" sz="1200" kern="1200" dirty="0" smtClean="0">
                <a:solidFill>
                  <a:schemeClr val="tx1"/>
                </a:solidFill>
                <a:effectLst/>
                <a:latin typeface="+mn-lt"/>
                <a:ea typeface="+mn-ea"/>
                <a:cs typeface="+mn-cs"/>
              </a:rPr>
              <a:t> </a:t>
            </a:r>
            <a:r>
              <a:rPr lang="es-PR" sz="1200" kern="1200" dirty="0" err="1" smtClean="0">
                <a:solidFill>
                  <a:schemeClr val="tx1"/>
                </a:solidFill>
                <a:effectLst/>
                <a:latin typeface="+mn-lt"/>
                <a:ea typeface="+mn-ea"/>
                <a:cs typeface="+mn-cs"/>
              </a:rPr>
              <a:t>behavior</a:t>
            </a:r>
            <a:r>
              <a:rPr lang="es-PR" sz="1200" kern="1200" dirty="0" smtClean="0">
                <a:solidFill>
                  <a:schemeClr val="tx1"/>
                </a:solidFill>
                <a:effectLst/>
                <a:latin typeface="+mn-lt"/>
                <a:ea typeface="+mn-ea"/>
                <a:cs typeface="+mn-cs"/>
              </a:rPr>
              <a:t> and </a:t>
            </a:r>
            <a:r>
              <a:rPr lang="es-PR" sz="1200" kern="1200" dirty="0" err="1" smtClean="0">
                <a:solidFill>
                  <a:schemeClr val="tx1"/>
                </a:solidFill>
                <a:effectLst/>
                <a:latin typeface="+mn-lt"/>
                <a:ea typeface="+mn-ea"/>
                <a:cs typeface="+mn-cs"/>
              </a:rPr>
              <a:t>attitudes</a:t>
            </a:r>
            <a:r>
              <a:rPr lang="es-PR" sz="1200" kern="1200" dirty="0" smtClean="0">
                <a:solidFill>
                  <a:schemeClr val="tx1"/>
                </a:solidFill>
                <a:effectLst/>
                <a:latin typeface="+mn-lt"/>
                <a:ea typeface="+mn-ea"/>
                <a:cs typeface="+mn-cs"/>
              </a:rPr>
              <a:t> of </a:t>
            </a:r>
            <a:r>
              <a:rPr lang="es-PR" sz="1200" kern="1200" dirty="0" err="1" smtClean="0">
                <a:solidFill>
                  <a:schemeClr val="tx1"/>
                </a:solidFill>
                <a:effectLst/>
                <a:latin typeface="+mn-lt"/>
                <a:ea typeface="+mn-ea"/>
                <a:cs typeface="+mn-cs"/>
              </a:rPr>
              <a:t>adolescent</a:t>
            </a:r>
            <a:r>
              <a:rPr lang="es-PR" sz="1200" kern="1200" dirty="0" smtClean="0">
                <a:solidFill>
                  <a:schemeClr val="tx1"/>
                </a:solidFill>
                <a:effectLst/>
                <a:latin typeface="+mn-lt"/>
                <a:ea typeface="+mn-ea"/>
                <a:cs typeface="+mn-cs"/>
              </a:rPr>
              <a:t> males </a:t>
            </a:r>
            <a:r>
              <a:rPr lang="es-PR" sz="1200" kern="1200" dirty="0" err="1" smtClean="0">
                <a:solidFill>
                  <a:schemeClr val="tx1"/>
                </a:solidFill>
                <a:effectLst/>
                <a:latin typeface="+mn-lt"/>
                <a:ea typeface="+mn-ea"/>
                <a:cs typeface="+mn-cs"/>
              </a:rPr>
              <a:t>during</a:t>
            </a:r>
            <a:r>
              <a:rPr lang="es-PR" sz="1200" kern="1200" dirty="0" smtClean="0">
                <a:solidFill>
                  <a:schemeClr val="tx1"/>
                </a:solidFill>
                <a:effectLst/>
                <a:latin typeface="+mn-lt"/>
                <a:ea typeface="+mn-ea"/>
                <a:cs typeface="+mn-cs"/>
              </a:rPr>
              <a:t> time of </a:t>
            </a:r>
            <a:r>
              <a:rPr lang="es-PR" sz="1200" kern="1200" dirty="0" err="1" smtClean="0">
                <a:solidFill>
                  <a:schemeClr val="tx1"/>
                </a:solidFill>
                <a:effectLst/>
                <a:latin typeface="+mn-lt"/>
                <a:ea typeface="+mn-ea"/>
                <a:cs typeface="+mn-cs"/>
              </a:rPr>
              <a:t>identity</a:t>
            </a:r>
            <a:r>
              <a:rPr lang="es-PR" sz="1200" kern="1200" dirty="0" smtClean="0">
                <a:solidFill>
                  <a:schemeClr val="tx1"/>
                </a:solidFill>
                <a:effectLst/>
                <a:latin typeface="+mn-lt"/>
                <a:ea typeface="+mn-ea"/>
                <a:cs typeface="+mn-cs"/>
              </a:rPr>
              <a:t> </a:t>
            </a:r>
            <a:r>
              <a:rPr lang="es-PR" sz="1200" kern="1200" dirty="0" err="1" smtClean="0">
                <a:solidFill>
                  <a:schemeClr val="tx1"/>
                </a:solidFill>
                <a:effectLst/>
                <a:latin typeface="+mn-lt"/>
                <a:ea typeface="+mn-ea"/>
                <a:cs typeface="+mn-cs"/>
              </a:rPr>
              <a:t>formation</a:t>
            </a:r>
            <a:r>
              <a:rPr lang="es-PR" sz="1200" kern="1200" dirty="0" smtClean="0">
                <a:solidFill>
                  <a:schemeClr val="tx1"/>
                </a:solidFill>
                <a:effectLst/>
                <a:latin typeface="+mn-lt"/>
                <a:ea typeface="+mn-ea"/>
                <a:cs typeface="+mn-cs"/>
              </a:rPr>
              <a:t>.  </a:t>
            </a:r>
            <a:r>
              <a:rPr lang="es-PR" sz="1200" kern="1200" dirty="0" err="1" smtClean="0">
                <a:solidFill>
                  <a:schemeClr val="tx1"/>
                </a:solidFill>
                <a:effectLst/>
                <a:latin typeface="+mn-lt"/>
                <a:ea typeface="+mn-ea"/>
                <a:cs typeface="+mn-cs"/>
              </a:rPr>
              <a:t>It</a:t>
            </a:r>
            <a:r>
              <a:rPr lang="es-PR" sz="1200" kern="1200" dirty="0" smtClean="0">
                <a:solidFill>
                  <a:schemeClr val="tx1"/>
                </a:solidFill>
                <a:effectLst/>
                <a:latin typeface="+mn-lt"/>
                <a:ea typeface="+mn-ea"/>
                <a:cs typeface="+mn-cs"/>
              </a:rPr>
              <a:t> </a:t>
            </a:r>
            <a:r>
              <a:rPr lang="es-PR" sz="1200" kern="1200" dirty="0" err="1" smtClean="0">
                <a:solidFill>
                  <a:schemeClr val="tx1"/>
                </a:solidFill>
                <a:effectLst/>
                <a:latin typeface="+mn-lt"/>
                <a:ea typeface="+mn-ea"/>
                <a:cs typeface="+mn-cs"/>
              </a:rPr>
              <a:t>represents</a:t>
            </a:r>
            <a:r>
              <a:rPr lang="es-PR" sz="1200" kern="1200" dirty="0" smtClean="0">
                <a:solidFill>
                  <a:schemeClr val="tx1"/>
                </a:solidFill>
                <a:effectLst/>
                <a:latin typeface="+mn-lt"/>
                <a:ea typeface="+mn-ea"/>
                <a:cs typeface="+mn-cs"/>
              </a:rPr>
              <a:t> a </a:t>
            </a:r>
            <a:r>
              <a:rPr lang="es-PR" sz="1200" kern="1200" dirty="0" err="1" smtClean="0">
                <a:solidFill>
                  <a:schemeClr val="tx1"/>
                </a:solidFill>
                <a:effectLst/>
                <a:latin typeface="+mn-lt"/>
                <a:ea typeface="+mn-ea"/>
                <a:cs typeface="+mn-cs"/>
              </a:rPr>
              <a:t>distinction</a:t>
            </a:r>
            <a:r>
              <a:rPr lang="es-PR" sz="1200" kern="1200" dirty="0" smtClean="0">
                <a:solidFill>
                  <a:schemeClr val="tx1"/>
                </a:solidFill>
                <a:effectLst/>
                <a:latin typeface="+mn-lt"/>
                <a:ea typeface="+mn-ea"/>
                <a:cs typeface="+mn-cs"/>
              </a:rPr>
              <a:t> </a:t>
            </a:r>
            <a:r>
              <a:rPr lang="es-PR" sz="1200" kern="1200" dirty="0" err="1" smtClean="0">
                <a:solidFill>
                  <a:schemeClr val="tx1"/>
                </a:solidFill>
                <a:effectLst/>
                <a:latin typeface="+mn-lt"/>
                <a:ea typeface="+mn-ea"/>
                <a:cs typeface="+mn-cs"/>
              </a:rPr>
              <a:t>between</a:t>
            </a:r>
            <a:r>
              <a:rPr lang="es-PR" sz="1200" kern="1200" dirty="0" smtClean="0">
                <a:solidFill>
                  <a:schemeClr val="tx1"/>
                </a:solidFill>
                <a:effectLst/>
                <a:latin typeface="+mn-lt"/>
                <a:ea typeface="+mn-ea"/>
                <a:cs typeface="+mn-cs"/>
              </a:rPr>
              <a:t> </a:t>
            </a:r>
            <a:r>
              <a:rPr lang="es-PR" sz="1200" kern="1200" dirty="0" err="1" smtClean="0">
                <a:solidFill>
                  <a:schemeClr val="tx1"/>
                </a:solidFill>
                <a:effectLst/>
                <a:latin typeface="+mn-lt"/>
                <a:ea typeface="+mn-ea"/>
                <a:cs typeface="+mn-cs"/>
              </a:rPr>
              <a:t>the</a:t>
            </a:r>
            <a:r>
              <a:rPr lang="es-PR" sz="1200" kern="1200" dirty="0" smtClean="0">
                <a:solidFill>
                  <a:schemeClr val="tx1"/>
                </a:solidFill>
                <a:effectLst/>
                <a:latin typeface="+mn-lt"/>
                <a:ea typeface="+mn-ea"/>
                <a:cs typeface="+mn-cs"/>
              </a:rPr>
              <a:t> </a:t>
            </a:r>
            <a:r>
              <a:rPr lang="es-PR" sz="1200" kern="1200" dirty="0" err="1" smtClean="0">
                <a:solidFill>
                  <a:schemeClr val="tx1"/>
                </a:solidFill>
                <a:effectLst/>
                <a:latin typeface="+mn-lt"/>
                <a:ea typeface="+mn-ea"/>
                <a:cs typeface="+mn-cs"/>
              </a:rPr>
              <a:t>sexes</a:t>
            </a:r>
            <a:r>
              <a:rPr lang="es-PR" sz="1200" kern="1200" dirty="0" smtClean="0">
                <a:solidFill>
                  <a:schemeClr val="tx1"/>
                </a:solidFill>
                <a:effectLst/>
                <a:latin typeface="+mn-lt"/>
                <a:ea typeface="+mn-ea"/>
                <a:cs typeface="+mn-cs"/>
              </a:rPr>
              <a:t> </a:t>
            </a:r>
            <a:r>
              <a:rPr lang="es-PR" sz="1200" kern="1200" dirty="0" err="1" smtClean="0">
                <a:solidFill>
                  <a:schemeClr val="tx1"/>
                </a:solidFill>
                <a:effectLst/>
                <a:latin typeface="+mn-lt"/>
                <a:ea typeface="+mn-ea"/>
                <a:cs typeface="+mn-cs"/>
              </a:rPr>
              <a:t>where</a:t>
            </a:r>
            <a:r>
              <a:rPr lang="es-PR" sz="1200" kern="1200" dirty="0" smtClean="0">
                <a:solidFill>
                  <a:schemeClr val="tx1"/>
                </a:solidFill>
                <a:effectLst/>
                <a:latin typeface="+mn-lt"/>
                <a:ea typeface="+mn-ea"/>
                <a:cs typeface="+mn-cs"/>
              </a:rPr>
              <a:t> males </a:t>
            </a:r>
            <a:r>
              <a:rPr lang="es-PR" sz="1200" kern="1200" dirty="0" err="1" smtClean="0">
                <a:solidFill>
                  <a:schemeClr val="tx1"/>
                </a:solidFill>
                <a:effectLst/>
                <a:latin typeface="+mn-lt"/>
                <a:ea typeface="+mn-ea"/>
                <a:cs typeface="+mn-cs"/>
              </a:rPr>
              <a:t>enjoy</a:t>
            </a:r>
            <a:r>
              <a:rPr lang="es-PR" sz="1200" kern="1200" dirty="0" smtClean="0">
                <a:solidFill>
                  <a:schemeClr val="tx1"/>
                </a:solidFill>
                <a:effectLst/>
                <a:latin typeface="+mn-lt"/>
                <a:ea typeface="+mn-ea"/>
                <a:cs typeface="+mn-cs"/>
              </a:rPr>
              <a:t> </a:t>
            </a:r>
            <a:r>
              <a:rPr lang="es-PR" sz="1200" kern="1200" dirty="0" err="1" smtClean="0">
                <a:solidFill>
                  <a:schemeClr val="tx1"/>
                </a:solidFill>
                <a:effectLst/>
                <a:latin typeface="+mn-lt"/>
                <a:ea typeface="+mn-ea"/>
                <a:cs typeface="+mn-cs"/>
              </a:rPr>
              <a:t>privileges</a:t>
            </a:r>
            <a:r>
              <a:rPr lang="es-PR" sz="1200" kern="1200" dirty="0" smtClean="0">
                <a:solidFill>
                  <a:schemeClr val="tx1"/>
                </a:solidFill>
                <a:effectLst/>
                <a:latin typeface="+mn-lt"/>
                <a:ea typeface="+mn-ea"/>
                <a:cs typeface="+mn-cs"/>
              </a:rPr>
              <a:t> </a:t>
            </a:r>
            <a:r>
              <a:rPr lang="es-PR" sz="1200" kern="1200" dirty="0" err="1" smtClean="0">
                <a:solidFill>
                  <a:schemeClr val="tx1"/>
                </a:solidFill>
                <a:effectLst/>
                <a:latin typeface="+mn-lt"/>
                <a:ea typeface="+mn-ea"/>
                <a:cs typeface="+mn-cs"/>
              </a:rPr>
              <a:t>denied</a:t>
            </a:r>
            <a:r>
              <a:rPr lang="es-PR" sz="1200" kern="1200" dirty="0" smtClean="0">
                <a:solidFill>
                  <a:schemeClr val="tx1"/>
                </a:solidFill>
                <a:effectLst/>
                <a:latin typeface="+mn-lt"/>
                <a:ea typeface="+mn-ea"/>
                <a:cs typeface="+mn-cs"/>
              </a:rPr>
              <a:t> </a:t>
            </a:r>
            <a:r>
              <a:rPr lang="es-PR" sz="1200" kern="1200" dirty="0" err="1" smtClean="0">
                <a:solidFill>
                  <a:schemeClr val="tx1"/>
                </a:solidFill>
                <a:effectLst/>
                <a:latin typeface="+mn-lt"/>
                <a:ea typeface="+mn-ea"/>
                <a:cs typeface="+mn-cs"/>
              </a:rPr>
              <a:t>to</a:t>
            </a:r>
            <a:r>
              <a:rPr lang="es-PR" sz="1200" kern="1200" dirty="0" smtClean="0">
                <a:solidFill>
                  <a:schemeClr val="tx1"/>
                </a:solidFill>
                <a:effectLst/>
                <a:latin typeface="+mn-lt"/>
                <a:ea typeface="+mn-ea"/>
                <a:cs typeface="+mn-cs"/>
              </a:rPr>
              <a:t> </a:t>
            </a:r>
            <a:r>
              <a:rPr lang="es-PR" sz="1200" kern="1200" dirty="0" err="1" smtClean="0">
                <a:solidFill>
                  <a:schemeClr val="tx1"/>
                </a:solidFill>
                <a:effectLst/>
                <a:latin typeface="+mn-lt"/>
                <a:ea typeface="+mn-ea"/>
                <a:cs typeface="+mn-cs"/>
              </a:rPr>
              <a:t>women</a:t>
            </a:r>
            <a:r>
              <a:rPr lang="es-PR" sz="1200" kern="1200" dirty="0" smtClean="0">
                <a:solidFill>
                  <a:schemeClr val="tx1"/>
                </a:solidFill>
                <a:effectLst/>
                <a:latin typeface="+mn-lt"/>
                <a:ea typeface="+mn-ea"/>
                <a:cs typeface="+mn-cs"/>
              </a:rPr>
              <a:t>.  </a:t>
            </a:r>
            <a:r>
              <a:rPr lang="es-PR" sz="1200" kern="1200" dirty="0" err="1" smtClean="0">
                <a:solidFill>
                  <a:schemeClr val="tx1"/>
                </a:solidFill>
                <a:effectLst/>
                <a:latin typeface="+mn-lt"/>
                <a:ea typeface="+mn-ea"/>
                <a:cs typeface="+mn-cs"/>
              </a:rPr>
              <a:t>Boys</a:t>
            </a:r>
            <a:r>
              <a:rPr lang="es-PR" sz="1200" kern="1200" dirty="0" smtClean="0">
                <a:solidFill>
                  <a:schemeClr val="tx1"/>
                </a:solidFill>
                <a:effectLst/>
                <a:latin typeface="+mn-lt"/>
                <a:ea typeface="+mn-ea"/>
                <a:cs typeface="+mn-cs"/>
              </a:rPr>
              <a:t> and </a:t>
            </a:r>
            <a:r>
              <a:rPr lang="es-PR" sz="1200" kern="1200" dirty="0" err="1" smtClean="0">
                <a:solidFill>
                  <a:schemeClr val="tx1"/>
                </a:solidFill>
                <a:effectLst/>
                <a:latin typeface="+mn-lt"/>
                <a:ea typeface="+mn-ea"/>
                <a:cs typeface="+mn-cs"/>
              </a:rPr>
              <a:t>girls</a:t>
            </a:r>
            <a:r>
              <a:rPr lang="es-PR" sz="1200" kern="1200" dirty="0" smtClean="0">
                <a:solidFill>
                  <a:schemeClr val="tx1"/>
                </a:solidFill>
                <a:effectLst/>
                <a:latin typeface="+mn-lt"/>
                <a:ea typeface="+mn-ea"/>
                <a:cs typeface="+mn-cs"/>
              </a:rPr>
              <a:t> </a:t>
            </a:r>
            <a:r>
              <a:rPr lang="es-PR" sz="1200" kern="1200" dirty="0" err="1" smtClean="0">
                <a:solidFill>
                  <a:schemeClr val="tx1"/>
                </a:solidFill>
                <a:effectLst/>
                <a:latin typeface="+mn-lt"/>
                <a:ea typeface="+mn-ea"/>
                <a:cs typeface="+mn-cs"/>
              </a:rPr>
              <a:t>learn</a:t>
            </a:r>
            <a:r>
              <a:rPr lang="es-PR" sz="1200" kern="1200" dirty="0" smtClean="0">
                <a:solidFill>
                  <a:schemeClr val="tx1"/>
                </a:solidFill>
                <a:effectLst/>
                <a:latin typeface="+mn-lt"/>
                <a:ea typeface="+mn-ea"/>
                <a:cs typeface="+mn-cs"/>
              </a:rPr>
              <a:t> </a:t>
            </a:r>
            <a:r>
              <a:rPr lang="es-PR" sz="1200" kern="1200" dirty="0" err="1" smtClean="0">
                <a:solidFill>
                  <a:schemeClr val="tx1"/>
                </a:solidFill>
                <a:effectLst/>
                <a:latin typeface="+mn-lt"/>
                <a:ea typeface="+mn-ea"/>
                <a:cs typeface="+mn-cs"/>
              </a:rPr>
              <a:t>that</a:t>
            </a:r>
            <a:r>
              <a:rPr lang="es-PR" sz="1200" kern="1200" dirty="0" smtClean="0">
                <a:solidFill>
                  <a:schemeClr val="tx1"/>
                </a:solidFill>
                <a:effectLst/>
                <a:latin typeface="+mn-lt"/>
                <a:ea typeface="+mn-ea"/>
                <a:cs typeface="+mn-cs"/>
              </a:rPr>
              <a:t> machismo </a:t>
            </a:r>
            <a:r>
              <a:rPr lang="es-PR" sz="1200" kern="1200" dirty="0" err="1" smtClean="0">
                <a:solidFill>
                  <a:schemeClr val="tx1"/>
                </a:solidFill>
                <a:effectLst/>
                <a:latin typeface="+mn-lt"/>
                <a:ea typeface="+mn-ea"/>
                <a:cs typeface="+mn-cs"/>
              </a:rPr>
              <a:t>refers</a:t>
            </a:r>
            <a:r>
              <a:rPr lang="es-PR" sz="1200" kern="1200" dirty="0" smtClean="0">
                <a:solidFill>
                  <a:schemeClr val="tx1"/>
                </a:solidFill>
                <a:effectLst/>
                <a:latin typeface="+mn-lt"/>
                <a:ea typeface="+mn-ea"/>
                <a:cs typeface="+mn-cs"/>
              </a:rPr>
              <a:t> </a:t>
            </a:r>
            <a:r>
              <a:rPr lang="es-PR" sz="1200" kern="1200" dirty="0" err="1" smtClean="0">
                <a:solidFill>
                  <a:schemeClr val="tx1"/>
                </a:solidFill>
                <a:effectLst/>
                <a:latin typeface="+mn-lt"/>
                <a:ea typeface="+mn-ea"/>
                <a:cs typeface="+mn-cs"/>
              </a:rPr>
              <a:t>to</a:t>
            </a:r>
            <a:r>
              <a:rPr lang="es-PR" sz="1200" kern="1200" dirty="0" smtClean="0">
                <a:solidFill>
                  <a:schemeClr val="tx1"/>
                </a:solidFill>
                <a:effectLst/>
                <a:latin typeface="+mn-lt"/>
                <a:ea typeface="+mn-ea"/>
                <a:cs typeface="+mn-cs"/>
              </a:rPr>
              <a:t> </a:t>
            </a:r>
            <a:r>
              <a:rPr lang="es-PR" sz="1200" kern="1200" dirty="0" err="1" smtClean="0">
                <a:solidFill>
                  <a:schemeClr val="tx1"/>
                </a:solidFill>
                <a:effectLst/>
                <a:latin typeface="+mn-lt"/>
                <a:ea typeface="+mn-ea"/>
                <a:cs typeface="+mn-cs"/>
              </a:rPr>
              <a:t>male’s</a:t>
            </a:r>
            <a:r>
              <a:rPr lang="es-PR" sz="1200" kern="1200" dirty="0" smtClean="0">
                <a:solidFill>
                  <a:schemeClr val="tx1"/>
                </a:solidFill>
                <a:effectLst/>
                <a:latin typeface="+mn-lt"/>
                <a:ea typeface="+mn-ea"/>
                <a:cs typeface="+mn-cs"/>
              </a:rPr>
              <a:t> </a:t>
            </a:r>
            <a:r>
              <a:rPr lang="es-PR" sz="1200" kern="1200" dirty="0" err="1" smtClean="0">
                <a:solidFill>
                  <a:schemeClr val="tx1"/>
                </a:solidFill>
                <a:effectLst/>
                <a:latin typeface="+mn-lt"/>
                <a:ea typeface="+mn-ea"/>
                <a:cs typeface="+mn-cs"/>
              </a:rPr>
              <a:t>manhood</a:t>
            </a:r>
            <a:r>
              <a:rPr lang="es-PR" sz="1200" kern="1200" dirty="0" smtClean="0">
                <a:solidFill>
                  <a:schemeClr val="tx1"/>
                </a:solidFill>
                <a:effectLst/>
                <a:latin typeface="+mn-lt"/>
                <a:ea typeface="+mn-ea"/>
                <a:cs typeface="+mn-cs"/>
              </a:rPr>
              <a:t>, </a:t>
            </a:r>
            <a:r>
              <a:rPr lang="es-PR" sz="1200" kern="1200" dirty="0" err="1" smtClean="0">
                <a:solidFill>
                  <a:schemeClr val="tx1"/>
                </a:solidFill>
                <a:effectLst/>
                <a:latin typeface="+mn-lt"/>
                <a:ea typeface="+mn-ea"/>
                <a:cs typeface="+mn-cs"/>
              </a:rPr>
              <a:t>courage</a:t>
            </a:r>
            <a:r>
              <a:rPr lang="es-PR" sz="1200" kern="1200" dirty="0" smtClean="0">
                <a:solidFill>
                  <a:schemeClr val="tx1"/>
                </a:solidFill>
                <a:effectLst/>
                <a:latin typeface="+mn-lt"/>
                <a:ea typeface="+mn-ea"/>
                <a:cs typeface="+mn-cs"/>
              </a:rPr>
              <a:t> </a:t>
            </a:r>
            <a:r>
              <a:rPr lang="es-PR" sz="1200" kern="1200" dirty="0" err="1" smtClean="0">
                <a:solidFill>
                  <a:schemeClr val="tx1"/>
                </a:solidFill>
                <a:effectLst/>
                <a:latin typeface="+mn-lt"/>
                <a:ea typeface="+mn-ea"/>
                <a:cs typeface="+mn-cs"/>
              </a:rPr>
              <a:t>to</a:t>
            </a:r>
            <a:r>
              <a:rPr lang="es-PR" sz="1200" kern="1200" dirty="0" smtClean="0">
                <a:solidFill>
                  <a:schemeClr val="tx1"/>
                </a:solidFill>
                <a:effectLst/>
                <a:latin typeface="+mn-lt"/>
                <a:ea typeface="+mn-ea"/>
                <a:cs typeface="+mn-cs"/>
              </a:rPr>
              <a:t> </a:t>
            </a:r>
            <a:r>
              <a:rPr lang="es-PR" sz="1200" kern="1200" dirty="0" err="1" smtClean="0">
                <a:solidFill>
                  <a:schemeClr val="tx1"/>
                </a:solidFill>
                <a:effectLst/>
                <a:latin typeface="+mn-lt"/>
                <a:ea typeface="+mn-ea"/>
                <a:cs typeface="+mn-cs"/>
              </a:rPr>
              <a:t>fight</a:t>
            </a:r>
            <a:r>
              <a:rPr lang="es-PR" sz="1200" kern="1200" dirty="0" smtClean="0">
                <a:solidFill>
                  <a:schemeClr val="tx1"/>
                </a:solidFill>
                <a:effectLst/>
                <a:latin typeface="+mn-lt"/>
                <a:ea typeface="+mn-ea"/>
                <a:cs typeface="+mn-cs"/>
              </a:rPr>
              <a:t>, honor and </a:t>
            </a:r>
            <a:r>
              <a:rPr lang="es-PR" sz="1200" kern="1200" dirty="0" err="1" smtClean="0">
                <a:solidFill>
                  <a:schemeClr val="tx1"/>
                </a:solidFill>
                <a:effectLst/>
                <a:latin typeface="+mn-lt"/>
                <a:ea typeface="+mn-ea"/>
                <a:cs typeface="+mn-cs"/>
              </a:rPr>
              <a:t>digmity</a:t>
            </a:r>
            <a:r>
              <a:rPr lang="es-PR" sz="1200" kern="1200" dirty="0" smtClean="0">
                <a:solidFill>
                  <a:schemeClr val="tx1"/>
                </a:solidFill>
                <a:effectLst/>
                <a:latin typeface="+mn-lt"/>
                <a:ea typeface="+mn-ea"/>
                <a:cs typeface="+mn-cs"/>
              </a:rPr>
              <a:t>, </a:t>
            </a:r>
            <a:r>
              <a:rPr lang="es-PR" sz="1200" kern="1200" dirty="0" err="1" smtClean="0">
                <a:solidFill>
                  <a:schemeClr val="tx1"/>
                </a:solidFill>
                <a:effectLst/>
                <a:latin typeface="+mn-lt"/>
                <a:ea typeface="+mn-ea"/>
                <a:cs typeface="+mn-cs"/>
              </a:rPr>
              <a:t>keeping</a:t>
            </a:r>
            <a:r>
              <a:rPr lang="es-PR" sz="1200" kern="1200" dirty="0" smtClean="0">
                <a:solidFill>
                  <a:schemeClr val="tx1"/>
                </a:solidFill>
                <a:effectLst/>
                <a:latin typeface="+mn-lt"/>
                <a:ea typeface="+mn-ea"/>
                <a:cs typeface="+mn-cs"/>
              </a:rPr>
              <a:t> </a:t>
            </a:r>
            <a:r>
              <a:rPr lang="es-PR" sz="1200" kern="1200" dirty="0" err="1" smtClean="0">
                <a:solidFill>
                  <a:schemeClr val="tx1"/>
                </a:solidFill>
                <a:effectLst/>
                <a:latin typeface="+mn-lt"/>
                <a:ea typeface="+mn-ea"/>
                <a:cs typeface="+mn-cs"/>
              </a:rPr>
              <a:t>one’s</a:t>
            </a:r>
            <a:r>
              <a:rPr lang="es-PR" sz="1200" kern="1200" dirty="0" smtClean="0">
                <a:solidFill>
                  <a:schemeClr val="tx1"/>
                </a:solidFill>
                <a:effectLst/>
                <a:latin typeface="+mn-lt"/>
                <a:ea typeface="+mn-ea"/>
                <a:cs typeface="+mn-cs"/>
              </a:rPr>
              <a:t> </a:t>
            </a:r>
            <a:r>
              <a:rPr lang="es-PR" sz="1200" kern="1200" dirty="0" err="1" smtClean="0">
                <a:solidFill>
                  <a:schemeClr val="tx1"/>
                </a:solidFill>
                <a:effectLst/>
                <a:latin typeface="+mn-lt"/>
                <a:ea typeface="+mn-ea"/>
                <a:cs typeface="+mn-cs"/>
              </a:rPr>
              <a:t>word</a:t>
            </a:r>
            <a:r>
              <a:rPr lang="es-PR" sz="1200" kern="1200" dirty="0" smtClean="0">
                <a:solidFill>
                  <a:schemeClr val="tx1"/>
                </a:solidFill>
                <a:effectLst/>
                <a:latin typeface="+mn-lt"/>
                <a:ea typeface="+mn-ea"/>
                <a:cs typeface="+mn-cs"/>
              </a:rPr>
              <a:t> and </a:t>
            </a:r>
            <a:r>
              <a:rPr lang="es-PR" sz="1200" kern="1200" dirty="0" err="1" smtClean="0">
                <a:solidFill>
                  <a:schemeClr val="tx1"/>
                </a:solidFill>
                <a:effectLst/>
                <a:latin typeface="+mn-lt"/>
                <a:ea typeface="+mn-ea"/>
                <a:cs typeface="+mn-cs"/>
              </a:rPr>
              <a:t>protecting</a:t>
            </a:r>
            <a:r>
              <a:rPr lang="es-PR" sz="1200" kern="1200" dirty="0" smtClean="0">
                <a:solidFill>
                  <a:schemeClr val="tx1"/>
                </a:solidFill>
                <a:effectLst/>
                <a:latin typeface="+mn-lt"/>
                <a:ea typeface="+mn-ea"/>
                <a:cs typeface="+mn-cs"/>
              </a:rPr>
              <a:t> </a:t>
            </a:r>
            <a:r>
              <a:rPr lang="es-PR" sz="1200" kern="1200" dirty="0" err="1" smtClean="0">
                <a:solidFill>
                  <a:schemeClr val="tx1"/>
                </a:solidFill>
                <a:effectLst/>
                <a:latin typeface="+mn-lt"/>
                <a:ea typeface="+mn-ea"/>
                <a:cs typeface="+mn-cs"/>
              </a:rPr>
              <a:t>one’s</a:t>
            </a:r>
            <a:r>
              <a:rPr lang="es-PR" sz="1200" kern="1200" dirty="0" smtClean="0">
                <a:solidFill>
                  <a:schemeClr val="tx1"/>
                </a:solidFill>
                <a:effectLst/>
                <a:latin typeface="+mn-lt"/>
                <a:ea typeface="+mn-ea"/>
                <a:cs typeface="+mn-cs"/>
              </a:rPr>
              <a:t> </a:t>
            </a:r>
            <a:r>
              <a:rPr lang="es-PR" sz="1200" kern="1200" dirty="0" err="1" smtClean="0">
                <a:solidFill>
                  <a:schemeClr val="tx1"/>
                </a:solidFill>
                <a:effectLst/>
                <a:latin typeface="+mn-lt"/>
                <a:ea typeface="+mn-ea"/>
                <a:cs typeface="+mn-cs"/>
              </a:rPr>
              <a:t>name</a:t>
            </a:r>
            <a:r>
              <a:rPr lang="es-PR" sz="1200" kern="1200" dirty="0" smtClean="0">
                <a:solidFill>
                  <a:schemeClr val="tx1"/>
                </a:solidFill>
                <a:effectLst/>
                <a:latin typeface="+mn-lt"/>
                <a:ea typeface="+mn-ea"/>
                <a:cs typeface="+mn-cs"/>
              </a:rPr>
              <a:t>.  </a:t>
            </a:r>
            <a:r>
              <a:rPr lang="es-PR" sz="1200" kern="1200" dirty="0" err="1" smtClean="0">
                <a:solidFill>
                  <a:schemeClr val="tx1"/>
                </a:solidFill>
                <a:effectLst/>
                <a:latin typeface="+mn-lt"/>
                <a:ea typeface="+mn-ea"/>
                <a:cs typeface="+mn-cs"/>
              </a:rPr>
              <a:t>It</a:t>
            </a:r>
            <a:r>
              <a:rPr lang="es-PR" sz="1200" kern="1200" dirty="0" smtClean="0">
                <a:solidFill>
                  <a:schemeClr val="tx1"/>
                </a:solidFill>
                <a:effectLst/>
                <a:latin typeface="+mn-lt"/>
                <a:ea typeface="+mn-ea"/>
                <a:cs typeface="+mn-cs"/>
              </a:rPr>
              <a:t> </a:t>
            </a:r>
            <a:r>
              <a:rPr lang="es-PR" sz="1200" kern="1200" dirty="0" err="1" smtClean="0">
                <a:solidFill>
                  <a:schemeClr val="tx1"/>
                </a:solidFill>
                <a:effectLst/>
                <a:latin typeface="+mn-lt"/>
                <a:ea typeface="+mn-ea"/>
                <a:cs typeface="+mn-cs"/>
              </a:rPr>
              <a:t>includes</a:t>
            </a:r>
            <a:r>
              <a:rPr lang="es-PR" sz="1200" kern="1200" dirty="0" smtClean="0">
                <a:solidFill>
                  <a:schemeClr val="tx1"/>
                </a:solidFill>
                <a:effectLst/>
                <a:latin typeface="+mn-lt"/>
                <a:ea typeface="+mn-ea"/>
                <a:cs typeface="+mn-cs"/>
              </a:rPr>
              <a:t> </a:t>
            </a:r>
            <a:r>
              <a:rPr lang="es-PR" sz="1200" kern="1200" dirty="0" err="1" smtClean="0">
                <a:solidFill>
                  <a:schemeClr val="tx1"/>
                </a:solidFill>
                <a:effectLst/>
                <a:latin typeface="+mn-lt"/>
                <a:ea typeface="+mn-ea"/>
                <a:cs typeface="+mn-cs"/>
              </a:rPr>
              <a:t>dignity</a:t>
            </a:r>
            <a:r>
              <a:rPr lang="es-PR" sz="1200" kern="1200" dirty="0" smtClean="0">
                <a:solidFill>
                  <a:schemeClr val="tx1"/>
                </a:solidFill>
                <a:effectLst/>
                <a:latin typeface="+mn-lt"/>
                <a:ea typeface="+mn-ea"/>
                <a:cs typeface="+mn-cs"/>
              </a:rPr>
              <a:t> in personal </a:t>
            </a:r>
            <a:r>
              <a:rPr lang="es-PR" sz="1200" kern="1200" dirty="0" err="1" smtClean="0">
                <a:solidFill>
                  <a:schemeClr val="tx1"/>
                </a:solidFill>
                <a:effectLst/>
                <a:latin typeface="+mn-lt"/>
                <a:ea typeface="+mn-ea"/>
                <a:cs typeface="+mn-cs"/>
              </a:rPr>
              <a:t>conduct</a:t>
            </a:r>
            <a:r>
              <a:rPr lang="es-PR" sz="1200" kern="1200" dirty="0" smtClean="0">
                <a:solidFill>
                  <a:schemeClr val="tx1"/>
                </a:solidFill>
                <a:effectLst/>
                <a:latin typeface="+mn-lt"/>
                <a:ea typeface="+mn-ea"/>
                <a:cs typeface="+mn-cs"/>
              </a:rPr>
              <a:t>, </a:t>
            </a:r>
            <a:r>
              <a:rPr lang="es-PR" sz="1200" kern="1200" dirty="0" err="1" smtClean="0">
                <a:solidFill>
                  <a:schemeClr val="tx1"/>
                </a:solidFill>
                <a:effectLst/>
                <a:latin typeface="+mn-lt"/>
                <a:ea typeface="+mn-ea"/>
                <a:cs typeface="+mn-cs"/>
              </a:rPr>
              <a:t>respect</a:t>
            </a:r>
            <a:r>
              <a:rPr lang="es-PR" sz="1200" kern="1200" dirty="0" smtClean="0">
                <a:solidFill>
                  <a:schemeClr val="tx1"/>
                </a:solidFill>
                <a:effectLst/>
                <a:latin typeface="+mn-lt"/>
                <a:ea typeface="+mn-ea"/>
                <a:cs typeface="+mn-cs"/>
              </a:rPr>
              <a:t> </a:t>
            </a:r>
            <a:r>
              <a:rPr lang="es-PR" sz="1200" kern="1200" dirty="0" err="1" smtClean="0">
                <a:solidFill>
                  <a:schemeClr val="tx1"/>
                </a:solidFill>
                <a:effectLst/>
                <a:latin typeface="+mn-lt"/>
                <a:ea typeface="+mn-ea"/>
                <a:cs typeface="+mn-cs"/>
              </a:rPr>
              <a:t>for</a:t>
            </a:r>
            <a:r>
              <a:rPr lang="es-PR" sz="1200" kern="1200" dirty="0" smtClean="0">
                <a:solidFill>
                  <a:schemeClr val="tx1"/>
                </a:solidFill>
                <a:effectLst/>
                <a:latin typeface="+mn-lt"/>
                <a:ea typeface="+mn-ea"/>
                <a:cs typeface="+mn-cs"/>
              </a:rPr>
              <a:t> </a:t>
            </a:r>
            <a:r>
              <a:rPr lang="es-PR" sz="1200" kern="1200" dirty="0" err="1" smtClean="0">
                <a:solidFill>
                  <a:schemeClr val="tx1"/>
                </a:solidFill>
                <a:effectLst/>
                <a:latin typeface="+mn-lt"/>
                <a:ea typeface="+mn-ea"/>
                <a:cs typeface="+mn-cs"/>
              </a:rPr>
              <a:t>others</a:t>
            </a:r>
            <a:r>
              <a:rPr lang="es-PR" sz="1200" kern="1200" dirty="0" smtClean="0">
                <a:solidFill>
                  <a:schemeClr val="tx1"/>
                </a:solidFill>
                <a:effectLst/>
                <a:latin typeface="+mn-lt"/>
                <a:ea typeface="+mn-ea"/>
                <a:cs typeface="+mn-cs"/>
              </a:rPr>
              <a:t>, </a:t>
            </a:r>
            <a:r>
              <a:rPr lang="es-PR" sz="1200" kern="1200" dirty="0" err="1" smtClean="0">
                <a:solidFill>
                  <a:schemeClr val="tx1"/>
                </a:solidFill>
                <a:effectLst/>
                <a:latin typeface="+mn-lt"/>
                <a:ea typeface="+mn-ea"/>
                <a:cs typeface="+mn-cs"/>
              </a:rPr>
              <a:t>love</a:t>
            </a:r>
            <a:r>
              <a:rPr lang="es-PR" sz="1200" kern="1200" dirty="0" smtClean="0">
                <a:solidFill>
                  <a:schemeClr val="tx1"/>
                </a:solidFill>
                <a:effectLst/>
                <a:latin typeface="+mn-lt"/>
                <a:ea typeface="+mn-ea"/>
                <a:cs typeface="+mn-cs"/>
              </a:rPr>
              <a:t> </a:t>
            </a:r>
            <a:r>
              <a:rPr lang="es-PR" sz="1200" kern="1200" dirty="0" err="1" smtClean="0">
                <a:solidFill>
                  <a:schemeClr val="tx1"/>
                </a:solidFill>
                <a:effectLst/>
                <a:latin typeface="+mn-lt"/>
                <a:ea typeface="+mn-ea"/>
                <a:cs typeface="+mn-cs"/>
              </a:rPr>
              <a:t>for</a:t>
            </a:r>
            <a:r>
              <a:rPr lang="es-PR" sz="1200" kern="1200" dirty="0" smtClean="0">
                <a:solidFill>
                  <a:schemeClr val="tx1"/>
                </a:solidFill>
                <a:effectLst/>
                <a:latin typeface="+mn-lt"/>
                <a:ea typeface="+mn-ea"/>
                <a:cs typeface="+mn-cs"/>
              </a:rPr>
              <a:t> </a:t>
            </a:r>
            <a:r>
              <a:rPr lang="es-PR" sz="1200" kern="1200" dirty="0" err="1" smtClean="0">
                <a:solidFill>
                  <a:schemeClr val="tx1"/>
                </a:solidFill>
                <a:effectLst/>
                <a:latin typeface="+mn-lt"/>
                <a:ea typeface="+mn-ea"/>
                <a:cs typeface="+mn-cs"/>
              </a:rPr>
              <a:t>the</a:t>
            </a:r>
            <a:r>
              <a:rPr lang="es-PR" sz="1200" kern="1200" dirty="0" smtClean="0">
                <a:solidFill>
                  <a:schemeClr val="tx1"/>
                </a:solidFill>
                <a:effectLst/>
                <a:latin typeface="+mn-lt"/>
                <a:ea typeface="+mn-ea"/>
                <a:cs typeface="+mn-cs"/>
              </a:rPr>
              <a:t> </a:t>
            </a:r>
            <a:r>
              <a:rPr lang="es-PR" sz="1200" kern="1200" dirty="0" err="1" smtClean="0">
                <a:solidFill>
                  <a:schemeClr val="tx1"/>
                </a:solidFill>
                <a:effectLst/>
                <a:latin typeface="+mn-lt"/>
                <a:ea typeface="+mn-ea"/>
                <a:cs typeface="+mn-cs"/>
              </a:rPr>
              <a:t>family</a:t>
            </a:r>
            <a:r>
              <a:rPr lang="es-PR" sz="1200" kern="1200" dirty="0" smtClean="0">
                <a:solidFill>
                  <a:schemeClr val="tx1"/>
                </a:solidFill>
                <a:effectLst/>
                <a:latin typeface="+mn-lt"/>
                <a:ea typeface="+mn-ea"/>
                <a:cs typeface="+mn-cs"/>
              </a:rPr>
              <a:t> and </a:t>
            </a:r>
            <a:r>
              <a:rPr lang="es-PR" sz="1200" kern="1200" dirty="0" err="1" smtClean="0">
                <a:solidFill>
                  <a:schemeClr val="tx1"/>
                </a:solidFill>
                <a:effectLst/>
                <a:latin typeface="+mn-lt"/>
                <a:ea typeface="+mn-ea"/>
                <a:cs typeface="+mn-cs"/>
              </a:rPr>
              <a:t>affection</a:t>
            </a:r>
            <a:r>
              <a:rPr lang="es-PR" sz="1200" kern="1200" dirty="0" smtClean="0">
                <a:solidFill>
                  <a:schemeClr val="tx1"/>
                </a:solidFill>
                <a:effectLst/>
                <a:latin typeface="+mn-lt"/>
                <a:ea typeface="+mn-ea"/>
                <a:cs typeface="+mn-cs"/>
              </a:rPr>
              <a:t> </a:t>
            </a:r>
            <a:r>
              <a:rPr lang="es-PR" sz="1200" kern="1200" dirty="0" err="1" smtClean="0">
                <a:solidFill>
                  <a:schemeClr val="tx1"/>
                </a:solidFill>
                <a:effectLst/>
                <a:latin typeface="+mn-lt"/>
                <a:ea typeface="+mn-ea"/>
                <a:cs typeface="+mn-cs"/>
              </a:rPr>
              <a:t>for</a:t>
            </a:r>
            <a:r>
              <a:rPr lang="es-PR" sz="1200" kern="1200" dirty="0" smtClean="0">
                <a:solidFill>
                  <a:schemeClr val="tx1"/>
                </a:solidFill>
                <a:effectLst/>
                <a:latin typeface="+mn-lt"/>
                <a:ea typeface="+mn-ea"/>
                <a:cs typeface="+mn-cs"/>
              </a:rPr>
              <a:t> </a:t>
            </a:r>
            <a:r>
              <a:rPr lang="es-PR" sz="1200" kern="1200" dirty="0" err="1" smtClean="0">
                <a:solidFill>
                  <a:schemeClr val="tx1"/>
                </a:solidFill>
                <a:effectLst/>
                <a:latin typeface="+mn-lt"/>
                <a:ea typeface="+mn-ea"/>
                <a:cs typeface="+mn-cs"/>
              </a:rPr>
              <a:t>others</a:t>
            </a:r>
            <a:r>
              <a:rPr lang="es-PR" sz="1200" kern="1200" dirty="0" smtClean="0">
                <a:solidFill>
                  <a:schemeClr val="tx1"/>
                </a:solidFill>
                <a:effectLst/>
                <a:latin typeface="+mn-lt"/>
                <a:ea typeface="+mn-ea"/>
                <a:cs typeface="+mn-cs"/>
              </a:rPr>
              <a:t> (Rivera &amp; Rogers-</a:t>
            </a:r>
            <a:r>
              <a:rPr lang="es-PR" sz="1200" kern="1200" dirty="0" err="1" smtClean="0">
                <a:solidFill>
                  <a:schemeClr val="tx1"/>
                </a:solidFill>
                <a:effectLst/>
                <a:latin typeface="+mn-lt"/>
                <a:ea typeface="+mn-ea"/>
                <a:cs typeface="+mn-cs"/>
              </a:rPr>
              <a:t>Adkinson</a:t>
            </a:r>
            <a:r>
              <a:rPr lang="es-PR" sz="1200" kern="1200" dirty="0" smtClean="0">
                <a:solidFill>
                  <a:schemeClr val="tx1"/>
                </a:solidFill>
                <a:effectLst/>
                <a:latin typeface="+mn-lt"/>
                <a:ea typeface="+mn-ea"/>
                <a:cs typeface="+mn-cs"/>
              </a:rPr>
              <a:t>, 1997).</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cultural value of machismo is a value of strength. When applied out of context its takes on a negative connotation. The context in which this value is viewed can help or get in the way of effective treatment and recovery. Morales (1996) defined machismo as a gender specific value that applies to Hispanics and refers to a man’s responsibility to provide for, protect and defend his family.  Service providers should be aware that there is currently some debate surrounding the negative connotations of machismo, including sexual aggressiveness, male domination and arrogance.  The cultural value of machismo is a value of strength. When applied out of context its takes on a negative connotation. The context in which this value is viewed can help or get in the way of effective treatment and recovery.</a:t>
            </a:r>
          </a:p>
          <a:p>
            <a:pPr eaLnBrk="0" fontAlgn="base" hangingPunct="0"/>
            <a:r>
              <a:rPr lang="en-US" sz="1200" kern="1200" dirty="0" smtClean="0">
                <a:solidFill>
                  <a:schemeClr val="tx1"/>
                </a:solidFill>
                <a:effectLst/>
                <a:latin typeface="+mn-lt"/>
                <a:ea typeface="+mn-ea"/>
                <a:cs typeface="+mn-cs"/>
              </a:rPr>
              <a:t> </a:t>
            </a:r>
          </a:p>
          <a:p>
            <a:endParaRPr lang="es-PR" dirty="0" smtClean="0"/>
          </a:p>
        </p:txBody>
      </p:sp>
    </p:spTree>
    <p:extLst>
      <p:ext uri="{BB962C8B-B14F-4D97-AF65-F5344CB8AC3E}">
        <p14:creationId xmlns:p14="http://schemas.microsoft.com/office/powerpoint/2010/main" val="1551231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TextEdit="1"/>
          </p:cNvSpPr>
          <p:nvPr>
            <p:ph type="sldImg"/>
          </p:nvPr>
        </p:nvSpPr>
        <p:spPr bwMode="auto">
          <a:noFill/>
          <a:ln>
            <a:solidFill>
              <a:srgbClr val="000000"/>
            </a:solidFill>
            <a:miter lim="800000"/>
            <a:headEnd/>
            <a:tailEnd/>
          </a:ln>
        </p:spPr>
      </p:sp>
      <p:sp>
        <p:nvSpPr>
          <p:cNvPr id="29698" name="Rectangle 3"/>
          <p:cNvSpPr>
            <a:spLocks noGrp="1"/>
          </p:cNvSpPr>
          <p:nvPr>
            <p:ph type="body" idx="1"/>
          </p:nvPr>
        </p:nvSpPr>
        <p:spPr bwMode="auto">
          <a:noFill/>
        </p:spPr>
        <p:txBody>
          <a:bodyPr wrap="square" numCol="1" anchor="t" anchorCtr="0" compatLnSpc="1">
            <a:prstTxWarp prst="textNoShape">
              <a:avLst/>
            </a:prstTxWarp>
          </a:bodyPr>
          <a:lstStyle/>
          <a:p>
            <a:endParaRPr lang="es-PR" smtClean="0"/>
          </a:p>
        </p:txBody>
      </p:sp>
    </p:spTree>
    <p:extLst>
      <p:ext uri="{BB962C8B-B14F-4D97-AF65-F5344CB8AC3E}">
        <p14:creationId xmlns:p14="http://schemas.microsoft.com/office/powerpoint/2010/main" val="5888719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TextEdit="1"/>
          </p:cNvSpPr>
          <p:nvPr>
            <p:ph type="sldImg"/>
          </p:nvPr>
        </p:nvSpPr>
        <p:spPr bwMode="auto">
          <a:noFill/>
          <a:ln>
            <a:solidFill>
              <a:srgbClr val="000000"/>
            </a:solidFill>
            <a:miter lim="800000"/>
            <a:headEnd/>
            <a:tailEnd/>
          </a:ln>
        </p:spPr>
      </p:sp>
      <p:sp>
        <p:nvSpPr>
          <p:cNvPr id="65538" name="Rectangle 3"/>
          <p:cNvSpPr>
            <a:spLocks noGrp="1"/>
          </p:cNvSpPr>
          <p:nvPr>
            <p:ph type="body" idx="1"/>
          </p:nvPr>
        </p:nvSpPr>
        <p:spPr bwMode="auto">
          <a:noFill/>
        </p:spPr>
        <p:txBody>
          <a:bodyPr wrap="square" numCol="1" anchor="t" anchorCtr="0" compatLnSpc="1">
            <a:prstTxWarp prst="textNoShape">
              <a:avLst/>
            </a:prstTxWarp>
          </a:bodyPr>
          <a:lstStyle/>
          <a:p>
            <a:endParaRPr lang="es-PR" dirty="0" smtClean="0"/>
          </a:p>
        </p:txBody>
      </p:sp>
    </p:spTree>
    <p:extLst>
      <p:ext uri="{BB962C8B-B14F-4D97-AF65-F5344CB8AC3E}">
        <p14:creationId xmlns:p14="http://schemas.microsoft.com/office/powerpoint/2010/main" val="3919300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dirty="0" smtClean="0">
                <a:solidFill>
                  <a:schemeClr val="tx1"/>
                </a:solidFill>
                <a:effectLst/>
                <a:latin typeface="+mn-lt"/>
                <a:ea typeface="+mn-ea"/>
                <a:cs typeface="+mn-cs"/>
              </a:rPr>
              <a:t>In a survey on LGBT American performed by the Pew Research Center (2013), 17% of LGBT Americans are Hispanic.  Among gay and bisexual men, one of the groups most impacted by</a:t>
            </a:r>
          </a:p>
          <a:p>
            <a:r>
              <a:rPr lang="en-US" sz="1200" kern="1200" dirty="0" smtClean="0">
                <a:solidFill>
                  <a:schemeClr val="tx1"/>
                </a:solidFill>
                <a:effectLst/>
                <a:latin typeface="+mn-lt"/>
                <a:ea typeface="+mn-ea"/>
                <a:cs typeface="+mn-cs"/>
              </a:rPr>
              <a:t>HIV in the US, the HIV epidemic is becoming an epidemic of mostly ethnic minority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men. According to the CDC, in 2009, Hispanic men accounted for 79% of new HIV infection cases among the Hispanic population.  The infection rate was two and a half times higher than that of White men.  During this same year, Hispanic men who have sex with men (MSM) accounted for 81% of new infection cases among Hispanic men and for 20% of all men’s new infection cases.  Forty five percent of these were among men under the age of 30 (CDC, 2011).</a:t>
            </a:r>
          </a:p>
          <a:p>
            <a:r>
              <a:rPr lang="en-US" sz="1200" kern="1200" dirty="0" smtClean="0">
                <a:solidFill>
                  <a:schemeClr val="tx1"/>
                </a:solidFill>
                <a:effectLst/>
                <a:latin typeface="+mn-lt"/>
                <a:ea typeface="+mn-ea"/>
                <a:cs typeface="+mn-cs"/>
              </a:rPr>
              <a:t> In a study by Diaz &amp; Ayala (2001), men spoke about their need to immigrate in order to live openly gay lives; whereas others mentioned living double lives in order to prevent homophobic experiences.  The study reviewed homophobia, poverty and racism as important variables that may be related to substance use and high risk behaviors among Hispanic gay men.  The consequences of multiple stressors, such as racial/ethnic discrimination within sexual minority communities and antigay values within Hispanic communities, may lead to an increased risk of poor physical and mental health.   Furthermore, Hispanic sexual minority women may experience additional stressors if they are perceived to violate conventional feminine norms in Hispanic communities.</a:t>
            </a:r>
          </a:p>
          <a:p>
            <a:r>
              <a:rPr lang="en-US" sz="1200" kern="1200" dirty="0" smtClean="0">
                <a:solidFill>
                  <a:schemeClr val="tx1"/>
                </a:solidFill>
                <a:effectLst/>
                <a:latin typeface="+mn-lt"/>
                <a:ea typeface="+mn-ea"/>
                <a:cs typeface="+mn-cs"/>
              </a:rPr>
              <a:t> In terms of religion and sexual orientation, approximately 68% of Hispanics identify as Catholic (Pew Hispanic Research Center, 2013).  The Catholic Church’s position on homosexuality has been associated with sin.  The Catholic Church’s position is based on distinguishing the person with the act; accepting one but not the other, which may seem confusing resulting in a mixed set of emotions regarding sexuality and the possibility of coming out for many Hispanic LGBT.</a:t>
            </a:r>
          </a:p>
          <a:p>
            <a:r>
              <a:rPr lang="en-US" sz="1200" kern="1200" dirty="0" smtClean="0">
                <a:solidFill>
                  <a:schemeClr val="tx1"/>
                </a:solidFill>
                <a:effectLst/>
                <a:latin typeface="+mn-lt"/>
                <a:ea typeface="+mn-ea"/>
                <a:cs typeface="+mn-cs"/>
              </a:rPr>
              <a:t>In a study performed by the Pew Hispanic Research Center (2011), when asked whether homosexuality should be accepted or discouraged by society, majorities of Latinos (59%) and of the U.S. general public (58%) say it should be accepted. Meanwhile, 30% of Latinos and 33% of the general public say homosexuality should be discouraged.</a:t>
            </a:r>
          </a:p>
          <a:p>
            <a:r>
              <a:rPr lang="en-US" sz="1200" kern="1200" dirty="0" smtClean="0">
                <a:solidFill>
                  <a:schemeClr val="tx1"/>
                </a:solidFill>
                <a:effectLst/>
                <a:latin typeface="+mn-lt"/>
                <a:ea typeface="+mn-ea"/>
                <a:cs typeface="+mn-cs"/>
              </a:rPr>
              <a:t>The study further revealed that views on homosexuality vary somewhat by immigrant generation. Just over half (64%) of immigrant Hispanics say homosexuality should be accepted. Among second-generation Hispanics, this share rises to 68%. Among third-generation Hispanics, it is 63%.  Also, among Hispanics, women more than men say homosexuality should be accepted by society—62% versus 55%. A similar pattern exists among the general public: 64% of women say homosexuality should be accepted by society, compared with 52% of men (</a:t>
            </a:r>
            <a:r>
              <a:rPr lang="en-US" sz="1200" u="none" strike="noStrike" kern="1200" dirty="0" smtClean="0">
                <a:solidFill>
                  <a:schemeClr val="tx1"/>
                </a:solidFill>
                <a:effectLst/>
                <a:latin typeface="+mn-lt"/>
                <a:ea typeface="+mn-ea"/>
                <a:cs typeface="+mn-cs"/>
                <a:hlinkClick r:id="rId3"/>
              </a:rPr>
              <a:t>Pew Research Center for the People &amp; the Press, 2011</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And just as with the general public, younger Hispanics are more likely than older Hispanics to say homosexuality should be accepted by society. Nearly seven-in-ten (69%) 18- to 29-year-old Hispanics say this, as do 60% of Hispanics ages 30 to 49 and 54% of Hispanics ages 50 to 64. By contrast, among Hispanics ages 65 and older, 41% say homosexuality should be accepted by society, while 44% say it should not be. Among the general public, majorities of those ages 18 to 29 (69%), ages 30 to 49 (59%) and ages 50 to 64 (55%) say homosexuality should be accepted by society. Among those ages 65 and older, fewer than half (47%) say the same (</a:t>
            </a:r>
            <a:r>
              <a:rPr lang="en-US" sz="1200" u="none" strike="noStrike" kern="1200" dirty="0" smtClean="0">
                <a:solidFill>
                  <a:schemeClr val="tx1"/>
                </a:solidFill>
                <a:effectLst/>
                <a:latin typeface="+mn-lt"/>
                <a:ea typeface="+mn-ea"/>
                <a:cs typeface="+mn-cs"/>
                <a:hlinkClick r:id="rId3"/>
              </a:rPr>
              <a:t>Pew Research Center for the People &amp; the Press, 2011)</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According to Hunt (2012), there is a higher rate of tobacco, alcohol, and substance use in lesbian, gay, bisexual, transgender and transsexual (LGBTT) people, compared with heterosexuals; often associated with high levels of stress that comes from social prejudice and oppression, stigmatization, marginalization, and violence, and because of discrimination in employment, housing, relationship lack of recognition and health care. </a:t>
            </a:r>
          </a:p>
          <a:p>
            <a:r>
              <a:rPr lang="en-US" sz="1200" kern="1200" dirty="0" smtClean="0">
                <a:solidFill>
                  <a:schemeClr val="tx1"/>
                </a:solidFill>
                <a:effectLst/>
                <a:latin typeface="+mn-lt"/>
                <a:ea typeface="+mn-ea"/>
                <a:cs typeface="+mn-cs"/>
              </a:rPr>
              <a:t>Stress that comes from daily battles with discrimination and stigma is a principle driver of the higher rates of substance use, as LGBTT people turn to tobacco, alcohol, and other substances as a way to cope with this challenges (Hunt, 2012).</a:t>
            </a:r>
          </a:p>
          <a:p>
            <a:r>
              <a:rPr lang="en-US" sz="1200" kern="1200" dirty="0" smtClean="0">
                <a:solidFill>
                  <a:schemeClr val="tx1"/>
                </a:solidFill>
                <a:effectLst/>
                <a:latin typeface="+mn-lt"/>
                <a:ea typeface="+mn-ea"/>
                <a:cs typeface="+mn-cs"/>
              </a:rPr>
              <a:t> Prejudice and discrimination that people from this population regularly experience have been shown to have negative psychological effects</a:t>
            </a:r>
            <a:r>
              <a:rPr lang="en-US" sz="1200" kern="1200" baseline="300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 such as anxiety and depression symptoms or disorders, and suicidal ideation (Diaz, </a:t>
            </a:r>
            <a:r>
              <a:rPr lang="en-US" sz="1200" kern="1200" dirty="0" err="1" smtClean="0">
                <a:solidFill>
                  <a:schemeClr val="tx1"/>
                </a:solidFill>
                <a:effectLst/>
                <a:latin typeface="+mn-lt"/>
                <a:ea typeface="+mn-ea"/>
                <a:cs typeface="+mn-cs"/>
              </a:rPr>
              <a:t>Bein</a:t>
            </a:r>
            <a:r>
              <a:rPr lang="en-US" sz="1200" kern="1200" dirty="0" smtClean="0">
                <a:solidFill>
                  <a:schemeClr val="tx1"/>
                </a:solidFill>
                <a:effectLst/>
                <a:latin typeface="+mn-lt"/>
                <a:ea typeface="+mn-ea"/>
                <a:cs typeface="+mn-cs"/>
              </a:rPr>
              <a:t> &amp; Ayala, 2006).</a:t>
            </a:r>
          </a:p>
          <a:p>
            <a:r>
              <a:rPr lang="en-US" sz="1200" kern="1200" dirty="0" smtClean="0">
                <a:solidFill>
                  <a:schemeClr val="tx1"/>
                </a:solidFill>
                <a:effectLst/>
                <a:latin typeface="+mn-lt"/>
                <a:ea typeface="+mn-ea"/>
                <a:cs typeface="+mn-cs"/>
              </a:rPr>
              <a:t>Mental health disorders are often related to limited family support, minority status, shame, isolation, fear, and secrecy associated with life as a lesbian, gay, bisexual, transgender and transsexual (De </a:t>
            </a:r>
            <a:r>
              <a:rPr lang="en-US" sz="1200" kern="1200" dirty="0" err="1" smtClean="0">
                <a:solidFill>
                  <a:schemeClr val="tx1"/>
                </a:solidFill>
                <a:effectLst/>
                <a:latin typeface="+mn-lt"/>
                <a:ea typeface="+mn-ea"/>
                <a:cs typeface="+mn-cs"/>
              </a:rPr>
              <a:t>Santis</a:t>
            </a:r>
            <a:r>
              <a:rPr lang="en-US" sz="1200" kern="1200" dirty="0" smtClean="0">
                <a:solidFill>
                  <a:schemeClr val="tx1"/>
                </a:solidFill>
                <a:effectLst/>
                <a:latin typeface="+mn-lt"/>
                <a:ea typeface="+mn-ea"/>
                <a:cs typeface="+mn-cs"/>
              </a:rPr>
              <a:t>, 2009).</a:t>
            </a: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Hispanics and Latinos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Hispanic and Latino members of the LGBTT community may face additional stress associated to racism, often experiencing discrimination not only from the general population, but from mostly White LGBTT people (Diaz, </a:t>
            </a:r>
            <a:r>
              <a:rPr lang="en-US" sz="1200" kern="1200" dirty="0" err="1" smtClean="0">
                <a:solidFill>
                  <a:schemeClr val="tx1"/>
                </a:solidFill>
                <a:effectLst/>
                <a:latin typeface="+mn-lt"/>
                <a:ea typeface="+mn-ea"/>
                <a:cs typeface="+mn-cs"/>
              </a:rPr>
              <a:t>Bein</a:t>
            </a:r>
            <a:r>
              <a:rPr lang="en-US" sz="1200" kern="1200" dirty="0" smtClean="0">
                <a:solidFill>
                  <a:schemeClr val="tx1"/>
                </a:solidFill>
                <a:effectLst/>
                <a:latin typeface="+mn-lt"/>
                <a:ea typeface="+mn-ea"/>
                <a:cs typeface="+mn-cs"/>
              </a:rPr>
              <a:t> &amp; Ayala, 2006).</a:t>
            </a:r>
            <a:r>
              <a:rPr lang="en-US" sz="1200" kern="1200" baseline="300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Behavioral Healthcare Services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Lesbian, gay, bisexual, transgender and transsexual Hispanics and Latinos may be hesitant to utilize behavioral healthcare services that can help them recover because they fear an unwelcoming environment or services that are inadequate and not culturally appropriate.</a:t>
            </a:r>
          </a:p>
          <a:p>
            <a:r>
              <a:rPr lang="en-US" sz="1200" kern="1200" dirty="0" smtClean="0">
                <a:solidFill>
                  <a:schemeClr val="tx1"/>
                </a:solidFill>
                <a:effectLst/>
                <a:latin typeface="+mn-lt"/>
                <a:ea typeface="+mn-ea"/>
                <a:cs typeface="+mn-cs"/>
              </a:rPr>
              <a:t>Service providers can create change, ensuring that they receive easily accessible, affordable, comprehensive, recovery-oriented and culturally and linguistically competent (supportive of an individual’s identity) services as everyone else.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6CB3D48A-D9BF-4830-97A1-57E47F94266A}" type="slidenum">
              <a:rPr lang="en-US" smtClean="0"/>
              <a:pPr>
                <a:defRPr/>
              </a:pPr>
              <a:t>35</a:t>
            </a:fld>
            <a:endParaRPr lang="en-US"/>
          </a:p>
        </p:txBody>
      </p:sp>
    </p:spTree>
    <p:extLst>
      <p:ext uri="{BB962C8B-B14F-4D97-AF65-F5344CB8AC3E}">
        <p14:creationId xmlns:p14="http://schemas.microsoft.com/office/powerpoint/2010/main" val="880535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TextEdit="1"/>
          </p:cNvSpPr>
          <p:nvPr>
            <p:ph type="sldImg"/>
          </p:nvPr>
        </p:nvSpPr>
        <p:spPr bwMode="auto">
          <a:noFill/>
          <a:ln>
            <a:solidFill>
              <a:srgbClr val="000000"/>
            </a:solidFill>
            <a:miter lim="800000"/>
            <a:headEnd/>
            <a:tailEnd/>
          </a:ln>
        </p:spPr>
      </p:sp>
      <p:sp>
        <p:nvSpPr>
          <p:cNvPr id="67586" name="Rectangle 3"/>
          <p:cNvSpPr>
            <a:spLocks noGrp="1"/>
          </p:cNvSpPr>
          <p:nvPr>
            <p:ph type="body" idx="1"/>
          </p:nvPr>
        </p:nvSpPr>
        <p:spPr bwMode="auto">
          <a:noFill/>
        </p:spPr>
        <p:txBody>
          <a:bodyPr wrap="square" numCol="1" anchor="t" anchorCtr="0" compatLnSpc="1">
            <a:prstTxWarp prst="textNoShape">
              <a:avLst/>
            </a:prstTxWarp>
          </a:bodyPr>
          <a:lstStyle/>
          <a:p>
            <a:endParaRPr lang="es-PR" dirty="0" smtClean="0"/>
          </a:p>
        </p:txBody>
      </p:sp>
    </p:spTree>
    <p:extLst>
      <p:ext uri="{BB962C8B-B14F-4D97-AF65-F5344CB8AC3E}">
        <p14:creationId xmlns:p14="http://schemas.microsoft.com/office/powerpoint/2010/main" val="23225590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TextEdit="1"/>
          </p:cNvSpPr>
          <p:nvPr>
            <p:ph type="sldImg"/>
          </p:nvPr>
        </p:nvSpPr>
        <p:spPr bwMode="auto">
          <a:noFill/>
          <a:ln>
            <a:solidFill>
              <a:srgbClr val="000000"/>
            </a:solidFill>
            <a:miter lim="800000"/>
            <a:headEnd/>
            <a:tailEnd/>
          </a:ln>
        </p:spPr>
      </p:sp>
      <p:sp>
        <p:nvSpPr>
          <p:cNvPr id="71682" name="Rectangle 3"/>
          <p:cNvSpPr>
            <a:spLocks noGrp="1"/>
          </p:cNvSpPr>
          <p:nvPr>
            <p:ph type="body" idx="1"/>
          </p:nvPr>
        </p:nvSpPr>
        <p:spPr bwMode="auto">
          <a:noFill/>
        </p:spPr>
        <p:txBody>
          <a:bodyPr wrap="square" numCol="1" anchor="t" anchorCtr="0" compatLnSpc="1">
            <a:prstTxWarp prst="textNoShape">
              <a:avLst/>
            </a:prstTxWarp>
          </a:bodyPr>
          <a:lstStyle/>
          <a:p>
            <a:endParaRPr lang="es-PR" dirty="0" smtClean="0"/>
          </a:p>
        </p:txBody>
      </p:sp>
    </p:spTree>
    <p:extLst>
      <p:ext uri="{BB962C8B-B14F-4D97-AF65-F5344CB8AC3E}">
        <p14:creationId xmlns:p14="http://schemas.microsoft.com/office/powerpoint/2010/main" val="32329538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TextEdit="1"/>
          </p:cNvSpPr>
          <p:nvPr>
            <p:ph type="sldImg"/>
          </p:nvPr>
        </p:nvSpPr>
        <p:spPr bwMode="auto">
          <a:noFill/>
          <a:ln>
            <a:solidFill>
              <a:srgbClr val="000000"/>
            </a:solidFill>
            <a:miter lim="800000"/>
            <a:headEnd/>
            <a:tailEnd/>
          </a:ln>
        </p:spPr>
      </p:sp>
      <p:sp>
        <p:nvSpPr>
          <p:cNvPr id="73730" name="Rectangle 3"/>
          <p:cNvSpPr>
            <a:spLocks noGrp="1"/>
          </p:cNvSpPr>
          <p:nvPr>
            <p:ph type="body" idx="1"/>
          </p:nvPr>
        </p:nvSpPr>
        <p:spPr bwMode="auto">
          <a:noFill/>
        </p:spPr>
        <p:txBody>
          <a:bodyPr wrap="square" numCol="1" anchor="t" anchorCtr="0" compatLnSpc="1">
            <a:prstTxWarp prst="textNoShape">
              <a:avLst/>
            </a:prstTxWarp>
          </a:bodyPr>
          <a:lstStyle/>
          <a:p>
            <a:endParaRPr lang="es-PR" dirty="0" smtClean="0"/>
          </a:p>
        </p:txBody>
      </p:sp>
    </p:spTree>
    <p:extLst>
      <p:ext uri="{BB962C8B-B14F-4D97-AF65-F5344CB8AC3E}">
        <p14:creationId xmlns:p14="http://schemas.microsoft.com/office/powerpoint/2010/main" val="15200715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Rot="1" noChangeAspect="1" noTextEdit="1"/>
          </p:cNvSpPr>
          <p:nvPr>
            <p:ph type="sldImg"/>
          </p:nvPr>
        </p:nvSpPr>
        <p:spPr bwMode="auto">
          <a:noFill/>
          <a:ln>
            <a:solidFill>
              <a:srgbClr val="000000"/>
            </a:solidFill>
            <a:miter lim="800000"/>
            <a:headEnd/>
            <a:tailEnd/>
          </a:ln>
        </p:spPr>
      </p:sp>
      <p:sp>
        <p:nvSpPr>
          <p:cNvPr id="75778" name="Rectangle 3"/>
          <p:cNvSpPr>
            <a:spLocks noGrp="1"/>
          </p:cNvSpPr>
          <p:nvPr>
            <p:ph type="body" idx="1"/>
          </p:nvPr>
        </p:nvSpPr>
        <p:spPr bwMode="auto">
          <a:noFill/>
        </p:spPr>
        <p:txBody>
          <a:bodyPr wrap="square" numCol="1" anchor="t" anchorCtr="0" compatLnSpc="1">
            <a:prstTxWarp prst="textNoShape">
              <a:avLst/>
            </a:prstTxWarp>
          </a:bodyPr>
          <a:lstStyle/>
          <a:p>
            <a:endParaRPr lang="es-PR" dirty="0" smtClean="0"/>
          </a:p>
        </p:txBody>
      </p:sp>
    </p:spTree>
    <p:extLst>
      <p:ext uri="{BB962C8B-B14F-4D97-AF65-F5344CB8AC3E}">
        <p14:creationId xmlns:p14="http://schemas.microsoft.com/office/powerpoint/2010/main" val="9134363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TextEdit="1"/>
          </p:cNvSpPr>
          <p:nvPr>
            <p:ph type="sldImg"/>
          </p:nvPr>
        </p:nvSpPr>
        <p:spPr bwMode="auto">
          <a:noFill/>
          <a:ln>
            <a:solidFill>
              <a:srgbClr val="000000"/>
            </a:solidFill>
            <a:miter lim="800000"/>
            <a:headEnd/>
            <a:tailEnd/>
          </a:ln>
        </p:spPr>
      </p:sp>
      <p:sp>
        <p:nvSpPr>
          <p:cNvPr id="77826" name="Rectangle 3"/>
          <p:cNvSpPr>
            <a:spLocks noGrp="1"/>
          </p:cNvSpPr>
          <p:nvPr>
            <p:ph type="body" idx="1"/>
          </p:nvPr>
        </p:nvSpPr>
        <p:spPr bwMode="auto">
          <a:noFill/>
        </p:spPr>
        <p:txBody>
          <a:bodyPr wrap="square" numCol="1" anchor="t" anchorCtr="0" compatLnSpc="1">
            <a:prstTxWarp prst="textNoShape">
              <a:avLst/>
            </a:prstTxWarp>
          </a:bodyPr>
          <a:lstStyle/>
          <a:p>
            <a:endParaRPr lang="es-PR" dirty="0" smtClean="0"/>
          </a:p>
        </p:txBody>
      </p:sp>
    </p:spTree>
    <p:extLst>
      <p:ext uri="{BB962C8B-B14F-4D97-AF65-F5344CB8AC3E}">
        <p14:creationId xmlns:p14="http://schemas.microsoft.com/office/powerpoint/2010/main" val="11861868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TextEdit="1"/>
          </p:cNvSpPr>
          <p:nvPr>
            <p:ph type="sldImg"/>
          </p:nvPr>
        </p:nvSpPr>
        <p:spPr bwMode="auto">
          <a:noFill/>
          <a:ln>
            <a:solidFill>
              <a:srgbClr val="000000"/>
            </a:solidFill>
            <a:miter lim="800000"/>
            <a:headEnd/>
            <a:tailEnd/>
          </a:ln>
        </p:spPr>
      </p:sp>
      <p:sp>
        <p:nvSpPr>
          <p:cNvPr id="79874" name="Rectangle 3"/>
          <p:cNvSpPr>
            <a:spLocks noGrp="1"/>
          </p:cNvSpPr>
          <p:nvPr>
            <p:ph type="body" idx="1"/>
          </p:nvPr>
        </p:nvSpPr>
        <p:spPr bwMode="auto">
          <a:noFill/>
        </p:spPr>
        <p:txBody>
          <a:bodyPr wrap="square" numCol="1" anchor="t" anchorCtr="0" compatLnSpc="1">
            <a:prstTxWarp prst="textNoShape">
              <a:avLst/>
            </a:prstTxWarp>
          </a:bodyPr>
          <a:lstStyle/>
          <a:p>
            <a:endParaRPr lang="es-PR" smtClean="0"/>
          </a:p>
        </p:txBody>
      </p:sp>
    </p:spTree>
    <p:extLst>
      <p:ext uri="{BB962C8B-B14F-4D97-AF65-F5344CB8AC3E}">
        <p14:creationId xmlns:p14="http://schemas.microsoft.com/office/powerpoint/2010/main" val="42919059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TextEdit="1"/>
          </p:cNvSpPr>
          <p:nvPr>
            <p:ph type="sldImg"/>
          </p:nvPr>
        </p:nvSpPr>
        <p:spPr bwMode="auto">
          <a:noFill/>
          <a:ln>
            <a:solidFill>
              <a:srgbClr val="000000"/>
            </a:solidFill>
            <a:miter lim="800000"/>
            <a:headEnd/>
            <a:tailEnd/>
          </a:ln>
        </p:spPr>
      </p:sp>
      <p:sp>
        <p:nvSpPr>
          <p:cNvPr id="81922" name="Rectangle 3"/>
          <p:cNvSpPr>
            <a:spLocks noGrp="1"/>
          </p:cNvSpPr>
          <p:nvPr>
            <p:ph type="body" idx="1"/>
          </p:nvPr>
        </p:nvSpPr>
        <p:spPr bwMode="auto">
          <a:noFill/>
        </p:spPr>
        <p:txBody>
          <a:bodyPr wrap="square" numCol="1" anchor="t" anchorCtr="0" compatLnSpc="1">
            <a:prstTxWarp prst="textNoShape">
              <a:avLst/>
            </a:prstTxWarp>
          </a:bodyPr>
          <a:lstStyle/>
          <a:p>
            <a:endParaRPr lang="es-PR" dirty="0" smtClean="0"/>
          </a:p>
        </p:txBody>
      </p:sp>
    </p:spTree>
    <p:extLst>
      <p:ext uri="{BB962C8B-B14F-4D97-AF65-F5344CB8AC3E}">
        <p14:creationId xmlns:p14="http://schemas.microsoft.com/office/powerpoint/2010/main" val="4109873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PR" dirty="0" smtClean="0"/>
          </a:p>
        </p:txBody>
      </p:sp>
      <p:sp>
        <p:nvSpPr>
          <p:cNvPr id="32771" name="Slide Number Placeholder 3"/>
          <p:cNvSpPr txBox="1">
            <a:spLocks noGrp="1"/>
          </p:cNvSpPr>
          <p:nvPr/>
        </p:nvSpPr>
        <p:spPr bwMode="auto">
          <a:xfrm>
            <a:off x="4008438" y="8893175"/>
            <a:ext cx="3067050" cy="468313"/>
          </a:xfrm>
          <a:prstGeom prst="rect">
            <a:avLst/>
          </a:prstGeom>
          <a:noFill/>
          <a:ln w="9525">
            <a:noFill/>
            <a:miter lim="800000"/>
            <a:headEnd/>
            <a:tailEnd/>
          </a:ln>
        </p:spPr>
        <p:txBody>
          <a:bodyPr lIns="93931" tIns="46966" rIns="93931" bIns="46966" anchor="b"/>
          <a:lstStyle/>
          <a:p>
            <a:pPr algn="r"/>
            <a:fld id="{DD01BC57-2FED-4BB0-961D-76E2CBCE557A}" type="slidenum">
              <a:rPr lang="es-PR" sz="1200"/>
              <a:pPr algn="r"/>
              <a:t>6</a:t>
            </a:fld>
            <a:endParaRPr lang="es-PR" sz="1200"/>
          </a:p>
        </p:txBody>
      </p:sp>
    </p:spTree>
    <p:extLst>
      <p:ext uri="{BB962C8B-B14F-4D97-AF65-F5344CB8AC3E}">
        <p14:creationId xmlns:p14="http://schemas.microsoft.com/office/powerpoint/2010/main" val="832619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TextEdit="1"/>
          </p:cNvSpPr>
          <p:nvPr>
            <p:ph type="sldImg"/>
          </p:nvPr>
        </p:nvSpPr>
        <p:spPr bwMode="auto">
          <a:noFill/>
          <a:ln>
            <a:solidFill>
              <a:srgbClr val="000000"/>
            </a:solidFill>
            <a:miter lim="800000"/>
            <a:headEnd/>
            <a:tailEnd/>
          </a:ln>
        </p:spPr>
      </p:sp>
      <p:sp>
        <p:nvSpPr>
          <p:cNvPr id="34818" name="Rectangle 3"/>
          <p:cNvSpPr>
            <a:spLocks noGrp="1"/>
          </p:cNvSpPr>
          <p:nvPr>
            <p:ph type="body" idx="1"/>
          </p:nvPr>
        </p:nvSpPr>
        <p:spPr bwMode="auto">
          <a:noFill/>
        </p:spPr>
        <p:txBody>
          <a:bodyPr wrap="square" numCol="1" anchor="t" anchorCtr="0" compatLnSpc="1">
            <a:prstTxWarp prst="textNoShape">
              <a:avLst/>
            </a:prstTxWarp>
          </a:bodyPr>
          <a:lstStyle/>
          <a:p>
            <a:endParaRPr lang="es-PR" smtClean="0"/>
          </a:p>
        </p:txBody>
      </p:sp>
    </p:spTree>
    <p:extLst>
      <p:ext uri="{BB962C8B-B14F-4D97-AF65-F5344CB8AC3E}">
        <p14:creationId xmlns:p14="http://schemas.microsoft.com/office/powerpoint/2010/main" val="1824437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TextEdit="1"/>
          </p:cNvSpPr>
          <p:nvPr>
            <p:ph type="sldImg"/>
          </p:nvPr>
        </p:nvSpPr>
        <p:spPr bwMode="auto">
          <a:noFill/>
          <a:ln>
            <a:solidFill>
              <a:srgbClr val="000000"/>
            </a:solidFill>
            <a:miter lim="800000"/>
            <a:headEnd/>
            <a:tailEnd/>
          </a:ln>
        </p:spPr>
      </p:sp>
      <p:sp>
        <p:nvSpPr>
          <p:cNvPr id="36866" name="Rectangle 3"/>
          <p:cNvSpPr>
            <a:spLocks noGrp="1"/>
          </p:cNvSpPr>
          <p:nvPr>
            <p:ph type="body" idx="1"/>
          </p:nvPr>
        </p:nvSpPr>
        <p:spPr bwMode="auto">
          <a:noFill/>
        </p:spPr>
        <p:txBody>
          <a:bodyPr wrap="square" numCol="1" anchor="t" anchorCtr="0" compatLnSpc="1">
            <a:prstTxWarp prst="textNoShape">
              <a:avLst/>
            </a:prstTxWarp>
          </a:bodyPr>
          <a:lstStyle/>
          <a:p>
            <a:endParaRPr lang="es-PR" smtClean="0"/>
          </a:p>
        </p:txBody>
      </p:sp>
    </p:spTree>
    <p:extLst>
      <p:ext uri="{BB962C8B-B14F-4D97-AF65-F5344CB8AC3E}">
        <p14:creationId xmlns:p14="http://schemas.microsoft.com/office/powerpoint/2010/main" val="1555736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z="1000" dirty="0" smtClean="0"/>
          </a:p>
        </p:txBody>
      </p:sp>
    </p:spTree>
    <p:extLst>
      <p:ext uri="{BB962C8B-B14F-4D97-AF65-F5344CB8AC3E}">
        <p14:creationId xmlns:p14="http://schemas.microsoft.com/office/powerpoint/2010/main" val="480258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TextEdit="1"/>
          </p:cNvSpPr>
          <p:nvPr>
            <p:ph type="sldImg"/>
          </p:nvPr>
        </p:nvSpPr>
        <p:spPr bwMode="auto">
          <a:noFill/>
          <a:ln>
            <a:solidFill>
              <a:srgbClr val="000000"/>
            </a:solidFill>
            <a:miter lim="800000"/>
            <a:headEnd/>
            <a:tailEnd/>
          </a:ln>
        </p:spPr>
      </p:sp>
      <p:sp>
        <p:nvSpPr>
          <p:cNvPr id="3481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extLst>
      <p:ext uri="{BB962C8B-B14F-4D97-AF65-F5344CB8AC3E}">
        <p14:creationId xmlns:p14="http://schemas.microsoft.com/office/powerpoint/2010/main" val="3206357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TextEdit="1"/>
          </p:cNvSpPr>
          <p:nvPr>
            <p:ph type="sldImg"/>
          </p:nvPr>
        </p:nvSpPr>
        <p:spPr bwMode="auto">
          <a:noFill/>
          <a:ln>
            <a:solidFill>
              <a:srgbClr val="000000"/>
            </a:solidFill>
            <a:miter lim="800000"/>
            <a:headEnd/>
            <a:tailEnd/>
          </a:ln>
        </p:spPr>
      </p:sp>
      <p:sp>
        <p:nvSpPr>
          <p:cNvPr id="38914" name="Rectangle 3"/>
          <p:cNvSpPr>
            <a:spLocks noGrp="1"/>
          </p:cNvSpPr>
          <p:nvPr>
            <p:ph type="body" idx="1"/>
          </p:nvPr>
        </p:nvSpPr>
        <p:spPr bwMode="auto">
          <a:noFill/>
        </p:spPr>
        <p:txBody>
          <a:bodyPr wrap="square" numCol="1" anchor="t" anchorCtr="0" compatLnSpc="1">
            <a:prstTxWarp prst="textNoShape">
              <a:avLst/>
            </a:prstTxWarp>
          </a:bodyPr>
          <a:lstStyle/>
          <a:p>
            <a:endParaRPr lang="es-PR" dirty="0" smtClean="0"/>
          </a:p>
        </p:txBody>
      </p:sp>
    </p:spTree>
    <p:extLst>
      <p:ext uri="{BB962C8B-B14F-4D97-AF65-F5344CB8AC3E}">
        <p14:creationId xmlns:p14="http://schemas.microsoft.com/office/powerpoint/2010/main" val="12245438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5" descr="TitleA_Orange.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6" name="Picture 2"/>
          <p:cNvPicPr>
            <a:picLocks noChangeAspect="1" noChangeArrowheads="1"/>
          </p:cNvPicPr>
          <p:nvPr userDrawn="1"/>
        </p:nvPicPr>
        <p:blipFill>
          <a:blip r:embed="rId3" cstate="print"/>
          <a:srcRect/>
          <a:stretch>
            <a:fillRect/>
          </a:stretch>
        </p:blipFill>
        <p:spPr bwMode="auto">
          <a:xfrm>
            <a:off x="0" y="6296025"/>
            <a:ext cx="3429000" cy="561975"/>
          </a:xfrm>
          <a:prstGeom prst="rect">
            <a:avLst/>
          </a:prstGeom>
          <a:noFill/>
          <a:ln w="9525">
            <a:noFill/>
            <a:miter lim="800000"/>
            <a:headEnd/>
            <a:tailEnd/>
          </a:ln>
        </p:spPr>
      </p:pic>
      <p:sp>
        <p:nvSpPr>
          <p:cNvPr id="2" name="Title 1"/>
          <p:cNvSpPr>
            <a:spLocks noGrp="1"/>
          </p:cNvSpPr>
          <p:nvPr>
            <p:ph type="ctrTitle"/>
          </p:nvPr>
        </p:nvSpPr>
        <p:spPr>
          <a:xfrm>
            <a:off x="3352800" y="2438400"/>
            <a:ext cx="5638800" cy="990600"/>
          </a:xfrm>
        </p:spPr>
        <p:txBody>
          <a:bodyPr>
            <a:normAutofit/>
          </a:bodyPr>
          <a:lstStyle>
            <a:lvl1pPr algn="r">
              <a:defRPr sz="3200">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590800" y="3505200"/>
            <a:ext cx="6400800" cy="457200"/>
          </a:xfrm>
        </p:spPr>
        <p:txBody>
          <a:bodyPr>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Picture Placeholder 8"/>
          <p:cNvSpPr>
            <a:spLocks noGrp="1"/>
          </p:cNvSpPr>
          <p:nvPr>
            <p:ph type="pic" sz="quarter" idx="13"/>
          </p:nvPr>
        </p:nvSpPr>
        <p:spPr>
          <a:xfrm>
            <a:off x="228600" y="2362200"/>
            <a:ext cx="3276600" cy="1143000"/>
          </a:xfrm>
        </p:spPr>
        <p:txBody>
          <a:bodyPr rtlCol="0">
            <a:normAutofit/>
          </a:bodyPr>
          <a:lstStyle>
            <a:lvl1pPr>
              <a:defRPr>
                <a:solidFill>
                  <a:schemeClr val="bg1"/>
                </a:solidFill>
              </a:defRPr>
            </a:lvl1pPr>
          </a:lstStyle>
          <a:p>
            <a:pPr lvl="0"/>
            <a:r>
              <a:rPr lang="en-US" noProof="0" dirty="0" smtClean="0"/>
              <a:t>Click icon to add picture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srcRect t="3242"/>
          <a:stretch>
            <a:fillRect/>
          </a:stretch>
        </p:blipFill>
        <p:spPr bwMode="auto">
          <a:xfrm>
            <a:off x="8458200" y="222250"/>
            <a:ext cx="685800" cy="6635750"/>
          </a:xfrm>
          <a:prstGeom prst="rect">
            <a:avLst/>
          </a:prstGeom>
          <a:noFill/>
          <a:ln w="9525">
            <a:noFill/>
            <a:miter lim="800000"/>
            <a:headEnd/>
            <a:tailEnd/>
          </a:ln>
        </p:spPr>
      </p:pic>
      <p:pic>
        <p:nvPicPr>
          <p:cNvPr id="4" name="Picture 2"/>
          <p:cNvPicPr>
            <a:picLocks noChangeAspect="1" noChangeArrowheads="1"/>
          </p:cNvPicPr>
          <p:nvPr userDrawn="1"/>
        </p:nvPicPr>
        <p:blipFill>
          <a:blip r:embed="rId3" cstate="print"/>
          <a:srcRect/>
          <a:stretch>
            <a:fillRect/>
          </a:stretch>
        </p:blipFill>
        <p:spPr bwMode="auto">
          <a:xfrm>
            <a:off x="0" y="6296025"/>
            <a:ext cx="3429000" cy="561975"/>
          </a:xfrm>
          <a:prstGeom prst="rect">
            <a:avLst/>
          </a:prstGeom>
          <a:noFill/>
          <a:ln w="9525">
            <a:noFill/>
            <a:miter lim="800000"/>
            <a:headEnd/>
            <a:tailEnd/>
          </a:ln>
        </p:spPr>
      </p:pic>
      <p:pic>
        <p:nvPicPr>
          <p:cNvPr id="5" name="Picture 3"/>
          <p:cNvPicPr>
            <a:picLocks noChangeAspect="1" noChangeArrowheads="1"/>
          </p:cNvPicPr>
          <p:nvPr userDrawn="1"/>
        </p:nvPicPr>
        <p:blipFill>
          <a:blip r:embed="rId4" cstate="print"/>
          <a:srcRect t="-11163"/>
          <a:stretch>
            <a:fillRect/>
          </a:stretch>
        </p:blipFill>
        <p:spPr bwMode="auto">
          <a:xfrm>
            <a:off x="0" y="-92075"/>
            <a:ext cx="9167813" cy="1162050"/>
          </a:xfrm>
          <a:prstGeom prst="rect">
            <a:avLst/>
          </a:prstGeom>
          <a:noFill/>
          <a:ln w="9525">
            <a:noFill/>
            <a:miter lim="800000"/>
            <a:headEnd/>
            <a:tailEnd/>
          </a:ln>
        </p:spPr>
      </p:pic>
      <p:sp>
        <p:nvSpPr>
          <p:cNvPr id="9" name="SmartArt Placeholder 8"/>
          <p:cNvSpPr>
            <a:spLocks noGrp="1"/>
          </p:cNvSpPr>
          <p:nvPr>
            <p:ph type="dgm" sz="quarter" idx="10"/>
          </p:nvPr>
        </p:nvSpPr>
        <p:spPr>
          <a:xfrm>
            <a:off x="609600" y="1295400"/>
            <a:ext cx="7315200" cy="4876800"/>
          </a:xfrm>
        </p:spPr>
        <p:txBody>
          <a:bodyPr/>
          <a:lstStyle/>
          <a:p>
            <a:pPr lvl="0"/>
            <a:r>
              <a:rPr lang="en-US" noProof="0" smtClean="0"/>
              <a:t>Click icon to add SmartArt graphic</a:t>
            </a:r>
            <a:endParaRPr lang="en-US"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srcRect t="3242"/>
          <a:stretch>
            <a:fillRect/>
          </a:stretch>
        </p:blipFill>
        <p:spPr bwMode="auto">
          <a:xfrm>
            <a:off x="8458200" y="222250"/>
            <a:ext cx="685800" cy="6635750"/>
          </a:xfrm>
          <a:prstGeom prst="rect">
            <a:avLst/>
          </a:prstGeom>
          <a:noFill/>
          <a:ln w="9525">
            <a:noFill/>
            <a:miter lim="800000"/>
            <a:headEnd/>
            <a:tailEnd/>
          </a:ln>
        </p:spPr>
      </p:pic>
      <p:pic>
        <p:nvPicPr>
          <p:cNvPr id="4" name="Picture 2"/>
          <p:cNvPicPr>
            <a:picLocks noChangeAspect="1" noChangeArrowheads="1"/>
          </p:cNvPicPr>
          <p:nvPr userDrawn="1"/>
        </p:nvPicPr>
        <p:blipFill>
          <a:blip r:embed="rId3" cstate="print"/>
          <a:srcRect/>
          <a:stretch>
            <a:fillRect/>
          </a:stretch>
        </p:blipFill>
        <p:spPr bwMode="auto">
          <a:xfrm>
            <a:off x="0" y="6296025"/>
            <a:ext cx="3429000" cy="561975"/>
          </a:xfrm>
          <a:prstGeom prst="rect">
            <a:avLst/>
          </a:prstGeom>
          <a:noFill/>
          <a:ln w="9525">
            <a:noFill/>
            <a:miter lim="800000"/>
            <a:headEnd/>
            <a:tailEnd/>
          </a:ln>
        </p:spPr>
      </p:pic>
      <p:pic>
        <p:nvPicPr>
          <p:cNvPr id="5" name="Picture 3"/>
          <p:cNvPicPr>
            <a:picLocks noChangeAspect="1" noChangeArrowheads="1"/>
          </p:cNvPicPr>
          <p:nvPr userDrawn="1"/>
        </p:nvPicPr>
        <p:blipFill>
          <a:blip r:embed="rId4" cstate="print"/>
          <a:srcRect t="-11163"/>
          <a:stretch>
            <a:fillRect/>
          </a:stretch>
        </p:blipFill>
        <p:spPr bwMode="auto">
          <a:xfrm>
            <a:off x="0" y="-92075"/>
            <a:ext cx="9167813" cy="1162050"/>
          </a:xfrm>
          <a:prstGeom prst="rect">
            <a:avLst/>
          </a:prstGeom>
          <a:noFill/>
          <a:ln w="9525">
            <a:noFill/>
            <a:miter lim="800000"/>
            <a:headEnd/>
            <a:tailEnd/>
          </a:ln>
        </p:spPr>
      </p:pic>
      <p:sp>
        <p:nvSpPr>
          <p:cNvPr id="8" name="Media Placeholder 7"/>
          <p:cNvSpPr>
            <a:spLocks noGrp="1"/>
          </p:cNvSpPr>
          <p:nvPr>
            <p:ph type="media" sz="quarter" idx="11"/>
          </p:nvPr>
        </p:nvSpPr>
        <p:spPr>
          <a:xfrm>
            <a:off x="609600" y="1295400"/>
            <a:ext cx="7315200" cy="4876800"/>
          </a:xfrm>
        </p:spPr>
        <p:txBody>
          <a:bodyPr/>
          <a:lstStyle/>
          <a:p>
            <a:pPr lvl="0"/>
            <a:r>
              <a:rPr lang="en-US" noProof="0" smtClean="0"/>
              <a:t>Click icon to add media</a:t>
            </a:r>
            <a:endParaRPr lang="en-US" noProof="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Final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239000" cy="1470025"/>
          </a:xfrm>
        </p:spPr>
        <p:txBody>
          <a:bodyPr/>
          <a:lstStyle>
            <a:lvl1pPr algn="ctr">
              <a:defRPr sz="3200"/>
            </a:lvl1pPr>
          </a:lstStyle>
          <a:p>
            <a:r>
              <a:rPr lang="en-US" smtClean="0"/>
              <a:t>Click to edit Master title style</a:t>
            </a:r>
            <a:endParaRPr lang="en-US" dirty="0"/>
          </a:p>
        </p:txBody>
      </p:sp>
      <p:sp>
        <p:nvSpPr>
          <p:cNvPr id="3" name="Subtitle 2"/>
          <p:cNvSpPr>
            <a:spLocks noGrp="1"/>
          </p:cNvSpPr>
          <p:nvPr>
            <p:ph type="subTitle" idx="1"/>
          </p:nvPr>
        </p:nvSpPr>
        <p:spPr>
          <a:xfrm>
            <a:off x="1066800" y="3581400"/>
            <a:ext cx="6400800" cy="1752600"/>
          </a:xfrm>
        </p:spPr>
        <p:txBody>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a:xfrm>
            <a:off x="5791200" y="5791200"/>
            <a:ext cx="2590800" cy="930275"/>
          </a:xfrm>
          <a:prstGeom prst="rect">
            <a:avLst/>
          </a:prstGeom>
        </p:spPr>
        <p:txBody>
          <a:bodyPr/>
          <a:lstStyle>
            <a:lvl1pPr algn="ctr">
              <a:defRPr/>
            </a:lvl1pPr>
          </a:lstStyle>
          <a:p>
            <a:pPr>
              <a:defRPr/>
            </a:pPr>
            <a:r>
              <a:rPr lang="en-US"/>
              <a:t>Small message/quote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65D4E82-44F9-4CE9-8D3E-F9759C312D4A}" type="datetimeFigureOut">
              <a:rPr lang="en-US"/>
              <a:pPr>
                <a:defRPr/>
              </a:pPr>
              <a:t>8/22/2018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559A7A-8FB1-4257-B463-E8D675D74DE2}"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9E4B35C-7F23-4EDD-931C-AA2B88B44F20}" type="datetimeFigureOut">
              <a:rPr lang="en-US"/>
              <a:pPr>
                <a:defRPr/>
              </a:pPr>
              <a:t>8/22/2018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D111A9A-8E0C-44B6-8A50-1D1B09006CE2}"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D8E250B-B69E-4BDA-9E0E-965615450A41}" type="datetimeFigureOut">
              <a:rPr lang="en-US"/>
              <a:pPr>
                <a:defRPr/>
              </a:pPr>
              <a:t>8/22/2018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910F9EE-56E4-4231-BE56-91902874CA6E}"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14F5400-98BD-4153-8F17-C50B1F321E07}" type="datetimeFigureOut">
              <a:rPr lang="en-US"/>
              <a:pPr>
                <a:defRPr/>
              </a:pPr>
              <a:t>8/22/2018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B9C8694-998D-4C87-9846-E352DD1CCC51}"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1519F04-2702-454C-8FE6-A0D0DDA270B8}" type="datetimeFigureOut">
              <a:rPr lang="en-US"/>
              <a:pPr>
                <a:defRPr/>
              </a:pPr>
              <a:t>8/22/2018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430FB5-7A53-450C-A159-7709EB3FEF2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669B042-FA55-4803-BA81-DF9B48F3440E}" type="datetimeFigureOut">
              <a:rPr lang="en-US"/>
              <a:pPr>
                <a:defRPr/>
              </a:pPr>
              <a:t>8/22/2018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4A77AD-36F0-48FF-84FD-A6DD670041B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a:stretch>
            <a:fillRect/>
          </a:stretch>
        </p:blipFill>
        <p:spPr bwMode="auto">
          <a:xfrm>
            <a:off x="0" y="6296025"/>
            <a:ext cx="3429000" cy="561975"/>
          </a:xfrm>
          <a:prstGeom prst="rect">
            <a:avLst/>
          </a:prstGeom>
          <a:noFill/>
          <a:ln w="9525">
            <a:noFill/>
            <a:miter lim="800000"/>
            <a:headEnd/>
            <a:tailEnd/>
          </a:ln>
        </p:spPr>
      </p:pic>
      <p:sp>
        <p:nvSpPr>
          <p:cNvPr id="10" name="Text Placeholder 9"/>
          <p:cNvSpPr>
            <a:spLocks noGrp="1"/>
          </p:cNvSpPr>
          <p:nvPr>
            <p:ph type="body" sz="quarter" idx="10"/>
          </p:nvPr>
        </p:nvSpPr>
        <p:spPr>
          <a:xfrm>
            <a:off x="457200" y="1219200"/>
            <a:ext cx="7620000" cy="4876800"/>
          </a:xfrm>
        </p:spPr>
        <p:txBody>
          <a:bodyPr/>
          <a:lstStyle>
            <a:lvl1pPr>
              <a:defRPr sz="2400"/>
            </a:lvl1pPr>
            <a:lvl2pPr>
              <a:defRPr sz="2000"/>
            </a:lvl2pPr>
            <a:lvl3pPr>
              <a:defRPr sz="1600"/>
            </a:lvl3pPr>
            <a:lvl4pPr>
              <a:buNone/>
              <a:defRPr/>
            </a:lvl4pPr>
          </a:lstStyle>
          <a:p>
            <a:pPr lvl="0"/>
            <a:r>
              <a:rPr lang="en-US" smtClean="0"/>
              <a:t>Click to edit Master text styles</a:t>
            </a:r>
          </a:p>
          <a:p>
            <a:pPr lvl="1"/>
            <a:r>
              <a:rPr lang="en-US" smtClean="0"/>
              <a:t>Second level</a:t>
            </a:r>
          </a:p>
          <a:p>
            <a:pPr lvl="2"/>
            <a:r>
              <a:rPr lang="en-US" smtClean="0"/>
              <a:t>Third level</a:t>
            </a:r>
          </a:p>
        </p:txBody>
      </p:sp>
      <p:sp>
        <p:nvSpPr>
          <p:cNvPr id="12" name="Title 1"/>
          <p:cNvSpPr>
            <a:spLocks noGrp="1"/>
          </p:cNvSpPr>
          <p:nvPr>
            <p:ph type="title"/>
          </p:nvPr>
        </p:nvSpPr>
        <p:spPr>
          <a:xfrm>
            <a:off x="457200" y="228600"/>
            <a:ext cx="8305800" cy="762000"/>
          </a:xfrm>
        </p:spPr>
        <p:txBody>
          <a:bodyPr anchor="b"/>
          <a:lstStyle>
            <a:lvl1pPr algn="l">
              <a:defRPr sz="3200" b="0">
                <a:solidFill>
                  <a:schemeClr val="bg1"/>
                </a:solidFill>
              </a:defRPr>
            </a:lvl1p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19200"/>
            <a:ext cx="3810000" cy="4906963"/>
          </a:xfrm>
        </p:spPr>
        <p:txBody>
          <a:bodyPr/>
          <a:lstStyle>
            <a:lvl1pPr>
              <a:defRPr sz="2400" baseline="0"/>
            </a:lvl1pPr>
            <a:lvl2pPr>
              <a:defRPr sz="20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419600" y="1219200"/>
            <a:ext cx="3886200" cy="4906963"/>
          </a:xfrm>
        </p:spPr>
        <p:txBody>
          <a:bodyPr/>
          <a:lstStyle>
            <a:lvl1pPr>
              <a:defRPr sz="2400"/>
            </a:lvl1pPr>
            <a:lvl2pPr>
              <a:defRPr sz="20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1" name="Title 1"/>
          <p:cNvSpPr>
            <a:spLocks noGrp="1"/>
          </p:cNvSpPr>
          <p:nvPr>
            <p:ph type="title"/>
          </p:nvPr>
        </p:nvSpPr>
        <p:spPr>
          <a:xfrm>
            <a:off x="457200" y="228600"/>
            <a:ext cx="8305800" cy="762000"/>
          </a:xfrm>
        </p:spPr>
        <p:txBody>
          <a:bodyPr anchor="b"/>
          <a:lstStyle>
            <a:lvl1pPr algn="l">
              <a:defRPr sz="3200" b="0">
                <a:solidFill>
                  <a:schemeClr val="bg1"/>
                </a:solidFill>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762000"/>
          </a:xfrm>
        </p:spPr>
        <p:txBody>
          <a:bodyPr anchor="b"/>
          <a:lstStyle>
            <a:lvl1pPr algn="l">
              <a:defRPr sz="3200" b="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447800"/>
            <a:ext cx="5111750" cy="4678363"/>
          </a:xfrm>
        </p:spPr>
        <p:txBody>
          <a:bodyPr/>
          <a:lstStyle>
            <a:lvl1pPr>
              <a:defRPr sz="2400"/>
            </a:lvl1pPr>
            <a:lvl2pPr>
              <a:defRPr sz="2000"/>
            </a:lvl2pPr>
            <a:lvl3pPr>
              <a:defRPr sz="16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4" name="Text Placeholder 3"/>
          <p:cNvSpPr>
            <a:spLocks noGrp="1"/>
          </p:cNvSpPr>
          <p:nvPr>
            <p:ph type="body" sz="half" idx="2"/>
          </p:nvPr>
        </p:nvSpPr>
        <p:spPr>
          <a:xfrm>
            <a:off x="457200" y="1435100"/>
            <a:ext cx="3008313" cy="4691063"/>
          </a:xfrm>
        </p:spPr>
        <p:txBody>
          <a:bodyPr/>
          <a:lstStyle>
            <a:lvl1pPr marL="0" indent="0" algn="ctr">
              <a:buNone/>
              <a:defRPr sz="1600" u="none"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lvl1pPr>
              <a:defRPr sz="320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95400"/>
            <a:ext cx="8229600" cy="4800600"/>
          </a:xfrm>
        </p:spPr>
        <p:txBody>
          <a:bodyPr/>
          <a:lstStyle>
            <a:lvl1pPr>
              <a:defRPr sz="2400"/>
            </a:lvl1pPr>
            <a:lvl2pPr>
              <a:defRPr sz="2000"/>
            </a:lvl2pPr>
            <a:lvl3pPr>
              <a:defRPr sz="1800"/>
            </a:lvl3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ub-title and content--OPTIONAL ">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t="3242"/>
          <a:stretch>
            <a:fillRect/>
          </a:stretch>
        </p:blipFill>
        <p:spPr bwMode="auto">
          <a:xfrm>
            <a:off x="8458200" y="222250"/>
            <a:ext cx="685800" cy="6635750"/>
          </a:xfrm>
          <a:prstGeom prst="rect">
            <a:avLst/>
          </a:prstGeom>
          <a:noFill/>
          <a:ln w="9525">
            <a:noFill/>
            <a:miter lim="800000"/>
            <a:headEnd/>
            <a:tailEnd/>
          </a:ln>
        </p:spPr>
      </p:pic>
      <p:pic>
        <p:nvPicPr>
          <p:cNvPr id="5" name="Picture 2"/>
          <p:cNvPicPr>
            <a:picLocks noChangeAspect="1" noChangeArrowheads="1"/>
          </p:cNvPicPr>
          <p:nvPr userDrawn="1"/>
        </p:nvPicPr>
        <p:blipFill>
          <a:blip r:embed="rId3" cstate="print"/>
          <a:srcRect/>
          <a:stretch>
            <a:fillRect/>
          </a:stretch>
        </p:blipFill>
        <p:spPr bwMode="auto">
          <a:xfrm>
            <a:off x="0" y="6296025"/>
            <a:ext cx="3429000" cy="561975"/>
          </a:xfrm>
          <a:prstGeom prst="rect">
            <a:avLst/>
          </a:prstGeom>
          <a:noFill/>
          <a:ln w="9525">
            <a:noFill/>
            <a:miter lim="800000"/>
            <a:headEnd/>
            <a:tailEnd/>
          </a:ln>
        </p:spPr>
      </p:pic>
      <p:pic>
        <p:nvPicPr>
          <p:cNvPr id="6" name="Picture 3"/>
          <p:cNvPicPr>
            <a:picLocks noChangeAspect="1" noChangeArrowheads="1"/>
          </p:cNvPicPr>
          <p:nvPr userDrawn="1"/>
        </p:nvPicPr>
        <p:blipFill>
          <a:blip r:embed="rId4" cstate="print"/>
          <a:srcRect t="-11163"/>
          <a:stretch>
            <a:fillRect/>
          </a:stretch>
        </p:blipFill>
        <p:spPr bwMode="auto">
          <a:xfrm>
            <a:off x="0" y="-92075"/>
            <a:ext cx="9167813" cy="1162050"/>
          </a:xfrm>
          <a:prstGeom prst="rect">
            <a:avLst/>
          </a:prstGeom>
          <a:noFill/>
          <a:ln w="9525">
            <a:noFill/>
            <a:miter lim="800000"/>
            <a:headEnd/>
            <a:tailEnd/>
          </a:ln>
        </p:spPr>
      </p:pic>
      <p:sp>
        <p:nvSpPr>
          <p:cNvPr id="8" name="Title 1"/>
          <p:cNvSpPr>
            <a:spLocks noGrp="1"/>
          </p:cNvSpPr>
          <p:nvPr>
            <p:ph type="title"/>
          </p:nvPr>
        </p:nvSpPr>
        <p:spPr>
          <a:xfrm>
            <a:off x="457200" y="0"/>
            <a:ext cx="7848600" cy="990600"/>
          </a:xfrm>
        </p:spPr>
        <p:txBody>
          <a:bodyPr/>
          <a:lstStyle>
            <a:lvl1pPr>
              <a:defRPr sz="3400">
                <a:solidFill>
                  <a:schemeClr val="bg1"/>
                </a:solidFill>
              </a:defRPr>
            </a:lvl1pPr>
          </a:lstStyle>
          <a:p>
            <a:r>
              <a:rPr lang="en-US" dirty="0" smtClean="0"/>
              <a:t>Click to edit Master title style</a:t>
            </a:r>
            <a:endParaRPr lang="en-US" dirty="0"/>
          </a:p>
        </p:txBody>
      </p:sp>
      <p:sp>
        <p:nvSpPr>
          <p:cNvPr id="10" name="Text Placeholder 9"/>
          <p:cNvSpPr>
            <a:spLocks noGrp="1"/>
          </p:cNvSpPr>
          <p:nvPr>
            <p:ph type="body" sz="quarter" idx="10"/>
          </p:nvPr>
        </p:nvSpPr>
        <p:spPr>
          <a:xfrm>
            <a:off x="457200" y="1219200"/>
            <a:ext cx="78486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ctr">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219199"/>
            <a:ext cx="5486400"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lgn="ctr">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srcRect t="3242"/>
          <a:stretch>
            <a:fillRect/>
          </a:stretch>
        </p:blipFill>
        <p:spPr bwMode="auto">
          <a:xfrm>
            <a:off x="8458200" y="222250"/>
            <a:ext cx="685800" cy="6635750"/>
          </a:xfrm>
          <a:prstGeom prst="rect">
            <a:avLst/>
          </a:prstGeom>
          <a:noFill/>
          <a:ln w="9525">
            <a:noFill/>
            <a:miter lim="800000"/>
            <a:headEnd/>
            <a:tailEnd/>
          </a:ln>
        </p:spPr>
      </p:pic>
      <p:pic>
        <p:nvPicPr>
          <p:cNvPr id="4" name="Picture 2"/>
          <p:cNvPicPr>
            <a:picLocks noChangeAspect="1" noChangeArrowheads="1"/>
          </p:cNvPicPr>
          <p:nvPr userDrawn="1"/>
        </p:nvPicPr>
        <p:blipFill>
          <a:blip r:embed="rId3" cstate="print"/>
          <a:srcRect/>
          <a:stretch>
            <a:fillRect/>
          </a:stretch>
        </p:blipFill>
        <p:spPr bwMode="auto">
          <a:xfrm>
            <a:off x="0" y="6296025"/>
            <a:ext cx="3429000" cy="561975"/>
          </a:xfrm>
          <a:prstGeom prst="rect">
            <a:avLst/>
          </a:prstGeom>
          <a:noFill/>
          <a:ln w="9525">
            <a:noFill/>
            <a:miter lim="800000"/>
            <a:headEnd/>
            <a:tailEnd/>
          </a:ln>
        </p:spPr>
      </p:pic>
      <p:pic>
        <p:nvPicPr>
          <p:cNvPr id="5" name="Picture 3"/>
          <p:cNvPicPr>
            <a:picLocks noChangeAspect="1" noChangeArrowheads="1"/>
          </p:cNvPicPr>
          <p:nvPr userDrawn="1"/>
        </p:nvPicPr>
        <p:blipFill>
          <a:blip r:embed="rId4" cstate="print"/>
          <a:srcRect t="-11163"/>
          <a:stretch>
            <a:fillRect/>
          </a:stretch>
        </p:blipFill>
        <p:spPr bwMode="auto">
          <a:xfrm>
            <a:off x="0" y="-92075"/>
            <a:ext cx="9167813" cy="1162050"/>
          </a:xfrm>
          <a:prstGeom prst="rect">
            <a:avLst/>
          </a:prstGeom>
          <a:noFill/>
          <a:ln w="9525">
            <a:noFill/>
            <a:miter lim="800000"/>
            <a:headEnd/>
            <a:tailEnd/>
          </a:ln>
        </p:spPr>
      </p:pic>
      <p:sp>
        <p:nvSpPr>
          <p:cNvPr id="11" name="Picture Placeholder 10"/>
          <p:cNvSpPr>
            <a:spLocks noGrp="1"/>
          </p:cNvSpPr>
          <p:nvPr>
            <p:ph type="pic" sz="quarter" idx="10"/>
          </p:nvPr>
        </p:nvSpPr>
        <p:spPr>
          <a:xfrm>
            <a:off x="609600" y="1295400"/>
            <a:ext cx="7315200" cy="4876800"/>
          </a:xfrm>
        </p:spPr>
        <p:txBody>
          <a:bodyPr/>
          <a:lstStyle>
            <a:lvl1pPr>
              <a:defRPr/>
            </a:lvl1pPr>
          </a:lstStyle>
          <a:p>
            <a:pPr lvl="0"/>
            <a:r>
              <a:rPr lang="en-US" noProof="0" dirty="0" smtClean="0"/>
              <a:t>Click icon to add picture</a:t>
            </a:r>
            <a:endParaRPr lang="en-US" noProof="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srcRect t="3242"/>
          <a:stretch>
            <a:fillRect/>
          </a:stretch>
        </p:blipFill>
        <p:spPr bwMode="auto">
          <a:xfrm>
            <a:off x="8458200" y="222250"/>
            <a:ext cx="685800" cy="6635750"/>
          </a:xfrm>
          <a:prstGeom prst="rect">
            <a:avLst/>
          </a:prstGeom>
          <a:noFill/>
          <a:ln w="9525">
            <a:noFill/>
            <a:miter lim="800000"/>
            <a:headEnd/>
            <a:tailEnd/>
          </a:ln>
        </p:spPr>
      </p:pic>
      <p:pic>
        <p:nvPicPr>
          <p:cNvPr id="4" name="Picture 2"/>
          <p:cNvPicPr>
            <a:picLocks noChangeAspect="1" noChangeArrowheads="1"/>
          </p:cNvPicPr>
          <p:nvPr userDrawn="1"/>
        </p:nvPicPr>
        <p:blipFill>
          <a:blip r:embed="rId3" cstate="print"/>
          <a:srcRect/>
          <a:stretch>
            <a:fillRect/>
          </a:stretch>
        </p:blipFill>
        <p:spPr bwMode="auto">
          <a:xfrm>
            <a:off x="0" y="6296025"/>
            <a:ext cx="3429000" cy="561975"/>
          </a:xfrm>
          <a:prstGeom prst="rect">
            <a:avLst/>
          </a:prstGeom>
          <a:noFill/>
          <a:ln w="9525">
            <a:noFill/>
            <a:miter lim="800000"/>
            <a:headEnd/>
            <a:tailEnd/>
          </a:ln>
        </p:spPr>
      </p:pic>
      <p:pic>
        <p:nvPicPr>
          <p:cNvPr id="5" name="Picture 3"/>
          <p:cNvPicPr>
            <a:picLocks noChangeAspect="1" noChangeArrowheads="1"/>
          </p:cNvPicPr>
          <p:nvPr userDrawn="1"/>
        </p:nvPicPr>
        <p:blipFill>
          <a:blip r:embed="rId4" cstate="print"/>
          <a:srcRect t="-11163"/>
          <a:stretch>
            <a:fillRect/>
          </a:stretch>
        </p:blipFill>
        <p:spPr bwMode="auto">
          <a:xfrm>
            <a:off x="0" y="-92075"/>
            <a:ext cx="9167813" cy="1162050"/>
          </a:xfrm>
          <a:prstGeom prst="rect">
            <a:avLst/>
          </a:prstGeom>
          <a:noFill/>
          <a:ln w="9525">
            <a:noFill/>
            <a:miter lim="800000"/>
            <a:headEnd/>
            <a:tailEnd/>
          </a:ln>
        </p:spPr>
      </p:pic>
      <p:sp>
        <p:nvSpPr>
          <p:cNvPr id="8" name="Chart Placeholder 7"/>
          <p:cNvSpPr>
            <a:spLocks noGrp="1"/>
          </p:cNvSpPr>
          <p:nvPr>
            <p:ph type="chart" sz="quarter" idx="10"/>
          </p:nvPr>
        </p:nvSpPr>
        <p:spPr>
          <a:xfrm>
            <a:off x="609600" y="1295400"/>
            <a:ext cx="7315200" cy="4876800"/>
          </a:xfrm>
        </p:spPr>
        <p:txBody>
          <a:bodyPr/>
          <a:lstStyle/>
          <a:p>
            <a:pPr lvl="0"/>
            <a:r>
              <a:rPr lang="en-US" noProof="0" smtClean="0"/>
              <a:t>Click icon to add chart</a:t>
            </a:r>
            <a:endParaRPr lang="en-US"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p:nvPicPr>
        <p:blipFill>
          <a:blip r:embed="rId15" cstate="print"/>
          <a:srcRect/>
          <a:stretch>
            <a:fillRect/>
          </a:stretch>
        </p:blipFill>
        <p:spPr bwMode="auto">
          <a:xfrm>
            <a:off x="0" y="0"/>
            <a:ext cx="9144000" cy="6862763"/>
          </a:xfrm>
          <a:prstGeom prst="rect">
            <a:avLst/>
          </a:prstGeom>
          <a:noFill/>
          <a:ln w="9525">
            <a:noFill/>
            <a:miter lim="800000"/>
            <a:headEnd/>
            <a:tailEnd/>
          </a:ln>
        </p:spPr>
      </p:pic>
      <p:sp>
        <p:nvSpPr>
          <p:cNvPr id="1027" name="Title Placeholder 1"/>
          <p:cNvSpPr>
            <a:spLocks noGrp="1"/>
          </p:cNvSpPr>
          <p:nvPr>
            <p:ph type="title"/>
          </p:nvPr>
        </p:nvSpPr>
        <p:spPr bwMode="auto">
          <a:xfrm>
            <a:off x="457200" y="1066800"/>
            <a:ext cx="5943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2286000"/>
            <a:ext cx="5943600" cy="3581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19" r:id="rId3"/>
    <p:sldLayoutId id="2147483718" r:id="rId4"/>
    <p:sldLayoutId id="2147483717" r:id="rId5"/>
    <p:sldLayoutId id="2147483728" r:id="rId6"/>
    <p:sldLayoutId id="2147483716" r:id="rId7"/>
    <p:sldLayoutId id="2147483729" r:id="rId8"/>
    <p:sldLayoutId id="2147483730" r:id="rId9"/>
    <p:sldLayoutId id="2147483731" r:id="rId10"/>
    <p:sldLayoutId id="2147483732" r:id="rId11"/>
    <p:sldLayoutId id="2147483733" r:id="rId12"/>
    <p:sldLayoutId id="2147483715" r:id="rId13"/>
  </p:sldLayoutIdLst>
  <p:txStyles>
    <p:titleStyle>
      <a:lvl1pPr algn="l" rtl="0" eaLnBrk="0" fontAlgn="base" hangingPunct="0">
        <a:spcBef>
          <a:spcPct val="0"/>
        </a:spcBef>
        <a:spcAft>
          <a:spcPct val="0"/>
        </a:spcAft>
        <a:defRPr sz="36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600">
          <a:solidFill>
            <a:schemeClr val="tx1"/>
          </a:solidFill>
          <a:latin typeface="Arial" charset="0"/>
          <a:cs typeface="Arial" charset="0"/>
        </a:defRPr>
      </a:lvl2pPr>
      <a:lvl3pPr algn="l" rtl="0" eaLnBrk="0" fontAlgn="base" hangingPunct="0">
        <a:spcBef>
          <a:spcPct val="0"/>
        </a:spcBef>
        <a:spcAft>
          <a:spcPct val="0"/>
        </a:spcAft>
        <a:defRPr sz="3600">
          <a:solidFill>
            <a:schemeClr val="tx1"/>
          </a:solidFill>
          <a:latin typeface="Arial" charset="0"/>
          <a:cs typeface="Arial" charset="0"/>
        </a:defRPr>
      </a:lvl3pPr>
      <a:lvl4pPr algn="l" rtl="0" eaLnBrk="0" fontAlgn="base" hangingPunct="0">
        <a:spcBef>
          <a:spcPct val="0"/>
        </a:spcBef>
        <a:spcAft>
          <a:spcPct val="0"/>
        </a:spcAft>
        <a:defRPr sz="3600">
          <a:solidFill>
            <a:schemeClr val="tx1"/>
          </a:solidFill>
          <a:latin typeface="Arial" charset="0"/>
          <a:cs typeface="Arial" charset="0"/>
        </a:defRPr>
      </a:lvl4pPr>
      <a:lvl5pPr algn="l" rtl="0" eaLnBrk="0" fontAlgn="base" hangingPunct="0">
        <a:spcBef>
          <a:spcPct val="0"/>
        </a:spcBef>
        <a:spcAft>
          <a:spcPct val="0"/>
        </a:spcAft>
        <a:defRPr sz="3600">
          <a:solidFill>
            <a:schemeClr val="tx1"/>
          </a:solidFill>
          <a:latin typeface="Arial" charset="0"/>
          <a:cs typeface="Arial" charset="0"/>
        </a:defRPr>
      </a:lvl5pPr>
      <a:lvl6pPr marL="457200" algn="l" rtl="0" eaLnBrk="1" fontAlgn="base" hangingPunct="1">
        <a:spcBef>
          <a:spcPct val="0"/>
        </a:spcBef>
        <a:spcAft>
          <a:spcPct val="0"/>
        </a:spcAft>
        <a:defRPr sz="3600">
          <a:solidFill>
            <a:schemeClr val="tx1"/>
          </a:solidFill>
          <a:latin typeface="Arial" charset="0"/>
          <a:cs typeface="Arial" charset="0"/>
        </a:defRPr>
      </a:lvl6pPr>
      <a:lvl7pPr marL="914400" algn="l" rtl="0" eaLnBrk="1" fontAlgn="base" hangingPunct="1">
        <a:spcBef>
          <a:spcPct val="0"/>
        </a:spcBef>
        <a:spcAft>
          <a:spcPct val="0"/>
        </a:spcAft>
        <a:defRPr sz="3600">
          <a:solidFill>
            <a:schemeClr val="tx1"/>
          </a:solidFill>
          <a:latin typeface="Arial" charset="0"/>
          <a:cs typeface="Arial" charset="0"/>
        </a:defRPr>
      </a:lvl7pPr>
      <a:lvl8pPr marL="1371600" algn="l" rtl="0" eaLnBrk="1" fontAlgn="base" hangingPunct="1">
        <a:spcBef>
          <a:spcPct val="0"/>
        </a:spcBef>
        <a:spcAft>
          <a:spcPct val="0"/>
        </a:spcAft>
        <a:defRPr sz="3600">
          <a:solidFill>
            <a:schemeClr val="tx1"/>
          </a:solidFill>
          <a:latin typeface="Arial" charset="0"/>
          <a:cs typeface="Arial" charset="0"/>
        </a:defRPr>
      </a:lvl8pPr>
      <a:lvl9pPr marL="1828800" algn="l" rtl="0" eaLnBrk="1" fontAlgn="base" hangingPunct="1">
        <a:spcBef>
          <a:spcPct val="0"/>
        </a:spcBef>
        <a:spcAft>
          <a:spcPct val="0"/>
        </a:spcAft>
        <a:defRPr sz="36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A505610-052E-4B1C-B707-E01A4EACDDC4}" type="datetimeFigureOut">
              <a:rPr lang="en-US"/>
              <a:pPr>
                <a:defRPr/>
              </a:pPr>
              <a:t>8/22/2018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2A45A3B-432D-429C-9F7F-626D177D389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5" r:id="rId1"/>
    <p:sldLayoutId id="2147483724" r:id="rId2"/>
    <p:sldLayoutId id="2147483723" r:id="rId3"/>
    <p:sldLayoutId id="2147483722" r:id="rId4"/>
    <p:sldLayoutId id="2147483721" r:id="rId5"/>
    <p:sldLayoutId id="2147483720" r:id="rId6"/>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6.jpe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vmc_zLje58_fuM&amp;tbnid=C27jbz7c9GUjuM:&amp;ved=0CAUQjRw&amp;url=http://www.families.com/blog/teaching-children-relationship-boundaries&amp;ei=90vyUrOFBIjtkQeZo4DYDQ&amp;bvm=bv.60799247,d.aWc&amp;psig=AFQjCNEiCXEW75HEYA1rG49_vg0JBxPogQ&amp;ust=1391697234160266"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thinkculturalhealth.hhs.go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6.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ctrTitle"/>
          </p:nvPr>
        </p:nvSpPr>
        <p:spPr>
          <a:xfrm>
            <a:off x="228600" y="2438400"/>
            <a:ext cx="8763000" cy="990600"/>
          </a:xfrm>
        </p:spPr>
        <p:txBody>
          <a:bodyPr/>
          <a:lstStyle/>
          <a:p>
            <a:r>
              <a:rPr lang="en-US" sz="2900" b="1" smtClean="0">
                <a:latin typeface="Arial" charset="0"/>
                <a:cs typeface="Arial" charset="0"/>
              </a:rPr>
              <a:t>Cultural Change and Family Transformation</a:t>
            </a:r>
          </a:p>
        </p:txBody>
      </p:sp>
      <p:sp>
        <p:nvSpPr>
          <p:cNvPr id="24578" name="Subtitle 2"/>
          <p:cNvSpPr txBox="1">
            <a:spLocks/>
          </p:cNvSpPr>
          <p:nvPr/>
        </p:nvSpPr>
        <p:spPr bwMode="auto">
          <a:xfrm>
            <a:off x="2590800" y="3581400"/>
            <a:ext cx="6400800" cy="1447800"/>
          </a:xfrm>
          <a:prstGeom prst="rect">
            <a:avLst/>
          </a:prstGeom>
          <a:noFill/>
          <a:ln w="9525">
            <a:noFill/>
            <a:miter lim="800000"/>
            <a:headEnd/>
            <a:tailEnd/>
          </a:ln>
        </p:spPr>
        <p:txBody>
          <a:bodyPr/>
          <a:lstStyle/>
          <a:p>
            <a:pPr algn="r" eaLnBrk="0" hangingPunct="0">
              <a:spcBef>
                <a:spcPct val="20000"/>
              </a:spcBef>
              <a:buFont typeface="Arial" charset="0"/>
              <a:buNone/>
            </a:pPr>
            <a:r>
              <a:rPr lang="en-US" sz="2400" dirty="0">
                <a:solidFill>
                  <a:srgbClr val="002060"/>
                </a:solidFill>
                <a:cs typeface="Arial" charset="0"/>
              </a:rPr>
              <a:t>Module </a:t>
            </a:r>
            <a:r>
              <a:rPr lang="en-US" sz="2400" dirty="0" smtClean="0">
                <a:solidFill>
                  <a:srgbClr val="002060"/>
                </a:solidFill>
                <a:cs typeface="Arial" charset="0"/>
              </a:rPr>
              <a:t>2</a:t>
            </a:r>
          </a:p>
          <a:p>
            <a:pPr algn="r" eaLnBrk="0" hangingPunct="0">
              <a:spcBef>
                <a:spcPct val="20000"/>
              </a:spcBef>
              <a:buFont typeface="Arial" charset="0"/>
              <a:buNone/>
            </a:pPr>
            <a:r>
              <a:rPr lang="en-US" sz="2400" dirty="0" smtClean="0">
                <a:solidFill>
                  <a:srgbClr val="002060"/>
                </a:solidFill>
                <a:cs typeface="Arial" charset="0"/>
              </a:rPr>
              <a:t>New England ATTC</a:t>
            </a:r>
            <a:endParaRPr lang="en-US" sz="2400" dirty="0">
              <a:solidFill>
                <a:srgbClr val="002060"/>
              </a:solidFill>
              <a:cs typeface="Arial" charset="0"/>
            </a:endParaRPr>
          </a:p>
        </p:txBody>
      </p:sp>
      <p:sp>
        <p:nvSpPr>
          <p:cNvPr id="24579" name="TextBox 6"/>
          <p:cNvSpPr txBox="1">
            <a:spLocks noChangeArrowheads="1"/>
          </p:cNvSpPr>
          <p:nvPr/>
        </p:nvSpPr>
        <p:spPr bwMode="auto">
          <a:xfrm>
            <a:off x="3429000" y="5179325"/>
            <a:ext cx="5160387" cy="369332"/>
          </a:xfrm>
          <a:prstGeom prst="rect">
            <a:avLst/>
          </a:prstGeom>
          <a:noFill/>
          <a:ln w="9525">
            <a:noFill/>
            <a:miter lim="800000"/>
            <a:headEnd/>
            <a:tailEnd/>
          </a:ln>
        </p:spPr>
        <p:txBody>
          <a:bodyPr wrap="none">
            <a:spAutoFit/>
          </a:bodyPr>
          <a:lstStyle/>
          <a:p>
            <a:pPr algn="ctr"/>
            <a:r>
              <a:rPr lang="en-US" b="1" dirty="0" smtClean="0">
                <a:solidFill>
                  <a:schemeClr val="accent3">
                    <a:lumMod val="75000"/>
                  </a:schemeClr>
                </a:solidFill>
                <a:cs typeface="Arial" charset="0"/>
              </a:rPr>
              <a:t>Haner Hernández, </a:t>
            </a:r>
            <a:r>
              <a:rPr lang="es-PR" b="1" dirty="0" err="1">
                <a:solidFill>
                  <a:schemeClr val="accent3">
                    <a:lumMod val="75000"/>
                  </a:schemeClr>
                </a:solidFill>
              </a:rPr>
              <a:t>Ph.D</a:t>
            </a:r>
            <a:r>
              <a:rPr lang="es-PR" b="1" dirty="0">
                <a:solidFill>
                  <a:schemeClr val="accent3">
                    <a:lumMod val="75000"/>
                  </a:schemeClr>
                </a:solidFill>
              </a:rPr>
              <a:t>., CPS, CADCII, LADCI</a:t>
            </a:r>
            <a:endParaRPr lang="en-US" b="1" dirty="0">
              <a:solidFill>
                <a:schemeClr val="accent3">
                  <a:lumMod val="75000"/>
                </a:schemeClr>
              </a:solidFill>
              <a:cs typeface="Arial"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66" y="6247331"/>
            <a:ext cx="3430524" cy="61066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4" descr="ANd9GcRrio3WsL7jKjeP2qE0ZGqhbYJ3I3fgSxmzs0NY0nwv-9FTpFkDQYB8sWubRg"/>
          <p:cNvPicPr>
            <a:picLocks noChangeAspect="1" noChangeArrowheads="1"/>
          </p:cNvPicPr>
          <p:nvPr/>
        </p:nvPicPr>
        <p:blipFill>
          <a:blip r:embed="rId3" cstate="print"/>
          <a:srcRect t="10461" b="11845"/>
          <a:stretch>
            <a:fillRect/>
          </a:stretch>
        </p:blipFill>
        <p:spPr bwMode="auto">
          <a:xfrm>
            <a:off x="3006725" y="1676400"/>
            <a:ext cx="2905125" cy="2174875"/>
          </a:xfrm>
          <a:prstGeom prst="rect">
            <a:avLst/>
          </a:prstGeom>
          <a:noFill/>
          <a:ln w="9525">
            <a:noFill/>
            <a:miter lim="800000"/>
            <a:headEnd/>
            <a:tailEnd/>
          </a:ln>
        </p:spPr>
      </p:pic>
      <p:sp>
        <p:nvSpPr>
          <p:cNvPr id="33794" name="Rectangle 2"/>
          <p:cNvSpPr>
            <a:spLocks noGrp="1"/>
          </p:cNvSpPr>
          <p:nvPr>
            <p:ph type="title" idx="4294967295"/>
          </p:nvPr>
        </p:nvSpPr>
        <p:spPr>
          <a:xfrm>
            <a:off x="76200" y="76200"/>
            <a:ext cx="7696200" cy="990600"/>
          </a:xfrm>
        </p:spPr>
        <p:txBody>
          <a:bodyPr/>
          <a:lstStyle/>
          <a:p>
            <a:pPr eaLnBrk="1" hangingPunct="1"/>
            <a:r>
              <a:rPr lang="en-US" b="1" smtClean="0">
                <a:solidFill>
                  <a:schemeClr val="bg1"/>
                </a:solidFill>
                <a:latin typeface="Arial" charset="0"/>
                <a:cs typeface="Arial" charset="0"/>
              </a:rPr>
              <a:t>Culture and Treatment</a:t>
            </a:r>
          </a:p>
        </p:txBody>
      </p:sp>
      <p:sp>
        <p:nvSpPr>
          <p:cNvPr id="33795" name="Rectangle 3"/>
          <p:cNvSpPr>
            <a:spLocks noGrp="1"/>
          </p:cNvSpPr>
          <p:nvPr>
            <p:ph type="body" idx="4294967295"/>
          </p:nvPr>
        </p:nvSpPr>
        <p:spPr>
          <a:xfrm>
            <a:off x="381000" y="4114800"/>
            <a:ext cx="7772400" cy="1905000"/>
          </a:xfrm>
        </p:spPr>
        <p:txBody>
          <a:bodyPr/>
          <a:lstStyle/>
          <a:p>
            <a:pPr marL="0" indent="0" algn="ctr" eaLnBrk="1" hangingPunct="1">
              <a:buFont typeface="Arial" charset="0"/>
              <a:buNone/>
            </a:pPr>
            <a:r>
              <a:rPr lang="en-US" smtClean="0">
                <a:latin typeface="Arial" charset="0"/>
                <a:cs typeface="Arial" charset="0"/>
              </a:rPr>
              <a:t>Understand the importance of culture by inquiring about it.</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66" y="6247331"/>
            <a:ext cx="3430524" cy="610669"/>
          </a:xfrm>
          <a:prstGeom prst="rect">
            <a:avLst/>
          </a:prstGeom>
        </p:spPr>
      </p:pic>
    </p:spTree>
    <p:extLst>
      <p:ext uri="{BB962C8B-B14F-4D97-AF65-F5344CB8AC3E}">
        <p14:creationId xmlns:p14="http://schemas.microsoft.com/office/powerpoint/2010/main" val="38307304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04800" y="1143000"/>
            <a:ext cx="8077200" cy="4267200"/>
          </a:xfrm>
          <a:prstGeom prst="rect">
            <a:avLst/>
          </a:prstGeom>
        </p:spPr>
        <p:txBody>
          <a:bodyPr anchor="ctr">
            <a:normAutofit fontScale="25000" lnSpcReduction="20000"/>
          </a:bodyPr>
          <a:lstStyle/>
          <a:p>
            <a:pPr>
              <a:lnSpc>
                <a:spcPct val="80000"/>
              </a:lnSpc>
              <a:defRPr/>
            </a:pPr>
            <a:endParaRPr lang="en-US" sz="1100" b="1" dirty="0">
              <a:solidFill>
                <a:srgbClr val="FFFF00"/>
              </a:solidFill>
              <a:effectLst>
                <a:outerShdw blurRad="38100" dist="38100" dir="2700000" algn="tl">
                  <a:srgbClr val="C0C0C0"/>
                </a:outerShdw>
              </a:effectLst>
              <a:latin typeface="Calibri" pitchFamily="34" charset="0"/>
            </a:endParaRPr>
          </a:p>
          <a:p>
            <a:pPr>
              <a:lnSpc>
                <a:spcPct val="80000"/>
              </a:lnSpc>
              <a:defRPr/>
            </a:pPr>
            <a:endParaRPr lang="en-US" sz="800" b="1" dirty="0">
              <a:solidFill>
                <a:srgbClr val="FFFF00"/>
              </a:solidFill>
              <a:latin typeface="Times New Roman" pitchFamily="18" charset="0"/>
              <a:cs typeface="Times New Roman" pitchFamily="18" charset="0"/>
            </a:endParaRPr>
          </a:p>
          <a:p>
            <a:pPr>
              <a:lnSpc>
                <a:spcPct val="80000"/>
              </a:lnSpc>
              <a:defRPr/>
            </a:pPr>
            <a:endParaRPr lang="en-US" sz="800" b="1" dirty="0">
              <a:solidFill>
                <a:srgbClr val="FFFF00"/>
              </a:solidFill>
              <a:latin typeface="Times New Roman" pitchFamily="18" charset="0"/>
              <a:cs typeface="Times New Roman" pitchFamily="18" charset="0"/>
            </a:endParaRPr>
          </a:p>
          <a:p>
            <a:pPr>
              <a:lnSpc>
                <a:spcPct val="80000"/>
              </a:lnSpc>
              <a:defRPr/>
            </a:pPr>
            <a:endParaRPr lang="en-US" sz="800" dirty="0"/>
          </a:p>
          <a:p>
            <a:pPr>
              <a:lnSpc>
                <a:spcPct val="80000"/>
              </a:lnSpc>
              <a:defRPr/>
            </a:pPr>
            <a:endParaRPr lang="en-US" sz="800" dirty="0"/>
          </a:p>
          <a:p>
            <a:pPr>
              <a:lnSpc>
                <a:spcPct val="80000"/>
              </a:lnSpc>
              <a:defRPr/>
            </a:pPr>
            <a:endParaRPr lang="en-US" sz="2800" dirty="0">
              <a:solidFill>
                <a:srgbClr val="FFFF00"/>
              </a:solidFill>
              <a:latin typeface="Times New Roman" pitchFamily="18" charset="0"/>
              <a:cs typeface="Times New Roman" pitchFamily="18" charset="0"/>
            </a:endParaRPr>
          </a:p>
          <a:p>
            <a:pPr>
              <a:lnSpc>
                <a:spcPct val="80000"/>
              </a:lnSpc>
              <a:defRPr/>
            </a:pPr>
            <a:endParaRPr lang="en-US" sz="2400" dirty="0">
              <a:solidFill>
                <a:srgbClr val="FFFF00"/>
              </a:solidFill>
              <a:latin typeface="Times New Roman" pitchFamily="18" charset="0"/>
              <a:cs typeface="Times New Roman" pitchFamily="18" charset="0"/>
            </a:endParaRPr>
          </a:p>
          <a:p>
            <a:pPr>
              <a:lnSpc>
                <a:spcPct val="80000"/>
              </a:lnSpc>
              <a:defRPr/>
            </a:pPr>
            <a:r>
              <a:rPr lang="en-US" sz="2800" b="1" dirty="0">
                <a:solidFill>
                  <a:srgbClr val="FFFF00"/>
                </a:solidFill>
                <a:latin typeface="Times New Roman" pitchFamily="18" charset="0"/>
                <a:cs typeface="Times New Roman" pitchFamily="18" charset="0"/>
              </a:rPr>
              <a:t> </a:t>
            </a:r>
          </a:p>
          <a:p>
            <a:pPr>
              <a:lnSpc>
                <a:spcPct val="80000"/>
              </a:lnSpc>
              <a:defRPr/>
            </a:pPr>
            <a:r>
              <a:rPr lang="en-US" sz="3000" dirty="0">
                <a:cs typeface="Arial" charset="0"/>
              </a:rPr>
              <a:t> </a:t>
            </a:r>
          </a:p>
          <a:p>
            <a:pPr algn="ctr">
              <a:lnSpc>
                <a:spcPct val="120000"/>
              </a:lnSpc>
              <a:defRPr/>
            </a:pPr>
            <a:r>
              <a:rPr lang="en-US" sz="11200" dirty="0">
                <a:cs typeface="Arial" charset="0"/>
              </a:rPr>
              <a:t>Culture plays a key role in our ability to influence behavior in a patient. However, we cannot afford to let cultural barriers limit our ability to meet the needs of our patients, or reduce their opportunity to benefit from the services we can provide. </a:t>
            </a:r>
          </a:p>
          <a:p>
            <a:pPr algn="ctr">
              <a:lnSpc>
                <a:spcPct val="170000"/>
              </a:lnSpc>
              <a:defRPr/>
            </a:pPr>
            <a:r>
              <a:rPr lang="en-US" sz="11200" dirty="0">
                <a:cs typeface="Arial" charset="0"/>
              </a:rPr>
              <a:t> </a:t>
            </a:r>
          </a:p>
          <a:p>
            <a:pPr>
              <a:lnSpc>
                <a:spcPct val="170000"/>
              </a:lnSpc>
              <a:defRPr/>
            </a:pPr>
            <a:r>
              <a:rPr lang="en-US" sz="6700" b="1" dirty="0">
                <a:solidFill>
                  <a:srgbClr val="FFFF00"/>
                </a:solidFill>
                <a:latin typeface="Times New Roman" pitchFamily="18" charset="0"/>
                <a:cs typeface="Times New Roman" pitchFamily="18" charset="0"/>
              </a:rPr>
              <a:t> </a:t>
            </a:r>
            <a:endParaRPr lang="en-US" sz="3800" dirty="0">
              <a:solidFill>
                <a:srgbClr val="FFFF00"/>
              </a:solidFill>
              <a:latin typeface="Times New Roman" pitchFamily="18" charset="0"/>
              <a:cs typeface="Times New Roman" pitchFamily="18" charset="0"/>
            </a:endParaRPr>
          </a:p>
          <a:p>
            <a:pPr>
              <a:lnSpc>
                <a:spcPct val="80000"/>
              </a:lnSpc>
              <a:defRPr/>
            </a:pPr>
            <a:endParaRPr lang="en-US" sz="5900" dirty="0">
              <a:solidFill>
                <a:srgbClr val="FFFF00"/>
              </a:solidFill>
              <a:latin typeface="Times New Roman" pitchFamily="18" charset="0"/>
              <a:cs typeface="Times New Roman" pitchFamily="18" charset="0"/>
            </a:endParaRPr>
          </a:p>
          <a:p>
            <a:pPr>
              <a:lnSpc>
                <a:spcPct val="80000"/>
              </a:lnSpc>
              <a:defRPr/>
            </a:pPr>
            <a:endParaRPr lang="en-US" sz="1700" b="1" i="1" dirty="0">
              <a:solidFill>
                <a:srgbClr val="FFFF00"/>
              </a:solidFill>
              <a:latin typeface="Times New Roman" pitchFamily="18" charset="0"/>
              <a:cs typeface="Times New Roman" pitchFamily="18" charset="0"/>
            </a:endParaRPr>
          </a:p>
          <a:p>
            <a:pPr>
              <a:lnSpc>
                <a:spcPct val="80000"/>
              </a:lnSpc>
              <a:defRPr/>
            </a:pPr>
            <a:endParaRPr lang="en-US" sz="1700" b="1" i="1" dirty="0">
              <a:solidFill>
                <a:srgbClr val="FFFF00"/>
              </a:solidFill>
              <a:latin typeface="Times New Roman" pitchFamily="18" charset="0"/>
              <a:cs typeface="Times New Roman" pitchFamily="18" charset="0"/>
            </a:endParaRPr>
          </a:p>
          <a:p>
            <a:pPr>
              <a:lnSpc>
                <a:spcPct val="80000"/>
              </a:lnSpc>
              <a:defRPr/>
            </a:pPr>
            <a:endParaRPr lang="en-US" sz="1700" b="1" i="1" dirty="0">
              <a:solidFill>
                <a:srgbClr val="FFFF00"/>
              </a:solidFill>
              <a:latin typeface="Times New Roman" pitchFamily="18" charset="0"/>
              <a:cs typeface="Times New Roman" pitchFamily="18" charset="0"/>
            </a:endParaRPr>
          </a:p>
          <a:p>
            <a:pPr>
              <a:lnSpc>
                <a:spcPct val="80000"/>
              </a:lnSpc>
              <a:defRPr/>
            </a:pPr>
            <a:endParaRPr lang="en-US" sz="1700" b="1" i="1" dirty="0">
              <a:solidFill>
                <a:srgbClr val="FFFF00"/>
              </a:solidFill>
              <a:latin typeface="Times New Roman" pitchFamily="18" charset="0"/>
              <a:cs typeface="Times New Roman" pitchFamily="18" charset="0"/>
            </a:endParaRPr>
          </a:p>
          <a:p>
            <a:pPr>
              <a:lnSpc>
                <a:spcPct val="80000"/>
              </a:lnSpc>
              <a:defRPr/>
            </a:pPr>
            <a:endParaRPr lang="en-US" sz="3400" dirty="0">
              <a:solidFill>
                <a:srgbClr val="FFFF00"/>
              </a:solidFill>
              <a:effectLst>
                <a:outerShdw blurRad="38100" dist="38100" dir="2700000" algn="tl">
                  <a:srgbClr val="C0C0C0"/>
                </a:outerShdw>
              </a:effectLst>
              <a:latin typeface="Times New Roman" pitchFamily="18" charset="0"/>
              <a:cs typeface="Times New Roman" pitchFamily="18" charset="0"/>
            </a:endParaRPr>
          </a:p>
          <a:p>
            <a:pPr>
              <a:lnSpc>
                <a:spcPct val="80000"/>
              </a:lnSpc>
              <a:defRPr/>
            </a:pPr>
            <a:endParaRPr lang="en-US" sz="3400" dirty="0">
              <a:solidFill>
                <a:srgbClr val="FFFF00"/>
              </a:solidFill>
              <a:effectLst>
                <a:outerShdw blurRad="38100" dist="38100" dir="2700000" algn="tl">
                  <a:srgbClr val="C0C0C0"/>
                </a:outerShdw>
              </a:effectLst>
              <a:latin typeface="Times New Roman" pitchFamily="18" charset="0"/>
              <a:cs typeface="Times New Roman" pitchFamily="18" charset="0"/>
            </a:endParaRPr>
          </a:p>
          <a:p>
            <a:pPr>
              <a:lnSpc>
                <a:spcPct val="80000"/>
              </a:lnSpc>
              <a:defRPr/>
            </a:pPr>
            <a:endParaRPr lang="en-US" sz="2100" dirty="0">
              <a:solidFill>
                <a:srgbClr val="FFFF00"/>
              </a:solidFill>
              <a:effectLst>
                <a:outerShdw blurRad="38100" dist="38100" dir="2700000" algn="tl">
                  <a:srgbClr val="C0C0C0"/>
                </a:outerShdw>
              </a:effectLst>
              <a:latin typeface="Calibri" pitchFamily="34" charset="0"/>
            </a:endParaRPr>
          </a:p>
          <a:p>
            <a:pPr>
              <a:lnSpc>
                <a:spcPct val="80000"/>
              </a:lnSpc>
              <a:defRPr/>
            </a:pPr>
            <a:endParaRPr lang="en-US" sz="2100" dirty="0">
              <a:solidFill>
                <a:srgbClr val="FFFF00"/>
              </a:solidFill>
              <a:effectLst>
                <a:outerShdw blurRad="38100" dist="38100" dir="2700000" algn="tl">
                  <a:srgbClr val="C0C0C0"/>
                </a:outerShdw>
              </a:effectLst>
              <a:latin typeface="Calibri" pitchFamily="34" charset="0"/>
            </a:endParaRPr>
          </a:p>
        </p:txBody>
      </p:sp>
      <p:sp>
        <p:nvSpPr>
          <p:cNvPr id="37890" name="TextBox 1"/>
          <p:cNvSpPr txBox="1">
            <a:spLocks noChangeArrowheads="1"/>
          </p:cNvSpPr>
          <p:nvPr/>
        </p:nvSpPr>
        <p:spPr bwMode="auto">
          <a:xfrm>
            <a:off x="304800" y="76200"/>
            <a:ext cx="8305800" cy="946150"/>
          </a:xfrm>
          <a:prstGeom prst="rect">
            <a:avLst/>
          </a:prstGeom>
          <a:noFill/>
          <a:ln w="9525">
            <a:noFill/>
            <a:miter lim="800000"/>
            <a:headEnd/>
            <a:tailEnd/>
          </a:ln>
        </p:spPr>
        <p:txBody>
          <a:bodyPr>
            <a:spAutoFit/>
          </a:bodyPr>
          <a:lstStyle/>
          <a:p>
            <a:r>
              <a:rPr lang="en-US" sz="2800" b="1">
                <a:solidFill>
                  <a:schemeClr val="bg1"/>
                </a:solidFill>
                <a:cs typeface="Arial" charset="0"/>
              </a:rPr>
              <a:t>Principles for Culturally Competent Treatment Services for Hispanic and</a:t>
            </a:r>
            <a:r>
              <a:rPr lang="en-US" sz="2800" b="1">
                <a:solidFill>
                  <a:srgbClr val="FF0000"/>
                </a:solidFill>
                <a:cs typeface="Arial" charset="0"/>
              </a:rPr>
              <a:t> </a:t>
            </a:r>
            <a:r>
              <a:rPr lang="en-US" sz="2800" b="1">
                <a:solidFill>
                  <a:schemeClr val="bg1"/>
                </a:solidFill>
                <a:cs typeface="Arial" charset="0"/>
              </a:rPr>
              <a:t>Latino Populations</a:t>
            </a:r>
            <a:endParaRPr lang="en-US" sz="2800">
              <a:solidFill>
                <a:schemeClr val="bg1"/>
              </a:solidFill>
              <a:cs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4191000"/>
            <a:ext cx="214312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66" y="6247331"/>
            <a:ext cx="3430524" cy="610669"/>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253621" y="1143000"/>
            <a:ext cx="5385179" cy="4267200"/>
          </a:xfrm>
          <a:prstGeom prst="rect">
            <a:avLst/>
          </a:prstGeom>
        </p:spPr>
        <p:txBody>
          <a:bodyPr anchor="ctr">
            <a:normAutofit fontScale="92500" lnSpcReduction="10000"/>
          </a:bodyPr>
          <a:lstStyle/>
          <a:p>
            <a:pPr marL="914400" indent="-450850" algn="ctr">
              <a:lnSpc>
                <a:spcPct val="60000"/>
              </a:lnSpc>
              <a:defRPr/>
            </a:pPr>
            <a:endParaRPr lang="en-US" sz="300" b="1" dirty="0">
              <a:solidFill>
                <a:srgbClr val="FFFF00"/>
              </a:solidFill>
              <a:effectLst>
                <a:outerShdw blurRad="38100" dist="38100" dir="2700000" algn="tl">
                  <a:srgbClr val="C0C0C0"/>
                </a:outerShdw>
              </a:effectLst>
              <a:latin typeface="Calibri" pitchFamily="34" charset="0"/>
            </a:endParaRPr>
          </a:p>
          <a:p>
            <a:pPr marL="914400" indent="-450850" algn="ctr">
              <a:lnSpc>
                <a:spcPct val="60000"/>
              </a:lnSpc>
              <a:defRPr/>
            </a:pPr>
            <a:endParaRPr lang="en-US" sz="200" b="1" dirty="0">
              <a:solidFill>
                <a:srgbClr val="FFFF00"/>
              </a:solidFill>
              <a:latin typeface="Times New Roman" pitchFamily="18" charset="0"/>
              <a:cs typeface="Times New Roman" pitchFamily="18" charset="0"/>
            </a:endParaRPr>
          </a:p>
          <a:p>
            <a:pPr marL="914400" indent="-450850">
              <a:lnSpc>
                <a:spcPct val="60000"/>
              </a:lnSpc>
              <a:defRPr/>
            </a:pPr>
            <a:endParaRPr lang="en-US" sz="200" b="1" dirty="0">
              <a:solidFill>
                <a:srgbClr val="FFFF00"/>
              </a:solidFill>
              <a:latin typeface="Times New Roman" pitchFamily="18" charset="0"/>
              <a:cs typeface="Times New Roman" pitchFamily="18" charset="0"/>
            </a:endParaRPr>
          </a:p>
          <a:p>
            <a:pPr marL="914400" indent="-450850">
              <a:lnSpc>
                <a:spcPct val="60000"/>
              </a:lnSpc>
              <a:defRPr/>
            </a:pPr>
            <a:endParaRPr lang="en-US" sz="200" dirty="0"/>
          </a:p>
          <a:p>
            <a:pPr marL="914400" indent="-450850">
              <a:lnSpc>
                <a:spcPct val="60000"/>
              </a:lnSpc>
              <a:defRPr/>
            </a:pPr>
            <a:endParaRPr lang="en-US" sz="200" dirty="0"/>
          </a:p>
          <a:p>
            <a:pPr marL="914400" indent="-450850">
              <a:lnSpc>
                <a:spcPct val="60000"/>
              </a:lnSpc>
              <a:defRPr/>
            </a:pPr>
            <a:endParaRPr lang="en-US" sz="700" dirty="0">
              <a:solidFill>
                <a:srgbClr val="FFFF00"/>
              </a:solidFill>
              <a:latin typeface="Times New Roman" pitchFamily="18" charset="0"/>
              <a:cs typeface="Times New Roman" pitchFamily="18" charset="0"/>
            </a:endParaRPr>
          </a:p>
          <a:p>
            <a:pPr marL="914400" indent="-450850">
              <a:lnSpc>
                <a:spcPct val="60000"/>
              </a:lnSpc>
              <a:defRPr/>
            </a:pPr>
            <a:endParaRPr lang="en-US" sz="600" dirty="0">
              <a:solidFill>
                <a:srgbClr val="FFFF00"/>
              </a:solidFill>
              <a:latin typeface="Times New Roman" pitchFamily="18" charset="0"/>
              <a:cs typeface="Times New Roman" pitchFamily="18" charset="0"/>
            </a:endParaRPr>
          </a:p>
          <a:p>
            <a:pPr marL="914400" indent="-450850">
              <a:lnSpc>
                <a:spcPct val="60000"/>
              </a:lnSpc>
              <a:defRPr/>
            </a:pPr>
            <a:endParaRPr lang="en-US" sz="600" dirty="0">
              <a:solidFill>
                <a:srgbClr val="FFFF00"/>
              </a:solidFill>
              <a:latin typeface="Times New Roman" pitchFamily="18" charset="0"/>
              <a:cs typeface="Times New Roman" pitchFamily="18" charset="0"/>
            </a:endParaRPr>
          </a:p>
          <a:p>
            <a:pPr marL="914400" indent="-450850" algn="ctr">
              <a:lnSpc>
                <a:spcPct val="60000"/>
              </a:lnSpc>
              <a:defRPr/>
            </a:pPr>
            <a:r>
              <a:rPr lang="en-US" sz="700" b="1" dirty="0">
                <a:solidFill>
                  <a:srgbClr val="FFFF00"/>
                </a:solidFill>
                <a:latin typeface="Times New Roman" pitchFamily="18" charset="0"/>
                <a:cs typeface="Times New Roman" pitchFamily="18" charset="0"/>
              </a:rPr>
              <a:t> </a:t>
            </a:r>
          </a:p>
          <a:p>
            <a:pPr marL="914400" indent="-450850">
              <a:lnSpc>
                <a:spcPct val="60000"/>
              </a:lnSpc>
              <a:defRPr/>
            </a:pPr>
            <a:endParaRPr lang="en-US" sz="700" dirty="0">
              <a:solidFill>
                <a:srgbClr val="FFFF00"/>
              </a:solidFill>
              <a:latin typeface="Times New Roman" pitchFamily="18" charset="0"/>
              <a:cs typeface="Times New Roman" pitchFamily="18" charset="0"/>
            </a:endParaRPr>
          </a:p>
          <a:p>
            <a:pPr marL="914400" indent="-450850">
              <a:lnSpc>
                <a:spcPct val="60000"/>
              </a:lnSpc>
              <a:defRPr/>
            </a:pPr>
            <a:endParaRPr lang="en-US" sz="700" dirty="0">
              <a:solidFill>
                <a:srgbClr val="FFFF00"/>
              </a:solidFill>
              <a:latin typeface="Times New Roman" pitchFamily="18" charset="0"/>
              <a:cs typeface="Times New Roman" pitchFamily="18" charset="0"/>
            </a:endParaRPr>
          </a:p>
          <a:p>
            <a:pPr marL="914400" indent="-450850">
              <a:lnSpc>
                <a:spcPct val="60000"/>
              </a:lnSpc>
              <a:defRPr/>
            </a:pPr>
            <a:endParaRPr lang="en-US" sz="700" dirty="0">
              <a:solidFill>
                <a:srgbClr val="FFFF00"/>
              </a:solidFill>
              <a:latin typeface="Times New Roman" pitchFamily="18" charset="0"/>
              <a:cs typeface="Times New Roman" pitchFamily="18" charset="0"/>
            </a:endParaRPr>
          </a:p>
          <a:p>
            <a:pPr marL="914400" indent="-450850">
              <a:lnSpc>
                <a:spcPct val="60000"/>
              </a:lnSpc>
              <a:defRPr/>
            </a:pPr>
            <a:endParaRPr lang="en-US" sz="600" dirty="0">
              <a:solidFill>
                <a:srgbClr val="FFFF00"/>
              </a:solidFill>
              <a:latin typeface="Times New Roman" pitchFamily="18" charset="0"/>
              <a:cs typeface="Times New Roman" pitchFamily="18" charset="0"/>
            </a:endParaRPr>
          </a:p>
          <a:p>
            <a:pPr marL="914400" indent="-450850">
              <a:lnSpc>
                <a:spcPct val="60000"/>
              </a:lnSpc>
              <a:defRPr/>
            </a:pPr>
            <a:endParaRPr lang="en-US" sz="600" dirty="0">
              <a:solidFill>
                <a:srgbClr val="FFFF00"/>
              </a:solidFill>
              <a:latin typeface="Times New Roman" pitchFamily="18" charset="0"/>
              <a:cs typeface="Times New Roman" pitchFamily="18" charset="0"/>
            </a:endParaRPr>
          </a:p>
          <a:p>
            <a:pPr marL="914400" indent="-450850">
              <a:lnSpc>
                <a:spcPct val="60000"/>
              </a:lnSpc>
              <a:defRPr/>
            </a:pPr>
            <a:endParaRPr lang="en-US" sz="600" dirty="0">
              <a:solidFill>
                <a:srgbClr val="FFFF00"/>
              </a:solidFill>
              <a:latin typeface="Times New Roman" pitchFamily="18" charset="0"/>
              <a:cs typeface="Times New Roman" pitchFamily="18" charset="0"/>
            </a:endParaRPr>
          </a:p>
          <a:p>
            <a:pPr marL="914400" indent="-450850">
              <a:lnSpc>
                <a:spcPct val="60000"/>
              </a:lnSpc>
              <a:defRPr/>
            </a:pPr>
            <a:endParaRPr lang="en-US" sz="600" dirty="0">
              <a:solidFill>
                <a:srgbClr val="FFFF00"/>
              </a:solidFill>
              <a:latin typeface="Times New Roman" pitchFamily="18" charset="0"/>
              <a:cs typeface="Times New Roman" pitchFamily="18" charset="0"/>
            </a:endParaRPr>
          </a:p>
          <a:p>
            <a:pPr marL="914400" indent="-450850">
              <a:lnSpc>
                <a:spcPct val="60000"/>
              </a:lnSpc>
              <a:defRPr/>
            </a:pPr>
            <a:endParaRPr lang="en-US" sz="600" dirty="0">
              <a:solidFill>
                <a:srgbClr val="FFFF00"/>
              </a:solidFill>
              <a:cs typeface="Times New Roman" pitchFamily="18" charset="0"/>
            </a:endParaRPr>
          </a:p>
          <a:p>
            <a:pPr marL="914400" indent="-450850">
              <a:lnSpc>
                <a:spcPct val="60000"/>
              </a:lnSpc>
              <a:buFont typeface="Arial" charset="0"/>
              <a:buChar char="•"/>
              <a:defRPr/>
            </a:pPr>
            <a:endParaRPr lang="en-US" sz="800" dirty="0">
              <a:cs typeface="Times New Roman" pitchFamily="18" charset="0"/>
            </a:endParaRPr>
          </a:p>
          <a:p>
            <a:pPr marL="914400" indent="-450850">
              <a:lnSpc>
                <a:spcPct val="60000"/>
              </a:lnSpc>
              <a:buFont typeface="Arial" charset="0"/>
              <a:buChar char="•"/>
              <a:defRPr/>
            </a:pPr>
            <a:endParaRPr lang="en-US" sz="3200" dirty="0">
              <a:cs typeface="Times New Roman" pitchFamily="18" charset="0"/>
            </a:endParaRPr>
          </a:p>
          <a:p>
            <a:pPr marL="914400" indent="-450850">
              <a:lnSpc>
                <a:spcPct val="60000"/>
              </a:lnSpc>
              <a:buFont typeface="Arial" charset="0"/>
              <a:buChar char="•"/>
              <a:defRPr/>
            </a:pPr>
            <a:r>
              <a:rPr lang="en-US" sz="2800" dirty="0">
                <a:cs typeface="Times New Roman" pitchFamily="18" charset="0"/>
              </a:rPr>
              <a:t>Family or </a:t>
            </a:r>
            <a:r>
              <a:rPr lang="en-US" sz="2800" i="1" dirty="0" err="1">
                <a:cs typeface="Times New Roman" pitchFamily="18" charset="0"/>
              </a:rPr>
              <a:t>familia</a:t>
            </a:r>
            <a:r>
              <a:rPr lang="en-US" sz="2800" i="1" dirty="0">
                <a:cs typeface="Times New Roman" pitchFamily="18" charset="0"/>
              </a:rPr>
              <a:t> (</a:t>
            </a:r>
            <a:r>
              <a:rPr lang="en-US" sz="2800" i="1" dirty="0" err="1">
                <a:cs typeface="Times New Roman" pitchFamily="18" charset="0"/>
              </a:rPr>
              <a:t>familismo</a:t>
            </a:r>
            <a:r>
              <a:rPr lang="en-US" sz="2800" i="1" dirty="0" smtClean="0">
                <a:cs typeface="Times New Roman" pitchFamily="18" charset="0"/>
              </a:rPr>
              <a:t>)</a:t>
            </a:r>
          </a:p>
          <a:p>
            <a:pPr marL="463550">
              <a:lnSpc>
                <a:spcPct val="60000"/>
              </a:lnSpc>
              <a:defRPr/>
            </a:pPr>
            <a:endParaRPr lang="en-US" sz="2800" dirty="0">
              <a:cs typeface="Times New Roman" pitchFamily="18" charset="0"/>
            </a:endParaRPr>
          </a:p>
          <a:p>
            <a:pPr marL="914400" indent="-450850">
              <a:lnSpc>
                <a:spcPct val="60000"/>
              </a:lnSpc>
              <a:defRPr/>
            </a:pPr>
            <a:endParaRPr lang="en-US" sz="2800" dirty="0">
              <a:cs typeface="Times New Roman" pitchFamily="18" charset="0"/>
            </a:endParaRPr>
          </a:p>
          <a:p>
            <a:pPr marL="914400" indent="-450850">
              <a:lnSpc>
                <a:spcPct val="60000"/>
              </a:lnSpc>
              <a:buFont typeface="Arial" charset="0"/>
              <a:buChar char="•"/>
              <a:defRPr/>
            </a:pPr>
            <a:r>
              <a:rPr lang="en-US" sz="2800" dirty="0">
                <a:cs typeface="Times New Roman" pitchFamily="18" charset="0"/>
              </a:rPr>
              <a:t>Respect or </a:t>
            </a:r>
            <a:r>
              <a:rPr lang="en-US" sz="2800" i="1" dirty="0" err="1" smtClean="0">
                <a:cs typeface="Times New Roman" pitchFamily="18" charset="0"/>
              </a:rPr>
              <a:t>respeto</a:t>
            </a:r>
            <a:endParaRPr lang="en-US" sz="2800" i="1" dirty="0" smtClean="0">
              <a:cs typeface="Times New Roman" pitchFamily="18" charset="0"/>
            </a:endParaRPr>
          </a:p>
          <a:p>
            <a:pPr marL="463550">
              <a:lnSpc>
                <a:spcPct val="60000"/>
              </a:lnSpc>
              <a:defRPr/>
            </a:pPr>
            <a:endParaRPr lang="en-US" sz="2800" i="1" dirty="0">
              <a:cs typeface="Times New Roman" pitchFamily="18" charset="0"/>
            </a:endParaRPr>
          </a:p>
          <a:p>
            <a:pPr marL="914400" indent="-450850">
              <a:lnSpc>
                <a:spcPct val="60000"/>
              </a:lnSpc>
              <a:defRPr/>
            </a:pPr>
            <a:endParaRPr lang="en-US" sz="2800" i="1" dirty="0">
              <a:cs typeface="Times New Roman" pitchFamily="18" charset="0"/>
            </a:endParaRPr>
          </a:p>
          <a:p>
            <a:pPr marL="914400" indent="-450850">
              <a:lnSpc>
                <a:spcPct val="110000"/>
              </a:lnSpc>
              <a:buFont typeface="Arial" charset="0"/>
              <a:buChar char="•"/>
              <a:defRPr/>
            </a:pPr>
            <a:r>
              <a:rPr lang="en-US" sz="2800" dirty="0">
                <a:cs typeface="Times New Roman" pitchFamily="18" charset="0"/>
              </a:rPr>
              <a:t>Personal relationships</a:t>
            </a:r>
            <a:r>
              <a:rPr lang="en-US" sz="2800" i="1" dirty="0">
                <a:cs typeface="Times New Roman" pitchFamily="18" charset="0"/>
              </a:rPr>
              <a:t> </a:t>
            </a:r>
            <a:r>
              <a:rPr lang="en-US" sz="2800" dirty="0">
                <a:cs typeface="Times New Roman" pitchFamily="18" charset="0"/>
              </a:rPr>
              <a:t>or</a:t>
            </a:r>
            <a:r>
              <a:rPr lang="en-US" sz="2800" i="1" dirty="0">
                <a:cs typeface="Times New Roman" pitchFamily="18" charset="0"/>
              </a:rPr>
              <a:t> </a:t>
            </a:r>
            <a:r>
              <a:rPr lang="en-US" sz="2800" i="1" dirty="0" err="1" smtClean="0">
                <a:cs typeface="Times New Roman" pitchFamily="18" charset="0"/>
              </a:rPr>
              <a:t>personalismo</a:t>
            </a:r>
            <a:endParaRPr lang="en-US" sz="2800" i="1" dirty="0" smtClean="0">
              <a:cs typeface="Times New Roman" pitchFamily="18" charset="0"/>
            </a:endParaRPr>
          </a:p>
          <a:p>
            <a:pPr marL="463550">
              <a:lnSpc>
                <a:spcPct val="60000"/>
              </a:lnSpc>
              <a:defRPr/>
            </a:pPr>
            <a:endParaRPr lang="en-US" sz="2800" dirty="0">
              <a:cs typeface="Times New Roman" pitchFamily="18" charset="0"/>
            </a:endParaRPr>
          </a:p>
          <a:p>
            <a:pPr marL="914400" indent="-450850">
              <a:lnSpc>
                <a:spcPct val="60000"/>
              </a:lnSpc>
              <a:defRPr/>
            </a:pPr>
            <a:endParaRPr lang="en-US" sz="2800" dirty="0">
              <a:cs typeface="Times New Roman" pitchFamily="18" charset="0"/>
            </a:endParaRPr>
          </a:p>
          <a:p>
            <a:pPr marL="914400" indent="-450850">
              <a:lnSpc>
                <a:spcPct val="60000"/>
              </a:lnSpc>
              <a:buFont typeface="Arial" charset="0"/>
              <a:buChar char="•"/>
              <a:defRPr/>
            </a:pPr>
            <a:r>
              <a:rPr lang="en-US" sz="2800" dirty="0">
                <a:cs typeface="Times New Roman" pitchFamily="18" charset="0"/>
              </a:rPr>
              <a:t>Trust or </a:t>
            </a:r>
            <a:r>
              <a:rPr lang="en-US" sz="2800" i="1" dirty="0" err="1" smtClean="0">
                <a:cs typeface="Times New Roman" pitchFamily="18" charset="0"/>
              </a:rPr>
              <a:t>confianza</a:t>
            </a:r>
            <a:endParaRPr lang="en-US" sz="2800" i="1" dirty="0" smtClean="0">
              <a:cs typeface="Times New Roman" pitchFamily="18" charset="0"/>
            </a:endParaRPr>
          </a:p>
          <a:p>
            <a:pPr marL="463550">
              <a:lnSpc>
                <a:spcPct val="60000"/>
              </a:lnSpc>
              <a:defRPr/>
            </a:pPr>
            <a:endParaRPr lang="en-US" sz="2800" i="1" dirty="0">
              <a:cs typeface="Times New Roman" pitchFamily="18" charset="0"/>
            </a:endParaRPr>
          </a:p>
          <a:p>
            <a:pPr marL="914400" indent="-450850">
              <a:lnSpc>
                <a:spcPct val="60000"/>
              </a:lnSpc>
              <a:defRPr/>
            </a:pPr>
            <a:r>
              <a:rPr lang="en-US" sz="2800" dirty="0">
                <a:cs typeface="Times New Roman" pitchFamily="18" charset="0"/>
              </a:rPr>
              <a:t> </a:t>
            </a:r>
          </a:p>
          <a:p>
            <a:pPr marL="914400" indent="-450850">
              <a:lnSpc>
                <a:spcPct val="60000"/>
              </a:lnSpc>
              <a:buFont typeface="Arial" charset="0"/>
              <a:buChar char="•"/>
              <a:defRPr/>
            </a:pPr>
            <a:r>
              <a:rPr lang="en-US" sz="2800" dirty="0">
                <a:cs typeface="Times New Roman" pitchFamily="18" charset="0"/>
              </a:rPr>
              <a:t>Spirituality or </a:t>
            </a:r>
            <a:r>
              <a:rPr lang="en-US" sz="2800" i="1" dirty="0" err="1">
                <a:cs typeface="Times New Roman" pitchFamily="18" charset="0"/>
              </a:rPr>
              <a:t>espiritualidad</a:t>
            </a:r>
            <a:endParaRPr lang="en-US" sz="2800" i="1" dirty="0">
              <a:cs typeface="Times New Roman" pitchFamily="18" charset="0"/>
            </a:endParaRPr>
          </a:p>
          <a:p>
            <a:pPr marL="914400" indent="-450850" algn="ctr">
              <a:lnSpc>
                <a:spcPct val="60000"/>
              </a:lnSpc>
              <a:defRPr/>
            </a:pPr>
            <a:endParaRPr lang="en-US" sz="500" dirty="0">
              <a:solidFill>
                <a:srgbClr val="FFFF00"/>
              </a:solidFill>
              <a:cs typeface="Times New Roman" pitchFamily="18" charset="0"/>
            </a:endParaRPr>
          </a:p>
          <a:p>
            <a:pPr marL="914400" indent="-450850" algn="ctr">
              <a:lnSpc>
                <a:spcPct val="60000"/>
              </a:lnSpc>
              <a:defRPr/>
            </a:pPr>
            <a:endParaRPr lang="en-US" sz="500" dirty="0">
              <a:solidFill>
                <a:srgbClr val="FFFF00"/>
              </a:solidFill>
              <a:cs typeface="Times New Roman" pitchFamily="18" charset="0"/>
            </a:endParaRPr>
          </a:p>
          <a:p>
            <a:pPr marL="914400" indent="-450850">
              <a:lnSpc>
                <a:spcPct val="60000"/>
              </a:lnSpc>
              <a:defRPr/>
            </a:pPr>
            <a:endParaRPr lang="en-US" sz="600" i="1" dirty="0">
              <a:solidFill>
                <a:srgbClr val="FFFF00"/>
              </a:solidFill>
              <a:cs typeface="Times New Roman" pitchFamily="18" charset="0"/>
            </a:endParaRPr>
          </a:p>
          <a:p>
            <a:pPr marL="914400" indent="-450850">
              <a:lnSpc>
                <a:spcPct val="60000"/>
              </a:lnSpc>
              <a:defRPr/>
            </a:pPr>
            <a:endParaRPr lang="en-US" sz="600" i="1" dirty="0">
              <a:solidFill>
                <a:srgbClr val="FFFF00"/>
              </a:solidFill>
              <a:cs typeface="Times New Roman" pitchFamily="18" charset="0"/>
            </a:endParaRPr>
          </a:p>
          <a:p>
            <a:pPr marL="914400" indent="-450850">
              <a:lnSpc>
                <a:spcPct val="60000"/>
              </a:lnSpc>
              <a:defRPr/>
            </a:pPr>
            <a:endParaRPr lang="en-US" sz="600" i="1" dirty="0">
              <a:solidFill>
                <a:srgbClr val="FFFF00"/>
              </a:solidFill>
              <a:latin typeface="Times New Roman" pitchFamily="18" charset="0"/>
              <a:cs typeface="Times New Roman" pitchFamily="18" charset="0"/>
            </a:endParaRPr>
          </a:p>
          <a:p>
            <a:pPr marL="914400" indent="-450850">
              <a:lnSpc>
                <a:spcPct val="60000"/>
              </a:lnSpc>
              <a:defRPr/>
            </a:pPr>
            <a:endParaRPr lang="en-US" sz="600" dirty="0">
              <a:solidFill>
                <a:srgbClr val="FFFF00"/>
              </a:solidFill>
              <a:latin typeface="Times New Roman" pitchFamily="18" charset="0"/>
              <a:cs typeface="Times New Roman" pitchFamily="18" charset="0"/>
            </a:endParaRPr>
          </a:p>
          <a:p>
            <a:pPr marL="914400" indent="-450850" algn="ctr">
              <a:lnSpc>
                <a:spcPct val="60000"/>
              </a:lnSpc>
              <a:defRPr/>
            </a:pPr>
            <a:endParaRPr lang="en-US" sz="500" dirty="0">
              <a:solidFill>
                <a:srgbClr val="FFFF00"/>
              </a:solidFill>
              <a:latin typeface="Times New Roman" pitchFamily="18" charset="0"/>
              <a:cs typeface="Times New Roman" pitchFamily="18" charset="0"/>
            </a:endParaRPr>
          </a:p>
          <a:p>
            <a:pPr marL="914400" indent="-450850">
              <a:lnSpc>
                <a:spcPct val="60000"/>
              </a:lnSpc>
              <a:defRPr/>
            </a:pPr>
            <a:endParaRPr lang="en-US" sz="800" b="1" dirty="0">
              <a:solidFill>
                <a:srgbClr val="FFFF00"/>
              </a:solidFill>
              <a:latin typeface="Times New Roman" pitchFamily="18" charset="0"/>
              <a:cs typeface="Times New Roman" pitchFamily="18" charset="0"/>
            </a:endParaRPr>
          </a:p>
          <a:p>
            <a:pPr marL="914400" indent="-450850" algn="ctr">
              <a:lnSpc>
                <a:spcPct val="60000"/>
              </a:lnSpc>
              <a:defRPr/>
            </a:pPr>
            <a:endParaRPr lang="en-US" sz="600" dirty="0">
              <a:solidFill>
                <a:srgbClr val="FFFF00"/>
              </a:solidFill>
              <a:latin typeface="Times New Roman" pitchFamily="18" charset="0"/>
              <a:cs typeface="Times New Roman" pitchFamily="18" charset="0"/>
            </a:endParaRPr>
          </a:p>
          <a:p>
            <a:pPr marL="914400" indent="-450850" algn="ctr">
              <a:lnSpc>
                <a:spcPct val="60000"/>
              </a:lnSpc>
              <a:defRPr/>
            </a:pPr>
            <a:endParaRPr lang="en-US" sz="800" dirty="0">
              <a:solidFill>
                <a:srgbClr val="FFFF00"/>
              </a:solidFill>
              <a:latin typeface="Times New Roman" pitchFamily="18" charset="0"/>
              <a:cs typeface="Times New Roman" pitchFamily="18" charset="0"/>
            </a:endParaRPr>
          </a:p>
          <a:p>
            <a:pPr marL="914400" indent="-450850">
              <a:lnSpc>
                <a:spcPct val="60000"/>
              </a:lnSpc>
              <a:defRPr/>
            </a:pPr>
            <a:endParaRPr lang="en-US" sz="500" dirty="0">
              <a:solidFill>
                <a:srgbClr val="FFFF00"/>
              </a:solidFill>
              <a:latin typeface="Times New Roman" pitchFamily="18" charset="0"/>
              <a:cs typeface="Times New Roman" pitchFamily="18" charset="0"/>
            </a:endParaRPr>
          </a:p>
          <a:p>
            <a:pPr marL="914400" indent="-450850">
              <a:lnSpc>
                <a:spcPct val="60000"/>
              </a:lnSpc>
              <a:defRPr/>
            </a:pPr>
            <a:endParaRPr lang="en-US" sz="700" dirty="0">
              <a:solidFill>
                <a:srgbClr val="FFFF00"/>
              </a:solidFill>
              <a:latin typeface="Times New Roman" pitchFamily="18" charset="0"/>
              <a:cs typeface="Times New Roman" pitchFamily="18" charset="0"/>
            </a:endParaRPr>
          </a:p>
          <a:p>
            <a:pPr marL="914400" indent="-450850">
              <a:lnSpc>
                <a:spcPct val="60000"/>
              </a:lnSpc>
              <a:defRPr/>
            </a:pPr>
            <a:endParaRPr lang="en-US" sz="200" b="1" i="1" dirty="0">
              <a:solidFill>
                <a:srgbClr val="FFFF00"/>
              </a:solidFill>
              <a:latin typeface="Times New Roman" pitchFamily="18" charset="0"/>
              <a:cs typeface="Times New Roman" pitchFamily="18" charset="0"/>
            </a:endParaRPr>
          </a:p>
          <a:p>
            <a:pPr marL="914400" indent="-450850">
              <a:lnSpc>
                <a:spcPct val="60000"/>
              </a:lnSpc>
              <a:defRPr/>
            </a:pPr>
            <a:endParaRPr lang="en-US" sz="200" b="1" i="1" dirty="0">
              <a:solidFill>
                <a:srgbClr val="FFFF00"/>
              </a:solidFill>
              <a:latin typeface="Times New Roman" pitchFamily="18" charset="0"/>
              <a:cs typeface="Times New Roman" pitchFamily="18" charset="0"/>
            </a:endParaRPr>
          </a:p>
          <a:p>
            <a:pPr marL="914400" indent="-450850" algn="ctr">
              <a:lnSpc>
                <a:spcPct val="60000"/>
              </a:lnSpc>
              <a:defRPr/>
            </a:pPr>
            <a:endParaRPr lang="en-US" sz="200" b="1" i="1" dirty="0">
              <a:solidFill>
                <a:srgbClr val="FFFF00"/>
              </a:solidFill>
              <a:latin typeface="Times New Roman" pitchFamily="18" charset="0"/>
              <a:cs typeface="Times New Roman" pitchFamily="18" charset="0"/>
            </a:endParaRPr>
          </a:p>
          <a:p>
            <a:pPr marL="914400" indent="-450850" algn="ctr">
              <a:lnSpc>
                <a:spcPct val="60000"/>
              </a:lnSpc>
              <a:defRPr/>
            </a:pPr>
            <a:endParaRPr lang="en-US" sz="200" b="1" i="1" dirty="0">
              <a:solidFill>
                <a:srgbClr val="FFFF00"/>
              </a:solidFill>
              <a:latin typeface="Times New Roman" pitchFamily="18" charset="0"/>
              <a:cs typeface="Times New Roman" pitchFamily="18" charset="0"/>
            </a:endParaRPr>
          </a:p>
          <a:p>
            <a:pPr marL="914400" indent="-450850" algn="ctr">
              <a:lnSpc>
                <a:spcPct val="60000"/>
              </a:lnSpc>
              <a:defRPr/>
            </a:pPr>
            <a:endParaRPr lang="en-US" sz="500" dirty="0">
              <a:solidFill>
                <a:srgbClr val="FFFF00"/>
              </a:solidFill>
              <a:effectLst>
                <a:outerShdw blurRad="38100" dist="38100" dir="2700000" algn="tl">
                  <a:srgbClr val="C0C0C0"/>
                </a:outerShdw>
              </a:effectLst>
              <a:latin typeface="Times New Roman" pitchFamily="18" charset="0"/>
              <a:cs typeface="Times New Roman" pitchFamily="18" charset="0"/>
            </a:endParaRPr>
          </a:p>
          <a:p>
            <a:pPr marL="914400" indent="-450850" algn="ctr">
              <a:lnSpc>
                <a:spcPct val="60000"/>
              </a:lnSpc>
              <a:defRPr/>
            </a:pPr>
            <a:endParaRPr lang="en-US" sz="500" dirty="0">
              <a:solidFill>
                <a:srgbClr val="FFFF00"/>
              </a:solidFill>
              <a:effectLst>
                <a:outerShdw blurRad="38100" dist="38100" dir="2700000" algn="tl">
                  <a:srgbClr val="C0C0C0"/>
                </a:outerShdw>
              </a:effectLst>
              <a:latin typeface="Times New Roman" pitchFamily="18" charset="0"/>
              <a:cs typeface="Times New Roman" pitchFamily="18" charset="0"/>
            </a:endParaRPr>
          </a:p>
          <a:p>
            <a:pPr marL="914400" indent="-450850" algn="ctr">
              <a:lnSpc>
                <a:spcPct val="60000"/>
              </a:lnSpc>
              <a:defRPr/>
            </a:pPr>
            <a:endParaRPr lang="en-US" sz="300" dirty="0">
              <a:solidFill>
                <a:srgbClr val="FFFF00"/>
              </a:solidFill>
              <a:effectLst>
                <a:outerShdw blurRad="38100" dist="38100" dir="2700000" algn="tl">
                  <a:srgbClr val="C0C0C0"/>
                </a:outerShdw>
              </a:effectLst>
              <a:latin typeface="Calibri" pitchFamily="34" charset="0"/>
            </a:endParaRPr>
          </a:p>
          <a:p>
            <a:pPr marL="914400" indent="-450850" algn="ctr">
              <a:lnSpc>
                <a:spcPct val="60000"/>
              </a:lnSpc>
              <a:defRPr/>
            </a:pPr>
            <a:endParaRPr lang="en-US" sz="300" dirty="0">
              <a:solidFill>
                <a:srgbClr val="FFFF00"/>
              </a:solidFill>
              <a:effectLst>
                <a:outerShdw blurRad="38100" dist="38100" dir="2700000" algn="tl">
                  <a:srgbClr val="C0C0C0"/>
                </a:outerShdw>
              </a:effectLst>
              <a:latin typeface="Calibri" pitchFamily="34" charset="0"/>
            </a:endParaRPr>
          </a:p>
        </p:txBody>
      </p:sp>
      <p:sp>
        <p:nvSpPr>
          <p:cNvPr id="39938" name="Title 6"/>
          <p:cNvSpPr>
            <a:spLocks noGrp="1"/>
          </p:cNvSpPr>
          <p:nvPr>
            <p:ph type="title"/>
          </p:nvPr>
        </p:nvSpPr>
        <p:spPr>
          <a:xfrm>
            <a:off x="228600" y="0"/>
            <a:ext cx="8305800" cy="1120775"/>
          </a:xfrm>
        </p:spPr>
        <p:txBody>
          <a:bodyPr/>
          <a:lstStyle/>
          <a:p>
            <a:r>
              <a:rPr lang="en-US" sz="3600" b="1" smtClean="0">
                <a:latin typeface="Times New Roman" pitchFamily="18" charset="0"/>
                <a:cs typeface="Times New Roman" pitchFamily="18" charset="0"/>
              </a:rPr>
              <a:t/>
            </a:r>
            <a:br>
              <a:rPr lang="en-US" sz="3600" b="1" smtClean="0">
                <a:latin typeface="Times New Roman" pitchFamily="18" charset="0"/>
                <a:cs typeface="Times New Roman" pitchFamily="18" charset="0"/>
              </a:rPr>
            </a:br>
            <a:r>
              <a:rPr lang="en-US" sz="3600" b="1" smtClean="0">
                <a:latin typeface="Times New Roman" pitchFamily="18" charset="0"/>
                <a:cs typeface="Times New Roman" pitchFamily="18" charset="0"/>
              </a:rPr>
              <a:t/>
            </a:r>
            <a:br>
              <a:rPr lang="en-US" sz="3600" b="1" smtClean="0">
                <a:latin typeface="Times New Roman" pitchFamily="18" charset="0"/>
                <a:cs typeface="Times New Roman" pitchFamily="18" charset="0"/>
              </a:rPr>
            </a:br>
            <a:r>
              <a:rPr lang="en-US" sz="3600" b="1" smtClean="0">
                <a:latin typeface="Times New Roman" pitchFamily="18" charset="0"/>
                <a:cs typeface="Times New Roman" pitchFamily="18" charset="0"/>
              </a:rPr>
              <a:t/>
            </a:r>
            <a:br>
              <a:rPr lang="en-US" sz="3600" b="1" smtClean="0">
                <a:latin typeface="Times New Roman" pitchFamily="18" charset="0"/>
                <a:cs typeface="Times New Roman" pitchFamily="18" charset="0"/>
              </a:rPr>
            </a:br>
            <a:r>
              <a:rPr lang="en-US" sz="3600" b="1" smtClean="0">
                <a:latin typeface="Times New Roman" pitchFamily="18" charset="0"/>
                <a:cs typeface="Times New Roman" pitchFamily="18" charset="0"/>
              </a:rPr>
              <a:t/>
            </a:r>
            <a:br>
              <a:rPr lang="en-US" sz="3600" b="1" smtClean="0">
                <a:latin typeface="Times New Roman" pitchFamily="18" charset="0"/>
                <a:cs typeface="Times New Roman" pitchFamily="18" charset="0"/>
              </a:rPr>
            </a:br>
            <a:r>
              <a:rPr lang="en-US" sz="3600" b="1" smtClean="0">
                <a:latin typeface="Times New Roman" pitchFamily="18" charset="0"/>
                <a:cs typeface="Times New Roman" pitchFamily="18" charset="0"/>
              </a:rPr>
              <a:t/>
            </a:r>
            <a:br>
              <a:rPr lang="en-US" sz="3600" b="1" smtClean="0">
                <a:latin typeface="Times New Roman" pitchFamily="18" charset="0"/>
                <a:cs typeface="Times New Roman" pitchFamily="18" charset="0"/>
              </a:rPr>
            </a:br>
            <a:r>
              <a:rPr lang="en-US" b="1" smtClean="0">
                <a:latin typeface="Arial" charset="0"/>
                <a:cs typeface="Times New Roman" pitchFamily="18" charset="0"/>
              </a:rPr>
              <a:t>Common Cultural Themes for Hispanic and Latinos in the United States</a:t>
            </a:r>
            <a:endParaRPr lang="en-US" smtClean="0">
              <a:latin typeface="Arial" charset="0"/>
              <a:cs typeface="Arial" charset="0"/>
            </a:endParaRPr>
          </a:p>
        </p:txBody>
      </p:sp>
      <p:sp>
        <p:nvSpPr>
          <p:cNvPr id="39939" name="TextBox 1"/>
          <p:cNvSpPr txBox="1">
            <a:spLocks noChangeArrowheads="1"/>
          </p:cNvSpPr>
          <p:nvPr/>
        </p:nvSpPr>
        <p:spPr bwMode="auto">
          <a:xfrm>
            <a:off x="228600" y="5791200"/>
            <a:ext cx="6781800" cy="431800"/>
          </a:xfrm>
          <a:prstGeom prst="rect">
            <a:avLst/>
          </a:prstGeom>
          <a:noFill/>
          <a:ln w="9525">
            <a:noFill/>
            <a:miter lim="800000"/>
            <a:headEnd/>
            <a:tailEnd/>
          </a:ln>
        </p:spPr>
        <p:txBody>
          <a:bodyPr>
            <a:spAutoFit/>
          </a:bodyPr>
          <a:lstStyle/>
          <a:p>
            <a:pPr>
              <a:lnSpc>
                <a:spcPct val="80000"/>
              </a:lnSpc>
            </a:pPr>
            <a:r>
              <a:rPr lang="en-US" sz="1400">
                <a:cs typeface="Times New Roman" pitchFamily="18" charset="0"/>
              </a:rPr>
              <a:t>Source: Falicov, 1998; Santiago-Rivera et.al, 2002, Pajewski &amp; Enriquez, 1996 &amp; Bracero, 1998</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599" y="1828800"/>
            <a:ext cx="2168905"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66" y="6247331"/>
            <a:ext cx="3430524" cy="61066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idx="4294967295"/>
          </p:nvPr>
        </p:nvSpPr>
        <p:spPr>
          <a:xfrm>
            <a:off x="76200" y="228600"/>
            <a:ext cx="7545388" cy="914400"/>
          </a:xfrm>
        </p:spPr>
        <p:txBody>
          <a:bodyPr/>
          <a:lstStyle/>
          <a:p>
            <a:r>
              <a:rPr lang="es-PR" b="1" dirty="0" err="1" smtClean="0">
                <a:solidFill>
                  <a:schemeClr val="bg1"/>
                </a:solidFill>
                <a:latin typeface="Arial" charset="0"/>
                <a:cs typeface="Arial" charset="0"/>
              </a:rPr>
              <a:t>Familismo-Definition</a:t>
            </a:r>
            <a:endParaRPr lang="es-PR" b="1" dirty="0" smtClean="0">
              <a:solidFill>
                <a:schemeClr val="bg1"/>
              </a:solidFill>
              <a:latin typeface="Arial" charset="0"/>
              <a:cs typeface="Arial" charset="0"/>
            </a:endParaRPr>
          </a:p>
        </p:txBody>
      </p:sp>
      <p:sp>
        <p:nvSpPr>
          <p:cNvPr id="160770" name="Content Placeholder 2"/>
          <p:cNvSpPr>
            <a:spLocks noGrp="1"/>
          </p:cNvSpPr>
          <p:nvPr>
            <p:ph idx="4294967295"/>
          </p:nvPr>
        </p:nvSpPr>
        <p:spPr>
          <a:xfrm>
            <a:off x="76200" y="1219200"/>
            <a:ext cx="8229600" cy="3810000"/>
          </a:xfrm>
        </p:spPr>
        <p:txBody>
          <a:bodyPr/>
          <a:lstStyle/>
          <a:p>
            <a:pPr marL="0" indent="0">
              <a:spcBef>
                <a:spcPct val="0"/>
              </a:spcBef>
              <a:buFont typeface="Arial" charset="0"/>
              <a:buNone/>
              <a:defRPr/>
            </a:pPr>
            <a:r>
              <a:rPr lang="es-PR" dirty="0" smtClean="0">
                <a:latin typeface="Arial" charset="0"/>
                <a:cs typeface="Arial" charset="0"/>
              </a:rPr>
              <a:t>“A cultural </a:t>
            </a:r>
            <a:r>
              <a:rPr lang="es-PR" dirty="0" err="1" smtClean="0">
                <a:latin typeface="Arial" charset="0"/>
                <a:cs typeface="Arial" charset="0"/>
              </a:rPr>
              <a:t>value</a:t>
            </a:r>
            <a:r>
              <a:rPr lang="es-PR" dirty="0" smtClean="0">
                <a:latin typeface="Arial" charset="0"/>
                <a:cs typeface="Arial" charset="0"/>
              </a:rPr>
              <a:t> </a:t>
            </a:r>
            <a:r>
              <a:rPr lang="es-PR" dirty="0" err="1" smtClean="0">
                <a:latin typeface="Arial" charset="0"/>
                <a:cs typeface="Arial" charset="0"/>
              </a:rPr>
              <a:t>that</a:t>
            </a:r>
            <a:r>
              <a:rPr lang="es-PR" dirty="0" smtClean="0">
                <a:latin typeface="Arial" charset="0"/>
                <a:cs typeface="Arial" charset="0"/>
              </a:rPr>
              <a:t> </a:t>
            </a:r>
            <a:r>
              <a:rPr lang="es-PR" dirty="0" err="1" smtClean="0">
                <a:latin typeface="Arial" charset="0"/>
                <a:cs typeface="Arial" charset="0"/>
              </a:rPr>
              <a:t>involves</a:t>
            </a:r>
            <a:r>
              <a:rPr lang="es-PR" dirty="0" smtClean="0">
                <a:latin typeface="Arial" charset="0"/>
                <a:cs typeface="Arial" charset="0"/>
              </a:rPr>
              <a:t> </a:t>
            </a:r>
            <a:r>
              <a:rPr lang="es-PR" dirty="0" err="1" smtClean="0">
                <a:latin typeface="Arial" charset="0"/>
                <a:cs typeface="Arial" charset="0"/>
              </a:rPr>
              <a:t>individuals</a:t>
            </a:r>
            <a:r>
              <a:rPr lang="es-PR" dirty="0" smtClean="0">
                <a:latin typeface="Arial" charset="0"/>
                <a:cs typeface="Arial" charset="0"/>
              </a:rPr>
              <a:t>’ </a:t>
            </a:r>
            <a:r>
              <a:rPr lang="es-PR" dirty="0" err="1" smtClean="0">
                <a:latin typeface="Arial" charset="0"/>
                <a:cs typeface="Arial" charset="0"/>
              </a:rPr>
              <a:t>strong</a:t>
            </a:r>
            <a:r>
              <a:rPr lang="es-PR" dirty="0" smtClean="0">
                <a:latin typeface="Arial" charset="0"/>
                <a:cs typeface="Arial" charset="0"/>
              </a:rPr>
              <a:t> </a:t>
            </a:r>
            <a:r>
              <a:rPr lang="es-PR" dirty="0" err="1" smtClean="0">
                <a:latin typeface="Arial" charset="0"/>
                <a:cs typeface="Arial" charset="0"/>
              </a:rPr>
              <a:t>identification</a:t>
            </a:r>
            <a:r>
              <a:rPr lang="es-PR" dirty="0" smtClean="0">
                <a:latin typeface="Arial" charset="0"/>
                <a:cs typeface="Arial" charset="0"/>
              </a:rPr>
              <a:t> </a:t>
            </a:r>
            <a:r>
              <a:rPr lang="es-PR" dirty="0" err="1" smtClean="0">
                <a:latin typeface="Arial" charset="0"/>
                <a:cs typeface="Arial" charset="0"/>
              </a:rPr>
              <a:t>with</a:t>
            </a:r>
            <a:r>
              <a:rPr lang="es-PR" dirty="0" smtClean="0">
                <a:latin typeface="Arial" charset="0"/>
                <a:cs typeface="Arial" charset="0"/>
              </a:rPr>
              <a:t> and </a:t>
            </a:r>
            <a:r>
              <a:rPr lang="es-PR" dirty="0" err="1" smtClean="0">
                <a:latin typeface="Arial" charset="0"/>
                <a:cs typeface="Arial" charset="0"/>
              </a:rPr>
              <a:t>attachment</a:t>
            </a:r>
            <a:r>
              <a:rPr lang="es-PR" dirty="0" smtClean="0">
                <a:latin typeface="Arial" charset="0"/>
                <a:cs typeface="Arial" charset="0"/>
              </a:rPr>
              <a:t> </a:t>
            </a:r>
            <a:r>
              <a:rPr lang="es-PR" dirty="0" err="1" smtClean="0">
                <a:latin typeface="Arial" charset="0"/>
                <a:cs typeface="Arial" charset="0"/>
              </a:rPr>
              <a:t>to</a:t>
            </a:r>
            <a:r>
              <a:rPr lang="es-PR" dirty="0" smtClean="0">
                <a:latin typeface="Arial" charset="0"/>
                <a:cs typeface="Arial" charset="0"/>
              </a:rPr>
              <a:t> </a:t>
            </a:r>
            <a:r>
              <a:rPr lang="es-PR" dirty="0" err="1" smtClean="0">
                <a:latin typeface="Arial" charset="0"/>
                <a:cs typeface="Arial" charset="0"/>
              </a:rPr>
              <a:t>their</a:t>
            </a:r>
            <a:r>
              <a:rPr lang="es-PR" dirty="0" smtClean="0">
                <a:latin typeface="Arial" charset="0"/>
                <a:cs typeface="Arial" charset="0"/>
              </a:rPr>
              <a:t> nuclear and extended </a:t>
            </a:r>
            <a:r>
              <a:rPr lang="es-PR" dirty="0" err="1" smtClean="0">
                <a:latin typeface="Arial" charset="0"/>
                <a:cs typeface="Arial" charset="0"/>
              </a:rPr>
              <a:t>families</a:t>
            </a:r>
            <a:r>
              <a:rPr lang="es-PR" dirty="0" smtClean="0">
                <a:latin typeface="Arial" charset="0"/>
                <a:cs typeface="Arial" charset="0"/>
              </a:rPr>
              <a:t>, and </a:t>
            </a:r>
            <a:r>
              <a:rPr lang="es-PR" dirty="0" err="1" smtClean="0">
                <a:latin typeface="Arial" charset="0"/>
                <a:cs typeface="Arial" charset="0"/>
              </a:rPr>
              <a:t>strong</a:t>
            </a:r>
            <a:r>
              <a:rPr lang="es-PR" dirty="0" smtClean="0">
                <a:latin typeface="Arial" charset="0"/>
                <a:cs typeface="Arial" charset="0"/>
              </a:rPr>
              <a:t> </a:t>
            </a:r>
            <a:r>
              <a:rPr lang="es-PR" dirty="0" err="1" smtClean="0">
                <a:latin typeface="Arial" charset="0"/>
                <a:cs typeface="Arial" charset="0"/>
              </a:rPr>
              <a:t>feelings</a:t>
            </a:r>
            <a:r>
              <a:rPr lang="es-PR" dirty="0" smtClean="0">
                <a:latin typeface="Arial" charset="0"/>
                <a:cs typeface="Arial" charset="0"/>
              </a:rPr>
              <a:t> of </a:t>
            </a:r>
            <a:r>
              <a:rPr lang="es-PR" dirty="0" err="1" smtClean="0">
                <a:latin typeface="Arial" charset="0"/>
                <a:cs typeface="Arial" charset="0"/>
              </a:rPr>
              <a:t>loyalty</a:t>
            </a:r>
            <a:r>
              <a:rPr lang="es-PR" dirty="0" smtClean="0">
                <a:latin typeface="Arial" charset="0"/>
                <a:cs typeface="Arial" charset="0"/>
              </a:rPr>
              <a:t>, </a:t>
            </a:r>
            <a:r>
              <a:rPr lang="es-PR" dirty="0" err="1" smtClean="0">
                <a:latin typeface="Arial" charset="0"/>
                <a:cs typeface="Arial" charset="0"/>
              </a:rPr>
              <a:t>reciprocity</a:t>
            </a:r>
            <a:r>
              <a:rPr lang="es-PR" dirty="0" smtClean="0">
                <a:latin typeface="Arial" charset="0"/>
                <a:cs typeface="Arial" charset="0"/>
              </a:rPr>
              <a:t>, and </a:t>
            </a:r>
            <a:r>
              <a:rPr lang="es-PR" dirty="0" err="1" smtClean="0">
                <a:latin typeface="Arial" charset="0"/>
                <a:cs typeface="Arial" charset="0"/>
              </a:rPr>
              <a:t>solidarity</a:t>
            </a:r>
            <a:r>
              <a:rPr lang="es-PR" dirty="0" smtClean="0">
                <a:latin typeface="Arial" charset="0"/>
                <a:cs typeface="Arial" charset="0"/>
              </a:rPr>
              <a:t> </a:t>
            </a:r>
            <a:r>
              <a:rPr lang="es-PR" dirty="0" err="1" smtClean="0">
                <a:latin typeface="Arial" charset="0"/>
                <a:cs typeface="Arial" charset="0"/>
              </a:rPr>
              <a:t>among</a:t>
            </a:r>
            <a:r>
              <a:rPr lang="es-PR" dirty="0" smtClean="0">
                <a:latin typeface="Arial" charset="0"/>
                <a:cs typeface="Arial" charset="0"/>
              </a:rPr>
              <a:t> </a:t>
            </a:r>
            <a:r>
              <a:rPr lang="es-PR" dirty="0" err="1" smtClean="0">
                <a:latin typeface="Arial" charset="0"/>
                <a:cs typeface="Arial" charset="0"/>
              </a:rPr>
              <a:t>members</a:t>
            </a:r>
            <a:r>
              <a:rPr lang="es-PR" dirty="0" smtClean="0">
                <a:latin typeface="Arial" charset="0"/>
                <a:cs typeface="Arial" charset="0"/>
              </a:rPr>
              <a:t> of </a:t>
            </a:r>
            <a:r>
              <a:rPr lang="es-PR" dirty="0" err="1" smtClean="0">
                <a:latin typeface="Arial" charset="0"/>
                <a:cs typeface="Arial" charset="0"/>
              </a:rPr>
              <a:t>the</a:t>
            </a:r>
            <a:r>
              <a:rPr lang="es-PR" dirty="0" smtClean="0">
                <a:latin typeface="Arial" charset="0"/>
                <a:cs typeface="Arial" charset="0"/>
              </a:rPr>
              <a:t> </a:t>
            </a:r>
            <a:r>
              <a:rPr lang="es-PR" dirty="0" err="1" smtClean="0">
                <a:latin typeface="Arial" charset="0"/>
                <a:cs typeface="Arial" charset="0"/>
              </a:rPr>
              <a:t>same</a:t>
            </a:r>
            <a:r>
              <a:rPr lang="es-PR" dirty="0" smtClean="0">
                <a:latin typeface="Arial" charset="0"/>
                <a:cs typeface="Arial" charset="0"/>
              </a:rPr>
              <a:t> </a:t>
            </a:r>
            <a:r>
              <a:rPr lang="es-PR" dirty="0" err="1" smtClean="0">
                <a:latin typeface="Arial" charset="0"/>
                <a:cs typeface="Arial" charset="0"/>
              </a:rPr>
              <a:t>family</a:t>
            </a:r>
            <a:r>
              <a:rPr lang="es-PR" dirty="0" smtClean="0">
                <a:latin typeface="Arial" charset="0"/>
                <a:cs typeface="Arial" charset="0"/>
              </a:rPr>
              <a:t>”</a:t>
            </a:r>
          </a:p>
          <a:p>
            <a:pPr marL="0" indent="0">
              <a:spcBef>
                <a:spcPct val="0"/>
              </a:spcBef>
              <a:buFont typeface="Arial" charset="0"/>
              <a:buNone/>
              <a:defRPr/>
            </a:pPr>
            <a:endParaRPr lang="es-PR" dirty="0">
              <a:latin typeface="Arial" charset="0"/>
              <a:cs typeface="Arial" charset="0"/>
            </a:endParaRPr>
          </a:p>
          <a:p>
            <a:pPr marL="0" indent="0">
              <a:spcBef>
                <a:spcPct val="0"/>
              </a:spcBef>
              <a:buFont typeface="Arial" charset="0"/>
              <a:buNone/>
              <a:defRPr/>
            </a:pPr>
            <a:endParaRPr lang="es-PR" dirty="0" smtClean="0">
              <a:latin typeface="Arial" charset="0"/>
              <a:cs typeface="Arial" charset="0"/>
            </a:endParaRPr>
          </a:p>
          <a:p>
            <a:pPr marL="0" indent="0">
              <a:spcBef>
                <a:spcPct val="0"/>
              </a:spcBef>
              <a:buFont typeface="Arial" charset="0"/>
              <a:buNone/>
              <a:defRPr/>
            </a:pPr>
            <a:endParaRPr lang="es-PR" dirty="0">
              <a:latin typeface="Arial" charset="0"/>
              <a:cs typeface="Arial" charset="0"/>
            </a:endParaRPr>
          </a:p>
          <a:p>
            <a:pPr marL="0" indent="0">
              <a:spcBef>
                <a:spcPct val="0"/>
              </a:spcBef>
              <a:buFont typeface="Arial" charset="0"/>
              <a:buNone/>
              <a:defRPr/>
            </a:pPr>
            <a:endParaRPr lang="es-PR" sz="1400" dirty="0" smtClean="0">
              <a:latin typeface="Arial" charset="0"/>
              <a:cs typeface="Arial" charset="0"/>
            </a:endParaRPr>
          </a:p>
          <a:p>
            <a:pPr marL="0" indent="0">
              <a:spcBef>
                <a:spcPct val="0"/>
              </a:spcBef>
              <a:buFont typeface="Arial" charset="0"/>
              <a:buNone/>
              <a:defRPr/>
            </a:pPr>
            <a:r>
              <a:rPr lang="es-PR" sz="1400" dirty="0" err="1" smtClean="0">
                <a:latin typeface="Arial" charset="0"/>
                <a:cs typeface="Arial" charset="0"/>
              </a:rPr>
              <a:t>Source</a:t>
            </a:r>
            <a:r>
              <a:rPr lang="es-PR" sz="1400" dirty="0" smtClean="0">
                <a:latin typeface="Arial" charset="0"/>
                <a:cs typeface="Arial" charset="0"/>
              </a:rPr>
              <a:t>: Marín &amp; Marín, 1991</a:t>
            </a:r>
            <a:endParaRPr lang="es-PR" sz="1400" dirty="0">
              <a:latin typeface="Arial" charset="0"/>
              <a:cs typeface="Arial" charset="0"/>
            </a:endParaRPr>
          </a:p>
        </p:txBody>
      </p:sp>
      <p:pic>
        <p:nvPicPr>
          <p:cNvPr id="31747" name="Picture 18" descr="C:\Users\digmarie.alicea\Documents\Logos ATTC Blending Initiative &amp; SAMHSA\National Hispanic and Latino\General Office Use\NH&amp;L.2color PMS.jpg"/>
          <p:cNvPicPr>
            <a:picLocks noChangeAspect="1" noChangeArrowheads="1"/>
          </p:cNvPicPr>
          <p:nvPr/>
        </p:nvPicPr>
        <p:blipFill>
          <a:blip r:embed="rId3" cstate="print"/>
          <a:srcRect/>
          <a:stretch>
            <a:fillRect/>
          </a:stretch>
        </p:blipFill>
        <p:spPr bwMode="auto">
          <a:xfrm>
            <a:off x="0" y="6299200"/>
            <a:ext cx="3429000" cy="557213"/>
          </a:xfrm>
          <a:prstGeom prst="rect">
            <a:avLst/>
          </a:prstGeom>
          <a:noFill/>
          <a:ln w="9525">
            <a:noFill/>
            <a:miter lim="800000"/>
            <a:headEnd/>
            <a:tailEnd/>
          </a:ln>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946860"/>
            <a:ext cx="2209800" cy="2604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566" y="6247331"/>
            <a:ext cx="3430524" cy="610669"/>
          </a:xfrm>
          <a:prstGeom prst="rect">
            <a:avLst/>
          </a:prstGeom>
        </p:spPr>
      </p:pic>
    </p:spTree>
    <p:extLst>
      <p:ext uri="{BB962C8B-B14F-4D97-AF65-F5344CB8AC3E}">
        <p14:creationId xmlns:p14="http://schemas.microsoft.com/office/powerpoint/2010/main" val="29583574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endParaRPr lang="en-US" dirty="0"/>
          </a:p>
          <a:p>
            <a:pPr marL="0" indent="0">
              <a:buNone/>
            </a:pPr>
            <a:r>
              <a:rPr lang="en-US" dirty="0" smtClean="0"/>
              <a:t>“I do not belong to the culture of 911, there is always a relative I can depend on to rescue me.”</a:t>
            </a:r>
          </a:p>
          <a:p>
            <a:pPr marL="0" indent="0" algn="r">
              <a:buNone/>
            </a:pPr>
            <a:r>
              <a:rPr lang="en-US" dirty="0" smtClean="0"/>
              <a:t>A Hispanic client</a:t>
            </a: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r>
              <a:rPr lang="en-US" sz="1400" dirty="0" smtClean="0"/>
              <a:t>Source: </a:t>
            </a:r>
            <a:r>
              <a:rPr lang="en-US" sz="1400" dirty="0" err="1" smtClean="0"/>
              <a:t>Falicov</a:t>
            </a:r>
            <a:r>
              <a:rPr lang="en-US" sz="1400" dirty="0" smtClean="0"/>
              <a:t>, 1998</a:t>
            </a:r>
          </a:p>
        </p:txBody>
      </p:sp>
      <p:sp>
        <p:nvSpPr>
          <p:cNvPr id="3" name="Title 2"/>
          <p:cNvSpPr>
            <a:spLocks noGrp="1"/>
          </p:cNvSpPr>
          <p:nvPr>
            <p:ph type="title"/>
          </p:nvPr>
        </p:nvSpPr>
        <p:spPr>
          <a:xfrm>
            <a:off x="228600" y="228600"/>
            <a:ext cx="8534400" cy="762000"/>
          </a:xfrm>
        </p:spPr>
        <p:txBody>
          <a:bodyPr/>
          <a:lstStyle/>
          <a:p>
            <a:r>
              <a:rPr lang="en-US" sz="3600" b="1" dirty="0" err="1" smtClean="0"/>
              <a:t>Familismo</a:t>
            </a:r>
            <a:endParaRPr lang="en-US" sz="3600" b="1" dirty="0"/>
          </a:p>
        </p:txBody>
      </p:sp>
      <p:pic>
        <p:nvPicPr>
          <p:cNvPr id="1026" name="Picture 2" descr="https://encrypted-tbn2.gstatic.com/images?q=tbn:ANd9GcTeRSvHM6tpg4ZUBEbQ2gOX1ad551ZRf5IUtyEQZZ8u-TMS2wK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3410803"/>
            <a:ext cx="378076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66" y="6247331"/>
            <a:ext cx="3430524" cy="610669"/>
          </a:xfrm>
          <a:prstGeom prst="rect">
            <a:avLst/>
          </a:prstGeom>
        </p:spPr>
      </p:pic>
    </p:spTree>
    <p:extLst>
      <p:ext uri="{BB962C8B-B14F-4D97-AF65-F5344CB8AC3E}">
        <p14:creationId xmlns:p14="http://schemas.microsoft.com/office/powerpoint/2010/main" val="24002269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Grp="1" noChangeArrowheads="1"/>
          </p:cNvSpPr>
          <p:nvPr>
            <p:ph type="body" sz="quarter" idx="10"/>
          </p:nvPr>
        </p:nvSpPr>
        <p:spPr>
          <a:xfrm>
            <a:off x="228600" y="1236663"/>
            <a:ext cx="7723188" cy="3505200"/>
          </a:xfrm>
        </p:spPr>
        <p:txBody>
          <a:bodyPr anchor="ctr">
            <a:normAutofit/>
          </a:bodyPr>
          <a:lstStyle/>
          <a:p>
            <a:pPr marL="914400" indent="-450850">
              <a:lnSpc>
                <a:spcPct val="40000"/>
              </a:lnSpc>
              <a:defRPr/>
            </a:pPr>
            <a:endParaRPr lang="en-US" sz="200" b="1" smtClean="0">
              <a:latin typeface="Arial" charset="0"/>
              <a:cs typeface="Arial" charset="0"/>
            </a:endParaRPr>
          </a:p>
          <a:p>
            <a:pPr marL="914400" indent="-450850">
              <a:lnSpc>
                <a:spcPct val="40000"/>
              </a:lnSpc>
              <a:buFont typeface="Arial" charset="0"/>
              <a:buNone/>
              <a:defRPr/>
            </a:pPr>
            <a:endParaRPr lang="en-US" sz="2800" b="1" smtClean="0">
              <a:solidFill>
                <a:schemeClr val="bg1"/>
              </a:solidFill>
              <a:latin typeface="Arial" charset="0"/>
              <a:cs typeface="Arial" charset="0"/>
            </a:endParaRPr>
          </a:p>
          <a:p>
            <a:pPr marL="914400" indent="-450850">
              <a:lnSpc>
                <a:spcPct val="40000"/>
              </a:lnSpc>
              <a:buFont typeface="Arial" charset="0"/>
              <a:buNone/>
              <a:defRPr/>
            </a:pPr>
            <a:endParaRPr lang="en-US" sz="700" b="1" smtClean="0">
              <a:solidFill>
                <a:schemeClr val="bg1"/>
              </a:solidFill>
              <a:effectLst>
                <a:outerShdw blurRad="38100" dist="38100" dir="2700000" algn="tl">
                  <a:srgbClr val="C0C0C0"/>
                </a:outerShdw>
              </a:effectLst>
              <a:latin typeface="Arial" charset="0"/>
              <a:cs typeface="Arial" charset="0"/>
            </a:endParaRPr>
          </a:p>
          <a:p>
            <a:pPr marL="914400" indent="-450850">
              <a:lnSpc>
                <a:spcPct val="40000"/>
              </a:lnSpc>
              <a:buFont typeface="Arial" charset="0"/>
              <a:buNone/>
              <a:defRPr/>
            </a:pPr>
            <a:endParaRPr lang="en-US" sz="700" b="1" smtClean="0">
              <a:solidFill>
                <a:schemeClr val="bg1"/>
              </a:solidFill>
              <a:effectLst>
                <a:outerShdw blurRad="38100" dist="38100" dir="2700000" algn="tl">
                  <a:srgbClr val="C0C0C0"/>
                </a:outerShdw>
              </a:effectLst>
              <a:latin typeface="Arial" charset="0"/>
              <a:cs typeface="Arial" charset="0"/>
            </a:endParaRPr>
          </a:p>
          <a:p>
            <a:pPr marL="914400" indent="-450850">
              <a:lnSpc>
                <a:spcPct val="40000"/>
              </a:lnSpc>
              <a:buFont typeface="Arial" charset="0"/>
              <a:buNone/>
              <a:defRPr/>
            </a:pPr>
            <a:endParaRPr lang="en-US" sz="700" b="1" smtClean="0">
              <a:solidFill>
                <a:schemeClr val="bg1"/>
              </a:solidFill>
              <a:effectLst>
                <a:outerShdw blurRad="38100" dist="38100" dir="2700000" algn="tl">
                  <a:srgbClr val="C0C0C0"/>
                </a:outerShdw>
              </a:effectLst>
              <a:latin typeface="Arial" charset="0"/>
              <a:cs typeface="Arial" charset="0"/>
            </a:endParaRPr>
          </a:p>
          <a:p>
            <a:pPr marL="914400" indent="-450850">
              <a:lnSpc>
                <a:spcPct val="40000"/>
              </a:lnSpc>
              <a:buFont typeface="Arial" charset="0"/>
              <a:buNone/>
              <a:defRPr/>
            </a:pPr>
            <a:endParaRPr lang="en-US" sz="700" b="1" smtClean="0">
              <a:solidFill>
                <a:schemeClr val="bg1"/>
              </a:solidFill>
              <a:effectLst>
                <a:outerShdw blurRad="38100" dist="38100" dir="2700000" algn="tl">
                  <a:srgbClr val="C0C0C0"/>
                </a:outerShdw>
              </a:effectLst>
              <a:latin typeface="Arial" charset="0"/>
              <a:cs typeface="Arial" charset="0"/>
            </a:endParaRPr>
          </a:p>
          <a:p>
            <a:pPr marL="914400" indent="-450850" algn="ctr">
              <a:lnSpc>
                <a:spcPct val="40000"/>
              </a:lnSpc>
              <a:defRPr/>
            </a:pPr>
            <a:endParaRPr lang="en-US" sz="200" b="1" smtClean="0">
              <a:solidFill>
                <a:srgbClr val="FFFF00"/>
              </a:solidFill>
              <a:latin typeface="Times New Roman" pitchFamily="18" charset="0"/>
              <a:cs typeface="Times New Roman" pitchFamily="18" charset="0"/>
            </a:endParaRPr>
          </a:p>
          <a:p>
            <a:pPr marL="914400" indent="-450850">
              <a:lnSpc>
                <a:spcPct val="40000"/>
              </a:lnSpc>
              <a:defRPr/>
            </a:pPr>
            <a:endParaRPr lang="en-US" sz="200" b="1" smtClean="0">
              <a:solidFill>
                <a:srgbClr val="FFFF00"/>
              </a:solidFill>
              <a:latin typeface="Times New Roman" pitchFamily="18" charset="0"/>
              <a:cs typeface="Times New Roman" pitchFamily="18" charset="0"/>
            </a:endParaRPr>
          </a:p>
          <a:p>
            <a:pPr marL="914400" indent="-450850">
              <a:lnSpc>
                <a:spcPct val="80000"/>
              </a:lnSpc>
              <a:defRPr/>
            </a:pPr>
            <a:r>
              <a:rPr lang="en-US" sz="2600" smtClean="0">
                <a:latin typeface="Arial" charset="0"/>
                <a:cs typeface="Arial" charset="0"/>
              </a:rPr>
              <a:t>Traditionally, Hispanic and</a:t>
            </a:r>
            <a:r>
              <a:rPr lang="en-US" sz="2600" smtClean="0">
                <a:solidFill>
                  <a:srgbClr val="FF0000"/>
                </a:solidFill>
                <a:latin typeface="Arial" charset="0"/>
                <a:cs typeface="Arial" charset="0"/>
              </a:rPr>
              <a:t> </a:t>
            </a:r>
            <a:r>
              <a:rPr lang="en-US" sz="2600" smtClean="0">
                <a:latin typeface="Arial" charset="0"/>
                <a:cs typeface="Arial" charset="0"/>
              </a:rPr>
              <a:t>Latinos include many people in their extended families, not only parents and siblings, but grandparents, aunts, uncles, cousins, close friends, and godparents of the family's children. </a:t>
            </a:r>
          </a:p>
          <a:p>
            <a:pPr marL="914400" indent="-450850">
              <a:lnSpc>
                <a:spcPct val="80000"/>
              </a:lnSpc>
              <a:defRPr/>
            </a:pPr>
            <a:endParaRPr lang="en-US" sz="1500" smtClean="0">
              <a:latin typeface="Arial" charset="0"/>
              <a:cs typeface="Arial" charset="0"/>
            </a:endParaRPr>
          </a:p>
          <a:p>
            <a:pPr marL="914400" indent="-450850">
              <a:lnSpc>
                <a:spcPct val="80000"/>
              </a:lnSpc>
              <a:defRPr/>
            </a:pPr>
            <a:endParaRPr lang="en-US" sz="1500" smtClean="0">
              <a:latin typeface="Arial" charset="0"/>
              <a:cs typeface="Arial" charset="0"/>
            </a:endParaRPr>
          </a:p>
          <a:p>
            <a:pPr marL="914400" indent="-450850">
              <a:lnSpc>
                <a:spcPct val="80000"/>
              </a:lnSpc>
              <a:defRPr/>
            </a:pPr>
            <a:r>
              <a:rPr lang="en-US" sz="2600" smtClean="0">
                <a:latin typeface="Arial" charset="0"/>
                <a:cs typeface="Arial" charset="0"/>
              </a:rPr>
              <a:t>Family involvement often is critical in the health care of the patient. </a:t>
            </a:r>
            <a:endParaRPr lang="en-US" sz="1600" smtClean="0">
              <a:solidFill>
                <a:srgbClr val="FFFF00"/>
              </a:solidFill>
              <a:latin typeface="Times New Roman" pitchFamily="18" charset="0"/>
              <a:cs typeface="Times New Roman" pitchFamily="18" charset="0"/>
            </a:endParaRPr>
          </a:p>
          <a:p>
            <a:pPr marL="914400" indent="-450850">
              <a:lnSpc>
                <a:spcPct val="40000"/>
              </a:lnSpc>
              <a:defRPr/>
            </a:pPr>
            <a:endParaRPr lang="en-US" sz="2500" smtClean="0">
              <a:solidFill>
                <a:srgbClr val="FFFF00"/>
              </a:solidFill>
              <a:latin typeface="Times New Roman" pitchFamily="18" charset="0"/>
              <a:cs typeface="Times New Roman" pitchFamily="18" charset="0"/>
            </a:endParaRPr>
          </a:p>
          <a:p>
            <a:pPr marL="914400" indent="-450850">
              <a:lnSpc>
                <a:spcPct val="40000"/>
              </a:lnSpc>
              <a:defRPr/>
            </a:pPr>
            <a:endParaRPr lang="en-US" sz="1100" b="1" i="1" smtClean="0">
              <a:solidFill>
                <a:srgbClr val="FFFF00"/>
              </a:solidFill>
              <a:latin typeface="Times New Roman" pitchFamily="18" charset="0"/>
              <a:cs typeface="Times New Roman" pitchFamily="18" charset="0"/>
            </a:endParaRPr>
          </a:p>
          <a:p>
            <a:pPr marL="914400" indent="-450850">
              <a:lnSpc>
                <a:spcPct val="40000"/>
              </a:lnSpc>
              <a:defRPr/>
            </a:pPr>
            <a:endParaRPr lang="en-US" sz="1100" b="1" i="1" smtClean="0">
              <a:solidFill>
                <a:srgbClr val="FFFF00"/>
              </a:solidFill>
              <a:latin typeface="Times New Roman" pitchFamily="18" charset="0"/>
              <a:cs typeface="Times New Roman" pitchFamily="18" charset="0"/>
            </a:endParaRPr>
          </a:p>
          <a:p>
            <a:pPr marL="914400" indent="-450850" algn="ctr">
              <a:lnSpc>
                <a:spcPct val="40000"/>
              </a:lnSpc>
              <a:defRPr/>
            </a:pPr>
            <a:endParaRPr lang="en-US" sz="200" b="1" i="1" smtClean="0">
              <a:solidFill>
                <a:srgbClr val="FFFF00"/>
              </a:solidFill>
              <a:latin typeface="Times New Roman" pitchFamily="18" charset="0"/>
              <a:cs typeface="Times New Roman" pitchFamily="18" charset="0"/>
            </a:endParaRPr>
          </a:p>
          <a:p>
            <a:pPr marL="914400" indent="-450850" algn="ctr">
              <a:lnSpc>
                <a:spcPct val="40000"/>
              </a:lnSpc>
              <a:defRPr/>
            </a:pPr>
            <a:endParaRPr lang="en-US" sz="200" b="1" i="1" smtClean="0">
              <a:solidFill>
                <a:srgbClr val="FFFF00"/>
              </a:solidFill>
              <a:latin typeface="Times New Roman" pitchFamily="18" charset="0"/>
              <a:cs typeface="Times New Roman" pitchFamily="18" charset="0"/>
            </a:endParaRPr>
          </a:p>
          <a:p>
            <a:pPr marL="914400" indent="-450850" algn="ctr">
              <a:lnSpc>
                <a:spcPct val="40000"/>
              </a:lnSpc>
              <a:defRPr/>
            </a:pPr>
            <a:endParaRPr lang="en-US" sz="400" smtClean="0">
              <a:solidFill>
                <a:srgbClr val="FFFF00"/>
              </a:solidFill>
              <a:effectLst>
                <a:outerShdw blurRad="38100" dist="38100" dir="2700000" algn="tl">
                  <a:srgbClr val="C0C0C0"/>
                </a:outerShdw>
              </a:effectLst>
              <a:latin typeface="Times New Roman" pitchFamily="18" charset="0"/>
              <a:cs typeface="Times New Roman" pitchFamily="18" charset="0"/>
            </a:endParaRPr>
          </a:p>
          <a:p>
            <a:pPr marL="914400" indent="-450850" algn="ctr">
              <a:lnSpc>
                <a:spcPct val="40000"/>
              </a:lnSpc>
              <a:defRPr/>
            </a:pPr>
            <a:endParaRPr lang="en-US" sz="400" smtClean="0">
              <a:solidFill>
                <a:srgbClr val="FFFF00"/>
              </a:solidFill>
              <a:effectLst>
                <a:outerShdw blurRad="38100" dist="38100" dir="2700000" algn="tl">
                  <a:srgbClr val="C0C0C0"/>
                </a:outerShdw>
              </a:effectLst>
              <a:latin typeface="Times New Roman" pitchFamily="18" charset="0"/>
              <a:cs typeface="Times New Roman" pitchFamily="18" charset="0"/>
            </a:endParaRPr>
          </a:p>
          <a:p>
            <a:pPr marL="914400" indent="-450850" algn="ctr">
              <a:lnSpc>
                <a:spcPct val="40000"/>
              </a:lnSpc>
              <a:defRPr/>
            </a:pPr>
            <a:endParaRPr lang="en-US" sz="200" smtClean="0">
              <a:solidFill>
                <a:srgbClr val="FFFF00"/>
              </a:solidFill>
              <a:effectLst>
                <a:outerShdw blurRad="38100" dist="38100" dir="2700000" algn="tl">
                  <a:srgbClr val="C0C0C0"/>
                </a:outerShdw>
              </a:effectLst>
              <a:latin typeface="Calibri" pitchFamily="34" charset="0"/>
              <a:cs typeface="Arial" charset="0"/>
            </a:endParaRPr>
          </a:p>
          <a:p>
            <a:pPr marL="914400" indent="-450850" algn="ctr">
              <a:lnSpc>
                <a:spcPct val="40000"/>
              </a:lnSpc>
              <a:defRPr/>
            </a:pPr>
            <a:endParaRPr lang="en-US" sz="200" smtClean="0">
              <a:solidFill>
                <a:srgbClr val="FFFF00"/>
              </a:solidFill>
              <a:effectLst>
                <a:outerShdw blurRad="38100" dist="38100" dir="2700000" algn="tl">
                  <a:srgbClr val="C0C0C0"/>
                </a:outerShdw>
              </a:effectLst>
              <a:latin typeface="Calibri" pitchFamily="34" charset="0"/>
              <a:cs typeface="Arial" charset="0"/>
            </a:endParaRPr>
          </a:p>
        </p:txBody>
      </p:sp>
      <p:sp>
        <p:nvSpPr>
          <p:cNvPr id="41986" name="AutoShape 4"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pic>
        <p:nvPicPr>
          <p:cNvPr id="41987" name="Picture 4"/>
          <p:cNvPicPr>
            <a:picLocks noChangeAspect="1" noChangeArrowheads="1"/>
          </p:cNvPicPr>
          <p:nvPr/>
        </p:nvPicPr>
        <p:blipFill>
          <a:blip r:embed="rId3" cstate="print"/>
          <a:srcRect/>
          <a:stretch>
            <a:fillRect/>
          </a:stretch>
        </p:blipFill>
        <p:spPr bwMode="auto">
          <a:xfrm>
            <a:off x="5334000" y="4953000"/>
            <a:ext cx="2617788" cy="1739900"/>
          </a:xfrm>
          <a:prstGeom prst="rect">
            <a:avLst/>
          </a:prstGeom>
          <a:noFill/>
          <a:ln w="9525">
            <a:noFill/>
            <a:miter lim="800000"/>
            <a:headEnd/>
            <a:tailEnd/>
          </a:ln>
        </p:spPr>
      </p:pic>
      <p:sp>
        <p:nvSpPr>
          <p:cNvPr id="41988" name="TextBox 1"/>
          <p:cNvSpPr txBox="1">
            <a:spLocks noChangeArrowheads="1"/>
          </p:cNvSpPr>
          <p:nvPr/>
        </p:nvSpPr>
        <p:spPr bwMode="auto">
          <a:xfrm>
            <a:off x="304800" y="152400"/>
            <a:ext cx="7646988" cy="646113"/>
          </a:xfrm>
          <a:prstGeom prst="rect">
            <a:avLst/>
          </a:prstGeom>
          <a:noFill/>
          <a:ln w="9525">
            <a:noFill/>
            <a:miter lim="800000"/>
            <a:headEnd/>
            <a:tailEnd/>
          </a:ln>
        </p:spPr>
        <p:txBody>
          <a:bodyPr>
            <a:spAutoFit/>
          </a:bodyPr>
          <a:lstStyle/>
          <a:p>
            <a:r>
              <a:rPr lang="en-US" sz="3600" b="1" dirty="0" err="1" smtClean="0">
                <a:solidFill>
                  <a:schemeClr val="bg1"/>
                </a:solidFill>
              </a:rPr>
              <a:t>Familismo</a:t>
            </a:r>
            <a:endParaRPr lang="en-US" sz="3600" b="1" dirty="0">
              <a:solidFill>
                <a:schemeClr val="bg1"/>
              </a:solidFill>
            </a:endParaRPr>
          </a:p>
        </p:txBody>
      </p:sp>
      <p:sp>
        <p:nvSpPr>
          <p:cNvPr id="41989" name="Text Box 6"/>
          <p:cNvSpPr txBox="1">
            <a:spLocks noChangeArrowheads="1"/>
          </p:cNvSpPr>
          <p:nvPr/>
        </p:nvSpPr>
        <p:spPr bwMode="auto">
          <a:xfrm>
            <a:off x="304800" y="5943600"/>
            <a:ext cx="4495800" cy="274638"/>
          </a:xfrm>
          <a:prstGeom prst="rect">
            <a:avLst/>
          </a:prstGeom>
          <a:noFill/>
          <a:ln w="9525">
            <a:noFill/>
            <a:miter lim="800000"/>
            <a:headEnd/>
            <a:tailEnd/>
          </a:ln>
        </p:spPr>
        <p:txBody>
          <a:bodyPr>
            <a:spAutoFit/>
          </a:bodyPr>
          <a:lstStyle/>
          <a:p>
            <a:pPr>
              <a:spcBef>
                <a:spcPct val="50000"/>
              </a:spcBef>
            </a:pPr>
            <a:r>
              <a:rPr lang="en-US" sz="1200"/>
              <a:t>Source: Santiago-Rivera, Arredondo &amp; Gallardo-Cooper, 2002</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66" y="6247331"/>
            <a:ext cx="3430524" cy="610669"/>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smtClean="0"/>
          </a:p>
          <a:p>
            <a:endParaRPr lang="en-US" dirty="0"/>
          </a:p>
          <a:p>
            <a:r>
              <a:rPr lang="en-US" dirty="0" smtClean="0"/>
              <a:t>Flexible boundaries</a:t>
            </a:r>
          </a:p>
          <a:p>
            <a:endParaRPr lang="en-US" dirty="0"/>
          </a:p>
          <a:p>
            <a:endParaRPr lang="en-US" dirty="0" smtClean="0"/>
          </a:p>
          <a:p>
            <a:r>
              <a:rPr lang="en-US" dirty="0" smtClean="0"/>
              <a:t>Avoid </a:t>
            </a:r>
            <a:r>
              <a:rPr lang="en-US" dirty="0" err="1" smtClean="0"/>
              <a:t>pathologizing</a:t>
            </a:r>
            <a:r>
              <a:rPr lang="en-US" dirty="0" smtClean="0"/>
              <a:t> closeness</a:t>
            </a:r>
            <a:endParaRPr lang="en-US" dirty="0"/>
          </a:p>
        </p:txBody>
      </p:sp>
      <p:sp>
        <p:nvSpPr>
          <p:cNvPr id="3" name="Title 2"/>
          <p:cNvSpPr>
            <a:spLocks noGrp="1"/>
          </p:cNvSpPr>
          <p:nvPr>
            <p:ph type="title"/>
          </p:nvPr>
        </p:nvSpPr>
        <p:spPr>
          <a:xfrm>
            <a:off x="228600" y="228600"/>
            <a:ext cx="8534400" cy="762000"/>
          </a:xfrm>
        </p:spPr>
        <p:txBody>
          <a:bodyPr/>
          <a:lstStyle/>
          <a:p>
            <a:r>
              <a:rPr lang="en-US" sz="3600" b="1" dirty="0" err="1" smtClean="0"/>
              <a:t>Familismo</a:t>
            </a:r>
            <a:endParaRPr lang="en-US" sz="3600" b="1" dirty="0"/>
          </a:p>
        </p:txBody>
      </p:sp>
      <p:sp>
        <p:nvSpPr>
          <p:cNvPr id="4" name="AutoShape 2" descr="data:image/jpeg;base64,/9j/4AAQSkZJRgABAQAAAQABAAD/2wCEAAkGBhAQEBQREBQUFBQUFhcVFRQVFRUXFhYXFhQVGRYYFBUXHCYeGBkjGRgWHy8gIycpLCwsFSAxNzItNSYrLCkBCQoKDgwOGg8PGjEkHyQvLCwvMi8sLCwyLzQwLS8pKSwvMiwsLC0sNC8sLCwsLSwsLCksLCwsLCwsLCwsKiwsLP/AABEIANwA5QMBIgACEQEDEQH/xAAcAAABBAMBAAAAAAAAAAAAAAAABQYHCAEDBAL/xABPEAACAAMEBAcLCQYFAgcAAAABAgADEQQSITEFBkFREyIyYXFygQcXMzRUdJGUsrPTFCNCUoKTobHBU2KSotHwFRZjc+FDgyQ1RMLD0vH/xAAcAQACAgMBAQAAAAAAAAAAAAAFBgAEAQIDBwj/xAA+EQABAwIDAwgJBAECBwAAAAABAAIDBBEFITESQVEGYXGBobHR8BMUFSIyQlKRwQczU+EW0vEjJENicoKi/9oADAMBAAIRAxEAPwCbLRNuIzUrdUmm+grEVy+7dOIB+Ry8QD4w+0V/YxKOkPAzOo3smKyWbkJ1V9kRTqpnRgbKY8Bw+Gtc8TDQDfZSZ37J3kkv1h/gwd+yd5JL9Yf4MRvBFD1yXimj/HaH6T9ypI79k7ySX6w/wYO/ZO8kl+sP8GI3gieuSqf47Q/SfuVJHfsneSS/WH+DB3653kcv1h/gxG8csyYZiNwZyNKihqV5SkHZsjdtVK7euM2B0EY+Ek52F8zZSl3653kcv1h/gwd+yd5HL9Yf4MRdYZbgG+xOV0EKCBTbdwjqlKXNEBY7lBNOmmRiOqpQSLrVmC4eYw97S2+4uzUj9+yd5JL9Yf4MHfsneSS/WH+DDIs+gJzcu7LHTebPcvFHpMd0nVyUOWzuem4M8wEofxMV3YmW6uHUL/12rg7DMOHwsceu3f4FOnv1zvI5frD/AAYz36p3kcv1h/gw3V0HZh/0lPO1WP8AE1TGf8Es37GX/CI5+1+n7DxXH2ZSfxf/AGf9KcPfqneRy/WH+DGO/XO8jl+sP8GG/wD4JZv2Mv8AhEaLdoyyy5bTGRVVASSp4MnmqGWvMCc4y3FS42F/sPFYOHUYFzHl/wCZ/wBKc/fsneSS/WH+DB37J3kcv1h/gwzpWhZM1b8mY4rjRqG7UVCspAYHLMk031rHLaNDT0+iHG9Dj2ocfRey2R29oOvs7Qvz5d67R4bhjxctI6/C6fffsneSS/WH+DB37J3kkv1h/gxG7YG6wKt9Ugg4Z4HPsgjf1uUK8zAMPeLtBP8A7KSO/ZO8kl+sP8GDv2TvJJfrD/BiN4Ix65LxW3+O0P0n7lSR37J3kkv1h/gwd+yd5JL9Yf4MRvBE9cl4qf47Q/SfuVJHfsneSS/WH+DB37J3kkv1h/gxG8ET1yXip/jtD9J+5Ujnu2TvI5frD/BiTdE27h7PKnEXeFlpMu1rS+galaCtK0rSK1NlFi9VfEbL5vJ90kXqWZ0l9pLOPYdBRFnoRa9990qwQQRdS0ufSHgZnUb2TFZLNyE6q+yIs3pDwMzqN7Jislm5CdVfZEDa/RqceSvxydAWyCCCBaekRqn2lU5Rp2E/lz0jE6aRggvNStK0A3VPPsjke9MKPLBqao4NQRjgCKi9iSNtb23KO8cVz72iG1db6NpEebhzHrtpe2/PJew0wuSbwKsQqit1lP0mOW85x32PRzTHJlgkmlTiEXClScq06TCpojV80vT6448Ga/zVxp+76fqwvqoAoAABkBgB0CKlRWNYdlnRzefN0NY8243N7nO3R1b+xJdk1elrjN+cO4iiD7O37VegZQqIgUAKAAMAAKAUyoBGYIFPlfJ8RU1NzqiCCCOSiIIIKxFEQn6V0c08y1vESwxLgGhJAqhxBDAMAbp20OyhUKwRvHIY3bTdVo9geNk6Jv6NtpSbOF2Y6GaVmWhyvLRaNVVACooAxNM4XZM9XF5GVhvUgj0iOfSGjEnIyMAL12ppWt0gi8Ki8NlDsMIZ0y0iZNvTJUwrWbPY1WrXVUSZCkmrAKuNTQsAYIFjaobTPiHnzp0cKIe6mOy/4T5896ck6Sri64DA7CKiEe2au7ZJ+w2XQrZjtr2R22fSRmTmlohKIgLuRS67XSEptN0knccI7oqh0sBt12V6KQE7UZ6/OqZk2SyG66lTuO3qnIjojzDxtFmSYLrqGHOPyOzshuaR0S0njCrJvpivXpsp9L00wreinbJloUVgrflk+/jw86LhgggjuiSIIIIiiw2UWM1V8Rsvm8n3SRXNsosZqr4jZfN5PukgpQfMkjlVrF1/hKkEEEEklrn0h4GZ1G9kxWSz8hOqvsiLN6Q8DM6jeyYrDZZvETYLq4mgBwGWNYH1wJAsm7ku9rHybR3BbmYAVOA3xy26eVUEEqDmaYgnIUx6ThsgEwTL0uYKYkXa43djVH6ZERvlIVUAsTTaf6D/APYoABhBOqapJHVLXNYbNtrwO++h87lqlSi1x3F1qUopJrXIGmeOznh16J0SEAdx85nQ5JzAZVpmefZBojRXBi/MA4Q5VxuDcNzbz2QpwMqqou9xvnmVBxByGnaTxKIIIIGrVEEe7LZpk5+DkrfYUvYgKgOTTGOQ5hVjsBh0aN1LlrRrSeGbA3KUlKep9PpcnLALU10lljhF5Dbm3+emyoVFdHDlqU1bFKeeaWdDNoaFlpcUjMPMPFB/dxbEYYiFqz6k2lvCzZUveJaNMNN6zHKgHmMs9ux5ogAAAoAKADIAZADYIzAuTE3X/wCE0DpzPbl2daDy18zzkbDm83TbkaiSBThZk6ZvBe4p3YSgpFMMjsjf/kmxfs39YtPxIV7Rb5Us0mTETCvGZVw34nKEr/POjPLLN96n9YwyWvlzZtHoBt2CypOlcT7zu1ef8k2H9m/rFp+JHPP1Ek48HNnS9wvCYANwEwE9pJMdX+eNGeWWb71P6x2WHWCyT8ZM+TMxu8WYp42GAAOeI9MbF2IxjacH25wbdoso2Yg+67tTan6lWlfBzZUzHAOryjTezoXDHLAIoxrhShbs7Ri2YCVNlGQC1VBN1SzGvzcxTQkn6INcMqRK1YxMlhlKsAVYEEEVBBFCCDmCNkbQ4tI3J4v0ZHsy7OtW2VsrT73vdPioSbVUXlF97gDXSCoZZjFi0wrduuxBUVzF0U3hR0rbGlCXwdC7zFQKxPGGJfGhpRQTXm25Q99I6koeNZm4I/UNWlHoXNMfqmmJ4pJBDJ1g0RNJEtr0mdLvvL5JDNwborK9CClW3XhtCnI/BWsq3tLnXA4/kfkd6vwzxFhEIs47vBGjNLS7QoZKglQ9xsGCtWhptBpmKiO2Gt8kWyiRLKMWADCXZ7wVbmDzZsxV4RxUjDLGlDnC+bfVJbqjNwhWi0oQGFSW2Ci1JrupnHSopwHAxaHTz56SrsE5LSJNRr589ASXpTQoUX5QwHKQVNOdeb930boSBD1hv6b0bcPCoOKeWB9Ek8qm47efpMdKefb912qM01T6M7DtO7+klQQQRbRhYbKLGaq+I2XzeT7pIrm2UWM1V8Rsvm8n3SQUoPmSRyq1i6/wlSCCCCSS1z6Q8DM6jeyYqtZtHLReKpBVaszFmpcyAORrt3Ui1OkPAzOo3smKyWbkJ1V9kRRrHloFk08m6dk0j9saWWyFTQVhvtwjDirgtdr4Y9n584wT7PZzMcIubbdw2nsHpNBDukyVRQqiiqKAbhC/Uy7DbDUptrJf+k3r8F7ggggSqCI79DaEmWpgRVZNSGm4VahoVlDaa4XqUFDmRHnQ+iDa5hStJaXeFYZ0OIRedhmdgO8iJAlywoCqAFAAAAoAAKAADIUirVVXq4s34j2c/TwQaurS0+jj6z+FqsNhlyEEuUt1RXDE1JxJJJJYk5kkkx0R4mTVVSzEBQCSSQAABUkk5ADbEKd0Dumvay9nsjFbNQqzUo07fnisvZTAkE1zoM4FyfrcfqTHDpq5x0HTxPAb0uyytjFyn/rL3TrDY7yBuHmio4OUQQCBk8zkrjgaVIxwwiMNPd1TSFqF1H+TrukFlY41FZlb3oI2wz4I+gMF5A4Vhtnvb6V43u06hp3oXJVPfpkEMa549OP5wXjBBD02NjBZoACrXRWCu3bv2xiMxsWtIsQol/V/Xq3WEjgprNLH/SmEvLpUkgAniVJJqtMc6xJerXdjs06iWxfk7/XFWlHLbykOeBBGGeNBCsEJ2M8isKxUFzo9h/1NyPWND1hd46h7N6tVJnK6h0YMrCqspBUg5EEYEc4jVpDR0qenBzVvLUHMggjIqykFTzgjM74r5qfrvaNGv82b0lmDTJJybChKn6D02jOgrUCJ50BrHZrdK4WzPeAoGBBDIaVuupyP4HYTHgfKPkpW8n5Q++1GdHjuPA96KQztk01TM0zq+9ncGYL6Ajg5+FQWyV6Yqxy+q1QM2uBD0u1o4SQJIJW8zTCGCigXBWJrxSSdhPFFMYl6dJV1KOAysCGUioIOYI3QwtOaINlmKoJaXMrwbGpIKiplsTmaVIOZCtXFSTUoK/0hG0PeF8tx4+Nkfpqr0o9FIbE2sQm3orTyTiEo14qSGukJMuhb7S643KnAkCFNgGqpocMRgcDvHPjGtJKykIlqaA1CLznEICaDaaYY7qw17Pp8CfNtDhyFlhQiqQFvMWCTWOF8ALz3ppWh2FmU/rBc6EWA7/wr7qj0Aa2U3J7l70nYuBmXRyW4ydG0HeQSOxhzxyw47RZnnyBfQJNAvKt69dbdeG8cU7q7aQ2wa/3+cWo37Tc9RkUxUM+23ZO7To/pDZRYzVXxGy+byfdJFc2yixmqviNl83k+6SC9B8yWeVWsXX+EqQQQQSSWufSHgZnUb2TFZLNyE6q+yIs3pDwMzqN7JislmUlEC5lUA24kADDbjA6uzDU38mHBhlcdwCcOrtkopmnN6qvMqmh9LA/wjdCxHiTKCKqDJQFHQBQR7hSmf6R5KMXJzOpRHqVJeY6y5YBdzRQchgSWbcoAJPYMSQD5hx6laNqWtTbay5XVB+ccdZhQc0uteNQV3yCJhkO7v3eeCpVs/oY7jU5BOLRmjks8pZSZKMSaXmO1mIzYnEnnjqJgiO+69rd8nkixyj85PU8IcOLJNVIxH0+MMMgp3iovC8OnxetZTRZueczw4k9CVJHhjS4ppd0fuiNbGazWclbMpox2zipzP+mDkNtATsAYcEEfWmD4RTYTStpqdtgNTvJ3koFJIXuuURmWhYhVBJOQGJPZHdojRLT23IDxm/8AavP+XoBd1lsiSluooA/E85OZPTC/jvK6HDnmCEbbxrwHTz8y4OeGpt2PVeY2MwhBuGLdoyHpMdqapy64u5G6ij8cYXIzHmtTypxSdxcZS2+5uQXEyuSE+qcuuExwN1FP4wn2vVqcmKUmDmwb+E/oTDsjMb0vKvFKdwPpdocHZjx7VBK7eo8ZSDQggjMHAjpBgh+WuxS5ouzFrz7R0HMZQ0dK6KaQ29DyW/Q7j/fR6VgPKyHEnehlGxJu4Ho5+ZdmvDlwwsaqayzNH2lZ8upGUyXWgmJtU/mDsI6YR4IaqyjhrIHU87btcLELq1xabhWi0TpSXapCT5Jqkxby1wI3gjYQagjeIxpbRaWmUZTGlaFWFLyMDUMtdv6EjbEOdyfXEWSf8lnMBJntUE0ASaQACTStGoq50Bod5E3x8n8osFmwDEDDu1YeI3fbQo5DL6RocNVF4VgSswXXU3XXHBhnSuN05g7QQdsc1s0dLmshevEcOKHAlcrwyI/pDt100ZdK2lBtCTqbQxAluecNRa7nxwFVbkdoptpoljyv2cR53JtpZRUxe9qNU3V+VyFadMdpkxmK8DQlGdjSWJVGoqUFa0BGNdoPPpOzMjhmULwgvEA3gHHLAO0ZMOscqCHQ8sNSoBoQRUA0IyIrtG+OLTdlLyTTNCHA6tb38pYQSjqw5wBAF+ro85qxTsNO/bBNh5PnJNhsosXqr4jZfN5PukiubHCLGaq+I2XzeT7pIP0HzKjyqzMR6fwlWCCCCSTFz6Q8DM6jeyYrjq5IvzJdckQP23QFr2kkc6RY7SHgZnUb2TFftUZXEL/uog7EDHD7QgVibtmK/ngmPA3WEjeNu+6X4IIIUEyLBRmKolL8xgiVyDMaAnmAq1Kit2mZiSbBYUkSklS+SihRXM02k7STiTtJMMXV2RftskYUQTJpr+6oQU5w01T9k80SDAzE5LBkY6T3DzzpbxKQum2eC8TpyopdyFVQWZjgAAKknmAxitGs2mjbLXOtBrSY5uVwIljCWCKmhCAVxONYm/uoaW+T6Mm0a600rJXlAm+ePdIyPBhzjhh2Gvset/pXhY2JcQcM/gb3n8JbrX6NRHRo+xGdMWWMK5ncBmf73xzw6dWLNdlGYaVmHDqrUAem9HpHKbFThtCXs+N3ut8epDXO2RdK8mSqKFQUUYACPcYJgjwBxLjc6qlqswQQRhREEEYrEUWY1WqzLMRkbJhTZUbiOcR6M5bwW8LxxC1FSBnQZx7jdrnRuDm5HULOYzTCttkMqYyNmpz3jYe0Rphy602KqiaM1op5wTh6D7UNqPoHk5intKhbI74hk7pG/r1Vxp2hdAMWM1A0+bbo+TNc1mAGXMNKVeWbtcgOMt1sMKsRsiucSx3DtLYWiyscrs5Bxq48SZTYADwe41fbsUP1Mw0VOFipA96Mg9RyP4V6jfZ9uKlC2WZZst5bgFXVkYEVwYEHDbgYjKSGAuvy0LI+NePLYo9TtN5TjEpxH+stn4O2zN01UmjpuiUw5h82p+0Y8HwyS4fH1juPj1Jow2TZm2eKT4AYIIJpkTLtEm4zp9RmUbcPo1O+6VPbFidVfEbL5vJ90kQHrDLpPJ+sinooWX9InzVXxGy+byfdJDjh52ml3GyBY+7aih5tofY2SrBBBBNKq59IeBmdRvZMQJqkv/hgdhNR2Iin+ZWHZE96Q8DM6jeyYgfVXxSX9v3jwGxj9kdKP4J8bkrQQQQqJoS/qNJrOtEzDirKljDH6bkg7Ab6j7A5oeMNPUPO09eX7pYdkA8SP/MEcAO4FKNSbzOPOov7ulpYSbLLB4rTJjkUHKRFCmueAmP6eYREMSZ3c0PyizGhu8E4rjSt8EiuVaU9IiM4+lP09hEeBREby49qXqo3lKwTTHdjDwtVgT5JcdVa5KJFR9JZZ4w561PbDOfI9B/KHzpAtwDBVZ2ZCoC0+kpFTUjCB3Lt7vSUzQcsz3Kk45ttxTaSdYzZJazELOVVahWBBJzV2F3nwzpC/wDKRICWeWrTZioOKLq8VaLeYsaLWNWiZRaQkidKcBVFb1LpKtUUKtXOh7I86WWe04ASjMlFaECZwYLE432GNANmW3ZHnri179h2mZzOXN/tl0rLiHO2TznVduj9JrOk8KAQONVczxa1pTPKOIaxVlGcsmYZYJq1UHFBpeC1qca4c2cY0NZp1nktKeXW7eKlHUl7zZBTSmBridkc1nss5LE1mMp79GSoKXTfZjUG9kMK9McxDFc6EXyz3fdahjLnp47koTNOBbrtLcSmoBNJUDjZEpW8FO80g0paZImyEmKWczAZeYCmtLxORphhzxxaQs02ZY0krKe+FStboA4OlRWuJNMKfhG+2pMe0yJolvdQNerdqOEUgYVxpt/WNhEwG4y+Lf8Ab7rIY0G/Tv8AsvFrQDSElgMTKmVpSrUVqdJphjHVI09LdZjAP80CXBChhTPi3q7/AEHbhHmY0z5WG4Jygl3L4ukVZlYmla0FKQm6R0MWtoCEhJqXpwG0KwqCNzELjvruIjIbG+wk3N7texQBrrB3BK1pmCfZXIDKGQkXwAcBUGlTuwhlw/rWPmn6jeyYYIj0TkA+7Z2jS7T3rEehssw6+5dbzK0pIArSbelMAaVDLUV3gMqnsENSHD3Pv/NLJ/uj2Whv5RxNlwqpa8XGw7uurMJs8KxkMzXeUBaJDDN5c1T0I0oin3jfhDzhq69yhSzPt4R5f2Xku57b0lPx3x8m4abTgcQR2JmpnbMzTzptQQQQbTcm/rOovSztKzATzAy6ei83pMTrqr4jZfN5PukiDtaEwltzsv8AEt7/AOMekxOOqviNl83k+6SG3Cv2vPEpcxs+6zpPcEqwQQQXS2ufSHgZnUb2TEDaqN/4VBtF4HtYsP5WU9sTxpDwMzqN7JiA9UWHAU2gqacxlS6fkfRAbGP2etH8EHvuPneluCCCFRNCcmomdp68v3Q/59EOuGPqfPu2xlw+dk5nfJeqgb6idMP/AG+mHxATE22n2uIHdb8JTq27MzhzqMe7nZGMiyzRS6kx0OONZiBloN1JTfhEQRYDupaK+UaMm0FWlFZy8qouGj0C5ng2cY4Y7KVFf4+gf0xq2y4QYd7HHtzH5S/WNtJdEPfQ86/Iln90A1xNV4pJ6aV7YZEL2q9vAJkseUby7q04w9AB9ME+XFA6oomzMFzGbnoOv4Q+QXanLBBBHiyqIgggiKLEZggiKIjjsOjEklipdi212LEAVooJyGJjrjMbB7gCAcisgkCyT9OzrtnfnF0faIEMuFvWe3XnEoHBMTzsR+gw7TCLHtnIrD3UtB6V+shv1blaYLNRDu7lWjjO0pKNDSSHnMQQKXRdWtcxedRQY49MM0TaA12flviW+4TYlK2m0cUmqSRhiAAXajbiSlR/pjs05ZYvHT4NPsH3nDZA35nZP5VynjJkClaGjr054SzLXCk5qfvKJKqekLMmD7Zh3wxtcZlbYq1rck5fVLufQSEH8I3R81YYP+NfgD3WTJSNvO0c6SIIIINJsSDrQcZfRMPb81/U+kxOeqviNl83k+6SII1lc8Iq7BLJHSzEH2F/GJ31V8Rsvm8n3SQ3YULRW87yl3Gx7kZ4l34H4SrBBBBZLS59IeBmdRvZMV41Um0N360pDTnWgJP8SxYfSHgZnUb2TFadF2jgzJfYAleqy3W/A17OaBmIt2mbPG6ZsCZtNlI3AHtz7E9IIIITkwrbYbWJNos81iABNCknICarS/TVx6d0bNLa/wA59LS7Noy5OuqyT1mOEksym8FlPsmgB1qAwNciFJHJMlKwKsAVYEEEVBBzBBzhQ1L1PkfILVIlkJwpuk3avKnIvEdXJqQAZU1MipZj9IAdh6s1plnFyBs55jM68cur7pcxaFweJG6H8J46L0tJtcs3aEjizpLUvy2xDS5ss4jIjEUIxFQQYr1rdoI2K2TpFKKrEy8Sfm2xl4nE0WgNdqmJnXTejtG2qXZZ0xvlM2SgafNJYvcZgvCzWPFJJcioC0FKigEJfdg1X4ezi1y1rMs4N+lMZPKYmv1DVuYM+GMHORmKtwfFg11xDNlc6X3Hovlxsc0AqGekZzhQpGUmFSCpoRiCMwYxGI+kHsbI0tcLgoQnronSyz13OOUv6rvH5fn3xH8mcyMGQkMMiIcejtZ1bizuKfrCt09I+j+UeMcoOSM9I901IC6PW29viOf7rg+Le1LsEeUcMKqQRvBBHpEeoRCCDYrgiCMR5mTVUVYhRvJAHpMZAJNgovcJumdLCStAfnGHFG794835+mODSOtaglJHGNPCHkjoG3fU4Q3J9pLku1WJOLH84dMB5NuncJ6zKMZ23nq1A43/ALVlkJ1ciZMzJNTmScSd5O+PHCfjkf6wBMa+gxlZYH6c3RHrDfTyWawbLRl56RpbIZZlWcgsJLJIoDXKmZNdgpmaxY/UPVZdH2NJR8K4DzmxxmEYjPJRRcKVu1pjEadyHVX5RaDapq1lSDRa3SGnUBFQfqKwbLMqa4YzbHhn6i4uwzjDad1wzN/O62mWWW/nRKkjNtsoiNLZaxOnzpwyeYbu3iIBLSlcQCEv02GYRvJeutGlOAs7XfCTPm5efKYYsabFWrbK3aVqRDElywoCjIAAVzoBQVO+EbDo9iNzz82Q6Br22+yZMLiu8ycF6ggjVabSstC7ZKK9O4dpw7YItBcbBHibC6a+lpwedMIyBufwCh/Go7IsFqr4jZfN5PukiueNMTU4kneTiSecmsWM1V8Rsvm8n3SQ4UAsCBusg3KJmwyFp4FKsEEEEkpLn0h4GZ1G9kxWOQKy1ByuL7IizmkPAzOo3smKyWfkJ1V9kQOrtGpx5LC75QeATt0RaeEkqSasBdbrLgT24H7UdkNrQds4OZdJ4syg6HyX08n+Hdi5YVamPYffcc0YcwxuLDu8hEd+r+khZ7QGY0lzBcmE5KRUy3O4AllJ/wBSpwBI4Iwyg4EVBzBy7Yr5EFp0ORVaohE0ZYU9dH6rWWyz5tplIAZiKp4rO4CVNEJJNCLvEA+gtMgAkWDWvhrc2j7HIZrPLQCbaFJQWdmEw3bjqcRxVCYFSrClFoO7VPTl8CzzTx0UXGYkmagGNSc3XbvzoNnrW7V559nmCzlkd3lPNCTDLaassi+oYYLMZAFvEY3EBwApRY+05jqiSTYNJOQ4OOmg59cjvSfLE6MltrWUZa/9zKZZL9ps3zln5TLQB5VeUSAADLrtHJBxFBehgxPWipps81Usz8PYgJq2i+7tNs7LKaYoeWwqAaUyBN8VBbjMyda+5/Kmy3t+iXWbIrVpMvjXSOXwVMwMDczFTTAAR7JyV5YujLaLEnXGQZJa3MGv+k8CdUMmp7+8z7KOozARTA55ejOCPXAQ4XGioL3ItDyzeRip3g09O/tjuTWK0gUvg85VSfTSEwsBnAZgEB6zD8NnJdURsJGtwL+Kzs33JTfWG0kUvgc4VQfTSE6ZNLm8xvE7San0xrdyDzdkCIQaYU/Ec0V6akooJdmngA3H3c89OpZDbBeFFDdJ6OcHPpjYsvAjZu5o9UjMEIKFsZ97nt0HceP+yyXXWAIXNUdUp+kp/ByuKi0M2aRVZan82ONF202AEhT1J7nU7SJ4RyZUgEVmEYvlUSgcDh9LLEZ7J10XoqTZZSyZCKiKMANuGbHNmO0nEx59yu5dw4Y00lAQ6XS+5niebQb+CtQUxf7ztF50NoiVZJCWeSKJLFBWlTvLEAVYmpJ3mO2MQ2tctLlVFnlmjTBWYQcUljcQcGc8UV2BzsFfnyNslXPdxuTck9pKMxxlxDGpB0zpX5VO4QH5pKrJ5waXpmZBvEYH6tPrGvHABTKCGKwADW6DIJtghELAwIhF1jtWCyhmSHboFboPS2P2IWJkwKCzGgAJJ3ACpPohnz55mOztmxrTcMlHYKdtYu0kd3bZ3K5BH6WQDcMytbZRYzVXxGy+byfdJFc2yixmqviNl83k+6SGSg+ZBuVWsXX+EqQQQQSSWufSHgZnUb2TFZLNyE6q+yIs3pDwMzqN7Jisln5CdVfZEDq/RqceSv7knQF7IrgYc+h9I8KlG5a4Nz7mA3HLpB5qtmNtktTSnDrjTAjeDmP6H/mA0sfpG7P2TZWQbbdpuo7QnhBGuRaFmKGQ1B/uhGw80bIDEEGxQlYIyIJBBDKwzVlNQR2/qNsPbQWsqWikt6JOoapjdYDNpZOY/drUUOYFSyowRlmCCCCCQVIyKkYg84jlNCyZuy/qPDzwVGroxOLjJye2tWrny6Q0oTJkosKG45UOKqSsymam7SuYDHeQW9aLeLPbLJYtG2ZkmK1LQDKZJYsiVVmMxqcJxmDI+JrUYF2Dd2h9cLguWs8UCiz6E1/3gBxcPp8nA1u1ALm+Ty3ZJtAxVWuOD9GZdvXSMCDdU/ZEU2TSUg9HMNpmduFyN/HoOYSxNA6N1nCxSJrJqHYbfVpqXZv7aXRZmVBeNKPT94GIx0/3HbbI41mItKbgBLmDH6rNQ9IO/AQ7LBq5YtEWec85+CtEtps1bSXYPNUseDxym4FVaWV5WN3jKT39zyZpC0NOt1s+aS0BOBswyCqKcIQ1WBYU2iuZFLtGbDcdxLBo3PpqjaiboHjJx4NzJ0zyI5wqj4mSHMZqDdKaItFlb5+VMlVJX5xGUG6aEqSKNSoxFRiN8caJjUGtBTfFqNJ6Kk2lODnoHSoYoSbrEZXgDRhXGhqKgHZGidq1YnUq1mkEMKEcFLGfOBB2D9SGEh1RT53v7riAOi99TmRx3rmaQ7iqx03x7kymdgqKWZiAqqCzMTgAqjEmuwRZOyanaPlV4OyyBepX5tTlWnKB3mFSz2ZJahZaqijJVAVRU1NFGGZJ7YJT/quxotT0uf8A3O8B+VoKE73KA9A9zDSFqILSzIlnN5wKmlSDSXyycDgQNmNDWJK1c7k9istHmj5TMGNZijgx1ZWI/iLfgIe0ZhExnlzi2KAsL9hh+VmX3Op+9uZWY6ZjOdYpBHmbNVFLOQqqCSxNAAMyTsENHTWtpmAy7KaIRRp2IY/7IIyp9PnqtcDCnBSyTnLTed3nmV2OJ0rtlgSnp/WZZFZUqjTsMKErLqK3ph30oQgNTUZA3oZtSSWYlmY3mZsWY7yfQNwAAFAAIwB+pJJqSSakknMk1JPPGYPRQshbss6zx88Ex0lG2AXOZRBBHHpPSAkpXAueSp2neeYf8bY7sYXnZCvLg1htuUkHPjP0V4q+kV7BvhFjLsSSSakmpO874xBljQxoaEapofRMz1Kw2UWM1V8Rsvm8n3SRXNsosZqr4jZfN5PukgtQfMlLlVrF1/hKkEEEEklrn0h4GZ1G9kxWSzchOqvsiLN6Q8DM6jeyYrJZuQnVX2RA2v0anHkr+5J0BbIIIIFp6XXYNJPJOAqpNWX8yp2Gm/A0HTDnkTldQ6mqsKgwzY6rBpF5JwxUmpT8yp2H8Dt3ivPAJBcaoZU0ue3GOkfkJ1wRpslrWat5Dhka5g7iNhjdAotLTYocERv0fpGdZvAMApJJlstZZJzNBQqeggc22NEES+VjouUsLJRsvF04LTrBYbXK4G3yro/eUzEDUoGlzVFUbFqMQrChOGFUDWHT88T5M5LWsqWk2ZZ1KTw0mYroOAnuCCs265CzQMVqCKAhoxGidYJTm86IWFKMVF4UNRR+UKHcY6UohhObbjhqBfWwOn3QebCL/tu+6k/R7zWlIZ6qk0qC6q15VamIViMRX+znHREZyLXPl+DnzlpWgLl1xz4sy8DntrG7/Grb5S/3dn+FAeTDS5xLXgDoI8e9Vzhs44HrUjRiI6/xu2+Uv93Z/hRzzrROmeEnznrjThGQV3hZd0DoGEatws/M8dQJ7wFBhs54DrUjWzSEqSA06YksE3QXZUBNCaAsQK0B9EIVs14kgUs6vNbeQ0uXz1dhU9CqTXcKkM+VZJasWVFDHNqC8a4m8/KapxxJrG2LMdBAzM3d05Dsz7Vbjwr63fZbrfb51oIM9w101VAoWWp3hcSW2VYmgypU101ggi7fduRaKJkQ2WCyIII49IaUSTgeM5FQo/NjsH9jbTZjC82aui2W22rKW83QAM2O4f12Q17TaWmMXfPIAZAbhzfnGLRaHmNec1OW4AblGwf2axrgrDCIhzorTUux779e7+0QQQR2V9YbKLGaq+I2XzeT7pIrm2UWM1V8Rsvm8n3SQUoPmSRyq1i6/wAJUggggkktc+kPAzOo3smKyWbkJ1V9kRZvSHgZnUb2TFZLPyE6q+yIG1+jU48lf3JOgLZBBBAtPSIIIIii9yZzI15CVbePyIOBH988LVi1hU4TuKfrAG6enMqc+bn2QhQRo+Nsgs4KnNSMkzGR87vJT0VgQCCCDkQag9BGcZhnWa0vKNZbFdpH0T0qcO3P0QrSNZf2iHpQ1/lahGOyp6TFF9G4fBmhskEkeov0Z/2luCOezaRlTMEdSd2TdqmhHojoMVHNLTZwsuAIOiIIII1WUQQQRFEQQRxWnTMmXUFrzDNU4x7aYDtIjdjHPNmi6wSAu2NdotKSxedgo3k58w3nmEIto1kY4S0p+85x6Qg/U+mEqbNZ2vOSzZVNMtwpkOYRbjozq82ViOnkk3WHE+GvclW16xMcJK0H13GPYn9fRvSDmScSTUk4kneTtggi81jWCzQikNMyLMZniiCCCNlZRBBBEUWGyixmqviNl83k+6SK5tlFi9VfEbL5vJ90kFKD5kkcqtYuv8JVggggkktarTKvoy5XlK16QRETS+4naQoHyqTgAPAvsFP2kS9BHN8bX/EFbpqyalJMLrXUR95W0+VSfuX+JB3lbT5VJ+5f4kS5BHP1WL6Vc9t138h7PBRH3lbT5VJ+5f4kHeVtPlUn7l/iRLkET1WL6VPbdd/IezwUR95W0+VSfuX+JB3lbT5VJ+5f4kS5BE9Wi4Ke267+Q9ngoj7ytp8qk/cv8SDvLWnyqT9y/wASJcgierRcFPbdd/IezwURN3E7Qc7TIP8A2Xw6OPhG2V3H7alLluRaZDg5hA+yzlfwiWIIz6tFa1lyfilVJm59+oeCjBO5hpECnyyznnazvX+WYo/CPXez0j5XZfVpnxok2CORoac/IFy9fqfrKjLvZaR8rsvq0z40eJncu0i3/rZC9SznHpvu34UiUIIyKKnGYYFPX6j6yomm9xy2Py7ajY1o0uZSvV4Sg6AKR4HcVtOy1SfuX/8AvEuQRv6tFpZdmYrVx/C+3UPBRH3lbT5VJ+5f4kHeWtPlUn7mZ8SJcgierRcF09t138h7PBRH3lbT5VJ+5f4kHeVtPlUn7l/iRLkET1WL6VPbdd/IezwUR95W0+VSfuX+JB3lbT5VJ+5f4kS5BE9Vi+lT23XfyHs8FEfeVtPlUn7l/iQd5W0+VSfupnxIlyCJ6rF9Kntuu/kPZ4KIj3FbT5VJ+5mfEiUdD2IyLPJkk3jLlpLLAUBKIFqBsrSOyCOjIms+EKnU1s9Vb0zr2RBBBHRVF//Z"/>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hAQEBQREBQUFBQUFhcVFRQVFRUXFhYXFhQVGRYYFBUXHCYeGBkjGRgWHy8gIycpLCwsFSAxNzItNSYrLCkBCQoKDgwOGg8PGjEkHyQvLCwvMi8sLCwyLzQwLS8pKSwvMiwsLC0sNC8sLCwsLSwsLCksLCwsLCwsLCwsKiwsLP/AABEIANwA5QMBIgACEQEDEQH/xAAcAAABBAMBAAAAAAAAAAAAAAAABQYHCAEDBAL/xABPEAACAAMEBAcLCQYFAgcAAAABAgADEQQSITEFBkFREyIyYXFygQcXMzRUdJGUsrPTFCNCUoKTobHBU2KSotHwFRZjc+FDgyQ1RMLD0vH/xAAcAQACAgMBAQAAAAAAAAAAAAAFBgAEAQIDBwj/xAA+EQABAwIDAwgJBAECBwAAAAABAAIDBBEFITESQVEGYXGBobHR8BMUFSIyQlKRwQczU+EW0vEjJENicoKi/9oADAMBAAIRAxEAPwCbLRNuIzUrdUmm+grEVy+7dOIB+Ry8QD4w+0V/YxKOkPAzOo3smKyWbkJ1V9kRTqpnRgbKY8Bw+Gtc8TDQDfZSZ37J3kkv1h/gwd+yd5JL9Yf4MRvBFD1yXimj/HaH6T9ypI79k7ySX6w/wYO/ZO8kl+sP8GI3gieuSqf47Q/SfuVJHfsneSS/WH+DB3653kcv1h/gxG8csyYZiNwZyNKihqV5SkHZsjdtVK7euM2B0EY+Ek52F8zZSl3653kcv1h/gwd+yd5HL9Yf4MRdYZbgG+xOV0EKCBTbdwjqlKXNEBY7lBNOmmRiOqpQSLrVmC4eYw97S2+4uzUj9+yd5JL9Yf4MHfsneSS/WH+DDIs+gJzcu7LHTebPcvFHpMd0nVyUOWzuem4M8wEofxMV3YmW6uHUL/12rg7DMOHwsceu3f4FOnv1zvI5frD/AAYz36p3kcv1h/gw3V0HZh/0lPO1WP8AE1TGf8Es37GX/CI5+1+n7DxXH2ZSfxf/AGf9KcPfqneRy/WH+DGO/XO8jl+sP8GG/wD4JZv2Mv8AhEaLdoyyy5bTGRVVASSp4MnmqGWvMCc4y3FS42F/sPFYOHUYFzHl/wCZ/wBKc/fsneSS/WH+DB37J3kcv1h/gwzpWhZM1b8mY4rjRqG7UVCspAYHLMk031rHLaNDT0+iHG9Dj2ocfRey2R29oOvs7Qvz5d67R4bhjxctI6/C6fffsneSS/WH+DB37J3kkv1h/gxG7YG6wKt9Ugg4Z4HPsgjf1uUK8zAMPeLtBP8A7KSO/ZO8kl+sP8GDv2TvJJfrD/BiN4Ix65LxW3+O0P0n7lSR37J3kkv1h/gwd+yd5JL9Yf4MRvBE9cl4qf47Q/SfuVJHfsneSS/WH+DB37J3kkv1h/gxG8ET1yXip/jtD9J+5Ujnu2TvI5frD/BiTdE27h7PKnEXeFlpMu1rS+galaCtK0rSK1NlFi9VfEbL5vJ90kXqWZ0l9pLOPYdBRFnoRa9990qwQQRdS0ufSHgZnUb2TFZLNyE6q+yIs3pDwMzqN7Jislm5CdVfZEDa/RqceSvxydAWyCCCBaekRqn2lU5Rp2E/lz0jE6aRggvNStK0A3VPPsjke9MKPLBqao4NQRjgCKi9iSNtb23KO8cVz72iG1db6NpEebhzHrtpe2/PJew0wuSbwKsQqit1lP0mOW85x32PRzTHJlgkmlTiEXClScq06TCpojV80vT6448Ga/zVxp+76fqwvqoAoAABkBgB0CKlRWNYdlnRzefN0NY8243N7nO3R1b+xJdk1elrjN+cO4iiD7O37VegZQqIgUAKAAMAAKAUyoBGYIFPlfJ8RU1NzqiCCCOSiIIIKxFEQn6V0c08y1vESwxLgGhJAqhxBDAMAbp20OyhUKwRvHIY3bTdVo9geNk6Jv6NtpSbOF2Y6GaVmWhyvLRaNVVACooAxNM4XZM9XF5GVhvUgj0iOfSGjEnIyMAL12ppWt0gi8Ki8NlDsMIZ0y0iZNvTJUwrWbPY1WrXVUSZCkmrAKuNTQsAYIFjaobTPiHnzp0cKIe6mOy/4T5896ck6Sri64DA7CKiEe2au7ZJ+w2XQrZjtr2R22fSRmTmlohKIgLuRS67XSEptN0knccI7oqh0sBt12V6KQE7UZ6/OqZk2SyG66lTuO3qnIjojzDxtFmSYLrqGHOPyOzshuaR0S0njCrJvpivXpsp9L00wreinbJloUVgrflk+/jw86LhgggjuiSIIIIiiw2UWM1V8Rsvm8n3SRXNsosZqr4jZfN5PukgpQfMkjlVrF1/hKkEEEEklrn0h4GZ1G9kxWSz8hOqvsiLN6Q8DM6jeyYrDZZvETYLq4mgBwGWNYH1wJAsm7ku9rHybR3BbmYAVOA3xy26eVUEEqDmaYgnIUx6ThsgEwTL0uYKYkXa43djVH6ZERvlIVUAsTTaf6D/APYoABhBOqapJHVLXNYbNtrwO++h87lqlSi1x3F1qUopJrXIGmeOznh16J0SEAdx85nQ5JzAZVpmefZBojRXBi/MA4Q5VxuDcNzbz2QpwMqqou9xvnmVBxByGnaTxKIIIIGrVEEe7LZpk5+DkrfYUvYgKgOTTGOQ5hVjsBh0aN1LlrRrSeGbA3KUlKep9PpcnLALU10lljhF5Dbm3+emyoVFdHDlqU1bFKeeaWdDNoaFlpcUjMPMPFB/dxbEYYiFqz6k2lvCzZUveJaNMNN6zHKgHmMs9ux5ogAAAoAKADIAZADYIzAuTE3X/wCE0DpzPbl2daDy18zzkbDm83TbkaiSBThZk6ZvBe4p3YSgpFMMjsjf/kmxfs39YtPxIV7Rb5Us0mTETCvGZVw34nKEr/POjPLLN96n9YwyWvlzZtHoBt2CypOlcT7zu1ef8k2H9m/rFp+JHPP1Ek48HNnS9wvCYANwEwE9pJMdX+eNGeWWb71P6x2WHWCyT8ZM+TMxu8WYp42GAAOeI9MbF2IxjacH25wbdoso2Yg+67tTan6lWlfBzZUzHAOryjTezoXDHLAIoxrhShbs7Ri2YCVNlGQC1VBN1SzGvzcxTQkn6INcMqRK1YxMlhlKsAVYEEEVBBFCCDmCNkbQ4tI3J4v0ZHsy7OtW2VsrT73vdPioSbVUXlF97gDXSCoZZjFi0wrduuxBUVzF0U3hR0rbGlCXwdC7zFQKxPGGJfGhpRQTXm25Q99I6koeNZm4I/UNWlHoXNMfqmmJ4pJBDJ1g0RNJEtr0mdLvvL5JDNwborK9CClW3XhtCnI/BWsq3tLnXA4/kfkd6vwzxFhEIs47vBGjNLS7QoZKglQ9xsGCtWhptBpmKiO2Gt8kWyiRLKMWADCXZ7wVbmDzZsxV4RxUjDLGlDnC+bfVJbqjNwhWi0oQGFSW2Ci1JrupnHSopwHAxaHTz56SrsE5LSJNRr589ASXpTQoUX5QwHKQVNOdeb930boSBD1hv6b0bcPCoOKeWB9Ek8qm47efpMdKefb912qM01T6M7DtO7+klQQQRbRhYbKLGaq+I2XzeT7pIrm2UWM1V8Rsvm8n3SQUoPmSRyq1i6/wlSCCCCSS1z6Q8DM6jeyYqtZtHLReKpBVaszFmpcyAORrt3Ui1OkPAzOo3smKyWbkJ1V9kRRrHloFk08m6dk0j9saWWyFTQVhvtwjDirgtdr4Y9n584wT7PZzMcIubbdw2nsHpNBDukyVRQqiiqKAbhC/Uy7DbDUptrJf+k3r8F7ggggSqCI79DaEmWpgRVZNSGm4VahoVlDaa4XqUFDmRHnQ+iDa5hStJaXeFYZ0OIRedhmdgO8iJAlywoCqAFAAAAoAAKAADIUirVVXq4s34j2c/TwQaurS0+jj6z+FqsNhlyEEuUt1RXDE1JxJJJJYk5kkkx0R4mTVVSzEBQCSSQAABUkk5ADbEKd0Dumvay9nsjFbNQqzUo07fnisvZTAkE1zoM4FyfrcfqTHDpq5x0HTxPAb0uyytjFyn/rL3TrDY7yBuHmio4OUQQCBk8zkrjgaVIxwwiMNPd1TSFqF1H+TrukFlY41FZlb3oI2wz4I+gMF5A4Vhtnvb6V43u06hp3oXJVPfpkEMa549OP5wXjBBD02NjBZoACrXRWCu3bv2xiMxsWtIsQol/V/Xq3WEjgprNLH/SmEvLpUkgAniVJJqtMc6xJerXdjs06iWxfk7/XFWlHLbykOeBBGGeNBCsEJ2M8isKxUFzo9h/1NyPWND1hd46h7N6tVJnK6h0YMrCqspBUg5EEYEc4jVpDR0qenBzVvLUHMggjIqykFTzgjM74r5qfrvaNGv82b0lmDTJJybChKn6D02jOgrUCJ50BrHZrdK4WzPeAoGBBDIaVuupyP4HYTHgfKPkpW8n5Q++1GdHjuPA96KQztk01TM0zq+9ncGYL6Ajg5+FQWyV6Yqxy+q1QM2uBD0u1o4SQJIJW8zTCGCigXBWJrxSSdhPFFMYl6dJV1KOAysCGUioIOYI3QwtOaINlmKoJaXMrwbGpIKiplsTmaVIOZCtXFSTUoK/0hG0PeF8tx4+Nkfpqr0o9FIbE2sQm3orTyTiEo14qSGukJMuhb7S643KnAkCFNgGqpocMRgcDvHPjGtJKykIlqaA1CLznEICaDaaYY7qw17Pp8CfNtDhyFlhQiqQFvMWCTWOF8ALz3ppWh2FmU/rBc6EWA7/wr7qj0Aa2U3J7l70nYuBmXRyW4ydG0HeQSOxhzxyw47RZnnyBfQJNAvKt69dbdeG8cU7q7aQ2wa/3+cWo37Tc9RkUxUM+23ZO7To/pDZRYzVXxGy+byfdJFc2yixmqviNl83k+6SC9B8yWeVWsXX+EqQQQQSSWufSHgZnUb2TFZLNyE6q+yIs3pDwMzqN7JislmUlEC5lUA24kADDbjA6uzDU38mHBhlcdwCcOrtkopmnN6qvMqmh9LA/wjdCxHiTKCKqDJQFHQBQR7hSmf6R5KMXJzOpRHqVJeY6y5YBdzRQchgSWbcoAJPYMSQD5hx6laNqWtTbay5XVB+ccdZhQc0uteNQV3yCJhkO7v3eeCpVs/oY7jU5BOLRmjks8pZSZKMSaXmO1mIzYnEnnjqJgiO+69rd8nkixyj85PU8IcOLJNVIxH0+MMMgp3iovC8OnxetZTRZueczw4k9CVJHhjS4ppd0fuiNbGazWclbMpox2zipzP+mDkNtATsAYcEEfWmD4RTYTStpqdtgNTvJ3koFJIXuuURmWhYhVBJOQGJPZHdojRLT23IDxm/8AavP+XoBd1lsiSluooA/E85OZPTC/jvK6HDnmCEbbxrwHTz8y4OeGpt2PVeY2MwhBuGLdoyHpMdqapy64u5G6ij8cYXIzHmtTypxSdxcZS2+5uQXEyuSE+qcuuExwN1FP4wn2vVqcmKUmDmwb+E/oTDsjMb0vKvFKdwPpdocHZjx7VBK7eo8ZSDQggjMHAjpBgh+WuxS5ouzFrz7R0HMZQ0dK6KaQ29DyW/Q7j/fR6VgPKyHEnehlGxJu4Ho5+ZdmvDlwwsaqayzNH2lZ8upGUyXWgmJtU/mDsI6YR4IaqyjhrIHU87btcLELq1xabhWi0TpSXapCT5Jqkxby1wI3gjYQagjeIxpbRaWmUZTGlaFWFLyMDUMtdv6EjbEOdyfXEWSf8lnMBJntUE0ASaQACTStGoq50Bod5E3x8n8osFmwDEDDu1YeI3fbQo5DL6RocNVF4VgSswXXU3XXHBhnSuN05g7QQdsc1s0dLmshevEcOKHAlcrwyI/pDt100ZdK2lBtCTqbQxAluecNRa7nxwFVbkdoptpoljyv2cR53JtpZRUxe9qNU3V+VyFadMdpkxmK8DQlGdjSWJVGoqUFa0BGNdoPPpOzMjhmULwgvEA3gHHLAO0ZMOscqCHQ8sNSoBoQRUA0IyIrtG+OLTdlLyTTNCHA6tb38pYQSjqw5wBAF+ro85qxTsNO/bBNh5PnJNhsosXqr4jZfN5PukiubHCLGaq+I2XzeT7pIP0HzKjyqzMR6fwlWCCCCSTFz6Q8DM6jeyYrjq5IvzJdckQP23QFr2kkc6RY7SHgZnUb2TFftUZXEL/uog7EDHD7QgVibtmK/ngmPA3WEjeNu+6X4IIIUEyLBRmKolL8xgiVyDMaAnmAq1Kit2mZiSbBYUkSklS+SihRXM02k7STiTtJMMXV2RftskYUQTJpr+6oQU5w01T9k80SDAzE5LBkY6T3DzzpbxKQum2eC8TpyopdyFVQWZjgAAKknmAxitGs2mjbLXOtBrSY5uVwIljCWCKmhCAVxONYm/uoaW+T6Mm0a600rJXlAm+ePdIyPBhzjhh2Gvset/pXhY2JcQcM/gb3n8JbrX6NRHRo+xGdMWWMK5ncBmf73xzw6dWLNdlGYaVmHDqrUAem9HpHKbFThtCXs+N3ut8epDXO2RdK8mSqKFQUUYACPcYJgjwBxLjc6qlqswQQRhREEEYrEUWY1WqzLMRkbJhTZUbiOcR6M5bwW8LxxC1FSBnQZx7jdrnRuDm5HULOYzTCttkMqYyNmpz3jYe0Rphy602KqiaM1op5wTh6D7UNqPoHk5intKhbI74hk7pG/r1Vxp2hdAMWM1A0+bbo+TNc1mAGXMNKVeWbtcgOMt1sMKsRsiucSx3DtLYWiyscrs5Bxq48SZTYADwe41fbsUP1Mw0VOFipA96Mg9RyP4V6jfZ9uKlC2WZZst5bgFXVkYEVwYEHDbgYjKSGAuvy0LI+NePLYo9TtN5TjEpxH+stn4O2zN01UmjpuiUw5h82p+0Y8HwyS4fH1juPj1Jow2TZm2eKT4AYIIJpkTLtEm4zp9RmUbcPo1O+6VPbFidVfEbL5vJ90kQHrDLpPJ+sinooWX9InzVXxGy+byfdJDjh52ml3GyBY+7aih5tofY2SrBBBBNKq59IeBmdRvZMQJqkv/hgdhNR2Iin+ZWHZE96Q8DM6jeyYgfVXxSX9v3jwGxj9kdKP4J8bkrQQQQqJoS/qNJrOtEzDirKljDH6bkg7Ab6j7A5oeMNPUPO09eX7pYdkA8SP/MEcAO4FKNSbzOPOov7ulpYSbLLB4rTJjkUHKRFCmueAmP6eYREMSZ3c0PyizGhu8E4rjSt8EiuVaU9IiM4+lP09hEeBREby49qXqo3lKwTTHdjDwtVgT5JcdVa5KJFR9JZZ4w561PbDOfI9B/KHzpAtwDBVZ2ZCoC0+kpFTUjCB3Lt7vSUzQcsz3Kk45ttxTaSdYzZJazELOVVahWBBJzV2F3nwzpC/wDKRICWeWrTZioOKLq8VaLeYsaLWNWiZRaQkidKcBVFb1LpKtUUKtXOh7I86WWe04ASjMlFaECZwYLE432GNANmW3ZHnri179h2mZzOXN/tl0rLiHO2TznVduj9JrOk8KAQONVczxa1pTPKOIaxVlGcsmYZYJq1UHFBpeC1qca4c2cY0NZp1nktKeXW7eKlHUl7zZBTSmBridkc1nss5LE1mMp79GSoKXTfZjUG9kMK9McxDFc6EXyz3fdahjLnp47koTNOBbrtLcSmoBNJUDjZEpW8FO80g0paZImyEmKWczAZeYCmtLxORphhzxxaQs02ZY0krKe+FStboA4OlRWuJNMKfhG+2pMe0yJolvdQNerdqOEUgYVxpt/WNhEwG4y+Lf8Ab7rIY0G/Tv8AsvFrQDSElgMTKmVpSrUVqdJphjHVI09LdZjAP80CXBChhTPi3q7/AEHbhHmY0z5WG4Jygl3L4ukVZlYmla0FKQm6R0MWtoCEhJqXpwG0KwqCNzELjvruIjIbG+wk3N7texQBrrB3BK1pmCfZXIDKGQkXwAcBUGlTuwhlw/rWPmn6jeyYYIj0TkA+7Z2jS7T3rEehssw6+5dbzK0pIArSbelMAaVDLUV3gMqnsENSHD3Pv/NLJ/uj2Whv5RxNlwqpa8XGw7uurMJs8KxkMzXeUBaJDDN5c1T0I0oin3jfhDzhq69yhSzPt4R5f2Xku57b0lPx3x8m4abTgcQR2JmpnbMzTzptQQQQbTcm/rOovSztKzATzAy6ei83pMTrqr4jZfN5PukiDtaEwltzsv8AEt7/AOMekxOOqviNl83k+6SG3Cv2vPEpcxs+6zpPcEqwQQQXS2ufSHgZnUb2TEDaqN/4VBtF4HtYsP5WU9sTxpDwMzqN7JiA9UWHAU2gqacxlS6fkfRAbGP2etH8EHvuPneluCCCFRNCcmomdp68v3Q/59EOuGPqfPu2xlw+dk5nfJeqgb6idMP/AG+mHxATE22n2uIHdb8JTq27MzhzqMe7nZGMiyzRS6kx0OONZiBloN1JTfhEQRYDupaK+UaMm0FWlFZy8qouGj0C5ng2cY4Y7KVFf4+gf0xq2y4QYd7HHtzH5S/WNtJdEPfQ86/Iln90A1xNV4pJ6aV7YZEL2q9vAJkseUby7q04w9AB9ME+XFA6oomzMFzGbnoOv4Q+QXanLBBBHiyqIgggiKLEZggiKIjjsOjEklipdi212LEAVooJyGJjrjMbB7gCAcisgkCyT9OzrtnfnF0faIEMuFvWe3XnEoHBMTzsR+gw7TCLHtnIrD3UtB6V+shv1blaYLNRDu7lWjjO0pKNDSSHnMQQKXRdWtcxedRQY49MM0TaA12flviW+4TYlK2m0cUmqSRhiAAXajbiSlR/pjs05ZYvHT4NPsH3nDZA35nZP5VynjJkClaGjr054SzLXCk5qfvKJKqekLMmD7Zh3wxtcZlbYq1rck5fVLufQSEH8I3R81YYP+NfgD3WTJSNvO0c6SIIIINJsSDrQcZfRMPb81/U+kxOeqviNl83k+6SII1lc8Iq7BLJHSzEH2F/GJ31V8Rsvm8n3SQ3YULRW87yl3Gx7kZ4l34H4SrBBBBZLS59IeBmdRvZMV41Um0N360pDTnWgJP8SxYfSHgZnUb2TFadF2jgzJfYAleqy3W/A17OaBmIt2mbPG6ZsCZtNlI3AHtz7E9IIIITkwrbYbWJNos81iABNCknICarS/TVx6d0bNLa/wA59LS7Noy5OuqyT1mOEksym8FlPsmgB1qAwNciFJHJMlKwKsAVYEEEVBBzBBzhQ1L1PkfILVIlkJwpuk3avKnIvEdXJqQAZU1MipZj9IAdh6s1plnFyBs55jM68cur7pcxaFweJG6H8J46L0tJtcs3aEjizpLUvy2xDS5ss4jIjEUIxFQQYr1rdoI2K2TpFKKrEy8Sfm2xl4nE0WgNdqmJnXTejtG2qXZZ0xvlM2SgafNJYvcZgvCzWPFJJcioC0FKigEJfdg1X4ezi1y1rMs4N+lMZPKYmv1DVuYM+GMHORmKtwfFg11xDNlc6X3Hovlxsc0AqGekZzhQpGUmFSCpoRiCMwYxGI+kHsbI0tcLgoQnronSyz13OOUv6rvH5fn3xH8mcyMGQkMMiIcejtZ1bizuKfrCt09I+j+UeMcoOSM9I901IC6PW29viOf7rg+Le1LsEeUcMKqQRvBBHpEeoRCCDYrgiCMR5mTVUVYhRvJAHpMZAJNgovcJumdLCStAfnGHFG794835+mODSOtaglJHGNPCHkjoG3fU4Q3J9pLku1WJOLH84dMB5NuncJ6zKMZ23nq1A43/ALVlkJ1ciZMzJNTmScSd5O+PHCfjkf6wBMa+gxlZYH6c3RHrDfTyWawbLRl56RpbIZZlWcgsJLJIoDXKmZNdgpmaxY/UPVZdH2NJR8K4DzmxxmEYjPJRRcKVu1pjEadyHVX5RaDapq1lSDRa3SGnUBFQfqKwbLMqa4YzbHhn6i4uwzjDad1wzN/O62mWWW/nRKkjNtsoiNLZaxOnzpwyeYbu3iIBLSlcQCEv02GYRvJeutGlOAs7XfCTPm5efKYYsabFWrbK3aVqRDElywoCjIAAVzoBQVO+EbDo9iNzz82Q6Br22+yZMLiu8ycF6ggjVabSstC7ZKK9O4dpw7YItBcbBHibC6a+lpwedMIyBufwCh/Go7IsFqr4jZfN5PukiueNMTU4kneTiSecmsWM1V8Rsvm8n3SQ4UAsCBusg3KJmwyFp4FKsEEEEkpLn0h4GZ1G9kxWOQKy1ByuL7IizmkPAzOo3smKyWfkJ1V9kQOrtGpx5LC75QeATt0RaeEkqSasBdbrLgT24H7UdkNrQds4OZdJ4syg6HyX08n+Hdi5YVamPYffcc0YcwxuLDu8hEd+r+khZ7QGY0lzBcmE5KRUy3O4AllJ/wBSpwBI4Iwyg4EVBzBy7Yr5EFp0ORVaohE0ZYU9dH6rWWyz5tplIAZiKp4rO4CVNEJJNCLvEA+gtMgAkWDWvhrc2j7HIZrPLQCbaFJQWdmEw3bjqcRxVCYFSrClFoO7VPTl8CzzTx0UXGYkmagGNSc3XbvzoNnrW7V559nmCzlkd3lPNCTDLaassi+oYYLMZAFvEY3EBwApRY+05jqiSTYNJOQ4OOmg59cjvSfLE6MltrWUZa/9zKZZL9ps3zln5TLQB5VeUSAADLrtHJBxFBehgxPWipps81Usz8PYgJq2i+7tNs7LKaYoeWwqAaUyBN8VBbjMyda+5/Kmy3t+iXWbIrVpMvjXSOXwVMwMDczFTTAAR7JyV5YujLaLEnXGQZJa3MGv+k8CdUMmp7+8z7KOozARTA55ejOCPXAQ4XGioL3ItDyzeRip3g09O/tjuTWK0gUvg85VSfTSEwsBnAZgEB6zD8NnJdURsJGtwL+Kzs33JTfWG0kUvgc4VQfTSE6ZNLm8xvE7San0xrdyDzdkCIQaYU/Ec0V6akooJdmngA3H3c89OpZDbBeFFDdJ6OcHPpjYsvAjZu5o9UjMEIKFsZ97nt0HceP+yyXXWAIXNUdUp+kp/ByuKi0M2aRVZan82ONF202AEhT1J7nU7SJ4RyZUgEVmEYvlUSgcDh9LLEZ7J10XoqTZZSyZCKiKMANuGbHNmO0nEx59yu5dw4Y00lAQ6XS+5niebQb+CtQUxf7ztF50NoiVZJCWeSKJLFBWlTvLEAVYmpJ3mO2MQ2tctLlVFnlmjTBWYQcUljcQcGc8UV2BzsFfnyNslXPdxuTck9pKMxxlxDGpB0zpX5VO4QH5pKrJ5waXpmZBvEYH6tPrGvHABTKCGKwADW6DIJtghELAwIhF1jtWCyhmSHboFboPS2P2IWJkwKCzGgAJJ3ACpPohnz55mOztmxrTcMlHYKdtYu0kd3bZ3K5BH6WQDcMytbZRYzVXxGy+byfdJFc2yixmqviNl83k+6SGSg+ZBuVWsXX+EqQQQQSSWufSHgZnUb2TFZLNyE6q+yIs3pDwMzqN7Jisln5CdVfZEDq/RqceSv7knQF7IrgYc+h9I8KlG5a4Nz7mA3HLpB5qtmNtktTSnDrjTAjeDmP6H/mA0sfpG7P2TZWQbbdpuo7QnhBGuRaFmKGQ1B/uhGw80bIDEEGxQlYIyIJBBDKwzVlNQR2/qNsPbQWsqWikt6JOoapjdYDNpZOY/drUUOYFSyowRlmCCCCCQVIyKkYg84jlNCyZuy/qPDzwVGroxOLjJye2tWrny6Q0oTJkosKG45UOKqSsymam7SuYDHeQW9aLeLPbLJYtG2ZkmK1LQDKZJYsiVVmMxqcJxmDI+JrUYF2Dd2h9cLguWs8UCiz6E1/3gBxcPp8nA1u1ALm+Ty3ZJtAxVWuOD9GZdvXSMCDdU/ZEU2TSUg9HMNpmduFyN/HoOYSxNA6N1nCxSJrJqHYbfVpqXZv7aXRZmVBeNKPT94GIx0/3HbbI41mItKbgBLmDH6rNQ9IO/AQ7LBq5YtEWec85+CtEtps1bSXYPNUseDxym4FVaWV5WN3jKT39zyZpC0NOt1s+aS0BOBswyCqKcIQ1WBYU2iuZFLtGbDcdxLBo3PpqjaiboHjJx4NzJ0zyI5wqj4mSHMZqDdKaItFlb5+VMlVJX5xGUG6aEqSKNSoxFRiN8caJjUGtBTfFqNJ6Kk2lODnoHSoYoSbrEZXgDRhXGhqKgHZGidq1YnUq1mkEMKEcFLGfOBB2D9SGEh1RT53v7riAOi99TmRx3rmaQ7iqx03x7kymdgqKWZiAqqCzMTgAqjEmuwRZOyanaPlV4OyyBepX5tTlWnKB3mFSz2ZJahZaqijJVAVRU1NFGGZJ7YJT/quxotT0uf8A3O8B+VoKE73KA9A9zDSFqILSzIlnN5wKmlSDSXyycDgQNmNDWJK1c7k9istHmj5TMGNZijgx1ZWI/iLfgIe0ZhExnlzi2KAsL9hh+VmX3Op+9uZWY6ZjOdYpBHmbNVFLOQqqCSxNAAMyTsENHTWtpmAy7KaIRRp2IY/7IIyp9PnqtcDCnBSyTnLTed3nmV2OJ0rtlgSnp/WZZFZUqjTsMKErLqK3ph30oQgNTUZA3oZtSSWYlmY3mZsWY7yfQNwAAFAAIwB+pJJqSSakknMk1JPPGYPRQshbss6zx88Ex0lG2AXOZRBBHHpPSAkpXAueSp2neeYf8bY7sYXnZCvLg1htuUkHPjP0V4q+kV7BvhFjLsSSSakmpO874xBljQxoaEapofRMz1Kw2UWM1V8Rsvm8n3SRXNsosZqr4jZfN5PukgtQfMlLlVrF1/hKkEEEEklrn0h4GZ1G9kxWSzchOqvsiLN6Q8DM6jeyYrJZuQnVX2RA2v0anHkr+5J0BbIIIIFp6XXYNJPJOAqpNWX8yp2Gm/A0HTDnkTldQ6mqsKgwzY6rBpF5JwxUmpT8yp2H8Dt3ivPAJBcaoZU0ue3GOkfkJ1wRpslrWat5Dhka5g7iNhjdAotLTYocERv0fpGdZvAMApJJlstZZJzNBQqeggc22NEES+VjouUsLJRsvF04LTrBYbXK4G3yro/eUzEDUoGlzVFUbFqMQrChOGFUDWHT88T5M5LWsqWk2ZZ1KTw0mYroOAnuCCs265CzQMVqCKAhoxGidYJTm86IWFKMVF4UNRR+UKHcY6UohhObbjhqBfWwOn3QebCL/tu+6k/R7zWlIZ6qk0qC6q15VamIViMRX+znHREZyLXPl+DnzlpWgLl1xz4sy8DntrG7/Grb5S/3dn+FAeTDS5xLXgDoI8e9Vzhs44HrUjRiI6/xu2+Uv93Z/hRzzrROmeEnznrjThGQV3hZd0DoGEatws/M8dQJ7wFBhs54DrUjWzSEqSA06YksE3QXZUBNCaAsQK0B9EIVs14kgUs6vNbeQ0uXz1dhU9CqTXcKkM+VZJasWVFDHNqC8a4m8/KapxxJrG2LMdBAzM3d05Dsz7Vbjwr63fZbrfb51oIM9w101VAoWWp3hcSW2VYmgypU101ggi7fduRaKJkQ2WCyIII49IaUSTgeM5FQo/NjsH9jbTZjC82aui2W22rKW83QAM2O4f12Q17TaWmMXfPIAZAbhzfnGLRaHmNec1OW4AblGwf2axrgrDCIhzorTUux779e7+0QQQR2V9YbKLGaq+I2XzeT7pIrm2UWM1V8Rsvm8n3SQUoPmSRyq1i6/wAJUggggkktc+kPAzOo3smKyWbkJ1V9kRZvSHgZnUb2TFZLPyE6q+yIG1+jU48lf3JOgLZBBBAtPSIIIIii9yZzI15CVbePyIOBH988LVi1hU4TuKfrAG6enMqc+bn2QhQRo+Nsgs4KnNSMkzGR87vJT0VgQCCCDkQag9BGcZhnWa0vKNZbFdpH0T0qcO3P0QrSNZf2iHpQ1/lahGOyp6TFF9G4fBmhskEkeov0Z/2luCOezaRlTMEdSd2TdqmhHojoMVHNLTZwsuAIOiIIII1WUQQQRFEQQRxWnTMmXUFrzDNU4x7aYDtIjdjHPNmi6wSAu2NdotKSxedgo3k58w3nmEIto1kY4S0p+85x6Qg/U+mEqbNZ2vOSzZVNMtwpkOYRbjozq82ViOnkk3WHE+GvclW16xMcJK0H13GPYn9fRvSDmScSTUk4kneTtggi81jWCzQikNMyLMZniiCCCNlZRBBBEUWGyixmqviNl83k+6SK5tlFi9VfEbL5vJ90kFKD5kkcqtYuv8JVggggkktarTKvoy5XlK16QRETS+4naQoHyqTgAPAvsFP2kS9BHN8bX/EFbpqyalJMLrXUR95W0+VSfuX+JB3lbT5VJ+5f4kS5BHP1WL6Vc9t138h7PBRH3lbT5VJ+5f4kHeVtPlUn7l/iRLkET1WL6VPbdd/IezwUR95W0+VSfuX+JB3lbT5VJ+5f4kS5BE9Wi4Ke267+Q9ngoj7ytp8qk/cv8SDvLWnyqT9y/wASJcgierRcFPbdd/IezwURN3E7Qc7TIP8A2Xw6OPhG2V3H7alLluRaZDg5hA+yzlfwiWIIz6tFa1lyfilVJm59+oeCjBO5hpECnyyznnazvX+WYo/CPXez0j5XZfVpnxok2CORoac/IFy9fqfrKjLvZaR8rsvq0z40eJncu0i3/rZC9SznHpvu34UiUIIyKKnGYYFPX6j6yomm9xy2Py7ajY1o0uZSvV4Sg6AKR4HcVtOy1SfuX/8AvEuQRv6tFpZdmYrVx/C+3UPBRH3lbT5VJ+5f4kHeWtPlUn7mZ8SJcgierRcF09t138h7PBRH3lbT5VJ+5f4kHeVtPlUn7l/iRLkET1WL6VPbdd/IezwUR95W0+VSfuX+JB3lbT5VJ+5f4kS5BE9Vi+lT23XfyHs8FEfeVtPlUn7l/iQd5W0+VSfupnxIlyCJ6rF9Kntuu/kPZ4KIj3FbT5VJ+5mfEiUdD2IyLPJkk3jLlpLLAUBKIFqBsrSOyCOjIms+EKnU1s9Vb0zr2RBBBHRVF//Z"/>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hAQEBQREBQUFBQUFhcVFRQVFRUXFhYXFhQVGRYYFBUXHCYeGBkjGRgWHy8gIycpLCwsFSAxNzItNSYrLCkBCQoKDgwOGg8PGjEkHyQvLCwvMi8sLCwyLzQwLS8pKSwvMiwsLC0sNC8sLCwsLSwsLCksLCwsLCwsLCwsKiwsLP/AABEIANwA5QMBIgACEQEDEQH/xAAcAAABBAMBAAAAAAAAAAAAAAAABQYHCAEDBAL/xABPEAACAAMEBAcLCQYFAgcAAAABAgADEQQSITEFBkFREyIyYXFygQcXMzRUdJGUsrPTFCNCUoKTobHBU2KSotHwFRZjc+FDgyQ1RMLD0vH/xAAcAQACAgMBAQAAAAAAAAAAAAAFBgAEAQIDBwj/xAA+EQABAwIDAwgJBAECBwAAAAABAAIDBBEFITESQVEGYXGBobHR8BMUFSIyQlKRwQczU+EW0vEjJENicoKi/9oADAMBAAIRAxEAPwCbLRNuIzUrdUmm+grEVy+7dOIB+Ry8QD4w+0V/YxKOkPAzOo3smKyWbkJ1V9kRTqpnRgbKY8Bw+Gtc8TDQDfZSZ37J3kkv1h/gwd+yd5JL9Yf4MRvBFD1yXimj/HaH6T9ypI79k7ySX6w/wYO/ZO8kl+sP8GI3gieuSqf47Q/SfuVJHfsneSS/WH+DB3653kcv1h/gxG8csyYZiNwZyNKihqV5SkHZsjdtVK7euM2B0EY+Ek52F8zZSl3653kcv1h/gwd+yd5HL9Yf4MRdYZbgG+xOV0EKCBTbdwjqlKXNEBY7lBNOmmRiOqpQSLrVmC4eYw97S2+4uzUj9+yd5JL9Yf4MHfsneSS/WH+DDIs+gJzcu7LHTebPcvFHpMd0nVyUOWzuem4M8wEofxMV3YmW6uHUL/12rg7DMOHwsceu3f4FOnv1zvI5frD/AAYz36p3kcv1h/gw3V0HZh/0lPO1WP8AE1TGf8Es37GX/CI5+1+n7DxXH2ZSfxf/AGf9KcPfqneRy/WH+DGO/XO8jl+sP8GG/wD4JZv2Mv8AhEaLdoyyy5bTGRVVASSp4MnmqGWvMCc4y3FS42F/sPFYOHUYFzHl/wCZ/wBKc/fsneSS/WH+DB37J3kcv1h/gwzpWhZM1b8mY4rjRqG7UVCspAYHLMk031rHLaNDT0+iHG9Dj2ocfRey2R29oOvs7Qvz5d67R4bhjxctI6/C6fffsneSS/WH+DB37J3kkv1h/gxG7YG6wKt9Ugg4Z4HPsgjf1uUK8zAMPeLtBP8A7KSO/ZO8kl+sP8GDv2TvJJfrD/BiN4Ix65LxW3+O0P0n7lSR37J3kkv1h/gwd+yd5JL9Yf4MRvBE9cl4qf47Q/SfuVJHfsneSS/WH+DB37J3kkv1h/gxG8ET1yXip/jtD9J+5Ujnu2TvI5frD/BiTdE27h7PKnEXeFlpMu1rS+galaCtK0rSK1NlFi9VfEbL5vJ90kXqWZ0l9pLOPYdBRFnoRa9990qwQQRdS0ufSHgZnUb2TFZLNyE6q+yIs3pDwMzqN7Jislm5CdVfZEDa/RqceSvxydAWyCCCBaekRqn2lU5Rp2E/lz0jE6aRggvNStK0A3VPPsjke9MKPLBqao4NQRjgCKi9iSNtb23KO8cVz72iG1db6NpEebhzHrtpe2/PJew0wuSbwKsQqit1lP0mOW85x32PRzTHJlgkmlTiEXClScq06TCpojV80vT6448Ga/zVxp+76fqwvqoAoAABkBgB0CKlRWNYdlnRzefN0NY8243N7nO3R1b+xJdk1elrjN+cO4iiD7O37VegZQqIgUAKAAMAAKAUyoBGYIFPlfJ8RU1NzqiCCCOSiIIIKxFEQn6V0c08y1vESwxLgGhJAqhxBDAMAbp20OyhUKwRvHIY3bTdVo9geNk6Jv6NtpSbOF2Y6GaVmWhyvLRaNVVACooAxNM4XZM9XF5GVhvUgj0iOfSGjEnIyMAL12ppWt0gi8Ki8NlDsMIZ0y0iZNvTJUwrWbPY1WrXVUSZCkmrAKuNTQsAYIFjaobTPiHnzp0cKIe6mOy/4T5896ck6Sri64DA7CKiEe2au7ZJ+w2XQrZjtr2R22fSRmTmlohKIgLuRS67XSEptN0knccI7oqh0sBt12V6KQE7UZ6/OqZk2SyG66lTuO3qnIjojzDxtFmSYLrqGHOPyOzshuaR0S0njCrJvpivXpsp9L00wreinbJloUVgrflk+/jw86LhgggjuiSIIIIiiw2UWM1V8Rsvm8n3SRXNsosZqr4jZfN5PukgpQfMkjlVrF1/hKkEEEEklrn0h4GZ1G9kxWSz8hOqvsiLN6Q8DM6jeyYrDZZvETYLq4mgBwGWNYH1wJAsm7ku9rHybR3BbmYAVOA3xy26eVUEEqDmaYgnIUx6ThsgEwTL0uYKYkXa43djVH6ZERvlIVUAsTTaf6D/APYoABhBOqapJHVLXNYbNtrwO++h87lqlSi1x3F1qUopJrXIGmeOznh16J0SEAdx85nQ5JzAZVpmefZBojRXBi/MA4Q5VxuDcNzbz2QpwMqqou9xvnmVBxByGnaTxKIIIIGrVEEe7LZpk5+DkrfYUvYgKgOTTGOQ5hVjsBh0aN1LlrRrSeGbA3KUlKep9PpcnLALU10lljhF5Dbm3+emyoVFdHDlqU1bFKeeaWdDNoaFlpcUjMPMPFB/dxbEYYiFqz6k2lvCzZUveJaNMNN6zHKgHmMs9ux5ogAAAoAKADIAZADYIzAuTE3X/wCE0DpzPbl2daDy18zzkbDm83TbkaiSBThZk6ZvBe4p3YSgpFMMjsjf/kmxfs39YtPxIV7Rb5Us0mTETCvGZVw34nKEr/POjPLLN96n9YwyWvlzZtHoBt2CypOlcT7zu1ef8k2H9m/rFp+JHPP1Ek48HNnS9wvCYANwEwE9pJMdX+eNGeWWb71P6x2WHWCyT8ZM+TMxu8WYp42GAAOeI9MbF2IxjacH25wbdoso2Yg+67tTan6lWlfBzZUzHAOryjTezoXDHLAIoxrhShbs7Ri2YCVNlGQC1VBN1SzGvzcxTQkn6INcMqRK1YxMlhlKsAVYEEEVBBFCCDmCNkbQ4tI3J4v0ZHsy7OtW2VsrT73vdPioSbVUXlF97gDXSCoZZjFi0wrduuxBUVzF0U3hR0rbGlCXwdC7zFQKxPGGJfGhpRQTXm25Q99I6koeNZm4I/UNWlHoXNMfqmmJ4pJBDJ1g0RNJEtr0mdLvvL5JDNwborK9CClW3XhtCnI/BWsq3tLnXA4/kfkd6vwzxFhEIs47vBGjNLS7QoZKglQ9xsGCtWhptBpmKiO2Gt8kWyiRLKMWADCXZ7wVbmDzZsxV4RxUjDLGlDnC+bfVJbqjNwhWi0oQGFSW2Ci1JrupnHSopwHAxaHTz56SrsE5LSJNRr589ASXpTQoUX5QwHKQVNOdeb930boSBD1hv6b0bcPCoOKeWB9Ek8qm47efpMdKefb912qM01T6M7DtO7+klQQQRbRhYbKLGaq+I2XzeT7pIrm2UWM1V8Rsvm8n3SQUoPmSRyq1i6/wlSCCCCSS1z6Q8DM6jeyYqtZtHLReKpBVaszFmpcyAORrt3Ui1OkPAzOo3smKyWbkJ1V9kRRrHloFk08m6dk0j9saWWyFTQVhvtwjDirgtdr4Y9n584wT7PZzMcIubbdw2nsHpNBDukyVRQqiiqKAbhC/Uy7DbDUptrJf+k3r8F7ggggSqCI79DaEmWpgRVZNSGm4VahoVlDaa4XqUFDmRHnQ+iDa5hStJaXeFYZ0OIRedhmdgO8iJAlywoCqAFAAAAoAAKAADIUirVVXq4s34j2c/TwQaurS0+jj6z+FqsNhlyEEuUt1RXDE1JxJJJJYk5kkkx0R4mTVVSzEBQCSSQAABUkk5ADbEKd0Dumvay9nsjFbNQqzUo07fnisvZTAkE1zoM4FyfrcfqTHDpq5x0HTxPAb0uyytjFyn/rL3TrDY7yBuHmio4OUQQCBk8zkrjgaVIxwwiMNPd1TSFqF1H+TrukFlY41FZlb3oI2wz4I+gMF5A4Vhtnvb6V43u06hp3oXJVPfpkEMa549OP5wXjBBD02NjBZoACrXRWCu3bv2xiMxsWtIsQol/V/Xq3WEjgprNLH/SmEvLpUkgAniVJJqtMc6xJerXdjs06iWxfk7/XFWlHLbykOeBBGGeNBCsEJ2M8isKxUFzo9h/1NyPWND1hd46h7N6tVJnK6h0YMrCqspBUg5EEYEc4jVpDR0qenBzVvLUHMggjIqykFTzgjM74r5qfrvaNGv82b0lmDTJJybChKn6D02jOgrUCJ50BrHZrdK4WzPeAoGBBDIaVuupyP4HYTHgfKPkpW8n5Q++1GdHjuPA96KQztk01TM0zq+9ncGYL6Ajg5+FQWyV6Yqxy+q1QM2uBD0u1o4SQJIJW8zTCGCigXBWJrxSSdhPFFMYl6dJV1KOAysCGUioIOYI3QwtOaINlmKoJaXMrwbGpIKiplsTmaVIOZCtXFSTUoK/0hG0PeF8tx4+Nkfpqr0o9FIbE2sQm3orTyTiEo14qSGukJMuhb7S643KnAkCFNgGqpocMRgcDvHPjGtJKykIlqaA1CLznEICaDaaYY7qw17Pp8CfNtDhyFlhQiqQFvMWCTWOF8ALz3ppWh2FmU/rBc6EWA7/wr7qj0Aa2U3J7l70nYuBmXRyW4ydG0HeQSOxhzxyw47RZnnyBfQJNAvKt69dbdeG8cU7q7aQ2wa/3+cWo37Tc9RkUxUM+23ZO7To/pDZRYzVXxGy+byfdJFc2yixmqviNl83k+6SC9B8yWeVWsXX+EqQQQQSSWufSHgZnUb2TFZLNyE6q+yIs3pDwMzqN7JislmUlEC5lUA24kADDbjA6uzDU38mHBhlcdwCcOrtkopmnN6qvMqmh9LA/wjdCxHiTKCKqDJQFHQBQR7hSmf6R5KMXJzOpRHqVJeY6y5YBdzRQchgSWbcoAJPYMSQD5hx6laNqWtTbay5XVB+ccdZhQc0uteNQV3yCJhkO7v3eeCpVs/oY7jU5BOLRmjks8pZSZKMSaXmO1mIzYnEnnjqJgiO+69rd8nkixyj85PU8IcOLJNVIxH0+MMMgp3iovC8OnxetZTRZueczw4k9CVJHhjS4ppd0fuiNbGazWclbMpox2zipzP+mDkNtATsAYcEEfWmD4RTYTStpqdtgNTvJ3koFJIXuuURmWhYhVBJOQGJPZHdojRLT23IDxm/8AavP+XoBd1lsiSluooA/E85OZPTC/jvK6HDnmCEbbxrwHTz8y4OeGpt2PVeY2MwhBuGLdoyHpMdqapy64u5G6ij8cYXIzHmtTypxSdxcZS2+5uQXEyuSE+qcuuExwN1FP4wn2vVqcmKUmDmwb+E/oTDsjMb0vKvFKdwPpdocHZjx7VBK7eo8ZSDQggjMHAjpBgh+WuxS5ouzFrz7R0HMZQ0dK6KaQ29DyW/Q7j/fR6VgPKyHEnehlGxJu4Ho5+ZdmvDlwwsaqayzNH2lZ8upGUyXWgmJtU/mDsI6YR4IaqyjhrIHU87btcLELq1xabhWi0TpSXapCT5Jqkxby1wI3gjYQagjeIxpbRaWmUZTGlaFWFLyMDUMtdv6EjbEOdyfXEWSf8lnMBJntUE0ASaQACTStGoq50Bod5E3x8n8osFmwDEDDu1YeI3fbQo5DL6RocNVF4VgSswXXU3XXHBhnSuN05g7QQdsc1s0dLmshevEcOKHAlcrwyI/pDt100ZdK2lBtCTqbQxAluecNRa7nxwFVbkdoptpoljyv2cR53JtpZRUxe9qNU3V+VyFadMdpkxmK8DQlGdjSWJVGoqUFa0BGNdoPPpOzMjhmULwgvEA3gHHLAO0ZMOscqCHQ8sNSoBoQRUA0IyIrtG+OLTdlLyTTNCHA6tb38pYQSjqw5wBAF+ro85qxTsNO/bBNh5PnJNhsosXqr4jZfN5PukiubHCLGaq+I2XzeT7pIP0HzKjyqzMR6fwlWCCCCSTFz6Q8DM6jeyYrjq5IvzJdckQP23QFr2kkc6RY7SHgZnUb2TFftUZXEL/uog7EDHD7QgVibtmK/ngmPA3WEjeNu+6X4IIIUEyLBRmKolL8xgiVyDMaAnmAq1Kit2mZiSbBYUkSklS+SihRXM02k7STiTtJMMXV2RftskYUQTJpr+6oQU5w01T9k80SDAzE5LBkY6T3DzzpbxKQum2eC8TpyopdyFVQWZjgAAKknmAxitGs2mjbLXOtBrSY5uVwIljCWCKmhCAVxONYm/uoaW+T6Mm0a600rJXlAm+ePdIyPBhzjhh2Gvset/pXhY2JcQcM/gb3n8JbrX6NRHRo+xGdMWWMK5ncBmf73xzw6dWLNdlGYaVmHDqrUAem9HpHKbFThtCXs+N3ut8epDXO2RdK8mSqKFQUUYACPcYJgjwBxLjc6qlqswQQRhREEEYrEUWY1WqzLMRkbJhTZUbiOcR6M5bwW8LxxC1FSBnQZx7jdrnRuDm5HULOYzTCttkMqYyNmpz3jYe0Rphy602KqiaM1op5wTh6D7UNqPoHk5intKhbI74hk7pG/r1Vxp2hdAMWM1A0+bbo+TNc1mAGXMNKVeWbtcgOMt1sMKsRsiucSx3DtLYWiyscrs5Bxq48SZTYADwe41fbsUP1Mw0VOFipA96Mg9RyP4V6jfZ9uKlC2WZZst5bgFXVkYEVwYEHDbgYjKSGAuvy0LI+NePLYo9TtN5TjEpxH+stn4O2zN01UmjpuiUw5h82p+0Y8HwyS4fH1juPj1Jow2TZm2eKT4AYIIJpkTLtEm4zp9RmUbcPo1O+6VPbFidVfEbL5vJ90kQHrDLpPJ+sinooWX9InzVXxGy+byfdJDjh52ml3GyBY+7aih5tofY2SrBBBBNKq59IeBmdRvZMQJqkv/hgdhNR2Iin+ZWHZE96Q8DM6jeyYgfVXxSX9v3jwGxj9kdKP4J8bkrQQQQqJoS/qNJrOtEzDirKljDH6bkg7Ab6j7A5oeMNPUPO09eX7pYdkA8SP/MEcAO4FKNSbzOPOov7ulpYSbLLB4rTJjkUHKRFCmueAmP6eYREMSZ3c0PyizGhu8E4rjSt8EiuVaU9IiM4+lP09hEeBREby49qXqo3lKwTTHdjDwtVgT5JcdVa5KJFR9JZZ4w561PbDOfI9B/KHzpAtwDBVZ2ZCoC0+kpFTUjCB3Lt7vSUzQcsz3Kk45ttxTaSdYzZJazELOVVahWBBJzV2F3nwzpC/wDKRICWeWrTZioOKLq8VaLeYsaLWNWiZRaQkidKcBVFb1LpKtUUKtXOh7I86WWe04ASjMlFaECZwYLE432GNANmW3ZHnri179h2mZzOXN/tl0rLiHO2TznVduj9JrOk8KAQONVczxa1pTPKOIaxVlGcsmYZYJq1UHFBpeC1qca4c2cY0NZp1nktKeXW7eKlHUl7zZBTSmBridkc1nss5LE1mMp79GSoKXTfZjUG9kMK9McxDFc6EXyz3fdahjLnp47koTNOBbrtLcSmoBNJUDjZEpW8FO80g0paZImyEmKWczAZeYCmtLxORphhzxxaQs02ZY0krKe+FStboA4OlRWuJNMKfhG+2pMe0yJolvdQNerdqOEUgYVxpt/WNhEwG4y+Lf8Ab7rIY0G/Tv8AsvFrQDSElgMTKmVpSrUVqdJphjHVI09LdZjAP80CXBChhTPi3q7/AEHbhHmY0z5WG4Jygl3L4ukVZlYmla0FKQm6R0MWtoCEhJqXpwG0KwqCNzELjvruIjIbG+wk3N7texQBrrB3BK1pmCfZXIDKGQkXwAcBUGlTuwhlw/rWPmn6jeyYYIj0TkA+7Z2jS7T3rEehssw6+5dbzK0pIArSbelMAaVDLUV3gMqnsENSHD3Pv/NLJ/uj2Whv5RxNlwqpa8XGw7uurMJs8KxkMzXeUBaJDDN5c1T0I0oin3jfhDzhq69yhSzPt4R5f2Xku57b0lPx3x8m4abTgcQR2JmpnbMzTzptQQQQbTcm/rOovSztKzATzAy6ei83pMTrqr4jZfN5PukiDtaEwltzsv8AEt7/AOMekxOOqviNl83k+6SG3Cv2vPEpcxs+6zpPcEqwQQQXS2ufSHgZnUb2TEDaqN/4VBtF4HtYsP5WU9sTxpDwMzqN7JiA9UWHAU2gqacxlS6fkfRAbGP2etH8EHvuPneluCCCFRNCcmomdp68v3Q/59EOuGPqfPu2xlw+dk5nfJeqgb6idMP/AG+mHxATE22n2uIHdb8JTq27MzhzqMe7nZGMiyzRS6kx0OONZiBloN1JTfhEQRYDupaK+UaMm0FWlFZy8qouGj0C5ng2cY4Y7KVFf4+gf0xq2y4QYd7HHtzH5S/WNtJdEPfQ86/Iln90A1xNV4pJ6aV7YZEL2q9vAJkseUby7q04w9AB9ME+XFA6oomzMFzGbnoOv4Q+QXanLBBBHiyqIgggiKLEZggiKIjjsOjEklipdi212LEAVooJyGJjrjMbB7gCAcisgkCyT9OzrtnfnF0faIEMuFvWe3XnEoHBMTzsR+gw7TCLHtnIrD3UtB6V+shv1blaYLNRDu7lWjjO0pKNDSSHnMQQKXRdWtcxedRQY49MM0TaA12flviW+4TYlK2m0cUmqSRhiAAXajbiSlR/pjs05ZYvHT4NPsH3nDZA35nZP5VynjJkClaGjr054SzLXCk5qfvKJKqekLMmD7Zh3wxtcZlbYq1rck5fVLufQSEH8I3R81YYP+NfgD3WTJSNvO0c6SIIIINJsSDrQcZfRMPb81/U+kxOeqviNl83k+6SII1lc8Iq7BLJHSzEH2F/GJ31V8Rsvm8n3SQ3YULRW87yl3Gx7kZ4l34H4SrBBBBZLS59IeBmdRvZMV41Um0N360pDTnWgJP8SxYfSHgZnUb2TFadF2jgzJfYAleqy3W/A17OaBmIt2mbPG6ZsCZtNlI3AHtz7E9IIIITkwrbYbWJNos81iABNCknICarS/TVx6d0bNLa/wA59LS7Noy5OuqyT1mOEksym8FlPsmgB1qAwNciFJHJMlKwKsAVYEEEVBBzBBzhQ1L1PkfILVIlkJwpuk3avKnIvEdXJqQAZU1MipZj9IAdh6s1plnFyBs55jM68cur7pcxaFweJG6H8J46L0tJtcs3aEjizpLUvy2xDS5ss4jIjEUIxFQQYr1rdoI2K2TpFKKrEy8Sfm2xl4nE0WgNdqmJnXTejtG2qXZZ0xvlM2SgafNJYvcZgvCzWPFJJcioC0FKigEJfdg1X4ezi1y1rMs4N+lMZPKYmv1DVuYM+GMHORmKtwfFg11xDNlc6X3Hovlxsc0AqGekZzhQpGUmFSCpoRiCMwYxGI+kHsbI0tcLgoQnronSyz13OOUv6rvH5fn3xH8mcyMGQkMMiIcejtZ1bizuKfrCt09I+j+UeMcoOSM9I901IC6PW29viOf7rg+Le1LsEeUcMKqQRvBBHpEeoRCCDYrgiCMR5mTVUVYhRvJAHpMZAJNgovcJumdLCStAfnGHFG794835+mODSOtaglJHGNPCHkjoG3fU4Q3J9pLku1WJOLH84dMB5NuncJ6zKMZ23nq1A43/ALVlkJ1ciZMzJNTmScSd5O+PHCfjkf6wBMa+gxlZYH6c3RHrDfTyWawbLRl56RpbIZZlWcgsJLJIoDXKmZNdgpmaxY/UPVZdH2NJR8K4DzmxxmEYjPJRRcKVu1pjEadyHVX5RaDapq1lSDRa3SGnUBFQfqKwbLMqa4YzbHhn6i4uwzjDad1wzN/O62mWWW/nRKkjNtsoiNLZaxOnzpwyeYbu3iIBLSlcQCEv02GYRvJeutGlOAs7XfCTPm5efKYYsabFWrbK3aVqRDElywoCjIAAVzoBQVO+EbDo9iNzz82Q6Br22+yZMLiu8ycF6ggjVabSstC7ZKK9O4dpw7YItBcbBHibC6a+lpwedMIyBufwCh/Go7IsFqr4jZfN5PukiueNMTU4kneTiSecmsWM1V8Rsvm8n3SQ4UAsCBusg3KJmwyFp4FKsEEEEkpLn0h4GZ1G9kxWOQKy1ByuL7IizmkPAzOo3smKyWfkJ1V9kQOrtGpx5LC75QeATt0RaeEkqSasBdbrLgT24H7UdkNrQds4OZdJ4syg6HyX08n+Hdi5YVamPYffcc0YcwxuLDu8hEd+r+khZ7QGY0lzBcmE5KRUy3O4AllJ/wBSpwBI4Iwyg4EVBzBy7Yr5EFp0ORVaohE0ZYU9dH6rWWyz5tplIAZiKp4rO4CVNEJJNCLvEA+gtMgAkWDWvhrc2j7HIZrPLQCbaFJQWdmEw3bjqcRxVCYFSrClFoO7VPTl8CzzTx0UXGYkmagGNSc3XbvzoNnrW7V559nmCzlkd3lPNCTDLaassi+oYYLMZAFvEY3EBwApRY+05jqiSTYNJOQ4OOmg59cjvSfLE6MltrWUZa/9zKZZL9ps3zln5TLQB5VeUSAADLrtHJBxFBehgxPWipps81Usz8PYgJq2i+7tNs7LKaYoeWwqAaUyBN8VBbjMyda+5/Kmy3t+iXWbIrVpMvjXSOXwVMwMDczFTTAAR7JyV5YujLaLEnXGQZJa3MGv+k8CdUMmp7+8z7KOozARTA55ejOCPXAQ4XGioL3ItDyzeRip3g09O/tjuTWK0gUvg85VSfTSEwsBnAZgEB6zD8NnJdURsJGtwL+Kzs33JTfWG0kUvgc4VQfTSE6ZNLm8xvE7San0xrdyDzdkCIQaYU/Ec0V6akooJdmngA3H3c89OpZDbBeFFDdJ6OcHPpjYsvAjZu5o9UjMEIKFsZ97nt0HceP+yyXXWAIXNUdUp+kp/ByuKi0M2aRVZan82ONF202AEhT1J7nU7SJ4RyZUgEVmEYvlUSgcDh9LLEZ7J10XoqTZZSyZCKiKMANuGbHNmO0nEx59yu5dw4Y00lAQ6XS+5niebQb+CtQUxf7ztF50NoiVZJCWeSKJLFBWlTvLEAVYmpJ3mO2MQ2tctLlVFnlmjTBWYQcUljcQcGc8UV2BzsFfnyNslXPdxuTck9pKMxxlxDGpB0zpX5VO4QH5pKrJ5waXpmZBvEYH6tPrGvHABTKCGKwADW6DIJtghELAwIhF1jtWCyhmSHboFboPS2P2IWJkwKCzGgAJJ3ACpPohnz55mOztmxrTcMlHYKdtYu0kd3bZ3K5BH6WQDcMytbZRYzVXxGy+byfdJFc2yixmqviNl83k+6SGSg+ZBuVWsXX+EqQQQQSSWufSHgZnUb2TFZLNyE6q+yIs3pDwMzqN7Jisln5CdVfZEDq/RqceSv7knQF7IrgYc+h9I8KlG5a4Nz7mA3HLpB5qtmNtktTSnDrjTAjeDmP6H/mA0sfpG7P2TZWQbbdpuo7QnhBGuRaFmKGQ1B/uhGw80bIDEEGxQlYIyIJBBDKwzVlNQR2/qNsPbQWsqWikt6JOoapjdYDNpZOY/drUUOYFSyowRlmCCCCCQVIyKkYg84jlNCyZuy/qPDzwVGroxOLjJye2tWrny6Q0oTJkosKG45UOKqSsymam7SuYDHeQW9aLeLPbLJYtG2ZkmK1LQDKZJYsiVVmMxqcJxmDI+JrUYF2Dd2h9cLguWs8UCiz6E1/3gBxcPp8nA1u1ALm+Ty3ZJtAxVWuOD9GZdvXSMCDdU/ZEU2TSUg9HMNpmduFyN/HoOYSxNA6N1nCxSJrJqHYbfVpqXZv7aXRZmVBeNKPT94GIx0/3HbbI41mItKbgBLmDH6rNQ9IO/AQ7LBq5YtEWec85+CtEtps1bSXYPNUseDxym4FVaWV5WN3jKT39zyZpC0NOt1s+aS0BOBswyCqKcIQ1WBYU2iuZFLtGbDcdxLBo3PpqjaiboHjJx4NzJ0zyI5wqj4mSHMZqDdKaItFlb5+VMlVJX5xGUG6aEqSKNSoxFRiN8caJjUGtBTfFqNJ6Kk2lODnoHSoYoSbrEZXgDRhXGhqKgHZGidq1YnUq1mkEMKEcFLGfOBB2D9SGEh1RT53v7riAOi99TmRx3rmaQ7iqx03x7kymdgqKWZiAqqCzMTgAqjEmuwRZOyanaPlV4OyyBepX5tTlWnKB3mFSz2ZJahZaqijJVAVRU1NFGGZJ7YJT/quxotT0uf8A3O8B+VoKE73KA9A9zDSFqILSzIlnN5wKmlSDSXyycDgQNmNDWJK1c7k9istHmj5TMGNZijgx1ZWI/iLfgIe0ZhExnlzi2KAsL9hh+VmX3Op+9uZWY6ZjOdYpBHmbNVFLOQqqCSxNAAMyTsENHTWtpmAy7KaIRRp2IY/7IIyp9PnqtcDCnBSyTnLTed3nmV2OJ0rtlgSnp/WZZFZUqjTsMKErLqK3ph30oQgNTUZA3oZtSSWYlmY3mZsWY7yfQNwAAFAAIwB+pJJqSSakknMk1JPPGYPRQshbss6zx88Ex0lG2AXOZRBBHHpPSAkpXAueSp2neeYf8bY7sYXnZCvLg1htuUkHPjP0V4q+kV7BvhFjLsSSSakmpO874xBljQxoaEapofRMz1Kw2UWM1V8Rsvm8n3SRXNsosZqr4jZfN5PukgtQfMlLlVrF1/hKkEEEEklrn0h4GZ1G9kxWSzchOqvsiLN6Q8DM6jeyYrJZuQnVX2RA2v0anHkr+5J0BbIIIIFp6XXYNJPJOAqpNWX8yp2Gm/A0HTDnkTldQ6mqsKgwzY6rBpF5JwxUmpT8yp2H8Dt3ivPAJBcaoZU0ue3GOkfkJ1wRpslrWat5Dhka5g7iNhjdAotLTYocERv0fpGdZvAMApJJlstZZJzNBQqeggc22NEES+VjouUsLJRsvF04LTrBYbXK4G3yro/eUzEDUoGlzVFUbFqMQrChOGFUDWHT88T5M5LWsqWk2ZZ1KTw0mYroOAnuCCs265CzQMVqCKAhoxGidYJTm86IWFKMVF4UNRR+UKHcY6UohhObbjhqBfWwOn3QebCL/tu+6k/R7zWlIZ6qk0qC6q15VamIViMRX+znHREZyLXPl+DnzlpWgLl1xz4sy8DntrG7/Grb5S/3dn+FAeTDS5xLXgDoI8e9Vzhs44HrUjRiI6/xu2+Uv93Z/hRzzrROmeEnznrjThGQV3hZd0DoGEatws/M8dQJ7wFBhs54DrUjWzSEqSA06YksE3QXZUBNCaAsQK0B9EIVs14kgUs6vNbeQ0uXz1dhU9CqTXcKkM+VZJasWVFDHNqC8a4m8/KapxxJrG2LMdBAzM3d05Dsz7Vbjwr63fZbrfb51oIM9w101VAoWWp3hcSW2VYmgypU101ggi7fduRaKJkQ2WCyIII49IaUSTgeM5FQo/NjsH9jbTZjC82aui2W22rKW83QAM2O4f12Q17TaWmMXfPIAZAbhzfnGLRaHmNec1OW4AblGwf2axrgrDCIhzorTUux779e7+0QQQR2V9YbKLGaq+I2XzeT7pIrm2UWM1V8Rsvm8n3SQUoPmSRyq1i6/wAJUggggkktc+kPAzOo3smKyWbkJ1V9kRZvSHgZnUb2TFZLPyE6q+yIG1+jU48lf3JOgLZBBBAtPSIIIIii9yZzI15CVbePyIOBH988LVi1hU4TuKfrAG6enMqc+bn2QhQRo+Nsgs4KnNSMkzGR87vJT0VgQCCCDkQag9BGcZhnWa0vKNZbFdpH0T0qcO3P0QrSNZf2iHpQ1/lahGOyp6TFF9G4fBmhskEkeov0Z/2luCOezaRlTMEdSd2TdqmhHojoMVHNLTZwsuAIOiIIII1WUQQQRFEQQRxWnTMmXUFrzDNU4x7aYDtIjdjHPNmi6wSAu2NdotKSxedgo3k58w3nmEIto1kY4S0p+85x6Qg/U+mEqbNZ2vOSzZVNMtwpkOYRbjozq82ViOnkk3WHE+GvclW16xMcJK0H13GPYn9fRvSDmScSTUk4kneTtggi81jWCzQikNMyLMZniiCCCNlZRBBBEUWGyixmqviNl83k+6SK5tlFi9VfEbL5vJ90kFKD5kkcqtYuv8JVggggkktarTKvoy5XlK16QRETS+4naQoHyqTgAPAvsFP2kS9BHN8bX/EFbpqyalJMLrXUR95W0+VSfuX+JB3lbT5VJ+5f4kS5BHP1WL6Vc9t138h7PBRH3lbT5VJ+5f4kHeVtPlUn7l/iRLkET1WL6VPbdd/IezwUR95W0+VSfuX+JB3lbT5VJ+5f4kS5BE9Wi4Ke267+Q9ngoj7ytp8qk/cv8SDvLWnyqT9y/wASJcgierRcFPbdd/IezwURN3E7Qc7TIP8A2Xw6OPhG2V3H7alLluRaZDg5hA+yzlfwiWIIz6tFa1lyfilVJm59+oeCjBO5hpECnyyznnazvX+WYo/CPXez0j5XZfVpnxok2CORoac/IFy9fqfrKjLvZaR8rsvq0z40eJncu0i3/rZC9SznHpvu34UiUIIyKKnGYYFPX6j6yomm9xy2Py7ajY1o0uZSvV4Sg6AKR4HcVtOy1SfuX/8AvEuQRv6tFpZdmYrVx/C+3UPBRH3lbT5VJ+5f4kHeWtPlUn7mZ8SJcgierRcF09t138h7PBRH3lbT5VJ+5f4kHeVtPlUn7l/iRLkET1WL6VPbdd/IezwUR95W0+VSfuX+JB3lbT5VJ+5f4kS5BE9Vi+lT23XfyHs8FEfeVtPlUn7l/iQd5W0+VSfupnxIlyCJ6rF9Kntuu/kPZ4KIj3FbT5VJ+5mfEiUdD2IyLPJkk3jLlpLLAUBKIFqBsrSOyCOjIms+EKnU1s9Vb0zr2RBBBHRVF//Z">
            <a:hlinkClick r:id="rId3"/>
          </p:cNvPr>
          <p:cNvSpPr>
            <a:spLocks noChangeAspect="1" noChangeArrowheads="1"/>
          </p:cNvSpPr>
          <p:nvPr/>
        </p:nvSpPr>
        <p:spPr bwMode="auto">
          <a:xfrm>
            <a:off x="28575" y="-1309688"/>
            <a:ext cx="2838450" cy="27336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data:image/jpeg;base64,/9j/4AAQSkZJRgABAQAAAQABAAD/2wCEAAkGBhAQEBQREBQUFBQUFhcVFRQVFRUXFhYXFhQVGRYYFBUXHCYeGBkjGRgWHy8gIycpLCwsFSAxNzItNSYrLCkBCQoKDgwOGg8PGjEkHyQvLCwvMi8sLCwyLzQwLS8pKSwvMiwsLC0sNC8sLCwsLSwsLCksLCwsLCwsLCwsKiwsLP/AABEIANwA5QMBIgACEQEDEQH/xAAcAAABBAMBAAAAAAAAAAAAAAAABQYHCAEDBAL/xABPEAACAAMEBAcLCQYFAgcAAAABAgADEQQSITEFBkFREyIyYXFygQcXMzRUdJGUsrPTFCNCUoKTobHBU2KSotHwFRZjc+FDgyQ1RMLD0vH/xAAcAQACAgMBAQAAAAAAAAAAAAAFBgAEAQIDBwj/xAA+EQABAwIDAwgJBAECBwAAAAABAAIDBBEFITESQVEGYXGBobHR8BMUFSIyQlKRwQczU+EW0vEjJENicoKi/9oADAMBAAIRAxEAPwCbLRNuIzUrdUmm+grEVy+7dOIB+Ry8QD4w+0V/YxKOkPAzOo3smKyWbkJ1V9kRTqpnRgbKY8Bw+Gtc8TDQDfZSZ37J3kkv1h/gwd+yd5JL9Yf4MRvBFD1yXimj/HaH6T9ypI79k7ySX6w/wYO/ZO8kl+sP8GI3gieuSqf47Q/SfuVJHfsneSS/WH+DB3653kcv1h/gxG8csyYZiNwZyNKihqV5SkHZsjdtVK7euM2B0EY+Ek52F8zZSl3653kcv1h/gwd+yd5HL9Yf4MRdYZbgG+xOV0EKCBTbdwjqlKXNEBY7lBNOmmRiOqpQSLrVmC4eYw97S2+4uzUj9+yd5JL9Yf4MHfsneSS/WH+DDIs+gJzcu7LHTebPcvFHpMd0nVyUOWzuem4M8wEofxMV3YmW6uHUL/12rg7DMOHwsceu3f4FOnv1zvI5frD/AAYz36p3kcv1h/gw3V0HZh/0lPO1WP8AE1TGf8Es37GX/CI5+1+n7DxXH2ZSfxf/AGf9KcPfqneRy/WH+DGO/XO8jl+sP8GG/wD4JZv2Mv8AhEaLdoyyy5bTGRVVASSp4MnmqGWvMCc4y3FS42F/sPFYOHUYFzHl/wCZ/wBKc/fsneSS/WH+DB37J3kcv1h/gwzpWhZM1b8mY4rjRqG7UVCspAYHLMk031rHLaNDT0+iHG9Dj2ocfRey2R29oOvs7Qvz5d67R4bhjxctI6/C6fffsneSS/WH+DB37J3kkv1h/gxG7YG6wKt9Ugg4Z4HPsgjf1uUK8zAMPeLtBP8A7KSO/ZO8kl+sP8GDv2TvJJfrD/BiN4Ix65LxW3+O0P0n7lSR37J3kkv1h/gwd+yd5JL9Yf4MRvBE9cl4qf47Q/SfuVJHfsneSS/WH+DB37J3kkv1h/gxG8ET1yXip/jtD9J+5Ujnu2TvI5frD/BiTdE27h7PKnEXeFlpMu1rS+galaCtK0rSK1NlFi9VfEbL5vJ90kXqWZ0l9pLOPYdBRFnoRa9990qwQQRdS0ufSHgZnUb2TFZLNyE6q+yIs3pDwMzqN7Jislm5CdVfZEDa/RqceSvxydAWyCCCBaekRqn2lU5Rp2E/lz0jE6aRggvNStK0A3VPPsjke9MKPLBqao4NQRjgCKi9iSNtb23KO8cVz72iG1db6NpEebhzHrtpe2/PJew0wuSbwKsQqit1lP0mOW85x32PRzTHJlgkmlTiEXClScq06TCpojV80vT6448Ga/zVxp+76fqwvqoAoAABkBgB0CKlRWNYdlnRzefN0NY8243N7nO3R1b+xJdk1elrjN+cO4iiD7O37VegZQqIgUAKAAMAAKAUyoBGYIFPlfJ8RU1NzqiCCCOSiIIIKxFEQn6V0c08y1vESwxLgGhJAqhxBDAMAbp20OyhUKwRvHIY3bTdVo9geNk6Jv6NtpSbOF2Y6GaVmWhyvLRaNVVACooAxNM4XZM9XF5GVhvUgj0iOfSGjEnIyMAL12ppWt0gi8Ki8NlDsMIZ0y0iZNvTJUwrWbPY1WrXVUSZCkmrAKuNTQsAYIFjaobTPiHnzp0cKIe6mOy/4T5896ck6Sri64DA7CKiEe2au7ZJ+w2XQrZjtr2R22fSRmTmlohKIgLuRS67XSEptN0knccI7oqh0sBt12V6KQE7UZ6/OqZk2SyG66lTuO3qnIjojzDxtFmSYLrqGHOPyOzshuaR0S0njCrJvpivXpsp9L00wreinbJloUVgrflk+/jw86LhgggjuiSIIIIiiw2UWM1V8Rsvm8n3SRXNsosZqr4jZfN5PukgpQfMkjlVrF1/hKkEEEEklrn0h4GZ1G9kxWSz8hOqvsiLN6Q8DM6jeyYrDZZvETYLq4mgBwGWNYH1wJAsm7ku9rHybR3BbmYAVOA3xy26eVUEEqDmaYgnIUx6ThsgEwTL0uYKYkXa43djVH6ZERvlIVUAsTTaf6D/APYoABhBOqapJHVLXNYbNtrwO++h87lqlSi1x3F1qUopJrXIGmeOznh16J0SEAdx85nQ5JzAZVpmefZBojRXBi/MA4Q5VxuDcNzbz2QpwMqqou9xvnmVBxByGnaTxKIIIIGrVEEe7LZpk5+DkrfYUvYgKgOTTGOQ5hVjsBh0aN1LlrRrSeGbA3KUlKep9PpcnLALU10lljhF5Dbm3+emyoVFdHDlqU1bFKeeaWdDNoaFlpcUjMPMPFB/dxbEYYiFqz6k2lvCzZUveJaNMNN6zHKgHmMs9ux5ogAAAoAKADIAZADYIzAuTE3X/wCE0DpzPbl2daDy18zzkbDm83TbkaiSBThZk6ZvBe4p3YSgpFMMjsjf/kmxfs39YtPxIV7Rb5Us0mTETCvGZVw34nKEr/POjPLLN96n9YwyWvlzZtHoBt2CypOlcT7zu1ef8k2H9m/rFp+JHPP1Ek48HNnS9wvCYANwEwE9pJMdX+eNGeWWb71P6x2WHWCyT8ZM+TMxu8WYp42GAAOeI9MbF2IxjacH25wbdoso2Yg+67tTan6lWlfBzZUzHAOryjTezoXDHLAIoxrhShbs7Ri2YCVNlGQC1VBN1SzGvzcxTQkn6INcMqRK1YxMlhlKsAVYEEEVBBFCCDmCNkbQ4tI3J4v0ZHsy7OtW2VsrT73vdPioSbVUXlF97gDXSCoZZjFi0wrduuxBUVzF0U3hR0rbGlCXwdC7zFQKxPGGJfGhpRQTXm25Q99I6koeNZm4I/UNWlHoXNMfqmmJ4pJBDJ1g0RNJEtr0mdLvvL5JDNwborK9CClW3XhtCnI/BWsq3tLnXA4/kfkd6vwzxFhEIs47vBGjNLS7QoZKglQ9xsGCtWhptBpmKiO2Gt8kWyiRLKMWADCXZ7wVbmDzZsxV4RxUjDLGlDnC+bfVJbqjNwhWi0oQGFSW2Ci1JrupnHSopwHAxaHTz56SrsE5LSJNRr589ASXpTQoUX5QwHKQVNOdeb930boSBD1hv6b0bcPCoOKeWB9Ek8qm47efpMdKefb912qM01T6M7DtO7+klQQQRbRhYbKLGaq+I2XzeT7pIrm2UWM1V8Rsvm8n3SQUoPmSRyq1i6/wlSCCCCSS1z6Q8DM6jeyYqtZtHLReKpBVaszFmpcyAORrt3Ui1OkPAzOo3smKyWbkJ1V9kRRrHloFk08m6dk0j9saWWyFTQVhvtwjDirgtdr4Y9n584wT7PZzMcIubbdw2nsHpNBDukyVRQqiiqKAbhC/Uy7DbDUptrJf+k3r8F7ggggSqCI79DaEmWpgRVZNSGm4VahoVlDaa4XqUFDmRHnQ+iDa5hStJaXeFYZ0OIRedhmdgO8iJAlywoCqAFAAAAoAAKAADIUirVVXq4s34j2c/TwQaurS0+jj6z+FqsNhlyEEuUt1RXDE1JxJJJJYk5kkkx0R4mTVVSzEBQCSSQAABUkk5ADbEKd0Dumvay9nsjFbNQqzUo07fnisvZTAkE1zoM4FyfrcfqTHDpq5x0HTxPAb0uyytjFyn/rL3TrDY7yBuHmio4OUQQCBk8zkrjgaVIxwwiMNPd1TSFqF1H+TrukFlY41FZlb3oI2wz4I+gMF5A4Vhtnvb6V43u06hp3oXJVPfpkEMa549OP5wXjBBD02NjBZoACrXRWCu3bv2xiMxsWtIsQol/V/Xq3WEjgprNLH/SmEvLpUkgAniVJJqtMc6xJerXdjs06iWxfk7/XFWlHLbykOeBBGGeNBCsEJ2M8isKxUFzo9h/1NyPWND1hd46h7N6tVJnK6h0YMrCqspBUg5EEYEc4jVpDR0qenBzVvLUHMggjIqykFTzgjM74r5qfrvaNGv82b0lmDTJJybChKn6D02jOgrUCJ50BrHZrdK4WzPeAoGBBDIaVuupyP4HYTHgfKPkpW8n5Q++1GdHjuPA96KQztk01TM0zq+9ncGYL6Ajg5+FQWyV6Yqxy+q1QM2uBD0u1o4SQJIJW8zTCGCigXBWJrxSSdhPFFMYl6dJV1KOAysCGUioIOYI3QwtOaINlmKoJaXMrwbGpIKiplsTmaVIOZCtXFSTUoK/0hG0PeF8tx4+Nkfpqr0o9FIbE2sQm3orTyTiEo14qSGukJMuhb7S643KnAkCFNgGqpocMRgcDvHPjGtJKykIlqaA1CLznEICaDaaYY7qw17Pp8CfNtDhyFlhQiqQFvMWCTWOF8ALz3ppWh2FmU/rBc6EWA7/wr7qj0Aa2U3J7l70nYuBmXRyW4ydG0HeQSOxhzxyw47RZnnyBfQJNAvKt69dbdeG8cU7q7aQ2wa/3+cWo37Tc9RkUxUM+23ZO7To/pDZRYzVXxGy+byfdJFc2yixmqviNl83k+6SC9B8yWeVWsXX+EqQQQQSSWufSHgZnUb2TFZLNyE6q+yIs3pDwMzqN7JislmUlEC5lUA24kADDbjA6uzDU38mHBhlcdwCcOrtkopmnN6qvMqmh9LA/wjdCxHiTKCKqDJQFHQBQR7hSmf6R5KMXJzOpRHqVJeY6y5YBdzRQchgSWbcoAJPYMSQD5hx6laNqWtTbay5XVB+ccdZhQc0uteNQV3yCJhkO7v3eeCpVs/oY7jU5BOLRmjks8pZSZKMSaXmO1mIzYnEnnjqJgiO+69rd8nkixyj85PU8IcOLJNVIxH0+MMMgp3iovC8OnxetZTRZueczw4k9CVJHhjS4ppd0fuiNbGazWclbMpox2zipzP+mDkNtATsAYcEEfWmD4RTYTStpqdtgNTvJ3koFJIXuuURmWhYhVBJOQGJPZHdojRLT23IDxm/8AavP+XoBd1lsiSluooA/E85OZPTC/jvK6HDnmCEbbxrwHTz8y4OeGpt2PVeY2MwhBuGLdoyHpMdqapy64u5G6ij8cYXIzHmtTypxSdxcZS2+5uQXEyuSE+qcuuExwN1FP4wn2vVqcmKUmDmwb+E/oTDsjMb0vKvFKdwPpdocHZjx7VBK7eo8ZSDQggjMHAjpBgh+WuxS5ouzFrz7R0HMZQ0dK6KaQ29DyW/Q7j/fR6VgPKyHEnehlGxJu4Ho5+ZdmvDlwwsaqayzNH2lZ8upGUyXWgmJtU/mDsI6YR4IaqyjhrIHU87btcLELq1xabhWi0TpSXapCT5Jqkxby1wI3gjYQagjeIxpbRaWmUZTGlaFWFLyMDUMtdv6EjbEOdyfXEWSf8lnMBJntUE0ASaQACTStGoq50Bod5E3x8n8osFmwDEDDu1YeI3fbQo5DL6RocNVF4VgSswXXU3XXHBhnSuN05g7QQdsc1s0dLmshevEcOKHAlcrwyI/pDt100ZdK2lBtCTqbQxAluecNRa7nxwFVbkdoptpoljyv2cR53JtpZRUxe9qNU3V+VyFadMdpkxmK8DQlGdjSWJVGoqUFa0BGNdoPPpOzMjhmULwgvEA3gHHLAO0ZMOscqCHQ8sNSoBoQRUA0IyIrtG+OLTdlLyTTNCHA6tb38pYQSjqw5wBAF+ro85qxTsNO/bBNh5PnJNhsosXqr4jZfN5PukiubHCLGaq+I2XzeT7pIP0HzKjyqzMR6fwlWCCCCSTFz6Q8DM6jeyYrjq5IvzJdckQP23QFr2kkc6RY7SHgZnUb2TFftUZXEL/uog7EDHD7QgVibtmK/ngmPA3WEjeNu+6X4IIIUEyLBRmKolL8xgiVyDMaAnmAq1Kit2mZiSbBYUkSklS+SihRXM02k7STiTtJMMXV2RftskYUQTJpr+6oQU5w01T9k80SDAzE5LBkY6T3DzzpbxKQum2eC8TpyopdyFVQWZjgAAKknmAxitGs2mjbLXOtBrSY5uVwIljCWCKmhCAVxONYm/uoaW+T6Mm0a600rJXlAm+ePdIyPBhzjhh2Gvset/pXhY2JcQcM/gb3n8JbrX6NRHRo+xGdMWWMK5ncBmf73xzw6dWLNdlGYaVmHDqrUAem9HpHKbFThtCXs+N3ut8epDXO2RdK8mSqKFQUUYACPcYJgjwBxLjc6qlqswQQRhREEEYrEUWY1WqzLMRkbJhTZUbiOcR6M5bwW8LxxC1FSBnQZx7jdrnRuDm5HULOYzTCttkMqYyNmpz3jYe0Rphy602KqiaM1op5wTh6D7UNqPoHk5intKhbI74hk7pG/r1Vxp2hdAMWM1A0+bbo+TNc1mAGXMNKVeWbtcgOMt1sMKsRsiucSx3DtLYWiyscrs5Bxq48SZTYADwe41fbsUP1Mw0VOFipA96Mg9RyP4V6jfZ9uKlC2WZZst5bgFXVkYEVwYEHDbgYjKSGAuvy0LI+NePLYo9TtN5TjEpxH+stn4O2zN01UmjpuiUw5h82p+0Y8HwyS4fH1juPj1Jow2TZm2eKT4AYIIJpkTLtEm4zp9RmUbcPo1O+6VPbFidVfEbL5vJ90kQHrDLpPJ+sinooWX9InzVXxGy+byfdJDjh52ml3GyBY+7aih5tofY2SrBBBBNKq59IeBmdRvZMQJqkv/hgdhNR2Iin+ZWHZE96Q8DM6jeyYgfVXxSX9v3jwGxj9kdKP4J8bkrQQQQqJoS/qNJrOtEzDirKljDH6bkg7Ab6j7A5oeMNPUPO09eX7pYdkA8SP/MEcAO4FKNSbzOPOov7ulpYSbLLB4rTJjkUHKRFCmueAmP6eYREMSZ3c0PyizGhu8E4rjSt8EiuVaU9IiM4+lP09hEeBREby49qXqo3lKwTTHdjDwtVgT5JcdVa5KJFR9JZZ4w561PbDOfI9B/KHzpAtwDBVZ2ZCoC0+kpFTUjCB3Lt7vSUzQcsz3Kk45ttxTaSdYzZJazELOVVahWBBJzV2F3nwzpC/wDKRICWeWrTZioOKLq8VaLeYsaLWNWiZRaQkidKcBVFb1LpKtUUKtXOh7I86WWe04ASjMlFaECZwYLE432GNANmW3ZHnri179h2mZzOXN/tl0rLiHO2TznVduj9JrOk8KAQONVczxa1pTPKOIaxVlGcsmYZYJq1UHFBpeC1qca4c2cY0NZp1nktKeXW7eKlHUl7zZBTSmBridkc1nss5LE1mMp79GSoKXTfZjUG9kMK9McxDFc6EXyz3fdahjLnp47koTNOBbrtLcSmoBNJUDjZEpW8FO80g0paZImyEmKWczAZeYCmtLxORphhzxxaQs02ZY0krKe+FStboA4OlRWuJNMKfhG+2pMe0yJolvdQNerdqOEUgYVxpt/WNhEwG4y+Lf8Ab7rIY0G/Tv8AsvFrQDSElgMTKmVpSrUVqdJphjHVI09LdZjAP80CXBChhTPi3q7/AEHbhHmY0z5WG4Jygl3L4ukVZlYmla0FKQm6R0MWtoCEhJqXpwG0KwqCNzELjvruIjIbG+wk3N7texQBrrB3BK1pmCfZXIDKGQkXwAcBUGlTuwhlw/rWPmn6jeyYYIj0TkA+7Z2jS7T3rEehssw6+5dbzK0pIArSbelMAaVDLUV3gMqnsENSHD3Pv/NLJ/uj2Whv5RxNlwqpa8XGw7uurMJs8KxkMzXeUBaJDDN5c1T0I0oin3jfhDzhq69yhSzPt4R5f2Xku57b0lPx3x8m4abTgcQR2JmpnbMzTzptQQQQbTcm/rOovSztKzATzAy6ei83pMTrqr4jZfN5PukiDtaEwltzsv8AEt7/AOMekxOOqviNl83k+6SG3Cv2vPEpcxs+6zpPcEqwQQQXS2ufSHgZnUb2TEDaqN/4VBtF4HtYsP5WU9sTxpDwMzqN7JiA9UWHAU2gqacxlS6fkfRAbGP2etH8EHvuPneluCCCFRNCcmomdp68v3Q/59EOuGPqfPu2xlw+dk5nfJeqgb6idMP/AG+mHxATE22n2uIHdb8JTq27MzhzqMe7nZGMiyzRS6kx0OONZiBloN1JTfhEQRYDupaK+UaMm0FWlFZy8qouGj0C5ng2cY4Y7KVFf4+gf0xq2y4QYd7HHtzH5S/WNtJdEPfQ86/Iln90A1xNV4pJ6aV7YZEL2q9vAJkseUby7q04w9AB9ME+XFA6oomzMFzGbnoOv4Q+QXanLBBBHiyqIgggiKLEZggiKIjjsOjEklipdi212LEAVooJyGJjrjMbB7gCAcisgkCyT9OzrtnfnF0faIEMuFvWe3XnEoHBMTzsR+gw7TCLHtnIrD3UtB6V+shv1blaYLNRDu7lWjjO0pKNDSSHnMQQKXRdWtcxedRQY49MM0TaA12flviW+4TYlK2m0cUmqSRhiAAXajbiSlR/pjs05ZYvHT4NPsH3nDZA35nZP5VynjJkClaGjr054SzLXCk5qfvKJKqekLMmD7Zh3wxtcZlbYq1rck5fVLufQSEH8I3R81YYP+NfgD3WTJSNvO0c6SIIIINJsSDrQcZfRMPb81/U+kxOeqviNl83k+6SII1lc8Iq7BLJHSzEH2F/GJ31V8Rsvm8n3SQ3YULRW87yl3Gx7kZ4l34H4SrBBBBZLS59IeBmdRvZMV41Um0N360pDTnWgJP8SxYfSHgZnUb2TFadF2jgzJfYAleqy3W/A17OaBmIt2mbPG6ZsCZtNlI3AHtz7E9IIIITkwrbYbWJNos81iABNCknICarS/TVx6d0bNLa/wA59LS7Noy5OuqyT1mOEksym8FlPsmgB1qAwNciFJHJMlKwKsAVYEEEVBBzBBzhQ1L1PkfILVIlkJwpuk3avKnIvEdXJqQAZU1MipZj9IAdh6s1plnFyBs55jM68cur7pcxaFweJG6H8J46L0tJtcs3aEjizpLUvy2xDS5ss4jIjEUIxFQQYr1rdoI2K2TpFKKrEy8Sfm2xl4nE0WgNdqmJnXTejtG2qXZZ0xvlM2SgafNJYvcZgvCzWPFJJcioC0FKigEJfdg1X4ezi1y1rMs4N+lMZPKYmv1DVuYM+GMHORmKtwfFg11xDNlc6X3Hovlxsc0AqGekZzhQpGUmFSCpoRiCMwYxGI+kHsbI0tcLgoQnronSyz13OOUv6rvH5fn3xH8mcyMGQkMMiIcejtZ1bizuKfrCt09I+j+UeMcoOSM9I901IC6PW29viOf7rg+Le1LsEeUcMKqQRvBBHpEeoRCCDYrgiCMR5mTVUVYhRvJAHpMZAJNgovcJumdLCStAfnGHFG794835+mODSOtaglJHGNPCHkjoG3fU4Q3J9pLku1WJOLH84dMB5NuncJ6zKMZ23nq1A43/ALVlkJ1ciZMzJNTmScSd5O+PHCfjkf6wBMa+gxlZYH6c3RHrDfTyWawbLRl56RpbIZZlWcgsJLJIoDXKmZNdgpmaxY/UPVZdH2NJR8K4DzmxxmEYjPJRRcKVu1pjEadyHVX5RaDapq1lSDRa3SGnUBFQfqKwbLMqa4YzbHhn6i4uwzjDad1wzN/O62mWWW/nRKkjNtsoiNLZaxOnzpwyeYbu3iIBLSlcQCEv02GYRvJeutGlOAs7XfCTPm5efKYYsabFWrbK3aVqRDElywoCjIAAVzoBQVO+EbDo9iNzz82Q6Br22+yZMLiu8ycF6ggjVabSstC7ZKK9O4dpw7YItBcbBHibC6a+lpwedMIyBufwCh/Go7IsFqr4jZfN5PukiueNMTU4kneTiSecmsWM1V8Rsvm8n3SQ4UAsCBusg3KJmwyFp4FKsEEEEkpLn0h4GZ1G9kxWOQKy1ByuL7IizmkPAzOo3smKyWfkJ1V9kQOrtGpx5LC75QeATt0RaeEkqSasBdbrLgT24H7UdkNrQds4OZdJ4syg6HyX08n+Hdi5YVamPYffcc0YcwxuLDu8hEd+r+khZ7QGY0lzBcmE5KRUy3O4AllJ/wBSpwBI4Iwyg4EVBzBy7Yr5EFp0ORVaohE0ZYU9dH6rWWyz5tplIAZiKp4rO4CVNEJJNCLvEA+gtMgAkWDWvhrc2j7HIZrPLQCbaFJQWdmEw3bjqcRxVCYFSrClFoO7VPTl8CzzTx0UXGYkmagGNSc3XbvzoNnrW7V559nmCzlkd3lPNCTDLaassi+oYYLMZAFvEY3EBwApRY+05jqiSTYNJOQ4OOmg59cjvSfLE6MltrWUZa/9zKZZL9ps3zln5TLQB5VeUSAADLrtHJBxFBehgxPWipps81Usz8PYgJq2i+7tNs7LKaYoeWwqAaUyBN8VBbjMyda+5/Kmy3t+iXWbIrVpMvjXSOXwVMwMDczFTTAAR7JyV5YujLaLEnXGQZJa3MGv+k8CdUMmp7+8z7KOozARTA55ejOCPXAQ4XGioL3ItDyzeRip3g09O/tjuTWK0gUvg85VSfTSEwsBnAZgEB6zD8NnJdURsJGtwL+Kzs33JTfWG0kUvgc4VQfTSE6ZNLm8xvE7San0xrdyDzdkCIQaYU/Ec0V6akooJdmngA3H3c89OpZDbBeFFDdJ6OcHPpjYsvAjZu5o9UjMEIKFsZ97nt0HceP+yyXXWAIXNUdUp+kp/ByuKi0M2aRVZan82ONF202AEhT1J7nU7SJ4RyZUgEVmEYvlUSgcDh9LLEZ7J10XoqTZZSyZCKiKMANuGbHNmO0nEx59yu5dw4Y00lAQ6XS+5niebQb+CtQUxf7ztF50NoiVZJCWeSKJLFBWlTvLEAVYmpJ3mO2MQ2tctLlVFnlmjTBWYQcUljcQcGc8UV2BzsFfnyNslXPdxuTck9pKMxxlxDGpB0zpX5VO4QH5pKrJ5waXpmZBvEYH6tPrGvHABTKCGKwADW6DIJtghELAwIhF1jtWCyhmSHboFboPS2P2IWJkwKCzGgAJJ3ACpPohnz55mOztmxrTcMlHYKdtYu0kd3bZ3K5BH6WQDcMytbZRYzVXxGy+byfdJFc2yixmqviNl83k+6SGSg+ZBuVWsXX+EqQQQQSSWufSHgZnUb2TFZLNyE6q+yIs3pDwMzqN7Jisln5CdVfZEDq/RqceSv7knQF7IrgYc+h9I8KlG5a4Nz7mA3HLpB5qtmNtktTSnDrjTAjeDmP6H/mA0sfpG7P2TZWQbbdpuo7QnhBGuRaFmKGQ1B/uhGw80bIDEEGxQlYIyIJBBDKwzVlNQR2/qNsPbQWsqWikt6JOoapjdYDNpZOY/drUUOYFSyowRlmCCCCCQVIyKkYg84jlNCyZuy/qPDzwVGroxOLjJye2tWrny6Q0oTJkosKG45UOKqSsymam7SuYDHeQW9aLeLPbLJYtG2ZkmK1LQDKZJYsiVVmMxqcJxmDI+JrUYF2Dd2h9cLguWs8UCiz6E1/3gBxcPp8nA1u1ALm+Ty3ZJtAxVWuOD9GZdvXSMCDdU/ZEU2TSUg9HMNpmduFyN/HoOYSxNA6N1nCxSJrJqHYbfVpqXZv7aXRZmVBeNKPT94GIx0/3HbbI41mItKbgBLmDH6rNQ9IO/AQ7LBq5YtEWec85+CtEtps1bSXYPNUseDxym4FVaWV5WN3jKT39zyZpC0NOt1s+aS0BOBswyCqKcIQ1WBYU2iuZFLtGbDcdxLBo3PpqjaiboHjJx4NzJ0zyI5wqj4mSHMZqDdKaItFlb5+VMlVJX5xGUG6aEqSKNSoxFRiN8caJjUGtBTfFqNJ6Kk2lODnoHSoYoSbrEZXgDRhXGhqKgHZGidq1YnUq1mkEMKEcFLGfOBB2D9SGEh1RT53v7riAOi99TmRx3rmaQ7iqx03x7kymdgqKWZiAqqCzMTgAqjEmuwRZOyanaPlV4OyyBepX5tTlWnKB3mFSz2ZJahZaqijJVAVRU1NFGGZJ7YJT/quxotT0uf8A3O8B+VoKE73KA9A9zDSFqILSzIlnN5wKmlSDSXyycDgQNmNDWJK1c7k9istHmj5TMGNZijgx1ZWI/iLfgIe0ZhExnlzi2KAsL9hh+VmX3Op+9uZWY6ZjOdYpBHmbNVFLOQqqCSxNAAMyTsENHTWtpmAy7KaIRRp2IY/7IIyp9PnqtcDCnBSyTnLTed3nmV2OJ0rtlgSnp/WZZFZUqjTsMKErLqK3ph30oQgNTUZA3oZtSSWYlmY3mZsWY7yfQNwAAFAAIwB+pJJqSSakknMk1JPPGYPRQshbss6zx88Ex0lG2AXOZRBBHHpPSAkpXAueSp2neeYf8bY7sYXnZCvLg1htuUkHPjP0V4q+kV7BvhFjLsSSSakmpO874xBljQxoaEapofRMz1Kw2UWM1V8Rsvm8n3SRXNsosZqr4jZfN5PukgtQfMlLlVrF1/hKkEEEEklrn0h4GZ1G9kxWSzchOqvsiLN6Q8DM6jeyYrJZuQnVX2RA2v0anHkr+5J0BbIIIIFp6XXYNJPJOAqpNWX8yp2Gm/A0HTDnkTldQ6mqsKgwzY6rBpF5JwxUmpT8yp2H8Dt3ivPAJBcaoZU0ue3GOkfkJ1wRpslrWat5Dhka5g7iNhjdAotLTYocERv0fpGdZvAMApJJlstZZJzNBQqeggc22NEES+VjouUsLJRsvF04LTrBYbXK4G3yro/eUzEDUoGlzVFUbFqMQrChOGFUDWHT88T5M5LWsqWk2ZZ1KTw0mYroOAnuCCs265CzQMVqCKAhoxGidYJTm86IWFKMVF4UNRR+UKHcY6UohhObbjhqBfWwOn3QebCL/tu+6k/R7zWlIZ6qk0qC6q15VamIViMRX+znHREZyLXPl+DnzlpWgLl1xz4sy8DntrG7/Grb5S/3dn+FAeTDS5xLXgDoI8e9Vzhs44HrUjRiI6/xu2+Uv93Z/hRzzrROmeEnznrjThGQV3hZd0DoGEatws/M8dQJ7wFBhs54DrUjWzSEqSA06YksE3QXZUBNCaAsQK0B9EIVs14kgUs6vNbeQ0uXz1dhU9CqTXcKkM+VZJasWVFDHNqC8a4m8/KapxxJrG2LMdBAzM3d05Dsz7Vbjwr63fZbrfb51oIM9w101VAoWWp3hcSW2VYmgypU101ggi7fduRaKJkQ2WCyIII49IaUSTgeM5FQo/NjsH9jbTZjC82aui2W22rKW83QAM2O4f12Q17TaWmMXfPIAZAbhzfnGLRaHmNec1OW4AblGwf2axrgrDCIhzorTUux779e7+0QQQR2V9YbKLGaq+I2XzeT7pIrm2UWM1V8Rsvm8n3SQUoPmSRyq1i6/wAJUggggkktc+kPAzOo3smKyWbkJ1V9kRZvSHgZnUb2TFZLPyE6q+yIG1+jU48lf3JOgLZBBBAtPSIIIIii9yZzI15CVbePyIOBH988LVi1hU4TuKfrAG6enMqc+bn2QhQRo+Nsgs4KnNSMkzGR87vJT0VgQCCCDkQag9BGcZhnWa0vKNZbFdpH0T0qcO3P0QrSNZf2iHpQ1/lahGOyp6TFF9G4fBmhskEkeov0Z/2luCOezaRlTMEdSd2TdqmhHojoMVHNLTZwsuAIOiIIII1WUQQQRFEQQRxWnTMmXUFrzDNU4x7aYDtIjdjHPNmi6wSAu2NdotKSxedgo3k58w3nmEIto1kY4S0p+85x6Qg/U+mEqbNZ2vOSzZVNMtwpkOYRbjozq82ViOnkk3WHE+GvclW16xMcJK0H13GPYn9fRvSDmScSTUk4kneTtggi81jWCzQikNMyLMZniiCCCNlZRBBBEUWGyixmqviNl83k+6SK5tlFi9VfEbL5vJ90kFKD5kkcqtYuv8JVggggkktarTKvoy5XlK16QRETS+4naQoHyqTgAPAvsFP2kS9BHN8bX/EFbpqyalJMLrXUR95W0+VSfuX+JB3lbT5VJ+5f4kS5BHP1WL6Vc9t138h7PBRH3lbT5VJ+5f4kHeVtPlUn7l/iRLkET1WL6VPbdd/IezwUR95W0+VSfuX+JB3lbT5VJ+5f4kS5BE9Wi4Ke267+Q9ngoj7ytp8qk/cv8SDvLWnyqT9y/wASJcgierRcFPbdd/IezwURN3E7Qc7TIP8A2Xw6OPhG2V3H7alLluRaZDg5hA+yzlfwiWIIz6tFa1lyfilVJm59+oeCjBO5hpECnyyznnazvX+WYo/CPXez0j5XZfVpnxok2CORoac/IFy9fqfrKjLvZaR8rsvq0z40eJncu0i3/rZC9SznHpvu34UiUIIyKKnGYYFPX6j6yomm9xy2Py7ajY1o0uZSvV4Sg6AKR4HcVtOy1SfuX/8AvEuQRv6tFpZdmYrVx/C+3UPBRH3lbT5VJ+5f4kHeWtPlUn7mZ8SJcgierRcF09t138h7PBRH3lbT5VJ+5f4kHeVtPlUn7l/iRLkET1WL6VPbdd/IezwUR95W0+VSfuX+JB3lbT5VJ+5f4kS5BE9Vi+lT23XfyHs8FEfeVtPlUn7l/iQd5W0+VSfupnxIlyCJ6rF9Kntuu/kPZ4KIj3FbT5VJ+5mfEiUdD2IyLPJkk3jLlpLLAUBKIFqBsrSOyCOjIms+EKnU1s9Vb0zr2RBBBHRVF//Z">
            <a:hlinkClick r:id="rId3"/>
          </p:cNvPr>
          <p:cNvSpPr>
            <a:spLocks noChangeAspect="1" noChangeArrowheads="1"/>
          </p:cNvSpPr>
          <p:nvPr/>
        </p:nvSpPr>
        <p:spPr bwMode="auto">
          <a:xfrm>
            <a:off x="180975" y="-1157288"/>
            <a:ext cx="2838450" cy="27336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data:image/jpeg;base64,/9j/4AAQSkZJRgABAQAAAQABAAD/2wCEAAkGBhAQEBQREBQUFBQUFhcVFRQVFRUXFhYXFhQVGRYYFBUXHCYeGBkjGRgWHy8gIycpLCwsFSAxNzItNSYrLCkBCQoKDgwOGg8PGjEkHyQvLCwvMi8sLCwyLzQwLS8pKSwvMiwsLC0sNC8sLCwsLSwsLCksLCwsLCwsLCwsKiwsLP/AABEIANwA5QMBIgACEQEDEQH/xAAcAAABBAMBAAAAAAAAAAAAAAAABQYHCAEDBAL/xABPEAACAAMEBAcLCQYFAgcAAAABAgADEQQSITEFBkFREyIyYXFygQcXMzRUdJGUsrPTFCNCUoKTobHBU2KSotHwFRZjc+FDgyQ1RMLD0vH/xAAcAQACAgMBAQAAAAAAAAAAAAAFBgAEAQIDBwj/xAA+EQABAwIDAwgJBAECBwAAAAABAAIDBBEFITESQVEGYXGBobHR8BMUFSIyQlKRwQczU+EW0vEjJENicoKi/9oADAMBAAIRAxEAPwCbLRNuIzUrdUmm+grEVy+7dOIB+Ry8QD4w+0V/YxKOkPAzOo3smKyWbkJ1V9kRTqpnRgbKY8Bw+Gtc8TDQDfZSZ37J3kkv1h/gwd+yd5JL9Yf4MRvBFD1yXimj/HaH6T9ypI79k7ySX6w/wYO/ZO8kl+sP8GI3gieuSqf47Q/SfuVJHfsneSS/WH+DB3653kcv1h/gxG8csyYZiNwZyNKihqV5SkHZsjdtVK7euM2B0EY+Ek52F8zZSl3653kcv1h/gwd+yd5HL9Yf4MRdYZbgG+xOV0EKCBTbdwjqlKXNEBY7lBNOmmRiOqpQSLrVmC4eYw97S2+4uzUj9+yd5JL9Yf4MHfsneSS/WH+DDIs+gJzcu7LHTebPcvFHpMd0nVyUOWzuem4M8wEofxMV3YmW6uHUL/12rg7DMOHwsceu3f4FOnv1zvI5frD/AAYz36p3kcv1h/gw3V0HZh/0lPO1WP8AE1TGf8Es37GX/CI5+1+n7DxXH2ZSfxf/AGf9KcPfqneRy/WH+DGO/XO8jl+sP8GG/wD4JZv2Mv8AhEaLdoyyy5bTGRVVASSp4MnmqGWvMCc4y3FS42F/sPFYOHUYFzHl/wCZ/wBKc/fsneSS/WH+DB37J3kcv1h/gwzpWhZM1b8mY4rjRqG7UVCspAYHLMk031rHLaNDT0+iHG9Dj2ocfRey2R29oOvs7Qvz5d67R4bhjxctI6/C6fffsneSS/WH+DB37J3kkv1h/gxG7YG6wKt9Ugg4Z4HPsgjf1uUK8zAMPeLtBP8A7KSO/ZO8kl+sP8GDv2TvJJfrD/BiN4Ix65LxW3+O0P0n7lSR37J3kkv1h/gwd+yd5JL9Yf4MRvBE9cl4qf47Q/SfuVJHfsneSS/WH+DB37J3kkv1h/gxG8ET1yXip/jtD9J+5Ujnu2TvI5frD/BiTdE27h7PKnEXeFlpMu1rS+galaCtK0rSK1NlFi9VfEbL5vJ90kXqWZ0l9pLOPYdBRFnoRa9990qwQQRdS0ufSHgZnUb2TFZLNyE6q+yIs3pDwMzqN7Jislm5CdVfZEDa/RqceSvxydAWyCCCBaekRqn2lU5Rp2E/lz0jE6aRggvNStK0A3VPPsjke9MKPLBqao4NQRjgCKi9iSNtb23KO8cVz72iG1db6NpEebhzHrtpe2/PJew0wuSbwKsQqit1lP0mOW85x32PRzTHJlgkmlTiEXClScq06TCpojV80vT6448Ga/zVxp+76fqwvqoAoAABkBgB0CKlRWNYdlnRzefN0NY8243N7nO3R1b+xJdk1elrjN+cO4iiD7O37VegZQqIgUAKAAMAAKAUyoBGYIFPlfJ8RU1NzqiCCCOSiIIIKxFEQn6V0c08y1vESwxLgGhJAqhxBDAMAbp20OyhUKwRvHIY3bTdVo9geNk6Jv6NtpSbOF2Y6GaVmWhyvLRaNVVACooAxNM4XZM9XF5GVhvUgj0iOfSGjEnIyMAL12ppWt0gi8Ki8NlDsMIZ0y0iZNvTJUwrWbPY1WrXVUSZCkmrAKuNTQsAYIFjaobTPiHnzp0cKIe6mOy/4T5896ck6Sri64DA7CKiEe2au7ZJ+w2XQrZjtr2R22fSRmTmlohKIgLuRS67XSEptN0knccI7oqh0sBt12V6KQE7UZ6/OqZk2SyG66lTuO3qnIjojzDxtFmSYLrqGHOPyOzshuaR0S0njCrJvpivXpsp9L00wreinbJloUVgrflk+/jw86LhgggjuiSIIIIiiw2UWM1V8Rsvm8n3SRXNsosZqr4jZfN5PukgpQfMkjlVrF1/hKkEEEEklrn0h4GZ1G9kxWSz8hOqvsiLN6Q8DM6jeyYrDZZvETYLq4mgBwGWNYH1wJAsm7ku9rHybR3BbmYAVOA3xy26eVUEEqDmaYgnIUx6ThsgEwTL0uYKYkXa43djVH6ZERvlIVUAsTTaf6D/APYoABhBOqapJHVLXNYbNtrwO++h87lqlSi1x3F1qUopJrXIGmeOznh16J0SEAdx85nQ5JzAZVpmefZBojRXBi/MA4Q5VxuDcNzbz2QpwMqqou9xvnmVBxByGnaTxKIIIIGrVEEe7LZpk5+DkrfYUvYgKgOTTGOQ5hVjsBh0aN1LlrRrSeGbA3KUlKep9PpcnLALU10lljhF5Dbm3+emyoVFdHDlqU1bFKeeaWdDNoaFlpcUjMPMPFB/dxbEYYiFqz6k2lvCzZUveJaNMNN6zHKgHmMs9ux5ogAAAoAKADIAZADYIzAuTE3X/wCE0DpzPbl2daDy18zzkbDm83TbkaiSBThZk6ZvBe4p3YSgpFMMjsjf/kmxfs39YtPxIV7Rb5Us0mTETCvGZVw34nKEr/POjPLLN96n9YwyWvlzZtHoBt2CypOlcT7zu1ef8k2H9m/rFp+JHPP1Ek48HNnS9wvCYANwEwE9pJMdX+eNGeWWb71P6x2WHWCyT8ZM+TMxu8WYp42GAAOeI9MbF2IxjacH25wbdoso2Yg+67tTan6lWlfBzZUzHAOryjTezoXDHLAIoxrhShbs7Ri2YCVNlGQC1VBN1SzGvzcxTQkn6INcMqRK1YxMlhlKsAVYEEEVBBFCCDmCNkbQ4tI3J4v0ZHsy7OtW2VsrT73vdPioSbVUXlF97gDXSCoZZjFi0wrduuxBUVzF0U3hR0rbGlCXwdC7zFQKxPGGJfGhpRQTXm25Q99I6koeNZm4I/UNWlHoXNMfqmmJ4pJBDJ1g0RNJEtr0mdLvvL5JDNwborK9CClW3XhtCnI/BWsq3tLnXA4/kfkd6vwzxFhEIs47vBGjNLS7QoZKglQ9xsGCtWhptBpmKiO2Gt8kWyiRLKMWADCXZ7wVbmDzZsxV4RxUjDLGlDnC+bfVJbqjNwhWi0oQGFSW2Ci1JrupnHSopwHAxaHTz56SrsE5LSJNRr589ASXpTQoUX5QwHKQVNOdeb930boSBD1hv6b0bcPCoOKeWB9Ek8qm47efpMdKefb912qM01T6M7DtO7+klQQQRbRhYbKLGaq+I2XzeT7pIrm2UWM1V8Rsvm8n3SQUoPmSRyq1i6/wlSCCCCSS1z6Q8DM6jeyYqtZtHLReKpBVaszFmpcyAORrt3Ui1OkPAzOo3smKyWbkJ1V9kRRrHloFk08m6dk0j9saWWyFTQVhvtwjDirgtdr4Y9n584wT7PZzMcIubbdw2nsHpNBDukyVRQqiiqKAbhC/Uy7DbDUptrJf+k3r8F7ggggSqCI79DaEmWpgRVZNSGm4VahoVlDaa4XqUFDmRHnQ+iDa5hStJaXeFYZ0OIRedhmdgO8iJAlywoCqAFAAAAoAAKAADIUirVVXq4s34j2c/TwQaurS0+jj6z+FqsNhlyEEuUt1RXDE1JxJJJJYk5kkkx0R4mTVVSzEBQCSSQAABUkk5ADbEKd0Dumvay9nsjFbNQqzUo07fnisvZTAkE1zoM4FyfrcfqTHDpq5x0HTxPAb0uyytjFyn/rL3TrDY7yBuHmio4OUQQCBk8zkrjgaVIxwwiMNPd1TSFqF1H+TrukFlY41FZlb3oI2wz4I+gMF5A4Vhtnvb6V43u06hp3oXJVPfpkEMa549OP5wXjBBD02NjBZoACrXRWCu3bv2xiMxsWtIsQol/V/Xq3WEjgprNLH/SmEvLpUkgAniVJJqtMc6xJerXdjs06iWxfk7/XFWlHLbykOeBBGGeNBCsEJ2M8isKxUFzo9h/1NyPWND1hd46h7N6tVJnK6h0YMrCqspBUg5EEYEc4jVpDR0qenBzVvLUHMggjIqykFTzgjM74r5qfrvaNGv82b0lmDTJJybChKn6D02jOgrUCJ50BrHZrdK4WzPeAoGBBDIaVuupyP4HYTHgfKPkpW8n5Q++1GdHjuPA96KQztk01TM0zq+9ncGYL6Ajg5+FQWyV6Yqxy+q1QM2uBD0u1o4SQJIJW8zTCGCigXBWJrxSSdhPFFMYl6dJV1KOAysCGUioIOYI3QwtOaINlmKoJaXMrwbGpIKiplsTmaVIOZCtXFSTUoK/0hG0PeF8tx4+Nkfpqr0o9FIbE2sQm3orTyTiEo14qSGukJMuhb7S643KnAkCFNgGqpocMRgcDvHPjGtJKykIlqaA1CLznEICaDaaYY7qw17Pp8CfNtDhyFlhQiqQFvMWCTWOF8ALz3ppWh2FmU/rBc6EWA7/wr7qj0Aa2U3J7l70nYuBmXRyW4ydG0HeQSOxhzxyw47RZnnyBfQJNAvKt69dbdeG8cU7q7aQ2wa/3+cWo37Tc9RkUxUM+23ZO7To/pDZRYzVXxGy+byfdJFc2yixmqviNl83k+6SC9B8yWeVWsXX+EqQQQQSSWufSHgZnUb2TFZLNyE6q+yIs3pDwMzqN7JislmUlEC5lUA24kADDbjA6uzDU38mHBhlcdwCcOrtkopmnN6qvMqmh9LA/wjdCxHiTKCKqDJQFHQBQR7hSmf6R5KMXJzOpRHqVJeY6y5YBdzRQchgSWbcoAJPYMSQD5hx6laNqWtTbay5XVB+ccdZhQc0uteNQV3yCJhkO7v3eeCpVs/oY7jU5BOLRmjks8pZSZKMSaXmO1mIzYnEnnjqJgiO+69rd8nkixyj85PU8IcOLJNVIxH0+MMMgp3iovC8OnxetZTRZueczw4k9CVJHhjS4ppd0fuiNbGazWclbMpox2zipzP+mDkNtATsAYcEEfWmD4RTYTStpqdtgNTvJ3koFJIXuuURmWhYhVBJOQGJPZHdojRLT23IDxm/8AavP+XoBd1lsiSluooA/E85OZPTC/jvK6HDnmCEbbxrwHTz8y4OeGpt2PVeY2MwhBuGLdoyHpMdqapy64u5G6ij8cYXIzHmtTypxSdxcZS2+5uQXEyuSE+qcuuExwN1FP4wn2vVqcmKUmDmwb+E/oTDsjMb0vKvFKdwPpdocHZjx7VBK7eo8ZSDQggjMHAjpBgh+WuxS5ouzFrz7R0HMZQ0dK6KaQ29DyW/Q7j/fR6VgPKyHEnehlGxJu4Ho5+ZdmvDlwwsaqayzNH2lZ8upGUyXWgmJtU/mDsI6YR4IaqyjhrIHU87btcLELq1xabhWi0TpSXapCT5Jqkxby1wI3gjYQagjeIxpbRaWmUZTGlaFWFLyMDUMtdv6EjbEOdyfXEWSf8lnMBJntUE0ASaQACTStGoq50Bod5E3x8n8osFmwDEDDu1YeI3fbQo5DL6RocNVF4VgSswXXU3XXHBhnSuN05g7QQdsc1s0dLmshevEcOKHAlcrwyI/pDt100ZdK2lBtCTqbQxAluecNRa7nxwFVbkdoptpoljyv2cR53JtpZRUxe9qNU3V+VyFadMdpkxmK8DQlGdjSWJVGoqUFa0BGNdoPPpOzMjhmULwgvEA3gHHLAO0ZMOscqCHQ8sNSoBoQRUA0IyIrtG+OLTdlLyTTNCHA6tb38pYQSjqw5wBAF+ro85qxTsNO/bBNh5PnJNhsosXqr4jZfN5PukiubHCLGaq+I2XzeT7pIP0HzKjyqzMR6fwlWCCCCSTFz6Q8DM6jeyYrjq5IvzJdckQP23QFr2kkc6RY7SHgZnUb2TFftUZXEL/uog7EDHD7QgVibtmK/ngmPA3WEjeNu+6X4IIIUEyLBRmKolL8xgiVyDMaAnmAq1Kit2mZiSbBYUkSklS+SihRXM02k7STiTtJMMXV2RftskYUQTJpr+6oQU5w01T9k80SDAzE5LBkY6T3DzzpbxKQum2eC8TpyopdyFVQWZjgAAKknmAxitGs2mjbLXOtBrSY5uVwIljCWCKmhCAVxONYm/uoaW+T6Mm0a600rJXlAm+ePdIyPBhzjhh2Gvset/pXhY2JcQcM/gb3n8JbrX6NRHRo+xGdMWWMK5ncBmf73xzw6dWLNdlGYaVmHDqrUAem9HpHKbFThtCXs+N3ut8epDXO2RdK8mSqKFQUUYACPcYJgjwBxLjc6qlqswQQRhREEEYrEUWY1WqzLMRkbJhTZUbiOcR6M5bwW8LxxC1FSBnQZx7jdrnRuDm5HULOYzTCttkMqYyNmpz3jYe0Rphy602KqiaM1op5wTh6D7UNqPoHk5intKhbI74hk7pG/r1Vxp2hdAMWM1A0+bbo+TNc1mAGXMNKVeWbtcgOMt1sMKsRsiucSx3DtLYWiyscrs5Bxq48SZTYADwe41fbsUP1Mw0VOFipA96Mg9RyP4V6jfZ9uKlC2WZZst5bgFXVkYEVwYEHDbgYjKSGAuvy0LI+NePLYo9TtN5TjEpxH+stn4O2zN01UmjpuiUw5h82p+0Y8HwyS4fH1juPj1Jow2TZm2eKT4AYIIJpkTLtEm4zp9RmUbcPo1O+6VPbFidVfEbL5vJ90kQHrDLpPJ+sinooWX9InzVXxGy+byfdJDjh52ml3GyBY+7aih5tofY2SrBBBBNKq59IeBmdRvZMQJqkv/hgdhNR2Iin+ZWHZE96Q8DM6jeyYgfVXxSX9v3jwGxj9kdKP4J8bkrQQQQqJoS/qNJrOtEzDirKljDH6bkg7Ab6j7A5oeMNPUPO09eX7pYdkA8SP/MEcAO4FKNSbzOPOov7ulpYSbLLB4rTJjkUHKRFCmueAmP6eYREMSZ3c0PyizGhu8E4rjSt8EiuVaU9IiM4+lP09hEeBREby49qXqo3lKwTTHdjDwtVgT5JcdVa5KJFR9JZZ4w561PbDOfI9B/KHzpAtwDBVZ2ZCoC0+kpFTUjCB3Lt7vSUzQcsz3Kk45ttxTaSdYzZJazELOVVahWBBJzV2F3nwzpC/wDKRICWeWrTZioOKLq8VaLeYsaLWNWiZRaQkidKcBVFb1LpKtUUKtXOh7I86WWe04ASjMlFaECZwYLE432GNANmW3ZHnri179h2mZzOXN/tl0rLiHO2TznVduj9JrOk8KAQONVczxa1pTPKOIaxVlGcsmYZYJq1UHFBpeC1qca4c2cY0NZp1nktKeXW7eKlHUl7zZBTSmBridkc1nss5LE1mMp79GSoKXTfZjUG9kMK9McxDFc6EXyz3fdahjLnp47koTNOBbrtLcSmoBNJUDjZEpW8FO80g0paZImyEmKWczAZeYCmtLxORphhzxxaQs02ZY0krKe+FStboA4OlRWuJNMKfhG+2pMe0yJolvdQNerdqOEUgYVxpt/WNhEwG4y+Lf8Ab7rIY0G/Tv8AsvFrQDSElgMTKmVpSrUVqdJphjHVI09LdZjAP80CXBChhTPi3q7/AEHbhHmY0z5WG4Jygl3L4ukVZlYmla0FKQm6R0MWtoCEhJqXpwG0KwqCNzELjvruIjIbG+wk3N7texQBrrB3BK1pmCfZXIDKGQkXwAcBUGlTuwhlw/rWPmn6jeyYYIj0TkA+7Z2jS7T3rEehssw6+5dbzK0pIArSbelMAaVDLUV3gMqnsENSHD3Pv/NLJ/uj2Whv5RxNlwqpa8XGw7uurMJs8KxkMzXeUBaJDDN5c1T0I0oin3jfhDzhq69yhSzPt4R5f2Xku57b0lPx3x8m4abTgcQR2JmpnbMzTzptQQQQbTcm/rOovSztKzATzAy6ei83pMTrqr4jZfN5PukiDtaEwltzsv8AEt7/AOMekxOOqviNl83k+6SG3Cv2vPEpcxs+6zpPcEqwQQQXS2ufSHgZnUb2TEDaqN/4VBtF4HtYsP5WU9sTxpDwMzqN7JiA9UWHAU2gqacxlS6fkfRAbGP2etH8EHvuPneluCCCFRNCcmomdp68v3Q/59EOuGPqfPu2xlw+dk5nfJeqgb6idMP/AG+mHxATE22n2uIHdb8JTq27MzhzqMe7nZGMiyzRS6kx0OONZiBloN1JTfhEQRYDupaK+UaMm0FWlFZy8qouGj0C5ng2cY4Y7KVFf4+gf0xq2y4QYd7HHtzH5S/WNtJdEPfQ86/Iln90A1xNV4pJ6aV7YZEL2q9vAJkseUby7q04w9AB9ME+XFA6oomzMFzGbnoOv4Q+QXanLBBBHiyqIgggiKLEZggiKIjjsOjEklipdi212LEAVooJyGJjrjMbB7gCAcisgkCyT9OzrtnfnF0faIEMuFvWe3XnEoHBMTzsR+gw7TCLHtnIrD3UtB6V+shv1blaYLNRDu7lWjjO0pKNDSSHnMQQKXRdWtcxedRQY49MM0TaA12flviW+4TYlK2m0cUmqSRhiAAXajbiSlR/pjs05ZYvHT4NPsH3nDZA35nZP5VynjJkClaGjr054SzLXCk5qfvKJKqekLMmD7Zh3wxtcZlbYq1rck5fVLufQSEH8I3R81YYP+NfgD3WTJSNvO0c6SIIIINJsSDrQcZfRMPb81/U+kxOeqviNl83k+6SII1lc8Iq7BLJHSzEH2F/GJ31V8Rsvm8n3SQ3YULRW87yl3Gx7kZ4l34H4SrBBBBZLS59IeBmdRvZMV41Um0N360pDTnWgJP8SxYfSHgZnUb2TFadF2jgzJfYAleqy3W/A17OaBmIt2mbPG6ZsCZtNlI3AHtz7E9IIIITkwrbYbWJNos81iABNCknICarS/TVx6d0bNLa/wA59LS7Noy5OuqyT1mOEksym8FlPsmgB1qAwNciFJHJMlKwKsAVYEEEVBBzBBzhQ1L1PkfILVIlkJwpuk3avKnIvEdXJqQAZU1MipZj9IAdh6s1plnFyBs55jM68cur7pcxaFweJG6H8J46L0tJtcs3aEjizpLUvy2xDS5ss4jIjEUIxFQQYr1rdoI2K2TpFKKrEy8Sfm2xl4nE0WgNdqmJnXTejtG2qXZZ0xvlM2SgafNJYvcZgvCzWPFJJcioC0FKigEJfdg1X4ezi1y1rMs4N+lMZPKYmv1DVuYM+GMHORmKtwfFg11xDNlc6X3Hovlxsc0AqGekZzhQpGUmFSCpoRiCMwYxGI+kHsbI0tcLgoQnronSyz13OOUv6rvH5fn3xH8mcyMGQkMMiIcejtZ1bizuKfrCt09I+j+UeMcoOSM9I901IC6PW29viOf7rg+Le1LsEeUcMKqQRvBBHpEeoRCCDYrgiCMR5mTVUVYhRvJAHpMZAJNgovcJumdLCStAfnGHFG794835+mODSOtaglJHGNPCHkjoG3fU4Q3J9pLku1WJOLH84dMB5NuncJ6zKMZ23nq1A43/ALVlkJ1ciZMzJNTmScSd5O+PHCfjkf6wBMa+gxlZYH6c3RHrDfTyWawbLRl56RpbIZZlWcgsJLJIoDXKmZNdgpmaxY/UPVZdH2NJR8K4DzmxxmEYjPJRRcKVu1pjEadyHVX5RaDapq1lSDRa3SGnUBFQfqKwbLMqa4YzbHhn6i4uwzjDad1wzN/O62mWWW/nRKkjNtsoiNLZaxOnzpwyeYbu3iIBLSlcQCEv02GYRvJeutGlOAs7XfCTPm5efKYYsabFWrbK3aVqRDElywoCjIAAVzoBQVO+EbDo9iNzz82Q6Br22+yZMLiu8ycF6ggjVabSstC7ZKK9O4dpw7YItBcbBHibC6a+lpwedMIyBufwCh/Go7IsFqr4jZfN5PukiueNMTU4kneTiSecmsWM1V8Rsvm8n3SQ4UAsCBusg3KJmwyFp4FKsEEEEkpLn0h4GZ1G9kxWOQKy1ByuL7IizmkPAzOo3smKyWfkJ1V9kQOrtGpx5LC75QeATt0RaeEkqSasBdbrLgT24H7UdkNrQds4OZdJ4syg6HyX08n+Hdi5YVamPYffcc0YcwxuLDu8hEd+r+khZ7QGY0lzBcmE5KRUy3O4AllJ/wBSpwBI4Iwyg4EVBzBy7Yr5EFp0ORVaohE0ZYU9dH6rWWyz5tplIAZiKp4rO4CVNEJJNCLvEA+gtMgAkWDWvhrc2j7HIZrPLQCbaFJQWdmEw3bjqcRxVCYFSrClFoO7VPTl8CzzTx0UXGYkmagGNSc3XbvzoNnrW7V559nmCzlkd3lPNCTDLaassi+oYYLMZAFvEY3EBwApRY+05jqiSTYNJOQ4OOmg59cjvSfLE6MltrWUZa/9zKZZL9ps3zln5TLQB5VeUSAADLrtHJBxFBehgxPWipps81Usz8PYgJq2i+7tNs7LKaYoeWwqAaUyBN8VBbjMyda+5/Kmy3t+iXWbIrVpMvjXSOXwVMwMDczFTTAAR7JyV5YujLaLEnXGQZJa3MGv+k8CdUMmp7+8z7KOozARTA55ejOCPXAQ4XGioL3ItDyzeRip3g09O/tjuTWK0gUvg85VSfTSEwsBnAZgEB6zD8NnJdURsJGtwL+Kzs33JTfWG0kUvgc4VQfTSE6ZNLm8xvE7San0xrdyDzdkCIQaYU/Ec0V6akooJdmngA3H3c89OpZDbBeFFDdJ6OcHPpjYsvAjZu5o9UjMEIKFsZ97nt0HceP+yyXXWAIXNUdUp+kp/ByuKi0M2aRVZan82ONF202AEhT1J7nU7SJ4RyZUgEVmEYvlUSgcDh9LLEZ7J10XoqTZZSyZCKiKMANuGbHNmO0nEx59yu5dw4Y00lAQ6XS+5niebQb+CtQUxf7ztF50NoiVZJCWeSKJLFBWlTvLEAVYmpJ3mO2MQ2tctLlVFnlmjTBWYQcUljcQcGc8UV2BzsFfnyNslXPdxuTck9pKMxxlxDGpB0zpX5VO4QH5pKrJ5waXpmZBvEYH6tPrGvHABTKCGKwADW6DIJtghELAwIhF1jtWCyhmSHboFboPS2P2IWJkwKCzGgAJJ3ACpPohnz55mOztmxrTcMlHYKdtYu0kd3bZ3K5BH6WQDcMytbZRYzVXxGy+byfdJFc2yixmqviNl83k+6SGSg+ZBuVWsXX+EqQQQQSSWufSHgZnUb2TFZLNyE6q+yIs3pDwMzqN7Jisln5CdVfZEDq/RqceSv7knQF7IrgYc+h9I8KlG5a4Nz7mA3HLpB5qtmNtktTSnDrjTAjeDmP6H/mA0sfpG7P2TZWQbbdpuo7QnhBGuRaFmKGQ1B/uhGw80bIDEEGxQlYIyIJBBDKwzVlNQR2/qNsPbQWsqWikt6JOoapjdYDNpZOY/drUUOYFSyowRlmCCCCCQVIyKkYg84jlNCyZuy/qPDzwVGroxOLjJye2tWrny6Q0oTJkosKG45UOKqSsymam7SuYDHeQW9aLeLPbLJYtG2ZkmK1LQDKZJYsiVVmMxqcJxmDI+JrUYF2Dd2h9cLguWs8UCiz6E1/3gBxcPp8nA1u1ALm+Ty3ZJtAxVWuOD9GZdvXSMCDdU/ZEU2TSUg9HMNpmduFyN/HoOYSxNA6N1nCxSJrJqHYbfVpqXZv7aXRZmVBeNKPT94GIx0/3HbbI41mItKbgBLmDH6rNQ9IO/AQ7LBq5YtEWec85+CtEtps1bSXYPNUseDxym4FVaWV5WN3jKT39zyZpC0NOt1s+aS0BOBswyCqKcIQ1WBYU2iuZFLtGbDcdxLBo3PpqjaiboHjJx4NzJ0zyI5wqj4mSHMZqDdKaItFlb5+VMlVJX5xGUG6aEqSKNSoxFRiN8caJjUGtBTfFqNJ6Kk2lODnoHSoYoSbrEZXgDRhXGhqKgHZGidq1YnUq1mkEMKEcFLGfOBB2D9SGEh1RT53v7riAOi99TmRx3rmaQ7iqx03x7kymdgqKWZiAqqCzMTgAqjEmuwRZOyanaPlV4OyyBepX5tTlWnKB3mFSz2ZJahZaqijJVAVRU1NFGGZJ7YJT/quxotT0uf8A3O8B+VoKE73KA9A9zDSFqILSzIlnN5wKmlSDSXyycDgQNmNDWJK1c7k9istHmj5TMGNZijgx1ZWI/iLfgIe0ZhExnlzi2KAsL9hh+VmX3Op+9uZWY6ZjOdYpBHmbNVFLOQqqCSxNAAMyTsENHTWtpmAy7KaIRRp2IY/7IIyp9PnqtcDCnBSyTnLTed3nmV2OJ0rtlgSnp/WZZFZUqjTsMKErLqK3ph30oQgNTUZA3oZtSSWYlmY3mZsWY7yfQNwAAFAAIwB+pJJqSSakknMk1JPPGYPRQshbss6zx88Ex0lG2AXOZRBBHHpPSAkpXAueSp2neeYf8bY7sYXnZCvLg1htuUkHPjP0V4q+kV7BvhFjLsSSSakmpO874xBljQxoaEapofRMz1Kw2UWM1V8Rsvm8n3SRXNsosZqr4jZfN5PukgtQfMlLlVrF1/hKkEEEEklrn0h4GZ1G9kxWSzchOqvsiLN6Q8DM6jeyYrJZuQnVX2RA2v0anHkr+5J0BbIIIIFp6XXYNJPJOAqpNWX8yp2Gm/A0HTDnkTldQ6mqsKgwzY6rBpF5JwxUmpT8yp2H8Dt3ivPAJBcaoZU0ue3GOkfkJ1wRpslrWat5Dhka5g7iNhjdAotLTYocERv0fpGdZvAMApJJlstZZJzNBQqeggc22NEES+VjouUsLJRsvF04LTrBYbXK4G3yro/eUzEDUoGlzVFUbFqMQrChOGFUDWHT88T5M5LWsqWk2ZZ1KTw0mYroOAnuCCs265CzQMVqCKAhoxGidYJTm86IWFKMVF4UNRR+UKHcY6UohhObbjhqBfWwOn3QebCL/tu+6k/R7zWlIZ6qk0qC6q15VamIViMRX+znHREZyLXPl+DnzlpWgLl1xz4sy8DntrG7/Grb5S/3dn+FAeTDS5xLXgDoI8e9Vzhs44HrUjRiI6/xu2+Uv93Z/hRzzrROmeEnznrjThGQV3hZd0DoGEatws/M8dQJ7wFBhs54DrUjWzSEqSA06YksE3QXZUBNCaAsQK0B9EIVs14kgUs6vNbeQ0uXz1dhU9CqTXcKkM+VZJasWVFDHNqC8a4m8/KapxxJrG2LMdBAzM3d05Dsz7Vbjwr63fZbrfb51oIM9w101VAoWWp3hcSW2VYmgypU101ggi7fduRaKJkQ2WCyIII49IaUSTgeM5FQo/NjsH9jbTZjC82aui2W22rKW83QAM2O4f12Q17TaWmMXfPIAZAbhzfnGLRaHmNec1OW4AblGwf2axrgrDCIhzorTUux779e7+0QQQR2V9YbKLGaq+I2XzeT7pIrm2UWM1V8Rsvm8n3SQUoPmSRyq1i6/wAJUggggkktc+kPAzOo3smKyWbkJ1V9kRZvSHgZnUb2TFZLPyE6q+yIG1+jU48lf3JOgLZBBBAtPSIIIIii9yZzI15CVbePyIOBH988LVi1hU4TuKfrAG6enMqc+bn2QhQRo+Nsgs4KnNSMkzGR87vJT0VgQCCCDkQag9BGcZhnWa0vKNZbFdpH0T0qcO3P0QrSNZf2iHpQ1/lahGOyp6TFF9G4fBmhskEkeov0Z/2luCOezaRlTMEdSd2TdqmhHojoMVHNLTZwsuAIOiIIII1WUQQQRFEQQRxWnTMmXUFrzDNU4x7aYDtIjdjHPNmi6wSAu2NdotKSxedgo3k58w3nmEIto1kY4S0p+85x6Qg/U+mEqbNZ2vOSzZVNMtwpkOYRbjozq82ViOnkk3WHE+GvclW16xMcJK0H13GPYn9fRvSDmScSTUk4kneTtggi81jWCzQikNMyLMZniiCCCNlZRBBBEUWGyixmqviNl83k+6SK5tlFi9VfEbL5vJ90kFKD5kkcqtYuv8JVggggkktarTKvoy5XlK16QRETS+4naQoHyqTgAPAvsFP2kS9BHN8bX/EFbpqyalJMLrXUR95W0+VSfuX+JB3lbT5VJ+5f4kS5BHP1WL6Vc9t138h7PBRH3lbT5VJ+5f4kHeVtPlUn7l/iRLkET1WL6VPbdd/IezwUR95W0+VSfuX+JB3lbT5VJ+5f4kS5BE9Wi4Ke267+Q9ngoj7ytp8qk/cv8SDvLWnyqT9y/wASJcgierRcFPbdd/IezwURN3E7Qc7TIP8A2Xw6OPhG2V3H7alLluRaZDg5hA+yzlfwiWIIz6tFa1lyfilVJm59+oeCjBO5hpECnyyznnazvX+WYo/CPXez0j5XZfVpnxok2CORoac/IFy9fqfrKjLvZaR8rsvq0z40eJncu0i3/rZC9SznHpvu34UiUIIyKKnGYYFPX6j6yomm9xy2Py7ajY1o0uZSvV4Sg6AKR4HcVtOy1SfuX/8AvEuQRv6tFpZdmYrVx/C+3UPBRH3lbT5VJ+5f4kHeWtPlUn7mZ8SJcgierRcF09t138h7PBRH3lbT5VJ+5f4kHeVtPlUn7l/iRLkET1WL6VPbdd/IezwUR95W0+VSfuX+JB3lbT5VJ+5f4kS5BE9Vi+lT23XfyHs8FEfeVtPlUn7l/iQd5W0+VSfupnxIlyCJ6rF9Kntuu/kPZ4KIj3FbT5VJ+5mfEiUdD2IyLPJkk3jLlpLLAUBKIFqBsrSOyCOjIms+EKnU1s9Vb0zr2RBBBHRVF//Z">
            <a:hlinkClick r:id="rId3"/>
          </p:cNvPr>
          <p:cNvSpPr>
            <a:spLocks noChangeAspect="1" noChangeArrowheads="1"/>
          </p:cNvSpPr>
          <p:nvPr/>
        </p:nvSpPr>
        <p:spPr bwMode="auto">
          <a:xfrm>
            <a:off x="333375" y="-1004888"/>
            <a:ext cx="2838450" cy="27336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0" name="Picture 12" descr="http://www.families.com/wp-content/uploads/media/relationship%20boundari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1771745"/>
            <a:ext cx="2670656" cy="363845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566" y="6247331"/>
            <a:ext cx="3430524" cy="610669"/>
          </a:xfrm>
          <a:prstGeom prst="rect">
            <a:avLst/>
          </a:prstGeom>
        </p:spPr>
      </p:pic>
    </p:spTree>
    <p:extLst>
      <p:ext uri="{BB962C8B-B14F-4D97-AF65-F5344CB8AC3E}">
        <p14:creationId xmlns:p14="http://schemas.microsoft.com/office/powerpoint/2010/main" val="10026632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 y="1219200"/>
            <a:ext cx="7620000" cy="4876800"/>
          </a:xfrm>
        </p:spPr>
        <p:txBody>
          <a:bodyPr/>
          <a:lstStyle/>
          <a:p>
            <a:endParaRPr lang="en-US" dirty="0" smtClean="0"/>
          </a:p>
          <a:p>
            <a:endParaRPr lang="en-US" dirty="0"/>
          </a:p>
          <a:p>
            <a:r>
              <a:rPr lang="en-US" dirty="0" smtClean="0"/>
              <a:t>Defer to those in positions of authority</a:t>
            </a:r>
          </a:p>
          <a:p>
            <a:endParaRPr lang="en-US" dirty="0"/>
          </a:p>
          <a:p>
            <a:endParaRPr lang="en-US" dirty="0" smtClean="0"/>
          </a:p>
          <a:p>
            <a:r>
              <a:rPr lang="en-US" dirty="0" smtClean="0"/>
              <a:t>Reciprocal</a:t>
            </a:r>
            <a:endParaRPr lang="en-US" dirty="0"/>
          </a:p>
        </p:txBody>
      </p:sp>
      <p:sp>
        <p:nvSpPr>
          <p:cNvPr id="3" name="Title 2"/>
          <p:cNvSpPr>
            <a:spLocks noGrp="1"/>
          </p:cNvSpPr>
          <p:nvPr>
            <p:ph type="title"/>
          </p:nvPr>
        </p:nvSpPr>
        <p:spPr>
          <a:xfrm>
            <a:off x="228600" y="228600"/>
            <a:ext cx="8534400" cy="762000"/>
          </a:xfrm>
        </p:spPr>
        <p:txBody>
          <a:bodyPr/>
          <a:lstStyle/>
          <a:p>
            <a:r>
              <a:rPr lang="en-US" sz="3600" b="1" dirty="0" smtClean="0"/>
              <a:t>Respect</a:t>
            </a:r>
            <a:endParaRPr lang="en-US" sz="3600" b="1" dirty="0"/>
          </a:p>
        </p:txBody>
      </p:sp>
      <p:pic>
        <p:nvPicPr>
          <p:cNvPr id="1026" name="Picture 2" descr="https://encrypted-tbn1.gstatic.com/images?q=tbn:ANd9GcSuzzxHvC6TBgeSj_-1resItJqOFq24GsIWyYO64JztW3BpV-Zh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3200400"/>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66" y="6247331"/>
            <a:ext cx="3430524" cy="610669"/>
          </a:xfrm>
          <a:prstGeom prst="rect">
            <a:avLst/>
          </a:prstGeom>
        </p:spPr>
      </p:pic>
    </p:spTree>
    <p:extLst>
      <p:ext uri="{BB962C8B-B14F-4D97-AF65-F5344CB8AC3E}">
        <p14:creationId xmlns:p14="http://schemas.microsoft.com/office/powerpoint/2010/main" val="22616572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09550" y="1371600"/>
            <a:ext cx="7924800" cy="4267200"/>
          </a:xfrm>
          <a:prstGeom prst="rect">
            <a:avLst/>
          </a:prstGeom>
        </p:spPr>
        <p:txBody>
          <a:bodyPr anchor="ctr">
            <a:normAutofit fontScale="55000" lnSpcReduction="20000"/>
          </a:bodyPr>
          <a:lstStyle/>
          <a:p>
            <a:pPr marL="914400" indent="-450850" algn="ctr">
              <a:lnSpc>
                <a:spcPct val="60000"/>
              </a:lnSpc>
              <a:defRPr/>
            </a:pPr>
            <a:endParaRPr lang="en-US" sz="300" b="1" dirty="0">
              <a:solidFill>
                <a:srgbClr val="FFFF00"/>
              </a:solidFill>
              <a:effectLst>
                <a:outerShdw blurRad="38100" dist="38100" dir="2700000" algn="tl">
                  <a:srgbClr val="C0C0C0"/>
                </a:outerShdw>
              </a:effectLst>
              <a:latin typeface="Calibri" pitchFamily="34" charset="0"/>
            </a:endParaRPr>
          </a:p>
          <a:p>
            <a:pPr marL="914400" indent="-450850">
              <a:lnSpc>
                <a:spcPct val="60000"/>
              </a:lnSpc>
              <a:defRPr/>
            </a:pPr>
            <a:endParaRPr lang="en-US" sz="200" dirty="0"/>
          </a:p>
          <a:p>
            <a:pPr marL="914400" indent="-450850">
              <a:lnSpc>
                <a:spcPct val="60000"/>
              </a:lnSpc>
              <a:defRPr/>
            </a:pPr>
            <a:endParaRPr lang="en-US" sz="200" dirty="0"/>
          </a:p>
          <a:p>
            <a:pPr marL="914400" indent="-450850">
              <a:lnSpc>
                <a:spcPct val="60000"/>
              </a:lnSpc>
              <a:defRPr/>
            </a:pPr>
            <a:endParaRPr lang="en-US" sz="700" dirty="0">
              <a:solidFill>
                <a:srgbClr val="FFFF00"/>
              </a:solidFill>
              <a:latin typeface="Times New Roman" pitchFamily="18" charset="0"/>
              <a:cs typeface="Times New Roman" pitchFamily="18" charset="0"/>
            </a:endParaRPr>
          </a:p>
          <a:p>
            <a:pPr marL="914400" indent="-450850">
              <a:lnSpc>
                <a:spcPct val="60000"/>
              </a:lnSpc>
              <a:defRPr/>
            </a:pPr>
            <a:endParaRPr lang="en-US" sz="600" b="1" dirty="0">
              <a:cs typeface="Arial" charset="0"/>
            </a:endParaRPr>
          </a:p>
          <a:p>
            <a:pPr marL="914400" indent="-450850">
              <a:lnSpc>
                <a:spcPct val="60000"/>
              </a:lnSpc>
              <a:defRPr/>
            </a:pPr>
            <a:endParaRPr lang="en-US" sz="600" dirty="0">
              <a:cs typeface="Arial" charset="0"/>
            </a:endParaRPr>
          </a:p>
          <a:p>
            <a:pPr marL="914400" indent="-450850">
              <a:defRPr/>
            </a:pPr>
            <a:endParaRPr lang="en-US" sz="2800" dirty="0">
              <a:cs typeface="Arial" charset="0"/>
            </a:endParaRPr>
          </a:p>
          <a:p>
            <a:pPr marL="914400" indent="-450850">
              <a:buFont typeface="Arial" charset="0"/>
              <a:buChar char="•"/>
              <a:defRPr/>
            </a:pPr>
            <a:r>
              <a:rPr lang="en-US" sz="3800" dirty="0">
                <a:cs typeface="Arial" charset="0"/>
              </a:rPr>
              <a:t>Implies a mutual and reciprocal deference, and dictates appropriate deferential behavior towards others based on age, sex, social position, economic status, and authority.  </a:t>
            </a:r>
          </a:p>
          <a:p>
            <a:pPr marL="914400" indent="-450850">
              <a:defRPr/>
            </a:pPr>
            <a:endParaRPr lang="en-US" sz="3800" dirty="0">
              <a:cs typeface="Arial" charset="0"/>
            </a:endParaRPr>
          </a:p>
          <a:p>
            <a:pPr marL="914400" indent="-450850">
              <a:buFont typeface="Arial" charset="0"/>
              <a:buChar char="•"/>
              <a:defRPr/>
            </a:pPr>
            <a:r>
              <a:rPr lang="en-US" sz="3800" dirty="0">
                <a:cs typeface="Arial" charset="0"/>
              </a:rPr>
              <a:t>Older adults expect respect from those younger, men from women, adults from children, teachers from students, employers from employees</a:t>
            </a:r>
            <a:r>
              <a:rPr lang="en-US" sz="3100" dirty="0">
                <a:cs typeface="Arial" charset="0"/>
              </a:rPr>
              <a:t>.</a:t>
            </a:r>
            <a:endParaRPr lang="en-US" sz="3100" dirty="0">
              <a:solidFill>
                <a:srgbClr val="FFFF00"/>
              </a:solidFill>
              <a:latin typeface="Times New Roman" pitchFamily="18" charset="0"/>
              <a:cs typeface="Times New Roman" pitchFamily="18" charset="0"/>
            </a:endParaRPr>
          </a:p>
          <a:p>
            <a:pPr marL="914400" indent="-450850">
              <a:defRPr/>
            </a:pPr>
            <a:endParaRPr lang="en-US" sz="700" dirty="0">
              <a:solidFill>
                <a:srgbClr val="FFFF00"/>
              </a:solidFill>
              <a:latin typeface="Times New Roman" pitchFamily="18" charset="0"/>
              <a:cs typeface="Times New Roman" pitchFamily="18" charset="0"/>
            </a:endParaRPr>
          </a:p>
          <a:p>
            <a:pPr marL="914400" indent="-450850">
              <a:defRPr/>
            </a:pPr>
            <a:endParaRPr lang="en-US" sz="200" b="1" i="1" dirty="0">
              <a:solidFill>
                <a:srgbClr val="FFFF00"/>
              </a:solidFill>
              <a:latin typeface="Times New Roman" pitchFamily="18" charset="0"/>
              <a:cs typeface="Times New Roman" pitchFamily="18" charset="0"/>
            </a:endParaRPr>
          </a:p>
          <a:p>
            <a:pPr marL="914400" indent="-450850">
              <a:defRPr/>
            </a:pPr>
            <a:endParaRPr lang="en-US" sz="200" b="1" i="1" dirty="0">
              <a:solidFill>
                <a:srgbClr val="FFFF00"/>
              </a:solidFill>
              <a:latin typeface="Times New Roman" pitchFamily="18" charset="0"/>
              <a:cs typeface="Times New Roman" pitchFamily="18" charset="0"/>
            </a:endParaRPr>
          </a:p>
          <a:p>
            <a:pPr marL="914400" indent="-450850" algn="ctr">
              <a:defRPr/>
            </a:pPr>
            <a:endParaRPr lang="en-US" sz="200" b="1" i="1" dirty="0">
              <a:solidFill>
                <a:srgbClr val="FFFF00"/>
              </a:solidFill>
              <a:latin typeface="Times New Roman" pitchFamily="18" charset="0"/>
              <a:cs typeface="Times New Roman" pitchFamily="18" charset="0"/>
            </a:endParaRPr>
          </a:p>
          <a:p>
            <a:pPr marL="914400" indent="-450850" algn="ctr">
              <a:defRPr/>
            </a:pPr>
            <a:endParaRPr lang="en-US" sz="200" b="1" i="1" dirty="0">
              <a:solidFill>
                <a:srgbClr val="FFFF00"/>
              </a:solidFill>
              <a:latin typeface="Times New Roman" pitchFamily="18" charset="0"/>
              <a:cs typeface="Times New Roman" pitchFamily="18" charset="0"/>
            </a:endParaRPr>
          </a:p>
          <a:p>
            <a:pPr marL="914400" indent="-450850" algn="ctr">
              <a:defRPr/>
            </a:pPr>
            <a:endParaRPr lang="en-US" sz="500" dirty="0">
              <a:solidFill>
                <a:srgbClr val="FFFF00"/>
              </a:solidFill>
              <a:effectLst>
                <a:outerShdw blurRad="38100" dist="38100" dir="2700000" algn="tl">
                  <a:srgbClr val="C0C0C0"/>
                </a:outerShdw>
              </a:effectLst>
              <a:latin typeface="Times New Roman" pitchFamily="18" charset="0"/>
              <a:cs typeface="Times New Roman" pitchFamily="18" charset="0"/>
            </a:endParaRPr>
          </a:p>
          <a:p>
            <a:pPr marL="914400" indent="-450850">
              <a:defRPr/>
            </a:pPr>
            <a:endParaRPr lang="en-US" sz="1200" dirty="0" smtClean="0"/>
          </a:p>
          <a:p>
            <a:pPr marL="914400" indent="-450850">
              <a:defRPr/>
            </a:pPr>
            <a:endParaRPr lang="en-US" sz="1200" dirty="0" smtClean="0"/>
          </a:p>
          <a:p>
            <a:pPr marL="914400" indent="-450850">
              <a:defRPr/>
            </a:pPr>
            <a:endParaRPr lang="en-US" sz="1200" dirty="0" smtClean="0"/>
          </a:p>
          <a:p>
            <a:pPr marL="914400" indent="-450850">
              <a:defRPr/>
            </a:pPr>
            <a:endParaRPr lang="en-US" sz="1200" dirty="0" smtClean="0"/>
          </a:p>
          <a:p>
            <a:pPr marL="914400" indent="-450850">
              <a:defRPr/>
            </a:pPr>
            <a:endParaRPr lang="en-US" sz="1200" dirty="0" smtClean="0"/>
          </a:p>
          <a:p>
            <a:pPr marL="914400" indent="-450850">
              <a:defRPr/>
            </a:pPr>
            <a:endParaRPr lang="en-US" sz="1200" dirty="0" smtClean="0"/>
          </a:p>
          <a:p>
            <a:pPr marL="914400" indent="-450850">
              <a:defRPr/>
            </a:pPr>
            <a:endParaRPr lang="en-US" sz="1200" dirty="0" smtClean="0"/>
          </a:p>
          <a:p>
            <a:pPr marL="914400" indent="-450850">
              <a:defRPr/>
            </a:pPr>
            <a:endParaRPr lang="en-US" sz="1200" dirty="0" smtClean="0"/>
          </a:p>
          <a:p>
            <a:pPr marL="914400" indent="-450850">
              <a:defRPr/>
            </a:pPr>
            <a:endParaRPr lang="en-US" sz="1200" dirty="0" smtClean="0"/>
          </a:p>
          <a:p>
            <a:pPr marL="914400" indent="-450850">
              <a:defRPr/>
            </a:pPr>
            <a:endParaRPr lang="en-US" sz="1200" dirty="0" smtClean="0"/>
          </a:p>
          <a:p>
            <a:pPr marL="914400" indent="-450850">
              <a:defRPr/>
            </a:pPr>
            <a:endParaRPr lang="en-US" sz="1200" dirty="0"/>
          </a:p>
          <a:p>
            <a:pPr marL="914400" indent="-450850">
              <a:defRPr/>
            </a:pPr>
            <a:endParaRPr lang="en-US" sz="1600" dirty="0" smtClean="0"/>
          </a:p>
          <a:p>
            <a:pPr marL="914400" indent="-450850">
              <a:defRPr/>
            </a:pPr>
            <a:endParaRPr lang="en-US" sz="1600" dirty="0"/>
          </a:p>
          <a:p>
            <a:pPr marL="914400" indent="-450850">
              <a:defRPr/>
            </a:pPr>
            <a:endParaRPr lang="en-US" sz="1600" dirty="0" smtClean="0"/>
          </a:p>
          <a:p>
            <a:pPr marL="914400" indent="-450850">
              <a:defRPr/>
            </a:pPr>
            <a:endParaRPr lang="en-US" sz="1600" dirty="0" smtClean="0"/>
          </a:p>
          <a:p>
            <a:pPr marL="914400" indent="-450850">
              <a:defRPr/>
            </a:pPr>
            <a:endParaRPr lang="en-US" sz="1600" dirty="0"/>
          </a:p>
          <a:p>
            <a:pPr marL="914400" indent="-450850">
              <a:defRPr/>
            </a:pPr>
            <a:r>
              <a:rPr lang="en-US" sz="1600" dirty="0" smtClean="0"/>
              <a:t>Source</a:t>
            </a:r>
            <a:r>
              <a:rPr lang="en-US" sz="1600" dirty="0"/>
              <a:t>: Santiago-Rivera, Arredondo &amp; Gallardo-Cooper, 2002</a:t>
            </a:r>
            <a:endParaRPr lang="en-US" sz="1600" dirty="0">
              <a:solidFill>
                <a:srgbClr val="FFFF00"/>
              </a:solidFill>
              <a:effectLst>
                <a:outerShdw blurRad="38100" dist="38100" dir="2700000" algn="tl">
                  <a:srgbClr val="C0C0C0"/>
                </a:outerShdw>
              </a:effectLst>
              <a:latin typeface="Times New Roman" pitchFamily="18" charset="0"/>
              <a:cs typeface="Times New Roman" pitchFamily="18" charset="0"/>
            </a:endParaRPr>
          </a:p>
          <a:p>
            <a:pPr marL="914400" indent="-450850" algn="ctr">
              <a:defRPr/>
            </a:pPr>
            <a:endParaRPr lang="en-US" sz="1200" dirty="0">
              <a:solidFill>
                <a:srgbClr val="FFFF00"/>
              </a:solidFill>
              <a:effectLst>
                <a:outerShdw blurRad="38100" dist="38100" dir="2700000" algn="tl">
                  <a:srgbClr val="C0C0C0"/>
                </a:outerShdw>
              </a:effectLst>
              <a:latin typeface="Calibri" pitchFamily="34" charset="0"/>
            </a:endParaRPr>
          </a:p>
          <a:p>
            <a:pPr marL="914400" indent="-450850" algn="ctr">
              <a:defRPr/>
            </a:pPr>
            <a:endParaRPr lang="en-US" sz="300" dirty="0">
              <a:solidFill>
                <a:srgbClr val="FFFF00"/>
              </a:solidFill>
              <a:effectLst>
                <a:outerShdw blurRad="38100" dist="38100" dir="2700000" algn="tl">
                  <a:srgbClr val="C0C0C0"/>
                </a:outerShdw>
              </a:effectLst>
              <a:latin typeface="Calibri" pitchFamily="34" charset="0"/>
            </a:endParaRPr>
          </a:p>
        </p:txBody>
      </p:sp>
      <p:sp>
        <p:nvSpPr>
          <p:cNvPr id="44034" name="Rectangle 1"/>
          <p:cNvSpPr>
            <a:spLocks noChangeArrowheads="1"/>
          </p:cNvSpPr>
          <p:nvPr/>
        </p:nvSpPr>
        <p:spPr bwMode="auto">
          <a:xfrm>
            <a:off x="152400" y="490538"/>
            <a:ext cx="5461000" cy="536575"/>
          </a:xfrm>
          <a:prstGeom prst="rect">
            <a:avLst/>
          </a:prstGeom>
          <a:noFill/>
          <a:ln w="9525">
            <a:noFill/>
            <a:miter lim="800000"/>
            <a:headEnd/>
            <a:tailEnd/>
          </a:ln>
        </p:spPr>
        <p:txBody>
          <a:bodyPr>
            <a:spAutoFit/>
          </a:bodyPr>
          <a:lstStyle/>
          <a:p>
            <a:pPr>
              <a:lnSpc>
                <a:spcPct val="80000"/>
              </a:lnSpc>
            </a:pPr>
            <a:r>
              <a:rPr lang="en-US" sz="3600" b="1">
                <a:solidFill>
                  <a:srgbClr val="FFFFFF"/>
                </a:solidFill>
                <a:cs typeface="Arial" charset="0"/>
              </a:rPr>
              <a:t>Respect</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772025"/>
            <a:ext cx="2647950"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66" y="6247331"/>
            <a:ext cx="3430524" cy="610669"/>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a:p>
            <a:r>
              <a:rPr lang="en-US" dirty="0" smtClean="0"/>
              <a:t>Formal friendliness</a:t>
            </a:r>
          </a:p>
          <a:p>
            <a:endParaRPr lang="en-US" dirty="0"/>
          </a:p>
          <a:p>
            <a:endParaRPr lang="en-US" dirty="0" smtClean="0"/>
          </a:p>
          <a:p>
            <a:r>
              <a:rPr lang="en-US" dirty="0" err="1"/>
              <a:t>Simpatía</a:t>
            </a:r>
            <a:r>
              <a:rPr lang="en-US" dirty="0"/>
              <a:t>- kindness</a:t>
            </a:r>
          </a:p>
          <a:p>
            <a:endParaRPr lang="en-US" dirty="0"/>
          </a:p>
        </p:txBody>
      </p:sp>
      <p:sp>
        <p:nvSpPr>
          <p:cNvPr id="3" name="Title 2"/>
          <p:cNvSpPr>
            <a:spLocks noGrp="1"/>
          </p:cNvSpPr>
          <p:nvPr>
            <p:ph type="title"/>
          </p:nvPr>
        </p:nvSpPr>
        <p:spPr>
          <a:xfrm>
            <a:off x="152400" y="152400"/>
            <a:ext cx="8534400" cy="762000"/>
          </a:xfrm>
        </p:spPr>
        <p:txBody>
          <a:bodyPr/>
          <a:lstStyle/>
          <a:p>
            <a:r>
              <a:rPr lang="en-US" sz="3600" b="1" dirty="0" err="1" smtClean="0"/>
              <a:t>Personalismo</a:t>
            </a:r>
            <a:r>
              <a:rPr lang="en-US" sz="3600" b="1" dirty="0" smtClean="0"/>
              <a:t>/Personal Relationships</a:t>
            </a:r>
            <a:endParaRPr lang="en-US" sz="3600" b="1" dirty="0"/>
          </a:p>
        </p:txBody>
      </p:sp>
      <p:pic>
        <p:nvPicPr>
          <p:cNvPr id="2050" name="Picture 2" descr="https://encrypted-tbn1.gstatic.com/images?q=tbn:ANd9GcTCjuE_lV3eeuNqB7DTNsajzDM3zXYwTMErLcD-dWxmrd7Sblv5V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2819400"/>
            <a:ext cx="3140122" cy="2819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66" y="6247331"/>
            <a:ext cx="3430524" cy="610669"/>
          </a:xfrm>
          <a:prstGeom prst="rect">
            <a:avLst/>
          </a:prstGeom>
        </p:spPr>
      </p:pic>
    </p:spTree>
    <p:extLst>
      <p:ext uri="{BB962C8B-B14F-4D97-AF65-F5344CB8AC3E}">
        <p14:creationId xmlns:p14="http://schemas.microsoft.com/office/powerpoint/2010/main" val="3416400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8763" y="1193916"/>
            <a:ext cx="8379230" cy="2908489"/>
          </a:xfrm>
          <a:prstGeom prst="rect">
            <a:avLst/>
          </a:prstGeom>
          <a:noFill/>
        </p:spPr>
        <p:txBody>
          <a:bodyPr wrap="square" rtlCol="0">
            <a:spAutoFit/>
          </a:bodyPr>
          <a:lstStyle/>
          <a:p>
            <a:pPr algn="ctr"/>
            <a:r>
              <a:rPr lang="en-US" sz="2100" dirty="0"/>
              <a:t> Disclosures</a:t>
            </a:r>
          </a:p>
          <a:p>
            <a:r>
              <a:rPr lang="en-US" dirty="0"/>
              <a:t/>
            </a:r>
            <a:br>
              <a:rPr lang="en-US" dirty="0"/>
            </a:br>
            <a:endParaRPr lang="en-US" dirty="0"/>
          </a:p>
          <a:p>
            <a:r>
              <a:rPr lang="en-US" dirty="0"/>
              <a:t>The development of these training materials were supported by grant  H79 TI080209  (PI: S. Becker) from the Center for Substance Abuse Treatment, Substance Abuse and </a:t>
            </a:r>
            <a:r>
              <a:rPr lang="en-US" dirty="0" smtClean="0"/>
              <a:t>Mental Health </a:t>
            </a:r>
            <a:r>
              <a:rPr lang="en-US" dirty="0"/>
              <a:t>Services Administration, United States Department of Health </a:t>
            </a:r>
            <a:r>
              <a:rPr lang="en-US" dirty="0" smtClean="0"/>
              <a:t>and Human </a:t>
            </a:r>
            <a:r>
              <a:rPr lang="en-US" dirty="0"/>
              <a:t>Services. The views and opinions contained within this </a:t>
            </a:r>
            <a:r>
              <a:rPr lang="en-US" dirty="0" smtClean="0"/>
              <a:t>document do </a:t>
            </a:r>
            <a:r>
              <a:rPr lang="en-US" dirty="0"/>
              <a:t>not necessarily reflect those of the </a:t>
            </a:r>
            <a:r>
              <a:rPr lang="en-US" dirty="0" smtClean="0"/>
              <a:t>US </a:t>
            </a:r>
            <a:r>
              <a:rPr lang="en-US" dirty="0"/>
              <a:t>Department of Health and Human Services, and should not be construed as such.</a:t>
            </a:r>
          </a:p>
          <a:p>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6261167"/>
            <a:ext cx="3352800" cy="596833"/>
          </a:xfrm>
          <a:prstGeom prst="rect">
            <a:avLst/>
          </a:prstGeom>
        </p:spPr>
      </p:pic>
    </p:spTree>
    <p:extLst>
      <p:ext uri="{BB962C8B-B14F-4D97-AF65-F5344CB8AC3E}">
        <p14:creationId xmlns:p14="http://schemas.microsoft.com/office/powerpoint/2010/main" val="1682358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28600" y="1219200"/>
            <a:ext cx="8305800" cy="1905000"/>
          </a:xfrm>
          <a:prstGeom prst="rect">
            <a:avLst/>
          </a:prstGeom>
        </p:spPr>
        <p:txBody>
          <a:bodyPr anchor="ctr">
            <a:normAutofit lnSpcReduction="10000"/>
          </a:bodyPr>
          <a:lstStyle/>
          <a:p>
            <a:pPr algn="ctr">
              <a:lnSpc>
                <a:spcPct val="60000"/>
              </a:lnSpc>
              <a:defRPr/>
            </a:pPr>
            <a:endParaRPr lang="en-US" sz="400" b="1" dirty="0">
              <a:solidFill>
                <a:srgbClr val="FFFF00"/>
              </a:solidFill>
              <a:effectLst>
                <a:outerShdw blurRad="38100" dist="38100" dir="2700000" algn="tl">
                  <a:srgbClr val="C0C0C0"/>
                </a:outerShdw>
              </a:effectLst>
              <a:latin typeface="Calibri" pitchFamily="34" charset="0"/>
            </a:endParaRPr>
          </a:p>
          <a:p>
            <a:pPr algn="ctr">
              <a:lnSpc>
                <a:spcPct val="60000"/>
              </a:lnSpc>
              <a:defRPr/>
            </a:pPr>
            <a:endParaRPr lang="en-US" sz="300" b="1" dirty="0">
              <a:solidFill>
                <a:srgbClr val="FFFF00"/>
              </a:solidFill>
              <a:latin typeface="Times New Roman" pitchFamily="18" charset="0"/>
              <a:cs typeface="Times New Roman" pitchFamily="18" charset="0"/>
            </a:endParaRPr>
          </a:p>
          <a:p>
            <a:pPr>
              <a:lnSpc>
                <a:spcPct val="60000"/>
              </a:lnSpc>
              <a:defRPr/>
            </a:pPr>
            <a:endParaRPr lang="en-US" sz="300" b="1" dirty="0">
              <a:solidFill>
                <a:srgbClr val="FFFF00"/>
              </a:solidFill>
              <a:latin typeface="Times New Roman" pitchFamily="18" charset="0"/>
              <a:cs typeface="Times New Roman" pitchFamily="18" charset="0"/>
            </a:endParaRPr>
          </a:p>
          <a:p>
            <a:pPr>
              <a:lnSpc>
                <a:spcPct val="60000"/>
              </a:lnSpc>
              <a:defRPr/>
            </a:pPr>
            <a:endParaRPr lang="en-US" sz="300" dirty="0"/>
          </a:p>
          <a:p>
            <a:pPr>
              <a:lnSpc>
                <a:spcPct val="60000"/>
              </a:lnSpc>
              <a:defRPr/>
            </a:pPr>
            <a:endParaRPr lang="en-US" sz="300" dirty="0"/>
          </a:p>
          <a:p>
            <a:pPr>
              <a:lnSpc>
                <a:spcPct val="60000"/>
              </a:lnSpc>
              <a:defRPr/>
            </a:pPr>
            <a:endParaRPr lang="en-US" sz="1100" dirty="0">
              <a:solidFill>
                <a:srgbClr val="FFFF00"/>
              </a:solidFill>
              <a:latin typeface="Times New Roman" pitchFamily="18" charset="0"/>
              <a:cs typeface="Times New Roman" pitchFamily="18" charset="0"/>
            </a:endParaRPr>
          </a:p>
          <a:p>
            <a:pPr>
              <a:lnSpc>
                <a:spcPct val="60000"/>
              </a:lnSpc>
              <a:defRPr/>
            </a:pPr>
            <a:endParaRPr lang="en-US" sz="1000" dirty="0">
              <a:solidFill>
                <a:srgbClr val="FFFF00"/>
              </a:solidFill>
              <a:latin typeface="Times New Roman" pitchFamily="18" charset="0"/>
              <a:cs typeface="Times New Roman" pitchFamily="18" charset="0"/>
            </a:endParaRPr>
          </a:p>
          <a:p>
            <a:pPr>
              <a:lnSpc>
                <a:spcPct val="60000"/>
              </a:lnSpc>
              <a:defRPr/>
            </a:pPr>
            <a:endParaRPr lang="en-US" sz="1000" dirty="0">
              <a:solidFill>
                <a:srgbClr val="FFFF00"/>
              </a:solidFill>
              <a:latin typeface="Times New Roman" pitchFamily="18" charset="0"/>
              <a:cs typeface="Times New Roman" pitchFamily="18" charset="0"/>
            </a:endParaRPr>
          </a:p>
          <a:p>
            <a:pPr algn="ctr">
              <a:lnSpc>
                <a:spcPct val="60000"/>
              </a:lnSpc>
              <a:defRPr/>
            </a:pPr>
            <a:r>
              <a:rPr lang="en-US" sz="400" b="1" dirty="0">
                <a:solidFill>
                  <a:srgbClr val="FFFF00"/>
                </a:solidFill>
                <a:latin typeface="Times New Roman" pitchFamily="18" charset="0"/>
                <a:cs typeface="Times New Roman" pitchFamily="18" charset="0"/>
              </a:rPr>
              <a:t> </a:t>
            </a:r>
          </a:p>
          <a:p>
            <a:pPr>
              <a:lnSpc>
                <a:spcPct val="60000"/>
              </a:lnSpc>
              <a:defRPr/>
            </a:pPr>
            <a:endParaRPr lang="en-US" sz="1300" b="1" dirty="0">
              <a:solidFill>
                <a:srgbClr val="FFFF00"/>
              </a:solidFill>
              <a:latin typeface="Times New Roman" pitchFamily="18" charset="0"/>
              <a:cs typeface="Times New Roman" pitchFamily="18" charset="0"/>
            </a:endParaRPr>
          </a:p>
          <a:p>
            <a:pPr>
              <a:lnSpc>
                <a:spcPct val="60000"/>
              </a:lnSpc>
              <a:defRPr/>
            </a:pPr>
            <a:endParaRPr lang="en-US" sz="1000" dirty="0">
              <a:cs typeface="Arial" charset="0"/>
            </a:endParaRPr>
          </a:p>
          <a:p>
            <a:pPr algn="ctr">
              <a:defRPr/>
            </a:pPr>
            <a:r>
              <a:rPr lang="en-US" sz="3000" dirty="0">
                <a:cs typeface="Arial" charset="0"/>
              </a:rPr>
              <a:t>Hispanic</a:t>
            </a:r>
            <a:r>
              <a:rPr lang="en-US" sz="3000" dirty="0">
                <a:solidFill>
                  <a:srgbClr val="FF0000"/>
                </a:solidFill>
                <a:cs typeface="Arial" charset="0"/>
              </a:rPr>
              <a:t> </a:t>
            </a:r>
            <a:r>
              <a:rPr lang="en-US" sz="3000" dirty="0">
                <a:cs typeface="Arial" charset="0"/>
              </a:rPr>
              <a:t>and</a:t>
            </a:r>
            <a:r>
              <a:rPr lang="en-US" sz="3000" dirty="0">
                <a:solidFill>
                  <a:srgbClr val="FF0000"/>
                </a:solidFill>
                <a:cs typeface="Arial" charset="0"/>
              </a:rPr>
              <a:t> </a:t>
            </a:r>
            <a:r>
              <a:rPr lang="en-US" sz="3000" dirty="0">
                <a:cs typeface="Arial" charset="0"/>
              </a:rPr>
              <a:t>Latinos expect health providers to be warm, friendly, and personal, and to take an active interest in the patient's life. </a:t>
            </a:r>
          </a:p>
          <a:p>
            <a:pPr>
              <a:lnSpc>
                <a:spcPct val="60000"/>
              </a:lnSpc>
              <a:defRPr/>
            </a:pPr>
            <a:endParaRPr lang="en-US" sz="1000" dirty="0">
              <a:cs typeface="Arial" charset="0"/>
            </a:endParaRPr>
          </a:p>
          <a:p>
            <a:pPr algn="ctr">
              <a:lnSpc>
                <a:spcPct val="60000"/>
              </a:lnSpc>
              <a:defRPr/>
            </a:pPr>
            <a:endParaRPr lang="en-US" sz="1000" dirty="0">
              <a:solidFill>
                <a:srgbClr val="FFFF00"/>
              </a:solidFill>
              <a:latin typeface="Times New Roman" pitchFamily="18" charset="0"/>
              <a:cs typeface="Times New Roman" pitchFamily="18" charset="0"/>
            </a:endParaRPr>
          </a:p>
          <a:p>
            <a:pPr algn="ctr">
              <a:lnSpc>
                <a:spcPct val="60000"/>
              </a:lnSpc>
              <a:defRPr/>
            </a:pPr>
            <a:endParaRPr lang="en-US" sz="1300" dirty="0">
              <a:solidFill>
                <a:srgbClr val="FFFF00"/>
              </a:solidFill>
              <a:latin typeface="Times New Roman" pitchFamily="18" charset="0"/>
              <a:cs typeface="Times New Roman" pitchFamily="18" charset="0"/>
            </a:endParaRPr>
          </a:p>
          <a:p>
            <a:pPr>
              <a:lnSpc>
                <a:spcPct val="60000"/>
              </a:lnSpc>
              <a:defRPr/>
            </a:pPr>
            <a:endParaRPr lang="en-US" sz="800" dirty="0">
              <a:solidFill>
                <a:srgbClr val="FFFF00"/>
              </a:solidFill>
              <a:latin typeface="Times New Roman" pitchFamily="18" charset="0"/>
              <a:cs typeface="Times New Roman" pitchFamily="18" charset="0"/>
            </a:endParaRPr>
          </a:p>
          <a:p>
            <a:pPr>
              <a:lnSpc>
                <a:spcPct val="60000"/>
              </a:lnSpc>
              <a:defRPr/>
            </a:pPr>
            <a:endParaRPr lang="en-US" sz="1100" dirty="0">
              <a:solidFill>
                <a:srgbClr val="FFFF00"/>
              </a:solidFill>
              <a:latin typeface="Times New Roman" pitchFamily="18" charset="0"/>
              <a:cs typeface="Times New Roman" pitchFamily="18" charset="0"/>
            </a:endParaRPr>
          </a:p>
          <a:p>
            <a:pPr>
              <a:lnSpc>
                <a:spcPct val="60000"/>
              </a:lnSpc>
              <a:defRPr/>
            </a:pPr>
            <a:endParaRPr lang="en-US" sz="300" b="1" i="1" dirty="0">
              <a:solidFill>
                <a:srgbClr val="FFFF00"/>
              </a:solidFill>
              <a:latin typeface="Times New Roman" pitchFamily="18" charset="0"/>
              <a:cs typeface="Times New Roman" pitchFamily="18" charset="0"/>
            </a:endParaRPr>
          </a:p>
          <a:p>
            <a:pPr>
              <a:lnSpc>
                <a:spcPct val="60000"/>
              </a:lnSpc>
              <a:defRPr/>
            </a:pPr>
            <a:endParaRPr lang="en-US" sz="300" b="1" i="1" dirty="0">
              <a:solidFill>
                <a:srgbClr val="FFFF00"/>
              </a:solidFill>
              <a:latin typeface="Times New Roman" pitchFamily="18" charset="0"/>
              <a:cs typeface="Times New Roman" pitchFamily="18" charset="0"/>
            </a:endParaRPr>
          </a:p>
          <a:p>
            <a:pPr algn="ctr">
              <a:lnSpc>
                <a:spcPct val="60000"/>
              </a:lnSpc>
              <a:defRPr/>
            </a:pPr>
            <a:endParaRPr lang="en-US" sz="300" b="1" i="1" dirty="0">
              <a:solidFill>
                <a:srgbClr val="FFFF00"/>
              </a:solidFill>
              <a:latin typeface="Times New Roman" pitchFamily="18" charset="0"/>
              <a:cs typeface="Times New Roman" pitchFamily="18" charset="0"/>
            </a:endParaRPr>
          </a:p>
          <a:p>
            <a:pPr algn="ctr">
              <a:lnSpc>
                <a:spcPct val="60000"/>
              </a:lnSpc>
              <a:defRPr/>
            </a:pPr>
            <a:endParaRPr lang="en-US" sz="300" b="1" i="1" dirty="0">
              <a:solidFill>
                <a:srgbClr val="FFFF00"/>
              </a:solidFill>
              <a:latin typeface="Times New Roman" pitchFamily="18" charset="0"/>
              <a:cs typeface="Times New Roman" pitchFamily="18" charset="0"/>
            </a:endParaRPr>
          </a:p>
          <a:p>
            <a:pPr algn="ctr">
              <a:lnSpc>
                <a:spcPct val="60000"/>
              </a:lnSpc>
              <a:defRPr/>
            </a:pPr>
            <a:endParaRPr lang="en-US" sz="700" dirty="0">
              <a:solidFill>
                <a:srgbClr val="FFFF00"/>
              </a:solidFill>
              <a:effectLst>
                <a:outerShdw blurRad="38100" dist="38100" dir="2700000" algn="tl">
                  <a:srgbClr val="C0C0C0"/>
                </a:outerShdw>
              </a:effectLst>
              <a:latin typeface="Times New Roman" pitchFamily="18" charset="0"/>
              <a:cs typeface="Times New Roman" pitchFamily="18" charset="0"/>
            </a:endParaRPr>
          </a:p>
          <a:p>
            <a:pPr algn="ctr">
              <a:lnSpc>
                <a:spcPct val="60000"/>
              </a:lnSpc>
              <a:defRPr/>
            </a:pPr>
            <a:endParaRPr lang="en-US" sz="700" dirty="0">
              <a:solidFill>
                <a:srgbClr val="FFFF00"/>
              </a:solidFill>
              <a:effectLst>
                <a:outerShdw blurRad="38100" dist="38100" dir="2700000" algn="tl">
                  <a:srgbClr val="C0C0C0"/>
                </a:outerShdw>
              </a:effectLst>
              <a:latin typeface="Times New Roman" pitchFamily="18" charset="0"/>
              <a:cs typeface="Times New Roman" pitchFamily="18" charset="0"/>
            </a:endParaRPr>
          </a:p>
          <a:p>
            <a:pPr algn="ctr">
              <a:lnSpc>
                <a:spcPct val="60000"/>
              </a:lnSpc>
              <a:defRPr/>
            </a:pPr>
            <a:endParaRPr lang="en-US" sz="400" dirty="0">
              <a:solidFill>
                <a:srgbClr val="FFFF00"/>
              </a:solidFill>
              <a:effectLst>
                <a:outerShdw blurRad="38100" dist="38100" dir="2700000" algn="tl">
                  <a:srgbClr val="C0C0C0"/>
                </a:outerShdw>
              </a:effectLst>
              <a:latin typeface="Calibri" pitchFamily="34" charset="0"/>
            </a:endParaRPr>
          </a:p>
          <a:p>
            <a:pPr algn="ctr">
              <a:lnSpc>
                <a:spcPct val="60000"/>
              </a:lnSpc>
              <a:defRPr/>
            </a:pPr>
            <a:endParaRPr lang="en-US" sz="400" dirty="0">
              <a:solidFill>
                <a:srgbClr val="FFFF00"/>
              </a:solidFill>
              <a:effectLst>
                <a:outerShdw blurRad="38100" dist="38100" dir="2700000" algn="tl">
                  <a:srgbClr val="C0C0C0"/>
                </a:outerShdw>
              </a:effectLst>
              <a:latin typeface="Calibri" pitchFamily="34" charset="0"/>
            </a:endParaRPr>
          </a:p>
        </p:txBody>
      </p:sp>
      <p:sp>
        <p:nvSpPr>
          <p:cNvPr id="46082" name="TextBox 2"/>
          <p:cNvSpPr txBox="1">
            <a:spLocks noChangeArrowheads="1"/>
          </p:cNvSpPr>
          <p:nvPr/>
        </p:nvSpPr>
        <p:spPr bwMode="auto">
          <a:xfrm>
            <a:off x="2275" y="268288"/>
            <a:ext cx="8534400" cy="646112"/>
          </a:xfrm>
          <a:prstGeom prst="rect">
            <a:avLst/>
          </a:prstGeom>
          <a:noFill/>
          <a:ln w="9525">
            <a:noFill/>
            <a:miter lim="800000"/>
            <a:headEnd/>
            <a:tailEnd/>
          </a:ln>
        </p:spPr>
        <p:txBody>
          <a:bodyPr>
            <a:spAutoFit/>
          </a:bodyPr>
          <a:lstStyle/>
          <a:p>
            <a:r>
              <a:rPr lang="en-US" sz="3600" b="1" dirty="0">
                <a:solidFill>
                  <a:schemeClr val="bg1"/>
                </a:solidFill>
              </a:rPr>
              <a:t>Personal </a:t>
            </a:r>
            <a:r>
              <a:rPr lang="en-US" sz="3600" b="1" dirty="0" smtClean="0">
                <a:solidFill>
                  <a:schemeClr val="bg1"/>
                </a:solidFill>
              </a:rPr>
              <a:t>Relationships/</a:t>
            </a:r>
            <a:r>
              <a:rPr lang="en-US" sz="3600" b="1" dirty="0" err="1" smtClean="0">
                <a:solidFill>
                  <a:schemeClr val="bg1"/>
                </a:solidFill>
              </a:rPr>
              <a:t>Personalismo</a:t>
            </a:r>
            <a:endParaRPr lang="en-US" sz="3600" b="1" dirty="0">
              <a:solidFill>
                <a:schemeClr val="bg1"/>
              </a:solidFill>
            </a:endParaRPr>
          </a:p>
        </p:txBody>
      </p:sp>
      <p:pic>
        <p:nvPicPr>
          <p:cNvPr id="46083" name="Picture 2"/>
          <p:cNvPicPr>
            <a:picLocks noChangeAspect="1" noChangeArrowheads="1"/>
          </p:cNvPicPr>
          <p:nvPr/>
        </p:nvPicPr>
        <p:blipFill>
          <a:blip r:embed="rId3" cstate="print"/>
          <a:srcRect/>
          <a:stretch>
            <a:fillRect/>
          </a:stretch>
        </p:blipFill>
        <p:spPr bwMode="auto">
          <a:xfrm>
            <a:off x="2362200" y="2971800"/>
            <a:ext cx="3810000" cy="2541588"/>
          </a:xfrm>
          <a:prstGeom prst="rect">
            <a:avLst/>
          </a:prstGeom>
          <a:noFill/>
          <a:ln w="9525">
            <a:noFill/>
            <a:miter lim="800000"/>
            <a:headEnd/>
            <a:tailEnd/>
          </a:ln>
        </p:spPr>
      </p:pic>
      <p:sp>
        <p:nvSpPr>
          <p:cNvPr id="46084" name="Rectangle 5"/>
          <p:cNvSpPr>
            <a:spLocks noChangeArrowheads="1"/>
          </p:cNvSpPr>
          <p:nvPr/>
        </p:nvSpPr>
        <p:spPr bwMode="auto">
          <a:xfrm>
            <a:off x="228600" y="6019800"/>
            <a:ext cx="4362450" cy="274638"/>
          </a:xfrm>
          <a:prstGeom prst="rect">
            <a:avLst/>
          </a:prstGeom>
          <a:noFill/>
          <a:ln w="9525">
            <a:noFill/>
            <a:miter lim="800000"/>
            <a:headEnd/>
            <a:tailEnd/>
          </a:ln>
        </p:spPr>
        <p:txBody>
          <a:bodyPr wrap="none">
            <a:spAutoFit/>
          </a:bodyPr>
          <a:lstStyle/>
          <a:p>
            <a:r>
              <a:rPr lang="en-US" sz="1200"/>
              <a:t>Source: Santiago-Rivera, Arredondo &amp; Gallardo-Cooper, 2002</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66" y="6247331"/>
            <a:ext cx="3430524" cy="610669"/>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8600" y="1295400"/>
            <a:ext cx="7620000" cy="4876800"/>
          </a:xfrm>
        </p:spPr>
        <p:txBody>
          <a:bodyPr/>
          <a:lstStyle/>
          <a:p>
            <a:r>
              <a:rPr lang="en-US" dirty="0"/>
              <a:t>Building trust has been described as the earliest developmental task and the foundation on which all others are built </a:t>
            </a:r>
            <a:endParaRPr lang="en-US" dirty="0" smtClean="0"/>
          </a:p>
          <a:p>
            <a:endParaRPr lang="en-US" dirty="0"/>
          </a:p>
          <a:p>
            <a:r>
              <a:rPr lang="en-US" dirty="0" smtClean="0"/>
              <a:t>Establishing </a:t>
            </a:r>
            <a:r>
              <a:rPr lang="en-US" dirty="0"/>
              <a:t>trust is broadly accepted as fundamental to the development of a therapeutic </a:t>
            </a:r>
            <a:r>
              <a:rPr lang="en-US" dirty="0" smtClean="0"/>
              <a:t>relationship</a:t>
            </a:r>
          </a:p>
          <a:p>
            <a:endParaRPr lang="en-US" dirty="0"/>
          </a:p>
          <a:p>
            <a:endParaRPr lang="en-US" dirty="0" smtClean="0"/>
          </a:p>
          <a:p>
            <a:endParaRPr lang="en-US" dirty="0"/>
          </a:p>
          <a:p>
            <a:endParaRPr lang="en-US" dirty="0" smtClean="0"/>
          </a:p>
          <a:p>
            <a:pPr marL="0" indent="0">
              <a:buNone/>
            </a:pPr>
            <a:r>
              <a:rPr lang="en-US" sz="1400" dirty="0" smtClean="0"/>
              <a:t>Source: Erickson, 1980</a:t>
            </a:r>
            <a:endParaRPr lang="en-US" sz="1400" dirty="0"/>
          </a:p>
        </p:txBody>
      </p:sp>
      <p:sp>
        <p:nvSpPr>
          <p:cNvPr id="3" name="Title 2"/>
          <p:cNvSpPr>
            <a:spLocks noGrp="1"/>
          </p:cNvSpPr>
          <p:nvPr>
            <p:ph type="title"/>
          </p:nvPr>
        </p:nvSpPr>
        <p:spPr>
          <a:xfrm>
            <a:off x="228600" y="228600"/>
            <a:ext cx="8305800" cy="762000"/>
          </a:xfrm>
        </p:spPr>
        <p:txBody>
          <a:bodyPr/>
          <a:lstStyle/>
          <a:p>
            <a:r>
              <a:rPr lang="en-US" sz="3600" b="1" dirty="0" smtClean="0"/>
              <a:t>Trust</a:t>
            </a:r>
            <a:endParaRPr lang="en-US" sz="3600"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4419884"/>
            <a:ext cx="2352675"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66" y="6247331"/>
            <a:ext cx="3430524" cy="610669"/>
          </a:xfrm>
          <a:prstGeom prst="rect">
            <a:avLst/>
          </a:prstGeom>
        </p:spPr>
      </p:pic>
    </p:spTree>
    <p:extLst>
      <p:ext uri="{BB962C8B-B14F-4D97-AF65-F5344CB8AC3E}">
        <p14:creationId xmlns:p14="http://schemas.microsoft.com/office/powerpoint/2010/main" val="11745835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81000" y="1219200"/>
            <a:ext cx="7467600" cy="2895600"/>
          </a:xfrm>
          <a:prstGeom prst="rect">
            <a:avLst/>
          </a:prstGeom>
        </p:spPr>
        <p:txBody>
          <a:bodyPr anchor="ctr">
            <a:normAutofit fontScale="62500" lnSpcReduction="20000"/>
          </a:bodyPr>
          <a:lstStyle/>
          <a:p>
            <a:pPr algn="ctr">
              <a:lnSpc>
                <a:spcPct val="80000"/>
              </a:lnSpc>
              <a:defRPr/>
            </a:pPr>
            <a:endParaRPr lang="en-US" sz="1100" b="1" dirty="0">
              <a:solidFill>
                <a:srgbClr val="FFFF00"/>
              </a:solidFill>
              <a:effectLst>
                <a:outerShdw blurRad="38100" dist="38100" dir="2700000" algn="tl">
                  <a:srgbClr val="C0C0C0"/>
                </a:outerShdw>
              </a:effectLst>
              <a:latin typeface="Calibri" pitchFamily="34" charset="0"/>
            </a:endParaRPr>
          </a:p>
          <a:p>
            <a:pPr algn="ctr">
              <a:lnSpc>
                <a:spcPct val="80000"/>
              </a:lnSpc>
              <a:defRPr/>
            </a:pPr>
            <a:endParaRPr lang="en-US" sz="800" b="1" dirty="0">
              <a:solidFill>
                <a:srgbClr val="FFFF00"/>
              </a:solidFill>
              <a:latin typeface="Times New Roman" pitchFamily="18" charset="0"/>
              <a:cs typeface="Times New Roman" pitchFamily="18" charset="0"/>
            </a:endParaRPr>
          </a:p>
          <a:p>
            <a:pPr>
              <a:lnSpc>
                <a:spcPct val="80000"/>
              </a:lnSpc>
              <a:defRPr/>
            </a:pPr>
            <a:endParaRPr lang="en-US" sz="800" b="1" dirty="0">
              <a:solidFill>
                <a:srgbClr val="FFFF00"/>
              </a:solidFill>
              <a:latin typeface="Times New Roman" pitchFamily="18" charset="0"/>
              <a:cs typeface="Times New Roman" pitchFamily="18" charset="0"/>
            </a:endParaRPr>
          </a:p>
          <a:p>
            <a:pPr>
              <a:lnSpc>
                <a:spcPct val="80000"/>
              </a:lnSpc>
              <a:defRPr/>
            </a:pPr>
            <a:endParaRPr lang="en-US" sz="800" dirty="0"/>
          </a:p>
          <a:p>
            <a:pPr>
              <a:lnSpc>
                <a:spcPct val="80000"/>
              </a:lnSpc>
              <a:defRPr/>
            </a:pPr>
            <a:endParaRPr lang="en-US" sz="800" dirty="0"/>
          </a:p>
          <a:p>
            <a:pPr>
              <a:lnSpc>
                <a:spcPct val="80000"/>
              </a:lnSpc>
              <a:defRPr/>
            </a:pPr>
            <a:endParaRPr lang="en-US" sz="2800" dirty="0">
              <a:solidFill>
                <a:srgbClr val="FFFF00"/>
              </a:solidFill>
              <a:latin typeface="Times New Roman" pitchFamily="18" charset="0"/>
              <a:cs typeface="Times New Roman" pitchFamily="18" charset="0"/>
            </a:endParaRPr>
          </a:p>
          <a:p>
            <a:pPr>
              <a:lnSpc>
                <a:spcPct val="80000"/>
              </a:lnSpc>
              <a:defRPr/>
            </a:pPr>
            <a:endParaRPr lang="en-US" sz="2400" dirty="0">
              <a:solidFill>
                <a:srgbClr val="FFFF00"/>
              </a:solidFill>
              <a:latin typeface="Times New Roman" pitchFamily="18" charset="0"/>
              <a:cs typeface="Times New Roman" pitchFamily="18" charset="0"/>
            </a:endParaRPr>
          </a:p>
          <a:p>
            <a:pPr>
              <a:lnSpc>
                <a:spcPct val="80000"/>
              </a:lnSpc>
              <a:defRPr/>
            </a:pPr>
            <a:endParaRPr lang="en-US" sz="2400" dirty="0">
              <a:solidFill>
                <a:srgbClr val="FFFF00"/>
              </a:solidFill>
              <a:latin typeface="Times New Roman" pitchFamily="18" charset="0"/>
              <a:cs typeface="Times New Roman" pitchFamily="18" charset="0"/>
            </a:endParaRPr>
          </a:p>
          <a:p>
            <a:pPr algn="ctr">
              <a:lnSpc>
                <a:spcPct val="80000"/>
              </a:lnSpc>
              <a:defRPr/>
            </a:pPr>
            <a:r>
              <a:rPr lang="en-US" sz="2500" b="1" dirty="0">
                <a:solidFill>
                  <a:srgbClr val="FFFF00"/>
                </a:solidFill>
                <a:latin typeface="Times New Roman" pitchFamily="18" charset="0"/>
                <a:cs typeface="Times New Roman" pitchFamily="18" charset="0"/>
              </a:rPr>
              <a:t> </a:t>
            </a:r>
          </a:p>
          <a:p>
            <a:pPr>
              <a:lnSpc>
                <a:spcPct val="120000"/>
              </a:lnSpc>
              <a:defRPr/>
            </a:pPr>
            <a:endParaRPr lang="en-US" sz="2400" dirty="0">
              <a:cs typeface="Arial" charset="0"/>
            </a:endParaRPr>
          </a:p>
          <a:p>
            <a:pPr>
              <a:lnSpc>
                <a:spcPct val="120000"/>
              </a:lnSpc>
              <a:defRPr/>
            </a:pPr>
            <a:r>
              <a:rPr lang="en-US" sz="4500" dirty="0">
                <a:cs typeface="Arial" charset="0"/>
              </a:rPr>
              <a:t>Over time, by respecting the patient's culture and showing personal interest, a treatment provider can expect to win a patient's trust.</a:t>
            </a:r>
          </a:p>
          <a:p>
            <a:pPr>
              <a:lnSpc>
                <a:spcPct val="80000"/>
              </a:lnSpc>
              <a:defRPr/>
            </a:pPr>
            <a:endParaRPr lang="en-US" sz="4500" dirty="0">
              <a:cs typeface="Arial" charset="0"/>
            </a:endParaRPr>
          </a:p>
          <a:p>
            <a:pPr algn="ctr">
              <a:lnSpc>
                <a:spcPct val="80000"/>
              </a:lnSpc>
              <a:defRPr/>
            </a:pPr>
            <a:endParaRPr lang="en-US" sz="3200" dirty="0">
              <a:solidFill>
                <a:srgbClr val="FFFF00"/>
              </a:solidFill>
              <a:latin typeface="Times New Roman" pitchFamily="18" charset="0"/>
              <a:cs typeface="Times New Roman" pitchFamily="18" charset="0"/>
            </a:endParaRPr>
          </a:p>
          <a:p>
            <a:pPr>
              <a:lnSpc>
                <a:spcPct val="80000"/>
              </a:lnSpc>
              <a:defRPr/>
            </a:pPr>
            <a:endParaRPr lang="en-US" sz="2000" dirty="0">
              <a:solidFill>
                <a:srgbClr val="FFFF00"/>
              </a:solidFill>
              <a:latin typeface="Times New Roman" pitchFamily="18" charset="0"/>
              <a:cs typeface="Times New Roman" pitchFamily="18" charset="0"/>
            </a:endParaRPr>
          </a:p>
          <a:p>
            <a:pPr>
              <a:lnSpc>
                <a:spcPct val="80000"/>
              </a:lnSpc>
              <a:defRPr/>
            </a:pPr>
            <a:endParaRPr lang="en-US" sz="2800" dirty="0">
              <a:solidFill>
                <a:srgbClr val="FFFF00"/>
              </a:solidFill>
              <a:latin typeface="Times New Roman" pitchFamily="18" charset="0"/>
              <a:cs typeface="Times New Roman" pitchFamily="18" charset="0"/>
            </a:endParaRPr>
          </a:p>
          <a:p>
            <a:pPr>
              <a:lnSpc>
                <a:spcPct val="80000"/>
              </a:lnSpc>
              <a:defRPr/>
            </a:pPr>
            <a:endParaRPr lang="en-US" sz="800" b="1" i="1" dirty="0">
              <a:solidFill>
                <a:srgbClr val="FFFF00"/>
              </a:solidFill>
              <a:latin typeface="Times New Roman" pitchFamily="18" charset="0"/>
              <a:cs typeface="Times New Roman" pitchFamily="18" charset="0"/>
            </a:endParaRPr>
          </a:p>
          <a:p>
            <a:pPr>
              <a:lnSpc>
                <a:spcPct val="80000"/>
              </a:lnSpc>
              <a:defRPr/>
            </a:pPr>
            <a:endParaRPr lang="en-US" sz="800" b="1" i="1" dirty="0">
              <a:solidFill>
                <a:srgbClr val="FFFF00"/>
              </a:solidFill>
              <a:latin typeface="Times New Roman" pitchFamily="18" charset="0"/>
              <a:cs typeface="Times New Roman" pitchFamily="18" charset="0"/>
            </a:endParaRPr>
          </a:p>
          <a:p>
            <a:pPr algn="ctr">
              <a:lnSpc>
                <a:spcPct val="80000"/>
              </a:lnSpc>
              <a:defRPr/>
            </a:pPr>
            <a:endParaRPr lang="en-US" sz="700" b="1" i="1" dirty="0">
              <a:solidFill>
                <a:srgbClr val="FFFF00"/>
              </a:solidFill>
              <a:latin typeface="Times New Roman" pitchFamily="18" charset="0"/>
              <a:cs typeface="Times New Roman" pitchFamily="18" charset="0"/>
            </a:endParaRPr>
          </a:p>
          <a:p>
            <a:pPr algn="ctr">
              <a:lnSpc>
                <a:spcPct val="80000"/>
              </a:lnSpc>
              <a:defRPr/>
            </a:pPr>
            <a:endParaRPr lang="en-US" sz="700" b="1" i="1" dirty="0">
              <a:solidFill>
                <a:srgbClr val="FFFF00"/>
              </a:solidFill>
              <a:latin typeface="Times New Roman" pitchFamily="18" charset="0"/>
              <a:cs typeface="Times New Roman" pitchFamily="18" charset="0"/>
            </a:endParaRPr>
          </a:p>
          <a:p>
            <a:pPr algn="ctr">
              <a:lnSpc>
                <a:spcPct val="80000"/>
              </a:lnSpc>
              <a:defRPr/>
            </a:pPr>
            <a:endParaRPr lang="en-US" dirty="0">
              <a:solidFill>
                <a:srgbClr val="FFFF00"/>
              </a:solidFill>
              <a:effectLst>
                <a:outerShdw blurRad="38100" dist="38100" dir="2700000" algn="tl">
                  <a:srgbClr val="C0C0C0"/>
                </a:outerShdw>
              </a:effectLst>
              <a:latin typeface="Times New Roman" pitchFamily="18" charset="0"/>
              <a:cs typeface="Times New Roman" pitchFamily="18" charset="0"/>
            </a:endParaRPr>
          </a:p>
          <a:p>
            <a:pPr algn="ctr">
              <a:lnSpc>
                <a:spcPct val="80000"/>
              </a:lnSpc>
              <a:defRPr/>
            </a:pPr>
            <a:endParaRPr lang="en-US" dirty="0">
              <a:solidFill>
                <a:srgbClr val="FFFF00"/>
              </a:solidFill>
              <a:effectLst>
                <a:outerShdw blurRad="38100" dist="38100" dir="2700000" algn="tl">
                  <a:srgbClr val="C0C0C0"/>
                </a:outerShdw>
              </a:effectLst>
              <a:latin typeface="Times New Roman" pitchFamily="18" charset="0"/>
              <a:cs typeface="Times New Roman" pitchFamily="18" charset="0"/>
            </a:endParaRPr>
          </a:p>
          <a:p>
            <a:pPr algn="ctr">
              <a:lnSpc>
                <a:spcPct val="80000"/>
              </a:lnSpc>
              <a:defRPr/>
            </a:pPr>
            <a:endParaRPr lang="en-US" sz="1100" dirty="0">
              <a:solidFill>
                <a:srgbClr val="FFFF00"/>
              </a:solidFill>
              <a:effectLst>
                <a:outerShdw blurRad="38100" dist="38100" dir="2700000" algn="tl">
                  <a:srgbClr val="C0C0C0"/>
                </a:outerShdw>
              </a:effectLst>
              <a:latin typeface="Calibri" pitchFamily="34" charset="0"/>
            </a:endParaRPr>
          </a:p>
          <a:p>
            <a:pPr algn="ctr">
              <a:lnSpc>
                <a:spcPct val="80000"/>
              </a:lnSpc>
              <a:defRPr/>
            </a:pPr>
            <a:endParaRPr lang="en-US" sz="1100" dirty="0">
              <a:solidFill>
                <a:srgbClr val="FFFF00"/>
              </a:solidFill>
              <a:effectLst>
                <a:outerShdw blurRad="38100" dist="38100" dir="2700000" algn="tl">
                  <a:srgbClr val="C0C0C0"/>
                </a:outerShdw>
              </a:effectLst>
              <a:latin typeface="Calibri" pitchFamily="34" charset="0"/>
            </a:endParaRPr>
          </a:p>
        </p:txBody>
      </p:sp>
      <p:sp>
        <p:nvSpPr>
          <p:cNvPr id="48130" name="TextBox 1"/>
          <p:cNvSpPr txBox="1">
            <a:spLocks noChangeArrowheads="1"/>
          </p:cNvSpPr>
          <p:nvPr/>
        </p:nvSpPr>
        <p:spPr bwMode="auto">
          <a:xfrm>
            <a:off x="152400" y="268288"/>
            <a:ext cx="8001000" cy="646112"/>
          </a:xfrm>
          <a:prstGeom prst="rect">
            <a:avLst/>
          </a:prstGeom>
          <a:noFill/>
          <a:ln w="9525">
            <a:noFill/>
            <a:miter lim="800000"/>
            <a:headEnd/>
            <a:tailEnd/>
          </a:ln>
        </p:spPr>
        <p:txBody>
          <a:bodyPr>
            <a:spAutoFit/>
          </a:bodyPr>
          <a:lstStyle/>
          <a:p>
            <a:r>
              <a:rPr lang="en-US" sz="3600" b="1">
                <a:solidFill>
                  <a:schemeClr val="bg1"/>
                </a:solidFill>
              </a:rPr>
              <a:t>Trust</a:t>
            </a:r>
          </a:p>
        </p:txBody>
      </p:sp>
      <p:sp>
        <p:nvSpPr>
          <p:cNvPr id="48131" name="AutoShape 4" descr="Z"/>
          <p:cNvSpPr>
            <a:spLocks noChangeAspect="1" noChangeArrowheads="1"/>
          </p:cNvSpPr>
          <p:nvPr/>
        </p:nvSpPr>
        <p:spPr bwMode="auto">
          <a:xfrm>
            <a:off x="0" y="-26988"/>
            <a:ext cx="304800" cy="304801"/>
          </a:xfrm>
          <a:prstGeom prst="rect">
            <a:avLst/>
          </a:prstGeom>
          <a:noFill/>
          <a:ln w="9525">
            <a:noFill/>
            <a:miter lim="800000"/>
            <a:headEnd/>
            <a:tailEnd/>
          </a:ln>
        </p:spPr>
        <p:txBody>
          <a:bodyPr/>
          <a:lstStyle/>
          <a:p>
            <a:endParaRPr lang="en-US"/>
          </a:p>
        </p:txBody>
      </p:sp>
      <p:pic>
        <p:nvPicPr>
          <p:cNvPr id="48132" name="Picture 6" descr="trust1_2"/>
          <p:cNvPicPr>
            <a:picLocks noChangeAspect="1" noChangeArrowheads="1"/>
          </p:cNvPicPr>
          <p:nvPr/>
        </p:nvPicPr>
        <p:blipFill>
          <a:blip r:embed="rId3" cstate="print"/>
          <a:srcRect/>
          <a:stretch>
            <a:fillRect/>
          </a:stretch>
        </p:blipFill>
        <p:spPr bwMode="auto">
          <a:xfrm>
            <a:off x="4305300" y="3810000"/>
            <a:ext cx="3200400" cy="2549525"/>
          </a:xfrm>
          <a:prstGeom prst="rect">
            <a:avLst/>
          </a:prstGeom>
          <a:noFill/>
          <a:ln w="9525">
            <a:noFill/>
            <a:miter lim="800000"/>
            <a:headEnd/>
            <a:tailEnd/>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66" y="6247331"/>
            <a:ext cx="3430524" cy="610669"/>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a:t>
            </a:r>
            <a:r>
              <a:rPr lang="en-US" dirty="0" smtClean="0"/>
              <a:t>ersonal </a:t>
            </a:r>
            <a:r>
              <a:rPr lang="en-US" dirty="0"/>
              <a:t>relationship that is transcendent or beyond the self </a:t>
            </a:r>
            <a:endParaRPr lang="en-US" dirty="0" smtClean="0"/>
          </a:p>
          <a:p>
            <a:endParaRPr lang="en-US" dirty="0" smtClean="0"/>
          </a:p>
          <a:p>
            <a:r>
              <a:rPr lang="en-US" dirty="0" smtClean="0"/>
              <a:t>Powerful instrument for recovery</a:t>
            </a:r>
          </a:p>
          <a:p>
            <a:pPr marL="0" indent="0">
              <a:buNone/>
            </a:pPr>
            <a:endParaRPr lang="en-US" dirty="0"/>
          </a:p>
          <a:p>
            <a:r>
              <a:rPr lang="en-US" dirty="0" smtClean="0"/>
              <a:t>Recognized as a protective factor </a:t>
            </a:r>
            <a:endParaRPr lang="en-US" dirty="0"/>
          </a:p>
        </p:txBody>
      </p:sp>
      <p:sp>
        <p:nvSpPr>
          <p:cNvPr id="3" name="Title 2"/>
          <p:cNvSpPr>
            <a:spLocks noGrp="1"/>
          </p:cNvSpPr>
          <p:nvPr>
            <p:ph type="title"/>
          </p:nvPr>
        </p:nvSpPr>
        <p:spPr>
          <a:xfrm>
            <a:off x="228600" y="228600"/>
            <a:ext cx="8305800" cy="762000"/>
          </a:xfrm>
        </p:spPr>
        <p:txBody>
          <a:bodyPr/>
          <a:lstStyle/>
          <a:p>
            <a:r>
              <a:rPr lang="en-US" sz="3600" b="1" dirty="0" smtClean="0"/>
              <a:t>Spirituality</a:t>
            </a:r>
            <a:endParaRPr lang="en-US" sz="3600" b="1" dirty="0"/>
          </a:p>
        </p:txBody>
      </p:sp>
      <p:pic>
        <p:nvPicPr>
          <p:cNvPr id="3074" name="Picture 2" descr="https://encrypted-tbn3.gstatic.com/images?q=tbn:ANd9GcR-WS50_chAv4JNrGr9_40xdI8lMRKq6G03GyZUR8h3h_VB-9s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2590800"/>
            <a:ext cx="184785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66" y="6247331"/>
            <a:ext cx="3430524" cy="610669"/>
          </a:xfrm>
          <a:prstGeom prst="rect">
            <a:avLst/>
          </a:prstGeom>
        </p:spPr>
      </p:pic>
    </p:spTree>
    <p:extLst>
      <p:ext uri="{BB962C8B-B14F-4D97-AF65-F5344CB8AC3E}">
        <p14:creationId xmlns:p14="http://schemas.microsoft.com/office/powerpoint/2010/main" val="9159722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 y="1219200"/>
            <a:ext cx="7620000" cy="4876800"/>
          </a:xfrm>
        </p:spPr>
        <p:txBody>
          <a:bodyPr/>
          <a:lstStyle/>
          <a:p>
            <a:r>
              <a:rPr lang="en-US" dirty="0" smtClean="0"/>
              <a:t>Spirituality </a:t>
            </a:r>
            <a:r>
              <a:rPr lang="en-US" dirty="0"/>
              <a:t>is strong with Hispanics and Latinos and combing faith with science is not uncommon. Faith is a key component of recovery. </a:t>
            </a:r>
            <a:endParaRPr lang="en-US" dirty="0" smtClean="0"/>
          </a:p>
          <a:p>
            <a:pPr marL="0" indent="0">
              <a:buNone/>
            </a:pPr>
            <a:endParaRPr lang="en-US" dirty="0" smtClean="0"/>
          </a:p>
          <a:p>
            <a:r>
              <a:rPr lang="en-US" dirty="0" smtClean="0"/>
              <a:t>Hispanics </a:t>
            </a:r>
            <a:r>
              <a:rPr lang="en-US" dirty="0"/>
              <a:t>and Latinos respect mainstream medicine and will rarely question recommendations. Instead, they might augment the medical treatment they are receiving with herbal remedies by going to a (</a:t>
            </a:r>
            <a:r>
              <a:rPr lang="en-US" dirty="0" err="1"/>
              <a:t>Yerbero</a:t>
            </a:r>
            <a:r>
              <a:rPr lang="en-US" dirty="0"/>
              <a:t>) which is an herbalist.</a:t>
            </a:r>
          </a:p>
          <a:p>
            <a:endParaRPr lang="en-US" dirty="0"/>
          </a:p>
        </p:txBody>
      </p:sp>
      <p:sp>
        <p:nvSpPr>
          <p:cNvPr id="3" name="Title 2"/>
          <p:cNvSpPr>
            <a:spLocks noGrp="1"/>
          </p:cNvSpPr>
          <p:nvPr>
            <p:ph type="title"/>
          </p:nvPr>
        </p:nvSpPr>
        <p:spPr>
          <a:xfrm>
            <a:off x="304800" y="228600"/>
            <a:ext cx="8458200" cy="762000"/>
          </a:xfrm>
        </p:spPr>
        <p:txBody>
          <a:bodyPr/>
          <a:lstStyle/>
          <a:p>
            <a:r>
              <a:rPr lang="en-US" sz="3600" b="1" dirty="0" smtClean="0"/>
              <a:t>Spirituality</a:t>
            </a:r>
            <a:endParaRPr lang="en-US" sz="3600" b="1"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343400"/>
            <a:ext cx="1685925"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66" y="6247331"/>
            <a:ext cx="3430524" cy="610669"/>
          </a:xfrm>
          <a:prstGeom prst="rect">
            <a:avLst/>
          </a:prstGeom>
        </p:spPr>
      </p:pic>
    </p:spTree>
    <p:extLst>
      <p:ext uri="{BB962C8B-B14F-4D97-AF65-F5344CB8AC3E}">
        <p14:creationId xmlns:p14="http://schemas.microsoft.com/office/powerpoint/2010/main" val="37943039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i="1" dirty="0" err="1" smtClean="0"/>
              <a:t>Curanderismo</a:t>
            </a:r>
            <a:r>
              <a:rPr lang="en-US" dirty="0" smtClean="0"/>
              <a:t> </a:t>
            </a:r>
            <a:r>
              <a:rPr lang="en-US" dirty="0"/>
              <a:t>is a form of folk healing that includes various techniques such as prayer, herbal medicine, healing rituals, spiritualism, massage and psychic healing.  It is a system of traditional beliefs that are common in Latino communities.  It is practiced in several Latin American countries, as well as in the U.S., particularly in the southwest.   This is according to the American Cancer Society. Therefore, this is something that is utilized in all health related fields including behavioral health. </a:t>
            </a:r>
          </a:p>
          <a:p>
            <a:pPr marL="0" indent="0">
              <a:buNone/>
            </a:pPr>
            <a:endParaRPr lang="en-US" dirty="0"/>
          </a:p>
          <a:p>
            <a:pPr marL="0" indent="0">
              <a:buNone/>
            </a:pPr>
            <a:endParaRPr lang="en-US" dirty="0"/>
          </a:p>
        </p:txBody>
      </p:sp>
      <p:sp>
        <p:nvSpPr>
          <p:cNvPr id="3" name="Title 2"/>
          <p:cNvSpPr>
            <a:spLocks noGrp="1"/>
          </p:cNvSpPr>
          <p:nvPr>
            <p:ph type="title"/>
          </p:nvPr>
        </p:nvSpPr>
        <p:spPr>
          <a:xfrm>
            <a:off x="228600" y="228600"/>
            <a:ext cx="8534400" cy="762000"/>
          </a:xfrm>
        </p:spPr>
        <p:txBody>
          <a:bodyPr/>
          <a:lstStyle/>
          <a:p>
            <a:r>
              <a:rPr lang="en-US" sz="3600" b="1" dirty="0" err="1" smtClean="0"/>
              <a:t>Curanderismo</a:t>
            </a:r>
            <a:endParaRPr lang="en-US" sz="3600"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66" y="6247331"/>
            <a:ext cx="3430524" cy="610669"/>
          </a:xfrm>
          <a:prstGeom prst="rect">
            <a:avLst/>
          </a:prstGeom>
        </p:spPr>
      </p:pic>
    </p:spTree>
    <p:extLst>
      <p:ext uri="{BB962C8B-B14F-4D97-AF65-F5344CB8AC3E}">
        <p14:creationId xmlns:p14="http://schemas.microsoft.com/office/powerpoint/2010/main" val="35461333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28600" y="1447800"/>
            <a:ext cx="8229600" cy="2960688"/>
          </a:xfrm>
          <a:prstGeom prst="rect">
            <a:avLst/>
          </a:prstGeom>
        </p:spPr>
        <p:txBody>
          <a:bodyPr anchor="ctr">
            <a:normAutofit fontScale="92500" lnSpcReduction="10000"/>
          </a:bodyPr>
          <a:lstStyle/>
          <a:p>
            <a:pPr marL="914400" indent="-450850" algn="ctr">
              <a:lnSpc>
                <a:spcPct val="60000"/>
              </a:lnSpc>
              <a:defRPr/>
            </a:pPr>
            <a:endParaRPr lang="en-US" sz="300" b="1">
              <a:solidFill>
                <a:srgbClr val="FFFF00"/>
              </a:solidFill>
              <a:effectLst>
                <a:outerShdw blurRad="38100" dist="38100" dir="2700000" algn="tl">
                  <a:srgbClr val="C0C0C0"/>
                </a:outerShdw>
              </a:effectLst>
              <a:latin typeface="Calibri" pitchFamily="34" charset="0"/>
            </a:endParaRPr>
          </a:p>
          <a:p>
            <a:pPr marL="914400" indent="-450850" algn="ctr">
              <a:lnSpc>
                <a:spcPct val="60000"/>
              </a:lnSpc>
              <a:defRPr/>
            </a:pPr>
            <a:endParaRPr lang="en-US" sz="200" b="1">
              <a:solidFill>
                <a:srgbClr val="FFFF00"/>
              </a:solidFill>
              <a:latin typeface="Times New Roman" pitchFamily="18" charset="0"/>
              <a:cs typeface="Times New Roman" pitchFamily="18" charset="0"/>
            </a:endParaRPr>
          </a:p>
          <a:p>
            <a:pPr marL="914400" indent="-450850">
              <a:lnSpc>
                <a:spcPct val="60000"/>
              </a:lnSpc>
              <a:defRPr/>
            </a:pPr>
            <a:endParaRPr lang="en-US" sz="200" b="1">
              <a:solidFill>
                <a:srgbClr val="FFFF00"/>
              </a:solidFill>
              <a:latin typeface="Times New Roman" pitchFamily="18" charset="0"/>
              <a:cs typeface="Times New Roman" pitchFamily="18" charset="0"/>
            </a:endParaRPr>
          </a:p>
          <a:p>
            <a:pPr marL="914400" indent="-450850">
              <a:lnSpc>
                <a:spcPct val="60000"/>
              </a:lnSpc>
              <a:defRPr/>
            </a:pPr>
            <a:endParaRPr lang="en-US" sz="200"/>
          </a:p>
          <a:p>
            <a:pPr marL="914400" indent="-450850">
              <a:lnSpc>
                <a:spcPct val="60000"/>
              </a:lnSpc>
              <a:defRPr/>
            </a:pPr>
            <a:endParaRPr lang="en-US" sz="200"/>
          </a:p>
          <a:p>
            <a:pPr marL="914400" indent="-450850">
              <a:lnSpc>
                <a:spcPct val="60000"/>
              </a:lnSpc>
              <a:defRPr/>
            </a:pPr>
            <a:endParaRPr lang="en-US" sz="700">
              <a:solidFill>
                <a:srgbClr val="FFFF00"/>
              </a:solidFill>
              <a:latin typeface="Times New Roman" pitchFamily="18" charset="0"/>
              <a:cs typeface="Times New Roman" pitchFamily="18" charset="0"/>
            </a:endParaRPr>
          </a:p>
          <a:p>
            <a:pPr marL="914400" indent="-450850">
              <a:lnSpc>
                <a:spcPct val="60000"/>
              </a:lnSpc>
              <a:defRPr/>
            </a:pPr>
            <a:endParaRPr lang="en-US" sz="600">
              <a:solidFill>
                <a:srgbClr val="FFFF00"/>
              </a:solidFill>
              <a:latin typeface="Times New Roman" pitchFamily="18" charset="0"/>
              <a:cs typeface="Times New Roman" pitchFamily="18" charset="0"/>
            </a:endParaRPr>
          </a:p>
          <a:p>
            <a:pPr marL="914400" indent="-450850">
              <a:lnSpc>
                <a:spcPct val="60000"/>
              </a:lnSpc>
              <a:defRPr/>
            </a:pPr>
            <a:endParaRPr lang="en-US" sz="600">
              <a:solidFill>
                <a:srgbClr val="FFFF00"/>
              </a:solidFill>
              <a:latin typeface="Times New Roman" pitchFamily="18" charset="0"/>
              <a:cs typeface="Times New Roman" pitchFamily="18" charset="0"/>
            </a:endParaRPr>
          </a:p>
          <a:p>
            <a:pPr marL="914400" indent="-450850" algn="ctr">
              <a:lnSpc>
                <a:spcPct val="60000"/>
              </a:lnSpc>
              <a:defRPr/>
            </a:pPr>
            <a:r>
              <a:rPr lang="en-US" sz="600" b="1">
                <a:solidFill>
                  <a:srgbClr val="FFFF00"/>
                </a:solidFill>
                <a:latin typeface="Times New Roman" pitchFamily="18" charset="0"/>
                <a:cs typeface="Times New Roman" pitchFamily="18" charset="0"/>
              </a:rPr>
              <a:t> </a:t>
            </a:r>
          </a:p>
          <a:p>
            <a:pPr marL="914400" indent="-450850">
              <a:lnSpc>
                <a:spcPct val="60000"/>
              </a:lnSpc>
              <a:defRPr/>
            </a:pPr>
            <a:endParaRPr lang="en-US" sz="2400" b="1">
              <a:cs typeface="Arial" charset="0"/>
            </a:endParaRPr>
          </a:p>
          <a:p>
            <a:pPr marL="914400" indent="-450850">
              <a:lnSpc>
                <a:spcPct val="60000"/>
              </a:lnSpc>
              <a:defRPr/>
            </a:pPr>
            <a:endParaRPr lang="en-US" sz="2400">
              <a:cs typeface="Arial" charset="0"/>
            </a:endParaRPr>
          </a:p>
          <a:p>
            <a:pPr marL="914400" indent="-450850">
              <a:buFont typeface="Arial" charset="0"/>
              <a:buChar char="•"/>
              <a:defRPr/>
            </a:pPr>
            <a:r>
              <a:rPr lang="en-US" sz="2400">
                <a:cs typeface="Arial" charset="0"/>
              </a:rPr>
              <a:t>Providers often work within the structures of mainstream medicine, which provides separate physical and mental health care. </a:t>
            </a:r>
          </a:p>
          <a:p>
            <a:pPr marL="914400" indent="-450850">
              <a:defRPr/>
            </a:pPr>
            <a:endParaRPr lang="en-US" sz="2400">
              <a:cs typeface="Arial" charset="0"/>
            </a:endParaRPr>
          </a:p>
          <a:p>
            <a:pPr marL="914400" indent="-450850">
              <a:buFont typeface="Arial" charset="0"/>
              <a:buChar char="•"/>
              <a:defRPr/>
            </a:pPr>
            <a:r>
              <a:rPr lang="en-US" sz="2400">
                <a:cs typeface="Arial" charset="0"/>
              </a:rPr>
              <a:t>Hispanic</a:t>
            </a:r>
            <a:r>
              <a:rPr lang="en-US" sz="2400">
                <a:solidFill>
                  <a:srgbClr val="FF0000"/>
                </a:solidFill>
                <a:cs typeface="Arial" charset="0"/>
              </a:rPr>
              <a:t> </a:t>
            </a:r>
            <a:r>
              <a:rPr lang="en-US" sz="2400">
                <a:cs typeface="Arial" charset="0"/>
              </a:rPr>
              <a:t>and</a:t>
            </a:r>
            <a:r>
              <a:rPr lang="en-US" sz="2400">
                <a:solidFill>
                  <a:srgbClr val="FF0000"/>
                </a:solidFill>
                <a:cs typeface="Arial" charset="0"/>
              </a:rPr>
              <a:t> </a:t>
            </a:r>
            <a:r>
              <a:rPr lang="en-US" sz="2400">
                <a:cs typeface="Arial" charset="0"/>
              </a:rPr>
              <a:t>Latino culture, on the other hand, tends to view health from a holistic point of view.  This view implies a continuum of body, mind, and spirit.</a:t>
            </a:r>
          </a:p>
          <a:p>
            <a:pPr marL="914400" indent="-450850">
              <a:defRPr/>
            </a:pPr>
            <a:endParaRPr lang="en-US" sz="2800">
              <a:solidFill>
                <a:srgbClr val="FFFF00"/>
              </a:solidFill>
              <a:latin typeface="Times New Roman" pitchFamily="18" charset="0"/>
              <a:cs typeface="Times New Roman" pitchFamily="18" charset="0"/>
            </a:endParaRPr>
          </a:p>
          <a:p>
            <a:pPr marL="914400" indent="-450850">
              <a:defRPr/>
            </a:pPr>
            <a:endParaRPr lang="en-US" sz="600">
              <a:solidFill>
                <a:srgbClr val="FFFF00"/>
              </a:solidFill>
              <a:latin typeface="Times New Roman" pitchFamily="18" charset="0"/>
              <a:cs typeface="Times New Roman" pitchFamily="18" charset="0"/>
            </a:endParaRPr>
          </a:p>
          <a:p>
            <a:pPr marL="914400" indent="-450850">
              <a:lnSpc>
                <a:spcPct val="60000"/>
              </a:lnSpc>
              <a:defRPr/>
            </a:pPr>
            <a:endParaRPr lang="en-US" sz="600">
              <a:solidFill>
                <a:srgbClr val="FFFF00"/>
              </a:solidFill>
              <a:latin typeface="Times New Roman" pitchFamily="18" charset="0"/>
              <a:cs typeface="Times New Roman" pitchFamily="18" charset="0"/>
            </a:endParaRPr>
          </a:p>
          <a:p>
            <a:pPr marL="914400" indent="-450850" algn="ctr">
              <a:lnSpc>
                <a:spcPct val="60000"/>
              </a:lnSpc>
              <a:defRPr/>
            </a:pPr>
            <a:endParaRPr lang="en-US" sz="600">
              <a:solidFill>
                <a:srgbClr val="FFFF00"/>
              </a:solidFill>
              <a:latin typeface="Times New Roman" pitchFamily="18" charset="0"/>
              <a:cs typeface="Times New Roman" pitchFamily="18" charset="0"/>
            </a:endParaRPr>
          </a:p>
          <a:p>
            <a:pPr marL="914400" indent="-450850" algn="ctr">
              <a:lnSpc>
                <a:spcPct val="60000"/>
              </a:lnSpc>
              <a:defRPr/>
            </a:pPr>
            <a:endParaRPr lang="en-US" sz="800">
              <a:solidFill>
                <a:srgbClr val="FFFF00"/>
              </a:solidFill>
              <a:latin typeface="Times New Roman" pitchFamily="18" charset="0"/>
              <a:cs typeface="Times New Roman" pitchFamily="18" charset="0"/>
            </a:endParaRPr>
          </a:p>
          <a:p>
            <a:pPr marL="914400" indent="-450850">
              <a:lnSpc>
                <a:spcPct val="60000"/>
              </a:lnSpc>
              <a:defRPr/>
            </a:pPr>
            <a:endParaRPr lang="en-US" sz="500">
              <a:solidFill>
                <a:srgbClr val="FFFF00"/>
              </a:solidFill>
              <a:latin typeface="Times New Roman" pitchFamily="18" charset="0"/>
              <a:cs typeface="Times New Roman" pitchFamily="18" charset="0"/>
            </a:endParaRPr>
          </a:p>
          <a:p>
            <a:pPr marL="914400" indent="-450850">
              <a:lnSpc>
                <a:spcPct val="60000"/>
              </a:lnSpc>
              <a:defRPr/>
            </a:pPr>
            <a:endParaRPr lang="en-US" sz="700">
              <a:solidFill>
                <a:srgbClr val="FFFF00"/>
              </a:solidFill>
              <a:latin typeface="Times New Roman" pitchFamily="18" charset="0"/>
              <a:cs typeface="Times New Roman" pitchFamily="18" charset="0"/>
            </a:endParaRPr>
          </a:p>
          <a:p>
            <a:pPr marL="914400" indent="-450850">
              <a:lnSpc>
                <a:spcPct val="60000"/>
              </a:lnSpc>
              <a:defRPr/>
            </a:pPr>
            <a:endParaRPr lang="en-US" sz="200" b="1" i="1">
              <a:solidFill>
                <a:srgbClr val="FFFF00"/>
              </a:solidFill>
              <a:latin typeface="Times New Roman" pitchFamily="18" charset="0"/>
              <a:cs typeface="Times New Roman" pitchFamily="18" charset="0"/>
            </a:endParaRPr>
          </a:p>
          <a:p>
            <a:pPr marL="914400" indent="-450850">
              <a:lnSpc>
                <a:spcPct val="60000"/>
              </a:lnSpc>
              <a:defRPr/>
            </a:pPr>
            <a:endParaRPr lang="en-US" sz="200" b="1" i="1">
              <a:solidFill>
                <a:srgbClr val="FFFF00"/>
              </a:solidFill>
              <a:latin typeface="Times New Roman" pitchFamily="18" charset="0"/>
              <a:cs typeface="Times New Roman" pitchFamily="18" charset="0"/>
            </a:endParaRPr>
          </a:p>
          <a:p>
            <a:pPr marL="914400" indent="-450850" algn="ctr">
              <a:lnSpc>
                <a:spcPct val="60000"/>
              </a:lnSpc>
              <a:defRPr/>
            </a:pPr>
            <a:endParaRPr lang="en-US" sz="200" b="1" i="1">
              <a:solidFill>
                <a:srgbClr val="FFFF00"/>
              </a:solidFill>
              <a:latin typeface="Times New Roman" pitchFamily="18" charset="0"/>
              <a:cs typeface="Times New Roman" pitchFamily="18" charset="0"/>
            </a:endParaRPr>
          </a:p>
          <a:p>
            <a:pPr marL="914400" indent="-450850" algn="ctr">
              <a:lnSpc>
                <a:spcPct val="60000"/>
              </a:lnSpc>
              <a:defRPr/>
            </a:pPr>
            <a:endParaRPr lang="en-US" sz="200" b="1" i="1">
              <a:solidFill>
                <a:srgbClr val="FFFF00"/>
              </a:solidFill>
              <a:latin typeface="Times New Roman" pitchFamily="18" charset="0"/>
              <a:cs typeface="Times New Roman" pitchFamily="18" charset="0"/>
            </a:endParaRPr>
          </a:p>
          <a:p>
            <a:pPr marL="914400" indent="-450850" algn="ctr">
              <a:lnSpc>
                <a:spcPct val="60000"/>
              </a:lnSpc>
              <a:defRPr/>
            </a:pPr>
            <a:endParaRPr lang="en-US" sz="500">
              <a:solidFill>
                <a:srgbClr val="FFFF00"/>
              </a:solidFill>
              <a:effectLst>
                <a:outerShdw blurRad="38100" dist="38100" dir="2700000" algn="tl">
                  <a:srgbClr val="C0C0C0"/>
                </a:outerShdw>
              </a:effectLst>
              <a:latin typeface="Times New Roman" pitchFamily="18" charset="0"/>
              <a:cs typeface="Times New Roman" pitchFamily="18" charset="0"/>
            </a:endParaRPr>
          </a:p>
          <a:p>
            <a:pPr marL="914400" indent="-450850" algn="ctr">
              <a:lnSpc>
                <a:spcPct val="60000"/>
              </a:lnSpc>
              <a:defRPr/>
            </a:pPr>
            <a:endParaRPr lang="en-US" sz="500">
              <a:solidFill>
                <a:srgbClr val="FFFF00"/>
              </a:solidFill>
              <a:effectLst>
                <a:outerShdw blurRad="38100" dist="38100" dir="2700000" algn="tl">
                  <a:srgbClr val="C0C0C0"/>
                </a:outerShdw>
              </a:effectLst>
              <a:latin typeface="Times New Roman" pitchFamily="18" charset="0"/>
              <a:cs typeface="Times New Roman" pitchFamily="18" charset="0"/>
            </a:endParaRPr>
          </a:p>
          <a:p>
            <a:pPr marL="914400" indent="-450850" algn="ctr">
              <a:lnSpc>
                <a:spcPct val="60000"/>
              </a:lnSpc>
              <a:defRPr/>
            </a:pPr>
            <a:endParaRPr lang="en-US" sz="300">
              <a:solidFill>
                <a:srgbClr val="FFFF00"/>
              </a:solidFill>
              <a:effectLst>
                <a:outerShdw blurRad="38100" dist="38100" dir="2700000" algn="tl">
                  <a:srgbClr val="C0C0C0"/>
                </a:outerShdw>
              </a:effectLst>
              <a:latin typeface="Calibri" pitchFamily="34" charset="0"/>
            </a:endParaRPr>
          </a:p>
          <a:p>
            <a:pPr marL="914400" indent="-450850" algn="ctr">
              <a:lnSpc>
                <a:spcPct val="60000"/>
              </a:lnSpc>
              <a:defRPr/>
            </a:pPr>
            <a:endParaRPr lang="en-US" sz="300">
              <a:solidFill>
                <a:srgbClr val="FFFF00"/>
              </a:solidFill>
              <a:effectLst>
                <a:outerShdw blurRad="38100" dist="38100" dir="2700000" algn="tl">
                  <a:srgbClr val="C0C0C0"/>
                </a:outerShdw>
              </a:effectLst>
              <a:latin typeface="Calibri" pitchFamily="34" charset="0"/>
            </a:endParaRPr>
          </a:p>
        </p:txBody>
      </p:sp>
      <p:sp>
        <p:nvSpPr>
          <p:cNvPr id="50178" name="TextBox 1"/>
          <p:cNvSpPr txBox="1">
            <a:spLocks noChangeArrowheads="1"/>
          </p:cNvSpPr>
          <p:nvPr/>
        </p:nvSpPr>
        <p:spPr bwMode="auto">
          <a:xfrm>
            <a:off x="152400" y="279400"/>
            <a:ext cx="8001000" cy="646113"/>
          </a:xfrm>
          <a:prstGeom prst="rect">
            <a:avLst/>
          </a:prstGeom>
          <a:noFill/>
          <a:ln w="9525">
            <a:noFill/>
            <a:miter lim="800000"/>
            <a:headEnd/>
            <a:tailEnd/>
          </a:ln>
        </p:spPr>
        <p:txBody>
          <a:bodyPr>
            <a:spAutoFit/>
          </a:bodyPr>
          <a:lstStyle/>
          <a:p>
            <a:r>
              <a:rPr lang="en-US" sz="3600" b="1">
                <a:solidFill>
                  <a:schemeClr val="bg1"/>
                </a:solidFill>
              </a:rPr>
              <a:t>Spirituality</a:t>
            </a:r>
          </a:p>
        </p:txBody>
      </p:sp>
      <p:pic>
        <p:nvPicPr>
          <p:cNvPr id="50179" name="Picture 4" descr="ANd9GcTpWJMlPjTvHoEFf8p5AeQcUxHbnE2FWK2Hd9yQTl-B0THubY6Z"/>
          <p:cNvPicPr>
            <a:picLocks noChangeAspect="1" noChangeArrowheads="1"/>
          </p:cNvPicPr>
          <p:nvPr/>
        </p:nvPicPr>
        <p:blipFill>
          <a:blip r:embed="rId3" cstate="print"/>
          <a:srcRect/>
          <a:stretch>
            <a:fillRect/>
          </a:stretch>
        </p:blipFill>
        <p:spPr bwMode="auto">
          <a:xfrm>
            <a:off x="4648200" y="4495800"/>
            <a:ext cx="2466975" cy="1847850"/>
          </a:xfrm>
          <a:prstGeom prst="rect">
            <a:avLst/>
          </a:prstGeom>
          <a:noFill/>
          <a:ln w="9525">
            <a:noFill/>
            <a:miter lim="800000"/>
            <a:headEnd/>
            <a:tailEnd/>
          </a:ln>
        </p:spPr>
      </p:pic>
      <p:sp>
        <p:nvSpPr>
          <p:cNvPr id="50180" name="Text Box 5"/>
          <p:cNvSpPr txBox="1">
            <a:spLocks noChangeArrowheads="1"/>
          </p:cNvSpPr>
          <p:nvPr/>
        </p:nvSpPr>
        <p:spPr bwMode="auto">
          <a:xfrm>
            <a:off x="304800" y="5943600"/>
            <a:ext cx="3581400" cy="274638"/>
          </a:xfrm>
          <a:prstGeom prst="rect">
            <a:avLst/>
          </a:prstGeom>
          <a:noFill/>
          <a:ln w="9525">
            <a:noFill/>
            <a:miter lim="800000"/>
            <a:headEnd/>
            <a:tailEnd/>
          </a:ln>
        </p:spPr>
        <p:txBody>
          <a:bodyPr>
            <a:spAutoFit/>
          </a:bodyPr>
          <a:lstStyle/>
          <a:p>
            <a:pPr>
              <a:spcBef>
                <a:spcPct val="50000"/>
              </a:spcBef>
            </a:pPr>
            <a:r>
              <a:rPr lang="en-US" sz="1200"/>
              <a:t>Pajewinski &amp; Enriquez, 1996</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66" y="6247331"/>
            <a:ext cx="3430524" cy="610669"/>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4" descr="ANd9GcQcEUijVxUIWZMHv55l_6peKdsbnvnavtX_6Nu5zDoYdOZBcRg96Q"/>
          <p:cNvPicPr>
            <a:picLocks noChangeAspect="1" noChangeArrowheads="1"/>
          </p:cNvPicPr>
          <p:nvPr/>
        </p:nvPicPr>
        <p:blipFill>
          <a:blip r:embed="rId3" cstate="print"/>
          <a:srcRect t="19434" b="18159"/>
          <a:stretch>
            <a:fillRect/>
          </a:stretch>
        </p:blipFill>
        <p:spPr bwMode="auto">
          <a:xfrm>
            <a:off x="4710113" y="4830763"/>
            <a:ext cx="3138487" cy="1958975"/>
          </a:xfrm>
          <a:prstGeom prst="rect">
            <a:avLst/>
          </a:prstGeom>
          <a:noFill/>
          <a:ln w="9525">
            <a:noFill/>
            <a:miter lim="800000"/>
            <a:headEnd/>
            <a:tailEnd/>
          </a:ln>
        </p:spPr>
      </p:pic>
      <p:sp>
        <p:nvSpPr>
          <p:cNvPr id="4" name="Rectangle 2"/>
          <p:cNvSpPr txBox="1">
            <a:spLocks noChangeArrowheads="1"/>
          </p:cNvSpPr>
          <p:nvPr/>
        </p:nvSpPr>
        <p:spPr>
          <a:xfrm>
            <a:off x="304800" y="1524000"/>
            <a:ext cx="6548438" cy="4953000"/>
          </a:xfrm>
          <a:prstGeom prst="rect">
            <a:avLst/>
          </a:prstGeom>
        </p:spPr>
        <p:txBody>
          <a:bodyPr anchor="ctr">
            <a:normAutofit fontScale="62500" lnSpcReduction="20000"/>
          </a:bodyPr>
          <a:lstStyle/>
          <a:p>
            <a:pPr marL="914400" indent="-450850" algn="ctr">
              <a:lnSpc>
                <a:spcPct val="80000"/>
              </a:lnSpc>
              <a:defRPr/>
            </a:pPr>
            <a:endParaRPr lang="en-US" sz="1100" b="1" dirty="0">
              <a:solidFill>
                <a:srgbClr val="FFFF00"/>
              </a:solidFill>
              <a:effectLst>
                <a:outerShdw blurRad="38100" dist="38100" dir="2700000" algn="tl">
                  <a:srgbClr val="C0C0C0"/>
                </a:outerShdw>
              </a:effectLst>
              <a:latin typeface="Calibri" pitchFamily="34" charset="0"/>
            </a:endParaRPr>
          </a:p>
          <a:p>
            <a:pPr marL="914400" indent="-450850" algn="ctr">
              <a:lnSpc>
                <a:spcPct val="80000"/>
              </a:lnSpc>
              <a:defRPr/>
            </a:pPr>
            <a:endParaRPr lang="en-US" sz="800" b="1" dirty="0">
              <a:solidFill>
                <a:srgbClr val="FFFF00"/>
              </a:solidFill>
              <a:latin typeface="Times New Roman" pitchFamily="18" charset="0"/>
              <a:cs typeface="Times New Roman" pitchFamily="18" charset="0"/>
            </a:endParaRPr>
          </a:p>
          <a:p>
            <a:pPr marL="914400" indent="-450850">
              <a:lnSpc>
                <a:spcPct val="80000"/>
              </a:lnSpc>
              <a:defRPr/>
            </a:pPr>
            <a:endParaRPr lang="en-US" sz="800" b="1" dirty="0">
              <a:solidFill>
                <a:srgbClr val="FFFF00"/>
              </a:solidFill>
              <a:latin typeface="Times New Roman" pitchFamily="18" charset="0"/>
              <a:cs typeface="Times New Roman" pitchFamily="18" charset="0"/>
            </a:endParaRPr>
          </a:p>
          <a:p>
            <a:pPr marL="914400" indent="-450850">
              <a:lnSpc>
                <a:spcPct val="80000"/>
              </a:lnSpc>
              <a:defRPr/>
            </a:pPr>
            <a:endParaRPr lang="en-US" sz="800" dirty="0"/>
          </a:p>
          <a:p>
            <a:pPr marL="914400" indent="-450850">
              <a:lnSpc>
                <a:spcPct val="80000"/>
              </a:lnSpc>
              <a:defRPr/>
            </a:pPr>
            <a:endParaRPr lang="en-US" sz="800" dirty="0"/>
          </a:p>
          <a:p>
            <a:pPr marL="914400" indent="-450850">
              <a:lnSpc>
                <a:spcPct val="80000"/>
              </a:lnSpc>
              <a:defRPr/>
            </a:pPr>
            <a:endParaRPr lang="en-US" sz="2800" dirty="0">
              <a:solidFill>
                <a:srgbClr val="FFFF00"/>
              </a:solidFill>
              <a:latin typeface="Times New Roman" pitchFamily="18" charset="0"/>
              <a:cs typeface="Times New Roman" pitchFamily="18" charset="0"/>
            </a:endParaRPr>
          </a:p>
          <a:p>
            <a:pPr marL="914400" indent="-450850">
              <a:lnSpc>
                <a:spcPct val="80000"/>
              </a:lnSpc>
              <a:defRPr/>
            </a:pPr>
            <a:endParaRPr lang="en-US" sz="2400" dirty="0">
              <a:solidFill>
                <a:srgbClr val="FFFF00"/>
              </a:solidFill>
              <a:latin typeface="Times New Roman" pitchFamily="18" charset="0"/>
              <a:cs typeface="Times New Roman" pitchFamily="18" charset="0"/>
            </a:endParaRPr>
          </a:p>
          <a:p>
            <a:pPr marL="914400" indent="-450850">
              <a:lnSpc>
                <a:spcPct val="80000"/>
              </a:lnSpc>
              <a:defRPr/>
            </a:pPr>
            <a:endParaRPr lang="en-US" sz="2400" dirty="0">
              <a:solidFill>
                <a:srgbClr val="FFFF00"/>
              </a:solidFill>
              <a:latin typeface="Times New Roman" pitchFamily="18" charset="0"/>
              <a:cs typeface="Times New Roman" pitchFamily="18" charset="0"/>
            </a:endParaRPr>
          </a:p>
          <a:p>
            <a:pPr marL="914400" indent="-450850" algn="ctr">
              <a:lnSpc>
                <a:spcPct val="80000"/>
              </a:lnSpc>
              <a:defRPr/>
            </a:pPr>
            <a:r>
              <a:rPr lang="en-US" sz="1000" b="1" dirty="0">
                <a:solidFill>
                  <a:srgbClr val="FFFF00"/>
                </a:solidFill>
                <a:latin typeface="Times New Roman" pitchFamily="18" charset="0"/>
                <a:cs typeface="Times New Roman" pitchFamily="18" charset="0"/>
              </a:rPr>
              <a:t> </a:t>
            </a:r>
          </a:p>
          <a:p>
            <a:pPr marL="914400" indent="-450850">
              <a:lnSpc>
                <a:spcPct val="80000"/>
              </a:lnSpc>
              <a:defRPr/>
            </a:pPr>
            <a:endParaRPr lang="en-US" sz="3000" b="1" dirty="0">
              <a:cs typeface="Arial" charset="0"/>
            </a:endParaRPr>
          </a:p>
          <a:p>
            <a:pPr marL="914400" indent="-450850">
              <a:lnSpc>
                <a:spcPct val="80000"/>
              </a:lnSpc>
              <a:defRPr/>
            </a:pPr>
            <a:endParaRPr lang="en-US" sz="1400" dirty="0">
              <a:cs typeface="Arial" charset="0"/>
            </a:endParaRPr>
          </a:p>
          <a:p>
            <a:pPr marL="914400" indent="-450850">
              <a:lnSpc>
                <a:spcPct val="80000"/>
              </a:lnSpc>
              <a:defRPr/>
            </a:pPr>
            <a:endParaRPr lang="en-US" sz="2400" dirty="0">
              <a:cs typeface="Arial" charset="0"/>
            </a:endParaRPr>
          </a:p>
          <a:p>
            <a:pPr marL="914400" indent="-450850">
              <a:lnSpc>
                <a:spcPct val="120000"/>
              </a:lnSpc>
              <a:buFont typeface="Arial" charset="0"/>
              <a:buChar char="•"/>
              <a:defRPr/>
            </a:pPr>
            <a:r>
              <a:rPr lang="en-US" sz="3200" dirty="0">
                <a:cs typeface="Arial" charset="0"/>
              </a:rPr>
              <a:t>Immigration</a:t>
            </a:r>
          </a:p>
          <a:p>
            <a:pPr marL="914400" indent="-450850">
              <a:lnSpc>
                <a:spcPct val="120000"/>
              </a:lnSpc>
              <a:buFont typeface="Arial" charset="0"/>
              <a:buChar char="•"/>
              <a:defRPr/>
            </a:pPr>
            <a:endParaRPr lang="en-US" sz="3200" dirty="0">
              <a:cs typeface="Arial" charset="0"/>
            </a:endParaRPr>
          </a:p>
          <a:p>
            <a:pPr marL="914400" indent="-450850">
              <a:lnSpc>
                <a:spcPct val="120000"/>
              </a:lnSpc>
              <a:buFont typeface="Arial" charset="0"/>
              <a:buChar char="•"/>
              <a:defRPr/>
            </a:pPr>
            <a:r>
              <a:rPr lang="en-US" sz="3200" dirty="0">
                <a:cs typeface="Arial" charset="0"/>
              </a:rPr>
              <a:t>Family difficulties</a:t>
            </a:r>
          </a:p>
          <a:p>
            <a:pPr marL="914400" indent="-450850">
              <a:lnSpc>
                <a:spcPct val="120000"/>
              </a:lnSpc>
              <a:defRPr/>
            </a:pPr>
            <a:endParaRPr lang="en-US" sz="3200" dirty="0">
              <a:cs typeface="Arial" charset="0"/>
            </a:endParaRPr>
          </a:p>
          <a:p>
            <a:pPr marL="914400" indent="-450850">
              <a:lnSpc>
                <a:spcPct val="120000"/>
              </a:lnSpc>
              <a:buFont typeface="Arial" charset="0"/>
              <a:buChar char="•"/>
              <a:defRPr/>
            </a:pPr>
            <a:r>
              <a:rPr lang="en-US" sz="3200" dirty="0" smtClean="0">
                <a:cs typeface="Arial" charset="0"/>
              </a:rPr>
              <a:t>Gender roles</a:t>
            </a:r>
            <a:endParaRPr lang="en-US" sz="3200" dirty="0">
              <a:cs typeface="Arial" charset="0"/>
            </a:endParaRPr>
          </a:p>
          <a:p>
            <a:pPr marL="914400" indent="-450850">
              <a:lnSpc>
                <a:spcPct val="120000"/>
              </a:lnSpc>
              <a:buFont typeface="Arial" charset="0"/>
              <a:buChar char="•"/>
              <a:defRPr/>
            </a:pPr>
            <a:endParaRPr lang="en-US" sz="3200" dirty="0">
              <a:cs typeface="Arial" charset="0"/>
            </a:endParaRPr>
          </a:p>
          <a:p>
            <a:pPr marL="914400" indent="-450850">
              <a:lnSpc>
                <a:spcPct val="120000"/>
              </a:lnSpc>
              <a:buFont typeface="Arial" charset="0"/>
              <a:buChar char="•"/>
              <a:defRPr/>
            </a:pPr>
            <a:r>
              <a:rPr lang="en-US" sz="3200" dirty="0">
                <a:cs typeface="Arial" charset="0"/>
              </a:rPr>
              <a:t>Language selection and recovery</a:t>
            </a:r>
          </a:p>
          <a:p>
            <a:pPr marL="914400" indent="-450850">
              <a:lnSpc>
                <a:spcPct val="120000"/>
              </a:lnSpc>
              <a:buFont typeface="Arial" charset="0"/>
              <a:buChar char="•"/>
              <a:defRPr/>
            </a:pPr>
            <a:endParaRPr lang="en-US" sz="3200" dirty="0">
              <a:cs typeface="Arial" charset="0"/>
            </a:endParaRPr>
          </a:p>
          <a:p>
            <a:pPr marL="914400" indent="-450850">
              <a:lnSpc>
                <a:spcPct val="120000"/>
              </a:lnSpc>
              <a:buFont typeface="Arial" charset="0"/>
              <a:buChar char="•"/>
              <a:defRPr/>
            </a:pPr>
            <a:r>
              <a:rPr lang="en-US" sz="3200" dirty="0" smtClean="0">
                <a:cs typeface="Arial" charset="0"/>
              </a:rPr>
              <a:t>Adolescents</a:t>
            </a:r>
          </a:p>
          <a:p>
            <a:pPr marL="914400" indent="-450850">
              <a:lnSpc>
                <a:spcPct val="120000"/>
              </a:lnSpc>
              <a:buFont typeface="Arial" charset="0"/>
              <a:buChar char="•"/>
              <a:defRPr/>
            </a:pPr>
            <a:endParaRPr lang="en-US" sz="3200" dirty="0">
              <a:cs typeface="Arial" charset="0"/>
            </a:endParaRPr>
          </a:p>
          <a:p>
            <a:pPr marL="914400" indent="-450850">
              <a:lnSpc>
                <a:spcPct val="120000"/>
              </a:lnSpc>
              <a:buFont typeface="Arial" charset="0"/>
              <a:buChar char="•"/>
              <a:defRPr/>
            </a:pPr>
            <a:r>
              <a:rPr lang="en-US" sz="3200" dirty="0" smtClean="0">
                <a:cs typeface="Arial" charset="0"/>
              </a:rPr>
              <a:t>LGBTTQ</a:t>
            </a:r>
            <a:endParaRPr lang="en-US" sz="3200" dirty="0">
              <a:cs typeface="Arial" charset="0"/>
            </a:endParaRPr>
          </a:p>
          <a:p>
            <a:pPr marL="914400" indent="-450850">
              <a:lnSpc>
                <a:spcPct val="80000"/>
              </a:lnSpc>
              <a:defRPr/>
            </a:pPr>
            <a:endParaRPr lang="en-US" sz="2400" dirty="0">
              <a:solidFill>
                <a:srgbClr val="FFFF00"/>
              </a:solidFill>
              <a:latin typeface="Times New Roman" pitchFamily="18" charset="0"/>
              <a:cs typeface="Times New Roman" pitchFamily="18" charset="0"/>
            </a:endParaRPr>
          </a:p>
          <a:p>
            <a:pPr marL="914400" indent="-450850">
              <a:lnSpc>
                <a:spcPct val="80000"/>
              </a:lnSpc>
              <a:defRPr/>
            </a:pPr>
            <a:endParaRPr lang="en-US" sz="2400" dirty="0">
              <a:solidFill>
                <a:srgbClr val="FFFF00"/>
              </a:solidFill>
              <a:latin typeface="Times New Roman" pitchFamily="18" charset="0"/>
              <a:cs typeface="Times New Roman" pitchFamily="18" charset="0"/>
            </a:endParaRPr>
          </a:p>
          <a:p>
            <a:pPr marL="914400" indent="-450850">
              <a:lnSpc>
                <a:spcPct val="80000"/>
              </a:lnSpc>
              <a:defRPr/>
            </a:pPr>
            <a:endParaRPr lang="en-US" sz="2400" dirty="0">
              <a:solidFill>
                <a:srgbClr val="FFFF00"/>
              </a:solidFill>
              <a:latin typeface="Times New Roman" pitchFamily="18" charset="0"/>
              <a:cs typeface="Times New Roman" pitchFamily="18" charset="0"/>
            </a:endParaRPr>
          </a:p>
          <a:p>
            <a:pPr marL="914400" indent="-450850">
              <a:lnSpc>
                <a:spcPct val="80000"/>
              </a:lnSpc>
              <a:defRPr/>
            </a:pPr>
            <a:endParaRPr lang="en-US" sz="2400" dirty="0">
              <a:solidFill>
                <a:srgbClr val="FFFF00"/>
              </a:solidFill>
              <a:latin typeface="Times New Roman" pitchFamily="18" charset="0"/>
              <a:cs typeface="Times New Roman" pitchFamily="18" charset="0"/>
            </a:endParaRPr>
          </a:p>
          <a:p>
            <a:pPr marL="914400" indent="-450850" algn="ctr">
              <a:lnSpc>
                <a:spcPct val="80000"/>
              </a:lnSpc>
              <a:defRPr/>
            </a:pPr>
            <a:endParaRPr lang="en-US" sz="2400" dirty="0">
              <a:solidFill>
                <a:srgbClr val="FFFF00"/>
              </a:solidFill>
              <a:latin typeface="Times New Roman" pitchFamily="18" charset="0"/>
              <a:cs typeface="Times New Roman" pitchFamily="18" charset="0"/>
            </a:endParaRPr>
          </a:p>
          <a:p>
            <a:pPr marL="914400" indent="-450850" algn="ctr">
              <a:lnSpc>
                <a:spcPct val="80000"/>
              </a:lnSpc>
              <a:defRPr/>
            </a:pPr>
            <a:endParaRPr lang="en-US" sz="3200" dirty="0">
              <a:solidFill>
                <a:srgbClr val="FFFF00"/>
              </a:solidFill>
              <a:latin typeface="Times New Roman" pitchFamily="18" charset="0"/>
              <a:cs typeface="Times New Roman" pitchFamily="18" charset="0"/>
            </a:endParaRPr>
          </a:p>
          <a:p>
            <a:pPr marL="914400" indent="-450850">
              <a:lnSpc>
                <a:spcPct val="80000"/>
              </a:lnSpc>
              <a:defRPr/>
            </a:pPr>
            <a:endParaRPr lang="en-US" sz="2000" dirty="0">
              <a:solidFill>
                <a:srgbClr val="FFFF00"/>
              </a:solidFill>
              <a:latin typeface="Times New Roman" pitchFamily="18" charset="0"/>
              <a:cs typeface="Times New Roman" pitchFamily="18" charset="0"/>
            </a:endParaRPr>
          </a:p>
          <a:p>
            <a:pPr marL="914400" indent="-450850">
              <a:lnSpc>
                <a:spcPct val="80000"/>
              </a:lnSpc>
              <a:defRPr/>
            </a:pPr>
            <a:endParaRPr lang="en-US" sz="2800" dirty="0">
              <a:solidFill>
                <a:srgbClr val="FFFF00"/>
              </a:solidFill>
              <a:latin typeface="Times New Roman" pitchFamily="18" charset="0"/>
              <a:cs typeface="Times New Roman" pitchFamily="18" charset="0"/>
            </a:endParaRPr>
          </a:p>
          <a:p>
            <a:pPr marL="914400" indent="-450850">
              <a:lnSpc>
                <a:spcPct val="80000"/>
              </a:lnSpc>
              <a:defRPr/>
            </a:pPr>
            <a:endParaRPr lang="en-US" sz="800" b="1" i="1" dirty="0">
              <a:solidFill>
                <a:srgbClr val="FFFF00"/>
              </a:solidFill>
              <a:latin typeface="Times New Roman" pitchFamily="18" charset="0"/>
              <a:cs typeface="Times New Roman" pitchFamily="18" charset="0"/>
            </a:endParaRPr>
          </a:p>
          <a:p>
            <a:pPr marL="914400" indent="-450850">
              <a:lnSpc>
                <a:spcPct val="80000"/>
              </a:lnSpc>
              <a:defRPr/>
            </a:pPr>
            <a:endParaRPr lang="en-US" sz="800" b="1" i="1" dirty="0">
              <a:solidFill>
                <a:srgbClr val="FFFF00"/>
              </a:solidFill>
              <a:latin typeface="Times New Roman" pitchFamily="18" charset="0"/>
              <a:cs typeface="Times New Roman" pitchFamily="18" charset="0"/>
            </a:endParaRPr>
          </a:p>
          <a:p>
            <a:pPr marL="914400" indent="-450850" algn="ctr">
              <a:lnSpc>
                <a:spcPct val="80000"/>
              </a:lnSpc>
              <a:defRPr/>
            </a:pPr>
            <a:endParaRPr lang="en-US" sz="700" b="1" i="1" dirty="0">
              <a:solidFill>
                <a:srgbClr val="FFFF00"/>
              </a:solidFill>
              <a:latin typeface="Times New Roman" pitchFamily="18" charset="0"/>
              <a:cs typeface="Times New Roman" pitchFamily="18" charset="0"/>
            </a:endParaRPr>
          </a:p>
          <a:p>
            <a:pPr marL="914400" indent="-450850" algn="ctr">
              <a:lnSpc>
                <a:spcPct val="80000"/>
              </a:lnSpc>
              <a:defRPr/>
            </a:pPr>
            <a:endParaRPr lang="en-US" sz="700" b="1" i="1" dirty="0">
              <a:solidFill>
                <a:srgbClr val="FFFF00"/>
              </a:solidFill>
              <a:latin typeface="Times New Roman" pitchFamily="18" charset="0"/>
              <a:cs typeface="Times New Roman" pitchFamily="18" charset="0"/>
            </a:endParaRPr>
          </a:p>
          <a:p>
            <a:pPr marL="914400" indent="-450850" algn="ctr">
              <a:lnSpc>
                <a:spcPct val="80000"/>
              </a:lnSpc>
              <a:defRPr/>
            </a:pPr>
            <a:endParaRPr lang="en-US" dirty="0">
              <a:solidFill>
                <a:srgbClr val="FFFF00"/>
              </a:solidFill>
              <a:effectLst>
                <a:outerShdw blurRad="38100" dist="38100" dir="2700000" algn="tl">
                  <a:srgbClr val="C0C0C0"/>
                </a:outerShdw>
              </a:effectLst>
              <a:latin typeface="Times New Roman" pitchFamily="18" charset="0"/>
              <a:cs typeface="Times New Roman" pitchFamily="18" charset="0"/>
            </a:endParaRPr>
          </a:p>
          <a:p>
            <a:pPr marL="914400" indent="-450850" algn="ctr">
              <a:lnSpc>
                <a:spcPct val="80000"/>
              </a:lnSpc>
              <a:defRPr/>
            </a:pPr>
            <a:endParaRPr lang="en-US" dirty="0">
              <a:solidFill>
                <a:srgbClr val="FFFF00"/>
              </a:solidFill>
              <a:effectLst>
                <a:outerShdw blurRad="38100" dist="38100" dir="2700000" algn="tl">
                  <a:srgbClr val="C0C0C0"/>
                </a:outerShdw>
              </a:effectLst>
              <a:latin typeface="Times New Roman" pitchFamily="18" charset="0"/>
              <a:cs typeface="Times New Roman" pitchFamily="18" charset="0"/>
            </a:endParaRPr>
          </a:p>
          <a:p>
            <a:pPr marL="914400" indent="-450850" algn="ctr">
              <a:lnSpc>
                <a:spcPct val="80000"/>
              </a:lnSpc>
              <a:defRPr/>
            </a:pPr>
            <a:endParaRPr lang="en-US" sz="1100" dirty="0">
              <a:solidFill>
                <a:srgbClr val="FFFF00"/>
              </a:solidFill>
              <a:effectLst>
                <a:outerShdw blurRad="38100" dist="38100" dir="2700000" algn="tl">
                  <a:srgbClr val="C0C0C0"/>
                </a:outerShdw>
              </a:effectLst>
              <a:latin typeface="Calibri" pitchFamily="34" charset="0"/>
            </a:endParaRPr>
          </a:p>
          <a:p>
            <a:pPr marL="914400" indent="-450850" algn="ctr">
              <a:lnSpc>
                <a:spcPct val="80000"/>
              </a:lnSpc>
              <a:defRPr/>
            </a:pPr>
            <a:endParaRPr lang="en-US" sz="1100" dirty="0">
              <a:solidFill>
                <a:srgbClr val="FFFF00"/>
              </a:solidFill>
              <a:effectLst>
                <a:outerShdw blurRad="38100" dist="38100" dir="2700000" algn="tl">
                  <a:srgbClr val="C0C0C0"/>
                </a:outerShdw>
              </a:effectLst>
              <a:latin typeface="Calibri" pitchFamily="34" charset="0"/>
            </a:endParaRPr>
          </a:p>
        </p:txBody>
      </p:sp>
      <p:sp>
        <p:nvSpPr>
          <p:cNvPr id="52227" name="TextBox 1"/>
          <p:cNvSpPr txBox="1">
            <a:spLocks noChangeArrowheads="1"/>
          </p:cNvSpPr>
          <p:nvPr/>
        </p:nvSpPr>
        <p:spPr bwMode="auto">
          <a:xfrm>
            <a:off x="0" y="0"/>
            <a:ext cx="9067800" cy="1200329"/>
          </a:xfrm>
          <a:prstGeom prst="rect">
            <a:avLst/>
          </a:prstGeom>
          <a:noFill/>
          <a:ln w="9525">
            <a:noFill/>
            <a:miter lim="800000"/>
            <a:headEnd/>
            <a:tailEnd/>
          </a:ln>
        </p:spPr>
        <p:txBody>
          <a:bodyPr>
            <a:spAutoFit/>
          </a:bodyPr>
          <a:lstStyle/>
          <a:p>
            <a:r>
              <a:rPr lang="en-US" sz="3600" b="1" dirty="0" smtClean="0">
                <a:solidFill>
                  <a:schemeClr val="bg1"/>
                </a:solidFill>
              </a:rPr>
              <a:t>Other Culture-Related  Issues in </a:t>
            </a:r>
            <a:r>
              <a:rPr lang="en-US" sz="3600" b="1" dirty="0">
                <a:solidFill>
                  <a:schemeClr val="bg1"/>
                </a:solidFill>
              </a:rPr>
              <a:t>Treatment</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66" y="6247331"/>
            <a:ext cx="3430524" cy="610669"/>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52400" y="1828800"/>
            <a:ext cx="8001000" cy="3613150"/>
          </a:xfrm>
          <a:prstGeom prst="rect">
            <a:avLst/>
          </a:prstGeom>
        </p:spPr>
        <p:txBody>
          <a:bodyPr anchor="ctr">
            <a:normAutofit/>
          </a:bodyPr>
          <a:lstStyle/>
          <a:p>
            <a:pPr marL="342900" indent="-342900" algn="ctr">
              <a:lnSpc>
                <a:spcPct val="60000"/>
              </a:lnSpc>
              <a:defRPr/>
            </a:pPr>
            <a:endParaRPr lang="en-US" sz="300" b="1" dirty="0">
              <a:solidFill>
                <a:srgbClr val="FFFF00"/>
              </a:solidFill>
              <a:effectLst>
                <a:outerShdw blurRad="38100" dist="38100" dir="2700000" algn="tl">
                  <a:srgbClr val="C0C0C0"/>
                </a:outerShdw>
              </a:effectLst>
              <a:latin typeface="Calibri" pitchFamily="34" charset="0"/>
            </a:endParaRPr>
          </a:p>
          <a:p>
            <a:pPr marL="342900" indent="-342900" algn="ctr">
              <a:lnSpc>
                <a:spcPct val="60000"/>
              </a:lnSpc>
              <a:defRPr/>
            </a:pPr>
            <a:endParaRPr lang="en-US" sz="200" b="1" dirty="0">
              <a:solidFill>
                <a:srgbClr val="FFFF00"/>
              </a:solidFill>
              <a:latin typeface="Times New Roman" pitchFamily="18" charset="0"/>
              <a:cs typeface="Times New Roman" pitchFamily="18" charset="0"/>
            </a:endParaRPr>
          </a:p>
          <a:p>
            <a:pPr marL="342900" indent="-342900">
              <a:lnSpc>
                <a:spcPct val="60000"/>
              </a:lnSpc>
              <a:defRPr/>
            </a:pPr>
            <a:endParaRPr lang="en-US" sz="200" b="1" dirty="0">
              <a:solidFill>
                <a:srgbClr val="FFFF00"/>
              </a:solidFill>
              <a:latin typeface="Times New Roman" pitchFamily="18" charset="0"/>
              <a:cs typeface="Times New Roman" pitchFamily="18" charset="0"/>
            </a:endParaRPr>
          </a:p>
          <a:p>
            <a:pPr marL="342900" indent="-342900">
              <a:lnSpc>
                <a:spcPct val="60000"/>
              </a:lnSpc>
              <a:defRPr/>
            </a:pPr>
            <a:endParaRPr lang="en-US" sz="200" dirty="0"/>
          </a:p>
          <a:p>
            <a:pPr marL="342900" indent="-342900">
              <a:lnSpc>
                <a:spcPct val="60000"/>
              </a:lnSpc>
              <a:defRPr/>
            </a:pPr>
            <a:endParaRPr lang="en-US" sz="200" dirty="0"/>
          </a:p>
          <a:p>
            <a:pPr marL="342900" indent="-342900">
              <a:lnSpc>
                <a:spcPct val="60000"/>
              </a:lnSpc>
              <a:defRPr/>
            </a:pPr>
            <a:r>
              <a:rPr lang="en-US" sz="2400" dirty="0" smtClean="0">
                <a:cs typeface="Arial" charset="0"/>
              </a:rPr>
              <a:t>May represent </a:t>
            </a:r>
            <a:r>
              <a:rPr lang="en-US" sz="2400" dirty="0">
                <a:cs typeface="Arial" charset="0"/>
              </a:rPr>
              <a:t>two major sources of stress:</a:t>
            </a:r>
          </a:p>
          <a:p>
            <a:pPr marL="342900" indent="-342900">
              <a:defRPr/>
            </a:pPr>
            <a:endParaRPr lang="en-US" sz="2400" dirty="0">
              <a:cs typeface="Arial" charset="0"/>
            </a:endParaRPr>
          </a:p>
          <a:p>
            <a:pPr marL="914400" lvl="1" indent="-457200">
              <a:buFont typeface="Arial" charset="0"/>
              <a:buAutoNum type="arabicPeriod"/>
              <a:defRPr/>
            </a:pPr>
            <a:r>
              <a:rPr lang="en-US" sz="2400" dirty="0">
                <a:cs typeface="Arial" charset="0"/>
              </a:rPr>
              <a:t>Family dislocation, fragmentation, and reconstruction.</a:t>
            </a:r>
          </a:p>
          <a:p>
            <a:pPr marL="914400" lvl="1" indent="-457200">
              <a:buFont typeface="Arial" charset="0"/>
              <a:buAutoNum type="arabicPeriod"/>
              <a:defRPr/>
            </a:pPr>
            <a:endParaRPr lang="en-US" sz="2400" dirty="0">
              <a:cs typeface="Arial" charset="0"/>
            </a:endParaRPr>
          </a:p>
          <a:p>
            <a:pPr marL="914400" lvl="1" indent="-457200">
              <a:buFont typeface="Arial" charset="0"/>
              <a:buAutoNum type="arabicPeriod"/>
              <a:defRPr/>
            </a:pPr>
            <a:r>
              <a:rPr lang="en-US" sz="2400" dirty="0">
                <a:cs typeface="Arial" charset="0"/>
              </a:rPr>
              <a:t>Culture change for individuals and across generations. </a:t>
            </a:r>
          </a:p>
          <a:p>
            <a:pPr marL="342900" indent="-342900">
              <a:defRPr/>
            </a:pPr>
            <a:r>
              <a:rPr lang="en-US" sz="2400" dirty="0">
                <a:cs typeface="Arial" charset="0"/>
              </a:rPr>
              <a:t> </a:t>
            </a:r>
          </a:p>
          <a:p>
            <a:pPr marL="342900" indent="-342900">
              <a:lnSpc>
                <a:spcPct val="60000"/>
              </a:lnSpc>
              <a:defRPr/>
            </a:pPr>
            <a:endParaRPr lang="en-US" sz="1300" dirty="0">
              <a:cs typeface="Arial" charset="0"/>
            </a:endParaRPr>
          </a:p>
          <a:p>
            <a:pPr marL="342900" indent="-342900">
              <a:lnSpc>
                <a:spcPct val="60000"/>
              </a:lnSpc>
              <a:defRPr/>
            </a:pPr>
            <a:endParaRPr lang="en-US" sz="600" dirty="0">
              <a:solidFill>
                <a:srgbClr val="FFFF00"/>
              </a:solidFill>
              <a:latin typeface="Times New Roman" pitchFamily="18" charset="0"/>
              <a:cs typeface="Times New Roman" pitchFamily="18" charset="0"/>
            </a:endParaRPr>
          </a:p>
          <a:p>
            <a:pPr marL="342900" indent="-342900">
              <a:lnSpc>
                <a:spcPct val="60000"/>
              </a:lnSpc>
              <a:defRPr/>
            </a:pPr>
            <a:endParaRPr lang="en-US" sz="600" dirty="0">
              <a:solidFill>
                <a:srgbClr val="FFFF00"/>
              </a:solidFill>
              <a:latin typeface="Times New Roman" pitchFamily="18" charset="0"/>
              <a:cs typeface="Times New Roman" pitchFamily="18" charset="0"/>
            </a:endParaRPr>
          </a:p>
          <a:p>
            <a:pPr marL="342900" indent="-342900" algn="ctr">
              <a:lnSpc>
                <a:spcPct val="60000"/>
              </a:lnSpc>
              <a:defRPr/>
            </a:pPr>
            <a:r>
              <a:rPr lang="en-US" sz="600" b="1" dirty="0">
                <a:solidFill>
                  <a:srgbClr val="FFFF00"/>
                </a:solidFill>
                <a:latin typeface="Times New Roman" pitchFamily="18" charset="0"/>
                <a:cs typeface="Times New Roman" pitchFamily="18" charset="0"/>
              </a:rPr>
              <a:t> </a:t>
            </a:r>
          </a:p>
          <a:p>
            <a:pPr marL="342900" indent="-342900" algn="ctr">
              <a:lnSpc>
                <a:spcPct val="60000"/>
              </a:lnSpc>
              <a:defRPr/>
            </a:pPr>
            <a:endParaRPr lang="en-US" sz="600" dirty="0">
              <a:solidFill>
                <a:srgbClr val="FFFF00"/>
              </a:solidFill>
              <a:latin typeface="Times New Roman" pitchFamily="18" charset="0"/>
              <a:cs typeface="Times New Roman" pitchFamily="18" charset="0"/>
            </a:endParaRPr>
          </a:p>
          <a:p>
            <a:pPr marL="342900" indent="-342900" algn="ctr">
              <a:lnSpc>
                <a:spcPct val="60000"/>
              </a:lnSpc>
              <a:defRPr/>
            </a:pPr>
            <a:endParaRPr lang="en-US" sz="800" dirty="0">
              <a:solidFill>
                <a:srgbClr val="FFFF00"/>
              </a:solidFill>
              <a:latin typeface="Times New Roman" pitchFamily="18" charset="0"/>
              <a:cs typeface="Times New Roman" pitchFamily="18" charset="0"/>
            </a:endParaRPr>
          </a:p>
          <a:p>
            <a:pPr marL="342900" indent="-342900">
              <a:lnSpc>
                <a:spcPct val="60000"/>
              </a:lnSpc>
              <a:defRPr/>
            </a:pPr>
            <a:endParaRPr lang="en-US" sz="500" dirty="0">
              <a:solidFill>
                <a:srgbClr val="FFFF00"/>
              </a:solidFill>
              <a:latin typeface="Times New Roman" pitchFamily="18" charset="0"/>
              <a:cs typeface="Times New Roman" pitchFamily="18" charset="0"/>
            </a:endParaRPr>
          </a:p>
          <a:p>
            <a:pPr marL="342900" indent="-342900">
              <a:lnSpc>
                <a:spcPct val="60000"/>
              </a:lnSpc>
              <a:defRPr/>
            </a:pPr>
            <a:endParaRPr lang="en-US" sz="700" dirty="0">
              <a:solidFill>
                <a:srgbClr val="FFFF00"/>
              </a:solidFill>
              <a:latin typeface="Times New Roman" pitchFamily="18" charset="0"/>
              <a:cs typeface="Times New Roman" pitchFamily="18" charset="0"/>
            </a:endParaRPr>
          </a:p>
          <a:p>
            <a:pPr marL="342900" indent="-342900">
              <a:lnSpc>
                <a:spcPct val="60000"/>
              </a:lnSpc>
              <a:defRPr/>
            </a:pPr>
            <a:endParaRPr lang="en-US" sz="200" b="1" i="1" dirty="0">
              <a:solidFill>
                <a:srgbClr val="FFFF00"/>
              </a:solidFill>
              <a:latin typeface="Times New Roman" pitchFamily="18" charset="0"/>
              <a:cs typeface="Times New Roman" pitchFamily="18" charset="0"/>
            </a:endParaRPr>
          </a:p>
          <a:p>
            <a:pPr marL="342900" indent="-342900">
              <a:lnSpc>
                <a:spcPct val="60000"/>
              </a:lnSpc>
              <a:defRPr/>
            </a:pPr>
            <a:endParaRPr lang="en-US" sz="200" b="1" i="1" dirty="0">
              <a:solidFill>
                <a:srgbClr val="FFFF00"/>
              </a:solidFill>
              <a:latin typeface="Times New Roman" pitchFamily="18" charset="0"/>
              <a:cs typeface="Times New Roman" pitchFamily="18" charset="0"/>
            </a:endParaRPr>
          </a:p>
          <a:p>
            <a:pPr marL="342900" indent="-342900" algn="ctr">
              <a:lnSpc>
                <a:spcPct val="60000"/>
              </a:lnSpc>
              <a:defRPr/>
            </a:pPr>
            <a:endParaRPr lang="en-US" sz="200" b="1" i="1" dirty="0">
              <a:solidFill>
                <a:srgbClr val="FFFF00"/>
              </a:solidFill>
              <a:latin typeface="Times New Roman" pitchFamily="18" charset="0"/>
              <a:cs typeface="Times New Roman" pitchFamily="18" charset="0"/>
            </a:endParaRPr>
          </a:p>
          <a:p>
            <a:pPr marL="342900" indent="-342900" algn="ctr">
              <a:lnSpc>
                <a:spcPct val="60000"/>
              </a:lnSpc>
              <a:defRPr/>
            </a:pPr>
            <a:endParaRPr lang="en-US" sz="200" b="1" i="1" dirty="0">
              <a:solidFill>
                <a:srgbClr val="FFFF00"/>
              </a:solidFill>
              <a:latin typeface="Times New Roman" pitchFamily="18" charset="0"/>
              <a:cs typeface="Times New Roman" pitchFamily="18" charset="0"/>
            </a:endParaRPr>
          </a:p>
          <a:p>
            <a:pPr marL="342900" indent="-342900" algn="ctr">
              <a:lnSpc>
                <a:spcPct val="60000"/>
              </a:lnSpc>
              <a:defRPr/>
            </a:pPr>
            <a:endParaRPr lang="en-US" sz="500" dirty="0">
              <a:solidFill>
                <a:srgbClr val="FFFF00"/>
              </a:solidFill>
              <a:effectLst>
                <a:outerShdw blurRad="38100" dist="38100" dir="2700000" algn="tl">
                  <a:srgbClr val="C0C0C0"/>
                </a:outerShdw>
              </a:effectLst>
              <a:latin typeface="Times New Roman" pitchFamily="18" charset="0"/>
              <a:cs typeface="Times New Roman" pitchFamily="18" charset="0"/>
            </a:endParaRPr>
          </a:p>
          <a:p>
            <a:pPr marL="342900" indent="-342900" algn="ctr">
              <a:lnSpc>
                <a:spcPct val="60000"/>
              </a:lnSpc>
              <a:defRPr/>
            </a:pPr>
            <a:endParaRPr lang="en-US" sz="500" dirty="0">
              <a:solidFill>
                <a:srgbClr val="FFFF00"/>
              </a:solidFill>
              <a:effectLst>
                <a:outerShdw blurRad="38100" dist="38100" dir="2700000" algn="tl">
                  <a:srgbClr val="C0C0C0"/>
                </a:outerShdw>
              </a:effectLst>
              <a:latin typeface="Times New Roman" pitchFamily="18" charset="0"/>
              <a:cs typeface="Times New Roman" pitchFamily="18" charset="0"/>
            </a:endParaRPr>
          </a:p>
          <a:p>
            <a:pPr marL="342900" indent="-342900" algn="ctr">
              <a:lnSpc>
                <a:spcPct val="60000"/>
              </a:lnSpc>
              <a:defRPr/>
            </a:pPr>
            <a:endParaRPr lang="en-US" sz="300" dirty="0">
              <a:solidFill>
                <a:srgbClr val="FFFF00"/>
              </a:solidFill>
              <a:effectLst>
                <a:outerShdw blurRad="38100" dist="38100" dir="2700000" algn="tl">
                  <a:srgbClr val="C0C0C0"/>
                </a:outerShdw>
              </a:effectLst>
              <a:latin typeface="Calibri" pitchFamily="34" charset="0"/>
            </a:endParaRPr>
          </a:p>
          <a:p>
            <a:pPr marL="342900" indent="-342900" algn="ctr">
              <a:lnSpc>
                <a:spcPct val="60000"/>
              </a:lnSpc>
              <a:defRPr/>
            </a:pPr>
            <a:endParaRPr lang="en-US" sz="300" dirty="0">
              <a:solidFill>
                <a:srgbClr val="FFFF00"/>
              </a:solidFill>
              <a:effectLst>
                <a:outerShdw blurRad="38100" dist="38100" dir="2700000" algn="tl">
                  <a:srgbClr val="C0C0C0"/>
                </a:outerShdw>
              </a:effectLst>
              <a:latin typeface="Calibri" pitchFamily="34" charset="0"/>
            </a:endParaRPr>
          </a:p>
        </p:txBody>
      </p:sp>
      <p:sp>
        <p:nvSpPr>
          <p:cNvPr id="54274" name="Text Box 3"/>
          <p:cNvSpPr txBox="1">
            <a:spLocks noChangeArrowheads="1"/>
          </p:cNvSpPr>
          <p:nvPr/>
        </p:nvSpPr>
        <p:spPr bwMode="auto">
          <a:xfrm>
            <a:off x="304800" y="381000"/>
            <a:ext cx="8382000" cy="641350"/>
          </a:xfrm>
          <a:prstGeom prst="rect">
            <a:avLst/>
          </a:prstGeom>
          <a:noFill/>
          <a:ln w="9525">
            <a:noFill/>
            <a:miter lim="800000"/>
            <a:headEnd/>
            <a:tailEnd/>
          </a:ln>
        </p:spPr>
        <p:txBody>
          <a:bodyPr>
            <a:spAutoFit/>
          </a:bodyPr>
          <a:lstStyle/>
          <a:p>
            <a:r>
              <a:rPr lang="es-PR" sz="3600" b="1">
                <a:solidFill>
                  <a:schemeClr val="bg1"/>
                </a:solidFill>
              </a:rPr>
              <a:t>Immigration</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2900" y="4648200"/>
            <a:ext cx="2590800"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66" y="6247331"/>
            <a:ext cx="3430524" cy="610669"/>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546225"/>
            <a:ext cx="4724400" cy="4778375"/>
          </a:xfrm>
          <a:prstGeom prst="rect">
            <a:avLst/>
          </a:prstGeom>
        </p:spPr>
        <p:txBody>
          <a:bodyPr anchor="ctr"/>
          <a:lstStyle/>
          <a:p>
            <a:pPr marL="914400" indent="-450850" algn="ctr">
              <a:lnSpc>
                <a:spcPct val="80000"/>
              </a:lnSpc>
              <a:defRPr/>
            </a:pPr>
            <a:endParaRPr lang="en-US" sz="2500" b="1">
              <a:solidFill>
                <a:srgbClr val="FFFF00"/>
              </a:solidFill>
              <a:effectLst>
                <a:outerShdw blurRad="38100" dist="38100" dir="2700000" algn="tl">
                  <a:srgbClr val="C0C0C0"/>
                </a:outerShdw>
              </a:effectLst>
              <a:latin typeface="Calibri" pitchFamily="34" charset="0"/>
            </a:endParaRPr>
          </a:p>
          <a:p>
            <a:pPr marL="914400" indent="-450850" algn="ctr">
              <a:lnSpc>
                <a:spcPct val="80000"/>
              </a:lnSpc>
              <a:defRPr/>
            </a:pPr>
            <a:endParaRPr lang="en-US" sz="2500" b="1">
              <a:solidFill>
                <a:srgbClr val="FFFF00"/>
              </a:solidFill>
              <a:latin typeface="Times New Roman" pitchFamily="18" charset="0"/>
              <a:cs typeface="Times New Roman" pitchFamily="18" charset="0"/>
            </a:endParaRPr>
          </a:p>
          <a:p>
            <a:pPr marL="914400" indent="-450850">
              <a:lnSpc>
                <a:spcPct val="80000"/>
              </a:lnSpc>
              <a:defRPr/>
            </a:pPr>
            <a:endParaRPr lang="en-US" sz="2500" b="1">
              <a:solidFill>
                <a:srgbClr val="FFFF00"/>
              </a:solidFill>
              <a:latin typeface="Times New Roman" pitchFamily="18" charset="0"/>
              <a:cs typeface="Times New Roman" pitchFamily="18" charset="0"/>
            </a:endParaRPr>
          </a:p>
          <a:p>
            <a:pPr marL="914400" indent="-450850">
              <a:lnSpc>
                <a:spcPct val="80000"/>
              </a:lnSpc>
              <a:defRPr/>
            </a:pPr>
            <a:endParaRPr lang="en-US" sz="2500"/>
          </a:p>
          <a:p>
            <a:pPr marL="914400" indent="-450850">
              <a:lnSpc>
                <a:spcPct val="80000"/>
              </a:lnSpc>
              <a:defRPr/>
            </a:pPr>
            <a:endParaRPr lang="en-US" sz="2500"/>
          </a:p>
          <a:p>
            <a:pPr marL="914400" indent="-450850">
              <a:lnSpc>
                <a:spcPct val="120000"/>
              </a:lnSpc>
              <a:buFont typeface="Arial" charset="0"/>
              <a:buChar char="•"/>
              <a:defRPr/>
            </a:pPr>
            <a:endParaRPr lang="en-US" sz="2500">
              <a:cs typeface="Times New Roman" pitchFamily="18" charset="0"/>
            </a:endParaRPr>
          </a:p>
          <a:p>
            <a:pPr marL="914400" indent="-450850">
              <a:lnSpc>
                <a:spcPct val="120000"/>
              </a:lnSpc>
              <a:defRPr/>
            </a:pPr>
            <a:endParaRPr lang="en-US" sz="2500">
              <a:cs typeface="Times New Roman" pitchFamily="18" charset="0"/>
            </a:endParaRPr>
          </a:p>
          <a:p>
            <a:pPr marL="914400" indent="-450850">
              <a:buFont typeface="Arial" charset="0"/>
              <a:buChar char="•"/>
              <a:defRPr/>
            </a:pPr>
            <a:r>
              <a:rPr lang="en-US" sz="2500">
                <a:cs typeface="Times New Roman" pitchFamily="18" charset="0"/>
              </a:rPr>
              <a:t>Family conflicts (including intergenerational conflicts).</a:t>
            </a:r>
          </a:p>
          <a:p>
            <a:pPr marL="914400" indent="-450850">
              <a:buFontTx/>
              <a:buChar char="•"/>
              <a:defRPr/>
            </a:pPr>
            <a:endParaRPr lang="en-US" sz="2500">
              <a:cs typeface="Times New Roman" pitchFamily="18" charset="0"/>
            </a:endParaRPr>
          </a:p>
          <a:p>
            <a:pPr marL="914400" indent="-450850">
              <a:buFont typeface="Arial" charset="0"/>
              <a:buChar char="•"/>
              <a:defRPr/>
            </a:pPr>
            <a:r>
              <a:rPr lang="en-US" sz="2500">
                <a:cs typeface="Times New Roman" pitchFamily="18" charset="0"/>
              </a:rPr>
              <a:t>Neglect and physical abuse.</a:t>
            </a:r>
          </a:p>
          <a:p>
            <a:pPr marL="914400" indent="-450850">
              <a:buFontTx/>
              <a:buChar char="•"/>
              <a:defRPr/>
            </a:pPr>
            <a:endParaRPr lang="en-US" sz="2500">
              <a:cs typeface="Times New Roman" pitchFamily="18" charset="0"/>
            </a:endParaRPr>
          </a:p>
          <a:p>
            <a:pPr marL="914400" indent="-450850">
              <a:buFont typeface="Arial" charset="0"/>
              <a:buChar char="•"/>
              <a:defRPr/>
            </a:pPr>
            <a:r>
              <a:rPr lang="en-US" sz="2500">
                <a:cs typeface="Times New Roman" pitchFamily="18" charset="0"/>
              </a:rPr>
              <a:t>Domestic violence and sexual abuse.</a:t>
            </a:r>
            <a:endParaRPr lang="en-US" sz="2500">
              <a:cs typeface="Arial" charset="0"/>
            </a:endParaRPr>
          </a:p>
          <a:p>
            <a:pPr marL="914400" indent="-450850" algn="ctr">
              <a:defRPr/>
            </a:pPr>
            <a:endParaRPr lang="en-US" sz="2500">
              <a:solidFill>
                <a:srgbClr val="FFFF00"/>
              </a:solidFill>
              <a:latin typeface="Times New Roman" pitchFamily="18" charset="0"/>
              <a:cs typeface="Times New Roman" pitchFamily="18" charset="0"/>
            </a:endParaRPr>
          </a:p>
          <a:p>
            <a:pPr marL="914400" indent="-450850">
              <a:lnSpc>
                <a:spcPct val="80000"/>
              </a:lnSpc>
              <a:defRPr/>
            </a:pPr>
            <a:endParaRPr lang="en-US" sz="2500">
              <a:solidFill>
                <a:srgbClr val="FFFF00"/>
              </a:solidFill>
              <a:latin typeface="Times New Roman" pitchFamily="18" charset="0"/>
              <a:cs typeface="Times New Roman" pitchFamily="18" charset="0"/>
            </a:endParaRPr>
          </a:p>
          <a:p>
            <a:pPr marL="914400" indent="-450850">
              <a:lnSpc>
                <a:spcPct val="80000"/>
              </a:lnSpc>
              <a:defRPr/>
            </a:pPr>
            <a:endParaRPr lang="en-US" sz="2500">
              <a:solidFill>
                <a:srgbClr val="FFFF00"/>
              </a:solidFill>
              <a:latin typeface="Times New Roman" pitchFamily="18" charset="0"/>
              <a:cs typeface="Times New Roman" pitchFamily="18" charset="0"/>
            </a:endParaRPr>
          </a:p>
          <a:p>
            <a:pPr marL="914400" indent="-450850">
              <a:lnSpc>
                <a:spcPct val="80000"/>
              </a:lnSpc>
              <a:defRPr/>
            </a:pPr>
            <a:endParaRPr lang="en-US" sz="2500" b="1" i="1">
              <a:solidFill>
                <a:srgbClr val="FFFF00"/>
              </a:solidFill>
              <a:latin typeface="Times New Roman" pitchFamily="18" charset="0"/>
              <a:cs typeface="Times New Roman" pitchFamily="18" charset="0"/>
            </a:endParaRPr>
          </a:p>
          <a:p>
            <a:pPr marL="914400" indent="-450850">
              <a:lnSpc>
                <a:spcPct val="80000"/>
              </a:lnSpc>
              <a:defRPr/>
            </a:pPr>
            <a:endParaRPr lang="en-US" sz="2500" b="1" i="1">
              <a:solidFill>
                <a:srgbClr val="FFFF00"/>
              </a:solidFill>
              <a:latin typeface="Times New Roman" pitchFamily="18" charset="0"/>
              <a:cs typeface="Times New Roman" pitchFamily="18" charset="0"/>
            </a:endParaRPr>
          </a:p>
          <a:p>
            <a:pPr marL="914400" indent="-450850" algn="ctr">
              <a:lnSpc>
                <a:spcPct val="80000"/>
              </a:lnSpc>
              <a:defRPr/>
            </a:pPr>
            <a:endParaRPr lang="en-US" sz="2500" b="1" i="1">
              <a:solidFill>
                <a:srgbClr val="FFFF00"/>
              </a:solidFill>
              <a:latin typeface="Times New Roman" pitchFamily="18" charset="0"/>
              <a:cs typeface="Times New Roman" pitchFamily="18" charset="0"/>
            </a:endParaRPr>
          </a:p>
          <a:p>
            <a:pPr marL="914400" indent="-450850" algn="ctr">
              <a:lnSpc>
                <a:spcPct val="80000"/>
              </a:lnSpc>
              <a:defRPr/>
            </a:pPr>
            <a:endParaRPr lang="en-US" sz="2500" b="1" i="1">
              <a:solidFill>
                <a:srgbClr val="FFFF00"/>
              </a:solidFill>
              <a:latin typeface="Times New Roman" pitchFamily="18" charset="0"/>
              <a:cs typeface="Times New Roman" pitchFamily="18" charset="0"/>
            </a:endParaRPr>
          </a:p>
          <a:p>
            <a:pPr marL="914400" indent="-450850" algn="ctr">
              <a:lnSpc>
                <a:spcPct val="80000"/>
              </a:lnSpc>
              <a:defRPr/>
            </a:pPr>
            <a:endParaRPr lang="en-US" sz="2500">
              <a:solidFill>
                <a:srgbClr val="FFFF00"/>
              </a:solidFill>
              <a:effectLst>
                <a:outerShdw blurRad="38100" dist="38100" dir="2700000" algn="tl">
                  <a:srgbClr val="C0C0C0"/>
                </a:outerShdw>
              </a:effectLst>
              <a:latin typeface="Times New Roman" pitchFamily="18" charset="0"/>
              <a:cs typeface="Times New Roman" pitchFamily="18" charset="0"/>
            </a:endParaRPr>
          </a:p>
          <a:p>
            <a:pPr marL="914400" indent="-450850" algn="ctr">
              <a:lnSpc>
                <a:spcPct val="80000"/>
              </a:lnSpc>
              <a:defRPr/>
            </a:pPr>
            <a:endParaRPr lang="en-US" sz="2500">
              <a:solidFill>
                <a:srgbClr val="FFFF00"/>
              </a:solidFill>
              <a:effectLst>
                <a:outerShdw blurRad="38100" dist="38100" dir="2700000" algn="tl">
                  <a:srgbClr val="C0C0C0"/>
                </a:outerShdw>
              </a:effectLst>
              <a:latin typeface="Times New Roman" pitchFamily="18" charset="0"/>
              <a:cs typeface="Times New Roman" pitchFamily="18" charset="0"/>
            </a:endParaRPr>
          </a:p>
          <a:p>
            <a:pPr marL="914400" indent="-450850" algn="ctr">
              <a:lnSpc>
                <a:spcPct val="80000"/>
              </a:lnSpc>
              <a:defRPr/>
            </a:pPr>
            <a:endParaRPr lang="en-US" sz="2500">
              <a:solidFill>
                <a:srgbClr val="FFFF00"/>
              </a:solidFill>
              <a:effectLst>
                <a:outerShdw blurRad="38100" dist="38100" dir="2700000" algn="tl">
                  <a:srgbClr val="C0C0C0"/>
                </a:outerShdw>
              </a:effectLst>
              <a:latin typeface="Calibri" pitchFamily="34" charset="0"/>
            </a:endParaRPr>
          </a:p>
          <a:p>
            <a:pPr marL="914400" indent="-450850" algn="ctr">
              <a:lnSpc>
                <a:spcPct val="80000"/>
              </a:lnSpc>
              <a:defRPr/>
            </a:pPr>
            <a:endParaRPr lang="en-US" sz="2500">
              <a:solidFill>
                <a:srgbClr val="FFFF00"/>
              </a:solidFill>
              <a:effectLst>
                <a:outerShdw blurRad="38100" dist="38100" dir="2700000" algn="tl">
                  <a:srgbClr val="C0C0C0"/>
                </a:outerShdw>
              </a:effectLst>
              <a:latin typeface="Calibri" pitchFamily="34" charset="0"/>
            </a:endParaRPr>
          </a:p>
        </p:txBody>
      </p:sp>
      <p:sp>
        <p:nvSpPr>
          <p:cNvPr id="56322" name="Text Box 3"/>
          <p:cNvSpPr txBox="1">
            <a:spLocks noChangeArrowheads="1"/>
          </p:cNvSpPr>
          <p:nvPr/>
        </p:nvSpPr>
        <p:spPr bwMode="auto">
          <a:xfrm>
            <a:off x="228600" y="304800"/>
            <a:ext cx="8534400" cy="641350"/>
          </a:xfrm>
          <a:prstGeom prst="rect">
            <a:avLst/>
          </a:prstGeom>
          <a:noFill/>
          <a:ln w="9525">
            <a:noFill/>
            <a:miter lim="800000"/>
            <a:headEnd/>
            <a:tailEnd/>
          </a:ln>
        </p:spPr>
        <p:txBody>
          <a:bodyPr>
            <a:spAutoFit/>
          </a:bodyPr>
          <a:lstStyle/>
          <a:p>
            <a:pPr>
              <a:spcBef>
                <a:spcPct val="50000"/>
              </a:spcBef>
            </a:pPr>
            <a:r>
              <a:rPr lang="en-US" sz="3600" b="1">
                <a:solidFill>
                  <a:schemeClr val="bg1"/>
                </a:solidFill>
              </a:rPr>
              <a:t>Family Difficulties</a:t>
            </a:r>
            <a:endParaRPr lang="es-PR" sz="3600" b="1">
              <a:solidFill>
                <a:schemeClr val="bg1"/>
              </a:solidFill>
            </a:endParaRPr>
          </a:p>
        </p:txBody>
      </p:sp>
      <p:pic>
        <p:nvPicPr>
          <p:cNvPr id="56323" name="Picture 2"/>
          <p:cNvPicPr>
            <a:picLocks noChangeAspect="1" noChangeArrowheads="1"/>
          </p:cNvPicPr>
          <p:nvPr/>
        </p:nvPicPr>
        <p:blipFill>
          <a:blip r:embed="rId3" cstate="print"/>
          <a:srcRect/>
          <a:stretch>
            <a:fillRect/>
          </a:stretch>
        </p:blipFill>
        <p:spPr bwMode="auto">
          <a:xfrm>
            <a:off x="5238750" y="1752600"/>
            <a:ext cx="2686050" cy="4054475"/>
          </a:xfrm>
          <a:prstGeom prst="rect">
            <a:avLst/>
          </a:prstGeom>
          <a:noFill/>
          <a:ln w="9525">
            <a:noFill/>
            <a:miter lim="800000"/>
            <a:headEnd/>
            <a:tailEnd/>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66" y="6247331"/>
            <a:ext cx="3430524" cy="610669"/>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Placeholder 1"/>
          <p:cNvSpPr>
            <a:spLocks noGrp="1"/>
          </p:cNvSpPr>
          <p:nvPr>
            <p:ph type="body" sz="quarter" idx="10"/>
          </p:nvPr>
        </p:nvSpPr>
        <p:spPr>
          <a:xfrm>
            <a:off x="457200" y="1981200"/>
            <a:ext cx="7620000" cy="3352800"/>
          </a:xfrm>
        </p:spPr>
        <p:txBody>
          <a:bodyPr/>
          <a:lstStyle/>
          <a:p>
            <a:r>
              <a:rPr lang="en-US" sz="2800" smtClean="0">
                <a:latin typeface="Arial" charset="0"/>
                <a:cs typeface="Arial" charset="0"/>
              </a:rPr>
              <a:t>To transfer the knowledge in the Cultural Elements in treating Hispanic and Latino populations to frontline clinicians thereby initiating application of culturally competent approaches to the treatment of Hispanic and Latino clients with substance use disorders.</a:t>
            </a:r>
          </a:p>
        </p:txBody>
      </p:sp>
      <p:sp>
        <p:nvSpPr>
          <p:cNvPr id="26626" name="Title 2"/>
          <p:cNvSpPr>
            <a:spLocks noGrp="1"/>
          </p:cNvSpPr>
          <p:nvPr>
            <p:ph type="title"/>
          </p:nvPr>
        </p:nvSpPr>
        <p:spPr>
          <a:xfrm>
            <a:off x="152400" y="228600"/>
            <a:ext cx="8305800" cy="762000"/>
          </a:xfrm>
        </p:spPr>
        <p:txBody>
          <a:bodyPr/>
          <a:lstStyle/>
          <a:p>
            <a:r>
              <a:rPr lang="en-US" sz="3600" b="1" smtClean="0">
                <a:latin typeface="Arial" charset="0"/>
                <a:cs typeface="Arial" charset="0"/>
              </a:rPr>
              <a:t>Goal</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66" y="6247331"/>
            <a:ext cx="3430524" cy="610669"/>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p:cNvSpPr>
          <p:nvPr>
            <p:ph type="title" idx="4294967295"/>
          </p:nvPr>
        </p:nvSpPr>
        <p:spPr>
          <a:xfrm>
            <a:off x="76200" y="76200"/>
            <a:ext cx="8153400" cy="1143000"/>
          </a:xfrm>
        </p:spPr>
        <p:txBody>
          <a:bodyPr/>
          <a:lstStyle/>
          <a:p>
            <a:r>
              <a:rPr lang="en-US" sz="3200" b="1" smtClean="0">
                <a:solidFill>
                  <a:schemeClr val="bg1"/>
                </a:solidFill>
                <a:latin typeface="Arial" charset="0"/>
                <a:cs typeface="Arial" charset="0"/>
              </a:rPr>
              <a:t>Latino Adolescents and Substance Use</a:t>
            </a:r>
          </a:p>
        </p:txBody>
      </p:sp>
      <p:sp>
        <p:nvSpPr>
          <p:cNvPr id="68610" name="Rectangle 3"/>
          <p:cNvSpPr>
            <a:spLocks noGrp="1"/>
          </p:cNvSpPr>
          <p:nvPr>
            <p:ph type="body" idx="4294967295"/>
          </p:nvPr>
        </p:nvSpPr>
        <p:spPr>
          <a:xfrm>
            <a:off x="457200" y="1371600"/>
            <a:ext cx="5943600" cy="2514600"/>
          </a:xfrm>
        </p:spPr>
        <p:txBody>
          <a:bodyPr/>
          <a:lstStyle/>
          <a:p>
            <a:pPr marL="914400" indent="-450850"/>
            <a:r>
              <a:rPr lang="en-US" dirty="0" smtClean="0">
                <a:latin typeface="Arial" charset="0"/>
                <a:cs typeface="Arial" charset="0"/>
              </a:rPr>
              <a:t>Acculturation gaps</a:t>
            </a:r>
          </a:p>
          <a:p>
            <a:pPr marL="463550" indent="0">
              <a:buNone/>
            </a:pPr>
            <a:endParaRPr lang="en-US" dirty="0" smtClean="0">
              <a:latin typeface="Arial" charset="0"/>
              <a:cs typeface="Arial" charset="0"/>
            </a:endParaRPr>
          </a:p>
        </p:txBody>
      </p:sp>
      <p:sp>
        <p:nvSpPr>
          <p:cNvPr id="68611" name="AutoShape 5" descr="2Q=="/>
          <p:cNvSpPr>
            <a:spLocks noChangeAspect="1" noChangeArrowheads="1"/>
          </p:cNvSpPr>
          <p:nvPr/>
        </p:nvSpPr>
        <p:spPr bwMode="auto">
          <a:xfrm>
            <a:off x="3248025" y="2566988"/>
            <a:ext cx="2647950" cy="1724025"/>
          </a:xfrm>
          <a:prstGeom prst="rect">
            <a:avLst/>
          </a:prstGeom>
          <a:noFill/>
          <a:ln w="9525">
            <a:noFill/>
            <a:miter lim="800000"/>
            <a:headEnd/>
            <a:tailEnd/>
          </a:ln>
        </p:spPr>
        <p:txBody>
          <a:bodyPr/>
          <a:lstStyle/>
          <a:p>
            <a:endParaRPr lang="en-US"/>
          </a:p>
        </p:txBody>
      </p:sp>
      <p:sp>
        <p:nvSpPr>
          <p:cNvPr id="68612" name="AutoShape 7" descr="2Q=="/>
          <p:cNvSpPr>
            <a:spLocks noChangeAspect="1" noChangeArrowheads="1"/>
          </p:cNvSpPr>
          <p:nvPr/>
        </p:nvSpPr>
        <p:spPr bwMode="auto">
          <a:xfrm>
            <a:off x="3248025" y="2566988"/>
            <a:ext cx="2647950" cy="1724025"/>
          </a:xfrm>
          <a:prstGeom prst="rect">
            <a:avLst/>
          </a:prstGeom>
          <a:noFill/>
          <a:ln w="9525">
            <a:noFill/>
            <a:miter lim="800000"/>
            <a:headEnd/>
            <a:tailEnd/>
          </a:ln>
        </p:spPr>
        <p:txBody>
          <a:bodyPr/>
          <a:lstStyle/>
          <a:p>
            <a:endParaRPr lang="en-US"/>
          </a:p>
        </p:txBody>
      </p:sp>
      <p:pic>
        <p:nvPicPr>
          <p:cNvPr id="68613" name="Picture 9" descr="Hispanic_Adolescents_Health"/>
          <p:cNvPicPr>
            <a:picLocks noChangeAspect="1" noChangeArrowheads="1"/>
          </p:cNvPicPr>
          <p:nvPr/>
        </p:nvPicPr>
        <p:blipFill>
          <a:blip r:embed="rId3" cstate="print"/>
          <a:srcRect/>
          <a:stretch>
            <a:fillRect/>
          </a:stretch>
        </p:blipFill>
        <p:spPr bwMode="auto">
          <a:xfrm>
            <a:off x="4191000" y="4038600"/>
            <a:ext cx="4019550" cy="2619375"/>
          </a:xfrm>
          <a:prstGeom prst="rect">
            <a:avLst/>
          </a:prstGeom>
          <a:noFill/>
          <a:ln w="9525">
            <a:noFill/>
            <a:miter lim="800000"/>
            <a:headEnd/>
            <a:tailEnd/>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66" y="6247331"/>
            <a:ext cx="3430524" cy="610669"/>
          </a:xfrm>
          <a:prstGeom prst="rect">
            <a:avLst/>
          </a:prstGeom>
        </p:spPr>
      </p:pic>
    </p:spTree>
    <p:extLst>
      <p:ext uri="{BB962C8B-B14F-4D97-AF65-F5344CB8AC3E}">
        <p14:creationId xmlns:p14="http://schemas.microsoft.com/office/powerpoint/2010/main" val="4311748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533400" y="1447800"/>
            <a:ext cx="7315200" cy="2895600"/>
          </a:xfrm>
          <a:prstGeom prst="rect">
            <a:avLst/>
          </a:prstGeom>
        </p:spPr>
        <p:txBody>
          <a:bodyPr anchor="ctr"/>
          <a:lstStyle/>
          <a:p>
            <a:pPr algn="ctr">
              <a:lnSpc>
                <a:spcPct val="80000"/>
              </a:lnSpc>
              <a:defRPr/>
            </a:pPr>
            <a:endParaRPr lang="en-US" sz="2200" b="1" dirty="0">
              <a:solidFill>
                <a:srgbClr val="FFFF00"/>
              </a:solidFill>
              <a:effectLst>
                <a:outerShdw blurRad="38100" dist="38100" dir="2700000" algn="tl">
                  <a:srgbClr val="C0C0C0"/>
                </a:outerShdw>
              </a:effectLst>
              <a:latin typeface="Calibri" pitchFamily="34" charset="0"/>
            </a:endParaRPr>
          </a:p>
          <a:p>
            <a:pPr algn="ctr">
              <a:lnSpc>
                <a:spcPct val="80000"/>
              </a:lnSpc>
              <a:defRPr/>
            </a:pPr>
            <a:endParaRPr lang="en-US" sz="2200" b="1" dirty="0">
              <a:solidFill>
                <a:srgbClr val="FFFF00"/>
              </a:solidFill>
              <a:latin typeface="Times New Roman" pitchFamily="18" charset="0"/>
              <a:cs typeface="Times New Roman" pitchFamily="18" charset="0"/>
            </a:endParaRPr>
          </a:p>
          <a:p>
            <a:pPr>
              <a:lnSpc>
                <a:spcPct val="80000"/>
              </a:lnSpc>
              <a:defRPr/>
            </a:pPr>
            <a:endParaRPr lang="en-US" sz="2200" b="1" dirty="0">
              <a:solidFill>
                <a:srgbClr val="FFFF00"/>
              </a:solidFill>
              <a:latin typeface="Times New Roman" pitchFamily="18" charset="0"/>
              <a:cs typeface="Times New Roman" pitchFamily="18" charset="0"/>
            </a:endParaRPr>
          </a:p>
          <a:p>
            <a:pPr>
              <a:lnSpc>
                <a:spcPct val="80000"/>
              </a:lnSpc>
              <a:defRPr/>
            </a:pPr>
            <a:endParaRPr lang="en-US" sz="2200" dirty="0"/>
          </a:p>
          <a:p>
            <a:pPr>
              <a:lnSpc>
                <a:spcPct val="80000"/>
              </a:lnSpc>
              <a:defRPr/>
            </a:pPr>
            <a:endParaRPr lang="en-US" sz="2200" dirty="0"/>
          </a:p>
          <a:p>
            <a:pPr>
              <a:lnSpc>
                <a:spcPct val="80000"/>
              </a:lnSpc>
              <a:defRPr/>
            </a:pPr>
            <a:endParaRPr lang="en-US" sz="2200" dirty="0">
              <a:solidFill>
                <a:srgbClr val="FFFF00"/>
              </a:solidFill>
              <a:latin typeface="Times New Roman" pitchFamily="18" charset="0"/>
              <a:cs typeface="Times New Roman" pitchFamily="18" charset="0"/>
            </a:endParaRPr>
          </a:p>
          <a:p>
            <a:pPr>
              <a:lnSpc>
                <a:spcPct val="80000"/>
              </a:lnSpc>
              <a:defRPr/>
            </a:pPr>
            <a:endParaRPr lang="en-US" sz="2200" dirty="0">
              <a:solidFill>
                <a:srgbClr val="FFFF00"/>
              </a:solidFill>
              <a:latin typeface="Times New Roman" pitchFamily="18" charset="0"/>
              <a:cs typeface="Times New Roman" pitchFamily="18" charset="0"/>
            </a:endParaRPr>
          </a:p>
          <a:p>
            <a:pPr>
              <a:lnSpc>
                <a:spcPct val="80000"/>
              </a:lnSpc>
              <a:defRPr/>
            </a:pPr>
            <a:endParaRPr lang="en-US" sz="2200" dirty="0">
              <a:solidFill>
                <a:srgbClr val="FFFF00"/>
              </a:solidFill>
              <a:latin typeface="Times New Roman" pitchFamily="18" charset="0"/>
              <a:cs typeface="Times New Roman" pitchFamily="18" charset="0"/>
            </a:endParaRPr>
          </a:p>
          <a:p>
            <a:pPr algn="ctr">
              <a:lnSpc>
                <a:spcPct val="80000"/>
              </a:lnSpc>
              <a:defRPr/>
            </a:pPr>
            <a:r>
              <a:rPr lang="en-US" sz="2200" b="1" dirty="0">
                <a:solidFill>
                  <a:srgbClr val="FFFF00"/>
                </a:solidFill>
                <a:latin typeface="Times New Roman" pitchFamily="18" charset="0"/>
                <a:cs typeface="Times New Roman" pitchFamily="18" charset="0"/>
              </a:rPr>
              <a:t> </a:t>
            </a:r>
          </a:p>
          <a:p>
            <a:pPr algn="ctr">
              <a:lnSpc>
                <a:spcPct val="80000"/>
              </a:lnSpc>
              <a:defRPr/>
            </a:pPr>
            <a:endParaRPr lang="en-US" sz="2200" b="1" dirty="0">
              <a:solidFill>
                <a:srgbClr val="FFFF00"/>
              </a:solidFill>
              <a:latin typeface="Times New Roman" pitchFamily="18" charset="0"/>
              <a:cs typeface="Times New Roman" pitchFamily="18" charset="0"/>
            </a:endParaRPr>
          </a:p>
          <a:p>
            <a:pPr algn="ctr">
              <a:lnSpc>
                <a:spcPct val="80000"/>
              </a:lnSpc>
              <a:defRPr/>
            </a:pPr>
            <a:endParaRPr lang="en-US" sz="2200" b="1" dirty="0">
              <a:cs typeface="Arial" charset="0"/>
            </a:endParaRPr>
          </a:p>
          <a:p>
            <a:pPr>
              <a:lnSpc>
                <a:spcPct val="80000"/>
              </a:lnSpc>
              <a:defRPr/>
            </a:pPr>
            <a:endParaRPr lang="en-US" sz="2200" b="1" dirty="0">
              <a:solidFill>
                <a:schemeClr val="bg1"/>
              </a:solidFill>
              <a:cs typeface="Arial" charset="0"/>
            </a:endParaRPr>
          </a:p>
          <a:p>
            <a:pPr>
              <a:lnSpc>
                <a:spcPct val="80000"/>
              </a:lnSpc>
              <a:defRPr/>
            </a:pPr>
            <a:r>
              <a:rPr lang="en-US" sz="2200" dirty="0">
                <a:cs typeface="Arial" charset="0"/>
              </a:rPr>
              <a:t> </a:t>
            </a:r>
          </a:p>
          <a:p>
            <a:pPr>
              <a:lnSpc>
                <a:spcPct val="80000"/>
              </a:lnSpc>
              <a:defRPr/>
            </a:pPr>
            <a:endParaRPr lang="en-US" sz="2200" dirty="0">
              <a:cs typeface="Arial" charset="0"/>
            </a:endParaRPr>
          </a:p>
          <a:p>
            <a:pPr>
              <a:lnSpc>
                <a:spcPct val="80000"/>
              </a:lnSpc>
              <a:defRPr/>
            </a:pPr>
            <a:endParaRPr lang="en-US" sz="2200" dirty="0">
              <a:cs typeface="Arial" charset="0"/>
            </a:endParaRPr>
          </a:p>
          <a:p>
            <a:pPr>
              <a:lnSpc>
                <a:spcPct val="80000"/>
              </a:lnSpc>
              <a:defRPr/>
            </a:pPr>
            <a:r>
              <a:rPr lang="en-US" sz="2200" dirty="0">
                <a:cs typeface="Arial" charset="0"/>
              </a:rPr>
              <a:t> </a:t>
            </a:r>
          </a:p>
          <a:p>
            <a:pPr>
              <a:defRPr/>
            </a:pPr>
            <a:r>
              <a:rPr lang="en-US" sz="2600" dirty="0">
                <a:cs typeface="Arial" charset="0"/>
              </a:rPr>
              <a:t>May be particularly difficult cases to treat primarily because families stigmatize women in a more complete and isolating manner than they do male family members. </a:t>
            </a:r>
          </a:p>
          <a:p>
            <a:pPr>
              <a:defRPr/>
            </a:pPr>
            <a:r>
              <a:rPr lang="en-US" sz="2600" dirty="0">
                <a:cs typeface="Arial" charset="0"/>
              </a:rPr>
              <a:t> </a:t>
            </a:r>
          </a:p>
          <a:p>
            <a:pPr>
              <a:defRPr/>
            </a:pPr>
            <a:endParaRPr lang="en-US" sz="2600" dirty="0">
              <a:solidFill>
                <a:srgbClr val="FFFF00"/>
              </a:solidFill>
              <a:latin typeface="Times New Roman" pitchFamily="18" charset="0"/>
              <a:cs typeface="Times New Roman" pitchFamily="18" charset="0"/>
            </a:endParaRPr>
          </a:p>
          <a:p>
            <a:pPr>
              <a:defRPr/>
            </a:pPr>
            <a:endParaRPr lang="en-US" sz="2600" dirty="0">
              <a:solidFill>
                <a:srgbClr val="FFFF00"/>
              </a:solidFill>
              <a:latin typeface="Times New Roman" pitchFamily="18" charset="0"/>
              <a:cs typeface="Times New Roman" pitchFamily="18" charset="0"/>
            </a:endParaRPr>
          </a:p>
          <a:p>
            <a:pPr algn="ctr">
              <a:defRPr/>
            </a:pPr>
            <a:endParaRPr lang="en-US" sz="2600" dirty="0">
              <a:solidFill>
                <a:srgbClr val="FFFF00"/>
              </a:solidFill>
              <a:latin typeface="Times New Roman" pitchFamily="18" charset="0"/>
              <a:cs typeface="Times New Roman" pitchFamily="18" charset="0"/>
            </a:endParaRPr>
          </a:p>
          <a:p>
            <a:pPr algn="ctr">
              <a:defRPr/>
            </a:pPr>
            <a:endParaRPr lang="en-US" sz="2600" dirty="0">
              <a:solidFill>
                <a:srgbClr val="FFFF00"/>
              </a:solidFill>
              <a:latin typeface="Times New Roman" pitchFamily="18" charset="0"/>
              <a:cs typeface="Times New Roman" pitchFamily="18" charset="0"/>
            </a:endParaRPr>
          </a:p>
          <a:p>
            <a:pPr>
              <a:lnSpc>
                <a:spcPct val="80000"/>
              </a:lnSpc>
              <a:defRPr/>
            </a:pPr>
            <a:endParaRPr lang="en-US" sz="2200" dirty="0">
              <a:solidFill>
                <a:srgbClr val="FFFF00"/>
              </a:solidFill>
              <a:latin typeface="Times New Roman" pitchFamily="18" charset="0"/>
              <a:cs typeface="Times New Roman" pitchFamily="18" charset="0"/>
            </a:endParaRPr>
          </a:p>
          <a:p>
            <a:pPr>
              <a:lnSpc>
                <a:spcPct val="80000"/>
              </a:lnSpc>
              <a:defRPr/>
            </a:pPr>
            <a:endParaRPr lang="en-US" sz="2200" dirty="0">
              <a:solidFill>
                <a:srgbClr val="FFFF00"/>
              </a:solidFill>
              <a:latin typeface="Times New Roman" pitchFamily="18" charset="0"/>
              <a:cs typeface="Times New Roman" pitchFamily="18" charset="0"/>
            </a:endParaRPr>
          </a:p>
          <a:p>
            <a:pPr>
              <a:lnSpc>
                <a:spcPct val="80000"/>
              </a:lnSpc>
              <a:defRPr/>
            </a:pPr>
            <a:endParaRPr lang="en-US" sz="2200" b="1" i="1" dirty="0">
              <a:solidFill>
                <a:srgbClr val="FFFF00"/>
              </a:solidFill>
              <a:latin typeface="Times New Roman" pitchFamily="18" charset="0"/>
              <a:cs typeface="Times New Roman" pitchFamily="18" charset="0"/>
            </a:endParaRPr>
          </a:p>
          <a:p>
            <a:pPr>
              <a:lnSpc>
                <a:spcPct val="80000"/>
              </a:lnSpc>
              <a:defRPr/>
            </a:pPr>
            <a:endParaRPr lang="en-US" sz="2200" b="1" i="1" dirty="0">
              <a:solidFill>
                <a:srgbClr val="FFFF00"/>
              </a:solidFill>
              <a:latin typeface="Times New Roman" pitchFamily="18" charset="0"/>
              <a:cs typeface="Times New Roman" pitchFamily="18" charset="0"/>
            </a:endParaRPr>
          </a:p>
          <a:p>
            <a:pPr algn="ctr">
              <a:lnSpc>
                <a:spcPct val="80000"/>
              </a:lnSpc>
              <a:defRPr/>
            </a:pPr>
            <a:endParaRPr lang="en-US" sz="2200" b="1" i="1" dirty="0">
              <a:solidFill>
                <a:srgbClr val="FFFF00"/>
              </a:solidFill>
              <a:latin typeface="Times New Roman" pitchFamily="18" charset="0"/>
              <a:cs typeface="Times New Roman" pitchFamily="18" charset="0"/>
            </a:endParaRPr>
          </a:p>
          <a:p>
            <a:pPr algn="ctr">
              <a:lnSpc>
                <a:spcPct val="80000"/>
              </a:lnSpc>
              <a:defRPr/>
            </a:pPr>
            <a:endParaRPr lang="en-US" sz="2200" b="1" i="1" dirty="0">
              <a:solidFill>
                <a:srgbClr val="FFFF00"/>
              </a:solidFill>
              <a:latin typeface="Times New Roman" pitchFamily="18" charset="0"/>
              <a:cs typeface="Times New Roman" pitchFamily="18" charset="0"/>
            </a:endParaRPr>
          </a:p>
          <a:p>
            <a:pPr algn="ctr">
              <a:lnSpc>
                <a:spcPct val="80000"/>
              </a:lnSpc>
              <a:defRPr/>
            </a:pPr>
            <a:endParaRPr lang="en-US" sz="2200" dirty="0">
              <a:solidFill>
                <a:srgbClr val="FFFF00"/>
              </a:solidFill>
              <a:effectLst>
                <a:outerShdw blurRad="38100" dist="38100" dir="2700000" algn="tl">
                  <a:srgbClr val="C0C0C0"/>
                </a:outerShdw>
              </a:effectLst>
              <a:latin typeface="Times New Roman" pitchFamily="18" charset="0"/>
              <a:cs typeface="Times New Roman" pitchFamily="18" charset="0"/>
            </a:endParaRPr>
          </a:p>
          <a:p>
            <a:pPr algn="ctr">
              <a:lnSpc>
                <a:spcPct val="80000"/>
              </a:lnSpc>
              <a:defRPr/>
            </a:pPr>
            <a:endParaRPr lang="en-US" sz="2200" dirty="0">
              <a:solidFill>
                <a:srgbClr val="FFFF00"/>
              </a:solidFill>
              <a:effectLst>
                <a:outerShdw blurRad="38100" dist="38100" dir="2700000" algn="tl">
                  <a:srgbClr val="C0C0C0"/>
                </a:outerShdw>
              </a:effectLst>
              <a:latin typeface="Times New Roman" pitchFamily="18" charset="0"/>
              <a:cs typeface="Times New Roman" pitchFamily="18" charset="0"/>
            </a:endParaRPr>
          </a:p>
          <a:p>
            <a:pPr algn="ctr">
              <a:lnSpc>
                <a:spcPct val="80000"/>
              </a:lnSpc>
              <a:defRPr/>
            </a:pPr>
            <a:endParaRPr lang="en-US" sz="2200" dirty="0">
              <a:solidFill>
                <a:srgbClr val="FFFF00"/>
              </a:solidFill>
              <a:effectLst>
                <a:outerShdw blurRad="38100" dist="38100" dir="2700000" algn="tl">
                  <a:srgbClr val="C0C0C0"/>
                </a:outerShdw>
              </a:effectLst>
              <a:latin typeface="Calibri" pitchFamily="34" charset="0"/>
            </a:endParaRPr>
          </a:p>
          <a:p>
            <a:pPr algn="ctr">
              <a:lnSpc>
                <a:spcPct val="80000"/>
              </a:lnSpc>
              <a:defRPr/>
            </a:pPr>
            <a:endParaRPr lang="en-US" sz="2200" dirty="0">
              <a:solidFill>
                <a:srgbClr val="FFFF00"/>
              </a:solidFill>
              <a:effectLst>
                <a:outerShdw blurRad="38100" dist="38100" dir="2700000" algn="tl">
                  <a:srgbClr val="C0C0C0"/>
                </a:outerShdw>
              </a:effectLst>
              <a:latin typeface="Calibri" pitchFamily="34" charset="0"/>
            </a:endParaRPr>
          </a:p>
        </p:txBody>
      </p:sp>
      <p:sp>
        <p:nvSpPr>
          <p:cNvPr id="58370" name="Text Box 3"/>
          <p:cNvSpPr txBox="1">
            <a:spLocks noChangeArrowheads="1"/>
          </p:cNvSpPr>
          <p:nvPr/>
        </p:nvSpPr>
        <p:spPr bwMode="auto">
          <a:xfrm>
            <a:off x="228600" y="152400"/>
            <a:ext cx="8534400" cy="951030"/>
          </a:xfrm>
          <a:prstGeom prst="rect">
            <a:avLst/>
          </a:prstGeom>
          <a:noFill/>
          <a:ln w="9525">
            <a:noFill/>
            <a:miter lim="800000"/>
            <a:headEnd/>
            <a:tailEnd/>
          </a:ln>
        </p:spPr>
        <p:txBody>
          <a:bodyPr>
            <a:spAutoFit/>
          </a:bodyPr>
          <a:lstStyle/>
          <a:p>
            <a:pPr>
              <a:lnSpc>
                <a:spcPct val="80000"/>
              </a:lnSpc>
            </a:pPr>
            <a:r>
              <a:rPr lang="en-US" sz="3600" b="1" dirty="0" smtClean="0">
                <a:solidFill>
                  <a:schemeClr val="bg1"/>
                </a:solidFill>
              </a:rPr>
              <a:t>Gender Roles</a:t>
            </a:r>
            <a:endParaRPr lang="en-US" sz="3600" dirty="0">
              <a:solidFill>
                <a:schemeClr val="bg1"/>
              </a:solidFill>
            </a:endParaRPr>
          </a:p>
          <a:p>
            <a:pPr>
              <a:spcBef>
                <a:spcPct val="50000"/>
              </a:spcBef>
            </a:pPr>
            <a:endParaRPr lang="es-PR" b="1" dirty="0">
              <a:solidFill>
                <a:schemeClr val="bg1"/>
              </a:solidFill>
            </a:endParaRPr>
          </a:p>
        </p:txBody>
      </p:sp>
      <p:pic>
        <p:nvPicPr>
          <p:cNvPr id="58371" name="Picture 4" descr="ANd9GcTuwJyWgQtTWuzWnke-hPar6WpeVscRRQ2hhCpgXy3CTvqXm6V0Cg"/>
          <p:cNvPicPr>
            <a:picLocks noChangeAspect="1" noChangeArrowheads="1"/>
          </p:cNvPicPr>
          <p:nvPr/>
        </p:nvPicPr>
        <p:blipFill>
          <a:blip r:embed="rId3" cstate="print"/>
          <a:srcRect/>
          <a:stretch>
            <a:fillRect/>
          </a:stretch>
        </p:blipFill>
        <p:spPr bwMode="auto">
          <a:xfrm>
            <a:off x="4267200" y="3733800"/>
            <a:ext cx="2619375" cy="1743075"/>
          </a:xfrm>
          <a:prstGeom prst="rect">
            <a:avLst/>
          </a:prstGeom>
          <a:noFill/>
          <a:ln w="9525">
            <a:noFill/>
            <a:miter lim="800000"/>
            <a:headEnd/>
            <a:tailEnd/>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66" y="6247331"/>
            <a:ext cx="3430524" cy="610669"/>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22250" y="1219200"/>
            <a:ext cx="8007350" cy="3048000"/>
          </a:xfrm>
          <a:prstGeom prst="rect">
            <a:avLst/>
          </a:prstGeom>
        </p:spPr>
        <p:txBody>
          <a:bodyPr anchor="ctr">
            <a:normAutofit fontScale="62500" lnSpcReduction="20000"/>
          </a:bodyPr>
          <a:lstStyle/>
          <a:p>
            <a:pPr algn="ctr">
              <a:lnSpc>
                <a:spcPct val="80000"/>
              </a:lnSpc>
              <a:defRPr/>
            </a:pPr>
            <a:endParaRPr lang="en-US" sz="1100" b="1" dirty="0">
              <a:solidFill>
                <a:srgbClr val="FFFF00"/>
              </a:solidFill>
              <a:effectLst>
                <a:outerShdw blurRad="38100" dist="38100" dir="2700000" algn="tl">
                  <a:srgbClr val="C0C0C0"/>
                </a:outerShdw>
              </a:effectLst>
              <a:latin typeface="Calibri" pitchFamily="34" charset="0"/>
            </a:endParaRPr>
          </a:p>
          <a:p>
            <a:pPr algn="ctr">
              <a:lnSpc>
                <a:spcPct val="80000"/>
              </a:lnSpc>
              <a:defRPr/>
            </a:pPr>
            <a:endParaRPr lang="en-US" sz="800" b="1" dirty="0">
              <a:solidFill>
                <a:srgbClr val="FFFF00"/>
              </a:solidFill>
              <a:latin typeface="Times New Roman" pitchFamily="18" charset="0"/>
              <a:cs typeface="Times New Roman" pitchFamily="18" charset="0"/>
            </a:endParaRPr>
          </a:p>
          <a:p>
            <a:pPr>
              <a:lnSpc>
                <a:spcPct val="80000"/>
              </a:lnSpc>
              <a:defRPr/>
            </a:pPr>
            <a:endParaRPr lang="en-US" sz="800" b="1" dirty="0">
              <a:solidFill>
                <a:srgbClr val="FFFF00"/>
              </a:solidFill>
              <a:latin typeface="Times New Roman" pitchFamily="18" charset="0"/>
              <a:cs typeface="Times New Roman" pitchFamily="18" charset="0"/>
            </a:endParaRPr>
          </a:p>
          <a:p>
            <a:pPr>
              <a:lnSpc>
                <a:spcPct val="80000"/>
              </a:lnSpc>
              <a:defRPr/>
            </a:pPr>
            <a:endParaRPr lang="en-US" sz="800" dirty="0"/>
          </a:p>
          <a:p>
            <a:pPr>
              <a:lnSpc>
                <a:spcPct val="80000"/>
              </a:lnSpc>
              <a:defRPr/>
            </a:pPr>
            <a:endParaRPr lang="en-US" sz="800" dirty="0"/>
          </a:p>
          <a:p>
            <a:pPr>
              <a:lnSpc>
                <a:spcPct val="80000"/>
              </a:lnSpc>
              <a:defRPr/>
            </a:pPr>
            <a:endParaRPr lang="en-US" sz="2800" dirty="0">
              <a:solidFill>
                <a:srgbClr val="FFFF00"/>
              </a:solidFill>
              <a:latin typeface="Times New Roman" pitchFamily="18" charset="0"/>
              <a:cs typeface="Times New Roman" pitchFamily="18" charset="0"/>
            </a:endParaRPr>
          </a:p>
          <a:p>
            <a:pPr>
              <a:lnSpc>
                <a:spcPct val="80000"/>
              </a:lnSpc>
              <a:defRPr/>
            </a:pPr>
            <a:endParaRPr lang="en-US" sz="2400" dirty="0">
              <a:solidFill>
                <a:srgbClr val="FFFF00"/>
              </a:solidFill>
              <a:latin typeface="Times New Roman" pitchFamily="18" charset="0"/>
              <a:cs typeface="Times New Roman" pitchFamily="18" charset="0"/>
            </a:endParaRPr>
          </a:p>
          <a:p>
            <a:pPr>
              <a:lnSpc>
                <a:spcPct val="80000"/>
              </a:lnSpc>
              <a:defRPr/>
            </a:pPr>
            <a:r>
              <a:rPr lang="en-US" sz="2800" b="1" dirty="0">
                <a:cs typeface="Arial" charset="0"/>
              </a:rPr>
              <a:t> </a:t>
            </a:r>
            <a:endParaRPr lang="en-US" sz="2800" dirty="0">
              <a:cs typeface="Arial" charset="0"/>
            </a:endParaRPr>
          </a:p>
          <a:p>
            <a:pPr>
              <a:lnSpc>
                <a:spcPct val="80000"/>
              </a:lnSpc>
              <a:defRPr/>
            </a:pPr>
            <a:r>
              <a:rPr lang="en-US" sz="2400" dirty="0">
                <a:cs typeface="Arial" charset="0"/>
              </a:rPr>
              <a:t> </a:t>
            </a:r>
          </a:p>
          <a:p>
            <a:pPr>
              <a:lnSpc>
                <a:spcPct val="80000"/>
              </a:lnSpc>
              <a:defRPr/>
            </a:pPr>
            <a:endParaRPr lang="en-US" sz="2400" dirty="0">
              <a:cs typeface="Arial" charset="0"/>
            </a:endParaRPr>
          </a:p>
          <a:p>
            <a:pPr algn="ctr">
              <a:lnSpc>
                <a:spcPct val="120000"/>
              </a:lnSpc>
              <a:defRPr/>
            </a:pPr>
            <a:r>
              <a:rPr lang="en-US" sz="4000" dirty="0">
                <a:cs typeface="Arial" charset="0"/>
              </a:rPr>
              <a:t>The expectation of self-sacrifice of a mother on behalf of her children is prescribed by cultural convention and reinforced through families, social networks, religion, and public imagery in mass media. </a:t>
            </a:r>
          </a:p>
          <a:p>
            <a:pPr algn="ctr">
              <a:lnSpc>
                <a:spcPct val="120000"/>
              </a:lnSpc>
              <a:defRPr/>
            </a:pPr>
            <a:r>
              <a:rPr lang="en-US" sz="4000" dirty="0">
                <a:cs typeface="Arial" charset="0"/>
              </a:rPr>
              <a:t>This concept is also known as “</a:t>
            </a:r>
            <a:r>
              <a:rPr lang="en-US" sz="4000" i="1" dirty="0" err="1">
                <a:cs typeface="Arial" charset="0"/>
              </a:rPr>
              <a:t>marianismo</a:t>
            </a:r>
            <a:r>
              <a:rPr lang="en-US" sz="4000" dirty="0">
                <a:cs typeface="Arial" charset="0"/>
              </a:rPr>
              <a:t>.”</a:t>
            </a:r>
          </a:p>
          <a:p>
            <a:pPr algn="ctr">
              <a:lnSpc>
                <a:spcPct val="80000"/>
              </a:lnSpc>
              <a:defRPr/>
            </a:pPr>
            <a:endParaRPr lang="en-US" sz="4000" dirty="0">
              <a:solidFill>
                <a:srgbClr val="FFFF00"/>
              </a:solidFill>
              <a:latin typeface="Times New Roman" pitchFamily="18" charset="0"/>
              <a:cs typeface="Times New Roman" pitchFamily="18" charset="0"/>
            </a:endParaRPr>
          </a:p>
          <a:p>
            <a:pPr>
              <a:lnSpc>
                <a:spcPct val="80000"/>
              </a:lnSpc>
              <a:defRPr/>
            </a:pPr>
            <a:endParaRPr lang="en-US" sz="2400" dirty="0">
              <a:solidFill>
                <a:srgbClr val="FFFF00"/>
              </a:solidFill>
              <a:latin typeface="Times New Roman" pitchFamily="18" charset="0"/>
              <a:cs typeface="Times New Roman" pitchFamily="18" charset="0"/>
            </a:endParaRPr>
          </a:p>
          <a:p>
            <a:pPr algn="ctr">
              <a:lnSpc>
                <a:spcPct val="80000"/>
              </a:lnSpc>
              <a:defRPr/>
            </a:pPr>
            <a:endParaRPr lang="en-US" sz="2400" dirty="0">
              <a:solidFill>
                <a:srgbClr val="FFFF00"/>
              </a:solidFill>
              <a:latin typeface="Times New Roman" pitchFamily="18" charset="0"/>
              <a:cs typeface="Times New Roman" pitchFamily="18" charset="0"/>
            </a:endParaRPr>
          </a:p>
          <a:p>
            <a:pPr algn="ctr">
              <a:lnSpc>
                <a:spcPct val="80000"/>
              </a:lnSpc>
              <a:defRPr/>
            </a:pPr>
            <a:endParaRPr lang="en-US" sz="3200" dirty="0">
              <a:solidFill>
                <a:srgbClr val="FFFF00"/>
              </a:solidFill>
              <a:latin typeface="Times New Roman" pitchFamily="18" charset="0"/>
              <a:cs typeface="Times New Roman" pitchFamily="18" charset="0"/>
            </a:endParaRPr>
          </a:p>
          <a:p>
            <a:pPr>
              <a:lnSpc>
                <a:spcPct val="80000"/>
              </a:lnSpc>
              <a:defRPr/>
            </a:pPr>
            <a:endParaRPr lang="en-US" sz="2000" dirty="0">
              <a:solidFill>
                <a:srgbClr val="FFFF00"/>
              </a:solidFill>
              <a:latin typeface="Times New Roman" pitchFamily="18" charset="0"/>
              <a:cs typeface="Times New Roman" pitchFamily="18" charset="0"/>
            </a:endParaRPr>
          </a:p>
          <a:p>
            <a:pPr>
              <a:lnSpc>
                <a:spcPct val="80000"/>
              </a:lnSpc>
              <a:defRPr/>
            </a:pPr>
            <a:endParaRPr lang="en-US" sz="2800" dirty="0">
              <a:solidFill>
                <a:srgbClr val="FFFF00"/>
              </a:solidFill>
              <a:latin typeface="Times New Roman" pitchFamily="18" charset="0"/>
              <a:cs typeface="Times New Roman" pitchFamily="18" charset="0"/>
            </a:endParaRPr>
          </a:p>
          <a:p>
            <a:pPr>
              <a:lnSpc>
                <a:spcPct val="80000"/>
              </a:lnSpc>
              <a:defRPr/>
            </a:pPr>
            <a:endParaRPr lang="en-US" sz="800" b="1" i="1" dirty="0">
              <a:solidFill>
                <a:srgbClr val="FFFF00"/>
              </a:solidFill>
              <a:latin typeface="Times New Roman" pitchFamily="18" charset="0"/>
              <a:cs typeface="Times New Roman" pitchFamily="18" charset="0"/>
            </a:endParaRPr>
          </a:p>
          <a:p>
            <a:pPr>
              <a:lnSpc>
                <a:spcPct val="80000"/>
              </a:lnSpc>
              <a:defRPr/>
            </a:pPr>
            <a:endParaRPr lang="en-US" sz="800" b="1" i="1" dirty="0">
              <a:solidFill>
                <a:srgbClr val="FFFF00"/>
              </a:solidFill>
              <a:latin typeface="Times New Roman" pitchFamily="18" charset="0"/>
              <a:cs typeface="Times New Roman" pitchFamily="18" charset="0"/>
            </a:endParaRPr>
          </a:p>
          <a:p>
            <a:pPr algn="ctr">
              <a:lnSpc>
                <a:spcPct val="80000"/>
              </a:lnSpc>
              <a:defRPr/>
            </a:pPr>
            <a:endParaRPr lang="en-US" sz="700" b="1" i="1" dirty="0">
              <a:solidFill>
                <a:srgbClr val="FFFF00"/>
              </a:solidFill>
              <a:latin typeface="Times New Roman" pitchFamily="18" charset="0"/>
              <a:cs typeface="Times New Roman" pitchFamily="18" charset="0"/>
            </a:endParaRPr>
          </a:p>
          <a:p>
            <a:pPr algn="ctr">
              <a:lnSpc>
                <a:spcPct val="80000"/>
              </a:lnSpc>
              <a:defRPr/>
            </a:pPr>
            <a:endParaRPr lang="en-US" sz="700" b="1" i="1" dirty="0">
              <a:solidFill>
                <a:srgbClr val="FFFF00"/>
              </a:solidFill>
              <a:latin typeface="Times New Roman" pitchFamily="18" charset="0"/>
              <a:cs typeface="Times New Roman" pitchFamily="18" charset="0"/>
            </a:endParaRPr>
          </a:p>
          <a:p>
            <a:pPr algn="ctr">
              <a:lnSpc>
                <a:spcPct val="80000"/>
              </a:lnSpc>
              <a:defRPr/>
            </a:pPr>
            <a:endParaRPr lang="en-US" dirty="0">
              <a:solidFill>
                <a:srgbClr val="FFFF00"/>
              </a:solidFill>
              <a:effectLst>
                <a:outerShdw blurRad="38100" dist="38100" dir="2700000" algn="tl">
                  <a:srgbClr val="C0C0C0"/>
                </a:outerShdw>
              </a:effectLst>
              <a:latin typeface="Times New Roman" pitchFamily="18" charset="0"/>
              <a:cs typeface="Times New Roman" pitchFamily="18" charset="0"/>
            </a:endParaRPr>
          </a:p>
          <a:p>
            <a:pPr algn="ctr">
              <a:lnSpc>
                <a:spcPct val="80000"/>
              </a:lnSpc>
              <a:defRPr/>
            </a:pPr>
            <a:endParaRPr lang="en-US" dirty="0">
              <a:solidFill>
                <a:srgbClr val="FFFF00"/>
              </a:solidFill>
              <a:effectLst>
                <a:outerShdw blurRad="38100" dist="38100" dir="2700000" algn="tl">
                  <a:srgbClr val="C0C0C0"/>
                </a:outerShdw>
              </a:effectLst>
              <a:latin typeface="Times New Roman" pitchFamily="18" charset="0"/>
              <a:cs typeface="Times New Roman" pitchFamily="18" charset="0"/>
            </a:endParaRPr>
          </a:p>
          <a:p>
            <a:pPr algn="ctr">
              <a:lnSpc>
                <a:spcPct val="80000"/>
              </a:lnSpc>
              <a:defRPr/>
            </a:pPr>
            <a:endParaRPr lang="en-US" sz="1100" dirty="0">
              <a:solidFill>
                <a:srgbClr val="FFFF00"/>
              </a:solidFill>
              <a:effectLst>
                <a:outerShdw blurRad="38100" dist="38100" dir="2700000" algn="tl">
                  <a:srgbClr val="C0C0C0"/>
                </a:outerShdw>
              </a:effectLst>
              <a:latin typeface="Calibri" pitchFamily="34" charset="0"/>
            </a:endParaRPr>
          </a:p>
          <a:p>
            <a:pPr algn="ctr">
              <a:lnSpc>
                <a:spcPct val="80000"/>
              </a:lnSpc>
              <a:defRPr/>
            </a:pPr>
            <a:endParaRPr lang="en-US" sz="1100" dirty="0">
              <a:solidFill>
                <a:srgbClr val="FFFF00"/>
              </a:solidFill>
              <a:effectLst>
                <a:outerShdw blurRad="38100" dist="38100" dir="2700000" algn="tl">
                  <a:srgbClr val="C0C0C0"/>
                </a:outerShdw>
              </a:effectLst>
              <a:latin typeface="Calibri" pitchFamily="34" charset="0"/>
            </a:endParaRPr>
          </a:p>
        </p:txBody>
      </p:sp>
      <p:sp>
        <p:nvSpPr>
          <p:cNvPr id="60418" name="Text Box 3"/>
          <p:cNvSpPr txBox="1">
            <a:spLocks noChangeArrowheads="1"/>
          </p:cNvSpPr>
          <p:nvPr/>
        </p:nvSpPr>
        <p:spPr bwMode="auto">
          <a:xfrm>
            <a:off x="76200" y="379413"/>
            <a:ext cx="8458200" cy="534987"/>
          </a:xfrm>
          <a:prstGeom prst="rect">
            <a:avLst/>
          </a:prstGeom>
          <a:noFill/>
          <a:ln w="9525">
            <a:noFill/>
            <a:miter lim="800000"/>
            <a:headEnd/>
            <a:tailEnd/>
          </a:ln>
        </p:spPr>
        <p:txBody>
          <a:bodyPr>
            <a:spAutoFit/>
          </a:bodyPr>
          <a:lstStyle/>
          <a:p>
            <a:pPr>
              <a:lnSpc>
                <a:spcPct val="80000"/>
              </a:lnSpc>
            </a:pPr>
            <a:r>
              <a:rPr lang="en-US" sz="3600" b="1">
                <a:solidFill>
                  <a:schemeClr val="bg1"/>
                </a:solidFill>
              </a:rPr>
              <a:t>Motherhood and Associated Roles</a:t>
            </a:r>
          </a:p>
        </p:txBody>
      </p:sp>
      <p:sp>
        <p:nvSpPr>
          <p:cNvPr id="60419" name="AutoShape 5" descr="9k="/>
          <p:cNvSpPr>
            <a:spLocks noChangeAspect="1" noChangeArrowheads="1"/>
          </p:cNvSpPr>
          <p:nvPr/>
        </p:nvSpPr>
        <p:spPr bwMode="auto">
          <a:xfrm>
            <a:off x="0" y="-26988"/>
            <a:ext cx="2476500" cy="1847851"/>
          </a:xfrm>
          <a:prstGeom prst="rect">
            <a:avLst/>
          </a:prstGeom>
          <a:noFill/>
          <a:ln w="9525">
            <a:noFill/>
            <a:miter lim="800000"/>
            <a:headEnd/>
            <a:tailEnd/>
          </a:ln>
        </p:spPr>
        <p:txBody>
          <a:bodyPr/>
          <a:lstStyle/>
          <a:p>
            <a:endParaRPr lang="en-US"/>
          </a:p>
        </p:txBody>
      </p:sp>
      <p:pic>
        <p:nvPicPr>
          <p:cNvPr id="60420" name="Picture 7" descr="art-motherhood"/>
          <p:cNvPicPr>
            <a:picLocks noChangeAspect="1" noChangeArrowheads="1"/>
          </p:cNvPicPr>
          <p:nvPr/>
        </p:nvPicPr>
        <p:blipFill>
          <a:blip r:embed="rId3" cstate="print"/>
          <a:srcRect/>
          <a:stretch>
            <a:fillRect/>
          </a:stretch>
        </p:blipFill>
        <p:spPr bwMode="auto">
          <a:xfrm>
            <a:off x="4225925" y="3746500"/>
            <a:ext cx="3641725" cy="2711450"/>
          </a:xfrm>
          <a:prstGeom prst="rect">
            <a:avLst/>
          </a:prstGeom>
          <a:noFill/>
          <a:ln w="9525">
            <a:noFill/>
            <a:miter lim="800000"/>
            <a:headEnd/>
            <a:tailEnd/>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66" y="6247331"/>
            <a:ext cx="3430524" cy="610669"/>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p:cNvSpPr>
          <p:nvPr>
            <p:ph type="title" idx="4294967295"/>
          </p:nvPr>
        </p:nvSpPr>
        <p:spPr>
          <a:xfrm>
            <a:off x="76200" y="228600"/>
            <a:ext cx="8763000" cy="838200"/>
          </a:xfrm>
        </p:spPr>
        <p:txBody>
          <a:bodyPr/>
          <a:lstStyle/>
          <a:p>
            <a:r>
              <a:rPr lang="es-PR" b="1" smtClean="0">
                <a:solidFill>
                  <a:schemeClr val="bg1"/>
                </a:solidFill>
                <a:latin typeface="Arial" charset="0"/>
                <a:cs typeface="Arial" charset="0"/>
              </a:rPr>
              <a:t>Machismo</a:t>
            </a:r>
          </a:p>
        </p:txBody>
      </p:sp>
      <p:sp>
        <p:nvSpPr>
          <p:cNvPr id="195586" name="Rectangle 3"/>
          <p:cNvSpPr>
            <a:spLocks noGrp="1"/>
          </p:cNvSpPr>
          <p:nvPr>
            <p:ph type="body" idx="4294967295"/>
          </p:nvPr>
        </p:nvSpPr>
        <p:spPr>
          <a:xfrm>
            <a:off x="381000" y="1447800"/>
            <a:ext cx="7696200" cy="4876800"/>
          </a:xfrm>
        </p:spPr>
        <p:txBody>
          <a:bodyPr/>
          <a:lstStyle/>
          <a:p>
            <a:pPr marL="914400" indent="-450850">
              <a:defRPr/>
            </a:pPr>
            <a:r>
              <a:rPr lang="es-PR" sz="2800" dirty="0" err="1" smtClean="0">
                <a:latin typeface="Arial" charset="0"/>
                <a:cs typeface="Arial" charset="0"/>
              </a:rPr>
              <a:t>Significantly</a:t>
            </a:r>
            <a:r>
              <a:rPr lang="es-PR" sz="2800" dirty="0" smtClean="0">
                <a:latin typeface="Arial" charset="0"/>
                <a:cs typeface="Arial" charset="0"/>
              </a:rPr>
              <a:t> </a:t>
            </a:r>
            <a:r>
              <a:rPr lang="es-PR" sz="2800" dirty="0" err="1" smtClean="0">
                <a:latin typeface="Arial" charset="0"/>
                <a:cs typeface="Arial" charset="0"/>
              </a:rPr>
              <a:t>influences</a:t>
            </a:r>
            <a:r>
              <a:rPr lang="es-PR" sz="2800" dirty="0" smtClean="0">
                <a:latin typeface="Arial" charset="0"/>
                <a:cs typeface="Arial" charset="0"/>
              </a:rPr>
              <a:t> </a:t>
            </a:r>
            <a:r>
              <a:rPr lang="es-PR" sz="2800" dirty="0" err="1" smtClean="0">
                <a:latin typeface="Arial" charset="0"/>
                <a:cs typeface="Arial" charset="0"/>
              </a:rPr>
              <a:t>behavior</a:t>
            </a:r>
            <a:r>
              <a:rPr lang="es-PR" sz="2800" dirty="0" smtClean="0">
                <a:latin typeface="Arial" charset="0"/>
                <a:cs typeface="Arial" charset="0"/>
              </a:rPr>
              <a:t> and </a:t>
            </a:r>
            <a:r>
              <a:rPr lang="es-PR" sz="2800" dirty="0" err="1" smtClean="0">
                <a:latin typeface="Arial" charset="0"/>
                <a:cs typeface="Arial" charset="0"/>
              </a:rPr>
              <a:t>attitudes</a:t>
            </a:r>
            <a:r>
              <a:rPr lang="es-PR" sz="2800" dirty="0" smtClean="0">
                <a:latin typeface="Arial" charset="0"/>
                <a:cs typeface="Arial" charset="0"/>
              </a:rPr>
              <a:t> of </a:t>
            </a:r>
            <a:r>
              <a:rPr lang="es-PR" sz="2800" dirty="0" err="1" smtClean="0">
                <a:latin typeface="Arial" charset="0"/>
                <a:cs typeface="Arial" charset="0"/>
              </a:rPr>
              <a:t>adolescent</a:t>
            </a:r>
            <a:r>
              <a:rPr lang="es-PR" sz="2800" dirty="0" smtClean="0">
                <a:latin typeface="Arial" charset="0"/>
                <a:cs typeface="Arial" charset="0"/>
              </a:rPr>
              <a:t> males </a:t>
            </a:r>
            <a:r>
              <a:rPr lang="es-PR" sz="2800" dirty="0" err="1" smtClean="0">
                <a:latin typeface="Arial" charset="0"/>
                <a:cs typeface="Arial" charset="0"/>
              </a:rPr>
              <a:t>during</a:t>
            </a:r>
            <a:r>
              <a:rPr lang="es-PR" sz="2800" dirty="0" smtClean="0">
                <a:latin typeface="Arial" charset="0"/>
                <a:cs typeface="Arial" charset="0"/>
              </a:rPr>
              <a:t> time of </a:t>
            </a:r>
            <a:r>
              <a:rPr lang="es-PR" sz="2800" dirty="0" err="1" smtClean="0">
                <a:latin typeface="Arial" charset="0"/>
                <a:cs typeface="Arial" charset="0"/>
              </a:rPr>
              <a:t>identity</a:t>
            </a:r>
            <a:r>
              <a:rPr lang="es-PR" sz="2800" dirty="0" smtClean="0">
                <a:latin typeface="Arial" charset="0"/>
                <a:cs typeface="Arial" charset="0"/>
              </a:rPr>
              <a:t> </a:t>
            </a:r>
            <a:r>
              <a:rPr lang="es-PR" sz="2800" dirty="0" err="1" smtClean="0">
                <a:latin typeface="Arial" charset="0"/>
                <a:cs typeface="Arial" charset="0"/>
              </a:rPr>
              <a:t>formation</a:t>
            </a:r>
            <a:r>
              <a:rPr lang="es-PR" sz="2800" dirty="0" smtClean="0">
                <a:latin typeface="Arial" charset="0"/>
                <a:cs typeface="Arial" charset="0"/>
              </a:rPr>
              <a:t>.</a:t>
            </a:r>
          </a:p>
          <a:p>
            <a:pPr marL="914400" indent="-450850">
              <a:buFont typeface="Arial" charset="0"/>
              <a:buNone/>
              <a:defRPr/>
            </a:pPr>
            <a:endParaRPr lang="es-PR" sz="2800" dirty="0" smtClean="0">
              <a:latin typeface="Arial" charset="0"/>
              <a:cs typeface="Arial" charset="0"/>
            </a:endParaRPr>
          </a:p>
          <a:p>
            <a:pPr marL="914400" indent="-450850">
              <a:defRPr/>
            </a:pPr>
            <a:r>
              <a:rPr lang="es-PR" sz="2800" dirty="0" err="1" smtClean="0">
                <a:latin typeface="Arial" charset="0"/>
                <a:cs typeface="Arial" charset="0"/>
              </a:rPr>
              <a:t>Distinction</a:t>
            </a:r>
            <a:r>
              <a:rPr lang="es-PR" sz="2800" dirty="0" smtClean="0">
                <a:latin typeface="Arial" charset="0"/>
                <a:cs typeface="Arial" charset="0"/>
              </a:rPr>
              <a:t> </a:t>
            </a:r>
            <a:r>
              <a:rPr lang="es-PR" sz="2800" dirty="0" err="1" smtClean="0">
                <a:latin typeface="Arial" charset="0"/>
                <a:cs typeface="Arial" charset="0"/>
              </a:rPr>
              <a:t>between</a:t>
            </a:r>
            <a:r>
              <a:rPr lang="es-PR" sz="2800" dirty="0" smtClean="0">
                <a:latin typeface="Arial" charset="0"/>
                <a:cs typeface="Arial" charset="0"/>
              </a:rPr>
              <a:t> </a:t>
            </a:r>
            <a:r>
              <a:rPr lang="es-PR" sz="2800" dirty="0" err="1" smtClean="0">
                <a:latin typeface="Arial" charset="0"/>
                <a:cs typeface="Arial" charset="0"/>
              </a:rPr>
              <a:t>the</a:t>
            </a:r>
            <a:r>
              <a:rPr lang="es-PR" sz="2800" dirty="0" smtClean="0">
                <a:latin typeface="Arial" charset="0"/>
                <a:cs typeface="Arial" charset="0"/>
              </a:rPr>
              <a:t> </a:t>
            </a:r>
            <a:r>
              <a:rPr lang="es-PR" sz="2800" dirty="0" err="1" smtClean="0">
                <a:latin typeface="Arial" charset="0"/>
                <a:cs typeface="Arial" charset="0"/>
              </a:rPr>
              <a:t>sexes</a:t>
            </a:r>
            <a:r>
              <a:rPr lang="es-PR" sz="2800" dirty="0" smtClean="0">
                <a:latin typeface="Arial" charset="0"/>
                <a:cs typeface="Arial" charset="0"/>
              </a:rPr>
              <a:t>. </a:t>
            </a:r>
          </a:p>
          <a:p>
            <a:pPr marL="914400" indent="-450850">
              <a:buFont typeface="Arial" charset="0"/>
              <a:buNone/>
              <a:defRPr/>
            </a:pPr>
            <a:endParaRPr lang="es-PR" sz="2800" dirty="0" smtClean="0">
              <a:latin typeface="Arial" charset="0"/>
              <a:cs typeface="Arial" charset="0"/>
            </a:endParaRPr>
          </a:p>
          <a:p>
            <a:pPr marL="914400" indent="-450850">
              <a:defRPr/>
            </a:pPr>
            <a:r>
              <a:rPr lang="es-PR" sz="2800" dirty="0" err="1" smtClean="0">
                <a:latin typeface="Arial" charset="0"/>
                <a:cs typeface="Arial" charset="0"/>
              </a:rPr>
              <a:t>Includes</a:t>
            </a:r>
            <a:r>
              <a:rPr lang="es-PR" sz="2800" dirty="0" smtClean="0">
                <a:latin typeface="Arial" charset="0"/>
                <a:cs typeface="Arial" charset="0"/>
              </a:rPr>
              <a:t> </a:t>
            </a:r>
            <a:r>
              <a:rPr lang="es-PR" sz="2800" dirty="0" err="1" smtClean="0">
                <a:latin typeface="Arial" charset="0"/>
                <a:cs typeface="Arial" charset="0"/>
              </a:rPr>
              <a:t>dignity</a:t>
            </a:r>
            <a:r>
              <a:rPr lang="es-PR" sz="2800" dirty="0" smtClean="0">
                <a:latin typeface="Arial" charset="0"/>
                <a:cs typeface="Arial" charset="0"/>
              </a:rPr>
              <a:t> in personal </a:t>
            </a:r>
            <a:r>
              <a:rPr lang="es-PR" sz="2800" dirty="0" err="1" smtClean="0">
                <a:latin typeface="Arial" charset="0"/>
                <a:cs typeface="Arial" charset="0"/>
              </a:rPr>
              <a:t>conduct</a:t>
            </a:r>
            <a:r>
              <a:rPr lang="es-PR" sz="2800" dirty="0" smtClean="0">
                <a:latin typeface="Arial" charset="0"/>
                <a:cs typeface="Arial" charset="0"/>
              </a:rPr>
              <a:t>, </a:t>
            </a:r>
            <a:r>
              <a:rPr lang="es-PR" sz="2800" dirty="0" err="1" smtClean="0">
                <a:latin typeface="Arial" charset="0"/>
                <a:cs typeface="Arial" charset="0"/>
              </a:rPr>
              <a:t>respect</a:t>
            </a:r>
            <a:r>
              <a:rPr lang="es-PR" sz="2800" dirty="0" smtClean="0">
                <a:latin typeface="Arial" charset="0"/>
                <a:cs typeface="Arial" charset="0"/>
              </a:rPr>
              <a:t> and </a:t>
            </a:r>
            <a:r>
              <a:rPr lang="es-PR" sz="2800" dirty="0" err="1" smtClean="0">
                <a:latin typeface="Arial" charset="0"/>
                <a:cs typeface="Arial" charset="0"/>
              </a:rPr>
              <a:t>respect</a:t>
            </a:r>
            <a:r>
              <a:rPr lang="es-PR" sz="2800" dirty="0" smtClean="0">
                <a:latin typeface="Arial" charset="0"/>
                <a:cs typeface="Arial" charset="0"/>
              </a:rPr>
              <a:t> </a:t>
            </a:r>
            <a:r>
              <a:rPr lang="es-PR" sz="2800" dirty="0" err="1" smtClean="0">
                <a:latin typeface="Arial" charset="0"/>
                <a:cs typeface="Arial" charset="0"/>
              </a:rPr>
              <a:t>for</a:t>
            </a:r>
            <a:r>
              <a:rPr lang="es-PR" sz="2800" dirty="0" smtClean="0">
                <a:latin typeface="Arial" charset="0"/>
                <a:cs typeface="Arial" charset="0"/>
              </a:rPr>
              <a:t> </a:t>
            </a:r>
            <a:r>
              <a:rPr lang="es-PR" sz="2800" dirty="0" err="1" smtClean="0">
                <a:latin typeface="Arial" charset="0"/>
                <a:cs typeface="Arial" charset="0"/>
              </a:rPr>
              <a:t>others</a:t>
            </a:r>
            <a:r>
              <a:rPr lang="es-PR" sz="2800" dirty="0" smtClean="0">
                <a:latin typeface="Arial" charset="0"/>
                <a:cs typeface="Arial" charset="0"/>
              </a:rPr>
              <a:t>.</a:t>
            </a:r>
          </a:p>
          <a:p>
            <a:pPr marL="914400" indent="-450850">
              <a:defRPr/>
            </a:pPr>
            <a:endParaRPr lang="es-PR" sz="2800" dirty="0" smtClean="0">
              <a:latin typeface="Arial" charset="0"/>
              <a:cs typeface="Arial" charset="0"/>
            </a:endParaRPr>
          </a:p>
          <a:p>
            <a:pPr>
              <a:buFont typeface="Arial" charset="0"/>
              <a:buNone/>
              <a:defRPr/>
            </a:pPr>
            <a:endParaRPr lang="es-PR" sz="1200" dirty="0" smtClean="0">
              <a:latin typeface="Arial" charset="0"/>
              <a:cs typeface="Arial" charset="0"/>
            </a:endParaRPr>
          </a:p>
          <a:p>
            <a:pPr>
              <a:buFont typeface="Arial" charset="0"/>
              <a:buNone/>
              <a:defRPr/>
            </a:pPr>
            <a:r>
              <a:rPr lang="es-PR" sz="1200" dirty="0" err="1" smtClean="0">
                <a:latin typeface="Arial" charset="0"/>
                <a:cs typeface="Arial" charset="0"/>
              </a:rPr>
              <a:t>Source</a:t>
            </a:r>
            <a:r>
              <a:rPr lang="es-PR" sz="1200" dirty="0" smtClean="0">
                <a:latin typeface="Arial" charset="0"/>
                <a:cs typeface="Arial" charset="0"/>
              </a:rPr>
              <a:t>: Rivera. &amp; Rogers-</a:t>
            </a:r>
            <a:r>
              <a:rPr lang="es-PR" sz="1200" dirty="0" err="1" smtClean="0">
                <a:latin typeface="Arial" charset="0"/>
                <a:cs typeface="Arial" charset="0"/>
              </a:rPr>
              <a:t>Adkinson</a:t>
            </a:r>
            <a:r>
              <a:rPr lang="es-PR" sz="1200" dirty="0" smtClean="0">
                <a:latin typeface="Arial" charset="0"/>
                <a:cs typeface="Arial" charset="0"/>
              </a:rPr>
              <a:t>, 1997</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66" y="6247331"/>
            <a:ext cx="3430524" cy="610669"/>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81000" y="1371600"/>
            <a:ext cx="7772400" cy="2362200"/>
          </a:xfrm>
          <a:prstGeom prst="rect">
            <a:avLst/>
          </a:prstGeom>
        </p:spPr>
        <p:txBody>
          <a:bodyPr anchor="ctr">
            <a:normAutofit/>
          </a:bodyPr>
          <a:lstStyle/>
          <a:p>
            <a:pPr algn="ctr">
              <a:lnSpc>
                <a:spcPct val="60000"/>
              </a:lnSpc>
              <a:defRPr/>
            </a:pPr>
            <a:endParaRPr lang="en-US" sz="300" b="1" dirty="0">
              <a:solidFill>
                <a:srgbClr val="FFFF00"/>
              </a:solidFill>
              <a:effectLst>
                <a:outerShdw blurRad="38100" dist="38100" dir="2700000" algn="tl">
                  <a:srgbClr val="C0C0C0"/>
                </a:outerShdw>
              </a:effectLst>
              <a:latin typeface="Calibri" pitchFamily="34" charset="0"/>
            </a:endParaRPr>
          </a:p>
          <a:p>
            <a:pPr algn="ctr">
              <a:lnSpc>
                <a:spcPct val="60000"/>
              </a:lnSpc>
              <a:defRPr/>
            </a:pPr>
            <a:endParaRPr lang="en-US" sz="200" b="1" dirty="0">
              <a:solidFill>
                <a:srgbClr val="FFFF00"/>
              </a:solidFill>
              <a:latin typeface="Times New Roman" pitchFamily="18" charset="0"/>
              <a:cs typeface="Times New Roman" pitchFamily="18" charset="0"/>
            </a:endParaRPr>
          </a:p>
          <a:p>
            <a:pPr>
              <a:lnSpc>
                <a:spcPct val="60000"/>
              </a:lnSpc>
              <a:defRPr/>
            </a:pPr>
            <a:endParaRPr lang="en-US" sz="200" b="1" dirty="0">
              <a:solidFill>
                <a:srgbClr val="FFFF00"/>
              </a:solidFill>
              <a:latin typeface="Times New Roman" pitchFamily="18" charset="0"/>
              <a:cs typeface="Times New Roman" pitchFamily="18" charset="0"/>
            </a:endParaRPr>
          </a:p>
          <a:p>
            <a:pPr>
              <a:lnSpc>
                <a:spcPct val="60000"/>
              </a:lnSpc>
              <a:defRPr/>
            </a:pPr>
            <a:endParaRPr lang="en-US" sz="200" dirty="0"/>
          </a:p>
          <a:p>
            <a:pPr>
              <a:lnSpc>
                <a:spcPct val="60000"/>
              </a:lnSpc>
              <a:defRPr/>
            </a:pPr>
            <a:endParaRPr lang="en-US" sz="200" dirty="0"/>
          </a:p>
          <a:p>
            <a:pPr>
              <a:lnSpc>
                <a:spcPct val="60000"/>
              </a:lnSpc>
              <a:defRPr/>
            </a:pPr>
            <a:endParaRPr lang="en-US" sz="700" dirty="0">
              <a:solidFill>
                <a:srgbClr val="FFFF00"/>
              </a:solidFill>
              <a:latin typeface="Times New Roman" pitchFamily="18" charset="0"/>
              <a:cs typeface="Times New Roman" pitchFamily="18" charset="0"/>
            </a:endParaRPr>
          </a:p>
          <a:p>
            <a:pPr algn="ctr">
              <a:lnSpc>
                <a:spcPct val="60000"/>
              </a:lnSpc>
              <a:defRPr/>
            </a:pPr>
            <a:endParaRPr lang="en-US" sz="800" dirty="0">
              <a:solidFill>
                <a:srgbClr val="FFFF00"/>
              </a:solidFill>
              <a:latin typeface="Times New Roman" pitchFamily="18" charset="0"/>
              <a:cs typeface="Times New Roman" pitchFamily="18" charset="0"/>
            </a:endParaRPr>
          </a:p>
          <a:p>
            <a:pPr>
              <a:lnSpc>
                <a:spcPct val="60000"/>
              </a:lnSpc>
              <a:defRPr/>
            </a:pPr>
            <a:r>
              <a:rPr lang="en-US" sz="800" dirty="0">
                <a:cs typeface="Arial" charset="0"/>
              </a:rPr>
              <a:t> </a:t>
            </a:r>
            <a:endParaRPr lang="en-US" sz="600" dirty="0">
              <a:cs typeface="Arial" charset="0"/>
            </a:endParaRPr>
          </a:p>
          <a:p>
            <a:pPr>
              <a:lnSpc>
                <a:spcPct val="60000"/>
              </a:lnSpc>
              <a:defRPr/>
            </a:pPr>
            <a:endParaRPr lang="en-US" sz="600" dirty="0">
              <a:cs typeface="Arial" charset="0"/>
            </a:endParaRPr>
          </a:p>
          <a:p>
            <a:pPr>
              <a:lnSpc>
                <a:spcPct val="60000"/>
              </a:lnSpc>
              <a:defRPr/>
            </a:pPr>
            <a:endParaRPr lang="en-US" sz="600" dirty="0">
              <a:cs typeface="Arial" charset="0"/>
            </a:endParaRPr>
          </a:p>
          <a:p>
            <a:pPr>
              <a:lnSpc>
                <a:spcPct val="60000"/>
              </a:lnSpc>
              <a:defRPr/>
            </a:pPr>
            <a:r>
              <a:rPr lang="en-US" sz="600" dirty="0">
                <a:cs typeface="Arial" charset="0"/>
              </a:rPr>
              <a:t> </a:t>
            </a:r>
            <a:endParaRPr lang="en-US" sz="2500" dirty="0">
              <a:cs typeface="Arial" charset="0"/>
            </a:endParaRPr>
          </a:p>
          <a:p>
            <a:pPr>
              <a:defRPr/>
            </a:pPr>
            <a:r>
              <a:rPr lang="en-US" sz="2600" dirty="0">
                <a:cs typeface="Arial" charset="0"/>
              </a:rPr>
              <a:t>“Gender specific value that applies to Hispanics and refers to a man’s responsibility to provide for, protect and defend his family”.</a:t>
            </a:r>
          </a:p>
          <a:p>
            <a:pPr>
              <a:defRPr/>
            </a:pPr>
            <a:endParaRPr lang="en-US" sz="2600" dirty="0">
              <a:cs typeface="Arial" charset="0"/>
            </a:endParaRPr>
          </a:p>
          <a:p>
            <a:pPr algn="ctr">
              <a:lnSpc>
                <a:spcPct val="60000"/>
              </a:lnSpc>
              <a:defRPr/>
            </a:pPr>
            <a:r>
              <a:rPr lang="en-US" sz="800" b="1" dirty="0">
                <a:solidFill>
                  <a:srgbClr val="FFFF00"/>
                </a:solidFill>
                <a:latin typeface="Times New Roman" pitchFamily="18" charset="0"/>
                <a:cs typeface="Times New Roman" pitchFamily="18" charset="0"/>
              </a:rPr>
              <a:t> </a:t>
            </a:r>
            <a:endParaRPr lang="en-US" sz="600" dirty="0">
              <a:solidFill>
                <a:srgbClr val="FFFF00"/>
              </a:solidFill>
              <a:latin typeface="Times New Roman" pitchFamily="18" charset="0"/>
              <a:cs typeface="Times New Roman" pitchFamily="18" charset="0"/>
            </a:endParaRPr>
          </a:p>
          <a:p>
            <a:pPr algn="ctr">
              <a:lnSpc>
                <a:spcPct val="60000"/>
              </a:lnSpc>
              <a:defRPr/>
            </a:pPr>
            <a:endParaRPr lang="en-US" sz="800" dirty="0">
              <a:solidFill>
                <a:srgbClr val="FFFF00"/>
              </a:solidFill>
              <a:latin typeface="Times New Roman" pitchFamily="18" charset="0"/>
              <a:cs typeface="Times New Roman" pitchFamily="18" charset="0"/>
            </a:endParaRPr>
          </a:p>
          <a:p>
            <a:pPr>
              <a:lnSpc>
                <a:spcPct val="60000"/>
              </a:lnSpc>
              <a:defRPr/>
            </a:pPr>
            <a:endParaRPr lang="en-US" sz="500" dirty="0">
              <a:solidFill>
                <a:srgbClr val="FFFF00"/>
              </a:solidFill>
              <a:latin typeface="Times New Roman" pitchFamily="18" charset="0"/>
              <a:cs typeface="Times New Roman" pitchFamily="18" charset="0"/>
            </a:endParaRPr>
          </a:p>
          <a:p>
            <a:pPr>
              <a:lnSpc>
                <a:spcPct val="60000"/>
              </a:lnSpc>
              <a:defRPr/>
            </a:pPr>
            <a:endParaRPr lang="en-US" sz="700" dirty="0">
              <a:solidFill>
                <a:srgbClr val="FFFF00"/>
              </a:solidFill>
              <a:latin typeface="Times New Roman" pitchFamily="18" charset="0"/>
              <a:cs typeface="Times New Roman" pitchFamily="18" charset="0"/>
            </a:endParaRPr>
          </a:p>
          <a:p>
            <a:pPr>
              <a:lnSpc>
                <a:spcPct val="60000"/>
              </a:lnSpc>
              <a:defRPr/>
            </a:pPr>
            <a:endParaRPr lang="en-US" sz="200" b="1" i="1" dirty="0">
              <a:solidFill>
                <a:srgbClr val="FFFF00"/>
              </a:solidFill>
              <a:latin typeface="Times New Roman" pitchFamily="18" charset="0"/>
              <a:cs typeface="Times New Roman" pitchFamily="18" charset="0"/>
            </a:endParaRPr>
          </a:p>
          <a:p>
            <a:pPr>
              <a:lnSpc>
                <a:spcPct val="60000"/>
              </a:lnSpc>
              <a:defRPr/>
            </a:pPr>
            <a:endParaRPr lang="en-US" sz="200" b="1" i="1" dirty="0">
              <a:solidFill>
                <a:srgbClr val="FFFF00"/>
              </a:solidFill>
              <a:latin typeface="Times New Roman" pitchFamily="18" charset="0"/>
              <a:cs typeface="Times New Roman" pitchFamily="18" charset="0"/>
            </a:endParaRPr>
          </a:p>
          <a:p>
            <a:pPr algn="ctr">
              <a:lnSpc>
                <a:spcPct val="60000"/>
              </a:lnSpc>
              <a:defRPr/>
            </a:pPr>
            <a:endParaRPr lang="en-US" sz="200" b="1" i="1" dirty="0">
              <a:solidFill>
                <a:srgbClr val="FFFF00"/>
              </a:solidFill>
              <a:latin typeface="Times New Roman" pitchFamily="18" charset="0"/>
              <a:cs typeface="Times New Roman" pitchFamily="18" charset="0"/>
            </a:endParaRPr>
          </a:p>
          <a:p>
            <a:pPr algn="ctr">
              <a:lnSpc>
                <a:spcPct val="60000"/>
              </a:lnSpc>
              <a:defRPr/>
            </a:pPr>
            <a:endParaRPr lang="en-US" sz="200" b="1" i="1" dirty="0">
              <a:solidFill>
                <a:srgbClr val="FFFF00"/>
              </a:solidFill>
              <a:latin typeface="Times New Roman" pitchFamily="18" charset="0"/>
              <a:cs typeface="Times New Roman" pitchFamily="18" charset="0"/>
            </a:endParaRPr>
          </a:p>
          <a:p>
            <a:pPr algn="ctr">
              <a:lnSpc>
                <a:spcPct val="60000"/>
              </a:lnSpc>
              <a:defRPr/>
            </a:pPr>
            <a:endParaRPr lang="en-US" sz="500" dirty="0">
              <a:solidFill>
                <a:srgbClr val="FFFF00"/>
              </a:solidFill>
              <a:effectLst>
                <a:outerShdw blurRad="38100" dist="38100" dir="2700000" algn="tl">
                  <a:srgbClr val="C0C0C0"/>
                </a:outerShdw>
              </a:effectLst>
              <a:latin typeface="Times New Roman" pitchFamily="18" charset="0"/>
              <a:cs typeface="Times New Roman" pitchFamily="18" charset="0"/>
            </a:endParaRPr>
          </a:p>
          <a:p>
            <a:pPr algn="ctr">
              <a:lnSpc>
                <a:spcPct val="60000"/>
              </a:lnSpc>
              <a:defRPr/>
            </a:pPr>
            <a:endParaRPr lang="en-US" sz="500" dirty="0">
              <a:solidFill>
                <a:srgbClr val="FFFF00"/>
              </a:solidFill>
              <a:effectLst>
                <a:outerShdw blurRad="38100" dist="38100" dir="2700000" algn="tl">
                  <a:srgbClr val="C0C0C0"/>
                </a:outerShdw>
              </a:effectLst>
              <a:latin typeface="Times New Roman" pitchFamily="18" charset="0"/>
              <a:cs typeface="Times New Roman" pitchFamily="18" charset="0"/>
            </a:endParaRPr>
          </a:p>
          <a:p>
            <a:pPr algn="ctr">
              <a:lnSpc>
                <a:spcPct val="60000"/>
              </a:lnSpc>
              <a:defRPr/>
            </a:pPr>
            <a:endParaRPr lang="en-US" sz="300" dirty="0">
              <a:solidFill>
                <a:srgbClr val="FFFF00"/>
              </a:solidFill>
              <a:effectLst>
                <a:outerShdw blurRad="38100" dist="38100" dir="2700000" algn="tl">
                  <a:srgbClr val="C0C0C0"/>
                </a:outerShdw>
              </a:effectLst>
              <a:latin typeface="Calibri" pitchFamily="34" charset="0"/>
            </a:endParaRPr>
          </a:p>
          <a:p>
            <a:pPr algn="ctr">
              <a:lnSpc>
                <a:spcPct val="60000"/>
              </a:lnSpc>
              <a:defRPr/>
            </a:pPr>
            <a:endParaRPr lang="en-US" sz="300" dirty="0">
              <a:solidFill>
                <a:srgbClr val="FFFF00"/>
              </a:solidFill>
              <a:effectLst>
                <a:outerShdw blurRad="38100" dist="38100" dir="2700000" algn="tl">
                  <a:srgbClr val="C0C0C0"/>
                </a:outerShdw>
              </a:effectLst>
              <a:latin typeface="Calibri" pitchFamily="34" charset="0"/>
            </a:endParaRPr>
          </a:p>
        </p:txBody>
      </p:sp>
      <p:sp>
        <p:nvSpPr>
          <p:cNvPr id="64514" name="Text Box 3"/>
          <p:cNvSpPr txBox="1">
            <a:spLocks noChangeArrowheads="1"/>
          </p:cNvSpPr>
          <p:nvPr/>
        </p:nvSpPr>
        <p:spPr bwMode="auto">
          <a:xfrm>
            <a:off x="152400" y="455613"/>
            <a:ext cx="8610600" cy="534987"/>
          </a:xfrm>
          <a:prstGeom prst="rect">
            <a:avLst/>
          </a:prstGeom>
          <a:noFill/>
          <a:ln w="9525">
            <a:noFill/>
            <a:miter lim="800000"/>
            <a:headEnd/>
            <a:tailEnd/>
          </a:ln>
        </p:spPr>
        <p:txBody>
          <a:bodyPr>
            <a:spAutoFit/>
          </a:bodyPr>
          <a:lstStyle/>
          <a:p>
            <a:pPr>
              <a:lnSpc>
                <a:spcPct val="80000"/>
              </a:lnSpc>
            </a:pPr>
            <a:r>
              <a:rPr lang="en-US" sz="3600" b="1">
                <a:solidFill>
                  <a:schemeClr val="bg1"/>
                </a:solidFill>
              </a:rPr>
              <a:t>Machismo</a:t>
            </a:r>
          </a:p>
        </p:txBody>
      </p:sp>
      <p:sp>
        <p:nvSpPr>
          <p:cNvPr id="64515" name="TextBox 1"/>
          <p:cNvSpPr txBox="1">
            <a:spLocks noChangeArrowheads="1"/>
          </p:cNvSpPr>
          <p:nvPr/>
        </p:nvSpPr>
        <p:spPr bwMode="auto">
          <a:xfrm>
            <a:off x="241300" y="5859463"/>
            <a:ext cx="2819400" cy="554037"/>
          </a:xfrm>
          <a:prstGeom prst="rect">
            <a:avLst/>
          </a:prstGeom>
          <a:noFill/>
          <a:ln w="9525">
            <a:noFill/>
            <a:miter lim="800000"/>
            <a:headEnd/>
            <a:tailEnd/>
          </a:ln>
        </p:spPr>
        <p:txBody>
          <a:bodyPr>
            <a:spAutoFit/>
          </a:bodyPr>
          <a:lstStyle/>
          <a:p>
            <a:r>
              <a:rPr lang="en-US" sz="1200">
                <a:cs typeface="Arial" charset="0"/>
              </a:rPr>
              <a:t>Source: Morales, 1996</a:t>
            </a:r>
          </a:p>
          <a:p>
            <a:endParaRPr lang="es-PR"/>
          </a:p>
        </p:txBody>
      </p:sp>
      <p:pic>
        <p:nvPicPr>
          <p:cNvPr id="64516" name="Picture 3"/>
          <p:cNvPicPr>
            <a:picLocks noChangeAspect="1" noChangeArrowheads="1"/>
          </p:cNvPicPr>
          <p:nvPr/>
        </p:nvPicPr>
        <p:blipFill>
          <a:blip r:embed="rId3" cstate="print"/>
          <a:srcRect/>
          <a:stretch>
            <a:fillRect/>
          </a:stretch>
        </p:blipFill>
        <p:spPr bwMode="auto">
          <a:xfrm>
            <a:off x="2971800" y="3962400"/>
            <a:ext cx="2824163" cy="1897063"/>
          </a:xfrm>
          <a:prstGeom prst="rect">
            <a:avLst/>
          </a:prstGeom>
          <a:noFill/>
          <a:ln w="9525">
            <a:noFill/>
            <a:miter lim="800000"/>
            <a:headEnd/>
            <a:tailEnd/>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66" y="6247331"/>
            <a:ext cx="3430524" cy="610669"/>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1219200"/>
            <a:ext cx="5638800" cy="4876800"/>
          </a:xfrm>
        </p:spPr>
        <p:txBody>
          <a:bodyPr/>
          <a:lstStyle/>
          <a:p>
            <a:r>
              <a:rPr lang="en-US" dirty="0" smtClean="0"/>
              <a:t>17% of LGBTTQ Americans are Hispanic </a:t>
            </a:r>
          </a:p>
          <a:p>
            <a:endParaRPr lang="en-US" dirty="0"/>
          </a:p>
          <a:p>
            <a:r>
              <a:rPr lang="en-US" dirty="0" smtClean="0"/>
              <a:t>Acceptance increases through immigrant generations</a:t>
            </a:r>
          </a:p>
          <a:p>
            <a:endParaRPr lang="en-US" dirty="0"/>
          </a:p>
          <a:p>
            <a:r>
              <a:rPr lang="en-US" dirty="0" smtClean="0"/>
              <a:t>Higher levels of substance use among Hispanic LGBTTQ</a:t>
            </a:r>
          </a:p>
          <a:p>
            <a:endParaRPr lang="en-US" dirty="0" smtClean="0"/>
          </a:p>
          <a:p>
            <a:r>
              <a:rPr lang="en-US" dirty="0" smtClean="0"/>
              <a:t>Immigration and homophobia</a:t>
            </a:r>
          </a:p>
          <a:p>
            <a:endParaRPr lang="en-US" dirty="0"/>
          </a:p>
          <a:p>
            <a:pPr marL="0" indent="0">
              <a:buNone/>
            </a:pPr>
            <a:r>
              <a:rPr lang="en-US" sz="1200" dirty="0" smtClean="0"/>
              <a:t>Source: Pew Hispanic Research Center, 2011, 2013; </a:t>
            </a:r>
            <a:r>
              <a:rPr lang="en-US" sz="1200" dirty="0" err="1" smtClean="0"/>
              <a:t>Díaz</a:t>
            </a:r>
            <a:r>
              <a:rPr lang="en-US" sz="1200" dirty="0" smtClean="0"/>
              <a:t> &amp; Ayala, 2001; Hunt, 2012</a:t>
            </a:r>
            <a:endParaRPr lang="en-US" sz="1200" dirty="0"/>
          </a:p>
        </p:txBody>
      </p:sp>
      <p:sp>
        <p:nvSpPr>
          <p:cNvPr id="3" name="Title 2"/>
          <p:cNvSpPr>
            <a:spLocks noGrp="1"/>
          </p:cNvSpPr>
          <p:nvPr>
            <p:ph type="title"/>
          </p:nvPr>
        </p:nvSpPr>
        <p:spPr/>
        <p:txBody>
          <a:bodyPr/>
          <a:lstStyle/>
          <a:p>
            <a:r>
              <a:rPr lang="en-US" sz="3600" b="1" dirty="0" smtClean="0"/>
              <a:t>LGBTTQ</a:t>
            </a:r>
            <a:endParaRPr lang="en-US" sz="3600" b="1" dirty="0"/>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2407" y="3505200"/>
            <a:ext cx="2988039"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66" y="6247331"/>
            <a:ext cx="3430524" cy="610669"/>
          </a:xfrm>
          <a:prstGeom prst="rect">
            <a:avLst/>
          </a:prstGeom>
        </p:spPr>
      </p:pic>
    </p:spTree>
    <p:extLst>
      <p:ext uri="{BB962C8B-B14F-4D97-AF65-F5344CB8AC3E}">
        <p14:creationId xmlns:p14="http://schemas.microsoft.com/office/powerpoint/2010/main" val="24266407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04800" y="1447800"/>
            <a:ext cx="7696200" cy="2590800"/>
          </a:xfrm>
          <a:prstGeom prst="rect">
            <a:avLst/>
          </a:prstGeom>
        </p:spPr>
        <p:txBody>
          <a:bodyPr anchor="ctr">
            <a:normAutofit fontScale="25000" lnSpcReduction="20000"/>
          </a:bodyPr>
          <a:lstStyle/>
          <a:p>
            <a:pPr marL="914400" indent="-450850" algn="ctr">
              <a:lnSpc>
                <a:spcPct val="40000"/>
              </a:lnSpc>
              <a:defRPr/>
            </a:pPr>
            <a:endParaRPr lang="en-US" sz="100" b="1" dirty="0">
              <a:solidFill>
                <a:srgbClr val="FFFF00"/>
              </a:solidFill>
              <a:effectLst>
                <a:outerShdw blurRad="38100" dist="38100" dir="2700000" algn="tl">
                  <a:srgbClr val="C0C0C0"/>
                </a:outerShdw>
              </a:effectLst>
              <a:latin typeface="Calibri" pitchFamily="34" charset="0"/>
            </a:endParaRPr>
          </a:p>
          <a:p>
            <a:pPr marL="914400" indent="-450850" algn="ctr">
              <a:lnSpc>
                <a:spcPct val="40000"/>
              </a:lnSpc>
              <a:defRPr/>
            </a:pPr>
            <a:endParaRPr lang="en-US" sz="100" b="1" dirty="0">
              <a:solidFill>
                <a:srgbClr val="FFFF00"/>
              </a:solidFill>
              <a:latin typeface="Times New Roman" pitchFamily="18" charset="0"/>
              <a:cs typeface="Times New Roman" pitchFamily="18" charset="0"/>
            </a:endParaRPr>
          </a:p>
          <a:p>
            <a:pPr marL="914400" indent="-450850">
              <a:lnSpc>
                <a:spcPct val="40000"/>
              </a:lnSpc>
              <a:defRPr/>
            </a:pPr>
            <a:endParaRPr lang="en-US" sz="100" b="1" dirty="0">
              <a:solidFill>
                <a:srgbClr val="FFFF00"/>
              </a:solidFill>
              <a:latin typeface="Times New Roman" pitchFamily="18" charset="0"/>
              <a:cs typeface="Times New Roman" pitchFamily="18" charset="0"/>
            </a:endParaRPr>
          </a:p>
          <a:p>
            <a:pPr marL="914400" indent="-450850">
              <a:lnSpc>
                <a:spcPct val="40000"/>
              </a:lnSpc>
              <a:defRPr/>
            </a:pPr>
            <a:endParaRPr lang="en-US" sz="100" dirty="0"/>
          </a:p>
          <a:p>
            <a:pPr marL="914400" indent="-450850">
              <a:lnSpc>
                <a:spcPct val="40000"/>
              </a:lnSpc>
              <a:defRPr/>
            </a:pPr>
            <a:endParaRPr lang="en-US" sz="100" dirty="0"/>
          </a:p>
          <a:p>
            <a:pPr marL="914400" indent="-450850">
              <a:lnSpc>
                <a:spcPct val="40000"/>
              </a:lnSpc>
              <a:defRPr/>
            </a:pPr>
            <a:endParaRPr lang="en-US" sz="200" dirty="0">
              <a:solidFill>
                <a:srgbClr val="FFFF00"/>
              </a:solidFill>
              <a:latin typeface="Times New Roman" pitchFamily="18" charset="0"/>
              <a:cs typeface="Times New Roman" pitchFamily="18" charset="0"/>
            </a:endParaRPr>
          </a:p>
          <a:p>
            <a:pPr marL="914400" indent="-450850">
              <a:lnSpc>
                <a:spcPct val="40000"/>
              </a:lnSpc>
              <a:defRPr/>
            </a:pPr>
            <a:endParaRPr lang="en-US" sz="200" dirty="0">
              <a:solidFill>
                <a:srgbClr val="FFFF00"/>
              </a:solidFill>
              <a:latin typeface="Times New Roman" pitchFamily="18" charset="0"/>
              <a:cs typeface="Times New Roman" pitchFamily="18" charset="0"/>
            </a:endParaRPr>
          </a:p>
          <a:p>
            <a:pPr marL="914400" indent="-450850">
              <a:lnSpc>
                <a:spcPct val="40000"/>
              </a:lnSpc>
              <a:defRPr/>
            </a:pPr>
            <a:endParaRPr lang="en-US" sz="200" dirty="0">
              <a:solidFill>
                <a:srgbClr val="FFFF00"/>
              </a:solidFill>
              <a:latin typeface="Times New Roman" pitchFamily="18" charset="0"/>
              <a:cs typeface="Times New Roman" pitchFamily="18" charset="0"/>
            </a:endParaRPr>
          </a:p>
          <a:p>
            <a:pPr marL="914400" indent="-450850" algn="ctr">
              <a:lnSpc>
                <a:spcPct val="40000"/>
              </a:lnSpc>
              <a:defRPr/>
            </a:pPr>
            <a:r>
              <a:rPr lang="en-US" sz="200" b="1" dirty="0">
                <a:solidFill>
                  <a:srgbClr val="FFFF00"/>
                </a:solidFill>
                <a:latin typeface="Times New Roman" pitchFamily="18" charset="0"/>
                <a:cs typeface="Times New Roman" pitchFamily="18" charset="0"/>
              </a:rPr>
              <a:t> </a:t>
            </a:r>
          </a:p>
          <a:p>
            <a:pPr marL="914400" indent="-450850">
              <a:lnSpc>
                <a:spcPct val="40000"/>
              </a:lnSpc>
              <a:defRPr/>
            </a:pPr>
            <a:endParaRPr lang="en-US" sz="200" dirty="0">
              <a:solidFill>
                <a:schemeClr val="bg1"/>
              </a:solidFill>
              <a:cs typeface="Arial" charset="0"/>
            </a:endParaRPr>
          </a:p>
          <a:p>
            <a:pPr marL="914400" indent="-450850">
              <a:lnSpc>
                <a:spcPct val="40000"/>
              </a:lnSpc>
              <a:defRPr/>
            </a:pPr>
            <a:r>
              <a:rPr lang="en-US" sz="200" dirty="0">
                <a:solidFill>
                  <a:schemeClr val="bg1"/>
                </a:solidFill>
                <a:cs typeface="Arial" charset="0"/>
              </a:rPr>
              <a:t> </a:t>
            </a:r>
          </a:p>
          <a:p>
            <a:pPr marL="914400" indent="-450850">
              <a:lnSpc>
                <a:spcPct val="80000"/>
              </a:lnSpc>
              <a:defRPr/>
            </a:pPr>
            <a:endParaRPr lang="en-US" sz="600" dirty="0">
              <a:cs typeface="Arial" charset="0"/>
            </a:endParaRPr>
          </a:p>
          <a:p>
            <a:pPr marL="914400" indent="-450850">
              <a:lnSpc>
                <a:spcPct val="110000"/>
              </a:lnSpc>
              <a:buFont typeface="Arial" charset="0"/>
              <a:buChar char="•"/>
              <a:defRPr/>
            </a:pPr>
            <a:r>
              <a:rPr lang="en-US" sz="9600" dirty="0">
                <a:cs typeface="Arial" charset="0"/>
              </a:rPr>
              <a:t>Spanish speaking or highly bilingual clients can be assumed to possess more knowledge about Hispanic and Latino culture and this may provide some cultural information for more accurate interpretation of information. </a:t>
            </a:r>
          </a:p>
          <a:p>
            <a:pPr marL="914400" indent="-450850">
              <a:lnSpc>
                <a:spcPct val="110000"/>
              </a:lnSpc>
              <a:buFontTx/>
              <a:buChar char="•"/>
              <a:defRPr/>
            </a:pPr>
            <a:endParaRPr lang="en-US" sz="9600" dirty="0">
              <a:cs typeface="Arial" charset="0"/>
            </a:endParaRPr>
          </a:p>
          <a:p>
            <a:pPr marL="914400" indent="-450850">
              <a:lnSpc>
                <a:spcPct val="110000"/>
              </a:lnSpc>
              <a:buFont typeface="Arial" charset="0"/>
              <a:buChar char="•"/>
              <a:defRPr/>
            </a:pPr>
            <a:r>
              <a:rPr lang="en-US" sz="9600" dirty="0">
                <a:cs typeface="Arial" charset="0"/>
              </a:rPr>
              <a:t>Never assume that a patient that speaks some Spanish is knowledgeable about Hispanic and</a:t>
            </a:r>
            <a:r>
              <a:rPr lang="en-US" sz="9600" dirty="0">
                <a:solidFill>
                  <a:srgbClr val="FF0000"/>
                </a:solidFill>
                <a:cs typeface="Arial" charset="0"/>
              </a:rPr>
              <a:t> </a:t>
            </a:r>
            <a:r>
              <a:rPr lang="en-US" sz="9600" dirty="0">
                <a:cs typeface="Arial" charset="0"/>
              </a:rPr>
              <a:t>Latino culture.    </a:t>
            </a:r>
          </a:p>
          <a:p>
            <a:pPr marL="914400" indent="-450850">
              <a:lnSpc>
                <a:spcPct val="40000"/>
              </a:lnSpc>
              <a:defRPr/>
            </a:pPr>
            <a:r>
              <a:rPr lang="en-US" sz="200" dirty="0">
                <a:cs typeface="Arial" charset="0"/>
              </a:rPr>
              <a:t> </a:t>
            </a:r>
          </a:p>
          <a:p>
            <a:pPr marL="914400" indent="-450850">
              <a:lnSpc>
                <a:spcPct val="40000"/>
              </a:lnSpc>
              <a:defRPr/>
            </a:pPr>
            <a:endParaRPr lang="en-US" sz="200" dirty="0">
              <a:cs typeface="Arial" charset="0"/>
            </a:endParaRPr>
          </a:p>
          <a:p>
            <a:pPr marL="914400" indent="-450850" algn="ctr">
              <a:lnSpc>
                <a:spcPct val="40000"/>
              </a:lnSpc>
              <a:defRPr/>
            </a:pPr>
            <a:endParaRPr lang="en-US" sz="200" dirty="0">
              <a:solidFill>
                <a:srgbClr val="FFFF00"/>
              </a:solidFill>
              <a:latin typeface="Times New Roman" pitchFamily="18" charset="0"/>
              <a:cs typeface="Times New Roman" pitchFamily="18" charset="0"/>
            </a:endParaRPr>
          </a:p>
          <a:p>
            <a:pPr marL="914400" indent="-450850">
              <a:lnSpc>
                <a:spcPct val="40000"/>
              </a:lnSpc>
              <a:defRPr/>
            </a:pPr>
            <a:endParaRPr lang="en-US" sz="100" dirty="0">
              <a:solidFill>
                <a:srgbClr val="FFFF00"/>
              </a:solidFill>
              <a:latin typeface="Times New Roman" pitchFamily="18" charset="0"/>
              <a:cs typeface="Times New Roman" pitchFamily="18" charset="0"/>
            </a:endParaRPr>
          </a:p>
          <a:p>
            <a:pPr marL="914400" indent="-450850">
              <a:lnSpc>
                <a:spcPct val="40000"/>
              </a:lnSpc>
              <a:defRPr/>
            </a:pPr>
            <a:endParaRPr lang="en-US" sz="200" dirty="0">
              <a:solidFill>
                <a:srgbClr val="FFFF00"/>
              </a:solidFill>
              <a:latin typeface="Times New Roman" pitchFamily="18" charset="0"/>
              <a:cs typeface="Times New Roman" pitchFamily="18" charset="0"/>
            </a:endParaRPr>
          </a:p>
          <a:p>
            <a:pPr marL="914400" indent="-450850">
              <a:lnSpc>
                <a:spcPct val="40000"/>
              </a:lnSpc>
              <a:defRPr/>
            </a:pPr>
            <a:endParaRPr lang="en-US" sz="100" b="1" i="1" dirty="0">
              <a:solidFill>
                <a:srgbClr val="FFFF00"/>
              </a:solidFill>
              <a:latin typeface="Times New Roman" pitchFamily="18" charset="0"/>
              <a:cs typeface="Times New Roman" pitchFamily="18" charset="0"/>
            </a:endParaRPr>
          </a:p>
          <a:p>
            <a:pPr marL="914400" indent="-450850">
              <a:lnSpc>
                <a:spcPct val="40000"/>
              </a:lnSpc>
              <a:defRPr/>
            </a:pPr>
            <a:endParaRPr lang="en-US" sz="100" b="1" i="1" dirty="0">
              <a:solidFill>
                <a:srgbClr val="FFFF00"/>
              </a:solidFill>
              <a:latin typeface="Times New Roman" pitchFamily="18" charset="0"/>
              <a:cs typeface="Times New Roman" pitchFamily="18" charset="0"/>
            </a:endParaRPr>
          </a:p>
          <a:p>
            <a:pPr marL="914400" indent="-450850" algn="ctr">
              <a:lnSpc>
                <a:spcPct val="40000"/>
              </a:lnSpc>
              <a:defRPr/>
            </a:pPr>
            <a:endParaRPr lang="en-US" sz="100" b="1" i="1" dirty="0">
              <a:solidFill>
                <a:srgbClr val="FFFF00"/>
              </a:solidFill>
              <a:latin typeface="Times New Roman" pitchFamily="18" charset="0"/>
              <a:cs typeface="Times New Roman" pitchFamily="18" charset="0"/>
            </a:endParaRPr>
          </a:p>
          <a:p>
            <a:pPr marL="914400" indent="-450850" algn="ctr">
              <a:lnSpc>
                <a:spcPct val="40000"/>
              </a:lnSpc>
              <a:defRPr/>
            </a:pPr>
            <a:endParaRPr lang="en-US" sz="100" b="1" i="1" dirty="0">
              <a:solidFill>
                <a:srgbClr val="FFFF00"/>
              </a:solidFill>
              <a:latin typeface="Times New Roman" pitchFamily="18" charset="0"/>
              <a:cs typeface="Times New Roman" pitchFamily="18" charset="0"/>
            </a:endParaRPr>
          </a:p>
          <a:p>
            <a:pPr marL="914400" indent="-450850" algn="ctr">
              <a:lnSpc>
                <a:spcPct val="40000"/>
              </a:lnSpc>
              <a:defRPr/>
            </a:pPr>
            <a:endParaRPr lang="en-US" sz="100" dirty="0">
              <a:solidFill>
                <a:srgbClr val="FFFF00"/>
              </a:solidFill>
              <a:effectLst>
                <a:outerShdw blurRad="38100" dist="38100" dir="2700000" algn="tl">
                  <a:srgbClr val="C0C0C0"/>
                </a:outerShdw>
              </a:effectLst>
              <a:latin typeface="Times New Roman" pitchFamily="18" charset="0"/>
              <a:cs typeface="Times New Roman" pitchFamily="18" charset="0"/>
            </a:endParaRPr>
          </a:p>
          <a:p>
            <a:pPr marL="914400" indent="-450850" algn="ctr">
              <a:lnSpc>
                <a:spcPct val="40000"/>
              </a:lnSpc>
              <a:defRPr/>
            </a:pPr>
            <a:endParaRPr lang="en-US" sz="100" dirty="0">
              <a:solidFill>
                <a:srgbClr val="FFFF00"/>
              </a:solidFill>
              <a:effectLst>
                <a:outerShdw blurRad="38100" dist="38100" dir="2700000" algn="tl">
                  <a:srgbClr val="C0C0C0"/>
                </a:outerShdw>
              </a:effectLst>
              <a:latin typeface="Times New Roman" pitchFamily="18" charset="0"/>
              <a:cs typeface="Times New Roman" pitchFamily="18" charset="0"/>
            </a:endParaRPr>
          </a:p>
          <a:p>
            <a:pPr marL="914400" indent="-450850" algn="ctr">
              <a:lnSpc>
                <a:spcPct val="40000"/>
              </a:lnSpc>
              <a:defRPr/>
            </a:pPr>
            <a:endParaRPr lang="en-US" sz="100" dirty="0">
              <a:solidFill>
                <a:srgbClr val="FFFF00"/>
              </a:solidFill>
              <a:effectLst>
                <a:outerShdw blurRad="38100" dist="38100" dir="2700000" algn="tl">
                  <a:srgbClr val="C0C0C0"/>
                </a:outerShdw>
              </a:effectLst>
              <a:latin typeface="Calibri" pitchFamily="34" charset="0"/>
            </a:endParaRPr>
          </a:p>
          <a:p>
            <a:pPr marL="914400" indent="-450850" algn="ctr">
              <a:lnSpc>
                <a:spcPct val="40000"/>
              </a:lnSpc>
              <a:defRPr/>
            </a:pPr>
            <a:endParaRPr lang="en-US" sz="100" dirty="0">
              <a:solidFill>
                <a:srgbClr val="FFFF00"/>
              </a:solidFill>
              <a:effectLst>
                <a:outerShdw blurRad="38100" dist="38100" dir="2700000" algn="tl">
                  <a:srgbClr val="C0C0C0"/>
                </a:outerShdw>
              </a:effectLst>
              <a:latin typeface="Calibri" pitchFamily="34" charset="0"/>
            </a:endParaRPr>
          </a:p>
        </p:txBody>
      </p:sp>
      <p:sp>
        <p:nvSpPr>
          <p:cNvPr id="66562" name="Text Box 3"/>
          <p:cNvSpPr txBox="1">
            <a:spLocks noChangeArrowheads="1"/>
          </p:cNvSpPr>
          <p:nvPr/>
        </p:nvSpPr>
        <p:spPr bwMode="auto">
          <a:xfrm>
            <a:off x="76200" y="304800"/>
            <a:ext cx="8610600" cy="641350"/>
          </a:xfrm>
          <a:prstGeom prst="rect">
            <a:avLst/>
          </a:prstGeom>
          <a:noFill/>
          <a:ln w="9525">
            <a:noFill/>
            <a:miter lim="800000"/>
            <a:headEnd/>
            <a:tailEnd/>
          </a:ln>
        </p:spPr>
        <p:txBody>
          <a:bodyPr>
            <a:spAutoFit/>
          </a:bodyPr>
          <a:lstStyle/>
          <a:p>
            <a:pPr>
              <a:spcBef>
                <a:spcPct val="50000"/>
              </a:spcBef>
            </a:pPr>
            <a:r>
              <a:rPr lang="en-US" sz="3600" b="1">
                <a:solidFill>
                  <a:schemeClr val="bg1"/>
                </a:solidFill>
              </a:rPr>
              <a:t>Language Selection and Recovery</a:t>
            </a:r>
            <a:endParaRPr lang="es-PR" sz="3600" b="1">
              <a:solidFill>
                <a:schemeClr val="bg1"/>
              </a:solidFill>
            </a:endParaRPr>
          </a:p>
        </p:txBody>
      </p:sp>
      <p:pic>
        <p:nvPicPr>
          <p:cNvPr id="66563" name="Picture 6" descr="ANd9GcSiuRTWCNZo84e-EArg7pd4ULLr1RovYPjqswWsaLc_fiarh6thdg"/>
          <p:cNvPicPr>
            <a:picLocks noChangeAspect="1" noChangeArrowheads="1"/>
          </p:cNvPicPr>
          <p:nvPr/>
        </p:nvPicPr>
        <p:blipFill>
          <a:blip r:embed="rId3" cstate="print"/>
          <a:srcRect/>
          <a:stretch>
            <a:fillRect/>
          </a:stretch>
        </p:blipFill>
        <p:spPr bwMode="auto">
          <a:xfrm>
            <a:off x="4533900" y="4419600"/>
            <a:ext cx="3435350" cy="2286000"/>
          </a:xfrm>
          <a:prstGeom prst="rect">
            <a:avLst/>
          </a:prstGeom>
          <a:noFill/>
          <a:ln w="9525">
            <a:noFill/>
            <a:miter lim="800000"/>
            <a:headEnd/>
            <a:tailEnd/>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66" y="6247331"/>
            <a:ext cx="3430524" cy="610669"/>
          </a:xfrm>
          <a:prstGeom prst="rect">
            <a:avLst/>
          </a:prstGeom>
        </p:spPr>
      </p:pic>
    </p:spTree>
    <p:extLst>
      <p:ext uri="{BB962C8B-B14F-4D97-AF65-F5344CB8AC3E}">
        <p14:creationId xmlns:p14="http://schemas.microsoft.com/office/powerpoint/2010/main" val="29924312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28600" y="1219200"/>
            <a:ext cx="7696200" cy="4800600"/>
          </a:xfrm>
          <a:prstGeom prst="rect">
            <a:avLst/>
          </a:prstGeom>
        </p:spPr>
        <p:txBody>
          <a:bodyPr anchor="ctr">
            <a:normAutofit/>
          </a:bodyPr>
          <a:lstStyle/>
          <a:p>
            <a:pPr marL="914400" indent="-450850" algn="ctr">
              <a:lnSpc>
                <a:spcPct val="50000"/>
              </a:lnSpc>
              <a:defRPr/>
            </a:pPr>
            <a:endParaRPr lang="en-US" sz="300" b="1" dirty="0">
              <a:solidFill>
                <a:srgbClr val="FFFF00"/>
              </a:solidFill>
              <a:effectLst>
                <a:outerShdw blurRad="38100" dist="38100" dir="2700000" algn="tl">
                  <a:srgbClr val="C0C0C0"/>
                </a:outerShdw>
              </a:effectLst>
              <a:latin typeface="Calibri" pitchFamily="34" charset="0"/>
            </a:endParaRPr>
          </a:p>
          <a:p>
            <a:pPr marL="914400" indent="-450850" algn="ctr">
              <a:lnSpc>
                <a:spcPct val="50000"/>
              </a:lnSpc>
              <a:defRPr/>
            </a:pPr>
            <a:endParaRPr lang="en-US" sz="200" b="1" dirty="0">
              <a:solidFill>
                <a:srgbClr val="FFFF00"/>
              </a:solidFill>
              <a:latin typeface="Times New Roman" pitchFamily="18" charset="0"/>
              <a:cs typeface="Times New Roman" pitchFamily="18" charset="0"/>
            </a:endParaRPr>
          </a:p>
          <a:p>
            <a:pPr marL="914400" indent="-450850">
              <a:lnSpc>
                <a:spcPct val="50000"/>
              </a:lnSpc>
              <a:defRPr/>
            </a:pPr>
            <a:endParaRPr lang="en-US" sz="200" b="1" dirty="0">
              <a:solidFill>
                <a:srgbClr val="FFFF00"/>
              </a:solidFill>
              <a:latin typeface="Times New Roman" pitchFamily="18" charset="0"/>
              <a:cs typeface="Times New Roman" pitchFamily="18" charset="0"/>
            </a:endParaRPr>
          </a:p>
          <a:p>
            <a:pPr marL="914400" indent="-450850">
              <a:lnSpc>
                <a:spcPct val="50000"/>
              </a:lnSpc>
              <a:defRPr/>
            </a:pPr>
            <a:endParaRPr lang="en-US" sz="200" dirty="0"/>
          </a:p>
          <a:p>
            <a:pPr marL="914400" indent="-450850">
              <a:lnSpc>
                <a:spcPct val="50000"/>
              </a:lnSpc>
              <a:defRPr/>
            </a:pPr>
            <a:endParaRPr lang="en-US" sz="200" dirty="0"/>
          </a:p>
          <a:p>
            <a:pPr marL="914400" indent="-450850">
              <a:lnSpc>
                <a:spcPct val="50000"/>
              </a:lnSpc>
              <a:defRPr/>
            </a:pPr>
            <a:endParaRPr lang="en-US" sz="600" dirty="0">
              <a:solidFill>
                <a:srgbClr val="FFFF00"/>
              </a:solidFill>
              <a:latin typeface="Times New Roman" pitchFamily="18" charset="0"/>
              <a:cs typeface="Times New Roman" pitchFamily="18" charset="0"/>
            </a:endParaRPr>
          </a:p>
          <a:p>
            <a:pPr marL="914400" indent="-450850">
              <a:lnSpc>
                <a:spcPct val="50000"/>
              </a:lnSpc>
              <a:defRPr/>
            </a:pPr>
            <a:endParaRPr lang="en-US" sz="600" dirty="0">
              <a:solidFill>
                <a:srgbClr val="FFFF00"/>
              </a:solidFill>
              <a:latin typeface="Times New Roman" pitchFamily="18" charset="0"/>
              <a:cs typeface="Times New Roman" pitchFamily="18" charset="0"/>
            </a:endParaRPr>
          </a:p>
          <a:p>
            <a:pPr marL="914400" indent="-450850">
              <a:lnSpc>
                <a:spcPct val="50000"/>
              </a:lnSpc>
              <a:defRPr/>
            </a:pPr>
            <a:endParaRPr lang="en-US" sz="600" dirty="0">
              <a:solidFill>
                <a:srgbClr val="FFFF00"/>
              </a:solidFill>
              <a:latin typeface="Times New Roman" pitchFamily="18" charset="0"/>
              <a:cs typeface="Times New Roman" pitchFamily="18" charset="0"/>
            </a:endParaRPr>
          </a:p>
          <a:p>
            <a:pPr marL="914400" indent="-450850" algn="ctr">
              <a:lnSpc>
                <a:spcPct val="50000"/>
              </a:lnSpc>
              <a:defRPr/>
            </a:pPr>
            <a:endParaRPr lang="en-US" sz="700" b="1" dirty="0">
              <a:solidFill>
                <a:srgbClr val="FFFF00"/>
              </a:solidFill>
              <a:latin typeface="Times New Roman" pitchFamily="18" charset="0"/>
              <a:cs typeface="Times New Roman" pitchFamily="18" charset="0"/>
            </a:endParaRPr>
          </a:p>
          <a:p>
            <a:pPr marL="914400" indent="-450850" algn="ctr">
              <a:lnSpc>
                <a:spcPct val="50000"/>
              </a:lnSpc>
              <a:defRPr/>
            </a:pPr>
            <a:endParaRPr lang="en-US" sz="700" b="1" dirty="0">
              <a:solidFill>
                <a:srgbClr val="FFFF00"/>
              </a:solidFill>
              <a:latin typeface="Times New Roman" pitchFamily="18" charset="0"/>
              <a:cs typeface="Times New Roman" pitchFamily="18" charset="0"/>
            </a:endParaRPr>
          </a:p>
          <a:p>
            <a:pPr marL="914400" indent="-450850" algn="ctr">
              <a:lnSpc>
                <a:spcPct val="50000"/>
              </a:lnSpc>
              <a:defRPr/>
            </a:pPr>
            <a:endParaRPr lang="en-US" sz="700" b="1" dirty="0">
              <a:solidFill>
                <a:srgbClr val="FFFF00"/>
              </a:solidFill>
              <a:latin typeface="Times New Roman" pitchFamily="18" charset="0"/>
              <a:cs typeface="Times New Roman" pitchFamily="18" charset="0"/>
            </a:endParaRPr>
          </a:p>
          <a:p>
            <a:pPr marL="914400" indent="-450850">
              <a:lnSpc>
                <a:spcPct val="50000"/>
              </a:lnSpc>
              <a:defRPr/>
            </a:pPr>
            <a:endParaRPr lang="en-US" sz="600" dirty="0">
              <a:cs typeface="Arial" charset="0"/>
            </a:endParaRPr>
          </a:p>
          <a:p>
            <a:pPr marL="914400" indent="-450850">
              <a:lnSpc>
                <a:spcPct val="90000"/>
              </a:lnSpc>
              <a:defRPr/>
            </a:pPr>
            <a:endParaRPr lang="en-US" sz="2200" dirty="0">
              <a:cs typeface="Arial" charset="0"/>
            </a:endParaRPr>
          </a:p>
          <a:p>
            <a:pPr marL="914400" indent="-450850">
              <a:lnSpc>
                <a:spcPct val="90000"/>
              </a:lnSpc>
              <a:buFont typeface="Arial" charset="0"/>
              <a:buChar char="•"/>
              <a:defRPr/>
            </a:pPr>
            <a:r>
              <a:rPr lang="en-US" sz="2800" dirty="0">
                <a:cs typeface="Arial" charset="0"/>
              </a:rPr>
              <a:t>Involve family members </a:t>
            </a:r>
          </a:p>
          <a:p>
            <a:pPr marL="914400" indent="-450850">
              <a:lnSpc>
                <a:spcPct val="90000"/>
              </a:lnSpc>
              <a:buFont typeface="Arial" charset="0"/>
              <a:buChar char="•"/>
              <a:defRPr/>
            </a:pPr>
            <a:endParaRPr lang="en-US" sz="2800" dirty="0">
              <a:cs typeface="Arial" charset="0"/>
            </a:endParaRPr>
          </a:p>
          <a:p>
            <a:pPr marL="914400" indent="-450850">
              <a:lnSpc>
                <a:spcPct val="90000"/>
              </a:lnSpc>
              <a:buFont typeface="Arial" charset="0"/>
              <a:buChar char="•"/>
              <a:defRPr/>
            </a:pPr>
            <a:r>
              <a:rPr lang="en-US" sz="2800" dirty="0">
                <a:cs typeface="Arial" charset="0"/>
              </a:rPr>
              <a:t>Show respect </a:t>
            </a:r>
          </a:p>
          <a:p>
            <a:pPr marL="914400" indent="-450850">
              <a:lnSpc>
                <a:spcPct val="90000"/>
              </a:lnSpc>
              <a:buFont typeface="Arial" charset="0"/>
              <a:buChar char="•"/>
              <a:defRPr/>
            </a:pPr>
            <a:endParaRPr lang="en-US" sz="2800" dirty="0">
              <a:cs typeface="Arial" charset="0"/>
            </a:endParaRPr>
          </a:p>
          <a:p>
            <a:pPr marL="914400" indent="-450850">
              <a:lnSpc>
                <a:spcPct val="90000"/>
              </a:lnSpc>
              <a:buFont typeface="Arial" charset="0"/>
              <a:buChar char="•"/>
              <a:defRPr/>
            </a:pPr>
            <a:r>
              <a:rPr lang="en-US" sz="2800" dirty="0">
                <a:cs typeface="Arial" charset="0"/>
              </a:rPr>
              <a:t>Get personal </a:t>
            </a:r>
          </a:p>
          <a:p>
            <a:pPr marL="914400" indent="-450850">
              <a:lnSpc>
                <a:spcPct val="90000"/>
              </a:lnSpc>
              <a:buFont typeface="Arial" charset="0"/>
              <a:buChar char="•"/>
              <a:defRPr/>
            </a:pPr>
            <a:endParaRPr lang="en-US" sz="2800" dirty="0">
              <a:cs typeface="Arial" charset="0"/>
            </a:endParaRPr>
          </a:p>
          <a:p>
            <a:pPr marL="914400" indent="-450850">
              <a:lnSpc>
                <a:spcPct val="90000"/>
              </a:lnSpc>
              <a:buFont typeface="Arial" charset="0"/>
              <a:buChar char="•"/>
              <a:defRPr/>
            </a:pPr>
            <a:r>
              <a:rPr lang="en-US" sz="2800" dirty="0">
                <a:cs typeface="Arial" charset="0"/>
              </a:rPr>
              <a:t>Respect traditional healing approaches </a:t>
            </a:r>
          </a:p>
          <a:p>
            <a:pPr marL="914400" indent="-450850">
              <a:lnSpc>
                <a:spcPct val="90000"/>
              </a:lnSpc>
              <a:buFont typeface="Arial" charset="0"/>
              <a:buChar char="•"/>
              <a:defRPr/>
            </a:pPr>
            <a:endParaRPr lang="en-US" sz="2800" dirty="0">
              <a:cs typeface="Arial" charset="0"/>
            </a:endParaRPr>
          </a:p>
          <a:p>
            <a:pPr marL="914400" indent="-450850">
              <a:lnSpc>
                <a:spcPct val="90000"/>
              </a:lnSpc>
              <a:buFont typeface="Arial" charset="0"/>
              <a:buChar char="•"/>
              <a:defRPr/>
            </a:pPr>
            <a:r>
              <a:rPr lang="en-US" sz="2800" dirty="0">
                <a:cs typeface="Arial" charset="0"/>
              </a:rPr>
              <a:t>Encourage the asking of questions.</a:t>
            </a:r>
          </a:p>
          <a:p>
            <a:pPr marL="914400" indent="-450850">
              <a:lnSpc>
                <a:spcPct val="90000"/>
              </a:lnSpc>
              <a:buFont typeface="Arial" charset="0"/>
              <a:buChar char="•"/>
              <a:defRPr/>
            </a:pPr>
            <a:endParaRPr lang="en-US" sz="2800" dirty="0">
              <a:solidFill>
                <a:srgbClr val="FFFF00"/>
              </a:solidFill>
              <a:latin typeface="Times New Roman" pitchFamily="18" charset="0"/>
              <a:cs typeface="Times New Roman" pitchFamily="18" charset="0"/>
            </a:endParaRPr>
          </a:p>
          <a:p>
            <a:pPr marL="914400" indent="-450850">
              <a:lnSpc>
                <a:spcPct val="50000"/>
              </a:lnSpc>
              <a:buFont typeface="Arial" charset="0"/>
              <a:buChar char="•"/>
              <a:defRPr/>
            </a:pPr>
            <a:endParaRPr lang="en-US" sz="700" dirty="0">
              <a:solidFill>
                <a:srgbClr val="FFFF00"/>
              </a:solidFill>
              <a:latin typeface="Times New Roman" pitchFamily="18" charset="0"/>
              <a:cs typeface="Times New Roman" pitchFamily="18" charset="0"/>
            </a:endParaRPr>
          </a:p>
          <a:p>
            <a:pPr marL="914400" indent="-450850" algn="ctr">
              <a:lnSpc>
                <a:spcPct val="50000"/>
              </a:lnSpc>
              <a:defRPr/>
            </a:pPr>
            <a:r>
              <a:rPr lang="en-US" sz="700" b="1" dirty="0">
                <a:solidFill>
                  <a:srgbClr val="FFFF00"/>
                </a:solidFill>
                <a:latin typeface="Times New Roman" pitchFamily="18" charset="0"/>
                <a:cs typeface="Times New Roman" pitchFamily="18" charset="0"/>
              </a:rPr>
              <a:t> </a:t>
            </a:r>
          </a:p>
          <a:p>
            <a:pPr marL="914400" indent="-450850" algn="ctr">
              <a:lnSpc>
                <a:spcPct val="50000"/>
              </a:lnSpc>
              <a:defRPr/>
            </a:pPr>
            <a:endParaRPr lang="en-US" sz="700" dirty="0">
              <a:solidFill>
                <a:srgbClr val="FFFF00"/>
              </a:solidFill>
              <a:latin typeface="Times New Roman" pitchFamily="18" charset="0"/>
              <a:cs typeface="Times New Roman" pitchFamily="18" charset="0"/>
            </a:endParaRPr>
          </a:p>
          <a:p>
            <a:pPr marL="914400" indent="-450850" algn="ctr">
              <a:lnSpc>
                <a:spcPct val="50000"/>
              </a:lnSpc>
              <a:defRPr/>
            </a:pPr>
            <a:endParaRPr lang="en-US" sz="700" dirty="0">
              <a:solidFill>
                <a:srgbClr val="FFFF00"/>
              </a:solidFill>
              <a:latin typeface="Times New Roman" pitchFamily="18" charset="0"/>
              <a:cs typeface="Times New Roman" pitchFamily="18" charset="0"/>
            </a:endParaRPr>
          </a:p>
          <a:p>
            <a:pPr marL="914400" indent="-450850">
              <a:lnSpc>
                <a:spcPct val="50000"/>
              </a:lnSpc>
              <a:defRPr/>
            </a:pPr>
            <a:endParaRPr lang="en-US" sz="500" dirty="0">
              <a:solidFill>
                <a:srgbClr val="FFFF00"/>
              </a:solidFill>
              <a:latin typeface="Times New Roman" pitchFamily="18" charset="0"/>
              <a:cs typeface="Times New Roman" pitchFamily="18" charset="0"/>
            </a:endParaRPr>
          </a:p>
          <a:p>
            <a:pPr marL="914400" indent="-450850">
              <a:lnSpc>
                <a:spcPct val="50000"/>
              </a:lnSpc>
              <a:defRPr/>
            </a:pPr>
            <a:endParaRPr lang="en-US" sz="600" dirty="0">
              <a:solidFill>
                <a:srgbClr val="FFFF00"/>
              </a:solidFill>
              <a:latin typeface="Times New Roman" pitchFamily="18" charset="0"/>
              <a:cs typeface="Times New Roman" pitchFamily="18" charset="0"/>
            </a:endParaRPr>
          </a:p>
          <a:p>
            <a:pPr marL="914400" indent="-450850">
              <a:lnSpc>
                <a:spcPct val="50000"/>
              </a:lnSpc>
              <a:defRPr/>
            </a:pPr>
            <a:endParaRPr lang="en-US" sz="200" b="1" i="1" dirty="0">
              <a:solidFill>
                <a:srgbClr val="FFFF00"/>
              </a:solidFill>
              <a:latin typeface="Times New Roman" pitchFamily="18" charset="0"/>
              <a:cs typeface="Times New Roman" pitchFamily="18" charset="0"/>
            </a:endParaRPr>
          </a:p>
          <a:p>
            <a:pPr marL="914400" indent="-450850">
              <a:lnSpc>
                <a:spcPct val="50000"/>
              </a:lnSpc>
              <a:defRPr/>
            </a:pPr>
            <a:endParaRPr lang="en-US" sz="200" b="1" i="1" dirty="0">
              <a:solidFill>
                <a:srgbClr val="FFFF00"/>
              </a:solidFill>
              <a:latin typeface="Times New Roman" pitchFamily="18" charset="0"/>
              <a:cs typeface="Times New Roman" pitchFamily="18" charset="0"/>
            </a:endParaRPr>
          </a:p>
          <a:p>
            <a:pPr marL="914400" indent="-450850" algn="ctr">
              <a:lnSpc>
                <a:spcPct val="50000"/>
              </a:lnSpc>
              <a:defRPr/>
            </a:pPr>
            <a:endParaRPr lang="en-US" sz="200" b="1" i="1" dirty="0">
              <a:solidFill>
                <a:srgbClr val="FFFF00"/>
              </a:solidFill>
              <a:latin typeface="Times New Roman" pitchFamily="18" charset="0"/>
              <a:cs typeface="Times New Roman" pitchFamily="18" charset="0"/>
            </a:endParaRPr>
          </a:p>
          <a:p>
            <a:pPr marL="914400" indent="-450850" algn="ctr">
              <a:lnSpc>
                <a:spcPct val="50000"/>
              </a:lnSpc>
              <a:defRPr/>
            </a:pPr>
            <a:endParaRPr lang="en-US" sz="200" b="1" i="1" dirty="0">
              <a:solidFill>
                <a:srgbClr val="FFFF00"/>
              </a:solidFill>
              <a:latin typeface="Times New Roman" pitchFamily="18" charset="0"/>
              <a:cs typeface="Times New Roman" pitchFamily="18" charset="0"/>
            </a:endParaRPr>
          </a:p>
          <a:p>
            <a:pPr marL="914400" indent="-450850" algn="ctr">
              <a:lnSpc>
                <a:spcPct val="50000"/>
              </a:lnSpc>
              <a:defRPr/>
            </a:pPr>
            <a:endParaRPr lang="en-US" sz="500" dirty="0">
              <a:solidFill>
                <a:srgbClr val="FFFF00"/>
              </a:solidFill>
              <a:effectLst>
                <a:outerShdw blurRad="38100" dist="38100" dir="2700000" algn="tl">
                  <a:srgbClr val="C0C0C0"/>
                </a:outerShdw>
              </a:effectLst>
              <a:latin typeface="Times New Roman" pitchFamily="18" charset="0"/>
              <a:cs typeface="Times New Roman" pitchFamily="18" charset="0"/>
            </a:endParaRPr>
          </a:p>
          <a:p>
            <a:pPr marL="914400" indent="-450850" algn="ctr">
              <a:lnSpc>
                <a:spcPct val="50000"/>
              </a:lnSpc>
              <a:defRPr/>
            </a:pPr>
            <a:endParaRPr lang="en-US" sz="500" dirty="0">
              <a:solidFill>
                <a:srgbClr val="FFFF00"/>
              </a:solidFill>
              <a:effectLst>
                <a:outerShdw blurRad="38100" dist="38100" dir="2700000" algn="tl">
                  <a:srgbClr val="C0C0C0"/>
                </a:outerShdw>
              </a:effectLst>
              <a:latin typeface="Times New Roman" pitchFamily="18" charset="0"/>
              <a:cs typeface="Times New Roman" pitchFamily="18" charset="0"/>
            </a:endParaRPr>
          </a:p>
          <a:p>
            <a:pPr marL="914400" indent="-450850" algn="ctr">
              <a:lnSpc>
                <a:spcPct val="50000"/>
              </a:lnSpc>
              <a:defRPr/>
            </a:pPr>
            <a:endParaRPr lang="en-US" sz="300" dirty="0">
              <a:solidFill>
                <a:srgbClr val="FFFF00"/>
              </a:solidFill>
              <a:effectLst>
                <a:outerShdw blurRad="38100" dist="38100" dir="2700000" algn="tl">
                  <a:srgbClr val="C0C0C0"/>
                </a:outerShdw>
              </a:effectLst>
              <a:latin typeface="Calibri" pitchFamily="34" charset="0"/>
            </a:endParaRPr>
          </a:p>
          <a:p>
            <a:pPr marL="914400" indent="-450850" algn="ctr">
              <a:lnSpc>
                <a:spcPct val="50000"/>
              </a:lnSpc>
              <a:defRPr/>
            </a:pPr>
            <a:endParaRPr lang="en-US" sz="300" dirty="0">
              <a:solidFill>
                <a:srgbClr val="FFFF00"/>
              </a:solidFill>
              <a:effectLst>
                <a:outerShdw blurRad="38100" dist="38100" dir="2700000" algn="tl">
                  <a:srgbClr val="C0C0C0"/>
                </a:outerShdw>
              </a:effectLst>
              <a:latin typeface="Calibri" pitchFamily="34" charset="0"/>
            </a:endParaRPr>
          </a:p>
        </p:txBody>
      </p:sp>
      <p:sp>
        <p:nvSpPr>
          <p:cNvPr id="70658" name="TextBox 1"/>
          <p:cNvSpPr txBox="1">
            <a:spLocks noChangeArrowheads="1"/>
          </p:cNvSpPr>
          <p:nvPr/>
        </p:nvSpPr>
        <p:spPr bwMode="auto">
          <a:xfrm>
            <a:off x="228600" y="0"/>
            <a:ext cx="8382000" cy="1200150"/>
          </a:xfrm>
          <a:prstGeom prst="rect">
            <a:avLst/>
          </a:prstGeom>
          <a:noFill/>
          <a:ln w="9525">
            <a:noFill/>
            <a:miter lim="800000"/>
            <a:headEnd/>
            <a:tailEnd/>
          </a:ln>
        </p:spPr>
        <p:txBody>
          <a:bodyPr>
            <a:spAutoFit/>
          </a:bodyPr>
          <a:lstStyle/>
          <a:p>
            <a:r>
              <a:rPr lang="en-US" sz="3600" b="1">
                <a:solidFill>
                  <a:schemeClr val="bg1"/>
                </a:solidFill>
              </a:rPr>
              <a:t>Culturally Competent Treatment Services</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8129" y="1876425"/>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66" y="6247331"/>
            <a:ext cx="3430524" cy="610669"/>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79400" y="4343400"/>
            <a:ext cx="8001000" cy="1935163"/>
          </a:xfrm>
          <a:prstGeom prst="rect">
            <a:avLst/>
          </a:prstGeom>
        </p:spPr>
        <p:txBody>
          <a:bodyPr anchor="ctr">
            <a:normAutofit fontScale="25000" lnSpcReduction="20000"/>
          </a:bodyPr>
          <a:lstStyle/>
          <a:p>
            <a:pPr algn="ctr">
              <a:lnSpc>
                <a:spcPct val="80000"/>
              </a:lnSpc>
              <a:defRPr/>
            </a:pPr>
            <a:endParaRPr lang="en-US" sz="1100" b="1" dirty="0">
              <a:solidFill>
                <a:srgbClr val="FFFF00"/>
              </a:solidFill>
              <a:effectLst>
                <a:outerShdw blurRad="38100" dist="38100" dir="2700000" algn="tl">
                  <a:srgbClr val="C0C0C0"/>
                </a:outerShdw>
              </a:effectLst>
              <a:latin typeface="Calibri" pitchFamily="34" charset="0"/>
            </a:endParaRPr>
          </a:p>
          <a:p>
            <a:pPr algn="ctr">
              <a:lnSpc>
                <a:spcPct val="80000"/>
              </a:lnSpc>
              <a:defRPr/>
            </a:pPr>
            <a:endParaRPr lang="en-US" sz="800" b="1" dirty="0">
              <a:solidFill>
                <a:srgbClr val="FFFF00"/>
              </a:solidFill>
              <a:latin typeface="Times New Roman" pitchFamily="18" charset="0"/>
              <a:cs typeface="Times New Roman" pitchFamily="18" charset="0"/>
            </a:endParaRPr>
          </a:p>
          <a:p>
            <a:pPr algn="ctr">
              <a:lnSpc>
                <a:spcPct val="80000"/>
              </a:lnSpc>
              <a:defRPr/>
            </a:pPr>
            <a:endParaRPr lang="en-US" sz="800" b="1" dirty="0">
              <a:solidFill>
                <a:srgbClr val="FFFF00"/>
              </a:solidFill>
              <a:latin typeface="Times New Roman" pitchFamily="18" charset="0"/>
              <a:cs typeface="Times New Roman" pitchFamily="18" charset="0"/>
            </a:endParaRPr>
          </a:p>
          <a:p>
            <a:pPr algn="ctr">
              <a:lnSpc>
                <a:spcPct val="80000"/>
              </a:lnSpc>
              <a:defRPr/>
            </a:pPr>
            <a:endParaRPr lang="en-US" sz="800" dirty="0"/>
          </a:p>
          <a:p>
            <a:pPr algn="ctr">
              <a:lnSpc>
                <a:spcPct val="80000"/>
              </a:lnSpc>
              <a:defRPr/>
            </a:pPr>
            <a:endParaRPr lang="en-US" sz="800" dirty="0"/>
          </a:p>
          <a:p>
            <a:pPr algn="ctr">
              <a:lnSpc>
                <a:spcPct val="80000"/>
              </a:lnSpc>
              <a:defRPr/>
            </a:pPr>
            <a:endParaRPr lang="en-US" sz="2800" dirty="0">
              <a:solidFill>
                <a:srgbClr val="FFFF00"/>
              </a:solidFill>
              <a:latin typeface="Times New Roman" pitchFamily="18" charset="0"/>
              <a:cs typeface="Times New Roman" pitchFamily="18" charset="0"/>
            </a:endParaRPr>
          </a:p>
          <a:p>
            <a:pPr algn="ctr">
              <a:lnSpc>
                <a:spcPct val="80000"/>
              </a:lnSpc>
              <a:defRPr/>
            </a:pPr>
            <a:endParaRPr lang="en-US" sz="2400" dirty="0">
              <a:solidFill>
                <a:srgbClr val="FFFF00"/>
              </a:solidFill>
              <a:latin typeface="Times New Roman" pitchFamily="18" charset="0"/>
              <a:cs typeface="Times New Roman" pitchFamily="18" charset="0"/>
            </a:endParaRPr>
          </a:p>
          <a:p>
            <a:pPr algn="ctr">
              <a:lnSpc>
                <a:spcPct val="80000"/>
              </a:lnSpc>
              <a:defRPr/>
            </a:pPr>
            <a:endParaRPr lang="en-US" sz="2400" dirty="0">
              <a:solidFill>
                <a:srgbClr val="FFFF00"/>
              </a:solidFill>
              <a:latin typeface="Times New Roman" pitchFamily="18" charset="0"/>
              <a:cs typeface="Times New Roman" pitchFamily="18" charset="0"/>
            </a:endParaRPr>
          </a:p>
          <a:p>
            <a:pPr algn="ctr">
              <a:lnSpc>
                <a:spcPct val="80000"/>
              </a:lnSpc>
              <a:defRPr/>
            </a:pPr>
            <a:r>
              <a:rPr lang="en-US" sz="2400" b="1" dirty="0">
                <a:solidFill>
                  <a:srgbClr val="FFFF00"/>
                </a:solidFill>
                <a:latin typeface="Times New Roman" pitchFamily="18" charset="0"/>
                <a:cs typeface="Times New Roman" pitchFamily="18" charset="0"/>
              </a:rPr>
              <a:t> </a:t>
            </a:r>
          </a:p>
          <a:p>
            <a:pPr algn="ctr">
              <a:lnSpc>
                <a:spcPct val="80000"/>
              </a:lnSpc>
              <a:defRPr/>
            </a:pPr>
            <a:endParaRPr lang="en-US" sz="2800" b="1" dirty="0">
              <a:solidFill>
                <a:srgbClr val="FFFF00"/>
              </a:solidFill>
              <a:latin typeface="Times New Roman" pitchFamily="18" charset="0"/>
              <a:cs typeface="Times New Roman" pitchFamily="18" charset="0"/>
            </a:endParaRPr>
          </a:p>
          <a:p>
            <a:pPr algn="ctr">
              <a:lnSpc>
                <a:spcPct val="80000"/>
              </a:lnSpc>
              <a:defRPr/>
            </a:pPr>
            <a:endParaRPr lang="en-US" sz="3600" dirty="0">
              <a:cs typeface="Arial" charset="0"/>
            </a:endParaRPr>
          </a:p>
          <a:p>
            <a:pPr algn="ctr">
              <a:lnSpc>
                <a:spcPct val="80000"/>
              </a:lnSpc>
              <a:defRPr/>
            </a:pPr>
            <a:endParaRPr lang="en-US" sz="2400" dirty="0">
              <a:cs typeface="Arial" charset="0"/>
            </a:endParaRPr>
          </a:p>
          <a:p>
            <a:pPr algn="ctr">
              <a:lnSpc>
                <a:spcPct val="80000"/>
              </a:lnSpc>
              <a:defRPr/>
            </a:pPr>
            <a:endParaRPr lang="en-US" sz="2400" dirty="0">
              <a:cs typeface="Arial" charset="0"/>
            </a:endParaRPr>
          </a:p>
          <a:p>
            <a:pPr algn="ctr">
              <a:lnSpc>
                <a:spcPct val="80000"/>
              </a:lnSpc>
              <a:defRPr/>
            </a:pPr>
            <a:endParaRPr lang="en-US" sz="2400" dirty="0">
              <a:cs typeface="Arial" charset="0"/>
            </a:endParaRPr>
          </a:p>
          <a:p>
            <a:pPr algn="ctr">
              <a:lnSpc>
                <a:spcPct val="80000"/>
              </a:lnSpc>
              <a:defRPr/>
            </a:pPr>
            <a:endParaRPr lang="en-US" sz="4500" dirty="0">
              <a:cs typeface="Arial" charset="0"/>
            </a:endParaRPr>
          </a:p>
          <a:p>
            <a:pPr algn="ctr">
              <a:lnSpc>
                <a:spcPct val="120000"/>
              </a:lnSpc>
              <a:defRPr/>
            </a:pPr>
            <a:r>
              <a:rPr lang="en-US" sz="9600" dirty="0">
                <a:cs typeface="Arial" charset="0"/>
              </a:rPr>
              <a:t>Allow for several family and friends to participate in a consultation, and communicate with the group. The patient may not be the key decision-maker for describing symptoms, deciding among treatment options, or complying with recommended treatment.</a:t>
            </a:r>
          </a:p>
          <a:p>
            <a:pPr algn="ctr">
              <a:lnSpc>
                <a:spcPct val="120000"/>
              </a:lnSpc>
              <a:defRPr/>
            </a:pPr>
            <a:endParaRPr lang="en-US" sz="9600" dirty="0">
              <a:solidFill>
                <a:srgbClr val="FFFF00"/>
              </a:solidFill>
              <a:latin typeface="Times New Roman" pitchFamily="18" charset="0"/>
              <a:cs typeface="Times New Roman" pitchFamily="18" charset="0"/>
            </a:endParaRPr>
          </a:p>
          <a:p>
            <a:pPr algn="ctr">
              <a:lnSpc>
                <a:spcPct val="120000"/>
              </a:lnSpc>
              <a:defRPr/>
            </a:pPr>
            <a:endParaRPr lang="en-US" sz="9600" dirty="0">
              <a:solidFill>
                <a:srgbClr val="FFFF00"/>
              </a:solidFill>
              <a:latin typeface="Times New Roman" pitchFamily="18" charset="0"/>
              <a:cs typeface="Times New Roman" pitchFamily="18" charset="0"/>
            </a:endParaRPr>
          </a:p>
          <a:p>
            <a:pPr algn="ctr">
              <a:lnSpc>
                <a:spcPct val="80000"/>
              </a:lnSpc>
              <a:defRPr/>
            </a:pPr>
            <a:endParaRPr lang="en-US" sz="4500" dirty="0">
              <a:solidFill>
                <a:srgbClr val="FFFF00"/>
              </a:solidFill>
              <a:latin typeface="Times New Roman" pitchFamily="18" charset="0"/>
              <a:cs typeface="Times New Roman" pitchFamily="18" charset="0"/>
            </a:endParaRPr>
          </a:p>
          <a:p>
            <a:pPr algn="ctr">
              <a:lnSpc>
                <a:spcPct val="80000"/>
              </a:lnSpc>
              <a:defRPr/>
            </a:pPr>
            <a:endParaRPr lang="en-US" sz="4500" dirty="0">
              <a:solidFill>
                <a:srgbClr val="FFFF00"/>
              </a:solidFill>
              <a:latin typeface="Times New Roman" pitchFamily="18" charset="0"/>
              <a:cs typeface="Times New Roman" pitchFamily="18" charset="0"/>
            </a:endParaRPr>
          </a:p>
          <a:p>
            <a:pPr algn="ctr">
              <a:lnSpc>
                <a:spcPct val="80000"/>
              </a:lnSpc>
              <a:defRPr/>
            </a:pPr>
            <a:endParaRPr lang="en-US" sz="4500" dirty="0">
              <a:solidFill>
                <a:srgbClr val="FFFF00"/>
              </a:solidFill>
              <a:latin typeface="Times New Roman" pitchFamily="18" charset="0"/>
              <a:cs typeface="Times New Roman" pitchFamily="18" charset="0"/>
            </a:endParaRPr>
          </a:p>
          <a:p>
            <a:pPr algn="ctr">
              <a:lnSpc>
                <a:spcPct val="80000"/>
              </a:lnSpc>
              <a:defRPr/>
            </a:pPr>
            <a:endParaRPr lang="en-US" sz="4500" dirty="0">
              <a:solidFill>
                <a:srgbClr val="FFFF00"/>
              </a:solidFill>
              <a:latin typeface="Times New Roman" pitchFamily="18" charset="0"/>
              <a:cs typeface="Times New Roman" pitchFamily="18" charset="0"/>
            </a:endParaRPr>
          </a:p>
          <a:p>
            <a:pPr algn="ctr">
              <a:lnSpc>
                <a:spcPct val="80000"/>
              </a:lnSpc>
              <a:defRPr/>
            </a:pPr>
            <a:endParaRPr lang="en-US" sz="4500" b="1" i="1" dirty="0">
              <a:solidFill>
                <a:srgbClr val="FFFF00"/>
              </a:solidFill>
              <a:latin typeface="Times New Roman" pitchFamily="18" charset="0"/>
              <a:cs typeface="Times New Roman" pitchFamily="18" charset="0"/>
            </a:endParaRPr>
          </a:p>
          <a:p>
            <a:pPr algn="ctr">
              <a:lnSpc>
                <a:spcPct val="80000"/>
              </a:lnSpc>
              <a:defRPr/>
            </a:pPr>
            <a:endParaRPr lang="en-US" sz="800" b="1" i="1" dirty="0">
              <a:solidFill>
                <a:srgbClr val="FFFF00"/>
              </a:solidFill>
              <a:latin typeface="Times New Roman" pitchFamily="18" charset="0"/>
              <a:cs typeface="Times New Roman" pitchFamily="18" charset="0"/>
            </a:endParaRPr>
          </a:p>
          <a:p>
            <a:pPr algn="ctr">
              <a:lnSpc>
                <a:spcPct val="80000"/>
              </a:lnSpc>
              <a:defRPr/>
            </a:pPr>
            <a:endParaRPr lang="en-US" sz="700" b="1" i="1" dirty="0">
              <a:solidFill>
                <a:srgbClr val="FFFF00"/>
              </a:solidFill>
              <a:latin typeface="Times New Roman" pitchFamily="18" charset="0"/>
              <a:cs typeface="Times New Roman" pitchFamily="18" charset="0"/>
            </a:endParaRPr>
          </a:p>
          <a:p>
            <a:pPr algn="ctr">
              <a:lnSpc>
                <a:spcPct val="80000"/>
              </a:lnSpc>
              <a:defRPr/>
            </a:pPr>
            <a:endParaRPr lang="en-US" sz="700" b="1" i="1" dirty="0">
              <a:solidFill>
                <a:srgbClr val="FFFF00"/>
              </a:solidFill>
              <a:latin typeface="Times New Roman" pitchFamily="18" charset="0"/>
              <a:cs typeface="Times New Roman" pitchFamily="18" charset="0"/>
            </a:endParaRPr>
          </a:p>
          <a:p>
            <a:pPr algn="ctr">
              <a:lnSpc>
                <a:spcPct val="80000"/>
              </a:lnSpc>
              <a:defRPr/>
            </a:pPr>
            <a:endParaRPr lang="en-US" dirty="0">
              <a:solidFill>
                <a:srgbClr val="FFFF00"/>
              </a:solidFill>
              <a:effectLst>
                <a:outerShdw blurRad="38100" dist="38100" dir="2700000" algn="tl">
                  <a:srgbClr val="C0C0C0"/>
                </a:outerShdw>
              </a:effectLst>
              <a:latin typeface="Times New Roman" pitchFamily="18" charset="0"/>
              <a:cs typeface="Times New Roman" pitchFamily="18" charset="0"/>
            </a:endParaRPr>
          </a:p>
          <a:p>
            <a:pPr algn="ctr">
              <a:lnSpc>
                <a:spcPct val="80000"/>
              </a:lnSpc>
              <a:defRPr/>
            </a:pPr>
            <a:endParaRPr lang="en-US" dirty="0">
              <a:solidFill>
                <a:srgbClr val="FFFF00"/>
              </a:solidFill>
              <a:effectLst>
                <a:outerShdw blurRad="38100" dist="38100" dir="2700000" algn="tl">
                  <a:srgbClr val="C0C0C0"/>
                </a:outerShdw>
              </a:effectLst>
              <a:latin typeface="Times New Roman" pitchFamily="18" charset="0"/>
              <a:cs typeface="Times New Roman" pitchFamily="18" charset="0"/>
            </a:endParaRPr>
          </a:p>
          <a:p>
            <a:pPr algn="ctr">
              <a:lnSpc>
                <a:spcPct val="80000"/>
              </a:lnSpc>
              <a:defRPr/>
            </a:pPr>
            <a:endParaRPr lang="en-US" sz="1100" dirty="0">
              <a:solidFill>
                <a:srgbClr val="FFFF00"/>
              </a:solidFill>
              <a:effectLst>
                <a:outerShdw blurRad="38100" dist="38100" dir="2700000" algn="tl">
                  <a:srgbClr val="C0C0C0"/>
                </a:outerShdw>
              </a:effectLst>
              <a:latin typeface="Calibri" pitchFamily="34" charset="0"/>
            </a:endParaRPr>
          </a:p>
          <a:p>
            <a:pPr algn="ctr">
              <a:lnSpc>
                <a:spcPct val="80000"/>
              </a:lnSpc>
              <a:defRPr/>
            </a:pPr>
            <a:endParaRPr lang="en-US" sz="1100" dirty="0">
              <a:solidFill>
                <a:srgbClr val="FFFF00"/>
              </a:solidFill>
              <a:effectLst>
                <a:outerShdw blurRad="38100" dist="38100" dir="2700000" algn="tl">
                  <a:srgbClr val="C0C0C0"/>
                </a:outerShdw>
              </a:effectLst>
              <a:latin typeface="Calibri" pitchFamily="34" charset="0"/>
            </a:endParaRPr>
          </a:p>
        </p:txBody>
      </p:sp>
      <p:sp>
        <p:nvSpPr>
          <p:cNvPr id="72706" name="TextBox 2"/>
          <p:cNvSpPr txBox="1">
            <a:spLocks noChangeArrowheads="1"/>
          </p:cNvSpPr>
          <p:nvPr/>
        </p:nvSpPr>
        <p:spPr bwMode="auto">
          <a:xfrm>
            <a:off x="76200" y="344488"/>
            <a:ext cx="8305800" cy="646112"/>
          </a:xfrm>
          <a:prstGeom prst="rect">
            <a:avLst/>
          </a:prstGeom>
          <a:noFill/>
          <a:ln w="9525">
            <a:noFill/>
            <a:miter lim="800000"/>
            <a:headEnd/>
            <a:tailEnd/>
          </a:ln>
        </p:spPr>
        <p:txBody>
          <a:bodyPr>
            <a:spAutoFit/>
          </a:bodyPr>
          <a:lstStyle/>
          <a:p>
            <a:r>
              <a:rPr lang="en-US" sz="3600" b="1">
                <a:solidFill>
                  <a:schemeClr val="bg1"/>
                </a:solidFill>
              </a:rPr>
              <a:t>Involve Family Members</a:t>
            </a:r>
          </a:p>
        </p:txBody>
      </p:sp>
      <p:sp>
        <p:nvSpPr>
          <p:cNvPr id="72707" name="AutoShape 5" descr="Z"/>
          <p:cNvSpPr>
            <a:spLocks noChangeAspect="1" noChangeArrowheads="1"/>
          </p:cNvSpPr>
          <p:nvPr/>
        </p:nvSpPr>
        <p:spPr bwMode="auto">
          <a:xfrm>
            <a:off x="0" y="-26988"/>
            <a:ext cx="304800" cy="304801"/>
          </a:xfrm>
          <a:prstGeom prst="rect">
            <a:avLst/>
          </a:prstGeom>
          <a:noFill/>
          <a:ln w="9525">
            <a:noFill/>
            <a:miter lim="800000"/>
            <a:headEnd/>
            <a:tailEnd/>
          </a:ln>
        </p:spPr>
        <p:txBody>
          <a:bodyPr/>
          <a:lstStyle/>
          <a:p>
            <a:endParaRPr lang="en-US"/>
          </a:p>
        </p:txBody>
      </p:sp>
      <p:sp>
        <p:nvSpPr>
          <p:cNvPr id="72708" name="AutoShape 7" descr="Z"/>
          <p:cNvSpPr>
            <a:spLocks noChangeAspect="1" noChangeArrowheads="1"/>
          </p:cNvSpPr>
          <p:nvPr/>
        </p:nvSpPr>
        <p:spPr bwMode="auto">
          <a:xfrm>
            <a:off x="0" y="-26988"/>
            <a:ext cx="304800" cy="304801"/>
          </a:xfrm>
          <a:prstGeom prst="rect">
            <a:avLst/>
          </a:prstGeom>
          <a:noFill/>
          <a:ln w="9525">
            <a:noFill/>
            <a:miter lim="800000"/>
            <a:headEnd/>
            <a:tailEnd/>
          </a:ln>
        </p:spPr>
        <p:txBody>
          <a:bodyPr/>
          <a:lstStyle/>
          <a:p>
            <a:endParaRPr lang="en-US"/>
          </a:p>
        </p:txBody>
      </p:sp>
      <p:pic>
        <p:nvPicPr>
          <p:cNvPr id="72709" name="Picture 2"/>
          <p:cNvPicPr>
            <a:picLocks noChangeAspect="1" noChangeArrowheads="1"/>
          </p:cNvPicPr>
          <p:nvPr/>
        </p:nvPicPr>
        <p:blipFill>
          <a:blip r:embed="rId3" cstate="print"/>
          <a:srcRect/>
          <a:stretch>
            <a:fillRect/>
          </a:stretch>
        </p:blipFill>
        <p:spPr bwMode="auto">
          <a:xfrm>
            <a:off x="1752600" y="1371600"/>
            <a:ext cx="5245100" cy="2447925"/>
          </a:xfrm>
          <a:prstGeom prst="rect">
            <a:avLst/>
          </a:prstGeom>
          <a:noFill/>
          <a:ln w="9525">
            <a:noFill/>
            <a:miter lim="800000"/>
            <a:headEnd/>
            <a:tailEnd/>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66" y="6247331"/>
            <a:ext cx="3430524" cy="610669"/>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04800" y="990600"/>
            <a:ext cx="7924800" cy="2743200"/>
          </a:xfrm>
          <a:prstGeom prst="rect">
            <a:avLst/>
          </a:prstGeom>
        </p:spPr>
        <p:txBody>
          <a:bodyPr anchor="ctr">
            <a:normAutofit/>
          </a:bodyPr>
          <a:lstStyle/>
          <a:p>
            <a:pPr algn="ctr">
              <a:lnSpc>
                <a:spcPct val="60000"/>
              </a:lnSpc>
              <a:defRPr/>
            </a:pPr>
            <a:endParaRPr lang="en-US" sz="400" b="1" dirty="0">
              <a:solidFill>
                <a:srgbClr val="FFFF00"/>
              </a:solidFill>
              <a:effectLst>
                <a:outerShdw blurRad="38100" dist="38100" dir="2700000" algn="tl">
                  <a:srgbClr val="C0C0C0"/>
                </a:outerShdw>
              </a:effectLst>
              <a:latin typeface="Calibri" pitchFamily="34" charset="0"/>
            </a:endParaRPr>
          </a:p>
          <a:p>
            <a:pPr algn="ctr">
              <a:lnSpc>
                <a:spcPct val="60000"/>
              </a:lnSpc>
              <a:defRPr/>
            </a:pPr>
            <a:endParaRPr lang="en-US" sz="300" b="1" dirty="0">
              <a:solidFill>
                <a:srgbClr val="FFFF00"/>
              </a:solidFill>
              <a:latin typeface="Times New Roman" pitchFamily="18" charset="0"/>
              <a:cs typeface="Times New Roman" pitchFamily="18" charset="0"/>
            </a:endParaRPr>
          </a:p>
          <a:p>
            <a:pPr>
              <a:lnSpc>
                <a:spcPct val="60000"/>
              </a:lnSpc>
              <a:defRPr/>
            </a:pPr>
            <a:endParaRPr lang="en-US" sz="300" b="1" dirty="0">
              <a:solidFill>
                <a:srgbClr val="FFFF00"/>
              </a:solidFill>
              <a:latin typeface="Times New Roman" pitchFamily="18" charset="0"/>
              <a:cs typeface="Times New Roman" pitchFamily="18" charset="0"/>
            </a:endParaRPr>
          </a:p>
          <a:p>
            <a:pPr>
              <a:lnSpc>
                <a:spcPct val="60000"/>
              </a:lnSpc>
              <a:defRPr/>
            </a:pPr>
            <a:endParaRPr lang="en-US" sz="300" dirty="0"/>
          </a:p>
          <a:p>
            <a:pPr>
              <a:lnSpc>
                <a:spcPct val="60000"/>
              </a:lnSpc>
              <a:defRPr/>
            </a:pPr>
            <a:endParaRPr lang="en-US" sz="300" dirty="0"/>
          </a:p>
          <a:p>
            <a:pPr>
              <a:lnSpc>
                <a:spcPct val="60000"/>
              </a:lnSpc>
              <a:defRPr/>
            </a:pPr>
            <a:endParaRPr lang="en-US" sz="1100" dirty="0">
              <a:solidFill>
                <a:srgbClr val="FFFF00"/>
              </a:solidFill>
              <a:latin typeface="Times New Roman" pitchFamily="18" charset="0"/>
              <a:cs typeface="Times New Roman" pitchFamily="18" charset="0"/>
            </a:endParaRPr>
          </a:p>
          <a:p>
            <a:pPr>
              <a:lnSpc>
                <a:spcPct val="60000"/>
              </a:lnSpc>
              <a:defRPr/>
            </a:pPr>
            <a:endParaRPr lang="en-US" sz="1000" dirty="0">
              <a:solidFill>
                <a:srgbClr val="FFFF00"/>
              </a:solidFill>
              <a:latin typeface="Times New Roman" pitchFamily="18" charset="0"/>
              <a:cs typeface="Times New Roman" pitchFamily="18" charset="0"/>
            </a:endParaRPr>
          </a:p>
          <a:p>
            <a:pPr>
              <a:lnSpc>
                <a:spcPct val="60000"/>
              </a:lnSpc>
              <a:defRPr/>
            </a:pPr>
            <a:endParaRPr lang="en-US" sz="1000" dirty="0">
              <a:solidFill>
                <a:srgbClr val="FFFF00"/>
              </a:solidFill>
              <a:latin typeface="Times New Roman" pitchFamily="18" charset="0"/>
              <a:cs typeface="Times New Roman" pitchFamily="18" charset="0"/>
            </a:endParaRPr>
          </a:p>
          <a:p>
            <a:pPr algn="ctr">
              <a:lnSpc>
                <a:spcPct val="60000"/>
              </a:lnSpc>
              <a:defRPr/>
            </a:pPr>
            <a:r>
              <a:rPr lang="en-US" sz="1200" b="1" dirty="0">
                <a:solidFill>
                  <a:srgbClr val="FFFF00"/>
                </a:solidFill>
                <a:latin typeface="Times New Roman" pitchFamily="18" charset="0"/>
                <a:cs typeface="Times New Roman" pitchFamily="18" charset="0"/>
              </a:rPr>
              <a:t> </a:t>
            </a:r>
          </a:p>
          <a:p>
            <a:pPr>
              <a:lnSpc>
                <a:spcPct val="60000"/>
              </a:lnSpc>
              <a:defRPr/>
            </a:pPr>
            <a:endParaRPr lang="en-US" sz="1200" b="1" dirty="0">
              <a:solidFill>
                <a:srgbClr val="FFFF00"/>
              </a:solidFill>
              <a:latin typeface="Times New Roman" pitchFamily="18" charset="0"/>
              <a:cs typeface="Times New Roman" pitchFamily="18" charset="0"/>
            </a:endParaRPr>
          </a:p>
          <a:p>
            <a:pPr>
              <a:defRPr/>
            </a:pPr>
            <a:endParaRPr lang="en-US" sz="1400" b="1" dirty="0">
              <a:cs typeface="Arial" charset="0"/>
            </a:endParaRPr>
          </a:p>
          <a:p>
            <a:pPr algn="ctr">
              <a:defRPr/>
            </a:pPr>
            <a:r>
              <a:rPr lang="en-US" sz="2400" dirty="0">
                <a:cs typeface="Arial" charset="0"/>
              </a:rPr>
              <a:t>Always be respectful, and explain without condescending. Health providers, as authority figures, need to take seriously the responsibility and respect conferred on them by many Hispanic</a:t>
            </a:r>
            <a:r>
              <a:rPr lang="en-US" sz="2400" dirty="0">
                <a:solidFill>
                  <a:srgbClr val="FF0000"/>
                </a:solidFill>
                <a:cs typeface="Arial" charset="0"/>
              </a:rPr>
              <a:t> </a:t>
            </a:r>
            <a:r>
              <a:rPr lang="en-US" sz="2400" dirty="0">
                <a:cs typeface="Arial" charset="0"/>
              </a:rPr>
              <a:t>and</a:t>
            </a:r>
            <a:r>
              <a:rPr lang="en-US" sz="2400" dirty="0">
                <a:solidFill>
                  <a:srgbClr val="FF0000"/>
                </a:solidFill>
                <a:cs typeface="Arial" charset="0"/>
              </a:rPr>
              <a:t> </a:t>
            </a:r>
            <a:r>
              <a:rPr lang="en-US" sz="2400" dirty="0">
                <a:cs typeface="Arial" charset="0"/>
              </a:rPr>
              <a:t>Latino patients.</a:t>
            </a:r>
          </a:p>
          <a:p>
            <a:pPr>
              <a:lnSpc>
                <a:spcPct val="60000"/>
              </a:lnSpc>
              <a:defRPr/>
            </a:pPr>
            <a:endParaRPr lang="en-US" sz="1000" dirty="0">
              <a:cs typeface="Arial" charset="0"/>
            </a:endParaRPr>
          </a:p>
          <a:p>
            <a:pPr algn="ctr">
              <a:lnSpc>
                <a:spcPct val="60000"/>
              </a:lnSpc>
              <a:defRPr/>
            </a:pPr>
            <a:endParaRPr lang="en-US" sz="1300" dirty="0">
              <a:solidFill>
                <a:srgbClr val="FFFF00"/>
              </a:solidFill>
              <a:latin typeface="Times New Roman" pitchFamily="18" charset="0"/>
              <a:cs typeface="Times New Roman" pitchFamily="18" charset="0"/>
            </a:endParaRPr>
          </a:p>
          <a:p>
            <a:pPr>
              <a:lnSpc>
                <a:spcPct val="60000"/>
              </a:lnSpc>
              <a:defRPr/>
            </a:pPr>
            <a:endParaRPr lang="en-US" sz="800" dirty="0">
              <a:solidFill>
                <a:srgbClr val="FFFF00"/>
              </a:solidFill>
              <a:latin typeface="Times New Roman" pitchFamily="18" charset="0"/>
              <a:cs typeface="Times New Roman" pitchFamily="18" charset="0"/>
            </a:endParaRPr>
          </a:p>
          <a:p>
            <a:pPr>
              <a:lnSpc>
                <a:spcPct val="60000"/>
              </a:lnSpc>
              <a:defRPr/>
            </a:pPr>
            <a:endParaRPr lang="en-US" sz="1100" dirty="0">
              <a:solidFill>
                <a:srgbClr val="FFFF00"/>
              </a:solidFill>
              <a:latin typeface="Times New Roman" pitchFamily="18" charset="0"/>
              <a:cs typeface="Times New Roman" pitchFamily="18" charset="0"/>
            </a:endParaRPr>
          </a:p>
          <a:p>
            <a:pPr>
              <a:lnSpc>
                <a:spcPct val="60000"/>
              </a:lnSpc>
              <a:defRPr/>
            </a:pPr>
            <a:endParaRPr lang="en-US" sz="300" b="1" i="1" dirty="0">
              <a:solidFill>
                <a:srgbClr val="FFFF00"/>
              </a:solidFill>
              <a:latin typeface="Times New Roman" pitchFamily="18" charset="0"/>
              <a:cs typeface="Times New Roman" pitchFamily="18" charset="0"/>
            </a:endParaRPr>
          </a:p>
          <a:p>
            <a:pPr>
              <a:lnSpc>
                <a:spcPct val="60000"/>
              </a:lnSpc>
              <a:defRPr/>
            </a:pPr>
            <a:endParaRPr lang="en-US" sz="300" b="1" i="1" dirty="0">
              <a:solidFill>
                <a:srgbClr val="FFFF00"/>
              </a:solidFill>
              <a:latin typeface="Times New Roman" pitchFamily="18" charset="0"/>
              <a:cs typeface="Times New Roman" pitchFamily="18" charset="0"/>
            </a:endParaRPr>
          </a:p>
          <a:p>
            <a:pPr algn="ctr">
              <a:lnSpc>
                <a:spcPct val="60000"/>
              </a:lnSpc>
              <a:defRPr/>
            </a:pPr>
            <a:endParaRPr lang="en-US" sz="300" b="1" i="1" dirty="0">
              <a:solidFill>
                <a:srgbClr val="FFFF00"/>
              </a:solidFill>
              <a:latin typeface="Times New Roman" pitchFamily="18" charset="0"/>
              <a:cs typeface="Times New Roman" pitchFamily="18" charset="0"/>
            </a:endParaRPr>
          </a:p>
          <a:p>
            <a:pPr algn="ctr">
              <a:lnSpc>
                <a:spcPct val="60000"/>
              </a:lnSpc>
              <a:defRPr/>
            </a:pPr>
            <a:endParaRPr lang="en-US" sz="300" b="1" i="1" dirty="0">
              <a:solidFill>
                <a:srgbClr val="FFFF00"/>
              </a:solidFill>
              <a:latin typeface="Times New Roman" pitchFamily="18" charset="0"/>
              <a:cs typeface="Times New Roman" pitchFamily="18" charset="0"/>
            </a:endParaRPr>
          </a:p>
          <a:p>
            <a:pPr algn="ctr">
              <a:lnSpc>
                <a:spcPct val="60000"/>
              </a:lnSpc>
              <a:defRPr/>
            </a:pPr>
            <a:endParaRPr lang="en-US" sz="700" dirty="0">
              <a:solidFill>
                <a:srgbClr val="FFFF00"/>
              </a:solidFill>
              <a:effectLst>
                <a:outerShdw blurRad="38100" dist="38100" dir="2700000" algn="tl">
                  <a:srgbClr val="C0C0C0"/>
                </a:outerShdw>
              </a:effectLst>
              <a:latin typeface="Times New Roman" pitchFamily="18" charset="0"/>
              <a:cs typeface="Times New Roman" pitchFamily="18" charset="0"/>
            </a:endParaRPr>
          </a:p>
          <a:p>
            <a:pPr algn="ctr">
              <a:lnSpc>
                <a:spcPct val="60000"/>
              </a:lnSpc>
              <a:defRPr/>
            </a:pPr>
            <a:endParaRPr lang="en-US" sz="700" dirty="0">
              <a:solidFill>
                <a:srgbClr val="FFFF00"/>
              </a:solidFill>
              <a:effectLst>
                <a:outerShdw blurRad="38100" dist="38100" dir="2700000" algn="tl">
                  <a:srgbClr val="C0C0C0"/>
                </a:outerShdw>
              </a:effectLst>
              <a:latin typeface="Times New Roman" pitchFamily="18" charset="0"/>
              <a:cs typeface="Times New Roman" pitchFamily="18" charset="0"/>
            </a:endParaRPr>
          </a:p>
          <a:p>
            <a:pPr algn="ctr">
              <a:lnSpc>
                <a:spcPct val="60000"/>
              </a:lnSpc>
              <a:defRPr/>
            </a:pPr>
            <a:endParaRPr lang="en-US" sz="400" dirty="0">
              <a:solidFill>
                <a:srgbClr val="FFFF00"/>
              </a:solidFill>
              <a:effectLst>
                <a:outerShdw blurRad="38100" dist="38100" dir="2700000" algn="tl">
                  <a:srgbClr val="C0C0C0"/>
                </a:outerShdw>
              </a:effectLst>
              <a:latin typeface="Calibri" pitchFamily="34" charset="0"/>
            </a:endParaRPr>
          </a:p>
          <a:p>
            <a:pPr algn="ctr">
              <a:lnSpc>
                <a:spcPct val="60000"/>
              </a:lnSpc>
              <a:defRPr/>
            </a:pPr>
            <a:endParaRPr lang="en-US" sz="400" dirty="0">
              <a:solidFill>
                <a:srgbClr val="FFFF00"/>
              </a:solidFill>
              <a:effectLst>
                <a:outerShdw blurRad="38100" dist="38100" dir="2700000" algn="tl">
                  <a:srgbClr val="C0C0C0"/>
                </a:outerShdw>
              </a:effectLst>
              <a:latin typeface="Calibri" pitchFamily="34" charset="0"/>
            </a:endParaRPr>
          </a:p>
        </p:txBody>
      </p:sp>
      <p:sp>
        <p:nvSpPr>
          <p:cNvPr id="74754" name="TextBox 1"/>
          <p:cNvSpPr txBox="1">
            <a:spLocks noChangeArrowheads="1"/>
          </p:cNvSpPr>
          <p:nvPr/>
        </p:nvSpPr>
        <p:spPr bwMode="auto">
          <a:xfrm>
            <a:off x="152400" y="381000"/>
            <a:ext cx="8153400" cy="646113"/>
          </a:xfrm>
          <a:prstGeom prst="rect">
            <a:avLst/>
          </a:prstGeom>
          <a:noFill/>
          <a:ln w="9525">
            <a:noFill/>
            <a:miter lim="800000"/>
            <a:headEnd/>
            <a:tailEnd/>
          </a:ln>
        </p:spPr>
        <p:txBody>
          <a:bodyPr>
            <a:spAutoFit/>
          </a:bodyPr>
          <a:lstStyle/>
          <a:p>
            <a:r>
              <a:rPr lang="en-US" sz="3600" b="1">
                <a:solidFill>
                  <a:schemeClr val="bg1"/>
                </a:solidFill>
              </a:rPr>
              <a:t>Show Respect</a:t>
            </a:r>
          </a:p>
        </p:txBody>
      </p:sp>
      <p:pic>
        <p:nvPicPr>
          <p:cNvPr id="74755" name="Picture 5" descr="ANd9GcRSEiyGm5XxdCcbvqdu2ry1oakFWjeNaEFTxlapH2C-dTIU_xpM9Q"/>
          <p:cNvPicPr>
            <a:picLocks noChangeAspect="1" noChangeArrowheads="1"/>
          </p:cNvPicPr>
          <p:nvPr/>
        </p:nvPicPr>
        <p:blipFill>
          <a:blip r:embed="rId3" cstate="print"/>
          <a:srcRect/>
          <a:stretch>
            <a:fillRect/>
          </a:stretch>
        </p:blipFill>
        <p:spPr bwMode="auto">
          <a:xfrm>
            <a:off x="4257675" y="3886200"/>
            <a:ext cx="3429000" cy="2590800"/>
          </a:xfrm>
          <a:prstGeom prst="rect">
            <a:avLst/>
          </a:prstGeom>
          <a:noFill/>
          <a:ln w="9525">
            <a:noFill/>
            <a:miter lim="800000"/>
            <a:headEnd/>
            <a:tailEnd/>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66" y="6247331"/>
            <a:ext cx="3430524" cy="61066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Placeholder 1"/>
          <p:cNvSpPr>
            <a:spLocks noGrp="1"/>
          </p:cNvSpPr>
          <p:nvPr>
            <p:ph type="body" sz="quarter" idx="10"/>
          </p:nvPr>
        </p:nvSpPr>
        <p:spPr>
          <a:xfrm>
            <a:off x="228600" y="1524000"/>
            <a:ext cx="7924800" cy="4876800"/>
          </a:xfrm>
        </p:spPr>
        <p:txBody>
          <a:bodyPr/>
          <a:lstStyle/>
          <a:p>
            <a:pPr marL="914400" indent="-450850"/>
            <a:r>
              <a:rPr lang="en-US" dirty="0" smtClean="0">
                <a:latin typeface="Arial" charset="0"/>
                <a:cs typeface="Arial" charset="0"/>
              </a:rPr>
              <a:t>Demonstrate understanding of how culture change affects Hispanics and Latinos and their substance use.</a:t>
            </a:r>
          </a:p>
          <a:p>
            <a:pPr marL="914400" indent="-450850">
              <a:buFont typeface="Arial" charset="0"/>
              <a:buNone/>
            </a:pPr>
            <a:endParaRPr lang="en-US" dirty="0" smtClean="0">
              <a:latin typeface="Arial" charset="0"/>
              <a:cs typeface="Arial" charset="0"/>
            </a:endParaRPr>
          </a:p>
          <a:p>
            <a:pPr marL="914400" indent="-450850"/>
            <a:r>
              <a:rPr lang="en-US" dirty="0" smtClean="0">
                <a:latin typeface="Arial" charset="0"/>
                <a:cs typeface="Arial" charset="0"/>
              </a:rPr>
              <a:t>Identify and address barriers faced by Hispanics and Latinos around access and readiness for treatment and recovery.</a:t>
            </a:r>
          </a:p>
          <a:p>
            <a:pPr marL="914400" indent="-450850">
              <a:buFont typeface="Arial" charset="0"/>
              <a:buNone/>
            </a:pPr>
            <a:endParaRPr lang="en-US" dirty="0" smtClean="0">
              <a:latin typeface="Arial" charset="0"/>
              <a:cs typeface="Arial" charset="0"/>
            </a:endParaRPr>
          </a:p>
          <a:p>
            <a:pPr marL="914400" indent="-450850"/>
            <a:r>
              <a:rPr lang="en-US" dirty="0" smtClean="0">
                <a:latin typeface="Arial" charset="0"/>
                <a:cs typeface="Arial" charset="0"/>
              </a:rPr>
              <a:t>Explain the relationship between culture and treatment.</a:t>
            </a:r>
          </a:p>
        </p:txBody>
      </p:sp>
      <p:sp>
        <p:nvSpPr>
          <p:cNvPr id="28674" name="Title 2"/>
          <p:cNvSpPr>
            <a:spLocks noGrp="1"/>
          </p:cNvSpPr>
          <p:nvPr>
            <p:ph type="title"/>
          </p:nvPr>
        </p:nvSpPr>
        <p:spPr>
          <a:xfrm>
            <a:off x="76200" y="228600"/>
            <a:ext cx="8305800" cy="762000"/>
          </a:xfrm>
        </p:spPr>
        <p:txBody>
          <a:bodyPr/>
          <a:lstStyle/>
          <a:p>
            <a:r>
              <a:rPr lang="en-US" sz="3600" b="1" smtClean="0">
                <a:latin typeface="Arial" charset="0"/>
                <a:cs typeface="Arial" charset="0"/>
              </a:rPr>
              <a:t>Objectives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66" y="6247331"/>
            <a:ext cx="3430524" cy="610669"/>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343400" y="1905000"/>
            <a:ext cx="3429000" cy="4267200"/>
          </a:xfrm>
          <a:prstGeom prst="rect">
            <a:avLst/>
          </a:prstGeom>
        </p:spPr>
        <p:txBody>
          <a:bodyPr anchor="ctr">
            <a:normAutofit/>
          </a:bodyPr>
          <a:lstStyle/>
          <a:p>
            <a:pPr marL="914400" indent="-450850" algn="ctr">
              <a:lnSpc>
                <a:spcPct val="60000"/>
              </a:lnSpc>
              <a:defRPr/>
            </a:pPr>
            <a:endParaRPr lang="en-US" sz="600" b="1">
              <a:solidFill>
                <a:srgbClr val="FFFF00"/>
              </a:solidFill>
              <a:effectLst>
                <a:outerShdw blurRad="38100" dist="38100" dir="2700000" algn="tl">
                  <a:srgbClr val="C0C0C0"/>
                </a:outerShdw>
              </a:effectLst>
              <a:latin typeface="Calibri" pitchFamily="34" charset="0"/>
            </a:endParaRPr>
          </a:p>
          <a:p>
            <a:pPr marL="914400" indent="-450850" algn="ctr">
              <a:lnSpc>
                <a:spcPct val="60000"/>
              </a:lnSpc>
              <a:defRPr/>
            </a:pPr>
            <a:endParaRPr lang="en-US" sz="400" b="1">
              <a:solidFill>
                <a:srgbClr val="FFFF00"/>
              </a:solidFill>
              <a:latin typeface="Times New Roman" pitchFamily="18" charset="0"/>
              <a:cs typeface="Times New Roman" pitchFamily="18" charset="0"/>
            </a:endParaRPr>
          </a:p>
          <a:p>
            <a:pPr marL="914400" indent="-450850">
              <a:lnSpc>
                <a:spcPct val="60000"/>
              </a:lnSpc>
              <a:defRPr/>
            </a:pPr>
            <a:endParaRPr lang="en-US" sz="400" b="1">
              <a:solidFill>
                <a:srgbClr val="FFFF00"/>
              </a:solidFill>
              <a:latin typeface="Times New Roman" pitchFamily="18" charset="0"/>
              <a:cs typeface="Times New Roman" pitchFamily="18" charset="0"/>
            </a:endParaRPr>
          </a:p>
          <a:p>
            <a:pPr marL="914400" indent="-450850">
              <a:lnSpc>
                <a:spcPct val="60000"/>
              </a:lnSpc>
              <a:defRPr/>
            </a:pPr>
            <a:endParaRPr lang="en-US" sz="400"/>
          </a:p>
          <a:p>
            <a:pPr marL="914400" indent="-450850">
              <a:lnSpc>
                <a:spcPct val="60000"/>
              </a:lnSpc>
              <a:defRPr/>
            </a:pPr>
            <a:endParaRPr lang="en-US" sz="400"/>
          </a:p>
          <a:p>
            <a:pPr marL="914400" indent="-450850">
              <a:lnSpc>
                <a:spcPct val="60000"/>
              </a:lnSpc>
              <a:defRPr/>
            </a:pPr>
            <a:endParaRPr lang="en-US" sz="1500">
              <a:solidFill>
                <a:srgbClr val="FFFF00"/>
              </a:solidFill>
              <a:cs typeface="Times New Roman" pitchFamily="18" charset="0"/>
            </a:endParaRPr>
          </a:p>
          <a:p>
            <a:pPr marL="914400" indent="-450850">
              <a:lnSpc>
                <a:spcPct val="60000"/>
              </a:lnSpc>
              <a:defRPr/>
            </a:pPr>
            <a:endParaRPr lang="en-US" sz="1300">
              <a:solidFill>
                <a:srgbClr val="FFFF00"/>
              </a:solidFill>
              <a:latin typeface="Times New Roman" pitchFamily="18" charset="0"/>
              <a:cs typeface="Times New Roman" pitchFamily="18" charset="0"/>
            </a:endParaRPr>
          </a:p>
          <a:p>
            <a:pPr marL="914400" indent="-450850">
              <a:buFont typeface="Arial" charset="0"/>
              <a:buChar char="•"/>
              <a:defRPr/>
            </a:pPr>
            <a:r>
              <a:rPr lang="en-US" sz="2800">
                <a:cs typeface="Times New Roman" pitchFamily="18" charset="0"/>
              </a:rPr>
              <a:t>Lean forward</a:t>
            </a:r>
          </a:p>
          <a:p>
            <a:pPr marL="914400" indent="-450850">
              <a:buFontTx/>
              <a:buChar char="•"/>
              <a:defRPr/>
            </a:pPr>
            <a:endParaRPr lang="en-US" sz="2800">
              <a:cs typeface="Times New Roman" pitchFamily="18" charset="0"/>
            </a:endParaRPr>
          </a:p>
          <a:p>
            <a:pPr marL="914400" indent="-450850">
              <a:buFont typeface="Arial" charset="0"/>
              <a:buChar char="•"/>
              <a:defRPr/>
            </a:pPr>
            <a:r>
              <a:rPr lang="en-US" sz="2800">
                <a:cs typeface="Times New Roman" pitchFamily="18" charset="0"/>
              </a:rPr>
              <a:t>Be comforting</a:t>
            </a:r>
          </a:p>
          <a:p>
            <a:pPr marL="914400" indent="-450850">
              <a:defRPr/>
            </a:pPr>
            <a:endParaRPr lang="en-US" sz="2800">
              <a:cs typeface="Times New Roman" pitchFamily="18" charset="0"/>
            </a:endParaRPr>
          </a:p>
          <a:p>
            <a:pPr marL="914400" indent="-450850">
              <a:buFont typeface="Arial" charset="0"/>
              <a:buChar char="•"/>
              <a:defRPr/>
            </a:pPr>
            <a:r>
              <a:rPr lang="en-US" sz="2800">
                <a:cs typeface="Times New Roman" pitchFamily="18" charset="0"/>
              </a:rPr>
              <a:t>Use gestures that indicate interest</a:t>
            </a:r>
          </a:p>
          <a:p>
            <a:pPr marL="914400" indent="-450850" algn="ctr">
              <a:defRPr/>
            </a:pPr>
            <a:r>
              <a:rPr lang="en-US" sz="800" b="1">
                <a:latin typeface="Times New Roman" pitchFamily="18" charset="0"/>
                <a:cs typeface="Times New Roman" pitchFamily="18" charset="0"/>
              </a:rPr>
              <a:t> </a:t>
            </a:r>
          </a:p>
          <a:p>
            <a:pPr marL="914400" indent="-450850">
              <a:lnSpc>
                <a:spcPct val="60000"/>
              </a:lnSpc>
              <a:defRPr/>
            </a:pPr>
            <a:endParaRPr lang="en-US" b="1">
              <a:latin typeface="Times New Roman" pitchFamily="18" charset="0"/>
              <a:cs typeface="Times New Roman" pitchFamily="18" charset="0"/>
            </a:endParaRPr>
          </a:p>
          <a:p>
            <a:pPr marL="914400" indent="-450850">
              <a:lnSpc>
                <a:spcPct val="60000"/>
              </a:lnSpc>
              <a:defRPr/>
            </a:pPr>
            <a:endParaRPr lang="en-US" sz="1300" b="1">
              <a:cs typeface="Arial" charset="0"/>
            </a:endParaRPr>
          </a:p>
          <a:p>
            <a:pPr marL="914400" indent="-450850">
              <a:lnSpc>
                <a:spcPct val="60000"/>
              </a:lnSpc>
              <a:defRPr/>
            </a:pPr>
            <a:endParaRPr lang="en-US" sz="1300" b="1">
              <a:cs typeface="Arial" charset="0"/>
            </a:endParaRPr>
          </a:p>
          <a:p>
            <a:pPr marL="914400" indent="-450850">
              <a:lnSpc>
                <a:spcPct val="60000"/>
              </a:lnSpc>
              <a:defRPr/>
            </a:pPr>
            <a:endParaRPr lang="en-US" sz="1300">
              <a:solidFill>
                <a:srgbClr val="FFFF00"/>
              </a:solidFill>
              <a:latin typeface="Times New Roman" pitchFamily="18" charset="0"/>
              <a:cs typeface="Times New Roman" pitchFamily="18" charset="0"/>
            </a:endParaRPr>
          </a:p>
          <a:p>
            <a:pPr marL="914400" indent="-450850" algn="ctr">
              <a:lnSpc>
                <a:spcPct val="60000"/>
              </a:lnSpc>
              <a:defRPr/>
            </a:pPr>
            <a:endParaRPr lang="en-US" sz="1300">
              <a:solidFill>
                <a:srgbClr val="FFFF00"/>
              </a:solidFill>
              <a:latin typeface="Times New Roman" pitchFamily="18" charset="0"/>
              <a:cs typeface="Times New Roman" pitchFamily="18" charset="0"/>
            </a:endParaRPr>
          </a:p>
          <a:p>
            <a:pPr marL="914400" indent="-450850" algn="ctr">
              <a:lnSpc>
                <a:spcPct val="60000"/>
              </a:lnSpc>
              <a:defRPr/>
            </a:pPr>
            <a:endParaRPr lang="en-US">
              <a:solidFill>
                <a:srgbClr val="FFFF00"/>
              </a:solidFill>
              <a:latin typeface="Times New Roman" pitchFamily="18" charset="0"/>
              <a:cs typeface="Times New Roman" pitchFamily="18" charset="0"/>
            </a:endParaRPr>
          </a:p>
          <a:p>
            <a:pPr marL="914400" indent="-450850">
              <a:lnSpc>
                <a:spcPct val="60000"/>
              </a:lnSpc>
              <a:defRPr/>
            </a:pPr>
            <a:endParaRPr lang="en-US" sz="1100">
              <a:solidFill>
                <a:srgbClr val="FFFF00"/>
              </a:solidFill>
              <a:latin typeface="Times New Roman" pitchFamily="18" charset="0"/>
              <a:cs typeface="Times New Roman" pitchFamily="18" charset="0"/>
            </a:endParaRPr>
          </a:p>
          <a:p>
            <a:pPr marL="914400" indent="-450850">
              <a:lnSpc>
                <a:spcPct val="60000"/>
              </a:lnSpc>
              <a:defRPr/>
            </a:pPr>
            <a:endParaRPr lang="en-US" sz="1500">
              <a:solidFill>
                <a:srgbClr val="FFFF00"/>
              </a:solidFill>
              <a:latin typeface="Times New Roman" pitchFamily="18" charset="0"/>
              <a:cs typeface="Times New Roman" pitchFamily="18" charset="0"/>
            </a:endParaRPr>
          </a:p>
          <a:p>
            <a:pPr marL="914400" indent="-450850">
              <a:lnSpc>
                <a:spcPct val="60000"/>
              </a:lnSpc>
              <a:defRPr/>
            </a:pPr>
            <a:endParaRPr lang="en-US" sz="400" b="1" i="1">
              <a:solidFill>
                <a:srgbClr val="FFFF00"/>
              </a:solidFill>
              <a:latin typeface="Times New Roman" pitchFamily="18" charset="0"/>
              <a:cs typeface="Times New Roman" pitchFamily="18" charset="0"/>
            </a:endParaRPr>
          </a:p>
          <a:p>
            <a:pPr marL="914400" indent="-450850">
              <a:lnSpc>
                <a:spcPct val="60000"/>
              </a:lnSpc>
              <a:defRPr/>
            </a:pPr>
            <a:endParaRPr lang="en-US" sz="400" b="1" i="1">
              <a:solidFill>
                <a:srgbClr val="FFFF00"/>
              </a:solidFill>
              <a:latin typeface="Times New Roman" pitchFamily="18" charset="0"/>
              <a:cs typeface="Times New Roman" pitchFamily="18" charset="0"/>
            </a:endParaRPr>
          </a:p>
          <a:p>
            <a:pPr marL="914400" indent="-450850" algn="ctr">
              <a:lnSpc>
                <a:spcPct val="60000"/>
              </a:lnSpc>
              <a:defRPr/>
            </a:pPr>
            <a:endParaRPr lang="en-US" sz="400" b="1" i="1">
              <a:solidFill>
                <a:srgbClr val="FFFF00"/>
              </a:solidFill>
              <a:latin typeface="Times New Roman" pitchFamily="18" charset="0"/>
              <a:cs typeface="Times New Roman" pitchFamily="18" charset="0"/>
            </a:endParaRPr>
          </a:p>
          <a:p>
            <a:pPr marL="914400" indent="-450850" algn="ctr">
              <a:lnSpc>
                <a:spcPct val="60000"/>
              </a:lnSpc>
              <a:defRPr/>
            </a:pPr>
            <a:endParaRPr lang="en-US" sz="400" b="1" i="1">
              <a:solidFill>
                <a:srgbClr val="FFFF00"/>
              </a:solidFill>
              <a:latin typeface="Times New Roman" pitchFamily="18" charset="0"/>
              <a:cs typeface="Times New Roman" pitchFamily="18" charset="0"/>
            </a:endParaRPr>
          </a:p>
          <a:p>
            <a:pPr marL="914400" indent="-450850" algn="ctr">
              <a:lnSpc>
                <a:spcPct val="60000"/>
              </a:lnSpc>
              <a:defRPr/>
            </a:pPr>
            <a:endParaRPr lang="en-US" sz="1000">
              <a:solidFill>
                <a:srgbClr val="FFFF00"/>
              </a:solidFill>
              <a:effectLst>
                <a:outerShdw blurRad="38100" dist="38100" dir="2700000" algn="tl">
                  <a:srgbClr val="C0C0C0"/>
                </a:outerShdw>
              </a:effectLst>
              <a:latin typeface="Times New Roman" pitchFamily="18" charset="0"/>
              <a:cs typeface="Times New Roman" pitchFamily="18" charset="0"/>
            </a:endParaRPr>
          </a:p>
          <a:p>
            <a:pPr marL="914400" indent="-450850" algn="ctr">
              <a:lnSpc>
                <a:spcPct val="60000"/>
              </a:lnSpc>
              <a:defRPr/>
            </a:pPr>
            <a:endParaRPr lang="en-US" sz="1000">
              <a:solidFill>
                <a:srgbClr val="FFFF00"/>
              </a:solidFill>
              <a:effectLst>
                <a:outerShdw blurRad="38100" dist="38100" dir="2700000" algn="tl">
                  <a:srgbClr val="C0C0C0"/>
                </a:outerShdw>
              </a:effectLst>
              <a:latin typeface="Times New Roman" pitchFamily="18" charset="0"/>
              <a:cs typeface="Times New Roman" pitchFamily="18" charset="0"/>
            </a:endParaRPr>
          </a:p>
          <a:p>
            <a:pPr marL="914400" indent="-450850" algn="ctr">
              <a:lnSpc>
                <a:spcPct val="60000"/>
              </a:lnSpc>
              <a:defRPr/>
            </a:pPr>
            <a:endParaRPr lang="en-US" sz="600">
              <a:solidFill>
                <a:srgbClr val="FFFF00"/>
              </a:solidFill>
              <a:effectLst>
                <a:outerShdw blurRad="38100" dist="38100" dir="2700000" algn="tl">
                  <a:srgbClr val="C0C0C0"/>
                </a:outerShdw>
              </a:effectLst>
              <a:latin typeface="Calibri" pitchFamily="34" charset="0"/>
            </a:endParaRPr>
          </a:p>
          <a:p>
            <a:pPr marL="914400" indent="-450850" algn="ctr">
              <a:lnSpc>
                <a:spcPct val="60000"/>
              </a:lnSpc>
              <a:defRPr/>
            </a:pPr>
            <a:endParaRPr lang="en-US" sz="600">
              <a:solidFill>
                <a:srgbClr val="FFFF00"/>
              </a:solidFill>
              <a:effectLst>
                <a:outerShdw blurRad="38100" dist="38100" dir="2700000" algn="tl">
                  <a:srgbClr val="C0C0C0"/>
                </a:outerShdw>
              </a:effectLst>
              <a:latin typeface="Calibri" pitchFamily="34" charset="0"/>
            </a:endParaRPr>
          </a:p>
        </p:txBody>
      </p:sp>
      <p:sp>
        <p:nvSpPr>
          <p:cNvPr id="76802" name="TextBox 1"/>
          <p:cNvSpPr txBox="1">
            <a:spLocks noChangeArrowheads="1"/>
          </p:cNvSpPr>
          <p:nvPr/>
        </p:nvSpPr>
        <p:spPr bwMode="auto">
          <a:xfrm>
            <a:off x="152400" y="344488"/>
            <a:ext cx="7010400" cy="646112"/>
          </a:xfrm>
          <a:prstGeom prst="rect">
            <a:avLst/>
          </a:prstGeom>
          <a:noFill/>
          <a:ln w="9525">
            <a:noFill/>
            <a:miter lim="800000"/>
            <a:headEnd/>
            <a:tailEnd/>
          </a:ln>
        </p:spPr>
        <p:txBody>
          <a:bodyPr>
            <a:spAutoFit/>
          </a:bodyPr>
          <a:lstStyle/>
          <a:p>
            <a:r>
              <a:rPr lang="en-US" sz="3600" b="1">
                <a:solidFill>
                  <a:schemeClr val="bg1"/>
                </a:solidFill>
              </a:rPr>
              <a:t>Get Personal</a:t>
            </a:r>
          </a:p>
        </p:txBody>
      </p:sp>
      <p:pic>
        <p:nvPicPr>
          <p:cNvPr id="76803" name="Picture 3"/>
          <p:cNvPicPr>
            <a:picLocks noChangeAspect="1" noChangeArrowheads="1"/>
          </p:cNvPicPr>
          <p:nvPr/>
        </p:nvPicPr>
        <p:blipFill>
          <a:blip r:embed="rId3" cstate="print"/>
          <a:srcRect/>
          <a:stretch>
            <a:fillRect/>
          </a:stretch>
        </p:blipFill>
        <p:spPr bwMode="auto">
          <a:xfrm>
            <a:off x="533400" y="1447800"/>
            <a:ext cx="3048000" cy="4344988"/>
          </a:xfrm>
          <a:prstGeom prst="rect">
            <a:avLst/>
          </a:prstGeom>
          <a:noFill/>
          <a:ln w="9525">
            <a:noFill/>
            <a:miter lim="800000"/>
            <a:headEnd/>
            <a:tailEnd/>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66" y="6247331"/>
            <a:ext cx="3430524" cy="610669"/>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28600" y="1143000"/>
            <a:ext cx="7702550" cy="3886200"/>
          </a:xfrm>
          <a:prstGeom prst="rect">
            <a:avLst/>
          </a:prstGeom>
        </p:spPr>
        <p:txBody>
          <a:bodyPr anchor="ctr">
            <a:normAutofit/>
          </a:bodyPr>
          <a:lstStyle/>
          <a:p>
            <a:pPr marL="914400" indent="-450850" algn="ctr">
              <a:lnSpc>
                <a:spcPct val="60000"/>
              </a:lnSpc>
              <a:defRPr/>
            </a:pPr>
            <a:endParaRPr lang="en-US" sz="800" b="1">
              <a:solidFill>
                <a:srgbClr val="FFFF00"/>
              </a:solidFill>
              <a:effectLst>
                <a:outerShdw blurRad="38100" dist="38100" dir="2700000" algn="tl">
                  <a:srgbClr val="C0C0C0"/>
                </a:outerShdw>
              </a:effectLst>
              <a:latin typeface="Calibri" pitchFamily="34" charset="0"/>
            </a:endParaRPr>
          </a:p>
          <a:p>
            <a:pPr marL="914400" indent="-450850" algn="ctr">
              <a:lnSpc>
                <a:spcPct val="60000"/>
              </a:lnSpc>
              <a:defRPr/>
            </a:pPr>
            <a:endParaRPr lang="en-US" sz="600" b="1">
              <a:solidFill>
                <a:srgbClr val="FFFF00"/>
              </a:solidFill>
              <a:latin typeface="Times New Roman" pitchFamily="18" charset="0"/>
              <a:cs typeface="Times New Roman" pitchFamily="18" charset="0"/>
            </a:endParaRPr>
          </a:p>
          <a:p>
            <a:pPr marL="914400" indent="-450850">
              <a:lnSpc>
                <a:spcPct val="60000"/>
              </a:lnSpc>
              <a:defRPr/>
            </a:pPr>
            <a:endParaRPr lang="en-US" sz="600" b="1">
              <a:solidFill>
                <a:srgbClr val="FFFF00"/>
              </a:solidFill>
              <a:latin typeface="Times New Roman" pitchFamily="18" charset="0"/>
              <a:cs typeface="Times New Roman" pitchFamily="18" charset="0"/>
            </a:endParaRPr>
          </a:p>
          <a:p>
            <a:pPr marL="914400" indent="-450850">
              <a:lnSpc>
                <a:spcPct val="60000"/>
              </a:lnSpc>
              <a:defRPr/>
            </a:pPr>
            <a:endParaRPr lang="en-US" sz="600"/>
          </a:p>
          <a:p>
            <a:pPr marL="914400" indent="-450850">
              <a:lnSpc>
                <a:spcPct val="60000"/>
              </a:lnSpc>
              <a:defRPr/>
            </a:pPr>
            <a:endParaRPr lang="en-US" sz="600"/>
          </a:p>
          <a:p>
            <a:pPr marL="914400" indent="-450850" algn="ctr">
              <a:lnSpc>
                <a:spcPct val="60000"/>
              </a:lnSpc>
              <a:defRPr/>
            </a:pPr>
            <a:endParaRPr lang="en-US" sz="1000">
              <a:cs typeface="Arial" charset="0"/>
            </a:endParaRPr>
          </a:p>
          <a:p>
            <a:pPr marL="914400" indent="-450850">
              <a:lnSpc>
                <a:spcPct val="60000"/>
              </a:lnSpc>
              <a:defRPr/>
            </a:pPr>
            <a:endParaRPr lang="en-US" sz="1000">
              <a:cs typeface="Arial" charset="0"/>
            </a:endParaRPr>
          </a:p>
          <a:p>
            <a:pPr marL="914400" indent="-450850">
              <a:lnSpc>
                <a:spcPct val="90000"/>
              </a:lnSpc>
              <a:buFont typeface="Arial" charset="0"/>
              <a:buChar char="•"/>
              <a:defRPr/>
            </a:pPr>
            <a:r>
              <a:rPr lang="en-US" sz="2400">
                <a:cs typeface="Arial" charset="0"/>
              </a:rPr>
              <a:t>Hispanic and Latino patients may combine respect for the benefits of mainstream medicine, tradition, and traditional healing, with a strong religious component. </a:t>
            </a:r>
          </a:p>
          <a:p>
            <a:pPr marL="914400" indent="-450850">
              <a:lnSpc>
                <a:spcPct val="90000"/>
              </a:lnSpc>
              <a:defRPr/>
            </a:pPr>
            <a:r>
              <a:rPr lang="en-US" sz="2400">
                <a:cs typeface="Arial" charset="0"/>
              </a:rPr>
              <a:t> </a:t>
            </a:r>
          </a:p>
          <a:p>
            <a:pPr marL="914400" indent="-450850">
              <a:lnSpc>
                <a:spcPct val="90000"/>
              </a:lnSpc>
              <a:buFont typeface="Arial" charset="0"/>
              <a:buChar char="•"/>
              <a:defRPr/>
            </a:pPr>
            <a:r>
              <a:rPr lang="en-US" sz="2400">
                <a:cs typeface="Arial" charset="0"/>
              </a:rPr>
              <a:t>They may bring a broad definition of health to the clinical or diagnostic setting. Respecting and understanding this view can prove beneficial in treating and communicating with the patient.</a:t>
            </a:r>
            <a:endParaRPr lang="en-US" sz="600" b="1" i="1">
              <a:solidFill>
                <a:srgbClr val="FFFF00"/>
              </a:solidFill>
              <a:latin typeface="Times New Roman" pitchFamily="18" charset="0"/>
              <a:cs typeface="Times New Roman" pitchFamily="18" charset="0"/>
            </a:endParaRPr>
          </a:p>
          <a:p>
            <a:pPr marL="914400" indent="-450850" algn="ctr">
              <a:lnSpc>
                <a:spcPct val="60000"/>
              </a:lnSpc>
              <a:defRPr/>
            </a:pPr>
            <a:endParaRPr lang="en-US" sz="1300">
              <a:solidFill>
                <a:srgbClr val="FFFF00"/>
              </a:solidFill>
              <a:effectLst>
                <a:outerShdw blurRad="38100" dist="38100" dir="2700000" algn="tl">
                  <a:srgbClr val="C0C0C0"/>
                </a:outerShdw>
              </a:effectLst>
              <a:latin typeface="Times New Roman" pitchFamily="18" charset="0"/>
              <a:cs typeface="Times New Roman" pitchFamily="18" charset="0"/>
            </a:endParaRPr>
          </a:p>
          <a:p>
            <a:pPr marL="914400" indent="-450850" algn="ctr">
              <a:lnSpc>
                <a:spcPct val="60000"/>
              </a:lnSpc>
              <a:defRPr/>
            </a:pPr>
            <a:endParaRPr lang="en-US" sz="1300">
              <a:solidFill>
                <a:srgbClr val="FFFF00"/>
              </a:solidFill>
              <a:effectLst>
                <a:outerShdw blurRad="38100" dist="38100" dir="2700000" algn="tl">
                  <a:srgbClr val="C0C0C0"/>
                </a:outerShdw>
              </a:effectLst>
              <a:latin typeface="Times New Roman" pitchFamily="18" charset="0"/>
              <a:cs typeface="Times New Roman" pitchFamily="18" charset="0"/>
            </a:endParaRPr>
          </a:p>
          <a:p>
            <a:pPr marL="914400" indent="-450850" algn="ctr">
              <a:lnSpc>
                <a:spcPct val="60000"/>
              </a:lnSpc>
              <a:defRPr/>
            </a:pPr>
            <a:endParaRPr lang="en-US" sz="800">
              <a:solidFill>
                <a:srgbClr val="FFFF00"/>
              </a:solidFill>
              <a:effectLst>
                <a:outerShdw blurRad="38100" dist="38100" dir="2700000" algn="tl">
                  <a:srgbClr val="C0C0C0"/>
                </a:outerShdw>
              </a:effectLst>
              <a:latin typeface="Calibri" pitchFamily="34" charset="0"/>
            </a:endParaRPr>
          </a:p>
          <a:p>
            <a:pPr marL="914400" indent="-450850" algn="ctr">
              <a:lnSpc>
                <a:spcPct val="60000"/>
              </a:lnSpc>
              <a:defRPr/>
            </a:pPr>
            <a:endParaRPr lang="en-US" sz="800">
              <a:solidFill>
                <a:srgbClr val="FFFF00"/>
              </a:solidFill>
              <a:effectLst>
                <a:outerShdw blurRad="38100" dist="38100" dir="2700000" algn="tl">
                  <a:srgbClr val="C0C0C0"/>
                </a:outerShdw>
              </a:effectLst>
              <a:latin typeface="Calibri" pitchFamily="34" charset="0"/>
            </a:endParaRPr>
          </a:p>
        </p:txBody>
      </p:sp>
      <p:sp>
        <p:nvSpPr>
          <p:cNvPr id="78850" name="TextBox 2"/>
          <p:cNvSpPr txBox="1">
            <a:spLocks noChangeArrowheads="1"/>
          </p:cNvSpPr>
          <p:nvPr/>
        </p:nvSpPr>
        <p:spPr bwMode="auto">
          <a:xfrm>
            <a:off x="76200" y="304800"/>
            <a:ext cx="8991600" cy="646113"/>
          </a:xfrm>
          <a:prstGeom prst="rect">
            <a:avLst/>
          </a:prstGeom>
          <a:noFill/>
          <a:ln w="9525">
            <a:noFill/>
            <a:miter lim="800000"/>
            <a:headEnd/>
            <a:tailEnd/>
          </a:ln>
        </p:spPr>
        <p:txBody>
          <a:bodyPr>
            <a:spAutoFit/>
          </a:bodyPr>
          <a:lstStyle/>
          <a:p>
            <a:r>
              <a:rPr lang="en-US" sz="3600" b="1">
                <a:solidFill>
                  <a:schemeClr val="bg1"/>
                </a:solidFill>
              </a:rPr>
              <a:t>Respect Traditional Healing Practices</a:t>
            </a:r>
          </a:p>
        </p:txBody>
      </p:sp>
      <p:pic>
        <p:nvPicPr>
          <p:cNvPr id="78851" name="Picture 5"/>
          <p:cNvPicPr>
            <a:picLocks noChangeAspect="1" noChangeArrowheads="1"/>
          </p:cNvPicPr>
          <p:nvPr/>
        </p:nvPicPr>
        <p:blipFill>
          <a:blip r:embed="rId3" cstate="print"/>
          <a:srcRect/>
          <a:stretch>
            <a:fillRect/>
          </a:stretch>
        </p:blipFill>
        <p:spPr bwMode="auto">
          <a:xfrm>
            <a:off x="5416550" y="4953000"/>
            <a:ext cx="2514600" cy="1658938"/>
          </a:xfrm>
          <a:prstGeom prst="rect">
            <a:avLst/>
          </a:prstGeom>
          <a:noFill/>
          <a:ln w="9525">
            <a:noFill/>
            <a:miter lim="800000"/>
            <a:headEnd/>
            <a:tailEnd/>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66" y="6247331"/>
            <a:ext cx="3430524" cy="610669"/>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228600" y="874713"/>
            <a:ext cx="7924800" cy="3429000"/>
          </a:xfrm>
          <a:prstGeom prst="rect">
            <a:avLst/>
          </a:prstGeom>
        </p:spPr>
        <p:txBody>
          <a:bodyPr anchor="ctr">
            <a:normAutofit fontScale="40000" lnSpcReduction="20000"/>
          </a:bodyPr>
          <a:lstStyle/>
          <a:p>
            <a:pPr algn="ctr">
              <a:lnSpc>
                <a:spcPct val="80000"/>
              </a:lnSpc>
              <a:defRPr/>
            </a:pPr>
            <a:endParaRPr lang="en-US" sz="1100" b="1" dirty="0">
              <a:solidFill>
                <a:srgbClr val="FFFF00"/>
              </a:solidFill>
              <a:effectLst>
                <a:outerShdw blurRad="38100" dist="38100" dir="2700000" algn="tl">
                  <a:srgbClr val="C0C0C0"/>
                </a:outerShdw>
              </a:effectLst>
              <a:latin typeface="Calibri" pitchFamily="34" charset="0"/>
            </a:endParaRPr>
          </a:p>
          <a:p>
            <a:pPr algn="ctr">
              <a:lnSpc>
                <a:spcPct val="80000"/>
              </a:lnSpc>
              <a:defRPr/>
            </a:pPr>
            <a:endParaRPr lang="en-US" sz="800" b="1" dirty="0">
              <a:solidFill>
                <a:srgbClr val="FFFF00"/>
              </a:solidFill>
              <a:latin typeface="Times New Roman" pitchFamily="18" charset="0"/>
              <a:cs typeface="Times New Roman" pitchFamily="18" charset="0"/>
            </a:endParaRPr>
          </a:p>
          <a:p>
            <a:pPr>
              <a:lnSpc>
                <a:spcPct val="80000"/>
              </a:lnSpc>
              <a:defRPr/>
            </a:pPr>
            <a:endParaRPr lang="en-US" sz="800" b="1" dirty="0">
              <a:solidFill>
                <a:srgbClr val="FFFF00"/>
              </a:solidFill>
              <a:latin typeface="Times New Roman" pitchFamily="18" charset="0"/>
              <a:cs typeface="Times New Roman" pitchFamily="18" charset="0"/>
            </a:endParaRPr>
          </a:p>
          <a:p>
            <a:pPr>
              <a:lnSpc>
                <a:spcPct val="80000"/>
              </a:lnSpc>
              <a:defRPr/>
            </a:pPr>
            <a:endParaRPr lang="en-US" sz="800" dirty="0"/>
          </a:p>
          <a:p>
            <a:pPr>
              <a:lnSpc>
                <a:spcPct val="80000"/>
              </a:lnSpc>
              <a:defRPr/>
            </a:pPr>
            <a:endParaRPr lang="en-US" sz="800" dirty="0"/>
          </a:p>
          <a:p>
            <a:pPr>
              <a:lnSpc>
                <a:spcPct val="80000"/>
              </a:lnSpc>
              <a:defRPr/>
            </a:pPr>
            <a:endParaRPr lang="en-US" sz="2800" dirty="0">
              <a:solidFill>
                <a:srgbClr val="FFFF00"/>
              </a:solidFill>
              <a:latin typeface="Times New Roman" pitchFamily="18" charset="0"/>
              <a:cs typeface="Times New Roman" pitchFamily="18" charset="0"/>
            </a:endParaRPr>
          </a:p>
          <a:p>
            <a:pPr>
              <a:lnSpc>
                <a:spcPct val="80000"/>
              </a:lnSpc>
              <a:defRPr/>
            </a:pPr>
            <a:endParaRPr lang="en-US" sz="2400" dirty="0">
              <a:solidFill>
                <a:srgbClr val="FFFF00"/>
              </a:solidFill>
              <a:latin typeface="Times New Roman" pitchFamily="18" charset="0"/>
              <a:cs typeface="Times New Roman" pitchFamily="18" charset="0"/>
            </a:endParaRPr>
          </a:p>
          <a:p>
            <a:pPr>
              <a:lnSpc>
                <a:spcPct val="80000"/>
              </a:lnSpc>
              <a:defRPr/>
            </a:pPr>
            <a:endParaRPr lang="en-US" sz="2400" dirty="0">
              <a:solidFill>
                <a:srgbClr val="FFFF00"/>
              </a:solidFill>
              <a:latin typeface="Times New Roman" pitchFamily="18" charset="0"/>
              <a:cs typeface="Times New Roman" pitchFamily="18" charset="0"/>
            </a:endParaRPr>
          </a:p>
          <a:p>
            <a:pPr algn="ctr">
              <a:lnSpc>
                <a:spcPct val="80000"/>
              </a:lnSpc>
              <a:defRPr/>
            </a:pPr>
            <a:r>
              <a:rPr lang="en-US" sz="2200" b="1" dirty="0">
                <a:solidFill>
                  <a:srgbClr val="FFFF00"/>
                </a:solidFill>
                <a:latin typeface="Times New Roman" pitchFamily="18" charset="0"/>
                <a:cs typeface="Times New Roman" pitchFamily="18" charset="0"/>
              </a:rPr>
              <a:t> </a:t>
            </a:r>
          </a:p>
          <a:p>
            <a:pPr>
              <a:lnSpc>
                <a:spcPct val="80000"/>
              </a:lnSpc>
              <a:defRPr/>
            </a:pPr>
            <a:endParaRPr lang="en-US" sz="3200" dirty="0">
              <a:solidFill>
                <a:srgbClr val="FFFF00"/>
              </a:solidFill>
              <a:latin typeface="Times New Roman" pitchFamily="18" charset="0"/>
              <a:cs typeface="Times New Roman" pitchFamily="18" charset="0"/>
            </a:endParaRPr>
          </a:p>
          <a:p>
            <a:pPr>
              <a:lnSpc>
                <a:spcPct val="80000"/>
              </a:lnSpc>
              <a:defRPr/>
            </a:pPr>
            <a:endParaRPr lang="en-US" sz="2400" dirty="0">
              <a:cs typeface="Arial" charset="0"/>
            </a:endParaRPr>
          </a:p>
          <a:p>
            <a:pPr>
              <a:lnSpc>
                <a:spcPct val="80000"/>
              </a:lnSpc>
              <a:defRPr/>
            </a:pPr>
            <a:endParaRPr lang="en-US" sz="2400" dirty="0">
              <a:cs typeface="Arial" charset="0"/>
            </a:endParaRPr>
          </a:p>
          <a:p>
            <a:pPr>
              <a:lnSpc>
                <a:spcPct val="120000"/>
              </a:lnSpc>
              <a:defRPr/>
            </a:pPr>
            <a:r>
              <a:rPr lang="en-US" sz="3500" dirty="0">
                <a:cs typeface="Arial" charset="0"/>
              </a:rPr>
              <a:t>  </a:t>
            </a:r>
          </a:p>
          <a:p>
            <a:pPr>
              <a:lnSpc>
                <a:spcPct val="120000"/>
              </a:lnSpc>
              <a:defRPr/>
            </a:pPr>
            <a:r>
              <a:rPr lang="en-US" sz="6500" dirty="0">
                <a:cs typeface="Arial" charset="0"/>
              </a:rPr>
              <a:t>There is a cultural taboo against expressing negative feelings directly. This taboo may manifest itself in a patient's withholding information, not following treatment orders, or terminating medical care.</a:t>
            </a:r>
          </a:p>
          <a:p>
            <a:pPr>
              <a:lnSpc>
                <a:spcPct val="80000"/>
              </a:lnSpc>
              <a:defRPr/>
            </a:pPr>
            <a:endParaRPr lang="en-US" sz="6500" dirty="0">
              <a:solidFill>
                <a:srgbClr val="FFFF00"/>
              </a:solidFill>
              <a:latin typeface="Times New Roman" pitchFamily="18" charset="0"/>
              <a:cs typeface="Times New Roman" pitchFamily="18" charset="0"/>
            </a:endParaRPr>
          </a:p>
          <a:p>
            <a:pPr>
              <a:lnSpc>
                <a:spcPct val="80000"/>
              </a:lnSpc>
              <a:defRPr/>
            </a:pPr>
            <a:endParaRPr lang="en-US" sz="2400" dirty="0">
              <a:solidFill>
                <a:srgbClr val="FFFF00"/>
              </a:solidFill>
              <a:latin typeface="Times New Roman" pitchFamily="18" charset="0"/>
              <a:cs typeface="Times New Roman" pitchFamily="18" charset="0"/>
            </a:endParaRPr>
          </a:p>
          <a:p>
            <a:pPr algn="ctr">
              <a:lnSpc>
                <a:spcPct val="80000"/>
              </a:lnSpc>
              <a:defRPr/>
            </a:pPr>
            <a:endParaRPr lang="en-US" sz="2400" dirty="0">
              <a:solidFill>
                <a:srgbClr val="FFFF00"/>
              </a:solidFill>
              <a:latin typeface="Times New Roman" pitchFamily="18" charset="0"/>
              <a:cs typeface="Times New Roman" pitchFamily="18" charset="0"/>
            </a:endParaRPr>
          </a:p>
          <a:p>
            <a:pPr algn="ctr">
              <a:lnSpc>
                <a:spcPct val="80000"/>
              </a:lnSpc>
              <a:defRPr/>
            </a:pPr>
            <a:endParaRPr lang="en-US" sz="3200" dirty="0">
              <a:solidFill>
                <a:srgbClr val="FFFF00"/>
              </a:solidFill>
              <a:latin typeface="Times New Roman" pitchFamily="18" charset="0"/>
              <a:cs typeface="Times New Roman" pitchFamily="18" charset="0"/>
            </a:endParaRPr>
          </a:p>
          <a:p>
            <a:pPr>
              <a:lnSpc>
                <a:spcPct val="80000"/>
              </a:lnSpc>
              <a:defRPr/>
            </a:pPr>
            <a:endParaRPr lang="en-US" sz="2000" dirty="0">
              <a:solidFill>
                <a:srgbClr val="FFFF00"/>
              </a:solidFill>
              <a:latin typeface="Times New Roman" pitchFamily="18" charset="0"/>
              <a:cs typeface="Times New Roman" pitchFamily="18" charset="0"/>
            </a:endParaRPr>
          </a:p>
          <a:p>
            <a:pPr>
              <a:lnSpc>
                <a:spcPct val="80000"/>
              </a:lnSpc>
              <a:defRPr/>
            </a:pPr>
            <a:endParaRPr lang="en-US" sz="2800" dirty="0">
              <a:solidFill>
                <a:srgbClr val="FFFF00"/>
              </a:solidFill>
              <a:latin typeface="Times New Roman" pitchFamily="18" charset="0"/>
              <a:cs typeface="Times New Roman" pitchFamily="18" charset="0"/>
            </a:endParaRPr>
          </a:p>
          <a:p>
            <a:pPr>
              <a:lnSpc>
                <a:spcPct val="80000"/>
              </a:lnSpc>
              <a:defRPr/>
            </a:pPr>
            <a:endParaRPr lang="en-US" sz="800" b="1" i="1" dirty="0">
              <a:solidFill>
                <a:srgbClr val="FFFF00"/>
              </a:solidFill>
              <a:latin typeface="Times New Roman" pitchFamily="18" charset="0"/>
              <a:cs typeface="Times New Roman" pitchFamily="18" charset="0"/>
            </a:endParaRPr>
          </a:p>
          <a:p>
            <a:pPr>
              <a:lnSpc>
                <a:spcPct val="80000"/>
              </a:lnSpc>
              <a:defRPr/>
            </a:pPr>
            <a:endParaRPr lang="en-US" sz="800" b="1" i="1" dirty="0">
              <a:solidFill>
                <a:srgbClr val="FFFF00"/>
              </a:solidFill>
              <a:latin typeface="Times New Roman" pitchFamily="18" charset="0"/>
              <a:cs typeface="Times New Roman" pitchFamily="18" charset="0"/>
            </a:endParaRPr>
          </a:p>
          <a:p>
            <a:pPr algn="ctr">
              <a:lnSpc>
                <a:spcPct val="80000"/>
              </a:lnSpc>
              <a:defRPr/>
            </a:pPr>
            <a:endParaRPr lang="en-US" sz="700" b="1" i="1" dirty="0">
              <a:solidFill>
                <a:srgbClr val="FFFF00"/>
              </a:solidFill>
              <a:latin typeface="Times New Roman" pitchFamily="18" charset="0"/>
              <a:cs typeface="Times New Roman" pitchFamily="18" charset="0"/>
            </a:endParaRPr>
          </a:p>
          <a:p>
            <a:pPr algn="ctr">
              <a:lnSpc>
                <a:spcPct val="80000"/>
              </a:lnSpc>
              <a:defRPr/>
            </a:pPr>
            <a:endParaRPr lang="en-US" sz="700" b="1" i="1" dirty="0">
              <a:solidFill>
                <a:srgbClr val="FFFF00"/>
              </a:solidFill>
              <a:latin typeface="Times New Roman" pitchFamily="18" charset="0"/>
              <a:cs typeface="Times New Roman" pitchFamily="18" charset="0"/>
            </a:endParaRPr>
          </a:p>
          <a:p>
            <a:pPr algn="ctr">
              <a:lnSpc>
                <a:spcPct val="80000"/>
              </a:lnSpc>
              <a:defRPr/>
            </a:pPr>
            <a:endParaRPr lang="en-US" dirty="0">
              <a:solidFill>
                <a:srgbClr val="FFFF00"/>
              </a:solidFill>
              <a:effectLst>
                <a:outerShdw blurRad="38100" dist="38100" dir="2700000" algn="tl">
                  <a:srgbClr val="C0C0C0"/>
                </a:outerShdw>
              </a:effectLst>
              <a:latin typeface="Times New Roman" pitchFamily="18" charset="0"/>
              <a:cs typeface="Times New Roman" pitchFamily="18" charset="0"/>
            </a:endParaRPr>
          </a:p>
          <a:p>
            <a:pPr algn="ctr">
              <a:lnSpc>
                <a:spcPct val="80000"/>
              </a:lnSpc>
              <a:defRPr/>
            </a:pPr>
            <a:endParaRPr lang="en-US" dirty="0">
              <a:solidFill>
                <a:srgbClr val="FFFF00"/>
              </a:solidFill>
              <a:effectLst>
                <a:outerShdw blurRad="38100" dist="38100" dir="2700000" algn="tl">
                  <a:srgbClr val="C0C0C0"/>
                </a:outerShdw>
              </a:effectLst>
              <a:latin typeface="Times New Roman" pitchFamily="18" charset="0"/>
              <a:cs typeface="Times New Roman" pitchFamily="18" charset="0"/>
            </a:endParaRPr>
          </a:p>
          <a:p>
            <a:pPr algn="ctr">
              <a:lnSpc>
                <a:spcPct val="80000"/>
              </a:lnSpc>
              <a:defRPr/>
            </a:pPr>
            <a:endParaRPr lang="en-US" sz="1100" dirty="0">
              <a:solidFill>
                <a:srgbClr val="FFFF00"/>
              </a:solidFill>
              <a:effectLst>
                <a:outerShdw blurRad="38100" dist="38100" dir="2700000" algn="tl">
                  <a:srgbClr val="C0C0C0"/>
                </a:outerShdw>
              </a:effectLst>
              <a:latin typeface="Calibri" pitchFamily="34" charset="0"/>
            </a:endParaRPr>
          </a:p>
          <a:p>
            <a:pPr algn="ctr">
              <a:lnSpc>
                <a:spcPct val="80000"/>
              </a:lnSpc>
              <a:defRPr/>
            </a:pPr>
            <a:endParaRPr lang="en-US" sz="1100" dirty="0">
              <a:solidFill>
                <a:srgbClr val="FFFF00"/>
              </a:solidFill>
              <a:effectLst>
                <a:outerShdw blurRad="38100" dist="38100" dir="2700000" algn="tl">
                  <a:srgbClr val="C0C0C0"/>
                </a:outerShdw>
              </a:effectLst>
              <a:latin typeface="Calibri" pitchFamily="34" charset="0"/>
            </a:endParaRPr>
          </a:p>
        </p:txBody>
      </p:sp>
      <p:sp>
        <p:nvSpPr>
          <p:cNvPr id="80898" name="TextBox 1"/>
          <p:cNvSpPr txBox="1">
            <a:spLocks noChangeArrowheads="1"/>
          </p:cNvSpPr>
          <p:nvPr/>
        </p:nvSpPr>
        <p:spPr bwMode="auto">
          <a:xfrm>
            <a:off x="152400" y="344488"/>
            <a:ext cx="8534400" cy="646112"/>
          </a:xfrm>
          <a:prstGeom prst="rect">
            <a:avLst/>
          </a:prstGeom>
          <a:noFill/>
          <a:ln w="9525">
            <a:noFill/>
            <a:miter lim="800000"/>
            <a:headEnd/>
            <a:tailEnd/>
          </a:ln>
        </p:spPr>
        <p:txBody>
          <a:bodyPr>
            <a:spAutoFit/>
          </a:bodyPr>
          <a:lstStyle/>
          <a:p>
            <a:r>
              <a:rPr lang="en-US" sz="3600" b="1">
                <a:solidFill>
                  <a:schemeClr val="bg1"/>
                </a:solidFill>
              </a:rPr>
              <a:t>Encourage the Asking of Questions</a:t>
            </a:r>
          </a:p>
        </p:txBody>
      </p:sp>
      <p:sp>
        <p:nvSpPr>
          <p:cNvPr id="80899" name="AutoShape 5" descr="9k="/>
          <p:cNvSpPr>
            <a:spLocks noChangeAspect="1" noChangeArrowheads="1"/>
          </p:cNvSpPr>
          <p:nvPr/>
        </p:nvSpPr>
        <p:spPr bwMode="auto">
          <a:xfrm>
            <a:off x="0" y="0"/>
            <a:ext cx="304800" cy="304800"/>
          </a:xfrm>
          <a:prstGeom prst="rect">
            <a:avLst/>
          </a:prstGeom>
          <a:noFill/>
          <a:ln w="9525">
            <a:noFill/>
            <a:miter lim="800000"/>
            <a:headEnd/>
            <a:tailEnd/>
          </a:ln>
        </p:spPr>
        <p:txBody>
          <a:bodyPr/>
          <a:lstStyle/>
          <a:p>
            <a:endParaRPr lang="en-US"/>
          </a:p>
        </p:txBody>
      </p:sp>
      <p:sp>
        <p:nvSpPr>
          <p:cNvPr id="80900" name="AutoShape 7" descr="9k="/>
          <p:cNvSpPr>
            <a:spLocks noChangeAspect="1" noChangeArrowheads="1"/>
          </p:cNvSpPr>
          <p:nvPr/>
        </p:nvSpPr>
        <p:spPr bwMode="auto">
          <a:xfrm>
            <a:off x="0" y="0"/>
            <a:ext cx="304800" cy="304800"/>
          </a:xfrm>
          <a:prstGeom prst="rect">
            <a:avLst/>
          </a:prstGeom>
          <a:noFill/>
          <a:ln w="9525">
            <a:noFill/>
            <a:miter lim="800000"/>
            <a:headEnd/>
            <a:tailEnd/>
          </a:ln>
        </p:spPr>
        <p:txBody>
          <a:bodyPr/>
          <a:lstStyle/>
          <a:p>
            <a:endParaRPr lang="en-US"/>
          </a:p>
        </p:txBody>
      </p:sp>
      <p:pic>
        <p:nvPicPr>
          <p:cNvPr id="80901" name="Picture 2"/>
          <p:cNvPicPr>
            <a:picLocks noChangeAspect="1" noChangeArrowheads="1"/>
          </p:cNvPicPr>
          <p:nvPr/>
        </p:nvPicPr>
        <p:blipFill>
          <a:blip r:embed="rId3" cstate="print"/>
          <a:srcRect/>
          <a:stretch>
            <a:fillRect/>
          </a:stretch>
        </p:blipFill>
        <p:spPr bwMode="auto">
          <a:xfrm>
            <a:off x="3962400" y="3867150"/>
            <a:ext cx="3205163" cy="2990850"/>
          </a:xfrm>
          <a:prstGeom prst="rect">
            <a:avLst/>
          </a:prstGeom>
          <a:noFill/>
          <a:ln w="9525">
            <a:noFill/>
            <a:miter lim="800000"/>
            <a:headEnd/>
            <a:tailEnd/>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66" y="6247331"/>
            <a:ext cx="3430524" cy="610669"/>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Text Placeholder 1"/>
          <p:cNvSpPr>
            <a:spLocks noGrp="1"/>
          </p:cNvSpPr>
          <p:nvPr>
            <p:ph type="body" sz="quarter" idx="10"/>
          </p:nvPr>
        </p:nvSpPr>
        <p:spPr>
          <a:xfrm>
            <a:off x="457200" y="1447800"/>
            <a:ext cx="7620000" cy="3810000"/>
          </a:xfrm>
        </p:spPr>
        <p:txBody>
          <a:bodyPr/>
          <a:lstStyle/>
          <a:p>
            <a:pPr marL="914400" indent="-450850">
              <a:defRPr/>
            </a:pPr>
            <a:r>
              <a:rPr lang="en-US" dirty="0" smtClean="0">
                <a:latin typeface="Arial" charset="0"/>
                <a:cs typeface="Arial" charset="0"/>
              </a:rPr>
              <a:t>Common themes among Hispanics and Latinos may play a part in terms of substance use, access,  readiness and recovery.</a:t>
            </a:r>
          </a:p>
          <a:p>
            <a:pPr marL="463550" indent="0">
              <a:buFont typeface="Arial" charset="0"/>
              <a:buNone/>
              <a:defRPr/>
            </a:pPr>
            <a:endParaRPr lang="en-US" dirty="0" smtClean="0">
              <a:latin typeface="Arial" charset="0"/>
              <a:cs typeface="Arial" charset="0"/>
            </a:endParaRPr>
          </a:p>
          <a:p>
            <a:pPr marL="914400" indent="-450850">
              <a:defRPr/>
            </a:pPr>
            <a:r>
              <a:rPr lang="en-US" dirty="0" smtClean="0">
                <a:latin typeface="Arial" charset="0"/>
                <a:cs typeface="Arial" charset="0"/>
              </a:rPr>
              <a:t>By recognizing and addressing such themes, counselors can be more effective in their interventions with Hispanic and Latino populations.</a:t>
            </a:r>
          </a:p>
          <a:p>
            <a:pPr marL="463550" indent="0">
              <a:buFont typeface="Arial" charset="0"/>
              <a:buNone/>
              <a:defRPr/>
            </a:pPr>
            <a:endParaRPr lang="en-US" dirty="0" smtClean="0">
              <a:latin typeface="Arial" charset="0"/>
              <a:cs typeface="Arial" charset="0"/>
            </a:endParaRPr>
          </a:p>
          <a:p>
            <a:pPr marL="914400" indent="-450850">
              <a:defRPr/>
            </a:pPr>
            <a:r>
              <a:rPr lang="en-US" dirty="0" smtClean="0">
                <a:latin typeface="Arial" charset="0"/>
                <a:cs typeface="Arial" charset="0"/>
              </a:rPr>
              <a:t>Explore how cultural circumstances are related to your client’s presenting problems.</a:t>
            </a:r>
          </a:p>
        </p:txBody>
      </p:sp>
      <p:sp>
        <p:nvSpPr>
          <p:cNvPr id="82946" name="Title 2"/>
          <p:cNvSpPr>
            <a:spLocks noGrp="1"/>
          </p:cNvSpPr>
          <p:nvPr>
            <p:ph type="title"/>
          </p:nvPr>
        </p:nvSpPr>
        <p:spPr>
          <a:xfrm>
            <a:off x="76200" y="304800"/>
            <a:ext cx="8305800" cy="762000"/>
          </a:xfrm>
        </p:spPr>
        <p:txBody>
          <a:bodyPr/>
          <a:lstStyle/>
          <a:p>
            <a:r>
              <a:rPr lang="en-US" sz="3600" b="1" smtClean="0">
                <a:latin typeface="Arial" charset="0"/>
                <a:cs typeface="Arial" charset="0"/>
              </a:rPr>
              <a:t>Remember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66" y="6247331"/>
            <a:ext cx="3430524" cy="610669"/>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ext Placeholder 1"/>
          <p:cNvSpPr>
            <a:spLocks noGrp="1"/>
          </p:cNvSpPr>
          <p:nvPr>
            <p:ph type="body" sz="quarter" idx="10"/>
          </p:nvPr>
        </p:nvSpPr>
        <p:spPr>
          <a:xfrm>
            <a:off x="381000" y="1143000"/>
            <a:ext cx="7620000" cy="4876800"/>
          </a:xfrm>
        </p:spPr>
        <p:txBody>
          <a:bodyPr/>
          <a:lstStyle/>
          <a:p>
            <a:pPr>
              <a:lnSpc>
                <a:spcPct val="90000"/>
              </a:lnSpc>
              <a:buFont typeface="Arial" charset="0"/>
              <a:buNone/>
            </a:pPr>
            <a:r>
              <a:rPr lang="en-US" sz="1400" dirty="0" smtClean="0">
                <a:latin typeface="Arial" charset="0"/>
                <a:cs typeface="Arial" charset="0"/>
              </a:rPr>
              <a:t>Bracero, W.  (1998).  </a:t>
            </a:r>
            <a:r>
              <a:rPr lang="en-US" sz="1400" dirty="0" err="1" smtClean="0">
                <a:latin typeface="Arial" charset="0"/>
                <a:cs typeface="Arial" charset="0"/>
              </a:rPr>
              <a:t>Intimidades</a:t>
            </a:r>
            <a:r>
              <a:rPr lang="en-US" sz="1400" dirty="0" smtClean="0">
                <a:latin typeface="Arial" charset="0"/>
                <a:cs typeface="Arial" charset="0"/>
              </a:rPr>
              <a:t>: </a:t>
            </a:r>
            <a:r>
              <a:rPr lang="en-US" sz="1400" dirty="0" err="1" smtClean="0">
                <a:latin typeface="Arial" charset="0"/>
                <a:cs typeface="Arial" charset="0"/>
              </a:rPr>
              <a:t>confianza</a:t>
            </a:r>
            <a:r>
              <a:rPr lang="en-US" sz="1400" dirty="0" smtClean="0">
                <a:latin typeface="Arial" charset="0"/>
                <a:cs typeface="Arial" charset="0"/>
              </a:rPr>
              <a:t>, gender and hierarchy in the construction of Latino-Latina therapeutic relationships.  </a:t>
            </a:r>
            <a:r>
              <a:rPr lang="en-US" sz="1400" i="1" dirty="0" smtClean="0">
                <a:latin typeface="Arial" charset="0"/>
                <a:cs typeface="Arial" charset="0"/>
              </a:rPr>
              <a:t>Cultural Diversity and Mental Health, 4(4)264-277</a:t>
            </a:r>
            <a:endParaRPr lang="es-PR" sz="1400" dirty="0" smtClean="0">
              <a:latin typeface="Arial" charset="0"/>
              <a:cs typeface="Arial" charset="0"/>
            </a:endParaRPr>
          </a:p>
          <a:p>
            <a:pPr>
              <a:lnSpc>
                <a:spcPct val="90000"/>
              </a:lnSpc>
              <a:buFont typeface="Arial" charset="0"/>
              <a:buNone/>
            </a:pPr>
            <a:r>
              <a:rPr lang="es-PR" sz="1400" dirty="0" err="1" smtClean="0">
                <a:latin typeface="Arial" charset="0"/>
                <a:cs typeface="Arial" charset="0"/>
              </a:rPr>
              <a:t>Caribbean</a:t>
            </a:r>
            <a:r>
              <a:rPr lang="es-PR" sz="1400" dirty="0" smtClean="0">
                <a:latin typeface="Arial" charset="0"/>
                <a:cs typeface="Arial" charset="0"/>
              </a:rPr>
              <a:t> </a:t>
            </a:r>
            <a:r>
              <a:rPr lang="es-PR" sz="1400" dirty="0" err="1" smtClean="0">
                <a:latin typeface="Arial" charset="0"/>
                <a:cs typeface="Arial" charset="0"/>
              </a:rPr>
              <a:t>Basin</a:t>
            </a:r>
            <a:r>
              <a:rPr lang="es-PR" sz="1400" dirty="0" smtClean="0">
                <a:latin typeface="Arial" charset="0"/>
                <a:cs typeface="Arial" charset="0"/>
              </a:rPr>
              <a:t> and </a:t>
            </a:r>
            <a:r>
              <a:rPr lang="es-PR" sz="1400" dirty="0" err="1" smtClean="0">
                <a:latin typeface="Arial" charset="0"/>
                <a:cs typeface="Arial" charset="0"/>
              </a:rPr>
              <a:t>Hispanic</a:t>
            </a:r>
            <a:r>
              <a:rPr lang="es-PR" sz="1400" dirty="0" smtClean="0">
                <a:latin typeface="Arial" charset="0"/>
                <a:cs typeface="Arial" charset="0"/>
              </a:rPr>
              <a:t> </a:t>
            </a:r>
            <a:r>
              <a:rPr lang="es-PR" sz="1400" dirty="0" err="1" smtClean="0">
                <a:latin typeface="Arial" charset="0"/>
                <a:cs typeface="Arial" charset="0"/>
              </a:rPr>
              <a:t>Addiction</a:t>
            </a:r>
            <a:r>
              <a:rPr lang="es-PR" sz="1400" dirty="0" smtClean="0">
                <a:latin typeface="Arial" charset="0"/>
                <a:cs typeface="Arial" charset="0"/>
              </a:rPr>
              <a:t> </a:t>
            </a:r>
            <a:r>
              <a:rPr lang="es-PR" sz="1400" dirty="0" err="1" smtClean="0">
                <a:latin typeface="Arial" charset="0"/>
                <a:cs typeface="Arial" charset="0"/>
              </a:rPr>
              <a:t>Technology</a:t>
            </a:r>
            <a:r>
              <a:rPr lang="es-PR" sz="1400" dirty="0" smtClean="0">
                <a:latin typeface="Arial" charset="0"/>
                <a:cs typeface="Arial" charset="0"/>
              </a:rPr>
              <a:t> Transfer Center. (2006).  </a:t>
            </a:r>
            <a:r>
              <a:rPr lang="es-PR" sz="1400" i="1" dirty="0" smtClean="0">
                <a:latin typeface="Arial" charset="0"/>
                <a:cs typeface="Arial" charset="0"/>
              </a:rPr>
              <a:t>Cultural </a:t>
            </a:r>
            <a:r>
              <a:rPr lang="es-PR" sz="1400" i="1" dirty="0" err="1" smtClean="0">
                <a:latin typeface="Arial" charset="0"/>
                <a:cs typeface="Arial" charset="0"/>
              </a:rPr>
              <a:t>elements</a:t>
            </a:r>
            <a:r>
              <a:rPr lang="es-PR" sz="1400" i="1" dirty="0" smtClean="0">
                <a:latin typeface="Arial" charset="0"/>
                <a:cs typeface="Arial" charset="0"/>
              </a:rPr>
              <a:t> in </a:t>
            </a:r>
            <a:r>
              <a:rPr lang="es-PR" sz="1400" i="1" dirty="0" err="1" smtClean="0">
                <a:latin typeface="Arial" charset="0"/>
                <a:cs typeface="Arial" charset="0"/>
              </a:rPr>
              <a:t>treating</a:t>
            </a:r>
            <a:r>
              <a:rPr lang="es-PR" sz="1400" i="1" dirty="0" smtClean="0">
                <a:latin typeface="Arial" charset="0"/>
                <a:cs typeface="Arial" charset="0"/>
              </a:rPr>
              <a:t> </a:t>
            </a:r>
            <a:r>
              <a:rPr lang="es-PR" sz="1400" i="1" dirty="0" err="1" smtClean="0">
                <a:latin typeface="Arial" charset="0"/>
                <a:cs typeface="Arial" charset="0"/>
              </a:rPr>
              <a:t>Hispanic</a:t>
            </a:r>
            <a:r>
              <a:rPr lang="es-PR" sz="1400" i="1" dirty="0" smtClean="0">
                <a:latin typeface="Arial" charset="0"/>
                <a:cs typeface="Arial" charset="0"/>
              </a:rPr>
              <a:t> </a:t>
            </a:r>
            <a:r>
              <a:rPr lang="es-PR" sz="1400" i="1" dirty="0" err="1" smtClean="0">
                <a:latin typeface="Arial" charset="0"/>
                <a:cs typeface="Arial" charset="0"/>
              </a:rPr>
              <a:t>popultaions</a:t>
            </a:r>
            <a:r>
              <a:rPr lang="es-PR" sz="1400" i="1" dirty="0" smtClean="0">
                <a:latin typeface="Arial" charset="0"/>
                <a:cs typeface="Arial" charset="0"/>
              </a:rPr>
              <a:t>: </a:t>
            </a:r>
            <a:r>
              <a:rPr lang="es-PR" sz="1400" dirty="0" smtClean="0">
                <a:latin typeface="Arial" charset="0"/>
                <a:cs typeface="Arial" charset="0"/>
              </a:rPr>
              <a:t>Dialogue </a:t>
            </a:r>
            <a:r>
              <a:rPr lang="es-PR" sz="1400" dirty="0" err="1" smtClean="0">
                <a:latin typeface="Arial" charset="0"/>
                <a:cs typeface="Arial" charset="0"/>
              </a:rPr>
              <a:t>on</a:t>
            </a:r>
            <a:r>
              <a:rPr lang="es-PR" sz="1400" dirty="0" smtClean="0">
                <a:latin typeface="Arial" charset="0"/>
                <a:cs typeface="Arial" charset="0"/>
              </a:rPr>
              <a:t> </a:t>
            </a:r>
            <a:r>
              <a:rPr lang="es-PR" sz="1400" dirty="0" err="1" smtClean="0">
                <a:latin typeface="Arial" charset="0"/>
                <a:cs typeface="Arial" charset="0"/>
              </a:rPr>
              <a:t>Science</a:t>
            </a:r>
            <a:r>
              <a:rPr lang="es-PR" sz="1400" dirty="0" smtClean="0">
                <a:latin typeface="Arial" charset="0"/>
                <a:cs typeface="Arial" charset="0"/>
              </a:rPr>
              <a:t> and </a:t>
            </a:r>
            <a:r>
              <a:rPr lang="es-PR" sz="1400" dirty="0" err="1" smtClean="0">
                <a:latin typeface="Arial" charset="0"/>
                <a:cs typeface="Arial" charset="0"/>
              </a:rPr>
              <a:t>addiction</a:t>
            </a:r>
            <a:r>
              <a:rPr lang="es-PR" sz="1400" dirty="0" smtClean="0">
                <a:latin typeface="Arial" charset="0"/>
                <a:cs typeface="Arial" charset="0"/>
              </a:rPr>
              <a:t>. Bayamón, PR: </a:t>
            </a:r>
            <a:r>
              <a:rPr lang="es-PR" sz="1400" dirty="0" err="1" smtClean="0">
                <a:latin typeface="Arial" charset="0"/>
                <a:cs typeface="Arial" charset="0"/>
              </a:rPr>
              <a:t>Author</a:t>
            </a:r>
            <a:r>
              <a:rPr lang="es-PR" sz="1400" dirty="0" smtClean="0">
                <a:latin typeface="Arial" charset="0"/>
                <a:cs typeface="Arial" charset="0"/>
              </a:rPr>
              <a:t>.</a:t>
            </a:r>
            <a:endParaRPr lang="en-US" sz="1400" dirty="0" smtClean="0">
              <a:latin typeface="Arial" charset="0"/>
              <a:cs typeface="Arial" charset="0"/>
            </a:endParaRPr>
          </a:p>
          <a:p>
            <a:pPr>
              <a:lnSpc>
                <a:spcPct val="90000"/>
              </a:lnSpc>
              <a:buFont typeface="Arial" charset="0"/>
              <a:buNone/>
            </a:pPr>
            <a:r>
              <a:rPr lang="en-US" sz="1400" dirty="0" smtClean="0">
                <a:latin typeface="Arial" charset="0"/>
                <a:cs typeface="Arial" charset="0"/>
              </a:rPr>
              <a:t>Center for Substance Abuse Treatment. </a:t>
            </a:r>
            <a:r>
              <a:rPr lang="en-US" sz="1400" i="1" dirty="0" smtClean="0">
                <a:latin typeface="Arial" charset="0"/>
                <a:cs typeface="Arial" charset="0"/>
              </a:rPr>
              <a:t>Addiction Counseling Competencies: The Knowledge, Skills, and Attitudes of Professional Practice</a:t>
            </a:r>
            <a:r>
              <a:rPr lang="en-US" sz="1400" dirty="0" smtClean="0">
                <a:latin typeface="Arial" charset="0"/>
                <a:cs typeface="Arial" charset="0"/>
              </a:rPr>
              <a:t>. Technical Assistance Publication (TAP) Series 21. DHHS Publication No. (SMA) 06-4171. Rockville, MD: Substance Abuse and Mental Health Services Administration, 2006.</a:t>
            </a:r>
          </a:p>
          <a:p>
            <a:pPr>
              <a:lnSpc>
                <a:spcPct val="90000"/>
              </a:lnSpc>
              <a:buFont typeface="Arial" charset="0"/>
              <a:buNone/>
            </a:pPr>
            <a:r>
              <a:rPr lang="en-US" sz="1400" dirty="0" smtClean="0">
                <a:latin typeface="Arial" charset="0"/>
                <a:cs typeface="Arial" charset="0"/>
              </a:rPr>
              <a:t>Diaz, R., Ayala, G., Hein, J. &amp; Marin, B. (2001).  The impact of homophobia, poverty and racism on the mental health of gay and bisexual Latino men: findings from 3 US cities.  </a:t>
            </a:r>
            <a:r>
              <a:rPr lang="en-US" sz="1400" i="1" dirty="0" smtClean="0">
                <a:latin typeface="Arial" charset="0"/>
                <a:cs typeface="Arial" charset="0"/>
              </a:rPr>
              <a:t>American Journal of Public Health, </a:t>
            </a:r>
            <a:r>
              <a:rPr lang="en-US" sz="1400" dirty="0" smtClean="0">
                <a:latin typeface="Arial" charset="0"/>
                <a:cs typeface="Arial" charset="0"/>
              </a:rPr>
              <a:t>91(6)927-932. </a:t>
            </a:r>
          </a:p>
          <a:p>
            <a:pPr>
              <a:lnSpc>
                <a:spcPct val="90000"/>
              </a:lnSpc>
              <a:buFont typeface="Arial" charset="0"/>
              <a:buNone/>
            </a:pPr>
            <a:r>
              <a:rPr lang="en-US" sz="1400" dirty="0" err="1" smtClean="0">
                <a:latin typeface="Arial" charset="0"/>
                <a:cs typeface="Arial" charset="0"/>
              </a:rPr>
              <a:t>Falicov</a:t>
            </a:r>
            <a:r>
              <a:rPr lang="en-US" sz="1400" dirty="0" smtClean="0">
                <a:latin typeface="Arial" charset="0"/>
                <a:cs typeface="Arial" charset="0"/>
              </a:rPr>
              <a:t>, C.J. (1998).  </a:t>
            </a:r>
            <a:r>
              <a:rPr lang="en-US" sz="1400" i="1" dirty="0" smtClean="0">
                <a:latin typeface="Arial" charset="0"/>
                <a:cs typeface="Arial" charset="0"/>
              </a:rPr>
              <a:t>Latino families in therapy: a guide in multicultural practice.  </a:t>
            </a:r>
            <a:r>
              <a:rPr lang="en-US" sz="1400" dirty="0" smtClean="0">
                <a:latin typeface="Arial" charset="0"/>
                <a:cs typeface="Arial" charset="0"/>
              </a:rPr>
              <a:t>New York, NY: The Guilford Press.</a:t>
            </a:r>
          </a:p>
          <a:p>
            <a:pPr>
              <a:lnSpc>
                <a:spcPct val="90000"/>
              </a:lnSpc>
              <a:buNone/>
            </a:pPr>
            <a:r>
              <a:rPr lang="en-US" sz="1400" dirty="0"/>
              <a:t>Marin G, Marin BV. Research with Hispanic populations. Newbury Park, CA: Sage; 1991. </a:t>
            </a:r>
            <a:endParaRPr lang="en-US" sz="1400" dirty="0" smtClean="0">
              <a:latin typeface="Arial" charset="0"/>
              <a:cs typeface="Arial" charset="0"/>
            </a:endParaRPr>
          </a:p>
          <a:p>
            <a:pPr>
              <a:lnSpc>
                <a:spcPct val="90000"/>
              </a:lnSpc>
              <a:buFont typeface="Arial" charset="0"/>
              <a:buNone/>
            </a:pPr>
            <a:r>
              <a:rPr lang="en-US" sz="1400" dirty="0" smtClean="0">
                <a:latin typeface="Arial" charset="0"/>
                <a:cs typeface="Arial" charset="0"/>
              </a:rPr>
              <a:t>Morales, E. (1996).  Gender roles among Latino gay and bisexual men: Implications for family and couples relationships.  In J. Laird &amp; R.J. Green (Eds.), Lesbians and gays in couples and families: A handbook for therapists (pp. 272-297).  San Francisco: </a:t>
            </a:r>
            <a:r>
              <a:rPr lang="en-US" sz="1400" dirty="0" err="1" smtClean="0">
                <a:latin typeface="Arial" charset="0"/>
                <a:cs typeface="Arial" charset="0"/>
              </a:rPr>
              <a:t>Jossey</a:t>
            </a:r>
            <a:r>
              <a:rPr lang="en-US" sz="1400" dirty="0" smtClean="0">
                <a:latin typeface="Arial" charset="0"/>
                <a:cs typeface="Arial" charset="0"/>
              </a:rPr>
              <a:t>-Bass.</a:t>
            </a:r>
          </a:p>
          <a:p>
            <a:pPr>
              <a:lnSpc>
                <a:spcPct val="90000"/>
              </a:lnSpc>
              <a:buFont typeface="Arial" charset="0"/>
              <a:buNone/>
            </a:pPr>
            <a:r>
              <a:rPr lang="en-US" sz="1400" dirty="0" smtClean="0">
                <a:latin typeface="Arial" charset="0"/>
                <a:cs typeface="Arial" charset="0"/>
              </a:rPr>
              <a:t>National Hispanic and Latino ATTC. (2013). </a:t>
            </a:r>
            <a:r>
              <a:rPr lang="en-US" sz="1400" i="1" dirty="0" smtClean="0">
                <a:latin typeface="Arial" charset="0"/>
                <a:cs typeface="Arial" charset="0"/>
              </a:rPr>
              <a:t>Cultural elements in treating Hispanic and Latino populations (revision 2013).  </a:t>
            </a:r>
            <a:r>
              <a:rPr lang="en-US" sz="1400" dirty="0" err="1" smtClean="0">
                <a:latin typeface="Arial" charset="0"/>
                <a:cs typeface="Arial" charset="0"/>
              </a:rPr>
              <a:t>Bayamón</a:t>
            </a:r>
            <a:r>
              <a:rPr lang="en-US" sz="1400" dirty="0" smtClean="0">
                <a:latin typeface="Arial" charset="0"/>
                <a:cs typeface="Arial" charset="0"/>
              </a:rPr>
              <a:t>, PR: Universidad Central del Caribe.</a:t>
            </a:r>
          </a:p>
          <a:p>
            <a:pPr>
              <a:lnSpc>
                <a:spcPct val="90000"/>
              </a:lnSpc>
              <a:buFont typeface="Arial" charset="0"/>
              <a:buNone/>
            </a:pPr>
            <a:r>
              <a:rPr lang="en-US" sz="1400" dirty="0" err="1" smtClean="0">
                <a:latin typeface="Arial" charset="0"/>
                <a:cs typeface="Arial" charset="0"/>
              </a:rPr>
              <a:t>Pajewski</a:t>
            </a:r>
            <a:r>
              <a:rPr lang="en-US" sz="1400" dirty="0" smtClean="0">
                <a:latin typeface="Arial" charset="0"/>
                <a:cs typeface="Arial" charset="0"/>
              </a:rPr>
              <a:t>, A., &amp; Enriquez, L. (1996). </a:t>
            </a:r>
            <a:r>
              <a:rPr lang="en-US" sz="1400" i="1" dirty="0" smtClean="0">
                <a:latin typeface="Arial" charset="0"/>
                <a:cs typeface="Arial" charset="0"/>
              </a:rPr>
              <a:t>Teaching from a Hispanic perspective: A handbook for non-Hispanic adult educators</a:t>
            </a:r>
            <a:r>
              <a:rPr lang="en-US" sz="1400" dirty="0" smtClean="0">
                <a:latin typeface="Arial" charset="0"/>
                <a:cs typeface="Arial" charset="0"/>
              </a:rPr>
              <a:t>. Phoenix, AZ: Arizona Adult Literacy and Technology Resource Center.</a:t>
            </a:r>
          </a:p>
          <a:p>
            <a:pPr>
              <a:lnSpc>
                <a:spcPct val="90000"/>
              </a:lnSpc>
              <a:buFont typeface="Arial" charset="0"/>
              <a:buNone/>
            </a:pPr>
            <a:r>
              <a:rPr lang="en-US" sz="1400" dirty="0" smtClean="0">
                <a:latin typeface="Arial" charset="0"/>
                <a:cs typeface="Arial" charset="0"/>
              </a:rPr>
              <a:t>Pew Hispanic Research Center (2013)</a:t>
            </a:r>
          </a:p>
          <a:p>
            <a:pPr>
              <a:lnSpc>
                <a:spcPct val="90000"/>
              </a:lnSpc>
              <a:buFont typeface="Arial" charset="0"/>
              <a:buNone/>
            </a:pPr>
            <a:endParaRPr lang="en-US" sz="1400" dirty="0" smtClean="0">
              <a:latin typeface="Arial" charset="0"/>
              <a:cs typeface="Arial" charset="0"/>
            </a:endParaRPr>
          </a:p>
        </p:txBody>
      </p:sp>
      <p:sp>
        <p:nvSpPr>
          <p:cNvPr id="83970" name="Title 2"/>
          <p:cNvSpPr>
            <a:spLocks noGrp="1"/>
          </p:cNvSpPr>
          <p:nvPr>
            <p:ph type="title"/>
          </p:nvPr>
        </p:nvSpPr>
        <p:spPr>
          <a:xfrm>
            <a:off x="76200" y="228600"/>
            <a:ext cx="8305800" cy="762000"/>
          </a:xfrm>
        </p:spPr>
        <p:txBody>
          <a:bodyPr/>
          <a:lstStyle/>
          <a:p>
            <a:r>
              <a:rPr lang="en-US" sz="3600" b="1" smtClean="0">
                <a:latin typeface="Arial" charset="0"/>
                <a:cs typeface="Arial" charset="0"/>
              </a:rPr>
              <a:t>References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66" y="6247331"/>
            <a:ext cx="3430524" cy="610669"/>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p:cNvSpPr>
          <p:nvPr>
            <p:ph type="title" idx="4294967295"/>
          </p:nvPr>
        </p:nvSpPr>
        <p:spPr>
          <a:xfrm>
            <a:off x="152400" y="4549"/>
            <a:ext cx="5943600" cy="1143000"/>
          </a:xfrm>
        </p:spPr>
        <p:txBody>
          <a:bodyPr/>
          <a:lstStyle/>
          <a:p>
            <a:r>
              <a:rPr lang="en-US" b="1" smtClean="0">
                <a:solidFill>
                  <a:schemeClr val="bg1"/>
                </a:solidFill>
                <a:latin typeface="Arial" charset="0"/>
                <a:cs typeface="Arial" charset="0"/>
              </a:rPr>
              <a:t>References</a:t>
            </a:r>
          </a:p>
        </p:txBody>
      </p:sp>
      <p:sp>
        <p:nvSpPr>
          <p:cNvPr id="84994" name="Rectangle 3"/>
          <p:cNvSpPr>
            <a:spLocks noGrp="1"/>
          </p:cNvSpPr>
          <p:nvPr>
            <p:ph type="body" idx="4294967295"/>
          </p:nvPr>
        </p:nvSpPr>
        <p:spPr>
          <a:xfrm>
            <a:off x="228600" y="1219200"/>
            <a:ext cx="7924800" cy="5029200"/>
          </a:xfrm>
        </p:spPr>
        <p:txBody>
          <a:bodyPr/>
          <a:lstStyle/>
          <a:p>
            <a:pPr>
              <a:lnSpc>
                <a:spcPct val="90000"/>
              </a:lnSpc>
              <a:buNone/>
            </a:pPr>
            <a:r>
              <a:rPr lang="en-US" sz="1400" dirty="0">
                <a:latin typeface="Arial" charset="0"/>
                <a:cs typeface="Arial" charset="0"/>
              </a:rPr>
              <a:t>Pew Hispanic </a:t>
            </a:r>
            <a:r>
              <a:rPr lang="en-US" sz="1400" dirty="0" err="1">
                <a:latin typeface="Arial" charset="0"/>
                <a:cs typeface="Arial" charset="0"/>
              </a:rPr>
              <a:t>Reseach</a:t>
            </a:r>
            <a:r>
              <a:rPr lang="en-US" sz="1400" dirty="0">
                <a:latin typeface="Arial" charset="0"/>
                <a:cs typeface="Arial" charset="0"/>
              </a:rPr>
              <a:t> Center (2011</a:t>
            </a:r>
            <a:r>
              <a:rPr lang="en-US" sz="1400" dirty="0" smtClean="0">
                <a:latin typeface="Arial" charset="0"/>
                <a:cs typeface="Arial" charset="0"/>
              </a:rPr>
              <a:t>). Latinos changing views on same sex marriage.</a:t>
            </a:r>
          </a:p>
          <a:p>
            <a:pPr>
              <a:lnSpc>
                <a:spcPct val="90000"/>
              </a:lnSpc>
              <a:buNone/>
            </a:pPr>
            <a:r>
              <a:rPr lang="en-US" sz="1400" dirty="0" smtClean="0">
                <a:latin typeface="Arial" charset="0"/>
                <a:cs typeface="Arial" charset="0"/>
              </a:rPr>
              <a:t>Rivera</a:t>
            </a:r>
            <a:r>
              <a:rPr lang="en-US" sz="1400" dirty="0">
                <a:latin typeface="Arial" charset="0"/>
                <a:cs typeface="Arial" charset="0"/>
              </a:rPr>
              <a:t>, B.D., &amp; Rogers-</a:t>
            </a:r>
            <a:r>
              <a:rPr lang="en-US" sz="1400" dirty="0" err="1">
                <a:latin typeface="Arial" charset="0"/>
                <a:cs typeface="Arial" charset="0"/>
              </a:rPr>
              <a:t>Adkinson</a:t>
            </a:r>
            <a:r>
              <a:rPr lang="en-US" sz="1400" dirty="0">
                <a:latin typeface="Arial" charset="0"/>
                <a:cs typeface="Arial" charset="0"/>
              </a:rPr>
              <a:t>, D. (1997).  Culturally sensitive interventions: Social skills training with children and parents from culturally and linguistically diverse backgrounds.  Intervention in School and Clinic.  33(2), 75-80</a:t>
            </a:r>
            <a:r>
              <a:rPr lang="en-US" sz="1400" dirty="0" smtClean="0">
                <a:latin typeface="Arial" charset="0"/>
                <a:cs typeface="Arial" charset="0"/>
              </a:rPr>
              <a:t>.</a:t>
            </a:r>
            <a:endParaRPr lang="es-PR" sz="1600" dirty="0" smtClean="0">
              <a:latin typeface="Arial" charset="0"/>
              <a:cs typeface="Arial" charset="0"/>
            </a:endParaRPr>
          </a:p>
          <a:p>
            <a:pPr>
              <a:spcBef>
                <a:spcPct val="0"/>
              </a:spcBef>
              <a:buFont typeface="Arial" charset="0"/>
              <a:buNone/>
            </a:pPr>
            <a:r>
              <a:rPr lang="es-PR" sz="1400" dirty="0" smtClean="0">
                <a:latin typeface="Arial" charset="0"/>
                <a:cs typeface="Arial" charset="0"/>
              </a:rPr>
              <a:t>Santiago-Rivera, A.L., Arredondo, P. &amp; Gallardo-Cooper, M. (2002).  </a:t>
            </a:r>
            <a:r>
              <a:rPr lang="es-PR" sz="1400" i="1" dirty="0" err="1" smtClean="0">
                <a:latin typeface="Arial" charset="0"/>
                <a:cs typeface="Arial" charset="0"/>
              </a:rPr>
              <a:t>Counseling</a:t>
            </a:r>
            <a:r>
              <a:rPr lang="es-PR" sz="1400" i="1" dirty="0" smtClean="0">
                <a:latin typeface="Arial" charset="0"/>
                <a:cs typeface="Arial" charset="0"/>
              </a:rPr>
              <a:t> Latinos and la familia: A </a:t>
            </a:r>
            <a:r>
              <a:rPr lang="es-PR" sz="1400" i="1" dirty="0" err="1" smtClean="0">
                <a:latin typeface="Arial" charset="0"/>
                <a:cs typeface="Arial" charset="0"/>
              </a:rPr>
              <a:t>practical</a:t>
            </a:r>
            <a:r>
              <a:rPr lang="es-PR" sz="1400" i="1" dirty="0" smtClean="0">
                <a:latin typeface="Arial" charset="0"/>
                <a:cs typeface="Arial" charset="0"/>
              </a:rPr>
              <a:t> guide.  </a:t>
            </a:r>
            <a:r>
              <a:rPr lang="es-PR" sz="1400" dirty="0" err="1" smtClean="0">
                <a:latin typeface="Arial" charset="0"/>
                <a:cs typeface="Arial" charset="0"/>
              </a:rPr>
              <a:t>Thousand</a:t>
            </a:r>
            <a:r>
              <a:rPr lang="es-PR" sz="1400" dirty="0" smtClean="0">
                <a:latin typeface="Arial" charset="0"/>
                <a:cs typeface="Arial" charset="0"/>
              </a:rPr>
              <a:t> </a:t>
            </a:r>
            <a:r>
              <a:rPr lang="es-PR" sz="1400" dirty="0" err="1" smtClean="0">
                <a:latin typeface="Arial" charset="0"/>
                <a:cs typeface="Arial" charset="0"/>
              </a:rPr>
              <a:t>Oaks</a:t>
            </a:r>
            <a:r>
              <a:rPr lang="es-PR" sz="1400" dirty="0" smtClean="0">
                <a:latin typeface="Arial" charset="0"/>
                <a:cs typeface="Arial" charset="0"/>
              </a:rPr>
              <a:t>, CA: </a:t>
            </a:r>
            <a:r>
              <a:rPr lang="es-PR" sz="1400" dirty="0" err="1" smtClean="0">
                <a:latin typeface="Arial" charset="0"/>
                <a:cs typeface="Arial" charset="0"/>
              </a:rPr>
              <a:t>Sage</a:t>
            </a:r>
            <a:r>
              <a:rPr lang="es-PR" sz="1400" dirty="0" smtClean="0">
                <a:latin typeface="Arial" charset="0"/>
                <a:cs typeface="Arial" charset="0"/>
              </a:rPr>
              <a:t> </a:t>
            </a:r>
            <a:r>
              <a:rPr lang="es-PR" sz="1400" dirty="0" err="1" smtClean="0">
                <a:latin typeface="Arial" charset="0"/>
                <a:cs typeface="Arial" charset="0"/>
              </a:rPr>
              <a:t>Publications</a:t>
            </a:r>
            <a:r>
              <a:rPr lang="es-PR" sz="1400" dirty="0" smtClean="0">
                <a:latin typeface="Arial" charset="0"/>
                <a:cs typeface="Arial" charset="0"/>
              </a:rPr>
              <a:t>.</a:t>
            </a:r>
          </a:p>
          <a:p>
            <a:pPr>
              <a:spcBef>
                <a:spcPct val="0"/>
              </a:spcBef>
              <a:buFont typeface="Arial" charset="0"/>
              <a:buNone/>
            </a:pPr>
            <a:r>
              <a:rPr lang="es-PR" sz="1400" dirty="0" err="1" smtClean="0">
                <a:latin typeface="Arial" charset="0"/>
                <a:cs typeface="Arial" charset="0"/>
              </a:rPr>
              <a:t>Substance</a:t>
            </a:r>
            <a:r>
              <a:rPr lang="es-PR" sz="1400" dirty="0" smtClean="0">
                <a:latin typeface="Arial" charset="0"/>
                <a:cs typeface="Arial" charset="0"/>
              </a:rPr>
              <a:t> Abuse and Mental </a:t>
            </a:r>
            <a:r>
              <a:rPr lang="es-PR" sz="1400" dirty="0" err="1" smtClean="0">
                <a:latin typeface="Arial" charset="0"/>
                <a:cs typeface="Arial" charset="0"/>
              </a:rPr>
              <a:t>Health</a:t>
            </a:r>
            <a:r>
              <a:rPr lang="es-PR" sz="1400" dirty="0" smtClean="0">
                <a:latin typeface="Arial" charset="0"/>
                <a:cs typeface="Arial" charset="0"/>
              </a:rPr>
              <a:t> </a:t>
            </a:r>
            <a:r>
              <a:rPr lang="es-PR" sz="1400" dirty="0" err="1" smtClean="0">
                <a:latin typeface="Arial" charset="0"/>
                <a:cs typeface="Arial" charset="0"/>
              </a:rPr>
              <a:t>Services</a:t>
            </a:r>
            <a:r>
              <a:rPr lang="es-PR" sz="1400" dirty="0" smtClean="0">
                <a:latin typeface="Arial" charset="0"/>
                <a:cs typeface="Arial" charset="0"/>
              </a:rPr>
              <a:t> </a:t>
            </a:r>
            <a:r>
              <a:rPr lang="es-PR" sz="1400" dirty="0" err="1" smtClean="0">
                <a:latin typeface="Arial" charset="0"/>
                <a:cs typeface="Arial" charset="0"/>
              </a:rPr>
              <a:t>Administration</a:t>
            </a:r>
            <a:r>
              <a:rPr lang="es-PR" sz="1400" dirty="0" smtClean="0">
                <a:latin typeface="Arial" charset="0"/>
                <a:cs typeface="Arial" charset="0"/>
              </a:rPr>
              <a:t>, </a:t>
            </a:r>
            <a:r>
              <a:rPr lang="es-PR" sz="1400" i="1" dirty="0" err="1" smtClean="0">
                <a:latin typeface="Arial" charset="0"/>
                <a:cs typeface="Arial" charset="0"/>
              </a:rPr>
              <a:t>Leading</a:t>
            </a:r>
            <a:r>
              <a:rPr lang="es-PR" sz="1400" i="1" dirty="0" smtClean="0">
                <a:latin typeface="Arial" charset="0"/>
                <a:cs typeface="Arial" charset="0"/>
              </a:rPr>
              <a:t> </a:t>
            </a:r>
            <a:r>
              <a:rPr lang="es-PR" sz="1400" i="1" dirty="0" err="1" smtClean="0">
                <a:latin typeface="Arial" charset="0"/>
                <a:cs typeface="Arial" charset="0"/>
              </a:rPr>
              <a:t>Change</a:t>
            </a:r>
            <a:r>
              <a:rPr lang="es-PR" sz="1400" i="1" dirty="0" smtClean="0">
                <a:latin typeface="Arial" charset="0"/>
                <a:cs typeface="Arial" charset="0"/>
              </a:rPr>
              <a:t>: A Plan </a:t>
            </a:r>
            <a:r>
              <a:rPr lang="es-PR" sz="1400" i="1" dirty="0" err="1" smtClean="0">
                <a:latin typeface="Arial" charset="0"/>
                <a:cs typeface="Arial" charset="0"/>
              </a:rPr>
              <a:t>for</a:t>
            </a:r>
            <a:r>
              <a:rPr lang="es-PR" sz="1400" i="1" dirty="0" smtClean="0">
                <a:latin typeface="Arial" charset="0"/>
                <a:cs typeface="Arial" charset="0"/>
              </a:rPr>
              <a:t> </a:t>
            </a:r>
            <a:r>
              <a:rPr lang="es-PR" sz="1400" i="1" dirty="0" err="1" smtClean="0">
                <a:latin typeface="Arial" charset="0"/>
                <a:cs typeface="Arial" charset="0"/>
              </a:rPr>
              <a:t>SAMHSA’s</a:t>
            </a:r>
            <a:r>
              <a:rPr lang="es-PR" sz="1400" i="1" dirty="0" smtClean="0">
                <a:latin typeface="Arial" charset="0"/>
                <a:cs typeface="Arial" charset="0"/>
              </a:rPr>
              <a:t> Roles and </a:t>
            </a:r>
            <a:r>
              <a:rPr lang="es-PR" sz="1400" i="1" dirty="0" err="1" smtClean="0">
                <a:latin typeface="Arial" charset="0"/>
                <a:cs typeface="Arial" charset="0"/>
              </a:rPr>
              <a:t>Actions</a:t>
            </a:r>
            <a:r>
              <a:rPr lang="es-PR" sz="1400" i="1" dirty="0" smtClean="0">
                <a:latin typeface="Arial" charset="0"/>
                <a:cs typeface="Arial" charset="0"/>
              </a:rPr>
              <a:t> 2011-2014. </a:t>
            </a:r>
            <a:r>
              <a:rPr lang="es-PR" sz="1400" dirty="0" smtClean="0">
                <a:latin typeface="Arial" charset="0"/>
                <a:cs typeface="Arial" charset="0"/>
              </a:rPr>
              <a:t>HHS </a:t>
            </a:r>
            <a:r>
              <a:rPr lang="es-PR" sz="1400" dirty="0" err="1" smtClean="0">
                <a:latin typeface="Arial" charset="0"/>
                <a:cs typeface="Arial" charset="0"/>
              </a:rPr>
              <a:t>Publication</a:t>
            </a:r>
            <a:r>
              <a:rPr lang="es-PR" sz="1400" dirty="0" smtClean="0">
                <a:latin typeface="Arial" charset="0"/>
                <a:cs typeface="Arial" charset="0"/>
              </a:rPr>
              <a:t> No. (SMA) 11-4629. Rockville, MD: </a:t>
            </a:r>
            <a:r>
              <a:rPr lang="es-PR" sz="1400" dirty="0" err="1" smtClean="0">
                <a:latin typeface="Arial" charset="0"/>
                <a:cs typeface="Arial" charset="0"/>
              </a:rPr>
              <a:t>Substance</a:t>
            </a:r>
            <a:r>
              <a:rPr lang="es-PR" sz="1400" dirty="0" smtClean="0">
                <a:latin typeface="Arial" charset="0"/>
                <a:cs typeface="Arial" charset="0"/>
              </a:rPr>
              <a:t> Abuse and Mental </a:t>
            </a:r>
            <a:r>
              <a:rPr lang="es-PR" sz="1400" dirty="0" err="1" smtClean="0">
                <a:latin typeface="Arial" charset="0"/>
                <a:cs typeface="Arial" charset="0"/>
              </a:rPr>
              <a:t>Health</a:t>
            </a:r>
            <a:r>
              <a:rPr lang="es-PR" sz="1400" dirty="0" smtClean="0">
                <a:latin typeface="Arial" charset="0"/>
                <a:cs typeface="Arial" charset="0"/>
              </a:rPr>
              <a:t> </a:t>
            </a:r>
            <a:r>
              <a:rPr lang="es-PR" sz="1400" dirty="0" err="1" smtClean="0">
                <a:latin typeface="Arial" charset="0"/>
                <a:cs typeface="Arial" charset="0"/>
              </a:rPr>
              <a:t>Services</a:t>
            </a:r>
            <a:r>
              <a:rPr lang="es-PR" sz="1400" dirty="0" smtClean="0">
                <a:latin typeface="Arial" charset="0"/>
                <a:cs typeface="Arial" charset="0"/>
              </a:rPr>
              <a:t> </a:t>
            </a:r>
            <a:r>
              <a:rPr lang="es-PR" sz="1400" dirty="0" err="1" smtClean="0">
                <a:latin typeface="Arial" charset="0"/>
                <a:cs typeface="Arial" charset="0"/>
              </a:rPr>
              <a:t>Administration</a:t>
            </a:r>
            <a:r>
              <a:rPr lang="es-PR" sz="1400" dirty="0" smtClean="0">
                <a:latin typeface="Arial" charset="0"/>
                <a:cs typeface="Arial" charset="0"/>
              </a:rPr>
              <a:t>, 2011. </a:t>
            </a:r>
          </a:p>
          <a:p>
            <a:pPr>
              <a:spcBef>
                <a:spcPct val="0"/>
              </a:spcBef>
              <a:buFont typeface="Arial" charset="0"/>
              <a:buNone/>
            </a:pPr>
            <a:r>
              <a:rPr lang="en-US" sz="1400" dirty="0" smtClean="0">
                <a:latin typeface="Arial" charset="0"/>
                <a:cs typeface="Arial" charset="0"/>
              </a:rPr>
              <a:t>U.S. Department of Health and Human Services, Office of Minority Health. (2013). National Standards for CLAS in Health and Health Care: A Blueprint for Advancing and Sustaining CLAS Policy and Practice.  Retrieved from: </a:t>
            </a:r>
            <a:r>
              <a:rPr lang="en-US" sz="1400" dirty="0" smtClean="0">
                <a:latin typeface="Arial" charset="0"/>
                <a:cs typeface="Arial" charset="0"/>
                <a:hlinkClick r:id="rId2"/>
              </a:rPr>
              <a:t>www.ThinkCulturalHealth.hhs.gov</a:t>
            </a:r>
            <a:endParaRPr lang="en-US" sz="1400" dirty="0" smtClean="0">
              <a:latin typeface="Arial" charset="0"/>
              <a:cs typeface="Arial" charset="0"/>
            </a:endParaRPr>
          </a:p>
          <a:p>
            <a:pPr>
              <a:spcBef>
                <a:spcPct val="0"/>
              </a:spcBef>
              <a:buFont typeface="Arial" charset="0"/>
              <a:buNone/>
            </a:pPr>
            <a:r>
              <a:rPr lang="en-US" sz="1400" dirty="0" smtClean="0">
                <a:latin typeface="Arial" charset="0"/>
                <a:cs typeface="Arial" charset="0"/>
              </a:rPr>
              <a:t>U.S. Department of Health and Human Services, Office of Minority Health. (2005). What is cultural competency? Retrieved from http://minorityhealth.hhs.gov/templates/browse.aspx?lvl=2&amp;lvlID=11</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66" y="6247331"/>
            <a:ext cx="3430524" cy="610669"/>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Placeholder 1"/>
          <p:cNvSpPr>
            <a:spLocks noGrp="1"/>
          </p:cNvSpPr>
          <p:nvPr>
            <p:ph type="body" sz="quarter" idx="10"/>
          </p:nvPr>
        </p:nvSpPr>
        <p:spPr>
          <a:xfrm>
            <a:off x="228600" y="1676400"/>
            <a:ext cx="7620000" cy="3124200"/>
          </a:xfrm>
        </p:spPr>
        <p:txBody>
          <a:bodyPr/>
          <a:lstStyle/>
          <a:p>
            <a:pPr marL="914400" indent="-450850"/>
            <a:r>
              <a:rPr lang="en-US" dirty="0" smtClean="0">
                <a:latin typeface="Arial" charset="0"/>
                <a:cs typeface="Arial" charset="0"/>
              </a:rPr>
              <a:t>Describe common themes among Hispanic and Latino populations.</a:t>
            </a:r>
          </a:p>
          <a:p>
            <a:pPr marL="914400" indent="-450850">
              <a:buFont typeface="Arial" charset="0"/>
              <a:buNone/>
            </a:pPr>
            <a:endParaRPr lang="en-US" dirty="0" smtClean="0">
              <a:latin typeface="Arial" charset="0"/>
              <a:cs typeface="Arial" charset="0"/>
            </a:endParaRPr>
          </a:p>
          <a:p>
            <a:pPr marL="914400" indent="-450850"/>
            <a:r>
              <a:rPr lang="en-US" dirty="0" smtClean="0">
                <a:latin typeface="Arial" charset="0"/>
                <a:cs typeface="Arial" charset="0"/>
              </a:rPr>
              <a:t>Explain how family transformation influences the ability of Hispanics and Latinos to access, participate, complete and sustain recovery.</a:t>
            </a:r>
          </a:p>
        </p:txBody>
      </p:sp>
      <p:sp>
        <p:nvSpPr>
          <p:cNvPr id="30722" name="Title 2"/>
          <p:cNvSpPr>
            <a:spLocks noGrp="1"/>
          </p:cNvSpPr>
          <p:nvPr>
            <p:ph type="title"/>
          </p:nvPr>
        </p:nvSpPr>
        <p:spPr>
          <a:xfrm>
            <a:off x="76200" y="228600"/>
            <a:ext cx="8305800" cy="762000"/>
          </a:xfrm>
        </p:spPr>
        <p:txBody>
          <a:bodyPr/>
          <a:lstStyle/>
          <a:p>
            <a:r>
              <a:rPr lang="en-US" sz="3600" b="1" smtClean="0">
                <a:latin typeface="Arial" charset="0"/>
                <a:cs typeface="Arial" charset="0"/>
              </a:rPr>
              <a:t>Objectives</a:t>
            </a:r>
            <a:endParaRPr lang="en-US" sz="3600" smtClean="0">
              <a:latin typeface="Arial" charset="0"/>
              <a:cs typeface="Arial"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66" y="6247331"/>
            <a:ext cx="3430524" cy="61066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idx="4294967295"/>
          </p:nvPr>
        </p:nvSpPr>
        <p:spPr>
          <a:xfrm>
            <a:off x="76200" y="228600"/>
            <a:ext cx="7545388" cy="914400"/>
          </a:xfrm>
        </p:spPr>
        <p:txBody>
          <a:bodyPr/>
          <a:lstStyle/>
          <a:p>
            <a:r>
              <a:rPr lang="es-PR" b="1" smtClean="0">
                <a:solidFill>
                  <a:schemeClr val="bg1"/>
                </a:solidFill>
                <a:latin typeface="Arial" charset="0"/>
                <a:cs typeface="Arial" charset="0"/>
              </a:rPr>
              <a:t>Cultural Competence</a:t>
            </a:r>
          </a:p>
        </p:txBody>
      </p:sp>
      <p:sp>
        <p:nvSpPr>
          <p:cNvPr id="160770" name="Content Placeholder 2"/>
          <p:cNvSpPr>
            <a:spLocks noGrp="1"/>
          </p:cNvSpPr>
          <p:nvPr>
            <p:ph idx="4294967295"/>
          </p:nvPr>
        </p:nvSpPr>
        <p:spPr>
          <a:xfrm>
            <a:off x="76200" y="1219200"/>
            <a:ext cx="8229600" cy="4572000"/>
          </a:xfrm>
        </p:spPr>
        <p:txBody>
          <a:bodyPr/>
          <a:lstStyle/>
          <a:p>
            <a:pPr marL="0" indent="0">
              <a:spcBef>
                <a:spcPct val="0"/>
              </a:spcBef>
              <a:buFont typeface="Arial" charset="0"/>
              <a:buNone/>
              <a:defRPr/>
            </a:pPr>
            <a:endParaRPr lang="es-PR" dirty="0" smtClean="0">
              <a:latin typeface="Arial" charset="0"/>
              <a:cs typeface="Arial" charset="0"/>
            </a:endParaRPr>
          </a:p>
          <a:p>
            <a:pPr marL="0" indent="0" algn="ctr">
              <a:spcBef>
                <a:spcPct val="0"/>
              </a:spcBef>
              <a:buFont typeface="Arial" charset="0"/>
              <a:buNone/>
              <a:defRPr/>
            </a:pPr>
            <a:r>
              <a:rPr lang="en-US" dirty="0" smtClean="0">
                <a:latin typeface="Arial" charset="0"/>
                <a:cs typeface="Arial" charset="0"/>
              </a:rPr>
              <a:t>Includes being able to recognize and respond to health-related beliefs and cultural values, disease incidence and prevalence, and treatment efficacy.</a:t>
            </a:r>
          </a:p>
          <a:p>
            <a:pPr>
              <a:spcBef>
                <a:spcPct val="0"/>
              </a:spcBef>
              <a:buFont typeface="Arial" charset="0"/>
              <a:buNone/>
              <a:defRPr/>
            </a:pPr>
            <a:endParaRPr lang="es-PR" dirty="0" smtClean="0">
              <a:latin typeface="Arial" charset="0"/>
              <a:cs typeface="Arial" charset="0"/>
            </a:endParaRPr>
          </a:p>
          <a:p>
            <a:pPr marL="0" indent="0">
              <a:spcBef>
                <a:spcPct val="0"/>
              </a:spcBef>
              <a:buFont typeface="Arial" charset="0"/>
              <a:buNone/>
              <a:defRPr/>
            </a:pPr>
            <a:endParaRPr lang="es-PR" dirty="0" smtClean="0">
              <a:latin typeface="Arial" charset="0"/>
              <a:cs typeface="Arial" charset="0"/>
            </a:endParaRPr>
          </a:p>
        </p:txBody>
      </p:sp>
      <p:pic>
        <p:nvPicPr>
          <p:cNvPr id="31747" name="Picture 18" descr="C:\Users\digmarie.alicea\Documents\Logos ATTC Blending Initiative &amp; SAMHSA\National Hispanic and Latino\General Office Use\NH&amp;L.2color PMS.jpg"/>
          <p:cNvPicPr>
            <a:picLocks noChangeAspect="1" noChangeArrowheads="1"/>
          </p:cNvPicPr>
          <p:nvPr/>
        </p:nvPicPr>
        <p:blipFill>
          <a:blip r:embed="rId3" cstate="print"/>
          <a:srcRect/>
          <a:stretch>
            <a:fillRect/>
          </a:stretch>
        </p:blipFill>
        <p:spPr bwMode="auto">
          <a:xfrm>
            <a:off x="0" y="6299200"/>
            <a:ext cx="3429000" cy="557213"/>
          </a:xfrm>
          <a:prstGeom prst="rect">
            <a:avLst/>
          </a:prstGeom>
          <a:noFill/>
          <a:ln w="9525">
            <a:noFill/>
            <a:miter lim="800000"/>
            <a:headEnd/>
            <a:tailEnd/>
          </a:ln>
        </p:spPr>
      </p:pic>
      <p:sp>
        <p:nvSpPr>
          <p:cNvPr id="31748" name="TextBox 1"/>
          <p:cNvSpPr txBox="1">
            <a:spLocks noChangeArrowheads="1"/>
          </p:cNvSpPr>
          <p:nvPr/>
        </p:nvSpPr>
        <p:spPr bwMode="auto">
          <a:xfrm>
            <a:off x="296863" y="5883275"/>
            <a:ext cx="3657600" cy="461963"/>
          </a:xfrm>
          <a:prstGeom prst="rect">
            <a:avLst/>
          </a:prstGeom>
          <a:noFill/>
          <a:ln w="9525">
            <a:noFill/>
            <a:miter lim="800000"/>
            <a:headEnd/>
            <a:tailEnd/>
          </a:ln>
        </p:spPr>
        <p:txBody>
          <a:bodyPr>
            <a:spAutoFit/>
          </a:bodyPr>
          <a:lstStyle/>
          <a:p>
            <a:r>
              <a:rPr lang="es-PR" sz="1200">
                <a:cs typeface="Arial" charset="0"/>
              </a:rPr>
              <a:t>Source: OMH, 2001</a:t>
            </a:r>
          </a:p>
          <a:p>
            <a:endParaRPr lang="es-PR" sz="1200"/>
          </a:p>
        </p:txBody>
      </p:sp>
      <p:pic>
        <p:nvPicPr>
          <p:cNvPr id="31749" name="Picture 2"/>
          <p:cNvPicPr>
            <a:picLocks noChangeAspect="1" noChangeArrowheads="1"/>
          </p:cNvPicPr>
          <p:nvPr/>
        </p:nvPicPr>
        <p:blipFill>
          <a:blip r:embed="rId4" cstate="print"/>
          <a:srcRect/>
          <a:stretch>
            <a:fillRect/>
          </a:stretch>
        </p:blipFill>
        <p:spPr bwMode="auto">
          <a:xfrm>
            <a:off x="2544763" y="4343400"/>
            <a:ext cx="2979737" cy="1287463"/>
          </a:xfrm>
          <a:prstGeom prst="rect">
            <a:avLst/>
          </a:prstGeom>
          <a:noFill/>
          <a:ln w="9525">
            <a:noFill/>
            <a:miter lim="800000"/>
            <a:headEnd/>
            <a:tailEnd/>
          </a:ln>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566" y="6247331"/>
            <a:ext cx="3430524" cy="61066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190500" y="30163"/>
            <a:ext cx="8534400" cy="1066800"/>
          </a:xfrm>
        </p:spPr>
        <p:txBody>
          <a:bodyPr/>
          <a:lstStyle/>
          <a:p>
            <a:r>
              <a:rPr lang="en-US" b="1" smtClean="0">
                <a:latin typeface="Arial" charset="0"/>
                <a:cs typeface="Arial" charset="0"/>
              </a:rPr>
              <a:t>Addiction Counseling Competencies</a:t>
            </a:r>
            <a:br>
              <a:rPr lang="en-US" b="1" smtClean="0">
                <a:latin typeface="Arial" charset="0"/>
                <a:cs typeface="Arial" charset="0"/>
              </a:rPr>
            </a:br>
            <a:r>
              <a:rPr lang="en-US" b="1" smtClean="0">
                <a:latin typeface="Arial" charset="0"/>
                <a:cs typeface="Arial" charset="0"/>
              </a:rPr>
              <a:t> (TAP 21)</a:t>
            </a:r>
          </a:p>
        </p:txBody>
      </p:sp>
      <p:sp>
        <p:nvSpPr>
          <p:cNvPr id="33794" name="Text Box 6"/>
          <p:cNvSpPr txBox="1">
            <a:spLocks noChangeArrowheads="1"/>
          </p:cNvSpPr>
          <p:nvPr/>
        </p:nvSpPr>
        <p:spPr bwMode="auto">
          <a:xfrm>
            <a:off x="609600" y="1295400"/>
            <a:ext cx="7696200" cy="4154488"/>
          </a:xfrm>
          <a:prstGeom prst="rect">
            <a:avLst/>
          </a:prstGeom>
          <a:noFill/>
          <a:ln w="9525">
            <a:noFill/>
            <a:miter lim="800000"/>
            <a:headEnd/>
            <a:tailEnd/>
          </a:ln>
        </p:spPr>
        <p:txBody>
          <a:bodyPr>
            <a:spAutoFit/>
          </a:bodyPr>
          <a:lstStyle/>
          <a:p>
            <a:pPr marL="342900" indent="-342900">
              <a:spcBef>
                <a:spcPct val="50000"/>
              </a:spcBef>
            </a:pPr>
            <a:r>
              <a:rPr lang="en-US" sz="2400"/>
              <a:t>Disciplines that center on addiction are based on four common foundations</a:t>
            </a:r>
          </a:p>
          <a:p>
            <a:pPr marL="342900" indent="-342900">
              <a:spcBef>
                <a:spcPct val="50000"/>
              </a:spcBef>
            </a:pPr>
            <a:endParaRPr lang="en-US" sz="2400"/>
          </a:p>
          <a:p>
            <a:pPr marL="342900" indent="-342900">
              <a:spcBef>
                <a:spcPct val="50000"/>
              </a:spcBef>
              <a:buFontTx/>
              <a:buAutoNum type="arabicPeriod"/>
            </a:pPr>
            <a:r>
              <a:rPr lang="en-US" sz="2400"/>
              <a:t>Understanding addiction</a:t>
            </a:r>
          </a:p>
          <a:p>
            <a:pPr marL="342900" indent="-342900">
              <a:spcBef>
                <a:spcPct val="50000"/>
              </a:spcBef>
              <a:buFontTx/>
              <a:buAutoNum type="arabicPeriod"/>
            </a:pPr>
            <a:r>
              <a:rPr lang="en-US" sz="2400"/>
              <a:t>Knowledge about treatment</a:t>
            </a:r>
          </a:p>
          <a:p>
            <a:pPr marL="342900" indent="-342900">
              <a:spcBef>
                <a:spcPct val="50000"/>
              </a:spcBef>
              <a:buFontTx/>
              <a:buAutoNum type="arabicPeriod"/>
            </a:pPr>
            <a:r>
              <a:rPr lang="en-US" sz="2400"/>
              <a:t>Application into practice</a:t>
            </a:r>
          </a:p>
          <a:p>
            <a:pPr marL="342900" indent="-342900">
              <a:spcBef>
                <a:spcPct val="50000"/>
              </a:spcBef>
              <a:buFontTx/>
              <a:buAutoNum type="arabicPeriod"/>
            </a:pPr>
            <a:r>
              <a:rPr lang="en-US" sz="2400"/>
              <a:t>Professional education and training</a:t>
            </a:r>
          </a:p>
          <a:p>
            <a:pPr marL="342900" indent="-342900">
              <a:spcBef>
                <a:spcPct val="50000"/>
              </a:spcBef>
              <a:buFontTx/>
              <a:buAutoNum type="arabicPeriod"/>
            </a:pPr>
            <a:endParaRPr lang="en-US" sz="2400"/>
          </a:p>
        </p:txBody>
      </p:sp>
      <p:sp>
        <p:nvSpPr>
          <p:cNvPr id="33795" name="TextBox 1"/>
          <p:cNvSpPr txBox="1">
            <a:spLocks noChangeArrowheads="1"/>
          </p:cNvSpPr>
          <p:nvPr/>
        </p:nvSpPr>
        <p:spPr bwMode="auto">
          <a:xfrm>
            <a:off x="152400" y="5938838"/>
            <a:ext cx="8229600" cy="274637"/>
          </a:xfrm>
          <a:prstGeom prst="rect">
            <a:avLst/>
          </a:prstGeom>
          <a:noFill/>
          <a:ln w="9525">
            <a:noFill/>
            <a:miter lim="800000"/>
            <a:headEnd/>
            <a:tailEnd/>
          </a:ln>
        </p:spPr>
        <p:txBody>
          <a:bodyPr>
            <a:spAutoFit/>
          </a:bodyPr>
          <a:lstStyle/>
          <a:p>
            <a:r>
              <a:rPr lang="es-PR" sz="1200"/>
              <a:t>Source:  CSAT, 2006</a:t>
            </a:r>
          </a:p>
        </p:txBody>
      </p:sp>
      <p:pic>
        <p:nvPicPr>
          <p:cNvPr id="33796" name="Picture 2"/>
          <p:cNvPicPr>
            <a:picLocks noChangeAspect="1" noChangeArrowheads="1"/>
          </p:cNvPicPr>
          <p:nvPr/>
        </p:nvPicPr>
        <p:blipFill>
          <a:blip r:embed="rId3" cstate="print"/>
          <a:srcRect/>
          <a:stretch>
            <a:fillRect/>
          </a:stretch>
        </p:blipFill>
        <p:spPr bwMode="auto">
          <a:xfrm>
            <a:off x="5907088" y="2159000"/>
            <a:ext cx="2303462" cy="2987675"/>
          </a:xfrm>
          <a:prstGeom prst="rect">
            <a:avLst/>
          </a:prstGeom>
          <a:noFill/>
          <a:ln w="9525">
            <a:noFill/>
            <a:miter lim="800000"/>
            <a:headEnd/>
            <a:tailEnd/>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66" y="6247331"/>
            <a:ext cx="3430524" cy="61066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Placeholder 1"/>
          <p:cNvSpPr>
            <a:spLocks noGrp="1"/>
          </p:cNvSpPr>
          <p:nvPr>
            <p:ph type="body" sz="quarter" idx="4294967295"/>
          </p:nvPr>
        </p:nvSpPr>
        <p:spPr>
          <a:xfrm>
            <a:off x="457200" y="1219200"/>
            <a:ext cx="7620000" cy="4876800"/>
          </a:xfrm>
        </p:spPr>
        <p:txBody>
          <a:bodyPr/>
          <a:lstStyle/>
          <a:p>
            <a:pPr marL="0" indent="0">
              <a:buFont typeface="Arial" charset="0"/>
              <a:buNone/>
            </a:pPr>
            <a:r>
              <a:rPr lang="en-US" dirty="0" smtClean="0">
                <a:latin typeface="Arial" charset="0"/>
                <a:cs typeface="Arial" charset="0"/>
              </a:rPr>
              <a:t>Considerations of common culture characteristics for Hispanics and Latinos in the U.S. in the context of substance use disorders treatment</a:t>
            </a:r>
            <a:r>
              <a:rPr lang="en-US" sz="2000" dirty="0" smtClean="0">
                <a:latin typeface="Arial" charset="0"/>
                <a:cs typeface="Arial" charset="0"/>
              </a:rPr>
              <a:t>.</a:t>
            </a:r>
          </a:p>
        </p:txBody>
      </p:sp>
      <p:sp>
        <p:nvSpPr>
          <p:cNvPr id="35842" name="Title 2"/>
          <p:cNvSpPr>
            <a:spLocks noGrp="1"/>
          </p:cNvSpPr>
          <p:nvPr>
            <p:ph type="title" idx="4294967295"/>
          </p:nvPr>
        </p:nvSpPr>
        <p:spPr>
          <a:xfrm>
            <a:off x="152400" y="152400"/>
            <a:ext cx="8305800" cy="762000"/>
          </a:xfrm>
        </p:spPr>
        <p:txBody>
          <a:bodyPr anchor="b"/>
          <a:lstStyle/>
          <a:p>
            <a:r>
              <a:rPr lang="en-US" b="1" smtClean="0">
                <a:solidFill>
                  <a:schemeClr val="bg1"/>
                </a:solidFill>
                <a:latin typeface="Arial" charset="0"/>
                <a:cs typeface="Arial" charset="0"/>
              </a:rPr>
              <a:t>Culture and Treatment</a:t>
            </a:r>
          </a:p>
        </p:txBody>
      </p:sp>
      <p:sp>
        <p:nvSpPr>
          <p:cNvPr id="35843" name="AutoShape 4" descr="2Q=="/>
          <p:cNvSpPr>
            <a:spLocks noChangeAspect="1" noChangeArrowheads="1"/>
          </p:cNvSpPr>
          <p:nvPr/>
        </p:nvSpPr>
        <p:spPr bwMode="auto">
          <a:xfrm>
            <a:off x="0" y="-26988"/>
            <a:ext cx="2619375" cy="1743076"/>
          </a:xfrm>
          <a:prstGeom prst="rect">
            <a:avLst/>
          </a:prstGeom>
          <a:noFill/>
          <a:ln w="9525">
            <a:noFill/>
            <a:miter lim="800000"/>
            <a:headEnd/>
            <a:tailEnd/>
          </a:ln>
        </p:spPr>
        <p:txBody>
          <a:bodyPr/>
          <a:lstStyle/>
          <a:p>
            <a:endParaRPr lang="en-US"/>
          </a:p>
        </p:txBody>
      </p:sp>
      <p:pic>
        <p:nvPicPr>
          <p:cNvPr id="35844" name="Picture 6" descr="Brand-Integrity-and-Company-Culture"/>
          <p:cNvPicPr>
            <a:picLocks noChangeAspect="1" noChangeArrowheads="1"/>
          </p:cNvPicPr>
          <p:nvPr/>
        </p:nvPicPr>
        <p:blipFill>
          <a:blip r:embed="rId3" cstate="print"/>
          <a:srcRect/>
          <a:stretch>
            <a:fillRect/>
          </a:stretch>
        </p:blipFill>
        <p:spPr bwMode="auto">
          <a:xfrm>
            <a:off x="2895600" y="3505200"/>
            <a:ext cx="5070475" cy="2647950"/>
          </a:xfrm>
          <a:prstGeom prst="rect">
            <a:avLst/>
          </a:prstGeom>
          <a:noFill/>
          <a:ln w="9525">
            <a:noFill/>
            <a:miter lim="800000"/>
            <a:headEnd/>
            <a:tailEnd/>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66" y="6247331"/>
            <a:ext cx="3430524" cy="610669"/>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title" idx="4294967295"/>
          </p:nvPr>
        </p:nvSpPr>
        <p:spPr>
          <a:xfrm>
            <a:off x="152400" y="0"/>
            <a:ext cx="9144000" cy="1066800"/>
          </a:xfrm>
        </p:spPr>
        <p:txBody>
          <a:bodyPr/>
          <a:lstStyle/>
          <a:p>
            <a:pPr eaLnBrk="1" hangingPunct="1"/>
            <a:r>
              <a:rPr lang="en-US" b="1" dirty="0" smtClean="0">
                <a:solidFill>
                  <a:schemeClr val="bg1"/>
                </a:solidFill>
                <a:latin typeface="Arial" charset="0"/>
                <a:cs typeface="Arial" charset="0"/>
              </a:rPr>
              <a:t>Culture and Treatment</a:t>
            </a:r>
          </a:p>
        </p:txBody>
      </p:sp>
      <p:sp>
        <p:nvSpPr>
          <p:cNvPr id="29698" name="Rectangle 3"/>
          <p:cNvSpPr>
            <a:spLocks noGrp="1"/>
          </p:cNvSpPr>
          <p:nvPr>
            <p:ph type="body" idx="4294967295"/>
          </p:nvPr>
        </p:nvSpPr>
        <p:spPr>
          <a:xfrm>
            <a:off x="457200" y="1676400"/>
            <a:ext cx="7848600" cy="3581400"/>
          </a:xfrm>
        </p:spPr>
        <p:txBody>
          <a:bodyPr/>
          <a:lstStyle/>
          <a:p>
            <a:pPr marL="0" indent="0" algn="ctr" eaLnBrk="1" hangingPunct="1">
              <a:buFont typeface="Arial" charset="0"/>
              <a:buNone/>
            </a:pPr>
            <a:r>
              <a:rPr lang="en-US" smtClean="0">
                <a:latin typeface="Arial" charset="0"/>
                <a:cs typeface="Arial" charset="0"/>
              </a:rPr>
              <a:t>Distinguish the content of a client’s history from the environment in which their recovery occurs.</a:t>
            </a:r>
          </a:p>
        </p:txBody>
      </p:sp>
      <p:pic>
        <p:nvPicPr>
          <p:cNvPr id="29699" name="Picture 2" descr="http://ts1.mm.bing.net/th?id=H.5032654672364012&amp;pid=1.9"/>
          <p:cNvPicPr>
            <a:picLocks noChangeAspect="1" noChangeArrowheads="1"/>
          </p:cNvPicPr>
          <p:nvPr/>
        </p:nvPicPr>
        <p:blipFill>
          <a:blip r:embed="rId3" cstate="print"/>
          <a:srcRect/>
          <a:stretch>
            <a:fillRect/>
          </a:stretch>
        </p:blipFill>
        <p:spPr bwMode="auto">
          <a:xfrm>
            <a:off x="3810000" y="3614738"/>
            <a:ext cx="3962400" cy="2690812"/>
          </a:xfrm>
          <a:prstGeom prst="rect">
            <a:avLst/>
          </a:prstGeom>
          <a:noFill/>
          <a:ln w="9525">
            <a:noFill/>
            <a:miter lim="800000"/>
            <a:headEnd/>
            <a:tailEnd/>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66" y="6247331"/>
            <a:ext cx="3430524" cy="610669"/>
          </a:xfrm>
          <a:prstGeom prst="rect">
            <a:avLst/>
          </a:prstGeom>
        </p:spPr>
      </p:pic>
    </p:spTree>
    <p:extLst>
      <p:ext uri="{BB962C8B-B14F-4D97-AF65-F5344CB8AC3E}">
        <p14:creationId xmlns:p14="http://schemas.microsoft.com/office/powerpoint/2010/main" val="1319397920"/>
      </p:ext>
    </p:extLst>
  </p:cSld>
  <p:clrMapOvr>
    <a:masterClrMapping/>
  </p:clrMapOvr>
  <p:timing>
    <p:tnLst>
      <p:par>
        <p:cTn id="1" dur="indefinite" restart="never" nodeType="tmRoot"/>
      </p:par>
    </p:tnLst>
  </p:timing>
</p:sld>
</file>

<file path=ppt/theme/theme1.xml><?xml version="1.0" encoding="utf-8"?>
<a:theme xmlns:a="http://schemas.openxmlformats.org/drawingml/2006/main" name="National Hispanic and Latino ATTC-Power Point Template-v.1.2-02-25-2013">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National Hispanic and Latino ATTC-Power Point Template-v.1.2-02-25-2013</Template>
  <TotalTime>11729</TotalTime>
  <Words>3117</Words>
  <Application>Microsoft Office PowerPoint</Application>
  <PresentationFormat>On-screen Show (4:3)</PresentationFormat>
  <Paragraphs>781</Paragraphs>
  <Slides>45</Slides>
  <Notes>38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45</vt:i4>
      </vt:variant>
    </vt:vector>
  </HeadingPairs>
  <TitlesOfParts>
    <vt:vector size="50" baseType="lpstr">
      <vt:lpstr>Arial</vt:lpstr>
      <vt:lpstr>Calibri</vt:lpstr>
      <vt:lpstr>Times New Roman</vt:lpstr>
      <vt:lpstr>National Hispanic and Latino ATTC-Power Point Template-v.1.2-02-25-2013</vt:lpstr>
      <vt:lpstr>Custom Design</vt:lpstr>
      <vt:lpstr>Cultural Change and Family Transformation</vt:lpstr>
      <vt:lpstr>PowerPoint Presentation</vt:lpstr>
      <vt:lpstr>Goal</vt:lpstr>
      <vt:lpstr>Objectives</vt:lpstr>
      <vt:lpstr>Objectives</vt:lpstr>
      <vt:lpstr>Cultural Competence</vt:lpstr>
      <vt:lpstr>Addiction Counseling Competencies  (TAP 21)</vt:lpstr>
      <vt:lpstr>Culture and Treatment</vt:lpstr>
      <vt:lpstr>Culture and Treatment</vt:lpstr>
      <vt:lpstr>Culture and Treatment</vt:lpstr>
      <vt:lpstr>PowerPoint Presentation</vt:lpstr>
      <vt:lpstr>     Common Cultural Themes for Hispanic and Latinos in the United States</vt:lpstr>
      <vt:lpstr>Familismo-Definition</vt:lpstr>
      <vt:lpstr>Familismo</vt:lpstr>
      <vt:lpstr>PowerPoint Presentation</vt:lpstr>
      <vt:lpstr>Familismo</vt:lpstr>
      <vt:lpstr>Respect</vt:lpstr>
      <vt:lpstr>PowerPoint Presentation</vt:lpstr>
      <vt:lpstr>Personalismo/Personal Relationships</vt:lpstr>
      <vt:lpstr>PowerPoint Presentation</vt:lpstr>
      <vt:lpstr>Trust</vt:lpstr>
      <vt:lpstr>PowerPoint Presentation</vt:lpstr>
      <vt:lpstr>Spirituality</vt:lpstr>
      <vt:lpstr>Spirituality</vt:lpstr>
      <vt:lpstr>Curanderismo</vt:lpstr>
      <vt:lpstr>PowerPoint Presentation</vt:lpstr>
      <vt:lpstr>PowerPoint Presentation</vt:lpstr>
      <vt:lpstr>PowerPoint Presentation</vt:lpstr>
      <vt:lpstr>PowerPoint Presentation</vt:lpstr>
      <vt:lpstr>Latino Adolescents and Substance Use</vt:lpstr>
      <vt:lpstr>PowerPoint Presentation</vt:lpstr>
      <vt:lpstr>PowerPoint Presentation</vt:lpstr>
      <vt:lpstr>Machismo</vt:lpstr>
      <vt:lpstr>PowerPoint Presentation</vt:lpstr>
      <vt:lpstr>LGBTTQ</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Remember</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Hispanic &amp; Latino ATTC</dc:title>
  <dc:creator>jesus.diaz</dc:creator>
  <cp:lastModifiedBy>Davenport, Stacy</cp:lastModifiedBy>
  <cp:revision>212</cp:revision>
  <dcterms:created xsi:type="dcterms:W3CDTF">2013-02-26T12:05:18Z</dcterms:created>
  <dcterms:modified xsi:type="dcterms:W3CDTF">2018-08-22T19:43:00Z</dcterms:modified>
</cp:coreProperties>
</file>