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62" r:id="rId3"/>
    <p:sldId id="263" r:id="rId4"/>
    <p:sldId id="264" r:id="rId5"/>
    <p:sldId id="266" r:id="rId6"/>
    <p:sldId id="267" r:id="rId7"/>
    <p:sldId id="268" r:id="rId8"/>
    <p:sldId id="350" r:id="rId9"/>
    <p:sldId id="371" r:id="rId10"/>
    <p:sldId id="271" r:id="rId11"/>
    <p:sldId id="272" r:id="rId12"/>
    <p:sldId id="273" r:id="rId13"/>
    <p:sldId id="274" r:id="rId14"/>
    <p:sldId id="275" r:id="rId15"/>
    <p:sldId id="276" r:id="rId16"/>
    <p:sldId id="341" r:id="rId17"/>
    <p:sldId id="278" r:id="rId18"/>
    <p:sldId id="280" r:id="rId19"/>
    <p:sldId id="281" r:id="rId20"/>
    <p:sldId id="282" r:id="rId21"/>
    <p:sldId id="283" r:id="rId22"/>
    <p:sldId id="284" r:id="rId23"/>
    <p:sldId id="342" r:id="rId24"/>
    <p:sldId id="288" r:id="rId25"/>
    <p:sldId id="289" r:id="rId26"/>
    <p:sldId id="290" r:id="rId27"/>
    <p:sldId id="291" r:id="rId28"/>
    <p:sldId id="296" r:id="rId29"/>
    <p:sldId id="301" r:id="rId30"/>
    <p:sldId id="343" r:id="rId31"/>
    <p:sldId id="305" r:id="rId32"/>
    <p:sldId id="306" r:id="rId33"/>
    <p:sldId id="323" r:id="rId34"/>
    <p:sldId id="337" r:id="rId35"/>
    <p:sldId id="338" r:id="rId36"/>
    <p:sldId id="373" r:id="rId37"/>
  </p:sldIdLst>
  <p:sldSz cx="9144000" cy="6858000" type="screen4x3"/>
  <p:notesSz cx="7053263"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50" autoAdjust="0"/>
    <p:restoredTop sz="98086" autoAdjust="0"/>
  </p:normalViewPr>
  <p:slideViewPr>
    <p:cSldViewPr snapToGrid="0" snapToObjects="1">
      <p:cViewPr varScale="1">
        <p:scale>
          <a:sx n="84" d="100"/>
          <a:sy n="84" d="100"/>
        </p:scale>
        <p:origin x="-153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8" d="100"/>
          <a:sy n="88" d="100"/>
        </p:scale>
        <p:origin x="-1542" y="-78"/>
      </p:cViewPr>
      <p:guideLst>
        <p:guide orient="horz" pos="295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7" tIns="46929" rIns="93857" bIns="4692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8630"/>
          </a:xfrm>
          <a:prstGeom prst="rect">
            <a:avLst/>
          </a:prstGeom>
        </p:spPr>
        <p:txBody>
          <a:bodyPr vert="horz" lIns="93857" tIns="46929" rIns="93857" bIns="46929" rtlCol="0"/>
          <a:lstStyle>
            <a:lvl1pPr algn="r">
              <a:defRPr sz="1200"/>
            </a:lvl1pPr>
          </a:lstStyle>
          <a:p>
            <a:fld id="{E01B4764-39A2-4783-B162-C0ECA60B8B63}" type="datetimeFigureOut">
              <a:rPr lang="en-US" smtClean="0"/>
              <a:pPr/>
              <a:t>5/21/2015</a:t>
            </a:fld>
            <a:endParaRPr lang="en-US"/>
          </a:p>
        </p:txBody>
      </p:sp>
      <p:sp>
        <p:nvSpPr>
          <p:cNvPr id="4" name="Footer Placeholder 3"/>
          <p:cNvSpPr>
            <a:spLocks noGrp="1"/>
          </p:cNvSpPr>
          <p:nvPr>
            <p:ph type="ftr" sz="quarter" idx="2"/>
          </p:nvPr>
        </p:nvSpPr>
        <p:spPr>
          <a:xfrm>
            <a:off x="0" y="8902344"/>
            <a:ext cx="3056414" cy="468630"/>
          </a:xfrm>
          <a:prstGeom prst="rect">
            <a:avLst/>
          </a:prstGeom>
        </p:spPr>
        <p:txBody>
          <a:bodyPr vert="horz" lIns="93857" tIns="46929" rIns="93857" bIns="4692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902344"/>
            <a:ext cx="3056414" cy="468630"/>
          </a:xfrm>
          <a:prstGeom prst="rect">
            <a:avLst/>
          </a:prstGeom>
        </p:spPr>
        <p:txBody>
          <a:bodyPr vert="horz" lIns="93857" tIns="46929" rIns="93857" bIns="46929" rtlCol="0" anchor="b"/>
          <a:lstStyle>
            <a:lvl1pPr algn="r">
              <a:defRPr sz="1200"/>
            </a:lvl1pPr>
          </a:lstStyle>
          <a:p>
            <a:fld id="{A0EF4E10-99E7-4D9C-880E-915A4D2B186A}" type="slidenum">
              <a:rPr lang="en-US" smtClean="0"/>
              <a:pPr/>
              <a:t>‹#›</a:t>
            </a:fld>
            <a:endParaRPr lang="en-US"/>
          </a:p>
        </p:txBody>
      </p:sp>
    </p:spTree>
    <p:extLst>
      <p:ext uri="{BB962C8B-B14F-4D97-AF65-F5344CB8AC3E}">
        <p14:creationId xmlns:p14="http://schemas.microsoft.com/office/powerpoint/2010/main" val="1635598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7" tIns="46929" rIns="93857" bIns="46929" rtlCol="0"/>
          <a:lstStyle>
            <a:lvl1pPr algn="l">
              <a:defRPr sz="1200"/>
            </a:lvl1pPr>
          </a:lstStyle>
          <a:p>
            <a:endParaRPr lang="en-US"/>
          </a:p>
        </p:txBody>
      </p:sp>
      <p:sp>
        <p:nvSpPr>
          <p:cNvPr id="3" name="Date Placeholder 2"/>
          <p:cNvSpPr>
            <a:spLocks noGrp="1"/>
          </p:cNvSpPr>
          <p:nvPr>
            <p:ph type="dt" idx="1"/>
          </p:nvPr>
        </p:nvSpPr>
        <p:spPr>
          <a:xfrm>
            <a:off x="3995217" y="0"/>
            <a:ext cx="3056414" cy="468630"/>
          </a:xfrm>
          <a:prstGeom prst="rect">
            <a:avLst/>
          </a:prstGeom>
        </p:spPr>
        <p:txBody>
          <a:bodyPr vert="horz" lIns="93857" tIns="46929" rIns="93857" bIns="46929" rtlCol="0"/>
          <a:lstStyle>
            <a:lvl1pPr algn="r">
              <a:defRPr sz="1200"/>
            </a:lvl1pPr>
          </a:lstStyle>
          <a:p>
            <a:fld id="{FFA94AA1-4B3C-42A8-949A-91F6CF08F4AD}" type="datetimeFigureOut">
              <a:rPr lang="en-US" smtClean="0"/>
              <a:pPr/>
              <a:t>5/21/2015</a:t>
            </a:fld>
            <a:endParaRPr lang="en-US"/>
          </a:p>
        </p:txBody>
      </p:sp>
      <p:sp>
        <p:nvSpPr>
          <p:cNvPr id="4" name="Slide Image Placeholder 3"/>
          <p:cNvSpPr>
            <a:spLocks noGrp="1" noRot="1" noChangeAspect="1"/>
          </p:cNvSpPr>
          <p:nvPr>
            <p:ph type="sldImg" idx="2"/>
          </p:nvPr>
        </p:nvSpPr>
        <p:spPr>
          <a:xfrm>
            <a:off x="1184275" y="703263"/>
            <a:ext cx="4684713" cy="3514725"/>
          </a:xfrm>
          <a:prstGeom prst="rect">
            <a:avLst/>
          </a:prstGeom>
          <a:noFill/>
          <a:ln w="12700">
            <a:solidFill>
              <a:prstClr val="black"/>
            </a:solidFill>
          </a:ln>
        </p:spPr>
        <p:txBody>
          <a:bodyPr vert="horz" lIns="93857" tIns="46929" rIns="93857" bIns="46929" rtlCol="0" anchor="ctr"/>
          <a:lstStyle/>
          <a:p>
            <a:endParaRPr lang="en-US"/>
          </a:p>
        </p:txBody>
      </p:sp>
      <p:sp>
        <p:nvSpPr>
          <p:cNvPr id="5" name="Notes Placeholder 4"/>
          <p:cNvSpPr>
            <a:spLocks noGrp="1"/>
          </p:cNvSpPr>
          <p:nvPr>
            <p:ph type="body" sz="quarter" idx="3"/>
          </p:nvPr>
        </p:nvSpPr>
        <p:spPr>
          <a:xfrm>
            <a:off x="705327" y="4451985"/>
            <a:ext cx="5642610" cy="4217670"/>
          </a:xfrm>
          <a:prstGeom prst="rect">
            <a:avLst/>
          </a:prstGeom>
        </p:spPr>
        <p:txBody>
          <a:bodyPr vert="horz" lIns="93857" tIns="46929" rIns="93857" bIns="4692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02344"/>
            <a:ext cx="3056414" cy="468630"/>
          </a:xfrm>
          <a:prstGeom prst="rect">
            <a:avLst/>
          </a:prstGeom>
        </p:spPr>
        <p:txBody>
          <a:bodyPr vert="horz" lIns="93857" tIns="46929" rIns="93857" bIns="4692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902344"/>
            <a:ext cx="3056414" cy="468630"/>
          </a:xfrm>
          <a:prstGeom prst="rect">
            <a:avLst/>
          </a:prstGeom>
        </p:spPr>
        <p:txBody>
          <a:bodyPr vert="horz" lIns="93857" tIns="46929" rIns="93857" bIns="46929" rtlCol="0" anchor="b"/>
          <a:lstStyle>
            <a:lvl1pPr algn="r">
              <a:defRPr sz="1200"/>
            </a:lvl1pPr>
          </a:lstStyle>
          <a:p>
            <a:fld id="{1BC618AF-310C-45A2-824B-63E4A1F08FC5}" type="slidenum">
              <a:rPr lang="en-US" smtClean="0"/>
              <a:pPr/>
              <a:t>‹#›</a:t>
            </a:fld>
            <a:endParaRPr lang="en-US"/>
          </a:p>
        </p:txBody>
      </p:sp>
    </p:spTree>
    <p:extLst>
      <p:ext uri="{BB962C8B-B14F-4D97-AF65-F5344CB8AC3E}">
        <p14:creationId xmlns:p14="http://schemas.microsoft.com/office/powerpoint/2010/main" val="173575353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cdcgrandrounds/pdf/gr-hepc-6-17-2014.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hepatitis/HCV/GuidelinesC.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c.gov/hepatitis/HCV/GuidelinesC.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id.oxfordjournals.org/content/54/9/1259.full.pdf+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ids.gov/pdf/hcv-and-young-pwid-consultation-repor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ncbi.nlm.nih.gov/pubmed/2373615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pidemic.org/thefacts/viruses/viralreplication.ph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who.int/mediacentre/factsheets/fs164/e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hcvadvocate.org/hepatitis/factsheets_pdf/Brief_History_HCV.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liverfoundation.org/abouttheliver/info/progress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epts.washington.edu/hepstudy/hepC/clindx/acute/discussio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epatitisc.uw.edu/go/screening-diagnosis/acute-diagnosis/core-concept/al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cdc.gov/hepatitis/HCV/HCVfaq.ht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ho.int/mediacentre/factsheets/fs164/e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healthline.com/health-slideshow/chronic-hepatitis-c"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cvadvocate.org/hepatitis/factsheets_pdf/viralload.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hcvadvocate.org/hcsp/articles/HIV-HCV%20Coinfection%20Updat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p.edu/catalog/1279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576">
              <a:defRPr/>
            </a:pPr>
            <a:r>
              <a:rPr lang="en-US" dirty="0" smtClean="0"/>
              <a:t>Welcome to, ‘Increasing Hepatitis C Knowledge for Behavioral Health Providers,’ a face-to-face training and one of several components that make up the ATTC Network’s HCV Current initiative. </a:t>
            </a:r>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a:t>
            </a:fld>
            <a:endParaRPr lang="en-US" dirty="0"/>
          </a:p>
        </p:txBody>
      </p:sp>
    </p:spTree>
    <p:extLst>
      <p:ext uri="{BB962C8B-B14F-4D97-AF65-F5344CB8AC3E}">
        <p14:creationId xmlns:p14="http://schemas.microsoft.com/office/powerpoint/2010/main" val="221927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a:t>
            </a:fld>
            <a:endParaRPr lang="en-US" dirty="0">
              <a:solidFill>
                <a:prstClr val="black"/>
              </a:solidFill>
            </a:endParaRPr>
          </a:p>
        </p:txBody>
      </p:sp>
      <p:sp>
        <p:nvSpPr>
          <p:cNvPr id="6" name="Notes Placeholder 2"/>
          <p:cNvSpPr txBox="1">
            <a:spLocks/>
          </p:cNvSpPr>
          <p:nvPr/>
        </p:nvSpPr>
        <p:spPr>
          <a:xfrm>
            <a:off x="705327" y="4451985"/>
            <a:ext cx="5642610" cy="4217670"/>
          </a:xfrm>
          <a:prstGeom prst="rect">
            <a:avLst/>
          </a:prstGeom>
        </p:spPr>
        <p:txBody>
          <a:bodyPr vert="horz" lIns="95268" tIns="47636" rIns="95268" bIns="47636" rtlCol="0">
            <a:normAutofit lnSpcReduction="10000"/>
          </a:bodyPr>
          <a:lstStyle/>
          <a:p>
            <a:pPr defTabSz="938576"/>
            <a:r>
              <a:rPr lang="en-US" sz="1200" dirty="0">
                <a:solidFill>
                  <a:prstClr val="black"/>
                </a:solidFill>
              </a:rPr>
              <a:t>According to the CDC Public Health Rounds report, June 7, 2014, globally, 135 million  people are infected with HCV and over 5 million in the US including hard to reach and marginalized populations.</a:t>
            </a:r>
          </a:p>
          <a:p>
            <a:pPr defTabSz="938576"/>
            <a:endParaRPr lang="en-US" sz="1200" dirty="0">
              <a:solidFill>
                <a:prstClr val="black"/>
              </a:solidFill>
            </a:endParaRPr>
          </a:p>
          <a:p>
            <a:pPr defTabSz="938576"/>
            <a:r>
              <a:rPr lang="en-US" sz="1200" b="1" dirty="0">
                <a:solidFill>
                  <a:prstClr val="black"/>
                </a:solidFill>
              </a:rPr>
              <a:t>The Epidemiology of hepatitis C How Did We Get Here? John W. Ward, Director, Division of Viral  Hepatitis, </a:t>
            </a:r>
            <a:r>
              <a:rPr lang="en-US" sz="1200" b="1" dirty="0">
                <a:solidFill>
                  <a:prstClr val="black"/>
                </a:solidFill>
                <a:hlinkClick r:id="rId3"/>
              </a:rPr>
              <a:t>http://www.cdc.gov/cdcgrandrounds/pdf/gr-hepc-6-17-2014.pdf</a:t>
            </a:r>
            <a:r>
              <a:rPr lang="en-US" sz="1200" b="1" dirty="0">
                <a:solidFill>
                  <a:prstClr val="black"/>
                </a:solidFill>
              </a:rPr>
              <a:t> </a:t>
            </a:r>
          </a:p>
          <a:p>
            <a:pPr defTabSz="938576"/>
            <a:endParaRPr lang="en-US" sz="1200" dirty="0">
              <a:solidFill>
                <a:prstClr val="black"/>
              </a:solidFill>
            </a:endParaRPr>
          </a:p>
          <a:p>
            <a:pPr defTabSz="938576"/>
            <a:r>
              <a:rPr lang="en-US" sz="1200" dirty="0">
                <a:solidFill>
                  <a:prstClr val="black"/>
                </a:solidFill>
              </a:rPr>
              <a:t>The National Health and Nutrition Examination Survey (NHANES) sampled only the civilian, non-institutionalized population of USA and may have underestimated the prevalence of hepatitis C virus (HCV) in this country. Research done by </a:t>
            </a:r>
            <a:r>
              <a:rPr lang="en-US" sz="1200" dirty="0" err="1">
                <a:solidFill>
                  <a:prstClr val="black"/>
                </a:solidFill>
              </a:rPr>
              <a:t>Chak</a:t>
            </a:r>
            <a:r>
              <a:rPr lang="en-US" sz="1200" dirty="0">
                <a:solidFill>
                  <a:prstClr val="black"/>
                </a:solidFill>
              </a:rPr>
              <a:t>, E.T., et. all added previously excluded populations such as incarcerated, homeless, nursing home residents, hospitalized and active military personnel, health care workers, and long term dialysis patients. suggesting that there are at least 5.2 million persons living with HCV in USA today, approximately 1.9 million of whom were unaccounted for in the NHANES survey. </a:t>
            </a:r>
          </a:p>
          <a:p>
            <a:pPr defTabSz="938576"/>
            <a:endParaRPr lang="en-US" sz="1200" dirty="0">
              <a:solidFill>
                <a:prstClr val="black"/>
              </a:solidFill>
            </a:endParaRPr>
          </a:p>
          <a:p>
            <a:pPr defTabSz="938576"/>
            <a:r>
              <a:rPr lang="en-US" sz="1200" b="1" dirty="0" err="1">
                <a:solidFill>
                  <a:prstClr val="black"/>
                </a:solidFill>
              </a:rPr>
              <a:t>Chak</a:t>
            </a:r>
            <a:r>
              <a:rPr lang="en-US" sz="1200" b="1" dirty="0">
                <a:solidFill>
                  <a:prstClr val="black"/>
                </a:solidFill>
              </a:rPr>
              <a:t>, E., </a:t>
            </a:r>
            <a:r>
              <a:rPr lang="en-US" sz="1200" b="1" dirty="0" err="1">
                <a:solidFill>
                  <a:prstClr val="black"/>
                </a:solidFill>
              </a:rPr>
              <a:t>Talal</a:t>
            </a:r>
            <a:r>
              <a:rPr lang="en-US" sz="1200" b="1" dirty="0">
                <a:solidFill>
                  <a:prstClr val="black"/>
                </a:solidFill>
              </a:rPr>
              <a:t>, A. H., Sherman, K. E., Schiff, E. R. and Saab, S. (2011), Hepatitis C virus infection in USA: an estimate of true prevalence. Liver International, 31: 1090–1101. </a:t>
            </a:r>
            <a:r>
              <a:rPr lang="en-US" sz="1200" b="1" dirty="0" err="1">
                <a:solidFill>
                  <a:prstClr val="black"/>
                </a:solidFill>
              </a:rPr>
              <a:t>doi</a:t>
            </a:r>
            <a:r>
              <a:rPr lang="en-US" sz="1200" b="1" dirty="0">
                <a:solidFill>
                  <a:prstClr val="black"/>
                </a:solidFill>
              </a:rPr>
              <a:t>: 10.1111/j.1478-3231.2011.02494 </a:t>
            </a:r>
          </a:p>
          <a:p>
            <a:pPr defTabSz="938576"/>
            <a:endParaRPr lang="en-US" sz="1200" dirty="0">
              <a:solidFill>
                <a:prstClr val="black"/>
              </a:solidFill>
            </a:endParaRPr>
          </a:p>
          <a:p>
            <a:pPr defTabSz="938576"/>
            <a:endParaRPr lang="en-US" sz="1200" dirty="0">
              <a:solidFill>
                <a:prstClr val="black"/>
              </a:solidFill>
            </a:endParaRPr>
          </a:p>
          <a:p>
            <a:pPr defTabSz="938576"/>
            <a:endParaRPr lang="en-US" sz="1200" dirty="0">
              <a:solidFill>
                <a:prstClr val="black"/>
              </a:solidFill>
            </a:endParaRPr>
          </a:p>
          <a:p>
            <a:pPr defTabSz="938576"/>
            <a:endParaRPr lang="en-US" sz="1200" dirty="0">
              <a:solidFill>
                <a:prstClr val="black"/>
              </a:solidFill>
            </a:endParaRPr>
          </a:p>
          <a:p>
            <a:pPr defTabSz="938576"/>
            <a:r>
              <a:rPr lang="en-US" sz="1200" dirty="0">
                <a:solidFill>
                  <a:prstClr val="black"/>
                </a:solidFill>
              </a:rPr>
              <a:t> </a:t>
            </a:r>
          </a:p>
          <a:p>
            <a:pPr defTabSz="938576"/>
            <a:endParaRPr lang="en-US" sz="1200" dirty="0">
              <a:solidFill>
                <a:prstClr val="black"/>
              </a:solidFill>
            </a:endParaRPr>
          </a:p>
          <a:p>
            <a:pPr defTabSz="938576"/>
            <a:endParaRPr lang="en-US" sz="1200" dirty="0">
              <a:solidFill>
                <a:prstClr val="black"/>
              </a:solidFill>
            </a:endParaRPr>
          </a:p>
          <a:p>
            <a:pPr defTabSz="938576"/>
            <a:endParaRPr lang="en-US" sz="1200" dirty="0">
              <a:solidFill>
                <a:prstClr val="black"/>
              </a:solidFill>
            </a:endParaRPr>
          </a:p>
          <a:p>
            <a:pPr defTabSz="938576"/>
            <a:endParaRPr lang="en-US" sz="1200" dirty="0">
              <a:solidFill>
                <a:prstClr val="black"/>
              </a:solidFill>
            </a:endParaRPr>
          </a:p>
          <a:p>
            <a:pPr defTabSz="938576"/>
            <a:endParaRPr lang="en-US" sz="1200" dirty="0">
              <a:solidFill>
                <a:prstClr val="black"/>
              </a:solidFill>
            </a:endParaRPr>
          </a:p>
          <a:p>
            <a:pPr defTabSz="952842">
              <a:defRPr/>
            </a:pPr>
            <a:endParaRPr lang="en-US" sz="1200" dirty="0">
              <a:solidFill>
                <a:prstClr val="black"/>
              </a:solidFill>
            </a:endParaRPr>
          </a:p>
        </p:txBody>
      </p:sp>
      <p:sp>
        <p:nvSpPr>
          <p:cNvPr id="3" name="Notes Placeholder 2"/>
          <p:cNvSpPr>
            <a:spLocks noGrp="1"/>
          </p:cNvSpPr>
          <p:nvPr>
            <p:ph type="body" idx="1"/>
          </p:nvPr>
        </p:nvSpPr>
        <p:spPr/>
        <p:txBody>
          <a:bodyPr/>
          <a:lstStyle/>
          <a:p>
            <a:r>
              <a:rPr lang="en-US" dirty="0" smtClean="0"/>
              <a:t>**ANIMATIONS**</a:t>
            </a:r>
            <a:endParaRPr lang="en-US" dirty="0"/>
          </a:p>
        </p:txBody>
      </p:sp>
    </p:spTree>
    <p:extLst>
      <p:ext uri="{BB962C8B-B14F-4D97-AF65-F5344CB8AC3E}">
        <p14:creationId xmlns:p14="http://schemas.microsoft.com/office/powerpoint/2010/main" val="112514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As a result of surveillance outcomes, the CDC and United Sates Prevention Specialists Task Force (USPSTF) recommend that screening for hepatitis C infection in all symptomatic adults at high risk of infection without known liver disease or functional abnormalities.</a:t>
            </a:r>
          </a:p>
          <a:p>
            <a:endParaRPr lang="en-US" dirty="0" smtClean="0"/>
          </a:p>
          <a:p>
            <a:r>
              <a:rPr lang="en-US" dirty="0" smtClean="0"/>
              <a:t>According to the CDC and USPSTF, persons born between 1945 and 1965 account for ¾ of all HCV infections and should be offered a one time screening for HCV. This birth cohort is at highest risk for liver cancer and  HCV related disease and cirrhotic liver complications</a:t>
            </a:r>
          </a:p>
          <a:p>
            <a:endParaRPr lang="en-US" dirty="0" smtClean="0"/>
          </a:p>
          <a:p>
            <a:endParaRPr lang="en-US" dirty="0" smtClean="0"/>
          </a:p>
          <a:p>
            <a:r>
              <a:rPr lang="en-US" b="1" dirty="0" smtClean="0"/>
              <a:t>CDC, Testing recommendations for Hepatitis C Infection</a:t>
            </a:r>
          </a:p>
          <a:p>
            <a:r>
              <a:rPr lang="en-US" b="1" dirty="0" smtClean="0">
                <a:hlinkClick r:id="rId3"/>
              </a:rPr>
              <a:t>http://www.cdc.gov/hepatitis/HCV/GuidelinesC.htm</a:t>
            </a:r>
            <a:r>
              <a:rPr lang="en-US" b="1" dirty="0" smtClean="0"/>
              <a:t> </a:t>
            </a:r>
            <a:endParaRPr lang="en-US" b="1"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4088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a:xfrm>
            <a:off x="705327" y="4451985"/>
            <a:ext cx="5642610" cy="4373880"/>
          </a:xfrm>
        </p:spPr>
        <p:txBody>
          <a:bodyPr>
            <a:normAutofit fontScale="92500"/>
          </a:bodyPr>
          <a:lstStyle/>
          <a:p>
            <a:r>
              <a:rPr lang="en-US" dirty="0"/>
              <a:t>CDC risk based recommendations for HCV  testing identifies the populations that HCV screening should be offered, but also correlates with the  high risk era prior to HCV disease identification in 1989. </a:t>
            </a:r>
          </a:p>
          <a:p>
            <a:endParaRPr lang="en-US" dirty="0"/>
          </a:p>
          <a:p>
            <a:r>
              <a:rPr lang="en-US" dirty="0" err="1"/>
              <a:t>Percutaneous</a:t>
            </a:r>
            <a:r>
              <a:rPr lang="en-US" dirty="0"/>
              <a:t>  exposure is the most efficient mode of HCV transmission which identifies persons who have ever injected illegal drugs even once at highest risk for HCV infection. Most studies report a prevalence of 50% or more through IDU. </a:t>
            </a:r>
          </a:p>
          <a:p>
            <a:endParaRPr lang="en-US" dirty="0"/>
          </a:p>
          <a:p>
            <a:r>
              <a:rPr lang="en-US" dirty="0"/>
              <a:t>Although the USPSTF identify persons born between 1945-1965 to be at high risk and they should be offered a one time HCV screening test, the recommendations do not conclusively identify risk factors for this population. Reports and studies  show that during the early 1980s, there were high rates of IDU, syringe exchange programs and other harm reduction strategies weren’t implemented then, universal precautions had yet to be adopted in clinical settings, and current blood screening protocols weren’t initiated until after 1992 resulting from HCV research.</a:t>
            </a:r>
          </a:p>
          <a:p>
            <a:endParaRPr lang="en-US" dirty="0"/>
          </a:p>
          <a:p>
            <a:r>
              <a:rPr lang="en-US" dirty="0"/>
              <a:t>Hepatitis C is often asymptomatic during the early years of HCV infection, and symptoms and/or elevated enzyme levels may be indicative of advanced liver disease. These persons should be readily offered an HCV screening.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b="1" dirty="0" smtClean="0"/>
              <a:t>CDC, Testing recommendations for Hepatitis C Infection</a:t>
            </a:r>
          </a:p>
          <a:p>
            <a:r>
              <a:rPr lang="en-US" b="1" dirty="0" smtClean="0">
                <a:hlinkClick r:id="rId3"/>
              </a:rPr>
              <a:t>http://www.cdc.gov/hepatitis/HCV/GuidelinesC.htm</a:t>
            </a:r>
            <a:r>
              <a:rPr lang="en-US" b="1" dirty="0" smtClean="0"/>
              <a:t>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0481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Groups not listed in the CDC risk based recommendations are also identified in studies as sharing common factors from a social, demographic and behavioral perspective. </a:t>
            </a:r>
          </a:p>
          <a:p>
            <a:pPr marL="238210" indent="-119105">
              <a:buFont typeface="Arial" pitchFamily="34" charset="0"/>
              <a:buChar char="•"/>
            </a:pPr>
            <a:r>
              <a:rPr lang="en-US" dirty="0" smtClean="0"/>
              <a:t>Low income communities</a:t>
            </a:r>
          </a:p>
          <a:p>
            <a:pPr marL="238210" indent="-119105">
              <a:buFont typeface="Arial" pitchFamily="34" charset="0"/>
              <a:buChar char="•"/>
            </a:pPr>
            <a:r>
              <a:rPr lang="en-US" dirty="0" smtClean="0"/>
              <a:t>History of homelessness</a:t>
            </a:r>
          </a:p>
          <a:p>
            <a:pPr marL="238210" indent="-119105">
              <a:buFont typeface="Arial" pitchFamily="34" charset="0"/>
              <a:buChar char="•"/>
            </a:pPr>
            <a:r>
              <a:rPr lang="en-US" dirty="0" smtClean="0"/>
              <a:t>History of incarceration</a:t>
            </a:r>
          </a:p>
          <a:p>
            <a:pPr marL="238210" indent="-119105">
              <a:buFont typeface="Arial" pitchFamily="34" charset="0"/>
              <a:buChar char="•"/>
            </a:pPr>
            <a:r>
              <a:rPr lang="en-US" dirty="0" smtClean="0"/>
              <a:t>History of mental health conditions or substance use </a:t>
            </a:r>
          </a:p>
          <a:p>
            <a:pPr marL="238210" indent="-119105">
              <a:buFont typeface="Arial" pitchFamily="34" charset="0"/>
              <a:buChar char="•"/>
            </a:pPr>
            <a:r>
              <a:rPr lang="en-US" dirty="0" smtClean="0"/>
              <a:t>African American ethnicities</a:t>
            </a:r>
          </a:p>
          <a:p>
            <a:pPr marL="238210" indent="-119105">
              <a:buFont typeface="Arial" pitchFamily="34" charset="0"/>
              <a:buChar char="•"/>
            </a:pPr>
            <a:r>
              <a:rPr lang="en-US" dirty="0" smtClean="0"/>
              <a:t>Immigrants from endemic regions </a:t>
            </a:r>
          </a:p>
          <a:p>
            <a:endParaRPr lang="en-US" dirty="0" smtClean="0"/>
          </a:p>
          <a:p>
            <a:r>
              <a:rPr lang="en-US" dirty="0" smtClean="0"/>
              <a:t>Offering a one time screening for all populations as a standard of health care would simplify integration of HCV services for clinical settings and maximize health care opportunities for identification and engagement of persons at risk.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B.R. </a:t>
            </a:r>
            <a:r>
              <a:rPr lang="en-US" b="1" dirty="0" err="1" smtClean="0"/>
              <a:t>Edlin</a:t>
            </a:r>
            <a:r>
              <a:rPr lang="en-US" b="1" dirty="0" smtClean="0"/>
              <a:t>, E.R. </a:t>
            </a:r>
            <a:r>
              <a:rPr lang="en-US" b="1" dirty="0" err="1" smtClean="0"/>
              <a:t>Winkelstein</a:t>
            </a:r>
            <a:r>
              <a:rPr lang="en-US" b="1" dirty="0" smtClean="0"/>
              <a:t> / Antiviral Research, Can hepatitis C be eradicated in the United States?, 110 (2014) 79–93, August 7, 2014</a:t>
            </a:r>
          </a:p>
          <a:p>
            <a:endParaRPr lang="en-US" b="1" dirty="0" smtClean="0"/>
          </a:p>
          <a:p>
            <a:r>
              <a:rPr lang="en-US" b="1" dirty="0" smtClean="0"/>
              <a:t>Cost-effectiveness and Population Outcomes of General Population Screening for Hepatitis C, </a:t>
            </a:r>
            <a:r>
              <a:rPr lang="en-US" b="1" dirty="0" smtClean="0">
                <a:hlinkClick r:id="rId3"/>
              </a:rPr>
              <a:t>http://cid.oxfordjournals.org/content/54/9/1259.full.pdf+html</a:t>
            </a:r>
            <a:r>
              <a:rPr lang="en-US" b="1" dirty="0" smtClean="0"/>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8904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a:xfrm>
            <a:off x="626958" y="4373880"/>
            <a:ext cx="5799351" cy="4842510"/>
          </a:xfrm>
        </p:spPr>
        <p:txBody>
          <a:bodyPr>
            <a:noAutofit/>
          </a:bodyPr>
          <a:lstStyle/>
          <a:p>
            <a:pPr marL="112434" indent="-112434">
              <a:buFont typeface="Arial" pitchFamily="34" charset="0"/>
              <a:buChar char="•"/>
            </a:pPr>
            <a:r>
              <a:rPr lang="en-US" dirty="0" smtClean="0"/>
              <a:t>Recent studies from across the country have reported urban and rural youth account for the newest rates of HCV infection.  Many youth initiated drug use as early as 10 years of age with </a:t>
            </a:r>
            <a:r>
              <a:rPr lang="en-US" dirty="0" err="1" smtClean="0"/>
              <a:t>opioids</a:t>
            </a:r>
            <a:r>
              <a:rPr lang="en-US" dirty="0" smtClean="0"/>
              <a:t> such as </a:t>
            </a:r>
            <a:r>
              <a:rPr lang="en-US" dirty="0" err="1" smtClean="0"/>
              <a:t>hydrocodone</a:t>
            </a:r>
            <a:r>
              <a:rPr lang="en-US" dirty="0" smtClean="0"/>
              <a:t> and </a:t>
            </a:r>
            <a:r>
              <a:rPr lang="en-US" dirty="0" err="1" smtClean="0"/>
              <a:t>oxycodone</a:t>
            </a:r>
            <a:r>
              <a:rPr lang="en-US" dirty="0" smtClean="0"/>
              <a:t> and have progressed to injecting heroin.</a:t>
            </a:r>
          </a:p>
          <a:p>
            <a:pPr marL="112434" indent="-112434"/>
            <a:endParaRPr lang="en-US" dirty="0" smtClean="0"/>
          </a:p>
          <a:p>
            <a:pPr marL="112434" indent="-112434"/>
            <a:r>
              <a:rPr lang="en-US" dirty="0" smtClean="0"/>
              <a:t>    Between 2006 and 2012 at least 30 states had experienced increases in their hepatitis C  infection rates, with more than half reporting at least a 200 percent increase in acute infections among their under-30 populations. Overall, the prevalence of acute HCV cases among people under 30 rose from 36 to 49 percent in just six years.</a:t>
            </a:r>
          </a:p>
          <a:p>
            <a:pPr marL="112434" indent="-112434"/>
            <a:endParaRPr lang="en-US" dirty="0" smtClean="0"/>
          </a:p>
          <a:p>
            <a:pPr marL="112434" indent="-112434">
              <a:buFont typeface="Arial" pitchFamily="34" charset="0"/>
              <a:buChar char="•"/>
            </a:pPr>
            <a:r>
              <a:rPr lang="en-US" dirty="0" smtClean="0"/>
              <a:t> Although rare, iatrogenic transmission has played a role in HCV infection rates in health care settings. Outbreaks have been reported in non hospital settings where infection control oversight are often lacking in adhering to principles of infection control. Standard precautions and training of appropriate practices and techniques with augmented oversight and uniform regulation can address . (thompson.iatrogenic.hcv.annals.2009.pdf)</a:t>
            </a:r>
          </a:p>
          <a:p>
            <a:pPr marL="112434" indent="-112434">
              <a:buFont typeface="Arial" pitchFamily="34" charset="0"/>
              <a:buChar char="•"/>
            </a:pPr>
            <a:endParaRPr lang="en-US" dirty="0" smtClean="0"/>
          </a:p>
          <a:p>
            <a:pPr marL="112434" indent="-112434">
              <a:buFont typeface="Arial" pitchFamily="34" charset="0"/>
              <a:buChar char="•"/>
            </a:pPr>
            <a:r>
              <a:rPr lang="en-US" dirty="0" smtClean="0"/>
              <a:t>Studies are presently reflecting an increase in HCV infection amongst MSMs, particularly those who have spontaneously cleared or successfully treated past HCV infection with sexual exposure as the only identified risk behavior.</a:t>
            </a:r>
          </a:p>
          <a:p>
            <a:endParaRPr lang="en-US" dirty="0" smtClean="0"/>
          </a:p>
          <a:p>
            <a:pPr>
              <a:spcAft>
                <a:spcPts val="615"/>
              </a:spcAft>
            </a:pPr>
            <a:r>
              <a:rPr lang="en-US" b="1" dirty="0" smtClean="0"/>
              <a:t>Hepatitis C Virus Infection in Young Persons who Inject Drugs, February 26-27, 2013 </a:t>
            </a:r>
            <a:r>
              <a:rPr lang="en-US" b="1" u="sng" dirty="0" smtClean="0">
                <a:hlinkClick r:id="rId3"/>
              </a:rPr>
              <a:t>http://aids.gov/pdf/hcv-and-young-pwid-consultation-report.pdf</a:t>
            </a:r>
            <a:r>
              <a:rPr lang="en-US" b="1" dirty="0" smtClean="0"/>
              <a:t> </a:t>
            </a:r>
          </a:p>
          <a:p>
            <a:pPr>
              <a:spcAft>
                <a:spcPts val="615"/>
              </a:spcAft>
            </a:pPr>
            <a:r>
              <a:rPr lang="en-US" b="1" dirty="0" smtClean="0"/>
              <a:t>Martin TC., et al., Hepatitis C virus </a:t>
            </a:r>
            <a:r>
              <a:rPr lang="en-US" b="1" dirty="0" err="1" smtClean="0"/>
              <a:t>reinfection</a:t>
            </a:r>
            <a:r>
              <a:rPr lang="en-US" b="1" dirty="0" smtClean="0"/>
              <a:t> incidence and treatment outcome among HIV-positive MSM. </a:t>
            </a:r>
            <a:r>
              <a:rPr lang="en-US" b="1" u="sng" dirty="0" smtClean="0">
                <a:hlinkClick r:id="rId4" tooltip="AIDS (London, England)."/>
              </a:rPr>
              <a:t>AIDS.</a:t>
            </a:r>
            <a:r>
              <a:rPr lang="en-US" b="1" dirty="0" smtClean="0"/>
              <a:t> 2013 Oct 23;27(16):2551-7. </a:t>
            </a:r>
            <a:r>
              <a:rPr lang="en-US" b="1" dirty="0" err="1" smtClean="0"/>
              <a:t>doi</a:t>
            </a:r>
            <a:r>
              <a:rPr lang="en-US" b="1" dirty="0" smtClean="0"/>
              <a:t>: 10.1097/QAD.0b013e32836381cc. Retrieved from </a:t>
            </a:r>
            <a:r>
              <a:rPr lang="en-US" b="1" u="sng" dirty="0" smtClean="0">
                <a:hlinkClick r:id="rId4"/>
              </a:rPr>
              <a:t>http://www.ncbi.nlm.nih.gov/pubmed/23736152</a:t>
            </a:r>
            <a:r>
              <a:rPr lang="en-US" b="1" dirty="0" smtClean="0"/>
              <a:t> </a:t>
            </a:r>
          </a:p>
          <a:p>
            <a:pPr>
              <a:spcAft>
                <a:spcPts val="615"/>
              </a:spcAft>
            </a:pPr>
            <a:r>
              <a:rPr lang="en-US" b="1" dirty="0" smtClean="0"/>
              <a:t>Technical Consultation Report, 2/26/13, Combating the Silent Epidemic of Viral Hepatitis, ‘Hepatitis C Virus Infection in Young Persons who Inject Drugs’</a:t>
            </a:r>
            <a:endParaRPr lang="en-US" b="1"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6153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There are a variety of hepatitis risk assessments that can be helpful tools to use in practice. Hepatitis rick assessment tools are designed to be self-administered or can be used in a variety of settings where immunizations or screenings are available. Some settings distribute  to patients waiting to be called for consultation or encourage patients to access on line.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0992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2 Goal</a:t>
            </a:r>
            <a:r>
              <a:rPr lang="en-US" b="1" dirty="0" smtClean="0"/>
              <a:t>:</a:t>
            </a:r>
            <a:r>
              <a:rPr lang="en-US" b="1" baseline="0" dirty="0" smtClean="0"/>
              <a:t> </a:t>
            </a:r>
            <a:r>
              <a:rPr lang="en-US" b="0" baseline="0" dirty="0" smtClean="0"/>
              <a:t>To review basic information about hepatitis C infection, including background and correlating factors that speak to…</a:t>
            </a:r>
          </a:p>
          <a:p>
            <a:endParaRPr lang="en-US" u="sng" dirty="0" smtClean="0"/>
          </a:p>
          <a:p>
            <a:pPr defTabSz="952842">
              <a:defRPr/>
            </a:pPr>
            <a:r>
              <a:rPr lang="en-US" b="1" u="sng" dirty="0" smtClean="0"/>
              <a:t>Module 2 Objective</a:t>
            </a:r>
            <a:r>
              <a:rPr lang="en-US" b="1" dirty="0" smtClean="0"/>
              <a:t>: </a:t>
            </a:r>
            <a:r>
              <a:rPr lang="en-US" dirty="0" smtClean="0"/>
              <a:t>Participants will be able to describe the</a:t>
            </a:r>
            <a:r>
              <a:rPr lang="en-US" baseline="0" dirty="0" smtClean="0"/>
              <a:t> differences between acute and chronic hepatitis C infection.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16</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 Hepatitis C is a chronic blood-borne pathogen (infectious agent) that infects liver cells (</a:t>
            </a:r>
            <a:r>
              <a:rPr lang="en-US" dirty="0" err="1" smtClean="0"/>
              <a:t>hepatocytes</a:t>
            </a:r>
            <a:r>
              <a:rPr lang="en-US" dirty="0" smtClean="0"/>
              <a:t>) replicating trillions of </a:t>
            </a:r>
            <a:r>
              <a:rPr lang="en-US" dirty="0" err="1" smtClean="0"/>
              <a:t>virions</a:t>
            </a:r>
            <a:r>
              <a:rPr lang="en-US" dirty="0" smtClean="0"/>
              <a:t> a day and causing </a:t>
            </a:r>
            <a:r>
              <a:rPr lang="en-US" dirty="0" err="1" smtClean="0"/>
              <a:t>lhepatitis</a:t>
            </a:r>
            <a:r>
              <a:rPr lang="en-US" dirty="0" smtClean="0"/>
              <a:t>, or </a:t>
            </a:r>
            <a:r>
              <a:rPr lang="en-US" dirty="0" err="1" smtClean="0"/>
              <a:t>iver</a:t>
            </a:r>
            <a:r>
              <a:rPr lang="en-US" dirty="0" smtClean="0"/>
              <a:t> inflammation.</a:t>
            </a:r>
          </a:p>
          <a:p>
            <a:endParaRPr lang="en-US" dirty="0" smtClean="0"/>
          </a:p>
          <a:p>
            <a:r>
              <a:rPr lang="en-US" dirty="0" smtClean="0"/>
              <a:t>In the growth of viruses, a single virus infects a cell and the infectious process produces many, typically a hundred or more, new viruses. Given the "amplification" of viruses from one, to a hundred, to thousands in just two or three generations, it is easy to see why viral infections can move swiftly within an organism, or between organisms. Once they have escaped the host cell, the newly created viruses infect new cells, endlessly repeating this process - each time creating thousands of new viruses and causing disease, or even death, in their hosts.</a:t>
            </a:r>
          </a:p>
          <a:p>
            <a:endParaRPr lang="en-US" dirty="0" smtClean="0"/>
          </a:p>
          <a:p>
            <a:r>
              <a:rPr lang="en-US" dirty="0" smtClean="0"/>
              <a:t>Those who are acutely symptomatic may exhibit fever, fatigue, decreased appetite, nausea, vomiting, abdominal pain, dark urine, grey-</a:t>
            </a:r>
            <a:r>
              <a:rPr lang="en-US" dirty="0" err="1" smtClean="0"/>
              <a:t>coloured</a:t>
            </a:r>
            <a:r>
              <a:rPr lang="en-US" dirty="0" smtClean="0"/>
              <a:t> faces, joint pain and jaundice (yellowing of skin and the whites of the eyes).</a:t>
            </a:r>
          </a:p>
          <a:p>
            <a:endParaRPr lang="en-US" dirty="0" smtClean="0"/>
          </a:p>
          <a:p>
            <a:r>
              <a:rPr lang="en-US" dirty="0" smtClean="0"/>
              <a:t> The HCV virus can live in blood, even on dry surfaces for 16 hours but nor more than 4 days.</a:t>
            </a:r>
          </a:p>
          <a:p>
            <a:endParaRPr lang="en-US" dirty="0" smtClean="0"/>
          </a:p>
          <a:p>
            <a:endParaRPr lang="en-US" dirty="0" smtClean="0"/>
          </a:p>
          <a:p>
            <a:endParaRPr lang="en-US" dirty="0" smtClean="0"/>
          </a:p>
          <a:p>
            <a:r>
              <a:rPr lang="en-US" b="1" dirty="0" smtClean="0"/>
              <a:t>The C. Everett Koop Institute, Hepatitis C, An Epidemic for Anyone,</a:t>
            </a:r>
          </a:p>
          <a:p>
            <a:r>
              <a:rPr lang="en-US" b="1" dirty="0" smtClean="0">
                <a:hlinkClick r:id="rId3"/>
              </a:rPr>
              <a:t>http://www.epidemic.org/thefacts/viruses/viralreplication.php</a:t>
            </a:r>
            <a:r>
              <a:rPr lang="en-US" b="1" dirty="0" smtClean="0"/>
              <a:t> </a:t>
            </a:r>
          </a:p>
          <a:p>
            <a:endParaRPr lang="en-US" dirty="0" smtClean="0"/>
          </a:p>
          <a:p>
            <a:r>
              <a:rPr lang="en-US" b="1" dirty="0" smtClean="0"/>
              <a:t>WHO, Hepatitis C</a:t>
            </a:r>
          </a:p>
          <a:p>
            <a:r>
              <a:rPr lang="en-US" b="1" dirty="0" smtClean="0">
                <a:hlinkClick r:id="rId4"/>
              </a:rPr>
              <a:t>http://www.who.int/mediacentre/factsheets/fs164/en</a:t>
            </a:r>
            <a:r>
              <a:rPr lang="en-US" b="1" dirty="0" smtClean="0"/>
              <a:t> </a:t>
            </a:r>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8176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time line of the various points of disease identification and research developments.</a:t>
            </a:r>
          </a:p>
          <a:p>
            <a:endParaRPr lang="en-US" dirty="0" smtClean="0"/>
          </a:p>
          <a:p>
            <a:r>
              <a:rPr lang="en-US" dirty="0" smtClean="0"/>
              <a:t>It is believed that hepatitis C has been around for hundreds of  thousands of years. Between 1963 and 1973, blood tests were developed for identifying hepatitis A (HAV) and hepatitis B. (HBV). Many transfusion related blood samples tested negative for both HAV and HBV and were considered non-A, and non-B.  It is now believed that approximately 90-95% of cases previously classified as non-A, non-B (NA/NB) were actually HCV. </a:t>
            </a:r>
          </a:p>
          <a:p>
            <a:endParaRPr lang="en-US" dirty="0" smtClean="0"/>
          </a:p>
          <a:p>
            <a:r>
              <a:rPr lang="en-US" dirty="0" smtClean="0"/>
              <a:t>In 1989, hepatitis C virus was identified and named. In 1992, a highly sensitive antibody blood test was  implemented nationwide to screen blood donors and to identify people exposed to the HCV and is still being used today.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HCV Advocate, HCSP Fact Sheet, A Brief History of Hepatitis C</a:t>
            </a:r>
          </a:p>
          <a:p>
            <a:r>
              <a:rPr lang="en-US" b="1" dirty="0" smtClean="0">
                <a:hlinkClick r:id="rId3"/>
              </a:rPr>
              <a:t>http://hcvadvocate.org/hepatitis/factsheets_pdf/Brief_History_HCV.pdf</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18</a:t>
            </a:fld>
            <a:endParaRPr lang="en-US"/>
          </a:p>
        </p:txBody>
      </p:sp>
    </p:spTree>
    <p:extLst>
      <p:ext uri="{BB962C8B-B14F-4D97-AF65-F5344CB8AC3E}">
        <p14:creationId xmlns:p14="http://schemas.microsoft.com/office/powerpoint/2010/main" val="42175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HCV infection causes liver inflammation over time, 10-15 years  and without any obvious symptoms that the infected person may notice.  </a:t>
            </a:r>
          </a:p>
          <a:p>
            <a:endParaRPr lang="en-US" dirty="0" smtClean="0"/>
          </a:p>
          <a:p>
            <a:r>
              <a:rPr lang="en-US" dirty="0" smtClean="0"/>
              <a:t>Uninterrupted (no treatment) liver inflammation progresses to scarring. Scar tissue replaces healthy liver cells causing fibrosis and may impact liver functions .  Because there is generally no pain or symptoms during this stage, fibrosis can progress further to cirrhosis. </a:t>
            </a:r>
          </a:p>
          <a:p>
            <a:endParaRPr lang="en-US" dirty="0" smtClean="0"/>
          </a:p>
          <a:p>
            <a:r>
              <a:rPr lang="en-US" dirty="0" smtClean="0"/>
              <a:t>Once you’ve been diagnosed with cirrhosis, treatment will focus on keeping your condition from getting worse. It may be possible to stop or slow the liver damage. It is important to protect the healthy liver tissue you have left. Cirrhosis can lead to end stage liver disease, and liver cancer.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American Liver Foundation, The Progression of Liver disease</a:t>
            </a:r>
          </a:p>
          <a:p>
            <a:r>
              <a:rPr lang="en-US" b="1" dirty="0" smtClean="0">
                <a:hlinkClick r:id="rId3"/>
              </a:rPr>
              <a:t>http://www.liverfoundation.org/abouttheliver/info/progression</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19</a:t>
            </a:fld>
            <a:endParaRPr lang="en-US"/>
          </a:p>
        </p:txBody>
      </p:sp>
    </p:spTree>
    <p:extLst>
      <p:ext uri="{BB962C8B-B14F-4D97-AF65-F5344CB8AC3E}">
        <p14:creationId xmlns:p14="http://schemas.microsoft.com/office/powerpoint/2010/main" val="147956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pPr marL="238210" indent="-119105">
              <a:buFont typeface="Arial" pitchFamily="34" charset="0"/>
              <a:buChar char="•"/>
            </a:pPr>
            <a:r>
              <a:rPr lang="en-US" dirty="0" smtClean="0"/>
              <a:t>Day 1 consists of the actual training content and facilitation </a:t>
            </a:r>
          </a:p>
          <a:p>
            <a:pPr marL="238210" indent="-119105">
              <a:buFont typeface="Arial" pitchFamily="34" charset="0"/>
              <a:buChar char="•"/>
            </a:pPr>
            <a:r>
              <a:rPr lang="en-US" dirty="0" smtClean="0"/>
              <a:t>Day 2 will follow agenda outline and teach backs with group feedback and later </a:t>
            </a:r>
          </a:p>
          <a:p>
            <a:pPr marL="238210" indent="-119105">
              <a:buFont typeface="Arial" pitchFamily="34" charset="0"/>
              <a:buChar char="•"/>
            </a:pPr>
            <a:endParaRPr lang="en-US" dirty="0" smtClean="0"/>
          </a:p>
          <a:p>
            <a:pPr marL="238210" indent="-119105">
              <a:buFont typeface="Arial" pitchFamily="34" charset="0"/>
              <a:buChar char="•"/>
            </a:pPr>
            <a:r>
              <a:rPr lang="en-US" dirty="0" smtClean="0"/>
              <a:t>The training is designed to be delivered in a one day training or two smaller 3 hour deliveries, 1-3 modules or 4-5 modules. This makes it more feasible to concentrate topic to audience and limited practitioner availability to attend the training.</a:t>
            </a:r>
          </a:p>
          <a:p>
            <a:pPr marL="238210" indent="-119105">
              <a:buFont typeface="Arial" pitchFamily="34" charset="0"/>
              <a:buChar char="•"/>
            </a:pPr>
            <a:endParaRPr lang="en-US" dirty="0" smtClean="0"/>
          </a:p>
          <a:p>
            <a:pPr marL="238210" indent="-119105">
              <a:buFont typeface="Arial" pitchFamily="34" charset="0"/>
              <a:buChar char="•"/>
            </a:pPr>
            <a:r>
              <a:rPr lang="en-US" dirty="0" smtClean="0"/>
              <a:t>To keep current with the rapidly evolving landscape of approved treatments, module 4 needs to be updated accordingly. </a:t>
            </a:r>
            <a:r>
              <a:rPr lang="en-US" dirty="0" err="1" smtClean="0"/>
              <a:t>NeC</a:t>
            </a:r>
            <a:r>
              <a:rPr lang="en-US" dirty="0" smtClean="0"/>
              <a:t> ATTC takes responsibility to update the treatment section and forward updated  treatment module to the other regional ATTCs and website posting.</a:t>
            </a:r>
          </a:p>
          <a:p>
            <a:pPr marL="238210" indent="-119105">
              <a:buFont typeface="Arial" pitchFamily="34" charset="0"/>
              <a:buChar char="•"/>
            </a:pPr>
            <a:endParaRPr lang="en-US" dirty="0" smtClean="0"/>
          </a:p>
          <a:p>
            <a:pPr marL="238210" indent="-119105">
              <a:buFont typeface="Arial" pitchFamily="34" charset="0"/>
              <a:buChar char="•"/>
            </a:pPr>
            <a:r>
              <a:rPr lang="en-US" dirty="0" smtClean="0"/>
              <a:t>Both days will include a morning and afternoon 15 minute break with an hour for lunch</a:t>
            </a:r>
          </a:p>
          <a:p>
            <a:pPr marL="238210" indent="-119105">
              <a:buFont typeface="Arial" pitchFamily="34" charset="0"/>
              <a:buChar char="•"/>
            </a:pPr>
            <a:endParaRPr lang="en-US" dirty="0" smtClean="0"/>
          </a:p>
          <a:p>
            <a:pPr marL="238210" indent="-119105">
              <a:buFont typeface="Arial" pitchFamily="34" charset="0"/>
              <a:buChar char="•"/>
            </a:pPr>
            <a:r>
              <a:rPr lang="en-US" dirty="0" smtClean="0"/>
              <a:t>At the end of day 2, all participants will fill out a training evaluation</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3846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diagnosis of acute hepatitis C virus (HCV) infection is infrequently made, primarily because more than 70% of patients do not have symptoms associated with the acute infection. Overall, approximately 25% of all patients with acute HCV present with jaundice, and 10 to 20% develop gastrointestinal symptoms (nausea, vomiting, or abdominal pain.</a:t>
            </a:r>
          </a:p>
          <a:p>
            <a:endParaRPr lang="en-US" dirty="0" smtClean="0"/>
          </a:p>
          <a:p>
            <a:pPr marL="112434" indent="-112434">
              <a:buFont typeface="Arial" pitchFamily="34" charset="0"/>
              <a:buChar char="•"/>
            </a:pPr>
            <a:r>
              <a:rPr lang="en-US" dirty="0" smtClean="0"/>
              <a:t>Patients may learn of their liver disease as a result of blood tests for medical issues that may reflect elevated enzyme levels.</a:t>
            </a:r>
          </a:p>
          <a:p>
            <a:pPr marL="112434" indent="-112434">
              <a:buFont typeface="Arial" pitchFamily="34" charset="0"/>
              <a:buChar char="•"/>
            </a:pPr>
            <a:endParaRPr lang="en-US" dirty="0" smtClean="0"/>
          </a:p>
          <a:p>
            <a:pPr marL="112434" indent="-112434">
              <a:buFont typeface="Arial" pitchFamily="34" charset="0"/>
              <a:buChar char="•"/>
            </a:pPr>
            <a:r>
              <a:rPr lang="en-US" dirty="0" smtClean="0"/>
              <a:t>At times, HCV may be diagnosed from symptoms related to the complications of liver disease that has progressed toward cirrhosis or end stage liver disease.</a:t>
            </a:r>
          </a:p>
          <a:p>
            <a:pPr marL="112434" indent="-112434">
              <a:buFont typeface="Arial" pitchFamily="34" charset="0"/>
              <a:buChar char="•"/>
            </a:pPr>
            <a:endParaRPr lang="en-US" dirty="0" smtClean="0"/>
          </a:p>
          <a:p>
            <a:pPr marL="112434" indent="-112434">
              <a:buFont typeface="Arial" pitchFamily="34" charset="0"/>
              <a:buChar char="•"/>
            </a:pPr>
            <a:r>
              <a:rPr lang="en-US" dirty="0" smtClean="0"/>
              <a:t>Promotion of risk based screening  counseling and consequent lab results can identify if HCV infection has ever taken place.</a:t>
            </a:r>
          </a:p>
          <a:p>
            <a:endParaRPr lang="en-US" dirty="0" smtClean="0"/>
          </a:p>
          <a:p>
            <a:r>
              <a:rPr lang="en-US" dirty="0" smtClean="0"/>
              <a:t>The insidious characteristics of HCV disease speaks to why  it is  often referred to as a silent killer with symptoms and liver complications occurring long after initial infection and when treatment options may be limited.</a:t>
            </a:r>
          </a:p>
          <a:p>
            <a:endParaRPr lang="en-US" dirty="0" smtClean="0"/>
          </a:p>
          <a:p>
            <a:endParaRPr lang="en-US" dirty="0" smtClean="0"/>
          </a:p>
          <a:p>
            <a:endParaRPr lang="en-US" dirty="0" smtClean="0"/>
          </a:p>
          <a:p>
            <a:r>
              <a:rPr lang="en-US" b="1" dirty="0" smtClean="0"/>
              <a:t>University of Washington, Seattle STD/HIV, Prevention Training Center</a:t>
            </a:r>
          </a:p>
          <a:p>
            <a:r>
              <a:rPr lang="en-US" b="1" dirty="0" smtClean="0">
                <a:hlinkClick r:id="rId3"/>
              </a:rPr>
              <a:t>http://depts.washington.edu/hepstudy/hepC/clindx/acute/discussion.html</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20</a:t>
            </a:fld>
            <a:endParaRPr lang="en-US" dirty="0"/>
          </a:p>
        </p:txBody>
      </p:sp>
    </p:spTree>
    <p:extLst>
      <p:ext uri="{BB962C8B-B14F-4D97-AF65-F5344CB8AC3E}">
        <p14:creationId xmlns:p14="http://schemas.microsoft.com/office/powerpoint/2010/main" val="242041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commonly, acute (initial stage or short term) hepatitis C infection is defined as the 6-month time period following acquisition of hepatitis C virus.  The definition of acute hepatitis C is irrespective to whether the patient has clinical signs or symptoms of acute hepatitis. The rationale for choosing 6 months as the time period to define acute infection is based on evidence that most individuals who clear HCV will do so by 6 month.</a:t>
            </a:r>
          </a:p>
          <a:p>
            <a:endParaRPr lang="en-US" dirty="0" smtClean="0"/>
          </a:p>
          <a:p>
            <a:r>
              <a:rPr lang="en-US" dirty="0" smtClean="0"/>
              <a:t>If symptoms from acute infection develop, they usually do so within 4 to 12 weeks (mean 6 to 7 weeks) after infection has occurred and persist for 2 to 12 weeks. Only 15 to 20% of symptomatic acute liver disease in the United States is thought to result from acute HCV. </a:t>
            </a:r>
          </a:p>
          <a:p>
            <a:endParaRPr lang="en-US" dirty="0" smtClean="0"/>
          </a:p>
          <a:p>
            <a:r>
              <a:rPr lang="en-US" dirty="0" smtClean="0"/>
              <a:t>For patients with acute HCV infection in the United States, an estimated 60 to 70% will have no obvious symptoms, 20 to 30% will have jaundice, and 10 to 20% will have non-specific symptoms.</a:t>
            </a:r>
          </a:p>
          <a:p>
            <a:endParaRPr lang="en-US" dirty="0" smtClean="0"/>
          </a:p>
          <a:p>
            <a:r>
              <a:rPr lang="en-US" dirty="0" smtClean="0"/>
              <a:t>Approximately 15%–25% of persons clear the virus from their bodies without treatment and do not develop chronic infection; the reasons for this are not well known.</a:t>
            </a:r>
          </a:p>
          <a:p>
            <a:endParaRPr lang="en-US" dirty="0" smtClean="0"/>
          </a:p>
          <a:p>
            <a:endParaRPr lang="en-US" dirty="0" smtClean="0"/>
          </a:p>
          <a:p>
            <a:endParaRPr lang="en-US" dirty="0" smtClean="0"/>
          </a:p>
          <a:p>
            <a:r>
              <a:rPr lang="en-US" b="1" dirty="0" smtClean="0"/>
              <a:t>University of Washington, Hepatitis C Online</a:t>
            </a:r>
          </a:p>
          <a:p>
            <a:r>
              <a:rPr lang="en-US" b="1" dirty="0" smtClean="0">
                <a:hlinkClick r:id="rId3"/>
              </a:rPr>
              <a:t>http://www.hepatitisc.uw.edu/go/screening-diagnosis/acute-diagnosis/core-concept/all</a:t>
            </a:r>
            <a:r>
              <a:rPr lang="en-US" b="1" dirty="0" smtClean="0"/>
              <a:t> </a:t>
            </a:r>
          </a:p>
          <a:p>
            <a:endParaRPr lang="en-US" b="1" dirty="0" smtClean="0"/>
          </a:p>
          <a:p>
            <a:r>
              <a:rPr lang="en-US" b="1" dirty="0" smtClean="0"/>
              <a:t>Center for Disease Control and Prevention, Hepatitis C Information for Professionals</a:t>
            </a:r>
          </a:p>
          <a:p>
            <a:r>
              <a:rPr lang="en-US" b="1" dirty="0" smtClean="0">
                <a:hlinkClick r:id="rId4"/>
              </a:rPr>
              <a:t>http://www.cdc.gov/hepatitis/HCV/HCVfaq.htm</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21</a:t>
            </a:fld>
            <a:endParaRPr lang="en-US" dirty="0"/>
          </a:p>
        </p:txBody>
      </p:sp>
    </p:spTree>
    <p:extLst>
      <p:ext uri="{BB962C8B-B14F-4D97-AF65-F5344CB8AC3E}">
        <p14:creationId xmlns:p14="http://schemas.microsoft.com/office/powerpoint/2010/main" val="106566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Chronic refers to long-lasting  (more than 6 months) liver infection. During the first 6 months of the infection, it's called acute hepatitis. For most people with acute hepatitis C -- up to 80% -- their illness moves on to a chronic, lasting hepatitis C infection. </a:t>
            </a:r>
          </a:p>
          <a:p>
            <a:endParaRPr lang="en-US" dirty="0" smtClean="0"/>
          </a:p>
          <a:p>
            <a:pPr marL="112434" indent="-112434">
              <a:buFont typeface="Arial" pitchFamily="34" charset="0"/>
              <a:buChar char="•"/>
            </a:pPr>
            <a:r>
              <a:rPr lang="en-US" dirty="0" smtClean="0"/>
              <a:t>About 85 percent of people with acute hepatitis C develop chronic hepatitis C, according to the CDC. Of that 85 percent, up to 70 percent will suffer from severe liver damage. An additional 20 percent will develop cirrhosis.</a:t>
            </a:r>
          </a:p>
          <a:p>
            <a:pPr marL="112434" indent="-112434">
              <a:buFont typeface="Arial" pitchFamily="34" charset="0"/>
              <a:buChar char="•"/>
            </a:pPr>
            <a:endParaRPr lang="en-US" dirty="0" smtClean="0"/>
          </a:p>
          <a:p>
            <a:pPr marL="112434" indent="-112434">
              <a:buFont typeface="Arial" pitchFamily="34" charset="0"/>
              <a:buChar char="•"/>
            </a:pPr>
            <a:r>
              <a:rPr lang="en-US" dirty="0" smtClean="0"/>
              <a:t>Of those with chronic HCV infection, the risk of cirrhosis of the liver is 15–30% within 20 years.</a:t>
            </a:r>
          </a:p>
          <a:p>
            <a:pPr marL="112434" indent="-112434">
              <a:buFont typeface="Arial" pitchFamily="34" charset="0"/>
              <a:buChar char="•"/>
            </a:pPr>
            <a:endParaRPr lang="en-US" dirty="0" smtClean="0"/>
          </a:p>
          <a:p>
            <a:pPr marL="112434" indent="-112434">
              <a:buFont typeface="Arial" pitchFamily="34" charset="0"/>
              <a:buChar char="•"/>
            </a:pPr>
            <a:r>
              <a:rPr lang="en-US" dirty="0" smtClean="0"/>
              <a:t>Mortality is under estimated .Only 33% of liver-related deaths among HCV infected persons are reported on Vital Records . 350 000 to 500 000 people die each year from hepatitis C-related liver diseases.</a:t>
            </a:r>
          </a:p>
          <a:p>
            <a:pPr marL="112434" indent="-112434">
              <a:buFont typeface="Arial" pitchFamily="34" charset="0"/>
              <a:buChar char="•"/>
            </a:pPr>
            <a:endParaRPr lang="en-US" dirty="0" smtClean="0"/>
          </a:p>
          <a:p>
            <a:pPr marL="112434" indent="-112434"/>
            <a:endParaRPr lang="en-US" dirty="0" smtClean="0"/>
          </a:p>
          <a:p>
            <a:pPr marL="112434" indent="-112434"/>
            <a:endParaRPr lang="en-US" dirty="0" smtClean="0"/>
          </a:p>
          <a:p>
            <a:pPr marL="112434" indent="-112434"/>
            <a:endParaRPr lang="en-US" dirty="0" smtClean="0"/>
          </a:p>
          <a:p>
            <a:endParaRPr lang="en-US" dirty="0" smtClean="0"/>
          </a:p>
          <a:p>
            <a:r>
              <a:rPr lang="en-US" b="1" dirty="0" smtClean="0"/>
              <a:t>World Health Organization, hepatitis C fact sheet, April 2014</a:t>
            </a:r>
          </a:p>
          <a:p>
            <a:r>
              <a:rPr lang="en-US" b="1" dirty="0" smtClean="0">
                <a:hlinkClick r:id="rId3"/>
              </a:rPr>
              <a:t>http://www.who.int/mediacentre/factsheets/fs164/en</a:t>
            </a:r>
            <a:r>
              <a:rPr lang="en-US" b="1" dirty="0" smtClean="0"/>
              <a:t> </a:t>
            </a:r>
          </a:p>
          <a:p>
            <a:endParaRPr lang="en-US" b="1" dirty="0" smtClean="0"/>
          </a:p>
          <a:p>
            <a:r>
              <a:rPr lang="en-US" b="1" dirty="0" err="1" smtClean="0"/>
              <a:t>Healthline</a:t>
            </a:r>
            <a:r>
              <a:rPr lang="en-US" b="1" dirty="0" smtClean="0"/>
              <a:t>, Chronic Hepatitis C: Symptoms, Diagnosis, and Treatment</a:t>
            </a:r>
          </a:p>
          <a:p>
            <a:r>
              <a:rPr lang="en-US" b="1" dirty="0" smtClean="0">
                <a:hlinkClick r:id="rId4"/>
              </a:rPr>
              <a:t>http://www.healthline.com/health-slideshow/chronic-hepatitis-c#2</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22</a:t>
            </a:fld>
            <a:endParaRPr lang="en-US"/>
          </a:p>
        </p:txBody>
      </p:sp>
    </p:spTree>
    <p:extLst>
      <p:ext uri="{BB962C8B-B14F-4D97-AF65-F5344CB8AC3E}">
        <p14:creationId xmlns:p14="http://schemas.microsoft.com/office/powerpoint/2010/main" val="59704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3 Goal</a:t>
            </a:r>
            <a:r>
              <a:rPr lang="en-US" b="1" dirty="0" smtClean="0"/>
              <a:t>:</a:t>
            </a:r>
            <a:r>
              <a:rPr lang="en-US" b="1" baseline="0" dirty="0" smtClean="0"/>
              <a:t> </a:t>
            </a:r>
            <a:r>
              <a:rPr lang="en-US" sz="1200" dirty="0" smtClean="0"/>
              <a:t>To review…</a:t>
            </a:r>
          </a:p>
          <a:p>
            <a:endParaRPr lang="en-US" sz="1200" u="sng" dirty="0" smtClean="0"/>
          </a:p>
          <a:p>
            <a:pPr lvl="0"/>
            <a:r>
              <a:rPr lang="en-US" sz="1200" b="1" u="sng" dirty="0" smtClean="0"/>
              <a:t>Module 3 Objective</a:t>
            </a:r>
            <a:r>
              <a:rPr lang="en-US" sz="1200" b="1" dirty="0" smtClean="0"/>
              <a:t>: </a:t>
            </a:r>
            <a:r>
              <a:rPr lang="en-US" sz="1200" dirty="0" smtClean="0"/>
              <a:t>Participants will be able to explain the importance of promoting hepatitis C screening and testing among primary care and behavioral health patients.</a:t>
            </a:r>
            <a:endParaRPr lang="en-US" sz="120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23</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Establishing rapport with the patient is essential to providing support and addressing barriers to screening and testing such as fear, lack of information, or how hepatitis specifically relates to  the patient. When developing and offering tailored counseling messages, providers should consider patient factors or concerns that may keep them from agreeing to undergo an anti-HCV test.</a:t>
            </a:r>
          </a:p>
          <a:p>
            <a:endParaRPr lang="en-US" dirty="0" smtClean="0"/>
          </a:p>
          <a:p>
            <a:r>
              <a:rPr lang="en-US" dirty="0" smtClean="0"/>
              <a:t>Raising a conversation about HCV screening and testing should be based on identified patient risk behavior as the motivation to get tested providing the benefits of learning HCV serostatus.</a:t>
            </a:r>
          </a:p>
          <a:p>
            <a:endParaRPr lang="en-US" dirty="0" smtClean="0"/>
          </a:p>
          <a:p>
            <a:r>
              <a:rPr lang="en-US" dirty="0" smtClean="0"/>
              <a:t>Explain the entire process including how the anti-HCV and HCV RNA test work and possible test results. Offer risk reduction options, reinforce the benefits of testing and knowing your HCV serostatus and follow up with the offer to escort patient to have the anti-HCV test done. Always ask clients if they have any questions.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Padilla, D., Warren, P., HIV Education &amp; Training Programs, Viral Hepatitis Training Center,  New York State Department of Health,  March 2014, Hepatitis C: Screening, Diagnosis, and Linkage to Care, Trainer Manual,</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24</a:t>
            </a:fld>
            <a:endParaRPr lang="en-US" dirty="0"/>
          </a:p>
        </p:txBody>
      </p:sp>
    </p:spTree>
    <p:extLst>
      <p:ext uri="{BB962C8B-B14F-4D97-AF65-F5344CB8AC3E}">
        <p14:creationId xmlns:p14="http://schemas.microsoft.com/office/powerpoint/2010/main" val="2353817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screening test is called anti-HCV tests with two possible lab results, non-reactive or reactive.</a:t>
            </a:r>
          </a:p>
          <a:p>
            <a:endParaRPr lang="en-US" dirty="0" smtClean="0"/>
          </a:p>
          <a:p>
            <a:r>
              <a:rPr lang="en-US" dirty="0" smtClean="0"/>
              <a:t>The HCV RNA(PCR) – Polymerase chain reaction - PCR tests detects the presence or absence of HCV RNA in the blood.  If no HCV RNA is absent, it is said to be undetected. If the HCV RNA is present, the result is detected and hepatitis C infection is diagnosed.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HCV Advocate</a:t>
            </a:r>
          </a:p>
          <a:p>
            <a:r>
              <a:rPr lang="en-US" b="1" dirty="0" smtClean="0">
                <a:hlinkClick r:id="rId3"/>
              </a:rPr>
              <a:t>http://www.hcvadvocate.org/hepatitis/factsheets_pdf/viralload.pdf</a:t>
            </a:r>
            <a:r>
              <a:rPr lang="en-US" b="1" dirty="0" smtClean="0"/>
              <a:t> </a:t>
            </a:r>
          </a:p>
        </p:txBody>
      </p:sp>
      <p:sp>
        <p:nvSpPr>
          <p:cNvPr id="4" name="Slide Number Placeholder 3"/>
          <p:cNvSpPr>
            <a:spLocks noGrp="1"/>
          </p:cNvSpPr>
          <p:nvPr>
            <p:ph type="sldNum" sz="quarter" idx="10"/>
          </p:nvPr>
        </p:nvSpPr>
        <p:spPr/>
        <p:txBody>
          <a:bodyPr/>
          <a:lstStyle/>
          <a:p>
            <a:fld id="{1BC618AF-310C-45A2-824B-63E4A1F08FC5}" type="slidenum">
              <a:rPr lang="en-US" smtClean="0"/>
              <a:pPr/>
              <a:t>25</a:t>
            </a:fld>
            <a:endParaRPr lang="en-US" dirty="0"/>
          </a:p>
        </p:txBody>
      </p:sp>
    </p:spTree>
    <p:extLst>
      <p:ext uri="{BB962C8B-B14F-4D97-AF65-F5344CB8AC3E}">
        <p14:creationId xmlns:p14="http://schemas.microsoft.com/office/powerpoint/2010/main" val="907705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HCV screening tests detect the presence of antibodies to hepatitis C virus. The immune response is how your body recognizes and defends itself against bacteria, viruses, and substances that appear foreign and harmful. </a:t>
            </a:r>
          </a:p>
          <a:p>
            <a:endParaRPr lang="en-US" dirty="0" smtClean="0"/>
          </a:p>
          <a:p>
            <a:r>
              <a:rPr lang="en-US" dirty="0" smtClean="0"/>
              <a:t>HCV screening tests designed to detect antibodies have a “window period.” This is the length of time it takes for an infected person’s body to develop enough antibodies to be detected by an HCV screening (6-8 weeks) test.  The body’s immune system responds to HCV infection by developing  HCV antibodies within 6-8 weeks after infection . </a:t>
            </a:r>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26</a:t>
            </a:fld>
            <a:endParaRPr lang="en-US" dirty="0"/>
          </a:p>
        </p:txBody>
      </p:sp>
    </p:spTree>
    <p:extLst>
      <p:ext uri="{BB962C8B-B14F-4D97-AF65-F5344CB8AC3E}">
        <p14:creationId xmlns:p14="http://schemas.microsoft.com/office/powerpoint/2010/main" val="344987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15"/>
              </a:spcAft>
            </a:pPr>
            <a:r>
              <a:rPr lang="en-US" dirty="0" smtClean="0"/>
              <a:t>Current screening serologic tests to detect HCV antibodies include EIA  (enzyme immunassay) and  CIA (chemiluminescence immunoassay ) typically performed in laboratories</a:t>
            </a:r>
          </a:p>
          <a:p>
            <a:pPr>
              <a:spcAft>
                <a:spcPts val="615"/>
              </a:spcAft>
            </a:pPr>
            <a:r>
              <a:rPr lang="en-US" dirty="0" smtClean="0"/>
              <a:t>Oraquick HCV Rapid antibody tests are easy to perform, do not require expensive equipment or experienced personnel, and results can be obtained within 20 minutes. They have the potential to provide better accessibility and flexibility in various clinical settings.</a:t>
            </a:r>
          </a:p>
          <a:p>
            <a:pPr>
              <a:spcAft>
                <a:spcPts val="615"/>
              </a:spcAft>
            </a:pP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27</a:t>
            </a:fld>
            <a:endParaRPr lang="en-US" dirty="0"/>
          </a:p>
        </p:txBody>
      </p:sp>
    </p:spTree>
    <p:extLst>
      <p:ext uri="{BB962C8B-B14F-4D97-AF65-F5344CB8AC3E}">
        <p14:creationId xmlns:p14="http://schemas.microsoft.com/office/powerpoint/2010/main" val="37320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Antibody tests look for specific white blood cells that the immune system develops as a response to a foreign antigen that can cause illness and harm. Anti-HCV tests can only detect HCV antibodies.</a:t>
            </a:r>
          </a:p>
          <a:p>
            <a:endParaRPr lang="en-US" dirty="0" smtClean="0"/>
          </a:p>
          <a:p>
            <a:r>
              <a:rPr lang="en-US" dirty="0" smtClean="0"/>
              <a:t>It provides no other information regarding hepatitis C virus infection.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28</a:t>
            </a:fld>
            <a:endParaRPr lang="en-US" dirty="0"/>
          </a:p>
        </p:txBody>
      </p:sp>
    </p:spTree>
    <p:extLst>
      <p:ext uri="{BB962C8B-B14F-4D97-AF65-F5344CB8AC3E}">
        <p14:creationId xmlns:p14="http://schemas.microsoft.com/office/powerpoint/2010/main" val="1302087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is animated to bring up test results individually and  incur large group discussion</a:t>
            </a:r>
          </a:p>
          <a:p>
            <a:endParaRPr lang="en-US" dirty="0" smtClean="0"/>
          </a:p>
          <a:p>
            <a:r>
              <a:rPr lang="en-US" dirty="0" smtClean="0"/>
              <a:t>Review each possible result scenario and process.</a:t>
            </a:r>
          </a:p>
          <a:p>
            <a:pPr marL="122211" indent="-122211">
              <a:buFont typeface="Arial" pitchFamily="34" charset="0"/>
              <a:buChar char="•"/>
            </a:pPr>
            <a:r>
              <a:rPr lang="en-US" dirty="0" smtClean="0"/>
              <a:t>Trainer brings up first animated antibody result, ‘non reactive,’ and asks participants to explain the result,  RESULT: no antibodies, no HCV RNA needed, not infected.</a:t>
            </a:r>
          </a:p>
          <a:p>
            <a:pPr marL="122211" indent="-122211">
              <a:buFont typeface="Arial" pitchFamily="34" charset="0"/>
              <a:buChar char="•"/>
            </a:pPr>
            <a:endParaRPr lang="en-US" dirty="0" smtClean="0"/>
          </a:p>
          <a:p>
            <a:pPr marL="122211" indent="-122211">
              <a:buFont typeface="Arial" pitchFamily="34" charset="0"/>
              <a:buChar char="•"/>
            </a:pPr>
            <a:r>
              <a:rPr lang="en-US" dirty="0" smtClean="0"/>
              <a:t>Trainer brings up the reactive slides, asks participants to explain and define next steps, final results definition with not detected, previously infected but not currently infected </a:t>
            </a:r>
          </a:p>
          <a:p>
            <a:pPr marL="122211" indent="-122211">
              <a:buFont typeface="Arial" pitchFamily="34" charset="0"/>
              <a:buChar char="•"/>
            </a:pPr>
            <a:endParaRPr lang="en-US" dirty="0" smtClean="0"/>
          </a:p>
          <a:p>
            <a:pPr marL="122211" indent="-122211">
              <a:buFont typeface="Arial" pitchFamily="34" charset="0"/>
              <a:buChar char="•"/>
            </a:pPr>
            <a:r>
              <a:rPr lang="en-US" dirty="0" smtClean="0"/>
              <a:t>Trainer brings up reactive result, asks participants to explain and  define next steps, final result of currently infected.</a:t>
            </a:r>
          </a:p>
          <a:p>
            <a:endParaRPr lang="en-US" dirty="0" smtClean="0"/>
          </a:p>
          <a:p>
            <a:endParaRPr lang="en-US" dirty="0" smtClean="0"/>
          </a:p>
          <a:p>
            <a:r>
              <a:rPr lang="en-US" b="1" dirty="0" smtClean="0"/>
              <a:t>Additional testing as appropriate:</a:t>
            </a:r>
            <a:endParaRPr lang="en-US" dirty="0" smtClean="0"/>
          </a:p>
          <a:p>
            <a:r>
              <a:rPr lang="en-US" dirty="0" smtClean="0"/>
              <a:t>The immune system of some HIV/HCV co infected persons, may be substantially compromised and not strong enough to develop HCV antibodies.  If HCV is suspected, encourage and schedule an HCV RNA test. </a:t>
            </a:r>
          </a:p>
          <a:p>
            <a:endParaRPr lang="en-US" dirty="0" smtClean="0"/>
          </a:p>
          <a:p>
            <a:r>
              <a:rPr lang="en-US" dirty="0" smtClean="0"/>
              <a:t>If there is a suspicion of risk behavior within the prior 6 months when receiving a non reactive anti-HCV test, encourage retesting in 6 months.</a:t>
            </a:r>
          </a:p>
          <a:p>
            <a:endParaRPr lang="en-US" dirty="0" smtClean="0"/>
          </a:p>
          <a:p>
            <a:r>
              <a:rPr lang="en-US" b="1" dirty="0" smtClean="0"/>
              <a:t>HIV/HCV </a:t>
            </a:r>
            <a:r>
              <a:rPr lang="en-US" b="1" dirty="0" err="1" smtClean="0"/>
              <a:t>Coinfection</a:t>
            </a:r>
            <a:r>
              <a:rPr lang="en-US" b="1" dirty="0" smtClean="0"/>
              <a:t> Update</a:t>
            </a:r>
          </a:p>
          <a:p>
            <a:r>
              <a:rPr lang="en-US" b="1" dirty="0" smtClean="0">
                <a:hlinkClick r:id="rId3"/>
              </a:rPr>
              <a:t>http://www.hcvadvocate.org/hcsp%5Carticles/HIV-HCV%20Coinfection%20Update.html</a:t>
            </a:r>
            <a:r>
              <a:rPr lang="en-US" b="1" dirty="0" smtClean="0"/>
              <a:t> </a:t>
            </a:r>
          </a:p>
          <a:p>
            <a:endParaRPr lang="en-US" i="1" dirty="0"/>
          </a:p>
          <a:p>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29</a:t>
            </a:fld>
            <a:endParaRPr lang="en-US" dirty="0"/>
          </a:p>
        </p:txBody>
      </p:sp>
    </p:spTree>
    <p:extLst>
      <p:ext uri="{BB962C8B-B14F-4D97-AF65-F5344CB8AC3E}">
        <p14:creationId xmlns:p14="http://schemas.microsoft.com/office/powerpoint/2010/main" val="351769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Module content builds on content</a:t>
            </a:r>
            <a:r>
              <a:rPr lang="en-US" baseline="0" dirty="0" smtClean="0"/>
              <a:t> presented in previous modules, and this </a:t>
            </a:r>
            <a:r>
              <a:rPr lang="en-US" dirty="0" smtClean="0"/>
              <a:t>6-hour training can easily be delivered in two separate segments. Modules 1-3 are focused on the need to increase hepatitis C education and testing- and counseling-specific information. Modules 4-5 are treatment-focused and</a:t>
            </a:r>
            <a:r>
              <a:rPr lang="en-US" baseline="0" dirty="0" smtClean="0"/>
              <a:t> include information on the </a:t>
            </a:r>
            <a:r>
              <a:rPr lang="en-US" dirty="0" smtClean="0"/>
              <a:t>integration of hepatitis C services into the existing health</a:t>
            </a:r>
            <a:r>
              <a:rPr lang="en-US" baseline="0" dirty="0" smtClean="0"/>
              <a:t> care </a:t>
            </a:r>
            <a:r>
              <a:rPr lang="en-US" dirty="0" smtClean="0"/>
              <a:t>infrastructure.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645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Module 4 Goal</a:t>
            </a:r>
            <a:r>
              <a:rPr lang="en-US" sz="1000" b="1" dirty="0" smtClean="0"/>
              <a:t>: </a:t>
            </a:r>
            <a:r>
              <a:rPr lang="en-US" sz="1000" dirty="0" smtClean="0"/>
              <a:t>To review…</a:t>
            </a:r>
          </a:p>
          <a:p>
            <a:endParaRPr lang="en-US" sz="1000" u="sng" dirty="0" smtClean="0"/>
          </a:p>
          <a:p>
            <a:pPr defTabSz="938576">
              <a:defRPr/>
            </a:pPr>
            <a:r>
              <a:rPr lang="en-US" sz="1000" b="1" u="sng" dirty="0" smtClean="0"/>
              <a:t>Module 4 Objective</a:t>
            </a:r>
            <a:r>
              <a:rPr lang="en-US" sz="1000" b="1" dirty="0" smtClean="0"/>
              <a:t>: </a:t>
            </a:r>
            <a:r>
              <a:rPr lang="en-US" sz="1000" dirty="0" smtClean="0"/>
              <a:t>Participants will be able to list at least three treatment factors to consider and describe at least two new treatment options available to hepatitis C positive patients.</a:t>
            </a:r>
          </a:p>
          <a:p>
            <a:pPr lvl="0"/>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30</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51984"/>
            <a:ext cx="5642610" cy="4677173"/>
          </a:xfrm>
        </p:spPr>
        <p:txBody>
          <a:bodyPr>
            <a:normAutofit/>
          </a:bodyPr>
          <a:lstStyle/>
          <a:p>
            <a:r>
              <a:rPr lang="en-US" dirty="0" smtClean="0"/>
              <a:t>Studies show factors that can accelerate disease progression include:</a:t>
            </a:r>
          </a:p>
          <a:p>
            <a:pPr marL="122211" indent="-122211">
              <a:spcAft>
                <a:spcPts val="615"/>
              </a:spcAft>
              <a:buFont typeface="Arial" pitchFamily="34" charset="0"/>
              <a:buChar char="•"/>
            </a:pPr>
            <a:r>
              <a:rPr lang="en-US" dirty="0" smtClean="0"/>
              <a:t>Excessive alcohol consumption (40-50 grams)is associated with an increased risk of cirrhosis, and to some extant with HCC and mortality. Patients should be assessed and provided interventions when appropriate, and counseled on alcohol cessation</a:t>
            </a:r>
          </a:p>
          <a:p>
            <a:pPr marL="122211" indent="-122211">
              <a:spcAft>
                <a:spcPts val="615"/>
              </a:spcAft>
              <a:buFont typeface="Arial" pitchFamily="34" charset="0"/>
              <a:buChar char="•"/>
            </a:pPr>
            <a:r>
              <a:rPr lang="en-US" dirty="0" smtClean="0"/>
              <a:t>Studies show that HIV infection accelerates HCV disease in coinfected persons and is associated with higher viral load , increased risk of cirrhosis and HCC.</a:t>
            </a:r>
          </a:p>
          <a:p>
            <a:pPr marL="122211" indent="-122211">
              <a:spcAft>
                <a:spcPts val="615"/>
              </a:spcAft>
              <a:buFont typeface="Arial" pitchFamily="34" charset="0"/>
              <a:buChar char="•"/>
            </a:pPr>
            <a:r>
              <a:rPr lang="en-US" dirty="0" smtClean="0"/>
              <a:t>40 years of age or older at time of infection has consistently been a factor among HCV infected persons and disease progression. The current data suggests that persons with HCV infection at younger age, less than 25 years, are less likely to have chronic hepatitis C than those infected at older ages </a:t>
            </a:r>
          </a:p>
          <a:p>
            <a:pPr marL="122211" indent="-122211">
              <a:spcAft>
                <a:spcPts val="615"/>
              </a:spcAft>
              <a:buFont typeface="Arial" pitchFamily="34" charset="0"/>
              <a:buChar char="•"/>
            </a:pPr>
            <a:r>
              <a:rPr lang="en-US" dirty="0" smtClean="0"/>
              <a:t>Studies also reflect that HCV chronic infection is more prevalent in men than in women.</a:t>
            </a:r>
          </a:p>
          <a:p>
            <a:pPr marL="122211" indent="-122211">
              <a:spcAft>
                <a:spcPts val="615"/>
              </a:spcAft>
              <a:buFont typeface="Arial" pitchFamily="34" charset="0"/>
              <a:buChar char="•"/>
            </a:pPr>
            <a:r>
              <a:rPr lang="en-US" dirty="0" smtClean="0"/>
              <a:t>Obesity and metabolic factors such as insulin resistance and Steatosis correlate with HCV disease progression, HCC, and decreased successful treatment outcomes </a:t>
            </a:r>
          </a:p>
          <a:p>
            <a:pPr marL="122211" indent="-122211">
              <a:spcAft>
                <a:spcPts val="615"/>
              </a:spcAft>
              <a:buSzPct val="100000"/>
              <a:buFont typeface="Arial" pitchFamily="34" charset="0"/>
              <a:buChar char="•"/>
            </a:pPr>
            <a:r>
              <a:rPr lang="en-US" dirty="0" smtClean="0"/>
              <a:t>Steatosis (fatty liver) is an accumulation of fat in the liver. When inflammation is present, this becomes non-alcoholic steatohepatitis (NASH), which can progress to cirrhosis and hepatocellular carcinoma. The prevalence of diabetes is higher among people with HCV than the general population.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31</a:t>
            </a:fld>
            <a:endParaRPr lang="en-US" dirty="0"/>
          </a:p>
        </p:txBody>
      </p:sp>
    </p:spTree>
    <p:extLst>
      <p:ext uri="{BB962C8B-B14F-4D97-AF65-F5344CB8AC3E}">
        <p14:creationId xmlns:p14="http://schemas.microsoft.com/office/powerpoint/2010/main" val="49557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Persons with current (active) HCV infection should receive education and interventions aimed at reducing progression of liver disease and preventing transmission of HCV</a:t>
            </a:r>
          </a:p>
          <a:p>
            <a:endParaRPr lang="en-US" dirty="0" smtClean="0"/>
          </a:p>
          <a:p>
            <a:pPr>
              <a:spcAft>
                <a:spcPts val="615"/>
              </a:spcAft>
              <a:buFont typeface="Arial" pitchFamily="34" charset="0"/>
              <a:buChar char="•"/>
            </a:pPr>
            <a:r>
              <a:rPr lang="en-US" dirty="0" smtClean="0"/>
              <a:t>  Recommend vaccination for hepatitis A and B, </a:t>
            </a:r>
          </a:p>
          <a:p>
            <a:pPr marL="122211" indent="-122211">
              <a:spcAft>
                <a:spcPts val="615"/>
              </a:spcAft>
              <a:buFont typeface="Arial" pitchFamily="34" charset="0"/>
              <a:buChar char="•"/>
            </a:pPr>
            <a:r>
              <a:rPr lang="en-US" dirty="0" smtClean="0"/>
              <a:t>Inform on hepatitis C transmission, disease progression, and strategies to reduce the harm of risk behavior such as reducing or eliminating alcohol consumption, avoid acetaminophen.</a:t>
            </a:r>
          </a:p>
          <a:p>
            <a:pPr marL="122211" indent="-122211">
              <a:spcAft>
                <a:spcPts val="615"/>
              </a:spcAft>
              <a:buFont typeface="Arial" pitchFamily="34" charset="0"/>
              <a:buChar char="•"/>
            </a:pPr>
            <a:r>
              <a:rPr lang="en-US" dirty="0" smtClean="0"/>
              <a:t>The definition of clinical evaluation is: Patient has attended a medical care visit with a practitioner able to complete a full assessment, the pros and cons of antiviral therapy have been discussed, and the patient has been transitioned into treatment, if appropriate . </a:t>
            </a:r>
          </a:p>
          <a:p>
            <a:endParaRPr lang="en-US" dirty="0" smtClean="0"/>
          </a:p>
          <a:p>
            <a:endParaRPr lang="en-US" dirty="0" smtClean="0"/>
          </a:p>
          <a:p>
            <a:pPr marL="122211" indent="-122211">
              <a:buFont typeface="Arial" pitchFamily="34" charset="0"/>
              <a:buChar char="•"/>
            </a:pPr>
            <a:endParaRPr lang="en-US" dirty="0" smtClean="0"/>
          </a:p>
          <a:p>
            <a:pPr marL="122211" indent="-122211"/>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32</a:t>
            </a:fld>
            <a:endParaRPr lang="en-US" dirty="0"/>
          </a:p>
        </p:txBody>
      </p:sp>
    </p:spTree>
    <p:extLst>
      <p:ext uri="{BB962C8B-B14F-4D97-AF65-F5344CB8AC3E}">
        <p14:creationId xmlns:p14="http://schemas.microsoft.com/office/powerpoint/2010/main" val="3438382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lstStyle/>
          <a:p>
            <a:r>
              <a:rPr lang="en-US" dirty="0" smtClean="0"/>
              <a:t>Linkage</a:t>
            </a:r>
            <a:r>
              <a:rPr lang="en-US" baseline="0" dirty="0" smtClean="0"/>
              <a:t> to care for hepatitis C-positive individuals can happen at various points of patient contact and in a variety of care settings. Review the list with the training participants, and ask elicit any additional care settings that may be missing from this list.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12223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lstStyle/>
          <a:p>
            <a:r>
              <a:rPr lang="en-US" dirty="0" smtClean="0"/>
              <a:t>This</a:t>
            </a:r>
            <a:r>
              <a:rPr lang="en-US" baseline="0" dirty="0" smtClean="0"/>
              <a:t> slide contains links to key resources that can be utilized by hepatitis C patients.</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850669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lstStyle/>
          <a:p>
            <a:pPr defTabSz="952842">
              <a:defRPr/>
            </a:pPr>
            <a:r>
              <a:rPr lang="en-US" dirty="0" smtClean="0"/>
              <a:t>This</a:t>
            </a:r>
            <a:r>
              <a:rPr lang="en-US" baseline="0" dirty="0" smtClean="0"/>
              <a:t> slide contains links to key resources that can be utilized by hepatitis C providers.</a:t>
            </a:r>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91297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lstStyle/>
          <a:p>
            <a:pPr defTabSz="952842">
              <a:defRPr/>
            </a:pPr>
            <a:r>
              <a:rPr lang="en-US" dirty="0" smtClean="0"/>
              <a:t>This</a:t>
            </a:r>
            <a:r>
              <a:rPr lang="en-US" baseline="0" dirty="0" smtClean="0"/>
              <a:t> slide contains links to key resources that can be utilized by hepatitis C providers.</a:t>
            </a:r>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4883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In an effort to break the ice and encourage group interaction, take a few minutes to ask training participants to briefly share the answers to these three questions. You can ask for several volunteers to share their responses, if the size of your audience prevents all participants from sharing. </a:t>
            </a:r>
          </a:p>
          <a:p>
            <a:endParaRPr lang="en-US" kern="1200" dirty="0" smtClean="0">
              <a:solidFill>
                <a:schemeClr val="tx1"/>
              </a:solidFill>
              <a:latin typeface="+mn-lt"/>
              <a:ea typeface="+mn-ea"/>
              <a:cs typeface="+mn-cs"/>
            </a:endParaRPr>
          </a:p>
          <a:p>
            <a:r>
              <a:rPr lang="en-US" b="0" i="0" kern="1200" dirty="0" smtClean="0">
                <a:solidFill>
                  <a:schemeClr val="tx1"/>
                </a:solidFill>
                <a:effectLst/>
                <a:latin typeface="+mn-lt"/>
                <a:ea typeface="+mn-ea"/>
                <a:cs typeface="+mn-cs"/>
              </a:rPr>
              <a:t>If the group is too large for formal introductions, the trainer can quickly ask participants the following two questions to gauge their work setting and professional training:</a:t>
            </a:r>
          </a:p>
          <a:p>
            <a:endParaRPr lang="en-US" b="0" i="0" kern="1200" dirty="0" smtClean="0">
              <a:solidFill>
                <a:schemeClr val="tx1"/>
              </a:solidFill>
              <a:effectLst/>
              <a:latin typeface="+mn-lt"/>
              <a:ea typeface="+mn-ea"/>
              <a:cs typeface="+mn-cs"/>
            </a:endParaRPr>
          </a:p>
          <a:p>
            <a:pPr marL="112434" indent="-112434"/>
            <a:r>
              <a:rPr lang="en-US" b="0" i="0" kern="1200" dirty="0" smtClean="0">
                <a:solidFill>
                  <a:schemeClr val="tx1"/>
                </a:solidFill>
                <a:effectLst/>
                <a:latin typeface="+mn-lt"/>
                <a:ea typeface="+mn-ea"/>
                <a:cs typeface="+mn-cs"/>
              </a:rPr>
              <a:t>1. How many [case managers, MFTs or LCSWs, counselors, administrators, physicians, PAs, nurse practitioners, nurses, medical assistants, dentists, etc.] are in the room? Did I miss anyone? {elicit responses}</a:t>
            </a:r>
          </a:p>
          <a:p>
            <a:pPr marL="112434" indent="-112434"/>
            <a:r>
              <a:rPr lang="en-US" b="0" i="0" kern="1200" dirty="0" smtClean="0">
                <a:solidFill>
                  <a:schemeClr val="tx1"/>
                </a:solidFill>
                <a:effectLst/>
                <a:latin typeface="+mn-lt"/>
                <a:ea typeface="+mn-ea"/>
                <a:cs typeface="+mn-cs"/>
              </a:rPr>
              <a:t>2. How many people work in a [substance abuse, mental health, primary care, infectious disease] setting? Did I miss any settings? {elicit responses}</a:t>
            </a:r>
            <a:endParaRPr lang="en-US"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4234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Hepatitis C is  a virus that infects the liver and causes inflammation. It’s the leading cause of cirrhosis, liver cancer and the most common reason for liver transplantation. </a:t>
            </a:r>
          </a:p>
          <a:p>
            <a:endParaRPr lang="en-US" dirty="0" smtClean="0"/>
          </a:p>
          <a:p>
            <a:r>
              <a:rPr lang="en-US" dirty="0" smtClean="0"/>
              <a:t>Because hepatitis C (HCV) is commonly asymptomatic and as such tends to go undiagnosed. About 2.7 million people are infected with HCV in the US.  According to the CDC, persons born between 1945 and 1965 make up 75% of all HCV infections.  Because of the latent characteristics of HCV, persons with HCV are unaware of their infection.</a:t>
            </a:r>
          </a:p>
          <a:p>
            <a:endParaRPr lang="en-US" dirty="0" smtClean="0"/>
          </a:p>
          <a:p>
            <a:r>
              <a:rPr lang="en-US" dirty="0" smtClean="0"/>
              <a:t>More than 70% of registered deaths of HCV-infected individuals in 2007 were </a:t>
            </a:r>
            <a:r>
              <a:rPr lang="en-US" dirty="0" err="1" smtClean="0"/>
              <a:t>ithose</a:t>
            </a:r>
            <a:r>
              <a:rPr lang="en-US" dirty="0" smtClean="0"/>
              <a:t> born in the birth cohort, from 1945 to 1965.  From 1999 to 2010, HCV deaths increased by 50%. Up to 350,000 will develop liver cancer or more specifically </a:t>
            </a:r>
            <a:r>
              <a:rPr lang="en-US" dirty="0" err="1" smtClean="0"/>
              <a:t>hepatocelullar</a:t>
            </a:r>
            <a:r>
              <a:rPr lang="en-US" dirty="0" smtClean="0"/>
              <a:t> carcinoma (HCC). Up to 900,000 people will die of HCV related complications, particularly if efforts are not focused on increasing screening and testing and facilitating linkage to health care for persons infected with HCV. </a:t>
            </a: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70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Recent developments have resulted in highly tolerable (non-interferon) oral treatments for HCV, with a high cure rates. Despite the effectiveness of available treatment, many persons infected with HCV are not accessing health care and treatment.</a:t>
            </a:r>
          </a:p>
          <a:p>
            <a:endParaRPr lang="en-US" dirty="0" smtClean="0"/>
          </a:p>
          <a:p>
            <a:r>
              <a:rPr lang="en-US" dirty="0" smtClean="0"/>
              <a:t>The challenge, particularly in Federally Qualified Health Centers is to identify persons with HCV risk, promote screening &amp; testing, and facilitate linkage to health care and potentially a cure.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1947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There are various prevention steps that can help increase access to essential HCV healthcare and treatments. National surveys (Hepatitis and Liver Cancer: A National Strategy for Prevention and Control of Hepatitis B and C, </a:t>
            </a:r>
            <a:r>
              <a:rPr lang="en-US" dirty="0" smtClean="0">
                <a:hlinkClick r:id="rId3"/>
              </a:rPr>
              <a:t>http://www.nap.edu/catalog/12793.html</a:t>
            </a:r>
            <a:r>
              <a:rPr lang="en-US" dirty="0" smtClean="0"/>
              <a:t>) have identified limited knowledge among health care professionals, persons at risk and the public at large warranting efforts to provide education  increasing knowledge and attitudes for primary care providers and health care systems to address hepatitis C with potential persons at risk including actively drug injecting populations.</a:t>
            </a:r>
          </a:p>
          <a:p>
            <a:endParaRPr lang="en-US" dirty="0" smtClean="0"/>
          </a:p>
          <a:p>
            <a:r>
              <a:rPr lang="en-US" dirty="0" smtClean="0"/>
              <a:t>Other initiatives should include an increase in policies, funding, and systems that promote integrated services , access to education and training to increase for primary and secondary prevention , apply current research to inform practice.</a:t>
            </a:r>
          </a:p>
          <a:p>
            <a:endParaRPr lang="en-US" dirty="0" smtClean="0"/>
          </a:p>
          <a:p>
            <a:r>
              <a:rPr lang="en-US" dirty="0" smtClean="0"/>
              <a:t>Evaluate clinical infrastructures for opportunities where HCV screening and testing, and linkage to HCV health care can be integrated and included within the continuum of care.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5453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Blood borne viral infections share common and reflect distinctively different  disease characteristics, from acute and/or chronic to lifetime immunity for some. Understanding specific aspects of blood borne infections is key to understanding transmission, and appropriately tailoring counseling messages.</a:t>
            </a:r>
          </a:p>
          <a:p>
            <a:endParaRPr lang="en-US" dirty="0" smtClean="0"/>
          </a:p>
          <a:p>
            <a:r>
              <a:rPr lang="en-US" dirty="0" smtClean="0"/>
              <a:t>Most persons infected with HAV and HBV will spontaneously clear the virus (up to 90% for HBV) and may experience flu like symptoms which may or may not include jaundice (</a:t>
            </a:r>
            <a:r>
              <a:rPr lang="en-US" dirty="0" err="1" smtClean="0"/>
              <a:t>bilirubin</a:t>
            </a:r>
            <a:r>
              <a:rPr lang="en-US" dirty="0" smtClean="0"/>
              <a:t> accumulation in the blood) which causes yellowing of the skin and eyes. Both viruses c an be vaccine preventable and life time protective immunity results from clearing or vaccinating against HAV and HBV.</a:t>
            </a:r>
          </a:p>
          <a:p>
            <a:endParaRPr lang="en-US" dirty="0" smtClean="0"/>
          </a:p>
          <a:p>
            <a:r>
              <a:rPr lang="en-US" dirty="0" smtClean="0"/>
              <a:t>Up to 10% of persons infected with HBV will develop chronic illness and can progress to cirrhosis, liver complications, and liver cancer. </a:t>
            </a:r>
          </a:p>
          <a:p>
            <a:endParaRPr lang="en-US" dirty="0" smtClean="0"/>
          </a:p>
          <a:p>
            <a:r>
              <a:rPr lang="en-US" dirty="0" smtClean="0"/>
              <a:t>HBV and HIV can not be cured but are preventable diseases. HCV can be cured.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9028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4713" cy="3514725"/>
          </a:xfrm>
        </p:spPr>
      </p:sp>
      <p:sp>
        <p:nvSpPr>
          <p:cNvPr id="3" name="Notes Placeholder 2"/>
          <p:cNvSpPr>
            <a:spLocks noGrp="1"/>
          </p:cNvSpPr>
          <p:nvPr>
            <p:ph type="body" idx="1"/>
          </p:nvPr>
        </p:nvSpPr>
        <p:spPr/>
        <p:txBody>
          <a:bodyPr>
            <a:normAutofit/>
          </a:bodyPr>
          <a:lstStyle/>
          <a:p>
            <a:r>
              <a:rPr lang="en-US" dirty="0" smtClean="0"/>
              <a:t>Transmission of HBV, HIV, and HCV has been well-documented in health care settings. Although all three viruses are blood borne and share common routes of transmission. Epidemiology of transmission of each infection differs based on the virus involved and circumstances of the exposure. </a:t>
            </a:r>
          </a:p>
          <a:p>
            <a:endParaRPr lang="en-US" dirty="0" smtClean="0"/>
          </a:p>
          <a:p>
            <a:r>
              <a:rPr lang="en-US" dirty="0" smtClean="0"/>
              <a:t>HBV is more efficiently transmitted than HCV or HIV. In fact, when </a:t>
            </a:r>
            <a:r>
              <a:rPr lang="en-US" dirty="0" err="1" smtClean="0"/>
              <a:t>HBeAg</a:t>
            </a:r>
            <a:r>
              <a:rPr lang="en-US" dirty="0" smtClean="0"/>
              <a:t> is present, HBV is 100 times more likely than HIV to be transmitted after a </a:t>
            </a:r>
            <a:r>
              <a:rPr lang="en-US" dirty="0" err="1" smtClean="0"/>
              <a:t>percutaneous</a:t>
            </a:r>
            <a:r>
              <a:rPr lang="en-US" dirty="0" smtClean="0"/>
              <a:t> exposure to infected blood. HCV, while less infectious than HBV, is on average six times more likely than HIV to be transmitted after a percutaneous exposure. </a:t>
            </a:r>
          </a:p>
          <a:p>
            <a:endParaRPr lang="en-US" dirty="0" smtClean="0"/>
          </a:p>
          <a:p>
            <a:r>
              <a:rPr lang="en-US" dirty="0" smtClean="0"/>
              <a:t>Although much attention has focused on preventing HIV transmission, it is important for HCPs to be mindful of all of these common blood borne pathogens. Measures for preventing transmission are common to all three of these viruses.</a:t>
            </a:r>
          </a:p>
          <a:p>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3337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009A3B-A6B5-3A47-9A98-1C6B22DF36CD}" type="datetimeFigureOut">
              <a:rPr lang="en-US" smtClean="0"/>
              <a:pPr/>
              <a:t>5/21/2015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a:p>
        </p:txBody>
      </p:sp>
    </p:spTree>
    <p:extLst>
      <p:ext uri="{BB962C8B-B14F-4D97-AF65-F5344CB8AC3E}">
        <p14:creationId xmlns:p14="http://schemas.microsoft.com/office/powerpoint/2010/main" val="1514624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16137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8964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a:p>
        </p:txBody>
      </p:sp>
    </p:spTree>
    <p:extLst>
      <p:ext uri="{BB962C8B-B14F-4D97-AF65-F5344CB8AC3E}">
        <p14:creationId xmlns:p14="http://schemas.microsoft.com/office/powerpoint/2010/main" val="1788608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09A3B-A6B5-3A47-9A98-1C6B22DF36C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1088557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09A3B-A6B5-3A47-9A98-1C6B22DF36C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4141129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09A3B-A6B5-3A47-9A98-1C6B22DF36CD}" type="datetimeFigureOut">
              <a:rPr lang="en-US" smtClean="0"/>
              <a:pPr/>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699761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09A3B-A6B5-3A47-9A98-1C6B22DF36CD}" type="datetimeFigureOut">
              <a:rPr lang="en-US" smtClean="0"/>
              <a:pPr/>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013031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09A3B-A6B5-3A47-9A98-1C6B22DF36CD}" type="datetimeFigureOut">
              <a:rPr lang="en-US" smtClean="0"/>
              <a:pPr/>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8445703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09A3B-A6B5-3A47-9A98-1C6B22DF36C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31236427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09A3B-A6B5-3A47-9A98-1C6B22DF36C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3787248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5009A3B-A6B5-3A47-9A98-1C6B22DF36CD}" type="datetimeFigureOut">
              <a:rPr lang="en-US" smtClean="0"/>
              <a:pPr/>
              <a:t>5/21/2015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dirty="0"/>
          </a:p>
        </p:txBody>
      </p:sp>
    </p:spTree>
    <p:extLst>
      <p:ext uri="{BB962C8B-B14F-4D97-AF65-F5344CB8AC3E}">
        <p14:creationId xmlns:p14="http://schemas.microsoft.com/office/powerpoint/2010/main" val="415242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hyperlink" Target="http://www.cdc.gov/cdcgrandrounds/pdf/gr-hepc-6-17-2014.pdf"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health.ny.gov/diseases/communicable/hepatitis/assessment.htm"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hyperlink" Target="http://www.health.state.mn.us/divs/idepc/diseases/hiv/riskassessment" TargetMode="External"/><Relationship Id="rId5" Type="http://schemas.openxmlformats.org/officeDocument/2006/relationships/hyperlink" Target="http://www.cdc.gov/hepatitis/RiskAssessment/start.html"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6.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7.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8.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8" Type="http://schemas.openxmlformats.org/officeDocument/2006/relationships/hyperlink" Target="http://www.hcvadvocate.org/" TargetMode="External"/><Relationship Id="rId3" Type="http://schemas.openxmlformats.org/officeDocument/2006/relationships/notesSlide" Target="../notesSlides/notesSlide34.xml"/><Relationship Id="rId7" Type="http://schemas.openxmlformats.org/officeDocument/2006/relationships/hyperlink" Target="http://help4hep.org/" TargetMode="External"/><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hyperlink" Target="http://nvhr.org/" TargetMode="External"/><Relationship Id="rId5" Type="http://schemas.openxmlformats.org/officeDocument/2006/relationships/hyperlink" Target="http://caringambassadors.org/" TargetMode="External"/><Relationship Id="rId4" Type="http://schemas.openxmlformats.org/officeDocument/2006/relationships/image" Target="../media/image2.jpeg"/><Relationship Id="rId9" Type="http://schemas.openxmlformats.org/officeDocument/2006/relationships/hyperlink" Target="http://www.liverfoundation.org/suppor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hepatitis.va.gov/" TargetMode="External"/><Relationship Id="rId3" Type="http://schemas.openxmlformats.org/officeDocument/2006/relationships/notesSlide" Target="../notesSlides/notesSlide35.xml"/><Relationship Id="rId7" Type="http://schemas.openxmlformats.org/officeDocument/2006/relationships/hyperlink" Target="http://www.cdc.gov/hepatitis" TargetMode="External"/><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hyperlink" Target="http://www.hcvguidelines.org/" TargetMode="External"/><Relationship Id="rId5" Type="http://schemas.openxmlformats.org/officeDocument/2006/relationships/hyperlink" Target="http://nattc.org/projects/HCV_Home.aspx" TargetMode="External"/><Relationship Id="rId4" Type="http://schemas.openxmlformats.org/officeDocument/2006/relationships/image" Target="../media/image2.jpeg"/><Relationship Id="rId9" Type="http://schemas.openxmlformats.org/officeDocument/2006/relationships/hyperlink" Target="http://aids.gov/pdf/vhap-workbook-for-stakeholder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nattc.org/projects/HCV_Home.aspx"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hyperlink" Target="http://www.cdc.gov/cdcgrandrounds/pdf/gr-hepc-6-17-2014.pdf"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6597"/>
            <a:ext cx="9143999" cy="1529310"/>
          </a:xfrm>
        </p:spPr>
        <p:txBody>
          <a:bodyPr>
            <a:normAutofit/>
          </a:bodyPr>
          <a:lstStyle/>
          <a:p>
            <a:r>
              <a:rPr lang="en-US" b="1" dirty="0" smtClean="0">
                <a:solidFill>
                  <a:srgbClr val="003366"/>
                </a:solidFill>
                <a:latin typeface="Arial"/>
                <a:cs typeface="Arial"/>
              </a:rPr>
              <a:t>Adolescents Hepatitis C Overview</a:t>
            </a:r>
            <a:endParaRPr lang="en-US" b="1" dirty="0">
              <a:solidFill>
                <a:srgbClr val="003366"/>
              </a:solidFill>
              <a:latin typeface="Arial"/>
              <a:cs typeface="Arial"/>
            </a:endParaRPr>
          </a:p>
        </p:txBody>
      </p:sp>
      <p:sp>
        <p:nvSpPr>
          <p:cNvPr id="3" name="Subtitle 2"/>
          <p:cNvSpPr>
            <a:spLocks noGrp="1"/>
          </p:cNvSpPr>
          <p:nvPr>
            <p:ph type="subTitle" idx="1"/>
          </p:nvPr>
        </p:nvSpPr>
        <p:spPr>
          <a:xfrm>
            <a:off x="0" y="3352804"/>
            <a:ext cx="9144000" cy="1276343"/>
          </a:xfrm>
        </p:spPr>
        <p:txBody>
          <a:bodyPr>
            <a:normAutofit fontScale="70000" lnSpcReduction="20000"/>
          </a:bodyPr>
          <a:lstStyle/>
          <a:p>
            <a:r>
              <a:rPr lang="en-US" dirty="0" smtClean="0">
                <a:solidFill>
                  <a:schemeClr val="tx1">
                    <a:lumMod val="50000"/>
                    <a:lumOff val="50000"/>
                  </a:schemeClr>
                </a:solidFill>
                <a:latin typeface="Arial"/>
                <a:cs typeface="Arial"/>
              </a:rPr>
              <a:t>Improving Care of Substance Use, HIV, and/or HCV in Adolescents</a:t>
            </a:r>
          </a:p>
          <a:p>
            <a:r>
              <a:rPr lang="en-US" dirty="0" smtClean="0">
                <a:solidFill>
                  <a:schemeClr val="tx1">
                    <a:lumMod val="50000"/>
                    <a:lumOff val="50000"/>
                  </a:schemeClr>
                </a:solidFill>
                <a:latin typeface="Arial"/>
                <a:cs typeface="Arial"/>
              </a:rPr>
              <a:t>April 16, 2015</a:t>
            </a:r>
          </a:p>
          <a:p>
            <a:r>
              <a:rPr lang="en-US" dirty="0" smtClean="0">
                <a:solidFill>
                  <a:schemeClr val="tx1">
                    <a:lumMod val="50000"/>
                    <a:lumOff val="50000"/>
                  </a:schemeClr>
                </a:solidFill>
                <a:latin typeface="Arial"/>
                <a:cs typeface="Arial"/>
              </a:rPr>
              <a:t>Mashantucket, Connecticut </a:t>
            </a:r>
            <a:endParaRPr lang="en-US" dirty="0">
              <a:solidFill>
                <a:schemeClr val="tx1">
                  <a:lumMod val="50000"/>
                  <a:lumOff val="50000"/>
                </a:schemeClr>
              </a:solidFill>
              <a:latin typeface="Arial"/>
              <a:cs typeface="Arial"/>
            </a:endParaRPr>
          </a:p>
        </p:txBody>
      </p:sp>
      <p:sp>
        <p:nvSpPr>
          <p:cNvPr id="4" name="Slide Number Placeholder 4"/>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4148149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292" name="Oval 607"/>
          <p:cNvSpPr>
            <a:spLocks noChangeArrowheads="1"/>
          </p:cNvSpPr>
          <p:nvPr/>
        </p:nvSpPr>
        <p:spPr bwMode="auto">
          <a:xfrm>
            <a:off x="4735514" y="3224214"/>
            <a:ext cx="1104900" cy="393700"/>
          </a:xfrm>
          <a:prstGeom prst="ellipse">
            <a:avLst/>
          </a:prstGeom>
          <a:solidFill>
            <a:srgbClr val="99FF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400">
              <a:lnSpc>
                <a:spcPct val="90000"/>
              </a:lnSpc>
              <a:spcBef>
                <a:spcPct val="35000"/>
              </a:spcBef>
              <a:spcAft>
                <a:spcPct val="25000"/>
              </a:spcAft>
              <a:buClr>
                <a:srgbClr val="99CC00"/>
              </a:buClr>
              <a:buFont typeface="Arial" charset="0"/>
              <a:buChar char="•"/>
            </a:pPr>
            <a:endParaRPr lang="en-US" altLang="en-US" b="1" dirty="0">
              <a:solidFill>
                <a:srgbClr val="000000"/>
              </a:solidFill>
            </a:endParaRPr>
          </a:p>
        </p:txBody>
      </p:sp>
      <p:sp>
        <p:nvSpPr>
          <p:cNvPr id="12293" name="Freeform 492"/>
          <p:cNvSpPr>
            <a:spLocks/>
          </p:cNvSpPr>
          <p:nvPr/>
        </p:nvSpPr>
        <p:spPr bwMode="auto">
          <a:xfrm>
            <a:off x="4746625" y="3417889"/>
            <a:ext cx="147639" cy="79375"/>
          </a:xfrm>
          <a:custGeom>
            <a:avLst/>
            <a:gdLst>
              <a:gd name="T0" fmla="*/ 0 w 281"/>
              <a:gd name="T1" fmla="*/ 2147483647 h 116"/>
              <a:gd name="T2" fmla="*/ 2147483647 w 281"/>
              <a:gd name="T3" fmla="*/ 0 h 116"/>
              <a:gd name="T4" fmla="*/ 2147483647 w 281"/>
              <a:gd name="T5" fmla="*/ 2147483647 h 116"/>
              <a:gd name="T6" fmla="*/ 2147483647 w 281"/>
              <a:gd name="T7" fmla="*/ 2147483647 h 116"/>
              <a:gd name="T8" fmla="*/ 2147483647 w 281"/>
              <a:gd name="T9" fmla="*/ 2147483647 h 116"/>
              <a:gd name="T10" fmla="*/ 2147483647 w 281"/>
              <a:gd name="T11" fmla="*/ 2147483647 h 116"/>
              <a:gd name="T12" fmla="*/ 2147483647 w 281"/>
              <a:gd name="T13" fmla="*/ 2147483647 h 116"/>
              <a:gd name="T14" fmla="*/ 2147483647 w 281"/>
              <a:gd name="T15" fmla="*/ 2147483647 h 116"/>
              <a:gd name="T16" fmla="*/ 0 w 281"/>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116"/>
              <a:gd name="T29" fmla="*/ 281 w 28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116">
                <a:moveTo>
                  <a:pt x="0" y="80"/>
                </a:moveTo>
                <a:lnTo>
                  <a:pt x="15" y="0"/>
                </a:lnTo>
                <a:lnTo>
                  <a:pt x="281" y="13"/>
                </a:lnTo>
                <a:lnTo>
                  <a:pt x="225" y="67"/>
                </a:lnTo>
                <a:lnTo>
                  <a:pt x="248" y="91"/>
                </a:lnTo>
                <a:lnTo>
                  <a:pt x="176" y="97"/>
                </a:lnTo>
                <a:lnTo>
                  <a:pt x="136" y="116"/>
                </a:lnTo>
                <a:lnTo>
                  <a:pt x="23" y="110"/>
                </a:lnTo>
                <a:lnTo>
                  <a:pt x="0" y="80"/>
                </a:lnTo>
              </a:path>
            </a:pathLst>
          </a:custGeom>
          <a:solidFill>
            <a:schemeClr val="accent1"/>
          </a:solidFill>
          <a:ln w="7938">
            <a:solidFill>
              <a:schemeClr val="bg1"/>
            </a:solidFill>
            <a:round/>
            <a:headEnd/>
            <a:tailEnd/>
          </a:ln>
        </p:spPr>
        <p:txBody>
          <a:bodyPr/>
          <a:lstStyle/>
          <a:p>
            <a:pPr defTabSz="914400"/>
            <a:endParaRPr lang="en-US" dirty="0">
              <a:solidFill>
                <a:srgbClr val="000000"/>
              </a:solidFill>
            </a:endParaRPr>
          </a:p>
        </p:txBody>
      </p:sp>
      <p:sp>
        <p:nvSpPr>
          <p:cNvPr id="12294" name="Rectangle 18"/>
          <p:cNvSpPr>
            <a:spLocks noChangeArrowheads="1"/>
          </p:cNvSpPr>
          <p:nvPr/>
        </p:nvSpPr>
        <p:spPr bwMode="auto">
          <a:xfrm>
            <a:off x="-21645" y="756949"/>
            <a:ext cx="4419600" cy="1066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defTabSz="914400"/>
            <a:r>
              <a:rPr lang="en-US" altLang="en-US" sz="2000" b="1" dirty="0">
                <a:solidFill>
                  <a:srgbClr val="226380"/>
                </a:solidFill>
              </a:rPr>
              <a:t>An Estimated </a:t>
            </a:r>
            <a:r>
              <a:rPr lang="en-US" altLang="en-US" sz="2000" b="1" dirty="0" smtClean="0">
                <a:solidFill>
                  <a:srgbClr val="226380"/>
                </a:solidFill>
              </a:rPr>
              <a:t>135 </a:t>
            </a:r>
            <a:r>
              <a:rPr lang="en-US" altLang="en-US" sz="2000" b="1" dirty="0">
                <a:solidFill>
                  <a:srgbClr val="226380"/>
                </a:solidFill>
              </a:rPr>
              <a:t>Million Persons </a:t>
            </a:r>
            <a:r>
              <a:rPr lang="en-US" altLang="en-US" sz="2000" b="1" dirty="0" smtClean="0">
                <a:solidFill>
                  <a:srgbClr val="226380"/>
                </a:solidFill>
              </a:rPr>
              <a:t>Are </a:t>
            </a:r>
            <a:r>
              <a:rPr lang="en-US" altLang="en-US" sz="2000" b="1" dirty="0">
                <a:solidFill>
                  <a:srgbClr val="226380"/>
                </a:solidFill>
              </a:rPr>
              <a:t>Infected </a:t>
            </a:r>
            <a:r>
              <a:rPr lang="en-US" altLang="en-US" sz="2000" b="1" dirty="0" smtClean="0">
                <a:solidFill>
                  <a:srgbClr val="226380"/>
                </a:solidFill>
              </a:rPr>
              <a:t>With </a:t>
            </a:r>
            <a:r>
              <a:rPr lang="en-US" altLang="en-US" sz="2000" b="1" dirty="0">
                <a:solidFill>
                  <a:srgbClr val="226380"/>
                </a:solidFill>
              </a:rPr>
              <a:t>HCV </a:t>
            </a:r>
            <a:r>
              <a:rPr lang="en-US" altLang="en-US" sz="2000" b="1" i="1" u="sng" dirty="0">
                <a:solidFill>
                  <a:srgbClr val="226380"/>
                </a:solidFill>
              </a:rPr>
              <a:t>Worldwide</a:t>
            </a:r>
          </a:p>
        </p:txBody>
      </p:sp>
      <p:sp>
        <p:nvSpPr>
          <p:cNvPr id="12295" name="Text Box 3"/>
          <p:cNvSpPr txBox="1">
            <a:spLocks noChangeArrowheads="1"/>
          </p:cNvSpPr>
          <p:nvPr/>
        </p:nvSpPr>
        <p:spPr bwMode="auto">
          <a:xfrm>
            <a:off x="-5555" y="6346752"/>
            <a:ext cx="8839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400" eaLnBrk="0" hangingPunct="0"/>
            <a:r>
              <a:rPr lang="en-US" sz="900" b="1" dirty="0" smtClean="0">
                <a:solidFill>
                  <a:srgbClr val="000000"/>
                </a:solidFill>
              </a:rPr>
              <a:t>SOURCES:</a:t>
            </a:r>
            <a:r>
              <a:rPr lang="en-US" sz="900" dirty="0" smtClean="0">
                <a:solidFill>
                  <a:srgbClr val="000000"/>
                </a:solidFill>
              </a:rPr>
              <a:t> Ward, J.W. (2014). The epidemiology of hepatitis C: How did we get here? Available at: </a:t>
            </a:r>
            <a:br>
              <a:rPr lang="en-US" sz="900" dirty="0" smtClean="0">
                <a:solidFill>
                  <a:srgbClr val="000000"/>
                </a:solidFill>
              </a:rPr>
            </a:br>
            <a:r>
              <a:rPr lang="en-US" sz="900" dirty="0" smtClean="0">
                <a:solidFill>
                  <a:srgbClr val="000000"/>
                </a:solidFill>
                <a:hlinkClick r:id="rId5"/>
              </a:rPr>
              <a:t>http://www.cdc.gov/cdcgrandrounds/pdf/gr-hepc-6-17-2014.pdf</a:t>
            </a:r>
            <a:r>
              <a:rPr lang="en-US" sz="900" dirty="0" smtClean="0">
                <a:solidFill>
                  <a:srgbClr val="000000"/>
                </a:solidFill>
              </a:rPr>
              <a:t>; </a:t>
            </a:r>
            <a:r>
              <a:rPr lang="en-US" sz="900" dirty="0" err="1" smtClean="0">
                <a:solidFill>
                  <a:srgbClr val="000000"/>
                </a:solidFill>
              </a:rPr>
              <a:t>Chak</a:t>
            </a:r>
            <a:r>
              <a:rPr lang="en-US" sz="900" dirty="0" smtClean="0">
                <a:solidFill>
                  <a:srgbClr val="000000"/>
                </a:solidFill>
              </a:rPr>
              <a:t>, E. et al. (2011). Hepatitis C </a:t>
            </a:r>
            <a:br>
              <a:rPr lang="en-US" sz="900" dirty="0" smtClean="0">
                <a:solidFill>
                  <a:srgbClr val="000000"/>
                </a:solidFill>
              </a:rPr>
            </a:br>
            <a:r>
              <a:rPr lang="en-US" sz="900" dirty="0" smtClean="0">
                <a:solidFill>
                  <a:srgbClr val="000000"/>
                </a:solidFill>
              </a:rPr>
              <a:t>virus infection in USA: An estimate of true prevalence. </a:t>
            </a:r>
            <a:r>
              <a:rPr lang="en-US" sz="900" i="1" dirty="0" smtClean="0">
                <a:solidFill>
                  <a:srgbClr val="000000"/>
                </a:solidFill>
              </a:rPr>
              <a:t>Liver International, 31, </a:t>
            </a:r>
            <a:r>
              <a:rPr lang="en-US" sz="900" dirty="0" smtClean="0">
                <a:solidFill>
                  <a:srgbClr val="000000"/>
                </a:solidFill>
              </a:rPr>
              <a:t>1090-1101.</a:t>
            </a:r>
            <a:endParaRPr lang="en-US" altLang="en-US" sz="900" dirty="0">
              <a:solidFill>
                <a:srgbClr val="000000"/>
              </a:solidFill>
            </a:endParaRPr>
          </a:p>
        </p:txBody>
      </p:sp>
      <p:sp>
        <p:nvSpPr>
          <p:cNvPr id="12296" name="Freeform 306"/>
          <p:cNvSpPr>
            <a:spLocks/>
          </p:cNvSpPr>
          <p:nvPr/>
        </p:nvSpPr>
        <p:spPr bwMode="auto">
          <a:xfrm>
            <a:off x="1782763" y="3074988"/>
            <a:ext cx="44451" cy="49212"/>
          </a:xfrm>
          <a:custGeom>
            <a:avLst/>
            <a:gdLst>
              <a:gd name="T0" fmla="*/ 2147483647 w 82"/>
              <a:gd name="T1" fmla="*/ 0 h 73"/>
              <a:gd name="T2" fmla="*/ 0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7" name="Freeform 307"/>
          <p:cNvSpPr>
            <a:spLocks/>
          </p:cNvSpPr>
          <p:nvPr/>
        </p:nvSpPr>
        <p:spPr bwMode="auto">
          <a:xfrm>
            <a:off x="1838326" y="3100388"/>
            <a:ext cx="73025" cy="144462"/>
          </a:xfrm>
          <a:custGeom>
            <a:avLst/>
            <a:gdLst>
              <a:gd name="T0" fmla="*/ 2147483647 w 137"/>
              <a:gd name="T1" fmla="*/ 0 h 213"/>
              <a:gd name="T2" fmla="*/ 0 w 137"/>
              <a:gd name="T3" fmla="*/ 2147483647 h 213"/>
              <a:gd name="T4" fmla="*/ 0 w 137"/>
              <a:gd name="T5" fmla="*/ 2147483647 h 213"/>
              <a:gd name="T6" fmla="*/ 2147483647 w 137"/>
              <a:gd name="T7" fmla="*/ 2147483647 h 213"/>
              <a:gd name="T8" fmla="*/ 2147483647 w 137"/>
              <a:gd name="T9" fmla="*/ 2147483647 h 213"/>
              <a:gd name="T10" fmla="*/ 2147483647 w 137"/>
              <a:gd name="T11" fmla="*/ 2147483647 h 213"/>
              <a:gd name="T12" fmla="*/ 2147483647 w 137"/>
              <a:gd name="T13" fmla="*/ 2147483647 h 213"/>
              <a:gd name="T14" fmla="*/ 2147483647 w 137"/>
              <a:gd name="T15" fmla="*/ 2147483647 h 213"/>
              <a:gd name="T16" fmla="*/ 2147483647 w 137"/>
              <a:gd name="T17" fmla="*/ 2147483647 h 213"/>
              <a:gd name="T18" fmla="*/ 2147483647 w 137"/>
              <a:gd name="T19" fmla="*/ 2147483647 h 213"/>
              <a:gd name="T20" fmla="*/ 2147483647 w 137"/>
              <a:gd name="T21" fmla="*/ 2147483647 h 213"/>
              <a:gd name="T22" fmla="*/ 2147483647 w 137"/>
              <a:gd name="T23" fmla="*/ 2147483647 h 213"/>
              <a:gd name="T24" fmla="*/ 2147483647 w 137"/>
              <a:gd name="T25" fmla="*/ 2147483647 h 213"/>
              <a:gd name="T26" fmla="*/ 2147483647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8" name="Freeform 308"/>
          <p:cNvSpPr>
            <a:spLocks/>
          </p:cNvSpPr>
          <p:nvPr/>
        </p:nvSpPr>
        <p:spPr bwMode="auto">
          <a:xfrm>
            <a:off x="1774826" y="3124201"/>
            <a:ext cx="88900" cy="120650"/>
          </a:xfrm>
          <a:custGeom>
            <a:avLst/>
            <a:gdLst>
              <a:gd name="T0" fmla="*/ 2147483647 w 168"/>
              <a:gd name="T1" fmla="*/ 2147483647 h 177"/>
              <a:gd name="T2" fmla="*/ 2147483647 w 168"/>
              <a:gd name="T3" fmla="*/ 2147483647 h 177"/>
              <a:gd name="T4" fmla="*/ 2147483647 w 168"/>
              <a:gd name="T5" fmla="*/ 2147483647 h 177"/>
              <a:gd name="T6" fmla="*/ 2147483647 w 168"/>
              <a:gd name="T7" fmla="*/ 2147483647 h 177"/>
              <a:gd name="T8" fmla="*/ 2147483647 w 168"/>
              <a:gd name="T9" fmla="*/ 2147483647 h 177"/>
              <a:gd name="T10" fmla="*/ 2147483647 w 168"/>
              <a:gd name="T11" fmla="*/ 2147483647 h 177"/>
              <a:gd name="T12" fmla="*/ 2147483647 w 168"/>
              <a:gd name="T13" fmla="*/ 2147483647 h 177"/>
              <a:gd name="T14" fmla="*/ 2147483647 w 168"/>
              <a:gd name="T15" fmla="*/ 0 h 177"/>
              <a:gd name="T16" fmla="*/ 0 w 168"/>
              <a:gd name="T17" fmla="*/ 0 h 177"/>
              <a:gd name="T18" fmla="*/ 2147483647 w 168"/>
              <a:gd name="T19" fmla="*/ 2147483647 h 177"/>
              <a:gd name="T20" fmla="*/ 2147483647 w 168"/>
              <a:gd name="T21" fmla="*/ 2147483647 h 177"/>
              <a:gd name="T22" fmla="*/ 2147483647 w 168"/>
              <a:gd name="T23" fmla="*/ 2147483647 h 177"/>
              <a:gd name="T24" fmla="*/ 2147483647 w 168"/>
              <a:gd name="T25" fmla="*/ 2147483647 h 177"/>
              <a:gd name="T26" fmla="*/ 2147483647 w 168"/>
              <a:gd name="T27" fmla="*/ 2147483647 h 177"/>
              <a:gd name="T28" fmla="*/ 2147483647 w 168"/>
              <a:gd name="T29" fmla="*/ 2147483647 h 177"/>
              <a:gd name="T30" fmla="*/ 2147483647 w 168"/>
              <a:gd name="T31" fmla="*/ 2147483647 h 177"/>
              <a:gd name="T32" fmla="*/ 2147483647 w 168"/>
              <a:gd name="T33" fmla="*/ 2147483647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9" name="Freeform 309"/>
          <p:cNvSpPr>
            <a:spLocks/>
          </p:cNvSpPr>
          <p:nvPr/>
        </p:nvSpPr>
        <p:spPr bwMode="auto">
          <a:xfrm>
            <a:off x="4937125" y="2844800"/>
            <a:ext cx="50800" cy="74613"/>
          </a:xfrm>
          <a:custGeom>
            <a:avLst/>
            <a:gdLst>
              <a:gd name="T0" fmla="*/ 0 w 97"/>
              <a:gd name="T1" fmla="*/ 2147483647 h 110"/>
              <a:gd name="T2" fmla="*/ 2147483647 w 97"/>
              <a:gd name="T3" fmla="*/ 2147483647 h 110"/>
              <a:gd name="T4" fmla="*/ 2147483647 w 97"/>
              <a:gd name="T5" fmla="*/ 2147483647 h 110"/>
              <a:gd name="T6" fmla="*/ 2147483647 w 97"/>
              <a:gd name="T7" fmla="*/ 2147483647 h 110"/>
              <a:gd name="T8" fmla="*/ 2147483647 w 97"/>
              <a:gd name="T9" fmla="*/ 2147483647 h 110"/>
              <a:gd name="T10" fmla="*/ 2147483647 w 97"/>
              <a:gd name="T11" fmla="*/ 2147483647 h 110"/>
              <a:gd name="T12" fmla="*/ 2147483647 w 97"/>
              <a:gd name="T13" fmla="*/ 2147483647 h 110"/>
              <a:gd name="T14" fmla="*/ 2147483647 w 97"/>
              <a:gd name="T15" fmla="*/ 2147483647 h 110"/>
              <a:gd name="T16" fmla="*/ 2147483647 w 97"/>
              <a:gd name="T17" fmla="*/ 0 h 110"/>
              <a:gd name="T18" fmla="*/ 0 w 97"/>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0" name="Freeform 310"/>
          <p:cNvSpPr>
            <a:spLocks/>
          </p:cNvSpPr>
          <p:nvPr/>
        </p:nvSpPr>
        <p:spPr bwMode="auto">
          <a:xfrm>
            <a:off x="5988052" y="3300414"/>
            <a:ext cx="123825" cy="55562"/>
          </a:xfrm>
          <a:custGeom>
            <a:avLst/>
            <a:gdLst>
              <a:gd name="T0" fmla="*/ 2147483647 w 233"/>
              <a:gd name="T1" fmla="*/ 2147483647 h 79"/>
              <a:gd name="T2" fmla="*/ 2147483647 w 233"/>
              <a:gd name="T3" fmla="*/ 2147483647 h 79"/>
              <a:gd name="T4" fmla="*/ 2147483647 w 233"/>
              <a:gd name="T5" fmla="*/ 0 h 79"/>
              <a:gd name="T6" fmla="*/ 2147483647 w 233"/>
              <a:gd name="T7" fmla="*/ 0 h 79"/>
              <a:gd name="T8" fmla="*/ 2147483647 w 233"/>
              <a:gd name="T9" fmla="*/ 2147483647 h 79"/>
              <a:gd name="T10" fmla="*/ 0 w 233"/>
              <a:gd name="T11" fmla="*/ 2147483647 h 79"/>
              <a:gd name="T12" fmla="*/ 2147483647 w 233"/>
              <a:gd name="T13" fmla="*/ 2147483647 h 79"/>
              <a:gd name="T14" fmla="*/ 2147483647 w 233"/>
              <a:gd name="T15" fmla="*/ 2147483647 h 79"/>
              <a:gd name="T16" fmla="*/ 2147483647 w 233"/>
              <a:gd name="T17" fmla="*/ 2147483647 h 79"/>
              <a:gd name="T18" fmla="*/ 2147483647 w 233"/>
              <a:gd name="T19" fmla="*/ 2147483647 h 79"/>
              <a:gd name="T20" fmla="*/ 2147483647 w 23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1" name="Freeform 311"/>
          <p:cNvSpPr>
            <a:spLocks/>
          </p:cNvSpPr>
          <p:nvPr/>
        </p:nvSpPr>
        <p:spPr bwMode="auto">
          <a:xfrm>
            <a:off x="6205540" y="3262313"/>
            <a:ext cx="33337" cy="38100"/>
          </a:xfrm>
          <a:custGeom>
            <a:avLst/>
            <a:gdLst>
              <a:gd name="T0" fmla="*/ 2147483647 w 64"/>
              <a:gd name="T1" fmla="*/ 0 h 55"/>
              <a:gd name="T2" fmla="*/ 0 w 64"/>
              <a:gd name="T3" fmla="*/ 2147483647 h 55"/>
              <a:gd name="T4" fmla="*/ 0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2" name="Freeform 312"/>
          <p:cNvSpPr>
            <a:spLocks/>
          </p:cNvSpPr>
          <p:nvPr/>
        </p:nvSpPr>
        <p:spPr bwMode="auto">
          <a:xfrm>
            <a:off x="6689725" y="3065464"/>
            <a:ext cx="115888" cy="122237"/>
          </a:xfrm>
          <a:custGeom>
            <a:avLst/>
            <a:gdLst>
              <a:gd name="T0" fmla="*/ 2147483647 w 217"/>
              <a:gd name="T1" fmla="*/ 0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0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0 h 176"/>
              <a:gd name="T34" fmla="*/ 2147483647 w 217"/>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76"/>
              <a:gd name="T56" fmla="*/ 217 w 217"/>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lnTo>
                  <a:pt x="202"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3" name="Freeform 313"/>
          <p:cNvSpPr>
            <a:spLocks/>
          </p:cNvSpPr>
          <p:nvPr/>
        </p:nvSpPr>
        <p:spPr bwMode="auto">
          <a:xfrm>
            <a:off x="6575426" y="2292350"/>
            <a:ext cx="73025" cy="46038"/>
          </a:xfrm>
          <a:custGeom>
            <a:avLst/>
            <a:gdLst>
              <a:gd name="T0" fmla="*/ 2147483647 w 136"/>
              <a:gd name="T1" fmla="*/ 0 h 67"/>
              <a:gd name="T2" fmla="*/ 0 w 136"/>
              <a:gd name="T3" fmla="*/ 2147483647 h 67"/>
              <a:gd name="T4" fmla="*/ 2147483647 w 136"/>
              <a:gd name="T5" fmla="*/ 2147483647 h 67"/>
              <a:gd name="T6" fmla="*/ 2147483647 w 136"/>
              <a:gd name="T7" fmla="*/ 0 h 67"/>
              <a:gd name="T8" fmla="*/ 2147483647 w 136"/>
              <a:gd name="T9" fmla="*/ 2147483647 h 67"/>
              <a:gd name="T10" fmla="*/ 2147483647 w 136"/>
              <a:gd name="T11" fmla="*/ 2147483647 h 67"/>
              <a:gd name="T12" fmla="*/ 2147483647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4" name="Freeform 314"/>
          <p:cNvSpPr>
            <a:spLocks/>
          </p:cNvSpPr>
          <p:nvPr/>
        </p:nvSpPr>
        <p:spPr bwMode="auto">
          <a:xfrm>
            <a:off x="6648451" y="3973514"/>
            <a:ext cx="139700" cy="104775"/>
          </a:xfrm>
          <a:custGeom>
            <a:avLst/>
            <a:gdLst>
              <a:gd name="T0" fmla="*/ 2147483647 w 265"/>
              <a:gd name="T1" fmla="*/ 2147483647 h 153"/>
              <a:gd name="T2" fmla="*/ 2147483647 w 265"/>
              <a:gd name="T3" fmla="*/ 0 h 153"/>
              <a:gd name="T4" fmla="*/ 0 w 265"/>
              <a:gd name="T5" fmla="*/ 2147483647 h 153"/>
              <a:gd name="T6" fmla="*/ 2147483647 w 265"/>
              <a:gd name="T7" fmla="*/ 2147483647 h 153"/>
              <a:gd name="T8" fmla="*/ 2147483647 w 265"/>
              <a:gd name="T9" fmla="*/ 2147483647 h 153"/>
              <a:gd name="T10" fmla="*/ 2147483647 w 265"/>
              <a:gd name="T11" fmla="*/ 2147483647 h 153"/>
              <a:gd name="T12" fmla="*/ 2147483647 w 265"/>
              <a:gd name="T13" fmla="*/ 2147483647 h 153"/>
              <a:gd name="T14" fmla="*/ 2147483647 w 265"/>
              <a:gd name="T15" fmla="*/ 2147483647 h 153"/>
              <a:gd name="T16" fmla="*/ 2147483647 w 265"/>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153"/>
              <a:gd name="T29" fmla="*/ 265 w 26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153">
                <a:moveTo>
                  <a:pt x="265" y="56"/>
                </a:moveTo>
                <a:lnTo>
                  <a:pt x="137" y="0"/>
                </a:lnTo>
                <a:lnTo>
                  <a:pt x="0" y="25"/>
                </a:lnTo>
                <a:lnTo>
                  <a:pt x="49" y="80"/>
                </a:lnTo>
                <a:lnTo>
                  <a:pt x="112" y="98"/>
                </a:lnTo>
                <a:lnTo>
                  <a:pt x="89" y="134"/>
                </a:lnTo>
                <a:lnTo>
                  <a:pt x="160" y="153"/>
                </a:lnTo>
                <a:lnTo>
                  <a:pt x="177" y="116"/>
                </a:lnTo>
                <a:lnTo>
                  <a:pt x="265" y="56"/>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5" name="Freeform 315"/>
          <p:cNvSpPr>
            <a:spLocks/>
          </p:cNvSpPr>
          <p:nvPr/>
        </p:nvSpPr>
        <p:spPr bwMode="auto">
          <a:xfrm>
            <a:off x="7750177" y="4621214"/>
            <a:ext cx="93663" cy="50800"/>
          </a:xfrm>
          <a:custGeom>
            <a:avLst/>
            <a:gdLst>
              <a:gd name="T0" fmla="*/ 0 w 176"/>
              <a:gd name="T1" fmla="*/ 2147483647 h 73"/>
              <a:gd name="T2" fmla="*/ 2147483647 w 176"/>
              <a:gd name="T3" fmla="*/ 2147483647 h 73"/>
              <a:gd name="T4" fmla="*/ 2147483647 w 176"/>
              <a:gd name="T5" fmla="*/ 2147483647 h 73"/>
              <a:gd name="T6" fmla="*/ 2147483647 w 176"/>
              <a:gd name="T7" fmla="*/ 0 h 73"/>
              <a:gd name="T8" fmla="*/ 2147483647 w 176"/>
              <a:gd name="T9" fmla="*/ 2147483647 h 73"/>
              <a:gd name="T10" fmla="*/ 0 w 176"/>
              <a:gd name="T11" fmla="*/ 2147483647 h 73"/>
              <a:gd name="T12" fmla="*/ 0 60000 65536"/>
              <a:gd name="T13" fmla="*/ 0 60000 65536"/>
              <a:gd name="T14" fmla="*/ 0 60000 65536"/>
              <a:gd name="T15" fmla="*/ 0 60000 65536"/>
              <a:gd name="T16" fmla="*/ 0 60000 65536"/>
              <a:gd name="T17" fmla="*/ 0 60000 65536"/>
              <a:gd name="T18" fmla="*/ 0 w 176"/>
              <a:gd name="T19" fmla="*/ 0 h 73"/>
              <a:gd name="T20" fmla="*/ 176 w 1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6" h="73">
                <a:moveTo>
                  <a:pt x="0" y="49"/>
                </a:moveTo>
                <a:lnTo>
                  <a:pt x="113" y="73"/>
                </a:lnTo>
                <a:lnTo>
                  <a:pt x="176" y="19"/>
                </a:lnTo>
                <a:lnTo>
                  <a:pt x="153" y="0"/>
                </a:lnTo>
                <a:lnTo>
                  <a:pt x="136" y="25"/>
                </a:lnTo>
                <a:lnTo>
                  <a:pt x="0" y="49"/>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6" name="Freeform 316"/>
          <p:cNvSpPr>
            <a:spLocks/>
          </p:cNvSpPr>
          <p:nvPr/>
        </p:nvSpPr>
        <p:spPr bwMode="auto">
          <a:xfrm>
            <a:off x="7813675" y="4591051"/>
            <a:ext cx="50800" cy="42863"/>
          </a:xfrm>
          <a:custGeom>
            <a:avLst/>
            <a:gdLst>
              <a:gd name="T0" fmla="*/ 0 w 95"/>
              <a:gd name="T1" fmla="*/ 0 h 60"/>
              <a:gd name="T2" fmla="*/ 2147483647 w 95"/>
              <a:gd name="T3" fmla="*/ 2147483647 h 60"/>
              <a:gd name="T4" fmla="*/ 2147483647 w 95"/>
              <a:gd name="T5" fmla="*/ 2147483647 h 60"/>
              <a:gd name="T6" fmla="*/ 2147483647 w 95"/>
              <a:gd name="T7" fmla="*/ 2147483647 h 60"/>
              <a:gd name="T8" fmla="*/ 0 w 95"/>
              <a:gd name="T9" fmla="*/ 0 h 60"/>
              <a:gd name="T10" fmla="*/ 0 60000 65536"/>
              <a:gd name="T11" fmla="*/ 0 60000 65536"/>
              <a:gd name="T12" fmla="*/ 0 60000 65536"/>
              <a:gd name="T13" fmla="*/ 0 60000 65536"/>
              <a:gd name="T14" fmla="*/ 0 60000 65536"/>
              <a:gd name="T15" fmla="*/ 0 w 95"/>
              <a:gd name="T16" fmla="*/ 0 h 60"/>
              <a:gd name="T17" fmla="*/ 95 w 95"/>
              <a:gd name="T18" fmla="*/ 60 h 60"/>
            </a:gdLst>
            <a:ahLst/>
            <a:cxnLst>
              <a:cxn ang="T10">
                <a:pos x="T0" y="T1"/>
              </a:cxn>
              <a:cxn ang="T11">
                <a:pos x="T2" y="T3"/>
              </a:cxn>
              <a:cxn ang="T12">
                <a:pos x="T4" y="T5"/>
              </a:cxn>
              <a:cxn ang="T13">
                <a:pos x="T6" y="T7"/>
              </a:cxn>
              <a:cxn ang="T14">
                <a:pos x="T8" y="T9"/>
              </a:cxn>
            </a:cxnLst>
            <a:rect l="T15" t="T16" r="T17" b="T18"/>
            <a:pathLst>
              <a:path w="95" h="60">
                <a:moveTo>
                  <a:pt x="0" y="0"/>
                </a:moveTo>
                <a:lnTo>
                  <a:pt x="64" y="24"/>
                </a:lnTo>
                <a:lnTo>
                  <a:pt x="95" y="60"/>
                </a:lnTo>
                <a:lnTo>
                  <a:pt x="95" y="36"/>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7" name="Freeform 317"/>
          <p:cNvSpPr>
            <a:spLocks/>
          </p:cNvSpPr>
          <p:nvPr/>
        </p:nvSpPr>
        <p:spPr bwMode="auto">
          <a:xfrm>
            <a:off x="7894637" y="4651376"/>
            <a:ext cx="30163" cy="28575"/>
          </a:xfrm>
          <a:custGeom>
            <a:avLst/>
            <a:gdLst>
              <a:gd name="T0" fmla="*/ 0 w 57"/>
              <a:gd name="T1" fmla="*/ 0 h 43"/>
              <a:gd name="T2" fmla="*/ 0 w 57"/>
              <a:gd name="T3" fmla="*/ 2147483647 h 43"/>
              <a:gd name="T4" fmla="*/ 2147483647 w 57"/>
              <a:gd name="T5" fmla="*/ 2147483647 h 43"/>
              <a:gd name="T6" fmla="*/ 2147483647 w 57"/>
              <a:gd name="T7" fmla="*/ 2147483647 h 43"/>
              <a:gd name="T8" fmla="*/ 2147483647 w 57"/>
              <a:gd name="T9" fmla="*/ 2147483647 h 43"/>
              <a:gd name="T10" fmla="*/ 2147483647 w 57"/>
              <a:gd name="T11" fmla="*/ 2147483647 h 43"/>
              <a:gd name="T12" fmla="*/ 2147483647 w 57"/>
              <a:gd name="T13" fmla="*/ 2147483647 h 43"/>
              <a:gd name="T14" fmla="*/ 2147483647 w 57"/>
              <a:gd name="T15" fmla="*/ 2147483647 h 43"/>
              <a:gd name="T16" fmla="*/ 0 w 5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3"/>
              <a:gd name="T29" fmla="*/ 57 w 5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3">
                <a:moveTo>
                  <a:pt x="0" y="0"/>
                </a:moveTo>
                <a:lnTo>
                  <a:pt x="0" y="13"/>
                </a:lnTo>
                <a:lnTo>
                  <a:pt x="25" y="30"/>
                </a:lnTo>
                <a:lnTo>
                  <a:pt x="33" y="37"/>
                </a:lnTo>
                <a:lnTo>
                  <a:pt x="40" y="43"/>
                </a:lnTo>
                <a:lnTo>
                  <a:pt x="57" y="37"/>
                </a:lnTo>
                <a:lnTo>
                  <a:pt x="57" y="30"/>
                </a:lnTo>
                <a:lnTo>
                  <a:pt x="25" y="6"/>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8" name="Freeform 318"/>
          <p:cNvSpPr>
            <a:spLocks/>
          </p:cNvSpPr>
          <p:nvPr/>
        </p:nvSpPr>
        <p:spPr bwMode="auto">
          <a:xfrm>
            <a:off x="7932739" y="4675189"/>
            <a:ext cx="25400" cy="7937"/>
          </a:xfrm>
          <a:custGeom>
            <a:avLst/>
            <a:gdLst>
              <a:gd name="T0" fmla="*/ 0 w 48"/>
              <a:gd name="T1" fmla="*/ 0 h 12"/>
              <a:gd name="T2" fmla="*/ 2147483647 w 48"/>
              <a:gd name="T3" fmla="*/ 2147483647 h 12"/>
              <a:gd name="T4" fmla="*/ 2147483647 w 48"/>
              <a:gd name="T5" fmla="*/ 2147483647 h 12"/>
              <a:gd name="T6" fmla="*/ 2147483647 w 48"/>
              <a:gd name="T7" fmla="*/ 2147483647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24" y="6"/>
                </a:lnTo>
                <a:lnTo>
                  <a:pt x="48" y="12"/>
                </a:lnTo>
                <a:lnTo>
                  <a:pt x="24" y="12"/>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9" name="Freeform 319"/>
          <p:cNvSpPr>
            <a:spLocks/>
          </p:cNvSpPr>
          <p:nvPr/>
        </p:nvSpPr>
        <p:spPr bwMode="auto">
          <a:xfrm>
            <a:off x="7958139" y="4708526"/>
            <a:ext cx="12700" cy="12700"/>
          </a:xfrm>
          <a:custGeom>
            <a:avLst/>
            <a:gdLst>
              <a:gd name="T0" fmla="*/ 0 w 24"/>
              <a:gd name="T1" fmla="*/ 2147483647 h 18"/>
              <a:gd name="T2" fmla="*/ 0 w 24"/>
              <a:gd name="T3" fmla="*/ 0 h 18"/>
              <a:gd name="T4" fmla="*/ 2147483647 w 24"/>
              <a:gd name="T5" fmla="*/ 2147483647 h 18"/>
              <a:gd name="T6" fmla="*/ 2147483647 w 24"/>
              <a:gd name="T7" fmla="*/ 2147483647 h 18"/>
              <a:gd name="T8" fmla="*/ 0 w 24"/>
              <a:gd name="T9" fmla="*/ 2147483647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12"/>
                </a:moveTo>
                <a:lnTo>
                  <a:pt x="0" y="0"/>
                </a:lnTo>
                <a:lnTo>
                  <a:pt x="24" y="12"/>
                </a:lnTo>
                <a:lnTo>
                  <a:pt x="24" y="18"/>
                </a:lnTo>
                <a:lnTo>
                  <a:pt x="0" y="12"/>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0" name="Freeform 320"/>
          <p:cNvSpPr>
            <a:spLocks/>
          </p:cNvSpPr>
          <p:nvPr/>
        </p:nvSpPr>
        <p:spPr bwMode="auto">
          <a:xfrm>
            <a:off x="8001001" y="4738689"/>
            <a:ext cx="38100" cy="7937"/>
          </a:xfrm>
          <a:custGeom>
            <a:avLst/>
            <a:gdLst>
              <a:gd name="T0" fmla="*/ 0 w 72"/>
              <a:gd name="T1" fmla="*/ 2147483647 h 11"/>
              <a:gd name="T2" fmla="*/ 2147483647 w 72"/>
              <a:gd name="T3" fmla="*/ 0 h 11"/>
              <a:gd name="T4" fmla="*/ 2147483647 w 72"/>
              <a:gd name="T5" fmla="*/ 0 h 11"/>
              <a:gd name="T6" fmla="*/ 2147483647 w 72"/>
              <a:gd name="T7" fmla="*/ 2147483647 h 11"/>
              <a:gd name="T8" fmla="*/ 2147483647 w 72"/>
              <a:gd name="T9" fmla="*/ 2147483647 h 11"/>
              <a:gd name="T10" fmla="*/ 2147483647 w 72"/>
              <a:gd name="T11" fmla="*/ 2147483647 h 11"/>
              <a:gd name="T12" fmla="*/ 0 w 72"/>
              <a:gd name="T13" fmla="*/ 2147483647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5"/>
                </a:moveTo>
                <a:lnTo>
                  <a:pt x="24" y="0"/>
                </a:lnTo>
                <a:lnTo>
                  <a:pt x="32" y="0"/>
                </a:lnTo>
                <a:lnTo>
                  <a:pt x="72" y="5"/>
                </a:lnTo>
                <a:lnTo>
                  <a:pt x="72" y="11"/>
                </a:lnTo>
                <a:lnTo>
                  <a:pt x="24" y="11"/>
                </a:lnTo>
                <a:lnTo>
                  <a:pt x="0" y="5"/>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1" name="Freeform 321"/>
          <p:cNvSpPr>
            <a:spLocks/>
          </p:cNvSpPr>
          <p:nvPr/>
        </p:nvSpPr>
        <p:spPr bwMode="auto">
          <a:xfrm>
            <a:off x="8039101" y="4718051"/>
            <a:ext cx="12700" cy="23813"/>
          </a:xfrm>
          <a:custGeom>
            <a:avLst/>
            <a:gdLst>
              <a:gd name="T0" fmla="*/ 2147483647 w 25"/>
              <a:gd name="T1" fmla="*/ 2147483647 h 36"/>
              <a:gd name="T2" fmla="*/ 2147483647 w 25"/>
              <a:gd name="T3" fmla="*/ 2147483647 h 36"/>
              <a:gd name="T4" fmla="*/ 2147483647 w 25"/>
              <a:gd name="T5" fmla="*/ 2147483647 h 36"/>
              <a:gd name="T6" fmla="*/ 2147483647 w 25"/>
              <a:gd name="T7" fmla="*/ 2147483647 h 36"/>
              <a:gd name="T8" fmla="*/ 0 w 25"/>
              <a:gd name="T9" fmla="*/ 0 h 36"/>
              <a:gd name="T10" fmla="*/ 2147483647 w 25"/>
              <a:gd name="T11" fmla="*/ 2147483647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8" y="31"/>
                </a:moveTo>
                <a:lnTo>
                  <a:pt x="25" y="36"/>
                </a:lnTo>
                <a:lnTo>
                  <a:pt x="17" y="31"/>
                </a:lnTo>
                <a:lnTo>
                  <a:pt x="8" y="6"/>
                </a:lnTo>
                <a:lnTo>
                  <a:pt x="0" y="0"/>
                </a:lnTo>
                <a:lnTo>
                  <a:pt x="8" y="31"/>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2" name="Freeform 322"/>
          <p:cNvSpPr>
            <a:spLocks/>
          </p:cNvSpPr>
          <p:nvPr/>
        </p:nvSpPr>
        <p:spPr bwMode="auto">
          <a:xfrm>
            <a:off x="8048625" y="4751388"/>
            <a:ext cx="25400" cy="23812"/>
          </a:xfrm>
          <a:custGeom>
            <a:avLst/>
            <a:gdLst>
              <a:gd name="T0" fmla="*/ 0 w 48"/>
              <a:gd name="T1" fmla="*/ 0 h 37"/>
              <a:gd name="T2" fmla="*/ 2147483647 w 48"/>
              <a:gd name="T3" fmla="*/ 2147483647 h 37"/>
              <a:gd name="T4" fmla="*/ 2147483647 w 48"/>
              <a:gd name="T5" fmla="*/ 2147483647 h 37"/>
              <a:gd name="T6" fmla="*/ 2147483647 w 48"/>
              <a:gd name="T7" fmla="*/ 2147483647 h 37"/>
              <a:gd name="T8" fmla="*/ 2147483647 w 48"/>
              <a:gd name="T9" fmla="*/ 2147483647 h 37"/>
              <a:gd name="T10" fmla="*/ 0 w 48"/>
              <a:gd name="T11" fmla="*/ 0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0"/>
                </a:moveTo>
                <a:lnTo>
                  <a:pt x="8" y="31"/>
                </a:lnTo>
                <a:lnTo>
                  <a:pt x="48" y="37"/>
                </a:lnTo>
                <a:lnTo>
                  <a:pt x="48" y="31"/>
                </a:lnTo>
                <a:lnTo>
                  <a:pt x="32" y="31"/>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3" name="Freeform 323"/>
          <p:cNvSpPr>
            <a:spLocks/>
          </p:cNvSpPr>
          <p:nvPr/>
        </p:nvSpPr>
        <p:spPr bwMode="auto">
          <a:xfrm>
            <a:off x="8115300" y="5006976"/>
            <a:ext cx="85725" cy="53975"/>
          </a:xfrm>
          <a:custGeom>
            <a:avLst/>
            <a:gdLst>
              <a:gd name="T0" fmla="*/ 0 w 162"/>
              <a:gd name="T1" fmla="*/ 0 h 78"/>
              <a:gd name="T2" fmla="*/ 2147483647 w 162"/>
              <a:gd name="T3" fmla="*/ 2147483647 h 78"/>
              <a:gd name="T4" fmla="*/ 2147483647 w 162"/>
              <a:gd name="T5" fmla="*/ 2147483647 h 78"/>
              <a:gd name="T6" fmla="*/ 2147483647 w 162"/>
              <a:gd name="T7" fmla="*/ 2147483647 h 78"/>
              <a:gd name="T8" fmla="*/ 2147483647 w 162"/>
              <a:gd name="T9" fmla="*/ 2147483647 h 78"/>
              <a:gd name="T10" fmla="*/ 2147483647 w 162"/>
              <a:gd name="T11" fmla="*/ 2147483647 h 78"/>
              <a:gd name="T12" fmla="*/ 2147483647 w 162"/>
              <a:gd name="T13" fmla="*/ 2147483647 h 78"/>
              <a:gd name="T14" fmla="*/ 2147483647 w 162"/>
              <a:gd name="T15" fmla="*/ 2147483647 h 78"/>
              <a:gd name="T16" fmla="*/ 2147483647 w 162"/>
              <a:gd name="T17" fmla="*/ 0 h 78"/>
              <a:gd name="T18" fmla="*/ 0 w 1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78"/>
              <a:gd name="T32" fmla="*/ 162 w 1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78">
                <a:moveTo>
                  <a:pt x="0" y="0"/>
                </a:moveTo>
                <a:lnTo>
                  <a:pt x="33" y="37"/>
                </a:lnTo>
                <a:lnTo>
                  <a:pt x="113" y="67"/>
                </a:lnTo>
                <a:lnTo>
                  <a:pt x="162" y="78"/>
                </a:lnTo>
                <a:lnTo>
                  <a:pt x="162" y="67"/>
                </a:lnTo>
                <a:lnTo>
                  <a:pt x="113" y="42"/>
                </a:lnTo>
                <a:lnTo>
                  <a:pt x="73" y="30"/>
                </a:lnTo>
                <a:lnTo>
                  <a:pt x="33" y="12"/>
                </a:lnTo>
                <a:lnTo>
                  <a:pt x="8"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4" name="Freeform 324"/>
          <p:cNvSpPr>
            <a:spLocks/>
          </p:cNvSpPr>
          <p:nvPr/>
        </p:nvSpPr>
        <p:spPr bwMode="auto">
          <a:xfrm>
            <a:off x="8159750" y="4864101"/>
            <a:ext cx="20639" cy="15875"/>
          </a:xfrm>
          <a:custGeom>
            <a:avLst/>
            <a:gdLst>
              <a:gd name="T0" fmla="*/ 0 w 40"/>
              <a:gd name="T1" fmla="*/ 0 h 25"/>
              <a:gd name="T2" fmla="*/ 2147483647 w 40"/>
              <a:gd name="T3" fmla="*/ 2147483647 h 25"/>
              <a:gd name="T4" fmla="*/ 2147483647 w 40"/>
              <a:gd name="T5" fmla="*/ 2147483647 h 25"/>
              <a:gd name="T6" fmla="*/ 2147483647 w 40"/>
              <a:gd name="T7" fmla="*/ 2147483647 h 25"/>
              <a:gd name="T8" fmla="*/ 0 w 40"/>
              <a:gd name="T9" fmla="*/ 2147483647 h 25"/>
              <a:gd name="T10" fmla="*/ 0 w 40"/>
              <a:gd name="T11" fmla="*/ 0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0" y="0"/>
                </a:moveTo>
                <a:lnTo>
                  <a:pt x="31" y="13"/>
                </a:lnTo>
                <a:lnTo>
                  <a:pt x="40" y="19"/>
                </a:lnTo>
                <a:lnTo>
                  <a:pt x="31" y="25"/>
                </a:lnTo>
                <a:lnTo>
                  <a:pt x="0" y="19"/>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5" name="Freeform 325"/>
          <p:cNvSpPr>
            <a:spLocks/>
          </p:cNvSpPr>
          <p:nvPr/>
        </p:nvSpPr>
        <p:spPr bwMode="auto">
          <a:xfrm>
            <a:off x="8185149" y="4887913"/>
            <a:ext cx="7939" cy="25400"/>
          </a:xfrm>
          <a:custGeom>
            <a:avLst/>
            <a:gdLst>
              <a:gd name="T0" fmla="*/ 0 w 15"/>
              <a:gd name="T1" fmla="*/ 0 h 36"/>
              <a:gd name="T2" fmla="*/ 2147483647 w 15"/>
              <a:gd name="T3" fmla="*/ 2147483647 h 36"/>
              <a:gd name="T4" fmla="*/ 0 w 15"/>
              <a:gd name="T5" fmla="*/ 2147483647 h 36"/>
              <a:gd name="T6" fmla="*/ 0 w 15"/>
              <a:gd name="T7" fmla="*/ 0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0" y="0"/>
                </a:moveTo>
                <a:lnTo>
                  <a:pt x="15" y="36"/>
                </a:lnTo>
                <a:lnTo>
                  <a:pt x="0" y="19"/>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6" name="Freeform 326"/>
          <p:cNvSpPr>
            <a:spLocks/>
          </p:cNvSpPr>
          <p:nvPr/>
        </p:nvSpPr>
        <p:spPr bwMode="auto">
          <a:xfrm>
            <a:off x="8205788" y="4921250"/>
            <a:ext cx="4763" cy="9525"/>
          </a:xfrm>
          <a:custGeom>
            <a:avLst/>
            <a:gdLst>
              <a:gd name="T0" fmla="*/ 2147483647 w 8"/>
              <a:gd name="T1" fmla="*/ 0 h 12"/>
              <a:gd name="T2" fmla="*/ 2147483647 w 8"/>
              <a:gd name="T3" fmla="*/ 2147483647 h 12"/>
              <a:gd name="T4" fmla="*/ 0 w 8"/>
              <a:gd name="T5" fmla="*/ 2147483647 h 12"/>
              <a:gd name="T6" fmla="*/ 2147483647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0"/>
                </a:moveTo>
                <a:lnTo>
                  <a:pt x="8" y="12"/>
                </a:lnTo>
                <a:lnTo>
                  <a:pt x="0" y="12"/>
                </a:lnTo>
                <a:lnTo>
                  <a:pt x="8"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7" name="Freeform 327"/>
          <p:cNvSpPr>
            <a:spLocks/>
          </p:cNvSpPr>
          <p:nvPr/>
        </p:nvSpPr>
        <p:spPr bwMode="auto">
          <a:xfrm>
            <a:off x="8408988" y="4921250"/>
            <a:ext cx="25400" cy="17463"/>
          </a:xfrm>
          <a:custGeom>
            <a:avLst/>
            <a:gdLst>
              <a:gd name="T0" fmla="*/ 2147483647 w 48"/>
              <a:gd name="T1" fmla="*/ 0 h 24"/>
              <a:gd name="T2" fmla="*/ 2147483647 w 48"/>
              <a:gd name="T3" fmla="*/ 0 h 24"/>
              <a:gd name="T4" fmla="*/ 2147483647 w 48"/>
              <a:gd name="T5" fmla="*/ 2147483647 h 24"/>
              <a:gd name="T6" fmla="*/ 2147483647 w 48"/>
              <a:gd name="T7" fmla="*/ 2147483647 h 24"/>
              <a:gd name="T8" fmla="*/ 2147483647 w 48"/>
              <a:gd name="T9" fmla="*/ 2147483647 h 24"/>
              <a:gd name="T10" fmla="*/ 0 w 48"/>
              <a:gd name="T11" fmla="*/ 2147483647 h 24"/>
              <a:gd name="T12" fmla="*/ 2147483647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8" y="0"/>
                </a:moveTo>
                <a:lnTo>
                  <a:pt x="33" y="0"/>
                </a:lnTo>
                <a:lnTo>
                  <a:pt x="48" y="12"/>
                </a:lnTo>
                <a:lnTo>
                  <a:pt x="48" y="24"/>
                </a:lnTo>
                <a:lnTo>
                  <a:pt x="8" y="24"/>
                </a:lnTo>
                <a:lnTo>
                  <a:pt x="0" y="12"/>
                </a:lnTo>
                <a:lnTo>
                  <a:pt x="8"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8" name="Freeform 328"/>
          <p:cNvSpPr>
            <a:spLocks/>
          </p:cNvSpPr>
          <p:nvPr/>
        </p:nvSpPr>
        <p:spPr bwMode="auto">
          <a:xfrm>
            <a:off x="8434390" y="4892676"/>
            <a:ext cx="39687" cy="25400"/>
          </a:xfrm>
          <a:custGeom>
            <a:avLst/>
            <a:gdLst>
              <a:gd name="T0" fmla="*/ 0 w 73"/>
              <a:gd name="T1" fmla="*/ 2147483647 h 37"/>
              <a:gd name="T2" fmla="*/ 2147483647 w 73"/>
              <a:gd name="T3" fmla="*/ 0 h 37"/>
              <a:gd name="T4" fmla="*/ 2147483647 w 73"/>
              <a:gd name="T5" fmla="*/ 2147483647 h 37"/>
              <a:gd name="T6" fmla="*/ 2147483647 w 73"/>
              <a:gd name="T7" fmla="*/ 2147483647 h 37"/>
              <a:gd name="T8" fmla="*/ 2147483647 w 73"/>
              <a:gd name="T9" fmla="*/ 2147483647 h 37"/>
              <a:gd name="T10" fmla="*/ 2147483647 w 73"/>
              <a:gd name="T11" fmla="*/ 2147483647 h 37"/>
              <a:gd name="T12" fmla="*/ 2147483647 w 73"/>
              <a:gd name="T13" fmla="*/ 2147483647 h 37"/>
              <a:gd name="T14" fmla="*/ 0 w 73"/>
              <a:gd name="T15" fmla="*/ 2147483647 h 3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7"/>
              <a:gd name="T26" fmla="*/ 73 w 7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7">
                <a:moveTo>
                  <a:pt x="0" y="25"/>
                </a:moveTo>
                <a:lnTo>
                  <a:pt x="73" y="0"/>
                </a:lnTo>
                <a:lnTo>
                  <a:pt x="48" y="19"/>
                </a:lnTo>
                <a:lnTo>
                  <a:pt x="73" y="19"/>
                </a:lnTo>
                <a:lnTo>
                  <a:pt x="73" y="25"/>
                </a:lnTo>
                <a:lnTo>
                  <a:pt x="42" y="25"/>
                </a:lnTo>
                <a:lnTo>
                  <a:pt x="33" y="37"/>
                </a:lnTo>
                <a:lnTo>
                  <a:pt x="0" y="25"/>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9" name="Freeform 329"/>
          <p:cNvSpPr>
            <a:spLocks/>
          </p:cNvSpPr>
          <p:nvPr/>
        </p:nvSpPr>
        <p:spPr bwMode="auto">
          <a:xfrm>
            <a:off x="8580439" y="5013326"/>
            <a:ext cx="3175" cy="1588"/>
          </a:xfrm>
          <a:custGeom>
            <a:avLst/>
            <a:gdLst>
              <a:gd name="T0" fmla="*/ 0 w 7"/>
              <a:gd name="T1" fmla="*/ 0 h 1587"/>
              <a:gd name="T2" fmla="*/ 2147483647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0" name="Freeform 330"/>
          <p:cNvSpPr>
            <a:spLocks/>
          </p:cNvSpPr>
          <p:nvPr/>
        </p:nvSpPr>
        <p:spPr bwMode="auto">
          <a:xfrm>
            <a:off x="8634414" y="4835526"/>
            <a:ext cx="14287" cy="3175"/>
          </a:xfrm>
          <a:custGeom>
            <a:avLst/>
            <a:gdLst>
              <a:gd name="T0" fmla="*/ 0 w 25"/>
              <a:gd name="T1" fmla="*/ 0 h 6"/>
              <a:gd name="T2" fmla="*/ 2147483647 w 25"/>
              <a:gd name="T3" fmla="*/ 2147483647 h 6"/>
              <a:gd name="T4" fmla="*/ 2147483647 w 25"/>
              <a:gd name="T5" fmla="*/ 2147483647 h 6"/>
              <a:gd name="T6" fmla="*/ 2147483647 w 25"/>
              <a:gd name="T7" fmla="*/ 0 h 6"/>
              <a:gd name="T8" fmla="*/ 0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0"/>
                </a:moveTo>
                <a:lnTo>
                  <a:pt x="17" y="6"/>
                </a:lnTo>
                <a:lnTo>
                  <a:pt x="25" y="6"/>
                </a:lnTo>
                <a:lnTo>
                  <a:pt x="17"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1" name="Freeform 331"/>
          <p:cNvSpPr>
            <a:spLocks/>
          </p:cNvSpPr>
          <p:nvPr/>
        </p:nvSpPr>
        <p:spPr bwMode="auto">
          <a:xfrm>
            <a:off x="8651877" y="4843464"/>
            <a:ext cx="22225" cy="7937"/>
          </a:xfrm>
          <a:custGeom>
            <a:avLst/>
            <a:gdLst>
              <a:gd name="T0" fmla="*/ 2147483647 w 40"/>
              <a:gd name="T1" fmla="*/ 0 h 13"/>
              <a:gd name="T2" fmla="*/ 2147483647 w 40"/>
              <a:gd name="T3" fmla="*/ 2147483647 h 13"/>
              <a:gd name="T4" fmla="*/ 0 w 40"/>
              <a:gd name="T5" fmla="*/ 2147483647 h 13"/>
              <a:gd name="T6" fmla="*/ 0 w 40"/>
              <a:gd name="T7" fmla="*/ 0 h 13"/>
              <a:gd name="T8" fmla="*/ 2147483647 w 40"/>
              <a:gd name="T9" fmla="*/ 0 h 13"/>
              <a:gd name="T10" fmla="*/ 0 60000 65536"/>
              <a:gd name="T11" fmla="*/ 0 60000 65536"/>
              <a:gd name="T12" fmla="*/ 0 60000 65536"/>
              <a:gd name="T13" fmla="*/ 0 60000 65536"/>
              <a:gd name="T14" fmla="*/ 0 60000 65536"/>
              <a:gd name="T15" fmla="*/ 0 w 40"/>
              <a:gd name="T16" fmla="*/ 0 h 13"/>
              <a:gd name="T17" fmla="*/ 40 w 40"/>
              <a:gd name="T18" fmla="*/ 13 h 13"/>
            </a:gdLst>
            <a:ahLst/>
            <a:cxnLst>
              <a:cxn ang="T10">
                <a:pos x="T0" y="T1"/>
              </a:cxn>
              <a:cxn ang="T11">
                <a:pos x="T2" y="T3"/>
              </a:cxn>
              <a:cxn ang="T12">
                <a:pos x="T4" y="T5"/>
              </a:cxn>
              <a:cxn ang="T13">
                <a:pos x="T6" y="T7"/>
              </a:cxn>
              <a:cxn ang="T14">
                <a:pos x="T8" y="T9"/>
              </a:cxn>
            </a:cxnLst>
            <a:rect l="T15" t="T16" r="T17" b="T18"/>
            <a:pathLst>
              <a:path w="40" h="13">
                <a:moveTo>
                  <a:pt x="7" y="0"/>
                </a:moveTo>
                <a:lnTo>
                  <a:pt x="40" y="13"/>
                </a:lnTo>
                <a:lnTo>
                  <a:pt x="0" y="13"/>
                </a:lnTo>
                <a:lnTo>
                  <a:pt x="0" y="0"/>
                </a:lnTo>
                <a:lnTo>
                  <a:pt x="7"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2" name="Freeform 332"/>
          <p:cNvSpPr>
            <a:spLocks/>
          </p:cNvSpPr>
          <p:nvPr/>
        </p:nvSpPr>
        <p:spPr bwMode="auto">
          <a:xfrm>
            <a:off x="7985125" y="4700589"/>
            <a:ext cx="25400" cy="14287"/>
          </a:xfrm>
          <a:custGeom>
            <a:avLst/>
            <a:gdLst>
              <a:gd name="T0" fmla="*/ 2147483647 w 48"/>
              <a:gd name="T1" fmla="*/ 2147483647 h 19"/>
              <a:gd name="T2" fmla="*/ 2147483647 w 48"/>
              <a:gd name="T3" fmla="*/ 2147483647 h 19"/>
              <a:gd name="T4" fmla="*/ 2147483647 w 48"/>
              <a:gd name="T5" fmla="*/ 2147483647 h 19"/>
              <a:gd name="T6" fmla="*/ 2147483647 w 48"/>
              <a:gd name="T7" fmla="*/ 0 h 19"/>
              <a:gd name="T8" fmla="*/ 0 w 48"/>
              <a:gd name="T9" fmla="*/ 0 h 19"/>
              <a:gd name="T10" fmla="*/ 2147483647 w 48"/>
              <a:gd name="T11" fmla="*/ 2147483647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31" y="19"/>
                </a:moveTo>
                <a:lnTo>
                  <a:pt x="48" y="13"/>
                </a:lnTo>
                <a:lnTo>
                  <a:pt x="40" y="13"/>
                </a:lnTo>
                <a:lnTo>
                  <a:pt x="7" y="0"/>
                </a:lnTo>
                <a:lnTo>
                  <a:pt x="0" y="0"/>
                </a:lnTo>
                <a:lnTo>
                  <a:pt x="31" y="19"/>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3" name="Freeform 333"/>
          <p:cNvSpPr>
            <a:spLocks/>
          </p:cNvSpPr>
          <p:nvPr/>
        </p:nvSpPr>
        <p:spPr bwMode="auto">
          <a:xfrm>
            <a:off x="8035926" y="4795839"/>
            <a:ext cx="12700" cy="14287"/>
          </a:xfrm>
          <a:custGeom>
            <a:avLst/>
            <a:gdLst>
              <a:gd name="T0" fmla="*/ 0 w 24"/>
              <a:gd name="T1" fmla="*/ 2147483647 h 19"/>
              <a:gd name="T2" fmla="*/ 0 w 24"/>
              <a:gd name="T3" fmla="*/ 0 h 19"/>
              <a:gd name="T4" fmla="*/ 2147483647 w 24"/>
              <a:gd name="T5" fmla="*/ 2147483647 h 19"/>
              <a:gd name="T6" fmla="*/ 2147483647 w 24"/>
              <a:gd name="T7" fmla="*/ 2147483647 h 19"/>
              <a:gd name="T8" fmla="*/ 0 w 24"/>
              <a:gd name="T9" fmla="*/ 2147483647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3"/>
                </a:moveTo>
                <a:lnTo>
                  <a:pt x="0" y="0"/>
                </a:lnTo>
                <a:lnTo>
                  <a:pt x="24" y="13"/>
                </a:lnTo>
                <a:lnTo>
                  <a:pt x="24" y="19"/>
                </a:lnTo>
                <a:lnTo>
                  <a:pt x="0" y="13"/>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4" name="Freeform 334"/>
          <p:cNvSpPr>
            <a:spLocks/>
          </p:cNvSpPr>
          <p:nvPr/>
        </p:nvSpPr>
        <p:spPr bwMode="auto">
          <a:xfrm>
            <a:off x="3533775" y="3513139"/>
            <a:ext cx="46039" cy="41275"/>
          </a:xfrm>
          <a:custGeom>
            <a:avLst/>
            <a:gdLst>
              <a:gd name="T0" fmla="*/ 0 w 88"/>
              <a:gd name="T1" fmla="*/ 0 h 61"/>
              <a:gd name="T2" fmla="*/ 2147483647 w 88"/>
              <a:gd name="T3" fmla="*/ 2147483647 h 61"/>
              <a:gd name="T4" fmla="*/ 2147483647 w 88"/>
              <a:gd name="T5" fmla="*/ 2147483647 h 61"/>
              <a:gd name="T6" fmla="*/ 2147483647 w 88"/>
              <a:gd name="T7" fmla="*/ 2147483647 h 61"/>
              <a:gd name="T8" fmla="*/ 0 w 88"/>
              <a:gd name="T9" fmla="*/ 0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0" y="0"/>
                </a:moveTo>
                <a:lnTo>
                  <a:pt x="63" y="24"/>
                </a:lnTo>
                <a:lnTo>
                  <a:pt x="88" y="61"/>
                </a:lnTo>
                <a:lnTo>
                  <a:pt x="88" y="37"/>
                </a:lnTo>
                <a:lnTo>
                  <a:pt x="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5" name="Freeform 335"/>
          <p:cNvSpPr>
            <a:spLocks/>
          </p:cNvSpPr>
          <p:nvPr/>
        </p:nvSpPr>
        <p:spPr bwMode="auto">
          <a:xfrm>
            <a:off x="3638551" y="3568701"/>
            <a:ext cx="42863" cy="15875"/>
          </a:xfrm>
          <a:custGeom>
            <a:avLst/>
            <a:gdLst>
              <a:gd name="T0" fmla="*/ 2147483647 w 81"/>
              <a:gd name="T1" fmla="*/ 2147483647 h 24"/>
              <a:gd name="T2" fmla="*/ 0 w 81"/>
              <a:gd name="T3" fmla="*/ 0 h 24"/>
              <a:gd name="T4" fmla="*/ 2147483647 w 81"/>
              <a:gd name="T5" fmla="*/ 2147483647 h 24"/>
              <a:gd name="T6" fmla="*/ 2147483647 w 81"/>
              <a:gd name="T7" fmla="*/ 0 h 24"/>
              <a:gd name="T8" fmla="*/ 2147483647 w 81"/>
              <a:gd name="T9" fmla="*/ 2147483647 h 24"/>
              <a:gd name="T10" fmla="*/ 2147483647 w 81"/>
              <a:gd name="T11" fmla="*/ 2147483647 h 24"/>
              <a:gd name="T12" fmla="*/ 2147483647 w 81"/>
              <a:gd name="T13" fmla="*/ 2147483647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 y="17"/>
                </a:moveTo>
                <a:lnTo>
                  <a:pt x="0" y="0"/>
                </a:lnTo>
                <a:lnTo>
                  <a:pt x="48" y="6"/>
                </a:lnTo>
                <a:lnTo>
                  <a:pt x="73" y="0"/>
                </a:lnTo>
                <a:lnTo>
                  <a:pt x="81" y="11"/>
                </a:lnTo>
                <a:lnTo>
                  <a:pt x="48" y="24"/>
                </a:lnTo>
                <a:lnTo>
                  <a:pt x="8" y="1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6" name="Freeform 336"/>
          <p:cNvSpPr>
            <a:spLocks/>
          </p:cNvSpPr>
          <p:nvPr/>
        </p:nvSpPr>
        <p:spPr bwMode="auto">
          <a:xfrm>
            <a:off x="3605213" y="3521076"/>
            <a:ext cx="25400" cy="12700"/>
          </a:xfrm>
          <a:custGeom>
            <a:avLst/>
            <a:gdLst>
              <a:gd name="T0" fmla="*/ 2147483647 w 48"/>
              <a:gd name="T1" fmla="*/ 2147483647 h 17"/>
              <a:gd name="T2" fmla="*/ 2147483647 w 48"/>
              <a:gd name="T3" fmla="*/ 0 h 17"/>
              <a:gd name="T4" fmla="*/ 0 w 48"/>
              <a:gd name="T5" fmla="*/ 2147483647 h 17"/>
              <a:gd name="T6" fmla="*/ 0 w 48"/>
              <a:gd name="T7" fmla="*/ 2147483647 h 17"/>
              <a:gd name="T8" fmla="*/ 2147483647 w 48"/>
              <a:gd name="T9" fmla="*/ 2147483647 h 17"/>
              <a:gd name="T10" fmla="*/ 2147483647 w 48"/>
              <a:gd name="T11" fmla="*/ 2147483647 h 17"/>
              <a:gd name="T12" fmla="*/ 0 60000 65536"/>
              <a:gd name="T13" fmla="*/ 0 60000 65536"/>
              <a:gd name="T14" fmla="*/ 0 60000 65536"/>
              <a:gd name="T15" fmla="*/ 0 60000 65536"/>
              <a:gd name="T16" fmla="*/ 0 60000 65536"/>
              <a:gd name="T17" fmla="*/ 0 60000 65536"/>
              <a:gd name="T18" fmla="*/ 0 w 48"/>
              <a:gd name="T19" fmla="*/ 0 h 17"/>
              <a:gd name="T20" fmla="*/ 48 w 4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8" h="17">
                <a:moveTo>
                  <a:pt x="48" y="17"/>
                </a:moveTo>
                <a:lnTo>
                  <a:pt x="24" y="0"/>
                </a:lnTo>
                <a:lnTo>
                  <a:pt x="0" y="11"/>
                </a:lnTo>
                <a:lnTo>
                  <a:pt x="0" y="17"/>
                </a:lnTo>
                <a:lnTo>
                  <a:pt x="40" y="17"/>
                </a:lnTo>
                <a:lnTo>
                  <a:pt x="48" y="1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7" name="Freeform 337"/>
          <p:cNvSpPr>
            <a:spLocks/>
          </p:cNvSpPr>
          <p:nvPr/>
        </p:nvSpPr>
        <p:spPr bwMode="auto">
          <a:xfrm>
            <a:off x="3689351" y="3825876"/>
            <a:ext cx="17463" cy="30163"/>
          </a:xfrm>
          <a:custGeom>
            <a:avLst/>
            <a:gdLst>
              <a:gd name="T0" fmla="*/ 2147483647 w 33"/>
              <a:gd name="T1" fmla="*/ 2147483647 h 43"/>
              <a:gd name="T2" fmla="*/ 2147483647 w 33"/>
              <a:gd name="T3" fmla="*/ 2147483647 h 43"/>
              <a:gd name="T4" fmla="*/ 0 w 33"/>
              <a:gd name="T5" fmla="*/ 0 h 43"/>
              <a:gd name="T6" fmla="*/ 2147483647 w 33"/>
              <a:gd name="T7" fmla="*/ 2147483647 h 43"/>
              <a:gd name="T8" fmla="*/ 0 60000 65536"/>
              <a:gd name="T9" fmla="*/ 0 60000 65536"/>
              <a:gd name="T10" fmla="*/ 0 60000 65536"/>
              <a:gd name="T11" fmla="*/ 0 60000 65536"/>
              <a:gd name="T12" fmla="*/ 0 w 33"/>
              <a:gd name="T13" fmla="*/ 0 h 43"/>
              <a:gd name="T14" fmla="*/ 33 w 33"/>
              <a:gd name="T15" fmla="*/ 43 h 43"/>
            </a:gdLst>
            <a:ahLst/>
            <a:cxnLst>
              <a:cxn ang="T8">
                <a:pos x="T0" y="T1"/>
              </a:cxn>
              <a:cxn ang="T9">
                <a:pos x="T2" y="T3"/>
              </a:cxn>
              <a:cxn ang="T10">
                <a:pos x="T4" y="T5"/>
              </a:cxn>
              <a:cxn ang="T11">
                <a:pos x="T6" y="T7"/>
              </a:cxn>
            </a:cxnLst>
            <a:rect l="T12" t="T13" r="T14" b="T15"/>
            <a:pathLst>
              <a:path w="33" h="43">
                <a:moveTo>
                  <a:pt x="9" y="43"/>
                </a:moveTo>
                <a:lnTo>
                  <a:pt x="33" y="7"/>
                </a:lnTo>
                <a:lnTo>
                  <a:pt x="0" y="0"/>
                </a:lnTo>
                <a:lnTo>
                  <a:pt x="9" y="43"/>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28" name="Freeform 338"/>
          <p:cNvSpPr>
            <a:spLocks/>
          </p:cNvSpPr>
          <p:nvPr/>
        </p:nvSpPr>
        <p:spPr bwMode="auto">
          <a:xfrm>
            <a:off x="3651251" y="4090988"/>
            <a:ext cx="30163" cy="20637"/>
          </a:xfrm>
          <a:custGeom>
            <a:avLst/>
            <a:gdLst>
              <a:gd name="T0" fmla="*/ 2147483647 w 57"/>
              <a:gd name="T1" fmla="*/ 0 h 30"/>
              <a:gd name="T2" fmla="*/ 0 w 57"/>
              <a:gd name="T3" fmla="*/ 2147483647 h 30"/>
              <a:gd name="T4" fmla="*/ 2147483647 w 57"/>
              <a:gd name="T5" fmla="*/ 2147483647 h 30"/>
              <a:gd name="T6" fmla="*/ 2147483647 w 57"/>
              <a:gd name="T7" fmla="*/ 2147483647 h 30"/>
              <a:gd name="T8" fmla="*/ 2147483647 w 57"/>
              <a:gd name="T9" fmla="*/ 2147483647 h 30"/>
              <a:gd name="T10" fmla="*/ 2147483647 w 57"/>
              <a:gd name="T11" fmla="*/ 2147483647 h 30"/>
              <a:gd name="T12" fmla="*/ 2147483647 w 57"/>
              <a:gd name="T13" fmla="*/ 2147483647 h 30"/>
              <a:gd name="T14" fmla="*/ 2147483647 w 57"/>
              <a:gd name="T15" fmla="*/ 2147483647 h 30"/>
              <a:gd name="T16" fmla="*/ 2147483647 w 57"/>
              <a:gd name="T17" fmla="*/ 2147483647 h 30"/>
              <a:gd name="T18" fmla="*/ 2147483647 w 5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30"/>
              <a:gd name="T32" fmla="*/ 57 w 5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30">
                <a:moveTo>
                  <a:pt x="9" y="0"/>
                </a:moveTo>
                <a:lnTo>
                  <a:pt x="0" y="6"/>
                </a:lnTo>
                <a:lnTo>
                  <a:pt x="17" y="18"/>
                </a:lnTo>
                <a:lnTo>
                  <a:pt x="9" y="25"/>
                </a:lnTo>
                <a:lnTo>
                  <a:pt x="24" y="30"/>
                </a:lnTo>
                <a:lnTo>
                  <a:pt x="49" y="18"/>
                </a:lnTo>
                <a:lnTo>
                  <a:pt x="57" y="12"/>
                </a:lnTo>
                <a:lnTo>
                  <a:pt x="40" y="6"/>
                </a:lnTo>
                <a:lnTo>
                  <a:pt x="32" y="6"/>
                </a:lnTo>
                <a:lnTo>
                  <a:pt x="9"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29" name="Freeform 339"/>
          <p:cNvSpPr>
            <a:spLocks/>
          </p:cNvSpPr>
          <p:nvPr/>
        </p:nvSpPr>
        <p:spPr bwMode="auto">
          <a:xfrm>
            <a:off x="3800475" y="3814763"/>
            <a:ext cx="33339" cy="50800"/>
          </a:xfrm>
          <a:custGeom>
            <a:avLst/>
            <a:gdLst>
              <a:gd name="T0" fmla="*/ 2147483647 w 63"/>
              <a:gd name="T1" fmla="*/ 0 h 73"/>
              <a:gd name="T2" fmla="*/ 2147483647 w 63"/>
              <a:gd name="T3" fmla="*/ 2147483647 h 73"/>
              <a:gd name="T4" fmla="*/ 2147483647 w 63"/>
              <a:gd name="T5" fmla="*/ 2147483647 h 73"/>
              <a:gd name="T6" fmla="*/ 2147483647 w 63"/>
              <a:gd name="T7" fmla="*/ 2147483647 h 73"/>
              <a:gd name="T8" fmla="*/ 0 w 63"/>
              <a:gd name="T9" fmla="*/ 2147483647 h 73"/>
              <a:gd name="T10" fmla="*/ 2147483647 w 63"/>
              <a:gd name="T11" fmla="*/ 0 h 73"/>
              <a:gd name="T12" fmla="*/ 0 60000 65536"/>
              <a:gd name="T13" fmla="*/ 0 60000 65536"/>
              <a:gd name="T14" fmla="*/ 0 60000 65536"/>
              <a:gd name="T15" fmla="*/ 0 60000 65536"/>
              <a:gd name="T16" fmla="*/ 0 60000 65536"/>
              <a:gd name="T17" fmla="*/ 0 60000 65536"/>
              <a:gd name="T18" fmla="*/ 0 w 63"/>
              <a:gd name="T19" fmla="*/ 0 h 73"/>
              <a:gd name="T20" fmla="*/ 63 w 6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3" h="73">
                <a:moveTo>
                  <a:pt x="40" y="0"/>
                </a:moveTo>
                <a:lnTo>
                  <a:pt x="48" y="11"/>
                </a:lnTo>
                <a:lnTo>
                  <a:pt x="63" y="30"/>
                </a:lnTo>
                <a:lnTo>
                  <a:pt x="8" y="73"/>
                </a:lnTo>
                <a:lnTo>
                  <a:pt x="0" y="60"/>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0" name="Freeform 340"/>
          <p:cNvSpPr>
            <a:spLocks/>
          </p:cNvSpPr>
          <p:nvPr/>
        </p:nvSpPr>
        <p:spPr bwMode="auto">
          <a:xfrm>
            <a:off x="3733800" y="3840163"/>
            <a:ext cx="33339" cy="25400"/>
          </a:xfrm>
          <a:custGeom>
            <a:avLst/>
            <a:gdLst>
              <a:gd name="T0" fmla="*/ 2147483647 w 63"/>
              <a:gd name="T1" fmla="*/ 0 h 37"/>
              <a:gd name="T2" fmla="*/ 2147483647 w 63"/>
              <a:gd name="T3" fmla="*/ 2147483647 h 37"/>
              <a:gd name="T4" fmla="*/ 2147483647 w 63"/>
              <a:gd name="T5" fmla="*/ 2147483647 h 37"/>
              <a:gd name="T6" fmla="*/ 0 w 63"/>
              <a:gd name="T7" fmla="*/ 2147483647 h 37"/>
              <a:gd name="T8" fmla="*/ 2147483647 w 63"/>
              <a:gd name="T9" fmla="*/ 0 h 37"/>
              <a:gd name="T10" fmla="*/ 0 60000 65536"/>
              <a:gd name="T11" fmla="*/ 0 60000 65536"/>
              <a:gd name="T12" fmla="*/ 0 60000 65536"/>
              <a:gd name="T13" fmla="*/ 0 60000 65536"/>
              <a:gd name="T14" fmla="*/ 0 60000 65536"/>
              <a:gd name="T15" fmla="*/ 0 w 63"/>
              <a:gd name="T16" fmla="*/ 0 h 37"/>
              <a:gd name="T17" fmla="*/ 63 w 63"/>
              <a:gd name="T18" fmla="*/ 37 h 37"/>
            </a:gdLst>
            <a:ahLst/>
            <a:cxnLst>
              <a:cxn ang="T10">
                <a:pos x="T0" y="T1"/>
              </a:cxn>
              <a:cxn ang="T11">
                <a:pos x="T2" y="T3"/>
              </a:cxn>
              <a:cxn ang="T12">
                <a:pos x="T4" y="T5"/>
              </a:cxn>
              <a:cxn ang="T13">
                <a:pos x="T6" y="T7"/>
              </a:cxn>
              <a:cxn ang="T14">
                <a:pos x="T8" y="T9"/>
              </a:cxn>
            </a:cxnLst>
            <a:rect l="T15" t="T16" r="T17" b="T18"/>
            <a:pathLst>
              <a:path w="63" h="37">
                <a:moveTo>
                  <a:pt x="63" y="0"/>
                </a:moveTo>
                <a:lnTo>
                  <a:pt x="40" y="24"/>
                </a:lnTo>
                <a:lnTo>
                  <a:pt x="7" y="37"/>
                </a:lnTo>
                <a:lnTo>
                  <a:pt x="0" y="18"/>
                </a:lnTo>
                <a:lnTo>
                  <a:pt x="63"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1" name="Freeform 341"/>
          <p:cNvSpPr>
            <a:spLocks/>
          </p:cNvSpPr>
          <p:nvPr/>
        </p:nvSpPr>
        <p:spPr bwMode="auto">
          <a:xfrm>
            <a:off x="3825877" y="3789364"/>
            <a:ext cx="22225" cy="1587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9" y="24"/>
                </a:lnTo>
                <a:lnTo>
                  <a:pt x="40" y="12"/>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2" name="Freeform 342"/>
          <p:cNvSpPr>
            <a:spLocks/>
          </p:cNvSpPr>
          <p:nvPr/>
        </p:nvSpPr>
        <p:spPr bwMode="auto">
          <a:xfrm>
            <a:off x="3681414" y="4135439"/>
            <a:ext cx="22225" cy="9525"/>
          </a:xfrm>
          <a:custGeom>
            <a:avLst/>
            <a:gdLst>
              <a:gd name="T0" fmla="*/ 0 w 40"/>
              <a:gd name="T1" fmla="*/ 0 h 12"/>
              <a:gd name="T2" fmla="*/ 0 w 40"/>
              <a:gd name="T3" fmla="*/ 2147483647 h 12"/>
              <a:gd name="T4" fmla="*/ 2147483647 w 40"/>
              <a:gd name="T5" fmla="*/ 2147483647 h 12"/>
              <a:gd name="T6" fmla="*/ 2147483647 w 40"/>
              <a:gd name="T7" fmla="*/ 2147483647 h 12"/>
              <a:gd name="T8" fmla="*/ 0 w 40"/>
              <a:gd name="T9" fmla="*/ 0 h 12"/>
              <a:gd name="T10" fmla="*/ 0 60000 65536"/>
              <a:gd name="T11" fmla="*/ 0 60000 65536"/>
              <a:gd name="T12" fmla="*/ 0 60000 65536"/>
              <a:gd name="T13" fmla="*/ 0 60000 65536"/>
              <a:gd name="T14" fmla="*/ 0 60000 65536"/>
              <a:gd name="T15" fmla="*/ 0 w 40"/>
              <a:gd name="T16" fmla="*/ 0 h 12"/>
              <a:gd name="T17" fmla="*/ 40 w 40"/>
              <a:gd name="T18" fmla="*/ 12 h 12"/>
            </a:gdLst>
            <a:ahLst/>
            <a:cxnLst>
              <a:cxn ang="T10">
                <a:pos x="T0" y="T1"/>
              </a:cxn>
              <a:cxn ang="T11">
                <a:pos x="T2" y="T3"/>
              </a:cxn>
              <a:cxn ang="T12">
                <a:pos x="T4" y="T5"/>
              </a:cxn>
              <a:cxn ang="T13">
                <a:pos x="T6" y="T7"/>
              </a:cxn>
              <a:cxn ang="T14">
                <a:pos x="T8" y="T9"/>
              </a:cxn>
            </a:cxnLst>
            <a:rect l="T15" t="T16" r="T17" b="T18"/>
            <a:pathLst>
              <a:path w="40" h="12">
                <a:moveTo>
                  <a:pt x="0" y="0"/>
                </a:moveTo>
                <a:lnTo>
                  <a:pt x="0" y="12"/>
                </a:lnTo>
                <a:lnTo>
                  <a:pt x="15" y="12"/>
                </a:lnTo>
                <a:lnTo>
                  <a:pt x="40" y="12"/>
                </a:lnTo>
                <a:lnTo>
                  <a:pt x="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3" name="Freeform 343"/>
          <p:cNvSpPr>
            <a:spLocks/>
          </p:cNvSpPr>
          <p:nvPr/>
        </p:nvSpPr>
        <p:spPr bwMode="auto">
          <a:xfrm>
            <a:off x="3762377" y="3860801"/>
            <a:ext cx="22225" cy="20638"/>
          </a:xfrm>
          <a:custGeom>
            <a:avLst/>
            <a:gdLst>
              <a:gd name="T0" fmla="*/ 2147483647 w 41"/>
              <a:gd name="T1" fmla="*/ 0 h 30"/>
              <a:gd name="T2" fmla="*/ 2147483647 w 41"/>
              <a:gd name="T3" fmla="*/ 2147483647 h 30"/>
              <a:gd name="T4" fmla="*/ 0 w 41"/>
              <a:gd name="T5" fmla="*/ 2147483647 h 30"/>
              <a:gd name="T6" fmla="*/ 2147483647 w 41"/>
              <a:gd name="T7" fmla="*/ 0 h 30"/>
              <a:gd name="T8" fmla="*/ 2147483647 w 41"/>
              <a:gd name="T9" fmla="*/ 0 h 30"/>
              <a:gd name="T10" fmla="*/ 2147483647 w 41"/>
              <a:gd name="T11" fmla="*/ 0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0"/>
                </a:moveTo>
                <a:lnTo>
                  <a:pt x="25" y="30"/>
                </a:lnTo>
                <a:lnTo>
                  <a:pt x="0" y="17"/>
                </a:lnTo>
                <a:lnTo>
                  <a:pt x="8" y="0"/>
                </a:lnTo>
                <a:lnTo>
                  <a:pt x="25" y="0"/>
                </a:lnTo>
                <a:lnTo>
                  <a:pt x="41"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4" name="Freeform 344"/>
          <p:cNvSpPr>
            <a:spLocks/>
          </p:cNvSpPr>
          <p:nvPr/>
        </p:nvSpPr>
        <p:spPr bwMode="auto">
          <a:xfrm>
            <a:off x="3597275" y="4057651"/>
            <a:ext cx="38100" cy="15875"/>
          </a:xfrm>
          <a:custGeom>
            <a:avLst/>
            <a:gdLst>
              <a:gd name="T0" fmla="*/ 2147483647 w 73"/>
              <a:gd name="T1" fmla="*/ 0 h 24"/>
              <a:gd name="T2" fmla="*/ 0 w 73"/>
              <a:gd name="T3" fmla="*/ 2147483647 h 24"/>
              <a:gd name="T4" fmla="*/ 0 w 73"/>
              <a:gd name="T5" fmla="*/ 2147483647 h 24"/>
              <a:gd name="T6" fmla="*/ 2147483647 w 73"/>
              <a:gd name="T7" fmla="*/ 2147483647 h 24"/>
              <a:gd name="T8" fmla="*/ 2147483647 w 73"/>
              <a:gd name="T9" fmla="*/ 2147483647 h 24"/>
              <a:gd name="T10" fmla="*/ 2147483647 w 73"/>
              <a:gd name="T11" fmla="*/ 0 h 24"/>
              <a:gd name="T12" fmla="*/ 0 60000 65536"/>
              <a:gd name="T13" fmla="*/ 0 60000 65536"/>
              <a:gd name="T14" fmla="*/ 0 60000 65536"/>
              <a:gd name="T15" fmla="*/ 0 60000 65536"/>
              <a:gd name="T16" fmla="*/ 0 60000 65536"/>
              <a:gd name="T17" fmla="*/ 0 60000 65536"/>
              <a:gd name="T18" fmla="*/ 0 w 73"/>
              <a:gd name="T19" fmla="*/ 0 h 24"/>
              <a:gd name="T20" fmla="*/ 73 w 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3" h="24">
                <a:moveTo>
                  <a:pt x="40" y="0"/>
                </a:moveTo>
                <a:lnTo>
                  <a:pt x="0" y="6"/>
                </a:lnTo>
                <a:lnTo>
                  <a:pt x="0" y="24"/>
                </a:lnTo>
                <a:lnTo>
                  <a:pt x="24" y="24"/>
                </a:lnTo>
                <a:lnTo>
                  <a:pt x="73" y="17"/>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5" name="Freeform 345"/>
          <p:cNvSpPr>
            <a:spLocks/>
          </p:cNvSpPr>
          <p:nvPr/>
        </p:nvSpPr>
        <p:spPr bwMode="auto">
          <a:xfrm>
            <a:off x="3511551" y="3533776"/>
            <a:ext cx="42863" cy="34925"/>
          </a:xfrm>
          <a:custGeom>
            <a:avLst/>
            <a:gdLst>
              <a:gd name="T0" fmla="*/ 2147483647 w 80"/>
              <a:gd name="T1" fmla="*/ 2147483647 h 50"/>
              <a:gd name="T2" fmla="*/ 2147483647 w 80"/>
              <a:gd name="T3" fmla="*/ 2147483647 h 50"/>
              <a:gd name="T4" fmla="*/ 2147483647 w 80"/>
              <a:gd name="T5" fmla="*/ 0 h 50"/>
              <a:gd name="T6" fmla="*/ 0 w 80"/>
              <a:gd name="T7" fmla="*/ 2147483647 h 50"/>
              <a:gd name="T8" fmla="*/ 2147483647 w 80"/>
              <a:gd name="T9" fmla="*/ 2147483647 h 50"/>
              <a:gd name="T10" fmla="*/ 2147483647 w 80"/>
              <a:gd name="T11" fmla="*/ 2147483647 h 50"/>
              <a:gd name="T12" fmla="*/ 0 60000 65536"/>
              <a:gd name="T13" fmla="*/ 0 60000 65536"/>
              <a:gd name="T14" fmla="*/ 0 60000 65536"/>
              <a:gd name="T15" fmla="*/ 0 60000 65536"/>
              <a:gd name="T16" fmla="*/ 0 60000 65536"/>
              <a:gd name="T17" fmla="*/ 0 60000 65536"/>
              <a:gd name="T18" fmla="*/ 0 w 80"/>
              <a:gd name="T19" fmla="*/ 0 h 50"/>
              <a:gd name="T20" fmla="*/ 80 w 8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0" h="50">
                <a:moveTo>
                  <a:pt x="63" y="50"/>
                </a:moveTo>
                <a:lnTo>
                  <a:pt x="80" y="31"/>
                </a:lnTo>
                <a:lnTo>
                  <a:pt x="31" y="0"/>
                </a:lnTo>
                <a:lnTo>
                  <a:pt x="0" y="7"/>
                </a:lnTo>
                <a:lnTo>
                  <a:pt x="40" y="31"/>
                </a:lnTo>
                <a:lnTo>
                  <a:pt x="63" y="5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36" name="Freeform 346"/>
          <p:cNvSpPr>
            <a:spLocks/>
          </p:cNvSpPr>
          <p:nvPr/>
        </p:nvSpPr>
        <p:spPr bwMode="auto">
          <a:xfrm>
            <a:off x="3192463" y="5878514"/>
            <a:ext cx="42863" cy="33337"/>
          </a:xfrm>
          <a:custGeom>
            <a:avLst/>
            <a:gdLst>
              <a:gd name="T0" fmla="*/ 2147483647 w 82"/>
              <a:gd name="T1" fmla="*/ 2147483647 h 48"/>
              <a:gd name="T2" fmla="*/ 2147483647 w 82"/>
              <a:gd name="T3" fmla="*/ 2147483647 h 48"/>
              <a:gd name="T4" fmla="*/ 2147483647 w 82"/>
              <a:gd name="T5" fmla="*/ 0 h 48"/>
              <a:gd name="T6" fmla="*/ 0 w 82"/>
              <a:gd name="T7" fmla="*/ 2147483647 h 48"/>
              <a:gd name="T8" fmla="*/ 2147483647 w 82"/>
              <a:gd name="T9" fmla="*/ 2147483647 h 48"/>
              <a:gd name="T10" fmla="*/ 2147483647 w 82"/>
              <a:gd name="T11" fmla="*/ 2147483647 h 48"/>
              <a:gd name="T12" fmla="*/ 0 60000 65536"/>
              <a:gd name="T13" fmla="*/ 0 60000 65536"/>
              <a:gd name="T14" fmla="*/ 0 60000 65536"/>
              <a:gd name="T15" fmla="*/ 0 60000 65536"/>
              <a:gd name="T16" fmla="*/ 0 60000 65536"/>
              <a:gd name="T17" fmla="*/ 0 60000 65536"/>
              <a:gd name="T18" fmla="*/ 0 w 82"/>
              <a:gd name="T19" fmla="*/ 0 h 48"/>
              <a:gd name="T20" fmla="*/ 82 w 8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2" h="48">
                <a:moveTo>
                  <a:pt x="65" y="48"/>
                </a:moveTo>
                <a:lnTo>
                  <a:pt x="82" y="30"/>
                </a:lnTo>
                <a:lnTo>
                  <a:pt x="33" y="0"/>
                </a:lnTo>
                <a:lnTo>
                  <a:pt x="0" y="6"/>
                </a:lnTo>
                <a:lnTo>
                  <a:pt x="41" y="30"/>
                </a:lnTo>
                <a:lnTo>
                  <a:pt x="65" y="48"/>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37" name="Freeform 347"/>
          <p:cNvSpPr>
            <a:spLocks/>
          </p:cNvSpPr>
          <p:nvPr/>
        </p:nvSpPr>
        <p:spPr bwMode="auto">
          <a:xfrm>
            <a:off x="3698875" y="4106864"/>
            <a:ext cx="20639" cy="7937"/>
          </a:xfrm>
          <a:custGeom>
            <a:avLst/>
            <a:gdLst>
              <a:gd name="T0" fmla="*/ 2147483647 w 40"/>
              <a:gd name="T1" fmla="*/ 2147483647 h 11"/>
              <a:gd name="T2" fmla="*/ 2147483647 w 40"/>
              <a:gd name="T3" fmla="*/ 0 h 11"/>
              <a:gd name="T4" fmla="*/ 0 w 40"/>
              <a:gd name="T5" fmla="*/ 2147483647 h 11"/>
              <a:gd name="T6" fmla="*/ 2147483647 w 40"/>
              <a:gd name="T7" fmla="*/ 2147483647 h 11"/>
              <a:gd name="T8" fmla="*/ 2147483647 w 40"/>
              <a:gd name="T9" fmla="*/ 2147483647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11"/>
                </a:moveTo>
                <a:lnTo>
                  <a:pt x="23" y="0"/>
                </a:lnTo>
                <a:lnTo>
                  <a:pt x="0" y="11"/>
                </a:lnTo>
                <a:lnTo>
                  <a:pt x="32" y="11"/>
                </a:lnTo>
                <a:lnTo>
                  <a:pt x="40" y="11"/>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8" name="Freeform 348"/>
          <p:cNvSpPr>
            <a:spLocks/>
          </p:cNvSpPr>
          <p:nvPr/>
        </p:nvSpPr>
        <p:spPr bwMode="auto">
          <a:xfrm>
            <a:off x="3656014" y="4135439"/>
            <a:ext cx="22225" cy="26987"/>
          </a:xfrm>
          <a:custGeom>
            <a:avLst/>
            <a:gdLst>
              <a:gd name="T0" fmla="*/ 2147483647 w 40"/>
              <a:gd name="T1" fmla="*/ 0 h 36"/>
              <a:gd name="T2" fmla="*/ 2147483647 w 40"/>
              <a:gd name="T3" fmla="*/ 2147483647 h 36"/>
              <a:gd name="T4" fmla="*/ 0 w 40"/>
              <a:gd name="T5" fmla="*/ 2147483647 h 36"/>
              <a:gd name="T6" fmla="*/ 2147483647 w 40"/>
              <a:gd name="T7" fmla="*/ 2147483647 h 36"/>
              <a:gd name="T8" fmla="*/ 2147483647 w 40"/>
              <a:gd name="T9" fmla="*/ 2147483647 h 36"/>
              <a:gd name="T10" fmla="*/ 2147483647 w 40"/>
              <a:gd name="T11" fmla="*/ 0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15" y="0"/>
                </a:moveTo>
                <a:lnTo>
                  <a:pt x="8" y="6"/>
                </a:lnTo>
                <a:lnTo>
                  <a:pt x="0" y="18"/>
                </a:lnTo>
                <a:lnTo>
                  <a:pt x="31" y="36"/>
                </a:lnTo>
                <a:lnTo>
                  <a:pt x="40" y="31"/>
                </a:lnTo>
                <a:lnTo>
                  <a:pt x="15"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9" name="Freeform 349"/>
          <p:cNvSpPr>
            <a:spLocks/>
          </p:cNvSpPr>
          <p:nvPr/>
        </p:nvSpPr>
        <p:spPr bwMode="auto">
          <a:xfrm>
            <a:off x="3703639" y="3865564"/>
            <a:ext cx="20637" cy="7937"/>
          </a:xfrm>
          <a:custGeom>
            <a:avLst/>
            <a:gdLst>
              <a:gd name="T0" fmla="*/ 0 w 40"/>
              <a:gd name="T1" fmla="*/ 2147483647 h 11"/>
              <a:gd name="T2" fmla="*/ 2147483647 w 40"/>
              <a:gd name="T3" fmla="*/ 2147483647 h 11"/>
              <a:gd name="T4" fmla="*/ 2147483647 w 40"/>
              <a:gd name="T5" fmla="*/ 0 h 11"/>
              <a:gd name="T6" fmla="*/ 2147483647 w 40"/>
              <a:gd name="T7" fmla="*/ 0 h 11"/>
              <a:gd name="T8" fmla="*/ 0 w 40"/>
              <a:gd name="T9" fmla="*/ 2147483647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40" y="11"/>
                </a:lnTo>
                <a:lnTo>
                  <a:pt x="40" y="0"/>
                </a:lnTo>
                <a:lnTo>
                  <a:pt x="8" y="0"/>
                </a:lnTo>
                <a:lnTo>
                  <a:pt x="0" y="11"/>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0" name="Freeform 350"/>
          <p:cNvSpPr>
            <a:spLocks/>
          </p:cNvSpPr>
          <p:nvPr/>
        </p:nvSpPr>
        <p:spPr bwMode="auto">
          <a:xfrm>
            <a:off x="1949452" y="4629151"/>
            <a:ext cx="22225" cy="1587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8" y="24"/>
                </a:lnTo>
                <a:lnTo>
                  <a:pt x="40" y="12"/>
                </a:lnTo>
                <a:lnTo>
                  <a:pt x="4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1" name="Freeform 351"/>
          <p:cNvSpPr>
            <a:spLocks/>
          </p:cNvSpPr>
          <p:nvPr/>
        </p:nvSpPr>
        <p:spPr bwMode="auto">
          <a:xfrm>
            <a:off x="1890714" y="4591051"/>
            <a:ext cx="28575" cy="30163"/>
          </a:xfrm>
          <a:custGeom>
            <a:avLst/>
            <a:gdLst>
              <a:gd name="T0" fmla="*/ 2147483647 w 56"/>
              <a:gd name="T1" fmla="*/ 0 h 41"/>
              <a:gd name="T2" fmla="*/ 0 w 56"/>
              <a:gd name="T3" fmla="*/ 2147483647 h 41"/>
              <a:gd name="T4" fmla="*/ 2147483647 w 56"/>
              <a:gd name="T5" fmla="*/ 2147483647 h 41"/>
              <a:gd name="T6" fmla="*/ 2147483647 w 56"/>
              <a:gd name="T7" fmla="*/ 2147483647 h 41"/>
              <a:gd name="T8" fmla="*/ 2147483647 w 56"/>
              <a:gd name="T9" fmla="*/ 2147483647 h 41"/>
              <a:gd name="T10" fmla="*/ 2147483647 w 56"/>
              <a:gd name="T11" fmla="*/ 0 h 41"/>
              <a:gd name="T12" fmla="*/ 0 60000 65536"/>
              <a:gd name="T13" fmla="*/ 0 60000 65536"/>
              <a:gd name="T14" fmla="*/ 0 60000 65536"/>
              <a:gd name="T15" fmla="*/ 0 60000 65536"/>
              <a:gd name="T16" fmla="*/ 0 60000 65536"/>
              <a:gd name="T17" fmla="*/ 0 60000 65536"/>
              <a:gd name="T18" fmla="*/ 0 w 56"/>
              <a:gd name="T19" fmla="*/ 0 h 41"/>
              <a:gd name="T20" fmla="*/ 56 w 5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6" h="41">
                <a:moveTo>
                  <a:pt x="40" y="0"/>
                </a:moveTo>
                <a:lnTo>
                  <a:pt x="0" y="17"/>
                </a:lnTo>
                <a:lnTo>
                  <a:pt x="16" y="41"/>
                </a:lnTo>
                <a:lnTo>
                  <a:pt x="56" y="41"/>
                </a:lnTo>
                <a:lnTo>
                  <a:pt x="56" y="17"/>
                </a:lnTo>
                <a:lnTo>
                  <a:pt x="4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2" name="Freeform 352"/>
          <p:cNvSpPr>
            <a:spLocks/>
          </p:cNvSpPr>
          <p:nvPr/>
        </p:nvSpPr>
        <p:spPr bwMode="auto">
          <a:xfrm>
            <a:off x="1881188" y="4559301"/>
            <a:ext cx="30163" cy="20638"/>
          </a:xfrm>
          <a:custGeom>
            <a:avLst/>
            <a:gdLst>
              <a:gd name="T0" fmla="*/ 0 w 57"/>
              <a:gd name="T1" fmla="*/ 2147483647 h 30"/>
              <a:gd name="T2" fmla="*/ 2147483647 w 57"/>
              <a:gd name="T3" fmla="*/ 0 h 30"/>
              <a:gd name="T4" fmla="*/ 2147483647 w 57"/>
              <a:gd name="T5" fmla="*/ 2147483647 h 30"/>
              <a:gd name="T6" fmla="*/ 2147483647 w 57"/>
              <a:gd name="T7" fmla="*/ 2147483647 h 30"/>
              <a:gd name="T8" fmla="*/ 0 w 57"/>
              <a:gd name="T9" fmla="*/ 2147483647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0" y="30"/>
                </a:moveTo>
                <a:lnTo>
                  <a:pt x="17" y="0"/>
                </a:lnTo>
                <a:lnTo>
                  <a:pt x="57" y="18"/>
                </a:lnTo>
                <a:lnTo>
                  <a:pt x="41" y="30"/>
                </a:lnTo>
                <a:lnTo>
                  <a:pt x="0" y="3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3" name="Freeform 353"/>
          <p:cNvSpPr>
            <a:spLocks/>
          </p:cNvSpPr>
          <p:nvPr/>
        </p:nvSpPr>
        <p:spPr bwMode="auto">
          <a:xfrm>
            <a:off x="1800226" y="4595814"/>
            <a:ext cx="22225" cy="22225"/>
          </a:xfrm>
          <a:custGeom>
            <a:avLst/>
            <a:gdLst>
              <a:gd name="T0" fmla="*/ 2147483647 w 40"/>
              <a:gd name="T1" fmla="*/ 2147483647 h 30"/>
              <a:gd name="T2" fmla="*/ 0 w 40"/>
              <a:gd name="T3" fmla="*/ 2147483647 h 30"/>
              <a:gd name="T4" fmla="*/ 0 w 40"/>
              <a:gd name="T5" fmla="*/ 2147483647 h 30"/>
              <a:gd name="T6" fmla="*/ 2147483647 w 40"/>
              <a:gd name="T7" fmla="*/ 0 h 30"/>
              <a:gd name="T8" fmla="*/ 2147483647 w 40"/>
              <a:gd name="T9" fmla="*/ 2147483647 h 30"/>
              <a:gd name="T10" fmla="*/ 0 60000 65536"/>
              <a:gd name="T11" fmla="*/ 0 60000 65536"/>
              <a:gd name="T12" fmla="*/ 0 60000 65536"/>
              <a:gd name="T13" fmla="*/ 0 60000 65536"/>
              <a:gd name="T14" fmla="*/ 0 60000 65536"/>
              <a:gd name="T15" fmla="*/ 0 w 40"/>
              <a:gd name="T16" fmla="*/ 0 h 30"/>
              <a:gd name="T17" fmla="*/ 40 w 40"/>
              <a:gd name="T18" fmla="*/ 30 h 30"/>
            </a:gdLst>
            <a:ahLst/>
            <a:cxnLst>
              <a:cxn ang="T10">
                <a:pos x="T0" y="T1"/>
              </a:cxn>
              <a:cxn ang="T11">
                <a:pos x="T2" y="T3"/>
              </a:cxn>
              <a:cxn ang="T12">
                <a:pos x="T4" y="T5"/>
              </a:cxn>
              <a:cxn ang="T13">
                <a:pos x="T6" y="T7"/>
              </a:cxn>
              <a:cxn ang="T14">
                <a:pos x="T8" y="T9"/>
              </a:cxn>
            </a:cxnLst>
            <a:rect l="T15" t="T16" r="T17" b="T18"/>
            <a:pathLst>
              <a:path w="40" h="30">
                <a:moveTo>
                  <a:pt x="40" y="18"/>
                </a:moveTo>
                <a:lnTo>
                  <a:pt x="0" y="30"/>
                </a:lnTo>
                <a:lnTo>
                  <a:pt x="0" y="5"/>
                </a:lnTo>
                <a:lnTo>
                  <a:pt x="32" y="0"/>
                </a:lnTo>
                <a:lnTo>
                  <a:pt x="40" y="18"/>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4" name="Freeform 354"/>
          <p:cNvSpPr>
            <a:spLocks/>
          </p:cNvSpPr>
          <p:nvPr/>
        </p:nvSpPr>
        <p:spPr bwMode="auto">
          <a:xfrm>
            <a:off x="1835151" y="4554539"/>
            <a:ext cx="38100" cy="88900"/>
          </a:xfrm>
          <a:custGeom>
            <a:avLst/>
            <a:gdLst>
              <a:gd name="T0" fmla="*/ 2147483647 w 73"/>
              <a:gd name="T1" fmla="*/ 2147483647 h 129"/>
              <a:gd name="T2" fmla="*/ 2147483647 w 73"/>
              <a:gd name="T3" fmla="*/ 2147483647 h 129"/>
              <a:gd name="T4" fmla="*/ 2147483647 w 73"/>
              <a:gd name="T5" fmla="*/ 2147483647 h 129"/>
              <a:gd name="T6" fmla="*/ 2147483647 w 73"/>
              <a:gd name="T7" fmla="*/ 2147483647 h 129"/>
              <a:gd name="T8" fmla="*/ 2147483647 w 73"/>
              <a:gd name="T9" fmla="*/ 2147483647 h 129"/>
              <a:gd name="T10" fmla="*/ 2147483647 w 73"/>
              <a:gd name="T11" fmla="*/ 0 h 129"/>
              <a:gd name="T12" fmla="*/ 2147483647 w 73"/>
              <a:gd name="T13" fmla="*/ 2147483647 h 129"/>
              <a:gd name="T14" fmla="*/ 0 w 73"/>
              <a:gd name="T15" fmla="*/ 2147483647 h 129"/>
              <a:gd name="T16" fmla="*/ 2147483647 w 73"/>
              <a:gd name="T17" fmla="*/ 2147483647 h 129"/>
              <a:gd name="T18" fmla="*/ 2147483647 w 73"/>
              <a:gd name="T19" fmla="*/ 2147483647 h 129"/>
              <a:gd name="T20" fmla="*/ 2147483647 w 73"/>
              <a:gd name="T21" fmla="*/ 2147483647 h 129"/>
              <a:gd name="T22" fmla="*/ 2147483647 w 73"/>
              <a:gd name="T23" fmla="*/ 2147483647 h 129"/>
              <a:gd name="T24" fmla="*/ 2147483647 w 73"/>
              <a:gd name="T25" fmla="*/ 2147483647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9"/>
              <a:gd name="T41" fmla="*/ 73 w 7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9">
                <a:moveTo>
                  <a:pt x="56" y="129"/>
                </a:moveTo>
                <a:lnTo>
                  <a:pt x="73" y="97"/>
                </a:lnTo>
                <a:lnTo>
                  <a:pt x="48" y="80"/>
                </a:lnTo>
                <a:lnTo>
                  <a:pt x="25" y="49"/>
                </a:lnTo>
                <a:lnTo>
                  <a:pt x="56" y="31"/>
                </a:lnTo>
                <a:lnTo>
                  <a:pt x="25" y="0"/>
                </a:lnTo>
                <a:lnTo>
                  <a:pt x="25" y="31"/>
                </a:lnTo>
                <a:lnTo>
                  <a:pt x="0" y="43"/>
                </a:lnTo>
                <a:lnTo>
                  <a:pt x="8" y="67"/>
                </a:lnTo>
                <a:lnTo>
                  <a:pt x="33" y="80"/>
                </a:lnTo>
                <a:lnTo>
                  <a:pt x="25" y="97"/>
                </a:lnTo>
                <a:lnTo>
                  <a:pt x="25" y="110"/>
                </a:lnTo>
                <a:lnTo>
                  <a:pt x="56" y="129"/>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5" name="Freeform 355"/>
          <p:cNvSpPr>
            <a:spLocks/>
          </p:cNvSpPr>
          <p:nvPr/>
        </p:nvSpPr>
        <p:spPr bwMode="auto">
          <a:xfrm>
            <a:off x="3630614" y="4073525"/>
            <a:ext cx="17463" cy="17463"/>
          </a:xfrm>
          <a:custGeom>
            <a:avLst/>
            <a:gdLst>
              <a:gd name="T0" fmla="*/ 2147483647 w 32"/>
              <a:gd name="T1" fmla="*/ 2147483647 h 24"/>
              <a:gd name="T2" fmla="*/ 2147483647 w 32"/>
              <a:gd name="T3" fmla="*/ 0 h 24"/>
              <a:gd name="T4" fmla="*/ 0 w 32"/>
              <a:gd name="T5" fmla="*/ 2147483647 h 24"/>
              <a:gd name="T6" fmla="*/ 2147483647 w 32"/>
              <a:gd name="T7" fmla="*/ 2147483647 h 24"/>
              <a:gd name="T8" fmla="*/ 2147483647 w 32"/>
              <a:gd name="T9" fmla="*/ 2147483647 h 24"/>
              <a:gd name="T10" fmla="*/ 2147483647 w 32"/>
              <a:gd name="T11" fmla="*/ 2147483647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24"/>
                </a:moveTo>
                <a:lnTo>
                  <a:pt x="16" y="0"/>
                </a:lnTo>
                <a:lnTo>
                  <a:pt x="0" y="12"/>
                </a:lnTo>
                <a:lnTo>
                  <a:pt x="9" y="24"/>
                </a:lnTo>
                <a:lnTo>
                  <a:pt x="16" y="24"/>
                </a:lnTo>
                <a:lnTo>
                  <a:pt x="32" y="24"/>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6" name="Freeform 356"/>
          <p:cNvSpPr>
            <a:spLocks/>
          </p:cNvSpPr>
          <p:nvPr/>
        </p:nvSpPr>
        <p:spPr bwMode="auto">
          <a:xfrm>
            <a:off x="3703640" y="4073525"/>
            <a:ext cx="7937" cy="17463"/>
          </a:xfrm>
          <a:custGeom>
            <a:avLst/>
            <a:gdLst>
              <a:gd name="T0" fmla="*/ 2147483647 w 15"/>
              <a:gd name="T1" fmla="*/ 0 h 24"/>
              <a:gd name="T2" fmla="*/ 0 w 15"/>
              <a:gd name="T3" fmla="*/ 0 h 24"/>
              <a:gd name="T4" fmla="*/ 2147483647 w 15"/>
              <a:gd name="T5" fmla="*/ 2147483647 h 24"/>
              <a:gd name="T6" fmla="*/ 2147483647 w 15"/>
              <a:gd name="T7" fmla="*/ 0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5" y="0"/>
                </a:moveTo>
                <a:lnTo>
                  <a:pt x="0" y="0"/>
                </a:lnTo>
                <a:lnTo>
                  <a:pt x="15" y="24"/>
                </a:lnTo>
                <a:lnTo>
                  <a:pt x="15"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7" name="Freeform 357"/>
          <p:cNvSpPr>
            <a:spLocks/>
          </p:cNvSpPr>
          <p:nvPr/>
        </p:nvSpPr>
        <p:spPr bwMode="auto">
          <a:xfrm>
            <a:off x="4375152" y="4446589"/>
            <a:ext cx="22225" cy="20637"/>
          </a:xfrm>
          <a:custGeom>
            <a:avLst/>
            <a:gdLst>
              <a:gd name="T0" fmla="*/ 2147483647 w 40"/>
              <a:gd name="T1" fmla="*/ 0 h 30"/>
              <a:gd name="T2" fmla="*/ 0 w 40"/>
              <a:gd name="T3" fmla="*/ 2147483647 h 30"/>
              <a:gd name="T4" fmla="*/ 0 w 40"/>
              <a:gd name="T5" fmla="*/ 2147483647 h 30"/>
              <a:gd name="T6" fmla="*/ 2147483647 w 40"/>
              <a:gd name="T7" fmla="*/ 2147483647 h 30"/>
              <a:gd name="T8" fmla="*/ 2147483647 w 40"/>
              <a:gd name="T9" fmla="*/ 2147483647 h 30"/>
              <a:gd name="T10" fmla="*/ 2147483647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23" y="0"/>
                </a:moveTo>
                <a:lnTo>
                  <a:pt x="0" y="11"/>
                </a:lnTo>
                <a:lnTo>
                  <a:pt x="0" y="30"/>
                </a:lnTo>
                <a:lnTo>
                  <a:pt x="40" y="30"/>
                </a:lnTo>
                <a:lnTo>
                  <a:pt x="40" y="11"/>
                </a:lnTo>
                <a:lnTo>
                  <a:pt x="23"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8" name="Freeform 358"/>
          <p:cNvSpPr>
            <a:spLocks/>
          </p:cNvSpPr>
          <p:nvPr/>
        </p:nvSpPr>
        <p:spPr bwMode="auto">
          <a:xfrm>
            <a:off x="2460626" y="5043489"/>
            <a:ext cx="468313" cy="831850"/>
          </a:xfrm>
          <a:custGeom>
            <a:avLst/>
            <a:gdLst>
              <a:gd name="T0" fmla="*/ 0 w 885"/>
              <a:gd name="T1" fmla="*/ 2147483647 h 1212"/>
              <a:gd name="T2" fmla="*/ 2147483647 w 885"/>
              <a:gd name="T3" fmla="*/ 2147483647 h 1212"/>
              <a:gd name="T4" fmla="*/ 2147483647 w 885"/>
              <a:gd name="T5" fmla="*/ 2147483647 h 1212"/>
              <a:gd name="T6" fmla="*/ 2147483647 w 885"/>
              <a:gd name="T7" fmla="*/ 2147483647 h 1212"/>
              <a:gd name="T8" fmla="*/ 2147483647 w 885"/>
              <a:gd name="T9" fmla="*/ 2147483647 h 1212"/>
              <a:gd name="T10" fmla="*/ 2147483647 w 885"/>
              <a:gd name="T11" fmla="*/ 2147483647 h 1212"/>
              <a:gd name="T12" fmla="*/ 2147483647 w 885"/>
              <a:gd name="T13" fmla="*/ 2147483647 h 1212"/>
              <a:gd name="T14" fmla="*/ 2147483647 w 885"/>
              <a:gd name="T15" fmla="*/ 2147483647 h 1212"/>
              <a:gd name="T16" fmla="*/ 2147483647 w 885"/>
              <a:gd name="T17" fmla="*/ 2147483647 h 1212"/>
              <a:gd name="T18" fmla="*/ 2147483647 w 885"/>
              <a:gd name="T19" fmla="*/ 2147483647 h 1212"/>
              <a:gd name="T20" fmla="*/ 2147483647 w 885"/>
              <a:gd name="T21" fmla="*/ 2147483647 h 1212"/>
              <a:gd name="T22" fmla="*/ 2147483647 w 885"/>
              <a:gd name="T23" fmla="*/ 2147483647 h 1212"/>
              <a:gd name="T24" fmla="*/ 2147483647 w 885"/>
              <a:gd name="T25" fmla="*/ 2147483647 h 1212"/>
              <a:gd name="T26" fmla="*/ 2147483647 w 885"/>
              <a:gd name="T27" fmla="*/ 2147483647 h 1212"/>
              <a:gd name="T28" fmla="*/ 2147483647 w 885"/>
              <a:gd name="T29" fmla="*/ 2147483647 h 1212"/>
              <a:gd name="T30" fmla="*/ 2147483647 w 885"/>
              <a:gd name="T31" fmla="*/ 2147483647 h 1212"/>
              <a:gd name="T32" fmla="*/ 2147483647 w 885"/>
              <a:gd name="T33" fmla="*/ 2147483647 h 1212"/>
              <a:gd name="T34" fmla="*/ 2147483647 w 885"/>
              <a:gd name="T35" fmla="*/ 2147483647 h 1212"/>
              <a:gd name="T36" fmla="*/ 2147483647 w 885"/>
              <a:gd name="T37" fmla="*/ 2147483647 h 1212"/>
              <a:gd name="T38" fmla="*/ 2147483647 w 885"/>
              <a:gd name="T39" fmla="*/ 2147483647 h 1212"/>
              <a:gd name="T40" fmla="*/ 2147483647 w 885"/>
              <a:gd name="T41" fmla="*/ 2147483647 h 1212"/>
              <a:gd name="T42" fmla="*/ 2147483647 w 885"/>
              <a:gd name="T43" fmla="*/ 2147483647 h 1212"/>
              <a:gd name="T44" fmla="*/ 2147483647 w 885"/>
              <a:gd name="T45" fmla="*/ 2147483647 h 1212"/>
              <a:gd name="T46" fmla="*/ 2147483647 w 885"/>
              <a:gd name="T47" fmla="*/ 2147483647 h 1212"/>
              <a:gd name="T48" fmla="*/ 2147483647 w 885"/>
              <a:gd name="T49" fmla="*/ 2147483647 h 1212"/>
              <a:gd name="T50" fmla="*/ 2147483647 w 885"/>
              <a:gd name="T51" fmla="*/ 2147483647 h 1212"/>
              <a:gd name="T52" fmla="*/ 2147483647 w 885"/>
              <a:gd name="T53" fmla="*/ 2147483647 h 1212"/>
              <a:gd name="T54" fmla="*/ 2147483647 w 885"/>
              <a:gd name="T55" fmla="*/ 2147483647 h 1212"/>
              <a:gd name="T56" fmla="*/ 2147483647 w 885"/>
              <a:gd name="T57" fmla="*/ 2147483647 h 1212"/>
              <a:gd name="T58" fmla="*/ 2147483647 w 885"/>
              <a:gd name="T59" fmla="*/ 2147483647 h 1212"/>
              <a:gd name="T60" fmla="*/ 2147483647 w 885"/>
              <a:gd name="T61" fmla="*/ 2147483647 h 1212"/>
              <a:gd name="T62" fmla="*/ 2147483647 w 885"/>
              <a:gd name="T63" fmla="*/ 2147483647 h 1212"/>
              <a:gd name="T64" fmla="*/ 2147483647 w 885"/>
              <a:gd name="T65" fmla="*/ 2147483647 h 1212"/>
              <a:gd name="T66" fmla="*/ 2147483647 w 885"/>
              <a:gd name="T67" fmla="*/ 2147483647 h 1212"/>
              <a:gd name="T68" fmla="*/ 2147483647 w 885"/>
              <a:gd name="T69" fmla="*/ 0 h 1212"/>
              <a:gd name="T70" fmla="*/ 2147483647 w 885"/>
              <a:gd name="T71" fmla="*/ 2147483647 h 1212"/>
              <a:gd name="T72" fmla="*/ 2147483647 w 885"/>
              <a:gd name="T73" fmla="*/ 2147483647 h 1212"/>
              <a:gd name="T74" fmla="*/ 2147483647 w 885"/>
              <a:gd name="T75" fmla="*/ 2147483647 h 1212"/>
              <a:gd name="T76" fmla="*/ 2147483647 w 885"/>
              <a:gd name="T77" fmla="*/ 2147483647 h 1212"/>
              <a:gd name="T78" fmla="*/ 2147483647 w 885"/>
              <a:gd name="T79" fmla="*/ 2147483647 h 1212"/>
              <a:gd name="T80" fmla="*/ 2147483647 w 885"/>
              <a:gd name="T81" fmla="*/ 2147483647 h 1212"/>
              <a:gd name="T82" fmla="*/ 2147483647 w 885"/>
              <a:gd name="T83" fmla="*/ 2147483647 h 1212"/>
              <a:gd name="T84" fmla="*/ 2147483647 w 885"/>
              <a:gd name="T85" fmla="*/ 2147483647 h 1212"/>
              <a:gd name="T86" fmla="*/ 2147483647 w 885"/>
              <a:gd name="T87" fmla="*/ 2147483647 h 1212"/>
              <a:gd name="T88" fmla="*/ 2147483647 w 885"/>
              <a:gd name="T89" fmla="*/ 2147483647 h 1212"/>
              <a:gd name="T90" fmla="*/ 2147483647 w 885"/>
              <a:gd name="T91" fmla="*/ 2147483647 h 1212"/>
              <a:gd name="T92" fmla="*/ 2147483647 w 885"/>
              <a:gd name="T93" fmla="*/ 2147483647 h 1212"/>
              <a:gd name="T94" fmla="*/ 0 w 885"/>
              <a:gd name="T95" fmla="*/ 2147483647 h 1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5"/>
              <a:gd name="T145" fmla="*/ 0 h 1212"/>
              <a:gd name="T146" fmla="*/ 885 w 885"/>
              <a:gd name="T147" fmla="*/ 1212 h 1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5" h="1212">
                <a:moveTo>
                  <a:pt x="0" y="1115"/>
                </a:moveTo>
                <a:lnTo>
                  <a:pt x="9" y="1145"/>
                </a:lnTo>
                <a:lnTo>
                  <a:pt x="40" y="1139"/>
                </a:lnTo>
                <a:lnTo>
                  <a:pt x="57" y="1199"/>
                </a:lnTo>
                <a:lnTo>
                  <a:pt x="217" y="1212"/>
                </a:lnTo>
                <a:lnTo>
                  <a:pt x="177" y="1181"/>
                </a:lnTo>
                <a:lnTo>
                  <a:pt x="210" y="1096"/>
                </a:lnTo>
                <a:lnTo>
                  <a:pt x="242" y="1108"/>
                </a:lnTo>
                <a:lnTo>
                  <a:pt x="338" y="999"/>
                </a:lnTo>
                <a:lnTo>
                  <a:pt x="265" y="932"/>
                </a:lnTo>
                <a:lnTo>
                  <a:pt x="354" y="895"/>
                </a:lnTo>
                <a:lnTo>
                  <a:pt x="370" y="835"/>
                </a:lnTo>
                <a:lnTo>
                  <a:pt x="410" y="810"/>
                </a:lnTo>
                <a:lnTo>
                  <a:pt x="378" y="798"/>
                </a:lnTo>
                <a:lnTo>
                  <a:pt x="435" y="798"/>
                </a:lnTo>
                <a:lnTo>
                  <a:pt x="427" y="767"/>
                </a:lnTo>
                <a:lnTo>
                  <a:pt x="402" y="792"/>
                </a:lnTo>
                <a:lnTo>
                  <a:pt x="378" y="767"/>
                </a:lnTo>
                <a:lnTo>
                  <a:pt x="370" y="725"/>
                </a:lnTo>
                <a:lnTo>
                  <a:pt x="492" y="725"/>
                </a:lnTo>
                <a:lnTo>
                  <a:pt x="499" y="639"/>
                </a:lnTo>
                <a:lnTo>
                  <a:pt x="683" y="627"/>
                </a:lnTo>
                <a:lnTo>
                  <a:pt x="748" y="560"/>
                </a:lnTo>
                <a:lnTo>
                  <a:pt x="668" y="450"/>
                </a:lnTo>
                <a:lnTo>
                  <a:pt x="700" y="304"/>
                </a:lnTo>
                <a:lnTo>
                  <a:pt x="885" y="189"/>
                </a:lnTo>
                <a:lnTo>
                  <a:pt x="877" y="134"/>
                </a:lnTo>
                <a:lnTo>
                  <a:pt x="853" y="134"/>
                </a:lnTo>
                <a:lnTo>
                  <a:pt x="797" y="201"/>
                </a:lnTo>
                <a:lnTo>
                  <a:pt x="668" y="196"/>
                </a:lnTo>
                <a:lnTo>
                  <a:pt x="692" y="123"/>
                </a:lnTo>
                <a:lnTo>
                  <a:pt x="483" y="19"/>
                </a:lnTo>
                <a:lnTo>
                  <a:pt x="419" y="7"/>
                </a:lnTo>
                <a:lnTo>
                  <a:pt x="402" y="31"/>
                </a:lnTo>
                <a:lnTo>
                  <a:pt x="322" y="0"/>
                </a:lnTo>
                <a:lnTo>
                  <a:pt x="274" y="37"/>
                </a:lnTo>
                <a:lnTo>
                  <a:pt x="274" y="80"/>
                </a:lnTo>
                <a:lnTo>
                  <a:pt x="217" y="98"/>
                </a:lnTo>
                <a:lnTo>
                  <a:pt x="217" y="183"/>
                </a:lnTo>
                <a:lnTo>
                  <a:pt x="169" y="226"/>
                </a:lnTo>
                <a:lnTo>
                  <a:pt x="129" y="347"/>
                </a:lnTo>
                <a:lnTo>
                  <a:pt x="154" y="457"/>
                </a:lnTo>
                <a:lnTo>
                  <a:pt x="97" y="554"/>
                </a:lnTo>
                <a:lnTo>
                  <a:pt x="57" y="792"/>
                </a:lnTo>
                <a:lnTo>
                  <a:pt x="89" y="883"/>
                </a:lnTo>
                <a:lnTo>
                  <a:pt x="57" y="889"/>
                </a:lnTo>
                <a:lnTo>
                  <a:pt x="72" y="962"/>
                </a:lnTo>
                <a:lnTo>
                  <a:pt x="0" y="111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49" name="Freeform 359"/>
          <p:cNvSpPr>
            <a:spLocks/>
          </p:cNvSpPr>
          <p:nvPr/>
        </p:nvSpPr>
        <p:spPr bwMode="auto">
          <a:xfrm>
            <a:off x="2571749" y="5884863"/>
            <a:ext cx="84139" cy="69850"/>
          </a:xfrm>
          <a:custGeom>
            <a:avLst/>
            <a:gdLst>
              <a:gd name="T0" fmla="*/ 0 w 160"/>
              <a:gd name="T1" fmla="*/ 0 h 104"/>
              <a:gd name="T2" fmla="*/ 0 w 160"/>
              <a:gd name="T3" fmla="*/ 2147483647 h 104"/>
              <a:gd name="T4" fmla="*/ 2147483647 w 160"/>
              <a:gd name="T5" fmla="*/ 2147483647 h 104"/>
              <a:gd name="T6" fmla="*/ 2147483647 w 160"/>
              <a:gd name="T7" fmla="*/ 2147483647 h 104"/>
              <a:gd name="T8" fmla="*/ 0 w 160"/>
              <a:gd name="T9" fmla="*/ 0 h 104"/>
              <a:gd name="T10" fmla="*/ 0 60000 65536"/>
              <a:gd name="T11" fmla="*/ 0 60000 65536"/>
              <a:gd name="T12" fmla="*/ 0 60000 65536"/>
              <a:gd name="T13" fmla="*/ 0 60000 65536"/>
              <a:gd name="T14" fmla="*/ 0 60000 65536"/>
              <a:gd name="T15" fmla="*/ 0 w 160"/>
              <a:gd name="T16" fmla="*/ 0 h 104"/>
              <a:gd name="T17" fmla="*/ 160 w 160"/>
              <a:gd name="T18" fmla="*/ 104 h 104"/>
            </a:gdLst>
            <a:ahLst/>
            <a:cxnLst>
              <a:cxn ang="T10">
                <a:pos x="T0" y="T1"/>
              </a:cxn>
              <a:cxn ang="T11">
                <a:pos x="T2" y="T3"/>
              </a:cxn>
              <a:cxn ang="T12">
                <a:pos x="T4" y="T5"/>
              </a:cxn>
              <a:cxn ang="T13">
                <a:pos x="T6" y="T7"/>
              </a:cxn>
              <a:cxn ang="T14">
                <a:pos x="T8" y="T9"/>
              </a:cxn>
            </a:cxnLst>
            <a:rect l="T15" t="T16" r="T17" b="T18"/>
            <a:pathLst>
              <a:path w="160" h="104">
                <a:moveTo>
                  <a:pt x="0" y="0"/>
                </a:moveTo>
                <a:lnTo>
                  <a:pt x="0" y="104"/>
                </a:lnTo>
                <a:lnTo>
                  <a:pt x="160" y="97"/>
                </a:lnTo>
                <a:lnTo>
                  <a:pt x="40" y="54"/>
                </a:lnTo>
                <a:lnTo>
                  <a:pt x="0"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50" name="Freeform 360"/>
          <p:cNvSpPr>
            <a:spLocks/>
          </p:cNvSpPr>
          <p:nvPr/>
        </p:nvSpPr>
        <p:spPr bwMode="auto">
          <a:xfrm>
            <a:off x="6911977" y="4779963"/>
            <a:ext cx="962025" cy="709612"/>
          </a:xfrm>
          <a:custGeom>
            <a:avLst/>
            <a:gdLst>
              <a:gd name="T0" fmla="*/ 2147483647 w 1817"/>
              <a:gd name="T1" fmla="*/ 2147483647 h 1035"/>
              <a:gd name="T2" fmla="*/ 2147483647 w 1817"/>
              <a:gd name="T3" fmla="*/ 2147483647 h 1035"/>
              <a:gd name="T4" fmla="*/ 2147483647 w 1817"/>
              <a:gd name="T5" fmla="*/ 2147483647 h 1035"/>
              <a:gd name="T6" fmla="*/ 2147483647 w 1817"/>
              <a:gd name="T7" fmla="*/ 2147483647 h 1035"/>
              <a:gd name="T8" fmla="*/ 2147483647 w 1817"/>
              <a:gd name="T9" fmla="*/ 2147483647 h 1035"/>
              <a:gd name="T10" fmla="*/ 2147483647 w 1817"/>
              <a:gd name="T11" fmla="*/ 2147483647 h 1035"/>
              <a:gd name="T12" fmla="*/ 2147483647 w 1817"/>
              <a:gd name="T13" fmla="*/ 2147483647 h 1035"/>
              <a:gd name="T14" fmla="*/ 2147483647 w 1817"/>
              <a:gd name="T15" fmla="*/ 2147483647 h 1035"/>
              <a:gd name="T16" fmla="*/ 2147483647 w 1817"/>
              <a:gd name="T17" fmla="*/ 2147483647 h 1035"/>
              <a:gd name="T18" fmla="*/ 2147483647 w 1817"/>
              <a:gd name="T19" fmla="*/ 2147483647 h 1035"/>
              <a:gd name="T20" fmla="*/ 2147483647 w 1817"/>
              <a:gd name="T21" fmla="*/ 2147483647 h 1035"/>
              <a:gd name="T22" fmla="*/ 2147483647 w 1817"/>
              <a:gd name="T23" fmla="*/ 2147483647 h 1035"/>
              <a:gd name="T24" fmla="*/ 2147483647 w 1817"/>
              <a:gd name="T25" fmla="*/ 2147483647 h 1035"/>
              <a:gd name="T26" fmla="*/ 2147483647 w 1817"/>
              <a:gd name="T27" fmla="*/ 2147483647 h 1035"/>
              <a:gd name="T28" fmla="*/ 2147483647 w 1817"/>
              <a:gd name="T29" fmla="*/ 2147483647 h 1035"/>
              <a:gd name="T30" fmla="*/ 2147483647 w 1817"/>
              <a:gd name="T31" fmla="*/ 2147483647 h 1035"/>
              <a:gd name="T32" fmla="*/ 2147483647 w 1817"/>
              <a:gd name="T33" fmla="*/ 2147483647 h 1035"/>
              <a:gd name="T34" fmla="*/ 2147483647 w 1817"/>
              <a:gd name="T35" fmla="*/ 2147483647 h 1035"/>
              <a:gd name="T36" fmla="*/ 2147483647 w 1817"/>
              <a:gd name="T37" fmla="*/ 2147483647 h 1035"/>
              <a:gd name="T38" fmla="*/ 2147483647 w 1817"/>
              <a:gd name="T39" fmla="*/ 2147483647 h 1035"/>
              <a:gd name="T40" fmla="*/ 2147483647 w 1817"/>
              <a:gd name="T41" fmla="*/ 2147483647 h 1035"/>
              <a:gd name="T42" fmla="*/ 2147483647 w 1817"/>
              <a:gd name="T43" fmla="*/ 2147483647 h 1035"/>
              <a:gd name="T44" fmla="*/ 2147483647 w 1817"/>
              <a:gd name="T45" fmla="*/ 2147483647 h 1035"/>
              <a:gd name="T46" fmla="*/ 2147483647 w 1817"/>
              <a:gd name="T47" fmla="*/ 2147483647 h 1035"/>
              <a:gd name="T48" fmla="*/ 2147483647 w 1817"/>
              <a:gd name="T49" fmla="*/ 2147483647 h 1035"/>
              <a:gd name="T50" fmla="*/ 2147483647 w 1817"/>
              <a:gd name="T51" fmla="*/ 2147483647 h 1035"/>
              <a:gd name="T52" fmla="*/ 2147483647 w 1817"/>
              <a:gd name="T53" fmla="*/ 2147483647 h 1035"/>
              <a:gd name="T54" fmla="*/ 2147483647 w 1817"/>
              <a:gd name="T55" fmla="*/ 2147483647 h 1035"/>
              <a:gd name="T56" fmla="*/ 2147483647 w 1817"/>
              <a:gd name="T57" fmla="*/ 2147483647 h 1035"/>
              <a:gd name="T58" fmla="*/ 2147483647 w 1817"/>
              <a:gd name="T59" fmla="*/ 2147483647 h 1035"/>
              <a:gd name="T60" fmla="*/ 2147483647 w 1817"/>
              <a:gd name="T61" fmla="*/ 2147483647 h 1035"/>
              <a:gd name="T62" fmla="*/ 2147483647 w 1817"/>
              <a:gd name="T63" fmla="*/ 2147483647 h 1035"/>
              <a:gd name="T64" fmla="*/ 2147483647 w 1817"/>
              <a:gd name="T65" fmla="*/ 2147483647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7"/>
              <a:gd name="T100" fmla="*/ 0 h 1035"/>
              <a:gd name="T101" fmla="*/ 1817 w 181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7" h="1035">
                <a:moveTo>
                  <a:pt x="0" y="547"/>
                </a:moveTo>
                <a:lnTo>
                  <a:pt x="24" y="554"/>
                </a:lnTo>
                <a:lnTo>
                  <a:pt x="8" y="517"/>
                </a:lnTo>
                <a:lnTo>
                  <a:pt x="40" y="536"/>
                </a:lnTo>
                <a:lnTo>
                  <a:pt x="0" y="481"/>
                </a:lnTo>
                <a:lnTo>
                  <a:pt x="24" y="390"/>
                </a:lnTo>
                <a:lnTo>
                  <a:pt x="31" y="407"/>
                </a:lnTo>
                <a:lnTo>
                  <a:pt x="153" y="334"/>
                </a:lnTo>
                <a:lnTo>
                  <a:pt x="338" y="304"/>
                </a:lnTo>
                <a:lnTo>
                  <a:pt x="401" y="250"/>
                </a:lnTo>
                <a:lnTo>
                  <a:pt x="401" y="213"/>
                </a:lnTo>
                <a:lnTo>
                  <a:pt x="426" y="194"/>
                </a:lnTo>
                <a:lnTo>
                  <a:pt x="449" y="231"/>
                </a:lnTo>
                <a:lnTo>
                  <a:pt x="458" y="189"/>
                </a:lnTo>
                <a:lnTo>
                  <a:pt x="506" y="194"/>
                </a:lnTo>
                <a:lnTo>
                  <a:pt x="506" y="158"/>
                </a:lnTo>
                <a:lnTo>
                  <a:pt x="571" y="110"/>
                </a:lnTo>
                <a:lnTo>
                  <a:pt x="643" y="116"/>
                </a:lnTo>
                <a:lnTo>
                  <a:pt x="659" y="170"/>
                </a:lnTo>
                <a:lnTo>
                  <a:pt x="683" y="134"/>
                </a:lnTo>
                <a:lnTo>
                  <a:pt x="739" y="146"/>
                </a:lnTo>
                <a:lnTo>
                  <a:pt x="724" y="121"/>
                </a:lnTo>
                <a:lnTo>
                  <a:pt x="764" y="61"/>
                </a:lnTo>
                <a:lnTo>
                  <a:pt x="868" y="43"/>
                </a:lnTo>
                <a:lnTo>
                  <a:pt x="844" y="13"/>
                </a:lnTo>
                <a:lnTo>
                  <a:pt x="1046" y="49"/>
                </a:lnTo>
                <a:lnTo>
                  <a:pt x="1006" y="140"/>
                </a:lnTo>
                <a:lnTo>
                  <a:pt x="1214" y="237"/>
                </a:lnTo>
                <a:lnTo>
                  <a:pt x="1254" y="201"/>
                </a:lnTo>
                <a:lnTo>
                  <a:pt x="1279" y="43"/>
                </a:lnTo>
                <a:lnTo>
                  <a:pt x="1334" y="0"/>
                </a:lnTo>
                <a:lnTo>
                  <a:pt x="1375" y="116"/>
                </a:lnTo>
                <a:lnTo>
                  <a:pt x="1447" y="140"/>
                </a:lnTo>
                <a:lnTo>
                  <a:pt x="1495" y="286"/>
                </a:lnTo>
                <a:lnTo>
                  <a:pt x="1600" y="329"/>
                </a:lnTo>
                <a:lnTo>
                  <a:pt x="1640" y="407"/>
                </a:lnTo>
                <a:lnTo>
                  <a:pt x="1689" y="402"/>
                </a:lnTo>
                <a:lnTo>
                  <a:pt x="1697" y="450"/>
                </a:lnTo>
                <a:lnTo>
                  <a:pt x="1777" y="506"/>
                </a:lnTo>
                <a:lnTo>
                  <a:pt x="1817" y="615"/>
                </a:lnTo>
                <a:lnTo>
                  <a:pt x="1800" y="724"/>
                </a:lnTo>
                <a:lnTo>
                  <a:pt x="1712" y="822"/>
                </a:lnTo>
                <a:lnTo>
                  <a:pt x="1657" y="968"/>
                </a:lnTo>
                <a:lnTo>
                  <a:pt x="1560" y="992"/>
                </a:lnTo>
                <a:lnTo>
                  <a:pt x="1487" y="1016"/>
                </a:lnTo>
                <a:lnTo>
                  <a:pt x="1495" y="1035"/>
                </a:lnTo>
                <a:lnTo>
                  <a:pt x="1424" y="980"/>
                </a:lnTo>
                <a:lnTo>
                  <a:pt x="1359" y="1022"/>
                </a:lnTo>
                <a:lnTo>
                  <a:pt x="1270" y="1005"/>
                </a:lnTo>
                <a:lnTo>
                  <a:pt x="1206" y="968"/>
                </a:lnTo>
                <a:lnTo>
                  <a:pt x="1174" y="883"/>
                </a:lnTo>
                <a:lnTo>
                  <a:pt x="1126" y="900"/>
                </a:lnTo>
                <a:lnTo>
                  <a:pt x="1117" y="840"/>
                </a:lnTo>
                <a:lnTo>
                  <a:pt x="1101" y="876"/>
                </a:lnTo>
                <a:lnTo>
                  <a:pt x="1061" y="876"/>
                </a:lnTo>
                <a:lnTo>
                  <a:pt x="1109" y="773"/>
                </a:lnTo>
                <a:lnTo>
                  <a:pt x="1021" y="870"/>
                </a:lnTo>
                <a:lnTo>
                  <a:pt x="989" y="859"/>
                </a:lnTo>
                <a:lnTo>
                  <a:pt x="941" y="779"/>
                </a:lnTo>
                <a:lnTo>
                  <a:pt x="812" y="743"/>
                </a:lnTo>
                <a:lnTo>
                  <a:pt x="563" y="767"/>
                </a:lnTo>
                <a:lnTo>
                  <a:pt x="466" y="828"/>
                </a:lnTo>
                <a:lnTo>
                  <a:pt x="305" y="828"/>
                </a:lnTo>
                <a:lnTo>
                  <a:pt x="201" y="870"/>
                </a:lnTo>
                <a:lnTo>
                  <a:pt x="80" y="840"/>
                </a:lnTo>
                <a:lnTo>
                  <a:pt x="104" y="743"/>
                </a:lnTo>
                <a:lnTo>
                  <a:pt x="0" y="54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51" name="Freeform 361"/>
          <p:cNvSpPr>
            <a:spLocks/>
          </p:cNvSpPr>
          <p:nvPr/>
        </p:nvSpPr>
        <p:spPr bwMode="auto">
          <a:xfrm>
            <a:off x="7661275" y="5532439"/>
            <a:ext cx="88900" cy="84137"/>
          </a:xfrm>
          <a:custGeom>
            <a:avLst/>
            <a:gdLst>
              <a:gd name="T0" fmla="*/ 0 w 169"/>
              <a:gd name="T1" fmla="*/ 2147483647 h 122"/>
              <a:gd name="T2" fmla="*/ 0 w 169"/>
              <a:gd name="T3" fmla="*/ 0 h 122"/>
              <a:gd name="T4" fmla="*/ 2147483647 w 169"/>
              <a:gd name="T5" fmla="*/ 2147483647 h 122"/>
              <a:gd name="T6" fmla="*/ 2147483647 w 169"/>
              <a:gd name="T7" fmla="*/ 2147483647 h 122"/>
              <a:gd name="T8" fmla="*/ 2147483647 w 169"/>
              <a:gd name="T9" fmla="*/ 2147483647 h 122"/>
              <a:gd name="T10" fmla="*/ 2147483647 w 169"/>
              <a:gd name="T11" fmla="*/ 2147483647 h 122"/>
              <a:gd name="T12" fmla="*/ 2147483647 w 169"/>
              <a:gd name="T13" fmla="*/ 2147483647 h 122"/>
              <a:gd name="T14" fmla="*/ 2147483647 w 169"/>
              <a:gd name="T15" fmla="*/ 2147483647 h 122"/>
              <a:gd name="T16" fmla="*/ 0 w 169"/>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22"/>
              <a:gd name="T29" fmla="*/ 169 w 16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22">
                <a:moveTo>
                  <a:pt x="0" y="24"/>
                </a:moveTo>
                <a:lnTo>
                  <a:pt x="0" y="0"/>
                </a:lnTo>
                <a:lnTo>
                  <a:pt x="89" y="17"/>
                </a:lnTo>
                <a:lnTo>
                  <a:pt x="152" y="6"/>
                </a:lnTo>
                <a:lnTo>
                  <a:pt x="169" y="30"/>
                </a:lnTo>
                <a:lnTo>
                  <a:pt x="169" y="66"/>
                </a:lnTo>
                <a:lnTo>
                  <a:pt x="97" y="122"/>
                </a:lnTo>
                <a:lnTo>
                  <a:pt x="64" y="115"/>
                </a:lnTo>
                <a:lnTo>
                  <a:pt x="0" y="24"/>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352" name="Freeform 362"/>
          <p:cNvSpPr>
            <a:spLocks/>
          </p:cNvSpPr>
          <p:nvPr/>
        </p:nvSpPr>
        <p:spPr bwMode="auto">
          <a:xfrm>
            <a:off x="4435476" y="3279775"/>
            <a:ext cx="182563" cy="71438"/>
          </a:xfrm>
          <a:custGeom>
            <a:avLst/>
            <a:gdLst>
              <a:gd name="T0" fmla="*/ 0 w 346"/>
              <a:gd name="T1" fmla="*/ 2147483647 h 103"/>
              <a:gd name="T2" fmla="*/ 2147483647 w 346"/>
              <a:gd name="T3" fmla="*/ 2147483647 h 103"/>
              <a:gd name="T4" fmla="*/ 2147483647 w 346"/>
              <a:gd name="T5" fmla="*/ 2147483647 h 103"/>
              <a:gd name="T6" fmla="*/ 2147483647 w 346"/>
              <a:gd name="T7" fmla="*/ 2147483647 h 103"/>
              <a:gd name="T8" fmla="*/ 2147483647 w 346"/>
              <a:gd name="T9" fmla="*/ 2147483647 h 103"/>
              <a:gd name="T10" fmla="*/ 2147483647 w 346"/>
              <a:gd name="T11" fmla="*/ 2147483647 h 103"/>
              <a:gd name="T12" fmla="*/ 2147483647 w 346"/>
              <a:gd name="T13" fmla="*/ 2147483647 h 103"/>
              <a:gd name="T14" fmla="*/ 2147483647 w 346"/>
              <a:gd name="T15" fmla="*/ 2147483647 h 103"/>
              <a:gd name="T16" fmla="*/ 2147483647 w 346"/>
              <a:gd name="T17" fmla="*/ 0 h 103"/>
              <a:gd name="T18" fmla="*/ 2147483647 w 346"/>
              <a:gd name="T19" fmla="*/ 2147483647 h 103"/>
              <a:gd name="T20" fmla="*/ 2147483647 w 346"/>
              <a:gd name="T21" fmla="*/ 2147483647 h 103"/>
              <a:gd name="T22" fmla="*/ 0 w 346"/>
              <a:gd name="T23" fmla="*/ 214748364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103"/>
              <a:gd name="T38" fmla="*/ 346 w 34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103">
                <a:moveTo>
                  <a:pt x="0" y="54"/>
                </a:moveTo>
                <a:lnTo>
                  <a:pt x="8" y="60"/>
                </a:lnTo>
                <a:lnTo>
                  <a:pt x="8" y="78"/>
                </a:lnTo>
                <a:lnTo>
                  <a:pt x="40" y="84"/>
                </a:lnTo>
                <a:lnTo>
                  <a:pt x="121" y="78"/>
                </a:lnTo>
                <a:lnTo>
                  <a:pt x="185" y="103"/>
                </a:lnTo>
                <a:lnTo>
                  <a:pt x="298" y="84"/>
                </a:lnTo>
                <a:lnTo>
                  <a:pt x="346" y="30"/>
                </a:lnTo>
                <a:lnTo>
                  <a:pt x="321" y="0"/>
                </a:lnTo>
                <a:lnTo>
                  <a:pt x="193" y="6"/>
                </a:lnTo>
                <a:lnTo>
                  <a:pt x="153" y="54"/>
                </a:lnTo>
                <a:lnTo>
                  <a:pt x="0" y="5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3" name="Freeform 363"/>
          <p:cNvSpPr>
            <a:spLocks/>
          </p:cNvSpPr>
          <p:nvPr/>
        </p:nvSpPr>
        <p:spPr bwMode="auto">
          <a:xfrm>
            <a:off x="4278313" y="3195638"/>
            <a:ext cx="76200" cy="58737"/>
          </a:xfrm>
          <a:custGeom>
            <a:avLst/>
            <a:gdLst>
              <a:gd name="T0" fmla="*/ 0 w 144"/>
              <a:gd name="T1" fmla="*/ 2147483647 h 85"/>
              <a:gd name="T2" fmla="*/ 2147483647 w 144"/>
              <a:gd name="T3" fmla="*/ 2147483647 h 85"/>
              <a:gd name="T4" fmla="*/ 2147483647 w 144"/>
              <a:gd name="T5" fmla="*/ 0 h 85"/>
              <a:gd name="T6" fmla="*/ 2147483647 w 144"/>
              <a:gd name="T7" fmla="*/ 2147483647 h 85"/>
              <a:gd name="T8" fmla="*/ 2147483647 w 144"/>
              <a:gd name="T9" fmla="*/ 2147483647 h 85"/>
              <a:gd name="T10" fmla="*/ 2147483647 w 144"/>
              <a:gd name="T11" fmla="*/ 2147483647 h 85"/>
              <a:gd name="T12" fmla="*/ 0 w 144"/>
              <a:gd name="T13" fmla="*/ 2147483647 h 85"/>
              <a:gd name="T14" fmla="*/ 0 60000 65536"/>
              <a:gd name="T15" fmla="*/ 0 60000 65536"/>
              <a:gd name="T16" fmla="*/ 0 60000 65536"/>
              <a:gd name="T17" fmla="*/ 0 60000 65536"/>
              <a:gd name="T18" fmla="*/ 0 60000 65536"/>
              <a:gd name="T19" fmla="*/ 0 60000 65536"/>
              <a:gd name="T20" fmla="*/ 0 60000 65536"/>
              <a:gd name="T21" fmla="*/ 0 w 144"/>
              <a:gd name="T22" fmla="*/ 0 h 85"/>
              <a:gd name="T23" fmla="*/ 144 w 1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5">
                <a:moveTo>
                  <a:pt x="0" y="24"/>
                </a:moveTo>
                <a:lnTo>
                  <a:pt x="24" y="6"/>
                </a:lnTo>
                <a:lnTo>
                  <a:pt x="95" y="0"/>
                </a:lnTo>
                <a:lnTo>
                  <a:pt x="137" y="36"/>
                </a:lnTo>
                <a:lnTo>
                  <a:pt x="144" y="60"/>
                </a:lnTo>
                <a:lnTo>
                  <a:pt x="128" y="85"/>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54" name="Freeform 364"/>
          <p:cNvSpPr>
            <a:spLocks/>
          </p:cNvSpPr>
          <p:nvPr/>
        </p:nvSpPr>
        <p:spPr bwMode="auto">
          <a:xfrm>
            <a:off x="2546351" y="4751388"/>
            <a:ext cx="284163" cy="317500"/>
          </a:xfrm>
          <a:custGeom>
            <a:avLst/>
            <a:gdLst>
              <a:gd name="T0" fmla="*/ 0 w 538"/>
              <a:gd name="T1" fmla="*/ 2147483647 h 463"/>
              <a:gd name="T2" fmla="*/ 2147483647 w 538"/>
              <a:gd name="T3" fmla="*/ 2147483647 h 463"/>
              <a:gd name="T4" fmla="*/ 2147483647 w 538"/>
              <a:gd name="T5" fmla="*/ 2147483647 h 463"/>
              <a:gd name="T6" fmla="*/ 2147483647 w 538"/>
              <a:gd name="T7" fmla="*/ 2147483647 h 463"/>
              <a:gd name="T8" fmla="*/ 2147483647 w 538"/>
              <a:gd name="T9" fmla="*/ 2147483647 h 463"/>
              <a:gd name="T10" fmla="*/ 2147483647 w 538"/>
              <a:gd name="T11" fmla="*/ 2147483647 h 463"/>
              <a:gd name="T12" fmla="*/ 2147483647 w 538"/>
              <a:gd name="T13" fmla="*/ 2147483647 h 463"/>
              <a:gd name="T14" fmla="*/ 2147483647 w 538"/>
              <a:gd name="T15" fmla="*/ 2147483647 h 463"/>
              <a:gd name="T16" fmla="*/ 2147483647 w 538"/>
              <a:gd name="T17" fmla="*/ 2147483647 h 463"/>
              <a:gd name="T18" fmla="*/ 2147483647 w 538"/>
              <a:gd name="T19" fmla="*/ 2147483647 h 463"/>
              <a:gd name="T20" fmla="*/ 2147483647 w 538"/>
              <a:gd name="T21" fmla="*/ 2147483647 h 463"/>
              <a:gd name="T22" fmla="*/ 2147483647 w 538"/>
              <a:gd name="T23" fmla="*/ 2147483647 h 463"/>
              <a:gd name="T24" fmla="*/ 2147483647 w 538"/>
              <a:gd name="T25" fmla="*/ 2147483647 h 463"/>
              <a:gd name="T26" fmla="*/ 2147483647 w 538"/>
              <a:gd name="T27" fmla="*/ 2147483647 h 463"/>
              <a:gd name="T28" fmla="*/ 2147483647 w 538"/>
              <a:gd name="T29" fmla="*/ 2147483647 h 463"/>
              <a:gd name="T30" fmla="*/ 2147483647 w 538"/>
              <a:gd name="T31" fmla="*/ 2147483647 h 463"/>
              <a:gd name="T32" fmla="*/ 2147483647 w 538"/>
              <a:gd name="T33" fmla="*/ 2147483647 h 463"/>
              <a:gd name="T34" fmla="*/ 2147483647 w 538"/>
              <a:gd name="T35" fmla="*/ 2147483647 h 463"/>
              <a:gd name="T36" fmla="*/ 2147483647 w 538"/>
              <a:gd name="T37" fmla="*/ 2147483647 h 463"/>
              <a:gd name="T38" fmla="*/ 2147483647 w 538"/>
              <a:gd name="T39" fmla="*/ 2147483647 h 463"/>
              <a:gd name="T40" fmla="*/ 2147483647 w 538"/>
              <a:gd name="T41" fmla="*/ 2147483647 h 463"/>
              <a:gd name="T42" fmla="*/ 2147483647 w 538"/>
              <a:gd name="T43" fmla="*/ 0 h 463"/>
              <a:gd name="T44" fmla="*/ 2147483647 w 538"/>
              <a:gd name="T45" fmla="*/ 2147483647 h 463"/>
              <a:gd name="T46" fmla="*/ 0 w 538"/>
              <a:gd name="T47" fmla="*/ 2147483647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463"/>
              <a:gd name="T74" fmla="*/ 538 w 538"/>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463">
                <a:moveTo>
                  <a:pt x="0" y="43"/>
                </a:moveTo>
                <a:lnTo>
                  <a:pt x="40" y="92"/>
                </a:lnTo>
                <a:lnTo>
                  <a:pt x="15" y="201"/>
                </a:lnTo>
                <a:lnTo>
                  <a:pt x="40" y="213"/>
                </a:lnTo>
                <a:lnTo>
                  <a:pt x="23" y="226"/>
                </a:lnTo>
                <a:lnTo>
                  <a:pt x="7" y="274"/>
                </a:lnTo>
                <a:lnTo>
                  <a:pt x="48" y="336"/>
                </a:lnTo>
                <a:lnTo>
                  <a:pt x="80" y="463"/>
                </a:lnTo>
                <a:lnTo>
                  <a:pt x="112" y="463"/>
                </a:lnTo>
                <a:lnTo>
                  <a:pt x="160" y="426"/>
                </a:lnTo>
                <a:lnTo>
                  <a:pt x="240" y="457"/>
                </a:lnTo>
                <a:lnTo>
                  <a:pt x="257" y="433"/>
                </a:lnTo>
                <a:lnTo>
                  <a:pt x="321" y="445"/>
                </a:lnTo>
                <a:lnTo>
                  <a:pt x="353" y="353"/>
                </a:lnTo>
                <a:lnTo>
                  <a:pt x="481" y="336"/>
                </a:lnTo>
                <a:lnTo>
                  <a:pt x="521" y="366"/>
                </a:lnTo>
                <a:lnTo>
                  <a:pt x="538" y="293"/>
                </a:lnTo>
                <a:lnTo>
                  <a:pt x="506" y="237"/>
                </a:lnTo>
                <a:lnTo>
                  <a:pt x="433" y="232"/>
                </a:lnTo>
                <a:lnTo>
                  <a:pt x="401" y="140"/>
                </a:lnTo>
                <a:lnTo>
                  <a:pt x="208" y="80"/>
                </a:lnTo>
                <a:lnTo>
                  <a:pt x="192" y="0"/>
                </a:lnTo>
                <a:lnTo>
                  <a:pt x="55" y="49"/>
                </a:lnTo>
                <a:lnTo>
                  <a:pt x="0"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5" name="Freeform 365"/>
          <p:cNvSpPr>
            <a:spLocks/>
          </p:cNvSpPr>
          <p:nvPr/>
        </p:nvSpPr>
        <p:spPr bwMode="auto">
          <a:xfrm>
            <a:off x="2081214" y="4086226"/>
            <a:ext cx="17463" cy="63500"/>
          </a:xfrm>
          <a:custGeom>
            <a:avLst/>
            <a:gdLst>
              <a:gd name="T0" fmla="*/ 0 w 33"/>
              <a:gd name="T1" fmla="*/ 2147483647 h 91"/>
              <a:gd name="T2" fmla="*/ 2147483647 w 33"/>
              <a:gd name="T3" fmla="*/ 2147483647 h 91"/>
              <a:gd name="T4" fmla="*/ 2147483647 w 33"/>
              <a:gd name="T5" fmla="*/ 0 h 91"/>
              <a:gd name="T6" fmla="*/ 0 w 33"/>
              <a:gd name="T7" fmla="*/ 2147483647 h 91"/>
              <a:gd name="T8" fmla="*/ 0 60000 65536"/>
              <a:gd name="T9" fmla="*/ 0 60000 65536"/>
              <a:gd name="T10" fmla="*/ 0 60000 65536"/>
              <a:gd name="T11" fmla="*/ 0 60000 65536"/>
              <a:gd name="T12" fmla="*/ 0 w 33"/>
              <a:gd name="T13" fmla="*/ 0 h 91"/>
              <a:gd name="T14" fmla="*/ 33 w 33"/>
              <a:gd name="T15" fmla="*/ 91 h 91"/>
            </a:gdLst>
            <a:ahLst/>
            <a:cxnLst>
              <a:cxn ang="T8">
                <a:pos x="T0" y="T1"/>
              </a:cxn>
              <a:cxn ang="T9">
                <a:pos x="T2" y="T3"/>
              </a:cxn>
              <a:cxn ang="T10">
                <a:pos x="T4" y="T5"/>
              </a:cxn>
              <a:cxn ang="T11">
                <a:pos x="T6" y="T7"/>
              </a:cxn>
            </a:cxnLst>
            <a:rect l="T12" t="T13" r="T14" b="T15"/>
            <a:pathLst>
              <a:path w="33" h="91">
                <a:moveTo>
                  <a:pt x="0" y="24"/>
                </a:moveTo>
                <a:lnTo>
                  <a:pt x="17" y="91"/>
                </a:lnTo>
                <a:lnTo>
                  <a:pt x="33" y="0"/>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6" name="Freeform 366"/>
          <p:cNvSpPr>
            <a:spLocks/>
          </p:cNvSpPr>
          <p:nvPr/>
        </p:nvSpPr>
        <p:spPr bwMode="auto">
          <a:xfrm>
            <a:off x="842963" y="2447926"/>
            <a:ext cx="2038351" cy="1031875"/>
          </a:xfrm>
          <a:custGeom>
            <a:avLst/>
            <a:gdLst>
              <a:gd name="T0" fmla="*/ 2147483647 w 3853"/>
              <a:gd name="T1" fmla="*/ 2147483647 h 1502"/>
              <a:gd name="T2" fmla="*/ 2147483647 w 3853"/>
              <a:gd name="T3" fmla="*/ 2147483647 h 1502"/>
              <a:gd name="T4" fmla="*/ 2147483647 w 3853"/>
              <a:gd name="T5" fmla="*/ 2147483647 h 1502"/>
              <a:gd name="T6" fmla="*/ 2147483647 w 3853"/>
              <a:gd name="T7" fmla="*/ 2147483647 h 1502"/>
              <a:gd name="T8" fmla="*/ 2147483647 w 3853"/>
              <a:gd name="T9" fmla="*/ 2147483647 h 1502"/>
              <a:gd name="T10" fmla="*/ 2147483647 w 3853"/>
              <a:gd name="T11" fmla="*/ 2147483647 h 1502"/>
              <a:gd name="T12" fmla="*/ 2147483647 w 3853"/>
              <a:gd name="T13" fmla="*/ 2147483647 h 1502"/>
              <a:gd name="T14" fmla="*/ 2147483647 w 3853"/>
              <a:gd name="T15" fmla="*/ 2147483647 h 1502"/>
              <a:gd name="T16" fmla="*/ 2147483647 w 3853"/>
              <a:gd name="T17" fmla="*/ 2147483647 h 1502"/>
              <a:gd name="T18" fmla="*/ 2147483647 w 3853"/>
              <a:gd name="T19" fmla="*/ 2147483647 h 1502"/>
              <a:gd name="T20" fmla="*/ 2147483647 w 3853"/>
              <a:gd name="T21" fmla="*/ 2147483647 h 1502"/>
              <a:gd name="T22" fmla="*/ 2147483647 w 3853"/>
              <a:gd name="T23" fmla="*/ 2147483647 h 1502"/>
              <a:gd name="T24" fmla="*/ 2147483647 w 3853"/>
              <a:gd name="T25" fmla="*/ 0 h 1502"/>
              <a:gd name="T26" fmla="*/ 2147483647 w 3853"/>
              <a:gd name="T27" fmla="*/ 2147483647 h 1502"/>
              <a:gd name="T28" fmla="*/ 2147483647 w 3853"/>
              <a:gd name="T29" fmla="*/ 2147483647 h 1502"/>
              <a:gd name="T30" fmla="*/ 2147483647 w 3853"/>
              <a:gd name="T31" fmla="*/ 2147483647 h 1502"/>
              <a:gd name="T32" fmla="*/ 2147483647 w 3853"/>
              <a:gd name="T33" fmla="*/ 2147483647 h 1502"/>
              <a:gd name="T34" fmla="*/ 2147483647 w 3853"/>
              <a:gd name="T35" fmla="*/ 2147483647 h 1502"/>
              <a:gd name="T36" fmla="*/ 2147483647 w 3853"/>
              <a:gd name="T37" fmla="*/ 2147483647 h 1502"/>
              <a:gd name="T38" fmla="*/ 2147483647 w 3853"/>
              <a:gd name="T39" fmla="*/ 2147483647 h 1502"/>
              <a:gd name="T40" fmla="*/ 2147483647 w 3853"/>
              <a:gd name="T41" fmla="*/ 2147483647 h 1502"/>
              <a:gd name="T42" fmla="*/ 2147483647 w 3853"/>
              <a:gd name="T43" fmla="*/ 2147483647 h 1502"/>
              <a:gd name="T44" fmla="*/ 2147483647 w 3853"/>
              <a:gd name="T45" fmla="*/ 2147483647 h 1502"/>
              <a:gd name="T46" fmla="*/ 2147483647 w 3853"/>
              <a:gd name="T47" fmla="*/ 2147483647 h 1502"/>
              <a:gd name="T48" fmla="*/ 2147483647 w 3853"/>
              <a:gd name="T49" fmla="*/ 2147483647 h 1502"/>
              <a:gd name="T50" fmla="*/ 2147483647 w 3853"/>
              <a:gd name="T51" fmla="*/ 2147483647 h 1502"/>
              <a:gd name="T52" fmla="*/ 2147483647 w 3853"/>
              <a:gd name="T53" fmla="*/ 2147483647 h 1502"/>
              <a:gd name="T54" fmla="*/ 2147483647 w 3853"/>
              <a:gd name="T55" fmla="*/ 2147483647 h 1502"/>
              <a:gd name="T56" fmla="*/ 2147483647 w 3853"/>
              <a:gd name="T57" fmla="*/ 2147483647 h 1502"/>
              <a:gd name="T58" fmla="*/ 2147483647 w 3853"/>
              <a:gd name="T59" fmla="*/ 2147483647 h 1502"/>
              <a:gd name="T60" fmla="*/ 2147483647 w 3853"/>
              <a:gd name="T61" fmla="*/ 2147483647 h 1502"/>
              <a:gd name="T62" fmla="*/ 2147483647 w 3853"/>
              <a:gd name="T63" fmla="*/ 2147483647 h 1502"/>
              <a:gd name="T64" fmla="*/ 2147483647 w 3853"/>
              <a:gd name="T65" fmla="*/ 2147483647 h 1502"/>
              <a:gd name="T66" fmla="*/ 2147483647 w 3853"/>
              <a:gd name="T67" fmla="*/ 2147483647 h 1502"/>
              <a:gd name="T68" fmla="*/ 2147483647 w 3853"/>
              <a:gd name="T69" fmla="*/ 2147483647 h 1502"/>
              <a:gd name="T70" fmla="*/ 2147483647 w 3853"/>
              <a:gd name="T71" fmla="*/ 2147483647 h 1502"/>
              <a:gd name="T72" fmla="*/ 2147483647 w 3853"/>
              <a:gd name="T73" fmla="*/ 2147483647 h 1502"/>
              <a:gd name="T74" fmla="*/ 2147483647 w 3853"/>
              <a:gd name="T75" fmla="*/ 2147483647 h 1502"/>
              <a:gd name="T76" fmla="*/ 2147483647 w 3853"/>
              <a:gd name="T77" fmla="*/ 2147483647 h 1502"/>
              <a:gd name="T78" fmla="*/ 2147483647 w 3853"/>
              <a:gd name="T79" fmla="*/ 2147483647 h 1502"/>
              <a:gd name="T80" fmla="*/ 2147483647 w 3853"/>
              <a:gd name="T81" fmla="*/ 2147483647 h 1502"/>
              <a:gd name="T82" fmla="*/ 2147483647 w 3853"/>
              <a:gd name="T83" fmla="*/ 2147483647 h 1502"/>
              <a:gd name="T84" fmla="*/ 2147483647 w 3853"/>
              <a:gd name="T85" fmla="*/ 2147483647 h 1502"/>
              <a:gd name="T86" fmla="*/ 2147483647 w 3853"/>
              <a:gd name="T87" fmla="*/ 2147483647 h 1502"/>
              <a:gd name="T88" fmla="*/ 2147483647 w 3853"/>
              <a:gd name="T89" fmla="*/ 2147483647 h 1502"/>
              <a:gd name="T90" fmla="*/ 2147483647 w 3853"/>
              <a:gd name="T91" fmla="*/ 2147483647 h 1502"/>
              <a:gd name="T92" fmla="*/ 2147483647 w 3853"/>
              <a:gd name="T93" fmla="*/ 2147483647 h 1502"/>
              <a:gd name="T94" fmla="*/ 2147483647 w 3853"/>
              <a:gd name="T95" fmla="*/ 2147483647 h 1502"/>
              <a:gd name="T96" fmla="*/ 2147483647 w 3853"/>
              <a:gd name="T97" fmla="*/ 2147483647 h 1502"/>
              <a:gd name="T98" fmla="*/ 2147483647 w 3853"/>
              <a:gd name="T99" fmla="*/ 2147483647 h 1502"/>
              <a:gd name="T100" fmla="*/ 2147483647 w 3853"/>
              <a:gd name="T101" fmla="*/ 2147483647 h 1502"/>
              <a:gd name="T102" fmla="*/ 2147483647 w 3853"/>
              <a:gd name="T103" fmla="*/ 2147483647 h 1502"/>
              <a:gd name="T104" fmla="*/ 2147483647 w 3853"/>
              <a:gd name="T105" fmla="*/ 2147483647 h 1502"/>
              <a:gd name="T106" fmla="*/ 2147483647 w 3853"/>
              <a:gd name="T107" fmla="*/ 2147483647 h 1502"/>
              <a:gd name="T108" fmla="*/ 2147483647 w 3853"/>
              <a:gd name="T109" fmla="*/ 2147483647 h 1502"/>
              <a:gd name="T110" fmla="*/ 2147483647 w 3853"/>
              <a:gd name="T111" fmla="*/ 2147483647 h 1502"/>
              <a:gd name="T112" fmla="*/ 2147483647 w 3853"/>
              <a:gd name="T113" fmla="*/ 2147483647 h 1502"/>
              <a:gd name="T114" fmla="*/ 2147483647 w 3853"/>
              <a:gd name="T115" fmla="*/ 2147483647 h 1502"/>
              <a:gd name="T116" fmla="*/ 2147483647 w 3853"/>
              <a:gd name="T117" fmla="*/ 2147483647 h 1502"/>
              <a:gd name="T118" fmla="*/ 2147483647 w 3853"/>
              <a:gd name="T119" fmla="*/ 2147483647 h 15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3"/>
              <a:gd name="T181" fmla="*/ 0 h 1502"/>
              <a:gd name="T182" fmla="*/ 3853 w 3853"/>
              <a:gd name="T183" fmla="*/ 1502 h 15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3" h="1502">
                <a:moveTo>
                  <a:pt x="0" y="669"/>
                </a:moveTo>
                <a:lnTo>
                  <a:pt x="0" y="146"/>
                </a:lnTo>
                <a:lnTo>
                  <a:pt x="314" y="213"/>
                </a:lnTo>
                <a:lnTo>
                  <a:pt x="298" y="182"/>
                </a:lnTo>
                <a:lnTo>
                  <a:pt x="323" y="163"/>
                </a:lnTo>
                <a:lnTo>
                  <a:pt x="508" y="115"/>
                </a:lnTo>
                <a:lnTo>
                  <a:pt x="363" y="176"/>
                </a:lnTo>
                <a:lnTo>
                  <a:pt x="451" y="157"/>
                </a:lnTo>
                <a:lnTo>
                  <a:pt x="451" y="176"/>
                </a:lnTo>
                <a:lnTo>
                  <a:pt x="604" y="115"/>
                </a:lnTo>
                <a:lnTo>
                  <a:pt x="588" y="90"/>
                </a:lnTo>
                <a:lnTo>
                  <a:pt x="684" y="163"/>
                </a:lnTo>
                <a:lnTo>
                  <a:pt x="748" y="122"/>
                </a:lnTo>
                <a:lnTo>
                  <a:pt x="741" y="163"/>
                </a:lnTo>
                <a:lnTo>
                  <a:pt x="829" y="133"/>
                </a:lnTo>
                <a:lnTo>
                  <a:pt x="1054" y="189"/>
                </a:lnTo>
                <a:lnTo>
                  <a:pt x="1166" y="189"/>
                </a:lnTo>
                <a:lnTo>
                  <a:pt x="1214" y="219"/>
                </a:lnTo>
                <a:lnTo>
                  <a:pt x="1151" y="249"/>
                </a:lnTo>
                <a:lnTo>
                  <a:pt x="1191" y="255"/>
                </a:lnTo>
                <a:lnTo>
                  <a:pt x="1399" y="243"/>
                </a:lnTo>
                <a:lnTo>
                  <a:pt x="1489" y="279"/>
                </a:lnTo>
                <a:lnTo>
                  <a:pt x="1504" y="316"/>
                </a:lnTo>
                <a:lnTo>
                  <a:pt x="1529" y="298"/>
                </a:lnTo>
                <a:lnTo>
                  <a:pt x="1489" y="255"/>
                </a:lnTo>
                <a:lnTo>
                  <a:pt x="1585" y="206"/>
                </a:lnTo>
                <a:lnTo>
                  <a:pt x="1496" y="237"/>
                </a:lnTo>
                <a:lnTo>
                  <a:pt x="1456" y="225"/>
                </a:lnTo>
                <a:lnTo>
                  <a:pt x="1569" y="182"/>
                </a:lnTo>
                <a:lnTo>
                  <a:pt x="1641" y="237"/>
                </a:lnTo>
                <a:lnTo>
                  <a:pt x="1697" y="237"/>
                </a:lnTo>
                <a:lnTo>
                  <a:pt x="1745" y="262"/>
                </a:lnTo>
                <a:lnTo>
                  <a:pt x="1922" y="255"/>
                </a:lnTo>
                <a:lnTo>
                  <a:pt x="1914" y="243"/>
                </a:lnTo>
                <a:lnTo>
                  <a:pt x="1979" y="267"/>
                </a:lnTo>
                <a:lnTo>
                  <a:pt x="1979" y="249"/>
                </a:lnTo>
                <a:lnTo>
                  <a:pt x="1939" y="255"/>
                </a:lnTo>
                <a:lnTo>
                  <a:pt x="1907" y="225"/>
                </a:lnTo>
                <a:lnTo>
                  <a:pt x="1979" y="219"/>
                </a:lnTo>
                <a:lnTo>
                  <a:pt x="2003" y="243"/>
                </a:lnTo>
                <a:lnTo>
                  <a:pt x="2027" y="230"/>
                </a:lnTo>
                <a:lnTo>
                  <a:pt x="2019" y="267"/>
                </a:lnTo>
                <a:lnTo>
                  <a:pt x="2059" y="292"/>
                </a:lnTo>
                <a:lnTo>
                  <a:pt x="2052" y="243"/>
                </a:lnTo>
                <a:lnTo>
                  <a:pt x="2140" y="213"/>
                </a:lnTo>
                <a:lnTo>
                  <a:pt x="2124" y="182"/>
                </a:lnTo>
                <a:lnTo>
                  <a:pt x="2092" y="206"/>
                </a:lnTo>
                <a:lnTo>
                  <a:pt x="2140" y="157"/>
                </a:lnTo>
                <a:lnTo>
                  <a:pt x="2010" y="122"/>
                </a:lnTo>
                <a:lnTo>
                  <a:pt x="2019" y="49"/>
                </a:lnTo>
                <a:lnTo>
                  <a:pt x="2052" y="49"/>
                </a:lnTo>
                <a:lnTo>
                  <a:pt x="2067" y="0"/>
                </a:lnTo>
                <a:lnTo>
                  <a:pt x="2164" y="49"/>
                </a:lnTo>
                <a:lnTo>
                  <a:pt x="2164" y="79"/>
                </a:lnTo>
                <a:lnTo>
                  <a:pt x="2237" y="122"/>
                </a:lnTo>
                <a:lnTo>
                  <a:pt x="2188" y="122"/>
                </a:lnTo>
                <a:lnTo>
                  <a:pt x="2220" y="127"/>
                </a:lnTo>
                <a:lnTo>
                  <a:pt x="2180" y="146"/>
                </a:lnTo>
                <a:lnTo>
                  <a:pt x="2260" y="157"/>
                </a:lnTo>
                <a:lnTo>
                  <a:pt x="2244" y="163"/>
                </a:lnTo>
                <a:lnTo>
                  <a:pt x="2285" y="230"/>
                </a:lnTo>
                <a:lnTo>
                  <a:pt x="2333" y="170"/>
                </a:lnTo>
                <a:lnTo>
                  <a:pt x="2380" y="189"/>
                </a:lnTo>
                <a:lnTo>
                  <a:pt x="2397" y="230"/>
                </a:lnTo>
                <a:lnTo>
                  <a:pt x="2373" y="249"/>
                </a:lnTo>
                <a:lnTo>
                  <a:pt x="2422" y="292"/>
                </a:lnTo>
                <a:lnTo>
                  <a:pt x="2462" y="279"/>
                </a:lnTo>
                <a:lnTo>
                  <a:pt x="2493" y="213"/>
                </a:lnTo>
                <a:lnTo>
                  <a:pt x="2542" y="206"/>
                </a:lnTo>
                <a:lnTo>
                  <a:pt x="2510" y="139"/>
                </a:lnTo>
                <a:lnTo>
                  <a:pt x="2638" y="146"/>
                </a:lnTo>
                <a:lnTo>
                  <a:pt x="2695" y="176"/>
                </a:lnTo>
                <a:lnTo>
                  <a:pt x="2662" y="200"/>
                </a:lnTo>
                <a:lnTo>
                  <a:pt x="2703" y="213"/>
                </a:lnTo>
                <a:lnTo>
                  <a:pt x="2638" y="219"/>
                </a:lnTo>
                <a:lnTo>
                  <a:pt x="2695" y="303"/>
                </a:lnTo>
                <a:lnTo>
                  <a:pt x="2607" y="340"/>
                </a:lnTo>
                <a:lnTo>
                  <a:pt x="2573" y="322"/>
                </a:lnTo>
                <a:lnTo>
                  <a:pt x="2590" y="346"/>
                </a:lnTo>
                <a:lnTo>
                  <a:pt x="2462" y="328"/>
                </a:lnTo>
                <a:lnTo>
                  <a:pt x="2485" y="352"/>
                </a:lnTo>
                <a:lnTo>
                  <a:pt x="2429" y="395"/>
                </a:lnTo>
                <a:lnTo>
                  <a:pt x="2300" y="365"/>
                </a:lnTo>
                <a:lnTo>
                  <a:pt x="2348" y="402"/>
                </a:lnTo>
                <a:lnTo>
                  <a:pt x="2445" y="407"/>
                </a:lnTo>
                <a:lnTo>
                  <a:pt x="2380" y="462"/>
                </a:lnTo>
                <a:lnTo>
                  <a:pt x="2308" y="462"/>
                </a:lnTo>
                <a:lnTo>
                  <a:pt x="2277" y="499"/>
                </a:lnTo>
                <a:lnTo>
                  <a:pt x="2147" y="475"/>
                </a:lnTo>
                <a:lnTo>
                  <a:pt x="2260" y="499"/>
                </a:lnTo>
                <a:lnTo>
                  <a:pt x="2277" y="523"/>
                </a:lnTo>
                <a:lnTo>
                  <a:pt x="2188" y="535"/>
                </a:lnTo>
                <a:lnTo>
                  <a:pt x="2220" y="547"/>
                </a:lnTo>
                <a:lnTo>
                  <a:pt x="2180" y="547"/>
                </a:lnTo>
                <a:lnTo>
                  <a:pt x="2180" y="578"/>
                </a:lnTo>
                <a:lnTo>
                  <a:pt x="2100" y="608"/>
                </a:lnTo>
                <a:lnTo>
                  <a:pt x="2084" y="729"/>
                </a:lnTo>
                <a:lnTo>
                  <a:pt x="2107" y="760"/>
                </a:lnTo>
                <a:lnTo>
                  <a:pt x="2155" y="748"/>
                </a:lnTo>
                <a:lnTo>
                  <a:pt x="2180" y="839"/>
                </a:lnTo>
                <a:lnTo>
                  <a:pt x="2252" y="815"/>
                </a:lnTo>
                <a:lnTo>
                  <a:pt x="2340" y="845"/>
                </a:lnTo>
                <a:lnTo>
                  <a:pt x="2510" y="906"/>
                </a:lnTo>
                <a:lnTo>
                  <a:pt x="2502" y="936"/>
                </a:lnTo>
                <a:lnTo>
                  <a:pt x="2518" y="912"/>
                </a:lnTo>
                <a:lnTo>
                  <a:pt x="2647" y="918"/>
                </a:lnTo>
                <a:lnTo>
                  <a:pt x="2647" y="1022"/>
                </a:lnTo>
                <a:lnTo>
                  <a:pt x="2695" y="1052"/>
                </a:lnTo>
                <a:lnTo>
                  <a:pt x="2655" y="1065"/>
                </a:lnTo>
                <a:lnTo>
                  <a:pt x="2727" y="1076"/>
                </a:lnTo>
                <a:lnTo>
                  <a:pt x="2703" y="1113"/>
                </a:lnTo>
                <a:lnTo>
                  <a:pt x="2767" y="1113"/>
                </a:lnTo>
                <a:lnTo>
                  <a:pt x="2848" y="1058"/>
                </a:lnTo>
                <a:lnTo>
                  <a:pt x="2815" y="1046"/>
                </a:lnTo>
                <a:lnTo>
                  <a:pt x="2767" y="949"/>
                </a:lnTo>
                <a:lnTo>
                  <a:pt x="2928" y="869"/>
                </a:lnTo>
                <a:lnTo>
                  <a:pt x="2895" y="864"/>
                </a:lnTo>
                <a:lnTo>
                  <a:pt x="2863" y="772"/>
                </a:lnTo>
                <a:lnTo>
                  <a:pt x="2815" y="748"/>
                </a:lnTo>
                <a:lnTo>
                  <a:pt x="2888" y="699"/>
                </a:lnTo>
                <a:lnTo>
                  <a:pt x="2855" y="688"/>
                </a:lnTo>
                <a:lnTo>
                  <a:pt x="2863" y="645"/>
                </a:lnTo>
                <a:lnTo>
                  <a:pt x="2840" y="639"/>
                </a:lnTo>
                <a:lnTo>
                  <a:pt x="2863" y="602"/>
                </a:lnTo>
                <a:lnTo>
                  <a:pt x="2831" y="583"/>
                </a:lnTo>
                <a:lnTo>
                  <a:pt x="2855" y="553"/>
                </a:lnTo>
                <a:lnTo>
                  <a:pt x="2976" y="572"/>
                </a:lnTo>
                <a:lnTo>
                  <a:pt x="3025" y="553"/>
                </a:lnTo>
                <a:lnTo>
                  <a:pt x="3128" y="602"/>
                </a:lnTo>
                <a:lnTo>
                  <a:pt x="3128" y="620"/>
                </a:lnTo>
                <a:lnTo>
                  <a:pt x="3225" y="626"/>
                </a:lnTo>
                <a:lnTo>
                  <a:pt x="3233" y="681"/>
                </a:lnTo>
                <a:lnTo>
                  <a:pt x="3145" y="681"/>
                </a:lnTo>
                <a:lnTo>
                  <a:pt x="3218" y="688"/>
                </a:lnTo>
                <a:lnTo>
                  <a:pt x="3241" y="718"/>
                </a:lnTo>
                <a:lnTo>
                  <a:pt x="3170" y="760"/>
                </a:lnTo>
                <a:lnTo>
                  <a:pt x="3273" y="736"/>
                </a:lnTo>
                <a:lnTo>
                  <a:pt x="3290" y="772"/>
                </a:lnTo>
                <a:lnTo>
                  <a:pt x="3233" y="791"/>
                </a:lnTo>
                <a:lnTo>
                  <a:pt x="3306" y="754"/>
                </a:lnTo>
                <a:lnTo>
                  <a:pt x="3314" y="778"/>
                </a:lnTo>
                <a:lnTo>
                  <a:pt x="3361" y="736"/>
                </a:lnTo>
                <a:lnTo>
                  <a:pt x="3378" y="760"/>
                </a:lnTo>
                <a:lnTo>
                  <a:pt x="3426" y="705"/>
                </a:lnTo>
                <a:lnTo>
                  <a:pt x="3410" y="693"/>
                </a:lnTo>
                <a:lnTo>
                  <a:pt x="3451" y="669"/>
                </a:lnTo>
                <a:lnTo>
                  <a:pt x="3499" y="718"/>
                </a:lnTo>
                <a:lnTo>
                  <a:pt x="3466" y="729"/>
                </a:lnTo>
                <a:lnTo>
                  <a:pt x="3506" y="729"/>
                </a:lnTo>
                <a:lnTo>
                  <a:pt x="3531" y="754"/>
                </a:lnTo>
                <a:lnTo>
                  <a:pt x="3499" y="760"/>
                </a:lnTo>
                <a:lnTo>
                  <a:pt x="3548" y="766"/>
                </a:lnTo>
                <a:lnTo>
                  <a:pt x="3506" y="778"/>
                </a:lnTo>
                <a:lnTo>
                  <a:pt x="3548" y="772"/>
                </a:lnTo>
                <a:lnTo>
                  <a:pt x="3571" y="796"/>
                </a:lnTo>
                <a:lnTo>
                  <a:pt x="3548" y="809"/>
                </a:lnTo>
                <a:lnTo>
                  <a:pt x="3595" y="828"/>
                </a:lnTo>
                <a:lnTo>
                  <a:pt x="3531" y="852"/>
                </a:lnTo>
                <a:lnTo>
                  <a:pt x="3579" y="852"/>
                </a:lnTo>
                <a:lnTo>
                  <a:pt x="3571" y="869"/>
                </a:lnTo>
                <a:lnTo>
                  <a:pt x="3651" y="888"/>
                </a:lnTo>
                <a:lnTo>
                  <a:pt x="3676" y="936"/>
                </a:lnTo>
                <a:lnTo>
                  <a:pt x="3699" y="912"/>
                </a:lnTo>
                <a:lnTo>
                  <a:pt x="3781" y="949"/>
                </a:lnTo>
                <a:lnTo>
                  <a:pt x="3611" y="985"/>
                </a:lnTo>
                <a:lnTo>
                  <a:pt x="3651" y="1004"/>
                </a:lnTo>
                <a:lnTo>
                  <a:pt x="3781" y="967"/>
                </a:lnTo>
                <a:lnTo>
                  <a:pt x="3781" y="1004"/>
                </a:lnTo>
                <a:lnTo>
                  <a:pt x="3836" y="991"/>
                </a:lnTo>
                <a:lnTo>
                  <a:pt x="3853" y="1009"/>
                </a:lnTo>
                <a:lnTo>
                  <a:pt x="3821" y="1009"/>
                </a:lnTo>
                <a:lnTo>
                  <a:pt x="3853" y="1058"/>
                </a:lnTo>
                <a:lnTo>
                  <a:pt x="3659" y="1144"/>
                </a:lnTo>
                <a:lnTo>
                  <a:pt x="3370" y="1144"/>
                </a:lnTo>
                <a:lnTo>
                  <a:pt x="3258" y="1211"/>
                </a:lnTo>
                <a:lnTo>
                  <a:pt x="3153" y="1295"/>
                </a:lnTo>
                <a:lnTo>
                  <a:pt x="3258" y="1229"/>
                </a:lnTo>
                <a:lnTo>
                  <a:pt x="3410" y="1186"/>
                </a:lnTo>
                <a:lnTo>
                  <a:pt x="3466" y="1222"/>
                </a:lnTo>
                <a:lnTo>
                  <a:pt x="3361" y="1241"/>
                </a:lnTo>
                <a:lnTo>
                  <a:pt x="3443" y="1254"/>
                </a:lnTo>
                <a:lnTo>
                  <a:pt x="3426" y="1289"/>
                </a:lnTo>
                <a:lnTo>
                  <a:pt x="3483" y="1332"/>
                </a:lnTo>
                <a:lnTo>
                  <a:pt x="3603" y="1351"/>
                </a:lnTo>
                <a:lnTo>
                  <a:pt x="3628" y="1289"/>
                </a:lnTo>
                <a:lnTo>
                  <a:pt x="3628" y="1326"/>
                </a:lnTo>
                <a:lnTo>
                  <a:pt x="3668" y="1326"/>
                </a:lnTo>
                <a:lnTo>
                  <a:pt x="3603" y="1362"/>
                </a:lnTo>
                <a:lnTo>
                  <a:pt x="3475" y="1393"/>
                </a:lnTo>
                <a:lnTo>
                  <a:pt x="3418" y="1435"/>
                </a:lnTo>
                <a:lnTo>
                  <a:pt x="3378" y="1393"/>
                </a:lnTo>
                <a:lnTo>
                  <a:pt x="3506" y="1357"/>
                </a:lnTo>
                <a:lnTo>
                  <a:pt x="3443" y="1357"/>
                </a:lnTo>
                <a:lnTo>
                  <a:pt x="3451" y="1332"/>
                </a:lnTo>
                <a:lnTo>
                  <a:pt x="3338" y="1362"/>
                </a:lnTo>
                <a:lnTo>
                  <a:pt x="3306" y="1344"/>
                </a:lnTo>
                <a:lnTo>
                  <a:pt x="3306" y="1289"/>
                </a:lnTo>
                <a:lnTo>
                  <a:pt x="3233" y="1271"/>
                </a:lnTo>
                <a:lnTo>
                  <a:pt x="3185" y="1357"/>
                </a:lnTo>
                <a:lnTo>
                  <a:pt x="2952" y="1399"/>
                </a:lnTo>
                <a:lnTo>
                  <a:pt x="2791" y="1424"/>
                </a:lnTo>
                <a:lnTo>
                  <a:pt x="2758" y="1448"/>
                </a:lnTo>
                <a:lnTo>
                  <a:pt x="2791" y="1448"/>
                </a:lnTo>
                <a:lnTo>
                  <a:pt x="2807" y="1460"/>
                </a:lnTo>
                <a:lnTo>
                  <a:pt x="2613" y="1502"/>
                </a:lnTo>
                <a:lnTo>
                  <a:pt x="2622" y="1484"/>
                </a:lnTo>
                <a:lnTo>
                  <a:pt x="2638" y="1478"/>
                </a:lnTo>
                <a:lnTo>
                  <a:pt x="2647" y="1454"/>
                </a:lnTo>
                <a:lnTo>
                  <a:pt x="2670" y="1442"/>
                </a:lnTo>
                <a:lnTo>
                  <a:pt x="2687" y="1362"/>
                </a:lnTo>
                <a:lnTo>
                  <a:pt x="2718" y="1393"/>
                </a:lnTo>
                <a:lnTo>
                  <a:pt x="2767" y="1387"/>
                </a:lnTo>
                <a:lnTo>
                  <a:pt x="2718" y="1332"/>
                </a:lnTo>
                <a:lnTo>
                  <a:pt x="2550" y="1314"/>
                </a:lnTo>
                <a:lnTo>
                  <a:pt x="2533" y="1247"/>
                </a:lnTo>
                <a:lnTo>
                  <a:pt x="2493" y="1247"/>
                </a:lnTo>
                <a:lnTo>
                  <a:pt x="2470" y="1217"/>
                </a:lnTo>
                <a:lnTo>
                  <a:pt x="2429" y="1211"/>
                </a:lnTo>
                <a:lnTo>
                  <a:pt x="2429" y="1235"/>
                </a:lnTo>
                <a:lnTo>
                  <a:pt x="2388" y="1204"/>
                </a:lnTo>
                <a:lnTo>
                  <a:pt x="2308" y="1247"/>
                </a:lnTo>
                <a:lnTo>
                  <a:pt x="2100" y="1217"/>
                </a:lnTo>
                <a:lnTo>
                  <a:pt x="2067" y="1180"/>
                </a:lnTo>
                <a:lnTo>
                  <a:pt x="2067" y="1204"/>
                </a:lnTo>
                <a:lnTo>
                  <a:pt x="829" y="1204"/>
                </a:lnTo>
                <a:lnTo>
                  <a:pt x="813" y="1168"/>
                </a:lnTo>
                <a:lnTo>
                  <a:pt x="741" y="1162"/>
                </a:lnTo>
                <a:lnTo>
                  <a:pt x="741" y="1138"/>
                </a:lnTo>
                <a:lnTo>
                  <a:pt x="604" y="1101"/>
                </a:lnTo>
                <a:lnTo>
                  <a:pt x="619" y="1089"/>
                </a:lnTo>
                <a:lnTo>
                  <a:pt x="596" y="1046"/>
                </a:lnTo>
                <a:lnTo>
                  <a:pt x="556" y="1046"/>
                </a:lnTo>
                <a:lnTo>
                  <a:pt x="483" y="955"/>
                </a:lnTo>
                <a:lnTo>
                  <a:pt x="491" y="931"/>
                </a:lnTo>
                <a:lnTo>
                  <a:pt x="499" y="882"/>
                </a:lnTo>
                <a:lnTo>
                  <a:pt x="418" y="852"/>
                </a:lnTo>
                <a:lnTo>
                  <a:pt x="250" y="693"/>
                </a:lnTo>
                <a:lnTo>
                  <a:pt x="161" y="736"/>
                </a:lnTo>
                <a:lnTo>
                  <a:pt x="130" y="712"/>
                </a:lnTo>
                <a:lnTo>
                  <a:pt x="89" y="669"/>
                </a:lnTo>
                <a:lnTo>
                  <a:pt x="0" y="66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7" name="Freeform 367"/>
          <p:cNvSpPr>
            <a:spLocks/>
          </p:cNvSpPr>
          <p:nvPr/>
        </p:nvSpPr>
        <p:spPr bwMode="auto">
          <a:xfrm>
            <a:off x="1149351" y="3221039"/>
            <a:ext cx="119063" cy="66675"/>
          </a:xfrm>
          <a:custGeom>
            <a:avLst/>
            <a:gdLst>
              <a:gd name="T0" fmla="*/ 0 w 225"/>
              <a:gd name="T1" fmla="*/ 0 h 97"/>
              <a:gd name="T2" fmla="*/ 2147483647 w 225"/>
              <a:gd name="T3" fmla="*/ 2147483647 h 97"/>
              <a:gd name="T4" fmla="*/ 2147483647 w 225"/>
              <a:gd name="T5" fmla="*/ 2147483647 h 97"/>
              <a:gd name="T6" fmla="*/ 2147483647 w 225"/>
              <a:gd name="T7" fmla="*/ 2147483647 h 97"/>
              <a:gd name="T8" fmla="*/ 0 w 225"/>
              <a:gd name="T9" fmla="*/ 0 h 97"/>
              <a:gd name="T10" fmla="*/ 0 60000 65536"/>
              <a:gd name="T11" fmla="*/ 0 60000 65536"/>
              <a:gd name="T12" fmla="*/ 0 60000 65536"/>
              <a:gd name="T13" fmla="*/ 0 60000 65536"/>
              <a:gd name="T14" fmla="*/ 0 60000 65536"/>
              <a:gd name="T15" fmla="*/ 0 w 225"/>
              <a:gd name="T16" fmla="*/ 0 h 97"/>
              <a:gd name="T17" fmla="*/ 225 w 225"/>
              <a:gd name="T18" fmla="*/ 97 h 97"/>
            </a:gdLst>
            <a:ahLst/>
            <a:cxnLst>
              <a:cxn ang="T10">
                <a:pos x="T0" y="T1"/>
              </a:cxn>
              <a:cxn ang="T11">
                <a:pos x="T2" y="T3"/>
              </a:cxn>
              <a:cxn ang="T12">
                <a:pos x="T4" y="T5"/>
              </a:cxn>
              <a:cxn ang="T13">
                <a:pos x="T6" y="T7"/>
              </a:cxn>
              <a:cxn ang="T14">
                <a:pos x="T8" y="T9"/>
              </a:cxn>
            </a:cxnLst>
            <a:rect l="T15" t="T16" r="T17" b="T18"/>
            <a:pathLst>
              <a:path w="225" h="97">
                <a:moveTo>
                  <a:pt x="0" y="0"/>
                </a:moveTo>
                <a:lnTo>
                  <a:pt x="120" y="19"/>
                </a:lnTo>
                <a:lnTo>
                  <a:pt x="225" y="97"/>
                </a:lnTo>
                <a:lnTo>
                  <a:pt x="162" y="86"/>
                </a:lnTo>
                <a:lnTo>
                  <a:pt x="0"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58" name="Freeform 368"/>
          <p:cNvSpPr>
            <a:spLocks/>
          </p:cNvSpPr>
          <p:nvPr/>
        </p:nvSpPr>
        <p:spPr bwMode="auto">
          <a:xfrm>
            <a:off x="1277940" y="2189164"/>
            <a:ext cx="174625" cy="85725"/>
          </a:xfrm>
          <a:custGeom>
            <a:avLst/>
            <a:gdLst>
              <a:gd name="T0" fmla="*/ 0 w 330"/>
              <a:gd name="T1" fmla="*/ 2147483647 h 127"/>
              <a:gd name="T2" fmla="*/ 2147483647 w 330"/>
              <a:gd name="T3" fmla="*/ 2147483647 h 127"/>
              <a:gd name="T4" fmla="*/ 2147483647 w 330"/>
              <a:gd name="T5" fmla="*/ 2147483647 h 127"/>
              <a:gd name="T6" fmla="*/ 2147483647 w 330"/>
              <a:gd name="T7" fmla="*/ 2147483647 h 127"/>
              <a:gd name="T8" fmla="*/ 2147483647 w 330"/>
              <a:gd name="T9" fmla="*/ 2147483647 h 127"/>
              <a:gd name="T10" fmla="*/ 2147483647 w 330"/>
              <a:gd name="T11" fmla="*/ 2147483647 h 127"/>
              <a:gd name="T12" fmla="*/ 2147483647 w 330"/>
              <a:gd name="T13" fmla="*/ 2147483647 h 127"/>
              <a:gd name="T14" fmla="*/ 2147483647 w 330"/>
              <a:gd name="T15" fmla="*/ 2147483647 h 127"/>
              <a:gd name="T16" fmla="*/ 2147483647 w 330"/>
              <a:gd name="T17" fmla="*/ 2147483647 h 127"/>
              <a:gd name="T18" fmla="*/ 2147483647 w 330"/>
              <a:gd name="T19" fmla="*/ 2147483647 h 127"/>
              <a:gd name="T20" fmla="*/ 2147483647 w 330"/>
              <a:gd name="T21" fmla="*/ 2147483647 h 127"/>
              <a:gd name="T22" fmla="*/ 2147483647 w 330"/>
              <a:gd name="T23" fmla="*/ 2147483647 h 127"/>
              <a:gd name="T24" fmla="*/ 2147483647 w 330"/>
              <a:gd name="T25" fmla="*/ 2147483647 h 127"/>
              <a:gd name="T26" fmla="*/ 2147483647 w 330"/>
              <a:gd name="T27" fmla="*/ 0 h 127"/>
              <a:gd name="T28" fmla="*/ 2147483647 w 330"/>
              <a:gd name="T29" fmla="*/ 2147483647 h 127"/>
              <a:gd name="T30" fmla="*/ 0 w 330"/>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27"/>
              <a:gd name="T50" fmla="*/ 330 w 330"/>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27">
                <a:moveTo>
                  <a:pt x="0" y="97"/>
                </a:moveTo>
                <a:lnTo>
                  <a:pt x="72" y="121"/>
                </a:lnTo>
                <a:lnTo>
                  <a:pt x="96" y="97"/>
                </a:lnTo>
                <a:lnTo>
                  <a:pt x="112" y="127"/>
                </a:lnTo>
                <a:lnTo>
                  <a:pt x="145" y="109"/>
                </a:lnTo>
                <a:lnTo>
                  <a:pt x="136" y="84"/>
                </a:lnTo>
                <a:lnTo>
                  <a:pt x="168" y="103"/>
                </a:lnTo>
                <a:lnTo>
                  <a:pt x="201" y="60"/>
                </a:lnTo>
                <a:lnTo>
                  <a:pt x="225" y="54"/>
                </a:lnTo>
                <a:lnTo>
                  <a:pt x="233" y="90"/>
                </a:lnTo>
                <a:lnTo>
                  <a:pt x="313" y="60"/>
                </a:lnTo>
                <a:lnTo>
                  <a:pt x="281" y="30"/>
                </a:lnTo>
                <a:lnTo>
                  <a:pt x="330" y="17"/>
                </a:lnTo>
                <a:lnTo>
                  <a:pt x="281" y="0"/>
                </a:lnTo>
                <a:lnTo>
                  <a:pt x="160" y="17"/>
                </a:lnTo>
                <a:lnTo>
                  <a:pt x="0" y="9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9" name="Freeform 369"/>
          <p:cNvSpPr>
            <a:spLocks/>
          </p:cNvSpPr>
          <p:nvPr/>
        </p:nvSpPr>
        <p:spPr bwMode="auto">
          <a:xfrm>
            <a:off x="1400175" y="2225675"/>
            <a:ext cx="293688" cy="112713"/>
          </a:xfrm>
          <a:custGeom>
            <a:avLst/>
            <a:gdLst>
              <a:gd name="T0" fmla="*/ 0 w 555"/>
              <a:gd name="T1" fmla="*/ 2147483647 h 164"/>
              <a:gd name="T2" fmla="*/ 2147483647 w 555"/>
              <a:gd name="T3" fmla="*/ 2147483647 h 164"/>
              <a:gd name="T4" fmla="*/ 2147483647 w 555"/>
              <a:gd name="T5" fmla="*/ 2147483647 h 164"/>
              <a:gd name="T6" fmla="*/ 2147483647 w 555"/>
              <a:gd name="T7" fmla="*/ 2147483647 h 164"/>
              <a:gd name="T8" fmla="*/ 2147483647 w 555"/>
              <a:gd name="T9" fmla="*/ 2147483647 h 164"/>
              <a:gd name="T10" fmla="*/ 2147483647 w 555"/>
              <a:gd name="T11" fmla="*/ 2147483647 h 164"/>
              <a:gd name="T12" fmla="*/ 2147483647 w 555"/>
              <a:gd name="T13" fmla="*/ 2147483647 h 164"/>
              <a:gd name="T14" fmla="*/ 2147483647 w 555"/>
              <a:gd name="T15" fmla="*/ 2147483647 h 164"/>
              <a:gd name="T16" fmla="*/ 2147483647 w 555"/>
              <a:gd name="T17" fmla="*/ 2147483647 h 164"/>
              <a:gd name="T18" fmla="*/ 2147483647 w 555"/>
              <a:gd name="T19" fmla="*/ 2147483647 h 164"/>
              <a:gd name="T20" fmla="*/ 2147483647 w 555"/>
              <a:gd name="T21" fmla="*/ 2147483647 h 164"/>
              <a:gd name="T22" fmla="*/ 2147483647 w 555"/>
              <a:gd name="T23" fmla="*/ 2147483647 h 164"/>
              <a:gd name="T24" fmla="*/ 2147483647 w 555"/>
              <a:gd name="T25" fmla="*/ 2147483647 h 164"/>
              <a:gd name="T26" fmla="*/ 2147483647 w 555"/>
              <a:gd name="T27" fmla="*/ 2147483647 h 164"/>
              <a:gd name="T28" fmla="*/ 2147483647 w 555"/>
              <a:gd name="T29" fmla="*/ 2147483647 h 164"/>
              <a:gd name="T30" fmla="*/ 2147483647 w 555"/>
              <a:gd name="T31" fmla="*/ 2147483647 h 164"/>
              <a:gd name="T32" fmla="*/ 2147483647 w 555"/>
              <a:gd name="T33" fmla="*/ 0 h 164"/>
              <a:gd name="T34" fmla="*/ 2147483647 w 555"/>
              <a:gd name="T35" fmla="*/ 2147483647 h 164"/>
              <a:gd name="T36" fmla="*/ 2147483647 w 555"/>
              <a:gd name="T37" fmla="*/ 2147483647 h 164"/>
              <a:gd name="T38" fmla="*/ 2147483647 w 555"/>
              <a:gd name="T39" fmla="*/ 2147483647 h 164"/>
              <a:gd name="T40" fmla="*/ 2147483647 w 555"/>
              <a:gd name="T41" fmla="*/ 2147483647 h 164"/>
              <a:gd name="T42" fmla="*/ 2147483647 w 555"/>
              <a:gd name="T43" fmla="*/ 2147483647 h 164"/>
              <a:gd name="T44" fmla="*/ 2147483647 w 555"/>
              <a:gd name="T45" fmla="*/ 2147483647 h 164"/>
              <a:gd name="T46" fmla="*/ 2147483647 w 555"/>
              <a:gd name="T47" fmla="*/ 2147483647 h 164"/>
              <a:gd name="T48" fmla="*/ 2147483647 w 555"/>
              <a:gd name="T49" fmla="*/ 2147483647 h 164"/>
              <a:gd name="T50" fmla="*/ 2147483647 w 555"/>
              <a:gd name="T51" fmla="*/ 2147483647 h 164"/>
              <a:gd name="T52" fmla="*/ 2147483647 w 555"/>
              <a:gd name="T53" fmla="*/ 2147483647 h 164"/>
              <a:gd name="T54" fmla="*/ 2147483647 w 555"/>
              <a:gd name="T55" fmla="*/ 2147483647 h 164"/>
              <a:gd name="T56" fmla="*/ 2147483647 w 555"/>
              <a:gd name="T57" fmla="*/ 2147483647 h 164"/>
              <a:gd name="T58" fmla="*/ 2147483647 w 555"/>
              <a:gd name="T59" fmla="*/ 2147483647 h 164"/>
              <a:gd name="T60" fmla="*/ 2147483647 w 555"/>
              <a:gd name="T61" fmla="*/ 2147483647 h 164"/>
              <a:gd name="T62" fmla="*/ 2147483647 w 555"/>
              <a:gd name="T63" fmla="*/ 2147483647 h 164"/>
              <a:gd name="T64" fmla="*/ 2147483647 w 555"/>
              <a:gd name="T65" fmla="*/ 2147483647 h 164"/>
              <a:gd name="T66" fmla="*/ 0 w 555"/>
              <a:gd name="T67" fmla="*/ 2147483647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5"/>
              <a:gd name="T103" fmla="*/ 0 h 164"/>
              <a:gd name="T104" fmla="*/ 555 w 55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5" h="164">
                <a:moveTo>
                  <a:pt x="0" y="109"/>
                </a:moveTo>
                <a:lnTo>
                  <a:pt x="17" y="91"/>
                </a:lnTo>
                <a:lnTo>
                  <a:pt x="112" y="79"/>
                </a:lnTo>
                <a:lnTo>
                  <a:pt x="17" y="85"/>
                </a:lnTo>
                <a:lnTo>
                  <a:pt x="128" y="67"/>
                </a:lnTo>
                <a:lnTo>
                  <a:pt x="40" y="67"/>
                </a:lnTo>
                <a:lnTo>
                  <a:pt x="48" y="43"/>
                </a:lnTo>
                <a:lnTo>
                  <a:pt x="128" y="43"/>
                </a:lnTo>
                <a:lnTo>
                  <a:pt x="80" y="36"/>
                </a:lnTo>
                <a:lnTo>
                  <a:pt x="120" y="24"/>
                </a:lnTo>
                <a:lnTo>
                  <a:pt x="233" y="43"/>
                </a:lnTo>
                <a:lnTo>
                  <a:pt x="290" y="91"/>
                </a:lnTo>
                <a:lnTo>
                  <a:pt x="393" y="91"/>
                </a:lnTo>
                <a:lnTo>
                  <a:pt x="353" y="67"/>
                </a:lnTo>
                <a:lnTo>
                  <a:pt x="378" y="43"/>
                </a:lnTo>
                <a:lnTo>
                  <a:pt x="330" y="24"/>
                </a:lnTo>
                <a:lnTo>
                  <a:pt x="402" y="0"/>
                </a:lnTo>
                <a:lnTo>
                  <a:pt x="435" y="36"/>
                </a:lnTo>
                <a:lnTo>
                  <a:pt x="410" y="49"/>
                </a:lnTo>
                <a:lnTo>
                  <a:pt x="458" y="55"/>
                </a:lnTo>
                <a:lnTo>
                  <a:pt x="442" y="73"/>
                </a:lnTo>
                <a:lnTo>
                  <a:pt x="490" y="79"/>
                </a:lnTo>
                <a:lnTo>
                  <a:pt x="515" y="55"/>
                </a:lnTo>
                <a:lnTo>
                  <a:pt x="555" y="85"/>
                </a:lnTo>
                <a:lnTo>
                  <a:pt x="523" y="122"/>
                </a:lnTo>
                <a:lnTo>
                  <a:pt x="402" y="116"/>
                </a:lnTo>
                <a:lnTo>
                  <a:pt x="225" y="164"/>
                </a:lnTo>
                <a:lnTo>
                  <a:pt x="153" y="140"/>
                </a:lnTo>
                <a:lnTo>
                  <a:pt x="298" y="103"/>
                </a:lnTo>
                <a:lnTo>
                  <a:pt x="168" y="122"/>
                </a:lnTo>
                <a:lnTo>
                  <a:pt x="202" y="97"/>
                </a:lnTo>
                <a:lnTo>
                  <a:pt x="128" y="127"/>
                </a:lnTo>
                <a:lnTo>
                  <a:pt x="48" y="116"/>
                </a:lnTo>
                <a:lnTo>
                  <a:pt x="0" y="10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0" name="Freeform 370"/>
          <p:cNvSpPr>
            <a:spLocks/>
          </p:cNvSpPr>
          <p:nvPr/>
        </p:nvSpPr>
        <p:spPr bwMode="auto">
          <a:xfrm>
            <a:off x="1693865" y="2100264"/>
            <a:ext cx="149225" cy="74612"/>
          </a:xfrm>
          <a:custGeom>
            <a:avLst/>
            <a:gdLst>
              <a:gd name="T0" fmla="*/ 0 w 281"/>
              <a:gd name="T1" fmla="*/ 0 h 110"/>
              <a:gd name="T2" fmla="*/ 2147483647 w 281"/>
              <a:gd name="T3" fmla="*/ 2147483647 h 110"/>
              <a:gd name="T4" fmla="*/ 2147483647 w 281"/>
              <a:gd name="T5" fmla="*/ 2147483647 h 110"/>
              <a:gd name="T6" fmla="*/ 2147483647 w 281"/>
              <a:gd name="T7" fmla="*/ 2147483647 h 110"/>
              <a:gd name="T8" fmla="*/ 2147483647 w 281"/>
              <a:gd name="T9" fmla="*/ 2147483647 h 110"/>
              <a:gd name="T10" fmla="*/ 2147483647 w 281"/>
              <a:gd name="T11" fmla="*/ 2147483647 h 110"/>
              <a:gd name="T12" fmla="*/ 2147483647 w 281"/>
              <a:gd name="T13" fmla="*/ 2147483647 h 110"/>
              <a:gd name="T14" fmla="*/ 2147483647 w 281"/>
              <a:gd name="T15" fmla="*/ 2147483647 h 110"/>
              <a:gd name="T16" fmla="*/ 2147483647 w 281"/>
              <a:gd name="T17" fmla="*/ 2147483647 h 110"/>
              <a:gd name="T18" fmla="*/ 2147483647 w 281"/>
              <a:gd name="T19" fmla="*/ 2147483647 h 110"/>
              <a:gd name="T20" fmla="*/ 2147483647 w 281"/>
              <a:gd name="T21" fmla="*/ 2147483647 h 110"/>
              <a:gd name="T22" fmla="*/ 2147483647 w 281"/>
              <a:gd name="T23" fmla="*/ 2147483647 h 110"/>
              <a:gd name="T24" fmla="*/ 0 w 281"/>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110"/>
              <a:gd name="T41" fmla="*/ 281 w 28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110">
                <a:moveTo>
                  <a:pt x="0" y="0"/>
                </a:moveTo>
                <a:lnTo>
                  <a:pt x="23" y="37"/>
                </a:lnTo>
                <a:lnTo>
                  <a:pt x="80" y="37"/>
                </a:lnTo>
                <a:lnTo>
                  <a:pt x="65" y="49"/>
                </a:lnTo>
                <a:lnTo>
                  <a:pt x="80" y="55"/>
                </a:lnTo>
                <a:lnTo>
                  <a:pt x="23" y="73"/>
                </a:lnTo>
                <a:lnTo>
                  <a:pt x="128" y="79"/>
                </a:lnTo>
                <a:lnTo>
                  <a:pt x="281" y="110"/>
                </a:lnTo>
                <a:lnTo>
                  <a:pt x="256" y="43"/>
                </a:lnTo>
                <a:lnTo>
                  <a:pt x="145" y="13"/>
                </a:lnTo>
                <a:lnTo>
                  <a:pt x="96" y="25"/>
                </a:lnTo>
                <a:lnTo>
                  <a:pt x="88" y="6"/>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1" name="Freeform 371"/>
          <p:cNvSpPr>
            <a:spLocks/>
          </p:cNvSpPr>
          <p:nvPr/>
        </p:nvSpPr>
        <p:spPr bwMode="auto">
          <a:xfrm>
            <a:off x="1766889" y="2238376"/>
            <a:ext cx="119063" cy="71438"/>
          </a:xfrm>
          <a:custGeom>
            <a:avLst/>
            <a:gdLst>
              <a:gd name="T0" fmla="*/ 0 w 225"/>
              <a:gd name="T1" fmla="*/ 2147483647 h 103"/>
              <a:gd name="T2" fmla="*/ 2147483647 w 225"/>
              <a:gd name="T3" fmla="*/ 2147483647 h 103"/>
              <a:gd name="T4" fmla="*/ 2147483647 w 225"/>
              <a:gd name="T5" fmla="*/ 2147483647 h 103"/>
              <a:gd name="T6" fmla="*/ 2147483647 w 225"/>
              <a:gd name="T7" fmla="*/ 2147483647 h 103"/>
              <a:gd name="T8" fmla="*/ 2147483647 w 225"/>
              <a:gd name="T9" fmla="*/ 2147483647 h 103"/>
              <a:gd name="T10" fmla="*/ 2147483647 w 225"/>
              <a:gd name="T11" fmla="*/ 2147483647 h 103"/>
              <a:gd name="T12" fmla="*/ 2147483647 w 225"/>
              <a:gd name="T13" fmla="*/ 2147483647 h 103"/>
              <a:gd name="T14" fmla="*/ 2147483647 w 225"/>
              <a:gd name="T15" fmla="*/ 0 h 103"/>
              <a:gd name="T16" fmla="*/ 2147483647 w 225"/>
              <a:gd name="T17" fmla="*/ 2147483647 h 103"/>
              <a:gd name="T18" fmla="*/ 2147483647 w 225"/>
              <a:gd name="T19" fmla="*/ 2147483647 h 103"/>
              <a:gd name="T20" fmla="*/ 2147483647 w 225"/>
              <a:gd name="T21" fmla="*/ 2147483647 h 103"/>
              <a:gd name="T22" fmla="*/ 2147483647 w 225"/>
              <a:gd name="T23" fmla="*/ 2147483647 h 103"/>
              <a:gd name="T24" fmla="*/ 2147483647 w 225"/>
              <a:gd name="T25" fmla="*/ 2147483647 h 103"/>
              <a:gd name="T26" fmla="*/ 2147483647 w 225"/>
              <a:gd name="T27" fmla="*/ 2147483647 h 103"/>
              <a:gd name="T28" fmla="*/ 2147483647 w 225"/>
              <a:gd name="T29" fmla="*/ 2147483647 h 103"/>
              <a:gd name="T30" fmla="*/ 0 w 225"/>
              <a:gd name="T31" fmla="*/ 214748364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03"/>
              <a:gd name="T50" fmla="*/ 225 w 22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03">
                <a:moveTo>
                  <a:pt x="0" y="72"/>
                </a:moveTo>
                <a:lnTo>
                  <a:pt x="17" y="48"/>
                </a:lnTo>
                <a:lnTo>
                  <a:pt x="65" y="54"/>
                </a:lnTo>
                <a:lnTo>
                  <a:pt x="9" y="24"/>
                </a:lnTo>
                <a:lnTo>
                  <a:pt x="17" y="5"/>
                </a:lnTo>
                <a:lnTo>
                  <a:pt x="114" y="36"/>
                </a:lnTo>
                <a:lnTo>
                  <a:pt x="57" y="5"/>
                </a:lnTo>
                <a:lnTo>
                  <a:pt x="194" y="0"/>
                </a:lnTo>
                <a:lnTo>
                  <a:pt x="225" y="78"/>
                </a:lnTo>
                <a:lnTo>
                  <a:pt x="194" y="66"/>
                </a:lnTo>
                <a:lnTo>
                  <a:pt x="185" y="103"/>
                </a:lnTo>
                <a:lnTo>
                  <a:pt x="80" y="103"/>
                </a:lnTo>
                <a:lnTo>
                  <a:pt x="105" y="90"/>
                </a:lnTo>
                <a:lnTo>
                  <a:pt x="74" y="78"/>
                </a:lnTo>
                <a:lnTo>
                  <a:pt x="154" y="54"/>
                </a:lnTo>
                <a:lnTo>
                  <a:pt x="0" y="7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2" name="Freeform 372"/>
          <p:cNvSpPr>
            <a:spLocks/>
          </p:cNvSpPr>
          <p:nvPr/>
        </p:nvSpPr>
        <p:spPr bwMode="auto">
          <a:xfrm>
            <a:off x="1766889" y="2363789"/>
            <a:ext cx="139700" cy="117475"/>
          </a:xfrm>
          <a:custGeom>
            <a:avLst/>
            <a:gdLst>
              <a:gd name="T0" fmla="*/ 0 w 265"/>
              <a:gd name="T1" fmla="*/ 2147483647 h 172"/>
              <a:gd name="T2" fmla="*/ 2147483647 w 265"/>
              <a:gd name="T3" fmla="*/ 2147483647 h 172"/>
              <a:gd name="T4" fmla="*/ 2147483647 w 265"/>
              <a:gd name="T5" fmla="*/ 2147483647 h 172"/>
              <a:gd name="T6" fmla="*/ 2147483647 w 265"/>
              <a:gd name="T7" fmla="*/ 2147483647 h 172"/>
              <a:gd name="T8" fmla="*/ 2147483647 w 265"/>
              <a:gd name="T9" fmla="*/ 2147483647 h 172"/>
              <a:gd name="T10" fmla="*/ 2147483647 w 265"/>
              <a:gd name="T11" fmla="*/ 2147483647 h 172"/>
              <a:gd name="T12" fmla="*/ 2147483647 w 265"/>
              <a:gd name="T13" fmla="*/ 2147483647 h 172"/>
              <a:gd name="T14" fmla="*/ 2147483647 w 265"/>
              <a:gd name="T15" fmla="*/ 2147483647 h 172"/>
              <a:gd name="T16" fmla="*/ 2147483647 w 265"/>
              <a:gd name="T17" fmla="*/ 0 h 172"/>
              <a:gd name="T18" fmla="*/ 2147483647 w 265"/>
              <a:gd name="T19" fmla="*/ 2147483647 h 172"/>
              <a:gd name="T20" fmla="*/ 2147483647 w 265"/>
              <a:gd name="T21" fmla="*/ 2147483647 h 172"/>
              <a:gd name="T22" fmla="*/ 2147483647 w 265"/>
              <a:gd name="T23" fmla="*/ 2147483647 h 172"/>
              <a:gd name="T24" fmla="*/ 2147483647 w 265"/>
              <a:gd name="T25" fmla="*/ 2147483647 h 172"/>
              <a:gd name="T26" fmla="*/ 2147483647 w 265"/>
              <a:gd name="T27" fmla="*/ 2147483647 h 172"/>
              <a:gd name="T28" fmla="*/ 2147483647 w 265"/>
              <a:gd name="T29" fmla="*/ 2147483647 h 172"/>
              <a:gd name="T30" fmla="*/ 0 w 265"/>
              <a:gd name="T31" fmla="*/ 2147483647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172"/>
              <a:gd name="T50" fmla="*/ 265 w 265"/>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172">
                <a:moveTo>
                  <a:pt x="0" y="86"/>
                </a:moveTo>
                <a:lnTo>
                  <a:pt x="9" y="68"/>
                </a:lnTo>
                <a:lnTo>
                  <a:pt x="105" y="80"/>
                </a:lnTo>
                <a:lnTo>
                  <a:pt x="97" y="56"/>
                </a:lnTo>
                <a:lnTo>
                  <a:pt x="114" y="56"/>
                </a:lnTo>
                <a:lnTo>
                  <a:pt x="49" y="37"/>
                </a:lnTo>
                <a:lnTo>
                  <a:pt x="80" y="32"/>
                </a:lnTo>
                <a:lnTo>
                  <a:pt x="49" y="19"/>
                </a:lnTo>
                <a:lnTo>
                  <a:pt x="225" y="0"/>
                </a:lnTo>
                <a:lnTo>
                  <a:pt x="234" y="37"/>
                </a:lnTo>
                <a:lnTo>
                  <a:pt x="177" y="73"/>
                </a:lnTo>
                <a:lnTo>
                  <a:pt x="258" y="80"/>
                </a:lnTo>
                <a:lnTo>
                  <a:pt x="265" y="140"/>
                </a:lnTo>
                <a:lnTo>
                  <a:pt x="154" y="172"/>
                </a:lnTo>
                <a:lnTo>
                  <a:pt x="105" y="116"/>
                </a:lnTo>
                <a:lnTo>
                  <a:pt x="0" y="8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3" name="Freeform 373"/>
          <p:cNvSpPr>
            <a:spLocks/>
          </p:cNvSpPr>
          <p:nvPr/>
        </p:nvSpPr>
        <p:spPr bwMode="auto">
          <a:xfrm>
            <a:off x="1863726" y="2120901"/>
            <a:ext cx="85725" cy="53975"/>
          </a:xfrm>
          <a:custGeom>
            <a:avLst/>
            <a:gdLst>
              <a:gd name="T0" fmla="*/ 0 w 162"/>
              <a:gd name="T1" fmla="*/ 0 h 80"/>
              <a:gd name="T2" fmla="*/ 2147483647 w 162"/>
              <a:gd name="T3" fmla="*/ 2147483647 h 80"/>
              <a:gd name="T4" fmla="*/ 2147483647 w 162"/>
              <a:gd name="T5" fmla="*/ 2147483647 h 80"/>
              <a:gd name="T6" fmla="*/ 2147483647 w 162"/>
              <a:gd name="T7" fmla="*/ 2147483647 h 80"/>
              <a:gd name="T8" fmla="*/ 2147483647 w 162"/>
              <a:gd name="T9" fmla="*/ 2147483647 h 80"/>
              <a:gd name="T10" fmla="*/ 2147483647 w 162"/>
              <a:gd name="T11" fmla="*/ 2147483647 h 80"/>
              <a:gd name="T12" fmla="*/ 2147483647 w 162"/>
              <a:gd name="T13" fmla="*/ 2147483647 h 80"/>
              <a:gd name="T14" fmla="*/ 0 w 16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0"/>
              <a:gd name="T26" fmla="*/ 162 w 16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0">
                <a:moveTo>
                  <a:pt x="0" y="0"/>
                </a:moveTo>
                <a:lnTo>
                  <a:pt x="17" y="49"/>
                </a:lnTo>
                <a:lnTo>
                  <a:pt x="73" y="56"/>
                </a:lnTo>
                <a:lnTo>
                  <a:pt x="17" y="62"/>
                </a:lnTo>
                <a:lnTo>
                  <a:pt x="57" y="80"/>
                </a:lnTo>
                <a:lnTo>
                  <a:pt x="154" y="73"/>
                </a:lnTo>
                <a:lnTo>
                  <a:pt x="162" y="43"/>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4" name="Freeform 374"/>
          <p:cNvSpPr>
            <a:spLocks/>
          </p:cNvSpPr>
          <p:nvPr/>
        </p:nvSpPr>
        <p:spPr bwMode="auto">
          <a:xfrm>
            <a:off x="1911351" y="1992313"/>
            <a:ext cx="268288" cy="171450"/>
          </a:xfrm>
          <a:custGeom>
            <a:avLst/>
            <a:gdLst>
              <a:gd name="T0" fmla="*/ 0 w 506"/>
              <a:gd name="T1" fmla="*/ 2147483647 h 250"/>
              <a:gd name="T2" fmla="*/ 2147483647 w 506"/>
              <a:gd name="T3" fmla="*/ 2147483647 h 250"/>
              <a:gd name="T4" fmla="*/ 2147483647 w 506"/>
              <a:gd name="T5" fmla="*/ 2147483647 h 250"/>
              <a:gd name="T6" fmla="*/ 2147483647 w 506"/>
              <a:gd name="T7" fmla="*/ 2147483647 h 250"/>
              <a:gd name="T8" fmla="*/ 2147483647 w 506"/>
              <a:gd name="T9" fmla="*/ 0 h 250"/>
              <a:gd name="T10" fmla="*/ 2147483647 w 506"/>
              <a:gd name="T11" fmla="*/ 2147483647 h 250"/>
              <a:gd name="T12" fmla="*/ 2147483647 w 506"/>
              <a:gd name="T13" fmla="*/ 2147483647 h 250"/>
              <a:gd name="T14" fmla="*/ 2147483647 w 506"/>
              <a:gd name="T15" fmla="*/ 2147483647 h 250"/>
              <a:gd name="T16" fmla="*/ 2147483647 w 506"/>
              <a:gd name="T17" fmla="*/ 2147483647 h 250"/>
              <a:gd name="T18" fmla="*/ 2147483647 w 506"/>
              <a:gd name="T19" fmla="*/ 2147483647 h 250"/>
              <a:gd name="T20" fmla="*/ 2147483647 w 506"/>
              <a:gd name="T21" fmla="*/ 2147483647 h 250"/>
              <a:gd name="T22" fmla="*/ 2147483647 w 506"/>
              <a:gd name="T23" fmla="*/ 2147483647 h 250"/>
              <a:gd name="T24" fmla="*/ 2147483647 w 506"/>
              <a:gd name="T25" fmla="*/ 2147483647 h 250"/>
              <a:gd name="T26" fmla="*/ 2147483647 w 506"/>
              <a:gd name="T27" fmla="*/ 2147483647 h 250"/>
              <a:gd name="T28" fmla="*/ 2147483647 w 506"/>
              <a:gd name="T29" fmla="*/ 2147483647 h 250"/>
              <a:gd name="T30" fmla="*/ 2147483647 w 506"/>
              <a:gd name="T31" fmla="*/ 2147483647 h 250"/>
              <a:gd name="T32" fmla="*/ 2147483647 w 506"/>
              <a:gd name="T33" fmla="*/ 2147483647 h 250"/>
              <a:gd name="T34" fmla="*/ 2147483647 w 506"/>
              <a:gd name="T35" fmla="*/ 2147483647 h 250"/>
              <a:gd name="T36" fmla="*/ 2147483647 w 506"/>
              <a:gd name="T37" fmla="*/ 2147483647 h 250"/>
              <a:gd name="T38" fmla="*/ 2147483647 w 506"/>
              <a:gd name="T39" fmla="*/ 2147483647 h 250"/>
              <a:gd name="T40" fmla="*/ 2147483647 w 506"/>
              <a:gd name="T41" fmla="*/ 2147483647 h 250"/>
              <a:gd name="T42" fmla="*/ 2147483647 w 506"/>
              <a:gd name="T43" fmla="*/ 2147483647 h 250"/>
              <a:gd name="T44" fmla="*/ 2147483647 w 506"/>
              <a:gd name="T45" fmla="*/ 2147483647 h 250"/>
              <a:gd name="T46" fmla="*/ 2147483647 w 506"/>
              <a:gd name="T47" fmla="*/ 2147483647 h 250"/>
              <a:gd name="T48" fmla="*/ 2147483647 w 506"/>
              <a:gd name="T49" fmla="*/ 2147483647 h 250"/>
              <a:gd name="T50" fmla="*/ 2147483647 w 506"/>
              <a:gd name="T51" fmla="*/ 2147483647 h 250"/>
              <a:gd name="T52" fmla="*/ 2147483647 w 506"/>
              <a:gd name="T53" fmla="*/ 2147483647 h 250"/>
              <a:gd name="T54" fmla="*/ 2147483647 w 506"/>
              <a:gd name="T55" fmla="*/ 2147483647 h 250"/>
              <a:gd name="T56" fmla="*/ 2147483647 w 506"/>
              <a:gd name="T57" fmla="*/ 2147483647 h 250"/>
              <a:gd name="T58" fmla="*/ 2147483647 w 506"/>
              <a:gd name="T59" fmla="*/ 2147483647 h 250"/>
              <a:gd name="T60" fmla="*/ 2147483647 w 506"/>
              <a:gd name="T61" fmla="*/ 2147483647 h 250"/>
              <a:gd name="T62" fmla="*/ 2147483647 w 506"/>
              <a:gd name="T63" fmla="*/ 2147483647 h 250"/>
              <a:gd name="T64" fmla="*/ 2147483647 w 506"/>
              <a:gd name="T65" fmla="*/ 2147483647 h 250"/>
              <a:gd name="T66" fmla="*/ 2147483647 w 506"/>
              <a:gd name="T67" fmla="*/ 2147483647 h 250"/>
              <a:gd name="T68" fmla="*/ 2147483647 w 506"/>
              <a:gd name="T69" fmla="*/ 2147483647 h 250"/>
              <a:gd name="T70" fmla="*/ 2147483647 w 506"/>
              <a:gd name="T71" fmla="*/ 2147483647 h 250"/>
              <a:gd name="T72" fmla="*/ 2147483647 w 506"/>
              <a:gd name="T73" fmla="*/ 2147483647 h 250"/>
              <a:gd name="T74" fmla="*/ 0 w 506"/>
              <a:gd name="T75" fmla="*/ 2147483647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250"/>
              <a:gd name="T116" fmla="*/ 506 w 506"/>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250">
                <a:moveTo>
                  <a:pt x="0" y="79"/>
                </a:moveTo>
                <a:lnTo>
                  <a:pt x="121" y="67"/>
                </a:lnTo>
                <a:lnTo>
                  <a:pt x="65" y="24"/>
                </a:lnTo>
                <a:lnTo>
                  <a:pt x="161" y="12"/>
                </a:lnTo>
                <a:lnTo>
                  <a:pt x="81" y="0"/>
                </a:lnTo>
                <a:lnTo>
                  <a:pt x="218" y="18"/>
                </a:lnTo>
                <a:lnTo>
                  <a:pt x="249" y="67"/>
                </a:lnTo>
                <a:lnTo>
                  <a:pt x="329" y="67"/>
                </a:lnTo>
                <a:lnTo>
                  <a:pt x="354" y="98"/>
                </a:lnTo>
                <a:lnTo>
                  <a:pt x="354" y="74"/>
                </a:lnTo>
                <a:lnTo>
                  <a:pt x="394" y="79"/>
                </a:lnTo>
                <a:lnTo>
                  <a:pt x="378" y="98"/>
                </a:lnTo>
                <a:lnTo>
                  <a:pt x="426" y="110"/>
                </a:lnTo>
                <a:lnTo>
                  <a:pt x="394" y="140"/>
                </a:lnTo>
                <a:lnTo>
                  <a:pt x="474" y="140"/>
                </a:lnTo>
                <a:lnTo>
                  <a:pt x="506" y="164"/>
                </a:lnTo>
                <a:lnTo>
                  <a:pt x="410" y="177"/>
                </a:lnTo>
                <a:lnTo>
                  <a:pt x="386" y="207"/>
                </a:lnTo>
                <a:lnTo>
                  <a:pt x="369" y="177"/>
                </a:lnTo>
                <a:lnTo>
                  <a:pt x="346" y="250"/>
                </a:lnTo>
                <a:lnTo>
                  <a:pt x="281" y="213"/>
                </a:lnTo>
                <a:lnTo>
                  <a:pt x="314" y="250"/>
                </a:lnTo>
                <a:lnTo>
                  <a:pt x="201" y="244"/>
                </a:lnTo>
                <a:lnTo>
                  <a:pt x="153" y="225"/>
                </a:lnTo>
                <a:lnTo>
                  <a:pt x="209" y="213"/>
                </a:lnTo>
                <a:lnTo>
                  <a:pt x="153" y="213"/>
                </a:lnTo>
                <a:lnTo>
                  <a:pt x="136" y="201"/>
                </a:lnTo>
                <a:lnTo>
                  <a:pt x="161" y="201"/>
                </a:lnTo>
                <a:lnTo>
                  <a:pt x="113" y="183"/>
                </a:lnTo>
                <a:lnTo>
                  <a:pt x="273" y="164"/>
                </a:lnTo>
                <a:lnTo>
                  <a:pt x="81" y="164"/>
                </a:lnTo>
                <a:lnTo>
                  <a:pt x="40" y="147"/>
                </a:lnTo>
                <a:lnTo>
                  <a:pt x="113" y="134"/>
                </a:lnTo>
                <a:lnTo>
                  <a:pt x="8" y="110"/>
                </a:lnTo>
                <a:lnTo>
                  <a:pt x="33" y="110"/>
                </a:lnTo>
                <a:lnTo>
                  <a:pt x="8" y="91"/>
                </a:lnTo>
                <a:lnTo>
                  <a:pt x="121" y="91"/>
                </a:lnTo>
                <a:lnTo>
                  <a:pt x="0" y="7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5" name="Freeform 375"/>
          <p:cNvSpPr>
            <a:spLocks/>
          </p:cNvSpPr>
          <p:nvPr/>
        </p:nvSpPr>
        <p:spPr bwMode="auto">
          <a:xfrm>
            <a:off x="1911351" y="2287588"/>
            <a:ext cx="63500" cy="38100"/>
          </a:xfrm>
          <a:custGeom>
            <a:avLst/>
            <a:gdLst>
              <a:gd name="T0" fmla="*/ 0 w 121"/>
              <a:gd name="T1" fmla="*/ 2147483647 h 55"/>
              <a:gd name="T2" fmla="*/ 2147483647 w 121"/>
              <a:gd name="T3" fmla="*/ 0 h 55"/>
              <a:gd name="T4" fmla="*/ 2147483647 w 121"/>
              <a:gd name="T5" fmla="*/ 2147483647 h 55"/>
              <a:gd name="T6" fmla="*/ 2147483647 w 121"/>
              <a:gd name="T7" fmla="*/ 2147483647 h 55"/>
              <a:gd name="T8" fmla="*/ 0 w 121"/>
              <a:gd name="T9" fmla="*/ 2147483647 h 55"/>
              <a:gd name="T10" fmla="*/ 0 60000 65536"/>
              <a:gd name="T11" fmla="*/ 0 60000 65536"/>
              <a:gd name="T12" fmla="*/ 0 60000 65536"/>
              <a:gd name="T13" fmla="*/ 0 60000 65536"/>
              <a:gd name="T14" fmla="*/ 0 60000 65536"/>
              <a:gd name="T15" fmla="*/ 0 w 121"/>
              <a:gd name="T16" fmla="*/ 0 h 55"/>
              <a:gd name="T17" fmla="*/ 121 w 121"/>
              <a:gd name="T18" fmla="*/ 55 h 55"/>
            </a:gdLst>
            <a:ahLst/>
            <a:cxnLst>
              <a:cxn ang="T10">
                <a:pos x="T0" y="T1"/>
              </a:cxn>
              <a:cxn ang="T11">
                <a:pos x="T2" y="T3"/>
              </a:cxn>
              <a:cxn ang="T12">
                <a:pos x="T4" y="T5"/>
              </a:cxn>
              <a:cxn ang="T13">
                <a:pos x="T6" y="T7"/>
              </a:cxn>
              <a:cxn ang="T14">
                <a:pos x="T8" y="T9"/>
              </a:cxn>
            </a:cxnLst>
            <a:rect l="T15" t="T16" r="T17" b="T18"/>
            <a:pathLst>
              <a:path w="121" h="55">
                <a:moveTo>
                  <a:pt x="0" y="36"/>
                </a:moveTo>
                <a:lnTo>
                  <a:pt x="25" y="0"/>
                </a:lnTo>
                <a:lnTo>
                  <a:pt x="105" y="6"/>
                </a:lnTo>
                <a:lnTo>
                  <a:pt x="121" y="55"/>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6" name="Freeform 376"/>
          <p:cNvSpPr>
            <a:spLocks/>
          </p:cNvSpPr>
          <p:nvPr/>
        </p:nvSpPr>
        <p:spPr bwMode="auto">
          <a:xfrm>
            <a:off x="1924051" y="2360613"/>
            <a:ext cx="128588" cy="87312"/>
          </a:xfrm>
          <a:custGeom>
            <a:avLst/>
            <a:gdLst>
              <a:gd name="T0" fmla="*/ 0 w 241"/>
              <a:gd name="T1" fmla="*/ 2147483647 h 128"/>
              <a:gd name="T2" fmla="*/ 2147483647 w 241"/>
              <a:gd name="T3" fmla="*/ 2147483647 h 128"/>
              <a:gd name="T4" fmla="*/ 2147483647 w 241"/>
              <a:gd name="T5" fmla="*/ 2147483647 h 128"/>
              <a:gd name="T6" fmla="*/ 2147483647 w 241"/>
              <a:gd name="T7" fmla="*/ 2147483647 h 128"/>
              <a:gd name="T8" fmla="*/ 2147483647 w 241"/>
              <a:gd name="T9" fmla="*/ 2147483647 h 128"/>
              <a:gd name="T10" fmla="*/ 2147483647 w 241"/>
              <a:gd name="T11" fmla="*/ 2147483647 h 128"/>
              <a:gd name="T12" fmla="*/ 2147483647 w 241"/>
              <a:gd name="T13" fmla="*/ 2147483647 h 128"/>
              <a:gd name="T14" fmla="*/ 2147483647 w 241"/>
              <a:gd name="T15" fmla="*/ 2147483647 h 128"/>
              <a:gd name="T16" fmla="*/ 2147483647 w 241"/>
              <a:gd name="T17" fmla="*/ 2147483647 h 128"/>
              <a:gd name="T18" fmla="*/ 2147483647 w 241"/>
              <a:gd name="T19" fmla="*/ 0 h 128"/>
              <a:gd name="T20" fmla="*/ 2147483647 w 241"/>
              <a:gd name="T21" fmla="*/ 2147483647 h 128"/>
              <a:gd name="T22" fmla="*/ 0 w 241"/>
              <a:gd name="T23" fmla="*/ 2147483647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28"/>
              <a:gd name="T38" fmla="*/ 241 w 241"/>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28">
                <a:moveTo>
                  <a:pt x="0" y="18"/>
                </a:moveTo>
                <a:lnTo>
                  <a:pt x="8" y="85"/>
                </a:lnTo>
                <a:lnTo>
                  <a:pt x="40" y="91"/>
                </a:lnTo>
                <a:lnTo>
                  <a:pt x="23" y="128"/>
                </a:lnTo>
                <a:lnTo>
                  <a:pt x="63" y="128"/>
                </a:lnTo>
                <a:lnTo>
                  <a:pt x="103" y="97"/>
                </a:lnTo>
                <a:lnTo>
                  <a:pt x="63" y="85"/>
                </a:lnTo>
                <a:lnTo>
                  <a:pt x="168" y="85"/>
                </a:lnTo>
                <a:lnTo>
                  <a:pt x="241" y="5"/>
                </a:lnTo>
                <a:lnTo>
                  <a:pt x="15" y="0"/>
                </a:lnTo>
                <a:lnTo>
                  <a:pt x="56" y="24"/>
                </a:lnTo>
                <a:lnTo>
                  <a:pt x="0" y="1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7" name="Freeform 377"/>
          <p:cNvSpPr>
            <a:spLocks/>
          </p:cNvSpPr>
          <p:nvPr/>
        </p:nvSpPr>
        <p:spPr bwMode="auto">
          <a:xfrm>
            <a:off x="2017713" y="1887539"/>
            <a:ext cx="727075" cy="371475"/>
          </a:xfrm>
          <a:custGeom>
            <a:avLst/>
            <a:gdLst>
              <a:gd name="T0" fmla="*/ 2147483647 w 1375"/>
              <a:gd name="T1" fmla="*/ 2147483647 h 542"/>
              <a:gd name="T2" fmla="*/ 2147483647 w 1375"/>
              <a:gd name="T3" fmla="*/ 2147483647 h 542"/>
              <a:gd name="T4" fmla="*/ 2147483647 w 1375"/>
              <a:gd name="T5" fmla="*/ 2147483647 h 542"/>
              <a:gd name="T6" fmla="*/ 2147483647 w 1375"/>
              <a:gd name="T7" fmla="*/ 2147483647 h 542"/>
              <a:gd name="T8" fmla="*/ 2147483647 w 1375"/>
              <a:gd name="T9" fmla="*/ 2147483647 h 542"/>
              <a:gd name="T10" fmla="*/ 2147483647 w 1375"/>
              <a:gd name="T11" fmla="*/ 2147483647 h 542"/>
              <a:gd name="T12" fmla="*/ 2147483647 w 1375"/>
              <a:gd name="T13" fmla="*/ 2147483647 h 542"/>
              <a:gd name="T14" fmla="*/ 2147483647 w 1375"/>
              <a:gd name="T15" fmla="*/ 2147483647 h 542"/>
              <a:gd name="T16" fmla="*/ 2147483647 w 1375"/>
              <a:gd name="T17" fmla="*/ 2147483647 h 542"/>
              <a:gd name="T18" fmla="*/ 2147483647 w 1375"/>
              <a:gd name="T19" fmla="*/ 2147483647 h 542"/>
              <a:gd name="T20" fmla="*/ 2147483647 w 1375"/>
              <a:gd name="T21" fmla="*/ 2147483647 h 542"/>
              <a:gd name="T22" fmla="*/ 2147483647 w 1375"/>
              <a:gd name="T23" fmla="*/ 2147483647 h 542"/>
              <a:gd name="T24" fmla="*/ 2147483647 w 1375"/>
              <a:gd name="T25" fmla="*/ 2147483647 h 542"/>
              <a:gd name="T26" fmla="*/ 2147483647 w 1375"/>
              <a:gd name="T27" fmla="*/ 2147483647 h 542"/>
              <a:gd name="T28" fmla="*/ 2147483647 w 1375"/>
              <a:gd name="T29" fmla="*/ 2147483647 h 542"/>
              <a:gd name="T30" fmla="*/ 2147483647 w 1375"/>
              <a:gd name="T31" fmla="*/ 2147483647 h 542"/>
              <a:gd name="T32" fmla="*/ 2147483647 w 1375"/>
              <a:gd name="T33" fmla="*/ 2147483647 h 542"/>
              <a:gd name="T34" fmla="*/ 2147483647 w 1375"/>
              <a:gd name="T35" fmla="*/ 2147483647 h 542"/>
              <a:gd name="T36" fmla="*/ 2147483647 w 1375"/>
              <a:gd name="T37" fmla="*/ 2147483647 h 542"/>
              <a:gd name="T38" fmla="*/ 2147483647 w 1375"/>
              <a:gd name="T39" fmla="*/ 2147483647 h 542"/>
              <a:gd name="T40" fmla="*/ 2147483647 w 1375"/>
              <a:gd name="T41" fmla="*/ 2147483647 h 542"/>
              <a:gd name="T42" fmla="*/ 2147483647 w 1375"/>
              <a:gd name="T43" fmla="*/ 2147483647 h 542"/>
              <a:gd name="T44" fmla="*/ 2147483647 w 1375"/>
              <a:gd name="T45" fmla="*/ 2147483647 h 542"/>
              <a:gd name="T46" fmla="*/ 2147483647 w 1375"/>
              <a:gd name="T47" fmla="*/ 2147483647 h 542"/>
              <a:gd name="T48" fmla="*/ 2147483647 w 1375"/>
              <a:gd name="T49" fmla="*/ 2147483647 h 542"/>
              <a:gd name="T50" fmla="*/ 2147483647 w 1375"/>
              <a:gd name="T51" fmla="*/ 2147483647 h 542"/>
              <a:gd name="T52" fmla="*/ 2147483647 w 1375"/>
              <a:gd name="T53" fmla="*/ 2147483647 h 542"/>
              <a:gd name="T54" fmla="*/ 2147483647 w 1375"/>
              <a:gd name="T55" fmla="*/ 2147483647 h 542"/>
              <a:gd name="T56" fmla="*/ 2147483647 w 1375"/>
              <a:gd name="T57" fmla="*/ 2147483647 h 542"/>
              <a:gd name="T58" fmla="*/ 2147483647 w 1375"/>
              <a:gd name="T59" fmla="*/ 2147483647 h 542"/>
              <a:gd name="T60" fmla="*/ 2147483647 w 1375"/>
              <a:gd name="T61" fmla="*/ 2147483647 h 542"/>
              <a:gd name="T62" fmla="*/ 2147483647 w 1375"/>
              <a:gd name="T63" fmla="*/ 2147483647 h 542"/>
              <a:gd name="T64" fmla="*/ 2147483647 w 1375"/>
              <a:gd name="T65" fmla="*/ 2147483647 h 542"/>
              <a:gd name="T66" fmla="*/ 2147483647 w 1375"/>
              <a:gd name="T67" fmla="*/ 2147483647 h 542"/>
              <a:gd name="T68" fmla="*/ 2147483647 w 1375"/>
              <a:gd name="T69" fmla="*/ 2147483647 h 542"/>
              <a:gd name="T70" fmla="*/ 2147483647 w 1375"/>
              <a:gd name="T71" fmla="*/ 2147483647 h 542"/>
              <a:gd name="T72" fmla="*/ 2147483647 w 1375"/>
              <a:gd name="T73" fmla="*/ 2147483647 h 542"/>
              <a:gd name="T74" fmla="*/ 2147483647 w 1375"/>
              <a:gd name="T75" fmla="*/ 0 h 542"/>
              <a:gd name="T76" fmla="*/ 2147483647 w 1375"/>
              <a:gd name="T77" fmla="*/ 2147483647 h 542"/>
              <a:gd name="T78" fmla="*/ 2147483647 w 1375"/>
              <a:gd name="T79" fmla="*/ 2147483647 h 542"/>
              <a:gd name="T80" fmla="*/ 2147483647 w 1375"/>
              <a:gd name="T81" fmla="*/ 2147483647 h 542"/>
              <a:gd name="T82" fmla="*/ 2147483647 w 1375"/>
              <a:gd name="T83" fmla="*/ 2147483647 h 542"/>
              <a:gd name="T84" fmla="*/ 2147483647 w 1375"/>
              <a:gd name="T85" fmla="*/ 2147483647 h 542"/>
              <a:gd name="T86" fmla="*/ 2147483647 w 1375"/>
              <a:gd name="T87" fmla="*/ 2147483647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5"/>
              <a:gd name="T133" fmla="*/ 0 h 542"/>
              <a:gd name="T134" fmla="*/ 1375 w 1375"/>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5" h="542">
                <a:moveTo>
                  <a:pt x="0" y="127"/>
                </a:moveTo>
                <a:lnTo>
                  <a:pt x="113" y="127"/>
                </a:lnTo>
                <a:lnTo>
                  <a:pt x="72" y="152"/>
                </a:lnTo>
                <a:lnTo>
                  <a:pt x="250" y="140"/>
                </a:lnTo>
                <a:lnTo>
                  <a:pt x="88" y="152"/>
                </a:lnTo>
                <a:lnTo>
                  <a:pt x="137" y="159"/>
                </a:lnTo>
                <a:lnTo>
                  <a:pt x="88" y="164"/>
                </a:lnTo>
                <a:lnTo>
                  <a:pt x="113" y="176"/>
                </a:lnTo>
                <a:lnTo>
                  <a:pt x="330" y="159"/>
                </a:lnTo>
                <a:lnTo>
                  <a:pt x="113" y="183"/>
                </a:lnTo>
                <a:lnTo>
                  <a:pt x="202" y="213"/>
                </a:lnTo>
                <a:lnTo>
                  <a:pt x="290" y="176"/>
                </a:lnTo>
                <a:lnTo>
                  <a:pt x="435" y="170"/>
                </a:lnTo>
                <a:lnTo>
                  <a:pt x="290" y="183"/>
                </a:lnTo>
                <a:lnTo>
                  <a:pt x="250" y="213"/>
                </a:lnTo>
                <a:lnTo>
                  <a:pt x="347" y="219"/>
                </a:lnTo>
                <a:lnTo>
                  <a:pt x="435" y="183"/>
                </a:lnTo>
                <a:lnTo>
                  <a:pt x="378" y="213"/>
                </a:lnTo>
                <a:lnTo>
                  <a:pt x="435" y="213"/>
                </a:lnTo>
                <a:lnTo>
                  <a:pt x="538" y="195"/>
                </a:lnTo>
                <a:lnTo>
                  <a:pt x="523" y="164"/>
                </a:lnTo>
                <a:lnTo>
                  <a:pt x="635" y="140"/>
                </a:lnTo>
                <a:lnTo>
                  <a:pt x="555" y="195"/>
                </a:lnTo>
                <a:lnTo>
                  <a:pt x="732" y="176"/>
                </a:lnTo>
                <a:lnTo>
                  <a:pt x="387" y="231"/>
                </a:lnTo>
                <a:lnTo>
                  <a:pt x="467" y="286"/>
                </a:lnTo>
                <a:lnTo>
                  <a:pt x="531" y="286"/>
                </a:lnTo>
                <a:lnTo>
                  <a:pt x="498" y="299"/>
                </a:lnTo>
                <a:lnTo>
                  <a:pt x="353" y="237"/>
                </a:lnTo>
                <a:lnTo>
                  <a:pt x="242" y="231"/>
                </a:lnTo>
                <a:lnTo>
                  <a:pt x="242" y="256"/>
                </a:lnTo>
                <a:lnTo>
                  <a:pt x="290" y="262"/>
                </a:lnTo>
                <a:lnTo>
                  <a:pt x="242" y="267"/>
                </a:lnTo>
                <a:lnTo>
                  <a:pt x="387" y="329"/>
                </a:lnTo>
                <a:lnTo>
                  <a:pt x="313" y="335"/>
                </a:lnTo>
                <a:lnTo>
                  <a:pt x="467" y="335"/>
                </a:lnTo>
                <a:lnTo>
                  <a:pt x="387" y="347"/>
                </a:lnTo>
                <a:lnTo>
                  <a:pt x="427" y="365"/>
                </a:lnTo>
                <a:lnTo>
                  <a:pt x="298" y="340"/>
                </a:lnTo>
                <a:lnTo>
                  <a:pt x="225" y="353"/>
                </a:lnTo>
                <a:lnTo>
                  <a:pt x="193" y="402"/>
                </a:lnTo>
                <a:lnTo>
                  <a:pt x="265" y="383"/>
                </a:lnTo>
                <a:lnTo>
                  <a:pt x="257" y="402"/>
                </a:lnTo>
                <a:lnTo>
                  <a:pt x="282" y="402"/>
                </a:lnTo>
                <a:lnTo>
                  <a:pt x="322" y="365"/>
                </a:lnTo>
                <a:lnTo>
                  <a:pt x="305" y="396"/>
                </a:lnTo>
                <a:lnTo>
                  <a:pt x="353" y="402"/>
                </a:lnTo>
                <a:lnTo>
                  <a:pt x="273" y="413"/>
                </a:lnTo>
                <a:lnTo>
                  <a:pt x="313" y="413"/>
                </a:lnTo>
                <a:lnTo>
                  <a:pt x="282" y="420"/>
                </a:lnTo>
                <a:lnTo>
                  <a:pt x="313" y="444"/>
                </a:lnTo>
                <a:lnTo>
                  <a:pt x="378" y="439"/>
                </a:lnTo>
                <a:lnTo>
                  <a:pt x="427" y="407"/>
                </a:lnTo>
                <a:lnTo>
                  <a:pt x="330" y="456"/>
                </a:lnTo>
                <a:lnTo>
                  <a:pt x="242" y="420"/>
                </a:lnTo>
                <a:lnTo>
                  <a:pt x="153" y="426"/>
                </a:lnTo>
                <a:lnTo>
                  <a:pt x="225" y="475"/>
                </a:lnTo>
                <a:lnTo>
                  <a:pt x="113" y="493"/>
                </a:lnTo>
                <a:lnTo>
                  <a:pt x="120" y="523"/>
                </a:lnTo>
                <a:lnTo>
                  <a:pt x="145" y="499"/>
                </a:lnTo>
                <a:lnTo>
                  <a:pt x="145" y="523"/>
                </a:lnTo>
                <a:lnTo>
                  <a:pt x="233" y="512"/>
                </a:lnTo>
                <a:lnTo>
                  <a:pt x="290" y="536"/>
                </a:lnTo>
                <a:lnTo>
                  <a:pt x="322" y="529"/>
                </a:lnTo>
                <a:lnTo>
                  <a:pt x="298" y="512"/>
                </a:lnTo>
                <a:lnTo>
                  <a:pt x="387" y="523"/>
                </a:lnTo>
                <a:lnTo>
                  <a:pt x="378" y="499"/>
                </a:lnTo>
                <a:lnTo>
                  <a:pt x="402" y="523"/>
                </a:lnTo>
                <a:lnTo>
                  <a:pt x="427" y="517"/>
                </a:lnTo>
                <a:lnTo>
                  <a:pt x="418" y="505"/>
                </a:lnTo>
                <a:lnTo>
                  <a:pt x="483" y="517"/>
                </a:lnTo>
                <a:lnTo>
                  <a:pt x="483" y="542"/>
                </a:lnTo>
                <a:lnTo>
                  <a:pt x="603" y="517"/>
                </a:lnTo>
                <a:lnTo>
                  <a:pt x="620" y="493"/>
                </a:lnTo>
                <a:lnTo>
                  <a:pt x="571" y="493"/>
                </a:lnTo>
                <a:lnTo>
                  <a:pt x="563" y="469"/>
                </a:lnTo>
                <a:lnTo>
                  <a:pt x="435" y="469"/>
                </a:lnTo>
                <a:lnTo>
                  <a:pt x="611" y="456"/>
                </a:lnTo>
                <a:lnTo>
                  <a:pt x="635" y="439"/>
                </a:lnTo>
                <a:lnTo>
                  <a:pt x="611" y="413"/>
                </a:lnTo>
                <a:lnTo>
                  <a:pt x="716" y="413"/>
                </a:lnTo>
                <a:lnTo>
                  <a:pt x="732" y="402"/>
                </a:lnTo>
                <a:lnTo>
                  <a:pt x="668" y="396"/>
                </a:lnTo>
                <a:lnTo>
                  <a:pt x="756" y="389"/>
                </a:lnTo>
                <a:lnTo>
                  <a:pt x="691" y="377"/>
                </a:lnTo>
                <a:lnTo>
                  <a:pt x="772" y="359"/>
                </a:lnTo>
                <a:lnTo>
                  <a:pt x="765" y="347"/>
                </a:lnTo>
                <a:lnTo>
                  <a:pt x="635" y="340"/>
                </a:lnTo>
                <a:lnTo>
                  <a:pt x="708" y="329"/>
                </a:lnTo>
                <a:lnTo>
                  <a:pt x="628" y="323"/>
                </a:lnTo>
                <a:lnTo>
                  <a:pt x="772" y="335"/>
                </a:lnTo>
                <a:lnTo>
                  <a:pt x="772" y="316"/>
                </a:lnTo>
                <a:lnTo>
                  <a:pt x="628" y="310"/>
                </a:lnTo>
                <a:lnTo>
                  <a:pt x="813" y="299"/>
                </a:lnTo>
                <a:lnTo>
                  <a:pt x="772" y="267"/>
                </a:lnTo>
                <a:lnTo>
                  <a:pt x="901" y="286"/>
                </a:lnTo>
                <a:lnTo>
                  <a:pt x="950" y="256"/>
                </a:lnTo>
                <a:lnTo>
                  <a:pt x="876" y="250"/>
                </a:lnTo>
                <a:lnTo>
                  <a:pt x="973" y="243"/>
                </a:lnTo>
                <a:lnTo>
                  <a:pt x="956" y="226"/>
                </a:lnTo>
                <a:lnTo>
                  <a:pt x="998" y="231"/>
                </a:lnTo>
                <a:lnTo>
                  <a:pt x="1231" y="146"/>
                </a:lnTo>
                <a:lnTo>
                  <a:pt x="973" y="170"/>
                </a:lnTo>
                <a:lnTo>
                  <a:pt x="1118" y="140"/>
                </a:lnTo>
                <a:lnTo>
                  <a:pt x="1021" y="140"/>
                </a:lnTo>
                <a:lnTo>
                  <a:pt x="1013" y="122"/>
                </a:lnTo>
                <a:lnTo>
                  <a:pt x="1166" y="127"/>
                </a:lnTo>
                <a:lnTo>
                  <a:pt x="1375" y="79"/>
                </a:lnTo>
                <a:lnTo>
                  <a:pt x="1375" y="61"/>
                </a:lnTo>
                <a:lnTo>
                  <a:pt x="1279" y="61"/>
                </a:lnTo>
                <a:lnTo>
                  <a:pt x="1263" y="24"/>
                </a:lnTo>
                <a:lnTo>
                  <a:pt x="1021" y="49"/>
                </a:lnTo>
                <a:lnTo>
                  <a:pt x="1134" y="18"/>
                </a:lnTo>
                <a:lnTo>
                  <a:pt x="813" y="0"/>
                </a:lnTo>
                <a:lnTo>
                  <a:pt x="788" y="18"/>
                </a:lnTo>
                <a:lnTo>
                  <a:pt x="813" y="37"/>
                </a:lnTo>
                <a:lnTo>
                  <a:pt x="756" y="13"/>
                </a:lnTo>
                <a:lnTo>
                  <a:pt x="611" y="13"/>
                </a:lnTo>
                <a:lnTo>
                  <a:pt x="716" y="49"/>
                </a:lnTo>
                <a:lnTo>
                  <a:pt x="675" y="61"/>
                </a:lnTo>
                <a:lnTo>
                  <a:pt x="628" y="24"/>
                </a:lnTo>
                <a:lnTo>
                  <a:pt x="498" y="18"/>
                </a:lnTo>
                <a:lnTo>
                  <a:pt x="523" y="43"/>
                </a:lnTo>
                <a:lnTo>
                  <a:pt x="427" y="37"/>
                </a:lnTo>
                <a:lnTo>
                  <a:pt x="483" y="54"/>
                </a:lnTo>
                <a:lnTo>
                  <a:pt x="402" y="43"/>
                </a:lnTo>
                <a:lnTo>
                  <a:pt x="418" y="54"/>
                </a:lnTo>
                <a:lnTo>
                  <a:pt x="378" y="61"/>
                </a:lnTo>
                <a:lnTo>
                  <a:pt x="483" y="103"/>
                </a:lnTo>
                <a:lnTo>
                  <a:pt x="257" y="61"/>
                </a:lnTo>
                <a:lnTo>
                  <a:pt x="202" y="79"/>
                </a:lnTo>
                <a:lnTo>
                  <a:pt x="290" y="103"/>
                </a:lnTo>
                <a:lnTo>
                  <a:pt x="145" y="86"/>
                </a:lnTo>
                <a:lnTo>
                  <a:pt x="0" y="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8" name="Freeform 378"/>
          <p:cNvSpPr>
            <a:spLocks/>
          </p:cNvSpPr>
          <p:nvPr/>
        </p:nvSpPr>
        <p:spPr bwMode="auto">
          <a:xfrm>
            <a:off x="2128837" y="2698751"/>
            <a:ext cx="157163" cy="104775"/>
          </a:xfrm>
          <a:custGeom>
            <a:avLst/>
            <a:gdLst>
              <a:gd name="T0" fmla="*/ 0 w 298"/>
              <a:gd name="T1" fmla="*/ 2147483647 h 151"/>
              <a:gd name="T2" fmla="*/ 2147483647 w 298"/>
              <a:gd name="T3" fmla="*/ 2147483647 h 151"/>
              <a:gd name="T4" fmla="*/ 2147483647 w 298"/>
              <a:gd name="T5" fmla="*/ 0 h 151"/>
              <a:gd name="T6" fmla="*/ 2147483647 w 298"/>
              <a:gd name="T7" fmla="*/ 2147483647 h 151"/>
              <a:gd name="T8" fmla="*/ 2147483647 w 298"/>
              <a:gd name="T9" fmla="*/ 2147483647 h 151"/>
              <a:gd name="T10" fmla="*/ 2147483647 w 298"/>
              <a:gd name="T11" fmla="*/ 2147483647 h 151"/>
              <a:gd name="T12" fmla="*/ 2147483647 w 298"/>
              <a:gd name="T13" fmla="*/ 2147483647 h 151"/>
              <a:gd name="T14" fmla="*/ 2147483647 w 298"/>
              <a:gd name="T15" fmla="*/ 2147483647 h 151"/>
              <a:gd name="T16" fmla="*/ 2147483647 w 298"/>
              <a:gd name="T17" fmla="*/ 2147483647 h 151"/>
              <a:gd name="T18" fmla="*/ 2147483647 w 298"/>
              <a:gd name="T19" fmla="*/ 2147483647 h 151"/>
              <a:gd name="T20" fmla="*/ 0 w 298"/>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151"/>
              <a:gd name="T35" fmla="*/ 298 w 29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151">
                <a:moveTo>
                  <a:pt x="0" y="127"/>
                </a:moveTo>
                <a:lnTo>
                  <a:pt x="48" y="97"/>
                </a:lnTo>
                <a:lnTo>
                  <a:pt x="73" y="0"/>
                </a:lnTo>
                <a:lnTo>
                  <a:pt x="96" y="37"/>
                </a:lnTo>
                <a:lnTo>
                  <a:pt x="169" y="42"/>
                </a:lnTo>
                <a:lnTo>
                  <a:pt x="298" y="115"/>
                </a:lnTo>
                <a:lnTo>
                  <a:pt x="281" y="134"/>
                </a:lnTo>
                <a:lnTo>
                  <a:pt x="161" y="97"/>
                </a:lnTo>
                <a:lnTo>
                  <a:pt x="89" y="151"/>
                </a:lnTo>
                <a:lnTo>
                  <a:pt x="73" y="115"/>
                </a:lnTo>
                <a:lnTo>
                  <a:pt x="0" y="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9" name="Freeform 379"/>
          <p:cNvSpPr>
            <a:spLocks/>
          </p:cNvSpPr>
          <p:nvPr/>
        </p:nvSpPr>
        <p:spPr bwMode="auto">
          <a:xfrm>
            <a:off x="2795589" y="3192464"/>
            <a:ext cx="153987" cy="153987"/>
          </a:xfrm>
          <a:custGeom>
            <a:avLst/>
            <a:gdLst>
              <a:gd name="T0" fmla="*/ 0 w 290"/>
              <a:gd name="T1" fmla="*/ 2147483647 h 226"/>
              <a:gd name="T2" fmla="*/ 2147483647 w 290"/>
              <a:gd name="T3" fmla="*/ 2147483647 h 226"/>
              <a:gd name="T4" fmla="*/ 2147483647 w 290"/>
              <a:gd name="T5" fmla="*/ 0 h 226"/>
              <a:gd name="T6" fmla="*/ 2147483647 w 290"/>
              <a:gd name="T7" fmla="*/ 2147483647 h 226"/>
              <a:gd name="T8" fmla="*/ 2147483647 w 290"/>
              <a:gd name="T9" fmla="*/ 2147483647 h 226"/>
              <a:gd name="T10" fmla="*/ 2147483647 w 290"/>
              <a:gd name="T11" fmla="*/ 2147483647 h 226"/>
              <a:gd name="T12" fmla="*/ 2147483647 w 290"/>
              <a:gd name="T13" fmla="*/ 2147483647 h 226"/>
              <a:gd name="T14" fmla="*/ 2147483647 w 290"/>
              <a:gd name="T15" fmla="*/ 2147483647 h 226"/>
              <a:gd name="T16" fmla="*/ 2147483647 w 290"/>
              <a:gd name="T17" fmla="*/ 2147483647 h 226"/>
              <a:gd name="T18" fmla="*/ 2147483647 w 290"/>
              <a:gd name="T19" fmla="*/ 2147483647 h 226"/>
              <a:gd name="T20" fmla="*/ 2147483647 w 290"/>
              <a:gd name="T21" fmla="*/ 2147483647 h 226"/>
              <a:gd name="T22" fmla="*/ 2147483647 w 290"/>
              <a:gd name="T23" fmla="*/ 2147483647 h 226"/>
              <a:gd name="T24" fmla="*/ 2147483647 w 290"/>
              <a:gd name="T25" fmla="*/ 2147483647 h 226"/>
              <a:gd name="T26" fmla="*/ 2147483647 w 290"/>
              <a:gd name="T27" fmla="*/ 2147483647 h 226"/>
              <a:gd name="T28" fmla="*/ 2147483647 w 290"/>
              <a:gd name="T29" fmla="*/ 2147483647 h 226"/>
              <a:gd name="T30" fmla="*/ 2147483647 w 290"/>
              <a:gd name="T31" fmla="*/ 2147483647 h 226"/>
              <a:gd name="T32" fmla="*/ 2147483647 w 290"/>
              <a:gd name="T33" fmla="*/ 2147483647 h 226"/>
              <a:gd name="T34" fmla="*/ 2147483647 w 290"/>
              <a:gd name="T35" fmla="*/ 2147483647 h 226"/>
              <a:gd name="T36" fmla="*/ 2147483647 w 290"/>
              <a:gd name="T37" fmla="*/ 2147483647 h 226"/>
              <a:gd name="T38" fmla="*/ 2147483647 w 290"/>
              <a:gd name="T39" fmla="*/ 2147483647 h 226"/>
              <a:gd name="T40" fmla="*/ 0 w 290"/>
              <a:gd name="T41" fmla="*/ 2147483647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0"/>
              <a:gd name="T64" fmla="*/ 0 h 226"/>
              <a:gd name="T65" fmla="*/ 290 w 29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0" h="226">
                <a:moveTo>
                  <a:pt x="0" y="177"/>
                </a:moveTo>
                <a:lnTo>
                  <a:pt x="122" y="13"/>
                </a:lnTo>
                <a:lnTo>
                  <a:pt x="162" y="0"/>
                </a:lnTo>
                <a:lnTo>
                  <a:pt x="113" y="92"/>
                </a:lnTo>
                <a:lnTo>
                  <a:pt x="145" y="73"/>
                </a:lnTo>
                <a:lnTo>
                  <a:pt x="178" y="104"/>
                </a:lnTo>
                <a:lnTo>
                  <a:pt x="258" y="104"/>
                </a:lnTo>
                <a:lnTo>
                  <a:pt x="233" y="140"/>
                </a:lnTo>
                <a:lnTo>
                  <a:pt x="275" y="140"/>
                </a:lnTo>
                <a:lnTo>
                  <a:pt x="250" y="172"/>
                </a:lnTo>
                <a:lnTo>
                  <a:pt x="282" y="153"/>
                </a:lnTo>
                <a:lnTo>
                  <a:pt x="290" y="183"/>
                </a:lnTo>
                <a:lnTo>
                  <a:pt x="258" y="226"/>
                </a:lnTo>
                <a:lnTo>
                  <a:pt x="258" y="196"/>
                </a:lnTo>
                <a:lnTo>
                  <a:pt x="233" y="213"/>
                </a:lnTo>
                <a:lnTo>
                  <a:pt x="233" y="165"/>
                </a:lnTo>
                <a:lnTo>
                  <a:pt x="162" y="213"/>
                </a:lnTo>
                <a:lnTo>
                  <a:pt x="202" y="183"/>
                </a:lnTo>
                <a:lnTo>
                  <a:pt x="138" y="183"/>
                </a:lnTo>
                <a:lnTo>
                  <a:pt x="153" y="172"/>
                </a:lnTo>
                <a:lnTo>
                  <a:pt x="0" y="17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0" name="Freeform 380"/>
          <p:cNvSpPr>
            <a:spLocks/>
          </p:cNvSpPr>
          <p:nvPr/>
        </p:nvSpPr>
        <p:spPr bwMode="auto">
          <a:xfrm>
            <a:off x="2409826" y="4938714"/>
            <a:ext cx="195263" cy="987425"/>
          </a:xfrm>
          <a:custGeom>
            <a:avLst/>
            <a:gdLst>
              <a:gd name="T0" fmla="*/ 0 w 370"/>
              <a:gd name="T1" fmla="*/ 2147483647 h 1437"/>
              <a:gd name="T2" fmla="*/ 2147483647 w 370"/>
              <a:gd name="T3" fmla="*/ 2147483647 h 1437"/>
              <a:gd name="T4" fmla="*/ 2147483647 w 370"/>
              <a:gd name="T5" fmla="*/ 2147483647 h 1437"/>
              <a:gd name="T6" fmla="*/ 2147483647 w 370"/>
              <a:gd name="T7" fmla="*/ 2147483647 h 1437"/>
              <a:gd name="T8" fmla="*/ 2147483647 w 370"/>
              <a:gd name="T9" fmla="*/ 2147483647 h 1437"/>
              <a:gd name="T10" fmla="*/ 2147483647 w 370"/>
              <a:gd name="T11" fmla="*/ 2147483647 h 1437"/>
              <a:gd name="T12" fmla="*/ 2147483647 w 370"/>
              <a:gd name="T13" fmla="*/ 2147483647 h 1437"/>
              <a:gd name="T14" fmla="*/ 2147483647 w 370"/>
              <a:gd name="T15" fmla="*/ 2147483647 h 1437"/>
              <a:gd name="T16" fmla="*/ 2147483647 w 370"/>
              <a:gd name="T17" fmla="*/ 2147483647 h 1437"/>
              <a:gd name="T18" fmla="*/ 2147483647 w 370"/>
              <a:gd name="T19" fmla="*/ 2147483647 h 1437"/>
              <a:gd name="T20" fmla="*/ 2147483647 w 370"/>
              <a:gd name="T21" fmla="*/ 2147483647 h 1437"/>
              <a:gd name="T22" fmla="*/ 2147483647 w 370"/>
              <a:gd name="T23" fmla="*/ 2147483647 h 1437"/>
              <a:gd name="T24" fmla="*/ 2147483647 w 370"/>
              <a:gd name="T25" fmla="*/ 0 h 1437"/>
              <a:gd name="T26" fmla="*/ 2147483647 w 370"/>
              <a:gd name="T27" fmla="*/ 2147483647 h 1437"/>
              <a:gd name="T28" fmla="*/ 2147483647 w 370"/>
              <a:gd name="T29" fmla="*/ 2147483647 h 1437"/>
              <a:gd name="T30" fmla="*/ 2147483647 w 370"/>
              <a:gd name="T31" fmla="*/ 2147483647 h 1437"/>
              <a:gd name="T32" fmla="*/ 2147483647 w 370"/>
              <a:gd name="T33" fmla="*/ 2147483647 h 1437"/>
              <a:gd name="T34" fmla="*/ 2147483647 w 370"/>
              <a:gd name="T35" fmla="*/ 2147483647 h 1437"/>
              <a:gd name="T36" fmla="*/ 2147483647 w 370"/>
              <a:gd name="T37" fmla="*/ 2147483647 h 1437"/>
              <a:gd name="T38" fmla="*/ 2147483647 w 370"/>
              <a:gd name="T39" fmla="*/ 2147483647 h 1437"/>
              <a:gd name="T40" fmla="*/ 2147483647 w 370"/>
              <a:gd name="T41" fmla="*/ 2147483647 h 1437"/>
              <a:gd name="T42" fmla="*/ 2147483647 w 370"/>
              <a:gd name="T43" fmla="*/ 2147483647 h 1437"/>
              <a:gd name="T44" fmla="*/ 2147483647 w 370"/>
              <a:gd name="T45" fmla="*/ 2147483647 h 1437"/>
              <a:gd name="T46" fmla="*/ 2147483647 w 370"/>
              <a:gd name="T47" fmla="*/ 2147483647 h 1437"/>
              <a:gd name="T48" fmla="*/ 2147483647 w 370"/>
              <a:gd name="T49" fmla="*/ 2147483647 h 1437"/>
              <a:gd name="T50" fmla="*/ 2147483647 w 370"/>
              <a:gd name="T51" fmla="*/ 2147483647 h 1437"/>
              <a:gd name="T52" fmla="*/ 2147483647 w 370"/>
              <a:gd name="T53" fmla="*/ 2147483647 h 1437"/>
              <a:gd name="T54" fmla="*/ 2147483647 w 370"/>
              <a:gd name="T55" fmla="*/ 2147483647 h 1437"/>
              <a:gd name="T56" fmla="*/ 2147483647 w 370"/>
              <a:gd name="T57" fmla="*/ 2147483647 h 1437"/>
              <a:gd name="T58" fmla="*/ 2147483647 w 370"/>
              <a:gd name="T59" fmla="*/ 2147483647 h 1437"/>
              <a:gd name="T60" fmla="*/ 2147483647 w 370"/>
              <a:gd name="T61" fmla="*/ 2147483647 h 1437"/>
              <a:gd name="T62" fmla="*/ 2147483647 w 370"/>
              <a:gd name="T63" fmla="*/ 2147483647 h 1437"/>
              <a:gd name="T64" fmla="*/ 2147483647 w 370"/>
              <a:gd name="T65" fmla="*/ 2147483647 h 1437"/>
              <a:gd name="T66" fmla="*/ 2147483647 w 370"/>
              <a:gd name="T67" fmla="*/ 2147483647 h 1437"/>
              <a:gd name="T68" fmla="*/ 2147483647 w 370"/>
              <a:gd name="T69" fmla="*/ 2147483647 h 1437"/>
              <a:gd name="T70" fmla="*/ 2147483647 w 370"/>
              <a:gd name="T71" fmla="*/ 2147483647 h 1437"/>
              <a:gd name="T72" fmla="*/ 2147483647 w 370"/>
              <a:gd name="T73" fmla="*/ 2147483647 h 1437"/>
              <a:gd name="T74" fmla="*/ 2147483647 w 370"/>
              <a:gd name="T75" fmla="*/ 2147483647 h 1437"/>
              <a:gd name="T76" fmla="*/ 2147483647 w 370"/>
              <a:gd name="T77" fmla="*/ 2147483647 h 1437"/>
              <a:gd name="T78" fmla="*/ 2147483647 w 370"/>
              <a:gd name="T79" fmla="*/ 2147483647 h 1437"/>
              <a:gd name="T80" fmla="*/ 2147483647 w 370"/>
              <a:gd name="T81" fmla="*/ 2147483647 h 1437"/>
              <a:gd name="T82" fmla="*/ 2147483647 w 370"/>
              <a:gd name="T83" fmla="*/ 2147483647 h 1437"/>
              <a:gd name="T84" fmla="*/ 2147483647 w 370"/>
              <a:gd name="T85" fmla="*/ 2147483647 h 1437"/>
              <a:gd name="T86" fmla="*/ 2147483647 w 370"/>
              <a:gd name="T87" fmla="*/ 2147483647 h 1437"/>
              <a:gd name="T88" fmla="*/ 2147483647 w 370"/>
              <a:gd name="T89" fmla="*/ 2147483647 h 1437"/>
              <a:gd name="T90" fmla="*/ 2147483647 w 370"/>
              <a:gd name="T91" fmla="*/ 2147483647 h 1437"/>
              <a:gd name="T92" fmla="*/ 2147483647 w 370"/>
              <a:gd name="T93" fmla="*/ 2147483647 h 1437"/>
              <a:gd name="T94" fmla="*/ 0 w 370"/>
              <a:gd name="T95" fmla="*/ 2147483647 h 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0"/>
              <a:gd name="T145" fmla="*/ 0 h 1437"/>
              <a:gd name="T146" fmla="*/ 370 w 370"/>
              <a:gd name="T147" fmla="*/ 1437 h 1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0" h="1437">
                <a:moveTo>
                  <a:pt x="0" y="1127"/>
                </a:moveTo>
                <a:lnTo>
                  <a:pt x="25" y="1084"/>
                </a:lnTo>
                <a:lnTo>
                  <a:pt x="73" y="1108"/>
                </a:lnTo>
                <a:lnTo>
                  <a:pt x="128" y="1035"/>
                </a:lnTo>
                <a:lnTo>
                  <a:pt x="105" y="1004"/>
                </a:lnTo>
                <a:lnTo>
                  <a:pt x="145" y="907"/>
                </a:lnTo>
                <a:lnTo>
                  <a:pt x="73" y="895"/>
                </a:lnTo>
                <a:lnTo>
                  <a:pt x="88" y="731"/>
                </a:lnTo>
                <a:lnTo>
                  <a:pt x="176" y="561"/>
                </a:lnTo>
                <a:lnTo>
                  <a:pt x="168" y="421"/>
                </a:lnTo>
                <a:lnTo>
                  <a:pt x="241" y="146"/>
                </a:lnTo>
                <a:lnTo>
                  <a:pt x="225" y="19"/>
                </a:lnTo>
                <a:lnTo>
                  <a:pt x="265" y="0"/>
                </a:lnTo>
                <a:lnTo>
                  <a:pt x="306" y="62"/>
                </a:lnTo>
                <a:lnTo>
                  <a:pt x="338" y="189"/>
                </a:lnTo>
                <a:lnTo>
                  <a:pt x="370" y="189"/>
                </a:lnTo>
                <a:lnTo>
                  <a:pt x="370" y="232"/>
                </a:lnTo>
                <a:lnTo>
                  <a:pt x="313" y="250"/>
                </a:lnTo>
                <a:lnTo>
                  <a:pt x="313" y="335"/>
                </a:lnTo>
                <a:lnTo>
                  <a:pt x="265" y="378"/>
                </a:lnTo>
                <a:lnTo>
                  <a:pt x="225" y="499"/>
                </a:lnTo>
                <a:lnTo>
                  <a:pt x="250" y="609"/>
                </a:lnTo>
                <a:lnTo>
                  <a:pt x="193" y="706"/>
                </a:lnTo>
                <a:lnTo>
                  <a:pt x="153" y="944"/>
                </a:lnTo>
                <a:lnTo>
                  <a:pt x="185" y="1035"/>
                </a:lnTo>
                <a:lnTo>
                  <a:pt x="153" y="1041"/>
                </a:lnTo>
                <a:lnTo>
                  <a:pt x="168" y="1114"/>
                </a:lnTo>
                <a:lnTo>
                  <a:pt x="96" y="1267"/>
                </a:lnTo>
                <a:lnTo>
                  <a:pt x="105" y="1297"/>
                </a:lnTo>
                <a:lnTo>
                  <a:pt x="136" y="1291"/>
                </a:lnTo>
                <a:lnTo>
                  <a:pt x="153" y="1351"/>
                </a:lnTo>
                <a:lnTo>
                  <a:pt x="313" y="1364"/>
                </a:lnTo>
                <a:lnTo>
                  <a:pt x="210" y="1381"/>
                </a:lnTo>
                <a:lnTo>
                  <a:pt x="193" y="1437"/>
                </a:lnTo>
                <a:lnTo>
                  <a:pt x="145" y="1424"/>
                </a:lnTo>
                <a:lnTo>
                  <a:pt x="193" y="1388"/>
                </a:lnTo>
                <a:lnTo>
                  <a:pt x="121" y="1376"/>
                </a:lnTo>
                <a:lnTo>
                  <a:pt x="113" y="1333"/>
                </a:lnTo>
                <a:lnTo>
                  <a:pt x="96" y="1351"/>
                </a:lnTo>
                <a:lnTo>
                  <a:pt x="56" y="1308"/>
                </a:lnTo>
                <a:lnTo>
                  <a:pt x="73" y="1291"/>
                </a:lnTo>
                <a:lnTo>
                  <a:pt x="40" y="1267"/>
                </a:lnTo>
                <a:lnTo>
                  <a:pt x="73" y="1241"/>
                </a:lnTo>
                <a:lnTo>
                  <a:pt x="40" y="1168"/>
                </a:lnTo>
                <a:lnTo>
                  <a:pt x="96" y="1181"/>
                </a:lnTo>
                <a:lnTo>
                  <a:pt x="40" y="1151"/>
                </a:lnTo>
                <a:lnTo>
                  <a:pt x="56" y="1114"/>
                </a:lnTo>
                <a:lnTo>
                  <a:pt x="0" y="1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1" name="Freeform 381"/>
          <p:cNvSpPr>
            <a:spLocks/>
          </p:cNvSpPr>
          <p:nvPr/>
        </p:nvSpPr>
        <p:spPr bwMode="auto">
          <a:xfrm>
            <a:off x="2506665" y="5884863"/>
            <a:ext cx="65087" cy="69850"/>
          </a:xfrm>
          <a:custGeom>
            <a:avLst/>
            <a:gdLst>
              <a:gd name="T0" fmla="*/ 0 w 121"/>
              <a:gd name="T1" fmla="*/ 2147483647 h 104"/>
              <a:gd name="T2" fmla="*/ 2147483647 w 121"/>
              <a:gd name="T3" fmla="*/ 2147483647 h 104"/>
              <a:gd name="T4" fmla="*/ 2147483647 w 121"/>
              <a:gd name="T5" fmla="*/ 2147483647 h 104"/>
              <a:gd name="T6" fmla="*/ 2147483647 w 121"/>
              <a:gd name="T7" fmla="*/ 2147483647 h 104"/>
              <a:gd name="T8" fmla="*/ 2147483647 w 121"/>
              <a:gd name="T9" fmla="*/ 2147483647 h 104"/>
              <a:gd name="T10" fmla="*/ 2147483647 w 121"/>
              <a:gd name="T11" fmla="*/ 2147483647 h 104"/>
              <a:gd name="T12" fmla="*/ 2147483647 w 121"/>
              <a:gd name="T13" fmla="*/ 2147483647 h 104"/>
              <a:gd name="T14" fmla="*/ 2147483647 w 121"/>
              <a:gd name="T15" fmla="*/ 0 h 104"/>
              <a:gd name="T16" fmla="*/ 2147483647 w 121"/>
              <a:gd name="T17" fmla="*/ 2147483647 h 104"/>
              <a:gd name="T18" fmla="*/ 0 w 121"/>
              <a:gd name="T19" fmla="*/ 214748364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4"/>
              <a:gd name="T32" fmla="*/ 121 w 12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4">
                <a:moveTo>
                  <a:pt x="0" y="91"/>
                </a:moveTo>
                <a:lnTo>
                  <a:pt x="25" y="72"/>
                </a:lnTo>
                <a:lnTo>
                  <a:pt x="88" y="85"/>
                </a:lnTo>
                <a:lnTo>
                  <a:pt x="56" y="54"/>
                </a:lnTo>
                <a:lnTo>
                  <a:pt x="88" y="42"/>
                </a:lnTo>
                <a:lnTo>
                  <a:pt x="48" y="36"/>
                </a:lnTo>
                <a:lnTo>
                  <a:pt x="48" y="5"/>
                </a:lnTo>
                <a:lnTo>
                  <a:pt x="121" y="0"/>
                </a:lnTo>
                <a:lnTo>
                  <a:pt x="121" y="104"/>
                </a:lnTo>
                <a:lnTo>
                  <a:pt x="0" y="91"/>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2" name="Freeform 382"/>
          <p:cNvSpPr>
            <a:spLocks/>
          </p:cNvSpPr>
          <p:nvPr/>
        </p:nvSpPr>
        <p:spPr bwMode="auto">
          <a:xfrm>
            <a:off x="2328863" y="4232275"/>
            <a:ext cx="284163" cy="388938"/>
          </a:xfrm>
          <a:custGeom>
            <a:avLst/>
            <a:gdLst>
              <a:gd name="T0" fmla="*/ 0 w 539"/>
              <a:gd name="T1" fmla="*/ 2147483647 h 566"/>
              <a:gd name="T2" fmla="*/ 2147483647 w 539"/>
              <a:gd name="T3" fmla="*/ 2147483647 h 566"/>
              <a:gd name="T4" fmla="*/ 2147483647 w 539"/>
              <a:gd name="T5" fmla="*/ 2147483647 h 566"/>
              <a:gd name="T6" fmla="*/ 2147483647 w 539"/>
              <a:gd name="T7" fmla="*/ 2147483647 h 566"/>
              <a:gd name="T8" fmla="*/ 2147483647 w 539"/>
              <a:gd name="T9" fmla="*/ 2147483647 h 566"/>
              <a:gd name="T10" fmla="*/ 2147483647 w 539"/>
              <a:gd name="T11" fmla="*/ 2147483647 h 566"/>
              <a:gd name="T12" fmla="*/ 2147483647 w 539"/>
              <a:gd name="T13" fmla="*/ 2147483647 h 566"/>
              <a:gd name="T14" fmla="*/ 2147483647 w 539"/>
              <a:gd name="T15" fmla="*/ 2147483647 h 566"/>
              <a:gd name="T16" fmla="*/ 2147483647 w 539"/>
              <a:gd name="T17" fmla="*/ 2147483647 h 566"/>
              <a:gd name="T18" fmla="*/ 2147483647 w 539"/>
              <a:gd name="T19" fmla="*/ 2147483647 h 566"/>
              <a:gd name="T20" fmla="*/ 2147483647 w 539"/>
              <a:gd name="T21" fmla="*/ 2147483647 h 566"/>
              <a:gd name="T22" fmla="*/ 2147483647 w 539"/>
              <a:gd name="T23" fmla="*/ 2147483647 h 566"/>
              <a:gd name="T24" fmla="*/ 2147483647 w 539"/>
              <a:gd name="T25" fmla="*/ 2147483647 h 566"/>
              <a:gd name="T26" fmla="*/ 2147483647 w 539"/>
              <a:gd name="T27" fmla="*/ 2147483647 h 566"/>
              <a:gd name="T28" fmla="*/ 2147483647 w 539"/>
              <a:gd name="T29" fmla="*/ 2147483647 h 566"/>
              <a:gd name="T30" fmla="*/ 2147483647 w 539"/>
              <a:gd name="T31" fmla="*/ 2147483647 h 566"/>
              <a:gd name="T32" fmla="*/ 2147483647 w 539"/>
              <a:gd name="T33" fmla="*/ 2147483647 h 566"/>
              <a:gd name="T34" fmla="*/ 2147483647 w 539"/>
              <a:gd name="T35" fmla="*/ 2147483647 h 566"/>
              <a:gd name="T36" fmla="*/ 2147483647 w 539"/>
              <a:gd name="T37" fmla="*/ 2147483647 h 566"/>
              <a:gd name="T38" fmla="*/ 2147483647 w 539"/>
              <a:gd name="T39" fmla="*/ 2147483647 h 566"/>
              <a:gd name="T40" fmla="*/ 2147483647 w 539"/>
              <a:gd name="T41" fmla="*/ 0 h 566"/>
              <a:gd name="T42" fmla="*/ 2147483647 w 539"/>
              <a:gd name="T43" fmla="*/ 2147483647 h 566"/>
              <a:gd name="T44" fmla="*/ 2147483647 w 539"/>
              <a:gd name="T45" fmla="*/ 2147483647 h 566"/>
              <a:gd name="T46" fmla="*/ 2147483647 w 539"/>
              <a:gd name="T47" fmla="*/ 2147483647 h 566"/>
              <a:gd name="T48" fmla="*/ 2147483647 w 539"/>
              <a:gd name="T49" fmla="*/ 2147483647 h 566"/>
              <a:gd name="T50" fmla="*/ 2147483647 w 539"/>
              <a:gd name="T51" fmla="*/ 2147483647 h 566"/>
              <a:gd name="T52" fmla="*/ 2147483647 w 539"/>
              <a:gd name="T53" fmla="*/ 2147483647 h 566"/>
              <a:gd name="T54" fmla="*/ 0 w 539"/>
              <a:gd name="T55" fmla="*/ 2147483647 h 5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9"/>
              <a:gd name="T85" fmla="*/ 0 h 566"/>
              <a:gd name="T86" fmla="*/ 539 w 539"/>
              <a:gd name="T87" fmla="*/ 566 h 5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9" h="566">
                <a:moveTo>
                  <a:pt x="0" y="378"/>
                </a:moveTo>
                <a:lnTo>
                  <a:pt x="73" y="415"/>
                </a:lnTo>
                <a:lnTo>
                  <a:pt x="161" y="433"/>
                </a:lnTo>
                <a:lnTo>
                  <a:pt x="266" y="506"/>
                </a:lnTo>
                <a:lnTo>
                  <a:pt x="386" y="518"/>
                </a:lnTo>
                <a:lnTo>
                  <a:pt x="378" y="555"/>
                </a:lnTo>
                <a:lnTo>
                  <a:pt x="403" y="566"/>
                </a:lnTo>
                <a:lnTo>
                  <a:pt x="426" y="469"/>
                </a:lnTo>
                <a:lnTo>
                  <a:pt x="394" y="409"/>
                </a:lnTo>
                <a:lnTo>
                  <a:pt x="434" y="402"/>
                </a:lnTo>
                <a:lnTo>
                  <a:pt x="403" y="366"/>
                </a:lnTo>
                <a:lnTo>
                  <a:pt x="514" y="360"/>
                </a:lnTo>
                <a:lnTo>
                  <a:pt x="539" y="378"/>
                </a:lnTo>
                <a:lnTo>
                  <a:pt x="499" y="336"/>
                </a:lnTo>
                <a:lnTo>
                  <a:pt x="514" y="213"/>
                </a:lnTo>
                <a:lnTo>
                  <a:pt x="426" y="213"/>
                </a:lnTo>
                <a:lnTo>
                  <a:pt x="394" y="189"/>
                </a:lnTo>
                <a:lnTo>
                  <a:pt x="306" y="183"/>
                </a:lnTo>
                <a:lnTo>
                  <a:pt x="249" y="110"/>
                </a:lnTo>
                <a:lnTo>
                  <a:pt x="338" y="19"/>
                </a:lnTo>
                <a:lnTo>
                  <a:pt x="321" y="0"/>
                </a:lnTo>
                <a:lnTo>
                  <a:pt x="169" y="43"/>
                </a:lnTo>
                <a:lnTo>
                  <a:pt x="88" y="153"/>
                </a:lnTo>
                <a:lnTo>
                  <a:pt x="64" y="129"/>
                </a:lnTo>
                <a:lnTo>
                  <a:pt x="41" y="177"/>
                </a:lnTo>
                <a:lnTo>
                  <a:pt x="64" y="293"/>
                </a:lnTo>
                <a:lnTo>
                  <a:pt x="81" y="293"/>
                </a:lnTo>
                <a:lnTo>
                  <a:pt x="0" y="37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3" name="Freeform 383"/>
          <p:cNvSpPr>
            <a:spLocks/>
          </p:cNvSpPr>
          <p:nvPr/>
        </p:nvSpPr>
        <p:spPr bwMode="auto">
          <a:xfrm>
            <a:off x="2162175" y="4262439"/>
            <a:ext cx="76200" cy="63500"/>
          </a:xfrm>
          <a:custGeom>
            <a:avLst/>
            <a:gdLst>
              <a:gd name="T0" fmla="*/ 0 w 145"/>
              <a:gd name="T1" fmla="*/ 0 h 92"/>
              <a:gd name="T2" fmla="*/ 2147483647 w 145"/>
              <a:gd name="T3" fmla="*/ 2147483647 h 92"/>
              <a:gd name="T4" fmla="*/ 2147483647 w 145"/>
              <a:gd name="T5" fmla="*/ 2147483647 h 92"/>
              <a:gd name="T6" fmla="*/ 2147483647 w 145"/>
              <a:gd name="T7" fmla="*/ 2147483647 h 92"/>
              <a:gd name="T8" fmla="*/ 2147483647 w 145"/>
              <a:gd name="T9" fmla="*/ 2147483647 h 92"/>
              <a:gd name="T10" fmla="*/ 2147483647 w 145"/>
              <a:gd name="T11" fmla="*/ 2147483647 h 92"/>
              <a:gd name="T12" fmla="*/ 0 w 145"/>
              <a:gd name="T13" fmla="*/ 0 h 92"/>
              <a:gd name="T14" fmla="*/ 0 60000 65536"/>
              <a:gd name="T15" fmla="*/ 0 60000 65536"/>
              <a:gd name="T16" fmla="*/ 0 60000 65536"/>
              <a:gd name="T17" fmla="*/ 0 60000 65536"/>
              <a:gd name="T18" fmla="*/ 0 60000 65536"/>
              <a:gd name="T19" fmla="*/ 0 60000 65536"/>
              <a:gd name="T20" fmla="*/ 0 60000 65536"/>
              <a:gd name="T21" fmla="*/ 0 w 145"/>
              <a:gd name="T22" fmla="*/ 0 h 92"/>
              <a:gd name="T23" fmla="*/ 145 w 145"/>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2">
                <a:moveTo>
                  <a:pt x="0" y="0"/>
                </a:moveTo>
                <a:lnTo>
                  <a:pt x="9" y="43"/>
                </a:lnTo>
                <a:lnTo>
                  <a:pt x="32" y="37"/>
                </a:lnTo>
                <a:lnTo>
                  <a:pt x="129" y="92"/>
                </a:lnTo>
                <a:lnTo>
                  <a:pt x="145" y="56"/>
                </a:lnTo>
                <a:lnTo>
                  <a:pt x="97" y="7"/>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4" name="Freeform 384"/>
          <p:cNvSpPr>
            <a:spLocks/>
          </p:cNvSpPr>
          <p:nvPr/>
        </p:nvSpPr>
        <p:spPr bwMode="auto">
          <a:xfrm>
            <a:off x="4400551" y="2995613"/>
            <a:ext cx="63500" cy="95250"/>
          </a:xfrm>
          <a:custGeom>
            <a:avLst/>
            <a:gdLst>
              <a:gd name="T0" fmla="*/ 0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0 w 120"/>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40"/>
              <a:gd name="T29" fmla="*/ 120 w 12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40">
                <a:moveTo>
                  <a:pt x="0" y="104"/>
                </a:moveTo>
                <a:lnTo>
                  <a:pt x="7" y="43"/>
                </a:lnTo>
                <a:lnTo>
                  <a:pt x="104" y="0"/>
                </a:lnTo>
                <a:lnTo>
                  <a:pt x="89" y="56"/>
                </a:lnTo>
                <a:lnTo>
                  <a:pt x="120" y="68"/>
                </a:lnTo>
                <a:lnTo>
                  <a:pt x="72" y="98"/>
                </a:lnTo>
                <a:lnTo>
                  <a:pt x="64" y="140"/>
                </a:lnTo>
                <a:lnTo>
                  <a:pt x="24" y="140"/>
                </a:lnTo>
                <a:lnTo>
                  <a:pt x="0" y="10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75" name="Freeform 385"/>
          <p:cNvSpPr>
            <a:spLocks/>
          </p:cNvSpPr>
          <p:nvPr/>
        </p:nvSpPr>
        <p:spPr bwMode="auto">
          <a:xfrm>
            <a:off x="4448175" y="3062289"/>
            <a:ext cx="20639" cy="12700"/>
          </a:xfrm>
          <a:custGeom>
            <a:avLst/>
            <a:gdLst>
              <a:gd name="T0" fmla="*/ 0 w 40"/>
              <a:gd name="T1" fmla="*/ 2147483647 h 18"/>
              <a:gd name="T2" fmla="*/ 2147483647 w 40"/>
              <a:gd name="T3" fmla="*/ 0 h 18"/>
              <a:gd name="T4" fmla="*/ 2147483647 w 40"/>
              <a:gd name="T5" fmla="*/ 2147483647 h 18"/>
              <a:gd name="T6" fmla="*/ 0 w 40"/>
              <a:gd name="T7" fmla="*/ 2147483647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18"/>
                </a:moveTo>
                <a:lnTo>
                  <a:pt x="23" y="0"/>
                </a:lnTo>
                <a:lnTo>
                  <a:pt x="40" y="18"/>
                </a:lnTo>
                <a:lnTo>
                  <a:pt x="0" y="1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6" name="Freeform 386"/>
          <p:cNvSpPr>
            <a:spLocks/>
          </p:cNvSpPr>
          <p:nvPr/>
        </p:nvSpPr>
        <p:spPr bwMode="auto">
          <a:xfrm>
            <a:off x="4473575" y="3049588"/>
            <a:ext cx="38100" cy="38100"/>
          </a:xfrm>
          <a:custGeom>
            <a:avLst/>
            <a:gdLst>
              <a:gd name="T0" fmla="*/ 0 w 72"/>
              <a:gd name="T1" fmla="*/ 2147483647 h 55"/>
              <a:gd name="T2" fmla="*/ 2147483647 w 72"/>
              <a:gd name="T3" fmla="*/ 2147483647 h 55"/>
              <a:gd name="T4" fmla="*/ 2147483647 w 72"/>
              <a:gd name="T5" fmla="*/ 2147483647 h 55"/>
              <a:gd name="T6" fmla="*/ 2147483647 w 72"/>
              <a:gd name="T7" fmla="*/ 0 h 55"/>
              <a:gd name="T8" fmla="*/ 0 w 72"/>
              <a:gd name="T9" fmla="*/ 2147483647 h 55"/>
              <a:gd name="T10" fmla="*/ 0 60000 65536"/>
              <a:gd name="T11" fmla="*/ 0 60000 65536"/>
              <a:gd name="T12" fmla="*/ 0 60000 65536"/>
              <a:gd name="T13" fmla="*/ 0 60000 65536"/>
              <a:gd name="T14" fmla="*/ 0 60000 65536"/>
              <a:gd name="T15" fmla="*/ 0 w 72"/>
              <a:gd name="T16" fmla="*/ 0 h 55"/>
              <a:gd name="T17" fmla="*/ 72 w 72"/>
              <a:gd name="T18" fmla="*/ 55 h 55"/>
            </a:gdLst>
            <a:ahLst/>
            <a:cxnLst>
              <a:cxn ang="T10">
                <a:pos x="T0" y="T1"/>
              </a:cxn>
              <a:cxn ang="T11">
                <a:pos x="T2" y="T3"/>
              </a:cxn>
              <a:cxn ang="T12">
                <a:pos x="T4" y="T5"/>
              </a:cxn>
              <a:cxn ang="T13">
                <a:pos x="T6" y="T7"/>
              </a:cxn>
              <a:cxn ang="T14">
                <a:pos x="T8" y="T9"/>
              </a:cxn>
            </a:cxnLst>
            <a:rect l="T15" t="T16" r="T17" b="T18"/>
            <a:pathLst>
              <a:path w="72" h="55">
                <a:moveTo>
                  <a:pt x="0" y="18"/>
                </a:moveTo>
                <a:lnTo>
                  <a:pt x="55" y="55"/>
                </a:lnTo>
                <a:lnTo>
                  <a:pt x="72" y="18"/>
                </a:lnTo>
                <a:lnTo>
                  <a:pt x="63" y="0"/>
                </a:lnTo>
                <a:lnTo>
                  <a:pt x="0" y="1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7" name="Freeform 387"/>
          <p:cNvSpPr>
            <a:spLocks/>
          </p:cNvSpPr>
          <p:nvPr/>
        </p:nvSpPr>
        <p:spPr bwMode="auto">
          <a:xfrm>
            <a:off x="2060576" y="4183064"/>
            <a:ext cx="55563" cy="28575"/>
          </a:xfrm>
          <a:custGeom>
            <a:avLst/>
            <a:gdLst>
              <a:gd name="T0" fmla="*/ 0 w 105"/>
              <a:gd name="T1" fmla="*/ 2147483647 h 42"/>
              <a:gd name="T2" fmla="*/ 2147483647 w 105"/>
              <a:gd name="T3" fmla="*/ 0 h 42"/>
              <a:gd name="T4" fmla="*/ 2147483647 w 105"/>
              <a:gd name="T5" fmla="*/ 2147483647 h 42"/>
              <a:gd name="T6" fmla="*/ 0 w 105"/>
              <a:gd name="T7" fmla="*/ 2147483647 h 42"/>
              <a:gd name="T8" fmla="*/ 0 60000 65536"/>
              <a:gd name="T9" fmla="*/ 0 60000 65536"/>
              <a:gd name="T10" fmla="*/ 0 60000 65536"/>
              <a:gd name="T11" fmla="*/ 0 60000 65536"/>
              <a:gd name="T12" fmla="*/ 0 w 105"/>
              <a:gd name="T13" fmla="*/ 0 h 42"/>
              <a:gd name="T14" fmla="*/ 105 w 105"/>
              <a:gd name="T15" fmla="*/ 42 h 42"/>
            </a:gdLst>
            <a:ahLst/>
            <a:cxnLst>
              <a:cxn ang="T8">
                <a:pos x="T0" y="T1"/>
              </a:cxn>
              <a:cxn ang="T9">
                <a:pos x="T2" y="T3"/>
              </a:cxn>
              <a:cxn ang="T10">
                <a:pos x="T4" y="T5"/>
              </a:cxn>
              <a:cxn ang="T11">
                <a:pos x="T6" y="T7"/>
              </a:cxn>
            </a:cxnLst>
            <a:rect l="T12" t="T13" r="T14" b="T15"/>
            <a:pathLst>
              <a:path w="105" h="42">
                <a:moveTo>
                  <a:pt x="0" y="24"/>
                </a:moveTo>
                <a:lnTo>
                  <a:pt x="33" y="0"/>
                </a:lnTo>
                <a:lnTo>
                  <a:pt x="105" y="42"/>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8" name="Freeform 388"/>
          <p:cNvSpPr>
            <a:spLocks/>
          </p:cNvSpPr>
          <p:nvPr/>
        </p:nvSpPr>
        <p:spPr bwMode="auto">
          <a:xfrm>
            <a:off x="4702175" y="2535239"/>
            <a:ext cx="255588" cy="384175"/>
          </a:xfrm>
          <a:custGeom>
            <a:avLst/>
            <a:gdLst>
              <a:gd name="T0" fmla="*/ 0 w 483"/>
              <a:gd name="T1" fmla="*/ 2147483647 h 561"/>
              <a:gd name="T2" fmla="*/ 2147483647 w 483"/>
              <a:gd name="T3" fmla="*/ 2147483647 h 561"/>
              <a:gd name="T4" fmla="*/ 2147483647 w 483"/>
              <a:gd name="T5" fmla="*/ 2147483647 h 561"/>
              <a:gd name="T6" fmla="*/ 2147483647 w 483"/>
              <a:gd name="T7" fmla="*/ 2147483647 h 561"/>
              <a:gd name="T8" fmla="*/ 2147483647 w 483"/>
              <a:gd name="T9" fmla="*/ 2147483647 h 561"/>
              <a:gd name="T10" fmla="*/ 2147483647 w 483"/>
              <a:gd name="T11" fmla="*/ 2147483647 h 561"/>
              <a:gd name="T12" fmla="*/ 2147483647 w 483"/>
              <a:gd name="T13" fmla="*/ 0 h 561"/>
              <a:gd name="T14" fmla="*/ 2147483647 w 483"/>
              <a:gd name="T15" fmla="*/ 2147483647 h 561"/>
              <a:gd name="T16" fmla="*/ 2147483647 w 483"/>
              <a:gd name="T17" fmla="*/ 2147483647 h 561"/>
              <a:gd name="T18" fmla="*/ 2147483647 w 483"/>
              <a:gd name="T19" fmla="*/ 2147483647 h 561"/>
              <a:gd name="T20" fmla="*/ 2147483647 w 483"/>
              <a:gd name="T21" fmla="*/ 2147483647 h 561"/>
              <a:gd name="T22" fmla="*/ 2147483647 w 483"/>
              <a:gd name="T23" fmla="*/ 2147483647 h 561"/>
              <a:gd name="T24" fmla="*/ 2147483647 w 483"/>
              <a:gd name="T25" fmla="*/ 2147483647 h 561"/>
              <a:gd name="T26" fmla="*/ 2147483647 w 483"/>
              <a:gd name="T27" fmla="*/ 2147483647 h 561"/>
              <a:gd name="T28" fmla="*/ 2147483647 w 483"/>
              <a:gd name="T29" fmla="*/ 2147483647 h 561"/>
              <a:gd name="T30" fmla="*/ 2147483647 w 483"/>
              <a:gd name="T31" fmla="*/ 2147483647 h 561"/>
              <a:gd name="T32" fmla="*/ 2147483647 w 483"/>
              <a:gd name="T33" fmla="*/ 2147483647 h 561"/>
              <a:gd name="T34" fmla="*/ 2147483647 w 483"/>
              <a:gd name="T35" fmla="*/ 2147483647 h 561"/>
              <a:gd name="T36" fmla="*/ 2147483647 w 483"/>
              <a:gd name="T37" fmla="*/ 2147483647 h 561"/>
              <a:gd name="T38" fmla="*/ 2147483647 w 483"/>
              <a:gd name="T39" fmla="*/ 2147483647 h 561"/>
              <a:gd name="T40" fmla="*/ 2147483647 w 483"/>
              <a:gd name="T41" fmla="*/ 2147483647 h 561"/>
              <a:gd name="T42" fmla="*/ 2147483647 w 483"/>
              <a:gd name="T43" fmla="*/ 2147483647 h 561"/>
              <a:gd name="T44" fmla="*/ 2147483647 w 483"/>
              <a:gd name="T45" fmla="*/ 2147483647 h 561"/>
              <a:gd name="T46" fmla="*/ 0 w 483"/>
              <a:gd name="T47" fmla="*/ 2147483647 h 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3"/>
              <a:gd name="T73" fmla="*/ 0 h 561"/>
              <a:gd name="T74" fmla="*/ 483 w 483"/>
              <a:gd name="T75" fmla="*/ 561 h 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3" h="561">
                <a:moveTo>
                  <a:pt x="0" y="55"/>
                </a:moveTo>
                <a:lnTo>
                  <a:pt x="25" y="36"/>
                </a:lnTo>
                <a:lnTo>
                  <a:pt x="82" y="79"/>
                </a:lnTo>
                <a:lnTo>
                  <a:pt x="178" y="79"/>
                </a:lnTo>
                <a:lnTo>
                  <a:pt x="233" y="55"/>
                </a:lnTo>
                <a:lnTo>
                  <a:pt x="242" y="12"/>
                </a:lnTo>
                <a:lnTo>
                  <a:pt x="338" y="0"/>
                </a:lnTo>
                <a:lnTo>
                  <a:pt x="378" y="19"/>
                </a:lnTo>
                <a:lnTo>
                  <a:pt x="378" y="55"/>
                </a:lnTo>
                <a:lnTo>
                  <a:pt x="355" y="98"/>
                </a:lnTo>
                <a:lnTo>
                  <a:pt x="418" y="140"/>
                </a:lnTo>
                <a:lnTo>
                  <a:pt x="387" y="183"/>
                </a:lnTo>
                <a:lnTo>
                  <a:pt x="418" y="243"/>
                </a:lnTo>
                <a:lnTo>
                  <a:pt x="411" y="299"/>
                </a:lnTo>
                <a:lnTo>
                  <a:pt x="483" y="414"/>
                </a:lnTo>
                <a:lnTo>
                  <a:pt x="307" y="529"/>
                </a:lnTo>
                <a:lnTo>
                  <a:pt x="105" y="561"/>
                </a:lnTo>
                <a:lnTo>
                  <a:pt x="97" y="536"/>
                </a:lnTo>
                <a:lnTo>
                  <a:pt x="25" y="518"/>
                </a:lnTo>
                <a:lnTo>
                  <a:pt x="17" y="408"/>
                </a:lnTo>
                <a:lnTo>
                  <a:pt x="218" y="292"/>
                </a:lnTo>
                <a:lnTo>
                  <a:pt x="153" y="238"/>
                </a:lnTo>
                <a:lnTo>
                  <a:pt x="130" y="122"/>
                </a:lnTo>
                <a:lnTo>
                  <a:pt x="0" y="5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9" name="Freeform 389"/>
          <p:cNvSpPr>
            <a:spLocks/>
          </p:cNvSpPr>
          <p:nvPr/>
        </p:nvSpPr>
        <p:spPr bwMode="auto">
          <a:xfrm>
            <a:off x="4098926" y="3213100"/>
            <a:ext cx="301625" cy="255588"/>
          </a:xfrm>
          <a:custGeom>
            <a:avLst/>
            <a:gdLst>
              <a:gd name="T0" fmla="*/ 0 w 571"/>
              <a:gd name="T1" fmla="*/ 2147483647 h 371"/>
              <a:gd name="T2" fmla="*/ 2147483647 w 571"/>
              <a:gd name="T3" fmla="*/ 2147483647 h 371"/>
              <a:gd name="T4" fmla="*/ 2147483647 w 571"/>
              <a:gd name="T5" fmla="*/ 2147483647 h 371"/>
              <a:gd name="T6" fmla="*/ 2147483647 w 571"/>
              <a:gd name="T7" fmla="*/ 2147483647 h 371"/>
              <a:gd name="T8" fmla="*/ 2147483647 w 571"/>
              <a:gd name="T9" fmla="*/ 2147483647 h 371"/>
              <a:gd name="T10" fmla="*/ 2147483647 w 571"/>
              <a:gd name="T11" fmla="*/ 2147483647 h 371"/>
              <a:gd name="T12" fmla="*/ 2147483647 w 571"/>
              <a:gd name="T13" fmla="*/ 2147483647 h 371"/>
              <a:gd name="T14" fmla="*/ 2147483647 w 571"/>
              <a:gd name="T15" fmla="*/ 2147483647 h 371"/>
              <a:gd name="T16" fmla="*/ 2147483647 w 571"/>
              <a:gd name="T17" fmla="*/ 2147483647 h 371"/>
              <a:gd name="T18" fmla="*/ 2147483647 w 571"/>
              <a:gd name="T19" fmla="*/ 2147483647 h 371"/>
              <a:gd name="T20" fmla="*/ 2147483647 w 571"/>
              <a:gd name="T21" fmla="*/ 2147483647 h 371"/>
              <a:gd name="T22" fmla="*/ 2147483647 w 571"/>
              <a:gd name="T23" fmla="*/ 2147483647 h 371"/>
              <a:gd name="T24" fmla="*/ 2147483647 w 571"/>
              <a:gd name="T25" fmla="*/ 2147483647 h 371"/>
              <a:gd name="T26" fmla="*/ 2147483647 w 571"/>
              <a:gd name="T27" fmla="*/ 2147483647 h 371"/>
              <a:gd name="T28" fmla="*/ 2147483647 w 571"/>
              <a:gd name="T29" fmla="*/ 2147483647 h 371"/>
              <a:gd name="T30" fmla="*/ 2147483647 w 571"/>
              <a:gd name="T31" fmla="*/ 2147483647 h 371"/>
              <a:gd name="T32" fmla="*/ 2147483647 w 571"/>
              <a:gd name="T33" fmla="*/ 2147483647 h 371"/>
              <a:gd name="T34" fmla="*/ 2147483647 w 571"/>
              <a:gd name="T35" fmla="*/ 2147483647 h 371"/>
              <a:gd name="T36" fmla="*/ 2147483647 w 571"/>
              <a:gd name="T37" fmla="*/ 2147483647 h 371"/>
              <a:gd name="T38" fmla="*/ 2147483647 w 571"/>
              <a:gd name="T39" fmla="*/ 2147483647 h 371"/>
              <a:gd name="T40" fmla="*/ 2147483647 w 571"/>
              <a:gd name="T41" fmla="*/ 2147483647 h 371"/>
              <a:gd name="T42" fmla="*/ 2147483647 w 571"/>
              <a:gd name="T43" fmla="*/ 0 h 371"/>
              <a:gd name="T44" fmla="*/ 2147483647 w 571"/>
              <a:gd name="T45" fmla="*/ 2147483647 h 371"/>
              <a:gd name="T46" fmla="*/ 2147483647 w 571"/>
              <a:gd name="T47" fmla="*/ 2147483647 h 371"/>
              <a:gd name="T48" fmla="*/ 2147483647 w 571"/>
              <a:gd name="T49" fmla="*/ 2147483647 h 371"/>
              <a:gd name="T50" fmla="*/ 2147483647 w 571"/>
              <a:gd name="T51" fmla="*/ 2147483647 h 371"/>
              <a:gd name="T52" fmla="*/ 0 w 571"/>
              <a:gd name="T53" fmla="*/ 2147483647 h 3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1"/>
              <a:gd name="T82" fmla="*/ 0 h 371"/>
              <a:gd name="T83" fmla="*/ 571 w 571"/>
              <a:gd name="T84" fmla="*/ 371 h 3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1" h="371">
                <a:moveTo>
                  <a:pt x="0" y="109"/>
                </a:moveTo>
                <a:lnTo>
                  <a:pt x="23" y="141"/>
                </a:lnTo>
                <a:lnTo>
                  <a:pt x="128" y="165"/>
                </a:lnTo>
                <a:lnTo>
                  <a:pt x="120" y="189"/>
                </a:lnTo>
                <a:lnTo>
                  <a:pt x="168" y="207"/>
                </a:lnTo>
                <a:lnTo>
                  <a:pt x="185" y="249"/>
                </a:lnTo>
                <a:lnTo>
                  <a:pt x="128" y="329"/>
                </a:lnTo>
                <a:lnTo>
                  <a:pt x="273" y="365"/>
                </a:lnTo>
                <a:lnTo>
                  <a:pt x="290" y="371"/>
                </a:lnTo>
                <a:lnTo>
                  <a:pt x="353" y="371"/>
                </a:lnTo>
                <a:lnTo>
                  <a:pt x="353" y="335"/>
                </a:lnTo>
                <a:lnTo>
                  <a:pt x="393" y="322"/>
                </a:lnTo>
                <a:lnTo>
                  <a:pt x="482" y="341"/>
                </a:lnTo>
                <a:lnTo>
                  <a:pt x="546" y="311"/>
                </a:lnTo>
                <a:lnTo>
                  <a:pt x="515" y="268"/>
                </a:lnTo>
                <a:lnTo>
                  <a:pt x="523" y="225"/>
                </a:lnTo>
                <a:lnTo>
                  <a:pt x="475" y="201"/>
                </a:lnTo>
                <a:lnTo>
                  <a:pt x="546" y="146"/>
                </a:lnTo>
                <a:lnTo>
                  <a:pt x="571" y="91"/>
                </a:lnTo>
                <a:lnTo>
                  <a:pt x="490" y="61"/>
                </a:lnTo>
                <a:lnTo>
                  <a:pt x="466" y="61"/>
                </a:lnTo>
                <a:lnTo>
                  <a:pt x="338" y="0"/>
                </a:lnTo>
                <a:lnTo>
                  <a:pt x="297" y="6"/>
                </a:lnTo>
                <a:lnTo>
                  <a:pt x="233" y="67"/>
                </a:lnTo>
                <a:lnTo>
                  <a:pt x="128" y="55"/>
                </a:lnTo>
                <a:lnTo>
                  <a:pt x="153" y="109"/>
                </a:lnTo>
                <a:lnTo>
                  <a:pt x="0" y="10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0" name="Freeform 390"/>
          <p:cNvSpPr>
            <a:spLocks/>
          </p:cNvSpPr>
          <p:nvPr/>
        </p:nvSpPr>
        <p:spPr bwMode="auto">
          <a:xfrm>
            <a:off x="4349751" y="3090864"/>
            <a:ext cx="212725" cy="225425"/>
          </a:xfrm>
          <a:custGeom>
            <a:avLst/>
            <a:gdLst>
              <a:gd name="T0" fmla="*/ 0 w 401"/>
              <a:gd name="T1" fmla="*/ 2147483647 h 329"/>
              <a:gd name="T2" fmla="*/ 0 w 401"/>
              <a:gd name="T3" fmla="*/ 2147483647 h 329"/>
              <a:gd name="T4" fmla="*/ 2147483647 w 401"/>
              <a:gd name="T5" fmla="*/ 2147483647 h 329"/>
              <a:gd name="T6" fmla="*/ 2147483647 w 401"/>
              <a:gd name="T7" fmla="*/ 2147483647 h 329"/>
              <a:gd name="T8" fmla="*/ 2147483647 w 401"/>
              <a:gd name="T9" fmla="*/ 2147483647 h 329"/>
              <a:gd name="T10" fmla="*/ 2147483647 w 401"/>
              <a:gd name="T11" fmla="*/ 2147483647 h 329"/>
              <a:gd name="T12" fmla="*/ 2147483647 w 401"/>
              <a:gd name="T13" fmla="*/ 2147483647 h 329"/>
              <a:gd name="T14" fmla="*/ 2147483647 w 401"/>
              <a:gd name="T15" fmla="*/ 2147483647 h 329"/>
              <a:gd name="T16" fmla="*/ 2147483647 w 401"/>
              <a:gd name="T17" fmla="*/ 2147483647 h 329"/>
              <a:gd name="T18" fmla="*/ 2147483647 w 401"/>
              <a:gd name="T19" fmla="*/ 2147483647 h 329"/>
              <a:gd name="T20" fmla="*/ 2147483647 w 401"/>
              <a:gd name="T21" fmla="*/ 2147483647 h 329"/>
              <a:gd name="T22" fmla="*/ 2147483647 w 401"/>
              <a:gd name="T23" fmla="*/ 2147483647 h 329"/>
              <a:gd name="T24" fmla="*/ 2147483647 w 401"/>
              <a:gd name="T25" fmla="*/ 2147483647 h 329"/>
              <a:gd name="T26" fmla="*/ 2147483647 w 401"/>
              <a:gd name="T27" fmla="*/ 2147483647 h 329"/>
              <a:gd name="T28" fmla="*/ 2147483647 w 401"/>
              <a:gd name="T29" fmla="*/ 2147483647 h 329"/>
              <a:gd name="T30" fmla="*/ 2147483647 w 401"/>
              <a:gd name="T31" fmla="*/ 2147483647 h 329"/>
              <a:gd name="T32" fmla="*/ 2147483647 w 401"/>
              <a:gd name="T33" fmla="*/ 0 h 329"/>
              <a:gd name="T34" fmla="*/ 2147483647 w 401"/>
              <a:gd name="T35" fmla="*/ 0 h 329"/>
              <a:gd name="T36" fmla="*/ 2147483647 w 401"/>
              <a:gd name="T37" fmla="*/ 2147483647 h 329"/>
              <a:gd name="T38" fmla="*/ 2147483647 w 401"/>
              <a:gd name="T39" fmla="*/ 2147483647 h 329"/>
              <a:gd name="T40" fmla="*/ 2147483647 w 401"/>
              <a:gd name="T41" fmla="*/ 2147483647 h 329"/>
              <a:gd name="T42" fmla="*/ 2147483647 w 401"/>
              <a:gd name="T43" fmla="*/ 2147483647 h 329"/>
              <a:gd name="T44" fmla="*/ 0 w 401"/>
              <a:gd name="T45" fmla="*/ 2147483647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329"/>
              <a:gd name="T71" fmla="*/ 401 w 401"/>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329">
                <a:moveTo>
                  <a:pt x="0" y="135"/>
                </a:moveTo>
                <a:lnTo>
                  <a:pt x="0" y="189"/>
                </a:lnTo>
                <a:lnTo>
                  <a:pt x="7" y="213"/>
                </a:lnTo>
                <a:lnTo>
                  <a:pt x="15" y="238"/>
                </a:lnTo>
                <a:lnTo>
                  <a:pt x="96" y="268"/>
                </a:lnTo>
                <a:lnTo>
                  <a:pt x="71" y="323"/>
                </a:lnTo>
                <a:lnTo>
                  <a:pt x="160" y="329"/>
                </a:lnTo>
                <a:lnTo>
                  <a:pt x="313" y="329"/>
                </a:lnTo>
                <a:lnTo>
                  <a:pt x="353" y="281"/>
                </a:lnTo>
                <a:lnTo>
                  <a:pt x="273" y="208"/>
                </a:lnTo>
                <a:lnTo>
                  <a:pt x="370" y="165"/>
                </a:lnTo>
                <a:lnTo>
                  <a:pt x="401" y="183"/>
                </a:lnTo>
                <a:lnTo>
                  <a:pt x="370" y="49"/>
                </a:lnTo>
                <a:lnTo>
                  <a:pt x="296" y="19"/>
                </a:lnTo>
                <a:lnTo>
                  <a:pt x="216" y="37"/>
                </a:lnTo>
                <a:lnTo>
                  <a:pt x="225" y="25"/>
                </a:lnTo>
                <a:lnTo>
                  <a:pt x="160" y="0"/>
                </a:lnTo>
                <a:lnTo>
                  <a:pt x="120" y="0"/>
                </a:lnTo>
                <a:lnTo>
                  <a:pt x="120" y="68"/>
                </a:lnTo>
                <a:lnTo>
                  <a:pt x="80" y="49"/>
                </a:lnTo>
                <a:lnTo>
                  <a:pt x="55" y="73"/>
                </a:lnTo>
                <a:lnTo>
                  <a:pt x="48" y="116"/>
                </a:lnTo>
                <a:lnTo>
                  <a:pt x="0" y="13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1" name="Freeform 391"/>
          <p:cNvSpPr>
            <a:spLocks/>
          </p:cNvSpPr>
          <p:nvPr/>
        </p:nvSpPr>
        <p:spPr bwMode="auto">
          <a:xfrm>
            <a:off x="4605339" y="3249614"/>
            <a:ext cx="141287" cy="58737"/>
          </a:xfrm>
          <a:custGeom>
            <a:avLst/>
            <a:gdLst>
              <a:gd name="T0" fmla="*/ 0 w 267"/>
              <a:gd name="T1" fmla="*/ 2147483647 h 86"/>
              <a:gd name="T2" fmla="*/ 2147483647 w 267"/>
              <a:gd name="T3" fmla="*/ 2147483647 h 86"/>
              <a:gd name="T4" fmla="*/ 2147483647 w 267"/>
              <a:gd name="T5" fmla="*/ 0 h 86"/>
              <a:gd name="T6" fmla="*/ 2147483647 w 267"/>
              <a:gd name="T7" fmla="*/ 2147483647 h 86"/>
              <a:gd name="T8" fmla="*/ 2147483647 w 267"/>
              <a:gd name="T9" fmla="*/ 2147483647 h 86"/>
              <a:gd name="T10" fmla="*/ 2147483647 w 267"/>
              <a:gd name="T11" fmla="*/ 2147483647 h 86"/>
              <a:gd name="T12" fmla="*/ 2147483647 w 267"/>
              <a:gd name="T13" fmla="*/ 2147483647 h 86"/>
              <a:gd name="T14" fmla="*/ 2147483647 w 267"/>
              <a:gd name="T15" fmla="*/ 2147483647 h 86"/>
              <a:gd name="T16" fmla="*/ 2147483647 w 267"/>
              <a:gd name="T17" fmla="*/ 2147483647 h 86"/>
              <a:gd name="T18" fmla="*/ 0 w 267"/>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86"/>
              <a:gd name="T32" fmla="*/ 267 w 2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86">
                <a:moveTo>
                  <a:pt x="0" y="43"/>
                </a:moveTo>
                <a:lnTo>
                  <a:pt x="57" y="24"/>
                </a:lnTo>
                <a:lnTo>
                  <a:pt x="89" y="0"/>
                </a:lnTo>
                <a:lnTo>
                  <a:pt x="153" y="18"/>
                </a:lnTo>
                <a:lnTo>
                  <a:pt x="267" y="30"/>
                </a:lnTo>
                <a:lnTo>
                  <a:pt x="242" y="61"/>
                </a:lnTo>
                <a:lnTo>
                  <a:pt x="185" y="54"/>
                </a:lnTo>
                <a:lnTo>
                  <a:pt x="89" y="86"/>
                </a:lnTo>
                <a:lnTo>
                  <a:pt x="25" y="73"/>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2" name="Freeform 392"/>
          <p:cNvSpPr>
            <a:spLocks/>
          </p:cNvSpPr>
          <p:nvPr/>
        </p:nvSpPr>
        <p:spPr bwMode="auto">
          <a:xfrm>
            <a:off x="2468565" y="1865314"/>
            <a:ext cx="1450975" cy="1046162"/>
          </a:xfrm>
          <a:custGeom>
            <a:avLst/>
            <a:gdLst>
              <a:gd name="T0" fmla="*/ 2147483647 w 2742"/>
              <a:gd name="T1" fmla="*/ 2147483647 h 1521"/>
              <a:gd name="T2" fmla="*/ 2147483647 w 2742"/>
              <a:gd name="T3" fmla="*/ 2147483647 h 1521"/>
              <a:gd name="T4" fmla="*/ 2147483647 w 2742"/>
              <a:gd name="T5" fmla="*/ 2147483647 h 1521"/>
              <a:gd name="T6" fmla="*/ 2147483647 w 2742"/>
              <a:gd name="T7" fmla="*/ 2147483647 h 1521"/>
              <a:gd name="T8" fmla="*/ 2147483647 w 2742"/>
              <a:gd name="T9" fmla="*/ 2147483647 h 1521"/>
              <a:gd name="T10" fmla="*/ 2147483647 w 2742"/>
              <a:gd name="T11" fmla="*/ 2147483647 h 1521"/>
              <a:gd name="T12" fmla="*/ 2147483647 w 2742"/>
              <a:gd name="T13" fmla="*/ 2147483647 h 1521"/>
              <a:gd name="T14" fmla="*/ 2147483647 w 2742"/>
              <a:gd name="T15" fmla="*/ 2147483647 h 1521"/>
              <a:gd name="T16" fmla="*/ 2147483647 w 2742"/>
              <a:gd name="T17" fmla="*/ 2147483647 h 1521"/>
              <a:gd name="T18" fmla="*/ 2147483647 w 2742"/>
              <a:gd name="T19" fmla="*/ 2147483647 h 1521"/>
              <a:gd name="T20" fmla="*/ 2147483647 w 2742"/>
              <a:gd name="T21" fmla="*/ 2147483647 h 1521"/>
              <a:gd name="T22" fmla="*/ 2147483647 w 2742"/>
              <a:gd name="T23" fmla="*/ 2147483647 h 1521"/>
              <a:gd name="T24" fmla="*/ 2147483647 w 2742"/>
              <a:gd name="T25" fmla="*/ 2147483647 h 1521"/>
              <a:gd name="T26" fmla="*/ 2147483647 w 2742"/>
              <a:gd name="T27" fmla="*/ 2147483647 h 1521"/>
              <a:gd name="T28" fmla="*/ 2147483647 w 2742"/>
              <a:gd name="T29" fmla="*/ 2147483647 h 1521"/>
              <a:gd name="T30" fmla="*/ 2147483647 w 2742"/>
              <a:gd name="T31" fmla="*/ 2147483647 h 1521"/>
              <a:gd name="T32" fmla="*/ 2147483647 w 2742"/>
              <a:gd name="T33" fmla="*/ 2147483647 h 1521"/>
              <a:gd name="T34" fmla="*/ 2147483647 w 2742"/>
              <a:gd name="T35" fmla="*/ 2147483647 h 1521"/>
              <a:gd name="T36" fmla="*/ 2147483647 w 2742"/>
              <a:gd name="T37" fmla="*/ 2147483647 h 1521"/>
              <a:gd name="T38" fmla="*/ 2147483647 w 2742"/>
              <a:gd name="T39" fmla="*/ 2147483647 h 1521"/>
              <a:gd name="T40" fmla="*/ 2147483647 w 2742"/>
              <a:gd name="T41" fmla="*/ 2147483647 h 1521"/>
              <a:gd name="T42" fmla="*/ 2147483647 w 2742"/>
              <a:gd name="T43" fmla="*/ 2147483647 h 1521"/>
              <a:gd name="T44" fmla="*/ 2147483647 w 2742"/>
              <a:gd name="T45" fmla="*/ 2147483647 h 1521"/>
              <a:gd name="T46" fmla="*/ 2147483647 w 2742"/>
              <a:gd name="T47" fmla="*/ 2147483647 h 1521"/>
              <a:gd name="T48" fmla="*/ 2147483647 w 2742"/>
              <a:gd name="T49" fmla="*/ 2147483647 h 1521"/>
              <a:gd name="T50" fmla="*/ 2147483647 w 2742"/>
              <a:gd name="T51" fmla="*/ 2147483647 h 1521"/>
              <a:gd name="T52" fmla="*/ 2147483647 w 2742"/>
              <a:gd name="T53" fmla="*/ 2147483647 h 1521"/>
              <a:gd name="T54" fmla="*/ 2147483647 w 2742"/>
              <a:gd name="T55" fmla="*/ 2147483647 h 1521"/>
              <a:gd name="T56" fmla="*/ 2147483647 w 2742"/>
              <a:gd name="T57" fmla="*/ 2147483647 h 1521"/>
              <a:gd name="T58" fmla="*/ 2147483647 w 2742"/>
              <a:gd name="T59" fmla="*/ 2147483647 h 1521"/>
              <a:gd name="T60" fmla="*/ 2147483647 w 2742"/>
              <a:gd name="T61" fmla="*/ 2147483647 h 1521"/>
              <a:gd name="T62" fmla="*/ 2147483647 w 2742"/>
              <a:gd name="T63" fmla="*/ 2147483647 h 1521"/>
              <a:gd name="T64" fmla="*/ 2147483647 w 2742"/>
              <a:gd name="T65" fmla="*/ 2147483647 h 1521"/>
              <a:gd name="T66" fmla="*/ 2147483647 w 2742"/>
              <a:gd name="T67" fmla="*/ 2147483647 h 1521"/>
              <a:gd name="T68" fmla="*/ 2147483647 w 2742"/>
              <a:gd name="T69" fmla="*/ 2147483647 h 1521"/>
              <a:gd name="T70" fmla="*/ 2147483647 w 2742"/>
              <a:gd name="T71" fmla="*/ 2147483647 h 1521"/>
              <a:gd name="T72" fmla="*/ 2147483647 w 2742"/>
              <a:gd name="T73" fmla="*/ 2147483647 h 1521"/>
              <a:gd name="T74" fmla="*/ 2147483647 w 2742"/>
              <a:gd name="T75" fmla="*/ 2147483647 h 1521"/>
              <a:gd name="T76" fmla="*/ 2147483647 w 2742"/>
              <a:gd name="T77" fmla="*/ 2147483647 h 1521"/>
              <a:gd name="T78" fmla="*/ 2147483647 w 2742"/>
              <a:gd name="T79" fmla="*/ 2147483647 h 1521"/>
              <a:gd name="T80" fmla="*/ 2147483647 w 2742"/>
              <a:gd name="T81" fmla="*/ 2147483647 h 1521"/>
              <a:gd name="T82" fmla="*/ 2147483647 w 2742"/>
              <a:gd name="T83" fmla="*/ 2147483647 h 1521"/>
              <a:gd name="T84" fmla="*/ 2147483647 w 2742"/>
              <a:gd name="T85" fmla="*/ 2147483647 h 1521"/>
              <a:gd name="T86" fmla="*/ 2147483647 w 2742"/>
              <a:gd name="T87" fmla="*/ 2147483647 h 1521"/>
              <a:gd name="T88" fmla="*/ 2147483647 w 2742"/>
              <a:gd name="T89" fmla="*/ 2147483647 h 1521"/>
              <a:gd name="T90" fmla="*/ 2147483647 w 2742"/>
              <a:gd name="T91" fmla="*/ 2147483647 h 1521"/>
              <a:gd name="T92" fmla="*/ 2147483647 w 2742"/>
              <a:gd name="T93" fmla="*/ 2147483647 h 1521"/>
              <a:gd name="T94" fmla="*/ 2147483647 w 2742"/>
              <a:gd name="T95" fmla="*/ 2147483647 h 1521"/>
              <a:gd name="T96" fmla="*/ 2147483647 w 2742"/>
              <a:gd name="T97" fmla="*/ 2147483647 h 1521"/>
              <a:gd name="T98" fmla="*/ 2147483647 w 2742"/>
              <a:gd name="T99" fmla="*/ 2147483647 h 1521"/>
              <a:gd name="T100" fmla="*/ 2147483647 w 2742"/>
              <a:gd name="T101" fmla="*/ 2147483647 h 1521"/>
              <a:gd name="T102" fmla="*/ 2147483647 w 2742"/>
              <a:gd name="T103" fmla="*/ 2147483647 h 1521"/>
              <a:gd name="T104" fmla="*/ 2147483647 w 2742"/>
              <a:gd name="T105" fmla="*/ 2147483647 h 1521"/>
              <a:gd name="T106" fmla="*/ 2147483647 w 2742"/>
              <a:gd name="T107" fmla="*/ 2147483647 h 1521"/>
              <a:gd name="T108" fmla="*/ 2147483647 w 2742"/>
              <a:gd name="T109" fmla="*/ 2147483647 h 1521"/>
              <a:gd name="T110" fmla="*/ 2147483647 w 2742"/>
              <a:gd name="T111" fmla="*/ 2147483647 h 1521"/>
              <a:gd name="T112" fmla="*/ 2147483647 w 2742"/>
              <a:gd name="T113" fmla="*/ 2147483647 h 1521"/>
              <a:gd name="T114" fmla="*/ 2147483647 w 2742"/>
              <a:gd name="T115" fmla="*/ 2147483647 h 15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2"/>
              <a:gd name="T175" fmla="*/ 0 h 1521"/>
              <a:gd name="T176" fmla="*/ 2742 w 2742"/>
              <a:gd name="T177" fmla="*/ 1521 h 15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2" h="1521">
                <a:moveTo>
                  <a:pt x="0" y="426"/>
                </a:moveTo>
                <a:lnTo>
                  <a:pt x="15" y="395"/>
                </a:lnTo>
                <a:lnTo>
                  <a:pt x="185" y="359"/>
                </a:lnTo>
                <a:lnTo>
                  <a:pt x="305" y="359"/>
                </a:lnTo>
                <a:lnTo>
                  <a:pt x="370" y="329"/>
                </a:lnTo>
                <a:lnTo>
                  <a:pt x="353" y="304"/>
                </a:lnTo>
                <a:lnTo>
                  <a:pt x="385" y="297"/>
                </a:lnTo>
                <a:lnTo>
                  <a:pt x="361" y="292"/>
                </a:lnTo>
                <a:lnTo>
                  <a:pt x="410" y="273"/>
                </a:lnTo>
                <a:lnTo>
                  <a:pt x="402" y="267"/>
                </a:lnTo>
                <a:lnTo>
                  <a:pt x="313" y="286"/>
                </a:lnTo>
                <a:lnTo>
                  <a:pt x="241" y="261"/>
                </a:lnTo>
                <a:lnTo>
                  <a:pt x="337" y="243"/>
                </a:lnTo>
                <a:lnTo>
                  <a:pt x="393" y="194"/>
                </a:lnTo>
                <a:lnTo>
                  <a:pt x="515" y="194"/>
                </a:lnTo>
                <a:lnTo>
                  <a:pt x="506" y="146"/>
                </a:lnTo>
                <a:lnTo>
                  <a:pt x="603" y="140"/>
                </a:lnTo>
                <a:lnTo>
                  <a:pt x="683" y="176"/>
                </a:lnTo>
                <a:lnTo>
                  <a:pt x="586" y="133"/>
                </a:lnTo>
                <a:lnTo>
                  <a:pt x="788" y="97"/>
                </a:lnTo>
                <a:lnTo>
                  <a:pt x="844" y="116"/>
                </a:lnTo>
                <a:lnTo>
                  <a:pt x="844" y="164"/>
                </a:lnTo>
                <a:lnTo>
                  <a:pt x="876" y="121"/>
                </a:lnTo>
                <a:lnTo>
                  <a:pt x="1005" y="152"/>
                </a:lnTo>
                <a:lnTo>
                  <a:pt x="965" y="133"/>
                </a:lnTo>
                <a:lnTo>
                  <a:pt x="1021" y="140"/>
                </a:lnTo>
                <a:lnTo>
                  <a:pt x="973" y="109"/>
                </a:lnTo>
                <a:lnTo>
                  <a:pt x="956" y="84"/>
                </a:lnTo>
                <a:lnTo>
                  <a:pt x="981" y="84"/>
                </a:lnTo>
                <a:lnTo>
                  <a:pt x="1238" y="146"/>
                </a:lnTo>
                <a:lnTo>
                  <a:pt x="1223" y="121"/>
                </a:lnTo>
                <a:lnTo>
                  <a:pt x="1278" y="121"/>
                </a:lnTo>
                <a:lnTo>
                  <a:pt x="1238" y="103"/>
                </a:lnTo>
                <a:lnTo>
                  <a:pt x="1334" y="109"/>
                </a:lnTo>
                <a:lnTo>
                  <a:pt x="1198" y="67"/>
                </a:lnTo>
                <a:lnTo>
                  <a:pt x="1448" y="84"/>
                </a:lnTo>
                <a:lnTo>
                  <a:pt x="1391" y="60"/>
                </a:lnTo>
                <a:lnTo>
                  <a:pt x="1238" y="60"/>
                </a:lnTo>
                <a:lnTo>
                  <a:pt x="1294" y="54"/>
                </a:lnTo>
                <a:lnTo>
                  <a:pt x="1206" y="30"/>
                </a:lnTo>
                <a:lnTo>
                  <a:pt x="1311" y="43"/>
                </a:lnTo>
                <a:lnTo>
                  <a:pt x="1263" y="24"/>
                </a:lnTo>
                <a:lnTo>
                  <a:pt x="1318" y="17"/>
                </a:lnTo>
                <a:lnTo>
                  <a:pt x="1496" y="67"/>
                </a:lnTo>
                <a:lnTo>
                  <a:pt x="1479" y="48"/>
                </a:lnTo>
                <a:lnTo>
                  <a:pt x="1568" y="30"/>
                </a:lnTo>
                <a:lnTo>
                  <a:pt x="1488" y="24"/>
                </a:lnTo>
                <a:lnTo>
                  <a:pt x="1488" y="6"/>
                </a:lnTo>
                <a:lnTo>
                  <a:pt x="1536" y="0"/>
                </a:lnTo>
                <a:lnTo>
                  <a:pt x="2042" y="6"/>
                </a:lnTo>
                <a:lnTo>
                  <a:pt x="2082" y="12"/>
                </a:lnTo>
                <a:lnTo>
                  <a:pt x="2066" y="24"/>
                </a:lnTo>
                <a:lnTo>
                  <a:pt x="1721" y="30"/>
                </a:lnTo>
                <a:lnTo>
                  <a:pt x="1761" y="43"/>
                </a:lnTo>
                <a:lnTo>
                  <a:pt x="1632" y="54"/>
                </a:lnTo>
                <a:lnTo>
                  <a:pt x="2107" y="30"/>
                </a:lnTo>
                <a:lnTo>
                  <a:pt x="2122" y="48"/>
                </a:lnTo>
                <a:lnTo>
                  <a:pt x="2066" y="67"/>
                </a:lnTo>
                <a:lnTo>
                  <a:pt x="2171" y="54"/>
                </a:lnTo>
                <a:lnTo>
                  <a:pt x="2299" y="79"/>
                </a:lnTo>
                <a:lnTo>
                  <a:pt x="2107" y="116"/>
                </a:lnTo>
                <a:lnTo>
                  <a:pt x="1809" y="109"/>
                </a:lnTo>
                <a:lnTo>
                  <a:pt x="1874" y="121"/>
                </a:lnTo>
                <a:lnTo>
                  <a:pt x="1752" y="140"/>
                </a:lnTo>
                <a:lnTo>
                  <a:pt x="1752" y="157"/>
                </a:lnTo>
                <a:lnTo>
                  <a:pt x="2091" y="133"/>
                </a:lnTo>
                <a:lnTo>
                  <a:pt x="2107" y="146"/>
                </a:lnTo>
                <a:lnTo>
                  <a:pt x="2042" y="176"/>
                </a:lnTo>
                <a:lnTo>
                  <a:pt x="2259" y="121"/>
                </a:lnTo>
                <a:lnTo>
                  <a:pt x="2275" y="170"/>
                </a:lnTo>
                <a:lnTo>
                  <a:pt x="2162" y="256"/>
                </a:lnTo>
                <a:lnTo>
                  <a:pt x="2364" y="157"/>
                </a:lnTo>
                <a:lnTo>
                  <a:pt x="2364" y="176"/>
                </a:lnTo>
                <a:lnTo>
                  <a:pt x="2469" y="170"/>
                </a:lnTo>
                <a:lnTo>
                  <a:pt x="2500" y="140"/>
                </a:lnTo>
                <a:lnTo>
                  <a:pt x="2597" y="140"/>
                </a:lnTo>
                <a:lnTo>
                  <a:pt x="2742" y="164"/>
                </a:lnTo>
                <a:lnTo>
                  <a:pt x="2605" y="200"/>
                </a:lnTo>
                <a:lnTo>
                  <a:pt x="2622" y="225"/>
                </a:lnTo>
                <a:lnTo>
                  <a:pt x="2316" y="243"/>
                </a:lnTo>
                <a:lnTo>
                  <a:pt x="2557" y="249"/>
                </a:lnTo>
                <a:lnTo>
                  <a:pt x="2356" y="280"/>
                </a:lnTo>
                <a:lnTo>
                  <a:pt x="2380" y="304"/>
                </a:lnTo>
                <a:lnTo>
                  <a:pt x="2500" y="280"/>
                </a:lnTo>
                <a:lnTo>
                  <a:pt x="2412" y="316"/>
                </a:lnTo>
                <a:lnTo>
                  <a:pt x="2396" y="353"/>
                </a:lnTo>
                <a:lnTo>
                  <a:pt x="2429" y="340"/>
                </a:lnTo>
                <a:lnTo>
                  <a:pt x="2332" y="377"/>
                </a:lnTo>
                <a:lnTo>
                  <a:pt x="2299" y="456"/>
                </a:lnTo>
                <a:lnTo>
                  <a:pt x="2347" y="443"/>
                </a:lnTo>
                <a:lnTo>
                  <a:pt x="2420" y="456"/>
                </a:lnTo>
                <a:lnTo>
                  <a:pt x="2356" y="456"/>
                </a:lnTo>
                <a:lnTo>
                  <a:pt x="2356" y="480"/>
                </a:lnTo>
                <a:lnTo>
                  <a:pt x="2460" y="486"/>
                </a:lnTo>
                <a:lnTo>
                  <a:pt x="2469" y="523"/>
                </a:lnTo>
                <a:lnTo>
                  <a:pt x="2307" y="517"/>
                </a:lnTo>
                <a:lnTo>
                  <a:pt x="2347" y="523"/>
                </a:lnTo>
                <a:lnTo>
                  <a:pt x="2267" y="535"/>
                </a:lnTo>
                <a:lnTo>
                  <a:pt x="2307" y="566"/>
                </a:lnTo>
                <a:lnTo>
                  <a:pt x="2396" y="566"/>
                </a:lnTo>
                <a:lnTo>
                  <a:pt x="2340" y="590"/>
                </a:lnTo>
                <a:lnTo>
                  <a:pt x="2404" y="602"/>
                </a:lnTo>
                <a:lnTo>
                  <a:pt x="2404" y="639"/>
                </a:lnTo>
                <a:lnTo>
                  <a:pt x="2292" y="620"/>
                </a:lnTo>
                <a:lnTo>
                  <a:pt x="2356" y="639"/>
                </a:lnTo>
                <a:lnTo>
                  <a:pt x="2316" y="650"/>
                </a:lnTo>
                <a:lnTo>
                  <a:pt x="2347" y="650"/>
                </a:lnTo>
                <a:lnTo>
                  <a:pt x="2340" y="669"/>
                </a:lnTo>
                <a:lnTo>
                  <a:pt x="2429" y="693"/>
                </a:lnTo>
                <a:lnTo>
                  <a:pt x="2292" y="687"/>
                </a:lnTo>
                <a:lnTo>
                  <a:pt x="2275" y="699"/>
                </a:lnTo>
                <a:lnTo>
                  <a:pt x="2364" y="730"/>
                </a:lnTo>
                <a:lnTo>
                  <a:pt x="2356" y="755"/>
                </a:lnTo>
                <a:lnTo>
                  <a:pt x="2275" y="772"/>
                </a:lnTo>
                <a:lnTo>
                  <a:pt x="2195" y="730"/>
                </a:lnTo>
                <a:lnTo>
                  <a:pt x="2074" y="760"/>
                </a:lnTo>
                <a:lnTo>
                  <a:pt x="2162" y="785"/>
                </a:lnTo>
                <a:lnTo>
                  <a:pt x="2074" y="803"/>
                </a:lnTo>
                <a:lnTo>
                  <a:pt x="2171" y="803"/>
                </a:lnTo>
                <a:lnTo>
                  <a:pt x="2139" y="839"/>
                </a:lnTo>
                <a:lnTo>
                  <a:pt x="2179" y="821"/>
                </a:lnTo>
                <a:lnTo>
                  <a:pt x="2275" y="852"/>
                </a:lnTo>
                <a:lnTo>
                  <a:pt x="2235" y="876"/>
                </a:lnTo>
                <a:lnTo>
                  <a:pt x="2292" y="870"/>
                </a:lnTo>
                <a:lnTo>
                  <a:pt x="2275" y="895"/>
                </a:lnTo>
                <a:lnTo>
                  <a:pt x="2307" y="882"/>
                </a:lnTo>
                <a:lnTo>
                  <a:pt x="2316" y="943"/>
                </a:lnTo>
                <a:lnTo>
                  <a:pt x="2275" y="925"/>
                </a:lnTo>
                <a:lnTo>
                  <a:pt x="2267" y="943"/>
                </a:lnTo>
                <a:lnTo>
                  <a:pt x="2227" y="943"/>
                </a:lnTo>
                <a:lnTo>
                  <a:pt x="2171" y="895"/>
                </a:lnTo>
                <a:lnTo>
                  <a:pt x="2042" y="863"/>
                </a:lnTo>
                <a:lnTo>
                  <a:pt x="2139" y="900"/>
                </a:lnTo>
                <a:lnTo>
                  <a:pt x="2017" y="912"/>
                </a:lnTo>
                <a:lnTo>
                  <a:pt x="1977" y="943"/>
                </a:lnTo>
                <a:lnTo>
                  <a:pt x="2091" y="955"/>
                </a:lnTo>
                <a:lnTo>
                  <a:pt x="1994" y="973"/>
                </a:lnTo>
                <a:lnTo>
                  <a:pt x="2147" y="955"/>
                </a:lnTo>
                <a:lnTo>
                  <a:pt x="2284" y="979"/>
                </a:lnTo>
                <a:lnTo>
                  <a:pt x="2099" y="1052"/>
                </a:lnTo>
                <a:lnTo>
                  <a:pt x="1929" y="1089"/>
                </a:lnTo>
                <a:lnTo>
                  <a:pt x="1857" y="1089"/>
                </a:lnTo>
                <a:lnTo>
                  <a:pt x="1817" y="1059"/>
                </a:lnTo>
                <a:lnTo>
                  <a:pt x="1841" y="1089"/>
                </a:lnTo>
                <a:lnTo>
                  <a:pt x="1793" y="1108"/>
                </a:lnTo>
                <a:lnTo>
                  <a:pt x="1721" y="1186"/>
                </a:lnTo>
                <a:lnTo>
                  <a:pt x="1672" y="1180"/>
                </a:lnTo>
                <a:lnTo>
                  <a:pt x="1664" y="1211"/>
                </a:lnTo>
                <a:lnTo>
                  <a:pt x="1608" y="1216"/>
                </a:lnTo>
                <a:lnTo>
                  <a:pt x="1584" y="1205"/>
                </a:lnTo>
                <a:lnTo>
                  <a:pt x="1608" y="1186"/>
                </a:lnTo>
                <a:lnTo>
                  <a:pt x="1584" y="1180"/>
                </a:lnTo>
                <a:lnTo>
                  <a:pt x="1559" y="1229"/>
                </a:lnTo>
                <a:lnTo>
                  <a:pt x="1471" y="1235"/>
                </a:lnTo>
                <a:lnTo>
                  <a:pt x="1479" y="1259"/>
                </a:lnTo>
                <a:lnTo>
                  <a:pt x="1431" y="1265"/>
                </a:lnTo>
                <a:lnTo>
                  <a:pt x="1471" y="1296"/>
                </a:lnTo>
                <a:lnTo>
                  <a:pt x="1423" y="1296"/>
                </a:lnTo>
                <a:lnTo>
                  <a:pt x="1463" y="1332"/>
                </a:lnTo>
                <a:lnTo>
                  <a:pt x="1423" y="1332"/>
                </a:lnTo>
                <a:lnTo>
                  <a:pt x="1456" y="1338"/>
                </a:lnTo>
                <a:lnTo>
                  <a:pt x="1423" y="1369"/>
                </a:lnTo>
                <a:lnTo>
                  <a:pt x="1391" y="1362"/>
                </a:lnTo>
                <a:lnTo>
                  <a:pt x="1423" y="1375"/>
                </a:lnTo>
                <a:lnTo>
                  <a:pt x="1359" y="1387"/>
                </a:lnTo>
                <a:lnTo>
                  <a:pt x="1391" y="1435"/>
                </a:lnTo>
                <a:lnTo>
                  <a:pt x="1359" y="1502"/>
                </a:lnTo>
                <a:lnTo>
                  <a:pt x="1318" y="1502"/>
                </a:lnTo>
                <a:lnTo>
                  <a:pt x="1351" y="1521"/>
                </a:lnTo>
                <a:lnTo>
                  <a:pt x="1254" y="1521"/>
                </a:lnTo>
                <a:lnTo>
                  <a:pt x="1238" y="1478"/>
                </a:lnTo>
                <a:lnTo>
                  <a:pt x="1118" y="1485"/>
                </a:lnTo>
                <a:lnTo>
                  <a:pt x="1141" y="1472"/>
                </a:lnTo>
                <a:lnTo>
                  <a:pt x="1085" y="1454"/>
                </a:lnTo>
                <a:lnTo>
                  <a:pt x="1118" y="1448"/>
                </a:lnTo>
                <a:lnTo>
                  <a:pt x="1069" y="1448"/>
                </a:lnTo>
                <a:lnTo>
                  <a:pt x="1085" y="1424"/>
                </a:lnTo>
                <a:lnTo>
                  <a:pt x="1053" y="1424"/>
                </a:lnTo>
                <a:lnTo>
                  <a:pt x="973" y="1338"/>
                </a:lnTo>
                <a:lnTo>
                  <a:pt x="973" y="1308"/>
                </a:lnTo>
                <a:lnTo>
                  <a:pt x="1029" y="1284"/>
                </a:lnTo>
                <a:lnTo>
                  <a:pt x="1005" y="1272"/>
                </a:lnTo>
                <a:lnTo>
                  <a:pt x="948" y="1302"/>
                </a:lnTo>
                <a:lnTo>
                  <a:pt x="941" y="1241"/>
                </a:lnTo>
                <a:lnTo>
                  <a:pt x="884" y="1205"/>
                </a:lnTo>
                <a:lnTo>
                  <a:pt x="893" y="1156"/>
                </a:lnTo>
                <a:lnTo>
                  <a:pt x="860" y="1138"/>
                </a:lnTo>
                <a:lnTo>
                  <a:pt x="908" y="1089"/>
                </a:lnTo>
                <a:lnTo>
                  <a:pt x="884" y="1083"/>
                </a:lnTo>
                <a:lnTo>
                  <a:pt x="989" y="1089"/>
                </a:lnTo>
                <a:lnTo>
                  <a:pt x="981" y="1071"/>
                </a:lnTo>
                <a:lnTo>
                  <a:pt x="900" y="1071"/>
                </a:lnTo>
                <a:lnTo>
                  <a:pt x="1013" y="1028"/>
                </a:lnTo>
                <a:lnTo>
                  <a:pt x="989" y="1016"/>
                </a:lnTo>
                <a:lnTo>
                  <a:pt x="1013" y="973"/>
                </a:lnTo>
                <a:lnTo>
                  <a:pt x="925" y="968"/>
                </a:lnTo>
                <a:lnTo>
                  <a:pt x="836" y="931"/>
                </a:lnTo>
                <a:lnTo>
                  <a:pt x="1005" y="955"/>
                </a:lnTo>
                <a:lnTo>
                  <a:pt x="981" y="936"/>
                </a:lnTo>
                <a:lnTo>
                  <a:pt x="1005" y="931"/>
                </a:lnTo>
                <a:lnTo>
                  <a:pt x="941" y="906"/>
                </a:lnTo>
                <a:lnTo>
                  <a:pt x="965" y="895"/>
                </a:lnTo>
                <a:lnTo>
                  <a:pt x="916" y="900"/>
                </a:lnTo>
                <a:lnTo>
                  <a:pt x="948" y="882"/>
                </a:lnTo>
                <a:lnTo>
                  <a:pt x="900" y="888"/>
                </a:lnTo>
                <a:lnTo>
                  <a:pt x="956" y="870"/>
                </a:lnTo>
                <a:lnTo>
                  <a:pt x="876" y="846"/>
                </a:lnTo>
                <a:lnTo>
                  <a:pt x="851" y="882"/>
                </a:lnTo>
                <a:lnTo>
                  <a:pt x="788" y="888"/>
                </a:lnTo>
                <a:lnTo>
                  <a:pt x="771" y="870"/>
                </a:lnTo>
                <a:lnTo>
                  <a:pt x="820" y="846"/>
                </a:lnTo>
                <a:lnTo>
                  <a:pt x="780" y="846"/>
                </a:lnTo>
                <a:lnTo>
                  <a:pt x="836" y="796"/>
                </a:lnTo>
                <a:lnTo>
                  <a:pt x="780" y="785"/>
                </a:lnTo>
                <a:lnTo>
                  <a:pt x="796" y="755"/>
                </a:lnTo>
                <a:lnTo>
                  <a:pt x="731" y="693"/>
                </a:lnTo>
                <a:lnTo>
                  <a:pt x="756" y="687"/>
                </a:lnTo>
                <a:lnTo>
                  <a:pt x="651" y="626"/>
                </a:lnTo>
                <a:lnTo>
                  <a:pt x="643" y="602"/>
                </a:lnTo>
                <a:lnTo>
                  <a:pt x="538" y="572"/>
                </a:lnTo>
                <a:lnTo>
                  <a:pt x="433" y="559"/>
                </a:lnTo>
                <a:lnTo>
                  <a:pt x="345" y="578"/>
                </a:lnTo>
                <a:lnTo>
                  <a:pt x="273" y="566"/>
                </a:lnTo>
                <a:lnTo>
                  <a:pt x="297" y="596"/>
                </a:lnTo>
                <a:lnTo>
                  <a:pt x="217" y="578"/>
                </a:lnTo>
                <a:lnTo>
                  <a:pt x="152" y="553"/>
                </a:lnTo>
                <a:lnTo>
                  <a:pt x="217" y="535"/>
                </a:lnTo>
                <a:lnTo>
                  <a:pt x="63" y="517"/>
                </a:lnTo>
                <a:lnTo>
                  <a:pt x="120" y="499"/>
                </a:lnTo>
                <a:lnTo>
                  <a:pt x="305" y="505"/>
                </a:lnTo>
                <a:lnTo>
                  <a:pt x="321" y="486"/>
                </a:lnTo>
                <a:lnTo>
                  <a:pt x="288" y="480"/>
                </a:lnTo>
                <a:lnTo>
                  <a:pt x="321" y="469"/>
                </a:lnTo>
                <a:lnTo>
                  <a:pt x="160" y="474"/>
                </a:lnTo>
                <a:lnTo>
                  <a:pt x="0" y="42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3" name="Freeform 393"/>
          <p:cNvSpPr>
            <a:spLocks/>
          </p:cNvSpPr>
          <p:nvPr/>
        </p:nvSpPr>
        <p:spPr bwMode="auto">
          <a:xfrm>
            <a:off x="4592639" y="3287714"/>
            <a:ext cx="161925" cy="79375"/>
          </a:xfrm>
          <a:custGeom>
            <a:avLst/>
            <a:gdLst>
              <a:gd name="T0" fmla="*/ 0 w 305"/>
              <a:gd name="T1" fmla="*/ 2147483647 h 116"/>
              <a:gd name="T2" fmla="*/ 2147483647 w 305"/>
              <a:gd name="T3" fmla="*/ 2147483647 h 116"/>
              <a:gd name="T4" fmla="*/ 2147483647 w 305"/>
              <a:gd name="T5" fmla="*/ 2147483647 h 116"/>
              <a:gd name="T6" fmla="*/ 2147483647 w 305"/>
              <a:gd name="T7" fmla="*/ 0 h 116"/>
              <a:gd name="T8" fmla="*/ 2147483647 w 305"/>
              <a:gd name="T9" fmla="*/ 2147483647 h 116"/>
              <a:gd name="T10" fmla="*/ 2147483647 w 305"/>
              <a:gd name="T11" fmla="*/ 2147483647 h 116"/>
              <a:gd name="T12" fmla="*/ 2147483647 w 305"/>
              <a:gd name="T13" fmla="*/ 2147483647 h 116"/>
              <a:gd name="T14" fmla="*/ 2147483647 w 305"/>
              <a:gd name="T15" fmla="*/ 2147483647 h 116"/>
              <a:gd name="T16" fmla="*/ 0 w 305"/>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16"/>
              <a:gd name="T29" fmla="*/ 305 w 30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16">
                <a:moveTo>
                  <a:pt x="0" y="73"/>
                </a:moveTo>
                <a:lnTo>
                  <a:pt x="48" y="19"/>
                </a:lnTo>
                <a:lnTo>
                  <a:pt x="112" y="32"/>
                </a:lnTo>
                <a:lnTo>
                  <a:pt x="208" y="0"/>
                </a:lnTo>
                <a:lnTo>
                  <a:pt x="265" y="7"/>
                </a:lnTo>
                <a:lnTo>
                  <a:pt x="305" y="25"/>
                </a:lnTo>
                <a:lnTo>
                  <a:pt x="193" y="104"/>
                </a:lnTo>
                <a:lnTo>
                  <a:pt x="88" y="116"/>
                </a:lnTo>
                <a:lnTo>
                  <a:pt x="0" y="7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4" name="Freeform 394"/>
          <p:cNvSpPr>
            <a:spLocks/>
          </p:cNvSpPr>
          <p:nvPr/>
        </p:nvSpPr>
        <p:spPr bwMode="auto">
          <a:xfrm>
            <a:off x="3625850" y="2673350"/>
            <a:ext cx="260351" cy="122238"/>
          </a:xfrm>
          <a:custGeom>
            <a:avLst/>
            <a:gdLst>
              <a:gd name="T0" fmla="*/ 0 w 490"/>
              <a:gd name="T1" fmla="*/ 2147483647 h 177"/>
              <a:gd name="T2" fmla="*/ 2147483647 w 490"/>
              <a:gd name="T3" fmla="*/ 2147483647 h 177"/>
              <a:gd name="T4" fmla="*/ 2147483647 w 490"/>
              <a:gd name="T5" fmla="*/ 2147483647 h 177"/>
              <a:gd name="T6" fmla="*/ 2147483647 w 490"/>
              <a:gd name="T7" fmla="*/ 2147483647 h 177"/>
              <a:gd name="T8" fmla="*/ 2147483647 w 490"/>
              <a:gd name="T9" fmla="*/ 2147483647 h 177"/>
              <a:gd name="T10" fmla="*/ 2147483647 w 490"/>
              <a:gd name="T11" fmla="*/ 2147483647 h 177"/>
              <a:gd name="T12" fmla="*/ 2147483647 w 490"/>
              <a:gd name="T13" fmla="*/ 2147483647 h 177"/>
              <a:gd name="T14" fmla="*/ 2147483647 w 490"/>
              <a:gd name="T15" fmla="*/ 2147483647 h 177"/>
              <a:gd name="T16" fmla="*/ 2147483647 w 490"/>
              <a:gd name="T17" fmla="*/ 2147483647 h 177"/>
              <a:gd name="T18" fmla="*/ 2147483647 w 490"/>
              <a:gd name="T19" fmla="*/ 2147483647 h 177"/>
              <a:gd name="T20" fmla="*/ 2147483647 w 490"/>
              <a:gd name="T21" fmla="*/ 2147483647 h 177"/>
              <a:gd name="T22" fmla="*/ 2147483647 w 490"/>
              <a:gd name="T23" fmla="*/ 2147483647 h 177"/>
              <a:gd name="T24" fmla="*/ 2147483647 w 490"/>
              <a:gd name="T25" fmla="*/ 2147483647 h 177"/>
              <a:gd name="T26" fmla="*/ 2147483647 w 490"/>
              <a:gd name="T27" fmla="*/ 2147483647 h 177"/>
              <a:gd name="T28" fmla="*/ 2147483647 w 490"/>
              <a:gd name="T29" fmla="*/ 2147483647 h 177"/>
              <a:gd name="T30" fmla="*/ 2147483647 w 490"/>
              <a:gd name="T31" fmla="*/ 0 h 177"/>
              <a:gd name="T32" fmla="*/ 2147483647 w 490"/>
              <a:gd name="T33" fmla="*/ 2147483647 h 177"/>
              <a:gd name="T34" fmla="*/ 2147483647 w 490"/>
              <a:gd name="T35" fmla="*/ 2147483647 h 177"/>
              <a:gd name="T36" fmla="*/ 2147483647 w 490"/>
              <a:gd name="T37" fmla="*/ 2147483647 h 177"/>
              <a:gd name="T38" fmla="*/ 2147483647 w 490"/>
              <a:gd name="T39" fmla="*/ 2147483647 h 177"/>
              <a:gd name="T40" fmla="*/ 2147483647 w 490"/>
              <a:gd name="T41" fmla="*/ 2147483647 h 177"/>
              <a:gd name="T42" fmla="*/ 2147483647 w 490"/>
              <a:gd name="T43" fmla="*/ 2147483647 h 177"/>
              <a:gd name="T44" fmla="*/ 2147483647 w 490"/>
              <a:gd name="T45" fmla="*/ 2147483647 h 177"/>
              <a:gd name="T46" fmla="*/ 2147483647 w 490"/>
              <a:gd name="T47" fmla="*/ 2147483647 h 177"/>
              <a:gd name="T48" fmla="*/ 2147483647 w 490"/>
              <a:gd name="T49" fmla="*/ 2147483647 h 177"/>
              <a:gd name="T50" fmla="*/ 2147483647 w 490"/>
              <a:gd name="T51" fmla="*/ 2147483647 h 177"/>
              <a:gd name="T52" fmla="*/ 2147483647 w 490"/>
              <a:gd name="T53" fmla="*/ 2147483647 h 177"/>
              <a:gd name="T54" fmla="*/ 2147483647 w 490"/>
              <a:gd name="T55" fmla="*/ 2147483647 h 177"/>
              <a:gd name="T56" fmla="*/ 0 w 490"/>
              <a:gd name="T57" fmla="*/ 2147483647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77"/>
              <a:gd name="T89" fmla="*/ 490 w 490"/>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77">
                <a:moveTo>
                  <a:pt x="0" y="67"/>
                </a:moveTo>
                <a:lnTo>
                  <a:pt x="32" y="61"/>
                </a:lnTo>
                <a:lnTo>
                  <a:pt x="8" y="42"/>
                </a:lnTo>
                <a:lnTo>
                  <a:pt x="48" y="55"/>
                </a:lnTo>
                <a:lnTo>
                  <a:pt x="32" y="24"/>
                </a:lnTo>
                <a:lnTo>
                  <a:pt x="80" y="37"/>
                </a:lnTo>
                <a:lnTo>
                  <a:pt x="57" y="6"/>
                </a:lnTo>
                <a:lnTo>
                  <a:pt x="137" y="31"/>
                </a:lnTo>
                <a:lnTo>
                  <a:pt x="145" y="79"/>
                </a:lnTo>
                <a:lnTo>
                  <a:pt x="177" y="24"/>
                </a:lnTo>
                <a:lnTo>
                  <a:pt x="225" y="42"/>
                </a:lnTo>
                <a:lnTo>
                  <a:pt x="257" y="18"/>
                </a:lnTo>
                <a:lnTo>
                  <a:pt x="282" y="55"/>
                </a:lnTo>
                <a:lnTo>
                  <a:pt x="273" y="24"/>
                </a:lnTo>
                <a:lnTo>
                  <a:pt x="362" y="24"/>
                </a:lnTo>
                <a:lnTo>
                  <a:pt x="370" y="0"/>
                </a:lnTo>
                <a:lnTo>
                  <a:pt x="402" y="18"/>
                </a:lnTo>
                <a:lnTo>
                  <a:pt x="450" y="12"/>
                </a:lnTo>
                <a:lnTo>
                  <a:pt x="418" y="24"/>
                </a:lnTo>
                <a:lnTo>
                  <a:pt x="490" y="85"/>
                </a:lnTo>
                <a:lnTo>
                  <a:pt x="435" y="128"/>
                </a:lnTo>
                <a:lnTo>
                  <a:pt x="242" y="177"/>
                </a:lnTo>
                <a:lnTo>
                  <a:pt x="80" y="158"/>
                </a:lnTo>
                <a:lnTo>
                  <a:pt x="120" y="110"/>
                </a:lnTo>
                <a:lnTo>
                  <a:pt x="24" y="98"/>
                </a:lnTo>
                <a:lnTo>
                  <a:pt x="112" y="85"/>
                </a:lnTo>
                <a:lnTo>
                  <a:pt x="88" y="79"/>
                </a:lnTo>
                <a:lnTo>
                  <a:pt x="120" y="67"/>
                </a:lnTo>
                <a:lnTo>
                  <a:pt x="0" y="6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5" name="Freeform 395"/>
          <p:cNvSpPr>
            <a:spLocks/>
          </p:cNvSpPr>
          <p:nvPr/>
        </p:nvSpPr>
        <p:spPr bwMode="auto">
          <a:xfrm>
            <a:off x="3962400" y="3079751"/>
            <a:ext cx="101600" cy="112713"/>
          </a:xfrm>
          <a:custGeom>
            <a:avLst/>
            <a:gdLst>
              <a:gd name="T0" fmla="*/ 0 w 193"/>
              <a:gd name="T1" fmla="*/ 2147483647 h 164"/>
              <a:gd name="T2" fmla="*/ 2147483647 w 193"/>
              <a:gd name="T3" fmla="*/ 2147483647 h 164"/>
              <a:gd name="T4" fmla="*/ 2147483647 w 193"/>
              <a:gd name="T5" fmla="*/ 2147483647 h 164"/>
              <a:gd name="T6" fmla="*/ 2147483647 w 193"/>
              <a:gd name="T7" fmla="*/ 2147483647 h 164"/>
              <a:gd name="T8" fmla="*/ 2147483647 w 193"/>
              <a:gd name="T9" fmla="*/ 2147483647 h 164"/>
              <a:gd name="T10" fmla="*/ 2147483647 w 193"/>
              <a:gd name="T11" fmla="*/ 2147483647 h 164"/>
              <a:gd name="T12" fmla="*/ 2147483647 w 193"/>
              <a:gd name="T13" fmla="*/ 2147483647 h 164"/>
              <a:gd name="T14" fmla="*/ 2147483647 w 193"/>
              <a:gd name="T15" fmla="*/ 2147483647 h 164"/>
              <a:gd name="T16" fmla="*/ 2147483647 w 193"/>
              <a:gd name="T17" fmla="*/ 2147483647 h 164"/>
              <a:gd name="T18" fmla="*/ 2147483647 w 193"/>
              <a:gd name="T19" fmla="*/ 0 h 164"/>
              <a:gd name="T20" fmla="*/ 2147483647 w 193"/>
              <a:gd name="T21" fmla="*/ 2147483647 h 164"/>
              <a:gd name="T22" fmla="*/ 2147483647 w 193"/>
              <a:gd name="T23" fmla="*/ 2147483647 h 164"/>
              <a:gd name="T24" fmla="*/ 2147483647 w 193"/>
              <a:gd name="T25" fmla="*/ 2147483647 h 164"/>
              <a:gd name="T26" fmla="*/ 2147483647 w 193"/>
              <a:gd name="T27" fmla="*/ 2147483647 h 164"/>
              <a:gd name="T28" fmla="*/ 2147483647 w 193"/>
              <a:gd name="T29" fmla="*/ 2147483647 h 164"/>
              <a:gd name="T30" fmla="*/ 2147483647 w 193"/>
              <a:gd name="T31" fmla="*/ 2147483647 h 164"/>
              <a:gd name="T32" fmla="*/ 2147483647 w 193"/>
              <a:gd name="T33" fmla="*/ 2147483647 h 164"/>
              <a:gd name="T34" fmla="*/ 0 w 193"/>
              <a:gd name="T35" fmla="*/ 2147483647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64"/>
              <a:gd name="T56" fmla="*/ 193 w 193"/>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64">
                <a:moveTo>
                  <a:pt x="0" y="140"/>
                </a:moveTo>
                <a:lnTo>
                  <a:pt x="40" y="158"/>
                </a:lnTo>
                <a:lnTo>
                  <a:pt x="17" y="164"/>
                </a:lnTo>
                <a:lnTo>
                  <a:pt x="185" y="147"/>
                </a:lnTo>
                <a:lnTo>
                  <a:pt x="193" y="55"/>
                </a:lnTo>
                <a:lnTo>
                  <a:pt x="177" y="37"/>
                </a:lnTo>
                <a:lnTo>
                  <a:pt x="121" y="49"/>
                </a:lnTo>
                <a:lnTo>
                  <a:pt x="105" y="37"/>
                </a:lnTo>
                <a:lnTo>
                  <a:pt x="130" y="13"/>
                </a:lnTo>
                <a:lnTo>
                  <a:pt x="105" y="0"/>
                </a:lnTo>
                <a:lnTo>
                  <a:pt x="88" y="43"/>
                </a:lnTo>
                <a:lnTo>
                  <a:pt x="17" y="61"/>
                </a:lnTo>
                <a:lnTo>
                  <a:pt x="40" y="67"/>
                </a:lnTo>
                <a:lnTo>
                  <a:pt x="25" y="86"/>
                </a:lnTo>
                <a:lnTo>
                  <a:pt x="73" y="91"/>
                </a:lnTo>
                <a:lnTo>
                  <a:pt x="25" y="128"/>
                </a:lnTo>
                <a:lnTo>
                  <a:pt x="81" y="123"/>
                </a:lnTo>
                <a:lnTo>
                  <a:pt x="0" y="14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6" name="Freeform 396"/>
          <p:cNvSpPr>
            <a:spLocks/>
          </p:cNvSpPr>
          <p:nvPr/>
        </p:nvSpPr>
        <p:spPr bwMode="auto">
          <a:xfrm>
            <a:off x="4344989" y="3236914"/>
            <a:ext cx="12700" cy="17462"/>
          </a:xfrm>
          <a:custGeom>
            <a:avLst/>
            <a:gdLst>
              <a:gd name="T0" fmla="*/ 0 w 24"/>
              <a:gd name="T1" fmla="*/ 2147483647 h 25"/>
              <a:gd name="T2" fmla="*/ 2147483647 w 24"/>
              <a:gd name="T3" fmla="*/ 0 h 25"/>
              <a:gd name="T4" fmla="*/ 2147483647 w 24"/>
              <a:gd name="T5" fmla="*/ 2147483647 h 25"/>
              <a:gd name="T6" fmla="*/ 0 w 24"/>
              <a:gd name="T7" fmla="*/ 2147483647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5"/>
                </a:moveTo>
                <a:lnTo>
                  <a:pt x="16" y="0"/>
                </a:lnTo>
                <a:lnTo>
                  <a:pt x="24" y="25"/>
                </a:lnTo>
                <a:lnTo>
                  <a:pt x="0" y="2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7" name="Freeform 397"/>
          <p:cNvSpPr>
            <a:spLocks/>
          </p:cNvSpPr>
          <p:nvPr/>
        </p:nvSpPr>
        <p:spPr bwMode="auto">
          <a:xfrm>
            <a:off x="1417639" y="3730625"/>
            <a:ext cx="723900" cy="447675"/>
          </a:xfrm>
          <a:custGeom>
            <a:avLst/>
            <a:gdLst>
              <a:gd name="T0" fmla="*/ 0 w 1367"/>
              <a:gd name="T1" fmla="*/ 2147483647 h 651"/>
              <a:gd name="T2" fmla="*/ 2147483647 w 1367"/>
              <a:gd name="T3" fmla="*/ 2147483647 h 651"/>
              <a:gd name="T4" fmla="*/ 2147483647 w 1367"/>
              <a:gd name="T5" fmla="*/ 2147483647 h 651"/>
              <a:gd name="T6" fmla="*/ 2147483647 w 1367"/>
              <a:gd name="T7" fmla="*/ 2147483647 h 651"/>
              <a:gd name="T8" fmla="*/ 2147483647 w 1367"/>
              <a:gd name="T9" fmla="*/ 2147483647 h 651"/>
              <a:gd name="T10" fmla="*/ 2147483647 w 1367"/>
              <a:gd name="T11" fmla="*/ 2147483647 h 651"/>
              <a:gd name="T12" fmla="*/ 2147483647 w 1367"/>
              <a:gd name="T13" fmla="*/ 2147483647 h 651"/>
              <a:gd name="T14" fmla="*/ 2147483647 w 1367"/>
              <a:gd name="T15" fmla="*/ 2147483647 h 651"/>
              <a:gd name="T16" fmla="*/ 2147483647 w 1367"/>
              <a:gd name="T17" fmla="*/ 2147483647 h 651"/>
              <a:gd name="T18" fmla="*/ 2147483647 w 1367"/>
              <a:gd name="T19" fmla="*/ 2147483647 h 651"/>
              <a:gd name="T20" fmla="*/ 2147483647 w 1367"/>
              <a:gd name="T21" fmla="*/ 2147483647 h 651"/>
              <a:gd name="T22" fmla="*/ 2147483647 w 1367"/>
              <a:gd name="T23" fmla="*/ 2147483647 h 651"/>
              <a:gd name="T24" fmla="*/ 2147483647 w 1367"/>
              <a:gd name="T25" fmla="*/ 2147483647 h 651"/>
              <a:gd name="T26" fmla="*/ 2147483647 w 1367"/>
              <a:gd name="T27" fmla="*/ 2147483647 h 651"/>
              <a:gd name="T28" fmla="*/ 2147483647 w 1367"/>
              <a:gd name="T29" fmla="*/ 2147483647 h 651"/>
              <a:gd name="T30" fmla="*/ 2147483647 w 1367"/>
              <a:gd name="T31" fmla="*/ 2147483647 h 651"/>
              <a:gd name="T32" fmla="*/ 2147483647 w 1367"/>
              <a:gd name="T33" fmla="*/ 2147483647 h 651"/>
              <a:gd name="T34" fmla="*/ 2147483647 w 1367"/>
              <a:gd name="T35" fmla="*/ 2147483647 h 651"/>
              <a:gd name="T36" fmla="*/ 2147483647 w 1367"/>
              <a:gd name="T37" fmla="*/ 2147483647 h 651"/>
              <a:gd name="T38" fmla="*/ 2147483647 w 1367"/>
              <a:gd name="T39" fmla="*/ 2147483647 h 651"/>
              <a:gd name="T40" fmla="*/ 2147483647 w 1367"/>
              <a:gd name="T41" fmla="*/ 2147483647 h 651"/>
              <a:gd name="T42" fmla="*/ 2147483647 w 1367"/>
              <a:gd name="T43" fmla="*/ 2147483647 h 651"/>
              <a:gd name="T44" fmla="*/ 2147483647 w 1367"/>
              <a:gd name="T45" fmla="*/ 2147483647 h 651"/>
              <a:gd name="T46" fmla="*/ 2147483647 w 1367"/>
              <a:gd name="T47" fmla="*/ 2147483647 h 651"/>
              <a:gd name="T48" fmla="*/ 2147483647 w 1367"/>
              <a:gd name="T49" fmla="*/ 2147483647 h 651"/>
              <a:gd name="T50" fmla="*/ 2147483647 w 1367"/>
              <a:gd name="T51" fmla="*/ 2147483647 h 651"/>
              <a:gd name="T52" fmla="*/ 2147483647 w 1367"/>
              <a:gd name="T53" fmla="*/ 2147483647 h 651"/>
              <a:gd name="T54" fmla="*/ 2147483647 w 1367"/>
              <a:gd name="T55" fmla="*/ 2147483647 h 651"/>
              <a:gd name="T56" fmla="*/ 2147483647 w 1367"/>
              <a:gd name="T57" fmla="*/ 2147483647 h 651"/>
              <a:gd name="T58" fmla="*/ 2147483647 w 1367"/>
              <a:gd name="T59" fmla="*/ 2147483647 h 651"/>
              <a:gd name="T60" fmla="*/ 2147483647 w 1367"/>
              <a:gd name="T61" fmla="*/ 2147483647 h 651"/>
              <a:gd name="T62" fmla="*/ 2147483647 w 1367"/>
              <a:gd name="T63" fmla="*/ 2147483647 h 651"/>
              <a:gd name="T64" fmla="*/ 2147483647 w 1367"/>
              <a:gd name="T65" fmla="*/ 2147483647 h 651"/>
              <a:gd name="T66" fmla="*/ 2147483647 w 1367"/>
              <a:gd name="T67" fmla="*/ 2147483647 h 651"/>
              <a:gd name="T68" fmla="*/ 2147483647 w 1367"/>
              <a:gd name="T69" fmla="*/ 2147483647 h 651"/>
              <a:gd name="T70" fmla="*/ 2147483647 w 1367"/>
              <a:gd name="T71" fmla="*/ 2147483647 h 651"/>
              <a:gd name="T72" fmla="*/ 2147483647 w 1367"/>
              <a:gd name="T73" fmla="*/ 2147483647 h 651"/>
              <a:gd name="T74" fmla="*/ 2147483647 w 1367"/>
              <a:gd name="T75" fmla="*/ 2147483647 h 651"/>
              <a:gd name="T76" fmla="*/ 2147483647 w 1367"/>
              <a:gd name="T77" fmla="*/ 2147483647 h 651"/>
              <a:gd name="T78" fmla="*/ 2147483647 w 1367"/>
              <a:gd name="T79" fmla="*/ 2147483647 h 651"/>
              <a:gd name="T80" fmla="*/ 2147483647 w 1367"/>
              <a:gd name="T81" fmla="*/ 2147483647 h 651"/>
              <a:gd name="T82" fmla="*/ 2147483647 w 1367"/>
              <a:gd name="T83" fmla="*/ 2147483647 h 651"/>
              <a:gd name="T84" fmla="*/ 2147483647 w 1367"/>
              <a:gd name="T85" fmla="*/ 2147483647 h 651"/>
              <a:gd name="T86" fmla="*/ 2147483647 w 1367"/>
              <a:gd name="T87" fmla="*/ 2147483647 h 651"/>
              <a:gd name="T88" fmla="*/ 2147483647 w 1367"/>
              <a:gd name="T89" fmla="*/ 0 h 651"/>
              <a:gd name="T90" fmla="*/ 0 w 1367"/>
              <a:gd name="T91" fmla="*/ 2147483647 h 6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7"/>
              <a:gd name="T139" fmla="*/ 0 h 651"/>
              <a:gd name="T140" fmla="*/ 1367 w 1367"/>
              <a:gd name="T141" fmla="*/ 651 h 6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7" h="651">
                <a:moveTo>
                  <a:pt x="0" y="6"/>
                </a:moveTo>
                <a:lnTo>
                  <a:pt x="65" y="109"/>
                </a:lnTo>
                <a:lnTo>
                  <a:pt x="136" y="158"/>
                </a:lnTo>
                <a:lnTo>
                  <a:pt x="128" y="182"/>
                </a:lnTo>
                <a:lnTo>
                  <a:pt x="96" y="189"/>
                </a:lnTo>
                <a:lnTo>
                  <a:pt x="185" y="213"/>
                </a:lnTo>
                <a:lnTo>
                  <a:pt x="225" y="262"/>
                </a:lnTo>
                <a:lnTo>
                  <a:pt x="218" y="292"/>
                </a:lnTo>
                <a:lnTo>
                  <a:pt x="321" y="359"/>
                </a:lnTo>
                <a:lnTo>
                  <a:pt x="346" y="340"/>
                </a:lnTo>
                <a:lnTo>
                  <a:pt x="113" y="97"/>
                </a:lnTo>
                <a:lnTo>
                  <a:pt x="96" y="30"/>
                </a:lnTo>
                <a:lnTo>
                  <a:pt x="145" y="42"/>
                </a:lnTo>
                <a:lnTo>
                  <a:pt x="233" y="152"/>
                </a:lnTo>
                <a:lnTo>
                  <a:pt x="354" y="231"/>
                </a:lnTo>
                <a:lnTo>
                  <a:pt x="354" y="262"/>
                </a:lnTo>
                <a:lnTo>
                  <a:pt x="523" y="371"/>
                </a:lnTo>
                <a:lnTo>
                  <a:pt x="539" y="413"/>
                </a:lnTo>
                <a:lnTo>
                  <a:pt x="523" y="450"/>
                </a:lnTo>
                <a:lnTo>
                  <a:pt x="563" y="486"/>
                </a:lnTo>
                <a:lnTo>
                  <a:pt x="884" y="608"/>
                </a:lnTo>
                <a:lnTo>
                  <a:pt x="1021" y="596"/>
                </a:lnTo>
                <a:lnTo>
                  <a:pt x="1118" y="651"/>
                </a:lnTo>
                <a:lnTo>
                  <a:pt x="1151" y="596"/>
                </a:lnTo>
                <a:lnTo>
                  <a:pt x="1191" y="596"/>
                </a:lnTo>
                <a:lnTo>
                  <a:pt x="1151" y="553"/>
                </a:lnTo>
                <a:lnTo>
                  <a:pt x="1254" y="541"/>
                </a:lnTo>
                <a:lnTo>
                  <a:pt x="1287" y="517"/>
                </a:lnTo>
                <a:lnTo>
                  <a:pt x="1302" y="505"/>
                </a:lnTo>
                <a:lnTo>
                  <a:pt x="1311" y="529"/>
                </a:lnTo>
                <a:lnTo>
                  <a:pt x="1367" y="426"/>
                </a:lnTo>
                <a:lnTo>
                  <a:pt x="1302" y="402"/>
                </a:lnTo>
                <a:lnTo>
                  <a:pt x="1199" y="426"/>
                </a:lnTo>
                <a:lnTo>
                  <a:pt x="1151" y="517"/>
                </a:lnTo>
                <a:lnTo>
                  <a:pt x="1021" y="529"/>
                </a:lnTo>
                <a:lnTo>
                  <a:pt x="958" y="499"/>
                </a:lnTo>
                <a:lnTo>
                  <a:pt x="876" y="383"/>
                </a:lnTo>
                <a:lnTo>
                  <a:pt x="861" y="292"/>
                </a:lnTo>
                <a:lnTo>
                  <a:pt x="901" y="255"/>
                </a:lnTo>
                <a:lnTo>
                  <a:pt x="813" y="231"/>
                </a:lnTo>
                <a:lnTo>
                  <a:pt x="699" y="103"/>
                </a:lnTo>
                <a:lnTo>
                  <a:pt x="603" y="133"/>
                </a:lnTo>
                <a:lnTo>
                  <a:pt x="475" y="30"/>
                </a:lnTo>
                <a:lnTo>
                  <a:pt x="266" y="49"/>
                </a:lnTo>
                <a:lnTo>
                  <a:pt x="96" y="0"/>
                </a:lnTo>
                <a:lnTo>
                  <a:pt x="0" y="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8" name="Freeform 398"/>
          <p:cNvSpPr>
            <a:spLocks/>
          </p:cNvSpPr>
          <p:nvPr/>
        </p:nvSpPr>
        <p:spPr bwMode="auto">
          <a:xfrm>
            <a:off x="4291014" y="3141664"/>
            <a:ext cx="88900" cy="79375"/>
          </a:xfrm>
          <a:custGeom>
            <a:avLst/>
            <a:gdLst>
              <a:gd name="T0" fmla="*/ 0 w 168"/>
              <a:gd name="T1" fmla="*/ 2147483647 h 116"/>
              <a:gd name="T2" fmla="*/ 2147483647 w 168"/>
              <a:gd name="T3" fmla="*/ 2147483647 h 116"/>
              <a:gd name="T4" fmla="*/ 2147483647 w 168"/>
              <a:gd name="T5" fmla="*/ 2147483647 h 116"/>
              <a:gd name="T6" fmla="*/ 2147483647 w 168"/>
              <a:gd name="T7" fmla="*/ 2147483647 h 116"/>
              <a:gd name="T8" fmla="*/ 2147483647 w 168"/>
              <a:gd name="T9" fmla="*/ 2147483647 h 116"/>
              <a:gd name="T10" fmla="*/ 2147483647 w 168"/>
              <a:gd name="T11" fmla="*/ 0 h 116"/>
              <a:gd name="T12" fmla="*/ 2147483647 w 168"/>
              <a:gd name="T13" fmla="*/ 0 h 116"/>
              <a:gd name="T14" fmla="*/ 2147483647 w 168"/>
              <a:gd name="T15" fmla="*/ 2147483647 h 116"/>
              <a:gd name="T16" fmla="*/ 2147483647 w 168"/>
              <a:gd name="T17" fmla="*/ 2147483647 h 116"/>
              <a:gd name="T18" fmla="*/ 2147483647 w 168"/>
              <a:gd name="T19" fmla="*/ 2147483647 h 116"/>
              <a:gd name="T20" fmla="*/ 2147483647 w 168"/>
              <a:gd name="T21" fmla="*/ 2147483647 h 116"/>
              <a:gd name="T22" fmla="*/ 0 w 168"/>
              <a:gd name="T23" fmla="*/ 2147483647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16"/>
              <a:gd name="T38" fmla="*/ 168 w 16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16">
                <a:moveTo>
                  <a:pt x="0" y="86"/>
                </a:moveTo>
                <a:lnTo>
                  <a:pt x="71" y="67"/>
                </a:lnTo>
                <a:lnTo>
                  <a:pt x="40" y="62"/>
                </a:lnTo>
                <a:lnTo>
                  <a:pt x="71" y="19"/>
                </a:lnTo>
                <a:lnTo>
                  <a:pt x="88" y="43"/>
                </a:lnTo>
                <a:lnTo>
                  <a:pt x="96" y="0"/>
                </a:lnTo>
                <a:lnTo>
                  <a:pt x="168" y="0"/>
                </a:lnTo>
                <a:lnTo>
                  <a:pt x="161" y="43"/>
                </a:lnTo>
                <a:lnTo>
                  <a:pt x="113" y="62"/>
                </a:lnTo>
                <a:lnTo>
                  <a:pt x="113" y="116"/>
                </a:lnTo>
                <a:lnTo>
                  <a:pt x="71" y="80"/>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9" name="Freeform 399"/>
          <p:cNvSpPr>
            <a:spLocks/>
          </p:cNvSpPr>
          <p:nvPr/>
        </p:nvSpPr>
        <p:spPr bwMode="auto">
          <a:xfrm>
            <a:off x="8185151" y="5532438"/>
            <a:ext cx="177800" cy="171450"/>
          </a:xfrm>
          <a:custGeom>
            <a:avLst/>
            <a:gdLst>
              <a:gd name="T0" fmla="*/ 0 w 337"/>
              <a:gd name="T1" fmla="*/ 2147483647 h 249"/>
              <a:gd name="T2" fmla="*/ 2147483647 w 337"/>
              <a:gd name="T3" fmla="*/ 2147483647 h 249"/>
              <a:gd name="T4" fmla="*/ 2147483647 w 337"/>
              <a:gd name="T5" fmla="*/ 2147483647 h 249"/>
              <a:gd name="T6" fmla="*/ 2147483647 w 337"/>
              <a:gd name="T7" fmla="*/ 0 h 249"/>
              <a:gd name="T8" fmla="*/ 2147483647 w 337"/>
              <a:gd name="T9" fmla="*/ 2147483647 h 249"/>
              <a:gd name="T10" fmla="*/ 2147483647 w 337"/>
              <a:gd name="T11" fmla="*/ 2147483647 h 249"/>
              <a:gd name="T12" fmla="*/ 2147483647 w 337"/>
              <a:gd name="T13" fmla="*/ 2147483647 h 249"/>
              <a:gd name="T14" fmla="*/ 2147483647 w 337"/>
              <a:gd name="T15" fmla="*/ 2147483647 h 249"/>
              <a:gd name="T16" fmla="*/ 2147483647 w 337"/>
              <a:gd name="T17" fmla="*/ 2147483647 h 249"/>
              <a:gd name="T18" fmla="*/ 2147483647 w 337"/>
              <a:gd name="T19" fmla="*/ 2147483647 h 249"/>
              <a:gd name="T20" fmla="*/ 2147483647 w 337"/>
              <a:gd name="T21" fmla="*/ 2147483647 h 249"/>
              <a:gd name="T22" fmla="*/ 2147483647 w 337"/>
              <a:gd name="T23" fmla="*/ 2147483647 h 249"/>
              <a:gd name="T24" fmla="*/ 0 w 337"/>
              <a:gd name="T25" fmla="*/ 214748364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49"/>
              <a:gd name="T41" fmla="*/ 337 w 337"/>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49">
                <a:moveTo>
                  <a:pt x="0" y="219"/>
                </a:moveTo>
                <a:lnTo>
                  <a:pt x="63" y="139"/>
                </a:lnTo>
                <a:lnTo>
                  <a:pt x="192" y="85"/>
                </a:lnTo>
                <a:lnTo>
                  <a:pt x="265" y="0"/>
                </a:lnTo>
                <a:lnTo>
                  <a:pt x="297" y="24"/>
                </a:lnTo>
                <a:lnTo>
                  <a:pt x="330" y="17"/>
                </a:lnTo>
                <a:lnTo>
                  <a:pt x="337" y="42"/>
                </a:lnTo>
                <a:lnTo>
                  <a:pt x="281" y="103"/>
                </a:lnTo>
                <a:lnTo>
                  <a:pt x="288" y="133"/>
                </a:lnTo>
                <a:lnTo>
                  <a:pt x="216" y="139"/>
                </a:lnTo>
                <a:lnTo>
                  <a:pt x="185" y="219"/>
                </a:lnTo>
                <a:lnTo>
                  <a:pt x="103" y="249"/>
                </a:lnTo>
                <a:lnTo>
                  <a:pt x="0" y="2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0" name="Freeform 400"/>
          <p:cNvSpPr>
            <a:spLocks/>
          </p:cNvSpPr>
          <p:nvPr/>
        </p:nvSpPr>
        <p:spPr bwMode="auto">
          <a:xfrm>
            <a:off x="8329614" y="5365751"/>
            <a:ext cx="134937" cy="187325"/>
          </a:xfrm>
          <a:custGeom>
            <a:avLst/>
            <a:gdLst>
              <a:gd name="T0" fmla="*/ 0 w 257"/>
              <a:gd name="T1" fmla="*/ 0 h 274"/>
              <a:gd name="T2" fmla="*/ 2147483647 w 257"/>
              <a:gd name="T3" fmla="*/ 2147483647 h 274"/>
              <a:gd name="T4" fmla="*/ 2147483647 w 257"/>
              <a:gd name="T5" fmla="*/ 2147483647 h 274"/>
              <a:gd name="T6" fmla="*/ 2147483647 w 257"/>
              <a:gd name="T7" fmla="*/ 2147483647 h 274"/>
              <a:gd name="T8" fmla="*/ 2147483647 w 257"/>
              <a:gd name="T9" fmla="*/ 2147483647 h 274"/>
              <a:gd name="T10" fmla="*/ 2147483647 w 257"/>
              <a:gd name="T11" fmla="*/ 2147483647 h 274"/>
              <a:gd name="T12" fmla="*/ 2147483647 w 257"/>
              <a:gd name="T13" fmla="*/ 2147483647 h 274"/>
              <a:gd name="T14" fmla="*/ 2147483647 w 257"/>
              <a:gd name="T15" fmla="*/ 2147483647 h 274"/>
              <a:gd name="T16" fmla="*/ 2147483647 w 257"/>
              <a:gd name="T17" fmla="*/ 2147483647 h 274"/>
              <a:gd name="T18" fmla="*/ 2147483647 w 257"/>
              <a:gd name="T19" fmla="*/ 2147483647 h 274"/>
              <a:gd name="T20" fmla="*/ 2147483647 w 257"/>
              <a:gd name="T21" fmla="*/ 2147483647 h 274"/>
              <a:gd name="T22" fmla="*/ 2147483647 w 257"/>
              <a:gd name="T23" fmla="*/ 2147483647 h 274"/>
              <a:gd name="T24" fmla="*/ 2147483647 w 257"/>
              <a:gd name="T25" fmla="*/ 2147483647 h 274"/>
              <a:gd name="T26" fmla="*/ 2147483647 w 257"/>
              <a:gd name="T27" fmla="*/ 2147483647 h 274"/>
              <a:gd name="T28" fmla="*/ 2147483647 w 257"/>
              <a:gd name="T29" fmla="*/ 2147483647 h 274"/>
              <a:gd name="T30" fmla="*/ 0 w 257"/>
              <a:gd name="T31" fmla="*/ 0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274"/>
              <a:gd name="T50" fmla="*/ 257 w 257"/>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274">
                <a:moveTo>
                  <a:pt x="0" y="0"/>
                </a:moveTo>
                <a:lnTo>
                  <a:pt x="64" y="31"/>
                </a:lnTo>
                <a:lnTo>
                  <a:pt x="88" y="91"/>
                </a:lnTo>
                <a:lnTo>
                  <a:pt x="120" y="104"/>
                </a:lnTo>
                <a:lnTo>
                  <a:pt x="137" y="85"/>
                </a:lnTo>
                <a:lnTo>
                  <a:pt x="152" y="121"/>
                </a:lnTo>
                <a:lnTo>
                  <a:pt x="257" y="121"/>
                </a:lnTo>
                <a:lnTo>
                  <a:pt x="233" y="183"/>
                </a:lnTo>
                <a:lnTo>
                  <a:pt x="185" y="194"/>
                </a:lnTo>
                <a:lnTo>
                  <a:pt x="137" y="274"/>
                </a:lnTo>
                <a:lnTo>
                  <a:pt x="97" y="274"/>
                </a:lnTo>
                <a:lnTo>
                  <a:pt x="112" y="244"/>
                </a:lnTo>
                <a:lnTo>
                  <a:pt x="48" y="189"/>
                </a:lnTo>
                <a:lnTo>
                  <a:pt x="97" y="146"/>
                </a:lnTo>
                <a:lnTo>
                  <a:pt x="97" y="97"/>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1" name="Freeform 401"/>
          <p:cNvSpPr>
            <a:spLocks/>
          </p:cNvSpPr>
          <p:nvPr/>
        </p:nvSpPr>
        <p:spPr bwMode="auto">
          <a:xfrm>
            <a:off x="2124077" y="4170363"/>
            <a:ext cx="98425" cy="95250"/>
          </a:xfrm>
          <a:custGeom>
            <a:avLst/>
            <a:gdLst>
              <a:gd name="T0" fmla="*/ 0 w 185"/>
              <a:gd name="T1" fmla="*/ 2147483647 h 140"/>
              <a:gd name="T2" fmla="*/ 2147483647 w 185"/>
              <a:gd name="T3" fmla="*/ 2147483647 h 140"/>
              <a:gd name="T4" fmla="*/ 2147483647 w 185"/>
              <a:gd name="T5" fmla="*/ 2147483647 h 140"/>
              <a:gd name="T6" fmla="*/ 2147483647 w 185"/>
              <a:gd name="T7" fmla="*/ 0 h 140"/>
              <a:gd name="T8" fmla="*/ 2147483647 w 185"/>
              <a:gd name="T9" fmla="*/ 2147483647 h 140"/>
              <a:gd name="T10" fmla="*/ 0 w 185"/>
              <a:gd name="T11" fmla="*/ 2147483647 h 140"/>
              <a:gd name="T12" fmla="*/ 0 60000 65536"/>
              <a:gd name="T13" fmla="*/ 0 60000 65536"/>
              <a:gd name="T14" fmla="*/ 0 60000 65536"/>
              <a:gd name="T15" fmla="*/ 0 60000 65536"/>
              <a:gd name="T16" fmla="*/ 0 60000 65536"/>
              <a:gd name="T17" fmla="*/ 0 60000 65536"/>
              <a:gd name="T18" fmla="*/ 0 w 185"/>
              <a:gd name="T19" fmla="*/ 0 h 140"/>
              <a:gd name="T20" fmla="*/ 185 w 18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85" h="140">
                <a:moveTo>
                  <a:pt x="0" y="73"/>
                </a:moveTo>
                <a:lnTo>
                  <a:pt x="71" y="133"/>
                </a:lnTo>
                <a:lnTo>
                  <a:pt x="168" y="140"/>
                </a:lnTo>
                <a:lnTo>
                  <a:pt x="185" y="0"/>
                </a:lnTo>
                <a:lnTo>
                  <a:pt x="111" y="6"/>
                </a:lnTo>
                <a:lnTo>
                  <a:pt x="0" y="7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2" name="Freeform 402"/>
          <p:cNvSpPr>
            <a:spLocks/>
          </p:cNvSpPr>
          <p:nvPr/>
        </p:nvSpPr>
        <p:spPr bwMode="auto">
          <a:xfrm>
            <a:off x="4327526" y="2489201"/>
            <a:ext cx="622300" cy="488950"/>
          </a:xfrm>
          <a:custGeom>
            <a:avLst/>
            <a:gdLst>
              <a:gd name="T0" fmla="*/ 2147483647 w 1175"/>
              <a:gd name="T1" fmla="*/ 2147483647 h 712"/>
              <a:gd name="T2" fmla="*/ 2147483647 w 1175"/>
              <a:gd name="T3" fmla="*/ 2147483647 h 712"/>
              <a:gd name="T4" fmla="*/ 2147483647 w 1175"/>
              <a:gd name="T5" fmla="*/ 2147483647 h 712"/>
              <a:gd name="T6" fmla="*/ 2147483647 w 1175"/>
              <a:gd name="T7" fmla="*/ 2147483647 h 712"/>
              <a:gd name="T8" fmla="*/ 2147483647 w 1175"/>
              <a:gd name="T9" fmla="*/ 2147483647 h 712"/>
              <a:gd name="T10" fmla="*/ 2147483647 w 1175"/>
              <a:gd name="T11" fmla="*/ 2147483647 h 712"/>
              <a:gd name="T12" fmla="*/ 2147483647 w 1175"/>
              <a:gd name="T13" fmla="*/ 2147483647 h 712"/>
              <a:gd name="T14" fmla="*/ 2147483647 w 1175"/>
              <a:gd name="T15" fmla="*/ 2147483647 h 712"/>
              <a:gd name="T16" fmla="*/ 2147483647 w 1175"/>
              <a:gd name="T17" fmla="*/ 2147483647 h 712"/>
              <a:gd name="T18" fmla="*/ 2147483647 w 1175"/>
              <a:gd name="T19" fmla="*/ 2147483647 h 712"/>
              <a:gd name="T20" fmla="*/ 2147483647 w 1175"/>
              <a:gd name="T21" fmla="*/ 2147483647 h 712"/>
              <a:gd name="T22" fmla="*/ 2147483647 w 1175"/>
              <a:gd name="T23" fmla="*/ 2147483647 h 712"/>
              <a:gd name="T24" fmla="*/ 2147483647 w 1175"/>
              <a:gd name="T25" fmla="*/ 2147483647 h 712"/>
              <a:gd name="T26" fmla="*/ 2147483647 w 1175"/>
              <a:gd name="T27" fmla="*/ 2147483647 h 712"/>
              <a:gd name="T28" fmla="*/ 2147483647 w 1175"/>
              <a:gd name="T29" fmla="*/ 2147483647 h 712"/>
              <a:gd name="T30" fmla="*/ 2147483647 w 1175"/>
              <a:gd name="T31" fmla="*/ 2147483647 h 712"/>
              <a:gd name="T32" fmla="*/ 2147483647 w 1175"/>
              <a:gd name="T33" fmla="*/ 2147483647 h 712"/>
              <a:gd name="T34" fmla="*/ 2147483647 w 1175"/>
              <a:gd name="T35" fmla="*/ 2147483647 h 712"/>
              <a:gd name="T36" fmla="*/ 2147483647 w 1175"/>
              <a:gd name="T37" fmla="*/ 2147483647 h 712"/>
              <a:gd name="T38" fmla="*/ 2147483647 w 1175"/>
              <a:gd name="T39" fmla="*/ 2147483647 h 712"/>
              <a:gd name="T40" fmla="*/ 2147483647 w 1175"/>
              <a:gd name="T41" fmla="*/ 2147483647 h 712"/>
              <a:gd name="T42" fmla="*/ 2147483647 w 1175"/>
              <a:gd name="T43" fmla="*/ 2147483647 h 712"/>
              <a:gd name="T44" fmla="*/ 2147483647 w 1175"/>
              <a:gd name="T45" fmla="*/ 2147483647 h 712"/>
              <a:gd name="T46" fmla="*/ 2147483647 w 1175"/>
              <a:gd name="T47" fmla="*/ 2147483647 h 712"/>
              <a:gd name="T48" fmla="*/ 2147483647 w 1175"/>
              <a:gd name="T49" fmla="*/ 2147483647 h 712"/>
              <a:gd name="T50" fmla="*/ 2147483647 w 1175"/>
              <a:gd name="T51" fmla="*/ 2147483647 h 712"/>
              <a:gd name="T52" fmla="*/ 2147483647 w 1175"/>
              <a:gd name="T53" fmla="*/ 2147483647 h 712"/>
              <a:gd name="T54" fmla="*/ 2147483647 w 1175"/>
              <a:gd name="T55" fmla="*/ 2147483647 h 712"/>
              <a:gd name="T56" fmla="*/ 2147483647 w 1175"/>
              <a:gd name="T57" fmla="*/ 2147483647 h 712"/>
              <a:gd name="T58" fmla="*/ 2147483647 w 1175"/>
              <a:gd name="T59" fmla="*/ 2147483647 h 712"/>
              <a:gd name="T60" fmla="*/ 2147483647 w 1175"/>
              <a:gd name="T61" fmla="*/ 2147483647 h 712"/>
              <a:gd name="T62" fmla="*/ 2147483647 w 1175"/>
              <a:gd name="T63" fmla="*/ 2147483647 h 712"/>
              <a:gd name="T64" fmla="*/ 2147483647 w 1175"/>
              <a:gd name="T65" fmla="*/ 2147483647 h 712"/>
              <a:gd name="T66" fmla="*/ 2147483647 w 1175"/>
              <a:gd name="T67" fmla="*/ 2147483647 h 712"/>
              <a:gd name="T68" fmla="*/ 2147483647 w 1175"/>
              <a:gd name="T69" fmla="*/ 2147483647 h 712"/>
              <a:gd name="T70" fmla="*/ 2147483647 w 1175"/>
              <a:gd name="T71" fmla="*/ 2147483647 h 712"/>
              <a:gd name="T72" fmla="*/ 2147483647 w 1175"/>
              <a:gd name="T73" fmla="*/ 2147483647 h 712"/>
              <a:gd name="T74" fmla="*/ 2147483647 w 1175"/>
              <a:gd name="T75" fmla="*/ 2147483647 h 712"/>
              <a:gd name="T76" fmla="*/ 2147483647 w 1175"/>
              <a:gd name="T77" fmla="*/ 2147483647 h 712"/>
              <a:gd name="T78" fmla="*/ 2147483647 w 1175"/>
              <a:gd name="T79" fmla="*/ 2147483647 h 712"/>
              <a:gd name="T80" fmla="*/ 0 w 1175"/>
              <a:gd name="T81" fmla="*/ 2147483647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5"/>
              <a:gd name="T124" fmla="*/ 0 h 712"/>
              <a:gd name="T125" fmla="*/ 1175 w 1175"/>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5" h="712">
                <a:moveTo>
                  <a:pt x="0" y="536"/>
                </a:moveTo>
                <a:lnTo>
                  <a:pt x="9" y="560"/>
                </a:lnTo>
                <a:lnTo>
                  <a:pt x="113" y="542"/>
                </a:lnTo>
                <a:lnTo>
                  <a:pt x="122" y="560"/>
                </a:lnTo>
                <a:lnTo>
                  <a:pt x="9" y="572"/>
                </a:lnTo>
                <a:lnTo>
                  <a:pt x="33" y="585"/>
                </a:lnTo>
                <a:lnTo>
                  <a:pt x="25" y="628"/>
                </a:lnTo>
                <a:lnTo>
                  <a:pt x="97" y="596"/>
                </a:lnTo>
                <a:lnTo>
                  <a:pt x="9" y="645"/>
                </a:lnTo>
                <a:lnTo>
                  <a:pt x="57" y="645"/>
                </a:lnTo>
                <a:lnTo>
                  <a:pt x="33" y="700"/>
                </a:lnTo>
                <a:lnTo>
                  <a:pt x="138" y="712"/>
                </a:lnTo>
                <a:lnTo>
                  <a:pt x="234" y="669"/>
                </a:lnTo>
                <a:lnTo>
                  <a:pt x="250" y="628"/>
                </a:lnTo>
                <a:lnTo>
                  <a:pt x="275" y="663"/>
                </a:lnTo>
                <a:lnTo>
                  <a:pt x="330" y="621"/>
                </a:lnTo>
                <a:lnTo>
                  <a:pt x="323" y="572"/>
                </a:lnTo>
                <a:lnTo>
                  <a:pt x="347" y="555"/>
                </a:lnTo>
                <a:lnTo>
                  <a:pt x="323" y="529"/>
                </a:lnTo>
                <a:lnTo>
                  <a:pt x="323" y="432"/>
                </a:lnTo>
                <a:lnTo>
                  <a:pt x="412" y="402"/>
                </a:lnTo>
                <a:lnTo>
                  <a:pt x="395" y="372"/>
                </a:lnTo>
                <a:lnTo>
                  <a:pt x="435" y="292"/>
                </a:lnTo>
                <a:lnTo>
                  <a:pt x="508" y="243"/>
                </a:lnTo>
                <a:lnTo>
                  <a:pt x="523" y="195"/>
                </a:lnTo>
                <a:lnTo>
                  <a:pt x="580" y="189"/>
                </a:lnTo>
                <a:lnTo>
                  <a:pt x="605" y="159"/>
                </a:lnTo>
                <a:lnTo>
                  <a:pt x="685" y="165"/>
                </a:lnTo>
                <a:lnTo>
                  <a:pt x="685" y="122"/>
                </a:lnTo>
                <a:lnTo>
                  <a:pt x="708" y="122"/>
                </a:lnTo>
                <a:lnTo>
                  <a:pt x="733" y="103"/>
                </a:lnTo>
                <a:lnTo>
                  <a:pt x="790" y="146"/>
                </a:lnTo>
                <a:lnTo>
                  <a:pt x="886" y="146"/>
                </a:lnTo>
                <a:lnTo>
                  <a:pt x="941" y="122"/>
                </a:lnTo>
                <a:lnTo>
                  <a:pt x="950" y="79"/>
                </a:lnTo>
                <a:lnTo>
                  <a:pt x="1046" y="67"/>
                </a:lnTo>
                <a:lnTo>
                  <a:pt x="1086" y="86"/>
                </a:lnTo>
                <a:lnTo>
                  <a:pt x="1086" y="122"/>
                </a:lnTo>
                <a:lnTo>
                  <a:pt x="1168" y="79"/>
                </a:lnTo>
                <a:lnTo>
                  <a:pt x="1111" y="86"/>
                </a:lnTo>
                <a:lnTo>
                  <a:pt x="1119" y="73"/>
                </a:lnTo>
                <a:lnTo>
                  <a:pt x="1071" y="62"/>
                </a:lnTo>
                <a:lnTo>
                  <a:pt x="1175" y="37"/>
                </a:lnTo>
                <a:lnTo>
                  <a:pt x="1086" y="13"/>
                </a:lnTo>
                <a:lnTo>
                  <a:pt x="1038" y="37"/>
                </a:lnTo>
                <a:lnTo>
                  <a:pt x="1063" y="6"/>
                </a:lnTo>
                <a:lnTo>
                  <a:pt x="1015" y="0"/>
                </a:lnTo>
                <a:lnTo>
                  <a:pt x="990" y="37"/>
                </a:lnTo>
                <a:lnTo>
                  <a:pt x="975" y="49"/>
                </a:lnTo>
                <a:lnTo>
                  <a:pt x="975" y="6"/>
                </a:lnTo>
                <a:lnTo>
                  <a:pt x="893" y="67"/>
                </a:lnTo>
                <a:lnTo>
                  <a:pt x="941" y="13"/>
                </a:lnTo>
                <a:lnTo>
                  <a:pt x="910" y="6"/>
                </a:lnTo>
                <a:lnTo>
                  <a:pt x="821" y="67"/>
                </a:lnTo>
                <a:lnTo>
                  <a:pt x="748" y="55"/>
                </a:lnTo>
                <a:lnTo>
                  <a:pt x="765" y="86"/>
                </a:lnTo>
                <a:lnTo>
                  <a:pt x="733" y="67"/>
                </a:lnTo>
                <a:lnTo>
                  <a:pt x="685" y="110"/>
                </a:lnTo>
                <a:lnTo>
                  <a:pt x="693" y="73"/>
                </a:lnTo>
                <a:lnTo>
                  <a:pt x="668" y="97"/>
                </a:lnTo>
                <a:lnTo>
                  <a:pt x="636" y="86"/>
                </a:lnTo>
                <a:lnTo>
                  <a:pt x="653" y="110"/>
                </a:lnTo>
                <a:lnTo>
                  <a:pt x="596" y="97"/>
                </a:lnTo>
                <a:lnTo>
                  <a:pt x="572" y="146"/>
                </a:lnTo>
                <a:lnTo>
                  <a:pt x="515" y="159"/>
                </a:lnTo>
                <a:lnTo>
                  <a:pt x="572" y="159"/>
                </a:lnTo>
                <a:lnTo>
                  <a:pt x="483" y="183"/>
                </a:lnTo>
                <a:lnTo>
                  <a:pt x="468" y="207"/>
                </a:lnTo>
                <a:lnTo>
                  <a:pt x="483" y="207"/>
                </a:lnTo>
                <a:lnTo>
                  <a:pt x="372" y="262"/>
                </a:lnTo>
                <a:lnTo>
                  <a:pt x="338" y="347"/>
                </a:lnTo>
                <a:lnTo>
                  <a:pt x="218" y="420"/>
                </a:lnTo>
                <a:lnTo>
                  <a:pt x="234" y="439"/>
                </a:lnTo>
                <a:lnTo>
                  <a:pt x="282" y="420"/>
                </a:lnTo>
                <a:lnTo>
                  <a:pt x="162" y="445"/>
                </a:lnTo>
                <a:lnTo>
                  <a:pt x="97" y="469"/>
                </a:lnTo>
                <a:lnTo>
                  <a:pt x="113" y="487"/>
                </a:lnTo>
                <a:lnTo>
                  <a:pt x="57" y="487"/>
                </a:lnTo>
                <a:lnTo>
                  <a:pt x="73" y="512"/>
                </a:lnTo>
                <a:lnTo>
                  <a:pt x="9" y="512"/>
                </a:lnTo>
                <a:lnTo>
                  <a:pt x="57" y="523"/>
                </a:lnTo>
                <a:lnTo>
                  <a:pt x="0" y="5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3" name="Freeform 403"/>
          <p:cNvSpPr>
            <a:spLocks/>
          </p:cNvSpPr>
          <p:nvPr/>
        </p:nvSpPr>
        <p:spPr bwMode="auto">
          <a:xfrm>
            <a:off x="2230437" y="4298951"/>
            <a:ext cx="131763" cy="53975"/>
          </a:xfrm>
          <a:custGeom>
            <a:avLst/>
            <a:gdLst>
              <a:gd name="T0" fmla="*/ 0 w 249"/>
              <a:gd name="T1" fmla="*/ 2147483647 h 78"/>
              <a:gd name="T2" fmla="*/ 2147483647 w 249"/>
              <a:gd name="T3" fmla="*/ 0 h 78"/>
              <a:gd name="T4" fmla="*/ 2147483647 w 249"/>
              <a:gd name="T5" fmla="*/ 2147483647 h 78"/>
              <a:gd name="T6" fmla="*/ 2147483647 w 249"/>
              <a:gd name="T7" fmla="*/ 0 h 78"/>
              <a:gd name="T8" fmla="*/ 2147483647 w 249"/>
              <a:gd name="T9" fmla="*/ 2147483647 h 78"/>
              <a:gd name="T10" fmla="*/ 2147483647 w 249"/>
              <a:gd name="T11" fmla="*/ 2147483647 h 78"/>
              <a:gd name="T12" fmla="*/ 2147483647 w 249"/>
              <a:gd name="T13" fmla="*/ 2147483647 h 78"/>
              <a:gd name="T14" fmla="*/ 2147483647 w 249"/>
              <a:gd name="T15" fmla="*/ 2147483647 h 78"/>
              <a:gd name="T16" fmla="*/ 2147483647 w 249"/>
              <a:gd name="T17" fmla="*/ 2147483647 h 78"/>
              <a:gd name="T18" fmla="*/ 2147483647 w 249"/>
              <a:gd name="T19" fmla="*/ 2147483647 h 78"/>
              <a:gd name="T20" fmla="*/ 2147483647 w 249"/>
              <a:gd name="T21" fmla="*/ 2147483647 h 78"/>
              <a:gd name="T22" fmla="*/ 0 w 249"/>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78"/>
              <a:gd name="T38" fmla="*/ 249 w 2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78">
                <a:moveTo>
                  <a:pt x="0" y="36"/>
                </a:moveTo>
                <a:lnTo>
                  <a:pt x="16" y="0"/>
                </a:lnTo>
                <a:lnTo>
                  <a:pt x="73" y="24"/>
                </a:lnTo>
                <a:lnTo>
                  <a:pt x="161" y="0"/>
                </a:lnTo>
                <a:lnTo>
                  <a:pt x="249" y="30"/>
                </a:lnTo>
                <a:lnTo>
                  <a:pt x="226" y="78"/>
                </a:lnTo>
                <a:lnTo>
                  <a:pt x="226" y="36"/>
                </a:lnTo>
                <a:lnTo>
                  <a:pt x="161" y="17"/>
                </a:lnTo>
                <a:lnTo>
                  <a:pt x="113" y="42"/>
                </a:lnTo>
                <a:lnTo>
                  <a:pt x="129" y="73"/>
                </a:lnTo>
                <a:lnTo>
                  <a:pt x="105" y="78"/>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4" name="Freeform 404"/>
          <p:cNvSpPr>
            <a:spLocks/>
          </p:cNvSpPr>
          <p:nvPr/>
        </p:nvSpPr>
        <p:spPr bwMode="auto">
          <a:xfrm>
            <a:off x="2716214" y="4979988"/>
            <a:ext cx="195263" cy="201612"/>
          </a:xfrm>
          <a:custGeom>
            <a:avLst/>
            <a:gdLst>
              <a:gd name="T0" fmla="*/ 0 w 370"/>
              <a:gd name="T1" fmla="*/ 2147483647 h 291"/>
              <a:gd name="T2" fmla="*/ 2147483647 w 370"/>
              <a:gd name="T3" fmla="*/ 2147483647 h 291"/>
              <a:gd name="T4" fmla="*/ 2147483647 w 370"/>
              <a:gd name="T5" fmla="*/ 0 h 291"/>
              <a:gd name="T6" fmla="*/ 2147483647 w 370"/>
              <a:gd name="T7" fmla="*/ 2147483647 h 291"/>
              <a:gd name="T8" fmla="*/ 2147483647 w 370"/>
              <a:gd name="T9" fmla="*/ 2147483647 h 291"/>
              <a:gd name="T10" fmla="*/ 2147483647 w 370"/>
              <a:gd name="T11" fmla="*/ 2147483647 h 291"/>
              <a:gd name="T12" fmla="*/ 2147483647 w 370"/>
              <a:gd name="T13" fmla="*/ 2147483647 h 291"/>
              <a:gd name="T14" fmla="*/ 2147483647 w 370"/>
              <a:gd name="T15" fmla="*/ 2147483647 h 291"/>
              <a:gd name="T16" fmla="*/ 2147483647 w 370"/>
              <a:gd name="T17" fmla="*/ 2147483647 h 291"/>
              <a:gd name="T18" fmla="*/ 2147483647 w 370"/>
              <a:gd name="T19" fmla="*/ 2147483647 h 291"/>
              <a:gd name="T20" fmla="*/ 2147483647 w 370"/>
              <a:gd name="T21" fmla="*/ 2147483647 h 291"/>
              <a:gd name="T22" fmla="*/ 2147483647 w 370"/>
              <a:gd name="T23" fmla="*/ 2147483647 h 291"/>
              <a:gd name="T24" fmla="*/ 0 w 370"/>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91"/>
              <a:gd name="T41" fmla="*/ 370 w 37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91">
                <a:moveTo>
                  <a:pt x="0" y="109"/>
                </a:moveTo>
                <a:lnTo>
                  <a:pt x="32" y="17"/>
                </a:lnTo>
                <a:lnTo>
                  <a:pt x="160" y="0"/>
                </a:lnTo>
                <a:lnTo>
                  <a:pt x="200" y="30"/>
                </a:lnTo>
                <a:lnTo>
                  <a:pt x="209" y="97"/>
                </a:lnTo>
                <a:lnTo>
                  <a:pt x="305" y="109"/>
                </a:lnTo>
                <a:lnTo>
                  <a:pt x="322" y="164"/>
                </a:lnTo>
                <a:lnTo>
                  <a:pt x="370" y="170"/>
                </a:lnTo>
                <a:lnTo>
                  <a:pt x="370" y="224"/>
                </a:lnTo>
                <a:lnTo>
                  <a:pt x="314" y="291"/>
                </a:lnTo>
                <a:lnTo>
                  <a:pt x="185" y="286"/>
                </a:lnTo>
                <a:lnTo>
                  <a:pt x="209" y="213"/>
                </a:lnTo>
                <a:lnTo>
                  <a:pt x="0" y="10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5" name="Freeform 405"/>
          <p:cNvSpPr>
            <a:spLocks/>
          </p:cNvSpPr>
          <p:nvPr/>
        </p:nvSpPr>
        <p:spPr bwMode="auto">
          <a:xfrm>
            <a:off x="4464051" y="2058989"/>
            <a:ext cx="255588" cy="179387"/>
          </a:xfrm>
          <a:custGeom>
            <a:avLst/>
            <a:gdLst>
              <a:gd name="T0" fmla="*/ 0 w 483"/>
              <a:gd name="T1" fmla="*/ 2147483647 h 262"/>
              <a:gd name="T2" fmla="*/ 2147483647 w 483"/>
              <a:gd name="T3" fmla="*/ 2147483647 h 262"/>
              <a:gd name="T4" fmla="*/ 2147483647 w 483"/>
              <a:gd name="T5" fmla="*/ 2147483647 h 262"/>
              <a:gd name="T6" fmla="*/ 2147483647 w 483"/>
              <a:gd name="T7" fmla="*/ 2147483647 h 262"/>
              <a:gd name="T8" fmla="*/ 2147483647 w 483"/>
              <a:gd name="T9" fmla="*/ 2147483647 h 262"/>
              <a:gd name="T10" fmla="*/ 2147483647 w 483"/>
              <a:gd name="T11" fmla="*/ 2147483647 h 262"/>
              <a:gd name="T12" fmla="*/ 2147483647 w 483"/>
              <a:gd name="T13" fmla="*/ 2147483647 h 262"/>
              <a:gd name="T14" fmla="*/ 2147483647 w 483"/>
              <a:gd name="T15" fmla="*/ 2147483647 h 262"/>
              <a:gd name="T16" fmla="*/ 2147483647 w 483"/>
              <a:gd name="T17" fmla="*/ 2147483647 h 262"/>
              <a:gd name="T18" fmla="*/ 2147483647 w 483"/>
              <a:gd name="T19" fmla="*/ 2147483647 h 262"/>
              <a:gd name="T20" fmla="*/ 2147483647 w 483"/>
              <a:gd name="T21" fmla="*/ 2147483647 h 262"/>
              <a:gd name="T22" fmla="*/ 2147483647 w 483"/>
              <a:gd name="T23" fmla="*/ 2147483647 h 262"/>
              <a:gd name="T24" fmla="*/ 2147483647 w 483"/>
              <a:gd name="T25" fmla="*/ 2147483647 h 262"/>
              <a:gd name="T26" fmla="*/ 2147483647 w 483"/>
              <a:gd name="T27" fmla="*/ 2147483647 h 262"/>
              <a:gd name="T28" fmla="*/ 2147483647 w 483"/>
              <a:gd name="T29" fmla="*/ 2147483647 h 262"/>
              <a:gd name="T30" fmla="*/ 2147483647 w 483"/>
              <a:gd name="T31" fmla="*/ 2147483647 h 262"/>
              <a:gd name="T32" fmla="*/ 2147483647 w 483"/>
              <a:gd name="T33" fmla="*/ 2147483647 h 262"/>
              <a:gd name="T34" fmla="*/ 2147483647 w 483"/>
              <a:gd name="T35" fmla="*/ 2147483647 h 262"/>
              <a:gd name="T36" fmla="*/ 2147483647 w 483"/>
              <a:gd name="T37" fmla="*/ 2147483647 h 262"/>
              <a:gd name="T38" fmla="*/ 2147483647 w 483"/>
              <a:gd name="T39" fmla="*/ 2147483647 h 262"/>
              <a:gd name="T40" fmla="*/ 2147483647 w 483"/>
              <a:gd name="T41" fmla="*/ 2147483647 h 262"/>
              <a:gd name="T42" fmla="*/ 2147483647 w 483"/>
              <a:gd name="T43" fmla="*/ 2147483647 h 262"/>
              <a:gd name="T44" fmla="*/ 2147483647 w 483"/>
              <a:gd name="T45" fmla="*/ 2147483647 h 262"/>
              <a:gd name="T46" fmla="*/ 2147483647 w 483"/>
              <a:gd name="T47" fmla="*/ 2147483647 h 262"/>
              <a:gd name="T48" fmla="*/ 2147483647 w 483"/>
              <a:gd name="T49" fmla="*/ 2147483647 h 262"/>
              <a:gd name="T50" fmla="*/ 2147483647 w 483"/>
              <a:gd name="T51" fmla="*/ 2147483647 h 262"/>
              <a:gd name="T52" fmla="*/ 2147483647 w 483"/>
              <a:gd name="T53" fmla="*/ 2147483647 h 262"/>
              <a:gd name="T54" fmla="*/ 2147483647 w 483"/>
              <a:gd name="T55" fmla="*/ 2147483647 h 262"/>
              <a:gd name="T56" fmla="*/ 2147483647 w 483"/>
              <a:gd name="T57" fmla="*/ 2147483647 h 262"/>
              <a:gd name="T58" fmla="*/ 2147483647 w 483"/>
              <a:gd name="T59" fmla="*/ 0 h 262"/>
              <a:gd name="T60" fmla="*/ 2147483647 w 483"/>
              <a:gd name="T61" fmla="*/ 2147483647 h 262"/>
              <a:gd name="T62" fmla="*/ 2147483647 w 483"/>
              <a:gd name="T63" fmla="*/ 2147483647 h 262"/>
              <a:gd name="T64" fmla="*/ 2147483647 w 483"/>
              <a:gd name="T65" fmla="*/ 2147483647 h 262"/>
              <a:gd name="T66" fmla="*/ 2147483647 w 483"/>
              <a:gd name="T67" fmla="*/ 2147483647 h 262"/>
              <a:gd name="T68" fmla="*/ 2147483647 w 483"/>
              <a:gd name="T69" fmla="*/ 2147483647 h 262"/>
              <a:gd name="T70" fmla="*/ 2147483647 w 483"/>
              <a:gd name="T71" fmla="*/ 2147483647 h 262"/>
              <a:gd name="T72" fmla="*/ 2147483647 w 483"/>
              <a:gd name="T73" fmla="*/ 2147483647 h 262"/>
              <a:gd name="T74" fmla="*/ 0 w 483"/>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3"/>
              <a:gd name="T115" fmla="*/ 0 h 262"/>
              <a:gd name="T116" fmla="*/ 483 w 48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3" h="262">
                <a:moveTo>
                  <a:pt x="0" y="36"/>
                </a:moveTo>
                <a:lnTo>
                  <a:pt x="9" y="60"/>
                </a:lnTo>
                <a:lnTo>
                  <a:pt x="65" y="66"/>
                </a:lnTo>
                <a:lnTo>
                  <a:pt x="49" y="79"/>
                </a:lnTo>
                <a:lnTo>
                  <a:pt x="80" y="90"/>
                </a:lnTo>
                <a:lnTo>
                  <a:pt x="24" y="85"/>
                </a:lnTo>
                <a:lnTo>
                  <a:pt x="114" y="115"/>
                </a:lnTo>
                <a:lnTo>
                  <a:pt x="80" y="127"/>
                </a:lnTo>
                <a:lnTo>
                  <a:pt x="105" y="146"/>
                </a:lnTo>
                <a:lnTo>
                  <a:pt x="185" y="133"/>
                </a:lnTo>
                <a:lnTo>
                  <a:pt x="177" y="103"/>
                </a:lnTo>
                <a:lnTo>
                  <a:pt x="217" y="97"/>
                </a:lnTo>
                <a:lnTo>
                  <a:pt x="225" y="127"/>
                </a:lnTo>
                <a:lnTo>
                  <a:pt x="265" y="103"/>
                </a:lnTo>
                <a:lnTo>
                  <a:pt x="257" y="127"/>
                </a:lnTo>
                <a:lnTo>
                  <a:pt x="305" y="133"/>
                </a:lnTo>
                <a:lnTo>
                  <a:pt x="129" y="157"/>
                </a:lnTo>
                <a:lnTo>
                  <a:pt x="145" y="176"/>
                </a:lnTo>
                <a:lnTo>
                  <a:pt x="274" y="163"/>
                </a:lnTo>
                <a:lnTo>
                  <a:pt x="194" y="182"/>
                </a:lnTo>
                <a:lnTo>
                  <a:pt x="234" y="194"/>
                </a:lnTo>
                <a:lnTo>
                  <a:pt x="145" y="200"/>
                </a:lnTo>
                <a:lnTo>
                  <a:pt x="290" y="262"/>
                </a:lnTo>
                <a:lnTo>
                  <a:pt x="370" y="127"/>
                </a:lnTo>
                <a:lnTo>
                  <a:pt x="483" y="97"/>
                </a:lnTo>
                <a:lnTo>
                  <a:pt x="362" y="73"/>
                </a:lnTo>
                <a:lnTo>
                  <a:pt x="347" y="42"/>
                </a:lnTo>
                <a:lnTo>
                  <a:pt x="314" y="60"/>
                </a:lnTo>
                <a:lnTo>
                  <a:pt x="330" y="24"/>
                </a:lnTo>
                <a:lnTo>
                  <a:pt x="250" y="0"/>
                </a:lnTo>
                <a:lnTo>
                  <a:pt x="225" y="24"/>
                </a:lnTo>
                <a:lnTo>
                  <a:pt x="257" y="90"/>
                </a:lnTo>
                <a:lnTo>
                  <a:pt x="177" y="17"/>
                </a:lnTo>
                <a:lnTo>
                  <a:pt x="145" y="42"/>
                </a:lnTo>
                <a:lnTo>
                  <a:pt x="154" y="66"/>
                </a:lnTo>
                <a:lnTo>
                  <a:pt x="72" y="42"/>
                </a:lnTo>
                <a:lnTo>
                  <a:pt x="137" y="17"/>
                </a:lnTo>
                <a:lnTo>
                  <a:pt x="0" y="3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6" name="Freeform 406"/>
          <p:cNvSpPr>
            <a:spLocks/>
          </p:cNvSpPr>
          <p:nvPr/>
        </p:nvSpPr>
        <p:spPr bwMode="auto">
          <a:xfrm>
            <a:off x="4630740" y="2038351"/>
            <a:ext cx="225425" cy="71438"/>
          </a:xfrm>
          <a:custGeom>
            <a:avLst/>
            <a:gdLst>
              <a:gd name="T0" fmla="*/ 0 w 426"/>
              <a:gd name="T1" fmla="*/ 2147483647 h 104"/>
              <a:gd name="T2" fmla="*/ 2147483647 w 426"/>
              <a:gd name="T3" fmla="*/ 2147483647 h 104"/>
              <a:gd name="T4" fmla="*/ 2147483647 w 426"/>
              <a:gd name="T5" fmla="*/ 2147483647 h 104"/>
              <a:gd name="T6" fmla="*/ 2147483647 w 426"/>
              <a:gd name="T7" fmla="*/ 2147483647 h 104"/>
              <a:gd name="T8" fmla="*/ 2147483647 w 426"/>
              <a:gd name="T9" fmla="*/ 2147483647 h 104"/>
              <a:gd name="T10" fmla="*/ 2147483647 w 426"/>
              <a:gd name="T11" fmla="*/ 2147483647 h 104"/>
              <a:gd name="T12" fmla="*/ 2147483647 w 426"/>
              <a:gd name="T13" fmla="*/ 2147483647 h 104"/>
              <a:gd name="T14" fmla="*/ 2147483647 w 426"/>
              <a:gd name="T15" fmla="*/ 2147483647 h 104"/>
              <a:gd name="T16" fmla="*/ 2147483647 w 426"/>
              <a:gd name="T17" fmla="*/ 2147483647 h 104"/>
              <a:gd name="T18" fmla="*/ 2147483647 w 426"/>
              <a:gd name="T19" fmla="*/ 2147483647 h 104"/>
              <a:gd name="T20" fmla="*/ 2147483647 w 426"/>
              <a:gd name="T21" fmla="*/ 2147483647 h 104"/>
              <a:gd name="T22" fmla="*/ 2147483647 w 426"/>
              <a:gd name="T23" fmla="*/ 2147483647 h 104"/>
              <a:gd name="T24" fmla="*/ 2147483647 w 426"/>
              <a:gd name="T25" fmla="*/ 2147483647 h 104"/>
              <a:gd name="T26" fmla="*/ 2147483647 w 426"/>
              <a:gd name="T27" fmla="*/ 0 h 104"/>
              <a:gd name="T28" fmla="*/ 2147483647 w 426"/>
              <a:gd name="T29" fmla="*/ 2147483647 h 104"/>
              <a:gd name="T30" fmla="*/ 2147483647 w 426"/>
              <a:gd name="T31" fmla="*/ 0 h 104"/>
              <a:gd name="T32" fmla="*/ 2147483647 w 426"/>
              <a:gd name="T33" fmla="*/ 2147483647 h 104"/>
              <a:gd name="T34" fmla="*/ 2147483647 w 426"/>
              <a:gd name="T35" fmla="*/ 2147483647 h 104"/>
              <a:gd name="T36" fmla="*/ 2147483647 w 426"/>
              <a:gd name="T37" fmla="*/ 2147483647 h 104"/>
              <a:gd name="T38" fmla="*/ 0 w 426"/>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104"/>
              <a:gd name="T62" fmla="*/ 426 w 42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104">
                <a:moveTo>
                  <a:pt x="0" y="24"/>
                </a:moveTo>
                <a:lnTo>
                  <a:pt x="56" y="37"/>
                </a:lnTo>
                <a:lnTo>
                  <a:pt x="24" y="43"/>
                </a:lnTo>
                <a:lnTo>
                  <a:pt x="40" y="55"/>
                </a:lnTo>
                <a:lnTo>
                  <a:pt x="193" y="48"/>
                </a:lnTo>
                <a:lnTo>
                  <a:pt x="96" y="73"/>
                </a:lnTo>
                <a:lnTo>
                  <a:pt x="258" y="104"/>
                </a:lnTo>
                <a:lnTo>
                  <a:pt x="363" y="85"/>
                </a:lnTo>
                <a:lnTo>
                  <a:pt x="426" y="43"/>
                </a:lnTo>
                <a:lnTo>
                  <a:pt x="409" y="24"/>
                </a:lnTo>
                <a:lnTo>
                  <a:pt x="306" y="24"/>
                </a:lnTo>
                <a:lnTo>
                  <a:pt x="321" y="12"/>
                </a:lnTo>
                <a:lnTo>
                  <a:pt x="241" y="31"/>
                </a:lnTo>
                <a:lnTo>
                  <a:pt x="233" y="0"/>
                </a:lnTo>
                <a:lnTo>
                  <a:pt x="218" y="37"/>
                </a:lnTo>
                <a:lnTo>
                  <a:pt x="96" y="0"/>
                </a:lnTo>
                <a:lnTo>
                  <a:pt x="96" y="24"/>
                </a:lnTo>
                <a:lnTo>
                  <a:pt x="64" y="12"/>
                </a:lnTo>
                <a:lnTo>
                  <a:pt x="81" y="37"/>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7" name="Freeform 407"/>
          <p:cNvSpPr>
            <a:spLocks/>
          </p:cNvSpPr>
          <p:nvPr/>
        </p:nvSpPr>
        <p:spPr bwMode="auto">
          <a:xfrm>
            <a:off x="4706938" y="2154239"/>
            <a:ext cx="93663" cy="47625"/>
          </a:xfrm>
          <a:custGeom>
            <a:avLst/>
            <a:gdLst>
              <a:gd name="T0" fmla="*/ 0 w 177"/>
              <a:gd name="T1" fmla="*/ 2147483647 h 67"/>
              <a:gd name="T2" fmla="*/ 2147483647 w 177"/>
              <a:gd name="T3" fmla="*/ 2147483647 h 67"/>
              <a:gd name="T4" fmla="*/ 2147483647 w 177"/>
              <a:gd name="T5" fmla="*/ 0 h 67"/>
              <a:gd name="T6" fmla="*/ 2147483647 w 177"/>
              <a:gd name="T7" fmla="*/ 2147483647 h 67"/>
              <a:gd name="T8" fmla="*/ 2147483647 w 177"/>
              <a:gd name="T9" fmla="*/ 2147483647 h 67"/>
              <a:gd name="T10" fmla="*/ 2147483647 w 177"/>
              <a:gd name="T11" fmla="*/ 2147483647 h 67"/>
              <a:gd name="T12" fmla="*/ 2147483647 w 177"/>
              <a:gd name="T13" fmla="*/ 2147483647 h 67"/>
              <a:gd name="T14" fmla="*/ 0 w 177"/>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67"/>
              <a:gd name="T26" fmla="*/ 177 w 17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67">
                <a:moveTo>
                  <a:pt x="0" y="55"/>
                </a:moveTo>
                <a:lnTo>
                  <a:pt x="9" y="24"/>
                </a:lnTo>
                <a:lnTo>
                  <a:pt x="97" y="0"/>
                </a:lnTo>
                <a:lnTo>
                  <a:pt x="105" y="24"/>
                </a:lnTo>
                <a:lnTo>
                  <a:pt x="177" y="37"/>
                </a:lnTo>
                <a:lnTo>
                  <a:pt x="81" y="67"/>
                </a:lnTo>
                <a:lnTo>
                  <a:pt x="97" y="50"/>
                </a:lnTo>
                <a:lnTo>
                  <a:pt x="0" y="55"/>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398" name="Freeform 408"/>
          <p:cNvSpPr>
            <a:spLocks/>
          </p:cNvSpPr>
          <p:nvPr/>
        </p:nvSpPr>
        <p:spPr bwMode="auto">
          <a:xfrm>
            <a:off x="4473576" y="2573339"/>
            <a:ext cx="309563" cy="496887"/>
          </a:xfrm>
          <a:custGeom>
            <a:avLst/>
            <a:gdLst>
              <a:gd name="T0" fmla="*/ 0 w 586"/>
              <a:gd name="T1" fmla="*/ 2147483647 h 724"/>
              <a:gd name="T2" fmla="*/ 2147483647 w 586"/>
              <a:gd name="T3" fmla="*/ 2147483647 h 724"/>
              <a:gd name="T4" fmla="*/ 2147483647 w 586"/>
              <a:gd name="T5" fmla="*/ 2147483647 h 724"/>
              <a:gd name="T6" fmla="*/ 2147483647 w 586"/>
              <a:gd name="T7" fmla="*/ 2147483647 h 724"/>
              <a:gd name="T8" fmla="*/ 2147483647 w 586"/>
              <a:gd name="T9" fmla="*/ 2147483647 h 724"/>
              <a:gd name="T10" fmla="*/ 2147483647 w 586"/>
              <a:gd name="T11" fmla="*/ 2147483647 h 724"/>
              <a:gd name="T12" fmla="*/ 2147483647 w 586"/>
              <a:gd name="T13" fmla="*/ 2147483647 h 724"/>
              <a:gd name="T14" fmla="*/ 2147483647 w 586"/>
              <a:gd name="T15" fmla="*/ 2147483647 h 724"/>
              <a:gd name="T16" fmla="*/ 2147483647 w 586"/>
              <a:gd name="T17" fmla="*/ 2147483647 h 724"/>
              <a:gd name="T18" fmla="*/ 2147483647 w 586"/>
              <a:gd name="T19" fmla="*/ 2147483647 h 724"/>
              <a:gd name="T20" fmla="*/ 2147483647 w 586"/>
              <a:gd name="T21" fmla="*/ 2147483647 h 724"/>
              <a:gd name="T22" fmla="*/ 2147483647 w 586"/>
              <a:gd name="T23" fmla="*/ 2147483647 h 724"/>
              <a:gd name="T24" fmla="*/ 2147483647 w 586"/>
              <a:gd name="T25" fmla="*/ 2147483647 h 724"/>
              <a:gd name="T26" fmla="*/ 2147483647 w 586"/>
              <a:gd name="T27" fmla="*/ 2147483647 h 724"/>
              <a:gd name="T28" fmla="*/ 2147483647 w 586"/>
              <a:gd name="T29" fmla="*/ 2147483647 h 724"/>
              <a:gd name="T30" fmla="*/ 2147483647 w 586"/>
              <a:gd name="T31" fmla="*/ 2147483647 h 724"/>
              <a:gd name="T32" fmla="*/ 2147483647 w 586"/>
              <a:gd name="T33" fmla="*/ 2147483647 h 724"/>
              <a:gd name="T34" fmla="*/ 2147483647 w 586"/>
              <a:gd name="T35" fmla="*/ 2147483647 h 724"/>
              <a:gd name="T36" fmla="*/ 2147483647 w 586"/>
              <a:gd name="T37" fmla="*/ 2147483647 h 724"/>
              <a:gd name="T38" fmla="*/ 2147483647 w 586"/>
              <a:gd name="T39" fmla="*/ 2147483647 h 724"/>
              <a:gd name="T40" fmla="*/ 2147483647 w 586"/>
              <a:gd name="T41" fmla="*/ 0 h 724"/>
              <a:gd name="T42" fmla="*/ 2147483647 w 586"/>
              <a:gd name="T43" fmla="*/ 0 h 724"/>
              <a:gd name="T44" fmla="*/ 2147483647 w 586"/>
              <a:gd name="T45" fmla="*/ 2147483647 h 724"/>
              <a:gd name="T46" fmla="*/ 2147483647 w 586"/>
              <a:gd name="T47" fmla="*/ 2147483647 h 724"/>
              <a:gd name="T48" fmla="*/ 2147483647 w 586"/>
              <a:gd name="T49" fmla="*/ 2147483647 h 724"/>
              <a:gd name="T50" fmla="*/ 2147483647 w 586"/>
              <a:gd name="T51" fmla="*/ 2147483647 h 724"/>
              <a:gd name="T52" fmla="*/ 2147483647 w 586"/>
              <a:gd name="T53" fmla="*/ 2147483647 h 724"/>
              <a:gd name="T54" fmla="*/ 2147483647 w 586"/>
              <a:gd name="T55" fmla="*/ 2147483647 h 724"/>
              <a:gd name="T56" fmla="*/ 2147483647 w 586"/>
              <a:gd name="T57" fmla="*/ 2147483647 h 724"/>
              <a:gd name="T58" fmla="*/ 2147483647 w 586"/>
              <a:gd name="T59" fmla="*/ 2147483647 h 724"/>
              <a:gd name="T60" fmla="*/ 2147483647 w 586"/>
              <a:gd name="T61" fmla="*/ 2147483647 h 724"/>
              <a:gd name="T62" fmla="*/ 2147483647 w 586"/>
              <a:gd name="T63" fmla="*/ 2147483647 h 724"/>
              <a:gd name="T64" fmla="*/ 2147483647 w 586"/>
              <a:gd name="T65" fmla="*/ 2147483647 h 724"/>
              <a:gd name="T66" fmla="*/ 2147483647 w 586"/>
              <a:gd name="T67" fmla="*/ 2147483647 h 724"/>
              <a:gd name="T68" fmla="*/ 2147483647 w 586"/>
              <a:gd name="T69" fmla="*/ 2147483647 h 724"/>
              <a:gd name="T70" fmla="*/ 0 w 586"/>
              <a:gd name="T71" fmla="*/ 2147483647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724"/>
              <a:gd name="T110" fmla="*/ 586 w 586"/>
              <a:gd name="T111" fmla="*/ 724 h 7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724">
                <a:moveTo>
                  <a:pt x="0" y="541"/>
                </a:moveTo>
                <a:lnTo>
                  <a:pt x="40" y="627"/>
                </a:lnTo>
                <a:lnTo>
                  <a:pt x="80" y="676"/>
                </a:lnTo>
                <a:lnTo>
                  <a:pt x="80" y="724"/>
                </a:lnTo>
                <a:lnTo>
                  <a:pt x="217" y="694"/>
                </a:lnTo>
                <a:lnTo>
                  <a:pt x="248" y="578"/>
                </a:lnTo>
                <a:lnTo>
                  <a:pt x="225" y="572"/>
                </a:lnTo>
                <a:lnTo>
                  <a:pt x="330" y="530"/>
                </a:lnTo>
                <a:lnTo>
                  <a:pt x="233" y="523"/>
                </a:lnTo>
                <a:lnTo>
                  <a:pt x="305" y="530"/>
                </a:lnTo>
                <a:lnTo>
                  <a:pt x="345" y="506"/>
                </a:lnTo>
                <a:lnTo>
                  <a:pt x="288" y="463"/>
                </a:lnTo>
                <a:lnTo>
                  <a:pt x="225" y="493"/>
                </a:lnTo>
                <a:lnTo>
                  <a:pt x="281" y="474"/>
                </a:lnTo>
                <a:lnTo>
                  <a:pt x="281" y="365"/>
                </a:lnTo>
                <a:lnTo>
                  <a:pt x="473" y="268"/>
                </a:lnTo>
                <a:lnTo>
                  <a:pt x="450" y="244"/>
                </a:lnTo>
                <a:lnTo>
                  <a:pt x="482" y="188"/>
                </a:lnTo>
                <a:lnTo>
                  <a:pt x="586" y="183"/>
                </a:lnTo>
                <a:lnTo>
                  <a:pt x="563" y="67"/>
                </a:lnTo>
                <a:lnTo>
                  <a:pt x="433" y="0"/>
                </a:lnTo>
                <a:lnTo>
                  <a:pt x="410" y="0"/>
                </a:lnTo>
                <a:lnTo>
                  <a:pt x="410" y="43"/>
                </a:lnTo>
                <a:lnTo>
                  <a:pt x="330" y="37"/>
                </a:lnTo>
                <a:lnTo>
                  <a:pt x="305" y="67"/>
                </a:lnTo>
                <a:lnTo>
                  <a:pt x="248" y="73"/>
                </a:lnTo>
                <a:lnTo>
                  <a:pt x="233" y="121"/>
                </a:lnTo>
                <a:lnTo>
                  <a:pt x="160" y="170"/>
                </a:lnTo>
                <a:lnTo>
                  <a:pt x="120" y="250"/>
                </a:lnTo>
                <a:lnTo>
                  <a:pt x="137" y="280"/>
                </a:lnTo>
                <a:lnTo>
                  <a:pt x="48" y="310"/>
                </a:lnTo>
                <a:lnTo>
                  <a:pt x="48" y="407"/>
                </a:lnTo>
                <a:lnTo>
                  <a:pt x="72" y="433"/>
                </a:lnTo>
                <a:lnTo>
                  <a:pt x="48" y="450"/>
                </a:lnTo>
                <a:lnTo>
                  <a:pt x="55" y="499"/>
                </a:lnTo>
                <a:lnTo>
                  <a:pt x="0" y="54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9" name="Freeform 409"/>
          <p:cNvSpPr>
            <a:spLocks/>
          </p:cNvSpPr>
          <p:nvPr/>
        </p:nvSpPr>
        <p:spPr bwMode="auto">
          <a:xfrm>
            <a:off x="4349751" y="3313114"/>
            <a:ext cx="106363" cy="53975"/>
          </a:xfrm>
          <a:custGeom>
            <a:avLst/>
            <a:gdLst>
              <a:gd name="T0" fmla="*/ 0 w 200"/>
              <a:gd name="T1" fmla="*/ 2147483647 h 79"/>
              <a:gd name="T2" fmla="*/ 2147483647 w 200"/>
              <a:gd name="T3" fmla="*/ 2147483647 h 79"/>
              <a:gd name="T4" fmla="*/ 2147483647 w 200"/>
              <a:gd name="T5" fmla="*/ 2147483647 h 79"/>
              <a:gd name="T6" fmla="*/ 2147483647 w 200"/>
              <a:gd name="T7" fmla="*/ 2147483647 h 79"/>
              <a:gd name="T8" fmla="*/ 2147483647 w 200"/>
              <a:gd name="T9" fmla="*/ 2147483647 h 79"/>
              <a:gd name="T10" fmla="*/ 2147483647 w 200"/>
              <a:gd name="T11" fmla="*/ 2147483647 h 79"/>
              <a:gd name="T12" fmla="*/ 2147483647 w 200"/>
              <a:gd name="T13" fmla="*/ 2147483647 h 79"/>
              <a:gd name="T14" fmla="*/ 2147483647 w 200"/>
              <a:gd name="T15" fmla="*/ 2147483647 h 79"/>
              <a:gd name="T16" fmla="*/ 2147483647 w 200"/>
              <a:gd name="T17" fmla="*/ 0 h 79"/>
              <a:gd name="T18" fmla="*/ 0 w 200"/>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79"/>
              <a:gd name="T32" fmla="*/ 200 w 2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79">
                <a:moveTo>
                  <a:pt x="0" y="55"/>
                </a:moveTo>
                <a:lnTo>
                  <a:pt x="48" y="79"/>
                </a:lnTo>
                <a:lnTo>
                  <a:pt x="111" y="55"/>
                </a:lnTo>
                <a:lnTo>
                  <a:pt x="145" y="73"/>
                </a:lnTo>
                <a:lnTo>
                  <a:pt x="200" y="36"/>
                </a:lnTo>
                <a:lnTo>
                  <a:pt x="168" y="30"/>
                </a:lnTo>
                <a:lnTo>
                  <a:pt x="168" y="12"/>
                </a:lnTo>
                <a:lnTo>
                  <a:pt x="160" y="6"/>
                </a:lnTo>
                <a:lnTo>
                  <a:pt x="71" y="0"/>
                </a:lnTo>
                <a:lnTo>
                  <a:pt x="0" y="5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0" name="Freeform 410"/>
          <p:cNvSpPr>
            <a:spLocks/>
          </p:cNvSpPr>
          <p:nvPr/>
        </p:nvSpPr>
        <p:spPr bwMode="auto">
          <a:xfrm>
            <a:off x="4017964" y="3074989"/>
            <a:ext cx="60325" cy="41275"/>
          </a:xfrm>
          <a:custGeom>
            <a:avLst/>
            <a:gdLst>
              <a:gd name="T0" fmla="*/ 0 w 113"/>
              <a:gd name="T1" fmla="*/ 2147483647 h 61"/>
              <a:gd name="T2" fmla="*/ 2147483647 w 113"/>
              <a:gd name="T3" fmla="*/ 2147483647 h 61"/>
              <a:gd name="T4" fmla="*/ 2147483647 w 113"/>
              <a:gd name="T5" fmla="*/ 2147483647 h 61"/>
              <a:gd name="T6" fmla="*/ 2147483647 w 113"/>
              <a:gd name="T7" fmla="*/ 2147483647 h 61"/>
              <a:gd name="T8" fmla="*/ 2147483647 w 113"/>
              <a:gd name="T9" fmla="*/ 2147483647 h 61"/>
              <a:gd name="T10" fmla="*/ 2147483647 w 113"/>
              <a:gd name="T11" fmla="*/ 2147483647 h 61"/>
              <a:gd name="T12" fmla="*/ 2147483647 w 113"/>
              <a:gd name="T13" fmla="*/ 0 h 61"/>
              <a:gd name="T14" fmla="*/ 2147483647 w 113"/>
              <a:gd name="T15" fmla="*/ 2147483647 h 61"/>
              <a:gd name="T16" fmla="*/ 0 w 113"/>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61"/>
              <a:gd name="T29" fmla="*/ 113 w 11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61">
                <a:moveTo>
                  <a:pt x="0" y="43"/>
                </a:moveTo>
                <a:lnTo>
                  <a:pt x="16" y="55"/>
                </a:lnTo>
                <a:lnTo>
                  <a:pt x="72" y="43"/>
                </a:lnTo>
                <a:lnTo>
                  <a:pt x="88" y="61"/>
                </a:lnTo>
                <a:lnTo>
                  <a:pt x="113" y="43"/>
                </a:lnTo>
                <a:lnTo>
                  <a:pt x="88" y="6"/>
                </a:lnTo>
                <a:lnTo>
                  <a:pt x="32" y="0"/>
                </a:lnTo>
                <a:lnTo>
                  <a:pt x="25" y="19"/>
                </a:lnTo>
                <a:lnTo>
                  <a:pt x="0"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1" name="Freeform 411"/>
          <p:cNvSpPr>
            <a:spLocks/>
          </p:cNvSpPr>
          <p:nvPr/>
        </p:nvSpPr>
        <p:spPr bwMode="auto">
          <a:xfrm>
            <a:off x="4048126" y="2978150"/>
            <a:ext cx="12700" cy="17463"/>
          </a:xfrm>
          <a:custGeom>
            <a:avLst/>
            <a:gdLst>
              <a:gd name="T0" fmla="*/ 0 w 24"/>
              <a:gd name="T1" fmla="*/ 2147483647 h 24"/>
              <a:gd name="T2" fmla="*/ 0 w 24"/>
              <a:gd name="T3" fmla="*/ 0 h 24"/>
              <a:gd name="T4" fmla="*/ 2147483647 w 24"/>
              <a:gd name="T5" fmla="*/ 0 h 24"/>
              <a:gd name="T6" fmla="*/ 0 w 24"/>
              <a:gd name="T7" fmla="*/ 2147483647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0" y="0"/>
                </a:lnTo>
                <a:lnTo>
                  <a:pt x="24" y="0"/>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2" name="Freeform 412"/>
          <p:cNvSpPr>
            <a:spLocks/>
          </p:cNvSpPr>
          <p:nvPr/>
        </p:nvSpPr>
        <p:spPr bwMode="auto">
          <a:xfrm>
            <a:off x="4052889" y="2995614"/>
            <a:ext cx="15875" cy="12700"/>
          </a:xfrm>
          <a:custGeom>
            <a:avLst/>
            <a:gdLst>
              <a:gd name="T0" fmla="*/ 0 w 31"/>
              <a:gd name="T1" fmla="*/ 2147483647 h 19"/>
              <a:gd name="T2" fmla="*/ 2147483647 w 31"/>
              <a:gd name="T3" fmla="*/ 0 h 19"/>
              <a:gd name="T4" fmla="*/ 2147483647 w 31"/>
              <a:gd name="T5" fmla="*/ 2147483647 h 19"/>
              <a:gd name="T6" fmla="*/ 0 w 31"/>
              <a:gd name="T7" fmla="*/ 2147483647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3"/>
                </a:moveTo>
                <a:lnTo>
                  <a:pt x="15" y="0"/>
                </a:lnTo>
                <a:lnTo>
                  <a:pt x="31" y="19"/>
                </a:lnTo>
                <a:lnTo>
                  <a:pt x="0" y="1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3" name="Freeform 413"/>
          <p:cNvSpPr>
            <a:spLocks/>
          </p:cNvSpPr>
          <p:nvPr/>
        </p:nvSpPr>
        <p:spPr bwMode="auto">
          <a:xfrm>
            <a:off x="4068763" y="2967039"/>
            <a:ext cx="184151" cy="274637"/>
          </a:xfrm>
          <a:custGeom>
            <a:avLst/>
            <a:gdLst>
              <a:gd name="T0" fmla="*/ 0 w 347"/>
              <a:gd name="T1" fmla="*/ 2147483647 h 401"/>
              <a:gd name="T2" fmla="*/ 2147483647 w 347"/>
              <a:gd name="T3" fmla="*/ 2147483647 h 401"/>
              <a:gd name="T4" fmla="*/ 2147483647 w 347"/>
              <a:gd name="T5" fmla="*/ 2147483647 h 401"/>
              <a:gd name="T6" fmla="*/ 2147483647 w 347"/>
              <a:gd name="T7" fmla="*/ 0 h 401"/>
              <a:gd name="T8" fmla="*/ 2147483647 w 347"/>
              <a:gd name="T9" fmla="*/ 2147483647 h 401"/>
              <a:gd name="T10" fmla="*/ 2147483647 w 347"/>
              <a:gd name="T11" fmla="*/ 2147483647 h 401"/>
              <a:gd name="T12" fmla="*/ 2147483647 w 347"/>
              <a:gd name="T13" fmla="*/ 2147483647 h 401"/>
              <a:gd name="T14" fmla="*/ 2147483647 w 347"/>
              <a:gd name="T15" fmla="*/ 2147483647 h 401"/>
              <a:gd name="T16" fmla="*/ 2147483647 w 347"/>
              <a:gd name="T17" fmla="*/ 2147483647 h 401"/>
              <a:gd name="T18" fmla="*/ 2147483647 w 347"/>
              <a:gd name="T19" fmla="*/ 2147483647 h 401"/>
              <a:gd name="T20" fmla="*/ 2147483647 w 347"/>
              <a:gd name="T21" fmla="*/ 2147483647 h 401"/>
              <a:gd name="T22" fmla="*/ 2147483647 w 347"/>
              <a:gd name="T23" fmla="*/ 2147483647 h 401"/>
              <a:gd name="T24" fmla="*/ 2147483647 w 347"/>
              <a:gd name="T25" fmla="*/ 2147483647 h 401"/>
              <a:gd name="T26" fmla="*/ 2147483647 w 347"/>
              <a:gd name="T27" fmla="*/ 2147483647 h 401"/>
              <a:gd name="T28" fmla="*/ 2147483647 w 347"/>
              <a:gd name="T29" fmla="*/ 2147483647 h 401"/>
              <a:gd name="T30" fmla="*/ 2147483647 w 347"/>
              <a:gd name="T31" fmla="*/ 2147483647 h 401"/>
              <a:gd name="T32" fmla="*/ 2147483647 w 347"/>
              <a:gd name="T33" fmla="*/ 2147483647 h 401"/>
              <a:gd name="T34" fmla="*/ 2147483647 w 347"/>
              <a:gd name="T35" fmla="*/ 2147483647 h 401"/>
              <a:gd name="T36" fmla="*/ 2147483647 w 347"/>
              <a:gd name="T37" fmla="*/ 2147483647 h 401"/>
              <a:gd name="T38" fmla="*/ 2147483647 w 347"/>
              <a:gd name="T39" fmla="*/ 2147483647 h 401"/>
              <a:gd name="T40" fmla="*/ 2147483647 w 347"/>
              <a:gd name="T41" fmla="*/ 2147483647 h 401"/>
              <a:gd name="T42" fmla="*/ 2147483647 w 347"/>
              <a:gd name="T43" fmla="*/ 2147483647 h 401"/>
              <a:gd name="T44" fmla="*/ 2147483647 w 347"/>
              <a:gd name="T45" fmla="*/ 2147483647 h 401"/>
              <a:gd name="T46" fmla="*/ 2147483647 w 347"/>
              <a:gd name="T47" fmla="*/ 2147483647 h 401"/>
              <a:gd name="T48" fmla="*/ 2147483647 w 347"/>
              <a:gd name="T49" fmla="*/ 2147483647 h 401"/>
              <a:gd name="T50" fmla="*/ 2147483647 w 347"/>
              <a:gd name="T51" fmla="*/ 2147483647 h 401"/>
              <a:gd name="T52" fmla="*/ 2147483647 w 347"/>
              <a:gd name="T53" fmla="*/ 2147483647 h 401"/>
              <a:gd name="T54" fmla="*/ 2147483647 w 347"/>
              <a:gd name="T55" fmla="*/ 2147483647 h 401"/>
              <a:gd name="T56" fmla="*/ 2147483647 w 347"/>
              <a:gd name="T57" fmla="*/ 2147483647 h 401"/>
              <a:gd name="T58" fmla="*/ 0 w 347"/>
              <a:gd name="T59" fmla="*/ 2147483647 h 4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7"/>
              <a:gd name="T91" fmla="*/ 0 h 401"/>
              <a:gd name="T92" fmla="*/ 347 w 347"/>
              <a:gd name="T93" fmla="*/ 401 h 4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7" h="401">
                <a:moveTo>
                  <a:pt x="0" y="98"/>
                </a:moveTo>
                <a:lnTo>
                  <a:pt x="9" y="37"/>
                </a:lnTo>
                <a:lnTo>
                  <a:pt x="49" y="6"/>
                </a:lnTo>
                <a:lnTo>
                  <a:pt x="129" y="0"/>
                </a:lnTo>
                <a:lnTo>
                  <a:pt x="89" y="48"/>
                </a:lnTo>
                <a:lnTo>
                  <a:pt x="185" y="55"/>
                </a:lnTo>
                <a:lnTo>
                  <a:pt x="120" y="128"/>
                </a:lnTo>
                <a:lnTo>
                  <a:pt x="202" y="146"/>
                </a:lnTo>
                <a:lnTo>
                  <a:pt x="274" y="231"/>
                </a:lnTo>
                <a:lnTo>
                  <a:pt x="257" y="231"/>
                </a:lnTo>
                <a:lnTo>
                  <a:pt x="282" y="255"/>
                </a:lnTo>
                <a:lnTo>
                  <a:pt x="265" y="280"/>
                </a:lnTo>
                <a:lnTo>
                  <a:pt x="347" y="287"/>
                </a:lnTo>
                <a:lnTo>
                  <a:pt x="298" y="335"/>
                </a:lnTo>
                <a:lnTo>
                  <a:pt x="339" y="347"/>
                </a:lnTo>
                <a:lnTo>
                  <a:pt x="17" y="401"/>
                </a:lnTo>
                <a:lnTo>
                  <a:pt x="154" y="328"/>
                </a:lnTo>
                <a:lnTo>
                  <a:pt x="120" y="341"/>
                </a:lnTo>
                <a:lnTo>
                  <a:pt x="32" y="317"/>
                </a:lnTo>
                <a:lnTo>
                  <a:pt x="97" y="292"/>
                </a:lnTo>
                <a:lnTo>
                  <a:pt x="57" y="280"/>
                </a:lnTo>
                <a:lnTo>
                  <a:pt x="137" y="250"/>
                </a:lnTo>
                <a:lnTo>
                  <a:pt x="145" y="213"/>
                </a:lnTo>
                <a:lnTo>
                  <a:pt x="105" y="201"/>
                </a:lnTo>
                <a:lnTo>
                  <a:pt x="129" y="177"/>
                </a:lnTo>
                <a:lnTo>
                  <a:pt x="40" y="188"/>
                </a:lnTo>
                <a:lnTo>
                  <a:pt x="40" y="128"/>
                </a:lnTo>
                <a:lnTo>
                  <a:pt x="9" y="158"/>
                </a:lnTo>
                <a:lnTo>
                  <a:pt x="32" y="104"/>
                </a:lnTo>
                <a:lnTo>
                  <a:pt x="0" y="9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4" name="Freeform 414"/>
          <p:cNvSpPr>
            <a:spLocks/>
          </p:cNvSpPr>
          <p:nvPr/>
        </p:nvSpPr>
        <p:spPr bwMode="auto">
          <a:xfrm>
            <a:off x="1235077" y="3259138"/>
            <a:ext cx="1374775" cy="658812"/>
          </a:xfrm>
          <a:custGeom>
            <a:avLst/>
            <a:gdLst>
              <a:gd name="T0" fmla="*/ 2147483647 w 2597"/>
              <a:gd name="T1" fmla="*/ 2147483647 h 961"/>
              <a:gd name="T2" fmla="*/ 2147483647 w 2597"/>
              <a:gd name="T3" fmla="*/ 2147483647 h 961"/>
              <a:gd name="T4" fmla="*/ 2147483647 w 2597"/>
              <a:gd name="T5" fmla="*/ 2147483647 h 961"/>
              <a:gd name="T6" fmla="*/ 2147483647 w 2597"/>
              <a:gd name="T7" fmla="*/ 2147483647 h 961"/>
              <a:gd name="T8" fmla="*/ 2147483647 w 2597"/>
              <a:gd name="T9" fmla="*/ 2147483647 h 961"/>
              <a:gd name="T10" fmla="*/ 2147483647 w 2597"/>
              <a:gd name="T11" fmla="*/ 2147483647 h 961"/>
              <a:gd name="T12" fmla="*/ 2147483647 w 2597"/>
              <a:gd name="T13" fmla="*/ 2147483647 h 961"/>
              <a:gd name="T14" fmla="*/ 2147483647 w 2597"/>
              <a:gd name="T15" fmla="*/ 2147483647 h 961"/>
              <a:gd name="T16" fmla="*/ 2147483647 w 2597"/>
              <a:gd name="T17" fmla="*/ 2147483647 h 961"/>
              <a:gd name="T18" fmla="*/ 2147483647 w 2597"/>
              <a:gd name="T19" fmla="*/ 2147483647 h 961"/>
              <a:gd name="T20" fmla="*/ 2147483647 w 2597"/>
              <a:gd name="T21" fmla="*/ 2147483647 h 961"/>
              <a:gd name="T22" fmla="*/ 2147483647 w 2597"/>
              <a:gd name="T23" fmla="*/ 2147483647 h 961"/>
              <a:gd name="T24" fmla="*/ 2147483647 w 2597"/>
              <a:gd name="T25" fmla="*/ 2147483647 h 961"/>
              <a:gd name="T26" fmla="*/ 2147483647 w 2597"/>
              <a:gd name="T27" fmla="*/ 2147483647 h 961"/>
              <a:gd name="T28" fmla="*/ 2147483647 w 2597"/>
              <a:gd name="T29" fmla="*/ 2147483647 h 961"/>
              <a:gd name="T30" fmla="*/ 2147483647 w 2597"/>
              <a:gd name="T31" fmla="*/ 2147483647 h 961"/>
              <a:gd name="T32" fmla="*/ 2147483647 w 2597"/>
              <a:gd name="T33" fmla="*/ 2147483647 h 961"/>
              <a:gd name="T34" fmla="*/ 2147483647 w 2597"/>
              <a:gd name="T35" fmla="*/ 2147483647 h 961"/>
              <a:gd name="T36" fmla="*/ 2147483647 w 2597"/>
              <a:gd name="T37" fmla="*/ 2147483647 h 961"/>
              <a:gd name="T38" fmla="*/ 2147483647 w 2597"/>
              <a:gd name="T39" fmla="*/ 2147483647 h 961"/>
              <a:gd name="T40" fmla="*/ 2147483647 w 2597"/>
              <a:gd name="T41" fmla="*/ 2147483647 h 961"/>
              <a:gd name="T42" fmla="*/ 2147483647 w 2597"/>
              <a:gd name="T43" fmla="*/ 2147483647 h 961"/>
              <a:gd name="T44" fmla="*/ 2147483647 w 2597"/>
              <a:gd name="T45" fmla="*/ 2147483647 h 961"/>
              <a:gd name="T46" fmla="*/ 2147483647 w 2597"/>
              <a:gd name="T47" fmla="*/ 2147483647 h 961"/>
              <a:gd name="T48" fmla="*/ 2147483647 w 2597"/>
              <a:gd name="T49" fmla="*/ 2147483647 h 961"/>
              <a:gd name="T50" fmla="*/ 2147483647 w 2597"/>
              <a:gd name="T51" fmla="*/ 2147483647 h 961"/>
              <a:gd name="T52" fmla="*/ 2147483647 w 2597"/>
              <a:gd name="T53" fmla="*/ 2147483647 h 961"/>
              <a:gd name="T54" fmla="*/ 2147483647 w 2597"/>
              <a:gd name="T55" fmla="*/ 2147483647 h 961"/>
              <a:gd name="T56" fmla="*/ 2147483647 w 2597"/>
              <a:gd name="T57" fmla="*/ 2147483647 h 961"/>
              <a:gd name="T58" fmla="*/ 2147483647 w 2597"/>
              <a:gd name="T59" fmla="*/ 2147483647 h 961"/>
              <a:gd name="T60" fmla="*/ 2147483647 w 2597"/>
              <a:gd name="T61" fmla="*/ 2147483647 h 961"/>
              <a:gd name="T62" fmla="*/ 2147483647 w 2597"/>
              <a:gd name="T63" fmla="*/ 2147483647 h 961"/>
              <a:gd name="T64" fmla="*/ 2147483647 w 2597"/>
              <a:gd name="T65" fmla="*/ 2147483647 h 961"/>
              <a:gd name="T66" fmla="*/ 2147483647 w 2597"/>
              <a:gd name="T67" fmla="*/ 2147483647 h 961"/>
              <a:gd name="T68" fmla="*/ 2147483647 w 2597"/>
              <a:gd name="T69" fmla="*/ 2147483647 h 961"/>
              <a:gd name="T70" fmla="*/ 2147483647 w 2597"/>
              <a:gd name="T71" fmla="*/ 2147483647 h 961"/>
              <a:gd name="T72" fmla="*/ 2147483647 w 2597"/>
              <a:gd name="T73" fmla="*/ 2147483647 h 961"/>
              <a:gd name="T74" fmla="*/ 2147483647 w 2597"/>
              <a:gd name="T75" fmla="*/ 2147483647 h 961"/>
              <a:gd name="T76" fmla="*/ 2147483647 w 2597"/>
              <a:gd name="T77" fmla="*/ 2147483647 h 961"/>
              <a:gd name="T78" fmla="*/ 2147483647 w 2597"/>
              <a:gd name="T79" fmla="*/ 2147483647 h 961"/>
              <a:gd name="T80" fmla="*/ 2147483647 w 2597"/>
              <a:gd name="T81" fmla="*/ 2147483647 h 961"/>
              <a:gd name="T82" fmla="*/ 2147483647 w 2597"/>
              <a:gd name="T83" fmla="*/ 2147483647 h 961"/>
              <a:gd name="T84" fmla="*/ 2147483647 w 2597"/>
              <a:gd name="T85" fmla="*/ 2147483647 h 961"/>
              <a:gd name="T86" fmla="*/ 2147483647 w 2597"/>
              <a:gd name="T87" fmla="*/ 2147483647 h 961"/>
              <a:gd name="T88" fmla="*/ 2147483647 w 2597"/>
              <a:gd name="T89" fmla="*/ 2147483647 h 961"/>
              <a:gd name="T90" fmla="*/ 2147483647 w 2597"/>
              <a:gd name="T91" fmla="*/ 2147483647 h 961"/>
              <a:gd name="T92" fmla="*/ 2147483647 w 2597"/>
              <a:gd name="T93" fmla="*/ 2147483647 h 9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961"/>
              <a:gd name="T143" fmla="*/ 2597 w 2597"/>
              <a:gd name="T144" fmla="*/ 961 h 9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961">
                <a:moveTo>
                  <a:pt x="0" y="61"/>
                </a:moveTo>
                <a:lnTo>
                  <a:pt x="32" y="140"/>
                </a:lnTo>
                <a:lnTo>
                  <a:pt x="63" y="146"/>
                </a:lnTo>
                <a:lnTo>
                  <a:pt x="40" y="146"/>
                </a:lnTo>
                <a:lnTo>
                  <a:pt x="23" y="390"/>
                </a:lnTo>
                <a:lnTo>
                  <a:pt x="80" y="481"/>
                </a:lnTo>
                <a:lnTo>
                  <a:pt x="120" y="481"/>
                </a:lnTo>
                <a:lnTo>
                  <a:pt x="103" y="511"/>
                </a:lnTo>
                <a:lnTo>
                  <a:pt x="192" y="614"/>
                </a:lnTo>
                <a:lnTo>
                  <a:pt x="281" y="633"/>
                </a:lnTo>
                <a:lnTo>
                  <a:pt x="345" y="694"/>
                </a:lnTo>
                <a:lnTo>
                  <a:pt x="441" y="688"/>
                </a:lnTo>
                <a:lnTo>
                  <a:pt x="611" y="737"/>
                </a:lnTo>
                <a:lnTo>
                  <a:pt x="820" y="718"/>
                </a:lnTo>
                <a:lnTo>
                  <a:pt x="948" y="821"/>
                </a:lnTo>
                <a:lnTo>
                  <a:pt x="1044" y="791"/>
                </a:lnTo>
                <a:lnTo>
                  <a:pt x="1158" y="919"/>
                </a:lnTo>
                <a:lnTo>
                  <a:pt x="1246" y="943"/>
                </a:lnTo>
                <a:lnTo>
                  <a:pt x="1238" y="870"/>
                </a:lnTo>
                <a:lnTo>
                  <a:pt x="1326" y="827"/>
                </a:lnTo>
                <a:lnTo>
                  <a:pt x="1343" y="797"/>
                </a:lnTo>
                <a:lnTo>
                  <a:pt x="1479" y="791"/>
                </a:lnTo>
                <a:lnTo>
                  <a:pt x="1592" y="821"/>
                </a:lnTo>
                <a:lnTo>
                  <a:pt x="1592" y="785"/>
                </a:lnTo>
                <a:lnTo>
                  <a:pt x="1544" y="773"/>
                </a:lnTo>
                <a:lnTo>
                  <a:pt x="1639" y="773"/>
                </a:lnTo>
                <a:lnTo>
                  <a:pt x="1647" y="754"/>
                </a:lnTo>
                <a:lnTo>
                  <a:pt x="1656" y="779"/>
                </a:lnTo>
                <a:lnTo>
                  <a:pt x="1841" y="785"/>
                </a:lnTo>
                <a:lnTo>
                  <a:pt x="1889" y="816"/>
                </a:lnTo>
                <a:lnTo>
                  <a:pt x="1897" y="883"/>
                </a:lnTo>
                <a:lnTo>
                  <a:pt x="1962" y="961"/>
                </a:lnTo>
                <a:lnTo>
                  <a:pt x="1994" y="961"/>
                </a:lnTo>
                <a:lnTo>
                  <a:pt x="2002" y="901"/>
                </a:lnTo>
                <a:lnTo>
                  <a:pt x="1946" y="754"/>
                </a:lnTo>
                <a:lnTo>
                  <a:pt x="1986" y="694"/>
                </a:lnTo>
                <a:lnTo>
                  <a:pt x="2211" y="572"/>
                </a:lnTo>
                <a:lnTo>
                  <a:pt x="2162" y="566"/>
                </a:lnTo>
                <a:lnTo>
                  <a:pt x="2211" y="554"/>
                </a:lnTo>
                <a:lnTo>
                  <a:pt x="2170" y="517"/>
                </a:lnTo>
                <a:lnTo>
                  <a:pt x="2187" y="487"/>
                </a:lnTo>
                <a:lnTo>
                  <a:pt x="2139" y="457"/>
                </a:lnTo>
                <a:lnTo>
                  <a:pt x="2187" y="475"/>
                </a:lnTo>
                <a:lnTo>
                  <a:pt x="2170" y="432"/>
                </a:lnTo>
                <a:lnTo>
                  <a:pt x="2202" y="420"/>
                </a:lnTo>
                <a:lnTo>
                  <a:pt x="2211" y="511"/>
                </a:lnTo>
                <a:lnTo>
                  <a:pt x="2244" y="457"/>
                </a:lnTo>
                <a:lnTo>
                  <a:pt x="2219" y="420"/>
                </a:lnTo>
                <a:lnTo>
                  <a:pt x="2244" y="438"/>
                </a:lnTo>
                <a:lnTo>
                  <a:pt x="2284" y="365"/>
                </a:lnTo>
                <a:lnTo>
                  <a:pt x="2469" y="328"/>
                </a:lnTo>
                <a:lnTo>
                  <a:pt x="2429" y="311"/>
                </a:lnTo>
                <a:lnTo>
                  <a:pt x="2460" y="250"/>
                </a:lnTo>
                <a:lnTo>
                  <a:pt x="2597" y="213"/>
                </a:lnTo>
                <a:lnTo>
                  <a:pt x="2597" y="182"/>
                </a:lnTo>
                <a:lnTo>
                  <a:pt x="2565" y="164"/>
                </a:lnTo>
                <a:lnTo>
                  <a:pt x="2565" y="109"/>
                </a:lnTo>
                <a:lnTo>
                  <a:pt x="2492" y="91"/>
                </a:lnTo>
                <a:lnTo>
                  <a:pt x="2444" y="177"/>
                </a:lnTo>
                <a:lnTo>
                  <a:pt x="2211" y="219"/>
                </a:lnTo>
                <a:lnTo>
                  <a:pt x="2195" y="255"/>
                </a:lnTo>
                <a:lnTo>
                  <a:pt x="2050" y="268"/>
                </a:lnTo>
                <a:lnTo>
                  <a:pt x="2066" y="280"/>
                </a:lnTo>
                <a:lnTo>
                  <a:pt x="1929" y="341"/>
                </a:lnTo>
                <a:lnTo>
                  <a:pt x="1872" y="335"/>
                </a:lnTo>
                <a:lnTo>
                  <a:pt x="1872" y="322"/>
                </a:lnTo>
                <a:lnTo>
                  <a:pt x="1881" y="304"/>
                </a:lnTo>
                <a:lnTo>
                  <a:pt x="1897" y="298"/>
                </a:lnTo>
                <a:lnTo>
                  <a:pt x="1906" y="274"/>
                </a:lnTo>
                <a:lnTo>
                  <a:pt x="1881" y="231"/>
                </a:lnTo>
                <a:lnTo>
                  <a:pt x="1841" y="250"/>
                </a:lnTo>
                <a:lnTo>
                  <a:pt x="1857" y="182"/>
                </a:lnTo>
                <a:lnTo>
                  <a:pt x="1784" y="164"/>
                </a:lnTo>
                <a:lnTo>
                  <a:pt x="1736" y="213"/>
                </a:lnTo>
                <a:lnTo>
                  <a:pt x="1712" y="322"/>
                </a:lnTo>
                <a:lnTo>
                  <a:pt x="1672" y="328"/>
                </a:lnTo>
                <a:lnTo>
                  <a:pt x="1656" y="268"/>
                </a:lnTo>
                <a:lnTo>
                  <a:pt x="1688" y="182"/>
                </a:lnTo>
                <a:lnTo>
                  <a:pt x="1656" y="207"/>
                </a:lnTo>
                <a:lnTo>
                  <a:pt x="1721" y="158"/>
                </a:lnTo>
                <a:lnTo>
                  <a:pt x="1832" y="152"/>
                </a:lnTo>
                <a:lnTo>
                  <a:pt x="1809" y="134"/>
                </a:lnTo>
                <a:lnTo>
                  <a:pt x="1632" y="122"/>
                </a:lnTo>
                <a:lnTo>
                  <a:pt x="1656" y="85"/>
                </a:lnTo>
                <a:lnTo>
                  <a:pt x="1551" y="128"/>
                </a:lnTo>
                <a:lnTo>
                  <a:pt x="1479" y="128"/>
                </a:lnTo>
                <a:lnTo>
                  <a:pt x="1567" y="67"/>
                </a:lnTo>
                <a:lnTo>
                  <a:pt x="1359" y="37"/>
                </a:lnTo>
                <a:lnTo>
                  <a:pt x="1326" y="0"/>
                </a:lnTo>
                <a:lnTo>
                  <a:pt x="1326" y="24"/>
                </a:lnTo>
                <a:lnTo>
                  <a:pt x="88" y="24"/>
                </a:lnTo>
                <a:lnTo>
                  <a:pt x="103" y="61"/>
                </a:lnTo>
                <a:lnTo>
                  <a:pt x="80" y="91"/>
                </a:lnTo>
                <a:lnTo>
                  <a:pt x="88" y="61"/>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05" name="Freeform 415"/>
          <p:cNvSpPr>
            <a:spLocks/>
          </p:cNvSpPr>
          <p:nvPr/>
        </p:nvSpPr>
        <p:spPr bwMode="auto">
          <a:xfrm>
            <a:off x="2813051" y="5248276"/>
            <a:ext cx="128588" cy="130175"/>
          </a:xfrm>
          <a:custGeom>
            <a:avLst/>
            <a:gdLst>
              <a:gd name="T0" fmla="*/ 0 w 242"/>
              <a:gd name="T1" fmla="*/ 2147483647 h 188"/>
              <a:gd name="T2" fmla="*/ 2147483647 w 242"/>
              <a:gd name="T3" fmla="*/ 2147483647 h 188"/>
              <a:gd name="T4" fmla="*/ 2147483647 w 242"/>
              <a:gd name="T5" fmla="*/ 0 h 188"/>
              <a:gd name="T6" fmla="*/ 2147483647 w 242"/>
              <a:gd name="T7" fmla="*/ 2147483647 h 188"/>
              <a:gd name="T8" fmla="*/ 2147483647 w 242"/>
              <a:gd name="T9" fmla="*/ 2147483647 h 188"/>
              <a:gd name="T10" fmla="*/ 2147483647 w 242"/>
              <a:gd name="T11" fmla="*/ 2147483647 h 188"/>
              <a:gd name="T12" fmla="*/ 2147483647 w 242"/>
              <a:gd name="T13" fmla="*/ 2147483647 h 188"/>
              <a:gd name="T14" fmla="*/ 0 w 24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88"/>
              <a:gd name="T26" fmla="*/ 242 w 24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88">
                <a:moveTo>
                  <a:pt x="0" y="151"/>
                </a:moveTo>
                <a:lnTo>
                  <a:pt x="32" y="5"/>
                </a:lnTo>
                <a:lnTo>
                  <a:pt x="72" y="0"/>
                </a:lnTo>
                <a:lnTo>
                  <a:pt x="209" y="73"/>
                </a:lnTo>
                <a:lnTo>
                  <a:pt x="242" y="103"/>
                </a:lnTo>
                <a:lnTo>
                  <a:pt x="225" y="146"/>
                </a:lnTo>
                <a:lnTo>
                  <a:pt x="169" y="188"/>
                </a:lnTo>
                <a:lnTo>
                  <a:pt x="0" y="15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6" name="Freeform 416"/>
          <p:cNvSpPr>
            <a:spLocks/>
          </p:cNvSpPr>
          <p:nvPr/>
        </p:nvSpPr>
        <p:spPr bwMode="auto">
          <a:xfrm>
            <a:off x="2179639" y="3978276"/>
            <a:ext cx="255587" cy="71438"/>
          </a:xfrm>
          <a:custGeom>
            <a:avLst/>
            <a:gdLst>
              <a:gd name="T0" fmla="*/ 0 w 483"/>
              <a:gd name="T1" fmla="*/ 2147483647 h 103"/>
              <a:gd name="T2" fmla="*/ 2147483647 w 483"/>
              <a:gd name="T3" fmla="*/ 2147483647 h 103"/>
              <a:gd name="T4" fmla="*/ 2147483647 w 483"/>
              <a:gd name="T5" fmla="*/ 2147483647 h 103"/>
              <a:gd name="T6" fmla="*/ 2147483647 w 483"/>
              <a:gd name="T7" fmla="*/ 2147483647 h 103"/>
              <a:gd name="T8" fmla="*/ 2147483647 w 483"/>
              <a:gd name="T9" fmla="*/ 2147483647 h 103"/>
              <a:gd name="T10" fmla="*/ 2147483647 w 483"/>
              <a:gd name="T11" fmla="*/ 2147483647 h 103"/>
              <a:gd name="T12" fmla="*/ 2147483647 w 483"/>
              <a:gd name="T13" fmla="*/ 2147483647 h 103"/>
              <a:gd name="T14" fmla="*/ 2147483647 w 483"/>
              <a:gd name="T15" fmla="*/ 2147483647 h 103"/>
              <a:gd name="T16" fmla="*/ 2147483647 w 483"/>
              <a:gd name="T17" fmla="*/ 2147483647 h 103"/>
              <a:gd name="T18" fmla="*/ 2147483647 w 483"/>
              <a:gd name="T19" fmla="*/ 2147483647 h 103"/>
              <a:gd name="T20" fmla="*/ 2147483647 w 483"/>
              <a:gd name="T21" fmla="*/ 2147483647 h 103"/>
              <a:gd name="T22" fmla="*/ 2147483647 w 483"/>
              <a:gd name="T23" fmla="*/ 0 h 103"/>
              <a:gd name="T24" fmla="*/ 2147483647 w 483"/>
              <a:gd name="T25" fmla="*/ 0 h 103"/>
              <a:gd name="T26" fmla="*/ 2147483647 w 483"/>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103"/>
              <a:gd name="T44" fmla="*/ 483 w 48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103">
                <a:moveTo>
                  <a:pt x="0" y="54"/>
                </a:moveTo>
                <a:lnTo>
                  <a:pt x="82" y="30"/>
                </a:lnTo>
                <a:lnTo>
                  <a:pt x="122" y="30"/>
                </a:lnTo>
                <a:lnTo>
                  <a:pt x="122" y="43"/>
                </a:lnTo>
                <a:lnTo>
                  <a:pt x="250" y="60"/>
                </a:lnTo>
                <a:lnTo>
                  <a:pt x="282" y="85"/>
                </a:lnTo>
                <a:lnTo>
                  <a:pt x="338" y="85"/>
                </a:lnTo>
                <a:lnTo>
                  <a:pt x="298" y="103"/>
                </a:lnTo>
                <a:lnTo>
                  <a:pt x="451" y="103"/>
                </a:lnTo>
                <a:lnTo>
                  <a:pt x="483" y="85"/>
                </a:lnTo>
                <a:lnTo>
                  <a:pt x="346" y="60"/>
                </a:lnTo>
                <a:lnTo>
                  <a:pt x="153" y="0"/>
                </a:lnTo>
                <a:lnTo>
                  <a:pt x="97" y="0"/>
                </a:lnTo>
                <a:lnTo>
                  <a:pt x="8" y="3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07" name="Freeform 417"/>
          <p:cNvSpPr>
            <a:spLocks/>
          </p:cNvSpPr>
          <p:nvPr/>
        </p:nvSpPr>
        <p:spPr bwMode="auto">
          <a:xfrm>
            <a:off x="2290763" y="2371725"/>
            <a:ext cx="96837" cy="38100"/>
          </a:xfrm>
          <a:custGeom>
            <a:avLst/>
            <a:gdLst>
              <a:gd name="T0" fmla="*/ 0 w 185"/>
              <a:gd name="T1" fmla="*/ 2147483647 h 55"/>
              <a:gd name="T2" fmla="*/ 2147483647 w 185"/>
              <a:gd name="T3" fmla="*/ 0 h 55"/>
              <a:gd name="T4" fmla="*/ 2147483647 w 185"/>
              <a:gd name="T5" fmla="*/ 2147483647 h 55"/>
              <a:gd name="T6" fmla="*/ 2147483647 w 185"/>
              <a:gd name="T7" fmla="*/ 2147483647 h 55"/>
              <a:gd name="T8" fmla="*/ 0 w 185"/>
              <a:gd name="T9" fmla="*/ 2147483647 h 55"/>
              <a:gd name="T10" fmla="*/ 0 60000 65536"/>
              <a:gd name="T11" fmla="*/ 0 60000 65536"/>
              <a:gd name="T12" fmla="*/ 0 60000 65536"/>
              <a:gd name="T13" fmla="*/ 0 60000 65536"/>
              <a:gd name="T14" fmla="*/ 0 60000 65536"/>
              <a:gd name="T15" fmla="*/ 0 w 185"/>
              <a:gd name="T16" fmla="*/ 0 h 55"/>
              <a:gd name="T17" fmla="*/ 185 w 185"/>
              <a:gd name="T18" fmla="*/ 55 h 55"/>
            </a:gdLst>
            <a:ahLst/>
            <a:cxnLst>
              <a:cxn ang="T10">
                <a:pos x="T0" y="T1"/>
              </a:cxn>
              <a:cxn ang="T11">
                <a:pos x="T2" y="T3"/>
              </a:cxn>
              <a:cxn ang="T12">
                <a:pos x="T4" y="T5"/>
              </a:cxn>
              <a:cxn ang="T13">
                <a:pos x="T6" y="T7"/>
              </a:cxn>
              <a:cxn ang="T14">
                <a:pos x="T8" y="T9"/>
              </a:cxn>
            </a:cxnLst>
            <a:rect l="T15" t="T16" r="T17" b="T18"/>
            <a:pathLst>
              <a:path w="185" h="55">
                <a:moveTo>
                  <a:pt x="0" y="36"/>
                </a:moveTo>
                <a:lnTo>
                  <a:pt x="40" y="0"/>
                </a:lnTo>
                <a:lnTo>
                  <a:pt x="160" y="6"/>
                </a:lnTo>
                <a:lnTo>
                  <a:pt x="185" y="55"/>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8" name="Freeform 418"/>
          <p:cNvSpPr>
            <a:spLocks/>
          </p:cNvSpPr>
          <p:nvPr/>
        </p:nvSpPr>
        <p:spPr bwMode="auto">
          <a:xfrm>
            <a:off x="5651501" y="3571875"/>
            <a:ext cx="341313" cy="242888"/>
          </a:xfrm>
          <a:custGeom>
            <a:avLst/>
            <a:gdLst>
              <a:gd name="T0" fmla="*/ 0 w 643"/>
              <a:gd name="T1" fmla="*/ 2147483647 h 353"/>
              <a:gd name="T2" fmla="*/ 2147483647 w 643"/>
              <a:gd name="T3" fmla="*/ 2147483647 h 353"/>
              <a:gd name="T4" fmla="*/ 2147483647 w 643"/>
              <a:gd name="T5" fmla="*/ 2147483647 h 353"/>
              <a:gd name="T6" fmla="*/ 2147483647 w 643"/>
              <a:gd name="T7" fmla="*/ 2147483647 h 353"/>
              <a:gd name="T8" fmla="*/ 2147483647 w 643"/>
              <a:gd name="T9" fmla="*/ 2147483647 h 353"/>
              <a:gd name="T10" fmla="*/ 2147483647 w 643"/>
              <a:gd name="T11" fmla="*/ 2147483647 h 353"/>
              <a:gd name="T12" fmla="*/ 2147483647 w 643"/>
              <a:gd name="T13" fmla="*/ 2147483647 h 353"/>
              <a:gd name="T14" fmla="*/ 2147483647 w 643"/>
              <a:gd name="T15" fmla="*/ 2147483647 h 353"/>
              <a:gd name="T16" fmla="*/ 2147483647 w 643"/>
              <a:gd name="T17" fmla="*/ 2147483647 h 353"/>
              <a:gd name="T18" fmla="*/ 2147483647 w 643"/>
              <a:gd name="T19" fmla="*/ 2147483647 h 353"/>
              <a:gd name="T20" fmla="*/ 2147483647 w 643"/>
              <a:gd name="T21" fmla="*/ 2147483647 h 353"/>
              <a:gd name="T22" fmla="*/ 2147483647 w 643"/>
              <a:gd name="T23" fmla="*/ 2147483647 h 353"/>
              <a:gd name="T24" fmla="*/ 2147483647 w 643"/>
              <a:gd name="T25" fmla="*/ 2147483647 h 353"/>
              <a:gd name="T26" fmla="*/ 2147483647 w 643"/>
              <a:gd name="T27" fmla="*/ 2147483647 h 353"/>
              <a:gd name="T28" fmla="*/ 2147483647 w 643"/>
              <a:gd name="T29" fmla="*/ 2147483647 h 353"/>
              <a:gd name="T30" fmla="*/ 2147483647 w 643"/>
              <a:gd name="T31" fmla="*/ 2147483647 h 353"/>
              <a:gd name="T32" fmla="*/ 2147483647 w 643"/>
              <a:gd name="T33" fmla="*/ 2147483647 h 353"/>
              <a:gd name="T34" fmla="*/ 2147483647 w 643"/>
              <a:gd name="T35" fmla="*/ 2147483647 h 353"/>
              <a:gd name="T36" fmla="*/ 2147483647 w 643"/>
              <a:gd name="T37" fmla="*/ 0 h 353"/>
              <a:gd name="T38" fmla="*/ 2147483647 w 643"/>
              <a:gd name="T39" fmla="*/ 2147483647 h 353"/>
              <a:gd name="T40" fmla="*/ 2147483647 w 643"/>
              <a:gd name="T41" fmla="*/ 2147483647 h 353"/>
              <a:gd name="T42" fmla="*/ 2147483647 w 643"/>
              <a:gd name="T43" fmla="*/ 2147483647 h 353"/>
              <a:gd name="T44" fmla="*/ 2147483647 w 643"/>
              <a:gd name="T45" fmla="*/ 2147483647 h 353"/>
              <a:gd name="T46" fmla="*/ 0 w 643"/>
              <a:gd name="T47" fmla="*/ 2147483647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3"/>
              <a:gd name="T73" fmla="*/ 0 h 353"/>
              <a:gd name="T74" fmla="*/ 643 w 643"/>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3" h="353">
                <a:moveTo>
                  <a:pt x="0" y="170"/>
                </a:moveTo>
                <a:lnTo>
                  <a:pt x="17" y="261"/>
                </a:lnTo>
                <a:lnTo>
                  <a:pt x="57" y="291"/>
                </a:lnTo>
                <a:lnTo>
                  <a:pt x="17" y="334"/>
                </a:lnTo>
                <a:lnTo>
                  <a:pt x="97" y="353"/>
                </a:lnTo>
                <a:lnTo>
                  <a:pt x="257" y="334"/>
                </a:lnTo>
                <a:lnTo>
                  <a:pt x="282" y="280"/>
                </a:lnTo>
                <a:lnTo>
                  <a:pt x="395" y="255"/>
                </a:lnTo>
                <a:lnTo>
                  <a:pt x="410" y="213"/>
                </a:lnTo>
                <a:lnTo>
                  <a:pt x="450" y="207"/>
                </a:lnTo>
                <a:lnTo>
                  <a:pt x="427" y="176"/>
                </a:lnTo>
                <a:lnTo>
                  <a:pt x="475" y="176"/>
                </a:lnTo>
                <a:lnTo>
                  <a:pt x="507" y="133"/>
                </a:lnTo>
                <a:lnTo>
                  <a:pt x="490" y="91"/>
                </a:lnTo>
                <a:lnTo>
                  <a:pt x="635" y="60"/>
                </a:lnTo>
                <a:lnTo>
                  <a:pt x="643" y="54"/>
                </a:lnTo>
                <a:lnTo>
                  <a:pt x="587" y="42"/>
                </a:lnTo>
                <a:lnTo>
                  <a:pt x="507" y="73"/>
                </a:lnTo>
                <a:lnTo>
                  <a:pt x="475" y="0"/>
                </a:lnTo>
                <a:lnTo>
                  <a:pt x="402" y="54"/>
                </a:lnTo>
                <a:lnTo>
                  <a:pt x="202" y="54"/>
                </a:lnTo>
                <a:lnTo>
                  <a:pt x="105" y="133"/>
                </a:lnTo>
                <a:lnTo>
                  <a:pt x="40" y="109"/>
                </a:lnTo>
                <a:lnTo>
                  <a:pt x="0" y="17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09" name="Freeform 419"/>
          <p:cNvSpPr>
            <a:spLocks/>
          </p:cNvSpPr>
          <p:nvPr/>
        </p:nvSpPr>
        <p:spPr bwMode="auto">
          <a:xfrm>
            <a:off x="4668838" y="3463925"/>
            <a:ext cx="42863" cy="77788"/>
          </a:xfrm>
          <a:custGeom>
            <a:avLst/>
            <a:gdLst>
              <a:gd name="T0" fmla="*/ 0 w 80"/>
              <a:gd name="T1" fmla="*/ 2147483647 h 116"/>
              <a:gd name="T2" fmla="*/ 0 w 80"/>
              <a:gd name="T3" fmla="*/ 2147483647 h 116"/>
              <a:gd name="T4" fmla="*/ 2147483647 w 80"/>
              <a:gd name="T5" fmla="*/ 0 h 116"/>
              <a:gd name="T6" fmla="*/ 2147483647 w 80"/>
              <a:gd name="T7" fmla="*/ 2147483647 h 116"/>
              <a:gd name="T8" fmla="*/ 2147483647 w 80"/>
              <a:gd name="T9" fmla="*/ 2147483647 h 116"/>
              <a:gd name="T10" fmla="*/ 0 w 80"/>
              <a:gd name="T11" fmla="*/ 2147483647 h 116"/>
              <a:gd name="T12" fmla="*/ 0 60000 65536"/>
              <a:gd name="T13" fmla="*/ 0 60000 65536"/>
              <a:gd name="T14" fmla="*/ 0 60000 65536"/>
              <a:gd name="T15" fmla="*/ 0 60000 65536"/>
              <a:gd name="T16" fmla="*/ 0 60000 65536"/>
              <a:gd name="T17" fmla="*/ 0 60000 65536"/>
              <a:gd name="T18" fmla="*/ 0 w 80"/>
              <a:gd name="T19" fmla="*/ 0 h 116"/>
              <a:gd name="T20" fmla="*/ 80 w 8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80" h="116">
                <a:moveTo>
                  <a:pt x="0" y="86"/>
                </a:moveTo>
                <a:lnTo>
                  <a:pt x="0" y="24"/>
                </a:lnTo>
                <a:lnTo>
                  <a:pt x="40" y="0"/>
                </a:lnTo>
                <a:lnTo>
                  <a:pt x="80" y="67"/>
                </a:lnTo>
                <a:lnTo>
                  <a:pt x="48" y="116"/>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0" name="Freeform 420"/>
          <p:cNvSpPr>
            <a:spLocks/>
          </p:cNvSpPr>
          <p:nvPr/>
        </p:nvSpPr>
        <p:spPr bwMode="auto">
          <a:xfrm>
            <a:off x="4005265" y="3617914"/>
            <a:ext cx="485775" cy="455612"/>
          </a:xfrm>
          <a:custGeom>
            <a:avLst/>
            <a:gdLst>
              <a:gd name="T0" fmla="*/ 0 w 917"/>
              <a:gd name="T1" fmla="*/ 2147483647 h 663"/>
              <a:gd name="T2" fmla="*/ 0 w 917"/>
              <a:gd name="T3" fmla="*/ 2147483647 h 663"/>
              <a:gd name="T4" fmla="*/ 2147483647 w 917"/>
              <a:gd name="T5" fmla="*/ 2147483647 h 663"/>
              <a:gd name="T6" fmla="*/ 2147483647 w 917"/>
              <a:gd name="T7" fmla="*/ 2147483647 h 663"/>
              <a:gd name="T8" fmla="*/ 2147483647 w 917"/>
              <a:gd name="T9" fmla="*/ 2147483647 h 663"/>
              <a:gd name="T10" fmla="*/ 2147483647 w 917"/>
              <a:gd name="T11" fmla="*/ 2147483647 h 663"/>
              <a:gd name="T12" fmla="*/ 2147483647 w 917"/>
              <a:gd name="T13" fmla="*/ 2147483647 h 663"/>
              <a:gd name="T14" fmla="*/ 2147483647 w 917"/>
              <a:gd name="T15" fmla="*/ 2147483647 h 663"/>
              <a:gd name="T16" fmla="*/ 2147483647 w 917"/>
              <a:gd name="T17" fmla="*/ 2147483647 h 663"/>
              <a:gd name="T18" fmla="*/ 2147483647 w 917"/>
              <a:gd name="T19" fmla="*/ 2147483647 h 663"/>
              <a:gd name="T20" fmla="*/ 2147483647 w 917"/>
              <a:gd name="T21" fmla="*/ 2147483647 h 663"/>
              <a:gd name="T22" fmla="*/ 2147483647 w 917"/>
              <a:gd name="T23" fmla="*/ 2147483647 h 663"/>
              <a:gd name="T24" fmla="*/ 2147483647 w 917"/>
              <a:gd name="T25" fmla="*/ 2147483647 h 663"/>
              <a:gd name="T26" fmla="*/ 2147483647 w 917"/>
              <a:gd name="T27" fmla="*/ 0 h 663"/>
              <a:gd name="T28" fmla="*/ 2147483647 w 917"/>
              <a:gd name="T29" fmla="*/ 2147483647 h 663"/>
              <a:gd name="T30" fmla="*/ 2147483647 w 917"/>
              <a:gd name="T31" fmla="*/ 2147483647 h 663"/>
              <a:gd name="T32" fmla="*/ 2147483647 w 917"/>
              <a:gd name="T33" fmla="*/ 2147483647 h 663"/>
              <a:gd name="T34" fmla="*/ 2147483647 w 917"/>
              <a:gd name="T35" fmla="*/ 2147483647 h 663"/>
              <a:gd name="T36" fmla="*/ 2147483647 w 917"/>
              <a:gd name="T37" fmla="*/ 2147483647 h 663"/>
              <a:gd name="T38" fmla="*/ 2147483647 w 917"/>
              <a:gd name="T39" fmla="*/ 2147483647 h 663"/>
              <a:gd name="T40" fmla="*/ 2147483647 w 917"/>
              <a:gd name="T41" fmla="*/ 2147483647 h 663"/>
              <a:gd name="T42" fmla="*/ 0 w 917"/>
              <a:gd name="T43" fmla="*/ 2147483647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7"/>
              <a:gd name="T67" fmla="*/ 0 h 663"/>
              <a:gd name="T68" fmla="*/ 917 w 917"/>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7" h="663">
                <a:moveTo>
                  <a:pt x="0" y="346"/>
                </a:moveTo>
                <a:lnTo>
                  <a:pt x="0" y="364"/>
                </a:lnTo>
                <a:lnTo>
                  <a:pt x="160" y="450"/>
                </a:lnTo>
                <a:lnTo>
                  <a:pt x="530" y="632"/>
                </a:lnTo>
                <a:lnTo>
                  <a:pt x="530" y="663"/>
                </a:lnTo>
                <a:lnTo>
                  <a:pt x="579" y="650"/>
                </a:lnTo>
                <a:lnTo>
                  <a:pt x="635" y="645"/>
                </a:lnTo>
                <a:lnTo>
                  <a:pt x="917" y="504"/>
                </a:lnTo>
                <a:lnTo>
                  <a:pt x="803" y="407"/>
                </a:lnTo>
                <a:lnTo>
                  <a:pt x="812" y="255"/>
                </a:lnTo>
                <a:lnTo>
                  <a:pt x="797" y="182"/>
                </a:lnTo>
                <a:lnTo>
                  <a:pt x="715" y="109"/>
                </a:lnTo>
                <a:lnTo>
                  <a:pt x="755" y="90"/>
                </a:lnTo>
                <a:lnTo>
                  <a:pt x="780" y="0"/>
                </a:lnTo>
                <a:lnTo>
                  <a:pt x="459" y="11"/>
                </a:lnTo>
                <a:lnTo>
                  <a:pt x="289" y="73"/>
                </a:lnTo>
                <a:lnTo>
                  <a:pt x="337" y="182"/>
                </a:lnTo>
                <a:lnTo>
                  <a:pt x="257" y="182"/>
                </a:lnTo>
                <a:lnTo>
                  <a:pt x="217" y="194"/>
                </a:lnTo>
                <a:lnTo>
                  <a:pt x="225" y="230"/>
                </a:lnTo>
                <a:lnTo>
                  <a:pt x="16" y="292"/>
                </a:lnTo>
                <a:lnTo>
                  <a:pt x="0" y="34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11" name="Freeform 421"/>
          <p:cNvSpPr>
            <a:spLocks/>
          </p:cNvSpPr>
          <p:nvPr/>
        </p:nvSpPr>
        <p:spPr bwMode="auto">
          <a:xfrm>
            <a:off x="6303963" y="3886200"/>
            <a:ext cx="114300" cy="141288"/>
          </a:xfrm>
          <a:custGeom>
            <a:avLst/>
            <a:gdLst>
              <a:gd name="T0" fmla="*/ 0 w 217"/>
              <a:gd name="T1" fmla="*/ 2147483647 h 207"/>
              <a:gd name="T2" fmla="*/ 2147483647 w 217"/>
              <a:gd name="T3" fmla="*/ 2147483647 h 207"/>
              <a:gd name="T4" fmla="*/ 2147483647 w 217"/>
              <a:gd name="T5" fmla="*/ 2147483647 h 207"/>
              <a:gd name="T6" fmla="*/ 2147483647 w 217"/>
              <a:gd name="T7" fmla="*/ 2147483647 h 207"/>
              <a:gd name="T8" fmla="*/ 2147483647 w 217"/>
              <a:gd name="T9" fmla="*/ 2147483647 h 207"/>
              <a:gd name="T10" fmla="*/ 2147483647 w 217"/>
              <a:gd name="T11" fmla="*/ 2147483647 h 207"/>
              <a:gd name="T12" fmla="*/ 2147483647 w 217"/>
              <a:gd name="T13" fmla="*/ 2147483647 h 207"/>
              <a:gd name="T14" fmla="*/ 2147483647 w 217"/>
              <a:gd name="T15" fmla="*/ 2147483647 h 207"/>
              <a:gd name="T16" fmla="*/ 2147483647 w 217"/>
              <a:gd name="T17" fmla="*/ 2147483647 h 207"/>
              <a:gd name="T18" fmla="*/ 2147483647 w 217"/>
              <a:gd name="T19" fmla="*/ 2147483647 h 207"/>
              <a:gd name="T20" fmla="*/ 2147483647 w 217"/>
              <a:gd name="T21" fmla="*/ 2147483647 h 207"/>
              <a:gd name="T22" fmla="*/ 2147483647 w 217"/>
              <a:gd name="T23" fmla="*/ 2147483647 h 207"/>
              <a:gd name="T24" fmla="*/ 2147483647 w 217"/>
              <a:gd name="T25" fmla="*/ 2147483647 h 207"/>
              <a:gd name="T26" fmla="*/ 2147483647 w 217"/>
              <a:gd name="T27" fmla="*/ 0 h 207"/>
              <a:gd name="T28" fmla="*/ 2147483647 w 217"/>
              <a:gd name="T29" fmla="*/ 2147483647 h 207"/>
              <a:gd name="T30" fmla="*/ 2147483647 w 217"/>
              <a:gd name="T31" fmla="*/ 2147483647 h 207"/>
              <a:gd name="T32" fmla="*/ 0 w 217"/>
              <a:gd name="T33" fmla="*/ 2147483647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07"/>
              <a:gd name="T53" fmla="*/ 217 w 217"/>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07">
                <a:moveTo>
                  <a:pt x="0" y="67"/>
                </a:moveTo>
                <a:lnTo>
                  <a:pt x="32" y="79"/>
                </a:lnTo>
                <a:lnTo>
                  <a:pt x="48" y="177"/>
                </a:lnTo>
                <a:lnTo>
                  <a:pt x="112" y="170"/>
                </a:lnTo>
                <a:lnTo>
                  <a:pt x="137" y="134"/>
                </a:lnTo>
                <a:lnTo>
                  <a:pt x="168" y="140"/>
                </a:lnTo>
                <a:lnTo>
                  <a:pt x="208" y="207"/>
                </a:lnTo>
                <a:lnTo>
                  <a:pt x="217" y="170"/>
                </a:lnTo>
                <a:lnTo>
                  <a:pt x="200" y="97"/>
                </a:lnTo>
                <a:lnTo>
                  <a:pt x="168" y="127"/>
                </a:lnTo>
                <a:lnTo>
                  <a:pt x="145" y="97"/>
                </a:lnTo>
                <a:lnTo>
                  <a:pt x="200" y="54"/>
                </a:lnTo>
                <a:lnTo>
                  <a:pt x="104" y="48"/>
                </a:lnTo>
                <a:lnTo>
                  <a:pt x="32" y="0"/>
                </a:lnTo>
                <a:lnTo>
                  <a:pt x="7" y="30"/>
                </a:lnTo>
                <a:lnTo>
                  <a:pt x="32" y="48"/>
                </a:lnTo>
                <a:lnTo>
                  <a:pt x="0" y="6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2" name="Freeform 422"/>
          <p:cNvSpPr>
            <a:spLocks/>
          </p:cNvSpPr>
          <p:nvPr/>
        </p:nvSpPr>
        <p:spPr bwMode="auto">
          <a:xfrm>
            <a:off x="6329363" y="3843338"/>
            <a:ext cx="76200" cy="38100"/>
          </a:xfrm>
          <a:custGeom>
            <a:avLst/>
            <a:gdLst>
              <a:gd name="T0" fmla="*/ 0 w 145"/>
              <a:gd name="T1" fmla="*/ 2147483647 h 56"/>
              <a:gd name="T2" fmla="*/ 2147483647 w 145"/>
              <a:gd name="T3" fmla="*/ 2147483647 h 56"/>
              <a:gd name="T4" fmla="*/ 2147483647 w 145"/>
              <a:gd name="T5" fmla="*/ 2147483647 h 56"/>
              <a:gd name="T6" fmla="*/ 2147483647 w 145"/>
              <a:gd name="T7" fmla="*/ 2147483647 h 56"/>
              <a:gd name="T8" fmla="*/ 2147483647 w 145"/>
              <a:gd name="T9" fmla="*/ 0 h 56"/>
              <a:gd name="T10" fmla="*/ 0 w 145"/>
              <a:gd name="T11" fmla="*/ 2147483647 h 56"/>
              <a:gd name="T12" fmla="*/ 0 60000 65536"/>
              <a:gd name="T13" fmla="*/ 0 60000 65536"/>
              <a:gd name="T14" fmla="*/ 0 60000 65536"/>
              <a:gd name="T15" fmla="*/ 0 60000 65536"/>
              <a:gd name="T16" fmla="*/ 0 60000 65536"/>
              <a:gd name="T17" fmla="*/ 0 60000 65536"/>
              <a:gd name="T18" fmla="*/ 0 w 145"/>
              <a:gd name="T19" fmla="*/ 0 h 56"/>
              <a:gd name="T20" fmla="*/ 145 w 14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5" h="56">
                <a:moveTo>
                  <a:pt x="0" y="37"/>
                </a:moveTo>
                <a:lnTo>
                  <a:pt x="24" y="56"/>
                </a:lnTo>
                <a:lnTo>
                  <a:pt x="145" y="50"/>
                </a:lnTo>
                <a:lnTo>
                  <a:pt x="137" y="19"/>
                </a:lnTo>
                <a:lnTo>
                  <a:pt x="49"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3" name="Freeform 423"/>
          <p:cNvSpPr>
            <a:spLocks/>
          </p:cNvSpPr>
          <p:nvPr/>
        </p:nvSpPr>
        <p:spPr bwMode="auto">
          <a:xfrm>
            <a:off x="2447926" y="4403726"/>
            <a:ext cx="927100" cy="944563"/>
          </a:xfrm>
          <a:custGeom>
            <a:avLst/>
            <a:gdLst>
              <a:gd name="T0" fmla="*/ 2147483647 w 1752"/>
              <a:gd name="T1" fmla="*/ 2147483647 h 1376"/>
              <a:gd name="T2" fmla="*/ 2147483647 w 1752"/>
              <a:gd name="T3" fmla="*/ 2147483647 h 1376"/>
              <a:gd name="T4" fmla="*/ 2147483647 w 1752"/>
              <a:gd name="T5" fmla="*/ 2147483647 h 1376"/>
              <a:gd name="T6" fmla="*/ 2147483647 w 1752"/>
              <a:gd name="T7" fmla="*/ 2147483647 h 1376"/>
              <a:gd name="T8" fmla="*/ 2147483647 w 1752"/>
              <a:gd name="T9" fmla="*/ 2147483647 h 1376"/>
              <a:gd name="T10" fmla="*/ 2147483647 w 1752"/>
              <a:gd name="T11" fmla="*/ 2147483647 h 1376"/>
              <a:gd name="T12" fmla="*/ 2147483647 w 1752"/>
              <a:gd name="T13" fmla="*/ 2147483647 h 1376"/>
              <a:gd name="T14" fmla="*/ 2147483647 w 1752"/>
              <a:gd name="T15" fmla="*/ 2147483647 h 1376"/>
              <a:gd name="T16" fmla="*/ 2147483647 w 1752"/>
              <a:gd name="T17" fmla="*/ 2147483647 h 1376"/>
              <a:gd name="T18" fmla="*/ 2147483647 w 1752"/>
              <a:gd name="T19" fmla="*/ 2147483647 h 1376"/>
              <a:gd name="T20" fmla="*/ 2147483647 w 1752"/>
              <a:gd name="T21" fmla="*/ 2147483647 h 1376"/>
              <a:gd name="T22" fmla="*/ 2147483647 w 1752"/>
              <a:gd name="T23" fmla="*/ 2147483647 h 1376"/>
              <a:gd name="T24" fmla="*/ 2147483647 w 1752"/>
              <a:gd name="T25" fmla="*/ 2147483647 h 1376"/>
              <a:gd name="T26" fmla="*/ 2147483647 w 1752"/>
              <a:gd name="T27" fmla="*/ 2147483647 h 1376"/>
              <a:gd name="T28" fmla="*/ 2147483647 w 1752"/>
              <a:gd name="T29" fmla="*/ 2147483647 h 1376"/>
              <a:gd name="T30" fmla="*/ 2147483647 w 1752"/>
              <a:gd name="T31" fmla="*/ 2147483647 h 1376"/>
              <a:gd name="T32" fmla="*/ 2147483647 w 1752"/>
              <a:gd name="T33" fmla="*/ 2147483647 h 1376"/>
              <a:gd name="T34" fmla="*/ 2147483647 w 1752"/>
              <a:gd name="T35" fmla="*/ 2147483647 h 1376"/>
              <a:gd name="T36" fmla="*/ 2147483647 w 1752"/>
              <a:gd name="T37" fmla="*/ 2147483647 h 1376"/>
              <a:gd name="T38" fmla="*/ 2147483647 w 1752"/>
              <a:gd name="T39" fmla="*/ 2147483647 h 1376"/>
              <a:gd name="T40" fmla="*/ 2147483647 w 1752"/>
              <a:gd name="T41" fmla="*/ 2147483647 h 1376"/>
              <a:gd name="T42" fmla="*/ 2147483647 w 1752"/>
              <a:gd name="T43" fmla="*/ 2147483647 h 1376"/>
              <a:gd name="T44" fmla="*/ 2147483647 w 1752"/>
              <a:gd name="T45" fmla="*/ 2147483647 h 1376"/>
              <a:gd name="T46" fmla="*/ 2147483647 w 1752"/>
              <a:gd name="T47" fmla="*/ 2147483647 h 1376"/>
              <a:gd name="T48" fmla="*/ 2147483647 w 1752"/>
              <a:gd name="T49" fmla="*/ 2147483647 h 1376"/>
              <a:gd name="T50" fmla="*/ 2147483647 w 1752"/>
              <a:gd name="T51" fmla="*/ 2147483647 h 1376"/>
              <a:gd name="T52" fmla="*/ 2147483647 w 1752"/>
              <a:gd name="T53" fmla="*/ 2147483647 h 1376"/>
              <a:gd name="T54" fmla="*/ 2147483647 w 1752"/>
              <a:gd name="T55" fmla="*/ 0 h 1376"/>
              <a:gd name="T56" fmla="*/ 2147483647 w 1752"/>
              <a:gd name="T57" fmla="*/ 2147483647 h 1376"/>
              <a:gd name="T58" fmla="*/ 2147483647 w 1752"/>
              <a:gd name="T59" fmla="*/ 2147483647 h 1376"/>
              <a:gd name="T60" fmla="*/ 2147483647 w 1752"/>
              <a:gd name="T61" fmla="*/ 2147483647 h 1376"/>
              <a:gd name="T62" fmla="*/ 2147483647 w 1752"/>
              <a:gd name="T63" fmla="*/ 2147483647 h 1376"/>
              <a:gd name="T64" fmla="*/ 2147483647 w 1752"/>
              <a:gd name="T65" fmla="*/ 2147483647 h 1376"/>
              <a:gd name="T66" fmla="*/ 2147483647 w 1752"/>
              <a:gd name="T67" fmla="*/ 2147483647 h 1376"/>
              <a:gd name="T68" fmla="*/ 0 w 1752"/>
              <a:gd name="T69" fmla="*/ 2147483647 h 1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376"/>
              <a:gd name="T107" fmla="*/ 1752 w 1752"/>
              <a:gd name="T108" fmla="*/ 1376 h 1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376">
                <a:moveTo>
                  <a:pt x="0" y="432"/>
                </a:moveTo>
                <a:lnTo>
                  <a:pt x="40" y="493"/>
                </a:lnTo>
                <a:lnTo>
                  <a:pt x="95" y="518"/>
                </a:lnTo>
                <a:lnTo>
                  <a:pt x="152" y="493"/>
                </a:lnTo>
                <a:lnTo>
                  <a:pt x="152" y="548"/>
                </a:lnTo>
                <a:lnTo>
                  <a:pt x="185" y="548"/>
                </a:lnTo>
                <a:lnTo>
                  <a:pt x="240" y="554"/>
                </a:lnTo>
                <a:lnTo>
                  <a:pt x="377" y="505"/>
                </a:lnTo>
                <a:lnTo>
                  <a:pt x="393" y="585"/>
                </a:lnTo>
                <a:lnTo>
                  <a:pt x="586" y="645"/>
                </a:lnTo>
                <a:lnTo>
                  <a:pt x="618" y="737"/>
                </a:lnTo>
                <a:lnTo>
                  <a:pt x="691" y="742"/>
                </a:lnTo>
                <a:lnTo>
                  <a:pt x="723" y="798"/>
                </a:lnTo>
                <a:lnTo>
                  <a:pt x="706" y="871"/>
                </a:lnTo>
                <a:lnTo>
                  <a:pt x="715" y="938"/>
                </a:lnTo>
                <a:lnTo>
                  <a:pt x="811" y="950"/>
                </a:lnTo>
                <a:lnTo>
                  <a:pt x="828" y="1005"/>
                </a:lnTo>
                <a:lnTo>
                  <a:pt x="876" y="1011"/>
                </a:lnTo>
                <a:lnTo>
                  <a:pt x="876" y="1065"/>
                </a:lnTo>
                <a:lnTo>
                  <a:pt x="900" y="1065"/>
                </a:lnTo>
                <a:lnTo>
                  <a:pt x="908" y="1120"/>
                </a:lnTo>
                <a:lnTo>
                  <a:pt x="723" y="1235"/>
                </a:lnTo>
                <a:lnTo>
                  <a:pt x="763" y="1230"/>
                </a:lnTo>
                <a:lnTo>
                  <a:pt x="900" y="1303"/>
                </a:lnTo>
                <a:lnTo>
                  <a:pt x="933" y="1333"/>
                </a:lnTo>
                <a:lnTo>
                  <a:pt x="916" y="1376"/>
                </a:lnTo>
                <a:lnTo>
                  <a:pt x="1133" y="1163"/>
                </a:lnTo>
                <a:lnTo>
                  <a:pt x="1149" y="1059"/>
                </a:lnTo>
                <a:lnTo>
                  <a:pt x="1318" y="968"/>
                </a:lnTo>
                <a:lnTo>
                  <a:pt x="1423" y="968"/>
                </a:lnTo>
                <a:lnTo>
                  <a:pt x="1471" y="938"/>
                </a:lnTo>
                <a:lnTo>
                  <a:pt x="1551" y="779"/>
                </a:lnTo>
                <a:lnTo>
                  <a:pt x="1576" y="628"/>
                </a:lnTo>
                <a:lnTo>
                  <a:pt x="1736" y="481"/>
                </a:lnTo>
                <a:lnTo>
                  <a:pt x="1752" y="415"/>
                </a:lnTo>
                <a:lnTo>
                  <a:pt x="1729" y="359"/>
                </a:lnTo>
                <a:lnTo>
                  <a:pt x="1656" y="341"/>
                </a:lnTo>
                <a:lnTo>
                  <a:pt x="1544" y="281"/>
                </a:lnTo>
                <a:lnTo>
                  <a:pt x="1334" y="268"/>
                </a:lnTo>
                <a:lnTo>
                  <a:pt x="1303" y="226"/>
                </a:lnTo>
                <a:lnTo>
                  <a:pt x="1214" y="202"/>
                </a:lnTo>
                <a:lnTo>
                  <a:pt x="1166" y="202"/>
                </a:lnTo>
                <a:lnTo>
                  <a:pt x="1109" y="256"/>
                </a:lnTo>
                <a:lnTo>
                  <a:pt x="1109" y="238"/>
                </a:lnTo>
                <a:lnTo>
                  <a:pt x="1013" y="244"/>
                </a:lnTo>
                <a:lnTo>
                  <a:pt x="1045" y="232"/>
                </a:lnTo>
                <a:lnTo>
                  <a:pt x="1013" y="195"/>
                </a:lnTo>
                <a:lnTo>
                  <a:pt x="1076" y="122"/>
                </a:lnTo>
                <a:lnTo>
                  <a:pt x="1005" y="37"/>
                </a:lnTo>
                <a:lnTo>
                  <a:pt x="940" y="103"/>
                </a:lnTo>
                <a:lnTo>
                  <a:pt x="876" y="98"/>
                </a:lnTo>
                <a:lnTo>
                  <a:pt x="788" y="110"/>
                </a:lnTo>
                <a:lnTo>
                  <a:pt x="658" y="122"/>
                </a:lnTo>
                <a:lnTo>
                  <a:pt x="635" y="92"/>
                </a:lnTo>
                <a:lnTo>
                  <a:pt x="643" y="25"/>
                </a:lnTo>
                <a:lnTo>
                  <a:pt x="595" y="0"/>
                </a:lnTo>
                <a:lnTo>
                  <a:pt x="482" y="43"/>
                </a:lnTo>
                <a:lnTo>
                  <a:pt x="410" y="31"/>
                </a:lnTo>
                <a:lnTo>
                  <a:pt x="433" y="98"/>
                </a:lnTo>
                <a:lnTo>
                  <a:pt x="466" y="103"/>
                </a:lnTo>
                <a:lnTo>
                  <a:pt x="361" y="146"/>
                </a:lnTo>
                <a:lnTo>
                  <a:pt x="313" y="128"/>
                </a:lnTo>
                <a:lnTo>
                  <a:pt x="288" y="110"/>
                </a:lnTo>
                <a:lnTo>
                  <a:pt x="177" y="116"/>
                </a:lnTo>
                <a:lnTo>
                  <a:pt x="208" y="152"/>
                </a:lnTo>
                <a:lnTo>
                  <a:pt x="168" y="159"/>
                </a:lnTo>
                <a:lnTo>
                  <a:pt x="200" y="219"/>
                </a:lnTo>
                <a:lnTo>
                  <a:pt x="177" y="316"/>
                </a:lnTo>
                <a:lnTo>
                  <a:pt x="63" y="353"/>
                </a:lnTo>
                <a:lnTo>
                  <a:pt x="0" y="43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4" name="Freeform 424"/>
          <p:cNvSpPr>
            <a:spLocks/>
          </p:cNvSpPr>
          <p:nvPr/>
        </p:nvSpPr>
        <p:spPr bwMode="auto">
          <a:xfrm>
            <a:off x="6115051" y="4295776"/>
            <a:ext cx="42863" cy="87313"/>
          </a:xfrm>
          <a:custGeom>
            <a:avLst/>
            <a:gdLst>
              <a:gd name="T0" fmla="*/ 0 w 80"/>
              <a:gd name="T1" fmla="*/ 0 h 128"/>
              <a:gd name="T2" fmla="*/ 2147483647 w 80"/>
              <a:gd name="T3" fmla="*/ 2147483647 h 128"/>
              <a:gd name="T4" fmla="*/ 2147483647 w 80"/>
              <a:gd name="T5" fmla="*/ 2147483647 h 128"/>
              <a:gd name="T6" fmla="*/ 2147483647 w 80"/>
              <a:gd name="T7" fmla="*/ 2147483647 h 128"/>
              <a:gd name="T8" fmla="*/ 0 w 80"/>
              <a:gd name="T9" fmla="*/ 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0" y="0"/>
                </a:moveTo>
                <a:lnTo>
                  <a:pt x="17" y="128"/>
                </a:lnTo>
                <a:lnTo>
                  <a:pt x="80" y="104"/>
                </a:lnTo>
                <a:lnTo>
                  <a:pt x="40" y="24"/>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15" name="Freeform 425"/>
          <p:cNvSpPr>
            <a:spLocks/>
          </p:cNvSpPr>
          <p:nvPr/>
        </p:nvSpPr>
        <p:spPr bwMode="auto">
          <a:xfrm>
            <a:off x="4494213" y="3203576"/>
            <a:ext cx="157163" cy="80963"/>
          </a:xfrm>
          <a:custGeom>
            <a:avLst/>
            <a:gdLst>
              <a:gd name="T0" fmla="*/ 0 w 297"/>
              <a:gd name="T1" fmla="*/ 2147483647 h 116"/>
              <a:gd name="T2" fmla="*/ 2147483647 w 297"/>
              <a:gd name="T3" fmla="*/ 2147483647 h 116"/>
              <a:gd name="T4" fmla="*/ 2147483647 w 297"/>
              <a:gd name="T5" fmla="*/ 2147483647 h 116"/>
              <a:gd name="T6" fmla="*/ 2147483647 w 297"/>
              <a:gd name="T7" fmla="*/ 2147483647 h 116"/>
              <a:gd name="T8" fmla="*/ 2147483647 w 297"/>
              <a:gd name="T9" fmla="*/ 2147483647 h 116"/>
              <a:gd name="T10" fmla="*/ 2147483647 w 297"/>
              <a:gd name="T11" fmla="*/ 2147483647 h 116"/>
              <a:gd name="T12" fmla="*/ 2147483647 w 297"/>
              <a:gd name="T13" fmla="*/ 0 h 116"/>
              <a:gd name="T14" fmla="*/ 0 w 297"/>
              <a:gd name="T15" fmla="*/ 2147483647 h 116"/>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16"/>
              <a:gd name="T26" fmla="*/ 297 w 297"/>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16">
                <a:moveTo>
                  <a:pt x="0" y="43"/>
                </a:moveTo>
                <a:lnTo>
                  <a:pt x="80" y="116"/>
                </a:lnTo>
                <a:lnTo>
                  <a:pt x="208" y="110"/>
                </a:lnTo>
                <a:lnTo>
                  <a:pt x="265" y="91"/>
                </a:lnTo>
                <a:lnTo>
                  <a:pt x="297" y="67"/>
                </a:lnTo>
                <a:lnTo>
                  <a:pt x="128" y="18"/>
                </a:lnTo>
                <a:lnTo>
                  <a:pt x="97" y="0"/>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6" name="Freeform 426"/>
          <p:cNvSpPr>
            <a:spLocks/>
          </p:cNvSpPr>
          <p:nvPr/>
        </p:nvSpPr>
        <p:spPr bwMode="auto">
          <a:xfrm>
            <a:off x="2281237" y="4491039"/>
            <a:ext cx="131763" cy="147637"/>
          </a:xfrm>
          <a:custGeom>
            <a:avLst/>
            <a:gdLst>
              <a:gd name="T0" fmla="*/ 0 w 250"/>
              <a:gd name="T1" fmla="*/ 2147483647 h 213"/>
              <a:gd name="T2" fmla="*/ 0 w 250"/>
              <a:gd name="T3" fmla="*/ 2147483647 h 213"/>
              <a:gd name="T4" fmla="*/ 2147483647 w 250"/>
              <a:gd name="T5" fmla="*/ 2147483647 h 213"/>
              <a:gd name="T6" fmla="*/ 2147483647 w 250"/>
              <a:gd name="T7" fmla="*/ 2147483647 h 213"/>
              <a:gd name="T8" fmla="*/ 2147483647 w 250"/>
              <a:gd name="T9" fmla="*/ 2147483647 h 213"/>
              <a:gd name="T10" fmla="*/ 2147483647 w 250"/>
              <a:gd name="T11" fmla="*/ 2147483647 h 213"/>
              <a:gd name="T12" fmla="*/ 2147483647 w 250"/>
              <a:gd name="T13" fmla="*/ 2147483647 h 213"/>
              <a:gd name="T14" fmla="*/ 2147483647 w 250"/>
              <a:gd name="T15" fmla="*/ 2147483647 h 213"/>
              <a:gd name="T16" fmla="*/ 2147483647 w 250"/>
              <a:gd name="T17" fmla="*/ 2147483647 h 213"/>
              <a:gd name="T18" fmla="*/ 2147483647 w 250"/>
              <a:gd name="T19" fmla="*/ 2147483647 h 213"/>
              <a:gd name="T20" fmla="*/ 2147483647 w 250"/>
              <a:gd name="T21" fmla="*/ 0 h 213"/>
              <a:gd name="T22" fmla="*/ 2147483647 w 250"/>
              <a:gd name="T23" fmla="*/ 2147483647 h 213"/>
              <a:gd name="T24" fmla="*/ 0 w 250"/>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13"/>
              <a:gd name="T41" fmla="*/ 250 w 2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13">
                <a:moveTo>
                  <a:pt x="0" y="85"/>
                </a:moveTo>
                <a:lnTo>
                  <a:pt x="0" y="122"/>
                </a:lnTo>
                <a:lnTo>
                  <a:pt x="49" y="140"/>
                </a:lnTo>
                <a:lnTo>
                  <a:pt x="17" y="164"/>
                </a:lnTo>
                <a:lnTo>
                  <a:pt x="17" y="201"/>
                </a:lnTo>
                <a:lnTo>
                  <a:pt x="73" y="213"/>
                </a:lnTo>
                <a:lnTo>
                  <a:pt x="130" y="158"/>
                </a:lnTo>
                <a:lnTo>
                  <a:pt x="234" y="104"/>
                </a:lnTo>
                <a:lnTo>
                  <a:pt x="250" y="55"/>
                </a:lnTo>
                <a:lnTo>
                  <a:pt x="162" y="37"/>
                </a:lnTo>
                <a:lnTo>
                  <a:pt x="89" y="0"/>
                </a:lnTo>
                <a:lnTo>
                  <a:pt x="33" y="18"/>
                </a:lnTo>
                <a:lnTo>
                  <a:pt x="0" y="8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17" name="Freeform 427"/>
          <p:cNvSpPr>
            <a:spLocks/>
          </p:cNvSpPr>
          <p:nvPr/>
        </p:nvSpPr>
        <p:spPr bwMode="auto">
          <a:xfrm>
            <a:off x="4413252" y="3448051"/>
            <a:ext cx="22225" cy="44450"/>
          </a:xfrm>
          <a:custGeom>
            <a:avLst/>
            <a:gdLst>
              <a:gd name="T0" fmla="*/ 0 w 40"/>
              <a:gd name="T1" fmla="*/ 2147483647 h 67"/>
              <a:gd name="T2" fmla="*/ 2147483647 w 40"/>
              <a:gd name="T3" fmla="*/ 2147483647 h 67"/>
              <a:gd name="T4" fmla="*/ 2147483647 w 40"/>
              <a:gd name="T5" fmla="*/ 0 h 67"/>
              <a:gd name="T6" fmla="*/ 0 w 40"/>
              <a:gd name="T7" fmla="*/ 2147483647 h 67"/>
              <a:gd name="T8" fmla="*/ 0 60000 65536"/>
              <a:gd name="T9" fmla="*/ 0 60000 65536"/>
              <a:gd name="T10" fmla="*/ 0 60000 65536"/>
              <a:gd name="T11" fmla="*/ 0 60000 65536"/>
              <a:gd name="T12" fmla="*/ 0 w 40"/>
              <a:gd name="T13" fmla="*/ 0 h 67"/>
              <a:gd name="T14" fmla="*/ 40 w 40"/>
              <a:gd name="T15" fmla="*/ 67 h 67"/>
            </a:gdLst>
            <a:ahLst/>
            <a:cxnLst>
              <a:cxn ang="T8">
                <a:pos x="T0" y="T1"/>
              </a:cxn>
              <a:cxn ang="T9">
                <a:pos x="T2" y="T3"/>
              </a:cxn>
              <a:cxn ang="T10">
                <a:pos x="T4" y="T5"/>
              </a:cxn>
              <a:cxn ang="T11">
                <a:pos x="T6" y="T7"/>
              </a:cxn>
            </a:cxnLst>
            <a:rect l="T12" t="T13" r="T14" b="T15"/>
            <a:pathLst>
              <a:path w="40" h="67">
                <a:moveTo>
                  <a:pt x="0" y="37"/>
                </a:moveTo>
                <a:lnTo>
                  <a:pt x="31" y="67"/>
                </a:lnTo>
                <a:lnTo>
                  <a:pt x="40"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18" name="Freeform 428"/>
          <p:cNvSpPr>
            <a:spLocks/>
          </p:cNvSpPr>
          <p:nvPr/>
        </p:nvSpPr>
        <p:spPr bwMode="auto">
          <a:xfrm>
            <a:off x="2911477" y="4391025"/>
            <a:ext cx="68263" cy="84138"/>
          </a:xfrm>
          <a:custGeom>
            <a:avLst/>
            <a:gdLst>
              <a:gd name="T0" fmla="*/ 0 w 129"/>
              <a:gd name="T1" fmla="*/ 2147483647 h 121"/>
              <a:gd name="T2" fmla="*/ 2147483647 w 129"/>
              <a:gd name="T3" fmla="*/ 0 h 121"/>
              <a:gd name="T4" fmla="*/ 2147483647 w 129"/>
              <a:gd name="T5" fmla="*/ 2147483647 h 121"/>
              <a:gd name="T6" fmla="*/ 2147483647 w 129"/>
              <a:gd name="T7" fmla="*/ 2147483647 h 121"/>
              <a:gd name="T8" fmla="*/ 0 w 129"/>
              <a:gd name="T9" fmla="*/ 2147483647 h 121"/>
              <a:gd name="T10" fmla="*/ 0 60000 65536"/>
              <a:gd name="T11" fmla="*/ 0 60000 65536"/>
              <a:gd name="T12" fmla="*/ 0 60000 65536"/>
              <a:gd name="T13" fmla="*/ 0 60000 65536"/>
              <a:gd name="T14" fmla="*/ 0 60000 65536"/>
              <a:gd name="T15" fmla="*/ 0 w 129"/>
              <a:gd name="T16" fmla="*/ 0 h 121"/>
              <a:gd name="T17" fmla="*/ 129 w 129"/>
              <a:gd name="T18" fmla="*/ 121 h 121"/>
            </a:gdLst>
            <a:ahLst/>
            <a:cxnLst>
              <a:cxn ang="T10">
                <a:pos x="T0" y="T1"/>
              </a:cxn>
              <a:cxn ang="T11">
                <a:pos x="T2" y="T3"/>
              </a:cxn>
              <a:cxn ang="T12">
                <a:pos x="T4" y="T5"/>
              </a:cxn>
              <a:cxn ang="T13">
                <a:pos x="T6" y="T7"/>
              </a:cxn>
              <a:cxn ang="T14">
                <a:pos x="T8" y="T9"/>
              </a:cxn>
            </a:cxnLst>
            <a:rect l="T15" t="T16" r="T17" b="T18"/>
            <a:pathLst>
              <a:path w="129" h="121">
                <a:moveTo>
                  <a:pt x="0" y="116"/>
                </a:moveTo>
                <a:lnTo>
                  <a:pt x="15" y="0"/>
                </a:lnTo>
                <a:lnTo>
                  <a:pt x="129" y="55"/>
                </a:lnTo>
                <a:lnTo>
                  <a:pt x="64" y="121"/>
                </a:lnTo>
                <a:lnTo>
                  <a:pt x="0" y="11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19" name="Freeform 429"/>
          <p:cNvSpPr>
            <a:spLocks/>
          </p:cNvSpPr>
          <p:nvPr/>
        </p:nvSpPr>
        <p:spPr bwMode="auto">
          <a:xfrm>
            <a:off x="5210175" y="4224339"/>
            <a:ext cx="33339" cy="41275"/>
          </a:xfrm>
          <a:custGeom>
            <a:avLst/>
            <a:gdLst>
              <a:gd name="T0" fmla="*/ 0 w 63"/>
              <a:gd name="T1" fmla="*/ 2147483647 h 61"/>
              <a:gd name="T2" fmla="*/ 2147483647 w 63"/>
              <a:gd name="T3" fmla="*/ 2147483647 h 61"/>
              <a:gd name="T4" fmla="*/ 2147483647 w 63"/>
              <a:gd name="T5" fmla="*/ 2147483647 h 61"/>
              <a:gd name="T6" fmla="*/ 2147483647 w 63"/>
              <a:gd name="T7" fmla="*/ 2147483647 h 61"/>
              <a:gd name="T8" fmla="*/ 2147483647 w 63"/>
              <a:gd name="T9" fmla="*/ 2147483647 h 61"/>
              <a:gd name="T10" fmla="*/ 2147483647 w 63"/>
              <a:gd name="T11" fmla="*/ 0 h 61"/>
              <a:gd name="T12" fmla="*/ 0 w 63"/>
              <a:gd name="T13" fmla="*/ 2147483647 h 61"/>
              <a:gd name="T14" fmla="*/ 0 60000 65536"/>
              <a:gd name="T15" fmla="*/ 0 60000 65536"/>
              <a:gd name="T16" fmla="*/ 0 60000 65536"/>
              <a:gd name="T17" fmla="*/ 0 60000 65536"/>
              <a:gd name="T18" fmla="*/ 0 60000 65536"/>
              <a:gd name="T19" fmla="*/ 0 60000 65536"/>
              <a:gd name="T20" fmla="*/ 0 60000 65536"/>
              <a:gd name="T21" fmla="*/ 0 w 63"/>
              <a:gd name="T22" fmla="*/ 0 h 61"/>
              <a:gd name="T23" fmla="*/ 63 w 6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1">
                <a:moveTo>
                  <a:pt x="0" y="48"/>
                </a:moveTo>
                <a:lnTo>
                  <a:pt x="40" y="61"/>
                </a:lnTo>
                <a:lnTo>
                  <a:pt x="56" y="43"/>
                </a:lnTo>
                <a:lnTo>
                  <a:pt x="23" y="43"/>
                </a:lnTo>
                <a:lnTo>
                  <a:pt x="63" y="24"/>
                </a:lnTo>
                <a:lnTo>
                  <a:pt x="48" y="0"/>
                </a:lnTo>
                <a:lnTo>
                  <a:pt x="0" y="4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420" name="Freeform 430"/>
          <p:cNvSpPr>
            <a:spLocks/>
          </p:cNvSpPr>
          <p:nvPr/>
        </p:nvSpPr>
        <p:spPr bwMode="auto">
          <a:xfrm>
            <a:off x="4694238" y="3484563"/>
            <a:ext cx="144463" cy="146050"/>
          </a:xfrm>
          <a:custGeom>
            <a:avLst/>
            <a:gdLst>
              <a:gd name="T0" fmla="*/ 0 w 273"/>
              <a:gd name="T1" fmla="*/ 2147483647 h 213"/>
              <a:gd name="T2" fmla="*/ 2147483647 w 273"/>
              <a:gd name="T3" fmla="*/ 2147483647 h 213"/>
              <a:gd name="T4" fmla="*/ 2147483647 w 273"/>
              <a:gd name="T5" fmla="*/ 2147483647 h 213"/>
              <a:gd name="T6" fmla="*/ 2147483647 w 273"/>
              <a:gd name="T7" fmla="*/ 2147483647 h 213"/>
              <a:gd name="T8" fmla="*/ 2147483647 w 273"/>
              <a:gd name="T9" fmla="*/ 0 h 213"/>
              <a:gd name="T10" fmla="*/ 2147483647 w 273"/>
              <a:gd name="T11" fmla="*/ 2147483647 h 213"/>
              <a:gd name="T12" fmla="*/ 2147483647 w 273"/>
              <a:gd name="T13" fmla="*/ 2147483647 h 213"/>
              <a:gd name="T14" fmla="*/ 2147483647 w 273"/>
              <a:gd name="T15" fmla="*/ 2147483647 h 213"/>
              <a:gd name="T16" fmla="*/ 2147483647 w 273"/>
              <a:gd name="T17" fmla="*/ 2147483647 h 213"/>
              <a:gd name="T18" fmla="*/ 2147483647 w 273"/>
              <a:gd name="T19" fmla="*/ 2147483647 h 213"/>
              <a:gd name="T20" fmla="*/ 2147483647 w 273"/>
              <a:gd name="T21" fmla="*/ 2147483647 h 213"/>
              <a:gd name="T22" fmla="*/ 2147483647 w 273"/>
              <a:gd name="T23" fmla="*/ 2147483647 h 213"/>
              <a:gd name="T24" fmla="*/ 2147483647 w 273"/>
              <a:gd name="T25" fmla="*/ 2147483647 h 213"/>
              <a:gd name="T26" fmla="*/ 2147483647 w 273"/>
              <a:gd name="T27" fmla="*/ 2147483647 h 213"/>
              <a:gd name="T28" fmla="*/ 2147483647 w 273"/>
              <a:gd name="T29" fmla="*/ 2147483647 h 213"/>
              <a:gd name="T30" fmla="*/ 2147483647 w 273"/>
              <a:gd name="T31" fmla="*/ 2147483647 h 213"/>
              <a:gd name="T32" fmla="*/ 2147483647 w 273"/>
              <a:gd name="T33" fmla="*/ 2147483647 h 213"/>
              <a:gd name="T34" fmla="*/ 2147483647 w 273"/>
              <a:gd name="T35" fmla="*/ 2147483647 h 213"/>
              <a:gd name="T36" fmla="*/ 2147483647 w 273"/>
              <a:gd name="T37" fmla="*/ 2147483647 h 213"/>
              <a:gd name="T38" fmla="*/ 0 w 273"/>
              <a:gd name="T39" fmla="*/ 2147483647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13"/>
              <a:gd name="T62" fmla="*/ 273 w 273"/>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13">
                <a:moveTo>
                  <a:pt x="0" y="86"/>
                </a:moveTo>
                <a:lnTo>
                  <a:pt x="32" y="37"/>
                </a:lnTo>
                <a:lnTo>
                  <a:pt x="120" y="13"/>
                </a:lnTo>
                <a:lnTo>
                  <a:pt x="233" y="19"/>
                </a:lnTo>
                <a:lnTo>
                  <a:pt x="273" y="0"/>
                </a:lnTo>
                <a:lnTo>
                  <a:pt x="257" y="43"/>
                </a:lnTo>
                <a:lnTo>
                  <a:pt x="185" y="31"/>
                </a:lnTo>
                <a:lnTo>
                  <a:pt x="145" y="73"/>
                </a:lnTo>
                <a:lnTo>
                  <a:pt x="104" y="56"/>
                </a:lnTo>
                <a:lnTo>
                  <a:pt x="137" y="104"/>
                </a:lnTo>
                <a:lnTo>
                  <a:pt x="104" y="116"/>
                </a:lnTo>
                <a:lnTo>
                  <a:pt x="168" y="147"/>
                </a:lnTo>
                <a:lnTo>
                  <a:pt x="168" y="165"/>
                </a:lnTo>
                <a:lnTo>
                  <a:pt x="112" y="171"/>
                </a:lnTo>
                <a:lnTo>
                  <a:pt x="128" y="213"/>
                </a:lnTo>
                <a:lnTo>
                  <a:pt x="55" y="202"/>
                </a:lnTo>
                <a:lnTo>
                  <a:pt x="32" y="165"/>
                </a:lnTo>
                <a:lnTo>
                  <a:pt x="128" y="147"/>
                </a:lnTo>
                <a:lnTo>
                  <a:pt x="40" y="134"/>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1" name="Freeform 431"/>
          <p:cNvSpPr>
            <a:spLocks/>
          </p:cNvSpPr>
          <p:nvPr/>
        </p:nvSpPr>
        <p:spPr bwMode="auto">
          <a:xfrm>
            <a:off x="2009776" y="4102100"/>
            <a:ext cx="92075" cy="96838"/>
          </a:xfrm>
          <a:custGeom>
            <a:avLst/>
            <a:gdLst>
              <a:gd name="T0" fmla="*/ 0 w 176"/>
              <a:gd name="T1" fmla="*/ 2147483647 h 140"/>
              <a:gd name="T2" fmla="*/ 2147483647 w 176"/>
              <a:gd name="T3" fmla="*/ 2147483647 h 140"/>
              <a:gd name="T4" fmla="*/ 2147483647 w 176"/>
              <a:gd name="T5" fmla="*/ 2147483647 h 140"/>
              <a:gd name="T6" fmla="*/ 2147483647 w 176"/>
              <a:gd name="T7" fmla="*/ 2147483647 h 140"/>
              <a:gd name="T8" fmla="*/ 2147483647 w 176"/>
              <a:gd name="T9" fmla="*/ 0 h 140"/>
              <a:gd name="T10" fmla="*/ 2147483647 w 176"/>
              <a:gd name="T11" fmla="*/ 2147483647 h 140"/>
              <a:gd name="T12" fmla="*/ 2147483647 w 176"/>
              <a:gd name="T13" fmla="*/ 2147483647 h 140"/>
              <a:gd name="T14" fmla="*/ 2147483647 w 176"/>
              <a:gd name="T15" fmla="*/ 2147483647 h 140"/>
              <a:gd name="T16" fmla="*/ 2147483647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40"/>
              <a:gd name="T32" fmla="*/ 176 w 17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40">
                <a:moveTo>
                  <a:pt x="0" y="110"/>
                </a:moveTo>
                <a:lnTo>
                  <a:pt x="33" y="55"/>
                </a:lnTo>
                <a:lnTo>
                  <a:pt x="73" y="55"/>
                </a:lnTo>
                <a:lnTo>
                  <a:pt x="33" y="12"/>
                </a:lnTo>
                <a:lnTo>
                  <a:pt x="136" y="0"/>
                </a:lnTo>
                <a:lnTo>
                  <a:pt x="153" y="67"/>
                </a:lnTo>
                <a:lnTo>
                  <a:pt x="176" y="74"/>
                </a:lnTo>
                <a:lnTo>
                  <a:pt x="129" y="116"/>
                </a:lnTo>
                <a:lnTo>
                  <a:pt x="96" y="140"/>
                </a:lnTo>
                <a:lnTo>
                  <a:pt x="0" y="11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2" name="Freeform 432"/>
          <p:cNvSpPr>
            <a:spLocks/>
          </p:cNvSpPr>
          <p:nvPr/>
        </p:nvSpPr>
        <p:spPr bwMode="auto">
          <a:xfrm>
            <a:off x="2744788" y="4329114"/>
            <a:ext cx="120651" cy="158750"/>
          </a:xfrm>
          <a:custGeom>
            <a:avLst/>
            <a:gdLst>
              <a:gd name="T0" fmla="*/ 0 w 226"/>
              <a:gd name="T1" fmla="*/ 2147483647 h 231"/>
              <a:gd name="T2" fmla="*/ 2147483647 w 226"/>
              <a:gd name="T3" fmla="*/ 2147483647 h 231"/>
              <a:gd name="T4" fmla="*/ 2147483647 w 226"/>
              <a:gd name="T5" fmla="*/ 2147483647 h 231"/>
              <a:gd name="T6" fmla="*/ 2147483647 w 226"/>
              <a:gd name="T7" fmla="*/ 2147483647 h 231"/>
              <a:gd name="T8" fmla="*/ 2147483647 w 226"/>
              <a:gd name="T9" fmla="*/ 2147483647 h 231"/>
              <a:gd name="T10" fmla="*/ 2147483647 w 226"/>
              <a:gd name="T11" fmla="*/ 2147483647 h 231"/>
              <a:gd name="T12" fmla="*/ 2147483647 w 226"/>
              <a:gd name="T13" fmla="*/ 2147483647 h 231"/>
              <a:gd name="T14" fmla="*/ 2147483647 w 226"/>
              <a:gd name="T15" fmla="*/ 2147483647 h 231"/>
              <a:gd name="T16" fmla="*/ 2147483647 w 226"/>
              <a:gd name="T17" fmla="*/ 0 h 231"/>
              <a:gd name="T18" fmla="*/ 2147483647 w 226"/>
              <a:gd name="T19" fmla="*/ 2147483647 h 231"/>
              <a:gd name="T20" fmla="*/ 2147483647 w 226"/>
              <a:gd name="T21" fmla="*/ 2147483647 h 231"/>
              <a:gd name="T22" fmla="*/ 0 w 226"/>
              <a:gd name="T23" fmla="*/ 2147483647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31"/>
              <a:gd name="T38" fmla="*/ 226 w 226"/>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31">
                <a:moveTo>
                  <a:pt x="0" y="72"/>
                </a:moveTo>
                <a:lnTo>
                  <a:pt x="33" y="109"/>
                </a:lnTo>
                <a:lnTo>
                  <a:pt x="81" y="134"/>
                </a:lnTo>
                <a:lnTo>
                  <a:pt x="73" y="201"/>
                </a:lnTo>
                <a:lnTo>
                  <a:pt x="96" y="231"/>
                </a:lnTo>
                <a:lnTo>
                  <a:pt x="226" y="219"/>
                </a:lnTo>
                <a:lnTo>
                  <a:pt x="144" y="146"/>
                </a:lnTo>
                <a:lnTo>
                  <a:pt x="201" y="85"/>
                </a:lnTo>
                <a:lnTo>
                  <a:pt x="73" y="0"/>
                </a:lnTo>
                <a:lnTo>
                  <a:pt x="24" y="24"/>
                </a:lnTo>
                <a:lnTo>
                  <a:pt x="41" y="42"/>
                </a:lnTo>
                <a:lnTo>
                  <a:pt x="0" y="7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3" name="Freeform 433"/>
          <p:cNvSpPr>
            <a:spLocks/>
          </p:cNvSpPr>
          <p:nvPr/>
        </p:nvSpPr>
        <p:spPr bwMode="auto">
          <a:xfrm>
            <a:off x="2078038" y="4149726"/>
            <a:ext cx="144463" cy="69850"/>
          </a:xfrm>
          <a:custGeom>
            <a:avLst/>
            <a:gdLst>
              <a:gd name="T0" fmla="*/ 0 w 274"/>
              <a:gd name="T1" fmla="*/ 2147483647 h 104"/>
              <a:gd name="T2" fmla="*/ 2147483647 w 274"/>
              <a:gd name="T3" fmla="*/ 2147483647 h 104"/>
              <a:gd name="T4" fmla="*/ 2147483647 w 274"/>
              <a:gd name="T5" fmla="*/ 0 h 104"/>
              <a:gd name="T6" fmla="*/ 2147483647 w 274"/>
              <a:gd name="T7" fmla="*/ 2147483647 h 104"/>
              <a:gd name="T8" fmla="*/ 2147483647 w 274"/>
              <a:gd name="T9" fmla="*/ 2147483647 h 104"/>
              <a:gd name="T10" fmla="*/ 2147483647 w 274"/>
              <a:gd name="T11" fmla="*/ 2147483647 h 104"/>
              <a:gd name="T12" fmla="*/ 2147483647 w 274"/>
              <a:gd name="T13" fmla="*/ 2147483647 h 104"/>
              <a:gd name="T14" fmla="*/ 0 w 274"/>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4"/>
              <a:gd name="T26" fmla="*/ 274 w 27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4">
                <a:moveTo>
                  <a:pt x="0" y="49"/>
                </a:moveTo>
                <a:lnTo>
                  <a:pt x="47" y="7"/>
                </a:lnTo>
                <a:lnTo>
                  <a:pt x="192" y="0"/>
                </a:lnTo>
                <a:lnTo>
                  <a:pt x="274" y="31"/>
                </a:lnTo>
                <a:lnTo>
                  <a:pt x="200" y="37"/>
                </a:lnTo>
                <a:lnTo>
                  <a:pt x="89" y="104"/>
                </a:lnTo>
                <a:lnTo>
                  <a:pt x="72" y="91"/>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4" name="Freeform 434"/>
          <p:cNvSpPr>
            <a:spLocks/>
          </p:cNvSpPr>
          <p:nvPr/>
        </p:nvSpPr>
        <p:spPr bwMode="auto">
          <a:xfrm>
            <a:off x="5835651" y="3638550"/>
            <a:ext cx="701675" cy="698500"/>
          </a:xfrm>
          <a:custGeom>
            <a:avLst/>
            <a:gdLst>
              <a:gd name="T0" fmla="*/ 0 w 1326"/>
              <a:gd name="T1" fmla="*/ 2147483647 h 1016"/>
              <a:gd name="T2" fmla="*/ 2147483647 w 1326"/>
              <a:gd name="T3" fmla="*/ 2147483647 h 1016"/>
              <a:gd name="T4" fmla="*/ 2147483647 w 1326"/>
              <a:gd name="T5" fmla="*/ 2147483647 h 1016"/>
              <a:gd name="T6" fmla="*/ 2147483647 w 1326"/>
              <a:gd name="T7" fmla="*/ 2147483647 h 1016"/>
              <a:gd name="T8" fmla="*/ 2147483647 w 1326"/>
              <a:gd name="T9" fmla="*/ 2147483647 h 1016"/>
              <a:gd name="T10" fmla="*/ 2147483647 w 1326"/>
              <a:gd name="T11" fmla="*/ 2147483647 h 1016"/>
              <a:gd name="T12" fmla="*/ 2147483647 w 1326"/>
              <a:gd name="T13" fmla="*/ 2147483647 h 1016"/>
              <a:gd name="T14" fmla="*/ 2147483647 w 1326"/>
              <a:gd name="T15" fmla="*/ 2147483647 h 1016"/>
              <a:gd name="T16" fmla="*/ 2147483647 w 1326"/>
              <a:gd name="T17" fmla="*/ 2147483647 h 1016"/>
              <a:gd name="T18" fmla="*/ 2147483647 w 1326"/>
              <a:gd name="T19" fmla="*/ 2147483647 h 1016"/>
              <a:gd name="T20" fmla="*/ 2147483647 w 1326"/>
              <a:gd name="T21" fmla="*/ 2147483647 h 1016"/>
              <a:gd name="T22" fmla="*/ 2147483647 w 1326"/>
              <a:gd name="T23" fmla="*/ 2147483647 h 1016"/>
              <a:gd name="T24" fmla="*/ 2147483647 w 1326"/>
              <a:gd name="T25" fmla="*/ 2147483647 h 1016"/>
              <a:gd name="T26" fmla="*/ 2147483647 w 1326"/>
              <a:gd name="T27" fmla="*/ 0 h 1016"/>
              <a:gd name="T28" fmla="*/ 2147483647 w 1326"/>
              <a:gd name="T29" fmla="*/ 2147483647 h 1016"/>
              <a:gd name="T30" fmla="*/ 2147483647 w 1326"/>
              <a:gd name="T31" fmla="*/ 2147483647 h 1016"/>
              <a:gd name="T32" fmla="*/ 2147483647 w 1326"/>
              <a:gd name="T33" fmla="*/ 2147483647 h 1016"/>
              <a:gd name="T34" fmla="*/ 2147483647 w 1326"/>
              <a:gd name="T35" fmla="*/ 2147483647 h 1016"/>
              <a:gd name="T36" fmla="*/ 2147483647 w 1326"/>
              <a:gd name="T37" fmla="*/ 2147483647 h 1016"/>
              <a:gd name="T38" fmla="*/ 2147483647 w 1326"/>
              <a:gd name="T39" fmla="*/ 2147483647 h 1016"/>
              <a:gd name="T40" fmla="*/ 2147483647 w 1326"/>
              <a:gd name="T41" fmla="*/ 2147483647 h 1016"/>
              <a:gd name="T42" fmla="*/ 2147483647 w 1326"/>
              <a:gd name="T43" fmla="*/ 2147483647 h 1016"/>
              <a:gd name="T44" fmla="*/ 2147483647 w 1326"/>
              <a:gd name="T45" fmla="*/ 2147483647 h 1016"/>
              <a:gd name="T46" fmla="*/ 2147483647 w 1326"/>
              <a:gd name="T47" fmla="*/ 2147483647 h 1016"/>
              <a:gd name="T48" fmla="*/ 2147483647 w 1326"/>
              <a:gd name="T49" fmla="*/ 2147483647 h 1016"/>
              <a:gd name="T50" fmla="*/ 2147483647 w 1326"/>
              <a:gd name="T51" fmla="*/ 2147483647 h 1016"/>
              <a:gd name="T52" fmla="*/ 2147483647 w 1326"/>
              <a:gd name="T53" fmla="*/ 2147483647 h 1016"/>
              <a:gd name="T54" fmla="*/ 2147483647 w 1326"/>
              <a:gd name="T55" fmla="*/ 2147483647 h 1016"/>
              <a:gd name="T56" fmla="*/ 2147483647 w 1326"/>
              <a:gd name="T57" fmla="*/ 2147483647 h 1016"/>
              <a:gd name="T58" fmla="*/ 2147483647 w 1326"/>
              <a:gd name="T59" fmla="*/ 2147483647 h 1016"/>
              <a:gd name="T60" fmla="*/ 2147483647 w 1326"/>
              <a:gd name="T61" fmla="*/ 2147483647 h 1016"/>
              <a:gd name="T62" fmla="*/ 2147483647 w 1326"/>
              <a:gd name="T63" fmla="*/ 2147483647 h 1016"/>
              <a:gd name="T64" fmla="*/ 2147483647 w 1326"/>
              <a:gd name="T65" fmla="*/ 2147483647 h 1016"/>
              <a:gd name="T66" fmla="*/ 2147483647 w 1326"/>
              <a:gd name="T67" fmla="*/ 2147483647 h 1016"/>
              <a:gd name="T68" fmla="*/ 2147483647 w 1326"/>
              <a:gd name="T69" fmla="*/ 2147483647 h 1016"/>
              <a:gd name="T70" fmla="*/ 2147483647 w 1326"/>
              <a:gd name="T71" fmla="*/ 2147483647 h 1016"/>
              <a:gd name="T72" fmla="*/ 2147483647 w 1326"/>
              <a:gd name="T73" fmla="*/ 2147483647 h 1016"/>
              <a:gd name="T74" fmla="*/ 2147483647 w 1326"/>
              <a:gd name="T75" fmla="*/ 2147483647 h 1016"/>
              <a:gd name="T76" fmla="*/ 2147483647 w 1326"/>
              <a:gd name="T77" fmla="*/ 2147483647 h 1016"/>
              <a:gd name="T78" fmla="*/ 2147483647 w 1326"/>
              <a:gd name="T79" fmla="*/ 2147483647 h 1016"/>
              <a:gd name="T80" fmla="*/ 2147483647 w 1326"/>
              <a:gd name="T81" fmla="*/ 2147483647 h 1016"/>
              <a:gd name="T82" fmla="*/ 2147483647 w 1326"/>
              <a:gd name="T83" fmla="*/ 2147483647 h 1016"/>
              <a:gd name="T84" fmla="*/ 2147483647 w 1326"/>
              <a:gd name="T85" fmla="*/ 2147483647 h 1016"/>
              <a:gd name="T86" fmla="*/ 2147483647 w 1326"/>
              <a:gd name="T87" fmla="*/ 2147483647 h 1016"/>
              <a:gd name="T88" fmla="*/ 2147483647 w 1326"/>
              <a:gd name="T89" fmla="*/ 2147483647 h 1016"/>
              <a:gd name="T90" fmla="*/ 2147483647 w 1326"/>
              <a:gd name="T91" fmla="*/ 2147483647 h 1016"/>
              <a:gd name="T92" fmla="*/ 2147483647 w 1326"/>
              <a:gd name="T93" fmla="*/ 2147483647 h 1016"/>
              <a:gd name="T94" fmla="*/ 2147483647 w 1326"/>
              <a:gd name="T95" fmla="*/ 2147483647 h 1016"/>
              <a:gd name="T96" fmla="*/ 2147483647 w 1326"/>
              <a:gd name="T97" fmla="*/ 2147483647 h 1016"/>
              <a:gd name="T98" fmla="*/ 2147483647 w 1326"/>
              <a:gd name="T99" fmla="*/ 2147483647 h 1016"/>
              <a:gd name="T100" fmla="*/ 2147483647 w 1326"/>
              <a:gd name="T101" fmla="*/ 2147483647 h 1016"/>
              <a:gd name="T102" fmla="*/ 2147483647 w 1326"/>
              <a:gd name="T103" fmla="*/ 2147483647 h 1016"/>
              <a:gd name="T104" fmla="*/ 2147483647 w 1326"/>
              <a:gd name="T105" fmla="*/ 2147483647 h 1016"/>
              <a:gd name="T106" fmla="*/ 2147483647 w 1326"/>
              <a:gd name="T107" fmla="*/ 2147483647 h 1016"/>
              <a:gd name="T108" fmla="*/ 2147483647 w 1326"/>
              <a:gd name="T109" fmla="*/ 2147483647 h 1016"/>
              <a:gd name="T110" fmla="*/ 2147483647 w 1326"/>
              <a:gd name="T111" fmla="*/ 2147483647 h 1016"/>
              <a:gd name="T112" fmla="*/ 2147483647 w 1326"/>
              <a:gd name="T113" fmla="*/ 2147483647 h 1016"/>
              <a:gd name="T114" fmla="*/ 2147483647 w 1326"/>
              <a:gd name="T115" fmla="*/ 2147483647 h 1016"/>
              <a:gd name="T116" fmla="*/ 2147483647 w 1326"/>
              <a:gd name="T117" fmla="*/ 2147483647 h 1016"/>
              <a:gd name="T118" fmla="*/ 2147483647 w 1326"/>
              <a:gd name="T119" fmla="*/ 2147483647 h 1016"/>
              <a:gd name="T120" fmla="*/ 2147483647 w 1326"/>
              <a:gd name="T121" fmla="*/ 2147483647 h 1016"/>
              <a:gd name="T122" fmla="*/ 0 w 1326"/>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016"/>
              <a:gd name="T188" fmla="*/ 1326 w 1326"/>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016">
                <a:moveTo>
                  <a:pt x="0" y="469"/>
                </a:moveTo>
                <a:lnTo>
                  <a:pt x="31" y="438"/>
                </a:lnTo>
                <a:lnTo>
                  <a:pt x="136" y="438"/>
                </a:lnTo>
                <a:lnTo>
                  <a:pt x="63" y="334"/>
                </a:lnTo>
                <a:lnTo>
                  <a:pt x="103" y="310"/>
                </a:lnTo>
                <a:lnTo>
                  <a:pt x="160" y="310"/>
                </a:lnTo>
                <a:lnTo>
                  <a:pt x="296" y="200"/>
                </a:lnTo>
                <a:lnTo>
                  <a:pt x="288" y="164"/>
                </a:lnTo>
                <a:lnTo>
                  <a:pt x="321" y="146"/>
                </a:lnTo>
                <a:lnTo>
                  <a:pt x="264" y="110"/>
                </a:lnTo>
                <a:lnTo>
                  <a:pt x="256" y="54"/>
                </a:lnTo>
                <a:lnTo>
                  <a:pt x="393" y="54"/>
                </a:lnTo>
                <a:lnTo>
                  <a:pt x="425" y="30"/>
                </a:lnTo>
                <a:lnTo>
                  <a:pt x="506" y="0"/>
                </a:lnTo>
                <a:lnTo>
                  <a:pt x="546" y="24"/>
                </a:lnTo>
                <a:lnTo>
                  <a:pt x="489" y="79"/>
                </a:lnTo>
                <a:lnTo>
                  <a:pt x="514" y="134"/>
                </a:lnTo>
                <a:lnTo>
                  <a:pt x="466" y="140"/>
                </a:lnTo>
                <a:lnTo>
                  <a:pt x="489" y="200"/>
                </a:lnTo>
                <a:lnTo>
                  <a:pt x="586" y="225"/>
                </a:lnTo>
                <a:lnTo>
                  <a:pt x="538" y="286"/>
                </a:lnTo>
                <a:lnTo>
                  <a:pt x="658" y="329"/>
                </a:lnTo>
                <a:lnTo>
                  <a:pt x="891" y="365"/>
                </a:lnTo>
                <a:lnTo>
                  <a:pt x="899" y="316"/>
                </a:lnTo>
                <a:lnTo>
                  <a:pt x="924" y="304"/>
                </a:lnTo>
                <a:lnTo>
                  <a:pt x="932" y="334"/>
                </a:lnTo>
                <a:lnTo>
                  <a:pt x="956" y="353"/>
                </a:lnTo>
                <a:lnTo>
                  <a:pt x="1077" y="347"/>
                </a:lnTo>
                <a:lnTo>
                  <a:pt x="1069" y="316"/>
                </a:lnTo>
                <a:lnTo>
                  <a:pt x="1254" y="249"/>
                </a:lnTo>
                <a:lnTo>
                  <a:pt x="1269" y="292"/>
                </a:lnTo>
                <a:lnTo>
                  <a:pt x="1326" y="304"/>
                </a:lnTo>
                <a:lnTo>
                  <a:pt x="1294" y="334"/>
                </a:lnTo>
                <a:lnTo>
                  <a:pt x="1221" y="359"/>
                </a:lnTo>
                <a:lnTo>
                  <a:pt x="1101" y="529"/>
                </a:lnTo>
                <a:lnTo>
                  <a:pt x="1084" y="456"/>
                </a:lnTo>
                <a:lnTo>
                  <a:pt x="1052" y="486"/>
                </a:lnTo>
                <a:lnTo>
                  <a:pt x="1029" y="456"/>
                </a:lnTo>
                <a:lnTo>
                  <a:pt x="1084" y="413"/>
                </a:lnTo>
                <a:lnTo>
                  <a:pt x="988" y="407"/>
                </a:lnTo>
                <a:lnTo>
                  <a:pt x="916" y="359"/>
                </a:lnTo>
                <a:lnTo>
                  <a:pt x="891" y="389"/>
                </a:lnTo>
                <a:lnTo>
                  <a:pt x="916" y="407"/>
                </a:lnTo>
                <a:lnTo>
                  <a:pt x="884" y="426"/>
                </a:lnTo>
                <a:lnTo>
                  <a:pt x="916" y="438"/>
                </a:lnTo>
                <a:lnTo>
                  <a:pt x="932" y="536"/>
                </a:lnTo>
                <a:lnTo>
                  <a:pt x="891" y="517"/>
                </a:lnTo>
                <a:lnTo>
                  <a:pt x="811" y="602"/>
                </a:lnTo>
                <a:lnTo>
                  <a:pt x="546" y="749"/>
                </a:lnTo>
                <a:lnTo>
                  <a:pt x="521" y="937"/>
                </a:lnTo>
                <a:lnTo>
                  <a:pt x="409" y="1016"/>
                </a:lnTo>
                <a:lnTo>
                  <a:pt x="304" y="870"/>
                </a:lnTo>
                <a:lnTo>
                  <a:pt x="273" y="755"/>
                </a:lnTo>
                <a:lnTo>
                  <a:pt x="233" y="724"/>
                </a:lnTo>
                <a:lnTo>
                  <a:pt x="208" y="517"/>
                </a:lnTo>
                <a:lnTo>
                  <a:pt x="176" y="511"/>
                </a:lnTo>
                <a:lnTo>
                  <a:pt x="168" y="560"/>
                </a:lnTo>
                <a:lnTo>
                  <a:pt x="103" y="572"/>
                </a:lnTo>
                <a:lnTo>
                  <a:pt x="31" y="511"/>
                </a:lnTo>
                <a:lnTo>
                  <a:pt x="103" y="486"/>
                </a:lnTo>
                <a:lnTo>
                  <a:pt x="31" y="493"/>
                </a:lnTo>
                <a:lnTo>
                  <a:pt x="0" y="46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5" name="Freeform 435"/>
          <p:cNvSpPr>
            <a:spLocks/>
          </p:cNvSpPr>
          <p:nvPr/>
        </p:nvSpPr>
        <p:spPr bwMode="auto">
          <a:xfrm>
            <a:off x="5265740" y="3538539"/>
            <a:ext cx="454025" cy="384175"/>
          </a:xfrm>
          <a:custGeom>
            <a:avLst/>
            <a:gdLst>
              <a:gd name="T0" fmla="*/ 0 w 859"/>
              <a:gd name="T1" fmla="*/ 2147483647 h 559"/>
              <a:gd name="T2" fmla="*/ 2147483647 w 859"/>
              <a:gd name="T3" fmla="*/ 0 h 559"/>
              <a:gd name="T4" fmla="*/ 2147483647 w 859"/>
              <a:gd name="T5" fmla="*/ 2147483647 h 559"/>
              <a:gd name="T6" fmla="*/ 2147483647 w 859"/>
              <a:gd name="T7" fmla="*/ 2147483647 h 559"/>
              <a:gd name="T8" fmla="*/ 2147483647 w 859"/>
              <a:gd name="T9" fmla="*/ 2147483647 h 559"/>
              <a:gd name="T10" fmla="*/ 2147483647 w 859"/>
              <a:gd name="T11" fmla="*/ 2147483647 h 559"/>
              <a:gd name="T12" fmla="*/ 2147483647 w 859"/>
              <a:gd name="T13" fmla="*/ 2147483647 h 559"/>
              <a:gd name="T14" fmla="*/ 2147483647 w 859"/>
              <a:gd name="T15" fmla="*/ 2147483647 h 559"/>
              <a:gd name="T16" fmla="*/ 2147483647 w 859"/>
              <a:gd name="T17" fmla="*/ 2147483647 h 559"/>
              <a:gd name="T18" fmla="*/ 2147483647 w 859"/>
              <a:gd name="T19" fmla="*/ 2147483647 h 559"/>
              <a:gd name="T20" fmla="*/ 2147483647 w 859"/>
              <a:gd name="T21" fmla="*/ 2147483647 h 559"/>
              <a:gd name="T22" fmla="*/ 2147483647 w 859"/>
              <a:gd name="T23" fmla="*/ 2147483647 h 559"/>
              <a:gd name="T24" fmla="*/ 2147483647 w 859"/>
              <a:gd name="T25" fmla="*/ 2147483647 h 559"/>
              <a:gd name="T26" fmla="*/ 2147483647 w 859"/>
              <a:gd name="T27" fmla="*/ 2147483647 h 559"/>
              <a:gd name="T28" fmla="*/ 2147483647 w 859"/>
              <a:gd name="T29" fmla="*/ 2147483647 h 559"/>
              <a:gd name="T30" fmla="*/ 2147483647 w 859"/>
              <a:gd name="T31" fmla="*/ 2147483647 h 559"/>
              <a:gd name="T32" fmla="*/ 2147483647 w 859"/>
              <a:gd name="T33" fmla="*/ 2147483647 h 559"/>
              <a:gd name="T34" fmla="*/ 2147483647 w 859"/>
              <a:gd name="T35" fmla="*/ 2147483647 h 559"/>
              <a:gd name="T36" fmla="*/ 2147483647 w 859"/>
              <a:gd name="T37" fmla="*/ 2147483647 h 559"/>
              <a:gd name="T38" fmla="*/ 2147483647 w 859"/>
              <a:gd name="T39" fmla="*/ 2147483647 h 559"/>
              <a:gd name="T40" fmla="*/ 2147483647 w 859"/>
              <a:gd name="T41" fmla="*/ 2147483647 h 559"/>
              <a:gd name="T42" fmla="*/ 2147483647 w 859"/>
              <a:gd name="T43" fmla="*/ 2147483647 h 559"/>
              <a:gd name="T44" fmla="*/ 2147483647 w 859"/>
              <a:gd name="T45" fmla="*/ 2147483647 h 559"/>
              <a:gd name="T46" fmla="*/ 2147483647 w 859"/>
              <a:gd name="T47" fmla="*/ 2147483647 h 559"/>
              <a:gd name="T48" fmla="*/ 2147483647 w 859"/>
              <a:gd name="T49" fmla="*/ 2147483647 h 559"/>
              <a:gd name="T50" fmla="*/ 2147483647 w 859"/>
              <a:gd name="T51" fmla="*/ 2147483647 h 559"/>
              <a:gd name="T52" fmla="*/ 2147483647 w 859"/>
              <a:gd name="T53" fmla="*/ 2147483647 h 559"/>
              <a:gd name="T54" fmla="*/ 2147483647 w 859"/>
              <a:gd name="T55" fmla="*/ 2147483647 h 559"/>
              <a:gd name="T56" fmla="*/ 2147483647 w 859"/>
              <a:gd name="T57" fmla="*/ 2147483647 h 559"/>
              <a:gd name="T58" fmla="*/ 2147483647 w 859"/>
              <a:gd name="T59" fmla="*/ 2147483647 h 559"/>
              <a:gd name="T60" fmla="*/ 2147483647 w 859"/>
              <a:gd name="T61" fmla="*/ 2147483647 h 559"/>
              <a:gd name="T62" fmla="*/ 0 w 859"/>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559"/>
              <a:gd name="T98" fmla="*/ 859 w 859"/>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559">
                <a:moveTo>
                  <a:pt x="0" y="19"/>
                </a:moveTo>
                <a:lnTo>
                  <a:pt x="15" y="0"/>
                </a:lnTo>
                <a:lnTo>
                  <a:pt x="80" y="36"/>
                </a:lnTo>
                <a:lnTo>
                  <a:pt x="160" y="6"/>
                </a:lnTo>
                <a:lnTo>
                  <a:pt x="168" y="36"/>
                </a:lnTo>
                <a:lnTo>
                  <a:pt x="208" y="49"/>
                </a:lnTo>
                <a:lnTo>
                  <a:pt x="225" y="85"/>
                </a:lnTo>
                <a:lnTo>
                  <a:pt x="330" y="122"/>
                </a:lnTo>
                <a:lnTo>
                  <a:pt x="441" y="116"/>
                </a:lnTo>
                <a:lnTo>
                  <a:pt x="433" y="91"/>
                </a:lnTo>
                <a:lnTo>
                  <a:pt x="570" y="54"/>
                </a:lnTo>
                <a:lnTo>
                  <a:pt x="763" y="122"/>
                </a:lnTo>
                <a:lnTo>
                  <a:pt x="771" y="158"/>
                </a:lnTo>
                <a:lnTo>
                  <a:pt x="731" y="219"/>
                </a:lnTo>
                <a:lnTo>
                  <a:pt x="748" y="310"/>
                </a:lnTo>
                <a:lnTo>
                  <a:pt x="788" y="340"/>
                </a:lnTo>
                <a:lnTo>
                  <a:pt x="748" y="383"/>
                </a:lnTo>
                <a:lnTo>
                  <a:pt x="859" y="480"/>
                </a:lnTo>
                <a:lnTo>
                  <a:pt x="779" y="559"/>
                </a:lnTo>
                <a:lnTo>
                  <a:pt x="595" y="542"/>
                </a:lnTo>
                <a:lnTo>
                  <a:pt x="546" y="486"/>
                </a:lnTo>
                <a:lnTo>
                  <a:pt x="418" y="499"/>
                </a:lnTo>
                <a:lnTo>
                  <a:pt x="321" y="462"/>
                </a:lnTo>
                <a:lnTo>
                  <a:pt x="256" y="377"/>
                </a:lnTo>
                <a:lnTo>
                  <a:pt x="200" y="359"/>
                </a:lnTo>
                <a:lnTo>
                  <a:pt x="192" y="377"/>
                </a:lnTo>
                <a:lnTo>
                  <a:pt x="136" y="286"/>
                </a:lnTo>
                <a:lnTo>
                  <a:pt x="48" y="232"/>
                </a:lnTo>
                <a:lnTo>
                  <a:pt x="88" y="158"/>
                </a:lnTo>
                <a:lnTo>
                  <a:pt x="55" y="146"/>
                </a:lnTo>
                <a:lnTo>
                  <a:pt x="23" y="97"/>
                </a:lnTo>
                <a:lnTo>
                  <a:pt x="0" y="1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6" name="Freeform 436"/>
          <p:cNvSpPr>
            <a:spLocks/>
          </p:cNvSpPr>
          <p:nvPr/>
        </p:nvSpPr>
        <p:spPr bwMode="auto">
          <a:xfrm>
            <a:off x="5132388" y="3605214"/>
            <a:ext cx="234951" cy="212725"/>
          </a:xfrm>
          <a:custGeom>
            <a:avLst/>
            <a:gdLst>
              <a:gd name="T0" fmla="*/ 0 w 442"/>
              <a:gd name="T1" fmla="*/ 2147483647 h 311"/>
              <a:gd name="T2" fmla="*/ 2147483647 w 442"/>
              <a:gd name="T3" fmla="*/ 2147483647 h 311"/>
              <a:gd name="T4" fmla="*/ 2147483647 w 442"/>
              <a:gd name="T5" fmla="*/ 2147483647 h 311"/>
              <a:gd name="T6" fmla="*/ 2147483647 w 442"/>
              <a:gd name="T7" fmla="*/ 2147483647 h 311"/>
              <a:gd name="T8" fmla="*/ 2147483647 w 442"/>
              <a:gd name="T9" fmla="*/ 2147483647 h 311"/>
              <a:gd name="T10" fmla="*/ 2147483647 w 442"/>
              <a:gd name="T11" fmla="*/ 2147483647 h 311"/>
              <a:gd name="T12" fmla="*/ 2147483647 w 442"/>
              <a:gd name="T13" fmla="*/ 2147483647 h 311"/>
              <a:gd name="T14" fmla="*/ 2147483647 w 442"/>
              <a:gd name="T15" fmla="*/ 2147483647 h 311"/>
              <a:gd name="T16" fmla="*/ 2147483647 w 442"/>
              <a:gd name="T17" fmla="*/ 2147483647 h 311"/>
              <a:gd name="T18" fmla="*/ 2147483647 w 442"/>
              <a:gd name="T19" fmla="*/ 2147483647 h 311"/>
              <a:gd name="T20" fmla="*/ 2147483647 w 442"/>
              <a:gd name="T21" fmla="*/ 2147483647 h 311"/>
              <a:gd name="T22" fmla="*/ 2147483647 w 442"/>
              <a:gd name="T23" fmla="*/ 2147483647 h 311"/>
              <a:gd name="T24" fmla="*/ 2147483647 w 442"/>
              <a:gd name="T25" fmla="*/ 0 h 311"/>
              <a:gd name="T26" fmla="*/ 2147483647 w 442"/>
              <a:gd name="T27" fmla="*/ 2147483647 h 311"/>
              <a:gd name="T28" fmla="*/ 2147483647 w 442"/>
              <a:gd name="T29" fmla="*/ 2147483647 h 311"/>
              <a:gd name="T30" fmla="*/ 2147483647 w 442"/>
              <a:gd name="T31" fmla="*/ 2147483647 h 311"/>
              <a:gd name="T32" fmla="*/ 0 w 442"/>
              <a:gd name="T33" fmla="*/ 2147483647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311"/>
              <a:gd name="T53" fmla="*/ 442 w 442"/>
              <a:gd name="T54" fmla="*/ 311 h 3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311">
                <a:moveTo>
                  <a:pt x="0" y="159"/>
                </a:moveTo>
                <a:lnTo>
                  <a:pt x="23" y="201"/>
                </a:lnTo>
                <a:lnTo>
                  <a:pt x="217" y="268"/>
                </a:lnTo>
                <a:lnTo>
                  <a:pt x="217" y="292"/>
                </a:lnTo>
                <a:lnTo>
                  <a:pt x="273" y="311"/>
                </a:lnTo>
                <a:lnTo>
                  <a:pt x="362" y="311"/>
                </a:lnTo>
                <a:lnTo>
                  <a:pt x="418" y="280"/>
                </a:lnTo>
                <a:lnTo>
                  <a:pt x="442" y="280"/>
                </a:lnTo>
                <a:lnTo>
                  <a:pt x="386" y="189"/>
                </a:lnTo>
                <a:lnTo>
                  <a:pt x="298" y="135"/>
                </a:lnTo>
                <a:lnTo>
                  <a:pt x="338" y="61"/>
                </a:lnTo>
                <a:lnTo>
                  <a:pt x="305" y="49"/>
                </a:lnTo>
                <a:lnTo>
                  <a:pt x="273" y="0"/>
                </a:lnTo>
                <a:lnTo>
                  <a:pt x="168" y="6"/>
                </a:lnTo>
                <a:lnTo>
                  <a:pt x="120" y="30"/>
                </a:lnTo>
                <a:lnTo>
                  <a:pt x="113" y="109"/>
                </a:lnTo>
                <a:lnTo>
                  <a:pt x="0" y="15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27" name="Freeform 437"/>
          <p:cNvSpPr>
            <a:spLocks/>
          </p:cNvSpPr>
          <p:nvPr/>
        </p:nvSpPr>
        <p:spPr bwMode="auto">
          <a:xfrm>
            <a:off x="5021264" y="3717926"/>
            <a:ext cx="34925" cy="96838"/>
          </a:xfrm>
          <a:custGeom>
            <a:avLst/>
            <a:gdLst>
              <a:gd name="T0" fmla="*/ 0 w 65"/>
              <a:gd name="T1" fmla="*/ 2147483647 h 140"/>
              <a:gd name="T2" fmla="*/ 2147483647 w 65"/>
              <a:gd name="T3" fmla="*/ 2147483647 h 140"/>
              <a:gd name="T4" fmla="*/ 2147483647 w 65"/>
              <a:gd name="T5" fmla="*/ 2147483647 h 140"/>
              <a:gd name="T6" fmla="*/ 2147483647 w 65"/>
              <a:gd name="T7" fmla="*/ 2147483647 h 140"/>
              <a:gd name="T8" fmla="*/ 2147483647 w 65"/>
              <a:gd name="T9" fmla="*/ 2147483647 h 140"/>
              <a:gd name="T10" fmla="*/ 2147483647 w 65"/>
              <a:gd name="T11" fmla="*/ 2147483647 h 140"/>
              <a:gd name="T12" fmla="*/ 2147483647 w 65"/>
              <a:gd name="T13" fmla="*/ 2147483647 h 140"/>
              <a:gd name="T14" fmla="*/ 2147483647 w 65"/>
              <a:gd name="T15" fmla="*/ 0 h 140"/>
              <a:gd name="T16" fmla="*/ 2147483647 w 65"/>
              <a:gd name="T17" fmla="*/ 0 h 140"/>
              <a:gd name="T18" fmla="*/ 0 w 65"/>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0" y="67"/>
                </a:moveTo>
                <a:lnTo>
                  <a:pt x="33" y="140"/>
                </a:lnTo>
                <a:lnTo>
                  <a:pt x="42" y="140"/>
                </a:lnTo>
                <a:lnTo>
                  <a:pt x="57" y="60"/>
                </a:lnTo>
                <a:lnTo>
                  <a:pt x="33" y="60"/>
                </a:lnTo>
                <a:lnTo>
                  <a:pt x="33" y="30"/>
                </a:lnTo>
                <a:lnTo>
                  <a:pt x="57" y="18"/>
                </a:lnTo>
                <a:lnTo>
                  <a:pt x="65" y="0"/>
                </a:lnTo>
                <a:lnTo>
                  <a:pt x="42" y="0"/>
                </a:lnTo>
                <a:lnTo>
                  <a:pt x="0" y="6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8" name="Freeform 438"/>
          <p:cNvSpPr>
            <a:spLocks/>
          </p:cNvSpPr>
          <p:nvPr/>
        </p:nvSpPr>
        <p:spPr bwMode="auto">
          <a:xfrm>
            <a:off x="4371975" y="3333751"/>
            <a:ext cx="279400" cy="258763"/>
          </a:xfrm>
          <a:custGeom>
            <a:avLst/>
            <a:gdLst>
              <a:gd name="T0" fmla="*/ 0 w 530"/>
              <a:gd name="T1" fmla="*/ 2147483647 h 378"/>
              <a:gd name="T2" fmla="*/ 2147483647 w 530"/>
              <a:gd name="T3" fmla="*/ 2147483647 h 378"/>
              <a:gd name="T4" fmla="*/ 2147483647 w 530"/>
              <a:gd name="T5" fmla="*/ 2147483647 h 378"/>
              <a:gd name="T6" fmla="*/ 2147483647 w 530"/>
              <a:gd name="T7" fmla="*/ 2147483647 h 378"/>
              <a:gd name="T8" fmla="*/ 2147483647 w 530"/>
              <a:gd name="T9" fmla="*/ 2147483647 h 378"/>
              <a:gd name="T10" fmla="*/ 2147483647 w 530"/>
              <a:gd name="T11" fmla="*/ 0 h 378"/>
              <a:gd name="T12" fmla="*/ 2147483647 w 530"/>
              <a:gd name="T13" fmla="*/ 2147483647 h 378"/>
              <a:gd name="T14" fmla="*/ 2147483647 w 530"/>
              <a:gd name="T15" fmla="*/ 2147483647 h 378"/>
              <a:gd name="T16" fmla="*/ 2147483647 w 530"/>
              <a:gd name="T17" fmla="*/ 2147483647 h 378"/>
              <a:gd name="T18" fmla="*/ 2147483647 w 530"/>
              <a:gd name="T19" fmla="*/ 2147483647 h 378"/>
              <a:gd name="T20" fmla="*/ 2147483647 w 530"/>
              <a:gd name="T21" fmla="*/ 2147483647 h 378"/>
              <a:gd name="T22" fmla="*/ 2147483647 w 530"/>
              <a:gd name="T23" fmla="*/ 2147483647 h 378"/>
              <a:gd name="T24" fmla="*/ 2147483647 w 530"/>
              <a:gd name="T25" fmla="*/ 2147483647 h 378"/>
              <a:gd name="T26" fmla="*/ 2147483647 w 530"/>
              <a:gd name="T27" fmla="*/ 2147483647 h 378"/>
              <a:gd name="T28" fmla="*/ 2147483647 w 530"/>
              <a:gd name="T29" fmla="*/ 2147483647 h 378"/>
              <a:gd name="T30" fmla="*/ 2147483647 w 530"/>
              <a:gd name="T31" fmla="*/ 2147483647 h 378"/>
              <a:gd name="T32" fmla="*/ 2147483647 w 530"/>
              <a:gd name="T33" fmla="*/ 2147483647 h 378"/>
              <a:gd name="T34" fmla="*/ 2147483647 w 530"/>
              <a:gd name="T35" fmla="*/ 2147483647 h 378"/>
              <a:gd name="T36" fmla="*/ 2147483647 w 530"/>
              <a:gd name="T37" fmla="*/ 2147483647 h 378"/>
              <a:gd name="T38" fmla="*/ 2147483647 w 530"/>
              <a:gd name="T39" fmla="*/ 2147483647 h 378"/>
              <a:gd name="T40" fmla="*/ 2147483647 w 530"/>
              <a:gd name="T41" fmla="*/ 2147483647 h 378"/>
              <a:gd name="T42" fmla="*/ 2147483647 w 530"/>
              <a:gd name="T43" fmla="*/ 2147483647 h 378"/>
              <a:gd name="T44" fmla="*/ 0 w 530"/>
              <a:gd name="T45" fmla="*/ 2147483647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378"/>
              <a:gd name="T71" fmla="*/ 530 w 530"/>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378">
                <a:moveTo>
                  <a:pt x="0" y="92"/>
                </a:moveTo>
                <a:lnTo>
                  <a:pt x="8" y="49"/>
                </a:lnTo>
                <a:lnTo>
                  <a:pt x="71" y="25"/>
                </a:lnTo>
                <a:lnTo>
                  <a:pt x="105" y="43"/>
                </a:lnTo>
                <a:lnTo>
                  <a:pt x="160" y="6"/>
                </a:lnTo>
                <a:lnTo>
                  <a:pt x="241" y="0"/>
                </a:lnTo>
                <a:lnTo>
                  <a:pt x="305" y="25"/>
                </a:lnTo>
                <a:lnTo>
                  <a:pt x="305" y="62"/>
                </a:lnTo>
                <a:lnTo>
                  <a:pt x="248" y="68"/>
                </a:lnTo>
                <a:lnTo>
                  <a:pt x="256" y="122"/>
                </a:lnTo>
                <a:lnTo>
                  <a:pt x="361" y="208"/>
                </a:lnTo>
                <a:lnTo>
                  <a:pt x="418" y="213"/>
                </a:lnTo>
                <a:lnTo>
                  <a:pt x="410" y="232"/>
                </a:lnTo>
                <a:lnTo>
                  <a:pt x="530" y="286"/>
                </a:lnTo>
                <a:lnTo>
                  <a:pt x="450" y="281"/>
                </a:lnTo>
                <a:lnTo>
                  <a:pt x="466" y="329"/>
                </a:lnTo>
                <a:lnTo>
                  <a:pt x="418" y="378"/>
                </a:lnTo>
                <a:lnTo>
                  <a:pt x="401" y="286"/>
                </a:lnTo>
                <a:lnTo>
                  <a:pt x="193" y="195"/>
                </a:lnTo>
                <a:lnTo>
                  <a:pt x="152" y="129"/>
                </a:lnTo>
                <a:lnTo>
                  <a:pt x="88" y="110"/>
                </a:lnTo>
                <a:lnTo>
                  <a:pt x="31" y="135"/>
                </a:lnTo>
                <a:lnTo>
                  <a:pt x="0" y="9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9" name="Freeform 439"/>
          <p:cNvSpPr>
            <a:spLocks/>
          </p:cNvSpPr>
          <p:nvPr/>
        </p:nvSpPr>
        <p:spPr bwMode="auto">
          <a:xfrm>
            <a:off x="4405314" y="3497264"/>
            <a:ext cx="38100" cy="61912"/>
          </a:xfrm>
          <a:custGeom>
            <a:avLst/>
            <a:gdLst>
              <a:gd name="T0" fmla="*/ 0 w 73"/>
              <a:gd name="T1" fmla="*/ 2147483647 h 91"/>
              <a:gd name="T2" fmla="*/ 2147483647 w 73"/>
              <a:gd name="T3" fmla="*/ 2147483647 h 91"/>
              <a:gd name="T4" fmla="*/ 2147483647 w 73"/>
              <a:gd name="T5" fmla="*/ 2147483647 h 91"/>
              <a:gd name="T6" fmla="*/ 2147483647 w 73"/>
              <a:gd name="T7" fmla="*/ 2147483647 h 91"/>
              <a:gd name="T8" fmla="*/ 2147483647 w 73"/>
              <a:gd name="T9" fmla="*/ 0 h 91"/>
              <a:gd name="T10" fmla="*/ 0 w 73"/>
              <a:gd name="T11" fmla="*/ 2147483647 h 91"/>
              <a:gd name="T12" fmla="*/ 0 60000 65536"/>
              <a:gd name="T13" fmla="*/ 0 60000 65536"/>
              <a:gd name="T14" fmla="*/ 0 60000 65536"/>
              <a:gd name="T15" fmla="*/ 0 60000 65536"/>
              <a:gd name="T16" fmla="*/ 0 60000 65536"/>
              <a:gd name="T17" fmla="*/ 0 60000 65536"/>
              <a:gd name="T18" fmla="*/ 0 w 73"/>
              <a:gd name="T19" fmla="*/ 0 h 91"/>
              <a:gd name="T20" fmla="*/ 73 w 7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3" h="91">
                <a:moveTo>
                  <a:pt x="0" y="12"/>
                </a:moveTo>
                <a:lnTo>
                  <a:pt x="8" y="85"/>
                </a:lnTo>
                <a:lnTo>
                  <a:pt x="42" y="91"/>
                </a:lnTo>
                <a:lnTo>
                  <a:pt x="73" y="37"/>
                </a:lnTo>
                <a:lnTo>
                  <a:pt x="48" y="0"/>
                </a:lnTo>
                <a:lnTo>
                  <a:pt x="0" y="12"/>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0" name="Freeform 440"/>
          <p:cNvSpPr>
            <a:spLocks/>
          </p:cNvSpPr>
          <p:nvPr/>
        </p:nvSpPr>
        <p:spPr bwMode="auto">
          <a:xfrm>
            <a:off x="4506914" y="3576639"/>
            <a:ext cx="73025" cy="44450"/>
          </a:xfrm>
          <a:custGeom>
            <a:avLst/>
            <a:gdLst>
              <a:gd name="T0" fmla="*/ 0 w 137"/>
              <a:gd name="T1" fmla="*/ 2147483647 h 68"/>
              <a:gd name="T2" fmla="*/ 2147483647 w 137"/>
              <a:gd name="T3" fmla="*/ 2147483647 h 68"/>
              <a:gd name="T4" fmla="*/ 2147483647 w 137"/>
              <a:gd name="T5" fmla="*/ 0 h 68"/>
              <a:gd name="T6" fmla="*/ 0 w 137"/>
              <a:gd name="T7" fmla="*/ 2147483647 h 68"/>
              <a:gd name="T8" fmla="*/ 0 60000 65536"/>
              <a:gd name="T9" fmla="*/ 0 60000 65536"/>
              <a:gd name="T10" fmla="*/ 0 60000 65536"/>
              <a:gd name="T11" fmla="*/ 0 60000 65536"/>
              <a:gd name="T12" fmla="*/ 0 w 137"/>
              <a:gd name="T13" fmla="*/ 0 h 68"/>
              <a:gd name="T14" fmla="*/ 137 w 137"/>
              <a:gd name="T15" fmla="*/ 68 h 68"/>
            </a:gdLst>
            <a:ahLst/>
            <a:cxnLst>
              <a:cxn ang="T8">
                <a:pos x="T0" y="T1"/>
              </a:cxn>
              <a:cxn ang="T9">
                <a:pos x="T2" y="T3"/>
              </a:cxn>
              <a:cxn ang="T10">
                <a:pos x="T4" y="T5"/>
              </a:cxn>
              <a:cxn ang="T11">
                <a:pos x="T6" y="T7"/>
              </a:cxn>
            </a:cxnLst>
            <a:rect l="T12" t="T13" r="T14" b="T15"/>
            <a:pathLst>
              <a:path w="137" h="68">
                <a:moveTo>
                  <a:pt x="0" y="25"/>
                </a:moveTo>
                <a:lnTo>
                  <a:pt x="122" y="68"/>
                </a:lnTo>
                <a:lnTo>
                  <a:pt x="137" y="0"/>
                </a:lnTo>
                <a:lnTo>
                  <a:pt x="0" y="25"/>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1" name="Freeform 441"/>
          <p:cNvSpPr>
            <a:spLocks/>
          </p:cNvSpPr>
          <p:nvPr/>
        </p:nvSpPr>
        <p:spPr bwMode="auto">
          <a:xfrm>
            <a:off x="7302500" y="3697289"/>
            <a:ext cx="60325" cy="66675"/>
          </a:xfrm>
          <a:custGeom>
            <a:avLst/>
            <a:gdLst>
              <a:gd name="T0" fmla="*/ 0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0 h 97"/>
              <a:gd name="T18" fmla="*/ 0 w 113"/>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7"/>
              <a:gd name="T32" fmla="*/ 113 w 11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7">
                <a:moveTo>
                  <a:pt x="0" y="30"/>
                </a:moveTo>
                <a:lnTo>
                  <a:pt x="8" y="54"/>
                </a:lnTo>
                <a:lnTo>
                  <a:pt x="33" y="30"/>
                </a:lnTo>
                <a:lnTo>
                  <a:pt x="40" y="41"/>
                </a:lnTo>
                <a:lnTo>
                  <a:pt x="33" y="97"/>
                </a:lnTo>
                <a:lnTo>
                  <a:pt x="73" y="90"/>
                </a:lnTo>
                <a:lnTo>
                  <a:pt x="113" y="41"/>
                </a:lnTo>
                <a:lnTo>
                  <a:pt x="97" y="5"/>
                </a:lnTo>
                <a:lnTo>
                  <a:pt x="40" y="0"/>
                </a:lnTo>
                <a:lnTo>
                  <a:pt x="0" y="3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2" name="Freeform 442"/>
          <p:cNvSpPr>
            <a:spLocks/>
          </p:cNvSpPr>
          <p:nvPr/>
        </p:nvSpPr>
        <p:spPr bwMode="auto">
          <a:xfrm>
            <a:off x="7332665" y="3492500"/>
            <a:ext cx="268287" cy="217488"/>
          </a:xfrm>
          <a:custGeom>
            <a:avLst/>
            <a:gdLst>
              <a:gd name="T0" fmla="*/ 0 w 506"/>
              <a:gd name="T1" fmla="*/ 2147483647 h 316"/>
              <a:gd name="T2" fmla="*/ 2147483647 w 506"/>
              <a:gd name="T3" fmla="*/ 2147483647 h 316"/>
              <a:gd name="T4" fmla="*/ 2147483647 w 506"/>
              <a:gd name="T5" fmla="*/ 2147483647 h 316"/>
              <a:gd name="T6" fmla="*/ 2147483647 w 506"/>
              <a:gd name="T7" fmla="*/ 2147483647 h 316"/>
              <a:gd name="T8" fmla="*/ 2147483647 w 506"/>
              <a:gd name="T9" fmla="*/ 2147483647 h 316"/>
              <a:gd name="T10" fmla="*/ 2147483647 w 506"/>
              <a:gd name="T11" fmla="*/ 2147483647 h 316"/>
              <a:gd name="T12" fmla="*/ 2147483647 w 506"/>
              <a:gd name="T13" fmla="*/ 2147483647 h 316"/>
              <a:gd name="T14" fmla="*/ 2147483647 w 506"/>
              <a:gd name="T15" fmla="*/ 2147483647 h 316"/>
              <a:gd name="T16" fmla="*/ 2147483647 w 506"/>
              <a:gd name="T17" fmla="*/ 2147483647 h 316"/>
              <a:gd name="T18" fmla="*/ 2147483647 w 506"/>
              <a:gd name="T19" fmla="*/ 2147483647 h 316"/>
              <a:gd name="T20" fmla="*/ 2147483647 w 506"/>
              <a:gd name="T21" fmla="*/ 0 h 316"/>
              <a:gd name="T22" fmla="*/ 2147483647 w 506"/>
              <a:gd name="T23" fmla="*/ 0 h 316"/>
              <a:gd name="T24" fmla="*/ 2147483647 w 506"/>
              <a:gd name="T25" fmla="*/ 2147483647 h 316"/>
              <a:gd name="T26" fmla="*/ 2147483647 w 506"/>
              <a:gd name="T27" fmla="*/ 2147483647 h 316"/>
              <a:gd name="T28" fmla="*/ 2147483647 w 506"/>
              <a:gd name="T29" fmla="*/ 2147483647 h 316"/>
              <a:gd name="T30" fmla="*/ 2147483647 w 506"/>
              <a:gd name="T31" fmla="*/ 2147483647 h 316"/>
              <a:gd name="T32" fmla="*/ 2147483647 w 506"/>
              <a:gd name="T33" fmla="*/ 2147483647 h 316"/>
              <a:gd name="T34" fmla="*/ 2147483647 w 506"/>
              <a:gd name="T35" fmla="*/ 2147483647 h 316"/>
              <a:gd name="T36" fmla="*/ 2147483647 w 506"/>
              <a:gd name="T37" fmla="*/ 2147483647 h 316"/>
              <a:gd name="T38" fmla="*/ 2147483647 w 506"/>
              <a:gd name="T39" fmla="*/ 2147483647 h 316"/>
              <a:gd name="T40" fmla="*/ 2147483647 w 506"/>
              <a:gd name="T41" fmla="*/ 2147483647 h 316"/>
              <a:gd name="T42" fmla="*/ 2147483647 w 506"/>
              <a:gd name="T43" fmla="*/ 2147483647 h 316"/>
              <a:gd name="T44" fmla="*/ 2147483647 w 506"/>
              <a:gd name="T45" fmla="*/ 2147483647 h 316"/>
              <a:gd name="T46" fmla="*/ 0 w 506"/>
              <a:gd name="T47" fmla="*/ 2147483647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316"/>
              <a:gd name="T74" fmla="*/ 506 w 506"/>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316">
                <a:moveTo>
                  <a:pt x="0" y="292"/>
                </a:moveTo>
                <a:lnTo>
                  <a:pt x="88" y="237"/>
                </a:lnTo>
                <a:lnTo>
                  <a:pt x="216" y="237"/>
                </a:lnTo>
                <a:lnTo>
                  <a:pt x="265" y="164"/>
                </a:lnTo>
                <a:lnTo>
                  <a:pt x="298" y="164"/>
                </a:lnTo>
                <a:lnTo>
                  <a:pt x="298" y="189"/>
                </a:lnTo>
                <a:lnTo>
                  <a:pt x="346" y="164"/>
                </a:lnTo>
                <a:lnTo>
                  <a:pt x="410" y="103"/>
                </a:lnTo>
                <a:lnTo>
                  <a:pt x="426" y="18"/>
                </a:lnTo>
                <a:lnTo>
                  <a:pt x="458" y="24"/>
                </a:lnTo>
                <a:lnTo>
                  <a:pt x="450" y="0"/>
                </a:lnTo>
                <a:lnTo>
                  <a:pt x="474" y="0"/>
                </a:lnTo>
                <a:lnTo>
                  <a:pt x="506" y="79"/>
                </a:lnTo>
                <a:lnTo>
                  <a:pt x="458" y="134"/>
                </a:lnTo>
                <a:lnTo>
                  <a:pt x="458" y="183"/>
                </a:lnTo>
                <a:lnTo>
                  <a:pt x="434" y="249"/>
                </a:lnTo>
                <a:lnTo>
                  <a:pt x="410" y="262"/>
                </a:lnTo>
                <a:lnTo>
                  <a:pt x="410" y="231"/>
                </a:lnTo>
                <a:lnTo>
                  <a:pt x="330" y="273"/>
                </a:lnTo>
                <a:lnTo>
                  <a:pt x="265" y="256"/>
                </a:lnTo>
                <a:lnTo>
                  <a:pt x="265" y="286"/>
                </a:lnTo>
                <a:lnTo>
                  <a:pt x="225" y="316"/>
                </a:lnTo>
                <a:lnTo>
                  <a:pt x="210" y="267"/>
                </a:lnTo>
                <a:lnTo>
                  <a:pt x="0" y="29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3" name="Freeform 443"/>
          <p:cNvSpPr>
            <a:spLocks/>
          </p:cNvSpPr>
          <p:nvPr/>
        </p:nvSpPr>
        <p:spPr bwMode="auto">
          <a:xfrm>
            <a:off x="7367590" y="3689351"/>
            <a:ext cx="53975" cy="41275"/>
          </a:xfrm>
          <a:custGeom>
            <a:avLst/>
            <a:gdLst>
              <a:gd name="T0" fmla="*/ 0 w 103"/>
              <a:gd name="T1" fmla="*/ 2147483647 h 61"/>
              <a:gd name="T2" fmla="*/ 2147483647 w 103"/>
              <a:gd name="T3" fmla="*/ 2147483647 h 61"/>
              <a:gd name="T4" fmla="*/ 2147483647 w 103"/>
              <a:gd name="T5" fmla="*/ 2147483647 h 61"/>
              <a:gd name="T6" fmla="*/ 2147483647 w 103"/>
              <a:gd name="T7" fmla="*/ 0 h 61"/>
              <a:gd name="T8" fmla="*/ 0 w 103"/>
              <a:gd name="T9" fmla="*/ 2147483647 h 61"/>
              <a:gd name="T10" fmla="*/ 0 60000 65536"/>
              <a:gd name="T11" fmla="*/ 0 60000 65536"/>
              <a:gd name="T12" fmla="*/ 0 60000 65536"/>
              <a:gd name="T13" fmla="*/ 0 60000 65536"/>
              <a:gd name="T14" fmla="*/ 0 60000 65536"/>
              <a:gd name="T15" fmla="*/ 0 w 103"/>
              <a:gd name="T16" fmla="*/ 0 h 61"/>
              <a:gd name="T17" fmla="*/ 103 w 103"/>
              <a:gd name="T18" fmla="*/ 61 h 61"/>
            </a:gdLst>
            <a:ahLst/>
            <a:cxnLst>
              <a:cxn ang="T10">
                <a:pos x="T0" y="T1"/>
              </a:cxn>
              <a:cxn ang="T11">
                <a:pos x="T2" y="T3"/>
              </a:cxn>
              <a:cxn ang="T12">
                <a:pos x="T4" y="T5"/>
              </a:cxn>
              <a:cxn ang="T13">
                <a:pos x="T6" y="T7"/>
              </a:cxn>
              <a:cxn ang="T14">
                <a:pos x="T8" y="T9"/>
              </a:cxn>
            </a:cxnLst>
            <a:rect l="T15" t="T16" r="T17" b="T18"/>
            <a:pathLst>
              <a:path w="103" h="61">
                <a:moveTo>
                  <a:pt x="0" y="37"/>
                </a:moveTo>
                <a:lnTo>
                  <a:pt x="31" y="61"/>
                </a:lnTo>
                <a:lnTo>
                  <a:pt x="80" y="37"/>
                </a:lnTo>
                <a:lnTo>
                  <a:pt x="103"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4" name="Freeform 444"/>
          <p:cNvSpPr>
            <a:spLocks/>
          </p:cNvSpPr>
          <p:nvPr/>
        </p:nvSpPr>
        <p:spPr bwMode="auto">
          <a:xfrm>
            <a:off x="7550151" y="3379789"/>
            <a:ext cx="141288" cy="112712"/>
          </a:xfrm>
          <a:custGeom>
            <a:avLst/>
            <a:gdLst>
              <a:gd name="T0" fmla="*/ 0 w 266"/>
              <a:gd name="T1" fmla="*/ 2147483647 h 164"/>
              <a:gd name="T2" fmla="*/ 2147483647 w 266"/>
              <a:gd name="T3" fmla="*/ 2147483647 h 164"/>
              <a:gd name="T4" fmla="*/ 2147483647 w 266"/>
              <a:gd name="T5" fmla="*/ 2147483647 h 164"/>
              <a:gd name="T6" fmla="*/ 2147483647 w 266"/>
              <a:gd name="T7" fmla="*/ 2147483647 h 164"/>
              <a:gd name="T8" fmla="*/ 2147483647 w 266"/>
              <a:gd name="T9" fmla="*/ 2147483647 h 164"/>
              <a:gd name="T10" fmla="*/ 2147483647 w 266"/>
              <a:gd name="T11" fmla="*/ 2147483647 h 164"/>
              <a:gd name="T12" fmla="*/ 2147483647 w 266"/>
              <a:gd name="T13" fmla="*/ 2147483647 h 164"/>
              <a:gd name="T14" fmla="*/ 2147483647 w 266"/>
              <a:gd name="T15" fmla="*/ 2147483647 h 164"/>
              <a:gd name="T16" fmla="*/ 2147483647 w 266"/>
              <a:gd name="T17" fmla="*/ 2147483647 h 164"/>
              <a:gd name="T18" fmla="*/ 2147483647 w 266"/>
              <a:gd name="T19" fmla="*/ 2147483647 h 164"/>
              <a:gd name="T20" fmla="*/ 2147483647 w 266"/>
              <a:gd name="T21" fmla="*/ 0 h 164"/>
              <a:gd name="T22" fmla="*/ 2147483647 w 266"/>
              <a:gd name="T23" fmla="*/ 2147483647 h 164"/>
              <a:gd name="T24" fmla="*/ 2147483647 w 266"/>
              <a:gd name="T25" fmla="*/ 2147483647 h 164"/>
              <a:gd name="T26" fmla="*/ 0 w 266"/>
              <a:gd name="T27" fmla="*/ 2147483647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164"/>
              <a:gd name="T44" fmla="*/ 266 w 266"/>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164">
                <a:moveTo>
                  <a:pt x="0" y="121"/>
                </a:moveTo>
                <a:lnTo>
                  <a:pt x="8" y="164"/>
                </a:lnTo>
                <a:lnTo>
                  <a:pt x="56" y="151"/>
                </a:lnTo>
                <a:lnTo>
                  <a:pt x="24" y="127"/>
                </a:lnTo>
                <a:lnTo>
                  <a:pt x="153" y="145"/>
                </a:lnTo>
                <a:lnTo>
                  <a:pt x="176" y="103"/>
                </a:lnTo>
                <a:lnTo>
                  <a:pt x="266" y="91"/>
                </a:lnTo>
                <a:lnTo>
                  <a:pt x="233" y="67"/>
                </a:lnTo>
                <a:lnTo>
                  <a:pt x="241" y="48"/>
                </a:lnTo>
                <a:lnTo>
                  <a:pt x="169" y="54"/>
                </a:lnTo>
                <a:lnTo>
                  <a:pt x="88" y="0"/>
                </a:lnTo>
                <a:lnTo>
                  <a:pt x="56" y="91"/>
                </a:lnTo>
                <a:lnTo>
                  <a:pt x="24" y="91"/>
                </a:lnTo>
                <a:lnTo>
                  <a:pt x="0" y="12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5" name="Freeform 445"/>
          <p:cNvSpPr>
            <a:spLocks/>
          </p:cNvSpPr>
          <p:nvPr/>
        </p:nvSpPr>
        <p:spPr bwMode="auto">
          <a:xfrm>
            <a:off x="5043489" y="3676651"/>
            <a:ext cx="42863" cy="41275"/>
          </a:xfrm>
          <a:custGeom>
            <a:avLst/>
            <a:gdLst>
              <a:gd name="T0" fmla="*/ 0 w 80"/>
              <a:gd name="T1" fmla="*/ 2147483647 h 62"/>
              <a:gd name="T2" fmla="*/ 2147483647 w 80"/>
              <a:gd name="T3" fmla="*/ 2147483647 h 62"/>
              <a:gd name="T4" fmla="*/ 2147483647 w 80"/>
              <a:gd name="T5" fmla="*/ 2147483647 h 62"/>
              <a:gd name="T6" fmla="*/ 2147483647 w 80"/>
              <a:gd name="T7" fmla="*/ 0 h 62"/>
              <a:gd name="T8" fmla="*/ 0 w 80"/>
              <a:gd name="T9" fmla="*/ 2147483647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0" y="62"/>
                </a:moveTo>
                <a:lnTo>
                  <a:pt x="23" y="62"/>
                </a:lnTo>
                <a:lnTo>
                  <a:pt x="80" y="19"/>
                </a:lnTo>
                <a:lnTo>
                  <a:pt x="48" y="0"/>
                </a:lnTo>
                <a:lnTo>
                  <a:pt x="0" y="6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6" name="Freeform 446"/>
          <p:cNvSpPr>
            <a:spLocks/>
          </p:cNvSpPr>
          <p:nvPr/>
        </p:nvSpPr>
        <p:spPr bwMode="auto">
          <a:xfrm>
            <a:off x="4430714" y="3717925"/>
            <a:ext cx="379412" cy="342900"/>
          </a:xfrm>
          <a:custGeom>
            <a:avLst/>
            <a:gdLst>
              <a:gd name="T0" fmla="*/ 0 w 717"/>
              <a:gd name="T1" fmla="*/ 2147483647 h 499"/>
              <a:gd name="T2" fmla="*/ 2147483647 w 717"/>
              <a:gd name="T3" fmla="*/ 2147483647 h 499"/>
              <a:gd name="T4" fmla="*/ 2147483647 w 717"/>
              <a:gd name="T5" fmla="*/ 0 h 499"/>
              <a:gd name="T6" fmla="*/ 2147483647 w 717"/>
              <a:gd name="T7" fmla="*/ 2147483647 h 499"/>
              <a:gd name="T8" fmla="*/ 2147483647 w 717"/>
              <a:gd name="T9" fmla="*/ 2147483647 h 499"/>
              <a:gd name="T10" fmla="*/ 2147483647 w 717"/>
              <a:gd name="T11" fmla="*/ 2147483647 h 499"/>
              <a:gd name="T12" fmla="*/ 2147483647 w 717"/>
              <a:gd name="T13" fmla="*/ 2147483647 h 499"/>
              <a:gd name="T14" fmla="*/ 2147483647 w 717"/>
              <a:gd name="T15" fmla="*/ 2147483647 h 499"/>
              <a:gd name="T16" fmla="*/ 2147483647 w 717"/>
              <a:gd name="T17" fmla="*/ 2147483647 h 499"/>
              <a:gd name="T18" fmla="*/ 2147483647 w 717"/>
              <a:gd name="T19" fmla="*/ 2147483647 h 499"/>
              <a:gd name="T20" fmla="*/ 2147483647 w 717"/>
              <a:gd name="T21" fmla="*/ 2147483647 h 499"/>
              <a:gd name="T22" fmla="*/ 2147483647 w 717"/>
              <a:gd name="T23" fmla="*/ 2147483647 h 499"/>
              <a:gd name="T24" fmla="*/ 2147483647 w 717"/>
              <a:gd name="T25" fmla="*/ 2147483647 h 499"/>
              <a:gd name="T26" fmla="*/ 2147483647 w 717"/>
              <a:gd name="T27" fmla="*/ 2147483647 h 499"/>
              <a:gd name="T28" fmla="*/ 2147483647 w 717"/>
              <a:gd name="T29" fmla="*/ 2147483647 h 499"/>
              <a:gd name="T30" fmla="*/ 2147483647 w 717"/>
              <a:gd name="T31" fmla="*/ 2147483647 h 499"/>
              <a:gd name="T32" fmla="*/ 2147483647 w 717"/>
              <a:gd name="T33" fmla="*/ 2147483647 h 499"/>
              <a:gd name="T34" fmla="*/ 2147483647 w 717"/>
              <a:gd name="T35" fmla="*/ 2147483647 h 499"/>
              <a:gd name="T36" fmla="*/ 0 w 717"/>
              <a:gd name="T37" fmla="*/ 2147483647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99"/>
              <a:gd name="T59" fmla="*/ 717 w 717"/>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99">
                <a:moveTo>
                  <a:pt x="0" y="261"/>
                </a:moveTo>
                <a:lnTo>
                  <a:pt x="9" y="109"/>
                </a:lnTo>
                <a:lnTo>
                  <a:pt x="89" y="0"/>
                </a:lnTo>
                <a:lnTo>
                  <a:pt x="267" y="30"/>
                </a:lnTo>
                <a:lnTo>
                  <a:pt x="290" y="60"/>
                </a:lnTo>
                <a:lnTo>
                  <a:pt x="427" y="109"/>
                </a:lnTo>
                <a:lnTo>
                  <a:pt x="475" y="91"/>
                </a:lnTo>
                <a:lnTo>
                  <a:pt x="483" y="42"/>
                </a:lnTo>
                <a:lnTo>
                  <a:pt x="523" y="11"/>
                </a:lnTo>
                <a:lnTo>
                  <a:pt x="717" y="54"/>
                </a:lnTo>
                <a:lnTo>
                  <a:pt x="685" y="115"/>
                </a:lnTo>
                <a:lnTo>
                  <a:pt x="717" y="407"/>
                </a:lnTo>
                <a:lnTo>
                  <a:pt x="717" y="474"/>
                </a:lnTo>
                <a:lnTo>
                  <a:pt x="668" y="480"/>
                </a:lnTo>
                <a:lnTo>
                  <a:pt x="668" y="499"/>
                </a:lnTo>
                <a:lnTo>
                  <a:pt x="307" y="364"/>
                </a:lnTo>
                <a:lnTo>
                  <a:pt x="259" y="370"/>
                </a:lnTo>
                <a:lnTo>
                  <a:pt x="114" y="358"/>
                </a:lnTo>
                <a:lnTo>
                  <a:pt x="0" y="2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7" name="Freeform 447"/>
          <p:cNvSpPr>
            <a:spLocks/>
          </p:cNvSpPr>
          <p:nvPr/>
        </p:nvSpPr>
        <p:spPr bwMode="auto">
          <a:xfrm>
            <a:off x="3898901" y="3651250"/>
            <a:ext cx="284163" cy="204788"/>
          </a:xfrm>
          <a:custGeom>
            <a:avLst/>
            <a:gdLst>
              <a:gd name="T0" fmla="*/ 0 w 538"/>
              <a:gd name="T1" fmla="*/ 2147483647 h 298"/>
              <a:gd name="T2" fmla="*/ 2147483647 w 538"/>
              <a:gd name="T3" fmla="*/ 2147483647 h 298"/>
              <a:gd name="T4" fmla="*/ 2147483647 w 538"/>
              <a:gd name="T5" fmla="*/ 2147483647 h 298"/>
              <a:gd name="T6" fmla="*/ 2147483647 w 538"/>
              <a:gd name="T7" fmla="*/ 2147483647 h 298"/>
              <a:gd name="T8" fmla="*/ 2147483647 w 538"/>
              <a:gd name="T9" fmla="*/ 0 h 298"/>
              <a:gd name="T10" fmla="*/ 2147483647 w 538"/>
              <a:gd name="T11" fmla="*/ 2147483647 h 298"/>
              <a:gd name="T12" fmla="*/ 2147483647 w 538"/>
              <a:gd name="T13" fmla="*/ 2147483647 h 298"/>
              <a:gd name="T14" fmla="*/ 2147483647 w 538"/>
              <a:gd name="T15" fmla="*/ 2147483647 h 298"/>
              <a:gd name="T16" fmla="*/ 2147483647 w 538"/>
              <a:gd name="T17" fmla="*/ 2147483647 h 298"/>
              <a:gd name="T18" fmla="*/ 2147483647 w 538"/>
              <a:gd name="T19" fmla="*/ 2147483647 h 298"/>
              <a:gd name="T20" fmla="*/ 2147483647 w 538"/>
              <a:gd name="T21" fmla="*/ 2147483647 h 298"/>
              <a:gd name="T22" fmla="*/ 2147483647 w 538"/>
              <a:gd name="T23" fmla="*/ 2147483647 h 298"/>
              <a:gd name="T24" fmla="*/ 0 w 538"/>
              <a:gd name="T25" fmla="*/ 2147483647 h 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298"/>
              <a:gd name="T41" fmla="*/ 538 w 538"/>
              <a:gd name="T42" fmla="*/ 298 h 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298">
                <a:moveTo>
                  <a:pt x="0" y="298"/>
                </a:moveTo>
                <a:lnTo>
                  <a:pt x="128" y="244"/>
                </a:lnTo>
                <a:lnTo>
                  <a:pt x="177" y="122"/>
                </a:lnTo>
                <a:lnTo>
                  <a:pt x="290" y="55"/>
                </a:lnTo>
                <a:lnTo>
                  <a:pt x="330" y="0"/>
                </a:lnTo>
                <a:lnTo>
                  <a:pt x="490" y="25"/>
                </a:lnTo>
                <a:lnTo>
                  <a:pt x="538" y="134"/>
                </a:lnTo>
                <a:lnTo>
                  <a:pt x="458" y="134"/>
                </a:lnTo>
                <a:lnTo>
                  <a:pt x="418" y="146"/>
                </a:lnTo>
                <a:lnTo>
                  <a:pt x="426" y="182"/>
                </a:lnTo>
                <a:lnTo>
                  <a:pt x="217" y="244"/>
                </a:lnTo>
                <a:lnTo>
                  <a:pt x="201" y="298"/>
                </a:lnTo>
                <a:lnTo>
                  <a:pt x="0" y="29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38" name="Freeform 448"/>
          <p:cNvSpPr>
            <a:spLocks/>
          </p:cNvSpPr>
          <p:nvPr/>
        </p:nvSpPr>
        <p:spPr bwMode="auto">
          <a:xfrm>
            <a:off x="5451475" y="3927476"/>
            <a:ext cx="179388" cy="201613"/>
          </a:xfrm>
          <a:custGeom>
            <a:avLst/>
            <a:gdLst>
              <a:gd name="T0" fmla="*/ 0 w 338"/>
              <a:gd name="T1" fmla="*/ 2147483647 h 292"/>
              <a:gd name="T2" fmla="*/ 2147483647 w 338"/>
              <a:gd name="T3" fmla="*/ 2147483647 h 292"/>
              <a:gd name="T4" fmla="*/ 2147483647 w 338"/>
              <a:gd name="T5" fmla="*/ 2147483647 h 292"/>
              <a:gd name="T6" fmla="*/ 2147483647 w 338"/>
              <a:gd name="T7" fmla="*/ 2147483647 h 292"/>
              <a:gd name="T8" fmla="*/ 2147483647 w 338"/>
              <a:gd name="T9" fmla="*/ 2147483647 h 292"/>
              <a:gd name="T10" fmla="*/ 2147483647 w 338"/>
              <a:gd name="T11" fmla="*/ 2147483647 h 292"/>
              <a:gd name="T12" fmla="*/ 2147483647 w 338"/>
              <a:gd name="T13" fmla="*/ 2147483647 h 292"/>
              <a:gd name="T14" fmla="*/ 2147483647 w 338"/>
              <a:gd name="T15" fmla="*/ 2147483647 h 292"/>
              <a:gd name="T16" fmla="*/ 2147483647 w 338"/>
              <a:gd name="T17" fmla="*/ 0 h 292"/>
              <a:gd name="T18" fmla="*/ 2147483647 w 338"/>
              <a:gd name="T19" fmla="*/ 0 h 292"/>
              <a:gd name="T20" fmla="*/ 2147483647 w 338"/>
              <a:gd name="T21" fmla="*/ 2147483647 h 292"/>
              <a:gd name="T22" fmla="*/ 2147483647 w 338"/>
              <a:gd name="T23" fmla="*/ 2147483647 h 292"/>
              <a:gd name="T24" fmla="*/ 2147483647 w 338"/>
              <a:gd name="T25" fmla="*/ 2147483647 h 292"/>
              <a:gd name="T26" fmla="*/ 2147483647 w 338"/>
              <a:gd name="T27" fmla="*/ 2147483647 h 292"/>
              <a:gd name="T28" fmla="*/ 0 w 338"/>
              <a:gd name="T29" fmla="*/ 2147483647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92"/>
              <a:gd name="T47" fmla="*/ 338 w 338"/>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92">
                <a:moveTo>
                  <a:pt x="0" y="213"/>
                </a:moveTo>
                <a:lnTo>
                  <a:pt x="40" y="292"/>
                </a:lnTo>
                <a:lnTo>
                  <a:pt x="128" y="286"/>
                </a:lnTo>
                <a:lnTo>
                  <a:pt x="258" y="206"/>
                </a:lnTo>
                <a:lnTo>
                  <a:pt x="258" y="176"/>
                </a:lnTo>
                <a:lnTo>
                  <a:pt x="330" y="109"/>
                </a:lnTo>
                <a:lnTo>
                  <a:pt x="338" y="91"/>
                </a:lnTo>
                <a:lnTo>
                  <a:pt x="298" y="54"/>
                </a:lnTo>
                <a:lnTo>
                  <a:pt x="185" y="0"/>
                </a:lnTo>
                <a:lnTo>
                  <a:pt x="161" y="0"/>
                </a:lnTo>
                <a:lnTo>
                  <a:pt x="177" y="30"/>
                </a:lnTo>
                <a:lnTo>
                  <a:pt x="145" y="79"/>
                </a:lnTo>
                <a:lnTo>
                  <a:pt x="161" y="103"/>
                </a:lnTo>
                <a:lnTo>
                  <a:pt x="137" y="176"/>
                </a:lnTo>
                <a:lnTo>
                  <a:pt x="0" y="21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9" name="Freeform 449"/>
          <p:cNvSpPr>
            <a:spLocks/>
          </p:cNvSpPr>
          <p:nvPr/>
        </p:nvSpPr>
        <p:spPr bwMode="auto">
          <a:xfrm>
            <a:off x="6119814" y="3794125"/>
            <a:ext cx="192087" cy="95250"/>
          </a:xfrm>
          <a:custGeom>
            <a:avLst/>
            <a:gdLst>
              <a:gd name="T0" fmla="*/ 0 w 361"/>
              <a:gd name="T1" fmla="*/ 2147483647 h 140"/>
              <a:gd name="T2" fmla="*/ 2147483647 w 361"/>
              <a:gd name="T3" fmla="*/ 0 h 140"/>
              <a:gd name="T4" fmla="*/ 2147483647 w 361"/>
              <a:gd name="T5" fmla="*/ 2147483647 h 140"/>
              <a:gd name="T6" fmla="*/ 2147483647 w 361"/>
              <a:gd name="T7" fmla="*/ 2147483647 h 140"/>
              <a:gd name="T8" fmla="*/ 2147483647 w 361"/>
              <a:gd name="T9" fmla="*/ 2147483647 h 140"/>
              <a:gd name="T10" fmla="*/ 2147483647 w 361"/>
              <a:gd name="T11" fmla="*/ 2147483647 h 140"/>
              <a:gd name="T12" fmla="*/ 2147483647 w 361"/>
              <a:gd name="T13" fmla="*/ 2147483647 h 140"/>
              <a:gd name="T14" fmla="*/ 0 w 361"/>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40"/>
              <a:gd name="T26" fmla="*/ 361 w 36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40">
                <a:moveTo>
                  <a:pt x="0" y="61"/>
                </a:moveTo>
                <a:lnTo>
                  <a:pt x="48" y="0"/>
                </a:lnTo>
                <a:lnTo>
                  <a:pt x="185" y="37"/>
                </a:lnTo>
                <a:lnTo>
                  <a:pt x="258" y="91"/>
                </a:lnTo>
                <a:lnTo>
                  <a:pt x="361" y="91"/>
                </a:lnTo>
                <a:lnTo>
                  <a:pt x="353" y="140"/>
                </a:lnTo>
                <a:lnTo>
                  <a:pt x="120" y="104"/>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0" name="Freeform 450"/>
          <p:cNvSpPr>
            <a:spLocks/>
          </p:cNvSpPr>
          <p:nvPr/>
        </p:nvSpPr>
        <p:spPr bwMode="auto">
          <a:xfrm>
            <a:off x="5661025" y="3613151"/>
            <a:ext cx="400051" cy="347663"/>
          </a:xfrm>
          <a:custGeom>
            <a:avLst/>
            <a:gdLst>
              <a:gd name="T0" fmla="*/ 0 w 755"/>
              <a:gd name="T1" fmla="*/ 2147483647 h 506"/>
              <a:gd name="T2" fmla="*/ 2147483647 w 755"/>
              <a:gd name="T3" fmla="*/ 2147483647 h 506"/>
              <a:gd name="T4" fmla="*/ 2147483647 w 755"/>
              <a:gd name="T5" fmla="*/ 2147483647 h 506"/>
              <a:gd name="T6" fmla="*/ 2147483647 w 755"/>
              <a:gd name="T7" fmla="*/ 2147483647 h 506"/>
              <a:gd name="T8" fmla="*/ 2147483647 w 755"/>
              <a:gd name="T9" fmla="*/ 2147483647 h 506"/>
              <a:gd name="T10" fmla="*/ 2147483647 w 755"/>
              <a:gd name="T11" fmla="*/ 2147483647 h 506"/>
              <a:gd name="T12" fmla="*/ 2147483647 w 755"/>
              <a:gd name="T13" fmla="*/ 2147483647 h 506"/>
              <a:gd name="T14" fmla="*/ 2147483647 w 755"/>
              <a:gd name="T15" fmla="*/ 2147483647 h 506"/>
              <a:gd name="T16" fmla="*/ 2147483647 w 755"/>
              <a:gd name="T17" fmla="*/ 2147483647 h 506"/>
              <a:gd name="T18" fmla="*/ 2147483647 w 755"/>
              <a:gd name="T19" fmla="*/ 2147483647 h 506"/>
              <a:gd name="T20" fmla="*/ 2147483647 w 755"/>
              <a:gd name="T21" fmla="*/ 2147483647 h 506"/>
              <a:gd name="T22" fmla="*/ 2147483647 w 755"/>
              <a:gd name="T23" fmla="*/ 0 h 506"/>
              <a:gd name="T24" fmla="*/ 2147483647 w 755"/>
              <a:gd name="T25" fmla="*/ 2147483647 h 506"/>
              <a:gd name="T26" fmla="*/ 2147483647 w 755"/>
              <a:gd name="T27" fmla="*/ 2147483647 h 506"/>
              <a:gd name="T28" fmla="*/ 2147483647 w 755"/>
              <a:gd name="T29" fmla="*/ 2147483647 h 506"/>
              <a:gd name="T30" fmla="*/ 2147483647 w 755"/>
              <a:gd name="T31" fmla="*/ 2147483647 h 506"/>
              <a:gd name="T32" fmla="*/ 2147483647 w 755"/>
              <a:gd name="T33" fmla="*/ 2147483647 h 506"/>
              <a:gd name="T34" fmla="*/ 2147483647 w 755"/>
              <a:gd name="T35" fmla="*/ 2147483647 h 506"/>
              <a:gd name="T36" fmla="*/ 2147483647 w 755"/>
              <a:gd name="T37" fmla="*/ 2147483647 h 506"/>
              <a:gd name="T38" fmla="*/ 2147483647 w 755"/>
              <a:gd name="T39" fmla="*/ 2147483647 h 506"/>
              <a:gd name="T40" fmla="*/ 2147483647 w 755"/>
              <a:gd name="T41" fmla="*/ 2147483647 h 506"/>
              <a:gd name="T42" fmla="*/ 2147483647 w 755"/>
              <a:gd name="T43" fmla="*/ 2147483647 h 506"/>
              <a:gd name="T44" fmla="*/ 2147483647 w 755"/>
              <a:gd name="T45" fmla="*/ 2147483647 h 506"/>
              <a:gd name="T46" fmla="*/ 2147483647 w 755"/>
              <a:gd name="T47" fmla="*/ 2147483647 h 506"/>
              <a:gd name="T48" fmla="*/ 2147483647 w 755"/>
              <a:gd name="T49" fmla="*/ 2147483647 h 506"/>
              <a:gd name="T50" fmla="*/ 2147483647 w 755"/>
              <a:gd name="T51" fmla="*/ 2147483647 h 506"/>
              <a:gd name="T52" fmla="*/ 2147483647 w 755"/>
              <a:gd name="T53" fmla="*/ 2147483647 h 506"/>
              <a:gd name="T54" fmla="*/ 2147483647 w 755"/>
              <a:gd name="T55" fmla="*/ 2147483647 h 506"/>
              <a:gd name="T56" fmla="*/ 0 w 755"/>
              <a:gd name="T57" fmla="*/ 2147483647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506"/>
              <a:gd name="T89" fmla="*/ 755 w 755"/>
              <a:gd name="T90" fmla="*/ 506 h 5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506">
                <a:moveTo>
                  <a:pt x="0" y="274"/>
                </a:moveTo>
                <a:lnTo>
                  <a:pt x="80" y="293"/>
                </a:lnTo>
                <a:lnTo>
                  <a:pt x="240" y="274"/>
                </a:lnTo>
                <a:lnTo>
                  <a:pt x="265" y="220"/>
                </a:lnTo>
                <a:lnTo>
                  <a:pt x="378" y="195"/>
                </a:lnTo>
                <a:lnTo>
                  <a:pt x="393" y="153"/>
                </a:lnTo>
                <a:lnTo>
                  <a:pt x="433" y="147"/>
                </a:lnTo>
                <a:lnTo>
                  <a:pt x="410" y="116"/>
                </a:lnTo>
                <a:lnTo>
                  <a:pt x="458" y="116"/>
                </a:lnTo>
                <a:lnTo>
                  <a:pt x="490" y="73"/>
                </a:lnTo>
                <a:lnTo>
                  <a:pt x="473" y="31"/>
                </a:lnTo>
                <a:lnTo>
                  <a:pt x="618" y="0"/>
                </a:lnTo>
                <a:lnTo>
                  <a:pt x="755" y="67"/>
                </a:lnTo>
                <a:lnTo>
                  <a:pt x="723" y="91"/>
                </a:lnTo>
                <a:lnTo>
                  <a:pt x="586" y="91"/>
                </a:lnTo>
                <a:lnTo>
                  <a:pt x="594" y="147"/>
                </a:lnTo>
                <a:lnTo>
                  <a:pt x="651" y="183"/>
                </a:lnTo>
                <a:lnTo>
                  <a:pt x="618" y="201"/>
                </a:lnTo>
                <a:lnTo>
                  <a:pt x="626" y="237"/>
                </a:lnTo>
                <a:lnTo>
                  <a:pt x="490" y="347"/>
                </a:lnTo>
                <a:lnTo>
                  <a:pt x="433" y="347"/>
                </a:lnTo>
                <a:lnTo>
                  <a:pt x="393" y="371"/>
                </a:lnTo>
                <a:lnTo>
                  <a:pt x="466" y="475"/>
                </a:lnTo>
                <a:lnTo>
                  <a:pt x="361" y="475"/>
                </a:lnTo>
                <a:lnTo>
                  <a:pt x="330" y="506"/>
                </a:lnTo>
                <a:lnTo>
                  <a:pt x="248" y="439"/>
                </a:lnTo>
                <a:lnTo>
                  <a:pt x="31" y="450"/>
                </a:lnTo>
                <a:lnTo>
                  <a:pt x="111" y="371"/>
                </a:lnTo>
                <a:lnTo>
                  <a:pt x="0" y="27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1" name="Freeform 451"/>
          <p:cNvSpPr>
            <a:spLocks/>
          </p:cNvSpPr>
          <p:nvPr/>
        </p:nvSpPr>
        <p:spPr bwMode="auto">
          <a:xfrm>
            <a:off x="4546600" y="3095626"/>
            <a:ext cx="236539" cy="176213"/>
          </a:xfrm>
          <a:custGeom>
            <a:avLst/>
            <a:gdLst>
              <a:gd name="T0" fmla="*/ 0 w 449"/>
              <a:gd name="T1" fmla="*/ 2147483647 h 256"/>
              <a:gd name="T2" fmla="*/ 2147483647 w 449"/>
              <a:gd name="T3" fmla="*/ 2147483647 h 256"/>
              <a:gd name="T4" fmla="*/ 2147483647 w 449"/>
              <a:gd name="T5" fmla="*/ 2147483647 h 256"/>
              <a:gd name="T6" fmla="*/ 2147483647 w 449"/>
              <a:gd name="T7" fmla="*/ 2147483647 h 256"/>
              <a:gd name="T8" fmla="*/ 2147483647 w 449"/>
              <a:gd name="T9" fmla="*/ 2147483647 h 256"/>
              <a:gd name="T10" fmla="*/ 2147483647 w 449"/>
              <a:gd name="T11" fmla="*/ 2147483647 h 256"/>
              <a:gd name="T12" fmla="*/ 2147483647 w 449"/>
              <a:gd name="T13" fmla="*/ 2147483647 h 256"/>
              <a:gd name="T14" fmla="*/ 2147483647 w 449"/>
              <a:gd name="T15" fmla="*/ 2147483647 h 256"/>
              <a:gd name="T16" fmla="*/ 2147483647 w 449"/>
              <a:gd name="T17" fmla="*/ 2147483647 h 256"/>
              <a:gd name="T18" fmla="*/ 2147483647 w 449"/>
              <a:gd name="T19" fmla="*/ 0 h 256"/>
              <a:gd name="T20" fmla="*/ 0 w 449"/>
              <a:gd name="T21" fmla="*/ 2147483647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56"/>
              <a:gd name="T35" fmla="*/ 449 w 449"/>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56">
                <a:moveTo>
                  <a:pt x="0" y="43"/>
                </a:moveTo>
                <a:lnTo>
                  <a:pt x="31" y="177"/>
                </a:lnTo>
                <a:lnTo>
                  <a:pt x="264" y="244"/>
                </a:lnTo>
                <a:lnTo>
                  <a:pt x="378" y="256"/>
                </a:lnTo>
                <a:lnTo>
                  <a:pt x="449" y="189"/>
                </a:lnTo>
                <a:lnTo>
                  <a:pt x="409" y="110"/>
                </a:lnTo>
                <a:lnTo>
                  <a:pt x="441" y="92"/>
                </a:lnTo>
                <a:lnTo>
                  <a:pt x="426" y="31"/>
                </a:lnTo>
                <a:lnTo>
                  <a:pt x="241" y="13"/>
                </a:lnTo>
                <a:lnTo>
                  <a:pt x="144" y="0"/>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2" name="Freeform 452"/>
          <p:cNvSpPr>
            <a:spLocks/>
          </p:cNvSpPr>
          <p:nvPr/>
        </p:nvSpPr>
        <p:spPr bwMode="auto">
          <a:xfrm>
            <a:off x="3987800" y="3484564"/>
            <a:ext cx="76200" cy="128587"/>
          </a:xfrm>
          <a:custGeom>
            <a:avLst/>
            <a:gdLst>
              <a:gd name="T0" fmla="*/ 0 w 145"/>
              <a:gd name="T1" fmla="*/ 2147483647 h 189"/>
              <a:gd name="T2" fmla="*/ 2147483647 w 145"/>
              <a:gd name="T3" fmla="*/ 0 h 189"/>
              <a:gd name="T4" fmla="*/ 2147483647 w 145"/>
              <a:gd name="T5" fmla="*/ 2147483647 h 189"/>
              <a:gd name="T6" fmla="*/ 2147483647 w 145"/>
              <a:gd name="T7" fmla="*/ 2147483647 h 189"/>
              <a:gd name="T8" fmla="*/ 2147483647 w 145"/>
              <a:gd name="T9" fmla="*/ 2147483647 h 189"/>
              <a:gd name="T10" fmla="*/ 2147483647 w 145"/>
              <a:gd name="T11" fmla="*/ 2147483647 h 189"/>
              <a:gd name="T12" fmla="*/ 2147483647 w 145"/>
              <a:gd name="T13" fmla="*/ 2147483647 h 189"/>
              <a:gd name="T14" fmla="*/ 0 w 145"/>
              <a:gd name="T15" fmla="*/ 2147483647 h 1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89"/>
              <a:gd name="T26" fmla="*/ 145 w 14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89">
                <a:moveTo>
                  <a:pt x="0" y="123"/>
                </a:moveTo>
                <a:lnTo>
                  <a:pt x="33" y="0"/>
                </a:lnTo>
                <a:lnTo>
                  <a:pt x="145" y="7"/>
                </a:lnTo>
                <a:lnTo>
                  <a:pt x="89" y="92"/>
                </a:lnTo>
                <a:lnTo>
                  <a:pt x="89" y="183"/>
                </a:lnTo>
                <a:lnTo>
                  <a:pt x="25" y="189"/>
                </a:lnTo>
                <a:lnTo>
                  <a:pt x="33" y="129"/>
                </a:lnTo>
                <a:lnTo>
                  <a:pt x="0" y="12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3" name="Freeform 453"/>
          <p:cNvSpPr>
            <a:spLocks/>
          </p:cNvSpPr>
          <p:nvPr/>
        </p:nvSpPr>
        <p:spPr bwMode="auto">
          <a:xfrm>
            <a:off x="5418138" y="3897313"/>
            <a:ext cx="17463" cy="39687"/>
          </a:xfrm>
          <a:custGeom>
            <a:avLst/>
            <a:gdLst>
              <a:gd name="T0" fmla="*/ 0 w 33"/>
              <a:gd name="T1" fmla="*/ 2147483647 h 55"/>
              <a:gd name="T2" fmla="*/ 2147483647 w 33"/>
              <a:gd name="T3" fmla="*/ 2147483647 h 55"/>
              <a:gd name="T4" fmla="*/ 2147483647 w 33"/>
              <a:gd name="T5" fmla="*/ 2147483647 h 55"/>
              <a:gd name="T6" fmla="*/ 2147483647 w 33"/>
              <a:gd name="T7" fmla="*/ 0 h 55"/>
              <a:gd name="T8" fmla="*/ 0 w 33"/>
              <a:gd name="T9" fmla="*/ 2147483647 h 55"/>
              <a:gd name="T10" fmla="*/ 0 60000 65536"/>
              <a:gd name="T11" fmla="*/ 0 60000 65536"/>
              <a:gd name="T12" fmla="*/ 0 60000 65536"/>
              <a:gd name="T13" fmla="*/ 0 60000 65536"/>
              <a:gd name="T14" fmla="*/ 0 60000 65536"/>
              <a:gd name="T15" fmla="*/ 0 w 33"/>
              <a:gd name="T16" fmla="*/ 0 h 55"/>
              <a:gd name="T17" fmla="*/ 33 w 33"/>
              <a:gd name="T18" fmla="*/ 55 h 55"/>
            </a:gdLst>
            <a:ahLst/>
            <a:cxnLst>
              <a:cxn ang="T10">
                <a:pos x="T0" y="T1"/>
              </a:cxn>
              <a:cxn ang="T11">
                <a:pos x="T2" y="T3"/>
              </a:cxn>
              <a:cxn ang="T12">
                <a:pos x="T4" y="T5"/>
              </a:cxn>
              <a:cxn ang="T13">
                <a:pos x="T6" y="T7"/>
              </a:cxn>
              <a:cxn ang="T14">
                <a:pos x="T8" y="T9"/>
              </a:cxn>
            </a:cxnLst>
            <a:rect l="T15" t="T16" r="T17" b="T18"/>
            <a:pathLst>
              <a:path w="33" h="55">
                <a:moveTo>
                  <a:pt x="0" y="49"/>
                </a:moveTo>
                <a:lnTo>
                  <a:pt x="17" y="55"/>
                </a:lnTo>
                <a:lnTo>
                  <a:pt x="33" y="49"/>
                </a:lnTo>
                <a:lnTo>
                  <a:pt x="25" y="0"/>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44" name="Freeform 454"/>
          <p:cNvSpPr>
            <a:spLocks/>
          </p:cNvSpPr>
          <p:nvPr/>
        </p:nvSpPr>
        <p:spPr bwMode="auto">
          <a:xfrm>
            <a:off x="4694237" y="3295651"/>
            <a:ext cx="222251" cy="130175"/>
          </a:xfrm>
          <a:custGeom>
            <a:avLst/>
            <a:gdLst>
              <a:gd name="T0" fmla="*/ 0 w 418"/>
              <a:gd name="T1" fmla="*/ 2147483647 h 189"/>
              <a:gd name="T2" fmla="*/ 2147483647 w 418"/>
              <a:gd name="T3" fmla="*/ 2147483647 h 189"/>
              <a:gd name="T4" fmla="*/ 2147483647 w 418"/>
              <a:gd name="T5" fmla="*/ 2147483647 h 189"/>
              <a:gd name="T6" fmla="*/ 2147483647 w 418"/>
              <a:gd name="T7" fmla="*/ 2147483647 h 189"/>
              <a:gd name="T8" fmla="*/ 2147483647 w 418"/>
              <a:gd name="T9" fmla="*/ 2147483647 h 189"/>
              <a:gd name="T10" fmla="*/ 2147483647 w 418"/>
              <a:gd name="T11" fmla="*/ 2147483647 h 189"/>
              <a:gd name="T12" fmla="*/ 2147483647 w 418"/>
              <a:gd name="T13" fmla="*/ 0 h 189"/>
              <a:gd name="T14" fmla="*/ 2147483647 w 418"/>
              <a:gd name="T15" fmla="*/ 2147483647 h 189"/>
              <a:gd name="T16" fmla="*/ 0 w 418"/>
              <a:gd name="T17" fmla="*/ 2147483647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89"/>
              <a:gd name="T29" fmla="*/ 418 w 41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89">
                <a:moveTo>
                  <a:pt x="0" y="91"/>
                </a:moveTo>
                <a:lnTo>
                  <a:pt x="112" y="176"/>
                </a:lnTo>
                <a:lnTo>
                  <a:pt x="378" y="189"/>
                </a:lnTo>
                <a:lnTo>
                  <a:pt x="418" y="122"/>
                </a:lnTo>
                <a:lnTo>
                  <a:pt x="353" y="116"/>
                </a:lnTo>
                <a:lnTo>
                  <a:pt x="353" y="60"/>
                </a:lnTo>
                <a:lnTo>
                  <a:pt x="288" y="0"/>
                </a:lnTo>
                <a:lnTo>
                  <a:pt x="112" y="12"/>
                </a:lnTo>
                <a:lnTo>
                  <a:pt x="0" y="91"/>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5" name="Freeform 455"/>
          <p:cNvSpPr>
            <a:spLocks/>
          </p:cNvSpPr>
          <p:nvPr/>
        </p:nvSpPr>
        <p:spPr bwMode="auto">
          <a:xfrm>
            <a:off x="5243513" y="4073525"/>
            <a:ext cx="230187" cy="150813"/>
          </a:xfrm>
          <a:custGeom>
            <a:avLst/>
            <a:gdLst>
              <a:gd name="T0" fmla="*/ 0 w 435"/>
              <a:gd name="T1" fmla="*/ 2147483647 h 219"/>
              <a:gd name="T2" fmla="*/ 2147483647 w 435"/>
              <a:gd name="T3" fmla="*/ 2147483647 h 219"/>
              <a:gd name="T4" fmla="*/ 2147483647 w 435"/>
              <a:gd name="T5" fmla="*/ 2147483647 h 219"/>
              <a:gd name="T6" fmla="*/ 2147483647 w 435"/>
              <a:gd name="T7" fmla="*/ 2147483647 h 219"/>
              <a:gd name="T8" fmla="*/ 2147483647 w 435"/>
              <a:gd name="T9" fmla="*/ 2147483647 h 219"/>
              <a:gd name="T10" fmla="*/ 2147483647 w 435"/>
              <a:gd name="T11" fmla="*/ 0 h 219"/>
              <a:gd name="T12" fmla="*/ 2147483647 w 435"/>
              <a:gd name="T13" fmla="*/ 2147483647 h 219"/>
              <a:gd name="T14" fmla="*/ 2147483647 w 435"/>
              <a:gd name="T15" fmla="*/ 2147483647 h 219"/>
              <a:gd name="T16" fmla="*/ 2147483647 w 435"/>
              <a:gd name="T17" fmla="*/ 2147483647 h 219"/>
              <a:gd name="T18" fmla="*/ 0 w 435"/>
              <a:gd name="T19" fmla="*/ 2147483647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19"/>
              <a:gd name="T32" fmla="*/ 435 w 43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19">
                <a:moveTo>
                  <a:pt x="0" y="219"/>
                </a:moveTo>
                <a:lnTo>
                  <a:pt x="114" y="170"/>
                </a:lnTo>
                <a:lnTo>
                  <a:pt x="97" y="146"/>
                </a:lnTo>
                <a:lnTo>
                  <a:pt x="130" y="122"/>
                </a:lnTo>
                <a:lnTo>
                  <a:pt x="242" y="24"/>
                </a:lnTo>
                <a:lnTo>
                  <a:pt x="395" y="0"/>
                </a:lnTo>
                <a:lnTo>
                  <a:pt x="435" y="79"/>
                </a:lnTo>
                <a:lnTo>
                  <a:pt x="403" y="122"/>
                </a:lnTo>
                <a:lnTo>
                  <a:pt x="234" y="176"/>
                </a:lnTo>
                <a:lnTo>
                  <a:pt x="0" y="21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6" name="Freeform 456"/>
          <p:cNvSpPr>
            <a:spLocks/>
          </p:cNvSpPr>
          <p:nvPr/>
        </p:nvSpPr>
        <p:spPr bwMode="auto">
          <a:xfrm>
            <a:off x="4673600" y="2184401"/>
            <a:ext cx="4071939" cy="1479550"/>
          </a:xfrm>
          <a:custGeom>
            <a:avLst/>
            <a:gdLst>
              <a:gd name="T0" fmla="*/ 2147483647 w 7696"/>
              <a:gd name="T1" fmla="*/ 2147483647 h 2154"/>
              <a:gd name="T2" fmla="*/ 2147483647 w 7696"/>
              <a:gd name="T3" fmla="*/ 2147483647 h 2154"/>
              <a:gd name="T4" fmla="*/ 2147483647 w 7696"/>
              <a:gd name="T5" fmla="*/ 2147483647 h 2154"/>
              <a:gd name="T6" fmla="*/ 2147483647 w 7696"/>
              <a:gd name="T7" fmla="*/ 2147483647 h 2154"/>
              <a:gd name="T8" fmla="*/ 2147483647 w 7696"/>
              <a:gd name="T9" fmla="*/ 2147483647 h 2154"/>
              <a:gd name="T10" fmla="*/ 2147483647 w 7696"/>
              <a:gd name="T11" fmla="*/ 2147483647 h 2154"/>
              <a:gd name="T12" fmla="*/ 2147483647 w 7696"/>
              <a:gd name="T13" fmla="*/ 2147483647 h 2154"/>
              <a:gd name="T14" fmla="*/ 2147483647 w 7696"/>
              <a:gd name="T15" fmla="*/ 2147483647 h 2154"/>
              <a:gd name="T16" fmla="*/ 2147483647 w 7696"/>
              <a:gd name="T17" fmla="*/ 2147483647 h 2154"/>
              <a:gd name="T18" fmla="*/ 2147483647 w 7696"/>
              <a:gd name="T19" fmla="*/ 2147483647 h 2154"/>
              <a:gd name="T20" fmla="*/ 2147483647 w 7696"/>
              <a:gd name="T21" fmla="*/ 2147483647 h 2154"/>
              <a:gd name="T22" fmla="*/ 2147483647 w 7696"/>
              <a:gd name="T23" fmla="*/ 2147483647 h 2154"/>
              <a:gd name="T24" fmla="*/ 2147483647 w 7696"/>
              <a:gd name="T25" fmla="*/ 2147483647 h 2154"/>
              <a:gd name="T26" fmla="*/ 2147483647 w 7696"/>
              <a:gd name="T27" fmla="*/ 2147483647 h 2154"/>
              <a:gd name="T28" fmla="*/ 2147483647 w 7696"/>
              <a:gd name="T29" fmla="*/ 2147483647 h 2154"/>
              <a:gd name="T30" fmla="*/ 2147483647 w 7696"/>
              <a:gd name="T31" fmla="*/ 2147483647 h 2154"/>
              <a:gd name="T32" fmla="*/ 2147483647 w 7696"/>
              <a:gd name="T33" fmla="*/ 2147483647 h 2154"/>
              <a:gd name="T34" fmla="*/ 2147483647 w 7696"/>
              <a:gd name="T35" fmla="*/ 2147483647 h 2154"/>
              <a:gd name="T36" fmla="*/ 2147483647 w 7696"/>
              <a:gd name="T37" fmla="*/ 2147483647 h 2154"/>
              <a:gd name="T38" fmla="*/ 2147483647 w 7696"/>
              <a:gd name="T39" fmla="*/ 2147483647 h 2154"/>
              <a:gd name="T40" fmla="*/ 2147483647 w 7696"/>
              <a:gd name="T41" fmla="*/ 2147483647 h 2154"/>
              <a:gd name="T42" fmla="*/ 2147483647 w 7696"/>
              <a:gd name="T43" fmla="*/ 2147483647 h 2154"/>
              <a:gd name="T44" fmla="*/ 2147483647 w 7696"/>
              <a:gd name="T45" fmla="*/ 2147483647 h 2154"/>
              <a:gd name="T46" fmla="*/ 2147483647 w 7696"/>
              <a:gd name="T47" fmla="*/ 2147483647 h 2154"/>
              <a:gd name="T48" fmla="*/ 2147483647 w 7696"/>
              <a:gd name="T49" fmla="*/ 2147483647 h 2154"/>
              <a:gd name="T50" fmla="*/ 2147483647 w 7696"/>
              <a:gd name="T51" fmla="*/ 2147483647 h 2154"/>
              <a:gd name="T52" fmla="*/ 2147483647 w 7696"/>
              <a:gd name="T53" fmla="*/ 2147483647 h 2154"/>
              <a:gd name="T54" fmla="*/ 2147483647 w 7696"/>
              <a:gd name="T55" fmla="*/ 2147483647 h 2154"/>
              <a:gd name="T56" fmla="*/ 2147483647 w 7696"/>
              <a:gd name="T57" fmla="*/ 2147483647 h 2154"/>
              <a:gd name="T58" fmla="*/ 2147483647 w 7696"/>
              <a:gd name="T59" fmla="*/ 2147483647 h 2154"/>
              <a:gd name="T60" fmla="*/ 2147483647 w 7696"/>
              <a:gd name="T61" fmla="*/ 2147483647 h 2154"/>
              <a:gd name="T62" fmla="*/ 2147483647 w 7696"/>
              <a:gd name="T63" fmla="*/ 2147483647 h 2154"/>
              <a:gd name="T64" fmla="*/ 2147483647 w 7696"/>
              <a:gd name="T65" fmla="*/ 2147483647 h 2154"/>
              <a:gd name="T66" fmla="*/ 2147483647 w 7696"/>
              <a:gd name="T67" fmla="*/ 2147483647 h 2154"/>
              <a:gd name="T68" fmla="*/ 2147483647 w 7696"/>
              <a:gd name="T69" fmla="*/ 2147483647 h 2154"/>
              <a:gd name="T70" fmla="*/ 2147483647 w 7696"/>
              <a:gd name="T71" fmla="*/ 2147483647 h 2154"/>
              <a:gd name="T72" fmla="*/ 2147483647 w 7696"/>
              <a:gd name="T73" fmla="*/ 2147483647 h 2154"/>
              <a:gd name="T74" fmla="*/ 2147483647 w 7696"/>
              <a:gd name="T75" fmla="*/ 2147483647 h 2154"/>
              <a:gd name="T76" fmla="*/ 2147483647 w 7696"/>
              <a:gd name="T77" fmla="*/ 2147483647 h 2154"/>
              <a:gd name="T78" fmla="*/ 2147483647 w 7696"/>
              <a:gd name="T79" fmla="*/ 2147483647 h 2154"/>
              <a:gd name="T80" fmla="*/ 2147483647 w 7696"/>
              <a:gd name="T81" fmla="*/ 2147483647 h 2154"/>
              <a:gd name="T82" fmla="*/ 2147483647 w 7696"/>
              <a:gd name="T83" fmla="*/ 2147483647 h 2154"/>
              <a:gd name="T84" fmla="*/ 2147483647 w 7696"/>
              <a:gd name="T85" fmla="*/ 2147483647 h 2154"/>
              <a:gd name="T86" fmla="*/ 2147483647 w 7696"/>
              <a:gd name="T87" fmla="*/ 2147483647 h 2154"/>
              <a:gd name="T88" fmla="*/ 2147483647 w 7696"/>
              <a:gd name="T89" fmla="*/ 2147483647 h 2154"/>
              <a:gd name="T90" fmla="*/ 2147483647 w 7696"/>
              <a:gd name="T91" fmla="*/ 2147483647 h 2154"/>
              <a:gd name="T92" fmla="*/ 2147483647 w 7696"/>
              <a:gd name="T93" fmla="*/ 2147483647 h 2154"/>
              <a:gd name="T94" fmla="*/ 2147483647 w 7696"/>
              <a:gd name="T95" fmla="*/ 2147483647 h 2154"/>
              <a:gd name="T96" fmla="*/ 2147483647 w 7696"/>
              <a:gd name="T97" fmla="*/ 2147483647 h 2154"/>
              <a:gd name="T98" fmla="*/ 2147483647 w 7696"/>
              <a:gd name="T99" fmla="*/ 2147483647 h 2154"/>
              <a:gd name="T100" fmla="*/ 2147483647 w 7696"/>
              <a:gd name="T101" fmla="*/ 2147483647 h 2154"/>
              <a:gd name="T102" fmla="*/ 2147483647 w 7696"/>
              <a:gd name="T103" fmla="*/ 2147483647 h 2154"/>
              <a:gd name="T104" fmla="*/ 2147483647 w 7696"/>
              <a:gd name="T105" fmla="*/ 2147483647 h 2154"/>
              <a:gd name="T106" fmla="*/ 2147483647 w 7696"/>
              <a:gd name="T107" fmla="*/ 2147483647 h 2154"/>
              <a:gd name="T108" fmla="*/ 2147483647 w 7696"/>
              <a:gd name="T109" fmla="*/ 2147483647 h 2154"/>
              <a:gd name="T110" fmla="*/ 2147483647 w 7696"/>
              <a:gd name="T111" fmla="*/ 2147483647 h 2154"/>
              <a:gd name="T112" fmla="*/ 2147483647 w 7696"/>
              <a:gd name="T113" fmla="*/ 2147483647 h 2154"/>
              <a:gd name="T114" fmla="*/ 2147483647 w 7696"/>
              <a:gd name="T115" fmla="*/ 2147483647 h 2154"/>
              <a:gd name="T116" fmla="*/ 2147483647 w 7696"/>
              <a:gd name="T117" fmla="*/ 2147483647 h 2154"/>
              <a:gd name="T118" fmla="*/ 2147483647 w 7696"/>
              <a:gd name="T119" fmla="*/ 2147483647 h 2154"/>
              <a:gd name="T120" fmla="*/ 2147483647 w 7696"/>
              <a:gd name="T121" fmla="*/ 2147483647 h 2154"/>
              <a:gd name="T122" fmla="*/ 2147483647 w 7696"/>
              <a:gd name="T123" fmla="*/ 2147483647 h 2154"/>
              <a:gd name="T124" fmla="*/ 2147483647 w 7696"/>
              <a:gd name="T125" fmla="*/ 2147483647 h 2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96"/>
              <a:gd name="T190" fmla="*/ 0 h 2154"/>
              <a:gd name="T191" fmla="*/ 7696 w 7696"/>
              <a:gd name="T192" fmla="*/ 2154 h 2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96" h="2154">
                <a:moveTo>
                  <a:pt x="0" y="1339"/>
                </a:moveTo>
                <a:lnTo>
                  <a:pt x="72" y="1290"/>
                </a:lnTo>
                <a:lnTo>
                  <a:pt x="55" y="1315"/>
                </a:lnTo>
                <a:lnTo>
                  <a:pt x="80" y="1315"/>
                </a:lnTo>
                <a:lnTo>
                  <a:pt x="72" y="1229"/>
                </a:lnTo>
                <a:lnTo>
                  <a:pt x="95" y="1186"/>
                </a:lnTo>
                <a:lnTo>
                  <a:pt x="137" y="1180"/>
                </a:lnTo>
                <a:lnTo>
                  <a:pt x="208" y="1212"/>
                </a:lnTo>
                <a:lnTo>
                  <a:pt x="225" y="1150"/>
                </a:lnTo>
                <a:lnTo>
                  <a:pt x="192" y="1150"/>
                </a:lnTo>
                <a:lnTo>
                  <a:pt x="185" y="1102"/>
                </a:lnTo>
                <a:lnTo>
                  <a:pt x="482" y="1072"/>
                </a:lnTo>
                <a:lnTo>
                  <a:pt x="410" y="1053"/>
                </a:lnTo>
                <a:lnTo>
                  <a:pt x="418" y="1023"/>
                </a:lnTo>
                <a:lnTo>
                  <a:pt x="362" y="1040"/>
                </a:lnTo>
                <a:lnTo>
                  <a:pt x="538" y="925"/>
                </a:lnTo>
                <a:lnTo>
                  <a:pt x="466" y="810"/>
                </a:lnTo>
                <a:lnTo>
                  <a:pt x="473" y="754"/>
                </a:lnTo>
                <a:lnTo>
                  <a:pt x="442" y="694"/>
                </a:lnTo>
                <a:lnTo>
                  <a:pt x="473" y="651"/>
                </a:lnTo>
                <a:lnTo>
                  <a:pt x="410" y="609"/>
                </a:lnTo>
                <a:lnTo>
                  <a:pt x="433" y="566"/>
                </a:lnTo>
                <a:lnTo>
                  <a:pt x="515" y="523"/>
                </a:lnTo>
                <a:lnTo>
                  <a:pt x="563" y="517"/>
                </a:lnTo>
                <a:lnTo>
                  <a:pt x="618" y="530"/>
                </a:lnTo>
                <a:lnTo>
                  <a:pt x="563" y="536"/>
                </a:lnTo>
                <a:lnTo>
                  <a:pt x="603" y="554"/>
                </a:lnTo>
                <a:lnTo>
                  <a:pt x="748" y="560"/>
                </a:lnTo>
                <a:lnTo>
                  <a:pt x="981" y="651"/>
                </a:lnTo>
                <a:lnTo>
                  <a:pt x="981" y="700"/>
                </a:lnTo>
                <a:lnTo>
                  <a:pt x="876" y="736"/>
                </a:lnTo>
                <a:lnTo>
                  <a:pt x="563" y="687"/>
                </a:lnTo>
                <a:lnTo>
                  <a:pt x="691" y="749"/>
                </a:lnTo>
                <a:lnTo>
                  <a:pt x="683" y="827"/>
                </a:lnTo>
                <a:lnTo>
                  <a:pt x="811" y="870"/>
                </a:lnTo>
                <a:lnTo>
                  <a:pt x="843" y="864"/>
                </a:lnTo>
                <a:lnTo>
                  <a:pt x="828" y="827"/>
                </a:lnTo>
                <a:lnTo>
                  <a:pt x="780" y="816"/>
                </a:lnTo>
                <a:lnTo>
                  <a:pt x="788" y="791"/>
                </a:lnTo>
                <a:lnTo>
                  <a:pt x="843" y="822"/>
                </a:lnTo>
                <a:lnTo>
                  <a:pt x="965" y="827"/>
                </a:lnTo>
                <a:lnTo>
                  <a:pt x="916" y="767"/>
                </a:lnTo>
                <a:lnTo>
                  <a:pt x="1029" y="718"/>
                </a:lnTo>
                <a:lnTo>
                  <a:pt x="1118" y="749"/>
                </a:lnTo>
                <a:lnTo>
                  <a:pt x="1118" y="609"/>
                </a:lnTo>
                <a:lnTo>
                  <a:pt x="1069" y="590"/>
                </a:lnTo>
                <a:lnTo>
                  <a:pt x="1221" y="621"/>
                </a:lnTo>
                <a:lnTo>
                  <a:pt x="1230" y="639"/>
                </a:lnTo>
                <a:lnTo>
                  <a:pt x="1150" y="663"/>
                </a:lnTo>
                <a:lnTo>
                  <a:pt x="1230" y="706"/>
                </a:lnTo>
                <a:lnTo>
                  <a:pt x="1286" y="651"/>
                </a:lnTo>
                <a:lnTo>
                  <a:pt x="1544" y="573"/>
                </a:lnTo>
                <a:lnTo>
                  <a:pt x="1591" y="566"/>
                </a:lnTo>
                <a:lnTo>
                  <a:pt x="1544" y="584"/>
                </a:lnTo>
                <a:lnTo>
                  <a:pt x="1591" y="621"/>
                </a:lnTo>
                <a:lnTo>
                  <a:pt x="1777" y="566"/>
                </a:lnTo>
                <a:lnTo>
                  <a:pt x="1824" y="609"/>
                </a:lnTo>
                <a:lnTo>
                  <a:pt x="1866" y="573"/>
                </a:lnTo>
                <a:lnTo>
                  <a:pt x="1849" y="536"/>
                </a:lnTo>
                <a:lnTo>
                  <a:pt x="1866" y="523"/>
                </a:lnTo>
                <a:lnTo>
                  <a:pt x="2011" y="541"/>
                </a:lnTo>
                <a:lnTo>
                  <a:pt x="2202" y="621"/>
                </a:lnTo>
                <a:lnTo>
                  <a:pt x="2236" y="584"/>
                </a:lnTo>
                <a:lnTo>
                  <a:pt x="2196" y="541"/>
                </a:lnTo>
                <a:lnTo>
                  <a:pt x="2139" y="536"/>
                </a:lnTo>
                <a:lnTo>
                  <a:pt x="2162" y="469"/>
                </a:lnTo>
                <a:lnTo>
                  <a:pt x="2122" y="463"/>
                </a:lnTo>
                <a:lnTo>
                  <a:pt x="2131" y="433"/>
                </a:lnTo>
                <a:lnTo>
                  <a:pt x="2202" y="401"/>
                </a:lnTo>
                <a:lnTo>
                  <a:pt x="2251" y="329"/>
                </a:lnTo>
                <a:lnTo>
                  <a:pt x="2347" y="329"/>
                </a:lnTo>
                <a:lnTo>
                  <a:pt x="2396" y="341"/>
                </a:lnTo>
                <a:lnTo>
                  <a:pt x="2356" y="420"/>
                </a:lnTo>
                <a:lnTo>
                  <a:pt x="2404" y="457"/>
                </a:lnTo>
                <a:lnTo>
                  <a:pt x="2387" y="566"/>
                </a:lnTo>
                <a:lnTo>
                  <a:pt x="2436" y="609"/>
                </a:lnTo>
                <a:lnTo>
                  <a:pt x="2420" y="646"/>
                </a:lnTo>
                <a:lnTo>
                  <a:pt x="2339" y="682"/>
                </a:lnTo>
                <a:lnTo>
                  <a:pt x="2364" y="694"/>
                </a:lnTo>
                <a:lnTo>
                  <a:pt x="2267" y="706"/>
                </a:lnTo>
                <a:lnTo>
                  <a:pt x="2372" y="730"/>
                </a:lnTo>
                <a:lnTo>
                  <a:pt x="2492" y="646"/>
                </a:lnTo>
                <a:lnTo>
                  <a:pt x="2477" y="590"/>
                </a:lnTo>
                <a:lnTo>
                  <a:pt x="2517" y="584"/>
                </a:lnTo>
                <a:lnTo>
                  <a:pt x="2572" y="573"/>
                </a:lnTo>
                <a:lnTo>
                  <a:pt x="2605" y="603"/>
                </a:lnTo>
                <a:lnTo>
                  <a:pt x="2605" y="646"/>
                </a:lnTo>
                <a:lnTo>
                  <a:pt x="2677" y="651"/>
                </a:lnTo>
                <a:lnTo>
                  <a:pt x="2621" y="639"/>
                </a:lnTo>
                <a:lnTo>
                  <a:pt x="2645" y="614"/>
                </a:lnTo>
                <a:lnTo>
                  <a:pt x="2621" y="584"/>
                </a:lnTo>
                <a:lnTo>
                  <a:pt x="2452" y="560"/>
                </a:lnTo>
                <a:lnTo>
                  <a:pt x="2477" y="469"/>
                </a:lnTo>
                <a:lnTo>
                  <a:pt x="2420" y="414"/>
                </a:lnTo>
                <a:lnTo>
                  <a:pt x="2500" y="365"/>
                </a:lnTo>
                <a:lnTo>
                  <a:pt x="2492" y="334"/>
                </a:lnTo>
                <a:lnTo>
                  <a:pt x="2525" y="353"/>
                </a:lnTo>
                <a:lnTo>
                  <a:pt x="2509" y="426"/>
                </a:lnTo>
                <a:lnTo>
                  <a:pt x="2541" y="433"/>
                </a:lnTo>
                <a:lnTo>
                  <a:pt x="2662" y="450"/>
                </a:lnTo>
                <a:lnTo>
                  <a:pt x="2549" y="390"/>
                </a:lnTo>
                <a:lnTo>
                  <a:pt x="2629" y="401"/>
                </a:lnTo>
                <a:lnTo>
                  <a:pt x="2614" y="371"/>
                </a:lnTo>
                <a:lnTo>
                  <a:pt x="2662" y="365"/>
                </a:lnTo>
                <a:lnTo>
                  <a:pt x="2879" y="408"/>
                </a:lnTo>
                <a:lnTo>
                  <a:pt x="2830" y="438"/>
                </a:lnTo>
                <a:lnTo>
                  <a:pt x="2830" y="481"/>
                </a:lnTo>
                <a:lnTo>
                  <a:pt x="2870" y="511"/>
                </a:lnTo>
                <a:lnTo>
                  <a:pt x="2902" y="414"/>
                </a:lnTo>
                <a:lnTo>
                  <a:pt x="2782" y="359"/>
                </a:lnTo>
                <a:lnTo>
                  <a:pt x="2750" y="286"/>
                </a:lnTo>
                <a:lnTo>
                  <a:pt x="3032" y="261"/>
                </a:lnTo>
                <a:lnTo>
                  <a:pt x="2992" y="201"/>
                </a:lnTo>
                <a:lnTo>
                  <a:pt x="3032" y="220"/>
                </a:lnTo>
                <a:lnTo>
                  <a:pt x="3072" y="188"/>
                </a:lnTo>
                <a:lnTo>
                  <a:pt x="3047" y="183"/>
                </a:lnTo>
                <a:lnTo>
                  <a:pt x="3328" y="134"/>
                </a:lnTo>
                <a:lnTo>
                  <a:pt x="3313" y="116"/>
                </a:lnTo>
                <a:lnTo>
                  <a:pt x="3442" y="110"/>
                </a:lnTo>
                <a:lnTo>
                  <a:pt x="3433" y="134"/>
                </a:lnTo>
                <a:lnTo>
                  <a:pt x="3473" y="134"/>
                </a:lnTo>
                <a:lnTo>
                  <a:pt x="3570" y="97"/>
                </a:lnTo>
                <a:lnTo>
                  <a:pt x="3610" y="116"/>
                </a:lnTo>
                <a:lnTo>
                  <a:pt x="3578" y="85"/>
                </a:lnTo>
                <a:lnTo>
                  <a:pt x="3683" y="80"/>
                </a:lnTo>
                <a:lnTo>
                  <a:pt x="3683" y="48"/>
                </a:lnTo>
                <a:lnTo>
                  <a:pt x="3820" y="0"/>
                </a:lnTo>
                <a:lnTo>
                  <a:pt x="3908" y="24"/>
                </a:lnTo>
                <a:lnTo>
                  <a:pt x="3820" y="55"/>
                </a:lnTo>
                <a:lnTo>
                  <a:pt x="3956" y="55"/>
                </a:lnTo>
                <a:lnTo>
                  <a:pt x="3908" y="85"/>
                </a:lnTo>
                <a:lnTo>
                  <a:pt x="4133" y="67"/>
                </a:lnTo>
                <a:lnTo>
                  <a:pt x="4254" y="134"/>
                </a:lnTo>
                <a:lnTo>
                  <a:pt x="4238" y="152"/>
                </a:lnTo>
                <a:lnTo>
                  <a:pt x="4190" y="134"/>
                </a:lnTo>
                <a:lnTo>
                  <a:pt x="4254" y="152"/>
                </a:lnTo>
                <a:lnTo>
                  <a:pt x="4230" y="183"/>
                </a:lnTo>
                <a:lnTo>
                  <a:pt x="3820" y="353"/>
                </a:lnTo>
                <a:lnTo>
                  <a:pt x="3940" y="334"/>
                </a:lnTo>
                <a:lnTo>
                  <a:pt x="3916" y="310"/>
                </a:lnTo>
                <a:lnTo>
                  <a:pt x="4125" y="280"/>
                </a:lnTo>
                <a:lnTo>
                  <a:pt x="4068" y="280"/>
                </a:lnTo>
                <a:lnTo>
                  <a:pt x="4076" y="256"/>
                </a:lnTo>
                <a:lnTo>
                  <a:pt x="4190" y="274"/>
                </a:lnTo>
                <a:lnTo>
                  <a:pt x="4206" y="256"/>
                </a:lnTo>
                <a:lnTo>
                  <a:pt x="4238" y="310"/>
                </a:lnTo>
                <a:lnTo>
                  <a:pt x="4294" y="317"/>
                </a:lnTo>
                <a:lnTo>
                  <a:pt x="4246" y="286"/>
                </a:lnTo>
                <a:lnTo>
                  <a:pt x="4350" y="274"/>
                </a:lnTo>
                <a:lnTo>
                  <a:pt x="4479" y="286"/>
                </a:lnTo>
                <a:lnTo>
                  <a:pt x="4471" y="310"/>
                </a:lnTo>
                <a:lnTo>
                  <a:pt x="4576" y="329"/>
                </a:lnTo>
                <a:lnTo>
                  <a:pt x="4679" y="323"/>
                </a:lnTo>
                <a:lnTo>
                  <a:pt x="4679" y="274"/>
                </a:lnTo>
                <a:lnTo>
                  <a:pt x="4713" y="268"/>
                </a:lnTo>
                <a:lnTo>
                  <a:pt x="4961" y="323"/>
                </a:lnTo>
                <a:lnTo>
                  <a:pt x="4929" y="408"/>
                </a:lnTo>
                <a:lnTo>
                  <a:pt x="5042" y="469"/>
                </a:lnTo>
                <a:lnTo>
                  <a:pt x="5106" y="384"/>
                </a:lnTo>
                <a:lnTo>
                  <a:pt x="5146" y="426"/>
                </a:lnTo>
                <a:lnTo>
                  <a:pt x="5236" y="408"/>
                </a:lnTo>
                <a:lnTo>
                  <a:pt x="5347" y="438"/>
                </a:lnTo>
                <a:lnTo>
                  <a:pt x="5436" y="420"/>
                </a:lnTo>
                <a:lnTo>
                  <a:pt x="5427" y="384"/>
                </a:lnTo>
                <a:lnTo>
                  <a:pt x="5484" y="334"/>
                </a:lnTo>
                <a:lnTo>
                  <a:pt x="5862" y="371"/>
                </a:lnTo>
                <a:lnTo>
                  <a:pt x="5887" y="401"/>
                </a:lnTo>
                <a:lnTo>
                  <a:pt x="5839" y="408"/>
                </a:lnTo>
                <a:lnTo>
                  <a:pt x="5959" y="420"/>
                </a:lnTo>
                <a:lnTo>
                  <a:pt x="5999" y="463"/>
                </a:lnTo>
                <a:lnTo>
                  <a:pt x="6288" y="450"/>
                </a:lnTo>
                <a:lnTo>
                  <a:pt x="6337" y="481"/>
                </a:lnTo>
                <a:lnTo>
                  <a:pt x="6320" y="523"/>
                </a:lnTo>
                <a:lnTo>
                  <a:pt x="6402" y="547"/>
                </a:lnTo>
                <a:lnTo>
                  <a:pt x="6442" y="530"/>
                </a:lnTo>
                <a:lnTo>
                  <a:pt x="6650" y="541"/>
                </a:lnTo>
                <a:lnTo>
                  <a:pt x="6690" y="523"/>
                </a:lnTo>
                <a:lnTo>
                  <a:pt x="6707" y="554"/>
                </a:lnTo>
                <a:lnTo>
                  <a:pt x="6795" y="590"/>
                </a:lnTo>
                <a:lnTo>
                  <a:pt x="6827" y="566"/>
                </a:lnTo>
                <a:lnTo>
                  <a:pt x="6787" y="536"/>
                </a:lnTo>
                <a:lnTo>
                  <a:pt x="6811" y="511"/>
                </a:lnTo>
                <a:lnTo>
                  <a:pt x="7165" y="541"/>
                </a:lnTo>
                <a:lnTo>
                  <a:pt x="7398" y="646"/>
                </a:lnTo>
                <a:lnTo>
                  <a:pt x="7446" y="646"/>
                </a:lnTo>
                <a:lnTo>
                  <a:pt x="7511" y="724"/>
                </a:lnTo>
                <a:lnTo>
                  <a:pt x="7486" y="687"/>
                </a:lnTo>
                <a:lnTo>
                  <a:pt x="7519" y="682"/>
                </a:lnTo>
                <a:lnTo>
                  <a:pt x="7535" y="700"/>
                </a:lnTo>
                <a:lnTo>
                  <a:pt x="7616" y="694"/>
                </a:lnTo>
                <a:lnTo>
                  <a:pt x="7696" y="736"/>
                </a:lnTo>
                <a:lnTo>
                  <a:pt x="7568" y="791"/>
                </a:lnTo>
                <a:lnTo>
                  <a:pt x="7599" y="797"/>
                </a:lnTo>
                <a:lnTo>
                  <a:pt x="7551" y="810"/>
                </a:lnTo>
                <a:lnTo>
                  <a:pt x="7591" y="827"/>
                </a:lnTo>
                <a:lnTo>
                  <a:pt x="7511" y="834"/>
                </a:lnTo>
                <a:lnTo>
                  <a:pt x="7486" y="803"/>
                </a:lnTo>
                <a:lnTo>
                  <a:pt x="7446" y="816"/>
                </a:lnTo>
                <a:lnTo>
                  <a:pt x="7398" y="767"/>
                </a:lnTo>
                <a:lnTo>
                  <a:pt x="7301" y="773"/>
                </a:lnTo>
                <a:lnTo>
                  <a:pt x="7286" y="736"/>
                </a:lnTo>
                <a:lnTo>
                  <a:pt x="7301" y="724"/>
                </a:lnTo>
                <a:lnTo>
                  <a:pt x="7270" y="724"/>
                </a:lnTo>
                <a:lnTo>
                  <a:pt x="7246" y="736"/>
                </a:lnTo>
                <a:lnTo>
                  <a:pt x="7270" y="773"/>
                </a:lnTo>
                <a:lnTo>
                  <a:pt x="7253" y="791"/>
                </a:lnTo>
                <a:lnTo>
                  <a:pt x="7173" y="822"/>
                </a:lnTo>
                <a:lnTo>
                  <a:pt x="7125" y="816"/>
                </a:lnTo>
                <a:lnTo>
                  <a:pt x="7205" y="907"/>
                </a:lnTo>
                <a:lnTo>
                  <a:pt x="7190" y="949"/>
                </a:lnTo>
                <a:lnTo>
                  <a:pt x="7101" y="913"/>
                </a:lnTo>
                <a:lnTo>
                  <a:pt x="7116" y="931"/>
                </a:lnTo>
                <a:lnTo>
                  <a:pt x="6940" y="980"/>
                </a:lnTo>
                <a:lnTo>
                  <a:pt x="6803" y="1072"/>
                </a:lnTo>
                <a:lnTo>
                  <a:pt x="6698" y="1040"/>
                </a:lnTo>
                <a:lnTo>
                  <a:pt x="6610" y="1077"/>
                </a:lnTo>
                <a:lnTo>
                  <a:pt x="6610" y="1040"/>
                </a:lnTo>
                <a:lnTo>
                  <a:pt x="6562" y="1077"/>
                </a:lnTo>
                <a:lnTo>
                  <a:pt x="6490" y="1072"/>
                </a:lnTo>
                <a:lnTo>
                  <a:pt x="6425" y="1162"/>
                </a:lnTo>
                <a:lnTo>
                  <a:pt x="6482" y="1180"/>
                </a:lnTo>
                <a:lnTo>
                  <a:pt x="6457" y="1205"/>
                </a:lnTo>
                <a:lnTo>
                  <a:pt x="6482" y="1260"/>
                </a:lnTo>
                <a:lnTo>
                  <a:pt x="6442" y="1248"/>
                </a:lnTo>
                <a:lnTo>
                  <a:pt x="6417" y="1290"/>
                </a:lnTo>
                <a:lnTo>
                  <a:pt x="6433" y="1326"/>
                </a:lnTo>
                <a:lnTo>
                  <a:pt x="6328" y="1357"/>
                </a:lnTo>
                <a:lnTo>
                  <a:pt x="6337" y="1393"/>
                </a:lnTo>
                <a:lnTo>
                  <a:pt x="6280" y="1412"/>
                </a:lnTo>
                <a:lnTo>
                  <a:pt x="6257" y="1455"/>
                </a:lnTo>
                <a:lnTo>
                  <a:pt x="6192" y="1503"/>
                </a:lnTo>
                <a:lnTo>
                  <a:pt x="6135" y="1333"/>
                </a:lnTo>
                <a:lnTo>
                  <a:pt x="6160" y="1236"/>
                </a:lnTo>
                <a:lnTo>
                  <a:pt x="6200" y="1175"/>
                </a:lnTo>
                <a:lnTo>
                  <a:pt x="6272" y="1162"/>
                </a:lnTo>
                <a:lnTo>
                  <a:pt x="6425" y="1047"/>
                </a:lnTo>
                <a:lnTo>
                  <a:pt x="6498" y="1016"/>
                </a:lnTo>
                <a:lnTo>
                  <a:pt x="6530" y="956"/>
                </a:lnTo>
                <a:lnTo>
                  <a:pt x="6562" y="931"/>
                </a:lnTo>
                <a:lnTo>
                  <a:pt x="6498" y="931"/>
                </a:lnTo>
                <a:lnTo>
                  <a:pt x="6473" y="986"/>
                </a:lnTo>
                <a:lnTo>
                  <a:pt x="6345" y="1040"/>
                </a:lnTo>
                <a:lnTo>
                  <a:pt x="6353" y="967"/>
                </a:lnTo>
                <a:lnTo>
                  <a:pt x="6208" y="980"/>
                </a:lnTo>
                <a:lnTo>
                  <a:pt x="6072" y="1077"/>
                </a:lnTo>
                <a:lnTo>
                  <a:pt x="6104" y="1107"/>
                </a:lnTo>
                <a:lnTo>
                  <a:pt x="5950" y="1120"/>
                </a:lnTo>
                <a:lnTo>
                  <a:pt x="5942" y="1113"/>
                </a:lnTo>
                <a:lnTo>
                  <a:pt x="5983" y="1102"/>
                </a:lnTo>
                <a:lnTo>
                  <a:pt x="5862" y="1083"/>
                </a:lnTo>
                <a:lnTo>
                  <a:pt x="5830" y="1102"/>
                </a:lnTo>
                <a:lnTo>
                  <a:pt x="5557" y="1107"/>
                </a:lnTo>
                <a:lnTo>
                  <a:pt x="5219" y="1326"/>
                </a:lnTo>
                <a:lnTo>
                  <a:pt x="5291" y="1333"/>
                </a:lnTo>
                <a:lnTo>
                  <a:pt x="5291" y="1369"/>
                </a:lnTo>
                <a:lnTo>
                  <a:pt x="5331" y="1345"/>
                </a:lnTo>
                <a:lnTo>
                  <a:pt x="5316" y="1375"/>
                </a:lnTo>
                <a:lnTo>
                  <a:pt x="5364" y="1363"/>
                </a:lnTo>
                <a:lnTo>
                  <a:pt x="5364" y="1382"/>
                </a:lnTo>
                <a:lnTo>
                  <a:pt x="5379" y="1345"/>
                </a:lnTo>
                <a:lnTo>
                  <a:pt x="5427" y="1345"/>
                </a:lnTo>
                <a:lnTo>
                  <a:pt x="5500" y="1388"/>
                </a:lnTo>
                <a:lnTo>
                  <a:pt x="5436" y="1393"/>
                </a:lnTo>
                <a:lnTo>
                  <a:pt x="5484" y="1412"/>
                </a:lnTo>
                <a:lnTo>
                  <a:pt x="5500" y="1442"/>
                </a:lnTo>
                <a:lnTo>
                  <a:pt x="5460" y="1509"/>
                </a:lnTo>
                <a:lnTo>
                  <a:pt x="5452" y="1613"/>
                </a:lnTo>
                <a:lnTo>
                  <a:pt x="5219" y="1826"/>
                </a:lnTo>
                <a:lnTo>
                  <a:pt x="5131" y="1856"/>
                </a:lnTo>
                <a:lnTo>
                  <a:pt x="5074" y="1826"/>
                </a:lnTo>
                <a:lnTo>
                  <a:pt x="5018" y="1868"/>
                </a:lnTo>
                <a:lnTo>
                  <a:pt x="5009" y="1862"/>
                </a:lnTo>
                <a:lnTo>
                  <a:pt x="5042" y="1826"/>
                </a:lnTo>
                <a:lnTo>
                  <a:pt x="5026" y="1777"/>
                </a:lnTo>
                <a:lnTo>
                  <a:pt x="5122" y="1752"/>
                </a:lnTo>
                <a:lnTo>
                  <a:pt x="5202" y="1613"/>
                </a:lnTo>
                <a:lnTo>
                  <a:pt x="5034" y="1643"/>
                </a:lnTo>
                <a:lnTo>
                  <a:pt x="5009" y="1595"/>
                </a:lnTo>
                <a:lnTo>
                  <a:pt x="4873" y="1558"/>
                </a:lnTo>
                <a:lnTo>
                  <a:pt x="4784" y="1412"/>
                </a:lnTo>
                <a:lnTo>
                  <a:pt x="4688" y="1382"/>
                </a:lnTo>
                <a:lnTo>
                  <a:pt x="4535" y="1425"/>
                </a:lnTo>
                <a:lnTo>
                  <a:pt x="4559" y="1455"/>
                </a:lnTo>
                <a:lnTo>
                  <a:pt x="4503" y="1539"/>
                </a:lnTo>
                <a:lnTo>
                  <a:pt x="4431" y="1558"/>
                </a:lnTo>
                <a:lnTo>
                  <a:pt x="4374" y="1539"/>
                </a:lnTo>
                <a:lnTo>
                  <a:pt x="4286" y="1533"/>
                </a:lnTo>
                <a:lnTo>
                  <a:pt x="4068" y="1570"/>
                </a:lnTo>
                <a:lnTo>
                  <a:pt x="3883" y="1515"/>
                </a:lnTo>
                <a:lnTo>
                  <a:pt x="3763" y="1528"/>
                </a:lnTo>
                <a:lnTo>
                  <a:pt x="3715" y="1473"/>
                </a:lnTo>
                <a:lnTo>
                  <a:pt x="3595" y="1442"/>
                </a:lnTo>
                <a:lnTo>
                  <a:pt x="3538" y="1473"/>
                </a:lnTo>
                <a:lnTo>
                  <a:pt x="3530" y="1539"/>
                </a:lnTo>
                <a:lnTo>
                  <a:pt x="3265" y="1515"/>
                </a:lnTo>
                <a:lnTo>
                  <a:pt x="3080" y="1588"/>
                </a:lnTo>
                <a:lnTo>
                  <a:pt x="2992" y="1613"/>
                </a:lnTo>
                <a:lnTo>
                  <a:pt x="2983" y="1673"/>
                </a:lnTo>
                <a:lnTo>
                  <a:pt x="2862" y="1662"/>
                </a:lnTo>
                <a:lnTo>
                  <a:pt x="2839" y="1746"/>
                </a:lnTo>
                <a:lnTo>
                  <a:pt x="2725" y="1765"/>
                </a:lnTo>
                <a:lnTo>
                  <a:pt x="2759" y="1826"/>
                </a:lnTo>
                <a:lnTo>
                  <a:pt x="2734" y="1881"/>
                </a:lnTo>
                <a:lnTo>
                  <a:pt x="2565" y="1954"/>
                </a:lnTo>
                <a:lnTo>
                  <a:pt x="2460" y="1965"/>
                </a:lnTo>
                <a:lnTo>
                  <a:pt x="2444" y="2008"/>
                </a:lnTo>
                <a:lnTo>
                  <a:pt x="2492" y="2026"/>
                </a:lnTo>
                <a:lnTo>
                  <a:pt x="2492" y="2075"/>
                </a:lnTo>
                <a:lnTo>
                  <a:pt x="2436" y="2063"/>
                </a:lnTo>
                <a:lnTo>
                  <a:pt x="2356" y="2094"/>
                </a:lnTo>
                <a:lnTo>
                  <a:pt x="2324" y="2021"/>
                </a:lnTo>
                <a:lnTo>
                  <a:pt x="2251" y="2075"/>
                </a:lnTo>
                <a:lnTo>
                  <a:pt x="2051" y="2075"/>
                </a:lnTo>
                <a:lnTo>
                  <a:pt x="1954" y="2154"/>
                </a:lnTo>
                <a:lnTo>
                  <a:pt x="1889" y="2130"/>
                </a:lnTo>
                <a:lnTo>
                  <a:pt x="1881" y="2094"/>
                </a:lnTo>
                <a:lnTo>
                  <a:pt x="1688" y="2026"/>
                </a:lnTo>
                <a:lnTo>
                  <a:pt x="1551" y="2063"/>
                </a:lnTo>
                <a:lnTo>
                  <a:pt x="1559" y="2002"/>
                </a:lnTo>
                <a:lnTo>
                  <a:pt x="1528" y="1991"/>
                </a:lnTo>
                <a:lnTo>
                  <a:pt x="1551" y="1972"/>
                </a:lnTo>
                <a:lnTo>
                  <a:pt x="1503" y="1965"/>
                </a:lnTo>
                <a:lnTo>
                  <a:pt x="1511" y="1917"/>
                </a:lnTo>
                <a:lnTo>
                  <a:pt x="1568" y="1935"/>
                </a:lnTo>
                <a:lnTo>
                  <a:pt x="1591" y="1917"/>
                </a:lnTo>
                <a:lnTo>
                  <a:pt x="1536" y="1881"/>
                </a:lnTo>
                <a:lnTo>
                  <a:pt x="1503" y="1911"/>
                </a:lnTo>
                <a:lnTo>
                  <a:pt x="1496" y="1844"/>
                </a:lnTo>
                <a:lnTo>
                  <a:pt x="1431" y="1832"/>
                </a:lnTo>
                <a:lnTo>
                  <a:pt x="1383" y="1777"/>
                </a:lnTo>
                <a:lnTo>
                  <a:pt x="1439" y="1777"/>
                </a:lnTo>
                <a:lnTo>
                  <a:pt x="1439" y="1746"/>
                </a:lnTo>
                <a:lnTo>
                  <a:pt x="1479" y="1741"/>
                </a:lnTo>
                <a:lnTo>
                  <a:pt x="1591" y="1746"/>
                </a:lnTo>
                <a:lnTo>
                  <a:pt x="1496" y="1662"/>
                </a:lnTo>
                <a:lnTo>
                  <a:pt x="1310" y="1692"/>
                </a:lnTo>
                <a:lnTo>
                  <a:pt x="1326" y="1698"/>
                </a:lnTo>
                <a:lnTo>
                  <a:pt x="1294" y="1722"/>
                </a:lnTo>
                <a:lnTo>
                  <a:pt x="1263" y="1704"/>
                </a:lnTo>
                <a:lnTo>
                  <a:pt x="1230" y="1783"/>
                </a:lnTo>
                <a:lnTo>
                  <a:pt x="1270" y="1802"/>
                </a:lnTo>
                <a:lnTo>
                  <a:pt x="1303" y="1886"/>
                </a:lnTo>
                <a:lnTo>
                  <a:pt x="1391" y="1954"/>
                </a:lnTo>
                <a:lnTo>
                  <a:pt x="1358" y="1959"/>
                </a:lnTo>
                <a:lnTo>
                  <a:pt x="1326" y="2021"/>
                </a:lnTo>
                <a:lnTo>
                  <a:pt x="1286" y="2008"/>
                </a:lnTo>
                <a:lnTo>
                  <a:pt x="1278" y="1978"/>
                </a:lnTo>
                <a:lnTo>
                  <a:pt x="1198" y="2008"/>
                </a:lnTo>
                <a:lnTo>
                  <a:pt x="1133" y="1972"/>
                </a:lnTo>
                <a:lnTo>
                  <a:pt x="1053" y="1899"/>
                </a:lnTo>
                <a:lnTo>
                  <a:pt x="996" y="1899"/>
                </a:lnTo>
                <a:lnTo>
                  <a:pt x="988" y="1844"/>
                </a:lnTo>
                <a:lnTo>
                  <a:pt x="780" y="1746"/>
                </a:lnTo>
                <a:lnTo>
                  <a:pt x="860" y="1710"/>
                </a:lnTo>
                <a:lnTo>
                  <a:pt x="828" y="1686"/>
                </a:lnTo>
                <a:lnTo>
                  <a:pt x="891" y="1662"/>
                </a:lnTo>
                <a:lnTo>
                  <a:pt x="707" y="1698"/>
                </a:lnTo>
                <a:lnTo>
                  <a:pt x="700" y="1722"/>
                </a:lnTo>
                <a:lnTo>
                  <a:pt x="651" y="1704"/>
                </a:lnTo>
                <a:lnTo>
                  <a:pt x="707" y="1741"/>
                </a:lnTo>
                <a:lnTo>
                  <a:pt x="780" y="1735"/>
                </a:lnTo>
                <a:lnTo>
                  <a:pt x="658" y="1783"/>
                </a:lnTo>
                <a:lnTo>
                  <a:pt x="586" y="1741"/>
                </a:lnTo>
                <a:lnTo>
                  <a:pt x="643" y="1710"/>
                </a:lnTo>
                <a:lnTo>
                  <a:pt x="563" y="1704"/>
                </a:lnTo>
                <a:lnTo>
                  <a:pt x="563" y="1686"/>
                </a:lnTo>
                <a:lnTo>
                  <a:pt x="482" y="1698"/>
                </a:lnTo>
                <a:lnTo>
                  <a:pt x="458" y="1741"/>
                </a:lnTo>
                <a:lnTo>
                  <a:pt x="393" y="1735"/>
                </a:lnTo>
                <a:lnTo>
                  <a:pt x="393" y="1679"/>
                </a:lnTo>
                <a:lnTo>
                  <a:pt x="328" y="1619"/>
                </a:lnTo>
                <a:lnTo>
                  <a:pt x="152" y="1631"/>
                </a:lnTo>
                <a:lnTo>
                  <a:pt x="112" y="1613"/>
                </a:lnTo>
                <a:lnTo>
                  <a:pt x="137" y="1582"/>
                </a:lnTo>
                <a:lnTo>
                  <a:pt x="208" y="1515"/>
                </a:lnTo>
                <a:lnTo>
                  <a:pt x="168" y="1436"/>
                </a:lnTo>
                <a:lnTo>
                  <a:pt x="200" y="1418"/>
                </a:lnTo>
                <a:lnTo>
                  <a:pt x="185" y="1357"/>
                </a:lnTo>
                <a:lnTo>
                  <a:pt x="0" y="133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7" name="Freeform 457"/>
          <p:cNvSpPr>
            <a:spLocks/>
          </p:cNvSpPr>
          <p:nvPr/>
        </p:nvSpPr>
        <p:spPr bwMode="auto">
          <a:xfrm>
            <a:off x="5324475" y="2038351"/>
            <a:ext cx="115888" cy="49213"/>
          </a:xfrm>
          <a:custGeom>
            <a:avLst/>
            <a:gdLst>
              <a:gd name="T0" fmla="*/ 0 w 218"/>
              <a:gd name="T1" fmla="*/ 2147483647 h 73"/>
              <a:gd name="T2" fmla="*/ 2147483647 w 218"/>
              <a:gd name="T3" fmla="*/ 2147483647 h 73"/>
              <a:gd name="T4" fmla="*/ 2147483647 w 218"/>
              <a:gd name="T5" fmla="*/ 2147483647 h 73"/>
              <a:gd name="T6" fmla="*/ 2147483647 w 218"/>
              <a:gd name="T7" fmla="*/ 0 h 73"/>
              <a:gd name="T8" fmla="*/ 2147483647 w 218"/>
              <a:gd name="T9" fmla="*/ 0 h 73"/>
              <a:gd name="T10" fmla="*/ 2147483647 w 218"/>
              <a:gd name="T11" fmla="*/ 2147483647 h 73"/>
              <a:gd name="T12" fmla="*/ 2147483647 w 218"/>
              <a:gd name="T13" fmla="*/ 2147483647 h 73"/>
              <a:gd name="T14" fmla="*/ 2147483647 w 218"/>
              <a:gd name="T15" fmla="*/ 2147483647 h 73"/>
              <a:gd name="T16" fmla="*/ 2147483647 w 218"/>
              <a:gd name="T17" fmla="*/ 2147483647 h 73"/>
              <a:gd name="T18" fmla="*/ 2147483647 w 218"/>
              <a:gd name="T19" fmla="*/ 2147483647 h 73"/>
              <a:gd name="T20" fmla="*/ 0 w 218"/>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73"/>
              <a:gd name="T35" fmla="*/ 218 w 21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73">
                <a:moveTo>
                  <a:pt x="0" y="54"/>
                </a:moveTo>
                <a:lnTo>
                  <a:pt x="40" y="43"/>
                </a:lnTo>
                <a:lnTo>
                  <a:pt x="8" y="24"/>
                </a:lnTo>
                <a:lnTo>
                  <a:pt x="161" y="0"/>
                </a:lnTo>
                <a:lnTo>
                  <a:pt x="193" y="0"/>
                </a:lnTo>
                <a:lnTo>
                  <a:pt x="161" y="24"/>
                </a:lnTo>
                <a:lnTo>
                  <a:pt x="218" y="24"/>
                </a:lnTo>
                <a:lnTo>
                  <a:pt x="73" y="60"/>
                </a:lnTo>
                <a:lnTo>
                  <a:pt x="40" y="73"/>
                </a:lnTo>
                <a:lnTo>
                  <a:pt x="40" y="60"/>
                </a:lnTo>
                <a:lnTo>
                  <a:pt x="0" y="54"/>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48" name="Freeform 458"/>
          <p:cNvSpPr>
            <a:spLocks/>
          </p:cNvSpPr>
          <p:nvPr/>
        </p:nvSpPr>
        <p:spPr bwMode="auto">
          <a:xfrm>
            <a:off x="5435601" y="2397125"/>
            <a:ext cx="149225" cy="104775"/>
          </a:xfrm>
          <a:custGeom>
            <a:avLst/>
            <a:gdLst>
              <a:gd name="T0" fmla="*/ 0 w 282"/>
              <a:gd name="T1" fmla="*/ 2147483647 h 153"/>
              <a:gd name="T2" fmla="*/ 2147483647 w 282"/>
              <a:gd name="T3" fmla="*/ 2147483647 h 153"/>
              <a:gd name="T4" fmla="*/ 2147483647 w 282"/>
              <a:gd name="T5" fmla="*/ 2147483647 h 153"/>
              <a:gd name="T6" fmla="*/ 2147483647 w 282"/>
              <a:gd name="T7" fmla="*/ 2147483647 h 153"/>
              <a:gd name="T8" fmla="*/ 2147483647 w 282"/>
              <a:gd name="T9" fmla="*/ 2147483647 h 153"/>
              <a:gd name="T10" fmla="*/ 2147483647 w 282"/>
              <a:gd name="T11" fmla="*/ 2147483647 h 153"/>
              <a:gd name="T12" fmla="*/ 2147483647 w 282"/>
              <a:gd name="T13" fmla="*/ 2147483647 h 153"/>
              <a:gd name="T14" fmla="*/ 2147483647 w 282"/>
              <a:gd name="T15" fmla="*/ 2147483647 h 153"/>
              <a:gd name="T16" fmla="*/ 2147483647 w 282"/>
              <a:gd name="T17" fmla="*/ 2147483647 h 153"/>
              <a:gd name="T18" fmla="*/ 2147483647 w 282"/>
              <a:gd name="T19" fmla="*/ 2147483647 h 153"/>
              <a:gd name="T20" fmla="*/ 2147483647 w 282"/>
              <a:gd name="T21" fmla="*/ 0 h 153"/>
              <a:gd name="T22" fmla="*/ 2147483647 w 282"/>
              <a:gd name="T23" fmla="*/ 2147483647 h 153"/>
              <a:gd name="T24" fmla="*/ 2147483647 w 282"/>
              <a:gd name="T25" fmla="*/ 2147483647 h 153"/>
              <a:gd name="T26" fmla="*/ 0 w 282"/>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3"/>
              <a:gd name="T44" fmla="*/ 282 w 28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3">
                <a:moveTo>
                  <a:pt x="0" y="74"/>
                </a:moveTo>
                <a:lnTo>
                  <a:pt x="32" y="110"/>
                </a:lnTo>
                <a:lnTo>
                  <a:pt x="57" y="104"/>
                </a:lnTo>
                <a:lnTo>
                  <a:pt x="89" y="123"/>
                </a:lnTo>
                <a:lnTo>
                  <a:pt x="112" y="110"/>
                </a:lnTo>
                <a:lnTo>
                  <a:pt x="105" y="153"/>
                </a:lnTo>
                <a:lnTo>
                  <a:pt x="282" y="153"/>
                </a:lnTo>
                <a:lnTo>
                  <a:pt x="209" y="128"/>
                </a:lnTo>
                <a:lnTo>
                  <a:pt x="185" y="80"/>
                </a:lnTo>
                <a:lnTo>
                  <a:pt x="185" y="31"/>
                </a:lnTo>
                <a:lnTo>
                  <a:pt x="225" y="0"/>
                </a:lnTo>
                <a:lnTo>
                  <a:pt x="80" y="7"/>
                </a:lnTo>
                <a:lnTo>
                  <a:pt x="49" y="74"/>
                </a:lnTo>
                <a:lnTo>
                  <a:pt x="0" y="7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9" name="Freeform 459"/>
          <p:cNvSpPr>
            <a:spLocks/>
          </p:cNvSpPr>
          <p:nvPr/>
        </p:nvSpPr>
        <p:spPr bwMode="auto">
          <a:xfrm>
            <a:off x="5491164" y="2222501"/>
            <a:ext cx="365125" cy="174625"/>
          </a:xfrm>
          <a:custGeom>
            <a:avLst/>
            <a:gdLst>
              <a:gd name="T0" fmla="*/ 0 w 692"/>
              <a:gd name="T1" fmla="*/ 2147483647 h 255"/>
              <a:gd name="T2" fmla="*/ 2147483647 w 692"/>
              <a:gd name="T3" fmla="*/ 2147483647 h 255"/>
              <a:gd name="T4" fmla="*/ 2147483647 w 692"/>
              <a:gd name="T5" fmla="*/ 2147483647 h 255"/>
              <a:gd name="T6" fmla="*/ 2147483647 w 692"/>
              <a:gd name="T7" fmla="*/ 2147483647 h 255"/>
              <a:gd name="T8" fmla="*/ 2147483647 w 692"/>
              <a:gd name="T9" fmla="*/ 2147483647 h 255"/>
              <a:gd name="T10" fmla="*/ 2147483647 w 692"/>
              <a:gd name="T11" fmla="*/ 2147483647 h 255"/>
              <a:gd name="T12" fmla="*/ 2147483647 w 692"/>
              <a:gd name="T13" fmla="*/ 2147483647 h 255"/>
              <a:gd name="T14" fmla="*/ 2147483647 w 692"/>
              <a:gd name="T15" fmla="*/ 2147483647 h 255"/>
              <a:gd name="T16" fmla="*/ 2147483647 w 692"/>
              <a:gd name="T17" fmla="*/ 2147483647 h 255"/>
              <a:gd name="T18" fmla="*/ 2147483647 w 692"/>
              <a:gd name="T19" fmla="*/ 2147483647 h 255"/>
              <a:gd name="T20" fmla="*/ 2147483647 w 692"/>
              <a:gd name="T21" fmla="*/ 2147483647 h 255"/>
              <a:gd name="T22" fmla="*/ 2147483647 w 692"/>
              <a:gd name="T23" fmla="*/ 2147483647 h 255"/>
              <a:gd name="T24" fmla="*/ 2147483647 w 692"/>
              <a:gd name="T25" fmla="*/ 2147483647 h 255"/>
              <a:gd name="T26" fmla="*/ 2147483647 w 692"/>
              <a:gd name="T27" fmla="*/ 2147483647 h 255"/>
              <a:gd name="T28" fmla="*/ 2147483647 w 692"/>
              <a:gd name="T29" fmla="*/ 2147483647 h 255"/>
              <a:gd name="T30" fmla="*/ 2147483647 w 692"/>
              <a:gd name="T31" fmla="*/ 2147483647 h 255"/>
              <a:gd name="T32" fmla="*/ 2147483647 w 692"/>
              <a:gd name="T33" fmla="*/ 2147483647 h 255"/>
              <a:gd name="T34" fmla="*/ 2147483647 w 692"/>
              <a:gd name="T35" fmla="*/ 2147483647 h 255"/>
              <a:gd name="T36" fmla="*/ 2147483647 w 692"/>
              <a:gd name="T37" fmla="*/ 0 h 255"/>
              <a:gd name="T38" fmla="*/ 2147483647 w 692"/>
              <a:gd name="T39" fmla="*/ 2147483647 h 255"/>
              <a:gd name="T40" fmla="*/ 2147483647 w 692"/>
              <a:gd name="T41" fmla="*/ 2147483647 h 255"/>
              <a:gd name="T42" fmla="*/ 2147483647 w 692"/>
              <a:gd name="T43" fmla="*/ 2147483647 h 255"/>
              <a:gd name="T44" fmla="*/ 2147483647 w 692"/>
              <a:gd name="T45" fmla="*/ 2147483647 h 255"/>
              <a:gd name="T46" fmla="*/ 2147483647 w 692"/>
              <a:gd name="T47" fmla="*/ 2147483647 h 255"/>
              <a:gd name="T48" fmla="*/ 2147483647 w 692"/>
              <a:gd name="T49" fmla="*/ 2147483647 h 255"/>
              <a:gd name="T50" fmla="*/ 2147483647 w 692"/>
              <a:gd name="T51" fmla="*/ 2147483647 h 255"/>
              <a:gd name="T52" fmla="*/ 2147483647 w 692"/>
              <a:gd name="T53" fmla="*/ 2147483647 h 255"/>
              <a:gd name="T54" fmla="*/ 2147483647 w 692"/>
              <a:gd name="T55" fmla="*/ 2147483647 h 255"/>
              <a:gd name="T56" fmla="*/ 2147483647 w 692"/>
              <a:gd name="T57" fmla="*/ 2147483647 h 255"/>
              <a:gd name="T58" fmla="*/ 0 w 692"/>
              <a:gd name="T59" fmla="*/ 2147483647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2"/>
              <a:gd name="T91" fmla="*/ 0 h 255"/>
              <a:gd name="T92" fmla="*/ 692 w 692"/>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2" h="255">
                <a:moveTo>
                  <a:pt x="0" y="219"/>
                </a:moveTo>
                <a:lnTo>
                  <a:pt x="64" y="219"/>
                </a:lnTo>
                <a:lnTo>
                  <a:pt x="15" y="243"/>
                </a:lnTo>
                <a:lnTo>
                  <a:pt x="137" y="255"/>
                </a:lnTo>
                <a:lnTo>
                  <a:pt x="137" y="225"/>
                </a:lnTo>
                <a:lnTo>
                  <a:pt x="177" y="225"/>
                </a:lnTo>
                <a:lnTo>
                  <a:pt x="137" y="213"/>
                </a:lnTo>
                <a:lnTo>
                  <a:pt x="185" y="219"/>
                </a:lnTo>
                <a:lnTo>
                  <a:pt x="177" y="189"/>
                </a:lnTo>
                <a:lnTo>
                  <a:pt x="200" y="201"/>
                </a:lnTo>
                <a:lnTo>
                  <a:pt x="225" y="189"/>
                </a:lnTo>
                <a:lnTo>
                  <a:pt x="209" y="170"/>
                </a:lnTo>
                <a:lnTo>
                  <a:pt x="280" y="170"/>
                </a:lnTo>
                <a:lnTo>
                  <a:pt x="257" y="152"/>
                </a:lnTo>
                <a:lnTo>
                  <a:pt x="297" y="152"/>
                </a:lnTo>
                <a:lnTo>
                  <a:pt x="305" y="128"/>
                </a:lnTo>
                <a:lnTo>
                  <a:pt x="658" y="49"/>
                </a:lnTo>
                <a:lnTo>
                  <a:pt x="692" y="18"/>
                </a:lnTo>
                <a:lnTo>
                  <a:pt x="618" y="0"/>
                </a:lnTo>
                <a:lnTo>
                  <a:pt x="474" y="42"/>
                </a:lnTo>
                <a:lnTo>
                  <a:pt x="329" y="42"/>
                </a:lnTo>
                <a:lnTo>
                  <a:pt x="177" y="115"/>
                </a:lnTo>
                <a:lnTo>
                  <a:pt x="88" y="122"/>
                </a:lnTo>
                <a:lnTo>
                  <a:pt x="88" y="152"/>
                </a:lnTo>
                <a:lnTo>
                  <a:pt x="129" y="152"/>
                </a:lnTo>
                <a:lnTo>
                  <a:pt x="80" y="165"/>
                </a:lnTo>
                <a:lnTo>
                  <a:pt x="104" y="176"/>
                </a:lnTo>
                <a:lnTo>
                  <a:pt x="64" y="189"/>
                </a:lnTo>
                <a:lnTo>
                  <a:pt x="104" y="201"/>
                </a:lnTo>
                <a:lnTo>
                  <a:pt x="0" y="2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0" name="Freeform 460"/>
          <p:cNvSpPr>
            <a:spLocks/>
          </p:cNvSpPr>
          <p:nvPr/>
        </p:nvSpPr>
        <p:spPr bwMode="auto">
          <a:xfrm>
            <a:off x="5703888" y="1987550"/>
            <a:ext cx="71437" cy="38100"/>
          </a:xfrm>
          <a:custGeom>
            <a:avLst/>
            <a:gdLst>
              <a:gd name="T0" fmla="*/ 0 w 136"/>
              <a:gd name="T1" fmla="*/ 2147483647 h 54"/>
              <a:gd name="T2" fmla="*/ 2147483647 w 136"/>
              <a:gd name="T3" fmla="*/ 2147483647 h 54"/>
              <a:gd name="T4" fmla="*/ 2147483647 w 136"/>
              <a:gd name="T5" fmla="*/ 2147483647 h 54"/>
              <a:gd name="T6" fmla="*/ 2147483647 w 136"/>
              <a:gd name="T7" fmla="*/ 0 h 54"/>
              <a:gd name="T8" fmla="*/ 0 w 136"/>
              <a:gd name="T9" fmla="*/ 2147483647 h 54"/>
              <a:gd name="T10" fmla="*/ 0 60000 65536"/>
              <a:gd name="T11" fmla="*/ 0 60000 65536"/>
              <a:gd name="T12" fmla="*/ 0 60000 65536"/>
              <a:gd name="T13" fmla="*/ 0 60000 65536"/>
              <a:gd name="T14" fmla="*/ 0 60000 65536"/>
              <a:gd name="T15" fmla="*/ 0 w 136"/>
              <a:gd name="T16" fmla="*/ 0 h 54"/>
              <a:gd name="T17" fmla="*/ 136 w 136"/>
              <a:gd name="T18" fmla="*/ 54 h 54"/>
            </a:gdLst>
            <a:ahLst/>
            <a:cxnLst>
              <a:cxn ang="T10">
                <a:pos x="T0" y="T1"/>
              </a:cxn>
              <a:cxn ang="T11">
                <a:pos x="T2" y="T3"/>
              </a:cxn>
              <a:cxn ang="T12">
                <a:pos x="T4" y="T5"/>
              </a:cxn>
              <a:cxn ang="T13">
                <a:pos x="T6" y="T7"/>
              </a:cxn>
              <a:cxn ang="T14">
                <a:pos x="T8" y="T9"/>
              </a:cxn>
            </a:cxnLst>
            <a:rect l="T15" t="T16" r="T17" b="T18"/>
            <a:pathLst>
              <a:path w="136" h="54">
                <a:moveTo>
                  <a:pt x="0" y="37"/>
                </a:moveTo>
                <a:lnTo>
                  <a:pt x="31" y="54"/>
                </a:lnTo>
                <a:lnTo>
                  <a:pt x="136" y="30"/>
                </a:lnTo>
                <a:lnTo>
                  <a:pt x="72"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1" name="Freeform 461"/>
          <p:cNvSpPr>
            <a:spLocks/>
          </p:cNvSpPr>
          <p:nvPr/>
        </p:nvSpPr>
        <p:spPr bwMode="auto">
          <a:xfrm>
            <a:off x="6380163" y="2058988"/>
            <a:ext cx="63500" cy="25400"/>
          </a:xfrm>
          <a:custGeom>
            <a:avLst/>
            <a:gdLst>
              <a:gd name="T0" fmla="*/ 0 w 120"/>
              <a:gd name="T1" fmla="*/ 0 h 36"/>
              <a:gd name="T2" fmla="*/ 2147483647 w 120"/>
              <a:gd name="T3" fmla="*/ 2147483647 h 36"/>
              <a:gd name="T4" fmla="*/ 2147483647 w 120"/>
              <a:gd name="T5" fmla="*/ 2147483647 h 36"/>
              <a:gd name="T6" fmla="*/ 2147483647 w 120"/>
              <a:gd name="T7" fmla="*/ 2147483647 h 36"/>
              <a:gd name="T8" fmla="*/ 2147483647 w 120"/>
              <a:gd name="T9" fmla="*/ 2147483647 h 36"/>
              <a:gd name="T10" fmla="*/ 0 w 120"/>
              <a:gd name="T11" fmla="*/ 0 h 36"/>
              <a:gd name="T12" fmla="*/ 0 60000 65536"/>
              <a:gd name="T13" fmla="*/ 0 60000 65536"/>
              <a:gd name="T14" fmla="*/ 0 60000 65536"/>
              <a:gd name="T15" fmla="*/ 0 60000 65536"/>
              <a:gd name="T16" fmla="*/ 0 60000 65536"/>
              <a:gd name="T17" fmla="*/ 0 60000 65536"/>
              <a:gd name="T18" fmla="*/ 0 w 120"/>
              <a:gd name="T19" fmla="*/ 0 h 36"/>
              <a:gd name="T20" fmla="*/ 120 w 1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0" h="36">
                <a:moveTo>
                  <a:pt x="0" y="0"/>
                </a:moveTo>
                <a:lnTo>
                  <a:pt x="63" y="24"/>
                </a:lnTo>
                <a:lnTo>
                  <a:pt x="40" y="36"/>
                </a:lnTo>
                <a:lnTo>
                  <a:pt x="88" y="24"/>
                </a:lnTo>
                <a:lnTo>
                  <a:pt x="120" y="12"/>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2" name="Freeform 462"/>
          <p:cNvSpPr>
            <a:spLocks/>
          </p:cNvSpPr>
          <p:nvPr/>
        </p:nvSpPr>
        <p:spPr bwMode="auto">
          <a:xfrm>
            <a:off x="6388101" y="1997075"/>
            <a:ext cx="153988" cy="65088"/>
          </a:xfrm>
          <a:custGeom>
            <a:avLst/>
            <a:gdLst>
              <a:gd name="T0" fmla="*/ 0 w 290"/>
              <a:gd name="T1" fmla="*/ 2147483647 h 97"/>
              <a:gd name="T2" fmla="*/ 2147483647 w 290"/>
              <a:gd name="T3" fmla="*/ 2147483647 h 97"/>
              <a:gd name="T4" fmla="*/ 2147483647 w 290"/>
              <a:gd name="T5" fmla="*/ 0 h 97"/>
              <a:gd name="T6" fmla="*/ 2147483647 w 290"/>
              <a:gd name="T7" fmla="*/ 2147483647 h 97"/>
              <a:gd name="T8" fmla="*/ 2147483647 w 290"/>
              <a:gd name="T9" fmla="*/ 2147483647 h 97"/>
              <a:gd name="T10" fmla="*/ 2147483647 w 290"/>
              <a:gd name="T11" fmla="*/ 2147483647 h 97"/>
              <a:gd name="T12" fmla="*/ 2147483647 w 290"/>
              <a:gd name="T13" fmla="*/ 2147483647 h 97"/>
              <a:gd name="T14" fmla="*/ 0 w 290"/>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97"/>
              <a:gd name="T26" fmla="*/ 290 w 2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97">
                <a:moveTo>
                  <a:pt x="0" y="78"/>
                </a:moveTo>
                <a:lnTo>
                  <a:pt x="80" y="24"/>
                </a:lnTo>
                <a:lnTo>
                  <a:pt x="193" y="0"/>
                </a:lnTo>
                <a:lnTo>
                  <a:pt x="290" y="48"/>
                </a:lnTo>
                <a:lnTo>
                  <a:pt x="266" y="54"/>
                </a:lnTo>
                <a:lnTo>
                  <a:pt x="273" y="78"/>
                </a:lnTo>
                <a:lnTo>
                  <a:pt x="122" y="97"/>
                </a:lnTo>
                <a:lnTo>
                  <a:pt x="0" y="7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3" name="Freeform 463"/>
          <p:cNvSpPr>
            <a:spLocks/>
          </p:cNvSpPr>
          <p:nvPr/>
        </p:nvSpPr>
        <p:spPr bwMode="auto">
          <a:xfrm>
            <a:off x="6426200" y="2054225"/>
            <a:ext cx="171451" cy="76200"/>
          </a:xfrm>
          <a:custGeom>
            <a:avLst/>
            <a:gdLst>
              <a:gd name="T0" fmla="*/ 0 w 322"/>
              <a:gd name="T1" fmla="*/ 2147483647 h 110"/>
              <a:gd name="T2" fmla="*/ 2147483647 w 322"/>
              <a:gd name="T3" fmla="*/ 2147483647 h 110"/>
              <a:gd name="T4" fmla="*/ 2147483647 w 322"/>
              <a:gd name="T5" fmla="*/ 2147483647 h 110"/>
              <a:gd name="T6" fmla="*/ 2147483647 w 322"/>
              <a:gd name="T7" fmla="*/ 2147483647 h 110"/>
              <a:gd name="T8" fmla="*/ 2147483647 w 322"/>
              <a:gd name="T9" fmla="*/ 2147483647 h 110"/>
              <a:gd name="T10" fmla="*/ 2147483647 w 322"/>
              <a:gd name="T11" fmla="*/ 2147483647 h 110"/>
              <a:gd name="T12" fmla="*/ 2147483647 w 322"/>
              <a:gd name="T13" fmla="*/ 2147483647 h 110"/>
              <a:gd name="T14" fmla="*/ 2147483647 w 322"/>
              <a:gd name="T15" fmla="*/ 2147483647 h 110"/>
              <a:gd name="T16" fmla="*/ 2147483647 w 322"/>
              <a:gd name="T17" fmla="*/ 2147483647 h 110"/>
              <a:gd name="T18" fmla="*/ 2147483647 w 322"/>
              <a:gd name="T19" fmla="*/ 2147483647 h 110"/>
              <a:gd name="T20" fmla="*/ 2147483647 w 322"/>
              <a:gd name="T21" fmla="*/ 2147483647 h 110"/>
              <a:gd name="T22" fmla="*/ 2147483647 w 322"/>
              <a:gd name="T23" fmla="*/ 2147483647 h 110"/>
              <a:gd name="T24" fmla="*/ 2147483647 w 322"/>
              <a:gd name="T25" fmla="*/ 0 h 110"/>
              <a:gd name="T26" fmla="*/ 2147483647 w 322"/>
              <a:gd name="T27" fmla="*/ 2147483647 h 110"/>
              <a:gd name="T28" fmla="*/ 0 w 322"/>
              <a:gd name="T29" fmla="*/ 2147483647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110"/>
              <a:gd name="T47" fmla="*/ 322 w 322"/>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110">
                <a:moveTo>
                  <a:pt x="0" y="49"/>
                </a:moveTo>
                <a:lnTo>
                  <a:pt x="49" y="56"/>
                </a:lnTo>
                <a:lnTo>
                  <a:pt x="97" y="92"/>
                </a:lnTo>
                <a:lnTo>
                  <a:pt x="129" y="80"/>
                </a:lnTo>
                <a:lnTo>
                  <a:pt x="265" y="110"/>
                </a:lnTo>
                <a:lnTo>
                  <a:pt x="297" y="97"/>
                </a:lnTo>
                <a:lnTo>
                  <a:pt x="274" y="67"/>
                </a:lnTo>
                <a:lnTo>
                  <a:pt x="297" y="73"/>
                </a:lnTo>
                <a:lnTo>
                  <a:pt x="322" y="24"/>
                </a:lnTo>
                <a:lnTo>
                  <a:pt x="249" y="7"/>
                </a:lnTo>
                <a:lnTo>
                  <a:pt x="177" y="31"/>
                </a:lnTo>
                <a:lnTo>
                  <a:pt x="233" y="19"/>
                </a:lnTo>
                <a:lnTo>
                  <a:pt x="209" y="0"/>
                </a:lnTo>
                <a:lnTo>
                  <a:pt x="97" y="7"/>
                </a:lnTo>
                <a:lnTo>
                  <a:pt x="0"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4" name="Freeform 464"/>
          <p:cNvSpPr>
            <a:spLocks/>
          </p:cNvSpPr>
          <p:nvPr/>
        </p:nvSpPr>
        <p:spPr bwMode="auto">
          <a:xfrm>
            <a:off x="6580189" y="2095500"/>
            <a:ext cx="144463" cy="76200"/>
          </a:xfrm>
          <a:custGeom>
            <a:avLst/>
            <a:gdLst>
              <a:gd name="T0" fmla="*/ 0 w 274"/>
              <a:gd name="T1" fmla="*/ 2147483647 h 109"/>
              <a:gd name="T2" fmla="*/ 2147483647 w 274"/>
              <a:gd name="T3" fmla="*/ 2147483647 h 109"/>
              <a:gd name="T4" fmla="*/ 2147483647 w 274"/>
              <a:gd name="T5" fmla="*/ 2147483647 h 109"/>
              <a:gd name="T6" fmla="*/ 2147483647 w 274"/>
              <a:gd name="T7" fmla="*/ 2147483647 h 109"/>
              <a:gd name="T8" fmla="*/ 2147483647 w 274"/>
              <a:gd name="T9" fmla="*/ 2147483647 h 109"/>
              <a:gd name="T10" fmla="*/ 2147483647 w 274"/>
              <a:gd name="T11" fmla="*/ 2147483647 h 109"/>
              <a:gd name="T12" fmla="*/ 2147483647 w 274"/>
              <a:gd name="T13" fmla="*/ 2147483647 h 109"/>
              <a:gd name="T14" fmla="*/ 2147483647 w 274"/>
              <a:gd name="T15" fmla="*/ 0 h 109"/>
              <a:gd name="T16" fmla="*/ 2147483647 w 274"/>
              <a:gd name="T17" fmla="*/ 2147483647 h 109"/>
              <a:gd name="T18" fmla="*/ 0 w 274"/>
              <a:gd name="T19" fmla="*/ 2147483647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09"/>
              <a:gd name="T32" fmla="*/ 274 w 27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09">
                <a:moveTo>
                  <a:pt x="0" y="92"/>
                </a:moveTo>
                <a:lnTo>
                  <a:pt x="33" y="109"/>
                </a:lnTo>
                <a:lnTo>
                  <a:pt x="249" y="85"/>
                </a:lnTo>
                <a:lnTo>
                  <a:pt x="274" y="49"/>
                </a:lnTo>
                <a:lnTo>
                  <a:pt x="209" y="19"/>
                </a:lnTo>
                <a:lnTo>
                  <a:pt x="161" y="31"/>
                </a:lnTo>
                <a:lnTo>
                  <a:pt x="169" y="6"/>
                </a:lnTo>
                <a:lnTo>
                  <a:pt x="129" y="0"/>
                </a:lnTo>
                <a:lnTo>
                  <a:pt x="33" y="79"/>
                </a:lnTo>
                <a:lnTo>
                  <a:pt x="0" y="9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5" name="Freeform 465"/>
          <p:cNvSpPr>
            <a:spLocks/>
          </p:cNvSpPr>
          <p:nvPr/>
        </p:nvSpPr>
        <p:spPr bwMode="auto">
          <a:xfrm>
            <a:off x="7469188" y="2254251"/>
            <a:ext cx="161925" cy="71438"/>
          </a:xfrm>
          <a:custGeom>
            <a:avLst/>
            <a:gdLst>
              <a:gd name="T0" fmla="*/ 0 w 307"/>
              <a:gd name="T1" fmla="*/ 2147483647 h 103"/>
              <a:gd name="T2" fmla="*/ 2147483647 w 307"/>
              <a:gd name="T3" fmla="*/ 2147483647 h 103"/>
              <a:gd name="T4" fmla="*/ 2147483647 w 307"/>
              <a:gd name="T5" fmla="*/ 0 h 103"/>
              <a:gd name="T6" fmla="*/ 2147483647 w 307"/>
              <a:gd name="T7" fmla="*/ 2147483647 h 103"/>
              <a:gd name="T8" fmla="*/ 2147483647 w 307"/>
              <a:gd name="T9" fmla="*/ 2147483647 h 103"/>
              <a:gd name="T10" fmla="*/ 2147483647 w 307"/>
              <a:gd name="T11" fmla="*/ 2147483647 h 103"/>
              <a:gd name="T12" fmla="*/ 2147483647 w 307"/>
              <a:gd name="T13" fmla="*/ 2147483647 h 103"/>
              <a:gd name="T14" fmla="*/ 2147483647 w 307"/>
              <a:gd name="T15" fmla="*/ 2147483647 h 103"/>
              <a:gd name="T16" fmla="*/ 2147483647 w 307"/>
              <a:gd name="T17" fmla="*/ 2147483647 h 103"/>
              <a:gd name="T18" fmla="*/ 2147483647 w 307"/>
              <a:gd name="T19" fmla="*/ 2147483647 h 103"/>
              <a:gd name="T20" fmla="*/ 2147483647 w 307"/>
              <a:gd name="T21" fmla="*/ 2147483647 h 103"/>
              <a:gd name="T22" fmla="*/ 0 w 307"/>
              <a:gd name="T23" fmla="*/ 214748364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03"/>
              <a:gd name="T38" fmla="*/ 307 w 30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03">
                <a:moveTo>
                  <a:pt x="0" y="60"/>
                </a:moveTo>
                <a:lnTo>
                  <a:pt x="65" y="6"/>
                </a:lnTo>
                <a:lnTo>
                  <a:pt x="105" y="0"/>
                </a:lnTo>
                <a:lnTo>
                  <a:pt x="178" y="42"/>
                </a:lnTo>
                <a:lnTo>
                  <a:pt x="187" y="12"/>
                </a:lnTo>
                <a:lnTo>
                  <a:pt x="267" y="36"/>
                </a:lnTo>
                <a:lnTo>
                  <a:pt x="250" y="73"/>
                </a:lnTo>
                <a:lnTo>
                  <a:pt x="307" y="84"/>
                </a:lnTo>
                <a:lnTo>
                  <a:pt x="154" y="97"/>
                </a:lnTo>
                <a:lnTo>
                  <a:pt x="130" y="79"/>
                </a:lnTo>
                <a:lnTo>
                  <a:pt x="105" y="103"/>
                </a:lnTo>
                <a:lnTo>
                  <a:pt x="0" y="6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6" name="Freeform 466"/>
          <p:cNvSpPr>
            <a:spLocks/>
          </p:cNvSpPr>
          <p:nvPr/>
        </p:nvSpPr>
        <p:spPr bwMode="auto">
          <a:xfrm>
            <a:off x="7588251" y="2259014"/>
            <a:ext cx="103188" cy="50800"/>
          </a:xfrm>
          <a:custGeom>
            <a:avLst/>
            <a:gdLst>
              <a:gd name="T0" fmla="*/ 0 w 193"/>
              <a:gd name="T1" fmla="*/ 0 h 73"/>
              <a:gd name="T2" fmla="*/ 2147483647 w 193"/>
              <a:gd name="T3" fmla="*/ 2147483647 h 73"/>
              <a:gd name="T4" fmla="*/ 2147483647 w 193"/>
              <a:gd name="T5" fmla="*/ 2147483647 h 73"/>
              <a:gd name="T6" fmla="*/ 2147483647 w 193"/>
              <a:gd name="T7" fmla="*/ 2147483647 h 73"/>
              <a:gd name="T8" fmla="*/ 2147483647 w 193"/>
              <a:gd name="T9" fmla="*/ 2147483647 h 73"/>
              <a:gd name="T10" fmla="*/ 2147483647 w 193"/>
              <a:gd name="T11" fmla="*/ 2147483647 h 73"/>
              <a:gd name="T12" fmla="*/ 0 w 193"/>
              <a:gd name="T13" fmla="*/ 0 h 73"/>
              <a:gd name="T14" fmla="*/ 0 60000 65536"/>
              <a:gd name="T15" fmla="*/ 0 60000 65536"/>
              <a:gd name="T16" fmla="*/ 0 60000 65536"/>
              <a:gd name="T17" fmla="*/ 0 60000 65536"/>
              <a:gd name="T18" fmla="*/ 0 60000 65536"/>
              <a:gd name="T19" fmla="*/ 0 60000 65536"/>
              <a:gd name="T20" fmla="*/ 0 60000 65536"/>
              <a:gd name="T21" fmla="*/ 0 w 193"/>
              <a:gd name="T22" fmla="*/ 0 h 73"/>
              <a:gd name="T23" fmla="*/ 193 w 1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73">
                <a:moveTo>
                  <a:pt x="0" y="0"/>
                </a:moveTo>
                <a:lnTo>
                  <a:pt x="63" y="24"/>
                </a:lnTo>
                <a:lnTo>
                  <a:pt x="40" y="48"/>
                </a:lnTo>
                <a:lnTo>
                  <a:pt x="80" y="73"/>
                </a:lnTo>
                <a:lnTo>
                  <a:pt x="136" y="73"/>
                </a:lnTo>
                <a:lnTo>
                  <a:pt x="193" y="42"/>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7" name="Freeform 467"/>
          <p:cNvSpPr>
            <a:spLocks/>
          </p:cNvSpPr>
          <p:nvPr/>
        </p:nvSpPr>
        <p:spPr bwMode="auto">
          <a:xfrm>
            <a:off x="7588252" y="3108325"/>
            <a:ext cx="73025" cy="254000"/>
          </a:xfrm>
          <a:custGeom>
            <a:avLst/>
            <a:gdLst>
              <a:gd name="T0" fmla="*/ 0 w 136"/>
              <a:gd name="T1" fmla="*/ 2147483647 h 371"/>
              <a:gd name="T2" fmla="*/ 2147483647 w 136"/>
              <a:gd name="T3" fmla="*/ 2147483647 h 371"/>
              <a:gd name="T4" fmla="*/ 2147483647 w 136"/>
              <a:gd name="T5" fmla="*/ 2147483647 h 371"/>
              <a:gd name="T6" fmla="*/ 2147483647 w 136"/>
              <a:gd name="T7" fmla="*/ 2147483647 h 371"/>
              <a:gd name="T8" fmla="*/ 2147483647 w 136"/>
              <a:gd name="T9" fmla="*/ 2147483647 h 371"/>
              <a:gd name="T10" fmla="*/ 2147483647 w 136"/>
              <a:gd name="T11" fmla="*/ 2147483647 h 371"/>
              <a:gd name="T12" fmla="*/ 2147483647 w 136"/>
              <a:gd name="T13" fmla="*/ 2147483647 h 371"/>
              <a:gd name="T14" fmla="*/ 2147483647 w 136"/>
              <a:gd name="T15" fmla="*/ 2147483647 h 371"/>
              <a:gd name="T16" fmla="*/ 2147483647 w 136"/>
              <a:gd name="T17" fmla="*/ 2147483647 h 371"/>
              <a:gd name="T18" fmla="*/ 2147483647 w 136"/>
              <a:gd name="T19" fmla="*/ 0 h 371"/>
              <a:gd name="T20" fmla="*/ 0 w 136"/>
              <a:gd name="T21" fmla="*/ 2147483647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1"/>
              <a:gd name="T35" fmla="*/ 136 w 13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1">
                <a:moveTo>
                  <a:pt x="0" y="91"/>
                </a:moveTo>
                <a:lnTo>
                  <a:pt x="23" y="140"/>
                </a:lnTo>
                <a:lnTo>
                  <a:pt x="23" y="371"/>
                </a:lnTo>
                <a:lnTo>
                  <a:pt x="48" y="341"/>
                </a:lnTo>
                <a:lnTo>
                  <a:pt x="88" y="365"/>
                </a:lnTo>
                <a:lnTo>
                  <a:pt x="48" y="298"/>
                </a:lnTo>
                <a:lnTo>
                  <a:pt x="72" y="237"/>
                </a:lnTo>
                <a:lnTo>
                  <a:pt x="136" y="256"/>
                </a:lnTo>
                <a:lnTo>
                  <a:pt x="72" y="128"/>
                </a:lnTo>
                <a:lnTo>
                  <a:pt x="48" y="0"/>
                </a:lnTo>
                <a:lnTo>
                  <a:pt x="0" y="9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8" name="Freeform 468"/>
          <p:cNvSpPr>
            <a:spLocks/>
          </p:cNvSpPr>
          <p:nvPr/>
        </p:nvSpPr>
        <p:spPr bwMode="auto">
          <a:xfrm>
            <a:off x="7712075" y="2287589"/>
            <a:ext cx="109539" cy="34925"/>
          </a:xfrm>
          <a:custGeom>
            <a:avLst/>
            <a:gdLst>
              <a:gd name="T0" fmla="*/ 0 w 208"/>
              <a:gd name="T1" fmla="*/ 0 h 49"/>
              <a:gd name="T2" fmla="*/ 2147483647 w 208"/>
              <a:gd name="T3" fmla="*/ 2147483647 h 49"/>
              <a:gd name="T4" fmla="*/ 2147483647 w 208"/>
              <a:gd name="T5" fmla="*/ 2147483647 h 49"/>
              <a:gd name="T6" fmla="*/ 2147483647 w 208"/>
              <a:gd name="T7" fmla="*/ 2147483647 h 49"/>
              <a:gd name="T8" fmla="*/ 0 w 208"/>
              <a:gd name="T9" fmla="*/ 0 h 49"/>
              <a:gd name="T10" fmla="*/ 0 60000 65536"/>
              <a:gd name="T11" fmla="*/ 0 60000 65536"/>
              <a:gd name="T12" fmla="*/ 0 60000 65536"/>
              <a:gd name="T13" fmla="*/ 0 60000 65536"/>
              <a:gd name="T14" fmla="*/ 0 60000 65536"/>
              <a:gd name="T15" fmla="*/ 0 w 208"/>
              <a:gd name="T16" fmla="*/ 0 h 49"/>
              <a:gd name="T17" fmla="*/ 208 w 208"/>
              <a:gd name="T18" fmla="*/ 49 h 49"/>
            </a:gdLst>
            <a:ahLst/>
            <a:cxnLst>
              <a:cxn ang="T10">
                <a:pos x="T0" y="T1"/>
              </a:cxn>
              <a:cxn ang="T11">
                <a:pos x="T2" y="T3"/>
              </a:cxn>
              <a:cxn ang="T12">
                <a:pos x="T4" y="T5"/>
              </a:cxn>
              <a:cxn ang="T13">
                <a:pos x="T6" y="T7"/>
              </a:cxn>
              <a:cxn ang="T14">
                <a:pos x="T8" y="T9"/>
              </a:cxn>
            </a:cxnLst>
            <a:rect l="T15" t="T16" r="T17" b="T18"/>
            <a:pathLst>
              <a:path w="208" h="49">
                <a:moveTo>
                  <a:pt x="0" y="0"/>
                </a:moveTo>
                <a:lnTo>
                  <a:pt x="32" y="31"/>
                </a:lnTo>
                <a:lnTo>
                  <a:pt x="128" y="49"/>
                </a:lnTo>
                <a:lnTo>
                  <a:pt x="208" y="36"/>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9" name="Freeform 469"/>
          <p:cNvSpPr>
            <a:spLocks/>
          </p:cNvSpPr>
          <p:nvPr/>
        </p:nvSpPr>
        <p:spPr bwMode="auto">
          <a:xfrm>
            <a:off x="3992565" y="3430588"/>
            <a:ext cx="293687" cy="207962"/>
          </a:xfrm>
          <a:custGeom>
            <a:avLst/>
            <a:gdLst>
              <a:gd name="T0" fmla="*/ 0 w 554"/>
              <a:gd name="T1" fmla="*/ 2147483647 h 304"/>
              <a:gd name="T2" fmla="*/ 2147483647 w 554"/>
              <a:gd name="T3" fmla="*/ 2147483647 h 304"/>
              <a:gd name="T4" fmla="*/ 2147483647 w 554"/>
              <a:gd name="T5" fmla="*/ 2147483647 h 304"/>
              <a:gd name="T6" fmla="*/ 2147483647 w 554"/>
              <a:gd name="T7" fmla="*/ 2147483647 h 304"/>
              <a:gd name="T8" fmla="*/ 2147483647 w 554"/>
              <a:gd name="T9" fmla="*/ 2147483647 h 304"/>
              <a:gd name="T10" fmla="*/ 2147483647 w 554"/>
              <a:gd name="T11" fmla="*/ 2147483647 h 304"/>
              <a:gd name="T12" fmla="*/ 2147483647 w 554"/>
              <a:gd name="T13" fmla="*/ 2147483647 h 304"/>
              <a:gd name="T14" fmla="*/ 2147483647 w 554"/>
              <a:gd name="T15" fmla="*/ 2147483647 h 304"/>
              <a:gd name="T16" fmla="*/ 2147483647 w 554"/>
              <a:gd name="T17" fmla="*/ 2147483647 h 304"/>
              <a:gd name="T18" fmla="*/ 2147483647 w 554"/>
              <a:gd name="T19" fmla="*/ 2147483647 h 304"/>
              <a:gd name="T20" fmla="*/ 2147483647 w 554"/>
              <a:gd name="T21" fmla="*/ 2147483647 h 304"/>
              <a:gd name="T22" fmla="*/ 2147483647 w 554"/>
              <a:gd name="T23" fmla="*/ 2147483647 h 304"/>
              <a:gd name="T24" fmla="*/ 2147483647 w 554"/>
              <a:gd name="T25" fmla="*/ 2147483647 h 304"/>
              <a:gd name="T26" fmla="*/ 2147483647 w 554"/>
              <a:gd name="T27" fmla="*/ 2147483647 h 304"/>
              <a:gd name="T28" fmla="*/ 2147483647 w 554"/>
              <a:gd name="T29" fmla="*/ 2147483647 h 304"/>
              <a:gd name="T30" fmla="*/ 2147483647 w 554"/>
              <a:gd name="T31" fmla="*/ 0 h 304"/>
              <a:gd name="T32" fmla="*/ 0 w 554"/>
              <a:gd name="T33" fmla="*/ 2147483647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4"/>
              <a:gd name="T52" fmla="*/ 0 h 304"/>
              <a:gd name="T53" fmla="*/ 554 w 554"/>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4" h="304">
                <a:moveTo>
                  <a:pt x="0" y="24"/>
                </a:moveTo>
                <a:lnTo>
                  <a:pt x="24" y="78"/>
                </a:lnTo>
                <a:lnTo>
                  <a:pt x="136" y="85"/>
                </a:lnTo>
                <a:lnTo>
                  <a:pt x="80" y="170"/>
                </a:lnTo>
                <a:lnTo>
                  <a:pt x="80" y="261"/>
                </a:lnTo>
                <a:lnTo>
                  <a:pt x="168" y="304"/>
                </a:lnTo>
                <a:lnTo>
                  <a:pt x="321" y="280"/>
                </a:lnTo>
                <a:lnTo>
                  <a:pt x="418" y="201"/>
                </a:lnTo>
                <a:lnTo>
                  <a:pt x="401" y="177"/>
                </a:lnTo>
                <a:lnTo>
                  <a:pt x="449" y="115"/>
                </a:lnTo>
                <a:lnTo>
                  <a:pt x="554" y="78"/>
                </a:lnTo>
                <a:lnTo>
                  <a:pt x="554" y="54"/>
                </a:lnTo>
                <a:lnTo>
                  <a:pt x="491" y="54"/>
                </a:lnTo>
                <a:lnTo>
                  <a:pt x="474" y="48"/>
                </a:lnTo>
                <a:lnTo>
                  <a:pt x="329" y="12"/>
                </a:lnTo>
                <a:lnTo>
                  <a:pt x="48" y="0"/>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60" name="Freeform 470"/>
          <p:cNvSpPr>
            <a:spLocks/>
          </p:cNvSpPr>
          <p:nvPr/>
        </p:nvSpPr>
        <p:spPr bwMode="auto">
          <a:xfrm>
            <a:off x="2820989" y="4387851"/>
            <a:ext cx="98425" cy="92075"/>
          </a:xfrm>
          <a:custGeom>
            <a:avLst/>
            <a:gdLst>
              <a:gd name="T0" fmla="*/ 0 w 185"/>
              <a:gd name="T1" fmla="*/ 2147483647 h 134"/>
              <a:gd name="T2" fmla="*/ 2147483647 w 185"/>
              <a:gd name="T3" fmla="*/ 0 h 134"/>
              <a:gd name="T4" fmla="*/ 2147483647 w 185"/>
              <a:gd name="T5" fmla="*/ 2147483647 h 134"/>
              <a:gd name="T6" fmla="*/ 2147483647 w 185"/>
              <a:gd name="T7" fmla="*/ 2147483647 h 134"/>
              <a:gd name="T8" fmla="*/ 2147483647 w 185"/>
              <a:gd name="T9" fmla="*/ 2147483647 h 134"/>
              <a:gd name="T10" fmla="*/ 0 w 185"/>
              <a:gd name="T11" fmla="*/ 2147483647 h 134"/>
              <a:gd name="T12" fmla="*/ 0 60000 65536"/>
              <a:gd name="T13" fmla="*/ 0 60000 65536"/>
              <a:gd name="T14" fmla="*/ 0 60000 65536"/>
              <a:gd name="T15" fmla="*/ 0 60000 65536"/>
              <a:gd name="T16" fmla="*/ 0 60000 65536"/>
              <a:gd name="T17" fmla="*/ 0 60000 65536"/>
              <a:gd name="T18" fmla="*/ 0 w 185"/>
              <a:gd name="T19" fmla="*/ 0 h 134"/>
              <a:gd name="T20" fmla="*/ 185 w 18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85" h="134">
                <a:moveTo>
                  <a:pt x="0" y="61"/>
                </a:moveTo>
                <a:lnTo>
                  <a:pt x="57" y="0"/>
                </a:lnTo>
                <a:lnTo>
                  <a:pt x="185" y="6"/>
                </a:lnTo>
                <a:lnTo>
                  <a:pt x="170" y="122"/>
                </a:lnTo>
                <a:lnTo>
                  <a:pt x="82" y="134"/>
                </a:lnTo>
                <a:lnTo>
                  <a:pt x="0" y="6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1" name="Freeform 471"/>
          <p:cNvSpPr>
            <a:spLocks/>
          </p:cNvSpPr>
          <p:nvPr/>
        </p:nvSpPr>
        <p:spPr bwMode="auto">
          <a:xfrm>
            <a:off x="5051426" y="3609976"/>
            <a:ext cx="169863" cy="130175"/>
          </a:xfrm>
          <a:custGeom>
            <a:avLst/>
            <a:gdLst>
              <a:gd name="T0" fmla="*/ 0 w 321"/>
              <a:gd name="T1" fmla="*/ 2147483647 h 189"/>
              <a:gd name="T2" fmla="*/ 2147483647 w 321"/>
              <a:gd name="T3" fmla="*/ 2147483647 h 189"/>
              <a:gd name="T4" fmla="*/ 2147483647 w 321"/>
              <a:gd name="T5" fmla="*/ 2147483647 h 189"/>
              <a:gd name="T6" fmla="*/ 2147483647 w 321"/>
              <a:gd name="T7" fmla="*/ 2147483647 h 189"/>
              <a:gd name="T8" fmla="*/ 2147483647 w 321"/>
              <a:gd name="T9" fmla="*/ 2147483647 h 189"/>
              <a:gd name="T10" fmla="*/ 2147483647 w 321"/>
              <a:gd name="T11" fmla="*/ 2147483647 h 189"/>
              <a:gd name="T12" fmla="*/ 2147483647 w 321"/>
              <a:gd name="T13" fmla="*/ 0 h 189"/>
              <a:gd name="T14" fmla="*/ 2147483647 w 321"/>
              <a:gd name="T15" fmla="*/ 2147483647 h 189"/>
              <a:gd name="T16" fmla="*/ 2147483647 w 321"/>
              <a:gd name="T17" fmla="*/ 2147483647 h 189"/>
              <a:gd name="T18" fmla="*/ 2147483647 w 321"/>
              <a:gd name="T19" fmla="*/ 2147483647 h 189"/>
              <a:gd name="T20" fmla="*/ 2147483647 w 321"/>
              <a:gd name="T21" fmla="*/ 2147483647 h 189"/>
              <a:gd name="T22" fmla="*/ 0 w 321"/>
              <a:gd name="T23" fmla="*/ 2147483647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189"/>
              <a:gd name="T38" fmla="*/ 321 w 32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189">
                <a:moveTo>
                  <a:pt x="0" y="177"/>
                </a:moveTo>
                <a:lnTo>
                  <a:pt x="8" y="159"/>
                </a:lnTo>
                <a:lnTo>
                  <a:pt x="65" y="116"/>
                </a:lnTo>
                <a:lnTo>
                  <a:pt x="33" y="97"/>
                </a:lnTo>
                <a:lnTo>
                  <a:pt x="33" y="43"/>
                </a:lnTo>
                <a:lnTo>
                  <a:pt x="65" y="13"/>
                </a:lnTo>
                <a:lnTo>
                  <a:pt x="321" y="0"/>
                </a:lnTo>
                <a:lnTo>
                  <a:pt x="273" y="24"/>
                </a:lnTo>
                <a:lnTo>
                  <a:pt x="266" y="103"/>
                </a:lnTo>
                <a:lnTo>
                  <a:pt x="153" y="153"/>
                </a:lnTo>
                <a:lnTo>
                  <a:pt x="56" y="189"/>
                </a:lnTo>
                <a:lnTo>
                  <a:pt x="0" y="17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2" name="Freeform 472"/>
          <p:cNvSpPr>
            <a:spLocks/>
          </p:cNvSpPr>
          <p:nvPr/>
        </p:nvSpPr>
        <p:spPr bwMode="auto">
          <a:xfrm>
            <a:off x="5426077" y="3902076"/>
            <a:ext cx="123825" cy="79375"/>
          </a:xfrm>
          <a:custGeom>
            <a:avLst/>
            <a:gdLst>
              <a:gd name="T0" fmla="*/ 0 w 233"/>
              <a:gd name="T1" fmla="*/ 2147483647 h 116"/>
              <a:gd name="T2" fmla="*/ 2147483647 w 233"/>
              <a:gd name="T3" fmla="*/ 2147483647 h 116"/>
              <a:gd name="T4" fmla="*/ 2147483647 w 233"/>
              <a:gd name="T5" fmla="*/ 2147483647 h 116"/>
              <a:gd name="T6" fmla="*/ 2147483647 w 233"/>
              <a:gd name="T7" fmla="*/ 2147483647 h 116"/>
              <a:gd name="T8" fmla="*/ 2147483647 w 233"/>
              <a:gd name="T9" fmla="*/ 0 h 116"/>
              <a:gd name="T10" fmla="*/ 2147483647 w 233"/>
              <a:gd name="T11" fmla="*/ 2147483647 h 116"/>
              <a:gd name="T12" fmla="*/ 2147483647 w 233"/>
              <a:gd name="T13" fmla="*/ 2147483647 h 116"/>
              <a:gd name="T14" fmla="*/ 2147483647 w 233"/>
              <a:gd name="T15" fmla="*/ 2147483647 h 116"/>
              <a:gd name="T16" fmla="*/ 2147483647 w 233"/>
              <a:gd name="T17" fmla="*/ 2147483647 h 116"/>
              <a:gd name="T18" fmla="*/ 2147483647 w 233"/>
              <a:gd name="T19" fmla="*/ 2147483647 h 116"/>
              <a:gd name="T20" fmla="*/ 0 w 233"/>
              <a:gd name="T21" fmla="*/ 2147483647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16"/>
              <a:gd name="T35" fmla="*/ 233 w 23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16">
                <a:moveTo>
                  <a:pt x="0" y="49"/>
                </a:moveTo>
                <a:lnTo>
                  <a:pt x="16" y="43"/>
                </a:lnTo>
                <a:lnTo>
                  <a:pt x="40" y="67"/>
                </a:lnTo>
                <a:lnTo>
                  <a:pt x="128" y="67"/>
                </a:lnTo>
                <a:lnTo>
                  <a:pt x="225" y="0"/>
                </a:lnTo>
                <a:lnTo>
                  <a:pt x="233" y="37"/>
                </a:lnTo>
                <a:lnTo>
                  <a:pt x="209" y="37"/>
                </a:lnTo>
                <a:lnTo>
                  <a:pt x="225" y="67"/>
                </a:lnTo>
                <a:lnTo>
                  <a:pt x="193" y="116"/>
                </a:lnTo>
                <a:lnTo>
                  <a:pt x="48" y="110"/>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3" name="Freeform 473"/>
          <p:cNvSpPr>
            <a:spLocks/>
          </p:cNvSpPr>
          <p:nvPr/>
        </p:nvSpPr>
        <p:spPr bwMode="auto">
          <a:xfrm>
            <a:off x="4383089" y="3613151"/>
            <a:ext cx="93663" cy="180975"/>
          </a:xfrm>
          <a:custGeom>
            <a:avLst/>
            <a:gdLst>
              <a:gd name="T0" fmla="*/ 0 w 177"/>
              <a:gd name="T1" fmla="*/ 2147483647 h 262"/>
              <a:gd name="T2" fmla="*/ 2147483647 w 177"/>
              <a:gd name="T3" fmla="*/ 2147483647 h 262"/>
              <a:gd name="T4" fmla="*/ 2147483647 w 177"/>
              <a:gd name="T5" fmla="*/ 2147483647 h 262"/>
              <a:gd name="T6" fmla="*/ 2147483647 w 177"/>
              <a:gd name="T7" fmla="*/ 0 h 262"/>
              <a:gd name="T8" fmla="*/ 2147483647 w 177"/>
              <a:gd name="T9" fmla="*/ 2147483647 h 262"/>
              <a:gd name="T10" fmla="*/ 2147483647 w 177"/>
              <a:gd name="T11" fmla="*/ 2147483647 h 262"/>
              <a:gd name="T12" fmla="*/ 2147483647 w 177"/>
              <a:gd name="T13" fmla="*/ 2147483647 h 262"/>
              <a:gd name="T14" fmla="*/ 2147483647 w 177"/>
              <a:gd name="T15" fmla="*/ 2147483647 h 262"/>
              <a:gd name="T16" fmla="*/ 2147483647 w 177"/>
              <a:gd name="T17" fmla="*/ 2147483647 h 262"/>
              <a:gd name="T18" fmla="*/ 2147483647 w 177"/>
              <a:gd name="T19" fmla="*/ 2147483647 h 262"/>
              <a:gd name="T20" fmla="*/ 0 w 177"/>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62"/>
              <a:gd name="T35" fmla="*/ 177 w 17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62">
                <a:moveTo>
                  <a:pt x="0" y="116"/>
                </a:moveTo>
                <a:lnTo>
                  <a:pt x="40" y="97"/>
                </a:lnTo>
                <a:lnTo>
                  <a:pt x="65" y="7"/>
                </a:lnTo>
                <a:lnTo>
                  <a:pt x="170" y="0"/>
                </a:lnTo>
                <a:lnTo>
                  <a:pt x="145" y="31"/>
                </a:lnTo>
                <a:lnTo>
                  <a:pt x="170" y="73"/>
                </a:lnTo>
                <a:lnTo>
                  <a:pt x="122" y="116"/>
                </a:lnTo>
                <a:lnTo>
                  <a:pt x="177" y="153"/>
                </a:lnTo>
                <a:lnTo>
                  <a:pt x="97" y="262"/>
                </a:lnTo>
                <a:lnTo>
                  <a:pt x="82" y="189"/>
                </a:lnTo>
                <a:lnTo>
                  <a:pt x="0" y="11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4" name="Freeform 474"/>
          <p:cNvSpPr>
            <a:spLocks/>
          </p:cNvSpPr>
          <p:nvPr/>
        </p:nvSpPr>
        <p:spPr bwMode="auto">
          <a:xfrm>
            <a:off x="4830763" y="3479801"/>
            <a:ext cx="68263" cy="50800"/>
          </a:xfrm>
          <a:custGeom>
            <a:avLst/>
            <a:gdLst>
              <a:gd name="T0" fmla="*/ 0 w 128"/>
              <a:gd name="T1" fmla="*/ 2147483647 h 73"/>
              <a:gd name="T2" fmla="*/ 2147483647 w 128"/>
              <a:gd name="T3" fmla="*/ 2147483647 h 73"/>
              <a:gd name="T4" fmla="*/ 2147483647 w 128"/>
              <a:gd name="T5" fmla="*/ 0 h 73"/>
              <a:gd name="T6" fmla="*/ 2147483647 w 128"/>
              <a:gd name="T7" fmla="*/ 2147483647 h 73"/>
              <a:gd name="T8" fmla="*/ 2147483647 w 128"/>
              <a:gd name="T9" fmla="*/ 2147483647 h 73"/>
              <a:gd name="T10" fmla="*/ 2147483647 w 128"/>
              <a:gd name="T11" fmla="*/ 2147483647 h 73"/>
              <a:gd name="T12" fmla="*/ 2147483647 w 128"/>
              <a:gd name="T13" fmla="*/ 2147483647 h 73"/>
              <a:gd name="T14" fmla="*/ 0 w 128"/>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3"/>
              <a:gd name="T26" fmla="*/ 128 w 1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3">
                <a:moveTo>
                  <a:pt x="0" y="49"/>
                </a:moveTo>
                <a:lnTo>
                  <a:pt x="16" y="6"/>
                </a:lnTo>
                <a:lnTo>
                  <a:pt x="88" y="0"/>
                </a:lnTo>
                <a:lnTo>
                  <a:pt x="128" y="37"/>
                </a:lnTo>
                <a:lnTo>
                  <a:pt x="65" y="37"/>
                </a:lnTo>
                <a:lnTo>
                  <a:pt x="8" y="73"/>
                </a:lnTo>
                <a:lnTo>
                  <a:pt x="31" y="49"/>
                </a:lnTo>
                <a:lnTo>
                  <a:pt x="0"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65" name="Freeform 475"/>
          <p:cNvSpPr>
            <a:spLocks/>
          </p:cNvSpPr>
          <p:nvPr/>
        </p:nvSpPr>
        <p:spPr bwMode="auto">
          <a:xfrm>
            <a:off x="4835526" y="3476626"/>
            <a:ext cx="441325" cy="161925"/>
          </a:xfrm>
          <a:custGeom>
            <a:avLst/>
            <a:gdLst>
              <a:gd name="T0" fmla="*/ 0 w 836"/>
              <a:gd name="T1" fmla="*/ 2147483647 h 237"/>
              <a:gd name="T2" fmla="*/ 2147483647 w 836"/>
              <a:gd name="T3" fmla="*/ 2147483647 h 237"/>
              <a:gd name="T4" fmla="*/ 2147483647 w 836"/>
              <a:gd name="T5" fmla="*/ 2147483647 h 237"/>
              <a:gd name="T6" fmla="*/ 2147483647 w 836"/>
              <a:gd name="T7" fmla="*/ 2147483647 h 237"/>
              <a:gd name="T8" fmla="*/ 2147483647 w 836"/>
              <a:gd name="T9" fmla="*/ 2147483647 h 237"/>
              <a:gd name="T10" fmla="*/ 2147483647 w 836"/>
              <a:gd name="T11" fmla="*/ 2147483647 h 237"/>
              <a:gd name="T12" fmla="*/ 2147483647 w 836"/>
              <a:gd name="T13" fmla="*/ 2147483647 h 237"/>
              <a:gd name="T14" fmla="*/ 2147483647 w 836"/>
              <a:gd name="T15" fmla="*/ 2147483647 h 237"/>
              <a:gd name="T16" fmla="*/ 2147483647 w 836"/>
              <a:gd name="T17" fmla="*/ 2147483647 h 237"/>
              <a:gd name="T18" fmla="*/ 2147483647 w 836"/>
              <a:gd name="T19" fmla="*/ 2147483647 h 237"/>
              <a:gd name="T20" fmla="*/ 2147483647 w 836"/>
              <a:gd name="T21" fmla="*/ 2147483647 h 237"/>
              <a:gd name="T22" fmla="*/ 2147483647 w 836"/>
              <a:gd name="T23" fmla="*/ 2147483647 h 237"/>
              <a:gd name="T24" fmla="*/ 2147483647 w 836"/>
              <a:gd name="T25" fmla="*/ 2147483647 h 237"/>
              <a:gd name="T26" fmla="*/ 2147483647 w 836"/>
              <a:gd name="T27" fmla="*/ 2147483647 h 237"/>
              <a:gd name="T28" fmla="*/ 2147483647 w 836"/>
              <a:gd name="T29" fmla="*/ 2147483647 h 237"/>
              <a:gd name="T30" fmla="*/ 2147483647 w 836"/>
              <a:gd name="T31" fmla="*/ 2147483647 h 237"/>
              <a:gd name="T32" fmla="*/ 2147483647 w 836"/>
              <a:gd name="T33" fmla="*/ 2147483647 h 237"/>
              <a:gd name="T34" fmla="*/ 2147483647 w 836"/>
              <a:gd name="T35" fmla="*/ 2147483647 h 237"/>
              <a:gd name="T36" fmla="*/ 2147483647 w 836"/>
              <a:gd name="T37" fmla="*/ 2147483647 h 237"/>
              <a:gd name="T38" fmla="*/ 2147483647 w 836"/>
              <a:gd name="T39" fmla="*/ 2147483647 h 237"/>
              <a:gd name="T40" fmla="*/ 2147483647 w 836"/>
              <a:gd name="T41" fmla="*/ 2147483647 h 237"/>
              <a:gd name="T42" fmla="*/ 2147483647 w 836"/>
              <a:gd name="T43" fmla="*/ 0 h 237"/>
              <a:gd name="T44" fmla="*/ 2147483647 w 836"/>
              <a:gd name="T45" fmla="*/ 0 h 237"/>
              <a:gd name="T46" fmla="*/ 2147483647 w 836"/>
              <a:gd name="T47" fmla="*/ 2147483647 h 237"/>
              <a:gd name="T48" fmla="*/ 2147483647 w 836"/>
              <a:gd name="T49" fmla="*/ 2147483647 h 237"/>
              <a:gd name="T50" fmla="*/ 2147483647 w 836"/>
              <a:gd name="T51" fmla="*/ 2147483647 h 237"/>
              <a:gd name="T52" fmla="*/ 0 w 836"/>
              <a:gd name="T53" fmla="*/ 2147483647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237"/>
              <a:gd name="T83" fmla="*/ 836 w 836"/>
              <a:gd name="T84" fmla="*/ 237 h 2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237">
                <a:moveTo>
                  <a:pt x="0" y="84"/>
                </a:moveTo>
                <a:lnTo>
                  <a:pt x="40" y="145"/>
                </a:lnTo>
                <a:lnTo>
                  <a:pt x="8" y="145"/>
                </a:lnTo>
                <a:lnTo>
                  <a:pt x="40" y="164"/>
                </a:lnTo>
                <a:lnTo>
                  <a:pt x="57" y="200"/>
                </a:lnTo>
                <a:lnTo>
                  <a:pt x="97" y="200"/>
                </a:lnTo>
                <a:lnTo>
                  <a:pt x="57" y="213"/>
                </a:lnTo>
                <a:lnTo>
                  <a:pt x="113" y="207"/>
                </a:lnTo>
                <a:lnTo>
                  <a:pt x="161" y="231"/>
                </a:lnTo>
                <a:lnTo>
                  <a:pt x="217" y="207"/>
                </a:lnTo>
                <a:lnTo>
                  <a:pt x="298" y="237"/>
                </a:lnTo>
                <a:lnTo>
                  <a:pt x="450" y="207"/>
                </a:lnTo>
                <a:lnTo>
                  <a:pt x="443" y="237"/>
                </a:lnTo>
                <a:lnTo>
                  <a:pt x="475" y="207"/>
                </a:lnTo>
                <a:lnTo>
                  <a:pt x="731" y="194"/>
                </a:lnTo>
                <a:lnTo>
                  <a:pt x="836" y="188"/>
                </a:lnTo>
                <a:lnTo>
                  <a:pt x="813" y="110"/>
                </a:lnTo>
                <a:lnTo>
                  <a:pt x="828" y="91"/>
                </a:lnTo>
                <a:lnTo>
                  <a:pt x="748" y="18"/>
                </a:lnTo>
                <a:lnTo>
                  <a:pt x="691" y="18"/>
                </a:lnTo>
                <a:lnTo>
                  <a:pt x="531" y="42"/>
                </a:lnTo>
                <a:lnTo>
                  <a:pt x="402" y="0"/>
                </a:lnTo>
                <a:lnTo>
                  <a:pt x="330" y="0"/>
                </a:lnTo>
                <a:lnTo>
                  <a:pt x="225" y="42"/>
                </a:lnTo>
                <a:lnTo>
                  <a:pt x="137" y="30"/>
                </a:lnTo>
                <a:lnTo>
                  <a:pt x="161" y="48"/>
                </a:lnTo>
                <a:lnTo>
                  <a:pt x="0" y="8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6" name="Freeform 476"/>
          <p:cNvSpPr>
            <a:spLocks/>
          </p:cNvSpPr>
          <p:nvPr/>
        </p:nvSpPr>
        <p:spPr bwMode="auto">
          <a:xfrm>
            <a:off x="4792663" y="3756026"/>
            <a:ext cx="273051" cy="246063"/>
          </a:xfrm>
          <a:custGeom>
            <a:avLst/>
            <a:gdLst>
              <a:gd name="T0" fmla="*/ 0 w 515"/>
              <a:gd name="T1" fmla="*/ 2147483647 h 359"/>
              <a:gd name="T2" fmla="*/ 2147483647 w 515"/>
              <a:gd name="T3" fmla="*/ 2147483647 h 359"/>
              <a:gd name="T4" fmla="*/ 2147483647 w 515"/>
              <a:gd name="T5" fmla="*/ 2147483647 h 359"/>
              <a:gd name="T6" fmla="*/ 2147483647 w 515"/>
              <a:gd name="T7" fmla="*/ 2147483647 h 359"/>
              <a:gd name="T8" fmla="*/ 2147483647 w 515"/>
              <a:gd name="T9" fmla="*/ 2147483647 h 359"/>
              <a:gd name="T10" fmla="*/ 2147483647 w 515"/>
              <a:gd name="T11" fmla="*/ 2147483647 h 359"/>
              <a:gd name="T12" fmla="*/ 2147483647 w 515"/>
              <a:gd name="T13" fmla="*/ 2147483647 h 359"/>
              <a:gd name="T14" fmla="*/ 2147483647 w 515"/>
              <a:gd name="T15" fmla="*/ 2147483647 h 359"/>
              <a:gd name="T16" fmla="*/ 2147483647 w 515"/>
              <a:gd name="T17" fmla="*/ 2147483647 h 359"/>
              <a:gd name="T18" fmla="*/ 2147483647 w 515"/>
              <a:gd name="T19" fmla="*/ 2147483647 h 359"/>
              <a:gd name="T20" fmla="*/ 2147483647 w 515"/>
              <a:gd name="T21" fmla="*/ 0 h 359"/>
              <a:gd name="T22" fmla="*/ 2147483647 w 515"/>
              <a:gd name="T23" fmla="*/ 2147483647 h 359"/>
              <a:gd name="T24" fmla="*/ 2147483647 w 515"/>
              <a:gd name="T25" fmla="*/ 2147483647 h 359"/>
              <a:gd name="T26" fmla="*/ 2147483647 w 515"/>
              <a:gd name="T27" fmla="*/ 0 h 359"/>
              <a:gd name="T28" fmla="*/ 0 w 515"/>
              <a:gd name="T29" fmla="*/ 2147483647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59"/>
              <a:gd name="T47" fmla="*/ 515 w 515"/>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59">
                <a:moveTo>
                  <a:pt x="0" y="61"/>
                </a:moveTo>
                <a:lnTo>
                  <a:pt x="32" y="353"/>
                </a:lnTo>
                <a:lnTo>
                  <a:pt x="433" y="359"/>
                </a:lnTo>
                <a:lnTo>
                  <a:pt x="498" y="316"/>
                </a:lnTo>
                <a:lnTo>
                  <a:pt x="515" y="280"/>
                </a:lnTo>
                <a:lnTo>
                  <a:pt x="353" y="79"/>
                </a:lnTo>
                <a:lnTo>
                  <a:pt x="433" y="146"/>
                </a:lnTo>
                <a:lnTo>
                  <a:pt x="466" y="86"/>
                </a:lnTo>
                <a:lnTo>
                  <a:pt x="433" y="13"/>
                </a:lnTo>
                <a:lnTo>
                  <a:pt x="338" y="30"/>
                </a:lnTo>
                <a:lnTo>
                  <a:pt x="338" y="0"/>
                </a:lnTo>
                <a:lnTo>
                  <a:pt x="281" y="6"/>
                </a:lnTo>
                <a:lnTo>
                  <a:pt x="200" y="37"/>
                </a:lnTo>
                <a:lnTo>
                  <a:pt x="32" y="0"/>
                </a:lnTo>
                <a:lnTo>
                  <a:pt x="0" y="61"/>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67" name="Freeform 477"/>
          <p:cNvSpPr>
            <a:spLocks/>
          </p:cNvSpPr>
          <p:nvPr/>
        </p:nvSpPr>
        <p:spPr bwMode="auto">
          <a:xfrm>
            <a:off x="2460624" y="4235451"/>
            <a:ext cx="323851" cy="268288"/>
          </a:xfrm>
          <a:custGeom>
            <a:avLst/>
            <a:gdLst>
              <a:gd name="T0" fmla="*/ 0 w 612"/>
              <a:gd name="T1" fmla="*/ 2147483647 h 389"/>
              <a:gd name="T2" fmla="*/ 2147483647 w 612"/>
              <a:gd name="T3" fmla="*/ 2147483647 h 389"/>
              <a:gd name="T4" fmla="*/ 2147483647 w 612"/>
              <a:gd name="T5" fmla="*/ 2147483647 h 389"/>
              <a:gd name="T6" fmla="*/ 2147483647 w 612"/>
              <a:gd name="T7" fmla="*/ 2147483647 h 389"/>
              <a:gd name="T8" fmla="*/ 2147483647 w 612"/>
              <a:gd name="T9" fmla="*/ 2147483647 h 389"/>
              <a:gd name="T10" fmla="*/ 2147483647 w 612"/>
              <a:gd name="T11" fmla="*/ 2147483647 h 389"/>
              <a:gd name="T12" fmla="*/ 2147483647 w 612"/>
              <a:gd name="T13" fmla="*/ 2147483647 h 389"/>
              <a:gd name="T14" fmla="*/ 2147483647 w 612"/>
              <a:gd name="T15" fmla="*/ 2147483647 h 389"/>
              <a:gd name="T16" fmla="*/ 2147483647 w 612"/>
              <a:gd name="T17" fmla="*/ 2147483647 h 389"/>
              <a:gd name="T18" fmla="*/ 2147483647 w 612"/>
              <a:gd name="T19" fmla="*/ 2147483647 h 389"/>
              <a:gd name="T20" fmla="*/ 2147483647 w 612"/>
              <a:gd name="T21" fmla="*/ 2147483647 h 389"/>
              <a:gd name="T22" fmla="*/ 2147483647 w 612"/>
              <a:gd name="T23" fmla="*/ 2147483647 h 389"/>
              <a:gd name="T24" fmla="*/ 2147483647 w 612"/>
              <a:gd name="T25" fmla="*/ 2147483647 h 389"/>
              <a:gd name="T26" fmla="*/ 2147483647 w 612"/>
              <a:gd name="T27" fmla="*/ 2147483647 h 389"/>
              <a:gd name="T28" fmla="*/ 2147483647 w 612"/>
              <a:gd name="T29" fmla="*/ 2147483647 h 389"/>
              <a:gd name="T30" fmla="*/ 2147483647 w 612"/>
              <a:gd name="T31" fmla="*/ 2147483647 h 389"/>
              <a:gd name="T32" fmla="*/ 2147483647 w 612"/>
              <a:gd name="T33" fmla="*/ 2147483647 h 389"/>
              <a:gd name="T34" fmla="*/ 2147483647 w 612"/>
              <a:gd name="T35" fmla="*/ 2147483647 h 389"/>
              <a:gd name="T36" fmla="*/ 2147483647 w 612"/>
              <a:gd name="T37" fmla="*/ 2147483647 h 389"/>
              <a:gd name="T38" fmla="*/ 2147483647 w 612"/>
              <a:gd name="T39" fmla="*/ 2147483647 h 389"/>
              <a:gd name="T40" fmla="*/ 2147483647 w 612"/>
              <a:gd name="T41" fmla="*/ 2147483647 h 389"/>
              <a:gd name="T42" fmla="*/ 2147483647 w 612"/>
              <a:gd name="T43" fmla="*/ 2147483647 h 389"/>
              <a:gd name="T44" fmla="*/ 2147483647 w 612"/>
              <a:gd name="T45" fmla="*/ 0 h 389"/>
              <a:gd name="T46" fmla="*/ 2147483647 w 612"/>
              <a:gd name="T47" fmla="*/ 2147483647 h 389"/>
              <a:gd name="T48" fmla="*/ 2147483647 w 612"/>
              <a:gd name="T49" fmla="*/ 2147483647 h 389"/>
              <a:gd name="T50" fmla="*/ 2147483647 w 612"/>
              <a:gd name="T51" fmla="*/ 2147483647 h 389"/>
              <a:gd name="T52" fmla="*/ 2147483647 w 612"/>
              <a:gd name="T53" fmla="*/ 2147483647 h 389"/>
              <a:gd name="T54" fmla="*/ 2147483647 w 612"/>
              <a:gd name="T55" fmla="*/ 2147483647 h 389"/>
              <a:gd name="T56" fmla="*/ 2147483647 w 612"/>
              <a:gd name="T57" fmla="*/ 2147483647 h 389"/>
              <a:gd name="T58" fmla="*/ 0 w 612"/>
              <a:gd name="T59" fmla="*/ 2147483647 h 3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389"/>
              <a:gd name="T92" fmla="*/ 612 w 612"/>
              <a:gd name="T93" fmla="*/ 389 h 3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389">
                <a:moveTo>
                  <a:pt x="0" y="103"/>
                </a:moveTo>
                <a:lnTo>
                  <a:pt x="57" y="176"/>
                </a:lnTo>
                <a:lnTo>
                  <a:pt x="145" y="182"/>
                </a:lnTo>
                <a:lnTo>
                  <a:pt x="177" y="206"/>
                </a:lnTo>
                <a:lnTo>
                  <a:pt x="265" y="206"/>
                </a:lnTo>
                <a:lnTo>
                  <a:pt x="250" y="329"/>
                </a:lnTo>
                <a:lnTo>
                  <a:pt x="290" y="371"/>
                </a:lnTo>
                <a:lnTo>
                  <a:pt x="338" y="389"/>
                </a:lnTo>
                <a:lnTo>
                  <a:pt x="443" y="346"/>
                </a:lnTo>
                <a:lnTo>
                  <a:pt x="410" y="341"/>
                </a:lnTo>
                <a:lnTo>
                  <a:pt x="387" y="274"/>
                </a:lnTo>
                <a:lnTo>
                  <a:pt x="459" y="286"/>
                </a:lnTo>
                <a:lnTo>
                  <a:pt x="572" y="243"/>
                </a:lnTo>
                <a:lnTo>
                  <a:pt x="539" y="206"/>
                </a:lnTo>
                <a:lnTo>
                  <a:pt x="580" y="176"/>
                </a:lnTo>
                <a:lnTo>
                  <a:pt x="563" y="158"/>
                </a:lnTo>
                <a:lnTo>
                  <a:pt x="612" y="134"/>
                </a:lnTo>
                <a:lnTo>
                  <a:pt x="555" y="128"/>
                </a:lnTo>
                <a:lnTo>
                  <a:pt x="555" y="98"/>
                </a:lnTo>
                <a:lnTo>
                  <a:pt x="475" y="67"/>
                </a:lnTo>
                <a:lnTo>
                  <a:pt x="507" y="55"/>
                </a:lnTo>
                <a:lnTo>
                  <a:pt x="242" y="61"/>
                </a:lnTo>
                <a:lnTo>
                  <a:pt x="154" y="0"/>
                </a:lnTo>
                <a:lnTo>
                  <a:pt x="162" y="25"/>
                </a:lnTo>
                <a:lnTo>
                  <a:pt x="80" y="43"/>
                </a:lnTo>
                <a:lnTo>
                  <a:pt x="97" y="98"/>
                </a:lnTo>
                <a:lnTo>
                  <a:pt x="80" y="109"/>
                </a:lnTo>
                <a:lnTo>
                  <a:pt x="57" y="73"/>
                </a:lnTo>
                <a:lnTo>
                  <a:pt x="89" y="12"/>
                </a:lnTo>
                <a:lnTo>
                  <a:pt x="0" y="10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8" name="Freeform 478"/>
          <p:cNvSpPr>
            <a:spLocks/>
          </p:cNvSpPr>
          <p:nvPr/>
        </p:nvSpPr>
        <p:spPr bwMode="auto">
          <a:xfrm>
            <a:off x="5226051" y="4114801"/>
            <a:ext cx="85725" cy="109538"/>
          </a:xfrm>
          <a:custGeom>
            <a:avLst/>
            <a:gdLst>
              <a:gd name="T0" fmla="*/ 0 w 161"/>
              <a:gd name="T1" fmla="*/ 2147483647 h 159"/>
              <a:gd name="T2" fmla="*/ 2147483647 w 161"/>
              <a:gd name="T3" fmla="*/ 2147483647 h 159"/>
              <a:gd name="T4" fmla="*/ 2147483647 w 161"/>
              <a:gd name="T5" fmla="*/ 2147483647 h 159"/>
              <a:gd name="T6" fmla="*/ 2147483647 w 161"/>
              <a:gd name="T7" fmla="*/ 2147483647 h 159"/>
              <a:gd name="T8" fmla="*/ 2147483647 w 161"/>
              <a:gd name="T9" fmla="*/ 2147483647 h 159"/>
              <a:gd name="T10" fmla="*/ 2147483647 w 161"/>
              <a:gd name="T11" fmla="*/ 2147483647 h 159"/>
              <a:gd name="T12" fmla="*/ 2147483647 w 161"/>
              <a:gd name="T13" fmla="*/ 0 h 159"/>
              <a:gd name="T14" fmla="*/ 0 w 161"/>
              <a:gd name="T15" fmla="*/ 2147483647 h 15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59"/>
              <a:gd name="T26" fmla="*/ 161 w 161"/>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59">
                <a:moveTo>
                  <a:pt x="0" y="25"/>
                </a:moveTo>
                <a:lnTo>
                  <a:pt x="31" y="159"/>
                </a:lnTo>
                <a:lnTo>
                  <a:pt x="145" y="110"/>
                </a:lnTo>
                <a:lnTo>
                  <a:pt x="128" y="86"/>
                </a:lnTo>
                <a:lnTo>
                  <a:pt x="161" y="62"/>
                </a:lnTo>
                <a:lnTo>
                  <a:pt x="161" y="19"/>
                </a:lnTo>
                <a:lnTo>
                  <a:pt x="88" y="0"/>
                </a:lnTo>
                <a:lnTo>
                  <a:pt x="0" y="25"/>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69" name="Freeform 479"/>
          <p:cNvSpPr>
            <a:spLocks/>
          </p:cNvSpPr>
          <p:nvPr/>
        </p:nvSpPr>
        <p:spPr bwMode="auto">
          <a:xfrm>
            <a:off x="4532314" y="3336926"/>
            <a:ext cx="225425" cy="173038"/>
          </a:xfrm>
          <a:custGeom>
            <a:avLst/>
            <a:gdLst>
              <a:gd name="T0" fmla="*/ 0 w 426"/>
              <a:gd name="T1" fmla="*/ 2147483647 h 250"/>
              <a:gd name="T2" fmla="*/ 0 w 426"/>
              <a:gd name="T3" fmla="*/ 2147483647 h 250"/>
              <a:gd name="T4" fmla="*/ 2147483647 w 426"/>
              <a:gd name="T5" fmla="*/ 0 h 250"/>
              <a:gd name="T6" fmla="*/ 2147483647 w 426"/>
              <a:gd name="T7" fmla="*/ 2147483647 h 250"/>
              <a:gd name="T8" fmla="*/ 2147483647 w 426"/>
              <a:gd name="T9" fmla="*/ 2147483647 h 250"/>
              <a:gd name="T10" fmla="*/ 2147483647 w 426"/>
              <a:gd name="T11" fmla="*/ 2147483647 h 250"/>
              <a:gd name="T12" fmla="*/ 2147483647 w 426"/>
              <a:gd name="T13" fmla="*/ 2147483647 h 250"/>
              <a:gd name="T14" fmla="*/ 2147483647 w 426"/>
              <a:gd name="T15" fmla="*/ 2147483647 h 250"/>
              <a:gd name="T16" fmla="*/ 2147483647 w 426"/>
              <a:gd name="T17" fmla="*/ 2147483647 h 250"/>
              <a:gd name="T18" fmla="*/ 2147483647 w 426"/>
              <a:gd name="T19" fmla="*/ 2147483647 h 250"/>
              <a:gd name="T20" fmla="*/ 2147483647 w 426"/>
              <a:gd name="T21" fmla="*/ 2147483647 h 250"/>
              <a:gd name="T22" fmla="*/ 2147483647 w 426"/>
              <a:gd name="T23" fmla="*/ 2147483647 h 250"/>
              <a:gd name="T24" fmla="*/ 2147483647 w 426"/>
              <a:gd name="T25" fmla="*/ 2147483647 h 250"/>
              <a:gd name="T26" fmla="*/ 2147483647 w 426"/>
              <a:gd name="T27" fmla="*/ 2147483647 h 250"/>
              <a:gd name="T28" fmla="*/ 0 w 426"/>
              <a:gd name="T29" fmla="*/ 2147483647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6"/>
              <a:gd name="T46" fmla="*/ 0 h 250"/>
              <a:gd name="T47" fmla="*/ 426 w 426"/>
              <a:gd name="T48" fmla="*/ 250 h 2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6" h="250">
                <a:moveTo>
                  <a:pt x="0" y="56"/>
                </a:moveTo>
                <a:lnTo>
                  <a:pt x="0" y="19"/>
                </a:lnTo>
                <a:lnTo>
                  <a:pt x="113" y="0"/>
                </a:lnTo>
                <a:lnTo>
                  <a:pt x="201" y="43"/>
                </a:lnTo>
                <a:lnTo>
                  <a:pt x="306" y="31"/>
                </a:lnTo>
                <a:lnTo>
                  <a:pt x="418" y="116"/>
                </a:lnTo>
                <a:lnTo>
                  <a:pt x="403" y="196"/>
                </a:lnTo>
                <a:lnTo>
                  <a:pt x="426" y="226"/>
                </a:lnTo>
                <a:lnTo>
                  <a:pt x="338" y="250"/>
                </a:lnTo>
                <a:lnTo>
                  <a:pt x="298" y="183"/>
                </a:lnTo>
                <a:lnTo>
                  <a:pt x="258" y="207"/>
                </a:lnTo>
                <a:lnTo>
                  <a:pt x="113" y="140"/>
                </a:lnTo>
                <a:lnTo>
                  <a:pt x="48" y="67"/>
                </a:lnTo>
                <a:lnTo>
                  <a:pt x="8" y="86"/>
                </a:lnTo>
                <a:lnTo>
                  <a:pt x="0" y="5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0" name="Freeform 480"/>
          <p:cNvSpPr>
            <a:spLocks/>
          </p:cNvSpPr>
          <p:nvPr/>
        </p:nvSpPr>
        <p:spPr bwMode="auto">
          <a:xfrm>
            <a:off x="2417764" y="4043363"/>
            <a:ext cx="73025" cy="47625"/>
          </a:xfrm>
          <a:custGeom>
            <a:avLst/>
            <a:gdLst>
              <a:gd name="T0" fmla="*/ 2147483647 w 137"/>
              <a:gd name="T1" fmla="*/ 2147483647 h 67"/>
              <a:gd name="T2" fmla="*/ 2147483647 w 137"/>
              <a:gd name="T3" fmla="*/ 2147483647 h 67"/>
              <a:gd name="T4" fmla="*/ 2147483647 w 137"/>
              <a:gd name="T5" fmla="*/ 2147483647 h 67"/>
              <a:gd name="T6" fmla="*/ 2147483647 w 137"/>
              <a:gd name="T7" fmla="*/ 2147483647 h 67"/>
              <a:gd name="T8" fmla="*/ 2147483647 w 137"/>
              <a:gd name="T9" fmla="*/ 2147483647 h 67"/>
              <a:gd name="T10" fmla="*/ 0 w 137"/>
              <a:gd name="T11" fmla="*/ 2147483647 h 67"/>
              <a:gd name="T12" fmla="*/ 2147483647 w 137"/>
              <a:gd name="T13" fmla="*/ 2147483647 h 67"/>
              <a:gd name="T14" fmla="*/ 2147483647 w 137"/>
              <a:gd name="T15" fmla="*/ 2147483647 h 67"/>
              <a:gd name="T16" fmla="*/ 2147483647 w 13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67"/>
              <a:gd name="T29" fmla="*/ 137 w 13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67">
                <a:moveTo>
                  <a:pt x="57" y="6"/>
                </a:moveTo>
                <a:lnTo>
                  <a:pt x="80" y="19"/>
                </a:lnTo>
                <a:lnTo>
                  <a:pt x="80" y="25"/>
                </a:lnTo>
                <a:lnTo>
                  <a:pt x="112" y="49"/>
                </a:lnTo>
                <a:lnTo>
                  <a:pt x="9" y="30"/>
                </a:lnTo>
                <a:lnTo>
                  <a:pt x="0" y="61"/>
                </a:lnTo>
                <a:lnTo>
                  <a:pt x="137" y="67"/>
                </a:lnTo>
                <a:lnTo>
                  <a:pt x="137" y="6"/>
                </a:lnTo>
                <a:lnTo>
                  <a:pt x="112"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471" name="Freeform 481"/>
          <p:cNvSpPr>
            <a:spLocks/>
          </p:cNvSpPr>
          <p:nvPr/>
        </p:nvSpPr>
        <p:spPr bwMode="auto">
          <a:xfrm>
            <a:off x="2490789" y="4043363"/>
            <a:ext cx="84137" cy="50800"/>
          </a:xfrm>
          <a:custGeom>
            <a:avLst/>
            <a:gdLst>
              <a:gd name="T0" fmla="*/ 2147483647 w 160"/>
              <a:gd name="T1" fmla="*/ 2147483647 h 73"/>
              <a:gd name="T2" fmla="*/ 2147483647 w 160"/>
              <a:gd name="T3" fmla="*/ 2147483647 h 73"/>
              <a:gd name="T4" fmla="*/ 2147483647 w 160"/>
              <a:gd name="T5" fmla="*/ 2147483647 h 73"/>
              <a:gd name="T6" fmla="*/ 2147483647 w 160"/>
              <a:gd name="T7" fmla="*/ 0 h 73"/>
              <a:gd name="T8" fmla="*/ 0 w 160"/>
              <a:gd name="T9" fmla="*/ 2147483647 h 73"/>
              <a:gd name="T10" fmla="*/ 0 w 160"/>
              <a:gd name="T11" fmla="*/ 2147483647 h 73"/>
              <a:gd name="T12" fmla="*/ 2147483647 w 160"/>
              <a:gd name="T13" fmla="*/ 2147483647 h 73"/>
              <a:gd name="T14" fmla="*/ 2147483647 w 160"/>
              <a:gd name="T15" fmla="*/ 2147483647 h 73"/>
              <a:gd name="T16" fmla="*/ 2147483647 w 160"/>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73"/>
              <a:gd name="T29" fmla="*/ 160 w 1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73">
                <a:moveTo>
                  <a:pt x="160" y="25"/>
                </a:moveTo>
                <a:lnTo>
                  <a:pt x="105" y="25"/>
                </a:lnTo>
                <a:lnTo>
                  <a:pt x="97" y="6"/>
                </a:lnTo>
                <a:lnTo>
                  <a:pt x="15" y="0"/>
                </a:lnTo>
                <a:lnTo>
                  <a:pt x="0" y="6"/>
                </a:lnTo>
                <a:lnTo>
                  <a:pt x="0" y="67"/>
                </a:lnTo>
                <a:lnTo>
                  <a:pt x="8" y="73"/>
                </a:lnTo>
                <a:lnTo>
                  <a:pt x="40" y="49"/>
                </a:lnTo>
                <a:lnTo>
                  <a:pt x="160" y="49"/>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72" name="Freeform 482"/>
          <p:cNvSpPr>
            <a:spLocks/>
          </p:cNvSpPr>
          <p:nvPr/>
        </p:nvSpPr>
        <p:spPr bwMode="auto">
          <a:xfrm>
            <a:off x="4732338" y="3103563"/>
            <a:ext cx="438151" cy="304800"/>
          </a:xfrm>
          <a:custGeom>
            <a:avLst/>
            <a:gdLst>
              <a:gd name="T0" fmla="*/ 2147483647 w 828"/>
              <a:gd name="T1" fmla="*/ 2147483647 h 444"/>
              <a:gd name="T2" fmla="*/ 2147483647 w 828"/>
              <a:gd name="T3" fmla="*/ 2147483647 h 444"/>
              <a:gd name="T4" fmla="*/ 2147483647 w 828"/>
              <a:gd name="T5" fmla="*/ 2147483647 h 444"/>
              <a:gd name="T6" fmla="*/ 2147483647 w 828"/>
              <a:gd name="T7" fmla="*/ 2147483647 h 444"/>
              <a:gd name="T8" fmla="*/ 0 w 828"/>
              <a:gd name="T9" fmla="*/ 2147483647 h 444"/>
              <a:gd name="T10" fmla="*/ 2147483647 w 828"/>
              <a:gd name="T11" fmla="*/ 2147483647 h 444"/>
              <a:gd name="T12" fmla="*/ 2147483647 w 828"/>
              <a:gd name="T13" fmla="*/ 2147483647 h 444"/>
              <a:gd name="T14" fmla="*/ 2147483647 w 828"/>
              <a:gd name="T15" fmla="*/ 2147483647 h 444"/>
              <a:gd name="T16" fmla="*/ 2147483647 w 828"/>
              <a:gd name="T17" fmla="*/ 2147483647 h 444"/>
              <a:gd name="T18" fmla="*/ 2147483647 w 828"/>
              <a:gd name="T19" fmla="*/ 2147483647 h 444"/>
              <a:gd name="T20" fmla="*/ 2147483647 w 828"/>
              <a:gd name="T21" fmla="*/ 2147483647 h 444"/>
              <a:gd name="T22" fmla="*/ 2147483647 w 828"/>
              <a:gd name="T23" fmla="*/ 2147483647 h 444"/>
              <a:gd name="T24" fmla="*/ 2147483647 w 828"/>
              <a:gd name="T25" fmla="*/ 2147483647 h 444"/>
              <a:gd name="T26" fmla="*/ 2147483647 w 828"/>
              <a:gd name="T27" fmla="*/ 2147483647 h 444"/>
              <a:gd name="T28" fmla="*/ 2147483647 w 828"/>
              <a:gd name="T29" fmla="*/ 2147483647 h 444"/>
              <a:gd name="T30" fmla="*/ 2147483647 w 828"/>
              <a:gd name="T31" fmla="*/ 2147483647 h 444"/>
              <a:gd name="T32" fmla="*/ 2147483647 w 828"/>
              <a:gd name="T33" fmla="*/ 2147483647 h 444"/>
              <a:gd name="T34" fmla="*/ 2147483647 w 828"/>
              <a:gd name="T35" fmla="*/ 2147483647 h 444"/>
              <a:gd name="T36" fmla="*/ 2147483647 w 828"/>
              <a:gd name="T37" fmla="*/ 2147483647 h 444"/>
              <a:gd name="T38" fmla="*/ 2147483647 w 828"/>
              <a:gd name="T39" fmla="*/ 2147483647 h 444"/>
              <a:gd name="T40" fmla="*/ 2147483647 w 828"/>
              <a:gd name="T41" fmla="*/ 2147483647 h 444"/>
              <a:gd name="T42" fmla="*/ 2147483647 w 828"/>
              <a:gd name="T43" fmla="*/ 2147483647 h 444"/>
              <a:gd name="T44" fmla="*/ 2147483647 w 828"/>
              <a:gd name="T45" fmla="*/ 2147483647 h 444"/>
              <a:gd name="T46" fmla="*/ 2147483647 w 828"/>
              <a:gd name="T47" fmla="*/ 2147483647 h 444"/>
              <a:gd name="T48" fmla="*/ 2147483647 w 828"/>
              <a:gd name="T49" fmla="*/ 2147483647 h 444"/>
              <a:gd name="T50" fmla="*/ 2147483647 w 828"/>
              <a:gd name="T51" fmla="*/ 2147483647 h 444"/>
              <a:gd name="T52" fmla="*/ 2147483647 w 828"/>
              <a:gd name="T53" fmla="*/ 2147483647 h 444"/>
              <a:gd name="T54" fmla="*/ 2147483647 w 828"/>
              <a:gd name="T55" fmla="*/ 2147483647 h 444"/>
              <a:gd name="T56" fmla="*/ 2147483647 w 828"/>
              <a:gd name="T57" fmla="*/ 2147483647 h 444"/>
              <a:gd name="T58" fmla="*/ 2147483647 w 828"/>
              <a:gd name="T59" fmla="*/ 2147483647 h 444"/>
              <a:gd name="T60" fmla="*/ 2147483647 w 828"/>
              <a:gd name="T61" fmla="*/ 2147483647 h 444"/>
              <a:gd name="T62" fmla="*/ 2147483647 w 828"/>
              <a:gd name="T63" fmla="*/ 2147483647 h 444"/>
              <a:gd name="T64" fmla="*/ 2147483647 w 828"/>
              <a:gd name="T65" fmla="*/ 2147483647 h 444"/>
              <a:gd name="T66" fmla="*/ 2147483647 w 828"/>
              <a:gd name="T67" fmla="*/ 2147483647 h 444"/>
              <a:gd name="T68" fmla="*/ 2147483647 w 828"/>
              <a:gd name="T69" fmla="*/ 2147483647 h 444"/>
              <a:gd name="T70" fmla="*/ 2147483647 w 828"/>
              <a:gd name="T71" fmla="*/ 2147483647 h 444"/>
              <a:gd name="T72" fmla="*/ 2147483647 w 828"/>
              <a:gd name="T73" fmla="*/ 2147483647 h 444"/>
              <a:gd name="T74" fmla="*/ 2147483647 w 828"/>
              <a:gd name="T75" fmla="*/ 2147483647 h 444"/>
              <a:gd name="T76" fmla="*/ 2147483647 w 828"/>
              <a:gd name="T77" fmla="*/ 2147483647 h 444"/>
              <a:gd name="T78" fmla="*/ 2147483647 w 828"/>
              <a:gd name="T79" fmla="*/ 0 h 444"/>
              <a:gd name="T80" fmla="*/ 2147483647 w 828"/>
              <a:gd name="T81" fmla="*/ 2147483647 h 444"/>
              <a:gd name="T82" fmla="*/ 2147483647 w 828"/>
              <a:gd name="T83" fmla="*/ 2147483647 h 444"/>
              <a:gd name="T84" fmla="*/ 2147483647 w 828"/>
              <a:gd name="T85" fmla="*/ 2147483647 h 444"/>
              <a:gd name="T86" fmla="*/ 2147483647 w 828"/>
              <a:gd name="T87" fmla="*/ 2147483647 h 444"/>
              <a:gd name="T88" fmla="*/ 2147483647 w 828"/>
              <a:gd name="T89" fmla="*/ 2147483647 h 444"/>
              <a:gd name="T90" fmla="*/ 2147483647 w 828"/>
              <a:gd name="T91" fmla="*/ 2147483647 h 444"/>
              <a:gd name="T92" fmla="*/ 2147483647 w 828"/>
              <a:gd name="T93" fmla="*/ 2147483647 h 444"/>
              <a:gd name="T94" fmla="*/ 2147483647 w 828"/>
              <a:gd name="T95" fmla="*/ 2147483647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444"/>
              <a:gd name="T146" fmla="*/ 828 w 828"/>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444">
                <a:moveTo>
                  <a:pt x="88" y="79"/>
                </a:moveTo>
                <a:lnTo>
                  <a:pt x="56" y="97"/>
                </a:lnTo>
                <a:lnTo>
                  <a:pt x="96" y="176"/>
                </a:lnTo>
                <a:lnTo>
                  <a:pt x="25" y="243"/>
                </a:lnTo>
                <a:lnTo>
                  <a:pt x="0" y="274"/>
                </a:lnTo>
                <a:lnTo>
                  <a:pt x="40" y="292"/>
                </a:lnTo>
                <a:lnTo>
                  <a:pt x="216" y="280"/>
                </a:lnTo>
                <a:lnTo>
                  <a:pt x="225" y="256"/>
                </a:lnTo>
                <a:lnTo>
                  <a:pt x="298" y="267"/>
                </a:lnTo>
                <a:lnTo>
                  <a:pt x="346" y="274"/>
                </a:lnTo>
                <a:lnTo>
                  <a:pt x="346" y="304"/>
                </a:lnTo>
                <a:lnTo>
                  <a:pt x="378" y="347"/>
                </a:lnTo>
                <a:lnTo>
                  <a:pt x="321" y="340"/>
                </a:lnTo>
                <a:lnTo>
                  <a:pt x="306" y="396"/>
                </a:lnTo>
                <a:lnTo>
                  <a:pt x="346" y="402"/>
                </a:lnTo>
                <a:lnTo>
                  <a:pt x="370" y="359"/>
                </a:lnTo>
                <a:lnTo>
                  <a:pt x="451" y="347"/>
                </a:lnTo>
                <a:lnTo>
                  <a:pt x="451" y="365"/>
                </a:lnTo>
                <a:lnTo>
                  <a:pt x="531" y="371"/>
                </a:lnTo>
                <a:lnTo>
                  <a:pt x="474" y="402"/>
                </a:lnTo>
                <a:lnTo>
                  <a:pt x="546" y="444"/>
                </a:lnTo>
                <a:lnTo>
                  <a:pt x="668" y="396"/>
                </a:lnTo>
                <a:lnTo>
                  <a:pt x="595" y="402"/>
                </a:lnTo>
                <a:lnTo>
                  <a:pt x="546" y="371"/>
                </a:lnTo>
                <a:lnTo>
                  <a:pt x="588" y="383"/>
                </a:lnTo>
                <a:lnTo>
                  <a:pt x="595" y="359"/>
                </a:lnTo>
                <a:lnTo>
                  <a:pt x="684" y="340"/>
                </a:lnTo>
                <a:lnTo>
                  <a:pt x="691" y="304"/>
                </a:lnTo>
                <a:lnTo>
                  <a:pt x="731" y="274"/>
                </a:lnTo>
                <a:lnTo>
                  <a:pt x="773" y="280"/>
                </a:lnTo>
                <a:lnTo>
                  <a:pt x="804" y="243"/>
                </a:lnTo>
                <a:lnTo>
                  <a:pt x="796" y="219"/>
                </a:lnTo>
                <a:lnTo>
                  <a:pt x="828" y="164"/>
                </a:lnTo>
                <a:lnTo>
                  <a:pt x="779" y="121"/>
                </a:lnTo>
                <a:lnTo>
                  <a:pt x="739" y="91"/>
                </a:lnTo>
                <a:lnTo>
                  <a:pt x="676" y="79"/>
                </a:lnTo>
                <a:lnTo>
                  <a:pt x="603" y="97"/>
                </a:lnTo>
                <a:lnTo>
                  <a:pt x="595" y="43"/>
                </a:lnTo>
                <a:lnTo>
                  <a:pt x="546" y="43"/>
                </a:lnTo>
                <a:lnTo>
                  <a:pt x="523" y="0"/>
                </a:lnTo>
                <a:lnTo>
                  <a:pt x="394" y="24"/>
                </a:lnTo>
                <a:lnTo>
                  <a:pt x="410" y="61"/>
                </a:lnTo>
                <a:lnTo>
                  <a:pt x="386" y="86"/>
                </a:lnTo>
                <a:lnTo>
                  <a:pt x="378" y="54"/>
                </a:lnTo>
                <a:lnTo>
                  <a:pt x="265" y="86"/>
                </a:lnTo>
                <a:lnTo>
                  <a:pt x="241" y="61"/>
                </a:lnTo>
                <a:lnTo>
                  <a:pt x="201" y="67"/>
                </a:lnTo>
                <a:lnTo>
                  <a:pt x="161" y="5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3" name="Freeform 483"/>
          <p:cNvSpPr>
            <a:spLocks/>
          </p:cNvSpPr>
          <p:nvPr/>
        </p:nvSpPr>
        <p:spPr bwMode="auto">
          <a:xfrm>
            <a:off x="4772026" y="2982914"/>
            <a:ext cx="220663" cy="179387"/>
          </a:xfrm>
          <a:custGeom>
            <a:avLst/>
            <a:gdLst>
              <a:gd name="T0" fmla="*/ 2147483647 w 418"/>
              <a:gd name="T1" fmla="*/ 2147483647 h 263"/>
              <a:gd name="T2" fmla="*/ 2147483647 w 418"/>
              <a:gd name="T3" fmla="*/ 2147483647 h 263"/>
              <a:gd name="T4" fmla="*/ 2147483647 w 418"/>
              <a:gd name="T5" fmla="*/ 2147483647 h 263"/>
              <a:gd name="T6" fmla="*/ 2147483647 w 418"/>
              <a:gd name="T7" fmla="*/ 2147483647 h 263"/>
              <a:gd name="T8" fmla="*/ 2147483647 w 418"/>
              <a:gd name="T9" fmla="*/ 0 h 263"/>
              <a:gd name="T10" fmla="*/ 2147483647 w 418"/>
              <a:gd name="T11" fmla="*/ 2147483647 h 263"/>
              <a:gd name="T12" fmla="*/ 2147483647 w 418"/>
              <a:gd name="T13" fmla="*/ 2147483647 h 263"/>
              <a:gd name="T14" fmla="*/ 2147483647 w 418"/>
              <a:gd name="T15" fmla="*/ 2147483647 h 263"/>
              <a:gd name="T16" fmla="*/ 2147483647 w 418"/>
              <a:gd name="T17" fmla="*/ 2147483647 h 263"/>
              <a:gd name="T18" fmla="*/ 2147483647 w 418"/>
              <a:gd name="T19" fmla="*/ 2147483647 h 263"/>
              <a:gd name="T20" fmla="*/ 2147483647 w 418"/>
              <a:gd name="T21" fmla="*/ 2147483647 h 263"/>
              <a:gd name="T22" fmla="*/ 0 w 418"/>
              <a:gd name="T23" fmla="*/ 2147483647 h 263"/>
              <a:gd name="T24" fmla="*/ 2147483647 w 418"/>
              <a:gd name="T25" fmla="*/ 2147483647 h 263"/>
              <a:gd name="T26" fmla="*/ 2147483647 w 418"/>
              <a:gd name="T27" fmla="*/ 2147483647 h 263"/>
              <a:gd name="T28" fmla="*/ 2147483647 w 418"/>
              <a:gd name="T29" fmla="*/ 2147483647 h 263"/>
              <a:gd name="T30" fmla="*/ 2147483647 w 418"/>
              <a:gd name="T31" fmla="*/ 2147483647 h 263"/>
              <a:gd name="T32" fmla="*/ 2147483647 w 418"/>
              <a:gd name="T33" fmla="*/ 2147483647 h 263"/>
              <a:gd name="T34" fmla="*/ 2147483647 w 418"/>
              <a:gd name="T35" fmla="*/ 2147483647 h 263"/>
              <a:gd name="T36" fmla="*/ 2147483647 w 418"/>
              <a:gd name="T37" fmla="*/ 2147483647 h 263"/>
              <a:gd name="T38" fmla="*/ 2147483647 w 418"/>
              <a:gd name="T39" fmla="*/ 2147483647 h 263"/>
              <a:gd name="T40" fmla="*/ 2147483647 w 418"/>
              <a:gd name="T41" fmla="*/ 2147483647 h 263"/>
              <a:gd name="T42" fmla="*/ 2147483647 w 418"/>
              <a:gd name="T43" fmla="*/ 2147483647 h 263"/>
              <a:gd name="T44" fmla="*/ 2147483647 w 418"/>
              <a:gd name="T45" fmla="*/ 2147483647 h 263"/>
              <a:gd name="T46" fmla="*/ 2147483647 w 418"/>
              <a:gd name="T47" fmla="*/ 214748364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8"/>
              <a:gd name="T73" fmla="*/ 0 h 263"/>
              <a:gd name="T74" fmla="*/ 418 w 418"/>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8" h="263">
                <a:moveTo>
                  <a:pt x="418" y="116"/>
                </a:moveTo>
                <a:lnTo>
                  <a:pt x="361" y="110"/>
                </a:lnTo>
                <a:lnTo>
                  <a:pt x="345" y="43"/>
                </a:lnTo>
                <a:lnTo>
                  <a:pt x="305" y="7"/>
                </a:lnTo>
                <a:lnTo>
                  <a:pt x="240" y="0"/>
                </a:lnTo>
                <a:lnTo>
                  <a:pt x="192" y="7"/>
                </a:lnTo>
                <a:lnTo>
                  <a:pt x="160" y="31"/>
                </a:lnTo>
                <a:lnTo>
                  <a:pt x="168" y="61"/>
                </a:lnTo>
                <a:lnTo>
                  <a:pt x="120" y="80"/>
                </a:lnTo>
                <a:lnTo>
                  <a:pt x="112" y="128"/>
                </a:lnTo>
                <a:lnTo>
                  <a:pt x="63" y="164"/>
                </a:lnTo>
                <a:lnTo>
                  <a:pt x="0" y="195"/>
                </a:lnTo>
                <a:lnTo>
                  <a:pt x="15" y="256"/>
                </a:lnTo>
                <a:lnTo>
                  <a:pt x="88" y="231"/>
                </a:lnTo>
                <a:lnTo>
                  <a:pt x="128" y="244"/>
                </a:lnTo>
                <a:lnTo>
                  <a:pt x="168" y="238"/>
                </a:lnTo>
                <a:lnTo>
                  <a:pt x="192" y="263"/>
                </a:lnTo>
                <a:lnTo>
                  <a:pt x="305" y="231"/>
                </a:lnTo>
                <a:lnTo>
                  <a:pt x="313" y="263"/>
                </a:lnTo>
                <a:lnTo>
                  <a:pt x="337" y="238"/>
                </a:lnTo>
                <a:lnTo>
                  <a:pt x="321" y="201"/>
                </a:lnTo>
                <a:lnTo>
                  <a:pt x="378" y="189"/>
                </a:lnTo>
                <a:lnTo>
                  <a:pt x="370" y="140"/>
                </a:lnTo>
                <a:lnTo>
                  <a:pt x="401" y="14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4" name="Freeform 484"/>
          <p:cNvSpPr>
            <a:spLocks/>
          </p:cNvSpPr>
          <p:nvPr/>
        </p:nvSpPr>
        <p:spPr bwMode="auto">
          <a:xfrm>
            <a:off x="4711702" y="3028951"/>
            <a:ext cx="119063" cy="87313"/>
          </a:xfrm>
          <a:custGeom>
            <a:avLst/>
            <a:gdLst>
              <a:gd name="T0" fmla="*/ 0 w 225"/>
              <a:gd name="T1" fmla="*/ 0 h 128"/>
              <a:gd name="T2" fmla="*/ 2147483647 w 225"/>
              <a:gd name="T3" fmla="*/ 2147483647 h 128"/>
              <a:gd name="T4" fmla="*/ 2147483647 w 225"/>
              <a:gd name="T5" fmla="*/ 2147483647 h 128"/>
              <a:gd name="T6" fmla="*/ 2147483647 w 225"/>
              <a:gd name="T7" fmla="*/ 2147483647 h 128"/>
              <a:gd name="T8" fmla="*/ 2147483647 w 225"/>
              <a:gd name="T9" fmla="*/ 2147483647 h 128"/>
              <a:gd name="T10" fmla="*/ 2147483647 w 225"/>
              <a:gd name="T11" fmla="*/ 2147483647 h 128"/>
              <a:gd name="T12" fmla="*/ 2147483647 w 225"/>
              <a:gd name="T13" fmla="*/ 2147483647 h 128"/>
              <a:gd name="T14" fmla="*/ 0 60000 65536"/>
              <a:gd name="T15" fmla="*/ 0 60000 65536"/>
              <a:gd name="T16" fmla="*/ 0 60000 65536"/>
              <a:gd name="T17" fmla="*/ 0 60000 65536"/>
              <a:gd name="T18" fmla="*/ 0 60000 65536"/>
              <a:gd name="T19" fmla="*/ 0 60000 65536"/>
              <a:gd name="T20" fmla="*/ 0 60000 65536"/>
              <a:gd name="T21" fmla="*/ 0 w 225"/>
              <a:gd name="T22" fmla="*/ 0 h 128"/>
              <a:gd name="T23" fmla="*/ 225 w 22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28">
                <a:moveTo>
                  <a:pt x="0" y="0"/>
                </a:moveTo>
                <a:lnTo>
                  <a:pt x="8" y="61"/>
                </a:lnTo>
                <a:lnTo>
                  <a:pt x="96" y="80"/>
                </a:lnTo>
                <a:lnTo>
                  <a:pt x="113" y="128"/>
                </a:lnTo>
                <a:lnTo>
                  <a:pt x="176" y="97"/>
                </a:lnTo>
                <a:lnTo>
                  <a:pt x="225" y="61"/>
                </a:lnTo>
                <a:lnTo>
                  <a:pt x="136"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5" name="Freeform 485"/>
          <p:cNvSpPr>
            <a:spLocks/>
          </p:cNvSpPr>
          <p:nvPr/>
        </p:nvSpPr>
        <p:spPr bwMode="auto">
          <a:xfrm>
            <a:off x="4711701" y="2973389"/>
            <a:ext cx="149225" cy="96837"/>
          </a:xfrm>
          <a:custGeom>
            <a:avLst/>
            <a:gdLst>
              <a:gd name="T0" fmla="*/ 2147483647 w 281"/>
              <a:gd name="T1" fmla="*/ 0 h 140"/>
              <a:gd name="T2" fmla="*/ 2147483647 w 281"/>
              <a:gd name="T3" fmla="*/ 2147483647 h 140"/>
              <a:gd name="T4" fmla="*/ 2147483647 w 281"/>
              <a:gd name="T5" fmla="*/ 2147483647 h 140"/>
              <a:gd name="T6" fmla="*/ 2147483647 w 281"/>
              <a:gd name="T7" fmla="*/ 2147483647 h 140"/>
              <a:gd name="T8" fmla="*/ 0 w 281"/>
              <a:gd name="T9" fmla="*/ 2147483647 h 140"/>
              <a:gd name="T10" fmla="*/ 2147483647 w 281"/>
              <a:gd name="T11" fmla="*/ 2147483647 h 140"/>
              <a:gd name="T12" fmla="*/ 2147483647 w 281"/>
              <a:gd name="T13" fmla="*/ 2147483647 h 140"/>
              <a:gd name="T14" fmla="*/ 2147483647 w 281"/>
              <a:gd name="T15" fmla="*/ 2147483647 h 140"/>
              <a:gd name="T16" fmla="*/ 2147483647 w 281"/>
              <a:gd name="T17" fmla="*/ 2147483647 h 140"/>
              <a:gd name="T18" fmla="*/ 2147483647 w 281"/>
              <a:gd name="T19" fmla="*/ 2147483647 h 140"/>
              <a:gd name="T20" fmla="*/ 2147483647 w 281"/>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40"/>
              <a:gd name="T35" fmla="*/ 281 w 281"/>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40">
                <a:moveTo>
                  <a:pt x="153" y="0"/>
                </a:moveTo>
                <a:lnTo>
                  <a:pt x="136" y="62"/>
                </a:lnTo>
                <a:lnTo>
                  <a:pt x="65" y="30"/>
                </a:lnTo>
                <a:lnTo>
                  <a:pt x="23" y="36"/>
                </a:lnTo>
                <a:lnTo>
                  <a:pt x="0" y="79"/>
                </a:lnTo>
                <a:lnTo>
                  <a:pt x="136" y="103"/>
                </a:lnTo>
                <a:lnTo>
                  <a:pt x="225" y="140"/>
                </a:lnTo>
                <a:lnTo>
                  <a:pt x="233" y="92"/>
                </a:lnTo>
                <a:lnTo>
                  <a:pt x="281" y="73"/>
                </a:lnTo>
                <a:lnTo>
                  <a:pt x="273" y="43"/>
                </a:lnTo>
                <a:lnTo>
                  <a:pt x="233" y="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6" name="Freeform 486"/>
          <p:cNvSpPr>
            <a:spLocks/>
          </p:cNvSpPr>
          <p:nvPr/>
        </p:nvSpPr>
        <p:spPr bwMode="auto">
          <a:xfrm>
            <a:off x="4673601" y="3070225"/>
            <a:ext cx="98425" cy="46038"/>
          </a:xfrm>
          <a:custGeom>
            <a:avLst/>
            <a:gdLst>
              <a:gd name="T0" fmla="*/ 0 w 185"/>
              <a:gd name="T1" fmla="*/ 2147483647 h 67"/>
              <a:gd name="T2" fmla="*/ 2147483647 w 185"/>
              <a:gd name="T3" fmla="*/ 2147483647 h 67"/>
              <a:gd name="T4" fmla="*/ 2147483647 w 185"/>
              <a:gd name="T5" fmla="*/ 2147483647 h 67"/>
              <a:gd name="T6" fmla="*/ 2147483647 w 185"/>
              <a:gd name="T7" fmla="*/ 0 h 67"/>
              <a:gd name="T8" fmla="*/ 2147483647 w 185"/>
              <a:gd name="T9" fmla="*/ 2147483647 h 67"/>
              <a:gd name="T10" fmla="*/ 2147483647 w 185"/>
              <a:gd name="T11" fmla="*/ 2147483647 h 67"/>
              <a:gd name="T12" fmla="*/ 2147483647 w 185"/>
              <a:gd name="T13" fmla="*/ 0 h 67"/>
              <a:gd name="T14" fmla="*/ 0 60000 65536"/>
              <a:gd name="T15" fmla="*/ 0 60000 65536"/>
              <a:gd name="T16" fmla="*/ 0 60000 65536"/>
              <a:gd name="T17" fmla="*/ 0 60000 65536"/>
              <a:gd name="T18" fmla="*/ 0 60000 65536"/>
              <a:gd name="T19" fmla="*/ 0 60000 65536"/>
              <a:gd name="T20" fmla="*/ 0 60000 65536"/>
              <a:gd name="T21" fmla="*/ 0 w 185"/>
              <a:gd name="T22" fmla="*/ 0 h 67"/>
              <a:gd name="T23" fmla="*/ 185 w 185"/>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67">
                <a:moveTo>
                  <a:pt x="0" y="49"/>
                </a:moveTo>
                <a:lnTo>
                  <a:pt x="185" y="67"/>
                </a:lnTo>
                <a:lnTo>
                  <a:pt x="168" y="19"/>
                </a:lnTo>
                <a:lnTo>
                  <a:pt x="80" y="0"/>
                </a:lnTo>
                <a:lnTo>
                  <a:pt x="80" y="25"/>
                </a:lnTo>
                <a:lnTo>
                  <a:pt x="55" y="25"/>
                </a:lnTo>
                <a:lnTo>
                  <a:pt x="72"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7" name="Freeform 487"/>
          <p:cNvSpPr>
            <a:spLocks/>
          </p:cNvSpPr>
          <p:nvPr/>
        </p:nvSpPr>
        <p:spPr bwMode="auto">
          <a:xfrm>
            <a:off x="4772025" y="2927350"/>
            <a:ext cx="101600" cy="76200"/>
          </a:xfrm>
          <a:custGeom>
            <a:avLst/>
            <a:gdLst>
              <a:gd name="T0" fmla="*/ 0 w 192"/>
              <a:gd name="T1" fmla="*/ 2147483647 h 110"/>
              <a:gd name="T2" fmla="*/ 2147483647 w 192"/>
              <a:gd name="T3" fmla="*/ 2147483647 h 110"/>
              <a:gd name="T4" fmla="*/ 2147483647 w 192"/>
              <a:gd name="T5" fmla="*/ 2147483647 h 110"/>
              <a:gd name="T6" fmla="*/ 2147483647 w 192"/>
              <a:gd name="T7" fmla="*/ 2147483647 h 110"/>
              <a:gd name="T8" fmla="*/ 2147483647 w 192"/>
              <a:gd name="T9" fmla="*/ 2147483647 h 110"/>
              <a:gd name="T10" fmla="*/ 2147483647 w 192"/>
              <a:gd name="T11" fmla="*/ 2147483647 h 110"/>
              <a:gd name="T12" fmla="*/ 2147483647 w 192"/>
              <a:gd name="T13" fmla="*/ 0 h 110"/>
              <a:gd name="T14" fmla="*/ 0 60000 65536"/>
              <a:gd name="T15" fmla="*/ 0 60000 65536"/>
              <a:gd name="T16" fmla="*/ 0 60000 65536"/>
              <a:gd name="T17" fmla="*/ 0 60000 65536"/>
              <a:gd name="T18" fmla="*/ 0 60000 65536"/>
              <a:gd name="T19" fmla="*/ 0 60000 65536"/>
              <a:gd name="T20" fmla="*/ 0 60000 65536"/>
              <a:gd name="T21" fmla="*/ 0 w 192"/>
              <a:gd name="T22" fmla="*/ 0 h 110"/>
              <a:gd name="T23" fmla="*/ 192 w 19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0">
                <a:moveTo>
                  <a:pt x="0" y="19"/>
                </a:moveTo>
                <a:lnTo>
                  <a:pt x="7" y="67"/>
                </a:lnTo>
                <a:lnTo>
                  <a:pt x="40" y="67"/>
                </a:lnTo>
                <a:lnTo>
                  <a:pt x="120" y="73"/>
                </a:lnTo>
                <a:lnTo>
                  <a:pt x="160" y="110"/>
                </a:lnTo>
                <a:lnTo>
                  <a:pt x="192" y="86"/>
                </a:lnTo>
                <a:lnTo>
                  <a:pt x="185"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8" name="Freeform 488"/>
          <p:cNvSpPr>
            <a:spLocks/>
          </p:cNvSpPr>
          <p:nvPr/>
        </p:nvSpPr>
        <p:spPr bwMode="auto">
          <a:xfrm>
            <a:off x="4491039" y="4659313"/>
            <a:ext cx="292100" cy="292100"/>
          </a:xfrm>
          <a:custGeom>
            <a:avLst/>
            <a:gdLst>
              <a:gd name="T0" fmla="*/ 0 w 554"/>
              <a:gd name="T1" fmla="*/ 2147483647 h 426"/>
              <a:gd name="T2" fmla="*/ 2147483647 w 554"/>
              <a:gd name="T3" fmla="*/ 2147483647 h 426"/>
              <a:gd name="T4" fmla="*/ 2147483647 w 554"/>
              <a:gd name="T5" fmla="*/ 2147483647 h 426"/>
              <a:gd name="T6" fmla="*/ 2147483647 w 554"/>
              <a:gd name="T7" fmla="*/ 2147483647 h 426"/>
              <a:gd name="T8" fmla="*/ 2147483647 w 554"/>
              <a:gd name="T9" fmla="*/ 2147483647 h 426"/>
              <a:gd name="T10" fmla="*/ 2147483647 w 554"/>
              <a:gd name="T11" fmla="*/ 2147483647 h 426"/>
              <a:gd name="T12" fmla="*/ 2147483647 w 554"/>
              <a:gd name="T13" fmla="*/ 2147483647 h 426"/>
              <a:gd name="T14" fmla="*/ 2147483647 w 554"/>
              <a:gd name="T15" fmla="*/ 2147483647 h 426"/>
              <a:gd name="T16" fmla="*/ 2147483647 w 554"/>
              <a:gd name="T17" fmla="*/ 2147483647 h 426"/>
              <a:gd name="T18" fmla="*/ 2147483647 w 554"/>
              <a:gd name="T19" fmla="*/ 2147483647 h 426"/>
              <a:gd name="T20" fmla="*/ 2147483647 w 554"/>
              <a:gd name="T21" fmla="*/ 2147483647 h 426"/>
              <a:gd name="T22" fmla="*/ 2147483647 w 554"/>
              <a:gd name="T23" fmla="*/ 2147483647 h 426"/>
              <a:gd name="T24" fmla="*/ 2147483647 w 554"/>
              <a:gd name="T25" fmla="*/ 2147483647 h 426"/>
              <a:gd name="T26" fmla="*/ 2147483647 w 554"/>
              <a:gd name="T27" fmla="*/ 2147483647 h 426"/>
              <a:gd name="T28" fmla="*/ 2147483647 w 554"/>
              <a:gd name="T29" fmla="*/ 0 h 426"/>
              <a:gd name="T30" fmla="*/ 2147483647 w 554"/>
              <a:gd name="T31" fmla="*/ 2147483647 h 426"/>
              <a:gd name="T32" fmla="*/ 2147483647 w 554"/>
              <a:gd name="T33" fmla="*/ 2147483647 h 426"/>
              <a:gd name="T34" fmla="*/ 0 w 554"/>
              <a:gd name="T35" fmla="*/ 2147483647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426"/>
              <a:gd name="T56" fmla="*/ 554 w 554"/>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426">
                <a:moveTo>
                  <a:pt x="0" y="402"/>
                </a:moveTo>
                <a:lnTo>
                  <a:pt x="56" y="383"/>
                </a:lnTo>
                <a:lnTo>
                  <a:pt x="434" y="426"/>
                </a:lnTo>
                <a:lnTo>
                  <a:pt x="514" y="407"/>
                </a:lnTo>
                <a:lnTo>
                  <a:pt x="458" y="377"/>
                </a:lnTo>
                <a:lnTo>
                  <a:pt x="458" y="243"/>
                </a:lnTo>
                <a:lnTo>
                  <a:pt x="554" y="243"/>
                </a:lnTo>
                <a:lnTo>
                  <a:pt x="554" y="176"/>
                </a:lnTo>
                <a:lnTo>
                  <a:pt x="458" y="182"/>
                </a:lnTo>
                <a:lnTo>
                  <a:pt x="450" y="54"/>
                </a:lnTo>
                <a:lnTo>
                  <a:pt x="409" y="36"/>
                </a:lnTo>
                <a:lnTo>
                  <a:pt x="346" y="43"/>
                </a:lnTo>
                <a:lnTo>
                  <a:pt x="338" y="79"/>
                </a:lnTo>
                <a:lnTo>
                  <a:pt x="273" y="85"/>
                </a:lnTo>
                <a:lnTo>
                  <a:pt x="201" y="0"/>
                </a:lnTo>
                <a:lnTo>
                  <a:pt x="23" y="17"/>
                </a:lnTo>
                <a:lnTo>
                  <a:pt x="88" y="176"/>
                </a:lnTo>
                <a:lnTo>
                  <a:pt x="0" y="40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9" name="Freeform 489"/>
          <p:cNvSpPr>
            <a:spLocks/>
          </p:cNvSpPr>
          <p:nvPr/>
        </p:nvSpPr>
        <p:spPr bwMode="auto">
          <a:xfrm>
            <a:off x="4498975" y="4633913"/>
            <a:ext cx="20639" cy="28575"/>
          </a:xfrm>
          <a:custGeom>
            <a:avLst/>
            <a:gdLst>
              <a:gd name="T0" fmla="*/ 0 w 40"/>
              <a:gd name="T1" fmla="*/ 2147483647 h 43"/>
              <a:gd name="T2" fmla="*/ 2147483647 w 40"/>
              <a:gd name="T3" fmla="*/ 2147483647 h 43"/>
              <a:gd name="T4" fmla="*/ 2147483647 w 40"/>
              <a:gd name="T5" fmla="*/ 0 h 43"/>
              <a:gd name="T6" fmla="*/ 0 w 40"/>
              <a:gd name="T7" fmla="*/ 2147483647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0" y="6"/>
                </a:moveTo>
                <a:lnTo>
                  <a:pt x="7" y="43"/>
                </a:lnTo>
                <a:lnTo>
                  <a:pt x="40" y="0"/>
                </a:lnTo>
                <a:lnTo>
                  <a:pt x="0" y="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0" name="Freeform 490"/>
          <p:cNvSpPr>
            <a:spLocks/>
          </p:cNvSpPr>
          <p:nvPr/>
        </p:nvSpPr>
        <p:spPr bwMode="auto">
          <a:xfrm>
            <a:off x="4686301" y="4943476"/>
            <a:ext cx="220663" cy="220663"/>
          </a:xfrm>
          <a:custGeom>
            <a:avLst/>
            <a:gdLst>
              <a:gd name="T0" fmla="*/ 0 w 419"/>
              <a:gd name="T1" fmla="*/ 2147483647 h 323"/>
              <a:gd name="T2" fmla="*/ 0 w 419"/>
              <a:gd name="T3" fmla="*/ 2147483647 h 323"/>
              <a:gd name="T4" fmla="*/ 2147483647 w 419"/>
              <a:gd name="T5" fmla="*/ 2147483647 h 323"/>
              <a:gd name="T6" fmla="*/ 2147483647 w 419"/>
              <a:gd name="T7" fmla="*/ 2147483647 h 323"/>
              <a:gd name="T8" fmla="*/ 2147483647 w 419"/>
              <a:gd name="T9" fmla="*/ 2147483647 h 323"/>
              <a:gd name="T10" fmla="*/ 2147483647 w 419"/>
              <a:gd name="T11" fmla="*/ 2147483647 h 323"/>
              <a:gd name="T12" fmla="*/ 2147483647 w 419"/>
              <a:gd name="T13" fmla="*/ 0 h 323"/>
              <a:gd name="T14" fmla="*/ 2147483647 w 419"/>
              <a:gd name="T15" fmla="*/ 2147483647 h 323"/>
              <a:gd name="T16" fmla="*/ 2147483647 w 419"/>
              <a:gd name="T17" fmla="*/ 2147483647 h 323"/>
              <a:gd name="T18" fmla="*/ 2147483647 w 419"/>
              <a:gd name="T19" fmla="*/ 2147483647 h 323"/>
              <a:gd name="T20" fmla="*/ 2147483647 w 419"/>
              <a:gd name="T21" fmla="*/ 2147483647 h 323"/>
              <a:gd name="T22" fmla="*/ 2147483647 w 419"/>
              <a:gd name="T23" fmla="*/ 2147483647 h 323"/>
              <a:gd name="T24" fmla="*/ 2147483647 w 419"/>
              <a:gd name="T25" fmla="*/ 2147483647 h 323"/>
              <a:gd name="T26" fmla="*/ 2147483647 w 419"/>
              <a:gd name="T27" fmla="*/ 2147483647 h 323"/>
              <a:gd name="T28" fmla="*/ 0 w 419"/>
              <a:gd name="T29" fmla="*/ 2147483647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9"/>
              <a:gd name="T46" fmla="*/ 0 h 323"/>
              <a:gd name="T47" fmla="*/ 419 w 419"/>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9" h="323">
                <a:moveTo>
                  <a:pt x="0" y="250"/>
                </a:moveTo>
                <a:lnTo>
                  <a:pt x="0" y="153"/>
                </a:lnTo>
                <a:lnTo>
                  <a:pt x="40" y="153"/>
                </a:lnTo>
                <a:lnTo>
                  <a:pt x="40" y="31"/>
                </a:lnTo>
                <a:lnTo>
                  <a:pt x="129" y="13"/>
                </a:lnTo>
                <a:lnTo>
                  <a:pt x="162" y="37"/>
                </a:lnTo>
                <a:lnTo>
                  <a:pt x="234" y="0"/>
                </a:lnTo>
                <a:lnTo>
                  <a:pt x="362" y="134"/>
                </a:lnTo>
                <a:lnTo>
                  <a:pt x="419" y="159"/>
                </a:lnTo>
                <a:lnTo>
                  <a:pt x="250" y="274"/>
                </a:lnTo>
                <a:lnTo>
                  <a:pt x="154" y="274"/>
                </a:lnTo>
                <a:lnTo>
                  <a:pt x="97" y="323"/>
                </a:lnTo>
                <a:lnTo>
                  <a:pt x="32" y="323"/>
                </a:lnTo>
                <a:lnTo>
                  <a:pt x="32" y="280"/>
                </a:lnTo>
                <a:lnTo>
                  <a:pt x="0" y="25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1" name="Freeform 491"/>
          <p:cNvSpPr>
            <a:spLocks/>
          </p:cNvSpPr>
          <p:nvPr/>
        </p:nvSpPr>
        <p:spPr bwMode="auto">
          <a:xfrm>
            <a:off x="6927851" y="4408489"/>
            <a:ext cx="30163" cy="20637"/>
          </a:xfrm>
          <a:custGeom>
            <a:avLst/>
            <a:gdLst>
              <a:gd name="T0" fmla="*/ 0 w 57"/>
              <a:gd name="T1" fmla="*/ 2147483647 h 31"/>
              <a:gd name="T2" fmla="*/ 2147483647 w 57"/>
              <a:gd name="T3" fmla="*/ 2147483647 h 31"/>
              <a:gd name="T4" fmla="*/ 2147483647 w 57"/>
              <a:gd name="T5" fmla="*/ 0 h 31"/>
              <a:gd name="T6" fmla="*/ 0 w 57"/>
              <a:gd name="T7" fmla="*/ 2147483647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13"/>
                </a:moveTo>
                <a:lnTo>
                  <a:pt x="33" y="31"/>
                </a:lnTo>
                <a:lnTo>
                  <a:pt x="57" y="0"/>
                </a:lnTo>
                <a:lnTo>
                  <a:pt x="0" y="1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2" name="Freeform 493"/>
          <p:cNvSpPr>
            <a:spLocks/>
          </p:cNvSpPr>
          <p:nvPr/>
        </p:nvSpPr>
        <p:spPr bwMode="auto">
          <a:xfrm>
            <a:off x="6413501" y="3846514"/>
            <a:ext cx="209551" cy="439737"/>
          </a:xfrm>
          <a:custGeom>
            <a:avLst/>
            <a:gdLst>
              <a:gd name="T0" fmla="*/ 0 w 395"/>
              <a:gd name="T1" fmla="*/ 2147483647 h 639"/>
              <a:gd name="T2" fmla="*/ 2147483647 w 395"/>
              <a:gd name="T3" fmla="*/ 2147483647 h 639"/>
              <a:gd name="T4" fmla="*/ 2147483647 w 395"/>
              <a:gd name="T5" fmla="*/ 2147483647 h 639"/>
              <a:gd name="T6" fmla="*/ 2147483647 w 395"/>
              <a:gd name="T7" fmla="*/ 2147483647 h 639"/>
              <a:gd name="T8" fmla="*/ 2147483647 w 395"/>
              <a:gd name="T9" fmla="*/ 0 h 639"/>
              <a:gd name="T10" fmla="*/ 2147483647 w 395"/>
              <a:gd name="T11" fmla="*/ 2147483647 h 639"/>
              <a:gd name="T12" fmla="*/ 2147483647 w 395"/>
              <a:gd name="T13" fmla="*/ 2147483647 h 639"/>
              <a:gd name="T14" fmla="*/ 2147483647 w 395"/>
              <a:gd name="T15" fmla="*/ 2147483647 h 639"/>
              <a:gd name="T16" fmla="*/ 2147483647 w 395"/>
              <a:gd name="T17" fmla="*/ 2147483647 h 639"/>
              <a:gd name="T18" fmla="*/ 2147483647 w 395"/>
              <a:gd name="T19" fmla="*/ 2147483647 h 639"/>
              <a:gd name="T20" fmla="*/ 2147483647 w 395"/>
              <a:gd name="T21" fmla="*/ 2147483647 h 639"/>
              <a:gd name="T22" fmla="*/ 2147483647 w 395"/>
              <a:gd name="T23" fmla="*/ 2147483647 h 639"/>
              <a:gd name="T24" fmla="*/ 2147483647 w 395"/>
              <a:gd name="T25" fmla="*/ 2147483647 h 639"/>
              <a:gd name="T26" fmla="*/ 2147483647 w 395"/>
              <a:gd name="T27" fmla="*/ 2147483647 h 639"/>
              <a:gd name="T28" fmla="*/ 2147483647 w 395"/>
              <a:gd name="T29" fmla="*/ 2147483647 h 639"/>
              <a:gd name="T30" fmla="*/ 2147483647 w 395"/>
              <a:gd name="T31" fmla="*/ 2147483647 h 639"/>
              <a:gd name="T32" fmla="*/ 2147483647 w 395"/>
              <a:gd name="T33" fmla="*/ 2147483647 h 639"/>
              <a:gd name="T34" fmla="*/ 2147483647 w 395"/>
              <a:gd name="T35" fmla="*/ 2147483647 h 639"/>
              <a:gd name="T36" fmla="*/ 2147483647 w 395"/>
              <a:gd name="T37" fmla="*/ 2147483647 h 639"/>
              <a:gd name="T38" fmla="*/ 2147483647 w 395"/>
              <a:gd name="T39" fmla="*/ 2147483647 h 639"/>
              <a:gd name="T40" fmla="*/ 2147483647 w 395"/>
              <a:gd name="T41" fmla="*/ 2147483647 h 639"/>
              <a:gd name="T42" fmla="*/ 2147483647 w 395"/>
              <a:gd name="T43" fmla="*/ 2147483647 h 639"/>
              <a:gd name="T44" fmla="*/ 2147483647 w 395"/>
              <a:gd name="T45" fmla="*/ 2147483647 h 639"/>
              <a:gd name="T46" fmla="*/ 0 w 395"/>
              <a:gd name="T47" fmla="*/ 2147483647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5"/>
              <a:gd name="T73" fmla="*/ 0 h 639"/>
              <a:gd name="T74" fmla="*/ 395 w 395"/>
              <a:gd name="T75" fmla="*/ 639 h 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5" h="639">
                <a:moveTo>
                  <a:pt x="0" y="262"/>
                </a:moveTo>
                <a:lnTo>
                  <a:pt x="9" y="225"/>
                </a:lnTo>
                <a:lnTo>
                  <a:pt x="129" y="55"/>
                </a:lnTo>
                <a:lnTo>
                  <a:pt x="202" y="30"/>
                </a:lnTo>
                <a:lnTo>
                  <a:pt x="234" y="0"/>
                </a:lnTo>
                <a:lnTo>
                  <a:pt x="282" y="19"/>
                </a:lnTo>
                <a:lnTo>
                  <a:pt x="282" y="49"/>
                </a:lnTo>
                <a:lnTo>
                  <a:pt x="242" y="152"/>
                </a:lnTo>
                <a:lnTo>
                  <a:pt x="290" y="146"/>
                </a:lnTo>
                <a:lnTo>
                  <a:pt x="314" y="213"/>
                </a:lnTo>
                <a:lnTo>
                  <a:pt x="395" y="232"/>
                </a:lnTo>
                <a:lnTo>
                  <a:pt x="355" y="268"/>
                </a:lnTo>
                <a:lnTo>
                  <a:pt x="258" y="305"/>
                </a:lnTo>
                <a:lnTo>
                  <a:pt x="242" y="353"/>
                </a:lnTo>
                <a:lnTo>
                  <a:pt x="290" y="426"/>
                </a:lnTo>
                <a:lnTo>
                  <a:pt x="265" y="475"/>
                </a:lnTo>
                <a:lnTo>
                  <a:pt x="322" y="578"/>
                </a:lnTo>
                <a:lnTo>
                  <a:pt x="282" y="639"/>
                </a:lnTo>
                <a:lnTo>
                  <a:pt x="242" y="414"/>
                </a:lnTo>
                <a:lnTo>
                  <a:pt x="194" y="383"/>
                </a:lnTo>
                <a:lnTo>
                  <a:pt x="137" y="445"/>
                </a:lnTo>
                <a:lnTo>
                  <a:pt x="80" y="426"/>
                </a:lnTo>
                <a:lnTo>
                  <a:pt x="97" y="353"/>
                </a:lnTo>
                <a:lnTo>
                  <a:pt x="0" y="26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3" name="Freeform 494"/>
          <p:cNvSpPr>
            <a:spLocks/>
          </p:cNvSpPr>
          <p:nvPr/>
        </p:nvSpPr>
        <p:spPr bwMode="auto">
          <a:xfrm>
            <a:off x="4902200" y="4579939"/>
            <a:ext cx="44451" cy="44450"/>
          </a:xfrm>
          <a:custGeom>
            <a:avLst/>
            <a:gdLst>
              <a:gd name="T0" fmla="*/ 0 w 82"/>
              <a:gd name="T1" fmla="*/ 2147483647 h 67"/>
              <a:gd name="T2" fmla="*/ 2147483647 w 82"/>
              <a:gd name="T3" fmla="*/ 2147483647 h 67"/>
              <a:gd name="T4" fmla="*/ 2147483647 w 82"/>
              <a:gd name="T5" fmla="*/ 2147483647 h 67"/>
              <a:gd name="T6" fmla="*/ 2147483647 w 82"/>
              <a:gd name="T7" fmla="*/ 2147483647 h 67"/>
              <a:gd name="T8" fmla="*/ 2147483647 w 82"/>
              <a:gd name="T9" fmla="*/ 0 h 67"/>
              <a:gd name="T10" fmla="*/ 0 w 82"/>
              <a:gd name="T11" fmla="*/ 2147483647 h 67"/>
              <a:gd name="T12" fmla="*/ 0 60000 65536"/>
              <a:gd name="T13" fmla="*/ 0 60000 65536"/>
              <a:gd name="T14" fmla="*/ 0 60000 65536"/>
              <a:gd name="T15" fmla="*/ 0 60000 65536"/>
              <a:gd name="T16" fmla="*/ 0 60000 65536"/>
              <a:gd name="T17" fmla="*/ 0 60000 65536"/>
              <a:gd name="T18" fmla="*/ 0 w 82"/>
              <a:gd name="T19" fmla="*/ 0 h 67"/>
              <a:gd name="T20" fmla="*/ 82 w 8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2" h="67">
                <a:moveTo>
                  <a:pt x="0" y="12"/>
                </a:moveTo>
                <a:lnTo>
                  <a:pt x="17" y="36"/>
                </a:lnTo>
                <a:lnTo>
                  <a:pt x="25" y="67"/>
                </a:lnTo>
                <a:lnTo>
                  <a:pt x="82" y="30"/>
                </a:lnTo>
                <a:lnTo>
                  <a:pt x="73" y="0"/>
                </a:lnTo>
                <a:lnTo>
                  <a:pt x="0" y="1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4" name="Freeform 495"/>
          <p:cNvSpPr>
            <a:spLocks/>
          </p:cNvSpPr>
          <p:nvPr/>
        </p:nvSpPr>
        <p:spPr bwMode="auto">
          <a:xfrm>
            <a:off x="6661151" y="4178301"/>
            <a:ext cx="111125" cy="100013"/>
          </a:xfrm>
          <a:custGeom>
            <a:avLst/>
            <a:gdLst>
              <a:gd name="T0" fmla="*/ 0 w 210"/>
              <a:gd name="T1" fmla="*/ 2147483647 h 146"/>
              <a:gd name="T2" fmla="*/ 2147483647 w 210"/>
              <a:gd name="T3" fmla="*/ 2147483647 h 146"/>
              <a:gd name="T4" fmla="*/ 2147483647 w 210"/>
              <a:gd name="T5" fmla="*/ 2147483647 h 146"/>
              <a:gd name="T6" fmla="*/ 2147483647 w 210"/>
              <a:gd name="T7" fmla="*/ 2147483647 h 146"/>
              <a:gd name="T8" fmla="*/ 2147483647 w 210"/>
              <a:gd name="T9" fmla="*/ 2147483647 h 146"/>
              <a:gd name="T10" fmla="*/ 2147483647 w 210"/>
              <a:gd name="T11" fmla="*/ 0 h 146"/>
              <a:gd name="T12" fmla="*/ 2147483647 w 210"/>
              <a:gd name="T13" fmla="*/ 2147483647 h 146"/>
              <a:gd name="T14" fmla="*/ 2147483647 w 210"/>
              <a:gd name="T15" fmla="*/ 2147483647 h 146"/>
              <a:gd name="T16" fmla="*/ 0 w 210"/>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46"/>
              <a:gd name="T29" fmla="*/ 210 w 21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46">
                <a:moveTo>
                  <a:pt x="0" y="24"/>
                </a:moveTo>
                <a:lnTo>
                  <a:pt x="8" y="104"/>
                </a:lnTo>
                <a:lnTo>
                  <a:pt x="40" y="146"/>
                </a:lnTo>
                <a:lnTo>
                  <a:pt x="80" y="146"/>
                </a:lnTo>
                <a:lnTo>
                  <a:pt x="210" y="78"/>
                </a:lnTo>
                <a:lnTo>
                  <a:pt x="210" y="0"/>
                </a:lnTo>
                <a:lnTo>
                  <a:pt x="113" y="12"/>
                </a:lnTo>
                <a:lnTo>
                  <a:pt x="25" y="6"/>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5" name="Freeform 496"/>
          <p:cNvSpPr>
            <a:spLocks/>
          </p:cNvSpPr>
          <p:nvPr/>
        </p:nvSpPr>
        <p:spPr bwMode="auto">
          <a:xfrm>
            <a:off x="4408489" y="4224339"/>
            <a:ext cx="184151" cy="263525"/>
          </a:xfrm>
          <a:custGeom>
            <a:avLst/>
            <a:gdLst>
              <a:gd name="T0" fmla="*/ 0 w 347"/>
              <a:gd name="T1" fmla="*/ 2147483647 h 383"/>
              <a:gd name="T2" fmla="*/ 2147483647 w 347"/>
              <a:gd name="T3" fmla="*/ 2147483647 h 383"/>
              <a:gd name="T4" fmla="*/ 2147483647 w 347"/>
              <a:gd name="T5" fmla="*/ 2147483647 h 383"/>
              <a:gd name="T6" fmla="*/ 2147483647 w 347"/>
              <a:gd name="T7" fmla="*/ 2147483647 h 383"/>
              <a:gd name="T8" fmla="*/ 2147483647 w 347"/>
              <a:gd name="T9" fmla="*/ 2147483647 h 383"/>
              <a:gd name="T10" fmla="*/ 2147483647 w 347"/>
              <a:gd name="T11" fmla="*/ 2147483647 h 383"/>
              <a:gd name="T12" fmla="*/ 2147483647 w 347"/>
              <a:gd name="T13" fmla="*/ 0 h 383"/>
              <a:gd name="T14" fmla="*/ 2147483647 w 347"/>
              <a:gd name="T15" fmla="*/ 2147483647 h 383"/>
              <a:gd name="T16" fmla="*/ 2147483647 w 347"/>
              <a:gd name="T17" fmla="*/ 2147483647 h 383"/>
              <a:gd name="T18" fmla="*/ 2147483647 w 347"/>
              <a:gd name="T19" fmla="*/ 2147483647 h 383"/>
              <a:gd name="T20" fmla="*/ 2147483647 w 347"/>
              <a:gd name="T21" fmla="*/ 2147483647 h 383"/>
              <a:gd name="T22" fmla="*/ 2147483647 w 347"/>
              <a:gd name="T23" fmla="*/ 2147483647 h 383"/>
              <a:gd name="T24" fmla="*/ 2147483647 w 347"/>
              <a:gd name="T25" fmla="*/ 2147483647 h 383"/>
              <a:gd name="T26" fmla="*/ 2147483647 w 347"/>
              <a:gd name="T27" fmla="*/ 2147483647 h 383"/>
              <a:gd name="T28" fmla="*/ 2147483647 w 347"/>
              <a:gd name="T29" fmla="*/ 2147483647 h 383"/>
              <a:gd name="T30" fmla="*/ 2147483647 w 347"/>
              <a:gd name="T31" fmla="*/ 2147483647 h 383"/>
              <a:gd name="T32" fmla="*/ 2147483647 w 347"/>
              <a:gd name="T33" fmla="*/ 2147483647 h 383"/>
              <a:gd name="T34" fmla="*/ 0 w 347"/>
              <a:gd name="T35" fmla="*/ 2147483647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83"/>
              <a:gd name="T56" fmla="*/ 347 w 347"/>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83">
                <a:moveTo>
                  <a:pt x="0" y="274"/>
                </a:moveTo>
                <a:lnTo>
                  <a:pt x="57" y="200"/>
                </a:lnTo>
                <a:lnTo>
                  <a:pt x="129" y="213"/>
                </a:lnTo>
                <a:lnTo>
                  <a:pt x="225" y="54"/>
                </a:lnTo>
                <a:lnTo>
                  <a:pt x="274" y="37"/>
                </a:lnTo>
                <a:lnTo>
                  <a:pt x="250" y="6"/>
                </a:lnTo>
                <a:lnTo>
                  <a:pt x="282" y="0"/>
                </a:lnTo>
                <a:lnTo>
                  <a:pt x="315" y="91"/>
                </a:lnTo>
                <a:lnTo>
                  <a:pt x="250" y="110"/>
                </a:lnTo>
                <a:lnTo>
                  <a:pt x="315" y="183"/>
                </a:lnTo>
                <a:lnTo>
                  <a:pt x="282" y="274"/>
                </a:lnTo>
                <a:lnTo>
                  <a:pt x="347" y="334"/>
                </a:lnTo>
                <a:lnTo>
                  <a:pt x="339" y="383"/>
                </a:lnTo>
                <a:lnTo>
                  <a:pt x="219" y="364"/>
                </a:lnTo>
                <a:lnTo>
                  <a:pt x="129" y="359"/>
                </a:lnTo>
                <a:lnTo>
                  <a:pt x="65" y="364"/>
                </a:lnTo>
                <a:lnTo>
                  <a:pt x="57" y="298"/>
                </a:lnTo>
                <a:lnTo>
                  <a:pt x="0" y="274"/>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86" name="Freeform 497"/>
          <p:cNvSpPr>
            <a:spLocks/>
          </p:cNvSpPr>
          <p:nvPr/>
        </p:nvSpPr>
        <p:spPr bwMode="auto">
          <a:xfrm>
            <a:off x="1204914" y="2335214"/>
            <a:ext cx="250825" cy="153987"/>
          </a:xfrm>
          <a:custGeom>
            <a:avLst/>
            <a:gdLst>
              <a:gd name="T0" fmla="*/ 0 w 475"/>
              <a:gd name="T1" fmla="*/ 2147483647 h 224"/>
              <a:gd name="T2" fmla="*/ 2147483647 w 475"/>
              <a:gd name="T3" fmla="*/ 2147483647 h 224"/>
              <a:gd name="T4" fmla="*/ 2147483647 w 475"/>
              <a:gd name="T5" fmla="*/ 2147483647 h 224"/>
              <a:gd name="T6" fmla="*/ 2147483647 w 475"/>
              <a:gd name="T7" fmla="*/ 2147483647 h 224"/>
              <a:gd name="T8" fmla="*/ 2147483647 w 475"/>
              <a:gd name="T9" fmla="*/ 0 h 224"/>
              <a:gd name="T10" fmla="*/ 2147483647 w 475"/>
              <a:gd name="T11" fmla="*/ 2147483647 h 224"/>
              <a:gd name="T12" fmla="*/ 2147483647 w 475"/>
              <a:gd name="T13" fmla="*/ 2147483647 h 224"/>
              <a:gd name="T14" fmla="*/ 2147483647 w 475"/>
              <a:gd name="T15" fmla="*/ 2147483647 h 224"/>
              <a:gd name="T16" fmla="*/ 2147483647 w 475"/>
              <a:gd name="T17" fmla="*/ 2147483647 h 224"/>
              <a:gd name="T18" fmla="*/ 2147483647 w 475"/>
              <a:gd name="T19" fmla="*/ 2147483647 h 224"/>
              <a:gd name="T20" fmla="*/ 2147483647 w 475"/>
              <a:gd name="T21" fmla="*/ 2147483647 h 224"/>
              <a:gd name="T22" fmla="*/ 2147483647 w 475"/>
              <a:gd name="T23" fmla="*/ 2147483647 h 224"/>
              <a:gd name="T24" fmla="*/ 0 w 475"/>
              <a:gd name="T25" fmla="*/ 2147483647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224"/>
              <a:gd name="T41" fmla="*/ 475 w 47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224">
                <a:moveTo>
                  <a:pt x="0" y="164"/>
                </a:moveTo>
                <a:lnTo>
                  <a:pt x="15" y="139"/>
                </a:lnTo>
                <a:lnTo>
                  <a:pt x="97" y="48"/>
                </a:lnTo>
                <a:lnTo>
                  <a:pt x="57" y="11"/>
                </a:lnTo>
                <a:lnTo>
                  <a:pt x="200" y="0"/>
                </a:lnTo>
                <a:lnTo>
                  <a:pt x="297" y="36"/>
                </a:lnTo>
                <a:lnTo>
                  <a:pt x="370" y="17"/>
                </a:lnTo>
                <a:lnTo>
                  <a:pt x="475" y="60"/>
                </a:lnTo>
                <a:lnTo>
                  <a:pt x="257" y="145"/>
                </a:lnTo>
                <a:lnTo>
                  <a:pt x="242" y="194"/>
                </a:lnTo>
                <a:lnTo>
                  <a:pt x="129" y="224"/>
                </a:lnTo>
                <a:lnTo>
                  <a:pt x="80" y="188"/>
                </a:lnTo>
                <a:lnTo>
                  <a:pt x="0" y="16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7" name="Freeform 498"/>
          <p:cNvSpPr>
            <a:spLocks/>
          </p:cNvSpPr>
          <p:nvPr/>
        </p:nvSpPr>
        <p:spPr bwMode="auto">
          <a:xfrm>
            <a:off x="1366839" y="2387601"/>
            <a:ext cx="433387" cy="211138"/>
          </a:xfrm>
          <a:custGeom>
            <a:avLst/>
            <a:gdLst>
              <a:gd name="T0" fmla="*/ 0 w 821"/>
              <a:gd name="T1" fmla="*/ 2147483647 h 305"/>
              <a:gd name="T2" fmla="*/ 2147483647 w 821"/>
              <a:gd name="T3" fmla="*/ 2147483647 h 305"/>
              <a:gd name="T4" fmla="*/ 2147483647 w 821"/>
              <a:gd name="T5" fmla="*/ 2147483647 h 305"/>
              <a:gd name="T6" fmla="*/ 2147483647 w 821"/>
              <a:gd name="T7" fmla="*/ 2147483647 h 305"/>
              <a:gd name="T8" fmla="*/ 2147483647 w 821"/>
              <a:gd name="T9" fmla="*/ 0 h 305"/>
              <a:gd name="T10" fmla="*/ 2147483647 w 821"/>
              <a:gd name="T11" fmla="*/ 2147483647 h 305"/>
              <a:gd name="T12" fmla="*/ 2147483647 w 821"/>
              <a:gd name="T13" fmla="*/ 2147483647 h 305"/>
              <a:gd name="T14" fmla="*/ 2147483647 w 821"/>
              <a:gd name="T15" fmla="*/ 2147483647 h 305"/>
              <a:gd name="T16" fmla="*/ 2147483647 w 821"/>
              <a:gd name="T17" fmla="*/ 2147483647 h 305"/>
              <a:gd name="T18" fmla="*/ 2147483647 w 821"/>
              <a:gd name="T19" fmla="*/ 2147483647 h 305"/>
              <a:gd name="T20" fmla="*/ 2147483647 w 821"/>
              <a:gd name="T21" fmla="*/ 2147483647 h 305"/>
              <a:gd name="T22" fmla="*/ 2147483647 w 821"/>
              <a:gd name="T23" fmla="*/ 2147483647 h 305"/>
              <a:gd name="T24" fmla="*/ 2147483647 w 821"/>
              <a:gd name="T25" fmla="*/ 2147483647 h 305"/>
              <a:gd name="T26" fmla="*/ 2147483647 w 821"/>
              <a:gd name="T27" fmla="*/ 2147483647 h 305"/>
              <a:gd name="T28" fmla="*/ 2147483647 w 821"/>
              <a:gd name="T29" fmla="*/ 2147483647 h 305"/>
              <a:gd name="T30" fmla="*/ 2147483647 w 821"/>
              <a:gd name="T31" fmla="*/ 0 h 305"/>
              <a:gd name="T32" fmla="*/ 2147483647 w 821"/>
              <a:gd name="T33" fmla="*/ 0 h 305"/>
              <a:gd name="T34" fmla="*/ 2147483647 w 821"/>
              <a:gd name="T35" fmla="*/ 2147483647 h 305"/>
              <a:gd name="T36" fmla="*/ 2147483647 w 821"/>
              <a:gd name="T37" fmla="*/ 2147483647 h 305"/>
              <a:gd name="T38" fmla="*/ 2147483647 w 821"/>
              <a:gd name="T39" fmla="*/ 2147483647 h 305"/>
              <a:gd name="T40" fmla="*/ 2147483647 w 821"/>
              <a:gd name="T41" fmla="*/ 2147483647 h 305"/>
              <a:gd name="T42" fmla="*/ 2147483647 w 821"/>
              <a:gd name="T43" fmla="*/ 2147483647 h 305"/>
              <a:gd name="T44" fmla="*/ 2147483647 w 821"/>
              <a:gd name="T45" fmla="*/ 2147483647 h 305"/>
              <a:gd name="T46" fmla="*/ 2147483647 w 821"/>
              <a:gd name="T47" fmla="*/ 2147483647 h 305"/>
              <a:gd name="T48" fmla="*/ 2147483647 w 821"/>
              <a:gd name="T49" fmla="*/ 2147483647 h 305"/>
              <a:gd name="T50" fmla="*/ 2147483647 w 821"/>
              <a:gd name="T51" fmla="*/ 2147483647 h 305"/>
              <a:gd name="T52" fmla="*/ 2147483647 w 821"/>
              <a:gd name="T53" fmla="*/ 2147483647 h 305"/>
              <a:gd name="T54" fmla="*/ 2147483647 w 821"/>
              <a:gd name="T55" fmla="*/ 2147483647 h 305"/>
              <a:gd name="T56" fmla="*/ 2147483647 w 821"/>
              <a:gd name="T57" fmla="*/ 2147483647 h 305"/>
              <a:gd name="T58" fmla="*/ 2147483647 w 821"/>
              <a:gd name="T59" fmla="*/ 2147483647 h 305"/>
              <a:gd name="T60" fmla="*/ 2147483647 w 821"/>
              <a:gd name="T61" fmla="*/ 2147483647 h 305"/>
              <a:gd name="T62" fmla="*/ 2147483647 w 821"/>
              <a:gd name="T63" fmla="*/ 2147483647 h 305"/>
              <a:gd name="T64" fmla="*/ 2147483647 w 821"/>
              <a:gd name="T65" fmla="*/ 2147483647 h 305"/>
              <a:gd name="T66" fmla="*/ 2147483647 w 821"/>
              <a:gd name="T67" fmla="*/ 2147483647 h 305"/>
              <a:gd name="T68" fmla="*/ 2147483647 w 821"/>
              <a:gd name="T69" fmla="*/ 2147483647 h 305"/>
              <a:gd name="T70" fmla="*/ 2147483647 w 821"/>
              <a:gd name="T71" fmla="*/ 2147483647 h 305"/>
              <a:gd name="T72" fmla="*/ 2147483647 w 821"/>
              <a:gd name="T73" fmla="*/ 2147483647 h 305"/>
              <a:gd name="T74" fmla="*/ 2147483647 w 821"/>
              <a:gd name="T75" fmla="*/ 2147483647 h 305"/>
              <a:gd name="T76" fmla="*/ 0 w 821"/>
              <a:gd name="T77" fmla="*/ 2147483647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1"/>
              <a:gd name="T118" fmla="*/ 0 h 305"/>
              <a:gd name="T119" fmla="*/ 821 w 821"/>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1" h="305">
                <a:moveTo>
                  <a:pt x="0" y="92"/>
                </a:moveTo>
                <a:lnTo>
                  <a:pt x="49" y="73"/>
                </a:lnTo>
                <a:lnTo>
                  <a:pt x="33" y="55"/>
                </a:lnTo>
                <a:lnTo>
                  <a:pt x="122" y="19"/>
                </a:lnTo>
                <a:lnTo>
                  <a:pt x="202" y="0"/>
                </a:lnTo>
                <a:lnTo>
                  <a:pt x="225" y="31"/>
                </a:lnTo>
                <a:lnTo>
                  <a:pt x="202" y="49"/>
                </a:lnTo>
                <a:lnTo>
                  <a:pt x="273" y="25"/>
                </a:lnTo>
                <a:lnTo>
                  <a:pt x="347" y="43"/>
                </a:lnTo>
                <a:lnTo>
                  <a:pt x="322" y="67"/>
                </a:lnTo>
                <a:lnTo>
                  <a:pt x="410" y="49"/>
                </a:lnTo>
                <a:lnTo>
                  <a:pt x="395" y="25"/>
                </a:lnTo>
                <a:lnTo>
                  <a:pt x="427" y="31"/>
                </a:lnTo>
                <a:lnTo>
                  <a:pt x="507" y="110"/>
                </a:lnTo>
                <a:lnTo>
                  <a:pt x="532" y="92"/>
                </a:lnTo>
                <a:lnTo>
                  <a:pt x="500" y="0"/>
                </a:lnTo>
                <a:lnTo>
                  <a:pt x="555" y="0"/>
                </a:lnTo>
                <a:lnTo>
                  <a:pt x="620" y="36"/>
                </a:lnTo>
                <a:lnTo>
                  <a:pt x="660" y="146"/>
                </a:lnTo>
                <a:lnTo>
                  <a:pt x="821" y="208"/>
                </a:lnTo>
                <a:lnTo>
                  <a:pt x="821" y="232"/>
                </a:lnTo>
                <a:lnTo>
                  <a:pt x="773" y="219"/>
                </a:lnTo>
                <a:lnTo>
                  <a:pt x="716" y="238"/>
                </a:lnTo>
                <a:lnTo>
                  <a:pt x="796" y="262"/>
                </a:lnTo>
                <a:lnTo>
                  <a:pt x="733" y="286"/>
                </a:lnTo>
                <a:lnTo>
                  <a:pt x="628" y="275"/>
                </a:lnTo>
                <a:lnTo>
                  <a:pt x="563" y="243"/>
                </a:lnTo>
                <a:lnTo>
                  <a:pt x="435" y="299"/>
                </a:lnTo>
                <a:lnTo>
                  <a:pt x="267" y="305"/>
                </a:lnTo>
                <a:lnTo>
                  <a:pt x="225" y="256"/>
                </a:lnTo>
                <a:lnTo>
                  <a:pt x="145" y="249"/>
                </a:lnTo>
                <a:lnTo>
                  <a:pt x="82" y="213"/>
                </a:lnTo>
                <a:lnTo>
                  <a:pt x="315" y="183"/>
                </a:lnTo>
                <a:lnTo>
                  <a:pt x="73" y="171"/>
                </a:lnTo>
                <a:lnTo>
                  <a:pt x="40" y="146"/>
                </a:lnTo>
                <a:lnTo>
                  <a:pt x="162" y="116"/>
                </a:lnTo>
                <a:lnTo>
                  <a:pt x="49" y="128"/>
                </a:lnTo>
                <a:lnTo>
                  <a:pt x="57" y="110"/>
                </a:lnTo>
                <a:lnTo>
                  <a:pt x="0" y="9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8" name="Freeform 499"/>
          <p:cNvSpPr>
            <a:spLocks/>
          </p:cNvSpPr>
          <p:nvPr/>
        </p:nvSpPr>
        <p:spPr bwMode="auto">
          <a:xfrm>
            <a:off x="1893889" y="2212976"/>
            <a:ext cx="412751" cy="125413"/>
          </a:xfrm>
          <a:custGeom>
            <a:avLst/>
            <a:gdLst>
              <a:gd name="T0" fmla="*/ 0 w 780"/>
              <a:gd name="T1" fmla="*/ 2147483647 h 182"/>
              <a:gd name="T2" fmla="*/ 2147483647 w 780"/>
              <a:gd name="T3" fmla="*/ 0 h 182"/>
              <a:gd name="T4" fmla="*/ 2147483647 w 780"/>
              <a:gd name="T5" fmla="*/ 2147483647 h 182"/>
              <a:gd name="T6" fmla="*/ 2147483647 w 780"/>
              <a:gd name="T7" fmla="*/ 2147483647 h 182"/>
              <a:gd name="T8" fmla="*/ 2147483647 w 780"/>
              <a:gd name="T9" fmla="*/ 2147483647 h 182"/>
              <a:gd name="T10" fmla="*/ 2147483647 w 780"/>
              <a:gd name="T11" fmla="*/ 2147483647 h 182"/>
              <a:gd name="T12" fmla="*/ 2147483647 w 780"/>
              <a:gd name="T13" fmla="*/ 2147483647 h 182"/>
              <a:gd name="T14" fmla="*/ 2147483647 w 780"/>
              <a:gd name="T15" fmla="*/ 2147483647 h 182"/>
              <a:gd name="T16" fmla="*/ 2147483647 w 780"/>
              <a:gd name="T17" fmla="*/ 2147483647 h 182"/>
              <a:gd name="T18" fmla="*/ 2147483647 w 780"/>
              <a:gd name="T19" fmla="*/ 2147483647 h 182"/>
              <a:gd name="T20" fmla="*/ 2147483647 w 780"/>
              <a:gd name="T21" fmla="*/ 2147483647 h 182"/>
              <a:gd name="T22" fmla="*/ 2147483647 w 780"/>
              <a:gd name="T23" fmla="*/ 2147483647 h 182"/>
              <a:gd name="T24" fmla="*/ 2147483647 w 780"/>
              <a:gd name="T25" fmla="*/ 2147483647 h 182"/>
              <a:gd name="T26" fmla="*/ 2147483647 w 780"/>
              <a:gd name="T27" fmla="*/ 2147483647 h 182"/>
              <a:gd name="T28" fmla="*/ 2147483647 w 780"/>
              <a:gd name="T29" fmla="*/ 2147483647 h 182"/>
              <a:gd name="T30" fmla="*/ 2147483647 w 780"/>
              <a:gd name="T31" fmla="*/ 2147483647 h 182"/>
              <a:gd name="T32" fmla="*/ 2147483647 w 780"/>
              <a:gd name="T33" fmla="*/ 2147483647 h 182"/>
              <a:gd name="T34" fmla="*/ 2147483647 w 780"/>
              <a:gd name="T35" fmla="*/ 2147483647 h 182"/>
              <a:gd name="T36" fmla="*/ 2147483647 w 780"/>
              <a:gd name="T37" fmla="*/ 2147483647 h 182"/>
              <a:gd name="T38" fmla="*/ 2147483647 w 780"/>
              <a:gd name="T39" fmla="*/ 2147483647 h 182"/>
              <a:gd name="T40" fmla="*/ 2147483647 w 780"/>
              <a:gd name="T41" fmla="*/ 2147483647 h 182"/>
              <a:gd name="T42" fmla="*/ 2147483647 w 780"/>
              <a:gd name="T43" fmla="*/ 2147483647 h 182"/>
              <a:gd name="T44" fmla="*/ 2147483647 w 780"/>
              <a:gd name="T45" fmla="*/ 2147483647 h 182"/>
              <a:gd name="T46" fmla="*/ 2147483647 w 780"/>
              <a:gd name="T47" fmla="*/ 2147483647 h 182"/>
              <a:gd name="T48" fmla="*/ 2147483647 w 780"/>
              <a:gd name="T49" fmla="*/ 2147483647 h 182"/>
              <a:gd name="T50" fmla="*/ 2147483647 w 780"/>
              <a:gd name="T51" fmla="*/ 2147483647 h 182"/>
              <a:gd name="T52" fmla="*/ 2147483647 w 780"/>
              <a:gd name="T53" fmla="*/ 2147483647 h 182"/>
              <a:gd name="T54" fmla="*/ 2147483647 w 780"/>
              <a:gd name="T55" fmla="*/ 2147483647 h 182"/>
              <a:gd name="T56" fmla="*/ 2147483647 w 780"/>
              <a:gd name="T57" fmla="*/ 2147483647 h 182"/>
              <a:gd name="T58" fmla="*/ 2147483647 w 780"/>
              <a:gd name="T59" fmla="*/ 2147483647 h 182"/>
              <a:gd name="T60" fmla="*/ 2147483647 w 780"/>
              <a:gd name="T61" fmla="*/ 2147483647 h 182"/>
              <a:gd name="T62" fmla="*/ 0 w 780"/>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82"/>
              <a:gd name="T98" fmla="*/ 780 w 78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82">
                <a:moveTo>
                  <a:pt x="0" y="24"/>
                </a:moveTo>
                <a:lnTo>
                  <a:pt x="48" y="0"/>
                </a:lnTo>
                <a:lnTo>
                  <a:pt x="120" y="12"/>
                </a:lnTo>
                <a:lnTo>
                  <a:pt x="160" y="24"/>
                </a:lnTo>
                <a:lnTo>
                  <a:pt x="153" y="48"/>
                </a:lnTo>
                <a:lnTo>
                  <a:pt x="241" y="24"/>
                </a:lnTo>
                <a:lnTo>
                  <a:pt x="290" y="42"/>
                </a:lnTo>
                <a:lnTo>
                  <a:pt x="250" y="42"/>
                </a:lnTo>
                <a:lnTo>
                  <a:pt x="353" y="61"/>
                </a:lnTo>
                <a:lnTo>
                  <a:pt x="241" y="67"/>
                </a:lnTo>
                <a:lnTo>
                  <a:pt x="290" y="73"/>
                </a:lnTo>
                <a:lnTo>
                  <a:pt x="257" y="97"/>
                </a:lnTo>
                <a:lnTo>
                  <a:pt x="305" y="85"/>
                </a:lnTo>
                <a:lnTo>
                  <a:pt x="361" y="121"/>
                </a:lnTo>
                <a:lnTo>
                  <a:pt x="370" y="103"/>
                </a:lnTo>
                <a:lnTo>
                  <a:pt x="506" y="121"/>
                </a:lnTo>
                <a:lnTo>
                  <a:pt x="660" y="91"/>
                </a:lnTo>
                <a:lnTo>
                  <a:pt x="780" y="127"/>
                </a:lnTo>
                <a:lnTo>
                  <a:pt x="740" y="140"/>
                </a:lnTo>
                <a:lnTo>
                  <a:pt x="756" y="177"/>
                </a:lnTo>
                <a:lnTo>
                  <a:pt x="675" y="182"/>
                </a:lnTo>
                <a:lnTo>
                  <a:pt x="603" y="152"/>
                </a:lnTo>
                <a:lnTo>
                  <a:pt x="603" y="177"/>
                </a:lnTo>
                <a:lnTo>
                  <a:pt x="563" y="182"/>
                </a:lnTo>
                <a:lnTo>
                  <a:pt x="386" y="182"/>
                </a:lnTo>
                <a:lnTo>
                  <a:pt x="370" y="158"/>
                </a:lnTo>
                <a:lnTo>
                  <a:pt x="321" y="182"/>
                </a:lnTo>
                <a:lnTo>
                  <a:pt x="273" y="158"/>
                </a:lnTo>
                <a:lnTo>
                  <a:pt x="241" y="177"/>
                </a:lnTo>
                <a:lnTo>
                  <a:pt x="168" y="54"/>
                </a:lnTo>
                <a:lnTo>
                  <a:pt x="97" y="61"/>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9" name="Freeform 500"/>
          <p:cNvSpPr>
            <a:spLocks/>
          </p:cNvSpPr>
          <p:nvPr/>
        </p:nvSpPr>
        <p:spPr bwMode="auto">
          <a:xfrm>
            <a:off x="2060575" y="2366964"/>
            <a:ext cx="681039" cy="481012"/>
          </a:xfrm>
          <a:custGeom>
            <a:avLst/>
            <a:gdLst>
              <a:gd name="T0" fmla="*/ 2147483647 w 1288"/>
              <a:gd name="T1" fmla="*/ 2147483647 h 699"/>
              <a:gd name="T2" fmla="*/ 2147483647 w 1288"/>
              <a:gd name="T3" fmla="*/ 0 h 699"/>
              <a:gd name="T4" fmla="*/ 2147483647 w 1288"/>
              <a:gd name="T5" fmla="*/ 2147483647 h 699"/>
              <a:gd name="T6" fmla="*/ 2147483647 w 1288"/>
              <a:gd name="T7" fmla="*/ 2147483647 h 699"/>
              <a:gd name="T8" fmla="*/ 2147483647 w 1288"/>
              <a:gd name="T9" fmla="*/ 2147483647 h 699"/>
              <a:gd name="T10" fmla="*/ 2147483647 w 1288"/>
              <a:gd name="T11" fmla="*/ 2147483647 h 699"/>
              <a:gd name="T12" fmla="*/ 2147483647 w 1288"/>
              <a:gd name="T13" fmla="*/ 2147483647 h 699"/>
              <a:gd name="T14" fmla="*/ 2147483647 w 1288"/>
              <a:gd name="T15" fmla="*/ 2147483647 h 699"/>
              <a:gd name="T16" fmla="*/ 2147483647 w 1288"/>
              <a:gd name="T17" fmla="*/ 2147483647 h 699"/>
              <a:gd name="T18" fmla="*/ 2147483647 w 1288"/>
              <a:gd name="T19" fmla="*/ 2147483647 h 699"/>
              <a:gd name="T20" fmla="*/ 2147483647 w 1288"/>
              <a:gd name="T21" fmla="*/ 2147483647 h 699"/>
              <a:gd name="T22" fmla="*/ 2147483647 w 1288"/>
              <a:gd name="T23" fmla="*/ 2147483647 h 699"/>
              <a:gd name="T24" fmla="*/ 2147483647 w 1288"/>
              <a:gd name="T25" fmla="*/ 2147483647 h 699"/>
              <a:gd name="T26" fmla="*/ 2147483647 w 1288"/>
              <a:gd name="T27" fmla="*/ 2147483647 h 699"/>
              <a:gd name="T28" fmla="*/ 2147483647 w 1288"/>
              <a:gd name="T29" fmla="*/ 2147483647 h 699"/>
              <a:gd name="T30" fmla="*/ 2147483647 w 1288"/>
              <a:gd name="T31" fmla="*/ 2147483647 h 699"/>
              <a:gd name="T32" fmla="*/ 2147483647 w 1288"/>
              <a:gd name="T33" fmla="*/ 2147483647 h 699"/>
              <a:gd name="T34" fmla="*/ 2147483647 w 1288"/>
              <a:gd name="T35" fmla="*/ 2147483647 h 699"/>
              <a:gd name="T36" fmla="*/ 2147483647 w 1288"/>
              <a:gd name="T37" fmla="*/ 2147483647 h 699"/>
              <a:gd name="T38" fmla="*/ 2147483647 w 1288"/>
              <a:gd name="T39" fmla="*/ 2147483647 h 699"/>
              <a:gd name="T40" fmla="*/ 2147483647 w 1288"/>
              <a:gd name="T41" fmla="*/ 2147483647 h 699"/>
              <a:gd name="T42" fmla="*/ 2147483647 w 1288"/>
              <a:gd name="T43" fmla="*/ 2147483647 h 699"/>
              <a:gd name="T44" fmla="*/ 2147483647 w 1288"/>
              <a:gd name="T45" fmla="*/ 2147483647 h 699"/>
              <a:gd name="T46" fmla="*/ 2147483647 w 1288"/>
              <a:gd name="T47" fmla="*/ 2147483647 h 699"/>
              <a:gd name="T48" fmla="*/ 2147483647 w 1288"/>
              <a:gd name="T49" fmla="*/ 2147483647 h 699"/>
              <a:gd name="T50" fmla="*/ 2147483647 w 1288"/>
              <a:gd name="T51" fmla="*/ 2147483647 h 699"/>
              <a:gd name="T52" fmla="*/ 2147483647 w 1288"/>
              <a:gd name="T53" fmla="*/ 2147483647 h 699"/>
              <a:gd name="T54" fmla="*/ 2147483647 w 1288"/>
              <a:gd name="T55" fmla="*/ 2147483647 h 699"/>
              <a:gd name="T56" fmla="*/ 2147483647 w 1288"/>
              <a:gd name="T57" fmla="*/ 2147483647 h 699"/>
              <a:gd name="T58" fmla="*/ 2147483647 w 1288"/>
              <a:gd name="T59" fmla="*/ 2147483647 h 699"/>
              <a:gd name="T60" fmla="*/ 2147483647 w 1288"/>
              <a:gd name="T61" fmla="*/ 2147483647 h 699"/>
              <a:gd name="T62" fmla="*/ 2147483647 w 1288"/>
              <a:gd name="T63" fmla="*/ 2147483647 h 699"/>
              <a:gd name="T64" fmla="*/ 2147483647 w 1288"/>
              <a:gd name="T65" fmla="*/ 2147483647 h 699"/>
              <a:gd name="T66" fmla="*/ 2147483647 w 1288"/>
              <a:gd name="T67" fmla="*/ 2147483647 h 699"/>
              <a:gd name="T68" fmla="*/ 2147483647 w 1288"/>
              <a:gd name="T69" fmla="*/ 2147483647 h 699"/>
              <a:gd name="T70" fmla="*/ 2147483647 w 1288"/>
              <a:gd name="T71" fmla="*/ 2147483647 h 699"/>
              <a:gd name="T72" fmla="*/ 2147483647 w 1288"/>
              <a:gd name="T73" fmla="*/ 2147483647 h 699"/>
              <a:gd name="T74" fmla="*/ 2147483647 w 1288"/>
              <a:gd name="T75" fmla="*/ 2147483647 h 699"/>
              <a:gd name="T76" fmla="*/ 2147483647 w 1288"/>
              <a:gd name="T77" fmla="*/ 2147483647 h 699"/>
              <a:gd name="T78" fmla="*/ 2147483647 w 1288"/>
              <a:gd name="T79" fmla="*/ 2147483647 h 699"/>
              <a:gd name="T80" fmla="*/ 2147483647 w 1288"/>
              <a:gd name="T81" fmla="*/ 2147483647 h 699"/>
              <a:gd name="T82" fmla="*/ 2147483647 w 1288"/>
              <a:gd name="T83" fmla="*/ 2147483647 h 699"/>
              <a:gd name="T84" fmla="*/ 2147483647 w 1288"/>
              <a:gd name="T85" fmla="*/ 2147483647 h 699"/>
              <a:gd name="T86" fmla="*/ 2147483647 w 1288"/>
              <a:gd name="T87" fmla="*/ 2147483647 h 699"/>
              <a:gd name="T88" fmla="*/ 2147483647 w 1288"/>
              <a:gd name="T89" fmla="*/ 2147483647 h 699"/>
              <a:gd name="T90" fmla="*/ 2147483647 w 1288"/>
              <a:gd name="T91" fmla="*/ 2147483647 h 699"/>
              <a:gd name="T92" fmla="*/ 2147483647 w 1288"/>
              <a:gd name="T93" fmla="*/ 2147483647 h 699"/>
              <a:gd name="T94" fmla="*/ 2147483647 w 1288"/>
              <a:gd name="T95" fmla="*/ 2147483647 h 699"/>
              <a:gd name="T96" fmla="*/ 2147483647 w 1288"/>
              <a:gd name="T97" fmla="*/ 2147483647 h 699"/>
              <a:gd name="T98" fmla="*/ 2147483647 w 1288"/>
              <a:gd name="T99" fmla="*/ 2147483647 h 699"/>
              <a:gd name="T100" fmla="*/ 2147483647 w 1288"/>
              <a:gd name="T101" fmla="*/ 2147483647 h 699"/>
              <a:gd name="T102" fmla="*/ 2147483647 w 1288"/>
              <a:gd name="T103" fmla="*/ 2147483647 h 699"/>
              <a:gd name="T104" fmla="*/ 0 w 1288"/>
              <a:gd name="T105" fmla="*/ 2147483647 h 6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8"/>
              <a:gd name="T160" fmla="*/ 0 h 699"/>
              <a:gd name="T161" fmla="*/ 1288 w 1288"/>
              <a:gd name="T162" fmla="*/ 699 h 6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8" h="699">
                <a:moveTo>
                  <a:pt x="0" y="158"/>
                </a:moveTo>
                <a:lnTo>
                  <a:pt x="8" y="79"/>
                </a:lnTo>
                <a:lnTo>
                  <a:pt x="65" y="25"/>
                </a:lnTo>
                <a:lnTo>
                  <a:pt x="153" y="0"/>
                </a:lnTo>
                <a:lnTo>
                  <a:pt x="225" y="6"/>
                </a:lnTo>
                <a:lnTo>
                  <a:pt x="153" y="79"/>
                </a:lnTo>
                <a:lnTo>
                  <a:pt x="170" y="122"/>
                </a:lnTo>
                <a:lnTo>
                  <a:pt x="225" y="165"/>
                </a:lnTo>
                <a:lnTo>
                  <a:pt x="153" y="182"/>
                </a:lnTo>
                <a:lnTo>
                  <a:pt x="233" y="176"/>
                </a:lnTo>
                <a:lnTo>
                  <a:pt x="233" y="146"/>
                </a:lnTo>
                <a:lnTo>
                  <a:pt x="185" y="116"/>
                </a:lnTo>
                <a:lnTo>
                  <a:pt x="233" y="91"/>
                </a:lnTo>
                <a:lnTo>
                  <a:pt x="193" y="61"/>
                </a:lnTo>
                <a:lnTo>
                  <a:pt x="273" y="73"/>
                </a:lnTo>
                <a:lnTo>
                  <a:pt x="202" y="55"/>
                </a:lnTo>
                <a:lnTo>
                  <a:pt x="282" y="55"/>
                </a:lnTo>
                <a:lnTo>
                  <a:pt x="225" y="30"/>
                </a:lnTo>
                <a:lnTo>
                  <a:pt x="290" y="30"/>
                </a:lnTo>
                <a:lnTo>
                  <a:pt x="330" y="6"/>
                </a:lnTo>
                <a:lnTo>
                  <a:pt x="387" y="6"/>
                </a:lnTo>
                <a:lnTo>
                  <a:pt x="387" y="42"/>
                </a:lnTo>
                <a:lnTo>
                  <a:pt x="427" y="55"/>
                </a:lnTo>
                <a:lnTo>
                  <a:pt x="410" y="122"/>
                </a:lnTo>
                <a:lnTo>
                  <a:pt x="458" y="85"/>
                </a:lnTo>
                <a:lnTo>
                  <a:pt x="491" y="103"/>
                </a:lnTo>
                <a:lnTo>
                  <a:pt x="555" y="73"/>
                </a:lnTo>
                <a:lnTo>
                  <a:pt x="668" y="85"/>
                </a:lnTo>
                <a:lnTo>
                  <a:pt x="708" y="122"/>
                </a:lnTo>
                <a:lnTo>
                  <a:pt x="676" y="140"/>
                </a:lnTo>
                <a:lnTo>
                  <a:pt x="748" y="133"/>
                </a:lnTo>
                <a:lnTo>
                  <a:pt x="716" y="152"/>
                </a:lnTo>
                <a:lnTo>
                  <a:pt x="765" y="165"/>
                </a:lnTo>
                <a:lnTo>
                  <a:pt x="796" y="140"/>
                </a:lnTo>
                <a:lnTo>
                  <a:pt x="836" y="152"/>
                </a:lnTo>
                <a:lnTo>
                  <a:pt x="845" y="170"/>
                </a:lnTo>
                <a:lnTo>
                  <a:pt x="813" y="176"/>
                </a:lnTo>
                <a:lnTo>
                  <a:pt x="876" y="176"/>
                </a:lnTo>
                <a:lnTo>
                  <a:pt x="870" y="201"/>
                </a:lnTo>
                <a:lnTo>
                  <a:pt x="910" y="189"/>
                </a:lnTo>
                <a:lnTo>
                  <a:pt x="885" y="206"/>
                </a:lnTo>
                <a:lnTo>
                  <a:pt x="973" y="206"/>
                </a:lnTo>
                <a:lnTo>
                  <a:pt x="925" y="238"/>
                </a:lnTo>
                <a:lnTo>
                  <a:pt x="966" y="238"/>
                </a:lnTo>
                <a:lnTo>
                  <a:pt x="950" y="249"/>
                </a:lnTo>
                <a:lnTo>
                  <a:pt x="990" y="231"/>
                </a:lnTo>
                <a:lnTo>
                  <a:pt x="1030" y="249"/>
                </a:lnTo>
                <a:lnTo>
                  <a:pt x="958" y="268"/>
                </a:lnTo>
                <a:lnTo>
                  <a:pt x="1061" y="286"/>
                </a:lnTo>
                <a:lnTo>
                  <a:pt x="966" y="292"/>
                </a:lnTo>
                <a:lnTo>
                  <a:pt x="1014" y="305"/>
                </a:lnTo>
                <a:lnTo>
                  <a:pt x="973" y="329"/>
                </a:lnTo>
                <a:lnTo>
                  <a:pt x="1086" y="365"/>
                </a:lnTo>
                <a:lnTo>
                  <a:pt x="1134" y="359"/>
                </a:lnTo>
                <a:lnTo>
                  <a:pt x="1166" y="414"/>
                </a:lnTo>
                <a:lnTo>
                  <a:pt x="1215" y="408"/>
                </a:lnTo>
                <a:lnTo>
                  <a:pt x="1206" y="426"/>
                </a:lnTo>
                <a:lnTo>
                  <a:pt x="1288" y="438"/>
                </a:lnTo>
                <a:lnTo>
                  <a:pt x="1279" y="462"/>
                </a:lnTo>
                <a:lnTo>
                  <a:pt x="1239" y="456"/>
                </a:lnTo>
                <a:lnTo>
                  <a:pt x="1263" y="475"/>
                </a:lnTo>
                <a:lnTo>
                  <a:pt x="1239" y="505"/>
                </a:lnTo>
                <a:lnTo>
                  <a:pt x="1199" y="486"/>
                </a:lnTo>
                <a:lnTo>
                  <a:pt x="1191" y="535"/>
                </a:lnTo>
                <a:lnTo>
                  <a:pt x="1046" y="450"/>
                </a:lnTo>
                <a:lnTo>
                  <a:pt x="990" y="456"/>
                </a:lnTo>
                <a:lnTo>
                  <a:pt x="1038" y="481"/>
                </a:lnTo>
                <a:lnTo>
                  <a:pt x="1006" y="505"/>
                </a:lnTo>
                <a:lnTo>
                  <a:pt x="1030" y="499"/>
                </a:lnTo>
                <a:lnTo>
                  <a:pt x="1054" y="542"/>
                </a:lnTo>
                <a:lnTo>
                  <a:pt x="1134" y="554"/>
                </a:lnTo>
                <a:lnTo>
                  <a:pt x="1126" y="578"/>
                </a:lnTo>
                <a:lnTo>
                  <a:pt x="1158" y="608"/>
                </a:lnTo>
                <a:lnTo>
                  <a:pt x="1143" y="663"/>
                </a:lnTo>
                <a:lnTo>
                  <a:pt x="950" y="602"/>
                </a:lnTo>
                <a:lnTo>
                  <a:pt x="1086" y="699"/>
                </a:lnTo>
                <a:lnTo>
                  <a:pt x="845" y="639"/>
                </a:lnTo>
                <a:lnTo>
                  <a:pt x="813" y="615"/>
                </a:lnTo>
                <a:lnTo>
                  <a:pt x="845" y="608"/>
                </a:lnTo>
                <a:lnTo>
                  <a:pt x="773" y="591"/>
                </a:lnTo>
                <a:lnTo>
                  <a:pt x="748" y="554"/>
                </a:lnTo>
                <a:lnTo>
                  <a:pt x="692" y="542"/>
                </a:lnTo>
                <a:lnTo>
                  <a:pt x="692" y="566"/>
                </a:lnTo>
                <a:lnTo>
                  <a:pt x="652" y="554"/>
                </a:lnTo>
                <a:lnTo>
                  <a:pt x="595" y="572"/>
                </a:lnTo>
                <a:lnTo>
                  <a:pt x="540" y="554"/>
                </a:lnTo>
                <a:lnTo>
                  <a:pt x="571" y="511"/>
                </a:lnTo>
                <a:lnTo>
                  <a:pt x="748" y="511"/>
                </a:lnTo>
                <a:lnTo>
                  <a:pt x="700" y="468"/>
                </a:lnTo>
                <a:lnTo>
                  <a:pt x="796" y="408"/>
                </a:lnTo>
                <a:lnTo>
                  <a:pt x="725" y="322"/>
                </a:lnTo>
                <a:lnTo>
                  <a:pt x="685" y="316"/>
                </a:lnTo>
                <a:lnTo>
                  <a:pt x="708" y="298"/>
                </a:lnTo>
                <a:lnTo>
                  <a:pt x="603" y="329"/>
                </a:lnTo>
                <a:lnTo>
                  <a:pt x="595" y="298"/>
                </a:lnTo>
                <a:lnTo>
                  <a:pt x="643" y="286"/>
                </a:lnTo>
                <a:lnTo>
                  <a:pt x="563" y="255"/>
                </a:lnTo>
                <a:lnTo>
                  <a:pt x="555" y="231"/>
                </a:lnTo>
                <a:lnTo>
                  <a:pt x="483" y="213"/>
                </a:lnTo>
                <a:lnTo>
                  <a:pt x="507" y="249"/>
                </a:lnTo>
                <a:lnTo>
                  <a:pt x="370" y="238"/>
                </a:lnTo>
                <a:lnTo>
                  <a:pt x="410" y="262"/>
                </a:lnTo>
                <a:lnTo>
                  <a:pt x="80" y="225"/>
                </a:lnTo>
                <a:lnTo>
                  <a:pt x="25" y="176"/>
                </a:lnTo>
                <a:lnTo>
                  <a:pt x="129" y="182"/>
                </a:lnTo>
                <a:lnTo>
                  <a:pt x="0" y="15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90" name="Freeform 501"/>
          <p:cNvSpPr>
            <a:spLocks/>
          </p:cNvSpPr>
          <p:nvPr/>
        </p:nvSpPr>
        <p:spPr bwMode="auto">
          <a:xfrm>
            <a:off x="4557714" y="4262438"/>
            <a:ext cx="307975" cy="192087"/>
          </a:xfrm>
          <a:custGeom>
            <a:avLst/>
            <a:gdLst>
              <a:gd name="T0" fmla="*/ 0 w 580"/>
              <a:gd name="T1" fmla="*/ 2147483647 h 280"/>
              <a:gd name="T2" fmla="*/ 2147483647 w 580"/>
              <a:gd name="T3" fmla="*/ 2147483647 h 280"/>
              <a:gd name="T4" fmla="*/ 2147483647 w 580"/>
              <a:gd name="T5" fmla="*/ 2147483647 h 280"/>
              <a:gd name="T6" fmla="*/ 2147483647 w 580"/>
              <a:gd name="T7" fmla="*/ 2147483647 h 280"/>
              <a:gd name="T8" fmla="*/ 2147483647 w 580"/>
              <a:gd name="T9" fmla="*/ 2147483647 h 280"/>
              <a:gd name="T10" fmla="*/ 2147483647 w 580"/>
              <a:gd name="T11" fmla="*/ 0 h 280"/>
              <a:gd name="T12" fmla="*/ 2147483647 w 580"/>
              <a:gd name="T13" fmla="*/ 2147483647 h 280"/>
              <a:gd name="T14" fmla="*/ 2147483647 w 580"/>
              <a:gd name="T15" fmla="*/ 2147483647 h 280"/>
              <a:gd name="T16" fmla="*/ 2147483647 w 580"/>
              <a:gd name="T17" fmla="*/ 2147483647 h 280"/>
              <a:gd name="T18" fmla="*/ 2147483647 w 580"/>
              <a:gd name="T19" fmla="*/ 2147483647 h 280"/>
              <a:gd name="T20" fmla="*/ 2147483647 w 580"/>
              <a:gd name="T21" fmla="*/ 2147483647 h 280"/>
              <a:gd name="T22" fmla="*/ 2147483647 w 580"/>
              <a:gd name="T23" fmla="*/ 2147483647 h 280"/>
              <a:gd name="T24" fmla="*/ 2147483647 w 580"/>
              <a:gd name="T25" fmla="*/ 2147483647 h 280"/>
              <a:gd name="T26" fmla="*/ 2147483647 w 580"/>
              <a:gd name="T27" fmla="*/ 2147483647 h 280"/>
              <a:gd name="T28" fmla="*/ 0 w 580"/>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80"/>
              <a:gd name="T47" fmla="*/ 580 w 580"/>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80">
                <a:moveTo>
                  <a:pt x="0" y="220"/>
                </a:moveTo>
                <a:lnTo>
                  <a:pt x="33" y="129"/>
                </a:lnTo>
                <a:lnTo>
                  <a:pt x="177" y="110"/>
                </a:lnTo>
                <a:lnTo>
                  <a:pt x="193" y="73"/>
                </a:lnTo>
                <a:lnTo>
                  <a:pt x="266" y="67"/>
                </a:lnTo>
                <a:lnTo>
                  <a:pt x="370" y="0"/>
                </a:lnTo>
                <a:lnTo>
                  <a:pt x="403" y="73"/>
                </a:lnTo>
                <a:lnTo>
                  <a:pt x="483" y="110"/>
                </a:lnTo>
                <a:lnTo>
                  <a:pt x="580" y="207"/>
                </a:lnTo>
                <a:lnTo>
                  <a:pt x="313" y="232"/>
                </a:lnTo>
                <a:lnTo>
                  <a:pt x="218" y="207"/>
                </a:lnTo>
                <a:lnTo>
                  <a:pt x="177" y="256"/>
                </a:lnTo>
                <a:lnTo>
                  <a:pt x="113" y="256"/>
                </a:lnTo>
                <a:lnTo>
                  <a:pt x="65" y="280"/>
                </a:lnTo>
                <a:lnTo>
                  <a:pt x="0" y="220"/>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1" name="Freeform 502"/>
          <p:cNvSpPr>
            <a:spLocks/>
          </p:cNvSpPr>
          <p:nvPr/>
        </p:nvSpPr>
        <p:spPr bwMode="auto">
          <a:xfrm>
            <a:off x="4527551" y="3968750"/>
            <a:ext cx="255588" cy="381000"/>
          </a:xfrm>
          <a:custGeom>
            <a:avLst/>
            <a:gdLst>
              <a:gd name="T0" fmla="*/ 0 w 483"/>
              <a:gd name="T1" fmla="*/ 2147483647 h 555"/>
              <a:gd name="T2" fmla="*/ 2147483647 w 483"/>
              <a:gd name="T3" fmla="*/ 2147483647 h 555"/>
              <a:gd name="T4" fmla="*/ 2147483647 w 483"/>
              <a:gd name="T5" fmla="*/ 2147483647 h 555"/>
              <a:gd name="T6" fmla="*/ 2147483647 w 483"/>
              <a:gd name="T7" fmla="*/ 2147483647 h 555"/>
              <a:gd name="T8" fmla="*/ 2147483647 w 483"/>
              <a:gd name="T9" fmla="*/ 2147483647 h 555"/>
              <a:gd name="T10" fmla="*/ 2147483647 w 483"/>
              <a:gd name="T11" fmla="*/ 2147483647 h 555"/>
              <a:gd name="T12" fmla="*/ 2147483647 w 483"/>
              <a:gd name="T13" fmla="*/ 2147483647 h 555"/>
              <a:gd name="T14" fmla="*/ 2147483647 w 483"/>
              <a:gd name="T15" fmla="*/ 2147483647 h 555"/>
              <a:gd name="T16" fmla="*/ 2147483647 w 483"/>
              <a:gd name="T17" fmla="*/ 2147483647 h 555"/>
              <a:gd name="T18" fmla="*/ 2147483647 w 483"/>
              <a:gd name="T19" fmla="*/ 2147483647 h 555"/>
              <a:gd name="T20" fmla="*/ 2147483647 w 483"/>
              <a:gd name="T21" fmla="*/ 2147483647 h 555"/>
              <a:gd name="T22" fmla="*/ 2147483647 w 483"/>
              <a:gd name="T23" fmla="*/ 2147483647 h 555"/>
              <a:gd name="T24" fmla="*/ 2147483647 w 483"/>
              <a:gd name="T25" fmla="*/ 2147483647 h 555"/>
              <a:gd name="T26" fmla="*/ 2147483647 w 483"/>
              <a:gd name="T27" fmla="*/ 2147483647 h 555"/>
              <a:gd name="T28" fmla="*/ 2147483647 w 483"/>
              <a:gd name="T29" fmla="*/ 0 h 555"/>
              <a:gd name="T30" fmla="*/ 2147483647 w 483"/>
              <a:gd name="T31" fmla="*/ 2147483647 h 555"/>
              <a:gd name="T32" fmla="*/ 2147483647 w 483"/>
              <a:gd name="T33" fmla="*/ 2147483647 h 555"/>
              <a:gd name="T34" fmla="*/ 2147483647 w 483"/>
              <a:gd name="T35" fmla="*/ 2147483647 h 555"/>
              <a:gd name="T36" fmla="*/ 2147483647 w 483"/>
              <a:gd name="T37" fmla="*/ 2147483647 h 555"/>
              <a:gd name="T38" fmla="*/ 0 w 483"/>
              <a:gd name="T39" fmla="*/ 2147483647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555"/>
              <a:gd name="T62" fmla="*/ 483 w 483"/>
              <a:gd name="T63" fmla="*/ 555 h 5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555">
                <a:moveTo>
                  <a:pt x="0" y="317"/>
                </a:moveTo>
                <a:lnTo>
                  <a:pt x="74" y="342"/>
                </a:lnTo>
                <a:lnTo>
                  <a:pt x="57" y="372"/>
                </a:lnTo>
                <a:lnTo>
                  <a:pt x="90" y="463"/>
                </a:lnTo>
                <a:lnTo>
                  <a:pt x="25" y="482"/>
                </a:lnTo>
                <a:lnTo>
                  <a:pt x="90" y="555"/>
                </a:lnTo>
                <a:lnTo>
                  <a:pt x="234" y="536"/>
                </a:lnTo>
                <a:lnTo>
                  <a:pt x="250" y="499"/>
                </a:lnTo>
                <a:lnTo>
                  <a:pt x="323" y="493"/>
                </a:lnTo>
                <a:lnTo>
                  <a:pt x="427" y="426"/>
                </a:lnTo>
                <a:lnTo>
                  <a:pt x="387" y="366"/>
                </a:lnTo>
                <a:lnTo>
                  <a:pt x="435" y="269"/>
                </a:lnTo>
                <a:lnTo>
                  <a:pt x="483" y="269"/>
                </a:lnTo>
                <a:lnTo>
                  <a:pt x="483" y="135"/>
                </a:lnTo>
                <a:lnTo>
                  <a:pt x="122" y="0"/>
                </a:lnTo>
                <a:lnTo>
                  <a:pt x="74" y="6"/>
                </a:lnTo>
                <a:lnTo>
                  <a:pt x="74" y="62"/>
                </a:lnTo>
                <a:lnTo>
                  <a:pt x="122" y="104"/>
                </a:lnTo>
                <a:lnTo>
                  <a:pt x="90" y="226"/>
                </a:lnTo>
                <a:lnTo>
                  <a:pt x="0" y="31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2" name="Freeform 503"/>
          <p:cNvSpPr>
            <a:spLocks/>
          </p:cNvSpPr>
          <p:nvPr/>
        </p:nvSpPr>
        <p:spPr bwMode="auto">
          <a:xfrm>
            <a:off x="5967413" y="3132139"/>
            <a:ext cx="1458912" cy="911225"/>
          </a:xfrm>
          <a:custGeom>
            <a:avLst/>
            <a:gdLst>
              <a:gd name="T0" fmla="*/ 2147483647 w 2758"/>
              <a:gd name="T1" fmla="*/ 2147483647 h 1326"/>
              <a:gd name="T2" fmla="*/ 2147483647 w 2758"/>
              <a:gd name="T3" fmla="*/ 2147483647 h 1326"/>
              <a:gd name="T4" fmla="*/ 2147483647 w 2758"/>
              <a:gd name="T5" fmla="*/ 2147483647 h 1326"/>
              <a:gd name="T6" fmla="*/ 2147483647 w 2758"/>
              <a:gd name="T7" fmla="*/ 2147483647 h 1326"/>
              <a:gd name="T8" fmla="*/ 2147483647 w 2758"/>
              <a:gd name="T9" fmla="*/ 2147483647 h 1326"/>
              <a:gd name="T10" fmla="*/ 2147483647 w 2758"/>
              <a:gd name="T11" fmla="*/ 2147483647 h 1326"/>
              <a:gd name="T12" fmla="*/ 2147483647 w 2758"/>
              <a:gd name="T13" fmla="*/ 2147483647 h 1326"/>
              <a:gd name="T14" fmla="*/ 2147483647 w 2758"/>
              <a:gd name="T15" fmla="*/ 2147483647 h 1326"/>
              <a:gd name="T16" fmla="*/ 2147483647 w 2758"/>
              <a:gd name="T17" fmla="*/ 2147483647 h 1326"/>
              <a:gd name="T18" fmla="*/ 2147483647 w 2758"/>
              <a:gd name="T19" fmla="*/ 2147483647 h 1326"/>
              <a:gd name="T20" fmla="*/ 2147483647 w 2758"/>
              <a:gd name="T21" fmla="*/ 2147483647 h 1326"/>
              <a:gd name="T22" fmla="*/ 2147483647 w 2758"/>
              <a:gd name="T23" fmla="*/ 2147483647 h 1326"/>
              <a:gd name="T24" fmla="*/ 2147483647 w 2758"/>
              <a:gd name="T25" fmla="*/ 2147483647 h 1326"/>
              <a:gd name="T26" fmla="*/ 2147483647 w 2758"/>
              <a:gd name="T27" fmla="*/ 2147483647 h 1326"/>
              <a:gd name="T28" fmla="*/ 2147483647 w 2758"/>
              <a:gd name="T29" fmla="*/ 2147483647 h 1326"/>
              <a:gd name="T30" fmla="*/ 2147483647 w 2758"/>
              <a:gd name="T31" fmla="*/ 2147483647 h 1326"/>
              <a:gd name="T32" fmla="*/ 2147483647 w 2758"/>
              <a:gd name="T33" fmla="*/ 2147483647 h 1326"/>
              <a:gd name="T34" fmla="*/ 2147483647 w 2758"/>
              <a:gd name="T35" fmla="*/ 2147483647 h 1326"/>
              <a:gd name="T36" fmla="*/ 2147483647 w 2758"/>
              <a:gd name="T37" fmla="*/ 2147483647 h 1326"/>
              <a:gd name="T38" fmla="*/ 2147483647 w 2758"/>
              <a:gd name="T39" fmla="*/ 2147483647 h 1326"/>
              <a:gd name="T40" fmla="*/ 2147483647 w 2758"/>
              <a:gd name="T41" fmla="*/ 2147483647 h 1326"/>
              <a:gd name="T42" fmla="*/ 2147483647 w 2758"/>
              <a:gd name="T43" fmla="*/ 2147483647 h 1326"/>
              <a:gd name="T44" fmla="*/ 2147483647 w 2758"/>
              <a:gd name="T45" fmla="*/ 2147483647 h 1326"/>
              <a:gd name="T46" fmla="*/ 2147483647 w 2758"/>
              <a:gd name="T47" fmla="*/ 2147483647 h 1326"/>
              <a:gd name="T48" fmla="*/ 2147483647 w 2758"/>
              <a:gd name="T49" fmla="*/ 2147483647 h 1326"/>
              <a:gd name="T50" fmla="*/ 2147483647 w 2758"/>
              <a:gd name="T51" fmla="*/ 2147483647 h 1326"/>
              <a:gd name="T52" fmla="*/ 2147483647 w 2758"/>
              <a:gd name="T53" fmla="*/ 2147483647 h 1326"/>
              <a:gd name="T54" fmla="*/ 2147483647 w 2758"/>
              <a:gd name="T55" fmla="*/ 2147483647 h 1326"/>
              <a:gd name="T56" fmla="*/ 2147483647 w 2758"/>
              <a:gd name="T57" fmla="*/ 2147483647 h 1326"/>
              <a:gd name="T58" fmla="*/ 2147483647 w 2758"/>
              <a:gd name="T59" fmla="*/ 2147483647 h 1326"/>
              <a:gd name="T60" fmla="*/ 2147483647 w 2758"/>
              <a:gd name="T61" fmla="*/ 2147483647 h 1326"/>
              <a:gd name="T62" fmla="*/ 2147483647 w 2758"/>
              <a:gd name="T63" fmla="*/ 2147483647 h 1326"/>
              <a:gd name="T64" fmla="*/ 2147483647 w 2758"/>
              <a:gd name="T65" fmla="*/ 2147483647 h 1326"/>
              <a:gd name="T66" fmla="*/ 2147483647 w 2758"/>
              <a:gd name="T67" fmla="*/ 2147483647 h 1326"/>
              <a:gd name="T68" fmla="*/ 2147483647 w 2758"/>
              <a:gd name="T69" fmla="*/ 2147483647 h 1326"/>
              <a:gd name="T70" fmla="*/ 2147483647 w 2758"/>
              <a:gd name="T71" fmla="*/ 2147483647 h 1326"/>
              <a:gd name="T72" fmla="*/ 2147483647 w 2758"/>
              <a:gd name="T73" fmla="*/ 2147483647 h 1326"/>
              <a:gd name="T74" fmla="*/ 2147483647 w 2758"/>
              <a:gd name="T75" fmla="*/ 2147483647 h 1326"/>
              <a:gd name="T76" fmla="*/ 2147483647 w 2758"/>
              <a:gd name="T77" fmla="*/ 2147483647 h 1326"/>
              <a:gd name="T78" fmla="*/ 2147483647 w 2758"/>
              <a:gd name="T79" fmla="*/ 2147483647 h 1326"/>
              <a:gd name="T80" fmla="*/ 2147483647 w 2758"/>
              <a:gd name="T81" fmla="*/ 2147483647 h 1326"/>
              <a:gd name="T82" fmla="*/ 2147483647 w 2758"/>
              <a:gd name="T83" fmla="*/ 2147483647 h 1326"/>
              <a:gd name="T84" fmla="*/ 2147483647 w 2758"/>
              <a:gd name="T85" fmla="*/ 2147483647 h 1326"/>
              <a:gd name="T86" fmla="*/ 2147483647 w 2758"/>
              <a:gd name="T87" fmla="*/ 2147483647 h 1326"/>
              <a:gd name="T88" fmla="*/ 2147483647 w 2758"/>
              <a:gd name="T89" fmla="*/ 2147483647 h 1326"/>
              <a:gd name="T90" fmla="*/ 2147483647 w 2758"/>
              <a:gd name="T91" fmla="*/ 2147483647 h 1326"/>
              <a:gd name="T92" fmla="*/ 2147483647 w 2758"/>
              <a:gd name="T93" fmla="*/ 2147483647 h 1326"/>
              <a:gd name="T94" fmla="*/ 2147483647 w 2758"/>
              <a:gd name="T95" fmla="*/ 2147483647 h 1326"/>
              <a:gd name="T96" fmla="*/ 2147483647 w 2758"/>
              <a:gd name="T97" fmla="*/ 2147483647 h 1326"/>
              <a:gd name="T98" fmla="*/ 2147483647 w 2758"/>
              <a:gd name="T99" fmla="*/ 2147483647 h 1326"/>
              <a:gd name="T100" fmla="*/ 2147483647 w 2758"/>
              <a:gd name="T101" fmla="*/ 2147483647 h 1326"/>
              <a:gd name="T102" fmla="*/ 0 w 2758"/>
              <a:gd name="T103" fmla="*/ 2147483647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58"/>
              <a:gd name="T157" fmla="*/ 0 h 1326"/>
              <a:gd name="T158" fmla="*/ 2758 w 27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58" h="1326">
                <a:moveTo>
                  <a:pt x="0" y="626"/>
                </a:moveTo>
                <a:lnTo>
                  <a:pt x="16" y="583"/>
                </a:lnTo>
                <a:lnTo>
                  <a:pt x="121" y="572"/>
                </a:lnTo>
                <a:lnTo>
                  <a:pt x="290" y="499"/>
                </a:lnTo>
                <a:lnTo>
                  <a:pt x="315" y="444"/>
                </a:lnTo>
                <a:lnTo>
                  <a:pt x="281" y="383"/>
                </a:lnTo>
                <a:lnTo>
                  <a:pt x="395" y="364"/>
                </a:lnTo>
                <a:lnTo>
                  <a:pt x="418" y="280"/>
                </a:lnTo>
                <a:lnTo>
                  <a:pt x="539" y="291"/>
                </a:lnTo>
                <a:lnTo>
                  <a:pt x="548" y="231"/>
                </a:lnTo>
                <a:lnTo>
                  <a:pt x="636" y="206"/>
                </a:lnTo>
                <a:lnTo>
                  <a:pt x="676" y="249"/>
                </a:lnTo>
                <a:lnTo>
                  <a:pt x="748" y="267"/>
                </a:lnTo>
                <a:lnTo>
                  <a:pt x="773" y="364"/>
                </a:lnTo>
                <a:lnTo>
                  <a:pt x="973" y="407"/>
                </a:lnTo>
                <a:lnTo>
                  <a:pt x="1062" y="474"/>
                </a:lnTo>
                <a:lnTo>
                  <a:pt x="1223" y="462"/>
                </a:lnTo>
                <a:lnTo>
                  <a:pt x="1399" y="517"/>
                </a:lnTo>
                <a:lnTo>
                  <a:pt x="1649" y="474"/>
                </a:lnTo>
                <a:lnTo>
                  <a:pt x="1721" y="426"/>
                </a:lnTo>
                <a:lnTo>
                  <a:pt x="1729" y="383"/>
                </a:lnTo>
                <a:lnTo>
                  <a:pt x="1802" y="389"/>
                </a:lnTo>
                <a:lnTo>
                  <a:pt x="1947" y="310"/>
                </a:lnTo>
                <a:lnTo>
                  <a:pt x="2067" y="304"/>
                </a:lnTo>
                <a:lnTo>
                  <a:pt x="2002" y="243"/>
                </a:lnTo>
                <a:lnTo>
                  <a:pt x="1890" y="261"/>
                </a:lnTo>
                <a:lnTo>
                  <a:pt x="1890" y="200"/>
                </a:lnTo>
                <a:lnTo>
                  <a:pt x="1930" y="157"/>
                </a:lnTo>
                <a:lnTo>
                  <a:pt x="1987" y="176"/>
                </a:lnTo>
                <a:lnTo>
                  <a:pt x="2059" y="157"/>
                </a:lnTo>
                <a:lnTo>
                  <a:pt x="2115" y="73"/>
                </a:lnTo>
                <a:lnTo>
                  <a:pt x="2091" y="43"/>
                </a:lnTo>
                <a:lnTo>
                  <a:pt x="2244" y="0"/>
                </a:lnTo>
                <a:lnTo>
                  <a:pt x="2340" y="30"/>
                </a:lnTo>
                <a:lnTo>
                  <a:pt x="2429" y="176"/>
                </a:lnTo>
                <a:lnTo>
                  <a:pt x="2565" y="213"/>
                </a:lnTo>
                <a:lnTo>
                  <a:pt x="2590" y="261"/>
                </a:lnTo>
                <a:lnTo>
                  <a:pt x="2758" y="231"/>
                </a:lnTo>
                <a:lnTo>
                  <a:pt x="2678" y="370"/>
                </a:lnTo>
                <a:lnTo>
                  <a:pt x="2582" y="395"/>
                </a:lnTo>
                <a:lnTo>
                  <a:pt x="2598" y="444"/>
                </a:lnTo>
                <a:lnTo>
                  <a:pt x="2565" y="480"/>
                </a:lnTo>
                <a:lnTo>
                  <a:pt x="2550" y="462"/>
                </a:lnTo>
                <a:lnTo>
                  <a:pt x="2462" y="504"/>
                </a:lnTo>
                <a:lnTo>
                  <a:pt x="2462" y="523"/>
                </a:lnTo>
                <a:lnTo>
                  <a:pt x="2405" y="523"/>
                </a:lnTo>
                <a:lnTo>
                  <a:pt x="2292" y="590"/>
                </a:lnTo>
                <a:lnTo>
                  <a:pt x="2147" y="633"/>
                </a:lnTo>
                <a:lnTo>
                  <a:pt x="2195" y="566"/>
                </a:lnTo>
                <a:lnTo>
                  <a:pt x="2172" y="541"/>
                </a:lnTo>
                <a:lnTo>
                  <a:pt x="1987" y="620"/>
                </a:lnTo>
                <a:lnTo>
                  <a:pt x="1979" y="644"/>
                </a:lnTo>
                <a:lnTo>
                  <a:pt x="2051" y="693"/>
                </a:lnTo>
                <a:lnTo>
                  <a:pt x="2124" y="675"/>
                </a:lnTo>
                <a:lnTo>
                  <a:pt x="2204" y="687"/>
                </a:lnTo>
                <a:lnTo>
                  <a:pt x="2099" y="730"/>
                </a:lnTo>
                <a:lnTo>
                  <a:pt x="2059" y="785"/>
                </a:lnTo>
                <a:lnTo>
                  <a:pt x="2180" y="906"/>
                </a:lnTo>
                <a:lnTo>
                  <a:pt x="2099" y="894"/>
                </a:lnTo>
                <a:lnTo>
                  <a:pt x="2180" y="936"/>
                </a:lnTo>
                <a:lnTo>
                  <a:pt x="2099" y="967"/>
                </a:lnTo>
                <a:lnTo>
                  <a:pt x="2180" y="973"/>
                </a:lnTo>
                <a:lnTo>
                  <a:pt x="2035" y="1162"/>
                </a:lnTo>
                <a:lnTo>
                  <a:pt x="1930" y="1229"/>
                </a:lnTo>
                <a:lnTo>
                  <a:pt x="1826" y="1241"/>
                </a:lnTo>
                <a:lnTo>
                  <a:pt x="1817" y="1241"/>
                </a:lnTo>
                <a:lnTo>
                  <a:pt x="1802" y="1235"/>
                </a:lnTo>
                <a:lnTo>
                  <a:pt x="1769" y="1259"/>
                </a:lnTo>
                <a:lnTo>
                  <a:pt x="1649" y="1283"/>
                </a:lnTo>
                <a:lnTo>
                  <a:pt x="1641" y="1326"/>
                </a:lnTo>
                <a:lnTo>
                  <a:pt x="1624" y="1272"/>
                </a:lnTo>
                <a:lnTo>
                  <a:pt x="1552" y="1278"/>
                </a:lnTo>
                <a:lnTo>
                  <a:pt x="1424" y="1222"/>
                </a:lnTo>
                <a:lnTo>
                  <a:pt x="1279" y="1247"/>
                </a:lnTo>
                <a:lnTo>
                  <a:pt x="1263" y="1247"/>
                </a:lnTo>
                <a:lnTo>
                  <a:pt x="1263" y="1283"/>
                </a:lnTo>
                <a:lnTo>
                  <a:pt x="1239" y="1272"/>
                </a:lnTo>
                <a:lnTo>
                  <a:pt x="1158" y="1253"/>
                </a:lnTo>
                <a:lnTo>
                  <a:pt x="1134" y="1186"/>
                </a:lnTo>
                <a:lnTo>
                  <a:pt x="1086" y="1192"/>
                </a:lnTo>
                <a:lnTo>
                  <a:pt x="1126" y="1089"/>
                </a:lnTo>
                <a:lnTo>
                  <a:pt x="1126" y="1059"/>
                </a:lnTo>
                <a:lnTo>
                  <a:pt x="1078" y="1040"/>
                </a:lnTo>
                <a:lnTo>
                  <a:pt x="1021" y="1028"/>
                </a:lnTo>
                <a:lnTo>
                  <a:pt x="1006" y="985"/>
                </a:lnTo>
                <a:lnTo>
                  <a:pt x="821" y="1052"/>
                </a:lnTo>
                <a:lnTo>
                  <a:pt x="733" y="1033"/>
                </a:lnTo>
                <a:lnTo>
                  <a:pt x="684" y="1070"/>
                </a:lnTo>
                <a:lnTo>
                  <a:pt x="676" y="1040"/>
                </a:lnTo>
                <a:lnTo>
                  <a:pt x="651" y="1052"/>
                </a:lnTo>
                <a:lnTo>
                  <a:pt x="548" y="1052"/>
                </a:lnTo>
                <a:lnTo>
                  <a:pt x="475" y="998"/>
                </a:lnTo>
                <a:lnTo>
                  <a:pt x="338" y="961"/>
                </a:lnTo>
                <a:lnTo>
                  <a:pt x="241" y="936"/>
                </a:lnTo>
                <a:lnTo>
                  <a:pt x="218" y="876"/>
                </a:lnTo>
                <a:lnTo>
                  <a:pt x="266" y="870"/>
                </a:lnTo>
                <a:lnTo>
                  <a:pt x="241" y="815"/>
                </a:lnTo>
                <a:lnTo>
                  <a:pt x="298" y="760"/>
                </a:lnTo>
                <a:lnTo>
                  <a:pt x="258" y="736"/>
                </a:lnTo>
                <a:lnTo>
                  <a:pt x="177" y="766"/>
                </a:lnTo>
                <a:lnTo>
                  <a:pt x="40" y="699"/>
                </a:lnTo>
                <a:lnTo>
                  <a:pt x="48" y="693"/>
                </a:lnTo>
                <a:lnTo>
                  <a:pt x="48" y="644"/>
                </a:lnTo>
                <a:lnTo>
                  <a:pt x="0" y="62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3" name="Freeform 504"/>
          <p:cNvSpPr>
            <a:spLocks/>
          </p:cNvSpPr>
          <p:nvPr/>
        </p:nvSpPr>
        <p:spPr bwMode="auto">
          <a:xfrm>
            <a:off x="6805613" y="4049713"/>
            <a:ext cx="50800" cy="44450"/>
          </a:xfrm>
          <a:custGeom>
            <a:avLst/>
            <a:gdLst>
              <a:gd name="T0" fmla="*/ 0 w 97"/>
              <a:gd name="T1" fmla="*/ 2147483647 h 67"/>
              <a:gd name="T2" fmla="*/ 2147483647 w 97"/>
              <a:gd name="T3" fmla="*/ 0 h 67"/>
              <a:gd name="T4" fmla="*/ 2147483647 w 97"/>
              <a:gd name="T5" fmla="*/ 2147483647 h 67"/>
              <a:gd name="T6" fmla="*/ 2147483647 w 97"/>
              <a:gd name="T7" fmla="*/ 2147483647 h 67"/>
              <a:gd name="T8" fmla="*/ 0 w 97"/>
              <a:gd name="T9" fmla="*/ 2147483647 h 67"/>
              <a:gd name="T10" fmla="*/ 0 60000 65536"/>
              <a:gd name="T11" fmla="*/ 0 60000 65536"/>
              <a:gd name="T12" fmla="*/ 0 60000 65536"/>
              <a:gd name="T13" fmla="*/ 0 60000 65536"/>
              <a:gd name="T14" fmla="*/ 0 60000 65536"/>
              <a:gd name="T15" fmla="*/ 0 w 97"/>
              <a:gd name="T16" fmla="*/ 0 h 67"/>
              <a:gd name="T17" fmla="*/ 97 w 97"/>
              <a:gd name="T18" fmla="*/ 67 h 67"/>
            </a:gdLst>
            <a:ahLst/>
            <a:cxnLst>
              <a:cxn ang="T10">
                <a:pos x="T0" y="T1"/>
              </a:cxn>
              <a:cxn ang="T11">
                <a:pos x="T2" y="T3"/>
              </a:cxn>
              <a:cxn ang="T12">
                <a:pos x="T4" y="T5"/>
              </a:cxn>
              <a:cxn ang="T13">
                <a:pos x="T6" y="T7"/>
              </a:cxn>
              <a:cxn ang="T14">
                <a:pos x="T8" y="T9"/>
              </a:cxn>
            </a:cxnLst>
            <a:rect l="T15" t="T16" r="T17" b="T18"/>
            <a:pathLst>
              <a:path w="97" h="67">
                <a:moveTo>
                  <a:pt x="0" y="43"/>
                </a:moveTo>
                <a:lnTo>
                  <a:pt x="33" y="0"/>
                </a:lnTo>
                <a:lnTo>
                  <a:pt x="97" y="13"/>
                </a:lnTo>
                <a:lnTo>
                  <a:pt x="40" y="67"/>
                </a:lnTo>
                <a:lnTo>
                  <a:pt x="0" y="43"/>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94" name="Freeform 505"/>
          <p:cNvSpPr>
            <a:spLocks/>
          </p:cNvSpPr>
          <p:nvPr/>
        </p:nvSpPr>
        <p:spPr bwMode="auto">
          <a:xfrm>
            <a:off x="7073902" y="3922713"/>
            <a:ext cx="42863" cy="76200"/>
          </a:xfrm>
          <a:custGeom>
            <a:avLst/>
            <a:gdLst>
              <a:gd name="T0" fmla="*/ 0 w 81"/>
              <a:gd name="T1" fmla="*/ 2147483647 h 110"/>
              <a:gd name="T2" fmla="*/ 2147483647 w 81"/>
              <a:gd name="T3" fmla="*/ 2147483647 h 110"/>
              <a:gd name="T4" fmla="*/ 2147483647 w 81"/>
              <a:gd name="T5" fmla="*/ 0 h 110"/>
              <a:gd name="T6" fmla="*/ 2147483647 w 81"/>
              <a:gd name="T7" fmla="*/ 2147483647 h 110"/>
              <a:gd name="T8" fmla="*/ 0 w 81"/>
              <a:gd name="T9" fmla="*/ 2147483647 h 110"/>
              <a:gd name="T10" fmla="*/ 0 60000 65536"/>
              <a:gd name="T11" fmla="*/ 0 60000 65536"/>
              <a:gd name="T12" fmla="*/ 0 60000 65536"/>
              <a:gd name="T13" fmla="*/ 0 60000 65536"/>
              <a:gd name="T14" fmla="*/ 0 60000 65536"/>
              <a:gd name="T15" fmla="*/ 0 w 81"/>
              <a:gd name="T16" fmla="*/ 0 h 110"/>
              <a:gd name="T17" fmla="*/ 81 w 81"/>
              <a:gd name="T18" fmla="*/ 110 h 110"/>
            </a:gdLst>
            <a:ahLst/>
            <a:cxnLst>
              <a:cxn ang="T10">
                <a:pos x="T0" y="T1"/>
              </a:cxn>
              <a:cxn ang="T11">
                <a:pos x="T2" y="T3"/>
              </a:cxn>
              <a:cxn ang="T12">
                <a:pos x="T4" y="T5"/>
              </a:cxn>
              <a:cxn ang="T13">
                <a:pos x="T6" y="T7"/>
              </a:cxn>
              <a:cxn ang="T14">
                <a:pos x="T8" y="T9"/>
              </a:cxn>
            </a:cxnLst>
            <a:rect l="T15" t="T16" r="T17" b="T18"/>
            <a:pathLst>
              <a:path w="81" h="110">
                <a:moveTo>
                  <a:pt x="0" y="43"/>
                </a:moveTo>
                <a:lnTo>
                  <a:pt x="33" y="110"/>
                </a:lnTo>
                <a:lnTo>
                  <a:pt x="81" y="0"/>
                </a:lnTo>
                <a:lnTo>
                  <a:pt x="41" y="7"/>
                </a:lnTo>
                <a:lnTo>
                  <a:pt x="0" y="43"/>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95" name="Freeform 506"/>
          <p:cNvSpPr>
            <a:spLocks/>
          </p:cNvSpPr>
          <p:nvPr/>
        </p:nvSpPr>
        <p:spPr bwMode="auto">
          <a:xfrm>
            <a:off x="4473575" y="4438651"/>
            <a:ext cx="177800" cy="200025"/>
          </a:xfrm>
          <a:custGeom>
            <a:avLst/>
            <a:gdLst>
              <a:gd name="T0" fmla="*/ 0 w 337"/>
              <a:gd name="T1" fmla="*/ 2147483647 h 292"/>
              <a:gd name="T2" fmla="*/ 2147483647 w 337"/>
              <a:gd name="T3" fmla="*/ 2147483647 h 292"/>
              <a:gd name="T4" fmla="*/ 2147483647 w 337"/>
              <a:gd name="T5" fmla="*/ 2147483647 h 292"/>
              <a:gd name="T6" fmla="*/ 2147483647 w 337"/>
              <a:gd name="T7" fmla="*/ 2147483647 h 292"/>
              <a:gd name="T8" fmla="*/ 2147483647 w 337"/>
              <a:gd name="T9" fmla="*/ 2147483647 h 292"/>
              <a:gd name="T10" fmla="*/ 2147483647 w 337"/>
              <a:gd name="T11" fmla="*/ 2147483647 h 292"/>
              <a:gd name="T12" fmla="*/ 2147483647 w 337"/>
              <a:gd name="T13" fmla="*/ 2147483647 h 292"/>
              <a:gd name="T14" fmla="*/ 2147483647 w 337"/>
              <a:gd name="T15" fmla="*/ 0 h 292"/>
              <a:gd name="T16" fmla="*/ 2147483647 w 337"/>
              <a:gd name="T17" fmla="*/ 0 h 292"/>
              <a:gd name="T18" fmla="*/ 2147483647 w 337"/>
              <a:gd name="T19" fmla="*/ 2147483647 h 292"/>
              <a:gd name="T20" fmla="*/ 2147483647 w 337"/>
              <a:gd name="T21" fmla="*/ 2147483647 h 292"/>
              <a:gd name="T22" fmla="*/ 2147483647 w 337"/>
              <a:gd name="T23" fmla="*/ 2147483647 h 292"/>
              <a:gd name="T24" fmla="*/ 2147483647 w 337"/>
              <a:gd name="T25" fmla="*/ 2147483647 h 292"/>
              <a:gd name="T26" fmla="*/ 2147483647 w 337"/>
              <a:gd name="T27" fmla="*/ 2147483647 h 292"/>
              <a:gd name="T28" fmla="*/ 2147483647 w 337"/>
              <a:gd name="T29" fmla="*/ 2147483647 h 292"/>
              <a:gd name="T30" fmla="*/ 2147483647 w 337"/>
              <a:gd name="T31" fmla="*/ 2147483647 h 292"/>
              <a:gd name="T32" fmla="*/ 0 w 337"/>
              <a:gd name="T33" fmla="*/ 2147483647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292"/>
              <a:gd name="T53" fmla="*/ 337 w 33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292">
                <a:moveTo>
                  <a:pt x="0" y="262"/>
                </a:moveTo>
                <a:lnTo>
                  <a:pt x="48" y="292"/>
                </a:lnTo>
                <a:lnTo>
                  <a:pt x="88" y="286"/>
                </a:lnTo>
                <a:lnTo>
                  <a:pt x="160" y="286"/>
                </a:lnTo>
                <a:lnTo>
                  <a:pt x="217" y="256"/>
                </a:lnTo>
                <a:lnTo>
                  <a:pt x="233" y="195"/>
                </a:lnTo>
                <a:lnTo>
                  <a:pt x="297" y="153"/>
                </a:lnTo>
                <a:lnTo>
                  <a:pt x="337" y="0"/>
                </a:lnTo>
                <a:lnTo>
                  <a:pt x="273" y="0"/>
                </a:lnTo>
                <a:lnTo>
                  <a:pt x="225" y="24"/>
                </a:lnTo>
                <a:lnTo>
                  <a:pt x="217" y="73"/>
                </a:lnTo>
                <a:lnTo>
                  <a:pt x="97" y="54"/>
                </a:lnTo>
                <a:lnTo>
                  <a:pt x="88" y="86"/>
                </a:lnTo>
                <a:lnTo>
                  <a:pt x="152" y="86"/>
                </a:lnTo>
                <a:lnTo>
                  <a:pt x="128" y="201"/>
                </a:lnTo>
                <a:lnTo>
                  <a:pt x="72" y="189"/>
                </a:lnTo>
                <a:lnTo>
                  <a:pt x="0" y="262"/>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6" name="Freeform 507"/>
          <p:cNvSpPr>
            <a:spLocks/>
          </p:cNvSpPr>
          <p:nvPr/>
        </p:nvSpPr>
        <p:spPr bwMode="auto">
          <a:xfrm>
            <a:off x="4502151" y="4403726"/>
            <a:ext cx="455613" cy="434975"/>
          </a:xfrm>
          <a:custGeom>
            <a:avLst/>
            <a:gdLst>
              <a:gd name="T0" fmla="*/ 0 w 861"/>
              <a:gd name="T1" fmla="*/ 2147483647 h 634"/>
              <a:gd name="T2" fmla="*/ 0 w 861"/>
              <a:gd name="T3" fmla="*/ 2147483647 h 634"/>
              <a:gd name="T4" fmla="*/ 2147483647 w 861"/>
              <a:gd name="T5" fmla="*/ 2147483647 h 634"/>
              <a:gd name="T6" fmla="*/ 2147483647 w 861"/>
              <a:gd name="T7" fmla="*/ 2147483647 h 634"/>
              <a:gd name="T8" fmla="*/ 2147483647 w 861"/>
              <a:gd name="T9" fmla="*/ 2147483647 h 634"/>
              <a:gd name="T10" fmla="*/ 2147483647 w 861"/>
              <a:gd name="T11" fmla="*/ 2147483647 h 634"/>
              <a:gd name="T12" fmla="*/ 2147483647 w 861"/>
              <a:gd name="T13" fmla="*/ 2147483647 h 634"/>
              <a:gd name="T14" fmla="*/ 2147483647 w 861"/>
              <a:gd name="T15" fmla="*/ 2147483647 h 634"/>
              <a:gd name="T16" fmla="*/ 2147483647 w 861"/>
              <a:gd name="T17" fmla="*/ 2147483647 h 634"/>
              <a:gd name="T18" fmla="*/ 2147483647 w 861"/>
              <a:gd name="T19" fmla="*/ 2147483647 h 634"/>
              <a:gd name="T20" fmla="*/ 2147483647 w 861"/>
              <a:gd name="T21" fmla="*/ 2147483647 h 634"/>
              <a:gd name="T22" fmla="*/ 2147483647 w 861"/>
              <a:gd name="T23" fmla="*/ 2147483647 h 634"/>
              <a:gd name="T24" fmla="*/ 2147483647 w 861"/>
              <a:gd name="T25" fmla="*/ 2147483647 h 634"/>
              <a:gd name="T26" fmla="*/ 2147483647 w 861"/>
              <a:gd name="T27" fmla="*/ 2147483647 h 634"/>
              <a:gd name="T28" fmla="*/ 2147483647 w 861"/>
              <a:gd name="T29" fmla="*/ 2147483647 h 634"/>
              <a:gd name="T30" fmla="*/ 2147483647 w 861"/>
              <a:gd name="T31" fmla="*/ 2147483647 h 634"/>
              <a:gd name="T32" fmla="*/ 2147483647 w 861"/>
              <a:gd name="T33" fmla="*/ 2147483647 h 634"/>
              <a:gd name="T34" fmla="*/ 2147483647 w 861"/>
              <a:gd name="T35" fmla="*/ 2147483647 h 634"/>
              <a:gd name="T36" fmla="*/ 2147483647 w 861"/>
              <a:gd name="T37" fmla="*/ 2147483647 h 634"/>
              <a:gd name="T38" fmla="*/ 2147483647 w 861"/>
              <a:gd name="T39" fmla="*/ 2147483647 h 634"/>
              <a:gd name="T40" fmla="*/ 2147483647 w 861"/>
              <a:gd name="T41" fmla="*/ 2147483647 h 634"/>
              <a:gd name="T42" fmla="*/ 2147483647 w 861"/>
              <a:gd name="T43" fmla="*/ 2147483647 h 634"/>
              <a:gd name="T44" fmla="*/ 2147483647 w 861"/>
              <a:gd name="T45" fmla="*/ 0 h 634"/>
              <a:gd name="T46" fmla="*/ 2147483647 w 861"/>
              <a:gd name="T47" fmla="*/ 2147483647 h 634"/>
              <a:gd name="T48" fmla="*/ 2147483647 w 861"/>
              <a:gd name="T49" fmla="*/ 0 h 634"/>
              <a:gd name="T50" fmla="*/ 2147483647 w 861"/>
              <a:gd name="T51" fmla="*/ 2147483647 h 634"/>
              <a:gd name="T52" fmla="*/ 2147483647 w 861"/>
              <a:gd name="T53" fmla="*/ 2147483647 h 634"/>
              <a:gd name="T54" fmla="*/ 2147483647 w 861"/>
              <a:gd name="T55" fmla="*/ 2147483647 h 634"/>
              <a:gd name="T56" fmla="*/ 2147483647 w 861"/>
              <a:gd name="T57" fmla="*/ 2147483647 h 634"/>
              <a:gd name="T58" fmla="*/ 2147483647 w 861"/>
              <a:gd name="T59" fmla="*/ 2147483647 h 634"/>
              <a:gd name="T60" fmla="*/ 2147483647 w 861"/>
              <a:gd name="T61" fmla="*/ 2147483647 h 634"/>
              <a:gd name="T62" fmla="*/ 0 w 861"/>
              <a:gd name="T63" fmla="*/ 2147483647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634"/>
              <a:gd name="T98" fmla="*/ 861 w 861"/>
              <a:gd name="T99" fmla="*/ 634 h 6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634">
                <a:moveTo>
                  <a:pt x="0" y="378"/>
                </a:moveTo>
                <a:lnTo>
                  <a:pt x="0" y="389"/>
                </a:lnTo>
                <a:lnTo>
                  <a:pt x="178" y="372"/>
                </a:lnTo>
                <a:lnTo>
                  <a:pt x="250" y="457"/>
                </a:lnTo>
                <a:lnTo>
                  <a:pt x="315" y="451"/>
                </a:lnTo>
                <a:lnTo>
                  <a:pt x="323" y="415"/>
                </a:lnTo>
                <a:lnTo>
                  <a:pt x="386" y="408"/>
                </a:lnTo>
                <a:lnTo>
                  <a:pt x="427" y="426"/>
                </a:lnTo>
                <a:lnTo>
                  <a:pt x="435" y="554"/>
                </a:lnTo>
                <a:lnTo>
                  <a:pt x="531" y="548"/>
                </a:lnTo>
                <a:lnTo>
                  <a:pt x="781" y="634"/>
                </a:lnTo>
                <a:lnTo>
                  <a:pt x="781" y="591"/>
                </a:lnTo>
                <a:lnTo>
                  <a:pt x="733" y="578"/>
                </a:lnTo>
                <a:lnTo>
                  <a:pt x="741" y="488"/>
                </a:lnTo>
                <a:lnTo>
                  <a:pt x="829" y="457"/>
                </a:lnTo>
                <a:lnTo>
                  <a:pt x="773" y="396"/>
                </a:lnTo>
                <a:lnTo>
                  <a:pt x="773" y="292"/>
                </a:lnTo>
                <a:lnTo>
                  <a:pt x="756" y="268"/>
                </a:lnTo>
                <a:lnTo>
                  <a:pt x="789" y="219"/>
                </a:lnTo>
                <a:lnTo>
                  <a:pt x="829" y="135"/>
                </a:lnTo>
                <a:lnTo>
                  <a:pt x="861" y="98"/>
                </a:lnTo>
                <a:lnTo>
                  <a:pt x="845" y="49"/>
                </a:lnTo>
                <a:lnTo>
                  <a:pt x="685" y="0"/>
                </a:lnTo>
                <a:lnTo>
                  <a:pt x="418" y="25"/>
                </a:lnTo>
                <a:lnTo>
                  <a:pt x="323" y="0"/>
                </a:lnTo>
                <a:lnTo>
                  <a:pt x="282" y="49"/>
                </a:lnTo>
                <a:lnTo>
                  <a:pt x="242" y="202"/>
                </a:lnTo>
                <a:lnTo>
                  <a:pt x="178" y="244"/>
                </a:lnTo>
                <a:lnTo>
                  <a:pt x="162" y="305"/>
                </a:lnTo>
                <a:lnTo>
                  <a:pt x="105" y="335"/>
                </a:lnTo>
                <a:lnTo>
                  <a:pt x="33" y="335"/>
                </a:lnTo>
                <a:lnTo>
                  <a:pt x="0" y="37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7" name="Freeform 508"/>
          <p:cNvSpPr>
            <a:spLocks/>
          </p:cNvSpPr>
          <p:nvPr/>
        </p:nvSpPr>
        <p:spPr bwMode="auto">
          <a:xfrm>
            <a:off x="4230689" y="4232276"/>
            <a:ext cx="63500" cy="142875"/>
          </a:xfrm>
          <a:custGeom>
            <a:avLst/>
            <a:gdLst>
              <a:gd name="T0" fmla="*/ 0 w 122"/>
              <a:gd name="T1" fmla="*/ 2147483647 h 208"/>
              <a:gd name="T2" fmla="*/ 2147483647 w 122"/>
              <a:gd name="T3" fmla="*/ 2147483647 h 208"/>
              <a:gd name="T4" fmla="*/ 2147483647 w 122"/>
              <a:gd name="T5" fmla="*/ 2147483647 h 208"/>
              <a:gd name="T6" fmla="*/ 2147483647 w 122"/>
              <a:gd name="T7" fmla="*/ 2147483647 h 208"/>
              <a:gd name="T8" fmla="*/ 2147483647 w 122"/>
              <a:gd name="T9" fmla="*/ 0 h 208"/>
              <a:gd name="T10" fmla="*/ 2147483647 w 122"/>
              <a:gd name="T11" fmla="*/ 2147483647 h 208"/>
              <a:gd name="T12" fmla="*/ 0 w 122"/>
              <a:gd name="T13" fmla="*/ 2147483647 h 208"/>
              <a:gd name="T14" fmla="*/ 0 60000 65536"/>
              <a:gd name="T15" fmla="*/ 0 60000 65536"/>
              <a:gd name="T16" fmla="*/ 0 60000 65536"/>
              <a:gd name="T17" fmla="*/ 0 60000 65536"/>
              <a:gd name="T18" fmla="*/ 0 60000 65536"/>
              <a:gd name="T19" fmla="*/ 0 60000 65536"/>
              <a:gd name="T20" fmla="*/ 0 60000 65536"/>
              <a:gd name="T21" fmla="*/ 0 w 122"/>
              <a:gd name="T22" fmla="*/ 0 h 208"/>
              <a:gd name="T23" fmla="*/ 122 w 122"/>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08">
                <a:moveTo>
                  <a:pt x="0" y="43"/>
                </a:moveTo>
                <a:lnTo>
                  <a:pt x="49" y="208"/>
                </a:lnTo>
                <a:lnTo>
                  <a:pt x="82" y="208"/>
                </a:lnTo>
                <a:lnTo>
                  <a:pt x="122" y="19"/>
                </a:lnTo>
                <a:lnTo>
                  <a:pt x="90" y="0"/>
                </a:lnTo>
                <a:lnTo>
                  <a:pt x="65" y="13"/>
                </a:lnTo>
                <a:lnTo>
                  <a:pt x="0" y="43"/>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8" name="Freeform 509"/>
          <p:cNvSpPr>
            <a:spLocks/>
          </p:cNvSpPr>
          <p:nvPr/>
        </p:nvSpPr>
        <p:spPr bwMode="auto">
          <a:xfrm>
            <a:off x="4438651" y="4470401"/>
            <a:ext cx="38100" cy="30163"/>
          </a:xfrm>
          <a:custGeom>
            <a:avLst/>
            <a:gdLst>
              <a:gd name="T0" fmla="*/ 0 w 72"/>
              <a:gd name="T1" fmla="*/ 2147483647 h 42"/>
              <a:gd name="T2" fmla="*/ 2147483647 w 72"/>
              <a:gd name="T3" fmla="*/ 2147483647 h 42"/>
              <a:gd name="T4" fmla="*/ 2147483647 w 72"/>
              <a:gd name="T5" fmla="*/ 0 h 42"/>
              <a:gd name="T6" fmla="*/ 2147483647 w 72"/>
              <a:gd name="T7" fmla="*/ 2147483647 h 42"/>
              <a:gd name="T8" fmla="*/ 0 w 72"/>
              <a:gd name="T9" fmla="*/ 2147483647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42"/>
                </a:moveTo>
                <a:lnTo>
                  <a:pt x="8" y="5"/>
                </a:lnTo>
                <a:lnTo>
                  <a:pt x="72" y="0"/>
                </a:lnTo>
                <a:lnTo>
                  <a:pt x="72" y="37"/>
                </a:lnTo>
                <a:lnTo>
                  <a:pt x="0" y="42"/>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9" name="Freeform 510"/>
          <p:cNvSpPr>
            <a:spLocks/>
          </p:cNvSpPr>
          <p:nvPr/>
        </p:nvSpPr>
        <p:spPr bwMode="auto">
          <a:xfrm>
            <a:off x="4992689" y="4098925"/>
            <a:ext cx="361951" cy="342900"/>
          </a:xfrm>
          <a:custGeom>
            <a:avLst/>
            <a:gdLst>
              <a:gd name="T0" fmla="*/ 0 w 683"/>
              <a:gd name="T1" fmla="*/ 2147483647 h 499"/>
              <a:gd name="T2" fmla="*/ 2147483647 w 683"/>
              <a:gd name="T3" fmla="*/ 2147483647 h 499"/>
              <a:gd name="T4" fmla="*/ 2147483647 w 683"/>
              <a:gd name="T5" fmla="*/ 2147483647 h 499"/>
              <a:gd name="T6" fmla="*/ 2147483647 w 683"/>
              <a:gd name="T7" fmla="*/ 2147483647 h 499"/>
              <a:gd name="T8" fmla="*/ 2147483647 w 683"/>
              <a:gd name="T9" fmla="*/ 2147483647 h 499"/>
              <a:gd name="T10" fmla="*/ 2147483647 w 683"/>
              <a:gd name="T11" fmla="*/ 0 h 499"/>
              <a:gd name="T12" fmla="*/ 2147483647 w 683"/>
              <a:gd name="T13" fmla="*/ 2147483647 h 499"/>
              <a:gd name="T14" fmla="*/ 2147483647 w 683"/>
              <a:gd name="T15" fmla="*/ 2147483647 h 499"/>
              <a:gd name="T16" fmla="*/ 2147483647 w 683"/>
              <a:gd name="T17" fmla="*/ 2147483647 h 499"/>
              <a:gd name="T18" fmla="*/ 2147483647 w 683"/>
              <a:gd name="T19" fmla="*/ 2147483647 h 499"/>
              <a:gd name="T20" fmla="*/ 2147483647 w 683"/>
              <a:gd name="T21" fmla="*/ 2147483647 h 499"/>
              <a:gd name="T22" fmla="*/ 2147483647 w 683"/>
              <a:gd name="T23" fmla="*/ 2147483647 h 499"/>
              <a:gd name="T24" fmla="*/ 2147483647 w 683"/>
              <a:gd name="T25" fmla="*/ 2147483647 h 499"/>
              <a:gd name="T26" fmla="*/ 2147483647 w 683"/>
              <a:gd name="T27" fmla="*/ 2147483647 h 499"/>
              <a:gd name="T28" fmla="*/ 2147483647 w 683"/>
              <a:gd name="T29" fmla="*/ 2147483647 h 499"/>
              <a:gd name="T30" fmla="*/ 2147483647 w 683"/>
              <a:gd name="T31" fmla="*/ 2147483647 h 499"/>
              <a:gd name="T32" fmla="*/ 2147483647 w 683"/>
              <a:gd name="T33" fmla="*/ 2147483647 h 499"/>
              <a:gd name="T34" fmla="*/ 0 w 683"/>
              <a:gd name="T35" fmla="*/ 2147483647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3"/>
              <a:gd name="T55" fmla="*/ 0 h 499"/>
              <a:gd name="T56" fmla="*/ 683 w 683"/>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3" h="499">
                <a:moveTo>
                  <a:pt x="0" y="353"/>
                </a:moveTo>
                <a:lnTo>
                  <a:pt x="64" y="323"/>
                </a:lnTo>
                <a:lnTo>
                  <a:pt x="64" y="262"/>
                </a:lnTo>
                <a:lnTo>
                  <a:pt x="152" y="177"/>
                </a:lnTo>
                <a:lnTo>
                  <a:pt x="193" y="31"/>
                </a:lnTo>
                <a:lnTo>
                  <a:pt x="257" y="0"/>
                </a:lnTo>
                <a:lnTo>
                  <a:pt x="313" y="97"/>
                </a:lnTo>
                <a:lnTo>
                  <a:pt x="458" y="183"/>
                </a:lnTo>
                <a:lnTo>
                  <a:pt x="410" y="231"/>
                </a:lnTo>
                <a:lnTo>
                  <a:pt x="450" y="244"/>
                </a:lnTo>
                <a:lnTo>
                  <a:pt x="506" y="304"/>
                </a:lnTo>
                <a:lnTo>
                  <a:pt x="683" y="347"/>
                </a:lnTo>
                <a:lnTo>
                  <a:pt x="555" y="450"/>
                </a:lnTo>
                <a:lnTo>
                  <a:pt x="410" y="487"/>
                </a:lnTo>
                <a:lnTo>
                  <a:pt x="282" y="499"/>
                </a:lnTo>
                <a:lnTo>
                  <a:pt x="145" y="463"/>
                </a:lnTo>
                <a:lnTo>
                  <a:pt x="88" y="390"/>
                </a:lnTo>
                <a:lnTo>
                  <a:pt x="0" y="35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0" name="Freeform 511"/>
          <p:cNvSpPr>
            <a:spLocks/>
          </p:cNvSpPr>
          <p:nvPr/>
        </p:nvSpPr>
        <p:spPr bwMode="auto">
          <a:xfrm>
            <a:off x="4418014" y="4470400"/>
            <a:ext cx="136525" cy="147638"/>
          </a:xfrm>
          <a:custGeom>
            <a:avLst/>
            <a:gdLst>
              <a:gd name="T0" fmla="*/ 0 w 257"/>
              <a:gd name="T1" fmla="*/ 2147483647 h 213"/>
              <a:gd name="T2" fmla="*/ 2147483647 w 257"/>
              <a:gd name="T3" fmla="*/ 2147483647 h 213"/>
              <a:gd name="T4" fmla="*/ 2147483647 w 257"/>
              <a:gd name="T5" fmla="*/ 2147483647 h 213"/>
              <a:gd name="T6" fmla="*/ 2147483647 w 257"/>
              <a:gd name="T7" fmla="*/ 2147483647 h 213"/>
              <a:gd name="T8" fmla="*/ 2147483647 w 257"/>
              <a:gd name="T9" fmla="*/ 2147483647 h 213"/>
              <a:gd name="T10" fmla="*/ 2147483647 w 257"/>
              <a:gd name="T11" fmla="*/ 0 h 213"/>
              <a:gd name="T12" fmla="*/ 2147483647 w 257"/>
              <a:gd name="T13" fmla="*/ 2147483647 h 213"/>
              <a:gd name="T14" fmla="*/ 2147483647 w 257"/>
              <a:gd name="T15" fmla="*/ 2147483647 h 213"/>
              <a:gd name="T16" fmla="*/ 2147483647 w 257"/>
              <a:gd name="T17" fmla="*/ 2147483647 h 213"/>
              <a:gd name="T18" fmla="*/ 2147483647 w 257"/>
              <a:gd name="T19" fmla="*/ 2147483647 h 213"/>
              <a:gd name="T20" fmla="*/ 2147483647 w 257"/>
              <a:gd name="T21" fmla="*/ 2147483647 h 213"/>
              <a:gd name="T22" fmla="*/ 2147483647 w 257"/>
              <a:gd name="T23" fmla="*/ 2147483647 h 213"/>
              <a:gd name="T24" fmla="*/ 0 w 257"/>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13"/>
              <a:gd name="T41" fmla="*/ 257 w 257"/>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13">
                <a:moveTo>
                  <a:pt x="0" y="104"/>
                </a:moveTo>
                <a:lnTo>
                  <a:pt x="23" y="67"/>
                </a:lnTo>
                <a:lnTo>
                  <a:pt x="48" y="67"/>
                </a:lnTo>
                <a:lnTo>
                  <a:pt x="40" y="42"/>
                </a:lnTo>
                <a:lnTo>
                  <a:pt x="112" y="37"/>
                </a:lnTo>
                <a:lnTo>
                  <a:pt x="112" y="0"/>
                </a:lnTo>
                <a:lnTo>
                  <a:pt x="202" y="5"/>
                </a:lnTo>
                <a:lnTo>
                  <a:pt x="193" y="37"/>
                </a:lnTo>
                <a:lnTo>
                  <a:pt x="257" y="37"/>
                </a:lnTo>
                <a:lnTo>
                  <a:pt x="233" y="152"/>
                </a:lnTo>
                <a:lnTo>
                  <a:pt x="177" y="140"/>
                </a:lnTo>
                <a:lnTo>
                  <a:pt x="105" y="213"/>
                </a:lnTo>
                <a:lnTo>
                  <a:pt x="0" y="104"/>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501" name="Freeform 512"/>
          <p:cNvSpPr>
            <a:spLocks/>
          </p:cNvSpPr>
          <p:nvPr/>
        </p:nvSpPr>
        <p:spPr bwMode="auto">
          <a:xfrm>
            <a:off x="3808414" y="4198939"/>
            <a:ext cx="73025" cy="15875"/>
          </a:xfrm>
          <a:custGeom>
            <a:avLst/>
            <a:gdLst>
              <a:gd name="T0" fmla="*/ 0 w 138"/>
              <a:gd name="T1" fmla="*/ 2147483647 h 24"/>
              <a:gd name="T2" fmla="*/ 2147483647 w 138"/>
              <a:gd name="T3" fmla="*/ 0 h 24"/>
              <a:gd name="T4" fmla="*/ 2147483647 w 138"/>
              <a:gd name="T5" fmla="*/ 2147483647 h 24"/>
              <a:gd name="T6" fmla="*/ 0 w 138"/>
              <a:gd name="T7" fmla="*/ 2147483647 h 24"/>
              <a:gd name="T8" fmla="*/ 0 60000 65536"/>
              <a:gd name="T9" fmla="*/ 0 60000 65536"/>
              <a:gd name="T10" fmla="*/ 0 60000 65536"/>
              <a:gd name="T11" fmla="*/ 0 60000 65536"/>
              <a:gd name="T12" fmla="*/ 0 w 138"/>
              <a:gd name="T13" fmla="*/ 0 h 24"/>
              <a:gd name="T14" fmla="*/ 138 w 138"/>
              <a:gd name="T15" fmla="*/ 24 h 24"/>
            </a:gdLst>
            <a:ahLst/>
            <a:cxnLst>
              <a:cxn ang="T8">
                <a:pos x="T0" y="T1"/>
              </a:cxn>
              <a:cxn ang="T9">
                <a:pos x="T2" y="T3"/>
              </a:cxn>
              <a:cxn ang="T10">
                <a:pos x="T4" y="T5"/>
              </a:cxn>
              <a:cxn ang="T11">
                <a:pos x="T6" y="T7"/>
              </a:cxn>
            </a:cxnLst>
            <a:rect l="T12" t="T13" r="T14" b="T15"/>
            <a:pathLst>
              <a:path w="138" h="24">
                <a:moveTo>
                  <a:pt x="0" y="24"/>
                </a:moveTo>
                <a:lnTo>
                  <a:pt x="8" y="0"/>
                </a:lnTo>
                <a:lnTo>
                  <a:pt x="138" y="7"/>
                </a:lnTo>
                <a:lnTo>
                  <a:pt x="0" y="2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2" name="Freeform 513"/>
          <p:cNvSpPr>
            <a:spLocks/>
          </p:cNvSpPr>
          <p:nvPr/>
        </p:nvSpPr>
        <p:spPr bwMode="auto">
          <a:xfrm>
            <a:off x="4137025" y="4256089"/>
            <a:ext cx="106363" cy="160337"/>
          </a:xfrm>
          <a:custGeom>
            <a:avLst/>
            <a:gdLst>
              <a:gd name="T0" fmla="*/ 0 w 201"/>
              <a:gd name="T1" fmla="*/ 2147483647 h 232"/>
              <a:gd name="T2" fmla="*/ 2147483647 w 201"/>
              <a:gd name="T3" fmla="*/ 2147483647 h 232"/>
              <a:gd name="T4" fmla="*/ 2147483647 w 201"/>
              <a:gd name="T5" fmla="*/ 2147483647 h 232"/>
              <a:gd name="T6" fmla="*/ 2147483647 w 201"/>
              <a:gd name="T7" fmla="*/ 0 h 232"/>
              <a:gd name="T8" fmla="*/ 2147483647 w 201"/>
              <a:gd name="T9" fmla="*/ 2147483647 h 232"/>
              <a:gd name="T10" fmla="*/ 2147483647 w 201"/>
              <a:gd name="T11" fmla="*/ 2147483647 h 232"/>
              <a:gd name="T12" fmla="*/ 0 w 201"/>
              <a:gd name="T13" fmla="*/ 2147483647 h 232"/>
              <a:gd name="T14" fmla="*/ 0 60000 65536"/>
              <a:gd name="T15" fmla="*/ 0 60000 65536"/>
              <a:gd name="T16" fmla="*/ 0 60000 65536"/>
              <a:gd name="T17" fmla="*/ 0 60000 65536"/>
              <a:gd name="T18" fmla="*/ 0 60000 65536"/>
              <a:gd name="T19" fmla="*/ 0 60000 65536"/>
              <a:gd name="T20" fmla="*/ 0 60000 65536"/>
              <a:gd name="T21" fmla="*/ 0 w 201"/>
              <a:gd name="T22" fmla="*/ 0 h 232"/>
              <a:gd name="T23" fmla="*/ 201 w 20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2">
                <a:moveTo>
                  <a:pt x="0" y="219"/>
                </a:moveTo>
                <a:lnTo>
                  <a:pt x="16" y="62"/>
                </a:lnTo>
                <a:lnTo>
                  <a:pt x="8" y="6"/>
                </a:lnTo>
                <a:lnTo>
                  <a:pt x="128" y="0"/>
                </a:lnTo>
                <a:lnTo>
                  <a:pt x="201" y="176"/>
                </a:lnTo>
                <a:lnTo>
                  <a:pt x="48" y="232"/>
                </a:lnTo>
                <a:lnTo>
                  <a:pt x="0" y="21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3" name="Freeform 514"/>
          <p:cNvSpPr>
            <a:spLocks/>
          </p:cNvSpPr>
          <p:nvPr/>
        </p:nvSpPr>
        <p:spPr bwMode="auto">
          <a:xfrm>
            <a:off x="3848100" y="4224338"/>
            <a:ext cx="177800" cy="125412"/>
          </a:xfrm>
          <a:custGeom>
            <a:avLst/>
            <a:gdLst>
              <a:gd name="T0" fmla="*/ 0 w 338"/>
              <a:gd name="T1" fmla="*/ 2147483647 h 183"/>
              <a:gd name="T2" fmla="*/ 2147483647 w 338"/>
              <a:gd name="T3" fmla="*/ 2147483647 h 183"/>
              <a:gd name="T4" fmla="*/ 2147483647 w 338"/>
              <a:gd name="T5" fmla="*/ 0 h 183"/>
              <a:gd name="T6" fmla="*/ 2147483647 w 338"/>
              <a:gd name="T7" fmla="*/ 2147483647 h 183"/>
              <a:gd name="T8" fmla="*/ 2147483647 w 338"/>
              <a:gd name="T9" fmla="*/ 2147483647 h 183"/>
              <a:gd name="T10" fmla="*/ 2147483647 w 338"/>
              <a:gd name="T11" fmla="*/ 2147483647 h 183"/>
              <a:gd name="T12" fmla="*/ 2147483647 w 338"/>
              <a:gd name="T13" fmla="*/ 2147483647 h 183"/>
              <a:gd name="T14" fmla="*/ 2147483647 w 338"/>
              <a:gd name="T15" fmla="*/ 2147483647 h 183"/>
              <a:gd name="T16" fmla="*/ 2147483647 w 338"/>
              <a:gd name="T17" fmla="*/ 2147483647 h 183"/>
              <a:gd name="T18" fmla="*/ 2147483647 w 338"/>
              <a:gd name="T19" fmla="*/ 2147483647 h 183"/>
              <a:gd name="T20" fmla="*/ 2147483647 w 338"/>
              <a:gd name="T21" fmla="*/ 2147483647 h 183"/>
              <a:gd name="T22" fmla="*/ 2147483647 w 338"/>
              <a:gd name="T23" fmla="*/ 2147483647 h 183"/>
              <a:gd name="T24" fmla="*/ 2147483647 w 338"/>
              <a:gd name="T25" fmla="*/ 2147483647 h 183"/>
              <a:gd name="T26" fmla="*/ 2147483647 w 338"/>
              <a:gd name="T27" fmla="*/ 2147483647 h 183"/>
              <a:gd name="T28" fmla="*/ 2147483647 w 338"/>
              <a:gd name="T29" fmla="*/ 2147483647 h 183"/>
              <a:gd name="T30" fmla="*/ 0 w 338"/>
              <a:gd name="T31" fmla="*/ 2147483647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183"/>
              <a:gd name="T50" fmla="*/ 338 w 338"/>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183">
                <a:moveTo>
                  <a:pt x="0" y="54"/>
                </a:moveTo>
                <a:lnTo>
                  <a:pt x="65" y="37"/>
                </a:lnTo>
                <a:lnTo>
                  <a:pt x="65" y="0"/>
                </a:lnTo>
                <a:lnTo>
                  <a:pt x="177" y="11"/>
                </a:lnTo>
                <a:lnTo>
                  <a:pt x="202" y="24"/>
                </a:lnTo>
                <a:lnTo>
                  <a:pt x="282" y="6"/>
                </a:lnTo>
                <a:lnTo>
                  <a:pt x="322" y="85"/>
                </a:lnTo>
                <a:lnTo>
                  <a:pt x="338" y="146"/>
                </a:lnTo>
                <a:lnTo>
                  <a:pt x="314" y="146"/>
                </a:lnTo>
                <a:lnTo>
                  <a:pt x="305" y="183"/>
                </a:lnTo>
                <a:lnTo>
                  <a:pt x="257" y="183"/>
                </a:lnTo>
                <a:lnTo>
                  <a:pt x="257" y="146"/>
                </a:lnTo>
                <a:lnTo>
                  <a:pt x="217" y="146"/>
                </a:lnTo>
                <a:lnTo>
                  <a:pt x="177" y="97"/>
                </a:lnTo>
                <a:lnTo>
                  <a:pt x="89" y="121"/>
                </a:lnTo>
                <a:lnTo>
                  <a:pt x="0" y="5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4" name="Freeform 515"/>
          <p:cNvSpPr>
            <a:spLocks/>
          </p:cNvSpPr>
          <p:nvPr/>
        </p:nvSpPr>
        <p:spPr bwMode="auto">
          <a:xfrm>
            <a:off x="6486526" y="4391026"/>
            <a:ext cx="255588" cy="271463"/>
          </a:xfrm>
          <a:custGeom>
            <a:avLst/>
            <a:gdLst>
              <a:gd name="T0" fmla="*/ 0 w 483"/>
              <a:gd name="T1" fmla="*/ 0 h 396"/>
              <a:gd name="T2" fmla="*/ 2147483647 w 483"/>
              <a:gd name="T3" fmla="*/ 2147483647 h 396"/>
              <a:gd name="T4" fmla="*/ 2147483647 w 483"/>
              <a:gd name="T5" fmla="*/ 2147483647 h 396"/>
              <a:gd name="T6" fmla="*/ 2147483647 w 483"/>
              <a:gd name="T7" fmla="*/ 2147483647 h 396"/>
              <a:gd name="T8" fmla="*/ 2147483647 w 483"/>
              <a:gd name="T9" fmla="*/ 2147483647 h 396"/>
              <a:gd name="T10" fmla="*/ 2147483647 w 483"/>
              <a:gd name="T11" fmla="*/ 2147483647 h 396"/>
              <a:gd name="T12" fmla="*/ 2147483647 w 483"/>
              <a:gd name="T13" fmla="*/ 2147483647 h 396"/>
              <a:gd name="T14" fmla="*/ 2147483647 w 483"/>
              <a:gd name="T15" fmla="*/ 2147483647 h 396"/>
              <a:gd name="T16" fmla="*/ 2147483647 w 483"/>
              <a:gd name="T17" fmla="*/ 2147483647 h 396"/>
              <a:gd name="T18" fmla="*/ 2147483647 w 483"/>
              <a:gd name="T19" fmla="*/ 2147483647 h 396"/>
              <a:gd name="T20" fmla="*/ 2147483647 w 483"/>
              <a:gd name="T21" fmla="*/ 2147483647 h 396"/>
              <a:gd name="T22" fmla="*/ 2147483647 w 483"/>
              <a:gd name="T23" fmla="*/ 2147483647 h 396"/>
              <a:gd name="T24" fmla="*/ 0 w 483"/>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396"/>
              <a:gd name="T41" fmla="*/ 483 w 483"/>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396">
                <a:moveTo>
                  <a:pt x="0" y="0"/>
                </a:moveTo>
                <a:lnTo>
                  <a:pt x="105" y="18"/>
                </a:lnTo>
                <a:lnTo>
                  <a:pt x="242" y="121"/>
                </a:lnTo>
                <a:lnTo>
                  <a:pt x="355" y="158"/>
                </a:lnTo>
                <a:lnTo>
                  <a:pt x="338" y="183"/>
                </a:lnTo>
                <a:lnTo>
                  <a:pt x="378" y="177"/>
                </a:lnTo>
                <a:lnTo>
                  <a:pt x="370" y="220"/>
                </a:lnTo>
                <a:lnTo>
                  <a:pt x="483" y="299"/>
                </a:lnTo>
                <a:lnTo>
                  <a:pt x="475" y="390"/>
                </a:lnTo>
                <a:lnTo>
                  <a:pt x="418" y="396"/>
                </a:lnTo>
                <a:lnTo>
                  <a:pt x="330" y="334"/>
                </a:lnTo>
                <a:lnTo>
                  <a:pt x="153" y="134"/>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5" name="Freeform 516"/>
          <p:cNvSpPr>
            <a:spLocks/>
          </p:cNvSpPr>
          <p:nvPr/>
        </p:nvSpPr>
        <p:spPr bwMode="auto">
          <a:xfrm>
            <a:off x="6727826" y="4662488"/>
            <a:ext cx="214313" cy="68262"/>
          </a:xfrm>
          <a:custGeom>
            <a:avLst/>
            <a:gdLst>
              <a:gd name="T0" fmla="*/ 0 w 403"/>
              <a:gd name="T1" fmla="*/ 2147483647 h 97"/>
              <a:gd name="T2" fmla="*/ 2147483647 w 403"/>
              <a:gd name="T3" fmla="*/ 0 h 97"/>
              <a:gd name="T4" fmla="*/ 2147483647 w 403"/>
              <a:gd name="T5" fmla="*/ 2147483647 h 97"/>
              <a:gd name="T6" fmla="*/ 2147483647 w 403"/>
              <a:gd name="T7" fmla="*/ 2147483647 h 97"/>
              <a:gd name="T8" fmla="*/ 2147483647 w 403"/>
              <a:gd name="T9" fmla="*/ 2147483647 h 97"/>
              <a:gd name="T10" fmla="*/ 2147483647 w 403"/>
              <a:gd name="T11" fmla="*/ 2147483647 h 97"/>
              <a:gd name="T12" fmla="*/ 2147483647 w 403"/>
              <a:gd name="T13" fmla="*/ 2147483647 h 97"/>
              <a:gd name="T14" fmla="*/ 0 w 403"/>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97"/>
              <a:gd name="T26" fmla="*/ 403 w 40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97">
                <a:moveTo>
                  <a:pt x="0" y="24"/>
                </a:moveTo>
                <a:lnTo>
                  <a:pt x="25" y="0"/>
                </a:lnTo>
                <a:lnTo>
                  <a:pt x="307" y="30"/>
                </a:lnTo>
                <a:lnTo>
                  <a:pt x="330" y="54"/>
                </a:lnTo>
                <a:lnTo>
                  <a:pt x="403" y="67"/>
                </a:lnTo>
                <a:lnTo>
                  <a:pt x="403" y="97"/>
                </a:lnTo>
                <a:lnTo>
                  <a:pt x="65" y="48"/>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6" name="Freeform 517"/>
          <p:cNvSpPr>
            <a:spLocks/>
          </p:cNvSpPr>
          <p:nvPr/>
        </p:nvSpPr>
        <p:spPr bwMode="auto">
          <a:xfrm>
            <a:off x="6808788" y="4421189"/>
            <a:ext cx="239712" cy="200025"/>
          </a:xfrm>
          <a:custGeom>
            <a:avLst/>
            <a:gdLst>
              <a:gd name="T0" fmla="*/ 0 w 452"/>
              <a:gd name="T1" fmla="*/ 2147483647 h 291"/>
              <a:gd name="T2" fmla="*/ 2147483647 w 452"/>
              <a:gd name="T3" fmla="*/ 2147483647 h 291"/>
              <a:gd name="T4" fmla="*/ 2147483647 w 452"/>
              <a:gd name="T5" fmla="*/ 2147483647 h 291"/>
              <a:gd name="T6" fmla="*/ 2147483647 w 452"/>
              <a:gd name="T7" fmla="*/ 2147483647 h 291"/>
              <a:gd name="T8" fmla="*/ 2147483647 w 452"/>
              <a:gd name="T9" fmla="*/ 2147483647 h 291"/>
              <a:gd name="T10" fmla="*/ 2147483647 w 452"/>
              <a:gd name="T11" fmla="*/ 0 h 291"/>
              <a:gd name="T12" fmla="*/ 2147483647 w 452"/>
              <a:gd name="T13" fmla="*/ 2147483647 h 291"/>
              <a:gd name="T14" fmla="*/ 2147483647 w 452"/>
              <a:gd name="T15" fmla="*/ 2147483647 h 291"/>
              <a:gd name="T16" fmla="*/ 2147483647 w 452"/>
              <a:gd name="T17" fmla="*/ 2147483647 h 291"/>
              <a:gd name="T18" fmla="*/ 2147483647 w 452"/>
              <a:gd name="T19" fmla="*/ 2147483647 h 291"/>
              <a:gd name="T20" fmla="*/ 2147483647 w 452"/>
              <a:gd name="T21" fmla="*/ 2147483647 h 291"/>
              <a:gd name="T22" fmla="*/ 2147483647 w 452"/>
              <a:gd name="T23" fmla="*/ 2147483647 h 291"/>
              <a:gd name="T24" fmla="*/ 2147483647 w 452"/>
              <a:gd name="T25" fmla="*/ 2147483647 h 291"/>
              <a:gd name="T26" fmla="*/ 2147483647 w 452"/>
              <a:gd name="T27" fmla="*/ 2147483647 h 291"/>
              <a:gd name="T28" fmla="*/ 2147483647 w 452"/>
              <a:gd name="T29" fmla="*/ 2147483647 h 291"/>
              <a:gd name="T30" fmla="*/ 2147483647 w 452"/>
              <a:gd name="T31" fmla="*/ 2147483647 h 291"/>
              <a:gd name="T32" fmla="*/ 2147483647 w 452"/>
              <a:gd name="T33" fmla="*/ 2147483647 h 291"/>
              <a:gd name="T34" fmla="*/ 0 w 45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2"/>
              <a:gd name="T55" fmla="*/ 0 h 291"/>
              <a:gd name="T56" fmla="*/ 452 w 45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2" h="291">
                <a:moveTo>
                  <a:pt x="0" y="134"/>
                </a:moveTo>
                <a:lnTo>
                  <a:pt x="32" y="91"/>
                </a:lnTo>
                <a:lnTo>
                  <a:pt x="74" y="115"/>
                </a:lnTo>
                <a:lnTo>
                  <a:pt x="210" y="110"/>
                </a:lnTo>
                <a:lnTo>
                  <a:pt x="250" y="97"/>
                </a:lnTo>
                <a:lnTo>
                  <a:pt x="314" y="0"/>
                </a:lnTo>
                <a:lnTo>
                  <a:pt x="387" y="6"/>
                </a:lnTo>
                <a:lnTo>
                  <a:pt x="370" y="30"/>
                </a:lnTo>
                <a:lnTo>
                  <a:pt x="452" y="115"/>
                </a:lnTo>
                <a:lnTo>
                  <a:pt x="410" y="110"/>
                </a:lnTo>
                <a:lnTo>
                  <a:pt x="330" y="207"/>
                </a:lnTo>
                <a:lnTo>
                  <a:pt x="322" y="274"/>
                </a:lnTo>
                <a:lnTo>
                  <a:pt x="265" y="291"/>
                </a:lnTo>
                <a:lnTo>
                  <a:pt x="177" y="256"/>
                </a:lnTo>
                <a:lnTo>
                  <a:pt x="129" y="267"/>
                </a:lnTo>
                <a:lnTo>
                  <a:pt x="129" y="250"/>
                </a:lnTo>
                <a:lnTo>
                  <a:pt x="57" y="250"/>
                </a:lnTo>
                <a:lnTo>
                  <a:pt x="0" y="13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7" name="Freeform 518"/>
          <p:cNvSpPr>
            <a:spLocks/>
          </p:cNvSpPr>
          <p:nvPr/>
        </p:nvSpPr>
        <p:spPr bwMode="auto">
          <a:xfrm>
            <a:off x="7048502" y="4483100"/>
            <a:ext cx="144463" cy="171450"/>
          </a:xfrm>
          <a:custGeom>
            <a:avLst/>
            <a:gdLst>
              <a:gd name="T0" fmla="*/ 0 w 273"/>
              <a:gd name="T1" fmla="*/ 2147483647 h 249"/>
              <a:gd name="T2" fmla="*/ 2147483647 w 273"/>
              <a:gd name="T3" fmla="*/ 2147483647 h 249"/>
              <a:gd name="T4" fmla="*/ 2147483647 w 273"/>
              <a:gd name="T5" fmla="*/ 2147483647 h 249"/>
              <a:gd name="T6" fmla="*/ 2147483647 w 273"/>
              <a:gd name="T7" fmla="*/ 2147483647 h 249"/>
              <a:gd name="T8" fmla="*/ 2147483647 w 273"/>
              <a:gd name="T9" fmla="*/ 2147483647 h 249"/>
              <a:gd name="T10" fmla="*/ 2147483647 w 273"/>
              <a:gd name="T11" fmla="*/ 2147483647 h 249"/>
              <a:gd name="T12" fmla="*/ 2147483647 w 273"/>
              <a:gd name="T13" fmla="*/ 2147483647 h 249"/>
              <a:gd name="T14" fmla="*/ 2147483647 w 273"/>
              <a:gd name="T15" fmla="*/ 2147483647 h 249"/>
              <a:gd name="T16" fmla="*/ 2147483647 w 273"/>
              <a:gd name="T17" fmla="*/ 2147483647 h 249"/>
              <a:gd name="T18" fmla="*/ 2147483647 w 273"/>
              <a:gd name="T19" fmla="*/ 2147483647 h 249"/>
              <a:gd name="T20" fmla="*/ 2147483647 w 273"/>
              <a:gd name="T21" fmla="*/ 2147483647 h 249"/>
              <a:gd name="T22" fmla="*/ 2147483647 w 273"/>
              <a:gd name="T23" fmla="*/ 2147483647 h 249"/>
              <a:gd name="T24" fmla="*/ 2147483647 w 273"/>
              <a:gd name="T25" fmla="*/ 2147483647 h 249"/>
              <a:gd name="T26" fmla="*/ 2147483647 w 273"/>
              <a:gd name="T27" fmla="*/ 2147483647 h 249"/>
              <a:gd name="T28" fmla="*/ 2147483647 w 273"/>
              <a:gd name="T29" fmla="*/ 0 h 249"/>
              <a:gd name="T30" fmla="*/ 2147483647 w 273"/>
              <a:gd name="T31" fmla="*/ 2147483647 h 249"/>
              <a:gd name="T32" fmla="*/ 2147483647 w 273"/>
              <a:gd name="T33" fmla="*/ 2147483647 h 249"/>
              <a:gd name="T34" fmla="*/ 2147483647 w 273"/>
              <a:gd name="T35" fmla="*/ 2147483647 h 249"/>
              <a:gd name="T36" fmla="*/ 0 w 273"/>
              <a:gd name="T37" fmla="*/ 2147483647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49"/>
              <a:gd name="T59" fmla="*/ 273 w 27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49">
                <a:moveTo>
                  <a:pt x="0" y="152"/>
                </a:moveTo>
                <a:lnTo>
                  <a:pt x="31" y="195"/>
                </a:lnTo>
                <a:lnTo>
                  <a:pt x="23" y="243"/>
                </a:lnTo>
                <a:lnTo>
                  <a:pt x="63" y="249"/>
                </a:lnTo>
                <a:lnTo>
                  <a:pt x="63" y="159"/>
                </a:lnTo>
                <a:lnTo>
                  <a:pt x="88" y="152"/>
                </a:lnTo>
                <a:lnTo>
                  <a:pt x="88" y="183"/>
                </a:lnTo>
                <a:lnTo>
                  <a:pt x="120" y="219"/>
                </a:lnTo>
                <a:lnTo>
                  <a:pt x="176" y="207"/>
                </a:lnTo>
                <a:lnTo>
                  <a:pt x="111" y="122"/>
                </a:lnTo>
                <a:lnTo>
                  <a:pt x="200" y="86"/>
                </a:lnTo>
                <a:lnTo>
                  <a:pt x="71" y="103"/>
                </a:lnTo>
                <a:lnTo>
                  <a:pt x="55" y="49"/>
                </a:lnTo>
                <a:lnTo>
                  <a:pt x="240" y="43"/>
                </a:lnTo>
                <a:lnTo>
                  <a:pt x="273" y="0"/>
                </a:lnTo>
                <a:lnTo>
                  <a:pt x="225" y="24"/>
                </a:lnTo>
                <a:lnTo>
                  <a:pt x="88" y="12"/>
                </a:lnTo>
                <a:lnTo>
                  <a:pt x="47" y="30"/>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8" name="Freeform 519"/>
          <p:cNvSpPr>
            <a:spLocks/>
          </p:cNvSpPr>
          <p:nvPr/>
        </p:nvSpPr>
        <p:spPr bwMode="auto">
          <a:xfrm>
            <a:off x="7332663" y="4532314"/>
            <a:ext cx="247651" cy="206375"/>
          </a:xfrm>
          <a:custGeom>
            <a:avLst/>
            <a:gdLst>
              <a:gd name="T0" fmla="*/ 0 w 466"/>
              <a:gd name="T1" fmla="*/ 2147483647 h 299"/>
              <a:gd name="T2" fmla="*/ 2147483647 w 466"/>
              <a:gd name="T3" fmla="*/ 2147483647 h 299"/>
              <a:gd name="T4" fmla="*/ 2147483647 w 466"/>
              <a:gd name="T5" fmla="*/ 2147483647 h 299"/>
              <a:gd name="T6" fmla="*/ 2147483647 w 466"/>
              <a:gd name="T7" fmla="*/ 2147483647 h 299"/>
              <a:gd name="T8" fmla="*/ 2147483647 w 466"/>
              <a:gd name="T9" fmla="*/ 2147483647 h 299"/>
              <a:gd name="T10" fmla="*/ 2147483647 w 466"/>
              <a:gd name="T11" fmla="*/ 2147483647 h 299"/>
              <a:gd name="T12" fmla="*/ 2147483647 w 466"/>
              <a:gd name="T13" fmla="*/ 2147483647 h 299"/>
              <a:gd name="T14" fmla="*/ 2147483647 w 466"/>
              <a:gd name="T15" fmla="*/ 2147483647 h 299"/>
              <a:gd name="T16" fmla="*/ 2147483647 w 466"/>
              <a:gd name="T17" fmla="*/ 2147483647 h 299"/>
              <a:gd name="T18" fmla="*/ 2147483647 w 466"/>
              <a:gd name="T19" fmla="*/ 2147483647 h 299"/>
              <a:gd name="T20" fmla="*/ 2147483647 w 466"/>
              <a:gd name="T21" fmla="*/ 2147483647 h 299"/>
              <a:gd name="T22" fmla="*/ 2147483647 w 466"/>
              <a:gd name="T23" fmla="*/ 2147483647 h 299"/>
              <a:gd name="T24" fmla="*/ 2147483647 w 466"/>
              <a:gd name="T25" fmla="*/ 2147483647 h 299"/>
              <a:gd name="T26" fmla="*/ 2147483647 w 466"/>
              <a:gd name="T27" fmla="*/ 2147483647 h 299"/>
              <a:gd name="T28" fmla="*/ 2147483647 w 466"/>
              <a:gd name="T29" fmla="*/ 2147483647 h 299"/>
              <a:gd name="T30" fmla="*/ 2147483647 w 466"/>
              <a:gd name="T31" fmla="*/ 2147483647 h 299"/>
              <a:gd name="T32" fmla="*/ 2147483647 w 466"/>
              <a:gd name="T33" fmla="*/ 2147483647 h 299"/>
              <a:gd name="T34" fmla="*/ 2147483647 w 466"/>
              <a:gd name="T35" fmla="*/ 2147483647 h 299"/>
              <a:gd name="T36" fmla="*/ 2147483647 w 466"/>
              <a:gd name="T37" fmla="*/ 0 h 299"/>
              <a:gd name="T38" fmla="*/ 0 w 466"/>
              <a:gd name="T39" fmla="*/ 2147483647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6"/>
              <a:gd name="T61" fmla="*/ 0 h 299"/>
              <a:gd name="T62" fmla="*/ 466 w 466"/>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6" h="299">
                <a:moveTo>
                  <a:pt x="0" y="37"/>
                </a:moveTo>
                <a:lnTo>
                  <a:pt x="65" y="61"/>
                </a:lnTo>
                <a:lnTo>
                  <a:pt x="128" y="55"/>
                </a:lnTo>
                <a:lnTo>
                  <a:pt x="48" y="86"/>
                </a:lnTo>
                <a:lnTo>
                  <a:pt x="88" y="122"/>
                </a:lnTo>
                <a:lnTo>
                  <a:pt x="128" y="92"/>
                </a:lnTo>
                <a:lnTo>
                  <a:pt x="161" y="122"/>
                </a:lnTo>
                <a:lnTo>
                  <a:pt x="330" y="176"/>
                </a:lnTo>
                <a:lnTo>
                  <a:pt x="361" y="243"/>
                </a:lnTo>
                <a:lnTo>
                  <a:pt x="338" y="237"/>
                </a:lnTo>
                <a:lnTo>
                  <a:pt x="313" y="274"/>
                </a:lnTo>
                <a:lnTo>
                  <a:pt x="410" y="262"/>
                </a:lnTo>
                <a:lnTo>
                  <a:pt x="466" y="299"/>
                </a:lnTo>
                <a:lnTo>
                  <a:pt x="458" y="79"/>
                </a:lnTo>
                <a:lnTo>
                  <a:pt x="313" y="37"/>
                </a:lnTo>
                <a:lnTo>
                  <a:pt x="193" y="103"/>
                </a:lnTo>
                <a:lnTo>
                  <a:pt x="145" y="67"/>
                </a:lnTo>
                <a:lnTo>
                  <a:pt x="136" y="13"/>
                </a:lnTo>
                <a:lnTo>
                  <a:pt x="72"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9" name="Freeform 520"/>
          <p:cNvSpPr>
            <a:spLocks/>
          </p:cNvSpPr>
          <p:nvPr/>
        </p:nvSpPr>
        <p:spPr bwMode="auto">
          <a:xfrm>
            <a:off x="5276852" y="3817938"/>
            <a:ext cx="47625" cy="19050"/>
          </a:xfrm>
          <a:custGeom>
            <a:avLst/>
            <a:gdLst>
              <a:gd name="T0" fmla="*/ 0 w 89"/>
              <a:gd name="T1" fmla="*/ 0 h 24"/>
              <a:gd name="T2" fmla="*/ 2147483647 w 89"/>
              <a:gd name="T3" fmla="*/ 2147483647 h 24"/>
              <a:gd name="T4" fmla="*/ 2147483647 w 89"/>
              <a:gd name="T5" fmla="*/ 0 h 24"/>
              <a:gd name="T6" fmla="*/ 0 w 89"/>
              <a:gd name="T7" fmla="*/ 0 h 24"/>
              <a:gd name="T8" fmla="*/ 0 60000 65536"/>
              <a:gd name="T9" fmla="*/ 0 60000 65536"/>
              <a:gd name="T10" fmla="*/ 0 60000 65536"/>
              <a:gd name="T11" fmla="*/ 0 60000 65536"/>
              <a:gd name="T12" fmla="*/ 0 w 89"/>
              <a:gd name="T13" fmla="*/ 0 h 24"/>
              <a:gd name="T14" fmla="*/ 89 w 89"/>
              <a:gd name="T15" fmla="*/ 24 h 24"/>
            </a:gdLst>
            <a:ahLst/>
            <a:cxnLst>
              <a:cxn ang="T8">
                <a:pos x="T0" y="T1"/>
              </a:cxn>
              <a:cxn ang="T9">
                <a:pos x="T2" y="T3"/>
              </a:cxn>
              <a:cxn ang="T10">
                <a:pos x="T4" y="T5"/>
              </a:cxn>
              <a:cxn ang="T11">
                <a:pos x="T6" y="T7"/>
              </a:cxn>
            </a:cxnLst>
            <a:rect l="T12" t="T13" r="T14" b="T15"/>
            <a:pathLst>
              <a:path w="89" h="24">
                <a:moveTo>
                  <a:pt x="0" y="0"/>
                </a:moveTo>
                <a:lnTo>
                  <a:pt x="40" y="24"/>
                </a:lnTo>
                <a:lnTo>
                  <a:pt x="89" y="0"/>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0" name="Freeform 521"/>
          <p:cNvSpPr>
            <a:spLocks/>
          </p:cNvSpPr>
          <p:nvPr/>
        </p:nvSpPr>
        <p:spPr bwMode="auto">
          <a:xfrm>
            <a:off x="4005263" y="4275138"/>
            <a:ext cx="139700" cy="146050"/>
          </a:xfrm>
          <a:custGeom>
            <a:avLst/>
            <a:gdLst>
              <a:gd name="T0" fmla="*/ 0 w 265"/>
              <a:gd name="T1" fmla="*/ 2147483647 h 213"/>
              <a:gd name="T2" fmla="*/ 2147483647 w 265"/>
              <a:gd name="T3" fmla="*/ 2147483647 h 213"/>
              <a:gd name="T4" fmla="*/ 2147483647 w 265"/>
              <a:gd name="T5" fmla="*/ 2147483647 h 213"/>
              <a:gd name="T6" fmla="*/ 2147483647 w 265"/>
              <a:gd name="T7" fmla="*/ 2147483647 h 213"/>
              <a:gd name="T8" fmla="*/ 2147483647 w 265"/>
              <a:gd name="T9" fmla="*/ 2147483647 h 213"/>
              <a:gd name="T10" fmla="*/ 2147483647 w 265"/>
              <a:gd name="T11" fmla="*/ 0 h 213"/>
              <a:gd name="T12" fmla="*/ 2147483647 w 265"/>
              <a:gd name="T13" fmla="*/ 2147483647 h 213"/>
              <a:gd name="T14" fmla="*/ 2147483647 w 265"/>
              <a:gd name="T15" fmla="*/ 2147483647 h 213"/>
              <a:gd name="T16" fmla="*/ 2147483647 w 265"/>
              <a:gd name="T17" fmla="*/ 2147483647 h 213"/>
              <a:gd name="T18" fmla="*/ 2147483647 w 265"/>
              <a:gd name="T19" fmla="*/ 2147483647 h 213"/>
              <a:gd name="T20" fmla="*/ 2147483647 w 265"/>
              <a:gd name="T21" fmla="*/ 2147483647 h 213"/>
              <a:gd name="T22" fmla="*/ 2147483647 w 265"/>
              <a:gd name="T23" fmla="*/ 2147483647 h 213"/>
              <a:gd name="T24" fmla="*/ 0 w 265"/>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13"/>
              <a:gd name="T41" fmla="*/ 265 w 26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13">
                <a:moveTo>
                  <a:pt x="0" y="140"/>
                </a:moveTo>
                <a:lnTo>
                  <a:pt x="7" y="110"/>
                </a:lnTo>
                <a:lnTo>
                  <a:pt x="16" y="73"/>
                </a:lnTo>
                <a:lnTo>
                  <a:pt x="40" y="73"/>
                </a:lnTo>
                <a:lnTo>
                  <a:pt x="24" y="12"/>
                </a:lnTo>
                <a:lnTo>
                  <a:pt x="104" y="0"/>
                </a:lnTo>
                <a:lnTo>
                  <a:pt x="152" y="12"/>
                </a:lnTo>
                <a:lnTo>
                  <a:pt x="169" y="30"/>
                </a:lnTo>
                <a:lnTo>
                  <a:pt x="265" y="37"/>
                </a:lnTo>
                <a:lnTo>
                  <a:pt x="249" y="194"/>
                </a:lnTo>
                <a:lnTo>
                  <a:pt x="49" y="213"/>
                </a:lnTo>
                <a:lnTo>
                  <a:pt x="49" y="158"/>
                </a:lnTo>
                <a:lnTo>
                  <a:pt x="0" y="14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11" name="Freeform 522"/>
          <p:cNvSpPr>
            <a:spLocks/>
          </p:cNvSpPr>
          <p:nvPr/>
        </p:nvSpPr>
        <p:spPr bwMode="auto">
          <a:xfrm>
            <a:off x="5038725" y="3713164"/>
            <a:ext cx="106363" cy="104775"/>
          </a:xfrm>
          <a:custGeom>
            <a:avLst/>
            <a:gdLst>
              <a:gd name="T0" fmla="*/ 0 w 200"/>
              <a:gd name="T1" fmla="*/ 2147483647 h 152"/>
              <a:gd name="T2" fmla="*/ 0 w 200"/>
              <a:gd name="T3" fmla="*/ 2147483647 h 152"/>
              <a:gd name="T4" fmla="*/ 2147483647 w 200"/>
              <a:gd name="T5" fmla="*/ 2147483647 h 152"/>
              <a:gd name="T6" fmla="*/ 2147483647 w 200"/>
              <a:gd name="T7" fmla="*/ 2147483647 h 152"/>
              <a:gd name="T8" fmla="*/ 2147483647 w 200"/>
              <a:gd name="T9" fmla="*/ 0 h 152"/>
              <a:gd name="T10" fmla="*/ 2147483647 w 200"/>
              <a:gd name="T11" fmla="*/ 2147483647 h 152"/>
              <a:gd name="T12" fmla="*/ 2147483647 w 200"/>
              <a:gd name="T13" fmla="*/ 2147483647 h 152"/>
              <a:gd name="T14" fmla="*/ 2147483647 w 200"/>
              <a:gd name="T15" fmla="*/ 2147483647 h 152"/>
              <a:gd name="T16" fmla="*/ 2147483647 w 200"/>
              <a:gd name="T17" fmla="*/ 2147483647 h 152"/>
              <a:gd name="T18" fmla="*/ 2147483647 w 200"/>
              <a:gd name="T19" fmla="*/ 2147483647 h 152"/>
              <a:gd name="T20" fmla="*/ 2147483647 w 200"/>
              <a:gd name="T21" fmla="*/ 2147483647 h 152"/>
              <a:gd name="T22" fmla="*/ 2147483647 w 200"/>
              <a:gd name="T23" fmla="*/ 2147483647 h 152"/>
              <a:gd name="T24" fmla="*/ 0 w 200"/>
              <a:gd name="T25" fmla="*/ 2147483647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52"/>
              <a:gd name="T41" fmla="*/ 200 w 20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52">
                <a:moveTo>
                  <a:pt x="0" y="66"/>
                </a:moveTo>
                <a:lnTo>
                  <a:pt x="0" y="36"/>
                </a:lnTo>
                <a:lnTo>
                  <a:pt x="24" y="24"/>
                </a:lnTo>
                <a:lnTo>
                  <a:pt x="80" y="36"/>
                </a:lnTo>
                <a:lnTo>
                  <a:pt x="177" y="0"/>
                </a:lnTo>
                <a:lnTo>
                  <a:pt x="200" y="42"/>
                </a:lnTo>
                <a:lnTo>
                  <a:pt x="97" y="60"/>
                </a:lnTo>
                <a:lnTo>
                  <a:pt x="145" y="103"/>
                </a:lnTo>
                <a:lnTo>
                  <a:pt x="120" y="121"/>
                </a:lnTo>
                <a:lnTo>
                  <a:pt x="64" y="152"/>
                </a:lnTo>
                <a:lnTo>
                  <a:pt x="9" y="146"/>
                </a:lnTo>
                <a:lnTo>
                  <a:pt x="24" y="66"/>
                </a:lnTo>
                <a:lnTo>
                  <a:pt x="0" y="6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2" name="Freeform 523"/>
          <p:cNvSpPr>
            <a:spLocks/>
          </p:cNvSpPr>
          <p:nvPr/>
        </p:nvSpPr>
        <p:spPr bwMode="auto">
          <a:xfrm>
            <a:off x="5021263" y="4416426"/>
            <a:ext cx="188912" cy="212725"/>
          </a:xfrm>
          <a:custGeom>
            <a:avLst/>
            <a:gdLst>
              <a:gd name="T0" fmla="*/ 0 w 355"/>
              <a:gd name="T1" fmla="*/ 2147483647 h 310"/>
              <a:gd name="T2" fmla="*/ 2147483647 w 355"/>
              <a:gd name="T3" fmla="*/ 2147483647 h 310"/>
              <a:gd name="T4" fmla="*/ 0 w 355"/>
              <a:gd name="T5" fmla="*/ 2147483647 h 310"/>
              <a:gd name="T6" fmla="*/ 2147483647 w 355"/>
              <a:gd name="T7" fmla="*/ 2147483647 h 310"/>
              <a:gd name="T8" fmla="*/ 2147483647 w 355"/>
              <a:gd name="T9" fmla="*/ 2147483647 h 310"/>
              <a:gd name="T10" fmla="*/ 2147483647 w 355"/>
              <a:gd name="T11" fmla="*/ 2147483647 h 310"/>
              <a:gd name="T12" fmla="*/ 2147483647 w 355"/>
              <a:gd name="T13" fmla="*/ 2147483647 h 310"/>
              <a:gd name="T14" fmla="*/ 2147483647 w 355"/>
              <a:gd name="T15" fmla="*/ 2147483647 h 310"/>
              <a:gd name="T16" fmla="*/ 2147483647 w 355"/>
              <a:gd name="T17" fmla="*/ 2147483647 h 310"/>
              <a:gd name="T18" fmla="*/ 2147483647 w 355"/>
              <a:gd name="T19" fmla="*/ 2147483647 h 310"/>
              <a:gd name="T20" fmla="*/ 2147483647 w 355"/>
              <a:gd name="T21" fmla="*/ 2147483647 h 310"/>
              <a:gd name="T22" fmla="*/ 2147483647 w 355"/>
              <a:gd name="T23" fmla="*/ 0 h 310"/>
              <a:gd name="T24" fmla="*/ 0 w 355"/>
              <a:gd name="T25" fmla="*/ 2147483647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
              <a:gd name="T40" fmla="*/ 0 h 310"/>
              <a:gd name="T41" fmla="*/ 355 w 355"/>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 h="310">
                <a:moveTo>
                  <a:pt x="0" y="18"/>
                </a:moveTo>
                <a:lnTo>
                  <a:pt x="42" y="84"/>
                </a:lnTo>
                <a:lnTo>
                  <a:pt x="0" y="146"/>
                </a:lnTo>
                <a:lnTo>
                  <a:pt x="33" y="164"/>
                </a:lnTo>
                <a:lnTo>
                  <a:pt x="9" y="189"/>
                </a:lnTo>
                <a:lnTo>
                  <a:pt x="242" y="310"/>
                </a:lnTo>
                <a:lnTo>
                  <a:pt x="338" y="213"/>
                </a:lnTo>
                <a:lnTo>
                  <a:pt x="323" y="189"/>
                </a:lnTo>
                <a:lnTo>
                  <a:pt x="323" y="54"/>
                </a:lnTo>
                <a:lnTo>
                  <a:pt x="355" y="24"/>
                </a:lnTo>
                <a:lnTo>
                  <a:pt x="227" y="36"/>
                </a:lnTo>
                <a:lnTo>
                  <a:pt x="90" y="0"/>
                </a:lnTo>
                <a:lnTo>
                  <a:pt x="0" y="1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3" name="Freeform 524"/>
          <p:cNvSpPr>
            <a:spLocks/>
          </p:cNvSpPr>
          <p:nvPr/>
        </p:nvSpPr>
        <p:spPr bwMode="auto">
          <a:xfrm>
            <a:off x="7180265" y="3451226"/>
            <a:ext cx="149225" cy="146050"/>
          </a:xfrm>
          <a:custGeom>
            <a:avLst/>
            <a:gdLst>
              <a:gd name="T0" fmla="*/ 0 w 282"/>
              <a:gd name="T1" fmla="*/ 2147483647 h 213"/>
              <a:gd name="T2" fmla="*/ 2147483647 w 282"/>
              <a:gd name="T3" fmla="*/ 2147483647 h 213"/>
              <a:gd name="T4" fmla="*/ 2147483647 w 282"/>
              <a:gd name="T5" fmla="*/ 2147483647 h 213"/>
              <a:gd name="T6" fmla="*/ 2147483647 w 282"/>
              <a:gd name="T7" fmla="*/ 2147483647 h 213"/>
              <a:gd name="T8" fmla="*/ 2147483647 w 282"/>
              <a:gd name="T9" fmla="*/ 2147483647 h 213"/>
              <a:gd name="T10" fmla="*/ 2147483647 w 282"/>
              <a:gd name="T11" fmla="*/ 2147483647 h 213"/>
              <a:gd name="T12" fmla="*/ 2147483647 w 282"/>
              <a:gd name="T13" fmla="*/ 2147483647 h 213"/>
              <a:gd name="T14" fmla="*/ 2147483647 w 282"/>
              <a:gd name="T15" fmla="*/ 2147483647 h 213"/>
              <a:gd name="T16" fmla="*/ 2147483647 w 282"/>
              <a:gd name="T17" fmla="*/ 2147483647 h 213"/>
              <a:gd name="T18" fmla="*/ 2147483647 w 282"/>
              <a:gd name="T19" fmla="*/ 0 h 213"/>
              <a:gd name="T20" fmla="*/ 2147483647 w 282"/>
              <a:gd name="T21" fmla="*/ 2147483647 h 213"/>
              <a:gd name="T22" fmla="*/ 2147483647 w 282"/>
              <a:gd name="T23" fmla="*/ 2147483647 h 213"/>
              <a:gd name="T24" fmla="*/ 2147483647 w 282"/>
              <a:gd name="T25" fmla="*/ 2147483647 h 213"/>
              <a:gd name="T26" fmla="*/ 0 w 282"/>
              <a:gd name="T27" fmla="*/ 2147483647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13"/>
              <a:gd name="T44" fmla="*/ 282 w 282"/>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13">
                <a:moveTo>
                  <a:pt x="0" y="128"/>
                </a:moveTo>
                <a:lnTo>
                  <a:pt x="48" y="140"/>
                </a:lnTo>
                <a:lnTo>
                  <a:pt x="17" y="201"/>
                </a:lnTo>
                <a:lnTo>
                  <a:pt x="97" y="213"/>
                </a:lnTo>
                <a:lnTo>
                  <a:pt x="177" y="177"/>
                </a:lnTo>
                <a:lnTo>
                  <a:pt x="137" y="128"/>
                </a:lnTo>
                <a:lnTo>
                  <a:pt x="241" y="85"/>
                </a:lnTo>
                <a:lnTo>
                  <a:pt x="282" y="24"/>
                </a:lnTo>
                <a:lnTo>
                  <a:pt x="273" y="18"/>
                </a:lnTo>
                <a:lnTo>
                  <a:pt x="258" y="0"/>
                </a:lnTo>
                <a:lnTo>
                  <a:pt x="170" y="42"/>
                </a:lnTo>
                <a:lnTo>
                  <a:pt x="170" y="61"/>
                </a:lnTo>
                <a:lnTo>
                  <a:pt x="113" y="61"/>
                </a:lnTo>
                <a:lnTo>
                  <a:pt x="0" y="12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4" name="Freeform 525"/>
          <p:cNvSpPr>
            <a:spLocks/>
          </p:cNvSpPr>
          <p:nvPr/>
        </p:nvSpPr>
        <p:spPr bwMode="auto">
          <a:xfrm>
            <a:off x="7218365" y="3571876"/>
            <a:ext cx="84137" cy="112713"/>
          </a:xfrm>
          <a:custGeom>
            <a:avLst/>
            <a:gdLst>
              <a:gd name="T0" fmla="*/ 0 w 160"/>
              <a:gd name="T1" fmla="*/ 2147483647 h 164"/>
              <a:gd name="T2" fmla="*/ 2147483647 w 160"/>
              <a:gd name="T3" fmla="*/ 2147483647 h 164"/>
              <a:gd name="T4" fmla="*/ 2147483647 w 160"/>
              <a:gd name="T5" fmla="*/ 0 h 164"/>
              <a:gd name="T6" fmla="*/ 2147483647 w 160"/>
              <a:gd name="T7" fmla="*/ 2147483647 h 164"/>
              <a:gd name="T8" fmla="*/ 2147483647 w 160"/>
              <a:gd name="T9" fmla="*/ 2147483647 h 164"/>
              <a:gd name="T10" fmla="*/ 0 w 160"/>
              <a:gd name="T11" fmla="*/ 2147483647 h 164"/>
              <a:gd name="T12" fmla="*/ 0 60000 65536"/>
              <a:gd name="T13" fmla="*/ 0 60000 65536"/>
              <a:gd name="T14" fmla="*/ 0 60000 65536"/>
              <a:gd name="T15" fmla="*/ 0 60000 65536"/>
              <a:gd name="T16" fmla="*/ 0 60000 65536"/>
              <a:gd name="T17" fmla="*/ 0 60000 65536"/>
              <a:gd name="T18" fmla="*/ 0 w 160"/>
              <a:gd name="T19" fmla="*/ 0 h 164"/>
              <a:gd name="T20" fmla="*/ 160 w 16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0" h="164">
                <a:moveTo>
                  <a:pt x="0" y="164"/>
                </a:moveTo>
                <a:lnTo>
                  <a:pt x="24" y="36"/>
                </a:lnTo>
                <a:lnTo>
                  <a:pt x="104" y="0"/>
                </a:lnTo>
                <a:lnTo>
                  <a:pt x="160" y="97"/>
                </a:lnTo>
                <a:lnTo>
                  <a:pt x="97" y="146"/>
                </a:lnTo>
                <a:lnTo>
                  <a:pt x="0" y="16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5" name="Freeform 526"/>
          <p:cNvSpPr>
            <a:spLocks/>
          </p:cNvSpPr>
          <p:nvPr/>
        </p:nvSpPr>
        <p:spPr bwMode="auto">
          <a:xfrm>
            <a:off x="5324475" y="3797301"/>
            <a:ext cx="38100" cy="42863"/>
          </a:xfrm>
          <a:custGeom>
            <a:avLst/>
            <a:gdLst>
              <a:gd name="T0" fmla="*/ 0 w 73"/>
              <a:gd name="T1" fmla="*/ 2147483647 h 61"/>
              <a:gd name="T2" fmla="*/ 2147483647 w 73"/>
              <a:gd name="T3" fmla="*/ 0 h 61"/>
              <a:gd name="T4" fmla="*/ 2147483647 w 73"/>
              <a:gd name="T5" fmla="*/ 2147483647 h 61"/>
              <a:gd name="T6" fmla="*/ 0 w 73"/>
              <a:gd name="T7" fmla="*/ 2147483647 h 61"/>
              <a:gd name="T8" fmla="*/ 0 60000 65536"/>
              <a:gd name="T9" fmla="*/ 0 60000 65536"/>
              <a:gd name="T10" fmla="*/ 0 60000 65536"/>
              <a:gd name="T11" fmla="*/ 0 60000 65536"/>
              <a:gd name="T12" fmla="*/ 0 w 73"/>
              <a:gd name="T13" fmla="*/ 0 h 61"/>
              <a:gd name="T14" fmla="*/ 73 w 73"/>
              <a:gd name="T15" fmla="*/ 61 h 61"/>
            </a:gdLst>
            <a:ahLst/>
            <a:cxnLst>
              <a:cxn ang="T8">
                <a:pos x="T0" y="T1"/>
              </a:cxn>
              <a:cxn ang="T9">
                <a:pos x="T2" y="T3"/>
              </a:cxn>
              <a:cxn ang="T10">
                <a:pos x="T4" y="T5"/>
              </a:cxn>
              <a:cxn ang="T11">
                <a:pos x="T6" y="T7"/>
              </a:cxn>
            </a:cxnLst>
            <a:rect l="T12" t="T13" r="T14" b="T15"/>
            <a:pathLst>
              <a:path w="73" h="61">
                <a:moveTo>
                  <a:pt x="0" y="31"/>
                </a:moveTo>
                <a:lnTo>
                  <a:pt x="56" y="0"/>
                </a:lnTo>
                <a:lnTo>
                  <a:pt x="73" y="61"/>
                </a:lnTo>
                <a:lnTo>
                  <a:pt x="0" y="3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6" name="Freeform 527"/>
          <p:cNvSpPr>
            <a:spLocks/>
          </p:cNvSpPr>
          <p:nvPr/>
        </p:nvSpPr>
        <p:spPr bwMode="auto">
          <a:xfrm>
            <a:off x="6600825" y="3989389"/>
            <a:ext cx="171451" cy="196850"/>
          </a:xfrm>
          <a:custGeom>
            <a:avLst/>
            <a:gdLst>
              <a:gd name="T0" fmla="*/ 0 w 322"/>
              <a:gd name="T1" fmla="*/ 2147483647 h 286"/>
              <a:gd name="T2" fmla="*/ 2147483647 w 322"/>
              <a:gd name="T3" fmla="*/ 2147483647 h 286"/>
              <a:gd name="T4" fmla="*/ 2147483647 w 322"/>
              <a:gd name="T5" fmla="*/ 2147483647 h 286"/>
              <a:gd name="T6" fmla="*/ 2147483647 w 322"/>
              <a:gd name="T7" fmla="*/ 2147483647 h 286"/>
              <a:gd name="T8" fmla="*/ 2147483647 w 322"/>
              <a:gd name="T9" fmla="*/ 2147483647 h 286"/>
              <a:gd name="T10" fmla="*/ 2147483647 w 322"/>
              <a:gd name="T11" fmla="*/ 2147483647 h 286"/>
              <a:gd name="T12" fmla="*/ 2147483647 w 322"/>
              <a:gd name="T13" fmla="*/ 2147483647 h 286"/>
              <a:gd name="T14" fmla="*/ 2147483647 w 322"/>
              <a:gd name="T15" fmla="*/ 2147483647 h 286"/>
              <a:gd name="T16" fmla="*/ 2147483647 w 322"/>
              <a:gd name="T17" fmla="*/ 2147483647 h 286"/>
              <a:gd name="T18" fmla="*/ 2147483647 w 322"/>
              <a:gd name="T19" fmla="*/ 2147483647 h 286"/>
              <a:gd name="T20" fmla="*/ 2147483647 w 322"/>
              <a:gd name="T21" fmla="*/ 2147483647 h 286"/>
              <a:gd name="T22" fmla="*/ 2147483647 w 322"/>
              <a:gd name="T23" fmla="*/ 2147483647 h 286"/>
              <a:gd name="T24" fmla="*/ 2147483647 w 322"/>
              <a:gd name="T25" fmla="*/ 0 h 286"/>
              <a:gd name="T26" fmla="*/ 2147483647 w 322"/>
              <a:gd name="T27" fmla="*/ 0 h 286"/>
              <a:gd name="T28" fmla="*/ 2147483647 w 322"/>
              <a:gd name="T29" fmla="*/ 2147483647 h 286"/>
              <a:gd name="T30" fmla="*/ 2147483647 w 322"/>
              <a:gd name="T31" fmla="*/ 2147483647 h 286"/>
              <a:gd name="T32" fmla="*/ 0 w 322"/>
              <a:gd name="T33" fmla="*/ 2147483647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286"/>
              <a:gd name="T53" fmla="*/ 322 w 322"/>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286">
                <a:moveTo>
                  <a:pt x="0" y="61"/>
                </a:moveTo>
                <a:lnTo>
                  <a:pt x="40" y="98"/>
                </a:lnTo>
                <a:lnTo>
                  <a:pt x="32" y="171"/>
                </a:lnTo>
                <a:lnTo>
                  <a:pt x="144" y="146"/>
                </a:lnTo>
                <a:lnTo>
                  <a:pt x="192" y="171"/>
                </a:lnTo>
                <a:lnTo>
                  <a:pt x="240" y="244"/>
                </a:lnTo>
                <a:lnTo>
                  <a:pt x="225" y="286"/>
                </a:lnTo>
                <a:lnTo>
                  <a:pt x="322" y="274"/>
                </a:lnTo>
                <a:lnTo>
                  <a:pt x="273" y="182"/>
                </a:lnTo>
                <a:lnTo>
                  <a:pt x="168" y="109"/>
                </a:lnTo>
                <a:lnTo>
                  <a:pt x="192" y="73"/>
                </a:lnTo>
                <a:lnTo>
                  <a:pt x="137" y="55"/>
                </a:lnTo>
                <a:lnTo>
                  <a:pt x="80" y="0"/>
                </a:lnTo>
                <a:lnTo>
                  <a:pt x="64" y="0"/>
                </a:lnTo>
                <a:lnTo>
                  <a:pt x="64" y="36"/>
                </a:lnTo>
                <a:lnTo>
                  <a:pt x="40" y="25"/>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7" name="Freeform 528"/>
          <p:cNvSpPr>
            <a:spLocks/>
          </p:cNvSpPr>
          <p:nvPr/>
        </p:nvSpPr>
        <p:spPr bwMode="auto">
          <a:xfrm>
            <a:off x="3937002" y="4325938"/>
            <a:ext cx="93663" cy="95250"/>
          </a:xfrm>
          <a:custGeom>
            <a:avLst/>
            <a:gdLst>
              <a:gd name="T0" fmla="*/ 0 w 178"/>
              <a:gd name="T1" fmla="*/ 2147483647 h 140"/>
              <a:gd name="T2" fmla="*/ 2147483647 w 178"/>
              <a:gd name="T3" fmla="*/ 0 h 140"/>
              <a:gd name="T4" fmla="*/ 2147483647 w 178"/>
              <a:gd name="T5" fmla="*/ 0 h 140"/>
              <a:gd name="T6" fmla="*/ 2147483647 w 178"/>
              <a:gd name="T7" fmla="*/ 2147483647 h 140"/>
              <a:gd name="T8" fmla="*/ 2147483647 w 178"/>
              <a:gd name="T9" fmla="*/ 2147483647 h 140"/>
              <a:gd name="T10" fmla="*/ 2147483647 w 178"/>
              <a:gd name="T11" fmla="*/ 2147483647 h 140"/>
              <a:gd name="T12" fmla="*/ 2147483647 w 178"/>
              <a:gd name="T13" fmla="*/ 2147483647 h 140"/>
              <a:gd name="T14" fmla="*/ 2147483647 w 178"/>
              <a:gd name="T15" fmla="*/ 2147483647 h 140"/>
              <a:gd name="T16" fmla="*/ 0 w 17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0"/>
              <a:gd name="T29" fmla="*/ 178 w 17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0">
                <a:moveTo>
                  <a:pt x="0" y="48"/>
                </a:moveTo>
                <a:lnTo>
                  <a:pt x="48" y="0"/>
                </a:lnTo>
                <a:lnTo>
                  <a:pt x="88" y="0"/>
                </a:lnTo>
                <a:lnTo>
                  <a:pt x="88" y="37"/>
                </a:lnTo>
                <a:lnTo>
                  <a:pt x="136" y="37"/>
                </a:lnTo>
                <a:lnTo>
                  <a:pt x="129" y="67"/>
                </a:lnTo>
                <a:lnTo>
                  <a:pt x="178" y="85"/>
                </a:lnTo>
                <a:lnTo>
                  <a:pt x="178" y="140"/>
                </a:lnTo>
                <a:lnTo>
                  <a:pt x="0" y="4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18" name="Freeform 529"/>
          <p:cNvSpPr>
            <a:spLocks/>
          </p:cNvSpPr>
          <p:nvPr/>
        </p:nvSpPr>
        <p:spPr bwMode="auto">
          <a:xfrm>
            <a:off x="5235577" y="4810125"/>
            <a:ext cx="174625" cy="325438"/>
          </a:xfrm>
          <a:custGeom>
            <a:avLst/>
            <a:gdLst>
              <a:gd name="T0" fmla="*/ 0 w 330"/>
              <a:gd name="T1" fmla="*/ 2147483647 h 474"/>
              <a:gd name="T2" fmla="*/ 2147483647 w 330"/>
              <a:gd name="T3" fmla="*/ 2147483647 h 474"/>
              <a:gd name="T4" fmla="*/ 2147483647 w 330"/>
              <a:gd name="T5" fmla="*/ 2147483647 h 474"/>
              <a:gd name="T6" fmla="*/ 2147483647 w 330"/>
              <a:gd name="T7" fmla="*/ 2147483647 h 474"/>
              <a:gd name="T8" fmla="*/ 2147483647 w 330"/>
              <a:gd name="T9" fmla="*/ 2147483647 h 474"/>
              <a:gd name="T10" fmla="*/ 2147483647 w 330"/>
              <a:gd name="T11" fmla="*/ 2147483647 h 474"/>
              <a:gd name="T12" fmla="*/ 2147483647 w 330"/>
              <a:gd name="T13" fmla="*/ 0 h 474"/>
              <a:gd name="T14" fmla="*/ 2147483647 w 330"/>
              <a:gd name="T15" fmla="*/ 2147483647 h 474"/>
              <a:gd name="T16" fmla="*/ 2147483647 w 330"/>
              <a:gd name="T17" fmla="*/ 2147483647 h 474"/>
              <a:gd name="T18" fmla="*/ 2147483647 w 330"/>
              <a:gd name="T19" fmla="*/ 2147483647 h 474"/>
              <a:gd name="T20" fmla="*/ 2147483647 w 330"/>
              <a:gd name="T21" fmla="*/ 2147483647 h 474"/>
              <a:gd name="T22" fmla="*/ 2147483647 w 330"/>
              <a:gd name="T23" fmla="*/ 2147483647 h 474"/>
              <a:gd name="T24" fmla="*/ 2147483647 w 330"/>
              <a:gd name="T25" fmla="*/ 2147483647 h 474"/>
              <a:gd name="T26" fmla="*/ 0 w 330"/>
              <a:gd name="T27" fmla="*/ 2147483647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474"/>
              <a:gd name="T44" fmla="*/ 330 w 330"/>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474">
                <a:moveTo>
                  <a:pt x="0" y="340"/>
                </a:moveTo>
                <a:lnTo>
                  <a:pt x="40" y="438"/>
                </a:lnTo>
                <a:lnTo>
                  <a:pt x="97" y="474"/>
                </a:lnTo>
                <a:lnTo>
                  <a:pt x="193" y="438"/>
                </a:lnTo>
                <a:lnTo>
                  <a:pt x="305" y="115"/>
                </a:lnTo>
                <a:lnTo>
                  <a:pt x="330" y="127"/>
                </a:lnTo>
                <a:lnTo>
                  <a:pt x="265" y="0"/>
                </a:lnTo>
                <a:lnTo>
                  <a:pt x="217" y="54"/>
                </a:lnTo>
                <a:lnTo>
                  <a:pt x="217" y="85"/>
                </a:lnTo>
                <a:lnTo>
                  <a:pt x="145" y="127"/>
                </a:lnTo>
                <a:lnTo>
                  <a:pt x="64" y="146"/>
                </a:lnTo>
                <a:lnTo>
                  <a:pt x="40" y="188"/>
                </a:lnTo>
                <a:lnTo>
                  <a:pt x="64" y="267"/>
                </a:lnTo>
                <a:lnTo>
                  <a:pt x="0" y="34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9" name="Freeform 530"/>
          <p:cNvSpPr>
            <a:spLocks/>
          </p:cNvSpPr>
          <p:nvPr/>
        </p:nvSpPr>
        <p:spPr bwMode="auto">
          <a:xfrm>
            <a:off x="4987925" y="4741864"/>
            <a:ext cx="80963" cy="185737"/>
          </a:xfrm>
          <a:custGeom>
            <a:avLst/>
            <a:gdLst>
              <a:gd name="T0" fmla="*/ 0 w 153"/>
              <a:gd name="T1" fmla="*/ 2147483647 h 268"/>
              <a:gd name="T2" fmla="*/ 2147483647 w 153"/>
              <a:gd name="T3" fmla="*/ 2147483647 h 268"/>
              <a:gd name="T4" fmla="*/ 2147483647 w 153"/>
              <a:gd name="T5" fmla="*/ 2147483647 h 268"/>
              <a:gd name="T6" fmla="*/ 2147483647 w 153"/>
              <a:gd name="T7" fmla="*/ 2147483647 h 268"/>
              <a:gd name="T8" fmla="*/ 2147483647 w 153"/>
              <a:gd name="T9" fmla="*/ 2147483647 h 268"/>
              <a:gd name="T10" fmla="*/ 2147483647 w 153"/>
              <a:gd name="T11" fmla="*/ 2147483647 h 268"/>
              <a:gd name="T12" fmla="*/ 2147483647 w 153"/>
              <a:gd name="T13" fmla="*/ 2147483647 h 268"/>
              <a:gd name="T14" fmla="*/ 2147483647 w 153"/>
              <a:gd name="T15" fmla="*/ 2147483647 h 268"/>
              <a:gd name="T16" fmla="*/ 2147483647 w 153"/>
              <a:gd name="T17" fmla="*/ 2147483647 h 268"/>
              <a:gd name="T18" fmla="*/ 2147483647 w 153"/>
              <a:gd name="T19" fmla="*/ 2147483647 h 268"/>
              <a:gd name="T20" fmla="*/ 2147483647 w 153"/>
              <a:gd name="T21" fmla="*/ 2147483647 h 268"/>
              <a:gd name="T22" fmla="*/ 2147483647 w 153"/>
              <a:gd name="T23" fmla="*/ 0 h 268"/>
              <a:gd name="T24" fmla="*/ 2147483647 w 153"/>
              <a:gd name="T25" fmla="*/ 2147483647 h 268"/>
              <a:gd name="T26" fmla="*/ 0 w 153"/>
              <a:gd name="T27" fmla="*/ 2147483647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268"/>
              <a:gd name="T44" fmla="*/ 153 w 15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268">
                <a:moveTo>
                  <a:pt x="0" y="152"/>
                </a:moveTo>
                <a:lnTo>
                  <a:pt x="23" y="165"/>
                </a:lnTo>
                <a:lnTo>
                  <a:pt x="80" y="183"/>
                </a:lnTo>
                <a:lnTo>
                  <a:pt x="72" y="232"/>
                </a:lnTo>
                <a:lnTo>
                  <a:pt x="120" y="268"/>
                </a:lnTo>
                <a:lnTo>
                  <a:pt x="153" y="195"/>
                </a:lnTo>
                <a:lnTo>
                  <a:pt x="96" y="146"/>
                </a:lnTo>
                <a:lnTo>
                  <a:pt x="112" y="176"/>
                </a:lnTo>
                <a:lnTo>
                  <a:pt x="88" y="171"/>
                </a:lnTo>
                <a:lnTo>
                  <a:pt x="63" y="104"/>
                </a:lnTo>
                <a:lnTo>
                  <a:pt x="63" y="12"/>
                </a:lnTo>
                <a:lnTo>
                  <a:pt x="8" y="0"/>
                </a:lnTo>
                <a:lnTo>
                  <a:pt x="48" y="49"/>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0" name="Freeform 531"/>
          <p:cNvSpPr>
            <a:spLocks/>
          </p:cNvSpPr>
          <p:nvPr/>
        </p:nvSpPr>
        <p:spPr bwMode="auto">
          <a:xfrm>
            <a:off x="6605589" y="4370389"/>
            <a:ext cx="84137" cy="117475"/>
          </a:xfrm>
          <a:custGeom>
            <a:avLst/>
            <a:gdLst>
              <a:gd name="T0" fmla="*/ 0 w 161"/>
              <a:gd name="T1" fmla="*/ 0 h 170"/>
              <a:gd name="T2" fmla="*/ 2147483647 w 161"/>
              <a:gd name="T3" fmla="*/ 0 h 170"/>
              <a:gd name="T4" fmla="*/ 2147483647 w 161"/>
              <a:gd name="T5" fmla="*/ 2147483647 h 170"/>
              <a:gd name="T6" fmla="*/ 2147483647 w 161"/>
              <a:gd name="T7" fmla="*/ 2147483647 h 170"/>
              <a:gd name="T8" fmla="*/ 2147483647 w 161"/>
              <a:gd name="T9" fmla="*/ 2147483647 h 170"/>
              <a:gd name="T10" fmla="*/ 2147483647 w 161"/>
              <a:gd name="T11" fmla="*/ 2147483647 h 170"/>
              <a:gd name="T12" fmla="*/ 2147483647 w 161"/>
              <a:gd name="T13" fmla="*/ 2147483647 h 170"/>
              <a:gd name="T14" fmla="*/ 0 w 161"/>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0"/>
              <a:gd name="T26" fmla="*/ 161 w 1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0">
                <a:moveTo>
                  <a:pt x="0" y="0"/>
                </a:moveTo>
                <a:lnTo>
                  <a:pt x="25" y="0"/>
                </a:lnTo>
                <a:lnTo>
                  <a:pt x="41" y="24"/>
                </a:lnTo>
                <a:lnTo>
                  <a:pt x="81" y="11"/>
                </a:lnTo>
                <a:lnTo>
                  <a:pt x="137" y="54"/>
                </a:lnTo>
                <a:lnTo>
                  <a:pt x="161" y="170"/>
                </a:lnTo>
                <a:lnTo>
                  <a:pt x="48" y="121"/>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1" name="Freeform 532"/>
          <p:cNvSpPr>
            <a:spLocks/>
          </p:cNvSpPr>
          <p:nvPr/>
        </p:nvSpPr>
        <p:spPr bwMode="auto">
          <a:xfrm>
            <a:off x="6826251" y="4362451"/>
            <a:ext cx="230188" cy="138113"/>
          </a:xfrm>
          <a:custGeom>
            <a:avLst/>
            <a:gdLst>
              <a:gd name="T0" fmla="*/ 0 w 435"/>
              <a:gd name="T1" fmla="*/ 2147483647 h 201"/>
              <a:gd name="T2" fmla="*/ 2147483647 w 435"/>
              <a:gd name="T3" fmla="*/ 2147483647 h 201"/>
              <a:gd name="T4" fmla="*/ 2147483647 w 435"/>
              <a:gd name="T5" fmla="*/ 2147483647 h 201"/>
              <a:gd name="T6" fmla="*/ 2147483647 w 435"/>
              <a:gd name="T7" fmla="*/ 2147483647 h 201"/>
              <a:gd name="T8" fmla="*/ 2147483647 w 435"/>
              <a:gd name="T9" fmla="*/ 2147483647 h 201"/>
              <a:gd name="T10" fmla="*/ 2147483647 w 435"/>
              <a:gd name="T11" fmla="*/ 2147483647 h 201"/>
              <a:gd name="T12" fmla="*/ 2147483647 w 435"/>
              <a:gd name="T13" fmla="*/ 2147483647 h 201"/>
              <a:gd name="T14" fmla="*/ 2147483647 w 435"/>
              <a:gd name="T15" fmla="*/ 2147483647 h 201"/>
              <a:gd name="T16" fmla="*/ 2147483647 w 435"/>
              <a:gd name="T17" fmla="*/ 0 h 201"/>
              <a:gd name="T18" fmla="*/ 2147483647 w 435"/>
              <a:gd name="T19" fmla="*/ 2147483647 h 201"/>
              <a:gd name="T20" fmla="*/ 2147483647 w 435"/>
              <a:gd name="T21" fmla="*/ 2147483647 h 201"/>
              <a:gd name="T22" fmla="*/ 2147483647 w 435"/>
              <a:gd name="T23" fmla="*/ 2147483647 h 201"/>
              <a:gd name="T24" fmla="*/ 2147483647 w 435"/>
              <a:gd name="T25" fmla="*/ 2147483647 h 201"/>
              <a:gd name="T26" fmla="*/ 2147483647 w 435"/>
              <a:gd name="T27" fmla="*/ 2147483647 h 201"/>
              <a:gd name="T28" fmla="*/ 2147483647 w 435"/>
              <a:gd name="T29" fmla="*/ 2147483647 h 201"/>
              <a:gd name="T30" fmla="*/ 0 w 435"/>
              <a:gd name="T31" fmla="*/ 2147483647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5"/>
              <a:gd name="T49" fmla="*/ 0 h 201"/>
              <a:gd name="T50" fmla="*/ 435 w 435"/>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5" h="201">
                <a:moveTo>
                  <a:pt x="0" y="177"/>
                </a:moveTo>
                <a:lnTo>
                  <a:pt x="42" y="201"/>
                </a:lnTo>
                <a:lnTo>
                  <a:pt x="178" y="196"/>
                </a:lnTo>
                <a:lnTo>
                  <a:pt x="218" y="183"/>
                </a:lnTo>
                <a:lnTo>
                  <a:pt x="282" y="86"/>
                </a:lnTo>
                <a:lnTo>
                  <a:pt x="355" y="92"/>
                </a:lnTo>
                <a:lnTo>
                  <a:pt x="435" y="61"/>
                </a:lnTo>
                <a:lnTo>
                  <a:pt x="355" y="31"/>
                </a:lnTo>
                <a:lnTo>
                  <a:pt x="338" y="0"/>
                </a:lnTo>
                <a:lnTo>
                  <a:pt x="250" y="67"/>
                </a:lnTo>
                <a:lnTo>
                  <a:pt x="226" y="98"/>
                </a:lnTo>
                <a:lnTo>
                  <a:pt x="193" y="80"/>
                </a:lnTo>
                <a:lnTo>
                  <a:pt x="138" y="129"/>
                </a:lnTo>
                <a:lnTo>
                  <a:pt x="90" y="134"/>
                </a:lnTo>
                <a:lnTo>
                  <a:pt x="65" y="183"/>
                </a:lnTo>
                <a:lnTo>
                  <a:pt x="0" y="17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2" name="Freeform 533"/>
          <p:cNvSpPr>
            <a:spLocks/>
          </p:cNvSpPr>
          <p:nvPr/>
        </p:nvSpPr>
        <p:spPr bwMode="auto">
          <a:xfrm>
            <a:off x="3919539" y="3927476"/>
            <a:ext cx="392112" cy="355600"/>
          </a:xfrm>
          <a:custGeom>
            <a:avLst/>
            <a:gdLst>
              <a:gd name="T0" fmla="*/ 0 w 740"/>
              <a:gd name="T1" fmla="*/ 2147483647 h 517"/>
              <a:gd name="T2" fmla="*/ 2147483647 w 740"/>
              <a:gd name="T3" fmla="*/ 2147483647 h 517"/>
              <a:gd name="T4" fmla="*/ 2147483647 w 740"/>
              <a:gd name="T5" fmla="*/ 2147483647 h 517"/>
              <a:gd name="T6" fmla="*/ 2147483647 w 740"/>
              <a:gd name="T7" fmla="*/ 2147483647 h 517"/>
              <a:gd name="T8" fmla="*/ 2147483647 w 740"/>
              <a:gd name="T9" fmla="*/ 0 h 517"/>
              <a:gd name="T10" fmla="*/ 2147483647 w 740"/>
              <a:gd name="T11" fmla="*/ 0 h 517"/>
              <a:gd name="T12" fmla="*/ 2147483647 w 740"/>
              <a:gd name="T13" fmla="*/ 2147483647 h 517"/>
              <a:gd name="T14" fmla="*/ 2147483647 w 740"/>
              <a:gd name="T15" fmla="*/ 2147483647 h 517"/>
              <a:gd name="T16" fmla="*/ 2147483647 w 740"/>
              <a:gd name="T17" fmla="*/ 2147483647 h 517"/>
              <a:gd name="T18" fmla="*/ 2147483647 w 740"/>
              <a:gd name="T19" fmla="*/ 2147483647 h 517"/>
              <a:gd name="T20" fmla="*/ 2147483647 w 740"/>
              <a:gd name="T21" fmla="*/ 2147483647 h 517"/>
              <a:gd name="T22" fmla="*/ 2147483647 w 740"/>
              <a:gd name="T23" fmla="*/ 2147483647 h 517"/>
              <a:gd name="T24" fmla="*/ 2147483647 w 740"/>
              <a:gd name="T25" fmla="*/ 2147483647 h 517"/>
              <a:gd name="T26" fmla="*/ 2147483647 w 740"/>
              <a:gd name="T27" fmla="*/ 2147483647 h 517"/>
              <a:gd name="T28" fmla="*/ 2147483647 w 740"/>
              <a:gd name="T29" fmla="*/ 2147483647 h 517"/>
              <a:gd name="T30" fmla="*/ 2147483647 w 740"/>
              <a:gd name="T31" fmla="*/ 2147483647 h 517"/>
              <a:gd name="T32" fmla="*/ 2147483647 w 740"/>
              <a:gd name="T33" fmla="*/ 2147483647 h 517"/>
              <a:gd name="T34" fmla="*/ 2147483647 w 740"/>
              <a:gd name="T35" fmla="*/ 2147483647 h 517"/>
              <a:gd name="T36" fmla="*/ 2147483647 w 740"/>
              <a:gd name="T37" fmla="*/ 2147483647 h 517"/>
              <a:gd name="T38" fmla="*/ 0 w 740"/>
              <a:gd name="T39" fmla="*/ 214748364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517"/>
              <a:gd name="T62" fmla="*/ 740 w 74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517">
                <a:moveTo>
                  <a:pt x="0" y="359"/>
                </a:moveTo>
                <a:lnTo>
                  <a:pt x="32" y="322"/>
                </a:lnTo>
                <a:lnTo>
                  <a:pt x="72" y="346"/>
                </a:lnTo>
                <a:lnTo>
                  <a:pt x="298" y="335"/>
                </a:lnTo>
                <a:lnTo>
                  <a:pt x="250" y="0"/>
                </a:lnTo>
                <a:lnTo>
                  <a:pt x="321" y="0"/>
                </a:lnTo>
                <a:lnTo>
                  <a:pt x="691" y="182"/>
                </a:lnTo>
                <a:lnTo>
                  <a:pt x="691" y="213"/>
                </a:lnTo>
                <a:lnTo>
                  <a:pt x="740" y="200"/>
                </a:lnTo>
                <a:lnTo>
                  <a:pt x="740" y="310"/>
                </a:lnTo>
                <a:lnTo>
                  <a:pt x="700" y="340"/>
                </a:lnTo>
                <a:lnTo>
                  <a:pt x="555" y="353"/>
                </a:lnTo>
                <a:lnTo>
                  <a:pt x="378" y="419"/>
                </a:lnTo>
                <a:lnTo>
                  <a:pt x="313" y="517"/>
                </a:lnTo>
                <a:lnTo>
                  <a:pt x="265" y="505"/>
                </a:lnTo>
                <a:lnTo>
                  <a:pt x="185" y="517"/>
                </a:lnTo>
                <a:lnTo>
                  <a:pt x="145" y="438"/>
                </a:lnTo>
                <a:lnTo>
                  <a:pt x="65" y="456"/>
                </a:lnTo>
                <a:lnTo>
                  <a:pt x="40" y="443"/>
                </a:lnTo>
                <a:lnTo>
                  <a:pt x="0" y="35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3" name="Freeform 534"/>
          <p:cNvSpPr>
            <a:spLocks/>
          </p:cNvSpPr>
          <p:nvPr/>
        </p:nvSpPr>
        <p:spPr bwMode="auto">
          <a:xfrm>
            <a:off x="3805237" y="3868738"/>
            <a:ext cx="284163" cy="304800"/>
          </a:xfrm>
          <a:custGeom>
            <a:avLst/>
            <a:gdLst>
              <a:gd name="T0" fmla="*/ 0 w 538"/>
              <a:gd name="T1" fmla="*/ 2147483647 h 445"/>
              <a:gd name="T2" fmla="*/ 2147483647 w 538"/>
              <a:gd name="T3" fmla="*/ 2147483647 h 445"/>
              <a:gd name="T4" fmla="*/ 2147483647 w 538"/>
              <a:gd name="T5" fmla="*/ 2147483647 h 445"/>
              <a:gd name="T6" fmla="*/ 2147483647 w 538"/>
              <a:gd name="T7" fmla="*/ 2147483647 h 445"/>
              <a:gd name="T8" fmla="*/ 2147483647 w 538"/>
              <a:gd name="T9" fmla="*/ 2147483647 h 445"/>
              <a:gd name="T10" fmla="*/ 2147483647 w 538"/>
              <a:gd name="T11" fmla="*/ 2147483647 h 445"/>
              <a:gd name="T12" fmla="*/ 2147483647 w 538"/>
              <a:gd name="T13" fmla="*/ 2147483647 h 445"/>
              <a:gd name="T14" fmla="*/ 2147483647 w 538"/>
              <a:gd name="T15" fmla="*/ 2147483647 h 445"/>
              <a:gd name="T16" fmla="*/ 2147483647 w 538"/>
              <a:gd name="T17" fmla="*/ 2147483647 h 445"/>
              <a:gd name="T18" fmla="*/ 2147483647 w 538"/>
              <a:gd name="T19" fmla="*/ 2147483647 h 445"/>
              <a:gd name="T20" fmla="*/ 2147483647 w 538"/>
              <a:gd name="T21" fmla="*/ 2147483647 h 445"/>
              <a:gd name="T22" fmla="*/ 2147483647 w 538"/>
              <a:gd name="T23" fmla="*/ 0 h 445"/>
              <a:gd name="T24" fmla="*/ 2147483647 w 538"/>
              <a:gd name="T25" fmla="*/ 2147483647 h 445"/>
              <a:gd name="T26" fmla="*/ 2147483647 w 538"/>
              <a:gd name="T27" fmla="*/ 2147483647 h 445"/>
              <a:gd name="T28" fmla="*/ 2147483647 w 538"/>
              <a:gd name="T29" fmla="*/ 2147483647 h 445"/>
              <a:gd name="T30" fmla="*/ 2147483647 w 538"/>
              <a:gd name="T31" fmla="*/ 2147483647 h 445"/>
              <a:gd name="T32" fmla="*/ 2147483647 w 538"/>
              <a:gd name="T33" fmla="*/ 2147483647 h 445"/>
              <a:gd name="T34" fmla="*/ 0 w 538"/>
              <a:gd name="T35" fmla="*/ 2147483647 h 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445"/>
              <a:gd name="T56" fmla="*/ 538 w 538"/>
              <a:gd name="T57" fmla="*/ 445 h 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445">
                <a:moveTo>
                  <a:pt x="0" y="226"/>
                </a:moveTo>
                <a:lnTo>
                  <a:pt x="32" y="250"/>
                </a:lnTo>
                <a:lnTo>
                  <a:pt x="40" y="317"/>
                </a:lnTo>
                <a:lnTo>
                  <a:pt x="15" y="396"/>
                </a:lnTo>
                <a:lnTo>
                  <a:pt x="120" y="378"/>
                </a:lnTo>
                <a:lnTo>
                  <a:pt x="217" y="445"/>
                </a:lnTo>
                <a:lnTo>
                  <a:pt x="249" y="408"/>
                </a:lnTo>
                <a:lnTo>
                  <a:pt x="289" y="432"/>
                </a:lnTo>
                <a:lnTo>
                  <a:pt x="515" y="421"/>
                </a:lnTo>
                <a:lnTo>
                  <a:pt x="467" y="86"/>
                </a:lnTo>
                <a:lnTo>
                  <a:pt x="538" y="86"/>
                </a:lnTo>
                <a:lnTo>
                  <a:pt x="378" y="0"/>
                </a:lnTo>
                <a:lnTo>
                  <a:pt x="378" y="49"/>
                </a:lnTo>
                <a:lnTo>
                  <a:pt x="233" y="49"/>
                </a:lnTo>
                <a:lnTo>
                  <a:pt x="233" y="140"/>
                </a:lnTo>
                <a:lnTo>
                  <a:pt x="177" y="159"/>
                </a:lnTo>
                <a:lnTo>
                  <a:pt x="177" y="208"/>
                </a:lnTo>
                <a:lnTo>
                  <a:pt x="0" y="22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4" name="Freeform 535"/>
          <p:cNvSpPr>
            <a:spLocks/>
          </p:cNvSpPr>
          <p:nvPr/>
        </p:nvSpPr>
        <p:spPr bwMode="auto">
          <a:xfrm>
            <a:off x="6303964" y="3175001"/>
            <a:ext cx="757237" cy="314325"/>
          </a:xfrm>
          <a:custGeom>
            <a:avLst/>
            <a:gdLst>
              <a:gd name="T0" fmla="*/ 0 w 1431"/>
              <a:gd name="T1" fmla="*/ 2147483647 h 457"/>
              <a:gd name="T2" fmla="*/ 2147483647 w 1431"/>
              <a:gd name="T3" fmla="*/ 2147483647 h 457"/>
              <a:gd name="T4" fmla="*/ 2147483647 w 1431"/>
              <a:gd name="T5" fmla="*/ 2147483647 h 457"/>
              <a:gd name="T6" fmla="*/ 2147483647 w 1431"/>
              <a:gd name="T7" fmla="*/ 2147483647 h 457"/>
              <a:gd name="T8" fmla="*/ 2147483647 w 1431"/>
              <a:gd name="T9" fmla="*/ 2147483647 h 457"/>
              <a:gd name="T10" fmla="*/ 2147483647 w 1431"/>
              <a:gd name="T11" fmla="*/ 2147483647 h 457"/>
              <a:gd name="T12" fmla="*/ 2147483647 w 1431"/>
              <a:gd name="T13" fmla="*/ 2147483647 h 457"/>
              <a:gd name="T14" fmla="*/ 2147483647 w 1431"/>
              <a:gd name="T15" fmla="*/ 2147483647 h 457"/>
              <a:gd name="T16" fmla="*/ 2147483647 w 1431"/>
              <a:gd name="T17" fmla="*/ 2147483647 h 457"/>
              <a:gd name="T18" fmla="*/ 2147483647 w 1431"/>
              <a:gd name="T19" fmla="*/ 2147483647 h 457"/>
              <a:gd name="T20" fmla="*/ 2147483647 w 1431"/>
              <a:gd name="T21" fmla="*/ 2147483647 h 457"/>
              <a:gd name="T22" fmla="*/ 2147483647 w 1431"/>
              <a:gd name="T23" fmla="*/ 2147483647 h 457"/>
              <a:gd name="T24" fmla="*/ 2147483647 w 1431"/>
              <a:gd name="T25" fmla="*/ 2147483647 h 457"/>
              <a:gd name="T26" fmla="*/ 2147483647 w 1431"/>
              <a:gd name="T27" fmla="*/ 2147483647 h 457"/>
              <a:gd name="T28" fmla="*/ 2147483647 w 1431"/>
              <a:gd name="T29" fmla="*/ 2147483647 h 457"/>
              <a:gd name="T30" fmla="*/ 2147483647 w 1431"/>
              <a:gd name="T31" fmla="*/ 2147483647 h 457"/>
              <a:gd name="T32" fmla="*/ 2147483647 w 1431"/>
              <a:gd name="T33" fmla="*/ 2147483647 h 457"/>
              <a:gd name="T34" fmla="*/ 2147483647 w 1431"/>
              <a:gd name="T35" fmla="*/ 2147483647 h 457"/>
              <a:gd name="T36" fmla="*/ 2147483647 w 1431"/>
              <a:gd name="T37" fmla="*/ 2147483647 h 457"/>
              <a:gd name="T38" fmla="*/ 2147483647 w 1431"/>
              <a:gd name="T39" fmla="*/ 2147483647 h 457"/>
              <a:gd name="T40" fmla="*/ 2147483647 w 1431"/>
              <a:gd name="T41" fmla="*/ 2147483647 h 457"/>
              <a:gd name="T42" fmla="*/ 2147483647 w 1431"/>
              <a:gd name="T43" fmla="*/ 2147483647 h 457"/>
              <a:gd name="T44" fmla="*/ 2147483647 w 1431"/>
              <a:gd name="T45" fmla="*/ 2147483647 h 457"/>
              <a:gd name="T46" fmla="*/ 2147483647 w 1431"/>
              <a:gd name="T47" fmla="*/ 0 h 457"/>
              <a:gd name="T48" fmla="*/ 2147483647 w 1431"/>
              <a:gd name="T49" fmla="*/ 2147483647 h 457"/>
              <a:gd name="T50" fmla="*/ 2147483647 w 1431"/>
              <a:gd name="T51" fmla="*/ 2147483647 h 457"/>
              <a:gd name="T52" fmla="*/ 2147483647 w 1431"/>
              <a:gd name="T53" fmla="*/ 2147483647 h 457"/>
              <a:gd name="T54" fmla="*/ 0 w 1431"/>
              <a:gd name="T55" fmla="*/ 2147483647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1"/>
              <a:gd name="T85" fmla="*/ 0 h 457"/>
              <a:gd name="T86" fmla="*/ 1431 w 1431"/>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1" h="457">
                <a:moveTo>
                  <a:pt x="0" y="146"/>
                </a:moveTo>
                <a:lnTo>
                  <a:pt x="40" y="189"/>
                </a:lnTo>
                <a:lnTo>
                  <a:pt x="112" y="207"/>
                </a:lnTo>
                <a:lnTo>
                  <a:pt x="137" y="304"/>
                </a:lnTo>
                <a:lnTo>
                  <a:pt x="337" y="347"/>
                </a:lnTo>
                <a:lnTo>
                  <a:pt x="426" y="414"/>
                </a:lnTo>
                <a:lnTo>
                  <a:pt x="587" y="402"/>
                </a:lnTo>
                <a:lnTo>
                  <a:pt x="763" y="457"/>
                </a:lnTo>
                <a:lnTo>
                  <a:pt x="1013" y="414"/>
                </a:lnTo>
                <a:lnTo>
                  <a:pt x="1085" y="366"/>
                </a:lnTo>
                <a:lnTo>
                  <a:pt x="1093" y="323"/>
                </a:lnTo>
                <a:lnTo>
                  <a:pt x="1166" y="329"/>
                </a:lnTo>
                <a:lnTo>
                  <a:pt x="1311" y="250"/>
                </a:lnTo>
                <a:lnTo>
                  <a:pt x="1431" y="244"/>
                </a:lnTo>
                <a:lnTo>
                  <a:pt x="1366" y="183"/>
                </a:lnTo>
                <a:lnTo>
                  <a:pt x="1254" y="201"/>
                </a:lnTo>
                <a:lnTo>
                  <a:pt x="1254" y="140"/>
                </a:lnTo>
                <a:lnTo>
                  <a:pt x="1294" y="97"/>
                </a:lnTo>
                <a:lnTo>
                  <a:pt x="1206" y="91"/>
                </a:lnTo>
                <a:lnTo>
                  <a:pt x="988" y="128"/>
                </a:lnTo>
                <a:lnTo>
                  <a:pt x="803" y="73"/>
                </a:lnTo>
                <a:lnTo>
                  <a:pt x="683" y="86"/>
                </a:lnTo>
                <a:lnTo>
                  <a:pt x="635" y="31"/>
                </a:lnTo>
                <a:lnTo>
                  <a:pt x="515" y="0"/>
                </a:lnTo>
                <a:lnTo>
                  <a:pt x="458" y="31"/>
                </a:lnTo>
                <a:lnTo>
                  <a:pt x="450" y="97"/>
                </a:lnTo>
                <a:lnTo>
                  <a:pt x="185" y="73"/>
                </a:lnTo>
                <a:lnTo>
                  <a:pt x="0" y="146"/>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525" name="Freeform 536"/>
          <p:cNvSpPr>
            <a:spLocks/>
          </p:cNvSpPr>
          <p:nvPr/>
        </p:nvSpPr>
        <p:spPr bwMode="auto">
          <a:xfrm>
            <a:off x="4924426" y="4772026"/>
            <a:ext cx="250825" cy="392113"/>
          </a:xfrm>
          <a:custGeom>
            <a:avLst/>
            <a:gdLst>
              <a:gd name="T0" fmla="*/ 0 w 475"/>
              <a:gd name="T1" fmla="*/ 2147483647 h 572"/>
              <a:gd name="T2" fmla="*/ 2147483647 w 475"/>
              <a:gd name="T3" fmla="*/ 2147483647 h 572"/>
              <a:gd name="T4" fmla="*/ 2147483647 w 475"/>
              <a:gd name="T5" fmla="*/ 2147483647 h 572"/>
              <a:gd name="T6" fmla="*/ 2147483647 w 475"/>
              <a:gd name="T7" fmla="*/ 2147483647 h 572"/>
              <a:gd name="T8" fmla="*/ 2147483647 w 475"/>
              <a:gd name="T9" fmla="*/ 2147483647 h 572"/>
              <a:gd name="T10" fmla="*/ 2147483647 w 475"/>
              <a:gd name="T11" fmla="*/ 2147483647 h 572"/>
              <a:gd name="T12" fmla="*/ 2147483647 w 475"/>
              <a:gd name="T13" fmla="*/ 2147483647 h 572"/>
              <a:gd name="T14" fmla="*/ 2147483647 w 475"/>
              <a:gd name="T15" fmla="*/ 2147483647 h 572"/>
              <a:gd name="T16" fmla="*/ 2147483647 w 475"/>
              <a:gd name="T17" fmla="*/ 2147483647 h 572"/>
              <a:gd name="T18" fmla="*/ 2147483647 w 475"/>
              <a:gd name="T19" fmla="*/ 2147483647 h 572"/>
              <a:gd name="T20" fmla="*/ 2147483647 w 475"/>
              <a:gd name="T21" fmla="*/ 2147483647 h 572"/>
              <a:gd name="T22" fmla="*/ 2147483647 w 475"/>
              <a:gd name="T23" fmla="*/ 2147483647 h 572"/>
              <a:gd name="T24" fmla="*/ 2147483647 w 475"/>
              <a:gd name="T25" fmla="*/ 2147483647 h 572"/>
              <a:gd name="T26" fmla="*/ 2147483647 w 475"/>
              <a:gd name="T27" fmla="*/ 0 h 572"/>
              <a:gd name="T28" fmla="*/ 2147483647 w 475"/>
              <a:gd name="T29" fmla="*/ 2147483647 h 572"/>
              <a:gd name="T30" fmla="*/ 2147483647 w 475"/>
              <a:gd name="T31" fmla="*/ 2147483647 h 572"/>
              <a:gd name="T32" fmla="*/ 2147483647 w 475"/>
              <a:gd name="T33" fmla="*/ 2147483647 h 572"/>
              <a:gd name="T34" fmla="*/ 2147483647 w 475"/>
              <a:gd name="T35" fmla="*/ 2147483647 h 572"/>
              <a:gd name="T36" fmla="*/ 2147483647 w 475"/>
              <a:gd name="T37" fmla="*/ 2147483647 h 572"/>
              <a:gd name="T38" fmla="*/ 2147483647 w 475"/>
              <a:gd name="T39" fmla="*/ 2147483647 h 572"/>
              <a:gd name="T40" fmla="*/ 2147483647 w 475"/>
              <a:gd name="T41" fmla="*/ 2147483647 h 572"/>
              <a:gd name="T42" fmla="*/ 2147483647 w 475"/>
              <a:gd name="T43" fmla="*/ 2147483647 h 572"/>
              <a:gd name="T44" fmla="*/ 0 w 475"/>
              <a:gd name="T45" fmla="*/ 2147483647 h 5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5"/>
              <a:gd name="T70" fmla="*/ 0 h 572"/>
              <a:gd name="T71" fmla="*/ 475 w 475"/>
              <a:gd name="T72" fmla="*/ 572 h 5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5" h="572">
                <a:moveTo>
                  <a:pt x="0" y="152"/>
                </a:moveTo>
                <a:lnTo>
                  <a:pt x="9" y="170"/>
                </a:lnTo>
                <a:lnTo>
                  <a:pt x="122" y="206"/>
                </a:lnTo>
                <a:lnTo>
                  <a:pt x="130" y="238"/>
                </a:lnTo>
                <a:lnTo>
                  <a:pt x="130" y="329"/>
                </a:lnTo>
                <a:lnTo>
                  <a:pt x="73" y="419"/>
                </a:lnTo>
                <a:lnTo>
                  <a:pt x="90" y="535"/>
                </a:lnTo>
                <a:lnTo>
                  <a:pt x="90" y="572"/>
                </a:lnTo>
                <a:lnTo>
                  <a:pt x="122" y="572"/>
                </a:lnTo>
                <a:lnTo>
                  <a:pt x="122" y="529"/>
                </a:lnTo>
                <a:lnTo>
                  <a:pt x="242" y="481"/>
                </a:lnTo>
                <a:lnTo>
                  <a:pt x="210" y="329"/>
                </a:lnTo>
                <a:lnTo>
                  <a:pt x="467" y="170"/>
                </a:lnTo>
                <a:lnTo>
                  <a:pt x="475" y="0"/>
                </a:lnTo>
                <a:lnTo>
                  <a:pt x="412" y="30"/>
                </a:lnTo>
                <a:lnTo>
                  <a:pt x="227" y="36"/>
                </a:lnTo>
                <a:lnTo>
                  <a:pt x="218" y="103"/>
                </a:lnTo>
                <a:lnTo>
                  <a:pt x="275" y="152"/>
                </a:lnTo>
                <a:lnTo>
                  <a:pt x="242" y="225"/>
                </a:lnTo>
                <a:lnTo>
                  <a:pt x="194" y="189"/>
                </a:lnTo>
                <a:lnTo>
                  <a:pt x="202" y="140"/>
                </a:lnTo>
                <a:lnTo>
                  <a:pt x="145" y="122"/>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6" name="Freeform 537"/>
          <p:cNvSpPr>
            <a:spLocks/>
          </p:cNvSpPr>
          <p:nvPr/>
        </p:nvSpPr>
        <p:spPr bwMode="auto">
          <a:xfrm>
            <a:off x="4213226" y="3963989"/>
            <a:ext cx="379413" cy="280987"/>
          </a:xfrm>
          <a:custGeom>
            <a:avLst/>
            <a:gdLst>
              <a:gd name="T0" fmla="*/ 0 w 716"/>
              <a:gd name="T1" fmla="*/ 2147483647 h 408"/>
              <a:gd name="T2" fmla="*/ 2147483647 w 716"/>
              <a:gd name="T3" fmla="*/ 2147483647 h 408"/>
              <a:gd name="T4" fmla="*/ 2147483647 w 716"/>
              <a:gd name="T5" fmla="*/ 2147483647 h 408"/>
              <a:gd name="T6" fmla="*/ 2147483647 w 716"/>
              <a:gd name="T7" fmla="*/ 2147483647 h 408"/>
              <a:gd name="T8" fmla="*/ 2147483647 w 716"/>
              <a:gd name="T9" fmla="*/ 2147483647 h 408"/>
              <a:gd name="T10" fmla="*/ 2147483647 w 716"/>
              <a:gd name="T11" fmla="*/ 2147483647 h 408"/>
              <a:gd name="T12" fmla="*/ 2147483647 w 716"/>
              <a:gd name="T13" fmla="*/ 2147483647 h 408"/>
              <a:gd name="T14" fmla="*/ 2147483647 w 716"/>
              <a:gd name="T15" fmla="*/ 2147483647 h 408"/>
              <a:gd name="T16" fmla="*/ 2147483647 w 716"/>
              <a:gd name="T17" fmla="*/ 2147483647 h 408"/>
              <a:gd name="T18" fmla="*/ 2147483647 w 716"/>
              <a:gd name="T19" fmla="*/ 2147483647 h 408"/>
              <a:gd name="T20" fmla="*/ 2147483647 w 716"/>
              <a:gd name="T21" fmla="*/ 2147483647 h 408"/>
              <a:gd name="T22" fmla="*/ 2147483647 w 716"/>
              <a:gd name="T23" fmla="*/ 2147483647 h 408"/>
              <a:gd name="T24" fmla="*/ 2147483647 w 716"/>
              <a:gd name="T25" fmla="*/ 2147483647 h 408"/>
              <a:gd name="T26" fmla="*/ 2147483647 w 716"/>
              <a:gd name="T27" fmla="*/ 0 h 408"/>
              <a:gd name="T28" fmla="*/ 2147483647 w 716"/>
              <a:gd name="T29" fmla="*/ 2147483647 h 408"/>
              <a:gd name="T30" fmla="*/ 2147483647 w 716"/>
              <a:gd name="T31" fmla="*/ 2147483647 h 408"/>
              <a:gd name="T32" fmla="*/ 2147483647 w 716"/>
              <a:gd name="T33" fmla="*/ 2147483647 h 408"/>
              <a:gd name="T34" fmla="*/ 2147483647 w 716"/>
              <a:gd name="T35" fmla="*/ 2147483647 h 408"/>
              <a:gd name="T36" fmla="*/ 0 w 716"/>
              <a:gd name="T37" fmla="*/ 2147483647 h 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408"/>
              <a:gd name="T59" fmla="*/ 716 w 716"/>
              <a:gd name="T60" fmla="*/ 408 h 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408">
                <a:moveTo>
                  <a:pt x="0" y="299"/>
                </a:moveTo>
                <a:lnTo>
                  <a:pt x="8" y="329"/>
                </a:lnTo>
                <a:lnTo>
                  <a:pt x="96" y="402"/>
                </a:lnTo>
                <a:lnTo>
                  <a:pt x="121" y="389"/>
                </a:lnTo>
                <a:lnTo>
                  <a:pt x="153" y="408"/>
                </a:lnTo>
                <a:lnTo>
                  <a:pt x="209" y="341"/>
                </a:lnTo>
                <a:lnTo>
                  <a:pt x="418" y="378"/>
                </a:lnTo>
                <a:lnTo>
                  <a:pt x="588" y="335"/>
                </a:lnTo>
                <a:lnTo>
                  <a:pt x="594" y="323"/>
                </a:lnTo>
                <a:lnTo>
                  <a:pt x="684" y="232"/>
                </a:lnTo>
                <a:lnTo>
                  <a:pt x="716" y="110"/>
                </a:lnTo>
                <a:lnTo>
                  <a:pt x="668" y="68"/>
                </a:lnTo>
                <a:lnTo>
                  <a:pt x="668" y="12"/>
                </a:lnTo>
                <a:lnTo>
                  <a:pt x="523" y="0"/>
                </a:lnTo>
                <a:lnTo>
                  <a:pt x="241" y="141"/>
                </a:lnTo>
                <a:lnTo>
                  <a:pt x="185" y="146"/>
                </a:lnTo>
                <a:lnTo>
                  <a:pt x="185" y="256"/>
                </a:lnTo>
                <a:lnTo>
                  <a:pt x="145" y="286"/>
                </a:lnTo>
                <a:lnTo>
                  <a:pt x="0" y="29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7" name="Freeform 538"/>
          <p:cNvSpPr>
            <a:spLocks/>
          </p:cNvSpPr>
          <p:nvPr/>
        </p:nvSpPr>
        <p:spPr bwMode="auto">
          <a:xfrm>
            <a:off x="4273551" y="4194176"/>
            <a:ext cx="280988" cy="231775"/>
          </a:xfrm>
          <a:custGeom>
            <a:avLst/>
            <a:gdLst>
              <a:gd name="T0" fmla="*/ 0 w 530"/>
              <a:gd name="T1" fmla="*/ 2147483647 h 335"/>
              <a:gd name="T2" fmla="*/ 2147483647 w 530"/>
              <a:gd name="T3" fmla="*/ 2147483647 h 335"/>
              <a:gd name="T4" fmla="*/ 2147483647 w 530"/>
              <a:gd name="T5" fmla="*/ 2147483647 h 335"/>
              <a:gd name="T6" fmla="*/ 2147483647 w 530"/>
              <a:gd name="T7" fmla="*/ 2147483647 h 335"/>
              <a:gd name="T8" fmla="*/ 2147483647 w 530"/>
              <a:gd name="T9" fmla="*/ 0 h 335"/>
              <a:gd name="T10" fmla="*/ 2147483647 w 530"/>
              <a:gd name="T11" fmla="*/ 2147483647 h 335"/>
              <a:gd name="T12" fmla="*/ 2147483647 w 530"/>
              <a:gd name="T13" fmla="*/ 2147483647 h 335"/>
              <a:gd name="T14" fmla="*/ 2147483647 w 530"/>
              <a:gd name="T15" fmla="*/ 2147483647 h 335"/>
              <a:gd name="T16" fmla="*/ 2147483647 w 530"/>
              <a:gd name="T17" fmla="*/ 2147483647 h 335"/>
              <a:gd name="T18" fmla="*/ 2147483647 w 530"/>
              <a:gd name="T19" fmla="*/ 2147483647 h 335"/>
              <a:gd name="T20" fmla="*/ 2147483647 w 530"/>
              <a:gd name="T21" fmla="*/ 2147483647 h 335"/>
              <a:gd name="T22" fmla="*/ 2147483647 w 530"/>
              <a:gd name="T23" fmla="*/ 2147483647 h 335"/>
              <a:gd name="T24" fmla="*/ 2147483647 w 530"/>
              <a:gd name="T25" fmla="*/ 2147483647 h 335"/>
              <a:gd name="T26" fmla="*/ 0 w 530"/>
              <a:gd name="T27" fmla="*/ 2147483647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0"/>
              <a:gd name="T43" fmla="*/ 0 h 335"/>
              <a:gd name="T44" fmla="*/ 530 w 530"/>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0" h="335">
                <a:moveTo>
                  <a:pt x="0" y="262"/>
                </a:moveTo>
                <a:lnTo>
                  <a:pt x="40" y="73"/>
                </a:lnTo>
                <a:lnTo>
                  <a:pt x="96" y="6"/>
                </a:lnTo>
                <a:lnTo>
                  <a:pt x="305" y="43"/>
                </a:lnTo>
                <a:lnTo>
                  <a:pt x="475" y="0"/>
                </a:lnTo>
                <a:lnTo>
                  <a:pt x="506" y="49"/>
                </a:lnTo>
                <a:lnTo>
                  <a:pt x="530" y="80"/>
                </a:lnTo>
                <a:lnTo>
                  <a:pt x="481" y="97"/>
                </a:lnTo>
                <a:lnTo>
                  <a:pt x="385" y="256"/>
                </a:lnTo>
                <a:lnTo>
                  <a:pt x="313" y="243"/>
                </a:lnTo>
                <a:lnTo>
                  <a:pt x="256" y="317"/>
                </a:lnTo>
                <a:lnTo>
                  <a:pt x="152" y="335"/>
                </a:lnTo>
                <a:lnTo>
                  <a:pt x="96" y="267"/>
                </a:lnTo>
                <a:lnTo>
                  <a:pt x="0" y="26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8" name="Freeform 539"/>
          <p:cNvSpPr>
            <a:spLocks/>
          </p:cNvSpPr>
          <p:nvPr/>
        </p:nvSpPr>
        <p:spPr bwMode="auto">
          <a:xfrm>
            <a:off x="7575551" y="4587876"/>
            <a:ext cx="238125" cy="176213"/>
          </a:xfrm>
          <a:custGeom>
            <a:avLst/>
            <a:gdLst>
              <a:gd name="T0" fmla="*/ 0 w 451"/>
              <a:gd name="T1" fmla="*/ 0 h 256"/>
              <a:gd name="T2" fmla="*/ 2147483647 w 451"/>
              <a:gd name="T3" fmla="*/ 2147483647 h 256"/>
              <a:gd name="T4" fmla="*/ 2147483647 w 451"/>
              <a:gd name="T5" fmla="*/ 2147483647 h 256"/>
              <a:gd name="T6" fmla="*/ 2147483647 w 451"/>
              <a:gd name="T7" fmla="*/ 2147483647 h 256"/>
              <a:gd name="T8" fmla="*/ 2147483647 w 451"/>
              <a:gd name="T9" fmla="*/ 2147483647 h 256"/>
              <a:gd name="T10" fmla="*/ 2147483647 w 451"/>
              <a:gd name="T11" fmla="*/ 2147483647 h 256"/>
              <a:gd name="T12" fmla="*/ 2147483647 w 451"/>
              <a:gd name="T13" fmla="*/ 2147483647 h 256"/>
              <a:gd name="T14" fmla="*/ 2147483647 w 451"/>
              <a:gd name="T15" fmla="*/ 2147483647 h 256"/>
              <a:gd name="T16" fmla="*/ 2147483647 w 451"/>
              <a:gd name="T17" fmla="*/ 2147483647 h 256"/>
              <a:gd name="T18" fmla="*/ 2147483647 w 451"/>
              <a:gd name="T19" fmla="*/ 2147483647 h 256"/>
              <a:gd name="T20" fmla="*/ 2147483647 w 451"/>
              <a:gd name="T21" fmla="*/ 2147483647 h 256"/>
              <a:gd name="T22" fmla="*/ 0 w 451"/>
              <a:gd name="T23" fmla="*/ 0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
              <a:gd name="T37" fmla="*/ 0 h 256"/>
              <a:gd name="T38" fmla="*/ 451 w 45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 h="256">
                <a:moveTo>
                  <a:pt x="0" y="0"/>
                </a:moveTo>
                <a:lnTo>
                  <a:pt x="8" y="220"/>
                </a:lnTo>
                <a:lnTo>
                  <a:pt x="80" y="225"/>
                </a:lnTo>
                <a:lnTo>
                  <a:pt x="153" y="158"/>
                </a:lnTo>
                <a:lnTo>
                  <a:pt x="241" y="189"/>
                </a:lnTo>
                <a:lnTo>
                  <a:pt x="306" y="250"/>
                </a:lnTo>
                <a:lnTo>
                  <a:pt x="451" y="256"/>
                </a:lnTo>
                <a:lnTo>
                  <a:pt x="281" y="158"/>
                </a:lnTo>
                <a:lnTo>
                  <a:pt x="306" y="116"/>
                </a:lnTo>
                <a:lnTo>
                  <a:pt x="225" y="97"/>
                </a:lnTo>
                <a:lnTo>
                  <a:pt x="153" y="37"/>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9" name="Freeform 540"/>
          <p:cNvSpPr>
            <a:spLocks/>
          </p:cNvSpPr>
          <p:nvPr/>
        </p:nvSpPr>
        <p:spPr bwMode="auto">
          <a:xfrm>
            <a:off x="2273300" y="4529139"/>
            <a:ext cx="293688" cy="422275"/>
          </a:xfrm>
          <a:custGeom>
            <a:avLst/>
            <a:gdLst>
              <a:gd name="T0" fmla="*/ 0 w 555"/>
              <a:gd name="T1" fmla="*/ 2147483647 h 615"/>
              <a:gd name="T2" fmla="*/ 2147483647 w 555"/>
              <a:gd name="T3" fmla="*/ 2147483647 h 615"/>
              <a:gd name="T4" fmla="*/ 2147483647 w 555"/>
              <a:gd name="T5" fmla="*/ 2147483647 h 615"/>
              <a:gd name="T6" fmla="*/ 2147483647 w 555"/>
              <a:gd name="T7" fmla="*/ 2147483647 h 615"/>
              <a:gd name="T8" fmla="*/ 2147483647 w 555"/>
              <a:gd name="T9" fmla="*/ 2147483647 h 615"/>
              <a:gd name="T10" fmla="*/ 2147483647 w 555"/>
              <a:gd name="T11" fmla="*/ 2147483647 h 615"/>
              <a:gd name="T12" fmla="*/ 2147483647 w 555"/>
              <a:gd name="T13" fmla="*/ 2147483647 h 615"/>
              <a:gd name="T14" fmla="*/ 2147483647 w 555"/>
              <a:gd name="T15" fmla="*/ 2147483647 h 615"/>
              <a:gd name="T16" fmla="*/ 2147483647 w 555"/>
              <a:gd name="T17" fmla="*/ 2147483647 h 615"/>
              <a:gd name="T18" fmla="*/ 2147483647 w 555"/>
              <a:gd name="T19" fmla="*/ 2147483647 h 615"/>
              <a:gd name="T20" fmla="*/ 2147483647 w 555"/>
              <a:gd name="T21" fmla="*/ 2147483647 h 615"/>
              <a:gd name="T22" fmla="*/ 2147483647 w 555"/>
              <a:gd name="T23" fmla="*/ 2147483647 h 615"/>
              <a:gd name="T24" fmla="*/ 2147483647 w 555"/>
              <a:gd name="T25" fmla="*/ 2147483647 h 615"/>
              <a:gd name="T26" fmla="*/ 2147483647 w 555"/>
              <a:gd name="T27" fmla="*/ 2147483647 h 615"/>
              <a:gd name="T28" fmla="*/ 2147483647 w 555"/>
              <a:gd name="T29" fmla="*/ 2147483647 h 615"/>
              <a:gd name="T30" fmla="*/ 2147483647 w 555"/>
              <a:gd name="T31" fmla="*/ 2147483647 h 615"/>
              <a:gd name="T32" fmla="*/ 2147483647 w 555"/>
              <a:gd name="T33" fmla="*/ 2147483647 h 615"/>
              <a:gd name="T34" fmla="*/ 2147483647 w 555"/>
              <a:gd name="T35" fmla="*/ 2147483647 h 615"/>
              <a:gd name="T36" fmla="*/ 2147483647 w 555"/>
              <a:gd name="T37" fmla="*/ 2147483647 h 615"/>
              <a:gd name="T38" fmla="*/ 2147483647 w 555"/>
              <a:gd name="T39" fmla="*/ 2147483647 h 615"/>
              <a:gd name="T40" fmla="*/ 2147483647 w 555"/>
              <a:gd name="T41" fmla="*/ 2147483647 h 615"/>
              <a:gd name="T42" fmla="*/ 2147483647 w 555"/>
              <a:gd name="T43" fmla="*/ 0 h 615"/>
              <a:gd name="T44" fmla="*/ 2147483647 w 555"/>
              <a:gd name="T45" fmla="*/ 2147483647 h 615"/>
              <a:gd name="T46" fmla="*/ 2147483647 w 555"/>
              <a:gd name="T47" fmla="*/ 2147483647 h 615"/>
              <a:gd name="T48" fmla="*/ 2147483647 w 555"/>
              <a:gd name="T49" fmla="*/ 2147483647 h 615"/>
              <a:gd name="T50" fmla="*/ 2147483647 w 555"/>
              <a:gd name="T51" fmla="*/ 2147483647 h 615"/>
              <a:gd name="T52" fmla="*/ 2147483647 w 555"/>
              <a:gd name="T53" fmla="*/ 2147483647 h 615"/>
              <a:gd name="T54" fmla="*/ 0 w 555"/>
              <a:gd name="T55" fmla="*/ 2147483647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5"/>
              <a:gd name="T85" fmla="*/ 0 h 615"/>
              <a:gd name="T86" fmla="*/ 555 w 555"/>
              <a:gd name="T87" fmla="*/ 615 h 6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5" h="615">
                <a:moveTo>
                  <a:pt x="0" y="140"/>
                </a:moveTo>
                <a:lnTo>
                  <a:pt x="7" y="195"/>
                </a:lnTo>
                <a:lnTo>
                  <a:pt x="104" y="280"/>
                </a:lnTo>
                <a:lnTo>
                  <a:pt x="225" y="481"/>
                </a:lnTo>
                <a:lnTo>
                  <a:pt x="482" y="615"/>
                </a:lnTo>
                <a:lnTo>
                  <a:pt x="522" y="596"/>
                </a:lnTo>
                <a:lnTo>
                  <a:pt x="538" y="548"/>
                </a:lnTo>
                <a:lnTo>
                  <a:pt x="507" y="535"/>
                </a:lnTo>
                <a:lnTo>
                  <a:pt x="530" y="523"/>
                </a:lnTo>
                <a:lnTo>
                  <a:pt x="555" y="414"/>
                </a:lnTo>
                <a:lnTo>
                  <a:pt x="515" y="365"/>
                </a:lnTo>
                <a:lnTo>
                  <a:pt x="482" y="365"/>
                </a:lnTo>
                <a:lnTo>
                  <a:pt x="482" y="310"/>
                </a:lnTo>
                <a:lnTo>
                  <a:pt x="425" y="335"/>
                </a:lnTo>
                <a:lnTo>
                  <a:pt x="370" y="310"/>
                </a:lnTo>
                <a:lnTo>
                  <a:pt x="330" y="249"/>
                </a:lnTo>
                <a:lnTo>
                  <a:pt x="393" y="170"/>
                </a:lnTo>
                <a:lnTo>
                  <a:pt x="507" y="133"/>
                </a:lnTo>
                <a:lnTo>
                  <a:pt x="482" y="122"/>
                </a:lnTo>
                <a:lnTo>
                  <a:pt x="490" y="85"/>
                </a:lnTo>
                <a:lnTo>
                  <a:pt x="370" y="73"/>
                </a:lnTo>
                <a:lnTo>
                  <a:pt x="265" y="0"/>
                </a:lnTo>
                <a:lnTo>
                  <a:pt x="249" y="49"/>
                </a:lnTo>
                <a:lnTo>
                  <a:pt x="145" y="103"/>
                </a:lnTo>
                <a:lnTo>
                  <a:pt x="88" y="158"/>
                </a:lnTo>
                <a:lnTo>
                  <a:pt x="32" y="146"/>
                </a:lnTo>
                <a:lnTo>
                  <a:pt x="32" y="109"/>
                </a:lnTo>
                <a:lnTo>
                  <a:pt x="0" y="14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0" name="Freeform 541"/>
          <p:cNvSpPr>
            <a:spLocks/>
          </p:cNvSpPr>
          <p:nvPr/>
        </p:nvSpPr>
        <p:spPr bwMode="auto">
          <a:xfrm>
            <a:off x="7073901" y="4086226"/>
            <a:ext cx="98425" cy="142875"/>
          </a:xfrm>
          <a:custGeom>
            <a:avLst/>
            <a:gdLst>
              <a:gd name="T0" fmla="*/ 0 w 186"/>
              <a:gd name="T1" fmla="*/ 2147483647 h 207"/>
              <a:gd name="T2" fmla="*/ 2147483647 w 186"/>
              <a:gd name="T3" fmla="*/ 0 h 207"/>
              <a:gd name="T4" fmla="*/ 2147483647 w 186"/>
              <a:gd name="T5" fmla="*/ 0 h 207"/>
              <a:gd name="T6" fmla="*/ 2147483647 w 186"/>
              <a:gd name="T7" fmla="*/ 2147483647 h 207"/>
              <a:gd name="T8" fmla="*/ 2147483647 w 186"/>
              <a:gd name="T9" fmla="*/ 2147483647 h 207"/>
              <a:gd name="T10" fmla="*/ 2147483647 w 186"/>
              <a:gd name="T11" fmla="*/ 2147483647 h 207"/>
              <a:gd name="T12" fmla="*/ 2147483647 w 186"/>
              <a:gd name="T13" fmla="*/ 2147483647 h 207"/>
              <a:gd name="T14" fmla="*/ 2147483647 w 186"/>
              <a:gd name="T15" fmla="*/ 2147483647 h 207"/>
              <a:gd name="T16" fmla="*/ 2147483647 w 186"/>
              <a:gd name="T17" fmla="*/ 2147483647 h 207"/>
              <a:gd name="T18" fmla="*/ 2147483647 w 186"/>
              <a:gd name="T19" fmla="*/ 2147483647 h 207"/>
              <a:gd name="T20" fmla="*/ 2147483647 w 186"/>
              <a:gd name="T21" fmla="*/ 2147483647 h 207"/>
              <a:gd name="T22" fmla="*/ 0 w 186"/>
              <a:gd name="T23" fmla="*/ 2147483647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07"/>
              <a:gd name="T38" fmla="*/ 186 w 18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07">
                <a:moveTo>
                  <a:pt x="0" y="79"/>
                </a:moveTo>
                <a:lnTo>
                  <a:pt x="24" y="0"/>
                </a:lnTo>
                <a:lnTo>
                  <a:pt x="96" y="0"/>
                </a:lnTo>
                <a:lnTo>
                  <a:pt x="113" y="55"/>
                </a:lnTo>
                <a:lnTo>
                  <a:pt x="64" y="115"/>
                </a:lnTo>
                <a:lnTo>
                  <a:pt x="73" y="140"/>
                </a:lnTo>
                <a:lnTo>
                  <a:pt x="178" y="158"/>
                </a:lnTo>
                <a:lnTo>
                  <a:pt x="186" y="207"/>
                </a:lnTo>
                <a:lnTo>
                  <a:pt x="121" y="158"/>
                </a:lnTo>
                <a:lnTo>
                  <a:pt x="121" y="188"/>
                </a:lnTo>
                <a:lnTo>
                  <a:pt x="24" y="158"/>
                </a:lnTo>
                <a:lnTo>
                  <a:pt x="0" y="7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1" name="Freeform 542"/>
          <p:cNvSpPr>
            <a:spLocks/>
          </p:cNvSpPr>
          <p:nvPr/>
        </p:nvSpPr>
        <p:spPr bwMode="auto">
          <a:xfrm>
            <a:off x="7119937" y="4295775"/>
            <a:ext cx="106363" cy="95250"/>
          </a:xfrm>
          <a:custGeom>
            <a:avLst/>
            <a:gdLst>
              <a:gd name="T0" fmla="*/ 0 w 200"/>
              <a:gd name="T1" fmla="*/ 2147483647 h 140"/>
              <a:gd name="T2" fmla="*/ 2147483647 w 200"/>
              <a:gd name="T3" fmla="*/ 2147483647 h 140"/>
              <a:gd name="T4" fmla="*/ 2147483647 w 200"/>
              <a:gd name="T5" fmla="*/ 2147483647 h 140"/>
              <a:gd name="T6" fmla="*/ 2147483647 w 200"/>
              <a:gd name="T7" fmla="*/ 0 h 140"/>
              <a:gd name="T8" fmla="*/ 2147483647 w 200"/>
              <a:gd name="T9" fmla="*/ 2147483647 h 140"/>
              <a:gd name="T10" fmla="*/ 2147483647 w 200"/>
              <a:gd name="T11" fmla="*/ 2147483647 h 140"/>
              <a:gd name="T12" fmla="*/ 2147483647 w 200"/>
              <a:gd name="T13" fmla="*/ 2147483647 h 140"/>
              <a:gd name="T14" fmla="*/ 2147483647 w 200"/>
              <a:gd name="T15" fmla="*/ 2147483647 h 140"/>
              <a:gd name="T16" fmla="*/ 2147483647 w 200"/>
              <a:gd name="T17" fmla="*/ 2147483647 h 140"/>
              <a:gd name="T18" fmla="*/ 2147483647 w 200"/>
              <a:gd name="T19" fmla="*/ 2147483647 h 140"/>
              <a:gd name="T20" fmla="*/ 0 w 200"/>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40"/>
              <a:gd name="T35" fmla="*/ 200 w 2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40">
                <a:moveTo>
                  <a:pt x="0" y="97"/>
                </a:moveTo>
                <a:lnTo>
                  <a:pt x="40" y="43"/>
                </a:lnTo>
                <a:lnTo>
                  <a:pt x="97" y="49"/>
                </a:lnTo>
                <a:lnTo>
                  <a:pt x="160" y="0"/>
                </a:lnTo>
                <a:lnTo>
                  <a:pt x="200" y="31"/>
                </a:lnTo>
                <a:lnTo>
                  <a:pt x="185" y="116"/>
                </a:lnTo>
                <a:lnTo>
                  <a:pt x="169" y="80"/>
                </a:lnTo>
                <a:lnTo>
                  <a:pt x="152" y="140"/>
                </a:lnTo>
                <a:lnTo>
                  <a:pt x="104" y="121"/>
                </a:lnTo>
                <a:lnTo>
                  <a:pt x="72" y="67"/>
                </a:lnTo>
                <a:lnTo>
                  <a:pt x="0" y="9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2" name="Freeform 543"/>
          <p:cNvSpPr>
            <a:spLocks/>
          </p:cNvSpPr>
          <p:nvPr/>
        </p:nvSpPr>
        <p:spPr bwMode="auto">
          <a:xfrm>
            <a:off x="3808414" y="4224338"/>
            <a:ext cx="73025" cy="38100"/>
          </a:xfrm>
          <a:custGeom>
            <a:avLst/>
            <a:gdLst>
              <a:gd name="T0" fmla="*/ 0 w 138"/>
              <a:gd name="T1" fmla="*/ 2147483647 h 54"/>
              <a:gd name="T2" fmla="*/ 2147483647 w 138"/>
              <a:gd name="T3" fmla="*/ 2147483647 h 54"/>
              <a:gd name="T4" fmla="*/ 2147483647 w 138"/>
              <a:gd name="T5" fmla="*/ 2147483647 h 54"/>
              <a:gd name="T6" fmla="*/ 2147483647 w 138"/>
              <a:gd name="T7" fmla="*/ 2147483647 h 54"/>
              <a:gd name="T8" fmla="*/ 2147483647 w 138"/>
              <a:gd name="T9" fmla="*/ 2147483647 h 54"/>
              <a:gd name="T10" fmla="*/ 2147483647 w 138"/>
              <a:gd name="T11" fmla="*/ 2147483647 h 54"/>
              <a:gd name="T12" fmla="*/ 2147483647 w 138"/>
              <a:gd name="T13" fmla="*/ 0 h 54"/>
              <a:gd name="T14" fmla="*/ 0 w 138"/>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4"/>
              <a:gd name="T26" fmla="*/ 138 w 13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4">
                <a:moveTo>
                  <a:pt x="0" y="11"/>
                </a:moveTo>
                <a:lnTo>
                  <a:pt x="42" y="37"/>
                </a:lnTo>
                <a:lnTo>
                  <a:pt x="90" y="24"/>
                </a:lnTo>
                <a:lnTo>
                  <a:pt x="57" y="37"/>
                </a:lnTo>
                <a:lnTo>
                  <a:pt x="73" y="54"/>
                </a:lnTo>
                <a:lnTo>
                  <a:pt x="138" y="37"/>
                </a:lnTo>
                <a:lnTo>
                  <a:pt x="138" y="0"/>
                </a:lnTo>
                <a:lnTo>
                  <a:pt x="0" y="11"/>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3" name="Freeform 544"/>
          <p:cNvSpPr>
            <a:spLocks/>
          </p:cNvSpPr>
          <p:nvPr/>
        </p:nvSpPr>
        <p:spPr bwMode="auto">
          <a:xfrm>
            <a:off x="4902200" y="4546601"/>
            <a:ext cx="39688" cy="41275"/>
          </a:xfrm>
          <a:custGeom>
            <a:avLst/>
            <a:gdLst>
              <a:gd name="T0" fmla="*/ 0 w 73"/>
              <a:gd name="T1" fmla="*/ 2147483647 h 60"/>
              <a:gd name="T2" fmla="*/ 2147483647 w 73"/>
              <a:gd name="T3" fmla="*/ 2147483647 h 60"/>
              <a:gd name="T4" fmla="*/ 2147483647 w 73"/>
              <a:gd name="T5" fmla="*/ 0 h 60"/>
              <a:gd name="T6" fmla="*/ 2147483647 w 73"/>
              <a:gd name="T7" fmla="*/ 2147483647 h 60"/>
              <a:gd name="T8" fmla="*/ 0 w 73"/>
              <a:gd name="T9" fmla="*/ 2147483647 h 60"/>
              <a:gd name="T10" fmla="*/ 0 60000 65536"/>
              <a:gd name="T11" fmla="*/ 0 60000 65536"/>
              <a:gd name="T12" fmla="*/ 0 60000 65536"/>
              <a:gd name="T13" fmla="*/ 0 60000 65536"/>
              <a:gd name="T14" fmla="*/ 0 60000 65536"/>
              <a:gd name="T15" fmla="*/ 0 w 73"/>
              <a:gd name="T16" fmla="*/ 0 h 60"/>
              <a:gd name="T17" fmla="*/ 73 w 73"/>
              <a:gd name="T18" fmla="*/ 60 h 60"/>
            </a:gdLst>
            <a:ahLst/>
            <a:cxnLst>
              <a:cxn ang="T10">
                <a:pos x="T0" y="T1"/>
              </a:cxn>
              <a:cxn ang="T11">
                <a:pos x="T2" y="T3"/>
              </a:cxn>
              <a:cxn ang="T12">
                <a:pos x="T4" y="T5"/>
              </a:cxn>
              <a:cxn ang="T13">
                <a:pos x="T6" y="T7"/>
              </a:cxn>
              <a:cxn ang="T14">
                <a:pos x="T8" y="T9"/>
              </a:cxn>
            </a:cxnLst>
            <a:rect l="T15" t="T16" r="T17" b="T18"/>
            <a:pathLst>
              <a:path w="73" h="60">
                <a:moveTo>
                  <a:pt x="0" y="60"/>
                </a:moveTo>
                <a:lnTo>
                  <a:pt x="33" y="11"/>
                </a:lnTo>
                <a:lnTo>
                  <a:pt x="65" y="0"/>
                </a:lnTo>
                <a:lnTo>
                  <a:pt x="73" y="48"/>
                </a:lnTo>
                <a:lnTo>
                  <a:pt x="0" y="6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4" name="Freeform 545"/>
          <p:cNvSpPr>
            <a:spLocks/>
          </p:cNvSpPr>
          <p:nvPr/>
        </p:nvSpPr>
        <p:spPr bwMode="auto">
          <a:xfrm>
            <a:off x="5035549" y="3744914"/>
            <a:ext cx="501651" cy="412750"/>
          </a:xfrm>
          <a:custGeom>
            <a:avLst/>
            <a:gdLst>
              <a:gd name="T0" fmla="*/ 0 w 949"/>
              <a:gd name="T1" fmla="*/ 2147483647 h 603"/>
              <a:gd name="T2" fmla="*/ 2147483647 w 949"/>
              <a:gd name="T3" fmla="*/ 2147483647 h 603"/>
              <a:gd name="T4" fmla="*/ 2147483647 w 949"/>
              <a:gd name="T5" fmla="*/ 2147483647 h 603"/>
              <a:gd name="T6" fmla="*/ 2147483647 w 949"/>
              <a:gd name="T7" fmla="*/ 2147483647 h 603"/>
              <a:gd name="T8" fmla="*/ 2147483647 w 949"/>
              <a:gd name="T9" fmla="*/ 2147483647 h 603"/>
              <a:gd name="T10" fmla="*/ 2147483647 w 949"/>
              <a:gd name="T11" fmla="*/ 2147483647 h 603"/>
              <a:gd name="T12" fmla="*/ 2147483647 w 949"/>
              <a:gd name="T13" fmla="*/ 0 h 603"/>
              <a:gd name="T14" fmla="*/ 2147483647 w 949"/>
              <a:gd name="T15" fmla="*/ 2147483647 h 603"/>
              <a:gd name="T16" fmla="*/ 2147483647 w 949"/>
              <a:gd name="T17" fmla="*/ 2147483647 h 603"/>
              <a:gd name="T18" fmla="*/ 2147483647 w 949"/>
              <a:gd name="T19" fmla="*/ 2147483647 h 603"/>
              <a:gd name="T20" fmla="*/ 2147483647 w 949"/>
              <a:gd name="T21" fmla="*/ 2147483647 h 603"/>
              <a:gd name="T22" fmla="*/ 2147483647 w 949"/>
              <a:gd name="T23" fmla="*/ 2147483647 h 603"/>
              <a:gd name="T24" fmla="*/ 2147483647 w 949"/>
              <a:gd name="T25" fmla="*/ 2147483647 h 603"/>
              <a:gd name="T26" fmla="*/ 2147483647 w 949"/>
              <a:gd name="T27" fmla="*/ 2147483647 h 603"/>
              <a:gd name="T28" fmla="*/ 2147483647 w 949"/>
              <a:gd name="T29" fmla="*/ 2147483647 h 603"/>
              <a:gd name="T30" fmla="*/ 2147483647 w 949"/>
              <a:gd name="T31" fmla="*/ 2147483647 h 603"/>
              <a:gd name="T32" fmla="*/ 2147483647 w 949"/>
              <a:gd name="T33" fmla="*/ 2147483647 h 603"/>
              <a:gd name="T34" fmla="*/ 2147483647 w 949"/>
              <a:gd name="T35" fmla="*/ 2147483647 h 603"/>
              <a:gd name="T36" fmla="*/ 2147483647 w 949"/>
              <a:gd name="T37" fmla="*/ 2147483647 h 603"/>
              <a:gd name="T38" fmla="*/ 2147483647 w 949"/>
              <a:gd name="T39" fmla="*/ 2147483647 h 603"/>
              <a:gd name="T40" fmla="*/ 2147483647 w 949"/>
              <a:gd name="T41" fmla="*/ 2147483647 h 603"/>
              <a:gd name="T42" fmla="*/ 2147483647 w 949"/>
              <a:gd name="T43" fmla="*/ 2147483647 h 603"/>
              <a:gd name="T44" fmla="*/ 2147483647 w 949"/>
              <a:gd name="T45" fmla="*/ 2147483647 h 603"/>
              <a:gd name="T46" fmla="*/ 2147483647 w 949"/>
              <a:gd name="T47" fmla="*/ 2147483647 h 603"/>
              <a:gd name="T48" fmla="*/ 2147483647 w 949"/>
              <a:gd name="T49" fmla="*/ 2147483647 h 603"/>
              <a:gd name="T50" fmla="*/ 2147483647 w 949"/>
              <a:gd name="T51" fmla="*/ 2147483647 h 603"/>
              <a:gd name="T52" fmla="*/ 2147483647 w 949"/>
              <a:gd name="T53" fmla="*/ 2147483647 h 603"/>
              <a:gd name="T54" fmla="*/ 2147483647 w 949"/>
              <a:gd name="T55" fmla="*/ 2147483647 h 603"/>
              <a:gd name="T56" fmla="*/ 0 w 949"/>
              <a:gd name="T57" fmla="*/ 2147483647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9"/>
              <a:gd name="T88" fmla="*/ 0 h 603"/>
              <a:gd name="T89" fmla="*/ 949 w 94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9" h="603">
                <a:moveTo>
                  <a:pt x="0" y="152"/>
                </a:moveTo>
                <a:lnTo>
                  <a:pt x="17" y="104"/>
                </a:lnTo>
                <a:lnTo>
                  <a:pt x="72" y="110"/>
                </a:lnTo>
                <a:lnTo>
                  <a:pt x="128" y="79"/>
                </a:lnTo>
                <a:lnTo>
                  <a:pt x="153" y="61"/>
                </a:lnTo>
                <a:lnTo>
                  <a:pt x="105" y="18"/>
                </a:lnTo>
                <a:lnTo>
                  <a:pt x="208" y="0"/>
                </a:lnTo>
                <a:lnTo>
                  <a:pt x="402" y="67"/>
                </a:lnTo>
                <a:lnTo>
                  <a:pt x="402" y="91"/>
                </a:lnTo>
                <a:lnTo>
                  <a:pt x="458" y="110"/>
                </a:lnTo>
                <a:lnTo>
                  <a:pt x="498" y="134"/>
                </a:lnTo>
                <a:lnTo>
                  <a:pt x="547" y="110"/>
                </a:lnTo>
                <a:lnTo>
                  <a:pt x="620" y="140"/>
                </a:lnTo>
                <a:lnTo>
                  <a:pt x="723" y="274"/>
                </a:lnTo>
                <a:lnTo>
                  <a:pt x="740" y="280"/>
                </a:lnTo>
                <a:lnTo>
                  <a:pt x="788" y="341"/>
                </a:lnTo>
                <a:lnTo>
                  <a:pt x="933" y="347"/>
                </a:lnTo>
                <a:lnTo>
                  <a:pt x="949" y="371"/>
                </a:lnTo>
                <a:lnTo>
                  <a:pt x="925" y="444"/>
                </a:lnTo>
                <a:lnTo>
                  <a:pt x="788" y="481"/>
                </a:lnTo>
                <a:lnTo>
                  <a:pt x="635" y="505"/>
                </a:lnTo>
                <a:lnTo>
                  <a:pt x="523" y="603"/>
                </a:lnTo>
                <a:lnTo>
                  <a:pt x="523" y="560"/>
                </a:lnTo>
                <a:lnTo>
                  <a:pt x="450" y="541"/>
                </a:lnTo>
                <a:lnTo>
                  <a:pt x="362" y="566"/>
                </a:lnTo>
                <a:lnTo>
                  <a:pt x="282" y="463"/>
                </a:lnTo>
                <a:lnTo>
                  <a:pt x="217" y="420"/>
                </a:lnTo>
                <a:lnTo>
                  <a:pt x="177" y="304"/>
                </a:lnTo>
                <a:lnTo>
                  <a:pt x="0" y="15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5" name="Freeform 546"/>
          <p:cNvSpPr>
            <a:spLocks/>
          </p:cNvSpPr>
          <p:nvPr/>
        </p:nvSpPr>
        <p:spPr bwMode="auto">
          <a:xfrm>
            <a:off x="3792540" y="4129089"/>
            <a:ext cx="149225" cy="103187"/>
          </a:xfrm>
          <a:custGeom>
            <a:avLst/>
            <a:gdLst>
              <a:gd name="T0" fmla="*/ 0 w 282"/>
              <a:gd name="T1" fmla="*/ 2147483647 h 151"/>
              <a:gd name="T2" fmla="*/ 2147483647 w 282"/>
              <a:gd name="T3" fmla="*/ 2147483647 h 151"/>
              <a:gd name="T4" fmla="*/ 2147483647 w 282"/>
              <a:gd name="T5" fmla="*/ 2147483647 h 151"/>
              <a:gd name="T6" fmla="*/ 2147483647 w 282"/>
              <a:gd name="T7" fmla="*/ 2147483647 h 151"/>
              <a:gd name="T8" fmla="*/ 2147483647 w 282"/>
              <a:gd name="T9" fmla="*/ 2147483647 h 151"/>
              <a:gd name="T10" fmla="*/ 2147483647 w 282"/>
              <a:gd name="T11" fmla="*/ 2147483647 h 151"/>
              <a:gd name="T12" fmla="*/ 2147483647 w 282"/>
              <a:gd name="T13" fmla="*/ 2147483647 h 151"/>
              <a:gd name="T14" fmla="*/ 2147483647 w 282"/>
              <a:gd name="T15" fmla="*/ 2147483647 h 151"/>
              <a:gd name="T16" fmla="*/ 2147483647 w 282"/>
              <a:gd name="T17" fmla="*/ 0 h 151"/>
              <a:gd name="T18" fmla="*/ 2147483647 w 282"/>
              <a:gd name="T19" fmla="*/ 2147483647 h 151"/>
              <a:gd name="T20" fmla="*/ 0 w 282"/>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
              <a:gd name="T34" fmla="*/ 0 h 151"/>
              <a:gd name="T35" fmla="*/ 282 w 28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 h="151">
                <a:moveTo>
                  <a:pt x="0" y="67"/>
                </a:moveTo>
                <a:lnTo>
                  <a:pt x="40" y="103"/>
                </a:lnTo>
                <a:lnTo>
                  <a:pt x="170" y="110"/>
                </a:lnTo>
                <a:lnTo>
                  <a:pt x="32" y="127"/>
                </a:lnTo>
                <a:lnTo>
                  <a:pt x="32" y="151"/>
                </a:lnTo>
                <a:lnTo>
                  <a:pt x="170" y="140"/>
                </a:lnTo>
                <a:lnTo>
                  <a:pt x="282" y="151"/>
                </a:lnTo>
                <a:lnTo>
                  <a:pt x="242" y="67"/>
                </a:lnTo>
                <a:lnTo>
                  <a:pt x="145" y="0"/>
                </a:lnTo>
                <a:lnTo>
                  <a:pt x="40" y="18"/>
                </a:lnTo>
                <a:lnTo>
                  <a:pt x="0" y="6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6" name="Freeform 547"/>
          <p:cNvSpPr>
            <a:spLocks/>
          </p:cNvSpPr>
          <p:nvPr/>
        </p:nvSpPr>
        <p:spPr bwMode="auto">
          <a:xfrm>
            <a:off x="3894138" y="4291013"/>
            <a:ext cx="68263" cy="66675"/>
          </a:xfrm>
          <a:custGeom>
            <a:avLst/>
            <a:gdLst>
              <a:gd name="T0" fmla="*/ 0 w 128"/>
              <a:gd name="T1" fmla="*/ 2147483647 h 97"/>
              <a:gd name="T2" fmla="*/ 2147483647 w 128"/>
              <a:gd name="T3" fmla="*/ 2147483647 h 97"/>
              <a:gd name="T4" fmla="*/ 2147483647 w 128"/>
              <a:gd name="T5" fmla="*/ 2147483647 h 97"/>
              <a:gd name="T6" fmla="*/ 2147483647 w 128"/>
              <a:gd name="T7" fmla="*/ 2147483647 h 97"/>
              <a:gd name="T8" fmla="*/ 2147483647 w 128"/>
              <a:gd name="T9" fmla="*/ 0 h 97"/>
              <a:gd name="T10" fmla="*/ 0 w 128"/>
              <a:gd name="T11" fmla="*/ 2147483647 h 97"/>
              <a:gd name="T12" fmla="*/ 0 60000 65536"/>
              <a:gd name="T13" fmla="*/ 0 60000 65536"/>
              <a:gd name="T14" fmla="*/ 0 60000 65536"/>
              <a:gd name="T15" fmla="*/ 0 60000 65536"/>
              <a:gd name="T16" fmla="*/ 0 60000 65536"/>
              <a:gd name="T17" fmla="*/ 0 60000 65536"/>
              <a:gd name="T18" fmla="*/ 0 w 128"/>
              <a:gd name="T19" fmla="*/ 0 h 97"/>
              <a:gd name="T20" fmla="*/ 128 w 12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8" h="97">
                <a:moveTo>
                  <a:pt x="0" y="24"/>
                </a:moveTo>
                <a:lnTo>
                  <a:pt x="8" y="73"/>
                </a:lnTo>
                <a:lnTo>
                  <a:pt x="80" y="97"/>
                </a:lnTo>
                <a:lnTo>
                  <a:pt x="128" y="49"/>
                </a:lnTo>
                <a:lnTo>
                  <a:pt x="88" y="0"/>
                </a:lnTo>
                <a:lnTo>
                  <a:pt x="0" y="2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7" name="Freeform 548"/>
          <p:cNvSpPr>
            <a:spLocks/>
          </p:cNvSpPr>
          <p:nvPr/>
        </p:nvSpPr>
        <p:spPr bwMode="auto">
          <a:xfrm>
            <a:off x="5192714" y="4244976"/>
            <a:ext cx="238125" cy="317500"/>
          </a:xfrm>
          <a:custGeom>
            <a:avLst/>
            <a:gdLst>
              <a:gd name="T0" fmla="*/ 0 w 450"/>
              <a:gd name="T1" fmla="*/ 2147483647 h 463"/>
              <a:gd name="T2" fmla="*/ 0 w 450"/>
              <a:gd name="T3" fmla="*/ 2147483647 h 463"/>
              <a:gd name="T4" fmla="*/ 2147483647 w 450"/>
              <a:gd name="T5" fmla="*/ 2147483647 h 463"/>
              <a:gd name="T6" fmla="*/ 2147483647 w 450"/>
              <a:gd name="T7" fmla="*/ 2147483647 h 463"/>
              <a:gd name="T8" fmla="*/ 2147483647 w 450"/>
              <a:gd name="T9" fmla="*/ 2147483647 h 463"/>
              <a:gd name="T10" fmla="*/ 2147483647 w 450"/>
              <a:gd name="T11" fmla="*/ 2147483647 h 463"/>
              <a:gd name="T12" fmla="*/ 2147483647 w 450"/>
              <a:gd name="T13" fmla="*/ 2147483647 h 463"/>
              <a:gd name="T14" fmla="*/ 2147483647 w 450"/>
              <a:gd name="T15" fmla="*/ 2147483647 h 463"/>
              <a:gd name="T16" fmla="*/ 2147483647 w 450"/>
              <a:gd name="T17" fmla="*/ 2147483647 h 463"/>
              <a:gd name="T18" fmla="*/ 2147483647 w 450"/>
              <a:gd name="T19" fmla="*/ 0 h 463"/>
              <a:gd name="T20" fmla="*/ 2147483647 w 450"/>
              <a:gd name="T21" fmla="*/ 2147483647 h 463"/>
              <a:gd name="T22" fmla="*/ 2147483647 w 450"/>
              <a:gd name="T23" fmla="*/ 2147483647 h 463"/>
              <a:gd name="T24" fmla="*/ 2147483647 w 450"/>
              <a:gd name="T25" fmla="*/ 2147483647 h 463"/>
              <a:gd name="T26" fmla="*/ 0 w 450"/>
              <a:gd name="T27" fmla="*/ 2147483647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463"/>
              <a:gd name="T44" fmla="*/ 450 w 45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463">
                <a:moveTo>
                  <a:pt x="0" y="439"/>
                </a:moveTo>
                <a:lnTo>
                  <a:pt x="0" y="304"/>
                </a:lnTo>
                <a:lnTo>
                  <a:pt x="32" y="274"/>
                </a:lnTo>
                <a:lnTo>
                  <a:pt x="177" y="237"/>
                </a:lnTo>
                <a:lnTo>
                  <a:pt x="305" y="134"/>
                </a:lnTo>
                <a:lnTo>
                  <a:pt x="128" y="91"/>
                </a:lnTo>
                <a:lnTo>
                  <a:pt x="72" y="31"/>
                </a:lnTo>
                <a:lnTo>
                  <a:pt x="88" y="13"/>
                </a:lnTo>
                <a:lnTo>
                  <a:pt x="169" y="55"/>
                </a:lnTo>
                <a:lnTo>
                  <a:pt x="433" y="0"/>
                </a:lnTo>
                <a:lnTo>
                  <a:pt x="450" y="55"/>
                </a:lnTo>
                <a:lnTo>
                  <a:pt x="289" y="268"/>
                </a:lnTo>
                <a:lnTo>
                  <a:pt x="15" y="463"/>
                </a:lnTo>
                <a:lnTo>
                  <a:pt x="0" y="43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8" name="Freeform 549"/>
          <p:cNvSpPr>
            <a:spLocks/>
          </p:cNvSpPr>
          <p:nvPr/>
        </p:nvSpPr>
        <p:spPr bwMode="auto">
          <a:xfrm>
            <a:off x="4810125" y="4887914"/>
            <a:ext cx="182563" cy="173037"/>
          </a:xfrm>
          <a:custGeom>
            <a:avLst/>
            <a:gdLst>
              <a:gd name="T0" fmla="*/ 0 w 346"/>
              <a:gd name="T1" fmla="*/ 2147483647 h 249"/>
              <a:gd name="T2" fmla="*/ 2147483647 w 346"/>
              <a:gd name="T3" fmla="*/ 2147483647 h 249"/>
              <a:gd name="T4" fmla="*/ 2147483647 w 346"/>
              <a:gd name="T5" fmla="*/ 2147483647 h 249"/>
              <a:gd name="T6" fmla="*/ 2147483647 w 346"/>
              <a:gd name="T7" fmla="*/ 2147483647 h 249"/>
              <a:gd name="T8" fmla="*/ 2147483647 w 346"/>
              <a:gd name="T9" fmla="*/ 0 h 249"/>
              <a:gd name="T10" fmla="*/ 2147483647 w 346"/>
              <a:gd name="T11" fmla="*/ 2147483647 h 249"/>
              <a:gd name="T12" fmla="*/ 2147483647 w 346"/>
              <a:gd name="T13" fmla="*/ 2147483647 h 249"/>
              <a:gd name="T14" fmla="*/ 2147483647 w 346"/>
              <a:gd name="T15" fmla="*/ 2147483647 h 249"/>
              <a:gd name="T16" fmla="*/ 2147483647 w 346"/>
              <a:gd name="T17" fmla="*/ 2147483647 h 249"/>
              <a:gd name="T18" fmla="*/ 2147483647 w 346"/>
              <a:gd name="T19" fmla="*/ 2147483647 h 249"/>
              <a:gd name="T20" fmla="*/ 2147483647 w 346"/>
              <a:gd name="T21" fmla="*/ 2147483647 h 249"/>
              <a:gd name="T22" fmla="*/ 0 w 346"/>
              <a:gd name="T23" fmla="*/ 2147483647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249"/>
              <a:gd name="T38" fmla="*/ 346 w 346"/>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249">
                <a:moveTo>
                  <a:pt x="0" y="79"/>
                </a:moveTo>
                <a:lnTo>
                  <a:pt x="80" y="79"/>
                </a:lnTo>
                <a:lnTo>
                  <a:pt x="161" y="36"/>
                </a:lnTo>
                <a:lnTo>
                  <a:pt x="161" y="19"/>
                </a:lnTo>
                <a:lnTo>
                  <a:pt x="225" y="0"/>
                </a:lnTo>
                <a:lnTo>
                  <a:pt x="338" y="36"/>
                </a:lnTo>
                <a:lnTo>
                  <a:pt x="346" y="68"/>
                </a:lnTo>
                <a:lnTo>
                  <a:pt x="346" y="159"/>
                </a:lnTo>
                <a:lnTo>
                  <a:pt x="289" y="249"/>
                </a:lnTo>
                <a:lnTo>
                  <a:pt x="185" y="238"/>
                </a:lnTo>
                <a:lnTo>
                  <a:pt x="128" y="213"/>
                </a:lnTo>
                <a:lnTo>
                  <a:pt x="0" y="7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9" name="Freeform 550"/>
          <p:cNvSpPr>
            <a:spLocks/>
          </p:cNvSpPr>
          <p:nvPr/>
        </p:nvSpPr>
        <p:spPr bwMode="auto">
          <a:xfrm>
            <a:off x="4491039" y="4921250"/>
            <a:ext cx="319087" cy="303213"/>
          </a:xfrm>
          <a:custGeom>
            <a:avLst/>
            <a:gdLst>
              <a:gd name="T0" fmla="*/ 0 w 603"/>
              <a:gd name="T1" fmla="*/ 2147483647 h 439"/>
              <a:gd name="T2" fmla="*/ 2147483647 w 603"/>
              <a:gd name="T3" fmla="*/ 0 h 439"/>
              <a:gd name="T4" fmla="*/ 2147483647 w 603"/>
              <a:gd name="T5" fmla="*/ 2147483647 h 439"/>
              <a:gd name="T6" fmla="*/ 2147483647 w 603"/>
              <a:gd name="T7" fmla="*/ 2147483647 h 439"/>
              <a:gd name="T8" fmla="*/ 2147483647 w 603"/>
              <a:gd name="T9" fmla="*/ 2147483647 h 439"/>
              <a:gd name="T10" fmla="*/ 2147483647 w 603"/>
              <a:gd name="T11" fmla="*/ 2147483647 h 439"/>
              <a:gd name="T12" fmla="*/ 2147483647 w 603"/>
              <a:gd name="T13" fmla="*/ 2147483647 h 439"/>
              <a:gd name="T14" fmla="*/ 2147483647 w 603"/>
              <a:gd name="T15" fmla="*/ 2147483647 h 439"/>
              <a:gd name="T16" fmla="*/ 2147483647 w 603"/>
              <a:gd name="T17" fmla="*/ 2147483647 h 439"/>
              <a:gd name="T18" fmla="*/ 2147483647 w 603"/>
              <a:gd name="T19" fmla="*/ 2147483647 h 439"/>
              <a:gd name="T20" fmla="*/ 2147483647 w 603"/>
              <a:gd name="T21" fmla="*/ 2147483647 h 439"/>
              <a:gd name="T22" fmla="*/ 2147483647 w 603"/>
              <a:gd name="T23" fmla="*/ 2147483647 h 439"/>
              <a:gd name="T24" fmla="*/ 2147483647 w 603"/>
              <a:gd name="T25" fmla="*/ 2147483647 h 439"/>
              <a:gd name="T26" fmla="*/ 2147483647 w 603"/>
              <a:gd name="T27" fmla="*/ 2147483647 h 439"/>
              <a:gd name="T28" fmla="*/ 2147483647 w 603"/>
              <a:gd name="T29" fmla="*/ 2147483647 h 439"/>
              <a:gd name="T30" fmla="*/ 2147483647 w 603"/>
              <a:gd name="T31" fmla="*/ 2147483647 h 439"/>
              <a:gd name="T32" fmla="*/ 2147483647 w 603"/>
              <a:gd name="T33" fmla="*/ 2147483647 h 439"/>
              <a:gd name="T34" fmla="*/ 2147483647 w 603"/>
              <a:gd name="T35" fmla="*/ 2147483647 h 439"/>
              <a:gd name="T36" fmla="*/ 2147483647 w 603"/>
              <a:gd name="T37" fmla="*/ 2147483647 h 439"/>
              <a:gd name="T38" fmla="*/ 0 w 603"/>
              <a:gd name="T39" fmla="*/ 2147483647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3"/>
              <a:gd name="T61" fmla="*/ 0 h 439"/>
              <a:gd name="T62" fmla="*/ 603 w 603"/>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3" h="439">
                <a:moveTo>
                  <a:pt x="0" y="19"/>
                </a:moveTo>
                <a:lnTo>
                  <a:pt x="56" y="0"/>
                </a:lnTo>
                <a:lnTo>
                  <a:pt x="434" y="43"/>
                </a:lnTo>
                <a:lnTo>
                  <a:pt x="514" y="24"/>
                </a:lnTo>
                <a:lnTo>
                  <a:pt x="603" y="30"/>
                </a:lnTo>
                <a:lnTo>
                  <a:pt x="531" y="67"/>
                </a:lnTo>
                <a:lnTo>
                  <a:pt x="498" y="43"/>
                </a:lnTo>
                <a:lnTo>
                  <a:pt x="409" y="61"/>
                </a:lnTo>
                <a:lnTo>
                  <a:pt x="409" y="183"/>
                </a:lnTo>
                <a:lnTo>
                  <a:pt x="369" y="183"/>
                </a:lnTo>
                <a:lnTo>
                  <a:pt x="369" y="280"/>
                </a:lnTo>
                <a:lnTo>
                  <a:pt x="369" y="420"/>
                </a:lnTo>
                <a:lnTo>
                  <a:pt x="321" y="439"/>
                </a:lnTo>
                <a:lnTo>
                  <a:pt x="265" y="439"/>
                </a:lnTo>
                <a:lnTo>
                  <a:pt x="241" y="408"/>
                </a:lnTo>
                <a:lnTo>
                  <a:pt x="208" y="426"/>
                </a:lnTo>
                <a:lnTo>
                  <a:pt x="153" y="377"/>
                </a:lnTo>
                <a:lnTo>
                  <a:pt x="120" y="225"/>
                </a:lnTo>
                <a:lnTo>
                  <a:pt x="120" y="207"/>
                </a:lnTo>
                <a:lnTo>
                  <a:pt x="0" y="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0" name="Freeform 551"/>
          <p:cNvSpPr>
            <a:spLocks/>
          </p:cNvSpPr>
          <p:nvPr/>
        </p:nvSpPr>
        <p:spPr bwMode="auto">
          <a:xfrm>
            <a:off x="3805240" y="3856039"/>
            <a:ext cx="200025" cy="166687"/>
          </a:xfrm>
          <a:custGeom>
            <a:avLst/>
            <a:gdLst>
              <a:gd name="T0" fmla="*/ 0 w 378"/>
              <a:gd name="T1" fmla="*/ 2147483647 h 244"/>
              <a:gd name="T2" fmla="*/ 2147483647 w 378"/>
              <a:gd name="T3" fmla="*/ 0 h 244"/>
              <a:gd name="T4" fmla="*/ 2147483647 w 378"/>
              <a:gd name="T5" fmla="*/ 0 h 244"/>
              <a:gd name="T6" fmla="*/ 2147483647 w 378"/>
              <a:gd name="T7" fmla="*/ 2147483647 h 244"/>
              <a:gd name="T8" fmla="*/ 2147483647 w 378"/>
              <a:gd name="T9" fmla="*/ 2147483647 h 244"/>
              <a:gd name="T10" fmla="*/ 2147483647 w 378"/>
              <a:gd name="T11" fmla="*/ 2147483647 h 244"/>
              <a:gd name="T12" fmla="*/ 2147483647 w 378"/>
              <a:gd name="T13" fmla="*/ 2147483647 h 244"/>
              <a:gd name="T14" fmla="*/ 2147483647 w 378"/>
              <a:gd name="T15" fmla="*/ 2147483647 h 244"/>
              <a:gd name="T16" fmla="*/ 2147483647 w 378"/>
              <a:gd name="T17" fmla="*/ 2147483647 h 244"/>
              <a:gd name="T18" fmla="*/ 0 w 378"/>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244"/>
              <a:gd name="T32" fmla="*/ 378 w 378"/>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244">
                <a:moveTo>
                  <a:pt x="0" y="244"/>
                </a:moveTo>
                <a:lnTo>
                  <a:pt x="177" y="0"/>
                </a:lnTo>
                <a:lnTo>
                  <a:pt x="378" y="0"/>
                </a:lnTo>
                <a:lnTo>
                  <a:pt x="378" y="18"/>
                </a:lnTo>
                <a:lnTo>
                  <a:pt x="378" y="67"/>
                </a:lnTo>
                <a:lnTo>
                  <a:pt x="233" y="67"/>
                </a:lnTo>
                <a:lnTo>
                  <a:pt x="233" y="158"/>
                </a:lnTo>
                <a:lnTo>
                  <a:pt x="177" y="177"/>
                </a:lnTo>
                <a:lnTo>
                  <a:pt x="177" y="226"/>
                </a:lnTo>
                <a:lnTo>
                  <a:pt x="0" y="24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1" name="Freeform 552"/>
          <p:cNvSpPr>
            <a:spLocks/>
          </p:cNvSpPr>
          <p:nvPr/>
        </p:nvSpPr>
        <p:spPr bwMode="auto">
          <a:xfrm>
            <a:off x="4732339" y="3973514"/>
            <a:ext cx="396875" cy="465137"/>
          </a:xfrm>
          <a:custGeom>
            <a:avLst/>
            <a:gdLst>
              <a:gd name="T0" fmla="*/ 0 w 748"/>
              <a:gd name="T1" fmla="*/ 2147483647 h 676"/>
              <a:gd name="T2" fmla="*/ 2147483647 w 748"/>
              <a:gd name="T3" fmla="*/ 2147483647 h 676"/>
              <a:gd name="T4" fmla="*/ 2147483647 w 748"/>
              <a:gd name="T5" fmla="*/ 2147483647 h 676"/>
              <a:gd name="T6" fmla="*/ 2147483647 w 748"/>
              <a:gd name="T7" fmla="*/ 2147483647 h 676"/>
              <a:gd name="T8" fmla="*/ 2147483647 w 748"/>
              <a:gd name="T9" fmla="*/ 2147483647 h 676"/>
              <a:gd name="T10" fmla="*/ 2147483647 w 748"/>
              <a:gd name="T11" fmla="*/ 2147483647 h 676"/>
              <a:gd name="T12" fmla="*/ 2147483647 w 748"/>
              <a:gd name="T13" fmla="*/ 2147483647 h 676"/>
              <a:gd name="T14" fmla="*/ 2147483647 w 748"/>
              <a:gd name="T15" fmla="*/ 2147483647 h 676"/>
              <a:gd name="T16" fmla="*/ 2147483647 w 748"/>
              <a:gd name="T17" fmla="*/ 2147483647 h 676"/>
              <a:gd name="T18" fmla="*/ 2147483647 w 748"/>
              <a:gd name="T19" fmla="*/ 2147483647 h 676"/>
              <a:gd name="T20" fmla="*/ 2147483647 w 748"/>
              <a:gd name="T21" fmla="*/ 2147483647 h 676"/>
              <a:gd name="T22" fmla="*/ 2147483647 w 748"/>
              <a:gd name="T23" fmla="*/ 2147483647 h 676"/>
              <a:gd name="T24" fmla="*/ 2147483647 w 748"/>
              <a:gd name="T25" fmla="*/ 2147483647 h 676"/>
              <a:gd name="T26" fmla="*/ 2147483647 w 748"/>
              <a:gd name="T27" fmla="*/ 2147483647 h 676"/>
              <a:gd name="T28" fmla="*/ 2147483647 w 748"/>
              <a:gd name="T29" fmla="*/ 2147483647 h 676"/>
              <a:gd name="T30" fmla="*/ 2147483647 w 748"/>
              <a:gd name="T31" fmla="*/ 2147483647 h 676"/>
              <a:gd name="T32" fmla="*/ 2147483647 w 748"/>
              <a:gd name="T33" fmla="*/ 2147483647 h 676"/>
              <a:gd name="T34" fmla="*/ 2147483647 w 748"/>
              <a:gd name="T35" fmla="*/ 0 h 676"/>
              <a:gd name="T36" fmla="*/ 2147483647 w 748"/>
              <a:gd name="T37" fmla="*/ 2147483647 h 676"/>
              <a:gd name="T38" fmla="*/ 2147483647 w 748"/>
              <a:gd name="T39" fmla="*/ 2147483647 h 676"/>
              <a:gd name="T40" fmla="*/ 2147483647 w 748"/>
              <a:gd name="T41" fmla="*/ 2147483647 h 676"/>
              <a:gd name="T42" fmla="*/ 2147483647 w 748"/>
              <a:gd name="T43" fmla="*/ 2147483647 h 676"/>
              <a:gd name="T44" fmla="*/ 2147483647 w 748"/>
              <a:gd name="T45" fmla="*/ 2147483647 h 676"/>
              <a:gd name="T46" fmla="*/ 2147483647 w 748"/>
              <a:gd name="T47" fmla="*/ 2147483647 h 676"/>
              <a:gd name="T48" fmla="*/ 2147483647 w 748"/>
              <a:gd name="T49" fmla="*/ 2147483647 h 676"/>
              <a:gd name="T50" fmla="*/ 0 w 748"/>
              <a:gd name="T51" fmla="*/ 2147483647 h 6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676"/>
              <a:gd name="T80" fmla="*/ 748 w 748"/>
              <a:gd name="T81" fmla="*/ 676 h 6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676">
                <a:moveTo>
                  <a:pt x="0" y="360"/>
                </a:moveTo>
                <a:lnTo>
                  <a:pt x="40" y="420"/>
                </a:lnTo>
                <a:lnTo>
                  <a:pt x="73" y="493"/>
                </a:lnTo>
                <a:lnTo>
                  <a:pt x="153" y="530"/>
                </a:lnTo>
                <a:lnTo>
                  <a:pt x="250" y="627"/>
                </a:lnTo>
                <a:lnTo>
                  <a:pt x="410" y="676"/>
                </a:lnTo>
                <a:lnTo>
                  <a:pt x="546" y="664"/>
                </a:lnTo>
                <a:lnTo>
                  <a:pt x="636" y="646"/>
                </a:lnTo>
                <a:lnTo>
                  <a:pt x="579" y="573"/>
                </a:lnTo>
                <a:lnTo>
                  <a:pt x="491" y="536"/>
                </a:lnTo>
                <a:lnTo>
                  <a:pt x="555" y="506"/>
                </a:lnTo>
                <a:lnTo>
                  <a:pt x="555" y="445"/>
                </a:lnTo>
                <a:lnTo>
                  <a:pt x="643" y="360"/>
                </a:lnTo>
                <a:lnTo>
                  <a:pt x="684" y="214"/>
                </a:lnTo>
                <a:lnTo>
                  <a:pt x="748" y="183"/>
                </a:lnTo>
                <a:lnTo>
                  <a:pt x="691" y="147"/>
                </a:lnTo>
                <a:lnTo>
                  <a:pt x="676" y="37"/>
                </a:lnTo>
                <a:lnTo>
                  <a:pt x="611" y="0"/>
                </a:lnTo>
                <a:lnTo>
                  <a:pt x="546" y="43"/>
                </a:lnTo>
                <a:lnTo>
                  <a:pt x="145" y="37"/>
                </a:lnTo>
                <a:lnTo>
                  <a:pt x="145" y="104"/>
                </a:lnTo>
                <a:lnTo>
                  <a:pt x="96" y="110"/>
                </a:lnTo>
                <a:lnTo>
                  <a:pt x="96" y="129"/>
                </a:lnTo>
                <a:lnTo>
                  <a:pt x="96" y="263"/>
                </a:lnTo>
                <a:lnTo>
                  <a:pt x="48" y="263"/>
                </a:lnTo>
                <a:lnTo>
                  <a:pt x="0" y="36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2" name="Freeform 553"/>
          <p:cNvSpPr>
            <a:spLocks/>
          </p:cNvSpPr>
          <p:nvPr/>
        </p:nvSpPr>
        <p:spPr bwMode="auto">
          <a:xfrm>
            <a:off x="4946649" y="5140325"/>
            <a:ext cx="25400" cy="36513"/>
          </a:xfrm>
          <a:custGeom>
            <a:avLst/>
            <a:gdLst>
              <a:gd name="T0" fmla="*/ 0 w 48"/>
              <a:gd name="T1" fmla="*/ 2147483647 h 56"/>
              <a:gd name="T2" fmla="*/ 2147483647 w 48"/>
              <a:gd name="T3" fmla="*/ 2147483647 h 56"/>
              <a:gd name="T4" fmla="*/ 2147483647 w 48"/>
              <a:gd name="T5" fmla="*/ 2147483647 h 56"/>
              <a:gd name="T6" fmla="*/ 2147483647 w 48"/>
              <a:gd name="T7" fmla="*/ 0 h 56"/>
              <a:gd name="T8" fmla="*/ 0 w 48"/>
              <a:gd name="T9" fmla="*/ 2147483647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0" y="31"/>
                </a:moveTo>
                <a:lnTo>
                  <a:pt x="31" y="56"/>
                </a:lnTo>
                <a:lnTo>
                  <a:pt x="48" y="37"/>
                </a:lnTo>
                <a:lnTo>
                  <a:pt x="48" y="0"/>
                </a:lnTo>
                <a:lnTo>
                  <a:pt x="0" y="3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3" name="Freeform 554"/>
          <p:cNvSpPr>
            <a:spLocks/>
          </p:cNvSpPr>
          <p:nvPr/>
        </p:nvSpPr>
        <p:spPr bwMode="auto">
          <a:xfrm>
            <a:off x="4916488" y="4546601"/>
            <a:ext cx="258763" cy="249238"/>
          </a:xfrm>
          <a:custGeom>
            <a:avLst/>
            <a:gdLst>
              <a:gd name="T0" fmla="*/ 0 w 490"/>
              <a:gd name="T1" fmla="*/ 2147483647 h 364"/>
              <a:gd name="T2" fmla="*/ 2147483647 w 490"/>
              <a:gd name="T3" fmla="*/ 2147483647 h 364"/>
              <a:gd name="T4" fmla="*/ 2147483647 w 490"/>
              <a:gd name="T5" fmla="*/ 2147483647 h 364"/>
              <a:gd name="T6" fmla="*/ 2147483647 w 490"/>
              <a:gd name="T7" fmla="*/ 2147483647 h 364"/>
              <a:gd name="T8" fmla="*/ 2147483647 w 490"/>
              <a:gd name="T9" fmla="*/ 2147483647 h 364"/>
              <a:gd name="T10" fmla="*/ 2147483647 w 490"/>
              <a:gd name="T11" fmla="*/ 2147483647 h 364"/>
              <a:gd name="T12" fmla="*/ 2147483647 w 490"/>
              <a:gd name="T13" fmla="*/ 2147483647 h 364"/>
              <a:gd name="T14" fmla="*/ 2147483647 w 490"/>
              <a:gd name="T15" fmla="*/ 2147483647 h 364"/>
              <a:gd name="T16" fmla="*/ 2147483647 w 490"/>
              <a:gd name="T17" fmla="*/ 2147483647 h 364"/>
              <a:gd name="T18" fmla="*/ 2147483647 w 490"/>
              <a:gd name="T19" fmla="*/ 2147483647 h 364"/>
              <a:gd name="T20" fmla="*/ 2147483647 w 490"/>
              <a:gd name="T21" fmla="*/ 0 h 364"/>
              <a:gd name="T22" fmla="*/ 2147483647 w 490"/>
              <a:gd name="T23" fmla="*/ 2147483647 h 364"/>
              <a:gd name="T24" fmla="*/ 2147483647 w 490"/>
              <a:gd name="T25" fmla="*/ 2147483647 h 364"/>
              <a:gd name="T26" fmla="*/ 2147483647 w 490"/>
              <a:gd name="T27" fmla="*/ 2147483647 h 364"/>
              <a:gd name="T28" fmla="*/ 2147483647 w 490"/>
              <a:gd name="T29" fmla="*/ 0 h 364"/>
              <a:gd name="T30" fmla="*/ 2147483647 w 490"/>
              <a:gd name="T31" fmla="*/ 0 h 364"/>
              <a:gd name="T32" fmla="*/ 2147483647 w 490"/>
              <a:gd name="T33" fmla="*/ 2147483647 h 364"/>
              <a:gd name="T34" fmla="*/ 2147483647 w 490"/>
              <a:gd name="T35" fmla="*/ 2147483647 h 364"/>
              <a:gd name="T36" fmla="*/ 0 w 490"/>
              <a:gd name="T37" fmla="*/ 214748364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0"/>
              <a:gd name="T58" fmla="*/ 0 h 364"/>
              <a:gd name="T59" fmla="*/ 490 w 490"/>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0" h="364">
                <a:moveTo>
                  <a:pt x="0" y="115"/>
                </a:moveTo>
                <a:lnTo>
                  <a:pt x="8" y="188"/>
                </a:lnTo>
                <a:lnTo>
                  <a:pt x="72" y="261"/>
                </a:lnTo>
                <a:lnTo>
                  <a:pt x="145" y="285"/>
                </a:lnTo>
                <a:lnTo>
                  <a:pt x="200" y="297"/>
                </a:lnTo>
                <a:lnTo>
                  <a:pt x="242" y="364"/>
                </a:lnTo>
                <a:lnTo>
                  <a:pt x="427" y="358"/>
                </a:lnTo>
                <a:lnTo>
                  <a:pt x="490" y="328"/>
                </a:lnTo>
                <a:lnTo>
                  <a:pt x="418" y="181"/>
                </a:lnTo>
                <a:lnTo>
                  <a:pt x="442" y="121"/>
                </a:lnTo>
                <a:lnTo>
                  <a:pt x="209" y="0"/>
                </a:lnTo>
                <a:lnTo>
                  <a:pt x="145" y="67"/>
                </a:lnTo>
                <a:lnTo>
                  <a:pt x="120" y="42"/>
                </a:lnTo>
                <a:lnTo>
                  <a:pt x="105" y="67"/>
                </a:lnTo>
                <a:lnTo>
                  <a:pt x="105" y="0"/>
                </a:lnTo>
                <a:lnTo>
                  <a:pt x="40" y="0"/>
                </a:lnTo>
                <a:lnTo>
                  <a:pt x="48" y="48"/>
                </a:lnTo>
                <a:lnTo>
                  <a:pt x="57" y="78"/>
                </a:lnTo>
                <a:lnTo>
                  <a:pt x="0" y="115"/>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4" name="Freeform 555"/>
          <p:cNvSpPr>
            <a:spLocks/>
          </p:cNvSpPr>
          <p:nvPr/>
        </p:nvSpPr>
        <p:spPr bwMode="auto">
          <a:xfrm>
            <a:off x="6542089" y="4032251"/>
            <a:ext cx="185737" cy="355600"/>
          </a:xfrm>
          <a:custGeom>
            <a:avLst/>
            <a:gdLst>
              <a:gd name="T0" fmla="*/ 0 w 353"/>
              <a:gd name="T1" fmla="*/ 2147483647 h 517"/>
              <a:gd name="T2" fmla="*/ 2147483647 w 353"/>
              <a:gd name="T3" fmla="*/ 2147483647 h 517"/>
              <a:gd name="T4" fmla="*/ 2147483647 w 353"/>
              <a:gd name="T5" fmla="*/ 0 h 517"/>
              <a:gd name="T6" fmla="*/ 2147483647 w 353"/>
              <a:gd name="T7" fmla="*/ 2147483647 h 517"/>
              <a:gd name="T8" fmla="*/ 2147483647 w 353"/>
              <a:gd name="T9" fmla="*/ 2147483647 h 517"/>
              <a:gd name="T10" fmla="*/ 2147483647 w 353"/>
              <a:gd name="T11" fmla="*/ 2147483647 h 517"/>
              <a:gd name="T12" fmla="*/ 2147483647 w 353"/>
              <a:gd name="T13" fmla="*/ 2147483647 h 517"/>
              <a:gd name="T14" fmla="*/ 2147483647 w 353"/>
              <a:gd name="T15" fmla="*/ 2147483647 h 517"/>
              <a:gd name="T16" fmla="*/ 2147483647 w 353"/>
              <a:gd name="T17" fmla="*/ 2147483647 h 517"/>
              <a:gd name="T18" fmla="*/ 2147483647 w 353"/>
              <a:gd name="T19" fmla="*/ 2147483647 h 517"/>
              <a:gd name="T20" fmla="*/ 2147483647 w 353"/>
              <a:gd name="T21" fmla="*/ 2147483647 h 517"/>
              <a:gd name="T22" fmla="*/ 2147483647 w 353"/>
              <a:gd name="T23" fmla="*/ 2147483647 h 517"/>
              <a:gd name="T24" fmla="*/ 2147483647 w 353"/>
              <a:gd name="T25" fmla="*/ 2147483647 h 517"/>
              <a:gd name="T26" fmla="*/ 2147483647 w 353"/>
              <a:gd name="T27" fmla="*/ 2147483647 h 517"/>
              <a:gd name="T28" fmla="*/ 2147483647 w 353"/>
              <a:gd name="T29" fmla="*/ 2147483647 h 517"/>
              <a:gd name="T30" fmla="*/ 2147483647 w 353"/>
              <a:gd name="T31" fmla="*/ 2147483647 h 517"/>
              <a:gd name="T32" fmla="*/ 2147483647 w 353"/>
              <a:gd name="T33" fmla="*/ 2147483647 h 517"/>
              <a:gd name="T34" fmla="*/ 2147483647 w 353"/>
              <a:gd name="T35" fmla="*/ 2147483647 h 517"/>
              <a:gd name="T36" fmla="*/ 2147483647 w 353"/>
              <a:gd name="T37" fmla="*/ 2147483647 h 517"/>
              <a:gd name="T38" fmla="*/ 2147483647 w 353"/>
              <a:gd name="T39" fmla="*/ 2147483647 h 517"/>
              <a:gd name="T40" fmla="*/ 2147483647 w 353"/>
              <a:gd name="T41" fmla="*/ 2147483647 h 517"/>
              <a:gd name="T42" fmla="*/ 2147483647 w 353"/>
              <a:gd name="T43" fmla="*/ 2147483647 h 517"/>
              <a:gd name="T44" fmla="*/ 2147483647 w 353"/>
              <a:gd name="T45" fmla="*/ 2147483647 h 517"/>
              <a:gd name="T46" fmla="*/ 2147483647 w 353"/>
              <a:gd name="T47" fmla="*/ 2147483647 h 517"/>
              <a:gd name="T48" fmla="*/ 0 w 353"/>
              <a:gd name="T49" fmla="*/ 2147483647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517"/>
              <a:gd name="T77" fmla="*/ 353 w 353"/>
              <a:gd name="T78" fmla="*/ 517 h 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517">
                <a:moveTo>
                  <a:pt x="0" y="85"/>
                </a:moveTo>
                <a:lnTo>
                  <a:pt x="16" y="37"/>
                </a:lnTo>
                <a:lnTo>
                  <a:pt x="113" y="0"/>
                </a:lnTo>
                <a:lnTo>
                  <a:pt x="153" y="37"/>
                </a:lnTo>
                <a:lnTo>
                  <a:pt x="145" y="110"/>
                </a:lnTo>
                <a:lnTo>
                  <a:pt x="257" y="85"/>
                </a:lnTo>
                <a:lnTo>
                  <a:pt x="305" y="110"/>
                </a:lnTo>
                <a:lnTo>
                  <a:pt x="353" y="183"/>
                </a:lnTo>
                <a:lnTo>
                  <a:pt x="338" y="225"/>
                </a:lnTo>
                <a:lnTo>
                  <a:pt x="250" y="219"/>
                </a:lnTo>
                <a:lnTo>
                  <a:pt x="225" y="237"/>
                </a:lnTo>
                <a:lnTo>
                  <a:pt x="233" y="317"/>
                </a:lnTo>
                <a:lnTo>
                  <a:pt x="113" y="250"/>
                </a:lnTo>
                <a:lnTo>
                  <a:pt x="65" y="365"/>
                </a:lnTo>
                <a:lnTo>
                  <a:pt x="128" y="468"/>
                </a:lnTo>
                <a:lnTo>
                  <a:pt x="201" y="504"/>
                </a:lnTo>
                <a:lnTo>
                  <a:pt x="161" y="517"/>
                </a:lnTo>
                <a:lnTo>
                  <a:pt x="145" y="493"/>
                </a:lnTo>
                <a:lnTo>
                  <a:pt x="120" y="493"/>
                </a:lnTo>
                <a:lnTo>
                  <a:pt x="32" y="432"/>
                </a:lnTo>
                <a:lnTo>
                  <a:pt x="40" y="371"/>
                </a:lnTo>
                <a:lnTo>
                  <a:pt x="80" y="310"/>
                </a:lnTo>
                <a:lnTo>
                  <a:pt x="23" y="207"/>
                </a:lnTo>
                <a:lnTo>
                  <a:pt x="48" y="158"/>
                </a:lnTo>
                <a:lnTo>
                  <a:pt x="0" y="8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5" name="Freeform 556"/>
          <p:cNvSpPr>
            <a:spLocks/>
          </p:cNvSpPr>
          <p:nvPr/>
        </p:nvSpPr>
        <p:spPr bwMode="auto">
          <a:xfrm>
            <a:off x="4205288" y="4256089"/>
            <a:ext cx="50800" cy="122237"/>
          </a:xfrm>
          <a:custGeom>
            <a:avLst/>
            <a:gdLst>
              <a:gd name="T0" fmla="*/ 0 w 97"/>
              <a:gd name="T1" fmla="*/ 0 h 176"/>
              <a:gd name="T2" fmla="*/ 2147483647 w 97"/>
              <a:gd name="T3" fmla="*/ 2147483647 h 176"/>
              <a:gd name="T4" fmla="*/ 2147483647 w 97"/>
              <a:gd name="T5" fmla="*/ 2147483647 h 176"/>
              <a:gd name="T6" fmla="*/ 2147483647 w 97"/>
              <a:gd name="T7" fmla="*/ 2147483647 h 176"/>
              <a:gd name="T8" fmla="*/ 0 w 97"/>
              <a:gd name="T9" fmla="*/ 0 h 176"/>
              <a:gd name="T10" fmla="*/ 0 60000 65536"/>
              <a:gd name="T11" fmla="*/ 0 60000 65536"/>
              <a:gd name="T12" fmla="*/ 0 60000 65536"/>
              <a:gd name="T13" fmla="*/ 0 60000 65536"/>
              <a:gd name="T14" fmla="*/ 0 60000 65536"/>
              <a:gd name="T15" fmla="*/ 0 w 97"/>
              <a:gd name="T16" fmla="*/ 0 h 176"/>
              <a:gd name="T17" fmla="*/ 97 w 97"/>
              <a:gd name="T18" fmla="*/ 176 h 176"/>
            </a:gdLst>
            <a:ahLst/>
            <a:cxnLst>
              <a:cxn ang="T10">
                <a:pos x="T0" y="T1"/>
              </a:cxn>
              <a:cxn ang="T11">
                <a:pos x="T2" y="T3"/>
              </a:cxn>
              <a:cxn ang="T12">
                <a:pos x="T4" y="T5"/>
              </a:cxn>
              <a:cxn ang="T13">
                <a:pos x="T6" y="T7"/>
              </a:cxn>
              <a:cxn ang="T14">
                <a:pos x="T8" y="T9"/>
              </a:cxn>
            </a:cxnLst>
            <a:rect l="T15" t="T16" r="T17" b="T18"/>
            <a:pathLst>
              <a:path w="97" h="176">
                <a:moveTo>
                  <a:pt x="0" y="0"/>
                </a:moveTo>
                <a:lnTo>
                  <a:pt x="48" y="6"/>
                </a:lnTo>
                <a:lnTo>
                  <a:pt x="97" y="171"/>
                </a:lnTo>
                <a:lnTo>
                  <a:pt x="73" y="176"/>
                </a:lnTo>
                <a:lnTo>
                  <a:pt x="0" y="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6" name="Freeform 557"/>
          <p:cNvSpPr>
            <a:spLocks/>
          </p:cNvSpPr>
          <p:nvPr/>
        </p:nvSpPr>
        <p:spPr bwMode="auto">
          <a:xfrm>
            <a:off x="4919665" y="4429126"/>
            <a:ext cx="123825" cy="125413"/>
          </a:xfrm>
          <a:custGeom>
            <a:avLst/>
            <a:gdLst>
              <a:gd name="T0" fmla="*/ 0 w 234"/>
              <a:gd name="T1" fmla="*/ 2147483647 h 182"/>
              <a:gd name="T2" fmla="*/ 2147483647 w 234"/>
              <a:gd name="T3" fmla="*/ 2147483647 h 182"/>
              <a:gd name="T4" fmla="*/ 2147483647 w 234"/>
              <a:gd name="T5" fmla="*/ 2147483647 h 182"/>
              <a:gd name="T6" fmla="*/ 2147483647 w 234"/>
              <a:gd name="T7" fmla="*/ 2147483647 h 182"/>
              <a:gd name="T8" fmla="*/ 2147483647 w 234"/>
              <a:gd name="T9" fmla="*/ 2147483647 h 182"/>
              <a:gd name="T10" fmla="*/ 2147483647 w 234"/>
              <a:gd name="T11" fmla="*/ 2147483647 h 182"/>
              <a:gd name="T12" fmla="*/ 2147483647 w 234"/>
              <a:gd name="T13" fmla="*/ 0 h 182"/>
              <a:gd name="T14" fmla="*/ 2147483647 w 234"/>
              <a:gd name="T15" fmla="*/ 2147483647 h 182"/>
              <a:gd name="T16" fmla="*/ 2147483647 w 234"/>
              <a:gd name="T17" fmla="*/ 2147483647 h 182"/>
              <a:gd name="T18" fmla="*/ 2147483647 w 234"/>
              <a:gd name="T19" fmla="*/ 2147483647 h 182"/>
              <a:gd name="T20" fmla="*/ 0 w 234"/>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82"/>
              <a:gd name="T35" fmla="*/ 234 w 2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82">
                <a:moveTo>
                  <a:pt x="0" y="182"/>
                </a:moveTo>
                <a:lnTo>
                  <a:pt x="32" y="171"/>
                </a:lnTo>
                <a:lnTo>
                  <a:pt x="97" y="171"/>
                </a:lnTo>
                <a:lnTo>
                  <a:pt x="97" y="146"/>
                </a:lnTo>
                <a:lnTo>
                  <a:pt x="192" y="128"/>
                </a:lnTo>
                <a:lnTo>
                  <a:pt x="234" y="66"/>
                </a:lnTo>
                <a:lnTo>
                  <a:pt x="192" y="0"/>
                </a:lnTo>
                <a:lnTo>
                  <a:pt x="56" y="12"/>
                </a:lnTo>
                <a:lnTo>
                  <a:pt x="72" y="61"/>
                </a:lnTo>
                <a:lnTo>
                  <a:pt x="40" y="98"/>
                </a:lnTo>
                <a:lnTo>
                  <a:pt x="0" y="18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47" name="Freeform 558"/>
          <p:cNvSpPr>
            <a:spLocks/>
          </p:cNvSpPr>
          <p:nvPr/>
        </p:nvSpPr>
        <p:spPr bwMode="auto">
          <a:xfrm>
            <a:off x="196851" y="2478089"/>
            <a:ext cx="714375" cy="612775"/>
          </a:xfrm>
          <a:custGeom>
            <a:avLst/>
            <a:gdLst>
              <a:gd name="T0" fmla="*/ 2147483647 w 1351"/>
              <a:gd name="T1" fmla="*/ 2147483647 h 894"/>
              <a:gd name="T2" fmla="*/ 2147483647 w 1351"/>
              <a:gd name="T3" fmla="*/ 2147483647 h 894"/>
              <a:gd name="T4" fmla="*/ 2147483647 w 1351"/>
              <a:gd name="T5" fmla="*/ 2147483647 h 894"/>
              <a:gd name="T6" fmla="*/ 2147483647 w 1351"/>
              <a:gd name="T7" fmla="*/ 2147483647 h 894"/>
              <a:gd name="T8" fmla="*/ 2147483647 w 1351"/>
              <a:gd name="T9" fmla="*/ 2147483647 h 894"/>
              <a:gd name="T10" fmla="*/ 2147483647 w 1351"/>
              <a:gd name="T11" fmla="*/ 2147483647 h 894"/>
              <a:gd name="T12" fmla="*/ 2147483647 w 1351"/>
              <a:gd name="T13" fmla="*/ 2147483647 h 894"/>
              <a:gd name="T14" fmla="*/ 2147483647 w 1351"/>
              <a:gd name="T15" fmla="*/ 2147483647 h 894"/>
              <a:gd name="T16" fmla="*/ 2147483647 w 1351"/>
              <a:gd name="T17" fmla="*/ 2147483647 h 894"/>
              <a:gd name="T18" fmla="*/ 2147483647 w 1351"/>
              <a:gd name="T19" fmla="*/ 2147483647 h 894"/>
              <a:gd name="T20" fmla="*/ 2147483647 w 1351"/>
              <a:gd name="T21" fmla="*/ 2147483647 h 894"/>
              <a:gd name="T22" fmla="*/ 2147483647 w 1351"/>
              <a:gd name="T23" fmla="*/ 2147483647 h 894"/>
              <a:gd name="T24" fmla="*/ 2147483647 w 1351"/>
              <a:gd name="T25" fmla="*/ 2147483647 h 894"/>
              <a:gd name="T26" fmla="*/ 2147483647 w 1351"/>
              <a:gd name="T27" fmla="*/ 2147483647 h 894"/>
              <a:gd name="T28" fmla="*/ 2147483647 w 1351"/>
              <a:gd name="T29" fmla="*/ 2147483647 h 894"/>
              <a:gd name="T30" fmla="*/ 2147483647 w 1351"/>
              <a:gd name="T31" fmla="*/ 2147483647 h 894"/>
              <a:gd name="T32" fmla="*/ 2147483647 w 1351"/>
              <a:gd name="T33" fmla="*/ 2147483647 h 894"/>
              <a:gd name="T34" fmla="*/ 2147483647 w 1351"/>
              <a:gd name="T35" fmla="*/ 2147483647 h 894"/>
              <a:gd name="T36" fmla="*/ 2147483647 w 1351"/>
              <a:gd name="T37" fmla="*/ 2147483647 h 894"/>
              <a:gd name="T38" fmla="*/ 2147483647 w 1351"/>
              <a:gd name="T39" fmla="*/ 2147483647 h 894"/>
              <a:gd name="T40" fmla="*/ 2147483647 w 1351"/>
              <a:gd name="T41" fmla="*/ 2147483647 h 894"/>
              <a:gd name="T42" fmla="*/ 2147483647 w 1351"/>
              <a:gd name="T43" fmla="*/ 2147483647 h 894"/>
              <a:gd name="T44" fmla="*/ 2147483647 w 1351"/>
              <a:gd name="T45" fmla="*/ 2147483647 h 894"/>
              <a:gd name="T46" fmla="*/ 2147483647 w 1351"/>
              <a:gd name="T47" fmla="*/ 2147483647 h 894"/>
              <a:gd name="T48" fmla="*/ 2147483647 w 1351"/>
              <a:gd name="T49" fmla="*/ 2147483647 h 894"/>
              <a:gd name="T50" fmla="*/ 2147483647 w 1351"/>
              <a:gd name="T51" fmla="*/ 2147483647 h 894"/>
              <a:gd name="T52" fmla="*/ 2147483647 w 1351"/>
              <a:gd name="T53" fmla="*/ 2147483647 h 894"/>
              <a:gd name="T54" fmla="*/ 2147483647 w 1351"/>
              <a:gd name="T55" fmla="*/ 2147483647 h 894"/>
              <a:gd name="T56" fmla="*/ 2147483647 w 1351"/>
              <a:gd name="T57" fmla="*/ 2147483647 h 894"/>
              <a:gd name="T58" fmla="*/ 2147483647 w 1351"/>
              <a:gd name="T59" fmla="*/ 2147483647 h 894"/>
              <a:gd name="T60" fmla="*/ 2147483647 w 1351"/>
              <a:gd name="T61" fmla="*/ 2147483647 h 894"/>
              <a:gd name="T62" fmla="*/ 2147483647 w 1351"/>
              <a:gd name="T63" fmla="*/ 2147483647 h 894"/>
              <a:gd name="T64" fmla="*/ 2147483647 w 1351"/>
              <a:gd name="T65" fmla="*/ 2147483647 h 894"/>
              <a:gd name="T66" fmla="*/ 2147483647 w 1351"/>
              <a:gd name="T67" fmla="*/ 2147483647 h 894"/>
              <a:gd name="T68" fmla="*/ 2147483647 w 1351"/>
              <a:gd name="T69" fmla="*/ 2147483647 h 894"/>
              <a:gd name="T70" fmla="*/ 2147483647 w 1351"/>
              <a:gd name="T71" fmla="*/ 2147483647 h 894"/>
              <a:gd name="T72" fmla="*/ 2147483647 w 1351"/>
              <a:gd name="T73" fmla="*/ 0 h 894"/>
              <a:gd name="T74" fmla="*/ 2147483647 w 1351"/>
              <a:gd name="T75" fmla="*/ 2147483647 h 894"/>
              <a:gd name="T76" fmla="*/ 2147483647 w 1351"/>
              <a:gd name="T77" fmla="*/ 2147483647 h 894"/>
              <a:gd name="T78" fmla="*/ 2147483647 w 1351"/>
              <a:gd name="T79" fmla="*/ 2147483647 h 894"/>
              <a:gd name="T80" fmla="*/ 2147483647 w 1351"/>
              <a:gd name="T81" fmla="*/ 2147483647 h 894"/>
              <a:gd name="T82" fmla="*/ 2147483647 w 1351"/>
              <a:gd name="T83" fmla="*/ 2147483647 h 894"/>
              <a:gd name="T84" fmla="*/ 2147483647 w 1351"/>
              <a:gd name="T85" fmla="*/ 2147483647 h 894"/>
              <a:gd name="T86" fmla="*/ 2147483647 w 1351"/>
              <a:gd name="T87" fmla="*/ 2147483647 h 894"/>
              <a:gd name="T88" fmla="*/ 2147483647 w 1351"/>
              <a:gd name="T89" fmla="*/ 2147483647 h 894"/>
              <a:gd name="T90" fmla="*/ 2147483647 w 1351"/>
              <a:gd name="T91" fmla="*/ 2147483647 h 894"/>
              <a:gd name="T92" fmla="*/ 2147483647 w 1351"/>
              <a:gd name="T93" fmla="*/ 2147483647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1"/>
              <a:gd name="T142" fmla="*/ 0 h 894"/>
              <a:gd name="T143" fmla="*/ 1351 w 1351"/>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1" h="894">
                <a:moveTo>
                  <a:pt x="0" y="341"/>
                </a:moveTo>
                <a:lnTo>
                  <a:pt x="88" y="360"/>
                </a:lnTo>
                <a:lnTo>
                  <a:pt x="63" y="365"/>
                </a:lnTo>
                <a:lnTo>
                  <a:pt x="96" y="396"/>
                </a:lnTo>
                <a:lnTo>
                  <a:pt x="233" y="396"/>
                </a:lnTo>
                <a:lnTo>
                  <a:pt x="248" y="414"/>
                </a:lnTo>
                <a:lnTo>
                  <a:pt x="336" y="390"/>
                </a:lnTo>
                <a:lnTo>
                  <a:pt x="305" y="401"/>
                </a:lnTo>
                <a:lnTo>
                  <a:pt x="321" y="457"/>
                </a:lnTo>
                <a:lnTo>
                  <a:pt x="136" y="505"/>
                </a:lnTo>
                <a:lnTo>
                  <a:pt x="88" y="560"/>
                </a:lnTo>
                <a:lnTo>
                  <a:pt x="128" y="554"/>
                </a:lnTo>
                <a:lnTo>
                  <a:pt x="103" y="566"/>
                </a:lnTo>
                <a:lnTo>
                  <a:pt x="128" y="584"/>
                </a:lnTo>
                <a:lnTo>
                  <a:pt x="200" y="597"/>
                </a:lnTo>
                <a:lnTo>
                  <a:pt x="160" y="627"/>
                </a:lnTo>
                <a:lnTo>
                  <a:pt x="200" y="651"/>
                </a:lnTo>
                <a:lnTo>
                  <a:pt x="233" y="657"/>
                </a:lnTo>
                <a:lnTo>
                  <a:pt x="305" y="597"/>
                </a:lnTo>
                <a:lnTo>
                  <a:pt x="256" y="627"/>
                </a:lnTo>
                <a:lnTo>
                  <a:pt x="296" y="681"/>
                </a:lnTo>
                <a:lnTo>
                  <a:pt x="273" y="712"/>
                </a:lnTo>
                <a:lnTo>
                  <a:pt x="353" y="676"/>
                </a:lnTo>
                <a:lnTo>
                  <a:pt x="418" y="718"/>
                </a:lnTo>
                <a:lnTo>
                  <a:pt x="433" y="687"/>
                </a:lnTo>
                <a:lnTo>
                  <a:pt x="458" y="712"/>
                </a:lnTo>
                <a:lnTo>
                  <a:pt x="514" y="681"/>
                </a:lnTo>
                <a:lnTo>
                  <a:pt x="425" y="803"/>
                </a:lnTo>
                <a:lnTo>
                  <a:pt x="361" y="822"/>
                </a:lnTo>
                <a:lnTo>
                  <a:pt x="353" y="846"/>
                </a:lnTo>
                <a:lnTo>
                  <a:pt x="273" y="846"/>
                </a:lnTo>
                <a:lnTo>
                  <a:pt x="216" y="894"/>
                </a:lnTo>
                <a:lnTo>
                  <a:pt x="296" y="852"/>
                </a:lnTo>
                <a:lnTo>
                  <a:pt x="376" y="858"/>
                </a:lnTo>
                <a:lnTo>
                  <a:pt x="425" y="834"/>
                </a:lnTo>
                <a:lnTo>
                  <a:pt x="401" y="816"/>
                </a:lnTo>
                <a:lnTo>
                  <a:pt x="458" y="816"/>
                </a:lnTo>
                <a:lnTo>
                  <a:pt x="626" y="730"/>
                </a:lnTo>
                <a:lnTo>
                  <a:pt x="666" y="694"/>
                </a:lnTo>
                <a:lnTo>
                  <a:pt x="626" y="670"/>
                </a:lnTo>
                <a:lnTo>
                  <a:pt x="787" y="573"/>
                </a:lnTo>
                <a:lnTo>
                  <a:pt x="803" y="523"/>
                </a:lnTo>
                <a:lnTo>
                  <a:pt x="796" y="573"/>
                </a:lnTo>
                <a:lnTo>
                  <a:pt x="844" y="560"/>
                </a:lnTo>
                <a:lnTo>
                  <a:pt x="819" y="584"/>
                </a:lnTo>
                <a:lnTo>
                  <a:pt x="859" y="590"/>
                </a:lnTo>
                <a:lnTo>
                  <a:pt x="754" y="597"/>
                </a:lnTo>
                <a:lnTo>
                  <a:pt x="731" y="651"/>
                </a:lnTo>
                <a:lnTo>
                  <a:pt x="779" y="651"/>
                </a:lnTo>
                <a:lnTo>
                  <a:pt x="739" y="681"/>
                </a:lnTo>
                <a:lnTo>
                  <a:pt x="876" y="639"/>
                </a:lnTo>
                <a:lnTo>
                  <a:pt x="908" y="614"/>
                </a:lnTo>
                <a:lnTo>
                  <a:pt x="876" y="597"/>
                </a:lnTo>
                <a:lnTo>
                  <a:pt x="916" y="573"/>
                </a:lnTo>
                <a:lnTo>
                  <a:pt x="908" y="590"/>
                </a:lnTo>
                <a:lnTo>
                  <a:pt x="981" y="578"/>
                </a:lnTo>
                <a:lnTo>
                  <a:pt x="964" y="603"/>
                </a:lnTo>
                <a:lnTo>
                  <a:pt x="1084" y="639"/>
                </a:lnTo>
                <a:lnTo>
                  <a:pt x="1262" y="651"/>
                </a:lnTo>
                <a:lnTo>
                  <a:pt x="1294" y="639"/>
                </a:lnTo>
                <a:lnTo>
                  <a:pt x="1310" y="646"/>
                </a:lnTo>
                <a:lnTo>
                  <a:pt x="1286" y="663"/>
                </a:lnTo>
                <a:lnTo>
                  <a:pt x="1326" y="681"/>
                </a:lnTo>
                <a:lnTo>
                  <a:pt x="1351" y="670"/>
                </a:lnTo>
                <a:lnTo>
                  <a:pt x="1310" y="627"/>
                </a:lnTo>
                <a:lnTo>
                  <a:pt x="1221" y="627"/>
                </a:lnTo>
                <a:lnTo>
                  <a:pt x="1221" y="104"/>
                </a:lnTo>
                <a:lnTo>
                  <a:pt x="739" y="55"/>
                </a:lnTo>
                <a:lnTo>
                  <a:pt x="723" y="31"/>
                </a:lnTo>
                <a:lnTo>
                  <a:pt x="594" y="18"/>
                </a:lnTo>
                <a:lnTo>
                  <a:pt x="578" y="37"/>
                </a:lnTo>
                <a:lnTo>
                  <a:pt x="538" y="31"/>
                </a:lnTo>
                <a:lnTo>
                  <a:pt x="569" y="12"/>
                </a:lnTo>
                <a:lnTo>
                  <a:pt x="514" y="0"/>
                </a:lnTo>
                <a:lnTo>
                  <a:pt x="466" y="31"/>
                </a:lnTo>
                <a:lnTo>
                  <a:pt x="376" y="37"/>
                </a:lnTo>
                <a:lnTo>
                  <a:pt x="369" y="73"/>
                </a:lnTo>
                <a:lnTo>
                  <a:pt x="361" y="48"/>
                </a:lnTo>
                <a:lnTo>
                  <a:pt x="281" y="67"/>
                </a:lnTo>
                <a:lnTo>
                  <a:pt x="296" y="91"/>
                </a:lnTo>
                <a:lnTo>
                  <a:pt x="256" y="85"/>
                </a:lnTo>
                <a:lnTo>
                  <a:pt x="208" y="134"/>
                </a:lnTo>
                <a:lnTo>
                  <a:pt x="88" y="147"/>
                </a:lnTo>
                <a:lnTo>
                  <a:pt x="96" y="177"/>
                </a:lnTo>
                <a:lnTo>
                  <a:pt x="63" y="183"/>
                </a:lnTo>
                <a:lnTo>
                  <a:pt x="208" y="256"/>
                </a:lnTo>
                <a:lnTo>
                  <a:pt x="393" y="292"/>
                </a:lnTo>
                <a:lnTo>
                  <a:pt x="273" y="280"/>
                </a:lnTo>
                <a:lnTo>
                  <a:pt x="281" y="298"/>
                </a:lnTo>
                <a:lnTo>
                  <a:pt x="329" y="304"/>
                </a:lnTo>
                <a:lnTo>
                  <a:pt x="281" y="317"/>
                </a:lnTo>
                <a:lnTo>
                  <a:pt x="208" y="310"/>
                </a:lnTo>
                <a:lnTo>
                  <a:pt x="208" y="286"/>
                </a:lnTo>
                <a:lnTo>
                  <a:pt x="151" y="286"/>
                </a:lnTo>
                <a:lnTo>
                  <a:pt x="0" y="34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8" name="Freeform 559"/>
          <p:cNvSpPr>
            <a:spLocks/>
          </p:cNvSpPr>
          <p:nvPr/>
        </p:nvSpPr>
        <p:spPr bwMode="auto">
          <a:xfrm>
            <a:off x="911226" y="2924175"/>
            <a:ext cx="195263" cy="171450"/>
          </a:xfrm>
          <a:custGeom>
            <a:avLst/>
            <a:gdLst>
              <a:gd name="T0" fmla="*/ 0 w 369"/>
              <a:gd name="T1" fmla="*/ 2147483647 h 249"/>
              <a:gd name="T2" fmla="*/ 2147483647 w 369"/>
              <a:gd name="T3" fmla="*/ 2147483647 h 249"/>
              <a:gd name="T4" fmla="*/ 2147483647 w 369"/>
              <a:gd name="T5" fmla="*/ 2147483647 h 249"/>
              <a:gd name="T6" fmla="*/ 2147483647 w 369"/>
              <a:gd name="T7" fmla="*/ 2147483647 h 249"/>
              <a:gd name="T8" fmla="*/ 2147483647 w 369"/>
              <a:gd name="T9" fmla="*/ 2147483647 h 249"/>
              <a:gd name="T10" fmla="*/ 2147483647 w 369"/>
              <a:gd name="T11" fmla="*/ 2147483647 h 249"/>
              <a:gd name="T12" fmla="*/ 2147483647 w 369"/>
              <a:gd name="T13" fmla="*/ 2147483647 h 249"/>
              <a:gd name="T14" fmla="*/ 2147483647 w 369"/>
              <a:gd name="T15" fmla="*/ 2147483647 h 249"/>
              <a:gd name="T16" fmla="*/ 2147483647 w 369"/>
              <a:gd name="T17" fmla="*/ 2147483647 h 249"/>
              <a:gd name="T18" fmla="*/ 2147483647 w 369"/>
              <a:gd name="T19" fmla="*/ 2147483647 h 249"/>
              <a:gd name="T20" fmla="*/ 2147483647 w 369"/>
              <a:gd name="T21" fmla="*/ 2147483647 h 249"/>
              <a:gd name="T22" fmla="*/ 2147483647 w 369"/>
              <a:gd name="T23" fmla="*/ 2147483647 h 249"/>
              <a:gd name="T24" fmla="*/ 2147483647 w 369"/>
              <a:gd name="T25" fmla="*/ 2147483647 h 249"/>
              <a:gd name="T26" fmla="*/ 2147483647 w 369"/>
              <a:gd name="T27" fmla="*/ 2147483647 h 249"/>
              <a:gd name="T28" fmla="*/ 2147483647 w 369"/>
              <a:gd name="T29" fmla="*/ 2147483647 h 249"/>
              <a:gd name="T30" fmla="*/ 2147483647 w 369"/>
              <a:gd name="T31" fmla="*/ 2147483647 h 249"/>
              <a:gd name="T32" fmla="*/ 2147483647 w 369"/>
              <a:gd name="T33" fmla="*/ 2147483647 h 249"/>
              <a:gd name="T34" fmla="*/ 2147483647 w 369"/>
              <a:gd name="T35" fmla="*/ 2147483647 h 249"/>
              <a:gd name="T36" fmla="*/ 2147483647 w 369"/>
              <a:gd name="T37" fmla="*/ 0 h 249"/>
              <a:gd name="T38" fmla="*/ 2147483647 w 369"/>
              <a:gd name="T39" fmla="*/ 2147483647 h 249"/>
              <a:gd name="T40" fmla="*/ 0 w 369"/>
              <a:gd name="T41" fmla="*/ 2147483647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9"/>
              <a:gd name="T64" fmla="*/ 0 h 249"/>
              <a:gd name="T65" fmla="*/ 369 w 36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9" h="249">
                <a:moveTo>
                  <a:pt x="0" y="19"/>
                </a:moveTo>
                <a:lnTo>
                  <a:pt x="31" y="61"/>
                </a:lnTo>
                <a:lnTo>
                  <a:pt x="71" y="79"/>
                </a:lnTo>
                <a:lnTo>
                  <a:pt x="88" y="67"/>
                </a:lnTo>
                <a:lnTo>
                  <a:pt x="55" y="43"/>
                </a:lnTo>
                <a:lnTo>
                  <a:pt x="88" y="43"/>
                </a:lnTo>
                <a:lnTo>
                  <a:pt x="128" y="79"/>
                </a:lnTo>
                <a:lnTo>
                  <a:pt x="120" y="19"/>
                </a:lnTo>
                <a:lnTo>
                  <a:pt x="151" y="73"/>
                </a:lnTo>
                <a:lnTo>
                  <a:pt x="224" y="92"/>
                </a:lnTo>
                <a:lnTo>
                  <a:pt x="208" y="128"/>
                </a:lnTo>
                <a:lnTo>
                  <a:pt x="296" y="176"/>
                </a:lnTo>
                <a:lnTo>
                  <a:pt x="281" y="207"/>
                </a:lnTo>
                <a:lnTo>
                  <a:pt x="321" y="183"/>
                </a:lnTo>
                <a:lnTo>
                  <a:pt x="329" y="249"/>
                </a:lnTo>
                <a:lnTo>
                  <a:pt x="361" y="238"/>
                </a:lnTo>
                <a:lnTo>
                  <a:pt x="369" y="189"/>
                </a:lnTo>
                <a:lnTo>
                  <a:pt x="288" y="159"/>
                </a:lnTo>
                <a:lnTo>
                  <a:pt x="120" y="0"/>
                </a:lnTo>
                <a:lnTo>
                  <a:pt x="31" y="43"/>
                </a:lnTo>
                <a:lnTo>
                  <a:pt x="0" y="19"/>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49" name="Freeform 560"/>
          <p:cNvSpPr>
            <a:spLocks/>
          </p:cNvSpPr>
          <p:nvPr/>
        </p:nvSpPr>
        <p:spPr bwMode="auto">
          <a:xfrm>
            <a:off x="4086225" y="4170364"/>
            <a:ext cx="177800" cy="128587"/>
          </a:xfrm>
          <a:custGeom>
            <a:avLst/>
            <a:gdLst>
              <a:gd name="T0" fmla="*/ 0 w 338"/>
              <a:gd name="T1" fmla="*/ 2147483647 h 189"/>
              <a:gd name="T2" fmla="*/ 2147483647 w 338"/>
              <a:gd name="T3" fmla="*/ 2147483647 h 189"/>
              <a:gd name="T4" fmla="*/ 2147483647 w 338"/>
              <a:gd name="T5" fmla="*/ 2147483647 h 189"/>
              <a:gd name="T6" fmla="*/ 2147483647 w 338"/>
              <a:gd name="T7" fmla="*/ 2147483647 h 189"/>
              <a:gd name="T8" fmla="*/ 2147483647 w 338"/>
              <a:gd name="T9" fmla="*/ 2147483647 h 189"/>
              <a:gd name="T10" fmla="*/ 2147483647 w 338"/>
              <a:gd name="T11" fmla="*/ 2147483647 h 189"/>
              <a:gd name="T12" fmla="*/ 2147483647 w 338"/>
              <a:gd name="T13" fmla="*/ 2147483647 h 189"/>
              <a:gd name="T14" fmla="*/ 2147483647 w 338"/>
              <a:gd name="T15" fmla="*/ 2147483647 h 189"/>
              <a:gd name="T16" fmla="*/ 2147483647 w 338"/>
              <a:gd name="T17" fmla="*/ 0 h 189"/>
              <a:gd name="T18" fmla="*/ 2147483647 w 338"/>
              <a:gd name="T19" fmla="*/ 2147483647 h 189"/>
              <a:gd name="T20" fmla="*/ 0 w 338"/>
              <a:gd name="T21" fmla="*/ 2147483647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189"/>
              <a:gd name="T35" fmla="*/ 338 w 33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189">
                <a:moveTo>
                  <a:pt x="0" y="164"/>
                </a:moveTo>
                <a:lnTo>
                  <a:pt x="17" y="182"/>
                </a:lnTo>
                <a:lnTo>
                  <a:pt x="113" y="189"/>
                </a:lnTo>
                <a:lnTo>
                  <a:pt x="105" y="133"/>
                </a:lnTo>
                <a:lnTo>
                  <a:pt x="225" y="127"/>
                </a:lnTo>
                <a:lnTo>
                  <a:pt x="273" y="133"/>
                </a:lnTo>
                <a:lnTo>
                  <a:pt x="338" y="103"/>
                </a:lnTo>
                <a:lnTo>
                  <a:pt x="250" y="30"/>
                </a:lnTo>
                <a:lnTo>
                  <a:pt x="242" y="0"/>
                </a:lnTo>
                <a:lnTo>
                  <a:pt x="65" y="66"/>
                </a:lnTo>
                <a:lnTo>
                  <a:pt x="0" y="16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0" name="Freeform 561"/>
          <p:cNvSpPr>
            <a:spLocks/>
          </p:cNvSpPr>
          <p:nvPr/>
        </p:nvSpPr>
        <p:spPr bwMode="auto">
          <a:xfrm>
            <a:off x="6643689" y="3973514"/>
            <a:ext cx="169863" cy="346075"/>
          </a:xfrm>
          <a:custGeom>
            <a:avLst/>
            <a:gdLst>
              <a:gd name="T0" fmla="*/ 0 w 322"/>
              <a:gd name="T1" fmla="*/ 2147483647 h 506"/>
              <a:gd name="T2" fmla="*/ 2147483647 w 322"/>
              <a:gd name="T3" fmla="*/ 2147483647 h 506"/>
              <a:gd name="T4" fmla="*/ 2147483647 w 322"/>
              <a:gd name="T5" fmla="*/ 2147483647 h 506"/>
              <a:gd name="T6" fmla="*/ 2147483647 w 322"/>
              <a:gd name="T7" fmla="*/ 2147483647 h 506"/>
              <a:gd name="T8" fmla="*/ 2147483647 w 322"/>
              <a:gd name="T9" fmla="*/ 2147483647 h 506"/>
              <a:gd name="T10" fmla="*/ 2147483647 w 322"/>
              <a:gd name="T11" fmla="*/ 2147483647 h 506"/>
              <a:gd name="T12" fmla="*/ 2147483647 w 322"/>
              <a:gd name="T13" fmla="*/ 2147483647 h 506"/>
              <a:gd name="T14" fmla="*/ 2147483647 w 322"/>
              <a:gd name="T15" fmla="*/ 2147483647 h 506"/>
              <a:gd name="T16" fmla="*/ 2147483647 w 322"/>
              <a:gd name="T17" fmla="*/ 2147483647 h 506"/>
              <a:gd name="T18" fmla="*/ 2147483647 w 322"/>
              <a:gd name="T19" fmla="*/ 2147483647 h 506"/>
              <a:gd name="T20" fmla="*/ 2147483647 w 322"/>
              <a:gd name="T21" fmla="*/ 2147483647 h 506"/>
              <a:gd name="T22" fmla="*/ 2147483647 w 322"/>
              <a:gd name="T23" fmla="*/ 2147483647 h 506"/>
              <a:gd name="T24" fmla="*/ 2147483647 w 322"/>
              <a:gd name="T25" fmla="*/ 2147483647 h 506"/>
              <a:gd name="T26" fmla="*/ 2147483647 w 322"/>
              <a:gd name="T27" fmla="*/ 2147483647 h 506"/>
              <a:gd name="T28" fmla="*/ 2147483647 w 322"/>
              <a:gd name="T29" fmla="*/ 2147483647 h 506"/>
              <a:gd name="T30" fmla="*/ 2147483647 w 322"/>
              <a:gd name="T31" fmla="*/ 2147483647 h 506"/>
              <a:gd name="T32" fmla="*/ 2147483647 w 322"/>
              <a:gd name="T33" fmla="*/ 2147483647 h 506"/>
              <a:gd name="T34" fmla="*/ 2147483647 w 322"/>
              <a:gd name="T35" fmla="*/ 0 h 506"/>
              <a:gd name="T36" fmla="*/ 0 w 322"/>
              <a:gd name="T37" fmla="*/ 2147483647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506"/>
              <a:gd name="T59" fmla="*/ 322 w 322"/>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506">
                <a:moveTo>
                  <a:pt x="0" y="25"/>
                </a:moveTo>
                <a:lnTo>
                  <a:pt x="57" y="80"/>
                </a:lnTo>
                <a:lnTo>
                  <a:pt x="112" y="98"/>
                </a:lnTo>
                <a:lnTo>
                  <a:pt x="88" y="134"/>
                </a:lnTo>
                <a:lnTo>
                  <a:pt x="193" y="207"/>
                </a:lnTo>
                <a:lnTo>
                  <a:pt x="242" y="299"/>
                </a:lnTo>
                <a:lnTo>
                  <a:pt x="242" y="377"/>
                </a:lnTo>
                <a:lnTo>
                  <a:pt x="112" y="445"/>
                </a:lnTo>
                <a:lnTo>
                  <a:pt x="145" y="506"/>
                </a:lnTo>
                <a:lnTo>
                  <a:pt x="185" y="463"/>
                </a:lnTo>
                <a:lnTo>
                  <a:pt x="202" y="476"/>
                </a:lnTo>
                <a:lnTo>
                  <a:pt x="217" y="451"/>
                </a:lnTo>
                <a:lnTo>
                  <a:pt x="322" y="403"/>
                </a:lnTo>
                <a:lnTo>
                  <a:pt x="305" y="274"/>
                </a:lnTo>
                <a:lnTo>
                  <a:pt x="160" y="153"/>
                </a:lnTo>
                <a:lnTo>
                  <a:pt x="177" y="116"/>
                </a:lnTo>
                <a:lnTo>
                  <a:pt x="273" y="56"/>
                </a:lnTo>
                <a:lnTo>
                  <a:pt x="145" y="0"/>
                </a:lnTo>
                <a:lnTo>
                  <a:pt x="0" y="2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1" name="Freeform 562"/>
          <p:cNvSpPr>
            <a:spLocks/>
          </p:cNvSpPr>
          <p:nvPr/>
        </p:nvSpPr>
        <p:spPr bwMode="auto">
          <a:xfrm>
            <a:off x="4732339" y="4718051"/>
            <a:ext cx="280987" cy="225425"/>
          </a:xfrm>
          <a:custGeom>
            <a:avLst/>
            <a:gdLst>
              <a:gd name="T0" fmla="*/ 0 w 531"/>
              <a:gd name="T1" fmla="*/ 2147483647 h 328"/>
              <a:gd name="T2" fmla="*/ 0 w 531"/>
              <a:gd name="T3" fmla="*/ 2147483647 h 328"/>
              <a:gd name="T4" fmla="*/ 2147483647 w 531"/>
              <a:gd name="T5" fmla="*/ 2147483647 h 328"/>
              <a:gd name="T6" fmla="*/ 2147483647 w 531"/>
              <a:gd name="T7" fmla="*/ 2147483647 h 328"/>
              <a:gd name="T8" fmla="*/ 2147483647 w 531"/>
              <a:gd name="T9" fmla="*/ 2147483647 h 328"/>
              <a:gd name="T10" fmla="*/ 2147483647 w 531"/>
              <a:gd name="T11" fmla="*/ 2147483647 h 328"/>
              <a:gd name="T12" fmla="*/ 2147483647 w 531"/>
              <a:gd name="T13" fmla="*/ 2147483647 h 328"/>
              <a:gd name="T14" fmla="*/ 2147483647 w 531"/>
              <a:gd name="T15" fmla="*/ 2147483647 h 328"/>
              <a:gd name="T16" fmla="*/ 2147483647 w 531"/>
              <a:gd name="T17" fmla="*/ 2147483647 h 328"/>
              <a:gd name="T18" fmla="*/ 2147483647 w 531"/>
              <a:gd name="T19" fmla="*/ 2147483647 h 328"/>
              <a:gd name="T20" fmla="*/ 2147483647 w 531"/>
              <a:gd name="T21" fmla="*/ 2147483647 h 328"/>
              <a:gd name="T22" fmla="*/ 2147483647 w 531"/>
              <a:gd name="T23" fmla="*/ 2147483647 h 328"/>
              <a:gd name="T24" fmla="*/ 2147483647 w 531"/>
              <a:gd name="T25" fmla="*/ 2147483647 h 328"/>
              <a:gd name="T26" fmla="*/ 2147483647 w 531"/>
              <a:gd name="T27" fmla="*/ 2147483647 h 328"/>
              <a:gd name="T28" fmla="*/ 2147483647 w 531"/>
              <a:gd name="T29" fmla="*/ 0 h 328"/>
              <a:gd name="T30" fmla="*/ 2147483647 w 531"/>
              <a:gd name="T31" fmla="*/ 2147483647 h 328"/>
              <a:gd name="T32" fmla="*/ 2147483647 w 531"/>
              <a:gd name="T33" fmla="*/ 2147483647 h 328"/>
              <a:gd name="T34" fmla="*/ 2147483647 w 531"/>
              <a:gd name="T35" fmla="*/ 2147483647 h 328"/>
              <a:gd name="T36" fmla="*/ 2147483647 w 531"/>
              <a:gd name="T37" fmla="*/ 2147483647 h 328"/>
              <a:gd name="T38" fmla="*/ 2147483647 w 531"/>
              <a:gd name="T39" fmla="*/ 2147483647 h 328"/>
              <a:gd name="T40" fmla="*/ 2147483647 w 531"/>
              <a:gd name="T41" fmla="*/ 2147483647 h 328"/>
              <a:gd name="T42" fmla="*/ 0 w 531"/>
              <a:gd name="T43" fmla="*/ 2147483647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1"/>
              <a:gd name="T67" fmla="*/ 0 h 328"/>
              <a:gd name="T68" fmla="*/ 531 w 531"/>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1" h="328">
                <a:moveTo>
                  <a:pt x="0" y="158"/>
                </a:moveTo>
                <a:lnTo>
                  <a:pt x="0" y="292"/>
                </a:lnTo>
                <a:lnTo>
                  <a:pt x="56" y="322"/>
                </a:lnTo>
                <a:lnTo>
                  <a:pt x="145" y="328"/>
                </a:lnTo>
                <a:lnTo>
                  <a:pt x="225" y="328"/>
                </a:lnTo>
                <a:lnTo>
                  <a:pt x="306" y="285"/>
                </a:lnTo>
                <a:lnTo>
                  <a:pt x="306" y="268"/>
                </a:lnTo>
                <a:lnTo>
                  <a:pt x="370" y="249"/>
                </a:lnTo>
                <a:lnTo>
                  <a:pt x="361" y="231"/>
                </a:lnTo>
                <a:lnTo>
                  <a:pt x="506" y="201"/>
                </a:lnTo>
                <a:lnTo>
                  <a:pt x="483" y="188"/>
                </a:lnTo>
                <a:lnTo>
                  <a:pt x="531" y="85"/>
                </a:lnTo>
                <a:lnTo>
                  <a:pt x="491" y="36"/>
                </a:lnTo>
                <a:lnTo>
                  <a:pt x="418" y="12"/>
                </a:lnTo>
                <a:lnTo>
                  <a:pt x="394" y="0"/>
                </a:lnTo>
                <a:lnTo>
                  <a:pt x="306" y="31"/>
                </a:lnTo>
                <a:lnTo>
                  <a:pt x="298" y="121"/>
                </a:lnTo>
                <a:lnTo>
                  <a:pt x="346" y="134"/>
                </a:lnTo>
                <a:lnTo>
                  <a:pt x="346" y="177"/>
                </a:lnTo>
                <a:lnTo>
                  <a:pt x="96" y="91"/>
                </a:lnTo>
                <a:lnTo>
                  <a:pt x="96" y="158"/>
                </a:lnTo>
                <a:lnTo>
                  <a:pt x="0" y="15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2" name="Freeform 563"/>
          <p:cNvSpPr>
            <a:spLocks/>
          </p:cNvSpPr>
          <p:nvPr/>
        </p:nvSpPr>
        <p:spPr bwMode="auto">
          <a:xfrm>
            <a:off x="4600575" y="5051426"/>
            <a:ext cx="387351" cy="314325"/>
          </a:xfrm>
          <a:custGeom>
            <a:avLst/>
            <a:gdLst>
              <a:gd name="T0" fmla="*/ 0 w 733"/>
              <a:gd name="T1" fmla="*/ 2147483647 h 456"/>
              <a:gd name="T2" fmla="*/ 2147483647 w 733"/>
              <a:gd name="T3" fmla="*/ 2147483647 h 456"/>
              <a:gd name="T4" fmla="*/ 2147483647 w 733"/>
              <a:gd name="T5" fmla="*/ 2147483647 h 456"/>
              <a:gd name="T6" fmla="*/ 2147483647 w 733"/>
              <a:gd name="T7" fmla="*/ 2147483647 h 456"/>
              <a:gd name="T8" fmla="*/ 2147483647 w 733"/>
              <a:gd name="T9" fmla="*/ 2147483647 h 456"/>
              <a:gd name="T10" fmla="*/ 2147483647 w 733"/>
              <a:gd name="T11" fmla="*/ 2147483647 h 456"/>
              <a:gd name="T12" fmla="*/ 2147483647 w 733"/>
              <a:gd name="T13" fmla="*/ 2147483647 h 456"/>
              <a:gd name="T14" fmla="*/ 2147483647 w 733"/>
              <a:gd name="T15" fmla="*/ 2147483647 h 456"/>
              <a:gd name="T16" fmla="*/ 2147483647 w 733"/>
              <a:gd name="T17" fmla="*/ 2147483647 h 456"/>
              <a:gd name="T18" fmla="*/ 2147483647 w 733"/>
              <a:gd name="T19" fmla="*/ 2147483647 h 456"/>
              <a:gd name="T20" fmla="*/ 2147483647 w 733"/>
              <a:gd name="T21" fmla="*/ 2147483647 h 456"/>
              <a:gd name="T22" fmla="*/ 2147483647 w 733"/>
              <a:gd name="T23" fmla="*/ 0 h 456"/>
              <a:gd name="T24" fmla="*/ 2147483647 w 733"/>
              <a:gd name="T25" fmla="*/ 2147483647 h 456"/>
              <a:gd name="T26" fmla="*/ 2147483647 w 733"/>
              <a:gd name="T27" fmla="*/ 2147483647 h 456"/>
              <a:gd name="T28" fmla="*/ 2147483647 w 733"/>
              <a:gd name="T29" fmla="*/ 2147483647 h 456"/>
              <a:gd name="T30" fmla="*/ 2147483647 w 733"/>
              <a:gd name="T31" fmla="*/ 2147483647 h 456"/>
              <a:gd name="T32" fmla="*/ 2147483647 w 733"/>
              <a:gd name="T33" fmla="*/ 2147483647 h 456"/>
              <a:gd name="T34" fmla="*/ 2147483647 w 733"/>
              <a:gd name="T35" fmla="*/ 2147483647 h 456"/>
              <a:gd name="T36" fmla="*/ 2147483647 w 733"/>
              <a:gd name="T37" fmla="*/ 2147483647 h 456"/>
              <a:gd name="T38" fmla="*/ 2147483647 w 733"/>
              <a:gd name="T39" fmla="*/ 2147483647 h 456"/>
              <a:gd name="T40" fmla="*/ 2147483647 w 733"/>
              <a:gd name="T41" fmla="*/ 2147483647 h 456"/>
              <a:gd name="T42" fmla="*/ 2147483647 w 733"/>
              <a:gd name="T43" fmla="*/ 2147483647 h 456"/>
              <a:gd name="T44" fmla="*/ 2147483647 w 733"/>
              <a:gd name="T45" fmla="*/ 2147483647 h 456"/>
              <a:gd name="T46" fmla="*/ 2147483647 w 733"/>
              <a:gd name="T47" fmla="*/ 2147483647 h 456"/>
              <a:gd name="T48" fmla="*/ 2147483647 w 733"/>
              <a:gd name="T49" fmla="*/ 2147483647 h 456"/>
              <a:gd name="T50" fmla="*/ 0 w 733"/>
              <a:gd name="T51" fmla="*/ 2147483647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456"/>
              <a:gd name="T80" fmla="*/ 733 w 733"/>
              <a:gd name="T81" fmla="*/ 456 h 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456">
                <a:moveTo>
                  <a:pt x="0" y="237"/>
                </a:moveTo>
                <a:lnTo>
                  <a:pt x="33" y="219"/>
                </a:lnTo>
                <a:lnTo>
                  <a:pt x="57" y="250"/>
                </a:lnTo>
                <a:lnTo>
                  <a:pt x="113" y="250"/>
                </a:lnTo>
                <a:lnTo>
                  <a:pt x="161" y="231"/>
                </a:lnTo>
                <a:lnTo>
                  <a:pt x="161" y="91"/>
                </a:lnTo>
                <a:lnTo>
                  <a:pt x="193" y="121"/>
                </a:lnTo>
                <a:lnTo>
                  <a:pt x="193" y="164"/>
                </a:lnTo>
                <a:lnTo>
                  <a:pt x="258" y="164"/>
                </a:lnTo>
                <a:lnTo>
                  <a:pt x="315" y="115"/>
                </a:lnTo>
                <a:lnTo>
                  <a:pt x="411" y="115"/>
                </a:lnTo>
                <a:lnTo>
                  <a:pt x="580" y="0"/>
                </a:lnTo>
                <a:lnTo>
                  <a:pt x="684" y="11"/>
                </a:lnTo>
                <a:lnTo>
                  <a:pt x="701" y="127"/>
                </a:lnTo>
                <a:lnTo>
                  <a:pt x="653" y="158"/>
                </a:lnTo>
                <a:lnTo>
                  <a:pt x="684" y="183"/>
                </a:lnTo>
                <a:lnTo>
                  <a:pt x="701" y="164"/>
                </a:lnTo>
                <a:lnTo>
                  <a:pt x="733" y="164"/>
                </a:lnTo>
                <a:lnTo>
                  <a:pt x="716" y="231"/>
                </a:lnTo>
                <a:lnTo>
                  <a:pt x="611" y="334"/>
                </a:lnTo>
                <a:lnTo>
                  <a:pt x="483" y="420"/>
                </a:lnTo>
                <a:lnTo>
                  <a:pt x="378" y="444"/>
                </a:lnTo>
                <a:lnTo>
                  <a:pt x="90" y="456"/>
                </a:lnTo>
                <a:lnTo>
                  <a:pt x="65" y="396"/>
                </a:lnTo>
                <a:lnTo>
                  <a:pt x="81" y="359"/>
                </a:lnTo>
                <a:lnTo>
                  <a:pt x="0" y="2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3" name="Freeform 564"/>
          <p:cNvSpPr>
            <a:spLocks/>
          </p:cNvSpPr>
          <p:nvPr/>
        </p:nvSpPr>
        <p:spPr bwMode="auto">
          <a:xfrm>
            <a:off x="4856163" y="5219701"/>
            <a:ext cx="55563" cy="53975"/>
          </a:xfrm>
          <a:custGeom>
            <a:avLst/>
            <a:gdLst>
              <a:gd name="T0" fmla="*/ 0 w 105"/>
              <a:gd name="T1" fmla="*/ 2147483647 h 80"/>
              <a:gd name="T2" fmla="*/ 2147483647 w 105"/>
              <a:gd name="T3" fmla="*/ 2147483647 h 80"/>
              <a:gd name="T4" fmla="*/ 2147483647 w 105"/>
              <a:gd name="T5" fmla="*/ 2147483647 h 80"/>
              <a:gd name="T6" fmla="*/ 2147483647 w 105"/>
              <a:gd name="T7" fmla="*/ 0 h 80"/>
              <a:gd name="T8" fmla="*/ 0 w 105"/>
              <a:gd name="T9" fmla="*/ 2147483647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37"/>
                </a:moveTo>
                <a:lnTo>
                  <a:pt x="40" y="80"/>
                </a:lnTo>
                <a:lnTo>
                  <a:pt x="105" y="37"/>
                </a:lnTo>
                <a:lnTo>
                  <a:pt x="73"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4" name="Freeform 565"/>
          <p:cNvSpPr>
            <a:spLocks/>
          </p:cNvSpPr>
          <p:nvPr/>
        </p:nvSpPr>
        <p:spPr bwMode="auto">
          <a:xfrm>
            <a:off x="2405064" y="2606675"/>
            <a:ext cx="20637" cy="46038"/>
          </a:xfrm>
          <a:custGeom>
            <a:avLst/>
            <a:gdLst>
              <a:gd name="T0" fmla="*/ 2147483647 w 40"/>
              <a:gd name="T1" fmla="*/ 2147483647 h 68"/>
              <a:gd name="T2" fmla="*/ 0 w 40"/>
              <a:gd name="T3" fmla="*/ 2147483647 h 68"/>
              <a:gd name="T4" fmla="*/ 0 w 40"/>
              <a:gd name="T5" fmla="*/ 2147483647 h 68"/>
              <a:gd name="T6" fmla="*/ 2147483647 w 40"/>
              <a:gd name="T7" fmla="*/ 0 h 68"/>
              <a:gd name="T8" fmla="*/ 2147483647 w 40"/>
              <a:gd name="T9" fmla="*/ 2147483647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0" y="56"/>
                </a:lnTo>
                <a:lnTo>
                  <a:pt x="0" y="13"/>
                </a:lnTo>
                <a:lnTo>
                  <a:pt x="40" y="0"/>
                </a:lnTo>
                <a:lnTo>
                  <a:pt x="40" y="6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55" name="Freeform 566"/>
          <p:cNvSpPr>
            <a:spLocks/>
          </p:cNvSpPr>
          <p:nvPr/>
        </p:nvSpPr>
        <p:spPr bwMode="auto">
          <a:xfrm>
            <a:off x="1830388" y="2522538"/>
            <a:ext cx="80963" cy="68262"/>
          </a:xfrm>
          <a:custGeom>
            <a:avLst/>
            <a:gdLst>
              <a:gd name="T0" fmla="*/ 2147483647 w 154"/>
              <a:gd name="T1" fmla="*/ 2147483647 h 97"/>
              <a:gd name="T2" fmla="*/ 2147483647 w 154"/>
              <a:gd name="T3" fmla="*/ 2147483647 h 97"/>
              <a:gd name="T4" fmla="*/ 2147483647 w 154"/>
              <a:gd name="T5" fmla="*/ 2147483647 h 97"/>
              <a:gd name="T6" fmla="*/ 2147483647 w 154"/>
              <a:gd name="T7" fmla="*/ 2147483647 h 97"/>
              <a:gd name="T8" fmla="*/ 2147483647 w 154"/>
              <a:gd name="T9" fmla="*/ 2147483647 h 97"/>
              <a:gd name="T10" fmla="*/ 2147483647 w 154"/>
              <a:gd name="T11" fmla="*/ 2147483647 h 97"/>
              <a:gd name="T12" fmla="*/ 2147483647 w 154"/>
              <a:gd name="T13" fmla="*/ 2147483647 h 97"/>
              <a:gd name="T14" fmla="*/ 2147483647 w 154"/>
              <a:gd name="T15" fmla="*/ 2147483647 h 97"/>
              <a:gd name="T16" fmla="*/ 2147483647 w 154"/>
              <a:gd name="T17" fmla="*/ 2147483647 h 97"/>
              <a:gd name="T18" fmla="*/ 2147483647 w 154"/>
              <a:gd name="T19" fmla="*/ 2147483647 h 97"/>
              <a:gd name="T20" fmla="*/ 2147483647 w 154"/>
              <a:gd name="T21" fmla="*/ 2147483647 h 97"/>
              <a:gd name="T22" fmla="*/ 2147483647 w 154"/>
              <a:gd name="T23" fmla="*/ 2147483647 h 97"/>
              <a:gd name="T24" fmla="*/ 0 w 154"/>
              <a:gd name="T25" fmla="*/ 2147483647 h 97"/>
              <a:gd name="T26" fmla="*/ 2147483647 w 154"/>
              <a:gd name="T27" fmla="*/ 0 h 97"/>
              <a:gd name="T28" fmla="*/ 2147483647 w 154"/>
              <a:gd name="T29" fmla="*/ 2147483647 h 97"/>
              <a:gd name="T30" fmla="*/ 2147483647 w 154"/>
              <a:gd name="T31" fmla="*/ 2147483647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154" y="48"/>
                </a:moveTo>
                <a:lnTo>
                  <a:pt x="145" y="61"/>
                </a:lnTo>
                <a:lnTo>
                  <a:pt x="90" y="54"/>
                </a:lnTo>
                <a:lnTo>
                  <a:pt x="97" y="67"/>
                </a:lnTo>
                <a:lnTo>
                  <a:pt x="90" y="67"/>
                </a:lnTo>
                <a:lnTo>
                  <a:pt x="122" y="80"/>
                </a:lnTo>
                <a:lnTo>
                  <a:pt x="105" y="80"/>
                </a:lnTo>
                <a:lnTo>
                  <a:pt x="122" y="85"/>
                </a:lnTo>
                <a:lnTo>
                  <a:pt x="25" y="97"/>
                </a:lnTo>
                <a:lnTo>
                  <a:pt x="17" y="80"/>
                </a:lnTo>
                <a:lnTo>
                  <a:pt x="49" y="61"/>
                </a:lnTo>
                <a:lnTo>
                  <a:pt x="9" y="54"/>
                </a:lnTo>
                <a:lnTo>
                  <a:pt x="0" y="18"/>
                </a:lnTo>
                <a:lnTo>
                  <a:pt x="65" y="0"/>
                </a:lnTo>
                <a:lnTo>
                  <a:pt x="90" y="30"/>
                </a:lnTo>
                <a:lnTo>
                  <a:pt x="154" y="4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56" name="Freeform 567"/>
          <p:cNvSpPr>
            <a:spLocks/>
          </p:cNvSpPr>
          <p:nvPr/>
        </p:nvSpPr>
        <p:spPr bwMode="auto">
          <a:xfrm>
            <a:off x="2890839" y="2522539"/>
            <a:ext cx="76200" cy="46037"/>
          </a:xfrm>
          <a:custGeom>
            <a:avLst/>
            <a:gdLst>
              <a:gd name="T0" fmla="*/ 2147483647 w 145"/>
              <a:gd name="T1" fmla="*/ 2147483647 h 67"/>
              <a:gd name="T2" fmla="*/ 0 w 145"/>
              <a:gd name="T3" fmla="*/ 2147483647 h 67"/>
              <a:gd name="T4" fmla="*/ 0 w 145"/>
              <a:gd name="T5" fmla="*/ 2147483647 h 67"/>
              <a:gd name="T6" fmla="*/ 2147483647 w 145"/>
              <a:gd name="T7" fmla="*/ 0 h 67"/>
              <a:gd name="T8" fmla="*/ 2147483647 w 145"/>
              <a:gd name="T9" fmla="*/ 2147483647 h 67"/>
              <a:gd name="T10" fmla="*/ 2147483647 w 145"/>
              <a:gd name="T11" fmla="*/ 2147483647 h 67"/>
              <a:gd name="T12" fmla="*/ 2147483647 w 145"/>
              <a:gd name="T13" fmla="*/ 2147483647 h 67"/>
              <a:gd name="T14" fmla="*/ 2147483647 w 145"/>
              <a:gd name="T15" fmla="*/ 2147483647 h 67"/>
              <a:gd name="T16" fmla="*/ 2147483647 w 145"/>
              <a:gd name="T17" fmla="*/ 2147483647 h 67"/>
              <a:gd name="T18" fmla="*/ 2147483647 w 145"/>
              <a:gd name="T19" fmla="*/ 2147483647 h 67"/>
              <a:gd name="T20" fmla="*/ 2147483647 w 145"/>
              <a:gd name="T21" fmla="*/ 2147483647 h 67"/>
              <a:gd name="T22" fmla="*/ 2147483647 w 145"/>
              <a:gd name="T23" fmla="*/ 2147483647 h 67"/>
              <a:gd name="T24" fmla="*/ 2147483647 w 145"/>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7"/>
              <a:gd name="T41" fmla="*/ 145 w 14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7">
                <a:moveTo>
                  <a:pt x="15" y="43"/>
                </a:moveTo>
                <a:lnTo>
                  <a:pt x="0" y="18"/>
                </a:lnTo>
                <a:lnTo>
                  <a:pt x="0" y="6"/>
                </a:lnTo>
                <a:lnTo>
                  <a:pt x="24" y="0"/>
                </a:lnTo>
                <a:lnTo>
                  <a:pt x="120" y="37"/>
                </a:lnTo>
                <a:lnTo>
                  <a:pt x="145" y="67"/>
                </a:lnTo>
                <a:lnTo>
                  <a:pt x="120" y="67"/>
                </a:lnTo>
                <a:lnTo>
                  <a:pt x="120" y="61"/>
                </a:lnTo>
                <a:lnTo>
                  <a:pt x="97" y="61"/>
                </a:lnTo>
                <a:lnTo>
                  <a:pt x="72" y="67"/>
                </a:lnTo>
                <a:lnTo>
                  <a:pt x="55" y="67"/>
                </a:lnTo>
                <a:lnTo>
                  <a:pt x="48" y="48"/>
                </a:lnTo>
                <a:lnTo>
                  <a:pt x="15"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57" name="Freeform 568"/>
          <p:cNvSpPr>
            <a:spLocks/>
          </p:cNvSpPr>
          <p:nvPr/>
        </p:nvSpPr>
        <p:spPr bwMode="auto">
          <a:xfrm>
            <a:off x="5465764" y="3451226"/>
            <a:ext cx="339725" cy="212725"/>
          </a:xfrm>
          <a:custGeom>
            <a:avLst/>
            <a:gdLst>
              <a:gd name="T0" fmla="*/ 0 w 643"/>
              <a:gd name="T1" fmla="*/ 2147483647 h 310"/>
              <a:gd name="T2" fmla="*/ 2147483647 w 643"/>
              <a:gd name="T3" fmla="*/ 2147483647 h 310"/>
              <a:gd name="T4" fmla="*/ 2147483647 w 643"/>
              <a:gd name="T5" fmla="*/ 2147483647 h 310"/>
              <a:gd name="T6" fmla="*/ 2147483647 w 643"/>
              <a:gd name="T7" fmla="*/ 2147483647 h 310"/>
              <a:gd name="T8" fmla="*/ 2147483647 w 643"/>
              <a:gd name="T9" fmla="*/ 2147483647 h 310"/>
              <a:gd name="T10" fmla="*/ 2147483647 w 643"/>
              <a:gd name="T11" fmla="*/ 2147483647 h 310"/>
              <a:gd name="T12" fmla="*/ 2147483647 w 643"/>
              <a:gd name="T13" fmla="*/ 2147483647 h 310"/>
              <a:gd name="T14" fmla="*/ 2147483647 w 643"/>
              <a:gd name="T15" fmla="*/ 2147483647 h 310"/>
              <a:gd name="T16" fmla="*/ 2147483647 w 643"/>
              <a:gd name="T17" fmla="*/ 2147483647 h 310"/>
              <a:gd name="T18" fmla="*/ 2147483647 w 643"/>
              <a:gd name="T19" fmla="*/ 2147483647 h 310"/>
              <a:gd name="T20" fmla="*/ 2147483647 w 643"/>
              <a:gd name="T21" fmla="*/ 2147483647 h 310"/>
              <a:gd name="T22" fmla="*/ 2147483647 w 643"/>
              <a:gd name="T23" fmla="*/ 2147483647 h 310"/>
              <a:gd name="T24" fmla="*/ 2147483647 w 643"/>
              <a:gd name="T25" fmla="*/ 2147483647 h 310"/>
              <a:gd name="T26" fmla="*/ 2147483647 w 643"/>
              <a:gd name="T27" fmla="*/ 2147483647 h 310"/>
              <a:gd name="T28" fmla="*/ 2147483647 w 643"/>
              <a:gd name="T29" fmla="*/ 2147483647 h 310"/>
              <a:gd name="T30" fmla="*/ 2147483647 w 643"/>
              <a:gd name="T31" fmla="*/ 2147483647 h 310"/>
              <a:gd name="T32" fmla="*/ 2147483647 w 643"/>
              <a:gd name="T33" fmla="*/ 2147483647 h 310"/>
              <a:gd name="T34" fmla="*/ 2147483647 w 643"/>
              <a:gd name="T35" fmla="*/ 2147483647 h 310"/>
              <a:gd name="T36" fmla="*/ 2147483647 w 643"/>
              <a:gd name="T37" fmla="*/ 2147483647 h 310"/>
              <a:gd name="T38" fmla="*/ 2147483647 w 643"/>
              <a:gd name="T39" fmla="*/ 2147483647 h 310"/>
              <a:gd name="T40" fmla="*/ 2147483647 w 643"/>
              <a:gd name="T41" fmla="*/ 2147483647 h 310"/>
              <a:gd name="T42" fmla="*/ 2147483647 w 643"/>
              <a:gd name="T43" fmla="*/ 2147483647 h 310"/>
              <a:gd name="T44" fmla="*/ 2147483647 w 643"/>
              <a:gd name="T45" fmla="*/ 2147483647 h 310"/>
              <a:gd name="T46" fmla="*/ 2147483647 w 643"/>
              <a:gd name="T47" fmla="*/ 2147483647 h 310"/>
              <a:gd name="T48" fmla="*/ 2147483647 w 643"/>
              <a:gd name="T49" fmla="*/ 0 h 310"/>
              <a:gd name="T50" fmla="*/ 2147483647 w 643"/>
              <a:gd name="T51" fmla="*/ 2147483647 h 310"/>
              <a:gd name="T52" fmla="*/ 2147483647 w 643"/>
              <a:gd name="T53" fmla="*/ 2147483647 h 310"/>
              <a:gd name="T54" fmla="*/ 2147483647 w 643"/>
              <a:gd name="T55" fmla="*/ 2147483647 h 310"/>
              <a:gd name="T56" fmla="*/ 2147483647 w 643"/>
              <a:gd name="T57" fmla="*/ 2147483647 h 310"/>
              <a:gd name="T58" fmla="*/ 2147483647 w 643"/>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3"/>
              <a:gd name="T91" fmla="*/ 0 h 310"/>
              <a:gd name="T92" fmla="*/ 643 w 64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3" h="310">
                <a:moveTo>
                  <a:pt x="0" y="31"/>
                </a:moveTo>
                <a:lnTo>
                  <a:pt x="7" y="67"/>
                </a:lnTo>
                <a:lnTo>
                  <a:pt x="40" y="37"/>
                </a:lnTo>
                <a:lnTo>
                  <a:pt x="95" y="73"/>
                </a:lnTo>
                <a:lnTo>
                  <a:pt x="72" y="91"/>
                </a:lnTo>
                <a:lnTo>
                  <a:pt x="15" y="73"/>
                </a:lnTo>
                <a:lnTo>
                  <a:pt x="7" y="121"/>
                </a:lnTo>
                <a:lnTo>
                  <a:pt x="55" y="128"/>
                </a:lnTo>
                <a:lnTo>
                  <a:pt x="32" y="147"/>
                </a:lnTo>
                <a:lnTo>
                  <a:pt x="63" y="158"/>
                </a:lnTo>
                <a:lnTo>
                  <a:pt x="55" y="219"/>
                </a:lnTo>
                <a:lnTo>
                  <a:pt x="192" y="182"/>
                </a:lnTo>
                <a:lnTo>
                  <a:pt x="385" y="250"/>
                </a:lnTo>
                <a:lnTo>
                  <a:pt x="393" y="286"/>
                </a:lnTo>
                <a:lnTo>
                  <a:pt x="458" y="310"/>
                </a:lnTo>
                <a:lnTo>
                  <a:pt x="555" y="231"/>
                </a:lnTo>
                <a:lnTo>
                  <a:pt x="643" y="231"/>
                </a:lnTo>
                <a:lnTo>
                  <a:pt x="643" y="207"/>
                </a:lnTo>
                <a:lnTo>
                  <a:pt x="562" y="188"/>
                </a:lnTo>
                <a:lnTo>
                  <a:pt x="458" y="140"/>
                </a:lnTo>
                <a:lnTo>
                  <a:pt x="410" y="61"/>
                </a:lnTo>
                <a:lnTo>
                  <a:pt x="377" y="55"/>
                </a:lnTo>
                <a:lnTo>
                  <a:pt x="328" y="73"/>
                </a:lnTo>
                <a:lnTo>
                  <a:pt x="321" y="24"/>
                </a:lnTo>
                <a:lnTo>
                  <a:pt x="273" y="0"/>
                </a:lnTo>
                <a:lnTo>
                  <a:pt x="200" y="31"/>
                </a:lnTo>
                <a:lnTo>
                  <a:pt x="200" y="48"/>
                </a:lnTo>
                <a:lnTo>
                  <a:pt x="168" y="55"/>
                </a:lnTo>
                <a:lnTo>
                  <a:pt x="143" y="48"/>
                </a:lnTo>
                <a:lnTo>
                  <a:pt x="95" y="1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8" name="Freeform 569"/>
          <p:cNvSpPr>
            <a:spLocks/>
          </p:cNvSpPr>
          <p:nvPr/>
        </p:nvSpPr>
        <p:spPr bwMode="auto">
          <a:xfrm>
            <a:off x="5813426" y="3497264"/>
            <a:ext cx="179388" cy="123825"/>
          </a:xfrm>
          <a:custGeom>
            <a:avLst/>
            <a:gdLst>
              <a:gd name="T0" fmla="*/ 0 w 338"/>
              <a:gd name="T1" fmla="*/ 2147483647 h 183"/>
              <a:gd name="T2" fmla="*/ 2147483647 w 338"/>
              <a:gd name="T3" fmla="*/ 2147483647 h 183"/>
              <a:gd name="T4" fmla="*/ 2147483647 w 338"/>
              <a:gd name="T5" fmla="*/ 2147483647 h 183"/>
              <a:gd name="T6" fmla="*/ 2147483647 w 338"/>
              <a:gd name="T7" fmla="*/ 2147483647 h 183"/>
              <a:gd name="T8" fmla="*/ 2147483647 w 338"/>
              <a:gd name="T9" fmla="*/ 2147483647 h 183"/>
              <a:gd name="T10" fmla="*/ 2147483647 w 338"/>
              <a:gd name="T11" fmla="*/ 2147483647 h 183"/>
              <a:gd name="T12" fmla="*/ 2147483647 w 338"/>
              <a:gd name="T13" fmla="*/ 2147483647 h 183"/>
              <a:gd name="T14" fmla="*/ 2147483647 w 338"/>
              <a:gd name="T15" fmla="*/ 2147483647 h 183"/>
              <a:gd name="T16" fmla="*/ 2147483647 w 338"/>
              <a:gd name="T17" fmla="*/ 2147483647 h 183"/>
              <a:gd name="T18" fmla="*/ 2147483647 w 338"/>
              <a:gd name="T19" fmla="*/ 2147483647 h 183"/>
              <a:gd name="T20" fmla="*/ 2147483647 w 338"/>
              <a:gd name="T21" fmla="*/ 2147483647 h 183"/>
              <a:gd name="T22" fmla="*/ 2147483647 w 338"/>
              <a:gd name="T23" fmla="*/ 2147483647 h 183"/>
              <a:gd name="T24" fmla="*/ 2147483647 w 338"/>
              <a:gd name="T25" fmla="*/ 2147483647 h 183"/>
              <a:gd name="T26" fmla="*/ 2147483647 w 338"/>
              <a:gd name="T27" fmla="*/ 2147483647 h 183"/>
              <a:gd name="T28" fmla="*/ 2147483647 w 338"/>
              <a:gd name="T29" fmla="*/ 2147483647 h 183"/>
              <a:gd name="T30" fmla="*/ 2147483647 w 338"/>
              <a:gd name="T31" fmla="*/ 2147483647 h 183"/>
              <a:gd name="T32" fmla="*/ 2147483647 w 338"/>
              <a:gd name="T33" fmla="*/ 2147483647 h 183"/>
              <a:gd name="T34" fmla="*/ 2147483647 w 338"/>
              <a:gd name="T35" fmla="*/ 2147483647 h 183"/>
              <a:gd name="T36" fmla="*/ 2147483647 w 338"/>
              <a:gd name="T37" fmla="*/ 2147483647 h 183"/>
              <a:gd name="T38" fmla="*/ 2147483647 w 338"/>
              <a:gd name="T39" fmla="*/ 2147483647 h 183"/>
              <a:gd name="T40" fmla="*/ 2147483647 w 338"/>
              <a:gd name="T41" fmla="*/ 2147483647 h 183"/>
              <a:gd name="T42" fmla="*/ 2147483647 w 338"/>
              <a:gd name="T43" fmla="*/ 2147483647 h 183"/>
              <a:gd name="T44" fmla="*/ 2147483647 w 338"/>
              <a:gd name="T45" fmla="*/ 2147483647 h 183"/>
              <a:gd name="T46" fmla="*/ 2147483647 w 338"/>
              <a:gd name="T47" fmla="*/ 0 h 183"/>
              <a:gd name="T48" fmla="*/ 2147483647 w 338"/>
              <a:gd name="T49" fmla="*/ 2147483647 h 183"/>
              <a:gd name="T50" fmla="*/ 2147483647 w 338"/>
              <a:gd name="T51" fmla="*/ 2147483647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183"/>
              <a:gd name="T80" fmla="*/ 338 w 338"/>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183">
                <a:moveTo>
                  <a:pt x="0" y="30"/>
                </a:moveTo>
                <a:lnTo>
                  <a:pt x="8" y="73"/>
                </a:lnTo>
                <a:lnTo>
                  <a:pt x="42" y="67"/>
                </a:lnTo>
                <a:lnTo>
                  <a:pt x="57" y="97"/>
                </a:lnTo>
                <a:lnTo>
                  <a:pt x="42" y="164"/>
                </a:lnTo>
                <a:lnTo>
                  <a:pt x="97" y="164"/>
                </a:lnTo>
                <a:lnTo>
                  <a:pt x="170" y="110"/>
                </a:lnTo>
                <a:lnTo>
                  <a:pt x="202" y="183"/>
                </a:lnTo>
                <a:lnTo>
                  <a:pt x="282" y="152"/>
                </a:lnTo>
                <a:lnTo>
                  <a:pt x="338" y="164"/>
                </a:lnTo>
                <a:lnTo>
                  <a:pt x="338" y="115"/>
                </a:lnTo>
                <a:lnTo>
                  <a:pt x="290" y="97"/>
                </a:lnTo>
                <a:lnTo>
                  <a:pt x="306" y="54"/>
                </a:lnTo>
                <a:lnTo>
                  <a:pt x="258" y="91"/>
                </a:lnTo>
                <a:lnTo>
                  <a:pt x="233" y="61"/>
                </a:lnTo>
                <a:lnTo>
                  <a:pt x="202" y="61"/>
                </a:lnTo>
                <a:lnTo>
                  <a:pt x="162" y="80"/>
                </a:lnTo>
                <a:lnTo>
                  <a:pt x="122" y="67"/>
                </a:lnTo>
                <a:lnTo>
                  <a:pt x="105" y="48"/>
                </a:lnTo>
                <a:lnTo>
                  <a:pt x="130" y="43"/>
                </a:lnTo>
                <a:lnTo>
                  <a:pt x="185" y="43"/>
                </a:lnTo>
                <a:lnTo>
                  <a:pt x="210" y="18"/>
                </a:lnTo>
                <a:lnTo>
                  <a:pt x="193" y="6"/>
                </a:lnTo>
                <a:lnTo>
                  <a:pt x="122" y="0"/>
                </a:lnTo>
                <a:lnTo>
                  <a:pt x="65" y="48"/>
                </a:lnTo>
                <a:lnTo>
                  <a:pt x="42" y="4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9" name="Freeform 570"/>
          <p:cNvSpPr>
            <a:spLocks/>
          </p:cNvSpPr>
          <p:nvPr/>
        </p:nvSpPr>
        <p:spPr bwMode="auto">
          <a:xfrm>
            <a:off x="5868989" y="3441701"/>
            <a:ext cx="250825" cy="117475"/>
          </a:xfrm>
          <a:custGeom>
            <a:avLst/>
            <a:gdLst>
              <a:gd name="T0" fmla="*/ 2147483647 w 475"/>
              <a:gd name="T1" fmla="*/ 2147483647 h 170"/>
              <a:gd name="T2" fmla="*/ 2147483647 w 475"/>
              <a:gd name="T3" fmla="*/ 2147483647 h 170"/>
              <a:gd name="T4" fmla="*/ 2147483647 w 475"/>
              <a:gd name="T5" fmla="*/ 0 h 170"/>
              <a:gd name="T6" fmla="*/ 2147483647 w 475"/>
              <a:gd name="T7" fmla="*/ 2147483647 h 170"/>
              <a:gd name="T8" fmla="*/ 2147483647 w 475"/>
              <a:gd name="T9" fmla="*/ 2147483647 h 170"/>
              <a:gd name="T10" fmla="*/ 2147483647 w 475"/>
              <a:gd name="T11" fmla="*/ 2147483647 h 170"/>
              <a:gd name="T12" fmla="*/ 2147483647 w 475"/>
              <a:gd name="T13" fmla="*/ 2147483647 h 170"/>
              <a:gd name="T14" fmla="*/ 2147483647 w 475"/>
              <a:gd name="T15" fmla="*/ 2147483647 h 170"/>
              <a:gd name="T16" fmla="*/ 2147483647 w 475"/>
              <a:gd name="T17" fmla="*/ 2147483647 h 170"/>
              <a:gd name="T18" fmla="*/ 2147483647 w 475"/>
              <a:gd name="T19" fmla="*/ 2147483647 h 170"/>
              <a:gd name="T20" fmla="*/ 2147483647 w 475"/>
              <a:gd name="T21" fmla="*/ 2147483647 h 170"/>
              <a:gd name="T22" fmla="*/ 2147483647 w 475"/>
              <a:gd name="T23" fmla="*/ 2147483647 h 170"/>
              <a:gd name="T24" fmla="*/ 2147483647 w 475"/>
              <a:gd name="T25" fmla="*/ 2147483647 h 170"/>
              <a:gd name="T26" fmla="*/ 2147483647 w 475"/>
              <a:gd name="T27" fmla="*/ 2147483647 h 170"/>
              <a:gd name="T28" fmla="*/ 0 w 475"/>
              <a:gd name="T29" fmla="*/ 2147483647 h 170"/>
              <a:gd name="T30" fmla="*/ 2147483647 w 475"/>
              <a:gd name="T31" fmla="*/ 2147483647 h 170"/>
              <a:gd name="T32" fmla="*/ 2147483647 w 475"/>
              <a:gd name="T33" fmla="*/ 2147483647 h 170"/>
              <a:gd name="T34" fmla="*/ 2147483647 w 475"/>
              <a:gd name="T35" fmla="*/ 2147483647 h 170"/>
              <a:gd name="T36" fmla="*/ 2147483647 w 475"/>
              <a:gd name="T37" fmla="*/ 2147483647 h 170"/>
              <a:gd name="T38" fmla="*/ 2147483647 w 475"/>
              <a:gd name="T39" fmla="*/ 2147483647 h 170"/>
              <a:gd name="T40" fmla="*/ 2147483647 w 475"/>
              <a:gd name="T41" fmla="*/ 2147483647 h 170"/>
              <a:gd name="T42" fmla="*/ 2147483647 w 475"/>
              <a:gd name="T43" fmla="*/ 2147483647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5"/>
              <a:gd name="T67" fmla="*/ 0 h 170"/>
              <a:gd name="T68" fmla="*/ 475 w 47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5" h="170">
                <a:moveTo>
                  <a:pt x="475" y="49"/>
                </a:moveTo>
                <a:lnTo>
                  <a:pt x="435" y="6"/>
                </a:lnTo>
                <a:lnTo>
                  <a:pt x="322" y="0"/>
                </a:lnTo>
                <a:lnTo>
                  <a:pt x="201" y="12"/>
                </a:lnTo>
                <a:lnTo>
                  <a:pt x="105" y="12"/>
                </a:lnTo>
                <a:lnTo>
                  <a:pt x="113" y="24"/>
                </a:lnTo>
                <a:lnTo>
                  <a:pt x="73" y="54"/>
                </a:lnTo>
                <a:lnTo>
                  <a:pt x="105" y="73"/>
                </a:lnTo>
                <a:lnTo>
                  <a:pt x="145" y="60"/>
                </a:lnTo>
                <a:lnTo>
                  <a:pt x="193" y="97"/>
                </a:lnTo>
                <a:lnTo>
                  <a:pt x="170" y="109"/>
                </a:lnTo>
                <a:lnTo>
                  <a:pt x="161" y="97"/>
                </a:lnTo>
                <a:lnTo>
                  <a:pt x="80" y="122"/>
                </a:lnTo>
                <a:lnTo>
                  <a:pt x="25" y="122"/>
                </a:lnTo>
                <a:lnTo>
                  <a:pt x="0" y="127"/>
                </a:lnTo>
                <a:lnTo>
                  <a:pt x="17" y="146"/>
                </a:lnTo>
                <a:lnTo>
                  <a:pt x="57" y="159"/>
                </a:lnTo>
                <a:lnTo>
                  <a:pt x="97" y="140"/>
                </a:lnTo>
                <a:lnTo>
                  <a:pt x="128" y="140"/>
                </a:lnTo>
                <a:lnTo>
                  <a:pt x="153" y="170"/>
                </a:lnTo>
                <a:lnTo>
                  <a:pt x="201" y="133"/>
                </a:lnTo>
                <a:lnTo>
                  <a:pt x="306" y="12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60" name="Freeform 571"/>
          <p:cNvSpPr>
            <a:spLocks/>
          </p:cNvSpPr>
          <p:nvPr/>
        </p:nvSpPr>
        <p:spPr bwMode="auto">
          <a:xfrm>
            <a:off x="5349875" y="3095626"/>
            <a:ext cx="954088" cy="396875"/>
          </a:xfrm>
          <a:custGeom>
            <a:avLst/>
            <a:gdLst>
              <a:gd name="T0" fmla="*/ 2147483647 w 1802"/>
              <a:gd name="T1" fmla="*/ 2147483647 h 579"/>
              <a:gd name="T2" fmla="*/ 2147483647 w 1802"/>
              <a:gd name="T3" fmla="*/ 2147483647 h 579"/>
              <a:gd name="T4" fmla="*/ 2147483647 w 1802"/>
              <a:gd name="T5" fmla="*/ 2147483647 h 579"/>
              <a:gd name="T6" fmla="*/ 2147483647 w 1802"/>
              <a:gd name="T7" fmla="*/ 2147483647 h 579"/>
              <a:gd name="T8" fmla="*/ 2147483647 w 1802"/>
              <a:gd name="T9" fmla="*/ 2147483647 h 579"/>
              <a:gd name="T10" fmla="*/ 2147483647 w 1802"/>
              <a:gd name="T11" fmla="*/ 2147483647 h 579"/>
              <a:gd name="T12" fmla="*/ 2147483647 w 1802"/>
              <a:gd name="T13" fmla="*/ 2147483647 h 579"/>
              <a:gd name="T14" fmla="*/ 2147483647 w 1802"/>
              <a:gd name="T15" fmla="*/ 2147483647 h 579"/>
              <a:gd name="T16" fmla="*/ 2147483647 w 1802"/>
              <a:gd name="T17" fmla="*/ 2147483647 h 579"/>
              <a:gd name="T18" fmla="*/ 2147483647 w 1802"/>
              <a:gd name="T19" fmla="*/ 2147483647 h 579"/>
              <a:gd name="T20" fmla="*/ 2147483647 w 1802"/>
              <a:gd name="T21" fmla="*/ 2147483647 h 579"/>
              <a:gd name="T22" fmla="*/ 2147483647 w 1802"/>
              <a:gd name="T23" fmla="*/ 2147483647 h 579"/>
              <a:gd name="T24" fmla="*/ 2147483647 w 1802"/>
              <a:gd name="T25" fmla="*/ 2147483647 h 579"/>
              <a:gd name="T26" fmla="*/ 2147483647 w 1802"/>
              <a:gd name="T27" fmla="*/ 2147483647 h 579"/>
              <a:gd name="T28" fmla="*/ 2147483647 w 1802"/>
              <a:gd name="T29" fmla="*/ 2147483647 h 579"/>
              <a:gd name="T30" fmla="*/ 2147483647 w 1802"/>
              <a:gd name="T31" fmla="*/ 2147483647 h 579"/>
              <a:gd name="T32" fmla="*/ 2147483647 w 1802"/>
              <a:gd name="T33" fmla="*/ 2147483647 h 579"/>
              <a:gd name="T34" fmla="*/ 2147483647 w 1802"/>
              <a:gd name="T35" fmla="*/ 2147483647 h 579"/>
              <a:gd name="T36" fmla="*/ 2147483647 w 1802"/>
              <a:gd name="T37" fmla="*/ 2147483647 h 579"/>
              <a:gd name="T38" fmla="*/ 2147483647 w 1802"/>
              <a:gd name="T39" fmla="*/ 2147483647 h 579"/>
              <a:gd name="T40" fmla="*/ 2147483647 w 1802"/>
              <a:gd name="T41" fmla="*/ 2147483647 h 579"/>
              <a:gd name="T42" fmla="*/ 2147483647 w 1802"/>
              <a:gd name="T43" fmla="*/ 2147483647 h 579"/>
              <a:gd name="T44" fmla="*/ 2147483647 w 1802"/>
              <a:gd name="T45" fmla="*/ 2147483647 h 579"/>
              <a:gd name="T46" fmla="*/ 2147483647 w 1802"/>
              <a:gd name="T47" fmla="*/ 2147483647 h 579"/>
              <a:gd name="T48" fmla="*/ 2147483647 w 1802"/>
              <a:gd name="T49" fmla="*/ 2147483647 h 579"/>
              <a:gd name="T50" fmla="*/ 2147483647 w 1802"/>
              <a:gd name="T51" fmla="*/ 2147483647 h 579"/>
              <a:gd name="T52" fmla="*/ 2147483647 w 1802"/>
              <a:gd name="T53" fmla="*/ 2147483647 h 579"/>
              <a:gd name="T54" fmla="*/ 2147483647 w 1802"/>
              <a:gd name="T55" fmla="*/ 0 h 579"/>
              <a:gd name="T56" fmla="*/ 2147483647 w 1802"/>
              <a:gd name="T57" fmla="*/ 2147483647 h 579"/>
              <a:gd name="T58" fmla="*/ 2147483647 w 1802"/>
              <a:gd name="T59" fmla="*/ 2147483647 h 579"/>
              <a:gd name="T60" fmla="*/ 2147483647 w 1802"/>
              <a:gd name="T61" fmla="*/ 2147483647 h 579"/>
              <a:gd name="T62" fmla="*/ 2147483647 w 1802"/>
              <a:gd name="T63" fmla="*/ 2147483647 h 579"/>
              <a:gd name="T64" fmla="*/ 2147483647 w 1802"/>
              <a:gd name="T65" fmla="*/ 2147483647 h 579"/>
              <a:gd name="T66" fmla="*/ 2147483647 w 1802"/>
              <a:gd name="T67" fmla="*/ 2147483647 h 579"/>
              <a:gd name="T68" fmla="*/ 2147483647 w 1802"/>
              <a:gd name="T69" fmla="*/ 2147483647 h 5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2"/>
              <a:gd name="T106" fmla="*/ 0 h 579"/>
              <a:gd name="T107" fmla="*/ 1802 w 1802"/>
              <a:gd name="T108" fmla="*/ 579 h 5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2" h="579">
                <a:moveTo>
                  <a:pt x="0" y="250"/>
                </a:moveTo>
                <a:lnTo>
                  <a:pt x="56" y="312"/>
                </a:lnTo>
                <a:lnTo>
                  <a:pt x="32" y="366"/>
                </a:lnTo>
                <a:lnTo>
                  <a:pt x="218" y="336"/>
                </a:lnTo>
                <a:lnTo>
                  <a:pt x="313" y="420"/>
                </a:lnTo>
                <a:lnTo>
                  <a:pt x="201" y="415"/>
                </a:lnTo>
                <a:lnTo>
                  <a:pt x="161" y="420"/>
                </a:lnTo>
                <a:lnTo>
                  <a:pt x="161" y="451"/>
                </a:lnTo>
                <a:lnTo>
                  <a:pt x="105" y="451"/>
                </a:lnTo>
                <a:lnTo>
                  <a:pt x="153" y="506"/>
                </a:lnTo>
                <a:lnTo>
                  <a:pt x="218" y="518"/>
                </a:lnTo>
                <a:lnTo>
                  <a:pt x="218" y="549"/>
                </a:lnTo>
                <a:lnTo>
                  <a:pt x="313" y="530"/>
                </a:lnTo>
                <a:lnTo>
                  <a:pt x="361" y="566"/>
                </a:lnTo>
                <a:lnTo>
                  <a:pt x="386" y="573"/>
                </a:lnTo>
                <a:lnTo>
                  <a:pt x="418" y="426"/>
                </a:lnTo>
                <a:lnTo>
                  <a:pt x="499" y="409"/>
                </a:lnTo>
                <a:lnTo>
                  <a:pt x="506" y="390"/>
                </a:lnTo>
                <a:lnTo>
                  <a:pt x="531" y="372"/>
                </a:lnTo>
                <a:lnTo>
                  <a:pt x="563" y="360"/>
                </a:lnTo>
                <a:lnTo>
                  <a:pt x="603" y="353"/>
                </a:lnTo>
                <a:lnTo>
                  <a:pt x="676" y="366"/>
                </a:lnTo>
                <a:lnTo>
                  <a:pt x="628" y="384"/>
                </a:lnTo>
                <a:lnTo>
                  <a:pt x="643" y="433"/>
                </a:lnTo>
                <a:lnTo>
                  <a:pt x="619" y="451"/>
                </a:lnTo>
                <a:lnTo>
                  <a:pt x="659" y="476"/>
                </a:lnTo>
                <a:lnTo>
                  <a:pt x="773" y="457"/>
                </a:lnTo>
                <a:lnTo>
                  <a:pt x="828" y="506"/>
                </a:lnTo>
                <a:lnTo>
                  <a:pt x="853" y="566"/>
                </a:lnTo>
                <a:lnTo>
                  <a:pt x="933" y="579"/>
                </a:lnTo>
                <a:lnTo>
                  <a:pt x="1038" y="524"/>
                </a:lnTo>
                <a:lnTo>
                  <a:pt x="1086" y="518"/>
                </a:lnTo>
                <a:lnTo>
                  <a:pt x="1182" y="518"/>
                </a:lnTo>
                <a:lnTo>
                  <a:pt x="1303" y="506"/>
                </a:lnTo>
                <a:lnTo>
                  <a:pt x="1416" y="512"/>
                </a:lnTo>
                <a:lnTo>
                  <a:pt x="1456" y="555"/>
                </a:lnTo>
                <a:lnTo>
                  <a:pt x="1481" y="500"/>
                </a:lnTo>
                <a:lnTo>
                  <a:pt x="1447" y="439"/>
                </a:lnTo>
                <a:lnTo>
                  <a:pt x="1561" y="420"/>
                </a:lnTo>
                <a:lnTo>
                  <a:pt x="1584" y="336"/>
                </a:lnTo>
                <a:lnTo>
                  <a:pt x="1705" y="347"/>
                </a:lnTo>
                <a:lnTo>
                  <a:pt x="1714" y="287"/>
                </a:lnTo>
                <a:lnTo>
                  <a:pt x="1802" y="262"/>
                </a:lnTo>
                <a:lnTo>
                  <a:pt x="1697" y="213"/>
                </a:lnTo>
                <a:lnTo>
                  <a:pt x="1697" y="183"/>
                </a:lnTo>
                <a:lnTo>
                  <a:pt x="1632" y="207"/>
                </a:lnTo>
                <a:lnTo>
                  <a:pt x="1536" y="159"/>
                </a:lnTo>
                <a:lnTo>
                  <a:pt x="1464" y="171"/>
                </a:lnTo>
                <a:lnTo>
                  <a:pt x="1424" y="140"/>
                </a:lnTo>
                <a:lnTo>
                  <a:pt x="1399" y="165"/>
                </a:lnTo>
                <a:lnTo>
                  <a:pt x="1239" y="56"/>
                </a:lnTo>
                <a:lnTo>
                  <a:pt x="1239" y="37"/>
                </a:lnTo>
                <a:lnTo>
                  <a:pt x="1126" y="92"/>
                </a:lnTo>
                <a:lnTo>
                  <a:pt x="1038" y="74"/>
                </a:lnTo>
                <a:lnTo>
                  <a:pt x="1021" y="13"/>
                </a:lnTo>
                <a:lnTo>
                  <a:pt x="966" y="0"/>
                </a:lnTo>
                <a:lnTo>
                  <a:pt x="924" y="37"/>
                </a:lnTo>
                <a:lnTo>
                  <a:pt x="676" y="56"/>
                </a:lnTo>
                <a:lnTo>
                  <a:pt x="651" y="140"/>
                </a:lnTo>
                <a:lnTo>
                  <a:pt x="603" y="165"/>
                </a:lnTo>
                <a:lnTo>
                  <a:pt x="659" y="189"/>
                </a:lnTo>
                <a:lnTo>
                  <a:pt x="636" y="220"/>
                </a:lnTo>
                <a:lnTo>
                  <a:pt x="499" y="183"/>
                </a:lnTo>
                <a:lnTo>
                  <a:pt x="403" y="213"/>
                </a:lnTo>
                <a:lnTo>
                  <a:pt x="361" y="159"/>
                </a:lnTo>
                <a:lnTo>
                  <a:pt x="201" y="153"/>
                </a:lnTo>
                <a:lnTo>
                  <a:pt x="113" y="213"/>
                </a:lnTo>
                <a:lnTo>
                  <a:pt x="96" y="165"/>
                </a:lnTo>
                <a:lnTo>
                  <a:pt x="65" y="177"/>
                </a:lnTo>
                <a:lnTo>
                  <a:pt x="56" y="226"/>
                </a:lnTo>
                <a:lnTo>
                  <a:pt x="0" y="25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1" name="Freeform 572"/>
          <p:cNvSpPr>
            <a:spLocks/>
          </p:cNvSpPr>
          <p:nvPr/>
        </p:nvSpPr>
        <p:spPr bwMode="auto">
          <a:xfrm>
            <a:off x="5554664" y="3376613"/>
            <a:ext cx="415925" cy="233362"/>
          </a:xfrm>
          <a:custGeom>
            <a:avLst/>
            <a:gdLst>
              <a:gd name="T0" fmla="*/ 0 w 788"/>
              <a:gd name="T1" fmla="*/ 2147483647 h 340"/>
              <a:gd name="T2" fmla="*/ 2147483647 w 788"/>
              <a:gd name="T3" fmla="*/ 2147483647 h 340"/>
              <a:gd name="T4" fmla="*/ 2147483647 w 788"/>
              <a:gd name="T5" fmla="*/ 2147483647 h 340"/>
              <a:gd name="T6" fmla="*/ 2147483647 w 788"/>
              <a:gd name="T7" fmla="*/ 2147483647 h 340"/>
              <a:gd name="T8" fmla="*/ 2147483647 w 788"/>
              <a:gd name="T9" fmla="*/ 2147483647 h 340"/>
              <a:gd name="T10" fmla="*/ 2147483647 w 788"/>
              <a:gd name="T11" fmla="*/ 2147483647 h 340"/>
              <a:gd name="T12" fmla="*/ 2147483647 w 788"/>
              <a:gd name="T13" fmla="*/ 2147483647 h 340"/>
              <a:gd name="T14" fmla="*/ 2147483647 w 788"/>
              <a:gd name="T15" fmla="*/ 2147483647 h 340"/>
              <a:gd name="T16" fmla="*/ 2147483647 w 788"/>
              <a:gd name="T17" fmla="*/ 2147483647 h 340"/>
              <a:gd name="T18" fmla="*/ 2147483647 w 788"/>
              <a:gd name="T19" fmla="*/ 2147483647 h 340"/>
              <a:gd name="T20" fmla="*/ 2147483647 w 788"/>
              <a:gd name="T21" fmla="*/ 2147483647 h 340"/>
              <a:gd name="T22" fmla="*/ 2147483647 w 788"/>
              <a:gd name="T23" fmla="*/ 2147483647 h 340"/>
              <a:gd name="T24" fmla="*/ 2147483647 w 788"/>
              <a:gd name="T25" fmla="*/ 2147483647 h 340"/>
              <a:gd name="T26" fmla="*/ 2147483647 w 788"/>
              <a:gd name="T27" fmla="*/ 2147483647 h 340"/>
              <a:gd name="T28" fmla="*/ 2147483647 w 788"/>
              <a:gd name="T29" fmla="*/ 2147483647 h 340"/>
              <a:gd name="T30" fmla="*/ 2147483647 w 788"/>
              <a:gd name="T31" fmla="*/ 2147483647 h 340"/>
              <a:gd name="T32" fmla="*/ 2147483647 w 788"/>
              <a:gd name="T33" fmla="*/ 2147483647 h 340"/>
              <a:gd name="T34" fmla="*/ 2147483647 w 788"/>
              <a:gd name="T35" fmla="*/ 2147483647 h 340"/>
              <a:gd name="T36" fmla="*/ 2147483647 w 788"/>
              <a:gd name="T37" fmla="*/ 2147483647 h 340"/>
              <a:gd name="T38" fmla="*/ 2147483647 w 788"/>
              <a:gd name="T39" fmla="*/ 2147483647 h 340"/>
              <a:gd name="T40" fmla="*/ 2147483647 w 788"/>
              <a:gd name="T41" fmla="*/ 2147483647 h 340"/>
              <a:gd name="T42" fmla="*/ 2147483647 w 788"/>
              <a:gd name="T43" fmla="*/ 2147483647 h 340"/>
              <a:gd name="T44" fmla="*/ 2147483647 w 788"/>
              <a:gd name="T45" fmla="*/ 2147483647 h 340"/>
              <a:gd name="T46" fmla="*/ 2147483647 w 788"/>
              <a:gd name="T47" fmla="*/ 2147483647 h 340"/>
              <a:gd name="T48" fmla="*/ 2147483647 w 788"/>
              <a:gd name="T49" fmla="*/ 2147483647 h 340"/>
              <a:gd name="T50" fmla="*/ 2147483647 w 788"/>
              <a:gd name="T51" fmla="*/ 2147483647 h 340"/>
              <a:gd name="T52" fmla="*/ 2147483647 w 788"/>
              <a:gd name="T53" fmla="*/ 2147483647 h 340"/>
              <a:gd name="T54" fmla="*/ 2147483647 w 788"/>
              <a:gd name="T55" fmla="*/ 2147483647 h 340"/>
              <a:gd name="T56" fmla="*/ 2147483647 w 788"/>
              <a:gd name="T57" fmla="*/ 2147483647 h 340"/>
              <a:gd name="T58" fmla="*/ 2147483647 w 788"/>
              <a:gd name="T59" fmla="*/ 2147483647 h 340"/>
              <a:gd name="T60" fmla="*/ 2147483647 w 788"/>
              <a:gd name="T61" fmla="*/ 2147483647 h 340"/>
              <a:gd name="T62" fmla="*/ 2147483647 w 788"/>
              <a:gd name="T63" fmla="*/ 2147483647 h 340"/>
              <a:gd name="T64" fmla="*/ 2147483647 w 788"/>
              <a:gd name="T65" fmla="*/ 2147483647 h 340"/>
              <a:gd name="T66" fmla="*/ 2147483647 w 788"/>
              <a:gd name="T67" fmla="*/ 2147483647 h 340"/>
              <a:gd name="T68" fmla="*/ 2147483647 w 788"/>
              <a:gd name="T69" fmla="*/ 2147483647 h 340"/>
              <a:gd name="T70" fmla="*/ 2147483647 w 788"/>
              <a:gd name="T71" fmla="*/ 2147483647 h 340"/>
              <a:gd name="T72" fmla="*/ 2147483647 w 788"/>
              <a:gd name="T73" fmla="*/ 2147483647 h 340"/>
              <a:gd name="T74" fmla="*/ 2147483647 w 788"/>
              <a:gd name="T75" fmla="*/ 2147483647 h 340"/>
              <a:gd name="T76" fmla="*/ 2147483647 w 788"/>
              <a:gd name="T77" fmla="*/ 2147483647 h 340"/>
              <a:gd name="T78" fmla="*/ 2147483647 w 788"/>
              <a:gd name="T79" fmla="*/ 2147483647 h 340"/>
              <a:gd name="T80" fmla="*/ 2147483647 w 788"/>
              <a:gd name="T81" fmla="*/ 2147483647 h 340"/>
              <a:gd name="T82" fmla="*/ 2147483647 w 788"/>
              <a:gd name="T83" fmla="*/ 2147483647 h 340"/>
              <a:gd name="T84" fmla="*/ 2147483647 w 788"/>
              <a:gd name="T85" fmla="*/ 2147483647 h 340"/>
              <a:gd name="T86" fmla="*/ 2147483647 w 788"/>
              <a:gd name="T87" fmla="*/ 2147483647 h 340"/>
              <a:gd name="T88" fmla="*/ 2147483647 w 788"/>
              <a:gd name="T89" fmla="*/ 2147483647 h 340"/>
              <a:gd name="T90" fmla="*/ 2147483647 w 788"/>
              <a:gd name="T91" fmla="*/ 2147483647 h 340"/>
              <a:gd name="T92" fmla="*/ 2147483647 w 788"/>
              <a:gd name="T93" fmla="*/ 0 h 340"/>
              <a:gd name="T94" fmla="*/ 2147483647 w 788"/>
              <a:gd name="T95" fmla="*/ 2147483647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8"/>
              <a:gd name="T145" fmla="*/ 0 h 340"/>
              <a:gd name="T146" fmla="*/ 788 w 78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8" h="340">
                <a:moveTo>
                  <a:pt x="0" y="164"/>
                </a:moveTo>
                <a:lnTo>
                  <a:pt x="32" y="157"/>
                </a:lnTo>
                <a:lnTo>
                  <a:pt x="32" y="140"/>
                </a:lnTo>
                <a:lnTo>
                  <a:pt x="105" y="109"/>
                </a:lnTo>
                <a:lnTo>
                  <a:pt x="153" y="133"/>
                </a:lnTo>
                <a:lnTo>
                  <a:pt x="160" y="182"/>
                </a:lnTo>
                <a:lnTo>
                  <a:pt x="209" y="164"/>
                </a:lnTo>
                <a:lnTo>
                  <a:pt x="242" y="170"/>
                </a:lnTo>
                <a:lnTo>
                  <a:pt x="290" y="249"/>
                </a:lnTo>
                <a:lnTo>
                  <a:pt x="394" y="297"/>
                </a:lnTo>
                <a:lnTo>
                  <a:pt x="475" y="316"/>
                </a:lnTo>
                <a:lnTo>
                  <a:pt x="475" y="340"/>
                </a:lnTo>
                <a:lnTo>
                  <a:pt x="532" y="340"/>
                </a:lnTo>
                <a:lnTo>
                  <a:pt x="547" y="273"/>
                </a:lnTo>
                <a:lnTo>
                  <a:pt x="532" y="243"/>
                </a:lnTo>
                <a:lnTo>
                  <a:pt x="498" y="249"/>
                </a:lnTo>
                <a:lnTo>
                  <a:pt x="490" y="206"/>
                </a:lnTo>
                <a:lnTo>
                  <a:pt x="532" y="224"/>
                </a:lnTo>
                <a:lnTo>
                  <a:pt x="555" y="224"/>
                </a:lnTo>
                <a:lnTo>
                  <a:pt x="612" y="176"/>
                </a:lnTo>
                <a:lnTo>
                  <a:pt x="683" y="182"/>
                </a:lnTo>
                <a:lnTo>
                  <a:pt x="700" y="194"/>
                </a:lnTo>
                <a:lnTo>
                  <a:pt x="675" y="219"/>
                </a:lnTo>
                <a:lnTo>
                  <a:pt x="756" y="194"/>
                </a:lnTo>
                <a:lnTo>
                  <a:pt x="765" y="206"/>
                </a:lnTo>
                <a:lnTo>
                  <a:pt x="788" y="194"/>
                </a:lnTo>
                <a:lnTo>
                  <a:pt x="740" y="157"/>
                </a:lnTo>
                <a:lnTo>
                  <a:pt x="700" y="170"/>
                </a:lnTo>
                <a:lnTo>
                  <a:pt x="668" y="151"/>
                </a:lnTo>
                <a:lnTo>
                  <a:pt x="708" y="121"/>
                </a:lnTo>
                <a:lnTo>
                  <a:pt x="700" y="109"/>
                </a:lnTo>
                <a:lnTo>
                  <a:pt x="652" y="115"/>
                </a:lnTo>
                <a:lnTo>
                  <a:pt x="547" y="170"/>
                </a:lnTo>
                <a:lnTo>
                  <a:pt x="467" y="157"/>
                </a:lnTo>
                <a:lnTo>
                  <a:pt x="442" y="97"/>
                </a:lnTo>
                <a:lnTo>
                  <a:pt x="387" y="48"/>
                </a:lnTo>
                <a:lnTo>
                  <a:pt x="273" y="67"/>
                </a:lnTo>
                <a:lnTo>
                  <a:pt x="233" y="42"/>
                </a:lnTo>
                <a:lnTo>
                  <a:pt x="225" y="54"/>
                </a:lnTo>
                <a:lnTo>
                  <a:pt x="202" y="67"/>
                </a:lnTo>
                <a:lnTo>
                  <a:pt x="177" y="67"/>
                </a:lnTo>
                <a:lnTo>
                  <a:pt x="145" y="54"/>
                </a:lnTo>
                <a:lnTo>
                  <a:pt x="120" y="73"/>
                </a:lnTo>
                <a:lnTo>
                  <a:pt x="120" y="54"/>
                </a:lnTo>
                <a:lnTo>
                  <a:pt x="97" y="48"/>
                </a:lnTo>
                <a:lnTo>
                  <a:pt x="97" y="30"/>
                </a:lnTo>
                <a:lnTo>
                  <a:pt x="113" y="0"/>
                </a:lnTo>
                <a:lnTo>
                  <a:pt x="32" y="1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62" name="Freeform 573"/>
          <p:cNvSpPr>
            <a:spLocks/>
          </p:cNvSpPr>
          <p:nvPr/>
        </p:nvSpPr>
        <p:spPr bwMode="auto">
          <a:xfrm>
            <a:off x="5195888" y="3405189"/>
            <a:ext cx="214312" cy="166687"/>
          </a:xfrm>
          <a:custGeom>
            <a:avLst/>
            <a:gdLst>
              <a:gd name="T0" fmla="*/ 2147483647 w 403"/>
              <a:gd name="T1" fmla="*/ 2147483647 h 244"/>
              <a:gd name="T2" fmla="*/ 2147483647 w 403"/>
              <a:gd name="T3" fmla="*/ 2147483647 h 244"/>
              <a:gd name="T4" fmla="*/ 2147483647 w 403"/>
              <a:gd name="T5" fmla="*/ 2147483647 h 244"/>
              <a:gd name="T6" fmla="*/ 2147483647 w 403"/>
              <a:gd name="T7" fmla="*/ 0 h 244"/>
              <a:gd name="T8" fmla="*/ 2147483647 w 403"/>
              <a:gd name="T9" fmla="*/ 2147483647 h 244"/>
              <a:gd name="T10" fmla="*/ 2147483647 w 403"/>
              <a:gd name="T11" fmla="*/ 2147483647 h 244"/>
              <a:gd name="T12" fmla="*/ 2147483647 w 403"/>
              <a:gd name="T13" fmla="*/ 2147483647 h 244"/>
              <a:gd name="T14" fmla="*/ 2147483647 w 403"/>
              <a:gd name="T15" fmla="*/ 2147483647 h 244"/>
              <a:gd name="T16" fmla="*/ 2147483647 w 403"/>
              <a:gd name="T17" fmla="*/ 2147483647 h 244"/>
              <a:gd name="T18" fmla="*/ 2147483647 w 403"/>
              <a:gd name="T19" fmla="*/ 2147483647 h 244"/>
              <a:gd name="T20" fmla="*/ 0 w 403"/>
              <a:gd name="T21" fmla="*/ 2147483647 h 244"/>
              <a:gd name="T22" fmla="*/ 2147483647 w 403"/>
              <a:gd name="T23" fmla="*/ 2147483647 h 244"/>
              <a:gd name="T24" fmla="*/ 2147483647 w 403"/>
              <a:gd name="T25" fmla="*/ 2147483647 h 244"/>
              <a:gd name="T26" fmla="*/ 2147483647 w 403"/>
              <a:gd name="T27" fmla="*/ 2147483647 h 244"/>
              <a:gd name="T28" fmla="*/ 2147483647 w 403"/>
              <a:gd name="T29" fmla="*/ 2147483647 h 244"/>
              <a:gd name="T30" fmla="*/ 2147483647 w 403"/>
              <a:gd name="T31" fmla="*/ 2147483647 h 244"/>
              <a:gd name="T32" fmla="*/ 2147483647 w 403"/>
              <a:gd name="T33" fmla="*/ 2147483647 h 244"/>
              <a:gd name="T34" fmla="*/ 2147483647 w 403"/>
              <a:gd name="T35" fmla="*/ 2147483647 h 244"/>
              <a:gd name="T36" fmla="*/ 2147483647 w 403"/>
              <a:gd name="T37" fmla="*/ 2147483647 h 244"/>
              <a:gd name="T38" fmla="*/ 2147483647 w 403"/>
              <a:gd name="T39" fmla="*/ 2147483647 h 244"/>
              <a:gd name="T40" fmla="*/ 2147483647 w 403"/>
              <a:gd name="T41" fmla="*/ 2147483647 h 244"/>
              <a:gd name="T42" fmla="*/ 2147483647 w 403"/>
              <a:gd name="T43" fmla="*/ 2147483647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244"/>
              <a:gd name="T68" fmla="*/ 403 w 403"/>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244">
                <a:moveTo>
                  <a:pt x="242" y="6"/>
                </a:moveTo>
                <a:lnTo>
                  <a:pt x="185" y="42"/>
                </a:lnTo>
                <a:lnTo>
                  <a:pt x="130" y="6"/>
                </a:lnTo>
                <a:lnTo>
                  <a:pt x="88" y="0"/>
                </a:lnTo>
                <a:lnTo>
                  <a:pt x="88" y="18"/>
                </a:lnTo>
                <a:lnTo>
                  <a:pt x="130" y="31"/>
                </a:lnTo>
                <a:lnTo>
                  <a:pt x="153" y="67"/>
                </a:lnTo>
                <a:lnTo>
                  <a:pt x="105" y="61"/>
                </a:lnTo>
                <a:lnTo>
                  <a:pt x="88" y="67"/>
                </a:lnTo>
                <a:lnTo>
                  <a:pt x="17" y="61"/>
                </a:lnTo>
                <a:lnTo>
                  <a:pt x="0" y="67"/>
                </a:lnTo>
                <a:lnTo>
                  <a:pt x="8" y="122"/>
                </a:lnTo>
                <a:lnTo>
                  <a:pt x="65" y="122"/>
                </a:lnTo>
                <a:lnTo>
                  <a:pt x="145" y="195"/>
                </a:lnTo>
                <a:lnTo>
                  <a:pt x="210" y="231"/>
                </a:lnTo>
                <a:lnTo>
                  <a:pt x="290" y="201"/>
                </a:lnTo>
                <a:lnTo>
                  <a:pt x="298" y="231"/>
                </a:lnTo>
                <a:lnTo>
                  <a:pt x="338" y="244"/>
                </a:lnTo>
                <a:lnTo>
                  <a:pt x="370" y="182"/>
                </a:lnTo>
                <a:lnTo>
                  <a:pt x="403" y="177"/>
                </a:lnTo>
                <a:lnTo>
                  <a:pt x="315" y="109"/>
                </a:lnTo>
                <a:lnTo>
                  <a:pt x="282" y="2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3" name="Freeform 574"/>
          <p:cNvSpPr>
            <a:spLocks/>
          </p:cNvSpPr>
          <p:nvPr/>
        </p:nvSpPr>
        <p:spPr bwMode="auto">
          <a:xfrm>
            <a:off x="5195888" y="3448051"/>
            <a:ext cx="146051" cy="106363"/>
          </a:xfrm>
          <a:custGeom>
            <a:avLst/>
            <a:gdLst>
              <a:gd name="T0" fmla="*/ 0 w 275"/>
              <a:gd name="T1" fmla="*/ 2147483647 h 158"/>
              <a:gd name="T2" fmla="*/ 2147483647 w 275"/>
              <a:gd name="T3" fmla="*/ 2147483647 h 158"/>
              <a:gd name="T4" fmla="*/ 2147483647 w 275"/>
              <a:gd name="T5" fmla="*/ 2147483647 h 158"/>
              <a:gd name="T6" fmla="*/ 2147483647 w 275"/>
              <a:gd name="T7" fmla="*/ 2147483647 h 158"/>
              <a:gd name="T8" fmla="*/ 2147483647 w 275"/>
              <a:gd name="T9" fmla="*/ 2147483647 h 158"/>
              <a:gd name="T10" fmla="*/ 2147483647 w 275"/>
              <a:gd name="T11" fmla="*/ 2147483647 h 158"/>
              <a:gd name="T12" fmla="*/ 2147483647 w 275"/>
              <a:gd name="T13" fmla="*/ 2147483647 h 158"/>
              <a:gd name="T14" fmla="*/ 2147483647 w 275"/>
              <a:gd name="T15" fmla="*/ 2147483647 h 158"/>
              <a:gd name="T16" fmla="*/ 2147483647 w 275"/>
              <a:gd name="T17" fmla="*/ 2147483647 h 158"/>
              <a:gd name="T18" fmla="*/ 2147483647 w 275"/>
              <a:gd name="T19" fmla="*/ 2147483647 h 158"/>
              <a:gd name="T20" fmla="*/ 2147483647 w 275"/>
              <a:gd name="T21" fmla="*/ 2147483647 h 158"/>
              <a:gd name="T22" fmla="*/ 2147483647 w 275"/>
              <a:gd name="T23" fmla="*/ 2147483647 h 158"/>
              <a:gd name="T24" fmla="*/ 2147483647 w 275"/>
              <a:gd name="T25" fmla="*/ 2147483647 h 158"/>
              <a:gd name="T26" fmla="*/ 2147483647 w 275"/>
              <a:gd name="T27" fmla="*/ 0 h 158"/>
              <a:gd name="T28" fmla="*/ 2147483647 w 275"/>
              <a:gd name="T29" fmla="*/ 2147483647 h 158"/>
              <a:gd name="T30" fmla="*/ 2147483647 w 275"/>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58"/>
              <a:gd name="T50" fmla="*/ 275 w 275"/>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58">
                <a:moveTo>
                  <a:pt x="0" y="6"/>
                </a:moveTo>
                <a:lnTo>
                  <a:pt x="8" y="61"/>
                </a:lnTo>
                <a:lnTo>
                  <a:pt x="65" y="61"/>
                </a:lnTo>
                <a:lnTo>
                  <a:pt x="121" y="103"/>
                </a:lnTo>
                <a:lnTo>
                  <a:pt x="153" y="103"/>
                </a:lnTo>
                <a:lnTo>
                  <a:pt x="178" y="121"/>
                </a:lnTo>
                <a:lnTo>
                  <a:pt x="210" y="127"/>
                </a:lnTo>
                <a:lnTo>
                  <a:pt x="242" y="158"/>
                </a:lnTo>
                <a:lnTo>
                  <a:pt x="275" y="146"/>
                </a:lnTo>
                <a:lnTo>
                  <a:pt x="242" y="103"/>
                </a:lnTo>
                <a:lnTo>
                  <a:pt x="193" y="85"/>
                </a:lnTo>
                <a:lnTo>
                  <a:pt x="193" y="54"/>
                </a:lnTo>
                <a:lnTo>
                  <a:pt x="162" y="24"/>
                </a:lnTo>
                <a:lnTo>
                  <a:pt x="105" y="0"/>
                </a:lnTo>
                <a:lnTo>
                  <a:pt x="88" y="6"/>
                </a:lnTo>
                <a:lnTo>
                  <a:pt x="17"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4" name="Freeform 575"/>
          <p:cNvSpPr>
            <a:spLocks/>
          </p:cNvSpPr>
          <p:nvPr/>
        </p:nvSpPr>
        <p:spPr bwMode="auto">
          <a:xfrm>
            <a:off x="5119688" y="3384551"/>
            <a:ext cx="157163" cy="66675"/>
          </a:xfrm>
          <a:custGeom>
            <a:avLst/>
            <a:gdLst>
              <a:gd name="T0" fmla="*/ 2147483647 w 298"/>
              <a:gd name="T1" fmla="*/ 2147483647 h 98"/>
              <a:gd name="T2" fmla="*/ 2147483647 w 298"/>
              <a:gd name="T3" fmla="*/ 2147483647 h 98"/>
              <a:gd name="T4" fmla="*/ 2147483647 w 298"/>
              <a:gd name="T5" fmla="*/ 0 h 98"/>
              <a:gd name="T6" fmla="*/ 2147483647 w 298"/>
              <a:gd name="T7" fmla="*/ 2147483647 h 98"/>
              <a:gd name="T8" fmla="*/ 2147483647 w 298"/>
              <a:gd name="T9" fmla="*/ 2147483647 h 98"/>
              <a:gd name="T10" fmla="*/ 2147483647 w 298"/>
              <a:gd name="T11" fmla="*/ 0 h 98"/>
              <a:gd name="T12" fmla="*/ 2147483647 w 298"/>
              <a:gd name="T13" fmla="*/ 2147483647 h 98"/>
              <a:gd name="T14" fmla="*/ 0 w 298"/>
              <a:gd name="T15" fmla="*/ 2147483647 h 98"/>
              <a:gd name="T16" fmla="*/ 2147483647 w 298"/>
              <a:gd name="T17" fmla="*/ 2147483647 h 98"/>
              <a:gd name="T18" fmla="*/ 2147483647 w 298"/>
              <a:gd name="T19" fmla="*/ 2147483647 h 98"/>
              <a:gd name="T20" fmla="*/ 2147483647 w 298"/>
              <a:gd name="T21" fmla="*/ 2147483647 h 98"/>
              <a:gd name="T22" fmla="*/ 2147483647 w 298"/>
              <a:gd name="T23" fmla="*/ 2147483647 h 98"/>
              <a:gd name="T24" fmla="*/ 2147483647 w 298"/>
              <a:gd name="T25" fmla="*/ 2147483647 h 98"/>
              <a:gd name="T26" fmla="*/ 2147483647 w 298"/>
              <a:gd name="T27" fmla="*/ 2147483647 h 98"/>
              <a:gd name="T28" fmla="*/ 2147483647 w 298"/>
              <a:gd name="T29" fmla="*/ 214748364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98"/>
              <a:gd name="T47" fmla="*/ 298 w 29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98">
                <a:moveTo>
                  <a:pt x="233" y="31"/>
                </a:moveTo>
                <a:lnTo>
                  <a:pt x="193" y="13"/>
                </a:lnTo>
                <a:lnTo>
                  <a:pt x="170" y="0"/>
                </a:lnTo>
                <a:lnTo>
                  <a:pt x="130" y="13"/>
                </a:lnTo>
                <a:lnTo>
                  <a:pt x="105" y="13"/>
                </a:lnTo>
                <a:lnTo>
                  <a:pt x="73" y="0"/>
                </a:lnTo>
                <a:lnTo>
                  <a:pt x="17" y="13"/>
                </a:lnTo>
                <a:lnTo>
                  <a:pt x="0" y="31"/>
                </a:lnTo>
                <a:lnTo>
                  <a:pt x="145" y="98"/>
                </a:lnTo>
                <a:lnTo>
                  <a:pt x="162" y="92"/>
                </a:lnTo>
                <a:lnTo>
                  <a:pt x="233" y="98"/>
                </a:lnTo>
                <a:lnTo>
                  <a:pt x="250" y="92"/>
                </a:lnTo>
                <a:lnTo>
                  <a:pt x="298" y="98"/>
                </a:lnTo>
                <a:lnTo>
                  <a:pt x="275" y="62"/>
                </a:lnTo>
                <a:lnTo>
                  <a:pt x="233"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5" name="Freeform 576"/>
          <p:cNvSpPr>
            <a:spLocks/>
          </p:cNvSpPr>
          <p:nvPr/>
        </p:nvSpPr>
        <p:spPr bwMode="auto">
          <a:xfrm>
            <a:off x="4846639" y="3279776"/>
            <a:ext cx="85725" cy="96838"/>
          </a:xfrm>
          <a:custGeom>
            <a:avLst/>
            <a:gdLst>
              <a:gd name="T0" fmla="*/ 0 w 162"/>
              <a:gd name="T1" fmla="*/ 2147483647 h 140"/>
              <a:gd name="T2" fmla="*/ 2147483647 w 162"/>
              <a:gd name="T3" fmla="*/ 2147483647 h 140"/>
              <a:gd name="T4" fmla="*/ 2147483647 w 162"/>
              <a:gd name="T5" fmla="*/ 2147483647 h 140"/>
              <a:gd name="T6" fmla="*/ 2147483647 w 162"/>
              <a:gd name="T7" fmla="*/ 2147483647 h 140"/>
              <a:gd name="T8" fmla="*/ 2147483647 w 162"/>
              <a:gd name="T9" fmla="*/ 2147483647 h 140"/>
              <a:gd name="T10" fmla="*/ 2147483647 w 162"/>
              <a:gd name="T11" fmla="*/ 2147483647 h 140"/>
              <a:gd name="T12" fmla="*/ 2147483647 w 162"/>
              <a:gd name="T13" fmla="*/ 2147483647 h 140"/>
              <a:gd name="T14" fmla="*/ 2147483647 w 162"/>
              <a:gd name="T15" fmla="*/ 2147483647 h 140"/>
              <a:gd name="T16" fmla="*/ 2147483647 w 162"/>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40"/>
              <a:gd name="T29" fmla="*/ 162 w 16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40">
                <a:moveTo>
                  <a:pt x="0" y="24"/>
                </a:moveTo>
                <a:lnTo>
                  <a:pt x="65" y="84"/>
                </a:lnTo>
                <a:lnTo>
                  <a:pt x="65" y="140"/>
                </a:lnTo>
                <a:lnTo>
                  <a:pt x="90" y="140"/>
                </a:lnTo>
                <a:lnTo>
                  <a:pt x="105" y="84"/>
                </a:lnTo>
                <a:lnTo>
                  <a:pt x="162" y="91"/>
                </a:lnTo>
                <a:lnTo>
                  <a:pt x="130" y="48"/>
                </a:lnTo>
                <a:lnTo>
                  <a:pt x="130" y="18"/>
                </a:lnTo>
                <a:lnTo>
                  <a:pt x="9"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6" name="Freeform 577"/>
          <p:cNvSpPr>
            <a:spLocks/>
          </p:cNvSpPr>
          <p:nvPr/>
        </p:nvSpPr>
        <p:spPr bwMode="auto">
          <a:xfrm>
            <a:off x="515940" y="2990850"/>
            <a:ext cx="58737" cy="38100"/>
          </a:xfrm>
          <a:custGeom>
            <a:avLst/>
            <a:gdLst>
              <a:gd name="T0" fmla="*/ 0 w 111"/>
              <a:gd name="T1" fmla="*/ 2147483647 h 54"/>
              <a:gd name="T2" fmla="*/ 2147483647 w 111"/>
              <a:gd name="T3" fmla="*/ 2147483647 h 54"/>
              <a:gd name="T4" fmla="*/ 2147483647 w 111"/>
              <a:gd name="T5" fmla="*/ 2147483647 h 54"/>
              <a:gd name="T6" fmla="*/ 2147483647 w 111"/>
              <a:gd name="T7" fmla="*/ 0 h 54"/>
              <a:gd name="T8" fmla="*/ 2147483647 w 111"/>
              <a:gd name="T9" fmla="*/ 2147483647 h 54"/>
              <a:gd name="T10" fmla="*/ 0 w 111"/>
              <a:gd name="T11" fmla="*/ 2147483647 h 54"/>
              <a:gd name="T12" fmla="*/ 0 60000 65536"/>
              <a:gd name="T13" fmla="*/ 0 60000 65536"/>
              <a:gd name="T14" fmla="*/ 0 60000 65536"/>
              <a:gd name="T15" fmla="*/ 0 60000 65536"/>
              <a:gd name="T16" fmla="*/ 0 60000 65536"/>
              <a:gd name="T17" fmla="*/ 0 60000 65536"/>
              <a:gd name="T18" fmla="*/ 0 w 111"/>
              <a:gd name="T19" fmla="*/ 0 h 54"/>
              <a:gd name="T20" fmla="*/ 111 w 11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11" h="54">
                <a:moveTo>
                  <a:pt x="0" y="24"/>
                </a:moveTo>
                <a:lnTo>
                  <a:pt x="31" y="54"/>
                </a:lnTo>
                <a:lnTo>
                  <a:pt x="111" y="11"/>
                </a:lnTo>
                <a:lnTo>
                  <a:pt x="31" y="0"/>
                </a:lnTo>
                <a:lnTo>
                  <a:pt x="40" y="18"/>
                </a:lnTo>
                <a:lnTo>
                  <a:pt x="0" y="24"/>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7" name="Freeform 578"/>
          <p:cNvSpPr>
            <a:spLocks/>
          </p:cNvSpPr>
          <p:nvPr/>
        </p:nvSpPr>
        <p:spPr bwMode="auto">
          <a:xfrm>
            <a:off x="1916113" y="2174876"/>
            <a:ext cx="66675" cy="17463"/>
          </a:xfrm>
          <a:custGeom>
            <a:avLst/>
            <a:gdLst>
              <a:gd name="T0" fmla="*/ 0 w 128"/>
              <a:gd name="T1" fmla="*/ 2147483647 h 24"/>
              <a:gd name="T2" fmla="*/ 2147483647 w 128"/>
              <a:gd name="T3" fmla="*/ 2147483647 h 24"/>
              <a:gd name="T4" fmla="*/ 2147483647 w 128"/>
              <a:gd name="T5" fmla="*/ 2147483647 h 24"/>
              <a:gd name="T6" fmla="*/ 2147483647 w 128"/>
              <a:gd name="T7" fmla="*/ 0 h 24"/>
              <a:gd name="T8" fmla="*/ 0 w 128"/>
              <a:gd name="T9" fmla="*/ 2147483647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0" y="12"/>
                </a:moveTo>
                <a:lnTo>
                  <a:pt x="25" y="24"/>
                </a:lnTo>
                <a:lnTo>
                  <a:pt x="128" y="12"/>
                </a:lnTo>
                <a:lnTo>
                  <a:pt x="32" y="0"/>
                </a:lnTo>
                <a:lnTo>
                  <a:pt x="0" y="12"/>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8" name="Freeform 579"/>
          <p:cNvSpPr>
            <a:spLocks/>
          </p:cNvSpPr>
          <p:nvPr/>
        </p:nvSpPr>
        <p:spPr bwMode="auto">
          <a:xfrm>
            <a:off x="2455863" y="5867401"/>
            <a:ext cx="46037" cy="44450"/>
          </a:xfrm>
          <a:custGeom>
            <a:avLst/>
            <a:gdLst>
              <a:gd name="T0" fmla="*/ 0 w 88"/>
              <a:gd name="T1" fmla="*/ 2147483647 h 67"/>
              <a:gd name="T2" fmla="*/ 2147483647 w 88"/>
              <a:gd name="T3" fmla="*/ 0 h 67"/>
              <a:gd name="T4" fmla="*/ 2147483647 w 88"/>
              <a:gd name="T5" fmla="*/ 2147483647 h 67"/>
              <a:gd name="T6" fmla="*/ 2147483647 w 88"/>
              <a:gd name="T7" fmla="*/ 2147483647 h 67"/>
              <a:gd name="T8" fmla="*/ 2147483647 w 88"/>
              <a:gd name="T9" fmla="*/ 2147483647 h 67"/>
              <a:gd name="T10" fmla="*/ 0 w 88"/>
              <a:gd name="T11" fmla="*/ 2147483647 h 67"/>
              <a:gd name="T12" fmla="*/ 0 60000 65536"/>
              <a:gd name="T13" fmla="*/ 0 60000 65536"/>
              <a:gd name="T14" fmla="*/ 0 60000 65536"/>
              <a:gd name="T15" fmla="*/ 0 60000 65536"/>
              <a:gd name="T16" fmla="*/ 0 60000 65536"/>
              <a:gd name="T17" fmla="*/ 0 60000 65536"/>
              <a:gd name="T18" fmla="*/ 0 w 88"/>
              <a:gd name="T19" fmla="*/ 0 h 67"/>
              <a:gd name="T20" fmla="*/ 88 w 8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8" h="67">
                <a:moveTo>
                  <a:pt x="0" y="6"/>
                </a:moveTo>
                <a:lnTo>
                  <a:pt x="33" y="0"/>
                </a:lnTo>
                <a:lnTo>
                  <a:pt x="25" y="25"/>
                </a:lnTo>
                <a:lnTo>
                  <a:pt x="88" y="37"/>
                </a:lnTo>
                <a:lnTo>
                  <a:pt x="48" y="67"/>
                </a:lnTo>
                <a:lnTo>
                  <a:pt x="0" y="6"/>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9" name="Freeform 580"/>
          <p:cNvSpPr>
            <a:spLocks/>
          </p:cNvSpPr>
          <p:nvPr/>
        </p:nvSpPr>
        <p:spPr bwMode="auto">
          <a:xfrm>
            <a:off x="1263650" y="2643188"/>
            <a:ext cx="133351" cy="68262"/>
          </a:xfrm>
          <a:custGeom>
            <a:avLst/>
            <a:gdLst>
              <a:gd name="T0" fmla="*/ 2147483647 w 250"/>
              <a:gd name="T1" fmla="*/ 2147483647 h 97"/>
              <a:gd name="T2" fmla="*/ 2147483647 w 250"/>
              <a:gd name="T3" fmla="*/ 0 h 97"/>
              <a:gd name="T4" fmla="*/ 2147483647 w 250"/>
              <a:gd name="T5" fmla="*/ 2147483647 h 97"/>
              <a:gd name="T6" fmla="*/ 2147483647 w 250"/>
              <a:gd name="T7" fmla="*/ 0 h 97"/>
              <a:gd name="T8" fmla="*/ 0 w 250"/>
              <a:gd name="T9" fmla="*/ 2147483647 h 97"/>
              <a:gd name="T10" fmla="*/ 2147483647 w 250"/>
              <a:gd name="T11" fmla="*/ 2147483647 h 97"/>
              <a:gd name="T12" fmla="*/ 2147483647 w 250"/>
              <a:gd name="T13" fmla="*/ 2147483647 h 97"/>
              <a:gd name="T14" fmla="*/ 2147483647 w 250"/>
              <a:gd name="T15" fmla="*/ 2147483647 h 97"/>
              <a:gd name="T16" fmla="*/ 2147483647 w 250"/>
              <a:gd name="T17" fmla="*/ 2147483647 h 97"/>
              <a:gd name="T18" fmla="*/ 2147483647 w 250"/>
              <a:gd name="T19" fmla="*/ 2147483647 h 97"/>
              <a:gd name="T20" fmla="*/ 2147483647 w 250"/>
              <a:gd name="T21" fmla="*/ 2147483647 h 97"/>
              <a:gd name="T22" fmla="*/ 2147483647 w 250"/>
              <a:gd name="T23" fmla="*/ 2147483647 h 97"/>
              <a:gd name="T24" fmla="*/ 2147483647 w 250"/>
              <a:gd name="T25" fmla="*/ 2147483647 h 97"/>
              <a:gd name="T26" fmla="*/ 2147483647 w 250"/>
              <a:gd name="T27" fmla="*/ 2147483647 h 97"/>
              <a:gd name="T28" fmla="*/ 2147483647 w 250"/>
              <a:gd name="T29" fmla="*/ 2147483647 h 97"/>
              <a:gd name="T30" fmla="*/ 2147483647 w 250"/>
              <a:gd name="T31" fmla="*/ 2147483647 h 97"/>
              <a:gd name="T32" fmla="*/ 2147483647 w 250"/>
              <a:gd name="T33" fmla="*/ 2147483647 h 97"/>
              <a:gd name="T34" fmla="*/ 2147483647 w 250"/>
              <a:gd name="T35" fmla="*/ 2147483647 h 97"/>
              <a:gd name="T36" fmla="*/ 2147483647 w 250"/>
              <a:gd name="T37" fmla="*/ 2147483647 h 97"/>
              <a:gd name="T38" fmla="*/ 2147483647 w 250"/>
              <a:gd name="T39" fmla="*/ 2147483647 h 97"/>
              <a:gd name="T40" fmla="*/ 2147483647 w 250"/>
              <a:gd name="T41" fmla="*/ 2147483647 h 97"/>
              <a:gd name="T42" fmla="*/ 2147483647 w 250"/>
              <a:gd name="T43" fmla="*/ 2147483647 h 97"/>
              <a:gd name="T44" fmla="*/ 2147483647 w 250"/>
              <a:gd name="T45" fmla="*/ 2147483647 h 97"/>
              <a:gd name="T46" fmla="*/ 2147483647 w 250"/>
              <a:gd name="T47" fmla="*/ 2147483647 h 97"/>
              <a:gd name="T48" fmla="*/ 2147483647 w 250"/>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97"/>
              <a:gd name="T77" fmla="*/ 250 w 25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97">
                <a:moveTo>
                  <a:pt x="210" y="30"/>
                </a:moveTo>
                <a:lnTo>
                  <a:pt x="185" y="0"/>
                </a:lnTo>
                <a:lnTo>
                  <a:pt x="97" y="12"/>
                </a:lnTo>
                <a:lnTo>
                  <a:pt x="25" y="0"/>
                </a:lnTo>
                <a:lnTo>
                  <a:pt x="0" y="17"/>
                </a:lnTo>
                <a:lnTo>
                  <a:pt x="113" y="24"/>
                </a:lnTo>
                <a:lnTo>
                  <a:pt x="121" y="42"/>
                </a:lnTo>
                <a:lnTo>
                  <a:pt x="81" y="36"/>
                </a:lnTo>
                <a:lnTo>
                  <a:pt x="81" y="48"/>
                </a:lnTo>
                <a:lnTo>
                  <a:pt x="48" y="60"/>
                </a:lnTo>
                <a:lnTo>
                  <a:pt x="25" y="60"/>
                </a:lnTo>
                <a:lnTo>
                  <a:pt x="65" y="84"/>
                </a:lnTo>
                <a:lnTo>
                  <a:pt x="121" y="66"/>
                </a:lnTo>
                <a:lnTo>
                  <a:pt x="130" y="79"/>
                </a:lnTo>
                <a:lnTo>
                  <a:pt x="73" y="97"/>
                </a:lnTo>
                <a:lnTo>
                  <a:pt x="145" y="84"/>
                </a:lnTo>
                <a:lnTo>
                  <a:pt x="153" y="73"/>
                </a:lnTo>
                <a:lnTo>
                  <a:pt x="170" y="73"/>
                </a:lnTo>
                <a:lnTo>
                  <a:pt x="170" y="79"/>
                </a:lnTo>
                <a:lnTo>
                  <a:pt x="193" y="90"/>
                </a:lnTo>
                <a:lnTo>
                  <a:pt x="242" y="60"/>
                </a:lnTo>
                <a:lnTo>
                  <a:pt x="250" y="48"/>
                </a:lnTo>
                <a:lnTo>
                  <a:pt x="218" y="54"/>
                </a:lnTo>
                <a:lnTo>
                  <a:pt x="161" y="36"/>
                </a:lnTo>
                <a:lnTo>
                  <a:pt x="210" y="3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0" name="Freeform 581"/>
          <p:cNvSpPr>
            <a:spLocks/>
          </p:cNvSpPr>
          <p:nvPr/>
        </p:nvSpPr>
        <p:spPr bwMode="auto">
          <a:xfrm>
            <a:off x="1341440" y="2811464"/>
            <a:ext cx="200025" cy="84137"/>
          </a:xfrm>
          <a:custGeom>
            <a:avLst/>
            <a:gdLst>
              <a:gd name="T0" fmla="*/ 0 w 378"/>
              <a:gd name="T1" fmla="*/ 2147483647 h 122"/>
              <a:gd name="T2" fmla="*/ 2147483647 w 378"/>
              <a:gd name="T3" fmla="*/ 2147483647 h 122"/>
              <a:gd name="T4" fmla="*/ 2147483647 w 378"/>
              <a:gd name="T5" fmla="*/ 2147483647 h 122"/>
              <a:gd name="T6" fmla="*/ 2147483647 w 378"/>
              <a:gd name="T7" fmla="*/ 2147483647 h 122"/>
              <a:gd name="T8" fmla="*/ 2147483647 w 378"/>
              <a:gd name="T9" fmla="*/ 2147483647 h 122"/>
              <a:gd name="T10" fmla="*/ 2147483647 w 378"/>
              <a:gd name="T11" fmla="*/ 2147483647 h 122"/>
              <a:gd name="T12" fmla="*/ 2147483647 w 378"/>
              <a:gd name="T13" fmla="*/ 2147483647 h 122"/>
              <a:gd name="T14" fmla="*/ 2147483647 w 378"/>
              <a:gd name="T15" fmla="*/ 2147483647 h 122"/>
              <a:gd name="T16" fmla="*/ 2147483647 w 378"/>
              <a:gd name="T17" fmla="*/ 2147483647 h 122"/>
              <a:gd name="T18" fmla="*/ 2147483647 w 378"/>
              <a:gd name="T19" fmla="*/ 2147483647 h 122"/>
              <a:gd name="T20" fmla="*/ 2147483647 w 378"/>
              <a:gd name="T21" fmla="*/ 2147483647 h 122"/>
              <a:gd name="T22" fmla="*/ 2147483647 w 378"/>
              <a:gd name="T23" fmla="*/ 0 h 122"/>
              <a:gd name="T24" fmla="*/ 2147483647 w 378"/>
              <a:gd name="T25" fmla="*/ 2147483647 h 122"/>
              <a:gd name="T26" fmla="*/ 2147483647 w 378"/>
              <a:gd name="T27" fmla="*/ 2147483647 h 122"/>
              <a:gd name="T28" fmla="*/ 2147483647 w 378"/>
              <a:gd name="T29" fmla="*/ 2147483647 h 122"/>
              <a:gd name="T30" fmla="*/ 2147483647 w 378"/>
              <a:gd name="T31" fmla="*/ 2147483647 h 122"/>
              <a:gd name="T32" fmla="*/ 2147483647 w 378"/>
              <a:gd name="T33" fmla="*/ 2147483647 h 122"/>
              <a:gd name="T34" fmla="*/ 2147483647 w 378"/>
              <a:gd name="T35" fmla="*/ 2147483647 h 122"/>
              <a:gd name="T36" fmla="*/ 2147483647 w 378"/>
              <a:gd name="T37" fmla="*/ 2147483647 h 122"/>
              <a:gd name="T38" fmla="*/ 0 w 378"/>
              <a:gd name="T39" fmla="*/ 2147483647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8"/>
              <a:gd name="T61" fmla="*/ 0 h 122"/>
              <a:gd name="T62" fmla="*/ 378 w 378"/>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8" h="122">
                <a:moveTo>
                  <a:pt x="0" y="54"/>
                </a:moveTo>
                <a:lnTo>
                  <a:pt x="33" y="91"/>
                </a:lnTo>
                <a:lnTo>
                  <a:pt x="130" y="122"/>
                </a:lnTo>
                <a:lnTo>
                  <a:pt x="330" y="73"/>
                </a:lnTo>
                <a:lnTo>
                  <a:pt x="338" y="49"/>
                </a:lnTo>
                <a:lnTo>
                  <a:pt x="363" y="60"/>
                </a:lnTo>
                <a:lnTo>
                  <a:pt x="378" y="54"/>
                </a:lnTo>
                <a:lnTo>
                  <a:pt x="321" y="36"/>
                </a:lnTo>
                <a:lnTo>
                  <a:pt x="201" y="73"/>
                </a:lnTo>
                <a:lnTo>
                  <a:pt x="177" y="43"/>
                </a:lnTo>
                <a:lnTo>
                  <a:pt x="153" y="30"/>
                </a:lnTo>
                <a:lnTo>
                  <a:pt x="113" y="0"/>
                </a:lnTo>
                <a:lnTo>
                  <a:pt x="105" y="6"/>
                </a:lnTo>
                <a:lnTo>
                  <a:pt x="145" y="43"/>
                </a:lnTo>
                <a:lnTo>
                  <a:pt x="153" y="73"/>
                </a:lnTo>
                <a:lnTo>
                  <a:pt x="121" y="60"/>
                </a:lnTo>
                <a:lnTo>
                  <a:pt x="88" y="91"/>
                </a:lnTo>
                <a:lnTo>
                  <a:pt x="81" y="79"/>
                </a:lnTo>
                <a:lnTo>
                  <a:pt x="40" y="79"/>
                </a:lnTo>
                <a:lnTo>
                  <a:pt x="0" y="54"/>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1" name="Freeform 582"/>
          <p:cNvSpPr>
            <a:spLocks/>
          </p:cNvSpPr>
          <p:nvPr/>
        </p:nvSpPr>
        <p:spPr bwMode="auto">
          <a:xfrm>
            <a:off x="1782763" y="3074988"/>
            <a:ext cx="44451" cy="49212"/>
          </a:xfrm>
          <a:custGeom>
            <a:avLst/>
            <a:gdLst>
              <a:gd name="T0" fmla="*/ 2147483647 w 82"/>
              <a:gd name="T1" fmla="*/ 0 h 73"/>
              <a:gd name="T2" fmla="*/ 0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2" name="Freeform 583"/>
          <p:cNvSpPr>
            <a:spLocks/>
          </p:cNvSpPr>
          <p:nvPr/>
        </p:nvSpPr>
        <p:spPr bwMode="auto">
          <a:xfrm>
            <a:off x="1838326" y="3100388"/>
            <a:ext cx="73025" cy="144462"/>
          </a:xfrm>
          <a:custGeom>
            <a:avLst/>
            <a:gdLst>
              <a:gd name="T0" fmla="*/ 2147483647 w 137"/>
              <a:gd name="T1" fmla="*/ 0 h 213"/>
              <a:gd name="T2" fmla="*/ 0 w 137"/>
              <a:gd name="T3" fmla="*/ 2147483647 h 213"/>
              <a:gd name="T4" fmla="*/ 0 w 137"/>
              <a:gd name="T5" fmla="*/ 2147483647 h 213"/>
              <a:gd name="T6" fmla="*/ 2147483647 w 137"/>
              <a:gd name="T7" fmla="*/ 2147483647 h 213"/>
              <a:gd name="T8" fmla="*/ 2147483647 w 137"/>
              <a:gd name="T9" fmla="*/ 2147483647 h 213"/>
              <a:gd name="T10" fmla="*/ 2147483647 w 137"/>
              <a:gd name="T11" fmla="*/ 2147483647 h 213"/>
              <a:gd name="T12" fmla="*/ 2147483647 w 137"/>
              <a:gd name="T13" fmla="*/ 2147483647 h 213"/>
              <a:gd name="T14" fmla="*/ 2147483647 w 137"/>
              <a:gd name="T15" fmla="*/ 2147483647 h 213"/>
              <a:gd name="T16" fmla="*/ 2147483647 w 137"/>
              <a:gd name="T17" fmla="*/ 2147483647 h 213"/>
              <a:gd name="T18" fmla="*/ 2147483647 w 137"/>
              <a:gd name="T19" fmla="*/ 2147483647 h 213"/>
              <a:gd name="T20" fmla="*/ 2147483647 w 137"/>
              <a:gd name="T21" fmla="*/ 2147483647 h 213"/>
              <a:gd name="T22" fmla="*/ 2147483647 w 137"/>
              <a:gd name="T23" fmla="*/ 2147483647 h 213"/>
              <a:gd name="T24" fmla="*/ 2147483647 w 137"/>
              <a:gd name="T25" fmla="*/ 2147483647 h 213"/>
              <a:gd name="T26" fmla="*/ 2147483647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3" name="Freeform 584"/>
          <p:cNvSpPr>
            <a:spLocks/>
          </p:cNvSpPr>
          <p:nvPr/>
        </p:nvSpPr>
        <p:spPr bwMode="auto">
          <a:xfrm>
            <a:off x="1774826" y="3124201"/>
            <a:ext cx="88900" cy="120650"/>
          </a:xfrm>
          <a:custGeom>
            <a:avLst/>
            <a:gdLst>
              <a:gd name="T0" fmla="*/ 2147483647 w 168"/>
              <a:gd name="T1" fmla="*/ 2147483647 h 177"/>
              <a:gd name="T2" fmla="*/ 2147483647 w 168"/>
              <a:gd name="T3" fmla="*/ 2147483647 h 177"/>
              <a:gd name="T4" fmla="*/ 2147483647 w 168"/>
              <a:gd name="T5" fmla="*/ 2147483647 h 177"/>
              <a:gd name="T6" fmla="*/ 2147483647 w 168"/>
              <a:gd name="T7" fmla="*/ 2147483647 h 177"/>
              <a:gd name="T8" fmla="*/ 2147483647 w 168"/>
              <a:gd name="T9" fmla="*/ 2147483647 h 177"/>
              <a:gd name="T10" fmla="*/ 2147483647 w 168"/>
              <a:gd name="T11" fmla="*/ 2147483647 h 177"/>
              <a:gd name="T12" fmla="*/ 2147483647 w 168"/>
              <a:gd name="T13" fmla="*/ 2147483647 h 177"/>
              <a:gd name="T14" fmla="*/ 2147483647 w 168"/>
              <a:gd name="T15" fmla="*/ 0 h 177"/>
              <a:gd name="T16" fmla="*/ 0 w 168"/>
              <a:gd name="T17" fmla="*/ 0 h 177"/>
              <a:gd name="T18" fmla="*/ 2147483647 w 168"/>
              <a:gd name="T19" fmla="*/ 2147483647 h 177"/>
              <a:gd name="T20" fmla="*/ 2147483647 w 168"/>
              <a:gd name="T21" fmla="*/ 2147483647 h 177"/>
              <a:gd name="T22" fmla="*/ 2147483647 w 168"/>
              <a:gd name="T23" fmla="*/ 2147483647 h 177"/>
              <a:gd name="T24" fmla="*/ 2147483647 w 168"/>
              <a:gd name="T25" fmla="*/ 2147483647 h 177"/>
              <a:gd name="T26" fmla="*/ 2147483647 w 168"/>
              <a:gd name="T27" fmla="*/ 2147483647 h 177"/>
              <a:gd name="T28" fmla="*/ 2147483647 w 168"/>
              <a:gd name="T29" fmla="*/ 2147483647 h 177"/>
              <a:gd name="T30" fmla="*/ 2147483647 w 168"/>
              <a:gd name="T31" fmla="*/ 2147483647 h 177"/>
              <a:gd name="T32" fmla="*/ 2147483647 w 168"/>
              <a:gd name="T33" fmla="*/ 2147483647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4" name="Freeform 585"/>
          <p:cNvSpPr>
            <a:spLocks/>
          </p:cNvSpPr>
          <p:nvPr/>
        </p:nvSpPr>
        <p:spPr bwMode="auto">
          <a:xfrm>
            <a:off x="4937125" y="2844800"/>
            <a:ext cx="50800" cy="74613"/>
          </a:xfrm>
          <a:custGeom>
            <a:avLst/>
            <a:gdLst>
              <a:gd name="T0" fmla="*/ 0 w 97"/>
              <a:gd name="T1" fmla="*/ 2147483647 h 110"/>
              <a:gd name="T2" fmla="*/ 2147483647 w 97"/>
              <a:gd name="T3" fmla="*/ 2147483647 h 110"/>
              <a:gd name="T4" fmla="*/ 2147483647 w 97"/>
              <a:gd name="T5" fmla="*/ 2147483647 h 110"/>
              <a:gd name="T6" fmla="*/ 2147483647 w 97"/>
              <a:gd name="T7" fmla="*/ 2147483647 h 110"/>
              <a:gd name="T8" fmla="*/ 2147483647 w 97"/>
              <a:gd name="T9" fmla="*/ 2147483647 h 110"/>
              <a:gd name="T10" fmla="*/ 2147483647 w 97"/>
              <a:gd name="T11" fmla="*/ 2147483647 h 110"/>
              <a:gd name="T12" fmla="*/ 2147483647 w 97"/>
              <a:gd name="T13" fmla="*/ 2147483647 h 110"/>
              <a:gd name="T14" fmla="*/ 2147483647 w 97"/>
              <a:gd name="T15" fmla="*/ 2147483647 h 110"/>
              <a:gd name="T16" fmla="*/ 2147483647 w 97"/>
              <a:gd name="T17" fmla="*/ 0 h 110"/>
              <a:gd name="T18" fmla="*/ 0 w 97"/>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5" name="Freeform 586"/>
          <p:cNvSpPr>
            <a:spLocks/>
          </p:cNvSpPr>
          <p:nvPr/>
        </p:nvSpPr>
        <p:spPr bwMode="auto">
          <a:xfrm>
            <a:off x="5988052" y="3300414"/>
            <a:ext cx="123825" cy="55562"/>
          </a:xfrm>
          <a:custGeom>
            <a:avLst/>
            <a:gdLst>
              <a:gd name="T0" fmla="*/ 2147483647 w 233"/>
              <a:gd name="T1" fmla="*/ 2147483647 h 79"/>
              <a:gd name="T2" fmla="*/ 2147483647 w 233"/>
              <a:gd name="T3" fmla="*/ 2147483647 h 79"/>
              <a:gd name="T4" fmla="*/ 2147483647 w 233"/>
              <a:gd name="T5" fmla="*/ 0 h 79"/>
              <a:gd name="T6" fmla="*/ 2147483647 w 233"/>
              <a:gd name="T7" fmla="*/ 0 h 79"/>
              <a:gd name="T8" fmla="*/ 2147483647 w 233"/>
              <a:gd name="T9" fmla="*/ 2147483647 h 79"/>
              <a:gd name="T10" fmla="*/ 0 w 233"/>
              <a:gd name="T11" fmla="*/ 2147483647 h 79"/>
              <a:gd name="T12" fmla="*/ 2147483647 w 233"/>
              <a:gd name="T13" fmla="*/ 2147483647 h 79"/>
              <a:gd name="T14" fmla="*/ 2147483647 w 233"/>
              <a:gd name="T15" fmla="*/ 2147483647 h 79"/>
              <a:gd name="T16" fmla="*/ 2147483647 w 233"/>
              <a:gd name="T17" fmla="*/ 2147483647 h 79"/>
              <a:gd name="T18" fmla="*/ 2147483647 w 233"/>
              <a:gd name="T19" fmla="*/ 2147483647 h 79"/>
              <a:gd name="T20" fmla="*/ 2147483647 w 23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6" name="Freeform 587"/>
          <p:cNvSpPr>
            <a:spLocks/>
          </p:cNvSpPr>
          <p:nvPr/>
        </p:nvSpPr>
        <p:spPr bwMode="auto">
          <a:xfrm>
            <a:off x="6205540" y="3262313"/>
            <a:ext cx="33337" cy="38100"/>
          </a:xfrm>
          <a:custGeom>
            <a:avLst/>
            <a:gdLst>
              <a:gd name="T0" fmla="*/ 2147483647 w 64"/>
              <a:gd name="T1" fmla="*/ 0 h 55"/>
              <a:gd name="T2" fmla="*/ 0 w 64"/>
              <a:gd name="T3" fmla="*/ 2147483647 h 55"/>
              <a:gd name="T4" fmla="*/ 0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7" name="Freeform 588"/>
          <p:cNvSpPr>
            <a:spLocks/>
          </p:cNvSpPr>
          <p:nvPr/>
        </p:nvSpPr>
        <p:spPr bwMode="auto">
          <a:xfrm>
            <a:off x="6689725" y="3065464"/>
            <a:ext cx="115888" cy="122237"/>
          </a:xfrm>
          <a:custGeom>
            <a:avLst/>
            <a:gdLst>
              <a:gd name="T0" fmla="*/ 2147483647 w 217"/>
              <a:gd name="T1" fmla="*/ 0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0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76"/>
              <a:gd name="T53" fmla="*/ 217 w 217"/>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8" name="Freeform 589"/>
          <p:cNvSpPr>
            <a:spLocks/>
          </p:cNvSpPr>
          <p:nvPr/>
        </p:nvSpPr>
        <p:spPr bwMode="auto">
          <a:xfrm>
            <a:off x="6575426" y="2292350"/>
            <a:ext cx="73025" cy="46038"/>
          </a:xfrm>
          <a:custGeom>
            <a:avLst/>
            <a:gdLst>
              <a:gd name="T0" fmla="*/ 2147483647 w 136"/>
              <a:gd name="T1" fmla="*/ 0 h 67"/>
              <a:gd name="T2" fmla="*/ 0 w 136"/>
              <a:gd name="T3" fmla="*/ 2147483647 h 67"/>
              <a:gd name="T4" fmla="*/ 2147483647 w 136"/>
              <a:gd name="T5" fmla="*/ 2147483647 h 67"/>
              <a:gd name="T6" fmla="*/ 2147483647 w 136"/>
              <a:gd name="T7" fmla="*/ 0 h 67"/>
              <a:gd name="T8" fmla="*/ 2147483647 w 136"/>
              <a:gd name="T9" fmla="*/ 2147483647 h 67"/>
              <a:gd name="T10" fmla="*/ 2147483647 w 136"/>
              <a:gd name="T11" fmla="*/ 2147483647 h 67"/>
              <a:gd name="T12" fmla="*/ 2147483647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9" name="Freeform 590"/>
          <p:cNvSpPr>
            <a:spLocks/>
          </p:cNvSpPr>
          <p:nvPr/>
        </p:nvSpPr>
        <p:spPr bwMode="auto">
          <a:xfrm>
            <a:off x="6648451" y="3973514"/>
            <a:ext cx="139700" cy="104775"/>
          </a:xfrm>
          <a:custGeom>
            <a:avLst/>
            <a:gdLst>
              <a:gd name="T0" fmla="*/ 2147483647 w 265"/>
              <a:gd name="T1" fmla="*/ 2147483647 h 153"/>
              <a:gd name="T2" fmla="*/ 2147483647 w 265"/>
              <a:gd name="T3" fmla="*/ 0 h 153"/>
              <a:gd name="T4" fmla="*/ 0 w 265"/>
              <a:gd name="T5" fmla="*/ 2147483647 h 153"/>
              <a:gd name="T6" fmla="*/ 2147483647 w 265"/>
              <a:gd name="T7" fmla="*/ 2147483647 h 153"/>
              <a:gd name="T8" fmla="*/ 2147483647 w 265"/>
              <a:gd name="T9" fmla="*/ 2147483647 h 153"/>
              <a:gd name="T10" fmla="*/ 2147483647 w 265"/>
              <a:gd name="T11" fmla="*/ 2147483647 h 153"/>
              <a:gd name="T12" fmla="*/ 2147483647 w 265"/>
              <a:gd name="T13" fmla="*/ 2147483647 h 153"/>
              <a:gd name="T14" fmla="*/ 2147483647 w 265"/>
              <a:gd name="T15" fmla="*/ 2147483647 h 15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53"/>
              <a:gd name="T26" fmla="*/ 265 w 26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53">
                <a:moveTo>
                  <a:pt x="265" y="56"/>
                </a:moveTo>
                <a:lnTo>
                  <a:pt x="137" y="0"/>
                </a:lnTo>
                <a:lnTo>
                  <a:pt x="0" y="25"/>
                </a:lnTo>
                <a:lnTo>
                  <a:pt x="49" y="80"/>
                </a:lnTo>
                <a:lnTo>
                  <a:pt x="112" y="98"/>
                </a:lnTo>
                <a:lnTo>
                  <a:pt x="89" y="134"/>
                </a:lnTo>
                <a:lnTo>
                  <a:pt x="160" y="153"/>
                </a:lnTo>
                <a:lnTo>
                  <a:pt x="177" y="11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80" name="Freeform 591"/>
          <p:cNvSpPr>
            <a:spLocks/>
          </p:cNvSpPr>
          <p:nvPr/>
        </p:nvSpPr>
        <p:spPr bwMode="auto">
          <a:xfrm>
            <a:off x="8580439" y="5013326"/>
            <a:ext cx="3175" cy="1588"/>
          </a:xfrm>
          <a:custGeom>
            <a:avLst/>
            <a:gdLst>
              <a:gd name="T0" fmla="*/ 0 w 7"/>
              <a:gd name="T1" fmla="*/ 0 h 1587"/>
              <a:gd name="T2" fmla="*/ 2147483647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81" name="Freeform 592"/>
          <p:cNvSpPr>
            <a:spLocks/>
          </p:cNvSpPr>
          <p:nvPr/>
        </p:nvSpPr>
        <p:spPr bwMode="auto">
          <a:xfrm>
            <a:off x="5605463" y="3336926"/>
            <a:ext cx="101600" cy="88900"/>
          </a:xfrm>
          <a:custGeom>
            <a:avLst/>
            <a:gdLst>
              <a:gd name="T0" fmla="*/ 2147483647 w 193"/>
              <a:gd name="T1" fmla="*/ 2147483647 h 129"/>
              <a:gd name="T2" fmla="*/ 2147483647 w 193"/>
              <a:gd name="T3" fmla="*/ 0 h 129"/>
              <a:gd name="T4" fmla="*/ 2147483647 w 193"/>
              <a:gd name="T5" fmla="*/ 2147483647 h 129"/>
              <a:gd name="T6" fmla="*/ 2147483647 w 193"/>
              <a:gd name="T7" fmla="*/ 2147483647 h 129"/>
              <a:gd name="T8" fmla="*/ 2147483647 w 193"/>
              <a:gd name="T9" fmla="*/ 2147483647 h 129"/>
              <a:gd name="T10" fmla="*/ 2147483647 w 193"/>
              <a:gd name="T11" fmla="*/ 2147483647 h 129"/>
              <a:gd name="T12" fmla="*/ 0 w 193"/>
              <a:gd name="T13" fmla="*/ 2147483647 h 129"/>
              <a:gd name="T14" fmla="*/ 0 w 193"/>
              <a:gd name="T15" fmla="*/ 2147483647 h 129"/>
              <a:gd name="T16" fmla="*/ 2147483647 w 193"/>
              <a:gd name="T17" fmla="*/ 2147483647 h 129"/>
              <a:gd name="T18" fmla="*/ 2147483647 w 193"/>
              <a:gd name="T19" fmla="*/ 2147483647 h 129"/>
              <a:gd name="T20" fmla="*/ 2147483647 w 193"/>
              <a:gd name="T21" fmla="*/ 2147483647 h 129"/>
              <a:gd name="T22" fmla="*/ 2147483647 w 193"/>
              <a:gd name="T23" fmla="*/ 2147483647 h 129"/>
              <a:gd name="T24" fmla="*/ 2147483647 w 193"/>
              <a:gd name="T25" fmla="*/ 2147483647 h 129"/>
              <a:gd name="T26" fmla="*/ 2147483647 w 193"/>
              <a:gd name="T27" fmla="*/ 2147483647 h 129"/>
              <a:gd name="T28" fmla="*/ 2147483647 w 193"/>
              <a:gd name="T29" fmla="*/ 2147483647 h 129"/>
              <a:gd name="T30" fmla="*/ 2147483647 w 193"/>
              <a:gd name="T31" fmla="*/ 2147483647 h 129"/>
              <a:gd name="T32" fmla="*/ 2147483647 w 193"/>
              <a:gd name="T33" fmla="*/ 2147483647 h 129"/>
              <a:gd name="T34" fmla="*/ 2147483647 w 193"/>
              <a:gd name="T35" fmla="*/ 2147483647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29"/>
              <a:gd name="T56" fmla="*/ 193 w 19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lnTo>
                  <a:pt x="193" y="13"/>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582" name="Freeform 593"/>
          <p:cNvSpPr>
            <a:spLocks/>
          </p:cNvSpPr>
          <p:nvPr/>
        </p:nvSpPr>
        <p:spPr bwMode="auto">
          <a:xfrm>
            <a:off x="5605463" y="3336926"/>
            <a:ext cx="101600" cy="88900"/>
          </a:xfrm>
          <a:custGeom>
            <a:avLst/>
            <a:gdLst>
              <a:gd name="T0" fmla="*/ 2147483647 w 193"/>
              <a:gd name="T1" fmla="*/ 2147483647 h 129"/>
              <a:gd name="T2" fmla="*/ 2147483647 w 193"/>
              <a:gd name="T3" fmla="*/ 0 h 129"/>
              <a:gd name="T4" fmla="*/ 2147483647 w 193"/>
              <a:gd name="T5" fmla="*/ 2147483647 h 129"/>
              <a:gd name="T6" fmla="*/ 2147483647 w 193"/>
              <a:gd name="T7" fmla="*/ 2147483647 h 129"/>
              <a:gd name="T8" fmla="*/ 2147483647 w 193"/>
              <a:gd name="T9" fmla="*/ 2147483647 h 129"/>
              <a:gd name="T10" fmla="*/ 2147483647 w 193"/>
              <a:gd name="T11" fmla="*/ 2147483647 h 129"/>
              <a:gd name="T12" fmla="*/ 0 w 193"/>
              <a:gd name="T13" fmla="*/ 2147483647 h 129"/>
              <a:gd name="T14" fmla="*/ 0 w 193"/>
              <a:gd name="T15" fmla="*/ 2147483647 h 129"/>
              <a:gd name="T16" fmla="*/ 2147483647 w 193"/>
              <a:gd name="T17" fmla="*/ 2147483647 h 129"/>
              <a:gd name="T18" fmla="*/ 2147483647 w 193"/>
              <a:gd name="T19" fmla="*/ 2147483647 h 129"/>
              <a:gd name="T20" fmla="*/ 2147483647 w 193"/>
              <a:gd name="T21" fmla="*/ 2147483647 h 129"/>
              <a:gd name="T22" fmla="*/ 2147483647 w 193"/>
              <a:gd name="T23" fmla="*/ 2147483647 h 129"/>
              <a:gd name="T24" fmla="*/ 2147483647 w 193"/>
              <a:gd name="T25" fmla="*/ 2147483647 h 129"/>
              <a:gd name="T26" fmla="*/ 2147483647 w 193"/>
              <a:gd name="T27" fmla="*/ 2147483647 h 129"/>
              <a:gd name="T28" fmla="*/ 2147483647 w 193"/>
              <a:gd name="T29" fmla="*/ 2147483647 h 129"/>
              <a:gd name="T30" fmla="*/ 2147483647 w 193"/>
              <a:gd name="T31" fmla="*/ 2147483647 h 129"/>
              <a:gd name="T32" fmla="*/ 2147483647 w 193"/>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129"/>
              <a:gd name="T53" fmla="*/ 193 w 1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83" name="Rectangle 301"/>
          <p:cNvSpPr>
            <a:spLocks noChangeArrowheads="1"/>
          </p:cNvSpPr>
          <p:nvPr/>
        </p:nvSpPr>
        <p:spPr bwMode="auto">
          <a:xfrm>
            <a:off x="3167065" y="2819401"/>
            <a:ext cx="12525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Europe</a:t>
            </a:r>
          </a:p>
          <a:p>
            <a:pPr algn="ctr" defTabSz="914400" eaLnBrk="0" hangingPunct="0"/>
            <a:r>
              <a:rPr lang="en-US" altLang="en-US" sz="1400" b="1">
                <a:solidFill>
                  <a:srgbClr val="000000"/>
                </a:solidFill>
              </a:rPr>
              <a:t>8.9 million</a:t>
            </a:r>
          </a:p>
          <a:p>
            <a:pPr algn="ctr" defTabSz="914400" eaLnBrk="0" hangingPunct="0"/>
            <a:r>
              <a:rPr lang="en-US" altLang="en-US" sz="1400" b="1">
                <a:solidFill>
                  <a:srgbClr val="000000"/>
                </a:solidFill>
              </a:rPr>
              <a:t>(1.03%)</a:t>
            </a:r>
          </a:p>
        </p:txBody>
      </p:sp>
      <p:sp>
        <p:nvSpPr>
          <p:cNvPr id="12584" name="Rectangle 297"/>
          <p:cNvSpPr>
            <a:spLocks noChangeArrowheads="1"/>
          </p:cNvSpPr>
          <p:nvPr/>
        </p:nvSpPr>
        <p:spPr bwMode="auto">
          <a:xfrm>
            <a:off x="687389" y="3986214"/>
            <a:ext cx="12176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Americas</a:t>
            </a:r>
          </a:p>
          <a:p>
            <a:pPr algn="ctr" defTabSz="914400" eaLnBrk="0" hangingPunct="0"/>
            <a:r>
              <a:rPr lang="en-US" altLang="en-US" sz="1400" b="1">
                <a:solidFill>
                  <a:srgbClr val="000000"/>
                </a:solidFill>
              </a:rPr>
              <a:t>13.1 million</a:t>
            </a:r>
          </a:p>
          <a:p>
            <a:pPr algn="ctr" defTabSz="914400" eaLnBrk="0" hangingPunct="0"/>
            <a:r>
              <a:rPr lang="en-US" altLang="en-US" sz="1400" b="1">
                <a:solidFill>
                  <a:srgbClr val="000000"/>
                </a:solidFill>
              </a:rPr>
              <a:t>(1.7%)</a:t>
            </a:r>
          </a:p>
        </p:txBody>
      </p:sp>
      <p:sp>
        <p:nvSpPr>
          <p:cNvPr id="12585" name="Rectangle 299"/>
          <p:cNvSpPr>
            <a:spLocks noChangeArrowheads="1"/>
          </p:cNvSpPr>
          <p:nvPr/>
        </p:nvSpPr>
        <p:spPr bwMode="auto">
          <a:xfrm>
            <a:off x="3276600" y="4419601"/>
            <a:ext cx="1354139"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dirty="0">
                <a:solidFill>
                  <a:srgbClr val="000000"/>
                </a:solidFill>
              </a:rPr>
              <a:t>Africa</a:t>
            </a:r>
          </a:p>
          <a:p>
            <a:pPr algn="ctr" defTabSz="914400" eaLnBrk="0" hangingPunct="0"/>
            <a:r>
              <a:rPr lang="en-US" altLang="en-US" sz="1400" b="1" dirty="0">
                <a:solidFill>
                  <a:srgbClr val="000000"/>
                </a:solidFill>
              </a:rPr>
              <a:t>31.9 million</a:t>
            </a:r>
          </a:p>
          <a:p>
            <a:pPr algn="ctr" defTabSz="914400" eaLnBrk="0" hangingPunct="0"/>
            <a:r>
              <a:rPr lang="en-US" altLang="en-US" sz="1400" b="1" dirty="0">
                <a:solidFill>
                  <a:srgbClr val="000000"/>
                </a:solidFill>
              </a:rPr>
              <a:t>(5.3%)</a:t>
            </a:r>
          </a:p>
        </p:txBody>
      </p:sp>
      <p:sp>
        <p:nvSpPr>
          <p:cNvPr id="12586" name="Rectangle 302"/>
          <p:cNvSpPr>
            <a:spLocks noChangeArrowheads="1"/>
          </p:cNvSpPr>
          <p:nvPr/>
        </p:nvSpPr>
        <p:spPr bwMode="auto">
          <a:xfrm>
            <a:off x="7239000" y="3276601"/>
            <a:ext cx="14874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Western Pacific</a:t>
            </a:r>
          </a:p>
          <a:p>
            <a:pPr algn="ctr" defTabSz="914400" eaLnBrk="0" hangingPunct="0"/>
            <a:r>
              <a:rPr lang="en-US" altLang="en-US" sz="1400" b="1">
                <a:solidFill>
                  <a:srgbClr val="000000"/>
                </a:solidFill>
              </a:rPr>
              <a:t>62.2 million</a:t>
            </a:r>
          </a:p>
          <a:p>
            <a:pPr algn="ctr" defTabSz="914400" eaLnBrk="0" hangingPunct="0"/>
            <a:r>
              <a:rPr lang="en-US" altLang="en-US" sz="1400" b="1">
                <a:solidFill>
                  <a:srgbClr val="000000"/>
                </a:solidFill>
              </a:rPr>
              <a:t>(3.9%)</a:t>
            </a:r>
          </a:p>
        </p:txBody>
      </p:sp>
      <p:sp>
        <p:nvSpPr>
          <p:cNvPr id="12587" name="Rectangle 298"/>
          <p:cNvSpPr>
            <a:spLocks noChangeArrowheads="1"/>
          </p:cNvSpPr>
          <p:nvPr/>
        </p:nvSpPr>
        <p:spPr bwMode="auto">
          <a:xfrm>
            <a:off x="4724401" y="2503488"/>
            <a:ext cx="14890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Eastern Mediterranean</a:t>
            </a:r>
          </a:p>
          <a:p>
            <a:pPr algn="ctr" defTabSz="914400" eaLnBrk="0" hangingPunct="0"/>
            <a:r>
              <a:rPr lang="en-US" altLang="en-US" sz="1400" b="1">
                <a:solidFill>
                  <a:srgbClr val="000000"/>
                </a:solidFill>
              </a:rPr>
              <a:t>21.3 million</a:t>
            </a:r>
          </a:p>
          <a:p>
            <a:pPr algn="ctr" defTabSz="914400" eaLnBrk="0" hangingPunct="0"/>
            <a:r>
              <a:rPr lang="en-US" altLang="en-US" sz="1400" b="1">
                <a:solidFill>
                  <a:srgbClr val="000000"/>
                </a:solidFill>
              </a:rPr>
              <a:t>(4.6%)</a:t>
            </a:r>
          </a:p>
        </p:txBody>
      </p:sp>
      <p:sp>
        <p:nvSpPr>
          <p:cNvPr id="12588" name="Rectangle 300"/>
          <p:cNvSpPr>
            <a:spLocks noChangeArrowheads="1"/>
          </p:cNvSpPr>
          <p:nvPr/>
        </p:nvSpPr>
        <p:spPr bwMode="auto">
          <a:xfrm>
            <a:off x="6019801" y="4098926"/>
            <a:ext cx="1546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Southeast Asia</a:t>
            </a:r>
          </a:p>
          <a:p>
            <a:pPr algn="ctr" defTabSz="914400" eaLnBrk="0" hangingPunct="0"/>
            <a:r>
              <a:rPr lang="en-US" altLang="en-US" sz="1400" b="1">
                <a:solidFill>
                  <a:srgbClr val="000000"/>
                </a:solidFill>
              </a:rPr>
              <a:t>32.3 million</a:t>
            </a:r>
          </a:p>
          <a:p>
            <a:pPr algn="ctr" defTabSz="914400" eaLnBrk="0" hangingPunct="0"/>
            <a:r>
              <a:rPr lang="en-US" altLang="en-US" sz="1400" b="1">
                <a:solidFill>
                  <a:srgbClr val="000000"/>
                </a:solidFill>
              </a:rPr>
              <a:t>(2.15%)</a:t>
            </a:r>
          </a:p>
        </p:txBody>
      </p:sp>
      <p:sp>
        <p:nvSpPr>
          <p:cNvPr id="299" name="Rectangle 18"/>
          <p:cNvSpPr>
            <a:spLocks noChangeArrowheads="1"/>
          </p:cNvSpPr>
          <p:nvPr/>
        </p:nvSpPr>
        <p:spPr bwMode="auto">
          <a:xfrm>
            <a:off x="4419600" y="756949"/>
            <a:ext cx="4724400" cy="1066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defTabSz="914400"/>
            <a:r>
              <a:rPr lang="en-US" altLang="en-US" sz="2000" b="1" dirty="0">
                <a:solidFill>
                  <a:srgbClr val="226380"/>
                </a:solidFill>
              </a:rPr>
              <a:t>An Estimated </a:t>
            </a:r>
            <a:r>
              <a:rPr lang="en-US" altLang="en-US" sz="2000" b="1" dirty="0" smtClean="0">
                <a:solidFill>
                  <a:srgbClr val="226380"/>
                </a:solidFill>
              </a:rPr>
              <a:t>4-5 </a:t>
            </a:r>
            <a:r>
              <a:rPr lang="en-US" altLang="en-US" sz="2000" b="1" dirty="0">
                <a:solidFill>
                  <a:srgbClr val="226380"/>
                </a:solidFill>
              </a:rPr>
              <a:t>Million Persons </a:t>
            </a:r>
            <a:r>
              <a:rPr lang="en-US" altLang="en-US" sz="2000" b="1" dirty="0" smtClean="0">
                <a:solidFill>
                  <a:srgbClr val="226380"/>
                </a:solidFill>
              </a:rPr>
              <a:t>Are </a:t>
            </a:r>
            <a:r>
              <a:rPr lang="en-US" altLang="en-US" sz="2000" b="1" dirty="0">
                <a:solidFill>
                  <a:srgbClr val="226380"/>
                </a:solidFill>
              </a:rPr>
              <a:t>Infected With </a:t>
            </a:r>
            <a:r>
              <a:rPr lang="en-US" altLang="en-US" sz="2000" b="1" dirty="0" smtClean="0">
                <a:solidFill>
                  <a:srgbClr val="226380"/>
                </a:solidFill>
              </a:rPr>
              <a:t>HCV </a:t>
            </a:r>
            <a:r>
              <a:rPr lang="en-US" altLang="en-US" sz="2000" b="1" i="1" u="sng" dirty="0" smtClean="0">
                <a:solidFill>
                  <a:srgbClr val="226380"/>
                </a:solidFill>
              </a:rPr>
              <a:t>in the U.S.</a:t>
            </a:r>
            <a:endParaRPr lang="en-US" altLang="en-US" sz="2000" b="1" i="1" u="sng" dirty="0">
              <a:solidFill>
                <a:srgbClr val="226380"/>
              </a:solidFill>
            </a:endParaRPr>
          </a:p>
        </p:txBody>
      </p:sp>
      <p:sp>
        <p:nvSpPr>
          <p:cNvPr id="300"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284496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amond(in)">
                                      <p:cBhvr>
                                        <p:cTn id="7" dur="20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diamond(in)">
                                      <p:cBhvr>
                                        <p:cTn id="12" dur="2000"/>
                                        <p:tgtEl>
                                          <p:spTgt spid="299"/>
                                        </p:tgtEl>
                                      </p:cBhvr>
                                    </p:animEffect>
                                  </p:childTnLst>
                                </p:cTn>
                              </p:par>
                              <p:par>
                                <p:cTn id="13" presetID="6" presetClass="emph" presetSubtype="0" fill="hold" grpId="0" nodeType="withEffect">
                                  <p:stCondLst>
                                    <p:cond delay="0"/>
                                  </p:stCondLst>
                                  <p:childTnLst>
                                    <p:animScale>
                                      <p:cBhvr>
                                        <p:cTn id="14" dur="2000" fill="hold"/>
                                        <p:tgtEl>
                                          <p:spTgt spid="124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404" grpId="0" animBg="1"/>
      <p:bldP spid="2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7367"/>
            <a:ext cx="9144000" cy="914401"/>
          </a:xfrm>
        </p:spPr>
        <p:txBody>
          <a:bodyPr>
            <a:normAutofit/>
          </a:bodyPr>
          <a:lstStyle/>
          <a:p>
            <a:r>
              <a:rPr lang="en-US" sz="4200" b="1" dirty="0">
                <a:solidFill>
                  <a:srgbClr val="003366"/>
                </a:solidFill>
              </a:rPr>
              <a:t>Screening for Hepatitis C Infection </a:t>
            </a:r>
          </a:p>
        </p:txBody>
      </p:sp>
      <p:sp>
        <p:nvSpPr>
          <p:cNvPr id="3" name="Content Placeholder 2"/>
          <p:cNvSpPr>
            <a:spLocks noGrp="1"/>
          </p:cNvSpPr>
          <p:nvPr>
            <p:ph idx="1"/>
          </p:nvPr>
        </p:nvSpPr>
        <p:spPr>
          <a:xfrm>
            <a:off x="685800" y="1842656"/>
            <a:ext cx="7772400" cy="4419600"/>
          </a:xfrm>
        </p:spPr>
        <p:txBody>
          <a:bodyPr>
            <a:normAutofit lnSpcReduction="10000"/>
          </a:bodyPr>
          <a:lstStyle/>
          <a:p>
            <a:pPr lvl="0"/>
            <a:r>
              <a:rPr lang="en-US" dirty="0"/>
              <a:t>The </a:t>
            </a:r>
            <a:r>
              <a:rPr lang="en-US" dirty="0" smtClean="0"/>
              <a:t>CDC &amp; US Preventive Services Task Force (USPSTF) recommend </a:t>
            </a:r>
            <a:r>
              <a:rPr lang="en-US" dirty="0"/>
              <a:t>screening for HCV infection in persons </a:t>
            </a:r>
            <a:r>
              <a:rPr lang="en-US" dirty="0">
                <a:solidFill>
                  <a:schemeClr val="accent1"/>
                </a:solidFill>
              </a:rPr>
              <a:t>at </a:t>
            </a:r>
            <a:r>
              <a:rPr lang="en-US" dirty="0" smtClean="0">
                <a:solidFill>
                  <a:schemeClr val="accent1"/>
                </a:solidFill>
              </a:rPr>
              <a:t>elevated </a:t>
            </a:r>
            <a:r>
              <a:rPr lang="en-US" dirty="0">
                <a:solidFill>
                  <a:schemeClr val="accent1"/>
                </a:solidFill>
              </a:rPr>
              <a:t>risk for infection</a:t>
            </a:r>
            <a:r>
              <a:rPr lang="en-US" dirty="0"/>
              <a:t>. </a:t>
            </a:r>
            <a:endParaRPr lang="en-US" b="1" dirty="0"/>
          </a:p>
          <a:p>
            <a:pPr>
              <a:buNone/>
            </a:pPr>
            <a:endParaRPr lang="en-US" b="1" dirty="0"/>
          </a:p>
          <a:p>
            <a:pPr lvl="0"/>
            <a:r>
              <a:rPr lang="en-US" dirty="0"/>
              <a:t>The </a:t>
            </a:r>
            <a:r>
              <a:rPr lang="en-US" dirty="0" smtClean="0"/>
              <a:t>CDC &amp; USPSTF </a:t>
            </a:r>
            <a:r>
              <a:rPr lang="en-US" dirty="0"/>
              <a:t>also </a:t>
            </a:r>
            <a:r>
              <a:rPr lang="en-US" dirty="0" smtClean="0"/>
              <a:t>recommend </a:t>
            </a:r>
            <a:r>
              <a:rPr lang="en-US" dirty="0"/>
              <a:t>offering </a:t>
            </a:r>
            <a:r>
              <a:rPr lang="en-US" dirty="0" smtClean="0">
                <a:solidFill>
                  <a:schemeClr val="accent1"/>
                </a:solidFill>
              </a:rPr>
              <a:t>one </a:t>
            </a:r>
            <a:r>
              <a:rPr lang="en-US" dirty="0">
                <a:solidFill>
                  <a:schemeClr val="accent1"/>
                </a:solidFill>
              </a:rPr>
              <a:t>time screening </a:t>
            </a:r>
            <a:r>
              <a:rPr lang="en-US" dirty="0"/>
              <a:t>for HCV infection to </a:t>
            </a:r>
            <a:r>
              <a:rPr lang="en-US" dirty="0">
                <a:solidFill>
                  <a:schemeClr val="accent1"/>
                </a:solidFill>
              </a:rPr>
              <a:t>adults born between 1945 and 1965</a:t>
            </a:r>
            <a:r>
              <a:rPr lang="en-US" dirty="0"/>
              <a:t>.</a:t>
            </a:r>
            <a:endParaRPr lang="en-US" b="1" dirty="0"/>
          </a:p>
          <a:p>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2580990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17277"/>
            <a:ext cx="8686800" cy="1122363"/>
          </a:xfrm>
        </p:spPr>
        <p:txBody>
          <a:bodyPr>
            <a:noAutofit/>
          </a:bodyPr>
          <a:lstStyle/>
          <a:p>
            <a:pPr lvl="0" algn="ctr"/>
            <a:r>
              <a:rPr lang="en-US" sz="3600" b="1" dirty="0" smtClean="0">
                <a:solidFill>
                  <a:srgbClr val="003366"/>
                </a:solidFill>
              </a:rPr>
              <a:t>Risk Based Recommendations              for HCV Testing </a:t>
            </a:r>
            <a:endParaRPr lang="en-US" sz="3600" b="1" dirty="0">
              <a:solidFill>
                <a:srgbClr val="003366"/>
              </a:solidFill>
            </a:endParaRPr>
          </a:p>
        </p:txBody>
      </p:sp>
      <p:sp>
        <p:nvSpPr>
          <p:cNvPr id="3" name="Content Placeholder 2"/>
          <p:cNvSpPr>
            <a:spLocks noGrp="1"/>
          </p:cNvSpPr>
          <p:nvPr>
            <p:ph idx="1"/>
          </p:nvPr>
        </p:nvSpPr>
        <p:spPr>
          <a:xfrm>
            <a:off x="304800" y="2012377"/>
            <a:ext cx="4038600" cy="4343973"/>
          </a:xfrm>
        </p:spPr>
        <p:txBody>
          <a:bodyPr>
            <a:normAutofit/>
          </a:bodyPr>
          <a:lstStyle/>
          <a:p>
            <a:pPr marL="231775" lvl="0" indent="-231775">
              <a:spcBef>
                <a:spcPts val="576"/>
              </a:spcBef>
              <a:spcAft>
                <a:spcPts val="600"/>
              </a:spcAft>
            </a:pPr>
            <a:r>
              <a:rPr lang="en-US" sz="2000" dirty="0" smtClean="0"/>
              <a:t>Persons who have ever injected illegal drugs, including those who injected only once many years ago, ever shared needles and works</a:t>
            </a:r>
          </a:p>
          <a:p>
            <a:pPr marL="231775" lvl="0" indent="-231775">
              <a:spcBef>
                <a:spcPts val="576"/>
              </a:spcBef>
              <a:spcAft>
                <a:spcPts val="600"/>
              </a:spcAft>
            </a:pPr>
            <a:r>
              <a:rPr lang="en-US" sz="2000" dirty="0" smtClean="0"/>
              <a:t>All persons born between 1945 - 1965</a:t>
            </a:r>
          </a:p>
          <a:p>
            <a:pPr marL="231775" lvl="0" indent="-231775">
              <a:spcBef>
                <a:spcPts val="576"/>
              </a:spcBef>
              <a:spcAft>
                <a:spcPts val="600"/>
              </a:spcAft>
            </a:pPr>
            <a:r>
              <a:rPr lang="en-US" sz="2000" dirty="0" smtClean="0"/>
              <a:t>All persons with HIV infection</a:t>
            </a:r>
          </a:p>
          <a:p>
            <a:pPr marL="231775" lvl="0" indent="-231775">
              <a:spcBef>
                <a:spcPts val="576"/>
              </a:spcBef>
              <a:spcAft>
                <a:spcPts val="600"/>
              </a:spcAft>
            </a:pPr>
            <a:r>
              <a:rPr lang="en-US" sz="2000" dirty="0" smtClean="0"/>
              <a:t>Persons presenting with symptoms of hepatitis, or elevated enzyme levels</a:t>
            </a:r>
          </a:p>
          <a:p>
            <a:endParaRPr lang="en-US" sz="2000" dirty="0"/>
          </a:p>
        </p:txBody>
      </p:sp>
      <p:sp>
        <p:nvSpPr>
          <p:cNvPr id="5" name="Slide Number Placeholder 4"/>
          <p:cNvSpPr>
            <a:spLocks noGrp="1"/>
          </p:cNvSpPr>
          <p:nvPr>
            <p:ph type="sldNum" sz="quarter" idx="12"/>
          </p:nvPr>
        </p:nvSpPr>
        <p:spPr/>
        <p:txBody>
          <a:bodyPr/>
          <a:lstStyle/>
          <a:p>
            <a:fld id="{3263761C-D864-4F47-A221-CF6647A96497}" type="slidenum">
              <a:rPr lang="en-US" smtClean="0">
                <a:solidFill>
                  <a:srgbClr val="000000"/>
                </a:solidFill>
              </a:rPr>
              <a:pPr/>
              <a:t>12</a:t>
            </a:fld>
            <a:endParaRPr lang="en-US" dirty="0">
              <a:solidFill>
                <a:srgbClr val="000000"/>
              </a:solidFill>
            </a:endParaRPr>
          </a:p>
        </p:txBody>
      </p:sp>
      <p:sp>
        <p:nvSpPr>
          <p:cNvPr id="4" name="Content Placeholder 2"/>
          <p:cNvSpPr txBox="1">
            <a:spLocks/>
          </p:cNvSpPr>
          <p:nvPr/>
        </p:nvSpPr>
        <p:spPr>
          <a:xfrm>
            <a:off x="4343400" y="2012377"/>
            <a:ext cx="4267200" cy="4565072"/>
          </a:xfrm>
          <a:prstGeom prst="rect">
            <a:avLst/>
          </a:prstGeom>
        </p:spPr>
        <p:txBody>
          <a:bodyPr vert="horz" lIns="91440" tIns="45720" rIns="91440" bIns="45720" rtlCol="0">
            <a:normAutofit lnSpcReduction="10000"/>
          </a:bodyPr>
          <a:lstStyle/>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Received transfusion or blood products before 1992</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Received clotting factor prior to 1987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Ever on hemodialysis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Healthcare, emergency, public safety workers after exposures to HCV-positive blood</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Children &gt;1 year born to HCV-positive women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Tattoo and/or body piercing done while incarcerated or by an unlicensed artist</a:t>
            </a:r>
          </a:p>
        </p:txBody>
      </p:sp>
    </p:spTree>
    <p:extLst>
      <p:ext uri="{BB962C8B-B14F-4D97-AF65-F5344CB8AC3E}">
        <p14:creationId xmlns:p14="http://schemas.microsoft.com/office/powerpoint/2010/main" val="340567253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27366"/>
            <a:ext cx="8839200" cy="838200"/>
          </a:xfrm>
        </p:spPr>
        <p:txBody>
          <a:bodyPr/>
          <a:lstStyle/>
          <a:p>
            <a:r>
              <a:rPr lang="en-US" b="1" dirty="0" smtClean="0">
                <a:solidFill>
                  <a:srgbClr val="003366"/>
                </a:solidFill>
              </a:rPr>
              <a:t>Other Groups at Elevated Risk</a:t>
            </a:r>
            <a:endParaRPr lang="en-US" b="1" dirty="0">
              <a:solidFill>
                <a:srgbClr val="003366"/>
              </a:solidFill>
            </a:endParaRPr>
          </a:p>
        </p:txBody>
      </p:sp>
      <p:sp>
        <p:nvSpPr>
          <p:cNvPr id="3" name="Content Placeholder 2"/>
          <p:cNvSpPr>
            <a:spLocks noGrp="1"/>
          </p:cNvSpPr>
          <p:nvPr>
            <p:ph idx="1"/>
          </p:nvPr>
        </p:nvSpPr>
        <p:spPr>
          <a:xfrm>
            <a:off x="685800" y="1562100"/>
            <a:ext cx="7772400" cy="4794249"/>
          </a:xfrm>
        </p:spPr>
        <p:txBody>
          <a:bodyPr>
            <a:normAutofit lnSpcReduction="10000"/>
          </a:bodyPr>
          <a:lstStyle/>
          <a:p>
            <a:pPr>
              <a:spcAft>
                <a:spcPts val="600"/>
              </a:spcAft>
            </a:pPr>
            <a:r>
              <a:rPr lang="en-US" sz="2800" dirty="0" smtClean="0"/>
              <a:t>Low income communities</a:t>
            </a:r>
          </a:p>
          <a:p>
            <a:pPr>
              <a:spcAft>
                <a:spcPts val="600"/>
              </a:spcAft>
            </a:pPr>
            <a:r>
              <a:rPr lang="en-US" sz="2800" dirty="0" smtClean="0"/>
              <a:t>History of homelessness</a:t>
            </a:r>
          </a:p>
          <a:p>
            <a:pPr>
              <a:spcAft>
                <a:spcPts val="600"/>
              </a:spcAft>
            </a:pPr>
            <a:r>
              <a:rPr lang="en-US" sz="2800" dirty="0" smtClean="0"/>
              <a:t>History of incarceration</a:t>
            </a:r>
          </a:p>
          <a:p>
            <a:pPr>
              <a:spcAft>
                <a:spcPts val="600"/>
              </a:spcAft>
            </a:pPr>
            <a:r>
              <a:rPr lang="en-US" sz="2800" dirty="0" smtClean="0"/>
              <a:t>History of mental health conditions or substance use </a:t>
            </a:r>
          </a:p>
          <a:p>
            <a:pPr>
              <a:spcAft>
                <a:spcPts val="600"/>
              </a:spcAft>
            </a:pPr>
            <a:r>
              <a:rPr lang="en-US" sz="2800" dirty="0" smtClean="0"/>
              <a:t>African American ethnicities</a:t>
            </a:r>
          </a:p>
          <a:p>
            <a:pPr>
              <a:spcAft>
                <a:spcPts val="600"/>
              </a:spcAft>
            </a:pPr>
            <a:r>
              <a:rPr lang="en-US" sz="2800" dirty="0" smtClean="0"/>
              <a:t>Immigrants from endemic regions </a:t>
            </a:r>
          </a:p>
          <a:p>
            <a:pPr>
              <a:spcAft>
                <a:spcPts val="600"/>
              </a:spcAft>
            </a:pPr>
            <a:r>
              <a:rPr lang="en-US" sz="2800" dirty="0" smtClean="0"/>
              <a:t>Patient populations with over-representation of the above</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13</a:t>
            </a:fld>
            <a:endParaRPr lang="en-US" dirty="0">
              <a:solidFill>
                <a:srgbClr val="000000"/>
              </a:solidFill>
            </a:endParaRPr>
          </a:p>
        </p:txBody>
      </p:sp>
      <p:sp>
        <p:nvSpPr>
          <p:cNvPr id="5" name="TextBox 4"/>
          <p:cNvSpPr txBox="1"/>
          <p:nvPr/>
        </p:nvSpPr>
        <p:spPr>
          <a:xfrm>
            <a:off x="0" y="6350217"/>
            <a:ext cx="8153400" cy="507831"/>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SOURCES:</a:t>
            </a:r>
            <a:r>
              <a:rPr lang="en-US" sz="900" dirty="0" smtClean="0">
                <a:solidFill>
                  <a:srgbClr val="000000"/>
                </a:solidFill>
                <a:latin typeface="Arial" panose="020B0604020202020204" pitchFamily="34" charset="0"/>
                <a:cs typeface="Arial" panose="020B0604020202020204" pitchFamily="34" charset="0"/>
              </a:rPr>
              <a:t> </a:t>
            </a:r>
            <a:r>
              <a:rPr lang="en-US" sz="900" dirty="0" err="1" smtClean="0">
                <a:solidFill>
                  <a:srgbClr val="000000"/>
                </a:solidFill>
                <a:latin typeface="Arial" panose="020B0604020202020204" pitchFamily="34" charset="0"/>
                <a:cs typeface="Arial" panose="020B0604020202020204" pitchFamily="34" charset="0"/>
              </a:rPr>
              <a:t>Edlin</a:t>
            </a:r>
            <a:r>
              <a:rPr lang="en-US" sz="900" dirty="0" smtClean="0">
                <a:solidFill>
                  <a:srgbClr val="000000"/>
                </a:solidFill>
                <a:latin typeface="Arial" panose="020B0604020202020204" pitchFamily="34" charset="0"/>
                <a:cs typeface="Arial" panose="020B0604020202020204" pitchFamily="34" charset="0"/>
              </a:rPr>
              <a:t>, B.R., &amp; </a:t>
            </a:r>
            <a:r>
              <a:rPr lang="en-US" sz="900" dirty="0" err="1" smtClean="0">
                <a:solidFill>
                  <a:srgbClr val="000000"/>
                </a:solidFill>
                <a:latin typeface="Arial" panose="020B0604020202020204" pitchFamily="34" charset="0"/>
                <a:cs typeface="Arial" panose="020B0604020202020204" pitchFamily="34" charset="0"/>
              </a:rPr>
              <a:t>Winkelstein</a:t>
            </a:r>
            <a:r>
              <a:rPr lang="en-US" sz="900" dirty="0" smtClean="0">
                <a:solidFill>
                  <a:srgbClr val="000000"/>
                </a:solidFill>
                <a:latin typeface="Arial" panose="020B0604020202020204" pitchFamily="34" charset="0"/>
                <a:cs typeface="Arial" panose="020B0604020202020204" pitchFamily="34" charset="0"/>
              </a:rPr>
              <a:t>, E.R. (2014). Can hepatitis C be eradicated in the United States?</a:t>
            </a:r>
          </a:p>
          <a:p>
            <a:pPr defTabSz="914400"/>
            <a:r>
              <a:rPr lang="en-US" sz="900" i="1" dirty="0" smtClean="0">
                <a:solidFill>
                  <a:srgbClr val="000000"/>
                </a:solidFill>
                <a:latin typeface="Arial" panose="020B0604020202020204" pitchFamily="34" charset="0"/>
                <a:cs typeface="Arial" panose="020B0604020202020204" pitchFamily="34" charset="0"/>
              </a:rPr>
              <a:t>Antiviral Research, 110, </a:t>
            </a:r>
            <a:r>
              <a:rPr lang="en-US" sz="900" dirty="0" smtClean="0">
                <a:solidFill>
                  <a:srgbClr val="000000"/>
                </a:solidFill>
                <a:latin typeface="Arial" panose="020B0604020202020204" pitchFamily="34" charset="0"/>
                <a:cs typeface="Arial" panose="020B0604020202020204" pitchFamily="34" charset="0"/>
              </a:rPr>
              <a:t>79-93; Coffin, P.O., et al. (2012). Cost-effectiveness and population outcomes of general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population screening for hepatitis C. </a:t>
            </a:r>
            <a:r>
              <a:rPr lang="en-US" sz="900" i="1" dirty="0" err="1" smtClean="0">
                <a:solidFill>
                  <a:srgbClr val="000000"/>
                </a:solidFill>
                <a:latin typeface="Arial" panose="020B0604020202020204" pitchFamily="34" charset="0"/>
                <a:cs typeface="Arial" panose="020B0604020202020204" pitchFamily="34" charset="0"/>
              </a:rPr>
              <a:t>Clin</a:t>
            </a:r>
            <a:r>
              <a:rPr lang="en-US" sz="900" i="1" dirty="0" smtClean="0">
                <a:solidFill>
                  <a:srgbClr val="000000"/>
                </a:solidFill>
                <a:latin typeface="Arial" panose="020B0604020202020204" pitchFamily="34" charset="0"/>
                <a:cs typeface="Arial" panose="020B0604020202020204" pitchFamily="34" charset="0"/>
              </a:rPr>
              <a:t> Infect Dis</a:t>
            </a:r>
            <a:r>
              <a:rPr lang="en-US" sz="900" dirty="0" smtClean="0">
                <a:solidFill>
                  <a:srgbClr val="000000"/>
                </a:solidFill>
                <a:latin typeface="Arial" panose="020B0604020202020204" pitchFamily="34" charset="0"/>
                <a:cs typeface="Arial" panose="020B0604020202020204" pitchFamily="34" charset="0"/>
              </a:rPr>
              <a:t>, 54(9), 1259-1271. </a:t>
            </a:r>
          </a:p>
        </p:txBody>
      </p:sp>
    </p:spTree>
    <p:extLst>
      <p:ext uri="{BB962C8B-B14F-4D97-AF65-F5344CB8AC3E}">
        <p14:creationId xmlns:p14="http://schemas.microsoft.com/office/powerpoint/2010/main" val="398576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762000"/>
          </a:xfrm>
        </p:spPr>
        <p:txBody>
          <a:bodyPr/>
          <a:lstStyle/>
          <a:p>
            <a:r>
              <a:rPr lang="en-US" b="1" dirty="0" smtClean="0">
                <a:solidFill>
                  <a:srgbClr val="003366"/>
                </a:solidFill>
              </a:rPr>
              <a:t>Emerging Trends</a:t>
            </a:r>
            <a:endParaRPr lang="en-US" b="1" dirty="0">
              <a:solidFill>
                <a:srgbClr val="003366"/>
              </a:solidFill>
            </a:endParaRPr>
          </a:p>
        </p:txBody>
      </p:sp>
      <p:sp>
        <p:nvSpPr>
          <p:cNvPr id="3" name="Content Placeholder 2"/>
          <p:cNvSpPr>
            <a:spLocks noGrp="1"/>
          </p:cNvSpPr>
          <p:nvPr>
            <p:ph idx="1"/>
          </p:nvPr>
        </p:nvSpPr>
        <p:spPr>
          <a:xfrm>
            <a:off x="395288" y="1849586"/>
            <a:ext cx="8367712" cy="4267200"/>
          </a:xfrm>
        </p:spPr>
        <p:txBody>
          <a:bodyPr/>
          <a:lstStyle/>
          <a:p>
            <a:pPr lvl="0">
              <a:spcBef>
                <a:spcPts val="600"/>
              </a:spcBef>
              <a:spcAft>
                <a:spcPts val="600"/>
              </a:spcAft>
            </a:pPr>
            <a:r>
              <a:rPr lang="en-US" sz="2800" dirty="0" smtClean="0"/>
              <a:t>Rising rates (22.3%) of HCV infection among </a:t>
            </a:r>
            <a:r>
              <a:rPr lang="en-US" sz="2800" dirty="0" smtClean="0">
                <a:solidFill>
                  <a:schemeClr val="accent1"/>
                </a:solidFill>
              </a:rPr>
              <a:t>young injection drug users </a:t>
            </a:r>
          </a:p>
          <a:p>
            <a:pPr lvl="1">
              <a:spcBef>
                <a:spcPts val="600"/>
              </a:spcBef>
              <a:spcAft>
                <a:spcPts val="600"/>
              </a:spcAft>
            </a:pPr>
            <a:r>
              <a:rPr lang="en-US" sz="2400" dirty="0" smtClean="0"/>
              <a:t>Over 5 million young people used pharmaceutical opioids non-medically in the past year</a:t>
            </a:r>
          </a:p>
          <a:p>
            <a:pPr lvl="0">
              <a:spcAft>
                <a:spcPts val="1200"/>
              </a:spcAft>
            </a:pPr>
            <a:r>
              <a:rPr lang="en-US" sz="2800" dirty="0" smtClean="0"/>
              <a:t>Iatrogenic transmission (</a:t>
            </a:r>
            <a:r>
              <a:rPr lang="en-US" sz="2800" dirty="0" smtClean="0">
                <a:solidFill>
                  <a:schemeClr val="accent1"/>
                </a:solidFill>
              </a:rPr>
              <a:t>healthcare exposure</a:t>
            </a:r>
            <a:r>
              <a:rPr lang="en-US" sz="2800" dirty="0" smtClean="0"/>
              <a:t>)</a:t>
            </a:r>
          </a:p>
          <a:p>
            <a:pPr lvl="0">
              <a:spcAft>
                <a:spcPts val="1200"/>
              </a:spcAft>
            </a:pPr>
            <a:r>
              <a:rPr lang="en-US" sz="2800" dirty="0" smtClean="0">
                <a:solidFill>
                  <a:schemeClr val="accent1"/>
                </a:solidFill>
              </a:rPr>
              <a:t>Sexual transmission </a:t>
            </a:r>
            <a:r>
              <a:rPr lang="en-US" sz="2800" dirty="0" smtClean="0"/>
              <a:t>of HCV amongst HIV-infected and HIV-uninfected men who have sex with men (MSM)</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14</a:t>
            </a:fld>
            <a:endParaRPr lang="en-US">
              <a:solidFill>
                <a:srgbClr val="000000"/>
              </a:solidFill>
            </a:endParaRPr>
          </a:p>
        </p:txBody>
      </p:sp>
      <p:sp>
        <p:nvSpPr>
          <p:cNvPr id="5" name="TextBox 4"/>
          <p:cNvSpPr txBox="1"/>
          <p:nvPr/>
        </p:nvSpPr>
        <p:spPr>
          <a:xfrm>
            <a:off x="0" y="6346752"/>
            <a:ext cx="8229600" cy="507831"/>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SOURCES:</a:t>
            </a:r>
            <a:r>
              <a:rPr lang="en-US" sz="900" dirty="0" smtClean="0">
                <a:solidFill>
                  <a:srgbClr val="000000"/>
                </a:solidFill>
                <a:latin typeface="Arial" panose="020B0604020202020204" pitchFamily="34" charset="0"/>
                <a:cs typeface="Arial" panose="020B0604020202020204" pitchFamily="34" charset="0"/>
              </a:rPr>
              <a:t> </a:t>
            </a:r>
            <a:r>
              <a:rPr lang="en-US" sz="900" dirty="0" err="1" smtClean="0">
                <a:solidFill>
                  <a:srgbClr val="000000"/>
                </a:solidFill>
                <a:latin typeface="Arial" panose="020B0604020202020204" pitchFamily="34" charset="0"/>
                <a:cs typeface="Arial" panose="020B0604020202020204" pitchFamily="34" charset="0"/>
              </a:rPr>
              <a:t>Altarum</a:t>
            </a:r>
            <a:r>
              <a:rPr lang="en-US" sz="900" dirty="0" smtClean="0">
                <a:solidFill>
                  <a:srgbClr val="000000"/>
                </a:solidFill>
                <a:latin typeface="Arial" panose="020B0604020202020204" pitchFamily="34" charset="0"/>
                <a:cs typeface="Arial" panose="020B0604020202020204" pitchFamily="34" charset="0"/>
              </a:rPr>
              <a:t> Institute. (2013). </a:t>
            </a:r>
            <a:r>
              <a:rPr lang="en-US" sz="900" i="1" dirty="0" smtClean="0">
                <a:solidFill>
                  <a:srgbClr val="000000"/>
                </a:solidFill>
                <a:latin typeface="Arial" panose="020B0604020202020204" pitchFamily="34" charset="0"/>
                <a:cs typeface="Arial" panose="020B0604020202020204" pitchFamily="34" charset="0"/>
              </a:rPr>
              <a:t>Technical Consultation: Hepatitis C Virus Infection in Young Persons </a:t>
            </a:r>
            <a:br>
              <a:rPr lang="en-US" sz="900" i="1" dirty="0" smtClean="0">
                <a:solidFill>
                  <a:srgbClr val="000000"/>
                </a:solidFill>
                <a:latin typeface="Arial" panose="020B0604020202020204" pitchFamily="34" charset="0"/>
                <a:cs typeface="Arial" panose="020B0604020202020204" pitchFamily="34" charset="0"/>
              </a:rPr>
            </a:br>
            <a:r>
              <a:rPr lang="en-US" sz="900" i="1" dirty="0" smtClean="0">
                <a:solidFill>
                  <a:srgbClr val="000000"/>
                </a:solidFill>
                <a:latin typeface="Arial" panose="020B0604020202020204" pitchFamily="34" charset="0"/>
                <a:cs typeface="Arial" panose="020B0604020202020204" pitchFamily="34" charset="0"/>
              </a:rPr>
              <a:t>who Inject Drugs, February 26-27, 2013</a:t>
            </a:r>
            <a:r>
              <a:rPr lang="en-US" sz="900" dirty="0" smtClean="0">
                <a:solidFill>
                  <a:srgbClr val="000000"/>
                </a:solidFill>
                <a:latin typeface="Arial" panose="020B0604020202020204" pitchFamily="34" charset="0"/>
                <a:cs typeface="Arial" panose="020B0604020202020204" pitchFamily="34" charset="0"/>
              </a:rPr>
              <a:t>. Washington, DC: Office of HIV/AIDS and Infectious Disease Policy;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Martin, T.C., et al., (2013). Hepatitis C virus reinfection incidence and treatment outcome among HIV-positive MSM. </a:t>
            </a:r>
            <a:r>
              <a:rPr lang="en-US" sz="900" i="1" dirty="0" smtClean="0">
                <a:solidFill>
                  <a:srgbClr val="000000"/>
                </a:solidFill>
                <a:latin typeface="Arial" panose="020B0604020202020204" pitchFamily="34" charset="0"/>
                <a:cs typeface="Arial" panose="020B0604020202020204" pitchFamily="34" charset="0"/>
              </a:rPr>
              <a:t>AIDS, 27</a:t>
            </a:r>
            <a:r>
              <a:rPr lang="en-US" sz="900" dirty="0" smtClean="0">
                <a:solidFill>
                  <a:srgbClr val="000000"/>
                </a:solidFill>
                <a:latin typeface="Arial" panose="020B0604020202020204" pitchFamily="34" charset="0"/>
                <a:cs typeface="Arial" panose="020B0604020202020204" pitchFamily="34" charset="0"/>
              </a:rPr>
              <a:t>(16), 2551-2557.</a:t>
            </a:r>
            <a:endParaRPr lang="en-US"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994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51611"/>
            <a:ext cx="7772400" cy="838200"/>
          </a:xfrm>
        </p:spPr>
        <p:txBody>
          <a:bodyPr>
            <a:normAutofit/>
          </a:bodyPr>
          <a:lstStyle/>
          <a:p>
            <a:r>
              <a:rPr lang="en-US" b="1" dirty="0">
                <a:solidFill>
                  <a:srgbClr val="003366"/>
                </a:solidFill>
              </a:rPr>
              <a:t>Hepatitis Risk </a:t>
            </a:r>
            <a:r>
              <a:rPr lang="en-US" b="1" dirty="0" smtClean="0">
                <a:solidFill>
                  <a:srgbClr val="003366"/>
                </a:solidFill>
              </a:rPr>
              <a:t>Assessments</a:t>
            </a:r>
            <a:endParaRPr lang="en-US" b="1" dirty="0">
              <a:solidFill>
                <a:srgbClr val="003366"/>
              </a:solidFill>
            </a:endParaRPr>
          </a:p>
        </p:txBody>
      </p:sp>
      <p:sp>
        <p:nvSpPr>
          <p:cNvPr id="3" name="Content Placeholder 2"/>
          <p:cNvSpPr>
            <a:spLocks noGrp="1"/>
          </p:cNvSpPr>
          <p:nvPr>
            <p:ph idx="1"/>
          </p:nvPr>
        </p:nvSpPr>
        <p:spPr>
          <a:xfrm>
            <a:off x="395288" y="1671640"/>
            <a:ext cx="8596312" cy="4843462"/>
          </a:xfrm>
        </p:spPr>
        <p:txBody>
          <a:bodyPr>
            <a:noAutofit/>
          </a:bodyPr>
          <a:lstStyle/>
          <a:p>
            <a:pPr marL="0" lvl="0" indent="0">
              <a:spcAft>
                <a:spcPts val="600"/>
              </a:spcAft>
              <a:buNone/>
            </a:pPr>
            <a:r>
              <a:rPr lang="en-US" sz="2400" dirty="0" smtClean="0"/>
              <a:t>Designed to assess an individual’s risk for viral hepatitis and based on CDC recommendations for testing and vaccination</a:t>
            </a:r>
          </a:p>
          <a:p>
            <a:pPr marL="225425" indent="-225425">
              <a:spcAft>
                <a:spcPts val="1200"/>
              </a:spcAft>
            </a:pPr>
            <a:r>
              <a:rPr lang="en-US" sz="2400" dirty="0" smtClean="0">
                <a:solidFill>
                  <a:schemeClr val="accent1"/>
                </a:solidFill>
              </a:rPr>
              <a:t>Center for Disease Control and Prevention, Viral Hepatitis     </a:t>
            </a:r>
            <a:r>
              <a:rPr lang="en-US" sz="2400" u="sng" dirty="0" smtClean="0">
                <a:hlinkClick r:id="rId5"/>
              </a:rPr>
              <a:t>http://www.cdc.gov/hepatitis/RiskAssessment/start.html</a:t>
            </a:r>
            <a:r>
              <a:rPr lang="en-US" sz="2400" u="sng" dirty="0" smtClean="0"/>
              <a:t> </a:t>
            </a:r>
            <a:r>
              <a:rPr lang="en-US" sz="2400" dirty="0" smtClean="0"/>
              <a:t> </a:t>
            </a:r>
          </a:p>
          <a:p>
            <a:pPr marL="225425" indent="-225425">
              <a:spcAft>
                <a:spcPts val="0"/>
              </a:spcAft>
            </a:pPr>
            <a:r>
              <a:rPr lang="en-US" sz="2400" dirty="0" smtClean="0">
                <a:solidFill>
                  <a:schemeClr val="accent1"/>
                </a:solidFill>
              </a:rPr>
              <a:t>Minnesota Dept of Health, HIV/STD/Hepatitis Risk Assessment </a:t>
            </a:r>
          </a:p>
          <a:p>
            <a:pPr marL="225425" indent="0">
              <a:spcAft>
                <a:spcPts val="600"/>
              </a:spcAft>
              <a:buNone/>
            </a:pPr>
            <a:r>
              <a:rPr lang="en-US" sz="2400" u="sng" dirty="0" smtClean="0">
                <a:hlinkClick r:id="rId6"/>
              </a:rPr>
              <a:t>http://www.health.state.mn.us/divs/idepc/diseases/hiv/riskassessment</a:t>
            </a:r>
            <a:endParaRPr lang="en-US" sz="2400" u="sng" dirty="0" smtClean="0"/>
          </a:p>
          <a:p>
            <a:pPr marL="225425" indent="-225425">
              <a:spcAft>
                <a:spcPts val="600"/>
              </a:spcAft>
            </a:pPr>
            <a:r>
              <a:rPr lang="en-US" sz="2400" dirty="0" smtClean="0">
                <a:solidFill>
                  <a:schemeClr val="accent1"/>
                </a:solidFill>
              </a:rPr>
              <a:t>New York State Dept of Health </a:t>
            </a:r>
            <a:r>
              <a:rPr lang="en-US" sz="2400" dirty="0" smtClean="0">
                <a:hlinkClick r:id="rId7"/>
              </a:rPr>
              <a:t>https://www.health.ny.gov/diseases/communicable/hepatitis/assessment.htm</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4193725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3254130"/>
            <a:ext cx="7772400" cy="1362075"/>
          </a:xfrm>
        </p:spPr>
        <p:txBody>
          <a:bodyPr>
            <a:normAutofit/>
          </a:bodyPr>
          <a:lstStyle/>
          <a:p>
            <a:pPr algn="ctr"/>
            <a:r>
              <a:rPr lang="en-US" sz="4400" cap="none" dirty="0" smtClean="0">
                <a:solidFill>
                  <a:srgbClr val="003366"/>
                </a:solidFill>
                <a:latin typeface="Arial"/>
                <a:cs typeface="Arial"/>
              </a:rPr>
              <a:t>Hepatitis C Infection</a:t>
            </a:r>
            <a:endParaRPr lang="en-US" sz="4400" cap="none" dirty="0">
              <a:solidFill>
                <a:srgbClr val="003366"/>
              </a:solidFill>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078568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13955"/>
            <a:ext cx="8534400" cy="762000"/>
          </a:xfrm>
        </p:spPr>
        <p:txBody>
          <a:bodyPr>
            <a:noAutofit/>
          </a:bodyPr>
          <a:lstStyle/>
          <a:p>
            <a:pPr algn="ctr"/>
            <a:r>
              <a:rPr lang="en-US" b="1" dirty="0">
                <a:solidFill>
                  <a:srgbClr val="003366"/>
                </a:solidFill>
              </a:rPr>
              <a:t>Characteristics of Hepatitis </a:t>
            </a:r>
            <a:r>
              <a:rPr lang="en-US" b="1" dirty="0" smtClean="0">
                <a:solidFill>
                  <a:srgbClr val="003366"/>
                </a:solidFill>
              </a:rPr>
              <a:t>C</a:t>
            </a:r>
            <a:endParaRPr lang="en-US" dirty="0">
              <a:solidFill>
                <a:srgbClr val="003366"/>
              </a:solidFill>
            </a:endParaRPr>
          </a:p>
        </p:txBody>
      </p:sp>
      <p:sp>
        <p:nvSpPr>
          <p:cNvPr id="3" name="Content Placeholder 2"/>
          <p:cNvSpPr>
            <a:spLocks noGrp="1"/>
          </p:cNvSpPr>
          <p:nvPr>
            <p:ph idx="1"/>
          </p:nvPr>
        </p:nvSpPr>
        <p:spPr>
          <a:xfrm>
            <a:off x="487680" y="1770743"/>
            <a:ext cx="8199120" cy="4792852"/>
          </a:xfrm>
        </p:spPr>
        <p:txBody>
          <a:bodyPr>
            <a:normAutofit/>
          </a:bodyPr>
          <a:lstStyle/>
          <a:p>
            <a:pPr marL="228600" indent="-228600">
              <a:spcBef>
                <a:spcPts val="1800"/>
              </a:spcBef>
              <a:spcAft>
                <a:spcPts val="1200"/>
              </a:spcAft>
            </a:pPr>
            <a:r>
              <a:rPr lang="en-US" sz="2400" dirty="0"/>
              <a:t>Hepatitis C virus is a </a:t>
            </a:r>
            <a:r>
              <a:rPr lang="en-US" sz="2400" dirty="0" smtClean="0">
                <a:solidFill>
                  <a:schemeClr val="accent1"/>
                </a:solidFill>
              </a:rPr>
              <a:t>rapidly replicating blood </a:t>
            </a:r>
            <a:r>
              <a:rPr lang="en-US" sz="2400" dirty="0">
                <a:solidFill>
                  <a:schemeClr val="accent1"/>
                </a:solidFill>
              </a:rPr>
              <a:t>borne </a:t>
            </a:r>
            <a:r>
              <a:rPr lang="en-US" sz="2400" dirty="0" smtClean="0">
                <a:solidFill>
                  <a:schemeClr val="accent1"/>
                </a:solidFill>
              </a:rPr>
              <a:t>pathogen </a:t>
            </a:r>
            <a:r>
              <a:rPr lang="en-US" sz="2400" dirty="0" smtClean="0"/>
              <a:t>that causes inflammation of the liver </a:t>
            </a:r>
            <a:endParaRPr lang="en-US" sz="2400" dirty="0"/>
          </a:p>
          <a:p>
            <a:pPr marL="228600" indent="-228600">
              <a:spcBef>
                <a:spcPts val="1800"/>
              </a:spcBef>
              <a:spcAft>
                <a:spcPts val="1200"/>
              </a:spcAft>
            </a:pPr>
            <a:r>
              <a:rPr lang="en-US" sz="2400" dirty="0"/>
              <a:t>Clinical presentation during acute HCV infection </a:t>
            </a:r>
            <a:r>
              <a:rPr lang="en-US" sz="2400" dirty="0">
                <a:solidFill>
                  <a:schemeClr val="accent1"/>
                </a:solidFill>
              </a:rPr>
              <a:t>may or may not include </a:t>
            </a:r>
            <a:r>
              <a:rPr lang="en-US" sz="2400" dirty="0"/>
              <a:t>jaundice, abdominal pain, or flu-like symptoms such as fatigue, muscle aches, </a:t>
            </a:r>
            <a:r>
              <a:rPr lang="en-US" sz="2400" dirty="0" smtClean="0"/>
              <a:t>                    and </a:t>
            </a:r>
            <a:r>
              <a:rPr lang="en-US" sz="2400" dirty="0"/>
              <a:t>nausea</a:t>
            </a:r>
            <a:r>
              <a:rPr lang="en-US" sz="2400" b="1" dirty="0"/>
              <a:t>. </a:t>
            </a:r>
            <a:endParaRPr lang="en-US" sz="2400" b="1" dirty="0" smtClean="0"/>
          </a:p>
          <a:p>
            <a:pPr marL="228600" indent="-228600">
              <a:spcBef>
                <a:spcPts val="1800"/>
              </a:spcBef>
              <a:spcAft>
                <a:spcPts val="1200"/>
              </a:spcAft>
            </a:pPr>
            <a:r>
              <a:rPr lang="en-US" sz="2400" dirty="0" smtClean="0"/>
              <a:t>Can live in blood for days </a:t>
            </a:r>
            <a:r>
              <a:rPr lang="en-US" sz="2400" dirty="0" smtClean="0">
                <a:solidFill>
                  <a:srgbClr val="4F81BD"/>
                </a:solidFill>
              </a:rPr>
              <a:t>outside                                        the body </a:t>
            </a:r>
            <a:r>
              <a:rPr lang="en-US" sz="2400" dirty="0" smtClean="0"/>
              <a:t>-</a:t>
            </a:r>
            <a:r>
              <a:rPr lang="en-US" sz="2400" dirty="0" smtClean="0">
                <a:solidFill>
                  <a:schemeClr val="accent1"/>
                </a:solidFill>
              </a:rPr>
              <a:t> </a:t>
            </a:r>
            <a:r>
              <a:rPr lang="en-US" sz="2400" dirty="0" smtClean="0"/>
              <a:t>much longer than HIV</a:t>
            </a:r>
          </a:p>
          <a:p>
            <a:pPr marL="228600" indent="-228600">
              <a:spcBef>
                <a:spcPts val="1800"/>
              </a:spcBef>
              <a:spcAft>
                <a:spcPts val="1200"/>
              </a:spcAft>
            </a:pPr>
            <a:r>
              <a:rPr lang="en-US" sz="2400" i="1" dirty="0" smtClean="0"/>
              <a:t>No vaccine…</a:t>
            </a:r>
            <a:r>
              <a:rPr lang="en-US" sz="2400" dirty="0" smtClean="0"/>
              <a:t>yet!</a:t>
            </a:r>
          </a:p>
          <a:p>
            <a:pPr>
              <a:spcAft>
                <a:spcPts val="1200"/>
              </a:spcAft>
            </a:pPr>
            <a:endParaRPr lang="en-US" sz="2800" b="1"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17</a:t>
            </a:fld>
            <a:endParaRPr lang="en-US">
              <a:solidFill>
                <a:srgbClr val="000000"/>
              </a:solidFill>
            </a:endParaRPr>
          </a:p>
        </p:txBody>
      </p:sp>
      <p:pic>
        <p:nvPicPr>
          <p:cNvPr id="5" name="Picture 2" descr="C:\Users\bfinnerty\AppData\Local\Microsoft\Windows\Temporary Internet Files\Content.IE5\2M56BDMI\hepcInEco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097" y="3823159"/>
            <a:ext cx="2130903" cy="21687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46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5320"/>
            <a:ext cx="7772400" cy="1021080"/>
          </a:xfrm>
        </p:spPr>
        <p:txBody>
          <a:bodyPr>
            <a:normAutofit/>
          </a:bodyPr>
          <a:lstStyle/>
          <a:p>
            <a:pPr algn="ctr"/>
            <a:r>
              <a:rPr lang="en-US" b="1" dirty="0">
                <a:solidFill>
                  <a:srgbClr val="003366"/>
                </a:solidFill>
              </a:rPr>
              <a:t>History of Hepatitis </a:t>
            </a:r>
            <a:r>
              <a:rPr lang="en-US" b="1" dirty="0" smtClean="0">
                <a:solidFill>
                  <a:srgbClr val="003366"/>
                </a:solidFill>
              </a:rPr>
              <a:t>C</a:t>
            </a:r>
            <a:endParaRPr lang="en-US" dirty="0">
              <a:solidFill>
                <a:srgbClr val="003366"/>
              </a:solidFill>
            </a:endParaRPr>
          </a:p>
        </p:txBody>
      </p:sp>
      <p:sp>
        <p:nvSpPr>
          <p:cNvPr id="3" name="Content Placeholder 2"/>
          <p:cNvSpPr>
            <a:spLocks noGrp="1"/>
          </p:cNvSpPr>
          <p:nvPr>
            <p:ph idx="1"/>
          </p:nvPr>
        </p:nvSpPr>
        <p:spPr>
          <a:xfrm>
            <a:off x="304800" y="1676400"/>
            <a:ext cx="8382000" cy="5045075"/>
          </a:xfrm>
        </p:spPr>
        <p:txBody>
          <a:bodyPr>
            <a:noAutofit/>
          </a:bodyPr>
          <a:lstStyle/>
          <a:p>
            <a:pPr lvl="0" indent="-227013">
              <a:lnSpc>
                <a:spcPct val="110000"/>
              </a:lnSpc>
              <a:spcBef>
                <a:spcPts val="600"/>
              </a:spcBef>
              <a:spcAft>
                <a:spcPts val="1200"/>
              </a:spcAft>
            </a:pPr>
            <a:r>
              <a:rPr lang="en-US" sz="3000" b="1" dirty="0">
                <a:solidFill>
                  <a:schemeClr val="accent1"/>
                </a:solidFill>
              </a:rPr>
              <a:t>1970’s:</a:t>
            </a:r>
            <a:r>
              <a:rPr lang="en-US" sz="3000" dirty="0"/>
              <a:t> virus appears in enough people to be noticed (called non-A, non-B</a:t>
            </a:r>
            <a:r>
              <a:rPr lang="en-US" sz="3000" dirty="0" smtClean="0"/>
              <a:t>)</a:t>
            </a:r>
            <a:endParaRPr lang="en-US" sz="3000" dirty="0"/>
          </a:p>
          <a:p>
            <a:pPr lvl="0" indent="-227013">
              <a:lnSpc>
                <a:spcPct val="110000"/>
              </a:lnSpc>
              <a:spcBef>
                <a:spcPts val="600"/>
              </a:spcBef>
              <a:spcAft>
                <a:spcPts val="1200"/>
              </a:spcAft>
            </a:pPr>
            <a:r>
              <a:rPr lang="en-US" sz="3000" b="1" dirty="0" smtClean="0">
                <a:solidFill>
                  <a:schemeClr val="accent1"/>
                </a:solidFill>
              </a:rPr>
              <a:t>1989:</a:t>
            </a:r>
            <a:r>
              <a:rPr lang="en-US" sz="3000" dirty="0" smtClean="0"/>
              <a:t> </a:t>
            </a:r>
            <a:r>
              <a:rPr lang="en-US" sz="3000" dirty="0"/>
              <a:t>Hepatitis C virus identified &amp; </a:t>
            </a:r>
            <a:r>
              <a:rPr lang="en-US" sz="3000" dirty="0" smtClean="0"/>
              <a:t>named</a:t>
            </a:r>
            <a:endParaRPr lang="en-US" sz="3000" dirty="0"/>
          </a:p>
          <a:p>
            <a:pPr lvl="0" indent="-227013">
              <a:lnSpc>
                <a:spcPct val="110000"/>
              </a:lnSpc>
              <a:spcBef>
                <a:spcPts val="600"/>
              </a:spcBef>
              <a:spcAft>
                <a:spcPts val="1200"/>
              </a:spcAft>
            </a:pPr>
            <a:r>
              <a:rPr lang="en-US" sz="3000" b="1" dirty="0">
                <a:solidFill>
                  <a:schemeClr val="accent1"/>
                </a:solidFill>
              </a:rPr>
              <a:t>1990:</a:t>
            </a:r>
            <a:r>
              <a:rPr lang="en-US" sz="3000" dirty="0"/>
              <a:t> First antibody test helps identify people exposed to the virus &amp; is used to screen </a:t>
            </a:r>
            <a:r>
              <a:rPr lang="en-US" sz="3000" dirty="0" smtClean="0"/>
              <a:t>blood</a:t>
            </a:r>
            <a:endParaRPr lang="en-US" sz="3000" dirty="0"/>
          </a:p>
          <a:p>
            <a:pPr lvl="0" indent="-227013">
              <a:lnSpc>
                <a:spcPct val="110000"/>
              </a:lnSpc>
              <a:spcBef>
                <a:spcPts val="600"/>
              </a:spcBef>
              <a:spcAft>
                <a:spcPts val="1200"/>
              </a:spcAft>
            </a:pPr>
            <a:r>
              <a:rPr lang="en-US" sz="3000" b="1" dirty="0">
                <a:solidFill>
                  <a:schemeClr val="accent1"/>
                </a:solidFill>
              </a:rPr>
              <a:t>1992: </a:t>
            </a:r>
            <a:r>
              <a:rPr lang="en-US" sz="3000" dirty="0"/>
              <a:t>Better tests insure safety of blood supply and confirmatory test for anti-HCV </a:t>
            </a:r>
            <a:r>
              <a:rPr lang="en-US" sz="3000" dirty="0" smtClean="0"/>
              <a:t>is approved</a:t>
            </a:r>
            <a:endParaRPr lang="en-US" sz="30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51986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19</a:t>
            </a:fld>
            <a:endParaRPr lang="en-US">
              <a:solidFill>
                <a:srgbClr val="000000"/>
              </a:solidFill>
            </a:endParaRPr>
          </a:p>
        </p:txBody>
      </p:sp>
      <p:grpSp>
        <p:nvGrpSpPr>
          <p:cNvPr id="2" name="Group 5"/>
          <p:cNvGrpSpPr/>
          <p:nvPr/>
        </p:nvGrpSpPr>
        <p:grpSpPr>
          <a:xfrm>
            <a:off x="88322" y="197427"/>
            <a:ext cx="8967355" cy="3567545"/>
            <a:chOff x="25400" y="1295400"/>
            <a:chExt cx="9118600" cy="3674225"/>
          </a:xfrm>
        </p:grpSpPr>
        <p:grpSp>
          <p:nvGrpSpPr>
            <p:cNvPr id="3" name="Group 4"/>
            <p:cNvGrpSpPr/>
            <p:nvPr/>
          </p:nvGrpSpPr>
          <p:grpSpPr>
            <a:xfrm>
              <a:off x="25400" y="1295400"/>
              <a:ext cx="9118600" cy="3674225"/>
              <a:chOff x="25400" y="1295400"/>
              <a:chExt cx="9118600" cy="3674225"/>
            </a:xfrm>
          </p:grpSpPr>
          <p:pic>
            <p:nvPicPr>
              <p:cNvPr id="8" name="Picture 2" descr="http://www.herbalprovider.com/images/liver-disease/stages-of-liver-damage.jpg"/>
              <p:cNvPicPr>
                <a:picLocks noChangeAspect="1" noChangeArrowheads="1"/>
              </p:cNvPicPr>
              <p:nvPr/>
            </p:nvPicPr>
            <p:blipFill>
              <a:blip r:embed="rId5" cstate="print"/>
              <a:srcRect/>
              <a:stretch>
                <a:fillRect/>
              </a:stretch>
            </p:blipFill>
            <p:spPr bwMode="auto">
              <a:xfrm>
                <a:off x="25400" y="1295400"/>
                <a:ext cx="9118600" cy="3674225"/>
              </a:xfrm>
              <a:prstGeom prst="rect">
                <a:avLst/>
              </a:prstGeom>
              <a:noFill/>
            </p:spPr>
          </p:pic>
          <p:sp>
            <p:nvSpPr>
              <p:cNvPr id="9" name="TextBox 2"/>
              <p:cNvSpPr txBox="1"/>
              <p:nvPr/>
            </p:nvSpPr>
            <p:spPr>
              <a:xfrm>
                <a:off x="3505200" y="2091911"/>
                <a:ext cx="1143000" cy="205483"/>
              </a:xfrm>
              <a:prstGeom prst="rect">
                <a:avLst/>
              </a:prstGeom>
              <a:solidFill>
                <a:srgbClr val="C00000"/>
              </a:solidFill>
            </p:spPr>
            <p:txBody>
              <a:bodyPr wrap="square" tIns="18288" bIns="18288" rtlCol="0" anchor="ctr" anchorCtr="1">
                <a:spAutoFit/>
              </a:bodyPr>
              <a:lstStyle/>
              <a:p>
                <a:pPr defTabSz="914400"/>
                <a:r>
                  <a:rPr lang="en-US" sz="1200" b="1" dirty="0" smtClean="0">
                    <a:solidFill>
                      <a:srgbClr val="FFFFFF"/>
                    </a:solidFill>
                  </a:rPr>
                  <a:t>Inflammation</a:t>
                </a:r>
                <a:endParaRPr lang="en-US" sz="1200" b="1" dirty="0">
                  <a:solidFill>
                    <a:srgbClr val="FFFFFF"/>
                  </a:solidFill>
                </a:endParaRPr>
              </a:p>
            </p:txBody>
          </p:sp>
        </p:grpSp>
        <p:sp>
          <p:nvSpPr>
            <p:cNvPr id="7" name="Rectangle 6"/>
            <p:cNvSpPr/>
            <p:nvPr/>
          </p:nvSpPr>
          <p:spPr>
            <a:xfrm>
              <a:off x="3276600" y="3768436"/>
              <a:ext cx="1600200" cy="7065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grpSp>
      <p:sp>
        <p:nvSpPr>
          <p:cNvPr id="10" name="Rectangle 3"/>
          <p:cNvSpPr txBox="1">
            <a:spLocks noChangeArrowheads="1"/>
          </p:cNvSpPr>
          <p:nvPr/>
        </p:nvSpPr>
        <p:spPr bwMode="auto">
          <a:xfrm>
            <a:off x="0" y="3903517"/>
            <a:ext cx="9144000" cy="2514600"/>
          </a:xfrm>
          <a:prstGeom prst="rect">
            <a:avLst/>
          </a:prstGeom>
          <a:noFill/>
          <a:ln w="9525">
            <a:noFill/>
            <a:miter lim="800000"/>
            <a:headEnd/>
            <a:tailEnd/>
          </a:ln>
          <a:effectLst/>
        </p:spPr>
        <p:txBody>
          <a:bodyPr lIns="92075" tIns="46038" rIns="92075" bIns="46038"/>
          <a:lstStyle/>
          <a:p>
            <a:pPr marL="338138" indent="-225425" defTabSz="914400">
              <a:spcBef>
                <a:spcPts val="600"/>
              </a:spcBef>
              <a:spcAft>
                <a:spcPts val="600"/>
              </a:spcAft>
              <a:buClr>
                <a:srgbClr val="000000"/>
              </a:buClr>
              <a:buFontTx/>
              <a:buChar char="•"/>
              <a:defRPr/>
            </a:pPr>
            <a:r>
              <a:rPr lang="en-US" sz="2200" kern="0" dirty="0" smtClean="0">
                <a:solidFill>
                  <a:srgbClr val="000000"/>
                </a:solidFill>
                <a:latin typeface="Arial" panose="020B0604020202020204" pitchFamily="34" charset="0"/>
                <a:cs typeface="Arial" panose="020B0604020202020204" pitchFamily="34" charset="0"/>
              </a:rPr>
              <a:t>HCV infection causes inflammation of the liver</a:t>
            </a:r>
          </a:p>
          <a:p>
            <a:pPr marL="338138" indent="-225425" defTabSz="914400">
              <a:spcBef>
                <a:spcPts val="600"/>
              </a:spcBef>
              <a:spcAft>
                <a:spcPts val="600"/>
              </a:spcAft>
              <a:buClr>
                <a:srgbClr val="000000"/>
              </a:buClr>
              <a:buFontTx/>
              <a:buChar char="•"/>
              <a:defRPr/>
            </a:pPr>
            <a:r>
              <a:rPr lang="en-US" sz="2200" kern="0" dirty="0" smtClean="0">
                <a:solidFill>
                  <a:srgbClr val="000000"/>
                </a:solidFill>
                <a:latin typeface="Arial" panose="020B0604020202020204" pitchFamily="34" charset="0"/>
                <a:cs typeface="Arial" panose="020B0604020202020204" pitchFamily="34" charset="0"/>
              </a:rPr>
              <a:t>Over years, inflammation leads to scarring (scarring = fibrosis) </a:t>
            </a:r>
          </a:p>
          <a:p>
            <a:pPr marL="338138" indent="-225425" defTabSz="914400">
              <a:spcBef>
                <a:spcPts val="600"/>
              </a:spcBef>
              <a:spcAft>
                <a:spcPts val="600"/>
              </a:spcAft>
              <a:buClr>
                <a:srgbClr val="000000"/>
              </a:buClr>
              <a:buFontTx/>
              <a:buChar char="•"/>
              <a:defRPr/>
            </a:pPr>
            <a:r>
              <a:rPr lang="en-US" sz="2200" kern="0" dirty="0" smtClean="0">
                <a:solidFill>
                  <a:srgbClr val="000000"/>
                </a:solidFill>
                <a:latin typeface="Arial" panose="020B0604020202020204" pitchFamily="34" charset="0"/>
                <a:cs typeface="Arial" panose="020B0604020202020204" pitchFamily="34" charset="0"/>
              </a:rPr>
              <a:t>Severe scarring (stage 4 fibrosis = cirrhosis)</a:t>
            </a:r>
            <a:endParaRPr lang="en-US" sz="2200" kern="0" dirty="0">
              <a:solidFill>
                <a:srgbClr val="000000"/>
              </a:solidFill>
              <a:latin typeface="Arial" panose="020B0604020202020204" pitchFamily="34" charset="0"/>
              <a:cs typeface="Arial" panose="020B0604020202020204" pitchFamily="34" charset="0"/>
            </a:endParaRPr>
          </a:p>
          <a:p>
            <a:pPr marL="338138" indent="-225425" defTabSz="914400">
              <a:spcBef>
                <a:spcPts val="600"/>
              </a:spcBef>
              <a:spcAft>
                <a:spcPts val="600"/>
              </a:spcAft>
              <a:buClr>
                <a:srgbClr val="000000"/>
              </a:buClr>
              <a:buFontTx/>
              <a:buChar char="•"/>
              <a:defRPr/>
            </a:pPr>
            <a:r>
              <a:rPr lang="en-US" sz="2200" kern="0" dirty="0" smtClean="0">
                <a:solidFill>
                  <a:srgbClr val="000000"/>
                </a:solidFill>
                <a:latin typeface="Arial" panose="020B0604020202020204" pitchFamily="34" charset="0"/>
                <a:cs typeface="Arial" panose="020B0604020202020204" pitchFamily="34" charset="0"/>
              </a:rPr>
              <a:t>Cirrhosis can lead to end stage liver disease (decompensated cirrhosis), hepatocellular carcinoma (liver cancer), which is fatal without a liver transplant</a:t>
            </a:r>
            <a:endParaRPr lang="en-US" sz="22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876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06584"/>
            <a:ext cx="7848600" cy="838200"/>
          </a:xfrm>
        </p:spPr>
        <p:txBody>
          <a:bodyPr/>
          <a:lstStyle/>
          <a:p>
            <a:r>
              <a:rPr lang="en-US" b="1" dirty="0" smtClean="0">
                <a:solidFill>
                  <a:srgbClr val="003366"/>
                </a:solidFill>
              </a:rPr>
              <a:t>Adolescents and HCV</a:t>
            </a:r>
            <a:endParaRPr lang="en-US" b="1" dirty="0">
              <a:solidFill>
                <a:srgbClr val="0033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20984"/>
            <a:ext cx="8229600" cy="5237018"/>
          </a:xfrm>
        </p:spPr>
        <p:txBody>
          <a:bodyPr>
            <a:normAutofit/>
          </a:bodyPr>
          <a:lstStyle/>
          <a:p>
            <a:r>
              <a:rPr lang="en-US" dirty="0" smtClean="0">
                <a:latin typeface="Arial" panose="020B0604020202020204" pitchFamily="34" charset="0"/>
                <a:cs typeface="Arial" panose="020B0604020202020204" pitchFamily="34" charset="0"/>
              </a:rPr>
              <a:t>Younger IDUs tend to have higher levels of unsafe injection practices and sexual risk behaviors and decreased likelihood to participate in drug treatment than their older counterparts. </a:t>
            </a:r>
          </a:p>
          <a:p>
            <a:endParaRPr lang="en-US" dirty="0"/>
          </a:p>
          <a:p>
            <a:endParaRPr lang="en-US"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Miller C, </a:t>
            </a:r>
            <a:r>
              <a:rPr lang="en-US" sz="1400" dirty="0" err="1" smtClean="0">
                <a:latin typeface="Arial" panose="020B0604020202020204" pitchFamily="34" charset="0"/>
                <a:cs typeface="Arial" panose="020B0604020202020204" pitchFamily="34" charset="0"/>
              </a:rPr>
              <a:t>Strathdee</a:t>
            </a:r>
            <a:r>
              <a:rPr lang="en-US" sz="1400" dirty="0" smtClean="0">
                <a:latin typeface="Arial" panose="020B0604020202020204" pitchFamily="34" charset="0"/>
                <a:cs typeface="Arial" panose="020B0604020202020204" pitchFamily="34" charset="0"/>
              </a:rPr>
              <a:t> S, Kerr T, Wood E. A longitudinal investigation into excess risk for blood-borne infection among young injection drug users. </a:t>
            </a:r>
            <a:r>
              <a:rPr lang="en-US" sz="1400" i="1" dirty="0" smtClean="0">
                <a:latin typeface="Arial" panose="020B0604020202020204" pitchFamily="34" charset="0"/>
                <a:cs typeface="Arial" panose="020B0604020202020204" pitchFamily="34" charset="0"/>
              </a:rPr>
              <a:t>American Journal of Drug and Alcohol Abuse </a:t>
            </a:r>
            <a:r>
              <a:rPr lang="en-US" sz="1400" dirty="0" smtClean="0">
                <a:latin typeface="Arial" panose="020B0604020202020204" pitchFamily="34" charset="0"/>
                <a:cs typeface="Arial" panose="020B0604020202020204" pitchFamily="34" charset="0"/>
              </a:rPr>
              <a:t>2007; 32: 527-36</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latin typeface="Arial" panose="020B0604020202020204" pitchFamily="34" charset="0"/>
                <a:cs typeface="Arial" panose="020B0604020202020204" pitchFamily="34" charset="0"/>
              </a:rPr>
              <a:pPr/>
              <a:t>2</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448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17420"/>
            <a:ext cx="7772400" cy="838200"/>
          </a:xfrm>
        </p:spPr>
        <p:txBody>
          <a:bodyPr/>
          <a:lstStyle/>
          <a:p>
            <a:pPr algn="ctr"/>
            <a:r>
              <a:rPr lang="en-US" b="1" dirty="0" smtClean="0">
                <a:solidFill>
                  <a:srgbClr val="003366"/>
                </a:solidFill>
              </a:rPr>
              <a:t>HCV Symptomatology</a:t>
            </a:r>
            <a:endParaRPr lang="en-US" b="1" dirty="0">
              <a:solidFill>
                <a:srgbClr val="003366"/>
              </a:solidFill>
            </a:endParaRPr>
          </a:p>
        </p:txBody>
      </p:sp>
      <p:sp>
        <p:nvSpPr>
          <p:cNvPr id="3" name="Content Placeholder 2"/>
          <p:cNvSpPr>
            <a:spLocks noGrp="1"/>
          </p:cNvSpPr>
          <p:nvPr>
            <p:ph idx="1"/>
          </p:nvPr>
        </p:nvSpPr>
        <p:spPr>
          <a:xfrm>
            <a:off x="395288" y="1707575"/>
            <a:ext cx="8280400" cy="5013900"/>
          </a:xfrm>
        </p:spPr>
        <p:txBody>
          <a:bodyPr>
            <a:normAutofit/>
          </a:bodyPr>
          <a:lstStyle/>
          <a:p>
            <a:pPr marL="0" indent="0">
              <a:spcBef>
                <a:spcPts val="600"/>
              </a:spcBef>
              <a:spcAft>
                <a:spcPts val="1200"/>
              </a:spcAft>
              <a:buNone/>
            </a:pPr>
            <a:r>
              <a:rPr lang="en-US" sz="2800" dirty="0"/>
              <a:t>Hepatitis C infection is </a:t>
            </a:r>
            <a:r>
              <a:rPr lang="en-US" sz="2800" dirty="0" smtClean="0">
                <a:solidFill>
                  <a:schemeClr val="accent1"/>
                </a:solidFill>
              </a:rPr>
              <a:t>usually asymptomatic </a:t>
            </a:r>
            <a:r>
              <a:rPr lang="en-US" sz="2800" dirty="0"/>
              <a:t>and </a:t>
            </a:r>
            <a:r>
              <a:rPr lang="en-US" sz="2800" dirty="0">
                <a:solidFill>
                  <a:schemeClr val="accent1"/>
                </a:solidFill>
              </a:rPr>
              <a:t>often goes undiagnosed </a:t>
            </a:r>
            <a:r>
              <a:rPr lang="en-US" sz="2800" i="1" u="sng" dirty="0"/>
              <a:t>unless</a:t>
            </a:r>
            <a:r>
              <a:rPr lang="en-US" sz="2800" dirty="0"/>
              <a:t>: </a:t>
            </a:r>
          </a:p>
          <a:p>
            <a:pPr marL="463550" lvl="0" indent="-238125">
              <a:spcBef>
                <a:spcPts val="600"/>
              </a:spcBef>
              <a:spcAft>
                <a:spcPts val="1200"/>
              </a:spcAft>
            </a:pPr>
            <a:r>
              <a:rPr lang="en-US" sz="2600" dirty="0"/>
              <a:t>Patient enters primary care for unrelated medical issues and consequent blood panels reflect elevated enzymes </a:t>
            </a:r>
          </a:p>
          <a:p>
            <a:pPr marL="463550" lvl="0" indent="-238125">
              <a:spcBef>
                <a:spcPts val="600"/>
              </a:spcBef>
              <a:spcAft>
                <a:spcPts val="600"/>
              </a:spcAft>
            </a:pPr>
            <a:r>
              <a:rPr lang="en-US" sz="2600" dirty="0" smtClean="0"/>
              <a:t>End stage liver </a:t>
            </a:r>
            <a:r>
              <a:rPr lang="en-US" sz="2600" dirty="0"/>
              <a:t>disease has occurred and symptoms present </a:t>
            </a:r>
          </a:p>
          <a:p>
            <a:pPr marL="463550" lvl="0" indent="-238125">
              <a:spcBef>
                <a:spcPts val="600"/>
              </a:spcBef>
              <a:spcAft>
                <a:spcPts val="600"/>
              </a:spcAft>
            </a:pPr>
            <a:r>
              <a:rPr lang="en-US" sz="2600" dirty="0" smtClean="0"/>
              <a:t>Through promotion </a:t>
            </a:r>
            <a:r>
              <a:rPr lang="en-US" sz="2600" dirty="0"/>
              <a:t>of HCV screening and testing based on risk </a:t>
            </a:r>
            <a:r>
              <a:rPr lang="en-US" sz="2600" dirty="0" smtClean="0"/>
              <a:t>behaviors or birth cohort</a:t>
            </a:r>
            <a:endParaRPr lang="en-US" sz="26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963225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72391"/>
            <a:ext cx="7772400" cy="838200"/>
          </a:xfrm>
        </p:spPr>
        <p:txBody>
          <a:bodyPr>
            <a:normAutofit/>
          </a:bodyPr>
          <a:lstStyle/>
          <a:p>
            <a:r>
              <a:rPr lang="en-US" b="1" dirty="0">
                <a:solidFill>
                  <a:srgbClr val="003366"/>
                </a:solidFill>
              </a:rPr>
              <a:t>Acute HCV </a:t>
            </a:r>
            <a:r>
              <a:rPr lang="en-US" b="1" dirty="0" smtClean="0">
                <a:solidFill>
                  <a:srgbClr val="003366"/>
                </a:solidFill>
              </a:rPr>
              <a:t>Infection</a:t>
            </a:r>
            <a:endParaRPr lang="en-US" dirty="0">
              <a:solidFill>
                <a:srgbClr val="003366"/>
              </a:solidFill>
            </a:endParaRPr>
          </a:p>
        </p:txBody>
      </p:sp>
      <p:sp>
        <p:nvSpPr>
          <p:cNvPr id="3" name="Content Placeholder 2"/>
          <p:cNvSpPr>
            <a:spLocks noGrp="1"/>
          </p:cNvSpPr>
          <p:nvPr>
            <p:ph idx="1"/>
          </p:nvPr>
        </p:nvSpPr>
        <p:spPr>
          <a:xfrm>
            <a:off x="457200" y="1798319"/>
            <a:ext cx="8305800" cy="4806837"/>
          </a:xfrm>
        </p:spPr>
        <p:txBody>
          <a:bodyPr>
            <a:normAutofit/>
          </a:bodyPr>
          <a:lstStyle/>
          <a:p>
            <a:pPr lvl="0">
              <a:spcAft>
                <a:spcPts val="600"/>
              </a:spcAft>
            </a:pPr>
            <a:r>
              <a:rPr lang="en-US" sz="2800" dirty="0"/>
              <a:t>Average time of development of HCV antibodies after initial exposure is about </a:t>
            </a:r>
            <a:r>
              <a:rPr lang="en-US" sz="2800" dirty="0" smtClean="0">
                <a:solidFill>
                  <a:schemeClr val="accent1"/>
                </a:solidFill>
              </a:rPr>
              <a:t>6-8 </a:t>
            </a:r>
            <a:r>
              <a:rPr lang="en-US" sz="2800" dirty="0">
                <a:solidFill>
                  <a:schemeClr val="accent1"/>
                </a:solidFill>
              </a:rPr>
              <a:t>weeks </a:t>
            </a:r>
            <a:r>
              <a:rPr lang="en-US" sz="2800" dirty="0"/>
              <a:t>for most persons</a:t>
            </a:r>
            <a:r>
              <a:rPr lang="en-US" sz="2800" dirty="0" smtClean="0"/>
              <a:t>...up </a:t>
            </a:r>
            <a:r>
              <a:rPr lang="en-US" sz="2800" dirty="0"/>
              <a:t>to 6 months </a:t>
            </a:r>
            <a:r>
              <a:rPr lang="en-US" sz="2800" dirty="0" smtClean="0"/>
              <a:t>in some cases</a:t>
            </a:r>
          </a:p>
          <a:p>
            <a:pPr lvl="0">
              <a:spcAft>
                <a:spcPts val="600"/>
              </a:spcAft>
            </a:pPr>
            <a:r>
              <a:rPr lang="en-US" sz="2800" dirty="0" smtClean="0"/>
              <a:t>Most people who </a:t>
            </a:r>
            <a:r>
              <a:rPr lang="en-US" sz="2800" dirty="0"/>
              <a:t>clear, do so within </a:t>
            </a:r>
            <a:r>
              <a:rPr lang="en-US" sz="2800" dirty="0">
                <a:solidFill>
                  <a:schemeClr val="accent1"/>
                </a:solidFill>
              </a:rPr>
              <a:t>3-4 months</a:t>
            </a:r>
          </a:p>
          <a:p>
            <a:pPr lvl="0">
              <a:spcAft>
                <a:spcPts val="600"/>
              </a:spcAft>
            </a:pPr>
            <a:r>
              <a:rPr lang="en-US" sz="2800" dirty="0" smtClean="0">
                <a:solidFill>
                  <a:srgbClr val="4F81BD"/>
                </a:solidFill>
              </a:rPr>
              <a:t>Very </a:t>
            </a:r>
            <a:r>
              <a:rPr lang="en-US" sz="2800" dirty="0" smtClean="0">
                <a:solidFill>
                  <a:schemeClr val="accent1"/>
                </a:solidFill>
              </a:rPr>
              <a:t>few people have </a:t>
            </a:r>
            <a:r>
              <a:rPr lang="en-US" sz="2800" dirty="0">
                <a:solidFill>
                  <a:schemeClr val="accent1"/>
                </a:solidFill>
              </a:rPr>
              <a:t>symptoms </a:t>
            </a:r>
            <a:r>
              <a:rPr lang="en-US" sz="2800" dirty="0"/>
              <a:t>when first infected</a:t>
            </a:r>
          </a:p>
          <a:p>
            <a:pPr lvl="0">
              <a:spcAft>
                <a:spcPts val="600"/>
              </a:spcAft>
            </a:pPr>
            <a:r>
              <a:rPr lang="en-US" sz="2800" dirty="0"/>
              <a:t>Out of 100 people infected with HCV, approximately </a:t>
            </a:r>
            <a:r>
              <a:rPr lang="en-US" sz="2800" dirty="0" smtClean="0">
                <a:solidFill>
                  <a:schemeClr val="accent1"/>
                </a:solidFill>
              </a:rPr>
              <a:t>15%-25% </a:t>
            </a:r>
            <a:r>
              <a:rPr lang="en-US" sz="2800" dirty="0">
                <a:solidFill>
                  <a:schemeClr val="accent1"/>
                </a:solidFill>
              </a:rPr>
              <a:t>spontaneously clear the virus without </a:t>
            </a:r>
            <a:r>
              <a:rPr lang="en-US" sz="2800" dirty="0" smtClean="0">
                <a:solidFill>
                  <a:schemeClr val="accent1"/>
                </a:solidFill>
              </a:rPr>
              <a:t>treatment</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1949699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1" y="816552"/>
            <a:ext cx="7772400" cy="838200"/>
          </a:xfrm>
        </p:spPr>
        <p:txBody>
          <a:bodyPr>
            <a:normAutofit/>
          </a:bodyPr>
          <a:lstStyle/>
          <a:p>
            <a:pPr algn="l"/>
            <a:r>
              <a:rPr lang="en-US" b="1" dirty="0">
                <a:solidFill>
                  <a:srgbClr val="003366"/>
                </a:solidFill>
              </a:rPr>
              <a:t>Chronic </a:t>
            </a:r>
            <a:r>
              <a:rPr lang="en-US" b="1" dirty="0" smtClean="0">
                <a:solidFill>
                  <a:srgbClr val="003366"/>
                </a:solidFill>
              </a:rPr>
              <a:t>HCV Infection</a:t>
            </a:r>
            <a:endParaRPr lang="en-US" dirty="0">
              <a:solidFill>
                <a:srgbClr val="003366"/>
              </a:solidFill>
            </a:endParaRPr>
          </a:p>
        </p:txBody>
      </p:sp>
      <p:sp>
        <p:nvSpPr>
          <p:cNvPr id="3" name="Content Placeholder 2"/>
          <p:cNvSpPr>
            <a:spLocks noGrp="1"/>
          </p:cNvSpPr>
          <p:nvPr>
            <p:ph idx="1"/>
          </p:nvPr>
        </p:nvSpPr>
        <p:spPr>
          <a:xfrm>
            <a:off x="497114" y="1898076"/>
            <a:ext cx="8189686" cy="4823399"/>
          </a:xfrm>
        </p:spPr>
        <p:txBody>
          <a:bodyPr>
            <a:normAutofit/>
          </a:bodyPr>
          <a:lstStyle/>
          <a:p>
            <a:pPr lvl="0"/>
            <a:r>
              <a:rPr lang="en-US" dirty="0"/>
              <a:t>About </a:t>
            </a:r>
            <a:r>
              <a:rPr lang="en-US" dirty="0">
                <a:solidFill>
                  <a:schemeClr val="accent1"/>
                </a:solidFill>
              </a:rPr>
              <a:t>75-85% develop chronic infection</a:t>
            </a:r>
          </a:p>
          <a:p>
            <a:pPr lvl="0">
              <a:spcBef>
                <a:spcPts val="600"/>
              </a:spcBef>
              <a:spcAft>
                <a:spcPts val="600"/>
              </a:spcAft>
            </a:pPr>
            <a:r>
              <a:rPr lang="en-US" dirty="0"/>
              <a:t>Most with chronic infection </a:t>
            </a:r>
            <a:r>
              <a:rPr lang="en-US" dirty="0">
                <a:solidFill>
                  <a:schemeClr val="accent1"/>
                </a:solidFill>
              </a:rPr>
              <a:t>remain stable for years</a:t>
            </a:r>
          </a:p>
          <a:p>
            <a:pPr lvl="0">
              <a:spcBef>
                <a:spcPts val="0"/>
              </a:spcBef>
              <a:buSzPct val="100000"/>
            </a:pPr>
            <a:r>
              <a:rPr lang="en-US" dirty="0"/>
              <a:t>Of those with chronic infection</a:t>
            </a:r>
          </a:p>
          <a:p>
            <a:pPr marL="688975" lvl="0" indent="-344488">
              <a:spcBef>
                <a:spcPts val="0"/>
              </a:spcBef>
              <a:buSzPct val="70000"/>
              <a:buFont typeface="Courier New" pitchFamily="49" charset="0"/>
              <a:buChar char="o"/>
            </a:pPr>
            <a:r>
              <a:rPr lang="en-US" dirty="0" smtClean="0">
                <a:solidFill>
                  <a:schemeClr val="accent1"/>
                </a:solidFill>
              </a:rPr>
              <a:t>20%-30% </a:t>
            </a:r>
            <a:r>
              <a:rPr lang="en-US" dirty="0">
                <a:solidFill>
                  <a:schemeClr val="accent1"/>
                </a:solidFill>
              </a:rPr>
              <a:t>develop cirrhosis </a:t>
            </a:r>
            <a:r>
              <a:rPr lang="en-US" dirty="0"/>
              <a:t>and serious </a:t>
            </a:r>
            <a:r>
              <a:rPr lang="en-US" dirty="0" smtClean="0"/>
              <a:t>illness within 20 years if untreated</a:t>
            </a:r>
            <a:endParaRPr lang="en-US" dirty="0"/>
          </a:p>
          <a:p>
            <a:pPr marL="688975" lvl="0" indent="-344488">
              <a:spcBef>
                <a:spcPts val="0"/>
              </a:spcBef>
              <a:buSzPct val="70000"/>
              <a:buFont typeface="Courier New" pitchFamily="49" charset="0"/>
              <a:buChar char="o"/>
            </a:pPr>
            <a:r>
              <a:rPr lang="en-US" dirty="0" smtClean="0">
                <a:solidFill>
                  <a:schemeClr val="accent1"/>
                </a:solidFill>
              </a:rPr>
              <a:t>20%-37% </a:t>
            </a:r>
            <a:r>
              <a:rPr lang="en-US" dirty="0">
                <a:solidFill>
                  <a:schemeClr val="accent1"/>
                </a:solidFill>
              </a:rPr>
              <a:t>will die </a:t>
            </a:r>
            <a:r>
              <a:rPr lang="en-US" dirty="0"/>
              <a:t>as a result of liver failure or liver cancer </a:t>
            </a:r>
            <a:r>
              <a:rPr lang="en-US" dirty="0">
                <a:solidFill>
                  <a:schemeClr val="accent1"/>
                </a:solidFill>
              </a:rPr>
              <a:t>due to HCV </a:t>
            </a:r>
            <a:r>
              <a:rPr lang="en-US" dirty="0" smtClean="0">
                <a:solidFill>
                  <a:schemeClr val="accent1"/>
                </a:solidFill>
              </a:rPr>
              <a:t>disease </a:t>
            </a:r>
            <a:r>
              <a:rPr lang="en-US" dirty="0" smtClean="0"/>
              <a:t>if untreated</a:t>
            </a:r>
            <a:endParaRPr lang="en-US" dirty="0"/>
          </a:p>
          <a:p>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22</a:t>
            </a:fld>
            <a:endParaRPr lang="en-US" dirty="0">
              <a:solidFill>
                <a:srgbClr val="000000"/>
              </a:solidFill>
            </a:endParaRPr>
          </a:p>
        </p:txBody>
      </p:sp>
      <p:pic>
        <p:nvPicPr>
          <p:cNvPr id="5" name="Picture 2" descr="C:\Users\bfinnerty\AppData\Local\Microsoft\Windows\Temporary Internet Files\Content.IE5\JJVY3ILH\knowledgeonhepa103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293" y="143744"/>
            <a:ext cx="2631498" cy="175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2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2118" y="3254130"/>
            <a:ext cx="8593282" cy="1982888"/>
          </a:xfrm>
        </p:spPr>
        <p:txBody>
          <a:bodyPr>
            <a:noAutofit/>
          </a:bodyPr>
          <a:lstStyle/>
          <a:p>
            <a:pPr algn="ctr"/>
            <a:r>
              <a:rPr lang="en-US" sz="4400" cap="none" dirty="0" smtClean="0">
                <a:solidFill>
                  <a:srgbClr val="003366"/>
                </a:solidFill>
                <a:latin typeface="Arial"/>
                <a:cs typeface="Arial"/>
              </a:rPr>
              <a:t>Promoting Screening and Testing of Hepatitis C Infection</a:t>
            </a:r>
            <a:endParaRPr lang="en-US" sz="4400" cap="none" dirty="0">
              <a:solidFill>
                <a:srgbClr val="003366"/>
              </a:solidFill>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1422368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24346"/>
            <a:ext cx="8686800" cy="762000"/>
          </a:xfrm>
        </p:spPr>
        <p:txBody>
          <a:bodyPr/>
          <a:lstStyle/>
          <a:p>
            <a:r>
              <a:rPr lang="en-US" b="1" dirty="0" smtClean="0">
                <a:solidFill>
                  <a:srgbClr val="003366"/>
                </a:solidFill>
              </a:rPr>
              <a:t>Keys to Promoting HCV Testing</a:t>
            </a:r>
            <a:endParaRPr lang="en-US" b="1" dirty="0">
              <a:solidFill>
                <a:srgbClr val="003366"/>
              </a:solidFill>
            </a:endParaRPr>
          </a:p>
        </p:txBody>
      </p:sp>
      <p:sp>
        <p:nvSpPr>
          <p:cNvPr id="3" name="Content Placeholder 2"/>
          <p:cNvSpPr>
            <a:spLocks noGrp="1"/>
          </p:cNvSpPr>
          <p:nvPr>
            <p:ph idx="1"/>
          </p:nvPr>
        </p:nvSpPr>
        <p:spPr>
          <a:xfrm>
            <a:off x="685800" y="1799771"/>
            <a:ext cx="8001000" cy="4556579"/>
          </a:xfrm>
        </p:spPr>
        <p:txBody>
          <a:bodyPr/>
          <a:lstStyle/>
          <a:p>
            <a:pPr>
              <a:spcAft>
                <a:spcPts val="1800"/>
              </a:spcAft>
            </a:pPr>
            <a:r>
              <a:rPr lang="en-US" sz="2800" dirty="0" smtClean="0"/>
              <a:t>Keeping in mind patient factors such as </a:t>
            </a:r>
            <a:r>
              <a:rPr lang="en-US" sz="2800" dirty="0" smtClean="0">
                <a:solidFill>
                  <a:schemeClr val="accent1"/>
                </a:solidFill>
              </a:rPr>
              <a:t>fear, stigma, lack of HCV information, and relatedness</a:t>
            </a:r>
            <a:r>
              <a:rPr lang="en-US" sz="2800" dirty="0" smtClean="0"/>
              <a:t>, initiate a conversation around a patient’s identified risk behavior for HCV and the benefits of screening and testing</a:t>
            </a:r>
          </a:p>
          <a:p>
            <a:pPr>
              <a:spcAft>
                <a:spcPts val="1800"/>
              </a:spcAft>
            </a:pPr>
            <a:r>
              <a:rPr lang="en-US" sz="2800" dirty="0" smtClean="0"/>
              <a:t>Discuss the </a:t>
            </a:r>
            <a:r>
              <a:rPr lang="en-US" sz="2800" dirty="0" smtClean="0">
                <a:solidFill>
                  <a:schemeClr val="accent1"/>
                </a:solidFill>
              </a:rPr>
              <a:t>entire testing process </a:t>
            </a:r>
            <a:r>
              <a:rPr lang="en-US" sz="2800" dirty="0" smtClean="0"/>
              <a:t>and </a:t>
            </a:r>
            <a:r>
              <a:rPr lang="en-US" sz="2800" dirty="0" smtClean="0">
                <a:solidFill>
                  <a:schemeClr val="accent1"/>
                </a:solidFill>
              </a:rPr>
              <a:t>possible test results</a:t>
            </a:r>
            <a:r>
              <a:rPr lang="en-US" sz="2800" dirty="0" smtClean="0"/>
              <a:t>. Include availability of provider support, tailored risk reduction counseling, and current treatment options</a:t>
            </a:r>
          </a:p>
          <a:p>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69087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5487"/>
            <a:ext cx="9144000" cy="874713"/>
          </a:xfrm>
        </p:spPr>
        <p:txBody>
          <a:bodyPr>
            <a:normAutofit/>
          </a:bodyPr>
          <a:lstStyle/>
          <a:p>
            <a:r>
              <a:rPr lang="en-US" b="1" dirty="0" smtClean="0">
                <a:solidFill>
                  <a:srgbClr val="003366"/>
                </a:solidFill>
              </a:rPr>
              <a:t>Screening &amp; Testing for HCV</a:t>
            </a:r>
            <a:endParaRPr lang="en-US" b="1" dirty="0">
              <a:solidFill>
                <a:srgbClr val="003366"/>
              </a:solidFill>
            </a:endParaRPr>
          </a:p>
        </p:txBody>
      </p:sp>
      <p:sp>
        <p:nvSpPr>
          <p:cNvPr id="3" name="Content Placeholder 2"/>
          <p:cNvSpPr>
            <a:spLocks noGrp="1"/>
          </p:cNvSpPr>
          <p:nvPr>
            <p:ph idx="1"/>
          </p:nvPr>
        </p:nvSpPr>
        <p:spPr>
          <a:xfrm>
            <a:off x="762000" y="1785257"/>
            <a:ext cx="7848600" cy="4450731"/>
          </a:xfrm>
        </p:spPr>
        <p:txBody>
          <a:bodyPr/>
          <a:lstStyle/>
          <a:p>
            <a:pPr lvl="0">
              <a:spcBef>
                <a:spcPts val="0"/>
              </a:spcBef>
              <a:spcAft>
                <a:spcPts val="1200"/>
              </a:spcAft>
              <a:buNone/>
            </a:pPr>
            <a:r>
              <a:rPr lang="en-US" sz="2800" u="sng" dirty="0" smtClean="0"/>
              <a:t>Two-Part Process</a:t>
            </a:r>
          </a:p>
          <a:p>
            <a:pPr lvl="0">
              <a:spcBef>
                <a:spcPts val="0"/>
              </a:spcBef>
            </a:pPr>
            <a:r>
              <a:rPr lang="en-US" sz="2800" b="1" dirty="0" smtClean="0">
                <a:solidFill>
                  <a:schemeClr val="accent1"/>
                </a:solidFill>
              </a:rPr>
              <a:t>Anti-HCV </a:t>
            </a:r>
            <a:endParaRPr lang="en-US" sz="2800" b="1" dirty="0">
              <a:solidFill>
                <a:schemeClr val="accent1"/>
              </a:solidFill>
            </a:endParaRPr>
          </a:p>
          <a:p>
            <a:pPr marL="795338" lvl="0" indent="-225425">
              <a:spcBef>
                <a:spcPts val="0"/>
              </a:spcBef>
              <a:buSzPct val="80000"/>
              <a:buFont typeface="Courier New" pitchFamily="49" charset="0"/>
              <a:buChar char="o"/>
            </a:pPr>
            <a:r>
              <a:rPr lang="en-US" sz="2800" dirty="0"/>
              <a:t>Non reactive (negative)</a:t>
            </a:r>
          </a:p>
          <a:p>
            <a:pPr marL="795338" lvl="0" indent="-225425">
              <a:spcBef>
                <a:spcPts val="0"/>
              </a:spcBef>
              <a:buSzPct val="80000"/>
              <a:buFont typeface="Courier New" pitchFamily="49" charset="0"/>
              <a:buChar char="o"/>
            </a:pPr>
            <a:r>
              <a:rPr lang="en-US" sz="2800" dirty="0"/>
              <a:t>Reactive (positive</a:t>
            </a:r>
            <a:r>
              <a:rPr lang="en-US" sz="2800" dirty="0" smtClean="0"/>
              <a:t>)</a:t>
            </a:r>
          </a:p>
          <a:p>
            <a:pPr lvl="0">
              <a:spcBef>
                <a:spcPts val="0"/>
              </a:spcBef>
              <a:buNone/>
            </a:pPr>
            <a:endParaRPr lang="en-US" sz="2800" dirty="0" smtClean="0"/>
          </a:p>
          <a:p>
            <a:pPr lvl="0">
              <a:spcBef>
                <a:spcPts val="0"/>
              </a:spcBef>
            </a:pPr>
            <a:r>
              <a:rPr lang="en-US" sz="2800" b="1" dirty="0" smtClean="0">
                <a:solidFill>
                  <a:schemeClr val="accent1"/>
                </a:solidFill>
              </a:rPr>
              <a:t>HCV </a:t>
            </a:r>
            <a:r>
              <a:rPr lang="en-US" sz="2800" b="1" dirty="0">
                <a:solidFill>
                  <a:schemeClr val="accent1"/>
                </a:solidFill>
              </a:rPr>
              <a:t>RNA (PCR)</a:t>
            </a:r>
          </a:p>
          <a:p>
            <a:pPr marL="795338" indent="-225425">
              <a:spcBef>
                <a:spcPts val="0"/>
              </a:spcBef>
              <a:buSzPct val="80000"/>
              <a:buFont typeface="Courier New" pitchFamily="49" charset="0"/>
              <a:buChar char="o"/>
            </a:pPr>
            <a:r>
              <a:rPr lang="en-US" sz="2800" dirty="0"/>
              <a:t>Undetected</a:t>
            </a:r>
          </a:p>
          <a:p>
            <a:pPr marL="795338" indent="-225425">
              <a:spcBef>
                <a:spcPts val="0"/>
              </a:spcBef>
              <a:buSzPct val="80000"/>
              <a:buFont typeface="Courier New" pitchFamily="49" charset="0"/>
              <a:buChar char="o"/>
            </a:pPr>
            <a:r>
              <a:rPr lang="en-US" sz="2800" dirty="0"/>
              <a:t>Detected</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25</a:t>
            </a:fld>
            <a:endParaRPr lang="en-US" dirty="0">
              <a:solidFill>
                <a:srgbClr val="000000"/>
              </a:solidFill>
            </a:endParaRPr>
          </a:p>
        </p:txBody>
      </p:sp>
      <p:sp>
        <p:nvSpPr>
          <p:cNvPr id="5" name="TextBox 4"/>
          <p:cNvSpPr txBox="1"/>
          <p:nvPr/>
        </p:nvSpPr>
        <p:spPr>
          <a:xfrm>
            <a:off x="0" y="6495763"/>
            <a:ext cx="8229600" cy="369332"/>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SOURCE:</a:t>
            </a:r>
            <a:r>
              <a:rPr lang="en-US" sz="900" dirty="0" smtClean="0">
                <a:solidFill>
                  <a:srgbClr val="000000"/>
                </a:solidFill>
                <a:latin typeface="Arial" panose="020B0604020202020204" pitchFamily="34" charset="0"/>
                <a:cs typeface="Arial" panose="020B0604020202020204" pitchFamily="34" charset="0"/>
              </a:rPr>
              <a:t> NYS Department of Health, HIV Education and Training Programs, Viral Hepatitis Training Center.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(2014). </a:t>
            </a:r>
            <a:r>
              <a:rPr lang="en-US" sz="900" i="1" dirty="0" smtClean="0">
                <a:solidFill>
                  <a:srgbClr val="000000"/>
                </a:solidFill>
                <a:latin typeface="Arial" panose="020B0604020202020204" pitchFamily="34" charset="0"/>
                <a:cs typeface="Arial" panose="020B0604020202020204" pitchFamily="34" charset="0"/>
              </a:rPr>
              <a:t>Hepatitis C: Screening, Diagnosis, and Linkage to Care</a:t>
            </a:r>
            <a:r>
              <a:rPr lang="en-US" sz="900" dirty="0" smtClean="0">
                <a:solidFill>
                  <a:srgbClr val="000000"/>
                </a:solidFill>
                <a:latin typeface="Arial" panose="020B0604020202020204" pitchFamily="34" charset="0"/>
                <a:cs typeface="Arial" panose="020B0604020202020204" pitchFamily="34" charset="0"/>
              </a:rPr>
              <a:t>. Albany, NY: Author.    </a:t>
            </a:r>
            <a:endParaRPr lang="en-US"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745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4736"/>
            <a:ext cx="7772400" cy="762000"/>
          </a:xfrm>
        </p:spPr>
        <p:txBody>
          <a:bodyPr/>
          <a:lstStyle/>
          <a:p>
            <a:r>
              <a:rPr lang="en-US" b="1" dirty="0" smtClean="0">
                <a:solidFill>
                  <a:srgbClr val="003366"/>
                </a:solidFill>
              </a:rPr>
              <a:t>Anti-HCV Tests</a:t>
            </a:r>
            <a:endParaRPr lang="en-US" b="1" dirty="0">
              <a:solidFill>
                <a:srgbClr val="003366"/>
              </a:solidFill>
            </a:endParaRPr>
          </a:p>
        </p:txBody>
      </p:sp>
      <p:sp>
        <p:nvSpPr>
          <p:cNvPr id="3" name="Content Placeholder 2"/>
          <p:cNvSpPr>
            <a:spLocks noGrp="1"/>
          </p:cNvSpPr>
          <p:nvPr>
            <p:ph idx="1"/>
          </p:nvPr>
        </p:nvSpPr>
        <p:spPr>
          <a:xfrm>
            <a:off x="685800" y="1984664"/>
            <a:ext cx="7848600" cy="4495800"/>
          </a:xfrm>
        </p:spPr>
        <p:txBody>
          <a:bodyPr/>
          <a:lstStyle/>
          <a:p>
            <a:pPr lvl="0">
              <a:spcAft>
                <a:spcPts val="1200"/>
              </a:spcAft>
            </a:pPr>
            <a:r>
              <a:rPr lang="en-US" dirty="0" smtClean="0"/>
              <a:t>Anti-HCV tests are used to </a:t>
            </a:r>
            <a:r>
              <a:rPr lang="en-US" dirty="0" smtClean="0">
                <a:solidFill>
                  <a:schemeClr val="accent1"/>
                </a:solidFill>
              </a:rPr>
              <a:t>detect </a:t>
            </a:r>
            <a:r>
              <a:rPr lang="en-US" dirty="0">
                <a:solidFill>
                  <a:schemeClr val="accent1"/>
                </a:solidFill>
              </a:rPr>
              <a:t>the presence of antibodies</a:t>
            </a:r>
            <a:r>
              <a:rPr lang="en-US" dirty="0"/>
              <a:t> to hepatitis C virus</a:t>
            </a:r>
          </a:p>
          <a:p>
            <a:pPr lvl="0">
              <a:spcAft>
                <a:spcPts val="1200"/>
              </a:spcAft>
            </a:pPr>
            <a:r>
              <a:rPr lang="en-US" dirty="0" smtClean="0"/>
              <a:t>HCV screening tests </a:t>
            </a:r>
            <a:r>
              <a:rPr lang="en-US" dirty="0"/>
              <a:t>designed to detect antibodies </a:t>
            </a:r>
            <a:r>
              <a:rPr lang="en-US" dirty="0" smtClean="0"/>
              <a:t>have </a:t>
            </a:r>
            <a:r>
              <a:rPr lang="en-US" dirty="0"/>
              <a:t>a </a:t>
            </a:r>
            <a:r>
              <a:rPr lang="en-US" dirty="0">
                <a:solidFill>
                  <a:schemeClr val="accent1"/>
                </a:solidFill>
              </a:rPr>
              <a:t>“window period</a:t>
            </a:r>
            <a:r>
              <a:rPr lang="en-US" dirty="0" smtClean="0">
                <a:solidFill>
                  <a:schemeClr val="accent1"/>
                </a:solidFill>
              </a:rPr>
              <a:t>” </a:t>
            </a:r>
            <a:r>
              <a:rPr lang="en-US" dirty="0" smtClean="0"/>
              <a:t>(</a:t>
            </a:r>
            <a:r>
              <a:rPr lang="en-US" dirty="0"/>
              <a:t>6</a:t>
            </a:r>
            <a:r>
              <a:rPr lang="en-US" dirty="0" smtClean="0"/>
              <a:t>-8 </a:t>
            </a:r>
            <a:r>
              <a:rPr lang="en-US" dirty="0"/>
              <a:t>weeks</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86574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75857"/>
            <a:ext cx="7772400" cy="762000"/>
          </a:xfrm>
        </p:spPr>
        <p:txBody>
          <a:bodyPr/>
          <a:lstStyle/>
          <a:p>
            <a:r>
              <a:rPr lang="en-US" b="1" dirty="0" smtClean="0">
                <a:solidFill>
                  <a:srgbClr val="003366"/>
                </a:solidFill>
              </a:rPr>
              <a:t>Anti-HCV Tests</a:t>
            </a:r>
            <a:endParaRPr lang="en-US" b="1" dirty="0">
              <a:solidFill>
                <a:srgbClr val="003366"/>
              </a:solidFill>
            </a:endParaRPr>
          </a:p>
        </p:txBody>
      </p:sp>
      <p:sp>
        <p:nvSpPr>
          <p:cNvPr id="3" name="Content Placeholder 2"/>
          <p:cNvSpPr>
            <a:spLocks noGrp="1"/>
          </p:cNvSpPr>
          <p:nvPr>
            <p:ph idx="1"/>
          </p:nvPr>
        </p:nvSpPr>
        <p:spPr>
          <a:xfrm>
            <a:off x="533400" y="1544784"/>
            <a:ext cx="8366760" cy="5029200"/>
          </a:xfrm>
        </p:spPr>
        <p:txBody>
          <a:bodyPr>
            <a:normAutofit/>
          </a:bodyPr>
          <a:lstStyle/>
          <a:p>
            <a:pPr marL="349250" lvl="1" indent="-349250">
              <a:buNone/>
            </a:pPr>
            <a:r>
              <a:rPr lang="en-US" sz="3200" b="1" dirty="0" smtClean="0">
                <a:solidFill>
                  <a:schemeClr val="accent1"/>
                </a:solidFill>
              </a:rPr>
              <a:t>Serologic Antibody Assays</a:t>
            </a:r>
          </a:p>
          <a:p>
            <a:pPr marL="349250" lvl="1" indent="-349250">
              <a:spcBef>
                <a:spcPts val="600"/>
              </a:spcBef>
              <a:buFont typeface="Arial" pitchFamily="34" charset="0"/>
              <a:buChar char="•"/>
            </a:pPr>
            <a:r>
              <a:rPr lang="en-US" sz="3200" dirty="0" smtClean="0"/>
              <a:t>EIA </a:t>
            </a:r>
            <a:r>
              <a:rPr lang="en-US" sz="3200" dirty="0"/>
              <a:t>(enzyme </a:t>
            </a:r>
            <a:r>
              <a:rPr lang="en-US" sz="3200" dirty="0" smtClean="0"/>
              <a:t>immunoassay)</a:t>
            </a:r>
            <a:endParaRPr lang="en-US" sz="3200" dirty="0"/>
          </a:p>
          <a:p>
            <a:pPr marL="349250" indent="-349250">
              <a:spcBef>
                <a:spcPts val="0"/>
              </a:spcBef>
              <a:spcAft>
                <a:spcPts val="1200"/>
              </a:spcAft>
              <a:buFont typeface="Arial" pitchFamily="34" charset="0"/>
              <a:buChar char="•"/>
            </a:pPr>
            <a:r>
              <a:rPr lang="en-US" dirty="0" smtClean="0"/>
              <a:t>CIA </a:t>
            </a:r>
            <a:r>
              <a:rPr lang="en-US" dirty="0"/>
              <a:t>(enhanced chemiluminescence immunoassay</a:t>
            </a:r>
            <a:r>
              <a:rPr lang="en-US" dirty="0" smtClean="0"/>
              <a:t>)</a:t>
            </a:r>
            <a:endParaRPr lang="en-US" dirty="0"/>
          </a:p>
          <a:p>
            <a:pPr marL="228600" lvl="0" indent="-228600">
              <a:spcBef>
                <a:spcPts val="0"/>
              </a:spcBef>
            </a:pPr>
            <a:r>
              <a:rPr lang="en-US" dirty="0" smtClean="0"/>
              <a:t>OraQuick</a:t>
            </a:r>
            <a:r>
              <a:rPr lang="en-US" baseline="30000" dirty="0" smtClean="0"/>
              <a:t>®</a:t>
            </a:r>
            <a:r>
              <a:rPr lang="en-US" dirty="0" smtClean="0"/>
              <a:t> HCV Rapid</a:t>
            </a:r>
            <a:r>
              <a:rPr lang="en-US" dirty="0"/>
              <a:t> Antibody Test</a:t>
            </a:r>
          </a:p>
          <a:p>
            <a:pPr lvl="1">
              <a:spcBef>
                <a:spcPts val="0"/>
              </a:spcBef>
              <a:buSzPct val="75000"/>
              <a:buFont typeface="Courier New" pitchFamily="49" charset="0"/>
              <a:buChar char="o"/>
            </a:pPr>
            <a:r>
              <a:rPr lang="en-US" sz="3200" dirty="0">
                <a:solidFill>
                  <a:schemeClr val="accent1"/>
                </a:solidFill>
              </a:rPr>
              <a:t>Point-of-care antibody test results in 20 minutes</a:t>
            </a:r>
          </a:p>
          <a:p>
            <a:pPr lvl="1">
              <a:spcBef>
                <a:spcPts val="0"/>
              </a:spcBef>
              <a:buSzPct val="75000"/>
              <a:buFont typeface="Courier New" pitchFamily="49" charset="0"/>
              <a:buChar char="o"/>
            </a:pPr>
            <a:r>
              <a:rPr lang="en-US" sz="3200" dirty="0">
                <a:solidFill>
                  <a:schemeClr val="accent1"/>
                </a:solidFill>
              </a:rPr>
              <a:t>Fingerstick, venipuncture, serum, or plasma (not oral fluid) </a:t>
            </a:r>
            <a:endParaRPr lang="en-US" sz="2800" dirty="0">
              <a:solidFill>
                <a:schemeClr val="accent1"/>
              </a:solidFill>
            </a:endParaRP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2047166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76301"/>
            <a:ext cx="8443912" cy="969963"/>
          </a:xfrm>
        </p:spPr>
        <p:txBody>
          <a:bodyPr>
            <a:normAutofit fontScale="90000"/>
          </a:bodyPr>
          <a:lstStyle/>
          <a:p>
            <a:r>
              <a:rPr lang="en-US" b="1" dirty="0">
                <a:solidFill>
                  <a:srgbClr val="003366"/>
                </a:solidFill>
              </a:rPr>
              <a:t>Antibody </a:t>
            </a:r>
            <a:r>
              <a:rPr lang="en-US" b="1" dirty="0" smtClean="0">
                <a:solidFill>
                  <a:srgbClr val="003366"/>
                </a:solidFill>
              </a:rPr>
              <a:t>Tests Cannot Tell </a:t>
            </a:r>
            <a:r>
              <a:rPr lang="en-US" b="1" dirty="0">
                <a:solidFill>
                  <a:srgbClr val="003366"/>
                </a:solidFill>
              </a:rPr>
              <a:t>the </a:t>
            </a:r>
            <a:r>
              <a:rPr lang="en-US" b="1" dirty="0" smtClean="0">
                <a:solidFill>
                  <a:srgbClr val="003366"/>
                </a:solidFill>
              </a:rPr>
              <a:t>Difference Between…</a:t>
            </a:r>
            <a:endParaRPr lang="en-US" b="1" dirty="0">
              <a:solidFill>
                <a:srgbClr val="003366"/>
              </a:solidFill>
            </a:endParaRPr>
          </a:p>
        </p:txBody>
      </p:sp>
      <p:sp>
        <p:nvSpPr>
          <p:cNvPr id="3" name="Content Placeholder 2"/>
          <p:cNvSpPr>
            <a:spLocks noGrp="1"/>
          </p:cNvSpPr>
          <p:nvPr>
            <p:ph idx="1"/>
          </p:nvPr>
        </p:nvSpPr>
        <p:spPr>
          <a:xfrm>
            <a:off x="381000" y="2366673"/>
            <a:ext cx="8305800" cy="4221163"/>
          </a:xfrm>
        </p:spPr>
        <p:txBody>
          <a:bodyPr/>
          <a:lstStyle/>
          <a:p>
            <a:pPr lvl="0"/>
            <a:r>
              <a:rPr lang="en-US" dirty="0"/>
              <a:t>Someone who has a chronic infection</a:t>
            </a:r>
          </a:p>
          <a:p>
            <a:pPr lvl="0"/>
            <a:r>
              <a:rPr lang="en-US" dirty="0"/>
              <a:t>Someone </a:t>
            </a:r>
            <a:r>
              <a:rPr lang="en-US" dirty="0" smtClean="0"/>
              <a:t>who had a past infection </a:t>
            </a:r>
          </a:p>
          <a:p>
            <a:pPr lvl="1"/>
            <a:r>
              <a:rPr lang="en-US" dirty="0" smtClean="0">
                <a:solidFill>
                  <a:schemeClr val="accent1"/>
                </a:solidFill>
              </a:rPr>
              <a:t>Someone who has ‘cleared</a:t>
            </a:r>
            <a:r>
              <a:rPr lang="en-US" dirty="0">
                <a:solidFill>
                  <a:schemeClr val="accent1"/>
                </a:solidFill>
              </a:rPr>
              <a:t>’ the </a:t>
            </a:r>
            <a:r>
              <a:rPr lang="en-US" dirty="0" smtClean="0">
                <a:solidFill>
                  <a:schemeClr val="accent1"/>
                </a:solidFill>
              </a:rPr>
              <a:t>virus spontaneously</a:t>
            </a:r>
            <a:endParaRPr lang="en-US" dirty="0">
              <a:solidFill>
                <a:schemeClr val="accent1"/>
              </a:solidFill>
            </a:endParaRPr>
          </a:p>
          <a:p>
            <a:pPr lvl="1"/>
            <a:r>
              <a:rPr lang="en-US" dirty="0" smtClean="0">
                <a:solidFill>
                  <a:schemeClr val="accent1"/>
                </a:solidFill>
              </a:rPr>
              <a:t>Someone </a:t>
            </a:r>
            <a:r>
              <a:rPr lang="en-US" dirty="0">
                <a:solidFill>
                  <a:schemeClr val="accent1"/>
                </a:solidFill>
              </a:rPr>
              <a:t>who has been effectively treated</a:t>
            </a:r>
          </a:p>
          <a:p>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1200279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2340"/>
            <a:ext cx="9144000" cy="874713"/>
          </a:xfrm>
        </p:spPr>
        <p:txBody>
          <a:bodyPr/>
          <a:lstStyle/>
          <a:p>
            <a:r>
              <a:rPr lang="en-US" sz="4200" b="1" dirty="0" smtClean="0">
                <a:solidFill>
                  <a:srgbClr val="003366"/>
                </a:solidFill>
              </a:rPr>
              <a:t>Understanding Screening Results</a:t>
            </a:r>
            <a:endParaRPr lang="en-US" sz="4200" b="1" dirty="0">
              <a:solidFill>
                <a:srgbClr val="003366"/>
              </a:solidFill>
            </a:endParaRPr>
          </a:p>
        </p:txBody>
      </p:sp>
      <p:sp>
        <p:nvSpPr>
          <p:cNvPr id="3" name="Content Placeholder 2"/>
          <p:cNvSpPr>
            <a:spLocks noGrp="1"/>
          </p:cNvSpPr>
          <p:nvPr>
            <p:ph idx="1"/>
          </p:nvPr>
        </p:nvSpPr>
        <p:spPr>
          <a:xfrm>
            <a:off x="0" y="1557054"/>
            <a:ext cx="9144000" cy="3791462"/>
          </a:xfrm>
        </p:spPr>
        <p:txBody>
          <a:bodyPr>
            <a:normAutofit/>
          </a:bodyPr>
          <a:lstStyle/>
          <a:p>
            <a:pPr>
              <a:buNone/>
            </a:pPr>
            <a:r>
              <a:rPr lang="en-US" sz="2800" dirty="0" smtClean="0"/>
              <a:t>HCV antibody</a:t>
            </a:r>
            <a:r>
              <a:rPr lang="en-US" dirty="0" smtClean="0"/>
              <a:t>:</a:t>
            </a:r>
          </a:p>
          <a:p>
            <a:pPr>
              <a:buNone/>
            </a:pPr>
            <a:endParaRPr lang="en-US" sz="2800" b="1" dirty="0" smtClean="0"/>
          </a:p>
          <a:p>
            <a:pPr>
              <a:buNone/>
            </a:pPr>
            <a:r>
              <a:rPr lang="en-US" sz="2800" dirty="0" smtClean="0"/>
              <a:t>     </a:t>
            </a:r>
          </a:p>
          <a:p>
            <a:pPr>
              <a:buNone/>
            </a:pPr>
            <a:endParaRPr lang="en-US" sz="2800" dirty="0" smtClean="0"/>
          </a:p>
          <a:p>
            <a:pPr>
              <a:buNone/>
            </a:pPr>
            <a:r>
              <a:rPr lang="en-US" sz="2800" dirty="0" smtClean="0"/>
              <a:t>        Meaning:</a:t>
            </a:r>
          </a:p>
          <a:p>
            <a:pPr>
              <a:buNone/>
            </a:pPr>
            <a:endParaRPr lang="en-US" sz="2800" dirty="0" smtClean="0"/>
          </a:p>
          <a:p>
            <a:pPr>
              <a:buNone/>
            </a:pPr>
            <a:r>
              <a:rPr lang="en-US" sz="2800" dirty="0" smtClean="0"/>
              <a:t> </a:t>
            </a:r>
          </a:p>
          <a:p>
            <a:pPr>
              <a:buNone/>
            </a:pPr>
            <a:endParaRPr lang="en-US" sz="2800" dirty="0" smtClean="0"/>
          </a:p>
          <a:p>
            <a:pPr>
              <a:buNone/>
            </a:pP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29</a:t>
            </a:fld>
            <a:endParaRPr lang="en-US" dirty="0">
              <a:solidFill>
                <a:srgbClr val="000000"/>
              </a:solidFill>
            </a:endParaRPr>
          </a:p>
        </p:txBody>
      </p:sp>
      <p:sp>
        <p:nvSpPr>
          <p:cNvPr id="5" name="Flowchart: Alternate Process 4"/>
          <p:cNvSpPr/>
          <p:nvPr/>
        </p:nvSpPr>
        <p:spPr bwMode="auto">
          <a:xfrm>
            <a:off x="2667000" y="1634838"/>
            <a:ext cx="1752600" cy="533400"/>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333399">
                    <a:lumMod val="75000"/>
                  </a:srgbClr>
                </a:solidFill>
              </a:rPr>
              <a:t>Non </a:t>
            </a:r>
            <a:r>
              <a:rPr lang="en-US" sz="2200" b="1" dirty="0" smtClean="0">
                <a:solidFill>
                  <a:srgbClr val="333399">
                    <a:lumMod val="75000"/>
                  </a:srgbClr>
                </a:solidFill>
                <a:latin typeface="Arial" panose="020B0604020202020204" pitchFamily="34" charset="0"/>
                <a:cs typeface="Arial" panose="020B0604020202020204" pitchFamily="34" charset="0"/>
              </a:rPr>
              <a:t>reactive</a:t>
            </a:r>
          </a:p>
        </p:txBody>
      </p:sp>
      <p:sp>
        <p:nvSpPr>
          <p:cNvPr id="7" name="Flowchart: Alternate Process 6"/>
          <p:cNvSpPr/>
          <p:nvPr/>
        </p:nvSpPr>
        <p:spPr bwMode="auto">
          <a:xfrm>
            <a:off x="4724400" y="16348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Reactive</a:t>
            </a:r>
          </a:p>
        </p:txBody>
      </p:sp>
      <p:sp>
        <p:nvSpPr>
          <p:cNvPr id="8" name="Flowchart: Alternate Process 7"/>
          <p:cNvSpPr/>
          <p:nvPr/>
        </p:nvSpPr>
        <p:spPr bwMode="auto">
          <a:xfrm>
            <a:off x="6781800" y="16348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Reactive</a:t>
            </a:r>
          </a:p>
        </p:txBody>
      </p:sp>
      <p:sp>
        <p:nvSpPr>
          <p:cNvPr id="10" name="Flowchart: Alternate Process 9"/>
          <p:cNvSpPr/>
          <p:nvPr/>
        </p:nvSpPr>
        <p:spPr bwMode="auto">
          <a:xfrm>
            <a:off x="4724400" y="2625438"/>
            <a:ext cx="1752600" cy="533400"/>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333399">
                    <a:lumMod val="75000"/>
                  </a:srgbClr>
                </a:solidFill>
              </a:rPr>
              <a:t>Not </a:t>
            </a:r>
            <a:r>
              <a:rPr lang="en-US" sz="2200" b="1" dirty="0" smtClean="0">
                <a:solidFill>
                  <a:srgbClr val="333399">
                    <a:lumMod val="75000"/>
                  </a:srgbClr>
                </a:solidFill>
                <a:latin typeface="Arial" panose="020B0604020202020204" pitchFamily="34" charset="0"/>
                <a:cs typeface="Arial" panose="020B0604020202020204" pitchFamily="34" charset="0"/>
              </a:rPr>
              <a:t>detected</a:t>
            </a:r>
          </a:p>
        </p:txBody>
      </p:sp>
      <p:sp>
        <p:nvSpPr>
          <p:cNvPr id="11" name="Flowchart: Alternate Process 10"/>
          <p:cNvSpPr/>
          <p:nvPr/>
        </p:nvSpPr>
        <p:spPr bwMode="auto">
          <a:xfrm>
            <a:off x="6781800" y="26254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Detected</a:t>
            </a:r>
          </a:p>
        </p:txBody>
      </p:sp>
      <p:sp>
        <p:nvSpPr>
          <p:cNvPr id="12" name="TextBox 11"/>
          <p:cNvSpPr txBox="1"/>
          <p:nvPr/>
        </p:nvSpPr>
        <p:spPr>
          <a:xfrm>
            <a:off x="2590800" y="3616039"/>
            <a:ext cx="16764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Not </a:t>
            </a:r>
            <a:r>
              <a:rPr lang="en-US" sz="2800" dirty="0" smtClean="0">
                <a:solidFill>
                  <a:srgbClr val="000000"/>
                </a:solidFill>
                <a:latin typeface="Arial" panose="020B0604020202020204" pitchFamily="34" charset="0"/>
                <a:cs typeface="Arial" panose="020B0604020202020204" pitchFamily="34" charset="0"/>
              </a:rPr>
              <a:t>infected</a:t>
            </a:r>
            <a:endParaRPr lang="en-US" sz="28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4495800" y="3616039"/>
            <a:ext cx="20574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Previously</a:t>
            </a:r>
            <a:r>
              <a:rPr lang="en-US" sz="2800" dirty="0" smtClean="0">
                <a:solidFill>
                  <a:srgbClr val="000000"/>
                </a:solidFill>
                <a:latin typeface="Arial" panose="020B0604020202020204" pitchFamily="34" charset="0"/>
                <a:cs typeface="Arial" panose="020B0604020202020204" pitchFamily="34" charset="0"/>
              </a:rPr>
              <a:t> infected</a:t>
            </a:r>
            <a:endParaRPr lang="en-US" sz="28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6705600" y="3616038"/>
            <a:ext cx="19050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Currently</a:t>
            </a:r>
            <a:r>
              <a:rPr lang="en-US" sz="2800" dirty="0" smtClean="0">
                <a:solidFill>
                  <a:srgbClr val="000000"/>
                </a:solidFill>
                <a:latin typeface="Arial" panose="020B0604020202020204" pitchFamily="34" charset="0"/>
                <a:cs typeface="Arial" panose="020B0604020202020204" pitchFamily="34" charset="0"/>
              </a:rPr>
              <a:t> infected</a:t>
            </a:r>
            <a:endParaRPr lang="en-US" sz="28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52400" y="4570145"/>
            <a:ext cx="8686800" cy="1923604"/>
          </a:xfrm>
          <a:prstGeom prst="rect">
            <a:avLst/>
          </a:prstGeom>
          <a:noFill/>
        </p:spPr>
        <p:txBody>
          <a:bodyPr wrap="square" rtlCol="0">
            <a:spAutoFit/>
          </a:bodyPr>
          <a:lstStyle/>
          <a:p>
            <a:pPr defTabSz="914400"/>
            <a:r>
              <a:rPr lang="en-US" sz="2400" dirty="0" smtClean="0">
                <a:solidFill>
                  <a:schemeClr val="accent1"/>
                </a:solidFill>
                <a:latin typeface="Arial" panose="020B0604020202020204" pitchFamily="34" charset="0"/>
                <a:cs typeface="Arial" panose="020B0604020202020204" pitchFamily="34" charset="0"/>
              </a:rPr>
              <a:t>Additional testing as appropriate:</a:t>
            </a:r>
          </a:p>
          <a:p>
            <a:pPr marL="112713" indent="-112713" defTabSz="914400">
              <a:spcAft>
                <a:spcPts val="600"/>
              </a:spcAft>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In a small number of cases of HIV/HCV co-infection, individuals may have false negative HCV screening results because immune system may be too weak to develop HCV antibodies</a:t>
            </a:r>
          </a:p>
          <a:p>
            <a:pPr marL="112713" indent="-112713" defTabSz="914400">
              <a:spcAft>
                <a:spcPts val="600"/>
              </a:spcAft>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For non reactive (negative) for a person with suspicion of recent HCV exposure and/or has elevated liver enzymes, rescreen in 6 months </a:t>
            </a:r>
          </a:p>
        </p:txBody>
      </p:sp>
      <p:sp>
        <p:nvSpPr>
          <p:cNvPr id="6" name="Rectangle 5"/>
          <p:cNvSpPr/>
          <p:nvPr/>
        </p:nvSpPr>
        <p:spPr>
          <a:xfrm>
            <a:off x="509154" y="2625438"/>
            <a:ext cx="1899879"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HCV RNA:</a:t>
            </a:r>
          </a:p>
        </p:txBody>
      </p:sp>
      <p:cxnSp>
        <p:nvCxnSpPr>
          <p:cNvPr id="17" name="Straight Connector 16"/>
          <p:cNvCxnSpPr/>
          <p:nvPr/>
        </p:nvCxnSpPr>
        <p:spPr>
          <a:xfrm>
            <a:off x="0" y="4523508"/>
            <a:ext cx="9144000" cy="46638"/>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002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p:bldP spid="13"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838200"/>
          </a:xfrm>
        </p:spPr>
        <p:txBody>
          <a:bodyPr>
            <a:noAutofit/>
          </a:bodyPr>
          <a:lstStyle/>
          <a:p>
            <a:r>
              <a:rPr lang="en-US" sz="2400" b="1" dirty="0" smtClean="0">
                <a:solidFill>
                  <a:srgbClr val="003366"/>
                </a:solidFill>
              </a:rPr>
              <a:t>Rates of newly reported HCV cases among 15-24 and among other age groups. MA 2002-2009</a:t>
            </a:r>
            <a:endParaRPr lang="en-US" sz="2400" b="1" dirty="0">
              <a:solidFill>
                <a:srgbClr val="003366"/>
              </a:solidFill>
            </a:endParaRPr>
          </a:p>
        </p:txBody>
      </p:sp>
      <p:pic>
        <p:nvPicPr>
          <p:cNvPr id="6" name="Content Placeholder 5"/>
          <p:cNvPicPr>
            <a:picLocks noGrp="1" noChangeAspect="1"/>
          </p:cNvPicPr>
          <p:nvPr>
            <p:ph idx="1"/>
          </p:nvPr>
        </p:nvPicPr>
        <p:blipFill>
          <a:blip r:embed="rId5"/>
          <a:srcRect t="1881" b="1881"/>
          <a:stretch>
            <a:fillRect/>
          </a:stretch>
        </p:blipFill>
        <p:spPr>
          <a:xfrm>
            <a:off x="152400" y="1524000"/>
            <a:ext cx="8839200" cy="5181600"/>
          </a:xfrm>
        </p:spPr>
      </p:pic>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4142397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73469"/>
            <a:ext cx="9144000" cy="1951715"/>
          </a:xfrm>
        </p:spPr>
        <p:txBody>
          <a:bodyPr>
            <a:noAutofit/>
          </a:bodyPr>
          <a:lstStyle/>
          <a:p>
            <a:pPr algn="ctr"/>
            <a:r>
              <a:rPr lang="en-US" sz="3800" cap="none" dirty="0" smtClean="0">
                <a:solidFill>
                  <a:srgbClr val="003366"/>
                </a:solidFill>
                <a:latin typeface="Arial"/>
                <a:cs typeface="Arial"/>
              </a:rPr>
              <a:t>Strategies for Engaging Adolescents: </a:t>
            </a:r>
            <a:br>
              <a:rPr lang="en-US" sz="3800" cap="none" dirty="0" smtClean="0">
                <a:solidFill>
                  <a:srgbClr val="003366"/>
                </a:solidFill>
                <a:latin typeface="Arial"/>
                <a:cs typeface="Arial"/>
              </a:rPr>
            </a:br>
            <a:r>
              <a:rPr lang="en-US" sz="3400" cap="none" dirty="0" smtClean="0">
                <a:solidFill>
                  <a:srgbClr val="003366"/>
                </a:solidFill>
                <a:latin typeface="Arial"/>
                <a:cs typeface="Arial"/>
              </a:rPr>
              <a:t>Roles for Local Health Departments, Educators, and Treatment Providers</a:t>
            </a:r>
            <a:endParaRPr lang="en-US" sz="3400" cap="none" dirty="0">
              <a:solidFill>
                <a:srgbClr val="003366"/>
              </a:solidFill>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3717473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4463"/>
            <a:ext cx="9144000" cy="819149"/>
          </a:xfrm>
        </p:spPr>
        <p:txBody>
          <a:bodyPr>
            <a:normAutofit/>
          </a:bodyPr>
          <a:lstStyle/>
          <a:p>
            <a:r>
              <a:rPr lang="en-US" sz="3800" b="1" dirty="0" smtClean="0">
                <a:solidFill>
                  <a:srgbClr val="003366"/>
                </a:solidFill>
              </a:rPr>
              <a:t>Topline Strategies</a:t>
            </a:r>
            <a:endParaRPr lang="en-US" sz="3800" b="1" dirty="0">
              <a:solidFill>
                <a:srgbClr val="003366"/>
              </a:solidFill>
            </a:endParaRPr>
          </a:p>
        </p:txBody>
      </p:sp>
      <p:sp>
        <p:nvSpPr>
          <p:cNvPr id="3" name="Content Placeholder 2"/>
          <p:cNvSpPr>
            <a:spLocks noGrp="1"/>
          </p:cNvSpPr>
          <p:nvPr>
            <p:ph idx="1"/>
          </p:nvPr>
        </p:nvSpPr>
        <p:spPr>
          <a:xfrm>
            <a:off x="304800" y="1624448"/>
            <a:ext cx="8610600" cy="4924633"/>
          </a:xfrm>
        </p:spPr>
        <p:txBody>
          <a:bodyPr>
            <a:normAutofit/>
          </a:bodyPr>
          <a:lstStyle/>
          <a:p>
            <a:pPr lvl="0">
              <a:lnSpc>
                <a:spcPct val="110000"/>
              </a:lnSpc>
              <a:spcBef>
                <a:spcPts val="0"/>
              </a:spcBef>
            </a:pPr>
            <a:r>
              <a:rPr lang="en-US" sz="2800" dirty="0" smtClean="0"/>
              <a:t>Create community-led education and messaging strategies on HCV risks, injection transmission risks (e.g., sharing injection equipment) and HCV testing resources</a:t>
            </a:r>
          </a:p>
          <a:p>
            <a:pPr lvl="0">
              <a:lnSpc>
                <a:spcPct val="110000"/>
              </a:lnSpc>
              <a:spcBef>
                <a:spcPts val="0"/>
              </a:spcBef>
            </a:pPr>
            <a:r>
              <a:rPr lang="en-US" sz="2800" dirty="0" smtClean="0"/>
              <a:t>Create age-appropriate substance use and HCV intervention and prevention strategies that are evidence based and effective</a:t>
            </a:r>
          </a:p>
          <a:p>
            <a:pPr lvl="0">
              <a:lnSpc>
                <a:spcPct val="110000"/>
              </a:lnSpc>
              <a:spcBef>
                <a:spcPts val="0"/>
              </a:spcBef>
            </a:pPr>
            <a:r>
              <a:rPr lang="en-US" sz="2800" dirty="0" smtClean="0"/>
              <a:t>Expand research activities to better understand how to effectively address the emerging crisis of HCV infection among young IDUs</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1978482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916883"/>
            <a:ext cx="9144000" cy="819149"/>
          </a:xfrm>
        </p:spPr>
        <p:txBody>
          <a:bodyPr>
            <a:noAutofit/>
          </a:bodyPr>
          <a:lstStyle/>
          <a:p>
            <a:r>
              <a:rPr lang="en-US" sz="3200" b="1" dirty="0" smtClean="0">
                <a:solidFill>
                  <a:srgbClr val="003366"/>
                </a:solidFill>
              </a:rPr>
              <a:t>Possible Roles for Local </a:t>
            </a:r>
            <a:r>
              <a:rPr lang="en-US" sz="3200" b="1" dirty="0">
                <a:solidFill>
                  <a:srgbClr val="003366"/>
                </a:solidFill>
              </a:rPr>
              <a:t>H</a:t>
            </a:r>
            <a:r>
              <a:rPr lang="en-US" sz="3200" b="1" dirty="0" smtClean="0">
                <a:solidFill>
                  <a:srgbClr val="003366"/>
                </a:solidFill>
              </a:rPr>
              <a:t>ealth </a:t>
            </a:r>
            <a:r>
              <a:rPr lang="en-US" sz="3200" b="1" dirty="0">
                <a:solidFill>
                  <a:srgbClr val="003366"/>
                </a:solidFill>
              </a:rPr>
              <a:t>D</a:t>
            </a:r>
            <a:r>
              <a:rPr lang="en-US" sz="3200" b="1" dirty="0" smtClean="0">
                <a:solidFill>
                  <a:srgbClr val="003366"/>
                </a:solidFill>
              </a:rPr>
              <a:t>epartments, Educators, and Providers </a:t>
            </a:r>
            <a:endParaRPr lang="en-US" sz="3200" b="1" dirty="0">
              <a:solidFill>
                <a:srgbClr val="003366"/>
              </a:solidFill>
            </a:endParaRPr>
          </a:p>
        </p:txBody>
      </p:sp>
      <p:sp>
        <p:nvSpPr>
          <p:cNvPr id="3" name="Content Placeholder 2"/>
          <p:cNvSpPr>
            <a:spLocks noGrp="1"/>
          </p:cNvSpPr>
          <p:nvPr>
            <p:ph idx="1"/>
          </p:nvPr>
        </p:nvSpPr>
        <p:spPr>
          <a:xfrm>
            <a:off x="493295" y="1782567"/>
            <a:ext cx="7964905" cy="4719555"/>
          </a:xfrm>
        </p:spPr>
        <p:txBody>
          <a:bodyPr>
            <a:normAutofit/>
          </a:bodyPr>
          <a:lstStyle/>
          <a:p>
            <a:r>
              <a:rPr lang="en-US" sz="3000" dirty="0" smtClean="0"/>
              <a:t>Integrate education on misuse of prescription opiates and HCV risk into sex and drug education curricula for youth. </a:t>
            </a:r>
          </a:p>
          <a:p>
            <a:r>
              <a:rPr lang="en-US" sz="3000" dirty="0" smtClean="0"/>
              <a:t>Provide referrals to local syringe exchange programs, pharmacies that sell syringes and to local opiate replacement therapy programs</a:t>
            </a:r>
          </a:p>
          <a:p>
            <a:r>
              <a:rPr lang="en-US" sz="3000" dirty="0" smtClean="0"/>
              <a:t>Integrate HCV testing into HIV testing services. </a:t>
            </a:r>
            <a:endParaRPr lang="en-US" sz="30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673403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9540"/>
            <a:ext cx="7772400" cy="762000"/>
          </a:xfrm>
        </p:spPr>
        <p:txBody>
          <a:bodyPr/>
          <a:lstStyle/>
          <a:p>
            <a:pPr algn="ctr"/>
            <a:r>
              <a:rPr lang="en-US" b="1" dirty="0" smtClean="0">
                <a:solidFill>
                  <a:srgbClr val="003366"/>
                </a:solidFill>
              </a:rPr>
              <a:t>Themes</a:t>
            </a:r>
            <a:endParaRPr lang="en-US" b="1" dirty="0">
              <a:solidFill>
                <a:srgbClr val="003366"/>
              </a:solidFill>
            </a:endParaRPr>
          </a:p>
        </p:txBody>
      </p:sp>
      <p:sp>
        <p:nvSpPr>
          <p:cNvPr id="3" name="Content Placeholder 2"/>
          <p:cNvSpPr>
            <a:spLocks noGrp="1"/>
          </p:cNvSpPr>
          <p:nvPr>
            <p:ph idx="1"/>
          </p:nvPr>
        </p:nvSpPr>
        <p:spPr>
          <a:xfrm>
            <a:off x="381000" y="1281248"/>
            <a:ext cx="8534400" cy="5254336"/>
          </a:xfrm>
        </p:spPr>
        <p:txBody>
          <a:bodyPr>
            <a:noAutofit/>
          </a:bodyPr>
          <a:lstStyle/>
          <a:p>
            <a:pPr marL="228600" lvl="0" indent="-228600">
              <a:spcAft>
                <a:spcPts val="1200"/>
              </a:spcAft>
            </a:pPr>
            <a:r>
              <a:rPr lang="en-US" sz="2400" dirty="0"/>
              <a:t>Understand the role of family</a:t>
            </a:r>
          </a:p>
          <a:p>
            <a:pPr marL="228600" lvl="0" indent="-228600">
              <a:spcAft>
                <a:spcPts val="1200"/>
              </a:spcAft>
            </a:pPr>
            <a:r>
              <a:rPr lang="en-US" sz="2400" dirty="0"/>
              <a:t>Include voices of young people</a:t>
            </a:r>
          </a:p>
          <a:p>
            <a:pPr marL="228600" lvl="0" indent="-228600">
              <a:spcAft>
                <a:spcPts val="1200"/>
              </a:spcAft>
            </a:pPr>
            <a:r>
              <a:rPr lang="en-US" sz="2400" dirty="0"/>
              <a:t>Address social networks</a:t>
            </a:r>
          </a:p>
          <a:p>
            <a:pPr marL="228600" lvl="0" indent="-228600">
              <a:spcAft>
                <a:spcPts val="1200"/>
              </a:spcAft>
            </a:pPr>
            <a:r>
              <a:rPr lang="en-US" sz="2400" dirty="0"/>
              <a:t>Expanded access to sterile preparation and injection equipment for drug users who cannot or will not stop injecting</a:t>
            </a:r>
            <a:endParaRPr lang="en-US" sz="2400" dirty="0">
              <a:solidFill>
                <a:schemeClr val="accent1"/>
              </a:solidFill>
            </a:endParaRPr>
          </a:p>
          <a:p>
            <a:pPr marL="228600" lvl="0" indent="-228600">
              <a:spcAft>
                <a:spcPts val="1200"/>
              </a:spcAft>
            </a:pPr>
            <a:r>
              <a:rPr lang="en-US" sz="2400" dirty="0" smtClean="0"/>
              <a:t>Leverage opportunities related to advances in HCV treatment</a:t>
            </a:r>
          </a:p>
          <a:p>
            <a:pPr marL="228600" lvl="0" indent="-228600">
              <a:spcAft>
                <a:spcPts val="1200"/>
              </a:spcAft>
            </a:pPr>
            <a:r>
              <a:rPr lang="en-US" sz="2400" dirty="0" smtClean="0"/>
              <a:t>Use community-level interventions to address any barriers to prevention, treatment, and care services</a:t>
            </a:r>
          </a:p>
          <a:p>
            <a:pPr marL="228600" lvl="0" indent="-228600">
              <a:spcAft>
                <a:spcPts val="1200"/>
              </a:spcAft>
            </a:pPr>
            <a:r>
              <a:rPr lang="en-US" sz="2400" dirty="0" smtClean="0"/>
              <a:t>Use state viral hepatitis coordinators</a:t>
            </a:r>
          </a:p>
          <a:p>
            <a:pPr marL="228600" lvl="0" indent="-228600">
              <a:spcAft>
                <a:spcPts val="1200"/>
              </a:spcAft>
            </a:pPr>
            <a:endParaRPr lang="en-US" sz="2400" dirty="0">
              <a:solidFill>
                <a:schemeClr val="accent1"/>
              </a:solidFill>
            </a:endParaRPr>
          </a:p>
          <a:p>
            <a:pPr marL="228600" lvl="0" indent="-228600">
              <a:spcAft>
                <a:spcPts val="1200"/>
              </a:spcAft>
            </a:pPr>
            <a:endParaRPr lang="en-US" sz="24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284396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84364"/>
            <a:ext cx="8991600" cy="819149"/>
          </a:xfrm>
        </p:spPr>
        <p:txBody>
          <a:bodyPr/>
          <a:lstStyle/>
          <a:p>
            <a:r>
              <a:rPr lang="en-US" b="1" dirty="0" smtClean="0">
                <a:solidFill>
                  <a:srgbClr val="003366"/>
                </a:solidFill>
              </a:rPr>
              <a:t>HCV Resources for Patients</a:t>
            </a:r>
            <a:endParaRPr lang="en-US" b="1" dirty="0">
              <a:solidFill>
                <a:srgbClr val="003366"/>
              </a:solidFill>
            </a:endParaRPr>
          </a:p>
        </p:txBody>
      </p:sp>
      <p:sp>
        <p:nvSpPr>
          <p:cNvPr id="3" name="Content Placeholder 2"/>
          <p:cNvSpPr>
            <a:spLocks noGrp="1"/>
          </p:cNvSpPr>
          <p:nvPr>
            <p:ph idx="1"/>
          </p:nvPr>
        </p:nvSpPr>
        <p:spPr>
          <a:xfrm>
            <a:off x="468312" y="1977737"/>
            <a:ext cx="8218488" cy="4007427"/>
          </a:xfrm>
        </p:spPr>
        <p:txBody>
          <a:bodyPr>
            <a:normAutofit/>
          </a:bodyPr>
          <a:lstStyle/>
          <a:p>
            <a:pPr>
              <a:spcBef>
                <a:spcPts val="600"/>
              </a:spcBef>
              <a:spcAft>
                <a:spcPts val="1200"/>
              </a:spcAft>
            </a:pPr>
            <a:r>
              <a:rPr lang="en-US" sz="2600" dirty="0" smtClean="0"/>
              <a:t>Caring Ambassadors</a:t>
            </a:r>
            <a:r>
              <a:rPr lang="en-US" sz="2600" dirty="0"/>
              <a:t>, </a:t>
            </a:r>
            <a:r>
              <a:rPr lang="en-US" sz="2600" dirty="0">
                <a:hlinkClick r:id="rId5"/>
              </a:rPr>
              <a:t>http://caringambassadors.org</a:t>
            </a:r>
            <a:r>
              <a:rPr lang="en-US" sz="2600" dirty="0" smtClean="0">
                <a:hlinkClick r:id="rId5"/>
              </a:rPr>
              <a:t>/</a:t>
            </a:r>
            <a:r>
              <a:rPr lang="en-US" sz="2600" dirty="0" smtClean="0"/>
              <a:t> </a:t>
            </a:r>
          </a:p>
          <a:p>
            <a:pPr>
              <a:spcBef>
                <a:spcPts val="600"/>
              </a:spcBef>
              <a:spcAft>
                <a:spcPts val="1200"/>
              </a:spcAft>
            </a:pPr>
            <a:r>
              <a:rPr lang="en-US" sz="2600" dirty="0" smtClean="0"/>
              <a:t>National Viral </a:t>
            </a:r>
            <a:r>
              <a:rPr lang="en-US" sz="2600" dirty="0"/>
              <a:t>Hepatitis Roundtable, </a:t>
            </a:r>
            <a:r>
              <a:rPr lang="en-US" sz="2600" dirty="0">
                <a:hlinkClick r:id="rId6"/>
              </a:rPr>
              <a:t>http://nvhr.org/</a:t>
            </a:r>
            <a:r>
              <a:rPr lang="en-US" sz="2600" dirty="0"/>
              <a:t> </a:t>
            </a:r>
          </a:p>
          <a:p>
            <a:pPr>
              <a:spcBef>
                <a:spcPts val="600"/>
              </a:spcBef>
              <a:spcAft>
                <a:spcPts val="1200"/>
              </a:spcAft>
            </a:pPr>
            <a:r>
              <a:rPr lang="en-US" sz="2600" dirty="0" smtClean="0"/>
              <a:t>Help-4-Hep, </a:t>
            </a:r>
            <a:r>
              <a:rPr lang="en-US" sz="2600" u="sng" dirty="0">
                <a:hlinkClick r:id="rId7"/>
              </a:rPr>
              <a:t>http://help4hep.org</a:t>
            </a:r>
            <a:r>
              <a:rPr lang="en-US" sz="2600" u="sng" dirty="0" smtClean="0">
                <a:hlinkClick r:id="rId7"/>
              </a:rPr>
              <a:t>/</a:t>
            </a:r>
            <a:r>
              <a:rPr lang="en-US" sz="2600" dirty="0" smtClean="0"/>
              <a:t> </a:t>
            </a:r>
          </a:p>
          <a:p>
            <a:pPr lvl="0">
              <a:spcBef>
                <a:spcPts val="600"/>
              </a:spcBef>
              <a:spcAft>
                <a:spcPts val="1200"/>
              </a:spcAft>
            </a:pPr>
            <a:r>
              <a:rPr lang="en-US" sz="2600" dirty="0" smtClean="0"/>
              <a:t>HCV Advocate: Hepatitis C  – Living with Hepatitis C,  </a:t>
            </a:r>
            <a:r>
              <a:rPr lang="en-US" sz="2600" u="sng" dirty="0" smtClean="0">
                <a:hlinkClick r:id="rId8"/>
              </a:rPr>
              <a:t>http://www.hcvadvocate.org</a:t>
            </a:r>
            <a:endParaRPr lang="en-US" sz="2600" u="sng" dirty="0" smtClean="0"/>
          </a:p>
          <a:p>
            <a:pPr lvl="0">
              <a:spcBef>
                <a:spcPts val="600"/>
              </a:spcBef>
              <a:spcAft>
                <a:spcPts val="1200"/>
              </a:spcAft>
            </a:pPr>
            <a:r>
              <a:rPr lang="en-US" sz="2600" dirty="0" smtClean="0"/>
              <a:t>American Liver Foundation Support Services, </a:t>
            </a:r>
            <a:r>
              <a:rPr lang="en-US" sz="2600" dirty="0" smtClean="0">
                <a:hlinkClick r:id="rId9"/>
              </a:rPr>
              <a:t>http://www.liverfoundation.org/support</a:t>
            </a:r>
            <a:endParaRPr lang="en-US" sz="2600" u="sng"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3601613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818" y="786245"/>
            <a:ext cx="8801100" cy="762000"/>
          </a:xfrm>
        </p:spPr>
        <p:txBody>
          <a:bodyPr>
            <a:noAutofit/>
          </a:bodyPr>
          <a:lstStyle/>
          <a:p>
            <a:pPr algn="ctr"/>
            <a:r>
              <a:rPr lang="en-US" b="1" dirty="0" smtClean="0">
                <a:solidFill>
                  <a:srgbClr val="003366"/>
                </a:solidFill>
              </a:rPr>
              <a:t>HCV Resources for Providers</a:t>
            </a:r>
            <a:endParaRPr lang="en-US" b="1" dirty="0">
              <a:solidFill>
                <a:srgbClr val="003366"/>
              </a:solidFill>
            </a:endParaRPr>
          </a:p>
        </p:txBody>
      </p:sp>
      <p:sp>
        <p:nvSpPr>
          <p:cNvPr id="3" name="Content Placeholder 2"/>
          <p:cNvSpPr>
            <a:spLocks noGrp="1"/>
          </p:cNvSpPr>
          <p:nvPr>
            <p:ph idx="1"/>
          </p:nvPr>
        </p:nvSpPr>
        <p:spPr>
          <a:xfrm>
            <a:off x="304800" y="1537253"/>
            <a:ext cx="8704118" cy="3776870"/>
          </a:xfrm>
        </p:spPr>
        <p:txBody>
          <a:bodyPr>
            <a:noAutofit/>
          </a:bodyPr>
          <a:lstStyle/>
          <a:p>
            <a:pPr>
              <a:spcBef>
                <a:spcPts val="600"/>
              </a:spcBef>
              <a:spcAft>
                <a:spcPts val="1800"/>
              </a:spcAft>
            </a:pPr>
            <a:r>
              <a:rPr lang="en-US" sz="2000" dirty="0"/>
              <a:t>ATTC, HCV Current Initiative: List of Training Events, Face-Face Training Curriculum, and HCV Snapshot (Free Online Course), </a:t>
            </a:r>
            <a:r>
              <a:rPr lang="en-US" sz="2000" dirty="0">
                <a:hlinkClick r:id="rId5"/>
              </a:rPr>
              <a:t>http://nattc.org/projects/HCV_Home.aspx</a:t>
            </a:r>
            <a:r>
              <a:rPr lang="en-US" sz="2000" dirty="0"/>
              <a:t> </a:t>
            </a:r>
          </a:p>
          <a:p>
            <a:pPr>
              <a:spcBef>
                <a:spcPts val="600"/>
              </a:spcBef>
              <a:spcAft>
                <a:spcPts val="1800"/>
              </a:spcAft>
            </a:pPr>
            <a:r>
              <a:rPr lang="en-US" sz="2000" dirty="0"/>
              <a:t>American Association for the Study of Liver Diseases (AASLD) &amp; Infectious Disease Society of America (IDSA), </a:t>
            </a:r>
            <a:r>
              <a:rPr lang="en-US" sz="2000" u="sng" dirty="0">
                <a:hlinkClick r:id="rId6"/>
              </a:rPr>
              <a:t>www.hcvguidelines.org</a:t>
            </a:r>
            <a:r>
              <a:rPr lang="en-US" sz="2000" dirty="0"/>
              <a:t> </a:t>
            </a:r>
          </a:p>
          <a:p>
            <a:pPr lvl="0">
              <a:spcBef>
                <a:spcPts val="600"/>
              </a:spcBef>
              <a:spcAft>
                <a:spcPts val="1800"/>
              </a:spcAft>
            </a:pPr>
            <a:r>
              <a:rPr lang="en-US" sz="2000" dirty="0" smtClean="0"/>
              <a:t>CDC, Center for Disease Control and Prevention, Viral Hepatitis, </a:t>
            </a:r>
            <a:r>
              <a:rPr lang="en-US" sz="2000" u="sng" dirty="0" smtClean="0">
                <a:hlinkClick r:id="rId7"/>
              </a:rPr>
              <a:t>http://www.cdc.gov/hepatitis</a:t>
            </a:r>
            <a:r>
              <a:rPr lang="en-US" sz="2000" dirty="0" smtClean="0"/>
              <a:t> </a:t>
            </a:r>
          </a:p>
          <a:p>
            <a:pPr lvl="0">
              <a:spcBef>
                <a:spcPts val="600"/>
              </a:spcBef>
              <a:spcAft>
                <a:spcPts val="1800"/>
              </a:spcAft>
            </a:pPr>
            <a:r>
              <a:rPr lang="en-US" sz="2000" dirty="0" smtClean="0"/>
              <a:t>US Department of Veteran Affairs, Viral Hepatitis, </a:t>
            </a:r>
            <a:r>
              <a:rPr lang="en-US" sz="2000" u="sng" dirty="0" smtClean="0">
                <a:hlinkClick r:id="rId8"/>
              </a:rPr>
              <a:t>www.hepatitis.va.gov</a:t>
            </a:r>
            <a:endParaRPr lang="en-US" sz="2000" u="sng" dirty="0" smtClean="0"/>
          </a:p>
          <a:p>
            <a:pPr lvl="0">
              <a:spcBef>
                <a:spcPts val="600"/>
              </a:spcBef>
              <a:spcAft>
                <a:spcPts val="1800"/>
              </a:spcAft>
            </a:pPr>
            <a:r>
              <a:rPr lang="en-US" sz="2000" dirty="0" smtClean="0"/>
              <a:t>Stakeholders’ Workbook: Exploring Vital Roles and Opportunities to Break </a:t>
            </a:r>
            <a:r>
              <a:rPr lang="en-US" sz="2000" dirty="0"/>
              <a:t>the Silence, </a:t>
            </a:r>
            <a:r>
              <a:rPr lang="en-US" sz="2000" dirty="0">
                <a:hlinkClick r:id="rId9"/>
              </a:rPr>
              <a:t>http://</a:t>
            </a:r>
            <a:r>
              <a:rPr lang="en-US" sz="2000" dirty="0" smtClean="0">
                <a:hlinkClick r:id="rId9"/>
              </a:rPr>
              <a:t>aids.gov/pdf/vhap-workbook-for-stakeholders.pdf</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1936332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786245"/>
            <a:ext cx="8801100" cy="762000"/>
          </a:xfrm>
        </p:spPr>
        <p:txBody>
          <a:bodyPr>
            <a:noAutofit/>
          </a:bodyPr>
          <a:lstStyle/>
          <a:p>
            <a:pPr algn="ctr"/>
            <a:r>
              <a:rPr lang="en-US" b="1" dirty="0" smtClean="0">
                <a:solidFill>
                  <a:srgbClr val="003366"/>
                </a:solidFill>
              </a:rPr>
              <a:t>Visit the National ATTC Website for More Resources</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36</a:t>
            </a:fld>
            <a:endParaRPr lang="en-US" dirty="0">
              <a:solidFill>
                <a:srgbClr val="000000"/>
              </a:solidFill>
            </a:endParaRPr>
          </a:p>
        </p:txBody>
      </p:sp>
      <p:pic>
        <p:nvPicPr>
          <p:cNvPr id="6" name="Picture 5"/>
          <p:cNvPicPr>
            <a:picLocks noChangeAspect="1"/>
          </p:cNvPicPr>
          <p:nvPr/>
        </p:nvPicPr>
        <p:blipFill rotWithShape="1">
          <a:blip r:embed="rId3"/>
          <a:srcRect l="7338" t="11756" r="3284" b="13702"/>
          <a:stretch/>
        </p:blipFill>
        <p:spPr>
          <a:xfrm>
            <a:off x="682486" y="2075894"/>
            <a:ext cx="7885043" cy="3697357"/>
          </a:xfrm>
          <a:prstGeom prst="rect">
            <a:avLst/>
          </a:prstGeom>
        </p:spPr>
      </p:pic>
      <p:sp>
        <p:nvSpPr>
          <p:cNvPr id="7" name="Rectangle 6"/>
          <p:cNvSpPr/>
          <p:nvPr/>
        </p:nvSpPr>
        <p:spPr>
          <a:xfrm>
            <a:off x="2466712" y="6009345"/>
            <a:ext cx="4210576" cy="369332"/>
          </a:xfrm>
          <a:prstGeom prst="rect">
            <a:avLst/>
          </a:prstGeom>
        </p:spPr>
        <p:txBody>
          <a:bodyPr wrap="none">
            <a:spAutoFit/>
          </a:bodyPr>
          <a:lstStyle/>
          <a:p>
            <a:pPr>
              <a:spcBef>
                <a:spcPts val="600"/>
              </a:spcBef>
              <a:spcAft>
                <a:spcPts val="1800"/>
              </a:spcAft>
            </a:pPr>
            <a:r>
              <a:rPr lang="en-US" dirty="0">
                <a:hlinkClick r:id="rId4"/>
              </a:rPr>
              <a:t>http://nattc.org/projects/HCV_Home.aspx</a:t>
            </a:r>
            <a:r>
              <a:rPr lang="en-US" dirty="0"/>
              <a:t> </a:t>
            </a:r>
          </a:p>
        </p:txBody>
      </p:sp>
    </p:spTree>
    <p:extLst>
      <p:ext uri="{BB962C8B-B14F-4D97-AF65-F5344CB8AC3E}">
        <p14:creationId xmlns:p14="http://schemas.microsoft.com/office/powerpoint/2010/main" val="2567331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7908"/>
            <a:ext cx="7772400" cy="914400"/>
          </a:xfrm>
        </p:spPr>
        <p:txBody>
          <a:bodyPr>
            <a:normAutofit/>
          </a:bodyPr>
          <a:lstStyle/>
          <a:p>
            <a:r>
              <a:rPr lang="en-US" sz="2400" b="1" dirty="0" smtClean="0">
                <a:solidFill>
                  <a:srgbClr val="003366"/>
                </a:solidFill>
              </a:rPr>
              <a:t>Age Distribution of newly confirmed cases of hepatitis c virus infection. MA, 2002 &amp; 2009</a:t>
            </a:r>
            <a:endParaRPr lang="en-US" sz="2400" b="1" dirty="0">
              <a:solidFill>
                <a:srgbClr val="003366"/>
              </a:solidFill>
            </a:endParaRPr>
          </a:p>
        </p:txBody>
      </p:sp>
      <p:pic>
        <p:nvPicPr>
          <p:cNvPr id="6" name="Content Placeholder 5"/>
          <p:cNvPicPr>
            <a:picLocks noGrp="1" noChangeAspect="1"/>
          </p:cNvPicPr>
          <p:nvPr>
            <p:ph idx="1"/>
          </p:nvPr>
        </p:nvPicPr>
        <p:blipFill>
          <a:blip r:embed="rId5"/>
          <a:srcRect l="11868" r="11868"/>
          <a:stretch>
            <a:fillRect/>
          </a:stretch>
        </p:blipFill>
        <p:spPr>
          <a:xfrm>
            <a:off x="149938" y="1828800"/>
            <a:ext cx="8934254" cy="4297363"/>
          </a:xfrm>
        </p:spPr>
      </p:pic>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461004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5800" y="678876"/>
            <a:ext cx="7848600" cy="838200"/>
          </a:xfrm>
        </p:spPr>
        <p:txBody>
          <a:bodyPr>
            <a:normAutofit/>
          </a:bodyPr>
          <a:lstStyle/>
          <a:p>
            <a:r>
              <a:rPr lang="en-US" b="1" dirty="0" smtClean="0">
                <a:solidFill>
                  <a:srgbClr val="003366"/>
                </a:solidFill>
              </a:rPr>
              <a:t>Hepatitis C Burden</a:t>
            </a:r>
            <a:endParaRPr lang="en-US" b="1" dirty="0">
              <a:solidFill>
                <a:srgbClr val="003366"/>
              </a:solidFill>
            </a:endParaRPr>
          </a:p>
        </p:txBody>
      </p:sp>
      <p:sp>
        <p:nvSpPr>
          <p:cNvPr id="3" name="Content Placeholder 2"/>
          <p:cNvSpPr>
            <a:spLocks noGrp="1"/>
          </p:cNvSpPr>
          <p:nvPr>
            <p:ph idx="1"/>
          </p:nvPr>
        </p:nvSpPr>
        <p:spPr>
          <a:xfrm>
            <a:off x="395288" y="1534393"/>
            <a:ext cx="8367712" cy="4800600"/>
          </a:xfrm>
        </p:spPr>
        <p:txBody>
          <a:bodyPr>
            <a:normAutofit/>
          </a:bodyPr>
          <a:lstStyle/>
          <a:p>
            <a:pPr lvl="0">
              <a:spcAft>
                <a:spcPts val="1800"/>
              </a:spcAft>
            </a:pPr>
            <a:r>
              <a:rPr lang="en-US" sz="2800" dirty="0" smtClean="0"/>
              <a:t>Hepatitis C virus (HCV) infection is the </a:t>
            </a:r>
            <a:r>
              <a:rPr lang="en-US" sz="2800" dirty="0" smtClean="0">
                <a:solidFill>
                  <a:schemeClr val="accent1"/>
                </a:solidFill>
              </a:rPr>
              <a:t>leading cause </a:t>
            </a:r>
            <a:r>
              <a:rPr lang="en-US" sz="2800" dirty="0" smtClean="0"/>
              <a:t>of cirrhosis, liver cancer, and liver transplantation.</a:t>
            </a:r>
          </a:p>
          <a:p>
            <a:pPr lvl="0">
              <a:spcAft>
                <a:spcPts val="1800"/>
              </a:spcAft>
            </a:pPr>
            <a:r>
              <a:rPr lang="en-US" sz="2800" dirty="0" smtClean="0"/>
              <a:t>At least </a:t>
            </a:r>
            <a:r>
              <a:rPr lang="en-US" sz="2800" dirty="0" smtClean="0">
                <a:solidFill>
                  <a:schemeClr val="accent1"/>
                </a:solidFill>
              </a:rPr>
              <a:t>2.7 million persons </a:t>
            </a:r>
            <a:r>
              <a:rPr lang="en-US" sz="2800" dirty="0" smtClean="0"/>
              <a:t>in the US living with HCV today, </a:t>
            </a:r>
            <a:r>
              <a:rPr lang="en-US" sz="2800" dirty="0" smtClean="0">
                <a:solidFill>
                  <a:schemeClr val="accent1"/>
                </a:solidFill>
              </a:rPr>
              <a:t>75% were born between 1945 and 1965</a:t>
            </a:r>
            <a:r>
              <a:rPr lang="en-US" sz="2800" dirty="0" smtClean="0"/>
              <a:t> and are unaware of their infection</a:t>
            </a:r>
          </a:p>
          <a:p>
            <a:pPr>
              <a:spcAft>
                <a:spcPts val="1800"/>
              </a:spcAft>
            </a:pPr>
            <a:r>
              <a:rPr lang="en-US" sz="2800" dirty="0" smtClean="0"/>
              <a:t>Up to </a:t>
            </a:r>
            <a:r>
              <a:rPr lang="en-US" sz="2800" dirty="0" smtClean="0">
                <a:solidFill>
                  <a:schemeClr val="accent1"/>
                </a:solidFill>
              </a:rPr>
              <a:t>37% (900,000) of infected people in the United States will die from HCV-related complications </a:t>
            </a:r>
            <a:r>
              <a:rPr lang="en-US" sz="2800" dirty="0" smtClean="0"/>
              <a:t>if untreated.</a:t>
            </a:r>
          </a:p>
        </p:txBody>
      </p:sp>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5</a:t>
            </a:fld>
            <a:endParaRPr lang="en-US">
              <a:solidFill>
                <a:srgbClr val="000000"/>
              </a:solidFill>
            </a:endParaRPr>
          </a:p>
        </p:txBody>
      </p:sp>
      <p:sp>
        <p:nvSpPr>
          <p:cNvPr id="6" name="TextBox 5"/>
          <p:cNvSpPr txBox="1"/>
          <p:nvPr/>
        </p:nvSpPr>
        <p:spPr>
          <a:xfrm>
            <a:off x="0" y="6480254"/>
            <a:ext cx="8229600" cy="369332"/>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SOURCE:</a:t>
            </a:r>
            <a:r>
              <a:rPr lang="en-US" sz="900" dirty="0" smtClean="0">
                <a:solidFill>
                  <a:srgbClr val="000000"/>
                </a:solidFill>
                <a:latin typeface="Arial" panose="020B0604020202020204" pitchFamily="34" charset="0"/>
                <a:cs typeface="Arial" panose="020B0604020202020204" pitchFamily="34" charset="0"/>
              </a:rPr>
              <a:t> The Epidemiology of hepatitis C How Did We Get Here? John W. Ward, Director, Division of Viral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Hepatitis, </a:t>
            </a:r>
            <a:r>
              <a:rPr lang="en-US" sz="900" dirty="0" smtClean="0">
                <a:solidFill>
                  <a:srgbClr val="000000"/>
                </a:solidFill>
                <a:latin typeface="Arial" panose="020B0604020202020204" pitchFamily="34" charset="0"/>
                <a:cs typeface="Arial" panose="020B0604020202020204" pitchFamily="34" charset="0"/>
                <a:hlinkClick r:id="rId5"/>
              </a:rPr>
              <a:t>http://www.cdc.gov/cdcgrandrounds/pdf/gr-hepc-6-17-2014.pdf</a:t>
            </a:r>
            <a:r>
              <a:rPr lang="en-US" sz="900" dirty="0" smtClean="0">
                <a:solidFill>
                  <a:srgbClr val="000000"/>
                </a:solidFill>
                <a:latin typeface="Arial" panose="020B0604020202020204" pitchFamily="34" charset="0"/>
                <a:cs typeface="Arial" panose="020B0604020202020204" pitchFamily="34" charset="0"/>
              </a:rPr>
              <a:t>. </a:t>
            </a:r>
            <a:endParaRPr lang="en-US"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890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Title 1"/>
          <p:cNvSpPr>
            <a:spLocks noGrp="1"/>
          </p:cNvSpPr>
          <p:nvPr>
            <p:ph type="title"/>
          </p:nvPr>
        </p:nvSpPr>
        <p:spPr>
          <a:xfrm>
            <a:off x="685800" y="619993"/>
            <a:ext cx="7772400" cy="990600"/>
          </a:xfrm>
        </p:spPr>
        <p:txBody>
          <a:bodyPr/>
          <a:lstStyle/>
          <a:p>
            <a:r>
              <a:rPr lang="en-US" b="1" dirty="0" smtClean="0">
                <a:solidFill>
                  <a:srgbClr val="003366"/>
                </a:solidFill>
              </a:rPr>
              <a:t>Bridging the Gap to a Cure</a:t>
            </a:r>
            <a:endParaRPr lang="en-US" b="1" dirty="0">
              <a:solidFill>
                <a:srgbClr val="003366"/>
              </a:solidFill>
            </a:endParaRPr>
          </a:p>
        </p:txBody>
      </p:sp>
      <p:sp>
        <p:nvSpPr>
          <p:cNvPr id="18" name="Content Placeholder 2"/>
          <p:cNvSpPr>
            <a:spLocks noGrp="1"/>
          </p:cNvSpPr>
          <p:nvPr>
            <p:ph idx="1"/>
          </p:nvPr>
        </p:nvSpPr>
        <p:spPr>
          <a:xfrm>
            <a:off x="152400" y="1617521"/>
            <a:ext cx="8839200" cy="1524000"/>
          </a:xfrm>
        </p:spPr>
        <p:txBody>
          <a:bodyPr>
            <a:normAutofit lnSpcReduction="10000"/>
          </a:bodyPr>
          <a:lstStyle/>
          <a:p>
            <a:pPr marL="0" indent="0" algn="ctr">
              <a:buNone/>
            </a:pPr>
            <a:r>
              <a:rPr lang="en-US" dirty="0" smtClean="0"/>
              <a:t>Hepatitis C can </a:t>
            </a:r>
            <a:r>
              <a:rPr lang="en-US" dirty="0" smtClean="0">
                <a:solidFill>
                  <a:schemeClr val="accent1"/>
                </a:solidFill>
              </a:rPr>
              <a:t>now be cured                            with all oral therapies</a:t>
            </a:r>
            <a:r>
              <a:rPr lang="en-US" dirty="0" smtClean="0"/>
              <a:t> without interferon in the vast majority (&gt;95%) of patients.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a:t>
            </a:fld>
            <a:endParaRPr lang="en-US" dirty="0">
              <a:solidFill>
                <a:srgbClr val="000000"/>
              </a:solidFill>
            </a:endParaRPr>
          </a:p>
        </p:txBody>
      </p:sp>
      <p:sp>
        <p:nvSpPr>
          <p:cNvPr id="9" name="Rounded Rectangle 8"/>
          <p:cNvSpPr/>
          <p:nvPr/>
        </p:nvSpPr>
        <p:spPr bwMode="auto">
          <a:xfrm>
            <a:off x="3276600" y="3048000"/>
            <a:ext cx="2514600" cy="990600"/>
          </a:xfrm>
          <a:prstGeom prst="roundRect">
            <a:avLst/>
          </a:prstGeom>
          <a:solidFill>
            <a:srgbClr val="2F87A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400" dirty="0" smtClean="0">
                <a:solidFill>
                  <a:srgbClr val="FFFFFF"/>
                </a:solidFill>
                <a:cs typeface="Arial" pitchFamily="34" charset="0"/>
              </a:rPr>
              <a:t>Person infected </a:t>
            </a:r>
          </a:p>
          <a:p>
            <a:pPr algn="ctr" defTabSz="914400" fontAlgn="base">
              <a:spcBef>
                <a:spcPct val="0"/>
              </a:spcBef>
              <a:spcAft>
                <a:spcPct val="0"/>
              </a:spcAft>
            </a:pPr>
            <a:r>
              <a:rPr lang="en-US" sz="2400" dirty="0" smtClean="0">
                <a:solidFill>
                  <a:srgbClr val="FFFFFF"/>
                </a:solidFill>
                <a:cs typeface="Arial" pitchFamily="34" charset="0"/>
              </a:rPr>
              <a:t>with HCV</a:t>
            </a:r>
          </a:p>
        </p:txBody>
      </p:sp>
      <p:sp>
        <p:nvSpPr>
          <p:cNvPr id="13" name="Rounded Rectangle 12"/>
          <p:cNvSpPr/>
          <p:nvPr/>
        </p:nvSpPr>
        <p:spPr bwMode="auto">
          <a:xfrm>
            <a:off x="3276600" y="5715000"/>
            <a:ext cx="2514600" cy="990600"/>
          </a:xfrm>
          <a:prstGeom prst="roundRect">
            <a:avLst/>
          </a:prstGeom>
          <a:solidFill>
            <a:srgbClr val="2F87A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dirty="0" smtClean="0">
              <a:solidFill>
                <a:srgbClr val="000000"/>
              </a:solidFill>
              <a:latin typeface="Times New Roman" pitchFamily="18" charset="0"/>
            </a:endParaRPr>
          </a:p>
          <a:p>
            <a:pPr algn="ctr" defTabSz="914400" fontAlgn="base">
              <a:spcBef>
                <a:spcPct val="0"/>
              </a:spcBef>
              <a:spcAft>
                <a:spcPct val="0"/>
              </a:spcAft>
            </a:pPr>
            <a:r>
              <a:rPr lang="en-US" sz="2400" b="1" dirty="0" smtClean="0">
                <a:solidFill>
                  <a:srgbClr val="FFFFFF"/>
                </a:solidFill>
                <a:cs typeface="Arial" pitchFamily="34" charset="0"/>
              </a:rPr>
              <a:t>CURE</a:t>
            </a:r>
          </a:p>
        </p:txBody>
      </p:sp>
      <p:sp>
        <p:nvSpPr>
          <p:cNvPr id="16" name="Down Arrow 15"/>
          <p:cNvSpPr/>
          <p:nvPr/>
        </p:nvSpPr>
        <p:spPr bwMode="auto">
          <a:xfrm>
            <a:off x="4419600" y="4114800"/>
            <a:ext cx="304800" cy="152400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val="368169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4851"/>
            <a:ext cx="9144000" cy="874713"/>
          </a:xfrm>
        </p:spPr>
        <p:txBody>
          <a:bodyPr>
            <a:normAutofit/>
          </a:bodyPr>
          <a:lstStyle/>
          <a:p>
            <a:r>
              <a:rPr lang="en-US" b="1" dirty="0" smtClean="0">
                <a:solidFill>
                  <a:srgbClr val="003366"/>
                </a:solidFill>
              </a:rPr>
              <a:t>Increase Hepatitis C Prevention</a:t>
            </a:r>
            <a:endParaRPr lang="en-US" b="1" dirty="0">
              <a:solidFill>
                <a:srgbClr val="003366"/>
              </a:solidFill>
            </a:endParaRPr>
          </a:p>
        </p:txBody>
      </p:sp>
      <p:sp>
        <p:nvSpPr>
          <p:cNvPr id="3" name="Content Placeholder 2"/>
          <p:cNvSpPr>
            <a:spLocks noGrp="1"/>
          </p:cNvSpPr>
          <p:nvPr>
            <p:ph idx="1"/>
          </p:nvPr>
        </p:nvSpPr>
        <p:spPr>
          <a:xfrm>
            <a:off x="294409" y="1589811"/>
            <a:ext cx="8610600" cy="4343400"/>
          </a:xfrm>
        </p:spPr>
        <p:txBody>
          <a:bodyPr>
            <a:noAutofit/>
          </a:bodyPr>
          <a:lstStyle/>
          <a:p>
            <a:pPr lvl="0">
              <a:spcBef>
                <a:spcPts val="600"/>
              </a:spcBef>
              <a:spcAft>
                <a:spcPts val="1800"/>
              </a:spcAft>
            </a:pPr>
            <a:r>
              <a:rPr lang="en-US" sz="2400" dirty="0" smtClean="0"/>
              <a:t>Educate and train primary care providers and healthcare systems in </a:t>
            </a:r>
            <a:r>
              <a:rPr lang="en-US" sz="2400" dirty="0" smtClean="0">
                <a:solidFill>
                  <a:schemeClr val="accent1"/>
                </a:solidFill>
              </a:rPr>
              <a:t>treating hepatitis C </a:t>
            </a:r>
            <a:r>
              <a:rPr lang="en-US" sz="2400" dirty="0" smtClean="0"/>
              <a:t>and </a:t>
            </a:r>
            <a:r>
              <a:rPr lang="en-US" sz="2400" dirty="0" smtClean="0">
                <a:solidFill>
                  <a:schemeClr val="accent1"/>
                </a:solidFill>
              </a:rPr>
              <a:t>caring for stigmatized populations</a:t>
            </a:r>
            <a:r>
              <a:rPr lang="en-US" sz="2400" dirty="0" smtClean="0"/>
              <a:t> including people who inject drugs</a:t>
            </a:r>
            <a:endParaRPr lang="en-US" sz="2400" dirty="0"/>
          </a:p>
          <a:p>
            <a:pPr lvl="0">
              <a:spcBef>
                <a:spcPts val="600"/>
              </a:spcBef>
              <a:spcAft>
                <a:spcPts val="1800"/>
              </a:spcAft>
            </a:pPr>
            <a:r>
              <a:rPr lang="en-US" sz="2400" dirty="0"/>
              <a:t>Improve </a:t>
            </a:r>
            <a:r>
              <a:rPr lang="en-US" sz="2400" dirty="0">
                <a:solidFill>
                  <a:schemeClr val="accent1"/>
                </a:solidFill>
              </a:rPr>
              <a:t>primary and secondary prevention effectiveness </a:t>
            </a:r>
            <a:r>
              <a:rPr lang="en-US" sz="2400" dirty="0"/>
              <a:t>center on policy development, education and training initiatives, and applied </a:t>
            </a:r>
            <a:r>
              <a:rPr lang="en-US" sz="2400" dirty="0" smtClean="0"/>
              <a:t>research</a:t>
            </a:r>
            <a:endParaRPr lang="en-US" sz="2400" dirty="0"/>
          </a:p>
          <a:p>
            <a:pPr lvl="0">
              <a:spcBef>
                <a:spcPts val="600"/>
              </a:spcBef>
              <a:spcAft>
                <a:spcPts val="1800"/>
              </a:spcAft>
            </a:pPr>
            <a:r>
              <a:rPr lang="en-US" sz="2400" dirty="0" smtClean="0"/>
              <a:t>Assess and address </a:t>
            </a:r>
            <a:r>
              <a:rPr lang="en-US" sz="2400" dirty="0" smtClean="0">
                <a:solidFill>
                  <a:schemeClr val="accent1"/>
                </a:solidFill>
              </a:rPr>
              <a:t>missed </a:t>
            </a:r>
            <a:r>
              <a:rPr lang="en-US" sz="2400" dirty="0">
                <a:solidFill>
                  <a:schemeClr val="accent1"/>
                </a:solidFill>
              </a:rPr>
              <a:t>opportunities for medical evaluation, care, and treatment</a:t>
            </a:r>
            <a:r>
              <a:rPr lang="en-US" sz="2400" dirty="0"/>
              <a:t>, as well as for </a:t>
            </a:r>
            <a:r>
              <a:rPr lang="en-US" sz="2400" dirty="0">
                <a:solidFill>
                  <a:schemeClr val="accent1"/>
                </a:solidFill>
              </a:rPr>
              <a:t>counseling </a:t>
            </a:r>
            <a:r>
              <a:rPr lang="en-US" sz="2400" dirty="0"/>
              <a:t>to promote </a:t>
            </a:r>
            <a:r>
              <a:rPr lang="en-US" sz="2400" dirty="0">
                <a:solidFill>
                  <a:schemeClr val="accent1"/>
                </a:solidFill>
              </a:rPr>
              <a:t>behavioral changes </a:t>
            </a:r>
            <a:r>
              <a:rPr lang="en-US" sz="2400" dirty="0"/>
              <a:t>that might </a:t>
            </a:r>
            <a:r>
              <a:rPr lang="en-US" sz="2400" dirty="0">
                <a:solidFill>
                  <a:schemeClr val="accent1"/>
                </a:solidFill>
              </a:rPr>
              <a:t>reduce disease progression</a:t>
            </a:r>
            <a:r>
              <a:rPr lang="en-US" sz="2400" dirty="0"/>
              <a:t> and avert </a:t>
            </a:r>
            <a:r>
              <a:rPr lang="en-US" sz="2400" dirty="0">
                <a:solidFill>
                  <a:schemeClr val="accent1"/>
                </a:solidFill>
              </a:rPr>
              <a:t>transmission of </a:t>
            </a:r>
            <a:r>
              <a:rPr lang="en-US" sz="2400" dirty="0" smtClean="0">
                <a:solidFill>
                  <a:schemeClr val="accent1"/>
                </a:solidFill>
              </a:rPr>
              <a:t>infection</a:t>
            </a:r>
            <a:endParaRPr lang="en-US" sz="24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a:t>
            </a:fld>
            <a:endParaRPr lang="en-US" dirty="0">
              <a:solidFill>
                <a:srgbClr val="000000"/>
              </a:solidFill>
            </a:endParaRPr>
          </a:p>
        </p:txBody>
      </p:sp>
      <p:sp>
        <p:nvSpPr>
          <p:cNvPr id="5" name="TextBox 4"/>
          <p:cNvSpPr txBox="1"/>
          <p:nvPr/>
        </p:nvSpPr>
        <p:spPr>
          <a:xfrm>
            <a:off x="0" y="6356053"/>
            <a:ext cx="8229600" cy="507831"/>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SOURCES: </a:t>
            </a:r>
            <a:r>
              <a:rPr lang="en-US" sz="900" dirty="0" err="1" smtClean="0">
                <a:solidFill>
                  <a:srgbClr val="000000"/>
                </a:solidFill>
                <a:latin typeface="Arial" panose="020B0604020202020204" pitchFamily="34" charset="0"/>
                <a:cs typeface="Arial" panose="020B0604020202020204" pitchFamily="34" charset="0"/>
              </a:rPr>
              <a:t>Edlin</a:t>
            </a:r>
            <a:r>
              <a:rPr lang="en-US" sz="900" dirty="0" smtClean="0">
                <a:solidFill>
                  <a:srgbClr val="000000"/>
                </a:solidFill>
                <a:latin typeface="Arial" panose="020B0604020202020204" pitchFamily="34" charset="0"/>
                <a:cs typeface="Arial" panose="020B0604020202020204" pitchFamily="34" charset="0"/>
              </a:rPr>
              <a:t>, B.R., &amp; </a:t>
            </a:r>
            <a:r>
              <a:rPr lang="en-US" sz="900" dirty="0" err="1" smtClean="0">
                <a:solidFill>
                  <a:srgbClr val="000000"/>
                </a:solidFill>
                <a:latin typeface="Arial" panose="020B0604020202020204" pitchFamily="34" charset="0"/>
                <a:cs typeface="Arial" panose="020B0604020202020204" pitchFamily="34" charset="0"/>
              </a:rPr>
              <a:t>Wilkenstein</a:t>
            </a:r>
            <a:r>
              <a:rPr lang="en-US" sz="900" dirty="0" smtClean="0">
                <a:solidFill>
                  <a:srgbClr val="000000"/>
                </a:solidFill>
                <a:latin typeface="Arial" panose="020B0604020202020204" pitchFamily="34" charset="0"/>
                <a:cs typeface="Arial" panose="020B0604020202020204" pitchFamily="34" charset="0"/>
              </a:rPr>
              <a:t>, E.R. (2014). Can hepatitis C be eradicated in the United States? </a:t>
            </a:r>
            <a:br>
              <a:rPr lang="en-US" sz="900" dirty="0" smtClean="0">
                <a:solidFill>
                  <a:srgbClr val="000000"/>
                </a:solidFill>
                <a:latin typeface="Arial" panose="020B0604020202020204" pitchFamily="34" charset="0"/>
                <a:cs typeface="Arial" panose="020B0604020202020204" pitchFamily="34" charset="0"/>
              </a:rPr>
            </a:br>
            <a:r>
              <a:rPr lang="en-US" sz="900" i="1" dirty="0" smtClean="0">
                <a:solidFill>
                  <a:srgbClr val="000000"/>
                </a:solidFill>
                <a:latin typeface="Arial" panose="020B0604020202020204" pitchFamily="34" charset="0"/>
                <a:cs typeface="Arial" panose="020B0604020202020204" pitchFamily="34" charset="0"/>
              </a:rPr>
              <a:t>Antiviral Research</a:t>
            </a:r>
            <a:r>
              <a:rPr lang="en-US" sz="900" dirty="0" smtClean="0">
                <a:solidFill>
                  <a:srgbClr val="000000"/>
                </a:solidFill>
                <a:latin typeface="Arial" panose="020B0604020202020204" pitchFamily="34" charset="0"/>
                <a:cs typeface="Arial" panose="020B0604020202020204" pitchFamily="34" charset="0"/>
              </a:rPr>
              <a:t>, 110, 79-93; McGowan, C.E., &amp; Fried, M.W. (2012). Barriers to hepatitis C treatment. </a:t>
            </a:r>
            <a:r>
              <a:rPr lang="en-US" sz="900" i="1" dirty="0" smtClean="0">
                <a:solidFill>
                  <a:srgbClr val="000000"/>
                </a:solidFill>
                <a:latin typeface="Arial" panose="020B0604020202020204" pitchFamily="34" charset="0"/>
                <a:cs typeface="Arial" panose="020B0604020202020204" pitchFamily="34" charset="0"/>
              </a:rPr>
              <a:t>Liver  </a:t>
            </a:r>
            <a:br>
              <a:rPr lang="en-US" sz="900" i="1" dirty="0" smtClean="0">
                <a:solidFill>
                  <a:srgbClr val="000000"/>
                </a:solidFill>
                <a:latin typeface="Arial" panose="020B0604020202020204" pitchFamily="34" charset="0"/>
                <a:cs typeface="Arial" panose="020B0604020202020204" pitchFamily="34" charset="0"/>
              </a:rPr>
            </a:br>
            <a:r>
              <a:rPr lang="en-US" sz="900" i="1" dirty="0" smtClean="0">
                <a:solidFill>
                  <a:srgbClr val="000000"/>
                </a:solidFill>
                <a:latin typeface="Arial" panose="020B0604020202020204" pitchFamily="34" charset="0"/>
                <a:cs typeface="Arial" panose="020B0604020202020204" pitchFamily="34" charset="0"/>
              </a:rPr>
              <a:t>International , 32 </a:t>
            </a:r>
            <a:r>
              <a:rPr lang="en-US" sz="900" i="1" dirty="0" err="1" smtClean="0">
                <a:solidFill>
                  <a:srgbClr val="000000"/>
                </a:solidFill>
                <a:latin typeface="Arial" panose="020B0604020202020204" pitchFamily="34" charset="0"/>
                <a:cs typeface="Arial" panose="020B0604020202020204" pitchFamily="34" charset="0"/>
              </a:rPr>
              <a:t>Suppl</a:t>
            </a:r>
            <a:r>
              <a:rPr lang="en-US" sz="900" i="1" dirty="0" smtClean="0">
                <a:solidFill>
                  <a:srgbClr val="000000"/>
                </a:solidFill>
                <a:latin typeface="Arial" panose="020B0604020202020204" pitchFamily="34" charset="0"/>
                <a:cs typeface="Arial" panose="020B0604020202020204" pitchFamily="34" charset="0"/>
              </a:rPr>
              <a:t> 1, 151-156. </a:t>
            </a:r>
            <a:r>
              <a:rPr lang="en-US" sz="900" dirty="0" smtClean="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67616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fontScale="90000"/>
          </a:bodyPr>
          <a:lstStyle/>
          <a:p>
            <a:r>
              <a:rPr lang="en-US" b="1" dirty="0" smtClean="0">
                <a:solidFill>
                  <a:srgbClr val="003366"/>
                </a:solidFill>
              </a:rPr>
              <a:t>Blood Borne Diseases:</a:t>
            </a:r>
            <a:br>
              <a:rPr lang="en-US" b="1" dirty="0" smtClean="0">
                <a:solidFill>
                  <a:srgbClr val="003366"/>
                </a:solidFill>
              </a:rPr>
            </a:br>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9337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Self limited</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Rare</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&gt;95%!</a:t>
                      </a: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 breast milk</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a:t>
            </a:r>
            <a:r>
              <a:rPr lang="en-US" sz="1800" b="1"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From HIV-infected mother to newborn</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 cotton, </a:t>
            </a:r>
          </a:p>
          <a:p>
            <a:pPr marL="228600" lvl="1" indent="-228600" defTabSz="914400">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Sexually: </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Traumatic sexual exposure</a:t>
            </a:r>
          </a:p>
          <a:p>
            <a:pPr marL="228600" lvl="1" indent="-228600" defTabSz="914400">
              <a:buClr>
                <a:srgbClr val="226380"/>
              </a:buClr>
              <a:buSzPct val="100000"/>
              <a:buFont typeface="Wingdings" pitchFamily="2" charset="2"/>
              <a:buChar char="§"/>
            </a:pPr>
            <a:r>
              <a:rPr lang="en-US" sz="1800" b="1" dirty="0" err="1" smtClean="0">
                <a:solidFill>
                  <a:schemeClr val="accent1"/>
                </a:solidFill>
                <a:latin typeface="Arial" panose="020B0604020202020204" pitchFamily="34" charset="0"/>
                <a:cs typeface="Arial" panose="020B0604020202020204" pitchFamily="34" charset="0"/>
              </a:rPr>
              <a:t>Perinatally</a:t>
            </a:r>
            <a:r>
              <a:rPr lang="en-US" sz="1800" b="1" dirty="0" smtClean="0">
                <a:solidFill>
                  <a:schemeClr val="accent1"/>
                </a:solidFill>
                <a:latin typeface="Arial" panose="020B0604020202020204" pitchFamily="34" charset="0"/>
                <a:cs typeface="Arial" panose="020B0604020202020204" pitchFamily="34" charset="0"/>
              </a:rPr>
              <a:t>: </a:t>
            </a:r>
          </a:p>
          <a:p>
            <a:pPr marL="228600" lvl="2" defTabSz="914400">
              <a:lnSpc>
                <a:spcPct val="110000"/>
              </a:lnSpc>
              <a:buClr>
                <a:srgbClr val="226380"/>
              </a:buClr>
            </a:pPr>
            <a:r>
              <a:rPr lang="en-US" sz="1800" dirty="0" smtClean="0">
                <a:solidFill>
                  <a:srgbClr val="000000"/>
                </a:solidFill>
                <a:latin typeface="Arial" panose="020B0604020202020204" pitchFamily="34" charset="0"/>
                <a:cs typeface="Arial" panose="020B0604020202020204" pitchFamily="34" charset="0"/>
              </a:rPr>
              <a:t>From HCV-infected mother to newborn</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3972</TotalTime>
  <Words>5629</Words>
  <Application>Microsoft Office PowerPoint</Application>
  <PresentationFormat>On-screen Show (4:3)</PresentationFormat>
  <Paragraphs>629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Adolescents Hepatitis C Overview</vt:lpstr>
      <vt:lpstr>Adolescents and HCV</vt:lpstr>
      <vt:lpstr>Rates of newly reported HCV cases among 15-24 and among other age groups. MA 2002-2009</vt:lpstr>
      <vt:lpstr>Age Distribution of newly confirmed cases of hepatitis c virus infection. MA, 2002 &amp; 2009</vt:lpstr>
      <vt:lpstr>Hepatitis C Burden</vt:lpstr>
      <vt:lpstr>Bridging the Gap to a Cure</vt:lpstr>
      <vt:lpstr>Increase Hepatitis C Prevention</vt:lpstr>
      <vt:lpstr>Blood Borne Diseases: HIV and Hepatitis A, B, &amp; C</vt:lpstr>
      <vt:lpstr>Transmission of Viral Infections </vt:lpstr>
      <vt:lpstr>PowerPoint Presentation</vt:lpstr>
      <vt:lpstr>Screening for Hepatitis C Infection </vt:lpstr>
      <vt:lpstr>Risk Based Recommendations              for HCV Testing </vt:lpstr>
      <vt:lpstr>Other Groups at Elevated Risk</vt:lpstr>
      <vt:lpstr>Emerging Trends</vt:lpstr>
      <vt:lpstr>Hepatitis Risk Assessments</vt:lpstr>
      <vt:lpstr>Hepatitis C Infection</vt:lpstr>
      <vt:lpstr>Characteristics of Hepatitis C</vt:lpstr>
      <vt:lpstr>History of Hepatitis C</vt:lpstr>
      <vt:lpstr>PowerPoint Presentation</vt:lpstr>
      <vt:lpstr>HCV Symptomatology</vt:lpstr>
      <vt:lpstr>Acute HCV Infection</vt:lpstr>
      <vt:lpstr>Chronic HCV Infection</vt:lpstr>
      <vt:lpstr>Promoting Screening and Testing of Hepatitis C Infection</vt:lpstr>
      <vt:lpstr>Keys to Promoting HCV Testing</vt:lpstr>
      <vt:lpstr>Screening &amp; Testing for HCV</vt:lpstr>
      <vt:lpstr>Anti-HCV Tests</vt:lpstr>
      <vt:lpstr>Anti-HCV Tests</vt:lpstr>
      <vt:lpstr>Antibody Tests Cannot Tell the Difference Between…</vt:lpstr>
      <vt:lpstr>Understanding Screening Results</vt:lpstr>
      <vt:lpstr>Strategies for Engaging Adolescents:  Roles for Local Health Departments, Educators, and Treatment Providers</vt:lpstr>
      <vt:lpstr>Topline Strategies</vt:lpstr>
      <vt:lpstr>Possible Roles for Local Health Departments, Educators, and Providers </vt:lpstr>
      <vt:lpstr>Themes</vt:lpstr>
      <vt:lpstr>HCV Resources for Patients</vt:lpstr>
      <vt:lpstr>HCV Resources for Providers</vt:lpstr>
      <vt:lpstr>Visit the National ATTC Website for More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Erin Flanagan</dc:creator>
  <cp:lastModifiedBy>Authorized User</cp:lastModifiedBy>
  <cp:revision>106</cp:revision>
  <dcterms:created xsi:type="dcterms:W3CDTF">2014-09-15T19:10:02Z</dcterms:created>
  <dcterms:modified xsi:type="dcterms:W3CDTF">2015-05-21T12:44:15Z</dcterms:modified>
</cp:coreProperties>
</file>