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0"/>
  </p:notesMasterIdLst>
  <p:sldIdLst>
    <p:sldId id="270" r:id="rId6"/>
    <p:sldId id="289" r:id="rId7"/>
    <p:sldId id="290" r:id="rId8"/>
    <p:sldId id="291" r:id="rId9"/>
    <p:sldId id="292" r:id="rId10"/>
    <p:sldId id="284" r:id="rId11"/>
    <p:sldId id="293" r:id="rId12"/>
    <p:sldId id="294" r:id="rId13"/>
    <p:sldId id="309" r:id="rId14"/>
    <p:sldId id="296" r:id="rId15"/>
    <p:sldId id="295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288" r:id="rId29"/>
  </p:sldIdLst>
  <p:sldSz cx="9144000" cy="6858000" type="screen4x3"/>
  <p:notesSz cx="7010400" cy="92964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557"/>
    <a:srgbClr val="9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25785-197F-488D-815D-7148EB82AEA7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8223C-FC7B-4594-B288-7619519B0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1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1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51EA79A-9A0F-48FA-A638-7D12FE4D1B92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427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33B5076-BA1F-477E-9318-CA02A1D26BE0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52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37D29B-E2F8-4951-AF32-FFC91157FC92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056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 dirty="0" smtClean="0"/>
          </a:p>
          <a:p>
            <a:pPr marL="228600" indent="-228600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CE38F8-1255-46CE-A0DA-B33520B9AF40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354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24FFB0-34C6-4774-8A38-C4CE047D4407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416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907516-24F7-4DF0-A087-E6A9F06BC24F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392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77C365D-F004-47D7-927C-0AFD1E633958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075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18E45C-B35C-4CD2-AABA-19570FF0CA3F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011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63B12E-F1FC-462B-8FC0-D7AF5AA71F0C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046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391E40-30C2-4135-B32F-D5D38C9FC8DD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52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103273C-10C7-4DE8-AB00-7E27268E9770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6047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56247B-15F0-47EA-AF4B-321ECCB05101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24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527483-6049-499B-9C55-F80917FC21B5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363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71F9000-4224-4BFD-9163-D3ACD9B80051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931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A710387-2A42-4E41-8078-B8CEF11D6DE7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348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90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DCE787-AFA7-4E13-B686-65E55371D31E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771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83AA96D-AD9C-4B77-9840-93A6D5B6541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68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52E182C-26D6-4C9A-8F46-7B8043741585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206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62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FCB982-D643-4E7F-928D-CDB8740E3F30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086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1CBF12-A521-4013-89D5-D97D7828A73F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068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223C-FC7B-4594-B288-7619519B02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4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- Black Background w/ Gol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949817"/>
            <a:ext cx="8001000" cy="815608"/>
          </a:xfrm>
          <a:prstGeom prst="rect">
            <a:avLst/>
          </a:prstGeom>
        </p:spPr>
        <p:txBody>
          <a:bodyPr lIns="0" bIns="91440" anchor="b" anchorCtr="0">
            <a:spAutoFit/>
          </a:bodyPr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 smtClean="0"/>
              <a:t>presentation title (lowercase)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790372"/>
            <a:ext cx="8001000" cy="584775"/>
          </a:xfrm>
        </p:spPr>
        <p:txBody>
          <a:bodyPr wrap="square" lIns="0" tIns="0" bIns="91440">
            <a:spAutoFit/>
          </a:bodyPr>
          <a:lstStyle>
            <a:lvl1pPr marL="0" indent="0" algn="l">
              <a:buNone/>
              <a:defRPr b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399972"/>
            <a:ext cx="8001000" cy="400110"/>
          </a:xfrm>
        </p:spPr>
        <p:txBody>
          <a:bodyPr wrap="square" lIns="0">
            <a:spAutoFit/>
          </a:bodyPr>
          <a:lstStyle>
            <a:lvl1pPr>
              <a:buNone/>
              <a:defRPr sz="2000" b="0" cap="all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Alternate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wo Conten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Comparison) - M &amp; G Header w/ Black 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itle Only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1 (Blank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17499-9088-41C7-B448-FCA3A9A28D8A}" type="datetimeFigureOut">
              <a:rPr lang="en-US"/>
              <a:pPr>
                <a:defRPr/>
              </a:pPr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2FFB875-328B-41AB-8DF8-451FF2F2F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88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705428" y="2895600"/>
            <a:ext cx="5715000" cy="1066800"/>
          </a:xfrm>
        </p:spPr>
        <p:txBody>
          <a:bodyPr>
            <a:normAutofit/>
          </a:bodyPr>
          <a:lstStyle>
            <a:lvl1pPr algn="ctr">
              <a:buNone/>
              <a:defRPr sz="48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algn="ctr"/>
            <a:r>
              <a:rPr lang="en-US" sz="6000" b="1" spc="-1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sz="6000" b="1" spc="-15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text</a:t>
            </a:r>
            <a:endParaRPr lang="en-US" sz="6000" b="1" spc="-1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itle &amp; Content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91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wo Content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39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Comparison) - M &amp; G Header w/ Black Gradient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28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 (Title Only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028700"/>
            <a:ext cx="9144001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914400"/>
            <a:ext cx="9144000" cy="128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901700" dist="38100" dir="5400000" sx="12000" sy="12000" algn="ctr" rotWithShape="0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45720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36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ayout 1 (Blank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466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ayout 1 (Blank) - M &amp; G Header w/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86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(Title &amp; Content) - M &amp; G Header w/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990600"/>
            <a:ext cx="9144000" cy="548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0" rIns="1097280" bIns="0" rtlCol="0" anchor="ctr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 vert="horz" lIns="457200" tIns="45720" rIns="457200" bIns="182880" rtlCol="0" anchor="b" anchorCtr="0">
            <a:normAutofit/>
          </a:bodyPr>
          <a:lstStyle/>
          <a:p>
            <a:r>
              <a:rPr lang="en-US" dirty="0" smtClean="0"/>
              <a:t>title style (lowercase)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708" r:id="rId3"/>
    <p:sldLayoutId id="2147483709" r:id="rId4"/>
    <p:sldLayoutId id="2147483710" r:id="rId5"/>
    <p:sldLayoutId id="2147483711" r:id="rId6"/>
    <p:sldLayoutId id="2147483717" r:id="rId7"/>
    <p:sldLayoutId id="2147483718" r:id="rId8"/>
    <p:sldLayoutId id="2147483697" r:id="rId9"/>
    <p:sldLayoutId id="2147483699" r:id="rId10"/>
    <p:sldLayoutId id="2147483700" r:id="rId11"/>
    <p:sldLayoutId id="2147483701" r:id="rId12"/>
    <p:sldLayoutId id="2147483702" r:id="rId13"/>
    <p:sldLayoutId id="2147483719" r:id="rId14"/>
  </p:sldLayoutIdLst>
  <p:txStyles>
    <p:titleStyle>
      <a:lvl1pPr algn="r" defTabSz="914400" rtl="0" eaLnBrk="1" latinLnBrk="0" hangingPunct="1">
        <a:lnSpc>
          <a:spcPts val="3600"/>
        </a:lnSpc>
        <a:spcBef>
          <a:spcPct val="0"/>
        </a:spcBef>
        <a:buNone/>
        <a:defRPr sz="4000" b="1" kern="1200">
          <a:solidFill>
            <a:schemeClr val="bg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freeimages.com/browse.phtml?f=download&amp;id=116121&amp;redirect=photo" TargetMode="External"/><Relationship Id="rId7" Type="http://schemas.openxmlformats.org/officeDocument/2006/relationships/hyperlink" Target="http://www.freeimages.com/browse.phtml?f=download&amp;id=456960&amp;redirect=phot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hyperlink" Target="http://www.freeimages.com/browse.phtml?f=download&amp;id=1269145&amp;redirect=photo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images.com/browse.phtml?f=download&amp;id=743415&amp;redirect=photo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freeimages.com/browse.phtml?f=download&amp;id=728180&amp;redirect=photo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freeimages.com/browse.phtml?f=download&amp;id=1391828&amp;redirect=photo" TargetMode="External"/><Relationship Id="rId9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02249"/>
            <a:ext cx="8382000" cy="1063176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creening, brief </a:t>
            </a:r>
            <a:r>
              <a:rPr lang="en-US" dirty="0" smtClean="0"/>
              <a:t>intervention, </a:t>
            </a:r>
            <a:r>
              <a:rPr lang="en-US" dirty="0" smtClean="0"/>
              <a:t>and referral to treatment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pidemiology of substance use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Lecture 1.1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291" name="Picture 2" descr="C:\Users\acpande\AppData\Local\Microsoft\Windows\Temporary Internet Files\Content.IE5\IBAR5PZL\MC90043874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816600" y="2220913"/>
            <a:ext cx="3259138" cy="784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glutamate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414338" y="3667125"/>
            <a:ext cx="3967162" cy="1477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endogenous opioids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5816600" y="5199063"/>
            <a:ext cx="2247900" cy="784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077913" y="715963"/>
            <a:ext cx="3101975" cy="784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serotonin</a:t>
            </a:r>
          </a:p>
        </p:txBody>
      </p:sp>
    </p:spTree>
    <p:extLst>
      <p:ext uri="{BB962C8B-B14F-4D97-AF65-F5344CB8AC3E}">
        <p14:creationId xmlns:p14="http://schemas.microsoft.com/office/powerpoint/2010/main" val="1492204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10" y="-4763"/>
            <a:ext cx="6106854" cy="644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1968500" y="2649538"/>
            <a:ext cx="1854200" cy="369887"/>
          </a:xfrm>
          <a:prstGeom prst="rect">
            <a:avLst/>
          </a:prstGeom>
          <a:solidFill>
            <a:srgbClr val="0036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brain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933504" y="5934875"/>
            <a:ext cx="1854200" cy="368300"/>
          </a:xfrm>
          <a:prstGeom prst="rect">
            <a:avLst/>
          </a:prstGeom>
          <a:solidFill>
            <a:srgbClr val="00367D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healthy heart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4508500" y="5951024"/>
            <a:ext cx="1854200" cy="368300"/>
          </a:xfrm>
          <a:prstGeom prst="rect">
            <a:avLst/>
          </a:prstGeom>
          <a:solidFill>
            <a:srgbClr val="00367D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diseased heart</a:t>
            </a:r>
          </a:p>
        </p:txBody>
      </p:sp>
      <p:sp>
        <p:nvSpPr>
          <p:cNvPr id="11275" name="TextBox 6"/>
          <p:cNvSpPr txBox="1">
            <a:spLocks noChangeArrowheads="1"/>
          </p:cNvSpPr>
          <p:nvPr/>
        </p:nvSpPr>
        <p:spPr bwMode="auto">
          <a:xfrm>
            <a:off x="3854450" y="2644775"/>
            <a:ext cx="2841625" cy="646113"/>
          </a:xfrm>
          <a:prstGeom prst="rect">
            <a:avLst/>
          </a:prstGeom>
          <a:solidFill>
            <a:srgbClr val="0036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diseased brain/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cocaine 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6550" y="182563"/>
            <a:ext cx="5330825" cy="368300"/>
          </a:xfrm>
          <a:prstGeom prst="rect">
            <a:avLst/>
          </a:prstGeom>
          <a:solidFill>
            <a:srgbClr val="00367D"/>
          </a:solidFill>
        </p:spPr>
        <p:txBody>
          <a:bodyPr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eaLnBrk="1" hangingPunct="1"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Decreased Brain Metabolism in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Drug User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6550" y="3297238"/>
            <a:ext cx="5057775" cy="646112"/>
          </a:xfrm>
          <a:prstGeom prst="rect">
            <a:avLst/>
          </a:prstGeom>
          <a:solidFill>
            <a:srgbClr val="00367D"/>
          </a:solidFill>
        </p:spPr>
        <p:txBody>
          <a:bodyPr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algn="ctr" eaLnBrk="1" hangingPunct="1"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Decreased Heart Metabolism in </a:t>
            </a:r>
          </a:p>
          <a:p>
            <a:pPr algn="ctr"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Heart Disease Patient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006600" y="6437313"/>
            <a:ext cx="7042150" cy="3231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500" i="1" dirty="0" smtClean="0">
                <a:solidFill>
                  <a:srgbClr val="4F5557"/>
                </a:solidFill>
                <a:latin typeface="Arial" charset="0"/>
                <a:cs typeface="Arial" charset="0"/>
              </a:rPr>
              <a:t>(National Institute on Drug Abuse, 2010)</a:t>
            </a:r>
          </a:p>
        </p:txBody>
      </p:sp>
    </p:spTree>
    <p:extLst>
      <p:ext uri="{BB962C8B-B14F-4D97-AF65-F5344CB8AC3E}">
        <p14:creationId xmlns:p14="http://schemas.microsoft.com/office/powerpoint/2010/main" val="2840883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B31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B31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20700" y="2686050"/>
            <a:ext cx="80645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ts val="6500"/>
              </a:lnSpc>
              <a:spcBef>
                <a:spcPct val="0"/>
              </a:spcBef>
              <a:buFontTx/>
              <a:buNone/>
            </a:pPr>
            <a:r>
              <a:rPr lang="en-US" altLang="en-US" sz="6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changes</a:t>
            </a:r>
          </a:p>
        </p:txBody>
      </p:sp>
    </p:spTree>
    <p:extLst>
      <p:ext uri="{BB962C8B-B14F-4D97-AF65-F5344CB8AC3E}">
        <p14:creationId xmlns:p14="http://schemas.microsoft.com/office/powerpoint/2010/main" val="461700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63050" cy="6872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4339" name="Picture 7" descr="Graphic representation of 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 t="5049" r="1082" b="66609"/>
          <a:stretch>
            <a:fillRect/>
          </a:stretch>
        </p:blipFill>
        <p:spPr bwMode="auto">
          <a:xfrm>
            <a:off x="403225" y="228600"/>
            <a:ext cx="61341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Graphic representation of 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36539" r="1637" b="34724"/>
          <a:stretch>
            <a:fillRect/>
          </a:stretch>
        </p:blipFill>
        <p:spPr bwMode="auto">
          <a:xfrm>
            <a:off x="2611438" y="2290763"/>
            <a:ext cx="63055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Graphic representation of 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68108" r="1427" b="1926"/>
          <a:stretch>
            <a:fillRect/>
          </a:stretch>
        </p:blipFill>
        <p:spPr bwMode="auto">
          <a:xfrm>
            <a:off x="403225" y="4476750"/>
            <a:ext cx="620077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60738" y="228600"/>
            <a:ext cx="209550" cy="207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006600" y="6437313"/>
            <a:ext cx="7042150" cy="3231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500" i="1" dirty="0" smtClean="0">
                <a:solidFill>
                  <a:srgbClr val="4F5557"/>
                </a:solidFill>
                <a:latin typeface="Arial" charset="0"/>
                <a:cs typeface="Arial" charset="0"/>
              </a:rPr>
              <a:t>(National Institute on Alcohol Abuse &amp; Alcoholism, 2004)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537325" y="485775"/>
            <a:ext cx="2606675" cy="1477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ealthy elderly person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-11113" y="2473325"/>
            <a:ext cx="2606676" cy="147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erson with Alzheimer’s disease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6515100" y="4829175"/>
            <a:ext cx="2606675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eavy drinker</a:t>
            </a:r>
          </a:p>
        </p:txBody>
      </p:sp>
    </p:spTree>
    <p:extLst>
      <p:ext uri="{BB962C8B-B14F-4D97-AF65-F5344CB8AC3E}">
        <p14:creationId xmlns:p14="http://schemas.microsoft.com/office/powerpoint/2010/main" val="610983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63050" cy="6872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295" name="Picture 9" descr="http://www.bu.edu/today/files/2013/11/04_berman_scans_graph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9" t="9348" r="3541" b="7667"/>
          <a:stretch/>
        </p:blipFill>
        <p:spPr bwMode="auto">
          <a:xfrm>
            <a:off x="2433711" y="50177"/>
            <a:ext cx="6546516" cy="6176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3638" y="3160713"/>
            <a:ext cx="6464300" cy="196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173038" y="228600"/>
            <a:ext cx="3101976" cy="24314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rain of heavy alcohol </a:t>
            </a:r>
          </a:p>
          <a:p>
            <a:pPr algn="ctr" eaLnBrk="1" hangingPunct="1">
              <a:defRPr/>
            </a:pP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user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228600" y="4038600"/>
            <a:ext cx="3101975" cy="184665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rain of healthy control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63513" y="6205538"/>
            <a:ext cx="8885237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Oscar-Berman, M.,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Valmas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 M., Sawyer, K.S., Ruiz, S.M.,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Luhar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 R., &amp;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Gravitz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 Z. (2014). Profiles of impaired, spared, and recovered neuropsychological processes in alcoholism. In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Pfefferbaum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 A.  &amp; Sullivan, E.V. (Eds.),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Handbook of Clinical Neurology: Alcohol and the Nervous System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. Edinburgh: Elsevier (in press).</a:t>
            </a:r>
          </a:p>
        </p:txBody>
      </p:sp>
    </p:spTree>
    <p:extLst>
      <p:ext uri="{BB962C8B-B14F-4D97-AF65-F5344CB8AC3E}">
        <p14:creationId xmlns:p14="http://schemas.microsoft.com/office/powerpoint/2010/main" val="3688471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63050" cy="6872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006600" y="6437313"/>
            <a:ext cx="7042150" cy="3231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500" i="1" dirty="0" smtClean="0">
                <a:solidFill>
                  <a:srgbClr val="4F5557"/>
                </a:solidFill>
                <a:latin typeface="Arial" charset="0"/>
                <a:cs typeface="Arial" charset="0"/>
              </a:rPr>
              <a:t>(National Institute on Alcohol Abuse &amp; Alcoholism, 2004)</a:t>
            </a:r>
          </a:p>
        </p:txBody>
      </p:sp>
      <p:pic>
        <p:nvPicPr>
          <p:cNvPr id="16388" name="Picture 7" descr="coronal orientation from MRI and DTI stud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t="52255" r="50000" b="3270"/>
          <a:stretch>
            <a:fillRect/>
          </a:stretch>
        </p:blipFill>
        <p:spPr bwMode="auto">
          <a:xfrm>
            <a:off x="4557713" y="1739900"/>
            <a:ext cx="37115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coronal orientation from MRI and DTI stud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t="6227" r="50000" b="48581"/>
          <a:stretch>
            <a:fillRect/>
          </a:stretch>
        </p:blipFill>
        <p:spPr bwMode="auto">
          <a:xfrm>
            <a:off x="909638" y="1747838"/>
            <a:ext cx="3643312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6063" y="1652588"/>
            <a:ext cx="3101975" cy="49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ontrol brain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552950" y="1674813"/>
            <a:ext cx="2640013" cy="492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alcoholic brain</a:t>
            </a:r>
          </a:p>
        </p:txBody>
      </p:sp>
      <p:sp>
        <p:nvSpPr>
          <p:cNvPr id="2" name="Rectangle 1"/>
          <p:cNvSpPr/>
          <p:nvPr/>
        </p:nvSpPr>
        <p:spPr>
          <a:xfrm>
            <a:off x="641350" y="2082800"/>
            <a:ext cx="1419225" cy="92075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2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B31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B31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33400" y="2778125"/>
            <a:ext cx="80645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ts val="6500"/>
              </a:lnSpc>
              <a:spcBef>
                <a:spcPct val="0"/>
              </a:spcBef>
              <a:buFontTx/>
              <a:buNone/>
            </a:pPr>
            <a:r>
              <a:rPr lang="en-US" altLang="en-US" sz="6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  <a:r>
              <a:rPr lang="en-US" altLang="en-US" sz="6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</a:p>
        </p:txBody>
      </p:sp>
    </p:spTree>
    <p:extLst>
      <p:ext uri="{BB962C8B-B14F-4D97-AF65-F5344CB8AC3E}">
        <p14:creationId xmlns:p14="http://schemas.microsoft.com/office/powerpoint/2010/main" val="4247982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439" name="Picture 7" descr="Z:\Current Grants\CJ-DATS\Trainings and Curricula\MAT\Images\iStock Photos\Dog Eating_Behaviori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5391364" y="1600099"/>
            <a:ext cx="3152760" cy="4167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854325" y="5857875"/>
            <a:ext cx="832961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65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 and operant conditioning</a:t>
            </a:r>
          </a:p>
        </p:txBody>
      </p:sp>
      <p:pic>
        <p:nvPicPr>
          <p:cNvPr id="18438" name="Picture 6" descr="Z:\Current Grants\CJ-DATS\Trainings and Curricula\MAT\Images\iStock Photos\Pigeon_Behavioris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5"/>
          <a:stretch/>
        </p:blipFill>
        <p:spPr bwMode="auto">
          <a:xfrm rot="21060000">
            <a:off x="450934" y="1622477"/>
            <a:ext cx="3291766" cy="4091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92525" y="582613"/>
            <a:ext cx="18049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behaviors that are </a:t>
            </a:r>
            <a:r>
              <a:rPr lang="en-US" altLang="en-US" sz="2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rewarded </a:t>
            </a:r>
            <a:r>
              <a:rPr lang="en-US" alt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likely to be </a:t>
            </a:r>
            <a:r>
              <a:rPr lang="en-US" altLang="en-US" sz="2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</a:t>
            </a:r>
          </a:p>
        </p:txBody>
      </p:sp>
    </p:spTree>
    <p:extLst>
      <p:ext uri="{BB962C8B-B14F-4D97-AF65-F5344CB8AC3E}">
        <p14:creationId xmlns:p14="http://schemas.microsoft.com/office/powerpoint/2010/main" val="9780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9160" name="Picture 8" descr="http://www.sxc.hu/pic/l/h/ho/holger/125270_6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000">
            <a:off x="3753138" y="402142"/>
            <a:ext cx="4536732" cy="3402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4932363" y="5857875"/>
            <a:ext cx="83296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65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reinforcement</a:t>
            </a:r>
          </a:p>
        </p:txBody>
      </p:sp>
      <p:pic>
        <p:nvPicPr>
          <p:cNvPr id="49158" name="Picture 6" descr="http://www.sxc.hu/pic/l/a/ar/artizan007/1111897_924533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8" b="13161"/>
          <a:stretch/>
        </p:blipFill>
        <p:spPr bwMode="auto">
          <a:xfrm>
            <a:off x="3521122" y="3224743"/>
            <a:ext cx="5068462" cy="2770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://www.sxc.hu/pic/l/t/to/toomas/161800_1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576975" y="289751"/>
            <a:ext cx="3558297" cy="5369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30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4572000" y="5857875"/>
            <a:ext cx="832961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65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reinforcement</a:t>
            </a:r>
          </a:p>
        </p:txBody>
      </p:sp>
      <p:pic>
        <p:nvPicPr>
          <p:cNvPr id="56322" name="Picture 2" descr="Tiredness Sets In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48" y="318465"/>
            <a:ext cx="3657049" cy="2742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The Roo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61" y="848341"/>
            <a:ext cx="2955235" cy="4432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Depression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5" y="3429000"/>
            <a:ext cx="3869115" cy="2579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970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19100" y="1879600"/>
            <a:ext cx="47117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6500"/>
              </a:lnSpc>
              <a:spcBef>
                <a:spcPct val="0"/>
              </a:spcBef>
              <a:buFontTx/>
              <a:buNone/>
            </a:pPr>
            <a:r>
              <a:rPr lang="en-US" altLang="en-US" sz="6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substances affect the brain</a:t>
            </a: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789488" y="442913"/>
            <a:ext cx="1409700" cy="932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0">
                <a:solidFill>
                  <a:srgbClr val="FFB3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6284913" y="1762125"/>
            <a:ext cx="26797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10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248775" cy="69373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4572000" y="5857875"/>
            <a:ext cx="832961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65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cues</a:t>
            </a:r>
          </a:p>
        </p:txBody>
      </p:sp>
      <p:pic>
        <p:nvPicPr>
          <p:cNvPr id="68610" name="Picture 2" descr="C:\Users\acpande\AppData\Local\Microsoft\Windows\Temporary Internet Files\Content.IE5\96HK9F7X\MP90040006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9" y="724298"/>
            <a:ext cx="3901440" cy="2599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Cigarett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59" y="3429000"/>
            <a:ext cx="2857500" cy="2133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Picture 8" descr="Liquor Sig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709" y="3428999"/>
            <a:ext cx="3536378" cy="2640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8" name="Picture 10" descr="Ampar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709" y="1190641"/>
            <a:ext cx="2857500" cy="2133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80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B31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B31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20700" y="2606675"/>
            <a:ext cx="80645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ts val="6500"/>
              </a:lnSpc>
              <a:spcBef>
                <a:spcPct val="0"/>
              </a:spcBef>
              <a:buFontTx/>
              <a:buNone/>
            </a:pPr>
            <a:r>
              <a:rPr lang="en-US" altLang="en-US" sz="6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1078877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3555" name="Picture 2" descr="Long-term effects of drug ab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t="15237" r="11929" b="9525"/>
          <a:stretch>
            <a:fillRect/>
          </a:stretch>
        </p:blipFill>
        <p:spPr bwMode="auto">
          <a:xfrm>
            <a:off x="98425" y="26988"/>
            <a:ext cx="8964613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3084513" y="1808163"/>
            <a:ext cx="2890837" cy="4302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brain</a:t>
            </a: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1951038" y="3870325"/>
            <a:ext cx="5145087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cocaine </a:t>
            </a:r>
            <a:r>
              <a:rPr lang="en-US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days </a:t>
            </a:r>
            <a:r>
              <a:rPr lang="en-US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abstinent)</a:t>
            </a:r>
            <a:endParaRPr lang="en-US" alt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2103438" y="5824538"/>
            <a:ext cx="5145087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cocaine </a:t>
            </a:r>
            <a:r>
              <a:rPr lang="en-US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 days </a:t>
            </a:r>
            <a:r>
              <a:rPr lang="en-US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abstinent)</a:t>
            </a:r>
            <a:endParaRPr lang="en-US" alt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787525" y="6437313"/>
            <a:ext cx="7042150" cy="3231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500" i="1" dirty="0" smtClean="0">
                <a:solidFill>
                  <a:srgbClr val="4F5557"/>
                </a:solidFill>
                <a:latin typeface="Arial" charset="0"/>
                <a:cs typeface="Arial" charset="0"/>
              </a:rPr>
              <a:t>(National Institute on Drug Abuse, 2007)</a:t>
            </a:r>
          </a:p>
        </p:txBody>
      </p:sp>
      <p:sp>
        <p:nvSpPr>
          <p:cNvPr id="23560" name="TextBox 1"/>
          <p:cNvSpPr txBox="1">
            <a:spLocks noChangeArrowheads="1"/>
          </p:cNvSpPr>
          <p:nvPr/>
        </p:nvSpPr>
        <p:spPr bwMode="auto">
          <a:xfrm rot="-5400000">
            <a:off x="5581650" y="2941638"/>
            <a:ext cx="5676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of brain activity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(low to high) </a:t>
            </a:r>
          </a:p>
        </p:txBody>
      </p:sp>
    </p:spTree>
    <p:extLst>
      <p:ext uri="{BB962C8B-B14F-4D97-AF65-F5344CB8AC3E}">
        <p14:creationId xmlns:p14="http://schemas.microsoft.com/office/powerpoint/2010/main" val="574853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4579" name="Picture 8" descr="Three PET brain scans of normal control and meth abus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/>
          <a:stretch>
            <a:fillRect/>
          </a:stretch>
        </p:blipFill>
        <p:spPr bwMode="auto">
          <a:xfrm>
            <a:off x="0" y="876300"/>
            <a:ext cx="91440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193675" y="4176713"/>
            <a:ext cx="2890838" cy="4302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</a:t>
            </a: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3084513" y="4176713"/>
            <a:ext cx="2890837" cy="110799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 </a:t>
            </a:r>
            <a:r>
              <a:rPr lang="en-US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of abstinence) </a:t>
            </a:r>
          </a:p>
        </p:txBody>
      </p:sp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5975350" y="4186238"/>
            <a:ext cx="2890838" cy="1108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 </a:t>
            </a:r>
            <a:r>
              <a:rPr lang="en-US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(14 </a:t>
            </a: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of abstinence) 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787525" y="6437313"/>
            <a:ext cx="7042150" cy="3231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500" i="1" dirty="0" smtClean="0">
                <a:solidFill>
                  <a:srgbClr val="4F5557"/>
                </a:solidFill>
                <a:latin typeface="Arial" charset="0"/>
                <a:cs typeface="Arial" charset="0"/>
              </a:rPr>
              <a:t>(National Institute on Drug Abuse, 2002)</a:t>
            </a:r>
          </a:p>
        </p:txBody>
      </p:sp>
    </p:spTree>
    <p:extLst>
      <p:ext uri="{BB962C8B-B14F-4D97-AF65-F5344CB8AC3E}">
        <p14:creationId xmlns:p14="http://schemas.microsoft.com/office/powerpoint/2010/main" val="1164654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17637"/>
            <a:ext cx="7620000" cy="4525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d</a:t>
            </a:r>
            <a:r>
              <a:rPr lang="en-US" dirty="0" smtClean="0"/>
              <a:t>ebate </a:t>
            </a:r>
            <a:r>
              <a:rPr lang="en-US" dirty="0"/>
              <a:t>over whether substance </a:t>
            </a:r>
            <a:r>
              <a:rPr lang="en-US" dirty="0" smtClean="0"/>
              <a:t>use </a:t>
            </a:r>
            <a:r>
              <a:rPr lang="en-US" dirty="0"/>
              <a:t>should be deemed a ‘disease’ </a:t>
            </a:r>
          </a:p>
          <a:p>
            <a:pPr>
              <a:buClr>
                <a:schemeClr val="bg1"/>
              </a:buClr>
              <a:defRPr/>
            </a:pPr>
            <a:r>
              <a:rPr lang="en-US" b="1" u="sng" dirty="0">
                <a:solidFill>
                  <a:srgbClr val="FFC000"/>
                </a:solidFill>
              </a:rPr>
              <a:t>p</a:t>
            </a:r>
            <a:r>
              <a:rPr lang="en-US" b="1" u="sng" dirty="0" smtClean="0">
                <a:solidFill>
                  <a:srgbClr val="FFC000"/>
                </a:solidFill>
              </a:rPr>
              <a:t>roponents</a:t>
            </a:r>
            <a:r>
              <a:rPr lang="en-US" b="1" dirty="0">
                <a:solidFill>
                  <a:srgbClr val="FFC000"/>
                </a:solidFill>
              </a:rPr>
              <a:t>:</a:t>
            </a:r>
            <a:r>
              <a:rPr lang="en-US" dirty="0"/>
              <a:t> acknowledgment of physiological affects; comparison to other disease states </a:t>
            </a:r>
          </a:p>
          <a:p>
            <a:pPr>
              <a:buClr>
                <a:schemeClr val="bg1"/>
              </a:buClr>
              <a:defRPr/>
            </a:pPr>
            <a:r>
              <a:rPr lang="en-US" b="1" u="sng" dirty="0">
                <a:solidFill>
                  <a:srgbClr val="FFC000"/>
                </a:solidFill>
              </a:rPr>
              <a:t>o</a:t>
            </a:r>
            <a:r>
              <a:rPr lang="en-US" b="1" u="sng" dirty="0" smtClean="0">
                <a:solidFill>
                  <a:srgbClr val="FFC000"/>
                </a:solidFill>
              </a:rPr>
              <a:t>pponents</a:t>
            </a:r>
            <a:r>
              <a:rPr lang="en-US" b="1" dirty="0">
                <a:solidFill>
                  <a:srgbClr val="FFC000"/>
                </a:solidFill>
              </a:rPr>
              <a:t>:</a:t>
            </a:r>
            <a:r>
              <a:rPr lang="en-US" dirty="0"/>
              <a:t> emphasis on personal responsibility, choice, ability to change (empowerment)</a:t>
            </a:r>
          </a:p>
          <a:p>
            <a:pPr>
              <a:defRPr/>
            </a:pPr>
            <a:r>
              <a:rPr lang="en-US" b="1" dirty="0"/>
              <a:t>t</a:t>
            </a:r>
            <a:r>
              <a:rPr lang="en-US" b="1" dirty="0" smtClean="0"/>
              <a:t>ake </a:t>
            </a:r>
            <a:r>
              <a:rPr lang="en-US" b="1" dirty="0"/>
              <a:t>away</a:t>
            </a:r>
            <a:r>
              <a:rPr lang="en-US" dirty="0"/>
              <a:t>: substances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affect the brain chemically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and structurally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“disease” – to be or not to be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8" y="4082121"/>
            <a:ext cx="3761232" cy="277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66700" y="177800"/>
            <a:ext cx="8329613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6500"/>
              </a:lnSpc>
              <a:spcBef>
                <a:spcPct val="0"/>
              </a:spcBef>
              <a:buFontTx/>
              <a:buNone/>
            </a:pPr>
            <a:r>
              <a:rPr lang="en-US" altLang="en-US" sz="6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6300" b="1">
                <a:solidFill>
                  <a:srgbClr val="FFB3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</a:t>
            </a:r>
            <a:r>
              <a:rPr lang="en-US" altLang="en-US" sz="6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pathway</a:t>
            </a:r>
          </a:p>
        </p:txBody>
      </p:sp>
      <p:pic>
        <p:nvPicPr>
          <p:cNvPr id="6148" name="Picture 7" descr="Z:\Current Grants\CJ-DATS\Trainings and Curricula\MAT\Images\iStock Photos\The Br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1390650"/>
            <a:ext cx="4770438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474663" y="1481138"/>
            <a:ext cx="40973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drugs &amp; alcohol act on the reward pathway, the same region activated by: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eating </a:t>
            </a:r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sex</a:t>
            </a:r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drinking</a:t>
            </a:r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other pleasurable activities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5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93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B31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B31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60388" y="2698750"/>
            <a:ext cx="80645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ts val="6500"/>
              </a:lnSpc>
              <a:spcBef>
                <a:spcPct val="0"/>
              </a:spcBef>
              <a:buFontTx/>
              <a:buNone/>
            </a:pPr>
            <a:r>
              <a:rPr lang="en-US" altLang="en-US" sz="6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changes</a:t>
            </a:r>
          </a:p>
        </p:txBody>
      </p:sp>
    </p:spTree>
    <p:extLst>
      <p:ext uri="{BB962C8B-B14F-4D97-AF65-F5344CB8AC3E}">
        <p14:creationId xmlns:p14="http://schemas.microsoft.com/office/powerpoint/2010/main" val="3822721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195" name="Picture 6" descr="Z:\Current Grants\CJ-DATS\Trainings and Curricula\MAT\Images\iStock Photos\Neur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90500" y="266700"/>
            <a:ext cx="86868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6500"/>
              </a:lnSpc>
              <a:spcBef>
                <a:spcPct val="0"/>
              </a:spcBef>
              <a:buFontTx/>
              <a:buNone/>
            </a:pPr>
            <a:r>
              <a:rPr lang="en-US" altLang="en-US" sz="6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</a:t>
            </a:r>
            <a:r>
              <a:rPr lang="en-US" altLang="en-US" sz="6500" b="1">
                <a:solidFill>
                  <a:srgbClr val="FFB3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dopamine</a:t>
            </a:r>
            <a:endParaRPr lang="en-US" altLang="en-US" sz="6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66700" y="1390650"/>
            <a:ext cx="841375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3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increase in available dopamine</a:t>
            </a:r>
          </a:p>
          <a:p>
            <a:pPr eaLnBrk="1" hangingPunct="1">
              <a:defRPr/>
            </a:pPr>
            <a:endParaRPr lang="en-US" sz="39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3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results in </a:t>
            </a:r>
            <a:r>
              <a:rPr lang="en-US" sz="39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pleasurable feelings</a:t>
            </a:r>
            <a:r>
              <a:rPr lang="en-US" sz="3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eaLnBrk="1" hangingPunct="1">
              <a:defRPr/>
            </a:pPr>
            <a:endParaRPr lang="en-US" sz="39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3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behavior is </a:t>
            </a:r>
            <a:r>
              <a:rPr lang="en-US" sz="39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reinforced</a:t>
            </a:r>
          </a:p>
          <a:p>
            <a:pPr eaLnBrk="1" hangingPunct="1">
              <a:defRPr/>
            </a:pPr>
            <a:endParaRPr lang="en-US" sz="39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3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effect of previously pleasurable activities is </a:t>
            </a:r>
            <a:r>
              <a:rPr lang="en-US" sz="39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blunted</a:t>
            </a:r>
            <a:r>
              <a:rPr lang="en-US" sz="3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eaLnBrk="1" hangingPunct="1">
              <a:defRPr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25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335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7620000" cy="50292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ubstances </a:t>
            </a:r>
            <a:r>
              <a:rPr lang="en-US" dirty="0"/>
              <a:t>that result in excess dopamine:</a:t>
            </a:r>
          </a:p>
          <a:p>
            <a:pPr lvl="1">
              <a:defRPr/>
            </a:pPr>
            <a:r>
              <a:rPr lang="en-US" dirty="0"/>
              <a:t>a</a:t>
            </a:r>
            <a:r>
              <a:rPr lang="en-US" dirty="0" smtClean="0"/>
              <a:t>lcohol</a:t>
            </a:r>
            <a:endParaRPr lang="en-US" dirty="0"/>
          </a:p>
          <a:p>
            <a:pPr lvl="1">
              <a:defRPr/>
            </a:pPr>
            <a:r>
              <a:rPr lang="en-US" dirty="0"/>
              <a:t>h</a:t>
            </a:r>
            <a:r>
              <a:rPr lang="en-US" dirty="0" smtClean="0"/>
              <a:t>eroin  </a:t>
            </a:r>
            <a:endParaRPr lang="en-US" dirty="0"/>
          </a:p>
          <a:p>
            <a:pPr lvl="1">
              <a:defRPr/>
            </a:pPr>
            <a:r>
              <a:rPr lang="en-US" dirty="0"/>
              <a:t>m</a:t>
            </a:r>
            <a:r>
              <a:rPr lang="en-US" dirty="0" smtClean="0"/>
              <a:t>arijuana</a:t>
            </a:r>
            <a:endParaRPr lang="en-US" dirty="0"/>
          </a:p>
          <a:p>
            <a:pPr lvl="1">
              <a:defRPr/>
            </a:pPr>
            <a:r>
              <a:rPr lang="en-US" dirty="0"/>
              <a:t>c</a:t>
            </a:r>
            <a:r>
              <a:rPr lang="en-US" dirty="0" smtClean="0"/>
              <a:t>ocaine</a:t>
            </a:r>
            <a:endParaRPr lang="en-US" dirty="0"/>
          </a:p>
          <a:p>
            <a:pPr lvl="1">
              <a:defRPr/>
            </a:pPr>
            <a:r>
              <a:rPr lang="en-US" dirty="0"/>
              <a:t>n</a:t>
            </a:r>
            <a:r>
              <a:rPr lang="en-US" dirty="0" smtClean="0"/>
              <a:t>icotine</a:t>
            </a:r>
            <a:endParaRPr lang="en-US" dirty="0"/>
          </a:p>
          <a:p>
            <a:pPr>
              <a:defRPr/>
            </a:pPr>
            <a:r>
              <a:rPr lang="en-US" dirty="0"/>
              <a:t>d</a:t>
            </a:r>
            <a:r>
              <a:rPr lang="en-US" dirty="0" smtClean="0"/>
              <a:t>ysfunction </a:t>
            </a:r>
            <a:r>
              <a:rPr lang="en-US" dirty="0"/>
              <a:t>in dopamine system </a:t>
            </a:r>
          </a:p>
          <a:p>
            <a:pPr marL="0" indent="0">
              <a:buNone/>
              <a:defRPr/>
            </a:pPr>
            <a:r>
              <a:rPr lang="en-US" dirty="0"/>
              <a:t>    causes: </a:t>
            </a:r>
          </a:p>
          <a:p>
            <a:pPr lvl="1">
              <a:defRPr/>
            </a:pPr>
            <a:r>
              <a:rPr lang="en-US" dirty="0"/>
              <a:t>m</a:t>
            </a:r>
            <a:r>
              <a:rPr lang="en-US" dirty="0" smtClean="0"/>
              <a:t>ood </a:t>
            </a:r>
            <a:r>
              <a:rPr lang="en-US" dirty="0"/>
              <a:t>disruptions</a:t>
            </a:r>
          </a:p>
          <a:p>
            <a:pPr lvl="1">
              <a:defRPr/>
            </a:pPr>
            <a:r>
              <a:rPr lang="en-US" dirty="0"/>
              <a:t>m</a:t>
            </a:r>
            <a:r>
              <a:rPr lang="en-US" dirty="0" smtClean="0"/>
              <a:t>emory difficulties</a:t>
            </a:r>
          </a:p>
          <a:p>
            <a:pPr lvl="1">
              <a:defRPr/>
            </a:pPr>
            <a:r>
              <a:rPr lang="en-US" dirty="0"/>
              <a:t>a</a:t>
            </a:r>
            <a:r>
              <a:rPr lang="en-US" dirty="0" smtClean="0"/>
              <a:t>ttention deficits</a:t>
            </a:r>
          </a:p>
          <a:p>
            <a:pPr lvl="1">
              <a:defRPr/>
            </a:pPr>
            <a:r>
              <a:rPr lang="en-US" dirty="0"/>
              <a:t>i</a:t>
            </a:r>
            <a:r>
              <a:rPr lang="en-US" dirty="0" smtClean="0"/>
              <a:t>mpaired decision making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opamine (cont’d)</a:t>
            </a:r>
            <a:endParaRPr lang="en-US" dirty="0"/>
          </a:p>
        </p:txBody>
      </p:sp>
      <p:pic>
        <p:nvPicPr>
          <p:cNvPr id="4" name="Picture 6" descr="http://t0.gstatic.com/images?q=tbn:ANd9GcTji0TLwBofGSiOXc2mfYHnwkOihw8yN3K_jGQJj9h4ZN3MEcz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819400" cy="2819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219" name="Picture 3" descr="Z:\Users\apande\DBH\DBH Faculty Position\Courses\SBIRT FALL A\Images\Dopamine Levels of Cocaine Us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92100"/>
            <a:ext cx="85852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736600" y="4549775"/>
            <a:ext cx="2247900" cy="10779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non-drug user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4152900" y="4534130"/>
            <a:ext cx="2247900" cy="107721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006600" y="6486525"/>
            <a:ext cx="7042150" cy="3231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500" i="1" dirty="0" smtClean="0">
                <a:solidFill>
                  <a:srgbClr val="4F5557"/>
                </a:solidFill>
                <a:latin typeface="Arial" charset="0"/>
                <a:cs typeface="Arial" charset="0"/>
              </a:rPr>
              <a:t>(National Institute on Drug Abuse, 2010)</a:t>
            </a:r>
          </a:p>
        </p:txBody>
      </p:sp>
    </p:spTree>
    <p:extLst>
      <p:ext uri="{BB962C8B-B14F-4D97-AF65-F5344CB8AC3E}">
        <p14:creationId xmlns:p14="http://schemas.microsoft.com/office/powerpoint/2010/main" val="4103565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43" name="Picture 4" descr="Z:\Users\apande\DBH\DBH Faculty Position\Courses\SBIRT FALL A\Images\Dopamine Levels Multiple Substances - Red is hi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/>
          <a:stretch>
            <a:fillRect/>
          </a:stretch>
        </p:blipFill>
        <p:spPr bwMode="auto">
          <a:xfrm>
            <a:off x="685800" y="698500"/>
            <a:ext cx="7858125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762000" y="2698750"/>
            <a:ext cx="1435100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obacco user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650451" y="5791200"/>
            <a:ext cx="1765300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ealthy control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2895600" y="2700338"/>
            <a:ext cx="1435100" cy="92333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eavy alcohol user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4983482" y="2699749"/>
            <a:ext cx="1435100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bese patient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7073900" y="2687638"/>
            <a:ext cx="1435100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ocaine user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938338" y="6418263"/>
            <a:ext cx="7042150" cy="3231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500" i="1" dirty="0" smtClean="0">
                <a:solidFill>
                  <a:srgbClr val="4F5557"/>
                </a:solidFill>
                <a:latin typeface="Arial" charset="0"/>
                <a:cs typeface="Arial" charset="0"/>
              </a:rPr>
              <a:t>(Volkow, 2001)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624138" y="581025"/>
            <a:ext cx="0" cy="568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22800" y="584200"/>
            <a:ext cx="0" cy="568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40538" y="584200"/>
            <a:ext cx="0" cy="5689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2832526" y="5762858"/>
            <a:ext cx="1765300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ealthy control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4849019" y="5753784"/>
            <a:ext cx="1765300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ealthy control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004843" y="5779869"/>
            <a:ext cx="1765300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ealthy control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50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alcohol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7620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r</a:t>
            </a:r>
            <a:r>
              <a:rPr lang="en-US" sz="3000" dirty="0" smtClean="0"/>
              <a:t>elease </a:t>
            </a:r>
            <a:r>
              <a:rPr lang="en-US" sz="3000" dirty="0"/>
              <a:t>of: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960033"/>
                </a:solidFill>
              </a:rPr>
              <a:t>GABA</a:t>
            </a:r>
            <a:r>
              <a:rPr lang="en-US" sz="3000" dirty="0"/>
              <a:t> – feelings of </a:t>
            </a:r>
            <a:endParaRPr lang="en-US" sz="3000" dirty="0" smtClean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dirty="0"/>
              <a:t> </a:t>
            </a:r>
            <a:r>
              <a:rPr lang="en-US" sz="3000" dirty="0" smtClean="0"/>
              <a:t> relaxation</a:t>
            </a:r>
            <a:r>
              <a:rPr lang="en-US" sz="3000" dirty="0"/>
              <a:t>, wellbeing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960033"/>
                </a:solidFill>
              </a:rPr>
              <a:t>g</a:t>
            </a:r>
            <a:r>
              <a:rPr lang="en-US" sz="3000" b="1" dirty="0" smtClean="0">
                <a:solidFill>
                  <a:srgbClr val="960033"/>
                </a:solidFill>
              </a:rPr>
              <a:t>lutamate</a:t>
            </a:r>
            <a:r>
              <a:rPr lang="en-US" sz="3000" dirty="0" smtClean="0"/>
              <a:t> </a:t>
            </a:r>
            <a:r>
              <a:rPr lang="en-US" sz="3000" dirty="0"/>
              <a:t>– feelings of being energized, excited, elated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960033"/>
                </a:solidFill>
              </a:rPr>
              <a:t>d</a:t>
            </a:r>
            <a:r>
              <a:rPr lang="en-US" sz="3000" b="1" dirty="0" smtClean="0">
                <a:solidFill>
                  <a:srgbClr val="960033"/>
                </a:solidFill>
              </a:rPr>
              <a:t>opamine</a:t>
            </a:r>
            <a:r>
              <a:rPr lang="en-US" sz="3000" dirty="0" smtClean="0"/>
              <a:t> </a:t>
            </a:r>
            <a:r>
              <a:rPr lang="en-US" sz="3000" dirty="0"/>
              <a:t>– pleasure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960033"/>
                </a:solidFill>
              </a:rPr>
              <a:t>e</a:t>
            </a:r>
            <a:r>
              <a:rPr lang="en-US" sz="3000" b="1" dirty="0" smtClean="0">
                <a:solidFill>
                  <a:srgbClr val="960033"/>
                </a:solidFill>
              </a:rPr>
              <a:t>ndogenous </a:t>
            </a:r>
            <a:r>
              <a:rPr lang="en-US" sz="3000" b="1" dirty="0">
                <a:solidFill>
                  <a:srgbClr val="960033"/>
                </a:solidFill>
              </a:rPr>
              <a:t>o</a:t>
            </a:r>
            <a:r>
              <a:rPr lang="en-US" sz="3000" b="1" dirty="0" smtClean="0">
                <a:solidFill>
                  <a:srgbClr val="960033"/>
                </a:solidFill>
              </a:rPr>
              <a:t>pioids</a:t>
            </a:r>
            <a:r>
              <a:rPr lang="en-US" sz="3000" b="1" dirty="0" smtClean="0"/>
              <a:t> </a:t>
            </a:r>
            <a:r>
              <a:rPr lang="en-US" sz="3000" dirty="0"/>
              <a:t>– reduction in pain, feelings of pleasure </a:t>
            </a:r>
          </a:p>
        </p:txBody>
      </p:sp>
      <p:pic>
        <p:nvPicPr>
          <p:cNvPr id="4" name="Picture 8" descr="http://t1.gstatic.com/images?q=tbn:ANd9GcSsiuui3zU89dGwz1uGENYPdBFcub17tp0_ENPpnaEvKjorAW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1219200"/>
            <a:ext cx="258127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7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8&quot; unique_id=&quot;10415&quot;&gt;&lt;/object&gt;&lt;object type=&quot;2&quot; unique_id=&quot;10416&quot;&gt;&lt;object type=&quot;3&quot; unique_id=&quot;10417&quot;&gt;&lt;property id=&quot;20148&quot; value=&quot;5&quot;/&gt;&lt;property id=&quot;20300&quot; value=&quot;Slide 1 - &amp;quot;presentation title goes here&amp;quot;&quot;/&gt;&lt;property id=&quot;20307&quot; value=&quot;270&quot;/&gt;&lt;/object&gt;&lt;object type=&quot;3&quot; unique_id=&quot;10418&quot;&gt;&lt;property id=&quot;20148&quot; value=&quot;5&quot;/&gt;&lt;property id=&quot;20300&quot; value=&quot;Slide 2&quot;/&gt;&lt;property id=&quot;20307&quot; value=&quot;280&quot;/&gt;&lt;/object&gt;&lt;object type=&quot;3&quot; unique_id=&quot;10803&quot;&gt;&lt;property id=&quot;20148&quot; value=&quot;5&quot;/&gt;&lt;property id=&quot;20300&quot; value=&quot;Slide 3 - &amp;quot;slide title goes here&amp;quot;&quot;/&gt;&lt;property id=&quot;20307&quot; value=&quot;281&quot;/&gt;&lt;/object&gt;&lt;object type=&quot;3&quot; unique_id=&quot;10840&quot;&gt;&lt;property id=&quot;20148&quot; value=&quot;5&quot;/&gt;&lt;property id=&quot;20300&quot; value=&quot;Slide 4 - &amp;quot;slide title goes here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PowerPoint Template-HS">
  <a:themeElements>
    <a:clrScheme name="ASU Color Palette">
      <a:dk1>
        <a:sysClr val="windowText" lastClr="000000"/>
      </a:dk1>
      <a:lt1>
        <a:sysClr val="window" lastClr="FFFFFF"/>
      </a:lt1>
      <a:dk2>
        <a:srgbClr val="990033"/>
      </a:dk2>
      <a:lt2>
        <a:srgbClr val="FFB310"/>
      </a:lt2>
      <a:accent1>
        <a:srgbClr val="4F5557"/>
      </a:accent1>
      <a:accent2>
        <a:srgbClr val="388E14"/>
      </a:accent2>
      <a:accent3>
        <a:srgbClr val="008ED6"/>
      </a:accent3>
      <a:accent4>
        <a:srgbClr val="F47C00"/>
      </a:accent4>
      <a:accent5>
        <a:srgbClr val="AFA593"/>
      </a:accent5>
      <a:accent6>
        <a:srgbClr val="FFB310"/>
      </a:accent6>
      <a:hlink>
        <a:srgbClr val="990033"/>
      </a:hlink>
      <a:folHlink>
        <a:srgbClr val="FFB310"/>
      </a:folHlink>
    </a:clrScheme>
    <a:fontScheme name="ASU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all" spc="0" normalizeH="0" baseline="0" noProof="0" dirty="0" smtClean="0">
            <a:ln>
              <a:noFill/>
            </a:ln>
            <a:solidFill>
              <a:schemeClr val="bg1"/>
            </a:solidFill>
            <a:effectLst>
              <a:outerShdw blurRad="50800" dist="38100" dir="2700000" algn="tl" rotWithShape="0">
                <a:prstClr val="black"/>
              </a:outerShdw>
            </a:effectLst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cc0fdcc-2768-42b2-8256-1aedefbb74fd">AC32DMH27FXT-387-37</_dlc_DocId>
    <_dlc_DocIdUrl xmlns="acc0fdcc-2768-42b2-8256-1aedefbb74fd">
      <Url>https://healthsolutions.sp10.asu.edu/marketing/_layouts/DocIdRedir.aspx?ID=AC32DMH27FXT-387-37</Url>
      <Description>AC32DMH27FXT-387-37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B6E90443B3904B8326CAA2FC130A95" ma:contentTypeVersion="6" ma:contentTypeDescription="Create a new document." ma:contentTypeScope="" ma:versionID="1af1eaa556385689eaa8fc403772fcd7">
  <xsd:schema xmlns:xsd="http://www.w3.org/2001/XMLSchema" xmlns:xs="http://www.w3.org/2001/XMLSchema" xmlns:p="http://schemas.microsoft.com/office/2006/metadata/properties" xmlns:ns2="acc0fdcc-2768-42b2-8256-1aedefbb74fd" targetNamespace="http://schemas.microsoft.com/office/2006/metadata/properties" ma:root="true" ma:fieldsID="48c3d13db3a63f07076de03a4c93ccf3" ns2:_="">
    <xsd:import namespace="acc0fdcc-2768-42b2-8256-1aedefbb74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0fdcc-2768-42b2-8256-1aedefbb74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1D4670-3145-4E10-A3D3-84CAEC8A0C7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9A0EA20-1EBA-4C7B-8B6E-CD3AAA8D4B07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acc0fdcc-2768-42b2-8256-1aedefbb74fd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70AA5F9-4311-4ADF-BE45-80D1912A5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0fdcc-2768-42b2-8256-1aedefbb74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FFDD2A8-AED1-4211-8EBF-20104A1A90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502</Words>
  <Application>Microsoft Office PowerPoint</Application>
  <PresentationFormat>On-screen Show (4:3)</PresentationFormat>
  <Paragraphs>134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MS PGothic</vt:lpstr>
      <vt:lpstr>Arial</vt:lpstr>
      <vt:lpstr>Calibri</vt:lpstr>
      <vt:lpstr>Wingdings</vt:lpstr>
      <vt:lpstr>PowerPoint Template-HS</vt:lpstr>
      <vt:lpstr>screening, brief intervention, and referral to treatment </vt:lpstr>
      <vt:lpstr>PowerPoint Presentation</vt:lpstr>
      <vt:lpstr>PowerPoint Presentation</vt:lpstr>
      <vt:lpstr>PowerPoint Presentation</vt:lpstr>
      <vt:lpstr>PowerPoint Presentation</vt:lpstr>
      <vt:lpstr>dopamine (cont’d)</vt:lpstr>
      <vt:lpstr>PowerPoint Presentation</vt:lpstr>
      <vt:lpstr>PowerPoint Presentation</vt:lpstr>
      <vt:lpstr>effects of alcohol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“disease” – to be or not to be</vt:lpstr>
    </vt:vector>
  </TitlesOfParts>
  <Company>Arizona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rrodonne</dc:creator>
  <cp:lastModifiedBy>Adrienne Lindsey</cp:lastModifiedBy>
  <cp:revision>26</cp:revision>
  <dcterms:created xsi:type="dcterms:W3CDTF">2013-02-11T18:15:20Z</dcterms:created>
  <dcterms:modified xsi:type="dcterms:W3CDTF">2016-07-11T17:05:18Z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0x0101002DB6E90443B3904B8326CAA2FC130A95</vt:lpwstr>
  </property>
  <property fmtid="{D5CDD505-2E9C-101B-9397-08002B2CF9AE}" pid="3" name="_dlc_DocIdItemGuid">
    <vt:lpwstr>3e6690f6-5653-4482-a293-b2e78ecd5c6b</vt:lpwstr>
  </property>
</Properties>
</file>