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83" r:id="rId6"/>
    <p:sldId id="290" r:id="rId7"/>
    <p:sldId id="291" r:id="rId8"/>
    <p:sldId id="292" r:id="rId9"/>
    <p:sldId id="293" r:id="rId10"/>
    <p:sldId id="296" r:id="rId11"/>
    <p:sldId id="295" r:id="rId12"/>
    <p:sldId id="298" r:id="rId13"/>
    <p:sldId id="297" r:id="rId14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D577DF9-CDE8-4D19-B3EC-ECDB45667FE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267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E5D063-6076-4CCC-B38B-162510D163F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42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8B22D-AE59-4DEB-B2EC-A650D451C99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206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80263D-5EA8-4654-978A-798C1EC09A4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077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0496-B8E5-4ED0-B3FC-439D0C7E58B3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FBF7-0E22-4979-B06B-94F3899AC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06473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52E8-CFDB-45EF-9BDF-2652A70934CF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074-C508-4F12-8F50-33CD60FF7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0617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  <p:sldLayoutId id="2147483720" r:id="rId15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3820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 &amp;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substance use continuum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Lecture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04975" y="2895600"/>
            <a:ext cx="5715000" cy="1295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ubstance use falls along a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continuum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048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77800" y="431800"/>
            <a:ext cx="89662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substance </a:t>
            </a:r>
            <a:r>
              <a:rPr lang="en-US" alt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</a:t>
            </a:r>
          </a:p>
        </p:txBody>
      </p:sp>
      <p:sp>
        <p:nvSpPr>
          <p:cNvPr id="48132" name="TextBox 9"/>
          <p:cNvSpPr txBox="1">
            <a:spLocks noChangeArrowheads="1"/>
          </p:cNvSpPr>
          <p:nvPr/>
        </p:nvSpPr>
        <p:spPr bwMode="auto">
          <a:xfrm>
            <a:off x="1749425" y="3878263"/>
            <a:ext cx="14843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use</a:t>
            </a:r>
            <a:endParaRPr lang="en-US" altLang="en-US" sz="3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57300" y="3746500"/>
            <a:ext cx="601980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6692900" y="2871281"/>
            <a:ext cx="22955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4932363" y="3956050"/>
            <a:ext cx="17573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isky use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2492375" y="2562017"/>
            <a:ext cx="331946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7" name="TextBox 9"/>
          <p:cNvSpPr txBox="1">
            <a:spLocks noChangeArrowheads="1"/>
          </p:cNvSpPr>
          <p:nvPr/>
        </p:nvSpPr>
        <p:spPr bwMode="auto">
          <a:xfrm>
            <a:off x="514350" y="2938463"/>
            <a:ext cx="18351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non-use</a:t>
            </a:r>
            <a:endParaRPr lang="en-US" altLang="en-US" sz="3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178" name="Picture 2" descr="http://www.sxc.hu/pic/l/t/th/thoursie/1368042_3620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279827" y="4720582"/>
            <a:ext cx="2650439" cy="178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4" descr="http://www.sxc.hu/pic/l/s/sn/snazz_de/305813_71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5" b="2591"/>
          <a:stretch/>
        </p:blipFill>
        <p:spPr bwMode="auto">
          <a:xfrm rot="-1020000">
            <a:off x="6611867" y="4248855"/>
            <a:ext cx="2197420" cy="229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37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523288" cy="1470025"/>
          </a:xfrm>
        </p:spPr>
        <p:txBody>
          <a:bodyPr/>
          <a:lstStyle/>
          <a:p>
            <a:pPr algn="l" eaLnBrk="1" hangingPunct="1"/>
            <a:r>
              <a:rPr lang="en-US" altLang="en-US" sz="6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			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349750"/>
            <a:ext cx="830103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alt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physiological and psychological symptoms results from a decrease in use or cessation of the substance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C:\Users\acpande\AppData\Local\Microsoft\Windows\Temporary Internet Files\Content.IE5\XXW84WYV\MP9003995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82" y="0"/>
            <a:ext cx="2690949" cy="336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4988" y="2008188"/>
            <a:ext cx="58261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en-US" alt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to increase one’s use of a substance to have the same/previous effect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948082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 use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4300" y="6096000"/>
            <a:ext cx="37338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277" name="Content Placeholder 1"/>
          <p:cNvSpPr txBox="1">
            <a:spLocks/>
          </p:cNvSpPr>
          <p:nvPr/>
        </p:nvSpPr>
        <p:spPr bwMode="auto">
          <a:xfrm>
            <a:off x="2085975" y="1165225"/>
            <a:ext cx="68421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DSM 5 Criteria: 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1) increased use over time 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2) unsuccessful attempts to stop using or cut back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3) excessive amounts of time devoted to use 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4) cravings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5) not meeting obligations (e.g. occupationally)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6) cont’d use despite problems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7) abandonment or reduction of social/recreational activities 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8) cont’d use in risky situations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9) cont’d use regardless of physical or psychological problems 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10) tolerance</a:t>
            </a:r>
          </a:p>
          <a:p>
            <a:pPr marL="45720" lvl="2" indent="0" defTabSz="91440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50" dirty="0" smtClean="0">
                <a:latin typeface="Arial" panose="020B0604020202020204" pitchFamily="34" charset="0"/>
                <a:cs typeface="Arial" panose="020B0604020202020204" pitchFamily="34" charset="0"/>
              </a:rPr>
              <a:t>11) withdrawal symptoms </a:t>
            </a:r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0"/>
            <a:ext cx="22018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1773238" y="1765300"/>
            <a:ext cx="220662" cy="1301750"/>
          </a:xfrm>
          <a:prstGeom prst="leftBrace">
            <a:avLst/>
          </a:prstGeom>
          <a:noFill/>
          <a:ln>
            <a:solidFill>
              <a:srgbClr val="9900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746250" y="3368675"/>
            <a:ext cx="220663" cy="1300163"/>
          </a:xfrm>
          <a:prstGeom prst="leftBrace">
            <a:avLst/>
          </a:prstGeom>
          <a:noFill/>
          <a:ln>
            <a:solidFill>
              <a:srgbClr val="9900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830388" y="4932363"/>
            <a:ext cx="109537" cy="836612"/>
          </a:xfrm>
          <a:prstGeom prst="leftBrace">
            <a:avLst/>
          </a:prstGeom>
          <a:ln>
            <a:solidFill>
              <a:srgbClr val="9900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843088" y="5984875"/>
            <a:ext cx="109537" cy="836613"/>
          </a:xfrm>
          <a:prstGeom prst="leftBrace">
            <a:avLst/>
          </a:prstGeom>
          <a:ln>
            <a:solidFill>
              <a:srgbClr val="9900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4" name="TextBox 8"/>
          <p:cNvSpPr txBox="1">
            <a:spLocks noChangeArrowheads="1"/>
          </p:cNvSpPr>
          <p:nvPr/>
        </p:nvSpPr>
        <p:spPr bwMode="auto">
          <a:xfrm>
            <a:off x="257175" y="1978025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impaired control</a:t>
            </a:r>
          </a:p>
        </p:txBody>
      </p:sp>
      <p:sp>
        <p:nvSpPr>
          <p:cNvPr id="52235" name="TextBox 14"/>
          <p:cNvSpPr txBox="1">
            <a:spLocks noChangeArrowheads="1"/>
          </p:cNvSpPr>
          <p:nvPr/>
        </p:nvSpPr>
        <p:spPr bwMode="auto">
          <a:xfrm>
            <a:off x="304800" y="3579813"/>
            <a:ext cx="1479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social impairment</a:t>
            </a:r>
          </a:p>
        </p:txBody>
      </p:sp>
      <p:sp>
        <p:nvSpPr>
          <p:cNvPr id="52236" name="TextBox 15"/>
          <p:cNvSpPr txBox="1">
            <a:spLocks noChangeArrowheads="1"/>
          </p:cNvSpPr>
          <p:nvPr/>
        </p:nvSpPr>
        <p:spPr bwMode="auto">
          <a:xfrm>
            <a:off x="298450" y="5087938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risky use </a:t>
            </a:r>
          </a:p>
        </p:txBody>
      </p:sp>
      <p:sp>
        <p:nvSpPr>
          <p:cNvPr id="52237" name="TextBox 16"/>
          <p:cNvSpPr txBox="1">
            <a:spLocks noChangeArrowheads="1"/>
          </p:cNvSpPr>
          <p:nvPr/>
        </p:nvSpPr>
        <p:spPr bwMode="auto">
          <a:xfrm>
            <a:off x="-76200" y="6068532"/>
            <a:ext cx="200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harmacological criteria</a:t>
            </a:r>
            <a:endParaRPr lang="en-US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541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  <a:p>
            <a:pPr lvl="1"/>
            <a:r>
              <a:rPr lang="en-US" dirty="0"/>
              <a:t>More body text</a:t>
            </a:r>
          </a:p>
          <a:p>
            <a:pPr lvl="2"/>
            <a:r>
              <a:rPr lang="en-US" dirty="0"/>
              <a:t>Even more body text</a:t>
            </a:r>
          </a:p>
          <a:p>
            <a:pPr lvl="1"/>
            <a:r>
              <a:rPr lang="en-US" dirty="0"/>
              <a:t>In case that wasn’t enough</a:t>
            </a:r>
          </a:p>
          <a:p>
            <a:r>
              <a:rPr lang="en-US" dirty="0"/>
              <a:t>Almost done</a:t>
            </a:r>
          </a:p>
          <a:p>
            <a:pPr lvl="1"/>
            <a:r>
              <a:rPr lang="en-US" dirty="0" err="1"/>
              <a:t>Sooooo</a:t>
            </a:r>
            <a:r>
              <a:rPr lang="en-US" dirty="0"/>
              <a:t> close</a:t>
            </a:r>
          </a:p>
          <a:p>
            <a:pPr lvl="1"/>
            <a:r>
              <a:rPr lang="en-US" dirty="0"/>
              <a:t>FINALLY </a:t>
            </a:r>
            <a:r>
              <a:rPr lang="en-US" dirty="0" smtClean="0"/>
              <a:t>finished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afe drinking limits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6019800"/>
            <a:ext cx="36576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:\Clinical Initiatives and Training\EBPs_Promising_Practices_and_Key_Topics_Areas\SBIRT\SBIRT_CABHP(3)Front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7"/>
            <a:ext cx="91440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llicit drug use</a:t>
            </a:r>
            <a:endParaRPr lang="en-US" dirty="0"/>
          </a:p>
        </p:txBody>
      </p:sp>
      <p:pic>
        <p:nvPicPr>
          <p:cNvPr id="4" name="Picture 2" descr="C:\Users\acpande\AppData\Local\Microsoft\Windows\Temporary Internet Files\Content.IE5\A3LXBQRB\MP9003867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2038350" y="5115478"/>
            <a:ext cx="2457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</a:t>
            </a:r>
            <a:r>
              <a:rPr lang="en-US" sz="2800" dirty="0" smtClean="0"/>
              <a:t>s </a:t>
            </a:r>
            <a:r>
              <a:rPr lang="en-US" sz="2800" dirty="0"/>
              <a:t>it ‘problematic’ because it is illegal?</a:t>
            </a:r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/>
              <a:t>ome </a:t>
            </a:r>
            <a:r>
              <a:rPr lang="en-US" sz="2800" dirty="0"/>
              <a:t>argue minimal use is ‘experimental’ or ‘social’ </a:t>
            </a:r>
          </a:p>
          <a:p>
            <a:pPr>
              <a:defRPr/>
            </a:pPr>
            <a:r>
              <a:rPr lang="en-US" sz="2800" dirty="0"/>
              <a:t>s</a:t>
            </a:r>
            <a:r>
              <a:rPr lang="en-US" sz="2800" dirty="0" smtClean="0"/>
              <a:t>ome </a:t>
            </a:r>
            <a:r>
              <a:rPr lang="en-US" sz="2800" dirty="0"/>
              <a:t>argue </a:t>
            </a:r>
            <a:r>
              <a:rPr lang="en-US" sz="2800" i="1" dirty="0"/>
              <a:t>all</a:t>
            </a:r>
            <a:r>
              <a:rPr lang="en-US" sz="2800" dirty="0"/>
              <a:t> adolescent use is </a:t>
            </a:r>
            <a:r>
              <a:rPr lang="en-US" sz="2800" dirty="0" smtClean="0"/>
              <a:t>problematic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 marL="0" indent="0">
              <a:buNone/>
              <a:defRPr/>
            </a:pPr>
            <a:r>
              <a:rPr lang="en-US" sz="2800" dirty="0"/>
              <a:t>t</a:t>
            </a:r>
            <a:r>
              <a:rPr lang="en-US" sz="2800" dirty="0" smtClean="0"/>
              <a:t>hink </a:t>
            </a:r>
            <a:r>
              <a:rPr lang="en-US" sz="2800" dirty="0"/>
              <a:t>of problem use in terms of: What </a:t>
            </a:r>
            <a:r>
              <a:rPr lang="en-US" sz="2800" i="1" dirty="0"/>
              <a:t>problems </a:t>
            </a:r>
            <a:r>
              <a:rPr lang="en-US" sz="2800" dirty="0"/>
              <a:t>is the use causing for the </a:t>
            </a:r>
            <a:r>
              <a:rPr lang="en-US" sz="2800" dirty="0" smtClean="0"/>
              <a:t>patient? </a:t>
            </a:r>
            <a:r>
              <a:rPr lang="en-US" sz="2800" dirty="0"/>
              <a:t>(i.e. health problems, marital problems, etc.)… </a:t>
            </a:r>
          </a:p>
          <a:p>
            <a:pPr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dentifying the at-risk user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6019800"/>
            <a:ext cx="3733800" cy="73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10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‘moderate’ risk for a substance use disorder </a:t>
            </a:r>
            <a:endParaRPr lang="en-US" sz="2800" dirty="0"/>
          </a:p>
          <a:p>
            <a:pPr>
              <a:defRPr/>
            </a:pPr>
            <a:r>
              <a:rPr lang="en-US" dirty="0" smtClean="0"/>
              <a:t>patients </a:t>
            </a:r>
            <a:r>
              <a:rPr lang="en-US" dirty="0"/>
              <a:t>who are not dependent </a:t>
            </a:r>
            <a:endParaRPr lang="en-US" sz="2800" dirty="0"/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t </a:t>
            </a:r>
            <a:r>
              <a:rPr lang="en-US" dirty="0"/>
              <a:t>increased risk for health problems (i.e. </a:t>
            </a:r>
            <a:r>
              <a:rPr lang="en-US" dirty="0" smtClean="0"/>
              <a:t> </a:t>
            </a:r>
            <a:r>
              <a:rPr lang="en-US" dirty="0"/>
              <a:t>hypertension, liver damage, etc.) </a:t>
            </a:r>
            <a:endParaRPr lang="en-US" dirty="0" smtClean="0"/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t increased risk for mental health problems </a:t>
            </a:r>
            <a:endParaRPr lang="en-US" dirty="0"/>
          </a:p>
          <a:p>
            <a:pPr>
              <a:defRPr/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sufficient to provide brief intervention without a referral (i.e. education) </a:t>
            </a: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105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000" i="1" dirty="0"/>
              <a:t>Primary </a:t>
            </a:r>
            <a:r>
              <a:rPr lang="en-US" sz="4000" b="1" i="1" dirty="0">
                <a:solidFill>
                  <a:srgbClr val="B0003B"/>
                </a:solidFill>
              </a:rPr>
              <a:t>target</a:t>
            </a:r>
            <a:r>
              <a:rPr lang="en-US" sz="4000" i="1" dirty="0"/>
              <a:t> for </a:t>
            </a:r>
            <a:r>
              <a:rPr lang="en-US" sz="4000" i="1" dirty="0" smtClean="0"/>
              <a:t>a brief intervention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5466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43000" y="2438400"/>
            <a:ext cx="6858000" cy="3124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ommon mistake</a:t>
            </a:r>
            <a:r>
              <a:rPr lang="en-US" dirty="0" smtClean="0"/>
              <a:t>: not intervening because the client/patient is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dependent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A0EA20-1EBA-4C7B-8B6E-CD3AAA8D4B07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acc0fdcc-2768-42b2-8256-1aedefbb74f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118</TotalTime>
  <Words>325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Wingdings</vt:lpstr>
      <vt:lpstr>PowerPoint Template-HS</vt:lpstr>
      <vt:lpstr>screening, brief intervention &amp; referral to treatment</vt:lpstr>
      <vt:lpstr>PowerPoint Presentation</vt:lpstr>
      <vt:lpstr>PowerPoint Presentation</vt:lpstr>
      <vt:lpstr>definitions    </vt:lpstr>
      <vt:lpstr>substance use disorders</vt:lpstr>
      <vt:lpstr>safe drinking limits</vt:lpstr>
      <vt:lpstr>illicit drug use</vt:lpstr>
      <vt:lpstr>identifying the at-risk user</vt:lpstr>
      <vt:lpstr>PowerPoint Presentation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24</cp:revision>
  <dcterms:created xsi:type="dcterms:W3CDTF">2013-02-11T18:15:20Z</dcterms:created>
  <dcterms:modified xsi:type="dcterms:W3CDTF">2016-07-11T18:32:56Z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