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70" r:id="rId6"/>
    <p:sldId id="280" r:id="rId7"/>
    <p:sldId id="281" r:id="rId8"/>
    <p:sldId id="282" r:id="rId9"/>
    <p:sldId id="283" r:id="rId10"/>
    <p:sldId id="292" r:id="rId11"/>
    <p:sldId id="284" r:id="rId12"/>
    <p:sldId id="286" r:id="rId13"/>
    <p:sldId id="287" r:id="rId14"/>
    <p:sldId id="289" r:id="rId15"/>
    <p:sldId id="290" r:id="rId16"/>
  </p:sldIdLst>
  <p:sldSz cx="9144000" cy="6858000" type="screen4x3"/>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5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09BA85-3C60-4E0D-9983-F5AD73D77590}"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ED3B2675-AC93-429B-8EA1-0F408C1C4646}">
      <dgm:prSet phldrT="[Text]"/>
      <dgm:spPr/>
      <dgm:t>
        <a:bodyPr/>
        <a:lstStyle/>
        <a:p>
          <a:r>
            <a:rPr lang="en-US" dirty="0" smtClean="0"/>
            <a:t>Screening </a:t>
          </a:r>
          <a:endParaRPr lang="en-US" dirty="0"/>
        </a:p>
      </dgm:t>
    </dgm:pt>
    <dgm:pt modelId="{EC7C5197-9B3E-490C-9954-02C8264AD87E}" type="parTrans" cxnId="{8999AA86-2E53-43E2-B8B3-684D20919EF8}">
      <dgm:prSet/>
      <dgm:spPr/>
      <dgm:t>
        <a:bodyPr/>
        <a:lstStyle/>
        <a:p>
          <a:endParaRPr lang="en-US"/>
        </a:p>
      </dgm:t>
    </dgm:pt>
    <dgm:pt modelId="{1ED72E39-2A97-44CA-92D5-62CF19EFDCD5}" type="sibTrans" cxnId="{8999AA86-2E53-43E2-B8B3-684D20919EF8}">
      <dgm:prSet custT="1"/>
      <dgm:spPr/>
      <dgm:t>
        <a:bodyPr/>
        <a:lstStyle/>
        <a:p>
          <a:pPr algn="ctr"/>
          <a:r>
            <a:rPr lang="en-US" sz="1700" dirty="0" smtClean="0"/>
            <a:t>Universal</a:t>
          </a:r>
          <a:endParaRPr lang="en-US" sz="1700" dirty="0"/>
        </a:p>
      </dgm:t>
    </dgm:pt>
    <dgm:pt modelId="{06EBD21F-62CC-43C2-9B4F-351BB832ED8F}">
      <dgm:prSet phldrT="[Text]"/>
      <dgm:spPr/>
      <dgm:t>
        <a:bodyPr/>
        <a:lstStyle/>
        <a:p>
          <a:r>
            <a:rPr lang="en-US" dirty="0" smtClean="0"/>
            <a:t>Low Risk</a:t>
          </a:r>
          <a:endParaRPr lang="en-US" dirty="0"/>
        </a:p>
      </dgm:t>
    </dgm:pt>
    <dgm:pt modelId="{1A9874C8-D705-4B96-9839-5EA17D964BD0}" type="parTrans" cxnId="{F019BE60-73ED-430D-9A99-A50EC21EF244}">
      <dgm:prSet/>
      <dgm:spPr/>
      <dgm:t>
        <a:bodyPr/>
        <a:lstStyle/>
        <a:p>
          <a:endParaRPr lang="en-US"/>
        </a:p>
      </dgm:t>
    </dgm:pt>
    <dgm:pt modelId="{4D3DEB2C-08C5-480A-A9CD-13060AE54AD7}" type="sibTrans" cxnId="{F019BE60-73ED-430D-9A99-A50EC21EF244}">
      <dgm:prSet custT="1"/>
      <dgm:spPr>
        <a:solidFill>
          <a:schemeClr val="bg1">
            <a:alpha val="90000"/>
          </a:schemeClr>
        </a:solidFill>
      </dgm:spPr>
      <dgm:t>
        <a:bodyPr/>
        <a:lstStyle/>
        <a:p>
          <a:r>
            <a:rPr lang="en-US" sz="1700" dirty="0" smtClean="0"/>
            <a:t>No Intervention</a:t>
          </a:r>
          <a:endParaRPr lang="en-US" sz="1700" dirty="0"/>
        </a:p>
      </dgm:t>
    </dgm:pt>
    <dgm:pt modelId="{DEAE1FBE-B69D-4CC7-8E42-7E6627EA0804}">
      <dgm:prSet phldrT="[Text]"/>
      <dgm:spPr/>
      <dgm:t>
        <a:bodyPr/>
        <a:lstStyle/>
        <a:p>
          <a:r>
            <a:rPr lang="en-US" dirty="0" smtClean="0"/>
            <a:t>Moderate Risk</a:t>
          </a:r>
          <a:endParaRPr lang="en-US" dirty="0"/>
        </a:p>
      </dgm:t>
    </dgm:pt>
    <dgm:pt modelId="{5401BFB5-1C85-49B9-8B8D-4BB72AB7036A}" type="parTrans" cxnId="{E620FEC0-0B7A-43AD-B496-9A4EDFAB519A}">
      <dgm:prSet/>
      <dgm:spPr/>
      <dgm:t>
        <a:bodyPr/>
        <a:lstStyle/>
        <a:p>
          <a:endParaRPr lang="en-US"/>
        </a:p>
      </dgm:t>
    </dgm:pt>
    <dgm:pt modelId="{ACB266ED-77C2-4935-BE67-F0B765756F88}" type="sibTrans" cxnId="{E620FEC0-0B7A-43AD-B496-9A4EDFAB519A}">
      <dgm:prSet custT="1"/>
      <dgm:spPr/>
      <dgm:t>
        <a:bodyPr/>
        <a:lstStyle/>
        <a:p>
          <a:r>
            <a:rPr lang="en-US" sz="1600" dirty="0" smtClean="0"/>
            <a:t>Brief Intervention</a:t>
          </a:r>
          <a:endParaRPr lang="en-US" sz="1600" dirty="0"/>
        </a:p>
      </dgm:t>
    </dgm:pt>
    <dgm:pt modelId="{8713518A-B471-406F-A0C0-64305553C175}">
      <dgm:prSet phldrT="[Text]"/>
      <dgm:spPr/>
      <dgm:t>
        <a:bodyPr/>
        <a:lstStyle/>
        <a:p>
          <a:r>
            <a:rPr lang="en-US" dirty="0" smtClean="0"/>
            <a:t>Mod-High Risk</a:t>
          </a:r>
          <a:endParaRPr lang="en-US" dirty="0"/>
        </a:p>
      </dgm:t>
    </dgm:pt>
    <dgm:pt modelId="{3C5E2D4E-E049-4D34-BB48-EB2ECB5AB624}" type="parTrans" cxnId="{ED92D734-7F75-40CC-865A-E2040A430C51}">
      <dgm:prSet/>
      <dgm:spPr/>
      <dgm:t>
        <a:bodyPr/>
        <a:lstStyle/>
        <a:p>
          <a:endParaRPr lang="en-US"/>
        </a:p>
      </dgm:t>
    </dgm:pt>
    <dgm:pt modelId="{A99FA6DE-CFA3-4E3E-9F97-81C041E64780}" type="sibTrans" cxnId="{ED92D734-7F75-40CC-865A-E2040A430C51}">
      <dgm:prSet custT="1"/>
      <dgm:spPr/>
      <dgm:t>
        <a:bodyPr/>
        <a:lstStyle/>
        <a:p>
          <a:pPr algn="ctr"/>
          <a:r>
            <a:rPr lang="en-US" sz="1600" dirty="0" smtClean="0"/>
            <a:t>Brief Treatment</a:t>
          </a:r>
          <a:endParaRPr lang="en-US" sz="1600" dirty="0"/>
        </a:p>
      </dgm:t>
    </dgm:pt>
    <dgm:pt modelId="{8CFCAD98-2017-4915-84BE-542EFF2ED56A}">
      <dgm:prSet custT="1"/>
      <dgm:spPr/>
      <dgm:t>
        <a:bodyPr/>
        <a:lstStyle/>
        <a:p>
          <a:r>
            <a:rPr lang="en-US" sz="2400" dirty="0" smtClean="0"/>
            <a:t>Severe Risk; Dependency</a:t>
          </a:r>
          <a:endParaRPr lang="en-US" sz="2400" dirty="0"/>
        </a:p>
      </dgm:t>
    </dgm:pt>
    <dgm:pt modelId="{1663A157-F8E0-47FF-8723-517511DF27B3}" type="parTrans" cxnId="{F8D9E71C-5FA1-488D-927D-D8EA5F7E0AE2}">
      <dgm:prSet/>
      <dgm:spPr/>
      <dgm:t>
        <a:bodyPr/>
        <a:lstStyle/>
        <a:p>
          <a:endParaRPr lang="en-US"/>
        </a:p>
      </dgm:t>
    </dgm:pt>
    <dgm:pt modelId="{7B27C25C-BE6B-48CF-87CB-C1B083DCB214}" type="sibTrans" cxnId="{F8D9E71C-5FA1-488D-927D-D8EA5F7E0AE2}">
      <dgm:prSet custT="1"/>
      <dgm:spPr/>
      <dgm:t>
        <a:bodyPr/>
        <a:lstStyle/>
        <a:p>
          <a:pPr algn="ctr"/>
          <a:r>
            <a:rPr lang="en-US" sz="1700" b="0" dirty="0" smtClean="0"/>
            <a:t>Referral</a:t>
          </a:r>
          <a:endParaRPr lang="en-US" sz="1700" b="0" dirty="0"/>
        </a:p>
      </dgm:t>
    </dgm:pt>
    <dgm:pt modelId="{5C1FF7AE-503F-4E62-BD64-68DE0C724D1A}" type="pres">
      <dgm:prSet presAssocID="{9809BA85-3C60-4E0D-9983-F5AD73D77590}" presName="hierChild1" presStyleCnt="0">
        <dgm:presLayoutVars>
          <dgm:orgChart val="1"/>
          <dgm:chPref val="1"/>
          <dgm:dir/>
          <dgm:animOne val="branch"/>
          <dgm:animLvl val="lvl"/>
          <dgm:resizeHandles/>
        </dgm:presLayoutVars>
      </dgm:prSet>
      <dgm:spPr/>
      <dgm:t>
        <a:bodyPr/>
        <a:lstStyle/>
        <a:p>
          <a:endParaRPr lang="en-US"/>
        </a:p>
      </dgm:t>
    </dgm:pt>
    <dgm:pt modelId="{68CBB258-E7F4-4CB8-A0D2-95C65313769F}" type="pres">
      <dgm:prSet presAssocID="{ED3B2675-AC93-429B-8EA1-0F408C1C4646}" presName="hierRoot1" presStyleCnt="0">
        <dgm:presLayoutVars>
          <dgm:hierBranch val="init"/>
        </dgm:presLayoutVars>
      </dgm:prSet>
      <dgm:spPr/>
    </dgm:pt>
    <dgm:pt modelId="{D1B96C6A-50D1-487B-8CAD-F456274401A3}" type="pres">
      <dgm:prSet presAssocID="{ED3B2675-AC93-429B-8EA1-0F408C1C4646}" presName="rootComposite1" presStyleCnt="0"/>
      <dgm:spPr/>
    </dgm:pt>
    <dgm:pt modelId="{C54083E1-FA27-4B95-9396-3C82A3F9BE75}" type="pres">
      <dgm:prSet presAssocID="{ED3B2675-AC93-429B-8EA1-0F408C1C4646}" presName="rootText1" presStyleLbl="node0" presStyleIdx="0" presStyleCnt="1">
        <dgm:presLayoutVars>
          <dgm:chMax/>
          <dgm:chPref val="3"/>
        </dgm:presLayoutVars>
      </dgm:prSet>
      <dgm:spPr/>
      <dgm:t>
        <a:bodyPr/>
        <a:lstStyle/>
        <a:p>
          <a:endParaRPr lang="en-US"/>
        </a:p>
      </dgm:t>
    </dgm:pt>
    <dgm:pt modelId="{636D65C4-3D02-4478-B727-1D9764275D64}" type="pres">
      <dgm:prSet presAssocID="{ED3B2675-AC93-429B-8EA1-0F408C1C4646}" presName="titleText1" presStyleLbl="fgAcc0" presStyleIdx="0" presStyleCnt="1">
        <dgm:presLayoutVars>
          <dgm:chMax val="0"/>
          <dgm:chPref val="0"/>
        </dgm:presLayoutVars>
      </dgm:prSet>
      <dgm:spPr/>
      <dgm:t>
        <a:bodyPr/>
        <a:lstStyle/>
        <a:p>
          <a:endParaRPr lang="en-US"/>
        </a:p>
      </dgm:t>
    </dgm:pt>
    <dgm:pt modelId="{D004FB39-AED5-491F-8303-5424BB833020}" type="pres">
      <dgm:prSet presAssocID="{ED3B2675-AC93-429B-8EA1-0F408C1C4646}" presName="rootConnector1" presStyleLbl="node1" presStyleIdx="0" presStyleCnt="4"/>
      <dgm:spPr/>
      <dgm:t>
        <a:bodyPr/>
        <a:lstStyle/>
        <a:p>
          <a:endParaRPr lang="en-US"/>
        </a:p>
      </dgm:t>
    </dgm:pt>
    <dgm:pt modelId="{C90B3EE9-AAF4-49A7-A229-6122201AB621}" type="pres">
      <dgm:prSet presAssocID="{ED3B2675-AC93-429B-8EA1-0F408C1C4646}" presName="hierChild2" presStyleCnt="0"/>
      <dgm:spPr/>
    </dgm:pt>
    <dgm:pt modelId="{8E72AE48-F954-49E2-9B10-7370D3A6AC44}" type="pres">
      <dgm:prSet presAssocID="{1A9874C8-D705-4B96-9839-5EA17D964BD0}" presName="Name37" presStyleLbl="parChTrans1D2" presStyleIdx="0" presStyleCnt="4"/>
      <dgm:spPr/>
      <dgm:t>
        <a:bodyPr/>
        <a:lstStyle/>
        <a:p>
          <a:endParaRPr lang="en-US"/>
        </a:p>
      </dgm:t>
    </dgm:pt>
    <dgm:pt modelId="{FB1E9F2D-212F-488E-8690-61D06F02DF6B}" type="pres">
      <dgm:prSet presAssocID="{06EBD21F-62CC-43C2-9B4F-351BB832ED8F}" presName="hierRoot2" presStyleCnt="0">
        <dgm:presLayoutVars>
          <dgm:hierBranch val="init"/>
        </dgm:presLayoutVars>
      </dgm:prSet>
      <dgm:spPr/>
    </dgm:pt>
    <dgm:pt modelId="{D8D1E930-F24F-4452-A2F7-47CC43DC8132}" type="pres">
      <dgm:prSet presAssocID="{06EBD21F-62CC-43C2-9B4F-351BB832ED8F}" presName="rootComposite" presStyleCnt="0"/>
      <dgm:spPr/>
    </dgm:pt>
    <dgm:pt modelId="{2729CFA9-F75B-4A85-84A3-5A9BC1D8179A}" type="pres">
      <dgm:prSet presAssocID="{06EBD21F-62CC-43C2-9B4F-351BB832ED8F}" presName="rootText" presStyleLbl="node1" presStyleIdx="0" presStyleCnt="4">
        <dgm:presLayoutVars>
          <dgm:chMax/>
          <dgm:chPref val="3"/>
        </dgm:presLayoutVars>
      </dgm:prSet>
      <dgm:spPr/>
      <dgm:t>
        <a:bodyPr/>
        <a:lstStyle/>
        <a:p>
          <a:endParaRPr lang="en-US"/>
        </a:p>
      </dgm:t>
    </dgm:pt>
    <dgm:pt modelId="{DC77F72F-A17A-495B-8C80-1D458F31B100}" type="pres">
      <dgm:prSet presAssocID="{06EBD21F-62CC-43C2-9B4F-351BB832ED8F}" presName="titleText2" presStyleLbl="fgAcc1" presStyleIdx="0" presStyleCnt="4" custScaleX="110291" custLinFactNeighborX="-5687" custLinFactNeighborY="-858">
        <dgm:presLayoutVars>
          <dgm:chMax val="0"/>
          <dgm:chPref val="0"/>
        </dgm:presLayoutVars>
      </dgm:prSet>
      <dgm:spPr/>
      <dgm:t>
        <a:bodyPr/>
        <a:lstStyle/>
        <a:p>
          <a:endParaRPr lang="en-US"/>
        </a:p>
      </dgm:t>
    </dgm:pt>
    <dgm:pt modelId="{CE7E81B0-C10D-461D-8AA6-9ED7892221EF}" type="pres">
      <dgm:prSet presAssocID="{06EBD21F-62CC-43C2-9B4F-351BB832ED8F}" presName="rootConnector" presStyleLbl="node2" presStyleIdx="0" presStyleCnt="0"/>
      <dgm:spPr/>
      <dgm:t>
        <a:bodyPr/>
        <a:lstStyle/>
        <a:p>
          <a:endParaRPr lang="en-US"/>
        </a:p>
      </dgm:t>
    </dgm:pt>
    <dgm:pt modelId="{F6DAF85C-C9A3-4D81-A0AD-4C8608617242}" type="pres">
      <dgm:prSet presAssocID="{06EBD21F-62CC-43C2-9B4F-351BB832ED8F}" presName="hierChild4" presStyleCnt="0"/>
      <dgm:spPr/>
    </dgm:pt>
    <dgm:pt modelId="{421C7393-72CB-43CC-9DF0-21A199A6CCD6}" type="pres">
      <dgm:prSet presAssocID="{06EBD21F-62CC-43C2-9B4F-351BB832ED8F}" presName="hierChild5" presStyleCnt="0"/>
      <dgm:spPr/>
    </dgm:pt>
    <dgm:pt modelId="{BCC98306-B6DB-4D9F-A7C0-E855B73934FB}" type="pres">
      <dgm:prSet presAssocID="{5401BFB5-1C85-49B9-8B8D-4BB72AB7036A}" presName="Name37" presStyleLbl="parChTrans1D2" presStyleIdx="1" presStyleCnt="4"/>
      <dgm:spPr/>
      <dgm:t>
        <a:bodyPr/>
        <a:lstStyle/>
        <a:p>
          <a:endParaRPr lang="en-US"/>
        </a:p>
      </dgm:t>
    </dgm:pt>
    <dgm:pt modelId="{2B5EAE7E-B104-4CD2-A45D-9CB961DE0C62}" type="pres">
      <dgm:prSet presAssocID="{DEAE1FBE-B69D-4CC7-8E42-7E6627EA0804}" presName="hierRoot2" presStyleCnt="0">
        <dgm:presLayoutVars>
          <dgm:hierBranch val="init"/>
        </dgm:presLayoutVars>
      </dgm:prSet>
      <dgm:spPr/>
    </dgm:pt>
    <dgm:pt modelId="{8D558338-71A7-40F1-A980-823E7FF43755}" type="pres">
      <dgm:prSet presAssocID="{DEAE1FBE-B69D-4CC7-8E42-7E6627EA0804}" presName="rootComposite" presStyleCnt="0"/>
      <dgm:spPr/>
    </dgm:pt>
    <dgm:pt modelId="{7DADCD5A-49F2-4502-86C1-5FCE185F73F9}" type="pres">
      <dgm:prSet presAssocID="{DEAE1FBE-B69D-4CC7-8E42-7E6627EA0804}" presName="rootText" presStyleLbl="node1" presStyleIdx="1" presStyleCnt="4">
        <dgm:presLayoutVars>
          <dgm:chMax/>
          <dgm:chPref val="3"/>
        </dgm:presLayoutVars>
      </dgm:prSet>
      <dgm:spPr/>
      <dgm:t>
        <a:bodyPr/>
        <a:lstStyle/>
        <a:p>
          <a:endParaRPr lang="en-US"/>
        </a:p>
      </dgm:t>
    </dgm:pt>
    <dgm:pt modelId="{7FB653E1-FD40-4994-A672-E1062A5DA1F3}" type="pres">
      <dgm:prSet presAssocID="{DEAE1FBE-B69D-4CC7-8E42-7E6627EA0804}" presName="titleText2" presStyleLbl="fgAcc1" presStyleIdx="1" presStyleCnt="4" custScaleX="113353" custScaleY="89227" custLinFactNeighborX="5946" custLinFactNeighborY="13261">
        <dgm:presLayoutVars>
          <dgm:chMax val="0"/>
          <dgm:chPref val="0"/>
        </dgm:presLayoutVars>
      </dgm:prSet>
      <dgm:spPr/>
      <dgm:t>
        <a:bodyPr/>
        <a:lstStyle/>
        <a:p>
          <a:endParaRPr lang="en-US"/>
        </a:p>
      </dgm:t>
    </dgm:pt>
    <dgm:pt modelId="{854D9706-D916-47DD-A3F6-B617EDB8A211}" type="pres">
      <dgm:prSet presAssocID="{DEAE1FBE-B69D-4CC7-8E42-7E6627EA0804}" presName="rootConnector" presStyleLbl="node2" presStyleIdx="0" presStyleCnt="0"/>
      <dgm:spPr/>
      <dgm:t>
        <a:bodyPr/>
        <a:lstStyle/>
        <a:p>
          <a:endParaRPr lang="en-US"/>
        </a:p>
      </dgm:t>
    </dgm:pt>
    <dgm:pt modelId="{5C9BE1D6-17AE-4EDE-B0B0-E0548E936F76}" type="pres">
      <dgm:prSet presAssocID="{DEAE1FBE-B69D-4CC7-8E42-7E6627EA0804}" presName="hierChild4" presStyleCnt="0"/>
      <dgm:spPr/>
    </dgm:pt>
    <dgm:pt modelId="{E8D20AC7-38B0-43DE-8539-0458CB2C9382}" type="pres">
      <dgm:prSet presAssocID="{DEAE1FBE-B69D-4CC7-8E42-7E6627EA0804}" presName="hierChild5" presStyleCnt="0"/>
      <dgm:spPr/>
    </dgm:pt>
    <dgm:pt modelId="{10E7F304-F491-4A20-BEDA-E21142EA470D}" type="pres">
      <dgm:prSet presAssocID="{3C5E2D4E-E049-4D34-BB48-EB2ECB5AB624}" presName="Name37" presStyleLbl="parChTrans1D2" presStyleIdx="2" presStyleCnt="4"/>
      <dgm:spPr/>
      <dgm:t>
        <a:bodyPr/>
        <a:lstStyle/>
        <a:p>
          <a:endParaRPr lang="en-US"/>
        </a:p>
      </dgm:t>
    </dgm:pt>
    <dgm:pt modelId="{64505637-D4D4-419A-8A7B-64F4ED09046F}" type="pres">
      <dgm:prSet presAssocID="{8713518A-B471-406F-A0C0-64305553C175}" presName="hierRoot2" presStyleCnt="0">
        <dgm:presLayoutVars>
          <dgm:hierBranch val="init"/>
        </dgm:presLayoutVars>
      </dgm:prSet>
      <dgm:spPr/>
    </dgm:pt>
    <dgm:pt modelId="{9C48FC91-B1CA-41DF-B627-B3C26C2BE97F}" type="pres">
      <dgm:prSet presAssocID="{8713518A-B471-406F-A0C0-64305553C175}" presName="rootComposite" presStyleCnt="0"/>
      <dgm:spPr/>
    </dgm:pt>
    <dgm:pt modelId="{C910DC18-250B-457B-BDDB-0F437DE0BED7}" type="pres">
      <dgm:prSet presAssocID="{8713518A-B471-406F-A0C0-64305553C175}" presName="rootText" presStyleLbl="node1" presStyleIdx="2" presStyleCnt="4">
        <dgm:presLayoutVars>
          <dgm:chMax/>
          <dgm:chPref val="3"/>
        </dgm:presLayoutVars>
      </dgm:prSet>
      <dgm:spPr/>
      <dgm:t>
        <a:bodyPr/>
        <a:lstStyle/>
        <a:p>
          <a:endParaRPr lang="en-US"/>
        </a:p>
      </dgm:t>
    </dgm:pt>
    <dgm:pt modelId="{9418FAD3-C36E-4AC1-852B-24FA9098193B}" type="pres">
      <dgm:prSet presAssocID="{8713518A-B471-406F-A0C0-64305553C175}" presName="titleText2" presStyleLbl="fgAcc1" presStyleIdx="2" presStyleCnt="4" custScaleX="114340" custScaleY="107391" custLinFactNeighborY="25974">
        <dgm:presLayoutVars>
          <dgm:chMax val="0"/>
          <dgm:chPref val="0"/>
        </dgm:presLayoutVars>
      </dgm:prSet>
      <dgm:spPr/>
      <dgm:t>
        <a:bodyPr/>
        <a:lstStyle/>
        <a:p>
          <a:endParaRPr lang="en-US"/>
        </a:p>
      </dgm:t>
    </dgm:pt>
    <dgm:pt modelId="{F6ACC4B8-1118-4E0E-B19E-6C2B4D6F76FD}" type="pres">
      <dgm:prSet presAssocID="{8713518A-B471-406F-A0C0-64305553C175}" presName="rootConnector" presStyleLbl="node2" presStyleIdx="0" presStyleCnt="0"/>
      <dgm:spPr/>
      <dgm:t>
        <a:bodyPr/>
        <a:lstStyle/>
        <a:p>
          <a:endParaRPr lang="en-US"/>
        </a:p>
      </dgm:t>
    </dgm:pt>
    <dgm:pt modelId="{DFCF7C0B-32CA-44EB-A38E-A5572ED274FE}" type="pres">
      <dgm:prSet presAssocID="{8713518A-B471-406F-A0C0-64305553C175}" presName="hierChild4" presStyleCnt="0"/>
      <dgm:spPr/>
    </dgm:pt>
    <dgm:pt modelId="{87ABC0DB-D141-47C3-85EF-8F216CE0AE4A}" type="pres">
      <dgm:prSet presAssocID="{8713518A-B471-406F-A0C0-64305553C175}" presName="hierChild5" presStyleCnt="0"/>
      <dgm:spPr/>
    </dgm:pt>
    <dgm:pt modelId="{140406E8-D5BB-45D8-B070-DA8B6290E35E}" type="pres">
      <dgm:prSet presAssocID="{1663A157-F8E0-47FF-8723-517511DF27B3}" presName="Name37" presStyleLbl="parChTrans1D2" presStyleIdx="3" presStyleCnt="4"/>
      <dgm:spPr/>
      <dgm:t>
        <a:bodyPr/>
        <a:lstStyle/>
        <a:p>
          <a:endParaRPr lang="en-US"/>
        </a:p>
      </dgm:t>
    </dgm:pt>
    <dgm:pt modelId="{8574CB0A-B96D-4CA4-B0D3-17917502F152}" type="pres">
      <dgm:prSet presAssocID="{8CFCAD98-2017-4915-84BE-542EFF2ED56A}" presName="hierRoot2" presStyleCnt="0">
        <dgm:presLayoutVars>
          <dgm:hierBranch val="init"/>
        </dgm:presLayoutVars>
      </dgm:prSet>
      <dgm:spPr/>
    </dgm:pt>
    <dgm:pt modelId="{1347FA37-A33B-407B-90B4-01734C23B3CC}" type="pres">
      <dgm:prSet presAssocID="{8CFCAD98-2017-4915-84BE-542EFF2ED56A}" presName="rootComposite" presStyleCnt="0"/>
      <dgm:spPr/>
    </dgm:pt>
    <dgm:pt modelId="{C0DD8233-AB05-4683-A6C4-CBE475664505}" type="pres">
      <dgm:prSet presAssocID="{8CFCAD98-2017-4915-84BE-542EFF2ED56A}" presName="rootText" presStyleLbl="node1" presStyleIdx="3" presStyleCnt="4" custScaleX="114057">
        <dgm:presLayoutVars>
          <dgm:chMax/>
          <dgm:chPref val="3"/>
        </dgm:presLayoutVars>
      </dgm:prSet>
      <dgm:spPr/>
      <dgm:t>
        <a:bodyPr/>
        <a:lstStyle/>
        <a:p>
          <a:endParaRPr lang="en-US"/>
        </a:p>
      </dgm:t>
    </dgm:pt>
    <dgm:pt modelId="{85A954CD-A8AF-49EE-AC84-D89A799003B7}" type="pres">
      <dgm:prSet presAssocID="{8CFCAD98-2017-4915-84BE-542EFF2ED56A}" presName="titleText2" presStyleLbl="fgAcc1" presStyleIdx="3" presStyleCnt="4" custLinFactNeighborY="25974">
        <dgm:presLayoutVars>
          <dgm:chMax val="0"/>
          <dgm:chPref val="0"/>
        </dgm:presLayoutVars>
      </dgm:prSet>
      <dgm:spPr/>
      <dgm:t>
        <a:bodyPr/>
        <a:lstStyle/>
        <a:p>
          <a:endParaRPr lang="en-US"/>
        </a:p>
      </dgm:t>
    </dgm:pt>
    <dgm:pt modelId="{556145DD-0620-4231-907B-F522F207C411}" type="pres">
      <dgm:prSet presAssocID="{8CFCAD98-2017-4915-84BE-542EFF2ED56A}" presName="rootConnector" presStyleLbl="node2" presStyleIdx="0" presStyleCnt="0"/>
      <dgm:spPr/>
      <dgm:t>
        <a:bodyPr/>
        <a:lstStyle/>
        <a:p>
          <a:endParaRPr lang="en-US"/>
        </a:p>
      </dgm:t>
    </dgm:pt>
    <dgm:pt modelId="{9C5FD251-3C7D-421B-AF27-9EC30B1E0352}" type="pres">
      <dgm:prSet presAssocID="{8CFCAD98-2017-4915-84BE-542EFF2ED56A}" presName="hierChild4" presStyleCnt="0"/>
      <dgm:spPr/>
    </dgm:pt>
    <dgm:pt modelId="{EEA21B62-97AB-493D-8670-7257DBAF39B6}" type="pres">
      <dgm:prSet presAssocID="{8CFCAD98-2017-4915-84BE-542EFF2ED56A}" presName="hierChild5" presStyleCnt="0"/>
      <dgm:spPr/>
    </dgm:pt>
    <dgm:pt modelId="{F70A350A-FCA7-4BD0-8481-459D00DC5447}" type="pres">
      <dgm:prSet presAssocID="{ED3B2675-AC93-429B-8EA1-0F408C1C4646}" presName="hierChild3" presStyleCnt="0"/>
      <dgm:spPr/>
    </dgm:pt>
  </dgm:ptLst>
  <dgm:cxnLst>
    <dgm:cxn modelId="{7D6A487B-6E34-4567-8BD4-9FC39B31AC4D}" type="presOf" srcId="{8713518A-B471-406F-A0C0-64305553C175}" destId="{C910DC18-250B-457B-BDDB-0F437DE0BED7}" srcOrd="0" destOrd="0" presId="urn:microsoft.com/office/officeart/2008/layout/NameandTitleOrganizationalChart"/>
    <dgm:cxn modelId="{8992F2EE-E42A-4DEE-BB15-26CFD81E76D0}" type="presOf" srcId="{7B27C25C-BE6B-48CF-87CB-C1B083DCB214}" destId="{85A954CD-A8AF-49EE-AC84-D89A799003B7}" srcOrd="0" destOrd="0" presId="urn:microsoft.com/office/officeart/2008/layout/NameandTitleOrganizationalChart"/>
    <dgm:cxn modelId="{61F91434-6007-4626-B2D3-AA149042547D}" type="presOf" srcId="{DEAE1FBE-B69D-4CC7-8E42-7E6627EA0804}" destId="{7DADCD5A-49F2-4502-86C1-5FCE185F73F9}" srcOrd="0" destOrd="0" presId="urn:microsoft.com/office/officeart/2008/layout/NameandTitleOrganizationalChart"/>
    <dgm:cxn modelId="{17E09593-F353-4A2F-8DF4-EE4E131F58AF}" type="presOf" srcId="{9809BA85-3C60-4E0D-9983-F5AD73D77590}" destId="{5C1FF7AE-503F-4E62-BD64-68DE0C724D1A}" srcOrd="0" destOrd="0" presId="urn:microsoft.com/office/officeart/2008/layout/NameandTitleOrganizationalChart"/>
    <dgm:cxn modelId="{C1656A2D-0714-49C9-BAE8-9CAB9351ADEF}" type="presOf" srcId="{3C5E2D4E-E049-4D34-BB48-EB2ECB5AB624}" destId="{10E7F304-F491-4A20-BEDA-E21142EA470D}" srcOrd="0" destOrd="0" presId="urn:microsoft.com/office/officeart/2008/layout/NameandTitleOrganizationalChart"/>
    <dgm:cxn modelId="{23D032F6-7854-4D8C-9ACA-BE66804A216A}" type="presOf" srcId="{1ED72E39-2A97-44CA-92D5-62CF19EFDCD5}" destId="{636D65C4-3D02-4478-B727-1D9764275D64}" srcOrd="0" destOrd="0" presId="urn:microsoft.com/office/officeart/2008/layout/NameandTitleOrganizationalChart"/>
    <dgm:cxn modelId="{49DEF54D-A819-4610-A8DD-4A91CED7E138}" type="presOf" srcId="{8713518A-B471-406F-A0C0-64305553C175}" destId="{F6ACC4B8-1118-4E0E-B19E-6C2B4D6F76FD}" srcOrd="1" destOrd="0" presId="urn:microsoft.com/office/officeart/2008/layout/NameandTitleOrganizationalChart"/>
    <dgm:cxn modelId="{B5D36A90-36FB-406E-9711-AF43CA0AE4E1}" type="presOf" srcId="{06EBD21F-62CC-43C2-9B4F-351BB832ED8F}" destId="{2729CFA9-F75B-4A85-84A3-5A9BC1D8179A}" srcOrd="0" destOrd="0" presId="urn:microsoft.com/office/officeart/2008/layout/NameandTitleOrganizationalChart"/>
    <dgm:cxn modelId="{BF011BFF-AC0A-4739-A83B-EDC1F5DEA497}" type="presOf" srcId="{DEAE1FBE-B69D-4CC7-8E42-7E6627EA0804}" destId="{854D9706-D916-47DD-A3F6-B617EDB8A211}" srcOrd="1" destOrd="0" presId="urn:microsoft.com/office/officeart/2008/layout/NameandTitleOrganizationalChart"/>
    <dgm:cxn modelId="{8999AA86-2E53-43E2-B8B3-684D20919EF8}" srcId="{9809BA85-3C60-4E0D-9983-F5AD73D77590}" destId="{ED3B2675-AC93-429B-8EA1-0F408C1C4646}" srcOrd="0" destOrd="0" parTransId="{EC7C5197-9B3E-490C-9954-02C8264AD87E}" sibTransId="{1ED72E39-2A97-44CA-92D5-62CF19EFDCD5}"/>
    <dgm:cxn modelId="{ED92D734-7F75-40CC-865A-E2040A430C51}" srcId="{ED3B2675-AC93-429B-8EA1-0F408C1C4646}" destId="{8713518A-B471-406F-A0C0-64305553C175}" srcOrd="2" destOrd="0" parTransId="{3C5E2D4E-E049-4D34-BB48-EB2ECB5AB624}" sibTransId="{A99FA6DE-CFA3-4E3E-9F97-81C041E64780}"/>
    <dgm:cxn modelId="{40E20E3E-2343-47C0-AB5B-7CDD70A97C04}" type="presOf" srcId="{1A9874C8-D705-4B96-9839-5EA17D964BD0}" destId="{8E72AE48-F954-49E2-9B10-7370D3A6AC44}" srcOrd="0" destOrd="0" presId="urn:microsoft.com/office/officeart/2008/layout/NameandTitleOrganizationalChart"/>
    <dgm:cxn modelId="{F8D9E71C-5FA1-488D-927D-D8EA5F7E0AE2}" srcId="{ED3B2675-AC93-429B-8EA1-0F408C1C4646}" destId="{8CFCAD98-2017-4915-84BE-542EFF2ED56A}" srcOrd="3" destOrd="0" parTransId="{1663A157-F8E0-47FF-8723-517511DF27B3}" sibTransId="{7B27C25C-BE6B-48CF-87CB-C1B083DCB214}"/>
    <dgm:cxn modelId="{54FAD945-C7D2-412B-A95E-F9E13BD4B6F6}" type="presOf" srcId="{ACB266ED-77C2-4935-BE67-F0B765756F88}" destId="{7FB653E1-FD40-4994-A672-E1062A5DA1F3}" srcOrd="0" destOrd="0" presId="urn:microsoft.com/office/officeart/2008/layout/NameandTitleOrganizationalChart"/>
    <dgm:cxn modelId="{C3BFE9B8-3944-4266-9283-80288ABE305B}" type="presOf" srcId="{ED3B2675-AC93-429B-8EA1-0F408C1C4646}" destId="{C54083E1-FA27-4B95-9396-3C82A3F9BE75}" srcOrd="0" destOrd="0" presId="urn:microsoft.com/office/officeart/2008/layout/NameandTitleOrganizationalChart"/>
    <dgm:cxn modelId="{F019BE60-73ED-430D-9A99-A50EC21EF244}" srcId="{ED3B2675-AC93-429B-8EA1-0F408C1C4646}" destId="{06EBD21F-62CC-43C2-9B4F-351BB832ED8F}" srcOrd="0" destOrd="0" parTransId="{1A9874C8-D705-4B96-9839-5EA17D964BD0}" sibTransId="{4D3DEB2C-08C5-480A-A9CD-13060AE54AD7}"/>
    <dgm:cxn modelId="{1276A0A7-8E7A-4E92-B0A3-4C7EECC03B36}" type="presOf" srcId="{ED3B2675-AC93-429B-8EA1-0F408C1C4646}" destId="{D004FB39-AED5-491F-8303-5424BB833020}" srcOrd="1" destOrd="0" presId="urn:microsoft.com/office/officeart/2008/layout/NameandTitleOrganizationalChart"/>
    <dgm:cxn modelId="{DE107CF3-F291-4AE2-95B6-36D31AC66786}" type="presOf" srcId="{1663A157-F8E0-47FF-8723-517511DF27B3}" destId="{140406E8-D5BB-45D8-B070-DA8B6290E35E}" srcOrd="0" destOrd="0" presId="urn:microsoft.com/office/officeart/2008/layout/NameandTitleOrganizationalChart"/>
    <dgm:cxn modelId="{1C1A1A80-06F8-488C-8B42-98621FD4B951}" type="presOf" srcId="{8CFCAD98-2017-4915-84BE-542EFF2ED56A}" destId="{C0DD8233-AB05-4683-A6C4-CBE475664505}" srcOrd="0" destOrd="0" presId="urn:microsoft.com/office/officeart/2008/layout/NameandTitleOrganizationalChart"/>
    <dgm:cxn modelId="{356733FC-BACC-47C1-9845-2B84E8F7BEC7}" type="presOf" srcId="{06EBD21F-62CC-43C2-9B4F-351BB832ED8F}" destId="{CE7E81B0-C10D-461D-8AA6-9ED7892221EF}" srcOrd="1" destOrd="0" presId="urn:microsoft.com/office/officeart/2008/layout/NameandTitleOrganizationalChart"/>
    <dgm:cxn modelId="{D7C1EED7-E17B-4117-9175-2FEC4DC34F1B}" type="presOf" srcId="{5401BFB5-1C85-49B9-8B8D-4BB72AB7036A}" destId="{BCC98306-B6DB-4D9F-A7C0-E855B73934FB}" srcOrd="0" destOrd="0" presId="urn:microsoft.com/office/officeart/2008/layout/NameandTitleOrganizationalChart"/>
    <dgm:cxn modelId="{DEE4F9C2-B080-4B74-8628-66DF66AC696F}" type="presOf" srcId="{8CFCAD98-2017-4915-84BE-542EFF2ED56A}" destId="{556145DD-0620-4231-907B-F522F207C411}" srcOrd="1" destOrd="0" presId="urn:microsoft.com/office/officeart/2008/layout/NameandTitleOrganizationalChart"/>
    <dgm:cxn modelId="{8C1A0E7D-7A70-4678-8B66-58E7F906E842}" type="presOf" srcId="{A99FA6DE-CFA3-4E3E-9F97-81C041E64780}" destId="{9418FAD3-C36E-4AC1-852B-24FA9098193B}" srcOrd="0" destOrd="0" presId="urn:microsoft.com/office/officeart/2008/layout/NameandTitleOrganizationalChart"/>
    <dgm:cxn modelId="{D108CDA9-9402-48C7-8F35-A5A500891910}" type="presOf" srcId="{4D3DEB2C-08C5-480A-A9CD-13060AE54AD7}" destId="{DC77F72F-A17A-495B-8C80-1D458F31B100}" srcOrd="0" destOrd="0" presId="urn:microsoft.com/office/officeart/2008/layout/NameandTitleOrganizationalChart"/>
    <dgm:cxn modelId="{E620FEC0-0B7A-43AD-B496-9A4EDFAB519A}" srcId="{ED3B2675-AC93-429B-8EA1-0F408C1C4646}" destId="{DEAE1FBE-B69D-4CC7-8E42-7E6627EA0804}" srcOrd="1" destOrd="0" parTransId="{5401BFB5-1C85-49B9-8B8D-4BB72AB7036A}" sibTransId="{ACB266ED-77C2-4935-BE67-F0B765756F88}"/>
    <dgm:cxn modelId="{DA857C0B-E66D-48AA-8F06-418E454D887D}" type="presParOf" srcId="{5C1FF7AE-503F-4E62-BD64-68DE0C724D1A}" destId="{68CBB258-E7F4-4CB8-A0D2-95C65313769F}" srcOrd="0" destOrd="0" presId="urn:microsoft.com/office/officeart/2008/layout/NameandTitleOrganizationalChart"/>
    <dgm:cxn modelId="{2914E8C3-1E48-4CCD-B8C4-FA26FAFC674F}" type="presParOf" srcId="{68CBB258-E7F4-4CB8-A0D2-95C65313769F}" destId="{D1B96C6A-50D1-487B-8CAD-F456274401A3}" srcOrd="0" destOrd="0" presId="urn:microsoft.com/office/officeart/2008/layout/NameandTitleOrganizationalChart"/>
    <dgm:cxn modelId="{0FF072E1-E441-4E80-A5E4-A01D9B467906}" type="presParOf" srcId="{D1B96C6A-50D1-487B-8CAD-F456274401A3}" destId="{C54083E1-FA27-4B95-9396-3C82A3F9BE75}" srcOrd="0" destOrd="0" presId="urn:microsoft.com/office/officeart/2008/layout/NameandTitleOrganizationalChart"/>
    <dgm:cxn modelId="{4938CFF0-E80B-464A-892F-1FE356656CCB}" type="presParOf" srcId="{D1B96C6A-50D1-487B-8CAD-F456274401A3}" destId="{636D65C4-3D02-4478-B727-1D9764275D64}" srcOrd="1" destOrd="0" presId="urn:microsoft.com/office/officeart/2008/layout/NameandTitleOrganizationalChart"/>
    <dgm:cxn modelId="{0FA8325B-377D-4035-8648-BF73BF4AF786}" type="presParOf" srcId="{D1B96C6A-50D1-487B-8CAD-F456274401A3}" destId="{D004FB39-AED5-491F-8303-5424BB833020}" srcOrd="2" destOrd="0" presId="urn:microsoft.com/office/officeart/2008/layout/NameandTitleOrganizationalChart"/>
    <dgm:cxn modelId="{5A73A994-C9FC-4E94-83D4-C86FF1DBFB58}" type="presParOf" srcId="{68CBB258-E7F4-4CB8-A0D2-95C65313769F}" destId="{C90B3EE9-AAF4-49A7-A229-6122201AB621}" srcOrd="1" destOrd="0" presId="urn:microsoft.com/office/officeart/2008/layout/NameandTitleOrganizationalChart"/>
    <dgm:cxn modelId="{B171E123-1EEA-4A29-A671-02C14C9251D3}" type="presParOf" srcId="{C90B3EE9-AAF4-49A7-A229-6122201AB621}" destId="{8E72AE48-F954-49E2-9B10-7370D3A6AC44}" srcOrd="0" destOrd="0" presId="urn:microsoft.com/office/officeart/2008/layout/NameandTitleOrganizationalChart"/>
    <dgm:cxn modelId="{7AC17A2C-3E40-4B90-8E63-7E86DE7F0B8B}" type="presParOf" srcId="{C90B3EE9-AAF4-49A7-A229-6122201AB621}" destId="{FB1E9F2D-212F-488E-8690-61D06F02DF6B}" srcOrd="1" destOrd="0" presId="urn:microsoft.com/office/officeart/2008/layout/NameandTitleOrganizationalChart"/>
    <dgm:cxn modelId="{6B3ABE13-9AC2-4AEC-86C9-EB149F67A456}" type="presParOf" srcId="{FB1E9F2D-212F-488E-8690-61D06F02DF6B}" destId="{D8D1E930-F24F-4452-A2F7-47CC43DC8132}" srcOrd="0" destOrd="0" presId="urn:microsoft.com/office/officeart/2008/layout/NameandTitleOrganizationalChart"/>
    <dgm:cxn modelId="{98FF1059-62D7-4E7F-8C7A-5C6FA4D5FCE1}" type="presParOf" srcId="{D8D1E930-F24F-4452-A2F7-47CC43DC8132}" destId="{2729CFA9-F75B-4A85-84A3-5A9BC1D8179A}" srcOrd="0" destOrd="0" presId="urn:microsoft.com/office/officeart/2008/layout/NameandTitleOrganizationalChart"/>
    <dgm:cxn modelId="{14383134-072A-4F34-ADBF-7920479DA297}" type="presParOf" srcId="{D8D1E930-F24F-4452-A2F7-47CC43DC8132}" destId="{DC77F72F-A17A-495B-8C80-1D458F31B100}" srcOrd="1" destOrd="0" presId="urn:microsoft.com/office/officeart/2008/layout/NameandTitleOrganizationalChart"/>
    <dgm:cxn modelId="{802BFB07-91B0-4B41-B972-735E4F63889A}" type="presParOf" srcId="{D8D1E930-F24F-4452-A2F7-47CC43DC8132}" destId="{CE7E81B0-C10D-461D-8AA6-9ED7892221EF}" srcOrd="2" destOrd="0" presId="urn:microsoft.com/office/officeart/2008/layout/NameandTitleOrganizationalChart"/>
    <dgm:cxn modelId="{2E1D3C71-1929-4EC6-BD94-0A93D590D88E}" type="presParOf" srcId="{FB1E9F2D-212F-488E-8690-61D06F02DF6B}" destId="{F6DAF85C-C9A3-4D81-A0AD-4C8608617242}" srcOrd="1" destOrd="0" presId="urn:microsoft.com/office/officeart/2008/layout/NameandTitleOrganizationalChart"/>
    <dgm:cxn modelId="{001D6DF4-15E1-4C40-9ABA-CC93EA87EE8E}" type="presParOf" srcId="{FB1E9F2D-212F-488E-8690-61D06F02DF6B}" destId="{421C7393-72CB-43CC-9DF0-21A199A6CCD6}" srcOrd="2" destOrd="0" presId="urn:microsoft.com/office/officeart/2008/layout/NameandTitleOrganizationalChart"/>
    <dgm:cxn modelId="{4855C437-C172-4B54-8F03-86BA30A15520}" type="presParOf" srcId="{C90B3EE9-AAF4-49A7-A229-6122201AB621}" destId="{BCC98306-B6DB-4D9F-A7C0-E855B73934FB}" srcOrd="2" destOrd="0" presId="urn:microsoft.com/office/officeart/2008/layout/NameandTitleOrganizationalChart"/>
    <dgm:cxn modelId="{5F766678-678F-4E0B-8F94-BF752D2651BA}" type="presParOf" srcId="{C90B3EE9-AAF4-49A7-A229-6122201AB621}" destId="{2B5EAE7E-B104-4CD2-A45D-9CB961DE0C62}" srcOrd="3" destOrd="0" presId="urn:microsoft.com/office/officeart/2008/layout/NameandTitleOrganizationalChart"/>
    <dgm:cxn modelId="{3B30D437-C237-4D72-93F2-0DA2F1436CA3}" type="presParOf" srcId="{2B5EAE7E-B104-4CD2-A45D-9CB961DE0C62}" destId="{8D558338-71A7-40F1-A980-823E7FF43755}" srcOrd="0" destOrd="0" presId="urn:microsoft.com/office/officeart/2008/layout/NameandTitleOrganizationalChart"/>
    <dgm:cxn modelId="{F27263EB-6921-48C5-BD30-53E65AFA5642}" type="presParOf" srcId="{8D558338-71A7-40F1-A980-823E7FF43755}" destId="{7DADCD5A-49F2-4502-86C1-5FCE185F73F9}" srcOrd="0" destOrd="0" presId="urn:microsoft.com/office/officeart/2008/layout/NameandTitleOrganizationalChart"/>
    <dgm:cxn modelId="{8475AF86-E287-44A5-92DA-4719341755D4}" type="presParOf" srcId="{8D558338-71A7-40F1-A980-823E7FF43755}" destId="{7FB653E1-FD40-4994-A672-E1062A5DA1F3}" srcOrd="1" destOrd="0" presId="urn:microsoft.com/office/officeart/2008/layout/NameandTitleOrganizationalChart"/>
    <dgm:cxn modelId="{97336E5A-595E-4B46-A510-6F4DF7E43004}" type="presParOf" srcId="{8D558338-71A7-40F1-A980-823E7FF43755}" destId="{854D9706-D916-47DD-A3F6-B617EDB8A211}" srcOrd="2" destOrd="0" presId="urn:microsoft.com/office/officeart/2008/layout/NameandTitleOrganizationalChart"/>
    <dgm:cxn modelId="{3E4B1E07-BCC0-441F-98BC-026D6A8C1C24}" type="presParOf" srcId="{2B5EAE7E-B104-4CD2-A45D-9CB961DE0C62}" destId="{5C9BE1D6-17AE-4EDE-B0B0-E0548E936F76}" srcOrd="1" destOrd="0" presId="urn:microsoft.com/office/officeart/2008/layout/NameandTitleOrganizationalChart"/>
    <dgm:cxn modelId="{6C32C0CB-732E-48F6-BEB6-D082A8679FE6}" type="presParOf" srcId="{2B5EAE7E-B104-4CD2-A45D-9CB961DE0C62}" destId="{E8D20AC7-38B0-43DE-8539-0458CB2C9382}" srcOrd="2" destOrd="0" presId="urn:microsoft.com/office/officeart/2008/layout/NameandTitleOrganizationalChart"/>
    <dgm:cxn modelId="{5B023CB2-8E53-47AC-A2E0-654ACB52A75C}" type="presParOf" srcId="{C90B3EE9-AAF4-49A7-A229-6122201AB621}" destId="{10E7F304-F491-4A20-BEDA-E21142EA470D}" srcOrd="4" destOrd="0" presId="urn:microsoft.com/office/officeart/2008/layout/NameandTitleOrganizationalChart"/>
    <dgm:cxn modelId="{A8334015-F2C9-4025-AECF-2414A0FF0A6B}" type="presParOf" srcId="{C90B3EE9-AAF4-49A7-A229-6122201AB621}" destId="{64505637-D4D4-419A-8A7B-64F4ED09046F}" srcOrd="5" destOrd="0" presId="urn:microsoft.com/office/officeart/2008/layout/NameandTitleOrganizationalChart"/>
    <dgm:cxn modelId="{236B1EF3-86F8-4D15-9163-E52F12EDA493}" type="presParOf" srcId="{64505637-D4D4-419A-8A7B-64F4ED09046F}" destId="{9C48FC91-B1CA-41DF-B627-B3C26C2BE97F}" srcOrd="0" destOrd="0" presId="urn:microsoft.com/office/officeart/2008/layout/NameandTitleOrganizationalChart"/>
    <dgm:cxn modelId="{D735D6CD-CE73-49BC-9990-8EBA3AF54DDA}" type="presParOf" srcId="{9C48FC91-B1CA-41DF-B627-B3C26C2BE97F}" destId="{C910DC18-250B-457B-BDDB-0F437DE0BED7}" srcOrd="0" destOrd="0" presId="urn:microsoft.com/office/officeart/2008/layout/NameandTitleOrganizationalChart"/>
    <dgm:cxn modelId="{2B35FD32-ACA5-49DD-A553-C7D7975F054E}" type="presParOf" srcId="{9C48FC91-B1CA-41DF-B627-B3C26C2BE97F}" destId="{9418FAD3-C36E-4AC1-852B-24FA9098193B}" srcOrd="1" destOrd="0" presId="urn:microsoft.com/office/officeart/2008/layout/NameandTitleOrganizationalChart"/>
    <dgm:cxn modelId="{7349318D-3022-4A0C-8E00-DB5E44C069E2}" type="presParOf" srcId="{9C48FC91-B1CA-41DF-B627-B3C26C2BE97F}" destId="{F6ACC4B8-1118-4E0E-B19E-6C2B4D6F76FD}" srcOrd="2" destOrd="0" presId="urn:microsoft.com/office/officeart/2008/layout/NameandTitleOrganizationalChart"/>
    <dgm:cxn modelId="{7AAE6BAC-0F96-483B-A0EA-2176876BB04F}" type="presParOf" srcId="{64505637-D4D4-419A-8A7B-64F4ED09046F}" destId="{DFCF7C0B-32CA-44EB-A38E-A5572ED274FE}" srcOrd="1" destOrd="0" presId="urn:microsoft.com/office/officeart/2008/layout/NameandTitleOrganizationalChart"/>
    <dgm:cxn modelId="{56477652-EB09-4D8C-BFB0-7E91BFE49F18}" type="presParOf" srcId="{64505637-D4D4-419A-8A7B-64F4ED09046F}" destId="{87ABC0DB-D141-47C3-85EF-8F216CE0AE4A}" srcOrd="2" destOrd="0" presId="urn:microsoft.com/office/officeart/2008/layout/NameandTitleOrganizationalChart"/>
    <dgm:cxn modelId="{CD8F07E5-7F99-4DA4-9F4C-5840B8442867}" type="presParOf" srcId="{C90B3EE9-AAF4-49A7-A229-6122201AB621}" destId="{140406E8-D5BB-45D8-B070-DA8B6290E35E}" srcOrd="6" destOrd="0" presId="urn:microsoft.com/office/officeart/2008/layout/NameandTitleOrganizationalChart"/>
    <dgm:cxn modelId="{04806295-A3F8-4826-A749-FA03D51534FE}" type="presParOf" srcId="{C90B3EE9-AAF4-49A7-A229-6122201AB621}" destId="{8574CB0A-B96D-4CA4-B0D3-17917502F152}" srcOrd="7" destOrd="0" presId="urn:microsoft.com/office/officeart/2008/layout/NameandTitleOrganizationalChart"/>
    <dgm:cxn modelId="{2547EF5F-7A97-40FF-9046-9F91FE65E518}" type="presParOf" srcId="{8574CB0A-B96D-4CA4-B0D3-17917502F152}" destId="{1347FA37-A33B-407B-90B4-01734C23B3CC}" srcOrd="0" destOrd="0" presId="urn:microsoft.com/office/officeart/2008/layout/NameandTitleOrganizationalChart"/>
    <dgm:cxn modelId="{BEE8C6C0-35C0-4558-9DBC-2E631804C6B7}" type="presParOf" srcId="{1347FA37-A33B-407B-90B4-01734C23B3CC}" destId="{C0DD8233-AB05-4683-A6C4-CBE475664505}" srcOrd="0" destOrd="0" presId="urn:microsoft.com/office/officeart/2008/layout/NameandTitleOrganizationalChart"/>
    <dgm:cxn modelId="{D346A26F-9F59-4268-8479-557A75F87602}" type="presParOf" srcId="{1347FA37-A33B-407B-90B4-01734C23B3CC}" destId="{85A954CD-A8AF-49EE-AC84-D89A799003B7}" srcOrd="1" destOrd="0" presId="urn:microsoft.com/office/officeart/2008/layout/NameandTitleOrganizationalChart"/>
    <dgm:cxn modelId="{CDD221D3-8F8C-4231-B40C-DDA00D44524C}" type="presParOf" srcId="{1347FA37-A33B-407B-90B4-01734C23B3CC}" destId="{556145DD-0620-4231-907B-F522F207C411}" srcOrd="2" destOrd="0" presId="urn:microsoft.com/office/officeart/2008/layout/NameandTitleOrganizationalChart"/>
    <dgm:cxn modelId="{E882D54B-C39B-4049-B655-2E245F6420BA}" type="presParOf" srcId="{8574CB0A-B96D-4CA4-B0D3-17917502F152}" destId="{9C5FD251-3C7D-421B-AF27-9EC30B1E0352}" srcOrd="1" destOrd="0" presId="urn:microsoft.com/office/officeart/2008/layout/NameandTitleOrganizationalChart"/>
    <dgm:cxn modelId="{35CB249F-FFBE-4C7A-8846-9E52B0DFA941}" type="presParOf" srcId="{8574CB0A-B96D-4CA4-B0D3-17917502F152}" destId="{EEA21B62-97AB-493D-8670-7257DBAF39B6}" srcOrd="2" destOrd="0" presId="urn:microsoft.com/office/officeart/2008/layout/NameandTitleOrganizationalChart"/>
    <dgm:cxn modelId="{D42849BA-F933-4D25-B17B-B65878BF9C19}" type="presParOf" srcId="{68CBB258-E7F4-4CB8-A0D2-95C65313769F}" destId="{F70A350A-FCA7-4BD0-8481-459D00DC5447}"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406E8-D5BB-45D8-B070-DA8B6290E35E}">
      <dsp:nvSpPr>
        <dsp:cNvPr id="0" name=""/>
        <dsp:cNvSpPr/>
      </dsp:nvSpPr>
      <dsp:spPr>
        <a:xfrm>
          <a:off x="4331819" y="2648880"/>
          <a:ext cx="3440056" cy="482450"/>
        </a:xfrm>
        <a:custGeom>
          <a:avLst/>
          <a:gdLst/>
          <a:ahLst/>
          <a:cxnLst/>
          <a:rect l="0" t="0" r="0" b="0"/>
          <a:pathLst>
            <a:path>
              <a:moveTo>
                <a:pt x="0" y="0"/>
              </a:moveTo>
              <a:lnTo>
                <a:pt x="0" y="287614"/>
              </a:lnTo>
              <a:lnTo>
                <a:pt x="3440056" y="287614"/>
              </a:lnTo>
              <a:lnTo>
                <a:pt x="3440056" y="482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E7F304-F491-4A20-BEDA-E21142EA470D}">
      <dsp:nvSpPr>
        <dsp:cNvPr id="0" name=""/>
        <dsp:cNvSpPr/>
      </dsp:nvSpPr>
      <dsp:spPr>
        <a:xfrm>
          <a:off x="4331819" y="2648880"/>
          <a:ext cx="1058934" cy="482450"/>
        </a:xfrm>
        <a:custGeom>
          <a:avLst/>
          <a:gdLst/>
          <a:ahLst/>
          <a:cxnLst/>
          <a:rect l="0" t="0" r="0" b="0"/>
          <a:pathLst>
            <a:path>
              <a:moveTo>
                <a:pt x="0" y="0"/>
              </a:moveTo>
              <a:lnTo>
                <a:pt x="0" y="287614"/>
              </a:lnTo>
              <a:lnTo>
                <a:pt x="1058934" y="287614"/>
              </a:lnTo>
              <a:lnTo>
                <a:pt x="1058934" y="482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C98306-B6DB-4D9F-A7C0-E855B73934FB}">
      <dsp:nvSpPr>
        <dsp:cNvPr id="0" name=""/>
        <dsp:cNvSpPr/>
      </dsp:nvSpPr>
      <dsp:spPr>
        <a:xfrm>
          <a:off x="3130148" y="2648880"/>
          <a:ext cx="1201671" cy="482450"/>
        </a:xfrm>
        <a:custGeom>
          <a:avLst/>
          <a:gdLst/>
          <a:ahLst/>
          <a:cxnLst/>
          <a:rect l="0" t="0" r="0" b="0"/>
          <a:pathLst>
            <a:path>
              <a:moveTo>
                <a:pt x="1201671" y="0"/>
              </a:moveTo>
              <a:lnTo>
                <a:pt x="1201671" y="287614"/>
              </a:lnTo>
              <a:lnTo>
                <a:pt x="0" y="287614"/>
              </a:lnTo>
              <a:lnTo>
                <a:pt x="0" y="482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72AE48-F954-49E2-9B10-7370D3A6AC44}">
      <dsp:nvSpPr>
        <dsp:cNvPr id="0" name=""/>
        <dsp:cNvSpPr/>
      </dsp:nvSpPr>
      <dsp:spPr>
        <a:xfrm>
          <a:off x="891763" y="2648880"/>
          <a:ext cx="3440056" cy="482450"/>
        </a:xfrm>
        <a:custGeom>
          <a:avLst/>
          <a:gdLst/>
          <a:ahLst/>
          <a:cxnLst/>
          <a:rect l="0" t="0" r="0" b="0"/>
          <a:pathLst>
            <a:path>
              <a:moveTo>
                <a:pt x="3440056" y="0"/>
              </a:moveTo>
              <a:lnTo>
                <a:pt x="3440056" y="287614"/>
              </a:lnTo>
              <a:lnTo>
                <a:pt x="0" y="287614"/>
              </a:lnTo>
              <a:lnTo>
                <a:pt x="0" y="482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4083E1-FA27-4B95-9396-3C82A3F9BE75}">
      <dsp:nvSpPr>
        <dsp:cNvPr id="0" name=""/>
        <dsp:cNvSpPr/>
      </dsp:nvSpPr>
      <dsp:spPr>
        <a:xfrm>
          <a:off x="3525444" y="1813868"/>
          <a:ext cx="1612751" cy="8350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17829" numCol="1" spcCol="1270" anchor="ctr" anchorCtr="0">
          <a:noAutofit/>
        </a:bodyPr>
        <a:lstStyle/>
        <a:p>
          <a:pPr lvl="0" algn="ctr" defTabSz="1155700">
            <a:lnSpc>
              <a:spcPct val="90000"/>
            </a:lnSpc>
            <a:spcBef>
              <a:spcPct val="0"/>
            </a:spcBef>
            <a:spcAft>
              <a:spcPct val="35000"/>
            </a:spcAft>
          </a:pPr>
          <a:r>
            <a:rPr lang="en-US" sz="2600" kern="1200" dirty="0" smtClean="0"/>
            <a:t>Screening </a:t>
          </a:r>
          <a:endParaRPr lang="en-US" sz="2600" kern="1200" dirty="0"/>
        </a:p>
      </dsp:txBody>
      <dsp:txXfrm>
        <a:off x="3525444" y="1813868"/>
        <a:ext cx="1612751" cy="835011"/>
      </dsp:txXfrm>
    </dsp:sp>
    <dsp:sp modelId="{636D65C4-3D02-4478-B727-1D9764275D64}">
      <dsp:nvSpPr>
        <dsp:cNvPr id="0" name=""/>
        <dsp:cNvSpPr/>
      </dsp:nvSpPr>
      <dsp:spPr>
        <a:xfrm>
          <a:off x="3847994" y="2463321"/>
          <a:ext cx="1451476" cy="2783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ctr" defTabSz="755650">
            <a:lnSpc>
              <a:spcPct val="90000"/>
            </a:lnSpc>
            <a:spcBef>
              <a:spcPct val="0"/>
            </a:spcBef>
            <a:spcAft>
              <a:spcPct val="35000"/>
            </a:spcAft>
          </a:pPr>
          <a:r>
            <a:rPr lang="en-US" sz="1700" kern="1200" dirty="0" smtClean="0"/>
            <a:t>Universal</a:t>
          </a:r>
          <a:endParaRPr lang="en-US" sz="1700" kern="1200" dirty="0"/>
        </a:p>
      </dsp:txBody>
      <dsp:txXfrm>
        <a:off x="3847994" y="2463321"/>
        <a:ext cx="1451476" cy="278337"/>
      </dsp:txXfrm>
    </dsp:sp>
    <dsp:sp modelId="{2729CFA9-F75B-4A85-84A3-5A9BC1D8179A}">
      <dsp:nvSpPr>
        <dsp:cNvPr id="0" name=""/>
        <dsp:cNvSpPr/>
      </dsp:nvSpPr>
      <dsp:spPr>
        <a:xfrm>
          <a:off x="85387" y="3131330"/>
          <a:ext cx="1612751" cy="8350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17829" numCol="1" spcCol="1270" anchor="ctr" anchorCtr="0">
          <a:noAutofit/>
        </a:bodyPr>
        <a:lstStyle/>
        <a:p>
          <a:pPr lvl="0" algn="ctr" defTabSz="1155700">
            <a:lnSpc>
              <a:spcPct val="90000"/>
            </a:lnSpc>
            <a:spcBef>
              <a:spcPct val="0"/>
            </a:spcBef>
            <a:spcAft>
              <a:spcPct val="35000"/>
            </a:spcAft>
          </a:pPr>
          <a:r>
            <a:rPr lang="en-US" sz="2600" kern="1200" dirty="0" smtClean="0"/>
            <a:t>Low Risk</a:t>
          </a:r>
          <a:endParaRPr lang="en-US" sz="2600" kern="1200" dirty="0"/>
        </a:p>
      </dsp:txBody>
      <dsp:txXfrm>
        <a:off x="85387" y="3131330"/>
        <a:ext cx="1612751" cy="835011"/>
      </dsp:txXfrm>
    </dsp:sp>
    <dsp:sp modelId="{DC77F72F-A17A-495B-8C80-1D458F31B100}">
      <dsp:nvSpPr>
        <dsp:cNvPr id="0" name=""/>
        <dsp:cNvSpPr/>
      </dsp:nvSpPr>
      <dsp:spPr>
        <a:xfrm>
          <a:off x="250707" y="3778396"/>
          <a:ext cx="1600847" cy="278337"/>
        </a:xfrm>
        <a:prstGeom prst="rect">
          <a:avLst/>
        </a:prstGeom>
        <a:solidFill>
          <a:schemeClr val="bg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r" defTabSz="755650">
            <a:lnSpc>
              <a:spcPct val="90000"/>
            </a:lnSpc>
            <a:spcBef>
              <a:spcPct val="0"/>
            </a:spcBef>
            <a:spcAft>
              <a:spcPct val="35000"/>
            </a:spcAft>
          </a:pPr>
          <a:r>
            <a:rPr lang="en-US" sz="1700" kern="1200" dirty="0" smtClean="0"/>
            <a:t>No Intervention</a:t>
          </a:r>
          <a:endParaRPr lang="en-US" sz="1700" kern="1200" dirty="0"/>
        </a:p>
      </dsp:txBody>
      <dsp:txXfrm>
        <a:off x="250707" y="3778396"/>
        <a:ext cx="1600847" cy="278337"/>
      </dsp:txXfrm>
    </dsp:sp>
    <dsp:sp modelId="{7DADCD5A-49F2-4502-86C1-5FCE185F73F9}">
      <dsp:nvSpPr>
        <dsp:cNvPr id="0" name=""/>
        <dsp:cNvSpPr/>
      </dsp:nvSpPr>
      <dsp:spPr>
        <a:xfrm>
          <a:off x="2323772" y="3131330"/>
          <a:ext cx="1612751" cy="8350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17829" numCol="1" spcCol="1270" anchor="ctr" anchorCtr="0">
          <a:noAutofit/>
        </a:bodyPr>
        <a:lstStyle/>
        <a:p>
          <a:pPr lvl="0" algn="ctr" defTabSz="1155700">
            <a:lnSpc>
              <a:spcPct val="90000"/>
            </a:lnSpc>
            <a:spcBef>
              <a:spcPct val="0"/>
            </a:spcBef>
            <a:spcAft>
              <a:spcPct val="35000"/>
            </a:spcAft>
          </a:pPr>
          <a:r>
            <a:rPr lang="en-US" sz="2600" kern="1200" dirty="0" smtClean="0"/>
            <a:t>Moderate Risk</a:t>
          </a:r>
          <a:endParaRPr lang="en-US" sz="2600" kern="1200" dirty="0"/>
        </a:p>
      </dsp:txBody>
      <dsp:txXfrm>
        <a:off x="2323772" y="3131330"/>
        <a:ext cx="1612751" cy="835011"/>
      </dsp:txXfrm>
    </dsp:sp>
    <dsp:sp modelId="{7FB653E1-FD40-4994-A672-E1062A5DA1F3}">
      <dsp:nvSpPr>
        <dsp:cNvPr id="0" name=""/>
        <dsp:cNvSpPr/>
      </dsp:nvSpPr>
      <dsp:spPr>
        <a:xfrm>
          <a:off x="2635719" y="3832687"/>
          <a:ext cx="1645292" cy="24835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r>
            <a:rPr lang="en-US" sz="1600" kern="1200" dirty="0" smtClean="0"/>
            <a:t>Brief Intervention</a:t>
          </a:r>
          <a:endParaRPr lang="en-US" sz="1600" kern="1200" dirty="0"/>
        </a:p>
      </dsp:txBody>
      <dsp:txXfrm>
        <a:off x="2635719" y="3832687"/>
        <a:ext cx="1645292" cy="248351"/>
      </dsp:txXfrm>
    </dsp:sp>
    <dsp:sp modelId="{C910DC18-250B-457B-BDDB-0F437DE0BED7}">
      <dsp:nvSpPr>
        <dsp:cNvPr id="0" name=""/>
        <dsp:cNvSpPr/>
      </dsp:nvSpPr>
      <dsp:spPr>
        <a:xfrm>
          <a:off x="4584378" y="3131330"/>
          <a:ext cx="1612751" cy="8350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17829" numCol="1" spcCol="1270" anchor="ctr" anchorCtr="0">
          <a:noAutofit/>
        </a:bodyPr>
        <a:lstStyle/>
        <a:p>
          <a:pPr lvl="0" algn="ctr" defTabSz="1155700">
            <a:lnSpc>
              <a:spcPct val="90000"/>
            </a:lnSpc>
            <a:spcBef>
              <a:spcPct val="0"/>
            </a:spcBef>
            <a:spcAft>
              <a:spcPct val="35000"/>
            </a:spcAft>
          </a:pPr>
          <a:r>
            <a:rPr lang="en-US" sz="2600" kern="1200" dirty="0" smtClean="0"/>
            <a:t>Mod-High Risk</a:t>
          </a:r>
          <a:endParaRPr lang="en-US" sz="2600" kern="1200" dirty="0"/>
        </a:p>
      </dsp:txBody>
      <dsp:txXfrm>
        <a:off x="4584378" y="3131330"/>
        <a:ext cx="1612751" cy="835011"/>
      </dsp:txXfrm>
    </dsp:sp>
    <dsp:sp modelId="{9418FAD3-C36E-4AC1-852B-24FA9098193B}">
      <dsp:nvSpPr>
        <dsp:cNvPr id="0" name=""/>
        <dsp:cNvSpPr/>
      </dsp:nvSpPr>
      <dsp:spPr>
        <a:xfrm>
          <a:off x="4802858" y="3842793"/>
          <a:ext cx="1659618" cy="29890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ctr" defTabSz="711200">
            <a:lnSpc>
              <a:spcPct val="90000"/>
            </a:lnSpc>
            <a:spcBef>
              <a:spcPct val="0"/>
            </a:spcBef>
            <a:spcAft>
              <a:spcPct val="35000"/>
            </a:spcAft>
          </a:pPr>
          <a:r>
            <a:rPr lang="en-US" sz="1600" kern="1200" dirty="0" smtClean="0"/>
            <a:t>Brief Treatment</a:t>
          </a:r>
          <a:endParaRPr lang="en-US" sz="1600" kern="1200" dirty="0"/>
        </a:p>
      </dsp:txBody>
      <dsp:txXfrm>
        <a:off x="4802858" y="3842793"/>
        <a:ext cx="1659618" cy="298908"/>
      </dsp:txXfrm>
    </dsp:sp>
    <dsp:sp modelId="{C0DD8233-AB05-4683-A6C4-CBE475664505}">
      <dsp:nvSpPr>
        <dsp:cNvPr id="0" name=""/>
        <dsp:cNvSpPr/>
      </dsp:nvSpPr>
      <dsp:spPr>
        <a:xfrm>
          <a:off x="6852148" y="3131330"/>
          <a:ext cx="1839455" cy="8350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17829" numCol="1" spcCol="1270" anchor="ctr" anchorCtr="0">
          <a:noAutofit/>
        </a:bodyPr>
        <a:lstStyle/>
        <a:p>
          <a:pPr lvl="0" algn="ctr" defTabSz="1066800">
            <a:lnSpc>
              <a:spcPct val="90000"/>
            </a:lnSpc>
            <a:spcBef>
              <a:spcPct val="0"/>
            </a:spcBef>
            <a:spcAft>
              <a:spcPct val="35000"/>
            </a:spcAft>
          </a:pPr>
          <a:r>
            <a:rPr lang="en-US" sz="2400" kern="1200" dirty="0" smtClean="0"/>
            <a:t>Severe Risk; Dependency</a:t>
          </a:r>
          <a:endParaRPr lang="en-US" sz="2400" kern="1200" dirty="0"/>
        </a:p>
      </dsp:txBody>
      <dsp:txXfrm>
        <a:off x="6852148" y="3131330"/>
        <a:ext cx="1839455" cy="835011"/>
      </dsp:txXfrm>
    </dsp:sp>
    <dsp:sp modelId="{85A954CD-A8AF-49EE-AC84-D89A799003B7}">
      <dsp:nvSpPr>
        <dsp:cNvPr id="0" name=""/>
        <dsp:cNvSpPr/>
      </dsp:nvSpPr>
      <dsp:spPr>
        <a:xfrm>
          <a:off x="7288050" y="3853079"/>
          <a:ext cx="1451476" cy="2783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10795" rIns="43180" bIns="10795" numCol="1" spcCol="1270" anchor="ctr" anchorCtr="0">
          <a:noAutofit/>
        </a:bodyPr>
        <a:lstStyle/>
        <a:p>
          <a:pPr lvl="0" algn="ctr" defTabSz="755650">
            <a:lnSpc>
              <a:spcPct val="90000"/>
            </a:lnSpc>
            <a:spcBef>
              <a:spcPct val="0"/>
            </a:spcBef>
            <a:spcAft>
              <a:spcPct val="35000"/>
            </a:spcAft>
          </a:pPr>
          <a:r>
            <a:rPr lang="en-US" sz="1700" b="0" kern="1200" dirty="0" smtClean="0"/>
            <a:t>Referral</a:t>
          </a:r>
          <a:endParaRPr lang="en-US" sz="1700" b="0" kern="1200" dirty="0"/>
        </a:p>
      </dsp:txBody>
      <dsp:txXfrm>
        <a:off x="7288050" y="3853079"/>
        <a:ext cx="1451476" cy="278337"/>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ADB25785-197F-488D-815D-7148EB82AEA7}" type="datetimeFigureOut">
              <a:rPr lang="en-US" smtClean="0"/>
              <a:pPr/>
              <a:t>7/11/2016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C1F8223C-FC7B-4594-B288-7619519B02D5}" type="slidenum">
              <a:rPr lang="en-US" smtClean="0"/>
              <a:pPr/>
              <a:t>‹#›</a:t>
            </a:fld>
            <a:endParaRPr lang="en-US"/>
          </a:p>
        </p:txBody>
      </p:sp>
    </p:spTree>
    <p:extLst>
      <p:ext uri="{BB962C8B-B14F-4D97-AF65-F5344CB8AC3E}">
        <p14:creationId xmlns:p14="http://schemas.microsoft.com/office/powerpoint/2010/main" val="294301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1</a:t>
            </a:fld>
            <a:endParaRPr lang="en-US"/>
          </a:p>
        </p:txBody>
      </p:sp>
    </p:spTree>
    <p:extLst>
      <p:ext uri="{BB962C8B-B14F-4D97-AF65-F5344CB8AC3E}">
        <p14:creationId xmlns:p14="http://schemas.microsoft.com/office/powerpoint/2010/main" val="311484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10</a:t>
            </a:fld>
            <a:endParaRPr lang="en-US"/>
          </a:p>
        </p:txBody>
      </p:sp>
    </p:spTree>
    <p:extLst>
      <p:ext uri="{BB962C8B-B14F-4D97-AF65-F5344CB8AC3E}">
        <p14:creationId xmlns:p14="http://schemas.microsoft.com/office/powerpoint/2010/main" val="335991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11</a:t>
            </a:fld>
            <a:endParaRPr lang="en-US"/>
          </a:p>
        </p:txBody>
      </p:sp>
    </p:spTree>
    <p:extLst>
      <p:ext uri="{BB962C8B-B14F-4D97-AF65-F5344CB8AC3E}">
        <p14:creationId xmlns:p14="http://schemas.microsoft.com/office/powerpoint/2010/main" val="112310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2</a:t>
            </a:fld>
            <a:endParaRPr lang="en-US"/>
          </a:p>
        </p:txBody>
      </p:sp>
    </p:spTree>
    <p:extLst>
      <p:ext uri="{BB962C8B-B14F-4D97-AF65-F5344CB8AC3E}">
        <p14:creationId xmlns:p14="http://schemas.microsoft.com/office/powerpoint/2010/main" val="3862324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3</a:t>
            </a:fld>
            <a:endParaRPr lang="en-US"/>
          </a:p>
        </p:txBody>
      </p:sp>
    </p:spTree>
    <p:extLst>
      <p:ext uri="{BB962C8B-B14F-4D97-AF65-F5344CB8AC3E}">
        <p14:creationId xmlns:p14="http://schemas.microsoft.com/office/powerpoint/2010/main" val="246066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4</a:t>
            </a:fld>
            <a:endParaRPr lang="en-US"/>
          </a:p>
        </p:txBody>
      </p:sp>
    </p:spTree>
    <p:extLst>
      <p:ext uri="{BB962C8B-B14F-4D97-AF65-F5344CB8AC3E}">
        <p14:creationId xmlns:p14="http://schemas.microsoft.com/office/powerpoint/2010/main" val="3230709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5</a:t>
            </a:fld>
            <a:endParaRPr lang="en-US"/>
          </a:p>
        </p:txBody>
      </p:sp>
    </p:spTree>
    <p:extLst>
      <p:ext uri="{BB962C8B-B14F-4D97-AF65-F5344CB8AC3E}">
        <p14:creationId xmlns:p14="http://schemas.microsoft.com/office/powerpoint/2010/main" val="1768272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F8223C-FC7B-4594-B288-7619519B02D5}" type="slidenum">
              <a:rPr lang="en-US" smtClean="0"/>
              <a:pPr/>
              <a:t>6</a:t>
            </a:fld>
            <a:endParaRPr lang="en-US"/>
          </a:p>
        </p:txBody>
      </p:sp>
    </p:spTree>
    <p:extLst>
      <p:ext uri="{BB962C8B-B14F-4D97-AF65-F5344CB8AC3E}">
        <p14:creationId xmlns:p14="http://schemas.microsoft.com/office/powerpoint/2010/main" val="2096607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7</a:t>
            </a:fld>
            <a:endParaRPr lang="en-US"/>
          </a:p>
        </p:txBody>
      </p:sp>
    </p:spTree>
    <p:extLst>
      <p:ext uri="{BB962C8B-B14F-4D97-AF65-F5344CB8AC3E}">
        <p14:creationId xmlns:p14="http://schemas.microsoft.com/office/powerpoint/2010/main" val="3467544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8</a:t>
            </a:fld>
            <a:endParaRPr lang="en-US"/>
          </a:p>
        </p:txBody>
      </p:sp>
    </p:spTree>
    <p:extLst>
      <p:ext uri="{BB962C8B-B14F-4D97-AF65-F5344CB8AC3E}">
        <p14:creationId xmlns:p14="http://schemas.microsoft.com/office/powerpoint/2010/main" val="2815640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9</a:t>
            </a:fld>
            <a:endParaRPr lang="en-US"/>
          </a:p>
        </p:txBody>
      </p:sp>
    </p:spTree>
    <p:extLst>
      <p:ext uri="{BB962C8B-B14F-4D97-AF65-F5344CB8AC3E}">
        <p14:creationId xmlns:p14="http://schemas.microsoft.com/office/powerpoint/2010/main" val="239251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4 - Black Background w/ Gold Subtitle">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57200" y="1949817"/>
            <a:ext cx="8001000" cy="815608"/>
          </a:xfrm>
          <a:prstGeom prst="rect">
            <a:avLst/>
          </a:prstGeom>
        </p:spPr>
        <p:txBody>
          <a:bodyPr lIns="0" bIns="91440" anchor="b" anchorCtr="0">
            <a:spAutoFit/>
          </a:bodyPr>
          <a:lstStyle>
            <a:lvl1pPr algn="l">
              <a:defRPr>
                <a:solidFill>
                  <a:schemeClr val="bg1"/>
                </a:solidFill>
                <a:effectLst>
                  <a:outerShdw blurRad="50800" dist="38100" dir="2700000" algn="tl" rotWithShape="0">
                    <a:prstClr val="black"/>
                  </a:outerShdw>
                </a:effectLst>
              </a:defRPr>
            </a:lvl1pPr>
          </a:lstStyle>
          <a:p>
            <a:r>
              <a:rPr lang="en-US" dirty="0" smtClean="0"/>
              <a:t>presentation title (lowercase)</a:t>
            </a:r>
            <a:endParaRPr lang="en-US" dirty="0"/>
          </a:p>
        </p:txBody>
      </p:sp>
      <p:sp>
        <p:nvSpPr>
          <p:cNvPr id="11" name="Subtitle 2"/>
          <p:cNvSpPr>
            <a:spLocks noGrp="1"/>
          </p:cNvSpPr>
          <p:nvPr>
            <p:ph type="subTitle" idx="1" hasCustomPrompt="1"/>
          </p:nvPr>
        </p:nvSpPr>
        <p:spPr>
          <a:xfrm>
            <a:off x="457200" y="2790372"/>
            <a:ext cx="8001000" cy="584775"/>
          </a:xfrm>
        </p:spPr>
        <p:txBody>
          <a:bodyPr wrap="square" lIns="0" tIns="0" bIns="91440">
            <a:spAutoFit/>
          </a:bodyPr>
          <a:lstStyle>
            <a:lvl1pPr marL="0" indent="0" algn="l">
              <a:buNone/>
              <a:defRPr b="1">
                <a:solidFill>
                  <a:schemeClr val="bg2"/>
                </a:solidFill>
                <a:effectLst>
                  <a:outerShdw blurRad="50800" dist="38100" dir="2700000" algn="tl" rotWithShape="0">
                    <a:prstClr val="black"/>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style</a:t>
            </a:r>
            <a:endParaRPr lang="en-US" dirty="0"/>
          </a:p>
        </p:txBody>
      </p:sp>
      <p:sp>
        <p:nvSpPr>
          <p:cNvPr id="12" name="Text Placeholder 18"/>
          <p:cNvSpPr>
            <a:spLocks noGrp="1"/>
          </p:cNvSpPr>
          <p:nvPr>
            <p:ph type="body" sz="quarter" idx="10" hasCustomPrompt="1"/>
          </p:nvPr>
        </p:nvSpPr>
        <p:spPr>
          <a:xfrm>
            <a:off x="457200" y="3399972"/>
            <a:ext cx="8001000" cy="400110"/>
          </a:xfrm>
        </p:spPr>
        <p:txBody>
          <a:bodyPr wrap="square" lIns="0">
            <a:spAutoFit/>
          </a:bodyPr>
          <a:lstStyle>
            <a:lvl1pPr>
              <a:buNone/>
              <a:defRPr sz="2000" b="0" cap="all" baseline="0"/>
            </a:lvl1pPr>
            <a:lvl2pPr>
              <a:buNone/>
              <a:defRPr/>
            </a:lvl2pPr>
            <a:lvl3pPr>
              <a:buNone/>
              <a:defRPr/>
            </a:lvl3pPr>
            <a:lvl4pPr>
              <a:buNone/>
              <a:defRPr/>
            </a:lvl4pPr>
            <a:lvl5pPr>
              <a:buNone/>
              <a:defRPr/>
            </a:lvl5pPr>
          </a:lstStyle>
          <a:p>
            <a:pPr lvl="0"/>
            <a:r>
              <a:rPr lang="en-US" dirty="0" smtClean="0"/>
              <a:t>Alternate 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1 (Two Content) - M &amp; G Header w/ Black Backgroun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1 (Comparison) - M &amp; G Header w/ Black Gradient Backgroun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Rectangle 12"/>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1 (Title Only) - M &amp; G Header w/ Black Background">
    <p:spTree>
      <p:nvGrpSpPr>
        <p:cNvPr id="1" name=""/>
        <p:cNvGrpSpPr/>
        <p:nvPr/>
      </p:nvGrpSpPr>
      <p:grpSpPr>
        <a:xfrm>
          <a:off x="0" y="0"/>
          <a:ext cx="0" cy="0"/>
          <a:chOff x="0" y="0"/>
          <a:chExt cx="0" cy="0"/>
        </a:xfrm>
      </p:grpSpPr>
      <p:sp>
        <p:nvSpPr>
          <p:cNvPr id="9" name="Rectangle 8"/>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Ins="45720" rtlCol="0" anchor="ctr"/>
          <a:lstStyle/>
          <a:p>
            <a:pPr algn="ctr"/>
            <a:endParaRPr lang="en-US"/>
          </a:p>
        </p:txBody>
      </p:sp>
      <p:sp>
        <p:nvSpPr>
          <p:cNvPr id="12" name="Rectangle 11"/>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ayout 1 (Blank) - M &amp; G Header w/ Black Backgroun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ld Statement">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705428" y="2895600"/>
            <a:ext cx="5715000" cy="1066800"/>
          </a:xfrm>
        </p:spPr>
        <p:txBody>
          <a:bodyPr>
            <a:normAutofit/>
          </a:bodyPr>
          <a:lstStyle>
            <a:lvl1pPr algn="ctr">
              <a:buNone/>
              <a:defRPr sz="4800" b="1"/>
            </a:lvl1pPr>
            <a:lvl2pPr>
              <a:buNone/>
              <a:defRPr/>
            </a:lvl2pPr>
            <a:lvl3pPr>
              <a:buNone/>
              <a:defRPr/>
            </a:lvl3pPr>
            <a:lvl4pPr>
              <a:buNone/>
              <a:defRPr/>
            </a:lvl4pPr>
            <a:lvl5pPr>
              <a:buNone/>
              <a:defRPr/>
            </a:lvl5pPr>
          </a:lstStyle>
          <a:p>
            <a:pPr algn="ctr"/>
            <a:r>
              <a:rPr lang="en-US" sz="6000" b="1" spc="-150" dirty="0" smtClean="0">
                <a:solidFill>
                  <a:schemeClr val="bg1"/>
                </a:solidFill>
                <a:latin typeface="Arial" pitchFamily="34" charset="0"/>
                <a:cs typeface="Arial" pitchFamily="34" charset="0"/>
              </a:rPr>
              <a:t>body</a:t>
            </a:r>
            <a:r>
              <a:rPr lang="en-US" sz="6000" b="1" spc="-150" baseline="0" dirty="0" smtClean="0">
                <a:solidFill>
                  <a:schemeClr val="bg1"/>
                </a:solidFill>
                <a:latin typeface="Arial" pitchFamily="34" charset="0"/>
                <a:cs typeface="Arial" pitchFamily="34" charset="0"/>
              </a:rPr>
              <a:t> text</a:t>
            </a:r>
            <a:endParaRPr lang="en-US" sz="6000" b="1" spc="-150" dirty="0">
              <a:solidFill>
                <a:schemeClr val="bg1"/>
              </a:solidFill>
              <a:latin typeface="Arial" pitchFamily="34" charset="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Layout 1 (Title &amp; Content) - M &amp; G Header w/ Black Background">
    <p:bg>
      <p:bgRef idx="1001">
        <a:schemeClr val="bg1"/>
      </p:bgRef>
    </p:bg>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
        <p:nvSpPr>
          <p:cNvPr id="3" name="Content Placeholder 2"/>
          <p:cNvSpPr>
            <a:spLocks noGrp="1"/>
          </p:cNvSpPr>
          <p:nvPr>
            <p:ph idx="1"/>
          </p:nvPr>
        </p:nvSpPr>
        <p:spPr>
          <a:xfrm>
            <a:off x="762000" y="1600200"/>
            <a:ext cx="76200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Tree>
    <p:extLst>
      <p:ext uri="{BB962C8B-B14F-4D97-AF65-F5344CB8AC3E}">
        <p14:creationId xmlns:p14="http://schemas.microsoft.com/office/powerpoint/2010/main" val="10719172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Layout 1 (Two Content) - M &amp; G Header w/ Black Backgroun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Rectangle 16"/>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
        <p:nvSpPr>
          <p:cNvPr id="9"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Tree>
    <p:extLst>
      <p:ext uri="{BB962C8B-B14F-4D97-AF65-F5344CB8AC3E}">
        <p14:creationId xmlns:p14="http://schemas.microsoft.com/office/powerpoint/2010/main" val="374123934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Layout 1 (Comparison) - M &amp; G Header w/ Black Gradient Backgroun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18"/>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Rectangle 19"/>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
        <p:nvSpPr>
          <p:cNvPr id="13"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Tree>
    <p:extLst>
      <p:ext uri="{BB962C8B-B14F-4D97-AF65-F5344CB8AC3E}">
        <p14:creationId xmlns:p14="http://schemas.microsoft.com/office/powerpoint/2010/main" val="340422829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Layout 1 (Title Only) - M &amp; G Header w/ Black Backgroun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
        <p:nvSpPr>
          <p:cNvPr id="7"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Tree>
    <p:extLst>
      <p:ext uri="{BB962C8B-B14F-4D97-AF65-F5344CB8AC3E}">
        <p14:creationId xmlns:p14="http://schemas.microsoft.com/office/powerpoint/2010/main" val="256063638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Layout 1 (Blank) - M &amp; G Header w/ Black Backgroun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46639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Layout 1 (Blank) - M &amp; G Header w/ Black Backgroun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86924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1 (Title &amp; Content) - M &amp; G Header w/ Black Background">
    <p:spTree>
      <p:nvGrpSpPr>
        <p:cNvPr id="1" name=""/>
        <p:cNvGrpSpPr/>
        <p:nvPr/>
      </p:nvGrpSpPr>
      <p:grpSpPr>
        <a:xfrm>
          <a:off x="0" y="0"/>
          <a:ext cx="0" cy="0"/>
          <a:chOff x="0" y="0"/>
          <a:chExt cx="0" cy="0"/>
        </a:xfrm>
      </p:grpSpPr>
      <p:sp>
        <p:nvSpPr>
          <p:cNvPr id="4" name="Rectangle 3"/>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62000" y="1600200"/>
            <a:ext cx="7620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600200"/>
            <a:ext cx="7696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Placeholder 1"/>
          <p:cNvSpPr>
            <a:spLocks noGrp="1"/>
          </p:cNvSpPr>
          <p:nvPr>
            <p:ph type="title"/>
          </p:nvPr>
        </p:nvSpPr>
        <p:spPr>
          <a:xfrm>
            <a:off x="0" y="0"/>
            <a:ext cx="9144000" cy="990600"/>
          </a:xfrm>
          <a:prstGeom prst="rect">
            <a:avLst/>
          </a:prstGeom>
          <a:solidFill>
            <a:schemeClr val="tx1"/>
          </a:solidFill>
        </p:spPr>
        <p:txBody>
          <a:bodyPr vert="horz" lIns="457200" tIns="45720" rIns="457200" bIns="182880" rtlCol="0" anchor="b" anchorCtr="0">
            <a:normAutofit/>
          </a:bodyPr>
          <a:lstStyle/>
          <a:p>
            <a:r>
              <a:rPr lang="en-US" dirty="0" smtClean="0"/>
              <a:t>title style (lowercase)</a:t>
            </a:r>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708" r:id="rId3"/>
    <p:sldLayoutId id="2147483709" r:id="rId4"/>
    <p:sldLayoutId id="2147483710" r:id="rId5"/>
    <p:sldLayoutId id="2147483711" r:id="rId6"/>
    <p:sldLayoutId id="2147483717" r:id="rId7"/>
    <p:sldLayoutId id="2147483718" r:id="rId8"/>
    <p:sldLayoutId id="2147483697" r:id="rId9"/>
    <p:sldLayoutId id="2147483699" r:id="rId10"/>
    <p:sldLayoutId id="2147483700" r:id="rId11"/>
    <p:sldLayoutId id="2147483701" r:id="rId12"/>
    <p:sldLayoutId id="2147483702" r:id="rId13"/>
  </p:sldLayoutIdLst>
  <p:txStyles>
    <p:titleStyle>
      <a:lvl1pPr algn="r" defTabSz="914400" rtl="0" eaLnBrk="1" latinLnBrk="0" hangingPunct="1">
        <a:lnSpc>
          <a:spcPts val="3600"/>
        </a:lnSpc>
        <a:spcBef>
          <a:spcPct val="0"/>
        </a:spcBef>
        <a:buNone/>
        <a:defRPr sz="4000" b="1" kern="1200">
          <a:solidFill>
            <a:schemeClr val="bg1"/>
          </a:solidFill>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effectLst/>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02249"/>
            <a:ext cx="8382000" cy="1063176"/>
          </a:xfrm>
        </p:spPr>
        <p:txBody>
          <a:bodyPr/>
          <a:lstStyle/>
          <a:p>
            <a:r>
              <a:rPr lang="en-US" dirty="0"/>
              <a:t>s</a:t>
            </a:r>
            <a:r>
              <a:rPr lang="en-US" dirty="0" smtClean="0"/>
              <a:t>creening, brief intervention and referral to treatment</a:t>
            </a:r>
            <a:endParaRPr lang="en-US" dirty="0"/>
          </a:p>
        </p:txBody>
      </p:sp>
      <p:sp>
        <p:nvSpPr>
          <p:cNvPr id="3" name="Subtitle 2"/>
          <p:cNvSpPr>
            <a:spLocks noGrp="1"/>
          </p:cNvSpPr>
          <p:nvPr>
            <p:ph type="subTitle" idx="1"/>
          </p:nvPr>
        </p:nvSpPr>
        <p:spPr/>
        <p:txBody>
          <a:bodyPr/>
          <a:lstStyle/>
          <a:p>
            <a:r>
              <a:rPr lang="en-US" dirty="0"/>
              <a:t>f</a:t>
            </a:r>
            <a:r>
              <a:rPr lang="en-US" dirty="0" smtClean="0"/>
              <a:t>undamentals of SBIRT</a:t>
            </a:r>
            <a:endParaRPr lang="en-US" dirty="0"/>
          </a:p>
        </p:txBody>
      </p:sp>
      <p:sp>
        <p:nvSpPr>
          <p:cNvPr id="4" name="Text Placeholder 3"/>
          <p:cNvSpPr>
            <a:spLocks noGrp="1"/>
          </p:cNvSpPr>
          <p:nvPr>
            <p:ph type="body" sz="quarter" idx="10"/>
          </p:nvPr>
        </p:nvSpPr>
        <p:spPr/>
        <p:txBody>
          <a:bodyPr/>
          <a:lstStyle/>
          <a:p>
            <a:r>
              <a:rPr lang="en-US" dirty="0" smtClean="0"/>
              <a:t>Lecture 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001000" cy="5257800"/>
          </a:xfrm>
        </p:spPr>
        <p:txBody>
          <a:bodyPr>
            <a:normAutofit/>
          </a:bodyPr>
          <a:lstStyle/>
          <a:p>
            <a:r>
              <a:rPr lang="en-US" sz="3100" dirty="0"/>
              <a:t>Brief treatment: 5-12 sessions (per SAMHSA) </a:t>
            </a:r>
            <a:r>
              <a:rPr lang="en-US" dirty="0" smtClean="0"/>
              <a:t> </a:t>
            </a:r>
            <a:endParaRPr lang="en-US" dirty="0"/>
          </a:p>
          <a:p>
            <a:pPr lvl="1"/>
            <a:r>
              <a:rPr lang="en-US" dirty="0"/>
              <a:t>Cognitive behavioral approach </a:t>
            </a:r>
          </a:p>
          <a:p>
            <a:pPr lvl="1"/>
            <a:r>
              <a:rPr lang="en-US" dirty="0"/>
              <a:t>Might be more appropriate for patients with a long-term substance use problem or higher level of risk </a:t>
            </a:r>
          </a:p>
          <a:p>
            <a:pPr lvl="1"/>
            <a:r>
              <a:rPr lang="en-US" dirty="0" smtClean="0"/>
              <a:t>May be more </a:t>
            </a:r>
            <a:r>
              <a:rPr lang="en-US" dirty="0"/>
              <a:t>appropriate for a behavioral health provider </a:t>
            </a:r>
            <a:r>
              <a:rPr lang="en-US" dirty="0" smtClean="0"/>
              <a:t>than </a:t>
            </a:r>
            <a:r>
              <a:rPr lang="en-US" dirty="0"/>
              <a:t>a medical provider </a:t>
            </a:r>
          </a:p>
          <a:p>
            <a:pPr lvl="2"/>
            <a:r>
              <a:rPr lang="en-US" sz="2600" dirty="0"/>
              <a:t>Behavioral health professional has more time &amp; expertise </a:t>
            </a:r>
            <a:r>
              <a:rPr lang="en-US" sz="2600" dirty="0" smtClean="0"/>
              <a:t>in helping patients change behaviors</a:t>
            </a:r>
            <a:endParaRPr lang="en-US" sz="2600" dirty="0"/>
          </a:p>
        </p:txBody>
      </p:sp>
      <p:sp>
        <p:nvSpPr>
          <p:cNvPr id="3" name="Title 2"/>
          <p:cNvSpPr>
            <a:spLocks noGrp="1"/>
          </p:cNvSpPr>
          <p:nvPr>
            <p:ph type="title"/>
          </p:nvPr>
        </p:nvSpPr>
        <p:spPr>
          <a:xfrm>
            <a:off x="0" y="0"/>
            <a:ext cx="9144000" cy="990600"/>
          </a:xfrm>
        </p:spPr>
        <p:txBody>
          <a:bodyPr>
            <a:normAutofit/>
          </a:bodyPr>
          <a:lstStyle/>
          <a:p>
            <a:r>
              <a:rPr lang="en-US" dirty="0" smtClean="0"/>
              <a:t>B – brief interventions (cont’d)</a:t>
            </a:r>
            <a:endParaRPr lang="en-US" dirty="0"/>
          </a:p>
        </p:txBody>
      </p:sp>
    </p:spTree>
    <p:extLst>
      <p:ext uri="{BB962C8B-B14F-4D97-AF65-F5344CB8AC3E}">
        <p14:creationId xmlns:p14="http://schemas.microsoft.com/office/powerpoint/2010/main" val="870282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 referrals to treatment</a:t>
            </a:r>
            <a:endParaRPr lang="en-US" dirty="0"/>
          </a:p>
        </p:txBody>
      </p:sp>
      <p:sp>
        <p:nvSpPr>
          <p:cNvPr id="3" name="Content Placeholder 2"/>
          <p:cNvSpPr>
            <a:spLocks noGrp="1"/>
          </p:cNvSpPr>
          <p:nvPr>
            <p:ph idx="1"/>
          </p:nvPr>
        </p:nvSpPr>
        <p:spPr>
          <a:xfrm>
            <a:off x="762000" y="1341437"/>
            <a:ext cx="7620000" cy="4906963"/>
          </a:xfrm>
        </p:spPr>
        <p:txBody>
          <a:bodyPr>
            <a:normAutofit fontScale="92500" lnSpcReduction="10000"/>
          </a:bodyPr>
          <a:lstStyle/>
          <a:p>
            <a:r>
              <a:rPr lang="en-US" sz="3100" dirty="0"/>
              <a:t>High risk or </a:t>
            </a:r>
            <a:r>
              <a:rPr lang="en-US" sz="3100" dirty="0" smtClean="0"/>
              <a:t>patients with a known or suspected SUD </a:t>
            </a:r>
            <a:endParaRPr lang="en-US" sz="3100" dirty="0"/>
          </a:p>
          <a:p>
            <a:r>
              <a:rPr lang="en-US" sz="3100" dirty="0"/>
              <a:t>Referral to an outside, specialty provider</a:t>
            </a:r>
          </a:p>
          <a:p>
            <a:r>
              <a:rPr lang="en-US" sz="3100" dirty="0"/>
              <a:t>Precede the referral with a motivational approach to ensure follow through</a:t>
            </a:r>
          </a:p>
          <a:p>
            <a:r>
              <a:rPr lang="en-US" sz="3100" dirty="0"/>
              <a:t>Warm hand-off</a:t>
            </a:r>
          </a:p>
          <a:p>
            <a:pPr lvl="1"/>
            <a:r>
              <a:rPr lang="en-US" sz="2700" dirty="0"/>
              <a:t>Call with the patient to make intake appt.</a:t>
            </a:r>
          </a:p>
          <a:p>
            <a:pPr lvl="1"/>
            <a:r>
              <a:rPr lang="en-US" sz="2700" dirty="0"/>
              <a:t>Help arrange transportation</a:t>
            </a:r>
          </a:p>
          <a:p>
            <a:pPr lvl="1"/>
            <a:r>
              <a:rPr lang="en-US" sz="2700" dirty="0"/>
              <a:t>Follow-up call to ensure they attended</a:t>
            </a:r>
          </a:p>
          <a:p>
            <a:r>
              <a:rPr lang="en-US" sz="3100" dirty="0"/>
              <a:t>Importance of building linkages with the substance </a:t>
            </a:r>
            <a:r>
              <a:rPr lang="en-US" sz="3100" dirty="0" smtClean="0"/>
              <a:t>use </a:t>
            </a:r>
            <a:r>
              <a:rPr lang="en-US" sz="3100" dirty="0"/>
              <a:t>treatment provider</a:t>
            </a:r>
            <a:endParaRPr lang="en-US" dirty="0"/>
          </a:p>
        </p:txBody>
      </p:sp>
    </p:spTree>
    <p:extLst>
      <p:ext uri="{BB962C8B-B14F-4D97-AF65-F5344CB8AC3E}">
        <p14:creationId xmlns:p14="http://schemas.microsoft.com/office/powerpoint/2010/main" val="3169393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447800" y="2590800"/>
            <a:ext cx="6248400" cy="1752600"/>
          </a:xfrm>
        </p:spPr>
        <p:txBody>
          <a:bodyPr>
            <a:normAutofit fontScale="77500" lnSpcReduction="20000"/>
          </a:bodyPr>
          <a:lstStyle/>
          <a:p>
            <a:r>
              <a:rPr lang="en-US" dirty="0" smtClean="0"/>
              <a:t>Screening, Brief Intervention, and Referral to Treatment (SBIRT)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381000" y="1295400"/>
            <a:ext cx="8153400" cy="5486400"/>
          </a:xfrm>
        </p:spPr>
        <p:txBody>
          <a:bodyPr>
            <a:normAutofit fontScale="92500" lnSpcReduction="20000"/>
          </a:bodyPr>
          <a:lstStyle/>
          <a:p>
            <a:r>
              <a:rPr lang="en-US" dirty="0"/>
              <a:t>Stems from the public health arena </a:t>
            </a:r>
          </a:p>
          <a:p>
            <a:pPr lvl="1"/>
            <a:r>
              <a:rPr lang="en-US" dirty="0"/>
              <a:t>Identify risky use prior to </a:t>
            </a:r>
            <a:r>
              <a:rPr lang="en-US" dirty="0" smtClean="0"/>
              <a:t>substance use disorder</a:t>
            </a:r>
            <a:endParaRPr lang="en-US" dirty="0"/>
          </a:p>
          <a:p>
            <a:pPr lvl="1"/>
            <a:r>
              <a:rPr lang="en-US" dirty="0"/>
              <a:t>Intervene with individuals engaging in risky behaviors </a:t>
            </a:r>
          </a:p>
          <a:p>
            <a:r>
              <a:rPr lang="en-US" dirty="0"/>
              <a:t>SAMHSA definition: </a:t>
            </a:r>
          </a:p>
          <a:p>
            <a:pPr marL="857250" lvl="2" indent="0">
              <a:buNone/>
            </a:pPr>
            <a:r>
              <a:rPr lang="en-US" dirty="0" smtClean="0"/>
              <a:t>“…</a:t>
            </a:r>
            <a:r>
              <a:rPr lang="en-US" i="1" dirty="0" smtClean="0"/>
              <a:t>SBIRT </a:t>
            </a:r>
            <a:r>
              <a:rPr lang="en-US" i="1" dirty="0"/>
              <a:t>is a comprehensive, integrated, public health approach to the delivery of early intervention and treatment services for persons with substance use disorders, as well as those who are at risk of developing these disorders. Primary care centers, hospital emergency rooms, trauma centers, and other community settings provide opportunities for early intervention with at-risk substance users before more severe consequences occur</a:t>
            </a:r>
            <a:r>
              <a:rPr lang="en-US" dirty="0" smtClean="0"/>
              <a:t>.</a:t>
            </a:r>
            <a:r>
              <a:rPr lang="en-US" dirty="0" smtClean="0"/>
              <a:t>”</a:t>
            </a:r>
            <a:endParaRPr lang="en-US" dirty="0" smtClean="0"/>
          </a:p>
          <a:p>
            <a:r>
              <a:rPr lang="en-US" dirty="0" smtClean="0"/>
              <a:t>Uniqueness of SBIRT: focus on </a:t>
            </a:r>
            <a:r>
              <a:rPr lang="en-US" b="1" dirty="0" smtClean="0">
                <a:solidFill>
                  <a:srgbClr val="990000"/>
                </a:solidFill>
              </a:rPr>
              <a:t>universal</a:t>
            </a:r>
            <a:r>
              <a:rPr lang="en-US" b="1" dirty="0" smtClean="0"/>
              <a:t> </a:t>
            </a:r>
            <a:r>
              <a:rPr lang="en-US" dirty="0" smtClean="0"/>
              <a:t>screening </a:t>
            </a:r>
            <a:endParaRPr lang="en-US" dirty="0"/>
          </a:p>
        </p:txBody>
      </p:sp>
    </p:spTree>
    <p:extLst>
      <p:ext uri="{BB962C8B-B14F-4D97-AF65-F5344CB8AC3E}">
        <p14:creationId xmlns:p14="http://schemas.microsoft.com/office/powerpoint/2010/main" val="535694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7620000" cy="4525963"/>
          </a:xfrm>
        </p:spPr>
        <p:txBody>
          <a:bodyPr>
            <a:normAutofit fontScale="92500" lnSpcReduction="20000"/>
          </a:bodyPr>
          <a:lstStyle/>
          <a:p>
            <a:r>
              <a:rPr lang="en-US" dirty="0"/>
              <a:t>Hospitals</a:t>
            </a:r>
          </a:p>
          <a:p>
            <a:r>
              <a:rPr lang="en-US" dirty="0"/>
              <a:t>Community Health Centers </a:t>
            </a:r>
          </a:p>
          <a:p>
            <a:r>
              <a:rPr lang="en-US" dirty="0" smtClean="0"/>
              <a:t>General Medical Settings</a:t>
            </a:r>
            <a:endParaRPr lang="en-US" dirty="0"/>
          </a:p>
          <a:p>
            <a:r>
              <a:rPr lang="en-US" dirty="0"/>
              <a:t>Emergency </a:t>
            </a:r>
            <a:r>
              <a:rPr lang="en-US" dirty="0" smtClean="0"/>
              <a:t>Departments</a:t>
            </a:r>
            <a:endParaRPr lang="en-US" dirty="0"/>
          </a:p>
          <a:p>
            <a:r>
              <a:rPr lang="en-US" dirty="0"/>
              <a:t>Trauma Centers </a:t>
            </a:r>
          </a:p>
          <a:p>
            <a:r>
              <a:rPr lang="en-US" dirty="0"/>
              <a:t>Public Health Settings</a:t>
            </a:r>
          </a:p>
          <a:p>
            <a:r>
              <a:rPr lang="en-US" dirty="0" smtClean="0"/>
              <a:t>Dental </a:t>
            </a:r>
            <a:r>
              <a:rPr lang="en-US" dirty="0"/>
              <a:t>Clinics </a:t>
            </a:r>
          </a:p>
          <a:p>
            <a:r>
              <a:rPr lang="en-US" dirty="0"/>
              <a:t>Schools </a:t>
            </a:r>
          </a:p>
          <a:p>
            <a:r>
              <a:rPr lang="en-US" dirty="0" smtClean="0"/>
              <a:t>Specialty </a:t>
            </a:r>
            <a:r>
              <a:rPr lang="en-US" dirty="0"/>
              <a:t>Clinics </a:t>
            </a:r>
            <a:r>
              <a:rPr lang="en-US" dirty="0" smtClean="0"/>
              <a:t>(</a:t>
            </a:r>
            <a:r>
              <a:rPr lang="en-US" dirty="0" smtClean="0"/>
              <a:t>e.g.</a:t>
            </a:r>
            <a:r>
              <a:rPr lang="en-US" dirty="0" smtClean="0"/>
              <a:t> </a:t>
            </a:r>
            <a:r>
              <a:rPr lang="en-US" dirty="0"/>
              <a:t>HIV clinics) </a:t>
            </a:r>
          </a:p>
        </p:txBody>
      </p:sp>
      <p:sp>
        <p:nvSpPr>
          <p:cNvPr id="3" name="Title 2"/>
          <p:cNvSpPr>
            <a:spLocks noGrp="1"/>
          </p:cNvSpPr>
          <p:nvPr>
            <p:ph type="title"/>
          </p:nvPr>
        </p:nvSpPr>
        <p:spPr>
          <a:xfrm>
            <a:off x="0" y="0"/>
            <a:ext cx="9144000" cy="990600"/>
          </a:xfrm>
        </p:spPr>
        <p:txBody>
          <a:bodyPr>
            <a:normAutofit/>
          </a:bodyPr>
          <a:lstStyle/>
          <a:p>
            <a:r>
              <a:rPr lang="en-US" dirty="0" smtClean="0"/>
              <a:t>settings</a:t>
            </a:r>
            <a:endParaRPr lang="en-US" dirty="0"/>
          </a:p>
        </p:txBody>
      </p:sp>
      <p:pic>
        <p:nvPicPr>
          <p:cNvPr id="4" name="Picture 2" descr="http://t1.gstatic.com/images?q=tbn:ANd9GcT24mQj14ced9wegfCR2EVnoCLH4M4KIWxJbSykLXTjFNWFz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371600"/>
            <a:ext cx="3408362"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2666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ey terms</a:t>
            </a:r>
            <a:endParaRPr lang="en-US" dirty="0"/>
          </a:p>
        </p:txBody>
      </p:sp>
      <p:sp>
        <p:nvSpPr>
          <p:cNvPr id="4" name="Content Placeholder 1"/>
          <p:cNvSpPr txBox="1">
            <a:spLocks/>
          </p:cNvSpPr>
          <p:nvPr/>
        </p:nvSpPr>
        <p:spPr>
          <a:xfrm>
            <a:off x="152400" y="1493837"/>
            <a:ext cx="8305800" cy="483076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effectLst/>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effectLst/>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u="sng" dirty="0" smtClean="0"/>
              <a:t>Screening</a:t>
            </a:r>
            <a:r>
              <a:rPr lang="en-US" dirty="0" smtClean="0"/>
              <a:t>:  brief tool used to identify </a:t>
            </a:r>
          </a:p>
          <a:p>
            <a:pPr marL="0" indent="0">
              <a:buFont typeface="Wingdings" pitchFamily="2" charset="2"/>
              <a:buNone/>
              <a:defRPr/>
            </a:pPr>
            <a:r>
              <a:rPr lang="en-US" dirty="0" smtClean="0"/>
              <a:t>   those at risk for substance use disorders</a:t>
            </a:r>
          </a:p>
          <a:p>
            <a:pPr>
              <a:defRPr/>
            </a:pPr>
            <a:r>
              <a:rPr lang="en-US" b="1" u="sng" dirty="0" smtClean="0"/>
              <a:t>Brief intervention</a:t>
            </a:r>
            <a:r>
              <a:rPr lang="en-US" dirty="0" smtClean="0"/>
              <a:t>: brief interaction that serves to educate the patient and motivate them to move in the direction of healthier behaviors </a:t>
            </a:r>
          </a:p>
          <a:p>
            <a:pPr>
              <a:defRPr/>
            </a:pPr>
            <a:r>
              <a:rPr lang="en-US" b="1" u="sng" dirty="0" smtClean="0"/>
              <a:t>Brief treatment</a:t>
            </a:r>
            <a:r>
              <a:rPr lang="en-US" dirty="0" smtClean="0"/>
              <a:t>: ongoing intervention, 5-12 sessions, cognitive-behavioral in nature</a:t>
            </a:r>
          </a:p>
          <a:p>
            <a:pPr>
              <a:defRPr/>
            </a:pPr>
            <a:r>
              <a:rPr lang="en-US" b="1" u="sng" dirty="0" smtClean="0"/>
              <a:t>Referral for treatment</a:t>
            </a:r>
            <a:r>
              <a:rPr lang="en-US" dirty="0" smtClean="0"/>
              <a:t>: referral to an offsite intensive substance use treatment program for individuals requiring more extensive treatment than the primary care setting can offer </a:t>
            </a:r>
            <a:endParaRPr lang="en-US" dirty="0"/>
          </a:p>
        </p:txBody>
      </p:sp>
      <p:pic>
        <p:nvPicPr>
          <p:cNvPr id="6" name="Picture 5" descr="http://t2.gstatic.com/images?q=tbn:ANd9GcR1gDAb3tW3mXcWcxrOxaS-Q-MCyZGujAxCiGgJnoxFU1xPpmehJ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9475" y="0"/>
            <a:ext cx="191452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0698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creening decision tree</a:t>
            </a:r>
            <a:endParaRPr lang="en-US" dirty="0"/>
          </a:p>
        </p:txBody>
      </p:sp>
      <p:sp>
        <p:nvSpPr>
          <p:cNvPr id="4" name="Rectangle 3"/>
          <p:cNvSpPr/>
          <p:nvPr/>
        </p:nvSpPr>
        <p:spPr>
          <a:xfrm>
            <a:off x="5181600" y="6019800"/>
            <a:ext cx="3733800" cy="730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582057" y="4648200"/>
            <a:ext cx="533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nvPr>
        </p:nvGraphicFramePr>
        <p:xfrm>
          <a:off x="166685" y="593724"/>
          <a:ext cx="8824915" cy="5883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848757" y="5207000"/>
            <a:ext cx="1905000" cy="577850"/>
          </a:xfrm>
          <a:prstGeom prst="rect">
            <a:avLst/>
          </a:prstGeom>
        </p:spPr>
        <p:txBody>
          <a:bodyPr vert="horz" wrap="square" lIns="0" tIns="0" rIns="91440" bIns="45720" rtlCol="0">
            <a:normAutofit fontScale="85000" lnSpcReduction="10000"/>
          </a:bodyPr>
          <a:lstStyle/>
          <a:p>
            <a:pPr marL="0" marR="0" indent="0" algn="l" defTabSz="914400" rtl="0" eaLnBrk="1" fontAlgn="auto" latinLnBrk="0" hangingPunct="1">
              <a:lnSpc>
                <a:spcPct val="100000"/>
              </a:lnSpc>
              <a:spcBef>
                <a:spcPct val="20000"/>
              </a:spcBef>
              <a:spcAft>
                <a:spcPts val="0"/>
              </a:spcAft>
              <a:buClrTx/>
              <a:buSzTx/>
              <a:buFont typeface="Arial" pitchFamily="34" charset="0"/>
              <a:buNone/>
              <a:tabLst/>
            </a:pPr>
            <a:r>
              <a:rPr lang="en-US" sz="2000" b="1" noProof="0" dirty="0" smtClean="0">
                <a:solidFill>
                  <a:srgbClr val="B0003B"/>
                </a:solidFill>
                <a:latin typeface="Arial" pitchFamily="34" charset="0"/>
                <a:cs typeface="Arial" pitchFamily="34" charset="0"/>
              </a:rPr>
              <a:t>or reinforce their healthy use</a:t>
            </a:r>
            <a:endParaRPr kumimoji="0" lang="en-US" sz="2000" b="1" i="0" u="none" strike="noStrike" kern="1200" spc="0" normalizeH="0" noProof="0" dirty="0" smtClean="0">
              <a:ln>
                <a:noFill/>
              </a:ln>
              <a:solidFill>
                <a:srgbClr val="B0003B"/>
              </a:solidFill>
              <a:uLnTx/>
              <a:uFillTx/>
              <a:latin typeface="Arial" pitchFamily="34" charset="0"/>
              <a:cs typeface="Arial" pitchFamily="34" charset="0"/>
            </a:endParaRPr>
          </a:p>
        </p:txBody>
      </p:sp>
    </p:spTree>
    <p:extLst>
      <p:ext uri="{BB962C8B-B14F-4D97-AF65-F5344CB8AC3E}">
        <p14:creationId xmlns:p14="http://schemas.microsoft.com/office/powerpoint/2010/main" val="945688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620000" cy="4525963"/>
          </a:xfrm>
        </p:spPr>
        <p:txBody>
          <a:bodyPr>
            <a:normAutofit fontScale="92500" lnSpcReduction="10000"/>
          </a:bodyPr>
          <a:lstStyle/>
          <a:p>
            <a:r>
              <a:rPr lang="en-US" dirty="0"/>
              <a:t>SAMHSA model promotes </a:t>
            </a:r>
            <a:r>
              <a:rPr lang="en-US" u="sng" dirty="0"/>
              <a:t>universal </a:t>
            </a:r>
            <a:r>
              <a:rPr lang="en-US" dirty="0"/>
              <a:t>screening</a:t>
            </a:r>
          </a:p>
          <a:p>
            <a:r>
              <a:rPr lang="en-US" dirty="0"/>
              <a:t>May utilize pre-screening (often shorter versions of existing screening tools) </a:t>
            </a:r>
          </a:p>
          <a:p>
            <a:r>
              <a:rPr lang="en-US" dirty="0"/>
              <a:t>Preferably validated screening tools </a:t>
            </a:r>
          </a:p>
          <a:p>
            <a:r>
              <a:rPr lang="en-US" dirty="0"/>
              <a:t>Screening tools you can repeat to capture changes are ideal </a:t>
            </a:r>
          </a:p>
          <a:p>
            <a:r>
              <a:rPr lang="en-US" dirty="0"/>
              <a:t>Screening tools may identify those needing a full assessment </a:t>
            </a:r>
          </a:p>
        </p:txBody>
      </p:sp>
      <p:sp>
        <p:nvSpPr>
          <p:cNvPr id="3" name="Title 2"/>
          <p:cNvSpPr>
            <a:spLocks noGrp="1"/>
          </p:cNvSpPr>
          <p:nvPr>
            <p:ph type="title"/>
          </p:nvPr>
        </p:nvSpPr>
        <p:spPr>
          <a:xfrm>
            <a:off x="0" y="0"/>
            <a:ext cx="9144000" cy="990600"/>
          </a:xfrm>
        </p:spPr>
        <p:txBody>
          <a:bodyPr>
            <a:normAutofit/>
          </a:bodyPr>
          <a:lstStyle/>
          <a:p>
            <a:r>
              <a:rPr lang="en-US" dirty="0" smtClean="0"/>
              <a:t>S - screening</a:t>
            </a:r>
            <a:endParaRPr lang="en-US" dirty="0"/>
          </a:p>
        </p:txBody>
      </p:sp>
    </p:spTree>
    <p:extLst>
      <p:ext uri="{BB962C8B-B14F-4D97-AF65-F5344CB8AC3E}">
        <p14:creationId xmlns:p14="http://schemas.microsoft.com/office/powerpoint/2010/main" val="3174731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22437"/>
            <a:ext cx="7620000" cy="4754563"/>
          </a:xfrm>
        </p:spPr>
        <p:txBody>
          <a:bodyPr>
            <a:normAutofit fontScale="92500" lnSpcReduction="10000"/>
          </a:bodyPr>
          <a:lstStyle/>
          <a:p>
            <a:r>
              <a:rPr lang="en-US" dirty="0"/>
              <a:t>Occurs in </a:t>
            </a:r>
            <a:r>
              <a:rPr lang="en-US" dirty="0" smtClean="0"/>
              <a:t>current setting </a:t>
            </a:r>
            <a:endParaRPr lang="en-US" dirty="0"/>
          </a:p>
          <a:p>
            <a:r>
              <a:rPr lang="en-US" dirty="0"/>
              <a:t>For moderate risk patients</a:t>
            </a:r>
          </a:p>
          <a:p>
            <a:r>
              <a:rPr lang="en-US" dirty="0"/>
              <a:t>5-10 minutes; 1-5 sessions </a:t>
            </a:r>
          </a:p>
          <a:p>
            <a:r>
              <a:rPr lang="en-US" dirty="0"/>
              <a:t>Appropriate for behavioral health professionals or medical professionals to conduct</a:t>
            </a:r>
          </a:p>
          <a:p>
            <a:r>
              <a:rPr lang="en-US" dirty="0"/>
              <a:t>Assist patients in seeing a connection between a decrease in their substance use and an improvement in their overall health </a:t>
            </a:r>
          </a:p>
        </p:txBody>
      </p:sp>
      <p:sp>
        <p:nvSpPr>
          <p:cNvPr id="3" name="Title 2"/>
          <p:cNvSpPr>
            <a:spLocks noGrp="1"/>
          </p:cNvSpPr>
          <p:nvPr>
            <p:ph type="title"/>
          </p:nvPr>
        </p:nvSpPr>
        <p:spPr>
          <a:xfrm>
            <a:off x="0" y="0"/>
            <a:ext cx="9144000" cy="990600"/>
          </a:xfrm>
        </p:spPr>
        <p:txBody>
          <a:bodyPr>
            <a:normAutofit/>
          </a:bodyPr>
          <a:lstStyle/>
          <a:p>
            <a:r>
              <a:rPr lang="en-US" dirty="0" smtClean="0"/>
              <a:t>B – brief interventions</a:t>
            </a:r>
            <a:endParaRPr lang="en-US" dirty="0"/>
          </a:p>
        </p:txBody>
      </p:sp>
      <p:pic>
        <p:nvPicPr>
          <p:cNvPr id="4" name="Picture 5" descr="http://t2.gstatic.com/images?q=tbn:ANd9GcQH9gKX2T9ldaYRnxXzN9AaQ24HU4hNpRif5Uqx2uWfN3GXAgNf"/>
          <p:cNvPicPr>
            <a:picLocks noChangeAspect="1" noChangeArrowheads="1"/>
          </p:cNvPicPr>
          <p:nvPr/>
        </p:nvPicPr>
        <p:blipFill rotWithShape="1">
          <a:blip r:embed="rId3">
            <a:extLst>
              <a:ext uri="{28A0092B-C50C-407E-A947-70E740481C1C}">
                <a14:useLocalDpi xmlns:a14="http://schemas.microsoft.com/office/drawing/2010/main" val="0"/>
              </a:ext>
            </a:extLst>
          </a:blip>
          <a:srcRect l="11628"/>
          <a:stretch/>
        </p:blipFill>
        <p:spPr bwMode="auto">
          <a:xfrm>
            <a:off x="6248400" y="1066800"/>
            <a:ext cx="2895600" cy="2213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44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 brief interventions (cont’d)</a:t>
            </a:r>
            <a:endParaRPr lang="en-US" dirty="0"/>
          </a:p>
        </p:txBody>
      </p:sp>
      <p:sp>
        <p:nvSpPr>
          <p:cNvPr id="3" name="Content Placeholder 2"/>
          <p:cNvSpPr>
            <a:spLocks noGrp="1"/>
          </p:cNvSpPr>
          <p:nvPr>
            <p:ph idx="1"/>
          </p:nvPr>
        </p:nvSpPr>
        <p:spPr>
          <a:xfrm>
            <a:off x="533400" y="1295400"/>
            <a:ext cx="8229600" cy="4953000"/>
          </a:xfrm>
        </p:spPr>
        <p:txBody>
          <a:bodyPr>
            <a:normAutofit lnSpcReduction="10000"/>
          </a:bodyPr>
          <a:lstStyle/>
          <a:p>
            <a:r>
              <a:rPr lang="en-US" sz="3100" dirty="0"/>
              <a:t>Might include:</a:t>
            </a:r>
          </a:p>
          <a:p>
            <a:pPr lvl="1"/>
            <a:r>
              <a:rPr lang="en-US" sz="3100" dirty="0"/>
              <a:t>Educational intervention: i.e. providing an informational brochure, discussing what constitutes ‘risky’ drinking/drinking limits</a:t>
            </a:r>
          </a:p>
          <a:p>
            <a:pPr lvl="1"/>
            <a:r>
              <a:rPr lang="en-US" sz="3100" dirty="0"/>
              <a:t>Motivational intervention: Motivational Interviewing</a:t>
            </a:r>
          </a:p>
          <a:p>
            <a:r>
              <a:rPr lang="en-US" sz="3100" dirty="0"/>
              <a:t>Goal: abstinence or cutting back </a:t>
            </a:r>
          </a:p>
          <a:p>
            <a:r>
              <a:rPr lang="en-US" sz="3100" dirty="0"/>
              <a:t>Target 1-2 risky behaviors (i.e. drinking and driving, combining sedatives &amp; alcohol, overuse of pain medication) </a:t>
            </a:r>
          </a:p>
          <a:p>
            <a:pPr lvl="1"/>
            <a:endParaRPr lang="en-US" dirty="0"/>
          </a:p>
        </p:txBody>
      </p:sp>
    </p:spTree>
    <p:extLst>
      <p:ext uri="{BB962C8B-B14F-4D97-AF65-F5344CB8AC3E}">
        <p14:creationId xmlns:p14="http://schemas.microsoft.com/office/powerpoint/2010/main" val="18176424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6.0&quot;&gt;&lt;object type=&quot;1&quot; unique_id=&quot;10001&quot;&gt;&lt;object type=&quot;8&quot; unique_id=&quot;10415&quot;&gt;&lt;/object&gt;&lt;object type=&quot;2&quot; unique_id=&quot;10416&quot;&gt;&lt;object type=&quot;3&quot; unique_id=&quot;10417&quot;&gt;&lt;property id=&quot;20148&quot; value=&quot;5&quot;/&gt;&lt;property id=&quot;20300&quot; value=&quot;Slide 1 - &amp;quot;presentation title goes here&amp;quot;&quot;/&gt;&lt;property id=&quot;20307&quot; value=&quot;270&quot;/&gt;&lt;/object&gt;&lt;object type=&quot;3&quot; unique_id=&quot;10418&quot;&gt;&lt;property id=&quot;20148&quot; value=&quot;5&quot;/&gt;&lt;property id=&quot;20300&quot; value=&quot;Slide 2&quot;/&gt;&lt;property id=&quot;20307&quot; value=&quot;280&quot;/&gt;&lt;/object&gt;&lt;object type=&quot;3&quot; unique_id=&quot;10803&quot;&gt;&lt;property id=&quot;20148&quot; value=&quot;5&quot;/&gt;&lt;property id=&quot;20300&quot; value=&quot;Slide 3 - &amp;quot;slide title goes here&amp;quot;&quot;/&gt;&lt;property id=&quot;20307&quot; value=&quot;281&quot;/&gt;&lt;/object&gt;&lt;object type=&quot;3&quot; unique_id=&quot;10840&quot;&gt;&lt;property id=&quot;20148&quot; value=&quot;5&quot;/&gt;&lt;property id=&quot;20300&quot; value=&quot;Slide 4 - &amp;quot;slide title goes here&amp;quot;&quot;/&gt;&lt;property id=&quot;20307&quot; value=&quot;282&quot;/&gt;&lt;/object&gt;&lt;/object&gt;&lt;/object&gt;&lt;/database&gt;"/>
</p:tagLst>
</file>

<file path=ppt/theme/theme1.xml><?xml version="1.0" encoding="utf-8"?>
<a:theme xmlns:a="http://schemas.openxmlformats.org/drawingml/2006/main" name="PowerPoint Template-HS">
  <a:themeElements>
    <a:clrScheme name="ASU Color Palette">
      <a:dk1>
        <a:sysClr val="windowText" lastClr="000000"/>
      </a:dk1>
      <a:lt1>
        <a:sysClr val="window" lastClr="FFFFFF"/>
      </a:lt1>
      <a:dk2>
        <a:srgbClr val="990033"/>
      </a:dk2>
      <a:lt2>
        <a:srgbClr val="FFB310"/>
      </a:lt2>
      <a:accent1>
        <a:srgbClr val="4F5557"/>
      </a:accent1>
      <a:accent2>
        <a:srgbClr val="388E14"/>
      </a:accent2>
      <a:accent3>
        <a:srgbClr val="008ED6"/>
      </a:accent3>
      <a:accent4>
        <a:srgbClr val="F47C00"/>
      </a:accent4>
      <a:accent5>
        <a:srgbClr val="AFA593"/>
      </a:accent5>
      <a:accent6>
        <a:srgbClr val="FFB310"/>
      </a:accent6>
      <a:hlink>
        <a:srgbClr val="990033"/>
      </a:hlink>
      <a:folHlink>
        <a:srgbClr val="FFB310"/>
      </a:folHlink>
    </a:clrScheme>
    <a:fontScheme name="ASU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0" tIns="0" rIns="91440" bIns="45720" rtlCol="0">
        <a:normAutofit/>
      </a:bodyPr>
      <a:lstStyle>
        <a:defPPr marL="0" marR="0" indent="0" algn="l" defTabSz="914400" rtl="0" eaLnBrk="1" fontAlgn="auto" latinLnBrk="0" hangingPunct="1">
          <a:lnSpc>
            <a:spcPct val="100000"/>
          </a:lnSpc>
          <a:spcBef>
            <a:spcPct val="20000"/>
          </a:spcBef>
          <a:spcAft>
            <a:spcPts val="0"/>
          </a:spcAft>
          <a:buClrTx/>
          <a:buSzTx/>
          <a:buFont typeface="Arial" pitchFamily="34" charset="0"/>
          <a:buNone/>
          <a:tabLst/>
          <a:defRPr kumimoji="0" sz="2000" b="0" i="0" u="none" strike="noStrike" kern="1200" cap="all" spc="0" normalizeH="0" baseline="0" noProof="0" dirty="0" smtClean="0">
            <a:ln>
              <a:noFill/>
            </a:ln>
            <a:solidFill>
              <a:schemeClr val="bg1"/>
            </a:solidFill>
            <a:effectLst>
              <a:outerShdw blurRad="50800" dist="38100" dir="2700000" algn="tl" rotWithShape="0">
                <a:prstClr val="black"/>
              </a:outerShdw>
            </a:effectLst>
            <a:uLnTx/>
            <a:uFillTx/>
            <a:latin typeface="Arial" pitchFamily="34" charset="0"/>
            <a:ea typeface="+mn-ea"/>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B6E90443B3904B8326CAA2FC130A95" ma:contentTypeVersion="6" ma:contentTypeDescription="Create a new document." ma:contentTypeScope="" ma:versionID="1af1eaa556385689eaa8fc403772fcd7">
  <xsd:schema xmlns:xsd="http://www.w3.org/2001/XMLSchema" xmlns:xs="http://www.w3.org/2001/XMLSchema" xmlns:p="http://schemas.microsoft.com/office/2006/metadata/properties" xmlns:ns2="acc0fdcc-2768-42b2-8256-1aedefbb74fd" targetNamespace="http://schemas.microsoft.com/office/2006/metadata/properties" ma:root="true" ma:fieldsID="48c3d13db3a63f07076de03a4c93ccf3" ns2:_="">
    <xsd:import namespace="acc0fdcc-2768-42b2-8256-1aedefbb74f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0fdcc-2768-42b2-8256-1aedefbb74f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acc0fdcc-2768-42b2-8256-1aedefbb74fd">AC32DMH27FXT-387-37</_dlc_DocId>
    <_dlc_DocIdUrl xmlns="acc0fdcc-2768-42b2-8256-1aedefbb74fd">
      <Url>https://healthsolutions.sp10.asu.edu/marketing/_layouts/DocIdRedir.aspx?ID=AC32DMH27FXT-387-37</Url>
      <Description>AC32DMH27FXT-387-37</Description>
    </_dlc_DocIdUrl>
  </documentManagement>
</p:properties>
</file>

<file path=customXml/itemProps1.xml><?xml version="1.0" encoding="utf-8"?>
<ds:datastoreItem xmlns:ds="http://schemas.openxmlformats.org/officeDocument/2006/customXml" ds:itemID="{0B1D4670-3145-4E10-A3D3-84CAEC8A0C74}">
  <ds:schemaRefs>
    <ds:schemaRef ds:uri="http://schemas.microsoft.com/sharepoint/events"/>
  </ds:schemaRefs>
</ds:datastoreItem>
</file>

<file path=customXml/itemProps2.xml><?xml version="1.0" encoding="utf-8"?>
<ds:datastoreItem xmlns:ds="http://schemas.openxmlformats.org/officeDocument/2006/customXml" ds:itemID="{AFFDD2A8-AED1-4211-8EBF-20104A1A9060}">
  <ds:schemaRefs>
    <ds:schemaRef ds:uri="http://schemas.microsoft.com/sharepoint/v3/contenttype/forms"/>
  </ds:schemaRefs>
</ds:datastoreItem>
</file>

<file path=customXml/itemProps3.xml><?xml version="1.0" encoding="utf-8"?>
<ds:datastoreItem xmlns:ds="http://schemas.openxmlformats.org/officeDocument/2006/customXml" ds:itemID="{F70AA5F9-4311-4ADF-BE45-80D1912A5F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0fdcc-2768-42b2-8256-1aedefbb74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9A0EA20-1EBA-4C7B-8B6E-CD3AAA8D4B07}">
  <ds:schemaRefs>
    <ds:schemaRef ds:uri="http://purl.org/dc/dcmitype/"/>
    <ds:schemaRef ds:uri="http://schemas.microsoft.com/office/2006/documentManagement/types"/>
    <ds:schemaRef ds:uri="http://purl.org/dc/elements/1.1/"/>
    <ds:schemaRef ds:uri="http://schemas.microsoft.com/office/infopath/2007/PartnerControls"/>
    <ds:schemaRef ds:uri="http://www.w3.org/XML/1998/namespace"/>
    <ds:schemaRef ds:uri="http://purl.org/dc/terms/"/>
    <ds:schemaRef ds:uri="acc0fdcc-2768-42b2-8256-1aedefbb74fd"/>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PowerPoint Template-HS</Template>
  <TotalTime>124</TotalTime>
  <Words>544</Words>
  <Application>Microsoft Office PowerPoint</Application>
  <PresentationFormat>On-screen Show (4:3)</PresentationFormat>
  <Paragraphs>83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PowerPoint Template-HS</vt:lpstr>
      <vt:lpstr>screening, brief intervention and referral to treatment</vt:lpstr>
      <vt:lpstr>PowerPoint Presentation</vt:lpstr>
      <vt:lpstr>history</vt:lpstr>
      <vt:lpstr>settings</vt:lpstr>
      <vt:lpstr>key terms</vt:lpstr>
      <vt:lpstr>screening decision tree</vt:lpstr>
      <vt:lpstr>S - screening</vt:lpstr>
      <vt:lpstr>B – brief interventions</vt:lpstr>
      <vt:lpstr>B – brief interventions (cont’d)</vt:lpstr>
      <vt:lpstr>B – brief interventions (cont’d)</vt:lpstr>
      <vt:lpstr>RT – referrals to treatment</vt:lpstr>
    </vt:vector>
  </TitlesOfParts>
  <Company>Arizona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rrodonne</dc:creator>
  <cp:lastModifiedBy>Adrienne Lindsey</cp:lastModifiedBy>
  <cp:revision>21</cp:revision>
  <dcterms:created xsi:type="dcterms:W3CDTF">2013-02-11T18:15:20Z</dcterms:created>
  <dcterms:modified xsi:type="dcterms:W3CDTF">2016-07-11T17:36:53Z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0x0101002DB6E90443B3904B8326CAA2FC130A95</vt:lpwstr>
  </property>
  <property fmtid="{D5CDD505-2E9C-101B-9397-08002B2CF9AE}" pid="3" name="_dlc_DocIdItemGuid">
    <vt:lpwstr>3e6690f6-5653-4482-a293-b2e78ecd5c6b</vt:lpwstr>
  </property>
</Properties>
</file>