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5"/>
  </p:notesMasterIdLst>
  <p:handoutMasterIdLst>
    <p:handoutMasterId r:id="rId16"/>
  </p:handoutMasterIdLst>
  <p:sldIdLst>
    <p:sldId id="270" r:id="rId6"/>
    <p:sldId id="280" r:id="rId7"/>
    <p:sldId id="288" r:id="rId8"/>
    <p:sldId id="289" r:id="rId9"/>
    <p:sldId id="283" r:id="rId10"/>
    <p:sldId id="284" r:id="rId11"/>
    <p:sldId id="285" r:id="rId12"/>
    <p:sldId id="286" r:id="rId13"/>
    <p:sldId id="287" r:id="rId14"/>
  </p:sldIdLst>
  <p:sldSz cx="9144000" cy="6858000" type="screen4x3"/>
  <p:notesSz cx="7010400" cy="92964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55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947" autoAdjust="0"/>
  </p:normalViewPr>
  <p:slideViewPr>
    <p:cSldViewPr>
      <p:cViewPr varScale="1">
        <p:scale>
          <a:sx n="74" d="100"/>
          <a:sy n="74" d="100"/>
        </p:scale>
        <p:origin x="1229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258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D751E-68A9-4E67-A752-FE585C52D0AB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CE86B-DC61-4673-9176-3BC7B9575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938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25785-197F-488D-815D-7148EB82AEA7}" type="datetimeFigureOut">
              <a:rPr lang="en-US" smtClean="0"/>
              <a:pPr/>
              <a:t>7/11/2016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8223C-FC7B-4594-B288-7619519B0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15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606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500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326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4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638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675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68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132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5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4 - Black Background w/ Gol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949817"/>
            <a:ext cx="8001000" cy="815608"/>
          </a:xfrm>
          <a:prstGeom prst="rect">
            <a:avLst/>
          </a:prstGeom>
        </p:spPr>
        <p:txBody>
          <a:bodyPr lIns="0" bIns="91440" anchor="b" anchorCtr="0">
            <a:spAutoFit/>
          </a:bodyPr>
          <a:lstStyle>
            <a:lvl1pPr algn="l">
              <a:defRPr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defRPr>
            </a:lvl1pPr>
          </a:lstStyle>
          <a:p>
            <a:r>
              <a:rPr lang="en-US" dirty="0" smtClean="0"/>
              <a:t>presentation title (lowercase)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790372"/>
            <a:ext cx="8001000" cy="584775"/>
          </a:xfrm>
        </p:spPr>
        <p:txBody>
          <a:bodyPr wrap="square" lIns="0" tIns="0" bIns="91440">
            <a:spAutoFit/>
          </a:bodyPr>
          <a:lstStyle>
            <a:lvl1pPr marL="0" indent="0" algn="l">
              <a:buNone/>
              <a:defRPr b="1">
                <a:solidFill>
                  <a:schemeClr val="bg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style</a:t>
            </a:r>
            <a:endParaRPr lang="en-US" dirty="0"/>
          </a:p>
        </p:txBody>
      </p:sp>
      <p:sp>
        <p:nvSpPr>
          <p:cNvPr id="12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3399972"/>
            <a:ext cx="8001000" cy="400110"/>
          </a:xfrm>
        </p:spPr>
        <p:txBody>
          <a:bodyPr wrap="square" lIns="0">
            <a:spAutoFit/>
          </a:bodyPr>
          <a:lstStyle>
            <a:lvl1pPr>
              <a:buNone/>
              <a:defRPr sz="2000" b="0" cap="all"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Alternate subtitle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(Two Content) - M &amp; G Header w/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990600"/>
            <a:ext cx="9144000" cy="5486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109728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(Comparison) - M &amp; G Header w/ Black Gradient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990600"/>
            <a:ext cx="9144000" cy="5486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109728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(Title Only) - M &amp; G Header w/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45720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990600"/>
            <a:ext cx="9144000" cy="5486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109728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ayout 1 (Blank) - M &amp; G Header w/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ld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1705428" y="2895600"/>
            <a:ext cx="5715000" cy="1066800"/>
          </a:xfrm>
        </p:spPr>
        <p:txBody>
          <a:bodyPr>
            <a:normAutofit/>
          </a:bodyPr>
          <a:lstStyle>
            <a:lvl1pPr algn="ctr">
              <a:buNone/>
              <a:defRPr sz="48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algn="ctr"/>
            <a:r>
              <a:rPr lang="en-US" sz="6000" b="1" spc="-1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body</a:t>
            </a:r>
            <a:r>
              <a:rPr lang="en-US" sz="6000" b="1" spc="-15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text</a:t>
            </a:r>
            <a:endParaRPr lang="en-US" sz="6000" b="1" spc="-1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1 (Title &amp; Content) - M &amp; G Header w/ Black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45720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45259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028700"/>
            <a:ext cx="9144001" cy="4571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914400"/>
            <a:ext cx="9144000" cy="128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901700" dist="38100" dir="5400000" sx="12000" sy="12000" algn="ctr" rotWithShape="0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1917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1 (Two Content) - M &amp; G Header w/ Black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0" y="1028700"/>
            <a:ext cx="9144001" cy="4571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0" y="914400"/>
            <a:ext cx="9144000" cy="128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901700" dist="38100" dir="5400000" sx="12000" sy="12000" algn="ctr" rotWithShape="0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45720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2393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1 (Comparison) - M &amp; G Header w/ Black Gradient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0" y="1028700"/>
            <a:ext cx="9144001" cy="4571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0" y="914400"/>
            <a:ext cx="9144000" cy="128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901700" dist="38100" dir="5400000" sx="12000" sy="12000" algn="ctr" rotWithShape="0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45720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2282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1 (Title Only) - M &amp; G Header w/ Black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028700"/>
            <a:ext cx="9144001" cy="4571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914400"/>
            <a:ext cx="9144000" cy="128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901700" dist="38100" dir="5400000" sx="12000" sy="12000" algn="ctr" rotWithShape="0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45720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6363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ayout 1 (Blank) - M &amp; G Header w/ Black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0466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Layout 1 (Blank) - M &amp; G Header w/ Black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88692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(Title &amp; Content) - M &amp; G Header w/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990600"/>
            <a:ext cx="9144000" cy="5486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109728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7696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tx1"/>
          </a:solidFill>
        </p:spPr>
        <p:txBody>
          <a:bodyPr vert="horz" lIns="457200" tIns="45720" rIns="457200" bIns="182880" rtlCol="0" anchor="b" anchorCtr="0">
            <a:normAutofit/>
          </a:bodyPr>
          <a:lstStyle/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708" r:id="rId3"/>
    <p:sldLayoutId id="2147483709" r:id="rId4"/>
    <p:sldLayoutId id="2147483710" r:id="rId5"/>
    <p:sldLayoutId id="2147483711" r:id="rId6"/>
    <p:sldLayoutId id="2147483717" r:id="rId7"/>
    <p:sldLayoutId id="2147483718" r:id="rId8"/>
    <p:sldLayoutId id="2147483697" r:id="rId9"/>
    <p:sldLayoutId id="2147483699" r:id="rId10"/>
    <p:sldLayoutId id="2147483700" r:id="rId11"/>
    <p:sldLayoutId id="2147483701" r:id="rId12"/>
    <p:sldLayoutId id="2147483702" r:id="rId13"/>
  </p:sldLayoutIdLst>
  <p:txStyles>
    <p:titleStyle>
      <a:lvl1pPr algn="r" defTabSz="914400" rtl="0" eaLnBrk="1" latinLnBrk="0" hangingPunct="1">
        <a:lnSpc>
          <a:spcPts val="3600"/>
        </a:lnSpc>
        <a:spcBef>
          <a:spcPct val="0"/>
        </a:spcBef>
        <a:buNone/>
        <a:defRPr sz="4000" b="1" kern="1200">
          <a:solidFill>
            <a:schemeClr val="bg1"/>
          </a:solidFill>
          <a:effectLst/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03596"/>
            <a:ext cx="8305800" cy="1061829"/>
          </a:xfrm>
        </p:spPr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ntegrated behavioral health interventions for substance use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lcohol, drug &amp; tobacco screening tools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Lecture 2.3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1705428" y="2514600"/>
            <a:ext cx="5715000" cy="1905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</a:t>
            </a:r>
            <a:r>
              <a:rPr lang="en-US" dirty="0" smtClean="0"/>
              <a:t>creenin</a:t>
            </a:r>
            <a:r>
              <a:rPr lang="en-US" dirty="0" smtClean="0"/>
              <a:t>g tools</a:t>
            </a:r>
            <a:r>
              <a:rPr lang="en-US" dirty="0" smtClean="0"/>
              <a:t> </a:t>
            </a:r>
            <a:r>
              <a:rPr lang="en-US" dirty="0" smtClean="0"/>
              <a:t>should be brief, valid &amp; reliable, and </a:t>
            </a:r>
            <a:r>
              <a:rPr lang="en-US" dirty="0" smtClean="0"/>
              <a:t>indicate of </a:t>
            </a:r>
            <a:r>
              <a:rPr lang="en-US" dirty="0" smtClean="0"/>
              <a:t>one’s risk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lcohol pre-screens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440363"/>
          </a:xfrm>
        </p:spPr>
        <p:txBody>
          <a:bodyPr>
            <a:normAutofit fontScale="92500" lnSpcReduction="20000"/>
          </a:bodyPr>
          <a:lstStyle/>
          <a:p>
            <a:pPr marL="0" lvl="1" indent="0">
              <a:buNone/>
            </a:pPr>
            <a:r>
              <a:rPr lang="en-US" dirty="0" smtClean="0"/>
              <a:t>Three item pre-screen:</a:t>
            </a:r>
            <a:endParaRPr lang="en-US" dirty="0" smtClean="0"/>
          </a:p>
          <a:p>
            <a:pPr marL="0" lvl="1" indent="0">
              <a:buNone/>
            </a:pPr>
            <a:endParaRPr lang="en-US" sz="1400" dirty="0"/>
          </a:p>
          <a:p>
            <a:pPr marL="1371600" lvl="2" indent="-457200">
              <a:buAutoNum type="arabicParenR"/>
            </a:pPr>
            <a:r>
              <a:rPr lang="en-US" dirty="0" smtClean="0"/>
              <a:t>“On </a:t>
            </a:r>
            <a:r>
              <a:rPr lang="en-US" dirty="0"/>
              <a:t>average, how many days per week do you drink </a:t>
            </a:r>
            <a:r>
              <a:rPr lang="en-US" dirty="0" smtClean="0"/>
              <a:t>   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smtClean="0"/>
              <a:t>      alcohol?” </a:t>
            </a:r>
            <a:r>
              <a:rPr lang="en-US" b="1" dirty="0" smtClean="0">
                <a:solidFill>
                  <a:srgbClr val="990033"/>
                </a:solidFill>
              </a:rPr>
              <a:t>(frequency)</a:t>
            </a:r>
            <a:endParaRPr lang="en-US" b="1" dirty="0">
              <a:solidFill>
                <a:srgbClr val="990033"/>
              </a:solidFill>
            </a:endParaRPr>
          </a:p>
          <a:p>
            <a:pPr marL="914400" lvl="2" indent="0">
              <a:buNone/>
            </a:pPr>
            <a:r>
              <a:rPr lang="en-US" dirty="0" smtClean="0"/>
              <a:t>2)  “On </a:t>
            </a:r>
            <a:r>
              <a:rPr lang="en-US" dirty="0"/>
              <a:t>a typical day when you drink, how many drinks do you </a:t>
            </a:r>
            <a:r>
              <a:rPr lang="en-US" dirty="0" smtClean="0"/>
              <a:t>   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smtClean="0"/>
              <a:t>     have?” </a:t>
            </a:r>
            <a:r>
              <a:rPr lang="en-US" b="1" dirty="0" smtClean="0">
                <a:solidFill>
                  <a:srgbClr val="990033"/>
                </a:solidFill>
              </a:rPr>
              <a:t>(volume)</a:t>
            </a:r>
            <a:r>
              <a:rPr lang="en-US" dirty="0" smtClean="0"/>
              <a:t> 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/>
              <a:t>(multiply 1 &amp; 2 to get weekly average; compare to 	weekly limits) </a:t>
            </a: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3) “What’s </a:t>
            </a:r>
            <a:r>
              <a:rPr lang="en-US" dirty="0"/>
              <a:t>the maximum number of drinks you had on a given </a:t>
            </a:r>
            <a:r>
              <a:rPr lang="en-US" dirty="0" smtClean="0"/>
              <a:t>  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smtClean="0"/>
              <a:t>    occasion </a:t>
            </a:r>
            <a:r>
              <a:rPr lang="en-US" dirty="0"/>
              <a:t>in the last month</a:t>
            </a:r>
            <a:r>
              <a:rPr lang="en-US" dirty="0" smtClean="0"/>
              <a:t>?” </a:t>
            </a:r>
            <a:r>
              <a:rPr lang="en-US" b="1" dirty="0" smtClean="0">
                <a:solidFill>
                  <a:srgbClr val="990033"/>
                </a:solidFill>
              </a:rPr>
              <a:t>(binge drinking)</a:t>
            </a:r>
          </a:p>
          <a:p>
            <a:pPr marL="914400" lvl="2" indent="0">
              <a:buNone/>
            </a:pPr>
            <a:r>
              <a:rPr lang="en-US" dirty="0" smtClean="0"/>
              <a:t>	(</a:t>
            </a:r>
            <a:r>
              <a:rPr lang="en-US" dirty="0"/>
              <a:t>4 drinks in </a:t>
            </a:r>
            <a:r>
              <a:rPr lang="en-US" dirty="0" smtClean="0"/>
              <a:t>2 </a:t>
            </a:r>
            <a:r>
              <a:rPr lang="en-US" dirty="0" err="1" smtClean="0"/>
              <a:t>hrs</a:t>
            </a:r>
            <a:r>
              <a:rPr lang="en-US" dirty="0" smtClean="0"/>
              <a:t> </a:t>
            </a:r>
            <a:r>
              <a:rPr lang="en-US" dirty="0"/>
              <a:t>for women; 5 drinks in 2 </a:t>
            </a:r>
            <a:r>
              <a:rPr lang="en-US" dirty="0" err="1" smtClean="0"/>
              <a:t>hrs</a:t>
            </a:r>
            <a:r>
              <a:rPr lang="en-US" dirty="0" smtClean="0"/>
              <a:t> </a:t>
            </a:r>
            <a:r>
              <a:rPr lang="en-US" dirty="0"/>
              <a:t>for </a:t>
            </a:r>
            <a:r>
              <a:rPr lang="en-US" dirty="0" smtClean="0"/>
              <a:t>	</a:t>
            </a:r>
            <a:r>
              <a:rPr lang="en-US" dirty="0" smtClean="0"/>
              <a:t>men)</a:t>
            </a:r>
            <a:endParaRPr lang="en-US" dirty="0"/>
          </a:p>
          <a:p>
            <a:pPr marL="0" lvl="1" indent="0">
              <a:buNone/>
            </a:pPr>
            <a:r>
              <a:rPr lang="en-US" dirty="0"/>
              <a:t>Single </a:t>
            </a:r>
            <a:r>
              <a:rPr lang="en-US" dirty="0"/>
              <a:t>question </a:t>
            </a:r>
            <a:r>
              <a:rPr lang="en-US" dirty="0" smtClean="0"/>
              <a:t>pre-screen:</a:t>
            </a:r>
            <a:endParaRPr lang="en-US" dirty="0"/>
          </a:p>
          <a:p>
            <a:pPr lvl="1"/>
            <a:r>
              <a:rPr lang="en-US" dirty="0" smtClean="0"/>
              <a:t>“How </a:t>
            </a:r>
            <a:r>
              <a:rPr lang="en-US" dirty="0"/>
              <a:t>many times in the past year have you had X or more drinks in a day?" </a:t>
            </a:r>
            <a:r>
              <a:rPr lang="en-US" dirty="0" smtClean="0"/>
              <a:t>(X=4 for women, 5 for men) (response of 1 or more is a positive screen)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176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lcohol screening tools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81600" y="6019800"/>
            <a:ext cx="3733800" cy="730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72086"/>
            <a:ext cx="8686800" cy="5509714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/>
              <a:t>Alcohol Use Disorders Identification Test (AUDIT)</a:t>
            </a:r>
          </a:p>
          <a:p>
            <a:pPr lvl="1"/>
            <a:r>
              <a:rPr lang="en-US" altLang="en-US" sz="2900" dirty="0" smtClean="0"/>
              <a:t>identifies </a:t>
            </a:r>
            <a:r>
              <a:rPr lang="en-US" altLang="en-US" sz="2900" dirty="0" smtClean="0"/>
              <a:t>alcohol misuse and dependence</a:t>
            </a:r>
            <a:endParaRPr lang="en-US" altLang="en-US" sz="2900" dirty="0"/>
          </a:p>
          <a:p>
            <a:pPr lvl="1"/>
            <a:r>
              <a:rPr lang="en-US" altLang="en-US" sz="2900" dirty="0" smtClean="0"/>
              <a:t>appropriate </a:t>
            </a:r>
            <a:r>
              <a:rPr lang="en-US" altLang="en-US" sz="2900" dirty="0"/>
              <a:t>for adults or adolescents</a:t>
            </a:r>
          </a:p>
          <a:p>
            <a:pPr lvl="1"/>
            <a:r>
              <a:rPr lang="en-US" altLang="en-US" sz="2900" dirty="0"/>
              <a:t>10 items </a:t>
            </a:r>
          </a:p>
          <a:p>
            <a:pPr lvl="1"/>
            <a:r>
              <a:rPr lang="en-US" altLang="en-US" sz="2900" dirty="0" smtClean="0"/>
              <a:t>domains </a:t>
            </a:r>
            <a:r>
              <a:rPr lang="en-US" altLang="en-US" sz="2900" dirty="0"/>
              <a:t>(e.g. frequency, quantity, morning drinking, guilt) </a:t>
            </a:r>
            <a:endParaRPr lang="en-US" altLang="en-US" sz="2900" dirty="0" smtClean="0"/>
          </a:p>
          <a:p>
            <a:pPr lvl="1"/>
            <a:r>
              <a:rPr lang="en-US" altLang="en-US" sz="2900" dirty="0"/>
              <a:t>s</a:t>
            </a:r>
            <a:r>
              <a:rPr lang="en-US" altLang="en-US" sz="2900" dirty="0" smtClean="0"/>
              <a:t>um the scores</a:t>
            </a:r>
            <a:endParaRPr lang="en-US" altLang="en-US" sz="2900" dirty="0"/>
          </a:p>
          <a:p>
            <a:pPr lvl="1"/>
            <a:r>
              <a:rPr lang="en-US" altLang="en-US" sz="2900" dirty="0"/>
              <a:t>s</a:t>
            </a:r>
            <a:r>
              <a:rPr lang="en-US" altLang="en-US" sz="2900" dirty="0" smtClean="0"/>
              <a:t>coring</a:t>
            </a:r>
            <a:r>
              <a:rPr lang="en-US" altLang="en-US" sz="2900" dirty="0"/>
              <a:t>: 0-7 </a:t>
            </a:r>
            <a:r>
              <a:rPr lang="en-US" altLang="en-US" sz="2900" dirty="0" smtClean="0"/>
              <a:t>(education needed), </a:t>
            </a:r>
            <a:r>
              <a:rPr lang="en-US" altLang="en-US" sz="2900" dirty="0" smtClean="0"/>
              <a:t>8-15 </a:t>
            </a:r>
            <a:r>
              <a:rPr lang="en-US" altLang="en-US" sz="2900" dirty="0" smtClean="0"/>
              <a:t>(advice),             </a:t>
            </a:r>
            <a:r>
              <a:rPr lang="en-US" altLang="en-US" sz="2900" dirty="0" smtClean="0"/>
              <a:t>16-19 </a:t>
            </a:r>
            <a:r>
              <a:rPr lang="en-US" altLang="en-US" sz="2900" dirty="0" smtClean="0"/>
              <a:t>(advice + counseling), </a:t>
            </a:r>
            <a:r>
              <a:rPr lang="en-US" altLang="en-US" sz="2900" dirty="0"/>
              <a:t>20+ </a:t>
            </a:r>
            <a:r>
              <a:rPr lang="en-US" altLang="en-US" sz="2900" dirty="0" smtClean="0"/>
              <a:t>(referral) </a:t>
            </a:r>
            <a:endParaRPr lang="en-US" altLang="en-US" sz="2900" dirty="0"/>
          </a:p>
          <a:p>
            <a:pPr marL="0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281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lcohol screens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620000" cy="54102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AUDIT-C</a:t>
            </a:r>
          </a:p>
          <a:p>
            <a:pPr lvl="1">
              <a:defRPr/>
            </a:pPr>
            <a:r>
              <a:rPr lang="en-US" sz="2450" dirty="0"/>
              <a:t>Condensed version; 3 questions</a:t>
            </a:r>
          </a:p>
          <a:p>
            <a:pPr lvl="2">
              <a:defRPr/>
            </a:pPr>
            <a:r>
              <a:rPr lang="en-US" sz="2450" dirty="0"/>
              <a:t>How often do you have a drink containing alcohol?</a:t>
            </a:r>
          </a:p>
          <a:p>
            <a:pPr lvl="2">
              <a:defRPr/>
            </a:pPr>
            <a:r>
              <a:rPr lang="en-US" sz="2450" dirty="0"/>
              <a:t>How many standard drinks containing alcohol do you have on a typical day?</a:t>
            </a:r>
          </a:p>
          <a:p>
            <a:pPr lvl="2">
              <a:defRPr/>
            </a:pPr>
            <a:r>
              <a:rPr lang="en-US" sz="2450" dirty="0"/>
              <a:t>How often do you have 6 or more drinks on one occasion? </a:t>
            </a:r>
          </a:p>
          <a:p>
            <a:pPr lvl="1">
              <a:defRPr/>
            </a:pPr>
            <a:r>
              <a:rPr lang="en-US" sz="2450" dirty="0"/>
              <a:t>Higher scores indicate higher risk </a:t>
            </a:r>
          </a:p>
          <a:p>
            <a:pPr lvl="1">
              <a:defRPr/>
            </a:pPr>
            <a:r>
              <a:rPr lang="en-US" sz="2450" dirty="0"/>
              <a:t>Score of </a:t>
            </a:r>
            <a:r>
              <a:rPr lang="en-US" sz="2450" dirty="0"/>
              <a:t>≤</a:t>
            </a:r>
            <a:r>
              <a:rPr lang="en-US" sz="2450" dirty="0" smtClean="0"/>
              <a:t>4 </a:t>
            </a:r>
            <a:r>
              <a:rPr lang="en-US" sz="2450" dirty="0"/>
              <a:t>for </a:t>
            </a:r>
            <a:r>
              <a:rPr lang="en-US" sz="2450" dirty="0" smtClean="0"/>
              <a:t>men </a:t>
            </a:r>
            <a:r>
              <a:rPr lang="en-US" sz="2450" dirty="0"/>
              <a:t>or </a:t>
            </a:r>
            <a:r>
              <a:rPr lang="en-US" sz="2450" dirty="0"/>
              <a:t>≤ 3 </a:t>
            </a:r>
            <a:r>
              <a:rPr lang="en-US" sz="2450" dirty="0"/>
              <a:t>for women indicates a </a:t>
            </a:r>
            <a:r>
              <a:rPr lang="en-US" sz="2450" dirty="0" smtClean="0"/>
              <a:t>positive screen</a:t>
            </a:r>
            <a:endParaRPr lang="en-US" sz="2450" dirty="0"/>
          </a:p>
          <a:p>
            <a:pPr lvl="1">
              <a:defRPr/>
            </a:pPr>
            <a:r>
              <a:rPr lang="en-US" sz="2450" dirty="0"/>
              <a:t>Both AUDIT &amp; AUDIT-C administered paper &amp; pencil, via interview or computer</a:t>
            </a:r>
          </a:p>
        </p:txBody>
      </p:sp>
    </p:spTree>
    <p:extLst>
      <p:ext uri="{BB962C8B-B14F-4D97-AF65-F5344CB8AC3E}">
        <p14:creationId xmlns:p14="http://schemas.microsoft.com/office/powerpoint/2010/main" val="385429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371600"/>
            <a:ext cx="7620000" cy="4953000"/>
          </a:xfrm>
        </p:spPr>
        <p:txBody>
          <a:bodyPr>
            <a:normAutofit lnSpcReduction="10000"/>
          </a:bodyPr>
          <a:lstStyle/>
          <a:p>
            <a:r>
              <a:rPr lang="en-US" sz="3100" dirty="0" smtClean="0"/>
              <a:t>CAGE-AID</a:t>
            </a:r>
            <a:endParaRPr lang="en-US" sz="3100" dirty="0"/>
          </a:p>
          <a:p>
            <a:pPr lvl="1"/>
            <a:r>
              <a:rPr lang="en-US" sz="2700" b="1" dirty="0"/>
              <a:t>C</a:t>
            </a:r>
            <a:r>
              <a:rPr lang="en-US" sz="2700" dirty="0"/>
              <a:t> – Have you felt you ought to </a:t>
            </a:r>
            <a:r>
              <a:rPr lang="en-US" sz="2700" b="1" u="sng" dirty="0"/>
              <a:t>c</a:t>
            </a:r>
            <a:r>
              <a:rPr lang="en-US" sz="2700" u="sng" dirty="0"/>
              <a:t>ut</a:t>
            </a:r>
            <a:r>
              <a:rPr lang="en-US" sz="2700" dirty="0"/>
              <a:t> down on your drinking or drug use? </a:t>
            </a:r>
          </a:p>
          <a:p>
            <a:pPr lvl="1"/>
            <a:r>
              <a:rPr lang="en-US" sz="2700" b="1" dirty="0"/>
              <a:t>A</a:t>
            </a:r>
            <a:r>
              <a:rPr lang="en-US" sz="2700" dirty="0"/>
              <a:t> – Have people </a:t>
            </a:r>
            <a:r>
              <a:rPr lang="en-US" sz="2700" b="1" u="sng" dirty="0"/>
              <a:t>a</a:t>
            </a:r>
            <a:r>
              <a:rPr lang="en-US" sz="2700" u="sng" dirty="0"/>
              <a:t>nnoyed</a:t>
            </a:r>
            <a:r>
              <a:rPr lang="en-US" sz="2700" dirty="0"/>
              <a:t> you by criticizing your drinking or drug use? </a:t>
            </a:r>
          </a:p>
          <a:p>
            <a:pPr lvl="1"/>
            <a:r>
              <a:rPr lang="en-US" sz="2700" b="1" dirty="0"/>
              <a:t>G</a:t>
            </a:r>
            <a:r>
              <a:rPr lang="en-US" sz="2700" dirty="0"/>
              <a:t> – Have you ever felt </a:t>
            </a:r>
            <a:r>
              <a:rPr lang="en-US" sz="2700" b="1" u="sng" dirty="0"/>
              <a:t>g</a:t>
            </a:r>
            <a:r>
              <a:rPr lang="en-US" sz="2700" u="sng" dirty="0"/>
              <a:t>uilty</a:t>
            </a:r>
            <a:r>
              <a:rPr lang="en-US" sz="2700" dirty="0"/>
              <a:t> about your drinking or drug use? </a:t>
            </a:r>
          </a:p>
          <a:p>
            <a:pPr lvl="1"/>
            <a:r>
              <a:rPr lang="en-US" sz="2700" b="1" dirty="0"/>
              <a:t>E</a:t>
            </a:r>
            <a:r>
              <a:rPr lang="en-US" sz="2700" dirty="0"/>
              <a:t> – Have you ever had a drink or used drugs first thing in the morning (</a:t>
            </a:r>
            <a:r>
              <a:rPr lang="en-US" sz="2700" b="1" u="sng" dirty="0"/>
              <a:t>e</a:t>
            </a:r>
            <a:r>
              <a:rPr lang="en-US" sz="2700" u="sng" dirty="0"/>
              <a:t>ye opener</a:t>
            </a:r>
            <a:r>
              <a:rPr lang="en-US" sz="2700" dirty="0"/>
              <a:t>) to steady your nerves, rid a hangover or get your day started?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dirty="0"/>
              <a:t>d</a:t>
            </a:r>
            <a:r>
              <a:rPr lang="en-US" dirty="0" smtClean="0"/>
              <a:t>rug &amp; alcohol screens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63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rug &amp; alcohol screens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620000" cy="54102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CAGE-AID </a:t>
            </a:r>
            <a:r>
              <a:rPr lang="en-US" sz="3000" dirty="0"/>
              <a:t>(cont’d) </a:t>
            </a:r>
          </a:p>
          <a:p>
            <a:pPr lvl="1"/>
            <a:r>
              <a:rPr lang="en-US" sz="2700" dirty="0"/>
              <a:t>1 or more answers in the affirmative is positive (requiring further screening or assessment, or a brief intervention) </a:t>
            </a:r>
          </a:p>
          <a:p>
            <a:pPr lvl="1"/>
            <a:r>
              <a:rPr lang="en-US" sz="2700" dirty="0"/>
              <a:t>Appropriate for alcohol or drug </a:t>
            </a:r>
            <a:r>
              <a:rPr lang="en-US" sz="2700" dirty="0" smtClean="0"/>
              <a:t>use </a:t>
            </a:r>
            <a:endParaRPr lang="en-US" sz="2700" dirty="0"/>
          </a:p>
          <a:p>
            <a:pPr lvl="1"/>
            <a:r>
              <a:rPr lang="en-US" sz="2700" dirty="0" smtClean="0"/>
              <a:t>Tool likely to identify higher risk users</a:t>
            </a:r>
            <a:endParaRPr lang="en-US" sz="2700" dirty="0"/>
          </a:p>
          <a:p>
            <a:pPr lvl="1"/>
            <a:r>
              <a:rPr lang="en-US" sz="2700" dirty="0" smtClean="0"/>
              <a:t> </a:t>
            </a:r>
            <a:r>
              <a:rPr lang="en-US" sz="2700" dirty="0"/>
              <a:t>Usually given as interview questions, but could be administered paper &amp; pencil (or computerized) </a:t>
            </a:r>
          </a:p>
          <a:p>
            <a:pPr lvl="1"/>
            <a:r>
              <a:rPr lang="en-US" sz="2700" dirty="0"/>
              <a:t>Appropriate for adults or individuals over 16 YOA</a:t>
            </a:r>
          </a:p>
        </p:txBody>
      </p:sp>
    </p:spTree>
    <p:extLst>
      <p:ext uri="{BB962C8B-B14F-4D97-AF65-F5344CB8AC3E}">
        <p14:creationId xmlns:p14="http://schemas.microsoft.com/office/powerpoint/2010/main" val="372100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371600"/>
            <a:ext cx="7620000" cy="5334000"/>
          </a:xfrm>
        </p:spPr>
        <p:txBody>
          <a:bodyPr>
            <a:normAutofit lnSpcReduction="10000"/>
          </a:bodyPr>
          <a:lstStyle/>
          <a:p>
            <a:r>
              <a:rPr lang="en-US" i="1" dirty="0"/>
              <a:t>Alcohol, Smoking and Substance Involvement Screening Test 3.0 </a:t>
            </a:r>
            <a:r>
              <a:rPr lang="en-US" dirty="0"/>
              <a:t>(ASSIST) </a:t>
            </a:r>
          </a:p>
          <a:p>
            <a:pPr lvl="1"/>
            <a:r>
              <a:rPr lang="en-US" dirty="0" smtClean="0"/>
              <a:t>Developed </a:t>
            </a:r>
            <a:r>
              <a:rPr lang="en-US" dirty="0"/>
              <a:t>by the World Health Organization </a:t>
            </a:r>
          </a:p>
          <a:p>
            <a:pPr lvl="1"/>
            <a:r>
              <a:rPr lang="en-US" dirty="0"/>
              <a:t>Developed for use in primary care </a:t>
            </a:r>
          </a:p>
          <a:p>
            <a:pPr lvl="1"/>
            <a:r>
              <a:rPr lang="en-US" dirty="0"/>
              <a:t>5-10 minutes to administer </a:t>
            </a:r>
          </a:p>
          <a:p>
            <a:pPr lvl="1"/>
            <a:r>
              <a:rPr lang="en-US" dirty="0"/>
              <a:t>Intended to be an interview </a:t>
            </a:r>
          </a:p>
          <a:p>
            <a:pPr lvl="1"/>
            <a:r>
              <a:rPr lang="en-US" dirty="0"/>
              <a:t>Covers most substances (alcohol, tobacco, most illicit drugs) </a:t>
            </a:r>
          </a:p>
          <a:p>
            <a:pPr lvl="1"/>
            <a:r>
              <a:rPr lang="en-US" dirty="0"/>
              <a:t>Available in Spanish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dirty="0"/>
              <a:t>d</a:t>
            </a:r>
            <a:r>
              <a:rPr lang="en-US" dirty="0" smtClean="0"/>
              <a:t>rug &amp; alcohol screens (cont’d)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67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obacco screens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620000" cy="52578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3100" i="1" dirty="0"/>
              <a:t>Cigarette Dependence Scale-5 (CDS-5)	</a:t>
            </a:r>
            <a:endParaRPr lang="en-US" sz="3100" dirty="0"/>
          </a:p>
          <a:p>
            <a:pPr lvl="1">
              <a:defRPr/>
            </a:pPr>
            <a:r>
              <a:rPr lang="en-US" dirty="0"/>
              <a:t>5 item scale to measure dependence on nicotine</a:t>
            </a:r>
          </a:p>
          <a:p>
            <a:pPr lvl="1">
              <a:defRPr/>
            </a:pPr>
            <a:r>
              <a:rPr lang="en-US" dirty="0"/>
              <a:t>Approximately 2-3 minutes to administer </a:t>
            </a:r>
          </a:p>
          <a:p>
            <a:pPr lvl="1">
              <a:defRPr/>
            </a:pPr>
            <a:r>
              <a:rPr lang="en-US" dirty="0"/>
              <a:t>Appropriate for adults or adolescents </a:t>
            </a:r>
          </a:p>
          <a:p>
            <a:pPr lvl="1">
              <a:defRPr/>
            </a:pPr>
            <a:r>
              <a:rPr lang="en-US" dirty="0"/>
              <a:t>Self-administration (paper &amp; pencil or computerized) </a:t>
            </a:r>
          </a:p>
          <a:p>
            <a:pPr lvl="1">
              <a:defRPr/>
            </a:pPr>
            <a:r>
              <a:rPr lang="en-US" dirty="0"/>
              <a:t>Can be used as a screen and/or to track progress</a:t>
            </a:r>
          </a:p>
          <a:p>
            <a:pPr lvl="1">
              <a:defRPr/>
            </a:pPr>
            <a:r>
              <a:rPr lang="en-US" dirty="0"/>
              <a:t>Scoring: sum the 5 items after recoding </a:t>
            </a:r>
          </a:p>
          <a:p>
            <a:pPr lvl="1">
              <a:defRPr/>
            </a:pPr>
            <a:r>
              <a:rPr lang="en-US" dirty="0"/>
              <a:t>Scores range from 5-25 (5 = low </a:t>
            </a:r>
            <a:r>
              <a:rPr lang="en-US" dirty="0" smtClean="0"/>
              <a:t>dependence; 25 </a:t>
            </a:r>
            <a:r>
              <a:rPr lang="en-US" dirty="0"/>
              <a:t>= high dependence) </a:t>
            </a:r>
          </a:p>
        </p:txBody>
      </p:sp>
    </p:spTree>
    <p:extLst>
      <p:ext uri="{BB962C8B-B14F-4D97-AF65-F5344CB8AC3E}">
        <p14:creationId xmlns:p14="http://schemas.microsoft.com/office/powerpoint/2010/main" val="85971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6.0&quot;&gt;&lt;object type=&quot;1&quot; unique_id=&quot;10001&quot;&gt;&lt;object type=&quot;8&quot; unique_id=&quot;10415&quot;&gt;&lt;/object&gt;&lt;object type=&quot;2&quot; unique_id=&quot;10416&quot;&gt;&lt;object type=&quot;3&quot; unique_id=&quot;10417&quot;&gt;&lt;property id=&quot;20148&quot; value=&quot;5&quot;/&gt;&lt;property id=&quot;20300&quot; value=&quot;Slide 1 - &amp;quot;presentation title goes here&amp;quot;&quot;/&gt;&lt;property id=&quot;20307&quot; value=&quot;270&quot;/&gt;&lt;/object&gt;&lt;object type=&quot;3&quot; unique_id=&quot;10418&quot;&gt;&lt;property id=&quot;20148&quot; value=&quot;5&quot;/&gt;&lt;property id=&quot;20300&quot; value=&quot;Slide 2&quot;/&gt;&lt;property id=&quot;20307&quot; value=&quot;280&quot;/&gt;&lt;/object&gt;&lt;object type=&quot;3&quot; unique_id=&quot;10803&quot;&gt;&lt;property id=&quot;20148&quot; value=&quot;5&quot;/&gt;&lt;property id=&quot;20300&quot; value=&quot;Slide 3 - &amp;quot;slide title goes here&amp;quot;&quot;/&gt;&lt;property id=&quot;20307&quot; value=&quot;281&quot;/&gt;&lt;/object&gt;&lt;object type=&quot;3&quot; unique_id=&quot;10840&quot;&gt;&lt;property id=&quot;20148&quot; value=&quot;5&quot;/&gt;&lt;property id=&quot;20300&quot; value=&quot;Slide 4 - &amp;quot;slide title goes here&amp;quot;&quot;/&gt;&lt;property id=&quot;20307&quot; value=&quot;282&quot;/&gt;&lt;/object&gt;&lt;/object&gt;&lt;/object&gt;&lt;/database&gt;"/>
</p:tagLst>
</file>

<file path=ppt/theme/theme1.xml><?xml version="1.0" encoding="utf-8"?>
<a:theme xmlns:a="http://schemas.openxmlformats.org/drawingml/2006/main" name="PowerPoint Template-HS">
  <a:themeElements>
    <a:clrScheme name="ASU Color Palette">
      <a:dk1>
        <a:sysClr val="windowText" lastClr="000000"/>
      </a:dk1>
      <a:lt1>
        <a:sysClr val="window" lastClr="FFFFFF"/>
      </a:lt1>
      <a:dk2>
        <a:srgbClr val="990033"/>
      </a:dk2>
      <a:lt2>
        <a:srgbClr val="FFB310"/>
      </a:lt2>
      <a:accent1>
        <a:srgbClr val="4F5557"/>
      </a:accent1>
      <a:accent2>
        <a:srgbClr val="388E14"/>
      </a:accent2>
      <a:accent3>
        <a:srgbClr val="008ED6"/>
      </a:accent3>
      <a:accent4>
        <a:srgbClr val="F47C00"/>
      </a:accent4>
      <a:accent5>
        <a:srgbClr val="AFA593"/>
      </a:accent5>
      <a:accent6>
        <a:srgbClr val="FFB310"/>
      </a:accent6>
      <a:hlink>
        <a:srgbClr val="990033"/>
      </a:hlink>
      <a:folHlink>
        <a:srgbClr val="FFB310"/>
      </a:folHlink>
    </a:clrScheme>
    <a:fontScheme name="ASU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0" tIns="0" rIns="91440" bIns="45720" rtlCol="0">
        <a:norm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000" b="0" i="0" u="none" strike="noStrike" kern="1200" cap="all" spc="0" normalizeH="0" baseline="0" noProof="0" dirty="0" smtClean="0">
            <a:ln>
              <a:noFill/>
            </a:ln>
            <a:solidFill>
              <a:schemeClr val="bg1"/>
            </a:solidFill>
            <a:effectLst>
              <a:outerShdw blurRad="50800" dist="38100" dir="2700000" algn="tl" rotWithShape="0">
                <a:prstClr val="black"/>
              </a:outerShdw>
            </a:effectLst>
            <a:uLnTx/>
            <a:uFillTx/>
            <a:latin typeface="Arial" pitchFamily="34" charset="0"/>
            <a:ea typeface="+mn-ea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B6E90443B3904B8326CAA2FC130A95" ma:contentTypeVersion="6" ma:contentTypeDescription="Create a new document." ma:contentTypeScope="" ma:versionID="1af1eaa556385689eaa8fc403772fcd7">
  <xsd:schema xmlns:xsd="http://www.w3.org/2001/XMLSchema" xmlns:xs="http://www.w3.org/2001/XMLSchema" xmlns:p="http://schemas.microsoft.com/office/2006/metadata/properties" xmlns:ns2="acc0fdcc-2768-42b2-8256-1aedefbb74fd" targetNamespace="http://schemas.microsoft.com/office/2006/metadata/properties" ma:root="true" ma:fieldsID="48c3d13db3a63f07076de03a4c93ccf3" ns2:_="">
    <xsd:import namespace="acc0fdcc-2768-42b2-8256-1aedefbb74f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0fdcc-2768-42b2-8256-1aedefbb74f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cc0fdcc-2768-42b2-8256-1aedefbb74fd">AC32DMH27FXT-387-37</_dlc_DocId>
    <_dlc_DocIdUrl xmlns="acc0fdcc-2768-42b2-8256-1aedefbb74fd">
      <Url>https://healthsolutions.sp10.asu.edu/marketing/_layouts/DocIdRedir.aspx?ID=AC32DMH27FXT-387-37</Url>
      <Description>AC32DMH27FXT-387-37</Description>
    </_dlc_DocIdUrl>
  </documentManagement>
</p:properties>
</file>

<file path=customXml/itemProps1.xml><?xml version="1.0" encoding="utf-8"?>
<ds:datastoreItem xmlns:ds="http://schemas.openxmlformats.org/officeDocument/2006/customXml" ds:itemID="{0B1D4670-3145-4E10-A3D3-84CAEC8A0C74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FFDD2A8-AED1-4211-8EBF-20104A1A90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0AA5F9-4311-4ADF-BE45-80D1912A5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c0fdcc-2768-42b2-8256-1aedefbb74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69A0EA20-1EBA-4C7B-8B6E-CD3AAA8D4B07}">
  <ds:schemaRefs>
    <ds:schemaRef ds:uri="http://purl.org/dc/dcmitype/"/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acc0fdcc-2768-42b2-8256-1aedefbb74fd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Template-HS</Template>
  <TotalTime>233</TotalTime>
  <Words>447</Words>
  <Application>Microsoft Office PowerPoint</Application>
  <PresentationFormat>On-screen Show (4:3)</PresentationFormat>
  <Paragraphs>73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PowerPoint Template-HS</vt:lpstr>
      <vt:lpstr>integrated behavioral health interventions for substance use</vt:lpstr>
      <vt:lpstr>PowerPoint Presentation</vt:lpstr>
      <vt:lpstr>alcohol pre-screens</vt:lpstr>
      <vt:lpstr>alcohol screening tools</vt:lpstr>
      <vt:lpstr>alcohol screens (cont’d)</vt:lpstr>
      <vt:lpstr>drug &amp; alcohol screens</vt:lpstr>
      <vt:lpstr>drug &amp; alcohol screens (cont’d)</vt:lpstr>
      <vt:lpstr>drug &amp; alcohol screens (cont’d)</vt:lpstr>
      <vt:lpstr>tobacco screens</vt:lpstr>
    </vt:vector>
  </TitlesOfParts>
  <Company>Arizona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goes here</dc:title>
  <dc:creator>rrodonne</dc:creator>
  <cp:lastModifiedBy>Adrienne Lindsey</cp:lastModifiedBy>
  <cp:revision>12</cp:revision>
  <dcterms:created xsi:type="dcterms:W3CDTF">2013-02-11T18:15:20Z</dcterms:created>
  <dcterms:modified xsi:type="dcterms:W3CDTF">2016-07-11T18:09:56Z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0x0101002DB6E90443B3904B8326CAA2FC130A95</vt:lpwstr>
  </property>
  <property fmtid="{D5CDD505-2E9C-101B-9397-08002B2CF9AE}" pid="3" name="_dlc_DocIdItemGuid">
    <vt:lpwstr>3e6690f6-5653-4482-a293-b2e78ecd5c6b</vt:lpwstr>
  </property>
</Properties>
</file>