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sldIdLst>
    <p:sldId id="270" r:id="rId6"/>
    <p:sldId id="280" r:id="rId7"/>
    <p:sldId id="286" r:id="rId8"/>
    <p:sldId id="287" r:id="rId9"/>
    <p:sldId id="288" r:id="rId10"/>
    <p:sldId id="289" r:id="rId11"/>
    <p:sldId id="290" r:id="rId12"/>
  </p:sldIdLst>
  <p:sldSz cx="9144000" cy="6858000" type="screen4x3"/>
  <p:notesSz cx="70104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5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ADB25785-197F-488D-815D-7148EB82AEA7}" type="datetimeFigureOut">
              <a:rPr lang="en-US" smtClean="0"/>
              <a:pPr/>
              <a:t>7/11/2016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C1F8223C-FC7B-4594-B288-7619519B02D5}" type="slidenum">
              <a:rPr lang="en-US" smtClean="0"/>
              <a:pPr/>
              <a:t>‹#›</a:t>
            </a:fld>
            <a:endParaRPr lang="en-US"/>
          </a:p>
        </p:txBody>
      </p:sp>
    </p:spTree>
    <p:extLst>
      <p:ext uri="{BB962C8B-B14F-4D97-AF65-F5344CB8AC3E}">
        <p14:creationId xmlns:p14="http://schemas.microsoft.com/office/powerpoint/2010/main" val="2943015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1</a:t>
            </a:fld>
            <a:endParaRPr lang="en-US"/>
          </a:p>
        </p:txBody>
      </p:sp>
    </p:spTree>
    <p:extLst>
      <p:ext uri="{BB962C8B-B14F-4D97-AF65-F5344CB8AC3E}">
        <p14:creationId xmlns:p14="http://schemas.microsoft.com/office/powerpoint/2010/main" val="3400194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2</a:t>
            </a:fld>
            <a:endParaRPr lang="en-US"/>
          </a:p>
        </p:txBody>
      </p:sp>
    </p:spTree>
    <p:extLst>
      <p:ext uri="{BB962C8B-B14F-4D97-AF65-F5344CB8AC3E}">
        <p14:creationId xmlns:p14="http://schemas.microsoft.com/office/powerpoint/2010/main" val="1975206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Evidence</a:t>
            </a:r>
            <a:r>
              <a:rPr lang="en-US" baseline="0" dirty="0" smtClean="0"/>
              <a:t> from the CJ field: when we treat low risk people with higher level interventions we can actually make them worse </a:t>
            </a:r>
            <a:endParaRPr lang="en-US" dirty="0"/>
          </a:p>
        </p:txBody>
      </p:sp>
      <p:sp>
        <p:nvSpPr>
          <p:cNvPr id="4" name="Slide Number Placeholder 3"/>
          <p:cNvSpPr>
            <a:spLocks noGrp="1"/>
          </p:cNvSpPr>
          <p:nvPr>
            <p:ph type="sldNum" sz="quarter" idx="10"/>
          </p:nvPr>
        </p:nvSpPr>
        <p:spPr/>
        <p:txBody>
          <a:bodyPr/>
          <a:lstStyle/>
          <a:p>
            <a:fld id="{C1F8223C-FC7B-4594-B288-7619519B02D5}" type="slidenum">
              <a:rPr lang="en-US" smtClean="0"/>
              <a:pPr/>
              <a:t>3</a:t>
            </a:fld>
            <a:endParaRPr lang="en-US"/>
          </a:p>
        </p:txBody>
      </p:sp>
    </p:spTree>
    <p:extLst>
      <p:ext uri="{BB962C8B-B14F-4D97-AF65-F5344CB8AC3E}">
        <p14:creationId xmlns:p14="http://schemas.microsoft.com/office/powerpoint/2010/main" val="4149383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4</a:t>
            </a:fld>
            <a:endParaRPr lang="en-US"/>
          </a:p>
        </p:txBody>
      </p:sp>
    </p:spTree>
    <p:extLst>
      <p:ext uri="{BB962C8B-B14F-4D97-AF65-F5344CB8AC3E}">
        <p14:creationId xmlns:p14="http://schemas.microsoft.com/office/powerpoint/2010/main" val="4284242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models we will cover in class are by no</a:t>
            </a:r>
            <a:r>
              <a:rPr lang="en-US" altLang="en-US" baseline="0" dirty="0" smtClean="0"/>
              <a:t> means an exhaustive list of EBPs; use this resource for additional EBPs  </a:t>
            </a:r>
          </a:p>
          <a:p>
            <a:pPr eaLnBrk="1" hangingPunct="1">
              <a:spcBef>
                <a:spcPct val="0"/>
              </a:spcBef>
            </a:pPr>
            <a:endParaRPr lang="en-US" altLang="en-US" baseline="0" dirty="0" smtClean="0"/>
          </a:p>
          <a:p>
            <a:pPr eaLnBrk="1" hangingPunct="1">
              <a:spcBef>
                <a:spcPct val="0"/>
              </a:spcBef>
            </a:pPr>
            <a:r>
              <a:rPr lang="en-US" dirty="0" smtClean="0"/>
              <a:t>define practice-based evidence (PBE) as: "a range of treatment approaches and supports that are derived from, and supportive of, the positive cultural attributes of the local society and traditions. Practice based evidence services are accepted as effective by the local community, through community consensus, and address the therapeutic and healing needs of individuals and families from a culturally-specific framework. Practitioners of practice based evidence models draw upon cultural knowledge and traditions for treatment and are respectfully responsive to the local definitions of wellness and dysfunction. Practitioners of practice based evidence models have field-driven and expert knowledge of the cultural context of the community and they consistently draw upon this knowledge throughout the full range of service provision: engagement, assessment, diagnosis, intervention and aftercare. The practice based evidence approach includes a logic-driven selection of appropriate interventions based on a range of factors including the cultural and historical belief systems of the community related to healing and wellness. Practice based evidence mandates consistent and authentic adherence to family choice.“</a:t>
            </a:r>
          </a:p>
          <a:p>
            <a:pPr eaLnBrk="1" hangingPunct="1">
              <a:spcBef>
                <a:spcPct val="0"/>
              </a:spcBef>
            </a:pPr>
            <a:endParaRPr lang="en-US" altLang="en-US" dirty="0" smtClean="0"/>
          </a:p>
          <a:p>
            <a:pPr eaLnBrk="1" hangingPunct="1">
              <a:spcBef>
                <a:spcPct val="0"/>
              </a:spcBef>
            </a:pPr>
            <a:r>
              <a:rPr lang="en-US" dirty="0" smtClean="0"/>
              <a:t>"a culturally specific healing/wellness practice that works and has the community’s sanction."</a:t>
            </a:r>
            <a:endParaRPr lang="en-US" altLang="en-US" dirty="0"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57066" indent="-291179" eaLnBrk="0" hangingPunct="0">
              <a:spcBef>
                <a:spcPct val="30000"/>
              </a:spcBef>
              <a:defRPr sz="1200">
                <a:solidFill>
                  <a:schemeClr val="tx1"/>
                </a:solidFill>
                <a:latin typeface="Calibri" pitchFamily="34" charset="0"/>
                <a:ea typeface="MS PGothic" pitchFamily="34" charset="-128"/>
              </a:defRPr>
            </a:lvl2pPr>
            <a:lvl3pPr marL="1164717" indent="-232943" eaLnBrk="0" hangingPunct="0">
              <a:spcBef>
                <a:spcPct val="30000"/>
              </a:spcBef>
              <a:defRPr sz="1200">
                <a:solidFill>
                  <a:schemeClr val="tx1"/>
                </a:solidFill>
                <a:latin typeface="Calibri" pitchFamily="34" charset="0"/>
                <a:ea typeface="MS PGothic" pitchFamily="34" charset="-128"/>
              </a:defRPr>
            </a:lvl3pPr>
            <a:lvl4pPr marL="1630604" indent="-232943" eaLnBrk="0" hangingPunct="0">
              <a:spcBef>
                <a:spcPct val="30000"/>
              </a:spcBef>
              <a:defRPr sz="1200">
                <a:solidFill>
                  <a:schemeClr val="tx1"/>
                </a:solidFill>
                <a:latin typeface="Calibri" pitchFamily="34" charset="0"/>
                <a:ea typeface="MS PGothic" pitchFamily="34" charset="-128"/>
              </a:defRPr>
            </a:lvl4pPr>
            <a:lvl5pPr marL="2096491" indent="-232943" eaLnBrk="0" hangingPunct="0">
              <a:spcBef>
                <a:spcPct val="30000"/>
              </a:spcBef>
              <a:defRPr sz="1200">
                <a:solidFill>
                  <a:schemeClr val="tx1"/>
                </a:solidFill>
                <a:latin typeface="Calibri" pitchFamily="34" charset="0"/>
                <a:ea typeface="MS PGothic" pitchFamily="34" charset="-128"/>
              </a:defRPr>
            </a:lvl5pPr>
            <a:lvl6pPr marL="2562377" indent="-232943" defTabSz="465887" eaLnBrk="0" fontAlgn="base" hangingPunct="0">
              <a:spcBef>
                <a:spcPct val="30000"/>
              </a:spcBef>
              <a:spcAft>
                <a:spcPct val="0"/>
              </a:spcAft>
              <a:defRPr sz="1200">
                <a:solidFill>
                  <a:schemeClr val="tx1"/>
                </a:solidFill>
                <a:latin typeface="Calibri" pitchFamily="34" charset="0"/>
                <a:ea typeface="MS PGothic" pitchFamily="34" charset="-128"/>
              </a:defRPr>
            </a:lvl6pPr>
            <a:lvl7pPr marL="3028264" indent="-232943" defTabSz="465887"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94151" indent="-232943" defTabSz="465887" eaLnBrk="0" fontAlgn="base" hangingPunct="0">
              <a:spcBef>
                <a:spcPct val="30000"/>
              </a:spcBef>
              <a:spcAft>
                <a:spcPct val="0"/>
              </a:spcAft>
              <a:defRPr sz="1200">
                <a:solidFill>
                  <a:schemeClr val="tx1"/>
                </a:solidFill>
                <a:latin typeface="Calibri" pitchFamily="34" charset="0"/>
                <a:ea typeface="MS PGothic" pitchFamily="34" charset="-128"/>
              </a:defRPr>
            </a:lvl8pPr>
            <a:lvl9pPr marL="3960038" indent="-232943" defTabSz="465887"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A44A40D6-0FAA-4717-A1D1-68160A4992C0}" type="slidenum">
              <a:rPr lang="en-US" altLang="en-US" smtClean="0"/>
              <a:pPr eaLnBrk="1" hangingPunct="1">
                <a:spcBef>
                  <a:spcPct val="0"/>
                </a:spcBef>
              </a:pPr>
              <a:t>5</a:t>
            </a:fld>
            <a:endParaRPr lang="en-US" altLang="en-US" smtClean="0"/>
          </a:p>
        </p:txBody>
      </p:sp>
    </p:spTree>
    <p:extLst>
      <p:ext uri="{BB962C8B-B14F-4D97-AF65-F5344CB8AC3E}">
        <p14:creationId xmlns:p14="http://schemas.microsoft.com/office/powerpoint/2010/main" val="1681924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F8223C-FC7B-4594-B288-7619519B02D5}" type="slidenum">
              <a:rPr lang="en-US" smtClean="0"/>
              <a:pPr/>
              <a:t>6</a:t>
            </a:fld>
            <a:endParaRPr lang="en-US"/>
          </a:p>
        </p:txBody>
      </p:sp>
    </p:spTree>
    <p:extLst>
      <p:ext uri="{BB962C8B-B14F-4D97-AF65-F5344CB8AC3E}">
        <p14:creationId xmlns:p14="http://schemas.microsoft.com/office/powerpoint/2010/main" val="368376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Without written consent you may be in violation of CFR 42 </a:t>
            </a:r>
            <a:endParaRPr lang="en-US" dirty="0"/>
          </a:p>
        </p:txBody>
      </p:sp>
      <p:sp>
        <p:nvSpPr>
          <p:cNvPr id="4" name="Slide Number Placeholder 3"/>
          <p:cNvSpPr>
            <a:spLocks noGrp="1"/>
          </p:cNvSpPr>
          <p:nvPr>
            <p:ph type="sldNum" sz="quarter" idx="10"/>
          </p:nvPr>
        </p:nvSpPr>
        <p:spPr/>
        <p:txBody>
          <a:bodyPr/>
          <a:lstStyle/>
          <a:p>
            <a:fld id="{C1F8223C-FC7B-4594-B288-7619519B02D5}" type="slidenum">
              <a:rPr lang="en-US" smtClean="0"/>
              <a:pPr/>
              <a:t>7</a:t>
            </a:fld>
            <a:endParaRPr lang="en-US"/>
          </a:p>
        </p:txBody>
      </p:sp>
    </p:spTree>
    <p:extLst>
      <p:ext uri="{BB962C8B-B14F-4D97-AF65-F5344CB8AC3E}">
        <p14:creationId xmlns:p14="http://schemas.microsoft.com/office/powerpoint/2010/main" val="3741474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4 - Black Background w/ Gold Subtitle">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57200" y="1949817"/>
            <a:ext cx="8001000" cy="815608"/>
          </a:xfrm>
          <a:prstGeom prst="rect">
            <a:avLst/>
          </a:prstGeom>
        </p:spPr>
        <p:txBody>
          <a:bodyPr lIns="0" bIns="91440" anchor="b" anchorCtr="0">
            <a:spAutoFit/>
          </a:bodyPr>
          <a:lstStyle>
            <a:lvl1pPr algn="l">
              <a:defRPr>
                <a:solidFill>
                  <a:schemeClr val="bg1"/>
                </a:solidFill>
                <a:effectLst>
                  <a:outerShdw blurRad="50800" dist="38100" dir="2700000" algn="tl" rotWithShape="0">
                    <a:prstClr val="black"/>
                  </a:outerShdw>
                </a:effectLst>
              </a:defRPr>
            </a:lvl1pPr>
          </a:lstStyle>
          <a:p>
            <a:r>
              <a:rPr lang="en-US" dirty="0" smtClean="0"/>
              <a:t>presentation title (lowercase)</a:t>
            </a:r>
            <a:endParaRPr lang="en-US" dirty="0"/>
          </a:p>
        </p:txBody>
      </p:sp>
      <p:sp>
        <p:nvSpPr>
          <p:cNvPr id="11" name="Subtitle 2"/>
          <p:cNvSpPr>
            <a:spLocks noGrp="1"/>
          </p:cNvSpPr>
          <p:nvPr>
            <p:ph type="subTitle" idx="1" hasCustomPrompt="1"/>
          </p:nvPr>
        </p:nvSpPr>
        <p:spPr>
          <a:xfrm>
            <a:off x="457200" y="2790372"/>
            <a:ext cx="8001000" cy="584775"/>
          </a:xfrm>
        </p:spPr>
        <p:txBody>
          <a:bodyPr wrap="square" lIns="0" tIns="0" bIns="91440">
            <a:spAutoFit/>
          </a:bodyPr>
          <a:lstStyle>
            <a:lvl1pPr marL="0" indent="0" algn="l">
              <a:buNone/>
              <a:defRPr b="1">
                <a:solidFill>
                  <a:schemeClr val="bg2"/>
                </a:solidFill>
                <a:effectLst>
                  <a:outerShdw blurRad="50800" dist="38100" dir="2700000" algn="tl" rotWithShape="0">
                    <a:prstClr val="black"/>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style</a:t>
            </a:r>
            <a:endParaRPr lang="en-US" dirty="0"/>
          </a:p>
        </p:txBody>
      </p:sp>
      <p:sp>
        <p:nvSpPr>
          <p:cNvPr id="12" name="Text Placeholder 18"/>
          <p:cNvSpPr>
            <a:spLocks noGrp="1"/>
          </p:cNvSpPr>
          <p:nvPr>
            <p:ph type="body" sz="quarter" idx="10" hasCustomPrompt="1"/>
          </p:nvPr>
        </p:nvSpPr>
        <p:spPr>
          <a:xfrm>
            <a:off x="457200" y="3399972"/>
            <a:ext cx="8001000" cy="400110"/>
          </a:xfrm>
        </p:spPr>
        <p:txBody>
          <a:bodyPr wrap="square" lIns="0">
            <a:spAutoFit/>
          </a:bodyPr>
          <a:lstStyle>
            <a:lvl1pPr>
              <a:buNone/>
              <a:defRPr sz="2000" b="0" cap="all" baseline="0"/>
            </a:lvl1pPr>
            <a:lvl2pPr>
              <a:buNone/>
              <a:defRPr/>
            </a:lvl2pPr>
            <a:lvl3pPr>
              <a:buNone/>
              <a:defRPr/>
            </a:lvl3pPr>
            <a:lvl4pPr>
              <a:buNone/>
              <a:defRPr/>
            </a:lvl4pPr>
            <a:lvl5pPr>
              <a:buNone/>
              <a:defRPr/>
            </a:lvl5pPr>
          </a:lstStyle>
          <a:p>
            <a:pPr lvl="0"/>
            <a:r>
              <a:rPr lang="en-US" dirty="0" smtClean="0"/>
              <a:t>Alternate 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1 (Two Content) - M &amp; G Header w/ Black Backgroun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p:nvPr userDrawn="1"/>
        </p:nvSpPr>
        <p:spPr>
          <a:xfrm>
            <a:off x="0" y="0"/>
            <a:ext cx="9144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990600"/>
            <a:ext cx="9144000" cy="5486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1097280" bIns="0" rtlCol="0" anchor="ctr" anchorCtr="0">
            <a:normAutofit/>
          </a:bodyPr>
          <a:lstStyle>
            <a:lvl1pPr algn="l">
              <a:defRPr>
                <a:solidFill>
                  <a:schemeClr val="tx1"/>
                </a:solidFill>
              </a:defRPr>
            </a:lvl1pPr>
          </a:lstStyle>
          <a:p>
            <a:r>
              <a:rPr lang="en-US" dirty="0" smtClean="0"/>
              <a:t>title style (lowercase)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1 (Comparison) - M &amp; G Header w/ Black Gradient Backgroun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Rectangle 12"/>
          <p:cNvSpPr/>
          <p:nvPr userDrawn="1"/>
        </p:nvSpPr>
        <p:spPr>
          <a:xfrm>
            <a:off x="0" y="0"/>
            <a:ext cx="9144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990600"/>
            <a:ext cx="9144000" cy="5486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1097280" bIns="0" rtlCol="0" anchor="ctr" anchorCtr="0">
            <a:normAutofit/>
          </a:bodyPr>
          <a:lstStyle>
            <a:lvl1pPr algn="l">
              <a:defRPr>
                <a:solidFill>
                  <a:schemeClr val="tx1"/>
                </a:solidFill>
              </a:defRPr>
            </a:lvl1pPr>
          </a:lstStyle>
          <a:p>
            <a:r>
              <a:rPr lang="en-US" dirty="0" smtClean="0"/>
              <a:t>title style (lowercase)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1 (Title Only) - M &amp; G Header w/ Black Background">
    <p:spTree>
      <p:nvGrpSpPr>
        <p:cNvPr id="1" name=""/>
        <p:cNvGrpSpPr/>
        <p:nvPr/>
      </p:nvGrpSpPr>
      <p:grpSpPr>
        <a:xfrm>
          <a:off x="0" y="0"/>
          <a:ext cx="0" cy="0"/>
          <a:chOff x="0" y="0"/>
          <a:chExt cx="0" cy="0"/>
        </a:xfrm>
      </p:grpSpPr>
      <p:sp>
        <p:nvSpPr>
          <p:cNvPr id="9" name="Rectangle 8"/>
          <p:cNvSpPr/>
          <p:nvPr userDrawn="1"/>
        </p:nvSpPr>
        <p:spPr>
          <a:xfrm>
            <a:off x="0" y="0"/>
            <a:ext cx="9144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Ins="45720" rtlCol="0" anchor="ctr"/>
          <a:lstStyle/>
          <a:p>
            <a:pPr algn="ctr"/>
            <a:endParaRPr lang="en-US"/>
          </a:p>
        </p:txBody>
      </p:sp>
      <p:sp>
        <p:nvSpPr>
          <p:cNvPr id="12" name="Rectangle 11"/>
          <p:cNvSpPr/>
          <p:nvPr userDrawn="1"/>
        </p:nvSpPr>
        <p:spPr>
          <a:xfrm>
            <a:off x="0" y="990600"/>
            <a:ext cx="9144000" cy="5486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1097280" bIns="0" rtlCol="0" anchor="ctr" anchorCtr="0">
            <a:normAutofit/>
          </a:bodyPr>
          <a:lstStyle>
            <a:lvl1pPr algn="l">
              <a:defRPr>
                <a:solidFill>
                  <a:schemeClr val="tx1"/>
                </a:solidFill>
              </a:defRPr>
            </a:lvl1pPr>
          </a:lstStyle>
          <a:p>
            <a:r>
              <a:rPr lang="en-US" dirty="0" smtClean="0"/>
              <a:t>title style (lowercase)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ayout 1 (Blank) - M &amp; G Header w/ Black Background">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Footer Placeholder 4"/>
          <p:cNvSpPr>
            <a:spLocks noGrp="1"/>
          </p:cNvSpPr>
          <p:nvPr>
            <p:ph type="ftr" sz="quarter" idx="10"/>
          </p:nvPr>
        </p:nvSpPr>
        <p:spPr>
          <a:xfrm>
            <a:off x="2438400" y="6580188"/>
            <a:ext cx="2895600" cy="304800"/>
          </a:xfrm>
          <a:prstGeom prst="rect">
            <a:avLst/>
          </a:prstGeom>
        </p:spPr>
        <p:txBody>
          <a:bodyPr/>
          <a:lstStyle>
            <a:lvl1pPr>
              <a:defRPr/>
            </a:lvl1pPr>
          </a:lstStyle>
          <a:p>
            <a:pPr>
              <a:defRPr/>
            </a:pPr>
            <a:endParaRPr lang="en-US" dirty="0"/>
          </a:p>
        </p:txBody>
      </p:sp>
      <p:sp>
        <p:nvSpPr>
          <p:cNvPr id="5" name="Date Placeholder 3"/>
          <p:cNvSpPr>
            <a:spLocks noGrp="1"/>
          </p:cNvSpPr>
          <p:nvPr>
            <p:ph type="dt" sz="half" idx="11"/>
          </p:nvPr>
        </p:nvSpPr>
        <p:spPr>
          <a:xfrm>
            <a:off x="6934200" y="6580188"/>
            <a:ext cx="2133600" cy="304800"/>
          </a:xfrm>
          <a:prstGeom prst="rect">
            <a:avLst/>
          </a:prstGeom>
        </p:spPr>
        <p:txBody>
          <a:bodyPr/>
          <a:lstStyle>
            <a:lvl1pPr>
              <a:defRPr/>
            </a:lvl1pPr>
          </a:lstStyle>
          <a:p>
            <a:pPr>
              <a:defRPr/>
            </a:pPr>
            <a:fld id="{33B2C429-6AB8-4929-914F-80DAF41352A3}" type="datetimeFigureOut">
              <a:rPr lang="en-US"/>
              <a:pPr>
                <a:defRPr/>
              </a:pPr>
              <a:t>7/11/2016</a:t>
            </a:fld>
            <a:endParaRPr lang="en-US" dirty="0"/>
          </a:p>
        </p:txBody>
      </p:sp>
      <p:sp>
        <p:nvSpPr>
          <p:cNvPr id="6" name="Slide Number Placeholder 5"/>
          <p:cNvSpPr>
            <a:spLocks noGrp="1"/>
          </p:cNvSpPr>
          <p:nvPr>
            <p:ph type="sldNum" sz="quarter" idx="12"/>
          </p:nvPr>
        </p:nvSpPr>
        <p:spPr>
          <a:xfrm>
            <a:off x="22225" y="2693988"/>
            <a:ext cx="1452563" cy="1371600"/>
          </a:xfrm>
          <a:prstGeom prst="rect">
            <a:avLst/>
          </a:prstGeom>
        </p:spPr>
        <p:txBody>
          <a:bodyPr/>
          <a:lstStyle>
            <a:lvl1pPr>
              <a:defRPr/>
            </a:lvl1pPr>
          </a:lstStyle>
          <a:p>
            <a:pPr>
              <a:defRPr/>
            </a:pPr>
            <a:fld id="{D6320480-4398-4B1B-A6A5-FF7A424574B0}" type="slidenum">
              <a:rPr lang="en-US"/>
              <a:pPr>
                <a:defRPr/>
              </a:pPr>
              <a:t>‹#›</a:t>
            </a:fld>
            <a:endParaRPr lang="en-US" dirty="0"/>
          </a:p>
        </p:txBody>
      </p:sp>
    </p:spTree>
    <p:extLst>
      <p:ext uri="{BB962C8B-B14F-4D97-AF65-F5344CB8AC3E}">
        <p14:creationId xmlns:p14="http://schemas.microsoft.com/office/powerpoint/2010/main" val="271580640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ld Statement">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705428" y="2895600"/>
            <a:ext cx="5715000" cy="1066800"/>
          </a:xfrm>
        </p:spPr>
        <p:txBody>
          <a:bodyPr>
            <a:normAutofit/>
          </a:bodyPr>
          <a:lstStyle>
            <a:lvl1pPr algn="ctr">
              <a:buNone/>
              <a:defRPr sz="4800" b="1"/>
            </a:lvl1pPr>
            <a:lvl2pPr>
              <a:buNone/>
              <a:defRPr/>
            </a:lvl2pPr>
            <a:lvl3pPr>
              <a:buNone/>
              <a:defRPr/>
            </a:lvl3pPr>
            <a:lvl4pPr>
              <a:buNone/>
              <a:defRPr/>
            </a:lvl4pPr>
            <a:lvl5pPr>
              <a:buNone/>
              <a:defRPr/>
            </a:lvl5pPr>
          </a:lstStyle>
          <a:p>
            <a:pPr algn="ctr"/>
            <a:r>
              <a:rPr lang="en-US" sz="6000" b="1" spc="-150" dirty="0" smtClean="0">
                <a:solidFill>
                  <a:schemeClr val="bg1"/>
                </a:solidFill>
                <a:latin typeface="Arial" pitchFamily="34" charset="0"/>
                <a:cs typeface="Arial" pitchFamily="34" charset="0"/>
              </a:rPr>
              <a:t>body</a:t>
            </a:r>
            <a:r>
              <a:rPr lang="en-US" sz="6000" b="1" spc="-150" baseline="0" dirty="0" smtClean="0">
                <a:solidFill>
                  <a:schemeClr val="bg1"/>
                </a:solidFill>
                <a:latin typeface="Arial" pitchFamily="34" charset="0"/>
                <a:cs typeface="Arial" pitchFamily="34" charset="0"/>
              </a:rPr>
              <a:t> text</a:t>
            </a:r>
            <a:endParaRPr lang="en-US" sz="6000" b="1" spc="-150" dirty="0">
              <a:solidFill>
                <a:schemeClr val="bg1"/>
              </a:solidFill>
              <a:latin typeface="Arial" pitchFamily="34" charset="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Layout 1 (Title &amp; Content) - M &amp; G Header w/ Black Background">
    <p:bg>
      <p:bgRef idx="1001">
        <a:schemeClr val="bg1"/>
      </p:bgRef>
    </p:bg>
    <p:spTree>
      <p:nvGrpSpPr>
        <p:cNvPr id="1" name=""/>
        <p:cNvGrpSpPr/>
        <p:nvPr/>
      </p:nvGrpSpPr>
      <p:grpSpPr>
        <a:xfrm>
          <a:off x="0" y="0"/>
          <a:ext cx="0" cy="0"/>
          <a:chOff x="0" y="0"/>
          <a:chExt cx="0" cy="0"/>
        </a:xfrm>
      </p:grpSpPr>
      <p:sp>
        <p:nvSpPr>
          <p:cNvPr id="11"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457200" bIns="0" rtlCol="0" anchor="ctr" anchorCtr="0">
            <a:normAutofit/>
          </a:bodyPr>
          <a:lstStyle>
            <a:lvl1pPr algn="l">
              <a:defRPr>
                <a:solidFill>
                  <a:schemeClr val="tx1"/>
                </a:solidFill>
              </a:defRPr>
            </a:lvl1pPr>
          </a:lstStyle>
          <a:p>
            <a:r>
              <a:rPr lang="en-US" dirty="0" smtClean="0"/>
              <a:t>title style (lowercase)</a:t>
            </a:r>
            <a:endParaRPr lang="en-US" dirty="0"/>
          </a:p>
        </p:txBody>
      </p:sp>
      <p:sp>
        <p:nvSpPr>
          <p:cNvPr id="3" name="Content Placeholder 2"/>
          <p:cNvSpPr>
            <a:spLocks noGrp="1"/>
          </p:cNvSpPr>
          <p:nvPr>
            <p:ph idx="1"/>
          </p:nvPr>
        </p:nvSpPr>
        <p:spPr>
          <a:xfrm>
            <a:off x="762000" y="1600200"/>
            <a:ext cx="76200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1028700"/>
            <a:ext cx="9144001" cy="45719"/>
          </a:xfrm>
          <a:prstGeom prst="rect">
            <a:avLst/>
          </a:prstGeom>
          <a:solidFill>
            <a:schemeClr val="bg2"/>
          </a:solidFill>
          <a:ln>
            <a:solidFill>
              <a:schemeClr val="bg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userDrawn="1"/>
        </p:nvSpPr>
        <p:spPr>
          <a:xfrm>
            <a:off x="0" y="914400"/>
            <a:ext cx="9144000" cy="128016"/>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effectLst>
                <a:outerShdw blurRad="901700" dist="38100" dir="5400000" sx="12000" sy="12000" algn="ctr" rotWithShape="0">
                  <a:srgbClr val="000000">
                    <a:alpha val="38000"/>
                  </a:srgbClr>
                </a:outerShdw>
              </a:effectLst>
            </a:endParaRPr>
          </a:p>
        </p:txBody>
      </p:sp>
    </p:spTree>
    <p:extLst>
      <p:ext uri="{BB962C8B-B14F-4D97-AF65-F5344CB8AC3E}">
        <p14:creationId xmlns:p14="http://schemas.microsoft.com/office/powerpoint/2010/main" val="10719172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Layout 1 (Two Content) - M &amp; G Header w/ Black Backgroun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Rectangle 16"/>
          <p:cNvSpPr/>
          <p:nvPr userDrawn="1"/>
        </p:nvSpPr>
        <p:spPr>
          <a:xfrm>
            <a:off x="0" y="1028700"/>
            <a:ext cx="9144001" cy="45719"/>
          </a:xfrm>
          <a:prstGeom prst="rect">
            <a:avLst/>
          </a:prstGeom>
          <a:solidFill>
            <a:schemeClr val="bg2"/>
          </a:solidFill>
          <a:ln>
            <a:solidFill>
              <a:schemeClr val="bg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Rectangle 17"/>
          <p:cNvSpPr/>
          <p:nvPr userDrawn="1"/>
        </p:nvSpPr>
        <p:spPr>
          <a:xfrm>
            <a:off x="0" y="914400"/>
            <a:ext cx="9144000" cy="128016"/>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effectLst>
                <a:outerShdw blurRad="901700" dist="38100" dir="5400000" sx="12000" sy="12000" algn="ctr" rotWithShape="0">
                  <a:srgbClr val="000000">
                    <a:alpha val="38000"/>
                  </a:srgbClr>
                </a:outerShdw>
              </a:effectLst>
            </a:endParaRPr>
          </a:p>
        </p:txBody>
      </p:sp>
      <p:sp>
        <p:nvSpPr>
          <p:cNvPr id="9"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457200" bIns="0" rtlCol="0" anchor="ctr" anchorCtr="0">
            <a:normAutofit/>
          </a:bodyPr>
          <a:lstStyle>
            <a:lvl1pPr algn="l">
              <a:defRPr>
                <a:solidFill>
                  <a:schemeClr val="tx1"/>
                </a:solidFill>
              </a:defRPr>
            </a:lvl1pPr>
          </a:lstStyle>
          <a:p>
            <a:r>
              <a:rPr lang="en-US" dirty="0" smtClean="0"/>
              <a:t>title style (lowercase)</a:t>
            </a:r>
            <a:endParaRPr lang="en-US" dirty="0"/>
          </a:p>
        </p:txBody>
      </p:sp>
    </p:spTree>
    <p:extLst>
      <p:ext uri="{BB962C8B-B14F-4D97-AF65-F5344CB8AC3E}">
        <p14:creationId xmlns:p14="http://schemas.microsoft.com/office/powerpoint/2010/main" val="374123934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Layout 1 (Comparison) - M &amp; G Header w/ Black Gradient Backgroun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18"/>
          <p:cNvSpPr/>
          <p:nvPr userDrawn="1"/>
        </p:nvSpPr>
        <p:spPr>
          <a:xfrm>
            <a:off x="0" y="1028700"/>
            <a:ext cx="9144001" cy="45719"/>
          </a:xfrm>
          <a:prstGeom prst="rect">
            <a:avLst/>
          </a:prstGeom>
          <a:solidFill>
            <a:schemeClr val="bg2"/>
          </a:solidFill>
          <a:ln>
            <a:solidFill>
              <a:schemeClr val="bg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Rectangle 19"/>
          <p:cNvSpPr/>
          <p:nvPr userDrawn="1"/>
        </p:nvSpPr>
        <p:spPr>
          <a:xfrm>
            <a:off x="0" y="914400"/>
            <a:ext cx="9144000" cy="128016"/>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effectLst>
                <a:outerShdw blurRad="901700" dist="38100" dir="5400000" sx="12000" sy="12000" algn="ctr" rotWithShape="0">
                  <a:srgbClr val="000000">
                    <a:alpha val="38000"/>
                  </a:srgbClr>
                </a:outerShdw>
              </a:effectLst>
            </a:endParaRPr>
          </a:p>
        </p:txBody>
      </p:sp>
      <p:sp>
        <p:nvSpPr>
          <p:cNvPr id="13"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457200" bIns="0" rtlCol="0" anchor="ctr" anchorCtr="0">
            <a:normAutofit/>
          </a:bodyPr>
          <a:lstStyle>
            <a:lvl1pPr algn="l">
              <a:defRPr>
                <a:solidFill>
                  <a:schemeClr val="tx1"/>
                </a:solidFill>
              </a:defRPr>
            </a:lvl1pPr>
          </a:lstStyle>
          <a:p>
            <a:r>
              <a:rPr lang="en-US" dirty="0" smtClean="0"/>
              <a:t>title style (lowercase)</a:t>
            </a:r>
            <a:endParaRPr lang="en-US" dirty="0"/>
          </a:p>
        </p:txBody>
      </p:sp>
    </p:spTree>
    <p:extLst>
      <p:ext uri="{BB962C8B-B14F-4D97-AF65-F5344CB8AC3E}">
        <p14:creationId xmlns:p14="http://schemas.microsoft.com/office/powerpoint/2010/main" val="340422829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Layout 1 (Title Only) - M &amp; G Header w/ Black Backgroun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028700"/>
            <a:ext cx="9144001" cy="45719"/>
          </a:xfrm>
          <a:prstGeom prst="rect">
            <a:avLst/>
          </a:prstGeom>
          <a:solidFill>
            <a:schemeClr val="bg2"/>
          </a:solidFill>
          <a:ln>
            <a:solidFill>
              <a:schemeClr val="bg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tangle 14"/>
          <p:cNvSpPr/>
          <p:nvPr userDrawn="1"/>
        </p:nvSpPr>
        <p:spPr>
          <a:xfrm>
            <a:off x="0" y="914400"/>
            <a:ext cx="9144000" cy="128016"/>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effectLst>
                <a:outerShdw blurRad="901700" dist="38100" dir="5400000" sx="12000" sy="12000" algn="ctr" rotWithShape="0">
                  <a:srgbClr val="000000">
                    <a:alpha val="38000"/>
                  </a:srgbClr>
                </a:outerShdw>
              </a:effectLst>
            </a:endParaRPr>
          </a:p>
        </p:txBody>
      </p:sp>
      <p:sp>
        <p:nvSpPr>
          <p:cNvPr id="7"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457200" bIns="0" rtlCol="0" anchor="ctr" anchorCtr="0">
            <a:normAutofit/>
          </a:bodyPr>
          <a:lstStyle>
            <a:lvl1pPr algn="l">
              <a:defRPr>
                <a:solidFill>
                  <a:schemeClr val="tx1"/>
                </a:solidFill>
              </a:defRPr>
            </a:lvl1pPr>
          </a:lstStyle>
          <a:p>
            <a:r>
              <a:rPr lang="en-US" dirty="0" smtClean="0"/>
              <a:t>title style (lowercase)</a:t>
            </a:r>
            <a:endParaRPr lang="en-US" dirty="0"/>
          </a:p>
        </p:txBody>
      </p:sp>
    </p:spTree>
    <p:extLst>
      <p:ext uri="{BB962C8B-B14F-4D97-AF65-F5344CB8AC3E}">
        <p14:creationId xmlns:p14="http://schemas.microsoft.com/office/powerpoint/2010/main" val="256063638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Layout 1 (Blank) - M &amp; G Header w/ Black Backgroun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46639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Layout 1 (Blank) - M &amp; G Header w/ Black Backgroun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86924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1 (Title &amp; Content) - M &amp; G Header w/ Black Background">
    <p:spTree>
      <p:nvGrpSpPr>
        <p:cNvPr id="1" name=""/>
        <p:cNvGrpSpPr/>
        <p:nvPr/>
      </p:nvGrpSpPr>
      <p:grpSpPr>
        <a:xfrm>
          <a:off x="0" y="0"/>
          <a:ext cx="0" cy="0"/>
          <a:chOff x="0" y="0"/>
          <a:chExt cx="0" cy="0"/>
        </a:xfrm>
      </p:grpSpPr>
      <p:sp>
        <p:nvSpPr>
          <p:cNvPr id="4" name="Rectangle 3"/>
          <p:cNvSpPr/>
          <p:nvPr userDrawn="1"/>
        </p:nvSpPr>
        <p:spPr>
          <a:xfrm>
            <a:off x="0" y="0"/>
            <a:ext cx="9144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62000" y="1600200"/>
            <a:ext cx="7620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990600"/>
            <a:ext cx="9144000" cy="5486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Placeholder 1"/>
          <p:cNvSpPr>
            <a:spLocks noGrp="1"/>
          </p:cNvSpPr>
          <p:nvPr>
            <p:ph type="title" hasCustomPrompt="1"/>
          </p:nvPr>
        </p:nvSpPr>
        <p:spPr>
          <a:xfrm>
            <a:off x="0" y="0"/>
            <a:ext cx="9144000" cy="990600"/>
          </a:xfrm>
          <a:prstGeom prst="rect">
            <a:avLst/>
          </a:prstGeom>
          <a:noFill/>
          <a:ln>
            <a:noFill/>
          </a:ln>
        </p:spPr>
        <p:txBody>
          <a:bodyPr vert="horz" wrap="square" lIns="182880" tIns="0" rIns="1097280" bIns="0" rtlCol="0" anchor="ctr" anchorCtr="0">
            <a:normAutofit/>
          </a:bodyPr>
          <a:lstStyle>
            <a:lvl1pPr algn="l">
              <a:defRPr>
                <a:solidFill>
                  <a:schemeClr val="tx1"/>
                </a:solidFill>
              </a:defRPr>
            </a:lvl1pPr>
          </a:lstStyle>
          <a:p>
            <a:r>
              <a:rPr lang="en-US" dirty="0" smtClean="0"/>
              <a:t>title style (lowercase)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600200"/>
            <a:ext cx="7696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Placeholder 1"/>
          <p:cNvSpPr>
            <a:spLocks noGrp="1"/>
          </p:cNvSpPr>
          <p:nvPr>
            <p:ph type="title"/>
          </p:nvPr>
        </p:nvSpPr>
        <p:spPr>
          <a:xfrm>
            <a:off x="0" y="0"/>
            <a:ext cx="9144000" cy="990600"/>
          </a:xfrm>
          <a:prstGeom prst="rect">
            <a:avLst/>
          </a:prstGeom>
          <a:solidFill>
            <a:schemeClr val="tx1"/>
          </a:solidFill>
        </p:spPr>
        <p:txBody>
          <a:bodyPr vert="horz" lIns="457200" tIns="45720" rIns="457200" bIns="182880" rtlCol="0" anchor="b" anchorCtr="0">
            <a:normAutofit/>
          </a:bodyPr>
          <a:lstStyle/>
          <a:p>
            <a:r>
              <a:rPr lang="en-US" dirty="0" smtClean="0"/>
              <a:t>title style (lowercase)</a:t>
            </a:r>
            <a:endParaRPr lang="en-US"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708" r:id="rId3"/>
    <p:sldLayoutId id="2147483709" r:id="rId4"/>
    <p:sldLayoutId id="2147483710" r:id="rId5"/>
    <p:sldLayoutId id="2147483711" r:id="rId6"/>
    <p:sldLayoutId id="2147483717" r:id="rId7"/>
    <p:sldLayoutId id="2147483718" r:id="rId8"/>
    <p:sldLayoutId id="2147483697" r:id="rId9"/>
    <p:sldLayoutId id="2147483699" r:id="rId10"/>
    <p:sldLayoutId id="2147483700" r:id="rId11"/>
    <p:sldLayoutId id="2147483701" r:id="rId12"/>
    <p:sldLayoutId id="2147483702" r:id="rId13"/>
    <p:sldLayoutId id="2147483719" r:id="rId14"/>
  </p:sldLayoutIdLst>
  <p:txStyles>
    <p:titleStyle>
      <a:lvl1pPr algn="r" defTabSz="914400" rtl="0" eaLnBrk="1" latinLnBrk="0" hangingPunct="1">
        <a:lnSpc>
          <a:spcPts val="3600"/>
        </a:lnSpc>
        <a:spcBef>
          <a:spcPct val="0"/>
        </a:spcBef>
        <a:buNone/>
        <a:defRPr sz="4000" b="1" kern="1200">
          <a:solidFill>
            <a:schemeClr val="bg1"/>
          </a:solidFill>
          <a:effectLst/>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effectLst/>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02249"/>
            <a:ext cx="8458200" cy="1063176"/>
          </a:xfrm>
        </p:spPr>
        <p:txBody>
          <a:bodyPr/>
          <a:lstStyle/>
          <a:p>
            <a:r>
              <a:rPr lang="en-US" dirty="0"/>
              <a:t>s</a:t>
            </a:r>
            <a:r>
              <a:rPr lang="en-US" dirty="0" smtClean="0"/>
              <a:t>creening, brief intervention, and referral to treatment</a:t>
            </a:r>
            <a:endParaRPr lang="en-US" dirty="0"/>
          </a:p>
        </p:txBody>
      </p:sp>
      <p:sp>
        <p:nvSpPr>
          <p:cNvPr id="3" name="Subtitle 2"/>
          <p:cNvSpPr>
            <a:spLocks noGrp="1"/>
          </p:cNvSpPr>
          <p:nvPr>
            <p:ph type="subTitle" idx="1"/>
          </p:nvPr>
        </p:nvSpPr>
        <p:spPr>
          <a:xfrm>
            <a:off x="457200" y="2667000"/>
            <a:ext cx="8001000" cy="1077218"/>
          </a:xfrm>
        </p:spPr>
        <p:txBody>
          <a:bodyPr/>
          <a:lstStyle/>
          <a:p>
            <a:r>
              <a:rPr lang="en-US" dirty="0"/>
              <a:t>e</a:t>
            </a:r>
            <a:r>
              <a:rPr lang="en-US" dirty="0" smtClean="0"/>
              <a:t>stablishing linkages with substance use treatment providers</a:t>
            </a:r>
            <a:endParaRPr lang="en-US" dirty="0"/>
          </a:p>
        </p:txBody>
      </p:sp>
      <p:sp>
        <p:nvSpPr>
          <p:cNvPr id="4" name="Text Placeholder 3"/>
          <p:cNvSpPr>
            <a:spLocks noGrp="1"/>
          </p:cNvSpPr>
          <p:nvPr>
            <p:ph type="body" sz="quarter" idx="10"/>
          </p:nvPr>
        </p:nvSpPr>
        <p:spPr>
          <a:xfrm>
            <a:off x="457200" y="3733800"/>
            <a:ext cx="8001000" cy="400110"/>
          </a:xfrm>
        </p:spPr>
        <p:txBody>
          <a:bodyPr/>
          <a:lstStyle/>
          <a:p>
            <a:r>
              <a:rPr lang="en-US" dirty="0" smtClean="0"/>
              <a:t>Lecture 4.2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219200" y="2667000"/>
            <a:ext cx="6629400" cy="2514600"/>
          </a:xfrm>
        </p:spPr>
        <p:txBody>
          <a:bodyPr>
            <a:normAutofit fontScale="77500" lnSpcReduction="20000"/>
          </a:bodyPr>
          <a:lstStyle/>
          <a:p>
            <a:r>
              <a:rPr lang="en-US" dirty="0"/>
              <a:t>e</a:t>
            </a:r>
            <a:r>
              <a:rPr lang="en-US" dirty="0" smtClean="0"/>
              <a:t>stablishing </a:t>
            </a:r>
            <a:r>
              <a:rPr lang="en-US" dirty="0" smtClean="0">
                <a:solidFill>
                  <a:srgbClr val="FFC000"/>
                </a:solidFill>
              </a:rPr>
              <a:t>linkages</a:t>
            </a:r>
            <a:r>
              <a:rPr lang="en-US" dirty="0" smtClean="0"/>
              <a:t> with substance use treatment providers is critical to a successful warm handoff</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valuating providers</a:t>
            </a:r>
            <a:endParaRPr lang="en-US" dirty="0"/>
          </a:p>
        </p:txBody>
      </p:sp>
      <p:sp>
        <p:nvSpPr>
          <p:cNvPr id="3" name="Content Placeholder 2"/>
          <p:cNvSpPr>
            <a:spLocks noGrp="1"/>
          </p:cNvSpPr>
          <p:nvPr>
            <p:ph idx="1"/>
          </p:nvPr>
        </p:nvSpPr>
        <p:spPr>
          <a:xfrm>
            <a:off x="457200" y="1219200"/>
            <a:ext cx="8458200" cy="5334000"/>
          </a:xfrm>
        </p:spPr>
        <p:txBody>
          <a:bodyPr>
            <a:normAutofit lnSpcReduction="10000"/>
          </a:bodyPr>
          <a:lstStyle/>
          <a:p>
            <a:r>
              <a:rPr lang="en-US" altLang="en-US" dirty="0" smtClean="0"/>
              <a:t>recommendations </a:t>
            </a:r>
            <a:r>
              <a:rPr lang="en-US" altLang="en-US" dirty="0"/>
              <a:t>from the </a:t>
            </a:r>
            <a:r>
              <a:rPr lang="en-US" altLang="en-US" b="1" dirty="0">
                <a:solidFill>
                  <a:srgbClr val="990033"/>
                </a:solidFill>
              </a:rPr>
              <a:t>National Institute on Drug Abuse (NIDA) </a:t>
            </a:r>
            <a:r>
              <a:rPr lang="en-US" altLang="en-US" dirty="0"/>
              <a:t>when considering substance abuse treatment providers:</a:t>
            </a:r>
          </a:p>
          <a:p>
            <a:pPr lvl="1"/>
            <a:r>
              <a:rPr lang="en-US" altLang="en-US" sz="2500" dirty="0" smtClean="0"/>
              <a:t>there </a:t>
            </a:r>
            <a:r>
              <a:rPr lang="en-US" altLang="en-US" sz="2500" dirty="0"/>
              <a:t>is no one-size-fits-all approach; treatment should be individualized</a:t>
            </a:r>
          </a:p>
          <a:p>
            <a:pPr lvl="1"/>
            <a:r>
              <a:rPr lang="en-US" altLang="en-US" sz="2500" dirty="0" smtClean="0"/>
              <a:t>treatment </a:t>
            </a:r>
            <a:r>
              <a:rPr lang="en-US" altLang="en-US" sz="2500" dirty="0"/>
              <a:t>should be ‘readily available’ (does the patient have to wait 3 months for an appointment?)</a:t>
            </a:r>
          </a:p>
          <a:p>
            <a:pPr lvl="1"/>
            <a:r>
              <a:rPr lang="en-US" altLang="en-US" sz="2500" dirty="0" smtClean="0"/>
              <a:t>whole </a:t>
            </a:r>
            <a:r>
              <a:rPr lang="en-US" altLang="en-US" sz="2500" dirty="0"/>
              <a:t>person approach; addresses various needs (i.e. MH, etc.)</a:t>
            </a:r>
          </a:p>
          <a:p>
            <a:pPr lvl="1"/>
            <a:r>
              <a:rPr lang="en-US" altLang="en-US" sz="2500" dirty="0" smtClean="0"/>
              <a:t>recovery </a:t>
            </a:r>
            <a:r>
              <a:rPr lang="en-US" altLang="en-US" sz="2500" dirty="0"/>
              <a:t>often takes several rounds of treatment </a:t>
            </a:r>
          </a:p>
          <a:p>
            <a:pPr lvl="1"/>
            <a:r>
              <a:rPr lang="en-US" altLang="en-US" sz="2500" dirty="0" smtClean="0"/>
              <a:t>patients </a:t>
            </a:r>
            <a:r>
              <a:rPr lang="en-US" altLang="en-US" sz="2500" dirty="0"/>
              <a:t>need to remain in treatment for adequate length of time</a:t>
            </a:r>
          </a:p>
          <a:p>
            <a:pPr lvl="1"/>
            <a:endParaRPr lang="en-US" dirty="0"/>
          </a:p>
        </p:txBody>
      </p:sp>
    </p:spTree>
    <p:extLst>
      <p:ext uri="{BB962C8B-B14F-4D97-AF65-F5344CB8AC3E}">
        <p14:creationId xmlns:p14="http://schemas.microsoft.com/office/powerpoint/2010/main" val="1145847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4525963"/>
          </a:xfrm>
        </p:spPr>
        <p:txBody>
          <a:bodyPr>
            <a:normAutofit/>
          </a:bodyPr>
          <a:lstStyle/>
          <a:p>
            <a:r>
              <a:rPr lang="en-US" altLang="en-US" dirty="0"/>
              <a:t>SAMHSA treatment locator: </a:t>
            </a:r>
            <a:r>
              <a:rPr lang="en-US" altLang="en-US" b="1" u="sng" dirty="0">
                <a:solidFill>
                  <a:srgbClr val="FFC000"/>
                </a:solidFill>
              </a:rPr>
              <a:t>https://findtreatment.samhsa.gov/</a:t>
            </a:r>
            <a:endParaRPr lang="en-US" altLang="en-US" b="1" dirty="0">
              <a:solidFill>
                <a:srgbClr val="FFC000"/>
              </a:solidFill>
            </a:endParaRPr>
          </a:p>
          <a:p>
            <a:r>
              <a:rPr lang="en-US" altLang="en-US" dirty="0" smtClean="0"/>
              <a:t>internal </a:t>
            </a:r>
            <a:r>
              <a:rPr lang="en-US" altLang="en-US" dirty="0"/>
              <a:t>reference sheets noting local providers</a:t>
            </a:r>
          </a:p>
        </p:txBody>
      </p:sp>
      <p:sp>
        <p:nvSpPr>
          <p:cNvPr id="3" name="Title 2"/>
          <p:cNvSpPr>
            <a:spLocks noGrp="1"/>
          </p:cNvSpPr>
          <p:nvPr>
            <p:ph type="title"/>
          </p:nvPr>
        </p:nvSpPr>
        <p:spPr>
          <a:xfrm>
            <a:off x="0" y="0"/>
            <a:ext cx="9144000" cy="990600"/>
          </a:xfrm>
        </p:spPr>
        <p:txBody>
          <a:bodyPr>
            <a:normAutofit/>
          </a:bodyPr>
          <a:lstStyle/>
          <a:p>
            <a:r>
              <a:rPr lang="en-US" dirty="0"/>
              <a:t>l</a:t>
            </a:r>
            <a:r>
              <a:rPr lang="en-US" dirty="0" smtClean="0"/>
              <a:t>ocating providers</a:t>
            </a:r>
            <a:endParaRPr lang="en-US" dirty="0"/>
          </a:p>
        </p:txBody>
      </p:sp>
      <p:sp>
        <p:nvSpPr>
          <p:cNvPr id="4" name="Rectangle 3"/>
          <p:cNvSpPr/>
          <p:nvPr/>
        </p:nvSpPr>
        <p:spPr>
          <a:xfrm>
            <a:off x="5410200" y="5943600"/>
            <a:ext cx="35052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acpande\AppData\Local\Microsoft\Windows\Temporary Internet Files\Content.IE5\JWIW0AAJ\compass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3609021"/>
            <a:ext cx="4572000" cy="3048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2869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9144000" cy="6858000"/>
          </a:xfrm>
          <a:prstGeom prst="rect">
            <a:avLst/>
          </a:prstGeom>
          <a:solidFill>
            <a:srgbClr val="000000"/>
          </a:soli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Arial" pitchFamily="34" charset="0"/>
              <a:ea typeface="+mn-ea"/>
              <a:cs typeface="Arial" pitchFamily="34" charset="0"/>
            </a:endParaRPr>
          </a:p>
        </p:txBody>
      </p:sp>
      <p:sp>
        <p:nvSpPr>
          <p:cNvPr id="9219" name="Rectangle 3"/>
          <p:cNvSpPr>
            <a:spLocks noChangeArrowheads="1"/>
          </p:cNvSpPr>
          <p:nvPr/>
        </p:nvSpPr>
        <p:spPr bwMode="auto">
          <a:xfrm>
            <a:off x="152400" y="2421"/>
            <a:ext cx="8763000" cy="574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lnSpc>
                <a:spcPts val="6500"/>
              </a:lnSpc>
              <a:spcBef>
                <a:spcPct val="0"/>
              </a:spcBef>
              <a:buFontTx/>
              <a:buNone/>
            </a:pPr>
            <a:r>
              <a:rPr lang="en-US" altLang="en-US" sz="5500" b="1" dirty="0">
                <a:solidFill>
                  <a:schemeClr val="bg1"/>
                </a:solidFill>
                <a:latin typeface="Arial" charset="0"/>
                <a:cs typeface="Arial" charset="0"/>
              </a:rPr>
              <a:t>n</a:t>
            </a:r>
            <a:r>
              <a:rPr lang="en-US" altLang="en-US" sz="5500" b="1" dirty="0" smtClean="0">
                <a:solidFill>
                  <a:schemeClr val="bg1"/>
                </a:solidFill>
                <a:latin typeface="Arial" charset="0"/>
                <a:cs typeface="Arial" charset="0"/>
              </a:rPr>
              <a:t>ational registry of evidence-based practices and programs (NREPP)</a:t>
            </a:r>
            <a:endParaRPr lang="en-US" altLang="en-US" sz="3000" b="1" dirty="0" smtClean="0">
              <a:solidFill>
                <a:schemeClr val="bg1"/>
              </a:solidFill>
              <a:latin typeface="Arial" charset="0"/>
              <a:cs typeface="Arial" charset="0"/>
            </a:endParaRPr>
          </a:p>
          <a:p>
            <a:pPr algn="ctr" eaLnBrk="1" hangingPunct="1">
              <a:spcBef>
                <a:spcPct val="0"/>
              </a:spcBef>
              <a:buFontTx/>
              <a:buNone/>
            </a:pPr>
            <a:endParaRPr lang="en-US" altLang="en-US" sz="2500" b="1" dirty="0" smtClean="0">
              <a:solidFill>
                <a:schemeClr val="bg1"/>
              </a:solidFill>
              <a:latin typeface="Arial" charset="0"/>
              <a:cs typeface="Arial" charset="0"/>
            </a:endParaRPr>
          </a:p>
          <a:p>
            <a:pPr marL="182880" eaLnBrk="1" hangingPunct="1">
              <a:spcBef>
                <a:spcPct val="0"/>
              </a:spcBef>
              <a:buFont typeface="Arial" panose="020B0604020202020204" pitchFamily="34" charset="0"/>
              <a:buChar char="•"/>
            </a:pPr>
            <a:r>
              <a:rPr lang="en-US" altLang="en-US" sz="3000" b="1" dirty="0" smtClean="0">
                <a:solidFill>
                  <a:schemeClr val="bg1"/>
                </a:solidFill>
                <a:latin typeface="Arial" charset="0"/>
                <a:cs typeface="Arial" charset="0"/>
              </a:rPr>
              <a:t> outcomes data</a:t>
            </a:r>
          </a:p>
          <a:p>
            <a:pPr marL="182880" eaLnBrk="1" hangingPunct="1">
              <a:spcBef>
                <a:spcPct val="0"/>
              </a:spcBef>
              <a:buFont typeface="Arial" panose="020B0604020202020204" pitchFamily="34" charset="0"/>
              <a:buChar char="•"/>
            </a:pPr>
            <a:r>
              <a:rPr lang="en-US" altLang="en-US" sz="3000" b="1" dirty="0" smtClean="0">
                <a:solidFill>
                  <a:schemeClr val="bg1"/>
                </a:solidFill>
                <a:latin typeface="Arial" charset="0"/>
                <a:cs typeface="Arial" charset="0"/>
              </a:rPr>
              <a:t> population </a:t>
            </a:r>
            <a:r>
              <a:rPr lang="en-US" altLang="en-US" sz="3000" b="1" dirty="0">
                <a:solidFill>
                  <a:schemeClr val="bg1"/>
                </a:solidFill>
                <a:latin typeface="Arial" charset="0"/>
                <a:cs typeface="Arial" charset="0"/>
              </a:rPr>
              <a:t>considerations</a:t>
            </a:r>
          </a:p>
          <a:p>
            <a:pPr marL="182880" eaLnBrk="1" hangingPunct="1">
              <a:spcBef>
                <a:spcPct val="0"/>
              </a:spcBef>
              <a:buFont typeface="Arial" panose="020B0604020202020204" pitchFamily="34" charset="0"/>
              <a:buChar char="•"/>
            </a:pPr>
            <a:r>
              <a:rPr lang="en-US" altLang="en-US" sz="3000" b="1" dirty="0" smtClean="0">
                <a:solidFill>
                  <a:schemeClr val="bg1"/>
                </a:solidFill>
                <a:latin typeface="Arial" charset="0"/>
                <a:cs typeface="Arial" charset="0"/>
              </a:rPr>
              <a:t> appropriate settings</a:t>
            </a:r>
          </a:p>
          <a:p>
            <a:pPr marL="182880" eaLnBrk="1" hangingPunct="1">
              <a:spcBef>
                <a:spcPct val="0"/>
              </a:spcBef>
              <a:buFont typeface="Arial" panose="020B0604020202020204" pitchFamily="34" charset="0"/>
              <a:buChar char="•"/>
            </a:pPr>
            <a:r>
              <a:rPr lang="en-US" altLang="en-US" sz="3000" b="1" dirty="0" smtClean="0">
                <a:solidFill>
                  <a:schemeClr val="bg1"/>
                </a:solidFill>
                <a:latin typeface="Arial" charset="0"/>
                <a:cs typeface="Arial" charset="0"/>
              </a:rPr>
              <a:t> cost data</a:t>
            </a:r>
          </a:p>
          <a:p>
            <a:pPr marL="182880" eaLnBrk="1" hangingPunct="1">
              <a:spcBef>
                <a:spcPct val="0"/>
              </a:spcBef>
              <a:buFont typeface="Arial" panose="020B0604020202020204" pitchFamily="34" charset="0"/>
              <a:buChar char="•"/>
            </a:pPr>
            <a:r>
              <a:rPr lang="en-US" altLang="en-US" sz="3000" b="1" dirty="0">
                <a:solidFill>
                  <a:schemeClr val="bg1"/>
                </a:solidFill>
                <a:latin typeface="Arial" charset="0"/>
                <a:cs typeface="Arial" charset="0"/>
              </a:rPr>
              <a:t> </a:t>
            </a:r>
            <a:r>
              <a:rPr lang="en-US" altLang="en-US" sz="3000" b="1" dirty="0" smtClean="0">
                <a:solidFill>
                  <a:schemeClr val="bg1"/>
                </a:solidFill>
                <a:latin typeface="Arial" charset="0"/>
                <a:cs typeface="Arial" charset="0"/>
              </a:rPr>
              <a:t>readiness for                                       </a:t>
            </a:r>
          </a:p>
          <a:p>
            <a:pPr marL="182880" eaLnBrk="1" hangingPunct="1">
              <a:spcBef>
                <a:spcPct val="0"/>
              </a:spcBef>
              <a:buNone/>
            </a:pPr>
            <a:r>
              <a:rPr lang="en-US" altLang="en-US" sz="3000" b="1" dirty="0">
                <a:solidFill>
                  <a:schemeClr val="bg1"/>
                </a:solidFill>
                <a:latin typeface="Arial" charset="0"/>
                <a:cs typeface="Arial" charset="0"/>
              </a:rPr>
              <a:t> </a:t>
            </a:r>
            <a:r>
              <a:rPr lang="en-US" altLang="en-US" sz="3000" b="1" dirty="0" smtClean="0">
                <a:solidFill>
                  <a:schemeClr val="bg1"/>
                </a:solidFill>
                <a:latin typeface="Arial" charset="0"/>
                <a:cs typeface="Arial" charset="0"/>
              </a:rPr>
              <a:t> dissemination</a:t>
            </a:r>
            <a:endParaRPr lang="en-US" altLang="en-US" sz="3000" b="1" dirty="0">
              <a:solidFill>
                <a:schemeClr val="bg1"/>
              </a:solidFill>
              <a:latin typeface="Arial" charset="0"/>
              <a:cs typeface="Arial" charset="0"/>
            </a:endParaRPr>
          </a:p>
        </p:txBody>
      </p:sp>
      <p:sp>
        <p:nvSpPr>
          <p:cNvPr id="4" name="Rectangle 3"/>
          <p:cNvSpPr>
            <a:spLocks noChangeArrowheads="1"/>
          </p:cNvSpPr>
          <p:nvPr/>
        </p:nvSpPr>
        <p:spPr bwMode="auto">
          <a:xfrm>
            <a:off x="539750" y="5791200"/>
            <a:ext cx="8064500" cy="834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lnSpc>
                <a:spcPts val="6500"/>
              </a:lnSpc>
              <a:spcBef>
                <a:spcPct val="0"/>
              </a:spcBef>
              <a:buFontTx/>
              <a:buNone/>
            </a:pPr>
            <a:r>
              <a:rPr lang="en-US" altLang="en-US" sz="4000" b="1" dirty="0" smtClean="0">
                <a:solidFill>
                  <a:srgbClr val="FFC000"/>
                </a:solidFill>
                <a:latin typeface="Arial" charset="0"/>
                <a:cs typeface="Arial" charset="0"/>
              </a:rPr>
              <a:t>www.nrepp.samhsa.gov</a:t>
            </a:r>
            <a:endParaRPr lang="en-US" altLang="en-US" sz="4000" b="1" dirty="0">
              <a:solidFill>
                <a:srgbClr val="FFC000"/>
              </a:solidFill>
              <a:latin typeface="Arial" charset="0"/>
              <a:cs typeface="Arial" charset="0"/>
            </a:endParaRPr>
          </a:p>
        </p:txBody>
      </p:sp>
      <p:pic>
        <p:nvPicPr>
          <p:cNvPr id="1026" name="Picture 2" descr="C:\Users\acpande\AppData\Local\Microsoft\Windows\Temporary Internet Files\Content.IE5\PRLIAT9H\MC90043877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7446" y="2971800"/>
            <a:ext cx="3414154" cy="28451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46115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trengthening linkages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r>
              <a:rPr lang="en-US" altLang="en-US" sz="3100" dirty="0" smtClean="0"/>
              <a:t>liaisons/points </a:t>
            </a:r>
            <a:r>
              <a:rPr lang="en-US" altLang="en-US" sz="3100" dirty="0"/>
              <a:t>of contact </a:t>
            </a:r>
          </a:p>
          <a:p>
            <a:r>
              <a:rPr lang="en-US" altLang="en-US" sz="3100" dirty="0" smtClean="0"/>
              <a:t>contracts/MOUs</a:t>
            </a:r>
            <a:endParaRPr lang="en-US" altLang="en-US" sz="3100" dirty="0"/>
          </a:p>
          <a:p>
            <a:pPr lvl="1"/>
            <a:r>
              <a:rPr lang="en-US" altLang="en-US" dirty="0" smtClean="0"/>
              <a:t>purpose</a:t>
            </a:r>
            <a:endParaRPr lang="en-US" altLang="en-US" dirty="0"/>
          </a:p>
          <a:p>
            <a:pPr lvl="1"/>
            <a:r>
              <a:rPr lang="en-US" altLang="en-US" dirty="0" smtClean="0"/>
              <a:t>staffing</a:t>
            </a:r>
            <a:endParaRPr lang="en-US" altLang="en-US" dirty="0"/>
          </a:p>
          <a:p>
            <a:pPr lvl="1"/>
            <a:r>
              <a:rPr lang="en-US" altLang="en-US" dirty="0" smtClean="0"/>
              <a:t>referral </a:t>
            </a:r>
            <a:r>
              <a:rPr lang="en-US" altLang="en-US" dirty="0"/>
              <a:t>process</a:t>
            </a:r>
          </a:p>
          <a:p>
            <a:pPr lvl="1"/>
            <a:r>
              <a:rPr lang="en-US" altLang="en-US" dirty="0" smtClean="0"/>
              <a:t>cost/compensation</a:t>
            </a:r>
            <a:endParaRPr lang="en-US" altLang="en-US" dirty="0"/>
          </a:p>
          <a:p>
            <a:pPr lvl="1"/>
            <a:r>
              <a:rPr lang="en-US" altLang="en-US" dirty="0" smtClean="0"/>
              <a:t>access </a:t>
            </a:r>
            <a:r>
              <a:rPr lang="en-US" altLang="en-US" dirty="0"/>
              <a:t>to records </a:t>
            </a:r>
          </a:p>
          <a:p>
            <a:r>
              <a:rPr lang="en-US" altLang="en-US" dirty="0" smtClean="0"/>
              <a:t>cross-trainings/education </a:t>
            </a:r>
            <a:r>
              <a:rPr lang="en-US" altLang="en-US" dirty="0"/>
              <a:t>regarding services provided by each agency </a:t>
            </a:r>
          </a:p>
          <a:p>
            <a:pPr lvl="1"/>
            <a:endParaRPr lang="en-US" dirty="0"/>
          </a:p>
        </p:txBody>
      </p:sp>
      <p:pic>
        <p:nvPicPr>
          <p:cNvPr id="1026" name="Picture 2" descr="C:\Users\acpande\AppData\Local\Microsoft\Windows\Temporary Internet Files\Content.IE5\JWIW0AAJ\MC900442088[1].wmf"/>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140000">
            <a:off x="4451023" y="2190206"/>
            <a:ext cx="4247934" cy="1297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412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10600" cy="5562600"/>
          </a:xfrm>
        </p:spPr>
        <p:txBody>
          <a:bodyPr>
            <a:normAutofit/>
          </a:bodyPr>
          <a:lstStyle/>
          <a:p>
            <a:r>
              <a:rPr lang="en-US" altLang="en-US" sz="3100" dirty="0" smtClean="0"/>
              <a:t>shared </a:t>
            </a:r>
            <a:r>
              <a:rPr lang="en-US" altLang="en-US" sz="3100" dirty="0"/>
              <a:t>treatment goals</a:t>
            </a:r>
          </a:p>
          <a:p>
            <a:r>
              <a:rPr lang="en-US" altLang="en-US" sz="3100" dirty="0" smtClean="0"/>
              <a:t>shared </a:t>
            </a:r>
            <a:r>
              <a:rPr lang="en-US" altLang="en-US" sz="3100" dirty="0"/>
              <a:t>policies/procedures</a:t>
            </a:r>
          </a:p>
          <a:p>
            <a:r>
              <a:rPr lang="en-US" altLang="en-US" sz="3100" dirty="0" smtClean="0"/>
              <a:t>plan </a:t>
            </a:r>
            <a:r>
              <a:rPr lang="en-US" altLang="en-US" sz="3100" dirty="0"/>
              <a:t>for sharing </a:t>
            </a:r>
            <a:r>
              <a:rPr lang="en-US" altLang="en-US" sz="3100" dirty="0" smtClean="0"/>
              <a:t>client data </a:t>
            </a:r>
            <a:endParaRPr lang="en-US" altLang="en-US" sz="3100" dirty="0"/>
          </a:p>
          <a:p>
            <a:pPr lvl="2"/>
            <a:r>
              <a:rPr lang="en-US" altLang="en-US" sz="2500" dirty="0"/>
              <a:t>SA treatment information allowed by federal law in health information exchanges </a:t>
            </a:r>
          </a:p>
          <a:p>
            <a:pPr lvl="2"/>
            <a:r>
              <a:rPr lang="en-US" altLang="en-US" sz="2500" dirty="0" smtClean="0"/>
              <a:t>obtain </a:t>
            </a:r>
            <a:r>
              <a:rPr lang="en-US" altLang="en-US" sz="2500" dirty="0"/>
              <a:t>a release of information; need consent except in medical emergencies and a few other circumstances </a:t>
            </a:r>
          </a:p>
          <a:p>
            <a:pPr lvl="3"/>
            <a:r>
              <a:rPr lang="en-US" altLang="en-US" sz="2500" dirty="0" smtClean="0"/>
              <a:t>include </a:t>
            </a:r>
            <a:r>
              <a:rPr lang="en-US" altLang="en-US" sz="2500" dirty="0"/>
              <a:t>detail about what information will be disclosed</a:t>
            </a:r>
          </a:p>
          <a:p>
            <a:pPr lvl="3"/>
            <a:r>
              <a:rPr lang="en-US" altLang="en-US" sz="2500" dirty="0" smtClean="0"/>
              <a:t>patient </a:t>
            </a:r>
            <a:r>
              <a:rPr lang="en-US" altLang="en-US" sz="2500" dirty="0"/>
              <a:t>should be able to retract at a later date </a:t>
            </a:r>
          </a:p>
          <a:p>
            <a:pPr lvl="3"/>
            <a:r>
              <a:rPr lang="en-US" altLang="en-US" sz="2500" dirty="0" smtClean="0"/>
              <a:t>consent </a:t>
            </a:r>
            <a:r>
              <a:rPr lang="en-US" altLang="en-US" sz="2500" dirty="0"/>
              <a:t>should have an expiration date </a:t>
            </a:r>
          </a:p>
        </p:txBody>
      </p:sp>
      <p:sp>
        <p:nvSpPr>
          <p:cNvPr id="3" name="Title 2"/>
          <p:cNvSpPr>
            <a:spLocks noGrp="1"/>
          </p:cNvSpPr>
          <p:nvPr>
            <p:ph type="title"/>
          </p:nvPr>
        </p:nvSpPr>
        <p:spPr>
          <a:xfrm>
            <a:off x="0" y="0"/>
            <a:ext cx="9144000" cy="990600"/>
          </a:xfrm>
        </p:spPr>
        <p:txBody>
          <a:bodyPr>
            <a:normAutofit/>
          </a:bodyPr>
          <a:lstStyle/>
          <a:p>
            <a:r>
              <a:rPr lang="en-US" dirty="0"/>
              <a:t>s</a:t>
            </a:r>
            <a:r>
              <a:rPr lang="en-US" dirty="0" smtClean="0"/>
              <a:t>trengthening linkages (cont’d)</a:t>
            </a:r>
            <a:endParaRPr lang="en-US" dirty="0"/>
          </a:p>
        </p:txBody>
      </p:sp>
    </p:spTree>
    <p:extLst>
      <p:ext uri="{BB962C8B-B14F-4D97-AF65-F5344CB8AC3E}">
        <p14:creationId xmlns:p14="http://schemas.microsoft.com/office/powerpoint/2010/main" val="33802086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6.0&quot;&gt;&lt;object type=&quot;1&quot; unique_id=&quot;10001&quot;&gt;&lt;object type=&quot;8&quot; unique_id=&quot;10415&quot;&gt;&lt;/object&gt;&lt;object type=&quot;2&quot; unique_id=&quot;10416&quot;&gt;&lt;object type=&quot;3&quot; unique_id=&quot;10417&quot;&gt;&lt;property id=&quot;20148&quot; value=&quot;5&quot;/&gt;&lt;property id=&quot;20300&quot; value=&quot;Slide 1 - &amp;quot;presentation title goes here&amp;quot;&quot;/&gt;&lt;property id=&quot;20307&quot; value=&quot;270&quot;/&gt;&lt;/object&gt;&lt;object type=&quot;3&quot; unique_id=&quot;10418&quot;&gt;&lt;property id=&quot;20148&quot; value=&quot;5&quot;/&gt;&lt;property id=&quot;20300&quot; value=&quot;Slide 2&quot;/&gt;&lt;property id=&quot;20307&quot; value=&quot;280&quot;/&gt;&lt;/object&gt;&lt;object type=&quot;3&quot; unique_id=&quot;10803&quot;&gt;&lt;property id=&quot;20148&quot; value=&quot;5&quot;/&gt;&lt;property id=&quot;20300&quot; value=&quot;Slide 3 - &amp;quot;slide title goes here&amp;quot;&quot;/&gt;&lt;property id=&quot;20307&quot; value=&quot;281&quot;/&gt;&lt;/object&gt;&lt;object type=&quot;3&quot; unique_id=&quot;10840&quot;&gt;&lt;property id=&quot;20148&quot; value=&quot;5&quot;/&gt;&lt;property id=&quot;20300&quot; value=&quot;Slide 4 - &amp;quot;slide title goes here&amp;quot;&quot;/&gt;&lt;property id=&quot;20307&quot; value=&quot;282&quot;/&gt;&lt;/object&gt;&lt;/object&gt;&lt;/object&gt;&lt;/database&gt;"/>
</p:tagLst>
</file>

<file path=ppt/theme/theme1.xml><?xml version="1.0" encoding="utf-8"?>
<a:theme xmlns:a="http://schemas.openxmlformats.org/drawingml/2006/main" name="PowerPoint Template-HS">
  <a:themeElements>
    <a:clrScheme name="ASU Color Palette">
      <a:dk1>
        <a:sysClr val="windowText" lastClr="000000"/>
      </a:dk1>
      <a:lt1>
        <a:sysClr val="window" lastClr="FFFFFF"/>
      </a:lt1>
      <a:dk2>
        <a:srgbClr val="990033"/>
      </a:dk2>
      <a:lt2>
        <a:srgbClr val="FFB310"/>
      </a:lt2>
      <a:accent1>
        <a:srgbClr val="4F5557"/>
      </a:accent1>
      <a:accent2>
        <a:srgbClr val="388E14"/>
      </a:accent2>
      <a:accent3>
        <a:srgbClr val="008ED6"/>
      </a:accent3>
      <a:accent4>
        <a:srgbClr val="F47C00"/>
      </a:accent4>
      <a:accent5>
        <a:srgbClr val="AFA593"/>
      </a:accent5>
      <a:accent6>
        <a:srgbClr val="FFB310"/>
      </a:accent6>
      <a:hlink>
        <a:srgbClr val="990033"/>
      </a:hlink>
      <a:folHlink>
        <a:srgbClr val="FFB310"/>
      </a:folHlink>
    </a:clrScheme>
    <a:fontScheme name="ASU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0" tIns="0" rIns="91440" bIns="45720" rtlCol="0">
        <a:normAutofit/>
      </a:bodyPr>
      <a:lstStyle>
        <a:defPPr marL="0" marR="0" indent="0" algn="l" defTabSz="914400" rtl="0" eaLnBrk="1" fontAlgn="auto" latinLnBrk="0" hangingPunct="1">
          <a:lnSpc>
            <a:spcPct val="100000"/>
          </a:lnSpc>
          <a:spcBef>
            <a:spcPct val="20000"/>
          </a:spcBef>
          <a:spcAft>
            <a:spcPts val="0"/>
          </a:spcAft>
          <a:buClrTx/>
          <a:buSzTx/>
          <a:buFont typeface="Arial" pitchFamily="34" charset="0"/>
          <a:buNone/>
          <a:tabLst/>
          <a:defRPr kumimoji="0" sz="2000" b="0" i="0" u="none" strike="noStrike" kern="1200" cap="all" spc="0" normalizeH="0" baseline="0" noProof="0" dirty="0" smtClean="0">
            <a:ln>
              <a:noFill/>
            </a:ln>
            <a:solidFill>
              <a:schemeClr val="bg1"/>
            </a:solidFill>
            <a:effectLst>
              <a:outerShdw blurRad="50800" dist="38100" dir="2700000" algn="tl" rotWithShape="0">
                <a:prstClr val="black"/>
              </a:outerShdw>
            </a:effectLst>
            <a:uLnTx/>
            <a:uFillTx/>
            <a:latin typeface="Arial" pitchFamily="34" charset="0"/>
            <a:ea typeface="+mn-ea"/>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B6E90443B3904B8326CAA2FC130A95" ma:contentTypeVersion="6" ma:contentTypeDescription="Create a new document." ma:contentTypeScope="" ma:versionID="1af1eaa556385689eaa8fc403772fcd7">
  <xsd:schema xmlns:xsd="http://www.w3.org/2001/XMLSchema" xmlns:xs="http://www.w3.org/2001/XMLSchema" xmlns:p="http://schemas.microsoft.com/office/2006/metadata/properties" xmlns:ns2="acc0fdcc-2768-42b2-8256-1aedefbb74fd" targetNamespace="http://schemas.microsoft.com/office/2006/metadata/properties" ma:root="true" ma:fieldsID="48c3d13db3a63f07076de03a4c93ccf3" ns2:_="">
    <xsd:import namespace="acc0fdcc-2768-42b2-8256-1aedefbb74f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0fdcc-2768-42b2-8256-1aedefbb74f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acc0fdcc-2768-42b2-8256-1aedefbb74fd">AC32DMH27FXT-387-37</_dlc_DocId>
    <_dlc_DocIdUrl xmlns="acc0fdcc-2768-42b2-8256-1aedefbb74fd">
      <Url>https://healthsolutions.sp10.asu.edu/marketing/_layouts/DocIdRedir.aspx?ID=AC32DMH27FXT-387-37</Url>
      <Description>AC32DMH27FXT-387-37</Description>
    </_dlc_DocIdUrl>
  </documentManagement>
</p:properties>
</file>

<file path=customXml/itemProps1.xml><?xml version="1.0" encoding="utf-8"?>
<ds:datastoreItem xmlns:ds="http://schemas.openxmlformats.org/officeDocument/2006/customXml" ds:itemID="{0B1D4670-3145-4E10-A3D3-84CAEC8A0C74}">
  <ds:schemaRefs>
    <ds:schemaRef ds:uri="http://schemas.microsoft.com/sharepoint/events"/>
  </ds:schemaRefs>
</ds:datastoreItem>
</file>

<file path=customXml/itemProps2.xml><?xml version="1.0" encoding="utf-8"?>
<ds:datastoreItem xmlns:ds="http://schemas.openxmlformats.org/officeDocument/2006/customXml" ds:itemID="{AFFDD2A8-AED1-4211-8EBF-20104A1A9060}">
  <ds:schemaRefs>
    <ds:schemaRef ds:uri="http://schemas.microsoft.com/sharepoint/v3/contenttype/forms"/>
  </ds:schemaRefs>
</ds:datastoreItem>
</file>

<file path=customXml/itemProps3.xml><?xml version="1.0" encoding="utf-8"?>
<ds:datastoreItem xmlns:ds="http://schemas.openxmlformats.org/officeDocument/2006/customXml" ds:itemID="{F70AA5F9-4311-4ADF-BE45-80D1912A5F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0fdcc-2768-42b2-8256-1aedefbb74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9A0EA20-1EBA-4C7B-8B6E-CD3AAA8D4B07}">
  <ds:schemaRefs>
    <ds:schemaRef ds:uri="http://schemas.microsoft.com/office/2006/metadata/properties"/>
    <ds:schemaRef ds:uri="http://schemas.microsoft.com/office/2006/documentManagement/types"/>
    <ds:schemaRef ds:uri="http://purl.org/dc/dcmitype/"/>
    <ds:schemaRef ds:uri="http://purl.org/dc/elements/1.1/"/>
    <ds:schemaRef ds:uri="http://schemas.openxmlformats.org/package/2006/metadata/core-properties"/>
    <ds:schemaRef ds:uri="http://www.w3.org/XML/1998/namespace"/>
    <ds:schemaRef ds:uri="http://purl.org/dc/terms/"/>
    <ds:schemaRef ds:uri="acc0fdcc-2768-42b2-8256-1aedefbb74f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 Template-HS</Template>
  <TotalTime>25</TotalTime>
  <Words>508</Words>
  <Application>Microsoft Office PowerPoint</Application>
  <PresentationFormat>On-screen Show (4:3)</PresentationFormat>
  <Paragraphs>55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MS PGothic</vt:lpstr>
      <vt:lpstr>Arial</vt:lpstr>
      <vt:lpstr>Calibri</vt:lpstr>
      <vt:lpstr>PowerPoint Template-HS</vt:lpstr>
      <vt:lpstr>screening, brief intervention, and referral to treatment</vt:lpstr>
      <vt:lpstr>PowerPoint Presentation</vt:lpstr>
      <vt:lpstr>evaluating providers</vt:lpstr>
      <vt:lpstr>locating providers</vt:lpstr>
      <vt:lpstr>PowerPoint Presentation</vt:lpstr>
      <vt:lpstr>strengthening linkages</vt:lpstr>
      <vt:lpstr>strengthening linkages (cont’d)</vt:lpstr>
    </vt:vector>
  </TitlesOfParts>
  <Company>Arizona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rrodonne</dc:creator>
  <cp:lastModifiedBy>Adrienne Lindsey</cp:lastModifiedBy>
  <cp:revision>13</cp:revision>
  <dcterms:created xsi:type="dcterms:W3CDTF">2013-02-11T18:15:20Z</dcterms:created>
  <dcterms:modified xsi:type="dcterms:W3CDTF">2016-07-11T19:03:00Z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0x0101002DB6E90443B3904B8326CAA2FC130A95</vt:lpwstr>
  </property>
  <property fmtid="{D5CDD505-2E9C-101B-9397-08002B2CF9AE}" pid="3" name="_dlc_DocIdItemGuid">
    <vt:lpwstr>3e6690f6-5653-4482-a293-b2e78ecd5c6b</vt:lpwstr>
  </property>
</Properties>
</file>