
<file path=[Content_Types].xml><?xml version="1.0" encoding="utf-8"?>
<Types xmlns="http://schemas.openxmlformats.org/package/2006/content-types">
  <Default Extension="png" ContentType="image/png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9"/>
  </p:notesMasterIdLst>
  <p:sldIdLst>
    <p:sldId id="501" r:id="rId2"/>
    <p:sldId id="419" r:id="rId3"/>
    <p:sldId id="420" r:id="rId4"/>
    <p:sldId id="421" r:id="rId5"/>
    <p:sldId id="422" r:id="rId6"/>
    <p:sldId id="423" r:id="rId7"/>
    <p:sldId id="424" r:id="rId8"/>
    <p:sldId id="425" r:id="rId9"/>
    <p:sldId id="426" r:id="rId10"/>
    <p:sldId id="427" r:id="rId11"/>
    <p:sldId id="428" r:id="rId12"/>
    <p:sldId id="429" r:id="rId13"/>
    <p:sldId id="430" r:id="rId14"/>
    <p:sldId id="435" r:id="rId15"/>
    <p:sldId id="436" r:id="rId16"/>
    <p:sldId id="437" r:id="rId17"/>
    <p:sldId id="438" r:id="rId18"/>
    <p:sldId id="500" r:id="rId19"/>
    <p:sldId id="439" r:id="rId20"/>
    <p:sldId id="440" r:id="rId21"/>
    <p:sldId id="441" r:id="rId22"/>
    <p:sldId id="442" r:id="rId23"/>
    <p:sldId id="443" r:id="rId24"/>
    <p:sldId id="444" r:id="rId25"/>
    <p:sldId id="495" r:id="rId26"/>
    <p:sldId id="445" r:id="rId27"/>
    <p:sldId id="446" r:id="rId28"/>
    <p:sldId id="447" r:id="rId29"/>
    <p:sldId id="448" r:id="rId30"/>
    <p:sldId id="452" r:id="rId31"/>
    <p:sldId id="456" r:id="rId32"/>
    <p:sldId id="458" r:id="rId33"/>
    <p:sldId id="459" r:id="rId34"/>
    <p:sldId id="460" r:id="rId35"/>
    <p:sldId id="461" r:id="rId36"/>
    <p:sldId id="502" r:id="rId37"/>
    <p:sldId id="503" r:id="rId38"/>
    <p:sldId id="469" r:id="rId39"/>
    <p:sldId id="504" r:id="rId40"/>
    <p:sldId id="476" r:id="rId41"/>
    <p:sldId id="477" r:id="rId42"/>
    <p:sldId id="478" r:id="rId43"/>
    <p:sldId id="479" r:id="rId44"/>
    <p:sldId id="480" r:id="rId45"/>
    <p:sldId id="481" r:id="rId46"/>
    <p:sldId id="505" r:id="rId47"/>
    <p:sldId id="483" r:id="rId48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MS PGothic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MS PGothic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MS PGothic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MS PGothic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310"/>
    <a:srgbClr val="990033"/>
    <a:srgbClr val="00FF00"/>
    <a:srgbClr val="0066FF"/>
    <a:srgbClr val="00367D"/>
    <a:srgbClr val="1B367D"/>
    <a:srgbClr val="3366CC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3"/>
    <p:restoredTop sz="94395" autoAdjust="0"/>
  </p:normalViewPr>
  <p:slideViewPr>
    <p:cSldViewPr snapToGrid="0" snapToObjects="1">
      <p:cViewPr varScale="1">
        <p:scale>
          <a:sx n="81" d="100"/>
          <a:sy n="81" d="100"/>
        </p:scale>
        <p:origin x="1013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8120B721-A4CD-4C4B-880F-9268C2BE0848}" type="datetimeFigureOut">
              <a:rPr lang="en-US"/>
              <a:pPr>
                <a:defRPr/>
              </a:pPr>
              <a:t>7/11/2016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84D1FD99-340C-3C4D-8769-8C5EF705AF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35907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MS PGothic" charset="-128"/>
            </a:endParaRPr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fld id="{84E7C53E-1AAB-AE47-9CBE-F3B54D3DBEA4}" type="slidenum">
              <a:rPr lang="en-US" altLang="en-US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08962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MS PGothic" charset="-128"/>
            </a:endParaRPr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fld id="{DF726287-04D3-7D49-920F-57D2111F46E4}" type="slidenum">
              <a:rPr lang="en-US" altLang="en-US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84955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MS PGothic" charset="-128"/>
            </a:endParaRPr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fld id="{27993F54-0F05-6E4C-8760-DE2072353BE9}" type="slidenum">
              <a:rPr lang="en-US" altLang="en-US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39723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MS PGothic" charset="-128"/>
            </a:endParaRP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fld id="{C2B7780E-37DF-F144-A3B7-DCF3BDA7896F}" type="slidenum">
              <a:rPr lang="en-US" altLang="en-US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62031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600" indent="-228600" eaLnBrk="1" hangingPunct="1">
              <a:spcBef>
                <a:spcPct val="0"/>
              </a:spcBef>
            </a:pPr>
            <a:endParaRPr lang="en-US" altLang="en-US">
              <a:ea typeface="MS PGothic" charset="-128"/>
            </a:endParaRP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fld id="{23A9FE60-EE00-D54F-910F-67CD56CE4AFA}" type="slidenum">
              <a:rPr lang="en-US" altLang="en-US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53121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MS PGothic" charset="-128"/>
            </a:endParaRP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fld id="{C45E6734-3AA2-A549-B2E8-61EA130B7465}" type="slidenum">
              <a:rPr lang="en-US" altLang="en-US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4141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600" indent="-228600" eaLnBrk="1" hangingPunct="1">
              <a:spcBef>
                <a:spcPct val="0"/>
              </a:spcBef>
            </a:pPr>
            <a:endParaRPr lang="en-US" altLang="en-US">
              <a:ea typeface="MS PGothic" charset="-128"/>
            </a:endParaRPr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fld id="{FBC78045-80F0-F647-BD62-2216BD61E89B}" type="slidenum">
              <a:rPr lang="en-US" altLang="en-US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67485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600" indent="-228600" eaLnBrk="1" hangingPunct="1">
              <a:spcBef>
                <a:spcPct val="0"/>
              </a:spcBef>
            </a:pPr>
            <a:endParaRPr lang="en-US" altLang="en-US">
              <a:ea typeface="MS PGothic" charset="-128"/>
            </a:endParaRPr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fld id="{3609D686-6CE2-1F48-849C-E842647365C7}" type="slidenum">
              <a:rPr lang="en-US" altLang="en-US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0877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MS PGothic" charset="-128"/>
            </a:endParaRPr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fld id="{829A23ED-E980-274F-9E81-08D4837CC755}" type="slidenum">
              <a:rPr lang="en-US" altLang="en-US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1621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MS PGothic" charset="-128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fld id="{1228AEC4-5C11-E64D-AF8D-62AD33EFD3BE}" type="slidenum">
              <a:rPr lang="en-US" altLang="en-US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6368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MS PGothic" charset="-128"/>
            </a:endParaRPr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fld id="{1CB18B25-E901-3945-8B1D-9514EC8DEA77}" type="slidenum">
              <a:rPr lang="en-US" altLang="en-US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3285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600" indent="-228600" eaLnBrk="1" hangingPunct="1">
              <a:spcBef>
                <a:spcPct val="0"/>
              </a:spcBef>
            </a:pPr>
            <a:endParaRPr lang="en-US" altLang="en-US">
              <a:ea typeface="MS PGothic" charset="-128"/>
            </a:endParaRP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fld id="{942803D9-9167-A948-BCC3-94D6F4EEFB75}" type="slidenum">
              <a:rPr lang="en-US" altLang="en-US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87624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MS PGothic" charset="-128"/>
            </a:endParaRPr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fld id="{712EB205-CA0F-D244-8CC3-2DAFD9E4E366}" type="slidenum">
              <a:rPr lang="en-US" altLang="en-US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71649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600" indent="-228600" eaLnBrk="1" hangingPunct="1">
              <a:spcBef>
                <a:spcPct val="0"/>
              </a:spcBef>
            </a:pPr>
            <a:endParaRPr lang="en-US" altLang="en-US">
              <a:ea typeface="MS PGothic" charset="-128"/>
            </a:endParaRPr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fld id="{B8936EB1-F598-6741-9F4D-1A6300FE6F62}" type="slidenum">
              <a:rPr lang="en-US" altLang="en-US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36025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600" indent="-228600" eaLnBrk="1" hangingPunct="1">
              <a:spcBef>
                <a:spcPct val="0"/>
              </a:spcBef>
            </a:pPr>
            <a:endParaRPr lang="en-US" altLang="en-US">
              <a:ea typeface="MS PGothic" charset="-128"/>
            </a:endParaRPr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fld id="{E1658F74-A550-B841-95BE-3338FF85E34D}" type="slidenum">
              <a:rPr lang="en-US" altLang="en-US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46880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600" indent="-228600" eaLnBrk="1" hangingPunct="1">
              <a:spcBef>
                <a:spcPct val="0"/>
              </a:spcBef>
            </a:pPr>
            <a:endParaRPr lang="en-US" altLang="en-US">
              <a:ea typeface="MS PGothic" charset="-128"/>
            </a:endParaRPr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fld id="{99412CA1-95F1-844E-AE31-ACC8650AE044}" type="slidenum">
              <a:rPr lang="en-US" altLang="en-US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4848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MS PGothic" charset="-128"/>
            </a:endParaRPr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fld id="{9169EA6C-321D-764F-8C57-690E696D3C8F}" type="slidenum">
              <a:rPr lang="en-US" altLang="en-US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81860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MS PGothic" charset="-128"/>
            </a:endParaRPr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fld id="{326225FD-6CCF-9542-9DB4-9917E08E17F7}" type="slidenum">
              <a:rPr lang="en-US" altLang="en-US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81594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600" indent="-228600" eaLnBrk="1" hangingPunct="1">
              <a:spcBef>
                <a:spcPct val="0"/>
              </a:spcBef>
            </a:pPr>
            <a:endParaRPr lang="en-US" altLang="en-US">
              <a:ea typeface="MS PGothic" charset="-128"/>
            </a:endParaRPr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fld id="{E88E3551-2E86-5642-9B90-973FF72548FE}" type="slidenum">
              <a:rPr lang="en-US" altLang="en-US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91854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600" indent="-228600" eaLnBrk="1" hangingPunct="1">
              <a:spcBef>
                <a:spcPct val="0"/>
              </a:spcBef>
            </a:pPr>
            <a:endParaRPr lang="en-US" altLang="en-US">
              <a:ea typeface="MS PGothic" charset="-128"/>
            </a:endParaRPr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fld id="{ED733A9B-D51D-1D4C-B88D-42DF59993A9B}" type="slidenum">
              <a:rPr lang="en-US" altLang="en-US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04979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600" indent="-228600" eaLnBrk="1" hangingPunct="1">
              <a:spcBef>
                <a:spcPct val="0"/>
              </a:spcBef>
            </a:pPr>
            <a:endParaRPr lang="en-US" altLang="en-US">
              <a:ea typeface="MS PGothic" charset="-128"/>
            </a:endParaRPr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fld id="{CC83FC02-D2D9-044F-B0EF-3DA4B02E7ACA}" type="slidenum">
              <a:rPr lang="en-US" altLang="en-US"/>
              <a:pPr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49576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MS PGothic" charset="-128"/>
            </a:endParaRPr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fld id="{00F93382-D11D-7948-B610-80034107E63E}" type="slidenum">
              <a:rPr lang="en-US" altLang="en-US"/>
              <a:pPr/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11788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MS PGothic" charset="-128"/>
            </a:endParaRP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fld id="{6A636E9B-9DF8-CF47-A063-BAC8AFD92321}" type="slidenum">
              <a:rPr lang="en-US" altLang="en-US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48973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MS PGothic" charset="-128"/>
            </a:endParaRPr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fld id="{B6E1C359-15DE-8949-8C38-63B2A832FF1E}" type="slidenum">
              <a:rPr lang="en-US" altLang="en-US"/>
              <a:pPr/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16001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MS PGothic" charset="-128"/>
            </a:endParaRPr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fld id="{D5F4101D-A86B-C14D-B4B3-C8CFC7E90005}" type="slidenum">
              <a:rPr lang="en-US" altLang="en-US"/>
              <a:pPr/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37063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MS PGothic" charset="-128"/>
            </a:endParaRPr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fld id="{2B0ACE95-D0BD-DC45-89AC-67E6977DBC38}" type="slidenum">
              <a:rPr lang="en-US" altLang="en-US"/>
              <a:pPr/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656077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MS PGothic" charset="-128"/>
            </a:endParaRPr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fld id="{4AB6A3F4-3BC8-9F46-8C91-1D2A5F496A96}" type="slidenum">
              <a:rPr lang="en-US" altLang="en-US"/>
              <a:pPr/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2211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MS PGothic" charset="-128"/>
            </a:endParaRPr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fld id="{09B961C7-22B2-E246-8B36-55A44866DAF0}" type="slidenum">
              <a:rPr lang="en-US" altLang="en-US"/>
              <a:pPr/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98767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MS PGothic" charset="-128"/>
            </a:endParaRPr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fld id="{9B515593-F7CE-8443-A4DC-2E9DDBF0CB9D}" type="slidenum">
              <a:rPr lang="en-US" altLang="en-US"/>
              <a:pPr/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521114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Add citations</a:t>
            </a:r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D91D7939-0958-4AB2-B00A-9C1AD0281363}" type="slidenum">
              <a:rPr lang="en-US" altLang="en-US" smtClean="0"/>
              <a:pPr/>
              <a:t>36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14559487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707D14D2-EF6F-4FAC-BADD-0B022076A71A}" type="slidenum">
              <a:rPr lang="en-US" altLang="en-US" smtClean="0"/>
              <a:pPr/>
              <a:t>37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99104660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MS PGothic" charset="-128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fld id="{25A3151A-8D2C-A840-BCD7-D1A077D346B4}" type="slidenum">
              <a:rPr lang="en-US" altLang="en-US"/>
              <a:pPr/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19515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600" indent="-228600" eaLnBrk="1" hangingPunct="1">
              <a:spcBef>
                <a:spcPct val="0"/>
              </a:spcBef>
            </a:pPr>
            <a:r>
              <a:rPr lang="en-US" altLang="en-US" smtClean="0"/>
              <a:t>Px is better able to maintain a job if not actively using, not suffering from withdrawal symptoms of post-acute withdrawal symptoms or cravings </a:t>
            </a:r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62564B9B-438B-4832-908F-2DA05C6A08DE}" type="slidenum">
              <a:rPr lang="en-US" altLang="en-US" smtClean="0"/>
              <a:pPr/>
              <a:t>39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196633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MS PGothic" charset="-128"/>
            </a:endParaRP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fld id="{2B3418BC-3C05-774E-BC4B-5BF14AEEBA97}" type="slidenum">
              <a:rPr lang="en-US" altLang="en-US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42718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MS PGothic" charset="-128"/>
            </a:endParaRPr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fld id="{4C04D07A-AE89-8449-A439-EFE6BBB3A024}" type="slidenum">
              <a:rPr lang="en-US" altLang="en-US"/>
              <a:pPr/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740738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MS PGothic" charset="-128"/>
            </a:endParaRPr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fld id="{C4A27E2A-CE0F-5F4E-9DF0-37279B313FFE}" type="slidenum">
              <a:rPr lang="en-US" altLang="en-US"/>
              <a:pPr/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212722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MS PGothic" charset="-128"/>
            </a:endParaRPr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fld id="{4345B8BE-FD07-4E42-B007-B388F13B8E45}" type="slidenum">
              <a:rPr lang="en-US" altLang="en-US"/>
              <a:pPr/>
              <a:t>42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361383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MS PGothic" charset="-128"/>
            </a:endParaRPr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fld id="{173304F1-8DE0-F545-96FA-0A3B80784FDB}" type="slidenum">
              <a:rPr lang="en-US" altLang="en-US"/>
              <a:pPr/>
              <a:t>43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336813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600" indent="-228600" eaLnBrk="1" hangingPunct="1">
              <a:spcBef>
                <a:spcPct val="0"/>
              </a:spcBef>
            </a:pPr>
            <a:endParaRPr lang="en-US" altLang="en-US">
              <a:ea typeface="MS PGothic" charset="-128"/>
            </a:endParaRPr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fld id="{C3BF6B00-F4D7-B242-AC8D-CF02B9424019}" type="slidenum">
              <a:rPr lang="en-US" altLang="en-US"/>
              <a:pPr/>
              <a:t>44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63092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MS PGothic" charset="-128"/>
            </a:endParaRPr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fld id="{E6B4FE88-00C8-9C46-871F-9DCC7F6FDF06}" type="slidenum">
              <a:rPr lang="en-US" altLang="en-US"/>
              <a:pPr/>
              <a:t>45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96193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Check Resources</a:t>
            </a:r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5680A53A-16CB-4269-A4CE-B2A16C6DDBC4}" type="slidenum">
              <a:rPr lang="en-US" altLang="en-US" smtClean="0"/>
              <a:pPr/>
              <a:t>46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84044774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MS PGothic" charset="-128"/>
            </a:endParaRPr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fld id="{7EA3E97E-A2DF-C64C-8501-AA091DA693D1}" type="slidenum">
              <a:rPr lang="en-US" altLang="en-US"/>
              <a:pPr/>
              <a:t>47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19702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MS PGothic" charset="-128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fld id="{D919D3C5-A2D1-EE45-9E33-A2D150D3B482}" type="slidenum">
              <a:rPr lang="en-US" altLang="en-US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74549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MS PGothic" charset="-128"/>
            </a:endParaRP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fld id="{3711B49D-3DE4-D24B-8664-C1C2A7D3679D}" type="slidenum">
              <a:rPr lang="en-US" altLang="en-US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4649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MS PGothic" charset="-128"/>
            </a:endParaRP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fld id="{4D2E4168-3891-6B47-BC73-3BB6D63CACDE}" type="slidenum">
              <a:rPr lang="en-US" altLang="en-US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17044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MS PGothic" charset="-128"/>
            </a:endParaRP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fld id="{D8613C36-8329-064E-9B5F-2CCD8FE06C4A}" type="slidenum">
              <a:rPr lang="en-US" altLang="en-US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04448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MS PGothic" charset="-128"/>
            </a:endParaRPr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fld id="{8F03488E-54CE-5949-A59E-F17C6EA54C13}" type="slidenum">
              <a:rPr lang="en-US" altLang="en-US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5265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3C5517-DD84-7940-A4F9-37B8C78C178B}" type="datetimeFigureOut">
              <a:rPr lang="en-US"/>
              <a:pPr>
                <a:defRPr/>
              </a:pPr>
              <a:t>7/11/2016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FC158F-F9E0-4445-9197-EE096E29F0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9326006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1BD291-82B7-9643-BFE5-96CC0B7AAEBD}" type="datetimeFigureOut">
              <a:rPr lang="en-US"/>
              <a:pPr>
                <a:defRPr/>
              </a:pPr>
              <a:t>7/11/2016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10C43D-55AB-6D4A-BCCC-3232A2BBF1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55302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E60097-E4CF-9F40-9629-FA651ED950CB}" type="datetimeFigureOut">
              <a:rPr lang="en-US"/>
              <a:pPr>
                <a:defRPr/>
              </a:pPr>
              <a:t>7/11/2016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42DB19-BCB2-814F-B74E-D88D914B45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0984461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4 - Black Background w/ Gol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57200" y="1949817"/>
            <a:ext cx="8001000" cy="815608"/>
          </a:xfrm>
          <a:prstGeom prst="rect">
            <a:avLst/>
          </a:prstGeom>
        </p:spPr>
        <p:txBody>
          <a:bodyPr lIns="0" bIns="91440" anchor="b">
            <a:spAutoFit/>
          </a:bodyPr>
          <a:lstStyle>
            <a:lvl1pPr algn="l"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457200" y="2790372"/>
            <a:ext cx="8001000" cy="584775"/>
          </a:xfrm>
        </p:spPr>
        <p:txBody>
          <a:bodyPr lIns="0" tIns="0" bIns="91440">
            <a:spAutoFit/>
          </a:bodyPr>
          <a:lstStyle>
            <a:lvl1pPr marL="0" indent="0" algn="l">
              <a:buNone/>
              <a:defRPr b="1"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0"/>
          </p:nvPr>
        </p:nvSpPr>
        <p:spPr>
          <a:xfrm>
            <a:off x="457200" y="3399972"/>
            <a:ext cx="8001000" cy="400110"/>
          </a:xfrm>
        </p:spPr>
        <p:txBody>
          <a:bodyPr lIns="0">
            <a:spAutoFit/>
          </a:bodyPr>
          <a:lstStyle>
            <a:lvl1pPr>
              <a:buNone/>
              <a:defRPr sz="2000" b="0" cap="all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7602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CD0EE-0973-4946-A034-D8E31EF93423}" type="datetimeFigureOut">
              <a:rPr lang="en-US"/>
              <a:pPr>
                <a:defRPr/>
              </a:pPr>
              <a:t>7/11/2016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CAD929-353E-7A44-8063-054C0D15D7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847299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2116C-D3C4-9942-9845-DC10BC2364E9}" type="datetimeFigureOut">
              <a:rPr lang="en-US"/>
              <a:pPr>
                <a:defRPr/>
              </a:pPr>
              <a:t>7/11/2016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06C311-5D86-DF48-AC15-4C7B251727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0642897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A7C431-BF4A-7A48-834C-23738D64F037}" type="datetimeFigureOut">
              <a:rPr lang="en-US"/>
              <a:pPr>
                <a:defRPr/>
              </a:pPr>
              <a:t>7/11/2016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2FB0A0-2913-6E43-A4F7-7FC2C8BA41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9387267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5F104E-B02A-A745-A72F-E4C682B5ED69}" type="datetimeFigureOut">
              <a:rPr lang="en-US"/>
              <a:pPr>
                <a:defRPr/>
              </a:pPr>
              <a:t>7/11/2016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985250-949D-6040-B86D-A7059C3734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6865660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D897E3-64E0-004B-B134-8C3312E54292}" type="datetimeFigureOut">
              <a:rPr lang="en-US"/>
              <a:pPr>
                <a:defRPr/>
              </a:pPr>
              <a:t>7/11/2016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87683B-39AB-5444-99B5-81B54C3481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4286595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EFD949-359F-714F-B3A4-BAD20CDD84FE}" type="datetimeFigureOut">
              <a:rPr lang="en-US"/>
              <a:pPr>
                <a:defRPr/>
              </a:pPr>
              <a:t>7/11/2016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E84B89-AC44-4A47-9CF5-B33B9D8AF6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247902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6A038-D594-8B46-AB20-C88952D5610A}" type="datetimeFigureOut">
              <a:rPr lang="en-US"/>
              <a:pPr>
                <a:defRPr/>
              </a:pPr>
              <a:t>7/11/2016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CC17DB-523D-E74D-84B9-C79AD9EF9D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7251312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3610D-C6B6-734D-ADDF-B2F78E8FF51C}" type="datetimeFigureOut">
              <a:rPr lang="en-US"/>
              <a:pPr>
                <a:defRPr/>
              </a:pPr>
              <a:t>7/11/2016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7B179C-54BA-6D48-82F0-9BC815C795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3488818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0777FF7C-72DC-624B-8E94-E8A461B30092}" type="datetimeFigureOut">
              <a:rPr lang="en-US"/>
              <a:pPr>
                <a:defRPr/>
              </a:pPr>
              <a:t>7/11/2016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F6B17365-BF74-B94A-A207-D460635957A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ransition spd="slow">
    <p:wipe/>
  </p:transition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ate.gov/video/?videoid=60761567001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uact=8&amp;docid=2s_0yMApwAQvKM&amp;tbnid=9JbD5X66z9eHHM:&amp;ved=0CAUQjRw&amp;url=http://janaburson.wordpress.com/category/methadone-dosing/&amp;ei=aTOfU_zgDoTzoAS17YCQDg&amp;bvm=bv.68911936,d.cGU&amp;psig=AFQjCNFR7v9WTR-NP4WBWtAfIa11QbAdPQ&amp;ust=1403028703878589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5.png"/><Relationship Id="rId4" Type="http://schemas.openxmlformats.org/officeDocument/2006/relationships/oleObject" Target="../embeddings/Microsoft_Excel_97-2003_Worksheet1.xls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122894"/>
            <a:ext cx="8512175" cy="1369606"/>
          </a:xfrm>
        </p:spPr>
        <p:txBody>
          <a:bodyPr/>
          <a:lstStyle/>
          <a:p>
            <a:pPr>
              <a:defRPr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creening, brief intervention, and referral to treatment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341688"/>
            <a:ext cx="8001000" cy="5842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edication-assisted treatment</a:t>
            </a:r>
            <a:endParaRPr lang="en-US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3876675"/>
            <a:ext cx="8001000" cy="40005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Lecture 4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204788" y="1577975"/>
            <a:ext cx="4776787" cy="342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>
              <a:lnSpc>
                <a:spcPts val="6500"/>
              </a:lnSpc>
            </a:pPr>
            <a:r>
              <a:rPr lang="en-US" altLang="en-US" sz="5500" b="1">
                <a:solidFill>
                  <a:schemeClr val="bg1"/>
                </a:solidFill>
                <a:latin typeface="Arial" charset="0"/>
              </a:rPr>
              <a:t>treatment outcomes </a:t>
            </a:r>
          </a:p>
          <a:p>
            <a:pPr eaLnBrk="1" hangingPunct="1">
              <a:lnSpc>
                <a:spcPts val="6500"/>
              </a:lnSpc>
            </a:pPr>
            <a:r>
              <a:rPr lang="en-US" altLang="en-US" sz="5500" b="1">
                <a:solidFill>
                  <a:schemeClr val="bg1"/>
                </a:solidFill>
                <a:latin typeface="Arial" charset="0"/>
              </a:rPr>
              <a:t>for alcohol medications</a:t>
            </a:r>
          </a:p>
        </p:txBody>
      </p:sp>
      <p:sp>
        <p:nvSpPr>
          <p:cNvPr id="12292" name="TextBox 6"/>
          <p:cNvSpPr txBox="1">
            <a:spLocks noChangeArrowheads="1"/>
          </p:cNvSpPr>
          <p:nvPr/>
        </p:nvSpPr>
        <p:spPr bwMode="auto">
          <a:xfrm>
            <a:off x="3970338" y="442913"/>
            <a:ext cx="1409700" cy="932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/>
            <a:r>
              <a:rPr lang="en-US" altLang="en-US" sz="30000">
                <a:solidFill>
                  <a:srgbClr val="FFB310"/>
                </a:solidFill>
                <a:latin typeface="Arial" charset="0"/>
              </a:rPr>
              <a:t>{</a:t>
            </a:r>
          </a:p>
        </p:txBody>
      </p:sp>
      <p:sp>
        <p:nvSpPr>
          <p:cNvPr id="4101" name="TextBox 9"/>
          <p:cNvSpPr txBox="1">
            <a:spLocks noChangeArrowheads="1"/>
          </p:cNvSpPr>
          <p:nvPr/>
        </p:nvSpPr>
        <p:spPr bwMode="auto">
          <a:xfrm>
            <a:off x="5380038" y="-412750"/>
            <a:ext cx="3763962" cy="698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/>
            <a:endParaRPr lang="en-US" altLang="en-US" sz="2800">
              <a:solidFill>
                <a:schemeClr val="bg1"/>
              </a:solidFill>
              <a:latin typeface="Arial" charset="0"/>
            </a:endParaRPr>
          </a:p>
          <a:p>
            <a:pPr eaLnBrk="1" hangingPunct="1"/>
            <a:endParaRPr lang="en-US" altLang="en-US" sz="2800">
              <a:solidFill>
                <a:schemeClr val="bg1"/>
              </a:solidFill>
              <a:latin typeface="Arial" charset="0"/>
            </a:endParaRPr>
          </a:p>
          <a:p>
            <a:pPr eaLnBrk="1" hangingPunct="1"/>
            <a:r>
              <a:rPr lang="en-US" altLang="en-US" sz="2800">
                <a:solidFill>
                  <a:schemeClr val="bg1"/>
                </a:solidFill>
                <a:latin typeface="Arial" charset="0"/>
              </a:rPr>
              <a:t>reduces total number of drinking days</a:t>
            </a:r>
          </a:p>
          <a:p>
            <a:pPr eaLnBrk="1" hangingPunct="1"/>
            <a:endParaRPr lang="en-US" altLang="en-US" sz="2800">
              <a:solidFill>
                <a:schemeClr val="bg1"/>
              </a:solidFill>
              <a:latin typeface="Arial" charset="0"/>
            </a:endParaRPr>
          </a:p>
          <a:p>
            <a:pPr eaLnBrk="1" hangingPunct="1"/>
            <a:r>
              <a:rPr lang="en-US" altLang="en-US" sz="2800">
                <a:solidFill>
                  <a:schemeClr val="bg1"/>
                </a:solidFill>
                <a:latin typeface="Arial" charset="0"/>
              </a:rPr>
              <a:t>reduces number of heavy drinking days</a:t>
            </a:r>
          </a:p>
          <a:p>
            <a:pPr eaLnBrk="1" hangingPunct="1"/>
            <a:endParaRPr lang="en-US" altLang="en-US" sz="2800">
              <a:solidFill>
                <a:schemeClr val="bg1"/>
              </a:solidFill>
              <a:latin typeface="Arial" charset="0"/>
            </a:endParaRPr>
          </a:p>
          <a:p>
            <a:pPr eaLnBrk="1" hangingPunct="1"/>
            <a:r>
              <a:rPr lang="en-US" altLang="en-US" sz="2800">
                <a:solidFill>
                  <a:schemeClr val="bg1"/>
                </a:solidFill>
                <a:latin typeface="Arial" charset="0"/>
              </a:rPr>
              <a:t>increased likelihood for abstinence; reduces the risk of relapse</a:t>
            </a:r>
          </a:p>
          <a:p>
            <a:pPr eaLnBrk="1" hangingPunct="1"/>
            <a:endParaRPr lang="en-US" altLang="en-US" sz="2800">
              <a:solidFill>
                <a:schemeClr val="bg1"/>
              </a:solidFill>
              <a:latin typeface="Arial" charset="0"/>
            </a:endParaRPr>
          </a:p>
          <a:p>
            <a:pPr eaLnBrk="1" hangingPunct="1"/>
            <a:r>
              <a:rPr lang="en-US" altLang="en-US" sz="2800">
                <a:solidFill>
                  <a:schemeClr val="bg1"/>
                </a:solidFill>
                <a:latin typeface="Arial" charset="0"/>
              </a:rPr>
              <a:t>reductions in criminal recidivism </a:t>
            </a:r>
          </a:p>
          <a:p>
            <a:pPr eaLnBrk="1" hangingPunct="1"/>
            <a:endParaRPr lang="en-US" altLang="en-US" sz="280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B31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B31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273050" y="2354263"/>
            <a:ext cx="9007475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>
              <a:lnSpc>
                <a:spcPts val="6500"/>
              </a:lnSpc>
            </a:pPr>
            <a:r>
              <a:rPr lang="en-US" altLang="en-US" sz="6500" b="1" dirty="0">
                <a:solidFill>
                  <a:srgbClr val="FFFFFF"/>
                </a:solidFill>
                <a:latin typeface="Arial" charset="0"/>
              </a:rPr>
              <a:t>myth #3:</a:t>
            </a:r>
            <a:r>
              <a:rPr lang="en-US" altLang="en-US" sz="6500" b="1" dirty="0">
                <a:solidFill>
                  <a:srgbClr val="000000"/>
                </a:solidFill>
                <a:latin typeface="Arial" charset="0"/>
              </a:rPr>
              <a:t> If someone is </a:t>
            </a:r>
            <a:r>
              <a:rPr lang="en-US" altLang="en-US" sz="6500" b="1" dirty="0" smtClean="0">
                <a:solidFill>
                  <a:srgbClr val="000000"/>
                </a:solidFill>
                <a:latin typeface="Arial" charset="0"/>
              </a:rPr>
              <a:t>sober, </a:t>
            </a:r>
            <a:r>
              <a:rPr lang="en-US" altLang="en-US" sz="6500" b="1" dirty="0">
                <a:solidFill>
                  <a:srgbClr val="000000"/>
                </a:solidFill>
                <a:latin typeface="Arial" charset="0"/>
              </a:rPr>
              <a:t>they don’t need MAT.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273050" y="1625600"/>
            <a:ext cx="8543925" cy="425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ctr" eaLnBrk="1" hangingPunct="1">
              <a:lnSpc>
                <a:spcPts val="6500"/>
              </a:lnSpc>
            </a:pPr>
            <a:r>
              <a:rPr lang="en-US" altLang="en-US" sz="5700" b="1" dirty="0">
                <a:solidFill>
                  <a:schemeClr val="bg1"/>
                </a:solidFill>
                <a:latin typeface="Arial" charset="0"/>
              </a:rPr>
              <a:t>drug overdose is one of the </a:t>
            </a:r>
            <a:r>
              <a:rPr lang="en-US" altLang="en-US" sz="5700" b="1" dirty="0">
                <a:solidFill>
                  <a:srgbClr val="FFB310"/>
                </a:solidFill>
                <a:latin typeface="Arial" charset="0"/>
              </a:rPr>
              <a:t>leading causes of death </a:t>
            </a:r>
            <a:r>
              <a:rPr lang="en-US" altLang="en-US" sz="5700" b="1" dirty="0">
                <a:solidFill>
                  <a:schemeClr val="bg1"/>
                </a:solidFill>
                <a:latin typeface="Arial" charset="0"/>
              </a:rPr>
              <a:t>for individuals being released from prison or jail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" name="Rectangle 14">
            <a:hlinkClick r:id="rId3"/>
          </p:cNvPr>
          <p:cNvSpPr>
            <a:spLocks noChangeArrowheads="1"/>
          </p:cNvSpPr>
          <p:nvPr/>
        </p:nvSpPr>
        <p:spPr bwMode="auto">
          <a:xfrm>
            <a:off x="-7938" y="5835650"/>
            <a:ext cx="9144001" cy="102235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>
              <a:solidFill>
                <a:srgbClr val="FFB31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364" name="TextBox 6"/>
          <p:cNvSpPr txBox="1">
            <a:spLocks noChangeArrowheads="1"/>
          </p:cNvSpPr>
          <p:nvPr/>
        </p:nvSpPr>
        <p:spPr bwMode="auto">
          <a:xfrm>
            <a:off x="341313" y="6070600"/>
            <a:ext cx="8666162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/>
            <a:r>
              <a:rPr lang="en-US" altLang="en-US" sz="2600" b="1" i="1">
                <a:solidFill>
                  <a:srgbClr val="000000"/>
                </a:solidFill>
                <a:latin typeface="Arial" charset="0"/>
              </a:rPr>
              <a:t>Reductions in Mortality</a:t>
            </a:r>
          </a:p>
        </p:txBody>
      </p:sp>
      <p:sp>
        <p:nvSpPr>
          <p:cNvPr id="19461" name="Rectangle 3"/>
          <p:cNvSpPr>
            <a:spLocks noChangeArrowheads="1"/>
          </p:cNvSpPr>
          <p:nvPr/>
        </p:nvSpPr>
        <p:spPr bwMode="auto">
          <a:xfrm>
            <a:off x="531813" y="-52388"/>
            <a:ext cx="8513762" cy="588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>
              <a:lnSpc>
                <a:spcPts val="6500"/>
              </a:lnSpc>
            </a:pPr>
            <a:r>
              <a:rPr lang="en-US" altLang="en-US" sz="2600" b="1" dirty="0">
                <a:solidFill>
                  <a:srgbClr val="FFC425"/>
                </a:solidFill>
                <a:latin typeface="Arial" charset="0"/>
              </a:rPr>
              <a:t>Drug overdose </a:t>
            </a:r>
            <a:r>
              <a:rPr lang="en-US" altLang="en-US" sz="2600" b="1" dirty="0">
                <a:solidFill>
                  <a:schemeClr val="bg1"/>
                </a:solidFill>
                <a:latin typeface="Arial" charset="0"/>
              </a:rPr>
              <a:t>was the </a:t>
            </a:r>
            <a:r>
              <a:rPr lang="en-US" altLang="en-US" sz="2600" b="1" u="sng" dirty="0">
                <a:solidFill>
                  <a:srgbClr val="FFB310"/>
                </a:solidFill>
                <a:latin typeface="Arial" charset="0"/>
              </a:rPr>
              <a:t>leading cause of death</a:t>
            </a:r>
            <a:r>
              <a:rPr lang="en-US" altLang="en-US" sz="2600" b="1" dirty="0">
                <a:solidFill>
                  <a:schemeClr val="bg1"/>
                </a:solidFill>
                <a:latin typeface="Arial" charset="0"/>
              </a:rPr>
              <a:t> for those released from Washington State prisons between 1999 and 2003 (Binswanger et al., 2007).</a:t>
            </a:r>
            <a:endParaRPr lang="en-US" altLang="en-US" sz="2600" b="1" dirty="0">
              <a:solidFill>
                <a:srgbClr val="FFC425"/>
              </a:solidFill>
              <a:latin typeface="Arial" charset="0"/>
            </a:endParaRPr>
          </a:p>
          <a:p>
            <a:pPr eaLnBrk="1" hangingPunct="1">
              <a:lnSpc>
                <a:spcPts val="6500"/>
              </a:lnSpc>
            </a:pPr>
            <a:r>
              <a:rPr lang="en-US" altLang="en-US" sz="2600" b="1" dirty="0">
                <a:solidFill>
                  <a:srgbClr val="FFFFFF"/>
                </a:solidFill>
                <a:latin typeface="Arial" charset="0"/>
              </a:rPr>
              <a:t>	Before…</a:t>
            </a:r>
          </a:p>
          <a:p>
            <a:pPr lvl="1" eaLnBrk="1" hangingPunct="1">
              <a:lnSpc>
                <a:spcPts val="4800"/>
              </a:lnSpc>
            </a:pPr>
            <a:r>
              <a:rPr lang="en-US" altLang="en-US" sz="2600" b="1" i="1" dirty="0">
                <a:solidFill>
                  <a:srgbClr val="FFFFFF"/>
                </a:solidFill>
                <a:latin typeface="Arial" charset="0"/>
              </a:rPr>
              <a:t>	Homicides</a:t>
            </a:r>
            <a:r>
              <a:rPr lang="en-US" altLang="en-US" sz="2600" b="1" dirty="0">
                <a:solidFill>
                  <a:srgbClr val="FFFFFF"/>
                </a:solidFill>
                <a:latin typeface="Arial" charset="0"/>
              </a:rPr>
              <a:t>,</a:t>
            </a:r>
          </a:p>
          <a:p>
            <a:pPr lvl="1" eaLnBrk="1" hangingPunct="1">
              <a:lnSpc>
                <a:spcPts val="4800"/>
              </a:lnSpc>
            </a:pPr>
            <a:r>
              <a:rPr lang="en-US" altLang="en-US" sz="2600" b="1" i="1" dirty="0">
                <a:solidFill>
                  <a:srgbClr val="FFFFFF"/>
                </a:solidFill>
                <a:latin typeface="Arial" charset="0"/>
              </a:rPr>
              <a:t>	Suicides</a:t>
            </a:r>
            <a:r>
              <a:rPr lang="en-US" altLang="en-US" sz="2600" b="1" dirty="0">
                <a:solidFill>
                  <a:srgbClr val="FFFFFF"/>
                </a:solidFill>
                <a:latin typeface="Arial" charset="0"/>
              </a:rPr>
              <a:t>,</a:t>
            </a:r>
          </a:p>
          <a:p>
            <a:pPr lvl="1" eaLnBrk="1" hangingPunct="1">
              <a:lnSpc>
                <a:spcPts val="4800"/>
              </a:lnSpc>
            </a:pPr>
            <a:r>
              <a:rPr lang="en-US" altLang="en-US" sz="2600" b="1" i="1" dirty="0">
                <a:solidFill>
                  <a:srgbClr val="FFFFFF"/>
                </a:solidFill>
                <a:latin typeface="Arial" charset="0"/>
              </a:rPr>
              <a:t>	Heart disease</a:t>
            </a:r>
            <a:r>
              <a:rPr lang="en-US" altLang="en-US" sz="2600" b="1" dirty="0">
                <a:solidFill>
                  <a:srgbClr val="FFFFFF"/>
                </a:solidFill>
                <a:latin typeface="Arial" charset="0"/>
              </a:rPr>
              <a:t>, and… </a:t>
            </a:r>
          </a:p>
          <a:p>
            <a:pPr lvl="1" eaLnBrk="1" hangingPunct="1">
              <a:lnSpc>
                <a:spcPts val="4800"/>
              </a:lnSpc>
            </a:pPr>
            <a:r>
              <a:rPr lang="en-US" altLang="en-US" sz="2600" b="1" i="1" dirty="0">
                <a:solidFill>
                  <a:srgbClr val="FFFFFF"/>
                </a:solidFill>
                <a:latin typeface="Arial" charset="0"/>
              </a:rPr>
              <a:t>	Motor vehicle accidents</a:t>
            </a:r>
          </a:p>
        </p:txBody>
      </p:sp>
      <p:pic>
        <p:nvPicPr>
          <p:cNvPr id="15366" name="Picture 7" descr="C:\Users\acpande\AppData\Local\Microsoft\Windows\Temporary Internet Files\Content.IE5\2403H3BY\MP900402701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813" y="2714625"/>
            <a:ext cx="2768600" cy="415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4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4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4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4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4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4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4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4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B31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B31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358775" y="2354263"/>
            <a:ext cx="8686800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>
              <a:lnSpc>
                <a:spcPts val="6500"/>
              </a:lnSpc>
            </a:pPr>
            <a:r>
              <a:rPr lang="en-US" altLang="en-US" sz="6500" b="1">
                <a:solidFill>
                  <a:srgbClr val="FFFFFF"/>
                </a:solidFill>
                <a:latin typeface="Arial" charset="0"/>
              </a:rPr>
              <a:t>myth #4:</a:t>
            </a:r>
            <a:r>
              <a:rPr lang="en-US" altLang="en-US" sz="6500" b="1">
                <a:solidFill>
                  <a:srgbClr val="000000"/>
                </a:solidFill>
                <a:latin typeface="Arial" charset="0"/>
              </a:rPr>
              <a:t> MAT is too expensive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384175" y="1514475"/>
            <a:ext cx="8329613" cy="425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>
              <a:lnSpc>
                <a:spcPts val="6500"/>
              </a:lnSpc>
            </a:pPr>
            <a:r>
              <a:rPr lang="en-US" altLang="en-US" sz="5500" b="1">
                <a:solidFill>
                  <a:schemeClr val="bg1"/>
                </a:solidFill>
                <a:latin typeface="Arial" charset="0"/>
              </a:rPr>
              <a:t>many MAT medications can be found on </a:t>
            </a:r>
          </a:p>
          <a:p>
            <a:pPr eaLnBrk="1" hangingPunct="1">
              <a:lnSpc>
                <a:spcPts val="6500"/>
              </a:lnSpc>
            </a:pPr>
            <a:r>
              <a:rPr lang="en-US" altLang="en-US" sz="5500" b="1">
                <a:solidFill>
                  <a:schemeClr val="bg1"/>
                </a:solidFill>
                <a:latin typeface="Arial" charset="0"/>
              </a:rPr>
              <a:t>state </a:t>
            </a:r>
            <a:r>
              <a:rPr lang="en-US" altLang="en-US" sz="5500" b="1">
                <a:solidFill>
                  <a:srgbClr val="FFC000"/>
                </a:solidFill>
                <a:latin typeface="Arial" charset="0"/>
              </a:rPr>
              <a:t>Medicaid/</a:t>
            </a:r>
          </a:p>
          <a:p>
            <a:pPr eaLnBrk="1" hangingPunct="1">
              <a:lnSpc>
                <a:spcPts val="6500"/>
              </a:lnSpc>
            </a:pPr>
            <a:r>
              <a:rPr lang="en-US" altLang="en-US" sz="5500" b="1">
                <a:solidFill>
                  <a:srgbClr val="FFC000"/>
                </a:solidFill>
                <a:latin typeface="Arial" charset="0"/>
              </a:rPr>
              <a:t>Medicare </a:t>
            </a:r>
          </a:p>
          <a:p>
            <a:pPr eaLnBrk="1" hangingPunct="1">
              <a:lnSpc>
                <a:spcPts val="6500"/>
              </a:lnSpc>
            </a:pPr>
            <a:r>
              <a:rPr lang="en-US" altLang="en-US" sz="5500" b="1">
                <a:solidFill>
                  <a:schemeClr val="bg1"/>
                </a:solidFill>
                <a:latin typeface="Arial" charset="0"/>
              </a:rPr>
              <a:t>formularies </a:t>
            </a:r>
          </a:p>
        </p:txBody>
      </p:sp>
      <p:pic>
        <p:nvPicPr>
          <p:cNvPr id="17412" name="Picture 4" descr="C:\Users\acpande\AppData\Local\Microsoft\Windows\Temporary Internet Files\Content.IE5\OVLY87AG\MP900400871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763" y="3189288"/>
            <a:ext cx="2640012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300038" y="136525"/>
            <a:ext cx="8761412" cy="675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>
              <a:lnSpc>
                <a:spcPts val="6500"/>
              </a:lnSpc>
            </a:pPr>
            <a:r>
              <a:rPr lang="en-US" altLang="en-US" sz="5500" b="1" dirty="0">
                <a:solidFill>
                  <a:schemeClr val="bg1"/>
                </a:solidFill>
                <a:latin typeface="Arial" charset="0"/>
              </a:rPr>
              <a:t>for those </a:t>
            </a:r>
          </a:p>
          <a:p>
            <a:pPr eaLnBrk="1" hangingPunct="1">
              <a:lnSpc>
                <a:spcPts val="6500"/>
              </a:lnSpc>
            </a:pPr>
            <a:r>
              <a:rPr lang="en-US" altLang="en-US" sz="5500" b="1" dirty="0">
                <a:solidFill>
                  <a:schemeClr val="bg1"/>
                </a:solidFill>
                <a:latin typeface="Arial" charset="0"/>
              </a:rPr>
              <a:t>patients who </a:t>
            </a:r>
          </a:p>
          <a:p>
            <a:pPr eaLnBrk="1" hangingPunct="1">
              <a:lnSpc>
                <a:spcPts val="6500"/>
              </a:lnSpc>
            </a:pPr>
            <a:r>
              <a:rPr lang="en-US" altLang="en-US" sz="5500" b="1" dirty="0">
                <a:solidFill>
                  <a:schemeClr val="bg1"/>
                </a:solidFill>
                <a:latin typeface="Arial" charset="0"/>
              </a:rPr>
              <a:t>do not qualify </a:t>
            </a:r>
          </a:p>
          <a:p>
            <a:pPr eaLnBrk="1" hangingPunct="1">
              <a:lnSpc>
                <a:spcPts val="6500"/>
              </a:lnSpc>
            </a:pPr>
            <a:r>
              <a:rPr lang="en-US" altLang="en-US" sz="5500" b="1" dirty="0">
                <a:solidFill>
                  <a:schemeClr val="bg1"/>
                </a:solidFill>
                <a:latin typeface="Arial" charset="0"/>
              </a:rPr>
              <a:t>for Medicaid or Medicare many </a:t>
            </a:r>
            <a:r>
              <a:rPr lang="en-US" altLang="en-US" sz="5500" b="1" dirty="0">
                <a:solidFill>
                  <a:srgbClr val="FFC000"/>
                </a:solidFill>
                <a:latin typeface="Arial" charset="0"/>
              </a:rPr>
              <a:t>patient assistance programs</a:t>
            </a:r>
            <a:r>
              <a:rPr lang="en-US" altLang="en-US" sz="5500" b="1" dirty="0">
                <a:solidFill>
                  <a:schemeClr val="bg1"/>
                </a:solidFill>
                <a:latin typeface="Arial" charset="0"/>
              </a:rPr>
              <a:t> are available through the </a:t>
            </a:r>
            <a:r>
              <a:rPr lang="en-US" altLang="en-US" sz="5500" b="1" dirty="0" smtClean="0">
                <a:solidFill>
                  <a:schemeClr val="bg1"/>
                </a:solidFill>
                <a:latin typeface="Arial" charset="0"/>
              </a:rPr>
              <a:t>medication manufacturers</a:t>
            </a:r>
            <a:endParaRPr lang="en-US" altLang="en-US" sz="5500" b="1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21508" name="Picture 8" descr="https://encrypted-tbn2.gstatic.com/images?q=tbn:ANd9GcQ0DQDaeI0CEb9u_AR55YaPcWwWFfdsaZTFgNsT_D1UglQ5YsX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511" y="152023"/>
            <a:ext cx="2919413" cy="24860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9459" name="TextBox 6"/>
          <p:cNvSpPr txBox="1">
            <a:spLocks noChangeArrowheads="1"/>
          </p:cNvSpPr>
          <p:nvPr/>
        </p:nvSpPr>
        <p:spPr bwMode="auto">
          <a:xfrm>
            <a:off x="4160838" y="730250"/>
            <a:ext cx="1409700" cy="932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/>
            <a:r>
              <a:rPr lang="en-US" altLang="en-US" sz="30000">
                <a:solidFill>
                  <a:srgbClr val="FFB310"/>
                </a:solidFill>
                <a:latin typeface="Arial" charset="0"/>
              </a:rPr>
              <a:t>{</a:t>
            </a:r>
          </a:p>
        </p:txBody>
      </p:sp>
      <p:sp>
        <p:nvSpPr>
          <p:cNvPr id="4101" name="TextBox 9"/>
          <p:cNvSpPr txBox="1">
            <a:spLocks noChangeArrowheads="1"/>
          </p:cNvSpPr>
          <p:nvPr/>
        </p:nvSpPr>
        <p:spPr bwMode="auto">
          <a:xfrm>
            <a:off x="5638800" y="1039813"/>
            <a:ext cx="3505200" cy="446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/>
            <a:endParaRPr lang="en-US" altLang="en-US" sz="2800">
              <a:solidFill>
                <a:schemeClr val="bg1"/>
              </a:solidFill>
              <a:latin typeface="Arial" charset="0"/>
            </a:endParaRPr>
          </a:p>
          <a:p>
            <a:pPr eaLnBrk="1" hangingPunct="1"/>
            <a:endParaRPr lang="en-US" altLang="en-US" sz="2800">
              <a:solidFill>
                <a:schemeClr val="bg1"/>
              </a:solidFill>
              <a:latin typeface="Arial" charset="0"/>
            </a:endParaRPr>
          </a:p>
          <a:p>
            <a:pPr eaLnBrk="1" hangingPunct="1"/>
            <a:r>
              <a:rPr lang="en-US" altLang="en-US" sz="2800">
                <a:solidFill>
                  <a:schemeClr val="bg1"/>
                </a:solidFill>
                <a:latin typeface="Arial" charset="0"/>
              </a:rPr>
              <a:t>grant funding</a:t>
            </a:r>
          </a:p>
          <a:p>
            <a:pPr eaLnBrk="1" hangingPunct="1"/>
            <a:endParaRPr lang="en-US" altLang="en-US" sz="2000">
              <a:solidFill>
                <a:schemeClr val="bg1"/>
              </a:solidFill>
              <a:latin typeface="Arial" charset="0"/>
            </a:endParaRPr>
          </a:p>
          <a:p>
            <a:pPr eaLnBrk="1" hangingPunct="1"/>
            <a:r>
              <a:rPr lang="en-US" altLang="en-US" sz="2800">
                <a:solidFill>
                  <a:schemeClr val="bg1"/>
                </a:solidFill>
                <a:latin typeface="Arial" charset="0"/>
              </a:rPr>
              <a:t>private insurance</a:t>
            </a:r>
          </a:p>
          <a:p>
            <a:pPr eaLnBrk="1" hangingPunct="1"/>
            <a:endParaRPr lang="en-US" altLang="en-US" sz="2000">
              <a:solidFill>
                <a:schemeClr val="bg1"/>
              </a:solidFill>
              <a:latin typeface="Arial" charset="0"/>
            </a:endParaRPr>
          </a:p>
          <a:p>
            <a:pPr eaLnBrk="1" hangingPunct="1"/>
            <a:r>
              <a:rPr lang="en-US" altLang="en-US" sz="2800">
                <a:solidFill>
                  <a:schemeClr val="bg1"/>
                </a:solidFill>
                <a:latin typeface="Arial" charset="0"/>
              </a:rPr>
              <a:t>prescription discount cards</a:t>
            </a:r>
          </a:p>
          <a:p>
            <a:pPr eaLnBrk="1" hangingPunct="1"/>
            <a:endParaRPr lang="en-US" altLang="en-US" sz="2000">
              <a:solidFill>
                <a:schemeClr val="bg1"/>
              </a:solidFill>
              <a:latin typeface="Arial" charset="0"/>
            </a:endParaRPr>
          </a:p>
          <a:p>
            <a:pPr eaLnBrk="1" hangingPunct="1"/>
            <a:r>
              <a:rPr lang="en-US" altLang="en-US" sz="2800">
                <a:solidFill>
                  <a:schemeClr val="bg1"/>
                </a:solidFill>
                <a:latin typeface="Arial" charset="0"/>
              </a:rPr>
              <a:t>tribal funds</a:t>
            </a:r>
          </a:p>
          <a:p>
            <a:pPr eaLnBrk="1" hangingPunct="1"/>
            <a:endParaRPr lang="en-US" altLang="en-US" sz="280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19461" name="Picture 5" descr="C:\Users\acpande\AppData\Local\Microsoft\Windows\Temporary Internet Files\Content.IE5\2403H3BY\MP900321180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1230313"/>
            <a:ext cx="3541713" cy="496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extBox 1"/>
          <p:cNvSpPr txBox="1">
            <a:spLocks noChangeArrowheads="1"/>
          </p:cNvSpPr>
          <p:nvPr/>
        </p:nvSpPr>
        <p:spPr bwMode="auto">
          <a:xfrm>
            <a:off x="190500" y="295275"/>
            <a:ext cx="8423275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/>
            <a:r>
              <a:rPr lang="en-US" altLang="en-US" sz="4000" b="1">
                <a:solidFill>
                  <a:schemeClr val="bg1"/>
                </a:solidFill>
                <a:latin typeface="Arial" charset="0"/>
              </a:rPr>
              <a:t>additional MAT funding sources</a:t>
            </a:r>
          </a:p>
          <a:p>
            <a:pPr eaLnBrk="1" hangingPunct="1"/>
            <a:endParaRPr lang="en-US" alt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>
              <a:solidFill>
                <a:schemeClr val="lt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315" name="TextBox 10"/>
          <p:cNvSpPr txBox="1">
            <a:spLocks noChangeArrowheads="1"/>
          </p:cNvSpPr>
          <p:nvPr/>
        </p:nvSpPr>
        <p:spPr bwMode="auto">
          <a:xfrm>
            <a:off x="1174750" y="1300163"/>
            <a:ext cx="346075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/>
            <a:r>
              <a:rPr lang="en-US" altLang="en-US" sz="2500" b="1">
                <a:solidFill>
                  <a:schemeClr val="bg1"/>
                </a:solidFill>
                <a:latin typeface="Arial" charset="0"/>
              </a:rPr>
              <a:t>changes in age restrictions</a:t>
            </a:r>
          </a:p>
        </p:txBody>
      </p:sp>
      <p:sp>
        <p:nvSpPr>
          <p:cNvPr id="13316" name="TextBox 11"/>
          <p:cNvSpPr txBox="1">
            <a:spLocks noChangeArrowheads="1"/>
          </p:cNvSpPr>
          <p:nvPr/>
        </p:nvSpPr>
        <p:spPr bwMode="auto">
          <a:xfrm>
            <a:off x="1787525" y="5426075"/>
            <a:ext cx="5045075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/>
            <a:r>
              <a:rPr lang="en-US" altLang="en-US" sz="3500" b="1" dirty="0">
                <a:solidFill>
                  <a:schemeClr val="bg1"/>
                </a:solidFill>
                <a:latin typeface="Arial" charset="0"/>
              </a:rPr>
              <a:t>substance </a:t>
            </a:r>
            <a:r>
              <a:rPr lang="en-US" altLang="en-US" sz="3500" b="1" dirty="0" smtClean="0">
                <a:solidFill>
                  <a:schemeClr val="bg1"/>
                </a:solidFill>
                <a:latin typeface="Arial" charset="0"/>
              </a:rPr>
              <a:t>use </a:t>
            </a:r>
            <a:r>
              <a:rPr lang="en-US" altLang="en-US" sz="3500" b="1" dirty="0">
                <a:solidFill>
                  <a:schemeClr val="bg1"/>
                </a:solidFill>
                <a:latin typeface="Arial" charset="0"/>
              </a:rPr>
              <a:t>treatment parity</a:t>
            </a:r>
          </a:p>
        </p:txBody>
      </p:sp>
      <p:sp>
        <p:nvSpPr>
          <p:cNvPr id="13317" name="TextBox 12"/>
          <p:cNvSpPr txBox="1">
            <a:spLocks noChangeArrowheads="1"/>
          </p:cNvSpPr>
          <p:nvPr/>
        </p:nvSpPr>
        <p:spPr bwMode="auto">
          <a:xfrm>
            <a:off x="3594100" y="230188"/>
            <a:ext cx="5502275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/>
            <a:r>
              <a:rPr lang="en-US" altLang="en-US" sz="3500" b="1">
                <a:solidFill>
                  <a:schemeClr val="bg1"/>
                </a:solidFill>
                <a:latin typeface="Arial" charset="0"/>
              </a:rPr>
              <a:t>health exchanges</a:t>
            </a:r>
          </a:p>
        </p:txBody>
      </p:sp>
      <p:sp>
        <p:nvSpPr>
          <p:cNvPr id="13319" name="TextBox 20"/>
          <p:cNvSpPr txBox="1">
            <a:spLocks noChangeArrowheads="1"/>
          </p:cNvSpPr>
          <p:nvPr/>
        </p:nvSpPr>
        <p:spPr bwMode="auto">
          <a:xfrm>
            <a:off x="0" y="3162300"/>
            <a:ext cx="2008188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/>
            <a:r>
              <a:rPr lang="en-US" altLang="en-US" sz="2500" b="1">
                <a:solidFill>
                  <a:schemeClr val="bg1"/>
                </a:solidFill>
                <a:latin typeface="Arial" charset="0"/>
              </a:rPr>
              <a:t>employer mandates</a:t>
            </a:r>
          </a:p>
        </p:txBody>
      </p:sp>
      <p:sp>
        <p:nvSpPr>
          <p:cNvPr id="13320" name="TextBox 21"/>
          <p:cNvSpPr txBox="1">
            <a:spLocks noChangeArrowheads="1"/>
          </p:cNvSpPr>
          <p:nvPr/>
        </p:nvSpPr>
        <p:spPr bwMode="auto">
          <a:xfrm>
            <a:off x="6464300" y="2070100"/>
            <a:ext cx="26797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  <a:latin typeface="Arial" charset="0"/>
              </a:rPr>
              <a:t>Medicaid expansion</a:t>
            </a:r>
          </a:p>
        </p:txBody>
      </p:sp>
      <p:sp>
        <p:nvSpPr>
          <p:cNvPr id="20488" name="TextBox 14"/>
          <p:cNvSpPr txBox="1">
            <a:spLocks noChangeArrowheads="1"/>
          </p:cNvSpPr>
          <p:nvPr/>
        </p:nvSpPr>
        <p:spPr bwMode="auto">
          <a:xfrm>
            <a:off x="1787525" y="2833688"/>
            <a:ext cx="7356475" cy="1758950"/>
          </a:xfrm>
          <a:prstGeom prst="rect">
            <a:avLst/>
          </a:prstGeom>
          <a:solidFill>
            <a:srgbClr val="FFB31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>
              <a:lnSpc>
                <a:spcPts val="6500"/>
              </a:lnSpc>
            </a:pPr>
            <a:r>
              <a:rPr lang="en-US" altLang="en-US" sz="6500" b="1">
                <a:latin typeface="Arial" charset="0"/>
              </a:rPr>
              <a:t>healthcare reform implications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3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3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6" descr="C:\Users\acpande\AppData\Local\Microsoft\Windows\Temporary Internet Files\Content.IE5\0H3G3J9B\MP900390537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0" b="2469"/>
          <a:stretch>
            <a:fillRect/>
          </a:stretch>
        </p:blipFill>
        <p:spPr bwMode="auto">
          <a:xfrm>
            <a:off x="1176338" y="0"/>
            <a:ext cx="71580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Box 11"/>
          <p:cNvSpPr txBox="1">
            <a:spLocks noChangeArrowheads="1"/>
          </p:cNvSpPr>
          <p:nvPr/>
        </p:nvSpPr>
        <p:spPr bwMode="auto">
          <a:xfrm>
            <a:off x="177800" y="3429000"/>
            <a:ext cx="3578225" cy="3381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/>
            <a:r>
              <a:rPr lang="en-US" altLang="en-US" sz="1600" b="1">
                <a:solidFill>
                  <a:srgbClr val="FFB310"/>
                </a:solidFill>
                <a:latin typeface="Arial" charset="0"/>
              </a:rPr>
              <a:t>Part 2</a:t>
            </a:r>
          </a:p>
        </p:txBody>
      </p:sp>
      <p:sp>
        <p:nvSpPr>
          <p:cNvPr id="21508" name="Rectangle 5"/>
          <p:cNvSpPr>
            <a:spLocks noChangeArrowheads="1"/>
          </p:cNvSpPr>
          <p:nvPr/>
        </p:nvSpPr>
        <p:spPr bwMode="auto">
          <a:xfrm>
            <a:off x="28575" y="3856038"/>
            <a:ext cx="83058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>
              <a:lnSpc>
                <a:spcPts val="6500"/>
              </a:lnSpc>
            </a:pPr>
            <a:r>
              <a:rPr lang="en-US" altLang="en-US" sz="6500" b="1">
                <a:latin typeface="Arial" charset="0"/>
              </a:rPr>
              <a:t>the medications</a:t>
            </a:r>
          </a:p>
        </p:txBody>
      </p:sp>
      <p:sp>
        <p:nvSpPr>
          <p:cNvPr id="21509" name="Subtitle 2"/>
          <p:cNvSpPr>
            <a:spLocks noGrp="1"/>
          </p:cNvSpPr>
          <p:nvPr>
            <p:ph type="subTitle" idx="1"/>
          </p:nvPr>
        </p:nvSpPr>
        <p:spPr>
          <a:xfrm>
            <a:off x="77788" y="4557713"/>
            <a:ext cx="8123237" cy="838200"/>
          </a:xfrm>
        </p:spPr>
        <p:txBody>
          <a:bodyPr/>
          <a:lstStyle/>
          <a:p>
            <a:pPr algn="l" eaLnBrk="1" hangingPunct="1"/>
            <a:r>
              <a:rPr lang="en-US" altLang="en-US" sz="4000">
                <a:solidFill>
                  <a:schemeClr val="tx1"/>
                </a:solidFill>
                <a:latin typeface="Arial" charset="0"/>
                <a:ea typeface="MS PGothic" charset="-128"/>
              </a:rPr>
              <a:t>uses and considerations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4099" name="Picture 7" descr="C:\Documents and Settings\acpande\Local Settings\Temporary Internet Files\Content.IE5\GDN79RQ5\MP900398845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37"/>
          <a:stretch>
            <a:fillRect/>
          </a:stretch>
        </p:blipFill>
        <p:spPr bwMode="auto">
          <a:xfrm>
            <a:off x="5029200" y="3424238"/>
            <a:ext cx="4114800" cy="344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Rectangle 3"/>
          <p:cNvSpPr>
            <a:spLocks noChangeArrowheads="1"/>
          </p:cNvSpPr>
          <p:nvPr/>
        </p:nvSpPr>
        <p:spPr bwMode="auto">
          <a:xfrm>
            <a:off x="355600" y="292100"/>
            <a:ext cx="8329613" cy="426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>
              <a:lnSpc>
                <a:spcPts val="6500"/>
              </a:lnSpc>
            </a:pPr>
            <a:r>
              <a:rPr lang="en-US" altLang="en-US" sz="3500" b="1" dirty="0">
                <a:latin typeface="Arial" charset="0"/>
              </a:rPr>
              <a:t>“…treatment for a substance use disorder that includes a </a:t>
            </a:r>
            <a:r>
              <a:rPr lang="en-US" altLang="en-US" sz="3500" b="1" dirty="0">
                <a:solidFill>
                  <a:srgbClr val="FFB310"/>
                </a:solidFill>
                <a:latin typeface="Arial" charset="0"/>
              </a:rPr>
              <a:t>pharmacological intervention </a:t>
            </a:r>
            <a:r>
              <a:rPr lang="en-US" altLang="en-US" sz="3500" b="1" dirty="0">
                <a:latin typeface="Arial" charset="0"/>
              </a:rPr>
              <a:t>as part of a comprehensive substance </a:t>
            </a:r>
            <a:r>
              <a:rPr lang="en-US" altLang="en-US" sz="3500" b="1" dirty="0" smtClean="0">
                <a:latin typeface="Arial" charset="0"/>
              </a:rPr>
              <a:t>use </a:t>
            </a:r>
            <a:r>
              <a:rPr lang="en-US" altLang="en-US" sz="3500" b="1" dirty="0">
                <a:latin typeface="Arial" charset="0"/>
              </a:rPr>
              <a:t>treatment plan...”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520700" y="1662529"/>
            <a:ext cx="4356100" cy="3426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>
              <a:lnSpc>
                <a:spcPts val="6500"/>
              </a:lnSpc>
            </a:pPr>
            <a:r>
              <a:rPr lang="en-US" altLang="en-US" sz="5500" b="1" dirty="0">
                <a:solidFill>
                  <a:schemeClr val="bg1"/>
                </a:solidFill>
                <a:latin typeface="Arial" charset="0"/>
              </a:rPr>
              <a:t>medications for </a:t>
            </a:r>
            <a:r>
              <a:rPr lang="en-US" altLang="en-US" sz="5500" b="1" dirty="0" smtClean="0">
                <a:solidFill>
                  <a:schemeClr val="bg1"/>
                </a:solidFill>
                <a:latin typeface="Arial" charset="0"/>
              </a:rPr>
              <a:t>alcohol use disorder</a:t>
            </a:r>
            <a:endParaRPr lang="en-US" altLang="en-US" sz="55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2532" name="TextBox 6"/>
          <p:cNvSpPr txBox="1">
            <a:spLocks noChangeArrowheads="1"/>
          </p:cNvSpPr>
          <p:nvPr/>
        </p:nvSpPr>
        <p:spPr bwMode="auto">
          <a:xfrm>
            <a:off x="4789488" y="442913"/>
            <a:ext cx="1409700" cy="932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/>
            <a:r>
              <a:rPr lang="en-US" altLang="en-US" sz="30000">
                <a:solidFill>
                  <a:srgbClr val="FFB310"/>
                </a:solidFill>
                <a:latin typeface="Arial" charset="0"/>
              </a:rPr>
              <a:t>{</a:t>
            </a:r>
          </a:p>
        </p:txBody>
      </p:sp>
      <p:sp>
        <p:nvSpPr>
          <p:cNvPr id="22533" name="TextBox 9"/>
          <p:cNvSpPr txBox="1">
            <a:spLocks noChangeArrowheads="1"/>
          </p:cNvSpPr>
          <p:nvPr/>
        </p:nvSpPr>
        <p:spPr bwMode="auto">
          <a:xfrm>
            <a:off x="6284913" y="1252538"/>
            <a:ext cx="2679700" cy="424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/>
            <a:r>
              <a:rPr lang="en-US" altLang="en-US" sz="3400">
                <a:solidFill>
                  <a:schemeClr val="bg1"/>
                </a:solidFill>
                <a:latin typeface="Arial" charset="0"/>
              </a:rPr>
              <a:t>naltrexone</a:t>
            </a:r>
          </a:p>
          <a:p>
            <a:pPr eaLnBrk="1" hangingPunct="1"/>
            <a:endParaRPr lang="en-US" altLang="en-US" sz="3400">
              <a:solidFill>
                <a:schemeClr val="bg1"/>
              </a:solidFill>
              <a:latin typeface="Arial" charset="0"/>
            </a:endParaRPr>
          </a:p>
          <a:p>
            <a:pPr eaLnBrk="1" hangingPunct="1"/>
            <a:endParaRPr lang="en-US" altLang="en-US" sz="3400">
              <a:solidFill>
                <a:schemeClr val="bg1"/>
              </a:solidFill>
              <a:latin typeface="Arial" charset="0"/>
            </a:endParaRPr>
          </a:p>
          <a:p>
            <a:pPr eaLnBrk="1" hangingPunct="1"/>
            <a:r>
              <a:rPr lang="en-US" altLang="en-US" sz="3400">
                <a:solidFill>
                  <a:schemeClr val="bg1"/>
                </a:solidFill>
                <a:latin typeface="Arial" charset="0"/>
              </a:rPr>
              <a:t>acamprosate</a:t>
            </a:r>
          </a:p>
          <a:p>
            <a:pPr eaLnBrk="1" hangingPunct="1"/>
            <a:endParaRPr lang="en-US" altLang="en-US" sz="2500">
              <a:solidFill>
                <a:schemeClr val="bg1"/>
              </a:solidFill>
              <a:latin typeface="Arial" charset="0"/>
            </a:endParaRPr>
          </a:p>
          <a:p>
            <a:pPr eaLnBrk="1" hangingPunct="1"/>
            <a:endParaRPr lang="en-US" altLang="en-US" sz="2500">
              <a:solidFill>
                <a:schemeClr val="bg1"/>
              </a:solidFill>
              <a:latin typeface="Arial" charset="0"/>
            </a:endParaRPr>
          </a:p>
          <a:p>
            <a:pPr eaLnBrk="1" hangingPunct="1"/>
            <a:endParaRPr lang="en-US" altLang="en-US" sz="2500">
              <a:solidFill>
                <a:schemeClr val="bg1"/>
              </a:solidFill>
              <a:latin typeface="Arial" charset="0"/>
            </a:endParaRPr>
          </a:p>
          <a:p>
            <a:pPr eaLnBrk="1" hangingPunct="1"/>
            <a:r>
              <a:rPr lang="en-US" altLang="en-US" sz="3400">
                <a:solidFill>
                  <a:schemeClr val="bg1"/>
                </a:solidFill>
                <a:latin typeface="Arial" charset="0"/>
              </a:rPr>
              <a:t>disulfiram</a:t>
            </a:r>
          </a:p>
          <a:p>
            <a:pPr eaLnBrk="1" hangingPunct="1"/>
            <a:endParaRPr lang="en-US" altLang="en-US" sz="250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423863" y="1341438"/>
            <a:ext cx="8329612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/>
            <a:r>
              <a:rPr lang="en-US" altLang="en-US" sz="3400" b="1" dirty="0">
                <a:solidFill>
                  <a:schemeClr val="bg1"/>
                </a:solidFill>
                <a:latin typeface="Arial" charset="0"/>
              </a:rPr>
              <a:t>mechanism: </a:t>
            </a:r>
            <a:r>
              <a:rPr lang="en-US" altLang="en-US" sz="3400" b="1" dirty="0">
                <a:solidFill>
                  <a:srgbClr val="FFC000"/>
                </a:solidFill>
                <a:latin typeface="Arial" charset="0"/>
              </a:rPr>
              <a:t>blocks the pleasurable effects of alcohol; reduces alcohol cravings</a:t>
            </a:r>
          </a:p>
          <a:p>
            <a:pPr eaLnBrk="1" hangingPunct="1"/>
            <a:endParaRPr lang="en-US" altLang="en-US" sz="3400" b="1" dirty="0">
              <a:solidFill>
                <a:srgbClr val="FFC000"/>
              </a:solidFill>
              <a:latin typeface="Arial" charset="0"/>
            </a:endParaRPr>
          </a:p>
          <a:p>
            <a:pPr eaLnBrk="1" hangingPunct="1"/>
            <a:r>
              <a:rPr lang="en-US" altLang="en-US" sz="3400" b="1" u="sng" dirty="0">
                <a:solidFill>
                  <a:srgbClr val="FFC425"/>
                </a:solidFill>
                <a:latin typeface="Arial" charset="0"/>
              </a:rPr>
              <a:t>pros</a:t>
            </a:r>
            <a:r>
              <a:rPr lang="en-US" altLang="en-US" sz="3400" b="1" dirty="0">
                <a:solidFill>
                  <a:schemeClr val="bg1"/>
                </a:solidFill>
                <a:latin typeface="Arial" charset="0"/>
              </a:rPr>
              <a:t> can be used for alcohol &amp; opioid dependence, non-addictive, </a:t>
            </a:r>
          </a:p>
          <a:p>
            <a:pPr eaLnBrk="1" hangingPunct="1"/>
            <a:r>
              <a:rPr lang="en-US" altLang="en-US" sz="3400" b="1" dirty="0">
                <a:solidFill>
                  <a:schemeClr val="bg1"/>
                </a:solidFill>
                <a:latin typeface="Arial" charset="0"/>
              </a:rPr>
              <a:t>reduces drinking episodes</a:t>
            </a:r>
          </a:p>
          <a:p>
            <a:pPr eaLnBrk="1" hangingPunct="1"/>
            <a:r>
              <a:rPr lang="en-US" altLang="en-US" sz="3400" b="1" dirty="0">
                <a:solidFill>
                  <a:schemeClr val="bg1"/>
                </a:solidFill>
                <a:latin typeface="Arial" charset="0"/>
              </a:rPr>
              <a:t>&amp; volume, extended release</a:t>
            </a:r>
          </a:p>
          <a:p>
            <a:pPr eaLnBrk="1" hangingPunct="1"/>
            <a:r>
              <a:rPr lang="en-US" altLang="en-US" sz="3400" b="1" dirty="0">
                <a:solidFill>
                  <a:schemeClr val="bg1"/>
                </a:solidFill>
                <a:latin typeface="Arial" charset="0"/>
              </a:rPr>
              <a:t>available</a:t>
            </a:r>
          </a:p>
          <a:p>
            <a:pPr eaLnBrk="1" hangingPunct="1"/>
            <a:r>
              <a:rPr lang="en-US" altLang="en-US" sz="3400" b="1" u="sng" dirty="0">
                <a:solidFill>
                  <a:srgbClr val="FFC425"/>
                </a:solidFill>
                <a:latin typeface="Arial" charset="0"/>
              </a:rPr>
              <a:t>cons</a:t>
            </a:r>
            <a:r>
              <a:rPr lang="en-US" altLang="en-US" sz="34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en-US" sz="3400" b="1" dirty="0" smtClean="0">
                <a:solidFill>
                  <a:schemeClr val="bg1"/>
                </a:solidFill>
                <a:latin typeface="Arial" charset="0"/>
              </a:rPr>
              <a:t>non-adherence</a:t>
            </a:r>
            <a:endParaRPr lang="en-US" altLang="en-US" sz="34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3556" name="TextBox 1"/>
          <p:cNvSpPr txBox="1">
            <a:spLocks noChangeArrowheads="1"/>
          </p:cNvSpPr>
          <p:nvPr/>
        </p:nvSpPr>
        <p:spPr bwMode="auto">
          <a:xfrm>
            <a:off x="342900" y="247650"/>
            <a:ext cx="859631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>
              <a:lnSpc>
                <a:spcPts val="6500"/>
              </a:lnSpc>
            </a:pPr>
            <a:r>
              <a:rPr lang="en-US" altLang="en-US" sz="3600" b="1">
                <a:solidFill>
                  <a:srgbClr val="FFC425"/>
                </a:solidFill>
                <a:latin typeface="Arial" charset="0"/>
              </a:rPr>
              <a:t>naltrexone (Depade</a:t>
            </a:r>
            <a:r>
              <a:rPr lang="en-US" altLang="en-US" sz="3600" b="1" baseline="30000">
                <a:solidFill>
                  <a:srgbClr val="FFC425"/>
                </a:solidFill>
                <a:latin typeface="Arial" charset="0"/>
              </a:rPr>
              <a:t>®</a:t>
            </a:r>
            <a:r>
              <a:rPr lang="en-US" altLang="en-US" sz="3600" b="1">
                <a:solidFill>
                  <a:srgbClr val="FFC425"/>
                </a:solidFill>
                <a:latin typeface="Arial" charset="0"/>
              </a:rPr>
              <a:t>, ReVia</a:t>
            </a:r>
            <a:r>
              <a:rPr lang="en-US" altLang="en-US" sz="3600" b="1" baseline="30000">
                <a:solidFill>
                  <a:srgbClr val="FFC425"/>
                </a:solidFill>
                <a:latin typeface="Arial" charset="0"/>
              </a:rPr>
              <a:t>®</a:t>
            </a:r>
            <a:r>
              <a:rPr lang="en-US" altLang="en-US" sz="3600" b="1">
                <a:solidFill>
                  <a:srgbClr val="FFC425"/>
                </a:solidFill>
                <a:latin typeface="Arial" charset="0"/>
              </a:rPr>
              <a:t>, Vivitrol</a:t>
            </a:r>
            <a:r>
              <a:rPr lang="en-US" altLang="en-US" sz="3600" b="1" baseline="30000">
                <a:solidFill>
                  <a:srgbClr val="FFC425"/>
                </a:solidFill>
                <a:latin typeface="Arial" charset="0"/>
              </a:rPr>
              <a:t>®</a:t>
            </a:r>
            <a:r>
              <a:rPr lang="en-US" altLang="en-US" sz="3600" b="1">
                <a:solidFill>
                  <a:srgbClr val="FFC425"/>
                </a:solidFill>
                <a:latin typeface="Arial" charset="0"/>
              </a:rPr>
              <a:t>)</a:t>
            </a:r>
          </a:p>
        </p:txBody>
      </p:sp>
      <p:cxnSp>
        <p:nvCxnSpPr>
          <p:cNvPr id="4" name="Straight Connector 3"/>
          <p:cNvCxnSpPr>
            <a:cxnSpLocks noChangeShapeType="1"/>
          </p:cNvCxnSpPr>
          <p:nvPr/>
        </p:nvCxnSpPr>
        <p:spPr bwMode="auto">
          <a:xfrm>
            <a:off x="495300" y="1193800"/>
            <a:ext cx="7975600" cy="0"/>
          </a:xfrm>
          <a:prstGeom prst="line">
            <a:avLst/>
          </a:prstGeom>
          <a:noFill/>
          <a:ln w="25400">
            <a:solidFill>
              <a:srgbClr val="990033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558" name="AutoShape 2" descr="data:image/jpeg;base64,/9j/4AAQSkZJRgABAQAAAQABAAD/2wCEAAkGBhQSERQUExQVFBUWGBUVFBUVFRUUFBQVFxUVFRgUFxQYHCYeFxkkGRUUHy8gIycpLCwsFR4xNTAqNSYrLCkBCQoKDgwOGg8PGikkHCUsKSwsLCwsLCksLCksLCosLCwsLCwpKSwsNCopLCwsLCkpLCkpKSwsKSwsKSwsLCksLP/AABEIAKwA5gMBIgACEQEDEQH/xAAbAAACAwEBAQAAAAAAAAAAAAAAAQIDBAUGB//EADUQAAEDAgUCBAQFBAMBAAAAAAEAAhEhMQMEEkFRYXEigZGhBTKx8BMUwdHhI0JS8QZiwiT/xAAZAQEAAwEBAAAAAAAAAAAAAAAAAQIEAwX/xAAlEQACAgICAQQDAQEAAAAAAAAAAQIRAyEEEjEUIkFRQmFxsRP/2gAMAwEAAhEDEQA/AO6Ck2yAUKhoFClEKJKbSgJWSaEOKiEBKa+SBt1SCZFkAwPZG6iCpQgCyHboJSiaoBmyIThIoACZSKCdkAG8Jnp9lI3TcgET/KZ/hDh9hQDqoCSEFAQEvsKJCZcohAMppCycoBBMhBTAQESYSUy2UICsJIhAQAU0iUghJLZAQE9SAbQokI1KV0AkAo0p+SAkAhItTPshAkoTCZKAUIJ4Ufu6mEAgESieVEuQDd1ThVlyYehJL7KYCiH2Ug5AA9UEff6JBPZAIBMBDrBCEAUdk0wgEhMlCAoUX4kJPd7LDmcyhJq/MKP5hcp+c6pfnFWyTr/mEfjrkfnBymM51UWWo7DcdWsxJXEbm+q04GaSxR2NkwqsHHkK4CgVitCTcU4RCkggAm5BTchAlElMqjGxIQkWJjQqHZhYsxmljfnVWyaOscyn+YXG/P8AVP8APBRZNHa/MKf464Yzw5Vjc8lk0d7DxVc0LiYGd6rqZXHlSmQ0aBZMhSDUBSVIlOEykSpAnIQhCDl5rHhcHO5xbPiGZuuFivkyqtlkhuxikMQqGpSy+AXuDRc+wVGy6V6RIYnVS1Hr6FemyHwVrQIqdyf3XVw/h7B8w7kmBHBgrM86vRsXGdbZ4hhdw70KuwsV4/td6Few/Dw9WkATx4jWJqQa0Vn4DP8AACvf9VX1CL+ma8nncrnn7sd6Fd3KZsPHXrRaMPCZFGtNY+X9+4UjlmxS42FfqrR5K+SkuL9CASi6s0FpgiqRatidqzC1WmQhRhTUMQKSCt5XNzmYWzM40LgZ/MKGyUjHnMzJWNzk3OVTnLmXolrU8LDc75QT2Sy2DrcBtuei9hk/hoa0UA/6xTpMd6rlkyKB3xYu+/g8yPh+L/h7hTHw/F2b7hezbgDfSKi0RXrwVdi4QIIAaNpgDrIXH/u/o0enieKZk8Uf2x5hbMt+M27fcL07WyD8sTWWtEwLffKvGGJsOYgeX0RchkPjxRzsjmCaEQVuAVn4YNNN7dOfvqnjYWk9D7dFoxZ1LTM2bA4bRQB99EiFbpUHN/0tBlKiChSeEIDwnxHHkwsJKniOk+qrJVGXRFzl6P8A47kIbrIq75ejRNfVcX4Zkzi4gbtdx2A6r2mCYMC0DSCQHaQCBf7qVlzzpdTbxcdvsXDTQGa8dLK/TN4IpSAaiaE7nZUhsEkfNsS2wkCZ91cWA1Mmwjbv/KxHoE2MIrSd7bjnp77JHHFhG9zSbwf4VmGYFbdaX3jyN1HEwA4hxu0nce5U/wAITTfuFgQTetzatK2sCVobg2MQeBEAu3PX91FhANT0tBMCh7T9FOTIrNeRUVEjy+igPb0TzLdUncV8uyyq2SJcXUpYVB5jcWSxmgGRY+263cfLftZg5OGvcilV4qscqccrYYTl/EMWF53M4sldf4s6i4blzZdIqeq3FTcr/hmVOI8UkAjzOwVW6Vl4x7Okdr/jvw2BLh1d32E+69Cb0oLRNO/1VWCwtaGUAi/+Tjcq4b9BRszXn29F585dmenCPVFmE7kmSIMkV3lW4OXBM127Doq8NgJr/dJitY43NFrwWhpOqJr3i8mLKqRZszS0voaxtSIN671QW107mg3rIklVYJh7qT4Qdjq8RW3DYQQaS46t67eSEvTANiAKUMTtFolTw3BzZ5pcSI/mfRQYBQ/NBlt5vcJDHF4kQbSazaLlFKmQ49lRBzSKG4ooOV+Zw7GvU/RUFepjn3Vnj5IdJUVuCFIhJdDkfNsZsEqly6eey8LL8Py+vFa3rJ8lR62XirdHofgOQ0YUxLnx0hv+/ou21k0+4/VRDKRz3Hl9FaGcVmN+Oq8yT7O2evBKMUkSw8rEvJAAvNQKEeciqbXEBpbJFQb+RnsrHvDcFxA4Amzt9j19lnyziHRsagVoOB9fRVpHXb2y8NGGNM6pNGnvEGVIYEtj5bUF4EmI5ndRzhJewCAQyvUXi3VafxBhiQDWJih4nqooNvX2yrGa0ABx0yJ3mJPqp4MAGDIkVmdjJA/tIP0SDCBLANW835gk+ShjYZGLS2jx8A00+8+iiqLLaqy0sBALRUzUilanVz/KtI1CIisDrweiowwHVpEw2kOHKta0D13rek9LJFtO0VnFPTMpEEg7KnEqtucwgIjeZ7jeqyuZRevCXaKZ4uSPWTRwvieFK8/jtheuzuDIXnc/gI0EzlOk0C9T8FygwwOTQEcxJd9B5rz+Sb/VHnHeF65mANIAcR1ER5e6x8iTWkehxIJ+5mrCFzMCLG/cwrGNk0FKzeZ8qC/uq8J0usBET1MWPFPqtAZavFO5iT5crMvBpemQwBEEkAitLUJ3Pfykq/LYZqZlxMGlI0ggdBT3SgEltRArXmvnz3VmA52sCzbHnVyOUSoNtlWHj/1Q0w2giYOqax1AVuGXa3uJAbvWtBftZZhgzikbwL3vUTyQtzW1rY9ttkViVJ6G6COkCJpSZ8lGQAdJmSa1pWopuP0TwnEzPNAPEQOwsg4cA0v1017bHqlfJHjRMQBHteBau+xWbFwoMH7C2ObEWFrkcb8qjHaNAgzB/wAtRAdMAk1/0tOCTjKvsy8iClG/oyOQm9C3nmnlviGWuud8JhmYbNAZb5kGPdejzODIXn8/ljcUPS8qso2qJhLq0z1OCTppekz9KXVzTPykEAw4236brB8J+Ifi4cx4x4Xj/tfUOhAWzDe60Vk9hMCO5/ReW49XTPajJSVo1Zwf/OSKVbHF+Ei3UxriQHNrIrTiN6X2VePP4bmSJhtztX1MK7Ax4AoduptUD1VGWWkV4j/6rZAaA0tEcCtTsFswZceK2Peh81mxcoXYodQBpMDf/S0YD41aoMihbWlQJ9IViHT8FeYxC4ljIbHzOvFZitJ3PATwsGOxINyS431V67cBQaHgyNI1mYMmptT7upsyzw4EFsCfCJkzSkqnk6aSqy5zgLwG7GkEna33KnhNiAaVOmPDGnY+9eqQG8dTJI4Fz0H6q0ENaXGIAGmATJm2o3rurxi26RylJRVsy541DeLzEgmKU7D1WchBM1NSb9ykV6sY9VR485dnZTisXG+IZZdx9ljzWFIUtFUzyGJ4Hh3H0XtMnjNLWlpBaQIgAU5n0ovNfEcqr/8AjOf0k4ThNdTP/Q68jzWXPDXZG3j5N9WelY0CJie1CYF4ubiFbwK3pvMmR9PJVtfFyJitTF7hDcQinhkAkydIHT6LF4Nu2WtaB+tKwTbtf0V+XxIxQJGmlyLk+sdlThRQzGqnehA7RzRacI+JouZBkW8yrRIf7OZhMBx8RpBkRexvbyXVANuR0kHiIus2J4sV/EAcDv7KeBgtIFKDxAzuDMEi5qSqpUdJPtv+f4XNdc1EXkUNAZB34okXjTQ08FCJMHkeYlT/ABJBLa0B8QO9ZntVT7HpMyBE2G8Sr0UEHyaEQDEBtddBM8ALPmJqDFTIIEeACk+ZK0vrUk0EmYp07/usT3zU/fRd8MLlf0ZeRkqPVfJU4JJkJLaecYcRq52cy0rqEqt+GrFTz+XccHE1V0mjgOOe4NV6PBYKVDhAINSTWhHSCsONkpVvw4lvgNI+Qnjdv6rLnx37kbeNmcfYze+gsPOsGaGOKrU1wnqYHAP7/wClmw3k7Csb72J8lbhAgNtG4J56+RWG6PRq0XmgkcUip325p7KTGiaXgDaSBBvHU+qix21dqxAHBBUmupWB+0ztypsqMuuamYg9aWjaqZG28QKkTDrSPr1UGuFLUqfEQYqCY/ei0YRkCDvTegv5yVCRPglhi9KVMxPJ/TZZs7iV07NvFtRv+3qtWJi6GaoFyG2+bYwDFKrlz98rZgh+TMPIyfiglKUikCtZiAlUvbKtIUVJBzs5lZXEzWUc0hzaFpkHsvVuYsmLlAVWiyZZkM5+I0OFJiRwRdvSu/VbmVkD2NBN6bXnhcnJYJwnGnhdfodiuvgOE0rQHpNQvOyY+kv0epiyd438lwFYkAxABAraJ5AlSGCNWqxAAoduCO42VJxDEgA1geIVdIBB3oVd+JBE22EQJAr4r8rjaOyTQtX9XE58Ig08uqt/DABaIibbwa2mlhCiGjUXAVNyQTX/ACr/AKSa0AEQ0AaRNIpNI2qfqrD+fote86iYMAVqY2MFouYmqswgbk7XAiptA2pRQwzFekTfqadx9wjMYoa4Gs6TpvFYiRMKVtkN0ivNOgxuaug7xQdICzbqJd98o1L0oR6qjyck3N2xOKFFyFc5GdBCYCCVJBGEnNUpTKEmjAxqVmd6gA1uBsVpAmZEg3/WAufAUgssuOm9M1x5LS2joFm9fP77JDgQPT1hYdKFX037Leqf0bw0ESSB5wYJPn5KWFisABc4eEkgDxEgggjpI+i5xCG0Vlxor5KvlSapI05jNayNgLDjueVRKRQXLSlXgytt7YEpwkClrUkEioAJkIFEII7pxVMJTVCSMXQzDgj/AB3G/wDKmYSF1SeOM1TOmPJLG7ibdbSKkRwYn+U2uF9Q7TyKrGEBcHxo/Z3XKkasQAmr4AijY80MzBqCRGxkekQspKjKj00ftk+rlVUjo4eYa0fNqMRFTPnSFmxscuPHA/XuqUArrDFGHg5ZM85+SWqqJUUl1OBIlCRCFJBUlCcJlARhNCAgGpSolMISPVdIHhCCUAakAocpQgEAiUiEwEIECmEQhCR7IKLoaUIEEy1BQSgFN0uEOKCUBLVCWpI2TCEjICiRVBTJQCJTCjqUmtQASm0oJqgIQJ6EIQESEbIQ5ARLU9FlKEggHugJhRBQAApFKVJqAQCGoJSlAOUSgWSlASSlRaVJxogAJtPokLJtKkA9RUpUd1ABBCcoagAAJtSJQgAVQSnYpNN0AAJlRAScgJEICQTCARQglCA//9k="/>
          <p:cNvSpPr>
            <a:spLocks noChangeAspect="1" noChangeArrowheads="1"/>
          </p:cNvSpPr>
          <p:nvPr/>
        </p:nvSpPr>
        <p:spPr bwMode="auto">
          <a:xfrm>
            <a:off x="0" y="-796925"/>
            <a:ext cx="219075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3559" name="AutoShape 4" descr="data:image/jpeg;base64,/9j/4AAQSkZJRgABAQAAAQABAAD/2wCEAAkGBhQSERQUExQVFBUWGBUVFBUVFRUUFBQVFxUVFRgUFxQYHCYeFxkkGRUUHy8gIycpLCwsFR4xNTAqNSYrLCkBCQoKDgwOGg8PGikkHCUsKSwsLCwsLCksLCksLCosLCwsLCwpKSwsNCopLCwsLCkpLCkpKSwsKSwsKSwsLCksLP/AABEIAKwA5gMBIgACEQEDEQH/xAAbAAACAwEBAQAAAAAAAAAAAAAAAQIDBAUGB//EADUQAAEDAgUCBAQFBAMBAAAAAAEAAhEhMQMEEkFRYXEigZGhBTKx8BMUwdHhI0JS8QZiwiT/xAAZAQEAAwEBAAAAAAAAAAAAAAAAAQIEAwX/xAAlEQACAgICAQQDAQEAAAAAAAAAAQIRAyEEEjEUIkFRQmFxsRP/2gAMAwEAAhEDEQA/AO6Ck2yAUKhoFClEKJKbSgJWSaEOKiEBKa+SBt1SCZFkAwPZG6iCpQgCyHboJSiaoBmyIThIoACZSKCdkAG8Jnp9lI3TcgET/KZ/hDh9hQDqoCSEFAQEvsKJCZcohAMppCycoBBMhBTAQESYSUy2UICsJIhAQAU0iUghJLZAQE9SAbQokI1KV0AkAo0p+SAkAhItTPshAkoTCZKAUIJ4Ufu6mEAgESieVEuQDd1ThVlyYehJL7KYCiH2Ug5AA9UEff6JBPZAIBMBDrBCEAUdk0wgEhMlCAoUX4kJPd7LDmcyhJq/MKP5hcp+c6pfnFWyTr/mEfjrkfnBymM51UWWo7DcdWsxJXEbm+q04GaSxR2NkwqsHHkK4CgVitCTcU4RCkggAm5BTchAlElMqjGxIQkWJjQqHZhYsxmljfnVWyaOscyn+YXG/P8AVP8APBRZNHa/MKf464Yzw5Vjc8lk0d7DxVc0LiYGd6rqZXHlSmQ0aBZMhSDUBSVIlOEykSpAnIQhCDl5rHhcHO5xbPiGZuuFivkyqtlkhuxikMQqGpSy+AXuDRc+wVGy6V6RIYnVS1Hr6FemyHwVrQIqdyf3XVw/h7B8w7kmBHBgrM86vRsXGdbZ4hhdw70KuwsV4/td6Few/Dw9WkATx4jWJqQa0Vn4DP8AACvf9VX1CL+ma8nncrnn7sd6Fd3KZsPHXrRaMPCZFGtNY+X9+4UjlmxS42FfqrR5K+SkuL9CASi6s0FpgiqRatidqzC1WmQhRhTUMQKSCt5XNzmYWzM40LgZ/MKGyUjHnMzJWNzk3OVTnLmXolrU8LDc75QT2Sy2DrcBtuei9hk/hoa0UA/6xTpMd6rlkyKB3xYu+/g8yPh+L/h7hTHw/F2b7hezbgDfSKi0RXrwVdi4QIIAaNpgDrIXH/u/o0enieKZk8Uf2x5hbMt+M27fcL07WyD8sTWWtEwLffKvGGJsOYgeX0RchkPjxRzsjmCaEQVuAVn4YNNN7dOfvqnjYWk9D7dFoxZ1LTM2bA4bRQB99EiFbpUHN/0tBlKiChSeEIDwnxHHkwsJKniOk+qrJVGXRFzl6P8A47kIbrIq75ejRNfVcX4Zkzi4gbtdx2A6r2mCYMC0DSCQHaQCBf7qVlzzpdTbxcdvsXDTQGa8dLK/TN4IpSAaiaE7nZUhsEkfNsS2wkCZ91cWA1Mmwjbv/KxHoE2MIrSd7bjnp77JHHFhG9zSbwf4VmGYFbdaX3jyN1HEwA4hxu0nce5U/wAITTfuFgQTetzatK2sCVobg2MQeBEAu3PX91FhANT0tBMCh7T9FOTIrNeRUVEjy+igPb0TzLdUncV8uyyq2SJcXUpYVB5jcWSxmgGRY+263cfLftZg5OGvcilV4qscqccrYYTl/EMWF53M4sldf4s6i4blzZdIqeq3FTcr/hmVOI8UkAjzOwVW6Vl4x7Okdr/jvw2BLh1d32E+69Cb0oLRNO/1VWCwtaGUAi/+Tjcq4b9BRszXn29F585dmenCPVFmE7kmSIMkV3lW4OXBM127Doq8NgJr/dJitY43NFrwWhpOqJr3i8mLKqRZszS0voaxtSIN671QW107mg3rIklVYJh7qT4Qdjq8RW3DYQQaS46t67eSEvTANiAKUMTtFolTw3BzZ5pcSI/mfRQYBQ/NBlt5vcJDHF4kQbSazaLlFKmQ49lRBzSKG4ooOV+Zw7GvU/RUFepjn3Vnj5IdJUVuCFIhJdDkfNsZsEqly6eey8LL8Py+vFa3rJ8lR62XirdHofgOQ0YUxLnx0hv+/ou21k0+4/VRDKRz3Hl9FaGcVmN+Oq8yT7O2evBKMUkSw8rEvJAAvNQKEeciqbXEBpbJFQb+RnsrHvDcFxA4Amzt9j19lnyziHRsagVoOB9fRVpHXb2y8NGGNM6pNGnvEGVIYEtj5bUF4EmI5ndRzhJewCAQyvUXi3VafxBhiQDWJih4nqooNvX2yrGa0ABx0yJ3mJPqp4MAGDIkVmdjJA/tIP0SDCBLANW835gk+ShjYZGLS2jx8A00+8+iiqLLaqy0sBALRUzUilanVz/KtI1CIisDrweiowwHVpEw2kOHKta0D13rek9LJFtO0VnFPTMpEEg7KnEqtucwgIjeZ7jeqyuZRevCXaKZ4uSPWTRwvieFK8/jtheuzuDIXnc/gI0EzlOk0C9T8FygwwOTQEcxJd9B5rz+Sb/VHnHeF65mANIAcR1ER5e6x8iTWkehxIJ+5mrCFzMCLG/cwrGNk0FKzeZ8qC/uq8J0usBET1MWPFPqtAZavFO5iT5crMvBpemQwBEEkAitLUJ3Pfykq/LYZqZlxMGlI0ggdBT3SgEltRArXmvnz3VmA52sCzbHnVyOUSoNtlWHj/1Q0w2giYOqax1AVuGXa3uJAbvWtBftZZhgzikbwL3vUTyQtzW1rY9ttkViVJ6G6COkCJpSZ8lGQAdJmSa1pWopuP0TwnEzPNAPEQOwsg4cA0v1017bHqlfJHjRMQBHteBau+xWbFwoMH7C2ObEWFrkcb8qjHaNAgzB/wAtRAdMAk1/0tOCTjKvsy8iClG/oyOQm9C3nmnlviGWuud8JhmYbNAZb5kGPdejzODIXn8/ljcUPS8qso2qJhLq0z1OCTppekz9KXVzTPykEAw4236brB8J+Ifi4cx4x4Xj/tfUOhAWzDe60Vk9hMCO5/ReW49XTPajJSVo1Zwf/OSKVbHF+Ei3UxriQHNrIrTiN6X2VePP4bmSJhtztX1MK7Ax4AoduptUD1VGWWkV4j/6rZAaA0tEcCtTsFswZceK2Peh81mxcoXYodQBpMDf/S0YD41aoMihbWlQJ9IViHT8FeYxC4ljIbHzOvFZitJ3PATwsGOxINyS431V67cBQaHgyNI1mYMmptT7upsyzw4EFsCfCJkzSkqnk6aSqy5zgLwG7GkEna33KnhNiAaVOmPDGnY+9eqQG8dTJI4Fz0H6q0ENaXGIAGmATJm2o3rurxi26RylJRVsy541DeLzEgmKU7D1WchBM1NSb9ykV6sY9VR485dnZTisXG+IZZdx9ljzWFIUtFUzyGJ4Hh3H0XtMnjNLWlpBaQIgAU5n0ovNfEcqr/8AjOf0k4ThNdTP/Q68jzWXPDXZG3j5N9WelY0CJie1CYF4ubiFbwK3pvMmR9PJVtfFyJitTF7hDcQinhkAkydIHT6LF4Nu2WtaB+tKwTbtf0V+XxIxQJGmlyLk+sdlThRQzGqnehA7RzRacI+JouZBkW8yrRIf7OZhMBx8RpBkRexvbyXVANuR0kHiIus2J4sV/EAcDv7KeBgtIFKDxAzuDMEi5qSqpUdJPtv+f4XNdc1EXkUNAZB34okXjTQ08FCJMHkeYlT/ABJBLa0B8QO9ZntVT7HpMyBE2G8Sr0UEHyaEQDEBtddBM8ALPmJqDFTIIEeACk+ZK0vrUk0EmYp07/usT3zU/fRd8MLlf0ZeRkqPVfJU4JJkJLaecYcRq52cy0rqEqt+GrFTz+XccHE1V0mjgOOe4NV6PBYKVDhAINSTWhHSCsONkpVvw4lvgNI+Qnjdv6rLnx37kbeNmcfYze+gsPOsGaGOKrU1wnqYHAP7/wClmw3k7Csb72J8lbhAgNtG4J56+RWG6PRq0XmgkcUip325p7KTGiaXgDaSBBvHU+qix21dqxAHBBUmupWB+0ztypsqMuuamYg9aWjaqZG28QKkTDrSPr1UGuFLUqfEQYqCY/ei0YRkCDvTegv5yVCRPglhi9KVMxPJ/TZZs7iV07NvFtRv+3qtWJi6GaoFyG2+bYwDFKrlz98rZgh+TMPIyfiglKUikCtZiAlUvbKtIUVJBzs5lZXEzWUc0hzaFpkHsvVuYsmLlAVWiyZZkM5+I0OFJiRwRdvSu/VbmVkD2NBN6bXnhcnJYJwnGnhdfodiuvgOE0rQHpNQvOyY+kv0epiyd438lwFYkAxABAraJ5AlSGCNWqxAAoduCO42VJxDEgA1geIVdIBB3oVd+JBE22EQJAr4r8rjaOyTQtX9XE58Ig08uqt/DABaIibbwa2mlhCiGjUXAVNyQTX/ACr/AKSa0AEQ0AaRNIpNI2qfqrD+fote86iYMAVqY2MFouYmqswgbk7XAiptA2pRQwzFekTfqadx9wjMYoa4Gs6TpvFYiRMKVtkN0ivNOgxuaug7xQdICzbqJd98o1L0oR6qjyck3N2xOKFFyFc5GdBCYCCVJBGEnNUpTKEmjAxqVmd6gA1uBsVpAmZEg3/WAufAUgssuOm9M1x5LS2joFm9fP77JDgQPT1hYdKFX037Leqf0bw0ESSB5wYJPn5KWFisABc4eEkgDxEgggjpI+i5xCG0Vlxor5KvlSapI05jNayNgLDjueVRKRQXLSlXgytt7YEpwkClrUkEioAJkIFEII7pxVMJTVCSMXQzDgj/AB3G/wDKmYSF1SeOM1TOmPJLG7ibdbSKkRwYn+U2uF9Q7TyKrGEBcHxo/Z3XKkasQAmr4AijY80MzBqCRGxkekQspKjKj00ftk+rlVUjo4eYa0fNqMRFTPnSFmxscuPHA/XuqUArrDFGHg5ZM85+SWqqJUUl1OBIlCRCFJBUlCcJlARhNCAgGpSolMISPVdIHhCCUAakAocpQgEAiUiEwEIECmEQhCR7IKLoaUIEEy1BQSgFN0uEOKCUBLVCWpI2TCEjICiRVBTJQCJTCjqUmtQASm0oJqgIQJ6EIQESEbIQ5ARLU9FlKEggHugJhRBQAApFKVJqAQCGoJSlAOUSgWSlASSlRaVJxogAJtPokLJtKkA9RUpUd1ABBCcoagAAJtSJQgAVQSnYpNN0AAJlRAScgJEICQTCARQglCA//9k="/>
          <p:cNvSpPr>
            <a:spLocks noChangeAspect="1" noChangeArrowheads="1"/>
          </p:cNvSpPr>
          <p:nvPr/>
        </p:nvSpPr>
        <p:spPr bwMode="auto">
          <a:xfrm>
            <a:off x="152400" y="-644525"/>
            <a:ext cx="219075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3560" name="AutoShape 6" descr="data:image/jpeg;base64,/9j/4AAQSkZJRgABAQAAAQABAAD/2wCEAAkGBxQTEhUUExQWFBUXGBgaFxgXFxUUFRQYFBQXFxUVFxYYHCggGBolHBQUITEhJSkrLi4uFx8zODMsNygtLiwBCgoKDg0OGxAQGzQmHyQ0LDQsLDQvLCwsLCwsLCwsLCwsLCwsLCwsLCwsLCwsLCwsLCwsLCwsLCwsLCwsLCwsLP/AABEIAMIBAwMBIgACEQEDEQH/xAAbAAACAwEBAQAAAAAAAAAAAAADBAIFBgABB//EADsQAAEDAgQDBgUDAwMFAQEAAAEAAhEDIQQFMUESUWEicYGRofAGEzKxwULR4VJi8TNyghQVI6KyNCT/xAAZAQADAQEBAAAAAAAAAAAAAAACAwQBAAX/xAAsEQACAgICAgICAQMEAwAAAAAAAQIRAyESMRNBBFEiMmFScbEUkaHRBSNC/9oADAMBAAIRAxEAPwDTV64aJKBluOl191SYzFl56bBdhKhmyRHM+Wj1fAuH5G4DgptIVDTw1V4kmAmGcVPeVcs6Z57+PXTLkIGIxzWalVOKziBbVU1WsXGSZWzyJdHY8DfZqRnFM7pPEta8yEjlODFQ30CvadBrdAppy5aZVD/1vQrhsGBcqdSmOSacUuXpPCKCeWUnsVdR6LylljXGVKrVAuSgNzlrbJcmkx8OclouGsDRAUDquoVOJvEhuddNJn2AxVIOsVR18rAMtCvKibw9AAXWaYyM3BGdoYHoj1suEaK9ewckN7dlkophxzysQyVz2mNQr3E1IbdeYPDhoSuYXe0bFAo8VtnTn5J6QKnhOMydEniCA4gLQWAhZ7MqJa6ditSitAqUmyDiYsq6q5ydp1l4+uNwh4fyOU/tGczLFFqf+Gc0HGA7dFzHCsqC2qTw+RNtBv3oPHJS0yjnjlDejfGoIlVjwXGyVwWHqNhpdxBXVCjCZv2RtKPWyox2C7Nwqd+Tu1G62NSnIuqPGDgMTCdBiXYjRwj6Y7WiXrYi6tKeLabON1W46g0GQmLsFvR62uea5QYBC5X+WJF42U1QkmAtNkGA4RJF9p+6W+Hsp4gKjtDotK6GrysapHqZp7o8cl6glQdjWzGiIwgkX1KJyFRj7ItwDNS0E9VHFUWhphoHgmn1BJSGPrgw0d66UqiZFNyR2VEMJHPRPisszmuILGcQ2KZyvMXOb2hCRzleit4k1yZa43GBgVNWzUnRNYt4fZJVcCDoVzWRoyCxLsUxGJc5puo/DmVmo+XGwQ6mGe2ZFk7kGJPGANEqPe1sslqD4dGxFOwa0WXv/SJuhTgKT1WrrZ5EqvRU4vD8Inkkv+8iY0hWWZfQVmcyw8wW6pcnsoxRUlUi9pYgP3R2ELMYZ72pmpmxbqEM5cVYccNukauk6Qk81Z2eIahIZVnbHSCYVpUqB7TF5Q8lOJjg8c9g8HiONoO+6liaAc0gqtwdB9N87HUflOYzGhoQRk4xuQU4JyqGykq0i0wl8dSJbI1VzhcIa3bNmn1TtXBNaw8IvGqZH80ZKfjf8mAdii3Ve5finF4A1JVtjcI1/ai41UMrZTbUaTaChjBx9lLyRlHSNTRo8NMbncoRruG6eq/Se5VhcqU9HmPs9rZzTbZxvus5nWYCpUlptCU+JXxW7wEi0pV02VxxrimHr1SY5oja5IuUo+pfuVpkFFlV5DtBssjk2FkxVDoE169Wubg6YEBo8lyp5oh4lT8Bh5oFzj2ZIb+Vb4x+q7L6Yo4djdw0T3m5+6qswzHWxQ2loZO5zbQF7u0pMxXC5n+4fdI08WCUtmlaIPIgqfLLdleDHemaCo4lx70KrSJvBKscvw4qHi/Tr3zeE5jwAI0RqDa2TymoukjM4qgXCC0m42XBpGx8lZgqQRxhRkst+irmURgUsTRGqC0reR3Gw7hOqDldACrbchT40T4fZx1ugKxNWGk1FmwiAvFNU2c5kGDhb9R9EMpJKxMIOTpAs3xg+kHdVOMf2bJUuJMnVCq1psDZTeW2ehH4/FB2ORatDjYQUbL8vc/oOau24Bobp/PRVNpqiVy4StFHkeQAf+WpcD6WmwPU9Puriq73t/CO+rt4d3JLvagjFR1EHJklkdyAF6g+rzEjulSe1ClGAvscw2M4GwBZMNzJh1BHqqh7oCWrVFmjqbPcU3he4bT6KuxTQ0zumKlT0+yrc1JPDw3JMIZFWE1+Bxk4YHeIVYaxU8nqAM+XHUnYn8ItWkL7LuEhPOCbMX8R1y6uGjWB4IuHYBrdWeNyY8bqgMk89bbBBweXvedI5k6LYRp3IbPInFKPoAMG1x3Eq3ynJzRqcYdIIuCnMLlQZc3I05JgvkgaSJXTjHtICOWT/G9Fm1wXJSlWgQuSebM8ZHH1eySFlMTXMmdFfY/FN4SOISqWpTlNyL6CwP7QmHJnA4T59RtMnU3PTUpLEUCLtMdEz8L40f8AU05tcjzBClTuaTPQaqDlE+glzKNMAWa0QBzWWzPFOqEyfDZMZjjC93IDQe90kRKfOdkGLFW32LBiK2ea9exQqPSHIrjCx3CVeI8JvOneEwcE/wDtZ3y4+Q/dNZRhflsDv1uE/wC1p0HSQiVBdUQi62R5ZpSaiVb8qnWqfBoH5TeUYcYeeEucTzj8BFJ9/wAqAqtJgObJMRNz0jwRqCWwHlm1THH40zP7x5KuxNFriSbHnJPoUV5SlU++SLin2gItrplTjuJpDYsd+fTvV1keTcQD3abdUsytGoBG4N/8K1/6/wCXTlt2gTCm8ag3IseaU4qKLllMAWsAlqz5U21+Kmw8wCf+WiE4py6IndkD75oReCSARI18VN7rKvyZ3/mquOhIb6LTkrsaKXPvTwH3XubPLWO25eO6liGRA5AT3wCisyvYCoLe5SNcyvald7nEMbIb9RJAaPHmuawumwBF4Bm28c11oNJoUqFCYdZ1U3M+6XqOiozk6Ae8R+FjdOxkVacUaPAYfhbO5E9ylVvZHKBWdGxO1tuqJOydi9R3Zaeg9LH7JDFYh7R2TbcJxrxwAb3t04ilapW+go6YGjnVSBoR6qxoYoOFtd+f+FmcV2XkeStslwLnninhaPM9AgfQ7ilssw5crFmHbGnovUHEzyGPewnQE911KjSqf0uI7lonAbW7tEB7wNfO/qt8P8h/6n0kU9bDuiS0hZDCtqmoXMBEOkHlBsvoNVyUZhWOMk8P2KXLDWyjD8nTTR1OsXNDjY/qHXdEa4JrBZexxIa6bX6DmiMwjGG3aPN2g7hoPVA8bZ3lgtEW4UujYcz7uoUsp4qjZcC2ZdqLDbx08U41096foNhvV3oBoiWKIqWeSWj17pPvqgvU3v1Q3lPRGDck8EA3FNgfUPup43CcZb2iADJ1jyCHiXNbUa7tXMT9PDJ2HmtCivoYralJVNfdk5UwradXi1A53J5apOqZOn8LTlXoA7T3sitceEje8Tv0UHeHRQJhBNaHY3s0uCrh9Gm4bDhPe20L250SeSEdpuzr9zgL+Y/+U48XQRdgZI1J0BcIE6QLfnuul8NT/wD5283lzid7kwfsj1qfECNJtPJeOsxrRo1oA8BrZEgPQjUrGuGsF3ghr+VjczvIHqmMfVlzp02XmXUS2uX6NInxiyhiu0HAakFEls5tFdgsX/qNDS5pIPEASAYgid7XXuEBdUDwIYyS5xtMtIA8ZU6GIApsYDwlohzdDxTc+OvihYWsXVHAGWhji/lP6fGVlh12CqiL6JLHtlh5jteI/hM1n3KRxdcMpuJO0edh910mqDxp8lRrsHV+ZRZVGpaOLvFil69RZ3Is7NJhZq03HQ/srEY3iGx6pcMqo3J8eSk/oapu4WAauBd5OOiRqJhrglatJ1Q8FME/1HYcxPNG8ioGOJ3sWw2FNapMW0HQcytfhqQa0NG2iDgMAKTYGu/VMwsjYOSSb10eip09Fyie8eMLxMpibRXvekw1w4i55jaGjfmvKgImofqBho2AGpPevcQ/tlo6+AAlFYSRBrQLySDNrR39EFpXtWrYex5IAN0Eh0LLXKG8IqxyZHceK3ojPO6TyXE8XzuTflt8YeSmnEXB0SrtDJpqbv8Aj/CD4ekXFo4SPKQI170/VdOiWy1/aEmbH/5OvVFeNvx9kUehOTujxxuhvXO7kNzvD/KOxdHj+R6+ir80PZDuRB9+qeeUnmDOw4XsNPL91thR7HMeZdPMA9bifyq9zvfgmXPmlTdzYB5CD9ilufvx9Fxy0Cc706oLnLn/AOeiE526FsbFD2Fx3ygXnRo4j1A19JWmqxqLgwRyg3BXzP4mxvy6BaPqqHh/4i7j5AD/AJLZ/B2OFfB0zMuZ2Hdw09EiN2OzY/wUyye7z+yG8ge/yp1BeeSXe4hNTJKB1TfX37lCJ5+7/wA+i9LZn3ookSffiusLiL1YniLRO8x6odbEHh4RAHS0qVZ0yD7uk6iKzVEA/pzWSzzNBVqfLb9DNT/U79hf1V1nVd5aadOA531O/oby7yqnLvhgl31FxOwEJUnekX4FHH+cxXDk/pJCtMLiKjevotLl/wAIUmiXyT0JspY3IWtvTnuN57ileF0HL5eOUqK04yo4QBB5hb7Blhpt4QGiBbSLLI4F7GiHAh3UaK4wuZNAIJtsdkEPxlbFfIjzilFdFpVxDG7/AJVFmOcm4Z2eu/hyXYzNqAPD8wcR0Akk+QS+NyypEiB/u/YfunxyNukTeGMdy/5Klz3EyTfrMrlF2S15/wBb/wBSPsVyP8voZUP61/s/+i7xFTbZADoFtTqbkxyk7JjMKPC7WxSzYRuS9iYxb6RF6XxFbgYT4BFrP24ST01KhWymrVFwWDYW/KXKXLUR2OCi7npEvhaqA2qwntO4XDqWzI74MqzL5VK/4aqt+h4tpNvIhSo46rR7OIYY/rAmO8ix+6FJpUxk1HJLlF2XtOoQQeV1bfPFRoeO4jkR0/KzortIlrgRzBQ8JmfyX8TvoNnjpzHUIVk4umDLA5q12jRPfIj/ACl3D0/n34I0ggOaQ4ESCNHAxBCg8e9U7kSKNAne/NArOBlGrvtaPx0SdR0orOUbPMEZotH9Je0eBnT/AJIT/fh7C7BHsPHKof8A2aJHovHH8x9vfcsUg3HYB517vcoCLUHT3zS+IJDHFg7QFu/QH8oZMbCJks/rGtXLW3Dey3v/AFHz+yt/hXF1MG+R22u+tm3eOq7K8q4bm7jqdfBaDC5M514gdUp8n0XTnjUeL6LtmcUaglrwCdQ6xHmpCDoQe4hV/wD2RgF7nyQ6uFYy8R5oXOS7RIsWN/q2WZZHv3yQT76oNFrnNlpPdv5JrD4OqW8T3cLdgWy537BbGbk6SBnjUFbYlUb5Kiz3NG0BGrzZjd+UxsFd5nhajgQytwTvwBx+6y9H4Of85tSpWD2zLjwu4raRePVNalRuJ4ruT/yM5RlrnkDUm5J5m5JK2+Fy9tFttdzuUTL8LTbTinodTv8AwjgyYsYv7C6EaVCM+XnL+Ab2EJSq1P1XSNJ/CVqkeKa0Ii2UecYAvaSw8L9uTuh5Hqs5kuAfiKhZUc6n9XeCNiCto9V+V0gcaY2Env4P5CnyQTabPQwZpKEl9IT+G/hI08QatSp8wNu20drYm+37LVYylI6qGHdwuM6fZNE6ytxyUGIzuWR2yk4VysXYcLlTZMZGjXe/stDnchEx56BXGX5M4dqq4n+xtgO87+Ct8Ph2sENED7953RZWPHGxsvkyqlohTpACwH2XlRTlDqIuNIRybYOF4WCO9SnmvD3+ysoJNlbiMopunhHATuyxnu0WbzjI6rZdxfMYN9CO9v7LZO8/eicwGE4xLtNI5pMsfJleP5Lxq/Rn/gdz3UzTIJY2S12zDM8M8jy596uap/ZXLGtY0NaA0DQAQB4KixJhx6rZQpaFebyTboTruMTt73Szjy981XZlmrmEtMNv/gj3sq9+bf3Hy0SPIkWL48mrSL81FBz1njnH+70Q6mePGjQe8/ws80fsJfFn9GiJ9/hO4bJ3vA4jwtN+ZdyWKwuZ1KtVjXWaXN4mi0tBlwJ6gFfUv+4MeZBjobfwnxXLZPnUsVJAcPl7GaC/M6ormopNl5KZRHyYBzUpicLJa6J4TJHMJx7JFiQVwqD9Q4Tz/Sf2QSS9jYSa6J5fg2vcXG4aR07Wt+78qeZVZdHJWWHpcLAPcqjxJuUajSFOXKQtVSzwER8/MYW63F9CImEEkF7oO2nIg7+aM4G8mIBInl6KvZWc12sEJyoYMz4bFDxNCbjUeoSm6ZTj2qLnA5h8wQbO+/UJh7ZWey+mXVGNBiSL+s/da4shcnYrJFQZXOwxMaBCwGXijUfUBLnO5wBc6DyCsHN80MWAm/PaO5bwT7A8kkmkxWsN/RAw+dU+IU3OAcbNmRJAnhvumiJJ5ASPNVmb5RSrtio2YuCDDgeYIQyxqW0MhlS1IuuHquWZZhsU0cLK4LRYcQPFHWFyX4pfQy4f1GoQMTVI4QBdxhQbUeXOAsBGy9bT7TQXSbx0tcquyOq7GHaoZdzKiaI71HgaNgutmUjx1QdFD5jeY81KROgXgjkPJCxqSO7r+sKywlSKfcq5ptaw6WR8I/8ASd/ulcqYxxuIWrWlJYpsiUw8QYUSJRPYtaM/nGCFVn9w069FkTS19Fvq7IMLOZvguF/EBZ3od1Nkxpuz0vjZ2lxEsuexv+oJAMgQJJHM8lLE4imSYoj7fZQFJeikgWIc57sWwFICsHRFrLTYetI6rPu7N1Y4SvBBVOJ8dCc68isuaOIc3Qn7p6lmJcCHQJtI28PJVPEOsFSZ0T3s8+vsvMPIPC432daDOnim/lkOAJkSJ7gbpdmgBjQIZrFv9zeW4HMH8JElSCjtmie9UOPowehVnhq3EBe8T1/yuxFLiBBRJ2LrizPRcHkQf4QHwHcQsYv1lM4lhbIKrsQ5MTOojUB1EGxkTzOqPS0vySbX3THHDT3feyTldKynErdA/h4POJpyBA4j1s0wteSs18N3rjo1x+w/K1BqRI1XYuhfy2+fQu8oL3xr5KdS8xaUDhjr1TLEJHuvT8pSqUw48yl6iJMyhclcuK5dYVFoSg06Ya4u1JsOi9L1CUQCsK92yC9ekqMTsu7NWjyV3Ehm0rg5AxqJly9Y5BJUHVwNdlPMogi3Lg5s77oD6gCzjM7+XWv9DrH90zmGIM2Mg3B6IoZE42Dk+PKMqGMXiRISmaU+Kme6R3hLMubph1WwaLk2CCWRN0Ohhcdlf8P5ca51hg1KvK2Cpts1gI63JVlTwooUQwQCdVXVHJiVaEZMjnJtdCb8Ow/pHkvRSYB9I8lJ5Q3PAutaMUmReOASNN+nVeNqbhF4tvRI1ewYOh0/ZYsnHTGcOfXZbjMTABCap1g4SFSUnAo9NxFwidMFQovKFfhMhXLKoIkaKhoU3OaHRHfvG4UgXNmDbklq0+jJKMvew2dEEawR6rK4isJ1lOZlhqj78Xhos9j8LWp34eIdD+IWPLJeh2L48XrkWArBGNaRA8VVfDlE4l72l3A1ga48yOLtX8B5rZYTBYc/6cOjW8kJbm5/2GyhHA6fYv8ADpAqnmWkDzB/C0JfzSYotAPCA07EAWKkMRs7zGiYnRHk/N2MG6XqiApzuCk8wxMApikJ47BPfCUr49rRcqgx2YvcYmAlW63Kx5FEfHA5dl4c05Bcg0aLuEQwrxB5mM8ETRSvCjCmHXB/ZDdTIVTTREmiDiVHiIRXuEdUu9wIss6CW/RBzpKm0IQCewjJvt90pyt0P40rBDCE30CTxGVF3648Fd8aBUCyWNNGQzyi9GcrfDUn/U9EzRyw0xwl4c3a1wrV74Mc0Cve26HxUqQ3/USl2Z2vX4TG6uvg3DfMe6q4WbZvfuUti8KSDFjzWm+GqIZh2jffv3SseN+TfQ7Pmj4fx7ehXNa0v7lV1HprMwQ89VW1XKgjS0j2o5CB2XmulhzXgeBotOQVsabrzE0eNpHkeRXhcpgpc6G47uzInMYMSrLIazq9UU2kxq48mjX9kN2W05J4AZJN5Op6rY/DmVilT4oAc+/KBsEuMCvNnjGPWy3MARsNEtVCI6fL1UHPG9lSjyQLmhJ4pqdcEnWRVo1PZks1w7qLnVKRhrxwvA5Eg/gIGV5i6m4PaYPuQVpsTSBBBEg6rGZlhTQf/adOv8qTJBxdo9b4+VZY8Jd/5Pp2AxbazA9uv6h/Sf2XlcrCZNmppkOae8bHoVcYz4l4gIaAUSmmiaXx5RlrotxiC3QpfF1i8Ros9UzonV0eir80z/hYQx3FUNheQ3qhv6GLD9o09PIm1GcTXRcgnWYMfurLA5VTp6CTzNyUfAYcU6NNg2aPE7nzRAujH2+xE8jdpPQZrAuXNcvE0RsQwWCNP6XOjlsrJj51Q2IjQvWnBM8+M2eVqAIsquo0gq5aFCpQBUmTE10VYsq9lbRw5ceisAYEItKnAgILlLCND8mTlr0eOKE6pyEr1zSdV4XQmCwFWkTcmF3CAA6LqbigVHLmjU2ePco4bNDRcA76CfIoNV8Kk+IMTFOEqf4qynDHm+L9m5xlIVGS2/JZ6rSiQUh8I5/HYebLR5phpHG1EnatC5weKXBlHVfslg5TxBuggrmzUhqmVPEmGlL0io4p8wEmbKMUdk8rp8dZjDpN+4Lb4pt+iwGEr/LqNdyN19AD+NoI3EpkHoT8lO0xVzkE3RHIbimJ2TNC5EaFLcYc65gDyKO8ygPaA2ERwCvzVZmVPian6j7Ackq6maj2026ny70ub0UYVuyidhl1H4arVHfUWM5nXuhbijlTKY0l3M/jkiyhWPYcvlP/AOTMj4QoNbDuJx5kn8LPZt8McHapGQLwV9ArJCqAmcULjnmndgMX8SxAa3zUsD8RgmHiOoSWPwIeJ0KzeJD6bocD3hLaobFQmqR9BqZk0GxC5fMa2MrFx4ZjZeLqNWJH2BiOxcuXtM8FBGrnLlynzfqPx9km6hBqalcuUkh6AVEFy5csDRF2iWqLly5nIVqrM57ouXJGbot+H+6KzL/rC+mZc4miJXLl2H9Rn/kP2RTY5okpSFy5EyeIOoVBi5ckS7K4/qeuGq2+QH/wMXLkyIj5H6BMXqk62i9XJiJBZCxAXLkfo72IPRvh/wD/AEnuP3XLkqfaKIfpL+xd4rUpVy5cmLsm9AXJN4Xq5EjgD1UZwLLxcufQUP2RTwvFy5JKj//Z"/>
          <p:cNvSpPr>
            <a:spLocks noChangeAspect="1" noChangeArrowheads="1"/>
          </p:cNvSpPr>
          <p:nvPr/>
        </p:nvSpPr>
        <p:spPr bwMode="auto">
          <a:xfrm>
            <a:off x="0" y="-1571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3561" name="AutoShape 8" descr="data:image/jpeg;base64,/9j/4AAQSkZJRgABAQAAAQABAAD/2wCEAAkGBxQTEhUUExQWFBUXGBgaFxgXFxUUFRQYFBQXFxUVFxYYHCggGBolHBQUITEhJSkrLi4uFx8zODMsNygtLiwBCgoKDg0OGxAQGzQmHyQ0LDQsLDQvLCwsLCwsLCwsLCwsLCwsLCwsLCwsLCwsLCwsLCwsLCwsLCwsLCwsLCwsLP/AABEIAMIBAwMBIgACEQEDEQH/xAAbAAACAwEBAQAAAAAAAAAAAAADBAIFBgABB//EADsQAAEDAgQDBgUDAwMFAQEAAAEAAhEDIQQFMUESUWEicYGRofAGEzKxwULR4VJi8TNyghQVI6KyNCT/xAAZAQADAQEBAAAAAAAAAAAAAAACAwQBAAX/xAAsEQACAgICAgICAQMEAwAAAAAAAQIRAyESMRNBBFEiMmFScbEUkaHRBSNC/9oADAMBAAIRAxEAPwDTV64aJKBluOl191SYzFl56bBdhKhmyRHM+Wj1fAuH5G4DgptIVDTw1V4kmAmGcVPeVcs6Z57+PXTLkIGIxzWalVOKziBbVU1WsXGSZWzyJdHY8DfZqRnFM7pPEta8yEjlODFQ30CvadBrdAppy5aZVD/1vQrhsGBcqdSmOSacUuXpPCKCeWUnsVdR6LylljXGVKrVAuSgNzlrbJcmkx8OclouGsDRAUDquoVOJvEhuddNJn2AxVIOsVR18rAMtCvKibw9AAXWaYyM3BGdoYHoj1suEaK9ewckN7dlkophxzysQyVz2mNQr3E1IbdeYPDhoSuYXe0bFAo8VtnTn5J6QKnhOMydEniCA4gLQWAhZ7MqJa6ditSitAqUmyDiYsq6q5ydp1l4+uNwh4fyOU/tGczLFFqf+Gc0HGA7dFzHCsqC2qTw+RNtBv3oPHJS0yjnjlDejfGoIlVjwXGyVwWHqNhpdxBXVCjCZv2RtKPWyox2C7Nwqd+Tu1G62NSnIuqPGDgMTCdBiXYjRwj6Y7WiXrYi6tKeLabON1W46g0GQmLsFvR62uea5QYBC5X+WJF42U1QkmAtNkGA4RJF9p+6W+Hsp4gKjtDotK6GrysapHqZp7o8cl6glQdjWzGiIwgkX1KJyFRj7ItwDNS0E9VHFUWhphoHgmn1BJSGPrgw0d66UqiZFNyR2VEMJHPRPisszmuILGcQ2KZyvMXOb2hCRzleit4k1yZa43GBgVNWzUnRNYt4fZJVcCDoVzWRoyCxLsUxGJc5puo/DmVmo+XGwQ6mGe2ZFk7kGJPGANEqPe1sslqD4dGxFOwa0WXv/SJuhTgKT1WrrZ5EqvRU4vD8Inkkv+8iY0hWWZfQVmcyw8wW6pcnsoxRUlUi9pYgP3R2ELMYZ72pmpmxbqEM5cVYccNukauk6Qk81Z2eIahIZVnbHSCYVpUqB7TF5Q8lOJjg8c9g8HiONoO+6liaAc0gqtwdB9N87HUflOYzGhoQRk4xuQU4JyqGykq0i0wl8dSJbI1VzhcIa3bNmn1TtXBNaw8IvGqZH80ZKfjf8mAdii3Ve5finF4A1JVtjcI1/ai41UMrZTbUaTaChjBx9lLyRlHSNTRo8NMbncoRruG6eq/Se5VhcqU9HmPs9rZzTbZxvus5nWYCpUlptCU+JXxW7wEi0pV02VxxrimHr1SY5oja5IuUo+pfuVpkFFlV5DtBssjk2FkxVDoE169Wubg6YEBo8lyp5oh4lT8Bh5oFzj2ZIb+Vb4x+q7L6Yo4djdw0T3m5+6qswzHWxQ2loZO5zbQF7u0pMxXC5n+4fdI08WCUtmlaIPIgqfLLdleDHemaCo4lx70KrSJvBKscvw4qHi/Tr3zeE5jwAI0RqDa2TymoukjM4qgXCC0m42XBpGx8lZgqQRxhRkst+irmURgUsTRGqC0reR3Gw7hOqDldACrbchT40T4fZx1ugKxNWGk1FmwiAvFNU2c5kGDhb9R9EMpJKxMIOTpAs3xg+kHdVOMf2bJUuJMnVCq1psDZTeW2ehH4/FB2ORatDjYQUbL8vc/oOau24Bobp/PRVNpqiVy4StFHkeQAf+WpcD6WmwPU9Puriq73t/CO+rt4d3JLvagjFR1EHJklkdyAF6g+rzEjulSe1ClGAvscw2M4GwBZMNzJh1BHqqh7oCWrVFmjqbPcU3he4bT6KuxTQ0zumKlT0+yrc1JPDw3JMIZFWE1+Bxk4YHeIVYaxU8nqAM+XHUnYn8ItWkL7LuEhPOCbMX8R1y6uGjWB4IuHYBrdWeNyY8bqgMk89bbBBweXvedI5k6LYRp3IbPInFKPoAMG1x3Eq3ynJzRqcYdIIuCnMLlQZc3I05JgvkgaSJXTjHtICOWT/G9Fm1wXJSlWgQuSebM8ZHH1eySFlMTXMmdFfY/FN4SOISqWpTlNyL6CwP7QmHJnA4T59RtMnU3PTUpLEUCLtMdEz8L40f8AU05tcjzBClTuaTPQaqDlE+glzKNMAWa0QBzWWzPFOqEyfDZMZjjC93IDQe90kRKfOdkGLFW32LBiK2ea9exQqPSHIrjCx3CVeI8JvOneEwcE/wDtZ3y4+Q/dNZRhflsDv1uE/wC1p0HSQiVBdUQi62R5ZpSaiVb8qnWqfBoH5TeUYcYeeEucTzj8BFJ9/wAqAqtJgObJMRNz0jwRqCWwHlm1THH40zP7x5KuxNFriSbHnJPoUV5SlU++SLin2gItrplTjuJpDYsd+fTvV1keTcQD3abdUsytGoBG4N/8K1/6/wCXTlt2gTCm8ag3IseaU4qKLllMAWsAlqz5U21+Kmw8wCf+WiE4py6IndkD75oReCSARI18VN7rKvyZ3/mquOhIb6LTkrsaKXPvTwH3XubPLWO25eO6liGRA5AT3wCisyvYCoLe5SNcyvald7nEMbIb9RJAaPHmuawumwBF4Bm28c11oNJoUqFCYdZ1U3M+6XqOiozk6Ae8R+FjdOxkVacUaPAYfhbO5E9ylVvZHKBWdGxO1tuqJOydi9R3Zaeg9LH7JDFYh7R2TbcJxrxwAb3t04ilapW+go6YGjnVSBoR6qxoYoOFtd+f+FmcV2XkeStslwLnninhaPM9AgfQ7ilssw5crFmHbGnovUHEzyGPewnQE911KjSqf0uI7lonAbW7tEB7wNfO/qt8P8h/6n0kU9bDuiS0hZDCtqmoXMBEOkHlBsvoNVyUZhWOMk8P2KXLDWyjD8nTTR1OsXNDjY/qHXdEa4JrBZexxIa6bX6DmiMwjGG3aPN2g7hoPVA8bZ3lgtEW4UujYcz7uoUsp4qjZcC2ZdqLDbx08U41096foNhvV3oBoiWKIqWeSWj17pPvqgvU3v1Q3lPRGDck8EA3FNgfUPup43CcZb2iADJ1jyCHiXNbUa7tXMT9PDJ2HmtCivoYralJVNfdk5UwradXi1A53J5apOqZOn8LTlXoA7T3sitceEje8Tv0UHeHRQJhBNaHY3s0uCrh9Gm4bDhPe20L250SeSEdpuzr9zgL+Y/+U48XQRdgZI1J0BcIE6QLfnuul8NT/wD5283lzid7kwfsj1qfECNJtPJeOsxrRo1oA8BrZEgPQjUrGuGsF3ghr+VjczvIHqmMfVlzp02XmXUS2uX6NInxiyhiu0HAakFEls5tFdgsX/qNDS5pIPEASAYgid7XXuEBdUDwIYyS5xtMtIA8ZU6GIApsYDwlohzdDxTc+OvihYWsXVHAGWhji/lP6fGVlh12CqiL6JLHtlh5jteI/hM1n3KRxdcMpuJO0edh910mqDxp8lRrsHV+ZRZVGpaOLvFil69RZ3Is7NJhZq03HQ/srEY3iGx6pcMqo3J8eSk/oapu4WAauBd5OOiRqJhrglatJ1Q8FME/1HYcxPNG8ioGOJ3sWw2FNapMW0HQcytfhqQa0NG2iDgMAKTYGu/VMwsjYOSSb10eip09Fyie8eMLxMpibRXvekw1w4i55jaGjfmvKgImofqBho2AGpPevcQ/tlo6+AAlFYSRBrQLySDNrR39EFpXtWrYex5IAN0Eh0LLXKG8IqxyZHceK3ojPO6TyXE8XzuTflt8YeSmnEXB0SrtDJpqbv8Aj/CD4ekXFo4SPKQI170/VdOiWy1/aEmbH/5OvVFeNvx9kUehOTujxxuhvXO7kNzvD/KOxdHj+R6+ir80PZDuRB9+qeeUnmDOw4XsNPL91thR7HMeZdPMA9bifyq9zvfgmXPmlTdzYB5CD9ilufvx9Fxy0Cc706oLnLn/AOeiE526FsbFD2Fx3ygXnRo4j1A19JWmqxqLgwRyg3BXzP4mxvy6BaPqqHh/4i7j5AD/AJLZ/B2OFfB0zMuZ2Hdw09EiN2OzY/wUyye7z+yG8ge/yp1BeeSXe4hNTJKB1TfX37lCJ5+7/wA+i9LZn3ookSffiusLiL1YniLRO8x6odbEHh4RAHS0qVZ0yD7uk6iKzVEA/pzWSzzNBVqfLb9DNT/U79hf1V1nVd5aadOA531O/oby7yqnLvhgl31FxOwEJUnekX4FHH+cxXDk/pJCtMLiKjevotLl/wAIUmiXyT0JspY3IWtvTnuN57ileF0HL5eOUqK04yo4QBB5hb7Blhpt4QGiBbSLLI4F7GiHAh3UaK4wuZNAIJtsdkEPxlbFfIjzilFdFpVxDG7/AJVFmOcm4Z2eu/hyXYzNqAPD8wcR0Akk+QS+NyypEiB/u/YfunxyNukTeGMdy/5Klz3EyTfrMrlF2S15/wBb/wBSPsVyP8voZUP61/s/+i7xFTbZADoFtTqbkxyk7JjMKPC7WxSzYRuS9iYxb6RF6XxFbgYT4BFrP24ST01KhWymrVFwWDYW/KXKXLUR2OCi7npEvhaqA2qwntO4XDqWzI74MqzL5VK/4aqt+h4tpNvIhSo46rR7OIYY/rAmO8ix+6FJpUxk1HJLlF2XtOoQQeV1bfPFRoeO4jkR0/KzortIlrgRzBQ8JmfyX8TvoNnjpzHUIVk4umDLA5q12jRPfIj/ACl3D0/n34I0ggOaQ4ESCNHAxBCg8e9U7kSKNAne/NArOBlGrvtaPx0SdR0orOUbPMEZotH9Je0eBnT/AJIT/fh7C7BHsPHKof8A2aJHovHH8x9vfcsUg3HYB517vcoCLUHT3zS+IJDHFg7QFu/QH8oZMbCJks/rGtXLW3Dey3v/AFHz+yt/hXF1MG+R22u+tm3eOq7K8q4bm7jqdfBaDC5M514gdUp8n0XTnjUeL6LtmcUaglrwCdQ6xHmpCDoQe4hV/wD2RgF7nyQ6uFYy8R5oXOS7RIsWN/q2WZZHv3yQT76oNFrnNlpPdv5JrD4OqW8T3cLdgWy537BbGbk6SBnjUFbYlUb5Kiz3NG0BGrzZjd+UxsFd5nhajgQytwTvwBx+6y9H4Of85tSpWD2zLjwu4raRePVNalRuJ4ruT/yM5RlrnkDUm5J5m5JK2+Fy9tFttdzuUTL8LTbTinodTv8AwjgyYsYv7C6EaVCM+XnL+Ab2EJSq1P1XSNJ/CVqkeKa0Ii2UecYAvaSw8L9uTuh5Hqs5kuAfiKhZUc6n9XeCNiCto9V+V0gcaY2Env4P5CnyQTabPQwZpKEl9IT+G/hI08QatSp8wNu20drYm+37LVYylI6qGHdwuM6fZNE6ytxyUGIzuWR2yk4VysXYcLlTZMZGjXe/stDnchEx56BXGX5M4dqq4n+xtgO87+Ct8Ph2sENED7953RZWPHGxsvkyqlohTpACwH2XlRTlDqIuNIRybYOF4WCO9SnmvD3+ysoJNlbiMopunhHATuyxnu0WbzjI6rZdxfMYN9CO9v7LZO8/eicwGE4xLtNI5pMsfJleP5Lxq/Rn/gdz3UzTIJY2S12zDM8M8jy596uap/ZXLGtY0NaA0DQAQB4KixJhx6rZQpaFebyTboTruMTt73Szjy981XZlmrmEtMNv/gj3sq9+bf3Hy0SPIkWL48mrSL81FBz1njnH+70Q6mePGjQe8/ws80fsJfFn9GiJ9/hO4bJ3vA4jwtN+ZdyWKwuZ1KtVjXWaXN4mi0tBlwJ6gFfUv+4MeZBjobfwnxXLZPnUsVJAcPl7GaC/M6ormopNl5KZRHyYBzUpicLJa6J4TJHMJx7JFiQVwqD9Q4Tz/Sf2QSS9jYSa6J5fg2vcXG4aR07Wt+78qeZVZdHJWWHpcLAPcqjxJuUajSFOXKQtVSzwER8/MYW63F9CImEEkF7oO2nIg7+aM4G8mIBInl6KvZWc12sEJyoYMz4bFDxNCbjUeoSm6ZTj2qLnA5h8wQbO+/UJh7ZWey+mXVGNBiSL+s/da4shcnYrJFQZXOwxMaBCwGXijUfUBLnO5wBc6DyCsHN80MWAm/PaO5bwT7A8kkmkxWsN/RAw+dU+IU3OAcbNmRJAnhvumiJJ5ASPNVmb5RSrtio2YuCDDgeYIQyxqW0MhlS1IuuHquWZZhsU0cLK4LRYcQPFHWFyX4pfQy4f1GoQMTVI4QBdxhQbUeXOAsBGy9bT7TQXSbx0tcquyOq7GHaoZdzKiaI71HgaNgutmUjx1QdFD5jeY81KROgXgjkPJCxqSO7r+sKywlSKfcq5ptaw6WR8I/8ASd/ulcqYxxuIWrWlJYpsiUw8QYUSJRPYtaM/nGCFVn9w069FkTS19Fvq7IMLOZvguF/EBZ3od1Nkxpuz0vjZ2lxEsuexv+oJAMgQJJHM8lLE4imSYoj7fZQFJeikgWIc57sWwFICsHRFrLTYetI6rPu7N1Y4SvBBVOJ8dCc68isuaOIc3Qn7p6lmJcCHQJtI28PJVPEOsFSZ0T3s8+vsvMPIPC432daDOnim/lkOAJkSJ7gbpdmgBjQIZrFv9zeW4HMH8JElSCjtmie9UOPowehVnhq3EBe8T1/yuxFLiBBRJ2LrizPRcHkQf4QHwHcQsYv1lM4lhbIKrsQ5MTOojUB1EGxkTzOqPS0vySbX3THHDT3feyTldKynErdA/h4POJpyBA4j1s0wteSs18N3rjo1x+w/K1BqRI1XYuhfy2+fQu8oL3xr5KdS8xaUDhjr1TLEJHuvT8pSqUw48yl6iJMyhclcuK5dYVFoSg06Ya4u1JsOi9L1CUQCsK92yC9ekqMTsu7NWjyV3Ehm0rg5AxqJly9Y5BJUHVwNdlPMogi3Lg5s77oD6gCzjM7+XWv9DrH90zmGIM2Mg3B6IoZE42Dk+PKMqGMXiRISmaU+Kme6R3hLMubph1WwaLk2CCWRN0Ohhcdlf8P5ca51hg1KvK2Cpts1gI63JVlTwooUQwQCdVXVHJiVaEZMjnJtdCb8Ow/pHkvRSYB9I8lJ5Q3PAutaMUmReOASNN+nVeNqbhF4tvRI1ewYOh0/ZYsnHTGcOfXZbjMTABCap1g4SFSUnAo9NxFwidMFQovKFfhMhXLKoIkaKhoU3OaHRHfvG4UgXNmDbklq0+jJKMvew2dEEawR6rK4isJ1lOZlhqj78Xhos9j8LWp34eIdD+IWPLJeh2L48XrkWArBGNaRA8VVfDlE4l72l3A1ga48yOLtX8B5rZYTBYc/6cOjW8kJbm5/2GyhHA6fYv8ADpAqnmWkDzB/C0JfzSYotAPCA07EAWKkMRs7zGiYnRHk/N2MG6XqiApzuCk8wxMApikJ47BPfCUr49rRcqgx2YvcYmAlW63Kx5FEfHA5dl4c05Bcg0aLuEQwrxB5mM8ETRSvCjCmHXB/ZDdTIVTTREmiDiVHiIRXuEdUu9wIss6CW/RBzpKm0IQCewjJvt90pyt0P40rBDCE30CTxGVF3648Fd8aBUCyWNNGQzyi9GcrfDUn/U9EzRyw0xwl4c3a1wrV74Mc0Cve26HxUqQ3/USl2Z2vX4TG6uvg3DfMe6q4WbZvfuUti8KSDFjzWm+GqIZh2jffv3SseN+TfQ7Pmj4fx7ehXNa0v7lV1HprMwQ89VW1XKgjS0j2o5CB2XmulhzXgeBotOQVsabrzE0eNpHkeRXhcpgpc6G47uzInMYMSrLIazq9UU2kxq48mjX9kN2W05J4AZJN5Op6rY/DmVilT4oAc+/KBsEuMCvNnjGPWy3MARsNEtVCI6fL1UHPG9lSjyQLmhJ4pqdcEnWRVo1PZks1w7qLnVKRhrxwvA5Eg/gIGV5i6m4PaYPuQVpsTSBBBEg6rGZlhTQf/adOv8qTJBxdo9b4+VZY8Jd/5Pp2AxbazA9uv6h/Sf2XlcrCZNmppkOae8bHoVcYz4l4gIaAUSmmiaXx5RlrotxiC3QpfF1i8Ros9UzonV0eir80z/hYQx3FUNheQ3qhv6GLD9o09PIm1GcTXRcgnWYMfurLA5VTp6CTzNyUfAYcU6NNg2aPE7nzRAujH2+xE8jdpPQZrAuXNcvE0RsQwWCNP6XOjlsrJj51Q2IjQvWnBM8+M2eVqAIsquo0gq5aFCpQBUmTE10VYsq9lbRw5ceisAYEItKnAgILlLCND8mTlr0eOKE6pyEr1zSdV4XQmCwFWkTcmF3CAA6LqbigVHLmjU2ePco4bNDRcA76CfIoNV8Kk+IMTFOEqf4qynDHm+L9m5xlIVGS2/JZ6rSiQUh8I5/HYebLR5phpHG1EnatC5weKXBlHVfslg5TxBuggrmzUhqmVPEmGlL0io4p8wEmbKMUdk8rp8dZjDpN+4Lb4pt+iwGEr/LqNdyN19AD+NoI3EpkHoT8lO0xVzkE3RHIbimJ2TNC5EaFLcYc65gDyKO8ygPaA2ERwCvzVZmVPian6j7Ackq6maj2026ny70ub0UYVuyidhl1H4arVHfUWM5nXuhbijlTKY0l3M/jkiyhWPYcvlP/AOTMj4QoNbDuJx5kn8LPZt8McHapGQLwV9ArJCqAmcULjnmndgMX8SxAa3zUsD8RgmHiOoSWPwIeJ0KzeJD6bocD3hLaobFQmqR9BqZk0GxC5fMa2MrFx4ZjZeLqNWJH2BiOxcuXtM8FBGrnLlynzfqPx9km6hBqalcuUkh6AVEFy5csDRF2iWqLly5nIVqrM57ouXJGbot+H+6KzL/rC+mZc4miJXLl2H9Rn/kP2RTY5okpSFy5EyeIOoVBi5ckS7K4/qeuGq2+QH/wMXLkyIj5H6BMXqk62i9XJiJBZCxAXLkfo72IPRvh/wD/AEnuP3XLkqfaKIfpL+xd4rUpVy5cmLsm9AXJN4Xq5EjgD1UZwLLxcufQUP2RTwvFy5JKj//Z"/>
          <p:cNvSpPr>
            <a:spLocks noChangeAspect="1" noChangeArrowheads="1"/>
          </p:cNvSpPr>
          <p:nvPr/>
        </p:nvSpPr>
        <p:spPr bwMode="auto">
          <a:xfrm>
            <a:off x="152400" y="-47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3562" name="AutoShape 2" descr="data:image/jpeg;base64,/9j/4AAQSkZJRgABAQAAAQABAAD/2wCEAAkGBhQSERQUEhQVFBUVFBUXFBQUFBQXFhQUFBQVFBQUFBQXHCYeFxkjGRQVHy8gIycpLCwsFx4xNTAqNSYrLCkBCQoKDgwOGA8PFywcHCQpKSwsLCkpKSwsLCwpLCksLCwpLCwpLCksLCwsLCksKSwsLCwpLCksKSwpLCksLCksLP/AABEIAKwA5gMBIgACEQEDEQH/xAAbAAABBQEBAAAAAAAAAAAAAAABAAIDBAUGB//EAD4QAAIBAgIFCAgDCQADAAAAAAABAgMRBCEFEjFBUQYTYXGBkdHwFBUiUlOhscEjMuEWQkNicoKSk/EzorL/xAAZAQEBAQEBAQAAAAAAAAAAAAAAAQMCBAX/xAAgEQEBAAICAgMBAQAAAAAAAAAAAQIRAxITUSExQWEy/9oADAMBAAIRAxEAPwDposa2G4WVAQriWwa4gOvmBAuCTICOSyGqQ1MomjsBtGxYL2IHCIpVSvPFpAXJMUpmZU0mk9pE9Lx4gbFwylmY0tLx4j3pePEDWbGqWZmetY8Q+s48QNJsbrGc9Jp7wes4gXgORQlpOPEb6yXEDRUhyZRp41cSeNW5ROhrYoyQkAGFxFcO8BqEK4gLCQ+4FsFYBiDIQWgAmKwbCZAywJZFmhhHNpRV3v4JcWa1LRcYbtZ729z6FuM8+SYOpjthKPC76kyOqpboSfYzfrQ87CvOl5+xh576d9HMYnnv3aU/l4mZXwWKl/Bn8vE7h0brvA6PQPPTpHnstEYl581Pvj4hXJ7F/An3x8TvMRStFvPeyfk9UdSE1LbB6qd87SV382S89n4swjzr1Hifgzy6Y+I71Hil/Bl3w8T0F0n3A5vMefJOjg4aDxXwZf5Q8R/qXE76Mu+L+53Cp+fPWN5rhx7O7uHnp0ef16VSH54Th/VFpd+wh587yrNrLc9zzRg6Q0DCd3T9iaz1P3Jbcl7sjXHm9pcXP8+HnyKUWnZ5NZNPiBmzhZhiC7hse0ZBJTmUdThcVrFuMznsDXszdoTuioniKwUC4CCJiAsILCCIDWOsFBSACQrCZZwFPWqwT2ayv1LP7HNuptW9o3A83BLe85dfDsJalMuRQ2pRPl5W27r0yMqtTIFQvl3F7EQKuFoqUZye1VLJrdZJ9jzJtdGSw1lnvXnMYqN8tvnaWsPF6s4u9k4uPU1Zr5EeEh+N1wllu/T9B2NKeLp+xLqY7krS/Dq9Lu+h6ufyt8ibFU/Zkuh/Qk5Lw/Dns22fTZb+nMlpELpfUPozausx8oN1IRW93fVHO3aMrSdNqcMrSu1sTTftJrqY2aROn0D/AEVtecyXSsLXUd+a7R9OlB2UXZrJReT7L7Rs0xsTSy+33MmvDeuk6LF0tuX/AHgY+Jht42NMa5rmtPYe6VRbbqM+n3WYrZ1eLpa1KpH+SXyVzk0e3iu5pjkQkISNXK3h5nQYGeRz2HR0GAWSKNCIZxAgtFQ5LIAYiAt9Y2KCOSIGpBQmBIA2LWi5WrQ67d6aKoac2mmtqaa607olm5pY7qjEkdMiwuIUoKS2NX7eBJKR8y/DZQxMMyhhqC1J7U3Ud9qvkkaeIKj3+e8zaIsHdc5F5rJrt2/RAowtWT/ll9LkwkNCtiktWXU/oO5NR/Dm7Z63y1VbtDio+y+ph5Nfkn/Vt45LP7dgojr+zOM9uq3fjZ5DsRSUmlFpptNtPYlZ5k0l9xJJeewBmKqRvnktnR52FavQvbV25Wa3XzLTiNtbZkFVsfK7b83MTEQ2+fO02cRsMzER2/P7mkcVh432adR/ySOOSOm5S4pRjqLbK1+hI5tRPbwz42yzAfThckp0Gy9hsC3uNnBmFoZo6DDUrJEeGwaiXIRKDFDhKIHtKhJiE2AC6hCvmOZAGBikJAGwYoaOiwNTROkubvCX5G/8Wb8Kya23OOTLVDGShs2Hm5eHt8z7aY56dDVZBIovSr8oiekpX3dz2cOo8t4c5+Ne8aQrmbLSkuEe5+I16Ulwj3PxHiz9HaL+J/K+oOgVqxks76zf/rF/dma9IybT9l9DTs+vMdHSc17vc/EXhzv4d41ZDDKek59Hd+oZaUn/AC9z8R4c/R3jUbGS8+eozXpSdv3e7hs3kUtJVLWTj/j+pfDn6TvF2rHiYOltKxpLKzdutJ9n0JK7qTTUpu3BZfQqPRkeFzbDgv65ufpylShOrNyaeZdw2hHvOip4ZJD4wR65NMmXR0ZFItRw6RZcbCZUM1A6o69wSQATAFDJMoQgiILkkK4mwAISBIKATAFgAMWSaxGmHWAmcwKRGpAbIqZSDcgUwqtZgTXEpFWeJzGLFq+0C5JXGqWRUeNXEYsWiC60MuQLFobLEoosSGpkHpA2WIRRPJgTIHiUR+kdIFqTGkKxAVWCJL5jiO4VIAgtsCkN2FAkhCmIC2xITAQFgTEgtAITFYQACC4+nSlJ2im+rd0t7iW6UrEVSVjTjouy9qWfCPiyCvo6Dyeu/wC5r6GN58HfSsqvjox2szMRpyK2M26nJzDt5wn/ALJ+JE+SmF+HL/bPxOfPidK5mvpxvYVZaVlxOu/ZLC/Dl1c5PxEuSWE+HL/ZPxHnx/q9K4/1pLiJaUlxOvXJPCW/8Ut38WfiKfJHCfDl/tn05begefH+p0rk1pV8Ry0m+J1P7I4X4ct/8SfDpYf2VwvwpdfOT4dLHnx/p0rmPWL4g9YPidBV5LYfdzkXf3r9TzMjSHJicLypS5yPDZNW6N/Yd48uNS42KvrB8QenviZzYtY1ctOOkHxLNHSj3mFrD4VSjrKGNTRahO5y+ExVmbuFr3SA0FIVxkHcckVDmIAC6FpBYGI5CDcFxIA3FcA5IB+HwrnJRjtfyW9s6XD4RQjaKy2t72+LZV5OYX2Zz3t6q6lm7dr+Rrypng587b1/G+E+NsyrSKtSkalakVKkDzu1J0gcz57y1qA1Ciq6Qub89Ra1BagFXmgOj+haUNwub+oFR0vqNlSLjpjZUyjMxFHh2mdWm4vhnk1u4G7Vh/0yMZT2/T6WOpUYGnNHKonUhlNfmS/eXic0dmsn535M5fSeH5urKO7au09fFl+Msp+qYkEDN3CejI2tGVTBpmxo3aUb9NkhDSZM9pUF5sAr5iAuSjvGku4TpgRNhDYViABQAgdboBLmI24y/wDpmlzZicmK/wCFKO+Em/7ZK/1ubykfN5JrO7bS/CniKZSnE0cQUJGVaT6QyiJwHMNgqNRBq/Mk6QICPVE4kjFYCPVG82S2GsCpWRlYyG3u6TZrIy8WvPQdRKxasM/PDJnO8pY/ir+hfVo6qVP2l1rsOP07XUq87bI2iv7dvzZ6uL/TPL6UABUSWnRPUyGjA29GUSphMFc3cNh7IonhHIffMbYKVyoNhCEBox4C3DBNgJoNgsDZANUKiGwUwJtH4x0ZqSzWyS4xe3tOtpV04qUXdPY/scfYnwONlTb1XdPbF7Gefl4u/wAz7d45adPVncpzkV4aVg1ndPg8/mB4uHvI8Vwyn3G+4mcgSll2efoRekw96PeD0mPvLv8AOY1fRuJbefkIh9Kj7y7+r9Q+kQ96I630biZjb+fmRPEw95d/3B6TD3kOt9G0zkN1iP0iHvLLpG+kw95eI602FZmZiVu8vaXa2Mh73cm+wysVipPKC1el7eDdjvHjyv1HNyjN05pBUYNJ/iSVkuGVnI4+nhXJ9Z1kdCpy1pXlJ7WyeOBS3Huww6xjlduaoaKZoYbRPE2eZHQpWNEVaGHSLOpkOazE9gQxQEOQ1IBSYBIQ2L4L5iaEVDxtwsDQU4URNAp7SB6eQkNgx0QE3kFS2jXsBPcAkx0GMQ5/YB1woYmNvmFSvZkMQGxsmREqImwKWQ1vcVTnIbe4HvGw2BBuMlK4SN7AHXEp5gX2FbeAQBTGN2ALGPMcMsAkxDZsRR//2Q=="/>
          <p:cNvSpPr>
            <a:spLocks noChangeAspect="1" noChangeArrowheads="1"/>
          </p:cNvSpPr>
          <p:nvPr/>
        </p:nvSpPr>
        <p:spPr bwMode="auto">
          <a:xfrm>
            <a:off x="0" y="-784225"/>
            <a:ext cx="219075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3563" name="AutoShape 4" descr="data:image/jpeg;base64,/9j/4AAQSkZJRgABAQAAAQABAAD/2wCEAAkGBhQSERQUEhQVFBUVFBUXFBQUFBQXFhQUFBQVFBQUFBQXHCYeFxkjGRQVHy8gIycpLCwsFx4xNTAqNSYrLCkBCQoKDgwOGA8PFywcHCQpKSwsLCkpKSwsLCwpLCksLCwpLCwpLCksLCwsLCksKSwsLCwpLCksKSwpLCksLCksLP/AABEIAKwA5gMBIgACEQEDEQH/xAAbAAABBQEBAAAAAAAAAAAAAAABAAIDBAUGB//EAD4QAAIBAgIFCAgDCQADAAAAAAABAgMRBCEFEjFBUQYTYXGBkdHwFBUiUlOhscEjMuEWQkNicoKSk/EzorL/xAAZAQEBAQEBAQAAAAAAAAAAAAAAAQMCBAX/xAAgEQEBAAICAgMBAQAAAAAAAAAAAQIRAxITUSExQWEy/9oADAMBAAIRAxEAPwDposa2G4WVAQriWwa4gOvmBAuCTICOSyGqQ1MomjsBtGxYL2IHCIpVSvPFpAXJMUpmZU0mk9pE9Lx4gbFwylmY0tLx4j3pePEDWbGqWZmetY8Q+s48QNJsbrGc9Jp7wes4gXgORQlpOPEb6yXEDRUhyZRp41cSeNW5ROhrYoyQkAGFxFcO8BqEK4gLCQ+4FsFYBiDIQWgAmKwbCZAywJZFmhhHNpRV3v4JcWa1LRcYbtZ729z6FuM8+SYOpjthKPC76kyOqpboSfYzfrQ87CvOl5+xh576d9HMYnnv3aU/l4mZXwWKl/Bn8vE7h0brvA6PQPPTpHnstEYl581Pvj4hXJ7F/An3x8TvMRStFvPeyfk9UdSE1LbB6qd87SV382S89n4swjzr1Hifgzy6Y+I71Hil/Bl3w8T0F0n3A5vMefJOjg4aDxXwZf5Q8R/qXE76Mu+L+53Cp+fPWN5rhx7O7uHnp0ef16VSH54Th/VFpd+wh587yrNrLc9zzRg6Q0DCd3T9iaz1P3Jbcl7sjXHm9pcXP8+HnyKUWnZ5NZNPiBmzhZhiC7hse0ZBJTmUdThcVrFuMznsDXszdoTuioniKwUC4CCJiAsILCCIDWOsFBSACQrCZZwFPWqwT2ayv1LP7HNuptW9o3A83BLe85dfDsJalMuRQ2pRPl5W27r0yMqtTIFQvl3F7EQKuFoqUZye1VLJrdZJ9jzJtdGSw1lnvXnMYqN8tvnaWsPF6s4u9k4uPU1Zr5EeEh+N1wllu/T9B2NKeLp+xLqY7krS/Dq9Lu+h6ufyt8ibFU/Zkuh/Qk5Lw/Dns22fTZb+nMlpELpfUPozausx8oN1IRW93fVHO3aMrSdNqcMrSu1sTTftJrqY2aROn0D/AEVtecyXSsLXUd+a7R9OlB2UXZrJReT7L7Rs0xsTSy+33MmvDeuk6LF0tuX/AHgY+Jht42NMa5rmtPYe6VRbbqM+n3WYrZ1eLpa1KpH+SXyVzk0e3iu5pjkQkISNXK3h5nQYGeRz2HR0GAWSKNCIZxAgtFQ5LIAYiAt9Y2KCOSIGpBQmBIA2LWi5WrQ67d6aKoac2mmtqaa607olm5pY7qjEkdMiwuIUoKS2NX7eBJKR8y/DZQxMMyhhqC1J7U3Ud9qvkkaeIKj3+e8zaIsHdc5F5rJrt2/RAowtWT/ll9LkwkNCtiktWXU/oO5NR/Dm7Z63y1VbtDio+y+ph5Nfkn/Vt45LP7dgojr+zOM9uq3fjZ5DsRSUmlFpptNtPYlZ5k0l9xJJeewBmKqRvnktnR52FavQvbV25Wa3XzLTiNtbZkFVsfK7b83MTEQ2+fO02cRsMzER2/P7mkcVh432adR/ySOOSOm5S4pRjqLbK1+hI5tRPbwz42yzAfThckp0Gy9hsC3uNnBmFoZo6DDUrJEeGwaiXIRKDFDhKIHtKhJiE2AC6hCvmOZAGBikJAGwYoaOiwNTROkubvCX5G/8Wb8Kya23OOTLVDGShs2Hm5eHt8z7aY56dDVZBIovSr8oiekpX3dz2cOo8t4c5+Ne8aQrmbLSkuEe5+I16Ulwj3PxHiz9HaL+J/K+oOgVqxks76zf/rF/dma9IybT9l9DTs+vMdHSc17vc/EXhzv4d41ZDDKek59Hd+oZaUn/AC9z8R4c/R3jUbGS8+eozXpSdv3e7hs3kUtJVLWTj/j+pfDn6TvF2rHiYOltKxpLKzdutJ9n0JK7qTTUpu3BZfQqPRkeFzbDgv65ufpylShOrNyaeZdw2hHvOip4ZJD4wR65NMmXR0ZFItRw6RZcbCZUM1A6o69wSQATAFDJMoQgiILkkK4mwAISBIKATAFgAMWSaxGmHWAmcwKRGpAbIqZSDcgUwqtZgTXEpFWeJzGLFq+0C5JXGqWRUeNXEYsWiC60MuQLFobLEoosSGpkHpA2WIRRPJgTIHiUR+kdIFqTGkKxAVWCJL5jiO4VIAgtsCkN2FAkhCmIC2xITAQFgTEgtAITFYQACC4+nSlJ2im+rd0t7iW6UrEVSVjTjouy9qWfCPiyCvo6Dyeu/wC5r6GN58HfSsqvjox2szMRpyK2M26nJzDt5wn/ALJ+JE+SmF+HL/bPxOfPidK5mvpxvYVZaVlxOu/ZLC/Dl1c5PxEuSWE+HL/ZPxHnx/q9K4/1pLiJaUlxOvXJPCW/8Ut38WfiKfJHCfDl/tn05begefH+p0rk1pV8Ry0m+J1P7I4X4ct/8SfDpYf2VwvwpdfOT4dLHnx/p0rmPWL4g9YPidBV5LYfdzkXf3r9TzMjSHJicLypS5yPDZNW6N/Yd48uNS42KvrB8QenviZzYtY1ctOOkHxLNHSj3mFrD4VSjrKGNTRahO5y+ExVmbuFr3SA0FIVxkHcckVDmIAC6FpBYGI5CDcFxIA3FcA5IB+HwrnJRjtfyW9s6XD4RQjaKy2t72+LZV5OYX2Zz3t6q6lm7dr+Rrypng587b1/G+E+NsyrSKtSkalakVKkDzu1J0gcz57y1qA1Ciq6Qub89Ra1BagFXmgOj+haUNwub+oFR0vqNlSLjpjZUyjMxFHh2mdWm4vhnk1u4G7Vh/0yMZT2/T6WOpUYGnNHKonUhlNfmS/eXic0dmsn535M5fSeH5urKO7au09fFl+Msp+qYkEDN3CejI2tGVTBpmxo3aUb9NkhDSZM9pUF5sAr5iAuSjvGku4TpgRNhDYViABQAgdboBLmI24y/wDpmlzZicmK/wCFKO+Em/7ZK/1ubykfN5JrO7bS/CniKZSnE0cQUJGVaT6QyiJwHMNgqNRBq/Mk6QICPVE4kjFYCPVG82S2GsCpWRlYyG3u6TZrIy8WvPQdRKxasM/PDJnO8pY/ir+hfVo6qVP2l1rsOP07XUq87bI2iv7dvzZ6uL/TPL6UABUSWnRPUyGjA29GUSphMFc3cNh7IonhHIffMbYKVyoNhCEBox4C3DBNgJoNgsDZANUKiGwUwJtH4x0ZqSzWyS4xe3tOtpV04qUXdPY/scfYnwONlTb1XdPbF7Gefl4u/wAz7d45adPVncpzkV4aVg1ndPg8/mB4uHvI8Vwyn3G+4mcgSll2efoRekw96PeD0mPvLv8AOY1fRuJbefkIh9Kj7y7+r9Q+kQ96I630biZjb+fmRPEw95d/3B6TD3kOt9G0zkN1iP0iHvLLpG+kw95eI602FZmZiVu8vaXa2Mh73cm+wysVipPKC1el7eDdjvHjyv1HNyjN05pBUYNJ/iSVkuGVnI4+nhXJ9Z1kdCpy1pXlJ7WyeOBS3Huww6xjlduaoaKZoYbRPE2eZHQpWNEVaGHSLOpkOazE9gQxQEOQ1IBSYBIQ2L4L5iaEVDxtwsDQU4URNAp7SB6eQkNgx0QE3kFS2jXsBPcAkx0GMQ5/YB1woYmNvmFSvZkMQGxsmREqImwKWQ1vcVTnIbe4HvGw2BBuMlK4SN7AHXEp5gX2FbeAQBTGN2ALGPMcMsAkxDZsRR//2Q=="/>
          <p:cNvSpPr>
            <a:spLocks noChangeAspect="1" noChangeArrowheads="1"/>
          </p:cNvSpPr>
          <p:nvPr/>
        </p:nvSpPr>
        <p:spPr bwMode="auto">
          <a:xfrm>
            <a:off x="152400" y="-631825"/>
            <a:ext cx="219075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3564" name="AutoShape 6" descr="data:image/jpeg;base64,/9j/4AAQSkZJRgABAQAAAQABAAD/2wBDAAkGBwgHBgkIBwgKCgkLDRYPDQwMDRsUFRAWIB0iIiAdHx8kKDQsJCYxJx8fLT0tMTU3Ojo6Iys/RD84QzQ5Ojf/2wBDAQoKCg0MDRoPDxo3JR8lNzc3Nzc3Nzc3Nzc3Nzc3Nzc3Nzc3Nzc3Nzc3Nzc3Nzc3Nzc3Nzc3Nzc3Nzc3Nzc3Nzf/wAARCADDAQMDASIAAhEBAxEB/8QAHAAAAgIDAQEAAAAAAAAAAAAAAQIAAwQFBgcI/8QAPBAAAQMCBQIEAwcCBAcBAAAAAQACEQMhBAUSMUFRYQYTcYEiMpEHFCNCUqGxFXIkU8HhMzREYpLR8PH/xAAYAQEBAQEBAAAAAAAAAAAAAAAAAQIDBP/EACARAQEAAgIDAQADAAAAAAAAAAABAhEDMRIhQRMiMlH/2gAMAwEAAhEDEQA/AOlBJ36dEGzJk36JztI2SzFoVRA68AbJ7H2ukaBuRCcxA0lFGZHEIE8jYINJ2UbfeSqJ0nlRzRvuUdMgwoBLrmQOFAoEQQL8olvPChjhSXQgnI2sgbGeeycbbX6pY7oIbhA9EQLTBt3UEclUC2xKhPQCRsoCCbc9VCOYQC5ujJB3uBsoOplSIvFz1QQDjqeUjjNjx05T/wD0BJDhYj3QM0E77cJ7nj6pQDaUx2HACiJECUdo4UIg9eiUi290Cu+vQKNBBumu0E7FE2tZApvypJEBEmTcIEggx7oFbB2FlB1hEAGDx2RJ67dEA5sB7qabbCRygIkgOgIDYHcdUAkjZqigJiwsoqLDYAKq5dIJjsmlziSP3UItpBvyAoGbtwLblMC0NudXVJAEG8+qcFz+IA2ARUvAjojwBO6kkRHXojAFzugLBpA2gICS4GFARJgSUwvcmyBeZP0UAt3m6Lh/CMEA2uUFcb+qgt1JKIBFjx+6YREAR6oFMiyWfYdUxBOxSzJhBAbkRKjZFzsjbhA3cBwgIMiJsd7IWJvZGwugIMzsgjjIAQ1TFrolo03vKjLbcIGDdNzsByh8x5RIgfF9EQJ4j1QQkRYqcEoxwBZQt+E2n3QJYm/7qASUwBMGALoEA2QK5u10pgEQbJ5EwFDEC89bIhbx0Cm25UmTZuyABJkoAWgNiObqFwnbdHTYyVBqNpiUCgD9KihF/mJUQP62UaOBtygJ35KYCZv7BFGIG1+iZpjYKCY78I6e1lAd4hmyBPxEACyIF403OyzKOWV6o1PApNPLrH6KXKTtZNsIEH0TbG/K3DMnpNaDVdUd04BT/wBNw4j8I/8Aldc/2xa8K0kWi3qjPHAW3fl1FwtraY3aVh1suqNBdTqBw6OEEqzlxqXGsEgAzNvRK7c7kqyqx1F0VGls7A8pIJ7RyujJXGNksbzPomIte/MIAqibBFlzugYcL2CDedtkEc7gKTIk391CJAkKMA9UDtFtoRjYGyWYsmbJdsIUEtsPZEzsD6oxeJRDXOdpptLieAE2AADedlLAALOpZViXgF+mmP8AuuVkDJ2gfFXJ/taAsXkxn1fGtTFxFuqWA3eexK3BymnBArPnuAseplVQXp1WkxyIKk5cf9XxrX8e6hBHO6etRqUDpqNLSeVWWgbX6rpLL0yWb8nqgeTaE5aAb2SOuZGwCqACTAgHug4WNxHqjvc2Hog1si/KBQ6BEBRWaewUQG3GyPcIAOmwVkH37ooDe8K+hQq4qoGUxJHzEmzUtGm+tVbTpCSbenddFhMNTo0dDR8A3dHznuufJn4tSbJg8FTw7Q5nxv5qEX9lmNa12wmPzbI/mBDAJ2vCg0tEEb9RyvNbb26EeIJBJ9DdIRyNk5uYnfqq3EQoqs3VfUk2TvNx1hI69lAlRjKjND2gjp0WpxeF+7mWuLqbuf0rak//AIl1ARIn1Wsc7jfSWbaO0SDNlIgybo5jTdhH6gCaDzaPylVteHbEr145TKbjlZoXSSIS9bQiSOpSt5kKoIbJlOGWPYpRaHApgRHUIGbBvEcJgIEnZCAT/othlmCGId5lUHyW8fqKzcpJurJsuCy+pifjcdFLrFz6LeUKNKhTimzTHPJ9VYBpDWgAdBwFRjHaMO6DDjYe68uedydJJDmtQaYdUYD67IS13xMOodUlMUKUMaabTEEm8q09BF+ixNtK3WCoOIolxHmNJ7FJig7EYinhmkgPMuPYK2tTZTZopMYA0bFoKgDgHWIDge1lrcVgGkl1CGu/RwtmwipQD2CATB7FUuAEk8LWOVnuJZK590yQ4GQYIISbEg8BbXMcMa9M1aVqrRP9y07HNcNhK9eGcyjlcdDEn4imkATc9lDEEchLtzcroyYNMXmVENTef5UQOybQd07oBAEpG3N4jsrabPMqtYIl503RW2ynD+XS8wtl1T9m/wC62jDHwg87Kik0NbAG1mwOArWug8jovFct3btJpYZtPqlxNU0qVR8Xa3Vuhr267R1VGNd/hau06SsqmDNVzNVUgl7dQ7K1z5I1H16BVYcnyKM/oRcZ6keik6Cl077cpCe46QiXD15VbjaFQC5Vk23+qJgW7pCRxKgWrSZiaT6FX5XiCVyWHxLqGKr4KufxKLoN9xwV1hdyuK+0Auy/McBmlP4W1fwascnhdeLLVZzm43balh2TiJ3utTlmNbXptcHAghbMOLnCIhepyWjlFp4SMN7kkJ5kW9+yC+hTfWqsps3cY9B1XS0mNpMFNkBrbBarJKX/ABa0zENH+q2sz1Xl5ct3TrhPWztJlLWpNqhuoj4XSGwoDIvuq6/mu0ikdP6ib/subR6lNriXOaxxO8hV0CNMsJDCSI/SVW+liqp0+fSaOSGmSrqVNmHoimybXl3JO5Kz99DHZ8OYgnlhAVlZ35ogQkqtl7Xh12mQVXWoOxExW8tpEERMeidA5cZwL3EwC86Uh9Lbwrz5dKgyhSEMbsVjvdtuEgWei53O6f3CqzFNH4NQ6X9ncFb9xv2CwM8otxWTYyi62qmYPQhbwy8cts5Tca2lVDwIM+6YRBlcv4czbz6flVI81h0vnqF0lN4cPhuvc4rYpjhRDS4/lUQXtF7z6rLy8F2Np6WyRJ37LDbe0wPWVl5a7TjGgctKzn/WtTtvGkNHQ9UQ5VzbhEk7LxOywvPv1VGNd/haoA/Kdk+oHc/VUY0j7tVBuNJsOUoV+JNPB4cMaXvc0BrQJSNwmOd+NiazaR/LTB29Vl4KoKWEpCLlslSrXBBAb6jqsqxvNdTIbWaW9HC4KYvk2+qSviW0qR8wamExBCd1NlOmDTNjeFUVl0pC4T/CJPbZVk73QSZEbLl/tPoit4MxFT81BzXtPoV0xN72XO/aLUDfBOZTsWAfurj3EvTh/CubFzWAmx7rvcNV1hpibcLxXw1izSe1s7Fer5PiBVoNcfoF7Y4t42AIlWTcxcBVUz8Nv2VgjT19bKjoMqAZgmf9xJKy9Q3WHgZfg6QBa06eZVhw1d//AFYZ/YxeHK/yrtOmQ54AubKl+LpsmKgHuqDlLHH8TE1HHug3JsKN3klZ2pqmaUmnSXNnsqH5vSiBUnsArxlODby5N/S8IBMFN1WF/U6InU/biFDmlDbWfos05ZhP0qf07B/pO3VTdGF/UKDoBfB7hRuMouHw1GnsFl/03Bz8jj6lKcuwIF2W7lN1FGsOFiCP5SVPia4OuCIhWvwmXs/K6eIcVU4YdjgKTHj+5xKqPFsdiX5V4xzDD7NfUD2gcSu6yzFitRBBNwvOPtLq+T46xD2EiA2V0PhPH+YwNJJBC92HUca7kPMbqLHY86RdRbRshpvBKtwj2txFMu21QsfVuBN1BvJNxspZuaWOimVNXcFUYd4q0GPaeL+qs1HuvDfTvsxNtyVViSfu1T+0olwUMOHxXCBqTw3CUJdHwwPVKXcTPJRdSpVaQpugAWaeiw8RhcdTZowh8ybAkbLO9KTM3t8lrS6CXiPqtjWIFCkI4Flh4PI6dFwxGZVTUqcN1bLJxmJbUgNENHVOxjudYXP+iRx7+3RAuJ9Eh3M+6rIk873suN+1/GjDeFGYbV8eJqAR2C7GmNdQR16rxv7YM5bjs+ZgqL9VLCN0mD+Zb45vKJldRx2U1NGJHcr1fwzX1UQD9F5Fgf8AmGr1PwkSKYJXr+uTtWE6RBCtYCdnSqKLhHVXAAn4iSqN5lb5wbRPymFll3e61GVV9NV1E7OEhbPV0Xj5JrKu2N9LfNcLSl++t1RqZPqFi4hr6obSDyA90OI3jlWuZgKdGKeGpxG/MdZWFZPnk2t9FU/FtZJdEAXKx6TgGfBembtk3VVNlPEY2KzAaNFocWfqcdpQZLMfTqH8N7HGeDKjsQQLnZV1nUXPaPLYwEw0tEQeFVXpNqN8t7iAd43QI7M6GvSa4BG5HCYVhUGprpCsq4mhhaOmlTp0qTG3kXPeVVhz94wRxJpCnrdDTEah1UQC4i/Mb9EjZkCTvv8AylqGxPdazxBmLcrybGY2o/ToYWsvuT0VnaPDfHeMbjfFeY1mmW+aWtPotn4NxbhUaC6AFyOIqGtWfVd8z3FxW+8KOIrCOCvdJqacnrNOpLAZ4UVFEzSZc7KKo34Nrn2CYaTJIJPcpTvAixujra4zuqMrAYgUauhxmm/no5bJ1pmVoXnU0jhZmX5iwluFxTw1+1N5/N2leflw+x0xybAlBxJtJ9ktQOaSC6w91XqHA35XB0W6o691ZSxT6RJaRPdYxd3/AGQkQb26KCyrXc8y4knuVSSNzdBx9D7pHO42QMSbyQI4SfMYG3EobkAXVGa5phMhy9+OzF4ptA+BnLz2Q3GJ4sz+j4cyariXvH3h7S2izknrC+eMXiKmKxFTEVnF1So4ucT1K2/i7xHifEeZvxNYkUgYpU/0haNevjw8Z7csrtlZa3ViQvV/C9MtogwvNvD+FNTEA6SbiF6xkuH8mg34YJ7rf1lvKLSACXfRXagHfNboqqcAAFWNIO49yFQ4JYRUbZwMhbuhWFei2o0wHb9itGHdIumpYs4OoXETRd87f9Vy5cNzcaxy03wqaTJExvZV1KWV1QalYEN3cBUhpSNfTq0w5sPY4TY2ITijl0h5wg1DYTb6LyV1lWNdTdh6b6TdDHfKOyx6ZNN9Y2h0G3EK2tiC83+FuwHRVU6ha4HidoQUVKja+Jw9GmQ5xqA2OwHKyMbUax73E6WhPTq0KGo4ahTp1HiHP03KxKumrIeNU7iEGJhW0swrvr4uq2ngKJiCY8wrOrY+ninnyXNLGWa1mzQrHVsMKIpHD03NGzSLBVVcRTNMUqWHpsk/kbcoKXOJIG5JjbleUfax4iFeq3KMLVa6nTvVI5cup8beLaPh/Cvw9B7X5hUaWti/l/7rxHEVqmIrPq1nFz3mXE8lejiw97rnlfitdJ4Rpk1g7iVzjQSQByu58IYK7SRxK9DDuaRIptEHZRWsENA0n6qKo3AJuCboz2SNEXNuEN4AVDiSJJEBY+MpNr0y0/UcK0gzwfdEgRBsfVQaqj4oq5M/yc2a/EYYfLXb8zR3HRdLgMwwWaURWwGKpV2n/LdMe24XN5ngGYik4OA9V59m2VYjA4k4jAVauGrbh1JxbP0XHLil6bmVj2wscDOn0hVkOPX2C8TofaF4qyyaVTFNrAWBrUwT9VmU/tbz1rQKmGwdQ9XMP/tcvxya849fDHm14QqBtFuvEPZSbvLzC8axX2qeIqwIZ91pT+inf+VzOZ+Is3zWfv2PrVGn8uqB9FZw5fTzeu+IvtFynKGOpZc4YzFbS35WryTxD4hzDxBiziMfWLos1gPwtHotSVF2w45ixbaisoUXVqgawEypRovrO0sBK6zIMlMtdBLuZW0bPwvlejSXWjmF3uDpANEbAcrX5bgxSY0EXEbcrc02EWgj3SRFosbmU0xcFKYBAF1BsCXfRUMyTcifUovbqF4jogBebGQiQBz23Qat2Y4nJapexvnYR13Ugbt7hbvK86wGaU9WExDXO5puMOb2IWtxlMVGEEAzZcPneUVKNX7zhKlSjVbOmpTMELjnxS+2plp6uTawsgXxsfoJXjOH8eeIsocGYny8ZTb/AJjYJ9wtnR+1s6fxsrAcdyx643iyb8o9Sc6NykLpMQV5k77V6P5ctd/5LW437VMyqNczB4ShRB/MbkJOLM8o9ZxFanh6bquIqNpMbcueYgLz/wAUfaPh8K2phslHmVTINc8ei85zTxBmeauJxmKe4HdoMBatdMeHXbNyXYvFVsXXdXxFRz6jjclUIrKwWCqYqoA1p09V36ZXZRgnYnENMfCCvUMhwTaNMCIMcLSeH8obTaCWrs8JSDGgBqRF7RYWUV4AA5UVGQTZQWvfaVLjhTUQRZUTnZF0FwmyBdpk3A6dUA5xcDNlBHsEWuFq8fgG4gGWStuDDSSFWRqExc9E0PPs28PNdqimT7LksdkD6bj5QcOy9lq0A4mbrXYrLKT5JYJPKmleL1MvxDLlhI7Kr7tWBvTd9F6zVyKkTAEgdlju8Ps/SPonseY08FiKhEUyPVbLBZFUquHmBxHQBeg0shptIGkW7LYYfLKdKwbdBy+V+Hms0jy+eV1WAy9tBoDWhZ9DCBomOyy6dKDEC/ThNISjSDIA36rIaC3dwkpmgbafeUYEiwsqFHW0JmmBMXQcDHUdVA7eLwEDA2m8pXCDJKkgQRKAuevZAHNLh8V1iYvDioyHAEdCs0EzJRc0cgeiDhs5yFtRrnsZI6QuLzDIHMc4sBB9F7JVoB42WtxeWU3zLBPopoeKVcDiKRg0yfZY7mOaYLSCvXMRkDHGQN+y11Xw0xx+Jg+intXmmlxsAVbSwtaoYawr0QeG2foE77LJo5AxhGpg9AE9jh8DkT6rmmoD6BdjlOSMpAEshbzC5bTpkfCPotnSw4bGkKxFGFwrWNECI6LYU2Bot7KMpnSLQrmhoueiogFtioiXGbAwogjQTcuKI7fuiLNncpZJPUKgkG15lEesISIm99ypEBs/RATsheRwjtfcqGbi4QLAm5ULAW3umAvEkqfLxHqoKvKvIEDul8kb6dlceeTuoJI6IKBSBMaUz2C0CR3Vog237IuBjaOUCAQBsU4AAJvHRD4RufSFNUiCf9lQ3Bgfso3TGxmUpgAXKZpDeN0Amd/YSpIaDZA2iBclQBQEuJBIZ7nhATFxupIBIkSjeLn6IDtsAEwcOTcqu4IgboExJ2PKC1sSRuq3NmeCUQ6wv9UT2b7oKTSbG0egVfkidp7LLmxmUp3tKDFOHtcBQUQASBCyYBMElAgEQAUFIpt4AVgaBcD0THcCEYINygQWud017X36KASI9yjBaLGB6IBpnoooNEXDVFRAdXYSlIHT6KxzRA2Sb/7IA2xsU9+bJLNATT0J9UDW6hLMEX907WSD/JKAiIBv0QAajbZG/WVA0i5cgL3JmUDHr/CHqQD0RJuIJ7JA2akzsgaLnvwEsi4um2dbb+UjZBJkRKAuMD/0LoNAMC6BINgbphEQN5QGY3Gygk7iEWhvvKhvYHZAps4mLxa6N4EgyN0L33UM8gIIHAb8dkeCSZPcbJSObj1QLhwYHEKBnGTMi3ZEACCDJ7pW/Fcm3cpg4jgqiCSblGJBMk+igeSSQAECTIhyA6v/AIpRG5O6HpzumIFj0UAaASdlCQHARvsjMWnZIZL55jdBbEzcJTAG1+IQbYEF036om+zbKhS4bAxH7ptwYugbC91PUoCPQqIE9AooG2DYSEmQOFFFQAi07qKIC4nbhGYFlFEEojU1xN0/J7bKKIFqElxulZuoogLTIk3Sv+VRRAIFii35o7qKIpp+AeqPVRREVt+U+qcqKIALzKjQBeLqKKAjYWF90sTM8KKIHLQ0Q0QCkgC4UUVCyZ3Vg+T3UUUCvPCIAkWCiiAwJNlCYgBRRUQgTtwkf04UUQB1jZRRRB//2Q==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3565" name="AutoShape 12" descr="data:image/jpeg;base64,/9j/4AAQSkZJRgABAQAAAQABAAD/2wCEAAkGBxQTEhUUExQVFhQXFxYVFxgVFRYYFBcUFxcWFhUVGBUYHCggGBwlHBcWITIhJSkrLi4uFx8zODMsNygtLisBCgoKDg0OGxAQGi4kHyQtLC4sLCwsLCwsLC8sNDcsLCwsLCwuLCwsLC4tLCwsLCwsLCwsLCwsLyw0LCwsLywsLP/AABEIAKIBNQMBIgACEQEDEQH/xAAcAAABBAMBAAAAAAAAAAAAAAAAAQIDBgQFBwj/xABGEAACAQIDBQUFBQUFBgcAAAABAgMAEQQSIQUGMUFRBxMiYXEUMlKBkSNCocHRFUOCkrEzU2Jy0hYkRIOToghjssLh4vD/xAAcAQEAAgMBAQEAAAAAAAAAAAAAAQIDBAYFBwj/xAA5EQACAQICBgYJAgcBAAAAAAAAAQIDEQQhEhMxQZGhBQYUUWGBFSJCUnHB0eHwkrEjMkNTYnPxFv/aAAwDAQACEQMRAD8A7bI1hpa/K5sPrSKx6C3k1/yrTnZ7d+ZlkxC5gAUYRvGLfCGGZfkbVtPah8L6XHu9KmVsrMExJ6fjSZj8P4iq/vlsNMdD3JaWJ/ejljDZo24a2IuOq3+lYOH2TjAiRT7RkZVW2aDDCOV8pAJeV2k43HugE6m9VuC3M5+En6fSgvw0P4VTcdsFs0UUOLliw4bNNdppMTKRc5e/djkTTW3nWZjY8as5kgxEJgKWEU6PdHGmYOmrDS9j560uCzmUDiRQsoPAiqrjPaxh2EeLgfEvYBpI+7hQa3KRrdibcMzGsXbWEx6Jh48Ni4tLe0NLlErm6kmPMCF0zaG/LzqboF2DDrReqrJicWsMrKMP39gIhJKuXW/jcpGtuB8IvfyrIw8eLaNGM+E7zTvPsGKeYVhMDp1524VF0CxZhS1TXx+0O+kHcYdIASImW0zsP8QM0YXkbC/G3nT8BjdoWxDS4aFlRSYFjbJLK/IOC7qg88x+dTdAt9FaDc5cWYM2OMYnZickQssafdQm5zHnfz+Z39AFFFFAFFFFAFFFFAFFFFAFFIRUSw2+83zNATUVGqH4j+H6UpU9T+FAPophU9fwpkj2tx1PS9tL60BNRWIZrX8Q9MhzX62vr9Ka07aHMttQfs342J0s3lUXBm0VixSkkaqR/lYHh5mme0N4fEnGx8La9bC+nOlwZtFYwxPUpzt4jrqbcugo9pHVNNPf59OHrS4MmisZJmN7BCORD/8A1p6u2t1t08XH8KXBNRUPeN8Gn+YcelOzn4T9RUgkoqESn4D9V/WloDQ7C3n9okaMxiOxIF3JLAEWkVSgvG1/C19bcKxo99kzEGIi0zQkZgX8JADBALtx90ajTqKtdFQCoLv7Hlv3Mg0uASga4YqQVJutrXNx5amsqXfKENEoRyZUzpqg+6rFWzMMhsw48dbVY2jB4gHS2o5dKZJhka+ZFNxlN1BuvG2vLyoCtLv7he5aY5lUKrqDlzOrZ7FRfQ/ZtcGx0rdbJ2smI7zID9m5Qk2ykj4WBIP9RzrLXDoM1kUZve8I8WlvF1060QYZEvkRVzG5yqBc9TbiaAltSFRS0UAwxL0H0FIYVtbKLcbWFr+lSUUBD7Il75Fv/lFJ7FH8C/QVPRQDIolXRQB6VJSUlAOoptFAOoptFAOvRTaKAdRTaKAdTXW/Mj0ooqQMZDbRtep1/DSkVWtqQfl5/pT602+G31wOElxDalRZF+KRtEX66+gNWhBzkoxWbyQbsPxu8EETlJJkVgLkam1+tgbVAN68JfXERW9T5dR1vXl3EytLI8jm7uxdj1Zjc00RV2NPqrTcVpzd/I1JYhpnqJd5MJfMMRh7/wCZQQOHGpRt3CG32+G/6ieumteWsp6n60oLfE31NW/8rT3VHwRHaZeB6pG08LbwzYe5OtpU4Hj96phioCNJIideEi/rXk+7fE31NAd/ib61V9VVuqvh9ye0vuPWXtEZ+8h05SD9acCLXFiegf0ryb3z/EaX2mT4vwH6VjfVR7qvL7jtL7lx+x64WVspOTXkL8fn0pFlbmnXgb9PL1ryUuNlH3z+FZ2xsTNLMkZnMate7ngtgT1HTrWKfVaUYuTq5L/H7lliH3c/seq1Y9PxpQT0/GvNb4bFJKiLi8yPnyMjFnIQX9wNxbkL61lPhtoqzLHi8xBIUCVwWte9xm8JsCba8DWo+g4r+quH3J177uf2PRlFeXIN88dqPaJD/G56/wCKisj6t1l7S4Ma/wAD09hp1dVdTdWAIPkalqg9nG273wznhdo/T7y/n9avtcrh6yrU1JeZ6WMwssNWdN+XihaKSisxqi0Ul6AaAWkoooApaSigCiitFvXtFoYwVlWI+KxZAQxCkhMzEKtz142sNavTg5yUVvIbsje0VzzEb44hTLrHdVYhDGQVtDHJ3jLmz2DM17gLZbXvW62bvI3dSsxSfJikwyPCAqSZ1iIbViNGkINifd66VsSwVWKv+fmZCmmWmiqom/EeTMYpB4RJa8fuFFcG+axPitl46GtltHbyQlmb+xQhHfpIwuF9ALAnq6jrbG8NVTs0NJG5oqp4jfWNUbwMXySso4C6CYqj6kqSIW1tWXj9uyLLkRYsqwwzSNLKU8MsjpZTlIuMhOvEkCp7LVW1DSRYaKr0G98Dg5Flcg2IRcxtYNm8J4WINOXe2DIrMJEugkN0Jyhkd1UlbjMVRiB6dajs1X3WNJG/oNY2z8cky5kvbMykMCrBlNmBB4VkmsLTTsywlFFFQArgHbNvN7TixhkP2WHNiRwaUjxH+H3fW9dX7Rt5fYcE8gt3rfZxA/G33v4Rc/KvNKkkliSSTck8STxNdX1awGnN4mayWS+Pf5GvXnZWHKtPtSClvXanniWotS0VIEtRRRQCWpLUtBoSJamstPvSGpJIzGKdESpupIPUaHXQ0ooo89pN2Ow44/Kloh50ViltJudCw2IMcgdDZlOYHzFdq2HtNcRCsq8xqOjDiK4dwNWrcPb3cTd25tHJYa8FfkfyPyr4DgcRqqlnsZ9L6awOvo6cV60ea3o6tRRRXQnEHOcK7bWxuIR3dcHhmyd3GxXvZLkHOw1t4Tp6VfIMAiKqoCoUBVsToBwGvGuX4XeiXZe054Me7HDTEvDJkACgsSvujxWvlPMWFdQ2dtCKeMSQyLJGb2ZCCptodRzr0sc5rR0VanZaNtmzPzve+8xQis77QxzyiJzEqtKFYoGJCM4HhBI1AJ0qhdnvah7fiZMLPAMPMoOUZyczKSJEIKizDp69K6PXCe2nd6TBYuLauF8N3UyZeCzLqrG33XGh9POvNMp2va20Uw8Mk8ptHGjOx8gL2HUngPWufbsdqzYyPEyJgZMuHj7w5ZM5ZifDGoCDU6n5VSu1btHXG4PDYfDHWYLJOqm5VgbLCfPNc+gXrV62du0dm7AxKISs/s000jqSHEvdk6MNRlAAHpQFn3J3m9vgaYwSQFZGjKS+9oqNmGg08VvkasFcR7Oji8fsTFquJn9qSdmicysWuIoyI8zH3WIYW6m9Zm4HaQw2TimxLFsTgw1s58UmbSINzuH8J8gKA6nt3aaYXDy4iQEpEhdgtixUchetXuhvXhsfhnniBSKN2Ru8CrlKqrluNgLMDfyNc63Cx+Pl2TtDHYjEytaCcQBrWvHGzNIBax8Xh/hNY+5uMx20di4wDEhZVlfMxRRmh7gZ47KvPXWpB1iTDYTGKLNHKqn91ICt7cGyHpyNbFcGgTJlBTUkMLgknMSb8TfWvO3ZBgdpSxT/ALPxMcKq6Zw63uxU2I0PIGuh757a2js7ZCSyTI2LEuV3VVKFGZsosR0y/SrOcrWvkRZHQpNmwsbtFGTYi5Rb2a+YcOeZv5j1oxWy4ZCrSRI7J7pZQSvoTXG5t7N4Dgo8eqw9xlTwqgeRwTl7woNbE66EWvW03y7UsTh8DgZYoVXEYpWZhIrEIYyqsFQkEksdL8qacu8WR0/D7LhjN0jRTrqFA4ix/Ctdj9mYHDxGWWOKOJAQzEWVVYlTf1MjD+I1zvEbe3ljgM7YfDFFTvGFhmCgZiSBJyHIUr75HauwMe8iBJYkyuEvkJBV1db3I4HQk8KnWT73xFkdJ2XtfBtH3kM0RjdnOZXGVnvd9Tz1FbYGuX9gkKybKs6qwXESgBgDyjbn511C1Y83tAUUVR+1vej2PBlI2tPPeNOqr+8f5DQHqwrNh6Eq9SNOG1uxDdlc5N2qbze241lQ3ggvHHbgxHvv8zp6AVVFqwbH2Ng5cPCGxHd4mR5A2ZlyIiC63UgAFvdBZhqfI0zE7AjWaGFMVHIZCbso8CC7AeK9iTl4eYr6VhJ0cPTVBXWjfc9218maFROTuaTNRerU+5VnVfaEFriQkC6nOyrZb31GXQ878qZFuNMctpE1UtwNxYgWPK+tj0OhrL2/D+9+5j0GVi9F63kW67u0oR1tFJ3d3uL6qq6C+pLqKkm3NnDhA0ZLEhbl1zWQOzC6+6AeNXeMoJ2cvzaNBlevRet2+6WJH92SACVD+IXycrf41+tQSbuYhVzMqBbEkmRQqgWHiPBblhYHXUVKxVF7JriNBmroraR7tYlhpH4s5jC3XMSAWNtbaWrG/Y8/eCMxnOy5woILWy5tQpNjYjjbjV1iKT2SXEaDMOkNZ0uwsSP3L6dBfiLixGjXGul+B6UyXY2IUAmF9b2spJNioNgLn7w+tO0UveXEnQZiCkp8+ElQAvFIoJKgsjKCw4rcjjodKlTZWILZRDJe4GqMLEi4BJAAvVtbC17onQZHCeNFNjBF7gj1FuoPHzvRUSauLF6PE0oakYamkIr86n2U6/uNtz2iAKx+1jsG6lfut+tWWuHbu7WbDTLKuo4MPiQ8R+ddtw06uqspurAEEcweFe/gMRrIaL2o4TpnA9mraUf5ZbPB70a7bmwsNjY+7xEayrrbXVTwOVhqp05VjbpbsQ4CNkw7yGN2zhXcMqm1jksBYHTrwqmY3as0PfBJJFCmW1iqorhs4Jup4nOLc7gUyHHzwRSLFMyBPdDkZIxmgUFiynKgv/6q9FVp6Ghd27tx4+Vzqla7eDY8eLw8uHlHgkUqSLXU8mUngQdR6VSMTvPiM4VZ9C7JpGgIHegXAYXNkKEHh4jcHlJg9t4mbDs8jrnSXDsqgKCDdhYqNQpZRx197laqXJMTd7sVwuGxMU5mll7tg4R1TKWHuk2HI2PyFdD2zgBiMPNATYSxSRE8bCRGQm3O16qOC3kxL4WaQMryI8MaeBR7+UFj4gtyW6gC1QS714q5KNA5DOgVBdLp3LDMxcWuHPivYA31pci5s+zjcr9lwyxd93okk7y+TLbwhbWuelVDezsZ9pxU00GJEMcxDNHkJGfix0IBBOuvMmtliN9MUHF+6sptZY5PE0j5U8OfxZVI8I9421XhWz2dvLiC0hdVuz4VFSzFIhJI0T5mv71wfIm1Li5uv9m0TZrYCIhVOHfDhj1eNlLkDjq160XZnuM+zsPiIJpEkEr3BQEeEpkPGocBvrM0kbGI5ZRFZMsgCr3s6vMPDcLlCks3hshN7EVkxb8yFVb2cG+W2Vnu5zSK+RSmYjwEDTiRewINLklMwPZptXBDEQ4HFQ9xOCrF7iTKQygjQ5WAJ1BraYvs2xX7FbBd8JsS86zlpHbItsoKKxubAL9Sas+P3v7ud4SjWWRBmDrmu0iqFClPdsTfW/nzpMNvq0gUph/D9nmYyAKA7SgZSQL/ANncE6a0uDZ7ibKlwuAw+Hmy95GmVspuvE2sfS1Vjtj3Im2jHC+GK99AWsrG2ZXy3seoKjjWQm/p8TlB3SkvoVN41wwdkDXAvn1z8LHyreyb1Rju/s5CrxxyBhlKgSSCNVvfU3I4ciOopcHO8RtDeYwNA2Bw7BozGXumfKVyk/29r28qXdDcDF4fY20IZU+3xKHJErKSCq2UFr5bk+fzq8tvzEBmMUwU95YkKAe7F+bczceVtbU9N9YGOVVlubAHJmHukk+E6heflc8ATS5BpOxLYeIweBkixUTRP37MAxU3UpGLjKTpcH6V0KqvJvpDlIQO0lmyjIwRmUEjxcgWBUedWWJwyhhwIBHoRegFdwASTYAEkngAK8x9oW8Zx+NeQH7JPs4hyyLxb1Y3P06V1jto3m9nwvs0bWlxAsbcVhHvnyv7vzNcGjWuz6s4CyeJmtuUfm/ka2IqWyQoWnxMVIZSQQbgjQg+VFBNdc8zSuxJ3LsWYlmOpJ1JPrUaNbgSOWh68RpUgiZg2VWbKpZsoJso4sbcALjU9at+0Nr4JvDPE+uRlBj7oxpljGQldWBszA+la9Wtq2oqN/hu8v8AhkimytbEVGnRZXZY2JzESBNQCVuzaDxBdTVhxGyIzIBHtAAjSMd93hXllzgi2mgAGvCsJDsw+93oWzDQPmzFtCdSBpw/G5qHFy4EQymAOJswEeYkkBXUhlNhlJUNe50PCtSrKVSacVJbv5Vb458/AujaY/YTwo7DGnvY1zujOc5uiyIMoNxoFGtxcLUeCwGLkjEgxYs6lwC18xNgQeVxfnoLViTYbZ7NdsRMxYscxNyq2Ypmul2bRQddL0DZWz/CDimvcZjYWP2d/D4fj0uawOTUfWbv/r/N5JO6Y1MQkCYoNIVYqVJsSuYFQbeI2B11vWbh9ydps7Txhy+UhXsAXsoVQM1hYgWv6Vd+xnd7BhZJ4yJpFYKrtYlPCCQF+6b3152rqtq57G9MTpVHTpxXc21a/l3GeFK6uzz5Huzt7IFEBAXh44Mxt7v3+IFwPU1g4jY22YBmOEcDX+ziSTRipYWjubEqCa9I0GtFdMVb5wjwL6pHkvaW2sSWCzXVlZXCsmUqyFyvhI6u34VknfTE6eJba6BdPEVJ0vqbqDXY+2yCB9nyMyhpoyhRhbMvjUNc9LE6VUeynd2EwDEsoeRmYDMAQgU2GUdTrrXrQ6WoyoacoK6drGliqsaEXJ5lPxnteLYSDCSsAiJdYpGvYeJiVABLNmY6cXNFd4Apa1V09NKygrfFnlelH7nM5NemF6dbU0xhXy8++Kw9WronZrt3jhnP+KP/ANyfmPnXNxU+FxLIyuhsykMCORHCs1Go6U1NGpj8FHFUXTfl4M9ArGBwA1Nz6nUmhowb3AN+NwK127u11xUCyjidGHwuOIrZ10kZKSUlsPnFSEqcnCSs1kyMwKTcqt+thfXj/QUi4ZBeyKLkE+EakcCetqloqxQxf2bDkMfdJkYWK5RlIHC4tUUuxcOws0MZH+QeX6D6Vn0UINbNsHDNq0MZOuuUX8Vgf6D6U/D7FgS+SJVzFGNhpeM5o/odfmaz6KA0w3WwgtaECxBFiw4MXA46i5OnCohufhBa0bCwyg97JcC5Jsc3PMQTzGlb6igNHtPdaCUs1irsyOWBJ1VlPuk21C2+dRndCDm0x0UaysdFZmXj0zFfTSrBRQkq67i4fW7zG4I1deLJkZvd4kW8tBpxvPtHdNJhHmnnvGgRTeM3YOkgkYFLFroOgseHC1hooCmz7hqz3OIkKEPmDKjMS0axJrltZQCep0HAVMdyxcEYiS+dXbwprbLoAAMvA8OTEairZRSwsU1tx8t2SYlgtkBUBdGzgMfUnXpbTTW0NKsMOaRgEjjuzHQBUXU/hWVXKO3HefJGuCjbxSWeWx1EYN1U/wCYi9ug8628DhJYqvGlHft8FvZWUtFXOWb2bdbHYuXENwJyoPhjXRB9NfUmtaKai0+vqVKnGlBQgskrHmTldmx2VsOXErI0Vj3fd3W5zN3jZRlFtbWJPQAnlUuN3WxUblO6LkG14/EpNyvhOmYXHEVgYPHSwkmKRkJsTlNtQGA/BmHzNZI2/ibf2z+V7G3PQkaVhmsTptxcbeNyVaxlbHTGYR3dcM5zRlGDxvlMZdGYEDk2UL5h9OVbbEbWxJ+3lwBZgVjuVa4/s7Aqyk65VUE9SBWhw28eJjChZNFUKAVU+EAAA6XNgoAPICttsraO0MSztCyLkPugKq3ctLlUW5lGNyfnrWpiKM76ypGHi7yRdNGFjdoSNJHJ7Iy92kiZSpKa5wrWKcULjje5UcKkfbkRsHwKhgFuAgubaEHMtwrHxX430raAbTuWV43zAx2VkyHK7McuvFSSTwsOtqw4MVjmmbEIIWkQHDNZoyOcufVrG1r572GUdKxrRa9nJbpvn5kiLtHDkg/s8mP3iRGCSFWzNpoNAxtwGhph2rg2UgYR7ZMpIjQ5chBLeEjxFRq2hGY1kptraLFwsCExO4IVTdGfMrAKHsRZ7XsbC3Kmwvj4A4GGDBnaXMquyqZowXC5WsRlYdbWNY3Dvtfd6/54Em97K9qwLi1iwwdLrIXv+8GhAPiN8vLS/HWu0rjOtecpNpYoTQzDCFWhJICRuocEZbr4b8BfievlVsTe/aqBMpwmIz5jZ4pM6Ktg2cxlbWJAuR51zfS2AqSqKpDO+693v3mSNVRybOvy7RAqrb474thoWeJFZ+Qa9r/IiudYrtWxijx4XBi/PvJD5XKCS4/+a0+M3zxWMKoJMBFdgL5CMvmWkLaedePLA4lrKNjI6l1kzH333pmxmDw7SEKzM5dEBVTltY5SbkA+tbXsY2vMzvhtDCozg/eQk8B1B1qv7Y2okUmSVBM4AIkW2V7hRmGvDRtOFzWNsXeKLCyiTDJIklyCSbhkLXClc1rADW9bs6DjQVJSzvzMNSlGtBxksmehxhm5EUlaPYm8TyYeKSVUV3QMwGZRrwsCTy86K8mVSUW09xp+i8P48SgkdKAtPy6nSnBOtck2fa7kZjoENZAS9SBKpplHUsbzcXa/s02Vj9nJYN0Dfdb8q60K4ZlrqG5O2e+iyOftI7DzK8j+Vet0Zi89VLy+hyvTuEu+0R+D+T+RY6KWivbOaEopaKAKKKKECUUtFAJRS0UJEpaKKAKSloqQYO2dpJhoJJ5DZI1LH5cAPMmwHrXljbW03xWIlxEnvSNmt0HBV+QAHyrpnblvPmZcDGdFyyTW+LiifIeL5iuVIK7vq3gNTR18lnLZ8Pvt4GniKmdh1LRSGulNMWktWXs/ZzzXykXBUa31LkhQLDyNJ+y5rle7NxYkXXne1tdeDcPhPQ1TWQTauTYxGqXD42RFZUdlV7ZgpIzZb2uR6msnD4aWOVPsiWA7zLobre19Li1/yrYzgyIT7C2Z1YBxnJzcMxF9NSLachxrFUqxyTSa+K+bLJWNLHj5VBCyyAHUgOwB1vfj1pcJtCWK/dyMtyCbHiRzNbllh8OfByh2CqMoIBdAFayg68CT18rVh3gMhLQyqvdrZADmLAqGYa8CLnoPPjVFUjJO8P2z5kmPBtnEIWKTOC5zOb+83U06Tb+JJBMzXFiPd0sLCwA6aVllsHmt3M40FgSdW0zC3G3G3rWOPZyniSRSGc3W/iUnwDUG1hp9afw3nq+SJux+A3hmzNnlbKRc6DxMAFUHTyH0pu1Wu6okkkxIzOFkIjBYC6DTxGwAJ8hVr7KdmYebvy1u+AULnBdQpa5BjFs40FyNRXTZN2sOzAmDByOb6FQrEgXNufnXOdI9J0cPiHDQeXdbuLKlJvSOVz9n0RhRs4STKC6rnc3NjY3PEeQFVxdyccsjezxhx91jkU68RZ+B/Wu2Y3dSR2uz9ypNgoKEXPBQTxrZ7H2RGqkRyo7DiVKE6jS4XhXJVOkMVUle+X5+ZmWEZrbzPOu8W7OJhwsU80ZQlnjZSLZQhCKxA66C/PjzrM7OdhiXvsS6Z44FuVPB20IW/TmfK3WumdsM0iYGSFY3dSEZ5WAEcaBxZVPFnJsLDlc1idg2zpPYp2bL3MjnKQbuGUZWzLbQaCx9alYiV1JrO1vzyyM1m4tFfwu87TjvsQ6oGJESopFkUka2cX40V0iPdDCLcezI1yWuQTq2rEa6XOvzpKdpob4GPVSM89n8Xxv9R/ppp7P4/wC8b8P9NW9ZT5UveeYry1hMLL2f3+p7PpLF/wBxlLPZ+vKQ/O36Uw7hHk/9KvAk/wD1jT6j0fhn7PN/Un0ri/f5L6FC/wBhX+MVl7L3ZmgkWRWBsdRpqp4jjVyy+dLaoXRuHTTSaa8WRPpPEzi4yldPwRjrO39231T/AFUpnP8Adv8A9v8AqqcUtegaBiHGf+XJ/Lf+hoGOHwyD/lv+QrLpCaAg9sXo/wD05P8ATTfb4+pHqjj+oqcygc6b345VBXTj3kYx0fxj56f1p3tcfxr/ADCnpJc2tTyKklNPYQjFJ8a/zCniZT94fUUpjHQfQUncr8K/QUJHZx1H1ozCmHDp8K/QUnsqfCPpQEtajerbqYLCy4h/uL4R8TnRFHqbfjWz9mX4RUM+zYnFnRWHGzC4+hq0HFSTkrreQzyVjMe80ryyG7yMWY+ZN/pTRKK9WndzCn/h4v5BUUm6eCPHDRfyCuwp9aacUo6p5eK+hrSw9955Y70Ud5XpyTcLZ7ccJF/KKhbs62af+Fj+QrKutVDfTlyK9lfeebYsUy3ysVvxsSL/AEpfbXvmztfTW5vpw/qfrXouTsx2af8AhwPRmH9DWK3ZJsw/unHpLJ+tXXWbBvbCXBfUjs0ji+DlR41dsS0c4uLluRfxC1tBl148adPiSoJTHXK5Ba1r5iL2PMKCfmprsTdkOzvgkH/Nb9agfsbwB4GYfx/qKw+nsG3f1v0x4E9nkcoGJ8Bb24E65RkW4sWB046gG1vj86leGZSJ/aor5cqkgapdW8I4HUjXqK6U/Yrg+Us4/iX/AE1HJ2KYU/v59OFyht/21PprBe8/0IjUSOcnCzssZ7+AlbuCTrYgKAxHqdOlzUYkxLOYw8RChC3hsDmCta1rm2S31610GTsPh+7iZfmqn8qgbsPXlim/kH61kXTGB3z+HqMaiRg9m6GdpWdVUhxkyq3hN3DkXbMSAx1FiL9NBZ8fiZkmZVmlL2WRXT2RxHcMGRI5rSrcEatf3BrrrLuruD+z1mBnzrLk95RlXJmJuCba3tfThxFSYoHQFpBntmKiQoL5X8PeRzR2JuPeta9q5fpGtTrYiU6bvHK3AzQi4o1k205p2j74YiSKPu3KNg4MkrxhQzhi2l2zWt10qyYfbGzsKlwYMM8gV3iGTv7kZrPHHdifF+PnWlmwLMqhmBHhVSRhDdSboB/u2oIB0sLW61rdoBz3hAa7jMuT2iRQM9wgEMMOVVVRYmTS9jWhYyXMDtZ3sSXByQxRvZ1Vs8qmO63Vvs428bcrkgKNbm9gXdku03h2SjLFJKPaJFYRHxKLZsx5ZbBuPMqOdarG7JlxcUkMSI0zKwZQqEB1sU8aO2V2txlkZha2UXuNv2d7MxWz4BDiY2QlnfuyQwsLfajIb5rXWyEnxi68DULMbC5jtAwCk58RbgQGhkBHG63C6kHQ9CCKStRtDa8dk8YzEElWkwyldbqbYpVexBvw0560lW0UTc6KqeX9KlsadRWGMFHYWG0jNam4hbisZhw1rWr4l05WtzDHGZ+i/U1G2Ik+FfqamNRtIBxYD1IqNbI15xa9trgKk7nkv1NS5z1ArEXDq2udjfozW/CsiPDqOR/H862U2Upub38/oKT/AIqaFXqTUwiHQU8LU2MmrvtIAF5L+FNnmcWyxM3oVFv5iKystLapsXUDHw7MdWUL5XufwrIotRUl0rC0Ul6CakkWioMRjI0Us7qqqCxJIAAGhNarY+9+CxUrQ4fExyyKuYqhJ8OmoNrNxHAm1AbyiikLUAtFRTYhVFz+AJ/pWP8AtJeSuf4bf1qrklvMU60IuzZm0VjR4wHiCPW35GlOLXzqdJE66Fr3MiisNsZ0FMOMPICl0VeIpreZ9JeteZ3PP6CtNiknLkCLESD4u9ijj110GYNp6VKaKPEP2YtlpLUBgeFa7B7OTKCynNbUF2ax9b2NZ6IBwFql23GaLk9qH0UUVBcxNpRFl0/P8tfpVRxOEF2yIp0UFlyZuGRlOSSJ7/eJPnarljYC8bIGKkggMOKnkR6VRJI9rwEq8UeOjv4SrRK+UAWzLLludL+8x1qyMcr32E2NwbCN794Yw1gqnFmQspHizDEe4RmA1AuR0tWpD5pAJUXLexjlVLvhy3ePfvZ5GYqQCcovw6abOPbOIyBW2XIOTr3SlbXubEMQddafJJiiv+54HupNAGkjhRQA2oPjzHQnhS5XT8HwNxt8rDA3d5U5RhQFu33QoHE1BBEzQqs4Dswvlax0FjezaaEcSNL8RembP3Wd8UmLxbKZEQrHEhJRSeLsx1ZracgL86sO0oYiuaULlW5zHTJpa4Yar61GSZdXazKpi8BFiCHDTgFbgxySZCGJcEZCw59fworZPsZJGLpNdWsQO7hdRp91gtzfjqTRU+r3izLNRRRVS4yVLi1RLhuprIorFKjCT0mgQezjqaBhE+EE9TqamNMZqlU4LYirjHeh4WlqO5pBfrVyR7NbiQPWonxaDi6j1YchmP4a1Su0Dc84popYxK7BgskazMivHxGhdQtjxIsbHnaoNhbtth0RcQUUBrZjMveZVVXjkzEe8kmdRqfC9iSNKi4uy3zbfw6/vVJNrBLuSWUsgAW98wGnU6C5rGk3pi+6Ha+W3hyg59IzdrWUv9nf7raNbjU0exYCuiKVINrEkZWcSWFjwDC46crVqsHtTBrjJsI0i98XzIjrYfaIjvHGx0a5XOVBvdjpTMZkk29TcRDZbXzO1gNe7JYAG2SSyuOKghhcVHJtbGObKioDzyMxXXu34kAsjePo6HTUVnb142ODCyyOgdCAjAnKtpWEbF2+6ozEluQFQbp7dXFiXIh7uJkRHOa0ilAQbsAcw58RqNaZgwe8xhZY5JWUuGPhyL4cwSVVYKbFAVlQnUgsrDnThu9I5HfSM3xDO9jmNpQoBGUMAjrzRwbGxIrD3xxG0lxDrhIi0XsyFWVIzImJaSQXUyeFhZUDKTor3FXPCq2Rc9g+UZrcA9hmt5XqLEWNBszYwIJkBzK5VrqLORdWfXS0sZTMOFxfiK4dvHAuxttqYMyqrxSrc6dzILSxkcx7w+Vdy2Xu/iUxPtE+PkmAV0EQiijiysbgHKLkg2146ca4x/4hIr7UiC6k4aIH1MsoH5VKRY9Bd5cBgdCAR6HWgvflTMGtooweIRAfUKL1Kx04WrUqQm27MoyOS/IfWopk0PXl5GpyT5/SgA8kHztURo3d22YJtSVrcjWxYCQ+9Mf4EQf1BNZ6YPrmNZIRutvSnCPzNbSiVhhorcRDCjp+NPCgdKkEYpwUVexnVNLYiLMPM/KnAnp9akooXsNF6W1LRUlgooooApLUtFAJai1LRQBSMt+NLRQFcxG4uAdi3s4UkknupJYgSdSSsTqCfO1JVkooAooooBpp1FFAIaDRRQCUlFFQQFU7fjBxyP8AaIj2w7WzqGteeC9rjnYUlFGSbvdSMLg8OAAAI1AAFgAOAA5Vptg7Jg9uxUncRd4JUIfu0zglNSGtcGiigLgyAixAIPEHUfSlCgaAWHlRRQDGoFFFCB1q4/vvhI32ypdEY5sOLsoJt4dNRRRUg6+4pFFFFU3gkFLRRVyQooooAooooAooooAooooAooooAooooAooooAooooAooooD//Z"/>
          <p:cNvSpPr>
            <a:spLocks noChangeAspect="1" noChangeArrowheads="1"/>
          </p:cNvSpPr>
          <p:nvPr/>
        </p:nvSpPr>
        <p:spPr bwMode="auto">
          <a:xfrm>
            <a:off x="304800" y="1476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23566" name="Picture 15" descr="http://pillbox.nlm.nih.gov/assets/large/200000848l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4" r="12016" b="5598"/>
          <a:stretch>
            <a:fillRect/>
          </a:stretch>
        </p:blipFill>
        <p:spPr bwMode="auto">
          <a:xfrm>
            <a:off x="6413500" y="4114800"/>
            <a:ext cx="2600325" cy="257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311150" y="1263650"/>
            <a:ext cx="8875713" cy="58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/>
            <a:r>
              <a:rPr lang="en-US" altLang="en-US" sz="3400" b="1" dirty="0">
                <a:solidFill>
                  <a:schemeClr val="bg1"/>
                </a:solidFill>
                <a:latin typeface="Arial" charset="0"/>
              </a:rPr>
              <a:t>mechanism: </a:t>
            </a:r>
            <a:r>
              <a:rPr lang="en-US" altLang="en-US" sz="3400" b="1" dirty="0">
                <a:solidFill>
                  <a:srgbClr val="FFC425"/>
                </a:solidFill>
                <a:latin typeface="Arial" charset="0"/>
              </a:rPr>
              <a:t>assists in post-acute withdrawal symptoms (e.g. irritability, anxiety, agitation) </a:t>
            </a:r>
          </a:p>
          <a:p>
            <a:pPr eaLnBrk="1" hangingPunct="1"/>
            <a:endParaRPr lang="en-US" altLang="en-US" sz="2500" b="1" dirty="0">
              <a:solidFill>
                <a:srgbClr val="FFC425"/>
              </a:solidFill>
              <a:latin typeface="Arial" charset="0"/>
            </a:endParaRPr>
          </a:p>
          <a:p>
            <a:pPr eaLnBrk="1" hangingPunct="1"/>
            <a:r>
              <a:rPr lang="en-US" altLang="en-US" sz="3400" b="1" u="sng" dirty="0">
                <a:solidFill>
                  <a:srgbClr val="FFC425"/>
                </a:solidFill>
                <a:latin typeface="Arial" charset="0"/>
              </a:rPr>
              <a:t>pros</a:t>
            </a:r>
            <a:r>
              <a:rPr lang="en-US" altLang="en-US" sz="3400" dirty="0">
                <a:solidFill>
                  <a:srgbClr val="FFC425"/>
                </a:solidFill>
                <a:latin typeface="Arial" charset="0"/>
              </a:rPr>
              <a:t> </a:t>
            </a:r>
            <a:r>
              <a:rPr lang="en-US" altLang="en-US" sz="3400" b="1" dirty="0">
                <a:solidFill>
                  <a:schemeClr val="bg1"/>
                </a:solidFill>
                <a:latin typeface="Arial" charset="0"/>
              </a:rPr>
              <a:t>non-addictive, can assist patient in maintaining abstinence, </a:t>
            </a:r>
          </a:p>
          <a:p>
            <a:pPr eaLnBrk="1" hangingPunct="1"/>
            <a:r>
              <a:rPr lang="en-US" altLang="en-US" sz="3400" b="1" dirty="0">
                <a:solidFill>
                  <a:schemeClr val="bg1"/>
                </a:solidFill>
                <a:latin typeface="Arial" charset="0"/>
              </a:rPr>
              <a:t>not easily abused/</a:t>
            </a:r>
          </a:p>
          <a:p>
            <a:pPr eaLnBrk="1" hangingPunct="1"/>
            <a:r>
              <a:rPr lang="en-US" altLang="en-US" sz="3400" b="1" dirty="0">
                <a:solidFill>
                  <a:schemeClr val="bg1"/>
                </a:solidFill>
                <a:latin typeface="Arial" charset="0"/>
              </a:rPr>
              <a:t>misused, affordable</a:t>
            </a:r>
          </a:p>
          <a:p>
            <a:pPr eaLnBrk="1" hangingPunct="1"/>
            <a:r>
              <a:rPr lang="en-US" altLang="en-US" sz="3400" b="1" u="sng" dirty="0">
                <a:solidFill>
                  <a:srgbClr val="FFC425"/>
                </a:solidFill>
                <a:latin typeface="Arial" charset="0"/>
              </a:rPr>
              <a:t>cons</a:t>
            </a:r>
            <a:r>
              <a:rPr lang="en-US" altLang="en-US" sz="3400" b="1" dirty="0">
                <a:solidFill>
                  <a:schemeClr val="bg1"/>
                </a:solidFill>
                <a:latin typeface="Arial" charset="0"/>
              </a:rPr>
              <a:t> patient must be </a:t>
            </a:r>
          </a:p>
          <a:p>
            <a:pPr eaLnBrk="1" hangingPunct="1"/>
            <a:r>
              <a:rPr lang="en-US" altLang="en-US" sz="3400" b="1" dirty="0">
                <a:solidFill>
                  <a:schemeClr val="bg1"/>
                </a:solidFill>
                <a:latin typeface="Arial" charset="0"/>
              </a:rPr>
              <a:t>abstinent to begin </a:t>
            </a:r>
          </a:p>
          <a:p>
            <a:pPr eaLnBrk="1" hangingPunct="1"/>
            <a:r>
              <a:rPr lang="en-US" altLang="en-US" sz="3400" b="1" dirty="0">
                <a:solidFill>
                  <a:schemeClr val="bg1"/>
                </a:solidFill>
                <a:latin typeface="Arial" charset="0"/>
              </a:rPr>
              <a:t>treatment</a:t>
            </a:r>
          </a:p>
        </p:txBody>
      </p:sp>
      <p:sp>
        <p:nvSpPr>
          <p:cNvPr id="24580" name="TextBox 1"/>
          <p:cNvSpPr txBox="1">
            <a:spLocks noChangeArrowheads="1"/>
          </p:cNvSpPr>
          <p:nvPr/>
        </p:nvSpPr>
        <p:spPr bwMode="auto">
          <a:xfrm>
            <a:off x="342900" y="247650"/>
            <a:ext cx="8596313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>
              <a:lnSpc>
                <a:spcPts val="6500"/>
              </a:lnSpc>
            </a:pPr>
            <a:r>
              <a:rPr lang="en-US" altLang="en-US" sz="3800" b="1">
                <a:solidFill>
                  <a:srgbClr val="FFC425"/>
                </a:solidFill>
                <a:latin typeface="Arial" charset="0"/>
              </a:rPr>
              <a:t>acamprosate (Campral</a:t>
            </a:r>
            <a:r>
              <a:rPr lang="en-US" altLang="en-US" sz="4000" b="1" baseline="30000">
                <a:solidFill>
                  <a:srgbClr val="FFC425"/>
                </a:solidFill>
                <a:latin typeface="Arial" charset="0"/>
              </a:rPr>
              <a:t>®</a:t>
            </a:r>
            <a:r>
              <a:rPr lang="en-US" altLang="en-US" sz="3800" b="1">
                <a:solidFill>
                  <a:srgbClr val="FFC425"/>
                </a:solidFill>
                <a:latin typeface="Arial" charset="0"/>
              </a:rPr>
              <a:t>)</a:t>
            </a:r>
          </a:p>
        </p:txBody>
      </p:sp>
      <p:cxnSp>
        <p:nvCxnSpPr>
          <p:cNvPr id="4" name="Straight Connector 3"/>
          <p:cNvCxnSpPr>
            <a:cxnSpLocks noChangeShapeType="1"/>
          </p:cNvCxnSpPr>
          <p:nvPr/>
        </p:nvCxnSpPr>
        <p:spPr bwMode="auto">
          <a:xfrm>
            <a:off x="347663" y="1193800"/>
            <a:ext cx="8383587" cy="0"/>
          </a:xfrm>
          <a:prstGeom prst="line">
            <a:avLst/>
          </a:prstGeom>
          <a:noFill/>
          <a:ln w="25400">
            <a:solidFill>
              <a:srgbClr val="990033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582" name="AutoShape 2" descr="data:image/jpeg;base64,/9j/4AAQSkZJRgABAQAAAQABAAD/2wBDAAkGBwgHBgkIBwgKCgkLDRYPDQwMDRsUFRAWIB0iIiAdHx8kKDQsJCYxJx8fLT0tMTU3Ojo6Iys/RD84QzQ5Ojf/2wBDAQoKCg0MDRoPDxo3JR8lNzc3Nzc3Nzc3Nzc3Nzc3Nzc3Nzc3Nzc3Nzc3Nzc3Nzc3Nzc3Nzc3Nzc3Nzc3Nzc3Nzf/wAARCACsAOYDASIAAhEBAxEB/8QAGwAAAwADAQEAAAAAAAAAAAAAAAECAwQFBgf/xAA4EAABAwMCBAMHAwMDBQAAAAABAAIRAyExBEEFElFhInGBBhMykaGx0RRCwSNi4VJy8BUzQ5Lx/8QAFgEBAQEAAAAAAAAAAAAAAAAAAAEC/8QAFhEBAQEAAAAAAAAAAAAAAAAAABEB/9oADAMBAAIRAxEAPwD0JJAkXM9VF5JnuqaY5gZjdIST26oHJnyHVTiebMxlORbp0Q4eKOqCXXGUTY3+qZgjELGRAgeqB5lIGTk3VQLKQBaEDM4/lSDvdN1z9EHGNkCJx+VIM9fmi5BspkibWQFwd/mguIcPym66QAkEoAOyL46pTFhjzQbAQiJO0IJAM5MHumCbAymfhEbpRc9SgU+KL/NKSbyYjqnN/XCn9kEeiBTgTnujeTJ9UEQZAsjN+6CQSDE280GTe8eaP3IPTvsgUnv0yiZBuc9UfZLYoAu88JAb3+ae2MYU4I6boKYfEevmhSyzp7IQdcgST3SHxHoEHfCBee4QFilMkSquIGLJIJMmBhIg8uFRzdIxaOmEEg2HYIvYbwmBaFMnYTJiUCPwyLJGeXsmEEWPRAsWSg80FPukbmT5oCMpFsSgSXYRcSZsSgRnG0ZUlU6L9Et0ATF4UmyoXJkKTtPUIF5jzSmTHXFk3C1rGEhkRIsgW26B8JmEbGyDuNkETJJi6Yw0x5owSkDgbygWBCIyIQendAsSOqBH4phTNycnCcRhCAab9UJMMPN9kIOvISbY9pTIzfKIsSEDtKkyDATbJlDmmbIFi6CLyhzZE7IiCJv2QKSDHVTEW6KoU7d5koEbTCUHlhURadkigjOdkzgBBEodcIELeiREAWTIvhN1h5FBBsQgC4thO3qdkm7oDB7JASmROUwCPVBEeLCgdFUGUBpve6CczPVJwM2VBpBJUvGUCJz3U4TIgAWU+SAAvmyOhSQI6oE7eMJbJkmY6KCScIGPi6QIQiYcTOUIOzgxtJVdJUA3M9U9uyCh2R6oGfVMCM4QTAiIQe4WxQ0lSsA74WnBIz5LOdC0DBPmg55E23AmVLha0rdqaUAY+i0dRppBHiA7EhKFEi6lwuuBxPh/EGgu0evqmP8AxVXfZ35+a847inE6FYsqV6rKjTBa7IUH0EmEpiSvG6T2p1VOBqWiq3rgr0fDuK6XiDIpPh+TTdlUb0m/1Qb/AMItBIultN0AfhHyTFz9UNuD9kxYhBP+oZlM3KcEEptiOs7IMYEYuja62qejquEuHID1F1TtEAL8x8yg0Ri+VDokdVs1dMRgkeq5Wv0+rAJ0+rqU3f3NDm/lSjZN7XSwV5bW8S4xonf13AtNhUaAWn8eqxU/aTVtcPeNa8dxCo9YSgnxYIlcjRcf02pIbVmk89Tb5rq8wfdpkZsgZvv2Unp0TtPZKbmMIAkl1hOUJN+KOyEHZ/cT3VRspMA3VtH4QUweJb/D9F73+rVHgB8I6nr5LU0tJ1avTpAxzHI2G5XpGUw1oa0QAIAGwQYSwDZY3Mut40jCwVRGVBpVKYWpWpWMBdA+IwDcLXrtgXQcXVUQQV5njnDGapkEBtVv/bqdOx7L2FVvOSBlcriNA8pkQVNHzN7XU3uY9sOaYIOxRSqvovD6bi1w3C63tDp+V7dQ0XJ5H/wf4XG3Vo9x7P8AGBraPuqpArM+vddmbxK+aaPUP02oZWpmC0r6Lo6zdRQp1W4c0EKjORfdO8yjA7oOJQP4rZJXX0WgFJofUANQj/1WDhGmFSsazhIZgd12w2yDVLBGFhqU7YW69sdIKwVBlQc+qwRhaVekCLro1MYWrVFroPPcQ0oLXAtDmkXa4WK8ZxPRfpX81OTRcYH9p6FfRdUwFq81xag0hzXAFrhBWbFeR3suxwXjD9NUbSrOJpExJPwrkVGup1HMf8TTBULaPo7Xtc3mBlvZK8bQuH7M601aJoVDJZgnou6SAI9UEtMETeyECHO7oQdsHxK55bT3WNoMmbXVmJIQdPgbAdQ92eRn3P8Ahd1gNyMgLicCcPe1wc8rfuV3KZG6DE4Opta4gczjEESSo1LTBIOyyvaWc1YOZUF4k3jssVRzQ0uk8sTJCDRe40aTeQ+M/UrJxCHMbaDy3CxEcjveNI6gm6vUONTRs1Dz8Q/59lByKrvd0y0G8zIyo4mObT0S4Dn92ObzWSoI/qDfCxat5q6NlZ/xElvnCDxfHKYfptQOjeYeYuvKFet4y8ChqOgpu+y8imBr23snW95w8MJksJC8SvX+xwI0zz1cVR6Nt/mqGyUWPZExCD0PCafJpKds3+a6TWiFocNcP0tE/wBgW610WQY6u4WtWsFsVd4Wq82MlQalXJWrUWzVMklatQ3QatYCCuBxVvhJXfqnP0XD4sRyOU0eM4k2NRzf6mg+uPwtRbvE71af+0/daSuDo8BqmnxBg2dZe0EW6LwvCZ/6hRjqvcNwPJUU2zjCFLfi3Qg7mTHdMGcwpJm/om0/RBvcLre71jCSAHyw+uPqu+HSCDcEXC8qPrsu3otWK9IEnxts4fyg3/6bh4r2vciViqkVGuBOdlBeOqhz43QQ5o5eV8EBY9VVD2BmGgYRVfm6061TKgxVCGt5TdvQrncS1U0w2wDRAAWbU1gGm68/xPVCI5gImSVBw+O6j+g5u9Rwb6ZK4K2Ndqf1NfmE8jRDR26rWVwUJNgve8A036bQUwckSV5f2f4a7WagVHA+6YR6le5a0Ma1owFRkb9ygWUD4h0VD7IO5werzabkm7DH8hdMPEbLzOh1P6evJ+A2d+V2xVBAM5+qDPUd3WpVNsq31J3WtUfOFBiqmy1qh6LLUeFqVamUGGu6AV5zjFaxErq63UBoMleU4prI5nb4aOpUHJ1r+bUug2aA38rAg3N1VNjqjwxglxsAtDqezun95qzUIsxeuFuy53B9CNHpgD8ZuV0NygbIuShDJDsTZCI7It+E2QPRInxDoUjuisgP+FVOo9jw9hg9fysRMFMHveUHTp65rxB8Luh/hN+oXLcZJ6Ic49SEG5V1A6/VaOo1IAuVLml/7itWvpPetLRXq0+7QJ+yDR4jxBlJhdVqCm3qd/JeQ4nxJ2rJZTBbR75d5/henrey+lrPL6mo1D3n9z3yVA9ldE113VHebkHi4kwBJOy7HCeA6jWPa6u006Wb5K9Xp+EaHSk+6otkYJvdbsAAAWQYdNpqenotp0gGsCzEjM7I3U7g+qCgbAqgRaeijIMIkQUFSb91s6XVmkA10mmcHcf4WqCQO5SJmAEHX/UBwkEEHcLHUriOq5kloJYSCVLqj4znsg26tcDdc3V6xrQb2SqNe+fHfyWhqeHVqwPLqzT/ANjL/MqQc3inEWMEPdfZgyfwvOV6r61QvfnYDAHRehPswSSTqSZOSLlZaXs1p2Xq1HPjbCo8zQoVK7wykwucei9Pwfgw0oFWtBqHbounptJR0oilTaLdFmNhIO6BEA2T3KBugCG3CABhyEmiX5EQhB2ZkeSk2GUbX2KOk7oGDeQiQCL4UyZHZEgH0QNrp+6b3eC3koaYKCfDB3MoLBi3QrG52e6boDQR03UH/wCoHkwLoOR2Snl3hH7coE77qTYHZBN/IIJ5jmB0QIjzSdseoTJ+XZSEDOYEwTITuAZUGx8rIJxugqZAO6JltlIPhuPJJtkD5rGCkTNyUm99kiRCAnbZTaehKRN/JBPMdrlAyPopcR6IB3PRIn7wgQtKRgACLpk7dSlhAiRmEE+vqh9xACQJkW7ICmRzeiE2fFZCDrvgWSmw6pu8XnKRFoQJ1nWSN8puMlKJjogCem+U8qRf1Kc5jogDdpAtGFBJN9uiqbug5UgkIEcm1kx8ObwkJkjojDSgRGCYypmbbjCb+gvlSLGeuEDmWx0yl/BSmShxiECSJvCc+am8WsgdrIJ7qdrhHogA4iwhIm4KNvVIn6IA3k/8CWIIHkneHdkiUCItG6RJuEybuGyQOZQQ50X3RkpkdQlk+SB4M2mUjtCBE+SROLoELOQm0+JCDsH4idpQYg+aZbbJ+JIiwElAj9EicJ8viHmm9oF9yUGMG0HPVP8Ad6qiwXucpEXKBG7jGygzeNlYbkyeqC0XREE/xskTY9OoVObYXUlsSJKKkm4jop7lWWWFygtFh2QY8NumbkHokRcXKRGRJQBN0gLH+FkDBzgSYhQGzFygmbFScYuLLIWiJk5SLRMIJmwjopIsVYb4ZkpBsjJQSSSI6pE9lZYBFyly2mSgxz8wj93n9U+QSLm6OW+TlBMfQzKXc7q+QTvcqeXNzZAnRJUgjosnIJFylyDqcIIpHxElCprBIucFCD//2Q=="/>
          <p:cNvSpPr>
            <a:spLocks noChangeAspect="1" noChangeArrowheads="1"/>
          </p:cNvSpPr>
          <p:nvPr/>
        </p:nvSpPr>
        <p:spPr bwMode="auto">
          <a:xfrm>
            <a:off x="0" y="-796925"/>
            <a:ext cx="219075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24583" name="Picture 8" descr="http://www.medhelp.org/drug_images/FOR333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4168775"/>
            <a:ext cx="3143250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342900" y="1490663"/>
            <a:ext cx="8642350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chemeClr val="bg1"/>
                </a:solidFill>
                <a:latin typeface="Arial" charset="0"/>
              </a:rPr>
              <a:t>mechanism: </a:t>
            </a:r>
            <a:r>
              <a:rPr lang="en-US" altLang="en-US" sz="3600" b="1" dirty="0">
                <a:solidFill>
                  <a:srgbClr val="FFC425"/>
                </a:solidFill>
                <a:latin typeface="Arial" charset="0"/>
              </a:rPr>
              <a:t>makes patient physically ill when ingesting alcohol</a:t>
            </a:r>
          </a:p>
          <a:p>
            <a:pPr eaLnBrk="1" hangingPunct="1"/>
            <a:endParaRPr lang="en-US" altLang="en-US" sz="3600" b="1" dirty="0">
              <a:solidFill>
                <a:srgbClr val="FFC425"/>
              </a:solidFill>
              <a:latin typeface="Arial" charset="0"/>
            </a:endParaRPr>
          </a:p>
          <a:p>
            <a:pPr eaLnBrk="1" hangingPunct="1"/>
            <a:r>
              <a:rPr lang="en-US" altLang="en-US" sz="3300" b="1" u="sng" dirty="0">
                <a:solidFill>
                  <a:srgbClr val="FFC425"/>
                </a:solidFill>
                <a:latin typeface="Arial" charset="0"/>
              </a:rPr>
              <a:t>pros</a:t>
            </a:r>
            <a:r>
              <a:rPr lang="en-US" altLang="en-US" sz="3300" dirty="0">
                <a:solidFill>
                  <a:srgbClr val="FFC425"/>
                </a:solidFill>
                <a:latin typeface="Arial" charset="0"/>
              </a:rPr>
              <a:t> </a:t>
            </a:r>
            <a:r>
              <a:rPr lang="en-US" altLang="en-US" sz="3300" b="1" dirty="0">
                <a:solidFill>
                  <a:schemeClr val="bg1"/>
                </a:solidFill>
                <a:latin typeface="Arial" charset="0"/>
              </a:rPr>
              <a:t>non-addictive, affordable ($60/</a:t>
            </a:r>
            <a:r>
              <a:rPr lang="en-US" altLang="en-US" sz="3300" b="1" dirty="0" err="1">
                <a:solidFill>
                  <a:schemeClr val="bg1"/>
                </a:solidFill>
                <a:latin typeface="Arial" charset="0"/>
              </a:rPr>
              <a:t>mos</a:t>
            </a:r>
            <a:r>
              <a:rPr lang="en-US" altLang="en-US" sz="3300" b="1" dirty="0">
                <a:solidFill>
                  <a:schemeClr val="bg1"/>
                </a:solidFill>
                <a:latin typeface="Arial" charset="0"/>
              </a:rPr>
              <a:t>), useful with </a:t>
            </a:r>
            <a:r>
              <a:rPr lang="en-US" altLang="en-US" sz="3300" b="1" dirty="0" smtClean="0">
                <a:solidFill>
                  <a:schemeClr val="bg1"/>
                </a:solidFill>
                <a:latin typeface="Arial" charset="0"/>
              </a:rPr>
              <a:t>alcohol use </a:t>
            </a:r>
            <a:r>
              <a:rPr lang="en-US" altLang="en-US" sz="3300" b="1" dirty="0" smtClean="0">
                <a:solidFill>
                  <a:schemeClr val="bg1"/>
                </a:solidFill>
                <a:latin typeface="Arial" charset="0"/>
              </a:rPr>
              <a:t>disorders</a:t>
            </a:r>
            <a:endParaRPr lang="en-US" altLang="en-US" sz="3300" b="1" dirty="0">
              <a:solidFill>
                <a:schemeClr val="bg1"/>
              </a:solidFill>
              <a:latin typeface="Arial" charset="0"/>
            </a:endParaRPr>
          </a:p>
          <a:p>
            <a:pPr eaLnBrk="1" hangingPunct="1"/>
            <a:r>
              <a:rPr lang="en-US" altLang="en-US" sz="3300" b="1" u="sng" dirty="0">
                <a:solidFill>
                  <a:srgbClr val="FFC425"/>
                </a:solidFill>
                <a:latin typeface="Arial" charset="0"/>
              </a:rPr>
              <a:t>cons</a:t>
            </a:r>
            <a:r>
              <a:rPr lang="en-US" altLang="en-US" sz="33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en-US" sz="3300" b="1" dirty="0" smtClean="0">
                <a:solidFill>
                  <a:schemeClr val="bg1"/>
                </a:solidFill>
                <a:latin typeface="Arial" charset="0"/>
              </a:rPr>
              <a:t>non-adherence, </a:t>
            </a:r>
            <a:endParaRPr lang="en-US" altLang="en-US" sz="3300" b="1" dirty="0">
              <a:solidFill>
                <a:schemeClr val="bg1"/>
              </a:solidFill>
              <a:latin typeface="Arial" charset="0"/>
            </a:endParaRPr>
          </a:p>
          <a:p>
            <a:pPr eaLnBrk="1" hangingPunct="1"/>
            <a:r>
              <a:rPr lang="en-US" altLang="en-US" sz="3300" b="1" dirty="0">
                <a:solidFill>
                  <a:schemeClr val="bg1"/>
                </a:solidFill>
                <a:latin typeface="Arial" charset="0"/>
              </a:rPr>
              <a:t>risk of death for those </a:t>
            </a:r>
          </a:p>
          <a:p>
            <a:pPr eaLnBrk="1" hangingPunct="1"/>
            <a:r>
              <a:rPr lang="en-US" altLang="en-US" sz="3300" b="1" dirty="0">
                <a:solidFill>
                  <a:schemeClr val="bg1"/>
                </a:solidFill>
                <a:latin typeface="Arial" charset="0"/>
              </a:rPr>
              <a:t>with existing health </a:t>
            </a:r>
          </a:p>
          <a:p>
            <a:pPr eaLnBrk="1" hangingPunct="1"/>
            <a:r>
              <a:rPr lang="en-US" altLang="en-US" sz="3300" b="1" dirty="0">
                <a:solidFill>
                  <a:schemeClr val="bg1"/>
                </a:solidFill>
                <a:latin typeface="Arial" charset="0"/>
              </a:rPr>
              <a:t>conditions, may not be                       appropriate for SMI </a:t>
            </a:r>
            <a:r>
              <a:rPr lang="en-US" altLang="en-US" sz="3300" b="1" dirty="0" err="1">
                <a:solidFill>
                  <a:schemeClr val="bg1"/>
                </a:solidFill>
                <a:latin typeface="Arial" charset="0"/>
              </a:rPr>
              <a:t>px’s</a:t>
            </a:r>
            <a:endParaRPr lang="en-US" altLang="en-US" sz="33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5604" name="TextBox 1"/>
          <p:cNvSpPr txBox="1">
            <a:spLocks noChangeArrowheads="1"/>
          </p:cNvSpPr>
          <p:nvPr/>
        </p:nvSpPr>
        <p:spPr bwMode="auto">
          <a:xfrm>
            <a:off x="342900" y="247650"/>
            <a:ext cx="8596313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>
              <a:lnSpc>
                <a:spcPts val="6500"/>
              </a:lnSpc>
            </a:pPr>
            <a:r>
              <a:rPr lang="en-US" altLang="en-US" sz="3800" b="1" dirty="0">
                <a:solidFill>
                  <a:srgbClr val="FFC425"/>
                </a:solidFill>
                <a:latin typeface="Arial" charset="0"/>
              </a:rPr>
              <a:t>disulfiram (Antabuse</a:t>
            </a:r>
            <a:r>
              <a:rPr lang="en-US" altLang="en-US" sz="4000" b="1" baseline="30000" dirty="0">
                <a:solidFill>
                  <a:srgbClr val="FFC425"/>
                </a:solidFill>
                <a:latin typeface="Arial" charset="0"/>
              </a:rPr>
              <a:t>®</a:t>
            </a:r>
            <a:r>
              <a:rPr lang="en-US" altLang="en-US" sz="3800" b="1" dirty="0">
                <a:solidFill>
                  <a:srgbClr val="FFC425"/>
                </a:solidFill>
                <a:latin typeface="Arial" charset="0"/>
              </a:rPr>
              <a:t>)</a:t>
            </a:r>
          </a:p>
        </p:txBody>
      </p:sp>
      <p:cxnSp>
        <p:nvCxnSpPr>
          <p:cNvPr id="4" name="Straight Connector 3"/>
          <p:cNvCxnSpPr>
            <a:cxnSpLocks noChangeShapeType="1"/>
          </p:cNvCxnSpPr>
          <p:nvPr/>
        </p:nvCxnSpPr>
        <p:spPr bwMode="auto">
          <a:xfrm>
            <a:off x="495300" y="1193800"/>
            <a:ext cx="8315325" cy="0"/>
          </a:xfrm>
          <a:prstGeom prst="line">
            <a:avLst/>
          </a:prstGeom>
          <a:noFill/>
          <a:ln w="25400">
            <a:solidFill>
              <a:srgbClr val="990033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606" name="AutoShape 7" descr="data:image/jpeg;base64,/9j/4AAQSkZJRgABAQAAAQABAAD/2wCEAAkGBhAQEBAQEBAPDxAPEA8PEBAQDxAVDRASFRAXFBQQEhIXHCYeFxkjGRIUHy8hIycpLCwsFR4xNTAqNSYtLCkBCQoKDgwNDQ0MECkYFBgpKSopKSkpKSkpKSkpKSkpKSkpKSkpKSkpKSkpKSkpKSkpKSkpKSkpKSkpKSkpKSkpKf/AABEIAMABAAMBIgACEQEDEQH/xAAbAAEAAgMBAQAAAAAAAAAAAAAAAgMEBQYHAf/EAEEQAAIBAgMFBAYHBQgDAAAAAAABAgMRBBIhBTFBUWEGInGREzJSgZLBQlNicqGx0RQVk7LhBxYjJDNDotLC0+L/xAAXAQEBAQEAAAAAAAAAAAAAAAAAAQID/8QAGBEBAQEBAQAAAAAAAAAAAAAAAAEREjH/2gAMAwEAAhEDEQA/APcAAAAAAAAAAAAAAAAAAAAAAAAAAAAAAAAAAAAAAAAAAAAAAAAAAAAAAAAAAAAAAAAAAAAAAAAAAAAAAAAAAAAAAAAAAAAAAAAAAAAK69eMIuUnZLzfRAWFMsZTW+pBeM4nPbT2lKd7vLHhFP8Am5mgq1XwT9yM6z0717Sor/dp/HEi9rUPrafxo8+cpcmRcpcmNTp6C9s4f62n8RF7dw/10PM8+ebkyLzcmNOnotPbWHk7KtTv1kl+Zmpnk1eo470zY7C7UToNK7nSe+De7rB8H03DpZXpAMfBY+FaCnTkpRfmujXBmQaaAAAAAAAAAAAAAAAAAAAAAAAAACvEYhQV37lxb5IBXrxgry/q3yRz+Pxrk80tEvVjwX9SWNxjbzSfguCRg5b96XuXzZm1i1Xkzay3cF82QqotnIpmyMqZFbLJFbIqDISJyK5AU1EavE4Vx70d3FcvA20kVSQFexNuzoSzRd07ZoP1ZL5PqejbL2tTrwzwfSUX60XyaPLcVhLd6HvRZsra86M1ODs1o090l7MlyLK1K9eTBqdh7dp4mN4u0168G9Y9eq6m2NtAAAAAAAAAAAAAAAAAAAAACuvXUFd+5cW+RosbjG7yk9eC4JckZW06/ftwjFeb1b/I1NOSk3J8HZePMzWLRR+lLfwXLqyFSZVtHEuEJNetpGPWTdl+LMWhWlkmpO86eaLdt+l4yt1ViMsmUiqTMPBYuUo2m+/kzp+1Frf7txU1OVKNT0k01TzNLLaTte70AzWQkY0W4QdRznPuJ2la12tLWXuPmFlJXhNtySUrvinvXud0RVzIM13pVlbdWqprNom7aN20tYyM7zUrvfCV0n3W7IC6RBohUf8AiQ32tPThwMOVtfSOpGd337yydLW0sBluJg4vB370dJfgy3EWvDNmksr9S+r01sj7RUdcqkt182b8LkVjYDaM6U1KMnCcXv8Ak+aPT+z2244qlm3TjaNSPJ8GujPJttd3LNb28r6nTf2d4t+ncb6TpS0+6018/Msqx6QAgdGgAAAAAAAAAAAAAAAAAAc/tiX+JPwj/KazCS0l975GdtuVpy4aRv8ACctU7QODcacYzV/Wd9fC3AxXNscbRdScI95QjebknZ5t0UvxZR+yuE7xzSU4yjNyldp27r196MF9oar/ANuH/L9SL2zWf0IeUv1JqMz9ll6Kn9GpTireNtYvoz7TotUVBrvejcbdbGD+9K/sw+F/qfP3hX5Q+H+o1WZUoOUacGtFlz68lovMhLCKMoygtU7SvJu8Xv3mI8dX+x8JF4ytzj8KJoyIRqxTiowavJ3c+bb3WPjw7jGGVpyhff6rvvXQx3iqvtL4UReJq+1/xQ0ZUYSclKWVWTSUW3v3tsryVEsqcJLcnLNmt15mO69X2n8KPjrVfafwr9Caq+VCSyZXHuxce9ezv4CKnfvOFvs3v+JjOpV5y8kQbq/aGjG7QepH76Nz/Z/P/NQ+5U/lNPisLOorPNo014m17FUpQxlNSVtJe/uss9V6tB6Eiui9Cw6RoABQAAAAAAAAAAAAAAwGBy+3Yp1JJpNd3R6r1TURpp3tThpp6qNvtv8A1ZeEfyNZhXpL73yMVzqHo37EfJEWn7MfIyJMqkyIrf3Y+RG/2Y+SFapli5b7Ju3Poa6jh5VVnnUms26MXZJeAGe5fZj5EW+kTEw1SUZypyk5JK8W9/gQxcXOrGClKKUW3lbX5eBFZjfREW+iMRbOs0/SVNGnvZ9x9VpKMdHN2vyAyG2QbMOps2KV4uSmtc19WX4atmim9+5+IE2yDkSkyuRFxh7UxkqdNyjvuld8LvfYt7GVG8XSbbbk2rvf6rMPbn+jLxj+Zk9jH/maH3//ABZYseuUNxaV0VoWHSNAAKAAAAAAAAAAAAAAAAOW7Qu1V9Yxf5r5Gjw2KV5R4t3R1naLZjqwUoevC+ntLivE4DE02nfVNeZisVupVCDkYOEx2buy0l+ZlZiIk2UYnFKCu9W9y4slWrZYuXJX8ehqqWIjmc5qUpPdZLKvDUDMwlKV3Un60uHJFdXBuU3JytFpLuvvbtxOjj1OWVRkt+rStoVVasqc3J5pU5cvo+4grrYf0VpwbtezTejJYt3lSfC/6EatZ1bRimo3vKTVi3F0W4rLvi01+gF7MTA+p72fHjJNWUJKW7doupZShlil5+JFSkyuTJSZqtrbVVNZY61HuXLqyKo2/jFlVJayk030XU23YbDOWJo6eq3J9Eos5/Z+z5Tld3nOTXi2+CPWOyXZ5YaGaVnVmlm5RXsL5+BYro4LQkEDsoAAAAAAAAAAAAAAAAAAIzjc5rb2wlUvOCtPiuE/6nTlValcJjynE4dxfFNP3pl+Fxt+7LfwfM67bew1VTlGyqLjwl0f6nFYvCOLaaaaeqe9M52M42WY+NmBhsZ9GXuZlymEScz45FTkfMxFWORFyIOR8zEEnIhKR8bNVtXayprLHWo9y5dWRX3a21VTWWOtR7ly6s1uz9nynK7vKcn4tt8ENn7PlOV3eU5Pxbb4HpvZrsyqKU5pOq14qCfBdebLJrT72Y7NKglOaTqte6C5LrzZ1lKFkV0aVi86SAADQAAAAAAAAAAAAAAAAAAAAAKqlK5o9s7DjWXKaXdl8pc0dCRlTTIjyfH4GVOTjJOMlw+a5o11TG1YaKzXU9X2nsWnXjaa3bpLScfBnLYrsHO/crQa+3SlfzjL5GbExxj2pW5R/Ej+8q/KPkdb/cWr9bR/h1P+x9/uNU+up/wZ/wDcmUcj+8K/2fI+ft9fmvI7BdhZ/XQ/gS/9hKPYSXGuvdQ/+yZTHE1MXiGrZreC1IYDZUpTWjnOT8ZNnoFPsAtL15e6lBfi2zoNk9mqOH1gm5Nazm7z8FyXghyrV9muzCoJTmk6rXuguS682dRSo2JxppEzcigANAAAAAAAAAAAAAAAAAAAAAAAAAAABFwRIAVuij56BFoAq9Aj6qKLABFQRIAAAAAAAAAAAAAAAAAAAAAAAAAAAAAAAAAAAAAAAAAAAAAAAAAAAAAAAAAAAAP/2Q==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25607" name="Picture 11" descr="http://t3.gstatic.com/images?q=tbn:ANd9GcTJrFCJ1GnRBRxzkLV4-ZtoECvO-qjfpbGQ8ZWegmWX8IYBr4LC0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813" y="4592638"/>
            <a:ext cx="2992437" cy="209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411163" y="1715710"/>
            <a:ext cx="4356100" cy="3426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>
              <a:lnSpc>
                <a:spcPts val="6500"/>
              </a:lnSpc>
            </a:pPr>
            <a:r>
              <a:rPr lang="en-US" altLang="en-US" sz="5500" b="1" dirty="0">
                <a:solidFill>
                  <a:schemeClr val="bg1"/>
                </a:solidFill>
                <a:latin typeface="Arial" charset="0"/>
              </a:rPr>
              <a:t>medications for </a:t>
            </a:r>
            <a:r>
              <a:rPr lang="en-US" altLang="en-US" sz="5500" b="1" dirty="0" smtClean="0">
                <a:solidFill>
                  <a:schemeClr val="bg1"/>
                </a:solidFill>
                <a:latin typeface="Arial" charset="0"/>
              </a:rPr>
              <a:t>opioid use disorders</a:t>
            </a:r>
            <a:endParaRPr lang="en-US" altLang="en-US" sz="55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6628" name="TextBox 6"/>
          <p:cNvSpPr txBox="1">
            <a:spLocks noChangeArrowheads="1"/>
          </p:cNvSpPr>
          <p:nvPr/>
        </p:nvSpPr>
        <p:spPr bwMode="auto">
          <a:xfrm>
            <a:off x="4694238" y="442913"/>
            <a:ext cx="1409700" cy="932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/>
            <a:r>
              <a:rPr lang="en-US" altLang="en-US" sz="30000">
                <a:solidFill>
                  <a:srgbClr val="FFB310"/>
                </a:solidFill>
                <a:latin typeface="Arial" charset="0"/>
              </a:rPr>
              <a:t>{</a:t>
            </a:r>
          </a:p>
        </p:txBody>
      </p:sp>
      <p:sp>
        <p:nvSpPr>
          <p:cNvPr id="26629" name="TextBox 9"/>
          <p:cNvSpPr txBox="1">
            <a:spLocks noChangeArrowheads="1"/>
          </p:cNvSpPr>
          <p:nvPr/>
        </p:nvSpPr>
        <p:spPr bwMode="auto">
          <a:xfrm>
            <a:off x="6083300" y="1252538"/>
            <a:ext cx="2971800" cy="424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/>
            <a:r>
              <a:rPr lang="en-US" altLang="en-US" sz="3400">
                <a:solidFill>
                  <a:schemeClr val="bg1"/>
                </a:solidFill>
                <a:latin typeface="Arial" charset="0"/>
              </a:rPr>
              <a:t>methadone</a:t>
            </a:r>
          </a:p>
          <a:p>
            <a:pPr eaLnBrk="1" hangingPunct="1"/>
            <a:endParaRPr lang="en-US" altLang="en-US" sz="3400">
              <a:solidFill>
                <a:schemeClr val="bg1"/>
              </a:solidFill>
              <a:latin typeface="Arial" charset="0"/>
            </a:endParaRPr>
          </a:p>
          <a:p>
            <a:pPr eaLnBrk="1" hangingPunct="1"/>
            <a:endParaRPr lang="en-US" altLang="en-US" sz="3400">
              <a:solidFill>
                <a:schemeClr val="bg1"/>
              </a:solidFill>
              <a:latin typeface="Arial" charset="0"/>
            </a:endParaRPr>
          </a:p>
          <a:p>
            <a:pPr eaLnBrk="1" hangingPunct="1"/>
            <a:r>
              <a:rPr lang="en-US" altLang="en-US" sz="3400">
                <a:solidFill>
                  <a:schemeClr val="bg1"/>
                </a:solidFill>
                <a:latin typeface="Arial" charset="0"/>
              </a:rPr>
              <a:t>buprenorphine</a:t>
            </a:r>
          </a:p>
          <a:p>
            <a:pPr eaLnBrk="1" hangingPunct="1"/>
            <a:endParaRPr lang="en-US" altLang="en-US" sz="2500">
              <a:solidFill>
                <a:schemeClr val="bg1"/>
              </a:solidFill>
              <a:latin typeface="Arial" charset="0"/>
            </a:endParaRPr>
          </a:p>
          <a:p>
            <a:pPr eaLnBrk="1" hangingPunct="1"/>
            <a:endParaRPr lang="en-US" altLang="en-US" sz="2500">
              <a:solidFill>
                <a:schemeClr val="bg1"/>
              </a:solidFill>
              <a:latin typeface="Arial" charset="0"/>
            </a:endParaRPr>
          </a:p>
          <a:p>
            <a:pPr eaLnBrk="1" hangingPunct="1"/>
            <a:endParaRPr lang="en-US" altLang="en-US" sz="2500">
              <a:solidFill>
                <a:schemeClr val="bg1"/>
              </a:solidFill>
              <a:latin typeface="Arial" charset="0"/>
            </a:endParaRPr>
          </a:p>
          <a:p>
            <a:pPr eaLnBrk="1" hangingPunct="1"/>
            <a:r>
              <a:rPr lang="en-US" altLang="en-US" sz="3400">
                <a:solidFill>
                  <a:schemeClr val="bg1"/>
                </a:solidFill>
                <a:latin typeface="Arial" charset="0"/>
              </a:rPr>
              <a:t>naltrexone</a:t>
            </a:r>
          </a:p>
          <a:p>
            <a:pPr eaLnBrk="1" hangingPunct="1"/>
            <a:endParaRPr lang="en-US" altLang="en-US" sz="250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303213" y="225425"/>
            <a:ext cx="7104062" cy="176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>
              <a:lnSpc>
                <a:spcPts val="6500"/>
              </a:lnSpc>
            </a:pPr>
            <a:r>
              <a:rPr lang="en-US" altLang="en-US" sz="5500" b="1">
                <a:solidFill>
                  <a:schemeClr val="bg1"/>
                </a:solidFill>
                <a:latin typeface="Arial" charset="0"/>
              </a:rPr>
              <a:t>how do opioids work? </a:t>
            </a:r>
          </a:p>
        </p:txBody>
      </p:sp>
      <p:grpSp>
        <p:nvGrpSpPr>
          <p:cNvPr id="27652" name="Group 5"/>
          <p:cNvGrpSpPr>
            <a:grpSpLocks/>
          </p:cNvGrpSpPr>
          <p:nvPr/>
        </p:nvGrpSpPr>
        <p:grpSpPr bwMode="auto">
          <a:xfrm>
            <a:off x="690563" y="2117725"/>
            <a:ext cx="8197850" cy="4587875"/>
            <a:chOff x="89643" y="1524000"/>
            <a:chExt cx="8719352" cy="4879507"/>
          </a:xfrm>
        </p:grpSpPr>
        <p:sp>
          <p:nvSpPr>
            <p:cNvPr id="27653" name="Rectangle 6"/>
            <p:cNvSpPr>
              <a:spLocks noChangeArrowheads="1"/>
            </p:cNvSpPr>
            <p:nvPr/>
          </p:nvSpPr>
          <p:spPr bwMode="auto">
            <a:xfrm>
              <a:off x="1501775" y="1524000"/>
              <a:ext cx="6126163" cy="4167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65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9pPr>
            </a:lstStyle>
            <a:p>
              <a:pPr defTabSz="914400" eaLnBrk="1" hangingPunct="1"/>
              <a:endParaRPr lang="en-US" altLang="en-US" sz="2400">
                <a:latin typeface="Times New Roman" charset="0"/>
              </a:endParaRPr>
            </a:p>
          </p:txBody>
        </p:sp>
        <p:sp>
          <p:nvSpPr>
            <p:cNvPr id="27654" name="Line 13"/>
            <p:cNvSpPr>
              <a:spLocks noChangeShapeType="1"/>
            </p:cNvSpPr>
            <p:nvPr/>
          </p:nvSpPr>
          <p:spPr bwMode="auto">
            <a:xfrm flipV="1">
              <a:off x="3579813" y="5773738"/>
              <a:ext cx="1587" cy="4603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55" name="Line 14"/>
            <p:cNvSpPr>
              <a:spLocks noChangeShapeType="1"/>
            </p:cNvSpPr>
            <p:nvPr/>
          </p:nvSpPr>
          <p:spPr bwMode="auto">
            <a:xfrm flipV="1">
              <a:off x="4344988" y="5773738"/>
              <a:ext cx="1587" cy="4603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56" name="Line 15"/>
            <p:cNvSpPr>
              <a:spLocks noChangeShapeType="1"/>
            </p:cNvSpPr>
            <p:nvPr/>
          </p:nvSpPr>
          <p:spPr bwMode="auto">
            <a:xfrm flipV="1">
              <a:off x="5111750" y="5773738"/>
              <a:ext cx="1588" cy="4603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57" name="Line 16"/>
            <p:cNvSpPr>
              <a:spLocks noChangeShapeType="1"/>
            </p:cNvSpPr>
            <p:nvPr/>
          </p:nvSpPr>
          <p:spPr bwMode="auto">
            <a:xfrm flipV="1">
              <a:off x="5876925" y="5773738"/>
              <a:ext cx="1588" cy="4603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58" name="Line 17"/>
            <p:cNvSpPr>
              <a:spLocks noChangeShapeType="1"/>
            </p:cNvSpPr>
            <p:nvPr/>
          </p:nvSpPr>
          <p:spPr bwMode="auto">
            <a:xfrm flipV="1">
              <a:off x="6643688" y="5773738"/>
              <a:ext cx="1587" cy="4603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59" name="Line 18"/>
            <p:cNvSpPr>
              <a:spLocks noChangeShapeType="1"/>
            </p:cNvSpPr>
            <p:nvPr/>
          </p:nvSpPr>
          <p:spPr bwMode="auto">
            <a:xfrm flipV="1">
              <a:off x="7408863" y="5773738"/>
              <a:ext cx="1587" cy="4603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7660" name="Group 39"/>
            <p:cNvGrpSpPr>
              <a:grpSpLocks/>
            </p:cNvGrpSpPr>
            <p:nvPr/>
          </p:nvGrpSpPr>
          <p:grpSpPr bwMode="auto">
            <a:xfrm>
              <a:off x="89643" y="1647644"/>
              <a:ext cx="7296995" cy="4755863"/>
              <a:chOff x="286493" y="1647643"/>
              <a:chExt cx="7296995" cy="4755864"/>
            </a:xfrm>
          </p:grpSpPr>
          <p:sp>
            <p:nvSpPr>
              <p:cNvPr id="27680" name="Rectangle 8"/>
              <p:cNvSpPr>
                <a:spLocks noChangeArrowheads="1"/>
              </p:cNvSpPr>
              <p:nvPr/>
            </p:nvSpPr>
            <p:spPr bwMode="auto">
              <a:xfrm>
                <a:off x="2873814" y="5945187"/>
                <a:ext cx="2383674" cy="4583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9pPr>
              </a:lstStyle>
              <a:p>
                <a:pPr defTabSz="914400" eaLnBrk="1" hangingPunct="1"/>
                <a:r>
                  <a:rPr lang="en-US" altLang="en-US" sz="2800">
                    <a:solidFill>
                      <a:srgbClr val="FFC000"/>
                    </a:solidFill>
                    <a:latin typeface="Arial" charset="0"/>
                  </a:rPr>
                  <a:t>dose of opioid</a:t>
                </a:r>
              </a:p>
            </p:txBody>
          </p:sp>
          <p:sp>
            <p:nvSpPr>
              <p:cNvPr id="27681" name="Line 9"/>
              <p:cNvSpPr>
                <a:spLocks noChangeShapeType="1"/>
              </p:cNvSpPr>
              <p:nvPr/>
            </p:nvSpPr>
            <p:spPr bwMode="auto">
              <a:xfrm>
                <a:off x="1457325" y="5773738"/>
                <a:ext cx="6126163" cy="1587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82" name="Rectangle 19"/>
              <p:cNvSpPr>
                <a:spLocks noChangeArrowheads="1"/>
              </p:cNvSpPr>
              <p:nvPr/>
            </p:nvSpPr>
            <p:spPr bwMode="auto">
              <a:xfrm>
                <a:off x="286493" y="2895600"/>
                <a:ext cx="1023036" cy="4583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9pPr>
              </a:lstStyle>
              <a:p>
                <a:pPr defTabSz="914400" eaLnBrk="1" hangingPunct="1"/>
                <a:r>
                  <a:rPr lang="en-US" altLang="en-US" sz="2800">
                    <a:solidFill>
                      <a:srgbClr val="FFC000"/>
                    </a:solidFill>
                    <a:latin typeface="Arial" charset="0"/>
                  </a:rPr>
                  <a:t>opioid</a:t>
                </a:r>
              </a:p>
            </p:txBody>
          </p:sp>
          <p:sp>
            <p:nvSpPr>
              <p:cNvPr id="27683" name="Rectangle 20"/>
              <p:cNvSpPr>
                <a:spLocks noChangeArrowheads="1"/>
              </p:cNvSpPr>
              <p:nvPr/>
            </p:nvSpPr>
            <p:spPr bwMode="auto">
              <a:xfrm>
                <a:off x="453058" y="3352800"/>
                <a:ext cx="927485" cy="4583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9pPr>
              </a:lstStyle>
              <a:p>
                <a:pPr defTabSz="914400" eaLnBrk="1" hangingPunct="1"/>
                <a:r>
                  <a:rPr lang="en-US" altLang="en-US" sz="2800">
                    <a:solidFill>
                      <a:srgbClr val="FFC000"/>
                    </a:solidFill>
                    <a:latin typeface="Arial" charset="0"/>
                  </a:rPr>
                  <a:t>effect</a:t>
                </a:r>
              </a:p>
            </p:txBody>
          </p:sp>
          <p:sp>
            <p:nvSpPr>
              <p:cNvPr id="27684" name="Line 21"/>
              <p:cNvSpPr>
                <a:spLocks noChangeShapeType="1"/>
              </p:cNvSpPr>
              <p:nvPr/>
            </p:nvSpPr>
            <p:spPr bwMode="auto">
              <a:xfrm flipV="1">
                <a:off x="1676401" y="1647643"/>
                <a:ext cx="0" cy="4333332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661" name="Line 24"/>
            <p:cNvSpPr>
              <a:spLocks noChangeShapeType="1"/>
            </p:cNvSpPr>
            <p:nvPr/>
          </p:nvSpPr>
          <p:spPr bwMode="auto">
            <a:xfrm>
              <a:off x="1239838" y="4686300"/>
              <a:ext cx="42862" cy="158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62" name="Line 25"/>
            <p:cNvSpPr>
              <a:spLocks noChangeShapeType="1"/>
            </p:cNvSpPr>
            <p:nvPr/>
          </p:nvSpPr>
          <p:spPr bwMode="auto">
            <a:xfrm>
              <a:off x="1239838" y="4165600"/>
              <a:ext cx="42862" cy="1588"/>
            </a:xfrm>
            <a:prstGeom prst="line">
              <a:avLst/>
            </a:prstGeom>
            <a:noFill/>
            <a:ln w="63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63" name="Line 26"/>
            <p:cNvSpPr>
              <a:spLocks noChangeShapeType="1"/>
            </p:cNvSpPr>
            <p:nvPr/>
          </p:nvSpPr>
          <p:spPr bwMode="auto">
            <a:xfrm>
              <a:off x="1239838" y="3644900"/>
              <a:ext cx="42862" cy="158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64" name="Line 27"/>
            <p:cNvSpPr>
              <a:spLocks noChangeShapeType="1"/>
            </p:cNvSpPr>
            <p:nvPr/>
          </p:nvSpPr>
          <p:spPr bwMode="auto">
            <a:xfrm>
              <a:off x="1239838" y="3124200"/>
              <a:ext cx="42862" cy="158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65" name="Line 28"/>
            <p:cNvSpPr>
              <a:spLocks noChangeShapeType="1"/>
            </p:cNvSpPr>
            <p:nvPr/>
          </p:nvSpPr>
          <p:spPr bwMode="auto">
            <a:xfrm>
              <a:off x="1239838" y="2603500"/>
              <a:ext cx="42862" cy="158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66" name="Line 29"/>
            <p:cNvSpPr>
              <a:spLocks noChangeShapeType="1"/>
            </p:cNvSpPr>
            <p:nvPr/>
          </p:nvSpPr>
          <p:spPr bwMode="auto">
            <a:xfrm>
              <a:off x="1239838" y="2082800"/>
              <a:ext cx="42862" cy="158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67" name="Line 30"/>
            <p:cNvSpPr>
              <a:spLocks noChangeShapeType="1"/>
            </p:cNvSpPr>
            <p:nvPr/>
          </p:nvSpPr>
          <p:spPr bwMode="auto">
            <a:xfrm>
              <a:off x="1239838" y="1562100"/>
              <a:ext cx="42862" cy="158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7668" name="Group 40"/>
            <p:cNvGrpSpPr>
              <a:grpSpLocks/>
            </p:cNvGrpSpPr>
            <p:nvPr/>
          </p:nvGrpSpPr>
          <p:grpSpPr bwMode="auto">
            <a:xfrm>
              <a:off x="1994558" y="1600200"/>
              <a:ext cx="4571999" cy="4125913"/>
              <a:chOff x="2047738" y="2544744"/>
              <a:chExt cx="3264041" cy="3181368"/>
            </a:xfrm>
          </p:grpSpPr>
          <p:sp>
            <p:nvSpPr>
              <p:cNvPr id="27677" name="Freeform 33"/>
              <p:cNvSpPr>
                <a:spLocks/>
              </p:cNvSpPr>
              <p:nvPr/>
            </p:nvSpPr>
            <p:spPr bwMode="auto">
              <a:xfrm flipV="1">
                <a:off x="2047738" y="2603499"/>
                <a:ext cx="3264041" cy="3122613"/>
              </a:xfrm>
              <a:custGeom>
                <a:avLst/>
                <a:gdLst>
                  <a:gd name="T0" fmla="*/ 2147483647 w 3313"/>
                  <a:gd name="T1" fmla="*/ 2147483647 h 3404"/>
                  <a:gd name="T2" fmla="*/ 2147483647 w 3313"/>
                  <a:gd name="T3" fmla="*/ 2147483647 h 3404"/>
                  <a:gd name="T4" fmla="*/ 2147483647 w 3313"/>
                  <a:gd name="T5" fmla="*/ 2147483647 h 3404"/>
                  <a:gd name="T6" fmla="*/ 2147483647 w 3313"/>
                  <a:gd name="T7" fmla="*/ 2147483647 h 3404"/>
                  <a:gd name="T8" fmla="*/ 2147483647 w 3313"/>
                  <a:gd name="T9" fmla="*/ 2147483647 h 3404"/>
                  <a:gd name="T10" fmla="*/ 2147483647 w 3313"/>
                  <a:gd name="T11" fmla="*/ 2147483647 h 3404"/>
                  <a:gd name="T12" fmla="*/ 2147483647 w 3313"/>
                  <a:gd name="T13" fmla="*/ 2147483647 h 3404"/>
                  <a:gd name="T14" fmla="*/ 2147483647 w 3313"/>
                  <a:gd name="T15" fmla="*/ 2147483647 h 3404"/>
                  <a:gd name="T16" fmla="*/ 2147483647 w 3313"/>
                  <a:gd name="T17" fmla="*/ 2147483647 h 3404"/>
                  <a:gd name="T18" fmla="*/ 2147483647 w 3313"/>
                  <a:gd name="T19" fmla="*/ 2147483647 h 3404"/>
                  <a:gd name="T20" fmla="*/ 2147483647 w 3313"/>
                  <a:gd name="T21" fmla="*/ 2147483647 h 3404"/>
                  <a:gd name="T22" fmla="*/ 2147483647 w 3313"/>
                  <a:gd name="T23" fmla="*/ 2147483647 h 3404"/>
                  <a:gd name="T24" fmla="*/ 2147483647 w 3313"/>
                  <a:gd name="T25" fmla="*/ 2147483647 h 3404"/>
                  <a:gd name="T26" fmla="*/ 2147483647 w 3313"/>
                  <a:gd name="T27" fmla="*/ 2147483647 h 3404"/>
                  <a:gd name="T28" fmla="*/ 2147483647 w 3313"/>
                  <a:gd name="T29" fmla="*/ 2147483647 h 3404"/>
                  <a:gd name="T30" fmla="*/ 2147483647 w 3313"/>
                  <a:gd name="T31" fmla="*/ 2147483647 h 3404"/>
                  <a:gd name="T32" fmla="*/ 2147483647 w 3313"/>
                  <a:gd name="T33" fmla="*/ 2147483647 h 3404"/>
                  <a:gd name="T34" fmla="*/ 2147483647 w 3313"/>
                  <a:gd name="T35" fmla="*/ 2147483647 h 3404"/>
                  <a:gd name="T36" fmla="*/ 2147483647 w 3313"/>
                  <a:gd name="T37" fmla="*/ 2147483647 h 3404"/>
                  <a:gd name="T38" fmla="*/ 2147483647 w 3313"/>
                  <a:gd name="T39" fmla="*/ 2147483647 h 3404"/>
                  <a:gd name="T40" fmla="*/ 2147483647 w 3313"/>
                  <a:gd name="T41" fmla="*/ 2147483647 h 3404"/>
                  <a:gd name="T42" fmla="*/ 2147483647 w 3313"/>
                  <a:gd name="T43" fmla="*/ 2147483647 h 3404"/>
                  <a:gd name="T44" fmla="*/ 2147483647 w 3313"/>
                  <a:gd name="T45" fmla="*/ 2147483647 h 3404"/>
                  <a:gd name="T46" fmla="*/ 2147483647 w 3313"/>
                  <a:gd name="T47" fmla="*/ 2147483647 h 3404"/>
                  <a:gd name="T48" fmla="*/ 2147483647 w 3313"/>
                  <a:gd name="T49" fmla="*/ 2147483647 h 3404"/>
                  <a:gd name="T50" fmla="*/ 2147483647 w 3313"/>
                  <a:gd name="T51" fmla="*/ 2147483647 h 3404"/>
                  <a:gd name="T52" fmla="*/ 2147483647 w 3313"/>
                  <a:gd name="T53" fmla="*/ 2147483647 h 3404"/>
                  <a:gd name="T54" fmla="*/ 2147483647 w 3313"/>
                  <a:gd name="T55" fmla="*/ 2147483647 h 3404"/>
                  <a:gd name="T56" fmla="*/ 2147483647 w 3313"/>
                  <a:gd name="T57" fmla="*/ 2147483647 h 3404"/>
                  <a:gd name="T58" fmla="*/ 2147483647 w 3313"/>
                  <a:gd name="T59" fmla="*/ 2147483647 h 3404"/>
                  <a:gd name="T60" fmla="*/ 2147483647 w 3313"/>
                  <a:gd name="T61" fmla="*/ 2147483647 h 3404"/>
                  <a:gd name="T62" fmla="*/ 2147483647 w 3313"/>
                  <a:gd name="T63" fmla="*/ 2147483647 h 3404"/>
                  <a:gd name="T64" fmla="*/ 2147483647 w 3313"/>
                  <a:gd name="T65" fmla="*/ 2147483647 h 3404"/>
                  <a:gd name="T66" fmla="*/ 2147483647 w 3313"/>
                  <a:gd name="T67" fmla="*/ 2147483647 h 3404"/>
                  <a:gd name="T68" fmla="*/ 2147483647 w 3313"/>
                  <a:gd name="T69" fmla="*/ 2147483647 h 3404"/>
                  <a:gd name="T70" fmla="*/ 2147483647 w 3313"/>
                  <a:gd name="T71" fmla="*/ 2147483647 h 3404"/>
                  <a:gd name="T72" fmla="*/ 2147483647 w 3313"/>
                  <a:gd name="T73" fmla="*/ 2147483647 h 3404"/>
                  <a:gd name="T74" fmla="*/ 2147483647 w 3313"/>
                  <a:gd name="T75" fmla="*/ 2147483647 h 3404"/>
                  <a:gd name="T76" fmla="*/ 2147483647 w 3313"/>
                  <a:gd name="T77" fmla="*/ 2147483647 h 3404"/>
                  <a:gd name="T78" fmla="*/ 2147483647 w 3313"/>
                  <a:gd name="T79" fmla="*/ 2147483647 h 3404"/>
                  <a:gd name="T80" fmla="*/ 2147483647 w 3313"/>
                  <a:gd name="T81" fmla="*/ 2147483647 h 3404"/>
                  <a:gd name="T82" fmla="*/ 2147483647 w 3313"/>
                  <a:gd name="T83" fmla="*/ 2147483647 h 3404"/>
                  <a:gd name="T84" fmla="*/ 2147483647 w 3313"/>
                  <a:gd name="T85" fmla="*/ 2147483647 h 3404"/>
                  <a:gd name="T86" fmla="*/ 2147483647 w 3313"/>
                  <a:gd name="T87" fmla="*/ 2147483647 h 3404"/>
                  <a:gd name="T88" fmla="*/ 2147483647 w 3313"/>
                  <a:gd name="T89" fmla="*/ 2147483647 h 3404"/>
                  <a:gd name="T90" fmla="*/ 2147483647 w 3313"/>
                  <a:gd name="T91" fmla="*/ 2147483647 h 3404"/>
                  <a:gd name="T92" fmla="*/ 2147483647 w 3313"/>
                  <a:gd name="T93" fmla="*/ 2147483647 h 3404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3313"/>
                  <a:gd name="T142" fmla="*/ 0 h 3404"/>
                  <a:gd name="T143" fmla="*/ 3313 w 3313"/>
                  <a:gd name="T144" fmla="*/ 3404 h 3404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3313" h="3404">
                    <a:moveTo>
                      <a:pt x="0" y="0"/>
                    </a:moveTo>
                    <a:lnTo>
                      <a:pt x="35" y="3"/>
                    </a:lnTo>
                    <a:lnTo>
                      <a:pt x="71" y="6"/>
                    </a:lnTo>
                    <a:lnTo>
                      <a:pt x="106" y="11"/>
                    </a:lnTo>
                    <a:lnTo>
                      <a:pt x="142" y="16"/>
                    </a:lnTo>
                    <a:lnTo>
                      <a:pt x="178" y="23"/>
                    </a:lnTo>
                    <a:lnTo>
                      <a:pt x="213" y="32"/>
                    </a:lnTo>
                    <a:lnTo>
                      <a:pt x="249" y="42"/>
                    </a:lnTo>
                    <a:lnTo>
                      <a:pt x="285" y="53"/>
                    </a:lnTo>
                    <a:lnTo>
                      <a:pt x="320" y="66"/>
                    </a:lnTo>
                    <a:lnTo>
                      <a:pt x="356" y="81"/>
                    </a:lnTo>
                    <a:lnTo>
                      <a:pt x="391" y="98"/>
                    </a:lnTo>
                    <a:lnTo>
                      <a:pt x="427" y="117"/>
                    </a:lnTo>
                    <a:lnTo>
                      <a:pt x="463" y="139"/>
                    </a:lnTo>
                    <a:lnTo>
                      <a:pt x="498" y="162"/>
                    </a:lnTo>
                    <a:lnTo>
                      <a:pt x="534" y="188"/>
                    </a:lnTo>
                    <a:lnTo>
                      <a:pt x="570" y="217"/>
                    </a:lnTo>
                    <a:lnTo>
                      <a:pt x="605" y="248"/>
                    </a:lnTo>
                    <a:lnTo>
                      <a:pt x="641" y="282"/>
                    </a:lnTo>
                    <a:lnTo>
                      <a:pt x="676" y="321"/>
                    </a:lnTo>
                    <a:lnTo>
                      <a:pt x="712" y="362"/>
                    </a:lnTo>
                    <a:lnTo>
                      <a:pt x="748" y="405"/>
                    </a:lnTo>
                    <a:lnTo>
                      <a:pt x="783" y="451"/>
                    </a:lnTo>
                    <a:lnTo>
                      <a:pt x="819" y="500"/>
                    </a:lnTo>
                    <a:lnTo>
                      <a:pt x="855" y="550"/>
                    </a:lnTo>
                    <a:lnTo>
                      <a:pt x="890" y="603"/>
                    </a:lnTo>
                    <a:lnTo>
                      <a:pt x="926" y="657"/>
                    </a:lnTo>
                    <a:lnTo>
                      <a:pt x="961" y="713"/>
                    </a:lnTo>
                    <a:lnTo>
                      <a:pt x="997" y="770"/>
                    </a:lnTo>
                    <a:lnTo>
                      <a:pt x="1033" y="829"/>
                    </a:lnTo>
                    <a:lnTo>
                      <a:pt x="1068" y="888"/>
                    </a:lnTo>
                    <a:lnTo>
                      <a:pt x="1104" y="949"/>
                    </a:lnTo>
                    <a:lnTo>
                      <a:pt x="1140" y="1011"/>
                    </a:lnTo>
                    <a:lnTo>
                      <a:pt x="1175" y="1073"/>
                    </a:lnTo>
                    <a:lnTo>
                      <a:pt x="1211" y="1136"/>
                    </a:lnTo>
                    <a:lnTo>
                      <a:pt x="1246" y="1200"/>
                    </a:lnTo>
                    <a:lnTo>
                      <a:pt x="1282" y="1263"/>
                    </a:lnTo>
                    <a:lnTo>
                      <a:pt x="1318" y="1327"/>
                    </a:lnTo>
                    <a:lnTo>
                      <a:pt x="1353" y="1390"/>
                    </a:lnTo>
                    <a:lnTo>
                      <a:pt x="1389" y="1454"/>
                    </a:lnTo>
                    <a:lnTo>
                      <a:pt x="1425" y="1517"/>
                    </a:lnTo>
                    <a:lnTo>
                      <a:pt x="1460" y="1579"/>
                    </a:lnTo>
                    <a:lnTo>
                      <a:pt x="1496" y="1641"/>
                    </a:lnTo>
                    <a:lnTo>
                      <a:pt x="1531" y="1701"/>
                    </a:lnTo>
                    <a:lnTo>
                      <a:pt x="1567" y="1760"/>
                    </a:lnTo>
                    <a:lnTo>
                      <a:pt x="1603" y="1817"/>
                    </a:lnTo>
                    <a:lnTo>
                      <a:pt x="1638" y="1873"/>
                    </a:lnTo>
                    <a:lnTo>
                      <a:pt x="1674" y="1929"/>
                    </a:lnTo>
                    <a:lnTo>
                      <a:pt x="1710" y="1983"/>
                    </a:lnTo>
                    <a:lnTo>
                      <a:pt x="1745" y="2036"/>
                    </a:lnTo>
                    <a:lnTo>
                      <a:pt x="1781" y="2088"/>
                    </a:lnTo>
                    <a:lnTo>
                      <a:pt x="1816" y="2139"/>
                    </a:lnTo>
                    <a:lnTo>
                      <a:pt x="1852" y="2189"/>
                    </a:lnTo>
                    <a:lnTo>
                      <a:pt x="1888" y="2238"/>
                    </a:lnTo>
                    <a:lnTo>
                      <a:pt x="1923" y="2286"/>
                    </a:lnTo>
                    <a:lnTo>
                      <a:pt x="1959" y="2333"/>
                    </a:lnTo>
                    <a:lnTo>
                      <a:pt x="1995" y="2378"/>
                    </a:lnTo>
                    <a:lnTo>
                      <a:pt x="2030" y="2423"/>
                    </a:lnTo>
                    <a:lnTo>
                      <a:pt x="2066" y="2466"/>
                    </a:lnTo>
                    <a:lnTo>
                      <a:pt x="2101" y="2508"/>
                    </a:lnTo>
                    <a:lnTo>
                      <a:pt x="2137" y="2549"/>
                    </a:lnTo>
                    <a:lnTo>
                      <a:pt x="2173" y="2589"/>
                    </a:lnTo>
                    <a:lnTo>
                      <a:pt x="2208" y="2628"/>
                    </a:lnTo>
                    <a:lnTo>
                      <a:pt x="2244" y="2666"/>
                    </a:lnTo>
                    <a:lnTo>
                      <a:pt x="2280" y="2702"/>
                    </a:lnTo>
                    <a:lnTo>
                      <a:pt x="2315" y="2738"/>
                    </a:lnTo>
                    <a:lnTo>
                      <a:pt x="2351" y="2772"/>
                    </a:lnTo>
                    <a:lnTo>
                      <a:pt x="2386" y="2805"/>
                    </a:lnTo>
                    <a:lnTo>
                      <a:pt x="2422" y="2837"/>
                    </a:lnTo>
                    <a:lnTo>
                      <a:pt x="2458" y="2867"/>
                    </a:lnTo>
                    <a:lnTo>
                      <a:pt x="2493" y="2897"/>
                    </a:lnTo>
                    <a:lnTo>
                      <a:pt x="2529" y="2925"/>
                    </a:lnTo>
                    <a:lnTo>
                      <a:pt x="2565" y="2953"/>
                    </a:lnTo>
                    <a:lnTo>
                      <a:pt x="2600" y="2979"/>
                    </a:lnTo>
                    <a:lnTo>
                      <a:pt x="2636" y="3005"/>
                    </a:lnTo>
                    <a:lnTo>
                      <a:pt x="2671" y="3029"/>
                    </a:lnTo>
                    <a:lnTo>
                      <a:pt x="2707" y="3053"/>
                    </a:lnTo>
                    <a:lnTo>
                      <a:pt x="2743" y="3077"/>
                    </a:lnTo>
                    <a:lnTo>
                      <a:pt x="2778" y="3099"/>
                    </a:lnTo>
                    <a:lnTo>
                      <a:pt x="2814" y="3122"/>
                    </a:lnTo>
                    <a:lnTo>
                      <a:pt x="2850" y="3143"/>
                    </a:lnTo>
                    <a:lnTo>
                      <a:pt x="2885" y="3164"/>
                    </a:lnTo>
                    <a:lnTo>
                      <a:pt x="2921" y="3185"/>
                    </a:lnTo>
                    <a:lnTo>
                      <a:pt x="2956" y="3205"/>
                    </a:lnTo>
                    <a:lnTo>
                      <a:pt x="2992" y="3225"/>
                    </a:lnTo>
                    <a:lnTo>
                      <a:pt x="3028" y="3245"/>
                    </a:lnTo>
                    <a:lnTo>
                      <a:pt x="3063" y="3265"/>
                    </a:lnTo>
                    <a:lnTo>
                      <a:pt x="3099" y="3285"/>
                    </a:lnTo>
                    <a:lnTo>
                      <a:pt x="3135" y="3304"/>
                    </a:lnTo>
                    <a:lnTo>
                      <a:pt x="3170" y="3324"/>
                    </a:lnTo>
                    <a:lnTo>
                      <a:pt x="3206" y="3344"/>
                    </a:lnTo>
                    <a:lnTo>
                      <a:pt x="3241" y="3364"/>
                    </a:lnTo>
                    <a:lnTo>
                      <a:pt x="3277" y="3384"/>
                    </a:lnTo>
                    <a:lnTo>
                      <a:pt x="3313" y="3404"/>
                    </a:lnTo>
                  </a:path>
                </a:pathLst>
              </a:custGeom>
              <a:noFill/>
              <a:ln w="76200">
                <a:solidFill>
                  <a:srgbClr val="FFC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/>
              <a:lstStyle/>
              <a:p>
                <a:endParaRPr lang="en-US"/>
              </a:p>
            </p:txBody>
          </p:sp>
          <p:sp>
            <p:nvSpPr>
              <p:cNvPr id="27678" name="Rectangle 37"/>
              <p:cNvSpPr>
                <a:spLocks noChangeArrowheads="1"/>
              </p:cNvSpPr>
              <p:nvPr/>
            </p:nvSpPr>
            <p:spPr bwMode="auto">
              <a:xfrm>
                <a:off x="3299617" y="2544744"/>
                <a:ext cx="1146674" cy="2776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9pPr>
              </a:lstStyle>
              <a:p>
                <a:pPr defTabSz="914400" eaLnBrk="1" hangingPunct="1"/>
                <a:r>
                  <a:rPr lang="en-US" altLang="en-US" sz="2200" b="1">
                    <a:solidFill>
                      <a:schemeClr val="bg1"/>
                    </a:solidFill>
                    <a:latin typeface="Arial" charset="0"/>
                  </a:rPr>
                  <a:t>full agonist</a:t>
                </a:r>
                <a:endParaRPr lang="en-US" altLang="en-US" sz="240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sp>
            <p:nvSpPr>
              <p:cNvPr id="27679" name="Rectangle 38"/>
              <p:cNvSpPr>
                <a:spLocks noChangeArrowheads="1"/>
              </p:cNvSpPr>
              <p:nvPr/>
            </p:nvSpPr>
            <p:spPr bwMode="auto">
              <a:xfrm>
                <a:off x="2641142" y="2859331"/>
                <a:ext cx="1709251" cy="2776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9pPr>
              </a:lstStyle>
              <a:p>
                <a:pPr defTabSz="914400" eaLnBrk="1" hangingPunct="1"/>
                <a:r>
                  <a:rPr lang="en-US" altLang="en-US" sz="2200" b="1">
                    <a:solidFill>
                      <a:schemeClr val="bg1"/>
                    </a:solidFill>
                  </a:rPr>
                  <a:t>(e.g., </a:t>
                </a:r>
                <a:r>
                  <a:rPr lang="en-US" altLang="en-US" sz="2200" b="1">
                    <a:solidFill>
                      <a:schemeClr val="bg1"/>
                    </a:solidFill>
                    <a:latin typeface="Arial" charset="0"/>
                  </a:rPr>
                  <a:t>methadone</a:t>
                </a:r>
                <a:r>
                  <a:rPr lang="en-US" altLang="en-US" sz="2200" b="1">
                    <a:solidFill>
                      <a:schemeClr val="bg1"/>
                    </a:solidFill>
                  </a:rPr>
                  <a:t>)</a:t>
                </a:r>
                <a:endParaRPr lang="en-US" altLang="en-US" sz="22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7669" name="Group 42"/>
            <p:cNvGrpSpPr>
              <a:grpSpLocks/>
            </p:cNvGrpSpPr>
            <p:nvPr/>
          </p:nvGrpSpPr>
          <p:grpSpPr bwMode="auto">
            <a:xfrm>
              <a:off x="1999240" y="5105402"/>
              <a:ext cx="6809755" cy="664909"/>
              <a:chOff x="2192896" y="5075237"/>
              <a:chExt cx="6810523" cy="665340"/>
            </a:xfrm>
          </p:grpSpPr>
          <p:sp>
            <p:nvSpPr>
              <p:cNvPr id="27674" name="Rectangle 40"/>
              <p:cNvSpPr>
                <a:spLocks noChangeArrowheads="1"/>
              </p:cNvSpPr>
              <p:nvPr/>
            </p:nvSpPr>
            <p:spPr bwMode="auto">
              <a:xfrm>
                <a:off x="6878674" y="5380235"/>
                <a:ext cx="2124745" cy="3603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9pPr>
              </a:lstStyle>
              <a:p>
                <a:pPr defTabSz="914400" eaLnBrk="1" hangingPunct="1"/>
                <a:r>
                  <a:rPr lang="en-US" altLang="en-US" sz="2200" b="1">
                    <a:solidFill>
                      <a:schemeClr val="bg1"/>
                    </a:solidFill>
                    <a:latin typeface="Arial" charset="0"/>
                  </a:rPr>
                  <a:t>(e.g. naloxone)</a:t>
                </a:r>
                <a:endParaRPr lang="en-US" altLang="en-US" sz="240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sp>
            <p:nvSpPr>
              <p:cNvPr id="27675" name="Freeform 48"/>
              <p:cNvSpPr>
                <a:spLocks/>
              </p:cNvSpPr>
              <p:nvPr/>
            </p:nvSpPr>
            <p:spPr bwMode="auto">
              <a:xfrm>
                <a:off x="2192896" y="5636246"/>
                <a:ext cx="4589404" cy="79170"/>
              </a:xfrm>
              <a:custGeom>
                <a:avLst/>
                <a:gdLst>
                  <a:gd name="T0" fmla="*/ 0 w 2832"/>
                  <a:gd name="T1" fmla="*/ 2147483647 h 48"/>
                  <a:gd name="T2" fmla="*/ 2147483647 w 2832"/>
                  <a:gd name="T3" fmla="*/ 0 h 48"/>
                  <a:gd name="T4" fmla="*/ 0 60000 65536"/>
                  <a:gd name="T5" fmla="*/ 0 60000 65536"/>
                  <a:gd name="T6" fmla="*/ 0 w 2832"/>
                  <a:gd name="T7" fmla="*/ 0 h 48"/>
                  <a:gd name="T8" fmla="*/ 2832 w 2832"/>
                  <a:gd name="T9" fmla="*/ 48 h 4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832" h="48">
                    <a:moveTo>
                      <a:pt x="0" y="48"/>
                    </a:moveTo>
                    <a:cubicBezTo>
                      <a:pt x="0" y="48"/>
                      <a:pt x="1416" y="24"/>
                      <a:pt x="2832" y="0"/>
                    </a:cubicBezTo>
                  </a:path>
                </a:pathLst>
              </a:custGeom>
              <a:solidFill>
                <a:srgbClr val="0066FF"/>
              </a:solidFill>
              <a:ln w="76200">
                <a:solidFill>
                  <a:srgbClr val="990033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676" name="Rectangle 49"/>
              <p:cNvSpPr>
                <a:spLocks noChangeArrowheads="1"/>
              </p:cNvSpPr>
              <p:nvPr/>
            </p:nvSpPr>
            <p:spPr bwMode="auto">
              <a:xfrm>
                <a:off x="6894464" y="5075237"/>
                <a:ext cx="1522791" cy="3603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9pPr>
              </a:lstStyle>
              <a:p>
                <a:pPr defTabSz="914400" eaLnBrk="1" hangingPunct="1"/>
                <a:r>
                  <a:rPr lang="en-US" altLang="en-US" sz="2200" b="1">
                    <a:solidFill>
                      <a:schemeClr val="bg1"/>
                    </a:solidFill>
                    <a:latin typeface="Arial" charset="0"/>
                  </a:rPr>
                  <a:t>antagonist</a:t>
                </a:r>
                <a:endParaRPr lang="en-US" altLang="en-US" sz="2400">
                  <a:solidFill>
                    <a:schemeClr val="bg1"/>
                  </a:solidFill>
                  <a:latin typeface="Arial" charset="0"/>
                </a:endParaRPr>
              </a:p>
            </p:txBody>
          </p:sp>
        </p:grpSp>
        <p:grpSp>
          <p:nvGrpSpPr>
            <p:cNvPr id="27670" name="Group 41"/>
            <p:cNvGrpSpPr>
              <a:grpSpLocks/>
            </p:cNvGrpSpPr>
            <p:nvPr/>
          </p:nvGrpSpPr>
          <p:grpSpPr bwMode="auto">
            <a:xfrm>
              <a:off x="1999239" y="4060825"/>
              <a:ext cx="6543214" cy="1668463"/>
              <a:chOff x="2173864" y="4060825"/>
              <a:chExt cx="6543226" cy="1668463"/>
            </a:xfrm>
          </p:grpSpPr>
          <p:sp>
            <p:nvSpPr>
              <p:cNvPr id="27671" name="Freeform 34"/>
              <p:cNvSpPr>
                <a:spLocks/>
              </p:cNvSpPr>
              <p:nvPr/>
            </p:nvSpPr>
            <p:spPr bwMode="auto">
              <a:xfrm flipV="1">
                <a:off x="2173864" y="4060825"/>
                <a:ext cx="4595821" cy="1668463"/>
              </a:xfrm>
              <a:custGeom>
                <a:avLst/>
                <a:gdLst>
                  <a:gd name="T0" fmla="*/ 2147483647 w 5344"/>
                  <a:gd name="T1" fmla="*/ 2147483647 h 1817"/>
                  <a:gd name="T2" fmla="*/ 2147483647 w 5344"/>
                  <a:gd name="T3" fmla="*/ 2147483647 h 1817"/>
                  <a:gd name="T4" fmla="*/ 2147483647 w 5344"/>
                  <a:gd name="T5" fmla="*/ 2147483647 h 1817"/>
                  <a:gd name="T6" fmla="*/ 2147483647 w 5344"/>
                  <a:gd name="T7" fmla="*/ 2147483647 h 1817"/>
                  <a:gd name="T8" fmla="*/ 2147483647 w 5344"/>
                  <a:gd name="T9" fmla="*/ 2147483647 h 1817"/>
                  <a:gd name="T10" fmla="*/ 2147483647 w 5344"/>
                  <a:gd name="T11" fmla="*/ 2147483647 h 1817"/>
                  <a:gd name="T12" fmla="*/ 2147483647 w 5344"/>
                  <a:gd name="T13" fmla="*/ 2147483647 h 1817"/>
                  <a:gd name="T14" fmla="*/ 2147483647 w 5344"/>
                  <a:gd name="T15" fmla="*/ 2147483647 h 1817"/>
                  <a:gd name="T16" fmla="*/ 2147483647 w 5344"/>
                  <a:gd name="T17" fmla="*/ 2147483647 h 1817"/>
                  <a:gd name="T18" fmla="*/ 2147483647 w 5344"/>
                  <a:gd name="T19" fmla="*/ 2147483647 h 1817"/>
                  <a:gd name="T20" fmla="*/ 2147483647 w 5344"/>
                  <a:gd name="T21" fmla="*/ 2147483647 h 1817"/>
                  <a:gd name="T22" fmla="*/ 2147483647 w 5344"/>
                  <a:gd name="T23" fmla="*/ 2147483647 h 1817"/>
                  <a:gd name="T24" fmla="*/ 2147483647 w 5344"/>
                  <a:gd name="T25" fmla="*/ 2147483647 h 1817"/>
                  <a:gd name="T26" fmla="*/ 2147483647 w 5344"/>
                  <a:gd name="T27" fmla="*/ 2147483647 h 1817"/>
                  <a:gd name="T28" fmla="*/ 2147483647 w 5344"/>
                  <a:gd name="T29" fmla="*/ 2147483647 h 1817"/>
                  <a:gd name="T30" fmla="*/ 2147483647 w 5344"/>
                  <a:gd name="T31" fmla="*/ 2147483647 h 1817"/>
                  <a:gd name="T32" fmla="*/ 2147483647 w 5344"/>
                  <a:gd name="T33" fmla="*/ 2147483647 h 1817"/>
                  <a:gd name="T34" fmla="*/ 2147483647 w 5344"/>
                  <a:gd name="T35" fmla="*/ 2147483647 h 1817"/>
                  <a:gd name="T36" fmla="*/ 2147483647 w 5344"/>
                  <a:gd name="T37" fmla="*/ 2147483647 h 1817"/>
                  <a:gd name="T38" fmla="*/ 2147483647 w 5344"/>
                  <a:gd name="T39" fmla="*/ 2147483647 h 1817"/>
                  <a:gd name="T40" fmla="*/ 2147483647 w 5344"/>
                  <a:gd name="T41" fmla="*/ 2147483647 h 1817"/>
                  <a:gd name="T42" fmla="*/ 2147483647 w 5344"/>
                  <a:gd name="T43" fmla="*/ 2147483647 h 1817"/>
                  <a:gd name="T44" fmla="*/ 2147483647 w 5344"/>
                  <a:gd name="T45" fmla="*/ 2147483647 h 1817"/>
                  <a:gd name="T46" fmla="*/ 2147483647 w 5344"/>
                  <a:gd name="T47" fmla="*/ 2147483647 h 1817"/>
                  <a:gd name="T48" fmla="*/ 2147483647 w 5344"/>
                  <a:gd name="T49" fmla="*/ 2147483647 h 1817"/>
                  <a:gd name="T50" fmla="*/ 2147483647 w 5344"/>
                  <a:gd name="T51" fmla="*/ 2147483647 h 1817"/>
                  <a:gd name="T52" fmla="*/ 2147483647 w 5344"/>
                  <a:gd name="T53" fmla="*/ 2147483647 h 1817"/>
                  <a:gd name="T54" fmla="*/ 2147483647 w 5344"/>
                  <a:gd name="T55" fmla="*/ 2147483647 h 1817"/>
                  <a:gd name="T56" fmla="*/ 2147483647 w 5344"/>
                  <a:gd name="T57" fmla="*/ 2147483647 h 1817"/>
                  <a:gd name="T58" fmla="*/ 2147483647 w 5344"/>
                  <a:gd name="T59" fmla="*/ 2147483647 h 1817"/>
                  <a:gd name="T60" fmla="*/ 2147483647 w 5344"/>
                  <a:gd name="T61" fmla="*/ 2147483647 h 1817"/>
                  <a:gd name="T62" fmla="*/ 2147483647 w 5344"/>
                  <a:gd name="T63" fmla="*/ 2147483647 h 1817"/>
                  <a:gd name="T64" fmla="*/ 2147483647 w 5344"/>
                  <a:gd name="T65" fmla="*/ 2147483647 h 1817"/>
                  <a:gd name="T66" fmla="*/ 2147483647 w 5344"/>
                  <a:gd name="T67" fmla="*/ 2147483647 h 1817"/>
                  <a:gd name="T68" fmla="*/ 2147483647 w 5344"/>
                  <a:gd name="T69" fmla="*/ 2147483647 h 1817"/>
                  <a:gd name="T70" fmla="*/ 2147483647 w 5344"/>
                  <a:gd name="T71" fmla="*/ 2147483647 h 1817"/>
                  <a:gd name="T72" fmla="*/ 2147483647 w 5344"/>
                  <a:gd name="T73" fmla="*/ 2147483647 h 1817"/>
                  <a:gd name="T74" fmla="*/ 2147483647 w 5344"/>
                  <a:gd name="T75" fmla="*/ 2147483647 h 1817"/>
                  <a:gd name="T76" fmla="*/ 2147483647 w 5344"/>
                  <a:gd name="T77" fmla="*/ 2147483647 h 1817"/>
                  <a:gd name="T78" fmla="*/ 2147483647 w 5344"/>
                  <a:gd name="T79" fmla="*/ 2147483647 h 1817"/>
                  <a:gd name="T80" fmla="*/ 2147483647 w 5344"/>
                  <a:gd name="T81" fmla="*/ 2147483647 h 1817"/>
                  <a:gd name="T82" fmla="*/ 2147483647 w 5344"/>
                  <a:gd name="T83" fmla="*/ 2147483647 h 1817"/>
                  <a:gd name="T84" fmla="*/ 2147483647 w 5344"/>
                  <a:gd name="T85" fmla="*/ 2147483647 h 1817"/>
                  <a:gd name="T86" fmla="*/ 2147483647 w 5344"/>
                  <a:gd name="T87" fmla="*/ 2147483647 h 1817"/>
                  <a:gd name="T88" fmla="*/ 2147483647 w 5344"/>
                  <a:gd name="T89" fmla="*/ 2147483647 h 1817"/>
                  <a:gd name="T90" fmla="*/ 2147483647 w 5344"/>
                  <a:gd name="T91" fmla="*/ 2147483647 h 1817"/>
                  <a:gd name="T92" fmla="*/ 2147483647 w 5344"/>
                  <a:gd name="T93" fmla="*/ 2147483647 h 1817"/>
                  <a:gd name="T94" fmla="*/ 2147483647 w 5344"/>
                  <a:gd name="T95" fmla="*/ 2147483647 h 1817"/>
                  <a:gd name="T96" fmla="*/ 2147483647 w 5344"/>
                  <a:gd name="T97" fmla="*/ 2147483647 h 1817"/>
                  <a:gd name="T98" fmla="*/ 2147483647 w 5344"/>
                  <a:gd name="T99" fmla="*/ 2147483647 h 1817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5344"/>
                  <a:gd name="T151" fmla="*/ 0 h 1817"/>
                  <a:gd name="T152" fmla="*/ 5344 w 5344"/>
                  <a:gd name="T153" fmla="*/ 1817 h 1817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5344" h="1817">
                    <a:moveTo>
                      <a:pt x="0" y="0"/>
                    </a:moveTo>
                    <a:lnTo>
                      <a:pt x="36" y="4"/>
                    </a:lnTo>
                    <a:lnTo>
                      <a:pt x="71" y="7"/>
                    </a:lnTo>
                    <a:lnTo>
                      <a:pt x="107" y="10"/>
                    </a:lnTo>
                    <a:lnTo>
                      <a:pt x="143" y="14"/>
                    </a:lnTo>
                    <a:lnTo>
                      <a:pt x="178" y="18"/>
                    </a:lnTo>
                    <a:lnTo>
                      <a:pt x="214" y="22"/>
                    </a:lnTo>
                    <a:lnTo>
                      <a:pt x="250" y="27"/>
                    </a:lnTo>
                    <a:lnTo>
                      <a:pt x="285" y="32"/>
                    </a:lnTo>
                    <a:lnTo>
                      <a:pt x="321" y="37"/>
                    </a:lnTo>
                    <a:lnTo>
                      <a:pt x="356" y="44"/>
                    </a:lnTo>
                    <a:lnTo>
                      <a:pt x="392" y="51"/>
                    </a:lnTo>
                    <a:lnTo>
                      <a:pt x="428" y="58"/>
                    </a:lnTo>
                    <a:lnTo>
                      <a:pt x="463" y="67"/>
                    </a:lnTo>
                    <a:lnTo>
                      <a:pt x="499" y="76"/>
                    </a:lnTo>
                    <a:lnTo>
                      <a:pt x="535" y="86"/>
                    </a:lnTo>
                    <a:lnTo>
                      <a:pt x="570" y="98"/>
                    </a:lnTo>
                    <a:lnTo>
                      <a:pt x="606" y="110"/>
                    </a:lnTo>
                    <a:lnTo>
                      <a:pt x="641" y="124"/>
                    </a:lnTo>
                    <a:lnTo>
                      <a:pt x="677" y="138"/>
                    </a:lnTo>
                    <a:lnTo>
                      <a:pt x="713" y="154"/>
                    </a:lnTo>
                    <a:lnTo>
                      <a:pt x="748" y="172"/>
                    </a:lnTo>
                    <a:lnTo>
                      <a:pt x="784" y="190"/>
                    </a:lnTo>
                    <a:lnTo>
                      <a:pt x="820" y="211"/>
                    </a:lnTo>
                    <a:lnTo>
                      <a:pt x="855" y="232"/>
                    </a:lnTo>
                    <a:lnTo>
                      <a:pt x="891" y="256"/>
                    </a:lnTo>
                    <a:lnTo>
                      <a:pt x="926" y="281"/>
                    </a:lnTo>
                    <a:lnTo>
                      <a:pt x="962" y="308"/>
                    </a:lnTo>
                    <a:lnTo>
                      <a:pt x="998" y="337"/>
                    </a:lnTo>
                    <a:lnTo>
                      <a:pt x="1033" y="367"/>
                    </a:lnTo>
                    <a:lnTo>
                      <a:pt x="1069" y="398"/>
                    </a:lnTo>
                    <a:lnTo>
                      <a:pt x="1105" y="430"/>
                    </a:lnTo>
                    <a:lnTo>
                      <a:pt x="1140" y="463"/>
                    </a:lnTo>
                    <a:lnTo>
                      <a:pt x="1176" y="498"/>
                    </a:lnTo>
                    <a:lnTo>
                      <a:pt x="1211" y="533"/>
                    </a:lnTo>
                    <a:lnTo>
                      <a:pt x="1247" y="569"/>
                    </a:lnTo>
                    <a:lnTo>
                      <a:pt x="1283" y="606"/>
                    </a:lnTo>
                    <a:lnTo>
                      <a:pt x="1318" y="643"/>
                    </a:lnTo>
                    <a:lnTo>
                      <a:pt x="1354" y="681"/>
                    </a:lnTo>
                    <a:lnTo>
                      <a:pt x="1390" y="719"/>
                    </a:lnTo>
                    <a:lnTo>
                      <a:pt x="1425" y="758"/>
                    </a:lnTo>
                    <a:lnTo>
                      <a:pt x="1461" y="796"/>
                    </a:lnTo>
                    <a:lnTo>
                      <a:pt x="1496" y="835"/>
                    </a:lnTo>
                    <a:lnTo>
                      <a:pt x="1532" y="874"/>
                    </a:lnTo>
                    <a:lnTo>
                      <a:pt x="1568" y="912"/>
                    </a:lnTo>
                    <a:lnTo>
                      <a:pt x="1603" y="951"/>
                    </a:lnTo>
                    <a:lnTo>
                      <a:pt x="1639" y="989"/>
                    </a:lnTo>
                    <a:lnTo>
                      <a:pt x="1675" y="1026"/>
                    </a:lnTo>
                    <a:lnTo>
                      <a:pt x="1710" y="1063"/>
                    </a:lnTo>
                    <a:lnTo>
                      <a:pt x="1746" y="1100"/>
                    </a:lnTo>
                    <a:lnTo>
                      <a:pt x="1781" y="1136"/>
                    </a:lnTo>
                    <a:lnTo>
                      <a:pt x="1817" y="1169"/>
                    </a:lnTo>
                    <a:lnTo>
                      <a:pt x="1853" y="1202"/>
                    </a:lnTo>
                    <a:lnTo>
                      <a:pt x="1888" y="1233"/>
                    </a:lnTo>
                    <a:lnTo>
                      <a:pt x="1924" y="1264"/>
                    </a:lnTo>
                    <a:lnTo>
                      <a:pt x="1960" y="1294"/>
                    </a:lnTo>
                    <a:lnTo>
                      <a:pt x="1995" y="1323"/>
                    </a:lnTo>
                    <a:lnTo>
                      <a:pt x="2031" y="1352"/>
                    </a:lnTo>
                    <a:lnTo>
                      <a:pt x="2066" y="1379"/>
                    </a:lnTo>
                    <a:lnTo>
                      <a:pt x="2102" y="1406"/>
                    </a:lnTo>
                    <a:lnTo>
                      <a:pt x="2138" y="1431"/>
                    </a:lnTo>
                    <a:lnTo>
                      <a:pt x="2173" y="1456"/>
                    </a:lnTo>
                    <a:lnTo>
                      <a:pt x="2209" y="1480"/>
                    </a:lnTo>
                    <a:lnTo>
                      <a:pt x="2245" y="1503"/>
                    </a:lnTo>
                    <a:lnTo>
                      <a:pt x="2280" y="1525"/>
                    </a:lnTo>
                    <a:lnTo>
                      <a:pt x="2316" y="1546"/>
                    </a:lnTo>
                    <a:lnTo>
                      <a:pt x="2351" y="1566"/>
                    </a:lnTo>
                    <a:lnTo>
                      <a:pt x="2387" y="1585"/>
                    </a:lnTo>
                    <a:lnTo>
                      <a:pt x="2423" y="1603"/>
                    </a:lnTo>
                    <a:lnTo>
                      <a:pt x="2458" y="1621"/>
                    </a:lnTo>
                    <a:lnTo>
                      <a:pt x="2494" y="1637"/>
                    </a:lnTo>
                    <a:lnTo>
                      <a:pt x="2530" y="1652"/>
                    </a:lnTo>
                    <a:lnTo>
                      <a:pt x="2565" y="1666"/>
                    </a:lnTo>
                    <a:lnTo>
                      <a:pt x="2601" y="1680"/>
                    </a:lnTo>
                    <a:lnTo>
                      <a:pt x="2636" y="1692"/>
                    </a:lnTo>
                    <a:lnTo>
                      <a:pt x="2672" y="1703"/>
                    </a:lnTo>
                    <a:lnTo>
                      <a:pt x="2708" y="1713"/>
                    </a:lnTo>
                    <a:lnTo>
                      <a:pt x="2743" y="1721"/>
                    </a:lnTo>
                    <a:lnTo>
                      <a:pt x="2779" y="1728"/>
                    </a:lnTo>
                    <a:lnTo>
                      <a:pt x="2815" y="1735"/>
                    </a:lnTo>
                    <a:lnTo>
                      <a:pt x="2850" y="1741"/>
                    </a:lnTo>
                    <a:lnTo>
                      <a:pt x="2886" y="1746"/>
                    </a:lnTo>
                    <a:lnTo>
                      <a:pt x="2921" y="1750"/>
                    </a:lnTo>
                    <a:lnTo>
                      <a:pt x="2957" y="1753"/>
                    </a:lnTo>
                    <a:lnTo>
                      <a:pt x="2993" y="1756"/>
                    </a:lnTo>
                    <a:lnTo>
                      <a:pt x="3028" y="1759"/>
                    </a:lnTo>
                    <a:lnTo>
                      <a:pt x="3064" y="1760"/>
                    </a:lnTo>
                    <a:lnTo>
                      <a:pt x="3100" y="1762"/>
                    </a:lnTo>
                    <a:lnTo>
                      <a:pt x="3135" y="1763"/>
                    </a:lnTo>
                    <a:lnTo>
                      <a:pt x="3171" y="1763"/>
                    </a:lnTo>
                    <a:lnTo>
                      <a:pt x="3206" y="1764"/>
                    </a:lnTo>
                    <a:lnTo>
                      <a:pt x="3242" y="1764"/>
                    </a:lnTo>
                    <a:lnTo>
                      <a:pt x="3278" y="1763"/>
                    </a:lnTo>
                    <a:lnTo>
                      <a:pt x="3313" y="1763"/>
                    </a:lnTo>
                    <a:lnTo>
                      <a:pt x="3349" y="1763"/>
                    </a:lnTo>
                    <a:lnTo>
                      <a:pt x="3385" y="1762"/>
                    </a:lnTo>
                    <a:lnTo>
                      <a:pt x="3420" y="1762"/>
                    </a:lnTo>
                    <a:lnTo>
                      <a:pt x="3456" y="1761"/>
                    </a:lnTo>
                    <a:lnTo>
                      <a:pt x="3491" y="1761"/>
                    </a:lnTo>
                    <a:lnTo>
                      <a:pt x="3527" y="1760"/>
                    </a:lnTo>
                    <a:lnTo>
                      <a:pt x="3563" y="1760"/>
                    </a:lnTo>
                    <a:lnTo>
                      <a:pt x="3598" y="1759"/>
                    </a:lnTo>
                    <a:lnTo>
                      <a:pt x="3634" y="1759"/>
                    </a:lnTo>
                    <a:lnTo>
                      <a:pt x="3670" y="1758"/>
                    </a:lnTo>
                    <a:lnTo>
                      <a:pt x="3705" y="1758"/>
                    </a:lnTo>
                    <a:lnTo>
                      <a:pt x="3741" y="1758"/>
                    </a:lnTo>
                    <a:lnTo>
                      <a:pt x="3776" y="1759"/>
                    </a:lnTo>
                    <a:lnTo>
                      <a:pt x="3812" y="1759"/>
                    </a:lnTo>
                    <a:lnTo>
                      <a:pt x="3848" y="1760"/>
                    </a:lnTo>
                    <a:lnTo>
                      <a:pt x="3883" y="1760"/>
                    </a:lnTo>
                    <a:lnTo>
                      <a:pt x="3919" y="1761"/>
                    </a:lnTo>
                    <a:lnTo>
                      <a:pt x="3955" y="1762"/>
                    </a:lnTo>
                    <a:lnTo>
                      <a:pt x="3990" y="1764"/>
                    </a:lnTo>
                    <a:lnTo>
                      <a:pt x="4026" y="1765"/>
                    </a:lnTo>
                    <a:lnTo>
                      <a:pt x="4061" y="1767"/>
                    </a:lnTo>
                    <a:lnTo>
                      <a:pt x="4097" y="1768"/>
                    </a:lnTo>
                    <a:lnTo>
                      <a:pt x="4133" y="1770"/>
                    </a:lnTo>
                    <a:lnTo>
                      <a:pt x="4168" y="1772"/>
                    </a:lnTo>
                    <a:lnTo>
                      <a:pt x="4204" y="1774"/>
                    </a:lnTo>
                    <a:lnTo>
                      <a:pt x="4240" y="1776"/>
                    </a:lnTo>
                    <a:lnTo>
                      <a:pt x="4275" y="1778"/>
                    </a:lnTo>
                    <a:lnTo>
                      <a:pt x="4311" y="1780"/>
                    </a:lnTo>
                    <a:lnTo>
                      <a:pt x="4346" y="1782"/>
                    </a:lnTo>
                    <a:lnTo>
                      <a:pt x="4382" y="1784"/>
                    </a:lnTo>
                    <a:lnTo>
                      <a:pt x="4418" y="1786"/>
                    </a:lnTo>
                    <a:lnTo>
                      <a:pt x="4453" y="1789"/>
                    </a:lnTo>
                    <a:lnTo>
                      <a:pt x="4489" y="1790"/>
                    </a:lnTo>
                    <a:lnTo>
                      <a:pt x="4525" y="1791"/>
                    </a:lnTo>
                    <a:lnTo>
                      <a:pt x="4560" y="1792"/>
                    </a:lnTo>
                    <a:lnTo>
                      <a:pt x="4596" y="1793"/>
                    </a:lnTo>
                    <a:lnTo>
                      <a:pt x="4631" y="1794"/>
                    </a:lnTo>
                    <a:lnTo>
                      <a:pt x="4667" y="1795"/>
                    </a:lnTo>
                    <a:lnTo>
                      <a:pt x="4703" y="1796"/>
                    </a:lnTo>
                    <a:lnTo>
                      <a:pt x="4738" y="1797"/>
                    </a:lnTo>
                    <a:lnTo>
                      <a:pt x="4774" y="1798"/>
                    </a:lnTo>
                    <a:lnTo>
                      <a:pt x="4810" y="1799"/>
                    </a:lnTo>
                    <a:lnTo>
                      <a:pt x="4845" y="1800"/>
                    </a:lnTo>
                    <a:lnTo>
                      <a:pt x="4881" y="1801"/>
                    </a:lnTo>
                    <a:lnTo>
                      <a:pt x="4916" y="1803"/>
                    </a:lnTo>
                    <a:lnTo>
                      <a:pt x="4952" y="1804"/>
                    </a:lnTo>
                    <a:lnTo>
                      <a:pt x="4988" y="1805"/>
                    </a:lnTo>
                    <a:lnTo>
                      <a:pt x="5023" y="1806"/>
                    </a:lnTo>
                    <a:lnTo>
                      <a:pt x="5059" y="1807"/>
                    </a:lnTo>
                    <a:lnTo>
                      <a:pt x="5095" y="1808"/>
                    </a:lnTo>
                    <a:lnTo>
                      <a:pt x="5130" y="1810"/>
                    </a:lnTo>
                    <a:lnTo>
                      <a:pt x="5166" y="1811"/>
                    </a:lnTo>
                    <a:lnTo>
                      <a:pt x="5201" y="1812"/>
                    </a:lnTo>
                    <a:lnTo>
                      <a:pt x="5237" y="1813"/>
                    </a:lnTo>
                    <a:lnTo>
                      <a:pt x="5273" y="1814"/>
                    </a:lnTo>
                    <a:lnTo>
                      <a:pt x="5308" y="1816"/>
                    </a:lnTo>
                    <a:lnTo>
                      <a:pt x="5344" y="1817"/>
                    </a:lnTo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/>
              <a:lstStyle/>
              <a:p>
                <a:endParaRPr lang="en-US"/>
              </a:p>
            </p:txBody>
          </p:sp>
          <p:sp>
            <p:nvSpPr>
              <p:cNvPr id="27672" name="Rectangle 39"/>
              <p:cNvSpPr>
                <a:spLocks noChangeArrowheads="1"/>
              </p:cNvSpPr>
              <p:nvPr/>
            </p:nvSpPr>
            <p:spPr bwMode="auto">
              <a:xfrm>
                <a:off x="5790993" y="4191000"/>
                <a:ext cx="2056307" cy="3601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9pPr>
              </a:lstStyle>
              <a:p>
                <a:pPr defTabSz="914400" eaLnBrk="1" hangingPunct="1"/>
                <a:r>
                  <a:rPr lang="en-US" altLang="en-US" sz="2200" b="1">
                    <a:solidFill>
                      <a:schemeClr val="bg1"/>
                    </a:solidFill>
                    <a:latin typeface="Arial" charset="0"/>
                  </a:rPr>
                  <a:t>partial agonist</a:t>
                </a:r>
                <a:endParaRPr lang="en-US" altLang="en-US">
                  <a:solidFill>
                    <a:schemeClr val="bg1"/>
                  </a:solidFill>
                  <a:latin typeface="Arial" charset="0"/>
                </a:endParaRPr>
              </a:p>
            </p:txBody>
          </p:sp>
          <p:sp>
            <p:nvSpPr>
              <p:cNvPr id="27673" name="Rectangle 50"/>
              <p:cNvSpPr>
                <a:spLocks noChangeArrowheads="1"/>
              </p:cNvSpPr>
              <p:nvPr/>
            </p:nvSpPr>
            <p:spPr bwMode="auto">
              <a:xfrm>
                <a:off x="5791202" y="4503738"/>
                <a:ext cx="2925888" cy="3601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MS PGothic" charset="-128"/>
                  </a:defRPr>
                </a:lvl9pPr>
              </a:lstStyle>
              <a:p>
                <a:pPr defTabSz="914400" eaLnBrk="1" hangingPunct="1"/>
                <a:r>
                  <a:rPr lang="en-US" altLang="en-US" sz="2200" b="1">
                    <a:solidFill>
                      <a:schemeClr val="bg1"/>
                    </a:solidFill>
                    <a:latin typeface="Arial" charset="0"/>
                  </a:rPr>
                  <a:t>(e.g. buprenorphine)</a:t>
                </a:r>
                <a:endParaRPr lang="en-US" altLang="en-US">
                  <a:solidFill>
                    <a:schemeClr val="bg1"/>
                  </a:solidFill>
                  <a:latin typeface="Arial" charset="0"/>
                </a:endParaRPr>
              </a:p>
            </p:txBody>
          </p:sp>
        </p:grp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520700" y="1436688"/>
            <a:ext cx="8329613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chemeClr val="bg1"/>
                </a:solidFill>
                <a:latin typeface="Arial" charset="0"/>
              </a:rPr>
              <a:t>mechanism: </a:t>
            </a:r>
            <a:r>
              <a:rPr lang="en-US" altLang="en-US" sz="3200" b="1">
                <a:solidFill>
                  <a:srgbClr val="FFC425"/>
                </a:solidFill>
                <a:latin typeface="Arial" charset="0"/>
              </a:rPr>
              <a:t>full agonist (acts on opioid receptors), alleviates withdrawal symptoms &amp; cravings</a:t>
            </a:r>
          </a:p>
          <a:p>
            <a:pPr eaLnBrk="1" hangingPunct="1"/>
            <a:endParaRPr lang="en-US" altLang="en-US" sz="3200" b="1">
              <a:solidFill>
                <a:srgbClr val="FFC425"/>
              </a:solidFill>
              <a:latin typeface="Arial" charset="0"/>
            </a:endParaRPr>
          </a:p>
          <a:p>
            <a:pPr eaLnBrk="1" hangingPunct="1"/>
            <a:r>
              <a:rPr lang="en-US" altLang="en-US" sz="3200" b="1" u="sng">
                <a:solidFill>
                  <a:srgbClr val="FFC425"/>
                </a:solidFill>
                <a:latin typeface="Arial" charset="0"/>
              </a:rPr>
              <a:t>pros</a:t>
            </a:r>
            <a:r>
              <a:rPr lang="en-US" altLang="en-US" sz="3200" b="1">
                <a:solidFill>
                  <a:schemeClr val="bg1"/>
                </a:solidFill>
                <a:latin typeface="Arial" charset="0"/>
              </a:rPr>
              <a:t> affordable (usually gov’t subsidized), convenient dosing (1x/day), demonstrated safety for pregnant women</a:t>
            </a:r>
          </a:p>
          <a:p>
            <a:pPr eaLnBrk="1" hangingPunct="1"/>
            <a:r>
              <a:rPr lang="en-US" altLang="en-US" sz="3200" b="1" u="sng">
                <a:solidFill>
                  <a:srgbClr val="FFC425"/>
                </a:solidFill>
                <a:latin typeface="Arial" charset="0"/>
              </a:rPr>
              <a:t>cons</a:t>
            </a:r>
            <a:r>
              <a:rPr lang="en-US" altLang="en-US" sz="3200" b="1">
                <a:solidFill>
                  <a:schemeClr val="bg1"/>
                </a:solidFill>
                <a:latin typeface="Arial" charset="0"/>
              </a:rPr>
              <a:t> intoxication                                     with too high a dose, </a:t>
            </a:r>
          </a:p>
          <a:p>
            <a:pPr eaLnBrk="1" hangingPunct="1"/>
            <a:r>
              <a:rPr lang="en-US" altLang="en-US" sz="3200" b="1">
                <a:solidFill>
                  <a:schemeClr val="bg1"/>
                </a:solidFill>
                <a:latin typeface="Arial" charset="0"/>
              </a:rPr>
              <a:t>risk of overdose </a:t>
            </a:r>
          </a:p>
        </p:txBody>
      </p:sp>
      <p:sp>
        <p:nvSpPr>
          <p:cNvPr id="28676" name="TextBox 1"/>
          <p:cNvSpPr txBox="1">
            <a:spLocks noChangeArrowheads="1"/>
          </p:cNvSpPr>
          <p:nvPr/>
        </p:nvSpPr>
        <p:spPr bwMode="auto">
          <a:xfrm>
            <a:off x="342900" y="247650"/>
            <a:ext cx="859631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>
              <a:lnSpc>
                <a:spcPts val="6500"/>
              </a:lnSpc>
            </a:pPr>
            <a:r>
              <a:rPr lang="en-US" altLang="en-US" sz="3600" b="1">
                <a:solidFill>
                  <a:srgbClr val="FFC425"/>
                </a:solidFill>
                <a:latin typeface="Arial" charset="0"/>
              </a:rPr>
              <a:t>methadone (Methadose</a:t>
            </a:r>
            <a:r>
              <a:rPr lang="en-US" altLang="en-US" sz="3600" b="1" baseline="30000">
                <a:solidFill>
                  <a:srgbClr val="FFC425"/>
                </a:solidFill>
                <a:latin typeface="Arial" charset="0"/>
              </a:rPr>
              <a:t>®</a:t>
            </a:r>
            <a:r>
              <a:rPr lang="en-US" altLang="en-US" sz="3600" b="1">
                <a:solidFill>
                  <a:srgbClr val="FFC425"/>
                </a:solidFill>
                <a:latin typeface="Arial" charset="0"/>
              </a:rPr>
              <a:t>, Dolophine</a:t>
            </a:r>
            <a:r>
              <a:rPr lang="en-US" altLang="en-US" sz="3600" b="1" baseline="30000">
                <a:solidFill>
                  <a:srgbClr val="FFC425"/>
                </a:solidFill>
                <a:latin typeface="Arial" charset="0"/>
              </a:rPr>
              <a:t>®</a:t>
            </a:r>
            <a:r>
              <a:rPr lang="en-US" altLang="en-US" sz="3600" b="1">
                <a:solidFill>
                  <a:srgbClr val="FFC425"/>
                </a:solidFill>
                <a:latin typeface="Arial" charset="0"/>
              </a:rPr>
              <a:t>)</a:t>
            </a:r>
          </a:p>
        </p:txBody>
      </p:sp>
      <p:cxnSp>
        <p:nvCxnSpPr>
          <p:cNvPr id="4" name="Straight Connector 3"/>
          <p:cNvCxnSpPr>
            <a:cxnSpLocks noChangeShapeType="1"/>
          </p:cNvCxnSpPr>
          <p:nvPr/>
        </p:nvCxnSpPr>
        <p:spPr bwMode="auto">
          <a:xfrm>
            <a:off x="495300" y="1193800"/>
            <a:ext cx="7975600" cy="0"/>
          </a:xfrm>
          <a:prstGeom prst="line">
            <a:avLst/>
          </a:prstGeom>
          <a:noFill/>
          <a:ln w="25400">
            <a:solidFill>
              <a:srgbClr val="990033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678" name="AutoShape 7" descr="data:image/jpeg;base64,/9j/4AAQSkZJRgABAQAAAQABAAD/2wCEAAkGBxQQEhAQEBQPEA8QEBQUFA8PDw8PDw8PFBUWFhQRFBQYHCggGBolHBQUITEhJSkrLi4uFx8zODMsNygtLisBCgoKDg0OFA8PFCscFBksLCssNywrKywrNysrLCw3LDcrKyssKysrKzcrNysrKysrKywrKysrKysrKysrKysrK//AABEIAOEA4QMBIgACEQEDEQH/xAAbAAABBQEBAAAAAAAAAAAAAAAAAQIDBAcGBf/EAEQQAAIBAgEIBgcEBwgDAAAAAAABAgMRBAUGEiExQVFxMmGBobHBEyJSU3KR0QdDYqIWM5KTssLhFBUkQnOD0vAjNIL/xAAWAQEBAQAAAAAAAAAAAAAAAAAAAQL/xAAYEQEBAQEBAAAAAAAAAAAAAAAAEQExIf/aAAwDAQACEQMRAD8A81sS4MQBbhcQAFuFz1ck5u18TZwjowf3k7xi+W99h0OFzA2elrc1Thbvb8gOJuFzS8PmXho9JTqfFN+R6NHIGGh0aFHm4KT7wlZJBN7LvkmyxDJ9aWylWf8Atz+hsNOhGPRjGPwxS8CQFZFDIeJlso1v2beJNHNnFv7mfbKmv5jVwBWV/opi/dPtqUv+QPNXF+6f7yn9TUxulriuLBWVvNnF+6l+3T+ojzaxfuZ9kqf/ACNbq0rEdgVkk8gYpbaFXsSfgyGWSq620q37uRr7QArGJ0Jx6Uai5xkvIi0jaZQ/6yrXyfSn06dKXxU4PyBWQ3C5p1fNrDS+6guuF4eBRr5mUJdF1YPqkmu9ArP7hc63E5ktJunVT4RnC1+1PyOdyhkyrh3arFpbpLXB8mCqlwuIAUtwuIAEtwAAI2IKxAA6vMXN+OJlKtVV6VKVlB7J1LX19SujlGbPm1k7+z4ejTt6yjeXxy1y8Qmryp22Wtu5COJO0MaCILCWJGhGgG2EaHWEYUlhB4jQDGVKNTSqrqZPiZ2TZQyc7zT4sDoq0LopyiejJFOsgIGhLD2I0Axoa0SWAIh0RjRMyOSAgmUsZRjUi4TSlGW1MuVCrVYGa5VwLoVZU9qWuMuMXsKZ2GeOFvTjVW2ErP4Zf1sceGsAAAEoAAEbEFYgFzJGH9LXo09qlVinyvd9yZuEUZHmJR08bSv/AJYzl2pW8zXkE0lhrRJYRgQSQ1oVu8klwux2rfcLEbQg6p1ENKXtXuBIJYSVRLW7k0orRQHl5UlaJXyVrkuaHZYlsQmSukiJjp2Vq6LO4iqrUVVRiWErp2dto2EtWzWEOaEcQVX1lFrbvJqyCK7IqiFoS0qmjuW3mPxSs2BRqMq1SzVKtQDzsrUtOjVjxg/mta8DPEaZJXuuKaM1mrNrg2vkwuGgABUoAAEbEFYgHVfZsv8AGP8A0J/xQNVRlH2cP/GrrozXfF+RrAQDWPEkgK1Bq82+RI1ca4kc1vWphTpRsMaJnK8UyGQFetrtHiy3V1auBBhlebe6K7yWowPEyw9aHZK6SG5XWtDsl7VzImOnWwjqbGSLcMq7GVVSSGMfIjqPUEMorSqX3RXeTVWNwUbRct8n3CyCKkdVWDW/aTYveQy/WU+ZNi94Hn1CtULMytUQFfeZxjFapVXCpP8AiZosnYznFyvUqPjUl/EwYiAADSUAACNiCsQDoMxK2jjaP4lKPzi35GwswvI2J9FiKFT2KsW+V7PubNzW4JpUExNIbOQVBe/VzEcb8h7Y1sB0nqSWxEE9jHNiMAwqtG++TuxJhcGB5eVo7GR5MfrLmW8owvG5Ryc/WXMm9R1fAjqPUyQgryKqCRBXi2rL/qJLiNgSykkklsSI2xGxLhlHKPrRfBjsS73BsZMCpVKtUuVSnVQFSs7KT4JvuM2k7tvi7/M0HLNTQoVpP2Gu16l4mehcAAAVKAABGxBWIANG1ZsZSWIw1Kpe8tFKWvZOOqSfj2mKnT5j5wrCzlTqtqjVad9qhPZd9TVl2BGrtkUpDVWUkmmmmrppppp7GMciqVsa2NchtxEp1wGtiXEKdcLjbhcgZVV0eXhY2nbrPVkyjUhaafEaOjvqXIp1pXJ5z9VcilKQUolxrkNcgh4jYy4lyxDrjGwuNuBFOSba3orVIlqZUxuIhRi51JKMVvfguLA5rPXE6NOFLfUab+GP9TjS9lnKTxNV1GtFWtGPswV7dpRIuAAAKlAAAjYgrEAAAAPXyRnHXwqUaclKmvu6icorlrujoMPn/wC8o9tOfkziABGkUM9sNLpelh8ULr8tz0KGceGn0a1O/CTcH3mThYtSNmhjIS6M4S5STJIyMVWrZq5aiaGKqR6NSpHlUmvMUjZGwuZJTyziI7K9btqSfiTRzkxS++m+ai/IeDVbjJxuZj+lGK95+SH0HLOvFe8X7EQNVqVr24JETZl36VYr3n5IiPOjFe9f7MPoBp4rZlM84MS/vqi5O3gQzytXltrV3/uT+oI1mUrbWiCpjKcelOC5ySMknXnLpTnLnOT8yNikanXzgw0b3rU9W5PSfcedXzyw66PpJ8ouK7zPQFI63F58SatSpKL9qcm+5HOY/KFSu9KrJy4LZGPJFUCKAAAAAACUAACNiCsQAAAAALGEwVSs2qUJ1Gtuirpc3sR7WFzMxM7OShSX4paTXZEDnQO3o5hL/PWk/ggl3u56FHMrDR2qrP4p2v2JIqVnAjkuK+aNUpZs4WNrUoO2v1tKWvtZfp4KEejCC5QivIhWPRV9l3yTZPDBVJbKdV8qc35GwKPDULYFZB/d1b3Vb93P6Do5LrvZRrfu5fQ10SwSsjlkquttGt+7kM/u+tt9FWt/pT+hr4gKxyVGS2xmucJIicrbe/UbQMlST2pPmkyrWNKQprk8n0pdKnSfOEfoVK2b2GntpQXXFaL7iFZcBoNfMzDvourB/hmmvlJM83FZkNJulVu90akbJ82voCuQA9bE5s4qntpaa40pwn3XT7jyXqbTumtqaaafBrcFAAAAAABKAABGxBWIAHuZqZvvGVHpNxo02tOS2ye6EXx6zw2zYc0Mn+gwtGLVpSWnLi5S1+Fl2FwW8Jk+nRioU4xhFboq3a+LJJQLTiRyiQVnELEriNaCQywWH2EYQ3RBREhO7aW7b1EulHiBHoiKJLpRDSiBFohokulHiGlHiBDoiNFiOi3tFq0rAVHERonaGNAQtCNEziMkgIJOx4+Xci08VG+qFZdGqlr+GXtI9eZXqAZTKLi3GWqUW01wa1NCHv54YBQqxqx6NW91+Nb+1W+R4AaAAAEoAAEbEFYgFjJ2F9NVpUveVIx7G9fcbpCKWpbF4GRZi0NPG0fw6U/lH+pr6ALEckSjZICCSGWJpIjaAZYbJElhkwiPJy1VOY9wDJmyfMdV3hDFTB00GS5aSlfc2TTVgIPR9QvohuJqWsltZbUPUQVQxMLLkXIO9OLfArYteqyzR/Vx5ARuIyxKxrAiZFUJpEFR7QivUZVqssVCtUA8TOqjp4acra6coyXK+i/E4dGi5Rp6dGtH2qcl221eBnSC4AAAqUAACNiCsQDq/s0hfGN+zQm/zQX1NURl/wBmH/s1ePoP54mooqCwjQ6wPURUUyJk1RELCGsZND2MmEJk3ZP4ha2xiZN6M/iFrbwKuRp2cviZ6WIieXkuPTfWz0HWUo6tbWrtApNaVS3s6z05L1UUaFPRTlLey/LohpQxXRfIsUf1ceRBiui+RPR/Vx5ANY1jmNYEUyvUZYmVqgZVpleZYmVqgEPFdTMzRpsd/JmZ8eYXCAABUoAAEbEFYgHVfZpV0cZb26M1r4pxfkzVjFs0sT6LGYeWxOpovlJW80bS0VDkAXGSmQMqMhY6TGNhCMbIcNmwDJ3Rn8QtXYMyf0Z/ESSAhyXH1Z/ExlDVUcdz1k9NaN7bwcdae9BT8e7RJk/UXJFeevaLpWVgYhxT1MsUv1ceRWxGx8izS6EOQUxsaxWxGE0yRWqIstkNRBFBTUlpLY79WwgmWqiK1QCpiamjCpLZowk+5mbo7zOOpoYaq/aSj2yaX1ODRVwAAEVKAABGxBWIAsZuLUl0otNc07rwN3wWJVWnTqrZOCfzV/Mwc0f7PMtqVL+zTfr0ujd9Km9luWtfIqa7ZsY5CaRG2RA2NYNiIBRrFYARUfVclulv6yWzEFTATRYWYIUKSzEsxRLgNdPS1XXB9XUWJ6korciCKSvbe7vmLcBWxtwGtgEiOY5sawitVRUqRLtRFTEzUIynJqMYq7b2JIo5PPWvZU6XF6b5LUjlC5lfHvEVZVNai9UU90FsXn2lMjWAAACUAACNiCsQAH0arhJTg3GUXdSi7NMYAHW5Oz8rQtGtCFVe0vUn27j3MLn1h5dNVaT/ABRUo/OLM2AtSNew+cGGnbRrU78HLRfeX6deMujKMvhkn4GI2Fjq2auWoUjcQMVp4upHo1KseVSS8y1Sy9iY7K9XtlfxJSNgEuZXTzuxcfvVL4oRfkWaefOJW1UJc4ST7pFGl3EuZ28/K/u6Hyn9QWflZfd0fnP6kGiCXM7qZ913sp0F12m/MpLOuvt/8bfWpv8AmA1DSC5mf6Y4jhQ/ZqavzDHnhidzpLlB+bA064jMsqZz4qX3rj1QjGPkUq+U60+lVqv/AO5JdwI1urVjHpSjH4ml4nm4jL+GhfSrU9myL0r/ACMrlr26+esEi0jv8XnpQjfQjVqPdaKjH5t+RymWcuVMU7S9Smnqpx2c2955YCkAABFAAAEoAACMQAAAAAAAAAAAAAAAAAAAAAAAAAAAAAAAAAAAAAAAAAAAAAJQACo//9k=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8679" name="AutoShape 9" descr="data:image/jpeg;base64,/9j/4AAQSkZJRgABAQAAAQABAAD/2wCEAAkGBxQQEhAQEBQPEA8QEBQUFA8PDw8PDw8PFBUWFhQRFBQYHCggGBolHBQUITEhJSkrLi4uFx8zODMsNygtLisBCgoKDg0OFA8PFCscFBksLCssNywrKywrNysrLCw3LDcrKyssKysrKzcrNysrKysrKywrKysrKysrKysrKysrK//AABEIAOEA4QMBIgACEQEDEQH/xAAbAAABBQEBAAAAAAAAAAAAAAAAAQIDBAcGBf/EAEQQAAIBAgEIBgcEBwgDAAAAAAABAgMRBAUGEiExQVFxMmGBobHBEyJSU3KR0QdDYqIWM5KTssLhFBUkQnOD0vAjNIL/xAAWAQEBAQAAAAAAAAAAAAAAAAAAAQL/xAAYEQEBAQEBAAAAAAAAAAAAAAAAEQExIf/aAAwDAQACEQMRAD8A81sS4MQBbhcQAFuFz1ck5u18TZwjowf3k7xi+W99h0OFzA2elrc1Thbvb8gOJuFzS8PmXho9JTqfFN+R6NHIGGh0aFHm4KT7wlZJBN7LvkmyxDJ9aWylWf8Atz+hsNOhGPRjGPwxS8CQFZFDIeJlso1v2beJNHNnFv7mfbKmv5jVwBWV/opi/dPtqUv+QPNXF+6f7yn9TUxulriuLBWVvNnF+6l+3T+ojzaxfuZ9kqf/ACNbq0rEdgVkk8gYpbaFXsSfgyGWSq620q37uRr7QArGJ0Jx6Uai5xkvIi0jaZQ/6yrXyfSn06dKXxU4PyBWQ3C5p1fNrDS+6guuF4eBRr5mUJdF1YPqkmu9ArP7hc63E5ktJunVT4RnC1+1PyOdyhkyrh3arFpbpLXB8mCqlwuIAUtwuIAEtwAAI2IKxAA6vMXN+OJlKtVV6VKVlB7J1LX19SujlGbPm1k7+z4ejTt6yjeXxy1y8Qmryp22Wtu5COJO0MaCILCWJGhGgG2EaHWEYUlhB4jQDGVKNTSqrqZPiZ2TZQyc7zT4sDoq0LopyiejJFOsgIGhLD2I0Axoa0SWAIh0RjRMyOSAgmUsZRjUi4TSlGW1MuVCrVYGa5VwLoVZU9qWuMuMXsKZ2GeOFvTjVW2ErP4Zf1sceGsAAAEoAAEbEFYgFzJGH9LXo09qlVinyvd9yZuEUZHmJR08bSv/AJYzl2pW8zXkE0lhrRJYRgQSQ1oVu8klwux2rfcLEbQg6p1ENKXtXuBIJYSVRLW7k0orRQHl5UlaJXyVrkuaHZYlsQmSukiJjp2Vq6LO4iqrUVVRiWErp2dto2EtWzWEOaEcQVX1lFrbvJqyCK7IqiFoS0qmjuW3mPxSs2BRqMq1SzVKtQDzsrUtOjVjxg/mta8DPEaZJXuuKaM1mrNrg2vkwuGgABUoAAEbEFYgHVfZsv8AGP8A0J/xQNVRlH2cP/GrrozXfF+RrAQDWPEkgK1Bq82+RI1ca4kc1vWphTpRsMaJnK8UyGQFetrtHiy3V1auBBhlebe6K7yWowPEyw9aHZK6SG5XWtDsl7VzImOnWwjqbGSLcMq7GVVSSGMfIjqPUEMorSqX3RXeTVWNwUbRct8n3CyCKkdVWDW/aTYveQy/WU+ZNi94Hn1CtULMytUQFfeZxjFapVXCpP8AiZosnYznFyvUqPjUl/EwYiAADSUAACNiCsQDoMxK2jjaP4lKPzi35GwswvI2J9FiKFT2KsW+V7PubNzW4JpUExNIbOQVBe/VzEcb8h7Y1sB0nqSWxEE9jHNiMAwqtG++TuxJhcGB5eVo7GR5MfrLmW8owvG5Ryc/WXMm9R1fAjqPUyQgryKqCRBXi2rL/qJLiNgSykkklsSI2xGxLhlHKPrRfBjsS73BsZMCpVKtUuVSnVQFSs7KT4JvuM2k7tvi7/M0HLNTQoVpP2Gu16l4mehcAAAVKAABGxBWIANG1ZsZSWIw1Kpe8tFKWvZOOqSfj2mKnT5j5wrCzlTqtqjVad9qhPZd9TVl2BGrtkUpDVWUkmmmmrppppp7GMciqVsa2NchtxEp1wGtiXEKdcLjbhcgZVV0eXhY2nbrPVkyjUhaafEaOjvqXIp1pXJ5z9VcilKQUolxrkNcgh4jYy4lyxDrjGwuNuBFOSba3orVIlqZUxuIhRi51JKMVvfguLA5rPXE6NOFLfUab+GP9TjS9lnKTxNV1GtFWtGPswV7dpRIuAAAKlAAAjYgrEAAAAPXyRnHXwqUaclKmvu6icorlrujoMPn/wC8o9tOfkziABGkUM9sNLpelh8ULr8tz0KGceGn0a1O/CTcH3mThYtSNmhjIS6M4S5STJIyMVWrZq5aiaGKqR6NSpHlUmvMUjZGwuZJTyziI7K9btqSfiTRzkxS++m+ai/IeDVbjJxuZj+lGK95+SH0HLOvFe8X7EQNVqVr24JETZl36VYr3n5IiPOjFe9f7MPoBp4rZlM84MS/vqi5O3gQzytXltrV3/uT+oI1mUrbWiCpjKcelOC5ySMknXnLpTnLnOT8yNikanXzgw0b3rU9W5PSfcedXzyw66PpJ8ouK7zPQFI63F58SatSpKL9qcm+5HOY/KFSu9KrJy4LZGPJFUCKAAAAAACUAACNiCsQAAAAALGEwVSs2qUJ1Gtuirpc3sR7WFzMxM7OShSX4paTXZEDnQO3o5hL/PWk/ggl3u56FHMrDR2qrP4p2v2JIqVnAjkuK+aNUpZs4WNrUoO2v1tKWvtZfp4KEejCC5QivIhWPRV9l3yTZPDBVJbKdV8qc35GwKPDULYFZB/d1b3Vb93P6Do5LrvZRrfu5fQ10SwSsjlkquttGt+7kM/u+tt9FWt/pT+hr4gKxyVGS2xmucJIicrbe/UbQMlST2pPmkyrWNKQprk8n0pdKnSfOEfoVK2b2GntpQXXFaL7iFZcBoNfMzDvourB/hmmvlJM83FZkNJulVu90akbJ82voCuQA9bE5s4qntpaa40pwn3XT7jyXqbTumtqaaafBrcFAAAAAABKAABGxBWIAHuZqZvvGVHpNxo02tOS2ye6EXx6zw2zYc0Mn+gwtGLVpSWnLi5S1+Fl2FwW8Jk+nRioU4xhFboq3a+LJJQLTiRyiQVnELEriNaCQywWH2EYQ3RBREhO7aW7b1EulHiBHoiKJLpRDSiBFohokulHiGlHiBDoiNFiOi3tFq0rAVHERonaGNAQtCNEziMkgIJOx4+Xci08VG+qFZdGqlr+GXtI9eZXqAZTKLi3GWqUW01wa1NCHv54YBQqxqx6NW91+Nb+1W+R4AaAAAEoAAEbEFYgFjJ2F9NVpUveVIx7G9fcbpCKWpbF4GRZi0NPG0fw6U/lH+pr6ALEckSjZICCSGWJpIjaAZYbJElhkwiPJy1VOY9wDJmyfMdV3hDFTB00GS5aSlfc2TTVgIPR9QvohuJqWsltZbUPUQVQxMLLkXIO9OLfArYteqyzR/Vx5ARuIyxKxrAiZFUJpEFR7QivUZVqssVCtUA8TOqjp4acra6coyXK+i/E4dGi5Rp6dGtH2qcl221eBnSC4AAAqUAACNiCsQDq/s0hfGN+zQm/zQX1NURl/wBmH/s1ePoP54mooqCwjQ6wPURUUyJk1RELCGsZND2MmEJk3ZP4ha2xiZN6M/iFrbwKuRp2cviZ6WIieXkuPTfWz0HWUo6tbWrtApNaVS3s6z05L1UUaFPRTlLey/LohpQxXRfIsUf1ceRBiui+RPR/Vx5ANY1jmNYEUyvUZYmVqgZVpleZYmVqgEPFdTMzRpsd/JmZ8eYXCAABUoAAEbEFYgHVfZpV0cZb26M1r4pxfkzVjFs0sT6LGYeWxOpovlJW80bS0VDkAXGSmQMqMhY6TGNhCMbIcNmwDJ3Rn8QtXYMyf0Z/ESSAhyXH1Z/ExlDVUcdz1k9NaN7bwcdae9BT8e7RJk/UXJFeevaLpWVgYhxT1MsUv1ceRWxGx8izS6EOQUxsaxWxGE0yRWqIstkNRBFBTUlpLY79WwgmWqiK1QCpiamjCpLZowk+5mbo7zOOpoYaq/aSj2yaX1ODRVwAAEVKAABGxBWIAsZuLUl0otNc07rwN3wWJVWnTqrZOCfzV/Mwc0f7PMtqVL+zTfr0ujd9Km9luWtfIqa7ZsY5CaRG2RA2NYNiIBRrFYARUfVclulv6yWzEFTATRYWYIUKSzEsxRLgNdPS1XXB9XUWJ6korciCKSvbe7vmLcBWxtwGtgEiOY5sawitVRUqRLtRFTEzUIynJqMYq7b2JIo5PPWvZU6XF6b5LUjlC5lfHvEVZVNai9UU90FsXn2lMjWAAACUAACNiCsQAH0arhJTg3GUXdSi7NMYAHW5Oz8rQtGtCFVe0vUn27j3MLn1h5dNVaT/ABRUo/OLM2AtSNew+cGGnbRrU78HLRfeX6deMujKMvhkn4GI2Fjq2auWoUjcQMVp4upHo1KseVSS8y1Sy9iY7K9XtlfxJSNgEuZXTzuxcfvVL4oRfkWaefOJW1UJc4ST7pFGl3EuZ28/K/u6Hyn9QWflZfd0fnP6kGiCXM7qZ913sp0F12m/MpLOuvt/8bfWpv8AmA1DSC5mf6Y4jhQ/ZqavzDHnhidzpLlB+bA064jMsqZz4qX3rj1QjGPkUq+U60+lVqv/AO5JdwI1urVjHpSjH4ml4nm4jL+GhfSrU9myL0r/ACMrlr26+esEi0jv8XnpQjfQjVqPdaKjH5t+RymWcuVMU7S9Smnqpx2c2955YCkAABFAAAEoAACMQAAAAAAAAAAAAAAAAAAAAAAAAAAAAAAAAAAAAAAAAAAAAAJQACo//9k="/>
          <p:cNvSpPr>
            <a:spLocks noChangeAspect="1" noChangeArrowheads="1"/>
          </p:cNvSpPr>
          <p:nvPr/>
        </p:nvSpPr>
        <p:spPr bwMode="auto">
          <a:xfrm>
            <a:off x="0" y="-1028700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28680" name="Picture 10" descr="http://janaburson.files.wordpress.com/2011/11/methadoneme_0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488" y="4518025"/>
            <a:ext cx="2030412" cy="220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468313" y="1323975"/>
            <a:ext cx="8720137" cy="518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/>
            <a:r>
              <a:rPr lang="en-US" altLang="en-US" sz="3400" b="1" dirty="0">
                <a:solidFill>
                  <a:schemeClr val="bg1"/>
                </a:solidFill>
                <a:latin typeface="Arial" charset="0"/>
              </a:rPr>
              <a:t>mechanism: </a:t>
            </a:r>
            <a:r>
              <a:rPr lang="en-US" altLang="en-US" sz="3400" b="1" dirty="0">
                <a:solidFill>
                  <a:srgbClr val="FFC425"/>
                </a:solidFill>
                <a:latin typeface="Arial" charset="0"/>
              </a:rPr>
              <a:t>partial agonist - </a:t>
            </a:r>
            <a:r>
              <a:rPr lang="en-US" altLang="en-US" sz="3400" b="1" dirty="0">
                <a:solidFill>
                  <a:srgbClr val="FFC000"/>
                </a:solidFill>
                <a:latin typeface="Arial" charset="0"/>
              </a:rPr>
              <a:t>blocks euphoric effects of opioids, alleviates withdrawal, assists with cravings </a:t>
            </a:r>
          </a:p>
          <a:p>
            <a:pPr eaLnBrk="1" hangingPunct="1"/>
            <a:endParaRPr lang="en-US" altLang="en-US" sz="2500" b="1" dirty="0">
              <a:solidFill>
                <a:srgbClr val="FFC000"/>
              </a:solidFill>
              <a:latin typeface="Arial" charset="0"/>
            </a:endParaRPr>
          </a:p>
          <a:p>
            <a:pPr eaLnBrk="1" hangingPunct="1"/>
            <a:r>
              <a:rPr lang="en-US" altLang="en-US" sz="3400" b="1" u="sng" dirty="0">
                <a:solidFill>
                  <a:srgbClr val="FFC425"/>
                </a:solidFill>
                <a:latin typeface="Arial" charset="0"/>
              </a:rPr>
              <a:t>pros</a:t>
            </a:r>
            <a:r>
              <a:rPr lang="en-US" altLang="en-US" sz="3400" b="1" dirty="0">
                <a:solidFill>
                  <a:schemeClr val="bg1"/>
                </a:solidFill>
                <a:latin typeface="Arial" charset="0"/>
              </a:rPr>
              <a:t> easier to taper than methadone, less risk of OD than methadone, available in a sublingual                                   film, naloxone                                      discourages </a:t>
            </a:r>
            <a:r>
              <a:rPr lang="en-US" altLang="en-US" sz="3400" b="1" dirty="0" smtClean="0">
                <a:solidFill>
                  <a:schemeClr val="bg1"/>
                </a:solidFill>
                <a:latin typeface="Arial" charset="0"/>
              </a:rPr>
              <a:t>IV use </a:t>
            </a:r>
            <a:endParaRPr lang="en-US" altLang="en-US" sz="3400" b="1" dirty="0">
              <a:solidFill>
                <a:schemeClr val="bg1"/>
              </a:solidFill>
              <a:latin typeface="Arial" charset="0"/>
            </a:endParaRPr>
          </a:p>
          <a:p>
            <a:pPr eaLnBrk="1" hangingPunct="1"/>
            <a:r>
              <a:rPr lang="en-US" altLang="en-US" sz="3400" b="1" u="sng" dirty="0">
                <a:solidFill>
                  <a:srgbClr val="FFC425"/>
                </a:solidFill>
                <a:latin typeface="Arial" charset="0"/>
              </a:rPr>
              <a:t>cons</a:t>
            </a:r>
            <a:r>
              <a:rPr lang="en-US" altLang="en-US" sz="3400" b="1" dirty="0">
                <a:solidFill>
                  <a:schemeClr val="bg1"/>
                </a:solidFill>
                <a:latin typeface="Arial" charset="0"/>
              </a:rPr>
              <a:t> costly $$$</a:t>
            </a:r>
          </a:p>
        </p:txBody>
      </p:sp>
      <p:sp>
        <p:nvSpPr>
          <p:cNvPr id="29700" name="TextBox 1"/>
          <p:cNvSpPr txBox="1">
            <a:spLocks noChangeArrowheads="1"/>
          </p:cNvSpPr>
          <p:nvPr/>
        </p:nvSpPr>
        <p:spPr bwMode="auto">
          <a:xfrm>
            <a:off x="428625" y="161925"/>
            <a:ext cx="8596313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FFC425"/>
                </a:solidFill>
                <a:latin typeface="Arial" charset="0"/>
              </a:rPr>
              <a:t>buprenorphine (Subutex</a:t>
            </a:r>
            <a:r>
              <a:rPr lang="en-US" altLang="en-US" sz="3200" b="1" baseline="30000">
                <a:solidFill>
                  <a:srgbClr val="FFC425"/>
                </a:solidFill>
                <a:latin typeface="Arial" charset="0"/>
              </a:rPr>
              <a:t>®</a:t>
            </a:r>
            <a:r>
              <a:rPr lang="en-US" altLang="en-US" sz="3200" b="1">
                <a:solidFill>
                  <a:srgbClr val="FFC425"/>
                </a:solidFill>
                <a:latin typeface="Arial" charset="0"/>
              </a:rPr>
              <a:t>)</a:t>
            </a:r>
          </a:p>
          <a:p>
            <a:pPr eaLnBrk="1" hangingPunct="1"/>
            <a:r>
              <a:rPr lang="en-US" altLang="en-US" sz="3200" b="1">
                <a:solidFill>
                  <a:srgbClr val="FFC425"/>
                </a:solidFill>
                <a:latin typeface="Arial" charset="0"/>
              </a:rPr>
              <a:t>buprenorphine/naloxone (Suboxone</a:t>
            </a:r>
            <a:r>
              <a:rPr lang="en-US" altLang="en-US" sz="3200" b="1" baseline="30000">
                <a:solidFill>
                  <a:srgbClr val="FFC425"/>
                </a:solidFill>
                <a:latin typeface="Arial" charset="0"/>
              </a:rPr>
              <a:t>®</a:t>
            </a:r>
            <a:r>
              <a:rPr lang="en-US" altLang="en-US" sz="3200" b="1">
                <a:solidFill>
                  <a:srgbClr val="FFC425"/>
                </a:solidFill>
                <a:latin typeface="Arial" charset="0"/>
              </a:rPr>
              <a:t>)</a:t>
            </a:r>
          </a:p>
        </p:txBody>
      </p:sp>
      <p:cxnSp>
        <p:nvCxnSpPr>
          <p:cNvPr id="4" name="Straight Connector 3"/>
          <p:cNvCxnSpPr>
            <a:cxnSpLocks noChangeShapeType="1"/>
          </p:cNvCxnSpPr>
          <p:nvPr/>
        </p:nvCxnSpPr>
        <p:spPr bwMode="auto">
          <a:xfrm>
            <a:off x="495300" y="1303338"/>
            <a:ext cx="7975600" cy="0"/>
          </a:xfrm>
          <a:prstGeom prst="line">
            <a:avLst/>
          </a:prstGeom>
          <a:noFill/>
          <a:ln w="25400">
            <a:solidFill>
              <a:srgbClr val="990033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02" name="AutoShape 2" descr="data:image/jpeg;base64,/9j/4AAQSkZJRgABAQAAAQABAAD/2wCEAAkGBhQSERQUExQVFBUWGBUVFBUVFRUUFBQVFxUVFRgUFxQYHCYeFxkkGRUUHy8gIycpLCwsFR4xNTAqNSYrLCkBCQoKDgwOGg8PGikkHCUsKSwsLCwsLCksLCksLCosLCwsLCwpKSwsNCopLCwsLCkpLCkpKSwsKSwsKSwsLCksLP/AABEIAKwA5gMBIgACEQEDEQH/xAAbAAACAwEBAQAAAAAAAAAAAAAAAQIDBAUGB//EADUQAAEDAgUCBAQFBAMBAAAAAAEAAhEhMQMEEkFRYXEigZGhBTKx8BMUwdHhI0JS8QZiwiT/xAAZAQEAAwEBAAAAAAAAAAAAAAAAAQIEAwX/xAAlEQACAgICAQQDAQEAAAAAAAAAAQIRAyEEEjEUIkFRQmFxsRP/2gAMAwEAAhEDEQA/AO6Ck2yAUKhoFClEKJKbSgJWSaEOKiEBKa+SBt1SCZFkAwPZG6iCpQgCyHboJSiaoBmyIThIoACZSKCdkAG8Jnp9lI3TcgET/KZ/hDh9hQDqoCSEFAQEvsKJCZcohAMppCycoBBMhBTAQESYSUy2UICsJIhAQAU0iUghJLZAQE9SAbQokI1KV0AkAo0p+SAkAhItTPshAkoTCZKAUIJ4Ufu6mEAgESieVEuQDd1ThVlyYehJL7KYCiH2Ug5AA9UEff6JBPZAIBMBDrBCEAUdk0wgEhMlCAoUX4kJPd7LDmcyhJq/MKP5hcp+c6pfnFWyTr/mEfjrkfnBymM51UWWo7DcdWsxJXEbm+q04GaSxR2NkwqsHHkK4CgVitCTcU4RCkggAm5BTchAlElMqjGxIQkWJjQqHZhYsxmljfnVWyaOscyn+YXG/P8AVP8APBRZNHa/MKf464Yzw5Vjc8lk0d7DxVc0LiYGd6rqZXHlSmQ0aBZMhSDUBSVIlOEykSpAnIQhCDl5rHhcHO5xbPiGZuuFivkyqtlkhuxikMQqGpSy+AXuDRc+wVGy6V6RIYnVS1Hr6FemyHwVrQIqdyf3XVw/h7B8w7kmBHBgrM86vRsXGdbZ4hhdw70KuwsV4/td6Few/Dw9WkATx4jWJqQa0Vn4DP8AACvf9VX1CL+ma8nncrnn7sd6Fd3KZsPHXrRaMPCZFGtNY+X9+4UjlmxS42FfqrR5K+SkuL9CASi6s0FpgiqRatidqzC1WmQhRhTUMQKSCt5XNzmYWzM40LgZ/MKGyUjHnMzJWNzk3OVTnLmXolrU8LDc75QT2Sy2DrcBtuei9hk/hoa0UA/6xTpMd6rlkyKB3xYu+/g8yPh+L/h7hTHw/F2b7hezbgDfSKi0RXrwVdi4QIIAaNpgDrIXH/u/o0enieKZk8Uf2x5hbMt+M27fcL07WyD8sTWWtEwLffKvGGJsOYgeX0RchkPjxRzsjmCaEQVuAVn4YNNN7dOfvqnjYWk9D7dFoxZ1LTM2bA4bRQB99EiFbpUHN/0tBlKiChSeEIDwnxHHkwsJKniOk+qrJVGXRFzl6P8A47kIbrIq75ejRNfVcX4Zkzi4gbtdx2A6r2mCYMC0DSCQHaQCBf7qVlzzpdTbxcdvsXDTQGa8dLK/TN4IpSAaiaE7nZUhsEkfNsS2wkCZ91cWA1Mmwjbv/KxHoE2MIrSd7bjnp77JHHFhG9zSbwf4VmGYFbdaX3jyN1HEwA4hxu0nce5U/wAITTfuFgQTetzatK2sCVobg2MQeBEAu3PX91FhANT0tBMCh7T9FOTIrNeRUVEjy+igPb0TzLdUncV8uyyq2SJcXUpYVB5jcWSxmgGRY+263cfLftZg5OGvcilV4qscqccrYYTl/EMWF53M4sldf4s6i4blzZdIqeq3FTcr/hmVOI8UkAjzOwVW6Vl4x7Okdr/jvw2BLh1d32E+69Cb0oLRNO/1VWCwtaGUAi/+Tjcq4b9BRszXn29F585dmenCPVFmE7kmSIMkV3lW4OXBM127Doq8NgJr/dJitY43NFrwWhpOqJr3i8mLKqRZszS0voaxtSIN671QW107mg3rIklVYJh7qT4Qdjq8RW3DYQQaS46t67eSEvTANiAKUMTtFolTw3BzZ5pcSI/mfRQYBQ/NBlt5vcJDHF4kQbSazaLlFKmQ49lRBzSKG4ooOV+Zw7GvU/RUFepjn3Vnj5IdJUVuCFIhJdDkfNsZsEqly6eey8LL8Py+vFa3rJ8lR62XirdHofgOQ0YUxLnx0hv+/ou21k0+4/VRDKRz3Hl9FaGcVmN+Oq8yT7O2evBKMUkSw8rEvJAAvNQKEeciqbXEBpbJFQb+RnsrHvDcFxA4Amzt9j19lnyziHRsagVoOB9fRVpHXb2y8NGGNM6pNGnvEGVIYEtj5bUF4EmI5ndRzhJewCAQyvUXi3VafxBhiQDWJih4nqooNvX2yrGa0ABx0yJ3mJPqp4MAGDIkVmdjJA/tIP0SDCBLANW835gk+ShjYZGLS2jx8A00+8+iiqLLaqy0sBALRUzUilanVz/KtI1CIisDrweiowwHVpEw2kOHKta0D13rek9LJFtO0VnFPTMpEEg7KnEqtucwgIjeZ7jeqyuZRevCXaKZ4uSPWTRwvieFK8/jtheuzuDIXnc/gI0EzlOk0C9T8FygwwOTQEcxJd9B5rz+Sb/VHnHeF65mANIAcR1ER5e6x8iTWkehxIJ+5mrCFzMCLG/cwrGNk0FKzeZ8qC/uq8J0usBET1MWPFPqtAZavFO5iT5crMvBpemQwBEEkAitLUJ3Pfykq/LYZqZlxMGlI0ggdBT3SgEltRArXmvnz3VmA52sCzbHnVyOUSoNtlWHj/1Q0w2giYOqax1AVuGXa3uJAbvWtBftZZhgzikbwL3vUTyQtzW1rY9ttkViVJ6G6COkCJpSZ8lGQAdJmSa1pWopuP0TwnEzPNAPEQOwsg4cA0v1017bHqlfJHjRMQBHteBau+xWbFwoMH7C2ObEWFrkcb8qjHaNAgzB/wAtRAdMAk1/0tOCTjKvsy8iClG/oyOQm9C3nmnlviGWuud8JhmYbNAZb5kGPdejzODIXn8/ljcUPS8qso2qJhLq0z1OCTppekz9KXVzTPykEAw4236brB8J+Ifi4cx4x4Xj/tfUOhAWzDe60Vk9hMCO5/ReW49XTPajJSVo1Zwf/OSKVbHF+Ei3UxriQHNrIrTiN6X2VePP4bmSJhtztX1MK7Ax4AoduptUD1VGWWkV4j/6rZAaA0tEcCtTsFswZceK2Peh81mxcoXYodQBpMDf/S0YD41aoMihbWlQJ9IViHT8FeYxC4ljIbHzOvFZitJ3PATwsGOxINyS431V67cBQaHgyNI1mYMmptT7upsyzw4EFsCfCJkzSkqnk6aSqy5zgLwG7GkEna33KnhNiAaVOmPDGnY+9eqQG8dTJI4Fz0H6q0ENaXGIAGmATJm2o3rurxi26RylJRVsy541DeLzEgmKU7D1WchBM1NSb9ykV6sY9VR485dnZTisXG+IZZdx9ljzWFIUtFUzyGJ4Hh3H0XtMnjNLWlpBaQIgAU5n0ovNfEcqr/8AjOf0k4ThNdTP/Q68jzWXPDXZG3j5N9WelY0CJie1CYF4ubiFbwK3pvMmR9PJVtfFyJitTF7hDcQinhkAkydIHT6LF4Nu2WtaB+tKwTbtf0V+XxIxQJGmlyLk+sdlThRQzGqnehA7RzRacI+JouZBkW8yrRIf7OZhMBx8RpBkRexvbyXVANuR0kHiIus2J4sV/EAcDv7KeBgtIFKDxAzuDMEi5qSqpUdJPtv+f4XNdc1EXkUNAZB34okXjTQ08FCJMHkeYlT/ABJBLa0B8QO9ZntVT7HpMyBE2G8Sr0UEHyaEQDEBtddBM8ALPmJqDFTIIEeACk+ZK0vrUk0EmYp07/usT3zU/fRd8MLlf0ZeRkqPVfJU4JJkJLaecYcRq52cy0rqEqt+GrFTz+XccHE1V0mjgOOe4NV6PBYKVDhAINSTWhHSCsONkpVvw4lvgNI+Qnjdv6rLnx37kbeNmcfYze+gsPOsGaGOKrU1wnqYHAP7/wClmw3k7Csb72J8lbhAgNtG4J56+RWG6PRq0XmgkcUip325p7KTGiaXgDaSBBvHU+qix21dqxAHBBUmupWB+0ztypsqMuuamYg9aWjaqZG28QKkTDrSPr1UGuFLUqfEQYqCY/ei0YRkCDvTegv5yVCRPglhi9KVMxPJ/TZZs7iV07NvFtRv+3qtWJi6GaoFyG2+bYwDFKrlz98rZgh+TMPIyfiglKUikCtZiAlUvbKtIUVJBzs5lZXEzWUc0hzaFpkHsvVuYsmLlAVWiyZZkM5+I0OFJiRwRdvSu/VbmVkD2NBN6bXnhcnJYJwnGnhdfodiuvgOE0rQHpNQvOyY+kv0epiyd438lwFYkAxABAraJ5AlSGCNWqxAAoduCO42VJxDEgA1geIVdIBB3oVd+JBE22EQJAr4r8rjaOyTQtX9XE58Ig08uqt/DABaIibbwa2mlhCiGjUXAVNyQTX/ACr/AKSa0AEQ0AaRNIpNI2qfqrD+fote86iYMAVqY2MFouYmqswgbk7XAiptA2pRQwzFekTfqadx9wjMYoa4Gs6TpvFYiRMKVtkN0ivNOgxuaug7xQdICzbqJd98o1L0oR6qjyck3N2xOKFFyFc5GdBCYCCVJBGEnNUpTKEmjAxqVmd6gA1uBsVpAmZEg3/WAufAUgssuOm9M1x5LS2joFm9fP77JDgQPT1hYdKFX037Leqf0bw0ESSB5wYJPn5KWFisABc4eEkgDxEgggjpI+i5xCG0Vlxor5KvlSapI05jNayNgLDjueVRKRQXLSlXgytt7YEpwkClrUkEioAJkIFEII7pxVMJTVCSMXQzDgj/AB3G/wDKmYSF1SeOM1TOmPJLG7ibdbSKkRwYn+U2uF9Q7TyKrGEBcHxo/Z3XKkasQAmr4AijY80MzBqCRGxkekQspKjKj00ftk+rlVUjo4eYa0fNqMRFTPnSFmxscuPHA/XuqUArrDFGHg5ZM85+SWqqJUUl1OBIlCRCFJBUlCcJlARhNCAgGpSolMISPVdIHhCCUAakAocpQgEAiUiEwEIECmEQhCR7IKLoaUIEEy1BQSgFN0uEOKCUBLVCWpI2TCEjICiRVBTJQCJTCjqUmtQASm0oJqgIQJ6EIQESEbIQ5ARLU9FlKEggHugJhRBQAApFKVJqAQCGoJSlAOUSgWSlASSlRaVJxogAJtPokLJtKkA9RUpUd1ABBCcoagAAJtSJQgAVQSnYpNN0AAJlRAScgJEICQTCARQglCA//9k="/>
          <p:cNvSpPr>
            <a:spLocks noChangeAspect="1" noChangeArrowheads="1"/>
          </p:cNvSpPr>
          <p:nvPr/>
        </p:nvSpPr>
        <p:spPr bwMode="auto">
          <a:xfrm>
            <a:off x="0" y="-796925"/>
            <a:ext cx="219075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9703" name="AutoShape 4" descr="data:image/jpeg;base64,/9j/4AAQSkZJRgABAQAAAQABAAD/2wCEAAkGBhQSERQUExQVFBUWGBUVFBUVFRUUFBQVFxUVFRgUFxQYHCYeFxkkGRUUHy8gIycpLCwsFR4xNTAqNSYrLCkBCQoKDgwOGg8PGikkHCUsKSwsLCwsLCksLCksLCosLCwsLCwpKSwsNCopLCwsLCkpLCkpKSwsKSwsKSwsLCksLP/AABEIAKwA5gMBIgACEQEDEQH/xAAbAAACAwEBAQAAAAAAAAAAAAAAAQIDBAUGB//EADUQAAEDAgUCBAQFBAMBAAAAAAEAAhEhMQMEEkFRYXEigZGhBTKx8BMUwdHhI0JS8QZiwiT/xAAZAQEAAwEBAAAAAAAAAAAAAAAAAQIEAwX/xAAlEQACAgICAQQDAQEAAAAAAAAAAQIRAyEEEjEUIkFRQmFxsRP/2gAMAwEAAhEDEQA/AO6Ck2yAUKhoFClEKJKbSgJWSaEOKiEBKa+SBt1SCZFkAwPZG6iCpQgCyHboJSiaoBmyIThIoACZSKCdkAG8Jnp9lI3TcgET/KZ/hDh9hQDqoCSEFAQEvsKJCZcohAMppCycoBBMhBTAQESYSUy2UICsJIhAQAU0iUghJLZAQE9SAbQokI1KV0AkAo0p+SAkAhItTPshAkoTCZKAUIJ4Ufu6mEAgESieVEuQDd1ThVlyYehJL7KYCiH2Ug5AA9UEff6JBPZAIBMBDrBCEAUdk0wgEhMlCAoUX4kJPd7LDmcyhJq/MKP5hcp+c6pfnFWyTr/mEfjrkfnBymM51UWWo7DcdWsxJXEbm+q04GaSxR2NkwqsHHkK4CgVitCTcU4RCkggAm5BTchAlElMqjGxIQkWJjQqHZhYsxmljfnVWyaOscyn+YXG/P8AVP8APBRZNHa/MKf464Yzw5Vjc8lk0d7DxVc0LiYGd6rqZXHlSmQ0aBZMhSDUBSVIlOEykSpAnIQhCDl5rHhcHO5xbPiGZuuFivkyqtlkhuxikMQqGpSy+AXuDRc+wVGy6V6RIYnVS1Hr6FemyHwVrQIqdyf3XVw/h7B8w7kmBHBgrM86vRsXGdbZ4hhdw70KuwsV4/td6Few/Dw9WkATx4jWJqQa0Vn4DP8AACvf9VX1CL+ma8nncrnn7sd6Fd3KZsPHXrRaMPCZFGtNY+X9+4UjlmxS42FfqrR5K+SkuL9CASi6s0FpgiqRatidqzC1WmQhRhTUMQKSCt5XNzmYWzM40LgZ/MKGyUjHnMzJWNzk3OVTnLmXolrU8LDc75QT2Sy2DrcBtuei9hk/hoa0UA/6xTpMd6rlkyKB3xYu+/g8yPh+L/h7hTHw/F2b7hezbgDfSKi0RXrwVdi4QIIAaNpgDrIXH/u/o0enieKZk8Uf2x5hbMt+M27fcL07WyD8sTWWtEwLffKvGGJsOYgeX0RchkPjxRzsjmCaEQVuAVn4YNNN7dOfvqnjYWk9D7dFoxZ1LTM2bA4bRQB99EiFbpUHN/0tBlKiChSeEIDwnxHHkwsJKniOk+qrJVGXRFzl6P8A47kIbrIq75ejRNfVcX4Zkzi4gbtdx2A6r2mCYMC0DSCQHaQCBf7qVlzzpdTbxcdvsXDTQGa8dLK/TN4IpSAaiaE7nZUhsEkfNsS2wkCZ91cWA1Mmwjbv/KxHoE2MIrSd7bjnp77JHHFhG9zSbwf4VmGYFbdaX3jyN1HEwA4hxu0nce5U/wAITTfuFgQTetzatK2sCVobg2MQeBEAu3PX91FhANT0tBMCh7T9FOTIrNeRUVEjy+igPb0TzLdUncV8uyyq2SJcXUpYVB5jcWSxmgGRY+263cfLftZg5OGvcilV4qscqccrYYTl/EMWF53M4sldf4s6i4blzZdIqeq3FTcr/hmVOI8UkAjzOwVW6Vl4x7Okdr/jvw2BLh1d32E+69Cb0oLRNO/1VWCwtaGUAi/+Tjcq4b9BRszXn29F585dmenCPVFmE7kmSIMkV3lW4OXBM127Doq8NgJr/dJitY43NFrwWhpOqJr3i8mLKqRZszS0voaxtSIN671QW107mg3rIklVYJh7qT4Qdjq8RW3DYQQaS46t67eSEvTANiAKUMTtFolTw3BzZ5pcSI/mfRQYBQ/NBlt5vcJDHF4kQbSazaLlFKmQ49lRBzSKG4ooOV+Zw7GvU/RUFepjn3Vnj5IdJUVuCFIhJdDkfNsZsEqly6eey8LL8Py+vFa3rJ8lR62XirdHofgOQ0YUxLnx0hv+/ou21k0+4/VRDKRz3Hl9FaGcVmN+Oq8yT7O2evBKMUkSw8rEvJAAvNQKEeciqbXEBpbJFQb+RnsrHvDcFxA4Amzt9j19lnyziHRsagVoOB9fRVpHXb2y8NGGNM6pNGnvEGVIYEtj5bUF4EmI5ndRzhJewCAQyvUXi3VafxBhiQDWJih4nqooNvX2yrGa0ABx0yJ3mJPqp4MAGDIkVmdjJA/tIP0SDCBLANW835gk+ShjYZGLS2jx8A00+8+iiqLLaqy0sBALRUzUilanVz/KtI1CIisDrweiowwHVpEw2kOHKta0D13rek9LJFtO0VnFPTMpEEg7KnEqtucwgIjeZ7jeqyuZRevCXaKZ4uSPWTRwvieFK8/jtheuzuDIXnc/gI0EzlOk0C9T8FygwwOTQEcxJd9B5rz+Sb/VHnHeF65mANIAcR1ER5e6x8iTWkehxIJ+5mrCFzMCLG/cwrGNk0FKzeZ8qC/uq8J0usBET1MWPFPqtAZavFO5iT5crMvBpemQwBEEkAitLUJ3Pfykq/LYZqZlxMGlI0ggdBT3SgEltRArXmvnz3VmA52sCzbHnVyOUSoNtlWHj/1Q0w2giYOqax1AVuGXa3uJAbvWtBftZZhgzikbwL3vUTyQtzW1rY9ttkViVJ6G6COkCJpSZ8lGQAdJmSa1pWopuP0TwnEzPNAPEQOwsg4cA0v1017bHqlfJHjRMQBHteBau+xWbFwoMH7C2ObEWFrkcb8qjHaNAgzB/wAtRAdMAk1/0tOCTjKvsy8iClG/oyOQm9C3nmnlviGWuud8JhmYbNAZb5kGPdejzODIXn8/ljcUPS8qso2qJhLq0z1OCTppekz9KXVzTPykEAw4236brB8J+Ifi4cx4x4Xj/tfUOhAWzDe60Vk9hMCO5/ReW49XTPajJSVo1Zwf/OSKVbHF+Ei3UxriQHNrIrTiN6X2VePP4bmSJhtztX1MK7Ax4AoduptUD1VGWWkV4j/6rZAaA0tEcCtTsFswZceK2Peh81mxcoXYodQBpMDf/S0YD41aoMihbWlQJ9IViHT8FeYxC4ljIbHzOvFZitJ3PATwsGOxINyS431V67cBQaHgyNI1mYMmptT7upsyzw4EFsCfCJkzSkqnk6aSqy5zgLwG7GkEna33KnhNiAaVOmPDGnY+9eqQG8dTJI4Fz0H6q0ENaXGIAGmATJm2o3rurxi26RylJRVsy541DeLzEgmKU7D1WchBM1NSb9ykV6sY9VR485dnZTisXG+IZZdx9ljzWFIUtFUzyGJ4Hh3H0XtMnjNLWlpBaQIgAU5n0ovNfEcqr/8AjOf0k4ThNdTP/Q68jzWXPDXZG3j5N9WelY0CJie1CYF4ubiFbwK3pvMmR9PJVtfFyJitTF7hDcQinhkAkydIHT6LF4Nu2WtaB+tKwTbtf0V+XxIxQJGmlyLk+sdlThRQzGqnehA7RzRacI+JouZBkW8yrRIf7OZhMBx8RpBkRexvbyXVANuR0kHiIus2J4sV/EAcDv7KeBgtIFKDxAzuDMEi5qSqpUdJPtv+f4XNdc1EXkUNAZB34okXjTQ08FCJMHkeYlT/ABJBLa0B8QO9ZntVT7HpMyBE2G8Sr0UEHyaEQDEBtddBM8ALPmJqDFTIIEeACk+ZK0vrUk0EmYp07/usT3zU/fRd8MLlf0ZeRkqPVfJU4JJkJLaecYcRq52cy0rqEqt+GrFTz+XccHE1V0mjgOOe4NV6PBYKVDhAINSTWhHSCsONkpVvw4lvgNI+Qnjdv6rLnx37kbeNmcfYze+gsPOsGaGOKrU1wnqYHAP7/wClmw3k7Csb72J8lbhAgNtG4J56+RWG6PRq0XmgkcUip325p7KTGiaXgDaSBBvHU+qix21dqxAHBBUmupWB+0ztypsqMuuamYg9aWjaqZG28QKkTDrSPr1UGuFLUqfEQYqCY/ei0YRkCDvTegv5yVCRPglhi9KVMxPJ/TZZs7iV07NvFtRv+3qtWJi6GaoFyG2+bYwDFKrlz98rZgh+TMPIyfiglKUikCtZiAlUvbKtIUVJBzs5lZXEzWUc0hzaFpkHsvVuYsmLlAVWiyZZkM5+I0OFJiRwRdvSu/VbmVkD2NBN6bXnhcnJYJwnGnhdfodiuvgOE0rQHpNQvOyY+kv0epiyd438lwFYkAxABAraJ5AlSGCNWqxAAoduCO42VJxDEgA1geIVdIBB3oVd+JBE22EQJAr4r8rjaOyTQtX9XE58Ig08uqt/DABaIibbwa2mlhCiGjUXAVNyQTX/ACr/AKSa0AEQ0AaRNIpNI2qfqrD+fote86iYMAVqY2MFouYmqswgbk7XAiptA2pRQwzFekTfqadx9wjMYoa4Gs6TpvFYiRMKVtkN0ivNOgxuaug7xQdICzbqJd98o1L0oR6qjyck3N2xOKFFyFc5GdBCYCCVJBGEnNUpTKEmjAxqVmd6gA1uBsVpAmZEg3/WAufAUgssuOm9M1x5LS2joFm9fP77JDgQPT1hYdKFX037Leqf0bw0ESSB5wYJPn5KWFisABc4eEkgDxEgggjpI+i5xCG0Vlxor5KvlSapI05jNayNgLDjueVRKRQXLSlXgytt7YEpwkClrUkEioAJkIFEII7pxVMJTVCSMXQzDgj/AB3G/wDKmYSF1SeOM1TOmPJLG7ibdbSKkRwYn+U2uF9Q7TyKrGEBcHxo/Z3XKkasQAmr4AijY80MzBqCRGxkekQspKjKj00ftk+rlVUjo4eYa0fNqMRFTPnSFmxscuPHA/XuqUArrDFGHg5ZM85+SWqqJUUl1OBIlCRCFJBUlCcJlARhNCAgGpSolMISPVdIHhCCUAakAocpQgEAiUiEwEIECmEQhCR7IKLoaUIEEy1BQSgFN0uEOKCUBLVCWpI2TCEjICiRVBTJQCJTCjqUmtQASm0oJqgIQJ6EIQESEbIQ5ARLU9FlKEggHugJhRBQAApFKVJqAQCGoJSlAOUSgWSlASSlRaVJxogAJtPokLJtKkA9RUpUd1ABBCcoagAAJtSJQgAVQSnYpNN0AAJlRAScgJEICQTCARQglCA//9k="/>
          <p:cNvSpPr>
            <a:spLocks noChangeAspect="1" noChangeArrowheads="1"/>
          </p:cNvSpPr>
          <p:nvPr/>
        </p:nvSpPr>
        <p:spPr bwMode="auto">
          <a:xfrm>
            <a:off x="152400" y="-644525"/>
            <a:ext cx="219075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9704" name="AutoShape 6" descr="data:image/jpeg;base64,/9j/4AAQSkZJRgABAQAAAQABAAD/2wCEAAkGBxQTEhUUExQWFBUXGBgaFxgXFxUUFRQYFBQXFxUVFxYYHCggGBolHBQUITEhJSkrLi4uFx8zODMsNygtLiwBCgoKDg0OGxAQGzQmHyQ0LDQsLDQvLCwsLCwsLCwsLCwsLCwsLCwsLCwsLCwsLCwsLCwsLCwsLCwsLCwsLCwsLP/AABEIAMIBAwMBIgACEQEDEQH/xAAbAAACAwEBAQAAAAAAAAAAAAADBAIFBgABB//EADsQAAEDAgQDBgUDAwMFAQEAAAEAAhEDIQQFMUESUWEicYGRofAGEzKxwULR4VJi8TNyghQVI6KyNCT/xAAZAQADAQEBAAAAAAAAAAAAAAACAwQBAAX/xAAsEQACAgICAgICAQMEAwAAAAAAAQIRAyESMRNBBFEiMmFScbEUkaHRBSNC/9oADAMBAAIRAxEAPwDTV64aJKBluOl191SYzFl56bBdhKhmyRHM+Wj1fAuH5G4DgptIVDTw1V4kmAmGcVPeVcs6Z57+PXTLkIGIxzWalVOKziBbVU1WsXGSZWzyJdHY8DfZqRnFM7pPEta8yEjlODFQ30CvadBrdAppy5aZVD/1vQrhsGBcqdSmOSacUuXpPCKCeWUnsVdR6LylljXGVKrVAuSgNzlrbJcmkx8OclouGsDRAUDquoVOJvEhuddNJn2AxVIOsVR18rAMtCvKibw9AAXWaYyM3BGdoYHoj1suEaK9ewckN7dlkophxzysQyVz2mNQr3E1IbdeYPDhoSuYXe0bFAo8VtnTn5J6QKnhOMydEniCA4gLQWAhZ7MqJa6ditSitAqUmyDiYsq6q5ydp1l4+uNwh4fyOU/tGczLFFqf+Gc0HGA7dFzHCsqC2qTw+RNtBv3oPHJS0yjnjlDejfGoIlVjwXGyVwWHqNhpdxBXVCjCZv2RtKPWyox2C7Nwqd+Tu1G62NSnIuqPGDgMTCdBiXYjRwj6Y7WiXrYi6tKeLabON1W46g0GQmLsFvR62uea5QYBC5X+WJF42U1QkmAtNkGA4RJF9p+6W+Hsp4gKjtDotK6GrysapHqZp7o8cl6glQdjWzGiIwgkX1KJyFRj7ItwDNS0E9VHFUWhphoHgmn1BJSGPrgw0d66UqiZFNyR2VEMJHPRPisszmuILGcQ2KZyvMXOb2hCRzleit4k1yZa43GBgVNWzUnRNYt4fZJVcCDoVzWRoyCxLsUxGJc5puo/DmVmo+XGwQ6mGe2ZFk7kGJPGANEqPe1sslqD4dGxFOwa0WXv/SJuhTgKT1WrrZ5EqvRU4vD8Inkkv+8iY0hWWZfQVmcyw8wW6pcnsoxRUlUi9pYgP3R2ELMYZ72pmpmxbqEM5cVYccNukauk6Qk81Z2eIahIZVnbHSCYVpUqB7TF5Q8lOJjg8c9g8HiONoO+6liaAc0gqtwdB9N87HUflOYzGhoQRk4xuQU4JyqGykq0i0wl8dSJbI1VzhcIa3bNmn1TtXBNaw8IvGqZH80ZKfjf8mAdii3Ve5finF4A1JVtjcI1/ai41UMrZTbUaTaChjBx9lLyRlHSNTRo8NMbncoRruG6eq/Se5VhcqU9HmPs9rZzTbZxvus5nWYCpUlptCU+JXxW7wEi0pV02VxxrimHr1SY5oja5IuUo+pfuVpkFFlV5DtBssjk2FkxVDoE169Wubg6YEBo8lyp5oh4lT8Bh5oFzj2ZIb+Vb4x+q7L6Yo4djdw0T3m5+6qswzHWxQ2loZO5zbQF7u0pMxXC5n+4fdI08WCUtmlaIPIgqfLLdleDHemaCo4lx70KrSJvBKscvw4qHi/Tr3zeE5jwAI0RqDa2TymoukjM4qgXCC0m42XBpGx8lZgqQRxhRkst+irmURgUsTRGqC0reR3Gw7hOqDldACrbchT40T4fZx1ugKxNWGk1FmwiAvFNU2c5kGDhb9R9EMpJKxMIOTpAs3xg+kHdVOMf2bJUuJMnVCq1psDZTeW2ehH4/FB2ORatDjYQUbL8vc/oOau24Bobp/PRVNpqiVy4StFHkeQAf+WpcD6WmwPU9Puriq73t/CO+rt4d3JLvagjFR1EHJklkdyAF6g+rzEjulSe1ClGAvscw2M4GwBZMNzJh1BHqqh7oCWrVFmjqbPcU3he4bT6KuxTQ0zumKlT0+yrc1JPDw3JMIZFWE1+Bxk4YHeIVYaxU8nqAM+XHUnYn8ItWkL7LuEhPOCbMX8R1y6uGjWB4IuHYBrdWeNyY8bqgMk89bbBBweXvedI5k6LYRp3IbPInFKPoAMG1x3Eq3ynJzRqcYdIIuCnMLlQZc3I05JgvkgaSJXTjHtICOWT/G9Fm1wXJSlWgQuSebM8ZHH1eySFlMTXMmdFfY/FN4SOISqWpTlNyL6CwP7QmHJnA4T59RtMnU3PTUpLEUCLtMdEz8L40f8AU05tcjzBClTuaTPQaqDlE+glzKNMAWa0QBzWWzPFOqEyfDZMZjjC93IDQe90kRKfOdkGLFW32LBiK2ea9exQqPSHIrjCx3CVeI8JvOneEwcE/wDtZ3y4+Q/dNZRhflsDv1uE/wC1p0HSQiVBdUQi62R5ZpSaiVb8qnWqfBoH5TeUYcYeeEucTzj8BFJ9/wAqAqtJgObJMRNz0jwRqCWwHlm1THH40zP7x5KuxNFriSbHnJPoUV5SlU++SLin2gItrplTjuJpDYsd+fTvV1keTcQD3abdUsytGoBG4N/8K1/6/wCXTlt2gTCm8ag3IseaU4qKLllMAWsAlqz5U21+Kmw8wCf+WiE4py6IndkD75oReCSARI18VN7rKvyZ3/mquOhIb6LTkrsaKXPvTwH3XubPLWO25eO6liGRA5AT3wCisyvYCoLe5SNcyvald7nEMbIb9RJAaPHmuawumwBF4Bm28c11oNJoUqFCYdZ1U3M+6XqOiozk6Ae8R+FjdOxkVacUaPAYfhbO5E9ylVvZHKBWdGxO1tuqJOydi9R3Zaeg9LH7JDFYh7R2TbcJxrxwAb3t04ilapW+go6YGjnVSBoR6qxoYoOFtd+f+FmcV2XkeStslwLnninhaPM9AgfQ7ilssw5crFmHbGnovUHEzyGPewnQE911KjSqf0uI7lonAbW7tEB7wNfO/qt8P8h/6n0kU9bDuiS0hZDCtqmoXMBEOkHlBsvoNVyUZhWOMk8P2KXLDWyjD8nTTR1OsXNDjY/qHXdEa4JrBZexxIa6bX6DmiMwjGG3aPN2g7hoPVA8bZ3lgtEW4UujYcz7uoUsp4qjZcC2ZdqLDbx08U41096foNhvV3oBoiWKIqWeSWj17pPvqgvU3v1Q3lPRGDck8EA3FNgfUPup43CcZb2iADJ1jyCHiXNbUa7tXMT9PDJ2HmtCivoYralJVNfdk5UwradXi1A53J5apOqZOn8LTlXoA7T3sitceEje8Tv0UHeHRQJhBNaHY3s0uCrh9Gm4bDhPe20L250SeSEdpuzr9zgL+Y/+U48XQRdgZI1J0BcIE6QLfnuul8NT/wD5283lzid7kwfsj1qfECNJtPJeOsxrRo1oA8BrZEgPQjUrGuGsF3ghr+VjczvIHqmMfVlzp02XmXUS2uX6NInxiyhiu0HAakFEls5tFdgsX/qNDS5pIPEASAYgid7XXuEBdUDwIYyS5xtMtIA8ZU6GIApsYDwlohzdDxTc+OvihYWsXVHAGWhji/lP6fGVlh12CqiL6JLHtlh5jteI/hM1n3KRxdcMpuJO0edh910mqDxp8lRrsHV+ZRZVGpaOLvFil69RZ3Is7NJhZq03HQ/srEY3iGx6pcMqo3J8eSk/oapu4WAauBd5OOiRqJhrglatJ1Q8FME/1HYcxPNG8ioGOJ3sWw2FNapMW0HQcytfhqQa0NG2iDgMAKTYGu/VMwsjYOSSb10eip09Fyie8eMLxMpibRXvekw1w4i55jaGjfmvKgImofqBho2AGpPevcQ/tlo6+AAlFYSRBrQLySDNrR39EFpXtWrYex5IAN0Eh0LLXKG8IqxyZHceK3ojPO6TyXE8XzuTflt8YeSmnEXB0SrtDJpqbv8Aj/CD4ekXFo4SPKQI170/VdOiWy1/aEmbH/5OvVFeNvx9kUehOTujxxuhvXO7kNzvD/KOxdHj+R6+ir80PZDuRB9+qeeUnmDOw4XsNPL91thR7HMeZdPMA9bifyq9zvfgmXPmlTdzYB5CD9ilufvx9Fxy0Cc706oLnLn/AOeiE526FsbFD2Fx3ygXnRo4j1A19JWmqxqLgwRyg3BXzP4mxvy6BaPqqHh/4i7j5AD/AJLZ/B2OFfB0zMuZ2Hdw09EiN2OzY/wUyye7z+yG8ge/yp1BeeSXe4hNTJKB1TfX37lCJ5+7/wA+i9LZn3ookSffiusLiL1YniLRO8x6odbEHh4RAHS0qVZ0yD7uk6iKzVEA/pzWSzzNBVqfLb9DNT/U79hf1V1nVd5aadOA531O/oby7yqnLvhgl31FxOwEJUnekX4FHH+cxXDk/pJCtMLiKjevotLl/wAIUmiXyT0JspY3IWtvTnuN57ileF0HL5eOUqK04yo4QBB5hb7Blhpt4QGiBbSLLI4F7GiHAh3UaK4wuZNAIJtsdkEPxlbFfIjzilFdFpVxDG7/AJVFmOcm4Z2eu/hyXYzNqAPD8wcR0Akk+QS+NyypEiB/u/YfunxyNukTeGMdy/5Klz3EyTfrMrlF2S15/wBb/wBSPsVyP8voZUP61/s/+i7xFTbZADoFtTqbkxyk7JjMKPC7WxSzYRuS9iYxb6RF6XxFbgYT4BFrP24ST01KhWymrVFwWDYW/KXKXLUR2OCi7npEvhaqA2qwntO4XDqWzI74MqzL5VK/4aqt+h4tpNvIhSo46rR7OIYY/rAmO8ix+6FJpUxk1HJLlF2XtOoQQeV1bfPFRoeO4jkR0/KzortIlrgRzBQ8JmfyX8TvoNnjpzHUIVk4umDLA5q12jRPfIj/ACl3D0/n34I0ggOaQ4ESCNHAxBCg8e9U7kSKNAne/NArOBlGrvtaPx0SdR0orOUbPMEZotH9Je0eBnT/AJIT/fh7C7BHsPHKof8A2aJHovHH8x9vfcsUg3HYB517vcoCLUHT3zS+IJDHFg7QFu/QH8oZMbCJks/rGtXLW3Dey3v/AFHz+yt/hXF1MG+R22u+tm3eOq7K8q4bm7jqdfBaDC5M514gdUp8n0XTnjUeL6LtmcUaglrwCdQ6xHmpCDoQe4hV/wD2RgF7nyQ6uFYy8R5oXOS7RIsWN/q2WZZHv3yQT76oNFrnNlpPdv5JrD4OqW8T3cLdgWy537BbGbk6SBnjUFbYlUb5Kiz3NG0BGrzZjd+UxsFd5nhajgQytwTvwBx+6y9H4Of85tSpWD2zLjwu4raRePVNalRuJ4ruT/yM5RlrnkDUm5J5m5JK2+Fy9tFttdzuUTL8LTbTinodTv8AwjgyYsYv7C6EaVCM+XnL+Ab2EJSq1P1XSNJ/CVqkeKa0Ii2UecYAvaSw8L9uTuh5Hqs5kuAfiKhZUc6n9XeCNiCto9V+V0gcaY2Env4P5CnyQTabPQwZpKEl9IT+G/hI08QatSp8wNu20drYm+37LVYylI6qGHdwuM6fZNE6ytxyUGIzuWR2yk4VysXYcLlTZMZGjXe/stDnchEx56BXGX5M4dqq4n+xtgO87+Ct8Ph2sENED7953RZWPHGxsvkyqlohTpACwH2XlRTlDqIuNIRybYOF4WCO9SnmvD3+ysoJNlbiMopunhHATuyxnu0WbzjI6rZdxfMYN9CO9v7LZO8/eicwGE4xLtNI5pMsfJleP5Lxq/Rn/gdz3UzTIJY2S12zDM8M8jy596uap/ZXLGtY0NaA0DQAQB4KixJhx6rZQpaFebyTboTruMTt73Szjy981XZlmrmEtMNv/gj3sq9+bf3Hy0SPIkWL48mrSL81FBz1njnH+70Q6mePGjQe8/ws80fsJfFn9GiJ9/hO4bJ3vA4jwtN+ZdyWKwuZ1KtVjXWaXN4mi0tBlwJ6gFfUv+4MeZBjobfwnxXLZPnUsVJAcPl7GaC/M6ormopNl5KZRHyYBzUpicLJa6J4TJHMJx7JFiQVwqD9Q4Tz/Sf2QSS9jYSa6J5fg2vcXG4aR07Wt+78qeZVZdHJWWHpcLAPcqjxJuUajSFOXKQtVSzwER8/MYW63F9CImEEkF7oO2nIg7+aM4G8mIBInl6KvZWc12sEJyoYMz4bFDxNCbjUeoSm6ZTj2qLnA5h8wQbO+/UJh7ZWey+mXVGNBiSL+s/da4shcnYrJFQZXOwxMaBCwGXijUfUBLnO5wBc6DyCsHN80MWAm/PaO5bwT7A8kkmkxWsN/RAw+dU+IU3OAcbNmRJAnhvumiJJ5ASPNVmb5RSrtio2YuCDDgeYIQyxqW0MhlS1IuuHquWZZhsU0cLK4LRYcQPFHWFyX4pfQy4f1GoQMTVI4QBdxhQbUeXOAsBGy9bT7TQXSbx0tcquyOq7GHaoZdzKiaI71HgaNgutmUjx1QdFD5jeY81KROgXgjkPJCxqSO7r+sKywlSKfcq5ptaw6WR8I/8ASd/ulcqYxxuIWrWlJYpsiUw8QYUSJRPYtaM/nGCFVn9w069FkTS19Fvq7IMLOZvguF/EBZ3od1Nkxpuz0vjZ2lxEsuexv+oJAMgQJJHM8lLE4imSYoj7fZQFJeikgWIc57sWwFICsHRFrLTYetI6rPu7N1Y4SvBBVOJ8dCc68isuaOIc3Qn7p6lmJcCHQJtI28PJVPEOsFSZ0T3s8+vsvMPIPC432daDOnim/lkOAJkSJ7gbpdmgBjQIZrFv9zeW4HMH8JElSCjtmie9UOPowehVnhq3EBe8T1/yuxFLiBBRJ2LrizPRcHkQf4QHwHcQsYv1lM4lhbIKrsQ5MTOojUB1EGxkTzOqPS0vySbX3THHDT3feyTldKynErdA/h4POJpyBA4j1s0wteSs18N3rjo1x+w/K1BqRI1XYuhfy2+fQu8oL3xr5KdS8xaUDhjr1TLEJHuvT8pSqUw48yl6iJMyhclcuK5dYVFoSg06Ya4u1JsOi9L1CUQCsK92yC9ekqMTsu7NWjyV3Ehm0rg5AxqJly9Y5BJUHVwNdlPMogi3Lg5s77oD6gCzjM7+XWv9DrH90zmGIM2Mg3B6IoZE42Dk+PKMqGMXiRISmaU+Kme6R3hLMubph1WwaLk2CCWRN0Ohhcdlf8P5ca51hg1KvK2Cpts1gI63JVlTwooUQwQCdVXVHJiVaEZMjnJtdCb8Ow/pHkvRSYB9I8lJ5Q3PAutaMUmReOASNN+nVeNqbhF4tvRI1ewYOh0/ZYsnHTGcOfXZbjMTABCap1g4SFSUnAo9NxFwidMFQovKFfhMhXLKoIkaKhoU3OaHRHfvG4UgXNmDbklq0+jJKMvew2dEEawR6rK4isJ1lOZlhqj78Xhos9j8LWp34eIdD+IWPLJeh2L48XrkWArBGNaRA8VVfDlE4l72l3A1ga48yOLtX8B5rZYTBYc/6cOjW8kJbm5/2GyhHA6fYv8ADpAqnmWkDzB/C0JfzSYotAPCA07EAWKkMRs7zGiYnRHk/N2MG6XqiApzuCk8wxMApikJ47BPfCUr49rRcqgx2YvcYmAlW63Kx5FEfHA5dl4c05Bcg0aLuEQwrxB5mM8ETRSvCjCmHXB/ZDdTIVTTREmiDiVHiIRXuEdUu9wIss6CW/RBzpKm0IQCewjJvt90pyt0P40rBDCE30CTxGVF3648Fd8aBUCyWNNGQzyi9GcrfDUn/U9EzRyw0xwl4c3a1wrV74Mc0Cve26HxUqQ3/USl2Z2vX4TG6uvg3DfMe6q4WbZvfuUti8KSDFjzWm+GqIZh2jffv3SseN+TfQ7Pmj4fx7ehXNa0v7lV1HprMwQ89VW1XKgjS0j2o5CB2XmulhzXgeBotOQVsabrzE0eNpHkeRXhcpgpc6G47uzInMYMSrLIazq9UU2kxq48mjX9kN2W05J4AZJN5Op6rY/DmVilT4oAc+/KBsEuMCvNnjGPWy3MARsNEtVCI6fL1UHPG9lSjyQLmhJ4pqdcEnWRVo1PZks1w7qLnVKRhrxwvA5Eg/gIGV5i6m4PaYPuQVpsTSBBBEg6rGZlhTQf/adOv8qTJBxdo9b4+VZY8Jd/5Pp2AxbazA9uv6h/Sf2XlcrCZNmppkOae8bHoVcYz4l4gIaAUSmmiaXx5RlrotxiC3QpfF1i8Ros9UzonV0eir80z/hYQx3FUNheQ3qhv6GLD9o09PIm1GcTXRcgnWYMfurLA5VTp6CTzNyUfAYcU6NNg2aPE7nzRAujH2+xE8jdpPQZrAuXNcvE0RsQwWCNP6XOjlsrJj51Q2IjQvWnBM8+M2eVqAIsquo0gq5aFCpQBUmTE10VYsq9lbRw5ceisAYEItKnAgILlLCND8mTlr0eOKE6pyEr1zSdV4XQmCwFWkTcmF3CAA6LqbigVHLmjU2ePco4bNDRcA76CfIoNV8Kk+IMTFOEqf4qynDHm+L9m5xlIVGS2/JZ6rSiQUh8I5/HYebLR5phpHG1EnatC5weKXBlHVfslg5TxBuggrmzUhqmVPEmGlL0io4p8wEmbKMUdk8rp8dZjDpN+4Lb4pt+iwGEr/LqNdyN19AD+NoI3EpkHoT8lO0xVzkE3RHIbimJ2TNC5EaFLcYc65gDyKO8ygPaA2ERwCvzVZmVPian6j7Ackq6maj2026ny70ub0UYVuyidhl1H4arVHfUWM5nXuhbijlTKY0l3M/jkiyhWPYcvlP/AOTMj4QoNbDuJx5kn8LPZt8McHapGQLwV9ArJCqAmcULjnmndgMX8SxAa3zUsD8RgmHiOoSWPwIeJ0KzeJD6bocD3hLaobFQmqR9BqZk0GxC5fMa2MrFx4ZjZeLqNWJH2BiOxcuXtM8FBGrnLlynzfqPx9km6hBqalcuUkh6AVEFy5csDRF2iWqLly5nIVqrM57ouXJGbot+H+6KzL/rC+mZc4miJXLl2H9Rn/kP2RTY5okpSFy5EyeIOoVBi5ckS7K4/qeuGq2+QH/wMXLkyIj5H6BMXqk62i9XJiJBZCxAXLkfo72IPRvh/wD/AEnuP3XLkqfaKIfpL+xd4rUpVy5cmLsm9AXJN4Xq5EjgD1UZwLLxcufQUP2RTwvFy5JKj//Z"/>
          <p:cNvSpPr>
            <a:spLocks noChangeAspect="1" noChangeArrowheads="1"/>
          </p:cNvSpPr>
          <p:nvPr/>
        </p:nvSpPr>
        <p:spPr bwMode="auto">
          <a:xfrm>
            <a:off x="0" y="-1571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9705" name="AutoShape 8" descr="data:image/jpeg;base64,/9j/4AAQSkZJRgABAQAAAQABAAD/2wCEAAkGBxQTEhUUExQWFBUXGBgaFxgXFxUUFRQYFBQXFxUVFxYYHCggGBolHBQUITEhJSkrLi4uFx8zODMsNygtLiwBCgoKDg0OGxAQGzQmHyQ0LDQsLDQvLCwsLCwsLCwsLCwsLCwsLCwsLCwsLCwsLCwsLCwsLCwsLCwsLCwsLCwsLP/AABEIAMIBAwMBIgACEQEDEQH/xAAbAAACAwEBAQAAAAAAAAAAAAADBAIFBgABB//EADsQAAEDAgQDBgUDAwMFAQEAAAEAAhEDIQQFMUESUWEicYGRofAGEzKxwULR4VJi8TNyghQVI6KyNCT/xAAZAQADAQEBAAAAAAAAAAAAAAACAwQBAAX/xAAsEQACAgICAgICAQMEAwAAAAAAAQIRAyESMRNBBFEiMmFScbEUkaHRBSNC/9oADAMBAAIRAxEAPwDTV64aJKBluOl191SYzFl56bBdhKhmyRHM+Wj1fAuH5G4DgptIVDTw1V4kmAmGcVPeVcs6Z57+PXTLkIGIxzWalVOKziBbVU1WsXGSZWzyJdHY8DfZqRnFM7pPEta8yEjlODFQ30CvadBrdAppy5aZVD/1vQrhsGBcqdSmOSacUuXpPCKCeWUnsVdR6LylljXGVKrVAuSgNzlrbJcmkx8OclouGsDRAUDquoVOJvEhuddNJn2AxVIOsVR18rAMtCvKibw9AAXWaYyM3BGdoYHoj1suEaK9ewckN7dlkophxzysQyVz2mNQr3E1IbdeYPDhoSuYXe0bFAo8VtnTn5J6QKnhOMydEniCA4gLQWAhZ7MqJa6ditSitAqUmyDiYsq6q5ydp1l4+uNwh4fyOU/tGczLFFqf+Gc0HGA7dFzHCsqC2qTw+RNtBv3oPHJS0yjnjlDejfGoIlVjwXGyVwWHqNhpdxBXVCjCZv2RtKPWyox2C7Nwqd+Tu1G62NSnIuqPGDgMTCdBiXYjRwj6Y7WiXrYi6tKeLabON1W46g0GQmLsFvR62uea5QYBC5X+WJF42U1QkmAtNkGA4RJF9p+6W+Hsp4gKjtDotK6GrysapHqZp7o8cl6glQdjWzGiIwgkX1KJyFRj7ItwDNS0E9VHFUWhphoHgmn1BJSGPrgw0d66UqiZFNyR2VEMJHPRPisszmuILGcQ2KZyvMXOb2hCRzleit4k1yZa43GBgVNWzUnRNYt4fZJVcCDoVzWRoyCxLsUxGJc5puo/DmVmo+XGwQ6mGe2ZFk7kGJPGANEqPe1sslqD4dGxFOwa0WXv/SJuhTgKT1WrrZ5EqvRU4vD8Inkkv+8iY0hWWZfQVmcyw8wW6pcnsoxRUlUi9pYgP3R2ELMYZ72pmpmxbqEM5cVYccNukauk6Qk81Z2eIahIZVnbHSCYVpUqB7TF5Q8lOJjg8c9g8HiONoO+6liaAc0gqtwdB9N87HUflOYzGhoQRk4xuQU4JyqGykq0i0wl8dSJbI1VzhcIa3bNmn1TtXBNaw8IvGqZH80ZKfjf8mAdii3Ve5finF4A1JVtjcI1/ai41UMrZTbUaTaChjBx9lLyRlHSNTRo8NMbncoRruG6eq/Se5VhcqU9HmPs9rZzTbZxvus5nWYCpUlptCU+JXxW7wEi0pV02VxxrimHr1SY5oja5IuUo+pfuVpkFFlV5DtBssjk2FkxVDoE169Wubg6YEBo8lyp5oh4lT8Bh5oFzj2ZIb+Vb4x+q7L6Yo4djdw0T3m5+6qswzHWxQ2loZO5zbQF7u0pMxXC5n+4fdI08WCUtmlaIPIgqfLLdleDHemaCo4lx70KrSJvBKscvw4qHi/Tr3zeE5jwAI0RqDa2TymoukjM4qgXCC0m42XBpGx8lZgqQRxhRkst+irmURgUsTRGqC0reR3Gw7hOqDldACrbchT40T4fZx1ugKxNWGk1FmwiAvFNU2c5kGDhb9R9EMpJKxMIOTpAs3xg+kHdVOMf2bJUuJMnVCq1psDZTeW2ehH4/FB2ORatDjYQUbL8vc/oOau24Bobp/PRVNpqiVy4StFHkeQAf+WpcD6WmwPU9Puriq73t/CO+rt4d3JLvagjFR1EHJklkdyAF6g+rzEjulSe1ClGAvscw2M4GwBZMNzJh1BHqqh7oCWrVFmjqbPcU3he4bT6KuxTQ0zumKlT0+yrc1JPDw3JMIZFWE1+Bxk4YHeIVYaxU8nqAM+XHUnYn8ItWkL7LuEhPOCbMX8R1y6uGjWB4IuHYBrdWeNyY8bqgMk89bbBBweXvedI5k6LYRp3IbPInFKPoAMG1x3Eq3ynJzRqcYdIIuCnMLlQZc3I05JgvkgaSJXTjHtICOWT/G9Fm1wXJSlWgQuSebM8ZHH1eySFlMTXMmdFfY/FN4SOISqWpTlNyL6CwP7QmHJnA4T59RtMnU3PTUpLEUCLtMdEz8L40f8AU05tcjzBClTuaTPQaqDlE+glzKNMAWa0QBzWWzPFOqEyfDZMZjjC93IDQe90kRKfOdkGLFW32LBiK2ea9exQqPSHIrjCx3CVeI8JvOneEwcE/wDtZ3y4+Q/dNZRhflsDv1uE/wC1p0HSQiVBdUQi62R5ZpSaiVb8qnWqfBoH5TeUYcYeeEucTzj8BFJ9/wAqAqtJgObJMRNz0jwRqCWwHlm1THH40zP7x5KuxNFriSbHnJPoUV5SlU++SLin2gItrplTjuJpDYsd+fTvV1keTcQD3abdUsytGoBG4N/8K1/6/wCXTlt2gTCm8ag3IseaU4qKLllMAWsAlqz5U21+Kmw8wCf+WiE4py6IndkD75oReCSARI18VN7rKvyZ3/mquOhIb6LTkrsaKXPvTwH3XubPLWO25eO6liGRA5AT3wCisyvYCoLe5SNcyvald7nEMbIb9RJAaPHmuawumwBF4Bm28c11oNJoUqFCYdZ1U3M+6XqOiozk6Ae8R+FjdOxkVacUaPAYfhbO5E9ylVvZHKBWdGxO1tuqJOydi9R3Zaeg9LH7JDFYh7R2TbcJxrxwAb3t04ilapW+go6YGjnVSBoR6qxoYoOFtd+f+FmcV2XkeStslwLnninhaPM9AgfQ7ilssw5crFmHbGnovUHEzyGPewnQE911KjSqf0uI7lonAbW7tEB7wNfO/qt8P8h/6n0kU9bDuiS0hZDCtqmoXMBEOkHlBsvoNVyUZhWOMk8P2KXLDWyjD8nTTR1OsXNDjY/qHXdEa4JrBZexxIa6bX6DmiMwjGG3aPN2g7hoPVA8bZ3lgtEW4UujYcz7uoUsp4qjZcC2ZdqLDbx08U41096foNhvV3oBoiWKIqWeSWj17pPvqgvU3v1Q3lPRGDck8EA3FNgfUPup43CcZb2iADJ1jyCHiXNbUa7tXMT9PDJ2HmtCivoYralJVNfdk5UwradXi1A53J5apOqZOn8LTlXoA7T3sitceEje8Tv0UHeHRQJhBNaHY3s0uCrh9Gm4bDhPe20L250SeSEdpuzr9zgL+Y/+U48XQRdgZI1J0BcIE6QLfnuul8NT/wD5283lzid7kwfsj1qfECNJtPJeOsxrRo1oA8BrZEgPQjUrGuGsF3ghr+VjczvIHqmMfVlzp02XmXUS2uX6NInxiyhiu0HAakFEls5tFdgsX/qNDS5pIPEASAYgid7XXuEBdUDwIYyS5xtMtIA8ZU6GIApsYDwlohzdDxTc+OvihYWsXVHAGWhji/lP6fGVlh12CqiL6JLHtlh5jteI/hM1n3KRxdcMpuJO0edh910mqDxp8lRrsHV+ZRZVGpaOLvFil69RZ3Is7NJhZq03HQ/srEY3iGx6pcMqo3J8eSk/oapu4WAauBd5OOiRqJhrglatJ1Q8FME/1HYcxPNG8ioGOJ3sWw2FNapMW0HQcytfhqQa0NG2iDgMAKTYGu/VMwsjYOSSb10eip09Fyie8eMLxMpibRXvekw1w4i55jaGjfmvKgImofqBho2AGpPevcQ/tlo6+AAlFYSRBrQLySDNrR39EFpXtWrYex5IAN0Eh0LLXKG8IqxyZHceK3ojPO6TyXE8XzuTflt8YeSmnEXB0SrtDJpqbv8Aj/CD4ekXFo4SPKQI170/VdOiWy1/aEmbH/5OvVFeNvx9kUehOTujxxuhvXO7kNzvD/KOxdHj+R6+ir80PZDuRB9+qeeUnmDOw4XsNPL91thR7HMeZdPMA9bifyq9zvfgmXPmlTdzYB5CD9ilufvx9Fxy0Cc706oLnLn/AOeiE526FsbFD2Fx3ygXnRo4j1A19JWmqxqLgwRyg3BXzP4mxvy6BaPqqHh/4i7j5AD/AJLZ/B2OFfB0zMuZ2Hdw09EiN2OzY/wUyye7z+yG8ge/yp1BeeSXe4hNTJKB1TfX37lCJ5+7/wA+i9LZn3ookSffiusLiL1YniLRO8x6odbEHh4RAHS0qVZ0yD7uk6iKzVEA/pzWSzzNBVqfLb9DNT/U79hf1V1nVd5aadOA531O/oby7yqnLvhgl31FxOwEJUnekX4FHH+cxXDk/pJCtMLiKjevotLl/wAIUmiXyT0JspY3IWtvTnuN57ileF0HL5eOUqK04yo4QBB5hb7Blhpt4QGiBbSLLI4F7GiHAh3UaK4wuZNAIJtsdkEPxlbFfIjzilFdFpVxDG7/AJVFmOcm4Z2eu/hyXYzNqAPD8wcR0Akk+QS+NyypEiB/u/YfunxyNukTeGMdy/5Klz3EyTfrMrlF2S15/wBb/wBSPsVyP8voZUP61/s/+i7xFTbZADoFtTqbkxyk7JjMKPC7WxSzYRuS9iYxb6RF6XxFbgYT4BFrP24ST01KhWymrVFwWDYW/KXKXLUR2OCi7npEvhaqA2qwntO4XDqWzI74MqzL5VK/4aqt+h4tpNvIhSo46rR7OIYY/rAmO8ix+6FJpUxk1HJLlF2XtOoQQeV1bfPFRoeO4jkR0/KzortIlrgRzBQ8JmfyX8TvoNnjpzHUIVk4umDLA5q12jRPfIj/ACl3D0/n34I0ggOaQ4ESCNHAxBCg8e9U7kSKNAne/NArOBlGrvtaPx0SdR0orOUbPMEZotH9Je0eBnT/AJIT/fh7C7BHsPHKof8A2aJHovHH8x9vfcsUg3HYB517vcoCLUHT3zS+IJDHFg7QFu/QH8oZMbCJks/rGtXLW3Dey3v/AFHz+yt/hXF1MG+R22u+tm3eOq7K8q4bm7jqdfBaDC5M514gdUp8n0XTnjUeL6LtmcUaglrwCdQ6xHmpCDoQe4hV/wD2RgF7nyQ6uFYy8R5oXOS7RIsWN/q2WZZHv3yQT76oNFrnNlpPdv5JrD4OqW8T3cLdgWy537BbGbk6SBnjUFbYlUb5Kiz3NG0BGrzZjd+UxsFd5nhajgQytwTvwBx+6y9H4Of85tSpWD2zLjwu4raRePVNalRuJ4ruT/yM5RlrnkDUm5J5m5JK2+Fy9tFttdzuUTL8LTbTinodTv8AwjgyYsYv7C6EaVCM+XnL+Ab2EJSq1P1XSNJ/CVqkeKa0Ii2UecYAvaSw8L9uTuh5Hqs5kuAfiKhZUc6n9XeCNiCto9V+V0gcaY2Env4P5CnyQTabPQwZpKEl9IT+G/hI08QatSp8wNu20drYm+37LVYylI6qGHdwuM6fZNE6ytxyUGIzuWR2yk4VysXYcLlTZMZGjXe/stDnchEx56BXGX5M4dqq4n+xtgO87+Ct8Ph2sENED7953RZWPHGxsvkyqlohTpACwH2XlRTlDqIuNIRybYOF4WCO9SnmvD3+ysoJNlbiMopunhHATuyxnu0WbzjI6rZdxfMYN9CO9v7LZO8/eicwGE4xLtNI5pMsfJleP5Lxq/Rn/gdz3UzTIJY2S12zDM8M8jy596uap/ZXLGtY0NaA0DQAQB4KixJhx6rZQpaFebyTboTruMTt73Szjy981XZlmrmEtMNv/gj3sq9+bf3Hy0SPIkWL48mrSL81FBz1njnH+70Q6mePGjQe8/ws80fsJfFn9GiJ9/hO4bJ3vA4jwtN+ZdyWKwuZ1KtVjXWaXN4mi0tBlwJ6gFfUv+4MeZBjobfwnxXLZPnUsVJAcPl7GaC/M6ormopNl5KZRHyYBzUpicLJa6J4TJHMJx7JFiQVwqD9Q4Tz/Sf2QSS9jYSa6J5fg2vcXG4aR07Wt+78qeZVZdHJWWHpcLAPcqjxJuUajSFOXKQtVSzwER8/MYW63F9CImEEkF7oO2nIg7+aM4G8mIBInl6KvZWc12sEJyoYMz4bFDxNCbjUeoSm6ZTj2qLnA5h8wQbO+/UJh7ZWey+mXVGNBiSL+s/da4shcnYrJFQZXOwxMaBCwGXijUfUBLnO5wBc6DyCsHN80MWAm/PaO5bwT7A8kkmkxWsN/RAw+dU+IU3OAcbNmRJAnhvumiJJ5ASPNVmb5RSrtio2YuCDDgeYIQyxqW0MhlS1IuuHquWZZhsU0cLK4LRYcQPFHWFyX4pfQy4f1GoQMTVI4QBdxhQbUeXOAsBGy9bT7TQXSbx0tcquyOq7GHaoZdzKiaI71HgaNgutmUjx1QdFD5jeY81KROgXgjkPJCxqSO7r+sKywlSKfcq5ptaw6WR8I/8ASd/ulcqYxxuIWrWlJYpsiUw8QYUSJRPYtaM/nGCFVn9w069FkTS19Fvq7IMLOZvguF/EBZ3od1Nkxpuz0vjZ2lxEsuexv+oJAMgQJJHM8lLE4imSYoj7fZQFJeikgWIc57sWwFICsHRFrLTYetI6rPu7N1Y4SvBBVOJ8dCc68isuaOIc3Qn7p6lmJcCHQJtI28PJVPEOsFSZ0T3s8+vsvMPIPC432daDOnim/lkOAJkSJ7gbpdmgBjQIZrFv9zeW4HMH8JElSCjtmie9UOPowehVnhq3EBe8T1/yuxFLiBBRJ2LrizPRcHkQf4QHwHcQsYv1lM4lhbIKrsQ5MTOojUB1EGxkTzOqPS0vySbX3THHDT3feyTldKynErdA/h4POJpyBA4j1s0wteSs18N3rjo1x+w/K1BqRI1XYuhfy2+fQu8oL3xr5KdS8xaUDhjr1TLEJHuvT8pSqUw48yl6iJMyhclcuK5dYVFoSg06Ya4u1JsOi9L1CUQCsK92yC9ekqMTsu7NWjyV3Ehm0rg5AxqJly9Y5BJUHVwNdlPMogi3Lg5s77oD6gCzjM7+XWv9DrH90zmGIM2Mg3B6IoZE42Dk+PKMqGMXiRISmaU+Kme6R3hLMubph1WwaLk2CCWRN0Ohhcdlf8P5ca51hg1KvK2Cpts1gI63JVlTwooUQwQCdVXVHJiVaEZMjnJtdCb8Ow/pHkvRSYB9I8lJ5Q3PAutaMUmReOASNN+nVeNqbhF4tvRI1ewYOh0/ZYsnHTGcOfXZbjMTABCap1g4SFSUnAo9NxFwidMFQovKFfhMhXLKoIkaKhoU3OaHRHfvG4UgXNmDbklq0+jJKMvew2dEEawR6rK4isJ1lOZlhqj78Xhos9j8LWp34eIdD+IWPLJeh2L48XrkWArBGNaRA8VVfDlE4l72l3A1ga48yOLtX8B5rZYTBYc/6cOjW8kJbm5/2GyhHA6fYv8ADpAqnmWkDzB/C0JfzSYotAPCA07EAWKkMRs7zGiYnRHk/N2MG6XqiApzuCk8wxMApikJ47BPfCUr49rRcqgx2YvcYmAlW63Kx5FEfHA5dl4c05Bcg0aLuEQwrxB5mM8ETRSvCjCmHXB/ZDdTIVTTREmiDiVHiIRXuEdUu9wIss6CW/RBzpKm0IQCewjJvt90pyt0P40rBDCE30CTxGVF3648Fd8aBUCyWNNGQzyi9GcrfDUn/U9EzRyw0xwl4c3a1wrV74Mc0Cve26HxUqQ3/USl2Z2vX4TG6uvg3DfMe6q4WbZvfuUti8KSDFjzWm+GqIZh2jffv3SseN+TfQ7Pmj4fx7ehXNa0v7lV1HprMwQ89VW1XKgjS0j2o5CB2XmulhzXgeBotOQVsabrzE0eNpHkeRXhcpgpc6G47uzInMYMSrLIazq9UU2kxq48mjX9kN2W05J4AZJN5Op6rY/DmVilT4oAc+/KBsEuMCvNnjGPWy3MARsNEtVCI6fL1UHPG9lSjyQLmhJ4pqdcEnWRVo1PZks1w7qLnVKRhrxwvA5Eg/gIGV5i6m4PaYPuQVpsTSBBBEg6rGZlhTQf/adOv8qTJBxdo9b4+VZY8Jd/5Pp2AxbazA9uv6h/Sf2XlcrCZNmppkOae8bHoVcYz4l4gIaAUSmmiaXx5RlrotxiC3QpfF1i8Ros9UzonV0eir80z/hYQx3FUNheQ3qhv6GLD9o09PIm1GcTXRcgnWYMfurLA5VTp6CTzNyUfAYcU6NNg2aPE7nzRAujH2+xE8jdpPQZrAuXNcvE0RsQwWCNP6XOjlsrJj51Q2IjQvWnBM8+M2eVqAIsquo0gq5aFCpQBUmTE10VYsq9lbRw5ceisAYEItKnAgILlLCND8mTlr0eOKE6pyEr1zSdV4XQmCwFWkTcmF3CAA6LqbigVHLmjU2ePco4bNDRcA76CfIoNV8Kk+IMTFOEqf4qynDHm+L9m5xlIVGS2/JZ6rSiQUh8I5/HYebLR5phpHG1EnatC5weKXBlHVfslg5TxBuggrmzUhqmVPEmGlL0io4p8wEmbKMUdk8rp8dZjDpN+4Lb4pt+iwGEr/LqNdyN19AD+NoI3EpkHoT8lO0xVzkE3RHIbimJ2TNC5EaFLcYc65gDyKO8ygPaA2ERwCvzVZmVPian6j7Ackq6maj2026ny70ub0UYVuyidhl1H4arVHfUWM5nXuhbijlTKY0l3M/jkiyhWPYcvlP/AOTMj4QoNbDuJx5kn8LPZt8McHapGQLwV9ArJCqAmcULjnmndgMX8SxAa3zUsD8RgmHiOoSWPwIeJ0KzeJD6bocD3hLaobFQmqR9BqZk0GxC5fMa2MrFx4ZjZeLqNWJH2BiOxcuXtM8FBGrnLlynzfqPx9km6hBqalcuUkh6AVEFy5csDRF2iWqLly5nIVqrM57ouXJGbot+H+6KzL/rC+mZc4miJXLl2H9Rn/kP2RTY5okpSFy5EyeIOoVBi5ckS7K4/qeuGq2+QH/wMXLkyIj5H6BMXqk62i9XJiJBZCxAXLkfo72IPRvh/wD/AEnuP3XLkqfaKIfpL+xd4rUpVy5cmLsm9AXJN4Xq5EjgD1UZwLLxcufQUP2RTwvFy5JKj//Z"/>
          <p:cNvSpPr>
            <a:spLocks noChangeAspect="1" noChangeArrowheads="1"/>
          </p:cNvSpPr>
          <p:nvPr/>
        </p:nvSpPr>
        <p:spPr bwMode="auto">
          <a:xfrm>
            <a:off x="152400" y="-47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29706" name="Picture 12" descr="http://janaburson.files.wordpress.com/2011/07/aaasu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52" b="13142"/>
          <a:stretch>
            <a:fillRect/>
          </a:stretch>
        </p:blipFill>
        <p:spPr bwMode="auto">
          <a:xfrm>
            <a:off x="4822825" y="4945063"/>
            <a:ext cx="3724275" cy="191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460375" y="1328738"/>
            <a:ext cx="8329613" cy="554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/>
            <a:r>
              <a:rPr lang="en-US" altLang="en-US" sz="3800" b="1" dirty="0">
                <a:solidFill>
                  <a:schemeClr val="bg1"/>
                </a:solidFill>
                <a:latin typeface="Arial" charset="0"/>
              </a:rPr>
              <a:t>mechanism: </a:t>
            </a:r>
            <a:r>
              <a:rPr lang="en-US" altLang="en-US" sz="3800" b="1" dirty="0">
                <a:solidFill>
                  <a:srgbClr val="FFC425"/>
                </a:solidFill>
                <a:latin typeface="Arial" charset="0"/>
              </a:rPr>
              <a:t>full antagonist (blocks opioid receptors) </a:t>
            </a:r>
          </a:p>
          <a:p>
            <a:pPr eaLnBrk="1" hangingPunct="1"/>
            <a:endParaRPr lang="en-US" altLang="en-US" sz="2500" b="1" dirty="0">
              <a:solidFill>
                <a:srgbClr val="FFC425"/>
              </a:solidFill>
              <a:latin typeface="Arial" charset="0"/>
            </a:endParaRPr>
          </a:p>
          <a:p>
            <a:pPr eaLnBrk="1" hangingPunct="1"/>
            <a:r>
              <a:rPr lang="en-US" altLang="en-US" sz="3800" b="1" u="sng" dirty="0">
                <a:solidFill>
                  <a:srgbClr val="FFC425"/>
                </a:solidFill>
                <a:latin typeface="Arial" charset="0"/>
              </a:rPr>
              <a:t>pros</a:t>
            </a:r>
            <a:r>
              <a:rPr lang="en-US" altLang="en-US" sz="3800" b="1" dirty="0">
                <a:solidFill>
                  <a:schemeClr val="bg1"/>
                </a:solidFill>
                <a:latin typeface="Arial" charset="0"/>
              </a:rPr>
              <a:t> prevents euphoric effects of opioids;  non-addictive;      extended release                      available</a:t>
            </a:r>
          </a:p>
          <a:p>
            <a:pPr eaLnBrk="1" hangingPunct="1"/>
            <a:endParaRPr lang="en-US" altLang="en-US" sz="2500" b="1" dirty="0">
              <a:solidFill>
                <a:schemeClr val="bg1"/>
              </a:solidFill>
              <a:latin typeface="Arial" charset="0"/>
            </a:endParaRPr>
          </a:p>
          <a:p>
            <a:pPr eaLnBrk="1" hangingPunct="1"/>
            <a:r>
              <a:rPr lang="en-US" altLang="en-US" sz="3800" b="1" u="sng" dirty="0">
                <a:solidFill>
                  <a:srgbClr val="FFC425"/>
                </a:solidFill>
                <a:latin typeface="Arial" charset="0"/>
              </a:rPr>
              <a:t>cons</a:t>
            </a:r>
            <a:r>
              <a:rPr lang="en-US" altLang="en-US" sz="3800" b="1" dirty="0">
                <a:solidFill>
                  <a:schemeClr val="bg1"/>
                </a:solidFill>
                <a:latin typeface="Arial" charset="0"/>
              </a:rPr>
              <a:t> </a:t>
            </a:r>
          </a:p>
          <a:p>
            <a:pPr eaLnBrk="1" hangingPunct="1"/>
            <a:r>
              <a:rPr lang="en-US" altLang="en-US" sz="3800" b="1" dirty="0" smtClean="0">
                <a:solidFill>
                  <a:schemeClr val="bg1"/>
                </a:solidFill>
                <a:latin typeface="Arial" charset="0"/>
              </a:rPr>
              <a:t>non-adherence</a:t>
            </a:r>
            <a:endParaRPr lang="en-US" altLang="en-US" sz="38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1748" name="TextBox 1"/>
          <p:cNvSpPr txBox="1">
            <a:spLocks noChangeArrowheads="1"/>
          </p:cNvSpPr>
          <p:nvPr/>
        </p:nvSpPr>
        <p:spPr bwMode="auto">
          <a:xfrm>
            <a:off x="342900" y="247650"/>
            <a:ext cx="859631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>
              <a:lnSpc>
                <a:spcPts val="6500"/>
              </a:lnSpc>
            </a:pPr>
            <a:r>
              <a:rPr lang="en-US" altLang="en-US" sz="3600" b="1">
                <a:solidFill>
                  <a:srgbClr val="FFC425"/>
                </a:solidFill>
                <a:latin typeface="Arial" charset="0"/>
              </a:rPr>
              <a:t>naltrexone (Depade</a:t>
            </a:r>
            <a:r>
              <a:rPr lang="en-US" altLang="en-US" sz="3600" b="1" baseline="30000">
                <a:solidFill>
                  <a:srgbClr val="FFC425"/>
                </a:solidFill>
                <a:latin typeface="Arial" charset="0"/>
              </a:rPr>
              <a:t>®</a:t>
            </a:r>
            <a:r>
              <a:rPr lang="en-US" altLang="en-US" sz="3600" b="1">
                <a:solidFill>
                  <a:srgbClr val="FFC425"/>
                </a:solidFill>
                <a:latin typeface="Arial" charset="0"/>
              </a:rPr>
              <a:t>, ReVia</a:t>
            </a:r>
            <a:r>
              <a:rPr lang="en-US" altLang="en-US" sz="3600" b="1" baseline="30000">
                <a:solidFill>
                  <a:srgbClr val="FFC425"/>
                </a:solidFill>
                <a:latin typeface="Arial" charset="0"/>
              </a:rPr>
              <a:t>®</a:t>
            </a:r>
            <a:r>
              <a:rPr lang="en-US" altLang="en-US" sz="3600" b="1">
                <a:solidFill>
                  <a:srgbClr val="FFC425"/>
                </a:solidFill>
                <a:latin typeface="Arial" charset="0"/>
              </a:rPr>
              <a:t>, Vivitrol</a:t>
            </a:r>
            <a:r>
              <a:rPr lang="en-US" altLang="en-US" sz="3600" b="1" baseline="30000">
                <a:solidFill>
                  <a:srgbClr val="FFC425"/>
                </a:solidFill>
                <a:latin typeface="Arial" charset="0"/>
              </a:rPr>
              <a:t>®</a:t>
            </a:r>
            <a:r>
              <a:rPr lang="en-US" altLang="en-US" sz="3600" b="1">
                <a:solidFill>
                  <a:srgbClr val="FFC425"/>
                </a:solidFill>
                <a:latin typeface="Arial" charset="0"/>
              </a:rPr>
              <a:t>)</a:t>
            </a:r>
          </a:p>
        </p:txBody>
      </p:sp>
      <p:cxnSp>
        <p:nvCxnSpPr>
          <p:cNvPr id="4" name="Straight Connector 3"/>
          <p:cNvCxnSpPr>
            <a:cxnSpLocks noChangeShapeType="1"/>
          </p:cNvCxnSpPr>
          <p:nvPr/>
        </p:nvCxnSpPr>
        <p:spPr bwMode="auto">
          <a:xfrm>
            <a:off x="495300" y="1193800"/>
            <a:ext cx="7975600" cy="0"/>
          </a:xfrm>
          <a:prstGeom prst="line">
            <a:avLst/>
          </a:prstGeom>
          <a:noFill/>
          <a:ln w="25400">
            <a:solidFill>
              <a:srgbClr val="990033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750" name="AutoShape 2" descr="data:image/jpeg;base64,/9j/4AAQSkZJRgABAQAAAQABAAD/2wCEAAkGBhQSERQUExQVFBUWGBUVFBUVFRUUFBQVFxUVFRgUFxQYHCYeFxkkGRUUHy8gIycpLCwsFR4xNTAqNSYrLCkBCQoKDgwOGg8PGikkHCUsKSwsLCwsLCksLCksLCosLCwsLCwpKSwsNCopLCwsLCkpLCkpKSwsKSwsKSwsLCksLP/AABEIAKwA5gMBIgACEQEDEQH/xAAbAAACAwEBAQAAAAAAAAAAAAAAAQIDBAUGB//EADUQAAEDAgUCBAQFBAMBAAAAAAEAAhEhMQMEEkFRYXEigZGhBTKx8BMUwdHhI0JS8QZiwiT/xAAZAQEAAwEBAAAAAAAAAAAAAAAAAQIEAwX/xAAlEQACAgICAQQDAQEAAAAAAAAAAQIRAyEEEjEUIkFRQmFxsRP/2gAMAwEAAhEDEQA/AO6Ck2yAUKhoFClEKJKbSgJWSaEOKiEBKa+SBt1SCZFkAwPZG6iCpQgCyHboJSiaoBmyIThIoACZSKCdkAG8Jnp9lI3TcgET/KZ/hDh9hQDqoCSEFAQEvsKJCZcohAMppCycoBBMhBTAQESYSUy2UICsJIhAQAU0iUghJLZAQE9SAbQokI1KV0AkAo0p+SAkAhItTPshAkoTCZKAUIJ4Ufu6mEAgESieVEuQDd1ThVlyYehJL7KYCiH2Ug5AA9UEff6JBPZAIBMBDrBCEAUdk0wgEhMlCAoUX4kJPd7LDmcyhJq/MKP5hcp+c6pfnFWyTr/mEfjrkfnBymM51UWWo7DcdWsxJXEbm+q04GaSxR2NkwqsHHkK4CgVitCTcU4RCkggAm5BTchAlElMqjGxIQkWJjQqHZhYsxmljfnVWyaOscyn+YXG/P8AVP8APBRZNHa/MKf464Yzw5Vjc8lk0d7DxVc0LiYGd6rqZXHlSmQ0aBZMhSDUBSVIlOEykSpAnIQhCDl5rHhcHO5xbPiGZuuFivkyqtlkhuxikMQqGpSy+AXuDRc+wVGy6V6RIYnVS1Hr6FemyHwVrQIqdyf3XVw/h7B8w7kmBHBgrM86vRsXGdbZ4hhdw70KuwsV4/td6Few/Dw9WkATx4jWJqQa0Vn4DP8AACvf9VX1CL+ma8nncrnn7sd6Fd3KZsPHXrRaMPCZFGtNY+X9+4UjlmxS42FfqrR5K+SkuL9CASi6s0FpgiqRatidqzC1WmQhRhTUMQKSCt5XNzmYWzM40LgZ/MKGyUjHnMzJWNzk3OVTnLmXolrU8LDc75QT2Sy2DrcBtuei9hk/hoa0UA/6xTpMd6rlkyKB3xYu+/g8yPh+L/h7hTHw/F2b7hezbgDfSKi0RXrwVdi4QIIAaNpgDrIXH/u/o0enieKZk8Uf2x5hbMt+M27fcL07WyD8sTWWtEwLffKvGGJsOYgeX0RchkPjxRzsjmCaEQVuAVn4YNNN7dOfvqnjYWk9D7dFoxZ1LTM2bA4bRQB99EiFbpUHN/0tBlKiChSeEIDwnxHHkwsJKniOk+qrJVGXRFzl6P8A47kIbrIq75ejRNfVcX4Zkzi4gbtdx2A6r2mCYMC0DSCQHaQCBf7qVlzzpdTbxcdvsXDTQGa8dLK/TN4IpSAaiaE7nZUhsEkfNsS2wkCZ91cWA1Mmwjbv/KxHoE2MIrSd7bjnp77JHHFhG9zSbwf4VmGYFbdaX3jyN1HEwA4hxu0nce5U/wAITTfuFgQTetzatK2sCVobg2MQeBEAu3PX91FhANT0tBMCh7T9FOTIrNeRUVEjy+igPb0TzLdUncV8uyyq2SJcXUpYVB5jcWSxmgGRY+263cfLftZg5OGvcilV4qscqccrYYTl/EMWF53M4sldf4s6i4blzZdIqeq3FTcr/hmVOI8UkAjzOwVW6Vl4x7Okdr/jvw2BLh1d32E+69Cb0oLRNO/1VWCwtaGUAi/+Tjcq4b9BRszXn29F585dmenCPVFmE7kmSIMkV3lW4OXBM127Doq8NgJr/dJitY43NFrwWhpOqJr3i8mLKqRZszS0voaxtSIN671QW107mg3rIklVYJh7qT4Qdjq8RW3DYQQaS46t67eSEvTANiAKUMTtFolTw3BzZ5pcSI/mfRQYBQ/NBlt5vcJDHF4kQbSazaLlFKmQ49lRBzSKG4ooOV+Zw7GvU/RUFepjn3Vnj5IdJUVuCFIhJdDkfNsZsEqly6eey8LL8Py+vFa3rJ8lR62XirdHofgOQ0YUxLnx0hv+/ou21k0+4/VRDKRz3Hl9FaGcVmN+Oq8yT7O2evBKMUkSw8rEvJAAvNQKEeciqbXEBpbJFQb+RnsrHvDcFxA4Amzt9j19lnyziHRsagVoOB9fRVpHXb2y8NGGNM6pNGnvEGVIYEtj5bUF4EmI5ndRzhJewCAQyvUXi3VafxBhiQDWJih4nqooNvX2yrGa0ABx0yJ3mJPqp4MAGDIkVmdjJA/tIP0SDCBLANW835gk+ShjYZGLS2jx8A00+8+iiqLLaqy0sBALRUzUilanVz/KtI1CIisDrweiowwHVpEw2kOHKta0D13rek9LJFtO0VnFPTMpEEg7KnEqtucwgIjeZ7jeqyuZRevCXaKZ4uSPWTRwvieFK8/jtheuzuDIXnc/gI0EzlOk0C9T8FygwwOTQEcxJd9B5rz+Sb/VHnHeF65mANIAcR1ER5e6x8iTWkehxIJ+5mrCFzMCLG/cwrGNk0FKzeZ8qC/uq8J0usBET1MWPFPqtAZavFO5iT5crMvBpemQwBEEkAitLUJ3Pfykq/LYZqZlxMGlI0ggdBT3SgEltRArXmvnz3VmA52sCzbHnVyOUSoNtlWHj/1Q0w2giYOqax1AVuGXa3uJAbvWtBftZZhgzikbwL3vUTyQtzW1rY9ttkViVJ6G6COkCJpSZ8lGQAdJmSa1pWopuP0TwnEzPNAPEQOwsg4cA0v1017bHqlfJHjRMQBHteBau+xWbFwoMH7C2ObEWFrkcb8qjHaNAgzB/wAtRAdMAk1/0tOCTjKvsy8iClG/oyOQm9C3nmnlviGWuud8JhmYbNAZb5kGPdejzODIXn8/ljcUPS8qso2qJhLq0z1OCTppekz9KXVzTPykEAw4236brB8J+Ifi4cx4x4Xj/tfUOhAWzDe60Vk9hMCO5/ReW49XTPajJSVo1Zwf/OSKVbHF+Ei3UxriQHNrIrTiN6X2VePP4bmSJhtztX1MK7Ax4AoduptUD1VGWWkV4j/6rZAaA0tEcCtTsFswZceK2Peh81mxcoXYodQBpMDf/S0YD41aoMihbWlQJ9IViHT8FeYxC4ljIbHzOvFZitJ3PATwsGOxINyS431V67cBQaHgyNI1mYMmptT7upsyzw4EFsCfCJkzSkqnk6aSqy5zgLwG7GkEna33KnhNiAaVOmPDGnY+9eqQG8dTJI4Fz0H6q0ENaXGIAGmATJm2o3rurxi26RylJRVsy541DeLzEgmKU7D1WchBM1NSb9ykV6sY9VR485dnZTisXG+IZZdx9ljzWFIUtFUzyGJ4Hh3H0XtMnjNLWlpBaQIgAU5n0ovNfEcqr/8AjOf0k4ThNdTP/Q68jzWXPDXZG3j5N9WelY0CJie1CYF4ubiFbwK3pvMmR9PJVtfFyJitTF7hDcQinhkAkydIHT6LF4Nu2WtaB+tKwTbtf0V+XxIxQJGmlyLk+sdlThRQzGqnehA7RzRacI+JouZBkW8yrRIf7OZhMBx8RpBkRexvbyXVANuR0kHiIus2J4sV/EAcDv7KeBgtIFKDxAzuDMEi5qSqpUdJPtv+f4XNdc1EXkUNAZB34okXjTQ08FCJMHkeYlT/ABJBLa0B8QO9ZntVT7HpMyBE2G8Sr0UEHyaEQDEBtddBM8ALPmJqDFTIIEeACk+ZK0vrUk0EmYp07/usT3zU/fRd8MLlf0ZeRkqPVfJU4JJkJLaecYcRq52cy0rqEqt+GrFTz+XccHE1V0mjgOOe4NV6PBYKVDhAINSTWhHSCsONkpVvw4lvgNI+Qnjdv6rLnx37kbeNmcfYze+gsPOsGaGOKrU1wnqYHAP7/wClmw3k7Csb72J8lbhAgNtG4J56+RWG6PRq0XmgkcUip325p7KTGiaXgDaSBBvHU+qix21dqxAHBBUmupWB+0ztypsqMuuamYg9aWjaqZG28QKkTDrSPr1UGuFLUqfEQYqCY/ei0YRkCDvTegv5yVCRPglhi9KVMxPJ/TZZs7iV07NvFtRv+3qtWJi6GaoFyG2+bYwDFKrlz98rZgh+TMPIyfiglKUikCtZiAlUvbKtIUVJBzs5lZXEzWUc0hzaFpkHsvVuYsmLlAVWiyZZkM5+I0OFJiRwRdvSu/VbmVkD2NBN6bXnhcnJYJwnGnhdfodiuvgOE0rQHpNQvOyY+kv0epiyd438lwFYkAxABAraJ5AlSGCNWqxAAoduCO42VJxDEgA1geIVdIBB3oVd+JBE22EQJAr4r8rjaOyTQtX9XE58Ig08uqt/DABaIibbwa2mlhCiGjUXAVNyQTX/ACr/AKSa0AEQ0AaRNIpNI2qfqrD+fote86iYMAVqY2MFouYmqswgbk7XAiptA2pRQwzFekTfqadx9wjMYoa4Gs6TpvFYiRMKVtkN0ivNOgxuaug7xQdICzbqJd98o1L0oR6qjyck3N2xOKFFyFc5GdBCYCCVJBGEnNUpTKEmjAxqVmd6gA1uBsVpAmZEg3/WAufAUgssuOm9M1x5LS2joFm9fP77JDgQPT1hYdKFX037Leqf0bw0ESSB5wYJPn5KWFisABc4eEkgDxEgggjpI+i5xCG0Vlxor5KvlSapI05jNayNgLDjueVRKRQXLSlXgytt7YEpwkClrUkEioAJkIFEII7pxVMJTVCSMXQzDgj/AB3G/wDKmYSF1SeOM1TOmPJLG7ibdbSKkRwYn+U2uF9Q7TyKrGEBcHxo/Z3XKkasQAmr4AijY80MzBqCRGxkekQspKjKj00ftk+rlVUjo4eYa0fNqMRFTPnSFmxscuPHA/XuqUArrDFGHg5ZM85+SWqqJUUl1OBIlCRCFJBUlCcJlARhNCAgGpSolMISPVdIHhCCUAakAocpQgEAiUiEwEIECmEQhCR7IKLoaUIEEy1BQSgFN0uEOKCUBLVCWpI2TCEjICiRVBTJQCJTCjqUmtQASm0oJqgIQJ6EIQESEbIQ5ARLU9FlKEggHugJhRBQAApFKVJqAQCGoJSlAOUSgWSlASSlRaVJxogAJtPokLJtKkA9RUpUd1ABBCcoagAAJtSJQgAVQSnYpNN0AAJlRAScgJEICQTCARQglCA//9k="/>
          <p:cNvSpPr>
            <a:spLocks noChangeAspect="1" noChangeArrowheads="1"/>
          </p:cNvSpPr>
          <p:nvPr/>
        </p:nvSpPr>
        <p:spPr bwMode="auto">
          <a:xfrm>
            <a:off x="0" y="-796925"/>
            <a:ext cx="219075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751" name="AutoShape 4" descr="data:image/jpeg;base64,/9j/4AAQSkZJRgABAQAAAQABAAD/2wCEAAkGBhQSERQUExQVFBUWGBUVFBUVFRUUFBQVFxUVFRgUFxQYHCYeFxkkGRUUHy8gIycpLCwsFR4xNTAqNSYrLCkBCQoKDgwOGg8PGikkHCUsKSwsLCwsLCksLCksLCosLCwsLCwpKSwsNCopLCwsLCkpLCkpKSwsKSwsKSwsLCksLP/AABEIAKwA5gMBIgACEQEDEQH/xAAbAAACAwEBAQAAAAAAAAAAAAAAAQIDBAUGB//EADUQAAEDAgUCBAQFBAMBAAAAAAEAAhEhMQMEEkFRYXEigZGhBTKx8BMUwdHhI0JS8QZiwiT/xAAZAQEAAwEBAAAAAAAAAAAAAAAAAQIEAwX/xAAlEQACAgICAQQDAQEAAAAAAAAAAQIRAyEEEjEUIkFRQmFxsRP/2gAMAwEAAhEDEQA/AO6Ck2yAUKhoFClEKJKbSgJWSaEOKiEBKa+SBt1SCZFkAwPZG6iCpQgCyHboJSiaoBmyIThIoACZSKCdkAG8Jnp9lI3TcgET/KZ/hDh9hQDqoCSEFAQEvsKJCZcohAMppCycoBBMhBTAQESYSUy2UICsJIhAQAU0iUghJLZAQE9SAbQokI1KV0AkAo0p+SAkAhItTPshAkoTCZKAUIJ4Ufu6mEAgESieVEuQDd1ThVlyYehJL7KYCiH2Ug5AA9UEff6JBPZAIBMBDrBCEAUdk0wgEhMlCAoUX4kJPd7LDmcyhJq/MKP5hcp+c6pfnFWyTr/mEfjrkfnBymM51UWWo7DcdWsxJXEbm+q04GaSxR2NkwqsHHkK4CgVitCTcU4RCkggAm5BTchAlElMqjGxIQkWJjQqHZhYsxmljfnVWyaOscyn+YXG/P8AVP8APBRZNHa/MKf464Yzw5Vjc8lk0d7DxVc0LiYGd6rqZXHlSmQ0aBZMhSDUBSVIlOEykSpAnIQhCDl5rHhcHO5xbPiGZuuFivkyqtlkhuxikMQqGpSy+AXuDRc+wVGy6V6RIYnVS1Hr6FemyHwVrQIqdyf3XVw/h7B8w7kmBHBgrM86vRsXGdbZ4hhdw70KuwsV4/td6Few/Dw9WkATx4jWJqQa0Vn4DP8AACvf9VX1CL+ma8nncrnn7sd6Fd3KZsPHXrRaMPCZFGtNY+X9+4UjlmxS42FfqrR5K+SkuL9CASi6s0FpgiqRatidqzC1WmQhRhTUMQKSCt5XNzmYWzM40LgZ/MKGyUjHnMzJWNzk3OVTnLmXolrU8LDc75QT2Sy2DrcBtuei9hk/hoa0UA/6xTpMd6rlkyKB3xYu+/g8yPh+L/h7hTHw/F2b7hezbgDfSKi0RXrwVdi4QIIAaNpgDrIXH/u/o0enieKZk8Uf2x5hbMt+M27fcL07WyD8sTWWtEwLffKvGGJsOYgeX0RchkPjxRzsjmCaEQVuAVn4YNNN7dOfvqnjYWk9D7dFoxZ1LTM2bA4bRQB99EiFbpUHN/0tBlKiChSeEIDwnxHHkwsJKniOk+qrJVGXRFzl6P8A47kIbrIq75ejRNfVcX4Zkzi4gbtdx2A6r2mCYMC0DSCQHaQCBf7qVlzzpdTbxcdvsXDTQGa8dLK/TN4IpSAaiaE7nZUhsEkfNsS2wkCZ91cWA1Mmwjbv/KxHoE2MIrSd7bjnp77JHHFhG9zSbwf4VmGYFbdaX3jyN1HEwA4hxu0nce5U/wAITTfuFgQTetzatK2sCVobg2MQeBEAu3PX91FhANT0tBMCh7T9FOTIrNeRUVEjy+igPb0TzLdUncV8uyyq2SJcXUpYVB5jcWSxmgGRY+263cfLftZg5OGvcilV4qscqccrYYTl/EMWF53M4sldf4s6i4blzZdIqeq3FTcr/hmVOI8UkAjzOwVW6Vl4x7Okdr/jvw2BLh1d32E+69Cb0oLRNO/1VWCwtaGUAi/+Tjcq4b9BRszXn29F585dmenCPVFmE7kmSIMkV3lW4OXBM127Doq8NgJr/dJitY43NFrwWhpOqJr3i8mLKqRZszS0voaxtSIN671QW107mg3rIklVYJh7qT4Qdjq8RW3DYQQaS46t67eSEvTANiAKUMTtFolTw3BzZ5pcSI/mfRQYBQ/NBlt5vcJDHF4kQbSazaLlFKmQ49lRBzSKG4ooOV+Zw7GvU/RUFepjn3Vnj5IdJUVuCFIhJdDkfNsZsEqly6eey8LL8Py+vFa3rJ8lR62XirdHofgOQ0YUxLnx0hv+/ou21k0+4/VRDKRz3Hl9FaGcVmN+Oq8yT7O2evBKMUkSw8rEvJAAvNQKEeciqbXEBpbJFQb+RnsrHvDcFxA4Amzt9j19lnyziHRsagVoOB9fRVpHXb2y8NGGNM6pNGnvEGVIYEtj5bUF4EmI5ndRzhJewCAQyvUXi3VafxBhiQDWJih4nqooNvX2yrGa0ABx0yJ3mJPqp4MAGDIkVmdjJA/tIP0SDCBLANW835gk+ShjYZGLS2jx8A00+8+iiqLLaqy0sBALRUzUilanVz/KtI1CIisDrweiowwHVpEw2kOHKta0D13rek9LJFtO0VnFPTMpEEg7KnEqtucwgIjeZ7jeqyuZRevCXaKZ4uSPWTRwvieFK8/jtheuzuDIXnc/gI0EzlOk0C9T8FygwwOTQEcxJd9B5rz+Sb/VHnHeF65mANIAcR1ER5e6x8iTWkehxIJ+5mrCFzMCLG/cwrGNk0FKzeZ8qC/uq8J0usBET1MWPFPqtAZavFO5iT5crMvBpemQwBEEkAitLUJ3Pfykq/LYZqZlxMGlI0ggdBT3SgEltRArXmvnz3VmA52sCzbHnVyOUSoNtlWHj/1Q0w2giYOqax1AVuGXa3uJAbvWtBftZZhgzikbwL3vUTyQtzW1rY9ttkViVJ6G6COkCJpSZ8lGQAdJmSa1pWopuP0TwnEzPNAPEQOwsg4cA0v1017bHqlfJHjRMQBHteBau+xWbFwoMH7C2ObEWFrkcb8qjHaNAgzB/wAtRAdMAk1/0tOCTjKvsy8iClG/oyOQm9C3nmnlviGWuud8JhmYbNAZb5kGPdejzODIXn8/ljcUPS8qso2qJhLq0z1OCTppekz9KXVzTPykEAw4236brB8J+Ifi4cx4x4Xj/tfUOhAWzDe60Vk9hMCO5/ReW49XTPajJSVo1Zwf/OSKVbHF+Ei3UxriQHNrIrTiN6X2VePP4bmSJhtztX1MK7Ax4AoduptUD1VGWWkV4j/6rZAaA0tEcCtTsFswZceK2Peh81mxcoXYodQBpMDf/S0YD41aoMihbWlQJ9IViHT8FeYxC4ljIbHzOvFZitJ3PATwsGOxINyS431V67cBQaHgyNI1mYMmptT7upsyzw4EFsCfCJkzSkqnk6aSqy5zgLwG7GkEna33KnhNiAaVOmPDGnY+9eqQG8dTJI4Fz0H6q0ENaXGIAGmATJm2o3rurxi26RylJRVsy541DeLzEgmKU7D1WchBM1NSb9ykV6sY9VR485dnZTisXG+IZZdx9ljzWFIUtFUzyGJ4Hh3H0XtMnjNLWlpBaQIgAU5n0ovNfEcqr/8AjOf0k4ThNdTP/Q68jzWXPDXZG3j5N9WelY0CJie1CYF4ubiFbwK3pvMmR9PJVtfFyJitTF7hDcQinhkAkydIHT6LF4Nu2WtaB+tKwTbtf0V+XxIxQJGmlyLk+sdlThRQzGqnehA7RzRacI+JouZBkW8yrRIf7OZhMBx8RpBkRexvbyXVANuR0kHiIus2J4sV/EAcDv7KeBgtIFKDxAzuDMEi5qSqpUdJPtv+f4XNdc1EXkUNAZB34okXjTQ08FCJMHkeYlT/ABJBLa0B8QO9ZntVT7HpMyBE2G8Sr0UEHyaEQDEBtddBM8ALPmJqDFTIIEeACk+ZK0vrUk0EmYp07/usT3zU/fRd8MLlf0ZeRkqPVfJU4JJkJLaecYcRq52cy0rqEqt+GrFTz+XccHE1V0mjgOOe4NV6PBYKVDhAINSTWhHSCsONkpVvw4lvgNI+Qnjdv6rLnx37kbeNmcfYze+gsPOsGaGOKrU1wnqYHAP7/wClmw3k7Csb72J8lbhAgNtG4J56+RWG6PRq0XmgkcUip325p7KTGiaXgDaSBBvHU+qix21dqxAHBBUmupWB+0ztypsqMuuamYg9aWjaqZG28QKkTDrSPr1UGuFLUqfEQYqCY/ei0YRkCDvTegv5yVCRPglhi9KVMxPJ/TZZs7iV07NvFtRv+3qtWJi6GaoFyG2+bYwDFKrlz98rZgh+TMPIyfiglKUikCtZiAlUvbKtIUVJBzs5lZXEzWUc0hzaFpkHsvVuYsmLlAVWiyZZkM5+I0OFJiRwRdvSu/VbmVkD2NBN6bXnhcnJYJwnGnhdfodiuvgOE0rQHpNQvOyY+kv0epiyd438lwFYkAxABAraJ5AlSGCNWqxAAoduCO42VJxDEgA1geIVdIBB3oVd+JBE22EQJAr4r8rjaOyTQtX9XE58Ig08uqt/DABaIibbwa2mlhCiGjUXAVNyQTX/ACr/AKSa0AEQ0AaRNIpNI2qfqrD+fote86iYMAVqY2MFouYmqswgbk7XAiptA2pRQwzFekTfqadx9wjMYoa4Gs6TpvFYiRMKVtkN0ivNOgxuaug7xQdICzbqJd98o1L0oR6qjyck3N2xOKFFyFc5GdBCYCCVJBGEnNUpTKEmjAxqVmd6gA1uBsVpAmZEg3/WAufAUgssuOm9M1x5LS2joFm9fP77JDgQPT1hYdKFX037Leqf0bw0ESSB5wYJPn5KWFisABc4eEkgDxEgggjpI+i5xCG0Vlxor5KvlSapI05jNayNgLDjueVRKRQXLSlXgytt7YEpwkClrUkEioAJkIFEII7pxVMJTVCSMXQzDgj/AB3G/wDKmYSF1SeOM1TOmPJLG7ibdbSKkRwYn+U2uF9Q7TyKrGEBcHxo/Z3XKkasQAmr4AijY80MzBqCRGxkekQspKjKj00ftk+rlVUjo4eYa0fNqMRFTPnSFmxscuPHA/XuqUArrDFGHg5ZM85+SWqqJUUl1OBIlCRCFJBUlCcJlARhNCAgGpSolMISPVdIHhCCUAakAocpQgEAiUiEwEIECmEQhCR7IKLoaUIEEy1BQSgFN0uEOKCUBLVCWpI2TCEjICiRVBTJQCJTCjqUmtQASm0oJqgIQJ6EIQESEbIQ5ARLU9FlKEggHugJhRBQAApFKVJqAQCGoJSlAOUSgWSlASSlRaVJxogAJtPokLJtKkA9RUpUd1ABBCcoagAAJtSJQgAVQSnYpNN0AAJlRAScgJEICQTCARQglCA//9k="/>
          <p:cNvSpPr>
            <a:spLocks noChangeAspect="1" noChangeArrowheads="1"/>
          </p:cNvSpPr>
          <p:nvPr/>
        </p:nvSpPr>
        <p:spPr bwMode="auto">
          <a:xfrm>
            <a:off x="152400" y="-644525"/>
            <a:ext cx="219075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752" name="AutoShape 6" descr="data:image/jpeg;base64,/9j/4AAQSkZJRgABAQAAAQABAAD/2wCEAAkGBxQTEhUUExQWFBUXGBgaFxgXFxUUFRQYFBQXFxUVFxYYHCggGBolHBQUITEhJSkrLi4uFx8zODMsNygtLiwBCgoKDg0OGxAQGzQmHyQ0LDQsLDQvLCwsLCwsLCwsLCwsLCwsLCwsLCwsLCwsLCwsLCwsLCwsLCwsLCwsLCwsLP/AABEIAMIBAwMBIgACEQEDEQH/xAAbAAACAwEBAQAAAAAAAAAAAAADBAIFBgABB//EADsQAAEDAgQDBgUDAwMFAQEAAAEAAhEDIQQFMUESUWEicYGRofAGEzKxwULR4VJi8TNyghQVI6KyNCT/xAAZAQADAQEBAAAAAAAAAAAAAAACAwQBAAX/xAAsEQACAgICAgICAQMEAwAAAAAAAQIRAyESMRNBBFEiMmFScbEUkaHRBSNC/9oADAMBAAIRAxEAPwDTV64aJKBluOl191SYzFl56bBdhKhmyRHM+Wj1fAuH5G4DgptIVDTw1V4kmAmGcVPeVcs6Z57+PXTLkIGIxzWalVOKziBbVU1WsXGSZWzyJdHY8DfZqRnFM7pPEta8yEjlODFQ30CvadBrdAppy5aZVD/1vQrhsGBcqdSmOSacUuXpPCKCeWUnsVdR6LylljXGVKrVAuSgNzlrbJcmkx8OclouGsDRAUDquoVOJvEhuddNJn2AxVIOsVR18rAMtCvKibw9AAXWaYyM3BGdoYHoj1suEaK9ewckN7dlkophxzysQyVz2mNQr3E1IbdeYPDhoSuYXe0bFAo8VtnTn5J6QKnhOMydEniCA4gLQWAhZ7MqJa6ditSitAqUmyDiYsq6q5ydp1l4+uNwh4fyOU/tGczLFFqf+Gc0HGA7dFzHCsqC2qTw+RNtBv3oPHJS0yjnjlDejfGoIlVjwXGyVwWHqNhpdxBXVCjCZv2RtKPWyox2C7Nwqd+Tu1G62NSnIuqPGDgMTCdBiXYjRwj6Y7WiXrYi6tKeLabON1W46g0GQmLsFvR62uea5QYBC5X+WJF42U1QkmAtNkGA4RJF9p+6W+Hsp4gKjtDotK6GrysapHqZp7o8cl6glQdjWzGiIwgkX1KJyFRj7ItwDNS0E9VHFUWhphoHgmn1BJSGPrgw0d66UqiZFNyR2VEMJHPRPisszmuILGcQ2KZyvMXOb2hCRzleit4k1yZa43GBgVNWzUnRNYt4fZJVcCDoVzWRoyCxLsUxGJc5puo/DmVmo+XGwQ6mGe2ZFk7kGJPGANEqPe1sslqD4dGxFOwa0WXv/SJuhTgKT1WrrZ5EqvRU4vD8Inkkv+8iY0hWWZfQVmcyw8wW6pcnsoxRUlUi9pYgP3R2ELMYZ72pmpmxbqEM5cVYccNukauk6Qk81Z2eIahIZVnbHSCYVpUqB7TF5Q8lOJjg8c9g8HiONoO+6liaAc0gqtwdB9N87HUflOYzGhoQRk4xuQU4JyqGykq0i0wl8dSJbI1VzhcIa3bNmn1TtXBNaw8IvGqZH80ZKfjf8mAdii3Ve5finF4A1JVtjcI1/ai41UMrZTbUaTaChjBx9lLyRlHSNTRo8NMbncoRruG6eq/Se5VhcqU9HmPs9rZzTbZxvus5nWYCpUlptCU+JXxW7wEi0pV02VxxrimHr1SY5oja5IuUo+pfuVpkFFlV5DtBssjk2FkxVDoE169Wubg6YEBo8lyp5oh4lT8Bh5oFzj2ZIb+Vb4x+q7L6Yo4djdw0T3m5+6qswzHWxQ2loZO5zbQF7u0pMxXC5n+4fdI08WCUtmlaIPIgqfLLdleDHemaCo4lx70KrSJvBKscvw4qHi/Tr3zeE5jwAI0RqDa2TymoukjM4qgXCC0m42XBpGx8lZgqQRxhRkst+irmURgUsTRGqC0reR3Gw7hOqDldACrbchT40T4fZx1ugKxNWGk1FmwiAvFNU2c5kGDhb9R9EMpJKxMIOTpAs3xg+kHdVOMf2bJUuJMnVCq1psDZTeW2ehH4/FB2ORatDjYQUbL8vc/oOau24Bobp/PRVNpqiVy4StFHkeQAf+WpcD6WmwPU9Puriq73t/CO+rt4d3JLvagjFR1EHJklkdyAF6g+rzEjulSe1ClGAvscw2M4GwBZMNzJh1BHqqh7oCWrVFmjqbPcU3he4bT6KuxTQ0zumKlT0+yrc1JPDw3JMIZFWE1+Bxk4YHeIVYaxU8nqAM+XHUnYn8ItWkL7LuEhPOCbMX8R1y6uGjWB4IuHYBrdWeNyY8bqgMk89bbBBweXvedI5k6LYRp3IbPInFKPoAMG1x3Eq3ynJzRqcYdIIuCnMLlQZc3I05JgvkgaSJXTjHtICOWT/G9Fm1wXJSlWgQuSebM8ZHH1eySFlMTXMmdFfY/FN4SOISqWpTlNyL6CwP7QmHJnA4T59RtMnU3PTUpLEUCLtMdEz8L40f8AU05tcjzBClTuaTPQaqDlE+glzKNMAWa0QBzWWzPFOqEyfDZMZjjC93IDQe90kRKfOdkGLFW32LBiK2ea9exQqPSHIrjCx3CVeI8JvOneEwcE/wDtZ3y4+Q/dNZRhflsDv1uE/wC1p0HSQiVBdUQi62R5ZpSaiVb8qnWqfBoH5TeUYcYeeEucTzj8BFJ9/wAqAqtJgObJMRNz0jwRqCWwHlm1THH40zP7x5KuxNFriSbHnJPoUV5SlU++SLin2gItrplTjuJpDYsd+fTvV1keTcQD3abdUsytGoBG4N/8K1/6/wCXTlt2gTCm8ag3IseaU4qKLllMAWsAlqz5U21+Kmw8wCf+WiE4py6IndkD75oReCSARI18VN7rKvyZ3/mquOhIb6LTkrsaKXPvTwH3XubPLWO25eO6liGRA5AT3wCisyvYCoLe5SNcyvald7nEMbIb9RJAaPHmuawumwBF4Bm28c11oNJoUqFCYdZ1U3M+6XqOiozk6Ae8R+FjdOxkVacUaPAYfhbO5E9ylVvZHKBWdGxO1tuqJOydi9R3Zaeg9LH7JDFYh7R2TbcJxrxwAb3t04ilapW+go6YGjnVSBoR6qxoYoOFtd+f+FmcV2XkeStslwLnninhaPM9AgfQ7ilssw5crFmHbGnovUHEzyGPewnQE911KjSqf0uI7lonAbW7tEB7wNfO/qt8P8h/6n0kU9bDuiS0hZDCtqmoXMBEOkHlBsvoNVyUZhWOMk8P2KXLDWyjD8nTTR1OsXNDjY/qHXdEa4JrBZexxIa6bX6DmiMwjGG3aPN2g7hoPVA8bZ3lgtEW4UujYcz7uoUsp4qjZcC2ZdqLDbx08U41096foNhvV3oBoiWKIqWeSWj17pPvqgvU3v1Q3lPRGDck8EA3FNgfUPup43CcZb2iADJ1jyCHiXNbUa7tXMT9PDJ2HmtCivoYralJVNfdk5UwradXi1A53J5apOqZOn8LTlXoA7T3sitceEje8Tv0UHeHRQJhBNaHY3s0uCrh9Gm4bDhPe20L250SeSEdpuzr9zgL+Y/+U48XQRdgZI1J0BcIE6QLfnuul8NT/wD5283lzid7kwfsj1qfECNJtPJeOsxrRo1oA8BrZEgPQjUrGuGsF3ghr+VjczvIHqmMfVlzp02XmXUS2uX6NInxiyhiu0HAakFEls5tFdgsX/qNDS5pIPEASAYgid7XXuEBdUDwIYyS5xtMtIA8ZU6GIApsYDwlohzdDxTc+OvihYWsXVHAGWhji/lP6fGVlh12CqiL6JLHtlh5jteI/hM1n3KRxdcMpuJO0edh910mqDxp8lRrsHV+ZRZVGpaOLvFil69RZ3Is7NJhZq03HQ/srEY3iGx6pcMqo3J8eSk/oapu4WAauBd5OOiRqJhrglatJ1Q8FME/1HYcxPNG8ioGOJ3sWw2FNapMW0HQcytfhqQa0NG2iDgMAKTYGu/VMwsjYOSSb10eip09Fyie8eMLxMpibRXvekw1w4i55jaGjfmvKgImofqBho2AGpPevcQ/tlo6+AAlFYSRBrQLySDNrR39EFpXtWrYex5IAN0Eh0LLXKG8IqxyZHceK3ojPO6TyXE8XzuTflt8YeSmnEXB0SrtDJpqbv8Aj/CD4ekXFo4SPKQI170/VdOiWy1/aEmbH/5OvVFeNvx9kUehOTujxxuhvXO7kNzvD/KOxdHj+R6+ir80PZDuRB9+qeeUnmDOw4XsNPL91thR7HMeZdPMA9bifyq9zvfgmXPmlTdzYB5CD9ilufvx9Fxy0Cc706oLnLn/AOeiE526FsbFD2Fx3ygXnRo4j1A19JWmqxqLgwRyg3BXzP4mxvy6BaPqqHh/4i7j5AD/AJLZ/B2OFfB0zMuZ2Hdw09EiN2OzY/wUyye7z+yG8ge/yp1BeeSXe4hNTJKB1TfX37lCJ5+7/wA+i9LZn3ookSffiusLiL1YniLRO8x6odbEHh4RAHS0qVZ0yD7uk6iKzVEA/pzWSzzNBVqfLb9DNT/U79hf1V1nVd5aadOA531O/oby7yqnLvhgl31FxOwEJUnekX4FHH+cxXDk/pJCtMLiKjevotLl/wAIUmiXyT0JspY3IWtvTnuN57ileF0HL5eOUqK04yo4QBB5hb7Blhpt4QGiBbSLLI4F7GiHAh3UaK4wuZNAIJtsdkEPxlbFfIjzilFdFpVxDG7/AJVFmOcm4Z2eu/hyXYzNqAPD8wcR0Akk+QS+NyypEiB/u/YfunxyNukTeGMdy/5Klz3EyTfrMrlF2S15/wBb/wBSPsVyP8voZUP61/s/+i7xFTbZADoFtTqbkxyk7JjMKPC7WxSzYRuS9iYxb6RF6XxFbgYT4BFrP24ST01KhWymrVFwWDYW/KXKXLUR2OCi7npEvhaqA2qwntO4XDqWzI74MqzL5VK/4aqt+h4tpNvIhSo46rR7OIYY/rAmO8ix+6FJpUxk1HJLlF2XtOoQQeV1bfPFRoeO4jkR0/KzortIlrgRzBQ8JmfyX8TvoNnjpzHUIVk4umDLA5q12jRPfIj/ACl3D0/n34I0ggOaQ4ESCNHAxBCg8e9U7kSKNAne/NArOBlGrvtaPx0SdR0orOUbPMEZotH9Je0eBnT/AJIT/fh7C7BHsPHKof8A2aJHovHH8x9vfcsUg3HYB517vcoCLUHT3zS+IJDHFg7QFu/QH8oZMbCJks/rGtXLW3Dey3v/AFHz+yt/hXF1MG+R22u+tm3eOq7K8q4bm7jqdfBaDC5M514gdUp8n0XTnjUeL6LtmcUaglrwCdQ6xHmpCDoQe4hV/wD2RgF7nyQ6uFYy8R5oXOS7RIsWN/q2WZZHv3yQT76oNFrnNlpPdv5JrD4OqW8T3cLdgWy537BbGbk6SBnjUFbYlUb5Kiz3NG0BGrzZjd+UxsFd5nhajgQytwTvwBx+6y9H4Of85tSpWD2zLjwu4raRePVNalRuJ4ruT/yM5RlrnkDUm5J5m5JK2+Fy9tFttdzuUTL8LTbTinodTv8AwjgyYsYv7C6EaVCM+XnL+Ab2EJSq1P1XSNJ/CVqkeKa0Ii2UecYAvaSw8L9uTuh5Hqs5kuAfiKhZUc6n9XeCNiCto9V+V0gcaY2Env4P5CnyQTabPQwZpKEl9IT+G/hI08QatSp8wNu20drYm+37LVYylI6qGHdwuM6fZNE6ytxyUGIzuWR2yk4VysXYcLlTZMZGjXe/stDnchEx56BXGX5M4dqq4n+xtgO87+Ct8Ph2sENED7953RZWPHGxsvkyqlohTpACwH2XlRTlDqIuNIRybYOF4WCO9SnmvD3+ysoJNlbiMopunhHATuyxnu0WbzjI6rZdxfMYN9CO9v7LZO8/eicwGE4xLtNI5pMsfJleP5Lxq/Rn/gdz3UzTIJY2S12zDM8M8jy596uap/ZXLGtY0NaA0DQAQB4KixJhx6rZQpaFebyTboTruMTt73Szjy981XZlmrmEtMNv/gj3sq9+bf3Hy0SPIkWL48mrSL81FBz1njnH+70Q6mePGjQe8/ws80fsJfFn9GiJ9/hO4bJ3vA4jwtN+ZdyWKwuZ1KtVjXWaXN4mi0tBlwJ6gFfUv+4MeZBjobfwnxXLZPnUsVJAcPl7GaC/M6ormopNl5KZRHyYBzUpicLJa6J4TJHMJx7JFiQVwqD9Q4Tz/Sf2QSS9jYSa6J5fg2vcXG4aR07Wt+78qeZVZdHJWWHpcLAPcqjxJuUajSFOXKQtVSzwER8/MYW63F9CImEEkF7oO2nIg7+aM4G8mIBInl6KvZWc12sEJyoYMz4bFDxNCbjUeoSm6ZTj2qLnA5h8wQbO+/UJh7ZWey+mXVGNBiSL+s/da4shcnYrJFQZXOwxMaBCwGXijUfUBLnO5wBc6DyCsHN80MWAm/PaO5bwT7A8kkmkxWsN/RAw+dU+IU3OAcbNmRJAnhvumiJJ5ASPNVmb5RSrtio2YuCDDgeYIQyxqW0MhlS1IuuHquWZZhsU0cLK4LRYcQPFHWFyX4pfQy4f1GoQMTVI4QBdxhQbUeXOAsBGy9bT7TQXSbx0tcquyOq7GHaoZdzKiaI71HgaNgutmUjx1QdFD5jeY81KROgXgjkPJCxqSO7r+sKywlSKfcq5ptaw6WR8I/8ASd/ulcqYxxuIWrWlJYpsiUw8QYUSJRPYtaM/nGCFVn9w069FkTS19Fvq7IMLOZvguF/EBZ3od1Nkxpuz0vjZ2lxEsuexv+oJAMgQJJHM8lLE4imSYoj7fZQFJeikgWIc57sWwFICsHRFrLTYetI6rPu7N1Y4SvBBVOJ8dCc68isuaOIc3Qn7p6lmJcCHQJtI28PJVPEOsFSZ0T3s8+vsvMPIPC432daDOnim/lkOAJkSJ7gbpdmgBjQIZrFv9zeW4HMH8JElSCjtmie9UOPowehVnhq3EBe8T1/yuxFLiBBRJ2LrizPRcHkQf4QHwHcQsYv1lM4lhbIKrsQ5MTOojUB1EGxkTzOqPS0vySbX3THHDT3feyTldKynErdA/h4POJpyBA4j1s0wteSs18N3rjo1x+w/K1BqRI1XYuhfy2+fQu8oL3xr5KdS8xaUDhjr1TLEJHuvT8pSqUw48yl6iJMyhclcuK5dYVFoSg06Ya4u1JsOi9L1CUQCsK92yC9ekqMTsu7NWjyV3Ehm0rg5AxqJly9Y5BJUHVwNdlPMogi3Lg5s77oD6gCzjM7+XWv9DrH90zmGIM2Mg3B6IoZE42Dk+PKMqGMXiRISmaU+Kme6R3hLMubph1WwaLk2CCWRN0Ohhcdlf8P5ca51hg1KvK2Cpts1gI63JVlTwooUQwQCdVXVHJiVaEZMjnJtdCb8Ow/pHkvRSYB9I8lJ5Q3PAutaMUmReOASNN+nVeNqbhF4tvRI1ewYOh0/ZYsnHTGcOfXZbjMTABCap1g4SFSUnAo9NxFwidMFQovKFfhMhXLKoIkaKhoU3OaHRHfvG4UgXNmDbklq0+jJKMvew2dEEawR6rK4isJ1lOZlhqj78Xhos9j8LWp34eIdD+IWPLJeh2L48XrkWArBGNaRA8VVfDlE4l72l3A1ga48yOLtX8B5rZYTBYc/6cOjW8kJbm5/2GyhHA6fYv8ADpAqnmWkDzB/C0JfzSYotAPCA07EAWKkMRs7zGiYnRHk/N2MG6XqiApzuCk8wxMApikJ47BPfCUr49rRcqgx2YvcYmAlW63Kx5FEfHA5dl4c05Bcg0aLuEQwrxB5mM8ETRSvCjCmHXB/ZDdTIVTTREmiDiVHiIRXuEdUu9wIss6CW/RBzpKm0IQCewjJvt90pyt0P40rBDCE30CTxGVF3648Fd8aBUCyWNNGQzyi9GcrfDUn/U9EzRyw0xwl4c3a1wrV74Mc0Cve26HxUqQ3/USl2Z2vX4TG6uvg3DfMe6q4WbZvfuUti8KSDFjzWm+GqIZh2jffv3SseN+TfQ7Pmj4fx7ehXNa0v7lV1HprMwQ89VW1XKgjS0j2o5CB2XmulhzXgeBotOQVsabrzE0eNpHkeRXhcpgpc6G47uzInMYMSrLIazq9UU2kxq48mjX9kN2W05J4AZJN5Op6rY/DmVilT4oAc+/KBsEuMCvNnjGPWy3MARsNEtVCI6fL1UHPG9lSjyQLmhJ4pqdcEnWRVo1PZks1w7qLnVKRhrxwvA5Eg/gIGV5i6m4PaYPuQVpsTSBBBEg6rGZlhTQf/adOv8qTJBxdo9b4+VZY8Jd/5Pp2AxbazA9uv6h/Sf2XlcrCZNmppkOae8bHoVcYz4l4gIaAUSmmiaXx5RlrotxiC3QpfF1i8Ros9UzonV0eir80z/hYQx3FUNheQ3qhv6GLD9o09PIm1GcTXRcgnWYMfurLA5VTp6CTzNyUfAYcU6NNg2aPE7nzRAujH2+xE8jdpPQZrAuXNcvE0RsQwWCNP6XOjlsrJj51Q2IjQvWnBM8+M2eVqAIsquo0gq5aFCpQBUmTE10VYsq9lbRw5ceisAYEItKnAgILlLCND8mTlr0eOKE6pyEr1zSdV4XQmCwFWkTcmF3CAA6LqbigVHLmjU2ePco4bNDRcA76CfIoNV8Kk+IMTFOEqf4qynDHm+L9m5xlIVGS2/JZ6rSiQUh8I5/HYebLR5phpHG1EnatC5weKXBlHVfslg5TxBuggrmzUhqmVPEmGlL0io4p8wEmbKMUdk8rp8dZjDpN+4Lb4pt+iwGEr/LqNdyN19AD+NoI3EpkHoT8lO0xVzkE3RHIbimJ2TNC5EaFLcYc65gDyKO8ygPaA2ERwCvzVZmVPian6j7Ackq6maj2026ny70ub0UYVuyidhl1H4arVHfUWM5nXuhbijlTKY0l3M/jkiyhWPYcvlP/AOTMj4QoNbDuJx5kn8LPZt8McHapGQLwV9ArJCqAmcULjnmndgMX8SxAa3zUsD8RgmHiOoSWPwIeJ0KzeJD6bocD3hLaobFQmqR9BqZk0GxC5fMa2MrFx4ZjZeLqNWJH2BiOxcuXtM8FBGrnLlynzfqPx9km6hBqalcuUkh6AVEFy5csDRF2iWqLly5nIVqrM57ouXJGbot+H+6KzL/rC+mZc4miJXLl2H9Rn/kP2RTY5okpSFy5EyeIOoVBi5ckS7K4/qeuGq2+QH/wMXLkyIj5H6BMXqk62i9XJiJBZCxAXLkfo72IPRvh/wD/AEnuP3XLkqfaKIfpL+xd4rUpVy5cmLsm9AXJN4Xq5EjgD1UZwLLxcufQUP2RTwvFy5JKj//Z"/>
          <p:cNvSpPr>
            <a:spLocks noChangeAspect="1" noChangeArrowheads="1"/>
          </p:cNvSpPr>
          <p:nvPr/>
        </p:nvSpPr>
        <p:spPr bwMode="auto">
          <a:xfrm>
            <a:off x="0" y="-1571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753" name="AutoShape 8" descr="data:image/jpeg;base64,/9j/4AAQSkZJRgABAQAAAQABAAD/2wCEAAkGBxQTEhUUExQWFBUXGBgaFxgXFxUUFRQYFBQXFxUVFxYYHCggGBolHBQUITEhJSkrLi4uFx8zODMsNygtLiwBCgoKDg0OGxAQGzQmHyQ0LDQsLDQvLCwsLCwsLCwsLCwsLCwsLCwsLCwsLCwsLCwsLCwsLCwsLCwsLCwsLCwsLP/AABEIAMIBAwMBIgACEQEDEQH/xAAbAAACAwEBAQAAAAAAAAAAAAADBAIFBgABB//EADsQAAEDAgQDBgUDAwMFAQEAAAEAAhEDIQQFMUESUWEicYGRofAGEzKxwULR4VJi8TNyghQVI6KyNCT/xAAZAQADAQEBAAAAAAAAAAAAAAACAwQBAAX/xAAsEQACAgICAgICAQMEAwAAAAAAAQIRAyESMRNBBFEiMmFScbEUkaHRBSNC/9oADAMBAAIRAxEAPwDTV64aJKBluOl191SYzFl56bBdhKhmyRHM+Wj1fAuH5G4DgptIVDTw1V4kmAmGcVPeVcs6Z57+PXTLkIGIxzWalVOKziBbVU1WsXGSZWzyJdHY8DfZqRnFM7pPEta8yEjlODFQ30CvadBrdAppy5aZVD/1vQrhsGBcqdSmOSacUuXpPCKCeWUnsVdR6LylljXGVKrVAuSgNzlrbJcmkx8OclouGsDRAUDquoVOJvEhuddNJn2AxVIOsVR18rAMtCvKibw9AAXWaYyM3BGdoYHoj1suEaK9ewckN7dlkophxzysQyVz2mNQr3E1IbdeYPDhoSuYXe0bFAo8VtnTn5J6QKnhOMydEniCA4gLQWAhZ7MqJa6ditSitAqUmyDiYsq6q5ydp1l4+uNwh4fyOU/tGczLFFqf+Gc0HGA7dFzHCsqC2qTw+RNtBv3oPHJS0yjnjlDejfGoIlVjwXGyVwWHqNhpdxBXVCjCZv2RtKPWyox2C7Nwqd+Tu1G62NSnIuqPGDgMTCdBiXYjRwj6Y7WiXrYi6tKeLabON1W46g0GQmLsFvR62uea5QYBC5X+WJF42U1QkmAtNkGA4RJF9p+6W+Hsp4gKjtDotK6GrysapHqZp7o8cl6glQdjWzGiIwgkX1KJyFRj7ItwDNS0E9VHFUWhphoHgmn1BJSGPrgw0d66UqiZFNyR2VEMJHPRPisszmuILGcQ2KZyvMXOb2hCRzleit4k1yZa43GBgVNWzUnRNYt4fZJVcCDoVzWRoyCxLsUxGJc5puo/DmVmo+XGwQ6mGe2ZFk7kGJPGANEqPe1sslqD4dGxFOwa0WXv/SJuhTgKT1WrrZ5EqvRU4vD8Inkkv+8iY0hWWZfQVmcyw8wW6pcnsoxRUlUi9pYgP3R2ELMYZ72pmpmxbqEM5cVYccNukauk6Qk81Z2eIahIZVnbHSCYVpUqB7TF5Q8lOJjg8c9g8HiONoO+6liaAc0gqtwdB9N87HUflOYzGhoQRk4xuQU4JyqGykq0i0wl8dSJbI1VzhcIa3bNmn1TtXBNaw8IvGqZH80ZKfjf8mAdii3Ve5finF4A1JVtjcI1/ai41UMrZTbUaTaChjBx9lLyRlHSNTRo8NMbncoRruG6eq/Se5VhcqU9HmPs9rZzTbZxvus5nWYCpUlptCU+JXxW7wEi0pV02VxxrimHr1SY5oja5IuUo+pfuVpkFFlV5DtBssjk2FkxVDoE169Wubg6YEBo8lyp5oh4lT8Bh5oFzj2ZIb+Vb4x+q7L6Yo4djdw0T3m5+6qswzHWxQ2loZO5zbQF7u0pMxXC5n+4fdI08WCUtmlaIPIgqfLLdleDHemaCo4lx70KrSJvBKscvw4qHi/Tr3zeE5jwAI0RqDa2TymoukjM4qgXCC0m42XBpGx8lZgqQRxhRkst+irmURgUsTRGqC0reR3Gw7hOqDldACrbchT40T4fZx1ugKxNWGk1FmwiAvFNU2c5kGDhb9R9EMpJKxMIOTpAs3xg+kHdVOMf2bJUuJMnVCq1psDZTeW2ehH4/FB2ORatDjYQUbL8vc/oOau24Bobp/PRVNpqiVy4StFHkeQAf+WpcD6WmwPU9Puriq73t/CO+rt4d3JLvagjFR1EHJklkdyAF6g+rzEjulSe1ClGAvscw2M4GwBZMNzJh1BHqqh7oCWrVFmjqbPcU3he4bT6KuxTQ0zumKlT0+yrc1JPDw3JMIZFWE1+Bxk4YHeIVYaxU8nqAM+XHUnYn8ItWkL7LuEhPOCbMX8R1y6uGjWB4IuHYBrdWeNyY8bqgMk89bbBBweXvedI5k6LYRp3IbPInFKPoAMG1x3Eq3ynJzRqcYdIIuCnMLlQZc3I05JgvkgaSJXTjHtICOWT/G9Fm1wXJSlWgQuSebM8ZHH1eySFlMTXMmdFfY/FN4SOISqWpTlNyL6CwP7QmHJnA4T59RtMnU3PTUpLEUCLtMdEz8L40f8AU05tcjzBClTuaTPQaqDlE+glzKNMAWa0QBzWWzPFOqEyfDZMZjjC93IDQe90kRKfOdkGLFW32LBiK2ea9exQqPSHIrjCx3CVeI8JvOneEwcE/wDtZ3y4+Q/dNZRhflsDv1uE/wC1p0HSQiVBdUQi62R5ZpSaiVb8qnWqfBoH5TeUYcYeeEucTzj8BFJ9/wAqAqtJgObJMRNz0jwRqCWwHlm1THH40zP7x5KuxNFriSbHnJPoUV5SlU++SLin2gItrplTjuJpDYsd+fTvV1keTcQD3abdUsytGoBG4N/8K1/6/wCXTlt2gTCm8ag3IseaU4qKLllMAWsAlqz5U21+Kmw8wCf+WiE4py6IndkD75oReCSARI18VN7rKvyZ3/mquOhIb6LTkrsaKXPvTwH3XubPLWO25eO6liGRA5AT3wCisyvYCoLe5SNcyvald7nEMbIb9RJAaPHmuawumwBF4Bm28c11oNJoUqFCYdZ1U3M+6XqOiozk6Ae8R+FjdOxkVacUaPAYfhbO5E9ylVvZHKBWdGxO1tuqJOydi9R3Zaeg9LH7JDFYh7R2TbcJxrxwAb3t04ilapW+go6YGjnVSBoR6qxoYoOFtd+f+FmcV2XkeStslwLnninhaPM9AgfQ7ilssw5crFmHbGnovUHEzyGPewnQE911KjSqf0uI7lonAbW7tEB7wNfO/qt8P8h/6n0kU9bDuiS0hZDCtqmoXMBEOkHlBsvoNVyUZhWOMk8P2KXLDWyjD8nTTR1OsXNDjY/qHXdEa4JrBZexxIa6bX6DmiMwjGG3aPN2g7hoPVA8bZ3lgtEW4UujYcz7uoUsp4qjZcC2ZdqLDbx08U41096foNhvV3oBoiWKIqWeSWj17pPvqgvU3v1Q3lPRGDck8EA3FNgfUPup43CcZb2iADJ1jyCHiXNbUa7tXMT9PDJ2HmtCivoYralJVNfdk5UwradXi1A53J5apOqZOn8LTlXoA7T3sitceEje8Tv0UHeHRQJhBNaHY3s0uCrh9Gm4bDhPe20L250SeSEdpuzr9zgL+Y/+U48XQRdgZI1J0BcIE6QLfnuul8NT/wD5283lzid7kwfsj1qfECNJtPJeOsxrRo1oA8BrZEgPQjUrGuGsF3ghr+VjczvIHqmMfVlzp02XmXUS2uX6NInxiyhiu0HAakFEls5tFdgsX/qNDS5pIPEASAYgid7XXuEBdUDwIYyS5xtMtIA8ZU6GIApsYDwlohzdDxTc+OvihYWsXVHAGWhji/lP6fGVlh12CqiL6JLHtlh5jteI/hM1n3KRxdcMpuJO0edh910mqDxp8lRrsHV+ZRZVGpaOLvFil69RZ3Is7NJhZq03HQ/srEY3iGx6pcMqo3J8eSk/oapu4WAauBd5OOiRqJhrglatJ1Q8FME/1HYcxPNG8ioGOJ3sWw2FNapMW0HQcytfhqQa0NG2iDgMAKTYGu/VMwsjYOSSb10eip09Fyie8eMLxMpibRXvekw1w4i55jaGjfmvKgImofqBho2AGpPevcQ/tlo6+AAlFYSRBrQLySDNrR39EFpXtWrYex5IAN0Eh0LLXKG8IqxyZHceK3ojPO6TyXE8XzuTflt8YeSmnEXB0SrtDJpqbv8Aj/CD4ekXFo4SPKQI170/VdOiWy1/aEmbH/5OvVFeNvx9kUehOTujxxuhvXO7kNzvD/KOxdHj+R6+ir80PZDuRB9+qeeUnmDOw4XsNPL91thR7HMeZdPMA9bifyq9zvfgmXPmlTdzYB5CD9ilufvx9Fxy0Cc706oLnLn/AOeiE526FsbFD2Fx3ygXnRo4j1A19JWmqxqLgwRyg3BXzP4mxvy6BaPqqHh/4i7j5AD/AJLZ/B2OFfB0zMuZ2Hdw09EiN2OzY/wUyye7z+yG8ge/yp1BeeSXe4hNTJKB1TfX37lCJ5+7/wA+i9LZn3ookSffiusLiL1YniLRO8x6odbEHh4RAHS0qVZ0yD7uk6iKzVEA/pzWSzzNBVqfLb9DNT/U79hf1V1nVd5aadOA531O/oby7yqnLvhgl31FxOwEJUnekX4FHH+cxXDk/pJCtMLiKjevotLl/wAIUmiXyT0JspY3IWtvTnuN57ileF0HL5eOUqK04yo4QBB5hb7Blhpt4QGiBbSLLI4F7GiHAh3UaK4wuZNAIJtsdkEPxlbFfIjzilFdFpVxDG7/AJVFmOcm4Z2eu/hyXYzNqAPD8wcR0Akk+QS+NyypEiB/u/YfunxyNukTeGMdy/5Klz3EyTfrMrlF2S15/wBb/wBSPsVyP8voZUP61/s/+i7xFTbZADoFtTqbkxyk7JjMKPC7WxSzYRuS9iYxb6RF6XxFbgYT4BFrP24ST01KhWymrVFwWDYW/KXKXLUR2OCi7npEvhaqA2qwntO4XDqWzI74MqzL5VK/4aqt+h4tpNvIhSo46rR7OIYY/rAmO8ix+6FJpUxk1HJLlF2XtOoQQeV1bfPFRoeO4jkR0/KzortIlrgRzBQ8JmfyX8TvoNnjpzHUIVk4umDLA5q12jRPfIj/ACl3D0/n34I0ggOaQ4ESCNHAxBCg8e9U7kSKNAne/NArOBlGrvtaPx0SdR0orOUbPMEZotH9Je0eBnT/AJIT/fh7C7BHsPHKof8A2aJHovHH8x9vfcsUg3HYB517vcoCLUHT3zS+IJDHFg7QFu/QH8oZMbCJks/rGtXLW3Dey3v/AFHz+yt/hXF1MG+R22u+tm3eOq7K8q4bm7jqdfBaDC5M514gdUp8n0XTnjUeL6LtmcUaglrwCdQ6xHmpCDoQe4hV/wD2RgF7nyQ6uFYy8R5oXOS7RIsWN/q2WZZHv3yQT76oNFrnNlpPdv5JrD4OqW8T3cLdgWy537BbGbk6SBnjUFbYlUb5Kiz3NG0BGrzZjd+UxsFd5nhajgQytwTvwBx+6y9H4Of85tSpWD2zLjwu4raRePVNalRuJ4ruT/yM5RlrnkDUm5J5m5JK2+Fy9tFttdzuUTL8LTbTinodTv8AwjgyYsYv7C6EaVCM+XnL+Ab2EJSq1P1XSNJ/CVqkeKa0Ii2UecYAvaSw8L9uTuh5Hqs5kuAfiKhZUc6n9XeCNiCto9V+V0gcaY2Env4P5CnyQTabPQwZpKEl9IT+G/hI08QatSp8wNu20drYm+37LVYylI6qGHdwuM6fZNE6ytxyUGIzuWR2yk4VysXYcLlTZMZGjXe/stDnchEx56BXGX5M4dqq4n+xtgO87+Ct8Ph2sENED7953RZWPHGxsvkyqlohTpACwH2XlRTlDqIuNIRybYOF4WCO9SnmvD3+ysoJNlbiMopunhHATuyxnu0WbzjI6rZdxfMYN9CO9v7LZO8/eicwGE4xLtNI5pMsfJleP5Lxq/Rn/gdz3UzTIJY2S12zDM8M8jy596uap/ZXLGtY0NaA0DQAQB4KixJhx6rZQpaFebyTboTruMTt73Szjy981XZlmrmEtMNv/gj3sq9+bf3Hy0SPIkWL48mrSL81FBz1njnH+70Q6mePGjQe8/ws80fsJfFn9GiJ9/hO4bJ3vA4jwtN+ZdyWKwuZ1KtVjXWaXN4mi0tBlwJ6gFfUv+4MeZBjobfwnxXLZPnUsVJAcPl7GaC/M6ormopNl5KZRHyYBzUpicLJa6J4TJHMJx7JFiQVwqD9Q4Tz/Sf2QSS9jYSa6J5fg2vcXG4aR07Wt+78qeZVZdHJWWHpcLAPcqjxJuUajSFOXKQtVSzwER8/MYW63F9CImEEkF7oO2nIg7+aM4G8mIBInl6KvZWc12sEJyoYMz4bFDxNCbjUeoSm6ZTj2qLnA5h8wQbO+/UJh7ZWey+mXVGNBiSL+s/da4shcnYrJFQZXOwxMaBCwGXijUfUBLnO5wBc6DyCsHN80MWAm/PaO5bwT7A8kkmkxWsN/RAw+dU+IU3OAcbNmRJAnhvumiJJ5ASPNVmb5RSrtio2YuCDDgeYIQyxqW0MhlS1IuuHquWZZhsU0cLK4LRYcQPFHWFyX4pfQy4f1GoQMTVI4QBdxhQbUeXOAsBGy9bT7TQXSbx0tcquyOq7GHaoZdzKiaI71HgaNgutmUjx1QdFD5jeY81KROgXgjkPJCxqSO7r+sKywlSKfcq5ptaw6WR8I/8ASd/ulcqYxxuIWrWlJYpsiUw8QYUSJRPYtaM/nGCFVn9w069FkTS19Fvq7IMLOZvguF/EBZ3od1Nkxpuz0vjZ2lxEsuexv+oJAMgQJJHM8lLE4imSYoj7fZQFJeikgWIc57sWwFICsHRFrLTYetI6rPu7N1Y4SvBBVOJ8dCc68isuaOIc3Qn7p6lmJcCHQJtI28PJVPEOsFSZ0T3s8+vsvMPIPC432daDOnim/lkOAJkSJ7gbpdmgBjQIZrFv9zeW4HMH8JElSCjtmie9UOPowehVnhq3EBe8T1/yuxFLiBBRJ2LrizPRcHkQf4QHwHcQsYv1lM4lhbIKrsQ5MTOojUB1EGxkTzOqPS0vySbX3THHDT3feyTldKynErdA/h4POJpyBA4j1s0wteSs18N3rjo1x+w/K1BqRI1XYuhfy2+fQu8oL3xr5KdS8xaUDhjr1TLEJHuvT8pSqUw48yl6iJMyhclcuK5dYVFoSg06Ya4u1JsOi9L1CUQCsK92yC9ekqMTsu7NWjyV3Ehm0rg5AxqJly9Y5BJUHVwNdlPMogi3Lg5s77oD6gCzjM7+XWv9DrH90zmGIM2Mg3B6IoZE42Dk+PKMqGMXiRISmaU+Kme6R3hLMubph1WwaLk2CCWRN0Ohhcdlf8P5ca51hg1KvK2Cpts1gI63JVlTwooUQwQCdVXVHJiVaEZMjnJtdCb8Ow/pHkvRSYB9I8lJ5Q3PAutaMUmReOASNN+nVeNqbhF4tvRI1ewYOh0/ZYsnHTGcOfXZbjMTABCap1g4SFSUnAo9NxFwidMFQovKFfhMhXLKoIkaKhoU3OaHRHfvG4UgXNmDbklq0+jJKMvew2dEEawR6rK4isJ1lOZlhqj78Xhos9j8LWp34eIdD+IWPLJeh2L48XrkWArBGNaRA8VVfDlE4l72l3A1ga48yOLtX8B5rZYTBYc/6cOjW8kJbm5/2GyhHA6fYv8ADpAqnmWkDzB/C0JfzSYotAPCA07EAWKkMRs7zGiYnRHk/N2MG6XqiApzuCk8wxMApikJ47BPfCUr49rRcqgx2YvcYmAlW63Kx5FEfHA5dl4c05Bcg0aLuEQwrxB5mM8ETRSvCjCmHXB/ZDdTIVTTREmiDiVHiIRXuEdUu9wIss6CW/RBzpKm0IQCewjJvt90pyt0P40rBDCE30CTxGVF3648Fd8aBUCyWNNGQzyi9GcrfDUn/U9EzRyw0xwl4c3a1wrV74Mc0Cve26HxUqQ3/USl2Z2vX4TG6uvg3DfMe6q4WbZvfuUti8KSDFjzWm+GqIZh2jffv3SseN+TfQ7Pmj4fx7ehXNa0v7lV1HprMwQ89VW1XKgjS0j2o5CB2XmulhzXgeBotOQVsabrzE0eNpHkeRXhcpgpc6G47uzInMYMSrLIazq9UU2kxq48mjX9kN2W05J4AZJN5Op6rY/DmVilT4oAc+/KBsEuMCvNnjGPWy3MARsNEtVCI6fL1UHPG9lSjyQLmhJ4pqdcEnWRVo1PZks1w7qLnVKRhrxwvA5Eg/gIGV5i6m4PaYPuQVpsTSBBBEg6rGZlhTQf/adOv8qTJBxdo9b4+VZY8Jd/5Pp2AxbazA9uv6h/Sf2XlcrCZNmppkOae8bHoVcYz4l4gIaAUSmmiaXx5RlrotxiC3QpfF1i8Ros9UzonV0eir80z/hYQx3FUNheQ3qhv6GLD9o09PIm1GcTXRcgnWYMfurLA5VTp6CTzNyUfAYcU6NNg2aPE7nzRAujH2+xE8jdpPQZrAuXNcvE0RsQwWCNP6XOjlsrJj51Q2IjQvWnBM8+M2eVqAIsquo0gq5aFCpQBUmTE10VYsq9lbRw5ceisAYEItKnAgILlLCND8mTlr0eOKE6pyEr1zSdV4XQmCwFWkTcmF3CAA6LqbigVHLmjU2ePco4bNDRcA76CfIoNV8Kk+IMTFOEqf4qynDHm+L9m5xlIVGS2/JZ6rSiQUh8I5/HYebLR5phpHG1EnatC5weKXBlHVfslg5TxBuggrmzUhqmVPEmGlL0io4p8wEmbKMUdk8rp8dZjDpN+4Lb4pt+iwGEr/LqNdyN19AD+NoI3EpkHoT8lO0xVzkE3RHIbimJ2TNC5EaFLcYc65gDyKO8ygPaA2ERwCvzVZmVPian6j7Ackq6maj2026ny70ub0UYVuyidhl1H4arVHfUWM5nXuhbijlTKY0l3M/jkiyhWPYcvlP/AOTMj4QoNbDuJx5kn8LPZt8McHapGQLwV9ArJCqAmcULjnmndgMX8SxAa3zUsD8RgmHiOoSWPwIeJ0KzeJD6bocD3hLaobFQmqR9BqZk0GxC5fMa2MrFx4ZjZeLqNWJH2BiOxcuXtM8FBGrnLlynzfqPx9km6hBqalcuUkh6AVEFy5csDRF2iWqLly5nIVqrM57ouXJGbot+H+6KzL/rC+mZc4miJXLl2H9Rn/kP2RTY5okpSFy5EyeIOoVBi5ckS7K4/qeuGq2+QH/wMXLkyIj5H6BMXqk62i9XJiJBZCxAXLkfo72IPRvh/wD/AEnuP3XLkqfaKIfpL+xd4rUpVy5cmLsm9AXJN4Xq5EjgD1UZwLLxcufQUP2RTwvFy5JKj//Z"/>
          <p:cNvSpPr>
            <a:spLocks noChangeAspect="1" noChangeArrowheads="1"/>
          </p:cNvSpPr>
          <p:nvPr/>
        </p:nvSpPr>
        <p:spPr bwMode="auto">
          <a:xfrm>
            <a:off x="152400" y="-47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754" name="AutoShape 2" descr="data:image/jpeg;base64,/9j/4AAQSkZJRgABAQAAAQABAAD/2wCEAAkGBhQSERQUEhQVFBUVFBUXFBQUFBQXFhQUFBQVFBQUFBQXHCYeFxkjGRQVHy8gIycpLCwsFx4xNTAqNSYrLCkBCQoKDgwOGA8PFywcHCQpKSwsLCkpKSwsLCwpLCksLCwpLCwpLCksLCwsLCksKSwsLCwpLCksKSwpLCksLCksLP/AABEIAKwA5gMBIgACEQEDEQH/xAAbAAABBQEBAAAAAAAAAAAAAAABAAIDBAUGB//EAD4QAAIBAgIFCAgDCQADAAAAAAABAgMRBCEFEjFBUQYTYXGBkdHwFBUiUlOhscEjMuEWQkNicoKSk/EzorL/xAAZAQEBAQEBAQAAAAAAAAAAAAAAAQMCBAX/xAAgEQEBAAICAgMBAQAAAAAAAAAAAQIRAxITUSExQWEy/9oADAMBAAIRAxEAPwDposa2G4WVAQriWwa4gOvmBAuCTICOSyGqQ1MomjsBtGxYL2IHCIpVSvPFpAXJMUpmZU0mk9pE9Lx4gbFwylmY0tLx4j3pePEDWbGqWZmetY8Q+s48QNJsbrGc9Jp7wes4gXgORQlpOPEb6yXEDRUhyZRp41cSeNW5ROhrYoyQkAGFxFcO8BqEK4gLCQ+4FsFYBiDIQWgAmKwbCZAywJZFmhhHNpRV3v4JcWa1LRcYbtZ729z6FuM8+SYOpjthKPC76kyOqpboSfYzfrQ87CvOl5+xh576d9HMYnnv3aU/l4mZXwWKl/Bn8vE7h0brvA6PQPPTpHnstEYl581Pvj4hXJ7F/An3x8TvMRStFvPeyfk9UdSE1LbB6qd87SV382S89n4swjzr1Hifgzy6Y+I71Hil/Bl3w8T0F0n3A5vMefJOjg4aDxXwZf5Q8R/qXE76Mu+L+53Cp+fPWN5rhx7O7uHnp0ef16VSH54Th/VFpd+wh587yrNrLc9zzRg6Q0DCd3T9iaz1P3Jbcl7sjXHm9pcXP8+HnyKUWnZ5NZNPiBmzhZhiC7hse0ZBJTmUdThcVrFuMznsDXszdoTuioniKwUC4CCJiAsILCCIDWOsFBSACQrCZZwFPWqwT2ayv1LP7HNuptW9o3A83BLe85dfDsJalMuRQ2pRPl5W27r0yMqtTIFQvl3F7EQKuFoqUZye1VLJrdZJ9jzJtdGSw1lnvXnMYqN8tvnaWsPF6s4u9k4uPU1Zr5EeEh+N1wllu/T9B2NKeLp+xLqY7krS/Dq9Lu+h6ufyt8ibFU/Zkuh/Qk5Lw/Dns22fTZb+nMlpELpfUPozausx8oN1IRW93fVHO3aMrSdNqcMrSu1sTTftJrqY2aROn0D/AEVtecyXSsLXUd+a7R9OlB2UXZrJReT7L7Rs0xsTSy+33MmvDeuk6LF0tuX/AHgY+Jht42NMa5rmtPYe6VRbbqM+n3WYrZ1eLpa1KpH+SXyVzk0e3iu5pjkQkISNXK3h5nQYGeRz2HR0GAWSKNCIZxAgtFQ5LIAYiAt9Y2KCOSIGpBQmBIA2LWi5WrQ67d6aKoac2mmtqaa607olm5pY7qjEkdMiwuIUoKS2NX7eBJKR8y/DZQxMMyhhqC1J7U3Ud9qvkkaeIKj3+e8zaIsHdc5F5rJrt2/RAowtWT/ll9LkwkNCtiktWXU/oO5NR/Dm7Z63y1VbtDio+y+ph5Nfkn/Vt45LP7dgojr+zOM9uq3fjZ5DsRSUmlFpptNtPYlZ5k0l9xJJeewBmKqRvnktnR52FavQvbV25Wa3XzLTiNtbZkFVsfK7b83MTEQ2+fO02cRsMzER2/P7mkcVh432adR/ySOOSOm5S4pRjqLbK1+hI5tRPbwz42yzAfThckp0Gy9hsC3uNnBmFoZo6DDUrJEeGwaiXIRKDFDhKIHtKhJiE2AC6hCvmOZAGBikJAGwYoaOiwNTROkubvCX5G/8Wb8Kya23OOTLVDGShs2Hm5eHt8z7aY56dDVZBIovSr8oiekpX3dz2cOo8t4c5+Ne8aQrmbLSkuEe5+I16Ulwj3PxHiz9HaL+J/K+oOgVqxks76zf/rF/dma9IybT9l9DTs+vMdHSc17vc/EXhzv4d41ZDDKek59Hd+oZaUn/AC9z8R4c/R3jUbGS8+eozXpSdv3e7hs3kUtJVLWTj/j+pfDn6TvF2rHiYOltKxpLKzdutJ9n0JK7qTTUpu3BZfQqPRkeFzbDgv65ufpylShOrNyaeZdw2hHvOip4ZJD4wR65NMmXR0ZFItRw6RZcbCZUM1A6o69wSQATAFDJMoQgiILkkK4mwAISBIKATAFgAMWSaxGmHWAmcwKRGpAbIqZSDcgUwqtZgTXEpFWeJzGLFq+0C5JXGqWRUeNXEYsWiC60MuQLFobLEoosSGpkHpA2WIRRPJgTIHiUR+kdIFqTGkKxAVWCJL5jiO4VIAgtsCkN2FAkhCmIC2xITAQFgTEgtAITFYQACC4+nSlJ2im+rd0t7iW6UrEVSVjTjouy9qWfCPiyCvo6Dyeu/wC5r6GN58HfSsqvjox2szMRpyK2M26nJzDt5wn/ALJ+JE+SmF+HL/bPxOfPidK5mvpxvYVZaVlxOu/ZLC/Dl1c5PxEuSWE+HL/ZPxHnx/q9K4/1pLiJaUlxOvXJPCW/8Ut38WfiKfJHCfDl/tn05begefH+p0rk1pV8Ry0m+J1P7I4X4ct/8SfDpYf2VwvwpdfOT4dLHnx/p0rmPWL4g9YPidBV5LYfdzkXf3r9TzMjSHJicLypS5yPDZNW6N/Yd48uNS42KvrB8QenviZzYtY1ctOOkHxLNHSj3mFrD4VSjrKGNTRahO5y+ExVmbuFr3SA0FIVxkHcckVDmIAC6FpBYGI5CDcFxIA3FcA5IB+HwrnJRjtfyW9s6XD4RQjaKy2t72+LZV5OYX2Zz3t6q6lm7dr+Rrypng587b1/G+E+NsyrSKtSkalakVKkDzu1J0gcz57y1qA1Ciq6Qub89Ra1BagFXmgOj+haUNwub+oFR0vqNlSLjpjZUyjMxFHh2mdWm4vhnk1u4G7Vh/0yMZT2/T6WOpUYGnNHKonUhlNfmS/eXic0dmsn535M5fSeH5urKO7au09fFl+Msp+qYkEDN3CejI2tGVTBpmxo3aUb9NkhDSZM9pUF5sAr5iAuSjvGku4TpgRNhDYViABQAgdboBLmI24y/wDpmlzZicmK/wCFKO+Em/7ZK/1ubykfN5JrO7bS/CniKZSnE0cQUJGVaT6QyiJwHMNgqNRBq/Mk6QICPVE4kjFYCPVG82S2GsCpWRlYyG3u6TZrIy8WvPQdRKxasM/PDJnO8pY/ir+hfVo6qVP2l1rsOP07XUq87bI2iv7dvzZ6uL/TPL6UABUSWnRPUyGjA29GUSphMFc3cNh7IonhHIffMbYKVyoNhCEBox4C3DBNgJoNgsDZANUKiGwUwJtH4x0ZqSzWyS4xe3tOtpV04qUXdPY/scfYnwONlTb1XdPbF7Gefl4u/wAz7d45adPVncpzkV4aVg1ndPg8/mB4uHvI8Vwyn3G+4mcgSll2efoRekw96PeD0mPvLv8AOY1fRuJbefkIh9Kj7y7+r9Q+kQ96I630biZjb+fmRPEw95d/3B6TD3kOt9G0zkN1iP0iHvLLpG+kw95eI602FZmZiVu8vaXa2Mh73cm+wysVipPKC1el7eDdjvHjyv1HNyjN05pBUYNJ/iSVkuGVnI4+nhXJ9Z1kdCpy1pXlJ7WyeOBS3Huww6xjlduaoaKZoYbRPE2eZHQpWNEVaGHSLOpkOazE9gQxQEOQ1IBSYBIQ2L4L5iaEVDxtwsDQU4URNAp7SB6eQkNgx0QE3kFS2jXsBPcAkx0GMQ5/YB1woYmNvmFSvZkMQGxsmREqImwKWQ1vcVTnIbe4HvGw2BBuMlK4SN7AHXEp5gX2FbeAQBTGN2ALGPMcMsAkxDZsRR//2Q=="/>
          <p:cNvSpPr>
            <a:spLocks noChangeAspect="1" noChangeArrowheads="1"/>
          </p:cNvSpPr>
          <p:nvPr/>
        </p:nvSpPr>
        <p:spPr bwMode="auto">
          <a:xfrm>
            <a:off x="0" y="-784225"/>
            <a:ext cx="219075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755" name="AutoShape 4" descr="data:image/jpeg;base64,/9j/4AAQSkZJRgABAQAAAQABAAD/2wCEAAkGBhQSERQUEhQVFBUVFBUXFBQUFBQXFhQUFBQVFBQUFBQXHCYeFxkjGRQVHy8gIycpLCwsFx4xNTAqNSYrLCkBCQoKDgwOGA8PFywcHCQpKSwsLCkpKSwsLCwpLCksLCwpLCwpLCksLCwsLCksKSwsLCwpLCksKSwpLCksLCksLP/AABEIAKwA5gMBIgACEQEDEQH/xAAbAAABBQEBAAAAAAAAAAAAAAABAAIDBAUGB//EAD4QAAIBAgIFCAgDCQADAAAAAAABAgMRBCEFEjFBUQYTYXGBkdHwFBUiUlOhscEjMuEWQkNicoKSk/EzorL/xAAZAQEBAQEBAQAAAAAAAAAAAAAAAQMCBAX/xAAgEQEBAAICAgMBAQAAAAAAAAAAAQIRAxITUSExQWEy/9oADAMBAAIRAxEAPwDposa2G4WVAQriWwa4gOvmBAuCTICOSyGqQ1MomjsBtGxYL2IHCIpVSvPFpAXJMUpmZU0mk9pE9Lx4gbFwylmY0tLx4j3pePEDWbGqWZmetY8Q+s48QNJsbrGc9Jp7wes4gXgORQlpOPEb6yXEDRUhyZRp41cSeNW5ROhrYoyQkAGFxFcO8BqEK4gLCQ+4FsFYBiDIQWgAmKwbCZAywJZFmhhHNpRV3v4JcWa1LRcYbtZ729z6FuM8+SYOpjthKPC76kyOqpboSfYzfrQ87CvOl5+xh576d9HMYnnv3aU/l4mZXwWKl/Bn8vE7h0brvA6PQPPTpHnstEYl581Pvj4hXJ7F/An3x8TvMRStFvPeyfk9UdSE1LbB6qd87SV382S89n4swjzr1Hifgzy6Y+I71Hil/Bl3w8T0F0n3A5vMefJOjg4aDxXwZf5Q8R/qXE76Mu+L+53Cp+fPWN5rhx7O7uHnp0ef16VSH54Th/VFpd+wh587yrNrLc9zzRg6Q0DCd3T9iaz1P3Jbcl7sjXHm9pcXP8+HnyKUWnZ5NZNPiBmzhZhiC7hse0ZBJTmUdThcVrFuMznsDXszdoTuioniKwUC4CCJiAsILCCIDWOsFBSACQrCZZwFPWqwT2ayv1LP7HNuptW9o3A83BLe85dfDsJalMuRQ2pRPl5W27r0yMqtTIFQvl3F7EQKuFoqUZye1VLJrdZJ9jzJtdGSw1lnvXnMYqN8tvnaWsPF6s4u9k4uPU1Zr5EeEh+N1wllu/T9B2NKeLp+xLqY7krS/Dq9Lu+h6ufyt8ibFU/Zkuh/Qk5Lw/Dns22fTZb+nMlpELpfUPozausx8oN1IRW93fVHO3aMrSdNqcMrSu1sTTftJrqY2aROn0D/AEVtecyXSsLXUd+a7R9OlB2UXZrJReT7L7Rs0xsTSy+33MmvDeuk6LF0tuX/AHgY+Jht42NMa5rmtPYe6VRbbqM+n3WYrZ1eLpa1KpH+SXyVzk0e3iu5pjkQkISNXK3h5nQYGeRz2HR0GAWSKNCIZxAgtFQ5LIAYiAt9Y2KCOSIGpBQmBIA2LWi5WrQ67d6aKoac2mmtqaa607olm5pY7qjEkdMiwuIUoKS2NX7eBJKR8y/DZQxMMyhhqC1J7U3Ud9qvkkaeIKj3+e8zaIsHdc5F5rJrt2/RAowtWT/ll9LkwkNCtiktWXU/oO5NR/Dm7Z63y1VbtDio+y+ph5Nfkn/Vt45LP7dgojr+zOM9uq3fjZ5DsRSUmlFpptNtPYlZ5k0l9xJJeewBmKqRvnktnR52FavQvbV25Wa3XzLTiNtbZkFVsfK7b83MTEQ2+fO02cRsMzER2/P7mkcVh432adR/ySOOSOm5S4pRjqLbK1+hI5tRPbwz42yzAfThckp0Gy9hsC3uNnBmFoZo6DDUrJEeGwaiXIRKDFDhKIHtKhJiE2AC6hCvmOZAGBikJAGwYoaOiwNTROkubvCX5G/8Wb8Kya23OOTLVDGShs2Hm5eHt8z7aY56dDVZBIovSr8oiekpX3dz2cOo8t4c5+Ne8aQrmbLSkuEe5+I16Ulwj3PxHiz9HaL+J/K+oOgVqxks76zf/rF/dma9IybT9l9DTs+vMdHSc17vc/EXhzv4d41ZDDKek59Hd+oZaUn/AC9z8R4c/R3jUbGS8+eozXpSdv3e7hs3kUtJVLWTj/j+pfDn6TvF2rHiYOltKxpLKzdutJ9n0JK7qTTUpu3BZfQqPRkeFzbDgv65ufpylShOrNyaeZdw2hHvOip4ZJD4wR65NMmXR0ZFItRw6RZcbCZUM1A6o69wSQATAFDJMoQgiILkkK4mwAISBIKATAFgAMWSaxGmHWAmcwKRGpAbIqZSDcgUwqtZgTXEpFWeJzGLFq+0C5JXGqWRUeNXEYsWiC60MuQLFobLEoosSGpkHpA2WIRRPJgTIHiUR+kdIFqTGkKxAVWCJL5jiO4VIAgtsCkN2FAkhCmIC2xITAQFgTEgtAITFYQACC4+nSlJ2im+rd0t7iW6UrEVSVjTjouy9qWfCPiyCvo6Dyeu/wC5r6GN58HfSsqvjox2szMRpyK2M26nJzDt5wn/ALJ+JE+SmF+HL/bPxOfPidK5mvpxvYVZaVlxOu/ZLC/Dl1c5PxEuSWE+HL/ZPxHnx/q9K4/1pLiJaUlxOvXJPCW/8Ut38WfiKfJHCfDl/tn05begefH+p0rk1pV8Ry0m+J1P7I4X4ct/8SfDpYf2VwvwpdfOT4dLHnx/p0rmPWL4g9YPidBV5LYfdzkXf3r9TzMjSHJicLypS5yPDZNW6N/Yd48uNS42KvrB8QenviZzYtY1ctOOkHxLNHSj3mFrD4VSjrKGNTRahO5y+ExVmbuFr3SA0FIVxkHcckVDmIAC6FpBYGI5CDcFxIA3FcA5IB+HwrnJRjtfyW9s6XD4RQjaKy2t72+LZV5OYX2Zz3t6q6lm7dr+Rrypng587b1/G+E+NsyrSKtSkalakVKkDzu1J0gcz57y1qA1Ciq6Qub89Ra1BagFXmgOj+haUNwub+oFR0vqNlSLjpjZUyjMxFHh2mdWm4vhnk1u4G7Vh/0yMZT2/T6WOpUYGnNHKonUhlNfmS/eXic0dmsn535M5fSeH5urKO7au09fFl+Msp+qYkEDN3CejI2tGVTBpmxo3aUb9NkhDSZM9pUF5sAr5iAuSjvGku4TpgRNhDYViABQAgdboBLmI24y/wDpmlzZicmK/wCFKO+Em/7ZK/1ubykfN5JrO7bS/CniKZSnE0cQUJGVaT6QyiJwHMNgqNRBq/Mk6QICPVE4kjFYCPVG82S2GsCpWRlYyG3u6TZrIy8WvPQdRKxasM/PDJnO8pY/ir+hfVo6qVP2l1rsOP07XUq87bI2iv7dvzZ6uL/TPL6UABUSWnRPUyGjA29GUSphMFc3cNh7IonhHIffMbYKVyoNhCEBox4C3DBNgJoNgsDZANUKiGwUwJtH4x0ZqSzWyS4xe3tOtpV04qUXdPY/scfYnwONlTb1XdPbF7Gefl4u/wAz7d45adPVncpzkV4aVg1ndPg8/mB4uHvI8Vwyn3G+4mcgSll2efoRekw96PeD0mPvLv8AOY1fRuJbefkIh9Kj7y7+r9Q+kQ96I630biZjb+fmRPEw95d/3B6TD3kOt9G0zkN1iP0iHvLLpG+kw95eI602FZmZiVu8vaXa2Mh73cm+wysVipPKC1el7eDdjvHjyv1HNyjN05pBUYNJ/iSVkuGVnI4+nhXJ9Z1kdCpy1pXlJ7WyeOBS3Huww6xjlduaoaKZoYbRPE2eZHQpWNEVaGHSLOpkOazE9gQxQEOQ1IBSYBIQ2L4L5iaEVDxtwsDQU4URNAp7SB6eQkNgx0QE3kFS2jXsBPcAkx0GMQ5/YB1woYmNvmFSvZkMQGxsmREqImwKWQ1vcVTnIbe4HvGw2BBuMlK4SN7AHXEp5gX2FbeAQBTGN2ALGPMcMsAkxDZsRR//2Q=="/>
          <p:cNvSpPr>
            <a:spLocks noChangeAspect="1" noChangeArrowheads="1"/>
          </p:cNvSpPr>
          <p:nvPr/>
        </p:nvSpPr>
        <p:spPr bwMode="auto">
          <a:xfrm>
            <a:off x="152400" y="-631825"/>
            <a:ext cx="219075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756" name="AutoShape 6" descr="data:image/jpeg;base64,/9j/4AAQSkZJRgABAQAAAQABAAD/2wBDAAkGBwgHBgkIBwgKCgkLDRYPDQwMDRsUFRAWIB0iIiAdHx8kKDQsJCYxJx8fLT0tMTU3Ojo6Iys/RD84QzQ5Ojf/2wBDAQoKCg0MDRoPDxo3JR8lNzc3Nzc3Nzc3Nzc3Nzc3Nzc3Nzc3Nzc3Nzc3Nzc3Nzc3Nzc3Nzc3Nzc3Nzc3Nzc3Nzf/wAARCADDAQMDASIAAhEBAxEB/8QAHAAAAgIDAQEAAAAAAAAAAAAAAQIAAwQFBgcI/8QAPBAAAQMCBQIEAwcCBAcBAAAAAQACEQMhBAUSMUFRYQYTcYEiMpEHFCNCUqGxFXIkU8HhMzREYpLR8PH/xAAYAQEBAQEBAAAAAAAAAAAAAAAAAQIDBP/EACARAQEAAgIDAQADAAAAAAAAAAABAhEDMRIhQRMiMlH/2gAMAwEAAhEDEQA/AOlBJ36dEGzJk36JztI2SzFoVRA68AbJ7H2ukaBuRCcxA0lFGZHEIE8jYINJ2UbfeSqJ0nlRzRvuUdMgwoBLrmQOFAoEQQL8olvPChjhSXQgnI2sgbGeeycbbX6pY7oIbhA9EQLTBt3UEclUC2xKhPQCRsoCCbc9VCOYQC5ujJB3uBsoOplSIvFz1QQDjqeUjjNjx05T/wD0BJDhYj3QM0E77cJ7nj6pQDaUx2HACiJECUdo4UIg9eiUi290Cu+vQKNBBumu0E7FE2tZApvypJEBEmTcIEggx7oFbB2FlB1hEAGDx2RJ67dEA5sB7qabbCRygIkgOgIDYHcdUAkjZqigJiwsoqLDYAKq5dIJjsmlziSP3UItpBvyAoGbtwLblMC0NudXVJAEG8+qcFz+IA2ARUvAjojwBO6kkRHXojAFzugLBpA2gICS4GFARJgSUwvcmyBeZP0UAt3m6Lh/CMEA2uUFcb+qgt1JKIBFjx+6YREAR6oFMiyWfYdUxBOxSzJhBAbkRKjZFzsjbhA3cBwgIMiJsd7IWJvZGwugIMzsgjjIAQ1TFrolo03vKjLbcIGDdNzsByh8x5RIgfF9EQJ4j1QQkRYqcEoxwBZQt+E2n3QJYm/7qASUwBMGALoEA2QK5u10pgEQbJ5EwFDEC89bIhbx0Cm25UmTZuyABJkoAWgNiObqFwnbdHTYyVBqNpiUCgD9KihF/mJUQP62UaOBtygJ35KYCZv7BFGIG1+iZpjYKCY78I6e1lAd4hmyBPxEACyIF403OyzKOWV6o1PApNPLrH6KXKTtZNsIEH0TbG/K3DMnpNaDVdUd04BT/wBNw4j8I/8Aldc/2xa8K0kWi3qjPHAW3fl1FwtraY3aVh1suqNBdTqBw6OEEqzlxqXGsEgAzNvRK7c7kqyqx1F0VGls7A8pIJ7RyujJXGNksbzPomIte/MIAqibBFlzugYcL2CDedtkEc7gKTIk391CJAkKMA9UDtFtoRjYGyWYsmbJdsIUEtsPZEzsD6oxeJRDXOdpptLieAE2AADedlLAALOpZViXgF+mmP8AuuVkDJ2gfFXJ/taAsXkxn1fGtTFxFuqWA3eexK3BymnBArPnuAseplVQXp1WkxyIKk5cf9XxrX8e6hBHO6etRqUDpqNLSeVWWgbX6rpLL0yWb8nqgeTaE5aAb2SOuZGwCqACTAgHug4WNxHqjvc2Hog1si/KBQ6BEBRWaewUQG3GyPcIAOmwVkH37ooDe8K+hQq4qoGUxJHzEmzUtGm+tVbTpCSbenddFhMNTo0dDR8A3dHznuufJn4tSbJg8FTw7Q5nxv5qEX9lmNa12wmPzbI/mBDAJ2vCg0tEEb9RyvNbb26EeIJBJ9DdIRyNk5uYnfqq3EQoqs3VfUk2TvNx1hI69lAlRjKjND2gjp0WpxeF+7mWuLqbuf0rak//AIl1ARIn1Wsc7jfSWbaO0SDNlIgybo5jTdhH6gCaDzaPylVteHbEr145TKbjlZoXSSIS9bQiSOpSt5kKoIbJlOGWPYpRaHApgRHUIGbBvEcJgIEnZCAT/othlmCGId5lUHyW8fqKzcpJurJsuCy+pifjcdFLrFz6LeUKNKhTimzTHPJ9VYBpDWgAdBwFRjHaMO6DDjYe68uedydJJDmtQaYdUYD67IS13xMOodUlMUKUMaabTEEm8q09BF+ixNtK3WCoOIolxHmNJ7FJig7EYinhmkgPMuPYK2tTZTZopMYA0bFoKgDgHWIDge1lrcVgGkl1CGu/RwtmwipQD2CATB7FUuAEk8LWOVnuJZK590yQ4GQYIISbEg8BbXMcMa9M1aVqrRP9y07HNcNhK9eGcyjlcdDEn4imkATc9lDEEchLtzcroyYNMXmVENTef5UQOybQd07oBAEpG3N4jsrabPMqtYIl503RW2ynD+XS8wtl1T9m/wC62jDHwg87Kik0NbAG1mwOArWug8jovFct3btJpYZtPqlxNU0qVR8Xa3Vuhr267R1VGNd/hau06SsqmDNVzNVUgl7dQ7K1z5I1H16BVYcnyKM/oRcZ6keik6Cl077cpCe46QiXD15VbjaFQC5Vk23+qJgW7pCRxKgWrSZiaT6FX5XiCVyWHxLqGKr4KufxKLoN9xwV1hdyuK+0Auy/McBmlP4W1fwascnhdeLLVZzm43balh2TiJ3utTlmNbXptcHAghbMOLnCIhepyWjlFp4SMN7kkJ5kW9+yC+hTfWqsps3cY9B1XS0mNpMFNkBrbBarJKX/ABa0zENH+q2sz1Xl5ct3TrhPWztJlLWpNqhuoj4XSGwoDIvuq6/mu0ikdP6ib/subR6lNriXOaxxO8hV0CNMsJDCSI/SVW+liqp0+fSaOSGmSrqVNmHoimybXl3JO5Kz99DHZ8OYgnlhAVlZ35ogQkqtl7Xh12mQVXWoOxExW8tpEERMeidA5cZwL3EwC86Uh9Lbwrz5dKgyhSEMbsVjvdtuEgWei53O6f3CqzFNH4NQ6X9ncFb9xv2CwM8otxWTYyi62qmYPQhbwy8cts5Tca2lVDwIM+6YRBlcv4czbz6flVI81h0vnqF0lN4cPhuvc4rYpjhRDS4/lUQXtF7z6rLy8F2Np6WyRJ37LDbe0wPWVl5a7TjGgctKzn/WtTtvGkNHQ9UQ5VzbhEk7LxOywvPv1VGNd/haoA/Kdk+oHc/VUY0j7tVBuNJsOUoV+JNPB4cMaXvc0BrQJSNwmOd+NiazaR/LTB29Vl4KoKWEpCLlslSrXBBAb6jqsqxvNdTIbWaW9HC4KYvk2+qSviW0qR8wamExBCd1NlOmDTNjeFUVl0pC4T/CJPbZVk73QSZEbLl/tPoit4MxFT81BzXtPoV0xN72XO/aLUDfBOZTsWAfurj3EvTh/CubFzWAmx7rvcNV1hpibcLxXw1izSe1s7Fer5PiBVoNcfoF7Y4t42AIlWTcxcBVUz8Nv2VgjT19bKjoMqAZgmf9xJKy9Q3WHgZfg6QBa06eZVhw1d//AFYZ/YxeHK/yrtOmQ54AubKl+LpsmKgHuqDlLHH8TE1HHug3JsKN3klZ2pqmaUmnSXNnsqH5vSiBUnsArxlODby5N/S8IBMFN1WF/U6InU/biFDmlDbWfos05ZhP0qf07B/pO3VTdGF/UKDoBfB7hRuMouHw1GnsFl/03Bz8jj6lKcuwIF2W7lN1FGsOFiCP5SVPia4OuCIhWvwmXs/K6eIcVU4YdjgKTHj+5xKqPFsdiX5V4xzDD7NfUD2gcSu6yzFitRBBNwvOPtLq+T46xD2EiA2V0PhPH+YwNJJBC92HUca7kPMbqLHY86RdRbRshpvBKtwj2txFMu21QsfVuBN1BvJNxspZuaWOimVNXcFUYd4q0GPaeL+qs1HuvDfTvsxNtyVViSfu1T+0olwUMOHxXCBqTw3CUJdHwwPVKXcTPJRdSpVaQpugAWaeiw8RhcdTZowh8ybAkbLO9KTM3t8lrS6CXiPqtjWIFCkI4Flh4PI6dFwxGZVTUqcN1bLJxmJbUgNENHVOxjudYXP+iRx7+3RAuJ9Eh3M+6rIk873suN+1/GjDeFGYbV8eJqAR2C7GmNdQR16rxv7YM5bjs+ZgqL9VLCN0mD+Zb45vKJldRx2U1NGJHcr1fwzX1UQD9F5Fgf8AmGr1PwkSKYJXr+uTtWE6RBCtYCdnSqKLhHVXAAn4iSqN5lb5wbRPymFll3e61GVV9NV1E7OEhbPV0Xj5JrKu2N9LfNcLSl++t1RqZPqFi4hr6obSDyA90OI3jlWuZgKdGKeGpxG/MdZWFZPnk2t9FU/FtZJdEAXKx6TgGfBembtk3VVNlPEY2KzAaNFocWfqcdpQZLMfTqH8N7HGeDKjsQQLnZV1nUXPaPLYwEw0tEQeFVXpNqN8t7iAd43QI7M6GvSa4BG5HCYVhUGprpCsq4mhhaOmlTp0qTG3kXPeVVhz94wRxJpCnrdDTEah1UQC4i/Mb9EjZkCTvv8AylqGxPdazxBmLcrybGY2o/ToYWsvuT0VnaPDfHeMbjfFeY1mmW+aWtPotn4NxbhUaC6AFyOIqGtWfVd8z3FxW+8KOIrCOCvdJqacnrNOpLAZ4UVFEzSZc7KKo34Nrn2CYaTJIJPcpTvAixujra4zuqMrAYgUauhxmm/no5bJ1pmVoXnU0jhZmX5iwluFxTw1+1N5/N2leflw+x0xybAlBxJtJ9ktQOaSC6w91XqHA35XB0W6o691ZSxT6RJaRPdYxd3/AGQkQb26KCyrXc8y4knuVSSNzdBx9D7pHO42QMSbyQI4SfMYG3EobkAXVGa5phMhy9+OzF4ptA+BnLz2Q3GJ4sz+j4cyariXvH3h7S2izknrC+eMXiKmKxFTEVnF1So4ucT1K2/i7xHifEeZvxNYkUgYpU/0haNevjw8Z7csrtlZa3ViQvV/C9MtogwvNvD+FNTEA6SbiF6xkuH8mg34YJ7rf1lvKLSACXfRXagHfNboqqcAAFWNIO49yFQ4JYRUbZwMhbuhWFei2o0wHb9itGHdIumpYs4OoXETRd87f9Vy5cNzcaxy03wqaTJExvZV1KWV1QalYEN3cBUhpSNfTq0w5sPY4TY2ITijl0h5wg1DYTb6LyV1lWNdTdh6b6TdDHfKOyx6ZNN9Y2h0G3EK2tiC83+FuwHRVU6ha4HidoQUVKja+Jw9GmQ5xqA2OwHKyMbUax73E6WhPTq0KGo4ahTp1HiHP03KxKumrIeNU7iEGJhW0swrvr4uq2ngKJiCY8wrOrY+ninnyXNLGWa1mzQrHVsMKIpHD03NGzSLBVVcRTNMUqWHpsk/kbcoKXOJIG5JjbleUfax4iFeq3KMLVa6nTvVI5cup8beLaPh/Cvw9B7X5hUaWti/l/7rxHEVqmIrPq1nFz3mXE8lejiw97rnlfitdJ4Rpk1g7iVzjQSQByu58IYK7SRxK9DDuaRIptEHZRWsENA0n6qKo3AJuCboz2SNEXNuEN4AVDiSJJEBY+MpNr0y0/UcK0gzwfdEgRBsfVQaqj4oq5M/yc2a/EYYfLXb8zR3HRdLgMwwWaURWwGKpV2n/LdMe24XN5ngGYik4OA9V59m2VYjA4k4jAVauGrbh1JxbP0XHLil6bmVj2wscDOn0hVkOPX2C8TofaF4qyyaVTFNrAWBrUwT9VmU/tbz1rQKmGwdQ9XMP/tcvxya849fDHm14QqBtFuvEPZSbvLzC8axX2qeIqwIZ91pT+inf+VzOZ+Is3zWfv2PrVGn8uqB9FZw5fTzeu+IvtFynKGOpZc4YzFbS35WryTxD4hzDxBiziMfWLos1gPwtHotSVF2w45ixbaisoUXVqgawEypRovrO0sBK6zIMlMtdBLuZW0bPwvlejSXWjmF3uDpANEbAcrX5bgxSY0EXEbcrc02EWgj3SRFosbmU0xcFKYBAF1BsCXfRUMyTcifUovbqF4jogBebGQiQBz23Qat2Y4nJapexvnYR13Ugbt7hbvK86wGaU9WExDXO5puMOb2IWtxlMVGEEAzZcPneUVKNX7zhKlSjVbOmpTMELjnxS+2plp6uTawsgXxsfoJXjOH8eeIsocGYny8ZTb/AJjYJ9wtnR+1s6fxsrAcdyx643iyb8o9Sc6NykLpMQV5k77V6P5ctd/5LW437VMyqNczB4ShRB/MbkJOLM8o9ZxFanh6bquIqNpMbcueYgLz/wAUfaPh8K2phslHmVTINc8ei85zTxBmeauJxmKe4HdoMBatdMeHXbNyXYvFVsXXdXxFRz6jjclUIrKwWCqYqoA1p09V36ZXZRgnYnENMfCCvUMhwTaNMCIMcLSeH8obTaCWrs8JSDGgBqRF7RYWUV4AA5UVGQTZQWvfaVLjhTUQRZUTnZF0FwmyBdpk3A6dUA5xcDNlBHsEWuFq8fgG4gGWStuDDSSFWRqExc9E0PPs28PNdqimT7LksdkD6bj5QcOy9lq0A4mbrXYrLKT5JYJPKmleL1MvxDLlhI7Kr7tWBvTd9F6zVyKkTAEgdlju8Ps/SPonseY08FiKhEUyPVbLBZFUquHmBxHQBeg0shptIGkW7LYYfLKdKwbdBy+V+Hms0jy+eV1WAy9tBoDWhZ9DCBomOyy6dKDEC/ThNISjSDIA36rIaC3dwkpmgbafeUYEiwsqFHW0JmmBMXQcDHUdVA7eLwEDA2m8pXCDJKkgQRKAuevZAHNLh8V1iYvDioyHAEdCs0EzJRc0cgeiDhs5yFtRrnsZI6QuLzDIHMc4sBB9F7JVoB42WtxeWU3zLBPopoeKVcDiKRg0yfZY7mOaYLSCvXMRkDHGQN+y11Xw0xx+Jg+intXmmlxsAVbSwtaoYawr0QeG2foE77LJo5AxhGpg9AE9jh8DkT6rmmoD6BdjlOSMpAEshbzC5bTpkfCPotnSw4bGkKxFGFwrWNECI6LYU2Bot7KMpnSLQrmhoueiogFtioiXGbAwogjQTcuKI7fuiLNncpZJPUKgkG15lEesISIm99ypEBs/RATsheRwjtfcqGbi4QLAm5ULAW3umAvEkqfLxHqoKvKvIEDul8kb6dlceeTuoJI6IKBSBMaUz2C0CR3Vog237IuBjaOUCAQBsU4AAJvHRD4RufSFNUiCf9lQ3Bgfso3TGxmUpgAXKZpDeN0Amd/YSpIaDZA2iBclQBQEuJBIZ7nhATFxupIBIkSjeLn6IDtsAEwcOTcqu4IgboExJ2PKC1sSRuq3NmeCUQ6wv9UT2b7oKTSbG0egVfkidp7LLmxmUp3tKDFOHtcBQUQASBCyYBMElAgEQAUFIpt4AVgaBcD0THcCEYINygQWud017X36KASI9yjBaLGB6IBpnoooNEXDVFRAdXYSlIHT6KxzRA2Sb/7IA2xsU9+bJLNATT0J9UDW6hLMEX907WSD/JKAiIBv0QAajbZG/WVA0i5cgL3JmUDHr/CHqQD0RJuIJ7JA2akzsgaLnvwEsi4um2dbb+UjZBJkRKAuMD/0LoNAMC6BINgbphEQN5QGY3Gygk7iEWhvvKhvYHZAps4mLxa6N4EgyN0L33UM8gIIHAb8dkeCSZPcbJSObj1QLhwYHEKBnGTMi3ZEACCDJ7pW/Fcm3cpg4jgqiCSblGJBMk+igeSSQAECTIhyA6v/AIpRG5O6HpzumIFj0UAaASdlCQHARvsjMWnZIZL55jdBbEzcJTAG1+IQbYEF036om+zbKhS4bAxH7ptwYugbC91PUoCPQqIE9AooG2DYSEmQOFFFQAi07qKIC4nbhGYFlFEEojU1xN0/J7bKKIFqElxulZuoogLTIk3Sv+VRRAIFii35o7qKIpp+AeqPVRREVt+U+qcqKIALzKjQBeLqKKAjYWF90sTM8KKIHLQ0Q0QCkgC4UUVCyZ3Vg+T3UUUCvPCIAkWCiiAwJNlCYgBRRUQgTtwkf04UUQB1jZRRRB//2Q==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757" name="AutoShape 12" descr="data:image/jpeg;base64,/9j/4AAQSkZJRgABAQAAAQABAAD/2wCEAAkGBxQTEhUUExQVFhQXFxYVFxgVFRYYFBcUFxcWFhUVGBUYHCggGBwlHBcWITIhJSkrLi4uFx8zODMsNygtLisBCgoKDg0OGxAQGi4kHyQtLC4sLCwsLCwsLC8sNDcsLCwsLCwuLCwsLC4tLCwsLCwsLCwsLCwsLyw0LCwsLywsLP/AABEIAKIBNQMBIgACEQEDEQH/xAAcAAABBAMBAAAAAAAAAAAAAAAAAQIDBgQFBwj/xABGEAACAQIDBQUFBQUFBgcAAAABAgMAEQQSIQUGMUFRBxMiYXEUMlKBkSNCocHRFUOCkrEzU2Jy0hYkRIOToghjssLh4vD/xAAcAQEAAgMBAQEAAAAAAAAAAAAAAQIDBAYFBwj/xAA5EQACAQICBgYJAgcBAAAAAAAAAQIDEQQhEhMxQZGhBQYUUWGBFSJCUnHB0eHwkrEjMkNTYnPxFv/aAAwDAQACEQMRAD8A7bI1hpa/K5sPrSKx6C3k1/yrTnZ7d+ZlkxC5gAUYRvGLfCGGZfkbVtPah8L6XHu9KmVsrMExJ6fjSZj8P4iq/vlsNMdD3JaWJ/ejljDZo24a2IuOq3+lYOH2TjAiRT7RkZVW2aDDCOV8pAJeV2k43HugE6m9VuC3M5+En6fSgvw0P4VTcdsFs0UUOLliw4bNNdppMTKRc5e/djkTTW3nWZjY8as5kgxEJgKWEU6PdHGmYOmrDS9j560uCzmUDiRQsoPAiqrjPaxh2EeLgfEvYBpI+7hQa3KRrdibcMzGsXbWEx6Jh48Ni4tLe0NLlErm6kmPMCF0zaG/LzqboF2DDrReqrJicWsMrKMP39gIhJKuXW/jcpGtuB8IvfyrIw8eLaNGM+E7zTvPsGKeYVhMDp1524VF0CxZhS1TXx+0O+kHcYdIASImW0zsP8QM0YXkbC/G3nT8BjdoWxDS4aFlRSYFjbJLK/IOC7qg88x+dTdAt9FaDc5cWYM2OMYnZickQssafdQm5zHnfz+Z39AFFFFAFFFFAFFFFAFFFFAFFIRUSw2+83zNATUVGqH4j+H6UpU9T+FAPophU9fwpkj2tx1PS9tL60BNRWIZrX8Q9MhzX62vr9Ka07aHMttQfs342J0s3lUXBm0VixSkkaqR/lYHh5mme0N4fEnGx8La9bC+nOlwZtFYwxPUpzt4jrqbcugo9pHVNNPf59OHrS4MmisZJmN7BCORD/8A1p6u2t1t08XH8KXBNRUPeN8Gn+YcelOzn4T9RUgkoqESn4D9V/WloDQ7C3n9okaMxiOxIF3JLAEWkVSgvG1/C19bcKxo99kzEGIi0zQkZgX8JADBALtx90ajTqKtdFQCoLv7Hlv3Mg0uASga4YqQVJutrXNx5amsqXfKENEoRyZUzpqg+6rFWzMMhsw48dbVY2jB4gHS2o5dKZJhka+ZFNxlN1BuvG2vLyoCtLv7he5aY5lUKrqDlzOrZ7FRfQ/ZtcGx0rdbJ2smI7zID9m5Qk2ykj4WBIP9RzrLXDoM1kUZve8I8WlvF1060QYZEvkRVzG5yqBc9TbiaAltSFRS0UAwxL0H0FIYVtbKLcbWFr+lSUUBD7Il75Fv/lFJ7FH8C/QVPRQDIolXRQB6VJSUlAOoptFAOoptFAOvRTaKAdRTaKAdTXW/Mj0ooqQMZDbRtep1/DSkVWtqQfl5/pT602+G31wOElxDalRZF+KRtEX66+gNWhBzkoxWbyQbsPxu8EETlJJkVgLkam1+tgbVAN68JfXERW9T5dR1vXl3EytLI8jm7uxdj1Zjc00RV2NPqrTcVpzd/I1JYhpnqJd5MJfMMRh7/wCZQQOHGpRt3CG32+G/6ieumteWsp6n60oLfE31NW/8rT3VHwRHaZeB6pG08LbwzYe5OtpU4Hj96phioCNJIideEi/rXk+7fE31NAd/ib61V9VVuqvh9ye0vuPWXtEZ+8h05SD9acCLXFiegf0ryb3z/EaX2mT4vwH6VjfVR7qvL7jtL7lx+x64WVspOTXkL8fn0pFlbmnXgb9PL1ryUuNlH3z+FZ2xsTNLMkZnMate7ngtgT1HTrWKfVaUYuTq5L/H7lliH3c/seq1Y9PxpQT0/GvNb4bFJKiLi8yPnyMjFnIQX9wNxbkL61lPhtoqzLHi8xBIUCVwWte9xm8JsCba8DWo+g4r+quH3J177uf2PRlFeXIN88dqPaJD/G56/wCKisj6t1l7S4Ma/wAD09hp1dVdTdWAIPkalqg9nG273wznhdo/T7y/n9avtcrh6yrU1JeZ6WMwssNWdN+XihaKSisxqi0Ul6AaAWkoooApaSigCiitFvXtFoYwVlWI+KxZAQxCkhMzEKtz142sNavTg5yUVvIbsje0VzzEb44hTLrHdVYhDGQVtDHJ3jLmz2DM17gLZbXvW62bvI3dSsxSfJikwyPCAqSZ1iIbViNGkINifd66VsSwVWKv+fmZCmmWmiqom/EeTMYpB4RJa8fuFFcG+axPitl46GtltHbyQlmb+xQhHfpIwuF9ALAnq6jrbG8NVTs0NJG5oqp4jfWNUbwMXySso4C6CYqj6kqSIW1tWXj9uyLLkRYsqwwzSNLKU8MsjpZTlIuMhOvEkCp7LVW1DSRYaKr0G98Dg5Flcg2IRcxtYNm8J4WINOXe2DIrMJEugkN0Jyhkd1UlbjMVRiB6dajs1X3WNJG/oNY2z8cky5kvbMykMCrBlNmBB4VkmsLTTsywlFFFQArgHbNvN7TixhkP2WHNiRwaUjxH+H3fW9dX7Rt5fYcE8gt3rfZxA/G33v4Rc/KvNKkkliSSTck8STxNdX1awGnN4mayWS+Pf5GvXnZWHKtPtSClvXanniWotS0VIEtRRRQCWpLUtBoSJamstPvSGpJIzGKdESpupIPUaHXQ0ooo89pN2Ow44/Kloh50ViltJudCw2IMcgdDZlOYHzFdq2HtNcRCsq8xqOjDiK4dwNWrcPb3cTd25tHJYa8FfkfyPyr4DgcRqqlnsZ9L6awOvo6cV60ea3o6tRRRXQnEHOcK7bWxuIR3dcHhmyd3GxXvZLkHOw1t4Tp6VfIMAiKqoCoUBVsToBwGvGuX4XeiXZe054Me7HDTEvDJkACgsSvujxWvlPMWFdQ2dtCKeMSQyLJGb2ZCCptodRzr0sc5rR0VanZaNtmzPzve+8xQis77QxzyiJzEqtKFYoGJCM4HhBI1AJ0qhdnvah7fiZMLPAMPMoOUZyczKSJEIKizDp69K6PXCe2nd6TBYuLauF8N3UyZeCzLqrG33XGh9POvNMp2va20Uw8Mk8ptHGjOx8gL2HUngPWufbsdqzYyPEyJgZMuHj7w5ZM5ZifDGoCDU6n5VSu1btHXG4PDYfDHWYLJOqm5VgbLCfPNc+gXrV62du0dm7AxKISs/s000jqSHEvdk6MNRlAAHpQFn3J3m9vgaYwSQFZGjKS+9oqNmGg08VvkasFcR7Oji8fsTFquJn9qSdmicysWuIoyI8zH3WIYW6m9Zm4HaQw2TimxLFsTgw1s58UmbSINzuH8J8gKA6nt3aaYXDy4iQEpEhdgtixUchetXuhvXhsfhnniBSKN2Ru8CrlKqrluNgLMDfyNc63Cx+Pl2TtDHYjEytaCcQBrWvHGzNIBax8Xh/hNY+5uMx20di4wDEhZVlfMxRRmh7gZ47KvPXWpB1iTDYTGKLNHKqn91ICt7cGyHpyNbFcGgTJlBTUkMLgknMSb8TfWvO3ZBgdpSxT/ALPxMcKq6Zw63uxU2I0PIGuh757a2js7ZCSyTI2LEuV3VVKFGZsosR0y/SrOcrWvkRZHQpNmwsbtFGTYi5Rb2a+YcOeZv5j1oxWy4ZCrSRI7J7pZQSvoTXG5t7N4Dgo8eqw9xlTwqgeRwTl7woNbE66EWvW03y7UsTh8DgZYoVXEYpWZhIrEIYyqsFQkEksdL8qacu8WR0/D7LhjN0jRTrqFA4ix/Ctdj9mYHDxGWWOKOJAQzEWVVYlTf1MjD+I1zvEbe3ljgM7YfDFFTvGFhmCgZiSBJyHIUr75HauwMe8iBJYkyuEvkJBV1db3I4HQk8KnWT73xFkdJ2XtfBtH3kM0RjdnOZXGVnvd9Tz1FbYGuX9gkKybKs6qwXESgBgDyjbn511C1Y83tAUUVR+1vej2PBlI2tPPeNOqr+8f5DQHqwrNh6Eq9SNOG1uxDdlc5N2qbze241lQ3ggvHHbgxHvv8zp6AVVFqwbH2Ng5cPCGxHd4mR5A2ZlyIiC63UgAFvdBZhqfI0zE7AjWaGFMVHIZCbso8CC7AeK9iTl4eYr6VhJ0cPTVBXWjfc9218maFROTuaTNRerU+5VnVfaEFriQkC6nOyrZb31GXQ878qZFuNMctpE1UtwNxYgWPK+tj0OhrL2/D+9+5j0GVi9F63kW67u0oR1tFJ3d3uL6qq6C+pLqKkm3NnDhA0ZLEhbl1zWQOzC6+6AeNXeMoJ2cvzaNBlevRet2+6WJH92SACVD+IXycrf41+tQSbuYhVzMqBbEkmRQqgWHiPBblhYHXUVKxVF7JriNBmroraR7tYlhpH4s5jC3XMSAWNtbaWrG/Y8/eCMxnOy5woILWy5tQpNjYjjbjV1iKT2SXEaDMOkNZ0uwsSP3L6dBfiLixGjXGul+B6UyXY2IUAmF9b2spJNioNgLn7w+tO0UveXEnQZiCkp8+ElQAvFIoJKgsjKCw4rcjjodKlTZWILZRDJe4GqMLEi4BJAAvVtbC17onQZHCeNFNjBF7gj1FuoPHzvRUSauLF6PE0oakYamkIr86n2U6/uNtz2iAKx+1jsG6lfut+tWWuHbu7WbDTLKuo4MPiQ8R+ddtw06uqspurAEEcweFe/gMRrIaL2o4TpnA9mraUf5ZbPB70a7bmwsNjY+7xEayrrbXVTwOVhqp05VjbpbsQ4CNkw7yGN2zhXcMqm1jksBYHTrwqmY3as0PfBJJFCmW1iqorhs4Jup4nOLc7gUyHHzwRSLFMyBPdDkZIxmgUFiynKgv/6q9FVp6Ghd27tx4+Vzqla7eDY8eLw8uHlHgkUqSLXU8mUngQdR6VSMTvPiM4VZ9C7JpGgIHegXAYXNkKEHh4jcHlJg9t4mbDs8jrnSXDsqgKCDdhYqNQpZRx197laqXJMTd7sVwuGxMU5mll7tg4R1TKWHuk2HI2PyFdD2zgBiMPNATYSxSRE8bCRGQm3O16qOC3kxL4WaQMryI8MaeBR7+UFj4gtyW6gC1QS714q5KNA5DOgVBdLp3LDMxcWuHPivYA31pci5s+zjcr9lwyxd93okk7y+TLbwhbWuelVDezsZ9pxU00GJEMcxDNHkJGfix0IBBOuvMmtliN9MUHF+6sptZY5PE0j5U8OfxZVI8I9421XhWz2dvLiC0hdVuz4VFSzFIhJI0T5mv71wfIm1Li5uv9m0TZrYCIhVOHfDhj1eNlLkDjq160XZnuM+zsPiIJpEkEr3BQEeEpkPGocBvrM0kbGI5ZRFZMsgCr3s6vMPDcLlCks3hshN7EVkxb8yFVb2cG+W2Vnu5zSK+RSmYjwEDTiRewINLklMwPZptXBDEQ4HFQ9xOCrF7iTKQygjQ5WAJ1BraYvs2xX7FbBd8JsS86zlpHbItsoKKxubAL9Sas+P3v7ud4SjWWRBmDrmu0iqFClPdsTfW/nzpMNvq0gUph/D9nmYyAKA7SgZSQL/ANncE6a0uDZ7ibKlwuAw+Hmy95GmVspuvE2sfS1Vjtj3Im2jHC+GK99AWsrG2ZXy3seoKjjWQm/p8TlB3SkvoVN41wwdkDXAvn1z8LHyreyb1Rju/s5CrxxyBhlKgSSCNVvfU3I4ciOopcHO8RtDeYwNA2Bw7BozGXumfKVyk/29r28qXdDcDF4fY20IZU+3xKHJErKSCq2UFr5bk+fzq8tvzEBmMUwU95YkKAe7F+bczceVtbU9N9YGOVVlubAHJmHukk+E6heflc8ATS5BpOxLYeIweBkixUTRP37MAxU3UpGLjKTpcH6V0KqvJvpDlIQO0lmyjIwRmUEjxcgWBUedWWJwyhhwIBHoRegFdwASTYAEkngAK8x9oW8Zx+NeQH7JPs4hyyLxb1Y3P06V1jto3m9nwvs0bWlxAsbcVhHvnyv7vzNcGjWuz6s4CyeJmtuUfm/ka2IqWyQoWnxMVIZSQQbgjQg+VFBNdc8zSuxJ3LsWYlmOpJ1JPrUaNbgSOWh68RpUgiZg2VWbKpZsoJso4sbcALjU9at+0Nr4JvDPE+uRlBj7oxpljGQldWBszA+la9Wtq2oqN/hu8v8AhkimytbEVGnRZXZY2JzESBNQCVuzaDxBdTVhxGyIzIBHtAAjSMd93hXllzgi2mgAGvCsJDsw+93oWzDQPmzFtCdSBpw/G5qHFy4EQymAOJswEeYkkBXUhlNhlJUNe50PCtSrKVSacVJbv5Vb458/AujaY/YTwo7DGnvY1zujOc5uiyIMoNxoFGtxcLUeCwGLkjEgxYs6lwC18xNgQeVxfnoLViTYbZ7NdsRMxYscxNyq2Ypmul2bRQddL0DZWz/CDimvcZjYWP2d/D4fj0uawOTUfWbv/r/N5JO6Y1MQkCYoNIVYqVJsSuYFQbeI2B11vWbh9ydps7Txhy+UhXsAXsoVQM1hYgWv6Vd+xnd7BhZJ4yJpFYKrtYlPCCQF+6b3152rqtq57G9MTpVHTpxXc21a/l3GeFK6uzz5Huzt7IFEBAXh44Mxt7v3+IFwPU1g4jY22YBmOEcDX+ziSTRipYWjubEqCa9I0GtFdMVb5wjwL6pHkvaW2sSWCzXVlZXCsmUqyFyvhI6u34VknfTE6eJba6BdPEVJ0vqbqDXY+2yCB9nyMyhpoyhRhbMvjUNc9LE6VUeynd2EwDEsoeRmYDMAQgU2GUdTrrXrQ6WoyoacoK6drGliqsaEXJ5lPxnteLYSDCSsAiJdYpGvYeJiVABLNmY6cXNFd4Apa1V09NKygrfFnlelH7nM5NemF6dbU0xhXy8++Kw9WronZrt3jhnP+KP/ANyfmPnXNxU+FxLIyuhsykMCORHCs1Go6U1NGpj8FHFUXTfl4M9ArGBwA1Nz6nUmhowb3AN+NwK127u11xUCyjidGHwuOIrZ10kZKSUlsPnFSEqcnCSs1kyMwKTcqt+thfXj/QUi4ZBeyKLkE+EakcCetqloqxQxf2bDkMfdJkYWK5RlIHC4tUUuxcOws0MZH+QeX6D6Vn0UINbNsHDNq0MZOuuUX8Vgf6D6U/D7FgS+SJVzFGNhpeM5o/odfmaz6KA0w3WwgtaECxBFiw4MXA46i5OnCohufhBa0bCwyg97JcC5Jsc3PMQTzGlb6igNHtPdaCUs1irsyOWBJ1VlPuk21C2+dRndCDm0x0UaysdFZmXj0zFfTSrBRQkq67i4fW7zG4I1deLJkZvd4kW8tBpxvPtHdNJhHmnnvGgRTeM3YOkgkYFLFroOgseHC1hooCmz7hqz3OIkKEPmDKjMS0axJrltZQCep0HAVMdyxcEYiS+dXbwprbLoAAMvA8OTEairZRSwsU1tx8t2SYlgtkBUBdGzgMfUnXpbTTW0NKsMOaRgEjjuzHQBUXU/hWVXKO3HefJGuCjbxSWeWx1EYN1U/wCYi9ug8628DhJYqvGlHft8FvZWUtFXOWb2bdbHYuXENwJyoPhjXRB9NfUmtaKai0+vqVKnGlBQgskrHmTldmx2VsOXErI0Vj3fd3W5zN3jZRlFtbWJPQAnlUuN3WxUblO6LkG14/EpNyvhOmYXHEVgYPHSwkmKRkJsTlNtQGA/BmHzNZI2/ibf2z+V7G3PQkaVhmsTptxcbeNyVaxlbHTGYR3dcM5zRlGDxvlMZdGYEDk2UL5h9OVbbEbWxJ+3lwBZgVjuVa4/s7Aqyk65VUE9SBWhw28eJjChZNFUKAVU+EAAA6XNgoAPICttsraO0MSztCyLkPugKq3ctLlUW5lGNyfnrWpiKM76ypGHi7yRdNGFjdoSNJHJ7Iy92kiZSpKa5wrWKcULjje5UcKkfbkRsHwKhgFuAgubaEHMtwrHxX430raAbTuWV43zAx2VkyHK7McuvFSSTwsOtqw4MVjmmbEIIWkQHDNZoyOcufVrG1r572GUdKxrRa9nJbpvn5kiLtHDkg/s8mP3iRGCSFWzNpoNAxtwGhph2rg2UgYR7ZMpIjQ5chBLeEjxFRq2hGY1kptraLFwsCExO4IVTdGfMrAKHsRZ7XsbC3Kmwvj4A4GGDBnaXMquyqZowXC5WsRlYdbWNY3Dvtfd6/54Em97K9qwLi1iwwdLrIXv+8GhAPiN8vLS/HWu0rjOtecpNpYoTQzDCFWhJICRuocEZbr4b8BfievlVsTe/aqBMpwmIz5jZ4pM6Ktg2cxlbWJAuR51zfS2AqSqKpDO+693v3mSNVRybOvy7RAqrb474thoWeJFZ+Qa9r/IiudYrtWxijx4XBi/PvJD5XKCS4/+a0+M3zxWMKoJMBFdgL5CMvmWkLaedePLA4lrKNjI6l1kzH333pmxmDw7SEKzM5dEBVTltY5SbkA+tbXsY2vMzvhtDCozg/eQk8B1B1qv7Y2okUmSVBM4AIkW2V7hRmGvDRtOFzWNsXeKLCyiTDJIklyCSbhkLXClc1rADW9bs6DjQVJSzvzMNSlGtBxksmehxhm5EUlaPYm8TyYeKSVUV3QMwGZRrwsCTy86K8mVSUW09xp+i8P48SgkdKAtPy6nSnBOtck2fa7kZjoENZAS9SBKpplHUsbzcXa/s02Vj9nJYN0Dfdb8q60K4ZlrqG5O2e+iyOftI7DzK8j+Vet0Zi89VLy+hyvTuEu+0R+D+T+RY6KWivbOaEopaKAKKKKECUUtFAJRS0UJEpaKKAKSloqQYO2dpJhoJJ5DZI1LH5cAPMmwHrXljbW03xWIlxEnvSNmt0HBV+QAHyrpnblvPmZcDGdFyyTW+LiifIeL5iuVIK7vq3gNTR18lnLZ8Pvt4GniKmdh1LRSGulNMWktWXs/ZzzXykXBUa31LkhQLDyNJ+y5rle7NxYkXXne1tdeDcPhPQ1TWQTauTYxGqXD42RFZUdlV7ZgpIzZb2uR6msnD4aWOVPsiWA7zLobre19Li1/yrYzgyIT7C2Z1YBxnJzcMxF9NSLachxrFUqxyTSa+K+bLJWNLHj5VBCyyAHUgOwB1vfj1pcJtCWK/dyMtyCbHiRzNbllh8OfByh2CqMoIBdAFayg68CT18rVh3gMhLQyqvdrZADmLAqGYa8CLnoPPjVFUjJO8P2z5kmPBtnEIWKTOC5zOb+83U06Tb+JJBMzXFiPd0sLCwA6aVllsHmt3M40FgSdW0zC3G3G3rWOPZyniSRSGc3W/iUnwDUG1hp9afw3nq+SJux+A3hmzNnlbKRc6DxMAFUHTyH0pu1Wu6okkkxIzOFkIjBYC6DTxGwAJ8hVr7KdmYebvy1u+AULnBdQpa5BjFs40FyNRXTZN2sOzAmDByOb6FQrEgXNufnXOdI9J0cPiHDQeXdbuLKlJvSOVz9n0RhRs4STKC6rnc3NjY3PEeQFVxdyccsjezxhx91jkU68RZ+B/Wu2Y3dSR2uz9ypNgoKEXPBQTxrZ7H2RGqkRyo7DiVKE6jS4XhXJVOkMVUle+X5+ZmWEZrbzPOu8W7OJhwsU80ZQlnjZSLZQhCKxA66C/PjzrM7OdhiXvsS6Z44FuVPB20IW/TmfK3WumdsM0iYGSFY3dSEZ5WAEcaBxZVPFnJsLDlc1idg2zpPYp2bL3MjnKQbuGUZWzLbQaCx9alYiV1JrO1vzyyM1m4tFfwu87TjvsQ6oGJESopFkUka2cX40V0iPdDCLcezI1yWuQTq2rEa6XOvzpKdpob4GPVSM89n8Xxv9R/ppp7P4/wC8b8P9NW9ZT5UveeYry1hMLL2f3+p7PpLF/wBxlLPZ+vKQ/O36Uw7hHk/9KvAk/wD1jT6j0fhn7PN/Un0ri/f5L6FC/wBhX+MVl7L3ZmgkWRWBsdRpqp4jjVyy+dLaoXRuHTTSaa8WRPpPEzi4yldPwRjrO39231T/AFUpnP8Adv8A9v8AqqcUtegaBiHGf+XJ/Lf+hoGOHwyD/lv+QrLpCaAg9sXo/wD05P8ATTfb4+pHqjj+oqcygc6b345VBXTj3kYx0fxj56f1p3tcfxr/ADCnpJc2tTyKklNPYQjFJ8a/zCniZT94fUUpjHQfQUncr8K/QUJHZx1H1ozCmHDp8K/QUnsqfCPpQEtajerbqYLCy4h/uL4R8TnRFHqbfjWz9mX4RUM+zYnFnRWHGzC4+hq0HFSTkrreQzyVjMe80ryyG7yMWY+ZN/pTRKK9WndzCn/h4v5BUUm6eCPHDRfyCuwp9aacUo6p5eK+hrSw9955Y70Ud5XpyTcLZ7ccJF/KKhbs62af+Fj+QrKutVDfTlyK9lfeebYsUy3ysVvxsSL/AEpfbXvmztfTW5vpw/qfrXouTsx2af8AhwPRmH9DWK3ZJsw/unHpLJ+tXXWbBvbCXBfUjs0ji+DlR41dsS0c4uLluRfxC1tBl148adPiSoJTHXK5Ba1r5iL2PMKCfmprsTdkOzvgkH/Nb9agfsbwB4GYfx/qKw+nsG3f1v0x4E9nkcoGJ8Bb24E65RkW4sWB046gG1vj86leGZSJ/aor5cqkgapdW8I4HUjXqK6U/Yrg+Us4/iX/AE1HJ2KYU/v59OFyht/21PprBe8/0IjUSOcnCzssZ7+AlbuCTrYgKAxHqdOlzUYkxLOYw8RChC3hsDmCta1rm2S31610GTsPh+7iZfmqn8qgbsPXlim/kH61kXTGB3z+HqMaiRg9m6GdpWdVUhxkyq3hN3DkXbMSAx1FiL9NBZ8fiZkmZVmlL2WRXT2RxHcMGRI5rSrcEatf3BrrrLuruD+z1mBnzrLk95RlXJmJuCba3tfThxFSYoHQFpBntmKiQoL5X8PeRzR2JuPeta9q5fpGtTrYiU6bvHK3AzQi4o1k205p2j74YiSKPu3KNg4MkrxhQzhi2l2zWt10qyYfbGzsKlwYMM8gV3iGTv7kZrPHHdifF+PnWlmwLMqhmBHhVSRhDdSboB/u2oIB0sLW61rdoBz3hAa7jMuT2iRQM9wgEMMOVVVRYmTS9jWhYyXMDtZ3sSXByQxRvZ1Vs8qmO63Vvs428bcrkgKNbm9gXdku03h2SjLFJKPaJFYRHxKLZsx5ZbBuPMqOdarG7JlxcUkMSI0zKwZQqEB1sU8aO2V2txlkZha2UXuNv2d7MxWz4BDiY2QlnfuyQwsLfajIb5rXWyEnxi68DULMbC5jtAwCk58RbgQGhkBHG63C6kHQ9CCKStRtDa8dk8YzEElWkwyldbqbYpVexBvw0560lW0UTc6KqeX9KlsadRWGMFHYWG0jNam4hbisZhw1rWr4l05WtzDHGZ+i/U1G2Ik+FfqamNRtIBxYD1IqNbI15xa9trgKk7nkv1NS5z1ArEXDq2udjfozW/CsiPDqOR/H862U2Upub38/oKT/AIqaFXqTUwiHQU8LU2MmrvtIAF5L+FNnmcWyxM3oVFv5iKystLapsXUDHw7MdWUL5XufwrIotRUl0rC0Ul6CakkWioMRjI0Us7qqqCxJIAAGhNarY+9+CxUrQ4fExyyKuYqhJ8OmoNrNxHAm1AbyiikLUAtFRTYhVFz+AJ/pWP8AtJeSuf4bf1qrklvMU60IuzZm0VjR4wHiCPW35GlOLXzqdJE66Fr3MiisNsZ0FMOMPICl0VeIpreZ9JeteZ3PP6CtNiknLkCLESD4u9ijj110GYNp6VKaKPEP2YtlpLUBgeFa7B7OTKCynNbUF2ax9b2NZ6IBwFql23GaLk9qH0UUVBcxNpRFl0/P8tfpVRxOEF2yIp0UFlyZuGRlOSSJ7/eJPnarljYC8bIGKkggMOKnkR6VRJI9rwEq8UeOjv4SrRK+UAWzLLludL+8x1qyMcr32E2NwbCN794Yw1gqnFmQspHizDEe4RmA1AuR0tWpD5pAJUXLexjlVLvhy3ePfvZ5GYqQCcovw6abOPbOIyBW2XIOTr3SlbXubEMQddafJJiiv+54HupNAGkjhRQA2oPjzHQnhS5XT8HwNxt8rDA3d5U5RhQFu33QoHE1BBEzQqs4Dswvlax0FjezaaEcSNL8RembP3Wd8UmLxbKZEQrHEhJRSeLsx1ZracgL86sO0oYiuaULlW5zHTJpa4Yar61GSZdXazKpi8BFiCHDTgFbgxySZCGJcEZCw59fworZPsZJGLpNdWsQO7hdRp91gtzfjqTRU+r3izLNRRRVS4yVLi1RLhuprIorFKjCT0mgQezjqaBhE+EE9TqamNMZqlU4LYirjHeh4WlqO5pBfrVyR7NbiQPWonxaDi6j1YchmP4a1Su0Dc84popYxK7BgskazMivHxGhdQtjxIsbHnaoNhbtth0RcQUUBrZjMveZVVXjkzEe8kmdRqfC9iSNKi4uy3zbfw6/vVJNrBLuSWUsgAW98wGnU6C5rGk3pi+6Ha+W3hyg59IzdrWUv9nf7raNbjU0exYCuiKVINrEkZWcSWFjwDC46crVqsHtTBrjJsI0i98XzIjrYfaIjvHGx0a5XOVBvdjpTMZkk29TcRDZbXzO1gNe7JYAG2SSyuOKghhcVHJtbGObKioDzyMxXXu34kAsjePo6HTUVnb142ODCyyOgdCAjAnKtpWEbF2+6ozEluQFQbp7dXFiXIh7uJkRHOa0ilAQbsAcw58RqNaZgwe8xhZY5JWUuGPhyL4cwSVVYKbFAVlQnUgsrDnThu9I5HfSM3xDO9jmNpQoBGUMAjrzRwbGxIrD3xxG0lxDrhIi0XsyFWVIzImJaSQXUyeFhZUDKTor3FXPCq2Rc9g+UZrcA9hmt5XqLEWNBszYwIJkBzK5VrqLORdWfXS0sZTMOFxfiK4dvHAuxttqYMyqrxSrc6dzILSxkcx7w+Vdy2Xu/iUxPtE+PkmAV0EQiijiysbgHKLkg2146ca4x/4hIr7UiC6k4aIH1MsoH5VKRY9Bd5cBgdCAR6HWgvflTMGtooweIRAfUKL1Kx04WrUqQm27MoyOS/IfWopk0PXl5GpyT5/SgA8kHztURo3d22YJtSVrcjWxYCQ+9Mf4EQf1BNZ6YPrmNZIRutvSnCPzNbSiVhhorcRDCjp+NPCgdKkEYpwUVexnVNLYiLMPM/KnAnp9akooXsNF6W1LRUlgooooApLUtFAJai1LRQBSMt+NLRQFcxG4uAdi3s4UkknupJYgSdSSsTqCfO1JVkooAooooBpp1FFAIaDRRQCUlFFQQFU7fjBxyP8AaIj2w7WzqGteeC9rjnYUlFGSbvdSMLg8OAAAI1AAFgAOAA5Vptg7Jg9uxUncRd4JUIfu0zglNSGtcGiigLgyAixAIPEHUfSlCgaAWHlRRQDGoFFFCB1q4/vvhI32ypdEY5sOLsoJt4dNRRRUg6+4pFFFFU3gkFLRRVyQooooAooooAooooAooooAooooAooooAooooAooooAooooD//Z"/>
          <p:cNvSpPr>
            <a:spLocks noChangeAspect="1" noChangeArrowheads="1"/>
          </p:cNvSpPr>
          <p:nvPr/>
        </p:nvSpPr>
        <p:spPr bwMode="auto">
          <a:xfrm>
            <a:off x="304800" y="1476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758" name="Picture 16" descr="C:\Users\acpande\AppData\Local\Microsoft\Windows\Temporary Internet Files\Content.IE5\9KXUARXV\MP900321155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288" y="4259263"/>
            <a:ext cx="365760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5"/>
          <p:cNvSpPr>
            <a:spLocks noChangeArrowheads="1"/>
          </p:cNvSpPr>
          <p:nvPr/>
        </p:nvSpPr>
        <p:spPr bwMode="auto">
          <a:xfrm>
            <a:off x="436563" y="2509838"/>
            <a:ext cx="8707437" cy="92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>
              <a:lnSpc>
                <a:spcPts val="6500"/>
              </a:lnSpc>
            </a:pPr>
            <a:r>
              <a:rPr lang="en-US" altLang="en-US" sz="5800" b="1">
                <a:latin typeface="Arial" charset="0"/>
              </a:rPr>
              <a:t>building a case for MAT</a:t>
            </a:r>
          </a:p>
        </p:txBody>
      </p:sp>
      <p:sp>
        <p:nvSpPr>
          <p:cNvPr id="32771" name="TextBox 11"/>
          <p:cNvSpPr txBox="1">
            <a:spLocks noChangeArrowheads="1"/>
          </p:cNvSpPr>
          <p:nvPr/>
        </p:nvSpPr>
        <p:spPr bwMode="auto">
          <a:xfrm>
            <a:off x="554038" y="2070100"/>
            <a:ext cx="3578225" cy="3381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/>
            <a:r>
              <a:rPr lang="en-US" altLang="en-US" sz="1600" b="1">
                <a:solidFill>
                  <a:srgbClr val="FFB310"/>
                </a:solidFill>
                <a:latin typeface="Arial" charset="0"/>
              </a:rPr>
              <a:t>Part 3</a:t>
            </a:r>
          </a:p>
        </p:txBody>
      </p:sp>
      <p:sp>
        <p:nvSpPr>
          <p:cNvPr id="32772" name="Subtitle 2"/>
          <p:cNvSpPr>
            <a:spLocks noGrp="1"/>
          </p:cNvSpPr>
          <p:nvPr>
            <p:ph type="subTitle" idx="1"/>
          </p:nvPr>
        </p:nvSpPr>
        <p:spPr>
          <a:xfrm>
            <a:off x="1020763" y="3275013"/>
            <a:ext cx="8123237" cy="1454150"/>
          </a:xfrm>
        </p:spPr>
        <p:txBody>
          <a:bodyPr/>
          <a:lstStyle/>
          <a:p>
            <a:pPr algn="l" eaLnBrk="1" hangingPunct="1"/>
            <a:r>
              <a:rPr lang="en-US" altLang="en-US" sz="4000">
                <a:solidFill>
                  <a:schemeClr val="tx1"/>
                </a:solidFill>
                <a:latin typeface="Arial" charset="0"/>
                <a:ea typeface="MS PGothic" charset="-128"/>
              </a:rPr>
              <a:t>				a review of the evidence 					and patient benefits</a:t>
            </a:r>
          </a:p>
        </p:txBody>
      </p:sp>
      <p:pic>
        <p:nvPicPr>
          <p:cNvPr id="32773" name="Picture 6" descr="Z:\Current Grants\CJ-DATS\Trainings and Curricula\MAT\Images\iStock Photos ATTC\iStock_000013571106Medium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4363" y="3084513"/>
            <a:ext cx="3776663" cy="377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520700" y="2260600"/>
            <a:ext cx="4356100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>
              <a:lnSpc>
                <a:spcPts val="6500"/>
              </a:lnSpc>
            </a:pPr>
            <a:r>
              <a:rPr lang="en-US" altLang="en-US" sz="6500" b="1">
                <a:solidFill>
                  <a:schemeClr val="bg1"/>
                </a:solidFill>
                <a:latin typeface="Arial" charset="0"/>
              </a:rPr>
              <a:t>how MAT works</a:t>
            </a:r>
          </a:p>
        </p:txBody>
      </p:sp>
      <p:sp>
        <p:nvSpPr>
          <p:cNvPr id="5124" name="TextBox 6"/>
          <p:cNvSpPr txBox="1">
            <a:spLocks noChangeArrowheads="1"/>
          </p:cNvSpPr>
          <p:nvPr/>
        </p:nvSpPr>
        <p:spPr bwMode="auto">
          <a:xfrm>
            <a:off x="4789488" y="442913"/>
            <a:ext cx="1409700" cy="932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/>
            <a:r>
              <a:rPr lang="en-US" altLang="en-US" sz="30000">
                <a:solidFill>
                  <a:srgbClr val="FFB310"/>
                </a:solidFill>
                <a:latin typeface="Arial" charset="0"/>
              </a:rPr>
              <a:t>{</a:t>
            </a:r>
          </a:p>
        </p:txBody>
      </p:sp>
      <p:sp>
        <p:nvSpPr>
          <p:cNvPr id="4101" name="TextBox 9"/>
          <p:cNvSpPr txBox="1">
            <a:spLocks noChangeArrowheads="1"/>
          </p:cNvSpPr>
          <p:nvPr/>
        </p:nvSpPr>
        <p:spPr bwMode="auto">
          <a:xfrm>
            <a:off x="6284913" y="1252538"/>
            <a:ext cx="2679700" cy="466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/>
            <a:r>
              <a:rPr lang="en-US" altLang="en-US" sz="3400">
                <a:solidFill>
                  <a:schemeClr val="bg1"/>
                </a:solidFill>
                <a:latin typeface="Arial" charset="0"/>
              </a:rPr>
              <a:t>eases withdrawal</a:t>
            </a:r>
          </a:p>
          <a:p>
            <a:pPr eaLnBrk="1" hangingPunct="1"/>
            <a:endParaRPr lang="en-US" altLang="en-US" sz="3400">
              <a:solidFill>
                <a:schemeClr val="bg1"/>
              </a:solidFill>
              <a:latin typeface="Arial" charset="0"/>
            </a:endParaRPr>
          </a:p>
          <a:p>
            <a:pPr eaLnBrk="1" hangingPunct="1"/>
            <a:r>
              <a:rPr lang="en-US" altLang="en-US" sz="3400">
                <a:solidFill>
                  <a:schemeClr val="bg1"/>
                </a:solidFill>
                <a:latin typeface="Arial" charset="0"/>
              </a:rPr>
              <a:t>reduces cravings</a:t>
            </a:r>
          </a:p>
          <a:p>
            <a:pPr eaLnBrk="1" hangingPunct="1"/>
            <a:endParaRPr lang="en-US" altLang="en-US" sz="3400">
              <a:solidFill>
                <a:schemeClr val="bg1"/>
              </a:solidFill>
              <a:latin typeface="Arial" charset="0"/>
            </a:endParaRPr>
          </a:p>
          <a:p>
            <a:pPr eaLnBrk="1" hangingPunct="1"/>
            <a:r>
              <a:rPr lang="en-US" altLang="en-US" sz="3400">
                <a:solidFill>
                  <a:schemeClr val="bg1"/>
                </a:solidFill>
                <a:latin typeface="Arial" charset="0"/>
              </a:rPr>
              <a:t>induces illness </a:t>
            </a:r>
          </a:p>
          <a:p>
            <a:pPr eaLnBrk="1" hangingPunct="1"/>
            <a:endParaRPr lang="en-US" altLang="en-US" sz="250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4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4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4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4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>
              <a:solidFill>
                <a:schemeClr val="lt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9459" name="TextBox 10"/>
          <p:cNvSpPr txBox="1">
            <a:spLocks noChangeArrowheads="1"/>
          </p:cNvSpPr>
          <p:nvPr/>
        </p:nvSpPr>
        <p:spPr bwMode="auto">
          <a:xfrm>
            <a:off x="366713" y="1990725"/>
            <a:ext cx="4662487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/>
            <a:r>
              <a:rPr lang="en-US" altLang="en-US" sz="2500" b="1">
                <a:solidFill>
                  <a:schemeClr val="bg1"/>
                </a:solidFill>
                <a:latin typeface="Arial" charset="0"/>
              </a:rPr>
              <a:t>improved treatment retention </a:t>
            </a:r>
          </a:p>
        </p:txBody>
      </p:sp>
      <p:sp>
        <p:nvSpPr>
          <p:cNvPr id="19460" name="TextBox 11"/>
          <p:cNvSpPr txBox="1">
            <a:spLocks noChangeArrowheads="1"/>
          </p:cNvSpPr>
          <p:nvPr/>
        </p:nvSpPr>
        <p:spPr bwMode="auto">
          <a:xfrm>
            <a:off x="5372100" y="5164138"/>
            <a:ext cx="3827463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/>
            <a:r>
              <a:rPr lang="en-US" altLang="en-US" sz="3500" b="1">
                <a:solidFill>
                  <a:schemeClr val="bg1"/>
                </a:solidFill>
                <a:latin typeface="Arial" charset="0"/>
              </a:rPr>
              <a:t>improved 	functioning</a:t>
            </a:r>
          </a:p>
        </p:txBody>
      </p:sp>
      <p:sp>
        <p:nvSpPr>
          <p:cNvPr id="19462" name="TextBox 12"/>
          <p:cNvSpPr txBox="1">
            <a:spLocks noChangeArrowheads="1"/>
          </p:cNvSpPr>
          <p:nvPr/>
        </p:nvSpPr>
        <p:spPr bwMode="auto">
          <a:xfrm>
            <a:off x="468313" y="4148138"/>
            <a:ext cx="5502275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/>
            <a:r>
              <a:rPr lang="en-US" altLang="en-US" sz="3500" b="1">
                <a:solidFill>
                  <a:schemeClr val="bg1"/>
                </a:solidFill>
                <a:latin typeface="Arial" charset="0"/>
              </a:rPr>
              <a:t>lower risk of </a:t>
            </a:r>
          </a:p>
          <a:p>
            <a:pPr eaLnBrk="1" hangingPunct="1"/>
            <a:r>
              <a:rPr lang="en-US" altLang="en-US" sz="3500" b="1">
                <a:solidFill>
                  <a:schemeClr val="bg1"/>
                </a:solidFill>
                <a:latin typeface="Arial" charset="0"/>
              </a:rPr>
              <a:t>	overdose</a:t>
            </a:r>
          </a:p>
        </p:txBody>
      </p:sp>
      <p:sp>
        <p:nvSpPr>
          <p:cNvPr id="19465" name="TextBox 18"/>
          <p:cNvSpPr txBox="1">
            <a:spLocks noChangeArrowheads="1"/>
          </p:cNvSpPr>
          <p:nvPr/>
        </p:nvSpPr>
        <p:spPr bwMode="auto">
          <a:xfrm>
            <a:off x="1052513" y="538163"/>
            <a:ext cx="46878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  <a:latin typeface="Arial" charset="0"/>
              </a:rPr>
              <a:t>reduced criminal activity</a:t>
            </a:r>
          </a:p>
        </p:txBody>
      </p:sp>
      <p:sp>
        <p:nvSpPr>
          <p:cNvPr id="19466" name="TextBox 19"/>
          <p:cNvSpPr txBox="1">
            <a:spLocks noChangeArrowheads="1"/>
          </p:cNvSpPr>
          <p:nvPr/>
        </p:nvSpPr>
        <p:spPr bwMode="auto">
          <a:xfrm>
            <a:off x="5554663" y="930275"/>
            <a:ext cx="346075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/>
            <a:r>
              <a:rPr lang="en-US" altLang="en-US" sz="3500" b="1">
                <a:solidFill>
                  <a:schemeClr val="bg1"/>
                </a:solidFill>
                <a:latin typeface="Arial" charset="0"/>
              </a:rPr>
              <a:t>reduced substance use</a:t>
            </a:r>
          </a:p>
        </p:txBody>
      </p:sp>
      <p:sp>
        <p:nvSpPr>
          <p:cNvPr id="19469" name="TextBox 22"/>
          <p:cNvSpPr txBox="1">
            <a:spLocks noChangeArrowheads="1"/>
          </p:cNvSpPr>
          <p:nvPr/>
        </p:nvSpPr>
        <p:spPr bwMode="auto">
          <a:xfrm>
            <a:off x="2349500" y="5856288"/>
            <a:ext cx="26797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/>
            <a:r>
              <a:rPr lang="en-US" altLang="en-US" sz="2500" b="1">
                <a:solidFill>
                  <a:schemeClr val="bg1"/>
                </a:solidFill>
                <a:latin typeface="Arial" charset="0"/>
              </a:rPr>
              <a:t>employment</a:t>
            </a:r>
          </a:p>
        </p:txBody>
      </p:sp>
      <p:sp>
        <p:nvSpPr>
          <p:cNvPr id="33801" name="TextBox 14"/>
          <p:cNvSpPr txBox="1">
            <a:spLocks noChangeArrowheads="1"/>
          </p:cNvSpPr>
          <p:nvPr/>
        </p:nvSpPr>
        <p:spPr bwMode="auto">
          <a:xfrm>
            <a:off x="2532063" y="2833688"/>
            <a:ext cx="6611937" cy="925512"/>
          </a:xfrm>
          <a:prstGeom prst="rect">
            <a:avLst/>
          </a:prstGeom>
          <a:solidFill>
            <a:srgbClr val="FFB31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>
              <a:lnSpc>
                <a:spcPts val="6500"/>
              </a:lnSpc>
            </a:pPr>
            <a:r>
              <a:rPr lang="en-US" altLang="en-US" sz="6500" b="1">
                <a:latin typeface="Arial" charset="0"/>
              </a:rPr>
              <a:t>benefits of MAT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4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/>
      <p:bldP spid="19460" grpId="0"/>
      <p:bldP spid="19462" grpId="0"/>
      <p:bldP spid="19465" grpId="0"/>
      <p:bldP spid="19466" grpId="0"/>
      <p:bldP spid="1946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B31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B31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520700" y="2354263"/>
            <a:ext cx="8064500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ctr" eaLnBrk="1" hangingPunct="1">
              <a:lnSpc>
                <a:spcPts val="6500"/>
              </a:lnSpc>
            </a:pPr>
            <a:r>
              <a:rPr lang="en-US" altLang="en-US" sz="6500" b="1">
                <a:solidFill>
                  <a:schemeClr val="bg1"/>
                </a:solidFill>
                <a:latin typeface="Arial" charset="0"/>
              </a:rPr>
              <a:t>reductions</a:t>
            </a:r>
            <a:r>
              <a:rPr lang="en-US" altLang="en-US" sz="6500" b="1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altLang="en-US" sz="6500" b="1">
                <a:solidFill>
                  <a:schemeClr val="bg1"/>
                </a:solidFill>
                <a:latin typeface="Arial" charset="0"/>
              </a:rPr>
              <a:t>in substance use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35843" name="Chart 6"/>
          <p:cNvGraphicFramePr>
            <a:graphicFrameLocks/>
          </p:cNvGraphicFramePr>
          <p:nvPr/>
        </p:nvGraphicFramePr>
        <p:xfrm>
          <a:off x="798513" y="1085850"/>
          <a:ext cx="7262812" cy="4875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54" r:id="rId4" imgW="7260965" imgH="4877223" progId="Excel.Chart.8">
                  <p:embed/>
                </p:oleObj>
              </mc:Choice>
              <mc:Fallback>
                <p:oleObj r:id="rId4" imgW="7260965" imgH="4877223" progId="Excel.Chart.8">
                  <p:embed/>
                  <p:pic>
                    <p:nvPicPr>
                      <p:cNvPr id="0" name="Chart 6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8513" y="1085850"/>
                        <a:ext cx="7262812" cy="4875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44" name="TextBox 10"/>
          <p:cNvSpPr txBox="1">
            <a:spLocks noChangeArrowheads="1"/>
          </p:cNvSpPr>
          <p:nvPr/>
        </p:nvSpPr>
        <p:spPr bwMode="auto">
          <a:xfrm>
            <a:off x="234950" y="417513"/>
            <a:ext cx="8621713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/>
            <a:r>
              <a:rPr lang="en-US" altLang="en-US" sz="3200" b="1" u="sng">
                <a:solidFill>
                  <a:schemeClr val="bg1"/>
                </a:solidFill>
                <a:latin typeface="Arial" charset="0"/>
              </a:rPr>
              <a:t>interim methadone treatment	</a:t>
            </a:r>
            <a:r>
              <a:rPr lang="en-US" altLang="en-US" sz="2000" b="1" u="sng">
                <a:solidFill>
                  <a:schemeClr val="bg1"/>
                </a:solidFill>
                <a:latin typeface="Arial" charset="0"/>
              </a:rPr>
              <a:t>					</a:t>
            </a:r>
            <a:r>
              <a:rPr lang="en-US" altLang="en-US" sz="2000" b="1">
                <a:solidFill>
                  <a:schemeClr val="bg1"/>
                </a:solidFill>
                <a:latin typeface="Arial" charset="0"/>
              </a:rPr>
              <a:t>			</a:t>
            </a:r>
          </a:p>
        </p:txBody>
      </p:sp>
      <p:sp>
        <p:nvSpPr>
          <p:cNvPr id="35845" name="TextBox 13"/>
          <p:cNvSpPr txBox="1">
            <a:spLocks noChangeArrowheads="1"/>
          </p:cNvSpPr>
          <p:nvPr/>
        </p:nvSpPr>
        <p:spPr bwMode="auto">
          <a:xfrm>
            <a:off x="2725738" y="6200775"/>
            <a:ext cx="84518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/>
            <a:r>
              <a:rPr lang="en-US" altLang="en-US" b="1">
                <a:solidFill>
                  <a:schemeClr val="bg1"/>
                </a:solidFill>
                <a:latin typeface="Arial" charset="0"/>
              </a:rPr>
              <a:t>(Schwartz, Jaffe, Grady, Das, Highfield, &amp; Wilson, 2009)				</a:t>
            </a:r>
          </a:p>
        </p:txBody>
      </p:sp>
      <p:sp>
        <p:nvSpPr>
          <p:cNvPr id="35846" name="TextBox 11"/>
          <p:cNvSpPr txBox="1">
            <a:spLocks noChangeArrowheads="1"/>
          </p:cNvSpPr>
          <p:nvPr/>
        </p:nvSpPr>
        <p:spPr bwMode="auto">
          <a:xfrm>
            <a:off x="2938463" y="3429000"/>
            <a:ext cx="1608137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ctr" eaLnBrk="1" hangingPunct="1"/>
            <a:r>
              <a:rPr lang="en-US" altLang="en-US" sz="2600" b="1">
                <a:solidFill>
                  <a:schemeClr val="bg1"/>
                </a:solidFill>
                <a:latin typeface="Arial" charset="0"/>
              </a:rPr>
              <a:t>762 patients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6867" name="Title 1"/>
          <p:cNvSpPr>
            <a:spLocks noGrp="1"/>
          </p:cNvSpPr>
          <p:nvPr>
            <p:ph type="ctrTitle"/>
          </p:nvPr>
        </p:nvSpPr>
        <p:spPr>
          <a:xfrm>
            <a:off x="5689600" y="457200"/>
            <a:ext cx="3454400" cy="1470025"/>
          </a:xfrm>
        </p:spPr>
        <p:txBody>
          <a:bodyPr/>
          <a:lstStyle/>
          <a:p>
            <a:pPr eaLnBrk="1" hangingPunct="1"/>
            <a:r>
              <a:rPr lang="en-US" altLang="en-US" sz="9600" b="1">
                <a:solidFill>
                  <a:schemeClr val="bg1"/>
                </a:solidFill>
                <a:latin typeface="Arial" charset="0"/>
                <a:ea typeface="MS PGothic" charset="-128"/>
              </a:rPr>
              <a:t>24</a:t>
            </a:r>
          </a:p>
        </p:txBody>
      </p:sp>
      <p:sp>
        <p:nvSpPr>
          <p:cNvPr id="36868" name="Subtitle 2"/>
          <p:cNvSpPr>
            <a:spLocks noGrp="1"/>
          </p:cNvSpPr>
          <p:nvPr>
            <p:ph type="subTitle" idx="1"/>
          </p:nvPr>
        </p:nvSpPr>
        <p:spPr>
          <a:xfrm>
            <a:off x="2443163" y="1752600"/>
            <a:ext cx="5797550" cy="1752600"/>
          </a:xfrm>
        </p:spPr>
        <p:txBody>
          <a:bodyPr/>
          <a:lstStyle/>
          <a:p>
            <a:pPr algn="r" eaLnBrk="1" hangingPunct="1"/>
            <a:r>
              <a:rPr lang="en-US" altLang="en-US" sz="1800" dirty="0">
                <a:solidFill>
                  <a:schemeClr val="bg1"/>
                </a:solidFill>
                <a:latin typeface="Arial" charset="0"/>
                <a:ea typeface="MS PGothic" charset="-128"/>
              </a:rPr>
              <a:t>buprenorphine clinical trials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153988" y="1857375"/>
            <a:ext cx="4487863" cy="1470025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96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4,500</a:t>
            </a:r>
          </a:p>
        </p:txBody>
      </p:sp>
      <p:sp>
        <p:nvSpPr>
          <p:cNvPr id="36870" name="Subtitle 2"/>
          <p:cNvSpPr txBox="1">
            <a:spLocks/>
          </p:cNvSpPr>
          <p:nvPr/>
        </p:nvSpPr>
        <p:spPr bwMode="auto">
          <a:xfrm>
            <a:off x="-1841500" y="3132138"/>
            <a:ext cx="54546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r" eaLnBrk="1" hangingPunct="1">
              <a:spcBef>
                <a:spcPct val="20000"/>
              </a:spcBef>
              <a:buFont typeface="Arial" charset="0"/>
              <a:buNone/>
            </a:pPr>
            <a:r>
              <a:rPr lang="en-US" altLang="en-US" dirty="0">
                <a:solidFill>
                  <a:schemeClr val="bg1"/>
                </a:solidFill>
                <a:latin typeface="Arial" charset="0"/>
              </a:rPr>
              <a:t>patients with opioid use disorders</a:t>
            </a:r>
          </a:p>
        </p:txBody>
      </p:sp>
      <p:pic>
        <p:nvPicPr>
          <p:cNvPr id="68610" name="Picture 2" descr="http://www.sxc.hu/pic/l/k/ka/kaniths/1418156_178963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724" y="2602684"/>
            <a:ext cx="5005388" cy="34387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6872" name="Subtitle 2"/>
          <p:cNvSpPr txBox="1">
            <a:spLocks/>
          </p:cNvSpPr>
          <p:nvPr/>
        </p:nvSpPr>
        <p:spPr bwMode="auto">
          <a:xfrm>
            <a:off x="444500" y="3916363"/>
            <a:ext cx="3227388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just" eaLnBrk="1" hangingPunct="1">
              <a:spcBef>
                <a:spcPct val="20000"/>
              </a:spcBef>
              <a:buFont typeface="Arial" charset="0"/>
              <a:buNone/>
            </a:pPr>
            <a:r>
              <a:rPr lang="en-US" altLang="en-US">
                <a:solidFill>
                  <a:schemeClr val="bg1"/>
                </a:solidFill>
                <a:latin typeface="Arial" charset="0"/>
              </a:rPr>
              <a:t>buprenorphine </a:t>
            </a:r>
          </a:p>
          <a:p>
            <a:pPr algn="just" eaLnBrk="1" hangingPunct="1">
              <a:spcBef>
                <a:spcPct val="20000"/>
              </a:spcBef>
              <a:buFont typeface="Arial" charset="0"/>
              <a:buNone/>
            </a:pPr>
            <a:r>
              <a:rPr lang="en-US" altLang="en-US">
                <a:solidFill>
                  <a:schemeClr val="bg1"/>
                </a:solidFill>
                <a:latin typeface="Arial" charset="0"/>
              </a:rPr>
              <a:t>was </a:t>
            </a:r>
            <a:r>
              <a:rPr lang="en-US" altLang="en-US" b="1">
                <a:solidFill>
                  <a:srgbClr val="990033"/>
                </a:solidFill>
                <a:latin typeface="Arial" charset="0"/>
              </a:rPr>
              <a:t>significantly</a:t>
            </a:r>
            <a:r>
              <a:rPr lang="en-US" altLang="en-US">
                <a:solidFill>
                  <a:schemeClr val="bg1"/>
                </a:solidFill>
                <a:latin typeface="Arial" charset="0"/>
              </a:rPr>
              <a:t> </a:t>
            </a:r>
          </a:p>
          <a:p>
            <a:pPr algn="just" eaLnBrk="1" hangingPunct="1">
              <a:spcBef>
                <a:spcPct val="20000"/>
              </a:spcBef>
              <a:buFont typeface="Arial" charset="0"/>
              <a:buNone/>
            </a:pPr>
            <a:r>
              <a:rPr lang="en-US" altLang="en-US">
                <a:solidFill>
                  <a:schemeClr val="bg1"/>
                </a:solidFill>
                <a:latin typeface="Arial" charset="0"/>
              </a:rPr>
              <a:t>more effective at reducing</a:t>
            </a:r>
          </a:p>
          <a:p>
            <a:pPr algn="just" eaLnBrk="1" hangingPunct="1">
              <a:spcBef>
                <a:spcPct val="20000"/>
              </a:spcBef>
              <a:buFont typeface="Arial" charset="0"/>
              <a:buNone/>
            </a:pPr>
            <a:r>
              <a:rPr lang="en-US" altLang="en-US">
                <a:solidFill>
                  <a:schemeClr val="bg1"/>
                </a:solidFill>
                <a:latin typeface="Arial" charset="0"/>
              </a:rPr>
              <a:t>illicit opiate use </a:t>
            </a:r>
          </a:p>
          <a:p>
            <a:pPr algn="just" eaLnBrk="1" hangingPunct="1">
              <a:spcBef>
                <a:spcPct val="20000"/>
              </a:spcBef>
              <a:buFont typeface="Arial" charset="0"/>
              <a:buNone/>
            </a:pPr>
            <a:r>
              <a:rPr lang="en-US" altLang="en-US">
                <a:solidFill>
                  <a:schemeClr val="bg1"/>
                </a:solidFill>
                <a:latin typeface="Arial" charset="0"/>
              </a:rPr>
              <a:t>than placebo</a:t>
            </a:r>
          </a:p>
        </p:txBody>
      </p:sp>
      <p:sp>
        <p:nvSpPr>
          <p:cNvPr id="36873" name="Subtitle 2"/>
          <p:cNvSpPr txBox="1">
            <a:spLocks/>
          </p:cNvSpPr>
          <p:nvPr/>
        </p:nvSpPr>
        <p:spPr bwMode="auto">
          <a:xfrm>
            <a:off x="-2482850" y="6386513"/>
            <a:ext cx="5799138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r" eaLnBrk="1" hangingPunct="1">
              <a:spcBef>
                <a:spcPct val="20000"/>
              </a:spcBef>
              <a:buFont typeface="Arial" charset="0"/>
              <a:buNone/>
            </a:pPr>
            <a:r>
              <a:rPr lang="en-US" altLang="en-US" sz="1400">
                <a:solidFill>
                  <a:schemeClr val="bg1"/>
                </a:solidFill>
                <a:latin typeface="Arial" charset="0"/>
              </a:rPr>
              <a:t>(Mattick, Kimber, Breen &amp; Davoli, 2008)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37891" name="Picture 2" descr="http://www.sxc.hu/pic/l/v/vi/vivekchugh/865419_6936968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2773" b="2744"/>
          <a:stretch>
            <a:fillRect/>
          </a:stretch>
        </p:blipFill>
        <p:spPr bwMode="auto">
          <a:xfrm>
            <a:off x="3314700" y="1079500"/>
            <a:ext cx="5829300" cy="577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Subtitle 2"/>
          <p:cNvSpPr txBox="1">
            <a:spLocks/>
          </p:cNvSpPr>
          <p:nvPr/>
        </p:nvSpPr>
        <p:spPr bwMode="auto">
          <a:xfrm>
            <a:off x="366713" y="376238"/>
            <a:ext cx="4127500" cy="247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just" eaLnBrk="1" hangingPunct="1">
              <a:spcBef>
                <a:spcPct val="20000"/>
              </a:spcBef>
              <a:buFont typeface="Arial" charset="0"/>
              <a:buNone/>
            </a:pPr>
            <a:r>
              <a:rPr lang="en-US" altLang="en-US" sz="2200" b="1">
                <a:solidFill>
                  <a:schemeClr val="bg1"/>
                </a:solidFill>
                <a:latin typeface="Arial" charset="0"/>
              </a:rPr>
              <a:t>naltrexone v placebo</a:t>
            </a:r>
          </a:p>
          <a:p>
            <a:pPr algn="just" eaLnBrk="1" hangingPunct="1">
              <a:spcBef>
                <a:spcPct val="20000"/>
              </a:spcBef>
              <a:buFont typeface="Arial" charset="0"/>
              <a:buNone/>
            </a:pPr>
            <a:endParaRPr lang="en-US" altLang="en-US">
              <a:solidFill>
                <a:schemeClr val="bg1"/>
              </a:solidFill>
              <a:latin typeface="Arial" charset="0"/>
            </a:endParaRPr>
          </a:p>
          <a:p>
            <a:pPr algn="just" eaLnBrk="1" hangingPunct="1">
              <a:spcBef>
                <a:spcPct val="20000"/>
              </a:spcBef>
              <a:buFont typeface="Arial" charset="0"/>
              <a:buNone/>
            </a:pPr>
            <a:r>
              <a:rPr lang="en-US" altLang="en-US">
                <a:solidFill>
                  <a:schemeClr val="bg1"/>
                </a:solidFill>
                <a:latin typeface="Arial" charset="0"/>
              </a:rPr>
              <a:t>fewer slips</a:t>
            </a:r>
          </a:p>
          <a:p>
            <a:pPr algn="just" eaLnBrk="1" hangingPunct="1">
              <a:spcBef>
                <a:spcPct val="20000"/>
              </a:spcBef>
              <a:buFont typeface="Arial" charset="0"/>
              <a:buNone/>
            </a:pPr>
            <a:endParaRPr lang="en-US" altLang="en-US" sz="1000">
              <a:solidFill>
                <a:schemeClr val="bg1"/>
              </a:solidFill>
              <a:latin typeface="Arial" charset="0"/>
            </a:endParaRPr>
          </a:p>
          <a:p>
            <a:pPr algn="just" eaLnBrk="1" hangingPunct="1">
              <a:spcBef>
                <a:spcPct val="20000"/>
              </a:spcBef>
              <a:buFont typeface="Arial" charset="0"/>
              <a:buNone/>
            </a:pPr>
            <a:r>
              <a:rPr lang="en-US" altLang="en-US">
                <a:solidFill>
                  <a:schemeClr val="bg1"/>
                </a:solidFill>
                <a:latin typeface="Arial" charset="0"/>
              </a:rPr>
              <a:t>fewer significant relapses</a:t>
            </a:r>
          </a:p>
          <a:p>
            <a:pPr algn="just" eaLnBrk="1" hangingPunct="1">
              <a:spcBef>
                <a:spcPct val="20000"/>
              </a:spcBef>
              <a:buFont typeface="Arial" charset="0"/>
              <a:buNone/>
            </a:pPr>
            <a:endParaRPr lang="en-US" altLang="en-US" sz="1000">
              <a:solidFill>
                <a:schemeClr val="bg1"/>
              </a:solidFill>
              <a:latin typeface="Arial" charset="0"/>
            </a:endParaRPr>
          </a:p>
          <a:p>
            <a:pPr algn="just" eaLnBrk="1" hangingPunct="1">
              <a:spcBef>
                <a:spcPct val="20000"/>
              </a:spcBef>
              <a:buFont typeface="Arial" charset="0"/>
              <a:buNone/>
            </a:pPr>
            <a:r>
              <a:rPr lang="en-US" altLang="en-US">
                <a:solidFill>
                  <a:schemeClr val="bg1"/>
                </a:solidFill>
                <a:latin typeface="Arial" charset="0"/>
              </a:rPr>
              <a:t>fewer total drinking days</a:t>
            </a:r>
          </a:p>
          <a:p>
            <a:pPr algn="just" eaLnBrk="1" hangingPunct="1">
              <a:spcBef>
                <a:spcPct val="20000"/>
              </a:spcBef>
              <a:buFont typeface="Arial" charset="0"/>
              <a:buNone/>
            </a:pPr>
            <a:endParaRPr lang="en-US" altLang="en-US">
              <a:solidFill>
                <a:schemeClr val="bg1"/>
              </a:solidFill>
              <a:latin typeface="Arial" charset="0"/>
            </a:endParaRPr>
          </a:p>
          <a:p>
            <a:pPr algn="just" eaLnBrk="1" hangingPunct="1">
              <a:spcBef>
                <a:spcPct val="20000"/>
              </a:spcBef>
              <a:buFont typeface="Arial" charset="0"/>
              <a:buNone/>
            </a:pPr>
            <a:r>
              <a:rPr lang="en-US" altLang="en-US" sz="1500">
                <a:solidFill>
                  <a:schemeClr val="bg1"/>
                </a:solidFill>
                <a:latin typeface="Arial" charset="0"/>
              </a:rPr>
              <a:t>(O’Brien, Volpicelli, &amp; </a:t>
            </a:r>
          </a:p>
          <a:p>
            <a:pPr algn="just" eaLnBrk="1" hangingPunct="1">
              <a:spcBef>
                <a:spcPct val="20000"/>
              </a:spcBef>
              <a:buFont typeface="Arial" charset="0"/>
              <a:buNone/>
            </a:pPr>
            <a:r>
              <a:rPr lang="en-US" altLang="en-US" sz="1500">
                <a:solidFill>
                  <a:schemeClr val="bg1"/>
                </a:solidFill>
                <a:latin typeface="Arial" charset="0"/>
              </a:rPr>
              <a:t>Volpicelli, 1996)</a:t>
            </a:r>
          </a:p>
          <a:p>
            <a:pPr algn="just" eaLnBrk="1" hangingPunct="1">
              <a:spcBef>
                <a:spcPct val="20000"/>
              </a:spcBef>
              <a:buFont typeface="Arial" charset="0"/>
              <a:buNone/>
            </a:pPr>
            <a:endParaRPr lang="en-US" altLang="en-US">
              <a:solidFill>
                <a:schemeClr val="bg1"/>
              </a:solidFill>
              <a:latin typeface="Arial" charset="0"/>
            </a:endParaRPr>
          </a:p>
          <a:p>
            <a:pPr algn="just" eaLnBrk="1" hangingPunct="1">
              <a:spcBef>
                <a:spcPct val="20000"/>
              </a:spcBef>
            </a:pPr>
            <a:endParaRPr lang="en-US" altLang="en-US">
              <a:solidFill>
                <a:schemeClr val="bg1"/>
              </a:solidFill>
              <a:latin typeface="Arial" charset="0"/>
            </a:endParaRPr>
          </a:p>
          <a:p>
            <a:pPr algn="just" eaLnBrk="1" hangingPunct="1">
              <a:spcBef>
                <a:spcPct val="20000"/>
              </a:spcBef>
              <a:buFont typeface="Arial" charset="0"/>
              <a:buNone/>
            </a:pPr>
            <a:endParaRPr lang="en-US" altLang="en-US">
              <a:solidFill>
                <a:schemeClr val="bg1"/>
              </a:solidFill>
              <a:latin typeface="Arial" charset="0"/>
            </a:endParaRPr>
          </a:p>
          <a:p>
            <a:pPr algn="just" eaLnBrk="1" hangingPunct="1">
              <a:spcBef>
                <a:spcPct val="20000"/>
              </a:spcBef>
              <a:buFont typeface="Arial" charset="0"/>
              <a:buNone/>
            </a:pPr>
            <a:endParaRPr lang="en-US" altLang="en-US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6" name="Down Arrow 5"/>
          <p:cNvSpPr>
            <a:spLocks noChangeArrowheads="1"/>
          </p:cNvSpPr>
          <p:nvPr/>
        </p:nvSpPr>
        <p:spPr bwMode="auto">
          <a:xfrm>
            <a:off x="138113" y="1147763"/>
            <a:ext cx="195262" cy="325437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990033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2" name="Down Arrow 11"/>
          <p:cNvSpPr>
            <a:spLocks noChangeArrowheads="1"/>
          </p:cNvSpPr>
          <p:nvPr/>
        </p:nvSpPr>
        <p:spPr bwMode="auto">
          <a:xfrm>
            <a:off x="133350" y="1665288"/>
            <a:ext cx="196850" cy="325437"/>
          </a:xfrm>
          <a:prstGeom prst="downArrow">
            <a:avLst>
              <a:gd name="adj1" fmla="val 50000"/>
              <a:gd name="adj2" fmla="val 50002"/>
            </a:avLst>
          </a:prstGeom>
          <a:solidFill>
            <a:srgbClr val="990033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3" name="Down Arrow 12"/>
          <p:cNvSpPr>
            <a:spLocks noChangeArrowheads="1"/>
          </p:cNvSpPr>
          <p:nvPr/>
        </p:nvSpPr>
        <p:spPr bwMode="auto">
          <a:xfrm>
            <a:off x="138113" y="2184400"/>
            <a:ext cx="195262" cy="325438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990033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7896" name="Subtitle 2"/>
          <p:cNvSpPr txBox="1">
            <a:spLocks/>
          </p:cNvSpPr>
          <p:nvPr/>
        </p:nvSpPr>
        <p:spPr bwMode="auto">
          <a:xfrm>
            <a:off x="3681413" y="3992563"/>
            <a:ext cx="4127500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just" eaLnBrk="1" hangingPunct="1">
              <a:buFont typeface="Arial" charset="0"/>
              <a:buNone/>
            </a:pPr>
            <a:r>
              <a:rPr lang="en-US" altLang="en-US" sz="2200" b="1">
                <a:latin typeface="Arial" charset="0"/>
              </a:rPr>
              <a:t>naltrexone v </a:t>
            </a:r>
          </a:p>
          <a:p>
            <a:pPr algn="just" eaLnBrk="1" hangingPunct="1">
              <a:buFont typeface="Arial" charset="0"/>
              <a:buNone/>
            </a:pPr>
            <a:r>
              <a:rPr lang="en-US" altLang="en-US" sz="2200" b="1">
                <a:latin typeface="Arial" charset="0"/>
              </a:rPr>
              <a:t>placebo</a:t>
            </a:r>
          </a:p>
          <a:p>
            <a:pPr algn="just" eaLnBrk="1" hangingPunct="1">
              <a:spcBef>
                <a:spcPct val="20000"/>
              </a:spcBef>
              <a:buFont typeface="Arial" charset="0"/>
              <a:buNone/>
            </a:pPr>
            <a:endParaRPr lang="en-US" altLang="en-US" sz="1000">
              <a:latin typeface="Arial" charset="0"/>
            </a:endParaRPr>
          </a:p>
          <a:p>
            <a:pPr algn="just" eaLnBrk="1" hangingPunct="1">
              <a:spcBef>
                <a:spcPct val="20000"/>
              </a:spcBef>
              <a:buFont typeface="Arial" charset="0"/>
              <a:buNone/>
            </a:pPr>
            <a:r>
              <a:rPr lang="en-US" altLang="en-US">
                <a:latin typeface="Arial" charset="0"/>
              </a:rPr>
              <a:t>reduced consumption</a:t>
            </a:r>
          </a:p>
          <a:p>
            <a:pPr algn="just" eaLnBrk="1" hangingPunct="1">
              <a:spcBef>
                <a:spcPct val="20000"/>
              </a:spcBef>
              <a:buFont typeface="Arial" charset="0"/>
              <a:buNone/>
            </a:pPr>
            <a:endParaRPr lang="en-US" altLang="en-US" sz="1000">
              <a:latin typeface="Arial" charset="0"/>
            </a:endParaRPr>
          </a:p>
          <a:p>
            <a:pPr algn="just" eaLnBrk="1" hangingPunct="1">
              <a:spcBef>
                <a:spcPct val="20000"/>
              </a:spcBef>
              <a:buFont typeface="Arial" charset="0"/>
              <a:buNone/>
            </a:pPr>
            <a:r>
              <a:rPr lang="en-US" altLang="en-US">
                <a:latin typeface="Arial" charset="0"/>
              </a:rPr>
              <a:t>fewer relapses</a:t>
            </a:r>
          </a:p>
          <a:p>
            <a:pPr algn="just" eaLnBrk="1" hangingPunct="1">
              <a:spcBef>
                <a:spcPct val="20000"/>
              </a:spcBef>
              <a:buFont typeface="Arial" charset="0"/>
              <a:buNone/>
            </a:pPr>
            <a:endParaRPr lang="en-US" altLang="en-US" sz="1000">
              <a:latin typeface="Arial" charset="0"/>
            </a:endParaRPr>
          </a:p>
          <a:p>
            <a:pPr algn="just" eaLnBrk="1" hangingPunct="1">
              <a:spcBef>
                <a:spcPct val="20000"/>
              </a:spcBef>
              <a:buFont typeface="Arial" charset="0"/>
              <a:buNone/>
            </a:pPr>
            <a:r>
              <a:rPr lang="en-US" altLang="en-US">
                <a:latin typeface="Arial" charset="0"/>
              </a:rPr>
              <a:t>cont’d abstinence</a:t>
            </a:r>
          </a:p>
          <a:p>
            <a:pPr algn="just" eaLnBrk="1" hangingPunct="1">
              <a:spcBef>
                <a:spcPct val="20000"/>
              </a:spcBef>
              <a:buFont typeface="Arial" charset="0"/>
              <a:buNone/>
            </a:pPr>
            <a:endParaRPr lang="en-US" altLang="en-US" sz="1000">
              <a:latin typeface="Arial" charset="0"/>
            </a:endParaRPr>
          </a:p>
          <a:p>
            <a:pPr algn="just" eaLnBrk="1" hangingPunct="1">
              <a:spcBef>
                <a:spcPct val="20000"/>
              </a:spcBef>
              <a:buFont typeface="Arial" charset="0"/>
              <a:buNone/>
            </a:pPr>
            <a:r>
              <a:rPr lang="en-US" altLang="en-US" sz="1500">
                <a:latin typeface="Arial" charset="0"/>
              </a:rPr>
              <a:t>(O’Malley et al., 1992) </a:t>
            </a:r>
          </a:p>
          <a:p>
            <a:pPr algn="just" eaLnBrk="1" hangingPunct="1">
              <a:spcBef>
                <a:spcPct val="20000"/>
              </a:spcBef>
              <a:buFont typeface="Arial" charset="0"/>
              <a:buNone/>
            </a:pPr>
            <a:endParaRPr lang="en-US" altLang="en-US">
              <a:solidFill>
                <a:schemeClr val="bg1"/>
              </a:solidFill>
              <a:latin typeface="Arial" charset="0"/>
            </a:endParaRPr>
          </a:p>
          <a:p>
            <a:pPr algn="just" eaLnBrk="1" hangingPunct="1">
              <a:spcBef>
                <a:spcPct val="20000"/>
              </a:spcBef>
            </a:pPr>
            <a:endParaRPr lang="en-US" altLang="en-US">
              <a:solidFill>
                <a:schemeClr val="bg1"/>
              </a:solidFill>
              <a:latin typeface="Arial" charset="0"/>
            </a:endParaRPr>
          </a:p>
          <a:p>
            <a:pPr algn="just" eaLnBrk="1" hangingPunct="1">
              <a:spcBef>
                <a:spcPct val="20000"/>
              </a:spcBef>
              <a:buFont typeface="Arial" charset="0"/>
              <a:buNone/>
            </a:pPr>
            <a:endParaRPr lang="en-US" altLang="en-US">
              <a:solidFill>
                <a:schemeClr val="bg1"/>
              </a:solidFill>
              <a:latin typeface="Arial" charset="0"/>
            </a:endParaRPr>
          </a:p>
          <a:p>
            <a:pPr algn="just" eaLnBrk="1" hangingPunct="1">
              <a:spcBef>
                <a:spcPct val="20000"/>
              </a:spcBef>
              <a:buFont typeface="Arial" charset="0"/>
              <a:buNone/>
            </a:pPr>
            <a:endParaRPr lang="en-US" altLang="en-US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5" name="Down Arrow 14"/>
          <p:cNvSpPr>
            <a:spLocks noChangeArrowheads="1"/>
          </p:cNvSpPr>
          <p:nvPr/>
        </p:nvSpPr>
        <p:spPr bwMode="auto">
          <a:xfrm>
            <a:off x="3519488" y="4902200"/>
            <a:ext cx="195262" cy="325438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990033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6" name="Down Arrow 15"/>
          <p:cNvSpPr>
            <a:spLocks noChangeArrowheads="1"/>
          </p:cNvSpPr>
          <p:nvPr/>
        </p:nvSpPr>
        <p:spPr bwMode="auto">
          <a:xfrm>
            <a:off x="3519488" y="5386388"/>
            <a:ext cx="195262" cy="325437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990033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7" name="Down Arrow 16"/>
          <p:cNvSpPr>
            <a:spLocks noChangeArrowheads="1"/>
          </p:cNvSpPr>
          <p:nvPr/>
        </p:nvSpPr>
        <p:spPr bwMode="auto">
          <a:xfrm flipV="1">
            <a:off x="3521075" y="5938838"/>
            <a:ext cx="196850" cy="325437"/>
          </a:xfrm>
          <a:prstGeom prst="downArrow">
            <a:avLst>
              <a:gd name="adj1" fmla="val 50000"/>
              <a:gd name="adj2" fmla="val 50002"/>
            </a:avLst>
          </a:prstGeom>
          <a:solidFill>
            <a:srgbClr val="990033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B31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B31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520700" y="2659063"/>
            <a:ext cx="8064500" cy="92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ctr" eaLnBrk="1" hangingPunct="1">
              <a:lnSpc>
                <a:spcPts val="6500"/>
              </a:lnSpc>
            </a:pPr>
            <a:r>
              <a:rPr lang="en-US" altLang="en-US" sz="6500" b="1">
                <a:solidFill>
                  <a:schemeClr val="bg1"/>
                </a:solidFill>
                <a:latin typeface="Arial" charset="0"/>
              </a:rPr>
              <a:t>reduced</a:t>
            </a:r>
            <a:r>
              <a:rPr lang="en-US" altLang="en-US" sz="6500" b="1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altLang="en-US" sz="6500" b="1">
                <a:solidFill>
                  <a:schemeClr val="bg1"/>
                </a:solidFill>
                <a:latin typeface="Arial" charset="0"/>
              </a:rPr>
              <a:t>mortality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387" name="Title 1"/>
          <p:cNvSpPr>
            <a:spLocks noGrp="1"/>
          </p:cNvSpPr>
          <p:nvPr>
            <p:ph type="ctrTitle"/>
          </p:nvPr>
        </p:nvSpPr>
        <p:spPr>
          <a:xfrm>
            <a:off x="1689100" y="3736975"/>
            <a:ext cx="5426075" cy="1470025"/>
          </a:xfrm>
        </p:spPr>
        <p:txBody>
          <a:bodyPr/>
          <a:lstStyle/>
          <a:p>
            <a:pPr algn="r" eaLnBrk="1" hangingPunct="1"/>
            <a:r>
              <a:rPr lang="en-US" altLang="en-US" sz="9600" b="1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8-10</a:t>
            </a:r>
            <a:r>
              <a:rPr lang="en-US" altLang="en-US" sz="9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6388" name="Subtitle 2"/>
          <p:cNvSpPr>
            <a:spLocks noGrp="1"/>
          </p:cNvSpPr>
          <p:nvPr>
            <p:ph type="subTitle" idx="1"/>
          </p:nvPr>
        </p:nvSpPr>
        <p:spPr>
          <a:xfrm>
            <a:off x="584200" y="5003800"/>
            <a:ext cx="7232650" cy="1752600"/>
          </a:xfrm>
        </p:spPr>
        <p:txBody>
          <a:bodyPr/>
          <a:lstStyle/>
          <a:p>
            <a:pPr algn="l" eaLnBrk="1" hangingPunct="1"/>
            <a:r>
              <a:rPr lang="en-US" altLang="en-US" sz="1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fold reduction in deaths for opiate dependent individuals using methadone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3227388" y="741363"/>
            <a:ext cx="5426075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13x</a:t>
            </a:r>
            <a:r>
              <a:rPr lang="en-US" altLang="en-US" sz="9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 bwMode="auto">
          <a:xfrm>
            <a:off x="2506663" y="1984375"/>
            <a:ext cx="72326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higher mortality rate for opiate users than non opiate users</a:t>
            </a:r>
          </a:p>
        </p:txBody>
      </p:sp>
      <p:sp>
        <p:nvSpPr>
          <p:cNvPr id="7" name="TextBox 13"/>
          <p:cNvSpPr txBox="1">
            <a:spLocks noChangeArrowheads="1"/>
          </p:cNvSpPr>
          <p:nvPr/>
        </p:nvSpPr>
        <p:spPr bwMode="auto">
          <a:xfrm>
            <a:off x="2090738" y="6454775"/>
            <a:ext cx="84518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en-US" altLang="en-US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i="1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Hulse</a:t>
            </a:r>
            <a:r>
              <a:rPr lang="en-US" altLang="en-US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1999; </a:t>
            </a:r>
            <a:r>
              <a:rPr lang="en-US" altLang="en-US" i="1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Degenhardt</a:t>
            </a:r>
            <a:r>
              <a:rPr lang="en-US" altLang="en-US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2009)</a:t>
            </a:r>
            <a:r>
              <a:rPr lang="en-US" altLang="en-US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</a:p>
        </p:txBody>
      </p:sp>
    </p:spTree>
    <p:extLst>
      <p:ext uri="{BB962C8B-B14F-4D97-AF65-F5344CB8AC3E}">
        <p14:creationId xmlns:p14="http://schemas.microsoft.com/office/powerpoint/2010/main" val="20674374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/>
      <p:bldP spid="16388" grpId="0" build="p"/>
      <p:bldP spid="5" grpId="0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112713" y="136525"/>
            <a:ext cx="8712200" cy="672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6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 has also been found to </a:t>
            </a:r>
            <a:r>
              <a:rPr lang="en-US" altLang="en-US" sz="65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</a:t>
            </a:r>
            <a:r>
              <a:rPr lang="en-US" altLang="en-US" sz="6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altLang="en-US" sz="35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3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3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en-US" sz="35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risky behaviors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3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-IV drug use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3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-unprotected sex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25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3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reducing…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3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</a:t>
            </a:r>
            <a:r>
              <a:rPr lang="en-US" altLang="en-US" sz="35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HIV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3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</a:t>
            </a:r>
            <a:r>
              <a:rPr lang="en-US" altLang="en-US" sz="35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Hepatitis C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000" b="1" dirty="0" smtClean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800" b="1" dirty="0" smtClean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400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sz="1400" i="1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Mattick</a:t>
            </a:r>
            <a:r>
              <a:rPr lang="en-US" altLang="en-US" sz="1400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Breen, Kimber &amp; </a:t>
            </a:r>
            <a:r>
              <a:rPr lang="en-US" altLang="en-US" sz="1400" i="1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Davoli</a:t>
            </a:r>
            <a:r>
              <a:rPr lang="en-US" altLang="en-US" sz="1400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2003; SAMHSA, 2005)</a:t>
            </a:r>
          </a:p>
        </p:txBody>
      </p:sp>
      <p:pic>
        <p:nvPicPr>
          <p:cNvPr id="104452" name="Picture 3" descr="C:\Users\acpande\AppData\Local\Microsoft\Windows\Temporary Internet Files\Content.IE5\XXW84WYV\MP900423013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3" b="2940"/>
          <a:stretch>
            <a:fillRect/>
          </a:stretch>
        </p:blipFill>
        <p:spPr bwMode="auto">
          <a:xfrm>
            <a:off x="4849813" y="2546350"/>
            <a:ext cx="4294187" cy="431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6756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B31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B31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520700" y="2354263"/>
            <a:ext cx="8064500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ctr" eaLnBrk="1" hangingPunct="1">
              <a:lnSpc>
                <a:spcPts val="6500"/>
              </a:lnSpc>
            </a:pPr>
            <a:r>
              <a:rPr lang="en-US" altLang="en-US" sz="6000" b="1">
                <a:solidFill>
                  <a:schemeClr val="bg1"/>
                </a:solidFill>
                <a:latin typeface="Arial" charset="0"/>
              </a:rPr>
              <a:t>improvements</a:t>
            </a:r>
            <a:r>
              <a:rPr lang="en-US" altLang="en-US" sz="6000" b="1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altLang="en-US" sz="6000" b="1">
                <a:solidFill>
                  <a:schemeClr val="bg1"/>
                </a:solidFill>
                <a:latin typeface="Arial" charset="0"/>
              </a:rPr>
              <a:t>in employment status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24579" name="Picture 5" descr="http://www.sxc.hu/pic/l/r/ry/ryasaurus/1382058_206978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2051050"/>
            <a:ext cx="6454775" cy="42941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822325" y="493713"/>
            <a:ext cx="40624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↑ functioning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841625" y="1244600"/>
            <a:ext cx="62103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↑ employment outcomes</a:t>
            </a:r>
          </a:p>
        </p:txBody>
      </p:sp>
      <p:sp>
        <p:nvSpPr>
          <p:cNvPr id="3" name="Rectangle 2"/>
          <p:cNvSpPr/>
          <p:nvPr/>
        </p:nvSpPr>
        <p:spPr>
          <a:xfrm>
            <a:off x="2616200" y="6402388"/>
            <a:ext cx="6400800" cy="3381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en-US" altLang="en-US" sz="16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sz="1600" i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Mattick</a:t>
            </a:r>
            <a:r>
              <a:rPr lang="en-US" altLang="en-US" sz="16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Breen, Kimber &amp; </a:t>
            </a:r>
            <a:r>
              <a:rPr lang="en-US" altLang="en-US" sz="1600" i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Davoli</a:t>
            </a:r>
            <a:r>
              <a:rPr lang="en-US" altLang="en-US" sz="16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2003; SAMHSA, 2005)</a:t>
            </a:r>
          </a:p>
        </p:txBody>
      </p:sp>
    </p:spTree>
    <p:extLst>
      <p:ext uri="{BB962C8B-B14F-4D97-AF65-F5344CB8AC3E}">
        <p14:creationId xmlns:p14="http://schemas.microsoft.com/office/powerpoint/2010/main" val="32545016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B31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B31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520700" y="2354263"/>
            <a:ext cx="8064500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>
              <a:lnSpc>
                <a:spcPts val="6500"/>
              </a:lnSpc>
            </a:pPr>
            <a:r>
              <a:rPr lang="en-US" altLang="en-US" sz="6500" b="1" dirty="0">
                <a:solidFill>
                  <a:srgbClr val="FFFFFF"/>
                </a:solidFill>
                <a:latin typeface="Arial" charset="0"/>
              </a:rPr>
              <a:t>myth #1:</a:t>
            </a:r>
            <a:r>
              <a:rPr lang="en-US" altLang="en-US" sz="6500" b="1" dirty="0">
                <a:solidFill>
                  <a:srgbClr val="000000"/>
                </a:solidFill>
                <a:latin typeface="Arial" charset="0"/>
              </a:rPr>
              <a:t> MAT is just replacing one drug with another.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5"/>
          <p:cNvSpPr>
            <a:spLocks noChangeArrowheads="1"/>
          </p:cNvSpPr>
          <p:nvPr/>
        </p:nvSpPr>
        <p:spPr bwMode="auto">
          <a:xfrm>
            <a:off x="436563" y="2262188"/>
            <a:ext cx="8305800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>
              <a:lnSpc>
                <a:spcPts val="6500"/>
              </a:lnSpc>
            </a:pPr>
            <a:r>
              <a:rPr lang="en-US" altLang="en-US" sz="6500" b="1">
                <a:latin typeface="Arial" charset="0"/>
              </a:rPr>
              <a:t>MAT referral process simplified</a:t>
            </a:r>
          </a:p>
        </p:txBody>
      </p:sp>
      <p:sp>
        <p:nvSpPr>
          <p:cNvPr id="48131" name="TextBox 11"/>
          <p:cNvSpPr txBox="1">
            <a:spLocks noChangeArrowheads="1"/>
          </p:cNvSpPr>
          <p:nvPr/>
        </p:nvSpPr>
        <p:spPr bwMode="auto">
          <a:xfrm>
            <a:off x="554038" y="1808163"/>
            <a:ext cx="3578225" cy="33813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/>
            <a:r>
              <a:rPr lang="en-US" altLang="en-US" sz="1600" b="1">
                <a:solidFill>
                  <a:srgbClr val="FFB310"/>
                </a:solidFill>
                <a:latin typeface="Arial" charset="0"/>
              </a:rPr>
              <a:t>Part 4</a:t>
            </a:r>
          </a:p>
        </p:txBody>
      </p:sp>
      <p:sp>
        <p:nvSpPr>
          <p:cNvPr id="48132" name="Subtitle 2"/>
          <p:cNvSpPr>
            <a:spLocks noGrp="1"/>
          </p:cNvSpPr>
          <p:nvPr>
            <p:ph type="subTitle" idx="1"/>
          </p:nvPr>
        </p:nvSpPr>
        <p:spPr>
          <a:xfrm>
            <a:off x="436563" y="4002088"/>
            <a:ext cx="8123237" cy="838200"/>
          </a:xfrm>
        </p:spPr>
        <p:txBody>
          <a:bodyPr/>
          <a:lstStyle/>
          <a:p>
            <a:pPr algn="l" eaLnBrk="1" hangingPunct="1"/>
            <a:r>
              <a:rPr lang="en-US" altLang="en-US" sz="4000">
                <a:solidFill>
                  <a:schemeClr val="tx1"/>
                </a:solidFill>
                <a:latin typeface="Arial" charset="0"/>
                <a:ea typeface="MS PGothic" charset="-128"/>
              </a:rPr>
              <a:t>identifying appropriate candidates and locating providers</a:t>
            </a:r>
          </a:p>
        </p:txBody>
      </p:sp>
      <p:pic>
        <p:nvPicPr>
          <p:cNvPr id="48133" name="Picture 7" descr="Z:\Current Grants\CJ-DATS\Trainings and Curricula\MAT\Images\iStock Photos\Doc and Young Woman Shaking Hand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4"/>
          <a:stretch>
            <a:fillRect/>
          </a:stretch>
        </p:blipFill>
        <p:spPr bwMode="auto">
          <a:xfrm>
            <a:off x="5534025" y="244475"/>
            <a:ext cx="3317875" cy="234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B31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B31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520700" y="2354263"/>
            <a:ext cx="8064500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ctr" eaLnBrk="1" hangingPunct="1">
              <a:lnSpc>
                <a:spcPts val="6500"/>
              </a:lnSpc>
            </a:pPr>
            <a:r>
              <a:rPr lang="en-US" altLang="en-US" sz="6500" b="1">
                <a:solidFill>
                  <a:schemeClr val="bg1"/>
                </a:solidFill>
                <a:latin typeface="Arial" charset="0"/>
              </a:rPr>
              <a:t>identifying</a:t>
            </a:r>
            <a:r>
              <a:rPr lang="en-US" altLang="en-US" sz="6500" b="1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altLang="en-US" sz="6500" b="1">
                <a:solidFill>
                  <a:schemeClr val="bg1"/>
                </a:solidFill>
                <a:latin typeface="Arial" charset="0"/>
              </a:rPr>
              <a:t>MAT candidates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255588" y="323850"/>
            <a:ext cx="8315325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>
              <a:lnSpc>
                <a:spcPts val="6500"/>
              </a:lnSpc>
            </a:pPr>
            <a:r>
              <a:rPr lang="en-US" altLang="en-US" sz="6200" b="1">
                <a:solidFill>
                  <a:schemeClr val="bg1"/>
                </a:solidFill>
                <a:latin typeface="Arial" charset="0"/>
              </a:rPr>
              <a:t>appropriate </a:t>
            </a:r>
            <a:r>
              <a:rPr lang="en-US" altLang="en-US" sz="6200" b="1">
                <a:solidFill>
                  <a:srgbClr val="FFC000"/>
                </a:solidFill>
                <a:latin typeface="Arial" charset="0"/>
              </a:rPr>
              <a:t>MAT</a:t>
            </a:r>
            <a:r>
              <a:rPr lang="en-US" altLang="en-US" sz="6200" b="1">
                <a:solidFill>
                  <a:schemeClr val="bg1"/>
                </a:solidFill>
                <a:latin typeface="Arial" charset="0"/>
              </a:rPr>
              <a:t> candidates</a:t>
            </a:r>
          </a:p>
        </p:txBody>
      </p:sp>
      <p:sp>
        <p:nvSpPr>
          <p:cNvPr id="4101" name="TextBox 9"/>
          <p:cNvSpPr txBox="1">
            <a:spLocks noChangeArrowheads="1"/>
          </p:cNvSpPr>
          <p:nvPr/>
        </p:nvSpPr>
        <p:spPr bwMode="auto">
          <a:xfrm>
            <a:off x="5637213" y="2084388"/>
            <a:ext cx="3479800" cy="543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/>
            <a:r>
              <a:rPr lang="en-US" altLang="en-US" sz="3400">
                <a:solidFill>
                  <a:schemeClr val="bg1"/>
                </a:solidFill>
                <a:latin typeface="Arial" charset="0"/>
              </a:rPr>
              <a:t>history of use</a:t>
            </a:r>
          </a:p>
          <a:p>
            <a:pPr eaLnBrk="1" hangingPunct="1"/>
            <a:endParaRPr lang="en-US" altLang="en-US" sz="3400">
              <a:solidFill>
                <a:schemeClr val="bg1"/>
              </a:solidFill>
              <a:latin typeface="Arial" charset="0"/>
            </a:endParaRPr>
          </a:p>
          <a:p>
            <a:pPr eaLnBrk="1" hangingPunct="1"/>
            <a:r>
              <a:rPr lang="en-US" altLang="en-US" sz="3400">
                <a:solidFill>
                  <a:schemeClr val="bg1"/>
                </a:solidFill>
                <a:latin typeface="Arial" charset="0"/>
              </a:rPr>
              <a:t>previous failed treatment attempts</a:t>
            </a:r>
          </a:p>
          <a:p>
            <a:pPr eaLnBrk="1" hangingPunct="1"/>
            <a:endParaRPr lang="en-US" altLang="en-US" sz="2500">
              <a:solidFill>
                <a:schemeClr val="bg1"/>
              </a:solidFill>
              <a:latin typeface="Arial" charset="0"/>
            </a:endParaRPr>
          </a:p>
          <a:p>
            <a:pPr eaLnBrk="1" hangingPunct="1"/>
            <a:r>
              <a:rPr lang="en-US" altLang="en-US" sz="3400">
                <a:solidFill>
                  <a:schemeClr val="bg1"/>
                </a:solidFill>
                <a:latin typeface="Arial" charset="0"/>
              </a:rPr>
              <a:t>openness to try MAT  </a:t>
            </a:r>
          </a:p>
          <a:p>
            <a:pPr eaLnBrk="1" hangingPunct="1"/>
            <a:endParaRPr lang="en-US" altLang="en-US" sz="3400">
              <a:solidFill>
                <a:schemeClr val="bg1"/>
              </a:solidFill>
              <a:latin typeface="Arial" charset="0"/>
            </a:endParaRPr>
          </a:p>
          <a:p>
            <a:pPr eaLnBrk="1" hangingPunct="1"/>
            <a:endParaRPr lang="en-US" altLang="en-US" sz="2500">
              <a:solidFill>
                <a:schemeClr val="bg1"/>
              </a:solidFill>
              <a:latin typeface="Arial" charset="0"/>
            </a:endParaRPr>
          </a:p>
          <a:p>
            <a:pPr eaLnBrk="1" hangingPunct="1"/>
            <a:endParaRPr lang="en-US" altLang="en-US" sz="250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50181" name="Picture 6" descr="Z:\Current Grants\CJ-DATS\Trainings and Curricula\MAT\Images\iStock Photos\Doc Explaining Results to Male P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"/>
          <a:stretch>
            <a:fillRect/>
          </a:stretch>
        </p:blipFill>
        <p:spPr bwMode="auto">
          <a:xfrm>
            <a:off x="0" y="2406650"/>
            <a:ext cx="5211763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4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4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4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4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4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4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125" name="TextBox 9"/>
          <p:cNvSpPr txBox="1">
            <a:spLocks noChangeArrowheads="1"/>
          </p:cNvSpPr>
          <p:nvPr/>
        </p:nvSpPr>
        <p:spPr bwMode="auto">
          <a:xfrm>
            <a:off x="5934075" y="465138"/>
            <a:ext cx="2679700" cy="647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/>
            <a:r>
              <a:rPr lang="en-US" altLang="en-US" sz="3400">
                <a:solidFill>
                  <a:schemeClr val="bg1"/>
                </a:solidFill>
                <a:latin typeface="Arial" charset="0"/>
              </a:rPr>
              <a:t>active psychosis</a:t>
            </a:r>
          </a:p>
          <a:p>
            <a:pPr eaLnBrk="1" hangingPunct="1"/>
            <a:endParaRPr lang="en-US" altLang="en-US" sz="3400">
              <a:solidFill>
                <a:schemeClr val="bg1"/>
              </a:solidFill>
              <a:latin typeface="Arial" charset="0"/>
            </a:endParaRPr>
          </a:p>
          <a:p>
            <a:pPr eaLnBrk="1" hangingPunct="1"/>
            <a:r>
              <a:rPr lang="en-US" altLang="en-US" sz="3400">
                <a:solidFill>
                  <a:schemeClr val="bg1"/>
                </a:solidFill>
                <a:latin typeface="Arial" charset="0"/>
              </a:rPr>
              <a:t>serious health conditions</a:t>
            </a:r>
          </a:p>
          <a:p>
            <a:pPr eaLnBrk="1" hangingPunct="1"/>
            <a:endParaRPr lang="en-US" altLang="en-US" sz="2500">
              <a:solidFill>
                <a:schemeClr val="bg1"/>
              </a:solidFill>
              <a:latin typeface="Arial" charset="0"/>
            </a:endParaRPr>
          </a:p>
          <a:p>
            <a:pPr eaLnBrk="1" hangingPunct="1"/>
            <a:r>
              <a:rPr lang="en-US" altLang="en-US" sz="3400">
                <a:solidFill>
                  <a:schemeClr val="bg1"/>
                </a:solidFill>
                <a:latin typeface="Arial" charset="0"/>
              </a:rPr>
              <a:t>dependent on multiple substances</a:t>
            </a:r>
          </a:p>
          <a:p>
            <a:pPr eaLnBrk="1" hangingPunct="1"/>
            <a:endParaRPr lang="en-US" altLang="en-US" sz="3400">
              <a:solidFill>
                <a:schemeClr val="bg1"/>
              </a:solidFill>
              <a:latin typeface="Arial" charset="0"/>
            </a:endParaRPr>
          </a:p>
          <a:p>
            <a:pPr eaLnBrk="1" hangingPunct="1"/>
            <a:endParaRPr lang="en-US" altLang="en-US" sz="2500">
              <a:solidFill>
                <a:schemeClr val="bg1"/>
              </a:solidFill>
              <a:latin typeface="Arial" charset="0"/>
            </a:endParaRPr>
          </a:p>
          <a:p>
            <a:pPr eaLnBrk="1" hangingPunct="1"/>
            <a:endParaRPr lang="en-US" altLang="en-US" sz="250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5126" name="Picture 6" descr="Z:\Current Grants\CJ-DATS\Trainings and Curricula\MAT\Images\iStock Photos\Man Drinking Beer Blurr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" y="-157662"/>
            <a:ext cx="4932011" cy="74570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5" name="Rectangle 3"/>
          <p:cNvSpPr>
            <a:spLocks noChangeArrowheads="1"/>
          </p:cNvSpPr>
          <p:nvPr/>
        </p:nvSpPr>
        <p:spPr bwMode="auto">
          <a:xfrm>
            <a:off x="323850" y="4968875"/>
            <a:ext cx="6156325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>
              <a:lnSpc>
                <a:spcPts val="6500"/>
              </a:lnSpc>
            </a:pPr>
            <a:r>
              <a:rPr lang="en-US" altLang="en-US" sz="5000" b="1">
                <a:solidFill>
                  <a:schemeClr val="bg1"/>
                </a:solidFill>
                <a:latin typeface="Arial" charset="0"/>
              </a:rPr>
              <a:t>inappropriate </a:t>
            </a:r>
          </a:p>
          <a:p>
            <a:pPr eaLnBrk="1" hangingPunct="1">
              <a:lnSpc>
                <a:spcPts val="6500"/>
              </a:lnSpc>
            </a:pPr>
            <a:r>
              <a:rPr lang="en-US" altLang="en-US" sz="5000" b="1">
                <a:solidFill>
                  <a:schemeClr val="bg1"/>
                </a:solidFill>
                <a:latin typeface="Arial" charset="0"/>
              </a:rPr>
              <a:t>MAT candidates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5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5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5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51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51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51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288925" y="244475"/>
            <a:ext cx="8329613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/>
            <a:r>
              <a:rPr lang="en-US" altLang="en-US" sz="4000" b="1">
                <a:solidFill>
                  <a:schemeClr val="bg1"/>
                </a:solidFill>
                <a:latin typeface="Arial" charset="0"/>
              </a:rPr>
              <a:t>medical professionals will make the ultimate </a:t>
            </a:r>
            <a:r>
              <a:rPr lang="en-US" altLang="en-US" sz="4000" b="1">
                <a:solidFill>
                  <a:srgbClr val="FFC000"/>
                </a:solidFill>
                <a:latin typeface="Arial" charset="0"/>
              </a:rPr>
              <a:t>determination </a:t>
            </a:r>
            <a:r>
              <a:rPr lang="en-US" altLang="en-US" sz="4000" b="1">
                <a:solidFill>
                  <a:schemeClr val="bg1"/>
                </a:solidFill>
                <a:latin typeface="Arial" charset="0"/>
              </a:rPr>
              <a:t>around </a:t>
            </a:r>
            <a:r>
              <a:rPr lang="en-US" altLang="en-US" sz="4000" b="1">
                <a:solidFill>
                  <a:srgbClr val="FFC000"/>
                </a:solidFill>
                <a:latin typeface="Arial" charset="0"/>
              </a:rPr>
              <a:t>eligibility…</a:t>
            </a:r>
            <a:endParaRPr lang="en-US" altLang="en-US" sz="4000" b="1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52228" name="Picture 6" descr="Z:\Current Grants\CJ-DATS\Trainings and Curricula\MAT\Images\iStock Photos\Doc Explaining Results to Female P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488" y="2784475"/>
            <a:ext cx="497205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B31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B31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520700" y="2354263"/>
            <a:ext cx="8064500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ctr" eaLnBrk="1" hangingPunct="1">
              <a:lnSpc>
                <a:spcPts val="6500"/>
              </a:lnSpc>
            </a:pPr>
            <a:r>
              <a:rPr lang="en-US" altLang="en-US" sz="6500" b="1">
                <a:solidFill>
                  <a:schemeClr val="bg1"/>
                </a:solidFill>
                <a:latin typeface="Arial" charset="0"/>
              </a:rPr>
              <a:t>locating an MAT provider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83" r="53162" b="31566"/>
          <a:stretch>
            <a:fillRect/>
          </a:stretch>
        </p:blipFill>
        <p:spPr bwMode="auto">
          <a:xfrm>
            <a:off x="274638" y="0"/>
            <a:ext cx="886936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9" name="TextBox 4"/>
          <p:cNvSpPr txBox="1">
            <a:spLocks noChangeArrowheads="1"/>
          </p:cNvSpPr>
          <p:nvPr/>
        </p:nvSpPr>
        <p:spPr bwMode="auto">
          <a:xfrm>
            <a:off x="1574800" y="4929188"/>
            <a:ext cx="7594600" cy="1446212"/>
          </a:xfrm>
          <a:prstGeom prst="rect">
            <a:avLst/>
          </a:prstGeom>
          <a:solidFill>
            <a:srgbClr val="FFB31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b="1">
                <a:latin typeface="Arial" panose="020B0604020202020204" pitchFamily="34" charset="0"/>
                <a:cs typeface="Arial" panose="020B0604020202020204" pitchFamily="34" charset="0"/>
              </a:rPr>
              <a:t>The Substance Abuse and Mental Health Services  Administration’s buprenorphine physician locator and Opioid Treatment Program (OTP) locator can be utilized to identify providers in your area. </a:t>
            </a:r>
            <a:endParaRPr lang="en-US" altLang="en-US" sz="22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2324100" y="3984625"/>
            <a:ext cx="6858000" cy="430213"/>
          </a:xfrm>
          <a:prstGeom prst="rect">
            <a:avLst/>
          </a:prstGeom>
          <a:solidFill>
            <a:srgbClr val="FFB31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200" b="1">
                <a:latin typeface="Arial" panose="020B0604020202020204" pitchFamily="34" charset="0"/>
                <a:cs typeface="Arial" panose="020B0604020202020204" pitchFamily="34" charset="0"/>
              </a:rPr>
              <a:t>www.samhsa.gov/medication-assisted-treatment</a:t>
            </a:r>
            <a:endParaRPr lang="en-US" altLang="en-US" sz="22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0336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animBg="1"/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7" descr="3274924456_f47d452be0_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/>
          <a:stretch>
            <a:fillRect/>
          </a:stretch>
        </p:blipFill>
        <p:spPr bwMode="auto">
          <a:xfrm>
            <a:off x="-4763" y="-33338"/>
            <a:ext cx="9318626" cy="7004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5" descr="Z:\Current Grants\CJ-DATS\Trainings and Curricula\MAT\Images\iStock Photos\Business Woman on Ph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0"/>
          <a:stretch>
            <a:fillRect/>
          </a:stretch>
        </p:blipFill>
        <p:spPr bwMode="auto">
          <a:xfrm>
            <a:off x="-4763" y="-33338"/>
            <a:ext cx="9893301" cy="7004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TextBox 4"/>
          <p:cNvSpPr txBox="1">
            <a:spLocks noChangeArrowheads="1"/>
          </p:cNvSpPr>
          <p:nvPr/>
        </p:nvSpPr>
        <p:spPr bwMode="auto">
          <a:xfrm>
            <a:off x="-20638" y="5380038"/>
            <a:ext cx="7594601" cy="1108075"/>
          </a:xfrm>
          <a:prstGeom prst="rect">
            <a:avLst/>
          </a:prstGeom>
          <a:solidFill>
            <a:srgbClr val="FFB31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/>
            <a:r>
              <a:rPr lang="en-US" altLang="en-US" sz="2200" b="1" dirty="0">
                <a:latin typeface="Arial" charset="0"/>
              </a:rPr>
              <a:t>the Single-State Agency (SSA) for substance </a:t>
            </a:r>
            <a:r>
              <a:rPr lang="en-US" altLang="en-US" sz="2200" b="1" dirty="0" smtClean="0">
                <a:latin typeface="Arial" charset="0"/>
              </a:rPr>
              <a:t>use </a:t>
            </a:r>
            <a:r>
              <a:rPr lang="en-US" altLang="en-US" sz="2200" b="1" dirty="0">
                <a:latin typeface="Arial" charset="0"/>
              </a:rPr>
              <a:t>treatment providers for your state can point you to MAT providers in your area…</a:t>
            </a:r>
            <a:endParaRPr lang="en-US" altLang="en-US" sz="2200" b="1" i="1" dirty="0">
              <a:latin typeface="Arial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830263" y="752475"/>
            <a:ext cx="7942262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>
              <a:lnSpc>
                <a:spcPts val="6500"/>
              </a:lnSpc>
            </a:pPr>
            <a:r>
              <a:rPr lang="en-US" altLang="en-US" sz="6500" b="1" dirty="0">
                <a:solidFill>
                  <a:schemeClr val="bg1"/>
                </a:solidFill>
                <a:latin typeface="Arial" charset="0"/>
              </a:rPr>
              <a:t>MAT vs. illicit drugs</a:t>
            </a:r>
          </a:p>
        </p:txBody>
      </p:sp>
      <p:sp>
        <p:nvSpPr>
          <p:cNvPr id="4101" name="TextBox 9"/>
          <p:cNvSpPr txBox="1">
            <a:spLocks noChangeArrowheads="1"/>
          </p:cNvSpPr>
          <p:nvPr/>
        </p:nvSpPr>
        <p:spPr bwMode="auto">
          <a:xfrm>
            <a:off x="136525" y="1784350"/>
            <a:ext cx="4373563" cy="504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/>
            <a:r>
              <a:rPr lang="en-US" altLang="en-US" sz="3400">
                <a:solidFill>
                  <a:schemeClr val="bg1"/>
                </a:solidFill>
                <a:latin typeface="Arial" charset="0"/>
              </a:rPr>
              <a:t>prescribed/monitored by a medical provider</a:t>
            </a:r>
          </a:p>
          <a:p>
            <a:pPr eaLnBrk="1" hangingPunct="1"/>
            <a:endParaRPr lang="en-US" altLang="en-US" sz="3400">
              <a:solidFill>
                <a:schemeClr val="bg1"/>
              </a:solidFill>
              <a:latin typeface="Arial" charset="0"/>
            </a:endParaRPr>
          </a:p>
          <a:p>
            <a:pPr eaLnBrk="1" hangingPunct="1"/>
            <a:r>
              <a:rPr lang="en-US" altLang="en-US" sz="3400">
                <a:solidFill>
                  <a:schemeClr val="bg1"/>
                </a:solidFill>
                <a:latin typeface="Arial" charset="0"/>
              </a:rPr>
              <a:t>FDA-approved</a:t>
            </a:r>
          </a:p>
          <a:p>
            <a:pPr eaLnBrk="1" hangingPunct="1"/>
            <a:endParaRPr lang="en-US" altLang="en-US" sz="2500">
              <a:solidFill>
                <a:schemeClr val="bg1"/>
              </a:solidFill>
              <a:latin typeface="Arial" charset="0"/>
            </a:endParaRPr>
          </a:p>
          <a:p>
            <a:pPr eaLnBrk="1" hangingPunct="1"/>
            <a:r>
              <a:rPr lang="en-US" altLang="en-US" sz="3400">
                <a:solidFill>
                  <a:schemeClr val="bg1"/>
                </a:solidFill>
                <a:latin typeface="Arial" charset="0"/>
              </a:rPr>
              <a:t>regulated potency</a:t>
            </a:r>
          </a:p>
          <a:p>
            <a:pPr eaLnBrk="1" hangingPunct="1"/>
            <a:endParaRPr lang="en-US" altLang="en-US" sz="3400">
              <a:solidFill>
                <a:schemeClr val="bg1"/>
              </a:solidFill>
              <a:latin typeface="Arial" charset="0"/>
            </a:endParaRPr>
          </a:p>
          <a:p>
            <a:pPr eaLnBrk="1" hangingPunct="1"/>
            <a:r>
              <a:rPr lang="en-US" altLang="en-US" sz="3400">
                <a:solidFill>
                  <a:schemeClr val="bg1"/>
                </a:solidFill>
                <a:latin typeface="Arial" charset="0"/>
              </a:rPr>
              <a:t>curbs cravings and withdrawal symptoms</a:t>
            </a:r>
          </a:p>
          <a:p>
            <a:pPr eaLnBrk="1" hangingPunct="1"/>
            <a:endParaRPr lang="en-US" altLang="en-US" sz="250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>
            <a:cxnSpLocks noChangeShapeType="1"/>
          </p:cNvCxnSpPr>
          <p:nvPr/>
        </p:nvCxnSpPr>
        <p:spPr bwMode="auto">
          <a:xfrm>
            <a:off x="4510088" y="1870075"/>
            <a:ext cx="0" cy="465455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4802188" y="1819275"/>
            <a:ext cx="4168775" cy="490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/>
            <a:r>
              <a:rPr lang="en-US" altLang="en-US" sz="3400">
                <a:solidFill>
                  <a:schemeClr val="bg1"/>
                </a:solidFill>
                <a:latin typeface="Arial" charset="0"/>
              </a:rPr>
              <a:t>obtained by illegal means</a:t>
            </a:r>
          </a:p>
          <a:p>
            <a:pPr eaLnBrk="1" hangingPunct="1"/>
            <a:endParaRPr lang="en-US" altLang="en-US" sz="3400">
              <a:solidFill>
                <a:schemeClr val="bg1"/>
              </a:solidFill>
              <a:latin typeface="Arial" charset="0"/>
            </a:endParaRPr>
          </a:p>
          <a:p>
            <a:pPr eaLnBrk="1" hangingPunct="1"/>
            <a:r>
              <a:rPr lang="en-US" altLang="en-US" sz="3400">
                <a:solidFill>
                  <a:schemeClr val="bg1"/>
                </a:solidFill>
                <a:latin typeface="Arial" charset="0"/>
              </a:rPr>
              <a:t>not legally permitted</a:t>
            </a:r>
          </a:p>
          <a:p>
            <a:pPr eaLnBrk="1" hangingPunct="1"/>
            <a:endParaRPr lang="en-US" altLang="en-US" sz="2500">
              <a:solidFill>
                <a:schemeClr val="bg1"/>
              </a:solidFill>
              <a:latin typeface="Arial" charset="0"/>
            </a:endParaRPr>
          </a:p>
          <a:p>
            <a:pPr eaLnBrk="1" hangingPunct="1"/>
            <a:r>
              <a:rPr lang="en-US" altLang="en-US" sz="3400">
                <a:solidFill>
                  <a:schemeClr val="bg1"/>
                </a:solidFill>
                <a:latin typeface="Arial" charset="0"/>
              </a:rPr>
              <a:t>potency varies </a:t>
            </a:r>
          </a:p>
          <a:p>
            <a:pPr eaLnBrk="1" hangingPunct="1"/>
            <a:endParaRPr lang="en-US" altLang="en-US" sz="2800">
              <a:solidFill>
                <a:schemeClr val="bg1"/>
              </a:solidFill>
              <a:latin typeface="Arial" charset="0"/>
            </a:endParaRPr>
          </a:p>
          <a:p>
            <a:pPr eaLnBrk="1" hangingPunct="1"/>
            <a:r>
              <a:rPr lang="en-US" altLang="en-US" sz="3400">
                <a:solidFill>
                  <a:schemeClr val="bg1"/>
                </a:solidFill>
                <a:latin typeface="Arial" charset="0"/>
              </a:rPr>
              <a:t>results in euphoria or a “high”</a:t>
            </a:r>
          </a:p>
          <a:p>
            <a:pPr eaLnBrk="1" hangingPunct="1"/>
            <a:endParaRPr lang="en-US" altLang="en-US" sz="250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B31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B31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1544638" y="2354263"/>
            <a:ext cx="6573837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>
              <a:lnSpc>
                <a:spcPts val="6500"/>
              </a:lnSpc>
            </a:pPr>
            <a:r>
              <a:rPr lang="en-US" altLang="en-US" sz="6500" b="1">
                <a:solidFill>
                  <a:srgbClr val="FFFFFF"/>
                </a:solidFill>
                <a:latin typeface="Arial" charset="0"/>
              </a:rPr>
              <a:t>myth #2:</a:t>
            </a:r>
            <a:r>
              <a:rPr lang="en-US" altLang="en-US" sz="6500" b="1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altLang="en-US" sz="6300" b="1">
                <a:solidFill>
                  <a:srgbClr val="000000"/>
                </a:solidFill>
                <a:latin typeface="Arial" charset="0"/>
              </a:rPr>
              <a:t>MAT doesn’t work.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327025" y="93663"/>
            <a:ext cx="5064125" cy="676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>
              <a:lnSpc>
                <a:spcPts val="6500"/>
              </a:lnSpc>
            </a:pPr>
            <a:r>
              <a:rPr lang="en-US" altLang="en-US" sz="5500" b="1">
                <a:solidFill>
                  <a:schemeClr val="bg1"/>
                </a:solidFill>
                <a:latin typeface="Arial" charset="0"/>
              </a:rPr>
              <a:t>to be approved by the FDA, medications must be shown to be </a:t>
            </a:r>
            <a:r>
              <a:rPr lang="en-US" altLang="en-US" sz="5500" b="1">
                <a:solidFill>
                  <a:srgbClr val="FFB310"/>
                </a:solidFill>
                <a:latin typeface="Arial" charset="0"/>
              </a:rPr>
              <a:t>safe</a:t>
            </a:r>
            <a:r>
              <a:rPr lang="en-US" altLang="en-US" sz="5500" b="1">
                <a:solidFill>
                  <a:schemeClr val="bg1"/>
                </a:solidFill>
                <a:latin typeface="Arial" charset="0"/>
              </a:rPr>
              <a:t>, but also </a:t>
            </a:r>
            <a:r>
              <a:rPr lang="en-US" altLang="en-US" sz="5500" b="1" i="1">
                <a:solidFill>
                  <a:srgbClr val="FFB310"/>
                </a:solidFill>
                <a:latin typeface="Arial" charset="0"/>
              </a:rPr>
              <a:t>effective</a:t>
            </a:r>
          </a:p>
        </p:txBody>
      </p:sp>
      <p:pic>
        <p:nvPicPr>
          <p:cNvPr id="9220" name="Picture 5" descr="Z:\Current Grants\CJ-DATS\Trainings and Curricula\MAT\Images\iStock Photos\Woman Looking thru Microscop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150" y="1060450"/>
            <a:ext cx="3221038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368300" y="1104900"/>
            <a:ext cx="4776788" cy="426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>
              <a:lnSpc>
                <a:spcPts val="6500"/>
              </a:lnSpc>
            </a:pPr>
            <a:r>
              <a:rPr lang="en-US" altLang="en-US" sz="4500" b="1">
                <a:solidFill>
                  <a:schemeClr val="bg1"/>
                </a:solidFill>
                <a:latin typeface="Arial" charset="0"/>
              </a:rPr>
              <a:t>treatment outcomes for buprenorphine/ naloxone (Suboxone) </a:t>
            </a:r>
          </a:p>
        </p:txBody>
      </p:sp>
      <p:sp>
        <p:nvSpPr>
          <p:cNvPr id="10244" name="TextBox 6"/>
          <p:cNvSpPr txBox="1">
            <a:spLocks noChangeArrowheads="1"/>
          </p:cNvSpPr>
          <p:nvPr/>
        </p:nvSpPr>
        <p:spPr bwMode="auto">
          <a:xfrm>
            <a:off x="4789488" y="442913"/>
            <a:ext cx="1409700" cy="932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/>
            <a:r>
              <a:rPr lang="en-US" altLang="en-US" sz="30000">
                <a:solidFill>
                  <a:srgbClr val="FFB310"/>
                </a:solidFill>
                <a:latin typeface="Arial" charset="0"/>
              </a:rPr>
              <a:t>{</a:t>
            </a:r>
          </a:p>
        </p:txBody>
      </p:sp>
      <p:sp>
        <p:nvSpPr>
          <p:cNvPr id="4101" name="TextBox 9"/>
          <p:cNvSpPr txBox="1">
            <a:spLocks noChangeArrowheads="1"/>
          </p:cNvSpPr>
          <p:nvPr/>
        </p:nvSpPr>
        <p:spPr bwMode="auto">
          <a:xfrm>
            <a:off x="6284913" y="501650"/>
            <a:ext cx="2679700" cy="661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/>
            <a:r>
              <a:rPr lang="en-US" altLang="en-US" sz="3400">
                <a:solidFill>
                  <a:schemeClr val="bg1"/>
                </a:solidFill>
                <a:latin typeface="Arial" charset="0"/>
              </a:rPr>
              <a:t>increased treatment retention</a:t>
            </a:r>
          </a:p>
          <a:p>
            <a:pPr eaLnBrk="1" hangingPunct="1"/>
            <a:endParaRPr lang="en-US" altLang="en-US" sz="3400">
              <a:solidFill>
                <a:schemeClr val="bg1"/>
              </a:solidFill>
              <a:latin typeface="Arial" charset="0"/>
            </a:endParaRPr>
          </a:p>
          <a:p>
            <a:pPr eaLnBrk="1" hangingPunct="1"/>
            <a:r>
              <a:rPr lang="en-US" altLang="en-US" sz="3400">
                <a:solidFill>
                  <a:schemeClr val="bg1"/>
                </a:solidFill>
                <a:latin typeface="Arial" charset="0"/>
              </a:rPr>
              <a:t>decrease in self-reported cravings</a:t>
            </a:r>
          </a:p>
          <a:p>
            <a:pPr eaLnBrk="1" hangingPunct="1"/>
            <a:endParaRPr lang="en-US" altLang="en-US" sz="3400">
              <a:solidFill>
                <a:schemeClr val="bg1"/>
              </a:solidFill>
              <a:latin typeface="Arial" charset="0"/>
            </a:endParaRPr>
          </a:p>
          <a:p>
            <a:pPr eaLnBrk="1" hangingPunct="1"/>
            <a:r>
              <a:rPr lang="en-US" altLang="en-US" sz="3400">
                <a:solidFill>
                  <a:schemeClr val="bg1"/>
                </a:solidFill>
                <a:latin typeface="Arial" charset="0"/>
              </a:rPr>
              <a:t>decreased illicit opioid use</a:t>
            </a:r>
          </a:p>
          <a:p>
            <a:pPr eaLnBrk="1" hangingPunct="1"/>
            <a:endParaRPr lang="en-US" altLang="en-US" sz="2500">
              <a:solidFill>
                <a:schemeClr val="bg1"/>
              </a:solidFill>
              <a:latin typeface="Arial" charset="0"/>
            </a:endParaRPr>
          </a:p>
          <a:p>
            <a:pPr eaLnBrk="1" hangingPunct="1"/>
            <a:endParaRPr lang="en-US" altLang="en-US" sz="250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122238" y="2355850"/>
            <a:ext cx="4776787" cy="25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>
              <a:lnSpc>
                <a:spcPts val="6500"/>
              </a:lnSpc>
            </a:pPr>
            <a:r>
              <a:rPr lang="en-US" altLang="en-US" sz="5000" b="1">
                <a:solidFill>
                  <a:schemeClr val="bg1"/>
                </a:solidFill>
                <a:latin typeface="Arial" charset="0"/>
              </a:rPr>
              <a:t>treatment outcomes for methadone </a:t>
            </a:r>
          </a:p>
        </p:txBody>
      </p:sp>
      <p:sp>
        <p:nvSpPr>
          <p:cNvPr id="11268" name="TextBox 6"/>
          <p:cNvSpPr txBox="1">
            <a:spLocks noChangeArrowheads="1"/>
          </p:cNvSpPr>
          <p:nvPr/>
        </p:nvSpPr>
        <p:spPr bwMode="auto">
          <a:xfrm>
            <a:off x="3970338" y="347663"/>
            <a:ext cx="1409700" cy="932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/>
            <a:r>
              <a:rPr lang="en-US" altLang="en-US" sz="30000">
                <a:solidFill>
                  <a:srgbClr val="FFB310"/>
                </a:solidFill>
                <a:latin typeface="Arial" charset="0"/>
              </a:rPr>
              <a:t>{</a:t>
            </a:r>
          </a:p>
        </p:txBody>
      </p:sp>
      <p:sp>
        <p:nvSpPr>
          <p:cNvPr id="4101" name="TextBox 9"/>
          <p:cNvSpPr txBox="1">
            <a:spLocks noChangeArrowheads="1"/>
          </p:cNvSpPr>
          <p:nvPr/>
        </p:nvSpPr>
        <p:spPr bwMode="auto">
          <a:xfrm>
            <a:off x="5380038" y="420688"/>
            <a:ext cx="3763962" cy="612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/>
            <a:r>
              <a:rPr lang="en-US" altLang="en-US" sz="2800" dirty="0">
                <a:solidFill>
                  <a:schemeClr val="bg1"/>
                </a:solidFill>
                <a:latin typeface="Arial" charset="0"/>
              </a:rPr>
              <a:t>increased treatment retention</a:t>
            </a:r>
          </a:p>
          <a:p>
            <a:pPr eaLnBrk="1" hangingPunct="1"/>
            <a:endParaRPr lang="en-US" altLang="en-US" sz="2800" dirty="0">
              <a:solidFill>
                <a:schemeClr val="bg1"/>
              </a:solidFill>
              <a:latin typeface="Arial" charset="0"/>
            </a:endParaRPr>
          </a:p>
          <a:p>
            <a:pPr eaLnBrk="1" hangingPunct="1"/>
            <a:r>
              <a:rPr lang="en-US" altLang="en-US" sz="2800" dirty="0">
                <a:solidFill>
                  <a:schemeClr val="bg1"/>
                </a:solidFill>
                <a:latin typeface="Arial" charset="0"/>
              </a:rPr>
              <a:t>decreased illicit opioid use</a:t>
            </a:r>
          </a:p>
          <a:p>
            <a:pPr eaLnBrk="1" hangingPunct="1"/>
            <a:endParaRPr lang="en-US" altLang="en-US" sz="2800" dirty="0">
              <a:solidFill>
                <a:schemeClr val="bg1"/>
              </a:solidFill>
              <a:latin typeface="Arial" charset="0"/>
            </a:endParaRPr>
          </a:p>
          <a:p>
            <a:pPr eaLnBrk="1" hangingPunct="1"/>
            <a:r>
              <a:rPr lang="en-US" altLang="en-US" sz="2800" dirty="0">
                <a:solidFill>
                  <a:schemeClr val="bg1"/>
                </a:solidFill>
                <a:latin typeface="Arial" charset="0"/>
              </a:rPr>
              <a:t>8-10 fold decrease in drug-related deaths</a:t>
            </a:r>
          </a:p>
          <a:p>
            <a:pPr eaLnBrk="1" hangingPunct="1"/>
            <a:endParaRPr lang="en-US" altLang="en-US" sz="2800" dirty="0">
              <a:solidFill>
                <a:schemeClr val="bg1"/>
              </a:solidFill>
              <a:latin typeface="Arial" charset="0"/>
            </a:endParaRPr>
          </a:p>
          <a:p>
            <a:pPr eaLnBrk="1" hangingPunct="1"/>
            <a:r>
              <a:rPr lang="en-US" altLang="en-US" sz="2800" dirty="0">
                <a:solidFill>
                  <a:schemeClr val="bg1"/>
                </a:solidFill>
                <a:latin typeface="Arial" charset="0"/>
              </a:rPr>
              <a:t>increase in employment rates</a:t>
            </a:r>
          </a:p>
          <a:p>
            <a:pPr eaLnBrk="1" hangingPunct="1"/>
            <a:endParaRPr lang="en-US" altLang="en-US" sz="2800" dirty="0">
              <a:solidFill>
                <a:schemeClr val="bg1"/>
              </a:solidFill>
              <a:latin typeface="Arial" charset="0"/>
            </a:endParaRPr>
          </a:p>
          <a:p>
            <a:pPr eaLnBrk="1" hangingPunct="1"/>
            <a:r>
              <a:rPr lang="en-US" altLang="en-US" sz="2800" dirty="0">
                <a:solidFill>
                  <a:schemeClr val="bg1"/>
                </a:solidFill>
                <a:latin typeface="Arial" charset="0"/>
              </a:rPr>
              <a:t>decrease in criminal activities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1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4833</TotalTime>
  <Words>1025</Words>
  <Application>Microsoft Office PowerPoint</Application>
  <PresentationFormat>On-screen Show (4:3)</PresentationFormat>
  <Paragraphs>316</Paragraphs>
  <Slides>47</Slides>
  <Notes>47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3" baseType="lpstr">
      <vt:lpstr>MS PGothic</vt:lpstr>
      <vt:lpstr>Arial</vt:lpstr>
      <vt:lpstr>Calibri</vt:lpstr>
      <vt:lpstr>Times New Roman</vt:lpstr>
      <vt:lpstr>Office Theme</vt:lpstr>
      <vt:lpstr>Microsoft Excel Chart</vt:lpstr>
      <vt:lpstr>screening, brief intervention, and referral to treatment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24</vt:lpstr>
      <vt:lpstr>PowerPoint Presentation</vt:lpstr>
      <vt:lpstr>PowerPoint Presentation</vt:lpstr>
      <vt:lpstr>8-10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Audrey</dc:creator>
  <cp:lastModifiedBy>Adrienne Lindsey</cp:lastModifiedBy>
  <cp:revision>295</cp:revision>
  <dcterms:created xsi:type="dcterms:W3CDTF">2011-07-19T18:53:07Z</dcterms:created>
  <dcterms:modified xsi:type="dcterms:W3CDTF">2016-07-11T18:48:40Z</dcterms:modified>
</cp:coreProperties>
</file>