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7"/>
  </p:notesMasterIdLst>
  <p:sldIdLst>
    <p:sldId id="270" r:id="rId6"/>
    <p:sldId id="295" r:id="rId7"/>
    <p:sldId id="280" r:id="rId8"/>
    <p:sldId id="297" r:id="rId9"/>
    <p:sldId id="286" r:id="rId10"/>
    <p:sldId id="293" r:id="rId11"/>
    <p:sldId id="298" r:id="rId12"/>
    <p:sldId id="283" r:id="rId13"/>
    <p:sldId id="284" r:id="rId14"/>
    <p:sldId id="285" r:id="rId15"/>
    <p:sldId id="296" r:id="rId16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91" autoAdjust="0"/>
  </p:normalViewPr>
  <p:slideViewPr>
    <p:cSldViewPr>
      <p:cViewPr varScale="1">
        <p:scale>
          <a:sx n="75" d="100"/>
          <a:sy n="75" d="100"/>
        </p:scale>
        <p:origin x="1181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25785-197F-488D-815D-7148EB82AEA7}" type="datetimeFigureOut">
              <a:rPr lang="en-US" smtClean="0"/>
              <a:pPr/>
              <a:t>7/11/2016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8223C-FC7B-4594-B288-7619519B0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31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A644B2D-69FC-406B-98CE-C4AC0D9083F6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8246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F76FFC2-531E-4DA8-B88F-9A0935FD96E2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545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68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E27959-E2BE-4BC6-904D-3889476FEFF3}" type="slidenum">
              <a:rPr lang="en-US" altLang="en-US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73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F832C69-618B-4B22-B48D-B4B197B68C2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4424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8223C-FC7B-4594-B288-7619519B02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68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FD9388E3-5066-4243-821D-0489EAEC2CF9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7718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B8FB5E7-B308-4958-B245-55F742080338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102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 - Black Background w/ Gol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949817"/>
            <a:ext cx="8001000" cy="815608"/>
          </a:xfrm>
          <a:prstGeom prst="rect">
            <a:avLst/>
          </a:prstGeom>
        </p:spPr>
        <p:txBody>
          <a:bodyPr lIns="0" bIns="91440" anchor="b" anchorCtr="0">
            <a:spAutoFit/>
          </a:bodyPr>
          <a:lstStyle>
            <a:lvl1pPr algn="l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 smtClean="0"/>
              <a:t>presentation title (lowercase)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790372"/>
            <a:ext cx="8001000" cy="584775"/>
          </a:xfrm>
        </p:spPr>
        <p:txBody>
          <a:bodyPr wrap="square" lIns="0" tIns="0" bIns="91440">
            <a:spAutoFit/>
          </a:bodyPr>
          <a:lstStyle>
            <a:lvl1pPr marL="0" indent="0" algn="l">
              <a:buNone/>
              <a:defRPr b="1">
                <a:solidFill>
                  <a:schemeClr val="bg2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3399972"/>
            <a:ext cx="8001000" cy="400110"/>
          </a:xfrm>
        </p:spPr>
        <p:txBody>
          <a:bodyPr wrap="square" lIns="0">
            <a:spAutoFit/>
          </a:bodyPr>
          <a:lstStyle>
            <a:lvl1pPr>
              <a:buNone/>
              <a:defRPr sz="2000" b="0" cap="all"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Alternate subtitle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wo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Comparison) - M &amp; G Header w/ Black Gradien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Only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5720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1 (Blank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2F2EA-B180-4459-9C07-535662152E22}" type="datetimeFigureOut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7B10E-974A-4A3A-A0AE-24B45408D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33217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6362F-C4B0-496D-952C-B22D1137B96D}" type="datetimeFigureOut">
              <a:rPr lang="en-US"/>
              <a:pPr>
                <a:defRPr/>
              </a:pPr>
              <a:t>7/11/2016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7ED7-AD7B-4ACC-A405-4206B8243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8247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ld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1705428" y="2895600"/>
            <a:ext cx="5715000" cy="1066800"/>
          </a:xfrm>
        </p:spPr>
        <p:txBody>
          <a:bodyPr>
            <a:normAutofit/>
          </a:bodyPr>
          <a:lstStyle>
            <a:lvl1pPr algn="ctr">
              <a:buNone/>
              <a:defRPr sz="48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algn="ctr"/>
            <a:r>
              <a:rPr lang="en-US" sz="6000" b="1" spc="-1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body</a:t>
            </a:r>
            <a:r>
              <a:rPr lang="en-US" sz="6000" b="1" spc="-15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text</a:t>
            </a:r>
            <a:endParaRPr lang="en-US" sz="6000" b="1" spc="-1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&amp;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917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wo Content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9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Comparison) - M &amp; G Header w/ Black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28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1 (Title Only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28700"/>
            <a:ext cx="9144001" cy="4571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914400"/>
            <a:ext cx="9144000" cy="128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901700" dist="38100" dir="5400000" sx="12000" sy="12000" algn="ctr" rotWithShape="0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45720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363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0466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Layout 1 (Blank) - M &amp; G Header w/ Black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86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(Title &amp; Content) - M &amp; G Header w/ Blac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90600"/>
            <a:ext cx="9144000" cy="548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0" rIns="1097280" bIns="0" rtlCol="0" anchor="ctr" anchorCtr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tx1"/>
          </a:solidFill>
        </p:spPr>
        <p:txBody>
          <a:bodyPr vert="horz" lIns="457200" tIns="45720" rIns="457200" bIns="182880" rtlCol="0" anchor="b" anchorCtr="0">
            <a:normAutofit/>
          </a:bodyPr>
          <a:lstStyle/>
          <a:p>
            <a:r>
              <a:rPr lang="en-US" dirty="0" smtClean="0"/>
              <a:t>title style (lowercase)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708" r:id="rId3"/>
    <p:sldLayoutId id="2147483709" r:id="rId4"/>
    <p:sldLayoutId id="2147483710" r:id="rId5"/>
    <p:sldLayoutId id="2147483711" r:id="rId6"/>
    <p:sldLayoutId id="2147483717" r:id="rId7"/>
    <p:sldLayoutId id="2147483718" r:id="rId8"/>
    <p:sldLayoutId id="2147483697" r:id="rId9"/>
    <p:sldLayoutId id="2147483699" r:id="rId10"/>
    <p:sldLayoutId id="2147483700" r:id="rId11"/>
    <p:sldLayoutId id="2147483701" r:id="rId12"/>
    <p:sldLayoutId id="2147483702" r:id="rId13"/>
    <p:sldLayoutId id="2147483719" r:id="rId14"/>
    <p:sldLayoutId id="2147483720" r:id="rId15"/>
  </p:sldLayoutIdLst>
  <p:txStyles>
    <p:titleStyle>
      <a:lvl1pPr algn="r" defTabSz="914400" rtl="0" eaLnBrk="1" latinLnBrk="0" hangingPunct="1">
        <a:lnSpc>
          <a:spcPts val="3600"/>
        </a:lnSpc>
        <a:spcBef>
          <a:spcPct val="0"/>
        </a:spcBef>
        <a:buNone/>
        <a:defRPr sz="40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13424"/>
            <a:ext cx="8534400" cy="106317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creening, brief intervention, and referral to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25225"/>
            <a:ext cx="8001000" cy="584775"/>
          </a:xfrm>
        </p:spPr>
        <p:txBody>
          <a:bodyPr/>
          <a:lstStyle/>
          <a:p>
            <a:r>
              <a:rPr lang="en-US" dirty="0" smtClean="0"/>
              <a:t>Interventions </a:t>
            </a:r>
            <a:r>
              <a:rPr lang="en-US" dirty="0"/>
              <a:t>for Alcohol Use Disorders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3867090"/>
            <a:ext cx="8001000" cy="400110"/>
          </a:xfrm>
        </p:spPr>
        <p:txBody>
          <a:bodyPr/>
          <a:lstStyle/>
          <a:p>
            <a:r>
              <a:rPr lang="en-US" dirty="0" smtClean="0"/>
              <a:t>Lecture 5.1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1150" y="2187575"/>
            <a:ext cx="84963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6500"/>
              </a:lnSpc>
            </a:pPr>
            <a:r>
              <a:rPr lang="en-US" altLang="en-US" sz="6000" b="1">
                <a:solidFill>
                  <a:srgbClr val="FFC000"/>
                </a:solidFill>
                <a:latin typeface="Arial" charset="0"/>
                <a:cs typeface="Arial" charset="0"/>
              </a:rPr>
              <a:t>alcohol</a:t>
            </a:r>
            <a:r>
              <a:rPr lang="en-US" altLang="en-US" sz="6000" b="1">
                <a:solidFill>
                  <a:schemeClr val="bg1"/>
                </a:solidFill>
                <a:latin typeface="Arial" charset="0"/>
                <a:cs typeface="Arial" charset="0"/>
              </a:rPr>
              <a:t> is more likely to play a role in ‘serious’ acts of violence</a:t>
            </a:r>
          </a:p>
        </p:txBody>
      </p:sp>
    </p:spTree>
    <p:extLst>
      <p:ext uri="{BB962C8B-B14F-4D97-AF65-F5344CB8AC3E}">
        <p14:creationId xmlns:p14="http://schemas.microsoft.com/office/powerpoint/2010/main" val="372920230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1150" y="1868488"/>
            <a:ext cx="8496300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6500"/>
              </a:lnSpc>
            </a:pPr>
            <a:r>
              <a:rPr lang="en-US" altLang="en-US" sz="6000" b="1">
                <a:solidFill>
                  <a:srgbClr val="FFC000"/>
                </a:solidFill>
                <a:latin typeface="Arial" charset="0"/>
                <a:cs typeface="Arial" charset="0"/>
              </a:rPr>
              <a:t>alcohol</a:t>
            </a:r>
            <a:r>
              <a:rPr lang="en-US" altLang="en-US" sz="6000" b="1">
                <a:solidFill>
                  <a:schemeClr val="bg1"/>
                </a:solidFill>
                <a:latin typeface="Arial" charset="0"/>
                <a:cs typeface="Arial" charset="0"/>
              </a:rPr>
              <a:t> often plays a role in </a:t>
            </a:r>
            <a:r>
              <a:rPr lang="en-US" altLang="en-US" sz="6000" b="1">
                <a:solidFill>
                  <a:srgbClr val="FFC000"/>
                </a:solidFill>
                <a:latin typeface="Arial" charset="0"/>
                <a:cs typeface="Arial" charset="0"/>
              </a:rPr>
              <a:t>disputes</a:t>
            </a:r>
            <a:r>
              <a:rPr lang="en-US" altLang="en-US" sz="6000" b="1">
                <a:solidFill>
                  <a:schemeClr val="bg1"/>
                </a:solidFill>
                <a:latin typeface="Arial" charset="0"/>
                <a:cs typeface="Arial" charset="0"/>
              </a:rPr>
              <a:t>, in which the victim is intoxicated as well</a:t>
            </a:r>
          </a:p>
        </p:txBody>
      </p:sp>
    </p:spTree>
    <p:extLst>
      <p:ext uri="{BB962C8B-B14F-4D97-AF65-F5344CB8AC3E}">
        <p14:creationId xmlns:p14="http://schemas.microsoft.com/office/powerpoint/2010/main" val="1840834288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90600" y="2895600"/>
            <a:ext cx="7010400" cy="2209800"/>
          </a:xfrm>
        </p:spPr>
        <p:txBody>
          <a:bodyPr>
            <a:normAutofit fontScale="92500"/>
          </a:bodyPr>
          <a:lstStyle/>
          <a:p>
            <a:r>
              <a:rPr lang="en-US" dirty="0"/>
              <a:t>a</a:t>
            </a:r>
            <a:r>
              <a:rPr lang="en-US" dirty="0" smtClean="0"/>
              <a:t>lcohol is the </a:t>
            </a:r>
            <a:r>
              <a:rPr lang="en-US" dirty="0" smtClean="0">
                <a:solidFill>
                  <a:schemeClr val="bg2"/>
                </a:solidFill>
              </a:rPr>
              <a:t>3</a:t>
            </a:r>
            <a:r>
              <a:rPr lang="en-US" baseline="30000" dirty="0" smtClean="0">
                <a:solidFill>
                  <a:schemeClr val="bg2"/>
                </a:solidFill>
              </a:rPr>
              <a:t>rd</a:t>
            </a:r>
            <a:r>
              <a:rPr lang="en-US" dirty="0" smtClean="0"/>
              <a:t> leading cause of preventable death in the U.S.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90600" y="2895600"/>
            <a:ext cx="7010400" cy="2209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CDC reports </a:t>
            </a:r>
            <a:r>
              <a:rPr lang="en-US" dirty="0" smtClean="0">
                <a:solidFill>
                  <a:schemeClr val="bg2"/>
                </a:solidFill>
              </a:rPr>
              <a:t>17 million </a:t>
            </a:r>
            <a:r>
              <a:rPr lang="en-US" dirty="0" smtClean="0"/>
              <a:t>Americans had an alcohol use disorder in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4288854-6379-4F3F-A991-B08376A68E5A}" type="slidenum">
              <a:rPr lang="en-US" altLang="en-US">
                <a:solidFill>
                  <a:srgbClr val="FFFFFF"/>
                </a:solidFill>
              </a:rPr>
              <a:pPr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Flowchart: Extract 6"/>
          <p:cNvSpPr/>
          <p:nvPr/>
        </p:nvSpPr>
        <p:spPr>
          <a:xfrm>
            <a:off x="1295400" y="685800"/>
            <a:ext cx="6324600" cy="4572000"/>
          </a:xfrm>
          <a:prstGeom prst="flowChartExtract">
            <a:avLst/>
          </a:prstGeom>
          <a:gradFill flip="none" rotWithShape="1">
            <a:gsLst>
              <a:gs pos="0">
                <a:srgbClr val="990033"/>
              </a:gs>
              <a:gs pos="50000">
                <a:srgbClr val="FFB310"/>
              </a:gs>
              <a:gs pos="100000">
                <a:srgbClr val="000000">
                  <a:tint val="23500"/>
                  <a:satMod val="160000"/>
                </a:srgbClr>
              </a:gs>
            </a:gsLst>
            <a:lin ang="54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8612" name="TextBox 10"/>
          <p:cNvSpPr txBox="1">
            <a:spLocks noChangeArrowheads="1"/>
          </p:cNvSpPr>
          <p:nvPr/>
        </p:nvSpPr>
        <p:spPr bwMode="auto">
          <a:xfrm>
            <a:off x="346364" y="5459492"/>
            <a:ext cx="3463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FFB310"/>
                </a:solidFill>
                <a:latin typeface="Arial"/>
                <a:cs typeface="Arial" pitchFamily="34" charset="0"/>
              </a:rPr>
              <a:t>Drinking Behavior</a:t>
            </a:r>
          </a:p>
        </p:txBody>
      </p:sp>
      <p:sp>
        <p:nvSpPr>
          <p:cNvPr id="68613" name="TextBox 11"/>
          <p:cNvSpPr txBox="1">
            <a:spLocks noChangeArrowheads="1"/>
          </p:cNvSpPr>
          <p:nvPr/>
        </p:nvSpPr>
        <p:spPr bwMode="auto">
          <a:xfrm>
            <a:off x="5562600" y="5476876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B310"/>
                </a:solidFill>
                <a:latin typeface="Arial"/>
                <a:cs typeface="Arial" pitchFamily="34" charset="0"/>
              </a:rPr>
              <a:t>Intervention Need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962400" y="1371600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5" name="TextBox 16"/>
          <p:cNvSpPr txBox="1">
            <a:spLocks noChangeArrowheads="1"/>
          </p:cNvSpPr>
          <p:nvPr/>
        </p:nvSpPr>
        <p:spPr bwMode="auto">
          <a:xfrm>
            <a:off x="3886200" y="5334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FFFFFF"/>
                </a:solidFill>
                <a:latin typeface="Arial"/>
                <a:cs typeface="Arial" pitchFamily="34" charset="0"/>
              </a:rPr>
              <a:t>            </a:t>
            </a:r>
            <a:r>
              <a:rPr lang="en-US" altLang="en-US" b="1" dirty="0">
                <a:solidFill>
                  <a:srgbClr val="FFFFFF"/>
                </a:solidFill>
                <a:latin typeface="Arial"/>
                <a:cs typeface="Arial" pitchFamily="34" charset="0"/>
              </a:rPr>
              <a:t>5</a:t>
            </a:r>
            <a:r>
              <a:rPr lang="en-US" altLang="en-US" dirty="0">
                <a:solidFill>
                  <a:srgbClr val="FFFFFF"/>
                </a:solidFill>
                <a:latin typeface="Arial"/>
                <a:cs typeface="Arial" pitchFamily="34" charset="0"/>
              </a:rPr>
              <a:t>%</a:t>
            </a:r>
            <a:r>
              <a:rPr lang="en-US" altLang="en-US" sz="2800" dirty="0">
                <a:solidFill>
                  <a:srgbClr val="FFFFFF"/>
                </a:solidFill>
                <a:latin typeface="Arial"/>
                <a:cs typeface="Arial" pitchFamily="34" charset="0"/>
              </a:rPr>
              <a:t>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3048000"/>
            <a:ext cx="32766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7" name="TextBox 23"/>
          <p:cNvSpPr txBox="1">
            <a:spLocks noChangeArrowheads="1"/>
          </p:cNvSpPr>
          <p:nvPr/>
        </p:nvSpPr>
        <p:spPr bwMode="auto">
          <a:xfrm>
            <a:off x="3886200" y="11430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4400" b="1" dirty="0">
                <a:solidFill>
                  <a:srgbClr val="000000"/>
                </a:solidFill>
                <a:latin typeface="Arial"/>
                <a:cs typeface="Arial" pitchFamily="34" charset="0"/>
              </a:rPr>
              <a:t>      20%</a:t>
            </a:r>
          </a:p>
        </p:txBody>
      </p:sp>
      <p:sp>
        <p:nvSpPr>
          <p:cNvPr id="68618" name="TextBox 25"/>
          <p:cNvSpPr txBox="1">
            <a:spLocks noChangeArrowheads="1"/>
          </p:cNvSpPr>
          <p:nvPr/>
        </p:nvSpPr>
        <p:spPr bwMode="auto">
          <a:xfrm>
            <a:off x="3810000" y="3810000"/>
            <a:ext cx="2667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6000" b="1" dirty="0">
                <a:solidFill>
                  <a:srgbClr val="00B050"/>
                </a:solidFill>
                <a:latin typeface="Constantia" pitchFamily="18" charset="0"/>
                <a:cs typeface="Arial" pitchFamily="34" charset="0"/>
              </a:rPr>
              <a:t>75%</a:t>
            </a:r>
          </a:p>
        </p:txBody>
      </p:sp>
      <p:sp>
        <p:nvSpPr>
          <p:cNvPr id="68619" name="TextBox 26"/>
          <p:cNvSpPr txBox="1">
            <a:spLocks noChangeArrowheads="1"/>
          </p:cNvSpPr>
          <p:nvPr/>
        </p:nvSpPr>
        <p:spPr bwMode="auto">
          <a:xfrm>
            <a:off x="2133600" y="6858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800" b="1" dirty="0">
                <a:solidFill>
                  <a:srgbClr val="990033"/>
                </a:solidFill>
                <a:latin typeface="Arial"/>
                <a:cs typeface="Arial" pitchFamily="34" charset="0"/>
              </a:rPr>
              <a:t>Substance Use Disorder</a:t>
            </a:r>
          </a:p>
        </p:txBody>
      </p:sp>
      <p:sp>
        <p:nvSpPr>
          <p:cNvPr id="68621" name="TextBox 30"/>
          <p:cNvSpPr txBox="1">
            <a:spLocks noChangeArrowheads="1"/>
          </p:cNvSpPr>
          <p:nvPr/>
        </p:nvSpPr>
        <p:spPr bwMode="auto">
          <a:xfrm>
            <a:off x="457200" y="3505200"/>
            <a:ext cx="152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 b="1" dirty="0">
                <a:solidFill>
                  <a:srgbClr val="00B050"/>
                </a:solidFill>
                <a:latin typeface="Arial"/>
                <a:cs typeface="Arial" pitchFamily="34" charset="0"/>
              </a:rPr>
              <a:t>Low Risk or</a:t>
            </a:r>
          </a:p>
          <a:p>
            <a:r>
              <a:rPr lang="en-US" altLang="en-US" sz="1800" b="1" dirty="0">
                <a:solidFill>
                  <a:srgbClr val="00B050"/>
                </a:solidFill>
                <a:latin typeface="Arial"/>
                <a:cs typeface="Arial" pitchFamily="34" charset="0"/>
              </a:rPr>
              <a:t>Abstinence</a:t>
            </a:r>
          </a:p>
          <a:p>
            <a:endParaRPr lang="en-US" altLang="en-US" sz="1800" b="1" dirty="0">
              <a:solidFill>
                <a:srgbClr val="00B050"/>
              </a:solidFill>
              <a:latin typeface="Arial"/>
              <a:cs typeface="Arial" pitchFamily="34" charset="0"/>
            </a:endParaRPr>
          </a:p>
        </p:txBody>
      </p:sp>
      <p:sp>
        <p:nvSpPr>
          <p:cNvPr id="68622" name="TextBox 31"/>
          <p:cNvSpPr txBox="1">
            <a:spLocks noChangeArrowheads="1"/>
          </p:cNvSpPr>
          <p:nvPr/>
        </p:nvSpPr>
        <p:spPr bwMode="auto">
          <a:xfrm>
            <a:off x="7074824" y="3505200"/>
            <a:ext cx="2057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 b="1" dirty="0">
                <a:solidFill>
                  <a:srgbClr val="00B050"/>
                </a:solidFill>
                <a:latin typeface="Arial"/>
                <a:cs typeface="Arial" pitchFamily="34" charset="0"/>
              </a:rPr>
              <a:t>No Intervention or </a:t>
            </a:r>
            <a:r>
              <a:rPr lang="en-US" altLang="en-US" sz="1800" b="1" dirty="0" smtClean="0">
                <a:solidFill>
                  <a:srgbClr val="00B050"/>
                </a:solidFill>
                <a:latin typeface="Arial"/>
                <a:cs typeface="Arial" pitchFamily="34" charset="0"/>
              </a:rPr>
              <a:t>Screening </a:t>
            </a:r>
            <a:r>
              <a:rPr lang="en-US" altLang="en-US" sz="1800" b="1" dirty="0">
                <a:solidFill>
                  <a:srgbClr val="00B050"/>
                </a:solidFill>
                <a:latin typeface="Arial"/>
                <a:cs typeface="Arial" pitchFamily="34" charset="0"/>
              </a:rPr>
              <a:t>and        Feedback</a:t>
            </a:r>
          </a:p>
        </p:txBody>
      </p:sp>
      <p:sp>
        <p:nvSpPr>
          <p:cNvPr id="68624" name="TextBox 33"/>
          <p:cNvSpPr txBox="1">
            <a:spLocks noChangeArrowheads="1"/>
          </p:cNvSpPr>
          <p:nvPr/>
        </p:nvSpPr>
        <p:spPr bwMode="auto">
          <a:xfrm>
            <a:off x="5333999" y="457201"/>
            <a:ext cx="25398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800" b="1" dirty="0">
                <a:solidFill>
                  <a:srgbClr val="990033"/>
                </a:solidFill>
                <a:latin typeface="Arial"/>
                <a:cs typeface="Arial" pitchFamily="34" charset="0"/>
              </a:rPr>
              <a:t>Brief Intervention and Referral for </a:t>
            </a:r>
            <a:r>
              <a:rPr lang="en-US" altLang="en-US" sz="1800" b="1" dirty="0" smtClean="0">
                <a:solidFill>
                  <a:srgbClr val="990033"/>
                </a:solidFill>
                <a:latin typeface="Arial"/>
                <a:cs typeface="Arial" pitchFamily="34" charset="0"/>
              </a:rPr>
              <a:t>Additional </a:t>
            </a:r>
            <a:r>
              <a:rPr lang="en-US" altLang="en-US" sz="1800" b="1" dirty="0">
                <a:solidFill>
                  <a:srgbClr val="990033"/>
                </a:solidFill>
                <a:latin typeface="Arial"/>
                <a:cs typeface="Arial" pitchFamily="34" charset="0"/>
              </a:rPr>
              <a:t>Services</a:t>
            </a:r>
          </a:p>
        </p:txBody>
      </p:sp>
      <p:sp>
        <p:nvSpPr>
          <p:cNvPr id="68625" name="Rectangle 17"/>
          <p:cNvSpPr>
            <a:spLocks noChangeArrowheads="1"/>
          </p:cNvSpPr>
          <p:nvPr/>
        </p:nvSpPr>
        <p:spPr bwMode="auto">
          <a:xfrm>
            <a:off x="0" y="6430089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Developed by, and is used with permission of Daniel Hungerford, Ph.D., Epidemiologist, Center for Disease Control and Prevention, Atlanta, GA</a:t>
            </a:r>
            <a:endParaRPr lang="en-US" altLang="en-US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31"/>
          <p:cNvSpPr txBox="1">
            <a:spLocks noChangeArrowheads="1"/>
          </p:cNvSpPr>
          <p:nvPr/>
        </p:nvSpPr>
        <p:spPr bwMode="auto">
          <a:xfrm>
            <a:off x="6210299" y="1826732"/>
            <a:ext cx="21969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8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Brief Intervention or Brief </a:t>
            </a:r>
            <a:r>
              <a:rPr lang="en-US" altLang="en-US" b="1" dirty="0">
                <a:solidFill>
                  <a:srgbClr val="000000"/>
                </a:solidFill>
                <a:latin typeface="Arial"/>
                <a:cs typeface="Arial" pitchFamily="34" charset="0"/>
              </a:rPr>
              <a:t>T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reatment</a:t>
            </a:r>
            <a:endParaRPr lang="en-US" altLang="en-US" sz="1800" b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0" name="TextBox 31"/>
          <p:cNvSpPr txBox="1">
            <a:spLocks noChangeArrowheads="1"/>
          </p:cNvSpPr>
          <p:nvPr/>
        </p:nvSpPr>
        <p:spPr bwMode="auto">
          <a:xfrm>
            <a:off x="1041515" y="1678151"/>
            <a:ext cx="2057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Hazardous Harmful Symptomatic</a:t>
            </a:r>
            <a:endParaRPr lang="en-US" altLang="en-US" sz="1800" b="1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6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500" smtClean="0">
                <a:latin typeface="Arial" charset="0"/>
                <a:cs typeface="Arial" charset="0"/>
              </a:rPr>
              <a:t>risky behaviors associated with alcohol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2400" y="5918200"/>
            <a:ext cx="37338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2" name="AutoShape 2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AutoShape 4" descr="data:image/jpeg;base64,/9j/4AAQSkZJRgABAQAAAQABAAD/2wCEAAkGBhQQEBQUEhQWEhUVFxkVGBgXFR8aGRgaFyAYFxocFxYXHCceGhokHBcVIS8iJCkpLC0sFx4xNTAqNSYrLCkBCQoKDgwOGg8PGjQkHyQsLCwqLCwsLCkqLCwvLCksLCosKS0sLCwsNCwsLCwsKSwsLCwpLCksLCwpLCwpLCwsLP/AABEIAM8A8wMBIgACEQEDEQH/xAAcAAEAAgMBAQEAAAAAAAAAAAAABQYDBAcCAQj/xABCEAACAQMCBAQFAgMFBgUFAAABAgMABBESIQUGEzEiQVFhFCMycYEHQlKRoTNDYnLBFYKDkrHwFpOio+EkNDVTc//EABoBAQADAQEBAAAAAAAAAAAAAAACAwQBBQb/xAAsEQACAgIBAwMCBQUAAAAAAAAAAQIRAyESMUFRBBOBImEUQnHB0QUykaGx/9oADAMBAAIRAxEAPwDuNKUoBSlKAUpSgFKUoBSlKAUpSgFKUoBSlKAUpSgFKUoBSlKAUpSgFKUoBSlKAUpSgFKUoBSlKAUpSgFKUoBSlKAUpXwmgPtKibDmiC4mMUTmRgGJIU6RpIB8ZGDu3lnsfSpag6ClKUApSlAKUpQClaHGrxo4W6ZHVYFYwfN8Egf0J32GN8CoDhEkq8QUCSd1mgaWaOcjMLKypEVC+FNWJAVXY6M0BbqUpQCleJplRSzEKo3JJwAPcnYV6VsjI3B3oD7SlKAUpSgFKUoBSlKAUpSgFKUoBSlKAUpULxzmyG02ckt/CPLzyScACuNpbZ1RcnSNniV34liVtBcZZsjwICBtn9zEhV/J3xiqpzdzAM/BwEnGEkw3iYncRaz228TtnZfPvir8c55jkaSYl9DYAIGVUINgGbCsclzhc/V96ps87mbBkEQCHCE/NyQXcFz4eoQFZmOdOrHvWeWW7SNEMVbZ0pOcYOHoY7dRdXJUFynhjUDt4j9MQycZxnc7k1Wr39QZpjqnu5ETP02gWKMe3xEhGo/Y/iqxbQNL8uCL4h8F9I3hXHdiWPzm8upIcZ2G+1SvA+SJrl9Uk9ukpXKhpUmnO2dMUSN04vTvn7Ui5M7JRR03krn+CaKGGSfVcHKAHUTJjOltfTVWJUAkgYzmrtVI5A5dEEUVxA6yLOgZzJHiXBGcawzHIbYqc9juMVd60mVilKUArU4nxDoR6tJdiQqouMszbAAnYepJ7AE+VbdQnMzNGI59OtIWZpFH1BSpUuvqUBJI811Y3wCBpcRuBcNHFdQyQZf5c0UwwsmlsaWUiRcrrG64O4qX4VwKO2Lspkd5NOp5JC7ELnSMsdlGWwBtufWofjiNFNDcsS8MR8UefpLZQTLgeLSHOVPkSRuMG0CunEfaUqn87c29MPaWokku3QYEaFjGrnBckbBtOojO2QM4FErOspvOV51b6bOLjpFWjjZg0RCH6UA8IJeN1YnxBsgnGK6HZ87WLQrILmCNcDwtIqlP8LITlWHbGPKqNw39N7wKqgpHGoYKJZ2Zh3IASNNCgkknBJ8zk1G3vJVysqvLZiRo22Kqk8b/AOYZWTHvhSDirnGLSV7KU5J9NHUuGczxXD6VDIG/sjINBmABLNHG2H0DA8RABztnuZS4gEiMjZ0sCpwSDg7HBBBH3FUjky5nWZV/2ctujA9SYIYjkfTtJlnHYYzt37Ve6paotTsrV9yV1bhZfi7pEUBREkulAAunwkeMEkKxJJJwfI1OQ2ZHTLO7si6Sc4DkgAs6L4Sds9tsnHetmlcOilKUApSlAKUpQClKUApSlAKp36k2sHw+uUapBsihQxfBBI0nyXOrV+381caheO2kccN3Ow1kwPnXuAiKTpAPZSck+pPsMRlHkqJRlxdnB+NcRVm1xhtH1qHwTojIWNdtgHlwxx3C+gGK1Izs2AfE4OtiNz1dMYG//wDQk+7GtuRwxVSMDEaYydhGiAj/AN2Q/cV5STEkZxu0sTH/AJmc/wBBF/Ss0VRrk7Oh/prcs9/KQ3geFiU8gqMqxZHb6Sf+Y109ogq+ABcbgKMbjcbCuV/oy7NPOfIQRA/c6QPfsjfzroXGubLazZUuZREXGRlWIx2+pVIqDW6O33Njk19D3lt2ENwXT06dwBOoH2Z3H4qzVV+UCJZ7q5jdJIpRAiMjhsmJCHJ09t2xg7+E+1WitxiYpSlDhHcfvJIrd3iUswwNlL6QSAX0Lu+kEtpG5xioiDgEciA/EXE0bjODcsUcHuTpwSD5rnTuRgDapLmYyC3Ji1+EqziP+0MYOXEZ/ixv74IG5zVeWWGYwW1pO5+Y0kwjlbUUIYuZJR4ky7KQMjJONh26iLNu24dLdzzLNKHt4ZVMaJGFUsuGCu2SXMbBScYBIGexWrWBWO1tliRURQqqMADsBWWuHUhXkRjJOBk9zjc47Zr1Sh0UpSgFKUoBSlKAUpSgFKUoBSlKAUpSgFKUoDxMxCkqNRAJAzjJ8hnyz61QOdedbS44Vdxi4jjmMbxNEzjqBwdLJpXJY5yARkHPpV8uomZSEfQ3k2kN/Q1wf9QuGE37tKrK8eCHVUjDjYq5ZRgD2OptuwNRlLirJwjydFP4tH84nJHzHYDfcBlB28tlNJB81QN1DhfbKLbBvvjDV8u0aSXSv1KdG4OdcpyQ2d/Nj5bIdhUvaTQrIVmLmM6xHoDEqclNTJG6M2pIyAdWPqzWddjS+5a/0SOWutgCqW6beeztk+5zVt5u5Giv2WRy3UjRlQeHTncjJZCV8WNwapfJ12bC/veojESKrKWGH0IrNhsHT4VGk9yWK4O9dDh5kUsQ69PSSDlx+wIXx6hS4Un1qMk7tHItVTI/lexl4Rbxokb3CsS9wivrdGKqC1upVeogIbUv1diM7irrwzjENyuqGRZAO+Dup9HU+JT7EA1XLnmqzjYrJdQIynBVpVDA+65yDUdc8ThunDW9tLeyDYSxq0IX73jaTp9gW+1XY5t6aKskEtpnQKVpcGhlS3jWdg8qoA7DJBI9zufue/et2riki+Y+Mm0gMgTqHUiBckDLsFBOlWbAznZSfaq//wCKrmNTPIsbW6snUIgmiKIxKs6tNjqaSUJ8I8IapbnK4CQRkkqOvCdQUsRoYSZCKCW+jGB617A+JsJRKwcSRyKT09BwQVIZNTYYb5H9BQE0DmvtQ/Jtw0nDrR3+preIn3Ohd/z3qYoBSlY7iUIjMTpCgknGcYGc4HegFxcLGjOxwqgsTgnYbnYbmo7hvM9tdKxtpo5yBnSjjV+QTkfc1Qb7nK8hbVFf8Ouo8E/sjkGPIo06/wBDn2rmPE+YTJNriECupzmIvHJE3mYwW1YzvpViO+2KhKVE4wtH6Ch55tGUETKCZBEUJAdHLBMMudsMRuMjBz23qe1V+Z7jissw1zJHOrqUmlhGGceTyRYHzV3BZQCQdxkA1J8J/UOeGa11usy2pYlic6oZNMZIYbjAOrB7aT5YqCy7om8WrP0NStEcai+IEBbEhTqKCCA6+fTY7ORtkA5GQfOt6rikUpSgFKUoBSlKAUpXkSDOMjI8s7/yoD1SlKAVV+eLCzdEa6eOJwcRu3159Ix3Lb7EAlc5GDg1849zY3Ua2swHnUDqSMCYbcHt1MbvIfKNdz54FaPDOALG5ldnmnYYaaQ/Mb2UDaKP/Am3qTVeScYrZbjxyl0OZXXKtzHG8+iNEjU9JgWkch8AssCjWJDk7yBdON+5NY+WuWlnZ9EkchMEYwDjpyO5QrpbDZjiHfHd853rtAhAHpUff8uQyus3TRZ0yY5cEMpII8Wkgsvqp7jNZozXg0zi33KWLiNpmuXHdQWYDLGIM9yV23wIo4F/4nvWvcX0jvFDHHIbiVkRdcZC9QE3MpbO+lZHiZtu0fuK0bRriWdoZRb2hZzCWfUYlbMXywq7AskUekMQGVtjnautctcnR2bPKztPcSZ1zOADudRWNBtGmd9I77ZJxWmKTMjdG5wflyG2hijCK5jULrZQXYgbsxxnJOT+alKUqwgKUr5mgK7zZKxMaKVGFlmOqQx7IFj/ALQbqfnZB9VG4qTjswtr041I+WQFb6skH6if3EncnzJqC4gmtrwnSzPJFaLqxnplY2dY87F8yStvtkAnOmrWiAAAdgMD8e5oCI5N/wDx1oPMW8QO2MEKoIx9xUzVZ5eVbW7ns1YhAkdxCjMTpVyySCMk50KyqceWvHbFWagFY7iBZFKsMqdiPWslKApPMfKdghiQWsCvNJgsEAbQitLIQw3+lNP++Ko3Ov6axLbNLbp44xrKfVqUfUq5yQcZI79t81fea71Y72F5XjjiSCZdTyovzJWiGNLHP9mjnPbepGSNZEIO6spB9w239Qay5pNSRrwJcWfmayl6UmpZGRdYWRWwRg/uBHkO2f8ASsdoFLP0121HGnaQAgggblZFIB8J2O+PSst9Yi3uHjzrEbyQ5x3VSV/qok/NYeCW+CygZYamX3MZwy/cjQw91HvTyzvdI6J+llzdG4RouncqrKhXS2mKI4VmDFvkyYB7gltOPt3uvzZyzElxextDIbN5wAkwcqvUU4KEJjxH/Fs23nX6NsomSNFkfqOFAZ9IXUQN20jYZO+Kuxu0UZVTM1KUqwqFKUoBSlKA8yPgEnsBn+VV204JHeQW9xINE7KswlhPTcGRQSNQ7jSQpDZBxW9xm8YlbeEkSybllx8qPIDOc7AkZVfVvLCtiVAwKAhuWOLNMkiS460ErwyAeeDlGAO4DIVb8mvfM3HPhYQUXqzSsIoY841yN2yfJQAWY+QU1qcU4bLDdpdWyCTWFhuY9QUsgPgkUnbXHltj3UkdwK1L25SfiEgDZa0iVBgHCyXOS+W7axGi4HcCQ+tck6VnYq3Rk4Zw1LeFYYx4VOp2zlpZDu7sx3Y58z3/ABW6EryiYwPKvYrz5ScnbPQSUVSPorxNKFUk7Af99qNMNQXIyQSATucYzge2R/MVF8amkx8sBiACAxwNzgnbzAztt9xXFt0cbpWUi+4/FJeB2WF4J3S3my25jbOgyxOAQ6sfqHYf0uXDuJnhbw28zvJbSuUjlc/2BOOnE7fuU+IBjuMAb96pnPvB5ZbORmQu6qWOoqxUDDa0xjR23AB2Jyat1xwaO+giaUkhoChAPhZZVQk7jYgqrKRjcDy2pPKsM4y7PqUcHO13L3Wvf3qwRPK+dKKXOBk4AzsPM1S+T+J3N3btAt0iz2khhkk6Yl6qY+U48QAJXz33U1ZYOXRpYTzS3QbSSJSukFCHGEjVR9QHfPavSMxoXt1NPGTOq2NtsZC8vzmTYlflnTHq+knUxwSAAcEe15YWTxRT3MMbqp0rLIDnOe0pJQFcDACkf9Jp+HozBmXWVbWurxaWwBlQdl2Hl6n1NbNAaNjwpIgqhQVTdM5ZwxDBmZ2JJY6jv3OTknNb1KUBo8U4NHcAaxhx9Ei+GSPsco43XcDbscbgjatB7uazGZ2+Ig/dKFCyRj1kRPCyDzZQCPNcZInaxmZdWjI1Y1ac747Zx6ZoD2DWlxXjUVsoMrYLbKoBZ3J7BI18TH2ArQjBjD2moxllf4d9/pIPhB/jjJOB/CFI7HFY4bw+ayGJLF5HxpeeCQTGT3YysJ9+5U5A96jJ0tKyUYpvborXFeR7u+vJbjWLbrAOQdmXB0LGWib6hGqsWwwycb4zXRLKAxxIhJYoirqI3bSAMnHrjNRb82wqWDLKrpnUjR6WUKhkyQT2IAAx3JArYj5gj1lXzHgsoLdj09AckjZcM4Xfue1YZ8m7aNseK0mcD5vTTeXgJOPiHZfy7q2P57184fserthJ1J/yy6kb+hSr3+ovK62ySSxRCT4hsMWJZ1cs05ZBowv0lc6h9eCDgVUuCWLTB4FGrrGOMEDuX0RqcAY0+GRv92p9VodHssv6Y2DnijwPHFNCRJI+2V0sAB4d1B16djjfJrvdVL9O+VJOGxTQuUZesTEy9zGVXGoeRByv4q21qhHijHklyYpSlTIClKUAqN4hLcmQJAiBSMtM7Z0nthYgMufPcqPvUlSgNTh/DVh1EZZ3ILuxy7kDALH2GwAwB5AVt0pQGlxniiWtvLPJnREhc47nAzge57D71F2dqY7eNXZmkcmZ2fGrLEthiP4dQQeyj0r5z2wNqIiMmeeCEfdpEOfwFY/il5e+MnGcnA3/AGjYb+5yfzVWZ1GvJdhX1X4MwFeWkCgknAAJJ9ANyT+K0jxZQxXGHxq058s4z9s1X+ZLt7lksY2w0+8xX+7twfGT6F/oH3NY1Fs1OSJXl+Y3CC6dcNKCIxv4YdRKbHszDDNjv4fQVtXMwcgR6Nedi+cD7AY1n2yPvWaaDERRBpwuAB5AdgPwMVFJAqamAJJ8RG7E4GwUE4HsBgUSvZxvjoiOKcMM0VwjiRF1dYyagRcAA+FtOCg2AK4GAFxkZrX5E4/Oz29u6YhFkjBipyxCxHVr7FTrZceqb1548Gkljt1j0y3B+syl2jiGOqdJ2TKkoNO2Wq2XV/DZQpqOiNdESKATj9qgD2A7+gJrP6qaVQq2RhG3ZBcI4I3CZp7qJDc9ViGjj0x6Ys6hpTGHkU5AAK5X1NdE4ZxBLiGOaM5SRQ65GDhhkZHkfaq1wjjEV5H1IWLLkrkqVORg9iM9iD+ai+ROYw3Er22DMFz1ER31EMjGOUoB9MZOhgD65Hfa/wBH6ic37c10K82NJckdCpSlekZhSlKAVp8Q4as2k5ZHQ5V0OGHbI3BBVgMEEEH7gEblKAwXljHMuiVFkXY4YAjI7Hfzr1bWyxoqLnSowMkk4HuxJP5rLSgOe/qPy3OJVvrRBK6IEnhwSZY0dZAUwd2Uqdu7A4qocK49nRLI9u8SDxlHbUWX/wCoYaGXJZppI109yUGO1dwJriXF7q1v5bu5EAV4ikMI6RjDtK4VZJZAAZNZ30+UYO+XNVZaStk4N3Rv2l7NPD05LWWWIMgnUBWfGepJlWOnXkgdJdTKCclWAWui8qy2jwlrJUVS2HATQwdQFIkUgMHAAGG3xitaxRQgCkEDuQNOW7scDtk5P5qF41mxm+PiBwMLdov95CNupj/9kf1A9yuoelVY8iuqL5wdXZfaVHcUed4Q1m0Os4IMqsyFTvtoIOexBrX696iNmKCZwwxpkaJXU5ycMr6GBxtkgjfI7VqMpM0qEF9fDvawHO/hujt7HVAMn7bVLwOSoLLoJAJXIOD6ZGxoDJSlKAUpSgFKrvP0UjWL6GZQGRpdBwxhDAyhSNwdOe3p71V+GSHh7CW3Z3tmwZYtRkBU4+bCSSQwHiIGzLnzxUXNJ0ySi2rRN88XJFzw1Bne4eT/AMuKTGfywqI41LEJsNOYJEACtnC6SBs2sdNxnyO/oRUjzdh+JcM32xcvt54jXH43qC4vbzSSy67RJlLMv1asp+3IEoK5GNgn8/OrJuXwWR1D5MfGOMvA0OuNXdm0wOjYSR3BXSxbPTUjBbvsoIJwQJ3lngnw6NJI6zTzkPLKOx/hWP0jUbKPz51QuE28fxqQBXihiUzGFpDIqy/MG4ZQyDp9Q6Ox2OPWburK2trdblTdWUblcrFJ0wOocAtESVXbfAwQDjvtWLNnjCXAvxxtci8SrqUgHuMZqq8U5hCloYB1rnBwkeGCHtmVgdKKO/iOfQGsfCOH218hZZrmdVYowluJAMjHdFYKQQQe2DmnEeBXcc0IsDFDAuNSaVAJydWtQMsNJ2wQcj3rP+KSfFdfvotcL2zf5a4E0WqWd+tPJjW+MABfpRB+1Bv9ySTWTm/gHxtq0IKqxKlWYEgEHvhSCdiw9N6lnu0R1VmAZyQgJ3bSCxA9wATUNzTzYlgEZ0Z9RONPbbTnPp4SW7dkNeepTlNS/Myx8Uq7Hzlbl+PhdsU1/U2tmYjdiFUBdhn6RgeZNY7TmK2klguICCVmjikwArabkaRrBGcatB9coa25VPELDdekZo1YK++htmXVjvggGq7JymbCzuX19THRkwFx/wDbyGUk7921N9sVpwyXuKUn9VlU19LSWqOu0ryjZAPrvXqvozzhSlKAUpSgFKVVOZb34ib4ONyoVRJc4H1I4YJFq8tRBLY30r5aqhkyLHFyl0RKMXJ0hf8AMK3oaG2HUj1aJZSp6TJuHSJgRrc9sjwjJ3JGKq36hcWVHtINOtuqszqCE+XEkmCW2AxpyN8+A4ra4Fw67j4hO0jabXSEhjUjpgKQqAJ+3wgkkAbtjcYrQ504DCtzBeSb5lWKbWcoInR4saTsFJYZJ9a8f8R7mZcnrsl+5r9vjHRZeGX6IkCqHKyk6WYnbUpkXOs6twMYO42FS00QZSGGQQQQexB2IPtioOK2MtuFi1Q5XEZ3yoH0NvvjYHB3xt54qQ4FxP4mBZCNL7pIv8EiHTIp+zA/gitcl3OxfY8/p/MY0msnOTaPpjJ7tA41QnPngak/4dWyqijGLicBAGJ4pYmO+cx4lQenbqVbq245co2ZMkeMqFKUqZAUpSgFKUoBVP4ny21swe2UmFm8cQ/uiT9cI/gycsnl3XzBuFQnNnCZrmFBA6q6SpLpfPTkCHOhyu4BODtndRtUZRUlRKLp2U/hdhJ1I5mDRpF1I7ZHHjCS6WcsvkoKYQHxAMc9gKjOJ20UbyGKK51gsWZfDFk+IkyS5AXfuv4q38C4iL60WRlCa9akKxOCrMmVbYjtkHY71Vbi1gt5tDtfy9g6gzSxDXsNegfb18s1ni7e+pdJeOhpchQhYpL+eQkuXIZtgsSeEEDJPZWxudm96s0pt+JWzBXEkTHSSvkVIbBz5g6ah+XOHLd2BhuAWQSyIP2+GKQrHjT2xpA/FS/LXLaWELRRszKWL+LyyFXy/wAo/JNeBnknOTb+pPXijdBOl4ozcA4FHZQ9OPsSWPlknHYeQ2G1SgNVUcrSniAuXuGZVLFU3GhSCNAA7rkgn/KK9cQXiL36CHQlspXdiPmZxq1AHPqAPYetVceb/u3V/PgldLobN5yuZb2K5edsxMdCKoAweyk757tk996m57BJFw6q474YZ37ZHoe/b1rbnsXQoysmjS2sd2LZUJpwOw8ec+1QXEhcteW4jGLdMtKc41Fg6gbeSkKceeoelWzxzi0p+CtTTVxJO5lKRsyrqKqSFG2cAkD2zjFUvhnNcl7ZXrMQMRDTpjKqNat+5idWNs5x37DIq9lMjB8/++3nWrxmxit+EvHBGsatoTSowMyuiH8ksa0eiwxytxfXTK803HaLWgwB9q9UpX0J54pSlAKUpQA1y23t5by2vZreQRyXkzlHJPhjjIhTBG48MZIx/FXReN3HTtpn7aYpGz9lJ/0rn/K/GIIILK0Z8SvbxsqkHzHmRsCTqwPavO/qEpLGuPn/AIaPTpOTs3uD3clraJ/tGdBLqKlyVUHchACMZJUA+u5zX3m1kawuMhpQYyMR+JicgArgHcNg/wC7XrmLl+G+REnDMqMWGG07kFTnHsTW7YWSRIsaKFRAFUDyA7V4byRtSXW/0Xwb1B1TKfy7x4WyhL2KS1kZt5ZWcxSEY8Qd2YIx/hyMHapu6uo7S4+Iicul2wVoU0sGkClusrlgqYRcPk4I0nbFa1zzfDJftw90+pShYsANRXVpx3OQcDzyKqnHuBQ2NzALRmjcCRj8rrNuIwP7tsHvue2TuO1etizuclGapszSioxbXY6Fw7iaXN1bZKh1eV1Eb9QYWPSdT4Az8z9uRt3q7Vzfkmeae8gNw8cjJbTyho8YKSyRxx5K+HViKTOnarsnMVubg24mQzDPgzvtuQPIsBgkdwN69PGqRkm7ZJUpSrCApSlAKUpQClKUBU+I8pSRTiewMcWvaeJsiOT0kXSDplHrjDDY1EcD5gaF5LO5jQdM9N0GXMnUUyiQMca9YLlgQNw2Pfodc6/UqA2txDeoCSym3cAdyNTxk/YdZcnsGqE1ptdScXun0M11bT2XiVTeWzeJChXrIp3wyMQJVHkwOr1BO5xWnNdtLIIhJplP926Mj+v0sBnzqO4VxIzoC6hWwDjuN9xjNbjQqQcqreEghlBDA91I9D7fivHy+mxZJN1T+38G+EpxVXZ45livG0/ByKgwwYbatRxpI1A7DfPmc1aOHcLkYKZMLsMnGMnG+lTuB371Q+PckC0uYmZyttLiNZNOqSFmwBDJIWGYjkhGYHB8J7ip7h3ItpDpPTMjL2aR2cg+oBOlfwBXV6KGOlkd14Vf5ZxZZTVx0Tt5cxxTCIyR62GUXWoZh7KTk1H/APii1DHMgdV1CR4yGSHSVGZZM6V8TqNsnv6HEHxHgdslxFEsESxLFJNIvTXT3RYydvqGHIPsauvJ1uRw+3DkPmNTn1U7rnPc6SuTWjF6PC5cq+OxTkyTiqsrycwNNbyyRRSqUVgOpER8wj5ale5DeE7eTrnBO1nu+ENP0RIwCROkuFXGto9RUEE+FQ3TbG+6YqVxX2teHBDCqgjPObn1FKUq8gKUpQClKUBF81RFrG6UZy0EoGO+SjYxVQ4Vy1bv8JfKNUj28eGydIxEEwF7DYk/fNdDNVW55DV4+iJXSFAzQRrt0pWZnEmrOWCEjQnYDOdW2KM+H3YcbonjnwlZgvXyjaMMyg7A9jg4yPvjvVf5Fe7VJFvFkD5DqWwVAYDKqyndtWokeWa8cB/TziVvcTzme3Jc50kNol1MXOw/sR4j5Mcj0qRujfQyJEyQIZGYJLlmjfCl9IQEOhwGBJyPDkZzgeLP0GWCaSTXnujfHPCVHu75is4rlYnkiWdiMAjxZYYXLY2JGwyaw8StDJewr3QwyhhqdDp1RatLRncklfCdiAd6iOOrHazx3VzZF5yAoaKRWQt4gNKOVd5AD/AdiPStiDj8sN6rzwsUljMcUcXzJQ4bXvGO7FNzpyF0HemDDJZItL9br/R2clxaZ5jvWt7m6iRfhW0xxCTGlIrSHZWh1fVI8jyL6KRqJO2rf5d4Ibq4gkjUpa279VWOR1HCsoEed2Gp2ZpDsx28WSRM8J4FJdTrc3tvEgRWEEZ8bjqEEtKCNKuFRBhcgEtvVuxXuKLdNmByStI+0pSrSsUpSgFKUoBSlKAVD83cHW7sp4nBOUJXT9QZfEpX3BAqYpQH5/4NxMCNsyjVNsjHwgnv2/b4cYHYetWPgDy6SsikBexPcj/4/wBaqXMVo1rdXEeP7KeVo84yNYDxY9tDAg/4GHlWWz49Khcku+gruWDdQuA30bY+rA7V584UzdCVo61waD4iOS3mTqwMhBDDIB28OfLvkemMjFaXAZWTqW0pJktm6ZLbl0IzFJn/ABJ3/wAStUdw7j2EWGF2jVclQNvMsdzknfPc1sWHFBcXMlx4vlQmGYhMIzxuXGk/uYKXyACBqxnyqTalCu6ORTjO+zIbi142nibruxdbeP8AzdNIwP8AnkP5rqllbCONEHZFVR/ugD/SuNcM45biGLrv8z4r4qaIL8wHW0oBR8McHpjwgnbt5jqPDuc7K4YJFcxM5zhC2l9u4MbYYEemK041SM2R2TVKxwXKyLqRldfVSCP5isd5fxwqWldY1AJJZgAAO5yfKrSs2KVGcL5ntbptMFxFKw30pIC2P8uc4qToBSvhOKBwexzQH2lKUApSvhNAYL/iEcCF5WCKPM+Z8gAN2Y+QG58qovMV/PetHpQ2QhfqKz4ackqV/s90jBVzs2o7/SMVhHEzclbyR9IcMYATgRQklUI9JZApYt3wVUYGc1vmHmRupmK5QpujqBqbWBqJ1dwcaRnsO3c1ny5OsUX44fmZMyNFbHqSFnkICmV/HIwyFAz5DJ7DAr7+nfFReXiTyIy6oZFtv4fCYzO5yc5OqNB5fLf1qpWFnLxSYrsvh1zuvdUUFY4we+piJCPQHV6VcbLiS2p4bcSJ04RH0XK+FYTOsQQsp7JqXT7ZBNQxKnslkdrR06lY7i5WNS7sqKNyzEAAe5OwrS4bzHbXLFYJ4pWXchHDED1wDnFazMSNKUoBSlKAUpSgFavFL0wwvIEeUqMhEGWY+QGdvydh3rapQHL+E/qi91cpEY1AkJA6UpYpgE5kUovh2wSCcZqwW/OqfE/D6z1N8BlGCVGSBvq7b5IAODgmrcYx6D+VYxaICSEUE9zpGT9zVfB+SfL7FE5m4LbcTnVepHDeKpCsrKX0YJxJET40xn0IySCPOtPyNd2Y0ta/FqVMbtDIp1qc6cpLh0K5IGCdj3PcdU4XwloXlZpWm1tkakQFBv4Q0aqWXtjVk7V44bzClxIyIrgAMQ5A0vobptpAbUMNt4gPau8E1vZzm10OXw8pyTwFbi2+ERFwLi6dc6mwmyqwIYgncnGQNt9rXaR3MA6aRQNCq4iCysGwPp1syYxjckAnPrVyv4i0ThVR2wdKyfQWG41YBOM48jWOKxDKDKiFyBq05K589Od8VCWJNUiyOVp7Kbxi1uZ0CtbWc23iWWRmGfRcxenmcfaoY8kvOuH+HtQoCpFGvxMZ0kMpKygBcbjC4zk5J7V1BbJBjwLt7VlWMDsAPxXFia7h5bKZwHhIslkVJD8xgzbLGMgBfCiABe3ludsnaqzf8s3DTvKGguGf98rMr4P7VwrKqDsAPIb75NdaKg9xWNrZSMFVI+wo8T8nPc3dHJpuXpEZbiZo0Fuwm1RBzIug5YKcDIIGD5YJ2qXtf1kjkkC9EqrEKrLIsrZY6V1RIc7kj6dVX08MjP7B/p/KvsPDYkOUjRT6qgH/AEFSjBpVZyU09lJfk5jd/EyT3TkPrCZbSP8ACO/h8sYAwe1bnFuBLcGPU08fTdZB0yyBipBw4Aww2xv+KudKPHe7HP7FdBYfRkHv+7Hlnt7Z/OKluGqQp1Z3Pnntt61uUpHHxd2clOzQ4mJjgRDbG5BAP237f99qrT8PvBEToXrEHGGYpn9urfURjGfzV0pXZY1J2FOjj9nyDeWtuyPBDcLhnQxBRNGzZGFSXwuAD4ctkAY3qMsP07mmlIW2ngjfOGl0qIwAoQsOprbBBdgNy2kbAE13OlPbQ5s5N/siThOYhfwWsbMXBa21SsOxd216QM7Z0hRsK27LkO2kgUO8lwCWfqLKyK4kbqEaIW6ZTJyMDzrod5wmGYgyxRyEDALorEfbUKyWNr0o1TUz6RjLYz/6QAPTAAp7fhjn5ITivBRxCMLICmndWAzgkjcRyAozYBAYglcnGCa0uD/pxFBcpcPK87x56epUXSWGCfAoJ2PntVrSEBmbJy2M5YkbbbAnC/jGayVJR8nOXgj7a6nad1eFUiX6JBNqZ+3ePQNPn5+VSFKVIiKUpQH/2Q=="/>
          <p:cNvSpPr>
            <a:spLocks noChangeAspect="1" noChangeArrowheads="1"/>
          </p:cNvSpPr>
          <p:nvPr/>
        </p:nvSpPr>
        <p:spPr bwMode="auto">
          <a:xfrm>
            <a:off x="0" y="-944563"/>
            <a:ext cx="2314575" cy="197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249238" y="1384300"/>
            <a:ext cx="80914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driving while intoxicated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working while intoxicated/operating heavy machinery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risky sexual behavior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crime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binge drinking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suicide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attempts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violence/victimization 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charset="0"/>
              <a:buChar char="•"/>
              <a:defRPr/>
            </a:pPr>
            <a:endParaRPr lang="en-US" sz="3600" dirty="0"/>
          </a:p>
        </p:txBody>
      </p:sp>
      <p:pic>
        <p:nvPicPr>
          <p:cNvPr id="132098" name="Picture 2" descr="http://www.sxc.hu/pic/l/c/cm/cmseter/921217_7282708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025" y="3381671"/>
            <a:ext cx="4240380" cy="31807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02685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7620000" cy="4953000"/>
          </a:xfrm>
        </p:spPr>
        <p:txBody>
          <a:bodyPr>
            <a:normAutofit/>
          </a:bodyPr>
          <a:lstStyle/>
          <a:p>
            <a:r>
              <a:rPr lang="en-US" altLang="en-US" sz="3000" dirty="0" smtClean="0"/>
              <a:t>emergency </a:t>
            </a:r>
            <a:r>
              <a:rPr lang="en-US" altLang="en-US" sz="3000" dirty="0"/>
              <a:t>rooms/trauma centers</a:t>
            </a:r>
          </a:p>
          <a:p>
            <a:r>
              <a:rPr lang="en-US" altLang="en-US" sz="3000" dirty="0" smtClean="0"/>
              <a:t>college </a:t>
            </a:r>
            <a:r>
              <a:rPr lang="en-US" altLang="en-US" sz="3000" dirty="0"/>
              <a:t>health centers </a:t>
            </a:r>
          </a:p>
          <a:p>
            <a:r>
              <a:rPr lang="en-US" altLang="en-US" sz="3000" dirty="0" smtClean="0"/>
              <a:t>community </a:t>
            </a:r>
            <a:r>
              <a:rPr lang="en-US" altLang="en-US" sz="3000" dirty="0"/>
              <a:t>health centers</a:t>
            </a:r>
          </a:p>
          <a:p>
            <a:r>
              <a:rPr lang="en-US" altLang="en-US" sz="3000" dirty="0" smtClean="0"/>
              <a:t>primary </a:t>
            </a:r>
            <a:r>
              <a:rPr lang="en-US" altLang="en-US" sz="3000" dirty="0"/>
              <a:t>care clinics </a:t>
            </a:r>
          </a:p>
          <a:p>
            <a:r>
              <a:rPr lang="en-US" altLang="en-US" sz="3000" dirty="0" smtClean="0"/>
              <a:t>employee </a:t>
            </a:r>
            <a:r>
              <a:rPr lang="en-US" altLang="en-US" sz="3000" dirty="0"/>
              <a:t>assistance programs </a:t>
            </a:r>
          </a:p>
          <a:p>
            <a:r>
              <a:rPr lang="en-US" altLang="en-US" sz="3000" dirty="0" smtClean="0"/>
              <a:t>web-based </a:t>
            </a:r>
            <a:r>
              <a:rPr lang="en-US" altLang="en-US" sz="3000" dirty="0"/>
              <a:t>interventions </a:t>
            </a:r>
            <a:endParaRPr lang="en-US" altLang="en-US" sz="3000" dirty="0" smtClean="0"/>
          </a:p>
          <a:p>
            <a:pPr marL="0" indent="0">
              <a:buNone/>
            </a:pPr>
            <a:endParaRPr lang="en-US" alt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5181600" y="6019800"/>
            <a:ext cx="36576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C:\Users\acpande\AppData\Local\Microsoft\Windows\Temporary Internet Files\Content.IE5\A3LXBQRB\MP90040270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87" y="2365375"/>
            <a:ext cx="2995613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363200" cy="990600"/>
          </a:xfrm>
        </p:spPr>
        <p:txBody>
          <a:bodyPr>
            <a:normAutofit/>
          </a:bodyPr>
          <a:lstStyle/>
          <a:p>
            <a:r>
              <a:rPr lang="en-US" sz="3500" dirty="0"/>
              <a:t>m</a:t>
            </a:r>
            <a:r>
              <a:rPr lang="en-US" sz="3500" dirty="0" smtClean="0"/>
              <a:t>aking sense of the literature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04925"/>
            <a:ext cx="8686800" cy="57054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reduction in </a:t>
            </a:r>
            <a:r>
              <a:rPr lang="en-US" b="1" dirty="0">
                <a:solidFill>
                  <a:srgbClr val="C00040"/>
                </a:solidFill>
              </a:rPr>
              <a:t>volume &amp; frequency </a:t>
            </a:r>
            <a:r>
              <a:rPr lang="en-US" dirty="0"/>
              <a:t>of substance use</a:t>
            </a:r>
          </a:p>
          <a:p>
            <a:pPr lvl="1"/>
            <a:r>
              <a:rPr lang="en-US" dirty="0"/>
              <a:t>reduces risky drinking by about 12%</a:t>
            </a:r>
          </a:p>
          <a:p>
            <a:pPr lvl="1"/>
            <a:r>
              <a:rPr lang="en-US" dirty="0"/>
              <a:t>reduces consumption by about 15</a:t>
            </a:r>
            <a:r>
              <a:rPr lang="en-US" dirty="0" smtClean="0"/>
              <a:t>%</a:t>
            </a:r>
            <a:endParaRPr lang="en-US" b="1" dirty="0" smtClean="0">
              <a:solidFill>
                <a:srgbClr val="C0004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b="1" dirty="0" smtClean="0">
                <a:solidFill>
                  <a:srgbClr val="C00040"/>
                </a:solidFill>
              </a:rPr>
              <a:t>multiple</a:t>
            </a:r>
            <a:r>
              <a:rPr lang="en-US" dirty="0" smtClean="0"/>
              <a:t> </a:t>
            </a:r>
            <a:r>
              <a:rPr lang="en-US" dirty="0"/>
              <a:t>contacts </a:t>
            </a:r>
            <a:r>
              <a:rPr lang="en-US" dirty="0" smtClean="0"/>
              <a:t>more </a:t>
            </a:r>
            <a:r>
              <a:rPr lang="en-US" dirty="0"/>
              <a:t>impactful than single contacts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p</a:t>
            </a:r>
            <a:r>
              <a:rPr lang="en-US" dirty="0" smtClean="0"/>
              <a:t>oorer outcomes with heavy/high risk users; stronger outcomes with </a:t>
            </a:r>
            <a:r>
              <a:rPr lang="en-US" b="1" dirty="0" smtClean="0">
                <a:solidFill>
                  <a:srgbClr val="C00040"/>
                </a:solidFill>
              </a:rPr>
              <a:t>moderate risk users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p</a:t>
            </a:r>
            <a:r>
              <a:rPr lang="en-US" dirty="0" smtClean="0"/>
              <a:t>oorer outcomes for those with</a:t>
            </a:r>
            <a:r>
              <a:rPr lang="en-US" dirty="0" smtClean="0">
                <a:solidFill>
                  <a:srgbClr val="C00040"/>
                </a:solidFill>
              </a:rPr>
              <a:t> </a:t>
            </a:r>
            <a:r>
              <a:rPr lang="en-US" b="1" dirty="0" smtClean="0">
                <a:solidFill>
                  <a:srgbClr val="C00040"/>
                </a:solidFill>
              </a:rPr>
              <a:t>co-occurring disorders</a:t>
            </a:r>
          </a:p>
          <a:p>
            <a:pPr>
              <a:defRPr/>
            </a:pPr>
            <a:r>
              <a:rPr lang="en-US" dirty="0"/>
              <a:t>b</a:t>
            </a:r>
            <a:r>
              <a:rPr lang="en-US" dirty="0" smtClean="0"/>
              <a:t>etter outcomes in </a:t>
            </a:r>
            <a:r>
              <a:rPr lang="en-US" b="1" dirty="0" smtClean="0">
                <a:solidFill>
                  <a:srgbClr val="C00040"/>
                </a:solidFill>
              </a:rPr>
              <a:t>primary care </a:t>
            </a:r>
            <a:r>
              <a:rPr lang="en-US" dirty="0" smtClean="0"/>
              <a:t>than hospitals</a:t>
            </a:r>
          </a:p>
          <a:p>
            <a:pPr>
              <a:defRPr/>
            </a:pPr>
            <a:r>
              <a:rPr lang="en-US" dirty="0"/>
              <a:t>f</a:t>
            </a:r>
            <a:r>
              <a:rPr lang="en-US" dirty="0" smtClean="0"/>
              <a:t>ew people show up when we                                           make a </a:t>
            </a:r>
            <a:r>
              <a:rPr lang="en-US" b="1" dirty="0" smtClean="0">
                <a:solidFill>
                  <a:srgbClr val="C00040"/>
                </a:solidFill>
              </a:rPr>
              <a:t>referral</a:t>
            </a:r>
          </a:p>
          <a:p>
            <a:pPr marL="0" indent="0">
              <a:buNone/>
              <a:defRPr/>
            </a:pPr>
            <a:endParaRPr lang="en-US" sz="2200" b="1" dirty="0" smtClean="0">
              <a:solidFill>
                <a:srgbClr val="C00040"/>
              </a:solidFill>
            </a:endParaRPr>
          </a:p>
          <a:p>
            <a:pPr marL="0" indent="0">
              <a:buNone/>
              <a:defRPr/>
            </a:pP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					</a:t>
            </a:r>
            <a:endParaRPr lang="en-US" sz="19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44"/>
          <a:stretch/>
        </p:blipFill>
        <p:spPr>
          <a:xfrm rot="-1920000">
            <a:off x="7467002" y="5047073"/>
            <a:ext cx="1371600" cy="17930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172965"/>
            <a:ext cx="2362199" cy="16850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594" y="6362700"/>
            <a:ext cx="7696200" cy="381000"/>
          </a:xfrm>
          <a:prstGeom prst="rect">
            <a:avLst/>
          </a:prstGeom>
        </p:spPr>
        <p:txBody>
          <a:bodyPr vert="horz" wrap="square" lIns="0" tIns="0" rIns="91440" bIns="45720" rtlCol="0">
            <a:normAutofit fontScale="62500" lnSpcReduction="20000"/>
          </a:bodyPr>
          <a:lstStyle/>
          <a:p>
            <a:pPr>
              <a:spcBef>
                <a:spcPct val="20000"/>
              </a:spcBef>
            </a:pPr>
            <a:r>
              <a:rPr kumimoji="0" lang="en-US" sz="2000" b="0" i="1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(SAMHSA white paper, 2011; National Council SBIRT Brief, </a:t>
            </a:r>
            <a:r>
              <a:rPr kumimoji="0" lang="en-US" sz="2000" b="0" i="1" u="none" strike="noStrike" kern="1200" spc="0" normalizeH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n.d.</a:t>
            </a:r>
            <a:r>
              <a:rPr kumimoji="0" lang="en-US" sz="2000" b="0" i="1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; Jonas et al., 2012;                                     </a:t>
            </a:r>
            <a:r>
              <a:rPr kumimoji="0" lang="en-US" sz="2000" b="0" i="1" u="none" strike="noStrike" kern="1200" spc="0" normalizeH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Beich</a:t>
            </a:r>
            <a:r>
              <a:rPr kumimoji="0" lang="en-US" sz="2000" b="0" i="1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et al., 2013; </a:t>
            </a:r>
            <a:r>
              <a:rPr lang="en-US" sz="2000" i="1" dirty="0" err="1" smtClean="0">
                <a:solidFill>
                  <a:schemeClr val="bg1">
                    <a:lumMod val="65000"/>
                  </a:schemeClr>
                </a:solidFill>
              </a:rPr>
              <a:t>Saitz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</a:rPr>
              <a:t>, 2015)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en-US" sz="2000" b="0" i="1" u="none" strike="noStrike" kern="1200" spc="0" normalizeH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5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1150" y="2187575"/>
            <a:ext cx="84963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ts val="6500"/>
              </a:lnSpc>
            </a:pPr>
            <a:r>
              <a:rPr lang="en-US" altLang="en-US" sz="6000" b="1">
                <a:solidFill>
                  <a:srgbClr val="FFC000"/>
                </a:solidFill>
                <a:latin typeface="Arial" charset="0"/>
                <a:cs typeface="Arial" charset="0"/>
              </a:rPr>
              <a:t>alcohol</a:t>
            </a:r>
            <a:r>
              <a:rPr lang="en-US" altLang="en-US" sz="6000" b="1">
                <a:solidFill>
                  <a:schemeClr val="bg1"/>
                </a:solidFill>
                <a:latin typeface="Arial" charset="0"/>
                <a:cs typeface="Arial" charset="0"/>
              </a:rPr>
              <a:t> is one of the strongest </a:t>
            </a:r>
            <a:r>
              <a:rPr lang="en-US" altLang="en-US" sz="6000" b="1">
                <a:solidFill>
                  <a:srgbClr val="FFC000"/>
                </a:solidFill>
                <a:latin typeface="Arial" charset="0"/>
                <a:cs typeface="Arial" charset="0"/>
              </a:rPr>
              <a:t>correlates</a:t>
            </a:r>
            <a:r>
              <a:rPr lang="en-US" altLang="en-US" sz="6000" b="1">
                <a:solidFill>
                  <a:schemeClr val="bg1"/>
                </a:solidFill>
                <a:latin typeface="Arial" charset="0"/>
                <a:cs typeface="Arial" charset="0"/>
              </a:rPr>
              <a:t> to violence  </a:t>
            </a:r>
          </a:p>
        </p:txBody>
      </p:sp>
    </p:spTree>
    <p:extLst>
      <p:ext uri="{BB962C8B-B14F-4D97-AF65-F5344CB8AC3E}">
        <p14:creationId xmlns:p14="http://schemas.microsoft.com/office/powerpoint/2010/main" val="288755041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627" name="Title 1"/>
          <p:cNvSpPr>
            <a:spLocks noGrp="1"/>
          </p:cNvSpPr>
          <p:nvPr>
            <p:ph type="ctrTitle"/>
          </p:nvPr>
        </p:nvSpPr>
        <p:spPr>
          <a:xfrm>
            <a:off x="2300287" y="2170113"/>
            <a:ext cx="6386513" cy="1470025"/>
          </a:xfrm>
        </p:spPr>
        <p:txBody>
          <a:bodyPr/>
          <a:lstStyle/>
          <a:p>
            <a:pPr algn="r" eaLnBrk="1" hangingPunct="1"/>
            <a:r>
              <a:rPr lang="en-US" altLang="en-US" sz="96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4 out of 5</a:t>
            </a:r>
          </a:p>
        </p:txBody>
      </p:sp>
      <p:sp>
        <p:nvSpPr>
          <p:cNvPr id="26628" name="Subtitle 2"/>
          <p:cNvSpPr>
            <a:spLocks noGrp="1"/>
          </p:cNvSpPr>
          <p:nvPr>
            <p:ph type="subTitle" idx="1"/>
          </p:nvPr>
        </p:nvSpPr>
        <p:spPr>
          <a:xfrm>
            <a:off x="728662" y="3475038"/>
            <a:ext cx="7881938" cy="1752600"/>
          </a:xfrm>
        </p:spPr>
        <p:txBody>
          <a:bodyPr/>
          <a:lstStyle/>
          <a:p>
            <a:pPr eaLnBrk="1" hangingPunct="1"/>
            <a:r>
              <a:rPr lang="en-US" altLang="en-US" sz="1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violent crimes involve alcohol, according to the US Department of Justice. </a:t>
            </a:r>
          </a:p>
        </p:txBody>
      </p:sp>
    </p:spTree>
    <p:extLst>
      <p:ext uri="{BB962C8B-B14F-4D97-AF65-F5344CB8AC3E}">
        <p14:creationId xmlns:p14="http://schemas.microsoft.com/office/powerpoint/2010/main" val="333218550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415&quot;&gt;&lt;/object&gt;&lt;object type=&quot;2&quot; unique_id=&quot;10416&quot;&gt;&lt;object type=&quot;3&quot; unique_id=&quot;10417&quot;&gt;&lt;property id=&quot;20148&quot; value=&quot;5&quot;/&gt;&lt;property id=&quot;20300&quot; value=&quot;Slide 1 - &amp;quot;presentation title goes here&amp;quot;&quot;/&gt;&lt;property id=&quot;20307&quot; value=&quot;270&quot;/&gt;&lt;/object&gt;&lt;object type=&quot;3&quot; unique_id=&quot;10418&quot;&gt;&lt;property id=&quot;20148&quot; value=&quot;5&quot;/&gt;&lt;property id=&quot;20300&quot; value=&quot;Slide 2&quot;/&gt;&lt;property id=&quot;20307&quot; value=&quot;280&quot;/&gt;&lt;/object&gt;&lt;object type=&quot;3&quot; unique_id=&quot;10803&quot;&gt;&lt;property id=&quot;20148&quot; value=&quot;5&quot;/&gt;&lt;property id=&quot;20300&quot; value=&quot;Slide 3 - &amp;quot;slide title goes here&amp;quot;&quot;/&gt;&lt;property id=&quot;20307&quot; value=&quot;281&quot;/&gt;&lt;/object&gt;&lt;object type=&quot;3&quot; unique_id=&quot;10840&quot;&gt;&lt;property id=&quot;20148&quot; value=&quot;5&quot;/&gt;&lt;property id=&quot;20300&quot; value=&quot;Slide 4 - &amp;quot;slide title goes here&amp;quot;&quot;/&gt;&lt;property id=&quot;20307&quot; value=&quot;282&quot;/&gt;&lt;/object&gt;&lt;/object&gt;&lt;/object&gt;&lt;/database&gt;"/>
</p:tagLst>
</file>

<file path=ppt/theme/theme1.xml><?xml version="1.0" encoding="utf-8"?>
<a:theme xmlns:a="http://schemas.openxmlformats.org/drawingml/2006/main" name="PowerPoint Template-HS">
  <a:themeElements>
    <a:clrScheme name="ASU Color Palette">
      <a:dk1>
        <a:sysClr val="windowText" lastClr="000000"/>
      </a:dk1>
      <a:lt1>
        <a:sysClr val="window" lastClr="FFFFFF"/>
      </a:lt1>
      <a:dk2>
        <a:srgbClr val="990033"/>
      </a:dk2>
      <a:lt2>
        <a:srgbClr val="FFB310"/>
      </a:lt2>
      <a:accent1>
        <a:srgbClr val="4F5557"/>
      </a:accent1>
      <a:accent2>
        <a:srgbClr val="388E14"/>
      </a:accent2>
      <a:accent3>
        <a:srgbClr val="008ED6"/>
      </a:accent3>
      <a:accent4>
        <a:srgbClr val="F47C00"/>
      </a:accent4>
      <a:accent5>
        <a:srgbClr val="AFA593"/>
      </a:accent5>
      <a:accent6>
        <a:srgbClr val="FFB310"/>
      </a:accent6>
      <a:hlink>
        <a:srgbClr val="990033"/>
      </a:hlink>
      <a:folHlink>
        <a:srgbClr val="FFB310"/>
      </a:folHlink>
    </a:clrScheme>
    <a:fontScheme name="ASU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91440" bIns="45720" rtlCol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000" b="0" i="0" u="none" strike="noStrike" kern="1200" cap="all" spc="0" normalizeH="0" baseline="0" noProof="0" dirty="0" smtClean="0">
            <a:ln>
              <a:noFill/>
            </a:ln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c0fdcc-2768-42b2-8256-1aedefbb74fd">AC32DMH27FXT-387-37</_dlc_DocId>
    <_dlc_DocIdUrl xmlns="acc0fdcc-2768-42b2-8256-1aedefbb74fd">
      <Url>https://healthsolutions.sp10.asu.edu/marketing/_layouts/DocIdRedir.aspx?ID=AC32DMH27FXT-387-37</Url>
      <Description>AC32DMH27FXT-387-37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B6E90443B3904B8326CAA2FC130A95" ma:contentTypeVersion="6" ma:contentTypeDescription="Create a new document." ma:contentTypeScope="" ma:versionID="1af1eaa556385689eaa8fc403772fcd7">
  <xsd:schema xmlns:xsd="http://www.w3.org/2001/XMLSchema" xmlns:xs="http://www.w3.org/2001/XMLSchema" xmlns:p="http://schemas.microsoft.com/office/2006/metadata/properties" xmlns:ns2="acc0fdcc-2768-42b2-8256-1aedefbb74fd" targetNamespace="http://schemas.microsoft.com/office/2006/metadata/properties" ma:root="true" ma:fieldsID="48c3d13db3a63f07076de03a4c93ccf3" ns2:_="">
    <xsd:import namespace="acc0fdcc-2768-42b2-8256-1aedefbb74f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0fdcc-2768-42b2-8256-1aedefbb74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A0EA20-1EBA-4C7B-8B6E-CD3AAA8D4B07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acc0fdcc-2768-42b2-8256-1aedefbb74fd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B1D4670-3145-4E10-A3D3-84CAEC8A0C7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FFDD2A8-AED1-4211-8EBF-20104A1A906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70AA5F9-4311-4ADF-BE45-80D1912A5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0fdcc-2768-42b2-8256-1aedefbb7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Template-HS</Template>
  <TotalTime>74</TotalTime>
  <Words>316</Words>
  <Application>Microsoft Office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Constantia</vt:lpstr>
      <vt:lpstr>PowerPoint Template-HS</vt:lpstr>
      <vt:lpstr>screening, brief intervention, and referral to treatment</vt:lpstr>
      <vt:lpstr>PowerPoint Presentation</vt:lpstr>
      <vt:lpstr>PowerPoint Presentation</vt:lpstr>
      <vt:lpstr>PowerPoint Presentation</vt:lpstr>
      <vt:lpstr>risky behaviors associated with alcohol</vt:lpstr>
      <vt:lpstr>settings</vt:lpstr>
      <vt:lpstr>making sense of the literature</vt:lpstr>
      <vt:lpstr>PowerPoint Presentation</vt:lpstr>
      <vt:lpstr>4 out of 5</vt:lpstr>
      <vt:lpstr>PowerPoint Presentation</vt:lpstr>
      <vt:lpstr>PowerPoint Presentation</vt:lpstr>
    </vt:vector>
  </TitlesOfParts>
  <Company>Arizona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rrodonne</dc:creator>
  <cp:lastModifiedBy>Adrienne Lindsey</cp:lastModifiedBy>
  <cp:revision>29</cp:revision>
  <dcterms:created xsi:type="dcterms:W3CDTF">2013-02-11T18:15:20Z</dcterms:created>
  <dcterms:modified xsi:type="dcterms:W3CDTF">2016-07-11T19:08:46Z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0x0101002DB6E90443B3904B8326CAA2FC130A95</vt:lpwstr>
  </property>
  <property fmtid="{D5CDD505-2E9C-101B-9397-08002B2CF9AE}" pid="3" name="_dlc_DocIdItemGuid">
    <vt:lpwstr>3e6690f6-5653-4482-a293-b2e78ecd5c6b</vt:lpwstr>
  </property>
</Properties>
</file>