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70" r:id="rId6"/>
    <p:sldId id="280" r:id="rId7"/>
    <p:sldId id="288" r:id="rId8"/>
    <p:sldId id="285" r:id="rId9"/>
    <p:sldId id="286" r:id="rId10"/>
    <p:sldId id="298" r:id="rId11"/>
    <p:sldId id="289" r:id="rId12"/>
    <p:sldId id="290" r:id="rId13"/>
    <p:sldId id="291" r:id="rId14"/>
    <p:sldId id="287" r:id="rId15"/>
    <p:sldId id="292" r:id="rId16"/>
    <p:sldId id="293" r:id="rId17"/>
    <p:sldId id="294" r:id="rId18"/>
    <p:sldId id="295" r:id="rId19"/>
    <p:sldId id="296" r:id="rId20"/>
    <p:sldId id="299" r:id="rId21"/>
    <p:sldId id="297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 varScale="1">
        <p:scale>
          <a:sx n="69" d="100"/>
          <a:sy n="69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FAFFEAC-FE63-4260-BDAD-699807F03A5A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0996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F479DA-84EF-4F17-BABF-3353FD6B4650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230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F479DA-84EF-4F17-BABF-3353FD6B4650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903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7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0752C74-700C-4B67-A14F-4A1B7C84EC1A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140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5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2B932D0-92E2-4307-91E8-897C3A89692B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070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8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F479DA-84EF-4F17-BABF-3353FD6B4650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46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3A77A62-3D30-4080-A838-9BE63A6DEC47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480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9AC1F12-275C-48FA-9662-B05A79D9EF15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431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5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4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F479DA-84EF-4F17-BABF-3353FD6B4650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055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BB1CC-934D-4F72-BDEC-46573BB96590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5525-E68F-4C9A-BFB4-C2C9A66A0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9901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5857-19A0-4428-B0B6-C76EA9793F65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8F85A-1532-427B-A9A9-427D76A91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7453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19" r:id="rId14"/>
    <p:sldLayoutId id="2147483720" r:id="rId15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oogle.com/url?sa=i&amp;rct=j&amp;q=&amp;esrc=s&amp;source=images&amp;cd=&amp;cad=rja&amp;uact=8&amp;docid=CZgJVfxWWNqlQM&amp;tbnid=JdCwh2Ud3bks8M:&amp;ved=0CAUQjRw&amp;url=http://www.mtv.com/news/articles/1639923/lindsay-lohans-scram-bracelet-how-does-it-work.jhtml&amp;ei=17ocU-e3BdawoQScz4DwAw&amp;bvm=bv.62578216,d.cGU&amp;psig=AFQjCNGR3-G45Xe9ZEyP25AdFmKBmcwDLQ&amp;ust=13944781618523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oogle.com/url?sa=i&amp;rct=j&amp;q=&amp;esrc=s&amp;source=images&amp;cd=&amp;cad=rja&amp;uact=8&amp;docid=CZgJVfxWWNqlQM&amp;tbnid=JdCwh2Ud3bks8M:&amp;ved=0CAUQjRw&amp;url=http://www.mtv.com/news/articles/1639923/lindsay-lohans-scram-bracelet-how-does-it-work.jhtml&amp;ei=17ocU-e3BdawoQScz4DwAw&amp;bvm=bv.62578216,d.cGU&amp;psig=AFQjCNGR3-G45Xe9ZEyP25AdFmKBmcwDLQ&amp;ust=139447816185234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ZgJVfxWWNqlQM&amp;tbnid=JdCwh2Ud3bks8M:&amp;ved=0CAUQjRw&amp;url=http://www.mtv.com/news/articles/1639923/lindsay-lohans-scram-bracelet-how-does-it-work.jhtml&amp;ei=17ocU-e3BdawoQScz4DwAw&amp;bvm=bv.62578216,d.cGU&amp;psig=AFQjCNGR3-G45Xe9ZEyP25AdFmKBmcwDLQ&amp;ust=139447816185234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ZgJVfxWWNqlQM&amp;tbnid=JdCwh2Ud3bks8M:&amp;ved=0CAUQjRw&amp;url=http://www.mtv.com/news/articles/1639923/lindsay-lohans-scram-bracelet-how-does-it-work.jhtml&amp;ei=17ocU-e3BdawoQScz4DwAw&amp;bvm=bv.62578216,d.cGU&amp;psig=AFQjCNGR3-G45Xe9ZEyP25AdFmKBmcwDLQ&amp;ust=139447816185234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ZgJVfxWWNqlQM&amp;tbnid=JdCwh2Ud3bks8M:&amp;ved=0CAUQjRw&amp;url=http://www.mtv.com/news/articles/1639923/lindsay-lohans-scram-bracelet-how-does-it-work.jhtml&amp;ei=17ocU-e3BdawoQScz4DwAw&amp;bvm=bv.62578216,d.cGU&amp;psig=AFQjCNGR3-G45Xe9ZEyP25AdFmKBmcwDLQ&amp;ust=13944781618523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ZgJVfxWWNqlQM&amp;tbnid=JdCwh2Ud3bks8M:&amp;ved=0CAUQjRw&amp;url=http://www.mtv.com/news/articles/1639923/lindsay-lohans-scram-bracelet-how-does-it-work.jhtml&amp;ei=17ocU-e3BdawoQScz4DwAw&amp;bvm=bv.62578216,d.cGU&amp;psig=AFQjCNGR3-G45Xe9ZEyP25AdFmKBmcwDLQ&amp;ust=139447816185234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249"/>
            <a:ext cx="86868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intervention, and referral to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lcohol screening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Lecture 5.2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5543550" y="1514475"/>
            <a:ext cx="46624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irritability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71450" y="4370388"/>
            <a:ext cx="55022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nausea</a:t>
            </a:r>
          </a:p>
        </p:txBody>
      </p:sp>
      <p:sp>
        <p:nvSpPr>
          <p:cNvPr id="19469" name="TextBox 22"/>
          <p:cNvSpPr txBox="1">
            <a:spLocks noChangeArrowheads="1"/>
          </p:cNvSpPr>
          <p:nvPr/>
        </p:nvSpPr>
        <p:spPr bwMode="auto">
          <a:xfrm>
            <a:off x="1951038" y="6140450"/>
            <a:ext cx="2971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vomiting</a:t>
            </a:r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2505075" y="2833688"/>
            <a:ext cx="6638925" cy="925512"/>
          </a:xfrm>
          <a:prstGeom prst="rect">
            <a:avLst/>
          </a:prstGeom>
          <a:solidFill>
            <a:srgbClr val="FFB3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en-US" altLang="en-US" sz="5500" b="1">
                <a:latin typeface="Arial" charset="0"/>
              </a:rPr>
              <a:t>alcohol withdrawal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30638" y="4208463"/>
            <a:ext cx="466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increased heart rate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5900" y="1876425"/>
            <a:ext cx="5765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nightmares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92863" y="236538"/>
            <a:ext cx="55022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insomnia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72013" y="5256213"/>
            <a:ext cx="5765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hallucinations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550" y="406400"/>
            <a:ext cx="46624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500" b="1">
                <a:solidFill>
                  <a:schemeClr val="bg1"/>
                </a:solidFill>
                <a:latin typeface="Arial" charset="0"/>
                <a:cs typeface="Arial" charset="0"/>
              </a:rPr>
              <a:t>dilated pupils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5749925" y="6321425"/>
            <a:ext cx="468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fever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54075" y="5487988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  <a:cs typeface="Arial" charset="0"/>
              </a:rPr>
              <a:t>hand tremors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98813" y="884238"/>
            <a:ext cx="5765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Arial" charset="0"/>
                <a:cs typeface="Arial" charset="0"/>
              </a:rPr>
              <a:t>seizures</a:t>
            </a:r>
          </a:p>
        </p:txBody>
      </p:sp>
    </p:spTree>
    <p:extLst>
      <p:ext uri="{BB962C8B-B14F-4D97-AF65-F5344CB8AC3E}">
        <p14:creationId xmlns:p14="http://schemas.microsoft.com/office/powerpoint/2010/main" val="265918931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1946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>
                <a:latin typeface="Arial" charset="0"/>
                <a:cs typeface="Arial" charset="0"/>
              </a:rPr>
              <a:t>c</a:t>
            </a:r>
            <a:r>
              <a:rPr lang="en-US" altLang="en-US" sz="3500" dirty="0" smtClean="0">
                <a:latin typeface="Arial" charset="0"/>
                <a:cs typeface="Arial" charset="0"/>
              </a:rPr>
              <a:t>utting down vs. abstinence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28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0" name="Picture 2" descr="C:\Users\acpande\AppData\Local\Microsoft\Windows\Temporary Internet Files\Content.IE5\96HK9F7X\MP9004423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0"/>
            <a:ext cx="2641600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124200" y="1366421"/>
            <a:ext cx="5943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pregnant </a:t>
            </a:r>
            <a:r>
              <a:rPr lang="en-US" altLang="en-US" sz="2600" dirty="0">
                <a:latin typeface="+mn-lt"/>
              </a:rPr>
              <a:t>women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those </a:t>
            </a:r>
            <a:r>
              <a:rPr lang="en-US" altLang="en-US" sz="2600" dirty="0">
                <a:latin typeface="+mn-lt"/>
              </a:rPr>
              <a:t>at high risk for </a:t>
            </a:r>
            <a:r>
              <a:rPr lang="en-US" altLang="en-US" sz="2600" dirty="0" smtClean="0">
                <a:latin typeface="+mn-lt"/>
              </a:rPr>
              <a:t>a substance use disorder</a:t>
            </a:r>
            <a:endParaRPr lang="en-US" altLang="en-US" sz="26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those </a:t>
            </a:r>
            <a:r>
              <a:rPr lang="en-US" altLang="en-US" sz="2600" dirty="0">
                <a:latin typeface="+mn-lt"/>
              </a:rPr>
              <a:t>susceptible to a medication interaction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those </a:t>
            </a:r>
            <a:r>
              <a:rPr lang="en-US" altLang="en-US" sz="2600" dirty="0">
                <a:latin typeface="+mn-lt"/>
              </a:rPr>
              <a:t>with a health or mental health condition exacerbated by alcohol </a:t>
            </a:r>
            <a:endParaRPr lang="en-US" altLang="en-US" sz="2600" dirty="0" smtClean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600" dirty="0">
              <a:latin typeface="+mn-lt"/>
            </a:endParaRPr>
          </a:p>
          <a:p>
            <a:pPr algn="ctr"/>
            <a:r>
              <a:rPr lang="en-US" altLang="en-US" sz="2600" dirty="0" smtClean="0">
                <a:latin typeface="+mn-lt"/>
              </a:rPr>
              <a:t>encourage </a:t>
            </a:r>
            <a:r>
              <a:rPr lang="en-US" altLang="en-US" sz="2600" dirty="0">
                <a:latin typeface="+mn-lt"/>
              </a:rPr>
              <a:t>cutting down if they are not open to abstinence </a:t>
            </a:r>
            <a:r>
              <a:rPr lang="en-US" altLang="en-US" sz="2600" dirty="0" smtClean="0">
                <a:latin typeface="+mn-lt"/>
              </a:rPr>
              <a:t>               (</a:t>
            </a:r>
            <a:r>
              <a:rPr lang="en-US" altLang="en-US" sz="2600" dirty="0">
                <a:latin typeface="+mn-lt"/>
              </a:rPr>
              <a:t>remember stages of </a:t>
            </a:r>
            <a:r>
              <a:rPr lang="en-US" altLang="en-US" sz="2600" dirty="0" smtClean="0">
                <a:latin typeface="+mn-lt"/>
              </a:rPr>
              <a:t>change) </a:t>
            </a:r>
            <a:endParaRPr lang="en-US" altLang="en-US" sz="2600" dirty="0">
              <a:latin typeface="+mn-lt"/>
            </a:endParaRPr>
          </a:p>
        </p:txBody>
      </p:sp>
      <p:sp>
        <p:nvSpPr>
          <p:cNvPr id="26631" name="AutoShape 2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9604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09550" y="1366421"/>
            <a:ext cx="3295650" cy="1300579"/>
          </a:xfrm>
          <a:prstGeom prst="rect">
            <a:avLst/>
          </a:prstGeom>
        </p:spPr>
        <p:txBody>
          <a:bodyPr vert="horz" wrap="square" lIns="0" tIns="0" rIns="91440" bIns="45720" rtlCol="0">
            <a:normAutofit fontScale="47500" lnSpcReduction="20000"/>
          </a:bodyPr>
          <a:lstStyle/>
          <a:p>
            <a:pPr>
              <a:spcBef>
                <a:spcPct val="20000"/>
              </a:spcBef>
            </a:pPr>
            <a:r>
              <a:rPr lang="en-US" altLang="en-US" sz="5500" dirty="0"/>
              <a:t>which patients should be encouraged to be abstinent?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0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8427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The U.S. Preventative Services Task Force (USPSTF) recommends: </a:t>
            </a:r>
          </a:p>
          <a:p>
            <a:pPr lvl="1"/>
            <a:r>
              <a:rPr lang="en-US" altLang="en-US" dirty="0" smtClean="0"/>
              <a:t>feedback </a:t>
            </a:r>
            <a:r>
              <a:rPr lang="en-US" altLang="en-US" dirty="0"/>
              <a:t>about their current level of use and normative data</a:t>
            </a:r>
          </a:p>
          <a:p>
            <a:pPr lvl="1"/>
            <a:r>
              <a:rPr lang="en-US" altLang="en-US" dirty="0" smtClean="0"/>
              <a:t>encouragement </a:t>
            </a:r>
            <a:r>
              <a:rPr lang="en-US" altLang="en-US" dirty="0"/>
              <a:t>to reduce use</a:t>
            </a:r>
          </a:p>
          <a:p>
            <a:pPr lvl="1"/>
            <a:r>
              <a:rPr lang="en-US" altLang="en-US" dirty="0" smtClean="0"/>
              <a:t>behavior </a:t>
            </a:r>
            <a:r>
              <a:rPr lang="en-US" altLang="en-US" dirty="0"/>
              <a:t>plan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nterventions for moderate risk drinkers</a:t>
            </a:r>
            <a:endParaRPr lang="en-US" dirty="0"/>
          </a:p>
        </p:txBody>
      </p:sp>
      <p:pic>
        <p:nvPicPr>
          <p:cNvPr id="3074" name="Picture 2" descr="C:\Users\acpande\AppData\Local\Microsoft\Windows\Temporary Internet Files\Content.IE5\26CLID6U\MP9004221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99257"/>
            <a:ext cx="3428642" cy="22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>
                <a:latin typeface="Arial" charset="0"/>
                <a:cs typeface="Arial" charset="0"/>
              </a:rPr>
              <a:t>c</a:t>
            </a:r>
            <a:r>
              <a:rPr lang="en-US" altLang="en-US" sz="3500" dirty="0" smtClean="0">
                <a:latin typeface="Arial" charset="0"/>
                <a:cs typeface="Arial" charset="0"/>
              </a:rPr>
              <a:t>utting down for moderate risk users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28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8" name="Picture 2" descr="C:\Users\acpande\AppData\Local\Microsoft\Windows\Temporary Internet Files\Content.IE5\XXW84WYV\MP9004484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77" y="24384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304800" y="1366421"/>
            <a:ext cx="77724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latin typeface="+mn-lt"/>
              </a:rPr>
              <a:t>recording </a:t>
            </a:r>
            <a:r>
              <a:rPr lang="en-US" sz="3500" dirty="0">
                <a:latin typeface="+mn-lt"/>
              </a:rPr>
              <a:t>alcohol intake</a:t>
            </a:r>
          </a:p>
          <a:p>
            <a:pPr marL="0" indent="0">
              <a:defRPr/>
            </a:pPr>
            <a:endParaRPr lang="en-US" sz="3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latin typeface="+mn-lt"/>
              </a:rPr>
              <a:t>measuring </a:t>
            </a:r>
            <a:r>
              <a:rPr lang="en-US" sz="3500" dirty="0">
                <a:latin typeface="+mn-lt"/>
              </a:rPr>
              <a:t>drinks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3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latin typeface="+mn-lt"/>
              </a:rPr>
              <a:t>pacing </a:t>
            </a:r>
            <a:r>
              <a:rPr lang="en-US" sz="3500" dirty="0">
                <a:latin typeface="+mn-lt"/>
              </a:rPr>
              <a:t>use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3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latin typeface="+mn-lt"/>
              </a:rPr>
              <a:t>working </a:t>
            </a:r>
            <a:r>
              <a:rPr lang="en-US" sz="3500" dirty="0">
                <a:latin typeface="+mn-lt"/>
              </a:rPr>
              <a:t>in food/meals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35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500" dirty="0" smtClean="0">
                <a:latin typeface="+mn-lt"/>
              </a:rPr>
              <a:t>circumvent triggers</a:t>
            </a:r>
            <a:endParaRPr lang="en-US" sz="3500" dirty="0">
              <a:latin typeface="+mn-lt"/>
            </a:endParaRPr>
          </a:p>
        </p:txBody>
      </p:sp>
      <p:sp>
        <p:nvSpPr>
          <p:cNvPr id="26631" name="AutoShape 2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9604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6127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motivational </a:t>
            </a:r>
            <a:r>
              <a:rPr lang="en-US" altLang="en-US" dirty="0"/>
              <a:t>enhancement intervention </a:t>
            </a:r>
          </a:p>
          <a:p>
            <a:r>
              <a:rPr lang="en-US" altLang="en-US" dirty="0" smtClean="0"/>
              <a:t>onsite </a:t>
            </a:r>
            <a:r>
              <a:rPr lang="en-US" altLang="en-US" dirty="0"/>
              <a:t>brief treatment</a:t>
            </a:r>
          </a:p>
          <a:p>
            <a:r>
              <a:rPr lang="en-US" altLang="en-US" dirty="0" smtClean="0"/>
              <a:t>warm </a:t>
            </a:r>
            <a:r>
              <a:rPr lang="en-US" altLang="en-US" dirty="0"/>
              <a:t>handoff to an offsite treatment provider</a:t>
            </a:r>
          </a:p>
          <a:p>
            <a:r>
              <a:rPr lang="en-US" altLang="en-US" dirty="0" smtClean="0"/>
              <a:t>referral </a:t>
            </a:r>
            <a:r>
              <a:rPr lang="en-US" altLang="en-US" dirty="0"/>
              <a:t>for MAT</a:t>
            </a:r>
          </a:p>
          <a:p>
            <a:r>
              <a:rPr lang="en-US" altLang="en-US" dirty="0" smtClean="0"/>
              <a:t>resources </a:t>
            </a:r>
            <a:r>
              <a:rPr lang="en-US" altLang="en-US" dirty="0"/>
              <a:t>for support groups (12-Step, SMART Recovery) </a:t>
            </a:r>
          </a:p>
          <a:p>
            <a:r>
              <a:rPr lang="en-US" altLang="en-US" dirty="0" smtClean="0"/>
              <a:t>follow-up 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677400" cy="990600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nterventions for </a:t>
            </a:r>
            <a:r>
              <a:rPr lang="en-US" dirty="0"/>
              <a:t>individuals with a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11519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>
                <a:latin typeface="Arial" charset="0"/>
                <a:cs typeface="Arial" charset="0"/>
              </a:rPr>
              <a:t>treatment for alcohol use disorders</a:t>
            </a:r>
            <a:endParaRPr lang="en-US" altLang="en-US" sz="35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652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AutoShape 2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9604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152400" y="1201738"/>
            <a:ext cx="8991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000">
                <a:latin typeface="Arial" charset="0"/>
                <a:cs typeface="Arial" charset="0"/>
              </a:rPr>
              <a:t>inpatient treatment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000">
                <a:latin typeface="Arial" charset="0"/>
                <a:cs typeface="Arial" charset="0"/>
              </a:rPr>
              <a:t>outpatient treatment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000">
                <a:latin typeface="Arial" charset="0"/>
                <a:cs typeface="Arial" charset="0"/>
              </a:rPr>
              <a:t>self-help/peer-support groups (e.g. Alcoholics Anonymous, SMART Recovery, Moderation Management)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000">
                <a:latin typeface="Arial" charset="0"/>
                <a:cs typeface="Arial" charset="0"/>
              </a:rPr>
              <a:t>medications</a:t>
            </a:r>
          </a:p>
        </p:txBody>
      </p:sp>
      <p:pic>
        <p:nvPicPr>
          <p:cNvPr id="10" name="Picture 2" descr="https://encrypted-tbn0.gstatic.com/images?q=tbn:ANd9GcQWTnvMMZNe1ACxgBX9L-QVqw-34iFBaEzcMQbY3zXi3XbFBqPW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8" y="4374963"/>
            <a:ext cx="7430328" cy="2128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611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>
            <a:noAutofit/>
          </a:bodyPr>
          <a:lstStyle/>
          <a:p>
            <a:r>
              <a:rPr lang="en-US" altLang="en-US" sz="2700" dirty="0" smtClean="0"/>
              <a:t>who </a:t>
            </a:r>
            <a:r>
              <a:rPr lang="en-US" altLang="en-US" sz="2700" dirty="0"/>
              <a:t>is a good candidate?</a:t>
            </a:r>
          </a:p>
          <a:p>
            <a:pPr lvl="1"/>
            <a:r>
              <a:rPr lang="en-US" altLang="en-US" sz="2600" dirty="0" smtClean="0"/>
              <a:t>previous </a:t>
            </a:r>
            <a:r>
              <a:rPr lang="en-US" altLang="en-US" sz="2600" dirty="0"/>
              <a:t>failed treatment attempts</a:t>
            </a:r>
          </a:p>
          <a:p>
            <a:pPr lvl="1"/>
            <a:r>
              <a:rPr lang="en-US" altLang="en-US" sz="2600" dirty="0" smtClean="0"/>
              <a:t>not </a:t>
            </a:r>
            <a:r>
              <a:rPr lang="en-US" altLang="en-US" sz="2600" dirty="0"/>
              <a:t>improving with traditional treatment approaches</a:t>
            </a:r>
          </a:p>
          <a:p>
            <a:pPr lvl="1"/>
            <a:r>
              <a:rPr lang="en-US" altLang="en-US" sz="2600" dirty="0" smtClean="0"/>
              <a:t>repeated </a:t>
            </a:r>
            <a:r>
              <a:rPr lang="en-US" altLang="en-US" sz="2600" dirty="0"/>
              <a:t>relapses or slips</a:t>
            </a:r>
          </a:p>
          <a:p>
            <a:r>
              <a:rPr lang="en-US" altLang="en-US" sz="2700" dirty="0" smtClean="0"/>
              <a:t>treatment </a:t>
            </a:r>
            <a:r>
              <a:rPr lang="en-US" altLang="en-US" sz="2700" dirty="0"/>
              <a:t>dosage</a:t>
            </a:r>
          </a:p>
          <a:p>
            <a:pPr lvl="1"/>
            <a:r>
              <a:rPr lang="en-US" altLang="en-US" sz="2600" dirty="0" smtClean="0"/>
              <a:t>minimum </a:t>
            </a:r>
            <a:r>
              <a:rPr lang="en-US" altLang="en-US" sz="2600" dirty="0"/>
              <a:t>of 3 months </a:t>
            </a:r>
          </a:p>
          <a:p>
            <a:r>
              <a:rPr lang="en-US" altLang="en-US" sz="2700" dirty="0" smtClean="0"/>
              <a:t>should </a:t>
            </a:r>
            <a:r>
              <a:rPr lang="en-US" altLang="en-US" sz="2700" dirty="0"/>
              <a:t>receive MAT in conjunction with a treatment program </a:t>
            </a:r>
          </a:p>
          <a:p>
            <a:r>
              <a:rPr lang="en-US" altLang="en-US" sz="2700" dirty="0"/>
              <a:t>b</a:t>
            </a:r>
            <a:r>
              <a:rPr lang="en-US" altLang="en-US" sz="2700" dirty="0" smtClean="0"/>
              <a:t>ehavioral health provider </a:t>
            </a:r>
            <a:r>
              <a:rPr lang="en-US" altLang="en-US" sz="2700" dirty="0"/>
              <a:t>role: ongoing treatment/psychotherapy, medication management, liaison between patient and MAT </a:t>
            </a:r>
            <a:r>
              <a:rPr lang="en-US" altLang="en-US" sz="2700" dirty="0" smtClean="0"/>
              <a:t>provider/prescriber</a:t>
            </a:r>
            <a:endParaRPr lang="en-US" alt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10591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MAT for alcohol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>
                <a:latin typeface="Arial" charset="0"/>
                <a:cs typeface="Arial" charset="0"/>
              </a:rPr>
              <a:t>medications to treat alcohol use </a:t>
            </a:r>
            <a:r>
              <a:rPr lang="en-US" altLang="en-US" sz="3500" dirty="0">
                <a:latin typeface="Arial" charset="0"/>
                <a:cs typeface="Arial" charset="0"/>
              </a:rPr>
              <a:t>disorders</a:t>
            </a:r>
            <a:endParaRPr lang="en-US" altLang="en-US" sz="3500" dirty="0" smtClean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6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2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9604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4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-8080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Rectangle 3"/>
          <p:cNvSpPr>
            <a:spLocks noChangeArrowheads="1"/>
          </p:cNvSpPr>
          <p:nvPr/>
        </p:nvSpPr>
        <p:spPr bwMode="auto">
          <a:xfrm>
            <a:off x="152400" y="1201738"/>
            <a:ext cx="89916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700" b="1" dirty="0" err="1">
                <a:latin typeface="Arial" charset="0"/>
                <a:cs typeface="Arial" charset="0"/>
              </a:rPr>
              <a:t>acamprosate</a:t>
            </a:r>
            <a:r>
              <a:rPr lang="en-US" altLang="en-US" sz="2700" b="1" dirty="0">
                <a:latin typeface="Arial" charset="0"/>
                <a:cs typeface="Arial" charset="0"/>
              </a:rPr>
              <a:t> (</a:t>
            </a:r>
            <a:r>
              <a:rPr lang="en-US" altLang="en-US" sz="2700" b="1" dirty="0" err="1">
                <a:latin typeface="Arial" charset="0"/>
                <a:cs typeface="Arial" charset="0"/>
              </a:rPr>
              <a:t>Campral</a:t>
            </a:r>
            <a:r>
              <a:rPr lang="en-US" altLang="en-US" sz="2700" b="1" dirty="0">
                <a:latin typeface="Arial" charset="0"/>
                <a:cs typeface="Arial" charset="0"/>
              </a:rPr>
              <a:t>) </a:t>
            </a: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-approved for those who are abstinent when commencing the medication </a:t>
            </a: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-reduces </a:t>
            </a:r>
            <a:r>
              <a:rPr lang="en-US" altLang="en-US" sz="2700" dirty="0" smtClean="0">
                <a:latin typeface="Arial" charset="0"/>
                <a:cs typeface="Arial" charset="0"/>
              </a:rPr>
              <a:t>post-acute </a:t>
            </a:r>
            <a:r>
              <a:rPr lang="en-US" altLang="en-US" sz="2700" dirty="0">
                <a:latin typeface="Arial" charset="0"/>
                <a:cs typeface="Arial" charset="0"/>
              </a:rPr>
              <a:t>withdrawal symptoms (i.e. insomnia, anxiety)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700" b="1" dirty="0" err="1">
                <a:latin typeface="Arial" charset="0"/>
                <a:cs typeface="Arial" charset="0"/>
              </a:rPr>
              <a:t>disulfiram</a:t>
            </a:r>
            <a:r>
              <a:rPr lang="en-US" altLang="en-US" sz="2700" b="1" dirty="0">
                <a:latin typeface="Arial" charset="0"/>
                <a:cs typeface="Arial" charset="0"/>
              </a:rPr>
              <a:t> (Antabuse) </a:t>
            </a: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-for abstinent individuals only </a:t>
            </a: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-patient becomes sick when ingesting alcohol</a:t>
            </a: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-often used in community corrections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700" b="1" dirty="0">
                <a:latin typeface="Arial" charset="0"/>
                <a:cs typeface="Arial" charset="0"/>
              </a:rPr>
              <a:t>naltrexone (</a:t>
            </a:r>
            <a:r>
              <a:rPr lang="en-US" altLang="en-US" sz="2700" b="1" dirty="0" err="1">
                <a:latin typeface="Arial" charset="0"/>
                <a:cs typeface="Arial" charset="0"/>
              </a:rPr>
              <a:t>Depade</a:t>
            </a:r>
            <a:r>
              <a:rPr lang="en-US" altLang="en-US" sz="2700" b="1" dirty="0">
                <a:latin typeface="Arial" charset="0"/>
                <a:cs typeface="Arial" charset="0"/>
              </a:rPr>
              <a:t>, </a:t>
            </a:r>
            <a:r>
              <a:rPr lang="en-US" altLang="en-US" sz="2700" b="1" dirty="0" err="1" smtClean="0">
                <a:latin typeface="Arial" charset="0"/>
                <a:cs typeface="Arial" charset="0"/>
              </a:rPr>
              <a:t>ReVia</a:t>
            </a:r>
            <a:r>
              <a:rPr lang="en-US" altLang="en-US" sz="2700" b="1" dirty="0" smtClean="0">
                <a:latin typeface="Arial" charset="0"/>
                <a:cs typeface="Arial" charset="0"/>
              </a:rPr>
              <a:t>, </a:t>
            </a:r>
            <a:r>
              <a:rPr lang="en-US" altLang="en-US" sz="2700" b="1" dirty="0" err="1" smtClean="0">
                <a:latin typeface="Arial" charset="0"/>
                <a:cs typeface="Arial" charset="0"/>
              </a:rPr>
              <a:t>Vivitrol</a:t>
            </a:r>
            <a:r>
              <a:rPr lang="en-US" altLang="en-US" sz="2700" b="1" dirty="0" smtClean="0">
                <a:latin typeface="Arial" charset="0"/>
                <a:cs typeface="Arial" charset="0"/>
              </a:rPr>
              <a:t>)</a:t>
            </a:r>
            <a:endParaRPr lang="en-US" altLang="en-US" sz="2700" b="1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-blocks opioids involved in ‘rewarding’ alcohol use &amp; cravings</a:t>
            </a:r>
          </a:p>
          <a:p>
            <a:pPr lvl="1" eaLnBrk="1" hangingPunct="1"/>
            <a:r>
              <a:rPr lang="en-US" altLang="en-US" sz="2700" dirty="0">
                <a:latin typeface="Arial" charset="0"/>
                <a:cs typeface="Arial" charset="0"/>
              </a:rPr>
              <a:t>-daily pill form or monthly injections </a:t>
            </a:r>
          </a:p>
        </p:txBody>
      </p:sp>
      <p:pic>
        <p:nvPicPr>
          <p:cNvPr id="28681" name="Picture 9" descr="C:\Users\acpande\AppData\Local\Microsoft\Windows\Temporary Internet Files\Content.IE5\Z0RIX426\MC90044180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81000"/>
            <a:ext cx="16652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9928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14400" y="2895600"/>
            <a:ext cx="73914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creening for </a:t>
            </a:r>
            <a:r>
              <a:rPr lang="en-US" dirty="0" smtClean="0">
                <a:solidFill>
                  <a:srgbClr val="FFC000"/>
                </a:solidFill>
              </a:rPr>
              <a:t>alcohol</a:t>
            </a:r>
            <a:r>
              <a:rPr lang="en-US" dirty="0" smtClean="0"/>
              <a:t> might involve biological markers, a review of standard drink sizes, and validated screening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>
                <a:latin typeface="Arial" charset="0"/>
                <a:cs typeface="Arial" charset="0"/>
              </a:rPr>
              <a:t>biological markers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28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125413" y="1258888"/>
            <a:ext cx="80914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 u="sng" dirty="0">
                <a:latin typeface="Arial" charset="0"/>
                <a:cs typeface="Arial" charset="0"/>
              </a:rPr>
              <a:t>Breath</a:t>
            </a:r>
            <a:r>
              <a:rPr lang="en-US" altLang="en-US" sz="2800" dirty="0">
                <a:latin typeface="Arial" charset="0"/>
                <a:cs typeface="Arial" charset="0"/>
              </a:rPr>
              <a:t> Alcohol Concentration (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BrAC</a:t>
            </a:r>
            <a:r>
              <a:rPr lang="en-US" altLang="en-US" sz="2800" dirty="0" smtClean="0">
                <a:latin typeface="Arial" charset="0"/>
                <a:cs typeface="Arial" charset="0"/>
              </a:rPr>
              <a:t>)</a:t>
            </a:r>
            <a:endParaRPr lang="en-US" altLang="en-US" sz="28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altLang="en-US" sz="2800" dirty="0">
                <a:latin typeface="Arial" charset="0"/>
                <a:cs typeface="Arial" charset="0"/>
              </a:rPr>
              <a:t>	-known as a ‘breathalyzer’ </a:t>
            </a:r>
          </a:p>
          <a:p>
            <a:pPr lvl="2" eaLnBrk="1" hangingPunct="1"/>
            <a:r>
              <a:rPr lang="en-US" altLang="en-US" sz="2800" dirty="0">
                <a:latin typeface="Arial" charset="0"/>
                <a:cs typeface="Arial" charset="0"/>
              </a:rPr>
              <a:t>	-often used by law enforcement </a:t>
            </a:r>
          </a:p>
          <a:p>
            <a:pPr lvl="2" eaLnBrk="1" hangingPunct="1"/>
            <a:r>
              <a:rPr lang="en-US" altLang="en-US" sz="2800" dirty="0">
                <a:latin typeface="Arial" charset="0"/>
                <a:cs typeface="Arial" charset="0"/>
              </a:rPr>
              <a:t>	-short half life; measures recent drinking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u="sng" dirty="0">
                <a:latin typeface="Arial" charset="0"/>
                <a:cs typeface="Arial" charset="0"/>
              </a:rPr>
              <a:t>Blood</a:t>
            </a:r>
            <a:r>
              <a:rPr lang="en-US" altLang="en-US" sz="2800" dirty="0">
                <a:latin typeface="Arial" charset="0"/>
                <a:cs typeface="Arial" charset="0"/>
              </a:rPr>
              <a:t> Alcohol Concentration (</a:t>
            </a:r>
            <a:r>
              <a:rPr lang="en-US" altLang="en-US" sz="2800" dirty="0" smtClean="0">
                <a:latin typeface="Arial" charset="0"/>
                <a:cs typeface="Arial" charset="0"/>
              </a:rPr>
              <a:t>BAC)</a:t>
            </a:r>
            <a:endParaRPr lang="en-US" altLang="en-US" sz="28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altLang="en-US" sz="2800" dirty="0">
                <a:latin typeface="Arial" charset="0"/>
                <a:cs typeface="Arial" charset="0"/>
              </a:rPr>
              <a:t>	-also called blood alcohol content </a:t>
            </a:r>
          </a:p>
          <a:p>
            <a:pPr lvl="2" eaLnBrk="1" hangingPunct="1"/>
            <a:r>
              <a:rPr lang="en-US" altLang="en-US" sz="2800" dirty="0">
                <a:latin typeface="Arial" charset="0"/>
                <a:cs typeface="Arial" charset="0"/>
              </a:rPr>
              <a:t>	-percentage of one’s blood that is alcohol</a:t>
            </a:r>
          </a:p>
          <a:p>
            <a:pPr marL="0" lvl="1" eaLnBrk="1" hangingPunct="1"/>
            <a:r>
              <a:rPr lang="en-US" altLang="en-US" sz="2800" dirty="0">
                <a:latin typeface="Arial" charset="0"/>
                <a:cs typeface="Arial" charset="0"/>
              </a:rPr>
              <a:t>		-.</a:t>
            </a:r>
            <a:r>
              <a:rPr lang="en-US" altLang="en-US" sz="2800" dirty="0" smtClean="0">
                <a:latin typeface="Arial" charset="0"/>
                <a:cs typeface="Arial" charset="0"/>
              </a:rPr>
              <a:t>08 </a:t>
            </a:r>
            <a:r>
              <a:rPr lang="en-US" altLang="en-US" sz="2800" dirty="0">
                <a:latin typeface="Arial" charset="0"/>
                <a:cs typeface="Arial" charset="0"/>
              </a:rPr>
              <a:t>considered intoxication in 		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        most </a:t>
            </a:r>
            <a:r>
              <a:rPr lang="en-US" altLang="en-US" sz="2800" dirty="0">
                <a:latin typeface="Arial" charset="0"/>
                <a:cs typeface="Arial" charset="0"/>
              </a:rPr>
              <a:t>states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urine analyses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cs typeface="Arial" charset="0"/>
              </a:rPr>
              <a:t>SCRAM bracelet </a:t>
            </a:r>
          </a:p>
        </p:txBody>
      </p:sp>
      <p:sp>
        <p:nvSpPr>
          <p:cNvPr id="26631" name="AutoShape 2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9604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AutoShape 4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-8080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33" name="Picture 8" descr="http://www.sxc.hu/pic/l/q/q3/q3i/465392_7605546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6899275" y="4662488"/>
            <a:ext cx="30892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4528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smtClean="0">
                <a:latin typeface="Arial" charset="0"/>
                <a:cs typeface="Arial" charset="0"/>
              </a:rPr>
              <a:t>standard drink sizes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4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23801" r="21750" b="13000"/>
          <a:stretch>
            <a:fillRect/>
          </a:stretch>
        </p:blipFill>
        <p:spPr bwMode="auto">
          <a:xfrm>
            <a:off x="473075" y="1163638"/>
            <a:ext cx="8177213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84006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2133600" y="752475"/>
            <a:ext cx="6630988" cy="1470025"/>
          </a:xfrm>
        </p:spPr>
        <p:txBody>
          <a:bodyPr/>
          <a:lstStyle/>
          <a:p>
            <a:pPr algn="r" eaLnBrk="1" hangingPunct="1"/>
            <a:r>
              <a:rPr lang="en-US" altLang="en-US" sz="9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7 or more</a:t>
            </a:r>
          </a:p>
        </p:txBody>
      </p:sp>
      <p:sp>
        <p:nvSpPr>
          <p:cNvPr id="6148" name="Subtitle 2"/>
          <p:cNvSpPr>
            <a:spLocks noGrp="1"/>
          </p:cNvSpPr>
          <p:nvPr>
            <p:ph type="subTitle" idx="1"/>
          </p:nvPr>
        </p:nvSpPr>
        <p:spPr>
          <a:xfrm>
            <a:off x="-630238" y="5510213"/>
            <a:ext cx="7232651" cy="1752600"/>
          </a:xfrm>
        </p:spPr>
        <p:txBody>
          <a:bodyPr/>
          <a:lstStyle/>
          <a:p>
            <a:pPr algn="r" eaLnBrk="1" hangingPunct="1"/>
            <a:r>
              <a:rPr lang="en-US" altLang="en-US" sz="1800" smtClean="0">
                <a:solidFill>
                  <a:schemeClr val="bg1"/>
                </a:solidFill>
                <a:latin typeface="Arial" charset="0"/>
                <a:cs typeface="Arial" charset="0"/>
              </a:rPr>
              <a:t>drinks per week for men is considered risky drinking. </a:t>
            </a: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0" y="4227513"/>
            <a:ext cx="66309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9600" b="1">
                <a:solidFill>
                  <a:schemeClr val="bg1"/>
                </a:solidFill>
                <a:latin typeface="Arial" charset="0"/>
                <a:cs typeface="Arial" charset="0"/>
              </a:rPr>
              <a:t>14 or more</a:t>
            </a:r>
          </a:p>
        </p:txBody>
      </p:sp>
      <p:sp>
        <p:nvSpPr>
          <p:cNvPr id="6150" name="Subtitle 2"/>
          <p:cNvSpPr txBox="1">
            <a:spLocks/>
          </p:cNvSpPr>
          <p:nvPr/>
        </p:nvSpPr>
        <p:spPr bwMode="auto">
          <a:xfrm>
            <a:off x="1143000" y="2057400"/>
            <a:ext cx="7232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drinks per week for women is considered risky drinking. </a:t>
            </a:r>
          </a:p>
        </p:txBody>
      </p:sp>
    </p:spTree>
    <p:extLst>
      <p:ext uri="{BB962C8B-B14F-4D97-AF65-F5344CB8AC3E}">
        <p14:creationId xmlns:p14="http://schemas.microsoft.com/office/powerpoint/2010/main" val="21181874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text</a:t>
            </a:r>
          </a:p>
          <a:p>
            <a:pPr lvl="1"/>
            <a:r>
              <a:rPr lang="en-US" dirty="0"/>
              <a:t>More body text</a:t>
            </a:r>
          </a:p>
          <a:p>
            <a:pPr lvl="2"/>
            <a:r>
              <a:rPr lang="en-US" dirty="0"/>
              <a:t>Even more body text</a:t>
            </a:r>
          </a:p>
          <a:p>
            <a:pPr lvl="1"/>
            <a:r>
              <a:rPr lang="en-US" dirty="0"/>
              <a:t>In case that wasn’t enough</a:t>
            </a:r>
          </a:p>
          <a:p>
            <a:r>
              <a:rPr lang="en-US" dirty="0"/>
              <a:t>Almost done</a:t>
            </a:r>
          </a:p>
          <a:p>
            <a:pPr lvl="1"/>
            <a:r>
              <a:rPr lang="en-US" dirty="0" err="1"/>
              <a:t>Sooooo</a:t>
            </a:r>
            <a:r>
              <a:rPr lang="en-US" dirty="0"/>
              <a:t> close</a:t>
            </a:r>
          </a:p>
          <a:p>
            <a:pPr lvl="1"/>
            <a:r>
              <a:rPr lang="en-US" dirty="0"/>
              <a:t>FINALLY </a:t>
            </a:r>
            <a:r>
              <a:rPr lang="en-US" dirty="0" smtClean="0"/>
              <a:t>finished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risk drinking limits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6019800"/>
            <a:ext cx="36576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:\Clinical Initiatives and Training\EBPs_Promising_Practices_and_Key_Topics_Areas\SBIRT\SBIRT_CABHP(3)Front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7"/>
            <a:ext cx="91440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620000" cy="52578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500" dirty="0" smtClean="0"/>
              <a:t>previously </a:t>
            </a:r>
            <a:r>
              <a:rPr lang="en-US" sz="3500" dirty="0"/>
              <a:t>reviewed tools: </a:t>
            </a:r>
          </a:p>
          <a:p>
            <a:pPr lvl="1">
              <a:defRPr/>
            </a:pPr>
            <a:r>
              <a:rPr lang="en-US" sz="3500" dirty="0" smtClean="0"/>
              <a:t>prescreens</a:t>
            </a:r>
            <a:endParaRPr lang="en-US" sz="3500" dirty="0"/>
          </a:p>
          <a:p>
            <a:pPr lvl="1">
              <a:defRPr/>
            </a:pPr>
            <a:r>
              <a:rPr lang="en-US" sz="3500" dirty="0"/>
              <a:t>AUDIT</a:t>
            </a:r>
          </a:p>
          <a:p>
            <a:pPr lvl="1">
              <a:defRPr/>
            </a:pPr>
            <a:r>
              <a:rPr lang="en-US" sz="3500" dirty="0"/>
              <a:t>AUDIT-C</a:t>
            </a:r>
          </a:p>
          <a:p>
            <a:pPr lvl="1">
              <a:defRPr/>
            </a:pPr>
            <a:r>
              <a:rPr lang="en-US" sz="3500" dirty="0"/>
              <a:t>ASSIST</a:t>
            </a:r>
          </a:p>
          <a:p>
            <a:pPr lvl="1">
              <a:defRPr/>
            </a:pPr>
            <a:r>
              <a:rPr lang="en-US" sz="3500" dirty="0" smtClean="0"/>
              <a:t>CAGE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creening tools</a:t>
            </a:r>
            <a:endParaRPr lang="en-US" dirty="0"/>
          </a:p>
        </p:txBody>
      </p:sp>
      <p:pic>
        <p:nvPicPr>
          <p:cNvPr id="5122" name="Picture 2" descr="C:\Users\acpande\AppData\Local\Microsoft\Windows\Temporary Internet Files\Content.IE5\PRLIAT9H\MP9004483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000">
            <a:off x="4594994" y="2427287"/>
            <a:ext cx="3810000" cy="25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>
                <a:latin typeface="Arial" charset="0"/>
                <a:cs typeface="Arial" charset="0"/>
              </a:rPr>
              <a:t>s</a:t>
            </a:r>
            <a:r>
              <a:rPr lang="en-US" altLang="en-US" sz="3500" dirty="0" smtClean="0">
                <a:latin typeface="Arial" charset="0"/>
                <a:cs typeface="Arial" charset="0"/>
              </a:rPr>
              <a:t>creening tools (cont’d)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2400" y="5918200"/>
            <a:ext cx="3733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28" name="AutoShape 2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AutoShape 4" descr="data:image/jpeg;base64,/9j/4AAQSkZJRgABAQAAAQABAAD/2wCEAAkGBhQQEBQUEhQWEhUVFxkVGBgXFR8aGRgaFyAYFxocFxYXHCceGhokHBcVIS8iJCkpLC0sFx4xNTAqNSYrLCkBCQoKDgwOGg8PGjQkHyQsLCwqLCwsLCkqLCwvLCksLCosKS0sLCwsNCwsLCwsKSwsLCwpLCksLCwpLCwpLCwsLP/AABEIAM8A8wMBIgACEQEDEQH/xAAcAAEAAgMBAQEAAAAAAAAAAAAABQYDBAcCAQj/xABCEAACAQMCBAQFAgMFBgUFAAABAgMABBESIQUGEzEiQVFhFCMycYEHQlKRoTNDYnLBFYKDkrHwFpOio+EkNDVTc//EABoBAQADAQEBAAAAAAAAAAAAAAACAwQBBQb/xAAsEQACAgIBAwMCBQUAAAAAAAAAAQIRAyESMUFRBBOBImEUQnHB0QUykaGx/9oADAMBAAIRAxEAPwDuNKUoBSlKAUpSgFKUoBSlKAUpSgFKUoBSlKAUpSgFKUoBSlKAUpSgFKUoBSlKAUpSgFKUoBSlKAUpSgFKUoBSlKAUpXwmgPtKibDmiC4mMUTmRgGJIU6RpIB8ZGDu3lnsfSpag6ClKUApSlAKUpQClaHGrxo4W6ZHVYFYwfN8Egf0J32GN8CoDhEkq8QUCSd1mgaWaOcjMLKypEVC+FNWJAVXY6M0BbqUpQCleJplRSzEKo3JJwAPcnYV6VsjI3B3oD7SlKAUpSgFKUoBSlKAUpSgFKUoBSlKAUpULxzmyG02ckt/CPLzyScACuNpbZ1RcnSNniV34liVtBcZZsjwICBtn9zEhV/J3xiqpzdzAM/BwEnGEkw3iYncRaz228TtnZfPvir8c55jkaSYl9DYAIGVUINgGbCsclzhc/V96ps87mbBkEQCHCE/NyQXcFz4eoQFZmOdOrHvWeWW7SNEMVbZ0pOcYOHoY7dRdXJUFynhjUDt4j9MQycZxnc7k1Wr39QZpjqnu5ETP02gWKMe3xEhGo/Y/iqxbQNL8uCL4h8F9I3hXHdiWPzm8upIcZ2G+1SvA+SJrl9Uk9ukpXKhpUmnO2dMUSN04vTvn7Ui5M7JRR03krn+CaKGGSfVcHKAHUTJjOltfTVWJUAkgYzmrtVI5A5dEEUVxA6yLOgZzJHiXBGcawzHIbYqc9juMVd60mVilKUArU4nxDoR6tJdiQqouMszbAAnYepJ7AE+VbdQnMzNGI59OtIWZpFH1BSpUuvqUBJI811Y3wCBpcRuBcNHFdQyQZf5c0UwwsmlsaWUiRcrrG64O4qX4VwKO2Lspkd5NOp5JC7ELnSMsdlGWwBtufWofjiNFNDcsS8MR8UefpLZQTLgeLSHOVPkSRuMG0CunEfaUqn87c29MPaWokku3QYEaFjGrnBckbBtOojO2QM4FErOspvOV51b6bOLjpFWjjZg0RCH6UA8IJeN1YnxBsgnGK6HZ87WLQrILmCNcDwtIqlP8LITlWHbGPKqNw39N7wKqgpHGoYKJZ2Zh3IASNNCgkknBJ8zk1G3vJVysqvLZiRo22Kqk8b/AOYZWTHvhSDirnGLSV7KU5J9NHUuGczxXD6VDIG/sjINBmABLNHG2H0DA8RABztnuZS4gEiMjZ0sCpwSDg7HBBBH3FUjky5nWZV/2ctujA9SYIYjkfTtJlnHYYzt37Ve6paotTsrV9yV1bhZfi7pEUBREkulAAunwkeMEkKxJJJwfI1OQ2ZHTLO7si6Sc4DkgAs6L4Sds9tsnHetmlcOilKUApSlAKUpQClKUApSlAKp36k2sHw+uUapBsihQxfBBI0nyXOrV+381caheO2kccN3Ow1kwPnXuAiKTpAPZSck+pPsMRlHkqJRlxdnB+NcRVm1xhtH1qHwTojIWNdtgHlwxx3C+gGK1Izs2AfE4OtiNz1dMYG//wDQk+7GtuRwxVSMDEaYydhGiAj/AN2Q/cV5STEkZxu0sTH/AJmc/wBBF/Ss0VRrk7Oh/prcs9/KQ3geFiU8gqMqxZHb6Sf+Y109ogq+ABcbgKMbjcbCuV/oy7NPOfIQRA/c6QPfsjfzroXGubLazZUuZREXGRlWIx2+pVIqDW6O33Njk19D3lt2ENwXT06dwBOoH2Z3H4qzVV+UCJZ7q5jdJIpRAiMjhsmJCHJ09t2xg7+E+1WitxiYpSlDhHcfvJIrd3iUswwNlL6QSAX0Lu+kEtpG5xioiDgEciA/EXE0bjODcsUcHuTpwSD5rnTuRgDapLmYyC3Ji1+EqziP+0MYOXEZ/ixv74IG5zVeWWGYwW1pO5+Y0kwjlbUUIYuZJR4ky7KQMjJONh26iLNu24dLdzzLNKHt4ZVMaJGFUsuGCu2SXMbBScYBIGexWrWBWO1tliRURQqqMADsBWWuHUhXkRjJOBk9zjc47Zr1Sh0UpSgFKUoBSlKAUpSgFKUoBSlKAUpSgFKUoDxMxCkqNRAJAzjJ8hnyz61QOdedbS44Vdxi4jjmMbxNEzjqBwdLJpXJY5yARkHPpV8uomZSEfQ3k2kN/Q1wf9QuGE37tKrK8eCHVUjDjYq5ZRgD2OptuwNRlLirJwjydFP4tH84nJHzHYDfcBlB28tlNJB81QN1DhfbKLbBvvjDV8u0aSXSv1KdG4OdcpyQ2d/Nj5bIdhUvaTQrIVmLmM6xHoDEqclNTJG6M2pIyAdWPqzWddjS+5a/0SOWutgCqW6beeztk+5zVt5u5Giv2WRy3UjRlQeHTncjJZCV8WNwapfJ12bC/veojESKrKWGH0IrNhsHT4VGk9yWK4O9dDh5kUsQ69PSSDlx+wIXx6hS4Un1qMk7tHItVTI/lexl4Rbxokb3CsS9wivrdGKqC1upVeogIbUv1diM7irrwzjENyuqGRZAO+Dup9HU+JT7EA1XLnmqzjYrJdQIynBVpVDA+65yDUdc8ThunDW9tLeyDYSxq0IX73jaTp9gW+1XY5t6aKskEtpnQKVpcGhlS3jWdg8qoA7DJBI9zufue/et2riki+Y+Mm0gMgTqHUiBckDLsFBOlWbAznZSfaq//wCKrmNTPIsbW6snUIgmiKIxKs6tNjqaSUJ8I8IapbnK4CQRkkqOvCdQUsRoYSZCKCW+jGB617A+JsJRKwcSRyKT09BwQVIZNTYYb5H9BQE0DmvtQ/Jtw0nDrR3+preIn3Ohd/z3qYoBSlY7iUIjMTpCgknGcYGc4HegFxcLGjOxwqgsTgnYbnYbmo7hvM9tdKxtpo5yBnSjjV+QTkfc1Qb7nK8hbVFf8Ouo8E/sjkGPIo06/wBDn2rmPE+YTJNriECupzmIvHJE3mYwW1YzvpViO+2KhKVE4wtH6Ch55tGUETKCZBEUJAdHLBMMudsMRuMjBz23qe1V+Z7jissw1zJHOrqUmlhGGceTyRYHzV3BZQCQdxkA1J8J/UOeGa11usy2pYlic6oZNMZIYbjAOrB7aT5YqCy7om8WrP0NStEcai+IEBbEhTqKCCA6+fTY7ORtkA5GQfOt6rikUpSgFKUoBSlKAUpXkSDOMjI8s7/yoD1SlKAVV+eLCzdEa6eOJwcRu3159Ix3Lb7EAlc5GDg1849zY3Ua2swHnUDqSMCYbcHt1MbvIfKNdz54FaPDOALG5ldnmnYYaaQ/Mb2UDaKP/Am3qTVeScYrZbjxyl0OZXXKtzHG8+iNEjU9JgWkch8AssCjWJDk7yBdON+5NY+WuWlnZ9EkchMEYwDjpyO5QrpbDZjiHfHd853rtAhAHpUff8uQyus3TRZ0yY5cEMpII8Wkgsvqp7jNZozXg0zi33KWLiNpmuXHdQWYDLGIM9yV23wIo4F/4nvWvcX0jvFDHHIbiVkRdcZC9QE3MpbO+lZHiZtu0fuK0bRriWdoZRb2hZzCWfUYlbMXywq7AskUekMQGVtjnautctcnR2bPKztPcSZ1zOADudRWNBtGmd9I77ZJxWmKTMjdG5wflyG2hijCK5jULrZQXYgbsxxnJOT+alKUqwgKUr5mgK7zZKxMaKVGFlmOqQx7IFj/ALQbqfnZB9VG4qTjswtr041I+WQFb6skH6if3EncnzJqC4gmtrwnSzPJFaLqxnplY2dY87F8yStvtkAnOmrWiAAAdgMD8e5oCI5N/wDx1oPMW8QO2MEKoIx9xUzVZ5eVbW7ns1YhAkdxCjMTpVyySCMk50KyqceWvHbFWagFY7iBZFKsMqdiPWslKApPMfKdghiQWsCvNJgsEAbQitLIQw3+lNP++Ko3Ov6axLbNLbp44xrKfVqUfUq5yQcZI79t81fea71Y72F5XjjiSCZdTyovzJWiGNLHP9mjnPbepGSNZEIO6spB9w239Qay5pNSRrwJcWfmayl6UmpZGRdYWRWwRg/uBHkO2f8ASsdoFLP0121HGnaQAgggblZFIB8J2O+PSst9Yi3uHjzrEbyQ5x3VSV/qok/NYeCW+CygZYamX3MZwy/cjQw91HvTyzvdI6J+llzdG4RouncqrKhXS2mKI4VmDFvkyYB7gltOPt3uvzZyzElxextDIbN5wAkwcqvUU4KEJjxH/Fs23nX6NsomSNFkfqOFAZ9IXUQN20jYZO+Kuxu0UZVTM1KUqwqFKUoBSlKA8yPgEnsBn+VV204JHeQW9xINE7KswlhPTcGRQSNQ7jSQpDZBxW9xm8YlbeEkSybllx8qPIDOc7AkZVfVvLCtiVAwKAhuWOLNMkiS460ErwyAeeDlGAO4DIVb8mvfM3HPhYQUXqzSsIoY841yN2yfJQAWY+QU1qcU4bLDdpdWyCTWFhuY9QUsgPgkUnbXHltj3UkdwK1L25SfiEgDZa0iVBgHCyXOS+W7axGi4HcCQ+tck6VnYq3Rk4Zw1LeFYYx4VOp2zlpZDu7sx3Y58z3/ABW6EryiYwPKvYrz5ScnbPQSUVSPorxNKFUk7Af99qNMNQXIyQSATucYzge2R/MVF8amkx8sBiACAxwNzgnbzAztt9xXFt0cbpWUi+4/FJeB2WF4J3S3my25jbOgyxOAQ6sfqHYf0uXDuJnhbw28zvJbSuUjlc/2BOOnE7fuU+IBjuMAb96pnPvB5ZbORmQu6qWOoqxUDDa0xjR23AB2Jyat1xwaO+giaUkhoChAPhZZVQk7jYgqrKRjcDy2pPKsM4y7PqUcHO13L3Wvf3qwRPK+dKKXOBk4AzsPM1S+T+J3N3btAt0iz2khhkk6Yl6qY+U48QAJXz33U1ZYOXRpYTzS3QbSSJSukFCHGEjVR9QHfPavSMxoXt1NPGTOq2NtsZC8vzmTYlflnTHq+knUxwSAAcEe15YWTxRT3MMbqp0rLIDnOe0pJQFcDACkf9Jp+HozBmXWVbWurxaWwBlQdl2Hl6n1NbNAaNjwpIgqhQVTdM5ZwxDBmZ2JJY6jv3OTknNb1KUBo8U4NHcAaxhx9Ei+GSPsco43XcDbscbgjatB7uazGZ2+Ig/dKFCyRj1kRPCyDzZQCPNcZInaxmZdWjI1Y1ac747Zx6ZoD2DWlxXjUVsoMrYLbKoBZ3J7BI18TH2ArQjBjD2moxllf4d9/pIPhB/jjJOB/CFI7HFY4bw+ayGJLF5HxpeeCQTGT3YysJ9+5U5A96jJ0tKyUYpvborXFeR7u+vJbjWLbrAOQdmXB0LGWib6hGqsWwwycb4zXRLKAxxIhJYoirqI3bSAMnHrjNRb82wqWDLKrpnUjR6WUKhkyQT2IAAx3JArYj5gj1lXzHgsoLdj09AckjZcM4Xfue1YZ8m7aNseK0mcD5vTTeXgJOPiHZfy7q2P57184fserthJ1J/yy6kb+hSr3+ovK62ySSxRCT4hsMWJZ1cs05ZBowv0lc6h9eCDgVUuCWLTB4FGrrGOMEDuX0RqcAY0+GRv92p9VodHssv6Y2DnijwPHFNCRJI+2V0sAB4d1B16djjfJrvdVL9O+VJOGxTQuUZesTEy9zGVXGoeRByv4q21qhHijHklyYpSlTIClKUAqN4hLcmQJAiBSMtM7Z0nthYgMufPcqPvUlSgNTh/DVh1EZZ3ILuxy7kDALH2GwAwB5AVt0pQGlxniiWtvLPJnREhc47nAzge57D71F2dqY7eNXZmkcmZ2fGrLEthiP4dQQeyj0r5z2wNqIiMmeeCEfdpEOfwFY/il5e+MnGcnA3/AGjYb+5yfzVWZ1GvJdhX1X4MwFeWkCgknAAJJ9ANyT+K0jxZQxXGHxq058s4z9s1X+ZLt7lksY2w0+8xX+7twfGT6F/oH3NY1Fs1OSJXl+Y3CC6dcNKCIxv4YdRKbHszDDNjv4fQVtXMwcgR6Nedi+cD7AY1n2yPvWaaDERRBpwuAB5AdgPwMVFJAqamAJJ8RG7E4GwUE4HsBgUSvZxvjoiOKcMM0VwjiRF1dYyagRcAA+FtOCg2AK4GAFxkZrX5E4/Oz29u6YhFkjBipyxCxHVr7FTrZceqb1548Gkljt1j0y3B+syl2jiGOqdJ2TKkoNO2Wq2XV/DZQpqOiNdESKATj9qgD2A7+gJrP6qaVQq2RhG3ZBcI4I3CZp7qJDc9ViGjj0x6Ys6hpTGHkU5AAK5X1NdE4ZxBLiGOaM5SRQ65GDhhkZHkfaq1wjjEV5H1IWLLkrkqVORg9iM9iD+ai+ROYw3Er22DMFz1ER31EMjGOUoB9MZOhgD65Hfa/wBH6ic37c10K82NJckdCpSlekZhSlKAVp8Q4as2k5ZHQ5V0OGHbI3BBVgMEEEH7gEblKAwXljHMuiVFkXY4YAjI7Hfzr1bWyxoqLnSowMkk4HuxJP5rLSgOe/qPy3OJVvrRBK6IEnhwSZY0dZAUwd2Uqdu7A4qocK49nRLI9u8SDxlHbUWX/wCoYaGXJZppI109yUGO1dwJriXF7q1v5bu5EAV4ikMI6RjDtK4VZJZAAZNZ30+UYO+XNVZaStk4N3Rv2l7NPD05LWWWIMgnUBWfGepJlWOnXkgdJdTKCclWAWui8qy2jwlrJUVS2HATQwdQFIkUgMHAAGG3xitaxRQgCkEDuQNOW7scDtk5P5qF41mxm+PiBwMLdov95CNupj/9kf1A9yuoelVY8iuqL5wdXZfaVHcUed4Q1m0Os4IMqsyFTvtoIOexBrX696iNmKCZwwxpkaJXU5ycMr6GBxtkgjfI7VqMpM0qEF9fDvawHO/hujt7HVAMn7bVLwOSoLLoJAJXIOD6ZGxoDJSlKAUpSgFKrvP0UjWL6GZQGRpdBwxhDAyhSNwdOe3p71V+GSHh7CW3Z3tmwZYtRkBU4+bCSSQwHiIGzLnzxUXNJ0ySi2rRN88XJFzw1Bne4eT/AMuKTGfywqI41LEJsNOYJEACtnC6SBs2sdNxnyO/oRUjzdh+JcM32xcvt54jXH43qC4vbzSSy67RJlLMv1asp+3IEoK5GNgn8/OrJuXwWR1D5MfGOMvA0OuNXdm0wOjYSR3BXSxbPTUjBbvsoIJwQJ3lngnw6NJI6zTzkPLKOx/hWP0jUbKPz51QuE28fxqQBXihiUzGFpDIqy/MG4ZQyDp9Q6Ox2OPWburK2trdblTdWUblcrFJ0wOocAtESVXbfAwQDjvtWLNnjCXAvxxtci8SrqUgHuMZqq8U5hCloYB1rnBwkeGCHtmVgdKKO/iOfQGsfCOH218hZZrmdVYowluJAMjHdFYKQQQe2DmnEeBXcc0IsDFDAuNSaVAJydWtQMsNJ2wQcj3rP+KSfFdfvotcL2zf5a4E0WqWd+tPJjW+MABfpRB+1Bv9ySTWTm/gHxtq0IKqxKlWYEgEHvhSCdiw9N6lnu0R1VmAZyQgJ3bSCxA9wATUNzTzYlgEZ0Z9RONPbbTnPp4SW7dkNeepTlNS/Myx8Uq7Hzlbl+PhdsU1/U2tmYjdiFUBdhn6RgeZNY7TmK2klguICCVmjikwArabkaRrBGcatB9coa25VPELDdekZo1YK++htmXVjvggGq7JymbCzuX19THRkwFx/wDbyGUk7921N9sVpwyXuKUn9VlU19LSWqOu0ryjZAPrvXqvozzhSlKAUpSgFKVVOZb34ib4ONyoVRJc4H1I4YJFq8tRBLY30r5aqhkyLHFyl0RKMXJ0hf8AMK3oaG2HUj1aJZSp6TJuHSJgRrc9sjwjJ3JGKq36hcWVHtINOtuqszqCE+XEkmCW2AxpyN8+A4ra4Fw67j4hO0jabXSEhjUjpgKQqAJ+3wgkkAbtjcYrQ504DCtzBeSb5lWKbWcoInR4saTsFJYZJ9a8f8R7mZcnrsl+5r9vjHRZeGX6IkCqHKyk6WYnbUpkXOs6twMYO42FS00QZSGGQQQQexB2IPtioOK2MtuFi1Q5XEZ3yoH0NvvjYHB3xt54qQ4FxP4mBZCNL7pIv8EiHTIp+zA/gitcl3OxfY8/p/MY0msnOTaPpjJ7tA41QnPngak/4dWyqijGLicBAGJ4pYmO+cx4lQenbqVbq245co2ZMkeMqFKUqZAUpSgFKUoBVP4ny21swe2UmFm8cQ/uiT9cI/gycsnl3XzBuFQnNnCZrmFBA6q6SpLpfPTkCHOhyu4BODtndRtUZRUlRKLp2U/hdhJ1I5mDRpF1I7ZHHjCS6WcsvkoKYQHxAMc9gKjOJ20UbyGKK51gsWZfDFk+IkyS5AXfuv4q38C4iL60WRlCa9akKxOCrMmVbYjtkHY71Vbi1gt5tDtfy9g6gzSxDXsNegfb18s1ni7e+pdJeOhpchQhYpL+eQkuXIZtgsSeEEDJPZWxudm96s0pt+JWzBXEkTHSSvkVIbBz5g6ah+XOHLd2BhuAWQSyIP2+GKQrHjT2xpA/FS/LXLaWELRRszKWL+LyyFXy/wAo/JNeBnknOTb+pPXijdBOl4ozcA4FHZQ9OPsSWPlknHYeQ2G1SgNVUcrSniAuXuGZVLFU3GhSCNAA7rkgn/KK9cQXiL36CHQlspXdiPmZxq1AHPqAPYetVceb/u3V/PgldLobN5yuZb2K5edsxMdCKoAweyk757tk996m57BJFw6q474YZ37ZHoe/b1rbnsXQoysmjS2sd2LZUJpwOw8ec+1QXEhcteW4jGLdMtKc41Fg6gbeSkKceeoelWzxzi0p+CtTTVxJO5lKRsyrqKqSFG2cAkD2zjFUvhnNcl7ZXrMQMRDTpjKqNat+5idWNs5x37DIq9lMjB8/++3nWrxmxit+EvHBGsatoTSowMyuiH8ksa0eiwxytxfXTK803HaLWgwB9q9UpX0J54pSlAKUpQA1y23t5by2vZreQRyXkzlHJPhjjIhTBG48MZIx/FXReN3HTtpn7aYpGz9lJ/0rn/K/GIIILK0Z8SvbxsqkHzHmRsCTqwPavO/qEpLGuPn/AIaPTpOTs3uD3clraJ/tGdBLqKlyVUHchACMZJUA+u5zX3m1kawuMhpQYyMR+JicgArgHcNg/wC7XrmLl+G+REnDMqMWGG07kFTnHsTW7YWSRIsaKFRAFUDyA7V4byRtSXW/0Xwb1B1TKfy7x4WyhL2KS1kZt5ZWcxSEY8Qd2YIx/hyMHapu6uo7S4+Iicul2wVoU0sGkClusrlgqYRcPk4I0nbFa1zzfDJftw90+pShYsANRXVpx3OQcDzyKqnHuBQ2NzALRmjcCRj8rrNuIwP7tsHvue2TuO1etizuclGapszSioxbXY6Fw7iaXN1bZKh1eV1Eb9QYWPSdT4Az8z9uRt3q7Vzfkmeae8gNw8cjJbTyho8YKSyRxx5K+HViKTOnarsnMVubg24mQzDPgzvtuQPIsBgkdwN69PGqRkm7ZJUpSrCApSlAKUpQClKUBU+I8pSRTiewMcWvaeJsiOT0kXSDplHrjDDY1EcD5gaF5LO5jQdM9N0GXMnUUyiQMca9YLlgQNw2Pfodc6/UqA2txDeoCSym3cAdyNTxk/YdZcnsGqE1ptdScXun0M11bT2XiVTeWzeJChXrIp3wyMQJVHkwOr1BO5xWnNdtLIIhJplP926Mj+v0sBnzqO4VxIzoC6hWwDjuN9xjNbjQqQcqreEghlBDA91I9D7fivHy+mxZJN1T+38G+EpxVXZ45livG0/ByKgwwYbatRxpI1A7DfPmc1aOHcLkYKZMLsMnGMnG+lTuB371Q+PckC0uYmZyttLiNZNOqSFmwBDJIWGYjkhGYHB8J7ip7h3ItpDpPTMjL2aR2cg+oBOlfwBXV6KGOlkd14Vf5ZxZZTVx0Tt5cxxTCIyR62GUXWoZh7KTk1H/APii1DHMgdV1CR4yGSHSVGZZM6V8TqNsnv6HEHxHgdslxFEsESxLFJNIvTXT3RYydvqGHIPsauvJ1uRw+3DkPmNTn1U7rnPc6SuTWjF6PC5cq+OxTkyTiqsrycwNNbyyRRSqUVgOpER8wj5ale5DeE7eTrnBO1nu+ENP0RIwCROkuFXGto9RUEE+FQ3TbG+6YqVxX2teHBDCqgjPObn1FKUq8gKUpQClKUBF81RFrG6UZy0EoGO+SjYxVQ4Vy1bv8JfKNUj28eGydIxEEwF7DYk/fNdDNVW55DV4+iJXSFAzQRrt0pWZnEmrOWCEjQnYDOdW2KM+H3YcbonjnwlZgvXyjaMMyg7A9jg4yPvjvVf5Fe7VJFvFkD5DqWwVAYDKqyndtWokeWa8cB/TziVvcTzme3Jc50kNol1MXOw/sR4j5Mcj0qRujfQyJEyQIZGYJLlmjfCl9IQEOhwGBJyPDkZzgeLP0GWCaSTXnujfHPCVHu75is4rlYnkiWdiMAjxZYYXLY2JGwyaw8StDJewr3QwyhhqdDp1RatLRncklfCdiAd6iOOrHazx3VzZF5yAoaKRWQt4gNKOVd5AD/AdiPStiDj8sN6rzwsUljMcUcXzJQ4bXvGO7FNzpyF0HemDDJZItL9br/R2clxaZ5jvWt7m6iRfhW0xxCTGlIrSHZWh1fVI8jyL6KRqJO2rf5d4Ibq4gkjUpa279VWOR1HCsoEed2Gp2ZpDsx28WSRM8J4FJdTrc3tvEgRWEEZ8bjqEEtKCNKuFRBhcgEtvVuxXuKLdNmByStI+0pSrSsUpSgFKUoBSlKAVD83cHW7sp4nBOUJXT9QZfEpX3BAqYpQH5/4NxMCNsyjVNsjHwgnv2/b4cYHYetWPgDy6SsikBexPcj/4/wBaqXMVo1rdXEeP7KeVo84yNYDxY9tDAg/4GHlWWz49Khcku+gruWDdQuA30bY+rA7V584UzdCVo61waD4iOS3mTqwMhBDDIB28OfLvkemMjFaXAZWTqW0pJktm6ZLbl0IzFJn/ABJ3/wAStUdw7j2EWGF2jVclQNvMsdzknfPc1sWHFBcXMlx4vlQmGYhMIzxuXGk/uYKXyACBqxnyqTalCu6ORTjO+zIbi142nibruxdbeP8AzdNIwP8AnkP5rqllbCONEHZFVR/ugD/SuNcM45biGLrv8z4r4qaIL8wHW0oBR8McHpjwgnbt5jqPDuc7K4YJFcxM5zhC2l9u4MbYYEemK041SM2R2TVKxwXKyLqRldfVSCP5isd5fxwqWldY1AJJZgAAO5yfKrSs2KVGcL5ntbptMFxFKw30pIC2P8uc4qToBSvhOKBwexzQH2lKUApSvhNAYL/iEcCF5WCKPM+Z8gAN2Y+QG58qovMV/PetHpQ2QhfqKz4ackqV/s90jBVzs2o7/SMVhHEzclbyR9IcMYATgRQklUI9JZApYt3wVUYGc1vmHmRupmK5QpujqBqbWBqJ1dwcaRnsO3c1ny5OsUX44fmZMyNFbHqSFnkICmV/HIwyFAz5DJ7DAr7+nfFReXiTyIy6oZFtv4fCYzO5yc5OqNB5fLf1qpWFnLxSYrsvh1zuvdUUFY4we+piJCPQHV6VcbLiS2p4bcSJ04RH0XK+FYTOsQQsp7JqXT7ZBNQxKnslkdrR06lY7i5WNS7sqKNyzEAAe5OwrS4bzHbXLFYJ4pWXchHDED1wDnFazMSNKUoBSlKAUpSgFavFL0wwvIEeUqMhEGWY+QGdvydh3rapQHL+E/qi91cpEY1AkJA6UpYpgE5kUovh2wSCcZqwW/OqfE/D6z1N8BlGCVGSBvq7b5IAODgmrcYx6D+VYxaICSEUE9zpGT9zVfB+SfL7FE5m4LbcTnVepHDeKpCsrKX0YJxJET40xn0IySCPOtPyNd2Y0ta/FqVMbtDIp1qc6cpLh0K5IGCdj3PcdU4XwloXlZpWm1tkakQFBv4Q0aqWXtjVk7V44bzClxIyIrgAMQ5A0vobptpAbUMNt4gPau8E1vZzm10OXw8pyTwFbi2+ERFwLi6dc6mwmyqwIYgncnGQNt9rXaR3MA6aRQNCq4iCysGwPp1syYxjckAnPrVyv4i0ThVR2wdKyfQWG41YBOM48jWOKxDKDKiFyBq05K589Od8VCWJNUiyOVp7Kbxi1uZ0CtbWc23iWWRmGfRcxenmcfaoY8kvOuH+HtQoCpFGvxMZ0kMpKygBcbjC4zk5J7V1BbJBjwLt7VlWMDsAPxXFia7h5bKZwHhIslkVJD8xgzbLGMgBfCiABe3ludsnaqzf8s3DTvKGguGf98rMr4P7VwrKqDsAPIb75NdaKg9xWNrZSMFVI+wo8T8nPc3dHJpuXpEZbiZo0Fuwm1RBzIug5YKcDIIGD5YJ2qXtf1kjkkC9EqrEKrLIsrZY6V1RIc7kj6dVX08MjP7B/p/KvsPDYkOUjRT6qgH/AEFSjBpVZyU09lJfk5jd/EyT3TkPrCZbSP8ACO/h8sYAwe1bnFuBLcGPU08fTdZB0yyBipBw4Aww2xv+KudKPHe7HP7FdBYfRkHv+7Hlnt7Z/OKluGqQp1Z3Pnntt61uUpHHxd2clOzQ4mJjgRDbG5BAP237f99qrT8PvBEToXrEHGGYpn9urfURjGfzV0pXZY1J2FOjj9nyDeWtuyPBDcLhnQxBRNGzZGFSXwuAD4ctkAY3qMsP07mmlIW2ngjfOGl0qIwAoQsOprbBBdgNy2kbAE13OlPbQ5s5N/siThOYhfwWsbMXBa21SsOxd216QM7Z0hRsK27LkO2kgUO8lwCWfqLKyK4kbqEaIW6ZTJyMDzrod5wmGYgyxRyEDALorEfbUKyWNr0o1TUz6RjLYz/6QAPTAAp7fhjn5ITivBRxCMLICmndWAzgkjcRyAozYBAYglcnGCa0uD/pxFBcpcPK87x56epUXSWGCfAoJ2PntVrSEBmbJy2M5YkbbbAnC/jGayVJR8nOXgj7a6nad1eFUiX6JBNqZ+3ePQNPn5+VSFKVIiKUpQH/2Q=="/>
          <p:cNvSpPr>
            <a:spLocks noChangeAspect="1" noChangeArrowheads="1"/>
          </p:cNvSpPr>
          <p:nvPr/>
        </p:nvSpPr>
        <p:spPr bwMode="auto">
          <a:xfrm>
            <a:off x="0" y="-944563"/>
            <a:ext cx="2314575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227013" y="1258888"/>
            <a:ext cx="88407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700" b="1" dirty="0">
                <a:latin typeface="+mn-lt"/>
              </a:rPr>
              <a:t>Short Michigan Alcoholism Screening Test (SMAST)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+mn-lt"/>
              </a:rPr>
              <a:t>useful </a:t>
            </a:r>
            <a:r>
              <a:rPr lang="en-US" sz="2700" dirty="0">
                <a:latin typeface="+mn-lt"/>
              </a:rPr>
              <a:t>for capturing dependence not moderate risk users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+mn-lt"/>
              </a:rPr>
              <a:t>self-administered </a:t>
            </a:r>
            <a:r>
              <a:rPr lang="en-US" sz="2700" dirty="0">
                <a:latin typeface="+mn-lt"/>
              </a:rPr>
              <a:t>or an interview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+mn-lt"/>
              </a:rPr>
              <a:t>13 items; 5 minutes to administer; 2 minutes to score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+mn-lt"/>
              </a:rPr>
              <a:t>items</a:t>
            </a:r>
            <a:r>
              <a:rPr lang="en-US" sz="2700" dirty="0">
                <a:latin typeface="+mn-lt"/>
              </a:rPr>
              <a:t>: others complaining about your drinking, blackouts, relational problems related to drinking, drinking before noon,  alcohol DTs, etc.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+mn-lt"/>
              </a:rPr>
              <a:t>scoring</a:t>
            </a:r>
            <a:r>
              <a:rPr lang="en-US" sz="2700" dirty="0">
                <a:latin typeface="+mn-lt"/>
              </a:rPr>
              <a:t>: yes = 1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700" dirty="0" smtClean="0">
                <a:latin typeface="+mn-lt"/>
              </a:rPr>
              <a:t>scores </a:t>
            </a:r>
            <a:r>
              <a:rPr lang="en-US" sz="2700" dirty="0">
                <a:latin typeface="+mn-lt"/>
              </a:rPr>
              <a:t>≤4 indicate alcohol abuse</a:t>
            </a:r>
            <a:endParaRPr lang="en-US" altLang="en-US" sz="2700" dirty="0">
              <a:latin typeface="+mn-lt"/>
              <a:cs typeface="Arial" charset="0"/>
            </a:endParaRPr>
          </a:p>
        </p:txBody>
      </p:sp>
      <p:sp>
        <p:nvSpPr>
          <p:cNvPr id="26631" name="AutoShape 2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9604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2" name="AutoShape 4" descr="data:image/jpeg;base64,/9j/4AAQSkZJRgABAQAAAQABAAD/2wCEAAkGBxQTEhUUEhIVFRQXFxQXFhQYFBUVFxQWFxUXGBQUFxcYHCggGBolHBcXITEhJSkrLi4uFx8zODMsNygtLisBCgoKDQ0OFA8PFCwcFBksLCwrLCwsLCwrKywsLCwsKywsLCwsKys3KzcrLDcsNzc3NzcrKys3KysrLCsrKywrLP/AABEIAKgA4AMBIgACEQEDEQH/xAAcAAABBQEBAQAAAAAAAAAAAAAAAwQFBgcCAQj/xABJEAABAgMCCAoHBgMHBQAAAAABAAIDBBEFIQYSIjFBUXGRBxNSYYGSobHB0RQyQlNygrIjYqLS4fAzQ1Rjk6PCw+LxFSREc4P/xAAWAQEBAQAAAAAAAAAAAAAAAAAAAQL/xAAWEQEBAQAAAAAAAAAAAAAAAAAAEQH/2gAMAwEAAhEDEQA/ANxQhCAQhCAQhCAQhCAQhCAQhCAQhCAQhCAQhCAQhCAQhCAQhCAQhCAQhCAQhCAQhCAQhCAQhCATSdtODC/ixWM5i4A7lTuE3DEyjWwYJHHPFSeQytAdpIO5ZHK2mC4xIxMV5vyiSB0KwbvGw0lBmi451NaXdyZxsOoY9SXju+SixyPhq9tzGgbBRcwcMJhxFK50g1x2GsY+pJkfE8BJOwrnDmgwW7XkrJ41uzLiaHTck/Spp3tkJErV3YRzh9uA3oJSTrfm9MzCGxqy4Qpg+2eddiRinO870g0s29M/1kPqBe/9fmP6xnUCzx9ixGhpc+mMKgVvpoNNRXgsp3LKqtHGEUx/VQuolWYSzPvoB2tos2Flu5ZXos+JyzvRGnQ8KZnVAd8xHinUHCyL7Uu3a2J+iykSkYZnldgTA9opBr8PCoe1AiDYWv7ipSz7YhRjRjsoZ2HJcOgrDJSbmWtrUmhI3GicDCk4zQ+rHA5MQesw6DzjmSFb0hQ+Clr+lS7YjqB4qyIBmx23EjmNxG1TCyoQhCAQhCAQhCAQhCAQheEoPn7hOjF1ox6nNitGwNH6qpYtArPwhxGun4rmmrTikHXkhVp4uWgyitqVN2QwXKDjmhCnLHKImHsody6auIsUA0JNdh8r0CMOfqu8kEvZ8FpYSW1ONS9sRwpSvsadq7iSzWxSDQXAtArTKZUetf0FR0KapmxwOYPGw5l0I9dDzz4j1mNVY51rfSCXUxeIBZUVFzBQgacxuTWeY0sh4mKSScoNDBoo0itxGsqPfNuc1rSx5xahpxDUN5Oyq8Y4+7idVMwqWmGQi0sa5tWeqaEY9PXxibiSbxsXpfCyCRlNYzMLnGl4eNYN/PmUY1xH8t+4ea9Dne7f+HzSFSNrS1HF9RR7i5gApVpvrzbEyK9fMxTXGa81NTe3PmrnSbcf3bt7fNXE1zLm53xxO9VXCJuUrPKOrj1FPtIgIrWlDeqzhKMpaxNa7wSv+yjDngnpMIA/Sr6s74IX5Eb4Zc/hePBaIsaoQhCAQheFBH2rbkCWFY8VrNNCbzsGdUC1eGGA1zmy8PHDbsd1wLtQaLzvWT2zMRpuNEjR4hGO9xaL81bmgaAB3JeLZsnLwONixIr8Y0xRigl2c0uzKwW+b4Vpl3q0aKE3ClAq7NcJ847M47yoGFNy0UkMbHYCKVyXAbbh3qOi2diuI41hGgipO7RvVE+/hGnc/Gd/mlZXhSnmn+IDv7qqtejwxyn/ABHFG5t/am0xOObczFYPutA7c5RFstWYMR7XnOWMJ20vTTQmdnRi5jKmpxR9Tk7YbkDSZCl7GKiZlS1iFBYXRXgCgbSlKknuovBFfqb2oxskbR3AeCGqKVEV/wB3c7zSge/Wzqu/MuGlLNQdAv1t6h/MlA5/KHU/VeVGvtSjXDWN4QGXyx1Grqr+WeqzyQIrdY3heiM0e0N4QBDuW7qs/KvA13vHbmflXpmGctvWCGzTOWzmvCBtJsoHgmv2kQkkAVqa6Bzqt4UQ71apOIHBxF44yJQ6Df8AoqxhSFcRpPA/EFIgrnhS5psMULSl83tjuZDhOaS04jKEEg536QtX4NrdjzAcyM7HDWghxGVnpQnSpuKvKEIUAo3COfMCVjRW+sxhLfizN7SpJVzhCNJCNsb9QQfPkwysS81uJ6ahN7R4ujWxgTDDxmNCKilR2J9HGW0/EO7yTDCCDWCTqv3LQi7XsMwm8ZBicZB0nM9nM9viE2lJitynrNZxsOmh0NwO5VGWfRw23oJdR04E8Dyms7oV1lKWOclvw/6j1IQDcoyxTcNjvq/VSEpmO0qK5mApCxSmEyn9jnmRE84MoMetdAGNfea3NQxkPU89EVKw23fvmXYCiuWQ2ch3Vd4lLshw/dk/L5ldMSwUVzDhM0wTuZ+ZKNY2v8Hsh+aUauxnQJhg9z9C7YP7Jv4fJdsp0d67bdpQcg/2bd48l6Hm77Nu/wD2rtFL1QzkGkNdX3kYkaqxDpVewoarLJHJcdb4h/xHKv4UC5A1iN+wg/CfqPmtJ4KYwbjNINXi46Bi1JrvWcsFZeFsf9bfNaNwZw/tG8zIh+geKujS0IQsgUBh5DrIR/hB3OCn1G4SQMeVjt1w39jSUHzpMtvafvDtBC8nYWNDcDpBCVmxk11UO4pR7KtK0IbBB2S0HQ5zTuKrE3kxXtpme4dqsWDxxYsVuqIHdBKicJBizUUAe1XeKoE3OAKRmzVKRm5tgKSj+qtaykLEFzfnHa0+KkZTTtKjLEdmHO/uZ5KUlRe7aVlRMJ7ZOcJlMi5O7IN6IszGkjJIrz5sy9ZDfrbuKITagg9N9NOsZl4II1KNF2QInKb1T5pVsJ/vB1Ro6Ug2E3kjcl2Qm8kbgoFGQXe9A+VvmuzCPv8AshohsGobglcQZqDcqEeLHvzvhjwXQht0xz1meDUq1g1Ltrf+ECGIzTGcdj/IL1jIWmJE60TwCckLo561/YCBjZAJgM5wTrzuJvUPhMyrVOyDaQmfC3tFVD4Si5AxgNrLQ9sQdsNadwbMytkI9r2+SzWRFZZvxv8ApafBajwbM9Y6obBvc7yTRekIQoBcvbUEHMbiukIPna2JIsiRYR9lz2dpAKayxxmA6wrnwmWdxU2XgXRWh3SLnfvnVLk/abqcR0G8d61gr0pkzkQcptUhhqS2ZqMzmMPeE6jMpPNOtp7ExwsiFz4YOcNI6K3V7UDGhcAeZJxm5Key8OjU2nFpkvYefpP0hTEAXnaoiwRn2/5SpyE28rKkZgJxZJvSEdL2XnRFnlih0xUnJd1CuYGhLuc+udtNFx2X3qNPBG+4/q07ylWRne7f+EeKGl2sdX9UqzG5V/whB62I/RCd1mea7D4nu972r1mNpedzfJdgHlu/D+VQciJE5A6X/ouwYh9lnXPg1Ah/ef1qdy7EL7zuu7zQAEXQGb3eSSm+NbDe7IyWuOZ2opYwh94/O/zSE5LN4t9RnFK4zq1PSqHMu2jG8waNwoobCAZKm2BQ9vjJQR9mD/tv/p3sd5LXODuWLYTnkZLgwNPw42Nd0hZVYcEugua0VdxjaAC8kteKBbTghJvhSrGRG4rhWo1VNyaJpCEKAQhCCtYe2H6TL5ArEh1czWR7TemnYsPc3FiHU4DrDzHcvpRfNtuh0KPGhE3NiPABvoA40pq0K4IK3g9jhEYKuAOitAdNFCyso51YsYuAzl7hcekmqmRbsTjHQ3YtBe04orTaUztSNxoo5xuzVOZUJCbhm4P3gjwSEZgd6rmnpCZNlHakeiO5JVRNWFLOAeSKULe0FS7W3Jpg1DIl41RSj29yfN9VQM46Vs3Ok466s916Is0HQnozfv8AehMYBuTktYRltrqureopVpGsb12I45Q3pq2Cz3X4W+JTiGxnuhuZ5opX0pnLbvC6E5D5bd/kuWEe7G9vgEs0nQxvW8mqBP01nKHau2zrNZ6GuN6Ua52po+Yn/KvWud93tPSqE/TW6n9R3kkpmZDg1tHDGewXtIGfGN55mlOy533dxPikJkEvggkUDnvuFMzMXX95A7BUTbQySpY08lF2uMlApgC6kRv/ALoP1EeK3JYPgU6kTZEgn/Fat4TQIQhQCEIQCzLhIwBiTEQzEqAXEfaQ60JIzOb4haYSmM3Ff7NyD5mtTAWfrjCUigjTiquz0jHhfxYRYecjzX0la1kxo1Q6I+mrGI7lVo/BoHmpHSTVWqwxk28ZlbMGrGZHoY83xY5LIRc7rOIA7VpktwUwvaO4KdkOD2Vh+zjHnSpFKtuwZWBKl0q97/VEQvIJJrcbs2m5VFnqrZsLcHW+gxRBYAWgPoBnDbz2VWKNfnCYaSjr2RNHLiI5EKJRVFngEUTuC79/vmVXZPkaUsy0zrSFWU3FKByrDrReTc7cF0J6Lrd1VIVaWOolAb1VRNRtb9wC646Lrd1gEhVrqjHAVTMR+lx/vB5rhzzpeP72virCrgIw1hN3TLeNrUZLKdLnVP0hVJ7xymn5iUhLzJANLqmtO5ILs+0GDSmE/PNcKBV9kRx1p9KQBXLcAOc+CKn8FJY413tPhAbeMafA7luKz/AOw3EtjPYWw2Xww4Uc9x/mEaABm2rQFkCEIQCEIQC8IXqEHJYNS5MIJRCBEwl5ipYhcPhVQJEjSQsnw34OyXujSRaQbzBqAQdOIcxHMtTiyNU0i2SEV86zVmx4d0SBEHyHvTB7gM7XBfSD7FB0prFwdac4B2iqtSY+djGbz9iOObrO5fQD8EIRzw2H5AkHYCy5zwWdQJUjBvSgM2N0I9LGt376VvIwBlvcM6oXbcAJb3DOqFaRgfpTefsXnpLdR3hfQkPAaWH/AI8PqhOoWCMBuaDDHyhKR86MiV9WGTvPcE8gWfMP9SWeflPivoqHYDBmY0dCXbZDRoG5SrGAy2Cc6/8Akho+8WhTUpwfTTvWjQmbAXHuC2ltmD9hKNkAlIzCQ4NmfzY8R/MMgeKt9h4JSkAgtgNc4ZnPq8jnylZGyjQlmwwNCiugvUIRAhCEAhCEAhCEAhCEAhCEAhCEAvKIQgKIovUIBCEIBCEIBCEIBCEIBCEIBCEIBCEI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-808038"/>
            <a:ext cx="2676525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6" name="Picture 2" descr="C:\Users\acpande\AppData\Local\Microsoft\Windows\Temporary Internet Files\Content.IE5\26CLID6U\MC900027393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63394"/>
            <a:ext cx="1855318" cy="22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6536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/>
              <a:t>Fast Alcohol Screening Test (FAST) </a:t>
            </a:r>
          </a:p>
          <a:p>
            <a:pPr>
              <a:defRPr/>
            </a:pPr>
            <a:r>
              <a:rPr lang="en-US" dirty="0" smtClean="0"/>
              <a:t>designed </a:t>
            </a:r>
            <a:r>
              <a:rPr lang="en-US" dirty="0"/>
              <a:t>for the general population &amp; </a:t>
            </a:r>
            <a:r>
              <a:rPr lang="en-US" dirty="0" smtClean="0"/>
              <a:t>ED </a:t>
            </a:r>
            <a:r>
              <a:rPr lang="en-US" dirty="0"/>
              <a:t>patients </a:t>
            </a:r>
          </a:p>
          <a:p>
            <a:pPr>
              <a:defRPr/>
            </a:pPr>
            <a:r>
              <a:rPr lang="en-US" dirty="0" smtClean="0"/>
              <a:t>administered </a:t>
            </a:r>
            <a:r>
              <a:rPr lang="en-US" dirty="0"/>
              <a:t>as an interview </a:t>
            </a:r>
          </a:p>
          <a:p>
            <a:pPr>
              <a:defRPr/>
            </a:pPr>
            <a:r>
              <a:rPr lang="en-US" dirty="0"/>
              <a:t>4 items; approximately </a:t>
            </a:r>
            <a:r>
              <a:rPr lang="en-US" dirty="0" smtClean="0"/>
              <a:t>1 minute </a:t>
            </a:r>
            <a:r>
              <a:rPr lang="en-US" dirty="0"/>
              <a:t>to administer; </a:t>
            </a:r>
            <a:r>
              <a:rPr lang="en-US" dirty="0" smtClean="0"/>
              <a:t>         1 </a:t>
            </a:r>
            <a:r>
              <a:rPr lang="en-US" dirty="0"/>
              <a:t>minute to score   </a:t>
            </a:r>
          </a:p>
          <a:p>
            <a:pPr>
              <a:defRPr/>
            </a:pPr>
            <a:r>
              <a:rPr lang="en-US" dirty="0"/>
              <a:t>sensitivity: 93%; specificity</a:t>
            </a:r>
            <a:r>
              <a:rPr lang="en-US" dirty="0" smtClean="0"/>
              <a:t>: 88</a:t>
            </a:r>
            <a:r>
              <a:rPr lang="en-US" dirty="0"/>
              <a:t>%</a:t>
            </a:r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overs </a:t>
            </a:r>
            <a:r>
              <a:rPr lang="en-US" dirty="0"/>
              <a:t>binge drinking, blackouts, failing to meet responsibilities &amp; others concerns about the patient’s drinking</a:t>
            </a:r>
          </a:p>
          <a:p>
            <a:pPr>
              <a:defRPr/>
            </a:pPr>
            <a:r>
              <a:rPr lang="en-US" dirty="0" smtClean="0"/>
              <a:t>scores </a:t>
            </a:r>
            <a:r>
              <a:rPr lang="en-US" dirty="0"/>
              <a:t>range from 0-16, scores ≤3 are considered ‘hazardous drinking’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creening tools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9A0EA20-1EBA-4C7B-8B6E-CD3AAA8D4B07}">
  <ds:schemaRefs>
    <ds:schemaRef ds:uri="acc0fdcc-2768-42b2-8256-1aedefbb74f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Template-HS</Template>
  <TotalTime>73</TotalTime>
  <Words>592</Words>
  <Application>Microsoft Office PowerPoint</Application>
  <PresentationFormat>On-screen Show (4:3)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PGothic</vt:lpstr>
      <vt:lpstr>Arial</vt:lpstr>
      <vt:lpstr>Calibri</vt:lpstr>
      <vt:lpstr>Wingdings</vt:lpstr>
      <vt:lpstr>PowerPoint Template-HS</vt:lpstr>
      <vt:lpstr>screening, brief intervention, and referral to treatment</vt:lpstr>
      <vt:lpstr>PowerPoint Presentation</vt:lpstr>
      <vt:lpstr>biological markers</vt:lpstr>
      <vt:lpstr>standard drink sizes</vt:lpstr>
      <vt:lpstr>7 or more</vt:lpstr>
      <vt:lpstr>low risk drinking limits</vt:lpstr>
      <vt:lpstr>screening tools</vt:lpstr>
      <vt:lpstr>screening tools (cont’d)</vt:lpstr>
      <vt:lpstr>screening tools (cont’d)</vt:lpstr>
      <vt:lpstr>PowerPoint Presentation</vt:lpstr>
      <vt:lpstr>cutting down vs. abstinence</vt:lpstr>
      <vt:lpstr>interventions for moderate risk drinkers</vt:lpstr>
      <vt:lpstr>cutting down for moderate risk users</vt:lpstr>
      <vt:lpstr>interventions for individuals with a substance use disorder</vt:lpstr>
      <vt:lpstr>treatment for alcohol use disorders</vt:lpstr>
      <vt:lpstr>MAT for alcohol</vt:lpstr>
      <vt:lpstr>medications to treat alcohol use disorders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33</cp:revision>
  <dcterms:created xsi:type="dcterms:W3CDTF">2013-02-11T18:15:20Z</dcterms:created>
  <dcterms:modified xsi:type="dcterms:W3CDTF">2016-07-11T19:17:04Z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