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sldIdLst>
    <p:sldId id="270" r:id="rId6"/>
    <p:sldId id="302" r:id="rId7"/>
    <p:sldId id="304" r:id="rId8"/>
    <p:sldId id="300" r:id="rId9"/>
    <p:sldId id="305" r:id="rId10"/>
    <p:sldId id="306" r:id="rId11"/>
    <p:sldId id="303" r:id="rId12"/>
    <p:sldId id="301" r:id="rId13"/>
    <p:sldId id="307" r:id="rId14"/>
    <p:sldId id="308" r:id="rId15"/>
    <p:sldId id="309" r:id="rId16"/>
    <p:sldId id="310" r:id="rId17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06" autoAdjust="0"/>
  </p:normalViewPr>
  <p:slideViewPr>
    <p:cSldViewPr>
      <p:cViewPr varScale="1">
        <p:scale>
          <a:sx n="73" d="100"/>
          <a:sy n="73" d="100"/>
        </p:scale>
        <p:origin x="125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25785-197F-488D-815D-7148EB82AEA7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8223C-FC7B-4594-B288-7619519B0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24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F3E13B-64C7-48AC-BB84-B5F030165037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4268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F3E13B-64C7-48AC-BB84-B5F030165037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590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F3E13B-64C7-48AC-BB84-B5F030165037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1431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A8DC3A2-A71C-4058-A3F3-30E3461B4712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5591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0752C74-700C-4B67-A14F-4A1B7C84EC1A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3778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F3E13B-64C7-48AC-BB84-B5F030165037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4533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F3E13B-64C7-48AC-BB84-B5F030165037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1333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F3E13B-64C7-48AC-BB84-B5F030165037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8269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</a:p>
          <a:p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519BBC09-6440-4950-9999-42B54C1C51E4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73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96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A8DC3A2-A71C-4058-A3F3-30E3461B4712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471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 - Black Background w/ Gol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949817"/>
            <a:ext cx="8001000" cy="815608"/>
          </a:xfrm>
          <a:prstGeom prst="rect">
            <a:avLst/>
          </a:prstGeom>
        </p:spPr>
        <p:txBody>
          <a:bodyPr lIns="0" bIns="91440" anchor="b" anchorCtr="0">
            <a:sp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 smtClean="0"/>
              <a:t>presentation title (lowercase)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790372"/>
            <a:ext cx="8001000" cy="584775"/>
          </a:xfrm>
        </p:spPr>
        <p:txBody>
          <a:bodyPr wrap="square" lIns="0" tIns="0" bIns="91440">
            <a:spAutoFit/>
          </a:bodyPr>
          <a:lstStyle>
            <a:lvl1pPr marL="0" indent="0" algn="l">
              <a:buNone/>
              <a:defRPr b="1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399972"/>
            <a:ext cx="8001000" cy="400110"/>
          </a:xfrm>
        </p:spPr>
        <p:txBody>
          <a:bodyPr wrap="square" lIns="0">
            <a:spAutoFit/>
          </a:bodyPr>
          <a:lstStyle>
            <a:lvl1pPr>
              <a:buNone/>
              <a:defRPr sz="2000" b="0" cap="all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Alternate subtitle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wo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Comparison) - M &amp; G Header w/ Black Gradien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Only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1 (Blank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5857-19A0-4428-B0B6-C76EA9793F65}" type="datetimeFigureOut">
              <a:rPr lang="en-US"/>
              <a:pPr>
                <a:defRPr/>
              </a:pPr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8F85A-1532-427B-A9A9-427D76A91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9745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705428" y="2895600"/>
            <a:ext cx="5715000" cy="1066800"/>
          </a:xfrm>
        </p:spPr>
        <p:txBody>
          <a:bodyPr>
            <a:normAutofit/>
          </a:bodyPr>
          <a:lstStyle>
            <a:lvl1pPr algn="ctr">
              <a:buNone/>
              <a:defRPr sz="4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algn="ctr"/>
            <a:r>
              <a:rPr lang="en-US" sz="6000" b="1" spc="-1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sz="6000" b="1" spc="-15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text</a:t>
            </a:r>
            <a:endParaRPr lang="en-US" sz="6000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&amp;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917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wo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9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Comparison) - M &amp; G Header w/ Black Gradient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28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Only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6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46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869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&amp;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1"/>
          </a:solidFill>
        </p:spPr>
        <p:txBody>
          <a:bodyPr vert="horz" lIns="457200" tIns="45720" rIns="457200" bIns="182880" rtlCol="0" anchor="b" anchorCtr="0">
            <a:normAutofit/>
          </a:bodyPr>
          <a:lstStyle/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708" r:id="rId3"/>
    <p:sldLayoutId id="2147483709" r:id="rId4"/>
    <p:sldLayoutId id="2147483710" r:id="rId5"/>
    <p:sldLayoutId id="2147483711" r:id="rId6"/>
    <p:sldLayoutId id="2147483717" r:id="rId7"/>
    <p:sldLayoutId id="2147483718" r:id="rId8"/>
    <p:sldLayoutId id="2147483697" r:id="rId9"/>
    <p:sldLayoutId id="2147483699" r:id="rId10"/>
    <p:sldLayoutId id="2147483700" r:id="rId11"/>
    <p:sldLayoutId id="2147483701" r:id="rId12"/>
    <p:sldLayoutId id="2147483702" r:id="rId13"/>
    <p:sldLayoutId id="2147483720" r:id="rId14"/>
  </p:sldLayoutIdLst>
  <p:transition spd="slow">
    <p:wipe/>
  </p:transition>
  <p:txStyles>
    <p:titleStyle>
      <a:lvl1pPr algn="r" defTabSz="914400" rtl="0" eaLnBrk="1" latinLnBrk="0" hangingPunct="1">
        <a:lnSpc>
          <a:spcPts val="3600"/>
        </a:lnSpc>
        <a:spcBef>
          <a:spcPct val="0"/>
        </a:spcBef>
        <a:buNone/>
        <a:defRPr sz="4000" b="1" kern="1200">
          <a:solidFill>
            <a:schemeClr val="bg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CZgJVfxWWNqlQM&amp;tbnid=JdCwh2Ud3bks8M:&amp;ved=0CAUQjRw&amp;url=http://www.mtv.com/news/articles/1639923/lindsay-lohans-scram-bracelet-how-does-it-work.jhtml&amp;ei=17ocU-e3BdawoQScz4DwAw&amp;bvm=bv.62578216,d.cGU&amp;psig=AFQjCNGR3-G45Xe9ZEyP25AdFmKBmcwDLQ&amp;ust=139447816185234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02249"/>
            <a:ext cx="8686800" cy="1063176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creening, brief intervention, and referral to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pecial populations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Lecture 5.3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a</a:t>
            </a:r>
            <a:r>
              <a:rPr lang="en-US" altLang="en-US" b="1" dirty="0" smtClean="0">
                <a:latin typeface="Arial" charset="0"/>
                <a:cs typeface="Arial" charset="0"/>
              </a:rPr>
              <a:t>lcohol &amp; older adults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4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5334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often </a:t>
            </a:r>
            <a:r>
              <a:rPr lang="en-US" sz="2400" dirty="0"/>
              <a:t>mistaken for dementia/Alzheimer's </a:t>
            </a:r>
          </a:p>
          <a:p>
            <a:pPr>
              <a:defRPr/>
            </a:pPr>
            <a:r>
              <a:rPr lang="en-US" sz="2400" dirty="0" smtClean="0"/>
              <a:t>medication </a:t>
            </a:r>
            <a:r>
              <a:rPr lang="en-US" sz="2400" dirty="0"/>
              <a:t>interactions</a:t>
            </a:r>
          </a:p>
          <a:p>
            <a:pPr>
              <a:defRPr/>
            </a:pPr>
            <a:r>
              <a:rPr lang="en-US" sz="2400" dirty="0" smtClean="0"/>
              <a:t>using </a:t>
            </a:r>
            <a:r>
              <a:rPr lang="en-US" sz="2400" dirty="0"/>
              <a:t>alcohol for pain management</a:t>
            </a:r>
          </a:p>
          <a:p>
            <a:pPr>
              <a:defRPr/>
            </a:pPr>
            <a:r>
              <a:rPr lang="en-US" sz="2400" dirty="0" smtClean="0"/>
              <a:t>using </a:t>
            </a:r>
            <a:r>
              <a:rPr lang="en-US" sz="2400" dirty="0"/>
              <a:t>alcohol as a sedative</a:t>
            </a:r>
          </a:p>
          <a:p>
            <a:pPr>
              <a:defRPr/>
            </a:pPr>
            <a:r>
              <a:rPr lang="en-US" sz="2400" dirty="0" smtClean="0"/>
              <a:t>depression </a:t>
            </a:r>
            <a:r>
              <a:rPr lang="en-US" sz="2400" dirty="0"/>
              <a:t>&amp; suicide attempts </a:t>
            </a:r>
          </a:p>
          <a:p>
            <a:pPr>
              <a:defRPr/>
            </a:pPr>
            <a:r>
              <a:rPr lang="en-US" sz="2400" dirty="0" smtClean="0"/>
              <a:t>worsening </a:t>
            </a:r>
            <a:r>
              <a:rPr lang="en-US" sz="2400" dirty="0"/>
              <a:t>of health conditions: </a:t>
            </a:r>
          </a:p>
          <a:p>
            <a:pPr lvl="1">
              <a:defRPr/>
            </a:pPr>
            <a:r>
              <a:rPr lang="en-US" sz="2400" dirty="0" smtClean="0"/>
              <a:t>osteoporosis </a:t>
            </a:r>
            <a:endParaRPr lang="en-US" sz="2400" dirty="0"/>
          </a:p>
          <a:p>
            <a:pPr lvl="1">
              <a:defRPr/>
            </a:pPr>
            <a:r>
              <a:rPr lang="en-US" sz="2400" dirty="0" smtClean="0"/>
              <a:t>diabetes</a:t>
            </a:r>
            <a:endParaRPr lang="en-US" sz="2400" dirty="0"/>
          </a:p>
          <a:p>
            <a:pPr lvl="1">
              <a:defRPr/>
            </a:pPr>
            <a:r>
              <a:rPr lang="en-US" sz="2400" dirty="0" smtClean="0"/>
              <a:t>hypertension</a:t>
            </a:r>
            <a:endParaRPr lang="en-US" sz="2400" dirty="0"/>
          </a:p>
          <a:p>
            <a:pPr lvl="1">
              <a:defRPr/>
            </a:pPr>
            <a:r>
              <a:rPr lang="en-US" sz="2400" dirty="0" smtClean="0"/>
              <a:t>liver </a:t>
            </a:r>
            <a:r>
              <a:rPr lang="en-US" sz="2400" dirty="0"/>
              <a:t>disease </a:t>
            </a:r>
          </a:p>
          <a:p>
            <a:pPr>
              <a:defRPr/>
            </a:pPr>
            <a:r>
              <a:rPr lang="en-US" sz="2400" dirty="0" smtClean="0"/>
              <a:t>combination </a:t>
            </a:r>
            <a:r>
              <a:rPr lang="en-US" sz="2400" dirty="0"/>
              <a:t>of alcohol &amp; </a:t>
            </a:r>
            <a:r>
              <a:rPr lang="en-US" sz="2400" dirty="0" smtClean="0"/>
              <a:t>aspirin (intestinal bleeding)</a:t>
            </a:r>
          </a:p>
          <a:p>
            <a:pPr>
              <a:defRPr/>
            </a:pPr>
            <a:r>
              <a:rPr lang="en-US" sz="2400" dirty="0"/>
              <a:t>m</a:t>
            </a:r>
            <a:r>
              <a:rPr lang="en-US" sz="2400" dirty="0" smtClean="0"/>
              <a:t>etabolize alcohol differently than younger adults</a:t>
            </a:r>
            <a:endParaRPr lang="en-US" sz="2400" dirty="0"/>
          </a:p>
        </p:txBody>
      </p:sp>
      <p:pic>
        <p:nvPicPr>
          <p:cNvPr id="1026" name="Picture 2" descr="C:\Users\acpande\AppData\Local\Microsoft\Windows\Temporary Internet Files\Content.IE5\Z0RIX426\doctor_and_elderly_patient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538"/>
          <a:stretch/>
        </p:blipFill>
        <p:spPr bwMode="auto">
          <a:xfrm>
            <a:off x="5867400" y="2133600"/>
            <a:ext cx="2764301" cy="304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765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a</a:t>
            </a:r>
            <a:r>
              <a:rPr lang="en-US" altLang="en-US" b="1" dirty="0" smtClean="0">
                <a:latin typeface="Arial" charset="0"/>
                <a:cs typeface="Arial" charset="0"/>
              </a:rPr>
              <a:t>lcohol &amp; women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4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altLang="en-US" sz="2700" dirty="0"/>
              <a:t>Fetal Alcohol Spectrum Disorders (FASD)</a:t>
            </a:r>
          </a:p>
          <a:p>
            <a:r>
              <a:rPr lang="en-US" altLang="en-US" sz="2700" dirty="0" smtClean="0"/>
              <a:t>risk </a:t>
            </a:r>
            <a:r>
              <a:rPr lang="en-US" altLang="en-US" sz="2700" dirty="0"/>
              <a:t>factors:</a:t>
            </a:r>
          </a:p>
          <a:p>
            <a:pPr lvl="1"/>
            <a:r>
              <a:rPr lang="en-US" altLang="en-US" sz="2700" dirty="0" smtClean="0"/>
              <a:t>maternal </a:t>
            </a:r>
            <a:r>
              <a:rPr lang="en-US" altLang="en-US" sz="2700" dirty="0"/>
              <a:t>binge drinking</a:t>
            </a:r>
          </a:p>
          <a:p>
            <a:pPr lvl="1"/>
            <a:r>
              <a:rPr lang="en-US" altLang="en-US" sz="2700" dirty="0" smtClean="0"/>
              <a:t>maternal </a:t>
            </a:r>
            <a:r>
              <a:rPr lang="en-US" altLang="en-US" sz="2700" dirty="0"/>
              <a:t>heavy alcohol use </a:t>
            </a:r>
          </a:p>
          <a:p>
            <a:r>
              <a:rPr lang="en-US" altLang="en-US" sz="2700" dirty="0" smtClean="0"/>
              <a:t>effects </a:t>
            </a:r>
            <a:r>
              <a:rPr lang="en-US" altLang="en-US" sz="2700" dirty="0"/>
              <a:t>on the infant:</a:t>
            </a:r>
          </a:p>
          <a:p>
            <a:pPr lvl="1"/>
            <a:r>
              <a:rPr lang="en-US" altLang="en-US" sz="2700" dirty="0" smtClean="0"/>
              <a:t>premature </a:t>
            </a:r>
            <a:r>
              <a:rPr lang="en-US" altLang="en-US" sz="2700" dirty="0"/>
              <a:t>birth </a:t>
            </a:r>
          </a:p>
          <a:p>
            <a:pPr lvl="1"/>
            <a:r>
              <a:rPr lang="en-US" altLang="en-US" sz="2700" dirty="0" smtClean="0"/>
              <a:t>structural </a:t>
            </a:r>
            <a:r>
              <a:rPr lang="en-US" altLang="en-US" sz="2700" dirty="0"/>
              <a:t>facial differences</a:t>
            </a:r>
          </a:p>
          <a:p>
            <a:pPr lvl="1"/>
            <a:r>
              <a:rPr lang="en-US" altLang="en-US" sz="2700" dirty="0"/>
              <a:t>c</a:t>
            </a:r>
            <a:r>
              <a:rPr lang="en-US" altLang="en-US" sz="2700" dirty="0" smtClean="0"/>
              <a:t>ognitive </a:t>
            </a:r>
            <a:r>
              <a:rPr lang="en-US" altLang="en-US" sz="2700" dirty="0"/>
              <a:t>deficits</a:t>
            </a:r>
          </a:p>
          <a:p>
            <a:pPr lvl="1"/>
            <a:r>
              <a:rPr lang="en-US" altLang="en-US" sz="2700" dirty="0" err="1" smtClean="0"/>
              <a:t>immunodeficiencies</a:t>
            </a:r>
            <a:r>
              <a:rPr lang="en-US" altLang="en-US" sz="2700" dirty="0" smtClean="0"/>
              <a:t>  </a:t>
            </a:r>
            <a:endParaRPr lang="en-US" altLang="en-US" sz="2700" dirty="0"/>
          </a:p>
          <a:p>
            <a:pPr lvl="1"/>
            <a:r>
              <a:rPr lang="en-US" altLang="en-US" sz="2700" dirty="0" smtClean="0"/>
              <a:t>coordination </a:t>
            </a:r>
            <a:r>
              <a:rPr lang="en-US" altLang="en-US" sz="2700" dirty="0"/>
              <a:t>deficits</a:t>
            </a:r>
          </a:p>
        </p:txBody>
      </p:sp>
      <p:pic>
        <p:nvPicPr>
          <p:cNvPr id="8" name="Picture 4" descr="C:\Users\acpande\AppData\Local\Microsoft\Windows\Temporary Internet Files\Content.IE5\ATTHUATV\MP90044839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2209800"/>
            <a:ext cx="3098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604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pande\AppData\Local\Microsoft\Windows\Temporary Internet Files\Content.IE5\96HK9F7X\pregnant1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0"/>
          <a:stretch/>
        </p:blipFill>
        <p:spPr bwMode="auto">
          <a:xfrm>
            <a:off x="6181725" y="1066800"/>
            <a:ext cx="29622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s</a:t>
            </a:r>
            <a:r>
              <a:rPr lang="en-US" altLang="en-US" dirty="0" smtClean="0">
                <a:latin typeface="Arial" charset="0"/>
                <a:cs typeface="Arial" charset="0"/>
              </a:rPr>
              <a:t>creening pregnant women</a:t>
            </a:r>
            <a:endParaRPr lang="en-US" altLang="en-US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4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TWEAK</a:t>
            </a:r>
          </a:p>
          <a:p>
            <a:pPr lvl="1"/>
            <a:r>
              <a:rPr lang="en-US" altLang="en-US" dirty="0"/>
              <a:t>Tolerance</a:t>
            </a:r>
          </a:p>
          <a:p>
            <a:pPr lvl="1"/>
            <a:r>
              <a:rPr lang="en-US" altLang="en-US" dirty="0"/>
              <a:t>Worried</a:t>
            </a:r>
          </a:p>
          <a:p>
            <a:pPr lvl="1"/>
            <a:r>
              <a:rPr lang="en-US" altLang="en-US" dirty="0"/>
              <a:t>Eye Opener</a:t>
            </a:r>
          </a:p>
          <a:p>
            <a:pPr lvl="1"/>
            <a:r>
              <a:rPr lang="en-US" altLang="en-US" dirty="0"/>
              <a:t>Amnesia</a:t>
            </a:r>
          </a:p>
          <a:p>
            <a:pPr lvl="1"/>
            <a:r>
              <a:rPr lang="en-US" altLang="en-US" dirty="0"/>
              <a:t>Cut down  </a:t>
            </a:r>
          </a:p>
          <a:p>
            <a:r>
              <a:rPr lang="en-US" altLang="en-US" dirty="0" smtClean="0"/>
              <a:t>self-administered </a:t>
            </a:r>
            <a:r>
              <a:rPr lang="en-US" altLang="en-US" dirty="0"/>
              <a:t>or an interview </a:t>
            </a:r>
          </a:p>
          <a:p>
            <a:r>
              <a:rPr lang="en-US" altLang="en-US" dirty="0"/>
              <a:t>sensitivity: 79%; specificity: 83%  </a:t>
            </a:r>
          </a:p>
          <a:p>
            <a:r>
              <a:rPr lang="en-US" altLang="en-US" dirty="0"/>
              <a:t>5 minutes to administer; 2 minutes to score</a:t>
            </a:r>
          </a:p>
          <a:p>
            <a:r>
              <a:rPr lang="en-US" altLang="en-US" dirty="0"/>
              <a:t>≤2 = ‘at-risk drinker’  </a:t>
            </a:r>
          </a:p>
        </p:txBody>
      </p:sp>
    </p:spTree>
    <p:extLst>
      <p:ext uri="{BB962C8B-B14F-4D97-AF65-F5344CB8AC3E}">
        <p14:creationId xmlns:p14="http://schemas.microsoft.com/office/powerpoint/2010/main" val="40111757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1150" y="2187575"/>
            <a:ext cx="84963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ts val="6500"/>
              </a:lnSpc>
            </a:pPr>
            <a:r>
              <a:rPr lang="en-US" altLang="en-US" sz="6000" b="1">
                <a:solidFill>
                  <a:schemeClr val="bg1"/>
                </a:solidFill>
                <a:latin typeface="Arial" charset="0"/>
                <a:cs typeface="Arial" charset="0"/>
              </a:rPr>
              <a:t>young adults often engage in </a:t>
            </a:r>
            <a:r>
              <a:rPr lang="en-US" altLang="en-US" sz="6000" b="1">
                <a:solidFill>
                  <a:srgbClr val="FFC000"/>
                </a:solidFill>
                <a:latin typeface="Arial" charset="0"/>
                <a:cs typeface="Arial" charset="0"/>
              </a:rPr>
              <a:t>binge</a:t>
            </a:r>
            <a:r>
              <a:rPr lang="en-US" altLang="en-US" sz="6000" b="1">
                <a:solidFill>
                  <a:schemeClr val="bg1"/>
                </a:solidFill>
                <a:latin typeface="Arial" charset="0"/>
                <a:cs typeface="Arial" charset="0"/>
              </a:rPr>
              <a:t> drinking</a:t>
            </a:r>
          </a:p>
        </p:txBody>
      </p:sp>
    </p:spTree>
    <p:extLst>
      <p:ext uri="{BB962C8B-B14F-4D97-AF65-F5344CB8AC3E}">
        <p14:creationId xmlns:p14="http://schemas.microsoft.com/office/powerpoint/2010/main" val="1105929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dirty="0" smtClean="0">
                <a:latin typeface="Arial" charset="0"/>
                <a:cs typeface="Arial" charset="0"/>
              </a:rPr>
              <a:t>alcohol and young adults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652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3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4" name="AutoShape 2" descr="data:image/jpeg;base64,/9j/4AAQSkZJRgABAQAAAQABAAD/2wCEAAkGBxQTEhUUEhIVFRQXFxQXFhQYFBUVFxQWFxUXGBQUFxcYHCggGBolHBcXITEhJSkrLi4uFx8zODMsNygtLisBCgoKDQ0OFA8PFCwcFBksLCwrLCwsLCwrKywsLCwsKywsLCwsKys3KzcrLDcsNzc3NzcrKys3KysrLCsrKywrLP/AABEIAKgA4AMBIgACEQEDEQH/xAAcAAABBQEBAQAAAAAAAAAAAAAAAwQFBgcCAQj/xABJEAABAgMCCAoHBgMHBQAAAAABAAIDBBEFIQYSIjFBUXGRBxNSYYGSobHB0RQyQlNygrIjYqLS4fAzQ1Rjk6PCw+LxFSREc4P/xAAWAQEBAQAAAAAAAAAAAAAAAAAAAQL/xAAWEQEBAQAAAAAAAAAAAAAAAAAAEQH/2gAMAwEAAhEDEQA/ANxQhCAQhCAQhCAQhCAQhCAQhCAQhCAQhCAQhCAQhCAQhCAQhCAQhCAQhCAQhCAQhCAQhCAQhCATSdtODC/ixWM5i4A7lTuE3DEyjWwYJHHPFSeQytAdpIO5ZHK2mC4xIxMV5vyiSB0KwbvGw0lBmi451NaXdyZxsOoY9SXju+SixyPhq9tzGgbBRcwcMJhxFK50g1x2GsY+pJkfE8BJOwrnDmgwW7XkrJ41uzLiaHTck/Spp3tkJErV3YRzh9uA3oJSTrfm9MzCGxqy4Qpg+2eddiRinO870g0s29M/1kPqBe/9fmP6xnUCzx9ixGhpc+mMKgVvpoNNRXgsp3LKqtHGEUx/VQuolWYSzPvoB2tos2Flu5ZXos+JyzvRGnQ8KZnVAd8xHinUHCyL7Uu3a2J+iykSkYZnldgTA9opBr8PCoe1AiDYWv7ipSz7YhRjRjsoZ2HJcOgrDJSbmWtrUmhI3GicDCk4zQ+rHA5MQesw6DzjmSFb0hQ+Clr+lS7YjqB4qyIBmx23EjmNxG1TCyoQhCAQhCAQhCAQhCAQheEoPn7hOjF1ox6nNitGwNH6qpYtArPwhxGun4rmmrTikHXkhVp4uWgyitqVN2QwXKDjmhCnLHKImHsody6auIsUA0JNdh8r0CMOfqu8kEvZ8FpYSW1ONS9sRwpSvsadq7iSzWxSDQXAtArTKZUetf0FR0KapmxwOYPGw5l0I9dDzz4j1mNVY51rfSCXUxeIBZUVFzBQgacxuTWeY0sh4mKSScoNDBoo0itxGsqPfNuc1rSx5xahpxDUN5Oyq8Y4+7idVMwqWmGQi0sa5tWeqaEY9PXxibiSbxsXpfCyCRlNYzMLnGl4eNYN/PmUY1xH8t+4ea9Dne7f+HzSFSNrS1HF9RR7i5gApVpvrzbEyK9fMxTXGa81NTe3PmrnSbcf3bt7fNXE1zLm53xxO9VXCJuUrPKOrj1FPtIgIrWlDeqzhKMpaxNa7wSv+yjDngnpMIA/Sr6s74IX5Eb4Zc/hePBaIsaoQhCAQheFBH2rbkCWFY8VrNNCbzsGdUC1eGGA1zmy8PHDbsd1wLtQaLzvWT2zMRpuNEjR4hGO9xaL81bmgaAB3JeLZsnLwONixIr8Y0xRigl2c0uzKwW+b4Vpl3q0aKE3ClAq7NcJ847M47yoGFNy0UkMbHYCKVyXAbbh3qOi2diuI41hGgipO7RvVE+/hGnc/Gd/mlZXhSnmn+IDv7qqtejwxyn/ABHFG5t/am0xOObczFYPutA7c5RFstWYMR7XnOWMJ20vTTQmdnRi5jKmpxR9Tk7YbkDSZCl7GKiZlS1iFBYXRXgCgbSlKknuovBFfqb2oxskbR3AeCGqKVEV/wB3c7zSge/Wzqu/MuGlLNQdAv1t6h/MlA5/KHU/VeVGvtSjXDWN4QGXyx1Grqr+WeqzyQIrdY3heiM0e0N4QBDuW7qs/KvA13vHbmflXpmGctvWCGzTOWzmvCBtJsoHgmv2kQkkAVqa6Bzqt4UQ71apOIHBxF44yJQ6Df8AoqxhSFcRpPA/EFIgrnhS5psMULSl83tjuZDhOaS04jKEEg536QtX4NrdjzAcyM7HDWghxGVnpQnSpuKvKEIUAo3COfMCVjRW+sxhLfizN7SpJVzhCNJCNsb9QQfPkwysS81uJ6ahN7R4ujWxgTDDxmNCKilR2J9HGW0/EO7yTDCCDWCTqv3LQi7XsMwm8ZBicZB0nM9nM9viE2lJitynrNZxsOmh0NwO5VGWfRw23oJdR04E8Dyms7oV1lKWOclvw/6j1IQDcoyxTcNjvq/VSEpmO0qK5mApCxSmEyn9jnmRE84MoMetdAGNfea3NQxkPU89EVKw23fvmXYCiuWQ2ch3Vd4lLshw/dk/L5ldMSwUVzDhM0wTuZ+ZKNY2v8Hsh+aUauxnQJhg9z9C7YP7Jv4fJdsp0d67bdpQcg/2bd48l6Hm77Nu/wD2rtFL1QzkGkNdX3kYkaqxDpVewoarLJHJcdb4h/xHKv4UC5A1iN+wg/CfqPmtJ4KYwbjNINXi46Bi1JrvWcsFZeFsf9bfNaNwZw/tG8zIh+geKujS0IQsgUBh5DrIR/hB3OCn1G4SQMeVjt1w39jSUHzpMtvafvDtBC8nYWNDcDpBCVmxk11UO4pR7KtK0IbBB2S0HQ5zTuKrE3kxXtpme4dqsWDxxYsVuqIHdBKicJBizUUAe1XeKoE3OAKRmzVKRm5tgKSj+qtaykLEFzfnHa0+KkZTTtKjLEdmHO/uZ5KUlRe7aVlRMJ7ZOcJlMi5O7IN6IszGkjJIrz5sy9ZDfrbuKITagg9N9NOsZl4II1KNF2QInKb1T5pVsJ/vB1Ro6Ug2E3kjcl2Qm8kbgoFGQXe9A+VvmuzCPv8AshohsGobglcQZqDcqEeLHvzvhjwXQht0xz1meDUq1g1Ltrf+ECGIzTGcdj/IL1jIWmJE60TwCckLo561/YCBjZAJgM5wTrzuJvUPhMyrVOyDaQmfC3tFVD4Si5AxgNrLQ9sQdsNadwbMytkI9r2+SzWRFZZvxv8ApafBajwbM9Y6obBvc7yTRekIQoBcvbUEHMbiukIPna2JIsiRYR9lz2dpAKayxxmA6wrnwmWdxU2XgXRWh3SLnfvnVLk/abqcR0G8d61gr0pkzkQcptUhhqS2ZqMzmMPeE6jMpPNOtp7ExwsiFz4YOcNI6K3V7UDGhcAeZJxm5Key8OjU2nFpkvYefpP0hTEAXnaoiwRn2/5SpyE28rKkZgJxZJvSEdL2XnRFnlih0xUnJd1CuYGhLuc+udtNFx2X3qNPBG+4/q07ylWRne7f+EeKGl2sdX9UqzG5V/whB62I/RCd1mea7D4nu972r1mNpedzfJdgHlu/D+VQciJE5A6X/ouwYh9lnXPg1Ah/ef1qdy7EL7zuu7zQAEXQGb3eSSm+NbDe7IyWuOZ2opYwh94/O/zSE5LN4t9RnFK4zq1PSqHMu2jG8waNwoobCAZKm2BQ9vjJQR9mD/tv/p3sd5LXODuWLYTnkZLgwNPw42Nd0hZVYcEugua0VdxjaAC8kteKBbTghJvhSrGRG4rhWo1VNyaJpCEKAQhCCtYe2H6TL5ArEh1czWR7TemnYsPc3FiHU4DrDzHcvpRfNtuh0KPGhE3NiPABvoA40pq0K4IK3g9jhEYKuAOitAdNFCyso51YsYuAzl7hcekmqmRbsTjHQ3YtBe04orTaUztSNxoo5xuzVOZUJCbhm4P3gjwSEZgd6rmnpCZNlHakeiO5JVRNWFLOAeSKULe0FS7W3Jpg1DIl41RSj29yfN9VQM46Vs3Ok466s916Is0HQnozfv8AehMYBuTktYRltrqureopVpGsb12I45Q3pq2Cz3X4W+JTiGxnuhuZ5opX0pnLbvC6E5D5bd/kuWEe7G9vgEs0nQxvW8mqBP01nKHau2zrNZ6GuN6Ua52po+Yn/KvWud93tPSqE/TW6n9R3kkpmZDg1tHDGewXtIGfGN55mlOy533dxPikJkEvggkUDnvuFMzMXX95A7BUTbQySpY08lF2uMlApgC6kRv/ALoP1EeK3JYPgU6kTZEgn/Fat4TQIQhQCEIQCzLhIwBiTEQzEqAXEfaQ60JIzOb4haYSmM3Ff7NyD5mtTAWfrjCUigjTiquz0jHhfxYRYecjzX0la1kxo1Q6I+mrGI7lVo/BoHmpHSTVWqwxk28ZlbMGrGZHoY83xY5LIRc7rOIA7VpktwUwvaO4KdkOD2Vh+zjHnSpFKtuwZWBKl0q97/VEQvIJJrcbs2m5VFnqrZsLcHW+gxRBYAWgPoBnDbz2VWKNfnCYaSjr2RNHLiI5EKJRVFngEUTuC79/vmVXZPkaUsy0zrSFWU3FKByrDrReTc7cF0J6Lrd1VIVaWOolAb1VRNRtb9wC646Lrd1gEhVrqjHAVTMR+lx/vB5rhzzpeP72virCrgIw1hN3TLeNrUZLKdLnVP0hVJ7xymn5iUhLzJANLqmtO5ILs+0GDSmE/PNcKBV9kRx1p9KQBXLcAOc+CKn8FJY413tPhAbeMafA7luKz/AOw3EtjPYWw2Xww4Uc9x/mEaABm2rQFkCEIQCEIQC8IXqEHJYNS5MIJRCBEwl5ipYhcPhVQJEjSQsnw34OyXujSRaQbzBqAQdOIcxHMtTiyNU0i2SEV86zVmx4d0SBEHyHvTB7gM7XBfSD7FB0prFwdac4B2iqtSY+djGbz9iOObrO5fQD8EIRzw2H5AkHYCy5zwWdQJUjBvSgM2N0I9LGt376VvIwBlvcM6oXbcAJb3DOqFaRgfpTefsXnpLdR3hfQkPAaWH/AI8PqhOoWCMBuaDDHyhKR86MiV9WGTvPcE8gWfMP9SWeflPivoqHYDBmY0dCXbZDRoG5SrGAy2Cc6/8Akho+8WhTUpwfTTvWjQmbAXHuC2ltmD9hKNkAlIzCQ4NmfzY8R/MMgeKt9h4JSkAgtgNc4ZnPq8jnylZGyjQlmwwNCiugvUIRAhCEAhCEAhCEAhCEAhCEAhCEAvKIQgKIovUIBCEIBCEIBCEIBCEIBCEIBCEIBCEIP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7150" y="-960438"/>
            <a:ext cx="2676525" cy="200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5" name="Rectangle 3"/>
          <p:cNvSpPr>
            <a:spLocks noChangeArrowheads="1"/>
          </p:cNvSpPr>
          <p:nvPr/>
        </p:nvSpPr>
        <p:spPr bwMode="auto">
          <a:xfrm>
            <a:off x="304800" y="1416308"/>
            <a:ext cx="7772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3200" dirty="0">
                <a:latin typeface="+mn-lt"/>
              </a:rPr>
              <a:t>m</a:t>
            </a:r>
            <a:r>
              <a:rPr lang="en-US" sz="3200" dirty="0" smtClean="0">
                <a:latin typeface="+mn-lt"/>
              </a:rPr>
              <a:t>otor vehicle accidents</a:t>
            </a:r>
            <a:endParaRPr lang="en-US" sz="3200" dirty="0">
              <a:latin typeface="+mn-lt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3200" dirty="0" smtClean="0">
                <a:latin typeface="+mn-lt"/>
              </a:rPr>
              <a:t>binge </a:t>
            </a:r>
            <a:r>
              <a:rPr lang="en-US" sz="3200" dirty="0">
                <a:latin typeface="+mn-lt"/>
              </a:rPr>
              <a:t>drinking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3200" dirty="0" smtClean="0">
                <a:latin typeface="+mn-lt"/>
              </a:rPr>
              <a:t>risky </a:t>
            </a:r>
            <a:r>
              <a:rPr lang="en-US" sz="3200" dirty="0">
                <a:latin typeface="+mn-lt"/>
              </a:rPr>
              <a:t>sexual behavior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3200" dirty="0" smtClean="0">
                <a:latin typeface="+mn-lt"/>
              </a:rPr>
              <a:t>violence</a:t>
            </a:r>
            <a:endParaRPr lang="en-US" sz="3200" dirty="0">
              <a:latin typeface="+mn-lt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3200" dirty="0" smtClean="0">
                <a:latin typeface="+mn-lt"/>
              </a:rPr>
              <a:t>crime</a:t>
            </a:r>
            <a:endParaRPr lang="en-US" sz="3200" dirty="0">
              <a:latin typeface="+mn-lt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3200" dirty="0" smtClean="0">
                <a:latin typeface="+mn-lt"/>
              </a:rPr>
              <a:t>academic </a:t>
            </a:r>
            <a:r>
              <a:rPr lang="en-US" sz="3200" dirty="0">
                <a:latin typeface="+mn-lt"/>
              </a:rPr>
              <a:t>difficulties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3200" dirty="0" smtClean="0">
                <a:latin typeface="+mn-lt"/>
              </a:rPr>
              <a:t>suicide </a:t>
            </a:r>
            <a:r>
              <a:rPr lang="en-US" sz="3200" dirty="0">
                <a:latin typeface="+mn-lt"/>
              </a:rPr>
              <a:t>attempts  </a:t>
            </a:r>
          </a:p>
        </p:txBody>
      </p:sp>
      <p:pic>
        <p:nvPicPr>
          <p:cNvPr id="2050" name="Picture 2" descr="C:\Users\acpande\AppData\Local\Microsoft\Windows\Temporary Internet Files\Content.IE5\PRLIAT9H\youngadults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609850"/>
            <a:ext cx="43719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298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Arial" charset="0"/>
                <a:cs typeface="Arial" charset="0"/>
              </a:rPr>
              <a:t>alcohol &amp; young adults (cont’d)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4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229600" cy="504190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According to the National Institute on Alcohol Abuse &amp; Alcoholism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(NIAAA), annually: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early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700,000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students will be assaulted by another student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early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600,000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students will be injured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1,825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will die from accidental injuries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early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100,000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will be victims of a sexual crime 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1.2% - 1.5%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will attempt suicide as a result of their drug/alcohol use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pproximately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3 million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will drive while intoxicated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93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Arial" charset="0"/>
                <a:cs typeface="Arial" charset="0"/>
              </a:rPr>
              <a:t>CRAFFT 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4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87500"/>
            <a:ext cx="8229600" cy="50419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b="1" dirty="0" smtClean="0"/>
              <a:t>C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– Have you ever ridden in a </a:t>
            </a:r>
            <a:r>
              <a:rPr lang="en-US" altLang="en-US" sz="2800" b="1" u="sng" dirty="0"/>
              <a:t>CAR</a:t>
            </a:r>
            <a:r>
              <a:rPr lang="en-US" altLang="en-US" sz="2800" dirty="0"/>
              <a:t> driven by someone (including yourself) who was high or had been using alcohol or drugs? </a:t>
            </a:r>
          </a:p>
          <a:p>
            <a:r>
              <a:rPr lang="en-US" altLang="en-US" sz="2800" b="1" dirty="0"/>
              <a:t>R</a:t>
            </a:r>
            <a:r>
              <a:rPr lang="en-US" altLang="en-US" sz="2800" dirty="0"/>
              <a:t> – Do you ever use drugs or alcohol to </a:t>
            </a:r>
            <a:r>
              <a:rPr lang="en-US" altLang="en-US" sz="2800" b="1" u="sng" dirty="0"/>
              <a:t>RELAX</a:t>
            </a:r>
            <a:r>
              <a:rPr lang="en-US" altLang="en-US" sz="2800" dirty="0"/>
              <a:t>, feel better about yourself, or fit in? </a:t>
            </a:r>
          </a:p>
          <a:p>
            <a:r>
              <a:rPr lang="en-US" altLang="en-US" sz="2800" b="1" dirty="0"/>
              <a:t>A</a:t>
            </a:r>
            <a:r>
              <a:rPr lang="en-US" altLang="en-US" sz="2800" dirty="0"/>
              <a:t> – Do you ever use drugs or alcohol while you are by yourself, </a:t>
            </a:r>
            <a:r>
              <a:rPr lang="en-US" altLang="en-US" sz="2800" b="1" u="sng" dirty="0"/>
              <a:t>ALONE</a:t>
            </a:r>
            <a:r>
              <a:rPr lang="en-US" altLang="en-US" sz="2800" dirty="0"/>
              <a:t>? </a:t>
            </a:r>
          </a:p>
          <a:p>
            <a:r>
              <a:rPr lang="en-US" altLang="en-US" sz="2800" b="1" dirty="0"/>
              <a:t>F</a:t>
            </a:r>
            <a:r>
              <a:rPr lang="en-US" altLang="en-US" sz="2800" dirty="0"/>
              <a:t> – Do you ever </a:t>
            </a:r>
            <a:r>
              <a:rPr lang="en-US" altLang="en-US" sz="2800" b="1" u="sng" dirty="0"/>
              <a:t>FORGET</a:t>
            </a:r>
            <a:r>
              <a:rPr lang="en-US" altLang="en-US" sz="2800" dirty="0"/>
              <a:t> things you did while using alcohol or drugs? </a:t>
            </a:r>
          </a:p>
          <a:p>
            <a:r>
              <a:rPr lang="en-US" altLang="en-US" sz="2800" b="1" dirty="0"/>
              <a:t>F</a:t>
            </a:r>
            <a:r>
              <a:rPr lang="en-US" altLang="en-US" sz="2800" dirty="0"/>
              <a:t> – Do your family or </a:t>
            </a:r>
            <a:r>
              <a:rPr lang="en-US" altLang="en-US" sz="2800" b="1" u="sng" dirty="0"/>
              <a:t>FRIENDS</a:t>
            </a:r>
            <a:r>
              <a:rPr lang="en-US" altLang="en-US" sz="2800" dirty="0"/>
              <a:t> ever tell you you should cut down on your drinking or drug use? </a:t>
            </a:r>
          </a:p>
          <a:p>
            <a:r>
              <a:rPr lang="en-US" altLang="en-US" sz="2800" b="1" dirty="0"/>
              <a:t>T</a:t>
            </a:r>
            <a:r>
              <a:rPr lang="en-US" altLang="en-US" sz="2800" dirty="0"/>
              <a:t> – Have you gotten into </a:t>
            </a:r>
            <a:r>
              <a:rPr lang="en-US" altLang="en-US" sz="2800" b="1" u="sng" dirty="0"/>
              <a:t>TROUBLE</a:t>
            </a:r>
            <a:r>
              <a:rPr lang="en-US" altLang="en-US" sz="2800" dirty="0"/>
              <a:t> while you were using drugs or alcohol? </a:t>
            </a:r>
          </a:p>
        </p:txBody>
      </p:sp>
    </p:spTree>
    <p:extLst>
      <p:ext uri="{BB962C8B-B14F-4D97-AF65-F5344CB8AC3E}">
        <p14:creationId xmlns:p14="http://schemas.microsoft.com/office/powerpoint/2010/main" val="3973922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Arial" charset="0"/>
                <a:cs typeface="Arial" charset="0"/>
              </a:rPr>
              <a:t>CRAFFT (condensed)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4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229600" cy="50419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3 pre-screening questions: </a:t>
            </a:r>
          </a:p>
          <a:p>
            <a:pPr lvl="1"/>
            <a:r>
              <a:rPr lang="en-US" altLang="en-US" dirty="0" smtClean="0"/>
              <a:t>during </a:t>
            </a:r>
            <a:r>
              <a:rPr lang="en-US" altLang="en-US" dirty="0"/>
              <a:t>the past 12 months did you:</a:t>
            </a:r>
          </a:p>
          <a:p>
            <a:pPr lvl="2"/>
            <a:r>
              <a:rPr lang="en-US" altLang="en-US" dirty="0" smtClean="0"/>
              <a:t>drink </a:t>
            </a:r>
            <a:r>
              <a:rPr lang="en-US" altLang="en-US" dirty="0"/>
              <a:t>any alcohol?</a:t>
            </a:r>
          </a:p>
          <a:p>
            <a:pPr lvl="2"/>
            <a:r>
              <a:rPr lang="en-US" altLang="en-US" dirty="0" smtClean="0"/>
              <a:t>smoke </a:t>
            </a:r>
            <a:r>
              <a:rPr lang="en-US" altLang="en-US" dirty="0"/>
              <a:t>any marijuana or hashish?</a:t>
            </a:r>
          </a:p>
          <a:p>
            <a:pPr lvl="2"/>
            <a:r>
              <a:rPr lang="en-US" altLang="en-US" dirty="0" smtClean="0"/>
              <a:t>use </a:t>
            </a:r>
            <a:r>
              <a:rPr lang="en-US" altLang="en-US" dirty="0"/>
              <a:t>anything else to get high? </a:t>
            </a:r>
          </a:p>
          <a:p>
            <a:pPr lvl="1"/>
            <a:r>
              <a:rPr lang="en-US" altLang="en-US" dirty="0" smtClean="0"/>
              <a:t>all </a:t>
            </a:r>
            <a:r>
              <a:rPr lang="en-US" altLang="en-US" dirty="0"/>
              <a:t>no responses continue to C (CAR) item only</a:t>
            </a:r>
          </a:p>
          <a:p>
            <a:pPr lvl="1"/>
            <a:r>
              <a:rPr lang="en-US" altLang="en-US" dirty="0" smtClean="0"/>
              <a:t>all </a:t>
            </a:r>
            <a:r>
              <a:rPr lang="en-US" altLang="en-US" dirty="0"/>
              <a:t>yes responses continue with 5 additional items </a:t>
            </a:r>
          </a:p>
          <a:p>
            <a:pPr lvl="1"/>
            <a:r>
              <a:rPr lang="en-US" altLang="en-US" dirty="0" smtClean="0"/>
              <a:t>each </a:t>
            </a:r>
            <a:r>
              <a:rPr lang="en-US" altLang="en-US" dirty="0"/>
              <a:t>item is worth 1 point</a:t>
            </a:r>
          </a:p>
          <a:p>
            <a:pPr lvl="1"/>
            <a:r>
              <a:rPr lang="en-US" altLang="en-US" dirty="0"/>
              <a:t>≤2 is a positive screen </a:t>
            </a:r>
          </a:p>
        </p:txBody>
      </p:sp>
    </p:spTree>
    <p:extLst>
      <p:ext uri="{BB962C8B-B14F-4D97-AF65-F5344CB8AC3E}">
        <p14:creationId xmlns:p14="http://schemas.microsoft.com/office/powerpoint/2010/main" val="1553767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smtClean="0">
                <a:latin typeface="Arial" charset="0"/>
                <a:cs typeface="Arial" charset="0"/>
              </a:rPr>
              <a:t>alcohol &amp; prescription drugs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292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Content Placeholder 2"/>
          <p:cNvSpPr>
            <a:spLocks noGrp="1"/>
          </p:cNvSpPr>
          <p:nvPr>
            <p:ph sz="quarter" idx="1"/>
          </p:nvPr>
        </p:nvSpPr>
        <p:spPr>
          <a:xfrm>
            <a:off x="249238" y="1243012"/>
            <a:ext cx="8562975" cy="5513387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900" dirty="0" smtClean="0">
                <a:latin typeface="Arial" charset="0"/>
                <a:cs typeface="Arial" charset="0"/>
              </a:rPr>
              <a:t>individuals who misuse alcohol are </a:t>
            </a:r>
            <a:r>
              <a:rPr lang="en-US" altLang="en-US" sz="2900" b="1" dirty="0" smtClean="0">
                <a:latin typeface="Arial" charset="0"/>
                <a:cs typeface="Arial" charset="0"/>
              </a:rPr>
              <a:t>18x</a:t>
            </a:r>
            <a:r>
              <a:rPr lang="en-US" altLang="en-US" sz="2900" dirty="0" smtClean="0">
                <a:latin typeface="Arial" charset="0"/>
                <a:cs typeface="Arial" charset="0"/>
              </a:rPr>
              <a:t> more likely to misuse prescription drugs (McCabe et al., 2006)</a:t>
            </a:r>
          </a:p>
          <a:p>
            <a:r>
              <a:rPr lang="en-US" altLang="en-US" sz="2900" dirty="0" smtClean="0">
                <a:latin typeface="Arial" charset="0"/>
                <a:cs typeface="Arial" charset="0"/>
              </a:rPr>
              <a:t>highest rates of dual misuse seen with those under 25 years of age </a:t>
            </a:r>
          </a:p>
          <a:p>
            <a:r>
              <a:rPr lang="en-US" altLang="en-US" sz="2900" dirty="0" smtClean="0">
                <a:latin typeface="Arial" charset="0"/>
                <a:cs typeface="Arial" charset="0"/>
              </a:rPr>
              <a:t>most commonly misused medications: </a:t>
            </a:r>
          </a:p>
          <a:p>
            <a:pPr lvl="1"/>
            <a:r>
              <a:rPr lang="en-US" altLang="en-US" sz="2700" dirty="0" smtClean="0">
                <a:latin typeface="Arial" charset="0"/>
                <a:cs typeface="Arial" charset="0"/>
              </a:rPr>
              <a:t>prescription opioids                                                                   (i.e. Vicodin, </a:t>
            </a:r>
            <a:r>
              <a:rPr lang="en-US" altLang="en-US" sz="2700" dirty="0" err="1" smtClean="0">
                <a:latin typeface="Arial" charset="0"/>
                <a:cs typeface="Arial" charset="0"/>
              </a:rPr>
              <a:t>Oxycontin</a:t>
            </a:r>
            <a:r>
              <a:rPr lang="en-US" altLang="en-US" sz="2700" dirty="0" smtClean="0">
                <a:latin typeface="Arial" charset="0"/>
                <a:cs typeface="Arial" charset="0"/>
              </a:rPr>
              <a:t>)</a:t>
            </a:r>
          </a:p>
          <a:p>
            <a:pPr lvl="1"/>
            <a:r>
              <a:rPr lang="en-US" altLang="en-US" sz="2700" dirty="0" smtClean="0">
                <a:latin typeface="Arial" charset="0"/>
                <a:cs typeface="Arial" charset="0"/>
              </a:rPr>
              <a:t>prescription stimulants                                                              (i.e. Ritalin, </a:t>
            </a:r>
            <a:r>
              <a:rPr lang="en-US" altLang="en-US" sz="2700" dirty="0" err="1" smtClean="0">
                <a:latin typeface="Arial" charset="0"/>
                <a:cs typeface="Arial" charset="0"/>
              </a:rPr>
              <a:t>Adderal</a:t>
            </a:r>
            <a:r>
              <a:rPr lang="en-US" altLang="en-US" sz="2700" dirty="0" smtClean="0">
                <a:latin typeface="Arial" charset="0"/>
                <a:cs typeface="Arial" charset="0"/>
              </a:rPr>
              <a:t>) </a:t>
            </a:r>
          </a:p>
          <a:p>
            <a:pPr lvl="1"/>
            <a:r>
              <a:rPr lang="en-US" altLang="en-US" sz="2700" dirty="0" smtClean="0">
                <a:latin typeface="Arial" charset="0"/>
                <a:cs typeface="Arial" charset="0"/>
              </a:rPr>
              <a:t>prescription sleep aids                                                  (i.e. (Ambien, </a:t>
            </a:r>
            <a:r>
              <a:rPr lang="en-US" altLang="en-US" sz="2700" dirty="0" err="1" smtClean="0">
                <a:latin typeface="Arial" charset="0"/>
                <a:cs typeface="Arial" charset="0"/>
              </a:rPr>
              <a:t>Restoril</a:t>
            </a:r>
            <a:r>
              <a:rPr lang="en-US" altLang="en-US" sz="2700" dirty="0" smtClean="0">
                <a:latin typeface="Arial" charset="0"/>
                <a:cs typeface="Arial" charset="0"/>
              </a:rPr>
              <a:t>)</a:t>
            </a:r>
          </a:p>
          <a:p>
            <a:r>
              <a:rPr lang="en-US" sz="2900" b="1" dirty="0" smtClean="0"/>
              <a:t>take </a:t>
            </a:r>
            <a:r>
              <a:rPr lang="en-US" sz="2900" b="1" dirty="0"/>
              <a:t>home</a:t>
            </a:r>
            <a:r>
              <a:rPr lang="en-US" sz="2900" dirty="0"/>
              <a:t>: screen alcohol </a:t>
            </a:r>
            <a:r>
              <a:rPr lang="en-US" sz="2900" dirty="0" smtClean="0"/>
              <a:t>                                      dependent </a:t>
            </a:r>
            <a:r>
              <a:rPr lang="en-US" sz="2900" dirty="0"/>
              <a:t>patients or those </a:t>
            </a:r>
            <a:r>
              <a:rPr lang="en-US" sz="2900" dirty="0" smtClean="0"/>
              <a:t>                                                at </a:t>
            </a:r>
            <a:r>
              <a:rPr lang="en-US" sz="2900" dirty="0"/>
              <a:t>moderate to high risk for </a:t>
            </a:r>
            <a:r>
              <a:rPr lang="en-US" sz="2900" dirty="0" smtClean="0"/>
              <a:t>                                    dependence </a:t>
            </a:r>
            <a:r>
              <a:rPr lang="en-US" sz="2900" dirty="0"/>
              <a:t>for prescription </a:t>
            </a:r>
            <a:r>
              <a:rPr lang="en-US" sz="2900" dirty="0" smtClean="0"/>
              <a:t>                                            drug </a:t>
            </a:r>
            <a:r>
              <a:rPr lang="en-US" sz="2900" dirty="0" smtClean="0"/>
              <a:t>mis</a:t>
            </a:r>
            <a:r>
              <a:rPr lang="en-US" sz="2900" dirty="0" smtClean="0"/>
              <a:t>use</a:t>
            </a:r>
            <a:endParaRPr lang="en-US" sz="2900" dirty="0"/>
          </a:p>
          <a:p>
            <a:endParaRPr lang="en-US" altLang="en-US" dirty="0" smtClean="0">
              <a:latin typeface="Arial" charset="0"/>
              <a:cs typeface="Arial" charset="0"/>
            </a:endParaRPr>
          </a:p>
        </p:txBody>
      </p:sp>
      <p:pic>
        <p:nvPicPr>
          <p:cNvPr id="138242" name="Picture 2" descr="C:\Users\acpande\AppData\Local\Microsoft\Windows\Temporary Internet Files\Content.IE5\96HK9F7X\MP90032111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325" y="3897833"/>
            <a:ext cx="3657600" cy="26090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6533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rescription drugs &amp; alcohol 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‘alcohol </a:t>
            </a:r>
            <a:r>
              <a:rPr lang="en-US" sz="2800" dirty="0" err="1" smtClean="0"/>
              <a:t>benzo</a:t>
            </a:r>
            <a:r>
              <a:rPr lang="en-US" sz="2800" dirty="0" smtClean="0"/>
              <a:t> cocktail’ </a:t>
            </a:r>
          </a:p>
          <a:p>
            <a:pPr>
              <a:defRPr/>
            </a:pPr>
            <a:r>
              <a:rPr lang="en-US" sz="2800" dirty="0"/>
              <a:t>b</a:t>
            </a:r>
            <a:r>
              <a:rPr lang="en-US" sz="2800" dirty="0" smtClean="0"/>
              <a:t>oth </a:t>
            </a:r>
            <a:r>
              <a:rPr lang="en-US" sz="2800" dirty="0"/>
              <a:t>benzodiazepines and alcohol affect </a:t>
            </a:r>
            <a:r>
              <a:rPr lang="en-US" sz="2800" dirty="0" smtClean="0"/>
              <a:t>the neurotransmitter GABA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results </a:t>
            </a:r>
            <a:r>
              <a:rPr lang="en-US" sz="2800" dirty="0"/>
              <a:t>in CNS depression </a:t>
            </a:r>
          </a:p>
          <a:p>
            <a:pPr>
              <a:defRPr/>
            </a:pPr>
            <a:r>
              <a:rPr lang="en-US" sz="2800" dirty="0" smtClean="0"/>
              <a:t>risk </a:t>
            </a:r>
            <a:r>
              <a:rPr lang="en-US" sz="2800" dirty="0"/>
              <a:t>for accidental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   </a:t>
            </a:r>
            <a:r>
              <a:rPr lang="en-US" sz="2800" dirty="0" smtClean="0"/>
              <a:t>overdose</a:t>
            </a:r>
          </a:p>
          <a:p>
            <a:pPr>
              <a:defRPr/>
            </a:pPr>
            <a:r>
              <a:rPr lang="en-US" sz="2800" dirty="0"/>
              <a:t>c</a:t>
            </a:r>
            <a:r>
              <a:rPr lang="en-US" sz="2800" dirty="0" smtClean="0"/>
              <a:t>ommon means of                                          suicide  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181600" y="6019800"/>
            <a:ext cx="3733800" cy="730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t0.gstatic.com/images?q=tbn:ANd9GcTk1BfhG9OX8joeyuaSG9LHkblBMddmJ31tAGQBTUbvKNNG_ic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02457"/>
            <a:ext cx="3581400" cy="26824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269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" y="1600200"/>
            <a:ext cx="9067800" cy="4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ts val="6500"/>
              </a:lnSpc>
            </a:pPr>
            <a:r>
              <a:rPr lang="en-US" altLang="en-US" sz="5500" b="1" dirty="0">
                <a:solidFill>
                  <a:srgbClr val="FFC000"/>
                </a:solidFill>
                <a:latin typeface="Arial" charset="0"/>
                <a:cs typeface="Arial" charset="0"/>
              </a:rPr>
              <a:t>o</a:t>
            </a:r>
            <a:r>
              <a:rPr lang="en-US" altLang="en-US" sz="55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lder adults </a:t>
            </a:r>
            <a:r>
              <a:rPr lang="en-US" altLang="en-US" sz="55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are susceptible to alcohol-related medication interactions, slips/falls, and depression</a:t>
            </a:r>
            <a:endParaRPr lang="en-US" altLang="en-US" sz="55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7934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415&quot;&gt;&lt;/object&gt;&lt;object type=&quot;2&quot; unique_id=&quot;10416&quot;&gt;&lt;object type=&quot;3&quot; unique_id=&quot;10417&quot;&gt;&lt;property id=&quot;20148&quot; value=&quot;5&quot;/&gt;&lt;property id=&quot;20300&quot; value=&quot;Slide 1 - &amp;quot;presentation title goes here&amp;quot;&quot;/&gt;&lt;property id=&quot;20307&quot; value=&quot;270&quot;/&gt;&lt;/object&gt;&lt;object type=&quot;3&quot; unique_id=&quot;10418&quot;&gt;&lt;property id=&quot;20148&quot; value=&quot;5&quot;/&gt;&lt;property id=&quot;20300&quot; value=&quot;Slide 2&quot;/&gt;&lt;property id=&quot;20307&quot; value=&quot;280&quot;/&gt;&lt;/object&gt;&lt;object type=&quot;3&quot; unique_id=&quot;10803&quot;&gt;&lt;property id=&quot;20148&quot; value=&quot;5&quot;/&gt;&lt;property id=&quot;20300&quot; value=&quot;Slide 3 - &amp;quot;slide title goes here&amp;quot;&quot;/&gt;&lt;property id=&quot;20307&quot; value=&quot;281&quot;/&gt;&lt;/object&gt;&lt;object type=&quot;3&quot; unique_id=&quot;10840&quot;&gt;&lt;property id=&quot;20148&quot; value=&quot;5&quot;/&gt;&lt;property id=&quot;20300&quot; value=&quot;Slide 4 - &amp;quot;slide title goes here&amp;quot;&quot;/&gt;&lt;property id=&quot;20307&quot; value=&quot;282&quot;/&gt;&lt;/object&gt;&lt;/object&gt;&lt;/object&gt;&lt;/database&gt;"/>
</p:tagLst>
</file>

<file path=ppt/theme/theme1.xml><?xml version="1.0" encoding="utf-8"?>
<a:theme xmlns:a="http://schemas.openxmlformats.org/drawingml/2006/main" name="PowerPoint Template-HS">
  <a:themeElements>
    <a:clrScheme name="ASU Color Palette">
      <a:dk1>
        <a:sysClr val="windowText" lastClr="000000"/>
      </a:dk1>
      <a:lt1>
        <a:sysClr val="window" lastClr="FFFFFF"/>
      </a:lt1>
      <a:dk2>
        <a:srgbClr val="990033"/>
      </a:dk2>
      <a:lt2>
        <a:srgbClr val="FFB310"/>
      </a:lt2>
      <a:accent1>
        <a:srgbClr val="4F5557"/>
      </a:accent1>
      <a:accent2>
        <a:srgbClr val="388E14"/>
      </a:accent2>
      <a:accent3>
        <a:srgbClr val="008ED6"/>
      </a:accent3>
      <a:accent4>
        <a:srgbClr val="F47C00"/>
      </a:accent4>
      <a:accent5>
        <a:srgbClr val="AFA593"/>
      </a:accent5>
      <a:accent6>
        <a:srgbClr val="FFB310"/>
      </a:accent6>
      <a:hlink>
        <a:srgbClr val="990033"/>
      </a:hlink>
      <a:folHlink>
        <a:srgbClr val="FFB310"/>
      </a:folHlink>
    </a:clrScheme>
    <a:fontScheme name="ASU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91440" bIns="45720" rtlCol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all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cc0fdcc-2768-42b2-8256-1aedefbb74fd">AC32DMH27FXT-387-37</_dlc_DocId>
    <_dlc_DocIdUrl xmlns="acc0fdcc-2768-42b2-8256-1aedefbb74fd">
      <Url>https://healthsolutions.sp10.asu.edu/marketing/_layouts/DocIdRedir.aspx?ID=AC32DMH27FXT-387-37</Url>
      <Description>AC32DMH27FXT-387-37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B6E90443B3904B8326CAA2FC130A95" ma:contentTypeVersion="6" ma:contentTypeDescription="Create a new document." ma:contentTypeScope="" ma:versionID="1af1eaa556385689eaa8fc403772fcd7">
  <xsd:schema xmlns:xsd="http://www.w3.org/2001/XMLSchema" xmlns:xs="http://www.w3.org/2001/XMLSchema" xmlns:p="http://schemas.microsoft.com/office/2006/metadata/properties" xmlns:ns2="acc0fdcc-2768-42b2-8256-1aedefbb74fd" targetNamespace="http://schemas.microsoft.com/office/2006/metadata/properties" ma:root="true" ma:fieldsID="48c3d13db3a63f07076de03a4c93ccf3" ns2:_="">
    <xsd:import namespace="acc0fdcc-2768-42b2-8256-1aedefbb74f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0fdcc-2768-42b2-8256-1aedefbb74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1D4670-3145-4E10-A3D3-84CAEC8A0C7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9A0EA20-1EBA-4C7B-8B6E-CD3AAA8D4B07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acc0fdcc-2768-42b2-8256-1aedefbb74f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70AA5F9-4311-4ADF-BE45-80D1912A5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c0fdcc-2768-42b2-8256-1aedefbb7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FFDD2A8-AED1-4211-8EBF-20104A1A90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Template-HS</Template>
  <TotalTime>209</TotalTime>
  <Words>563</Words>
  <Application>Microsoft Office PowerPoint</Application>
  <PresentationFormat>On-screen Show (4:3)</PresentationFormat>
  <Paragraphs>107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MS PGothic</vt:lpstr>
      <vt:lpstr>Arial</vt:lpstr>
      <vt:lpstr>Calibri</vt:lpstr>
      <vt:lpstr>Wingdings</vt:lpstr>
      <vt:lpstr>PowerPoint Template-HS</vt:lpstr>
      <vt:lpstr>screening, brief intervention, and referral to treatment</vt:lpstr>
      <vt:lpstr>PowerPoint Presentation</vt:lpstr>
      <vt:lpstr>alcohol and young adults</vt:lpstr>
      <vt:lpstr>alcohol &amp; young adults (cont’d)</vt:lpstr>
      <vt:lpstr>CRAFFT </vt:lpstr>
      <vt:lpstr>CRAFFT (condensed)</vt:lpstr>
      <vt:lpstr>alcohol &amp; prescription drugs</vt:lpstr>
      <vt:lpstr>prescription drugs &amp; alcohol use </vt:lpstr>
      <vt:lpstr>PowerPoint Presentation</vt:lpstr>
      <vt:lpstr>alcohol &amp; older adults</vt:lpstr>
      <vt:lpstr>alcohol &amp; women</vt:lpstr>
      <vt:lpstr>screening pregnant women</vt:lpstr>
    </vt:vector>
  </TitlesOfParts>
  <Company>Arizona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rrodonne</dc:creator>
  <cp:lastModifiedBy>Adrienne Lindsey</cp:lastModifiedBy>
  <cp:revision>43</cp:revision>
  <dcterms:created xsi:type="dcterms:W3CDTF">2013-02-11T18:15:20Z</dcterms:created>
  <dcterms:modified xsi:type="dcterms:W3CDTF">2016-07-11T19:19:30Z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0x0101002DB6E90443B3904B8326CAA2FC130A95</vt:lpwstr>
  </property>
  <property fmtid="{D5CDD505-2E9C-101B-9397-08002B2CF9AE}" pid="3" name="_dlc_DocIdItemGuid">
    <vt:lpwstr>3e6690f6-5653-4482-a293-b2e78ecd5c6b</vt:lpwstr>
  </property>
</Properties>
</file>