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5"/>
  </p:notesMasterIdLst>
  <p:sldIdLst>
    <p:sldId id="270" r:id="rId6"/>
    <p:sldId id="309" r:id="rId7"/>
    <p:sldId id="301" r:id="rId8"/>
    <p:sldId id="302" r:id="rId9"/>
    <p:sldId id="281" r:id="rId10"/>
    <p:sldId id="297" r:id="rId11"/>
    <p:sldId id="299" r:id="rId12"/>
    <p:sldId id="300" r:id="rId13"/>
    <p:sldId id="298" r:id="rId14"/>
    <p:sldId id="303" r:id="rId15"/>
    <p:sldId id="304" r:id="rId16"/>
    <p:sldId id="308" r:id="rId17"/>
    <p:sldId id="305" r:id="rId18"/>
    <p:sldId id="306" r:id="rId19"/>
    <p:sldId id="307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0" r:id="rId28"/>
    <p:sldId id="318" r:id="rId29"/>
    <p:sldId id="319" r:id="rId30"/>
    <p:sldId id="320" r:id="rId31"/>
    <p:sldId id="321" r:id="rId32"/>
    <p:sldId id="322" r:id="rId33"/>
    <p:sldId id="323" r:id="rId34"/>
    <p:sldId id="328" r:id="rId35"/>
    <p:sldId id="324" r:id="rId36"/>
    <p:sldId id="325" r:id="rId37"/>
    <p:sldId id="326" r:id="rId38"/>
    <p:sldId id="327" r:id="rId39"/>
    <p:sldId id="329" r:id="rId40"/>
    <p:sldId id="330" r:id="rId41"/>
    <p:sldId id="331" r:id="rId42"/>
    <p:sldId id="332" r:id="rId43"/>
    <p:sldId id="333" r:id="rId44"/>
  </p:sldIdLst>
  <p:sldSz cx="9144000" cy="6858000" type="screen4x3"/>
  <p:notesSz cx="7010400" cy="92964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12" autoAdjust="0"/>
  </p:normalViewPr>
  <p:slideViewPr>
    <p:cSldViewPr>
      <p:cViewPr varScale="1">
        <p:scale>
          <a:sx n="77" d="100"/>
          <a:sy n="77" d="100"/>
        </p:scale>
        <p:origin x="113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25785-197F-488D-815D-7148EB82AEA7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8223C-FC7B-4594-B288-7619519B0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1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28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E40B31E-EEC5-41E1-9F8F-0BCE6993E920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7722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BBF10F2-2EF5-4A67-89D5-CE01B200F7E3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9121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8B7AFDF-E54B-460F-87DA-14177333DBD2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6755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56DCBC4D-1111-49AF-B4D9-D6E82112F8D8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7450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5004915F-8D6A-4876-B0EF-A37076DA2ABE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6959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163297C-81D2-4277-95A6-EF21537BD76B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2596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16C9B70-E133-46ED-BA94-6AB349840D35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1577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6C830E12-B634-48F3-9F10-2548D91D274B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8589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77D8FB5-0697-489D-AD8D-8D6BDDD989F2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0296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B3A70FC-0C62-483B-884F-0394202DBFDA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75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8B7AFDF-E54B-460F-87DA-14177333DBD2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6284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0FE3D07-7E4F-4B27-BB28-D85085C98FC5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7336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6FBBC4E7-62D4-48A4-8656-626A5468D936}" type="slidenum">
              <a:rPr lang="en-US" altLang="en-US" smtClean="0"/>
              <a:pPr eaLnBrk="1" hangingPunct="1"/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280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2B5DBF4-BB8F-4994-A221-C69F2C198475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942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8B7AFDF-E54B-460F-87DA-14177333DBD2}" type="slidenum">
              <a:rPr lang="en-US" altLang="en-US" smtClean="0"/>
              <a:pPr eaLnBrk="1" hangingPunct="1"/>
              <a:t>23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6878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3521947-9611-4C2A-A613-76C8DAE1756A}" type="slidenum">
              <a:rPr lang="en-US" altLang="en-US" smtClean="0"/>
              <a:pPr eaLnBrk="1" hangingPunct="1"/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6374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583DF56B-3680-4759-9C90-26F3F83232F3}" type="slidenum">
              <a:rPr lang="en-US" altLang="en-US" smtClean="0"/>
              <a:pPr eaLnBrk="1" hangingPunct="1"/>
              <a:t>25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6467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8B7AFDF-E54B-460F-87DA-14177333DBD2}" type="slidenum">
              <a:rPr lang="en-US" altLang="en-US" smtClean="0"/>
              <a:pPr eaLnBrk="1" hangingPunct="1"/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124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E27D578-1484-48D0-8021-24669A3671C2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37611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59F777D-BF8E-4A81-9A76-79D0A3A20EC6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67094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76D58A1-6C22-494A-9BA7-C9E1F7711A95}" type="slidenum">
              <a:rPr lang="en-US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25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D9388E3-5066-4243-821D-0489EAEC2CF9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34470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8B7AFDF-E54B-460F-87DA-14177333DBD2}" type="slidenum">
              <a:rPr lang="en-US" altLang="en-US" smtClean="0"/>
              <a:pPr eaLnBrk="1" hangingPunct="1"/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62061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0A577DB-E388-4015-82ED-901A2905A33F}" type="slidenum">
              <a:rPr lang="en-US" altLang="en-US" smtClean="0"/>
              <a:pPr eaLnBrk="1" hangingPunct="1"/>
              <a:t>31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86205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8B952A8-2DAA-4E5B-A919-BA4A7055E67A}" type="slidenum">
              <a:rPr lang="en-US" altLang="en-US" smtClean="0"/>
              <a:pPr eaLnBrk="1" hangingPunct="1"/>
              <a:t>32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89121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D943AEF-4B81-49C5-9299-110889967FD2}" type="slidenum">
              <a:rPr lang="en-US" altLang="en-US" smtClean="0"/>
              <a:pPr eaLnBrk="1" hangingPunct="1"/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68446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6E69B584-ADC6-4722-B218-8F4F305A681C}" type="slidenum">
              <a:rPr lang="en-US" altLang="en-US" smtClean="0"/>
              <a:pPr eaLnBrk="1" hangingPunct="1"/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65954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602DDBEA-80D4-4B47-845A-190D6735EEAF}" type="slidenum">
              <a:rPr lang="en-US" altLang="en-US" smtClean="0"/>
              <a:pPr eaLnBrk="1" hangingPunct="1"/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08563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D7E1341-BEC5-4335-BAA7-CEB1F26ECE8D}" type="slidenum">
              <a:rPr lang="en-US" altLang="en-US" smtClean="0"/>
              <a:pPr eaLnBrk="1" hangingPunct="1"/>
              <a:t>36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09843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32F38E0-6E75-4259-A87C-B6EFC20E225A}" type="slidenum">
              <a:rPr lang="en-US" altLang="en-US" smtClean="0"/>
              <a:pPr eaLnBrk="1" hangingPunct="1"/>
              <a:t>37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47578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4B23136-C017-4407-8C7A-672C290A3233}" type="slidenum">
              <a:rPr lang="en-US" altLang="en-US" smtClean="0"/>
              <a:pPr eaLnBrk="1" hangingPunct="1"/>
              <a:t>38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80385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B889D47-4BF6-4FE8-9C86-EF55FF2E9C12}" type="slidenum">
              <a:rPr lang="en-US" altLang="en-US" smtClean="0"/>
              <a:pPr eaLnBrk="1" hangingPunct="1"/>
              <a:t>39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4905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EFCBB13-C8D6-4093-BCF7-554C4D2AC3FC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974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63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44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89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3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9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- Black Background w/ Gol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49817"/>
            <a:ext cx="8001000" cy="815608"/>
          </a:xfrm>
          <a:prstGeom prst="rect">
            <a:avLst/>
          </a:prstGeom>
        </p:spPr>
        <p:txBody>
          <a:bodyPr lIns="0" bIns="91440" anchor="b" anchorCtr="0">
            <a:spAutoFit/>
          </a:bodyPr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 smtClean="0"/>
              <a:t>presentation title (lowercase)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790372"/>
            <a:ext cx="8001000" cy="584775"/>
          </a:xfrm>
        </p:spPr>
        <p:txBody>
          <a:bodyPr wrap="square" lIns="0" tIns="0" bIns="91440">
            <a:spAutoFit/>
          </a:bodyPr>
          <a:lstStyle>
            <a:lvl1pPr marL="0" indent="0" algn="l">
              <a:buNone/>
              <a:defRPr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399972"/>
            <a:ext cx="8001000" cy="400110"/>
          </a:xfrm>
        </p:spPr>
        <p:txBody>
          <a:bodyPr wrap="square" lIns="0">
            <a:spAutoFit/>
          </a:bodyPr>
          <a:lstStyle>
            <a:lvl1pPr>
              <a:buNone/>
              <a:defRPr sz="2000" b="0" cap="all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Alternate 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wo Content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Comparison) - M &amp; G Header w/ Black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itle Only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1 (Blank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2F2EA-B180-4459-9C07-535662152E22}" type="datetimeFigureOut">
              <a:rPr lang="en-US"/>
              <a:pPr>
                <a:defRPr/>
              </a:pPr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7B10E-974A-4A3A-A0AE-24B45408D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33217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E990-D60D-4886-B0D7-73D5BE913DC6}" type="datetimeFigureOut">
              <a:rPr lang="en-US"/>
              <a:pPr>
                <a:defRPr/>
              </a:pPr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F617A-71FF-4557-A608-FBC80B3D9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79668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705428" y="2895600"/>
            <a:ext cx="5715000" cy="1066800"/>
          </a:xfrm>
        </p:spPr>
        <p:txBody>
          <a:bodyPr>
            <a:normAutofit/>
          </a:bodyPr>
          <a:lstStyle>
            <a:lvl1pPr algn="ctr">
              <a:buNone/>
              <a:defRPr sz="4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r>
              <a:rPr lang="en-US" sz="6000" b="1" spc="-1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sz="6000" b="1" spc="-15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text</a:t>
            </a:r>
            <a:endParaRPr lang="en-US" sz="6000" b="1" spc="-1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itle &amp; Content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91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wo Content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39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Comparison) - M &amp; G Header w/ Black Gradient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28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itle Only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36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ayout 1 (Blank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466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ayout 1 (Blank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86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itle &amp; Content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vert="horz" lIns="457200" tIns="45720" rIns="457200" bIns="182880" rtlCol="0" anchor="b" anchorCtr="0">
            <a:normAutofit/>
          </a:bodyPr>
          <a:lstStyle/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708" r:id="rId3"/>
    <p:sldLayoutId id="2147483709" r:id="rId4"/>
    <p:sldLayoutId id="2147483710" r:id="rId5"/>
    <p:sldLayoutId id="2147483711" r:id="rId6"/>
    <p:sldLayoutId id="2147483717" r:id="rId7"/>
    <p:sldLayoutId id="2147483718" r:id="rId8"/>
    <p:sldLayoutId id="2147483697" r:id="rId9"/>
    <p:sldLayoutId id="2147483699" r:id="rId10"/>
    <p:sldLayoutId id="2147483700" r:id="rId11"/>
    <p:sldLayoutId id="2147483701" r:id="rId12"/>
    <p:sldLayoutId id="2147483702" r:id="rId13"/>
    <p:sldLayoutId id="2147483719" r:id="rId14"/>
    <p:sldLayoutId id="2147483720" r:id="rId15"/>
  </p:sldLayoutIdLst>
  <p:txStyles>
    <p:titleStyle>
      <a:lvl1pPr algn="r" defTabSz="914400" rtl="0" eaLnBrk="1" latinLnBrk="0" hangingPunct="1">
        <a:lnSpc>
          <a:spcPts val="3600"/>
        </a:lnSpc>
        <a:spcBef>
          <a:spcPct val="0"/>
        </a:spcBef>
        <a:buNone/>
        <a:defRPr sz="4000" b="1" kern="1200">
          <a:solidFill>
            <a:schemeClr val="bg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docid=4rgYwTPrT3yH7M&amp;tbnid=B0qGZxZDFemDhM:&amp;ved=0CAUQjRw&amp;url=http://en.wikipedia.org/wiki/Sigmund_Freud&amp;ei=M93FUrSECYrtoASTh4CADw&amp;bvm=bv.58187178,d.cGU&amp;psig=AFQjCNEX6ajpOYGD6Wr1i3w9XQ_v71ogNw&amp;ust=138878532837003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docid=4rgYwTPrT3yH7M&amp;tbnid=B0qGZxZDFemDhM:&amp;ved=0CAUQjRw&amp;url=http://en.wikipedia.org/wiki/Sigmund_Freud&amp;ei=M93FUrSECYrtoASTh4CADw&amp;bvm=bv.58187178,d.cGU&amp;psig=AFQjCNEX6ajpOYGD6Wr1i3w9XQ_v71ogNw&amp;ust=138878532837003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Fc3l9fh4F6ke6M&amp;tbnid=1G-TB2cQO2EaGM:&amp;ved=0CAUQjRw&amp;url=http://www.justice.gov/dea/pr/multimedia-library/image-gallery/images_bath-salts.shtml&amp;ei=L-o0U8a2DtDEqQGOlYCwDw&amp;bvm=bv.63808443,d.aWc&amp;psig=AFQjCNEC5-Vs78-UaM-ae3M5hIYMBjIlfg&amp;ust=1396063142554718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02249"/>
            <a:ext cx="8686800" cy="1063176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creening, brief intervention, and referral to treatment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ntroduction to drug use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Lecture 6.1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Controlled Substances Act, 1970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2400" y="5918200"/>
            <a:ext cx="3733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147638" y="1304925"/>
            <a:ext cx="8702675" cy="4525963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3300" dirty="0"/>
              <a:t>t</a:t>
            </a:r>
            <a:r>
              <a:rPr lang="en-US" sz="3300" dirty="0" smtClean="0"/>
              <a:t>o control the manufacturing and distribution of drugs</a:t>
            </a:r>
          </a:p>
          <a:p>
            <a:pPr>
              <a:spcBef>
                <a:spcPct val="0"/>
              </a:spcBef>
              <a:defRPr/>
            </a:pPr>
            <a:r>
              <a:rPr lang="en-US" sz="3300" dirty="0"/>
              <a:t>i</a:t>
            </a:r>
            <a:r>
              <a:rPr lang="en-US" sz="3300" dirty="0" smtClean="0"/>
              <a:t>ntended to merge contradictory drug laws into one comprehensive federal policy</a:t>
            </a:r>
          </a:p>
          <a:p>
            <a:pPr>
              <a:spcBef>
                <a:spcPct val="0"/>
              </a:spcBef>
              <a:defRPr/>
            </a:pPr>
            <a:r>
              <a:rPr lang="en-US" sz="3300" dirty="0"/>
              <a:t>brought drugs under federal </a:t>
            </a:r>
            <a:endParaRPr lang="en-US" sz="3300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3300" dirty="0" smtClean="0"/>
              <a:t>   jurisdiction </a:t>
            </a:r>
            <a:endParaRPr lang="en-US" sz="3300" dirty="0"/>
          </a:p>
          <a:p>
            <a:pPr>
              <a:spcBef>
                <a:spcPct val="0"/>
              </a:spcBef>
              <a:defRPr/>
            </a:pPr>
            <a:r>
              <a:rPr lang="en-US" sz="3300" dirty="0" smtClean="0"/>
              <a:t>placed drugs on 1 of 5 </a:t>
            </a:r>
            <a:r>
              <a:rPr lang="en-US" sz="3300" dirty="0" smtClean="0"/>
              <a:t>                              schedules based </a:t>
            </a:r>
            <a:r>
              <a:rPr lang="en-US" sz="3300" dirty="0" smtClean="0"/>
              <a:t>on level of risk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3300" dirty="0"/>
              <a:t>	</a:t>
            </a:r>
            <a:r>
              <a:rPr lang="en-US" sz="3300" dirty="0" smtClean="0"/>
              <a:t>	</a:t>
            </a:r>
          </a:p>
        </p:txBody>
      </p:sp>
      <p:sp>
        <p:nvSpPr>
          <p:cNvPr id="19461" name="AutoShape 2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2" name="AutoShape 4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944563"/>
            <a:ext cx="2314575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3" name="AutoShape 2" descr="data:image/jpeg;base64,/9j/4AAQSkZJRgABAQAAAQABAAD/2wCEAAkGBxQTEhQUExQWFBUXFxQYFxUXFxcXGBcXGBcXFhUXFxcYHCggGBolHBQVITEhJSkrLi4uFx8zODMsNygtLisBCgoKBQUFDgUFDisZExkrKysrKysrKysrKysrKysrKysrKysrKysrKysrKysrKysrKysrKysrKysrKysrKysrK//AABEIAQsAvAMBIgACEQEDEQH/xAAbAAACAwEBAQAAAAAAAAAAAAAEBQIDBgEHAP/EADsQAAEDAwEFBgUCBgEEAwAAAAEAAgMEESExBRJBUWEGInGBkfATobHB0RQyByNCUuHxYjM0gqJDcnP/xAAUAQEAAAAAAAAAAAAAAAAAAAAA/8QAFBEBAAAAAAAAAAAAAAAAAAAAAP/aAAwDAQACEQMRAD8AsoadM4aPoobOh0TiGBBCGnRLIVc1itaxBCONSMKtaFKyAb4CiYUc1qqlQBujVEkQUtrV7II3SPOBwGpJ0A6lZNjKisdvPJjiOjAeHXN3HxQOpa6JptvAnk3K7HVg/wBDvQflFbM2HG1tg0HxTiDZzRwA8ECtjQR+0+n4Xzqcck6fToERf5HFArmoQUBUUFk/dYG3vwQ9RHdBlailCU1UI5LTVsFkhrECSaMXVRbZEzodxwgHeVQ4IhyFLkEHtXGtXz3KHxEHsmz48JvAEvoh3QmEKC8NUw1QBVzEHWsXXMUgVF70HCh5irHSIeR6DK9pH/FnjjP7IxvuHNxw0eQ+qc7MbgWwsS+pJrJyeEhaPI/iy3+xQCwHwQNqeLTCNLFUx1grA5BFyW1zLJg9yX7UJMZI4A+XVBj9rbWLJAb4uLn34FPQ++VhJpC9zmm1m+mbWPh+VtKM9xvgPogrrGXWbrocrVTJNXR5QZSugSsuWl2jDhZmVBS9yHkKseUM4oIucuB64911ABB7lRaBMGOS+j0CYttwQWsVzSqmqZKCRcoPeqnyoSaoAQEPchpXoaSsCFlrAgxm03btXMBxeD5kZ+a3HZmY7oBXmdU/dqZRJe29r0dcg3Wg2Rt8Qn/qtItfddcHwug9RbJorWyLPR7fidGyXesxwPe5EcD1SufttFvhrO/zcSGtHmSg180ipkkO6QlQ2qHC92kHQtcHBHQy3AQY6TZN5HkXAcRp/TrwPBP2QPY1u8OAVlVOyElzyGj+46DqfBAvgbvCZr3O3mkElxIdcgg24aFBfI5AVAuiRIh5igU7Sb3SsdUrZbUPdPgsZUHKAWRyFkOVa8oaQoOEqpzlJyqKD3unR8SW05TKMICGPsh5ZrKbyku06m2EEqmvS2or8apfVVCWyzlAxm2hhBOr0ukmQks6CPaS790t1sb+A/2k52eS3fLjjqPKyOmrC1zHcifmjKqZpjLgxrTrYC1zwQbL+HOywaGRsnfa9xs05AAx9boDa3ZSGOSxjJY8YO9YA8bGxsVr+xzQ2kaB/aD5nVMJy11mPAs79p68vFBm9kdloWNbYEOH9TXkl3V50d6YTxw3AAuSlzBjhwQ43nWJQHDOoBODkXHJKamIRtDG4bc2HLJ06Z+SJ2ntNkG7v3s/ujF865t4JdVVG+b8OHggr+KqKiVQc9CyyIKtov7h8CsfM7VaPaUvdPgVk5X5QVSIZxVzihpEHLqD3e8ru8oOPRB75TcEzYUqpkxY5BypfhZjasmStBUuwVk9qy3KBZPLqg5ZFbKhZSgrkcgZnq+ZyBlegpqMiyJ2dRvqA4A4Y3eJz4NHjf6IJ5TIVksEX8n/AOR99L6DA980Gi7H7SrQwsDQGDu754EZ0vnRbzZ1C90REz3Oc7iQ0Fp4WDcYK852JPX8GRG+bOcG9cj0Wwpdo19270MXXdl/cO9gd3HD0QOqeQm7X/vbg9eR81cWoeOUyAPc3ceLgjjr0wrpb7p4FAu2qzeHOwKVNBHdOCBp0Oh8FpoaL4ha0aDU/VY/tTXXqC6PRlmDwbg+WqDsxQMzlZHWNf0PEKipKBZtJ53Ss3Kn20H4KQyFBS4qkqbiq3IIEKJU1HCD3WmKYt0S6lCYMQVzlZHa5ytbUDCyG2RkoFUrkFO5WSSIOd+EFMz0DI5TlchnlBBzlt+xrWyRt/uY6x08vlhYOVyZ9mNpmCUO1GLjnZB7tTwNtoD+MfdX/pRYAYskWzNtscBbF/oRr6ptLtiKNt3vawad4gZ5Z4oCZYRb35IVkLnuDRzJPTkqaPa8dS/4cJ+JbLi3LWDhvO0ueQytM2FkUZcTYAXcUCbbk4pqd27hzu608bnj5C5XlNVJqm3abbxnnffDWd1reXM+P4WVrKnJ0+SC9x4jXoos2kb2cqG1IcCOmPqhKg3LeYKAmtfcJO9aKPddgoWfZ7PBAhKrcmsmyza7c9D9kvmiLdQQgoUSxWWUHBB7nSPTSMJNSlNYSg5UBZTbTNVpqmWyzm1HXBQZKodYoCYomswSgZXIKJCh5CrJCh5HIKJXL6lmsVXOboRzkGk2ZVST1DI2PcwaAtJBucXx4phsvszPNU/AuS9riHufd24AbFxvz4c0r7HV0dM51RKN7dsI2DV79deA0uV7L/DrazKuJ85axs5daUNFtP8Ap65tu8ehQaTs/seOlibFGLDieLjxc7qs9217SDMbT3GX3rf1OH2GnijO2faH9Oz4cZ/mvBz/AGN0J8ToF47tquJjeM3OPmgsZUHdLjney7zzr5pdUS/P/KslmswAchdLZJfT6FAZRzAPzgWXGOO85pwQfX/CFpTd4A5+yraerc5zg/DgSD0F0DWnd155z74lWOlD3hnLJ5evVAiWxzz/ANlDbHlLiSeJvf8A0g1DTa/G19OiV1b2SDdODwvwU5GPdhug4kq+GmkP79x//iPPKDLyMIJB1ULLS1uyA65b3T6hZuoaWuLXYIQe3Uo4JgDhAUOcIuV27qgDrXpBtF6N2pW2DjwAJ9Emc4Sx7zXeXkTr5IE09K5++Wt3g0XdbgOaXiG6vh2k6CbfBIY4Wdyxpf3wTippopI/jQ5F+8BoL8uSDK1Udgl0xTXaSSzvsEAskirJXyshbdyC6kpnyuZHGC57jZrRzOftdafYG1ajZdYN9vesA+O+HMOR97HgfMHYfwo7KBpdVSWJItEP7QR3neJyPDxQH8VIIzVx7p/mCMiTwLgY79f3eRCBftbbDqh75X4LzpyGjWjoBZZ/apJaOrmj6ogE6ngPmgtru7sX/wBifUhAbK3GfxnzSWd1inVQMalJpBrxQdppC27hqCCOZF+8itpxlsjZR+1+v3QG5YhM2VDXgxPG65rjY9OAQcrX2jJ559f9qOwDe/v5KqrB3CEtp6lzDdpsUG2gkzZvAev2TQAG3u/gsPHtd1uHX7pnS7XNhhBpLAZ4jn/tKKyJpebtufAfdMaeqEjQND1tlVmAc2+aDb7Llsu7drg2B8oczu/0l1nHNjhLopt1D1UzXYNj4i6DJ7V7TbzXWc25GgafS5KU0m35PhCKxIBwW69AOATvtG1rmujY1oNgSe62wLrADiTccEm2bXNjBZI0W5HQoPpaCpkDnNieW8d5ze9fk3jotz2MN4g2Ru7dv7cZB6BL5InwiJ0Vt3h3r2xoTx45WkotoBzAbC+dOHHgg8y7TMMU74+AOL8jkLPzyXWn/iD/ANze2rGn6j7LKoOx6+F1fs5uSqWjuuPkr6HCD3TsZtBsOzBK82awSE+DSQB9l5NU1r55HzP/AHPeSfsB0AACnPt+T9J+ludz4jnHTSwLW35XufTkhKckAA/VAWDjH2S/bGjeiPYzx9/JC7Xb/LHjw+aBjVxfywddNL6YKQSWzcLUAb8Qzq0ceQWfqIBf3yCAeFlyLHyR9fT/ABG/Eb+9mHDmBx6kJfG2zldRVTo5DfILjrpkn1QRkkuMpeTZxTradMG2LR3HaePK6TTjKAqlcCc6JlAwbwtokcTk2opbEFA+hJbpjgOiv/WEafUBdg3XAHQ+PvopPpuvyv8AdBoaiQ2uEtM+eSsqJsFBxlBmu0JPx3XNsAtPS35ulVRMThw04ha7bOyPjtBaQHtva+hHIrKfptx25KHNPlY9Qg0nZhzd2zpC43BDCMZxcHmtZSO3L2tbjwt06pP2XDog1hewxk3O825zbQ8DhO6qUOeBG1thqfpjig8+7Z1JfOTa1mgDwyfus61b/wDiLSN3KYi2+Y5C63Eb3dv/AOywbAguljtEOrvouRjulXbQwyMdCfohYb3PTKAqMfhMKfhz8kthejIpOP4QMmjr525c8qG0It6M9ACR4ceq4x2OPNFsj3g6/Ecs6cPRB3ZQJp2ny9OP1SqqdY5wjezju45h1Dj5e8qqvgudLeHqgVuPeFloJ6JkrbiwPNIxFkJnDvxusNL/ACQER0pMZjfpqOh4FZWsiLXFp1BsVsKWo0B8+OvlxSrtPR3tK0WGh+x+yDONKKp6m2qFU2INDSVeNbJjHXC3eNz78FmInclYJfd0G0lnX0JS4yI6jcgYNwEr24GujdgEmwb0cTYW9Uxe/CSbRqd2SD/9oifAPagUUUkhO5vEEGx6cF6LsGiuyxO6Gi8j/wC1lrk356oHb/ZSV21HCBtmSND3Ot3WXNj53GB1V3b7aLaaBtHCcusZXcSORPM/RBku1O1/1E0kjcMADIxyjbhv581mIBchG1Du4eqq2dH3ggntc95o5NUKSmLgQBcm1s2ta97++Cq2g+8h8gr6VxBbb3dBOSicLmwGTgZHldSiDh8kxgqARY6e/fkoSgWQVsdw8Pum0GG3vj3ofApU0jPvyR75R8MgXvukZB1PUIAtjAteSXD+ZvHd4gA2BJ4E3OOVjxTCoyHcbWSp0RjMThgft6+acTjeBPMIFgb3vROqumuORt+deSTwuu7QedufFaOns4DP3PqgURw7vDN/G6OnZvRlpzjOp98EVUUoIwbHX380I2Itwca+fjZBhqiLdcWngoBNe0EG7Je1rpW1ATSm5sjRRHmPVBQtVpkdwefUoHrZRxV0FVZLnuVfxCgdyV2Ej2lKXEO5EfVQkkKpL+B48fog9w2l2oYymbUsb8QPduixtbXJvyI0XjG06t0sjnvNySST4qQ2nIIvg714w8uaOROCUE84QV1LtAjdmw4J5ICFu8TdMn9yMoE+4XvIAJJvoM4yceAKYTwjDgHgFrS27LX0a430tcOznT0I7KUxdMSLHcY55BaHbzBZsgscX3XOIvi4F0dC9xDQ5xO6LC+bAcLckCZrHNIV7Hc0zfTjd9/dBugzZBTunUWx66+COgkvbI6/fUdVGOO3yU4WC+dEEdq5hIHAgi3D3dE7NqPiMA46fga+KjVwgsdjgfl4e8JXsOo3XFvmgvljs/zTDZ9du2BFkNV2Lr+fmhnN+vsoNWyp3x3OGunn9fkhK2V4sCMdPRJ6OtLDxTqOobINAPfG6DO9o2/tKRhq1206LeYR5jxWYfEQbHwQdjbhT3URTwF2B/pHtaxotYHqQDlBXIFUWoiQKlyCt7VS5t1eQq3IBSyy5M9WOCpcxAZs6PF+q7tN/AWV9CLMB8Uuq33JQOOzvdp6l2BcRsBIFhvF2ctNrYON04wdQa4J3WCM2M0fo53f84wcE462IAFzx3h0ByhoJG30sEBDZxa3H3/hQcL9eF/fmufD3tCL+/yq/huB0PkgteNQV2F1+uqoM392FOjeL68UB+7ceWRyWYnYWuPBbGGMWvg4+aWdoKNti4YI9/lAPE3ejBbw1GT1JurSAfG/sqns/UC5Y7jp79FbtiMxm4Hddp48Qgqmj6rsNRu6293ygX1SrbUoNHDXAgXz5oWs2cHkEHP2QVJCTnQfX/CMdMWWcBcC1wgt2bC0RuPG5S6UZNtEypJQWuA4km3ilTyQSMoDZGKp0aYGJVSxYQLnhVvaiZGKlzUAzgq7K9zVW5qAxmIwljm5TSQWjHglxblA3pP+yn0uJYz/AE3yOG9nh/Rc88JS2chabY4aaWpbfUxXB3RxccXBJ44FvHggv0TeIKACKqumNLVacvf4UDspnVUOoXMIO8LdffRA2kka4WIB8R0Q7aKMm4wceyrJKEiP4m8BnDTfedzLLDvAc+oVUNxf39UFjyGaHwQFbC9wJ3ieiYw04Ju43R7o2G2nvwQYprS03GCE0fXCVm67U/I8Cmtbs0PbcAAhZyopyw2IsUH01G4dVZS0ubu9F2mnJLGk43mgniBfPoEynpyxzmkWLSWkciMEIIby+ik1BVMjcqJCC0HdcbaclY5gdnRCPXBIg1TqZC1EWFpZKcBqTV7QgQStQ7wi6jVCvQUFqqcFc5QLUF9Q/uNHRBR4N0RUu4clXBHc5QPezMv8uraN43iGG7xJsSblrQbgcb4HQ2VEVaOY8FTsiT4ErX6jR2LgtOuOPA26LtZsrdedwgt1abg905AwTkaHwQMWzREa/VWNELyA93dyScXaAOF9eA80i/RuCKjhLW21c7LrHAbwbcHU5J8kB9ZVMc+7XOY0WDWNHda0YAs4npxVYnj4h7j0FvoFGOkGtkbGwfY/6QVCZvCFx9BjzRET5TpE1o/5H7AK65txHu/BcbJoPfp5IPjTvP75N3TDG2xy5oOtoGvxGwucbAEm5JPAdUa0tcenvCe9lNnfEm+IR3GYZ46F3yt5lBfsDsSyCIueA+ZzbE8Gk8G+8rJbZILidHt7rxz3cNf6YPUf8l6dtnaIjbjJC8f25WF8rnaHeKAd4yq91fRy3H1Xzigi4Km1lYVDc95Qem1Oiz20Xp9VaJBtAIEcpQ8iInQ70FTlwBdK5EgjMLlTphnyUXqyHBQEPbbwVscpGNRwF9L6gHgq7nCmxuLoCmzOx/T1vfPMYwps/bj/AD/lUALu9/tAVE/gcH380SzAylpeTqF8GuPE/VAwlkxg+/f0Q5cePv3hVgOGpsOZXzWkuAbckkAeJ+qBvsakM0gYLgcSOXLxWw2hWspmBrcEDhgDkk9BI6kBBaL2ud61wbak/hZ7aFZJUOO+47p/oGAeV7a+aC7aPaEuJsb/AJWXrHXcVbVQ7hxoqpDdAKrLr4sXWhB0FRDfFW7q+DUHodVos/tFyeVLsJDW/f8AKBNLkod7SmMTVaWDkgSFim1lkY9oVEiChwUozkL46qVvfqgt3tFwSLj9FQ0/RAY2VENqvPyQIGCrmOQHtqDwHqfxqvnPPE+n+bqtuvmApWQSxi+vPxVgLmlrmEAtIIvoeCjE2/ovn8UF9XWyTO3pXbxtYDgLcM+PFRbIPeEMDp4rsYygudC3dSqoZY40TEn35IWpHet74IArLoYutCtAwgi1i7uKdlJugQ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3641725" y="-1630363"/>
            <a:ext cx="3086100" cy="438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4" name="AutoShape 4" descr="data:image/jpeg;base64,/9j/4AAQSkZJRgABAQAAAQABAAD/2wCEAAkGBxQTEhQUExQWFBUXFxQYFxUXFxcXGBcXGBcXFhUXFxcYHCggGBolHBQVITEhJSkrLi4uFx8zODMsNygtLisBCgoKBQUFDgUFDisZExkrKysrKysrKysrKysrKysrKysrKysrKysrKysrKysrKysrKysrKysrKysrKysrKysrK//AABEIAQsAvAMBIgACEQEDEQH/xAAbAAACAwEBAQAAAAAAAAAAAAAEBQIDBgEHAP/EADsQAAEDAwEFBgUCBgEEAwAAAAEAAgMEESExBRJBUWEGInGBkfATobHB0RQyByNCUuHxYjM0gqJDcnP/xAAUAQEAAAAAAAAAAAAAAAAAAAAA/8QAFBEBAAAAAAAAAAAAAAAAAAAAAP/aAAwDAQACEQMRAD8AsoadM4aPoobOh0TiGBBCGnRLIVc1itaxBCONSMKtaFKyAb4CiYUc1qqlQBujVEkQUtrV7II3SPOBwGpJ0A6lZNjKisdvPJjiOjAeHXN3HxQOpa6JptvAnk3K7HVg/wBDvQflFbM2HG1tg0HxTiDZzRwA8ECtjQR+0+n4Xzqcck6fToERf5HFArmoQUBUUFk/dYG3vwQ9RHdBlailCU1UI5LTVsFkhrECSaMXVRbZEzodxwgHeVQ4IhyFLkEHtXGtXz3KHxEHsmz48JvAEvoh3QmEKC8NUw1QBVzEHWsXXMUgVF70HCh5irHSIeR6DK9pH/FnjjP7IxvuHNxw0eQ+qc7MbgWwsS+pJrJyeEhaPI/iy3+xQCwHwQNqeLTCNLFUx1grA5BFyW1zLJg9yX7UJMZI4A+XVBj9rbWLJAb4uLn34FPQ++VhJpC9zmm1m+mbWPh+VtKM9xvgPogrrGXWbrocrVTJNXR5QZSugSsuWl2jDhZmVBS9yHkKseUM4oIucuB64911ABB7lRaBMGOS+j0CYttwQWsVzSqmqZKCRcoPeqnyoSaoAQEPchpXoaSsCFlrAgxm03btXMBxeD5kZ+a3HZmY7oBXmdU/dqZRJe29r0dcg3Wg2Rt8Qn/qtItfddcHwug9RbJorWyLPR7fidGyXesxwPe5EcD1SufttFvhrO/zcSGtHmSg180ipkkO6QlQ2qHC92kHQtcHBHQy3AQY6TZN5HkXAcRp/TrwPBP2QPY1u8OAVlVOyElzyGj+46DqfBAvgbvCZr3O3mkElxIdcgg24aFBfI5AVAuiRIh5igU7Sb3SsdUrZbUPdPgsZUHKAWRyFkOVa8oaQoOEqpzlJyqKD3unR8SW05TKMICGPsh5ZrKbyku06m2EEqmvS2or8apfVVCWyzlAxm2hhBOr0ukmQks6CPaS790t1sb+A/2k52eS3fLjjqPKyOmrC1zHcifmjKqZpjLgxrTrYC1zwQbL+HOywaGRsnfa9xs05AAx9boDa3ZSGOSxjJY8YO9YA8bGxsVr+xzQ2kaB/aD5nVMJy11mPAs79p68vFBm9kdloWNbYEOH9TXkl3V50d6YTxw3AAuSlzBjhwQ43nWJQHDOoBODkXHJKamIRtDG4bc2HLJ06Z+SJ2ntNkG7v3s/ujF865t4JdVVG+b8OHggr+KqKiVQc9CyyIKtov7h8CsfM7VaPaUvdPgVk5X5QVSIZxVzihpEHLqD3e8ru8oOPRB75TcEzYUqpkxY5BypfhZjasmStBUuwVk9qy3KBZPLqg5ZFbKhZSgrkcgZnq+ZyBlegpqMiyJ2dRvqA4A4Y3eJz4NHjf6IJ5TIVksEX8n/AOR99L6DA980Gi7H7SrQwsDQGDu754EZ0vnRbzZ1C90REz3Oc7iQ0Fp4WDcYK852JPX8GRG+bOcG9cj0Wwpdo19270MXXdl/cO9gd3HD0QOqeQm7X/vbg9eR81cWoeOUyAPc3ceLgjjr0wrpb7p4FAu2qzeHOwKVNBHdOCBp0Oh8FpoaL4ha0aDU/VY/tTXXqC6PRlmDwbg+WqDsxQMzlZHWNf0PEKipKBZtJ53Ss3Kn20H4KQyFBS4qkqbiq3IIEKJU1HCD3WmKYt0S6lCYMQVzlZHa5ytbUDCyG2RkoFUrkFO5WSSIOd+EFMz0DI5TlchnlBBzlt+xrWyRt/uY6x08vlhYOVyZ9mNpmCUO1GLjnZB7tTwNtoD+MfdX/pRYAYskWzNtscBbF/oRr6ptLtiKNt3vawad4gZ5Z4oCZYRb35IVkLnuDRzJPTkqaPa8dS/4cJ+JbLi3LWDhvO0ueQytM2FkUZcTYAXcUCbbk4pqd27hzu608bnj5C5XlNVJqm3abbxnnffDWd1reXM+P4WVrKnJ0+SC9x4jXoos2kb2cqG1IcCOmPqhKg3LeYKAmtfcJO9aKPddgoWfZ7PBAhKrcmsmyza7c9D9kvmiLdQQgoUSxWWUHBB7nSPTSMJNSlNYSg5UBZTbTNVpqmWyzm1HXBQZKodYoCYomswSgZXIKJCh5CrJCh5HIKJXL6lmsVXOboRzkGk2ZVST1DI2PcwaAtJBucXx4phsvszPNU/AuS9riHufd24AbFxvz4c0r7HV0dM51RKN7dsI2DV79deA0uV7L/DrazKuJ85axs5daUNFtP8Ap65tu8ehQaTs/seOlibFGLDieLjxc7qs9217SDMbT3GX3rf1OH2GnijO2faH9Oz4cZ/mvBz/AGN0J8ToF47tquJjeM3OPmgsZUHdLjney7zzr5pdUS/P/KslmswAchdLZJfT6FAZRzAPzgWXGOO85pwQfX/CFpTd4A5+yraerc5zg/DgSD0F0DWnd155z74lWOlD3hnLJ5evVAiWxzz/ANlDbHlLiSeJvf8A0g1DTa/G19OiV1b2SDdODwvwU5GPdhug4kq+GmkP79x//iPPKDLyMIJB1ULLS1uyA65b3T6hZuoaWuLXYIQe3Uo4JgDhAUOcIuV27qgDrXpBtF6N2pW2DjwAJ9Emc4Sx7zXeXkTr5IE09K5++Wt3g0XdbgOaXiG6vh2k6CbfBIY4Wdyxpf3wTippopI/jQ5F+8BoL8uSDK1Udgl0xTXaSSzvsEAskirJXyshbdyC6kpnyuZHGC57jZrRzOftdafYG1ajZdYN9vesA+O+HMOR97HgfMHYfwo7KBpdVSWJItEP7QR3neJyPDxQH8VIIzVx7p/mCMiTwLgY79f3eRCBftbbDqh75X4LzpyGjWjoBZZ/apJaOrmj6ogE6ngPmgtru7sX/wBifUhAbK3GfxnzSWd1inVQMalJpBrxQdppC27hqCCOZF+8itpxlsjZR+1+v3QG5YhM2VDXgxPG65rjY9OAQcrX2jJ559f9qOwDe/v5KqrB3CEtp6lzDdpsUG2gkzZvAev2TQAG3u/gsPHtd1uHX7pnS7XNhhBpLAZ4jn/tKKyJpebtufAfdMaeqEjQND1tlVmAc2+aDb7Llsu7drg2B8oczu/0l1nHNjhLopt1D1UzXYNj4i6DJ7V7TbzXWc25GgafS5KU0m35PhCKxIBwW69AOATvtG1rmujY1oNgSe62wLrADiTccEm2bXNjBZI0W5HQoPpaCpkDnNieW8d5ze9fk3jotz2MN4g2Ru7dv7cZB6BL5InwiJ0Vt3h3r2xoTx45WkotoBzAbC+dOHHgg8y7TMMU74+AOL8jkLPzyXWn/iD/ANze2rGn6j7LKoOx6+F1fs5uSqWjuuPkr6HCD3TsZtBsOzBK82awSE+DSQB9l5NU1r55HzP/AHPeSfsB0AACnPt+T9J+ludz4jnHTSwLW35XufTkhKckAA/VAWDjH2S/bGjeiPYzx9/JC7Xb/LHjw+aBjVxfywddNL6YKQSWzcLUAb8Qzq0ceQWfqIBf3yCAeFlyLHyR9fT/ABG/Eb+9mHDmBx6kJfG2zldRVTo5DfILjrpkn1QRkkuMpeTZxTradMG2LR3HaePK6TTjKAqlcCc6JlAwbwtokcTk2opbEFA+hJbpjgOiv/WEafUBdg3XAHQ+PvopPpuvyv8AdBoaiQ2uEtM+eSsqJsFBxlBmu0JPx3XNsAtPS35ulVRMThw04ha7bOyPjtBaQHtva+hHIrKfptx25KHNPlY9Qg0nZhzd2zpC43BDCMZxcHmtZSO3L2tbjwt06pP2XDog1hewxk3O825zbQ8DhO6qUOeBG1thqfpjig8+7Z1JfOTa1mgDwyfus61b/wDiLSN3KYi2+Y5C63Eb3dv/AOywbAguljtEOrvouRjulXbQwyMdCfohYb3PTKAqMfhMKfhz8kthejIpOP4QMmjr525c8qG0It6M9ACR4ceq4x2OPNFsj3g6/Ecs6cPRB3ZQJp2ny9OP1SqqdY5wjezju45h1Dj5e8qqvgudLeHqgVuPeFloJ6JkrbiwPNIxFkJnDvxusNL/ACQER0pMZjfpqOh4FZWsiLXFp1BsVsKWo0B8+OvlxSrtPR3tK0WGh+x+yDONKKp6m2qFU2INDSVeNbJjHXC3eNz78FmInclYJfd0G0lnX0JS4yI6jcgYNwEr24GujdgEmwb0cTYW9Uxe/CSbRqd2SD/9oifAPagUUUkhO5vEEGx6cF6LsGiuyxO6Gi8j/wC1lrk356oHb/ZSV21HCBtmSND3Ot3WXNj53GB1V3b7aLaaBtHCcusZXcSORPM/RBku1O1/1E0kjcMADIxyjbhv581mIBchG1Du4eqq2dH3ggntc95o5NUKSmLgQBcm1s2ta97++Cq2g+8h8gr6VxBbb3dBOSicLmwGTgZHldSiDh8kxgqARY6e/fkoSgWQVsdw8Pum0GG3vj3ofApU0jPvyR75R8MgXvukZB1PUIAtjAteSXD+ZvHd4gA2BJ4E3OOVjxTCoyHcbWSp0RjMThgft6+acTjeBPMIFgb3vROqumuORt+deSTwuu7QedufFaOns4DP3PqgURw7vDN/G6OnZvRlpzjOp98EVUUoIwbHX380I2Itwca+fjZBhqiLdcWngoBNe0EG7Je1rpW1ATSm5sjRRHmPVBQtVpkdwefUoHrZRxV0FVZLnuVfxCgdyV2Ej2lKXEO5EfVQkkKpL+B48fog9w2l2oYymbUsb8QPduixtbXJvyI0XjG06t0sjnvNySST4qQ2nIIvg714w8uaOROCUE84QV1LtAjdmw4J5ICFu8TdMn9yMoE+4XvIAJJvoM4yceAKYTwjDgHgFrS27LX0a430tcOznT0I7KUxdMSLHcY55BaHbzBZsgscX3XOIvi4F0dC9xDQ5xO6LC+bAcLckCZrHNIV7Hc0zfTjd9/dBugzZBTunUWx66+COgkvbI6/fUdVGOO3yU4WC+dEEdq5hIHAgi3D3dE7NqPiMA46fga+KjVwgsdjgfl4e8JXsOo3XFvmgvljs/zTDZ9du2BFkNV2Lr+fmhnN+vsoNWyp3x3OGunn9fkhK2V4sCMdPRJ6OtLDxTqOobINAPfG6DO9o2/tKRhq1206LeYR5jxWYfEQbHwQdjbhT3URTwF2B/pHtaxotYHqQDlBXIFUWoiQKlyCt7VS5t1eQq3IBSyy5M9WOCpcxAZs6PF+q7tN/AWV9CLMB8Uuq33JQOOzvdp6l2BcRsBIFhvF2ctNrYON04wdQa4J3WCM2M0fo53f84wcE462IAFzx3h0ByhoJG30sEBDZxa3H3/hQcL9eF/fmufD3tCL+/yq/huB0PkgteNQV2F1+uqoM392FOjeL68UB+7ceWRyWYnYWuPBbGGMWvg4+aWdoKNti4YI9/lAPE3ejBbw1GT1JurSAfG/sqns/UC5Y7jp79FbtiMxm4Hddp48Qgqmj6rsNRu6293ygX1SrbUoNHDXAgXz5oWs2cHkEHP2QVJCTnQfX/CMdMWWcBcC1wgt2bC0RuPG5S6UZNtEypJQWuA4km3ilTyQSMoDZGKp0aYGJVSxYQLnhVvaiZGKlzUAzgq7K9zVW5qAxmIwljm5TSQWjHglxblA3pP+yn0uJYz/AE3yOG9nh/Rc88JS2chabY4aaWpbfUxXB3RxccXBJ44FvHggv0TeIKACKqumNLVacvf4UDspnVUOoXMIO8LdffRA2kka4WIB8R0Q7aKMm4wceyrJKEiP4m8BnDTfedzLLDvAc+oVUNxf39UFjyGaHwQFbC9wJ3ieiYw04Ju43R7o2G2nvwQYprS03GCE0fXCVm67U/I8Cmtbs0PbcAAhZyopyw2IsUH01G4dVZS0ubu9F2mnJLGk43mgniBfPoEynpyxzmkWLSWkciMEIIby+ik1BVMjcqJCC0HdcbaclY5gdnRCPXBIg1TqZC1EWFpZKcBqTV7QgQStQ7wi6jVCvQUFqqcFc5QLUF9Q/uNHRBR4N0RUu4clXBHc5QPezMv8uraN43iGG7xJsSblrQbgcb4HQ2VEVaOY8FTsiT4ErX6jR2LgtOuOPA26LtZsrdedwgt1abg905AwTkaHwQMWzREa/VWNELyA93dyScXaAOF9eA80i/RuCKjhLW21c7LrHAbwbcHU5J8kB9ZVMc+7XOY0WDWNHda0YAs4npxVYnj4h7j0FvoFGOkGtkbGwfY/6QVCZvCFx9BjzRET5TpE1o/5H7AK65txHu/BcbJoPfp5IPjTvP75N3TDG2xy5oOtoGvxGwucbAEm5JPAdUa0tcenvCe9lNnfEm+IR3GYZ46F3yt5lBfsDsSyCIueA+ZzbE8Gk8G+8rJbZILidHt7rxz3cNf6YPUf8l6dtnaIjbjJC8f25WF8rnaHeKAd4yq91fRy3H1Xzigi4Km1lYVDc95Qem1Oiz20Xp9VaJBtAIEcpQ8iInQ70FTlwBdK5EgjMLlTphnyUXqyHBQEPbbwVscpGNRwF9L6gHgq7nCmxuLoCmzOx/T1vfPMYwps/bj/AD/lUALu9/tAVE/gcH380SzAylpeTqF8GuPE/VAwlkxg+/f0Q5cePv3hVgOGpsOZXzWkuAbckkAeJ+qBvsakM0gYLgcSOXLxWw2hWspmBrcEDhgDkk9BI6kBBaL2ud61wbak/hZ7aFZJUOO+47p/oGAeV7a+aC7aPaEuJsb/AJWXrHXcVbVQ7hxoqpDdAKrLr4sXWhB0FRDfFW7q+DUHodVos/tFyeVLsJDW/f8AKBNLkod7SmMTVaWDkgSFim1lkY9oVEiChwUozkL46qVvfqgt3tFwSLj9FQ0/RAY2VENqvPyQIGCrmOQHtqDwHqfxqvnPPE+n+bqtuvmApWQSxi+vPxVgLmlrmEAtIIvoeCjE2/ovn8UF9XWyTO3pXbxtYDgLcM+PFRbIPeEMDp4rsYygudC3dSqoZY40TEn35IWpHet74IArLoYutCtAwgi1i7uKdlJugQ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226175" y="-1744663"/>
            <a:ext cx="8697913" cy="268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/>
              <a:t>Controlled Substances Act, 1970</a:t>
            </a:r>
          </a:p>
        </p:txBody>
      </p:sp>
      <p:pic>
        <p:nvPicPr>
          <p:cNvPr id="172036" name="Picture 4" descr="C:\Users\acpande\AppData\Local\Microsoft\Windows\Temporary Internet Files\Content.IE5\26CLID6U\MP90040087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430" y="3791298"/>
            <a:ext cx="2346570" cy="2933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6574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drug schedules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2400" y="5918200"/>
            <a:ext cx="3733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147638" y="1225550"/>
            <a:ext cx="8818562" cy="616585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2500" dirty="0" smtClean="0"/>
              <a:t>Schedule I</a:t>
            </a:r>
          </a:p>
          <a:p>
            <a:pPr lvl="1">
              <a:spcBef>
                <a:spcPct val="0"/>
              </a:spcBef>
              <a:defRPr/>
            </a:pPr>
            <a:r>
              <a:rPr lang="en-US" sz="2500" dirty="0"/>
              <a:t>h</a:t>
            </a:r>
            <a:r>
              <a:rPr lang="en-US" sz="2500" dirty="0" smtClean="0"/>
              <a:t>igh risk of misuse</a:t>
            </a:r>
          </a:p>
          <a:p>
            <a:pPr lvl="1">
              <a:spcBef>
                <a:spcPct val="0"/>
              </a:spcBef>
              <a:defRPr/>
            </a:pPr>
            <a:r>
              <a:rPr lang="en-US" sz="2500" dirty="0"/>
              <a:t>h</a:t>
            </a:r>
            <a:r>
              <a:rPr lang="en-US" sz="2500" dirty="0" smtClean="0"/>
              <a:t>as not been shown to be safe; no medical use</a:t>
            </a:r>
          </a:p>
          <a:p>
            <a:pPr lvl="1">
              <a:spcBef>
                <a:spcPct val="0"/>
              </a:spcBef>
              <a:defRPr/>
            </a:pPr>
            <a:r>
              <a:rPr lang="en-US" sz="2500" dirty="0" smtClean="0"/>
              <a:t>e.g. heroin, marijuana</a:t>
            </a:r>
          </a:p>
          <a:p>
            <a:pPr>
              <a:spcBef>
                <a:spcPct val="0"/>
              </a:spcBef>
              <a:defRPr/>
            </a:pPr>
            <a:r>
              <a:rPr lang="en-US" sz="2500" dirty="0" smtClean="0"/>
              <a:t>Schedule II</a:t>
            </a:r>
          </a:p>
          <a:p>
            <a:pPr lvl="1">
              <a:spcBef>
                <a:spcPct val="0"/>
              </a:spcBef>
              <a:defRPr/>
            </a:pPr>
            <a:r>
              <a:rPr lang="en-US" sz="2500" dirty="0"/>
              <a:t>h</a:t>
            </a:r>
            <a:r>
              <a:rPr lang="en-US" sz="2500" dirty="0" smtClean="0"/>
              <a:t>igh risk of misuse, but less dangerous than Schedule 1</a:t>
            </a:r>
          </a:p>
          <a:p>
            <a:pPr lvl="1">
              <a:spcBef>
                <a:spcPct val="0"/>
              </a:spcBef>
              <a:defRPr/>
            </a:pPr>
            <a:r>
              <a:rPr lang="en-US" sz="2500" dirty="0" smtClean="0"/>
              <a:t>e.g. cocaine, oxycodone (</a:t>
            </a:r>
            <a:r>
              <a:rPr lang="en-US" sz="2500" dirty="0" err="1" smtClean="0"/>
              <a:t>Oxycontin</a:t>
            </a:r>
            <a:r>
              <a:rPr lang="en-US" sz="2500" dirty="0" smtClean="0"/>
              <a:t>) </a:t>
            </a:r>
          </a:p>
          <a:p>
            <a:pPr>
              <a:spcBef>
                <a:spcPct val="0"/>
              </a:spcBef>
              <a:defRPr/>
            </a:pPr>
            <a:r>
              <a:rPr lang="en-US" sz="2500" dirty="0" smtClean="0"/>
              <a:t>Schedule III</a:t>
            </a:r>
          </a:p>
          <a:p>
            <a:pPr lvl="1">
              <a:spcBef>
                <a:spcPct val="0"/>
              </a:spcBef>
              <a:defRPr/>
            </a:pPr>
            <a:r>
              <a:rPr lang="en-US" sz="2500" dirty="0"/>
              <a:t>m</a:t>
            </a:r>
            <a:r>
              <a:rPr lang="en-US" sz="2500" dirty="0" smtClean="0"/>
              <a:t>oderate risk for misuse </a:t>
            </a:r>
          </a:p>
          <a:p>
            <a:pPr lvl="1">
              <a:spcBef>
                <a:spcPct val="0"/>
              </a:spcBef>
              <a:defRPr/>
            </a:pPr>
            <a:r>
              <a:rPr lang="en-US" sz="2500" dirty="0"/>
              <a:t>e</a:t>
            </a:r>
            <a:r>
              <a:rPr lang="en-US" sz="2500" dirty="0" smtClean="0"/>
              <a:t>.g. hydrocodone (</a:t>
            </a:r>
            <a:r>
              <a:rPr lang="en-US" sz="2500" dirty="0" err="1" smtClean="0"/>
              <a:t>Vicodin</a:t>
            </a:r>
            <a:r>
              <a:rPr lang="en-US" sz="2500" dirty="0" smtClean="0"/>
              <a:t>), anabolic steroids </a:t>
            </a:r>
          </a:p>
          <a:p>
            <a:pPr>
              <a:spcBef>
                <a:spcPct val="0"/>
              </a:spcBef>
              <a:defRPr/>
            </a:pPr>
            <a:r>
              <a:rPr lang="en-US" sz="2500" dirty="0" smtClean="0"/>
              <a:t>Schedule IV </a:t>
            </a:r>
          </a:p>
          <a:p>
            <a:pPr lvl="1">
              <a:spcBef>
                <a:spcPct val="0"/>
              </a:spcBef>
              <a:defRPr/>
            </a:pPr>
            <a:r>
              <a:rPr lang="en-US" sz="2500" dirty="0"/>
              <a:t>l</a:t>
            </a:r>
            <a:r>
              <a:rPr lang="en-US" sz="2500" dirty="0" smtClean="0"/>
              <a:t>ow potential for misuse</a:t>
            </a:r>
          </a:p>
          <a:p>
            <a:pPr lvl="1">
              <a:spcBef>
                <a:spcPct val="0"/>
              </a:spcBef>
              <a:defRPr/>
            </a:pPr>
            <a:r>
              <a:rPr lang="en-US" sz="2500" dirty="0"/>
              <a:t>e</a:t>
            </a:r>
            <a:r>
              <a:rPr lang="en-US" sz="2500" dirty="0" smtClean="0"/>
              <a:t>.g. alprazolam (Xanax), </a:t>
            </a:r>
            <a:r>
              <a:rPr lang="en-US" sz="2500" dirty="0" err="1" smtClean="0"/>
              <a:t>zolpidem</a:t>
            </a:r>
            <a:r>
              <a:rPr lang="en-US" sz="2500" dirty="0" smtClean="0"/>
              <a:t> (Ambien)   </a:t>
            </a:r>
          </a:p>
          <a:p>
            <a:pPr>
              <a:spcBef>
                <a:spcPct val="0"/>
              </a:spcBef>
              <a:defRPr/>
            </a:pPr>
            <a:r>
              <a:rPr lang="en-US" sz="2500" dirty="0" smtClean="0"/>
              <a:t>Schedule V </a:t>
            </a:r>
          </a:p>
          <a:p>
            <a:pPr lvl="1">
              <a:spcBef>
                <a:spcPct val="0"/>
              </a:spcBef>
              <a:defRPr/>
            </a:pPr>
            <a:r>
              <a:rPr lang="en-US" sz="2500" dirty="0"/>
              <a:t>l</a:t>
            </a:r>
            <a:r>
              <a:rPr lang="en-US" sz="2500" dirty="0" smtClean="0"/>
              <a:t>ow potential for misuse; low narcotic content </a:t>
            </a:r>
          </a:p>
          <a:p>
            <a:pPr lvl="1">
              <a:spcBef>
                <a:spcPct val="0"/>
              </a:spcBef>
              <a:defRPr/>
            </a:pPr>
            <a:r>
              <a:rPr lang="en-US" sz="2500" dirty="0"/>
              <a:t>e</a:t>
            </a:r>
            <a:r>
              <a:rPr lang="en-US" sz="2500" dirty="0" smtClean="0"/>
              <a:t>.g. Robitussin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300" dirty="0"/>
              <a:t>	</a:t>
            </a:r>
            <a:r>
              <a:rPr lang="en-US" sz="2300" dirty="0" smtClean="0"/>
              <a:t>	</a:t>
            </a:r>
          </a:p>
        </p:txBody>
      </p:sp>
      <p:sp>
        <p:nvSpPr>
          <p:cNvPr id="20485" name="AutoShape 2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6" name="AutoShape 4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944563"/>
            <a:ext cx="2314575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7" name="AutoShape 2" descr="data:image/jpeg;base64,/9j/4AAQSkZJRgABAQAAAQABAAD/2wCEAAkGBxQTEhQUExQWFBUXFxQYFxUXFxcXGBcXGBcXFhUXFxcYHCggGBolHBQVITEhJSkrLi4uFx8zODMsNygtLisBCgoKBQUFDgUFDisZExkrKysrKysrKysrKysrKysrKysrKysrKysrKysrKysrKysrKysrKysrKysrKysrKysrK//AABEIAQsAvAMBIgACEQEDEQH/xAAbAAACAwEBAQAAAAAAAAAAAAAEBQIDBgEHAP/EADsQAAEDAwEFBgUCBgEEAwAAAAEAAgMEESExBRJBUWEGInGBkfATobHB0RQyByNCUuHxYjM0gqJDcnP/xAAUAQEAAAAAAAAAAAAAAAAAAAAA/8QAFBEBAAAAAAAAAAAAAAAAAAAAAP/aAAwDAQACEQMRAD8AsoadM4aPoobOh0TiGBBCGnRLIVc1itaxBCONSMKtaFKyAb4CiYUc1qqlQBujVEkQUtrV7II3SPOBwGpJ0A6lZNjKisdvPJjiOjAeHXN3HxQOpa6JptvAnk3K7HVg/wBDvQflFbM2HG1tg0HxTiDZzRwA8ECtjQR+0+n4Xzqcck6fToERf5HFArmoQUBUUFk/dYG3vwQ9RHdBlailCU1UI5LTVsFkhrECSaMXVRbZEzodxwgHeVQ4IhyFLkEHtXGtXz3KHxEHsmz48JvAEvoh3QmEKC8NUw1QBVzEHWsXXMUgVF70HCh5irHSIeR6DK9pH/FnjjP7IxvuHNxw0eQ+qc7MbgWwsS+pJrJyeEhaPI/iy3+xQCwHwQNqeLTCNLFUx1grA5BFyW1zLJg9yX7UJMZI4A+XVBj9rbWLJAb4uLn34FPQ++VhJpC9zmm1m+mbWPh+VtKM9xvgPogrrGXWbrocrVTJNXR5QZSugSsuWl2jDhZmVBS9yHkKseUM4oIucuB64911ABB7lRaBMGOS+j0CYttwQWsVzSqmqZKCRcoPeqnyoSaoAQEPchpXoaSsCFlrAgxm03btXMBxeD5kZ+a3HZmY7oBXmdU/dqZRJe29r0dcg3Wg2Rt8Qn/qtItfddcHwug9RbJorWyLPR7fidGyXesxwPe5EcD1SufttFvhrO/zcSGtHmSg180ipkkO6QlQ2qHC92kHQtcHBHQy3AQY6TZN5HkXAcRp/TrwPBP2QPY1u8OAVlVOyElzyGj+46DqfBAvgbvCZr3O3mkElxIdcgg24aFBfI5AVAuiRIh5igU7Sb3SsdUrZbUPdPgsZUHKAWRyFkOVa8oaQoOEqpzlJyqKD3unR8SW05TKMICGPsh5ZrKbyku06m2EEqmvS2or8apfVVCWyzlAxm2hhBOr0ukmQks6CPaS790t1sb+A/2k52eS3fLjjqPKyOmrC1zHcifmjKqZpjLgxrTrYC1zwQbL+HOywaGRsnfa9xs05AAx9boDa3ZSGOSxjJY8YO9YA8bGxsVr+xzQ2kaB/aD5nVMJy11mPAs79p68vFBm9kdloWNbYEOH9TXkl3V50d6YTxw3AAuSlzBjhwQ43nWJQHDOoBODkXHJKamIRtDG4bc2HLJ06Z+SJ2ntNkG7v3s/ujF865t4JdVVG+b8OHggr+KqKiVQc9CyyIKtov7h8CsfM7VaPaUvdPgVk5X5QVSIZxVzihpEHLqD3e8ru8oOPRB75TcEzYUqpkxY5BypfhZjasmStBUuwVk9qy3KBZPLqg5ZFbKhZSgrkcgZnq+ZyBlegpqMiyJ2dRvqA4A4Y3eJz4NHjf6IJ5TIVksEX8n/AOR99L6DA980Gi7H7SrQwsDQGDu754EZ0vnRbzZ1C90REz3Oc7iQ0Fp4WDcYK852JPX8GRG+bOcG9cj0Wwpdo19270MXXdl/cO9gd3HD0QOqeQm7X/vbg9eR81cWoeOUyAPc3ceLgjjr0wrpb7p4FAu2qzeHOwKVNBHdOCBp0Oh8FpoaL4ha0aDU/VY/tTXXqC6PRlmDwbg+WqDsxQMzlZHWNf0PEKipKBZtJ53Ss3Kn20H4KQyFBS4qkqbiq3IIEKJU1HCD3WmKYt0S6lCYMQVzlZHa5ytbUDCyG2RkoFUrkFO5WSSIOd+EFMz0DI5TlchnlBBzlt+xrWyRt/uY6x08vlhYOVyZ9mNpmCUO1GLjnZB7tTwNtoD+MfdX/pRYAYskWzNtscBbF/oRr6ptLtiKNt3vawad4gZ5Z4oCZYRb35IVkLnuDRzJPTkqaPa8dS/4cJ+JbLi3LWDhvO0ueQytM2FkUZcTYAXcUCbbk4pqd27hzu608bnj5C5XlNVJqm3abbxnnffDWd1reXM+P4WVrKnJ0+SC9x4jXoos2kb2cqG1IcCOmPqhKg3LeYKAmtfcJO9aKPddgoWfZ7PBAhKrcmsmyza7c9D9kvmiLdQQgoUSxWWUHBB7nSPTSMJNSlNYSg5UBZTbTNVpqmWyzm1HXBQZKodYoCYomswSgZXIKJCh5CrJCh5HIKJXL6lmsVXOboRzkGk2ZVST1DI2PcwaAtJBucXx4phsvszPNU/AuS9riHufd24AbFxvz4c0r7HV0dM51RKN7dsI2DV79deA0uV7L/DrazKuJ85axs5daUNFtP8Ap65tu8ehQaTs/seOlibFGLDieLjxc7qs9217SDMbT3GX3rf1OH2GnijO2faH9Oz4cZ/mvBz/AGN0J8ToF47tquJjeM3OPmgsZUHdLjney7zzr5pdUS/P/KslmswAchdLZJfT6FAZRzAPzgWXGOO85pwQfX/CFpTd4A5+yraerc5zg/DgSD0F0DWnd155z74lWOlD3hnLJ5evVAiWxzz/ANlDbHlLiSeJvf8A0g1DTa/G19OiV1b2SDdODwvwU5GPdhug4kq+GmkP79x//iPPKDLyMIJB1ULLS1uyA65b3T6hZuoaWuLXYIQe3Uo4JgDhAUOcIuV27qgDrXpBtF6N2pW2DjwAJ9Emc4Sx7zXeXkTr5IE09K5++Wt3g0XdbgOaXiG6vh2k6CbfBIY4Wdyxpf3wTippopI/jQ5F+8BoL8uSDK1Udgl0xTXaSSzvsEAskirJXyshbdyC6kpnyuZHGC57jZrRzOftdafYG1ajZdYN9vesA+O+HMOR97HgfMHYfwo7KBpdVSWJItEP7QR3neJyPDxQH8VIIzVx7p/mCMiTwLgY79f3eRCBftbbDqh75X4LzpyGjWjoBZZ/apJaOrmj6ogE6ngPmgtru7sX/wBifUhAbK3GfxnzSWd1inVQMalJpBrxQdppC27hqCCOZF+8itpxlsjZR+1+v3QG5YhM2VDXgxPG65rjY9OAQcrX2jJ559f9qOwDe/v5KqrB3CEtp6lzDdpsUG2gkzZvAev2TQAG3u/gsPHtd1uHX7pnS7XNhhBpLAZ4jn/tKKyJpebtufAfdMaeqEjQND1tlVmAc2+aDb7Llsu7drg2B8oczu/0l1nHNjhLopt1D1UzXYNj4i6DJ7V7TbzXWc25GgafS5KU0m35PhCKxIBwW69AOATvtG1rmujY1oNgSe62wLrADiTccEm2bXNjBZI0W5HQoPpaCpkDnNieW8d5ze9fk3jotz2MN4g2Ru7dv7cZB6BL5InwiJ0Vt3h3r2xoTx45WkotoBzAbC+dOHHgg8y7TMMU74+AOL8jkLPzyXWn/iD/ANze2rGn6j7LKoOx6+F1fs5uSqWjuuPkr6HCD3TsZtBsOzBK82awSE+DSQB9l5NU1r55HzP/AHPeSfsB0AACnPt+T9J+ludz4jnHTSwLW35XufTkhKckAA/VAWDjH2S/bGjeiPYzx9/JC7Xb/LHjw+aBjVxfywddNL6YKQSWzcLUAb8Qzq0ceQWfqIBf3yCAeFlyLHyR9fT/ABG/Eb+9mHDmBx6kJfG2zldRVTo5DfILjrpkn1QRkkuMpeTZxTradMG2LR3HaePK6TTjKAqlcCc6JlAwbwtokcTk2opbEFA+hJbpjgOiv/WEafUBdg3XAHQ+PvopPpuvyv8AdBoaiQ2uEtM+eSsqJsFBxlBmu0JPx3XNsAtPS35ulVRMThw04ha7bOyPjtBaQHtva+hHIrKfptx25KHNPlY9Qg0nZhzd2zpC43BDCMZxcHmtZSO3L2tbjwt06pP2XDog1hewxk3O825zbQ8DhO6qUOeBG1thqfpjig8+7Z1JfOTa1mgDwyfus61b/wDiLSN3KYi2+Y5C63Eb3dv/AOywbAguljtEOrvouRjulXbQwyMdCfohYb3PTKAqMfhMKfhz8kthejIpOP4QMmjr525c8qG0It6M9ACR4ceq4x2OPNFsj3g6/Ecs6cPRB3ZQJp2ny9OP1SqqdY5wjezju45h1Dj5e8qqvgudLeHqgVuPeFloJ6JkrbiwPNIxFkJnDvxusNL/ACQER0pMZjfpqOh4FZWsiLXFp1BsVsKWo0B8+OvlxSrtPR3tK0WGh+x+yDONKKp6m2qFU2INDSVeNbJjHXC3eNz78FmInclYJfd0G0lnX0JS4yI6jcgYNwEr24GujdgEmwb0cTYW9Uxe/CSbRqd2SD/9oifAPagUUUkhO5vEEGx6cF6LsGiuyxO6Gi8j/wC1lrk356oHb/ZSV21HCBtmSND3Ot3WXNj53GB1V3b7aLaaBtHCcusZXcSORPM/RBku1O1/1E0kjcMADIxyjbhv581mIBchG1Du4eqq2dH3ggntc95o5NUKSmLgQBcm1s2ta97++Cq2g+8h8gr6VxBbb3dBOSicLmwGTgZHldSiDh8kxgqARY6e/fkoSgWQVsdw8Pum0GG3vj3ofApU0jPvyR75R8MgXvukZB1PUIAtjAteSXD+ZvHd4gA2BJ4E3OOVjxTCoyHcbWSp0RjMThgft6+acTjeBPMIFgb3vROqumuORt+deSTwuu7QedufFaOns4DP3PqgURw7vDN/G6OnZvRlpzjOp98EVUUoIwbHX380I2Itwca+fjZBhqiLdcWngoBNe0EG7Je1rpW1ATSm5sjRRHmPVBQtVpkdwefUoHrZRxV0FVZLnuVfxCgdyV2Ej2lKXEO5EfVQkkKpL+B48fog9w2l2oYymbUsb8QPduixtbXJvyI0XjG06t0sjnvNySST4qQ2nIIvg714w8uaOROCUE84QV1LtAjdmw4J5ICFu8TdMn9yMoE+4XvIAJJvoM4yceAKYTwjDgHgFrS27LX0a430tcOznT0I7KUxdMSLHcY55BaHbzBZsgscX3XOIvi4F0dC9xDQ5xO6LC+bAcLckCZrHNIV7Hc0zfTjd9/dBugzZBTunUWx66+COgkvbI6/fUdVGOO3yU4WC+dEEdq5hIHAgi3D3dE7NqPiMA46fga+KjVwgsdjgfl4e8JXsOo3XFvmgvljs/zTDZ9du2BFkNV2Lr+fmhnN+vsoNWyp3x3OGunn9fkhK2V4sCMdPRJ6OtLDxTqOobINAPfG6DO9o2/tKRhq1206LeYR5jxWYfEQbHwQdjbhT3URTwF2B/pHtaxotYHqQDlBXIFUWoiQKlyCt7VS5t1eQq3IBSyy5M9WOCpcxAZs6PF+q7tN/AWV9CLMB8Uuq33JQOOzvdp6l2BcRsBIFhvF2ctNrYON04wdQa4J3WCM2M0fo53f84wcE462IAFzx3h0ByhoJG30sEBDZxa3H3/hQcL9eF/fmufD3tCL+/yq/huB0PkgteNQV2F1+uqoM392FOjeL68UB+7ceWRyWYnYWuPBbGGMWvg4+aWdoKNti4YI9/lAPE3ejBbw1GT1JurSAfG/sqns/UC5Y7jp79FbtiMxm4Hddp48Qgqmj6rsNRu6293ygX1SrbUoNHDXAgXz5oWs2cHkEHP2QVJCTnQfX/CMdMWWcBcC1wgt2bC0RuPG5S6UZNtEypJQWuA4km3ilTyQSMoDZGKp0aYGJVSxYQLnhVvaiZGKlzUAzgq7K9zVW5qAxmIwljm5TSQWjHglxblA3pP+yn0uJYz/AE3yOG9nh/Rc88JS2chabY4aaWpbfUxXB3RxccXBJ44FvHggv0TeIKACKqumNLVacvf4UDspnVUOoXMIO8LdffRA2kka4WIB8R0Q7aKMm4wceyrJKEiP4m8BnDTfedzLLDvAc+oVUNxf39UFjyGaHwQFbC9wJ3ieiYw04Ju43R7o2G2nvwQYprS03GCE0fXCVm67U/I8Cmtbs0PbcAAhZyopyw2IsUH01G4dVZS0ubu9F2mnJLGk43mgniBfPoEynpyxzmkWLSWkciMEIIby+ik1BVMjcqJCC0HdcbaclY5gdnRCPXBIg1TqZC1EWFpZKcBqTV7QgQStQ7wi6jVCvQUFqqcFc5QLUF9Q/uNHRBR4N0RUu4clXBHc5QPezMv8uraN43iGG7xJsSblrQbgcb4HQ2VEVaOY8FTsiT4ErX6jR2LgtOuOPA26LtZsrdedwgt1abg905AwTkaHwQMWzREa/VWNELyA93dyScXaAOF9eA80i/RuCKjhLW21c7LrHAbwbcHU5J8kB9ZVMc+7XOY0WDWNHda0YAs4npxVYnj4h7j0FvoFGOkGtkbGwfY/6QVCZvCFx9BjzRET5TpE1o/5H7AK65txHu/BcbJoPfp5IPjTvP75N3TDG2xy5oOtoGvxGwucbAEm5JPAdUa0tcenvCe9lNnfEm+IR3GYZ46F3yt5lBfsDsSyCIueA+ZzbE8Gk8G+8rJbZILidHt7rxz3cNf6YPUf8l6dtnaIjbjJC8f25WF8rnaHeKAd4yq91fRy3H1Xzigi4Km1lYVDc95Qem1Oiz20Xp9VaJBtAIEcpQ8iInQ70FTlwBdK5EgjMLlTphnyUXqyHBQEPbbwVscpGNRwF9L6gHgq7nCmxuLoCmzOx/T1vfPMYwps/bj/AD/lUALu9/tAVE/gcH380SzAylpeTqF8GuPE/VAwlkxg+/f0Q5cePv3hVgOGpsOZXzWkuAbckkAeJ+qBvsakM0gYLgcSOXLxWw2hWspmBrcEDhgDkk9BI6kBBaL2ud61wbak/hZ7aFZJUOO+47p/oGAeV7a+aC7aPaEuJsb/AJWXrHXcVbVQ7hxoqpDdAKrLr4sXWhB0FRDfFW7q+DUHodVos/tFyeVLsJDW/f8AKBNLkod7SmMTVaWDkgSFim1lkY9oVEiChwUozkL46qVvfqgt3tFwSLj9FQ0/RAY2VENqvPyQIGCrmOQHtqDwHqfxqvnPPE+n+bqtuvmApWQSxi+vPxVgLmlrmEAtIIvoeCjE2/ovn8UF9XWyTO3pXbxtYDgLcM+PFRbIPeEMDp4rsYygudC3dSqoZY40TEn35IWpHet74IArLoYutCtAwgi1i7uKdlJugQ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3641725" y="-1630363"/>
            <a:ext cx="3086100" cy="438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8" name="AutoShape 4" descr="data:image/jpeg;base64,/9j/4AAQSkZJRgABAQAAAQABAAD/2wCEAAkGBxQTEhQUExQWFBUXFxQYFxUXFxcXGBcXGBcXFhUXFxcYHCggGBolHBQVITEhJSkrLi4uFx8zODMsNygtLisBCgoKBQUFDgUFDisZExkrKysrKysrKysrKysrKysrKysrKysrKysrKysrKysrKysrKysrKysrKysrKysrKysrK//AABEIAQsAvAMBIgACEQEDEQH/xAAbAAACAwEBAQAAAAAAAAAAAAAEBQIDBgEHAP/EADsQAAEDAwEFBgUCBgEEAwAAAAEAAgMEESExBRJBUWEGInGBkfATobHB0RQyByNCUuHxYjM0gqJDcnP/xAAUAQEAAAAAAAAAAAAAAAAAAAAA/8QAFBEBAAAAAAAAAAAAAAAAAAAAAP/aAAwDAQACEQMRAD8AsoadM4aPoobOh0TiGBBCGnRLIVc1itaxBCONSMKtaFKyAb4CiYUc1qqlQBujVEkQUtrV7II3SPOBwGpJ0A6lZNjKisdvPJjiOjAeHXN3HxQOpa6JptvAnk3K7HVg/wBDvQflFbM2HG1tg0HxTiDZzRwA8ECtjQR+0+n4Xzqcck6fToERf5HFArmoQUBUUFk/dYG3vwQ9RHdBlailCU1UI5LTVsFkhrECSaMXVRbZEzodxwgHeVQ4IhyFLkEHtXGtXz3KHxEHsmz48JvAEvoh3QmEKC8NUw1QBVzEHWsXXMUgVF70HCh5irHSIeR6DK9pH/FnjjP7IxvuHNxw0eQ+qc7MbgWwsS+pJrJyeEhaPI/iy3+xQCwHwQNqeLTCNLFUx1grA5BFyW1zLJg9yX7UJMZI4A+XVBj9rbWLJAb4uLn34FPQ++VhJpC9zmm1m+mbWPh+VtKM9xvgPogrrGXWbrocrVTJNXR5QZSugSsuWl2jDhZmVBS9yHkKseUM4oIucuB64911ABB7lRaBMGOS+j0CYttwQWsVzSqmqZKCRcoPeqnyoSaoAQEPchpXoaSsCFlrAgxm03btXMBxeD5kZ+a3HZmY7oBXmdU/dqZRJe29r0dcg3Wg2Rt8Qn/qtItfddcHwug9RbJorWyLPR7fidGyXesxwPe5EcD1SufttFvhrO/zcSGtHmSg180ipkkO6QlQ2qHC92kHQtcHBHQy3AQY6TZN5HkXAcRp/TrwPBP2QPY1u8OAVlVOyElzyGj+46DqfBAvgbvCZr3O3mkElxIdcgg24aFBfI5AVAuiRIh5igU7Sb3SsdUrZbUPdPgsZUHKAWRyFkOVa8oaQoOEqpzlJyqKD3unR8SW05TKMICGPsh5ZrKbyku06m2EEqmvS2or8apfVVCWyzlAxm2hhBOr0ukmQks6CPaS790t1sb+A/2k52eS3fLjjqPKyOmrC1zHcifmjKqZpjLgxrTrYC1zwQbL+HOywaGRsnfa9xs05AAx9boDa3ZSGOSxjJY8YO9YA8bGxsVr+xzQ2kaB/aD5nVMJy11mPAs79p68vFBm9kdloWNbYEOH9TXkl3V50d6YTxw3AAuSlzBjhwQ43nWJQHDOoBODkXHJKamIRtDG4bc2HLJ06Z+SJ2ntNkG7v3s/ujF865t4JdVVG+b8OHggr+KqKiVQc9CyyIKtov7h8CsfM7VaPaUvdPgVk5X5QVSIZxVzihpEHLqD3e8ru8oOPRB75TcEzYUqpkxY5BypfhZjasmStBUuwVk9qy3KBZPLqg5ZFbKhZSgrkcgZnq+ZyBlegpqMiyJ2dRvqA4A4Y3eJz4NHjf6IJ5TIVksEX8n/AOR99L6DA980Gi7H7SrQwsDQGDu754EZ0vnRbzZ1C90REz3Oc7iQ0Fp4WDcYK852JPX8GRG+bOcG9cj0Wwpdo19270MXXdl/cO9gd3HD0QOqeQm7X/vbg9eR81cWoeOUyAPc3ceLgjjr0wrpb7p4FAu2qzeHOwKVNBHdOCBp0Oh8FpoaL4ha0aDU/VY/tTXXqC6PRlmDwbg+WqDsxQMzlZHWNf0PEKipKBZtJ53Ss3Kn20H4KQyFBS4qkqbiq3IIEKJU1HCD3WmKYt0S6lCYMQVzlZHa5ytbUDCyG2RkoFUrkFO5WSSIOd+EFMz0DI5TlchnlBBzlt+xrWyRt/uY6x08vlhYOVyZ9mNpmCUO1GLjnZB7tTwNtoD+MfdX/pRYAYskWzNtscBbF/oRr6ptLtiKNt3vawad4gZ5Z4oCZYRb35IVkLnuDRzJPTkqaPa8dS/4cJ+JbLi3LWDhvO0ueQytM2FkUZcTYAXcUCbbk4pqd27hzu608bnj5C5XlNVJqm3abbxnnffDWd1reXM+P4WVrKnJ0+SC9x4jXoos2kb2cqG1IcCOmPqhKg3LeYKAmtfcJO9aKPddgoWfZ7PBAhKrcmsmyza7c9D9kvmiLdQQgoUSxWWUHBB7nSPTSMJNSlNYSg5UBZTbTNVpqmWyzm1HXBQZKodYoCYomswSgZXIKJCh5CrJCh5HIKJXL6lmsVXOboRzkGk2ZVST1DI2PcwaAtJBucXx4phsvszPNU/AuS9riHufd24AbFxvz4c0r7HV0dM51RKN7dsI2DV79deA0uV7L/DrazKuJ85axs5daUNFtP8Ap65tu8ehQaTs/seOlibFGLDieLjxc7qs9217SDMbT3GX3rf1OH2GnijO2faH9Oz4cZ/mvBz/AGN0J8ToF47tquJjeM3OPmgsZUHdLjney7zzr5pdUS/P/KslmswAchdLZJfT6FAZRzAPzgWXGOO85pwQfX/CFpTd4A5+yraerc5zg/DgSD0F0DWnd155z74lWOlD3hnLJ5evVAiWxzz/ANlDbHlLiSeJvf8A0g1DTa/G19OiV1b2SDdODwvwU5GPdhug4kq+GmkP79x//iPPKDLyMIJB1ULLS1uyA65b3T6hZuoaWuLXYIQe3Uo4JgDhAUOcIuV27qgDrXpBtF6N2pW2DjwAJ9Emc4Sx7zXeXkTr5IE09K5++Wt3g0XdbgOaXiG6vh2k6CbfBIY4Wdyxpf3wTippopI/jQ5F+8BoL8uSDK1Udgl0xTXaSSzvsEAskirJXyshbdyC6kpnyuZHGC57jZrRzOftdafYG1ajZdYN9vesA+O+HMOR97HgfMHYfwo7KBpdVSWJItEP7QR3neJyPDxQH8VIIzVx7p/mCMiTwLgY79f3eRCBftbbDqh75X4LzpyGjWjoBZZ/apJaOrmj6ogE6ngPmgtru7sX/wBifUhAbK3GfxnzSWd1inVQMalJpBrxQdppC27hqCCOZF+8itpxlsjZR+1+v3QG5YhM2VDXgxPG65rjY9OAQcrX2jJ559f9qOwDe/v5KqrB3CEtp6lzDdpsUG2gkzZvAev2TQAG3u/gsPHtd1uHX7pnS7XNhhBpLAZ4jn/tKKyJpebtufAfdMaeqEjQND1tlVmAc2+aDb7Llsu7drg2B8oczu/0l1nHNjhLopt1D1UzXYNj4i6DJ7V7TbzXWc25GgafS5KU0m35PhCKxIBwW69AOATvtG1rmujY1oNgSe62wLrADiTccEm2bXNjBZI0W5HQoPpaCpkDnNieW8d5ze9fk3jotz2MN4g2Ru7dv7cZB6BL5InwiJ0Vt3h3r2xoTx45WkotoBzAbC+dOHHgg8y7TMMU74+AOL8jkLPzyXWn/iD/ANze2rGn6j7LKoOx6+F1fs5uSqWjuuPkr6HCD3TsZtBsOzBK82awSE+DSQB9l5NU1r55HzP/AHPeSfsB0AACnPt+T9J+ludz4jnHTSwLW35XufTkhKckAA/VAWDjH2S/bGjeiPYzx9/JC7Xb/LHjw+aBjVxfywddNL6YKQSWzcLUAb8Qzq0ceQWfqIBf3yCAeFlyLHyR9fT/ABG/Eb+9mHDmBx6kJfG2zldRVTo5DfILjrpkn1QRkkuMpeTZxTradMG2LR3HaePK6TTjKAqlcCc6JlAwbwtokcTk2opbEFA+hJbpjgOiv/WEafUBdg3XAHQ+PvopPpuvyv8AdBoaiQ2uEtM+eSsqJsFBxlBmu0JPx3XNsAtPS35ulVRMThw04ha7bOyPjtBaQHtva+hHIrKfptx25KHNPlY9Qg0nZhzd2zpC43BDCMZxcHmtZSO3L2tbjwt06pP2XDog1hewxk3O825zbQ8DhO6qUOeBG1thqfpjig8+7Z1JfOTa1mgDwyfus61b/wDiLSN3KYi2+Y5C63Eb3dv/AOywbAguljtEOrvouRjulXbQwyMdCfohYb3PTKAqMfhMKfhz8kthejIpOP4QMmjr525c8qG0It6M9ACR4ceq4x2OPNFsj3g6/Ecs6cPRB3ZQJp2ny9OP1SqqdY5wjezju45h1Dj5e8qqvgudLeHqgVuPeFloJ6JkrbiwPNIxFkJnDvxusNL/ACQER0pMZjfpqOh4FZWsiLXFp1BsVsKWo0B8+OvlxSrtPR3tK0WGh+x+yDONKKp6m2qFU2INDSVeNbJjHXC3eNz78FmInclYJfd0G0lnX0JS4yI6jcgYNwEr24GujdgEmwb0cTYW9Uxe/CSbRqd2SD/9oifAPagUUUkhO5vEEGx6cF6LsGiuyxO6Gi8j/wC1lrk356oHb/ZSV21HCBtmSND3Ot3WXNj53GB1V3b7aLaaBtHCcusZXcSORPM/RBku1O1/1E0kjcMADIxyjbhv581mIBchG1Du4eqq2dH3ggntc95o5NUKSmLgQBcm1s2ta97++Cq2g+8h8gr6VxBbb3dBOSicLmwGTgZHldSiDh8kxgqARY6e/fkoSgWQVsdw8Pum0GG3vj3ofApU0jPvyR75R8MgXvukZB1PUIAtjAteSXD+ZvHd4gA2BJ4E3OOVjxTCoyHcbWSp0RjMThgft6+acTjeBPMIFgb3vROqumuORt+deSTwuu7QedufFaOns4DP3PqgURw7vDN/G6OnZvRlpzjOp98EVUUoIwbHX380I2Itwca+fjZBhqiLdcWngoBNe0EG7Je1rpW1ATSm5sjRRHmPVBQtVpkdwefUoHrZRxV0FVZLnuVfxCgdyV2Ej2lKXEO5EfVQkkKpL+B48fog9w2l2oYymbUsb8QPduixtbXJvyI0XjG06t0sjnvNySST4qQ2nIIvg714w8uaOROCUE84QV1LtAjdmw4J5ICFu8TdMn9yMoE+4XvIAJJvoM4yceAKYTwjDgHgFrS27LX0a430tcOznT0I7KUxdMSLHcY55BaHbzBZsgscX3XOIvi4F0dC9xDQ5xO6LC+bAcLckCZrHNIV7Hc0zfTjd9/dBugzZBTunUWx66+COgkvbI6/fUdVGOO3yU4WC+dEEdq5hIHAgi3D3dE7NqPiMA46fga+KjVwgsdjgfl4e8JXsOo3XFvmgvljs/zTDZ9du2BFkNV2Lr+fmhnN+vsoNWyp3x3OGunn9fkhK2V4sCMdPRJ6OtLDxTqOobINAPfG6DO9o2/tKRhq1206LeYR5jxWYfEQbHwQdjbhT3URTwF2B/pHtaxotYHqQDlBXIFUWoiQKlyCt7VS5t1eQq3IBSyy5M9WOCpcxAZs6PF+q7tN/AWV9CLMB8Uuq33JQOOzvdp6l2BcRsBIFhvF2ctNrYON04wdQa4J3WCM2M0fo53f84wcE462IAFzx3h0ByhoJG30sEBDZxa3H3/hQcL9eF/fmufD3tCL+/yq/huB0PkgteNQV2F1+uqoM392FOjeL68UB+7ceWRyWYnYWuPBbGGMWvg4+aWdoKNti4YI9/lAPE3ejBbw1GT1JurSAfG/sqns/UC5Y7jp79FbtiMxm4Hddp48Qgqmj6rsNRu6293ygX1SrbUoNHDXAgXz5oWs2cHkEHP2QVJCTnQfX/CMdMWWcBcC1wgt2bC0RuPG5S6UZNtEypJQWuA4km3ilTyQSMoDZGKp0aYGJVSxYQLnhVvaiZGKlzUAzgq7K9zVW5qAxmIwljm5TSQWjHglxblA3pP+yn0uJYz/AE3yOG9nh/Rc88JS2chabY4aaWpbfUxXB3RxccXBJ44FvHggv0TeIKACKqumNLVacvf4UDspnVUOoXMIO8LdffRA2kka4WIB8R0Q7aKMm4wceyrJKEiP4m8BnDTfedzLLDvAc+oVUNxf39UFjyGaHwQFbC9wJ3ieiYw04Ju43R7o2G2nvwQYprS03GCE0fXCVm67U/I8Cmtbs0PbcAAhZyopyw2IsUH01G4dVZS0ubu9F2mnJLGk43mgniBfPoEynpyxzmkWLSWkciMEIIby+ik1BVMjcqJCC0HdcbaclY5gdnRCPXBIg1TqZC1EWFpZKcBqTV7QgQStQ7wi6jVCvQUFqqcFc5QLUF9Q/uNHRBR4N0RUu4clXBHc5QPezMv8uraN43iGG7xJsSblrQbgcb4HQ2VEVaOY8FTsiT4ErX6jR2LgtOuOPA26LtZsrdedwgt1abg905AwTkaHwQMWzREa/VWNELyA93dyScXaAOF9eA80i/RuCKjhLW21c7LrHAbwbcHU5J8kB9ZVMc+7XOY0WDWNHda0YAs4npxVYnj4h7j0FvoFGOkGtkbGwfY/6QVCZvCFx9BjzRET5TpE1o/5H7AK65txHu/BcbJoPfp5IPjTvP75N3TDG2xy5oOtoGvxGwucbAEm5JPAdUa0tcenvCe9lNnfEm+IR3GYZ46F3yt5lBfsDsSyCIueA+ZzbE8Gk8G+8rJbZILidHt7rxz3cNf6YPUf8l6dtnaIjbjJC8f25WF8rnaHeKAd4yq91fRy3H1Xzigi4Km1lYVDc95Qem1Oiz20Xp9VaJBtAIEcpQ8iInQ70FTlwBdK5EgjMLlTphnyUXqyHBQEPbbwVscpGNRwF9L6gHgq7nCmxuLoCmzOx/T1vfPMYwps/bj/AD/lUALu9/tAVE/gcH380SzAylpeTqF8GuPE/VAwlkxg+/f0Q5cePv3hVgOGpsOZXzWkuAbckkAeJ+qBvsakM0gYLgcSOXLxWw2hWspmBrcEDhgDkk9BI6kBBaL2ud61wbak/hZ7aFZJUOO+47p/oGAeV7a+aC7aPaEuJsb/AJWXrHXcVbVQ7hxoqpDdAKrLr4sXWhB0FRDfFW7q+DUHodVos/tFyeVLsJDW/f8AKBNLkod7SmMTVaWDkgSFim1lkY9oVEiChwUozkL46qVvfqgt3tFwSLj9FQ0/RAY2VENqvPyQIGCrmOQHtqDwHqfxqvnPPE+n+bqtuvmApWQSxi+vPxVgLmlrmEAtIIvoeCjE2/ovn8UF9XWyTO3pXbxtYDgLcM+PFRbIPeEMDp4rsYygudC3dSqoZY40TEn35IWpHet74IArLoYutCtAwgi1i7uKdlJugQ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189641" y="-1659308"/>
            <a:ext cx="8697913" cy="268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/>
              <a:t>Controlled Substances Act, 1970</a:t>
            </a:r>
          </a:p>
        </p:txBody>
      </p:sp>
    </p:spTree>
    <p:extLst>
      <p:ext uri="{BB962C8B-B14F-4D97-AF65-F5344CB8AC3E}">
        <p14:creationId xmlns:p14="http://schemas.microsoft.com/office/powerpoint/2010/main" val="20222443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B31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B31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20700" y="2354263"/>
            <a:ext cx="80645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lang="en-US" altLang="en-US" sz="6500" b="1">
                <a:solidFill>
                  <a:srgbClr val="FFFFFF"/>
                </a:solidFill>
                <a:latin typeface="Arial" charset="0"/>
                <a:cs typeface="Arial" charset="0"/>
              </a:rPr>
              <a:t>part II:</a:t>
            </a:r>
            <a:r>
              <a:rPr lang="en-US" altLang="en-US" sz="6500" b="1">
                <a:solidFill>
                  <a:srgbClr val="000000"/>
                </a:solidFill>
                <a:latin typeface="Arial" charset="0"/>
                <a:cs typeface="Arial" charset="0"/>
              </a:rPr>
              <a:t> opioids overview</a:t>
            </a:r>
          </a:p>
        </p:txBody>
      </p:sp>
    </p:spTree>
    <p:extLst>
      <p:ext uri="{BB962C8B-B14F-4D97-AF65-F5344CB8AC3E}">
        <p14:creationId xmlns:p14="http://schemas.microsoft.com/office/powerpoint/2010/main" val="82274855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459" name="TextBox 10"/>
          <p:cNvSpPr txBox="1">
            <a:spLocks noChangeArrowheads="1"/>
          </p:cNvSpPr>
          <p:nvPr/>
        </p:nvSpPr>
        <p:spPr bwMode="auto">
          <a:xfrm>
            <a:off x="3003550" y="1300163"/>
            <a:ext cx="466248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chemeClr val="bg1"/>
                </a:solidFill>
                <a:latin typeface="Arial" charset="0"/>
                <a:cs typeface="Arial" charset="0"/>
              </a:rPr>
              <a:t>drowsiness/“nodding off”</a:t>
            </a:r>
          </a:p>
        </p:txBody>
      </p:sp>
      <p:sp>
        <p:nvSpPr>
          <p:cNvPr id="19460" name="TextBox 11"/>
          <p:cNvSpPr txBox="1">
            <a:spLocks noChangeArrowheads="1"/>
          </p:cNvSpPr>
          <p:nvPr/>
        </p:nvSpPr>
        <p:spPr bwMode="auto">
          <a:xfrm>
            <a:off x="4872038" y="5456238"/>
            <a:ext cx="382746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vomiting</a:t>
            </a:r>
          </a:p>
        </p:txBody>
      </p: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171450" y="4370388"/>
            <a:ext cx="55022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nausea</a:t>
            </a:r>
          </a:p>
        </p:txBody>
      </p:sp>
      <p:sp>
        <p:nvSpPr>
          <p:cNvPr id="19465" name="TextBox 18"/>
          <p:cNvSpPr txBox="1">
            <a:spLocks noChangeArrowheads="1"/>
          </p:cNvSpPr>
          <p:nvPr/>
        </p:nvSpPr>
        <p:spPr bwMode="auto">
          <a:xfrm>
            <a:off x="1052513" y="538163"/>
            <a:ext cx="4687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constipation</a:t>
            </a:r>
          </a:p>
        </p:txBody>
      </p:sp>
      <p:sp>
        <p:nvSpPr>
          <p:cNvPr id="19466" name="TextBox 19"/>
          <p:cNvSpPr txBox="1">
            <a:spLocks noChangeArrowheads="1"/>
          </p:cNvSpPr>
          <p:nvPr/>
        </p:nvSpPr>
        <p:spPr bwMode="auto">
          <a:xfrm>
            <a:off x="2363788" y="3883025"/>
            <a:ext cx="57213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respiratory depression</a:t>
            </a:r>
          </a:p>
        </p:txBody>
      </p:sp>
      <p:sp>
        <p:nvSpPr>
          <p:cNvPr id="19469" name="TextBox 22"/>
          <p:cNvSpPr txBox="1">
            <a:spLocks noChangeArrowheads="1"/>
          </p:cNvSpPr>
          <p:nvPr/>
        </p:nvSpPr>
        <p:spPr bwMode="auto">
          <a:xfrm>
            <a:off x="2263775" y="6088063"/>
            <a:ext cx="26797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chemeClr val="bg1"/>
                </a:solidFill>
                <a:latin typeface="Arial" charset="0"/>
                <a:cs typeface="Arial" charset="0"/>
              </a:rPr>
              <a:t>dizziness</a:t>
            </a:r>
          </a:p>
        </p:txBody>
      </p:sp>
      <p:sp>
        <p:nvSpPr>
          <p:cNvPr id="11273" name="TextBox 14"/>
          <p:cNvSpPr txBox="1">
            <a:spLocks noChangeArrowheads="1"/>
          </p:cNvSpPr>
          <p:nvPr/>
        </p:nvSpPr>
        <p:spPr bwMode="auto">
          <a:xfrm>
            <a:off x="2505075" y="2833688"/>
            <a:ext cx="6638925" cy="925512"/>
          </a:xfrm>
          <a:prstGeom prst="rect">
            <a:avLst/>
          </a:prstGeom>
          <a:solidFill>
            <a:srgbClr val="FFB3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lang="en-US" altLang="en-US" sz="6500" b="1">
                <a:latin typeface="Arial" charset="0"/>
              </a:rPr>
              <a:t>physical effects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16638" y="4762500"/>
            <a:ext cx="4662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chemeClr val="bg1"/>
                </a:solidFill>
                <a:latin typeface="Arial" charset="0"/>
                <a:cs typeface="Arial" charset="0"/>
              </a:rPr>
              <a:t>pain reduction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5900" y="1876425"/>
            <a:ext cx="5765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cough suppression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54663" y="307975"/>
            <a:ext cx="55022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euphoria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5651500" y="2266950"/>
            <a:ext cx="46624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chemeClr val="bg1"/>
                </a:solidFill>
                <a:latin typeface="Arial" charset="0"/>
                <a:cs typeface="Arial" charset="0"/>
              </a:rPr>
              <a:t>disorientation</a:t>
            </a:r>
          </a:p>
        </p:txBody>
      </p:sp>
    </p:spTree>
    <p:extLst>
      <p:ext uri="{BB962C8B-B14F-4D97-AF65-F5344CB8AC3E}">
        <p14:creationId xmlns:p14="http://schemas.microsoft.com/office/powerpoint/2010/main" val="148046828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2" grpId="0"/>
      <p:bldP spid="19465" grpId="0"/>
      <p:bldP spid="19466" grpId="0"/>
      <p:bldP spid="19469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health consequences of intravenous </a:t>
            </a:r>
            <a:r>
              <a:rPr lang="en-US" altLang="en-US" dirty="0" smtClean="0">
                <a:latin typeface="Arial" charset="0"/>
                <a:cs typeface="Arial" charset="0"/>
              </a:rPr>
              <a:t>opioid </a:t>
            </a:r>
            <a:r>
              <a:rPr lang="en-US" altLang="en-US" dirty="0">
                <a:latin typeface="Arial" charset="0"/>
                <a:cs typeface="Arial" charset="0"/>
              </a:rPr>
              <a:t>use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2400" y="5918200"/>
            <a:ext cx="3733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263525" y="1281113"/>
            <a:ext cx="8702675" cy="4525962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charset="0"/>
              <a:buChar char="•"/>
            </a:pPr>
            <a:r>
              <a:rPr lang="en-US" altLang="en-US" sz="3000" dirty="0" smtClean="0">
                <a:latin typeface="Arial" charset="0"/>
                <a:cs typeface="Arial" charset="0"/>
              </a:rPr>
              <a:t>high risk for </a:t>
            </a:r>
            <a:r>
              <a:rPr lang="en-US" altLang="en-US" sz="3000" dirty="0" smtClean="0">
                <a:latin typeface="Arial" charset="0"/>
                <a:cs typeface="Arial" charset="0"/>
              </a:rPr>
              <a:t>developing an opioid use disorder</a:t>
            </a:r>
            <a:endParaRPr lang="en-US" altLang="en-US" sz="3000" dirty="0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en-US" altLang="en-US" sz="3000" dirty="0" smtClean="0">
                <a:latin typeface="Arial" charset="0"/>
                <a:cs typeface="Arial" charset="0"/>
              </a:rPr>
              <a:t>risk for infectious disease (e.g. HIV, HCV) </a:t>
            </a:r>
          </a:p>
          <a:p>
            <a:pPr lvl="1">
              <a:buFont typeface="Arial" charset="0"/>
              <a:buChar char="•"/>
            </a:pPr>
            <a:r>
              <a:rPr lang="en-US" altLang="en-US" sz="3000" dirty="0" smtClean="0">
                <a:latin typeface="Arial" charset="0"/>
                <a:cs typeface="Arial" charset="0"/>
              </a:rPr>
              <a:t>respiratory depression/risk of OD</a:t>
            </a:r>
          </a:p>
          <a:p>
            <a:pPr lvl="1">
              <a:buFont typeface="Arial" charset="0"/>
              <a:buChar char="•"/>
            </a:pPr>
            <a:r>
              <a:rPr lang="en-US" altLang="en-US" sz="3000" dirty="0" smtClean="0">
                <a:latin typeface="Arial" charset="0"/>
                <a:cs typeface="Arial" charset="0"/>
              </a:rPr>
              <a:t>abscesses</a:t>
            </a:r>
          </a:p>
          <a:p>
            <a:pPr lvl="1">
              <a:buFont typeface="Arial" charset="0"/>
              <a:buChar char="•"/>
            </a:pPr>
            <a:r>
              <a:rPr lang="en-US" altLang="en-US" sz="3000" dirty="0" smtClean="0">
                <a:latin typeface="Arial" charset="0"/>
                <a:cs typeface="Arial" charset="0"/>
              </a:rPr>
              <a:t>MRSA infections </a:t>
            </a:r>
          </a:p>
          <a:p>
            <a:pPr lvl="1">
              <a:buFont typeface="Arial" charset="0"/>
              <a:buChar char="•"/>
            </a:pPr>
            <a:r>
              <a:rPr lang="en-US" altLang="en-US" sz="3000" dirty="0" smtClean="0">
                <a:latin typeface="Arial" charset="0"/>
                <a:cs typeface="Arial" charset="0"/>
              </a:rPr>
              <a:t>collapsed veins </a:t>
            </a:r>
          </a:p>
          <a:p>
            <a:pPr lvl="1">
              <a:buFont typeface="Arial" charset="0"/>
              <a:buChar char="•"/>
            </a:pPr>
            <a:r>
              <a:rPr lang="en-US" altLang="en-US" sz="3000" dirty="0" smtClean="0">
                <a:latin typeface="Arial" charset="0"/>
                <a:cs typeface="Arial" charset="0"/>
              </a:rPr>
              <a:t>liver disease</a:t>
            </a:r>
          </a:p>
          <a:p>
            <a:pPr lvl="1">
              <a:buFont typeface="Arial" charset="0"/>
              <a:buChar char="•"/>
            </a:pPr>
            <a:r>
              <a:rPr lang="en-US" altLang="en-US" sz="3000" dirty="0" smtClean="0">
                <a:latin typeface="Arial" charset="0"/>
                <a:cs typeface="Arial" charset="0"/>
              </a:rPr>
              <a:t>kidney disease  </a:t>
            </a:r>
          </a:p>
          <a:p>
            <a:pPr lvl="1">
              <a:buFont typeface="Arial" charset="0"/>
              <a:buChar char="•"/>
            </a:pPr>
            <a:r>
              <a:rPr lang="en-US" altLang="en-US" sz="3000" dirty="0" smtClean="0">
                <a:latin typeface="Arial" charset="0"/>
                <a:cs typeface="Arial" charset="0"/>
              </a:rPr>
              <a:t>pneumonia </a:t>
            </a:r>
          </a:p>
        </p:txBody>
      </p:sp>
      <p:sp>
        <p:nvSpPr>
          <p:cNvPr id="12293" name="AutoShape 2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AutoShape 4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944563"/>
            <a:ext cx="2314575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200" name="Picture 8" descr="C:\Users\acpande\AppData\Local\Microsoft\Windows\Temporary Internet Files\Content.IE5\IBAR5PZL\MP90040700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57" y="3289174"/>
            <a:ext cx="4471851" cy="2980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27219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risk of overdose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2400" y="5918200"/>
            <a:ext cx="3733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-288925" y="1281113"/>
            <a:ext cx="9432925" cy="4525962"/>
          </a:xfrm>
        </p:spPr>
        <p:txBody>
          <a:bodyPr/>
          <a:lstStyle/>
          <a:p>
            <a:pPr marL="457200" lvl="1" indent="0">
              <a:buFont typeface="Arial" charset="0"/>
              <a:buNone/>
            </a:pPr>
            <a:r>
              <a:rPr lang="en-US" altLang="en-US" sz="3300" smtClean="0">
                <a:latin typeface="Arial" charset="0"/>
                <a:cs typeface="Arial" charset="0"/>
              </a:rPr>
              <a:t>risk of overdose from illicit or prescription opioids is higher when combined with other substances, such as: </a:t>
            </a:r>
          </a:p>
          <a:p>
            <a:pPr lvl="2"/>
            <a:r>
              <a:rPr lang="en-US" altLang="en-US" sz="3300" smtClean="0">
                <a:latin typeface="Arial" charset="0"/>
                <a:cs typeface="Arial" charset="0"/>
              </a:rPr>
              <a:t>alcohol</a:t>
            </a:r>
          </a:p>
          <a:p>
            <a:pPr lvl="2"/>
            <a:r>
              <a:rPr lang="en-US" altLang="en-US" sz="3300" smtClean="0">
                <a:latin typeface="Arial" charset="0"/>
                <a:cs typeface="Arial" charset="0"/>
              </a:rPr>
              <a:t>benzodiazepines                                    (e.g. Valium, Xanax)</a:t>
            </a:r>
          </a:p>
          <a:p>
            <a:pPr lvl="2"/>
            <a:r>
              <a:rPr lang="en-US" altLang="en-US" sz="3300" smtClean="0">
                <a:latin typeface="Arial" charset="0"/>
                <a:cs typeface="Arial" charset="0"/>
              </a:rPr>
              <a:t>antihistamines</a:t>
            </a:r>
          </a:p>
          <a:p>
            <a:pPr lvl="2"/>
            <a:r>
              <a:rPr lang="en-US" altLang="en-US" sz="3300" smtClean="0">
                <a:latin typeface="Arial" charset="0"/>
                <a:cs typeface="Arial" charset="0"/>
              </a:rPr>
              <a:t>sedatives  </a:t>
            </a:r>
          </a:p>
        </p:txBody>
      </p:sp>
      <p:sp>
        <p:nvSpPr>
          <p:cNvPr id="13317" name="AutoShape 2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AutoShape 4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944563"/>
            <a:ext cx="2314575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3058" name="Picture 2" descr="http://www.sxc.hu/pic/l/a/aj/ajktreno/1342726_802067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6" b="17412"/>
          <a:stretch/>
        </p:blipFill>
        <p:spPr bwMode="auto">
          <a:xfrm>
            <a:off x="5250307" y="2823412"/>
            <a:ext cx="3280888" cy="362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5675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07963" y="84138"/>
            <a:ext cx="4605337" cy="67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lang="en-US" altLang="en-US" sz="5500" b="1" dirty="0">
                <a:solidFill>
                  <a:schemeClr val="bg1"/>
                </a:solidFill>
                <a:latin typeface="Arial" charset="0"/>
                <a:cs typeface="Arial" charset="0"/>
              </a:rPr>
              <a:t>prescription opioids are used for legitimate purposes, most often </a:t>
            </a:r>
            <a:r>
              <a:rPr lang="en-US" altLang="en-US" sz="5500" b="1" dirty="0">
                <a:solidFill>
                  <a:srgbClr val="FFC000"/>
                </a:solidFill>
                <a:latin typeface="Arial" charset="0"/>
                <a:cs typeface="Arial" charset="0"/>
              </a:rPr>
              <a:t>pain management </a:t>
            </a:r>
          </a:p>
        </p:txBody>
      </p:sp>
      <p:pic>
        <p:nvPicPr>
          <p:cNvPr id="179202" name="Picture 2" descr="C:\Users\acpande\AppData\Local\Microsoft\Windows\Temporary Internet Files\Content.IE5\IBAR5PZL\MP900424376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/>
          <a:stretch/>
        </p:blipFill>
        <p:spPr bwMode="auto">
          <a:xfrm>
            <a:off x="4321366" y="977904"/>
            <a:ext cx="4410848" cy="4717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89323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07963" y="84138"/>
            <a:ext cx="8807450" cy="426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lang="en-US" altLang="en-US" sz="5500" b="1" dirty="0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altLang="en-US" sz="55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he risk for addiction </a:t>
            </a:r>
            <a:r>
              <a:rPr lang="en-US" altLang="en-US" sz="5500" b="1" dirty="0">
                <a:solidFill>
                  <a:schemeClr val="bg1"/>
                </a:solidFill>
                <a:latin typeface="Arial" charset="0"/>
                <a:cs typeface="Arial" charset="0"/>
              </a:rPr>
              <a:t>can be </a:t>
            </a:r>
            <a:r>
              <a:rPr lang="en-US" altLang="en-US" sz="55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lessened </a:t>
            </a:r>
            <a:r>
              <a:rPr lang="en-US" altLang="en-US" sz="5500" b="1" dirty="0">
                <a:solidFill>
                  <a:schemeClr val="bg1"/>
                </a:solidFill>
                <a:latin typeface="Arial" charset="0"/>
                <a:cs typeface="Arial" charset="0"/>
              </a:rPr>
              <a:t>by taking medications on a </a:t>
            </a:r>
            <a:r>
              <a:rPr lang="en-US" altLang="en-US" sz="55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schedule and as prescribed</a:t>
            </a:r>
            <a:endParaRPr lang="en-US" altLang="en-US" sz="55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80227" name="Picture 3" descr="C:\Users\acpande\AppData\Local\Microsoft\Windows\Temporary Internet Files\Content.IE5\IBAR5PZL\MP90044850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65358"/>
            <a:ext cx="4367463" cy="2911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45169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common prescription opioids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2400" y="5918200"/>
            <a:ext cx="3733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263525" y="1393825"/>
            <a:ext cx="8880475" cy="4525963"/>
          </a:xfrm>
        </p:spPr>
        <p:txBody>
          <a:bodyPr>
            <a:normAutofit lnSpcReduction="10000"/>
          </a:bodyPr>
          <a:lstStyle/>
          <a:p>
            <a:r>
              <a:rPr lang="en-US" altLang="en-US" sz="3400" smtClean="0">
                <a:latin typeface="Arial" charset="0"/>
                <a:cs typeface="Arial" charset="0"/>
              </a:rPr>
              <a:t>codeine (generic only)</a:t>
            </a:r>
          </a:p>
          <a:p>
            <a:r>
              <a:rPr lang="en-US" altLang="en-US" sz="3400" smtClean="0">
                <a:latin typeface="Arial" charset="0"/>
                <a:cs typeface="Arial" charset="0"/>
              </a:rPr>
              <a:t>hydrocodone (Vicodin)</a:t>
            </a:r>
          </a:p>
          <a:p>
            <a:r>
              <a:rPr lang="en-US" altLang="en-US" sz="3400" smtClean="0">
                <a:latin typeface="Arial" charset="0"/>
                <a:cs typeface="Arial" charset="0"/>
              </a:rPr>
              <a:t>meperidine (Demerol)</a:t>
            </a:r>
          </a:p>
          <a:p>
            <a:r>
              <a:rPr lang="en-US" altLang="en-US" sz="3400" smtClean="0">
                <a:latin typeface="Arial" charset="0"/>
                <a:cs typeface="Arial" charset="0"/>
              </a:rPr>
              <a:t>morphine (</a:t>
            </a:r>
            <a:r>
              <a:rPr lang="pt-BR" altLang="en-US" sz="3400" smtClean="0">
                <a:latin typeface="Arial" charset="0"/>
                <a:cs typeface="Arial" charset="0"/>
              </a:rPr>
              <a:t>Avinza, Kadian, MS Contin,   Ora-Morph SR)</a:t>
            </a:r>
            <a:endParaRPr lang="en-US" altLang="en-US" sz="3400" smtClean="0">
              <a:latin typeface="Arial" charset="0"/>
              <a:cs typeface="Arial" charset="0"/>
            </a:endParaRPr>
          </a:p>
          <a:p>
            <a:r>
              <a:rPr lang="en-US" altLang="en-US" sz="3400" smtClean="0">
                <a:latin typeface="Arial" charset="0"/>
                <a:cs typeface="Arial" charset="0"/>
              </a:rPr>
              <a:t>oxycodone (OxyContin)</a:t>
            </a:r>
          </a:p>
          <a:p>
            <a:r>
              <a:rPr lang="en-US" altLang="en-US" sz="3400" smtClean="0">
                <a:latin typeface="Arial" charset="0"/>
                <a:cs typeface="Arial" charset="0"/>
              </a:rPr>
              <a:t>oxycodone &amp; acetaminophen (Percocet)</a:t>
            </a:r>
          </a:p>
          <a:p>
            <a:r>
              <a:rPr lang="en-US" altLang="en-US" sz="3400" smtClean="0">
                <a:latin typeface="Arial" charset="0"/>
                <a:cs typeface="Arial" charset="0"/>
              </a:rPr>
              <a:t>methadone (Methadose)</a:t>
            </a:r>
          </a:p>
        </p:txBody>
      </p:sp>
      <p:sp>
        <p:nvSpPr>
          <p:cNvPr id="18437" name="AutoShape 2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AutoShape 4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944563"/>
            <a:ext cx="2314575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82274" name="Picture 2" descr="C:\Users\acpande\AppData\Local\Microsoft\Windows\Temporary Internet Files\Content.IE5\JWIW0AAJ\MP90044228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862" y="896104"/>
            <a:ext cx="3499645" cy="2326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83678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09550" y="1816100"/>
            <a:ext cx="8712200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ts val="6500"/>
              </a:lnSpc>
            </a:pPr>
            <a:r>
              <a:rPr lang="en-US" altLang="en-US" sz="6500" b="1" dirty="0">
                <a:solidFill>
                  <a:srgbClr val="FFC000"/>
                </a:solidFill>
                <a:latin typeface="Arial" charset="0"/>
                <a:cs typeface="Arial" charset="0"/>
              </a:rPr>
              <a:t>1.9 million </a:t>
            </a:r>
          </a:p>
          <a:p>
            <a:pPr algn="ctr" eaLnBrk="1" hangingPunct="1">
              <a:lnSpc>
                <a:spcPts val="6500"/>
              </a:lnSpc>
            </a:pPr>
            <a:r>
              <a:rPr lang="en-US" altLang="en-US" sz="6500" b="1" dirty="0">
                <a:solidFill>
                  <a:schemeClr val="bg1"/>
                </a:solidFill>
                <a:latin typeface="Arial" charset="0"/>
                <a:cs typeface="Arial" charset="0"/>
              </a:rPr>
              <a:t>Americans meet the criteria for </a:t>
            </a:r>
            <a:r>
              <a:rPr lang="en-US" altLang="en-US" sz="65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prescription opioid misuse</a:t>
            </a:r>
            <a:endParaRPr lang="en-US" altLang="en-US" sz="2500" b="1" dirty="0">
              <a:solidFill>
                <a:srgbClr val="FFC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ts val="6500"/>
              </a:lnSpc>
            </a:pPr>
            <a:endParaRPr lang="en-US" altLang="en-US" sz="65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5792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B31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B31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20700" y="2354263"/>
            <a:ext cx="8064500" cy="175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lang="en-US" altLang="en-US" sz="6500" b="1" dirty="0">
                <a:solidFill>
                  <a:srgbClr val="FFFFFF"/>
                </a:solidFill>
                <a:latin typeface="Arial" charset="0"/>
                <a:cs typeface="Arial" charset="0"/>
              </a:rPr>
              <a:t>part </a:t>
            </a:r>
            <a:r>
              <a:rPr lang="en-US" altLang="en-US" sz="65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I:</a:t>
            </a:r>
            <a:r>
              <a:rPr lang="en-US" altLang="en-US" sz="65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drug use prevalence &amp; cost</a:t>
            </a:r>
            <a:endParaRPr lang="en-US" altLang="en-US" sz="65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9422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09550" y="1816100"/>
            <a:ext cx="87122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ts val="6500"/>
              </a:lnSpc>
            </a:pPr>
            <a:r>
              <a:rPr lang="en-US" altLang="en-US" sz="6500" b="1">
                <a:solidFill>
                  <a:schemeClr val="bg1"/>
                </a:solidFill>
                <a:latin typeface="Arial" charset="0"/>
                <a:cs typeface="Arial" charset="0"/>
              </a:rPr>
              <a:t>prescription drugs are involved in a large number of </a:t>
            </a:r>
            <a:r>
              <a:rPr lang="en-US" altLang="en-US" sz="6500" b="1">
                <a:solidFill>
                  <a:srgbClr val="FFC000"/>
                </a:solidFill>
                <a:latin typeface="Arial" charset="0"/>
                <a:cs typeface="Arial" charset="0"/>
              </a:rPr>
              <a:t>emergency room </a:t>
            </a:r>
            <a:r>
              <a:rPr lang="en-US" altLang="en-US" sz="6500" b="1">
                <a:solidFill>
                  <a:schemeClr val="bg1"/>
                </a:solidFill>
                <a:latin typeface="Arial" charset="0"/>
                <a:cs typeface="Arial" charset="0"/>
              </a:rPr>
              <a:t>visits </a:t>
            </a:r>
            <a:endParaRPr lang="en-US" altLang="en-US" sz="2500" b="1">
              <a:solidFill>
                <a:srgbClr val="FFC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ts val="6500"/>
              </a:lnSpc>
            </a:pPr>
            <a:endParaRPr lang="en-US" altLang="en-US" sz="65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7689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ctrTitle"/>
          </p:nvPr>
        </p:nvSpPr>
        <p:spPr>
          <a:xfrm>
            <a:off x="3671887" y="2170113"/>
            <a:ext cx="4557713" cy="1470025"/>
          </a:xfrm>
        </p:spPr>
        <p:txBody>
          <a:bodyPr/>
          <a:lstStyle/>
          <a:p>
            <a:pPr algn="r" eaLnBrk="1" hangingPunct="1"/>
            <a:r>
              <a:rPr lang="en-US" altLang="en-US" sz="9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27.1%</a:t>
            </a:r>
          </a:p>
        </p:txBody>
      </p:sp>
      <p:sp>
        <p:nvSpPr>
          <p:cNvPr id="21508" name="Subtitle 2"/>
          <p:cNvSpPr>
            <a:spLocks noGrp="1"/>
          </p:cNvSpPr>
          <p:nvPr>
            <p:ph type="subTitle" idx="1"/>
          </p:nvPr>
        </p:nvSpPr>
        <p:spPr>
          <a:xfrm>
            <a:off x="1865313" y="3475038"/>
            <a:ext cx="7232650" cy="1752600"/>
          </a:xfrm>
        </p:spPr>
        <p:txBody>
          <a:bodyPr/>
          <a:lstStyle/>
          <a:p>
            <a:pPr algn="l" eaLnBrk="1" hangingPunct="1"/>
            <a:r>
              <a:rPr lang="en-US" altLang="en-US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of emergency room visits in 2009 involved the misuse of pharmaceuticals </a:t>
            </a:r>
          </a:p>
        </p:txBody>
      </p:sp>
    </p:spTree>
    <p:extLst>
      <p:ext uri="{BB962C8B-B14F-4D97-AF65-F5344CB8AC3E}">
        <p14:creationId xmlns:p14="http://schemas.microsoft.com/office/powerpoint/2010/main" val="369123239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06400" y="412750"/>
            <a:ext cx="8329613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lang="en-US" altLang="en-US" sz="6000" b="1">
                <a:solidFill>
                  <a:schemeClr val="bg1"/>
                </a:solidFill>
                <a:latin typeface="Arial" charset="0"/>
                <a:cs typeface="Arial" charset="0"/>
              </a:rPr>
              <a:t>prescription drug related emergency room visits increased by </a:t>
            </a:r>
            <a:r>
              <a:rPr lang="en-US" altLang="en-US" sz="6000" b="1">
                <a:solidFill>
                  <a:srgbClr val="FFC000"/>
                </a:solidFill>
                <a:latin typeface="Arial" charset="0"/>
                <a:cs typeface="Arial" charset="0"/>
              </a:rPr>
              <a:t>98% </a:t>
            </a:r>
          </a:p>
          <a:p>
            <a:pPr eaLnBrk="1" hangingPunct="1">
              <a:lnSpc>
                <a:spcPts val="6500"/>
              </a:lnSpc>
            </a:pPr>
            <a:r>
              <a:rPr lang="en-US" altLang="en-US" sz="6000" b="1">
                <a:solidFill>
                  <a:schemeClr val="bg1"/>
                </a:solidFill>
                <a:latin typeface="Arial" charset="0"/>
                <a:cs typeface="Arial" charset="0"/>
              </a:rPr>
              <a:t>between </a:t>
            </a:r>
          </a:p>
          <a:p>
            <a:pPr eaLnBrk="1" hangingPunct="1">
              <a:lnSpc>
                <a:spcPts val="6500"/>
              </a:lnSpc>
            </a:pPr>
            <a:r>
              <a:rPr lang="en-US" altLang="en-US" sz="6000" b="1">
                <a:solidFill>
                  <a:schemeClr val="bg1"/>
                </a:solidFill>
                <a:latin typeface="Arial" charset="0"/>
                <a:cs typeface="Arial" charset="0"/>
              </a:rPr>
              <a:t>2004 and </a:t>
            </a:r>
          </a:p>
          <a:p>
            <a:pPr eaLnBrk="1" hangingPunct="1">
              <a:lnSpc>
                <a:spcPts val="6500"/>
              </a:lnSpc>
            </a:pPr>
            <a:r>
              <a:rPr lang="en-US" altLang="en-US" sz="6000" b="1">
                <a:solidFill>
                  <a:schemeClr val="bg1"/>
                </a:solidFill>
                <a:latin typeface="Arial" charset="0"/>
                <a:cs typeface="Arial" charset="0"/>
              </a:rPr>
              <a:t>2009</a:t>
            </a:r>
          </a:p>
        </p:txBody>
      </p:sp>
      <p:pic>
        <p:nvPicPr>
          <p:cNvPr id="158722" name="Picture 2" descr="C:\Users\acpande\AppData\Local\Microsoft\Windows\Temporary Internet Files\Content.IE5\IBAR5PZL\MP90044242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89" y="3105624"/>
            <a:ext cx="5107577" cy="3457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5515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B31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B31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20700" y="2354263"/>
            <a:ext cx="8064500" cy="175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lang="en-US" altLang="en-US" sz="6500" b="1" dirty="0">
                <a:solidFill>
                  <a:srgbClr val="FFFFFF"/>
                </a:solidFill>
                <a:latin typeface="Arial" charset="0"/>
                <a:cs typeface="Arial" charset="0"/>
              </a:rPr>
              <a:t>part </a:t>
            </a:r>
            <a:r>
              <a:rPr lang="en-US" altLang="en-US" sz="65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III</a:t>
            </a:r>
            <a:r>
              <a:rPr lang="en-US" altLang="en-US" sz="6500" b="1" dirty="0">
                <a:solidFill>
                  <a:srgbClr val="FFFFFF"/>
                </a:solidFill>
                <a:latin typeface="Arial" charset="0"/>
                <a:cs typeface="Arial" charset="0"/>
              </a:rPr>
              <a:t>:</a:t>
            </a:r>
            <a:r>
              <a:rPr lang="en-US" altLang="en-US" sz="65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65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stimulants overview</a:t>
            </a:r>
            <a:endParaRPr lang="en-US" altLang="en-US" sz="65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0032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459" name="TextBox 10"/>
          <p:cNvSpPr txBox="1">
            <a:spLocks noChangeArrowheads="1"/>
          </p:cNvSpPr>
          <p:nvPr/>
        </p:nvSpPr>
        <p:spPr bwMode="auto">
          <a:xfrm>
            <a:off x="3003550" y="1144588"/>
            <a:ext cx="466248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chemeClr val="bg1"/>
                </a:solidFill>
                <a:latin typeface="Arial" charset="0"/>
                <a:cs typeface="Arial" charset="0"/>
              </a:rPr>
              <a:t>exhilaration</a:t>
            </a:r>
          </a:p>
        </p:txBody>
      </p: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171450" y="4370388"/>
            <a:ext cx="55022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paranoia</a:t>
            </a:r>
          </a:p>
        </p:txBody>
      </p:sp>
      <p:sp>
        <p:nvSpPr>
          <p:cNvPr id="19465" name="TextBox 18"/>
          <p:cNvSpPr txBox="1">
            <a:spLocks noChangeArrowheads="1"/>
          </p:cNvSpPr>
          <p:nvPr/>
        </p:nvSpPr>
        <p:spPr bwMode="auto">
          <a:xfrm>
            <a:off x="754063" y="930275"/>
            <a:ext cx="468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panic</a:t>
            </a:r>
          </a:p>
        </p:txBody>
      </p:sp>
      <p:sp>
        <p:nvSpPr>
          <p:cNvPr id="19469" name="TextBox 22"/>
          <p:cNvSpPr txBox="1">
            <a:spLocks noChangeArrowheads="1"/>
          </p:cNvSpPr>
          <p:nvPr/>
        </p:nvSpPr>
        <p:spPr bwMode="auto">
          <a:xfrm>
            <a:off x="2263775" y="6011863"/>
            <a:ext cx="26797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chemeClr val="bg1"/>
                </a:solidFill>
                <a:latin typeface="Arial" charset="0"/>
                <a:cs typeface="Arial" charset="0"/>
              </a:rPr>
              <a:t>dizziness</a:t>
            </a:r>
          </a:p>
        </p:txBody>
      </p:sp>
      <p:sp>
        <p:nvSpPr>
          <p:cNvPr id="11271" name="TextBox 14"/>
          <p:cNvSpPr txBox="1">
            <a:spLocks noChangeArrowheads="1"/>
          </p:cNvSpPr>
          <p:nvPr/>
        </p:nvSpPr>
        <p:spPr bwMode="auto">
          <a:xfrm>
            <a:off x="2505075" y="2833688"/>
            <a:ext cx="6638925" cy="925512"/>
          </a:xfrm>
          <a:prstGeom prst="rect">
            <a:avLst/>
          </a:prstGeom>
          <a:solidFill>
            <a:srgbClr val="FFB3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lang="en-US" altLang="en-US" sz="6500" b="1">
                <a:latin typeface="Arial" charset="0"/>
              </a:rPr>
              <a:t>physical effects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81513" y="5253038"/>
            <a:ext cx="466248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chemeClr val="bg1"/>
                </a:solidFill>
                <a:latin typeface="Arial" charset="0"/>
                <a:cs typeface="Arial" charset="0"/>
              </a:rPr>
              <a:t>increased heart rate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5900" y="1876425"/>
            <a:ext cx="5765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aggression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51500" y="476250"/>
            <a:ext cx="55022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euphoria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5651500" y="2266950"/>
            <a:ext cx="46624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chemeClr val="bg1"/>
                </a:solidFill>
                <a:latin typeface="Arial" charset="0"/>
                <a:cs typeface="Arial" charset="0"/>
              </a:rPr>
              <a:t>hallucinations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22588" y="4097338"/>
            <a:ext cx="5765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restlessness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47813" y="0"/>
            <a:ext cx="4662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chemeClr val="bg1"/>
                </a:solidFill>
                <a:latin typeface="Arial" charset="0"/>
                <a:cs typeface="Arial" charset="0"/>
              </a:rPr>
              <a:t>increased blood pressure</a:t>
            </a: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5749925" y="6321425"/>
            <a:ext cx="468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decreased appetite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854075" y="5487988"/>
            <a:ext cx="468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rapid speech</a:t>
            </a:r>
          </a:p>
        </p:txBody>
      </p:sp>
    </p:spTree>
    <p:extLst>
      <p:ext uri="{BB962C8B-B14F-4D97-AF65-F5344CB8AC3E}">
        <p14:creationId xmlns:p14="http://schemas.microsoft.com/office/powerpoint/2010/main" val="308865471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health consequences of stimulant use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2400" y="5918200"/>
            <a:ext cx="3733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220663" y="1238250"/>
            <a:ext cx="8702675" cy="4525963"/>
          </a:xfrm>
        </p:spPr>
        <p:txBody>
          <a:bodyPr>
            <a:normAutofit lnSpcReduction="10000"/>
          </a:bodyPr>
          <a:lstStyle/>
          <a:p>
            <a:pPr lvl="1">
              <a:buFont typeface="Arial" charset="0"/>
              <a:buChar char="•"/>
            </a:pPr>
            <a:r>
              <a:rPr lang="en-US" altLang="en-US" sz="3000" dirty="0" smtClean="0">
                <a:latin typeface="Arial" charset="0"/>
                <a:cs typeface="Arial" charset="0"/>
              </a:rPr>
              <a:t>high risk for </a:t>
            </a:r>
            <a:r>
              <a:rPr lang="en-US" altLang="en-US" sz="3000" dirty="0" smtClean="0">
                <a:latin typeface="Arial" charset="0"/>
                <a:cs typeface="Arial" charset="0"/>
              </a:rPr>
              <a:t>physiological dependence</a:t>
            </a:r>
            <a:endParaRPr lang="en-US" altLang="en-US" sz="3000" dirty="0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en-US" altLang="en-US" sz="3000" dirty="0" smtClean="0">
                <a:latin typeface="Arial" charset="0"/>
                <a:cs typeface="Arial" charset="0"/>
              </a:rPr>
              <a:t>high risk of overdose when combined with other drugs </a:t>
            </a:r>
          </a:p>
          <a:p>
            <a:pPr lvl="1">
              <a:buFont typeface="Arial" charset="0"/>
              <a:buChar char="•"/>
            </a:pPr>
            <a:r>
              <a:rPr lang="en-US" altLang="en-US" sz="3000" dirty="0" smtClean="0">
                <a:latin typeface="Arial" charset="0"/>
                <a:cs typeface="Arial" charset="0"/>
              </a:rPr>
              <a:t>risk for infectious disease (e.g. HIV, HCV) </a:t>
            </a:r>
          </a:p>
          <a:p>
            <a:pPr lvl="1">
              <a:buFont typeface="Arial" charset="0"/>
              <a:buChar char="•"/>
            </a:pPr>
            <a:r>
              <a:rPr lang="en-US" altLang="en-US" sz="3000" dirty="0" smtClean="0">
                <a:latin typeface="Arial" charset="0"/>
                <a:cs typeface="Arial" charset="0"/>
              </a:rPr>
              <a:t>cardiac arrest</a:t>
            </a:r>
          </a:p>
          <a:p>
            <a:pPr lvl="1">
              <a:buFont typeface="Arial" charset="0"/>
              <a:buChar char="•"/>
            </a:pPr>
            <a:r>
              <a:rPr lang="en-US" altLang="en-US" sz="3000" dirty="0" smtClean="0">
                <a:latin typeface="Arial" charset="0"/>
                <a:cs typeface="Arial" charset="0"/>
              </a:rPr>
              <a:t>stroke</a:t>
            </a:r>
          </a:p>
          <a:p>
            <a:pPr lvl="1">
              <a:buFont typeface="Arial" charset="0"/>
              <a:buChar char="•"/>
            </a:pPr>
            <a:r>
              <a:rPr lang="en-US" altLang="en-US" sz="3000" dirty="0" smtClean="0">
                <a:latin typeface="Arial" charset="0"/>
                <a:cs typeface="Arial" charset="0"/>
              </a:rPr>
              <a:t>seizures</a:t>
            </a:r>
          </a:p>
          <a:p>
            <a:pPr lvl="1">
              <a:buFont typeface="Arial" charset="0"/>
              <a:buChar char="•"/>
            </a:pPr>
            <a:r>
              <a:rPr lang="en-US" altLang="en-US" sz="3000" dirty="0" smtClean="0">
                <a:latin typeface="Arial" charset="0"/>
                <a:cs typeface="Arial" charset="0"/>
              </a:rPr>
              <a:t>malnourishment</a:t>
            </a:r>
          </a:p>
          <a:p>
            <a:pPr lvl="1">
              <a:buFont typeface="Arial" charset="0"/>
              <a:buChar char="•"/>
            </a:pPr>
            <a:r>
              <a:rPr lang="en-US" altLang="en-US" sz="3000" dirty="0" smtClean="0">
                <a:latin typeface="Arial" charset="0"/>
                <a:cs typeface="Arial" charset="0"/>
              </a:rPr>
              <a:t>nasal problems</a:t>
            </a:r>
          </a:p>
          <a:p>
            <a:pPr lvl="1">
              <a:buFont typeface="Arial" charset="0"/>
              <a:buChar char="•"/>
            </a:pPr>
            <a:endParaRPr lang="en-US" altLang="en-US" sz="3000" dirty="0" smtClean="0">
              <a:latin typeface="Arial" charset="0"/>
              <a:cs typeface="Arial" charset="0"/>
            </a:endParaRPr>
          </a:p>
        </p:txBody>
      </p:sp>
      <p:sp>
        <p:nvSpPr>
          <p:cNvPr id="12293" name="AutoShape 2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AutoShape 4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944563"/>
            <a:ext cx="2314575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200" name="Picture 8" descr="C:\Users\acpande\AppData\Local\Microsoft\Windows\Temporary Internet Files\Content.IE5\IBAR5PZL\MP90040700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57" y="3484438"/>
            <a:ext cx="4471851" cy="2980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47870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B31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B31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20700" y="2354263"/>
            <a:ext cx="8064500" cy="175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lang="en-US" altLang="en-US" sz="6500" b="1" dirty="0">
                <a:solidFill>
                  <a:srgbClr val="FFFFFF"/>
                </a:solidFill>
                <a:latin typeface="Arial" charset="0"/>
                <a:cs typeface="Arial" charset="0"/>
              </a:rPr>
              <a:t>part </a:t>
            </a:r>
            <a:r>
              <a:rPr lang="en-US" altLang="en-US" sz="65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IV:</a:t>
            </a:r>
            <a:r>
              <a:rPr lang="en-US" altLang="en-US" sz="65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marijuana overview</a:t>
            </a:r>
            <a:endParaRPr lang="en-US" altLang="en-US" sz="65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1475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459" name="TextBox 10"/>
          <p:cNvSpPr txBox="1">
            <a:spLocks noChangeArrowheads="1"/>
          </p:cNvSpPr>
          <p:nvPr/>
        </p:nvSpPr>
        <p:spPr bwMode="auto">
          <a:xfrm>
            <a:off x="5543550" y="1514475"/>
            <a:ext cx="46624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chemeClr val="bg1"/>
                </a:solidFill>
                <a:latin typeface="Arial" charset="0"/>
                <a:cs typeface="Arial" charset="0"/>
              </a:rPr>
              <a:t>altered mood</a:t>
            </a:r>
          </a:p>
        </p:txBody>
      </p: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171450" y="4370388"/>
            <a:ext cx="55022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euphoria</a:t>
            </a:r>
          </a:p>
        </p:txBody>
      </p:sp>
      <p:sp>
        <p:nvSpPr>
          <p:cNvPr id="19469" name="TextBox 22"/>
          <p:cNvSpPr txBox="1">
            <a:spLocks noChangeArrowheads="1"/>
          </p:cNvSpPr>
          <p:nvPr/>
        </p:nvSpPr>
        <p:spPr bwMode="auto">
          <a:xfrm>
            <a:off x="1951038" y="6140450"/>
            <a:ext cx="2971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chemeClr val="bg1"/>
                </a:solidFill>
                <a:latin typeface="Arial" charset="0"/>
                <a:cs typeface="Arial" charset="0"/>
              </a:rPr>
              <a:t>sleep disturbance</a:t>
            </a:r>
          </a:p>
        </p:txBody>
      </p:sp>
      <p:sp>
        <p:nvSpPr>
          <p:cNvPr id="12294" name="TextBox 14"/>
          <p:cNvSpPr txBox="1">
            <a:spLocks noChangeArrowheads="1"/>
          </p:cNvSpPr>
          <p:nvPr/>
        </p:nvSpPr>
        <p:spPr bwMode="auto">
          <a:xfrm>
            <a:off x="2505075" y="2833688"/>
            <a:ext cx="6638925" cy="925512"/>
          </a:xfrm>
          <a:prstGeom prst="rect">
            <a:avLst/>
          </a:prstGeom>
          <a:solidFill>
            <a:srgbClr val="FFB3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  <a:spcBef>
                <a:spcPct val="0"/>
              </a:spcBef>
              <a:buFontTx/>
              <a:buNone/>
            </a:pPr>
            <a:r>
              <a:rPr lang="en-US" altLang="en-US" sz="6500" b="1">
                <a:latin typeface="Arial" charset="0"/>
              </a:rPr>
              <a:t>physical effects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30638" y="4208463"/>
            <a:ext cx="4662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chemeClr val="bg1"/>
                </a:solidFill>
                <a:latin typeface="Arial" charset="0"/>
                <a:cs typeface="Arial" charset="0"/>
              </a:rPr>
              <a:t>increased heart rate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5900" y="1876425"/>
            <a:ext cx="5765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impaired coordination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92863" y="236538"/>
            <a:ext cx="55022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paranoia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72013" y="5256213"/>
            <a:ext cx="5765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hallucinations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54075" y="868363"/>
            <a:ext cx="466248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chemeClr val="bg1"/>
                </a:solidFill>
                <a:latin typeface="Arial" charset="0"/>
                <a:cs typeface="Arial" charset="0"/>
              </a:rPr>
              <a:t>increased blood pressure</a:t>
            </a: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5749925" y="6321425"/>
            <a:ext cx="468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increased appetite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854075" y="5487988"/>
            <a:ext cx="468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heightened perception</a:t>
            </a:r>
          </a:p>
        </p:txBody>
      </p:sp>
    </p:spTree>
    <p:extLst>
      <p:ext uri="{BB962C8B-B14F-4D97-AF65-F5344CB8AC3E}">
        <p14:creationId xmlns:p14="http://schemas.microsoft.com/office/powerpoint/2010/main" val="235132891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health consequences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2400" y="5918200"/>
            <a:ext cx="3733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-242888" y="1492250"/>
            <a:ext cx="9166226" cy="5518150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diminished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intellectual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ong-term memory and learning deficits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nfertility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cancer/oral cancer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ronchitis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neumonia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ood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changes/suicidality 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ithdrawal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BP/increased risk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for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heart attack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AutoShape 2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2" name="AutoShape 4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944563"/>
            <a:ext cx="2314575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1795" name="Picture 3" descr="C:\Users\acpande\AppData\Local\Microsoft\Windows\Temporary Internet Files\Content.IE5\IBAR5PZL\MP90044227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26" y="2667000"/>
            <a:ext cx="3616574" cy="2411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3059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withdrawal symptoms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2400" y="5918200"/>
            <a:ext cx="3733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-242888" y="1238250"/>
            <a:ext cx="9166226" cy="523875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insomnia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rritability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nxiety/restlessness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ecreased appetite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arijuana cravings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Font typeface="Arial" charset="0"/>
              <a:buNone/>
              <a:defRPr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risk factors for </a:t>
            </a:r>
            <a:r>
              <a:rPr lang="en-US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relapse</a:t>
            </a:r>
            <a:endParaRPr lang="en-US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5" name="AutoShape 2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6" name="AutoShape 4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944563"/>
            <a:ext cx="2314575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2818" name="Picture 2" descr="C:\Users\acpande\AppData\Local\Microsoft\Windows\Temporary Internet Files\Content.IE5\96HK9F7X\MP90042656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406818"/>
            <a:ext cx="3685591" cy="3685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54125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1150" y="2512382"/>
            <a:ext cx="8496300" cy="175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ts val="6500"/>
              </a:lnSpc>
            </a:pPr>
            <a:r>
              <a:rPr lang="en-US" altLang="en-US" sz="6000" b="1" dirty="0">
                <a:solidFill>
                  <a:schemeClr val="bg1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sz="6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rug use costs the US </a:t>
            </a:r>
            <a:r>
              <a:rPr lang="en-US" altLang="en-US" sz="60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$193 billion </a:t>
            </a:r>
            <a:r>
              <a:rPr lang="en-US" altLang="en-US" sz="6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per year</a:t>
            </a:r>
            <a:endParaRPr lang="en-US" altLang="en-US" sz="6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5499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B31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B31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20700" y="2354263"/>
            <a:ext cx="8064500" cy="175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lang="en-US" altLang="en-US" sz="6500" b="1" dirty="0">
                <a:solidFill>
                  <a:srgbClr val="FFFFFF"/>
                </a:solidFill>
                <a:latin typeface="Arial" charset="0"/>
                <a:cs typeface="Arial" charset="0"/>
              </a:rPr>
              <a:t>part </a:t>
            </a:r>
            <a:r>
              <a:rPr lang="en-US" altLang="en-US" sz="65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V:</a:t>
            </a:r>
            <a:r>
              <a:rPr lang="en-US" altLang="en-US" sz="65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emerging drugs</a:t>
            </a:r>
            <a:endParaRPr lang="en-US" altLang="en-US" sz="65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5626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>
                <a:latin typeface="Arial" charset="0"/>
                <a:cs typeface="Arial" charset="0"/>
              </a:rPr>
              <a:t>“bath salts” overview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2400" y="5918200"/>
            <a:ext cx="3733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268" name="AutoShape 2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AutoShape 4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944563"/>
            <a:ext cx="2314575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-296863" y="1150938"/>
            <a:ext cx="80914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1028700" indent="-5715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1" eaLnBrk="1" hangingPunct="1">
              <a:buFont typeface="Arial" charset="0"/>
              <a:buChar char="•"/>
            </a:pPr>
            <a:r>
              <a:rPr lang="en-US" altLang="en-US" sz="3000" dirty="0">
                <a:latin typeface="Arial" charset="0"/>
                <a:cs typeface="Arial" charset="0"/>
              </a:rPr>
              <a:t>made up of </a:t>
            </a:r>
            <a:r>
              <a:rPr lang="en-US" altLang="en-US" sz="3000" dirty="0" smtClean="0">
                <a:latin typeface="Arial" charset="0"/>
                <a:cs typeface="Arial" charset="0"/>
              </a:rPr>
              <a:t>amphetamine-like </a:t>
            </a:r>
            <a:r>
              <a:rPr lang="en-US" altLang="en-US" sz="3000" dirty="0">
                <a:latin typeface="Arial" charset="0"/>
                <a:cs typeface="Arial" charset="0"/>
              </a:rPr>
              <a:t>components derived from the </a:t>
            </a:r>
            <a:r>
              <a:rPr lang="en-US" altLang="en-US" sz="3000" dirty="0" err="1">
                <a:latin typeface="Arial" charset="0"/>
                <a:cs typeface="Arial" charset="0"/>
              </a:rPr>
              <a:t>Khat</a:t>
            </a:r>
            <a:r>
              <a:rPr lang="en-US" altLang="en-US" sz="3000" dirty="0">
                <a:latin typeface="Arial" charset="0"/>
                <a:cs typeface="Arial" charset="0"/>
              </a:rPr>
              <a:t> plant 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3000" u="sng" dirty="0">
                <a:latin typeface="Arial" charset="0"/>
                <a:cs typeface="Arial" charset="0"/>
              </a:rPr>
              <a:t>administration</a:t>
            </a:r>
            <a:r>
              <a:rPr lang="en-US" altLang="en-US" sz="3000" dirty="0">
                <a:latin typeface="Arial" charset="0"/>
                <a:cs typeface="Arial" charset="0"/>
              </a:rPr>
              <a:t>: smoked, snorted, injected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3000" u="sng" dirty="0">
                <a:latin typeface="Arial" charset="0"/>
                <a:cs typeface="Arial" charset="0"/>
              </a:rPr>
              <a:t>effects</a:t>
            </a:r>
            <a:r>
              <a:rPr lang="en-US" altLang="en-US" sz="3000" dirty="0">
                <a:latin typeface="Arial" charset="0"/>
                <a:cs typeface="Arial" charset="0"/>
              </a:rPr>
              <a:t>: </a:t>
            </a:r>
            <a:r>
              <a:rPr lang="en-US" altLang="en-US" sz="3000" dirty="0" smtClean="0">
                <a:latin typeface="Arial" charset="0"/>
                <a:cs typeface="Arial" charset="0"/>
              </a:rPr>
              <a:t>increased </a:t>
            </a:r>
            <a:r>
              <a:rPr lang="en-US" altLang="en-US" sz="3000" dirty="0">
                <a:latin typeface="Arial" charset="0"/>
                <a:cs typeface="Arial" charset="0"/>
              </a:rPr>
              <a:t>HR,  increased BP, hallucinations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3000" dirty="0">
                <a:latin typeface="Arial" charset="0"/>
                <a:cs typeface="Arial" charset="0"/>
              </a:rPr>
              <a:t>presentation may                                         mimic stimulant or                       hallucinogen use</a:t>
            </a:r>
          </a:p>
          <a:p>
            <a:pPr eaLnBrk="1" hangingPunct="1"/>
            <a:endParaRPr lang="en-US" altLang="en-US" sz="3600" dirty="0"/>
          </a:p>
        </p:txBody>
      </p:sp>
      <p:pic>
        <p:nvPicPr>
          <p:cNvPr id="83970" name="Picture 2" descr="https://encrypted-tbn3.gstatic.com/images?q=tbn:ANd9GcR5jrsilW6dtEBLh087iFwx-3ITJ9Ra1OgfiMeWDwQs8h6lJ7sY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3"/>
          <a:stretch/>
        </p:blipFill>
        <p:spPr bwMode="auto">
          <a:xfrm>
            <a:off x="4119816" y="3881560"/>
            <a:ext cx="4905375" cy="2806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42286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459" name="TextBox 10"/>
          <p:cNvSpPr txBox="1">
            <a:spLocks noChangeArrowheads="1"/>
          </p:cNvSpPr>
          <p:nvPr/>
        </p:nvSpPr>
        <p:spPr bwMode="auto">
          <a:xfrm>
            <a:off x="4672013" y="1906588"/>
            <a:ext cx="466248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chemeClr val="bg1"/>
                </a:solidFill>
                <a:latin typeface="Arial" charset="0"/>
                <a:cs typeface="Arial" charset="0"/>
              </a:rPr>
              <a:t>elation</a:t>
            </a:r>
          </a:p>
        </p:txBody>
      </p:sp>
      <p:sp>
        <p:nvSpPr>
          <p:cNvPr id="12292" name="TextBox 14"/>
          <p:cNvSpPr txBox="1">
            <a:spLocks noChangeArrowheads="1"/>
          </p:cNvSpPr>
          <p:nvPr/>
        </p:nvSpPr>
        <p:spPr bwMode="auto">
          <a:xfrm>
            <a:off x="2505075" y="2833688"/>
            <a:ext cx="6638925" cy="925512"/>
          </a:xfrm>
          <a:prstGeom prst="rect">
            <a:avLst/>
          </a:prstGeom>
          <a:solidFill>
            <a:srgbClr val="FFB3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lang="en-US" altLang="en-US" sz="5500" b="1">
                <a:latin typeface="Arial" charset="0"/>
              </a:rPr>
              <a:t>physical effects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6388" y="4208463"/>
            <a:ext cx="4662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chemeClr val="bg1"/>
                </a:solidFill>
                <a:latin typeface="Arial" charset="0"/>
                <a:cs typeface="Arial" charset="0"/>
              </a:rPr>
              <a:t>violence/aggression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92863" y="236538"/>
            <a:ext cx="55022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paranoia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72013" y="4975225"/>
            <a:ext cx="5765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hallucinations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6388" y="622300"/>
            <a:ext cx="4662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chemeClr val="bg1"/>
                </a:solidFill>
                <a:latin typeface="Arial" charset="0"/>
                <a:cs typeface="Arial" charset="0"/>
              </a:rPr>
              <a:t>talkativeness </a:t>
            </a: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6621463" y="6321425"/>
            <a:ext cx="4687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psychosis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1916113" y="5888038"/>
            <a:ext cx="468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increased sexual behavior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98813" y="884238"/>
            <a:ext cx="57658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delirium </a:t>
            </a:r>
          </a:p>
        </p:txBody>
      </p:sp>
    </p:spTree>
    <p:extLst>
      <p:ext uri="{BB962C8B-B14F-4D97-AF65-F5344CB8AC3E}">
        <p14:creationId xmlns:p14="http://schemas.microsoft.com/office/powerpoint/2010/main" val="237607091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5875" y="0"/>
            <a:ext cx="9159875" cy="6889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20675" y="1460500"/>
            <a:ext cx="45561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lang="en-US" altLang="en-US" sz="6500" b="1">
                <a:solidFill>
                  <a:schemeClr val="bg1"/>
                </a:solidFill>
                <a:latin typeface="Arial" charset="0"/>
                <a:cs typeface="Arial" charset="0"/>
              </a:rPr>
              <a:t>effects on the brain</a:t>
            </a:r>
          </a:p>
        </p:txBody>
      </p:sp>
      <p:pic>
        <p:nvPicPr>
          <p:cNvPr id="13316" name="Picture 2" descr="C:\Users\acpande\AppData\Local\Microsoft\Windows\Temporary Internet Files\Content.IE5\JWIW0AAJ\MP90038580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/>
          <a:stretch>
            <a:fillRect/>
          </a:stretch>
        </p:blipFill>
        <p:spPr bwMode="auto">
          <a:xfrm>
            <a:off x="-15875" y="3176588"/>
            <a:ext cx="4892675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187825" y="473075"/>
            <a:ext cx="1409700" cy="932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0000">
                <a:solidFill>
                  <a:srgbClr val="FFB310"/>
                </a:solidFill>
                <a:latin typeface="Arial" charset="0"/>
                <a:cs typeface="Arial" charset="0"/>
              </a:rPr>
              <a:t>{</a:t>
            </a: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5597525" y="508000"/>
            <a:ext cx="3546475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ncrease in dopamine &amp; norepinephrine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3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defRPr/>
            </a:pP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ossible increase in serotonin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3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defRPr/>
            </a:pP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imilar effects to MDMA, cocaine, meth</a:t>
            </a:r>
          </a:p>
          <a:p>
            <a:pPr marL="457200" indent="-457200">
              <a:spcBef>
                <a:spcPct val="0"/>
              </a:spcBef>
              <a:defRPr/>
            </a:pPr>
            <a:endParaRPr lang="en-US" sz="3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5945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>
                <a:latin typeface="Arial" charset="0"/>
                <a:cs typeface="Arial" charset="0"/>
              </a:rPr>
              <a:t>potential health impacts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2400" y="5918200"/>
            <a:ext cx="3733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40" name="AutoShape 2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AutoShape 4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944563"/>
            <a:ext cx="2314575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-238125" y="1177925"/>
            <a:ext cx="8091488" cy="626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14400" lvl="1" indent="-457200">
              <a:buFont typeface="Arial" charset="0"/>
              <a:buChar char="•"/>
              <a:defRPr/>
            </a:pPr>
            <a:r>
              <a:rPr lang="en-US" sz="3300" dirty="0">
                <a:latin typeface="Arial" charset="0"/>
                <a:cs typeface="Arial" charset="0"/>
              </a:rPr>
              <a:t>excited delirium </a:t>
            </a:r>
          </a:p>
          <a:p>
            <a:pPr marL="914400" lvl="1" indent="-457200">
              <a:buFont typeface="Arial" charset="0"/>
              <a:buChar char="•"/>
              <a:defRPr/>
            </a:pPr>
            <a:r>
              <a:rPr lang="en-US" sz="3300" dirty="0">
                <a:latin typeface="Arial" charset="0"/>
                <a:cs typeface="Arial" charset="0"/>
              </a:rPr>
              <a:t>panic attacks</a:t>
            </a:r>
          </a:p>
          <a:p>
            <a:pPr marL="914400" lvl="1" indent="-457200">
              <a:buFont typeface="Arial" charset="0"/>
              <a:buChar char="•"/>
              <a:defRPr/>
            </a:pPr>
            <a:r>
              <a:rPr lang="en-US" sz="3300" dirty="0">
                <a:latin typeface="Arial" charset="0"/>
                <a:cs typeface="Arial" charset="0"/>
              </a:rPr>
              <a:t>dehydration</a:t>
            </a:r>
          </a:p>
          <a:p>
            <a:pPr marL="914400" lvl="1" indent="-457200">
              <a:buFont typeface="Arial" charset="0"/>
              <a:buChar char="•"/>
              <a:defRPr/>
            </a:pPr>
            <a:r>
              <a:rPr lang="en-US" sz="3300" dirty="0">
                <a:latin typeface="Arial" charset="0"/>
                <a:cs typeface="Arial" charset="0"/>
              </a:rPr>
              <a:t>fatal overdose</a:t>
            </a:r>
          </a:p>
          <a:p>
            <a:pPr marL="914400" lvl="1" indent="-457200">
              <a:buFont typeface="Arial" charset="0"/>
              <a:buChar char="•"/>
              <a:defRPr/>
            </a:pPr>
            <a:r>
              <a:rPr lang="en-US" sz="3300" dirty="0">
                <a:latin typeface="Arial" charset="0"/>
                <a:cs typeface="Arial" charset="0"/>
              </a:rPr>
              <a:t>cardiovascular                                                                      symptoms/events</a:t>
            </a:r>
          </a:p>
          <a:p>
            <a:pPr marL="914400" lvl="1" indent="-457200">
              <a:buFont typeface="Arial" charset="0"/>
              <a:buChar char="•"/>
              <a:defRPr/>
            </a:pPr>
            <a:r>
              <a:rPr lang="en-US" sz="3300" dirty="0">
                <a:latin typeface="Arial" charset="0"/>
                <a:cs typeface="Arial" charset="0"/>
              </a:rPr>
              <a:t>kidney failure</a:t>
            </a:r>
          </a:p>
          <a:p>
            <a:pPr marL="914400" lvl="1" indent="-457200">
              <a:buFont typeface="Arial" charset="0"/>
              <a:buChar char="•"/>
              <a:defRPr/>
            </a:pPr>
            <a:r>
              <a:rPr lang="en-US" sz="3300" dirty="0">
                <a:latin typeface="Arial" charset="0"/>
                <a:cs typeface="Arial" charset="0"/>
              </a:rPr>
              <a:t>tolerance</a:t>
            </a:r>
          </a:p>
          <a:p>
            <a:pPr marL="914400" lvl="1" indent="-457200">
              <a:buFont typeface="Arial" charset="0"/>
              <a:buChar char="•"/>
              <a:defRPr/>
            </a:pPr>
            <a:r>
              <a:rPr lang="en-US" sz="3300" dirty="0">
                <a:latin typeface="Arial" charset="0"/>
                <a:cs typeface="Arial" charset="0"/>
              </a:rPr>
              <a:t>dependence</a:t>
            </a:r>
          </a:p>
          <a:p>
            <a:pPr marL="914400" lvl="1" indent="-457200">
              <a:buFont typeface="Arial" charset="0"/>
              <a:buChar char="•"/>
              <a:defRPr/>
            </a:pPr>
            <a:r>
              <a:rPr lang="en-US" sz="3300" dirty="0">
                <a:latin typeface="Arial" charset="0"/>
                <a:cs typeface="Arial" charset="0"/>
              </a:rPr>
              <a:t>withdrawal symptoms </a:t>
            </a:r>
          </a:p>
          <a:p>
            <a:pPr lvl="1">
              <a:defRPr/>
            </a:pPr>
            <a:r>
              <a:rPr lang="en-US" sz="3500" dirty="0"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endParaRPr lang="en-US" sz="3600" dirty="0"/>
          </a:p>
        </p:txBody>
      </p:sp>
      <p:pic>
        <p:nvPicPr>
          <p:cNvPr id="81923" name="Picture 3" descr="C:\Users\acpande\AppData\Local\Microsoft\Windows\Temporary Internet Files\Content.IE5\IBAR5PZL\MP900442274[2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354" y="2316480"/>
            <a:ext cx="4683566" cy="3122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95679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>
                <a:latin typeface="Arial" charset="0"/>
                <a:cs typeface="Arial" charset="0"/>
              </a:rPr>
              <a:t>K2/spice overview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2400" y="5918200"/>
            <a:ext cx="3733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24" name="AutoShape 2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AutoShape 4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944563"/>
            <a:ext cx="2314575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Rectangle 1"/>
          <p:cNvSpPr>
            <a:spLocks noChangeArrowheads="1"/>
          </p:cNvSpPr>
          <p:nvPr/>
        </p:nvSpPr>
        <p:spPr bwMode="auto">
          <a:xfrm>
            <a:off x="-238125" y="1254125"/>
            <a:ext cx="8091488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3500" dirty="0">
                <a:latin typeface="Arial" pitchFamily="34" charset="0"/>
                <a:cs typeface="Arial" pitchFamily="34" charset="0"/>
              </a:rPr>
              <a:t>synthetic marijuana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3500" dirty="0">
                <a:latin typeface="Arial" pitchFamily="34" charset="0"/>
                <a:cs typeface="Arial" pitchFamily="34" charset="0"/>
              </a:rPr>
              <a:t>advertised as incense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3500" u="sng" dirty="0">
                <a:latin typeface="Arial" pitchFamily="34" charset="0"/>
                <a:cs typeface="Arial" pitchFamily="34" charset="0"/>
              </a:rPr>
              <a:t>administration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: smoked, </a:t>
            </a:r>
          </a:p>
          <a:p>
            <a:pPr lvl="1">
              <a:defRPr/>
            </a:pPr>
            <a:r>
              <a:rPr lang="en-US" sz="3500" dirty="0">
                <a:latin typeface="Arial" pitchFamily="34" charset="0"/>
                <a:cs typeface="Arial" pitchFamily="34" charset="0"/>
              </a:rPr>
              <a:t>   consumed in a beverage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3500" u="sng" dirty="0">
                <a:latin typeface="Arial" pitchFamily="34" charset="0"/>
                <a:cs typeface="Arial" pitchFamily="34" charset="0"/>
              </a:rPr>
              <a:t>effects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: hallucinations, paranoia, psychosis 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35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500" baseline="30000" dirty="0">
                <a:latin typeface="Arial" pitchFamily="34" charset="0"/>
                <a:cs typeface="Arial" pitchFamily="34" charset="0"/>
              </a:rPr>
              <a:t>nd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most common illicit drug used by high school seniors 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3500" dirty="0">
                <a:latin typeface="Arial" pitchFamily="34" charset="0"/>
                <a:cs typeface="Arial" pitchFamily="34" charset="0"/>
              </a:rPr>
              <a:t>purchased in 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smoke shops 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or online  </a:t>
            </a:r>
            <a:r>
              <a:rPr lang="en-US" dirty="0"/>
              <a:t> </a:t>
            </a:r>
          </a:p>
          <a:p>
            <a:pPr>
              <a:defRPr/>
            </a:pP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90" y="1253916"/>
            <a:ext cx="3158810" cy="2226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08386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5875" y="0"/>
            <a:ext cx="9159875" cy="6889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20675" y="1460500"/>
            <a:ext cx="45561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lang="en-US" altLang="en-US" sz="6500" b="1">
                <a:solidFill>
                  <a:schemeClr val="bg1"/>
                </a:solidFill>
                <a:latin typeface="Arial" charset="0"/>
                <a:cs typeface="Arial" charset="0"/>
              </a:rPr>
              <a:t>effects on the brain</a:t>
            </a:r>
          </a:p>
        </p:txBody>
      </p:sp>
      <p:pic>
        <p:nvPicPr>
          <p:cNvPr id="6148" name="Picture 2" descr="C:\Users\acpande\AppData\Local\Microsoft\Windows\Temporary Internet Files\Content.IE5\JWIW0AAJ\MP90038580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/>
          <a:stretch>
            <a:fillRect/>
          </a:stretch>
        </p:blipFill>
        <p:spPr bwMode="auto">
          <a:xfrm>
            <a:off x="-15875" y="3176588"/>
            <a:ext cx="4892675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4187825" y="473075"/>
            <a:ext cx="1409700" cy="932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0000">
                <a:solidFill>
                  <a:srgbClr val="FFB310"/>
                </a:solidFill>
                <a:latin typeface="Arial" charset="0"/>
                <a:cs typeface="Arial" charset="0"/>
              </a:rPr>
              <a:t>{</a:t>
            </a: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5597525" y="433388"/>
            <a:ext cx="3546475" cy="681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cts on the same receptors as marijuana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3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defRPr/>
            </a:pP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stronger effect on these receptors than THC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3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defRPr/>
            </a:pP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esults in greater response than marijuana use</a:t>
            </a:r>
          </a:p>
          <a:p>
            <a:pPr marL="457200" indent="-457200">
              <a:spcBef>
                <a:spcPct val="0"/>
              </a:spcBef>
              <a:defRPr/>
            </a:pPr>
            <a:endParaRPr lang="en-US" sz="3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6659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459" name="TextBox 10"/>
          <p:cNvSpPr txBox="1">
            <a:spLocks noChangeArrowheads="1"/>
          </p:cNvSpPr>
          <p:nvPr/>
        </p:nvSpPr>
        <p:spPr bwMode="auto">
          <a:xfrm>
            <a:off x="4672013" y="1906588"/>
            <a:ext cx="466248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chemeClr val="bg1"/>
                </a:solidFill>
                <a:latin typeface="Arial" charset="0"/>
                <a:cs typeface="Arial" charset="0"/>
              </a:rPr>
              <a:t>increased blood pressure</a:t>
            </a:r>
          </a:p>
        </p:txBody>
      </p:sp>
      <p:sp>
        <p:nvSpPr>
          <p:cNvPr id="7172" name="TextBox 14"/>
          <p:cNvSpPr txBox="1">
            <a:spLocks noChangeArrowheads="1"/>
          </p:cNvSpPr>
          <p:nvPr/>
        </p:nvSpPr>
        <p:spPr bwMode="auto">
          <a:xfrm>
            <a:off x="2505075" y="2833688"/>
            <a:ext cx="6638925" cy="925512"/>
          </a:xfrm>
          <a:prstGeom prst="rect">
            <a:avLst/>
          </a:prstGeom>
          <a:solidFill>
            <a:srgbClr val="FFB3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lang="en-US" altLang="en-US" sz="5500" b="1">
                <a:latin typeface="Arial" charset="0"/>
              </a:rPr>
              <a:t>physical effects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6388" y="4208463"/>
            <a:ext cx="4662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chemeClr val="bg1"/>
                </a:solidFill>
                <a:latin typeface="Arial" charset="0"/>
                <a:cs typeface="Arial" charset="0"/>
              </a:rPr>
              <a:t>increased heart rate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92863" y="236538"/>
            <a:ext cx="55022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nausea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72013" y="4975225"/>
            <a:ext cx="5765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hallucinations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0550" y="406400"/>
            <a:ext cx="46624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chemeClr val="bg1"/>
                </a:solidFill>
                <a:latin typeface="Arial" charset="0"/>
                <a:cs typeface="Arial" charset="0"/>
              </a:rPr>
              <a:t>restlessness</a:t>
            </a: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5749925" y="6321425"/>
            <a:ext cx="468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decreased blood supply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1916113" y="5888038"/>
            <a:ext cx="468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disorientation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98813" y="884238"/>
            <a:ext cx="57658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vomiting</a:t>
            </a:r>
          </a:p>
        </p:txBody>
      </p:sp>
    </p:spTree>
    <p:extLst>
      <p:ext uri="{BB962C8B-B14F-4D97-AF65-F5344CB8AC3E}">
        <p14:creationId xmlns:p14="http://schemas.microsoft.com/office/powerpoint/2010/main" val="188097168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>
                <a:latin typeface="Arial" charset="0"/>
                <a:cs typeface="Arial" charset="0"/>
              </a:rPr>
              <a:t>potential health impacts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2400" y="5918200"/>
            <a:ext cx="3733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96" name="AutoShape 2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AutoShape 4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944563"/>
            <a:ext cx="2314575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Rectangle 1"/>
          <p:cNvSpPr>
            <a:spLocks noChangeArrowheads="1"/>
          </p:cNvSpPr>
          <p:nvPr/>
        </p:nvSpPr>
        <p:spPr bwMode="auto">
          <a:xfrm>
            <a:off x="-238125" y="1254125"/>
            <a:ext cx="809148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1" eaLnBrk="1" hangingPunct="1">
              <a:buFont typeface="Arial" charset="0"/>
              <a:buChar char="•"/>
            </a:pPr>
            <a:r>
              <a:rPr lang="en-US" altLang="en-US" sz="3500">
                <a:latin typeface="Arial" charset="0"/>
                <a:cs typeface="Arial" charset="0"/>
              </a:rPr>
              <a:t>tolerance/dependence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3500">
                <a:latin typeface="Arial" charset="0"/>
                <a:cs typeface="Arial" charset="0"/>
              </a:rPr>
              <a:t>accidental overdose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3500">
                <a:latin typeface="Arial" charset="0"/>
                <a:cs typeface="Arial" charset="0"/>
              </a:rPr>
              <a:t>potential exposure to carcinogens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3500">
                <a:latin typeface="Arial" charset="0"/>
                <a:cs typeface="Arial" charset="0"/>
              </a:rPr>
              <a:t>psychiatric disturbances</a:t>
            </a:r>
          </a:p>
          <a:p>
            <a:pPr eaLnBrk="1" hangingPunct="1"/>
            <a:endParaRPr lang="en-US" altLang="en-US" sz="3600"/>
          </a:p>
        </p:txBody>
      </p:sp>
      <p:pic>
        <p:nvPicPr>
          <p:cNvPr id="81923" name="Picture 3" descr="C:\Users\acpande\AppData\Local\Microsoft\Windows\Temporary Internet Files\Content.IE5\IBAR5PZL\MP900442274[2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23" y="3718236"/>
            <a:ext cx="4336026" cy="2890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3474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 smtClean="0">
                <a:latin typeface="Arial" charset="0"/>
                <a:cs typeface="Arial" charset="0"/>
              </a:rPr>
              <a:t>prevention challenges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2400" y="5918200"/>
            <a:ext cx="3733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508" name="AutoShape 2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AutoShape 4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944563"/>
            <a:ext cx="2314575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1510" name="Picture 2" descr="C:\Users\acpande\AppData\Local\Microsoft\Windows\Temporary Internet Files\Content.IE5\IBAR5PZL\MC90043934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3536950"/>
            <a:ext cx="4021137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-238125" y="1204913"/>
            <a:ext cx="920432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14400" lvl="1" indent="-457200">
              <a:buFont typeface="Arial" charset="0"/>
              <a:buChar char="•"/>
              <a:defRPr/>
            </a:pPr>
            <a:r>
              <a:rPr lang="en-US" sz="3000" dirty="0">
                <a:latin typeface="Arial" charset="0"/>
                <a:cs typeface="Arial" charset="0"/>
              </a:rPr>
              <a:t>manufacturers continually change the chemical compounds in bath salts and spice to evade authorities</a:t>
            </a:r>
          </a:p>
          <a:p>
            <a:pPr marL="914400" lvl="1" indent="-457200">
              <a:buFont typeface="Arial" charset="0"/>
              <a:buChar char="•"/>
              <a:defRPr/>
            </a:pPr>
            <a:r>
              <a:rPr lang="en-US" sz="3000" dirty="0">
                <a:latin typeface="Arial" charset="0"/>
                <a:cs typeface="Arial" charset="0"/>
              </a:rPr>
              <a:t>products are marketed as other goods (e.g. “incense,” “jewelry cleaner,” “plant food”)</a:t>
            </a:r>
          </a:p>
          <a:p>
            <a:pPr marL="914400" lvl="1" indent="-457200">
              <a:buFont typeface="Arial" charset="0"/>
              <a:buChar char="•"/>
              <a:defRPr/>
            </a:pPr>
            <a:r>
              <a:rPr lang="en-US" sz="3000" dirty="0">
                <a:latin typeface="Arial" charset="0"/>
                <a:cs typeface="Arial" charset="0"/>
              </a:rPr>
              <a:t>manufacturers often include                           disclaimer “not for human                   consumption” on packaging</a:t>
            </a:r>
          </a:p>
          <a:p>
            <a:pPr marL="914400" lvl="1" indent="-457200">
              <a:buFont typeface="Arial" charset="0"/>
              <a:buChar char="•"/>
              <a:defRPr/>
            </a:pPr>
            <a:r>
              <a:rPr lang="en-US" sz="3000" dirty="0">
                <a:latin typeface="Arial" charset="0"/>
                <a:cs typeface="Arial" charset="0"/>
              </a:rPr>
              <a:t>widely available on                                             the internet</a:t>
            </a:r>
          </a:p>
          <a:p>
            <a:pPr lvl="1">
              <a:defRPr/>
            </a:pPr>
            <a:r>
              <a:rPr lang="en-US" sz="3500" dirty="0"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749934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Arial" charset="0"/>
                <a:cs typeface="Arial" charset="0"/>
              </a:rPr>
              <a:t>costs of drug use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2900" y="6083300"/>
            <a:ext cx="3556000" cy="73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8722" name="Picture 2" descr="http://www.sxc.hu/pic/l/c/cm/cmseter/921217_72827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3650747"/>
            <a:ext cx="4445000" cy="3334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3500" y="1219200"/>
            <a:ext cx="7924800" cy="4525963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  <a:defRPr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ccidents and injuries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motor vehicle accidents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criminal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justice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costs (incarceration, court costs)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mortality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comorbid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health conditions  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 (HIV/AIDS, Hepatitis C, 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 hypertension, liver failure)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bsenteeism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resenteeism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0919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pande\AppData\Local\Microsoft\Windows\Temporary Internet Files\Content.IE5\D4AU3MHW\dollar-sign-wallpaper-7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20"/>
          <a:stretch/>
        </p:blipFill>
        <p:spPr bwMode="auto">
          <a:xfrm>
            <a:off x="7130959" y="3581400"/>
            <a:ext cx="201304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hy intervene?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830763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 smtClean="0"/>
              <a:t>drug </a:t>
            </a:r>
            <a:r>
              <a:rPr lang="en-US" altLang="en-US" sz="2800" dirty="0"/>
              <a:t>use is undertreated</a:t>
            </a:r>
          </a:p>
          <a:p>
            <a:r>
              <a:rPr lang="en-US" altLang="en-US" sz="2800" dirty="0" smtClean="0"/>
              <a:t>health </a:t>
            </a:r>
            <a:r>
              <a:rPr lang="en-US" altLang="en-US" sz="2800" dirty="0"/>
              <a:t>consequences </a:t>
            </a:r>
          </a:p>
          <a:p>
            <a:r>
              <a:rPr lang="en-US" altLang="en-US" sz="2800" dirty="0" smtClean="0"/>
              <a:t>goal</a:t>
            </a:r>
            <a:r>
              <a:rPr lang="en-US" altLang="en-US" sz="2800" dirty="0"/>
              <a:t>: prevent drug use disorders </a:t>
            </a:r>
          </a:p>
          <a:p>
            <a:r>
              <a:rPr lang="en-US" altLang="en-US" sz="2800" dirty="0" smtClean="0"/>
              <a:t>studies </a:t>
            </a:r>
            <a:r>
              <a:rPr lang="en-US" altLang="en-US" sz="2800" dirty="0"/>
              <a:t>show screenings and referrals to treatment in medical settings can be effective  </a:t>
            </a:r>
          </a:p>
          <a:p>
            <a:r>
              <a:rPr lang="en-US" altLang="en-US" sz="2800" dirty="0" smtClean="0"/>
              <a:t>cost </a:t>
            </a:r>
            <a:r>
              <a:rPr lang="en-US" altLang="en-US" sz="2800" dirty="0"/>
              <a:t>savings</a:t>
            </a:r>
          </a:p>
          <a:p>
            <a:pPr lvl="1"/>
            <a:r>
              <a:rPr lang="en-US" altLang="en-US" dirty="0" smtClean="0"/>
              <a:t>reduction </a:t>
            </a:r>
            <a:r>
              <a:rPr lang="en-US" altLang="en-US" dirty="0"/>
              <a:t>in MVAs</a:t>
            </a:r>
          </a:p>
          <a:p>
            <a:pPr lvl="1"/>
            <a:r>
              <a:rPr lang="en-US" altLang="en-US" dirty="0" smtClean="0"/>
              <a:t>decrease </a:t>
            </a:r>
            <a:r>
              <a:rPr lang="en-US" altLang="en-US" dirty="0"/>
              <a:t>in criminal justice costs</a:t>
            </a:r>
          </a:p>
          <a:p>
            <a:pPr lvl="1"/>
            <a:r>
              <a:rPr lang="en-US" altLang="en-US" dirty="0" smtClean="0"/>
              <a:t>reduction </a:t>
            </a:r>
            <a:r>
              <a:rPr lang="en-US" altLang="en-US" dirty="0"/>
              <a:t>in mortality</a:t>
            </a:r>
          </a:p>
          <a:p>
            <a:pPr lvl="1"/>
            <a:r>
              <a:rPr lang="en-US" altLang="en-US" dirty="0" smtClean="0"/>
              <a:t>reduction </a:t>
            </a:r>
            <a:r>
              <a:rPr lang="en-US" altLang="en-US" dirty="0"/>
              <a:t>in comorbid health conditions  </a:t>
            </a:r>
          </a:p>
        </p:txBody>
      </p:sp>
    </p:spTree>
    <p:extLst>
      <p:ext uri="{BB962C8B-B14F-4D97-AF65-F5344CB8AC3E}">
        <p14:creationId xmlns:p14="http://schemas.microsoft.com/office/powerpoint/2010/main" val="5356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hy universally screen for tobacco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816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 smtClean="0"/>
              <a:t>health </a:t>
            </a:r>
            <a:r>
              <a:rPr lang="en-US" altLang="en-US" sz="2800" dirty="0"/>
              <a:t>consequences</a:t>
            </a:r>
          </a:p>
          <a:p>
            <a:pPr lvl="1"/>
            <a:r>
              <a:rPr lang="en-US" altLang="en-US" dirty="0" smtClean="0"/>
              <a:t>smoking </a:t>
            </a:r>
            <a:r>
              <a:rPr lang="en-US" altLang="en-US" dirty="0"/>
              <a:t>tied to 90% of lung cancer cases</a:t>
            </a:r>
          </a:p>
          <a:p>
            <a:pPr lvl="1"/>
            <a:r>
              <a:rPr lang="en-US" altLang="en-US" dirty="0"/>
              <a:t>o</a:t>
            </a:r>
            <a:r>
              <a:rPr lang="en-US" altLang="en-US" dirty="0" smtClean="0"/>
              <a:t>ther </a:t>
            </a:r>
            <a:r>
              <a:rPr lang="en-US" altLang="en-US" dirty="0"/>
              <a:t>illnesses: emphysema, CVD, bronchitis,  asthma, low birth weight infants,  miscarriage, stroke, pneumonia  </a:t>
            </a:r>
          </a:p>
          <a:p>
            <a:pPr lvl="1"/>
            <a:r>
              <a:rPr lang="en-US" altLang="en-US" dirty="0" smtClean="0"/>
              <a:t>nearly </a:t>
            </a:r>
            <a:r>
              <a:rPr lang="en-US" altLang="en-US" dirty="0"/>
              <a:t>50,000 people die annually from second hand smoke related illnesses </a:t>
            </a:r>
          </a:p>
          <a:p>
            <a:r>
              <a:rPr lang="en-US" altLang="en-US" sz="2600" dirty="0" smtClean="0"/>
              <a:t>usually </a:t>
            </a:r>
            <a:r>
              <a:rPr lang="en-US" altLang="en-US" sz="2600" dirty="0"/>
              <a:t>require multiple attempts to quit </a:t>
            </a:r>
          </a:p>
          <a:p>
            <a:r>
              <a:rPr lang="en-US" altLang="en-US" sz="2600" dirty="0"/>
              <a:t>5% success rate when smokers try to quit ‘cold turkey’ with no external support/assistance </a:t>
            </a:r>
          </a:p>
          <a:p>
            <a:r>
              <a:rPr lang="en-US" altLang="en-US" sz="2600" dirty="0" smtClean="0"/>
              <a:t>brief </a:t>
            </a:r>
            <a:r>
              <a:rPr lang="en-US" altLang="en-US" sz="2600" dirty="0"/>
              <a:t>interventions for tobacco use have been shown to be effective </a:t>
            </a:r>
          </a:p>
        </p:txBody>
      </p:sp>
    </p:spTree>
    <p:extLst>
      <p:ext uri="{BB962C8B-B14F-4D97-AF65-F5344CB8AC3E}">
        <p14:creationId xmlns:p14="http://schemas.microsoft.com/office/powerpoint/2010/main" val="1166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rug use prevalence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56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50" dirty="0" smtClean="0"/>
              <a:t>illicit </a:t>
            </a:r>
            <a:r>
              <a:rPr lang="en-US" sz="2650" dirty="0"/>
              <a:t>drug use usually commences in adolescence </a:t>
            </a:r>
          </a:p>
          <a:p>
            <a:pPr>
              <a:defRPr/>
            </a:pPr>
            <a:r>
              <a:rPr lang="en-US" sz="2650" dirty="0" smtClean="0"/>
              <a:t>highest </a:t>
            </a:r>
            <a:r>
              <a:rPr lang="en-US" sz="2650" dirty="0"/>
              <a:t>prevalence rates amongst young adults </a:t>
            </a:r>
          </a:p>
          <a:p>
            <a:pPr>
              <a:defRPr/>
            </a:pPr>
            <a:r>
              <a:rPr lang="en-US" sz="2650" dirty="0" smtClean="0"/>
              <a:t>illicit </a:t>
            </a:r>
            <a:r>
              <a:rPr lang="en-US" sz="2650" dirty="0"/>
              <a:t>drug use is on the rise; 9% of the population reports illicit drug use in the previous month</a:t>
            </a:r>
          </a:p>
          <a:p>
            <a:pPr lvl="1">
              <a:defRPr/>
            </a:pPr>
            <a:r>
              <a:rPr lang="en-US" sz="2250" dirty="0" smtClean="0"/>
              <a:t>with </a:t>
            </a:r>
            <a:r>
              <a:rPr lang="en-US" sz="2250" dirty="0"/>
              <a:t>marijuana being </a:t>
            </a:r>
            <a:r>
              <a:rPr lang="en-US" sz="2250" dirty="0" smtClean="0"/>
              <a:t>the </a:t>
            </a:r>
            <a:r>
              <a:rPr lang="en-US" sz="2250" dirty="0"/>
              <a:t>most commonly used drug</a:t>
            </a:r>
          </a:p>
          <a:p>
            <a:pPr lvl="1">
              <a:defRPr/>
            </a:pPr>
            <a:r>
              <a:rPr lang="en-US" sz="2250" dirty="0" smtClean="0"/>
              <a:t>marijuana </a:t>
            </a:r>
            <a:r>
              <a:rPr lang="en-US" sz="2250" dirty="0"/>
              <a:t>use is on the rise</a:t>
            </a:r>
          </a:p>
          <a:p>
            <a:pPr lvl="1">
              <a:defRPr/>
            </a:pPr>
            <a:r>
              <a:rPr lang="en-US" sz="2250" dirty="0"/>
              <a:t>use of other illicit drugs</a:t>
            </a:r>
            <a:endParaRPr lang="en-US" sz="2250" dirty="0" smtClean="0"/>
          </a:p>
          <a:p>
            <a:pPr>
              <a:defRPr/>
            </a:pPr>
            <a:r>
              <a:rPr lang="en-US" sz="2650" dirty="0" smtClean="0"/>
              <a:t>4.6 million ED visits involving drugs, misuse of prescription drugs or </a:t>
            </a:r>
            <a:r>
              <a:rPr lang="en-US" sz="2650" dirty="0" err="1" smtClean="0"/>
              <a:t>polysubstance</a:t>
            </a:r>
            <a:r>
              <a:rPr lang="en-US" sz="2650" dirty="0" smtClean="0"/>
              <a:t> use in 2009 </a:t>
            </a:r>
          </a:p>
          <a:p>
            <a:pPr lvl="1">
              <a:defRPr/>
            </a:pPr>
            <a:r>
              <a:rPr lang="en-US" sz="2250" dirty="0" smtClean="0"/>
              <a:t>prescription </a:t>
            </a:r>
            <a:r>
              <a:rPr lang="en-US" sz="2250" dirty="0"/>
              <a:t>opioids responsible for more deaths than any illicit drug, across all age groups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2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obacco prevalence rates</a:t>
            </a:r>
            <a:endParaRPr lang="en-US" dirty="0"/>
          </a:p>
        </p:txBody>
      </p:sp>
      <p:pic>
        <p:nvPicPr>
          <p:cNvPr id="1026" name="Picture 2" descr="C:\Users\acpande\AppData\Local\Microsoft\Windows\Temporary Internet Files\Content.IE5\XXW84WYV\cigarette-butt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"/>
          <a:stretch/>
        </p:blipFill>
        <p:spPr bwMode="auto">
          <a:xfrm>
            <a:off x="7315200" y="2667000"/>
            <a:ext cx="1776242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5626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70 million Americans report using tobacco in the last 30 days (National Survey on Drug Abuse and Health) </a:t>
            </a:r>
          </a:p>
          <a:p>
            <a:r>
              <a:rPr lang="en-US" altLang="en-US" sz="2800" dirty="0" smtClean="0"/>
              <a:t>nearly </a:t>
            </a:r>
            <a:r>
              <a:rPr lang="en-US" altLang="en-US" sz="2800" dirty="0"/>
              <a:t>20% of high school seniors report </a:t>
            </a:r>
            <a:r>
              <a:rPr lang="en-US" altLang="en-US" sz="2800" dirty="0" smtClean="0"/>
              <a:t>                having </a:t>
            </a:r>
            <a:r>
              <a:rPr lang="en-US" altLang="en-US" sz="2800" dirty="0"/>
              <a:t>used cigarettes </a:t>
            </a:r>
          </a:p>
          <a:p>
            <a:r>
              <a:rPr lang="en-US" altLang="en-US" sz="2800" dirty="0" smtClean="0"/>
              <a:t>disproportionate </a:t>
            </a:r>
            <a:r>
              <a:rPr lang="en-US" altLang="en-US" sz="2800" dirty="0"/>
              <a:t>rates amongst patients with mental illness</a:t>
            </a:r>
          </a:p>
          <a:p>
            <a:r>
              <a:rPr lang="en-US" altLang="en-US" sz="2800" dirty="0" smtClean="0"/>
              <a:t>the </a:t>
            </a:r>
            <a:r>
              <a:rPr lang="en-US" altLang="en-US" sz="2800" dirty="0"/>
              <a:t>good news: tobacco use has been on </a:t>
            </a:r>
            <a:r>
              <a:rPr lang="en-US" altLang="en-US" sz="2800" dirty="0" smtClean="0"/>
              <a:t>                    the </a:t>
            </a:r>
            <a:r>
              <a:rPr lang="en-US" altLang="en-US" sz="2800" dirty="0"/>
              <a:t>decline since the mid-1990s (but the rate of decline is slowing)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250" dirty="0" smtClean="0"/>
              <a:t> </a:t>
            </a: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354717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90600" y="2895600"/>
            <a:ext cx="7010400" cy="2209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CDC reports </a:t>
            </a:r>
            <a:r>
              <a:rPr lang="en-US" dirty="0" smtClean="0">
                <a:solidFill>
                  <a:schemeClr val="bg2"/>
                </a:solidFill>
              </a:rPr>
              <a:t>1 in 5 </a:t>
            </a:r>
            <a:r>
              <a:rPr lang="en-US" dirty="0" smtClean="0"/>
              <a:t>U.S. deaths is tied tobacco use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6.0&quot;&gt;&lt;object type=&quot;1&quot; unique_id=&quot;10001&quot;&gt;&lt;object type=&quot;8&quot; unique_id=&quot;10415&quot;&gt;&lt;/object&gt;&lt;object type=&quot;2&quot; unique_id=&quot;10416&quot;&gt;&lt;object type=&quot;3&quot; unique_id=&quot;10417&quot;&gt;&lt;property id=&quot;20148&quot; value=&quot;5&quot;/&gt;&lt;property id=&quot;20300&quot; value=&quot;Slide 1 - &amp;quot;presentation title goes here&amp;quot;&quot;/&gt;&lt;property id=&quot;20307&quot; value=&quot;270&quot;/&gt;&lt;/object&gt;&lt;object type=&quot;3&quot; unique_id=&quot;10418&quot;&gt;&lt;property id=&quot;20148&quot; value=&quot;5&quot;/&gt;&lt;property id=&quot;20300&quot; value=&quot;Slide 2&quot;/&gt;&lt;property id=&quot;20307&quot; value=&quot;280&quot;/&gt;&lt;/object&gt;&lt;object type=&quot;3&quot; unique_id=&quot;10803&quot;&gt;&lt;property id=&quot;20148&quot; value=&quot;5&quot;/&gt;&lt;property id=&quot;20300&quot; value=&quot;Slide 3 - &amp;quot;slide title goes here&amp;quot;&quot;/&gt;&lt;property id=&quot;20307&quot; value=&quot;281&quot;/&gt;&lt;/object&gt;&lt;object type=&quot;3&quot; unique_id=&quot;10840&quot;&gt;&lt;property id=&quot;20148&quot; value=&quot;5&quot;/&gt;&lt;property id=&quot;20300&quot; value=&quot;Slide 4 - &amp;quot;slide title goes here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PowerPoint Template-HS">
  <a:themeElements>
    <a:clrScheme name="ASU Color Palette">
      <a:dk1>
        <a:sysClr val="windowText" lastClr="000000"/>
      </a:dk1>
      <a:lt1>
        <a:sysClr val="window" lastClr="FFFFFF"/>
      </a:lt1>
      <a:dk2>
        <a:srgbClr val="990033"/>
      </a:dk2>
      <a:lt2>
        <a:srgbClr val="FFB310"/>
      </a:lt2>
      <a:accent1>
        <a:srgbClr val="4F5557"/>
      </a:accent1>
      <a:accent2>
        <a:srgbClr val="388E14"/>
      </a:accent2>
      <a:accent3>
        <a:srgbClr val="008ED6"/>
      </a:accent3>
      <a:accent4>
        <a:srgbClr val="F47C00"/>
      </a:accent4>
      <a:accent5>
        <a:srgbClr val="AFA593"/>
      </a:accent5>
      <a:accent6>
        <a:srgbClr val="FFB310"/>
      </a:accent6>
      <a:hlink>
        <a:srgbClr val="990033"/>
      </a:hlink>
      <a:folHlink>
        <a:srgbClr val="FFB310"/>
      </a:folHlink>
    </a:clrScheme>
    <a:fontScheme name="ASU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all" spc="0" normalizeH="0" baseline="0" noProof="0" dirty="0" smtClean="0">
            <a:ln>
              <a:noFill/>
            </a:ln>
            <a:solidFill>
              <a:schemeClr val="bg1"/>
            </a:solidFill>
            <a:effectLst>
              <a:outerShdw blurRad="50800" dist="38100" dir="2700000" algn="tl" rotWithShape="0">
                <a:prstClr val="black"/>
              </a:outerShdw>
            </a:effectLst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cc0fdcc-2768-42b2-8256-1aedefbb74fd">AC32DMH27FXT-387-37</_dlc_DocId>
    <_dlc_DocIdUrl xmlns="acc0fdcc-2768-42b2-8256-1aedefbb74fd">
      <Url>https://healthsolutions.sp10.asu.edu/marketing/_layouts/DocIdRedir.aspx?ID=AC32DMH27FXT-387-37</Url>
      <Description>AC32DMH27FXT-387-37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B6E90443B3904B8326CAA2FC130A95" ma:contentTypeVersion="6" ma:contentTypeDescription="Create a new document." ma:contentTypeScope="" ma:versionID="1af1eaa556385689eaa8fc403772fcd7">
  <xsd:schema xmlns:xsd="http://www.w3.org/2001/XMLSchema" xmlns:xs="http://www.w3.org/2001/XMLSchema" xmlns:p="http://schemas.microsoft.com/office/2006/metadata/properties" xmlns:ns2="acc0fdcc-2768-42b2-8256-1aedefbb74fd" targetNamespace="http://schemas.microsoft.com/office/2006/metadata/properties" ma:root="true" ma:fieldsID="48c3d13db3a63f07076de03a4c93ccf3" ns2:_="">
    <xsd:import namespace="acc0fdcc-2768-42b2-8256-1aedefbb74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0fdcc-2768-42b2-8256-1aedefbb74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A0EA20-1EBA-4C7B-8B6E-CD3AAA8D4B07}">
  <ds:schemaRefs>
    <ds:schemaRef ds:uri="http://www.w3.org/XML/1998/namespace"/>
    <ds:schemaRef ds:uri="acc0fdcc-2768-42b2-8256-1aedefbb74fd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B1D4670-3145-4E10-A3D3-84CAEC8A0C7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FFDD2A8-AED1-4211-8EBF-20104A1A906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70AA5F9-4311-4ADF-BE45-80D1912A5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c0fdcc-2768-42b2-8256-1aedefbb74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Template-HS</Template>
  <TotalTime>151</TotalTime>
  <Words>1137</Words>
  <Application>Microsoft Office PowerPoint</Application>
  <PresentationFormat>On-screen Show (4:3)</PresentationFormat>
  <Paragraphs>288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MS PGothic</vt:lpstr>
      <vt:lpstr>Arial</vt:lpstr>
      <vt:lpstr>Calibri</vt:lpstr>
      <vt:lpstr>Wingdings</vt:lpstr>
      <vt:lpstr>PowerPoint Template-HS</vt:lpstr>
      <vt:lpstr>screening, brief intervention, and referral to treatment</vt:lpstr>
      <vt:lpstr>PowerPoint Presentation</vt:lpstr>
      <vt:lpstr>PowerPoint Presentation</vt:lpstr>
      <vt:lpstr>costs of drug use</vt:lpstr>
      <vt:lpstr>why intervene?</vt:lpstr>
      <vt:lpstr>why universally screen for tobacco use?</vt:lpstr>
      <vt:lpstr>drug use prevalence rates</vt:lpstr>
      <vt:lpstr>tobacco prevalence rates</vt:lpstr>
      <vt:lpstr>PowerPoint Presentation</vt:lpstr>
      <vt:lpstr>Controlled Substances Act, 1970</vt:lpstr>
      <vt:lpstr>drug schedules</vt:lpstr>
      <vt:lpstr>PowerPoint Presentation</vt:lpstr>
      <vt:lpstr>PowerPoint Presentation</vt:lpstr>
      <vt:lpstr>health consequences of intravenous opioid use</vt:lpstr>
      <vt:lpstr>risk of overdose</vt:lpstr>
      <vt:lpstr>PowerPoint Presentation</vt:lpstr>
      <vt:lpstr>PowerPoint Presentation</vt:lpstr>
      <vt:lpstr>common prescription opioids</vt:lpstr>
      <vt:lpstr>PowerPoint Presentation</vt:lpstr>
      <vt:lpstr>PowerPoint Presentation</vt:lpstr>
      <vt:lpstr>27.1%</vt:lpstr>
      <vt:lpstr>PowerPoint Presentation</vt:lpstr>
      <vt:lpstr>PowerPoint Presentation</vt:lpstr>
      <vt:lpstr>PowerPoint Presentation</vt:lpstr>
      <vt:lpstr>health consequences of stimulant use</vt:lpstr>
      <vt:lpstr>PowerPoint Presentation</vt:lpstr>
      <vt:lpstr>PowerPoint Presentation</vt:lpstr>
      <vt:lpstr>health consequences</vt:lpstr>
      <vt:lpstr>withdrawal symptoms</vt:lpstr>
      <vt:lpstr>PowerPoint Presentation</vt:lpstr>
      <vt:lpstr>“bath salts” overview </vt:lpstr>
      <vt:lpstr>PowerPoint Presentation</vt:lpstr>
      <vt:lpstr>PowerPoint Presentation</vt:lpstr>
      <vt:lpstr>potential health impacts </vt:lpstr>
      <vt:lpstr>K2/spice overview </vt:lpstr>
      <vt:lpstr>PowerPoint Presentation</vt:lpstr>
      <vt:lpstr>PowerPoint Presentation</vt:lpstr>
      <vt:lpstr>potential health impacts </vt:lpstr>
      <vt:lpstr>prevention challenges</vt:lpstr>
    </vt:vector>
  </TitlesOfParts>
  <Company>Arizona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rrodonne</dc:creator>
  <cp:lastModifiedBy>Adrienne Lindsey</cp:lastModifiedBy>
  <cp:revision>43</cp:revision>
  <dcterms:created xsi:type="dcterms:W3CDTF">2013-02-11T18:15:20Z</dcterms:created>
  <dcterms:modified xsi:type="dcterms:W3CDTF">2016-07-11T19:43:55Z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0x0101002DB6E90443B3904B8326CAA2FC130A95</vt:lpwstr>
  </property>
  <property fmtid="{D5CDD505-2E9C-101B-9397-08002B2CF9AE}" pid="3" name="_dlc_DocIdItemGuid">
    <vt:lpwstr>3e6690f6-5653-4482-a293-b2e78ecd5c6b</vt:lpwstr>
  </property>
</Properties>
</file>