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70" r:id="rId6"/>
    <p:sldId id="336" r:id="rId7"/>
    <p:sldId id="335" r:id="rId8"/>
    <p:sldId id="297" r:id="rId9"/>
    <p:sldId id="339" r:id="rId10"/>
    <p:sldId id="334" r:id="rId11"/>
    <p:sldId id="301" r:id="rId12"/>
    <p:sldId id="281" r:id="rId13"/>
    <p:sldId id="338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99" autoAdjust="0"/>
  </p:normalViewPr>
  <p:slideViewPr>
    <p:cSldViewPr>
      <p:cViewPr varScale="1">
        <p:scale>
          <a:sx n="75" d="100"/>
          <a:sy n="75" d="100"/>
        </p:scale>
        <p:origin x="118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9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86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40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FD9388E3-5066-4243-821D-0489EAEC2CF9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153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44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FD9388E3-5066-4243-821D-0489EAEC2CF9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679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30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EFCBB13-C8D6-4093-BCF7-554C4D2AC3FC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48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2F2EA-B180-4459-9C07-535662152E22}" type="datetimeFigureOut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7B10E-974A-4A3A-A0AE-24B45408D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33217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  <p:sldLayoutId id="2147483719" r:id="rId14"/>
  </p:sldLayoutIdLst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2249"/>
            <a:ext cx="8534400" cy="106317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creening, brief intervention, and referral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rug &amp; tobacco interventions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Lecture 6.3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536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5 A’s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r>
              <a:rPr lang="en-US" altLang="en-US" sz="3000" b="1" dirty="0"/>
              <a:t>Ask</a:t>
            </a:r>
            <a:r>
              <a:rPr lang="en-US" altLang="en-US" sz="3000" dirty="0"/>
              <a:t> – ask about their substance use or smoking </a:t>
            </a:r>
          </a:p>
          <a:p>
            <a:r>
              <a:rPr lang="en-US" altLang="en-US" sz="3000" b="1" dirty="0"/>
              <a:t>Advise</a:t>
            </a:r>
            <a:r>
              <a:rPr lang="en-US" altLang="en-US" sz="3000" dirty="0"/>
              <a:t> – advise patient to quit or cut back  </a:t>
            </a:r>
          </a:p>
          <a:p>
            <a:r>
              <a:rPr lang="en-US" altLang="en-US" sz="3000" b="1" dirty="0"/>
              <a:t>Assess</a:t>
            </a:r>
            <a:r>
              <a:rPr lang="en-US" altLang="en-US" sz="3000" dirty="0"/>
              <a:t> – assess how willing the patient is to make changes in their use</a:t>
            </a:r>
          </a:p>
          <a:p>
            <a:r>
              <a:rPr lang="en-US" altLang="en-US" sz="3000" b="1" dirty="0"/>
              <a:t>Assist</a:t>
            </a:r>
            <a:r>
              <a:rPr lang="en-US" altLang="en-US" sz="3000" dirty="0"/>
              <a:t> – assist with a behavior plan or additional resources </a:t>
            </a:r>
          </a:p>
          <a:p>
            <a:r>
              <a:rPr lang="en-US" altLang="en-US" sz="3000" b="1" dirty="0"/>
              <a:t>Arrange</a:t>
            </a:r>
            <a:r>
              <a:rPr lang="en-US" altLang="en-US" sz="3000" dirty="0"/>
              <a:t> – arrange for a follow-up visit and/or referral </a:t>
            </a:r>
          </a:p>
        </p:txBody>
      </p:sp>
    </p:spTree>
    <p:extLst>
      <p:ext uri="{BB962C8B-B14F-4D97-AF65-F5344CB8AC3E}">
        <p14:creationId xmlns:p14="http://schemas.microsoft.com/office/powerpoint/2010/main" val="23557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536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5 R’s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r>
              <a:rPr lang="en-US" altLang="en-US" sz="2800" b="1" dirty="0"/>
              <a:t>Relevance</a:t>
            </a:r>
            <a:r>
              <a:rPr lang="en-US" altLang="en-US" sz="2800" dirty="0"/>
              <a:t> – </a:t>
            </a:r>
            <a:r>
              <a:rPr lang="en-US" altLang="en-US" sz="2800" dirty="0" smtClean="0"/>
              <a:t>why </a:t>
            </a:r>
            <a:r>
              <a:rPr lang="en-US" altLang="en-US" sz="2800" dirty="0"/>
              <a:t>is quitting relevant to the patient?</a:t>
            </a:r>
          </a:p>
          <a:p>
            <a:r>
              <a:rPr lang="en-US" altLang="en-US" sz="2800" b="1" dirty="0"/>
              <a:t>Risks</a:t>
            </a:r>
            <a:r>
              <a:rPr lang="en-US" altLang="en-US" sz="2800" dirty="0"/>
              <a:t> – </a:t>
            </a:r>
            <a:r>
              <a:rPr lang="en-US" altLang="en-US" sz="2800" dirty="0" smtClean="0"/>
              <a:t>what </a:t>
            </a:r>
            <a:r>
              <a:rPr lang="en-US" altLang="en-US" sz="2800" dirty="0"/>
              <a:t>risks is the patient exposing him or herself to? </a:t>
            </a:r>
          </a:p>
          <a:p>
            <a:r>
              <a:rPr lang="en-US" altLang="en-US" sz="2800" b="1" dirty="0"/>
              <a:t>Rewards</a:t>
            </a:r>
            <a:r>
              <a:rPr lang="en-US" altLang="en-US" sz="2800" dirty="0"/>
              <a:t> – </a:t>
            </a:r>
            <a:r>
              <a:rPr lang="en-US" altLang="en-US" sz="2800" dirty="0" smtClean="0"/>
              <a:t>what </a:t>
            </a:r>
            <a:r>
              <a:rPr lang="en-US" altLang="en-US" sz="2800" dirty="0"/>
              <a:t>are the rewards for the patient if they quit? </a:t>
            </a:r>
          </a:p>
          <a:p>
            <a:r>
              <a:rPr lang="en-US" altLang="en-US" sz="2800" b="1" dirty="0"/>
              <a:t>Roadblock</a:t>
            </a:r>
            <a:r>
              <a:rPr lang="en-US" altLang="en-US" sz="2800" dirty="0"/>
              <a:t>s – </a:t>
            </a:r>
            <a:r>
              <a:rPr lang="en-US" altLang="en-US" sz="2800" dirty="0" smtClean="0"/>
              <a:t>what </a:t>
            </a:r>
            <a:r>
              <a:rPr lang="en-US" altLang="en-US" sz="2800" dirty="0"/>
              <a:t>are the barriers to quitting? </a:t>
            </a:r>
          </a:p>
          <a:p>
            <a:r>
              <a:rPr lang="en-US" altLang="en-US" sz="2800" b="1" dirty="0"/>
              <a:t>Repetition</a:t>
            </a:r>
            <a:r>
              <a:rPr lang="en-US" altLang="en-US" sz="2800" dirty="0"/>
              <a:t> – </a:t>
            </a:r>
            <a:r>
              <a:rPr lang="en-US" altLang="en-US" sz="2800" dirty="0" smtClean="0"/>
              <a:t>remind </a:t>
            </a:r>
            <a:r>
              <a:rPr lang="en-US" altLang="en-US" sz="2800" dirty="0"/>
              <a:t>patient most smokers require multiple attempts before successfully quitting</a:t>
            </a:r>
          </a:p>
        </p:txBody>
      </p:sp>
    </p:spTree>
    <p:extLst>
      <p:ext uri="{BB962C8B-B14F-4D97-AF65-F5344CB8AC3E}">
        <p14:creationId xmlns:p14="http://schemas.microsoft.com/office/powerpoint/2010/main" val="9390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icotine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700" b="1" dirty="0"/>
              <a:t>Nicotine </a:t>
            </a:r>
            <a:r>
              <a:rPr lang="en-US" altLang="en-US" sz="2700" b="1" dirty="0" smtClean="0"/>
              <a:t>Treatments (NTs)</a:t>
            </a:r>
            <a:endParaRPr lang="en-US" altLang="en-US" sz="2700" b="1" dirty="0"/>
          </a:p>
          <a:p>
            <a:pPr lvl="1"/>
            <a:r>
              <a:rPr lang="en-US" altLang="en-US" sz="2700" dirty="0" smtClean="0"/>
              <a:t>nicotine </a:t>
            </a:r>
            <a:r>
              <a:rPr lang="en-US" altLang="en-US" sz="2700" dirty="0"/>
              <a:t>patch</a:t>
            </a:r>
          </a:p>
          <a:p>
            <a:pPr lvl="2"/>
            <a:r>
              <a:rPr lang="en-US" altLang="en-US" sz="2700" dirty="0" smtClean="0"/>
              <a:t>may </a:t>
            </a:r>
            <a:r>
              <a:rPr lang="en-US" altLang="en-US" sz="2700" dirty="0"/>
              <a:t>be useful for early morning cravings if worn overnight </a:t>
            </a:r>
          </a:p>
          <a:p>
            <a:pPr lvl="1"/>
            <a:r>
              <a:rPr lang="en-US" altLang="en-US" sz="2700" dirty="0" smtClean="0"/>
              <a:t>nicotine </a:t>
            </a:r>
            <a:r>
              <a:rPr lang="en-US" altLang="en-US" sz="2700" dirty="0"/>
              <a:t>gum or lozenge </a:t>
            </a:r>
          </a:p>
          <a:p>
            <a:pPr lvl="2"/>
            <a:r>
              <a:rPr lang="en-US" altLang="en-US" sz="2700" dirty="0" smtClean="0"/>
              <a:t>faster </a:t>
            </a:r>
            <a:r>
              <a:rPr lang="en-US" altLang="en-US" sz="2700" dirty="0"/>
              <a:t>delivery of nicotine than the patch </a:t>
            </a:r>
          </a:p>
          <a:p>
            <a:pPr lvl="1"/>
            <a:r>
              <a:rPr lang="en-US" altLang="en-US" sz="2700" dirty="0" smtClean="0"/>
              <a:t>nicotine </a:t>
            </a:r>
            <a:r>
              <a:rPr lang="en-US" altLang="en-US" sz="2700" dirty="0"/>
              <a:t>inhaler</a:t>
            </a:r>
          </a:p>
          <a:p>
            <a:pPr lvl="2"/>
            <a:r>
              <a:rPr lang="en-US" altLang="en-US" sz="2700" dirty="0" smtClean="0"/>
              <a:t>addresses </a:t>
            </a:r>
            <a:r>
              <a:rPr lang="en-US" altLang="en-US" sz="2700" dirty="0"/>
              <a:t>tactile functions of smoking </a:t>
            </a:r>
          </a:p>
          <a:p>
            <a:pPr lvl="1"/>
            <a:r>
              <a:rPr lang="en-US" altLang="en-US" sz="2700" dirty="0" smtClean="0"/>
              <a:t>nicotine </a:t>
            </a:r>
            <a:r>
              <a:rPr lang="en-US" altLang="en-US" sz="2700" dirty="0"/>
              <a:t>nasal spray</a:t>
            </a:r>
          </a:p>
          <a:p>
            <a:pPr lvl="2"/>
            <a:r>
              <a:rPr lang="en-US" altLang="en-US" sz="2700" dirty="0" smtClean="0"/>
              <a:t>fastest </a:t>
            </a:r>
            <a:r>
              <a:rPr lang="en-US" altLang="en-US" sz="2700" dirty="0"/>
              <a:t>delivery among nicotine </a:t>
            </a:r>
            <a:r>
              <a:rPr lang="en-US" altLang="en-US" sz="2700" dirty="0" smtClean="0"/>
              <a:t>treatment products </a:t>
            </a:r>
            <a:endParaRPr lang="en-US" altLang="en-US" sz="2700" dirty="0"/>
          </a:p>
        </p:txBody>
      </p:sp>
      <p:pic>
        <p:nvPicPr>
          <p:cNvPr id="4" name="Picture 2" descr="http://t2.gstatic.com/images?q=tbn:ANd9GcSminOYnlN3jlX3df4KtCJP0U-3xfHq0_ruZqXPCPrmBHBZmGr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762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1150" y="2512382"/>
            <a:ext cx="8496300" cy="17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6500"/>
              </a:lnSpc>
            </a:pPr>
            <a:r>
              <a:rPr lang="en-US" altLang="en-US" sz="6000" b="1" dirty="0">
                <a:solidFill>
                  <a:schemeClr val="bg1"/>
                </a:solidFill>
                <a:latin typeface="Arial" charset="0"/>
                <a:cs typeface="Arial" charset="0"/>
              </a:rPr>
              <a:t>p</a:t>
            </a:r>
            <a:r>
              <a:rPr lang="en-US" altLang="en-US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atients are commonly </a:t>
            </a:r>
            <a:r>
              <a:rPr lang="en-US" altLang="en-US" sz="6000" b="1" dirty="0" err="1" smtClean="0">
                <a:solidFill>
                  <a:srgbClr val="FFC000"/>
                </a:solidFill>
                <a:latin typeface="Arial" charset="0"/>
                <a:cs typeface="Arial" charset="0"/>
              </a:rPr>
              <a:t>underdosed</a:t>
            </a:r>
            <a:r>
              <a:rPr lang="en-US" altLang="en-US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on NTs</a:t>
            </a:r>
            <a:endParaRPr lang="en-US" altLang="en-US" sz="6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8739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536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m</a:t>
            </a:r>
            <a:r>
              <a:rPr lang="en-US" sz="3800" dirty="0" smtClean="0"/>
              <a:t>edications for tobacco use disorder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05800" cy="5181600"/>
          </a:xfrm>
        </p:spPr>
        <p:txBody>
          <a:bodyPr>
            <a:normAutofit/>
          </a:bodyPr>
          <a:lstStyle/>
          <a:p>
            <a:r>
              <a:rPr lang="en-US" altLang="en-US" sz="2800" b="1" dirty="0"/>
              <a:t>bupropion (Wellbutrin, </a:t>
            </a:r>
            <a:r>
              <a:rPr lang="en-US" altLang="en-US" sz="2800" b="1" dirty="0" err="1"/>
              <a:t>Zyban</a:t>
            </a:r>
            <a:r>
              <a:rPr lang="en-US" altLang="en-US" sz="2800" b="1" dirty="0"/>
              <a:t>) </a:t>
            </a:r>
          </a:p>
          <a:p>
            <a:pPr lvl="1"/>
            <a:r>
              <a:rPr lang="en-US" altLang="en-US" sz="2500" dirty="0" smtClean="0"/>
              <a:t>taken </a:t>
            </a:r>
            <a:r>
              <a:rPr lang="en-US" altLang="en-US" sz="2500" dirty="0"/>
              <a:t>orally</a:t>
            </a:r>
          </a:p>
          <a:p>
            <a:pPr lvl="1"/>
            <a:r>
              <a:rPr lang="en-US" altLang="en-US" sz="2500" dirty="0" smtClean="0"/>
              <a:t>commence </a:t>
            </a:r>
            <a:r>
              <a:rPr lang="en-US" altLang="en-US" sz="2500" dirty="0"/>
              <a:t>2 weeks before quitting </a:t>
            </a:r>
          </a:p>
          <a:p>
            <a:pPr lvl="1"/>
            <a:r>
              <a:rPr lang="en-US" altLang="en-US" sz="2500" dirty="0" smtClean="0"/>
              <a:t>reduces </a:t>
            </a:r>
            <a:r>
              <a:rPr lang="en-US" altLang="en-US" sz="2500" dirty="0"/>
              <a:t>cravings and withdrawal symptoms</a:t>
            </a:r>
          </a:p>
          <a:p>
            <a:pPr lvl="1"/>
            <a:r>
              <a:rPr lang="en-US" altLang="en-US" sz="2500" dirty="0" smtClean="0"/>
              <a:t>can </a:t>
            </a:r>
            <a:r>
              <a:rPr lang="en-US" altLang="en-US" sz="2500" dirty="0"/>
              <a:t>combine with nicotine </a:t>
            </a:r>
            <a:r>
              <a:rPr lang="en-US" altLang="en-US" sz="2500" dirty="0" smtClean="0"/>
              <a:t>treatment</a:t>
            </a:r>
            <a:endParaRPr lang="en-US" altLang="en-US" sz="2500" dirty="0"/>
          </a:p>
          <a:p>
            <a:r>
              <a:rPr lang="en-US" altLang="en-US" sz="2800" b="1" dirty="0" err="1"/>
              <a:t>varenicline</a:t>
            </a:r>
            <a:r>
              <a:rPr lang="en-US" altLang="en-US" sz="2800" b="1" dirty="0"/>
              <a:t> (Chantix)   </a:t>
            </a:r>
          </a:p>
          <a:p>
            <a:pPr lvl="1"/>
            <a:r>
              <a:rPr lang="en-US" altLang="en-US" sz="2500" dirty="0" smtClean="0"/>
              <a:t>taken </a:t>
            </a:r>
            <a:r>
              <a:rPr lang="en-US" altLang="en-US" sz="2500" dirty="0"/>
              <a:t>orally</a:t>
            </a:r>
          </a:p>
          <a:p>
            <a:pPr lvl="1"/>
            <a:r>
              <a:rPr lang="en-US" altLang="en-US" sz="2500" dirty="0" smtClean="0"/>
              <a:t>commence </a:t>
            </a:r>
            <a:r>
              <a:rPr lang="en-US" altLang="en-US" sz="2500" dirty="0"/>
              <a:t>1 week before quitting </a:t>
            </a:r>
          </a:p>
          <a:p>
            <a:pPr lvl="1"/>
            <a:r>
              <a:rPr lang="en-US" altLang="en-US" sz="2500" dirty="0" smtClean="0"/>
              <a:t>blocks </a:t>
            </a:r>
            <a:r>
              <a:rPr lang="en-US" altLang="en-US" sz="2500" dirty="0"/>
              <a:t>the pleasurable effects of nicotine</a:t>
            </a:r>
          </a:p>
          <a:p>
            <a:pPr lvl="1"/>
            <a:r>
              <a:rPr lang="en-US" altLang="en-US" sz="2500" dirty="0" smtClean="0"/>
              <a:t>risk </a:t>
            </a:r>
            <a:r>
              <a:rPr lang="en-US" altLang="en-US" sz="2500" dirty="0"/>
              <a:t>for suicide </a:t>
            </a:r>
          </a:p>
        </p:txBody>
      </p:sp>
      <p:pic>
        <p:nvPicPr>
          <p:cNvPr id="5" name="Picture 6" descr="http://t2.gstatic.com/images?q=tbn:ANd9GcTqF8WcNCeqmqgNUW49Eaf10SeiWt_J_gHSEaprgDhC_pqL2veOV7p_Phk0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902" y="1295400"/>
            <a:ext cx="192646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4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1150" y="1298929"/>
            <a:ext cx="8496300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6500"/>
              </a:lnSpc>
            </a:pPr>
            <a:r>
              <a:rPr lang="en-US" altLang="en-US" sz="6000" b="1" dirty="0">
                <a:solidFill>
                  <a:schemeClr val="bg1"/>
                </a:solidFill>
                <a:latin typeface="Arial" charset="0"/>
                <a:cs typeface="Arial" charset="0"/>
              </a:rPr>
              <a:t>c</a:t>
            </a:r>
            <a:r>
              <a:rPr lang="en-US" altLang="en-US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onsider a referral for </a:t>
            </a:r>
            <a:r>
              <a:rPr lang="en-US" altLang="en-US" sz="60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medication-assisted </a:t>
            </a:r>
            <a:r>
              <a:rPr lang="en-US" altLang="en-US" sz="60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treatment</a:t>
            </a:r>
            <a:r>
              <a:rPr lang="en-US" altLang="en-US" sz="6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for </a:t>
            </a:r>
            <a:r>
              <a:rPr lang="en-US" altLang="en-US" sz="6000" b="1" dirty="0">
                <a:solidFill>
                  <a:schemeClr val="bg1"/>
                </a:solidFill>
                <a:latin typeface="Arial" charset="0"/>
                <a:cs typeface="Arial" charset="0"/>
              </a:rPr>
              <a:t>patients with a substance use disorder</a:t>
            </a:r>
          </a:p>
        </p:txBody>
      </p:sp>
    </p:spTree>
    <p:extLst>
      <p:ext uri="{BB962C8B-B14F-4D97-AF65-F5344CB8AC3E}">
        <p14:creationId xmlns:p14="http://schemas.microsoft.com/office/powerpoint/2010/main" val="129255499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linical notes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What should be included in a clinical note for a brief substance </a:t>
            </a:r>
            <a:r>
              <a:rPr lang="en-US" sz="2800" dirty="0" smtClean="0"/>
              <a:t>use intervention?</a:t>
            </a:r>
          </a:p>
          <a:p>
            <a:pPr>
              <a:defRPr/>
            </a:pPr>
            <a:r>
              <a:rPr lang="en-US" sz="2800" dirty="0" smtClean="0"/>
              <a:t> 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biological </a:t>
            </a:r>
            <a:r>
              <a:rPr lang="en-US" sz="2800" dirty="0"/>
              <a:t>markers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screening </a:t>
            </a:r>
            <a:r>
              <a:rPr lang="en-US" sz="2800" dirty="0"/>
              <a:t>results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risk </a:t>
            </a:r>
            <a:r>
              <a:rPr lang="en-US" sz="2800" dirty="0"/>
              <a:t>level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behavior </a:t>
            </a:r>
            <a:r>
              <a:rPr lang="en-US" sz="2800" dirty="0"/>
              <a:t>plan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referral </a:t>
            </a:r>
            <a:r>
              <a:rPr lang="en-US" sz="2800" dirty="0"/>
              <a:t>information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plan </a:t>
            </a:r>
            <a:r>
              <a:rPr lang="en-US" sz="2800" dirty="0"/>
              <a:t>for follow-up </a:t>
            </a:r>
          </a:p>
        </p:txBody>
      </p:sp>
      <p:pic>
        <p:nvPicPr>
          <p:cNvPr id="7" name="Picture 5" descr="http://t2.gstatic.com/images?q=tbn:ANd9GcTjdojM9pH6SKBYmgutqap9zGmnHUODu0w38-aFOBF8Qd65aVX_8Q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8" b="6866"/>
          <a:stretch/>
        </p:blipFill>
        <p:spPr bwMode="auto">
          <a:xfrm>
            <a:off x="6019800" y="2057400"/>
            <a:ext cx="2809875" cy="361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6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22900" y="6083300"/>
            <a:ext cx="3556000" cy="736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c</a:t>
            </a:r>
            <a:r>
              <a:rPr lang="en-US" altLang="en-US" dirty="0" smtClean="0">
                <a:latin typeface="Arial" charset="0"/>
                <a:cs typeface="Arial" charset="0"/>
              </a:rPr>
              <a:t>ritical finding</a:t>
            </a:r>
            <a:endParaRPr lang="en-US" alt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3500" y="1219200"/>
            <a:ext cx="9042400" cy="4525963"/>
          </a:xfrm>
        </p:spPr>
        <p:txBody>
          <a:bodyPr>
            <a:noAutofit/>
          </a:bodyPr>
          <a:lstStyle/>
          <a:p>
            <a:pPr marL="457200" lvl="1" indent="0">
              <a:buNone/>
              <a:defRPr/>
            </a:pPr>
            <a:r>
              <a:rPr lang="en-US" sz="3000" dirty="0" err="1" smtClean="0"/>
              <a:t>Saitz</a:t>
            </a:r>
            <a:r>
              <a:rPr lang="en-US" sz="3000" dirty="0" smtClean="0"/>
              <a:t> et al. (2014) – Boston University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0"/>
              </a:spcBef>
              <a:defRPr/>
            </a:pPr>
            <a:r>
              <a:rPr lang="en-US" sz="2800" dirty="0" smtClean="0"/>
              <a:t>N=528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m</a:t>
            </a:r>
            <a:r>
              <a:rPr lang="en-US" sz="2800" dirty="0" smtClean="0"/>
              <a:t>arijuana, cocaine &amp; opioid users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 smtClean="0"/>
              <a:t>3 study groups: </a:t>
            </a:r>
          </a:p>
          <a:p>
            <a:pPr lvl="3">
              <a:spcBef>
                <a:spcPts val="0"/>
              </a:spcBef>
              <a:defRPr/>
            </a:pPr>
            <a:r>
              <a:rPr lang="en-US" sz="2800" dirty="0" smtClean="0"/>
              <a:t>BI</a:t>
            </a:r>
          </a:p>
          <a:p>
            <a:pPr lvl="3">
              <a:spcBef>
                <a:spcPts val="0"/>
              </a:spcBef>
              <a:defRPr/>
            </a:pPr>
            <a:r>
              <a:rPr lang="en-US" sz="2800" dirty="0"/>
              <a:t>l</a:t>
            </a:r>
            <a:r>
              <a:rPr lang="en-US" sz="2800" dirty="0" smtClean="0"/>
              <a:t>onger MI intervention</a:t>
            </a:r>
          </a:p>
          <a:p>
            <a:pPr lvl="3">
              <a:spcBef>
                <a:spcPts val="0"/>
              </a:spcBef>
              <a:defRPr/>
            </a:pPr>
            <a:r>
              <a:rPr lang="en-US" sz="2800" dirty="0"/>
              <a:t>n</a:t>
            </a:r>
            <a:r>
              <a:rPr lang="en-US" sz="2800" dirty="0" smtClean="0"/>
              <a:t>o intervention 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n</a:t>
            </a:r>
            <a:r>
              <a:rPr lang="en-US" sz="2800" dirty="0" smtClean="0"/>
              <a:t>o significant differences in frequency of use or health consequences between study groups 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c</a:t>
            </a:r>
            <a:r>
              <a:rPr lang="en-US" sz="2800" dirty="0" smtClean="0"/>
              <a:t>onclusion: </a:t>
            </a:r>
            <a:endParaRPr lang="en-US" sz="2800" dirty="0" smtClean="0"/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rPr lang="en-US" sz="1900" dirty="0" smtClean="0"/>
              <a:t>“</a:t>
            </a:r>
            <a:r>
              <a:rPr lang="en-US" sz="1900" i="1" dirty="0"/>
              <a:t>Brief intervention </a:t>
            </a:r>
            <a:r>
              <a:rPr lang="en-US" sz="1900" i="1" u="sng" dirty="0"/>
              <a:t>did not have efficacy for decreasing unhealthy drug use </a:t>
            </a:r>
            <a:r>
              <a:rPr lang="en-US" sz="1900" i="1" dirty="0"/>
              <a:t>in primary care patients identified by screening. These results do not support widespread implementation of illicit drug use and prescription drug misuse screening and brief intervention</a:t>
            </a:r>
            <a:r>
              <a:rPr lang="en-US" sz="1900" dirty="0"/>
              <a:t>.”</a:t>
            </a:r>
          </a:p>
          <a:p>
            <a:pPr lvl="2">
              <a:spcBef>
                <a:spcPts val="0"/>
              </a:spcBef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442062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Props1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9A0EA20-1EBA-4C7B-8B6E-CD3AAA8D4B07}">
  <ds:schemaRefs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acc0fdcc-2768-42b2-8256-1aedefbb74f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167</TotalTime>
  <Words>364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MS PGothic</vt:lpstr>
      <vt:lpstr>Arial</vt:lpstr>
      <vt:lpstr>Calibri</vt:lpstr>
      <vt:lpstr>PowerPoint Template-HS</vt:lpstr>
      <vt:lpstr>screening, brief intervention, and referral to treatment</vt:lpstr>
      <vt:lpstr>5 A’s</vt:lpstr>
      <vt:lpstr>5 R’s</vt:lpstr>
      <vt:lpstr>nicotine treatment</vt:lpstr>
      <vt:lpstr>PowerPoint Presentation</vt:lpstr>
      <vt:lpstr>medications for tobacco use disorder</vt:lpstr>
      <vt:lpstr>PowerPoint Presentation</vt:lpstr>
      <vt:lpstr>clinical notes</vt:lpstr>
      <vt:lpstr>critical finding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57</cp:revision>
  <dcterms:created xsi:type="dcterms:W3CDTF">2013-02-11T18:15:20Z</dcterms:created>
  <dcterms:modified xsi:type="dcterms:W3CDTF">2016-07-11T20:00:52Z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