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70" r:id="rId6"/>
    <p:sldId id="334" r:id="rId7"/>
    <p:sldId id="335" r:id="rId8"/>
    <p:sldId id="336" r:id="rId9"/>
    <p:sldId id="337" r:id="rId10"/>
    <p:sldId id="338" r:id="rId11"/>
    <p:sldId id="339" r:id="rId12"/>
    <p:sldId id="348" r:id="rId13"/>
    <p:sldId id="349" r:id="rId14"/>
    <p:sldId id="350" r:id="rId15"/>
    <p:sldId id="351" r:id="rId16"/>
    <p:sldId id="355" r:id="rId17"/>
    <p:sldId id="354" r:id="rId18"/>
    <p:sldId id="352" r:id="rId19"/>
    <p:sldId id="353" r:id="rId20"/>
    <p:sldId id="343" r:id="rId21"/>
    <p:sldId id="344" r:id="rId22"/>
    <p:sldId id="345" r:id="rId23"/>
    <p:sldId id="346" r:id="rId24"/>
    <p:sldId id="347" r:id="rId25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08" autoAdjust="0"/>
  </p:normalViewPr>
  <p:slideViewPr>
    <p:cSldViewPr>
      <p:cViewPr varScale="1">
        <p:scale>
          <a:sx n="76" d="100"/>
          <a:sy n="76" d="100"/>
        </p:scale>
        <p:origin x="11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3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69537B2-16AF-4055-995C-45B4436C7B75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01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37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9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7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29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7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5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9A9AB3C-60B9-40EF-A3A1-7B54C83F8D07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34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23B5C1-1175-4677-9437-38D7DE7C8AD5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79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1212-B1C8-4516-AB16-0AD996A08E84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CDB0-21DC-440B-AE88-C86B74A8E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1433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09" r:id="rId4"/>
    <p:sldLayoutId id="2147483710" r:id="rId5"/>
    <p:sldLayoutId id="2147483711" r:id="rId6"/>
    <p:sldLayoutId id="2147483717" r:id="rId7"/>
    <p:sldLayoutId id="2147483718" r:id="rId8"/>
    <p:sldLayoutId id="2147483697" r:id="rId9"/>
    <p:sldLayoutId id="2147483699" r:id="rId10"/>
    <p:sldLayoutId id="2147483700" r:id="rId11"/>
    <p:sldLayoutId id="2147483701" r:id="rId12"/>
    <p:sldLayoutId id="2147483702" r:id="rId13"/>
    <p:sldLayoutId id="2147483719" r:id="rId14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02249"/>
            <a:ext cx="8686800" cy="1063176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creening, brief intervention, and referral to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 to SBIRT for adolescents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Lecture 7.1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pande\AppData\Local\Microsoft\Windows\Temporary Internet Files\Content.IE5\96HK9F7X\MP900398845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"/>
          <a:stretch>
            <a:fillRect/>
          </a:stretch>
        </p:blipFill>
        <p:spPr bwMode="auto">
          <a:xfrm>
            <a:off x="5637213" y="4232275"/>
            <a:ext cx="350678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" y="990600"/>
            <a:ext cx="8329613" cy="42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000" b="1" dirty="0">
                <a:solidFill>
                  <a:srgbClr val="FFC000"/>
                </a:solidFill>
                <a:latin typeface="Arial" charset="0"/>
                <a:cs typeface="Arial" charset="0"/>
              </a:rPr>
              <a:t>prescription drugs</a:t>
            </a:r>
            <a:r>
              <a:rPr lang="en-US" altLang="en-US" sz="6000" b="1" dirty="0">
                <a:latin typeface="Arial" charset="0"/>
                <a:cs typeface="Arial" charset="0"/>
              </a:rPr>
              <a:t> are </a:t>
            </a:r>
            <a:r>
              <a:rPr lang="en-US" altLang="en-US" sz="6000" b="1" dirty="0" smtClean="0">
                <a:latin typeface="Arial" charset="0"/>
                <a:cs typeface="Arial" charset="0"/>
              </a:rPr>
              <a:t>one of the </a:t>
            </a:r>
            <a:r>
              <a:rPr lang="en-US" altLang="en-US" sz="6000" b="1" dirty="0">
                <a:latin typeface="Arial" charset="0"/>
                <a:cs typeface="Arial" charset="0"/>
              </a:rPr>
              <a:t>most </a:t>
            </a:r>
            <a:r>
              <a:rPr lang="en-US" altLang="en-US" sz="6000" b="1" dirty="0" smtClean="0">
                <a:latin typeface="Arial" charset="0"/>
                <a:cs typeface="Arial" charset="0"/>
              </a:rPr>
              <a:t>commonly misused </a:t>
            </a:r>
          </a:p>
          <a:p>
            <a:pPr eaLnBrk="1" hangingPunct="1">
              <a:lnSpc>
                <a:spcPts val="6500"/>
              </a:lnSpc>
            </a:pPr>
            <a:r>
              <a:rPr lang="en-US" altLang="en-US" sz="6000" b="1" dirty="0" smtClean="0">
                <a:latin typeface="Arial" charset="0"/>
                <a:cs typeface="Arial" charset="0"/>
              </a:rPr>
              <a:t>drugs </a:t>
            </a:r>
            <a:r>
              <a:rPr lang="en-US" altLang="en-US" sz="6000" b="1" dirty="0">
                <a:latin typeface="Arial" charset="0"/>
                <a:cs typeface="Arial" charset="0"/>
              </a:rPr>
              <a:t>by high school seniors</a:t>
            </a:r>
          </a:p>
        </p:txBody>
      </p:sp>
    </p:spTree>
    <p:extLst>
      <p:ext uri="{BB962C8B-B14F-4D97-AF65-F5344CB8AC3E}">
        <p14:creationId xmlns:p14="http://schemas.microsoft.com/office/powerpoint/2010/main" val="30127883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drugabuse.gov/sites/default/files/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67625" cy="57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drugabuse.gov/sites/default/files/2014-mtf-slid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19149"/>
            <a:ext cx="77438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drugabuse.gov/sites/default/files/2014-mtf-slid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438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drugabuse.gov/sites/default/files/2014-mtf-sli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438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drugabuse.gov/sites/default/files/2014-mtf-slid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38200"/>
            <a:ext cx="77438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77200" cy="4953000"/>
          </a:xfrm>
        </p:spPr>
        <p:txBody>
          <a:bodyPr>
            <a:normAutofit/>
          </a:bodyPr>
          <a:lstStyle/>
          <a:p>
            <a:r>
              <a:rPr lang="en-US" altLang="en-US" sz="2500" dirty="0" smtClean="0"/>
              <a:t>sexually </a:t>
            </a:r>
            <a:r>
              <a:rPr lang="en-US" altLang="en-US" sz="2500" dirty="0"/>
              <a:t>transmitted diseases</a:t>
            </a:r>
          </a:p>
          <a:p>
            <a:r>
              <a:rPr lang="en-US" altLang="en-US" sz="2500" dirty="0" smtClean="0"/>
              <a:t>unplanned </a:t>
            </a:r>
            <a:r>
              <a:rPr lang="en-US" altLang="en-US" sz="2500" dirty="0"/>
              <a:t>pregnancies</a:t>
            </a:r>
          </a:p>
          <a:p>
            <a:r>
              <a:rPr lang="en-US" altLang="en-US" sz="2500" dirty="0" smtClean="0"/>
              <a:t>academic </a:t>
            </a:r>
            <a:r>
              <a:rPr lang="en-US" altLang="en-US" sz="2500" dirty="0"/>
              <a:t>difficulties </a:t>
            </a:r>
          </a:p>
          <a:p>
            <a:r>
              <a:rPr lang="en-US" altLang="en-US" sz="2500" dirty="0" smtClean="0"/>
              <a:t>increased </a:t>
            </a:r>
            <a:r>
              <a:rPr lang="en-US" altLang="en-US" sz="2500" dirty="0"/>
              <a:t>risk for alcohol use </a:t>
            </a:r>
            <a:r>
              <a:rPr lang="en-US" altLang="en-US" sz="2500" dirty="0" smtClean="0"/>
              <a:t>disorder</a:t>
            </a:r>
            <a:endParaRPr lang="en-US" altLang="en-US" sz="2500" dirty="0"/>
          </a:p>
          <a:p>
            <a:r>
              <a:rPr lang="en-US" altLang="en-US" sz="2500" dirty="0" smtClean="0"/>
              <a:t>violence/aggression </a:t>
            </a:r>
            <a:endParaRPr lang="en-US" altLang="en-US" sz="2500" dirty="0"/>
          </a:p>
          <a:p>
            <a:r>
              <a:rPr lang="en-US" altLang="en-US" sz="2500" dirty="0" smtClean="0"/>
              <a:t>effects </a:t>
            </a:r>
            <a:r>
              <a:rPr lang="en-US" altLang="en-US" sz="2500" dirty="0"/>
              <a:t>on brain development </a:t>
            </a:r>
          </a:p>
          <a:p>
            <a:r>
              <a:rPr lang="en-US" altLang="en-US" sz="2500" dirty="0" smtClean="0"/>
              <a:t>injuries </a:t>
            </a:r>
            <a:endParaRPr lang="en-US" altLang="en-US" sz="2500" dirty="0"/>
          </a:p>
          <a:p>
            <a:r>
              <a:rPr lang="en-US" altLang="en-US" sz="2500" dirty="0" smtClean="0"/>
              <a:t>death </a:t>
            </a:r>
            <a:endParaRPr lang="en-US" altLang="en-US" sz="2500" dirty="0"/>
          </a:p>
          <a:p>
            <a:r>
              <a:rPr lang="en-US" altLang="en-US" sz="2500" dirty="0" smtClean="0"/>
              <a:t>correlates </a:t>
            </a:r>
            <a:r>
              <a:rPr lang="en-US" altLang="en-US" sz="2500" dirty="0"/>
              <a:t>with other risky behaviors </a:t>
            </a:r>
            <a:r>
              <a:rPr lang="en-US" altLang="en-US" sz="2500" dirty="0" smtClean="0"/>
              <a:t>(e.g. </a:t>
            </a:r>
            <a:r>
              <a:rPr lang="en-US" altLang="en-US" sz="2500" dirty="0"/>
              <a:t>smoking, drug use, unprotected sex)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cpande\AppData\Local\Microsoft\Windows\Temporary Internet Files\Content.IE5\26CLID6U\domesticviolencecategor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42165"/>
            <a:ext cx="2667000" cy="1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arget </a:t>
            </a:r>
            <a:r>
              <a:rPr lang="en-US" dirty="0" smtClean="0"/>
              <a:t>groups for screening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77200" cy="49530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ADD/ADHD patients</a:t>
            </a:r>
          </a:p>
          <a:p>
            <a:r>
              <a:rPr lang="en-US" altLang="en-US" sz="2800" dirty="0" smtClean="0"/>
              <a:t>youth </a:t>
            </a:r>
            <a:r>
              <a:rPr lang="en-US" altLang="en-US" sz="2800" dirty="0"/>
              <a:t>with conduct disorders</a:t>
            </a:r>
          </a:p>
          <a:p>
            <a:r>
              <a:rPr lang="en-US" altLang="en-US" sz="2800" dirty="0" smtClean="0"/>
              <a:t>depressed/anxious </a:t>
            </a:r>
            <a:r>
              <a:rPr lang="en-US" altLang="en-US" sz="2800" dirty="0"/>
              <a:t>youth </a:t>
            </a:r>
          </a:p>
          <a:p>
            <a:r>
              <a:rPr lang="en-US" altLang="en-US" sz="2800" dirty="0" smtClean="0"/>
              <a:t>unplanned </a:t>
            </a:r>
            <a:r>
              <a:rPr lang="en-US" altLang="en-US" sz="2800" dirty="0"/>
              <a:t>pregnancies </a:t>
            </a:r>
          </a:p>
          <a:p>
            <a:r>
              <a:rPr lang="en-US" altLang="en-US" sz="2800" dirty="0" smtClean="0"/>
              <a:t>patients </a:t>
            </a:r>
            <a:r>
              <a:rPr lang="en-US" altLang="en-US" sz="2800" dirty="0"/>
              <a:t>with STDs/STIs </a:t>
            </a:r>
          </a:p>
          <a:p>
            <a:r>
              <a:rPr lang="en-US" altLang="en-US" sz="2800" dirty="0" smtClean="0"/>
              <a:t>accident/injury </a:t>
            </a:r>
            <a:r>
              <a:rPr lang="en-US" altLang="en-US" sz="2800" dirty="0"/>
              <a:t>victims</a:t>
            </a:r>
          </a:p>
          <a:p>
            <a:r>
              <a:rPr lang="en-US" altLang="en-US" sz="2800" dirty="0" smtClean="0"/>
              <a:t>those </a:t>
            </a:r>
            <a:r>
              <a:rPr lang="en-US" altLang="en-US" sz="2800" dirty="0"/>
              <a:t>engaging in other risky behaviors (e.g. smoking)</a:t>
            </a:r>
          </a:p>
          <a:p>
            <a:r>
              <a:rPr lang="en-US" altLang="en-US" sz="2800" dirty="0" smtClean="0"/>
              <a:t>recent </a:t>
            </a:r>
            <a:r>
              <a:rPr lang="en-US" altLang="en-US" sz="2800" dirty="0"/>
              <a:t>behavior changes (e.g. poor grades, mood changes, truancy, etc.)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acpande\AppData\Local\Microsoft\Windows\Temporary Internet Files\Content.IE5\EECG3PY5\3915712388_196a25c764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371600"/>
            <a:ext cx="3251200" cy="2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85800" y="1905000"/>
            <a:ext cx="7696200" cy="274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ost adolescents report they are </a:t>
            </a:r>
            <a:r>
              <a:rPr lang="en-US" dirty="0" smtClean="0">
                <a:solidFill>
                  <a:srgbClr val="FFC000"/>
                </a:solidFill>
              </a:rPr>
              <a:t>willing</a:t>
            </a:r>
            <a:r>
              <a:rPr lang="en-US" dirty="0" smtClean="0"/>
              <a:t> to discuss their substance use with their doctor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676400"/>
            <a:ext cx="8458200" cy="3276600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altLang="en-US" dirty="0" smtClean="0"/>
              <a:t>most </a:t>
            </a:r>
            <a:r>
              <a:rPr lang="en-US" altLang="en-US" dirty="0"/>
              <a:t>physicians </a:t>
            </a:r>
            <a:r>
              <a:rPr lang="en-US" altLang="en-US" dirty="0" smtClean="0">
                <a:solidFill>
                  <a:srgbClr val="FFC000"/>
                </a:solidFill>
              </a:rPr>
              <a:t>do not </a:t>
            </a:r>
            <a:r>
              <a:rPr lang="en-US" altLang="en-US" dirty="0">
                <a:solidFill>
                  <a:srgbClr val="FFC000"/>
                </a:solidFill>
              </a:rPr>
              <a:t>ask </a:t>
            </a:r>
            <a:r>
              <a:rPr lang="en-US" altLang="en-US" dirty="0"/>
              <a:t>about adolescent substance use, noting concerns about knowing how to properly do so </a:t>
            </a:r>
          </a:p>
        </p:txBody>
      </p:sp>
    </p:spTree>
    <p:extLst>
      <p:ext uri="{BB962C8B-B14F-4D97-AF65-F5344CB8AC3E}">
        <p14:creationId xmlns:p14="http://schemas.microsoft.com/office/powerpoint/2010/main" val="3956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0" y="1905000"/>
            <a:ext cx="76962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dolescents are less likely to </a:t>
            </a:r>
            <a:r>
              <a:rPr lang="en-US" dirty="0" smtClean="0">
                <a:solidFill>
                  <a:srgbClr val="FFC000"/>
                </a:solidFill>
              </a:rPr>
              <a:t>have </a:t>
            </a:r>
            <a:r>
              <a:rPr lang="en-US" dirty="0">
                <a:solidFill>
                  <a:srgbClr val="FFC000"/>
                </a:solidFill>
              </a:rPr>
              <a:t>a substance use </a:t>
            </a:r>
            <a:r>
              <a:rPr lang="en-US" dirty="0" smtClean="0">
                <a:solidFill>
                  <a:srgbClr val="FFC000"/>
                </a:solidFill>
              </a:rPr>
              <a:t>disorder </a:t>
            </a:r>
            <a:r>
              <a:rPr lang="en-US" dirty="0" smtClean="0"/>
              <a:t>&amp; more likely to be engaging in </a:t>
            </a:r>
            <a:r>
              <a:rPr lang="en-US" dirty="0" smtClean="0">
                <a:solidFill>
                  <a:srgbClr val="FFC000"/>
                </a:solidFill>
              </a:rPr>
              <a:t>risky use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458200" cy="3276600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dirty="0"/>
              <a:t>o</a:t>
            </a:r>
            <a:r>
              <a:rPr lang="en-US" altLang="en-US" dirty="0" smtClean="0"/>
              <a:t>nly </a:t>
            </a:r>
            <a:r>
              <a:rPr lang="en-US" altLang="en-US" dirty="0" smtClean="0">
                <a:solidFill>
                  <a:srgbClr val="FFC000"/>
                </a:solidFill>
              </a:rPr>
              <a:t>1 in 20 </a:t>
            </a:r>
            <a:r>
              <a:rPr lang="en-US" altLang="en-US" dirty="0" smtClean="0"/>
              <a:t>adolescents who are </a:t>
            </a:r>
            <a:r>
              <a:rPr lang="en-US" altLang="en-US" dirty="0"/>
              <a:t>have a substance use </a:t>
            </a:r>
            <a:r>
              <a:rPr lang="en-US" altLang="en-US" dirty="0" smtClean="0"/>
              <a:t>disorder or high-risk will receive treatment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3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0" y="2057400"/>
            <a:ext cx="76200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alf of the adolescents coming into </a:t>
            </a:r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 smtClean="0">
                <a:solidFill>
                  <a:srgbClr val="FFC000"/>
                </a:solidFill>
              </a:rPr>
              <a:t>mergency 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dirty="0" smtClean="0">
                <a:solidFill>
                  <a:srgbClr val="FFC000"/>
                </a:solidFill>
              </a:rPr>
              <a:t>ooms</a:t>
            </a:r>
            <a:r>
              <a:rPr lang="en-US" dirty="0" smtClean="0"/>
              <a:t> will screen positive for alcohol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dolescent alcohol use patterns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cpande\AppData\Local\Microsoft\Windows\Temporary Internet Files\Content.IE5\G8W4N5DJ\1-1266859371lhI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0"/>
          <a:stretch/>
        </p:blipFill>
        <p:spPr bwMode="auto">
          <a:xfrm>
            <a:off x="5025605" y="3810000"/>
            <a:ext cx="4118396" cy="29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48600" cy="52578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alcohol </a:t>
            </a:r>
            <a:r>
              <a:rPr lang="en-US" altLang="en-US" sz="2400" dirty="0"/>
              <a:t>is typically the first substance used by an adolescent (usually around 14 years of age)</a:t>
            </a:r>
          </a:p>
          <a:p>
            <a:r>
              <a:rPr lang="en-US" altLang="en-US" sz="2400" dirty="0"/>
              <a:t>1 out of 3 youth will consume alcohol by the 8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grade </a:t>
            </a:r>
          </a:p>
          <a:p>
            <a:pPr lvl="1"/>
            <a:r>
              <a:rPr lang="en-US" altLang="en-US" sz="2400" dirty="0" smtClean="0"/>
              <a:t>half </a:t>
            </a:r>
            <a:r>
              <a:rPr lang="en-US" altLang="en-US" sz="2400" dirty="0"/>
              <a:t>of those report they have previously been drunk</a:t>
            </a:r>
          </a:p>
          <a:p>
            <a:r>
              <a:rPr lang="en-US" altLang="en-US" sz="2400" dirty="0" smtClean="0"/>
              <a:t>approximately </a:t>
            </a:r>
            <a:r>
              <a:rPr lang="en-US" altLang="en-US" sz="2400" dirty="0"/>
              <a:t>70% of high school seniors report having drank alcohol</a:t>
            </a:r>
          </a:p>
          <a:p>
            <a:r>
              <a:rPr lang="en-US" altLang="en-US" sz="2400" dirty="0" smtClean="0"/>
              <a:t>a </a:t>
            </a:r>
            <a:r>
              <a:rPr lang="en-US" altLang="en-US" sz="2400" dirty="0"/>
              <a:t>quarter of high school seniors </a:t>
            </a:r>
            <a:r>
              <a:rPr lang="en-US" altLang="en-US" sz="2400" dirty="0" smtClean="0"/>
              <a:t>                                       report </a:t>
            </a:r>
            <a:r>
              <a:rPr lang="en-US" altLang="en-US" sz="2400" dirty="0"/>
              <a:t>binge drinking in the previous </a:t>
            </a:r>
            <a:r>
              <a:rPr lang="en-US" altLang="en-US" sz="2400" dirty="0" smtClean="0"/>
              <a:t>                                         2 </a:t>
            </a:r>
            <a:r>
              <a:rPr lang="en-US" altLang="en-US" sz="2400" dirty="0"/>
              <a:t>weeks</a:t>
            </a:r>
          </a:p>
          <a:p>
            <a:pPr lvl="1"/>
            <a:r>
              <a:rPr lang="en-US" altLang="en-US" sz="2400" dirty="0" smtClean="0"/>
              <a:t>male </a:t>
            </a:r>
            <a:r>
              <a:rPr lang="en-US" altLang="en-US" sz="2400" dirty="0"/>
              <a:t>youth more commonly binge </a:t>
            </a:r>
            <a:r>
              <a:rPr lang="en-US" altLang="en-US" sz="2400" dirty="0" smtClean="0"/>
              <a:t>                                 drink </a:t>
            </a:r>
            <a:r>
              <a:rPr lang="en-US" altLang="en-US" sz="2400" dirty="0"/>
              <a:t>than female youth </a:t>
            </a:r>
          </a:p>
        </p:txBody>
      </p:sp>
    </p:spTree>
    <p:extLst>
      <p:ext uri="{BB962C8B-B14F-4D97-AF65-F5344CB8AC3E}">
        <p14:creationId xmlns:p14="http://schemas.microsoft.com/office/powerpoint/2010/main" val="32367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dolescent alcohol use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4953000"/>
          </a:xfrm>
        </p:spPr>
        <p:txBody>
          <a:bodyPr>
            <a:normAutofit/>
          </a:bodyPr>
          <a:lstStyle/>
          <a:p>
            <a:r>
              <a:rPr lang="en-US" altLang="en-US" sz="2500" dirty="0" smtClean="0"/>
              <a:t>often </a:t>
            </a:r>
            <a:r>
              <a:rPr lang="en-US" altLang="en-US" sz="2500" dirty="0"/>
              <a:t>consuming beer, liquor or flavored beverages</a:t>
            </a:r>
          </a:p>
          <a:p>
            <a:pPr lvl="1"/>
            <a:r>
              <a:rPr lang="en-US" altLang="en-US" sz="2500" dirty="0" smtClean="0"/>
              <a:t>lower </a:t>
            </a:r>
            <a:r>
              <a:rPr lang="en-US" altLang="en-US" sz="2500" dirty="0"/>
              <a:t>consumption of wine</a:t>
            </a:r>
          </a:p>
          <a:p>
            <a:r>
              <a:rPr lang="en-US" altLang="en-US" sz="2500" dirty="0" smtClean="0"/>
              <a:t>energy </a:t>
            </a:r>
            <a:r>
              <a:rPr lang="en-US" altLang="en-US" sz="2500" dirty="0"/>
              <a:t>drinks containing alcohol gaining popularity</a:t>
            </a:r>
          </a:p>
          <a:p>
            <a:pPr lvl="1"/>
            <a:r>
              <a:rPr lang="en-US" altLang="en-US" sz="2500" dirty="0" smtClean="0"/>
              <a:t>youth </a:t>
            </a:r>
            <a:r>
              <a:rPr lang="en-US" altLang="en-US" sz="2500" dirty="0"/>
              <a:t>may not ‘feel’ as intoxicated, but are impaired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http://t1.gstatic.com/images?q=tbn:ANd9GcTcBMImOr3has4cmvqznJ5YB2smczCftTfch7Hew8ufkghovw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87825"/>
            <a:ext cx="3657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dolescent binge drinking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4394" r="4346" b="25836"/>
          <a:stretch>
            <a:fillRect/>
          </a:stretch>
        </p:blipFill>
        <p:spPr bwMode="auto">
          <a:xfrm>
            <a:off x="76200" y="1858963"/>
            <a:ext cx="899795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67300" y="5715000"/>
            <a:ext cx="3962400" cy="800100"/>
          </a:xfrm>
          <a:prstGeom prst="rect">
            <a:avLst/>
          </a:prstGeom>
        </p:spPr>
        <p:txBody>
          <a:bodyPr vert="horz" wrap="square" lIns="0" tIns="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dirty="0" smtClean="0">
                <a:solidFill>
                  <a:srgbClr val="4F5557"/>
                </a:solidFill>
                <a:latin typeface="Arial" pitchFamily="34" charset="0"/>
                <a:cs typeface="Arial" pitchFamily="34" charset="0"/>
              </a:rPr>
              <a:t>(NIAAA, </a:t>
            </a:r>
            <a:r>
              <a:rPr lang="en-US" sz="2000" dirty="0" err="1" smtClean="0">
                <a:solidFill>
                  <a:srgbClr val="4F5557"/>
                </a:solidFill>
                <a:latin typeface="Arial" pitchFamily="34" charset="0"/>
                <a:cs typeface="Arial" pitchFamily="34" charset="0"/>
              </a:rPr>
              <a:t>n.d.</a:t>
            </a:r>
            <a:r>
              <a:rPr lang="en-US" sz="2000" dirty="0" smtClean="0">
                <a:solidFill>
                  <a:srgbClr val="4F5557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2000" b="0" i="0" u="none" strike="noStrike" kern="1200" spc="0" normalizeH="0" noProof="0" dirty="0" smtClean="0">
              <a:solidFill>
                <a:srgbClr val="4F5557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dolescent drug use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077200" cy="5067300"/>
          </a:xfrm>
        </p:spPr>
        <p:txBody>
          <a:bodyPr>
            <a:normAutofit lnSpcReduction="10000"/>
          </a:bodyPr>
          <a:lstStyle/>
          <a:p>
            <a:r>
              <a:rPr lang="en-US" altLang="en-US" sz="2500" dirty="0" smtClean="0"/>
              <a:t>rates </a:t>
            </a:r>
            <a:r>
              <a:rPr lang="en-US" altLang="en-US" sz="2500" dirty="0"/>
              <a:t>of adolescent drug use are </a:t>
            </a:r>
            <a:r>
              <a:rPr lang="en-US" altLang="en-US" sz="2500" dirty="0" smtClean="0"/>
              <a:t>                             increasing </a:t>
            </a:r>
            <a:endParaRPr lang="en-US" altLang="en-US" sz="2500" dirty="0"/>
          </a:p>
          <a:p>
            <a:pPr lvl="1"/>
            <a:r>
              <a:rPr lang="en-US" altLang="en-US" sz="2500" dirty="0" smtClean="0"/>
              <a:t>primarily </a:t>
            </a:r>
            <a:r>
              <a:rPr lang="en-US" altLang="en-US" sz="2500" dirty="0"/>
              <a:t>accounted for by the </a:t>
            </a:r>
            <a:r>
              <a:rPr lang="en-US" altLang="en-US" sz="2500" dirty="0" smtClean="0"/>
              <a:t>                               increase </a:t>
            </a:r>
            <a:r>
              <a:rPr lang="en-US" altLang="en-US" sz="2500" dirty="0"/>
              <a:t>in marijuana use </a:t>
            </a:r>
          </a:p>
          <a:p>
            <a:pPr lvl="1"/>
            <a:r>
              <a:rPr lang="en-US" altLang="en-US" sz="2500" dirty="0" smtClean="0"/>
              <a:t>teens </a:t>
            </a:r>
            <a:r>
              <a:rPr lang="en-US" altLang="en-US" sz="2500" dirty="0"/>
              <a:t>are more likely to smoke </a:t>
            </a:r>
            <a:r>
              <a:rPr lang="en-US" altLang="en-US" sz="2500" dirty="0" smtClean="0"/>
              <a:t>                           marijuana </a:t>
            </a:r>
            <a:r>
              <a:rPr lang="en-US" altLang="en-US" sz="2500" dirty="0"/>
              <a:t>than cigarettes</a:t>
            </a:r>
          </a:p>
          <a:p>
            <a:pPr lvl="1"/>
            <a:r>
              <a:rPr lang="en-US" altLang="en-US" sz="2500" dirty="0" smtClean="0"/>
              <a:t>increase </a:t>
            </a:r>
            <a:r>
              <a:rPr lang="en-US" altLang="en-US" sz="2500" dirty="0"/>
              <a:t>in the use of synthetic marijuana </a:t>
            </a:r>
            <a:r>
              <a:rPr lang="en-US" altLang="en-US" sz="2500" dirty="0" smtClean="0"/>
              <a:t>(“spice</a:t>
            </a:r>
            <a:r>
              <a:rPr lang="en-US" altLang="en-US" sz="2500" dirty="0"/>
              <a:t>”)</a:t>
            </a:r>
          </a:p>
          <a:p>
            <a:r>
              <a:rPr lang="en-US" altLang="en-US" sz="2500" dirty="0"/>
              <a:t>p</a:t>
            </a:r>
            <a:r>
              <a:rPr lang="en-US" altLang="en-US" sz="2500" dirty="0" smtClean="0"/>
              <a:t>rescription </a:t>
            </a:r>
            <a:r>
              <a:rPr lang="en-US" altLang="en-US" sz="2500" dirty="0"/>
              <a:t>drug </a:t>
            </a:r>
            <a:r>
              <a:rPr lang="en-US" altLang="en-US" sz="2500" dirty="0" smtClean="0"/>
              <a:t>misuse </a:t>
            </a:r>
            <a:r>
              <a:rPr lang="en-US" altLang="en-US" sz="2500" dirty="0"/>
              <a:t>rising among youth </a:t>
            </a:r>
            <a:endParaRPr lang="en-US" altLang="en-US" sz="2500" dirty="0" smtClean="0"/>
          </a:p>
          <a:p>
            <a:pPr lvl="1"/>
            <a:r>
              <a:rPr lang="en-US" altLang="en-US" sz="2100" dirty="0"/>
              <a:t>p</a:t>
            </a:r>
            <a:r>
              <a:rPr lang="en-US" altLang="en-US" sz="2100" dirty="0" smtClean="0"/>
              <a:t>referred medications: Vicodin &amp; Adderall </a:t>
            </a:r>
            <a:endParaRPr lang="en-US" altLang="en-US" sz="2100" dirty="0"/>
          </a:p>
          <a:p>
            <a:r>
              <a:rPr lang="en-US" altLang="en-US" sz="2500" dirty="0" smtClean="0"/>
              <a:t>reduction </a:t>
            </a:r>
            <a:r>
              <a:rPr lang="en-US" altLang="en-US" sz="2500" dirty="0"/>
              <a:t>in crack cocaine &amp; inhalants </a:t>
            </a:r>
          </a:p>
          <a:p>
            <a:r>
              <a:rPr lang="en-US" altLang="en-US" sz="2500" dirty="0" smtClean="0"/>
              <a:t>cigarette </a:t>
            </a:r>
            <a:r>
              <a:rPr lang="en-US" altLang="en-US" sz="2500" dirty="0"/>
              <a:t>use is decreasing; other forms of tobacco gaining in </a:t>
            </a:r>
            <a:r>
              <a:rPr lang="en-US" altLang="en-US" sz="2500" dirty="0" smtClean="0"/>
              <a:t>popularity (e.g. hookahs, e-cigarettes) </a:t>
            </a:r>
            <a:endParaRPr lang="en-US" alt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acpande\AppData\Local\Microsoft\Windows\Temporary Internet Files\Content.IE5\JWIW0AAJ\marijuan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85" y="12954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615950" y="292100"/>
            <a:ext cx="8329613" cy="34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000" b="1" dirty="0">
                <a:solidFill>
                  <a:srgbClr val="FFC000"/>
                </a:solidFill>
                <a:latin typeface="Arial" charset="0"/>
                <a:cs typeface="Arial" charset="0"/>
              </a:rPr>
              <a:t>prescription drugs</a:t>
            </a:r>
            <a:r>
              <a:rPr lang="en-US" altLang="en-US" sz="6000" b="1" dirty="0">
                <a:latin typeface="Arial" charset="0"/>
                <a:cs typeface="Arial" charset="0"/>
              </a:rPr>
              <a:t> are being increasingly </a:t>
            </a:r>
            <a:r>
              <a:rPr lang="en-US" altLang="en-US" sz="6000" b="1" dirty="0" smtClean="0">
                <a:latin typeface="Arial" charset="0"/>
                <a:cs typeface="Arial" charset="0"/>
              </a:rPr>
              <a:t>misused </a:t>
            </a:r>
            <a:r>
              <a:rPr lang="en-US" altLang="en-US" sz="6000" b="1" dirty="0">
                <a:latin typeface="Arial" charset="0"/>
                <a:cs typeface="Arial" charset="0"/>
              </a:rPr>
              <a:t>by young people</a:t>
            </a:r>
          </a:p>
        </p:txBody>
      </p:sp>
      <p:pic>
        <p:nvPicPr>
          <p:cNvPr id="181250" name="Picture 2" descr="C:\Users\acpande\AppData\Local\Microsoft\Windows\Temporary Internet Files\Content.IE5\96HK9F7X\MP9004490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51" y="3048001"/>
            <a:ext cx="4908883" cy="368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715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pande\AppData\Local\Microsoft\Windows\Temporary Internet Files\Content.IE5\96HK9F7X\MP900398845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"/>
          <a:stretch>
            <a:fillRect/>
          </a:stretch>
        </p:blipFill>
        <p:spPr bwMode="auto">
          <a:xfrm>
            <a:off x="5213350" y="3914775"/>
            <a:ext cx="39306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85788" y="1768475"/>
            <a:ext cx="832961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6000" b="1">
                <a:solidFill>
                  <a:srgbClr val="FFC000"/>
                </a:solidFill>
                <a:latin typeface="Arial" charset="0"/>
                <a:cs typeface="Arial" charset="0"/>
              </a:rPr>
              <a:t>1 in 12 </a:t>
            </a:r>
            <a:r>
              <a:rPr lang="en-US" altLang="en-US" sz="6000" b="1">
                <a:latin typeface="Arial" charset="0"/>
                <a:cs typeface="Arial" charset="0"/>
              </a:rPr>
              <a:t>high school seniors report having used Vicodin for nonmedical </a:t>
            </a:r>
          </a:p>
          <a:p>
            <a:pPr eaLnBrk="1" hangingPunct="1">
              <a:lnSpc>
                <a:spcPts val="6500"/>
              </a:lnSpc>
            </a:pPr>
            <a:r>
              <a:rPr lang="en-US" altLang="en-US" sz="6000" b="1">
                <a:latin typeface="Arial" charset="0"/>
                <a:cs typeface="Arial" charset="0"/>
              </a:rPr>
              <a:t>purposes</a:t>
            </a:r>
          </a:p>
        </p:txBody>
      </p:sp>
    </p:spTree>
    <p:extLst>
      <p:ext uri="{BB962C8B-B14F-4D97-AF65-F5344CB8AC3E}">
        <p14:creationId xmlns:p14="http://schemas.microsoft.com/office/powerpoint/2010/main" val="3563507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HS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c0fdcc-2768-42b2-8256-1aedefbb74fd">AC32DMH27FXT-387-37</_dlc_DocId>
    <_dlc_DocIdUrl xmlns="acc0fdcc-2768-42b2-8256-1aedefbb74fd">
      <Url>https://healthsolutions.sp10.asu.edu/marketing/_layouts/DocIdRedir.aspx?ID=AC32DMH27FXT-387-37</Url>
      <Description>AC32DMH27FXT-387-37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6E90443B3904B8326CAA2FC130A95" ma:contentTypeVersion="6" ma:contentTypeDescription="Create a new document." ma:contentTypeScope="" ma:versionID="1af1eaa556385689eaa8fc403772fcd7">
  <xsd:schema xmlns:xsd="http://www.w3.org/2001/XMLSchema" xmlns:xs="http://www.w3.org/2001/XMLSchema" xmlns:p="http://schemas.microsoft.com/office/2006/metadata/properties" xmlns:ns2="acc0fdcc-2768-42b2-8256-1aedefbb74fd" targetNamespace="http://schemas.microsoft.com/office/2006/metadata/properties" ma:root="true" ma:fieldsID="48c3d13db3a63f07076de03a4c93ccf3" ns2:_="">
    <xsd:import namespace="acc0fdcc-2768-42b2-8256-1aedefbb74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fdcc-2768-42b2-8256-1aedefbb74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FDD2A8-AED1-4211-8EBF-20104A1A9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D4670-3145-4E10-A3D3-84CAEC8A0C7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9A0EA20-1EBA-4C7B-8B6E-CD3AAA8D4B07}">
  <ds:schemaRefs>
    <ds:schemaRef ds:uri="http://www.w3.org/XML/1998/namespace"/>
    <ds:schemaRef ds:uri="http://schemas.microsoft.com/office/2006/metadata/properties"/>
    <ds:schemaRef ds:uri="acc0fdcc-2768-42b2-8256-1aedefbb74fd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F70AA5F9-4311-4ADF-BE45-80D1912A5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fdcc-2768-42b2-8256-1aedefbb7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Template-HS</Template>
  <TotalTime>186</TotalTime>
  <Words>437</Words>
  <Application>Microsoft Office PowerPoint</Application>
  <PresentationFormat>On-screen Show (4:3)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MS PGothic</vt:lpstr>
      <vt:lpstr>Arial</vt:lpstr>
      <vt:lpstr>Calibri</vt:lpstr>
      <vt:lpstr>PowerPoint Template-HS</vt:lpstr>
      <vt:lpstr>screening, brief intervention, and referral to treatment</vt:lpstr>
      <vt:lpstr>PowerPoint Presentation</vt:lpstr>
      <vt:lpstr>PowerPoint Presentation</vt:lpstr>
      <vt:lpstr>adolescent alcohol use patterns</vt:lpstr>
      <vt:lpstr>adolescent alcohol use patterns</vt:lpstr>
      <vt:lpstr>adolescent binge drinking</vt:lpstr>
      <vt:lpstr>adolescent drug use patterns</vt:lpstr>
      <vt:lpstr>PowerPoint Presentation</vt:lpstr>
      <vt:lpstr>PowerPoint Presentation</vt:lpstr>
      <vt:lpstr>PowerPoint Presentation</vt:lpstr>
      <vt:lpstr>trends</vt:lpstr>
      <vt:lpstr>trends</vt:lpstr>
      <vt:lpstr>trends</vt:lpstr>
      <vt:lpstr>trends</vt:lpstr>
      <vt:lpstr>trends</vt:lpstr>
      <vt:lpstr>consequences</vt:lpstr>
      <vt:lpstr>target groups for screening </vt:lpstr>
      <vt:lpstr>PowerPoint Presentation</vt:lpstr>
      <vt:lpstr>PowerPoint Presentation</vt:lpstr>
      <vt:lpstr>PowerPoint Presentation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rrodonne</dc:creator>
  <cp:lastModifiedBy>Adrienne Lindsey</cp:lastModifiedBy>
  <cp:revision>47</cp:revision>
  <dcterms:created xsi:type="dcterms:W3CDTF">2013-02-11T18:15:20Z</dcterms:created>
  <dcterms:modified xsi:type="dcterms:W3CDTF">2016-07-11T20:05:57Z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0x0101002DB6E90443B3904B8326CAA2FC130A95</vt:lpwstr>
  </property>
  <property fmtid="{D5CDD505-2E9C-101B-9397-08002B2CF9AE}" pid="3" name="_dlc_DocIdItemGuid">
    <vt:lpwstr>3e6690f6-5653-4482-a293-b2e78ecd5c6b</vt:lpwstr>
  </property>
</Properties>
</file>