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5"/>
  </p:notesMasterIdLst>
  <p:sldIdLst>
    <p:sldId id="270" r:id="rId6"/>
    <p:sldId id="271" r:id="rId7"/>
    <p:sldId id="277" r:id="rId8"/>
    <p:sldId id="272" r:id="rId9"/>
    <p:sldId id="273" r:id="rId10"/>
    <p:sldId id="274" r:id="rId11"/>
    <p:sldId id="279" r:id="rId12"/>
    <p:sldId id="275" r:id="rId13"/>
    <p:sldId id="276" r:id="rId14"/>
  </p:sldIdLst>
  <p:sldSz cx="9144000" cy="6858000" type="screen4x3"/>
  <p:notesSz cx="7010400" cy="92964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55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08" autoAdjust="0"/>
  </p:normalViewPr>
  <p:slideViewPr>
    <p:cSldViewPr>
      <p:cViewPr varScale="1">
        <p:scale>
          <a:sx n="76" d="100"/>
          <a:sy n="76" d="100"/>
        </p:scale>
        <p:origin x="115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25785-197F-488D-815D-7148EB82AEA7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8223C-FC7B-4594-B288-7619519B0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15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35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18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39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0F3E13B-64C7-48AC-BB84-B5F030165037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5306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0F3E13B-64C7-48AC-BB84-B5F030165037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775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0F3E13B-64C7-48AC-BB84-B5F030165037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98922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39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37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3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 - Black Background w/ Gol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949817"/>
            <a:ext cx="8001000" cy="815608"/>
          </a:xfrm>
          <a:prstGeom prst="rect">
            <a:avLst/>
          </a:prstGeom>
        </p:spPr>
        <p:txBody>
          <a:bodyPr lIns="0" bIns="91440" anchor="b" anchorCtr="0">
            <a:spAutoFit/>
          </a:bodyPr>
          <a:lstStyle>
            <a:lvl1pPr algn="l"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defRPr>
            </a:lvl1pPr>
          </a:lstStyle>
          <a:p>
            <a:r>
              <a:rPr lang="en-US" dirty="0" smtClean="0"/>
              <a:t>presentation title (lowercase)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790372"/>
            <a:ext cx="8001000" cy="584775"/>
          </a:xfrm>
        </p:spPr>
        <p:txBody>
          <a:bodyPr wrap="square" lIns="0" tIns="0" bIns="91440">
            <a:spAutoFit/>
          </a:bodyPr>
          <a:lstStyle>
            <a:lvl1pPr marL="0" indent="0" algn="l">
              <a:buNone/>
              <a:defRPr b="1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3399972"/>
            <a:ext cx="8001000" cy="400110"/>
          </a:xfrm>
        </p:spPr>
        <p:txBody>
          <a:bodyPr wrap="square" lIns="0">
            <a:spAutoFit/>
          </a:bodyPr>
          <a:lstStyle>
            <a:lvl1pPr>
              <a:buNone/>
              <a:defRPr sz="2000" b="0" cap="all"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Alternate 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wo Content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Comparison) - M &amp; G Header w/ Black Gradient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itle Only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yout 1 (Blank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ld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705428" y="2895600"/>
            <a:ext cx="5715000" cy="1066800"/>
          </a:xfrm>
        </p:spPr>
        <p:txBody>
          <a:bodyPr>
            <a:normAutofit/>
          </a:bodyPr>
          <a:lstStyle>
            <a:lvl1pPr algn="ctr">
              <a:buNone/>
              <a:defRPr sz="4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algn="ctr"/>
            <a:r>
              <a:rPr lang="en-US" sz="6000" b="1" spc="-1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body</a:t>
            </a:r>
            <a:r>
              <a:rPr lang="en-US" sz="6000" b="1" spc="-15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text</a:t>
            </a:r>
            <a:endParaRPr lang="en-US" sz="6000" b="1" spc="-1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itle &amp; Content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1917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wo Content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39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Comparison) - M &amp; G Header w/ Black Gradient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228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itle Only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36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ayout 1 (Blank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0466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Layout 1 (Blank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869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itle &amp; Content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69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tx1"/>
          </a:solidFill>
        </p:spPr>
        <p:txBody>
          <a:bodyPr vert="horz" lIns="457200" tIns="45720" rIns="457200" bIns="182880" rtlCol="0" anchor="b" anchorCtr="0">
            <a:normAutofit/>
          </a:bodyPr>
          <a:lstStyle/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708" r:id="rId3"/>
    <p:sldLayoutId id="2147483709" r:id="rId4"/>
    <p:sldLayoutId id="2147483710" r:id="rId5"/>
    <p:sldLayoutId id="2147483711" r:id="rId6"/>
    <p:sldLayoutId id="2147483717" r:id="rId7"/>
    <p:sldLayoutId id="2147483718" r:id="rId8"/>
    <p:sldLayoutId id="2147483697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r" defTabSz="914400" rtl="0" eaLnBrk="1" latinLnBrk="0" hangingPunct="1">
        <a:lnSpc>
          <a:spcPts val="3600"/>
        </a:lnSpc>
        <a:spcBef>
          <a:spcPct val="0"/>
        </a:spcBef>
        <a:buNone/>
        <a:defRPr sz="4000" b="1" kern="1200">
          <a:solidFill>
            <a:schemeClr val="bg1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02249"/>
            <a:ext cx="8686800" cy="1063176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creening, brief intervention, and referral to treatment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creening adolescents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Lecture 7.2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01200" cy="9906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trategies for screening adolescents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077200" cy="495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700" dirty="0" smtClean="0"/>
              <a:t>ask </a:t>
            </a:r>
            <a:r>
              <a:rPr lang="en-US" sz="2700" dirty="0"/>
              <a:t>about friends’ use first: </a:t>
            </a:r>
          </a:p>
          <a:p>
            <a:pPr lvl="1">
              <a:defRPr/>
            </a:pPr>
            <a:r>
              <a:rPr lang="en-US" sz="2700" dirty="0"/>
              <a:t>“Do you have any friends who drank beer, wine or any drink containing alcohol in the past year?” </a:t>
            </a:r>
          </a:p>
          <a:p>
            <a:pPr>
              <a:defRPr/>
            </a:pPr>
            <a:r>
              <a:rPr lang="en-US" sz="2700" dirty="0" smtClean="0"/>
              <a:t>then </a:t>
            </a:r>
            <a:r>
              <a:rPr lang="en-US" sz="2700" dirty="0"/>
              <a:t>transition into asking about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700" dirty="0"/>
              <a:t>   teen’s personal use</a:t>
            </a:r>
          </a:p>
          <a:p>
            <a:pPr>
              <a:defRPr/>
            </a:pPr>
            <a:r>
              <a:rPr lang="en-US" sz="2700" dirty="0" smtClean="0"/>
              <a:t>ask </a:t>
            </a:r>
            <a:r>
              <a:rPr lang="en-US" sz="2700" dirty="0"/>
              <a:t>about frequency &amp; quantity</a:t>
            </a:r>
          </a:p>
          <a:p>
            <a:pPr>
              <a:defRPr/>
            </a:pPr>
            <a:r>
              <a:rPr lang="en-US" sz="2700" dirty="0" smtClean="0"/>
              <a:t>ask </a:t>
            </a:r>
            <a:r>
              <a:rPr lang="en-US" sz="2700" dirty="0"/>
              <a:t>about risky behaviors </a:t>
            </a:r>
          </a:p>
          <a:p>
            <a:endParaRPr lang="en-US" alt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257800" y="6019800"/>
            <a:ext cx="3581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acpande\AppData\Local\Microsoft\Windows\Temporary Internet Files\Content.IE5\XXW84WYV\thinking%2Bteens[1]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651"/>
          <a:stretch/>
        </p:blipFill>
        <p:spPr bwMode="auto">
          <a:xfrm>
            <a:off x="6019800" y="3597964"/>
            <a:ext cx="2793609" cy="288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1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creening tools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6019800"/>
            <a:ext cx="3581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848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3000" dirty="0" smtClean="0"/>
              <a:t>screening </a:t>
            </a:r>
            <a:r>
              <a:rPr lang="en-US" altLang="en-US" sz="3000" dirty="0"/>
              <a:t>tools previously reviewed: </a:t>
            </a:r>
          </a:p>
          <a:p>
            <a:pPr lvl="1"/>
            <a:r>
              <a:rPr lang="en-US" altLang="en-US" sz="3000" dirty="0"/>
              <a:t>CRAFFT </a:t>
            </a:r>
          </a:p>
          <a:p>
            <a:pPr lvl="1"/>
            <a:r>
              <a:rPr lang="en-US" altLang="en-US" sz="3000" dirty="0" smtClean="0"/>
              <a:t>AUDIT</a:t>
            </a:r>
            <a:endParaRPr lang="en-US" altLang="en-US" sz="3000" dirty="0"/>
          </a:p>
          <a:p>
            <a:pPr lvl="2"/>
            <a:r>
              <a:rPr lang="en-US" altLang="en-US" sz="3000" dirty="0" smtClean="0"/>
              <a:t>ages </a:t>
            </a:r>
            <a:r>
              <a:rPr lang="en-US" altLang="en-US" sz="3000" dirty="0"/>
              <a:t>14 and up</a:t>
            </a:r>
          </a:p>
          <a:p>
            <a:pPr lvl="2"/>
            <a:r>
              <a:rPr lang="en-US" altLang="en-US" sz="3000" dirty="0" smtClean="0"/>
              <a:t>shift </a:t>
            </a:r>
            <a:r>
              <a:rPr lang="en-US" altLang="en-US" sz="3000" dirty="0"/>
              <a:t>range lower:</a:t>
            </a:r>
          </a:p>
          <a:p>
            <a:pPr lvl="3"/>
            <a:r>
              <a:rPr lang="en-US" altLang="en-US" sz="3000" dirty="0"/>
              <a:t>2 indicates problem use</a:t>
            </a:r>
          </a:p>
          <a:p>
            <a:pPr lvl="3"/>
            <a:r>
              <a:rPr lang="en-US" altLang="en-US" sz="3000" dirty="0"/>
              <a:t>3 indicates dependence or high-risk use</a:t>
            </a:r>
          </a:p>
        </p:txBody>
      </p:sp>
    </p:spTree>
    <p:extLst>
      <p:ext uri="{BB962C8B-B14F-4D97-AF65-F5344CB8AC3E}">
        <p14:creationId xmlns:p14="http://schemas.microsoft.com/office/powerpoint/2010/main" val="416057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Arial" charset="0"/>
                <a:cs typeface="Arial" charset="0"/>
              </a:rPr>
              <a:t>CRAFFT </a:t>
            </a:r>
          </a:p>
        </p:txBody>
      </p:sp>
      <p:sp>
        <p:nvSpPr>
          <p:cNvPr id="5" name="Rectangle 4"/>
          <p:cNvSpPr/>
          <p:nvPr/>
        </p:nvSpPr>
        <p:spPr>
          <a:xfrm>
            <a:off x="5232400" y="5918200"/>
            <a:ext cx="37338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44" name="AutoShape 2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AutoShape 4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944563"/>
            <a:ext cx="2314575" cy="197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87500"/>
            <a:ext cx="8229600" cy="50419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800" b="1" dirty="0" smtClean="0"/>
              <a:t>C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– Have you ever ridden in a </a:t>
            </a:r>
            <a:r>
              <a:rPr lang="en-US" altLang="en-US" sz="2800" b="1" u="sng" dirty="0"/>
              <a:t>CAR</a:t>
            </a:r>
            <a:r>
              <a:rPr lang="en-US" altLang="en-US" sz="2800" dirty="0"/>
              <a:t> driven by someone (including yourself) who was high or had been using alcohol or drugs? </a:t>
            </a:r>
          </a:p>
          <a:p>
            <a:r>
              <a:rPr lang="en-US" altLang="en-US" sz="2800" b="1" dirty="0"/>
              <a:t>R</a:t>
            </a:r>
            <a:r>
              <a:rPr lang="en-US" altLang="en-US" sz="2800" dirty="0"/>
              <a:t> – Do you ever use drugs or alcohol to </a:t>
            </a:r>
            <a:r>
              <a:rPr lang="en-US" altLang="en-US" sz="2800" b="1" u="sng" dirty="0"/>
              <a:t>RELAX</a:t>
            </a:r>
            <a:r>
              <a:rPr lang="en-US" altLang="en-US" sz="2800" dirty="0"/>
              <a:t>, feel better about yourself, or fit in? </a:t>
            </a:r>
          </a:p>
          <a:p>
            <a:r>
              <a:rPr lang="en-US" altLang="en-US" sz="2800" b="1" dirty="0"/>
              <a:t>A</a:t>
            </a:r>
            <a:r>
              <a:rPr lang="en-US" altLang="en-US" sz="2800" dirty="0"/>
              <a:t> – Do you ever use drugs or alcohol while you are by yourself, </a:t>
            </a:r>
            <a:r>
              <a:rPr lang="en-US" altLang="en-US" sz="2800" b="1" u="sng" dirty="0"/>
              <a:t>ALONE</a:t>
            </a:r>
            <a:r>
              <a:rPr lang="en-US" altLang="en-US" sz="2800" dirty="0"/>
              <a:t>? </a:t>
            </a:r>
          </a:p>
          <a:p>
            <a:r>
              <a:rPr lang="en-US" altLang="en-US" sz="2800" b="1" dirty="0"/>
              <a:t>F</a:t>
            </a:r>
            <a:r>
              <a:rPr lang="en-US" altLang="en-US" sz="2800" dirty="0"/>
              <a:t> – Do you ever </a:t>
            </a:r>
            <a:r>
              <a:rPr lang="en-US" altLang="en-US" sz="2800" b="1" u="sng" dirty="0"/>
              <a:t>FORGET</a:t>
            </a:r>
            <a:r>
              <a:rPr lang="en-US" altLang="en-US" sz="2800" dirty="0"/>
              <a:t> things you did while using alcohol or drugs? </a:t>
            </a:r>
          </a:p>
          <a:p>
            <a:r>
              <a:rPr lang="en-US" altLang="en-US" sz="2800" b="1" dirty="0"/>
              <a:t>F</a:t>
            </a:r>
            <a:r>
              <a:rPr lang="en-US" altLang="en-US" sz="2800" dirty="0"/>
              <a:t> – Do your family or </a:t>
            </a:r>
            <a:r>
              <a:rPr lang="en-US" altLang="en-US" sz="2800" b="1" u="sng" dirty="0"/>
              <a:t>FRIENDS</a:t>
            </a:r>
            <a:r>
              <a:rPr lang="en-US" altLang="en-US" sz="2800" dirty="0"/>
              <a:t> ever tell you you should cut down on your drinking or drug use? </a:t>
            </a:r>
          </a:p>
          <a:p>
            <a:r>
              <a:rPr lang="en-US" altLang="en-US" sz="2800" b="1" dirty="0"/>
              <a:t>T</a:t>
            </a:r>
            <a:r>
              <a:rPr lang="en-US" altLang="en-US" sz="2800" dirty="0"/>
              <a:t> – Have you gotten into </a:t>
            </a:r>
            <a:r>
              <a:rPr lang="en-US" altLang="en-US" sz="2800" b="1" u="sng" dirty="0"/>
              <a:t>TROUBLE</a:t>
            </a:r>
            <a:r>
              <a:rPr lang="en-US" altLang="en-US" sz="2800" dirty="0"/>
              <a:t> while you were using drugs or alcohol? </a:t>
            </a:r>
          </a:p>
        </p:txBody>
      </p:sp>
    </p:spTree>
    <p:extLst>
      <p:ext uri="{BB962C8B-B14F-4D97-AF65-F5344CB8AC3E}">
        <p14:creationId xmlns:p14="http://schemas.microsoft.com/office/powerpoint/2010/main" val="407302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d</a:t>
            </a:r>
            <a:r>
              <a:rPr lang="en-US" altLang="en-US" b="1" dirty="0" smtClean="0">
                <a:latin typeface="Arial" charset="0"/>
                <a:cs typeface="Arial" charset="0"/>
              </a:rPr>
              <a:t>etermining risk level</a:t>
            </a:r>
          </a:p>
        </p:txBody>
      </p:sp>
      <p:sp>
        <p:nvSpPr>
          <p:cNvPr id="5" name="Rectangle 4"/>
          <p:cNvSpPr/>
          <p:nvPr/>
        </p:nvSpPr>
        <p:spPr>
          <a:xfrm>
            <a:off x="5143500" y="6016592"/>
            <a:ext cx="37338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44" name="AutoShape 2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AutoShape 4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944563"/>
            <a:ext cx="2314575" cy="197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66" t="31673" r="23524" b="16589"/>
          <a:stretch>
            <a:fillRect/>
          </a:stretch>
        </p:blipFill>
        <p:spPr bwMode="auto">
          <a:xfrm>
            <a:off x="0" y="1447800"/>
            <a:ext cx="9144000" cy="4967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0" y="6415486"/>
            <a:ext cx="3352800" cy="442514"/>
          </a:xfrm>
          <a:prstGeom prst="rect">
            <a:avLst/>
          </a:prstGeom>
        </p:spPr>
        <p:txBody>
          <a:bodyPr vert="horz" wrap="square" lIns="0" tIns="0" rIns="91440" bIns="45720" rtlCol="0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2000" b="0" i="0" u="none" strike="noStrike" kern="1200" spc="0" normalizeH="0" noProof="0" dirty="0" smtClean="0">
              <a:ln>
                <a:noFill/>
              </a:ln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0" y="6477000"/>
            <a:ext cx="3810000" cy="533400"/>
          </a:xfrm>
          <a:prstGeom prst="rect">
            <a:avLst/>
          </a:prstGeom>
        </p:spPr>
        <p:txBody>
          <a:bodyPr vert="horz" wrap="square" lIns="0" tIns="0" rIns="91440" bIns="45720" rtlCol="0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sz="2000" b="0" i="0" u="none" strike="noStrike" kern="1200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**Table derived</a:t>
            </a:r>
            <a:r>
              <a:rPr kumimoji="0" lang="en-US" sz="2000" b="0" i="0" u="none" strike="noStrike" kern="1200" spc="0" normalizeH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from NIAAA</a:t>
            </a:r>
            <a:endParaRPr kumimoji="0" lang="en-US" sz="2000" b="0" i="0" u="none" strike="noStrike" kern="1200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72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b</a:t>
            </a:r>
            <a:r>
              <a:rPr lang="en-US" altLang="en-US" dirty="0" smtClean="0">
                <a:latin typeface="Arial" charset="0"/>
                <a:cs typeface="Arial" charset="0"/>
              </a:rPr>
              <a:t>reaking confidentiality</a:t>
            </a:r>
            <a:endParaRPr lang="en-US" altLang="en-US" b="1" dirty="0" smtClean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43500" y="6016592"/>
            <a:ext cx="37338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44" name="AutoShape 2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AutoShape 4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944563"/>
            <a:ext cx="2314575" cy="197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0" y="6415486"/>
            <a:ext cx="3352800" cy="442514"/>
          </a:xfrm>
          <a:prstGeom prst="rect">
            <a:avLst/>
          </a:prstGeom>
        </p:spPr>
        <p:txBody>
          <a:bodyPr vert="horz" wrap="square" lIns="0" tIns="0" rIns="91440" bIns="45720" rtlCol="0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2000" b="0" i="0" u="none" strike="noStrike" kern="1200" spc="0" normalizeH="0" noProof="0" dirty="0" smtClean="0">
              <a:ln>
                <a:noFill/>
              </a:ln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0" y="6172200"/>
            <a:ext cx="3810000" cy="533400"/>
          </a:xfrm>
          <a:prstGeom prst="rect">
            <a:avLst/>
          </a:prstGeom>
        </p:spPr>
        <p:txBody>
          <a:bodyPr vert="horz" wrap="square" lIns="0" tIns="0" rIns="91440" bIns="45720" rtlCol="0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sz="2000" b="0" i="0" u="none" strike="noStrike" kern="1200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**Table derived</a:t>
            </a:r>
            <a:r>
              <a:rPr kumimoji="0" lang="en-US" sz="2000" b="0" i="0" u="none" strike="noStrike" kern="1200" spc="0" normalizeH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from NIAAA</a:t>
            </a:r>
            <a:endParaRPr kumimoji="0" lang="en-US" sz="2000" b="0" i="0" u="none" strike="noStrike" kern="1200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6" t="25377" r="23551" b="34689"/>
          <a:stretch/>
        </p:blipFill>
        <p:spPr bwMode="auto">
          <a:xfrm>
            <a:off x="0" y="1797050"/>
            <a:ext cx="9067800" cy="361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438400" y="5257800"/>
            <a:ext cx="4572000" cy="533400"/>
          </a:xfrm>
          <a:prstGeom prst="rect">
            <a:avLst/>
          </a:prstGeom>
        </p:spPr>
        <p:txBody>
          <a:bodyPr vert="horz" wrap="square" lIns="0" tIns="0" rIns="91440" bIns="45720" rtlCol="0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sz="2000" b="0" i="0" u="none" strike="noStrike" kern="1200" spc="0" normalizeH="0" baseline="0" noProof="0" dirty="0" smtClean="0">
                <a:ln>
                  <a:noFill/>
                </a:ln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Caveat: THIS IS NOT LEGAL ADVICE </a:t>
            </a:r>
          </a:p>
        </p:txBody>
      </p:sp>
    </p:spTree>
    <p:extLst>
      <p:ext uri="{BB962C8B-B14F-4D97-AF65-F5344CB8AC3E}">
        <p14:creationId xmlns:p14="http://schemas.microsoft.com/office/powerpoint/2010/main" val="47556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01200" cy="990600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onfidentiality considerations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6019800"/>
            <a:ext cx="3581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077200" cy="52578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/>
              <a:t>know </a:t>
            </a:r>
            <a:r>
              <a:rPr lang="en-US" sz="2800" dirty="0"/>
              <a:t>what age constitutes ‘minor’ status in your state</a:t>
            </a:r>
          </a:p>
          <a:p>
            <a:pPr>
              <a:defRPr/>
            </a:pPr>
            <a:r>
              <a:rPr lang="en-US" sz="2800" dirty="0" smtClean="0"/>
              <a:t>know </a:t>
            </a:r>
            <a:r>
              <a:rPr lang="en-US" sz="2800" dirty="0"/>
              <a:t>regulations in your state</a:t>
            </a:r>
          </a:p>
          <a:p>
            <a:pPr>
              <a:defRPr/>
            </a:pPr>
            <a:r>
              <a:rPr lang="en-US" sz="2800" dirty="0"/>
              <a:t>HIPAA: parents can request records if their request does not conflict with a state law </a:t>
            </a:r>
          </a:p>
          <a:p>
            <a:pPr>
              <a:defRPr/>
            </a:pPr>
            <a:r>
              <a:rPr lang="en-US" sz="2800" dirty="0" smtClean="0"/>
              <a:t>federally </a:t>
            </a:r>
            <a:r>
              <a:rPr lang="en-US" sz="2800" dirty="0"/>
              <a:t>funded facilities: records of adolescent patients’ substance use cannot be released to parents without written consent from the minor (42 CFR part 2)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000" dirty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2800" i="1" dirty="0" smtClean="0"/>
              <a:t>for </a:t>
            </a:r>
            <a:r>
              <a:rPr lang="en-US" sz="2800" i="1" dirty="0"/>
              <a:t>additional </a:t>
            </a:r>
            <a:r>
              <a:rPr lang="en-US" sz="2800" i="1" dirty="0" smtClean="0"/>
              <a:t>information visit</a:t>
            </a:r>
            <a:r>
              <a:rPr lang="en-US" sz="2800" dirty="0" smtClean="0"/>
              <a:t>: the Center </a:t>
            </a:r>
            <a:r>
              <a:rPr lang="en-US" sz="2800" dirty="0"/>
              <a:t>for Adolescent Health and the </a:t>
            </a:r>
            <a:r>
              <a:rPr lang="en-US" sz="2800" dirty="0" smtClean="0"/>
              <a:t>Law @ </a:t>
            </a:r>
            <a:r>
              <a:rPr lang="en-US" sz="2800" dirty="0">
                <a:solidFill>
                  <a:srgbClr val="0000FF"/>
                </a:solidFill>
              </a:rPr>
              <a:t>www.cahl.org </a:t>
            </a:r>
          </a:p>
        </p:txBody>
      </p:sp>
    </p:spTree>
    <p:extLst>
      <p:ext uri="{BB962C8B-B14F-4D97-AF65-F5344CB8AC3E}">
        <p14:creationId xmlns:p14="http://schemas.microsoft.com/office/powerpoint/2010/main" val="274375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01200" cy="9906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pecial considerations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6019800"/>
            <a:ext cx="3581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0772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800" dirty="0" smtClean="0"/>
              <a:t>inform </a:t>
            </a:r>
            <a:r>
              <a:rPr lang="en-US" altLang="en-US" sz="2800" dirty="0"/>
              <a:t>them that you ask </a:t>
            </a:r>
            <a:r>
              <a:rPr lang="en-US" altLang="en-US" sz="2800" i="1" dirty="0"/>
              <a:t>all</a:t>
            </a:r>
            <a:r>
              <a:rPr lang="en-US" altLang="en-US" sz="2800" dirty="0"/>
              <a:t> youth about substance use </a:t>
            </a:r>
          </a:p>
          <a:p>
            <a:r>
              <a:rPr lang="en-US" altLang="en-US" sz="2800" dirty="0" smtClean="0"/>
              <a:t>ask </a:t>
            </a:r>
            <a:r>
              <a:rPr lang="en-US" altLang="en-US" sz="2800" dirty="0"/>
              <a:t>to see the patient without parents present (?)</a:t>
            </a:r>
          </a:p>
          <a:p>
            <a:r>
              <a:rPr lang="en-US" altLang="en-US" sz="2800" dirty="0" smtClean="0"/>
              <a:t>inform </a:t>
            </a:r>
            <a:r>
              <a:rPr lang="en-US" altLang="en-US" sz="2800" dirty="0"/>
              <a:t>the youth of the bounds of confidentiality</a:t>
            </a:r>
          </a:p>
          <a:p>
            <a:r>
              <a:rPr lang="en-US" altLang="en-US" sz="2800" dirty="0" smtClean="0"/>
              <a:t>emphasize </a:t>
            </a:r>
            <a:r>
              <a:rPr lang="en-US" altLang="en-US" sz="2800" dirty="0"/>
              <a:t>that your concern is around their health not ‘getting them in trouble’ </a:t>
            </a:r>
          </a:p>
          <a:p>
            <a:r>
              <a:rPr lang="en-US" altLang="en-US" sz="2800" dirty="0" smtClean="0"/>
              <a:t>responding </a:t>
            </a:r>
            <a:r>
              <a:rPr lang="en-US" altLang="en-US" sz="2800" dirty="0"/>
              <a:t>to parents who permit youth alcohol consumption in the home </a:t>
            </a:r>
          </a:p>
          <a:p>
            <a:r>
              <a:rPr lang="en-US" altLang="en-US" sz="2800" dirty="0"/>
              <a:t>family history of alcohol or other substance use </a:t>
            </a:r>
            <a:r>
              <a:rPr lang="en-US" altLang="en-US" sz="2800" dirty="0" smtClean="0"/>
              <a:t>disorders</a:t>
            </a:r>
            <a:endParaRPr lang="en-US" altLang="en-US" sz="2800" dirty="0" smtClean="0"/>
          </a:p>
          <a:p>
            <a:r>
              <a:rPr lang="en-US" altLang="en-US" sz="2800" dirty="0" smtClean="0"/>
              <a:t>lack </a:t>
            </a:r>
            <a:r>
              <a:rPr lang="en-US" altLang="en-US" sz="2800" dirty="0"/>
              <a:t>of supervision (“latchkey kids”)</a:t>
            </a:r>
          </a:p>
          <a:p>
            <a:r>
              <a:rPr lang="en-US" altLang="en-US" sz="2800" dirty="0" smtClean="0"/>
              <a:t>chronic </a:t>
            </a:r>
            <a:r>
              <a:rPr lang="en-US" altLang="en-US" sz="2800" dirty="0"/>
              <a:t>conditions </a:t>
            </a:r>
            <a:endParaRPr lang="en-US" altLang="en-US" sz="2800" dirty="0" smtClean="0"/>
          </a:p>
          <a:p>
            <a:r>
              <a:rPr lang="en-US" altLang="en-US" sz="2800" dirty="0" smtClean="0"/>
              <a:t>use </a:t>
            </a:r>
            <a:r>
              <a:rPr lang="en-US" altLang="en-US" sz="2800" dirty="0"/>
              <a:t>a ‘medical hook’ to increase follow-up </a:t>
            </a:r>
            <a:r>
              <a:rPr lang="en-US" altLang="en-US" sz="2800" dirty="0" smtClean="0"/>
              <a:t>rates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5094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01200" cy="990600"/>
          </a:xfrm>
        </p:spPr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enefits of adolescent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077200" cy="4953000"/>
          </a:xfrm>
        </p:spPr>
        <p:txBody>
          <a:bodyPr>
            <a:normAutofit/>
          </a:bodyPr>
          <a:lstStyle/>
          <a:p>
            <a:r>
              <a:rPr lang="en-US" altLang="en-US" sz="3000" dirty="0" smtClean="0"/>
              <a:t>alcohol </a:t>
            </a:r>
            <a:r>
              <a:rPr lang="en-US" altLang="en-US" sz="3000" dirty="0"/>
              <a:t>and drug use decrease</a:t>
            </a:r>
          </a:p>
          <a:p>
            <a:pPr lvl="1"/>
            <a:r>
              <a:rPr lang="en-US" altLang="en-US" sz="3000" dirty="0" smtClean="0"/>
              <a:t>typically </a:t>
            </a:r>
            <a:r>
              <a:rPr lang="en-US" altLang="en-US" sz="3000" dirty="0"/>
              <a:t>does not recede to abstinence </a:t>
            </a:r>
          </a:p>
          <a:p>
            <a:r>
              <a:rPr lang="en-US" altLang="en-US" sz="3000" dirty="0" smtClean="0"/>
              <a:t>decrease </a:t>
            </a:r>
            <a:r>
              <a:rPr lang="en-US" altLang="en-US" sz="3000" dirty="0"/>
              <a:t>in risky </a:t>
            </a:r>
            <a:r>
              <a:rPr lang="en-US" altLang="en-US" sz="3000" dirty="0" smtClean="0"/>
              <a:t>                                         behaviors </a:t>
            </a:r>
            <a:endParaRPr lang="en-US" alt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5257800" y="6019800"/>
            <a:ext cx="3581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C:\Users\acpande\AppData\Local\Microsoft\Windows\Temporary Internet Files\Content.IE5\G8W4N5DJ\adolescente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0480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06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6.0&quot;&gt;&lt;object type=&quot;1&quot; unique_id=&quot;10001&quot;&gt;&lt;object type=&quot;8&quot; unique_id=&quot;10415&quot;&gt;&lt;/object&gt;&lt;object type=&quot;2&quot; unique_id=&quot;10416&quot;&gt;&lt;object type=&quot;3&quot; unique_id=&quot;10417&quot;&gt;&lt;property id=&quot;20148&quot; value=&quot;5&quot;/&gt;&lt;property id=&quot;20300&quot; value=&quot;Slide 1 - &amp;quot;presentation title goes here&amp;quot;&quot;/&gt;&lt;property id=&quot;20307&quot; value=&quot;270&quot;/&gt;&lt;/object&gt;&lt;object type=&quot;3&quot; unique_id=&quot;10418&quot;&gt;&lt;property id=&quot;20148&quot; value=&quot;5&quot;/&gt;&lt;property id=&quot;20300&quot; value=&quot;Slide 2&quot;/&gt;&lt;property id=&quot;20307&quot; value=&quot;280&quot;/&gt;&lt;/object&gt;&lt;object type=&quot;3&quot; unique_id=&quot;10803&quot;&gt;&lt;property id=&quot;20148&quot; value=&quot;5&quot;/&gt;&lt;property id=&quot;20300&quot; value=&quot;Slide 3 - &amp;quot;slide title goes here&amp;quot;&quot;/&gt;&lt;property id=&quot;20307&quot; value=&quot;281&quot;/&gt;&lt;/object&gt;&lt;object type=&quot;3&quot; unique_id=&quot;10840&quot;&gt;&lt;property id=&quot;20148&quot; value=&quot;5&quot;/&gt;&lt;property id=&quot;20300&quot; value=&quot;Slide 4 - &amp;quot;slide title goes here&amp;quot;&quot;/&gt;&lt;property id=&quot;20307&quot; value=&quot;282&quot;/&gt;&lt;/object&gt;&lt;/object&gt;&lt;/object&gt;&lt;/database&gt;"/>
</p:tagLst>
</file>

<file path=ppt/theme/theme1.xml><?xml version="1.0" encoding="utf-8"?>
<a:theme xmlns:a="http://schemas.openxmlformats.org/drawingml/2006/main" name="PowerPoint Template-HS">
  <a:themeElements>
    <a:clrScheme name="ASU Color Palette">
      <a:dk1>
        <a:sysClr val="windowText" lastClr="000000"/>
      </a:dk1>
      <a:lt1>
        <a:sysClr val="window" lastClr="FFFFFF"/>
      </a:lt1>
      <a:dk2>
        <a:srgbClr val="990033"/>
      </a:dk2>
      <a:lt2>
        <a:srgbClr val="FFB310"/>
      </a:lt2>
      <a:accent1>
        <a:srgbClr val="4F5557"/>
      </a:accent1>
      <a:accent2>
        <a:srgbClr val="388E14"/>
      </a:accent2>
      <a:accent3>
        <a:srgbClr val="008ED6"/>
      </a:accent3>
      <a:accent4>
        <a:srgbClr val="F47C00"/>
      </a:accent4>
      <a:accent5>
        <a:srgbClr val="AFA593"/>
      </a:accent5>
      <a:accent6>
        <a:srgbClr val="FFB310"/>
      </a:accent6>
      <a:hlink>
        <a:srgbClr val="990033"/>
      </a:hlink>
      <a:folHlink>
        <a:srgbClr val="FFB310"/>
      </a:folHlink>
    </a:clrScheme>
    <a:fontScheme name="ASU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0" tIns="0" rIns="91440" bIns="45720" rtlCol="0">
        <a:norm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000" b="0" i="0" u="none" strike="noStrike" kern="1200" cap="all" spc="0" normalizeH="0" baseline="0" noProof="0" dirty="0" smtClean="0">
            <a:ln>
              <a:noFill/>
            </a:ln>
            <a:solidFill>
              <a:schemeClr val="bg1"/>
            </a:solidFill>
            <a:effectLst>
              <a:outerShdw blurRad="50800" dist="38100" dir="2700000" algn="tl" rotWithShape="0">
                <a:prstClr val="black"/>
              </a:outerShdw>
            </a:effectLst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cc0fdcc-2768-42b2-8256-1aedefbb74fd">AC32DMH27FXT-387-37</_dlc_DocId>
    <_dlc_DocIdUrl xmlns="acc0fdcc-2768-42b2-8256-1aedefbb74fd">
      <Url>https://healthsolutions.sp10.asu.edu/marketing/_layouts/DocIdRedir.aspx?ID=AC32DMH27FXT-387-37</Url>
      <Description>AC32DMH27FXT-387-37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B6E90443B3904B8326CAA2FC130A95" ma:contentTypeVersion="6" ma:contentTypeDescription="Create a new document." ma:contentTypeScope="" ma:versionID="1af1eaa556385689eaa8fc403772fcd7">
  <xsd:schema xmlns:xsd="http://www.w3.org/2001/XMLSchema" xmlns:xs="http://www.w3.org/2001/XMLSchema" xmlns:p="http://schemas.microsoft.com/office/2006/metadata/properties" xmlns:ns2="acc0fdcc-2768-42b2-8256-1aedefbb74fd" targetNamespace="http://schemas.microsoft.com/office/2006/metadata/properties" ma:root="true" ma:fieldsID="48c3d13db3a63f07076de03a4c93ccf3" ns2:_="">
    <xsd:import namespace="acc0fdcc-2768-42b2-8256-1aedefbb74f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0fdcc-2768-42b2-8256-1aedefbb74f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1D4670-3145-4E10-A3D3-84CAEC8A0C7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9A0EA20-1EBA-4C7B-8B6E-CD3AAA8D4B07}">
  <ds:schemaRefs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acc0fdcc-2768-42b2-8256-1aedefbb74fd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70AA5F9-4311-4ADF-BE45-80D1912A5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c0fdcc-2768-42b2-8256-1aedefbb74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FFDD2A8-AED1-4211-8EBF-20104A1A90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Template-HS</Template>
  <TotalTime>212</TotalTime>
  <Words>417</Words>
  <Application>Microsoft Office PowerPoint</Application>
  <PresentationFormat>On-screen Show (4:3)</PresentationFormat>
  <Paragraphs>60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MS PGothic</vt:lpstr>
      <vt:lpstr>Arial</vt:lpstr>
      <vt:lpstr>Calibri</vt:lpstr>
      <vt:lpstr>Wingdings</vt:lpstr>
      <vt:lpstr>PowerPoint Template-HS</vt:lpstr>
      <vt:lpstr>screening, brief intervention, and referral to treatment</vt:lpstr>
      <vt:lpstr>strategies for screening adolescents</vt:lpstr>
      <vt:lpstr>screening tools </vt:lpstr>
      <vt:lpstr>CRAFFT </vt:lpstr>
      <vt:lpstr>determining risk level</vt:lpstr>
      <vt:lpstr>breaking confidentiality</vt:lpstr>
      <vt:lpstr>confidentiality considerations </vt:lpstr>
      <vt:lpstr>special considerations </vt:lpstr>
      <vt:lpstr>benefits of adolescent interventions</vt:lpstr>
    </vt:vector>
  </TitlesOfParts>
  <Company>Arizona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rrodonne</dc:creator>
  <cp:lastModifiedBy>Adrienne Lindsey</cp:lastModifiedBy>
  <cp:revision>51</cp:revision>
  <dcterms:created xsi:type="dcterms:W3CDTF">2013-02-11T18:15:20Z</dcterms:created>
  <dcterms:modified xsi:type="dcterms:W3CDTF">2016-07-11T20:11:21Z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0x0101002DB6E90443B3904B8326CAA2FC130A95</vt:lpwstr>
  </property>
  <property fmtid="{D5CDD505-2E9C-101B-9397-08002B2CF9AE}" pid="3" name="_dlc_DocIdItemGuid">
    <vt:lpwstr>3e6690f6-5653-4482-a293-b2e78ecd5c6b</vt:lpwstr>
  </property>
</Properties>
</file>