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70" r:id="rId6"/>
    <p:sldId id="271" r:id="rId7"/>
    <p:sldId id="283" r:id="rId8"/>
    <p:sldId id="284" r:id="rId9"/>
    <p:sldId id="272" r:id="rId10"/>
    <p:sldId id="280" r:id="rId11"/>
    <p:sldId id="278" r:id="rId12"/>
    <p:sldId id="279" r:id="rId13"/>
    <p:sldId id="275" r:id="rId14"/>
    <p:sldId id="276" r:id="rId15"/>
    <p:sldId id="281" r:id="rId16"/>
    <p:sldId id="282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FF"/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6" autoAdjust="0"/>
  </p:normalViewPr>
  <p:slideViewPr>
    <p:cSldViewPr>
      <p:cViewPr varScale="1">
        <p:scale>
          <a:sx n="73" d="100"/>
          <a:sy n="73" d="100"/>
        </p:scale>
        <p:origin x="125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81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0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73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5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97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0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61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1248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9778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6868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SBIRT in acute care settings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7.3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 smtClean="0"/>
              <a:t>rapid alcohol problems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800" dirty="0"/>
              <a:t>Rapid Alcohol Problems Screen: Quantity &amp; Frequency (RAPS4 – QF)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1) During the last year have you had a feeling of guilt or remorse after drinking? (</a:t>
            </a:r>
            <a:r>
              <a:rPr lang="en-US" sz="2800" b="1" dirty="0"/>
              <a:t>Remorse)</a:t>
            </a: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2) During the last year has a friend or a family member ever told you about things you said or did while you were drinking that you could not remember? (</a:t>
            </a:r>
            <a:r>
              <a:rPr lang="en-US" sz="2800" b="1" dirty="0"/>
              <a:t>Amnesia)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3) During the last year have you failed to do what was normally expected from you because of drinking? (</a:t>
            </a:r>
            <a:r>
              <a:rPr lang="en-US" sz="2800" b="1" dirty="0"/>
              <a:t>Perform)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4) Do you sometimes take a drink when you first get up in the morning? </a:t>
            </a:r>
            <a:r>
              <a:rPr lang="en-US" sz="2800" dirty="0" smtClean="0"/>
              <a:t>(</a:t>
            </a:r>
            <a:r>
              <a:rPr lang="en-US" sz="2800" b="1" dirty="0"/>
              <a:t>Starter) </a:t>
            </a:r>
            <a:endParaRPr lang="en-US" sz="2800" b="1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b="1" dirty="0" smtClean="0"/>
              <a:t>OR</a:t>
            </a:r>
            <a:endParaRPr lang="en-US" sz="2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During the last year do you drink as often as once a month? (</a:t>
            </a:r>
            <a:r>
              <a:rPr lang="en-US" sz="2800" b="1" dirty="0"/>
              <a:t>Frequency</a:t>
            </a:r>
            <a:r>
              <a:rPr lang="en-US" sz="2800" b="1" dirty="0" smtClean="0"/>
              <a:t>)                          AND </a:t>
            </a:r>
            <a:endParaRPr lang="en-US" sz="2800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During the last year have you had 5 or more drinks on at least one occasion? (</a:t>
            </a:r>
            <a:r>
              <a:rPr lang="en-US" sz="2800" b="1" dirty="0"/>
              <a:t>Quantity)</a:t>
            </a:r>
          </a:p>
        </p:txBody>
      </p:sp>
    </p:spTree>
    <p:extLst>
      <p:ext uri="{BB962C8B-B14F-4D97-AF65-F5344CB8AC3E}">
        <p14:creationId xmlns:p14="http://schemas.microsoft.com/office/powerpoint/2010/main" val="5290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 smtClean="0"/>
              <a:t>RAPS-QF scoring</a:t>
            </a:r>
            <a:endParaRPr lang="en-US" dirty="0"/>
          </a:p>
        </p:txBody>
      </p:sp>
      <p:pic>
        <p:nvPicPr>
          <p:cNvPr id="1026" name="Picture 2" descr="C:\Users\acpande\AppData\Local\Microsoft\Windows\Temporary Internet Files\Content.IE5\Z0RIX426\15585298-tres-botellas-de-cerveza-en-el-fondo-blanco-300x3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410200"/>
          </a:xfrm>
        </p:spPr>
        <p:txBody>
          <a:bodyPr>
            <a:normAutofit/>
          </a:bodyPr>
          <a:lstStyle/>
          <a:p>
            <a:pPr lvl="1"/>
            <a:r>
              <a:rPr lang="en-US" altLang="en-US" sz="3000" dirty="0"/>
              <a:t>1 yes response is a positive screen </a:t>
            </a:r>
          </a:p>
          <a:p>
            <a:pPr lvl="1"/>
            <a:r>
              <a:rPr lang="en-US" altLang="en-US" sz="3000" dirty="0"/>
              <a:t>1-2 minutes to administer &amp; score</a:t>
            </a:r>
          </a:p>
          <a:p>
            <a:pPr lvl="1"/>
            <a:r>
              <a:rPr lang="en-US" altLang="en-US" sz="3000" dirty="0" smtClean="0"/>
              <a:t>validated </a:t>
            </a:r>
            <a:r>
              <a:rPr lang="en-US" altLang="en-US" sz="3000" dirty="0"/>
              <a:t>with men &amp; women &amp; various ethnic groups </a:t>
            </a:r>
          </a:p>
          <a:p>
            <a:pPr lvl="1"/>
            <a:r>
              <a:rPr lang="en-US" altLang="en-US" sz="3000" dirty="0" smtClean="0"/>
              <a:t>more </a:t>
            </a:r>
            <a:r>
              <a:rPr lang="en-US" altLang="en-US" sz="3000" dirty="0"/>
              <a:t>sensitive tool than the CAGE</a:t>
            </a:r>
          </a:p>
          <a:p>
            <a:pPr lvl="1"/>
            <a:r>
              <a:rPr lang="en-US" altLang="en-US" sz="3000" dirty="0" smtClean="0"/>
              <a:t>more </a:t>
            </a:r>
            <a:r>
              <a:rPr lang="en-US" altLang="en-US" sz="3000" dirty="0"/>
              <a:t>relevant for </a:t>
            </a:r>
            <a:r>
              <a:rPr lang="en-US" altLang="en-US" sz="3000" dirty="0" smtClean="0"/>
              <a:t>substance use                         disorders than </a:t>
            </a:r>
            <a:r>
              <a:rPr lang="en-US" altLang="en-US" sz="3000" dirty="0"/>
              <a:t>problem drinking </a:t>
            </a:r>
          </a:p>
        </p:txBody>
      </p:sp>
    </p:spTree>
    <p:extLst>
      <p:ext uri="{BB962C8B-B14F-4D97-AF65-F5344CB8AC3E}">
        <p14:creationId xmlns:p14="http://schemas.microsoft.com/office/powerpoint/2010/main" val="173817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77200" cy="5257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UNIVERSAL screening is ideal </a:t>
            </a:r>
          </a:p>
          <a:p>
            <a:r>
              <a:rPr lang="en-US" altLang="en-US" sz="2800" dirty="0" smtClean="0"/>
              <a:t>the </a:t>
            </a:r>
            <a:r>
              <a:rPr lang="en-US" altLang="en-US" sz="2800" dirty="0"/>
              <a:t>staff member who delivers the screening does not need to be the individual who conducts the brief intervention </a:t>
            </a:r>
          </a:p>
          <a:p>
            <a:r>
              <a:rPr lang="en-US" altLang="en-US" sz="2800" dirty="0" smtClean="0"/>
              <a:t>timing</a:t>
            </a:r>
            <a:endParaRPr lang="en-US" altLang="en-US" sz="2800" dirty="0"/>
          </a:p>
          <a:p>
            <a:r>
              <a:rPr lang="en-US" altLang="en-US" sz="2800" dirty="0" smtClean="0"/>
              <a:t>coverage </a:t>
            </a:r>
            <a:r>
              <a:rPr lang="en-US" altLang="en-US" sz="2800" dirty="0"/>
              <a:t>of all shifts</a:t>
            </a:r>
          </a:p>
          <a:p>
            <a:r>
              <a:rPr lang="en-US" altLang="en-US" sz="2800" dirty="0" smtClean="0"/>
              <a:t>training</a:t>
            </a:r>
            <a:r>
              <a:rPr lang="en-US" altLang="en-US" sz="2800" dirty="0"/>
              <a:t>, training, training</a:t>
            </a:r>
          </a:p>
          <a:p>
            <a:r>
              <a:rPr lang="en-US" altLang="en-US" sz="2800" dirty="0" smtClean="0"/>
              <a:t>stress </a:t>
            </a:r>
            <a:r>
              <a:rPr lang="en-US" altLang="en-US" sz="2800" dirty="0"/>
              <a:t>delivery matters </a:t>
            </a:r>
            <a:r>
              <a:rPr lang="en-US" altLang="en-US" sz="2800" dirty="0" smtClean="0"/>
              <a:t>(e.g. </a:t>
            </a:r>
            <a:r>
              <a:rPr lang="en-US" altLang="en-US" sz="2800" dirty="0"/>
              <a:t>‘bedside manner’)  </a:t>
            </a:r>
          </a:p>
        </p:txBody>
      </p:sp>
    </p:spTree>
    <p:extLst>
      <p:ext uri="{BB962C8B-B14F-4D97-AF65-F5344CB8AC3E}">
        <p14:creationId xmlns:p14="http://schemas.microsoft.com/office/powerpoint/2010/main" val="42648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cute care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CC0066"/>
                </a:solidFill>
              </a:rPr>
              <a:t>acute </a:t>
            </a:r>
            <a:r>
              <a:rPr lang="en-US" sz="2800" b="1" i="1" dirty="0">
                <a:solidFill>
                  <a:srgbClr val="CC0066"/>
                </a:solidFill>
              </a:rPr>
              <a:t>care</a:t>
            </a:r>
            <a:r>
              <a:rPr lang="en-US" sz="2800" dirty="0"/>
              <a:t>: treating a (usually serious) injury or illness (or recovery from surgery) on a short-term basis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hospitals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emergency </a:t>
            </a:r>
            <a:r>
              <a:rPr lang="en-US" sz="2800" dirty="0"/>
              <a:t>departments </a:t>
            </a:r>
          </a:p>
          <a:p>
            <a:pPr>
              <a:defRPr/>
            </a:pPr>
            <a:r>
              <a:rPr lang="en-US" sz="2800" dirty="0" smtClean="0"/>
              <a:t>trauma </a:t>
            </a:r>
            <a:r>
              <a:rPr lang="en-US" sz="2800" dirty="0"/>
              <a:t>centers</a:t>
            </a:r>
          </a:p>
          <a:p>
            <a:pPr>
              <a:defRPr/>
            </a:pPr>
            <a:r>
              <a:rPr lang="en-US" sz="2800" dirty="0" smtClean="0"/>
              <a:t>intensive </a:t>
            </a:r>
            <a:r>
              <a:rPr lang="en-US" sz="2800" dirty="0"/>
              <a:t>care units</a:t>
            </a:r>
          </a:p>
          <a:p>
            <a:pPr>
              <a:defRPr/>
            </a:pPr>
            <a:r>
              <a:rPr lang="en-US" sz="2800" dirty="0" smtClean="0"/>
              <a:t>surgery </a:t>
            </a:r>
            <a:r>
              <a:rPr lang="en-US" sz="2800" dirty="0"/>
              <a:t>centers  </a:t>
            </a:r>
          </a:p>
          <a:p>
            <a:endParaRPr lang="en-US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acpande\AppData\Local\Microsoft\Windows\Temporary Internet Files\Content.IE5\CCXYV4XK\MP90044242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1"/>
            <a:ext cx="382577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0" y="2057400"/>
            <a:ext cx="7620000" cy="251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40%</a:t>
            </a:r>
            <a:r>
              <a:rPr lang="en-US" dirty="0" smtClean="0"/>
              <a:t> of motor vehicle accidents involve alcohol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2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0" y="2209800"/>
            <a:ext cx="7620000" cy="251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 smtClean="0">
                <a:solidFill>
                  <a:srgbClr val="FFC000"/>
                </a:solidFill>
              </a:rPr>
              <a:t>lcohol </a:t>
            </a:r>
            <a:r>
              <a:rPr lang="en-US" dirty="0" smtClean="0"/>
              <a:t>is the primary contributing factor to injuries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5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90600"/>
          </a:xfrm>
        </p:spPr>
        <p:txBody>
          <a:bodyPr>
            <a:normAutofit/>
          </a:bodyPr>
          <a:lstStyle/>
          <a:p>
            <a:r>
              <a:rPr lang="en-US" altLang="en-US" sz="3900" dirty="0">
                <a:latin typeface="Arial" charset="0"/>
                <a:cs typeface="Arial" charset="0"/>
              </a:rPr>
              <a:t>r</a:t>
            </a:r>
            <a:r>
              <a:rPr lang="en-US" altLang="en-US" sz="3900" b="1" dirty="0" smtClean="0">
                <a:latin typeface="Arial" charset="0"/>
                <a:cs typeface="Arial" charset="0"/>
              </a:rPr>
              <a:t>ationale for acute care interventions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924800" cy="5313218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accreditation </a:t>
            </a:r>
            <a:r>
              <a:rPr lang="en-US" altLang="en-US" sz="2600" dirty="0"/>
              <a:t>requirements</a:t>
            </a:r>
          </a:p>
          <a:p>
            <a:r>
              <a:rPr lang="en-US" altLang="en-US" sz="2600" dirty="0" smtClean="0"/>
              <a:t>drugs </a:t>
            </a:r>
            <a:r>
              <a:rPr lang="en-US" altLang="en-US" sz="2600" dirty="0"/>
              <a:t>&amp; alcohol are involved in a great number of accidents &amp; injuries </a:t>
            </a:r>
            <a:r>
              <a:rPr lang="en-US" altLang="en-US" sz="2600" dirty="0" smtClean="0"/>
              <a:t>(“reachable </a:t>
            </a:r>
            <a:r>
              <a:rPr lang="en-US" altLang="en-US" sz="2600" dirty="0"/>
              <a:t>moments”)</a:t>
            </a:r>
          </a:p>
          <a:p>
            <a:r>
              <a:rPr lang="en-US" altLang="en-US" sz="2600" dirty="0"/>
              <a:t>p</a:t>
            </a:r>
            <a:r>
              <a:rPr lang="en-US" altLang="en-US" sz="2600" dirty="0" smtClean="0"/>
              <a:t>atient surveys indicate patients are </a:t>
            </a:r>
            <a:r>
              <a:rPr lang="en-US" altLang="en-US" sz="2600" dirty="0"/>
              <a:t>comfortable discussing their use &amp; view it as </a:t>
            </a:r>
            <a:r>
              <a:rPr lang="en-US" altLang="en-US" sz="2600" dirty="0" smtClean="0"/>
              <a:t>important</a:t>
            </a:r>
          </a:p>
          <a:p>
            <a:r>
              <a:rPr lang="en-US" altLang="en-US" sz="2600" dirty="0"/>
              <a:t>p</a:t>
            </a:r>
            <a:r>
              <a:rPr lang="en-US" altLang="en-US" sz="2600" dirty="0" smtClean="0"/>
              <a:t>atients may begin experiencing potentially lethal withdrawal symptoms in acute care settings and need to be identified</a:t>
            </a:r>
          </a:p>
          <a:p>
            <a:pPr lvl="1"/>
            <a:r>
              <a:rPr lang="en-US" altLang="en-US" sz="2600" dirty="0"/>
              <a:t>a</a:t>
            </a:r>
            <a:r>
              <a:rPr lang="en-US" altLang="en-US" sz="2600" dirty="0" smtClean="0"/>
              <a:t>lcohol and benzodiazepine withdrawal can be life threatening</a:t>
            </a:r>
          </a:p>
          <a:p>
            <a:r>
              <a:rPr lang="en-US" altLang="en-US" sz="2600" dirty="0"/>
              <a:t>a</a:t>
            </a:r>
            <a:r>
              <a:rPr lang="en-US" altLang="en-US" sz="2600" dirty="0" smtClean="0"/>
              <a:t>lcohol/drug use can complicate other conditions </a:t>
            </a:r>
            <a:r>
              <a:rPr lang="en-US" altLang="en-US" sz="2600" dirty="0" smtClean="0"/>
              <a:t> </a:t>
            </a:r>
          </a:p>
          <a:p>
            <a:r>
              <a:rPr lang="en-US" altLang="en-US" sz="2600" dirty="0" smtClean="0"/>
              <a:t>CMS reimbursement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730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90600"/>
          </a:xfrm>
        </p:spPr>
        <p:txBody>
          <a:bodyPr>
            <a:normAutofit/>
          </a:bodyPr>
          <a:lstStyle/>
          <a:p>
            <a:r>
              <a:rPr lang="en-US" altLang="en-US" sz="3900" dirty="0">
                <a:latin typeface="Arial" charset="0"/>
                <a:cs typeface="Arial" charset="0"/>
              </a:rPr>
              <a:t>r</a:t>
            </a:r>
            <a:r>
              <a:rPr lang="en-US" altLang="en-US" sz="3900" dirty="0" smtClean="0">
                <a:latin typeface="Arial" charset="0"/>
                <a:cs typeface="Arial" charset="0"/>
              </a:rPr>
              <a:t>eturn on investment</a:t>
            </a:r>
            <a:endParaRPr lang="en-US" altLang="en-US" sz="39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16182"/>
            <a:ext cx="8229600" cy="5440218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altLang="en-US" sz="2500" dirty="0" smtClean="0"/>
              <a:t>(</a:t>
            </a:r>
            <a:r>
              <a:rPr lang="en-US" altLang="en-US" sz="2500" dirty="0" err="1" smtClean="0"/>
              <a:t>Gentilello</a:t>
            </a:r>
            <a:r>
              <a:rPr lang="en-US" altLang="en-US" sz="2500" dirty="0" smtClean="0"/>
              <a:t> </a:t>
            </a:r>
            <a:r>
              <a:rPr lang="en-US" altLang="en-US" sz="2500" dirty="0"/>
              <a:t>et al., 2005)</a:t>
            </a:r>
          </a:p>
          <a:p>
            <a:pPr lvl="1"/>
            <a:r>
              <a:rPr lang="en-US" altLang="en-US" sz="2600" dirty="0" smtClean="0"/>
              <a:t>cost-benefit </a:t>
            </a:r>
            <a:r>
              <a:rPr lang="en-US" altLang="en-US" sz="2600" dirty="0"/>
              <a:t>analysis of brief interventions for alcohol use</a:t>
            </a:r>
          </a:p>
          <a:p>
            <a:pPr lvl="1"/>
            <a:r>
              <a:rPr lang="en-US" altLang="en-US" sz="2600" dirty="0" smtClean="0"/>
              <a:t>included </a:t>
            </a:r>
            <a:r>
              <a:rPr lang="en-US" altLang="en-US" sz="2600" i="1" dirty="0"/>
              <a:t>direct</a:t>
            </a:r>
            <a:r>
              <a:rPr lang="en-US" altLang="en-US" sz="2600" dirty="0"/>
              <a:t> medical costs only </a:t>
            </a:r>
          </a:p>
          <a:p>
            <a:pPr lvl="1"/>
            <a:r>
              <a:rPr lang="en-US" altLang="en-US" sz="2600" dirty="0" smtClean="0"/>
              <a:t>patients </a:t>
            </a:r>
            <a:r>
              <a:rPr lang="en-US" altLang="en-US" sz="2600" dirty="0"/>
              <a:t>had endured an injury</a:t>
            </a:r>
          </a:p>
          <a:p>
            <a:pPr lvl="1"/>
            <a:r>
              <a:rPr lang="en-US" altLang="en-US" sz="2600" dirty="0" smtClean="0"/>
              <a:t>patients </a:t>
            </a:r>
            <a:r>
              <a:rPr lang="en-US" altLang="en-US" sz="2600" dirty="0"/>
              <a:t>had positive screen on screening tool or biological marker  </a:t>
            </a:r>
          </a:p>
          <a:p>
            <a:pPr lvl="1"/>
            <a:r>
              <a:rPr lang="en-US" altLang="en-US" sz="2600" dirty="0" smtClean="0"/>
              <a:t>assumptions</a:t>
            </a:r>
            <a:r>
              <a:rPr lang="en-US" altLang="en-US" sz="2600" dirty="0"/>
              <a:t>: 20-30 minute intervention delivered by a psychologist </a:t>
            </a:r>
          </a:p>
          <a:p>
            <a:pPr lvl="1"/>
            <a:r>
              <a:rPr lang="en-US" altLang="en-US" sz="2600" dirty="0" smtClean="0"/>
              <a:t>cost </a:t>
            </a:r>
            <a:r>
              <a:rPr lang="en-US" altLang="en-US" sz="2600" dirty="0"/>
              <a:t>savings: $89 per screened patient, $330 for patients receiving a brief intervention (nearly $4 in savings for every $1 spent)</a:t>
            </a:r>
          </a:p>
          <a:p>
            <a:pPr lvl="1"/>
            <a:r>
              <a:rPr lang="en-US" altLang="en-US" sz="2600" dirty="0" smtClean="0"/>
              <a:t>potential </a:t>
            </a:r>
            <a:r>
              <a:rPr lang="en-US" altLang="en-US" sz="2600" dirty="0"/>
              <a:t>nationwide cost savings: $1.8 billion a year </a:t>
            </a:r>
          </a:p>
        </p:txBody>
      </p:sp>
    </p:spTree>
    <p:extLst>
      <p:ext uri="{BB962C8B-B14F-4D97-AF65-F5344CB8AC3E}">
        <p14:creationId xmlns:p14="http://schemas.microsoft.com/office/powerpoint/2010/main" val="91105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t</a:t>
            </a:r>
            <a:r>
              <a:rPr lang="en-US" altLang="en-US" b="1" dirty="0" smtClean="0">
                <a:latin typeface="Arial" charset="0"/>
                <a:cs typeface="Arial" charset="0"/>
              </a:rPr>
              <a:t>arget groups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3" descr="C:\Users\acpande\AppData\Local\Microsoft\Windows\Temporary Internet Files\Content.IE5\7GOLHDR9\MP9004265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048" y="3581400"/>
            <a:ext cx="2914952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176052" cy="51816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universal </a:t>
            </a:r>
            <a:r>
              <a:rPr lang="en-US" altLang="en-US" dirty="0"/>
              <a:t>screening (if possible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biological </a:t>
            </a:r>
            <a:r>
              <a:rPr lang="en-US" altLang="en-US" dirty="0"/>
              <a:t>markers indicate </a:t>
            </a:r>
            <a:r>
              <a:rPr lang="en-US" altLang="en-US" dirty="0" smtClean="0"/>
              <a:t>                    substance </a:t>
            </a:r>
            <a:r>
              <a:rPr lang="en-US" altLang="en-US" dirty="0"/>
              <a:t>use </a:t>
            </a:r>
          </a:p>
          <a:p>
            <a:r>
              <a:rPr lang="en-US" altLang="en-US" dirty="0" smtClean="0"/>
              <a:t>positive </a:t>
            </a:r>
            <a:r>
              <a:rPr lang="en-US" altLang="en-US" dirty="0"/>
              <a:t>screen</a:t>
            </a:r>
          </a:p>
          <a:p>
            <a:r>
              <a:rPr lang="en-US" altLang="en-US" dirty="0" smtClean="0"/>
              <a:t>accident/injury </a:t>
            </a:r>
            <a:r>
              <a:rPr lang="en-US" altLang="en-US" dirty="0"/>
              <a:t>victims</a:t>
            </a:r>
          </a:p>
          <a:p>
            <a:r>
              <a:rPr lang="en-US" altLang="en-US" dirty="0"/>
              <a:t>patients with a </a:t>
            </a:r>
            <a:r>
              <a:rPr lang="en-US" altLang="en-US" dirty="0" smtClean="0"/>
              <a:t>substance use </a:t>
            </a:r>
            <a:r>
              <a:rPr lang="en-US" altLang="en-US" dirty="0"/>
              <a:t>disorder</a:t>
            </a:r>
          </a:p>
        </p:txBody>
      </p:sp>
    </p:spTree>
    <p:extLst>
      <p:ext uri="{BB962C8B-B14F-4D97-AF65-F5344CB8AC3E}">
        <p14:creationId xmlns:p14="http://schemas.microsoft.com/office/powerpoint/2010/main" val="10602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 tools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screening </a:t>
            </a:r>
            <a:r>
              <a:rPr lang="en-US" altLang="en-US" dirty="0"/>
              <a:t>tools previously reviewed: </a:t>
            </a:r>
          </a:p>
          <a:p>
            <a:pPr lvl="1"/>
            <a:r>
              <a:rPr lang="en-US" altLang="en-US" dirty="0"/>
              <a:t>AUDIT</a:t>
            </a:r>
          </a:p>
          <a:p>
            <a:pPr lvl="1"/>
            <a:r>
              <a:rPr lang="en-US" altLang="en-US" dirty="0"/>
              <a:t>CAGE</a:t>
            </a:r>
          </a:p>
          <a:p>
            <a:pPr lvl="1"/>
            <a:r>
              <a:rPr lang="en-US" altLang="en-US" dirty="0"/>
              <a:t>ASSIST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</p:txBody>
      </p:sp>
      <p:pic>
        <p:nvPicPr>
          <p:cNvPr id="5" name="Picture 5" descr="http://t0.gstatic.com/images?q=tbn:ANd9GcQFFgVr1rMPc4JT_3pJwEfrKQV6xWHF2YpvarBP3_5iCnxL8In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2" y="2505672"/>
            <a:ext cx="3259138" cy="43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75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lood alcohol concentration (BAC)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772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amount </a:t>
            </a:r>
            <a:r>
              <a:rPr lang="en-US" sz="2800" dirty="0"/>
              <a:t>of alcohol (ethanol) in the patient’s blood</a:t>
            </a:r>
          </a:p>
          <a:p>
            <a:pPr>
              <a:defRPr/>
            </a:pPr>
            <a:r>
              <a:rPr lang="en-US" sz="2800" dirty="0" smtClean="0"/>
              <a:t>measured </a:t>
            </a:r>
            <a:r>
              <a:rPr lang="en-US" sz="2800" dirty="0"/>
              <a:t>in grams</a:t>
            </a:r>
          </a:p>
          <a:p>
            <a:pPr>
              <a:defRPr/>
            </a:pPr>
            <a:r>
              <a:rPr lang="en-US" sz="2800" dirty="0" smtClean="0"/>
              <a:t>measures </a:t>
            </a:r>
            <a:r>
              <a:rPr lang="en-US" sz="2800" dirty="0"/>
              <a:t>current level of intoxication not regular use </a:t>
            </a:r>
          </a:p>
          <a:p>
            <a:pPr>
              <a:defRPr/>
            </a:pPr>
            <a:r>
              <a:rPr lang="en-US" sz="2800" dirty="0" smtClean="0"/>
              <a:t>impaired </a:t>
            </a:r>
            <a:r>
              <a:rPr lang="en-US" sz="2800" dirty="0"/>
              <a:t>driving: ≤.08</a:t>
            </a:r>
          </a:p>
          <a:p>
            <a:pPr>
              <a:defRPr/>
            </a:pPr>
            <a:r>
              <a:rPr lang="en-US" sz="2800" dirty="0" smtClean="0"/>
              <a:t>add </a:t>
            </a:r>
            <a:r>
              <a:rPr lang="en-US" sz="2800" dirty="0"/>
              <a:t>15mg for each hour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   that has elapsed since the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   patient’s accident/injury for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   a more accurate reading</a:t>
            </a:r>
          </a:p>
        </p:txBody>
      </p:sp>
      <p:pic>
        <p:nvPicPr>
          <p:cNvPr id="5" name="Picture 2" descr="C:\Users\acpande\AppData\Local\Microsoft\Windows\Temporary Internet Files\Content.IE5\7GOLHDR9\MP90040955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09894"/>
            <a:ext cx="3886200" cy="25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9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A0EA20-1EBA-4C7B-8B6E-CD3AAA8D4B0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cc0fdcc-2768-42b2-8256-1aedefbb74fd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303</TotalTime>
  <Words>561</Words>
  <Application>Microsoft Office PowerPoint</Application>
  <PresentationFormat>On-screen Show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Calibri</vt:lpstr>
      <vt:lpstr>Wingdings</vt:lpstr>
      <vt:lpstr>PowerPoint Template-HS</vt:lpstr>
      <vt:lpstr>screening, brief intervention, and referral to treatment</vt:lpstr>
      <vt:lpstr>acute care settings</vt:lpstr>
      <vt:lpstr>PowerPoint Presentation</vt:lpstr>
      <vt:lpstr>PowerPoint Presentation</vt:lpstr>
      <vt:lpstr>rationale for acute care interventions</vt:lpstr>
      <vt:lpstr>return on investment</vt:lpstr>
      <vt:lpstr>target groups</vt:lpstr>
      <vt:lpstr>screening tools</vt:lpstr>
      <vt:lpstr>blood alcohol concentration (BAC) </vt:lpstr>
      <vt:lpstr>rapid alcohol problems screen</vt:lpstr>
      <vt:lpstr>RAPS-QF scoring</vt:lpstr>
      <vt:lpstr>considerations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61</cp:revision>
  <dcterms:created xsi:type="dcterms:W3CDTF">2013-02-11T18:15:20Z</dcterms:created>
  <dcterms:modified xsi:type="dcterms:W3CDTF">2016-07-11T20:25:45Z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