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sldIdLst>
    <p:sldId id="270" r:id="rId6"/>
    <p:sldId id="336" r:id="rId7"/>
    <p:sldId id="337" r:id="rId8"/>
    <p:sldId id="356" r:id="rId9"/>
    <p:sldId id="357" r:id="rId10"/>
    <p:sldId id="339" r:id="rId11"/>
    <p:sldId id="358" r:id="rId12"/>
    <p:sldId id="359" r:id="rId13"/>
    <p:sldId id="360" r:id="rId14"/>
    <p:sldId id="361" r:id="rId15"/>
    <p:sldId id="362" r:id="rId16"/>
    <p:sldId id="348" r:id="rId17"/>
    <p:sldId id="363" r:id="rId18"/>
    <p:sldId id="364" r:id="rId19"/>
    <p:sldId id="365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3366FF"/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08" autoAdjust="0"/>
  </p:normalViewPr>
  <p:slideViewPr>
    <p:cSldViewPr>
      <p:cViewPr varScale="1">
        <p:scale>
          <a:sx n="76" d="100"/>
          <a:sy n="76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74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14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8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9A9AB3C-60B9-40EF-A3A1-7B54C83F8D0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6706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8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2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8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0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2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6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2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72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C1212-B1C8-4516-AB16-0AD996A08E84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CDB0-21DC-440B-AE88-C86B74A8E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7143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19" r:id="rId14"/>
  </p:sldLayoutIdLst>
  <p:transition spd="slow">
    <p:wipe/>
  </p:transition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atx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6868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SBIRT implementation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600" dirty="0"/>
              <a:t>Who will provide the intervention? </a:t>
            </a:r>
          </a:p>
          <a:p>
            <a:pPr lvl="1"/>
            <a:r>
              <a:rPr lang="en-US" altLang="en-US" sz="2400" dirty="0" smtClean="0"/>
              <a:t>nurses </a:t>
            </a:r>
            <a:r>
              <a:rPr lang="en-US" altLang="en-US" sz="2400" dirty="0"/>
              <a:t>(Broyles &amp; Gordon, 2010), PCPs, DBH provider, medical assistant, health educator, others</a:t>
            </a:r>
          </a:p>
          <a:p>
            <a:pPr lvl="1"/>
            <a:r>
              <a:rPr lang="en-US" altLang="en-US" sz="2400" dirty="0" smtClean="0"/>
              <a:t>should </a:t>
            </a:r>
            <a:r>
              <a:rPr lang="en-US" altLang="en-US" sz="2400" dirty="0"/>
              <a:t>be an interdisciplinary approach </a:t>
            </a:r>
          </a:p>
          <a:p>
            <a:pPr lvl="1"/>
            <a:r>
              <a:rPr lang="en-US" altLang="en-US" sz="2400" dirty="0" smtClean="0"/>
              <a:t>considerations</a:t>
            </a:r>
            <a:r>
              <a:rPr lang="en-US" altLang="en-US" sz="2400" dirty="0"/>
              <a:t>: </a:t>
            </a:r>
          </a:p>
          <a:p>
            <a:pPr lvl="2"/>
            <a:r>
              <a:rPr lang="en-US" altLang="en-US" sz="2100" dirty="0" smtClean="0"/>
              <a:t>who </a:t>
            </a:r>
            <a:r>
              <a:rPr lang="en-US" altLang="en-US" sz="2100" dirty="0"/>
              <a:t>has the time? </a:t>
            </a:r>
          </a:p>
          <a:p>
            <a:pPr lvl="2"/>
            <a:r>
              <a:rPr lang="en-US" altLang="en-US" sz="2100" dirty="0" smtClean="0"/>
              <a:t>who </a:t>
            </a:r>
            <a:r>
              <a:rPr lang="en-US" altLang="en-US" sz="2100" dirty="0"/>
              <a:t>has the skills? (think MI)</a:t>
            </a:r>
          </a:p>
          <a:p>
            <a:pPr lvl="2"/>
            <a:r>
              <a:rPr lang="en-US" altLang="en-US" sz="2100" dirty="0" smtClean="0"/>
              <a:t>willingness</a:t>
            </a:r>
            <a:r>
              <a:rPr lang="en-US" altLang="en-US" sz="2100" dirty="0"/>
              <a:t>? </a:t>
            </a:r>
            <a:r>
              <a:rPr lang="en-US" altLang="en-US" sz="2100" dirty="0" smtClean="0"/>
              <a:t>interest</a:t>
            </a:r>
            <a:r>
              <a:rPr lang="en-US" altLang="en-US" sz="2100" dirty="0"/>
              <a:t>? </a:t>
            </a:r>
          </a:p>
          <a:p>
            <a:pPr lvl="1"/>
            <a:r>
              <a:rPr lang="en-US" altLang="en-US" sz="2400" dirty="0"/>
              <a:t>n</a:t>
            </a:r>
            <a:r>
              <a:rPr lang="en-US" altLang="en-US" sz="2400" dirty="0" smtClean="0"/>
              <a:t>eed </a:t>
            </a:r>
            <a:r>
              <a:rPr lang="en-US" altLang="en-US" sz="2400" dirty="0"/>
              <a:t>for ‘champions’ </a:t>
            </a:r>
          </a:p>
          <a:p>
            <a:pPr lvl="2"/>
            <a:r>
              <a:rPr lang="en-US" altLang="en-US" sz="2100" dirty="0" smtClean="0"/>
              <a:t>credibility </a:t>
            </a:r>
            <a:r>
              <a:rPr lang="en-US" altLang="en-US" sz="2100" dirty="0"/>
              <a:t>with other staff</a:t>
            </a:r>
          </a:p>
          <a:p>
            <a:pPr lvl="2"/>
            <a:r>
              <a:rPr lang="en-US" altLang="en-US" sz="2100" dirty="0" smtClean="0"/>
              <a:t>passionate </a:t>
            </a:r>
            <a:r>
              <a:rPr lang="en-US" altLang="en-US" sz="2100" dirty="0"/>
              <a:t>about the intervention </a:t>
            </a:r>
          </a:p>
          <a:p>
            <a:pPr lvl="2"/>
            <a:r>
              <a:rPr lang="en-US" altLang="en-US" sz="2100" dirty="0" smtClean="0"/>
              <a:t>ability </a:t>
            </a:r>
            <a:r>
              <a:rPr lang="en-US" altLang="en-US" sz="2100" dirty="0"/>
              <a:t>to communicate across disciplines </a:t>
            </a:r>
          </a:p>
        </p:txBody>
      </p:sp>
    </p:spTree>
    <p:extLst>
      <p:ext uri="{BB962C8B-B14F-4D97-AF65-F5344CB8AC3E}">
        <p14:creationId xmlns:p14="http://schemas.microsoft.com/office/powerpoint/2010/main" val="403893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17091" r="38477" b="6625"/>
          <a:stretch/>
        </p:blipFill>
        <p:spPr bwMode="auto">
          <a:xfrm>
            <a:off x="4786560" y="1066800"/>
            <a:ext cx="382172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267200" cy="5791200"/>
          </a:xfrm>
        </p:spPr>
        <p:txBody>
          <a:bodyPr>
            <a:noAutofit/>
          </a:bodyPr>
          <a:lstStyle/>
          <a:p>
            <a:r>
              <a:rPr lang="en-US" altLang="en-US" sz="2100" dirty="0"/>
              <a:t>i</a:t>
            </a:r>
            <a:r>
              <a:rPr lang="en-US" altLang="en-US" sz="2100" dirty="0" smtClean="0"/>
              <a:t>nterventions must be a min. of 15 </a:t>
            </a:r>
            <a:r>
              <a:rPr lang="en-US" altLang="en-US" sz="2100" dirty="0" err="1" smtClean="0"/>
              <a:t>mins</a:t>
            </a:r>
            <a:r>
              <a:rPr lang="en-US" altLang="en-US" sz="2100" dirty="0" smtClean="0"/>
              <a:t>.</a:t>
            </a:r>
          </a:p>
          <a:p>
            <a:r>
              <a:rPr lang="en-US" altLang="en-US" sz="2100" dirty="0" smtClean="0"/>
              <a:t>must utilize an evidence-based tool (e.g. AUDIT, DAST)</a:t>
            </a:r>
          </a:p>
          <a:p>
            <a:r>
              <a:rPr lang="en-US" altLang="en-US" sz="2100" dirty="0"/>
              <a:t>c</a:t>
            </a:r>
            <a:r>
              <a:rPr lang="en-US" altLang="en-US" sz="2100" dirty="0" smtClean="0"/>
              <a:t>an bill for follow-up if 15 </a:t>
            </a:r>
            <a:r>
              <a:rPr lang="en-US" altLang="en-US" sz="2100" dirty="0" err="1" smtClean="0"/>
              <a:t>mins</a:t>
            </a:r>
            <a:r>
              <a:rPr lang="en-US" altLang="en-US" sz="2100" dirty="0" smtClean="0"/>
              <a:t>. or longer</a:t>
            </a:r>
          </a:p>
          <a:p>
            <a:r>
              <a:rPr lang="en-US" altLang="en-US" sz="2100" dirty="0" smtClean="0"/>
              <a:t>Medicare codes for non-hospital/outpatient settings</a:t>
            </a:r>
          </a:p>
          <a:p>
            <a:r>
              <a:rPr lang="en-US" altLang="en-US" sz="2100" dirty="0" smtClean="0"/>
              <a:t>Tobacco interventions must involve poly-substance use (otherwise utilize ICD-9/ICD-10 codes)</a:t>
            </a:r>
          </a:p>
          <a:p>
            <a:r>
              <a:rPr lang="en-US" altLang="en-US" sz="2100" dirty="0" smtClean="0"/>
              <a:t>not all states have approved Medicare/Medicaid SBI codes</a:t>
            </a:r>
          </a:p>
          <a:p>
            <a:r>
              <a:rPr lang="en-US" altLang="en-US" sz="2100" dirty="0"/>
              <a:t>a</a:t>
            </a:r>
            <a:r>
              <a:rPr lang="en-US" altLang="en-US" sz="2100" dirty="0" smtClean="0"/>
              <a:t>lternative: not billing for SBIRT services; funding via cost-offset</a:t>
            </a: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751306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0"/>
          <a:stretch/>
        </p:blipFill>
        <p:spPr bwMode="auto">
          <a:xfrm>
            <a:off x="228600" y="304800"/>
            <a:ext cx="8686800" cy="512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82296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IRETA reimbursement map: 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00FF"/>
                </a:solidFill>
              </a:rPr>
              <a:t>http://my.ireta.org/sbirt-reimbursement-map</a:t>
            </a:r>
          </a:p>
        </p:txBody>
      </p:sp>
    </p:spTree>
    <p:extLst>
      <p:ext uri="{BB962C8B-B14F-4D97-AF65-F5344CB8AC3E}">
        <p14:creationId xmlns:p14="http://schemas.microsoft.com/office/powerpoint/2010/main" val="193277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idelity &amp; sustainability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7630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 smtClean="0"/>
              <a:t>data </a:t>
            </a:r>
            <a:r>
              <a:rPr lang="en-US" altLang="en-US" dirty="0"/>
              <a:t>collection &amp; evaluation (</a:t>
            </a:r>
            <a:r>
              <a:rPr lang="en-US" altLang="en-US" dirty="0" err="1"/>
              <a:t>Davoudi</a:t>
            </a:r>
            <a:r>
              <a:rPr lang="en-US" altLang="en-US" dirty="0"/>
              <a:t> et al., 2001)</a:t>
            </a:r>
          </a:p>
          <a:p>
            <a:pPr lvl="1"/>
            <a:r>
              <a:rPr lang="en-US" altLang="en-US" dirty="0"/>
              <a:t>p</a:t>
            </a:r>
            <a:r>
              <a:rPr lang="en-US" altLang="en-US" dirty="0" smtClean="0"/>
              <a:t>rocess </a:t>
            </a:r>
            <a:r>
              <a:rPr lang="en-US" altLang="en-US" dirty="0"/>
              <a:t>measures </a:t>
            </a:r>
          </a:p>
          <a:p>
            <a:pPr lvl="2"/>
            <a:r>
              <a:rPr lang="en-US" altLang="en-US" sz="2600" dirty="0" smtClean="0"/>
              <a:t>who </a:t>
            </a:r>
            <a:r>
              <a:rPr lang="en-US" altLang="en-US" sz="2600" dirty="0"/>
              <a:t>is conducting the screen?</a:t>
            </a:r>
          </a:p>
          <a:p>
            <a:pPr lvl="2"/>
            <a:r>
              <a:rPr lang="en-US" altLang="en-US" sz="2600" dirty="0" smtClean="0"/>
              <a:t>who </a:t>
            </a:r>
            <a:r>
              <a:rPr lang="en-US" altLang="en-US" sz="2600" dirty="0"/>
              <a:t>is performing the intervention? </a:t>
            </a:r>
          </a:p>
          <a:p>
            <a:pPr lvl="2"/>
            <a:r>
              <a:rPr lang="en-US" altLang="en-US" sz="2600" dirty="0" smtClean="0"/>
              <a:t>screening </a:t>
            </a:r>
            <a:r>
              <a:rPr lang="en-US" altLang="en-US" sz="2600" dirty="0"/>
              <a:t>tools utilized </a:t>
            </a:r>
          </a:p>
          <a:p>
            <a:pPr lvl="2"/>
            <a:r>
              <a:rPr lang="en-US" altLang="en-US" sz="2600" dirty="0"/>
              <a:t># of patients screened </a:t>
            </a:r>
          </a:p>
          <a:p>
            <a:pPr lvl="1"/>
            <a:r>
              <a:rPr lang="en-US" altLang="en-US" dirty="0" smtClean="0"/>
              <a:t>outcome </a:t>
            </a:r>
            <a:r>
              <a:rPr lang="en-US" altLang="en-US" dirty="0"/>
              <a:t>measures</a:t>
            </a:r>
          </a:p>
          <a:p>
            <a:pPr lvl="2"/>
            <a:r>
              <a:rPr lang="en-US" altLang="en-US" sz="2600" dirty="0" smtClean="0"/>
              <a:t>reductions </a:t>
            </a:r>
            <a:r>
              <a:rPr lang="en-US" altLang="en-US" sz="2600" dirty="0"/>
              <a:t>in substance use</a:t>
            </a:r>
          </a:p>
          <a:p>
            <a:pPr lvl="2"/>
            <a:r>
              <a:rPr lang="en-US" altLang="en-US" sz="2600" dirty="0" smtClean="0"/>
              <a:t>reductions </a:t>
            </a:r>
            <a:r>
              <a:rPr lang="en-US" altLang="en-US" sz="2600" dirty="0"/>
              <a:t>in accidents/injuries </a:t>
            </a:r>
          </a:p>
          <a:p>
            <a:pPr lvl="2"/>
            <a:r>
              <a:rPr lang="en-US" altLang="en-US" sz="2600" dirty="0" smtClean="0"/>
              <a:t>reductions </a:t>
            </a:r>
            <a:r>
              <a:rPr lang="en-US" altLang="en-US" sz="2600" dirty="0"/>
              <a:t>in ED visits</a:t>
            </a:r>
          </a:p>
          <a:p>
            <a:pPr lvl="2"/>
            <a:r>
              <a:rPr lang="en-US" altLang="en-US" sz="2600" dirty="0" smtClean="0"/>
              <a:t>improvements </a:t>
            </a:r>
            <a:r>
              <a:rPr lang="en-US" altLang="en-US" sz="2600" dirty="0"/>
              <a:t>in mental health </a:t>
            </a:r>
          </a:p>
          <a:p>
            <a:pPr lvl="2"/>
            <a:r>
              <a:rPr lang="en-US" altLang="en-US" sz="2600" dirty="0" smtClean="0"/>
              <a:t>improvements </a:t>
            </a:r>
            <a:r>
              <a:rPr lang="en-US" altLang="en-US" sz="2600" dirty="0"/>
              <a:t>in health outcomes</a:t>
            </a:r>
          </a:p>
        </p:txBody>
      </p:sp>
      <p:pic>
        <p:nvPicPr>
          <p:cNvPr id="6148" name="Picture 4" descr="C:\Users\acpande\AppData\Local\Microsoft\Windows\Temporary Internet Files\Content.IE5\26CLID6U\business-char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8999"/>
            <a:ext cx="2894302" cy="231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407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idelity &amp; sustainability (cont’d)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ongoing </a:t>
            </a:r>
            <a:r>
              <a:rPr lang="en-US" altLang="en-US" dirty="0"/>
              <a:t>technical assistance </a:t>
            </a:r>
          </a:p>
          <a:p>
            <a:r>
              <a:rPr lang="en-US" altLang="en-US" dirty="0" smtClean="0"/>
              <a:t>how </a:t>
            </a:r>
            <a:r>
              <a:rPr lang="en-US" altLang="en-US" dirty="0"/>
              <a:t>do you fund the interventions when grant funding runs dry? </a:t>
            </a:r>
          </a:p>
          <a:p>
            <a:pPr lvl="1"/>
            <a:r>
              <a:rPr lang="en-US" altLang="en-US" dirty="0"/>
              <a:t>h</a:t>
            </a:r>
            <a:r>
              <a:rPr lang="en-US" altLang="en-US" dirty="0" smtClean="0"/>
              <a:t>ave </a:t>
            </a:r>
            <a:r>
              <a:rPr lang="en-US" altLang="en-US" dirty="0"/>
              <a:t>billing procedures in place before grant funds expire</a:t>
            </a:r>
          </a:p>
          <a:p>
            <a:r>
              <a:rPr lang="en-US" altLang="en-US" dirty="0" smtClean="0"/>
              <a:t>incorporate </a:t>
            </a:r>
            <a:r>
              <a:rPr lang="en-US" altLang="en-US" dirty="0"/>
              <a:t>into your EHR</a:t>
            </a:r>
          </a:p>
          <a:p>
            <a:pPr lvl="1"/>
            <a:r>
              <a:rPr lang="en-US" altLang="en-US" dirty="0" smtClean="0"/>
              <a:t>ease </a:t>
            </a:r>
            <a:r>
              <a:rPr lang="en-US" altLang="en-US" dirty="0"/>
              <a:t>of record keeping</a:t>
            </a:r>
          </a:p>
          <a:p>
            <a:pPr lvl="1"/>
            <a:r>
              <a:rPr lang="en-US" altLang="en-US" dirty="0" smtClean="0"/>
              <a:t>prompts </a:t>
            </a:r>
            <a:r>
              <a:rPr lang="en-US" altLang="en-US" dirty="0"/>
              <a:t>for level of intervention needed</a:t>
            </a:r>
          </a:p>
          <a:p>
            <a:pPr lvl="1"/>
            <a:r>
              <a:rPr lang="en-US" altLang="en-US" dirty="0" smtClean="0"/>
              <a:t>ability </a:t>
            </a:r>
            <a:r>
              <a:rPr lang="en-US" altLang="en-US" dirty="0"/>
              <a:t>to measure outcomes </a:t>
            </a:r>
          </a:p>
        </p:txBody>
      </p:sp>
    </p:spTree>
    <p:extLst>
      <p:ext uri="{BB962C8B-B14F-4D97-AF65-F5344CB8AC3E}">
        <p14:creationId xmlns:p14="http://schemas.microsoft.com/office/powerpoint/2010/main" val="3286567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lobal considerations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incorporating </a:t>
            </a:r>
            <a:r>
              <a:rPr lang="en-US" altLang="en-US" dirty="0"/>
              <a:t>SBIRT training into medical school curricula and residencies </a:t>
            </a:r>
          </a:p>
          <a:p>
            <a:r>
              <a:rPr lang="en-US" altLang="en-US" dirty="0" smtClean="0"/>
              <a:t>promoting </a:t>
            </a:r>
            <a:r>
              <a:rPr lang="en-US" altLang="en-US" dirty="0"/>
              <a:t>SBIRT with professional organizations </a:t>
            </a:r>
          </a:p>
          <a:p>
            <a:r>
              <a:rPr lang="en-US" altLang="en-US" dirty="0" smtClean="0"/>
              <a:t>expansion </a:t>
            </a:r>
            <a:r>
              <a:rPr lang="en-US" altLang="en-US" dirty="0"/>
              <a:t>of online screening tools and web-based interventions </a:t>
            </a:r>
          </a:p>
          <a:p>
            <a:r>
              <a:rPr lang="en-US" altLang="en-US" dirty="0" smtClean="0"/>
              <a:t>expansion </a:t>
            </a:r>
            <a:r>
              <a:rPr lang="en-US" altLang="en-US" dirty="0"/>
              <a:t>of SBIRT in nontraditional settings</a:t>
            </a:r>
          </a:p>
          <a:p>
            <a:pPr lvl="1"/>
            <a:r>
              <a:rPr lang="en-US" altLang="en-US" dirty="0" smtClean="0"/>
              <a:t>employee </a:t>
            </a:r>
            <a:r>
              <a:rPr lang="en-US" altLang="en-US" dirty="0"/>
              <a:t>assistance programs</a:t>
            </a:r>
          </a:p>
          <a:p>
            <a:pPr lvl="1"/>
            <a:r>
              <a:rPr lang="en-US" altLang="en-US" dirty="0" smtClean="0"/>
              <a:t>schools</a:t>
            </a:r>
            <a:endParaRPr lang="en-US" altLang="en-US" dirty="0"/>
          </a:p>
          <a:p>
            <a:pPr lvl="1"/>
            <a:r>
              <a:rPr lang="en-US" altLang="en-US" dirty="0" smtClean="0"/>
              <a:t>jails/detention </a:t>
            </a:r>
            <a:r>
              <a:rPr lang="en-US" altLang="en-US" dirty="0"/>
              <a:t>centers </a:t>
            </a:r>
          </a:p>
        </p:txBody>
      </p:sp>
    </p:spTree>
    <p:extLst>
      <p:ext uri="{BB962C8B-B14F-4D97-AF65-F5344CB8AC3E}">
        <p14:creationId xmlns:p14="http://schemas.microsoft.com/office/powerpoint/2010/main" val="1552915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etting buy-in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obtaining </a:t>
            </a:r>
            <a:r>
              <a:rPr lang="en-US" sz="2800" dirty="0"/>
              <a:t>leadership support </a:t>
            </a:r>
          </a:p>
          <a:p>
            <a:pPr>
              <a:defRPr/>
            </a:pPr>
            <a:r>
              <a:rPr lang="en-US" sz="2800" dirty="0" smtClean="0"/>
              <a:t>move </a:t>
            </a:r>
            <a:r>
              <a:rPr lang="en-US" sz="2800" dirty="0"/>
              <a:t>away from the physician-centric/physician-heavy model </a:t>
            </a:r>
          </a:p>
          <a:p>
            <a:pPr>
              <a:defRPr/>
            </a:pPr>
            <a:r>
              <a:rPr lang="en-US" sz="2800" dirty="0" smtClean="0"/>
              <a:t>thoughtful </a:t>
            </a:r>
            <a:r>
              <a:rPr lang="en-US" sz="2800" dirty="0"/>
              <a:t>selection of screening tools</a:t>
            </a:r>
          </a:p>
          <a:p>
            <a:pPr>
              <a:defRPr/>
            </a:pPr>
            <a:r>
              <a:rPr lang="en-US" sz="2800" dirty="0" smtClean="0"/>
              <a:t>emphasize </a:t>
            </a:r>
            <a:r>
              <a:rPr lang="en-US" sz="2800" dirty="0"/>
              <a:t>expected implications from health care reform</a:t>
            </a:r>
          </a:p>
          <a:p>
            <a:pPr lvl="1">
              <a:defRPr/>
            </a:pPr>
            <a:r>
              <a:rPr lang="en-US" sz="2500" dirty="0" smtClean="0"/>
              <a:t>push </a:t>
            </a:r>
            <a:r>
              <a:rPr lang="en-US" sz="2500" dirty="0"/>
              <a:t>for a medical home model</a:t>
            </a:r>
          </a:p>
          <a:p>
            <a:pPr lvl="1">
              <a:defRPr/>
            </a:pPr>
            <a:r>
              <a:rPr lang="en-US" sz="2500" dirty="0" smtClean="0"/>
              <a:t>push </a:t>
            </a:r>
            <a:r>
              <a:rPr lang="en-US" sz="2500" dirty="0"/>
              <a:t>for integrated care </a:t>
            </a:r>
          </a:p>
          <a:p>
            <a:pPr lvl="1">
              <a:defRPr/>
            </a:pPr>
            <a:r>
              <a:rPr lang="en-US" sz="2500" dirty="0" smtClean="0"/>
              <a:t>more </a:t>
            </a:r>
            <a:r>
              <a:rPr lang="en-US" sz="2500" dirty="0"/>
              <a:t>federal funding for FQHCs</a:t>
            </a:r>
          </a:p>
          <a:p>
            <a:pPr lvl="1">
              <a:defRPr/>
            </a:pPr>
            <a:r>
              <a:rPr lang="en-US" sz="2500" dirty="0" smtClean="0"/>
              <a:t>parity </a:t>
            </a:r>
            <a:r>
              <a:rPr lang="en-US" sz="2500" dirty="0"/>
              <a:t>for substance use </a:t>
            </a:r>
            <a:r>
              <a:rPr lang="en-US" sz="2500" dirty="0" err="1"/>
              <a:t>tx</a:t>
            </a:r>
            <a:r>
              <a:rPr lang="en-US" sz="2500" dirty="0"/>
              <a:t> = increased revenue</a:t>
            </a:r>
          </a:p>
          <a:p>
            <a:pPr>
              <a:defRPr/>
            </a:pPr>
            <a:r>
              <a:rPr lang="en-US" sz="2800" dirty="0" smtClean="0"/>
              <a:t>make </a:t>
            </a:r>
            <a:r>
              <a:rPr lang="en-US" sz="2800" dirty="0"/>
              <a:t>the literature available to staff  </a:t>
            </a:r>
          </a:p>
        </p:txBody>
      </p:sp>
    </p:spTree>
    <p:extLst>
      <p:ext uri="{BB962C8B-B14F-4D97-AF65-F5344CB8AC3E}">
        <p14:creationId xmlns:p14="http://schemas.microsoft.com/office/powerpoint/2010/main" val="323672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etting buy-in (cont’d)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acpande\AppData\Local\Microsoft\Windows\Temporary Internet Files\Content.IE5\D4AU3MHW\dollar-signs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76800"/>
            <a:ext cx="323681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5410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cost-effectiveness</a:t>
            </a:r>
            <a:endParaRPr lang="en-US" dirty="0"/>
          </a:p>
          <a:p>
            <a:pPr lvl="1">
              <a:defRPr/>
            </a:pPr>
            <a:r>
              <a:rPr lang="en-US" sz="3000" dirty="0"/>
              <a:t>Cowell, Bray, &amp; Hinde (2011)</a:t>
            </a:r>
          </a:p>
          <a:p>
            <a:pPr lvl="2">
              <a:defRPr/>
            </a:pPr>
            <a:r>
              <a:rPr lang="en-US" sz="2900" dirty="0" smtClean="0"/>
              <a:t>cost-effectiveness </a:t>
            </a:r>
            <a:r>
              <a:rPr lang="en-US" sz="2900" dirty="0"/>
              <a:t>of screening  </a:t>
            </a:r>
            <a:r>
              <a:rPr lang="en-US" sz="2900" dirty="0" smtClean="0"/>
              <a:t>&amp; </a:t>
            </a:r>
            <a:r>
              <a:rPr lang="en-US" sz="2900" dirty="0"/>
              <a:t>brief interventions in an employee assistance program  </a:t>
            </a:r>
          </a:p>
          <a:p>
            <a:pPr lvl="2">
              <a:defRPr/>
            </a:pPr>
            <a:r>
              <a:rPr lang="en-US" sz="2900" dirty="0" smtClean="0"/>
              <a:t>able </a:t>
            </a:r>
            <a:r>
              <a:rPr lang="en-US" sz="2900" dirty="0"/>
              <a:t>to screen employees for $.64</a:t>
            </a:r>
          </a:p>
          <a:p>
            <a:pPr lvl="2">
              <a:defRPr/>
            </a:pPr>
            <a:r>
              <a:rPr lang="en-US" sz="2900" dirty="0" smtClean="0"/>
              <a:t>brief </a:t>
            </a:r>
            <a:r>
              <a:rPr lang="en-US" sz="2900" dirty="0"/>
              <a:t>interventions were $2.52</a:t>
            </a:r>
          </a:p>
          <a:p>
            <a:pPr lvl="2">
              <a:defRPr/>
            </a:pPr>
            <a:r>
              <a:rPr lang="en-US" sz="2900" dirty="0" smtClean="0"/>
              <a:t>total </a:t>
            </a:r>
            <a:r>
              <a:rPr lang="en-US" sz="2900" dirty="0"/>
              <a:t>training cost: $82/interventionist</a:t>
            </a:r>
          </a:p>
          <a:p>
            <a:pPr lvl="2">
              <a:defRPr/>
            </a:pPr>
            <a:r>
              <a:rPr lang="en-US" sz="2900" dirty="0" smtClean="0"/>
              <a:t>conclusion</a:t>
            </a:r>
            <a:r>
              <a:rPr lang="en-US" sz="2900" dirty="0"/>
              <a:t>: even with </a:t>
            </a:r>
            <a:r>
              <a:rPr lang="en-US" sz="2900" dirty="0" smtClean="0"/>
              <a:t>                               </a:t>
            </a:r>
            <a:r>
              <a:rPr lang="en-US" sz="2900" i="1" dirty="0" smtClean="0"/>
              <a:t>modest</a:t>
            </a:r>
            <a:r>
              <a:rPr lang="en-US" sz="2900" dirty="0" smtClean="0"/>
              <a:t>  outcomes </a:t>
            </a:r>
            <a:r>
              <a:rPr lang="en-US" sz="2900" dirty="0"/>
              <a:t>the </a:t>
            </a:r>
            <a:r>
              <a:rPr lang="en-US" sz="2900" dirty="0" smtClean="0"/>
              <a:t>                                 intervention </a:t>
            </a:r>
            <a:r>
              <a:rPr lang="en-US" sz="2900" dirty="0"/>
              <a:t>would </a:t>
            </a:r>
            <a:r>
              <a:rPr lang="en-US" sz="2900" dirty="0" smtClean="0"/>
              <a:t> be                                             cost </a:t>
            </a:r>
            <a:r>
              <a:rPr lang="en-US" sz="2900" dirty="0"/>
              <a:t>effective  </a:t>
            </a:r>
          </a:p>
        </p:txBody>
      </p:sp>
    </p:spTree>
    <p:extLst>
      <p:ext uri="{BB962C8B-B14F-4D97-AF65-F5344CB8AC3E}">
        <p14:creationId xmlns:p14="http://schemas.microsoft.com/office/powerpoint/2010/main" val="1990168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etting buy-in (cont’d)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acpande\AppData\Local\Microsoft\Windows\Temporary Internet Files\Content.IE5\26CLID6U\investment-decrease-351x1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000">
            <a:off x="5502852" y="4635211"/>
            <a:ext cx="33432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cost-effectiveness </a:t>
            </a:r>
            <a:r>
              <a:rPr lang="en-US" altLang="en-US" dirty="0"/>
              <a:t>(cont’d)</a:t>
            </a:r>
          </a:p>
          <a:p>
            <a:pPr lvl="1"/>
            <a:r>
              <a:rPr lang="en-US" altLang="en-US" dirty="0" err="1"/>
              <a:t>Parthasarathy</a:t>
            </a:r>
            <a:r>
              <a:rPr lang="en-US" altLang="en-US" dirty="0"/>
              <a:t>, </a:t>
            </a:r>
            <a:r>
              <a:rPr lang="en-US" altLang="en-US" dirty="0" err="1"/>
              <a:t>Weisner</a:t>
            </a:r>
            <a:r>
              <a:rPr lang="en-US" altLang="en-US" dirty="0"/>
              <a:t>, Hu, &amp; Moore (2000)</a:t>
            </a:r>
          </a:p>
          <a:p>
            <a:pPr lvl="2"/>
            <a:r>
              <a:rPr lang="en-US" altLang="en-US" sz="2600" dirty="0" smtClean="0"/>
              <a:t>sample </a:t>
            </a:r>
            <a:r>
              <a:rPr lang="en-US" altLang="en-US" sz="2600" dirty="0"/>
              <a:t>of 1,011 dependent patients at Sacramento Kaiser Permanente; matched control group</a:t>
            </a:r>
          </a:p>
          <a:p>
            <a:pPr lvl="2"/>
            <a:r>
              <a:rPr lang="en-US" altLang="en-US" sz="2600" dirty="0" smtClean="0"/>
              <a:t>patients </a:t>
            </a:r>
            <a:r>
              <a:rPr lang="en-US" altLang="en-US" sz="2600" dirty="0"/>
              <a:t>took part in an outpatient treatment program </a:t>
            </a:r>
          </a:p>
          <a:p>
            <a:pPr lvl="2"/>
            <a:r>
              <a:rPr lang="en-US" altLang="en-US" sz="2600" dirty="0" smtClean="0"/>
              <a:t>reviewed </a:t>
            </a:r>
            <a:r>
              <a:rPr lang="en-US" altLang="en-US" sz="2600" dirty="0"/>
              <a:t>medical utilization 18 </a:t>
            </a:r>
            <a:r>
              <a:rPr lang="en-US" altLang="en-US" sz="2600" dirty="0" err="1"/>
              <a:t>mos</a:t>
            </a:r>
            <a:r>
              <a:rPr lang="en-US" altLang="en-US" sz="2600" dirty="0"/>
              <a:t> before and after </a:t>
            </a:r>
            <a:r>
              <a:rPr lang="en-US" altLang="en-US" sz="2600" dirty="0" err="1"/>
              <a:t>tx</a:t>
            </a:r>
            <a:r>
              <a:rPr lang="en-US" altLang="en-US" sz="2600" dirty="0"/>
              <a:t> </a:t>
            </a:r>
          </a:p>
          <a:p>
            <a:pPr lvl="2"/>
            <a:r>
              <a:rPr lang="en-US" altLang="en-US" sz="2600" dirty="0" smtClean="0"/>
              <a:t>results</a:t>
            </a:r>
            <a:endParaRPr lang="en-US" altLang="en-US" sz="2600" dirty="0"/>
          </a:p>
          <a:p>
            <a:pPr lvl="3"/>
            <a:r>
              <a:rPr lang="en-US" altLang="en-US" sz="2600" dirty="0"/>
              <a:t>39% reduction in ED visits</a:t>
            </a:r>
          </a:p>
          <a:p>
            <a:pPr lvl="3"/>
            <a:r>
              <a:rPr lang="en-US" altLang="en-US" sz="2600" dirty="0"/>
              <a:t>35% reduction in inpatient visits</a:t>
            </a:r>
          </a:p>
          <a:p>
            <a:pPr lvl="3"/>
            <a:r>
              <a:rPr lang="en-US" altLang="en-US" sz="2600" dirty="0"/>
              <a:t>26% reduction in medical costs </a:t>
            </a:r>
            <a:r>
              <a:rPr lang="en-US" altLang="en-US" sz="2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903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etting buy-in (cont’d)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92500"/>
          </a:bodyPr>
          <a:lstStyle/>
          <a:p>
            <a:r>
              <a:rPr lang="en-US" altLang="en-US" sz="2700" dirty="0" smtClean="0"/>
              <a:t>cost-effectiveness </a:t>
            </a:r>
            <a:r>
              <a:rPr lang="en-US" altLang="en-US" sz="2700" dirty="0"/>
              <a:t>(cont’d)</a:t>
            </a:r>
          </a:p>
          <a:p>
            <a:pPr lvl="1"/>
            <a:r>
              <a:rPr lang="en-US" altLang="en-US" dirty="0" err="1"/>
              <a:t>Rooke</a:t>
            </a:r>
            <a:r>
              <a:rPr lang="en-US" altLang="en-US" dirty="0"/>
              <a:t>, </a:t>
            </a:r>
            <a:r>
              <a:rPr lang="en-US" altLang="en-US" dirty="0" err="1"/>
              <a:t>Thorsteinssen</a:t>
            </a:r>
            <a:r>
              <a:rPr lang="en-US" altLang="en-US" dirty="0"/>
              <a:t>, </a:t>
            </a:r>
            <a:r>
              <a:rPr lang="en-US" altLang="en-US" dirty="0" err="1"/>
              <a:t>Karpin</a:t>
            </a:r>
            <a:r>
              <a:rPr lang="en-US" altLang="en-US" dirty="0"/>
              <a:t>, Copeland, &amp; </a:t>
            </a:r>
            <a:r>
              <a:rPr lang="en-US" altLang="en-US" dirty="0" err="1"/>
              <a:t>Allsop</a:t>
            </a:r>
            <a:r>
              <a:rPr lang="en-US" altLang="en-US" dirty="0"/>
              <a:t> (2010)</a:t>
            </a:r>
          </a:p>
          <a:p>
            <a:pPr lvl="2"/>
            <a:r>
              <a:rPr lang="en-US" altLang="en-US" dirty="0" smtClean="0"/>
              <a:t>reviewed </a:t>
            </a:r>
            <a:r>
              <a:rPr lang="en-US" altLang="en-US" dirty="0"/>
              <a:t>32 RCTs of computer-based alcohol &amp; tobacco interventions </a:t>
            </a:r>
          </a:p>
          <a:p>
            <a:pPr lvl="2"/>
            <a:r>
              <a:rPr lang="en-US" altLang="en-US" dirty="0" smtClean="0"/>
              <a:t>sample </a:t>
            </a:r>
            <a:r>
              <a:rPr lang="en-US" altLang="en-US" dirty="0"/>
              <a:t>of over 10,000 patients</a:t>
            </a:r>
          </a:p>
          <a:p>
            <a:pPr lvl="2"/>
            <a:r>
              <a:rPr lang="en-US" altLang="en-US" dirty="0" smtClean="0"/>
              <a:t>average </a:t>
            </a:r>
            <a:r>
              <a:rPr lang="en-US" altLang="en-US" dirty="0"/>
              <a:t>effect size = .20; substance use was significantly reduced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no </a:t>
            </a:r>
            <a:r>
              <a:rPr lang="en-US" altLang="en-US" dirty="0"/>
              <a:t>significant differences in effect size based on # of sessions, inclusion of a discussion component, location of completion (intervention completed at home or at the research site), or emphasis on relapse prevention</a:t>
            </a:r>
          </a:p>
          <a:p>
            <a:pPr lvl="2"/>
            <a:r>
              <a:rPr lang="en-US" altLang="en-US" dirty="0" smtClean="0"/>
              <a:t>conclusion</a:t>
            </a:r>
            <a:r>
              <a:rPr lang="en-US" altLang="en-US" dirty="0"/>
              <a:t>: minimal computer-based interventions lead to positive outcomes and are cost-effective</a:t>
            </a:r>
          </a:p>
        </p:txBody>
      </p:sp>
    </p:spTree>
    <p:extLst>
      <p:ext uri="{BB962C8B-B14F-4D97-AF65-F5344CB8AC3E}">
        <p14:creationId xmlns:p14="http://schemas.microsoft.com/office/powerpoint/2010/main" val="3841509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rguments to anticipate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altLang="en-US" sz="2800" dirty="0"/>
              <a:t>“There isn’t enough time.”</a:t>
            </a:r>
          </a:p>
          <a:p>
            <a:r>
              <a:rPr lang="en-US" altLang="en-US" sz="2800" dirty="0"/>
              <a:t>“We’re not behavioral health providers.” </a:t>
            </a:r>
          </a:p>
          <a:p>
            <a:r>
              <a:rPr lang="en-US" altLang="en-US" sz="2800" dirty="0"/>
              <a:t>“Patients don’t want to talk about their substance </a:t>
            </a:r>
            <a:r>
              <a:rPr lang="en-US" altLang="en-US" sz="2800" dirty="0" smtClean="0"/>
              <a:t>    </a:t>
            </a:r>
          </a:p>
          <a:p>
            <a:pPr marL="0" indent="0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use</a:t>
            </a:r>
            <a:r>
              <a:rPr lang="en-US" altLang="en-US" sz="2800" dirty="0"/>
              <a:t>.” </a:t>
            </a:r>
          </a:p>
          <a:p>
            <a:r>
              <a:rPr lang="en-US" altLang="en-US" sz="2800" dirty="0"/>
              <a:t>“I haven’t been trained to do this.” </a:t>
            </a:r>
          </a:p>
          <a:p>
            <a:r>
              <a:rPr lang="en-US" altLang="en-US" sz="2800" dirty="0" smtClean="0"/>
              <a:t>“It </a:t>
            </a:r>
            <a:r>
              <a:rPr lang="en-US" altLang="en-US" sz="2800" dirty="0"/>
              <a:t>will damage the “clinician-patient relationship.” </a:t>
            </a:r>
          </a:p>
          <a:p>
            <a:r>
              <a:rPr lang="en-US" altLang="en-US" sz="2800" dirty="0"/>
              <a:t>“It raises privacy concerns.” </a:t>
            </a:r>
          </a:p>
          <a:p>
            <a:r>
              <a:rPr lang="en-US" altLang="en-US" sz="2800" dirty="0"/>
              <a:t>“Universal screening isn’t necessary</a:t>
            </a:r>
            <a:r>
              <a:rPr lang="en-US" altLang="en-US" sz="2800" dirty="0" smtClean="0"/>
              <a:t>.”</a:t>
            </a:r>
          </a:p>
          <a:p>
            <a:endParaRPr lang="en-US" altLang="en-US" sz="2800" dirty="0"/>
          </a:p>
          <a:p>
            <a:pPr marL="0" indent="0" algn="ctr">
              <a:buNone/>
            </a:pPr>
            <a:r>
              <a:rPr lang="en-US" altLang="en-US" sz="2800" dirty="0" smtClean="0"/>
              <a:t>Review SBIRT Colorado’s “The Truth” at</a:t>
            </a:r>
            <a:r>
              <a:rPr lang="en-US" altLang="en-US" sz="2800" dirty="0"/>
              <a:t>: </a:t>
            </a:r>
            <a:r>
              <a:rPr lang="en-US" altLang="en-US" sz="2800" dirty="0">
                <a:solidFill>
                  <a:srgbClr val="0000FF"/>
                </a:solidFill>
              </a:rPr>
              <a:t>http://improvinghealthcolorado.org/the-truth-home/</a:t>
            </a:r>
          </a:p>
        </p:txBody>
      </p:sp>
    </p:spTree>
    <p:extLst>
      <p:ext uri="{BB962C8B-B14F-4D97-AF65-F5344CB8AC3E}">
        <p14:creationId xmlns:p14="http://schemas.microsoft.com/office/powerpoint/2010/main" val="472973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raining &amp; coaching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d</a:t>
            </a:r>
            <a:r>
              <a:rPr lang="en-US" altLang="en-US" dirty="0" smtClean="0"/>
              <a:t>emonstration </a:t>
            </a:r>
            <a:r>
              <a:rPr lang="en-US" altLang="en-US" dirty="0"/>
              <a:t>videos </a:t>
            </a:r>
          </a:p>
          <a:p>
            <a:r>
              <a:rPr lang="en-US" altLang="en-US" dirty="0" smtClean="0"/>
              <a:t>forms </a:t>
            </a:r>
            <a:r>
              <a:rPr lang="en-US" altLang="en-US" dirty="0"/>
              <a:t>of coaching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of recorded interventions</a:t>
            </a:r>
          </a:p>
          <a:p>
            <a:pPr lvl="1"/>
            <a:r>
              <a:rPr lang="en-US" altLang="en-US" dirty="0" smtClean="0"/>
              <a:t>live </a:t>
            </a:r>
            <a:r>
              <a:rPr lang="en-US" altLang="en-US" dirty="0"/>
              <a:t>observation </a:t>
            </a:r>
          </a:p>
          <a:p>
            <a:pPr lvl="1"/>
            <a:r>
              <a:rPr lang="en-US" altLang="en-US" dirty="0" smtClean="0"/>
              <a:t>role </a:t>
            </a:r>
            <a:r>
              <a:rPr lang="en-US" altLang="en-US" dirty="0"/>
              <a:t>play </a:t>
            </a:r>
          </a:p>
          <a:p>
            <a:r>
              <a:rPr lang="en-US" altLang="en-US" dirty="0" smtClean="0"/>
              <a:t>web-based </a:t>
            </a:r>
            <a:r>
              <a:rPr lang="en-US" altLang="en-US" dirty="0"/>
              <a:t>trainings  </a:t>
            </a:r>
          </a:p>
          <a:p>
            <a:pPr lvl="1"/>
            <a:r>
              <a:rPr lang="en-US" altLang="en-US" dirty="0"/>
              <a:t>ATTC training</a:t>
            </a:r>
          </a:p>
          <a:p>
            <a:pPr lvl="1"/>
            <a:r>
              <a:rPr lang="en-US" altLang="en-US" dirty="0" err="1" smtClean="0"/>
              <a:t>Kognito</a:t>
            </a:r>
            <a:r>
              <a:rPr lang="en-US" altLang="en-US" dirty="0" smtClean="0"/>
              <a:t> </a:t>
            </a:r>
            <a:r>
              <a:rPr lang="en-US" altLang="en-US" dirty="0"/>
              <a:t>avatar </a:t>
            </a:r>
            <a:r>
              <a:rPr lang="en-US" altLang="en-US" dirty="0" smtClean="0"/>
              <a:t>trainings</a:t>
            </a:r>
            <a:endParaRPr lang="en-US" altLang="en-US" dirty="0"/>
          </a:p>
          <a:p>
            <a:pPr lvl="1"/>
            <a:r>
              <a:rPr lang="en-US" altLang="en-US" dirty="0"/>
              <a:t>SBIRT Oregon modules</a:t>
            </a:r>
          </a:p>
          <a:p>
            <a:r>
              <a:rPr lang="en-US" altLang="en-US" dirty="0"/>
              <a:t>Motivational </a:t>
            </a:r>
            <a:r>
              <a:rPr lang="en-US" altLang="en-US" dirty="0" smtClean="0"/>
              <a:t>Interviewing</a:t>
            </a:r>
          </a:p>
          <a:p>
            <a:pPr lvl="1"/>
            <a:r>
              <a:rPr lang="en-US" altLang="en-US" dirty="0" smtClean="0"/>
              <a:t>MINT </a:t>
            </a:r>
            <a:r>
              <a:rPr lang="en-US" altLang="en-US" dirty="0"/>
              <a:t>training calendar: </a:t>
            </a:r>
            <a:r>
              <a:rPr lang="en-US" altLang="en-US" dirty="0">
                <a:solidFill>
                  <a:srgbClr val="0066FF"/>
                </a:solidFill>
              </a:rPr>
              <a:t>http://</a:t>
            </a:r>
            <a:r>
              <a:rPr lang="en-US" altLang="en-US" dirty="0" smtClean="0">
                <a:solidFill>
                  <a:srgbClr val="0066FF"/>
                </a:solidFill>
              </a:rPr>
              <a:t>www.motivationalinterviewing.org/calendar </a:t>
            </a:r>
            <a:endParaRPr lang="en-US" altLang="en-US" dirty="0">
              <a:solidFill>
                <a:srgbClr val="0066FF"/>
              </a:solidFill>
            </a:endParaRPr>
          </a:p>
        </p:txBody>
      </p:sp>
      <p:pic>
        <p:nvPicPr>
          <p:cNvPr id="3074" name="Picture 2" descr="C:\Users\acpande\AppData\Local\Microsoft\Windows\Temporary Internet Files\Content.IE5\JWIW0AAJ\webina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57945"/>
            <a:ext cx="3269673" cy="245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52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raining &amp; coaching (cont’d)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/>
              <a:t>What elements should be addressed in a training?</a:t>
            </a:r>
          </a:p>
          <a:p>
            <a:pPr lvl="1"/>
            <a:r>
              <a:rPr lang="en-US" altLang="en-US" dirty="0" smtClean="0"/>
              <a:t>rationale/evidence </a:t>
            </a:r>
            <a:r>
              <a:rPr lang="en-US" altLang="en-US" dirty="0"/>
              <a:t>for SBIRT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of and practice with screening tools</a:t>
            </a:r>
          </a:p>
          <a:p>
            <a:pPr lvl="1"/>
            <a:r>
              <a:rPr lang="en-US" altLang="en-US" dirty="0" smtClean="0"/>
              <a:t>clinical </a:t>
            </a:r>
            <a:r>
              <a:rPr lang="en-US" altLang="en-US" dirty="0"/>
              <a:t>flow</a:t>
            </a:r>
          </a:p>
          <a:p>
            <a:pPr lvl="1"/>
            <a:r>
              <a:rPr lang="en-US" altLang="en-US" dirty="0" smtClean="0"/>
              <a:t>experiential </a:t>
            </a:r>
            <a:r>
              <a:rPr lang="en-US" altLang="en-US" dirty="0"/>
              <a:t>practice conducting brief interventions</a:t>
            </a:r>
          </a:p>
          <a:p>
            <a:pPr lvl="1"/>
            <a:r>
              <a:rPr lang="en-US" altLang="en-US" dirty="0" smtClean="0"/>
              <a:t>how </a:t>
            </a:r>
            <a:r>
              <a:rPr lang="en-US" altLang="en-US" dirty="0"/>
              <a:t>outcomes will be measured </a:t>
            </a:r>
          </a:p>
          <a:p>
            <a:pPr lvl="1"/>
            <a:r>
              <a:rPr lang="en-US" altLang="en-US" dirty="0" smtClean="0"/>
              <a:t>billing </a:t>
            </a:r>
            <a:r>
              <a:rPr lang="en-US" altLang="en-US" dirty="0"/>
              <a:t>and charting issues </a:t>
            </a:r>
          </a:p>
          <a:p>
            <a:pPr lvl="1"/>
            <a:r>
              <a:rPr lang="en-US" altLang="en-US" dirty="0"/>
              <a:t>Q&amp;A; venue to voice concerns  </a:t>
            </a:r>
          </a:p>
          <a:p>
            <a:pPr lvl="1"/>
            <a:r>
              <a:rPr lang="en-US" altLang="en-US" dirty="0" smtClean="0"/>
              <a:t>who </a:t>
            </a:r>
            <a:r>
              <a:rPr lang="en-US" altLang="en-US" dirty="0"/>
              <a:t>to address future questions to </a:t>
            </a:r>
          </a:p>
          <a:p>
            <a:pPr lvl="2"/>
            <a:r>
              <a:rPr lang="en-US" altLang="en-US" sz="2800" dirty="0"/>
              <a:t>Program Director? </a:t>
            </a:r>
          </a:p>
          <a:p>
            <a:pPr lvl="2"/>
            <a:r>
              <a:rPr lang="en-US" altLang="en-US" sz="2800" dirty="0"/>
              <a:t>SBIRT liaison? </a:t>
            </a:r>
          </a:p>
        </p:txBody>
      </p:sp>
    </p:spTree>
    <p:extLst>
      <p:ext uri="{BB962C8B-B14F-4D97-AF65-F5344CB8AC3E}">
        <p14:creationId xmlns:p14="http://schemas.microsoft.com/office/powerpoint/2010/main" val="3063216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Autofit/>
          </a:bodyPr>
          <a:lstStyle/>
          <a:p>
            <a:r>
              <a:rPr lang="en-US" altLang="en-US" sz="3000" dirty="0" smtClean="0"/>
              <a:t>how </a:t>
            </a:r>
            <a:r>
              <a:rPr lang="en-US" altLang="en-US" sz="3000" dirty="0"/>
              <a:t>will you disseminate the information to staff?</a:t>
            </a:r>
          </a:p>
          <a:p>
            <a:r>
              <a:rPr lang="en-US" altLang="en-US" sz="3000" dirty="0" smtClean="0"/>
              <a:t>who </a:t>
            </a:r>
            <a:r>
              <a:rPr lang="en-US" altLang="en-US" sz="3000" dirty="0"/>
              <a:t>will be screened and when? </a:t>
            </a:r>
          </a:p>
          <a:p>
            <a:r>
              <a:rPr lang="en-US" altLang="en-US" sz="3000" dirty="0" smtClean="0"/>
              <a:t>conducting </a:t>
            </a:r>
            <a:r>
              <a:rPr lang="en-US" altLang="en-US" sz="3000" dirty="0"/>
              <a:t>a </a:t>
            </a:r>
            <a:r>
              <a:rPr lang="en-US" altLang="en-US" sz="3000" dirty="0" smtClean="0"/>
              <a:t>walk-through</a:t>
            </a:r>
            <a:endParaRPr lang="en-US" altLang="en-US" sz="3000" dirty="0"/>
          </a:p>
          <a:p>
            <a:pPr lvl="1"/>
            <a:r>
              <a:rPr lang="en-US" altLang="en-US" sz="3000" dirty="0" err="1"/>
              <a:t>NiaTx</a:t>
            </a:r>
            <a:r>
              <a:rPr lang="en-US" altLang="en-US" sz="3000" dirty="0"/>
              <a:t> – </a:t>
            </a:r>
            <a:r>
              <a:rPr lang="en-US" altLang="en-US" sz="3000" dirty="0">
                <a:hlinkClick r:id="rId3"/>
              </a:rPr>
              <a:t>www.niatx.net</a:t>
            </a:r>
            <a:r>
              <a:rPr lang="en-US" altLang="en-US" sz="3000" dirty="0"/>
              <a:t> </a:t>
            </a:r>
          </a:p>
          <a:p>
            <a:r>
              <a:rPr lang="en-US" altLang="en-US" sz="3000" dirty="0" smtClean="0"/>
              <a:t>linkages </a:t>
            </a:r>
            <a:r>
              <a:rPr lang="en-US" altLang="en-US" sz="3000" dirty="0"/>
              <a:t>&amp; MOUs with offsite providers</a:t>
            </a:r>
          </a:p>
          <a:p>
            <a:r>
              <a:rPr lang="en-US" altLang="en-US" sz="3000" dirty="0" smtClean="0"/>
              <a:t>networking </a:t>
            </a:r>
            <a:r>
              <a:rPr lang="en-US" altLang="en-US" sz="3000" dirty="0"/>
              <a:t>with other sites who have implemented SBIRT successfully </a:t>
            </a:r>
          </a:p>
          <a:p>
            <a:r>
              <a:rPr lang="en-US" altLang="en-US" sz="3000" dirty="0" smtClean="0"/>
              <a:t>make </a:t>
            </a:r>
            <a:r>
              <a:rPr lang="en-US" altLang="en-US" sz="3000" dirty="0"/>
              <a:t>reference sheets &amp; readiness rulers available to staff</a:t>
            </a:r>
          </a:p>
        </p:txBody>
      </p:sp>
    </p:spTree>
    <p:extLst>
      <p:ext uri="{BB962C8B-B14F-4D97-AF65-F5344CB8AC3E}">
        <p14:creationId xmlns:p14="http://schemas.microsoft.com/office/powerpoint/2010/main" val="833290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9A0EA20-1EBA-4C7B-8B6E-CD3AAA8D4B07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274</TotalTime>
  <Words>800</Words>
  <Application>Microsoft Office PowerPoint</Application>
  <PresentationFormat>On-screen Show (4:3)</PresentationFormat>
  <Paragraphs>148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Calibri</vt:lpstr>
      <vt:lpstr>PowerPoint Template-HS</vt:lpstr>
      <vt:lpstr>screening, brief intervention, and referral to treatment</vt:lpstr>
      <vt:lpstr>getting buy-in</vt:lpstr>
      <vt:lpstr>getting buy-in (cont’d)</vt:lpstr>
      <vt:lpstr>getting buy-in (cont’d)</vt:lpstr>
      <vt:lpstr>getting buy-in (cont’d)</vt:lpstr>
      <vt:lpstr>arguments to anticipate</vt:lpstr>
      <vt:lpstr>training &amp; coaching </vt:lpstr>
      <vt:lpstr>training &amp; coaching (cont’d)</vt:lpstr>
      <vt:lpstr>planning</vt:lpstr>
      <vt:lpstr>planning</vt:lpstr>
      <vt:lpstr>reimbursement</vt:lpstr>
      <vt:lpstr>PowerPoint Presentation</vt:lpstr>
      <vt:lpstr>fidelity &amp; sustainability</vt:lpstr>
      <vt:lpstr>fidelity &amp; sustainability (cont’d)</vt:lpstr>
      <vt:lpstr>global considerations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60</cp:revision>
  <dcterms:created xsi:type="dcterms:W3CDTF">2013-02-11T18:15:20Z</dcterms:created>
  <dcterms:modified xsi:type="dcterms:W3CDTF">2016-07-11T20:32:02Z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