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9"/>
  </p:notesMasterIdLst>
  <p:sldIdLst>
    <p:sldId id="258" r:id="rId3"/>
    <p:sldId id="265" r:id="rId4"/>
    <p:sldId id="266" r:id="rId5"/>
    <p:sldId id="267" r:id="rId6"/>
    <p:sldId id="275" r:id="rId7"/>
    <p:sldId id="268" r:id="rId8"/>
    <p:sldId id="260" r:id="rId9"/>
    <p:sldId id="269" r:id="rId10"/>
    <p:sldId id="271" r:id="rId11"/>
    <p:sldId id="262" r:id="rId12"/>
    <p:sldId id="263" r:id="rId13"/>
    <p:sldId id="270" r:id="rId14"/>
    <p:sldId id="272" r:id="rId15"/>
    <p:sldId id="257" r:id="rId16"/>
    <p:sldId id="273"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mero, Amy (SAMHSA/CSAT)" initials="RA(" lastIdx="0" clrIdx="0">
    <p:extLst>
      <p:ext uri="{19B8F6BF-5375-455C-9EA6-DF929625EA0E}">
        <p15:presenceInfo xmlns:p15="http://schemas.microsoft.com/office/powerpoint/2012/main" userId="S-1-5-21-1747495209-1248221918-2216747781-155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8"/>
      </p:cViewPr>
      <p:guideLst/>
    </p:cSldViewPr>
  </p:slideViewPr>
  <p:notesTextViewPr>
    <p:cViewPr>
      <p:scale>
        <a:sx n="1" d="1"/>
        <a:sy n="1" d="1"/>
      </p:scale>
      <p:origin x="0" y="0"/>
    </p:cViewPr>
  </p:notesText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170386-C1E6-416C-8FBE-E10E5C7F6525}" type="datetimeFigureOut">
              <a:rPr lang="en-US" smtClean="0"/>
              <a:t>11/2/2020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BE159D-DA1C-4BC8-9A0C-F6200529ACF6}" type="slidenum">
              <a:rPr lang="en-US" smtClean="0"/>
              <a:t>‹#›</a:t>
            </a:fld>
            <a:endParaRPr lang="en-US"/>
          </a:p>
        </p:txBody>
      </p:sp>
    </p:spTree>
    <p:extLst>
      <p:ext uri="{BB962C8B-B14F-4D97-AF65-F5344CB8AC3E}">
        <p14:creationId xmlns:p14="http://schemas.microsoft.com/office/powerpoint/2010/main" val="1983028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E159D-DA1C-4BC8-9A0C-F6200529ACF6}" type="slidenum">
              <a:rPr lang="en-US" smtClean="0"/>
              <a:t>1</a:t>
            </a:fld>
            <a:endParaRPr lang="en-US"/>
          </a:p>
        </p:txBody>
      </p:sp>
    </p:spTree>
    <p:extLst>
      <p:ext uri="{BB962C8B-B14F-4D97-AF65-F5344CB8AC3E}">
        <p14:creationId xmlns:p14="http://schemas.microsoft.com/office/powerpoint/2010/main" val="2076944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22272"/>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134BD7-5DD2-432A-8F84-0E05342D61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2796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134BD7-5DD2-432A-8F84-0E05342D61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3460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E159D-DA1C-4BC8-9A0C-F6200529ACF6}" type="slidenum">
              <a:rPr lang="en-US" smtClean="0"/>
              <a:t>12</a:t>
            </a:fld>
            <a:endParaRPr lang="en-US"/>
          </a:p>
        </p:txBody>
      </p:sp>
    </p:spTree>
    <p:extLst>
      <p:ext uri="{BB962C8B-B14F-4D97-AF65-F5344CB8AC3E}">
        <p14:creationId xmlns:p14="http://schemas.microsoft.com/office/powerpoint/2010/main" val="2699119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E159D-DA1C-4BC8-9A0C-F6200529ACF6}" type="slidenum">
              <a:rPr lang="en-US" smtClean="0"/>
              <a:t>13</a:t>
            </a:fld>
            <a:endParaRPr lang="en-US"/>
          </a:p>
        </p:txBody>
      </p:sp>
    </p:spTree>
    <p:extLst>
      <p:ext uri="{BB962C8B-B14F-4D97-AF65-F5344CB8AC3E}">
        <p14:creationId xmlns:p14="http://schemas.microsoft.com/office/powerpoint/2010/main" val="1670391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E159D-DA1C-4BC8-9A0C-F6200529ACF6}" type="slidenum">
              <a:rPr lang="en-US" smtClean="0"/>
              <a:t>14</a:t>
            </a:fld>
            <a:endParaRPr lang="en-US"/>
          </a:p>
        </p:txBody>
      </p:sp>
    </p:spTree>
    <p:extLst>
      <p:ext uri="{BB962C8B-B14F-4D97-AF65-F5344CB8AC3E}">
        <p14:creationId xmlns:p14="http://schemas.microsoft.com/office/powerpoint/2010/main" val="1603420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E159D-DA1C-4BC8-9A0C-F6200529ACF6}" type="slidenum">
              <a:rPr lang="en-US" smtClean="0"/>
              <a:t>15</a:t>
            </a:fld>
            <a:endParaRPr lang="en-US"/>
          </a:p>
        </p:txBody>
      </p:sp>
    </p:spTree>
    <p:extLst>
      <p:ext uri="{BB962C8B-B14F-4D97-AF65-F5344CB8AC3E}">
        <p14:creationId xmlns:p14="http://schemas.microsoft.com/office/powerpoint/2010/main" val="1610645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134BD7-5DD2-432A-8F84-0E05342D61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040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134BD7-5DD2-432A-8F84-0E05342D616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3231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134BD7-5DD2-432A-8F84-0E05342D616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0974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5794" y="4429125"/>
            <a:ext cx="4707731" cy="5986463"/>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134BD7-5DD2-432A-8F84-0E05342D616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4386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134BD7-5DD2-432A-8F84-0E05342D616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0435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21981"/>
            <a:ext cx="5486400" cy="3600450"/>
          </a:xfrm>
        </p:spPr>
        <p:txBody>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134BD7-5DD2-432A-8F84-0E05342D616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1549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E159D-DA1C-4BC8-9A0C-F6200529ACF6}" type="slidenum">
              <a:rPr lang="en-US" smtClean="0"/>
              <a:t>7</a:t>
            </a:fld>
            <a:endParaRPr lang="en-US"/>
          </a:p>
        </p:txBody>
      </p:sp>
    </p:spTree>
    <p:extLst>
      <p:ext uri="{BB962C8B-B14F-4D97-AF65-F5344CB8AC3E}">
        <p14:creationId xmlns:p14="http://schemas.microsoft.com/office/powerpoint/2010/main" val="2797725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E159D-DA1C-4BC8-9A0C-F6200529ACF6}" type="slidenum">
              <a:rPr lang="en-US" smtClean="0"/>
              <a:t>8</a:t>
            </a:fld>
            <a:endParaRPr lang="en-US"/>
          </a:p>
        </p:txBody>
      </p:sp>
    </p:spTree>
    <p:extLst>
      <p:ext uri="{BB962C8B-B14F-4D97-AF65-F5344CB8AC3E}">
        <p14:creationId xmlns:p14="http://schemas.microsoft.com/office/powerpoint/2010/main" val="1226846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E159D-DA1C-4BC8-9A0C-F6200529ACF6}" type="slidenum">
              <a:rPr lang="en-US" smtClean="0"/>
              <a:t>9</a:t>
            </a:fld>
            <a:endParaRPr lang="en-US"/>
          </a:p>
        </p:txBody>
      </p:sp>
    </p:spTree>
    <p:extLst>
      <p:ext uri="{BB962C8B-B14F-4D97-AF65-F5344CB8AC3E}">
        <p14:creationId xmlns:p14="http://schemas.microsoft.com/office/powerpoint/2010/main" val="3235872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5653963"/>
            <a:ext cx="12192000" cy="1071727"/>
          </a:xfrm>
          <a:prstGeom prst="rect">
            <a:avLst/>
          </a:prstGeom>
          <a:solidFill>
            <a:srgbClr val="A4A7AA">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7" name="Rectangle 6"/>
          <p:cNvSpPr/>
          <p:nvPr userDrawn="1"/>
        </p:nvSpPr>
        <p:spPr>
          <a:xfrm>
            <a:off x="414792" y="2"/>
            <a:ext cx="11777208" cy="5500679"/>
          </a:xfrm>
          <a:prstGeom prst="rect">
            <a:avLst/>
          </a:prstGeom>
          <a:solidFill>
            <a:srgbClr val="1E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2"/>
            <a:ext cx="414792" cy="5500679"/>
          </a:xfrm>
          <a:prstGeom prst="rect">
            <a:avLst/>
          </a:prstGeom>
          <a:solidFill>
            <a:srgbClr val="CF35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Rectangle 8"/>
          <p:cNvSpPr/>
          <p:nvPr userDrawn="1"/>
        </p:nvSpPr>
        <p:spPr>
          <a:xfrm>
            <a:off x="2434894" y="2607565"/>
            <a:ext cx="9757105" cy="2600047"/>
          </a:xfrm>
          <a:prstGeom prst="rect">
            <a:avLst/>
          </a:prstGeom>
          <a:solidFill>
            <a:srgbClr val="1C69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Title 1"/>
          <p:cNvSpPr>
            <a:spLocks noGrp="1"/>
          </p:cNvSpPr>
          <p:nvPr userDrawn="1">
            <p:ph type="ctrTitle"/>
          </p:nvPr>
        </p:nvSpPr>
        <p:spPr>
          <a:xfrm>
            <a:off x="1710939" y="227361"/>
            <a:ext cx="10235443" cy="552283"/>
          </a:xfrm>
          <a:prstGeom prst="rect">
            <a:avLst/>
          </a:prstGeom>
        </p:spPr>
        <p:txBody>
          <a:bodyPr>
            <a:normAutofit/>
          </a:bodyPr>
          <a:lstStyle>
            <a:lvl1pPr algn="r">
              <a:defRPr sz="4800" b="1">
                <a:solidFill>
                  <a:schemeClr val="bg1"/>
                </a:solidFill>
              </a:defRPr>
            </a:lvl1pPr>
          </a:lstStyle>
          <a:p>
            <a:r>
              <a:rPr lang="en-US" dirty="0"/>
              <a:t>Click to edit Master title style</a:t>
            </a:r>
          </a:p>
        </p:txBody>
      </p:sp>
      <p:sp>
        <p:nvSpPr>
          <p:cNvPr id="5" name="Text Placeholder 4">
            <a:extLst>
              <a:ext uri="{FF2B5EF4-FFF2-40B4-BE49-F238E27FC236}">
                <a16:creationId xmlns:a16="http://schemas.microsoft.com/office/drawing/2014/main" id="{3295AC9F-E362-4AF5-88B1-9D5E086D0177}"/>
              </a:ext>
            </a:extLst>
          </p:cNvPr>
          <p:cNvSpPr>
            <a:spLocks noGrp="1"/>
          </p:cNvSpPr>
          <p:nvPr>
            <p:ph type="body" sz="quarter" idx="10" hasCustomPrompt="1"/>
          </p:nvPr>
        </p:nvSpPr>
        <p:spPr>
          <a:xfrm>
            <a:off x="414142" y="5769643"/>
            <a:ext cx="3788833" cy="825500"/>
          </a:xfrm>
        </p:spPr>
        <p:txBody>
          <a:bodyPr anchor="ctr">
            <a:normAutofit/>
          </a:bodyPr>
          <a:lstStyle>
            <a:lvl1pPr marL="0" indent="0">
              <a:buNone/>
              <a:defRPr sz="2400"/>
            </a:lvl1pPr>
          </a:lstStyle>
          <a:p>
            <a:pPr lvl="0"/>
            <a:r>
              <a:rPr lang="en-US" dirty="0"/>
              <a:t>Location of Presentation Date</a:t>
            </a:r>
          </a:p>
        </p:txBody>
      </p:sp>
      <p:sp>
        <p:nvSpPr>
          <p:cNvPr id="17" name="Subtitle 2">
            <a:extLst>
              <a:ext uri="{FF2B5EF4-FFF2-40B4-BE49-F238E27FC236}">
                <a16:creationId xmlns:a16="http://schemas.microsoft.com/office/drawing/2014/main" id="{EC75B8A7-8EEA-4F38-A82A-DBDE34A739E9}"/>
              </a:ext>
            </a:extLst>
          </p:cNvPr>
          <p:cNvSpPr>
            <a:spLocks noGrp="1"/>
          </p:cNvSpPr>
          <p:nvPr>
            <p:ph type="subTitle" idx="1"/>
          </p:nvPr>
        </p:nvSpPr>
        <p:spPr>
          <a:xfrm>
            <a:off x="2434895" y="2607563"/>
            <a:ext cx="9511485" cy="2600047"/>
          </a:xfrm>
        </p:spPr>
        <p:txBody>
          <a:bodyPr anchor="ctr">
            <a:normAutofit/>
          </a:bodyPr>
          <a:lstStyle>
            <a:lvl1pPr marL="0" indent="0" algn="r">
              <a:buNone/>
              <a:defRPr sz="2933">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grpSp>
        <p:nvGrpSpPr>
          <p:cNvPr id="15" name="Group 14"/>
          <p:cNvGrpSpPr/>
          <p:nvPr userDrawn="1"/>
        </p:nvGrpSpPr>
        <p:grpSpPr>
          <a:xfrm>
            <a:off x="8940800" y="5726379"/>
            <a:ext cx="3005579" cy="927223"/>
            <a:chOff x="5991773" y="5731961"/>
            <a:chExt cx="2968012" cy="915633"/>
          </a:xfrm>
        </p:grpSpPr>
        <p:pic>
          <p:nvPicPr>
            <p:cNvPr id="16" name="Picture 1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5891367"/>
              <a:ext cx="1873185" cy="666470"/>
            </a:xfrm>
            <a:prstGeom prst="rect">
              <a:avLst/>
            </a:prstGeom>
          </p:spPr>
        </p:pic>
        <p:pic>
          <p:nvPicPr>
            <p:cNvPr id="18" name="Picture 17" descr="HHS-Logo-camera-ready.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1773" y="5731961"/>
              <a:ext cx="963363" cy="915633"/>
            </a:xfrm>
            <a:prstGeom prst="rect">
              <a:avLst/>
            </a:prstGeom>
          </p:spPr>
        </p:pic>
      </p:grpSp>
    </p:spTree>
    <p:extLst>
      <p:ext uri="{BB962C8B-B14F-4D97-AF65-F5344CB8AC3E}">
        <p14:creationId xmlns:p14="http://schemas.microsoft.com/office/powerpoint/2010/main" val="3750946440"/>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1262687"/>
            <a:ext cx="109728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a:extLst>
              <a:ext uri="{FF2B5EF4-FFF2-40B4-BE49-F238E27FC236}">
                <a16:creationId xmlns:a16="http://schemas.microsoft.com/office/drawing/2014/main" id="{7CF833B0-75C1-4D45-98F9-211F79DE9D14}"/>
              </a:ext>
            </a:extLst>
          </p:cNvPr>
          <p:cNvSpPr>
            <a:spLocks noGrp="1"/>
          </p:cNvSpPr>
          <p:nvPr>
            <p:ph type="title"/>
          </p:nvPr>
        </p:nvSpPr>
        <p:spPr/>
        <p:txBody>
          <a:bodyPr/>
          <a:lstStyle/>
          <a:p>
            <a:r>
              <a:rPr lang="en-US"/>
              <a:t>Click to edit Master title style</a:t>
            </a:r>
          </a:p>
        </p:txBody>
      </p:sp>
      <p:pic>
        <p:nvPicPr>
          <p:cNvPr id="6" name="Picture 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79883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7"/>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5" y="2322829"/>
            <a:ext cx="4863479" cy="2743196"/>
          </a:xfrm>
        </p:spPr>
        <p:txBody>
          <a:bodyPr/>
          <a:lstStyle>
            <a:lvl1pPr marL="0" indent="0">
              <a:buNone/>
              <a:defRPr/>
            </a:lvl1pPr>
          </a:lstStyle>
          <a:p>
            <a:pPr lvl="0"/>
            <a:endParaRPr lang="en-US" dirty="0"/>
          </a:p>
        </p:txBody>
      </p:sp>
      <p:pic>
        <p:nvPicPr>
          <p:cNvPr id="7" name="Picture 6"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2940685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C9CA1720-02F3-46D5-91D9-004D8178A80E}"/>
              </a:ext>
            </a:extLst>
          </p:cNvPr>
          <p:cNvSpPr txBox="1"/>
          <p:nvPr userDrawn="1"/>
        </p:nvSpPr>
        <p:spPr>
          <a:xfrm>
            <a:off x="609600" y="1334891"/>
            <a:ext cx="10972800" cy="4709174"/>
          </a:xfrm>
          <a:prstGeom prst="rect">
            <a:avLst/>
          </a:prstGeom>
          <a:noFill/>
        </p:spPr>
        <p:txBody>
          <a:bodyPr wrap="square" rtlCol="0">
            <a:spAutoFit/>
          </a:bodyPr>
          <a:lstStyle/>
          <a:p>
            <a:pPr algn="ctr"/>
            <a:r>
              <a:rPr lang="en-US" sz="3467" dirty="0"/>
              <a:t>SAMHSA’s mission is to reduce the impact of substance abuse and mental illness on America’s communities.</a:t>
            </a:r>
          </a:p>
          <a:p>
            <a:r>
              <a:rPr lang="en-US" sz="2400" dirty="0"/>
              <a:t>                  </a:t>
            </a:r>
          </a:p>
          <a:p>
            <a:pPr algn="ctr">
              <a:spcBef>
                <a:spcPts val="0"/>
              </a:spcBef>
            </a:pPr>
            <a:endParaRPr lang="en-US" sz="2400" dirty="0"/>
          </a:p>
          <a:p>
            <a:pPr>
              <a:spcBef>
                <a:spcPts val="0"/>
              </a:spcBef>
            </a:pPr>
            <a:endParaRPr lang="en-US" sz="1867" dirty="0"/>
          </a:p>
          <a:p>
            <a:pPr>
              <a:spcBef>
                <a:spcPts val="0"/>
              </a:spcBef>
            </a:pPr>
            <a:endParaRPr lang="en-US" sz="1867" dirty="0"/>
          </a:p>
          <a:p>
            <a:pPr algn="ctr">
              <a:spcBef>
                <a:spcPts val="3200"/>
              </a:spcBef>
            </a:pPr>
            <a:r>
              <a:rPr lang="en-US" sz="5333" dirty="0"/>
              <a:t>www.samhsa.gov</a:t>
            </a:r>
          </a:p>
          <a:p>
            <a:pPr algn="ctr">
              <a:spcBef>
                <a:spcPts val="4000"/>
              </a:spcBef>
            </a:pPr>
            <a:r>
              <a:rPr lang="en-US" sz="3200" dirty="0"/>
              <a:t>1-877-SAMHSA-7 (1-877-726-4727) ● 1-800-487-4889 (TDD)</a:t>
            </a:r>
          </a:p>
        </p:txBody>
      </p:sp>
      <p:sp>
        <p:nvSpPr>
          <p:cNvPr id="6" name="Title 5">
            <a:extLst>
              <a:ext uri="{FF2B5EF4-FFF2-40B4-BE49-F238E27FC236}">
                <a16:creationId xmlns:a16="http://schemas.microsoft.com/office/drawing/2014/main" id="{A3A27E57-9852-43E2-9EA6-11925D42D174}"/>
              </a:ext>
            </a:extLst>
          </p:cNvPr>
          <p:cNvSpPr>
            <a:spLocks noGrp="1"/>
          </p:cNvSpPr>
          <p:nvPr>
            <p:ph type="title" hasCustomPrompt="1"/>
          </p:nvPr>
        </p:nvSpPr>
        <p:spPr/>
        <p:txBody>
          <a:bodyPr/>
          <a:lstStyle>
            <a:lvl1pPr>
              <a:defRPr/>
            </a:lvl1pPr>
          </a:lstStyle>
          <a:p>
            <a:r>
              <a:rPr lang="en-US" dirty="0"/>
              <a:t>Thank You</a:t>
            </a:r>
          </a:p>
        </p:txBody>
      </p:sp>
      <p:sp>
        <p:nvSpPr>
          <p:cNvPr id="7" name="Text Placeholder 15">
            <a:extLst>
              <a:ext uri="{FF2B5EF4-FFF2-40B4-BE49-F238E27FC236}">
                <a16:creationId xmlns:a16="http://schemas.microsoft.com/office/drawing/2014/main" id="{69091E6D-2812-48AA-839F-22FB3CC77F13}"/>
              </a:ext>
            </a:extLst>
          </p:cNvPr>
          <p:cNvSpPr>
            <a:spLocks noGrp="1"/>
          </p:cNvSpPr>
          <p:nvPr>
            <p:ph type="body" sz="quarter" idx="11"/>
          </p:nvPr>
        </p:nvSpPr>
        <p:spPr>
          <a:xfrm>
            <a:off x="609600" y="2571890"/>
            <a:ext cx="10972800" cy="1601868"/>
          </a:xfrm>
        </p:spPr>
        <p:txBody>
          <a:bodyPr/>
          <a:lstStyle>
            <a:lvl1pPr marL="0" indent="0" algn="ctr">
              <a:buNone/>
              <a:defRPr sz="2667">
                <a:solidFill>
                  <a:schemeClr val="tx1"/>
                </a:solidFill>
              </a:defRPr>
            </a:lvl1pPr>
            <a:lvl2pPr marL="609585" indent="0">
              <a:buNone/>
              <a:defRPr/>
            </a:lvl2pPr>
          </a:lstStyle>
          <a:p>
            <a:pPr lvl="0"/>
            <a:endParaRPr lang="en-US" dirty="0"/>
          </a:p>
        </p:txBody>
      </p:sp>
    </p:spTree>
    <p:extLst>
      <p:ext uri="{BB962C8B-B14F-4D97-AF65-F5344CB8AC3E}">
        <p14:creationId xmlns:p14="http://schemas.microsoft.com/office/powerpoint/2010/main" val="1798229256"/>
      </p:ext>
    </p:extLst>
  </p:cSld>
  <p:clrMapOvr>
    <a:masterClrMapping/>
  </p:clrMapOvr>
  <p:extLst mod="1">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302932" y="6330859"/>
            <a:ext cx="2743200" cy="365125"/>
          </a:xfrm>
          <a:prstGeom prst="rect">
            <a:avLst/>
          </a:prstGeom>
        </p:spPr>
        <p:txBody>
          <a:bodyPr/>
          <a:lstStyle/>
          <a:p>
            <a:fld id="{90EBEF87-C08A-4984-84E5-5ED9A067193A}" type="slidenum">
              <a:rPr lang="en-US" smtClean="0"/>
              <a:t>‹#›</a:t>
            </a:fld>
            <a:endParaRPr lang="en-US"/>
          </a:p>
        </p:txBody>
      </p:sp>
    </p:spTree>
    <p:extLst>
      <p:ext uri="{BB962C8B-B14F-4D97-AF65-F5344CB8AC3E}">
        <p14:creationId xmlns:p14="http://schemas.microsoft.com/office/powerpoint/2010/main" val="655175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5653963"/>
            <a:ext cx="12192000" cy="1071727"/>
          </a:xfrm>
          <a:prstGeom prst="rect">
            <a:avLst/>
          </a:prstGeom>
          <a:solidFill>
            <a:srgbClr val="A4A7AA">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7" name="Rectangle 6"/>
          <p:cNvSpPr/>
          <p:nvPr userDrawn="1"/>
        </p:nvSpPr>
        <p:spPr>
          <a:xfrm>
            <a:off x="414792" y="2"/>
            <a:ext cx="11777208" cy="5500679"/>
          </a:xfrm>
          <a:prstGeom prst="rect">
            <a:avLst/>
          </a:prstGeom>
          <a:solidFill>
            <a:srgbClr val="1E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8" name="Rectangle 7"/>
          <p:cNvSpPr/>
          <p:nvPr userDrawn="1"/>
        </p:nvSpPr>
        <p:spPr>
          <a:xfrm>
            <a:off x="0" y="2"/>
            <a:ext cx="414792" cy="5500679"/>
          </a:xfrm>
          <a:prstGeom prst="rect">
            <a:avLst/>
          </a:prstGeom>
          <a:solidFill>
            <a:srgbClr val="CF35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9" name="Rectangle 8"/>
          <p:cNvSpPr/>
          <p:nvPr userDrawn="1"/>
        </p:nvSpPr>
        <p:spPr>
          <a:xfrm>
            <a:off x="2434894" y="2607565"/>
            <a:ext cx="9757105" cy="2600047"/>
          </a:xfrm>
          <a:prstGeom prst="rect">
            <a:avLst/>
          </a:prstGeom>
          <a:solidFill>
            <a:srgbClr val="1C69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 name="Title 1"/>
          <p:cNvSpPr>
            <a:spLocks noGrp="1"/>
          </p:cNvSpPr>
          <p:nvPr userDrawn="1">
            <p:ph type="ctrTitle"/>
          </p:nvPr>
        </p:nvSpPr>
        <p:spPr>
          <a:xfrm>
            <a:off x="1710939" y="227361"/>
            <a:ext cx="10235443" cy="552283"/>
          </a:xfrm>
          <a:prstGeom prst="rect">
            <a:avLst/>
          </a:prstGeom>
        </p:spPr>
        <p:txBody>
          <a:bodyPr>
            <a:normAutofit/>
          </a:bodyPr>
          <a:lstStyle>
            <a:lvl1pPr algn="r">
              <a:defRPr sz="4800" b="1">
                <a:solidFill>
                  <a:schemeClr val="bg1"/>
                </a:solidFill>
              </a:defRPr>
            </a:lvl1pPr>
          </a:lstStyle>
          <a:p>
            <a:r>
              <a:rPr lang="en-US" dirty="0"/>
              <a:t>Click to edit Master title style</a:t>
            </a:r>
          </a:p>
        </p:txBody>
      </p:sp>
      <p:sp>
        <p:nvSpPr>
          <p:cNvPr id="5" name="Text Placeholder 4">
            <a:extLst>
              <a:ext uri="{FF2B5EF4-FFF2-40B4-BE49-F238E27FC236}">
                <a16:creationId xmlns:a16="http://schemas.microsoft.com/office/drawing/2014/main" id="{3295AC9F-E362-4AF5-88B1-9D5E086D0177}"/>
              </a:ext>
            </a:extLst>
          </p:cNvPr>
          <p:cNvSpPr>
            <a:spLocks noGrp="1"/>
          </p:cNvSpPr>
          <p:nvPr>
            <p:ph type="body" sz="quarter" idx="10" hasCustomPrompt="1"/>
          </p:nvPr>
        </p:nvSpPr>
        <p:spPr>
          <a:xfrm>
            <a:off x="414142" y="5769643"/>
            <a:ext cx="3788833" cy="825500"/>
          </a:xfrm>
        </p:spPr>
        <p:txBody>
          <a:bodyPr anchor="ctr">
            <a:normAutofit/>
          </a:bodyPr>
          <a:lstStyle>
            <a:lvl1pPr marL="0" indent="0">
              <a:buNone/>
              <a:defRPr sz="2400"/>
            </a:lvl1pPr>
          </a:lstStyle>
          <a:p>
            <a:pPr lvl="0"/>
            <a:r>
              <a:rPr lang="en-US" dirty="0"/>
              <a:t>Location of Presentation Date</a:t>
            </a:r>
          </a:p>
        </p:txBody>
      </p:sp>
      <p:sp>
        <p:nvSpPr>
          <p:cNvPr id="17" name="Subtitle 2">
            <a:extLst>
              <a:ext uri="{FF2B5EF4-FFF2-40B4-BE49-F238E27FC236}">
                <a16:creationId xmlns:a16="http://schemas.microsoft.com/office/drawing/2014/main" id="{EC75B8A7-8EEA-4F38-A82A-DBDE34A739E9}"/>
              </a:ext>
            </a:extLst>
          </p:cNvPr>
          <p:cNvSpPr>
            <a:spLocks noGrp="1"/>
          </p:cNvSpPr>
          <p:nvPr>
            <p:ph type="subTitle" idx="1"/>
          </p:nvPr>
        </p:nvSpPr>
        <p:spPr>
          <a:xfrm>
            <a:off x="2434895" y="2607563"/>
            <a:ext cx="9511485" cy="2600047"/>
          </a:xfrm>
        </p:spPr>
        <p:txBody>
          <a:bodyPr anchor="ctr">
            <a:normAutofit/>
          </a:bodyPr>
          <a:lstStyle>
            <a:lvl1pPr marL="0" indent="0" algn="r">
              <a:buNone/>
              <a:defRPr sz="2933">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grpSp>
        <p:nvGrpSpPr>
          <p:cNvPr id="15" name="Group 14"/>
          <p:cNvGrpSpPr/>
          <p:nvPr userDrawn="1"/>
        </p:nvGrpSpPr>
        <p:grpSpPr>
          <a:xfrm>
            <a:off x="8940800" y="5726379"/>
            <a:ext cx="3005579" cy="927223"/>
            <a:chOff x="5991773" y="5731961"/>
            <a:chExt cx="2968012" cy="915633"/>
          </a:xfrm>
        </p:grpSpPr>
        <p:pic>
          <p:nvPicPr>
            <p:cNvPr id="16" name="Picture 1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5891367"/>
              <a:ext cx="1873185" cy="666470"/>
            </a:xfrm>
            <a:prstGeom prst="rect">
              <a:avLst/>
            </a:prstGeom>
          </p:spPr>
        </p:pic>
        <p:pic>
          <p:nvPicPr>
            <p:cNvPr id="18" name="Picture 17" descr="HHS-Logo-camera-ready.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1773" y="5731961"/>
              <a:ext cx="963363" cy="915633"/>
            </a:xfrm>
            <a:prstGeom prst="rect">
              <a:avLst/>
            </a:prstGeom>
          </p:spPr>
        </p:pic>
      </p:grpSp>
    </p:spTree>
    <p:extLst>
      <p:ext uri="{BB962C8B-B14F-4D97-AF65-F5344CB8AC3E}">
        <p14:creationId xmlns:p14="http://schemas.microsoft.com/office/powerpoint/2010/main" val="378551338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62687"/>
            <a:ext cx="10972800" cy="4863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Slide Number Placeholder 22">
            <a:extLst>
              <a:ext uri="{FF2B5EF4-FFF2-40B4-BE49-F238E27FC236}">
                <a16:creationId xmlns:a16="http://schemas.microsoft.com/office/drawing/2014/main" id="{80ED1A56-7323-4FB6-8ACF-1DE99B8B8BFE}"/>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26" name="Title 25">
            <a:extLst>
              <a:ext uri="{FF2B5EF4-FFF2-40B4-BE49-F238E27FC236}">
                <a16:creationId xmlns:a16="http://schemas.microsoft.com/office/drawing/2014/main" id="{BAA7C934-AF63-4AE4-9879-7DC885F56CE6}"/>
              </a:ext>
            </a:extLst>
          </p:cNvPr>
          <p:cNvSpPr>
            <a:spLocks noGrp="1"/>
          </p:cNvSpPr>
          <p:nvPr>
            <p:ph type="title"/>
          </p:nvPr>
        </p:nvSpPr>
        <p:spPr/>
        <p:txBody>
          <a:bodyPr/>
          <a:lstStyle/>
          <a:p>
            <a:r>
              <a:rPr lang="en-US"/>
              <a:t>Click to edit Master title style</a:t>
            </a:r>
          </a:p>
        </p:txBody>
      </p:sp>
      <p:pic>
        <p:nvPicPr>
          <p:cNvPr id="7" name="Picture 6"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733800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13" name="Slide Number Placeholder 12">
            <a:extLst>
              <a:ext uri="{FF2B5EF4-FFF2-40B4-BE49-F238E27FC236}">
                <a16:creationId xmlns:a16="http://schemas.microsoft.com/office/drawing/2014/main" id="{9C25D06C-5CC4-414F-B64F-A967EB8BC585}"/>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15" name="Title 14">
            <a:extLst>
              <a:ext uri="{FF2B5EF4-FFF2-40B4-BE49-F238E27FC236}">
                <a16:creationId xmlns:a16="http://schemas.microsoft.com/office/drawing/2014/main" id="{131B094D-1F11-4308-9A4E-9FF5E5E086F0}"/>
              </a:ext>
            </a:extLst>
          </p:cNvPr>
          <p:cNvSpPr>
            <a:spLocks noGrp="1"/>
          </p:cNvSpPr>
          <p:nvPr>
            <p:ph type="title"/>
          </p:nvPr>
        </p:nvSpPr>
        <p:spPr>
          <a:xfrm>
            <a:off x="963084" y="4424658"/>
            <a:ext cx="10363200" cy="972967"/>
          </a:xfrm>
        </p:spPr>
        <p:txBody>
          <a:bodyPr/>
          <a:lstStyle>
            <a:lvl1pPr>
              <a:defRPr>
                <a:solidFill>
                  <a:schemeClr val="tx1"/>
                </a:solidFill>
              </a:defRPr>
            </a:lvl1pPr>
          </a:lstStyle>
          <a:p>
            <a:r>
              <a:rPr lang="en-US" dirty="0"/>
              <a:t>Click to edit Master title style</a:t>
            </a:r>
          </a:p>
        </p:txBody>
      </p:sp>
      <p:pic>
        <p:nvPicPr>
          <p:cNvPr id="6" name="Picture 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458169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62687"/>
            <a:ext cx="5384800" cy="4863479"/>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62687"/>
            <a:ext cx="5384800" cy="4863479"/>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lide Number Placeholder 13">
            <a:extLst>
              <a:ext uri="{FF2B5EF4-FFF2-40B4-BE49-F238E27FC236}">
                <a16:creationId xmlns:a16="http://schemas.microsoft.com/office/drawing/2014/main" id="{C8D6310A-7476-4D83-A7F8-71D8505B5D47}"/>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15" name="Title 14">
            <a:extLst>
              <a:ext uri="{FF2B5EF4-FFF2-40B4-BE49-F238E27FC236}">
                <a16:creationId xmlns:a16="http://schemas.microsoft.com/office/drawing/2014/main" id="{3A87C2D1-50D6-4300-B47B-7C1BC33BBC7B}"/>
              </a:ext>
            </a:extLst>
          </p:cNvPr>
          <p:cNvSpPr>
            <a:spLocks noGrp="1"/>
          </p:cNvSpPr>
          <p:nvPr>
            <p:ph type="title"/>
          </p:nvPr>
        </p:nvSpPr>
        <p:spPr/>
        <p:txBody>
          <a:bodyPr/>
          <a:lstStyle/>
          <a:p>
            <a:r>
              <a:rPr lang="en-US"/>
              <a:t>Click to edit Master title style</a:t>
            </a:r>
          </a:p>
        </p:txBody>
      </p:sp>
      <p:pic>
        <p:nvPicPr>
          <p:cNvPr id="7" name="Picture 6"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989460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62685"/>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609600" y="1970843"/>
            <a:ext cx="5386917" cy="415532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1262685"/>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2" y="1970843"/>
            <a:ext cx="5389033" cy="415532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lide Number Placeholder 15">
            <a:extLst>
              <a:ext uri="{FF2B5EF4-FFF2-40B4-BE49-F238E27FC236}">
                <a16:creationId xmlns:a16="http://schemas.microsoft.com/office/drawing/2014/main" id="{3EB952FD-FA34-4FAC-AD3E-52F5D8CA5B0B}"/>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DCB6E4B7-FABE-4EA9-97E1-AC8EC525F706}"/>
              </a:ext>
            </a:extLst>
          </p:cNvPr>
          <p:cNvSpPr>
            <a:spLocks noGrp="1"/>
          </p:cNvSpPr>
          <p:nvPr>
            <p:ph type="title"/>
          </p:nvPr>
        </p:nvSpPr>
        <p:spPr/>
        <p:txBody>
          <a:bodyPr/>
          <a:lstStyle/>
          <a:p>
            <a:r>
              <a:rPr lang="en-US"/>
              <a:t>Click to edit Master title style</a:t>
            </a:r>
          </a:p>
        </p:txBody>
      </p:sp>
      <p:pic>
        <p:nvPicPr>
          <p:cNvPr id="9" name="Picture 8"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2022054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75A6BCC9-8AF3-4028-BDF8-D4FFB58A42B3}"/>
              </a:ext>
            </a:extLst>
          </p:cNvPr>
          <p:cNvSpPr>
            <a:spLocks noGrp="1"/>
          </p:cNvSpPr>
          <p:nvPr>
            <p:ph type="pic" sz="quarter" idx="10"/>
          </p:nvPr>
        </p:nvSpPr>
        <p:spPr>
          <a:xfrm>
            <a:off x="-1" y="767950"/>
            <a:ext cx="12191999" cy="5358215"/>
          </a:xfrm>
        </p:spPr>
        <p:txBody>
          <a:bodyPr/>
          <a:lstStyle>
            <a:lvl1pPr>
              <a:defRPr/>
            </a:lvl1pPr>
          </a:lstStyle>
          <a:p>
            <a:endParaRPr lang="en-US" dirty="0"/>
          </a:p>
        </p:txBody>
      </p:sp>
      <p:sp>
        <p:nvSpPr>
          <p:cNvPr id="16" name="Slide Number Placeholder 15">
            <a:extLst>
              <a:ext uri="{FF2B5EF4-FFF2-40B4-BE49-F238E27FC236}">
                <a16:creationId xmlns:a16="http://schemas.microsoft.com/office/drawing/2014/main" id="{BD372029-2B7F-4130-AA67-E3A2F31228C1}"/>
              </a:ext>
            </a:extLst>
          </p:cNvPr>
          <p:cNvSpPr>
            <a:spLocks noGrp="1"/>
          </p:cNvSpPr>
          <p:nvPr>
            <p:ph type="sldNum" sz="quarter" idx="11"/>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A7004BCD-CA72-4E23-A58E-023F89FC5352}"/>
              </a:ext>
            </a:extLst>
          </p:cNvPr>
          <p:cNvSpPr>
            <a:spLocks noGrp="1"/>
          </p:cNvSpPr>
          <p:nvPr>
            <p:ph type="title"/>
          </p:nvPr>
        </p:nvSpPr>
        <p:spPr/>
        <p:txBody>
          <a:bodyPr/>
          <a:lstStyle/>
          <a:p>
            <a:r>
              <a:rPr lang="en-US"/>
              <a:t>Click to edit Master title style</a:t>
            </a:r>
          </a:p>
        </p:txBody>
      </p:sp>
      <p:pic>
        <p:nvPicPr>
          <p:cNvPr id="6" name="Picture 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406391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62687"/>
            <a:ext cx="10972800" cy="4863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itle 25">
            <a:extLst>
              <a:ext uri="{FF2B5EF4-FFF2-40B4-BE49-F238E27FC236}">
                <a16:creationId xmlns:a16="http://schemas.microsoft.com/office/drawing/2014/main" id="{BAA7C934-AF63-4AE4-9879-7DC885F56CE6}"/>
              </a:ext>
            </a:extLst>
          </p:cNvPr>
          <p:cNvSpPr>
            <a:spLocks noGrp="1"/>
          </p:cNvSpPr>
          <p:nvPr>
            <p:ph type="title"/>
          </p:nvPr>
        </p:nvSpPr>
        <p:spPr>
          <a:xfrm>
            <a:off x="423345" y="206822"/>
            <a:ext cx="11159059" cy="633009"/>
          </a:xfrm>
        </p:spPr>
        <p:txBody>
          <a:bodyPr/>
          <a:lstStyle/>
          <a:p>
            <a:r>
              <a:rPr lang="en-US" dirty="0"/>
              <a:t>Click to edit Master title style</a:t>
            </a:r>
          </a:p>
        </p:txBody>
      </p:sp>
      <p:pic>
        <p:nvPicPr>
          <p:cNvPr id="7" name="Picture 6"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148614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9373ACC5-6994-4CCF-B016-26E3D6DF374D}"/>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13" name="Title 12">
            <a:extLst>
              <a:ext uri="{FF2B5EF4-FFF2-40B4-BE49-F238E27FC236}">
                <a16:creationId xmlns:a16="http://schemas.microsoft.com/office/drawing/2014/main" id="{30FC439E-EC0C-416F-AFD3-E2FED651C586}"/>
              </a:ext>
            </a:extLst>
          </p:cNvPr>
          <p:cNvSpPr>
            <a:spLocks noGrp="1"/>
          </p:cNvSpPr>
          <p:nvPr>
            <p:ph type="title"/>
          </p:nvPr>
        </p:nvSpPr>
        <p:spPr/>
        <p:txBody>
          <a:bodyPr/>
          <a:lstStyle/>
          <a:p>
            <a:r>
              <a:rPr lang="en-US"/>
              <a:t>Click to edit Master title style</a:t>
            </a:r>
          </a:p>
        </p:txBody>
      </p:sp>
      <p:pic>
        <p:nvPicPr>
          <p:cNvPr id="5" name="Picture 4"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309384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731839"/>
            <a:ext cx="6815667" cy="539432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13" name="Slide Number Placeholder 12">
            <a:extLst>
              <a:ext uri="{FF2B5EF4-FFF2-40B4-BE49-F238E27FC236}">
                <a16:creationId xmlns:a16="http://schemas.microsoft.com/office/drawing/2014/main" id="{2837435A-0FF2-45C8-BAA9-9C75CFB14CDD}"/>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17" name="Text Placeholder 16">
            <a:extLst>
              <a:ext uri="{FF2B5EF4-FFF2-40B4-BE49-F238E27FC236}">
                <a16:creationId xmlns:a16="http://schemas.microsoft.com/office/drawing/2014/main" id="{9BE4C20E-0421-4C19-AFD4-9AFD0F521A68}"/>
              </a:ext>
            </a:extLst>
          </p:cNvPr>
          <p:cNvSpPr>
            <a:spLocks noGrp="1"/>
          </p:cNvSpPr>
          <p:nvPr>
            <p:ph type="body" sz="quarter" idx="11"/>
          </p:nvPr>
        </p:nvSpPr>
        <p:spPr>
          <a:xfrm>
            <a:off x="609603" y="731836"/>
            <a:ext cx="4011084" cy="703264"/>
          </a:xfrm>
        </p:spPr>
        <p:txBody>
          <a:bodyPr anchor="ctr">
            <a:normAutofit/>
          </a:bodyPr>
          <a:lstStyle>
            <a:lvl1pPr marL="0" indent="0">
              <a:buNone/>
              <a:defRPr sz="2667" b="1"/>
            </a:lvl1pPr>
          </a:lstStyle>
          <a:p>
            <a:pPr lvl="0"/>
            <a:endParaRPr lang="en-US" dirty="0"/>
          </a:p>
        </p:txBody>
      </p:sp>
      <p:sp>
        <p:nvSpPr>
          <p:cNvPr id="18" name="Title 17">
            <a:extLst>
              <a:ext uri="{FF2B5EF4-FFF2-40B4-BE49-F238E27FC236}">
                <a16:creationId xmlns:a16="http://schemas.microsoft.com/office/drawing/2014/main" id="{D6C90FEF-E2AF-482E-AD92-627AFBAA3AFC}"/>
              </a:ext>
            </a:extLst>
          </p:cNvPr>
          <p:cNvSpPr>
            <a:spLocks noGrp="1"/>
          </p:cNvSpPr>
          <p:nvPr>
            <p:ph type="title"/>
          </p:nvPr>
        </p:nvSpPr>
        <p:spPr/>
        <p:txBody>
          <a:bodyPr/>
          <a:lstStyle/>
          <a:p>
            <a:r>
              <a:rPr lang="en-US"/>
              <a:t>Click to edit Master title style</a:t>
            </a:r>
          </a:p>
        </p:txBody>
      </p:sp>
      <p:pic>
        <p:nvPicPr>
          <p:cNvPr id="8" name="Picture 7"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718256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767949"/>
            <a:ext cx="7315200" cy="395962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13" name="Slide Number Placeholder 12">
            <a:extLst>
              <a:ext uri="{FF2B5EF4-FFF2-40B4-BE49-F238E27FC236}">
                <a16:creationId xmlns:a16="http://schemas.microsoft.com/office/drawing/2014/main" id="{2DCA2A82-5757-4589-A8F1-756A5B05A082}"/>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14" name="Title 13">
            <a:extLst>
              <a:ext uri="{FF2B5EF4-FFF2-40B4-BE49-F238E27FC236}">
                <a16:creationId xmlns:a16="http://schemas.microsoft.com/office/drawing/2014/main" id="{91BB1EF4-1C2D-4723-B7CA-A37E34C607F2}"/>
              </a:ext>
            </a:extLst>
          </p:cNvPr>
          <p:cNvSpPr>
            <a:spLocks noGrp="1"/>
          </p:cNvSpPr>
          <p:nvPr>
            <p:ph type="title"/>
          </p:nvPr>
        </p:nvSpPr>
        <p:spPr/>
        <p:txBody>
          <a:bodyPr/>
          <a:lstStyle/>
          <a:p>
            <a:r>
              <a:rPr lang="en-US"/>
              <a:t>Click to edit Master title style</a:t>
            </a:r>
          </a:p>
        </p:txBody>
      </p:sp>
      <p:sp>
        <p:nvSpPr>
          <p:cNvPr id="7" name="Text Placeholder 16">
            <a:extLst>
              <a:ext uri="{FF2B5EF4-FFF2-40B4-BE49-F238E27FC236}">
                <a16:creationId xmlns:a16="http://schemas.microsoft.com/office/drawing/2014/main" id="{1891C077-91FC-4346-AA9E-C95AFD8AE9DC}"/>
              </a:ext>
            </a:extLst>
          </p:cNvPr>
          <p:cNvSpPr>
            <a:spLocks noGrp="1"/>
          </p:cNvSpPr>
          <p:nvPr>
            <p:ph type="body" sz="quarter" idx="11"/>
          </p:nvPr>
        </p:nvSpPr>
        <p:spPr>
          <a:xfrm>
            <a:off x="2389717" y="4727575"/>
            <a:ext cx="7315200" cy="639764"/>
          </a:xfrm>
        </p:spPr>
        <p:txBody>
          <a:bodyPr anchor="ctr">
            <a:normAutofit/>
          </a:bodyPr>
          <a:lstStyle>
            <a:lvl1pPr marL="0" indent="0">
              <a:buNone/>
              <a:defRPr sz="2667" b="1"/>
            </a:lvl1pPr>
          </a:lstStyle>
          <a:p>
            <a:pPr lvl="0"/>
            <a:endParaRPr lang="en-US" dirty="0"/>
          </a:p>
        </p:txBody>
      </p:sp>
      <p:pic>
        <p:nvPicPr>
          <p:cNvPr id="8" name="Picture 7"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8831875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1262687"/>
            <a:ext cx="109728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12">
            <a:extLst>
              <a:ext uri="{FF2B5EF4-FFF2-40B4-BE49-F238E27FC236}">
                <a16:creationId xmlns:a16="http://schemas.microsoft.com/office/drawing/2014/main" id="{C7371E86-DC47-4E56-B42C-F7C6629C74A2}"/>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14" name="Title 13">
            <a:extLst>
              <a:ext uri="{FF2B5EF4-FFF2-40B4-BE49-F238E27FC236}">
                <a16:creationId xmlns:a16="http://schemas.microsoft.com/office/drawing/2014/main" id="{7CF833B0-75C1-4D45-98F9-211F79DE9D14}"/>
              </a:ext>
            </a:extLst>
          </p:cNvPr>
          <p:cNvSpPr>
            <a:spLocks noGrp="1"/>
          </p:cNvSpPr>
          <p:nvPr>
            <p:ph type="title"/>
          </p:nvPr>
        </p:nvSpPr>
        <p:spPr/>
        <p:txBody>
          <a:bodyPr/>
          <a:lstStyle/>
          <a:p>
            <a:r>
              <a:rPr lang="en-US"/>
              <a:t>Click to edit Master title style</a:t>
            </a:r>
          </a:p>
        </p:txBody>
      </p:sp>
      <p:pic>
        <p:nvPicPr>
          <p:cNvPr id="6" name="Picture 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040791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7"/>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5" y="2322829"/>
            <a:ext cx="4863479" cy="2743196"/>
          </a:xfrm>
        </p:spPr>
        <p:txBody>
          <a:bodyPr/>
          <a:lstStyle>
            <a:lvl1pPr marL="0" indent="0">
              <a:buNone/>
              <a:defRPr/>
            </a:lvl1pPr>
          </a:lstStyle>
          <a:p>
            <a:pPr lvl="0"/>
            <a:endParaRPr lang="en-US" dirty="0"/>
          </a:p>
        </p:txBody>
      </p:sp>
      <p:pic>
        <p:nvPicPr>
          <p:cNvPr id="7" name="Picture 6"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8515385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C9CA1720-02F3-46D5-91D9-004D8178A80E}"/>
              </a:ext>
            </a:extLst>
          </p:cNvPr>
          <p:cNvSpPr txBox="1"/>
          <p:nvPr userDrawn="1"/>
        </p:nvSpPr>
        <p:spPr>
          <a:xfrm>
            <a:off x="609600" y="1334891"/>
            <a:ext cx="10972800" cy="4709174"/>
          </a:xfrm>
          <a:prstGeom prst="rect">
            <a:avLst/>
          </a:prstGeom>
          <a:noFill/>
        </p:spPr>
        <p:txBody>
          <a:bodyPr wrap="square" rtlCol="0">
            <a:spAutoFit/>
          </a:bodyPr>
          <a:lstStyle/>
          <a:p>
            <a:pPr algn="ctr"/>
            <a:r>
              <a:rPr lang="en-US" sz="3467" dirty="0"/>
              <a:t>SAMHSA’s mission is to reduce the impact of substance abuse and mental illness on America’s communities.</a:t>
            </a:r>
          </a:p>
          <a:p>
            <a:r>
              <a:rPr lang="en-US" sz="2400" dirty="0"/>
              <a:t>                  </a:t>
            </a:r>
          </a:p>
          <a:p>
            <a:pPr algn="ctr">
              <a:spcBef>
                <a:spcPts val="0"/>
              </a:spcBef>
            </a:pPr>
            <a:endParaRPr lang="en-US" sz="2400" dirty="0"/>
          </a:p>
          <a:p>
            <a:pPr>
              <a:spcBef>
                <a:spcPts val="0"/>
              </a:spcBef>
            </a:pPr>
            <a:endParaRPr lang="en-US" sz="1867" dirty="0"/>
          </a:p>
          <a:p>
            <a:pPr>
              <a:spcBef>
                <a:spcPts val="0"/>
              </a:spcBef>
            </a:pPr>
            <a:endParaRPr lang="en-US" sz="1867" dirty="0"/>
          </a:p>
          <a:p>
            <a:pPr algn="ctr">
              <a:spcBef>
                <a:spcPts val="3200"/>
              </a:spcBef>
            </a:pPr>
            <a:r>
              <a:rPr lang="en-US" sz="5333" dirty="0"/>
              <a:t>www.samhsa.gov</a:t>
            </a:r>
          </a:p>
          <a:p>
            <a:pPr algn="ctr">
              <a:spcBef>
                <a:spcPts val="4000"/>
              </a:spcBef>
            </a:pPr>
            <a:r>
              <a:rPr lang="en-US" sz="3200" dirty="0"/>
              <a:t>1-877-SAMHSA-7 (1-877-726-4727) ● 1-800-487-4889 (TDD)</a:t>
            </a:r>
          </a:p>
        </p:txBody>
      </p:sp>
      <p:sp>
        <p:nvSpPr>
          <p:cNvPr id="3" name="Slide Number Placeholder 2">
            <a:extLst>
              <a:ext uri="{FF2B5EF4-FFF2-40B4-BE49-F238E27FC236}">
                <a16:creationId xmlns:a16="http://schemas.microsoft.com/office/drawing/2014/main" id="{5448F7EC-8EE8-4B66-800B-C5AA9FC41395}"/>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6" name="Title 5">
            <a:extLst>
              <a:ext uri="{FF2B5EF4-FFF2-40B4-BE49-F238E27FC236}">
                <a16:creationId xmlns:a16="http://schemas.microsoft.com/office/drawing/2014/main" id="{A3A27E57-9852-43E2-9EA6-11925D42D174}"/>
              </a:ext>
            </a:extLst>
          </p:cNvPr>
          <p:cNvSpPr>
            <a:spLocks noGrp="1"/>
          </p:cNvSpPr>
          <p:nvPr>
            <p:ph type="title" hasCustomPrompt="1"/>
          </p:nvPr>
        </p:nvSpPr>
        <p:spPr/>
        <p:txBody>
          <a:bodyPr/>
          <a:lstStyle>
            <a:lvl1pPr>
              <a:defRPr/>
            </a:lvl1pPr>
          </a:lstStyle>
          <a:p>
            <a:r>
              <a:rPr lang="en-US" dirty="0"/>
              <a:t>Thank You</a:t>
            </a:r>
          </a:p>
        </p:txBody>
      </p:sp>
      <p:sp>
        <p:nvSpPr>
          <p:cNvPr id="7" name="Text Placeholder 15">
            <a:extLst>
              <a:ext uri="{FF2B5EF4-FFF2-40B4-BE49-F238E27FC236}">
                <a16:creationId xmlns:a16="http://schemas.microsoft.com/office/drawing/2014/main" id="{69091E6D-2812-48AA-839F-22FB3CC77F13}"/>
              </a:ext>
            </a:extLst>
          </p:cNvPr>
          <p:cNvSpPr>
            <a:spLocks noGrp="1"/>
          </p:cNvSpPr>
          <p:nvPr>
            <p:ph type="body" sz="quarter" idx="11"/>
          </p:nvPr>
        </p:nvSpPr>
        <p:spPr>
          <a:xfrm>
            <a:off x="609600" y="2571890"/>
            <a:ext cx="10972800" cy="1601868"/>
          </a:xfrm>
        </p:spPr>
        <p:txBody>
          <a:bodyPr/>
          <a:lstStyle>
            <a:lvl1pPr marL="0" indent="0" algn="ctr">
              <a:buNone/>
              <a:defRPr sz="2667">
                <a:solidFill>
                  <a:schemeClr val="tx1"/>
                </a:solidFill>
              </a:defRPr>
            </a:lvl1pPr>
            <a:lvl2pPr marL="609585" indent="0">
              <a:buNone/>
              <a:defRPr/>
            </a:lvl2pPr>
          </a:lstStyle>
          <a:p>
            <a:pPr lvl="0"/>
            <a:endParaRPr lang="en-US" dirty="0"/>
          </a:p>
        </p:txBody>
      </p:sp>
    </p:spTree>
    <p:extLst>
      <p:ext uri="{BB962C8B-B14F-4D97-AF65-F5344CB8AC3E}">
        <p14:creationId xmlns:p14="http://schemas.microsoft.com/office/powerpoint/2010/main" val="3178909076"/>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9302751" y="6330951"/>
            <a:ext cx="2743200" cy="365125"/>
          </a:xfrm>
        </p:spPr>
        <p:txBody>
          <a:bodyPr/>
          <a:lstStyle>
            <a:lvl1pPr>
              <a:defRPr/>
            </a:lvl1pPr>
          </a:lstStyle>
          <a:p>
            <a:pPr>
              <a:defRPr/>
            </a:pPr>
            <a:fld id="{01C3C47B-A68E-49A4-AE87-69689790A230}" type="slidenum">
              <a:rPr lang="en-US"/>
              <a:pPr>
                <a:defRPr/>
              </a:pPr>
              <a:t>‹#›</a:t>
            </a:fld>
            <a:endParaRPr lang="en-US" dirty="0"/>
          </a:p>
        </p:txBody>
      </p:sp>
    </p:spTree>
    <p:extLst>
      <p:ext uri="{BB962C8B-B14F-4D97-AF65-F5344CB8AC3E}">
        <p14:creationId xmlns:p14="http://schemas.microsoft.com/office/powerpoint/2010/main" val="40917762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9" name="Picture 8" descr="12652_SAMHSA_LogoRedesign_FINAL.png">
            <a:extLst>
              <a:ext uri="{FF2B5EF4-FFF2-40B4-BE49-F238E27FC236}">
                <a16:creationId xmlns:a16="http://schemas.microsoft.com/office/drawing/2014/main" id="{C1598257-6D9F-4D4F-BED4-78A0C372CA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3" name="Picture Placeholder 12">
            <a:extLst>
              <a:ext uri="{FF2B5EF4-FFF2-40B4-BE49-F238E27FC236}">
                <a16:creationId xmlns:a16="http://schemas.microsoft.com/office/drawing/2014/main" id="{75A6BCC9-8AF3-4028-BDF8-D4FFB58A42B3}"/>
              </a:ext>
            </a:extLst>
          </p:cNvPr>
          <p:cNvSpPr>
            <a:spLocks noGrp="1"/>
          </p:cNvSpPr>
          <p:nvPr>
            <p:ph type="pic" sz="quarter" idx="10"/>
          </p:nvPr>
        </p:nvSpPr>
        <p:spPr>
          <a:xfrm>
            <a:off x="1" y="767950"/>
            <a:ext cx="12191999" cy="5358215"/>
          </a:xfrm>
        </p:spPr>
        <p:txBody>
          <a:bodyPr/>
          <a:lstStyle>
            <a:lvl1pPr>
              <a:defRPr/>
            </a:lvl1pPr>
          </a:lstStyle>
          <a:p>
            <a:endParaRPr lang="en-US" dirty="0"/>
          </a:p>
        </p:txBody>
      </p:sp>
      <p:sp>
        <p:nvSpPr>
          <p:cNvPr id="16" name="Slide Number Placeholder 15">
            <a:extLst>
              <a:ext uri="{FF2B5EF4-FFF2-40B4-BE49-F238E27FC236}">
                <a16:creationId xmlns:a16="http://schemas.microsoft.com/office/drawing/2014/main" id="{BD372029-2B7F-4130-AA67-E3A2F31228C1}"/>
              </a:ext>
            </a:extLst>
          </p:cNvPr>
          <p:cNvSpPr>
            <a:spLocks noGrp="1"/>
          </p:cNvSpPr>
          <p:nvPr>
            <p:ph type="sldNum" sz="quarter" idx="11"/>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A7004BCD-CA72-4E23-A58E-023F89FC535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1710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8" name="Picture 7" descr="12652_SAMHSA_LogoRedesign_FINAL.png">
            <a:extLst>
              <a:ext uri="{FF2B5EF4-FFF2-40B4-BE49-F238E27FC236}">
                <a16:creationId xmlns:a16="http://schemas.microsoft.com/office/drawing/2014/main" id="{095E1B94-4CB7-4334-9FD2-26A0EE30AE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1" name="Slide Number Placeholder 10">
            <a:extLst>
              <a:ext uri="{FF2B5EF4-FFF2-40B4-BE49-F238E27FC236}">
                <a16:creationId xmlns:a16="http://schemas.microsoft.com/office/drawing/2014/main" id="{9373ACC5-6994-4CCF-B016-26E3D6DF374D}"/>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13" name="Title 12">
            <a:extLst>
              <a:ext uri="{FF2B5EF4-FFF2-40B4-BE49-F238E27FC236}">
                <a16:creationId xmlns:a16="http://schemas.microsoft.com/office/drawing/2014/main" id="{30FC439E-EC0C-416F-AFD3-E2FED651C58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047443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731838"/>
            <a:ext cx="6815667" cy="53943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pic>
        <p:nvPicPr>
          <p:cNvPr id="11" name="Picture 10" descr="12652_SAMHSA_LogoRedesign_FINAL.png">
            <a:extLst>
              <a:ext uri="{FF2B5EF4-FFF2-40B4-BE49-F238E27FC236}">
                <a16:creationId xmlns:a16="http://schemas.microsoft.com/office/drawing/2014/main" id="{03299B2B-39F0-4554-B618-72BB6E35B1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3" name="Slide Number Placeholder 12">
            <a:extLst>
              <a:ext uri="{FF2B5EF4-FFF2-40B4-BE49-F238E27FC236}">
                <a16:creationId xmlns:a16="http://schemas.microsoft.com/office/drawing/2014/main" id="{2837435A-0FF2-45C8-BAA9-9C75CFB14CDD}"/>
              </a:ext>
            </a:extLst>
          </p:cNvPr>
          <p:cNvSpPr>
            <a:spLocks noGrp="1"/>
          </p:cNvSpPr>
          <p:nvPr>
            <p:ph type="sldNum" sz="quarter" idx="10"/>
          </p:nvPr>
        </p:nvSpPr>
        <p:spPr/>
        <p:txBody>
          <a:bodyPr/>
          <a:lstStyle/>
          <a:p>
            <a:fld id="{D07D4089-40B5-457D-927F-16367A53BB79}" type="slidenum">
              <a:rPr lang="en-US" smtClean="0"/>
              <a:pPr/>
              <a:t>‹#›</a:t>
            </a:fld>
            <a:endParaRPr lang="en-US" dirty="0"/>
          </a:p>
        </p:txBody>
      </p:sp>
      <p:sp>
        <p:nvSpPr>
          <p:cNvPr id="17" name="Text Placeholder 16">
            <a:extLst>
              <a:ext uri="{FF2B5EF4-FFF2-40B4-BE49-F238E27FC236}">
                <a16:creationId xmlns:a16="http://schemas.microsoft.com/office/drawing/2014/main" id="{9BE4C20E-0421-4C19-AFD4-9AFD0F521A68}"/>
              </a:ext>
            </a:extLst>
          </p:cNvPr>
          <p:cNvSpPr>
            <a:spLocks noGrp="1"/>
          </p:cNvSpPr>
          <p:nvPr>
            <p:ph type="body" sz="quarter" idx="11"/>
          </p:nvPr>
        </p:nvSpPr>
        <p:spPr>
          <a:xfrm>
            <a:off x="609599" y="731836"/>
            <a:ext cx="4011084" cy="703264"/>
          </a:xfrm>
        </p:spPr>
        <p:txBody>
          <a:bodyPr anchor="ctr">
            <a:normAutofit/>
          </a:bodyPr>
          <a:lstStyle>
            <a:lvl1pPr marL="0" indent="0">
              <a:buNone/>
              <a:defRPr sz="2000" b="1"/>
            </a:lvl1pPr>
          </a:lstStyle>
          <a:p>
            <a:pPr lvl="0"/>
            <a:endParaRPr lang="en-US" dirty="0"/>
          </a:p>
        </p:txBody>
      </p:sp>
      <p:sp>
        <p:nvSpPr>
          <p:cNvPr id="18" name="Title 17">
            <a:extLst>
              <a:ext uri="{FF2B5EF4-FFF2-40B4-BE49-F238E27FC236}">
                <a16:creationId xmlns:a16="http://schemas.microsoft.com/office/drawing/2014/main" id="{D6C90FEF-E2AF-482E-AD92-627AFBAA3AF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2066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15" name="Title 14">
            <a:extLst>
              <a:ext uri="{FF2B5EF4-FFF2-40B4-BE49-F238E27FC236}">
                <a16:creationId xmlns:a16="http://schemas.microsoft.com/office/drawing/2014/main" id="{131B094D-1F11-4308-9A4E-9FF5E5E086F0}"/>
              </a:ext>
            </a:extLst>
          </p:cNvPr>
          <p:cNvSpPr>
            <a:spLocks noGrp="1"/>
          </p:cNvSpPr>
          <p:nvPr>
            <p:ph type="title"/>
          </p:nvPr>
        </p:nvSpPr>
        <p:spPr>
          <a:xfrm>
            <a:off x="963084" y="4424658"/>
            <a:ext cx="10363200" cy="972967"/>
          </a:xfrm>
        </p:spPr>
        <p:txBody>
          <a:bodyPr/>
          <a:lstStyle>
            <a:lvl1pPr>
              <a:defRPr>
                <a:solidFill>
                  <a:schemeClr val="tx1"/>
                </a:solidFill>
              </a:defRPr>
            </a:lvl1pPr>
          </a:lstStyle>
          <a:p>
            <a:r>
              <a:rPr lang="en-US" dirty="0"/>
              <a:t>Click to edit Master title style</a:t>
            </a:r>
          </a:p>
        </p:txBody>
      </p:sp>
      <p:pic>
        <p:nvPicPr>
          <p:cNvPr id="6" name="Picture 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3992221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2964863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93277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22501042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7765242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5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2661438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6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8997840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7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20904205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8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23394099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9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5535749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0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131563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62687"/>
            <a:ext cx="5384800" cy="4863479"/>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62687"/>
            <a:ext cx="5384800" cy="4863479"/>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3A87C2D1-50D6-4300-B47B-7C1BC33BBC7B}"/>
              </a:ext>
            </a:extLst>
          </p:cNvPr>
          <p:cNvSpPr>
            <a:spLocks noGrp="1"/>
          </p:cNvSpPr>
          <p:nvPr>
            <p:ph type="title"/>
          </p:nvPr>
        </p:nvSpPr>
        <p:spPr/>
        <p:txBody>
          <a:bodyPr/>
          <a:lstStyle/>
          <a:p>
            <a:r>
              <a:rPr lang="en-US"/>
              <a:t>Click to edit Master title style</a:t>
            </a:r>
          </a:p>
        </p:txBody>
      </p:sp>
      <p:pic>
        <p:nvPicPr>
          <p:cNvPr id="7" name="Picture 6"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9439350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1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23285697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2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20528683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3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16140404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4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24376892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5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12979620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6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42245505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7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7745064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8_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6"/>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12652_SAMHSA_LogoRedesign_FINAL.png">
            <a:extLst>
              <a:ext uri="{FF2B5EF4-FFF2-40B4-BE49-F238E27FC236}">
                <a16:creationId xmlns:a16="http://schemas.microsoft.com/office/drawing/2014/main" id="{71DF3169-8C4B-44F6-B362-B50981FD9D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92822" y="6273456"/>
            <a:ext cx="1989580" cy="530912"/>
          </a:xfrm>
          <a:prstGeom prst="rect">
            <a:avLst/>
          </a:prstGeom>
        </p:spPr>
      </p:pic>
      <p:sp>
        <p:nvSpPr>
          <p:cNvPr id="14" name="Slide Number Placeholder 13">
            <a:extLst>
              <a:ext uri="{FF2B5EF4-FFF2-40B4-BE49-F238E27FC236}">
                <a16:creationId xmlns:a16="http://schemas.microsoft.com/office/drawing/2014/main" id="{871CABD9-2B2A-4BA2-9DB4-296F1FBE0A1F}"/>
              </a:ext>
            </a:extLst>
          </p:cNvPr>
          <p:cNvSpPr>
            <a:spLocks noGrp="1"/>
          </p:cNvSpPr>
          <p:nvPr>
            <p:ph type="sldNum" sz="quarter" idx="14"/>
          </p:nvPr>
        </p:nvSpPr>
        <p:spPr/>
        <p:txBody>
          <a:bodyPr/>
          <a:lstStyle/>
          <a:p>
            <a:fld id="{D07D4089-40B5-457D-927F-16367A53BB79}" type="slidenum">
              <a:rPr lang="en-US" smtClean="0"/>
              <a:pPr/>
              <a:t>‹#›</a:t>
            </a:fld>
            <a:endParaRPr lang="en-US" dirty="0"/>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2" y="2322827"/>
            <a:ext cx="4863479" cy="2743196"/>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11191919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497207-03AA-44BB-9B87-6DEA85A695AB}"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B8000-17BB-4151-9F5F-9BF86182CAE3}" type="slidenum">
              <a:rPr lang="en-US" smtClean="0"/>
              <a:t>‹#›</a:t>
            </a:fld>
            <a:endParaRPr lang="en-US"/>
          </a:p>
        </p:txBody>
      </p:sp>
    </p:spTree>
    <p:extLst>
      <p:ext uri="{BB962C8B-B14F-4D97-AF65-F5344CB8AC3E}">
        <p14:creationId xmlns:p14="http://schemas.microsoft.com/office/powerpoint/2010/main" val="98707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62685"/>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609600" y="1970843"/>
            <a:ext cx="5386917" cy="415532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1262685"/>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2" y="1970843"/>
            <a:ext cx="5389033" cy="415532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6">
            <a:extLst>
              <a:ext uri="{FF2B5EF4-FFF2-40B4-BE49-F238E27FC236}">
                <a16:creationId xmlns:a16="http://schemas.microsoft.com/office/drawing/2014/main" id="{DCB6E4B7-FABE-4EA9-97E1-AC8EC525F706}"/>
              </a:ext>
            </a:extLst>
          </p:cNvPr>
          <p:cNvSpPr>
            <a:spLocks noGrp="1"/>
          </p:cNvSpPr>
          <p:nvPr>
            <p:ph type="title"/>
          </p:nvPr>
        </p:nvSpPr>
        <p:spPr/>
        <p:txBody>
          <a:bodyPr/>
          <a:lstStyle/>
          <a:p>
            <a:r>
              <a:rPr lang="en-US"/>
              <a:t>Click to edit Master title style</a:t>
            </a:r>
          </a:p>
        </p:txBody>
      </p:sp>
      <p:pic>
        <p:nvPicPr>
          <p:cNvPr id="9" name="Picture 8"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251147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75A6BCC9-8AF3-4028-BDF8-D4FFB58A42B3}"/>
              </a:ext>
            </a:extLst>
          </p:cNvPr>
          <p:cNvSpPr>
            <a:spLocks noGrp="1"/>
          </p:cNvSpPr>
          <p:nvPr>
            <p:ph type="pic" sz="quarter" idx="10"/>
          </p:nvPr>
        </p:nvSpPr>
        <p:spPr>
          <a:xfrm>
            <a:off x="-1" y="767950"/>
            <a:ext cx="12191999" cy="5358215"/>
          </a:xfrm>
        </p:spPr>
        <p:txBody>
          <a:bodyPr/>
          <a:lstStyle>
            <a:lvl1pPr>
              <a:defRPr/>
            </a:lvl1pPr>
          </a:lstStyle>
          <a:p>
            <a:endParaRPr lang="en-US" dirty="0"/>
          </a:p>
        </p:txBody>
      </p:sp>
      <p:sp>
        <p:nvSpPr>
          <p:cNvPr id="17" name="Title 16">
            <a:extLst>
              <a:ext uri="{FF2B5EF4-FFF2-40B4-BE49-F238E27FC236}">
                <a16:creationId xmlns:a16="http://schemas.microsoft.com/office/drawing/2014/main" id="{A7004BCD-CA72-4E23-A58E-023F89FC5352}"/>
              </a:ext>
            </a:extLst>
          </p:cNvPr>
          <p:cNvSpPr>
            <a:spLocks noGrp="1"/>
          </p:cNvSpPr>
          <p:nvPr>
            <p:ph type="title"/>
          </p:nvPr>
        </p:nvSpPr>
        <p:spPr/>
        <p:txBody>
          <a:bodyPr/>
          <a:lstStyle/>
          <a:p>
            <a:r>
              <a:rPr lang="en-US"/>
              <a:t>Click to edit Master title style</a:t>
            </a:r>
          </a:p>
        </p:txBody>
      </p:sp>
      <p:pic>
        <p:nvPicPr>
          <p:cNvPr id="6" name="Picture 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06207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0FC439E-EC0C-416F-AFD3-E2FED651C586}"/>
              </a:ext>
            </a:extLst>
          </p:cNvPr>
          <p:cNvSpPr>
            <a:spLocks noGrp="1"/>
          </p:cNvSpPr>
          <p:nvPr>
            <p:ph type="title"/>
          </p:nvPr>
        </p:nvSpPr>
        <p:spPr/>
        <p:txBody>
          <a:bodyPr/>
          <a:lstStyle/>
          <a:p>
            <a:r>
              <a:rPr lang="en-US"/>
              <a:t>Click to edit Master title style</a:t>
            </a:r>
          </a:p>
        </p:txBody>
      </p:sp>
      <p:pic>
        <p:nvPicPr>
          <p:cNvPr id="5" name="Picture 4"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33467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731839"/>
            <a:ext cx="6815667" cy="539432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17" name="Text Placeholder 16">
            <a:extLst>
              <a:ext uri="{FF2B5EF4-FFF2-40B4-BE49-F238E27FC236}">
                <a16:creationId xmlns:a16="http://schemas.microsoft.com/office/drawing/2014/main" id="{9BE4C20E-0421-4C19-AFD4-9AFD0F521A68}"/>
              </a:ext>
            </a:extLst>
          </p:cNvPr>
          <p:cNvSpPr>
            <a:spLocks noGrp="1"/>
          </p:cNvSpPr>
          <p:nvPr>
            <p:ph type="body" sz="quarter" idx="11"/>
          </p:nvPr>
        </p:nvSpPr>
        <p:spPr>
          <a:xfrm>
            <a:off x="609603" y="731836"/>
            <a:ext cx="4011084" cy="703264"/>
          </a:xfrm>
        </p:spPr>
        <p:txBody>
          <a:bodyPr anchor="ctr">
            <a:normAutofit/>
          </a:bodyPr>
          <a:lstStyle>
            <a:lvl1pPr marL="0" indent="0">
              <a:buNone/>
              <a:defRPr sz="2667" b="1"/>
            </a:lvl1pPr>
          </a:lstStyle>
          <a:p>
            <a:pPr lvl="0"/>
            <a:endParaRPr lang="en-US" dirty="0"/>
          </a:p>
        </p:txBody>
      </p:sp>
      <p:sp>
        <p:nvSpPr>
          <p:cNvPr id="18" name="Title 17">
            <a:extLst>
              <a:ext uri="{FF2B5EF4-FFF2-40B4-BE49-F238E27FC236}">
                <a16:creationId xmlns:a16="http://schemas.microsoft.com/office/drawing/2014/main" id="{D6C90FEF-E2AF-482E-AD92-627AFBAA3AFC}"/>
              </a:ext>
            </a:extLst>
          </p:cNvPr>
          <p:cNvSpPr>
            <a:spLocks noGrp="1"/>
          </p:cNvSpPr>
          <p:nvPr>
            <p:ph type="title"/>
          </p:nvPr>
        </p:nvSpPr>
        <p:spPr/>
        <p:txBody>
          <a:bodyPr/>
          <a:lstStyle/>
          <a:p>
            <a:r>
              <a:rPr lang="en-US"/>
              <a:t>Click to edit Master title style</a:t>
            </a:r>
          </a:p>
        </p:txBody>
      </p:sp>
      <p:pic>
        <p:nvPicPr>
          <p:cNvPr id="8" name="Picture 7"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99673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767949"/>
            <a:ext cx="7315200" cy="395962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14" name="Title 13">
            <a:extLst>
              <a:ext uri="{FF2B5EF4-FFF2-40B4-BE49-F238E27FC236}">
                <a16:creationId xmlns:a16="http://schemas.microsoft.com/office/drawing/2014/main" id="{91BB1EF4-1C2D-4723-B7CA-A37E34C607F2}"/>
              </a:ext>
            </a:extLst>
          </p:cNvPr>
          <p:cNvSpPr>
            <a:spLocks noGrp="1"/>
          </p:cNvSpPr>
          <p:nvPr>
            <p:ph type="title"/>
          </p:nvPr>
        </p:nvSpPr>
        <p:spPr/>
        <p:txBody>
          <a:bodyPr/>
          <a:lstStyle/>
          <a:p>
            <a:r>
              <a:rPr lang="en-US"/>
              <a:t>Click to edit Master title style</a:t>
            </a:r>
          </a:p>
        </p:txBody>
      </p:sp>
      <p:sp>
        <p:nvSpPr>
          <p:cNvPr id="7" name="Text Placeholder 16">
            <a:extLst>
              <a:ext uri="{FF2B5EF4-FFF2-40B4-BE49-F238E27FC236}">
                <a16:creationId xmlns:a16="http://schemas.microsoft.com/office/drawing/2014/main" id="{1891C077-91FC-4346-AA9E-C95AFD8AE9DC}"/>
              </a:ext>
            </a:extLst>
          </p:cNvPr>
          <p:cNvSpPr>
            <a:spLocks noGrp="1"/>
          </p:cNvSpPr>
          <p:nvPr>
            <p:ph type="body" sz="quarter" idx="11"/>
          </p:nvPr>
        </p:nvSpPr>
        <p:spPr>
          <a:xfrm>
            <a:off x="2389717" y="4727575"/>
            <a:ext cx="7315200" cy="639764"/>
          </a:xfrm>
        </p:spPr>
        <p:txBody>
          <a:bodyPr anchor="ctr">
            <a:normAutofit/>
          </a:bodyPr>
          <a:lstStyle>
            <a:lvl1pPr marL="0" indent="0">
              <a:buNone/>
              <a:defRPr sz="2667" b="1"/>
            </a:lvl1pPr>
          </a:lstStyle>
          <a:p>
            <a:pPr lvl="0"/>
            <a:endParaRPr lang="en-US" dirty="0"/>
          </a:p>
        </p:txBody>
      </p:sp>
      <p:pic>
        <p:nvPicPr>
          <p:cNvPr id="8" name="Picture 7"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220164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6.xml"/><Relationship Id="rId18" Type="http://schemas.openxmlformats.org/officeDocument/2006/relationships/slideLayout" Target="../slideLayouts/slideLayout31.xml"/><Relationship Id="rId26" Type="http://schemas.openxmlformats.org/officeDocument/2006/relationships/slideLayout" Target="../slideLayouts/slideLayout39.xml"/><Relationship Id="rId3" Type="http://schemas.openxmlformats.org/officeDocument/2006/relationships/slideLayout" Target="../slideLayouts/slideLayout16.xml"/><Relationship Id="rId21" Type="http://schemas.openxmlformats.org/officeDocument/2006/relationships/slideLayout" Target="../slideLayouts/slideLayout34.xml"/><Relationship Id="rId34" Type="http://schemas.openxmlformats.org/officeDocument/2006/relationships/slideLayout" Target="../slideLayouts/slideLayout47.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slideLayout" Target="../slideLayouts/slideLayout38.xml"/><Relationship Id="rId33" Type="http://schemas.openxmlformats.org/officeDocument/2006/relationships/slideLayout" Target="../slideLayouts/slideLayout46.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29" Type="http://schemas.openxmlformats.org/officeDocument/2006/relationships/slideLayout" Target="../slideLayouts/slideLayout4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slideLayout" Target="../slideLayouts/slideLayout37.xml"/><Relationship Id="rId32" Type="http://schemas.openxmlformats.org/officeDocument/2006/relationships/slideLayout" Target="../slideLayouts/slideLayout45.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slideLayout" Target="../slideLayouts/slideLayout36.xml"/><Relationship Id="rId28" Type="http://schemas.openxmlformats.org/officeDocument/2006/relationships/slideLayout" Target="../slideLayouts/slideLayout41.xml"/><Relationship Id="rId36" Type="http://schemas.openxmlformats.org/officeDocument/2006/relationships/theme" Target="../theme/theme2.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31" Type="http://schemas.openxmlformats.org/officeDocument/2006/relationships/slideLayout" Target="../slideLayouts/slideLayout44.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 Id="rId27" Type="http://schemas.openxmlformats.org/officeDocument/2006/relationships/slideLayout" Target="../slideLayouts/slideLayout40.xml"/><Relationship Id="rId30" Type="http://schemas.openxmlformats.org/officeDocument/2006/relationships/slideLayout" Target="../slideLayouts/slideLayout43.xml"/><Relationship Id="rId35" Type="http://schemas.openxmlformats.org/officeDocument/2006/relationships/slideLayout" Target="../slideLayouts/slideLayout48.xml"/><Relationship Id="rId8"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AB5F6C3-8B6C-4289-BEA1-1A38722F26C3}"/>
              </a:ext>
            </a:extLst>
          </p:cNvPr>
          <p:cNvSpPr/>
          <p:nvPr userDrawn="1"/>
        </p:nvSpPr>
        <p:spPr>
          <a:xfrm>
            <a:off x="0" y="2"/>
            <a:ext cx="12192000" cy="1112519"/>
          </a:xfrm>
          <a:prstGeom prst="rect">
            <a:avLst/>
          </a:prstGeom>
          <a:solidFill>
            <a:srgbClr val="1E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3" name="Text Placeholder 2"/>
          <p:cNvSpPr>
            <a:spLocks noGrp="1"/>
          </p:cNvSpPr>
          <p:nvPr>
            <p:ph type="body" idx="1"/>
          </p:nvPr>
        </p:nvSpPr>
        <p:spPr>
          <a:xfrm>
            <a:off x="609600" y="1262687"/>
            <a:ext cx="10972800" cy="48634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itle Placeholder 17">
            <a:extLst>
              <a:ext uri="{FF2B5EF4-FFF2-40B4-BE49-F238E27FC236}">
                <a16:creationId xmlns:a16="http://schemas.microsoft.com/office/drawing/2014/main" id="{E3425392-73D7-48C7-BDE5-6DF4A56AF4BA}"/>
              </a:ext>
            </a:extLst>
          </p:cNvPr>
          <p:cNvSpPr>
            <a:spLocks noGrp="1"/>
          </p:cNvSpPr>
          <p:nvPr>
            <p:ph type="title"/>
          </p:nvPr>
        </p:nvSpPr>
        <p:spPr>
          <a:xfrm>
            <a:off x="423341" y="65806"/>
            <a:ext cx="11159059" cy="63300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085173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609585" rtl="0" eaLnBrk="1" latinLnBrk="0" hangingPunct="1">
        <a:spcBef>
          <a:spcPct val="0"/>
        </a:spcBef>
        <a:buNone/>
        <a:defRPr sz="4267"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AB5F6C3-8B6C-4289-BEA1-1A38722F26C3}"/>
              </a:ext>
            </a:extLst>
          </p:cNvPr>
          <p:cNvSpPr/>
          <p:nvPr userDrawn="1"/>
        </p:nvSpPr>
        <p:spPr>
          <a:xfrm>
            <a:off x="0" y="2"/>
            <a:ext cx="12192000" cy="767948"/>
          </a:xfrm>
          <a:prstGeom prst="rect">
            <a:avLst/>
          </a:prstGeom>
          <a:solidFill>
            <a:srgbClr val="1E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3" name="Text Placeholder 2"/>
          <p:cNvSpPr>
            <a:spLocks noGrp="1"/>
          </p:cNvSpPr>
          <p:nvPr>
            <p:ph type="body" idx="1"/>
          </p:nvPr>
        </p:nvSpPr>
        <p:spPr>
          <a:xfrm>
            <a:off x="609600" y="1262687"/>
            <a:ext cx="10972800" cy="48634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Slide Number Placeholder 11">
            <a:extLst>
              <a:ext uri="{FF2B5EF4-FFF2-40B4-BE49-F238E27FC236}">
                <a16:creationId xmlns:a16="http://schemas.microsoft.com/office/drawing/2014/main" id="{84602F99-6103-4EBF-AE89-8A61156EE52B}"/>
              </a:ext>
            </a:extLst>
          </p:cNvPr>
          <p:cNvSpPr>
            <a:spLocks noGrp="1"/>
          </p:cNvSpPr>
          <p:nvPr>
            <p:ph type="sldNum" sz="quarter" idx="4"/>
          </p:nvPr>
        </p:nvSpPr>
        <p:spPr>
          <a:xfrm>
            <a:off x="609600" y="6356351"/>
            <a:ext cx="2743200" cy="365125"/>
          </a:xfrm>
          <a:prstGeom prst="rect">
            <a:avLst/>
          </a:prstGeom>
        </p:spPr>
        <p:txBody>
          <a:bodyPr vert="horz" lIns="91440" tIns="45720" rIns="91440" bIns="45720" rtlCol="0" anchor="ctr"/>
          <a:lstStyle>
            <a:lvl1pPr algn="l">
              <a:defRPr sz="1867" b="1">
                <a:solidFill>
                  <a:schemeClr val="tx1">
                    <a:tint val="75000"/>
                  </a:schemeClr>
                </a:solidFill>
              </a:defRPr>
            </a:lvl1pPr>
          </a:lstStyle>
          <a:p>
            <a:fld id="{D07D4089-40B5-457D-927F-16367A53BB79}" type="slidenum">
              <a:rPr lang="en-US" smtClean="0"/>
              <a:pPr/>
              <a:t>‹#›</a:t>
            </a:fld>
            <a:endParaRPr lang="en-US" dirty="0"/>
          </a:p>
        </p:txBody>
      </p:sp>
      <p:sp>
        <p:nvSpPr>
          <p:cNvPr id="18" name="Title Placeholder 17">
            <a:extLst>
              <a:ext uri="{FF2B5EF4-FFF2-40B4-BE49-F238E27FC236}">
                <a16:creationId xmlns:a16="http://schemas.microsoft.com/office/drawing/2014/main" id="{E3425392-73D7-48C7-BDE5-6DF4A56AF4BA}"/>
              </a:ext>
            </a:extLst>
          </p:cNvPr>
          <p:cNvSpPr>
            <a:spLocks noGrp="1"/>
          </p:cNvSpPr>
          <p:nvPr>
            <p:ph type="title"/>
          </p:nvPr>
        </p:nvSpPr>
        <p:spPr>
          <a:xfrm>
            <a:off x="423341" y="65806"/>
            <a:ext cx="11159059" cy="63300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72405115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 id="2147483700" r:id="rId26"/>
    <p:sldLayoutId id="2147483701" r:id="rId27"/>
    <p:sldLayoutId id="2147483702" r:id="rId28"/>
    <p:sldLayoutId id="2147483703" r:id="rId29"/>
    <p:sldLayoutId id="2147483704" r:id="rId30"/>
    <p:sldLayoutId id="2147483705" r:id="rId31"/>
    <p:sldLayoutId id="2147483706" r:id="rId32"/>
    <p:sldLayoutId id="2147483707" r:id="rId33"/>
    <p:sldLayoutId id="2147483708" r:id="rId34"/>
    <p:sldLayoutId id="2147483709" r:id="rId35"/>
  </p:sldLayoutIdLst>
  <p:hf sldNum="0" hdr="0" ftr="0" dt="0"/>
  <p:txStyles>
    <p:titleStyle>
      <a:lvl1pPr algn="l" defTabSz="609585" rtl="0" eaLnBrk="1" latinLnBrk="0" hangingPunct="1">
        <a:spcBef>
          <a:spcPct val="0"/>
        </a:spcBef>
        <a:buNone/>
        <a:defRPr sz="4267"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my.Romero@samhsa.hhs.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william.longinetti@samhsa.hhs.gov" TargetMode="External"/><Relationship Id="rId4" Type="http://schemas.openxmlformats.org/officeDocument/2006/relationships/hyperlink" Target="mailto:lenee.simon@samhsa.hh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amhsa.gov/sites/default/files/housing-best-practices-100819.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0939" y="227361"/>
            <a:ext cx="10235443" cy="1453657"/>
          </a:xfrm>
        </p:spPr>
        <p:txBody>
          <a:bodyPr>
            <a:normAutofit fontScale="90000"/>
          </a:bodyPr>
          <a:lstStyle/>
          <a:p>
            <a:r>
              <a:rPr lang="en-US" dirty="0"/>
              <a:t>SAMHSA OTAP</a:t>
            </a:r>
            <a:br>
              <a:rPr lang="en-US" dirty="0"/>
            </a:br>
            <a:r>
              <a:rPr lang="en-US" dirty="0"/>
              <a:t>Guidance on Spending Your Grant Funds</a:t>
            </a:r>
          </a:p>
        </p:txBody>
      </p:sp>
      <p:sp>
        <p:nvSpPr>
          <p:cNvPr id="3" name="Text Placeholder 2"/>
          <p:cNvSpPr>
            <a:spLocks noGrp="1"/>
          </p:cNvSpPr>
          <p:nvPr>
            <p:ph type="body" sz="quarter" idx="10"/>
          </p:nvPr>
        </p:nvSpPr>
        <p:spPr>
          <a:xfrm>
            <a:off x="414142" y="5769643"/>
            <a:ext cx="3788833" cy="464902"/>
          </a:xfrm>
        </p:spPr>
        <p:txBody>
          <a:bodyPr>
            <a:normAutofit/>
          </a:bodyPr>
          <a:lstStyle/>
          <a:p>
            <a:r>
              <a:rPr lang="en-US" dirty="0"/>
              <a:t>September 2, 2020</a:t>
            </a:r>
          </a:p>
        </p:txBody>
      </p:sp>
      <p:sp>
        <p:nvSpPr>
          <p:cNvPr id="4" name="Subtitle 3"/>
          <p:cNvSpPr>
            <a:spLocks noGrp="1"/>
          </p:cNvSpPr>
          <p:nvPr>
            <p:ph type="subTitle" idx="1"/>
          </p:nvPr>
        </p:nvSpPr>
        <p:spPr/>
        <p:txBody>
          <a:bodyPr>
            <a:normAutofit fontScale="70000" lnSpcReduction="20000"/>
          </a:bodyPr>
          <a:lstStyle/>
          <a:p>
            <a:r>
              <a:rPr lang="en-US" dirty="0"/>
              <a:t>William Longinetti, MS</a:t>
            </a:r>
          </a:p>
          <a:p>
            <a:r>
              <a:rPr lang="en-US" dirty="0"/>
              <a:t>Public Health Advisor, OTAP</a:t>
            </a:r>
          </a:p>
          <a:p>
            <a:endParaRPr lang="en-US" dirty="0"/>
          </a:p>
          <a:p>
            <a:r>
              <a:rPr lang="en-US" dirty="0"/>
              <a:t>Amy Romero, MA</a:t>
            </a:r>
          </a:p>
          <a:p>
            <a:r>
              <a:rPr lang="en-US" dirty="0"/>
              <a:t>Public Health Advisor, OTAP</a:t>
            </a:r>
          </a:p>
          <a:p>
            <a:endParaRPr lang="en-US" dirty="0"/>
          </a:p>
          <a:p>
            <a:r>
              <a:rPr lang="en-US" dirty="0"/>
              <a:t>Lenee Simon, MPH</a:t>
            </a:r>
          </a:p>
          <a:p>
            <a:r>
              <a:rPr lang="en-US" dirty="0"/>
              <a:t>Public Health Analyst, OTAP</a:t>
            </a:r>
          </a:p>
        </p:txBody>
      </p:sp>
    </p:spTree>
    <p:extLst>
      <p:ext uri="{BB962C8B-B14F-4D97-AF65-F5344CB8AC3E}">
        <p14:creationId xmlns:p14="http://schemas.microsoft.com/office/powerpoint/2010/main" val="949899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TOR funding allows grantees to provide prevention, treatment, and recovery support services to address stimulant misuse and use disorders, including the use of contingency management strategies. </a:t>
            </a:r>
          </a:p>
          <a:p>
            <a:pPr marL="0" indent="0">
              <a:buNone/>
            </a:pPr>
            <a:endParaRPr lang="en-US" sz="2800" dirty="0"/>
          </a:p>
          <a:p>
            <a:r>
              <a:rPr lang="en-US" sz="2800" dirty="0"/>
              <a:t>Each individual contingency must be $15 or less in value and each individual client may not receive contingencies totaling more than $75 per year </a:t>
            </a:r>
          </a:p>
          <a:p>
            <a:endParaRPr lang="en-US" dirty="0"/>
          </a:p>
        </p:txBody>
      </p:sp>
      <p:sp>
        <p:nvSpPr>
          <p:cNvPr id="4" name="Title 3"/>
          <p:cNvSpPr>
            <a:spLocks noGrp="1"/>
          </p:cNvSpPr>
          <p:nvPr>
            <p:ph type="title"/>
          </p:nvPr>
        </p:nvSpPr>
        <p:spPr/>
        <p:txBody>
          <a:bodyPr>
            <a:noAutofit/>
          </a:bodyPr>
          <a:lstStyle/>
          <a:p>
            <a:r>
              <a:rPr lang="en-US" sz="4400" dirty="0"/>
              <a:t>TOR Funding – Contingency Management</a:t>
            </a: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345" y="6126166"/>
            <a:ext cx="1027070" cy="532192"/>
          </a:xfrm>
          <a:prstGeom prst="rect">
            <a:avLst/>
          </a:prstGeom>
          <a:noFill/>
          <a:ln>
            <a:noFill/>
          </a:ln>
        </p:spPr>
      </p:pic>
    </p:spTree>
    <p:extLst>
      <p:ext uri="{BB962C8B-B14F-4D97-AF65-F5344CB8AC3E}">
        <p14:creationId xmlns:p14="http://schemas.microsoft.com/office/powerpoint/2010/main" val="591750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In addition to Contingency Management incentives, grantees may provide up to $30 non-cash incentive to individuals to participate in required GPRA data collection follow up and discharge interviews ($60 per client).</a:t>
            </a:r>
          </a:p>
          <a:p>
            <a:pPr marL="0" indent="0">
              <a:buNone/>
            </a:pPr>
            <a:endParaRPr lang="en-US" dirty="0"/>
          </a:p>
        </p:txBody>
      </p:sp>
      <p:sp>
        <p:nvSpPr>
          <p:cNvPr id="4" name="Title 3"/>
          <p:cNvSpPr>
            <a:spLocks noGrp="1"/>
          </p:cNvSpPr>
          <p:nvPr>
            <p:ph type="title"/>
          </p:nvPr>
        </p:nvSpPr>
        <p:spPr/>
        <p:txBody>
          <a:bodyPr>
            <a:normAutofit fontScale="90000"/>
          </a:bodyPr>
          <a:lstStyle/>
          <a:p>
            <a:r>
              <a:rPr lang="en-US" dirty="0"/>
              <a:t>GPRA Incentives</a:t>
            </a: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2494856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Up to a combined total of 25 percent of the total grant award may be used for Data Collection and Performance Assessment and Infrastructure Development. </a:t>
            </a:r>
          </a:p>
          <a:p>
            <a:pPr lvl="1"/>
            <a:r>
              <a:rPr lang="en-US" sz="3200" b="1" dirty="0"/>
              <a:t>Examples: Working with Epidemiology Centers, hiring data entry staff </a:t>
            </a:r>
          </a:p>
          <a:p>
            <a:r>
              <a:rPr lang="en-US" sz="3200" dirty="0"/>
              <a:t>Only U.S. Food and Drug Administration (FDA) –approved products can be purchased with TOR grant funds. </a:t>
            </a:r>
          </a:p>
          <a:p>
            <a:pPr lvl="1"/>
            <a:r>
              <a:rPr lang="en-US" sz="3200" b="1" dirty="0"/>
              <a:t>Buprenorphine, methadone, naltrexone</a:t>
            </a:r>
          </a:p>
        </p:txBody>
      </p:sp>
      <p:sp>
        <p:nvSpPr>
          <p:cNvPr id="3" name="Title 2"/>
          <p:cNvSpPr>
            <a:spLocks noGrp="1"/>
          </p:cNvSpPr>
          <p:nvPr>
            <p:ph type="title"/>
          </p:nvPr>
        </p:nvSpPr>
        <p:spPr/>
        <p:txBody>
          <a:bodyPr>
            <a:normAutofit fontScale="90000"/>
          </a:bodyPr>
          <a:lstStyle/>
          <a:p>
            <a:r>
              <a:rPr lang="en-US" dirty="0"/>
              <a:t>Spending Restrictions</a:t>
            </a:r>
          </a:p>
        </p:txBody>
      </p:sp>
    </p:spTree>
    <p:extLst>
      <p:ext uri="{BB962C8B-B14F-4D97-AF65-F5344CB8AC3E}">
        <p14:creationId xmlns:p14="http://schemas.microsoft.com/office/powerpoint/2010/main" val="3833898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0" indent="0">
              <a:buNone/>
            </a:pPr>
            <a:r>
              <a:rPr lang="en-US" dirty="0"/>
              <a:t>SAMHSA grant funds may not be used to:</a:t>
            </a:r>
            <a:endParaRPr lang="en-US" sz="4400" dirty="0"/>
          </a:p>
          <a:p>
            <a:r>
              <a:rPr lang="en-US" sz="4400" dirty="0"/>
              <a:t>Exceed Salary Limitation: Award funds may not be used to pay the salary of an individual at a rate in excess of Executive Level II.</a:t>
            </a:r>
          </a:p>
          <a:p>
            <a:r>
              <a:rPr lang="en-US" sz="4400" dirty="0"/>
              <a:t>Pay for any lease beyond the project period. </a:t>
            </a:r>
          </a:p>
          <a:p>
            <a:r>
              <a:rPr lang="en-US" sz="4400" dirty="0"/>
              <a:t>Pay for the purchase or construction of any building or structure to house any part of the program. (Applicants may request up to $75,000 for renovations and alterations of existing facilities, if necessary and appropriate to the project.) </a:t>
            </a:r>
          </a:p>
          <a:p>
            <a:r>
              <a:rPr lang="en-US" sz="4400" dirty="0"/>
              <a:t>Provide residential or outpatient treatment services when the facility has not yet been acquired, sited, approved, and met all requirements for human habitation and services provision. </a:t>
            </a:r>
          </a:p>
          <a:p>
            <a:r>
              <a:rPr lang="en-US" sz="4400" dirty="0"/>
              <a:t>Provide detoxification services unless it is part of the transition to MAT with extended release naltrexone. </a:t>
            </a:r>
          </a:p>
          <a:p>
            <a:r>
              <a:rPr lang="en-US" sz="4400" dirty="0"/>
              <a:t>Make direct payments to individuals to enter treatment or continue to participate in prevention or treatment services.</a:t>
            </a:r>
          </a:p>
          <a:p>
            <a:r>
              <a:rPr lang="en-US" sz="4400" dirty="0">
                <a:solidFill>
                  <a:srgbClr val="000000"/>
                </a:solidFill>
              </a:rPr>
              <a:t>Meals are generally unallowable unless they are an integral part of a conference grant or specifically stated as an allowable expense in the FOA. Grant funds may be used for light snacks, not to exceed $3.00 per person. </a:t>
            </a:r>
          </a:p>
          <a:p>
            <a:r>
              <a:rPr lang="en-US" sz="4400" dirty="0">
                <a:solidFill>
                  <a:srgbClr val="000000"/>
                </a:solidFill>
              </a:rPr>
              <a:t>Support non-evidence-based treatment approaches. </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Spending Restrictions</a:t>
            </a:r>
          </a:p>
        </p:txBody>
      </p:sp>
    </p:spTree>
    <p:extLst>
      <p:ext uri="{BB962C8B-B14F-4D97-AF65-F5344CB8AC3E}">
        <p14:creationId xmlns:p14="http://schemas.microsoft.com/office/powerpoint/2010/main" val="60392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467" dirty="0"/>
              <a:t>Grant funds may not be used, directly or indirectly, to purchase, prescribe, or provide marijuana or treatment using marijuana. Treatment in this context includes the treatment of opioid use disorder. Grant funds also cannot be provided to any individual who or organization that provides or permits marijuana use for the purposes of treating substance use or mental disorders. See, e.g., 45 C.F.R. § 75.300(a) (requiring HHS to “ensure that Federal funding is expended . . . in full accordance with U.S. statutory . . . requirements.”); 21 U.S.C. §§ 812(c)(10) and 841 (prohibiting the possession, manufacture, sale, purchase or distribution of marijuana). This prohibition does not apply to those providing such treatment in the context of clinical research permitted by the DEA and under an FDA-approved investigational new drug application where the article being evaluated is marijuana or a constituent thereof that is otherwise a banned controlled substance under federal law.</a:t>
            </a:r>
          </a:p>
        </p:txBody>
      </p:sp>
      <p:sp>
        <p:nvSpPr>
          <p:cNvPr id="3" name="Title 2"/>
          <p:cNvSpPr>
            <a:spLocks noGrp="1"/>
          </p:cNvSpPr>
          <p:nvPr>
            <p:ph type="title"/>
          </p:nvPr>
        </p:nvSpPr>
        <p:spPr/>
        <p:txBody>
          <a:bodyPr>
            <a:normAutofit fontScale="90000"/>
          </a:bodyPr>
          <a:lstStyle/>
          <a:p>
            <a:r>
              <a:rPr lang="en-US" dirty="0"/>
              <a:t>Marijuana Restriction</a:t>
            </a:r>
          </a:p>
        </p:txBody>
      </p:sp>
    </p:spTree>
    <p:extLst>
      <p:ext uri="{BB962C8B-B14F-4D97-AF65-F5344CB8AC3E}">
        <p14:creationId xmlns:p14="http://schemas.microsoft.com/office/powerpoint/2010/main" val="246571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a:t>Re-budgeting involves the transfer of funds to cost categories—such as personnel, fringe, travel, equipment, supplies, contractual, other, or indirect —that were not previously approved in the funded application. </a:t>
            </a:r>
          </a:p>
          <a:p>
            <a:pPr lvl="1"/>
            <a:r>
              <a:rPr lang="en-US" b="1" dirty="0"/>
              <a:t>For example, if no equipment was requested in the approved application, but the recipient now wants to use funds to purchase an item of equipment, then a post award amendment needs to be submitted.</a:t>
            </a:r>
          </a:p>
          <a:p>
            <a:r>
              <a:rPr lang="en-US" dirty="0"/>
              <a:t>A Post Award Amendment Budget Revision is also required for:</a:t>
            </a:r>
          </a:p>
          <a:p>
            <a:pPr lvl="1"/>
            <a:r>
              <a:rPr lang="en-US" dirty="0"/>
              <a:t>Reallocation of funds within a budget period that exceeds 25% of the approved total budget, or $250,000, whichever is less.</a:t>
            </a:r>
          </a:p>
          <a:p>
            <a:pPr lvl="1"/>
            <a:r>
              <a:rPr lang="en-US" dirty="0"/>
              <a:t>The purchase of a unit of equipment exceeding $25,000, such as a transport van, that was not previously approved in the funded application.</a:t>
            </a:r>
          </a:p>
          <a:p>
            <a:r>
              <a:rPr lang="en-US" b="1"/>
              <a:t>If </a:t>
            </a:r>
            <a:r>
              <a:rPr lang="en-US" b="1" dirty="0"/>
              <a:t>none of these conditions apply, funds can be reallocated without requiring a Post Award Amendment Budget Revision.</a:t>
            </a:r>
            <a:endParaRPr lang="en-US" dirty="0"/>
          </a:p>
        </p:txBody>
      </p:sp>
      <p:sp>
        <p:nvSpPr>
          <p:cNvPr id="3" name="Title 2"/>
          <p:cNvSpPr>
            <a:spLocks noGrp="1"/>
          </p:cNvSpPr>
          <p:nvPr>
            <p:ph type="title"/>
          </p:nvPr>
        </p:nvSpPr>
        <p:spPr/>
        <p:txBody>
          <a:bodyPr>
            <a:normAutofit fontScale="90000"/>
          </a:bodyPr>
          <a:lstStyle/>
          <a:p>
            <a:r>
              <a:rPr lang="en-US" dirty="0"/>
              <a:t>Budget Revisions </a:t>
            </a:r>
          </a:p>
        </p:txBody>
      </p:sp>
    </p:spTree>
    <p:extLst>
      <p:ext uri="{BB962C8B-B14F-4D97-AF65-F5344CB8AC3E}">
        <p14:creationId xmlns:p14="http://schemas.microsoft.com/office/powerpoint/2010/main" val="276884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buNone/>
            </a:pPr>
            <a:r>
              <a:rPr lang="en-US" sz="5100" b="1" dirty="0"/>
              <a:t>Contact your GPO:</a:t>
            </a:r>
          </a:p>
          <a:p>
            <a:pPr marL="0" indent="0">
              <a:buNone/>
            </a:pPr>
            <a:endParaRPr lang="en-US" sz="5100" b="1" dirty="0"/>
          </a:p>
          <a:p>
            <a:pPr marL="0" indent="0">
              <a:buNone/>
            </a:pPr>
            <a:r>
              <a:rPr lang="en-US" sz="5100" b="1" dirty="0"/>
              <a:t>Amy Romero, MA</a:t>
            </a:r>
            <a:endParaRPr lang="en-US" sz="5100" dirty="0"/>
          </a:p>
          <a:p>
            <a:pPr marL="0" indent="0">
              <a:buNone/>
            </a:pPr>
            <a:r>
              <a:rPr lang="en-US" sz="5100" dirty="0"/>
              <a:t>Phone: 240-276-1622</a:t>
            </a:r>
          </a:p>
          <a:p>
            <a:pPr marL="0" indent="0">
              <a:buNone/>
            </a:pPr>
            <a:r>
              <a:rPr lang="en-US" sz="5100" dirty="0"/>
              <a:t>E-mail: </a:t>
            </a:r>
            <a:r>
              <a:rPr lang="en-US" sz="5100" u="sng" dirty="0">
                <a:hlinkClick r:id="rId3"/>
              </a:rPr>
              <a:t>Amy.Romero@samhsa.hhs.gov</a:t>
            </a:r>
            <a:endParaRPr lang="en-US" sz="5100" dirty="0"/>
          </a:p>
          <a:p>
            <a:pPr marL="0" indent="0">
              <a:buNone/>
            </a:pPr>
            <a:r>
              <a:rPr lang="en-US" sz="5100" dirty="0"/>
              <a:t> </a:t>
            </a:r>
          </a:p>
          <a:p>
            <a:pPr marL="0" indent="0">
              <a:buNone/>
            </a:pPr>
            <a:r>
              <a:rPr lang="en-US" sz="5100" b="1" dirty="0">
                <a:solidFill>
                  <a:srgbClr val="000000"/>
                </a:solidFill>
                <a:latin typeface="Calibri" panose="020F0502020204030204" pitchFamily="34" charset="0"/>
              </a:rPr>
              <a:t>Lenee Simon, MPH</a:t>
            </a:r>
          </a:p>
          <a:p>
            <a:pPr marL="0" indent="0">
              <a:buNone/>
            </a:pPr>
            <a:r>
              <a:rPr lang="en-US" sz="5100" dirty="0">
                <a:solidFill>
                  <a:srgbClr val="000000"/>
                </a:solidFill>
                <a:latin typeface="Calibri" panose="020F0502020204030204" pitchFamily="34" charset="0"/>
              </a:rPr>
              <a:t>Phone: 240-276-1264 </a:t>
            </a:r>
          </a:p>
          <a:p>
            <a:pPr marL="0" indent="0">
              <a:buNone/>
            </a:pPr>
            <a:r>
              <a:rPr lang="en-US" sz="5100" dirty="0">
                <a:solidFill>
                  <a:srgbClr val="000000"/>
                </a:solidFill>
                <a:latin typeface="Calibri" panose="020F0502020204030204" pitchFamily="34" charset="0"/>
              </a:rPr>
              <a:t>Email: </a:t>
            </a:r>
            <a:r>
              <a:rPr lang="en-US" sz="5100" dirty="0">
                <a:solidFill>
                  <a:srgbClr val="0562C1"/>
                </a:solidFill>
                <a:latin typeface="Calibri" panose="020F0502020204030204" pitchFamily="34" charset="0"/>
                <a:hlinkClick r:id="rId4"/>
              </a:rPr>
              <a:t>lenee.simon@samhsa.hhs.gov</a:t>
            </a:r>
            <a:r>
              <a:rPr lang="en-US" sz="5100" dirty="0">
                <a:solidFill>
                  <a:srgbClr val="0562C1"/>
                </a:solidFill>
                <a:latin typeface="Calibri" panose="020F0502020204030204" pitchFamily="34" charset="0"/>
              </a:rPr>
              <a:t> </a:t>
            </a:r>
            <a:endParaRPr lang="en-US" sz="5100" dirty="0">
              <a:solidFill>
                <a:srgbClr val="000000"/>
              </a:solidFill>
              <a:latin typeface="Calibri" panose="020F0502020204030204" pitchFamily="34" charset="0"/>
            </a:endParaRPr>
          </a:p>
          <a:p>
            <a:pPr marL="0" indent="0">
              <a:buNone/>
            </a:pPr>
            <a:endParaRPr lang="en-US" sz="5100" dirty="0"/>
          </a:p>
          <a:p>
            <a:pPr marL="0" indent="0">
              <a:buNone/>
            </a:pPr>
            <a:r>
              <a:rPr lang="en-US" sz="5100" b="1" dirty="0"/>
              <a:t>William Longinetti, MS</a:t>
            </a:r>
            <a:endParaRPr lang="en-US" sz="5100" dirty="0"/>
          </a:p>
          <a:p>
            <a:pPr marL="0" indent="0">
              <a:buNone/>
            </a:pPr>
            <a:r>
              <a:rPr lang="en-US" sz="5100" dirty="0"/>
              <a:t>Phone: 240-276-1190</a:t>
            </a:r>
          </a:p>
          <a:p>
            <a:pPr marL="0" indent="0">
              <a:buNone/>
            </a:pPr>
            <a:r>
              <a:rPr lang="en-US" sz="5100" dirty="0"/>
              <a:t>E-mail: </a:t>
            </a:r>
            <a:r>
              <a:rPr lang="en-US" sz="5100" u="sng" dirty="0">
                <a:hlinkClick r:id="rId5"/>
              </a:rPr>
              <a:t>william.longinetti@samhsa.hhs.gov</a:t>
            </a:r>
            <a:endParaRPr lang="en-US" sz="5100" dirty="0"/>
          </a:p>
          <a:p>
            <a:pPr lvl="1"/>
            <a:endParaRPr lang="en-US" dirty="0"/>
          </a:p>
        </p:txBody>
      </p:sp>
      <p:sp>
        <p:nvSpPr>
          <p:cNvPr id="4" name="Title 3"/>
          <p:cNvSpPr>
            <a:spLocks noGrp="1"/>
          </p:cNvSpPr>
          <p:nvPr>
            <p:ph type="title"/>
          </p:nvPr>
        </p:nvSpPr>
        <p:spPr>
          <a:xfrm>
            <a:off x="423341" y="289949"/>
            <a:ext cx="11159059" cy="633009"/>
          </a:xfrm>
        </p:spPr>
        <p:txBody>
          <a:bodyPr>
            <a:normAutofit fontScale="90000"/>
          </a:bodyPr>
          <a:lstStyle/>
          <a:p>
            <a:r>
              <a:rPr lang="en-US" dirty="0"/>
              <a:t>Questions?</a:t>
            </a:r>
          </a:p>
        </p:txBody>
      </p:sp>
      <p:pic>
        <p:nvPicPr>
          <p:cNvPr id="5" name="Picture 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154176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ChangeArrowheads="1"/>
          </p:cNvSpPr>
          <p:nvPr/>
        </p:nvSpPr>
        <p:spPr bwMode="auto">
          <a:xfrm>
            <a:off x="785814" y="173040"/>
            <a:ext cx="443525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609585"/>
            <a:r>
              <a:rPr lang="en-US" altLang="en-US" sz="3400" dirty="0">
                <a:solidFill>
                  <a:prstClr val="white"/>
                </a:solidFill>
                <a:latin typeface="+mj-lt"/>
                <a:ea typeface="Yu Gothic UI Semibold" panose="020B0700000000000000" pitchFamily="34" charset="-128"/>
                <a:cs typeface="Times New Roman" panose="02020603050405020304" pitchFamily="18" charset="0"/>
              </a:rPr>
              <a:t>TOR Required Activities</a:t>
            </a:r>
            <a:endParaRPr lang="en-US" altLang="en-US" sz="3400" dirty="0">
              <a:solidFill>
                <a:prstClr val="black"/>
              </a:solidFill>
              <a:latin typeface="+mj-lt"/>
              <a:cs typeface="Times New Roman" panose="02020603050405020304" pitchFamily="18" charset="0"/>
            </a:endParaRPr>
          </a:p>
        </p:txBody>
      </p:sp>
      <p:sp>
        <p:nvSpPr>
          <p:cNvPr id="59396" name="Content Placeholder 2"/>
          <p:cNvSpPr txBox="1">
            <a:spLocks/>
          </p:cNvSpPr>
          <p:nvPr/>
        </p:nvSpPr>
        <p:spPr bwMode="auto">
          <a:xfrm>
            <a:off x="785814" y="1152183"/>
            <a:ext cx="107362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indent="0" defTabSz="609585">
              <a:lnSpc>
                <a:spcPct val="90000"/>
              </a:lnSpc>
              <a:spcAft>
                <a:spcPts val="1800"/>
              </a:spcAft>
            </a:pPr>
            <a:r>
              <a:rPr lang="en-US" altLang="en-US" sz="2667" dirty="0">
                <a:solidFill>
                  <a:prstClr val="black"/>
                </a:solidFill>
                <a:latin typeface="+mn-lt"/>
                <a:cs typeface="Times New Roman" panose="02020603050405020304" pitchFamily="18" charset="0"/>
              </a:rPr>
              <a:t>Grantees must use SAMHSA’s TOR grant funds primarily to support evidence-based prevention, treatment, and/or recovery support activities as described in Section Two of the funding opportunity announcement (FOA). All grantees are required to prioritize the delivery of MAT services. </a:t>
            </a:r>
          </a:p>
          <a:p>
            <a:pPr marL="0" indent="0" defTabSz="609585">
              <a:lnSpc>
                <a:spcPct val="90000"/>
              </a:lnSpc>
              <a:spcAft>
                <a:spcPts val="1800"/>
              </a:spcAft>
            </a:pPr>
            <a:r>
              <a:rPr lang="en-US" altLang="en-US" sz="2667" dirty="0">
                <a:solidFill>
                  <a:prstClr val="black"/>
                </a:solidFill>
                <a:latin typeface="+mn-lt"/>
                <a:cs typeface="Times New Roman" panose="02020603050405020304" pitchFamily="18" charset="0"/>
              </a:rPr>
              <a:t>Grantees are expected to </a:t>
            </a:r>
            <a:r>
              <a:rPr lang="en-US" altLang="en-US" sz="2667" b="1" u="sng" dirty="0">
                <a:solidFill>
                  <a:srgbClr val="FF0000"/>
                </a:solidFill>
                <a:latin typeface="+mn-lt"/>
                <a:cs typeface="Times New Roman" panose="02020603050405020304" pitchFamily="18" charset="0"/>
              </a:rPr>
              <a:t>select activities </a:t>
            </a:r>
            <a:r>
              <a:rPr lang="en-US" altLang="en-US" sz="2667" dirty="0">
                <a:solidFill>
                  <a:prstClr val="black"/>
                </a:solidFill>
                <a:latin typeface="+mn-lt"/>
                <a:cs typeface="Times New Roman" panose="02020603050405020304" pitchFamily="18" charset="0"/>
              </a:rPr>
              <a:t>from the list below on which your program will focus: </a:t>
            </a:r>
          </a:p>
          <a:p>
            <a:pPr marL="342900" indent="-342900" defTabSz="609585">
              <a:lnSpc>
                <a:spcPct val="90000"/>
              </a:lnSpc>
              <a:spcAft>
                <a:spcPts val="1800"/>
              </a:spcAft>
              <a:buFont typeface="Arial" panose="020B0604020202020204" pitchFamily="34" charset="0"/>
              <a:buChar char="•"/>
            </a:pPr>
            <a:r>
              <a:rPr lang="en-US" sz="2400" dirty="0">
                <a:solidFill>
                  <a:prstClr val="black"/>
                </a:solidFill>
                <a:latin typeface="+mn-lt"/>
                <a:cs typeface="Times New Roman" panose="02020603050405020304" pitchFamily="18" charset="0"/>
              </a:rPr>
              <a:t>Complete a comprehensive strategic plan, based on the most current epidemiological data for the tribe, to address the gaps in prevention, treatment, and recovery identified by the tribe.</a:t>
            </a:r>
            <a:r>
              <a:rPr lang="en-US" sz="2400" b="1" dirty="0">
                <a:solidFill>
                  <a:prstClr val="black"/>
                </a:solidFill>
                <a:latin typeface="+mn-lt"/>
                <a:cs typeface="Times New Roman" panose="02020603050405020304" pitchFamily="18" charset="0"/>
              </a:rPr>
              <a:t> </a:t>
            </a:r>
          </a:p>
          <a:p>
            <a:pPr marL="800100" lvl="1" indent="-342900" defTabSz="609585">
              <a:lnSpc>
                <a:spcPct val="90000"/>
              </a:lnSpc>
              <a:spcAft>
                <a:spcPts val="1800"/>
              </a:spcAft>
              <a:buFont typeface="Arial" panose="020B0604020202020204" pitchFamily="34" charset="0"/>
              <a:buChar char="•"/>
            </a:pPr>
            <a:r>
              <a:rPr lang="en-US" sz="2000" b="1" dirty="0">
                <a:solidFill>
                  <a:prstClr val="black"/>
                </a:solidFill>
                <a:cs typeface="Times New Roman" panose="02020603050405020304" pitchFamily="18" charset="0"/>
              </a:rPr>
              <a:t>Examples: Work with consultant to develop strategic plan; cover costs of stakeholder meetings; cover costs of community readiness assessment data collection.</a:t>
            </a:r>
            <a:endParaRPr lang="en-US" altLang="en-US" sz="2000" dirty="0">
              <a:solidFill>
                <a:prstClr val="black"/>
              </a:solidFill>
            </a:endParaRPr>
          </a:p>
          <a:p>
            <a:pPr marL="304792" indent="-304792" defTabSz="609585">
              <a:lnSpc>
                <a:spcPct val="90000"/>
              </a:lnSpc>
              <a:buFont typeface="Arial" panose="020B0604020202020204" pitchFamily="34" charset="0"/>
              <a:buChar char="•"/>
            </a:pPr>
            <a:endParaRPr lang="en-US" altLang="en-US" sz="2800" b="1" dirty="0">
              <a:solidFill>
                <a:prstClr val="black"/>
              </a:solidFill>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539" y="5996247"/>
            <a:ext cx="1369427" cy="709589"/>
          </a:xfrm>
          <a:prstGeom prst="rect">
            <a:avLst/>
          </a:prstGeom>
          <a:noFill/>
          <a:ln>
            <a:noFill/>
          </a:ln>
        </p:spPr>
      </p:pic>
    </p:spTree>
    <p:extLst>
      <p:ext uri="{BB962C8B-B14F-4D97-AF65-F5344CB8AC3E}">
        <p14:creationId xmlns:p14="http://schemas.microsoft.com/office/powerpoint/2010/main" val="3940362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ChangeArrowheads="1"/>
          </p:cNvSpPr>
          <p:nvPr/>
        </p:nvSpPr>
        <p:spPr bwMode="auto">
          <a:xfrm>
            <a:off x="785813" y="173040"/>
            <a:ext cx="545957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609585"/>
            <a:r>
              <a:rPr lang="en-US" altLang="en-US" sz="3400" dirty="0">
                <a:solidFill>
                  <a:prstClr val="white"/>
                </a:solidFill>
                <a:latin typeface="+mj-lt"/>
                <a:ea typeface="Yu Gothic UI Semibold" panose="020B0700000000000000" pitchFamily="34" charset="-128"/>
                <a:cs typeface="Times New Roman" panose="02020603050405020304" pitchFamily="18" charset="0"/>
              </a:rPr>
              <a:t>TOR Required Activities </a:t>
            </a:r>
            <a:r>
              <a:rPr lang="en-US" altLang="en-US" sz="2667" dirty="0">
                <a:solidFill>
                  <a:prstClr val="white"/>
                </a:solidFill>
                <a:latin typeface="+mj-lt"/>
                <a:ea typeface="Yu Gothic UI Semibold" panose="020B0700000000000000" pitchFamily="34" charset="-128"/>
                <a:cs typeface="Times New Roman" panose="02020603050405020304" pitchFamily="18" charset="0"/>
              </a:rPr>
              <a:t>(cont.)</a:t>
            </a:r>
            <a:endParaRPr lang="en-US" altLang="en-US" sz="2667" dirty="0">
              <a:solidFill>
                <a:prstClr val="black"/>
              </a:solidFill>
              <a:latin typeface="+mj-lt"/>
              <a:cs typeface="Times New Roman" panose="02020603050405020304" pitchFamily="18" charset="0"/>
            </a:endParaRPr>
          </a:p>
        </p:txBody>
      </p:sp>
      <p:sp>
        <p:nvSpPr>
          <p:cNvPr id="4" name="Content Placeholder 2"/>
          <p:cNvSpPr txBox="1">
            <a:spLocks/>
          </p:cNvSpPr>
          <p:nvPr/>
        </p:nvSpPr>
        <p:spPr bwMode="auto">
          <a:xfrm>
            <a:off x="785814" y="1119653"/>
            <a:ext cx="10736263" cy="5079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342900" indent="-342900" defTabSz="609585">
              <a:spcBef>
                <a:spcPts val="1333"/>
              </a:spcBef>
              <a:buFont typeface="Arial" panose="020B0604020202020204" pitchFamily="34" charset="0"/>
              <a:buChar char="•"/>
              <a:defRPr/>
            </a:pPr>
            <a:r>
              <a:rPr lang="en-US" sz="2400" dirty="0">
                <a:solidFill>
                  <a:prstClr val="black"/>
                </a:solidFill>
                <a:latin typeface="+mn-lt"/>
                <a:cs typeface="Times New Roman" panose="02020603050405020304" pitchFamily="18" charset="0"/>
              </a:rPr>
              <a:t>Implement workforce development activities to ensure that individuals working in tribal communities are well versed in strategies to prevent and treat opioid misuse.</a:t>
            </a:r>
          </a:p>
          <a:p>
            <a:pPr marL="800100" lvl="1" indent="-342900" defTabSz="609585">
              <a:spcBef>
                <a:spcPts val="1333"/>
              </a:spcBef>
              <a:defRPr/>
            </a:pPr>
            <a:r>
              <a:rPr lang="en-US" sz="2000" b="1" dirty="0">
                <a:solidFill>
                  <a:prstClr val="black"/>
                </a:solidFill>
                <a:latin typeface="+mn-lt"/>
                <a:cs typeface="Times New Roman" panose="02020603050405020304" pitchFamily="18" charset="0"/>
              </a:rPr>
              <a:t>Examples: Hold buprenorphine waiver trainings; hold trainings for BH staff on EBPs such as CBT, MI, trauma-informed care; hold peer recovery specialist trainings; Project ECHO training.</a:t>
            </a:r>
          </a:p>
          <a:p>
            <a:pPr marL="342900" indent="-342900" defTabSz="609585">
              <a:spcBef>
                <a:spcPts val="1333"/>
              </a:spcBef>
              <a:buFont typeface="Arial" panose="020B0604020202020204" pitchFamily="34" charset="0"/>
              <a:buChar char="•"/>
              <a:defRPr/>
            </a:pPr>
            <a:r>
              <a:rPr lang="en-US" sz="2400" dirty="0">
                <a:solidFill>
                  <a:prstClr val="black"/>
                </a:solidFill>
                <a:latin typeface="+mn-lt"/>
                <a:cs typeface="Times New Roman" panose="02020603050405020304" pitchFamily="18" charset="0"/>
              </a:rPr>
              <a:t>Develop effective prevention strategies. Develop strategies to purchase and disseminate naloxone and provide training on its use to first responders and other tribal members.</a:t>
            </a:r>
          </a:p>
          <a:p>
            <a:pPr marL="800100" lvl="1" indent="-342900" defTabSz="609585">
              <a:spcBef>
                <a:spcPts val="1333"/>
              </a:spcBef>
              <a:defRPr/>
            </a:pPr>
            <a:r>
              <a:rPr lang="en-US" sz="2000" b="1" dirty="0">
                <a:solidFill>
                  <a:prstClr val="black"/>
                </a:solidFill>
                <a:cs typeface="Times New Roman" panose="02020603050405020304" pitchFamily="18" charset="0"/>
              </a:rPr>
              <a:t>Examples: Hold school-based or community-based prevention events; purchase and distribute prevention education materials at events; hold naloxone trainings and purchase/distribute naloxone kits to training attendees.</a:t>
            </a:r>
            <a:endParaRPr lang="en-US" sz="2000" b="1" dirty="0">
              <a:solidFill>
                <a:prstClr val="black"/>
              </a:solidFill>
              <a:latin typeface="+mn-lt"/>
              <a:cs typeface="Times New Roman" panose="02020603050405020304" pitchFamily="18" charset="0"/>
            </a:endParaRPr>
          </a:p>
          <a:p>
            <a:pPr marL="0" indent="0" defTabSz="609585">
              <a:spcBef>
                <a:spcPts val="1333"/>
              </a:spcBef>
              <a:defRPr/>
            </a:pPr>
            <a:endParaRPr lang="en-US" dirty="0">
              <a:solidFill>
                <a:prstClr val="black"/>
              </a:solidFill>
            </a:endParaRPr>
          </a:p>
          <a:p>
            <a:pPr marL="457189" indent="-457189" defTabSz="609585">
              <a:spcBef>
                <a:spcPts val="1333"/>
              </a:spcBef>
              <a:buFont typeface="Arial" panose="020B0604020202020204" pitchFamily="34" charset="0"/>
              <a:buChar char="•"/>
              <a:defRPr/>
            </a:pPr>
            <a:endParaRPr lang="en-US" dirty="0">
              <a:solidFill>
                <a:prstClr val="black"/>
              </a:solidFill>
            </a:endParaRPr>
          </a:p>
          <a:p>
            <a:pPr marL="304792" indent="-304792" defTabSz="609585">
              <a:spcBef>
                <a:spcPct val="0"/>
              </a:spcBef>
              <a:spcAft>
                <a:spcPts val="1800"/>
              </a:spcAft>
              <a:buFont typeface="Arial" panose="020B0604020202020204" pitchFamily="34" charset="0"/>
              <a:buChar char="•"/>
              <a:defRPr/>
            </a:pPr>
            <a:endParaRPr lang="en-US" altLang="en-US" dirty="0">
              <a:solidFill>
                <a:prstClr val="black"/>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539" y="5996247"/>
            <a:ext cx="1369427" cy="709589"/>
          </a:xfrm>
          <a:prstGeom prst="rect">
            <a:avLst/>
          </a:prstGeom>
          <a:noFill/>
          <a:ln>
            <a:noFill/>
          </a:ln>
        </p:spPr>
      </p:pic>
    </p:spTree>
    <p:extLst>
      <p:ext uri="{BB962C8B-B14F-4D97-AF65-F5344CB8AC3E}">
        <p14:creationId xmlns:p14="http://schemas.microsoft.com/office/powerpoint/2010/main" val="4072221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ChangeArrowheads="1"/>
          </p:cNvSpPr>
          <p:nvPr/>
        </p:nvSpPr>
        <p:spPr bwMode="auto">
          <a:xfrm>
            <a:off x="785813" y="173040"/>
            <a:ext cx="545957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609585"/>
            <a:r>
              <a:rPr lang="en-US" altLang="en-US" sz="3400" dirty="0">
                <a:solidFill>
                  <a:prstClr val="white"/>
                </a:solidFill>
                <a:latin typeface="+mj-lt"/>
                <a:ea typeface="Yu Gothic UI Semibold" panose="020B0700000000000000" pitchFamily="34" charset="-128"/>
                <a:cs typeface="Times New Roman" panose="02020603050405020304" pitchFamily="18" charset="0"/>
              </a:rPr>
              <a:t>TOR Required Activities </a:t>
            </a:r>
            <a:r>
              <a:rPr lang="en-US" altLang="en-US" sz="2667" dirty="0">
                <a:solidFill>
                  <a:prstClr val="white"/>
                </a:solidFill>
                <a:latin typeface="+mj-lt"/>
                <a:ea typeface="Yu Gothic UI Semibold" panose="020B0700000000000000" pitchFamily="34" charset="-128"/>
                <a:cs typeface="Times New Roman" panose="02020603050405020304" pitchFamily="18" charset="0"/>
              </a:rPr>
              <a:t>(cont.)</a:t>
            </a:r>
            <a:endParaRPr lang="en-US" altLang="en-US" sz="2667" dirty="0">
              <a:solidFill>
                <a:prstClr val="black"/>
              </a:solidFill>
              <a:latin typeface="+mj-lt"/>
              <a:cs typeface="Times New Roman" panose="02020603050405020304" pitchFamily="18" charset="0"/>
            </a:endParaRPr>
          </a:p>
        </p:txBody>
      </p:sp>
      <p:sp>
        <p:nvSpPr>
          <p:cNvPr id="4" name="Content Placeholder 2"/>
          <p:cNvSpPr txBox="1">
            <a:spLocks/>
          </p:cNvSpPr>
          <p:nvPr/>
        </p:nvSpPr>
        <p:spPr bwMode="auto">
          <a:xfrm>
            <a:off x="785814" y="1119653"/>
            <a:ext cx="10736263" cy="5079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457189" indent="-457189" defTabSz="609585">
              <a:spcBef>
                <a:spcPts val="1333"/>
              </a:spcBef>
              <a:buFont typeface="Arial" panose="020B0604020202020204" pitchFamily="34" charset="0"/>
              <a:buChar char="•"/>
              <a:defRPr/>
            </a:pPr>
            <a:r>
              <a:rPr lang="en-US" dirty="0">
                <a:solidFill>
                  <a:prstClr val="black"/>
                </a:solidFill>
                <a:cs typeface="Times New Roman" panose="02020603050405020304" pitchFamily="18" charset="0"/>
              </a:rPr>
              <a:t>Implement service delivery models that enable the full spectrum of treatment and recovery support services that facilitate positive treatment outcomes and long-term recovery.</a:t>
            </a:r>
          </a:p>
          <a:p>
            <a:pPr marL="914389" lvl="1" indent="-457189" defTabSz="609585">
              <a:spcBef>
                <a:spcPts val="1333"/>
              </a:spcBef>
              <a:defRPr/>
            </a:pPr>
            <a:r>
              <a:rPr lang="en-US" b="1" dirty="0">
                <a:solidFill>
                  <a:prstClr val="black"/>
                </a:solidFill>
                <a:cs typeface="Times New Roman" panose="02020603050405020304" pitchFamily="18" charset="0"/>
              </a:rPr>
              <a:t>Examples: Purchase MAT medications and provide MAT with qualified provider and setting; provide individual or group SUD counseling.</a:t>
            </a:r>
          </a:p>
          <a:p>
            <a:pPr marL="457189" indent="-457189" defTabSz="609585">
              <a:spcBef>
                <a:spcPts val="1333"/>
              </a:spcBef>
              <a:buFont typeface="Arial" panose="020B0604020202020204" pitchFamily="34" charset="0"/>
              <a:buChar char="•"/>
              <a:defRPr/>
            </a:pPr>
            <a:r>
              <a:rPr lang="en-US" dirty="0">
                <a:solidFill>
                  <a:prstClr val="black"/>
                </a:solidFill>
                <a:latin typeface="+mn-lt"/>
                <a:cs typeface="Times New Roman" panose="02020603050405020304" pitchFamily="18" charset="0"/>
              </a:rPr>
              <a:t>Implement community recovery support services such as peer supports, recovery coaches, and recovery housing.</a:t>
            </a:r>
          </a:p>
          <a:p>
            <a:pPr marL="914389" lvl="1" indent="-457189" defTabSz="609585">
              <a:spcBef>
                <a:spcPts val="1333"/>
              </a:spcBef>
              <a:defRPr/>
            </a:pPr>
            <a:r>
              <a:rPr lang="en-US" b="1" dirty="0">
                <a:solidFill>
                  <a:prstClr val="black"/>
                </a:solidFill>
                <a:cs typeface="Times New Roman" panose="02020603050405020304" pitchFamily="18" charset="0"/>
              </a:rPr>
              <a:t>Examples: Fund peer support specialist or recovery coach salaries; fund recovery housing development or operating expenses; implement </a:t>
            </a:r>
            <a:r>
              <a:rPr lang="en-US" b="1" dirty="0" err="1">
                <a:solidFill>
                  <a:prstClr val="black"/>
                </a:solidFill>
                <a:cs typeface="Times New Roman" panose="02020603050405020304" pitchFamily="18" charset="0"/>
              </a:rPr>
              <a:t>Wellbriety</a:t>
            </a:r>
            <a:r>
              <a:rPr lang="en-US" b="1" dirty="0">
                <a:solidFill>
                  <a:prstClr val="black"/>
                </a:solidFill>
                <a:cs typeface="Times New Roman" panose="02020603050405020304" pitchFamily="18" charset="0"/>
              </a:rPr>
              <a:t> groups; fund nutrition, acupuncture, or yoga programs.</a:t>
            </a:r>
            <a:endParaRPr lang="en-US" dirty="0">
              <a:solidFill>
                <a:prstClr val="black"/>
              </a:solidFill>
              <a:latin typeface="+mn-lt"/>
              <a:cs typeface="Times New Roman" panose="02020603050405020304" pitchFamily="18"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539" y="5996247"/>
            <a:ext cx="1369427" cy="709589"/>
          </a:xfrm>
          <a:prstGeom prst="rect">
            <a:avLst/>
          </a:prstGeom>
          <a:noFill/>
          <a:ln>
            <a:noFill/>
          </a:ln>
        </p:spPr>
      </p:pic>
    </p:spTree>
    <p:extLst>
      <p:ext uri="{BB962C8B-B14F-4D97-AF65-F5344CB8AC3E}">
        <p14:creationId xmlns:p14="http://schemas.microsoft.com/office/powerpoint/2010/main" val="2926211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ChangeArrowheads="1"/>
          </p:cNvSpPr>
          <p:nvPr/>
        </p:nvSpPr>
        <p:spPr bwMode="auto">
          <a:xfrm>
            <a:off x="785813" y="173040"/>
            <a:ext cx="545957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609585"/>
            <a:r>
              <a:rPr lang="en-US" altLang="en-US" sz="3400" dirty="0">
                <a:solidFill>
                  <a:prstClr val="white"/>
                </a:solidFill>
                <a:latin typeface="+mj-lt"/>
                <a:ea typeface="Yu Gothic UI Semibold" panose="020B0700000000000000" pitchFamily="34" charset="-128"/>
                <a:cs typeface="Times New Roman" panose="02020603050405020304" pitchFamily="18" charset="0"/>
              </a:rPr>
              <a:t>TOR Required Activities </a:t>
            </a:r>
            <a:r>
              <a:rPr lang="en-US" altLang="en-US" sz="2667" dirty="0">
                <a:solidFill>
                  <a:prstClr val="white"/>
                </a:solidFill>
                <a:latin typeface="+mj-lt"/>
                <a:ea typeface="Yu Gothic UI Semibold" panose="020B0700000000000000" pitchFamily="34" charset="-128"/>
                <a:cs typeface="Times New Roman" panose="02020603050405020304" pitchFamily="18" charset="0"/>
              </a:rPr>
              <a:t>(cont.)</a:t>
            </a:r>
            <a:endParaRPr lang="en-US" altLang="en-US" sz="2667" dirty="0">
              <a:solidFill>
                <a:prstClr val="black"/>
              </a:solidFill>
              <a:latin typeface="+mj-lt"/>
              <a:cs typeface="Times New Roman" panose="02020603050405020304" pitchFamily="18" charset="0"/>
            </a:endParaRPr>
          </a:p>
        </p:txBody>
      </p:sp>
      <p:sp>
        <p:nvSpPr>
          <p:cNvPr id="4" name="Content Placeholder 2"/>
          <p:cNvSpPr txBox="1">
            <a:spLocks/>
          </p:cNvSpPr>
          <p:nvPr/>
        </p:nvSpPr>
        <p:spPr bwMode="auto">
          <a:xfrm>
            <a:off x="785814" y="1119653"/>
            <a:ext cx="10736263" cy="5079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457189" indent="-457189" defTabSz="609585">
              <a:spcBef>
                <a:spcPts val="1333"/>
              </a:spcBef>
              <a:buFont typeface="Arial" panose="020B0604020202020204" pitchFamily="34" charset="0"/>
              <a:buChar char="•"/>
              <a:defRPr/>
            </a:pPr>
            <a:r>
              <a:rPr lang="en-US" sz="2400" dirty="0">
                <a:solidFill>
                  <a:prstClr val="black"/>
                </a:solidFill>
                <a:latin typeface="+mn-lt"/>
                <a:cs typeface="Times New Roman" panose="02020603050405020304" pitchFamily="18" charset="0"/>
              </a:rPr>
              <a:t>Provide assistance to patients with treatment costs and develop other strategies to eliminate or reduce treatment costs for under- and uninsured patients.</a:t>
            </a:r>
          </a:p>
          <a:p>
            <a:pPr marL="914389" lvl="1" indent="-457189" defTabSz="609585">
              <a:spcBef>
                <a:spcPts val="1333"/>
              </a:spcBef>
              <a:defRPr/>
            </a:pPr>
            <a:r>
              <a:rPr lang="en-US" sz="2000" b="1" dirty="0">
                <a:solidFill>
                  <a:prstClr val="black"/>
                </a:solidFill>
                <a:cs typeface="Times New Roman" panose="02020603050405020304" pitchFamily="18" charset="0"/>
              </a:rPr>
              <a:t>Examples: Funding residential treatment for 10 clients; covering costs of MAT medications where not covered by insurance; covering transportation costs for clients in treatment.</a:t>
            </a:r>
          </a:p>
          <a:p>
            <a:pPr marL="457200" indent="-457200" defTabSz="609585">
              <a:spcBef>
                <a:spcPts val="1333"/>
              </a:spcBef>
              <a:buFont typeface="Arial" panose="020B0604020202020204" pitchFamily="34" charset="0"/>
              <a:buChar char="•"/>
              <a:defRPr/>
            </a:pPr>
            <a:r>
              <a:rPr lang="en-US" sz="2400" dirty="0">
                <a:solidFill>
                  <a:prstClr val="black"/>
                </a:solidFill>
                <a:latin typeface="+mn-lt"/>
                <a:cs typeface="Times New Roman" panose="02020603050405020304" pitchFamily="18" charset="0"/>
              </a:rPr>
              <a:t>Provide treatment transition and coverage for patients reentering communities from criminal justice settings or other rehabilitative settings. </a:t>
            </a:r>
          </a:p>
          <a:p>
            <a:pPr marL="914389" lvl="1" indent="-457189" defTabSz="609585">
              <a:spcBef>
                <a:spcPts val="1333"/>
              </a:spcBef>
              <a:defRPr/>
            </a:pPr>
            <a:r>
              <a:rPr lang="en-US" sz="2000" b="1" dirty="0">
                <a:solidFill>
                  <a:prstClr val="black"/>
                </a:solidFill>
                <a:cs typeface="Times New Roman" panose="02020603050405020304" pitchFamily="18" charset="0"/>
              </a:rPr>
              <a:t>Examples: Funding case management or recovery housing for clients leaving corrections settings.</a:t>
            </a:r>
          </a:p>
          <a:p>
            <a:pPr marL="457200" indent="-457200" defTabSz="609585">
              <a:spcBef>
                <a:spcPts val="1333"/>
              </a:spcBef>
              <a:buFont typeface="Arial" panose="020B0604020202020204" pitchFamily="34" charset="0"/>
              <a:buChar char="•"/>
              <a:defRPr/>
            </a:pPr>
            <a:r>
              <a:rPr lang="en-US" sz="2400" dirty="0">
                <a:solidFill>
                  <a:prstClr val="black"/>
                </a:solidFill>
                <a:latin typeface="+mn-lt"/>
                <a:cs typeface="Times New Roman" panose="02020603050405020304" pitchFamily="18" charset="0"/>
              </a:rPr>
              <a:t>Assess the impact of the grant.</a:t>
            </a:r>
          </a:p>
          <a:p>
            <a:pPr marL="914389" lvl="1" indent="-457189" defTabSz="609585">
              <a:spcBef>
                <a:spcPts val="1333"/>
              </a:spcBef>
              <a:defRPr/>
            </a:pPr>
            <a:r>
              <a:rPr lang="en-US" sz="2000" b="1" dirty="0">
                <a:solidFill>
                  <a:prstClr val="black"/>
                </a:solidFill>
                <a:cs typeface="Times New Roman" panose="02020603050405020304" pitchFamily="18" charset="0"/>
              </a:rPr>
              <a:t>Examples: Contracting with independent evaluator; working with a Tribal Epidemiology Center to evaluate your project. Paying for salary of GPRA data collection/data entry staff person.</a:t>
            </a:r>
          </a:p>
          <a:p>
            <a:pPr marL="457189" indent="-457189" defTabSz="609585">
              <a:spcBef>
                <a:spcPts val="1333"/>
              </a:spcBef>
              <a:buFont typeface="Arial" panose="020B0604020202020204" pitchFamily="34" charset="0"/>
              <a:buChar char="•"/>
              <a:defRPr/>
            </a:pPr>
            <a:endParaRPr lang="en-US" dirty="0">
              <a:solidFill>
                <a:prstClr val="black"/>
              </a:solidFill>
              <a:latin typeface="+mn-lt"/>
            </a:endParaRPr>
          </a:p>
          <a:p>
            <a:pPr marL="304792" indent="-304792" defTabSz="609585">
              <a:spcBef>
                <a:spcPct val="0"/>
              </a:spcBef>
              <a:spcAft>
                <a:spcPts val="1800"/>
              </a:spcAft>
              <a:buFont typeface="Arial" panose="020B0604020202020204" pitchFamily="34" charset="0"/>
              <a:buChar char="•"/>
              <a:defRPr/>
            </a:pPr>
            <a:endParaRPr lang="en-US" altLang="en-US" dirty="0">
              <a:solidFill>
                <a:prstClr val="black"/>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539" y="5996247"/>
            <a:ext cx="1369427" cy="709589"/>
          </a:xfrm>
          <a:prstGeom prst="rect">
            <a:avLst/>
          </a:prstGeom>
          <a:noFill/>
          <a:ln>
            <a:noFill/>
          </a:ln>
        </p:spPr>
      </p:pic>
    </p:spTree>
    <p:extLst>
      <p:ext uri="{BB962C8B-B14F-4D97-AF65-F5344CB8AC3E}">
        <p14:creationId xmlns:p14="http://schemas.microsoft.com/office/powerpoint/2010/main" val="3679371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ChangeArrowheads="1"/>
          </p:cNvSpPr>
          <p:nvPr/>
        </p:nvSpPr>
        <p:spPr bwMode="auto">
          <a:xfrm>
            <a:off x="785814" y="173040"/>
            <a:ext cx="460613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609585"/>
            <a:r>
              <a:rPr lang="en-US" altLang="en-US" sz="3400" dirty="0">
                <a:solidFill>
                  <a:prstClr val="white"/>
                </a:solidFill>
                <a:latin typeface="+mj-lt"/>
                <a:ea typeface="Yu Gothic UI Semibold" panose="020B0700000000000000" pitchFamily="34" charset="-128"/>
                <a:cs typeface="Times New Roman" panose="02020603050405020304" pitchFamily="18" charset="0"/>
              </a:rPr>
              <a:t>TOR Allowable Activities</a:t>
            </a:r>
            <a:endParaRPr lang="en-US" altLang="en-US" sz="3400" dirty="0">
              <a:solidFill>
                <a:prstClr val="black"/>
              </a:solidFill>
              <a:latin typeface="+mj-lt"/>
              <a:cs typeface="Times New Roman" panose="02020603050405020304" pitchFamily="18" charset="0"/>
            </a:endParaRPr>
          </a:p>
        </p:txBody>
      </p:sp>
      <p:sp>
        <p:nvSpPr>
          <p:cNvPr id="61444" name="Content Placeholder 2"/>
          <p:cNvSpPr txBox="1">
            <a:spLocks/>
          </p:cNvSpPr>
          <p:nvPr/>
        </p:nvSpPr>
        <p:spPr bwMode="auto">
          <a:xfrm>
            <a:off x="785814" y="1087316"/>
            <a:ext cx="1109338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304792" indent="-304792" defTabSz="609585">
              <a:lnSpc>
                <a:spcPct val="90000"/>
              </a:lnSpc>
              <a:spcAft>
                <a:spcPts val="1800"/>
              </a:spcAft>
              <a:buFont typeface="Arial" panose="020B0604020202020204" pitchFamily="34" charset="0"/>
              <a:buChar char="•"/>
            </a:pPr>
            <a:r>
              <a:rPr lang="en-US" altLang="en-US" sz="2000" dirty="0">
                <a:solidFill>
                  <a:prstClr val="black"/>
                </a:solidFill>
                <a:latin typeface="+mn-lt"/>
                <a:ea typeface="Yu Gothic Medium"/>
                <a:cs typeface="Times New Roman"/>
              </a:rPr>
              <a:t>Incorporate culturally appropriate and traditional practices into your program design and implementation</a:t>
            </a:r>
          </a:p>
          <a:p>
            <a:pPr marL="761992" lvl="1" indent="-304792" defTabSz="609585">
              <a:lnSpc>
                <a:spcPct val="90000"/>
              </a:lnSpc>
              <a:spcAft>
                <a:spcPts val="1800"/>
              </a:spcAft>
              <a:buFont typeface="Arial" panose="020B0604020202020204" pitchFamily="34" charset="0"/>
              <a:buChar char="•"/>
            </a:pPr>
            <a:r>
              <a:rPr lang="en-US" b="1" dirty="0">
                <a:solidFill>
                  <a:prstClr val="black"/>
                </a:solidFill>
                <a:cs typeface="Times New Roman" panose="02020603050405020304" pitchFamily="18" charset="0"/>
              </a:rPr>
              <a:t>Examples: Covering costs of sweat lodges, talking circles, traditional healers; purchasing supplies for traditional crafts, pottery, basket weaving, beading; purchasing supplies for fishing, expeditions, retreats. </a:t>
            </a:r>
          </a:p>
          <a:p>
            <a:pPr marL="304792" indent="-304792" defTabSz="609585">
              <a:lnSpc>
                <a:spcPct val="90000"/>
              </a:lnSpc>
              <a:spcAft>
                <a:spcPts val="1800"/>
              </a:spcAft>
              <a:buFont typeface="Arial" panose="020B0604020202020204" pitchFamily="34" charset="0"/>
              <a:buChar char="•"/>
            </a:pPr>
            <a:r>
              <a:rPr lang="en-US" altLang="en-US" sz="2000" dirty="0">
                <a:solidFill>
                  <a:prstClr val="black"/>
                </a:solidFill>
                <a:latin typeface="+mn-lt"/>
                <a:ea typeface="Yu Gothic Medium"/>
                <a:cs typeface="Times New Roman"/>
              </a:rPr>
              <a:t>Support innovative telehealth strategies in rural and underserved areas to increase the capacity of communities to support OUD prevention, treatment, and recovery</a:t>
            </a:r>
          </a:p>
          <a:p>
            <a:pPr marL="761992" lvl="1" indent="-304792" defTabSz="609585">
              <a:lnSpc>
                <a:spcPct val="90000"/>
              </a:lnSpc>
              <a:spcAft>
                <a:spcPts val="1800"/>
              </a:spcAft>
              <a:buFont typeface="Arial" panose="020B0604020202020204" pitchFamily="34" charset="0"/>
              <a:buChar char="•"/>
            </a:pPr>
            <a:r>
              <a:rPr lang="en-US" b="1" dirty="0">
                <a:solidFill>
                  <a:prstClr val="black"/>
                </a:solidFill>
                <a:cs typeface="Times New Roman" panose="02020603050405020304" pitchFamily="18" charset="0"/>
              </a:rPr>
              <a:t>Examples: Purchasing phones or tablets for project staff; purchasing telehealth software contract.</a:t>
            </a:r>
            <a:endParaRPr lang="en-US" altLang="en-US" dirty="0">
              <a:solidFill>
                <a:prstClr val="black"/>
              </a:solidFill>
              <a:latin typeface="+mn-lt"/>
              <a:ea typeface="Yu Gothic Medium"/>
              <a:cs typeface="Times New Roman"/>
            </a:endParaRPr>
          </a:p>
          <a:p>
            <a:pPr marL="304792" indent="-304792" defTabSz="609585">
              <a:lnSpc>
                <a:spcPct val="90000"/>
              </a:lnSpc>
              <a:spcAft>
                <a:spcPts val="1800"/>
              </a:spcAft>
              <a:buFont typeface="Arial" panose="020B0604020202020204" pitchFamily="34" charset="0"/>
              <a:buChar char="•"/>
            </a:pPr>
            <a:r>
              <a:rPr lang="en-US" altLang="en-US" sz="2000" dirty="0">
                <a:solidFill>
                  <a:prstClr val="black"/>
                </a:solidFill>
                <a:latin typeface="+mn-lt"/>
                <a:ea typeface="Yu Gothic Medium"/>
                <a:cs typeface="Times New Roman"/>
              </a:rPr>
              <a:t>Address barriers to receiving MAT by reducing the cost of treatment, developing innovative systems of care to expand access to treatment, and engage and retain patients in treatment</a:t>
            </a:r>
          </a:p>
          <a:p>
            <a:pPr marL="761992" lvl="1" indent="-304792" defTabSz="609585">
              <a:lnSpc>
                <a:spcPct val="90000"/>
              </a:lnSpc>
              <a:spcAft>
                <a:spcPts val="1800"/>
              </a:spcAft>
              <a:buFont typeface="Arial" panose="020B0604020202020204" pitchFamily="34" charset="0"/>
              <a:buChar char="•"/>
            </a:pPr>
            <a:r>
              <a:rPr lang="en-US" b="1" dirty="0">
                <a:solidFill>
                  <a:prstClr val="black"/>
                </a:solidFill>
                <a:cs typeface="Times New Roman" panose="02020603050405020304" pitchFamily="18" charset="0"/>
              </a:rPr>
              <a:t>Examples: Purchasing MAT medications; providing transportation assistance with gas cards, bus passes, rideshare rides; implementing contingency management; providing light snacks not exceeding $3.00 per person.</a:t>
            </a:r>
            <a:endParaRPr lang="en-US" sz="2000" dirty="0">
              <a:solidFill>
                <a:prstClr val="black"/>
              </a:solidFill>
              <a:latin typeface="+mn-lt"/>
              <a:cs typeface="Times New Roman" panose="02020603050405020304" pitchFamily="18" charset="0"/>
            </a:endParaRPr>
          </a:p>
          <a:p>
            <a:pPr marL="304792" indent="-304792" defTabSz="609585">
              <a:lnSpc>
                <a:spcPct val="90000"/>
              </a:lnSpc>
              <a:spcAft>
                <a:spcPts val="1800"/>
              </a:spcAft>
              <a:buFont typeface="Arial" panose="020B0604020202020204" pitchFamily="34" charset="0"/>
              <a:buChar char="•"/>
            </a:pPr>
            <a:endParaRPr lang="en-US" altLang="en-US" sz="2500" dirty="0">
              <a:solidFill>
                <a:prstClr val="black"/>
              </a:solidFill>
              <a:latin typeface="Times New Roman" panose="02020603050405020304" pitchFamily="18" charset="0"/>
              <a:ea typeface="Yu Gothic Medium" panose="020B0500000000000000" pitchFamily="34" charset="-128"/>
              <a:cs typeface="Times New Roman" panose="02020603050405020304" pitchFamily="18"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539" y="5996247"/>
            <a:ext cx="1369427" cy="709589"/>
          </a:xfrm>
          <a:prstGeom prst="rect">
            <a:avLst/>
          </a:prstGeom>
          <a:noFill/>
          <a:ln>
            <a:noFill/>
          </a:ln>
        </p:spPr>
      </p:pic>
    </p:spTree>
    <p:extLst>
      <p:ext uri="{BB962C8B-B14F-4D97-AF65-F5344CB8AC3E}">
        <p14:creationId xmlns:p14="http://schemas.microsoft.com/office/powerpoint/2010/main" val="3960204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1" indent="0">
              <a:spcBef>
                <a:spcPts val="0"/>
              </a:spcBef>
              <a:buNone/>
            </a:pPr>
            <a:r>
              <a:rPr lang="en-US" sz="3600" dirty="0"/>
              <a:t>Other forms of assistance may be provided to clients including:</a:t>
            </a:r>
          </a:p>
          <a:p>
            <a:pPr marL="533399" indent="-457200"/>
            <a:r>
              <a:rPr lang="en-US" sz="3200" dirty="0"/>
              <a:t>Skill building classes e.g. financial literacy, job readiness, parenting, nutrition classes.</a:t>
            </a:r>
          </a:p>
          <a:p>
            <a:pPr marL="533399" indent="-457200"/>
            <a:r>
              <a:rPr lang="en-US" sz="3200" dirty="0"/>
              <a:t>Childcare assistance, employment assistance</a:t>
            </a:r>
          </a:p>
          <a:p>
            <a:pPr marL="533399" indent="-457200"/>
            <a:r>
              <a:rPr lang="en-US" sz="3200" dirty="0"/>
              <a:t>Treatment incentives e.g. hygiene products, gift cards, phone cards </a:t>
            </a:r>
          </a:p>
          <a:p>
            <a:endParaRPr lang="en-US" sz="1800" dirty="0"/>
          </a:p>
          <a:p>
            <a:endParaRPr lang="en-US" sz="1800" dirty="0"/>
          </a:p>
        </p:txBody>
      </p:sp>
      <p:sp>
        <p:nvSpPr>
          <p:cNvPr id="3" name="Title 2"/>
          <p:cNvSpPr>
            <a:spLocks noGrp="1"/>
          </p:cNvSpPr>
          <p:nvPr>
            <p:ph type="title"/>
          </p:nvPr>
        </p:nvSpPr>
        <p:spPr/>
        <p:txBody>
          <a:bodyPr>
            <a:normAutofit fontScale="90000"/>
          </a:bodyPr>
          <a:lstStyle/>
          <a:p>
            <a:r>
              <a:rPr lang="en-US" b="0" dirty="0"/>
              <a:t>TOR Allowable activities </a:t>
            </a:r>
          </a:p>
        </p:txBody>
      </p:sp>
    </p:spTree>
    <p:extLst>
      <p:ext uri="{BB962C8B-B14F-4D97-AF65-F5344CB8AC3E}">
        <p14:creationId xmlns:p14="http://schemas.microsoft.com/office/powerpoint/2010/main" val="48869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endParaRPr lang="en-US" dirty="0"/>
          </a:p>
          <a:p>
            <a:r>
              <a:rPr lang="en-US" sz="6000" dirty="0"/>
              <a:t>Recovery houses are safe, healthy, family-like substance-free living environments that support individuals in recovery from addiction. While recovery residences vary widely in structure, all are centered on peer support and a connection to services that promote long-term recovery. Recovery housing benefits individuals in recovery by reinforcing a substance-free lifestyle and providing direct connections to other peers in recovery, mutual support groups and recovery support services. Substance-free does not prohibit prescribed medications taken as directed by a licensed prescriber. </a:t>
            </a:r>
          </a:p>
          <a:p>
            <a:pPr marL="0" indent="0">
              <a:buNone/>
            </a:pPr>
            <a:endParaRPr lang="en-US" sz="6000" dirty="0"/>
          </a:p>
          <a:p>
            <a:r>
              <a:rPr lang="en-US" sz="6000" dirty="0"/>
              <a:t>Grantees must ensure that recovery housing is in an appropriate and legitimate facility.</a:t>
            </a:r>
          </a:p>
          <a:p>
            <a:pPr marL="0" indent="0">
              <a:buNone/>
            </a:pPr>
            <a:endParaRPr lang="en-US" sz="6000" dirty="0"/>
          </a:p>
          <a:p>
            <a:r>
              <a:rPr lang="en-US" sz="6000" dirty="0"/>
              <a:t>Recovery Housing: Best Practices and Suggested Guidelines</a:t>
            </a:r>
          </a:p>
          <a:p>
            <a:pPr marL="533386" lvl="1" indent="0">
              <a:buNone/>
            </a:pPr>
            <a:r>
              <a:rPr lang="en-US" sz="6000" dirty="0">
                <a:hlinkClick r:id="rId3"/>
              </a:rPr>
              <a:t>https://www.samhsa.gov/sites/default/files/housing-best-practices-100819.pdf</a:t>
            </a:r>
            <a:endParaRPr lang="en-US" sz="6000" dirty="0"/>
          </a:p>
          <a:p>
            <a:endParaRPr lang="en-US" sz="6000" dirty="0"/>
          </a:p>
          <a:p>
            <a:endParaRPr lang="en-US" dirty="0"/>
          </a:p>
        </p:txBody>
      </p:sp>
      <p:sp>
        <p:nvSpPr>
          <p:cNvPr id="3" name="Title 2"/>
          <p:cNvSpPr>
            <a:spLocks noGrp="1"/>
          </p:cNvSpPr>
          <p:nvPr>
            <p:ph type="title"/>
          </p:nvPr>
        </p:nvSpPr>
        <p:spPr/>
        <p:txBody>
          <a:bodyPr>
            <a:normAutofit fontScale="90000"/>
          </a:bodyPr>
          <a:lstStyle/>
          <a:p>
            <a:r>
              <a:rPr lang="en-US" dirty="0"/>
              <a:t>Recovery Housing</a:t>
            </a:r>
          </a:p>
        </p:txBody>
      </p:sp>
    </p:spTree>
    <p:extLst>
      <p:ext uri="{BB962C8B-B14F-4D97-AF65-F5344CB8AC3E}">
        <p14:creationId xmlns:p14="http://schemas.microsoft.com/office/powerpoint/2010/main" val="697648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a:t>TOR funds can be used to:</a:t>
            </a:r>
          </a:p>
          <a:p>
            <a:r>
              <a:rPr lang="en-US" sz="2400" dirty="0"/>
              <a:t>implement telemedicine and telehealth services</a:t>
            </a:r>
          </a:p>
          <a:p>
            <a:r>
              <a:rPr lang="en-US" sz="2400" dirty="0"/>
              <a:t>virtual meetings and training</a:t>
            </a:r>
          </a:p>
          <a:p>
            <a:r>
              <a:rPr lang="en-US" sz="2400" dirty="0"/>
              <a:t>purchase PPE for authorized grant personnel working in service of the grant</a:t>
            </a:r>
          </a:p>
          <a:p>
            <a:r>
              <a:rPr lang="en-US" sz="2400" dirty="0"/>
              <a:t>purchase laptops and other devices to deliver training and services specified under the grant. This includes the purchase of software to facilitate the delivery of services and training</a:t>
            </a:r>
          </a:p>
          <a:p>
            <a:pPr lvl="1"/>
            <a:r>
              <a:rPr lang="en-US" sz="2400" dirty="0"/>
              <a:t>(SAMHSA grant funds cannot be used to purchase laptops and other devices for personal use or for clients. In addition, the purchasing of internet services for clients is not authorized)</a:t>
            </a:r>
          </a:p>
        </p:txBody>
      </p:sp>
      <p:sp>
        <p:nvSpPr>
          <p:cNvPr id="3" name="Title 2"/>
          <p:cNvSpPr>
            <a:spLocks noGrp="1"/>
          </p:cNvSpPr>
          <p:nvPr>
            <p:ph type="title"/>
          </p:nvPr>
        </p:nvSpPr>
        <p:spPr/>
        <p:txBody>
          <a:bodyPr>
            <a:normAutofit fontScale="90000"/>
          </a:bodyPr>
          <a:lstStyle/>
          <a:p>
            <a:r>
              <a:rPr lang="en-US" dirty="0"/>
              <a:t>COVID-19 Spending FAQs</a:t>
            </a:r>
          </a:p>
        </p:txBody>
      </p:sp>
    </p:spTree>
    <p:extLst>
      <p:ext uri="{BB962C8B-B14F-4D97-AF65-F5344CB8AC3E}">
        <p14:creationId xmlns:p14="http://schemas.microsoft.com/office/powerpoint/2010/main" val="186022949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1692</Words>
  <Application>Microsoft Office PowerPoint</Application>
  <PresentationFormat>Widescreen</PresentationFormat>
  <Paragraphs>120</Paragraphs>
  <Slides>16</Slides>
  <Notes>16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Times New Roman</vt:lpstr>
      <vt:lpstr>1_Office Theme</vt:lpstr>
      <vt:lpstr>Office Theme</vt:lpstr>
      <vt:lpstr>SAMHSA OTAP Guidance on Spending Your Grant Funds</vt:lpstr>
      <vt:lpstr>PowerPoint Presentation</vt:lpstr>
      <vt:lpstr>PowerPoint Presentation</vt:lpstr>
      <vt:lpstr>PowerPoint Presentation</vt:lpstr>
      <vt:lpstr>PowerPoint Presentation</vt:lpstr>
      <vt:lpstr>PowerPoint Presentation</vt:lpstr>
      <vt:lpstr>TOR Allowable activities </vt:lpstr>
      <vt:lpstr>Recovery Housing</vt:lpstr>
      <vt:lpstr>COVID-19 Spending FAQs</vt:lpstr>
      <vt:lpstr>TOR Funding – Contingency Management</vt:lpstr>
      <vt:lpstr>GPRA Incentives</vt:lpstr>
      <vt:lpstr>Spending Restrictions</vt:lpstr>
      <vt:lpstr>Spending Restrictions</vt:lpstr>
      <vt:lpstr>Marijuana Restriction</vt:lpstr>
      <vt:lpstr>Budget Revisions </vt:lpstr>
      <vt:lpstr>Questions?</vt:lpstr>
    </vt:vector>
  </TitlesOfParts>
  <Company>HHS/ITIO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Longinetti, William (SAMHSA/CSAT/DPT)</dc:creator>
  <cp:lastModifiedBy>Ledolter, Jeffrey</cp:lastModifiedBy>
  <cp:revision>39</cp:revision>
  <dcterms:created xsi:type="dcterms:W3CDTF">2020-08-10T18:39:34Z</dcterms:created>
  <dcterms:modified xsi:type="dcterms:W3CDTF">2020-11-02T19:03:20Z</dcterms:modified>
</cp:coreProperties>
</file>