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317" r:id="rId4"/>
    <p:sldId id="268" r:id="rId5"/>
    <p:sldId id="271" r:id="rId6"/>
    <p:sldId id="272" r:id="rId7"/>
    <p:sldId id="273" r:id="rId8"/>
    <p:sldId id="274" r:id="rId9"/>
    <p:sldId id="276" r:id="rId10"/>
    <p:sldId id="278" r:id="rId11"/>
    <p:sldId id="280" r:id="rId12"/>
    <p:sldId id="282" r:id="rId13"/>
    <p:sldId id="284" r:id="rId14"/>
    <p:sldId id="285" r:id="rId15"/>
    <p:sldId id="288" r:id="rId16"/>
    <p:sldId id="291" r:id="rId17"/>
    <p:sldId id="293" r:id="rId18"/>
    <p:sldId id="31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</p:sldIdLst>
  <p:sldSz cx="10058400" cy="7772400"/>
  <p:notesSz cx="7010400" cy="9296400"/>
  <p:defaultTextStyle>
    <a:defPPr>
      <a:defRPr lang="en-US"/>
    </a:defPPr>
    <a:lvl1pPr marL="0" algn="l" defTabSz="54864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C0FF"/>
    <a:srgbClr val="B5B5B5"/>
    <a:srgbClr val="D0D0D0"/>
    <a:srgbClr val="E2E2E2"/>
    <a:srgbClr val="DCDCDC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79" autoAdjust="0"/>
  </p:normalViewPr>
  <p:slideViewPr>
    <p:cSldViewPr snapToGrid="0" snapToObjects="1">
      <p:cViewPr varScale="1">
        <p:scale>
          <a:sx n="51" d="100"/>
          <a:sy n="51" d="100"/>
        </p:scale>
        <p:origin x="1186" y="43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2ADEBA-CEF8-40DB-BB2B-82ECCF75BEC9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4FB054-F7CF-4A8E-8416-34AD721C7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08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5F08-EA92-2C4E-88C3-22BB73DE78A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019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5F08-EA92-2C4E-88C3-22BB73DE78A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413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5F08-EA92-2C4E-88C3-22BB73DE78A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310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676C2-27AA-41A0-97A0-5FA0E8D10BE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3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5F08-EA92-2C4E-88C3-22BB73DE78A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47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5F08-EA92-2C4E-88C3-22BB73DE78A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5F08-EA92-2C4E-88C3-22BB73DE78A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20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5F08-EA92-2C4E-88C3-22BB73DE78A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849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5F08-EA92-2C4E-88C3-22BB73DE78A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387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5F08-EA92-2C4E-88C3-22BB73DE78A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28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5F08-EA92-2C4E-88C3-22BB73DE78A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45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5F08-EA92-2C4E-88C3-22BB73DE78A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2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IDA-Logo_Mai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3" y="1342489"/>
            <a:ext cx="4318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1">
    <p:bg>
      <p:bgPr>
        <a:gradFill flip="none" rotWithShape="1">
          <a:gsLst>
            <a:gs pos="24000">
              <a:srgbClr val="E2E2E2"/>
            </a:gs>
            <a:gs pos="100000">
              <a:prstClr val="white"/>
            </a:gs>
            <a:gs pos="0">
              <a:srgbClr val="B5B5B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dow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6" y="299411"/>
            <a:ext cx="9332450" cy="7211439"/>
          </a:xfrm>
          <a:prstGeom prst="rect">
            <a:avLst/>
          </a:prstGeom>
        </p:spPr>
      </p:pic>
      <p:pic>
        <p:nvPicPr>
          <p:cNvPr id="8" name="Picture 7" descr="NIDA-IQ-PPTConcept-2_Parts_TitleBox.eps"/>
          <p:cNvPicPr>
            <a:picLocks noChangeAspect="1"/>
          </p:cNvPicPr>
          <p:nvPr userDrawn="1"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67" y="1330425"/>
            <a:ext cx="7010622" cy="4305736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 hasCustomPrompt="1"/>
          </p:nvPr>
        </p:nvSpPr>
        <p:spPr>
          <a:xfrm>
            <a:off x="2946100" y="2152692"/>
            <a:ext cx="4226162" cy="1868801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ctr">
              <a:defRPr sz="2400" b="1" baseline="0"/>
            </a:lvl1pPr>
          </a:lstStyle>
          <a:p>
            <a:r>
              <a:rPr lang="en-US" dirty="0" smtClean="0"/>
              <a:t>Effective Family Treatments for Adolescent Substance Use Disorders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April 25, 2017</a:t>
            </a:r>
            <a:endParaRPr lang="en-US" dirty="0"/>
          </a:p>
        </p:txBody>
      </p:sp>
      <p:pic>
        <p:nvPicPr>
          <p:cNvPr id="11" name="Picture 10" descr="NIDA-Logo_NoTaglin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571" y="4587267"/>
            <a:ext cx="2723282" cy="59861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2116603" y="4342025"/>
            <a:ext cx="5841824" cy="0"/>
          </a:xfrm>
          <a:prstGeom prst="line">
            <a:avLst/>
          </a:prstGeom>
          <a:ln w="6350" cmpd="sng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858416" y="5636161"/>
            <a:ext cx="535577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b="1" dirty="0" smtClean="0">
                <a:solidFill>
                  <a:srgbClr val="6C0000"/>
                </a:solidFill>
                <a:latin typeface="Calibri" panose="020F0502020204030204" pitchFamily="34" charset="0"/>
              </a:rPr>
              <a:t>Aaron Hogue &amp; Molly </a:t>
            </a:r>
            <a:r>
              <a:rPr lang="en-US" altLang="en-US" b="1" dirty="0" err="1" smtClean="0">
                <a:solidFill>
                  <a:srgbClr val="6C0000"/>
                </a:solidFill>
                <a:latin typeface="Calibri" panose="020F0502020204030204" pitchFamily="34" charset="0"/>
              </a:rPr>
              <a:t>Bobek</a:t>
            </a:r>
            <a:endParaRPr lang="en-US" altLang="en-US" b="1" dirty="0" smtClean="0">
              <a:solidFill>
                <a:srgbClr val="6C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en-US" sz="2400" b="1" dirty="0" smtClean="0">
                <a:solidFill>
                  <a:srgbClr val="6C0000"/>
                </a:solidFill>
                <a:latin typeface="Calibri" panose="020F0502020204030204" pitchFamily="34" charset="0"/>
              </a:rPr>
              <a:t>Adolescent and Family Research </a:t>
            </a:r>
          </a:p>
          <a:p>
            <a:pPr algn="ctr" eaLnBrk="1" hangingPunct="1"/>
            <a:r>
              <a:rPr lang="en-US" altLang="en-US" sz="2400" b="1" dirty="0" smtClean="0">
                <a:solidFill>
                  <a:srgbClr val="6C0000"/>
                </a:solidFill>
                <a:latin typeface="Calibri" panose="020F0502020204030204" pitchFamily="34" charset="0"/>
              </a:rPr>
              <a:t>The National Center on Addiction And Substance Abuse</a:t>
            </a:r>
          </a:p>
        </p:txBody>
      </p:sp>
    </p:spTree>
    <p:extLst>
      <p:ext uri="{BB962C8B-B14F-4D97-AF65-F5344CB8AC3E}">
        <p14:creationId xmlns:p14="http://schemas.microsoft.com/office/powerpoint/2010/main" val="231105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4329404" y="1813236"/>
            <a:ext cx="2855167" cy="2488177"/>
          </a:xfrm>
          <a:custGeom>
            <a:avLst/>
            <a:gdLst>
              <a:gd name="connsiteX0" fmla="*/ 0 w 3412169"/>
              <a:gd name="connsiteY0" fmla="*/ 1611408 h 3222815"/>
              <a:gd name="connsiteX1" fmla="*/ 1706085 w 3412169"/>
              <a:gd name="connsiteY1" fmla="*/ 0 h 3222815"/>
              <a:gd name="connsiteX2" fmla="*/ 3412170 w 3412169"/>
              <a:gd name="connsiteY2" fmla="*/ 1611408 h 3222815"/>
              <a:gd name="connsiteX3" fmla="*/ 1706085 w 3412169"/>
              <a:gd name="connsiteY3" fmla="*/ 3222816 h 3222815"/>
              <a:gd name="connsiteX4" fmla="*/ 0 w 3412169"/>
              <a:gd name="connsiteY4" fmla="*/ 1611408 h 322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2169" h="3222815">
                <a:moveTo>
                  <a:pt x="0" y="1611408"/>
                </a:moveTo>
                <a:cubicBezTo>
                  <a:pt x="0" y="721452"/>
                  <a:pt x="763840" y="0"/>
                  <a:pt x="1706085" y="0"/>
                </a:cubicBezTo>
                <a:cubicBezTo>
                  <a:pt x="2648330" y="0"/>
                  <a:pt x="3412170" y="721452"/>
                  <a:pt x="3412170" y="1611408"/>
                </a:cubicBezTo>
                <a:cubicBezTo>
                  <a:pt x="3412170" y="2501364"/>
                  <a:pt x="2648330" y="3222816"/>
                  <a:pt x="1706085" y="3222816"/>
                </a:cubicBezTo>
                <a:cubicBezTo>
                  <a:pt x="763840" y="3222816"/>
                  <a:pt x="0" y="2501364"/>
                  <a:pt x="0" y="161140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54956" tIns="563993" rIns="454956" bIns="1208555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/>
              <a:t>Family-Based</a:t>
            </a:r>
            <a:endParaRPr lang="en-US" sz="2800" kern="1200" dirty="0"/>
          </a:p>
        </p:txBody>
      </p:sp>
      <p:pic>
        <p:nvPicPr>
          <p:cNvPr id="2" name="Picture 1" descr="NIDA-IQ-PPTConcept-2_Parts_MainBkgr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0058400" cy="1231900"/>
          </a:xfrm>
          <a:prstGeom prst="rect">
            <a:avLst/>
          </a:prstGeom>
        </p:spPr>
      </p:pic>
      <p:pic>
        <p:nvPicPr>
          <p:cNvPr id="6" name="Picture 5" descr="NIDA-Logo_Highlighter-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3499">
            <a:off x="565687" y="665571"/>
            <a:ext cx="8067117" cy="1386918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7" name="Title 4"/>
          <p:cNvSpPr txBox="1">
            <a:spLocks/>
          </p:cNvSpPr>
          <p:nvPr userDrawn="1"/>
        </p:nvSpPr>
        <p:spPr>
          <a:xfrm>
            <a:off x="606490" y="398774"/>
            <a:ext cx="7261549" cy="1033204"/>
          </a:xfrm>
          <a:prstGeom prst="rect">
            <a:avLst/>
          </a:prstGeom>
        </p:spPr>
        <p:txBody>
          <a:bodyPr vert="horz"/>
          <a:lstStyle>
            <a:lvl1pPr algn="l" defTabSz="54864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latin typeface="Verdana"/>
              <a:cs typeface="Verdana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4430" y="2014629"/>
            <a:ext cx="8880828" cy="4796718"/>
          </a:xfrm>
          <a:prstGeom prst="rect">
            <a:avLst/>
          </a:prstGeom>
        </p:spPr>
        <p:txBody>
          <a:bodyPr lIns="109728" tIns="54864" rIns="109728" bIns="54864"/>
          <a:lstStyle>
            <a:lvl1pPr marL="0" marR="0" indent="0" algn="l" defTabSz="54864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00">
                <a:solidFill>
                  <a:schemeClr val="tx1"/>
                </a:solidFill>
                <a:latin typeface="Verdana"/>
                <a:cs typeface="Verdana"/>
              </a:defRPr>
            </a:lvl1pPr>
            <a:lvl2pPr marL="548640" indent="0">
              <a:buNone/>
              <a:defRPr sz="3000">
                <a:latin typeface="Verdana"/>
                <a:cs typeface="Verdana"/>
              </a:defRPr>
            </a:lvl2pPr>
            <a:lvl3pPr marL="1097280" indent="0">
              <a:buNone/>
              <a:defRPr sz="2800">
                <a:latin typeface="Verdana"/>
                <a:cs typeface="Verdana"/>
              </a:defRPr>
            </a:lvl3pPr>
            <a:lvl4pPr marL="1645920" indent="0" algn="l">
              <a:buNone/>
              <a:defRPr>
                <a:latin typeface="Verdana"/>
                <a:cs typeface="Verdana"/>
              </a:defRPr>
            </a:lvl4pPr>
            <a:lvl5pPr marL="2194560" indent="0">
              <a:buNone/>
              <a:defRPr sz="2200">
                <a:latin typeface="Verdana"/>
                <a:cs typeface="Verdana"/>
              </a:defRPr>
            </a:lvl5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</p:txBody>
      </p:sp>
      <p:sp>
        <p:nvSpPr>
          <p:cNvPr id="11" name="Freeform 10"/>
          <p:cNvSpPr/>
          <p:nvPr userDrawn="1"/>
        </p:nvSpPr>
        <p:spPr>
          <a:xfrm>
            <a:off x="5290457" y="3461657"/>
            <a:ext cx="3215653" cy="2628054"/>
          </a:xfrm>
          <a:custGeom>
            <a:avLst/>
            <a:gdLst>
              <a:gd name="connsiteX0" fmla="*/ 0 w 3412169"/>
              <a:gd name="connsiteY0" fmla="*/ 1611408 h 3222815"/>
              <a:gd name="connsiteX1" fmla="*/ 1706085 w 3412169"/>
              <a:gd name="connsiteY1" fmla="*/ 0 h 3222815"/>
              <a:gd name="connsiteX2" fmla="*/ 3412170 w 3412169"/>
              <a:gd name="connsiteY2" fmla="*/ 1611408 h 3222815"/>
              <a:gd name="connsiteX3" fmla="*/ 1706085 w 3412169"/>
              <a:gd name="connsiteY3" fmla="*/ 3222816 h 3222815"/>
              <a:gd name="connsiteX4" fmla="*/ 0 w 3412169"/>
              <a:gd name="connsiteY4" fmla="*/ 1611408 h 322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2169" h="3222815">
                <a:moveTo>
                  <a:pt x="0" y="1611408"/>
                </a:moveTo>
                <a:cubicBezTo>
                  <a:pt x="0" y="721452"/>
                  <a:pt x="763840" y="0"/>
                  <a:pt x="1706085" y="0"/>
                </a:cubicBezTo>
                <a:cubicBezTo>
                  <a:pt x="2648330" y="0"/>
                  <a:pt x="3412170" y="721452"/>
                  <a:pt x="3412170" y="1611408"/>
                </a:cubicBezTo>
                <a:cubicBezTo>
                  <a:pt x="3412170" y="2501364"/>
                  <a:pt x="2648330" y="3222816"/>
                  <a:pt x="1706085" y="3222816"/>
                </a:cubicBezTo>
                <a:cubicBezTo>
                  <a:pt x="763840" y="3222816"/>
                  <a:pt x="0" y="2501364"/>
                  <a:pt x="0" y="1611408"/>
                </a:cubicBezTo>
                <a:close/>
              </a:path>
            </a:pathLst>
          </a:custGeom>
          <a:solidFill>
            <a:srgbClr val="0DC0FF">
              <a:alpha val="49804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043555" tIns="832560" rIns="321313" bIns="617707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/>
              <a:t>Cognitive-Behavioral</a:t>
            </a:r>
            <a:endParaRPr lang="en-US" sz="2800" kern="12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399592" y="1064854"/>
            <a:ext cx="5938934" cy="43088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Prominent Treatment Approaches</a:t>
            </a:r>
            <a:r>
              <a:rPr lang="en-US" b="1" baseline="0" dirty="0" smtClean="0"/>
              <a:t> for ASU</a:t>
            </a:r>
            <a:endParaRPr lang="en-US" b="1" dirty="0"/>
          </a:p>
        </p:txBody>
      </p:sp>
      <p:sp>
        <p:nvSpPr>
          <p:cNvPr id="10" name="Freeform 9"/>
          <p:cNvSpPr/>
          <p:nvPr userDrawn="1"/>
        </p:nvSpPr>
        <p:spPr>
          <a:xfrm>
            <a:off x="2659224" y="3257553"/>
            <a:ext cx="3219062" cy="2852559"/>
          </a:xfrm>
          <a:custGeom>
            <a:avLst/>
            <a:gdLst>
              <a:gd name="connsiteX0" fmla="*/ 0 w 3412169"/>
              <a:gd name="connsiteY0" fmla="*/ 1611408 h 3222815"/>
              <a:gd name="connsiteX1" fmla="*/ 1706085 w 3412169"/>
              <a:gd name="connsiteY1" fmla="*/ 0 h 3222815"/>
              <a:gd name="connsiteX2" fmla="*/ 3412170 w 3412169"/>
              <a:gd name="connsiteY2" fmla="*/ 1611408 h 3222815"/>
              <a:gd name="connsiteX3" fmla="*/ 1706085 w 3412169"/>
              <a:gd name="connsiteY3" fmla="*/ 3222816 h 3222815"/>
              <a:gd name="connsiteX4" fmla="*/ 0 w 3412169"/>
              <a:gd name="connsiteY4" fmla="*/ 1611408 h 322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2169" h="3222815">
                <a:moveTo>
                  <a:pt x="0" y="1611408"/>
                </a:moveTo>
                <a:cubicBezTo>
                  <a:pt x="0" y="721452"/>
                  <a:pt x="763840" y="0"/>
                  <a:pt x="1706085" y="0"/>
                </a:cubicBezTo>
                <a:cubicBezTo>
                  <a:pt x="2648330" y="0"/>
                  <a:pt x="3412170" y="721452"/>
                  <a:pt x="3412170" y="1611408"/>
                </a:cubicBezTo>
                <a:cubicBezTo>
                  <a:pt x="3412170" y="2501364"/>
                  <a:pt x="2648330" y="3222816"/>
                  <a:pt x="1706085" y="3222816"/>
                </a:cubicBezTo>
                <a:cubicBezTo>
                  <a:pt x="763840" y="3222816"/>
                  <a:pt x="0" y="2501364"/>
                  <a:pt x="0" y="1611408"/>
                </a:cubicBezTo>
                <a:close/>
              </a:path>
            </a:pathLst>
          </a:custGeom>
          <a:solidFill>
            <a:srgbClr val="FFFF99">
              <a:alpha val="49804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21313" tIns="832560" rIns="1043555" bIns="617707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/>
              <a:t>Motivational</a:t>
            </a:r>
            <a:endParaRPr lang="en-US" sz="2800" kern="1200" dirty="0"/>
          </a:p>
        </p:txBody>
      </p:sp>
      <p:sp>
        <p:nvSpPr>
          <p:cNvPr id="12" name="Oval 11"/>
          <p:cNvSpPr/>
          <p:nvPr userDrawn="1"/>
        </p:nvSpPr>
        <p:spPr>
          <a:xfrm>
            <a:off x="823126" y="2014629"/>
            <a:ext cx="1934882" cy="19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Drug Counseling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1" grpId="0" build="p" animBg="1"/>
      <p:bldP spid="10" grpId="0" build="p" animBg="1"/>
      <p:bldP spid="1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1">
    <p:bg>
      <p:bgPr>
        <a:gradFill flip="none" rotWithShape="1">
          <a:gsLst>
            <a:gs pos="24000">
              <a:srgbClr val="E2E2E2"/>
            </a:gs>
            <a:gs pos="100000">
              <a:prstClr val="white"/>
            </a:gs>
            <a:gs pos="0">
              <a:srgbClr val="B5B5B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dow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6" y="299411"/>
            <a:ext cx="9332450" cy="7211439"/>
          </a:xfrm>
          <a:prstGeom prst="rect">
            <a:avLst/>
          </a:prstGeom>
        </p:spPr>
      </p:pic>
      <p:pic>
        <p:nvPicPr>
          <p:cNvPr id="8" name="Picture 7" descr="NIDA-IQ-PPTConcept-2_Parts_TitleBox.eps"/>
          <p:cNvPicPr>
            <a:picLocks noChangeAspect="1"/>
          </p:cNvPicPr>
          <p:nvPr userDrawn="1"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67" y="1330425"/>
            <a:ext cx="7010622" cy="4305736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 hasCustomPrompt="1"/>
          </p:nvPr>
        </p:nvSpPr>
        <p:spPr>
          <a:xfrm>
            <a:off x="2946100" y="2152693"/>
            <a:ext cx="4226162" cy="156040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ctr">
              <a:defRPr sz="4200"/>
            </a:lvl1pPr>
          </a:lstStyle>
          <a:p>
            <a:r>
              <a:rPr lang="en-US" dirty="0" smtClean="0"/>
              <a:t>Section Title 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  <p:pic>
        <p:nvPicPr>
          <p:cNvPr id="11" name="Picture 10" descr="NIDA-Logo_NoTaglin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571" y="4587267"/>
            <a:ext cx="2723282" cy="59861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2116603" y="4342025"/>
            <a:ext cx="5841824" cy="0"/>
          </a:xfrm>
          <a:prstGeom prst="line">
            <a:avLst/>
          </a:prstGeom>
          <a:ln w="6350" cmpd="sng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7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DA-IQ-PPTConcept-2_Parts_MainBkgr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0058400" cy="123190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 userDrawn="1"/>
        </p:nvSpPr>
        <p:spPr>
          <a:xfrm>
            <a:off x="823126" y="665036"/>
            <a:ext cx="7044913" cy="766941"/>
          </a:xfrm>
          <a:prstGeom prst="rect">
            <a:avLst/>
          </a:prstGeom>
        </p:spPr>
        <p:txBody>
          <a:bodyPr vert="horz"/>
          <a:lstStyle>
            <a:lvl1pPr algn="l" defTabSz="54864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latin typeface="Verdana"/>
              <a:cs typeface="Verdana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3126" y="1813236"/>
            <a:ext cx="8421977" cy="4296876"/>
          </a:xfrm>
          <a:prstGeom prst="rect">
            <a:avLst/>
          </a:prstGeom>
        </p:spPr>
        <p:txBody>
          <a:bodyPr lIns="109728" tIns="54864" rIns="109728" bIns="54864"/>
          <a:lstStyle>
            <a:lvl1pPr marL="0" marR="0" indent="0" algn="l" defTabSz="54864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00">
                <a:solidFill>
                  <a:schemeClr val="tx1"/>
                </a:solidFill>
                <a:latin typeface="Verdana"/>
                <a:cs typeface="Verdana"/>
              </a:defRPr>
            </a:lvl1pPr>
            <a:lvl2pPr marL="548640" indent="0">
              <a:buNone/>
              <a:defRPr sz="3000">
                <a:latin typeface="Verdana"/>
                <a:cs typeface="Verdana"/>
              </a:defRPr>
            </a:lvl2pPr>
            <a:lvl3pPr marL="1097280" indent="0">
              <a:buNone/>
              <a:defRPr sz="2800">
                <a:latin typeface="Verdana"/>
                <a:cs typeface="Verdana"/>
              </a:defRPr>
            </a:lvl3pPr>
            <a:lvl4pPr marL="1645920" indent="0" algn="l">
              <a:buNone/>
              <a:defRPr>
                <a:latin typeface="Verdana"/>
                <a:cs typeface="Verdana"/>
              </a:defRPr>
            </a:lvl4pPr>
            <a:lvl5pPr marL="2194560" indent="0">
              <a:buNone/>
              <a:defRPr sz="2200">
                <a:latin typeface="Verdana"/>
                <a:cs typeface="Verdana"/>
              </a:defRPr>
            </a:lvl5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Nam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, dictum in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ac vitae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, mi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r>
              <a:rPr lang="en-US" dirty="0" smtClean="0"/>
              <a:t> </a:t>
            </a:r>
            <a:r>
              <a:rPr lang="en-US" dirty="0" err="1" smtClean="0"/>
              <a:t>blandit.d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46" y="6977835"/>
            <a:ext cx="1785570" cy="5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1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DA-IQ-PPTConcept-2_Parts_MainBkgr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0058400" cy="123190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 userDrawn="1"/>
        </p:nvSpPr>
        <p:spPr>
          <a:xfrm>
            <a:off x="823126" y="665036"/>
            <a:ext cx="7044913" cy="766941"/>
          </a:xfrm>
          <a:prstGeom prst="rect">
            <a:avLst/>
          </a:prstGeom>
        </p:spPr>
        <p:txBody>
          <a:bodyPr vert="horz"/>
          <a:lstStyle>
            <a:lvl1pPr algn="l" defTabSz="54864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latin typeface="Verdana"/>
              <a:cs typeface="Verdana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3126" y="1813236"/>
            <a:ext cx="8421977" cy="4296876"/>
          </a:xfrm>
          <a:prstGeom prst="rect">
            <a:avLst/>
          </a:prstGeom>
        </p:spPr>
        <p:txBody>
          <a:bodyPr lIns="109728" tIns="54864" rIns="109728" bIns="54864"/>
          <a:lstStyle>
            <a:lvl1pPr marL="0" marR="0" indent="0" algn="l" defTabSz="54864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00">
                <a:solidFill>
                  <a:schemeClr val="tx1"/>
                </a:solidFill>
                <a:latin typeface="Verdana"/>
                <a:cs typeface="Verdana"/>
              </a:defRPr>
            </a:lvl1pPr>
            <a:lvl2pPr marL="548640" indent="0">
              <a:buNone/>
              <a:defRPr sz="3000">
                <a:latin typeface="Verdana"/>
                <a:cs typeface="Verdana"/>
              </a:defRPr>
            </a:lvl2pPr>
            <a:lvl3pPr marL="1097280" indent="0">
              <a:buNone/>
              <a:defRPr sz="2800">
                <a:latin typeface="Verdana"/>
                <a:cs typeface="Verdana"/>
              </a:defRPr>
            </a:lvl3pPr>
            <a:lvl4pPr marL="1645920" indent="0" algn="l">
              <a:buNone/>
              <a:defRPr>
                <a:latin typeface="Verdana"/>
                <a:cs typeface="Verdana"/>
              </a:defRPr>
            </a:lvl4pPr>
            <a:lvl5pPr marL="2194560" indent="0">
              <a:buNone/>
              <a:defRPr sz="2200">
                <a:latin typeface="Verdana"/>
                <a:cs typeface="Verdana"/>
              </a:defRPr>
            </a:lvl5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Nam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, dictum in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ac vitae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, mi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r>
              <a:rPr lang="en-US" dirty="0" smtClean="0"/>
              <a:t> </a:t>
            </a:r>
            <a:r>
              <a:rPr lang="en-US" dirty="0" err="1" smtClean="0"/>
              <a:t>blandit.d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97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DA-IQ-PPTConcept-2_Parts_MainBkgr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0058400" cy="1231900"/>
          </a:xfrm>
          <a:prstGeom prst="rect">
            <a:avLst/>
          </a:prstGeom>
        </p:spPr>
      </p:pic>
      <p:pic>
        <p:nvPicPr>
          <p:cNvPr id="5" name="Picture 4" descr="NIDA-Logo_Highlighter-1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9" y="665036"/>
            <a:ext cx="4673600" cy="8636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 userDrawn="1"/>
        </p:nvSpPr>
        <p:spPr>
          <a:xfrm>
            <a:off x="823126" y="665036"/>
            <a:ext cx="7044913" cy="766941"/>
          </a:xfrm>
          <a:prstGeom prst="rect">
            <a:avLst/>
          </a:prstGeom>
        </p:spPr>
        <p:txBody>
          <a:bodyPr vert="horz"/>
          <a:lstStyle>
            <a:lvl1pPr algn="l" defTabSz="54864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latin typeface="Verdana"/>
                <a:cs typeface="Verdana"/>
              </a:rPr>
              <a:t>Two-Column Slide</a:t>
            </a:r>
            <a:endParaRPr lang="en-US" sz="3300" dirty="0">
              <a:latin typeface="Verdana"/>
              <a:cs typeface="Verdana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3126" y="1813236"/>
            <a:ext cx="5006603" cy="4296876"/>
          </a:xfrm>
          <a:prstGeom prst="rect">
            <a:avLst/>
          </a:prstGeom>
        </p:spPr>
        <p:txBody>
          <a:bodyPr lIns="109728" tIns="54864" rIns="109728" bIns="54864"/>
          <a:lstStyle>
            <a:lvl1pPr marL="0" marR="0" indent="0" algn="l" defTabSz="54864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00">
                <a:solidFill>
                  <a:schemeClr val="tx1"/>
                </a:solidFill>
                <a:latin typeface="Verdana"/>
                <a:cs typeface="Verdana"/>
              </a:defRPr>
            </a:lvl1pPr>
            <a:lvl2pPr marL="548640" indent="0">
              <a:buNone/>
              <a:defRPr sz="3000">
                <a:latin typeface="Verdana"/>
                <a:cs typeface="Verdana"/>
              </a:defRPr>
            </a:lvl2pPr>
            <a:lvl3pPr marL="1097280" indent="0">
              <a:buNone/>
              <a:defRPr sz="2800">
                <a:latin typeface="Verdana"/>
                <a:cs typeface="Verdana"/>
              </a:defRPr>
            </a:lvl3pPr>
            <a:lvl4pPr marL="1645920" indent="0" algn="l">
              <a:buNone/>
              <a:defRPr>
                <a:latin typeface="Verdana"/>
                <a:cs typeface="Verdana"/>
              </a:defRPr>
            </a:lvl4pPr>
            <a:lvl5pPr marL="2194560" indent="0">
              <a:buNone/>
              <a:defRPr sz="2200">
                <a:latin typeface="Verdana"/>
                <a:cs typeface="Verdana"/>
              </a:defRPr>
            </a:lvl5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Nam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, dictum in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ac vitae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, mi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r>
              <a:rPr lang="en-US" dirty="0" smtClean="0"/>
              <a:t> </a:t>
            </a:r>
            <a:r>
              <a:rPr lang="en-US" dirty="0" err="1" smtClean="0"/>
              <a:t>blandit.d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387160" y="1817064"/>
            <a:ext cx="3320488" cy="4119685"/>
          </a:xfrm>
          <a:prstGeom prst="rect">
            <a:avLst/>
          </a:prstGeom>
        </p:spPr>
        <p:txBody>
          <a:bodyPr lIns="109728" tIns="54864" rIns="109728" bIns="54864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SzPct val="100000"/>
              <a:buFont typeface="Arial"/>
              <a:buChar char="•"/>
              <a:defRPr sz="18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548640" indent="0">
              <a:buNone/>
              <a:defRPr sz="3000">
                <a:latin typeface="Verdana"/>
                <a:cs typeface="Verdana"/>
              </a:defRPr>
            </a:lvl2pPr>
            <a:lvl3pPr marL="1097280" indent="0">
              <a:buNone/>
              <a:defRPr sz="2800">
                <a:latin typeface="Verdana"/>
                <a:cs typeface="Verdana"/>
              </a:defRPr>
            </a:lvl3pPr>
            <a:lvl4pPr marL="1645920" indent="0" algn="l">
              <a:buNone/>
              <a:defRPr>
                <a:latin typeface="Verdana"/>
                <a:cs typeface="Verdana"/>
              </a:defRPr>
            </a:lvl4pPr>
            <a:lvl5pPr marL="2194560" indent="0">
              <a:buNone/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en-US" dirty="0" smtClean="0"/>
              <a:t>Bullets or Photo here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</a:t>
            </a:r>
          </a:p>
          <a:p>
            <a:pPr lvl="0"/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endParaRPr lang="en-US" dirty="0" smtClean="0"/>
          </a:p>
          <a:p>
            <a:pPr lvl="0"/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mi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</a:p>
          <a:p>
            <a:pPr lvl="0"/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endParaRPr lang="en-US" dirty="0" smtClean="0"/>
          </a:p>
          <a:p>
            <a:pPr lvl="0"/>
            <a:r>
              <a:rPr lang="en-US" dirty="0" smtClean="0"/>
              <a:t>Nam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, dictum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156293" y="1813236"/>
            <a:ext cx="1" cy="4296876"/>
          </a:xfrm>
          <a:prstGeom prst="line">
            <a:avLst/>
          </a:prstGeom>
          <a:ln w="6350" cmpd="sng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45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IDA-Logo_Highlighter-3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6" y="596252"/>
            <a:ext cx="6993326" cy="863600"/>
          </a:xfrm>
          <a:prstGeom prst="rect">
            <a:avLst/>
          </a:prstGeom>
        </p:spPr>
      </p:pic>
      <p:pic>
        <p:nvPicPr>
          <p:cNvPr id="13" name="Picture 12" descr="NIDA-IQ-PPTConcept-2_Parts_MainBkgr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0058400" cy="1231900"/>
          </a:xfrm>
          <a:prstGeom prst="rect">
            <a:avLst/>
          </a:prstGeom>
        </p:spPr>
      </p:pic>
      <p:sp>
        <p:nvSpPr>
          <p:cNvPr id="14" name="Title 4"/>
          <p:cNvSpPr txBox="1">
            <a:spLocks/>
          </p:cNvSpPr>
          <p:nvPr userDrawn="1"/>
        </p:nvSpPr>
        <p:spPr>
          <a:xfrm>
            <a:off x="823126" y="665036"/>
            <a:ext cx="7044913" cy="766941"/>
          </a:xfrm>
          <a:prstGeom prst="rect">
            <a:avLst/>
          </a:prstGeom>
        </p:spPr>
        <p:txBody>
          <a:bodyPr vert="horz"/>
          <a:lstStyle>
            <a:lvl1pPr algn="l" defTabSz="54864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latin typeface="Verdana"/>
                <a:cs typeface="Verdana"/>
              </a:rPr>
              <a:t>Two-Column with Image Slide</a:t>
            </a:r>
            <a:endParaRPr lang="en-US" sz="3300" dirty="0">
              <a:latin typeface="Verdana"/>
              <a:cs typeface="Verdana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0716" y="1813237"/>
            <a:ext cx="4475104" cy="3193998"/>
          </a:xfrm>
          <a:prstGeom prst="rect">
            <a:avLst/>
          </a:prstGeom>
        </p:spPr>
        <p:txBody>
          <a:bodyPr lIns="109728" tIns="54864" rIns="109728" bIns="54864"/>
          <a:lstStyle>
            <a:lvl1pPr marL="0" marR="0" indent="0" algn="l" defTabSz="54864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00">
                <a:solidFill>
                  <a:schemeClr val="tx1"/>
                </a:solidFill>
                <a:latin typeface="Verdana"/>
                <a:cs typeface="Verdana"/>
              </a:defRPr>
            </a:lvl1pPr>
            <a:lvl2pPr marL="548640" indent="0">
              <a:buNone/>
              <a:defRPr sz="3000">
                <a:latin typeface="Verdana"/>
                <a:cs typeface="Verdana"/>
              </a:defRPr>
            </a:lvl2pPr>
            <a:lvl3pPr marL="1097280" indent="0">
              <a:buNone/>
              <a:defRPr sz="2800">
                <a:latin typeface="Verdana"/>
                <a:cs typeface="Verdana"/>
              </a:defRPr>
            </a:lvl3pPr>
            <a:lvl4pPr marL="1645920" indent="0" algn="l">
              <a:buNone/>
              <a:defRPr>
                <a:latin typeface="Verdana"/>
                <a:cs typeface="Verdana"/>
              </a:defRPr>
            </a:lvl4pPr>
            <a:lvl5pPr marL="2194560" indent="0">
              <a:buNone/>
              <a:defRPr sz="2200">
                <a:latin typeface="Verdana"/>
                <a:cs typeface="Verdana"/>
              </a:defRPr>
            </a:lvl5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Nam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, dictum in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ac vitae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, mi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r>
              <a:rPr lang="en-US" dirty="0" smtClean="0"/>
              <a:t> </a:t>
            </a:r>
            <a:r>
              <a:rPr lang="en-US" dirty="0" err="1" smtClean="0"/>
              <a:t>blandit.d</a:t>
            </a:r>
            <a:endParaRPr lang="en-US" dirty="0" smtClean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66252" y="1813236"/>
            <a:ext cx="1" cy="3193998"/>
          </a:xfrm>
          <a:prstGeom prst="line">
            <a:avLst/>
          </a:prstGeom>
          <a:ln w="6350" cmpd="sng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iStock_000044539382_Medium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6" y="1813236"/>
            <a:ext cx="3193998" cy="3193998"/>
          </a:xfrm>
          <a:prstGeom prst="rect">
            <a:avLst/>
          </a:prstGeom>
        </p:spPr>
      </p:pic>
      <p:pic>
        <p:nvPicPr>
          <p:cNvPr id="4" name="Picture 3" descr="NIDA-IQ-PPTConcept-2_Parts_ImageTextBox.eps"/>
          <p:cNvPicPr>
            <a:picLocks noChangeAspect="1"/>
          </p:cNvPicPr>
          <p:nvPr userDrawn="1"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2" y="2614564"/>
            <a:ext cx="3822700" cy="1181100"/>
          </a:xfrm>
          <a:prstGeom prst="rect">
            <a:avLst/>
          </a:prstGeom>
        </p:spPr>
      </p:pic>
      <p:sp>
        <p:nvSpPr>
          <p:cNvPr id="17" name="Title 4"/>
          <p:cNvSpPr txBox="1">
            <a:spLocks/>
          </p:cNvSpPr>
          <p:nvPr userDrawn="1"/>
        </p:nvSpPr>
        <p:spPr>
          <a:xfrm>
            <a:off x="1054555" y="2730973"/>
            <a:ext cx="2998854" cy="1016136"/>
          </a:xfrm>
          <a:prstGeom prst="rect">
            <a:avLst/>
          </a:prstGeom>
        </p:spPr>
        <p:txBody>
          <a:bodyPr vert="horz"/>
          <a:lstStyle>
            <a:lvl1pPr algn="l" defTabSz="54864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Verdana"/>
                <a:cs typeface="Verdana"/>
              </a:rPr>
              <a:t>The Path </a:t>
            </a:r>
          </a:p>
          <a:p>
            <a:pPr>
              <a:lnSpc>
                <a:spcPct val="10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Verdana"/>
                <a:cs typeface="Verdana"/>
              </a:rPr>
              <a:t>to Recovery</a:t>
            </a:r>
            <a:endParaRPr lang="en-US" sz="28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16721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0943" y="1830673"/>
            <a:ext cx="8117643" cy="4385472"/>
          </a:xfrm>
          <a:prstGeom prst="rect">
            <a:avLst/>
          </a:prstGeom>
        </p:spPr>
        <p:txBody>
          <a:bodyPr lIns="109728" tIns="54864" rIns="109728" bIns="54864"/>
          <a:lstStyle>
            <a:lvl1pPr marL="0" indent="0">
              <a:buNone/>
              <a:defRPr sz="2200">
                <a:solidFill>
                  <a:schemeClr val="tx1"/>
                </a:solidFill>
                <a:latin typeface="Verdana"/>
                <a:cs typeface="Verdana"/>
              </a:defRPr>
            </a:lvl1pPr>
            <a:lvl2pPr marL="548640" indent="0">
              <a:buNone/>
              <a:defRPr sz="3000">
                <a:latin typeface="Verdana"/>
                <a:cs typeface="Verdana"/>
              </a:defRPr>
            </a:lvl2pPr>
            <a:lvl3pPr marL="1097280" indent="0">
              <a:buNone/>
              <a:defRPr sz="2800">
                <a:latin typeface="Verdana"/>
                <a:cs typeface="Verdana"/>
              </a:defRPr>
            </a:lvl3pPr>
            <a:lvl4pPr marL="1645920" indent="0" algn="l">
              <a:buNone/>
              <a:defRPr>
                <a:latin typeface="Verdana"/>
                <a:cs typeface="Verdana"/>
              </a:defRPr>
            </a:lvl4pPr>
            <a:lvl5pPr marL="2194560" indent="0">
              <a:buNone/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Nam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, dictum in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ac vitae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, mi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r>
              <a:rPr lang="en-US" dirty="0" smtClean="0"/>
              <a:t> </a:t>
            </a:r>
            <a:r>
              <a:rPr lang="en-US" dirty="0" err="1" smtClean="0"/>
              <a:t>blandit</a:t>
            </a:r>
            <a:r>
              <a:rPr lang="en-US" dirty="0" smtClean="0"/>
              <a:t>. Nam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, dictum in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. v</a:t>
            </a:r>
          </a:p>
        </p:txBody>
      </p:sp>
      <p:pic>
        <p:nvPicPr>
          <p:cNvPr id="9" name="Picture 8" descr="NIDA-IQ-PPTConcept-2_Parts_MainBkgr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00584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3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2E2E2"/>
            </a:gs>
            <a:gs pos="100000">
              <a:prstClr val="white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47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2" r:id="rId4"/>
    <p:sldLayoutId id="2147483653" r:id="rId5"/>
    <p:sldLayoutId id="2147483655" r:id="rId6"/>
    <p:sldLayoutId id="2147483654" r:id="rId7"/>
    <p:sldLayoutId id="2147483651" r:id="rId8"/>
    <p:sldLayoutId id="2147483650" r:id="rId9"/>
  </p:sldLayoutIdLst>
  <p:txStyles>
    <p:titleStyle>
      <a:lvl1pPr algn="ctr" defTabSz="548640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90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960" b="1" dirty="0" smtClean="0">
                <a:solidFill>
                  <a:srgbClr val="0070C0"/>
                </a:solidFill>
                <a:latin typeface="+mn-lt"/>
              </a:rPr>
              <a:t> </a:t>
            </a:r>
            <a:endParaRPr lang="en-US" sz="396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5707" y="555583"/>
            <a:ext cx="9051925" cy="181816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FBT-E Marketplace Niche: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Modest at best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7071" y="2455399"/>
            <a:ext cx="3169565" cy="219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Government systems </a:t>
            </a:r>
          </a:p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(juvenile justice,      child welfare)</a:t>
            </a:r>
          </a:p>
          <a:p>
            <a:pPr algn="ctr" defTabSz="502920"/>
            <a:r>
              <a:rPr lang="en-US" sz="3080" b="1" dirty="0">
                <a:solidFill>
                  <a:prstClr val="black"/>
                </a:solidFill>
                <a:latin typeface="Calibri"/>
                <a:sym typeface="Wingdings 3"/>
              </a:rPr>
              <a:t></a:t>
            </a:r>
          </a:p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High-end cases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8407" y="2455400"/>
            <a:ext cx="3169565" cy="219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Health plans </a:t>
            </a:r>
          </a:p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&amp;</a:t>
            </a:r>
          </a:p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Care networks</a:t>
            </a:r>
          </a:p>
          <a:p>
            <a:pPr algn="ctr" defTabSz="502920"/>
            <a:r>
              <a:rPr lang="en-US" sz="3080" b="1" dirty="0">
                <a:solidFill>
                  <a:prstClr val="black"/>
                </a:solidFill>
                <a:latin typeface="Calibri"/>
                <a:sym typeface="Wingdings 3"/>
              </a:rPr>
              <a:t></a:t>
            </a:r>
          </a:p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  <a:sym typeface="Wingdings 3"/>
              </a:rPr>
              <a:t>Little penetration</a:t>
            </a:r>
            <a:endParaRPr lang="en-US" sz="2640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7" name="Picture 6" descr="PPT_IM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1" y="4800331"/>
            <a:ext cx="4277866" cy="2164185"/>
          </a:xfrm>
          <a:prstGeom prst="rect">
            <a:avLst/>
          </a:prstGeom>
        </p:spPr>
      </p:pic>
      <p:pic>
        <p:nvPicPr>
          <p:cNvPr id="1026" name="Picture 2" descr="S:\EVERYONE\Alexis Nager\ThinkStock Images\Conversation with a therapi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09" y="4656002"/>
            <a:ext cx="3748561" cy="249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5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7630" y="625032"/>
            <a:ext cx="8334295" cy="98151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Alternatives to Conventional D&amp;I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76664"/>
            <a:ext cx="5371301" cy="358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0789" y="2352308"/>
            <a:ext cx="4587611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3080" dirty="0">
                <a:solidFill>
                  <a:prstClr val="black"/>
                </a:solidFill>
                <a:latin typeface="Calibri"/>
              </a:rPr>
              <a:t>Routine Care:                     </a:t>
            </a:r>
          </a:p>
          <a:p>
            <a:pPr marL="502920" lvl="1" defTabSz="502920"/>
            <a:r>
              <a:rPr lang="en-US" sz="3080" dirty="0">
                <a:solidFill>
                  <a:prstClr val="black"/>
                </a:solidFill>
                <a:latin typeface="Calibri"/>
              </a:rPr>
              <a:t>Already delivering FBT? </a:t>
            </a:r>
          </a:p>
          <a:p>
            <a:pPr marL="502920" lvl="1" defTabSz="502920"/>
            <a:r>
              <a:rPr lang="en-US" sz="3080" dirty="0">
                <a:solidFill>
                  <a:prstClr val="black"/>
                </a:solidFill>
                <a:latin typeface="Calibri"/>
              </a:rPr>
              <a:t>Already effective?</a:t>
            </a:r>
          </a:p>
        </p:txBody>
      </p:sp>
    </p:spTree>
    <p:extLst>
      <p:ext uri="{BB962C8B-B14F-4D97-AF65-F5344CB8AC3E}">
        <p14:creationId xmlns:p14="http://schemas.microsoft.com/office/powerpoint/2010/main" val="16804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380" y="2125980"/>
            <a:ext cx="2430780" cy="21793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r>
              <a:rPr lang="en-US" sz="3080" dirty="0">
                <a:solidFill>
                  <a:prstClr val="white"/>
                </a:solidFill>
                <a:latin typeface="Arial "/>
              </a:rPr>
              <a:t>MH Track or </a:t>
            </a:r>
          </a:p>
          <a:p>
            <a:pPr algn="ctr" defTabSz="502920"/>
            <a:r>
              <a:rPr lang="en-US" sz="3080" dirty="0">
                <a:solidFill>
                  <a:prstClr val="white"/>
                </a:solidFill>
                <a:latin typeface="Arial "/>
              </a:rPr>
              <a:t>SU Track </a:t>
            </a:r>
          </a:p>
        </p:txBody>
      </p:sp>
      <p:sp>
        <p:nvSpPr>
          <p:cNvPr id="3" name="Rectangle 2"/>
          <p:cNvSpPr/>
          <p:nvPr/>
        </p:nvSpPr>
        <p:spPr>
          <a:xfrm>
            <a:off x="5798032" y="1203960"/>
            <a:ext cx="3604260" cy="922020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r>
              <a:rPr lang="en-US" sz="308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CMHC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8032" y="3086336"/>
            <a:ext cx="3604260" cy="922020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r>
              <a:rPr lang="en-US" sz="3080" dirty="0">
                <a:solidFill>
                  <a:prstClr val="white"/>
                </a:solidFill>
                <a:latin typeface="Arial "/>
              </a:rPr>
              <a:t>CMHC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8032" y="4427456"/>
            <a:ext cx="3604260" cy="922020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r>
              <a:rPr lang="en-US" sz="3080" dirty="0">
                <a:solidFill>
                  <a:prstClr val="white"/>
                </a:solidFill>
                <a:latin typeface="Arial "/>
              </a:rPr>
              <a:t>Child psychiatry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8032" y="5806912"/>
            <a:ext cx="3604260" cy="922020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r>
              <a:rPr lang="en-US" sz="3080" dirty="0">
                <a:solidFill>
                  <a:prstClr val="white"/>
                </a:solidFill>
                <a:latin typeface="Arial "/>
              </a:rPr>
              <a:t>Addiction clinic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71900" y="1664970"/>
            <a:ext cx="1844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771900" y="4724400"/>
            <a:ext cx="16619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47032" y="4717647"/>
            <a:ext cx="180213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640" b="1" dirty="0">
                <a:solidFill>
                  <a:prstClr val="black"/>
                </a:solidFill>
                <a:latin typeface="Arial "/>
              </a:rPr>
              <a:t>UC-Other</a:t>
            </a:r>
            <a:endParaRPr lang="en-US" sz="1980" b="1" dirty="0">
              <a:solidFill>
                <a:prstClr val="black"/>
              </a:solidFill>
              <a:latin typeface="Arial 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693920" y="3086336"/>
            <a:ext cx="100006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08042" y="1227777"/>
            <a:ext cx="12522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640" b="1" dirty="0">
                <a:solidFill>
                  <a:prstClr val="black"/>
                </a:solidFill>
                <a:latin typeface="Arial "/>
              </a:rPr>
              <a:t>UC-FT</a:t>
            </a:r>
          </a:p>
        </p:txBody>
      </p:sp>
      <p:cxnSp>
        <p:nvCxnSpPr>
          <p:cNvPr id="17" name="Straight Connector 16"/>
          <p:cNvCxnSpPr>
            <a:stCxn id="2" idx="3"/>
          </p:cNvCxnSpPr>
          <p:nvPr/>
        </p:nvCxnSpPr>
        <p:spPr>
          <a:xfrm>
            <a:off x="3185161" y="3215640"/>
            <a:ext cx="5751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771900" y="1623060"/>
            <a:ext cx="0" cy="30979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693920" y="3079593"/>
            <a:ext cx="0" cy="32757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693920" y="6355316"/>
            <a:ext cx="7399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771900" y="4724400"/>
            <a:ext cx="92202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6"/>
          <p:cNvSpPr txBox="1">
            <a:spLocks/>
          </p:cNvSpPr>
          <p:nvPr/>
        </p:nvSpPr>
        <p:spPr>
          <a:xfrm>
            <a:off x="502920" y="365760"/>
            <a:ext cx="9052560" cy="13079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502920"/>
            <a:r>
              <a:rPr lang="en-US" sz="3200" b="1" dirty="0">
                <a:solidFill>
                  <a:prstClr val="black"/>
                </a:solidFill>
              </a:rPr>
              <a:t>Routine Family Therapy vs. Other Usual Care</a:t>
            </a:r>
          </a:p>
        </p:txBody>
      </p:sp>
    </p:spTree>
    <p:extLst>
      <p:ext uri="{BB962C8B-B14F-4D97-AF65-F5344CB8AC3E}">
        <p14:creationId xmlns:p14="http://schemas.microsoft.com/office/powerpoint/2010/main" val="308900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814" y="3107579"/>
            <a:ext cx="2780697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64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Both UC-FT and UC-Other: 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  <a:cs typeface="Arial" pitchFamily="34" charset="0"/>
              </a:rPr>
              <a:t>Promoted significant gains in multiple problem areas </a:t>
            </a:r>
            <a:endParaRPr lang="en-US" sz="1980" dirty="0">
              <a:solidFill>
                <a:prstClr val="black"/>
              </a:solidFill>
              <a:latin typeface="Calibri"/>
            </a:endParaRPr>
          </a:p>
          <a:p>
            <a:pPr defTabSz="502920"/>
            <a:endParaRPr lang="en-US" sz="19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8324" y="3107579"/>
            <a:ext cx="27525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64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UC-FT &gt; UC-Other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  <a:cs typeface="Arial" pitchFamily="34" charset="0"/>
              </a:rPr>
              <a:t>5 out of the 12 outcomes measured</a:t>
            </a:r>
            <a:endParaRPr lang="en-US" sz="198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defTabSz="502920" fontAlgn="t"/>
            <a:endParaRPr lang="en-US" sz="1980" dirty="0">
              <a:solidFill>
                <a:prstClr val="black"/>
              </a:solidFill>
              <a:latin typeface="Calibri"/>
            </a:endParaRPr>
          </a:p>
          <a:p>
            <a:pPr defTabSz="502920"/>
            <a:endParaRPr lang="en-US" sz="19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8495" y="3107579"/>
            <a:ext cx="2965579" cy="259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64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Effect sizes favoring  UC-FT were Small to Moderate: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  <a:cs typeface="Arial" pitchFamily="34" charset="0"/>
              </a:rPr>
              <a:t>Comparable to meta-analyses of RCTs for Brand-name FTs</a:t>
            </a:r>
            <a:endParaRPr lang="en-US" sz="198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defTabSz="502920"/>
            <a:endParaRPr lang="en-US" sz="17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220"/>
          <p:cNvSpPr>
            <a:spLocks noEditPoints="1"/>
          </p:cNvSpPr>
          <p:nvPr/>
        </p:nvSpPr>
        <p:spPr bwMode="auto">
          <a:xfrm>
            <a:off x="1538972" y="2412571"/>
            <a:ext cx="520383" cy="527368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0" y="22"/>
              </a:cxn>
              <a:cxn ang="0">
                <a:pos x="21" y="43"/>
              </a:cxn>
              <a:cxn ang="0">
                <a:pos x="42" y="22"/>
              </a:cxn>
              <a:cxn ang="0">
                <a:pos x="21" y="0"/>
              </a:cxn>
              <a:cxn ang="0">
                <a:pos x="17" y="31"/>
              </a:cxn>
              <a:cxn ang="0">
                <a:pos x="17" y="20"/>
              </a:cxn>
              <a:cxn ang="0">
                <a:pos x="14" y="20"/>
              </a:cxn>
              <a:cxn ang="0">
                <a:pos x="17" y="18"/>
              </a:cxn>
              <a:cxn ang="0">
                <a:pos x="22" y="18"/>
              </a:cxn>
              <a:cxn ang="0">
                <a:pos x="24" y="19"/>
              </a:cxn>
              <a:cxn ang="0">
                <a:pos x="24" y="30"/>
              </a:cxn>
              <a:cxn ang="0">
                <a:pos x="26" y="30"/>
              </a:cxn>
              <a:cxn ang="0">
                <a:pos x="24" y="32"/>
              </a:cxn>
              <a:cxn ang="0">
                <a:pos x="18" y="32"/>
              </a:cxn>
              <a:cxn ang="0">
                <a:pos x="17" y="31"/>
              </a:cxn>
              <a:cxn ang="0">
                <a:pos x="24" y="10"/>
              </a:cxn>
              <a:cxn ang="0">
                <a:pos x="24" y="14"/>
              </a:cxn>
              <a:cxn ang="0">
                <a:pos x="22" y="15"/>
              </a:cxn>
              <a:cxn ang="0">
                <a:pos x="18" y="15"/>
              </a:cxn>
              <a:cxn ang="0">
                <a:pos x="17" y="13"/>
              </a:cxn>
              <a:cxn ang="0">
                <a:pos x="17" y="10"/>
              </a:cxn>
              <a:cxn ang="0">
                <a:pos x="18" y="8"/>
              </a:cxn>
              <a:cxn ang="0">
                <a:pos x="22" y="8"/>
              </a:cxn>
              <a:cxn ang="0">
                <a:pos x="24" y="10"/>
              </a:cxn>
            </a:cxnLst>
            <a:rect l="0" t="0" r="r" b="b"/>
            <a:pathLst>
              <a:path w="42" h="43">
                <a:moveTo>
                  <a:pt x="21" y="0"/>
                </a:moveTo>
                <a:cubicBezTo>
                  <a:pt x="9" y="0"/>
                  <a:pt x="0" y="10"/>
                  <a:pt x="0" y="22"/>
                </a:cubicBezTo>
                <a:cubicBezTo>
                  <a:pt x="0" y="33"/>
                  <a:pt x="9" y="43"/>
                  <a:pt x="21" y="43"/>
                </a:cubicBezTo>
                <a:cubicBezTo>
                  <a:pt x="33" y="43"/>
                  <a:pt x="42" y="33"/>
                  <a:pt x="42" y="22"/>
                </a:cubicBezTo>
                <a:cubicBezTo>
                  <a:pt x="42" y="10"/>
                  <a:pt x="33" y="0"/>
                  <a:pt x="21" y="0"/>
                </a:cubicBezTo>
                <a:close/>
                <a:moveTo>
                  <a:pt x="17" y="31"/>
                </a:moveTo>
                <a:cubicBezTo>
                  <a:pt x="17" y="20"/>
                  <a:pt x="17" y="20"/>
                  <a:pt x="17" y="20"/>
                </a:cubicBezTo>
                <a:cubicBezTo>
                  <a:pt x="17" y="20"/>
                  <a:pt x="15" y="20"/>
                  <a:pt x="14" y="20"/>
                </a:cubicBezTo>
                <a:cubicBezTo>
                  <a:pt x="14" y="19"/>
                  <a:pt x="16" y="18"/>
                  <a:pt x="17" y="18"/>
                </a:cubicBezTo>
                <a:cubicBezTo>
                  <a:pt x="17" y="18"/>
                  <a:pt x="22" y="18"/>
                  <a:pt x="22" y="18"/>
                </a:cubicBezTo>
                <a:cubicBezTo>
                  <a:pt x="23" y="18"/>
                  <a:pt x="24" y="18"/>
                  <a:pt x="24" y="19"/>
                </a:cubicBezTo>
                <a:cubicBezTo>
                  <a:pt x="24" y="30"/>
                  <a:pt x="24" y="30"/>
                  <a:pt x="24" y="30"/>
                </a:cubicBezTo>
                <a:cubicBezTo>
                  <a:pt x="24" y="30"/>
                  <a:pt x="26" y="30"/>
                  <a:pt x="26" y="30"/>
                </a:cubicBezTo>
                <a:cubicBezTo>
                  <a:pt x="26" y="31"/>
                  <a:pt x="25" y="32"/>
                  <a:pt x="24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32"/>
                  <a:pt x="17" y="32"/>
                  <a:pt x="17" y="31"/>
                </a:cubicBezTo>
                <a:close/>
                <a:moveTo>
                  <a:pt x="24" y="10"/>
                </a:moveTo>
                <a:cubicBezTo>
                  <a:pt x="24" y="14"/>
                  <a:pt x="24" y="14"/>
                  <a:pt x="24" y="14"/>
                </a:cubicBezTo>
                <a:cubicBezTo>
                  <a:pt x="24" y="14"/>
                  <a:pt x="23" y="15"/>
                  <a:pt x="22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7" y="14"/>
                  <a:pt x="17" y="13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9"/>
                  <a:pt x="18" y="8"/>
                  <a:pt x="18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3" y="8"/>
                  <a:pt x="24" y="9"/>
                  <a:pt x="24" y="1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0575" tIns="50289" rIns="100575" bIns="50289" numCol="1" anchor="t" anchorCtr="0" compatLnSpc="1">
            <a:prstTxWarp prst="textNoShape">
              <a:avLst/>
            </a:prstTxWarp>
          </a:bodyPr>
          <a:lstStyle/>
          <a:p>
            <a:pPr defTabSz="1005755"/>
            <a:endParaRPr lang="en-US" sz="209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220"/>
          <p:cNvSpPr>
            <a:spLocks noEditPoints="1"/>
          </p:cNvSpPr>
          <p:nvPr/>
        </p:nvSpPr>
        <p:spPr bwMode="auto">
          <a:xfrm>
            <a:off x="7953850" y="2412571"/>
            <a:ext cx="520383" cy="527368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0" y="22"/>
              </a:cxn>
              <a:cxn ang="0">
                <a:pos x="21" y="43"/>
              </a:cxn>
              <a:cxn ang="0">
                <a:pos x="42" y="22"/>
              </a:cxn>
              <a:cxn ang="0">
                <a:pos x="21" y="0"/>
              </a:cxn>
              <a:cxn ang="0">
                <a:pos x="17" y="31"/>
              </a:cxn>
              <a:cxn ang="0">
                <a:pos x="17" y="20"/>
              </a:cxn>
              <a:cxn ang="0">
                <a:pos x="14" y="20"/>
              </a:cxn>
              <a:cxn ang="0">
                <a:pos x="17" y="18"/>
              </a:cxn>
              <a:cxn ang="0">
                <a:pos x="22" y="18"/>
              </a:cxn>
              <a:cxn ang="0">
                <a:pos x="24" y="19"/>
              </a:cxn>
              <a:cxn ang="0">
                <a:pos x="24" y="30"/>
              </a:cxn>
              <a:cxn ang="0">
                <a:pos x="26" y="30"/>
              </a:cxn>
              <a:cxn ang="0">
                <a:pos x="24" y="32"/>
              </a:cxn>
              <a:cxn ang="0">
                <a:pos x="18" y="32"/>
              </a:cxn>
              <a:cxn ang="0">
                <a:pos x="17" y="31"/>
              </a:cxn>
              <a:cxn ang="0">
                <a:pos x="24" y="10"/>
              </a:cxn>
              <a:cxn ang="0">
                <a:pos x="24" y="14"/>
              </a:cxn>
              <a:cxn ang="0">
                <a:pos x="22" y="15"/>
              </a:cxn>
              <a:cxn ang="0">
                <a:pos x="18" y="15"/>
              </a:cxn>
              <a:cxn ang="0">
                <a:pos x="17" y="13"/>
              </a:cxn>
              <a:cxn ang="0">
                <a:pos x="17" y="10"/>
              </a:cxn>
              <a:cxn ang="0">
                <a:pos x="18" y="8"/>
              </a:cxn>
              <a:cxn ang="0">
                <a:pos x="22" y="8"/>
              </a:cxn>
              <a:cxn ang="0">
                <a:pos x="24" y="10"/>
              </a:cxn>
            </a:cxnLst>
            <a:rect l="0" t="0" r="r" b="b"/>
            <a:pathLst>
              <a:path w="42" h="43">
                <a:moveTo>
                  <a:pt x="21" y="0"/>
                </a:moveTo>
                <a:cubicBezTo>
                  <a:pt x="9" y="0"/>
                  <a:pt x="0" y="10"/>
                  <a:pt x="0" y="22"/>
                </a:cubicBezTo>
                <a:cubicBezTo>
                  <a:pt x="0" y="33"/>
                  <a:pt x="9" y="43"/>
                  <a:pt x="21" y="43"/>
                </a:cubicBezTo>
                <a:cubicBezTo>
                  <a:pt x="33" y="43"/>
                  <a:pt x="42" y="33"/>
                  <a:pt x="42" y="22"/>
                </a:cubicBezTo>
                <a:cubicBezTo>
                  <a:pt x="42" y="10"/>
                  <a:pt x="33" y="0"/>
                  <a:pt x="21" y="0"/>
                </a:cubicBezTo>
                <a:close/>
                <a:moveTo>
                  <a:pt x="17" y="31"/>
                </a:moveTo>
                <a:cubicBezTo>
                  <a:pt x="17" y="20"/>
                  <a:pt x="17" y="20"/>
                  <a:pt x="17" y="20"/>
                </a:cubicBezTo>
                <a:cubicBezTo>
                  <a:pt x="17" y="20"/>
                  <a:pt x="15" y="20"/>
                  <a:pt x="14" y="20"/>
                </a:cubicBezTo>
                <a:cubicBezTo>
                  <a:pt x="14" y="19"/>
                  <a:pt x="16" y="18"/>
                  <a:pt x="17" y="18"/>
                </a:cubicBezTo>
                <a:cubicBezTo>
                  <a:pt x="17" y="18"/>
                  <a:pt x="22" y="18"/>
                  <a:pt x="22" y="18"/>
                </a:cubicBezTo>
                <a:cubicBezTo>
                  <a:pt x="23" y="18"/>
                  <a:pt x="24" y="18"/>
                  <a:pt x="24" y="19"/>
                </a:cubicBezTo>
                <a:cubicBezTo>
                  <a:pt x="24" y="30"/>
                  <a:pt x="24" y="30"/>
                  <a:pt x="24" y="30"/>
                </a:cubicBezTo>
                <a:cubicBezTo>
                  <a:pt x="24" y="30"/>
                  <a:pt x="26" y="30"/>
                  <a:pt x="26" y="30"/>
                </a:cubicBezTo>
                <a:cubicBezTo>
                  <a:pt x="26" y="31"/>
                  <a:pt x="25" y="32"/>
                  <a:pt x="24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32"/>
                  <a:pt x="17" y="32"/>
                  <a:pt x="17" y="31"/>
                </a:cubicBezTo>
                <a:close/>
                <a:moveTo>
                  <a:pt x="24" y="10"/>
                </a:moveTo>
                <a:cubicBezTo>
                  <a:pt x="24" y="14"/>
                  <a:pt x="24" y="14"/>
                  <a:pt x="24" y="14"/>
                </a:cubicBezTo>
                <a:cubicBezTo>
                  <a:pt x="24" y="14"/>
                  <a:pt x="23" y="15"/>
                  <a:pt x="22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7" y="14"/>
                  <a:pt x="17" y="13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9"/>
                  <a:pt x="18" y="8"/>
                  <a:pt x="18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3" y="8"/>
                  <a:pt x="24" y="9"/>
                  <a:pt x="24" y="1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0575" tIns="50289" rIns="100575" bIns="50289" numCol="1" anchor="t" anchorCtr="0" compatLnSpc="1">
            <a:prstTxWarp prst="textNoShape">
              <a:avLst/>
            </a:prstTxWarp>
          </a:bodyPr>
          <a:lstStyle/>
          <a:p>
            <a:pPr defTabSz="1005755"/>
            <a:endParaRPr lang="en-US" sz="209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220"/>
          <p:cNvSpPr>
            <a:spLocks noEditPoints="1"/>
          </p:cNvSpPr>
          <p:nvPr/>
        </p:nvSpPr>
        <p:spPr bwMode="auto">
          <a:xfrm>
            <a:off x="4723813" y="2412571"/>
            <a:ext cx="520383" cy="527368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0" y="22"/>
              </a:cxn>
              <a:cxn ang="0">
                <a:pos x="21" y="43"/>
              </a:cxn>
              <a:cxn ang="0">
                <a:pos x="42" y="22"/>
              </a:cxn>
              <a:cxn ang="0">
                <a:pos x="21" y="0"/>
              </a:cxn>
              <a:cxn ang="0">
                <a:pos x="17" y="31"/>
              </a:cxn>
              <a:cxn ang="0">
                <a:pos x="17" y="20"/>
              </a:cxn>
              <a:cxn ang="0">
                <a:pos x="14" y="20"/>
              </a:cxn>
              <a:cxn ang="0">
                <a:pos x="17" y="18"/>
              </a:cxn>
              <a:cxn ang="0">
                <a:pos x="22" y="18"/>
              </a:cxn>
              <a:cxn ang="0">
                <a:pos x="24" y="19"/>
              </a:cxn>
              <a:cxn ang="0">
                <a:pos x="24" y="30"/>
              </a:cxn>
              <a:cxn ang="0">
                <a:pos x="26" y="30"/>
              </a:cxn>
              <a:cxn ang="0">
                <a:pos x="24" y="32"/>
              </a:cxn>
              <a:cxn ang="0">
                <a:pos x="18" y="32"/>
              </a:cxn>
              <a:cxn ang="0">
                <a:pos x="17" y="31"/>
              </a:cxn>
              <a:cxn ang="0">
                <a:pos x="24" y="10"/>
              </a:cxn>
              <a:cxn ang="0">
                <a:pos x="24" y="14"/>
              </a:cxn>
              <a:cxn ang="0">
                <a:pos x="22" y="15"/>
              </a:cxn>
              <a:cxn ang="0">
                <a:pos x="18" y="15"/>
              </a:cxn>
              <a:cxn ang="0">
                <a:pos x="17" y="13"/>
              </a:cxn>
              <a:cxn ang="0">
                <a:pos x="17" y="10"/>
              </a:cxn>
              <a:cxn ang="0">
                <a:pos x="18" y="8"/>
              </a:cxn>
              <a:cxn ang="0">
                <a:pos x="22" y="8"/>
              </a:cxn>
              <a:cxn ang="0">
                <a:pos x="24" y="10"/>
              </a:cxn>
            </a:cxnLst>
            <a:rect l="0" t="0" r="r" b="b"/>
            <a:pathLst>
              <a:path w="42" h="43">
                <a:moveTo>
                  <a:pt x="21" y="0"/>
                </a:moveTo>
                <a:cubicBezTo>
                  <a:pt x="9" y="0"/>
                  <a:pt x="0" y="10"/>
                  <a:pt x="0" y="22"/>
                </a:cubicBezTo>
                <a:cubicBezTo>
                  <a:pt x="0" y="33"/>
                  <a:pt x="9" y="43"/>
                  <a:pt x="21" y="43"/>
                </a:cubicBezTo>
                <a:cubicBezTo>
                  <a:pt x="33" y="43"/>
                  <a:pt x="42" y="33"/>
                  <a:pt x="42" y="22"/>
                </a:cubicBezTo>
                <a:cubicBezTo>
                  <a:pt x="42" y="10"/>
                  <a:pt x="33" y="0"/>
                  <a:pt x="21" y="0"/>
                </a:cubicBezTo>
                <a:close/>
                <a:moveTo>
                  <a:pt x="17" y="31"/>
                </a:moveTo>
                <a:cubicBezTo>
                  <a:pt x="17" y="20"/>
                  <a:pt x="17" y="20"/>
                  <a:pt x="17" y="20"/>
                </a:cubicBezTo>
                <a:cubicBezTo>
                  <a:pt x="17" y="20"/>
                  <a:pt x="15" y="20"/>
                  <a:pt x="14" y="20"/>
                </a:cubicBezTo>
                <a:cubicBezTo>
                  <a:pt x="14" y="19"/>
                  <a:pt x="16" y="18"/>
                  <a:pt x="17" y="18"/>
                </a:cubicBezTo>
                <a:cubicBezTo>
                  <a:pt x="17" y="18"/>
                  <a:pt x="22" y="18"/>
                  <a:pt x="22" y="18"/>
                </a:cubicBezTo>
                <a:cubicBezTo>
                  <a:pt x="23" y="18"/>
                  <a:pt x="24" y="18"/>
                  <a:pt x="24" y="19"/>
                </a:cubicBezTo>
                <a:cubicBezTo>
                  <a:pt x="24" y="30"/>
                  <a:pt x="24" y="30"/>
                  <a:pt x="24" y="30"/>
                </a:cubicBezTo>
                <a:cubicBezTo>
                  <a:pt x="24" y="30"/>
                  <a:pt x="26" y="30"/>
                  <a:pt x="26" y="30"/>
                </a:cubicBezTo>
                <a:cubicBezTo>
                  <a:pt x="26" y="31"/>
                  <a:pt x="25" y="32"/>
                  <a:pt x="24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32"/>
                  <a:pt x="17" y="32"/>
                  <a:pt x="17" y="31"/>
                </a:cubicBezTo>
                <a:close/>
                <a:moveTo>
                  <a:pt x="24" y="10"/>
                </a:moveTo>
                <a:cubicBezTo>
                  <a:pt x="24" y="14"/>
                  <a:pt x="24" y="14"/>
                  <a:pt x="24" y="14"/>
                </a:cubicBezTo>
                <a:cubicBezTo>
                  <a:pt x="24" y="14"/>
                  <a:pt x="23" y="15"/>
                  <a:pt x="22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7" y="14"/>
                  <a:pt x="17" y="13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9"/>
                  <a:pt x="18" y="8"/>
                  <a:pt x="18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3" y="8"/>
                  <a:pt x="24" y="9"/>
                  <a:pt x="24" y="1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0575" tIns="50289" rIns="100575" bIns="50289" numCol="1" anchor="t" anchorCtr="0" compatLnSpc="1">
            <a:prstTxWarp prst="textNoShape">
              <a:avLst/>
            </a:prstTxWarp>
          </a:bodyPr>
          <a:lstStyle/>
          <a:p>
            <a:pPr defTabSz="1005755"/>
            <a:endParaRPr lang="en-US" sz="209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489521" y="597473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Overall Main Findings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4943" y="495876"/>
            <a:ext cx="9051925" cy="1295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UC-FT Benchmarking Findings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124" y="2911157"/>
            <a:ext cx="27354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/>
            <a:r>
              <a:rPr lang="en-US" b="1" dirty="0">
                <a:solidFill>
                  <a:srgbClr val="0070C0"/>
                </a:solidFill>
                <a:latin typeface="Calibri"/>
              </a:rPr>
              <a:t>Surpassed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adherence benchmark established by one Brand-name FT during an RCT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4224" y="2911157"/>
            <a:ext cx="31732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/>
            <a:r>
              <a:rPr lang="en-US" b="1" dirty="0">
                <a:solidFill>
                  <a:srgbClr val="0070C0"/>
                </a:solidFill>
                <a:latin typeface="Calibri"/>
              </a:rPr>
              <a:t>Superior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 aggregate Brand-name FT outcome benchmark: Externalizing, Delinquency</a:t>
            </a:r>
          </a:p>
        </p:txBody>
      </p:sp>
      <p:sp>
        <p:nvSpPr>
          <p:cNvPr id="7" name="Rectangle 6"/>
          <p:cNvSpPr/>
          <p:nvPr/>
        </p:nvSpPr>
        <p:spPr>
          <a:xfrm>
            <a:off x="6595152" y="2911157"/>
            <a:ext cx="33742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/>
            <a:r>
              <a:rPr lang="en-US" b="1" dirty="0">
                <a:solidFill>
                  <a:srgbClr val="0070C0"/>
                </a:solidFill>
                <a:latin typeface="Calibri"/>
              </a:rPr>
              <a:t>Equivalent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 aggregate Brand-name FT outcome benchmark: Internalizing</a:t>
            </a:r>
          </a:p>
        </p:txBody>
      </p:sp>
      <p:sp>
        <p:nvSpPr>
          <p:cNvPr id="8" name="Freeform 220"/>
          <p:cNvSpPr>
            <a:spLocks noEditPoints="1"/>
          </p:cNvSpPr>
          <p:nvPr/>
        </p:nvSpPr>
        <p:spPr bwMode="auto">
          <a:xfrm>
            <a:off x="1393181" y="2060539"/>
            <a:ext cx="520383" cy="527368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0" y="22"/>
              </a:cxn>
              <a:cxn ang="0">
                <a:pos x="21" y="43"/>
              </a:cxn>
              <a:cxn ang="0">
                <a:pos x="42" y="22"/>
              </a:cxn>
              <a:cxn ang="0">
                <a:pos x="21" y="0"/>
              </a:cxn>
              <a:cxn ang="0">
                <a:pos x="17" y="31"/>
              </a:cxn>
              <a:cxn ang="0">
                <a:pos x="17" y="20"/>
              </a:cxn>
              <a:cxn ang="0">
                <a:pos x="14" y="20"/>
              </a:cxn>
              <a:cxn ang="0">
                <a:pos x="17" y="18"/>
              </a:cxn>
              <a:cxn ang="0">
                <a:pos x="22" y="18"/>
              </a:cxn>
              <a:cxn ang="0">
                <a:pos x="24" y="19"/>
              </a:cxn>
              <a:cxn ang="0">
                <a:pos x="24" y="30"/>
              </a:cxn>
              <a:cxn ang="0">
                <a:pos x="26" y="30"/>
              </a:cxn>
              <a:cxn ang="0">
                <a:pos x="24" y="32"/>
              </a:cxn>
              <a:cxn ang="0">
                <a:pos x="18" y="32"/>
              </a:cxn>
              <a:cxn ang="0">
                <a:pos x="17" y="31"/>
              </a:cxn>
              <a:cxn ang="0">
                <a:pos x="24" y="10"/>
              </a:cxn>
              <a:cxn ang="0">
                <a:pos x="24" y="14"/>
              </a:cxn>
              <a:cxn ang="0">
                <a:pos x="22" y="15"/>
              </a:cxn>
              <a:cxn ang="0">
                <a:pos x="18" y="15"/>
              </a:cxn>
              <a:cxn ang="0">
                <a:pos x="17" y="13"/>
              </a:cxn>
              <a:cxn ang="0">
                <a:pos x="17" y="10"/>
              </a:cxn>
              <a:cxn ang="0">
                <a:pos x="18" y="8"/>
              </a:cxn>
              <a:cxn ang="0">
                <a:pos x="22" y="8"/>
              </a:cxn>
              <a:cxn ang="0">
                <a:pos x="24" y="10"/>
              </a:cxn>
            </a:cxnLst>
            <a:rect l="0" t="0" r="r" b="b"/>
            <a:pathLst>
              <a:path w="42" h="43">
                <a:moveTo>
                  <a:pt x="21" y="0"/>
                </a:moveTo>
                <a:cubicBezTo>
                  <a:pt x="9" y="0"/>
                  <a:pt x="0" y="10"/>
                  <a:pt x="0" y="22"/>
                </a:cubicBezTo>
                <a:cubicBezTo>
                  <a:pt x="0" y="33"/>
                  <a:pt x="9" y="43"/>
                  <a:pt x="21" y="43"/>
                </a:cubicBezTo>
                <a:cubicBezTo>
                  <a:pt x="33" y="43"/>
                  <a:pt x="42" y="33"/>
                  <a:pt x="42" y="22"/>
                </a:cubicBezTo>
                <a:cubicBezTo>
                  <a:pt x="42" y="10"/>
                  <a:pt x="33" y="0"/>
                  <a:pt x="21" y="0"/>
                </a:cubicBezTo>
                <a:close/>
                <a:moveTo>
                  <a:pt x="17" y="31"/>
                </a:moveTo>
                <a:cubicBezTo>
                  <a:pt x="17" y="20"/>
                  <a:pt x="17" y="20"/>
                  <a:pt x="17" y="20"/>
                </a:cubicBezTo>
                <a:cubicBezTo>
                  <a:pt x="17" y="20"/>
                  <a:pt x="15" y="20"/>
                  <a:pt x="14" y="20"/>
                </a:cubicBezTo>
                <a:cubicBezTo>
                  <a:pt x="14" y="19"/>
                  <a:pt x="16" y="18"/>
                  <a:pt x="17" y="18"/>
                </a:cubicBezTo>
                <a:cubicBezTo>
                  <a:pt x="17" y="18"/>
                  <a:pt x="22" y="18"/>
                  <a:pt x="22" y="18"/>
                </a:cubicBezTo>
                <a:cubicBezTo>
                  <a:pt x="23" y="18"/>
                  <a:pt x="24" y="18"/>
                  <a:pt x="24" y="19"/>
                </a:cubicBezTo>
                <a:cubicBezTo>
                  <a:pt x="24" y="30"/>
                  <a:pt x="24" y="30"/>
                  <a:pt x="24" y="30"/>
                </a:cubicBezTo>
                <a:cubicBezTo>
                  <a:pt x="24" y="30"/>
                  <a:pt x="26" y="30"/>
                  <a:pt x="26" y="30"/>
                </a:cubicBezTo>
                <a:cubicBezTo>
                  <a:pt x="26" y="31"/>
                  <a:pt x="25" y="32"/>
                  <a:pt x="24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32"/>
                  <a:pt x="17" y="32"/>
                  <a:pt x="17" y="31"/>
                </a:cubicBezTo>
                <a:close/>
                <a:moveTo>
                  <a:pt x="24" y="10"/>
                </a:moveTo>
                <a:cubicBezTo>
                  <a:pt x="24" y="14"/>
                  <a:pt x="24" y="14"/>
                  <a:pt x="24" y="14"/>
                </a:cubicBezTo>
                <a:cubicBezTo>
                  <a:pt x="24" y="14"/>
                  <a:pt x="23" y="15"/>
                  <a:pt x="22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7" y="14"/>
                  <a:pt x="17" y="13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9"/>
                  <a:pt x="18" y="8"/>
                  <a:pt x="18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3" y="8"/>
                  <a:pt x="24" y="9"/>
                  <a:pt x="24" y="1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0575" tIns="50289" rIns="100575" bIns="50289" numCol="1" anchor="t" anchorCtr="0" compatLnSpc="1">
            <a:prstTxWarp prst="textNoShape">
              <a:avLst/>
            </a:prstTxWarp>
          </a:bodyPr>
          <a:lstStyle/>
          <a:p>
            <a:pPr defTabSz="1005755"/>
            <a:endParaRPr lang="en-US" sz="209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220"/>
          <p:cNvSpPr>
            <a:spLocks noEditPoints="1"/>
          </p:cNvSpPr>
          <p:nvPr/>
        </p:nvSpPr>
        <p:spPr bwMode="auto">
          <a:xfrm>
            <a:off x="4525196" y="2075605"/>
            <a:ext cx="520383" cy="527368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0" y="22"/>
              </a:cxn>
              <a:cxn ang="0">
                <a:pos x="21" y="43"/>
              </a:cxn>
              <a:cxn ang="0">
                <a:pos x="42" y="22"/>
              </a:cxn>
              <a:cxn ang="0">
                <a:pos x="21" y="0"/>
              </a:cxn>
              <a:cxn ang="0">
                <a:pos x="17" y="31"/>
              </a:cxn>
              <a:cxn ang="0">
                <a:pos x="17" y="20"/>
              </a:cxn>
              <a:cxn ang="0">
                <a:pos x="14" y="20"/>
              </a:cxn>
              <a:cxn ang="0">
                <a:pos x="17" y="18"/>
              </a:cxn>
              <a:cxn ang="0">
                <a:pos x="22" y="18"/>
              </a:cxn>
              <a:cxn ang="0">
                <a:pos x="24" y="19"/>
              </a:cxn>
              <a:cxn ang="0">
                <a:pos x="24" y="30"/>
              </a:cxn>
              <a:cxn ang="0">
                <a:pos x="26" y="30"/>
              </a:cxn>
              <a:cxn ang="0">
                <a:pos x="24" y="32"/>
              </a:cxn>
              <a:cxn ang="0">
                <a:pos x="18" y="32"/>
              </a:cxn>
              <a:cxn ang="0">
                <a:pos x="17" y="31"/>
              </a:cxn>
              <a:cxn ang="0">
                <a:pos x="24" y="10"/>
              </a:cxn>
              <a:cxn ang="0">
                <a:pos x="24" y="14"/>
              </a:cxn>
              <a:cxn ang="0">
                <a:pos x="22" y="15"/>
              </a:cxn>
              <a:cxn ang="0">
                <a:pos x="18" y="15"/>
              </a:cxn>
              <a:cxn ang="0">
                <a:pos x="17" y="13"/>
              </a:cxn>
              <a:cxn ang="0">
                <a:pos x="17" y="10"/>
              </a:cxn>
              <a:cxn ang="0">
                <a:pos x="18" y="8"/>
              </a:cxn>
              <a:cxn ang="0">
                <a:pos x="22" y="8"/>
              </a:cxn>
              <a:cxn ang="0">
                <a:pos x="24" y="10"/>
              </a:cxn>
            </a:cxnLst>
            <a:rect l="0" t="0" r="r" b="b"/>
            <a:pathLst>
              <a:path w="42" h="43">
                <a:moveTo>
                  <a:pt x="21" y="0"/>
                </a:moveTo>
                <a:cubicBezTo>
                  <a:pt x="9" y="0"/>
                  <a:pt x="0" y="10"/>
                  <a:pt x="0" y="22"/>
                </a:cubicBezTo>
                <a:cubicBezTo>
                  <a:pt x="0" y="33"/>
                  <a:pt x="9" y="43"/>
                  <a:pt x="21" y="43"/>
                </a:cubicBezTo>
                <a:cubicBezTo>
                  <a:pt x="33" y="43"/>
                  <a:pt x="42" y="33"/>
                  <a:pt x="42" y="22"/>
                </a:cubicBezTo>
                <a:cubicBezTo>
                  <a:pt x="42" y="10"/>
                  <a:pt x="33" y="0"/>
                  <a:pt x="21" y="0"/>
                </a:cubicBezTo>
                <a:close/>
                <a:moveTo>
                  <a:pt x="17" y="31"/>
                </a:moveTo>
                <a:cubicBezTo>
                  <a:pt x="17" y="20"/>
                  <a:pt x="17" y="20"/>
                  <a:pt x="17" y="20"/>
                </a:cubicBezTo>
                <a:cubicBezTo>
                  <a:pt x="17" y="20"/>
                  <a:pt x="15" y="20"/>
                  <a:pt x="14" y="20"/>
                </a:cubicBezTo>
                <a:cubicBezTo>
                  <a:pt x="14" y="19"/>
                  <a:pt x="16" y="18"/>
                  <a:pt x="17" y="18"/>
                </a:cubicBezTo>
                <a:cubicBezTo>
                  <a:pt x="17" y="18"/>
                  <a:pt x="22" y="18"/>
                  <a:pt x="22" y="18"/>
                </a:cubicBezTo>
                <a:cubicBezTo>
                  <a:pt x="23" y="18"/>
                  <a:pt x="24" y="18"/>
                  <a:pt x="24" y="19"/>
                </a:cubicBezTo>
                <a:cubicBezTo>
                  <a:pt x="24" y="30"/>
                  <a:pt x="24" y="30"/>
                  <a:pt x="24" y="30"/>
                </a:cubicBezTo>
                <a:cubicBezTo>
                  <a:pt x="24" y="30"/>
                  <a:pt x="26" y="30"/>
                  <a:pt x="26" y="30"/>
                </a:cubicBezTo>
                <a:cubicBezTo>
                  <a:pt x="26" y="31"/>
                  <a:pt x="25" y="32"/>
                  <a:pt x="24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32"/>
                  <a:pt x="17" y="32"/>
                  <a:pt x="17" y="31"/>
                </a:cubicBezTo>
                <a:close/>
                <a:moveTo>
                  <a:pt x="24" y="10"/>
                </a:moveTo>
                <a:cubicBezTo>
                  <a:pt x="24" y="14"/>
                  <a:pt x="24" y="14"/>
                  <a:pt x="24" y="14"/>
                </a:cubicBezTo>
                <a:cubicBezTo>
                  <a:pt x="24" y="14"/>
                  <a:pt x="23" y="15"/>
                  <a:pt x="22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7" y="14"/>
                  <a:pt x="17" y="13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9"/>
                  <a:pt x="18" y="8"/>
                  <a:pt x="18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3" y="8"/>
                  <a:pt x="24" y="9"/>
                  <a:pt x="24" y="1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0575" tIns="50289" rIns="100575" bIns="50289" numCol="1" anchor="t" anchorCtr="0" compatLnSpc="1">
            <a:prstTxWarp prst="textNoShape">
              <a:avLst/>
            </a:prstTxWarp>
          </a:bodyPr>
          <a:lstStyle/>
          <a:p>
            <a:pPr defTabSz="1005755"/>
            <a:endParaRPr lang="en-US" sz="209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220"/>
          <p:cNvSpPr>
            <a:spLocks noEditPoints="1"/>
          </p:cNvSpPr>
          <p:nvPr/>
        </p:nvSpPr>
        <p:spPr bwMode="auto">
          <a:xfrm>
            <a:off x="7901021" y="2075605"/>
            <a:ext cx="520383" cy="527368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0" y="22"/>
              </a:cxn>
              <a:cxn ang="0">
                <a:pos x="21" y="43"/>
              </a:cxn>
              <a:cxn ang="0">
                <a:pos x="42" y="22"/>
              </a:cxn>
              <a:cxn ang="0">
                <a:pos x="21" y="0"/>
              </a:cxn>
              <a:cxn ang="0">
                <a:pos x="17" y="31"/>
              </a:cxn>
              <a:cxn ang="0">
                <a:pos x="17" y="20"/>
              </a:cxn>
              <a:cxn ang="0">
                <a:pos x="14" y="20"/>
              </a:cxn>
              <a:cxn ang="0">
                <a:pos x="17" y="18"/>
              </a:cxn>
              <a:cxn ang="0">
                <a:pos x="22" y="18"/>
              </a:cxn>
              <a:cxn ang="0">
                <a:pos x="24" y="19"/>
              </a:cxn>
              <a:cxn ang="0">
                <a:pos x="24" y="30"/>
              </a:cxn>
              <a:cxn ang="0">
                <a:pos x="26" y="30"/>
              </a:cxn>
              <a:cxn ang="0">
                <a:pos x="24" y="32"/>
              </a:cxn>
              <a:cxn ang="0">
                <a:pos x="18" y="32"/>
              </a:cxn>
              <a:cxn ang="0">
                <a:pos x="17" y="31"/>
              </a:cxn>
              <a:cxn ang="0">
                <a:pos x="24" y="10"/>
              </a:cxn>
              <a:cxn ang="0">
                <a:pos x="24" y="14"/>
              </a:cxn>
              <a:cxn ang="0">
                <a:pos x="22" y="15"/>
              </a:cxn>
              <a:cxn ang="0">
                <a:pos x="18" y="15"/>
              </a:cxn>
              <a:cxn ang="0">
                <a:pos x="17" y="13"/>
              </a:cxn>
              <a:cxn ang="0">
                <a:pos x="17" y="10"/>
              </a:cxn>
              <a:cxn ang="0">
                <a:pos x="18" y="8"/>
              </a:cxn>
              <a:cxn ang="0">
                <a:pos x="22" y="8"/>
              </a:cxn>
              <a:cxn ang="0">
                <a:pos x="24" y="10"/>
              </a:cxn>
            </a:cxnLst>
            <a:rect l="0" t="0" r="r" b="b"/>
            <a:pathLst>
              <a:path w="42" h="43">
                <a:moveTo>
                  <a:pt x="21" y="0"/>
                </a:moveTo>
                <a:cubicBezTo>
                  <a:pt x="9" y="0"/>
                  <a:pt x="0" y="10"/>
                  <a:pt x="0" y="22"/>
                </a:cubicBezTo>
                <a:cubicBezTo>
                  <a:pt x="0" y="33"/>
                  <a:pt x="9" y="43"/>
                  <a:pt x="21" y="43"/>
                </a:cubicBezTo>
                <a:cubicBezTo>
                  <a:pt x="33" y="43"/>
                  <a:pt x="42" y="33"/>
                  <a:pt x="42" y="22"/>
                </a:cubicBezTo>
                <a:cubicBezTo>
                  <a:pt x="42" y="10"/>
                  <a:pt x="33" y="0"/>
                  <a:pt x="21" y="0"/>
                </a:cubicBezTo>
                <a:close/>
                <a:moveTo>
                  <a:pt x="17" y="31"/>
                </a:moveTo>
                <a:cubicBezTo>
                  <a:pt x="17" y="20"/>
                  <a:pt x="17" y="20"/>
                  <a:pt x="17" y="20"/>
                </a:cubicBezTo>
                <a:cubicBezTo>
                  <a:pt x="17" y="20"/>
                  <a:pt x="15" y="20"/>
                  <a:pt x="14" y="20"/>
                </a:cubicBezTo>
                <a:cubicBezTo>
                  <a:pt x="14" y="19"/>
                  <a:pt x="16" y="18"/>
                  <a:pt x="17" y="18"/>
                </a:cubicBezTo>
                <a:cubicBezTo>
                  <a:pt x="17" y="18"/>
                  <a:pt x="22" y="18"/>
                  <a:pt x="22" y="18"/>
                </a:cubicBezTo>
                <a:cubicBezTo>
                  <a:pt x="23" y="18"/>
                  <a:pt x="24" y="18"/>
                  <a:pt x="24" y="19"/>
                </a:cubicBezTo>
                <a:cubicBezTo>
                  <a:pt x="24" y="30"/>
                  <a:pt x="24" y="30"/>
                  <a:pt x="24" y="30"/>
                </a:cubicBezTo>
                <a:cubicBezTo>
                  <a:pt x="24" y="30"/>
                  <a:pt x="26" y="30"/>
                  <a:pt x="26" y="30"/>
                </a:cubicBezTo>
                <a:cubicBezTo>
                  <a:pt x="26" y="31"/>
                  <a:pt x="25" y="32"/>
                  <a:pt x="24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32"/>
                  <a:pt x="17" y="32"/>
                  <a:pt x="17" y="31"/>
                </a:cubicBezTo>
                <a:close/>
                <a:moveTo>
                  <a:pt x="24" y="10"/>
                </a:moveTo>
                <a:cubicBezTo>
                  <a:pt x="24" y="14"/>
                  <a:pt x="24" y="14"/>
                  <a:pt x="24" y="14"/>
                </a:cubicBezTo>
                <a:cubicBezTo>
                  <a:pt x="24" y="14"/>
                  <a:pt x="23" y="15"/>
                  <a:pt x="22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7" y="14"/>
                  <a:pt x="17" y="13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9"/>
                  <a:pt x="18" y="8"/>
                  <a:pt x="18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3" y="8"/>
                  <a:pt x="24" y="9"/>
                  <a:pt x="24" y="1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0575" tIns="50289" rIns="100575" bIns="50289" numCol="1" anchor="t" anchorCtr="0" compatLnSpc="1">
            <a:prstTxWarp prst="textNoShape">
              <a:avLst/>
            </a:prstTxWarp>
          </a:bodyPr>
          <a:lstStyle/>
          <a:p>
            <a:pPr defTabSz="1005755"/>
            <a:endParaRPr lang="en-US" sz="209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4416621"/>
            <a:ext cx="3983750" cy="265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04888" y="931863"/>
            <a:ext cx="9053512" cy="12573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Alternatives to Conventional Dissemination and Implementation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1" y="2724581"/>
            <a:ext cx="8712275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3080" dirty="0">
                <a:solidFill>
                  <a:prstClr val="black"/>
                </a:solidFill>
                <a:latin typeface="Calibri"/>
              </a:rPr>
              <a:t>Core Practice Elements:</a:t>
            </a:r>
          </a:p>
          <a:p>
            <a:pPr marL="1005840" lvl="1" indent="-502920" defTabSz="502920">
              <a:buFont typeface="Arial" pitchFamily="34" charset="0"/>
              <a:buChar char="•"/>
            </a:pPr>
            <a:r>
              <a:rPr lang="en-US" sz="3080" dirty="0">
                <a:solidFill>
                  <a:prstClr val="black"/>
                </a:solidFill>
                <a:latin typeface="Calibri"/>
              </a:rPr>
              <a:t>Distill Empirically Supported Treatment manuals</a:t>
            </a:r>
          </a:p>
          <a:p>
            <a:pPr marL="1005840" lvl="1" indent="-502920" defTabSz="502920">
              <a:buFont typeface="Arial" pitchFamily="34" charset="0"/>
              <a:buChar char="•"/>
            </a:pPr>
            <a:r>
              <a:rPr lang="en-US" sz="3080" dirty="0">
                <a:solidFill>
                  <a:prstClr val="black"/>
                </a:solidFill>
                <a:latin typeface="Calibri"/>
              </a:rPr>
              <a:t>Find common ingredients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0560" y="3419212"/>
            <a:ext cx="9052560" cy="3300604"/>
          </a:xfrm>
          <a:prstGeom prst="rect">
            <a:avLst/>
          </a:prstGeom>
        </p:spPr>
        <p:txBody>
          <a:bodyPr vert="horz" lIns="100584" tIns="50292" rIns="100584" bIns="50292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502920"/>
            <a:endParaRPr lang="en-US" sz="396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98021"/>
            <a:ext cx="9884773" cy="1295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Core Elements: Disruptive Innovation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61855" y="2478147"/>
            <a:ext cx="19278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u="sng" dirty="0">
                <a:solidFill>
                  <a:prstClr val="black"/>
                </a:solidFill>
                <a:latin typeface="Calibri"/>
              </a:rPr>
              <a:t>Institution</a:t>
            </a:r>
            <a:endParaRPr lang="en-US" sz="1980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6197" y="2478147"/>
            <a:ext cx="19278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u="sng" dirty="0">
                <a:solidFill>
                  <a:prstClr val="black"/>
                </a:solidFill>
                <a:latin typeface="Calibri"/>
              </a:rPr>
              <a:t>Disruption</a:t>
            </a:r>
            <a:endParaRPr lang="en-US" sz="1980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30540" y="2478147"/>
            <a:ext cx="1580605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u="sng" dirty="0">
                <a:solidFill>
                  <a:srgbClr val="BC0000"/>
                </a:solidFill>
                <a:latin typeface="Calibri"/>
              </a:rPr>
              <a:t>Benefit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370" y="3244501"/>
            <a:ext cx="19278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Banking</a:t>
            </a:r>
            <a:endParaRPr lang="en-US" sz="19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370" y="4350627"/>
            <a:ext cx="19278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Optometry</a:t>
            </a:r>
            <a:endParaRPr lang="en-US" sz="19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370" y="5256181"/>
            <a:ext cx="213741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640" dirty="0">
                <a:solidFill>
                  <a:srgbClr val="BC0000"/>
                </a:solidFill>
                <a:latin typeface="Calibri"/>
              </a:rPr>
              <a:t>EBP Dissemination</a:t>
            </a:r>
            <a:endParaRPr lang="en-US" sz="1980" dirty="0">
              <a:solidFill>
                <a:srgbClr val="BC0000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61855" y="3237439"/>
            <a:ext cx="19278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Tellers</a:t>
            </a:r>
            <a:endParaRPr lang="en-US" sz="19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6197" y="3237439"/>
            <a:ext cx="19278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ATMS</a:t>
            </a:r>
            <a:endParaRPr lang="en-US" sz="19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61855" y="4350627"/>
            <a:ext cx="19278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Opticians</a:t>
            </a:r>
            <a:endParaRPr lang="en-US" sz="19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96197" y="4147494"/>
            <a:ext cx="19278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Drug store eyeglasses</a:t>
            </a:r>
            <a:endParaRPr lang="en-US" sz="19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61855" y="5256181"/>
            <a:ext cx="19278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srgbClr val="BC0000"/>
                </a:solidFill>
                <a:latin typeface="Calibri"/>
              </a:rPr>
              <a:t> Manualized Treatments</a:t>
            </a:r>
            <a:endParaRPr lang="en-US" sz="1980" dirty="0">
              <a:solidFill>
                <a:srgbClr val="BC0000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96197" y="5256181"/>
            <a:ext cx="19278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srgbClr val="BC0000"/>
                </a:solidFill>
                <a:latin typeface="Calibri"/>
              </a:rPr>
              <a:t>Core Elements</a:t>
            </a:r>
            <a:endParaRPr lang="en-US" sz="1980" dirty="0">
              <a:solidFill>
                <a:srgbClr val="BC0000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56913" y="3237438"/>
            <a:ext cx="19278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Scalable</a:t>
            </a:r>
            <a:endParaRPr lang="en-US" sz="19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56913" y="4350624"/>
            <a:ext cx="19278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Replicable</a:t>
            </a:r>
            <a:endParaRPr lang="en-US" sz="19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56913" y="5437946"/>
            <a:ext cx="19278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Sustainable</a:t>
            </a:r>
            <a:endParaRPr lang="en-US" sz="198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3161211" y="3946072"/>
            <a:ext cx="11495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885362" y="3946072"/>
            <a:ext cx="11495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173184" y="5167449"/>
            <a:ext cx="11495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897335" y="5167449"/>
            <a:ext cx="11495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663543" y="2985979"/>
            <a:ext cx="11975" cy="2875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14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5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5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5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2378" y="382869"/>
            <a:ext cx="9051925" cy="1431675"/>
          </a:xfrm>
          <a:prstGeom prst="rect">
            <a:avLst/>
          </a:prstGeo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Manuals vs. Core Elements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87762" y="1606551"/>
            <a:ext cx="4254110" cy="4516960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2625" indent="-33655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-2317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3325" indent="-2317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433513" indent="-230188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02920">
              <a:spcBef>
                <a:spcPts val="1100"/>
              </a:spcBef>
              <a:spcAft>
                <a:spcPts val="1100"/>
              </a:spcAft>
              <a:buNone/>
            </a:pPr>
            <a:r>
              <a:rPr lang="en-US" sz="3080" b="1" dirty="0">
                <a:solidFill>
                  <a:prstClr val="black"/>
                </a:solidFill>
                <a:latin typeface="Calibri"/>
              </a:rPr>
              <a:t>Core Elements: </a:t>
            </a:r>
            <a:endParaRPr lang="en-US" sz="3080" dirty="0">
              <a:solidFill>
                <a:prstClr val="black"/>
              </a:solidFill>
              <a:latin typeface="Calibri"/>
            </a:endParaRPr>
          </a:p>
          <a:p>
            <a:pPr marL="377190" indent="-377190" defTabSz="502920">
              <a:spcBef>
                <a:spcPts val="1100"/>
              </a:spcBef>
              <a:spcAft>
                <a:spcPts val="1100"/>
              </a:spcAft>
              <a:buClr>
                <a:prstClr val="black"/>
              </a:buClr>
            </a:pPr>
            <a:r>
              <a:rPr lang="en-US" b="1" dirty="0">
                <a:solidFill>
                  <a:srgbClr val="0070C0"/>
                </a:solidFill>
                <a:latin typeface="Calibri"/>
              </a:rPr>
              <a:t>Basic clinical techniques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more readily fit within extant agency orientation and procedures</a:t>
            </a:r>
          </a:p>
          <a:p>
            <a:pPr marL="377190" indent="-377190" defTabSz="502920">
              <a:spcBef>
                <a:spcPts val="1100"/>
              </a:spcBef>
              <a:spcAft>
                <a:spcPts val="110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Discrete </a:t>
            </a:r>
            <a:r>
              <a:rPr lang="en-US" b="1" dirty="0">
                <a:solidFill>
                  <a:srgbClr val="0070C0"/>
                </a:solidFill>
                <a:latin typeface="Calibri"/>
              </a:rPr>
              <a:t>techniques applicable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 populations presenting with </a:t>
            </a:r>
            <a:r>
              <a:rPr lang="en-US" b="1" dirty="0">
                <a:solidFill>
                  <a:srgbClr val="0070C0"/>
                </a:solidFill>
                <a:latin typeface="Calibri"/>
              </a:rPr>
              <a:t>wide variety of symptoms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0881" y="5834143"/>
            <a:ext cx="4535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3200" b="1" dirty="0">
                <a:solidFill>
                  <a:srgbClr val="C00000"/>
                </a:solidFill>
                <a:latin typeface="Calibri"/>
              </a:rPr>
              <a:t>D&amp;I: Organization/Preparation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529" y="1606551"/>
            <a:ext cx="4254703" cy="3715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>
              <a:spcBef>
                <a:spcPts val="1100"/>
              </a:spcBef>
              <a:spcAft>
                <a:spcPts val="1100"/>
              </a:spcAft>
            </a:pPr>
            <a:r>
              <a:rPr lang="en-US" sz="3080" b="1" dirty="0">
                <a:solidFill>
                  <a:prstClr val="black"/>
                </a:solidFill>
                <a:latin typeface="Calibri"/>
                <a:cs typeface="Arial"/>
              </a:rPr>
              <a:t>Treatment Manuals: </a:t>
            </a:r>
            <a:endParaRPr lang="en-US" sz="308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377190" indent="-377190" defTabSz="502920">
              <a:spcBef>
                <a:spcPts val="1100"/>
              </a:spcBef>
              <a:spcAft>
                <a:spcPts val="1100"/>
              </a:spcAft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  <a:cs typeface="Arial"/>
              </a:rPr>
              <a:t>Alterations to agency </a:t>
            </a:r>
            <a:r>
              <a:rPr lang="en-US" sz="2400" b="1" dirty="0">
                <a:solidFill>
                  <a:srgbClr val="C00000"/>
                </a:solidFill>
                <a:latin typeface="Calibri"/>
                <a:cs typeface="Arial"/>
              </a:rPr>
              <a:t>infrastructure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Arial"/>
              </a:rPr>
              <a:t>, administrative and clinical </a:t>
            </a:r>
            <a:r>
              <a:rPr lang="en-US" sz="2400" b="1" dirty="0">
                <a:solidFill>
                  <a:srgbClr val="C00000"/>
                </a:solidFill>
                <a:latin typeface="Calibri"/>
                <a:cs typeface="Arial"/>
              </a:rPr>
              <a:t>supervision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Arial"/>
              </a:rPr>
              <a:t>, material </a:t>
            </a:r>
            <a:r>
              <a:rPr lang="en-US" sz="2400" b="1" dirty="0">
                <a:solidFill>
                  <a:srgbClr val="C00000"/>
                </a:solidFill>
                <a:latin typeface="Calibri"/>
                <a:cs typeface="Arial"/>
              </a:rPr>
              <a:t>resources</a:t>
            </a:r>
          </a:p>
          <a:p>
            <a:pPr marL="377190" indent="-377190" defTabSz="502920">
              <a:spcBef>
                <a:spcPts val="1100"/>
              </a:spcBef>
              <a:spcAft>
                <a:spcPts val="1100"/>
              </a:spcAft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  <a:cs typeface="Arial"/>
              </a:rPr>
              <a:t>Technical support that may be </a:t>
            </a:r>
            <a:r>
              <a:rPr lang="en-US" sz="2400" b="1" dirty="0">
                <a:solidFill>
                  <a:srgbClr val="C00000"/>
                </a:solidFill>
                <a:latin typeface="Calibri"/>
                <a:cs typeface="Arial"/>
              </a:rPr>
              <a:t>costly or incompatible 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Arial"/>
              </a:rPr>
              <a:t>with current practices</a:t>
            </a:r>
          </a:p>
        </p:txBody>
      </p:sp>
    </p:spTree>
    <p:extLst>
      <p:ext uri="{BB962C8B-B14F-4D97-AF65-F5344CB8AC3E}">
        <p14:creationId xmlns:p14="http://schemas.microsoft.com/office/powerpoint/2010/main" val="188388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2378" y="382869"/>
            <a:ext cx="9051925" cy="1431675"/>
          </a:xfrm>
          <a:prstGeom prst="rect">
            <a:avLst/>
          </a:prstGeom>
        </p:spPr>
        <p:txBody>
          <a:bodyPr/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Manuals vs. Core Elements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529" y="1335112"/>
            <a:ext cx="4254703" cy="4569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>
              <a:spcBef>
                <a:spcPts val="1100"/>
              </a:spcBef>
              <a:spcAft>
                <a:spcPts val="1100"/>
              </a:spcAft>
            </a:pPr>
            <a:r>
              <a:rPr lang="en-US" sz="3080" b="1" dirty="0">
                <a:solidFill>
                  <a:prstClr val="black"/>
                </a:solidFill>
                <a:latin typeface="Calibri"/>
                <a:cs typeface="Arial"/>
              </a:rPr>
              <a:t>Treatment Manuals: </a:t>
            </a:r>
            <a:endParaRPr lang="en-US" sz="308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Fidelity demands </a:t>
            </a:r>
            <a:r>
              <a:rPr lang="en-US" sz="2400" b="1" dirty="0">
                <a:solidFill>
                  <a:srgbClr val="C00000"/>
                </a:solidFill>
              </a:rPr>
              <a:t>intensive training</a:t>
            </a:r>
            <a:r>
              <a:rPr lang="en-US" sz="2400" dirty="0"/>
              <a:t>, uniform model delivery, </a:t>
            </a:r>
            <a:r>
              <a:rPr lang="en-US" sz="2400" b="1" dirty="0">
                <a:solidFill>
                  <a:srgbClr val="C00000"/>
                </a:solidFill>
              </a:rPr>
              <a:t>ongoing expert consultation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Need </a:t>
            </a:r>
            <a:r>
              <a:rPr lang="en-US" sz="2400" b="1" dirty="0">
                <a:solidFill>
                  <a:srgbClr val="C00000"/>
                </a:solidFill>
              </a:rPr>
              <a:t>different manuals </a:t>
            </a:r>
            <a:r>
              <a:rPr lang="en-US" sz="2400" dirty="0"/>
              <a:t>for different clinical populations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Routine staff turnover leads to </a:t>
            </a:r>
            <a:r>
              <a:rPr lang="en-US" sz="2400" b="1" dirty="0">
                <a:solidFill>
                  <a:srgbClr val="C00000"/>
                </a:solidFill>
              </a:rPr>
              <a:t>frequent need for </a:t>
            </a:r>
            <a:r>
              <a:rPr lang="en-US" sz="2400" b="1" dirty="0" smtClean="0">
                <a:solidFill>
                  <a:srgbClr val="C00000"/>
                </a:solidFill>
              </a:rPr>
              <a:t>re-training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3127" y="1335113"/>
            <a:ext cx="4254703" cy="4646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>
              <a:spcBef>
                <a:spcPts val="1100"/>
              </a:spcBef>
              <a:spcAft>
                <a:spcPts val="1100"/>
              </a:spcAft>
            </a:pPr>
            <a:r>
              <a:rPr lang="en-US" sz="3080" b="1" dirty="0" smtClean="0">
                <a:solidFill>
                  <a:prstClr val="black"/>
                </a:solidFill>
                <a:latin typeface="Calibri"/>
                <a:cs typeface="Arial"/>
              </a:rPr>
              <a:t>Core Elements: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Fundamental techniques </a:t>
            </a:r>
            <a:r>
              <a:rPr lang="en-US" sz="2400" b="1" dirty="0">
                <a:solidFill>
                  <a:srgbClr val="0070C0"/>
                </a:solidFill>
              </a:rPr>
              <a:t>more easily learned and retained </a:t>
            </a:r>
            <a:r>
              <a:rPr lang="en-US" sz="2400" dirty="0">
                <a:solidFill>
                  <a:prstClr val="black"/>
                </a:solidFill>
              </a:rPr>
              <a:t>by </a:t>
            </a:r>
            <a:r>
              <a:rPr lang="en-US" sz="2400" dirty="0" smtClean="0">
                <a:solidFill>
                  <a:prstClr val="black"/>
                </a:solidFill>
              </a:rPr>
              <a:t>trainees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Implemented as </a:t>
            </a:r>
            <a:r>
              <a:rPr lang="en-US" sz="2400" b="1" dirty="0">
                <a:solidFill>
                  <a:srgbClr val="0070C0"/>
                </a:solidFill>
              </a:rPr>
              <a:t>modular</a:t>
            </a:r>
            <a:r>
              <a:rPr lang="en-US" sz="2400" dirty="0">
                <a:solidFill>
                  <a:prstClr val="black"/>
                </a:solidFill>
              </a:rPr>
              <a:t> units </a:t>
            </a:r>
            <a:r>
              <a:rPr lang="en-US" sz="2400" b="1" dirty="0">
                <a:solidFill>
                  <a:srgbClr val="0070C0"/>
                </a:solidFill>
              </a:rPr>
              <a:t>or</a:t>
            </a:r>
            <a:r>
              <a:rPr lang="en-US" sz="2400" dirty="0">
                <a:solidFill>
                  <a:prstClr val="black"/>
                </a:solidFill>
              </a:rPr>
              <a:t> as </a:t>
            </a:r>
            <a:r>
              <a:rPr lang="en-US" sz="2400" b="1" dirty="0">
                <a:solidFill>
                  <a:srgbClr val="0070C0"/>
                </a:solidFill>
              </a:rPr>
              <a:t>sequence</a:t>
            </a:r>
            <a:r>
              <a:rPr lang="en-US" sz="2400" dirty="0">
                <a:solidFill>
                  <a:prstClr val="black"/>
                </a:solidFill>
              </a:rPr>
              <a:t> of discrete </a:t>
            </a:r>
            <a:r>
              <a:rPr lang="en-US" sz="2400" dirty="0" smtClean="0">
                <a:solidFill>
                  <a:prstClr val="black"/>
                </a:solidFill>
              </a:rPr>
              <a:t>interventions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Flexibly coordinated </a:t>
            </a:r>
            <a:r>
              <a:rPr lang="en-US" sz="2400" dirty="0">
                <a:solidFill>
                  <a:prstClr val="black"/>
                </a:solidFill>
              </a:rPr>
              <a:t>to address diverse, comorbid, emerging clinical </a:t>
            </a:r>
            <a:r>
              <a:rPr lang="en-US" sz="2400" dirty="0" smtClean="0">
                <a:solidFill>
                  <a:prstClr val="black"/>
                </a:solidFill>
              </a:rPr>
              <a:t>problems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6519" y="5861598"/>
            <a:ext cx="4123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D&amp;I: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Training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12378" y="382869"/>
            <a:ext cx="9051925" cy="1431675"/>
          </a:xfrm>
          <a:prstGeom prst="rect">
            <a:avLst/>
          </a:prstGeom>
        </p:spPr>
        <p:txBody>
          <a:bodyPr/>
          <a:lstStyle>
            <a:lvl1pPr algn="ctr" defTabSz="548640" rtl="0" eaLnBrk="1" latinLnBrk="0" hangingPunct="1">
              <a:spcBef>
                <a:spcPct val="0"/>
              </a:spcBef>
              <a:buNone/>
              <a:defRPr sz="5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Manuals vs. Core Elements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1471" y="1481328"/>
            <a:ext cx="3867373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800" b="1" dirty="0">
                <a:latin typeface="+mn-lt"/>
              </a:rPr>
              <a:t>Treatment Manuals: </a:t>
            </a:r>
            <a:endParaRPr lang="en-US" sz="2800" dirty="0"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R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estrict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creativity</a:t>
            </a:r>
            <a:r>
              <a:rPr lang="en-US" sz="2400" dirty="0">
                <a:latin typeface="+mn-lt"/>
              </a:rPr>
              <a:t>,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impede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therapeutic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relationship</a:t>
            </a:r>
            <a:r>
              <a:rPr lang="en-US" sz="2400" dirty="0">
                <a:latin typeface="+mn-lt"/>
              </a:rPr>
              <a:t>, and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resist individualization</a:t>
            </a:r>
            <a:r>
              <a:rPr lang="en-US" sz="2400" dirty="0">
                <a:latin typeface="+mn-lt"/>
              </a:rPr>
              <a:t> for each </a:t>
            </a:r>
            <a:r>
              <a:rPr lang="en-US" sz="2400" dirty="0" smtClean="0">
                <a:latin typeface="+mn-lt"/>
              </a:rPr>
              <a:t>client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I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mpractical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to implement numerous </a:t>
            </a:r>
            <a:r>
              <a:rPr lang="en-US" sz="2400" dirty="0" smtClean="0">
                <a:latin typeface="+mn-lt"/>
              </a:rPr>
              <a:t>manuals </a:t>
            </a:r>
            <a:r>
              <a:rPr lang="en-US" sz="2400" dirty="0">
                <a:latin typeface="+mn-lt"/>
              </a:rPr>
              <a:t>while achieving </a:t>
            </a:r>
            <a:r>
              <a:rPr lang="en-US" sz="2400" dirty="0" smtClean="0">
                <a:latin typeface="+mn-lt"/>
              </a:rPr>
              <a:t>fidelity </a:t>
            </a:r>
            <a:r>
              <a:rPr lang="en-US" sz="2400" dirty="0">
                <a:latin typeface="+mn-lt"/>
              </a:rPr>
              <a:t>to </a:t>
            </a:r>
            <a:r>
              <a:rPr lang="en-US" sz="2400" dirty="0" smtClean="0">
                <a:latin typeface="+mn-lt"/>
              </a:rPr>
              <a:t>each</a:t>
            </a:r>
            <a:endParaRPr lang="en-US" sz="2400" dirty="0"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71652" y="1481328"/>
            <a:ext cx="386737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2625" indent="-33655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-2317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3325" indent="-2317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433513" indent="-230188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800" b="1" dirty="0" smtClean="0">
                <a:latin typeface="+mn-lt"/>
              </a:rPr>
              <a:t>Core Elements: </a:t>
            </a:r>
            <a:endParaRPr lang="en-US" sz="2800" dirty="0">
              <a:latin typeface="+mn-lt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latin typeface="+mn-lt"/>
              </a:rPr>
              <a:t>Preserves many treatment specification </a:t>
            </a:r>
            <a:r>
              <a:rPr lang="en-US" dirty="0" smtClean="0">
                <a:latin typeface="+mn-lt"/>
              </a:rPr>
              <a:t>benefits: define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key treatment ingredients</a:t>
            </a:r>
            <a:r>
              <a:rPr lang="en-US" dirty="0">
                <a:latin typeface="+mn-lt"/>
              </a:rPr>
              <a:t>, support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fidelity</a:t>
            </a:r>
            <a:r>
              <a:rPr lang="en-US" dirty="0">
                <a:latin typeface="+mn-lt"/>
              </a:rPr>
              <a:t> checks, provide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guidance</a:t>
            </a:r>
            <a:r>
              <a:rPr lang="en-US" dirty="0">
                <a:latin typeface="+mn-lt"/>
              </a:rPr>
              <a:t> on specific and non-specific </a:t>
            </a:r>
            <a:r>
              <a:rPr lang="en-US" dirty="0" smtClean="0">
                <a:latin typeface="+mn-lt"/>
              </a:rPr>
              <a:t>techniques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b="1" dirty="0" smtClean="0">
                <a:solidFill>
                  <a:srgbClr val="0070C0"/>
                </a:solidFill>
                <a:latin typeface="+mn-lt"/>
              </a:rPr>
              <a:t>Not require </a:t>
            </a:r>
            <a:r>
              <a:rPr lang="en-US" dirty="0" smtClean="0">
                <a:latin typeface="+mn-lt"/>
              </a:rPr>
              <a:t>therapists to use </a:t>
            </a:r>
            <a:r>
              <a:rPr lang="en-US" dirty="0">
                <a:latin typeface="+mn-lt"/>
              </a:rPr>
              <a:t>a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different manual </a:t>
            </a:r>
            <a:r>
              <a:rPr lang="en-US" dirty="0">
                <a:latin typeface="+mn-lt"/>
              </a:rPr>
              <a:t>for each kind of </a:t>
            </a:r>
            <a:r>
              <a:rPr lang="en-US" dirty="0" smtClean="0">
                <a:latin typeface="+mn-lt"/>
              </a:rPr>
              <a:t>client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2233" y="5868475"/>
            <a:ext cx="4234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D&amp;I</a:t>
            </a:r>
            <a:r>
              <a:rPr lang="en-US" sz="2800" b="1" dirty="0" smtClean="0">
                <a:solidFill>
                  <a:srgbClr val="C00000"/>
                </a:solidFill>
              </a:rPr>
              <a:t>: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Continuous </a:t>
            </a:r>
            <a:r>
              <a:rPr lang="en-US" sz="2800" b="1" dirty="0">
                <a:solidFill>
                  <a:srgbClr val="C00000"/>
                </a:solidFill>
              </a:rPr>
              <a:t>Quality </a:t>
            </a:r>
            <a:r>
              <a:rPr lang="en-US" sz="2800" b="1" dirty="0" smtClean="0">
                <a:solidFill>
                  <a:srgbClr val="C00000"/>
                </a:solidFill>
              </a:rPr>
              <a:t>Control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957" y="1755230"/>
            <a:ext cx="6482075" cy="1888435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/>
              <a:t>Effective Family Treatments</a:t>
            </a:r>
            <a:br>
              <a:rPr lang="en-US" sz="3600" b="1" dirty="0"/>
            </a:br>
            <a:r>
              <a:rPr lang="en-US" sz="3600" b="1" dirty="0"/>
              <a:t>for Adolescent Substance Use Disorders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April </a:t>
            </a:r>
            <a:r>
              <a:rPr lang="en-US" sz="3200" b="1" dirty="0"/>
              <a:t>25, 2017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92083" y="5850017"/>
            <a:ext cx="46515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6C0000"/>
                </a:solidFill>
                <a:latin typeface="Calibri" panose="020F0502020204030204" pitchFamily="34" charset="0"/>
              </a:rPr>
              <a:t>Aaron Hogue &amp; Molly </a:t>
            </a:r>
            <a:r>
              <a:rPr lang="en-US" altLang="en-US" sz="2800" b="1" dirty="0" err="1">
                <a:solidFill>
                  <a:srgbClr val="6C0000"/>
                </a:solidFill>
                <a:latin typeface="Calibri" panose="020F0502020204030204" pitchFamily="34" charset="0"/>
              </a:rPr>
              <a:t>Bobek</a:t>
            </a:r>
            <a:endParaRPr lang="en-US" altLang="en-US" sz="2800" b="1" dirty="0">
              <a:solidFill>
                <a:srgbClr val="6C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en-US" sz="2400" b="1" dirty="0">
                <a:solidFill>
                  <a:srgbClr val="6C0000"/>
                </a:solidFill>
                <a:latin typeface="Calibri" panose="020F0502020204030204" pitchFamily="34" charset="0"/>
              </a:rPr>
              <a:t>Adolescent and Family Research </a:t>
            </a:r>
          </a:p>
          <a:p>
            <a:pPr algn="ctr"/>
            <a:r>
              <a:rPr lang="en-US" altLang="en-US" sz="2400" b="1" dirty="0">
                <a:solidFill>
                  <a:srgbClr val="6C0000"/>
                </a:solidFill>
                <a:latin typeface="Calibri" panose="020F0502020204030204" pitchFamily="34" charset="0"/>
              </a:rPr>
              <a:t>The National Center on Addiction </a:t>
            </a:r>
            <a:r>
              <a:rPr lang="en-US" altLang="en-US" sz="2400" b="1" dirty="0" smtClean="0">
                <a:solidFill>
                  <a:srgbClr val="6C0000"/>
                </a:solidFill>
                <a:latin typeface="Calibri" panose="020F0502020204030204" pitchFamily="34" charset="0"/>
              </a:rPr>
              <a:t>and </a:t>
            </a:r>
            <a:r>
              <a:rPr lang="en-US" altLang="en-US" sz="2400" b="1" dirty="0">
                <a:solidFill>
                  <a:srgbClr val="6C0000"/>
                </a:solidFill>
                <a:latin typeface="Calibri" panose="020F0502020204030204" pitchFamily="34" charset="0"/>
              </a:rPr>
              <a:t>Substance Abuse</a:t>
            </a:r>
          </a:p>
        </p:txBody>
      </p:sp>
    </p:spTree>
    <p:extLst>
      <p:ext uri="{BB962C8B-B14F-4D97-AF65-F5344CB8AC3E}">
        <p14:creationId xmlns:p14="http://schemas.microsoft.com/office/powerpoint/2010/main" val="5421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12378" y="382869"/>
            <a:ext cx="9051925" cy="1431675"/>
          </a:xfrm>
          <a:prstGeom prst="rect">
            <a:avLst/>
          </a:prstGeom>
        </p:spPr>
        <p:txBody>
          <a:bodyPr/>
          <a:lstStyle>
            <a:lvl1pPr algn="ctr" defTabSz="548640" rtl="0" eaLnBrk="1" latinLnBrk="0" hangingPunct="1">
              <a:spcBef>
                <a:spcPct val="0"/>
              </a:spcBef>
              <a:buNone/>
              <a:defRPr sz="5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Manuals vs. Core Elements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65587" y="1337894"/>
            <a:ext cx="3887095" cy="459674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800" b="1" dirty="0">
                <a:latin typeface="+mn-lt"/>
              </a:rPr>
              <a:t>Treatment Manuals: </a:t>
            </a:r>
            <a:endParaRPr lang="en-US" sz="2800" dirty="0"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  <a:latin typeface="+mn-lt"/>
              </a:rPr>
              <a:t>C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annot </a:t>
            </a:r>
            <a:r>
              <a:rPr lang="en-US" sz="2200" b="1" dirty="0">
                <a:solidFill>
                  <a:srgbClr val="C00000"/>
                </a:solidFill>
                <a:latin typeface="+mn-lt"/>
              </a:rPr>
              <a:t>remain proficient in multiple manuals </a:t>
            </a:r>
            <a:r>
              <a:rPr lang="en-US" sz="2200" dirty="0">
                <a:latin typeface="+mn-lt"/>
              </a:rPr>
              <a:t>for multiple disorders, stay current on new or revised treatments, and make reliable judgments about which manual(s) to use with </a:t>
            </a:r>
            <a:r>
              <a:rPr lang="en-US" sz="2200" dirty="0" smtClean="0">
                <a:latin typeface="+mn-lt"/>
              </a:rPr>
              <a:t>complex cases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  <a:latin typeface="+mn-lt"/>
              </a:rPr>
              <a:t>T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herapists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manage evolving caseloads, </a:t>
            </a:r>
            <a:r>
              <a:rPr lang="en-US" sz="2200" b="1" dirty="0">
                <a:solidFill>
                  <a:srgbClr val="C00000"/>
                </a:solidFill>
                <a:latin typeface="+mn-lt"/>
              </a:rPr>
              <a:t>do not believe manuals adequately meet unique needs </a:t>
            </a:r>
            <a:r>
              <a:rPr lang="en-US" sz="2200" dirty="0">
                <a:latin typeface="+mn-lt"/>
              </a:rPr>
              <a:t>of each </a:t>
            </a:r>
            <a:r>
              <a:rPr lang="en-US" sz="2200" dirty="0" smtClean="0">
                <a:latin typeface="+mn-lt"/>
              </a:rPr>
              <a:t>client</a:t>
            </a:r>
            <a:endParaRPr lang="en-US" sz="22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dirty="0">
              <a:latin typeface="+mn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02711" y="1337894"/>
            <a:ext cx="386737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2625" indent="-33655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-2317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3325" indent="-231775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433513" indent="-230188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800" b="1" dirty="0">
                <a:latin typeface="+mn-lt"/>
              </a:rPr>
              <a:t>Core Elements: </a:t>
            </a:r>
            <a:endParaRPr lang="en-US" sz="2800" dirty="0">
              <a:latin typeface="+mn-lt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200" b="1" dirty="0">
                <a:solidFill>
                  <a:srgbClr val="0070C0"/>
                </a:solidFill>
                <a:latin typeface="+mn-lt"/>
              </a:rPr>
              <a:t>Promotes therapist judgment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smtClean="0">
                <a:latin typeface="+mn-lt"/>
              </a:rPr>
              <a:t>with </a:t>
            </a:r>
            <a:r>
              <a:rPr lang="en-US" sz="2200" dirty="0">
                <a:latin typeface="+mn-lt"/>
              </a:rPr>
              <a:t>broad </a:t>
            </a:r>
            <a:r>
              <a:rPr lang="en-US" sz="2200" dirty="0" smtClean="0">
                <a:latin typeface="+mn-lt"/>
              </a:rPr>
              <a:t>guidelines to </a:t>
            </a:r>
            <a:r>
              <a:rPr lang="en-US" sz="2200" dirty="0">
                <a:latin typeface="+mn-lt"/>
              </a:rPr>
              <a:t>flexibly </a:t>
            </a:r>
            <a:r>
              <a:rPr lang="en-US" sz="2200" dirty="0" smtClean="0">
                <a:latin typeface="+mn-lt"/>
              </a:rPr>
              <a:t>match </a:t>
            </a:r>
            <a:r>
              <a:rPr lang="en-US" sz="2200" dirty="0">
                <a:latin typeface="+mn-lt"/>
              </a:rPr>
              <a:t>interventions to the unique profiles of individual </a:t>
            </a:r>
            <a:r>
              <a:rPr lang="en-US" sz="2200" dirty="0" smtClean="0">
                <a:latin typeface="+mn-lt"/>
              </a:rPr>
              <a:t>clients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latin typeface="+mn-lt"/>
              </a:rPr>
              <a:t>S</a:t>
            </a:r>
            <a:r>
              <a:rPr lang="en-US" sz="2200" dirty="0" smtClean="0">
                <a:latin typeface="+mn-lt"/>
              </a:rPr>
              <a:t>elect </a:t>
            </a:r>
            <a:r>
              <a:rPr lang="en-US" sz="2200" b="1" dirty="0" smtClean="0">
                <a:solidFill>
                  <a:srgbClr val="0070C0"/>
                </a:solidFill>
                <a:latin typeface="+mn-lt"/>
              </a:rPr>
              <a:t>intervention sets </a:t>
            </a:r>
            <a:r>
              <a:rPr lang="en-US" sz="2200" b="1" dirty="0">
                <a:solidFill>
                  <a:srgbClr val="0070C0"/>
                </a:solidFill>
                <a:latin typeface="+mn-lt"/>
              </a:rPr>
              <a:t>for </a:t>
            </a:r>
            <a:r>
              <a:rPr lang="en-US" sz="2200" b="1" dirty="0" smtClean="0">
                <a:solidFill>
                  <a:srgbClr val="0070C0"/>
                </a:solidFill>
                <a:latin typeface="+mn-lt"/>
              </a:rPr>
              <a:t>complex </a:t>
            </a:r>
            <a:r>
              <a:rPr lang="en-US" sz="2200" b="1" dirty="0">
                <a:solidFill>
                  <a:srgbClr val="0070C0"/>
                </a:solidFill>
                <a:latin typeface="+mn-lt"/>
              </a:rPr>
              <a:t>clients </a:t>
            </a:r>
            <a:r>
              <a:rPr lang="en-US" sz="2200" dirty="0">
                <a:latin typeface="+mn-lt"/>
              </a:rPr>
              <a:t>for whom no dedicated manuals </a:t>
            </a:r>
            <a:r>
              <a:rPr lang="en-US" sz="2200" dirty="0" smtClean="0">
                <a:latin typeface="+mn-lt"/>
              </a:rPr>
              <a:t>exist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latin typeface="+mn-lt"/>
              </a:rPr>
              <a:t>F</a:t>
            </a:r>
            <a:r>
              <a:rPr lang="en-US" sz="2200" dirty="0" smtClean="0">
                <a:latin typeface="+mn-lt"/>
              </a:rPr>
              <a:t>ew </a:t>
            </a:r>
            <a:r>
              <a:rPr lang="en-US" sz="2200" b="1" dirty="0">
                <a:solidFill>
                  <a:srgbClr val="0070C0"/>
                </a:solidFill>
                <a:latin typeface="+mn-lt"/>
              </a:rPr>
              <a:t>basic intervention clusters </a:t>
            </a:r>
            <a:r>
              <a:rPr lang="en-US" sz="2200" b="1" dirty="0" smtClean="0">
                <a:solidFill>
                  <a:srgbClr val="0070C0"/>
                </a:solidFill>
                <a:latin typeface="+mn-lt"/>
              </a:rPr>
              <a:t>fit </a:t>
            </a:r>
            <a:r>
              <a:rPr lang="en-US" sz="2200" b="1" dirty="0">
                <a:solidFill>
                  <a:srgbClr val="0070C0"/>
                </a:solidFill>
                <a:latin typeface="+mn-lt"/>
              </a:rPr>
              <a:t>many </a:t>
            </a:r>
            <a:r>
              <a:rPr lang="en-US" sz="2200" dirty="0" smtClean="0">
                <a:latin typeface="+mn-lt"/>
              </a:rPr>
              <a:t>clients</a:t>
            </a:r>
            <a:endParaRPr lang="en-US" sz="22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4738" y="6099066"/>
            <a:ext cx="4123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D&amp;I: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Sustainability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7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7870" y="459786"/>
            <a:ext cx="9051925" cy="7128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Cross-Model Theoretical Foundations</a:t>
            </a:r>
          </a:p>
        </p:txBody>
      </p:sp>
      <p:sp>
        <p:nvSpPr>
          <p:cNvPr id="36" name="TextBox 2"/>
          <p:cNvSpPr txBox="1"/>
          <p:nvPr/>
        </p:nvSpPr>
        <p:spPr>
          <a:xfrm>
            <a:off x="632309" y="1506688"/>
            <a:ext cx="29593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 fontAlgn="base"/>
            <a:r>
              <a:rPr lang="en-US" dirty="0">
                <a:solidFill>
                  <a:srgbClr val="000000"/>
                </a:solidFill>
                <a:latin typeface="Calibri"/>
                <a:ea typeface="PMingLiU"/>
                <a:cs typeface="Times New Roman"/>
              </a:rPr>
              <a:t>Challenges in </a:t>
            </a:r>
            <a:r>
              <a:rPr lang="en-US" b="1" dirty="0">
                <a:solidFill>
                  <a:srgbClr val="C00000"/>
                </a:solidFill>
                <a:latin typeface="Calibri"/>
                <a:ea typeface="PMingLiU"/>
                <a:cs typeface="Times New Roman"/>
              </a:rPr>
              <a:t>family environment </a:t>
            </a:r>
            <a:r>
              <a:rPr lang="en-US" dirty="0">
                <a:solidFill>
                  <a:srgbClr val="000000"/>
                </a:solidFill>
                <a:latin typeface="Calibri"/>
                <a:ea typeface="PMingLiU"/>
                <a:cs typeface="Times New Roman"/>
              </a:rPr>
              <a:t>contribute to ASU</a:t>
            </a:r>
            <a:endParaRPr lang="en-US" dirty="0">
              <a:solidFill>
                <a:prstClr val="black"/>
              </a:solidFill>
              <a:latin typeface="Calibri"/>
              <a:ea typeface="PMingLiU"/>
            </a:endParaRPr>
          </a:p>
        </p:txBody>
      </p:sp>
      <p:sp>
        <p:nvSpPr>
          <p:cNvPr id="37" name="TextBox 3"/>
          <p:cNvSpPr txBox="1"/>
          <p:nvPr/>
        </p:nvSpPr>
        <p:spPr>
          <a:xfrm>
            <a:off x="3614002" y="1518469"/>
            <a:ext cx="2980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 fontAlgn="base"/>
            <a:r>
              <a:rPr lang="en-US" b="1" dirty="0">
                <a:solidFill>
                  <a:srgbClr val="C00000"/>
                </a:solidFill>
                <a:latin typeface="Calibri"/>
                <a:ea typeface="PMingLiU"/>
                <a:cs typeface="Times New Roman"/>
              </a:rPr>
              <a:t>Family relationships </a:t>
            </a:r>
            <a:r>
              <a:rPr lang="en-US" dirty="0">
                <a:solidFill>
                  <a:srgbClr val="000000"/>
                </a:solidFill>
                <a:latin typeface="Calibri"/>
                <a:ea typeface="PMingLiU"/>
                <a:cs typeface="Times New Roman"/>
              </a:rPr>
              <a:t>are a primary target of change</a:t>
            </a:r>
            <a:endParaRPr lang="en-US" dirty="0">
              <a:solidFill>
                <a:prstClr val="black"/>
              </a:solidFill>
              <a:latin typeface="Calibri"/>
              <a:ea typeface="PMingLiU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6715493" y="1506700"/>
            <a:ext cx="3326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 fontAlgn="base"/>
            <a:r>
              <a:rPr lang="en-US" dirty="0">
                <a:solidFill>
                  <a:srgbClr val="000000"/>
                </a:solidFill>
                <a:latin typeface="Calibri"/>
                <a:ea typeface="PMingLiU"/>
                <a:cs typeface="Times New Roman"/>
              </a:rPr>
              <a:t>Intervene directly in </a:t>
            </a:r>
            <a:r>
              <a:rPr lang="en-US" b="1" dirty="0">
                <a:solidFill>
                  <a:srgbClr val="C00000"/>
                </a:solidFill>
                <a:latin typeface="Calibri"/>
                <a:ea typeface="PMingLiU"/>
                <a:cs typeface="Times New Roman"/>
              </a:rPr>
              <a:t>multiple domains and systems</a:t>
            </a:r>
            <a:endParaRPr lang="en-US" b="1" dirty="0">
              <a:solidFill>
                <a:srgbClr val="C00000"/>
              </a:solidFill>
              <a:latin typeface="Calibri"/>
              <a:ea typeface="PMingLiU"/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86174" y="3048427"/>
            <a:ext cx="1015663" cy="191454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502920" fontAlgn="base"/>
            <a:r>
              <a:rPr lang="en-US" sz="1800" b="1" dirty="0">
                <a:solidFill>
                  <a:srgbClr val="0070C0"/>
                </a:solidFill>
                <a:latin typeface="Arial"/>
                <a:ea typeface="PMingLiU"/>
                <a:cs typeface="Times New Roman"/>
              </a:rPr>
              <a:t>Signature Coordination Principles</a:t>
            </a:r>
            <a:endParaRPr lang="en-US" sz="1800" dirty="0">
              <a:solidFill>
                <a:srgbClr val="0070C0"/>
              </a:solidFill>
              <a:latin typeface="Times New Roman"/>
              <a:ea typeface="PMingLiU"/>
            </a:endParaRPr>
          </a:p>
        </p:txBody>
      </p:sp>
      <p:sp>
        <p:nvSpPr>
          <p:cNvPr id="18" name="TextBox 19"/>
          <p:cNvSpPr txBox="1"/>
          <p:nvPr/>
        </p:nvSpPr>
        <p:spPr>
          <a:xfrm>
            <a:off x="120817" y="5069521"/>
            <a:ext cx="738664" cy="1759109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ctr" defTabSz="502920" fontAlgn="base"/>
            <a:r>
              <a:rPr lang="en-US" sz="1800" b="1" dirty="0">
                <a:solidFill>
                  <a:srgbClr val="0070C0"/>
                </a:solidFill>
                <a:latin typeface="Arial"/>
                <a:ea typeface="PMingLiU"/>
                <a:cs typeface="Times New Roman"/>
              </a:rPr>
              <a:t>Model-Unique Content</a:t>
            </a:r>
            <a:endParaRPr lang="en-US" sz="1800" dirty="0">
              <a:solidFill>
                <a:srgbClr val="0070C0"/>
              </a:solidFill>
              <a:latin typeface="Times New Roman"/>
              <a:ea typeface="PMingLiU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6933048" y="2757338"/>
            <a:ext cx="2849308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02920" fontAlgn="base">
              <a:spcBef>
                <a:spcPts val="792"/>
              </a:spcBef>
            </a:pPr>
            <a:r>
              <a:rPr lang="en-US" sz="1980" b="1" u="sng" dirty="0">
                <a:solidFill>
                  <a:srgbClr val="0070C0"/>
                </a:solidFill>
                <a:latin typeface="Arial"/>
                <a:ea typeface="PMingLiU"/>
                <a:cs typeface="Times New Roman"/>
              </a:rPr>
              <a:t>MDFT</a:t>
            </a:r>
            <a:endParaRPr lang="en-US" sz="1980" dirty="0">
              <a:solidFill>
                <a:srgbClr val="0070C0"/>
              </a:solidFill>
              <a:latin typeface="Times New Roman"/>
              <a:ea typeface="PMingLiU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6933048" y="5282553"/>
            <a:ext cx="2734202" cy="156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Resolve therapeutic impasse via shift intervention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Focus on stress in the adult life of the parent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6933048" y="3215546"/>
            <a:ext cx="2849308" cy="156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Maintain teen investment in treatment agenda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Prepare individuals for conjoint interactions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955887" y="2757338"/>
            <a:ext cx="2568695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02920" fontAlgn="base">
              <a:spcBef>
                <a:spcPts val="792"/>
              </a:spcBef>
            </a:pPr>
            <a:r>
              <a:rPr lang="en-US" sz="1980" b="1" u="sng" dirty="0">
                <a:solidFill>
                  <a:srgbClr val="0070C0"/>
                </a:solidFill>
                <a:latin typeface="Arial"/>
                <a:ea typeface="PMingLiU"/>
                <a:cs typeface="Times New Roman"/>
              </a:rPr>
              <a:t>FFT</a:t>
            </a:r>
            <a:endParaRPr lang="en-US" sz="1980" dirty="0">
              <a:solidFill>
                <a:srgbClr val="0070C0"/>
              </a:solidFill>
              <a:latin typeface="Times New Roman"/>
              <a:ea typeface="PMingLiU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203403" y="3205369"/>
            <a:ext cx="2321178" cy="184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Map and track relational functions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Begin behavior generalization after positive behavior change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237150" y="5282553"/>
            <a:ext cx="2640341" cy="156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Block any negative affect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Focus change on specific skill development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3416233" y="2757338"/>
            <a:ext cx="3142153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2920" fontAlgn="base">
              <a:spcBef>
                <a:spcPts val="792"/>
              </a:spcBef>
            </a:pPr>
            <a:r>
              <a:rPr lang="en-US" sz="1980" b="1" u="sng" dirty="0">
                <a:solidFill>
                  <a:srgbClr val="0070C0"/>
                </a:solidFill>
                <a:latin typeface="Arial"/>
                <a:ea typeface="PMingLiU"/>
                <a:cs typeface="Times New Roman"/>
              </a:rPr>
              <a:t>BSFT</a:t>
            </a:r>
            <a:endParaRPr lang="en-US" sz="1980" dirty="0">
              <a:solidFill>
                <a:srgbClr val="0070C0"/>
              </a:solidFill>
              <a:latin typeface="Times New Roman"/>
              <a:ea typeface="PMingLiU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684557" y="3215546"/>
            <a:ext cx="2873829" cy="129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Focus on boundaries and hierarchies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Initiate all change via conjoint  interactions 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3748120" y="5287299"/>
            <a:ext cx="2873829" cy="129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Reflect statements without challenging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  <a:p>
            <a:pPr defTabSz="502920" fontAlgn="base">
              <a:spcBef>
                <a:spcPts val="660"/>
              </a:spcBef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- Establish directive therapeutic leadership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2" grpId="0"/>
      <p:bldP spid="33" grpId="0"/>
      <p:bldP spid="34" grpId="0"/>
      <p:bldP spid="29" grpId="0"/>
      <p:bldP spid="30" grpId="0"/>
      <p:bldP spid="31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502920" y="355860"/>
            <a:ext cx="9052164" cy="13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502920"/>
            <a:r>
              <a:rPr lang="en-US" sz="4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Core Elements of Family Therapy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8077" y="2189593"/>
            <a:ext cx="2327808" cy="1139358"/>
            <a:chOff x="293268" y="2438400"/>
            <a:chExt cx="2116189" cy="1035780"/>
          </a:xfrm>
        </p:grpSpPr>
        <p:sp>
          <p:nvSpPr>
            <p:cNvPr id="231" name="TextShape 5"/>
            <p:cNvSpPr txBox="1"/>
            <p:nvPr/>
          </p:nvSpPr>
          <p:spPr>
            <a:xfrm>
              <a:off x="293268" y="3127860"/>
              <a:ext cx="2116189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9000" tIns="49500" rIns="99000" bIns="49500"/>
            <a:lstStyle/>
            <a:p>
              <a:pPr algn="ctr" defTabSz="502920"/>
              <a:r>
                <a:rPr lang="en-US" sz="2640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</a:rPr>
                <a:t>Family Engagement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84662" y="2438400"/>
              <a:ext cx="533400" cy="51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02920"/>
              <a:r>
                <a:rPr lang="en-US" sz="3080" dirty="0">
                  <a:solidFill>
                    <a:srgbClr val="C00000"/>
                  </a:solidFill>
                  <a:latin typeface="Calibri"/>
                  <a:sym typeface="Wingdings"/>
                </a:rPr>
                <a:t></a:t>
              </a:r>
              <a:endParaRPr lang="en-US" sz="1980" dirty="0">
                <a:solidFill>
                  <a:srgbClr val="C00000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43961" y="2189593"/>
            <a:ext cx="1796806" cy="1420914"/>
            <a:chOff x="2702725" y="2438400"/>
            <a:chExt cx="1633460" cy="1291740"/>
          </a:xfrm>
        </p:grpSpPr>
        <p:sp>
          <p:nvSpPr>
            <p:cNvPr id="228" name="TextShape 2"/>
            <p:cNvSpPr txBox="1"/>
            <p:nvPr/>
          </p:nvSpPr>
          <p:spPr>
            <a:xfrm>
              <a:off x="2702725" y="3127860"/>
              <a:ext cx="1633460" cy="602280"/>
            </a:xfrm>
            <a:prstGeom prst="rect">
              <a:avLst/>
            </a:prstGeom>
            <a:noFill/>
            <a:ln>
              <a:noFill/>
            </a:ln>
          </p:spPr>
          <p:txBody>
            <a:bodyPr lIns="99000" tIns="49500" rIns="99000" bIns="49500"/>
            <a:lstStyle/>
            <a:p>
              <a:pPr algn="ctr" defTabSz="502920"/>
              <a:r>
                <a:rPr lang="en-US" sz="2640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</a:rPr>
                <a:t>Relational Reframing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52755" y="2438400"/>
              <a:ext cx="533400" cy="51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02920"/>
              <a:r>
                <a:rPr lang="en-US" sz="3080" dirty="0">
                  <a:solidFill>
                    <a:srgbClr val="C00000"/>
                  </a:solidFill>
                  <a:latin typeface="Calibri"/>
                  <a:sym typeface="Wingdings"/>
                </a:rPr>
                <a:t></a:t>
              </a:r>
              <a:endParaRPr lang="en-US" sz="1980" dirty="0">
                <a:solidFill>
                  <a:srgbClr val="C00000"/>
                </a:solidFill>
                <a:latin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98844" y="2189593"/>
            <a:ext cx="2471340" cy="1420914"/>
            <a:chOff x="4629453" y="2438400"/>
            <a:chExt cx="1953405" cy="1291740"/>
          </a:xfrm>
        </p:grpSpPr>
        <p:sp>
          <p:nvSpPr>
            <p:cNvPr id="230" name="TextShape 4"/>
            <p:cNvSpPr txBox="1"/>
            <p:nvPr/>
          </p:nvSpPr>
          <p:spPr>
            <a:xfrm>
              <a:off x="4629453" y="3127860"/>
              <a:ext cx="1953405" cy="602280"/>
            </a:xfrm>
            <a:prstGeom prst="rect">
              <a:avLst/>
            </a:prstGeom>
            <a:noFill/>
            <a:ln>
              <a:noFill/>
            </a:ln>
          </p:spPr>
          <p:txBody>
            <a:bodyPr lIns="99000" tIns="49500" rIns="99000" bIns="49500"/>
            <a:lstStyle/>
            <a:p>
              <a:pPr algn="ctr" defTabSz="502920"/>
              <a:r>
                <a:rPr lang="en-US" sz="2640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</a:rPr>
                <a:t>Family Behavior Change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39455" y="2438400"/>
              <a:ext cx="533400" cy="51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02920"/>
              <a:r>
                <a:rPr lang="en-US" sz="3080" dirty="0">
                  <a:solidFill>
                    <a:srgbClr val="C00000"/>
                  </a:solidFill>
                  <a:latin typeface="Calibri"/>
                  <a:sym typeface="Wingdings"/>
                </a:rPr>
                <a:t></a:t>
              </a:r>
              <a:endParaRPr lang="en-US" sz="1980" dirty="0">
                <a:solidFill>
                  <a:srgbClr val="C00000"/>
                </a:solidFill>
                <a:latin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28260" y="2189593"/>
            <a:ext cx="2172064" cy="1420914"/>
            <a:chOff x="6876126" y="2438400"/>
            <a:chExt cx="1974604" cy="1291740"/>
          </a:xfrm>
        </p:grpSpPr>
        <p:sp>
          <p:nvSpPr>
            <p:cNvPr id="229" name="TextShape 3"/>
            <p:cNvSpPr txBox="1"/>
            <p:nvPr/>
          </p:nvSpPr>
          <p:spPr>
            <a:xfrm>
              <a:off x="6876126" y="3127860"/>
              <a:ext cx="1974604" cy="602280"/>
            </a:xfrm>
            <a:prstGeom prst="rect">
              <a:avLst/>
            </a:prstGeom>
            <a:noFill/>
            <a:ln>
              <a:noFill/>
            </a:ln>
          </p:spPr>
          <p:txBody>
            <a:bodyPr lIns="99000" tIns="49500" rIns="99000" bIns="49500"/>
            <a:lstStyle/>
            <a:p>
              <a:pPr algn="ctr" defTabSz="502920"/>
              <a:r>
                <a:rPr lang="en-US" sz="2640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</a:rPr>
                <a:t>Family Restructuring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96728" y="2438400"/>
              <a:ext cx="533400" cy="51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02920"/>
              <a:r>
                <a:rPr lang="en-US" sz="3080" dirty="0">
                  <a:solidFill>
                    <a:srgbClr val="C00000"/>
                  </a:solidFill>
                  <a:latin typeface="Calibri"/>
                  <a:sym typeface="Wingdings"/>
                </a:rPr>
                <a:t></a:t>
              </a:r>
              <a:endParaRPr lang="en-US" sz="1980" dirty="0">
                <a:solidFill>
                  <a:srgbClr val="C00000"/>
                </a:solidFill>
                <a:latin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65" y="4109013"/>
            <a:ext cx="5297505" cy="34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502920" y="415260"/>
            <a:ext cx="9052164" cy="1259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502920"/>
            <a:r>
              <a:rPr lang="en-US" sz="4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Family Engagement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2920" y="3651504"/>
            <a:ext cx="2481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Balanced alliances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Manage negativity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602" y="3651504"/>
            <a:ext cx="2916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Adolescent investment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Parent collaboration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8148" y="3651504"/>
            <a:ext cx="29169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Establish leadership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Convey acceptance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Join with adults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Join with youth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Connect with members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923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FFT-TARS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6293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MDFT-TBRS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809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BSFT-VRC</a:t>
            </a:r>
          </a:p>
        </p:txBody>
      </p:sp>
    </p:spTree>
    <p:extLst>
      <p:ext uri="{BB962C8B-B14F-4D97-AF65-F5344CB8AC3E}">
        <p14:creationId xmlns:p14="http://schemas.microsoft.com/office/powerpoint/2010/main" val="10550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920" y="3654857"/>
            <a:ext cx="2464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Relational focus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Relabel &amp; Reframe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9447" y="3654857"/>
            <a:ext cx="3185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Reframe problems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Normative development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Parent involvement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8544" y="3654857"/>
            <a:ext cx="24814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Sell positive views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23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FFT-TARS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293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MDFT-TBRS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809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BSFT-VRC</a:t>
            </a:r>
          </a:p>
        </p:txBody>
      </p:sp>
      <p:sp>
        <p:nvSpPr>
          <p:cNvPr id="11" name="TextShape 1"/>
          <p:cNvSpPr txBox="1"/>
          <p:nvPr/>
        </p:nvSpPr>
        <p:spPr>
          <a:xfrm>
            <a:off x="502920" y="415260"/>
            <a:ext cx="9052164" cy="1259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502920"/>
            <a:r>
              <a:rPr lang="en-US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Relational Reframing</a:t>
            </a:r>
            <a:endParaRPr lang="en-US" sz="4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7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923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FFT-TARS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293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MDFT-TBRS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4809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BSFT-VRC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" y="3654858"/>
            <a:ext cx="27073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Teach new skill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Practice new skill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Assign homework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Review homework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Promote self-efficacy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Discuss relapse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9447" y="3654857"/>
            <a:ext cx="3185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Adolescent ecosystem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Coach parent self-care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Target family for change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Coach family interactions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38544" y="3654857"/>
            <a:ext cx="31181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Praise task completion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Assign homework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Direct enactments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Direct new behaviors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Works with individuals</a:t>
            </a:r>
          </a:p>
        </p:txBody>
      </p:sp>
      <p:sp>
        <p:nvSpPr>
          <p:cNvPr id="10" name="TextShape 1"/>
          <p:cNvSpPr txBox="1"/>
          <p:nvPr/>
        </p:nvSpPr>
        <p:spPr>
          <a:xfrm>
            <a:off x="502920" y="415260"/>
            <a:ext cx="9052164" cy="1259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502920"/>
            <a:r>
              <a:rPr lang="en-US" sz="4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Family </a:t>
            </a:r>
            <a:r>
              <a:rPr lang="en-US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Behavior Change</a:t>
            </a:r>
            <a:endParaRPr lang="en-US" sz="4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7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923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FFT-TARS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293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MDFT-TBRS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8094" y="3066881"/>
            <a:ext cx="2028444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C00000"/>
                </a:solidFill>
                <a:latin typeface="Calibri"/>
              </a:rPr>
              <a:t>BSFT-VRC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" y="3654857"/>
            <a:ext cx="29001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Relational functions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Highlight strengths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Practice new skill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Justify new skill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Promote generalization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9447" y="3654857"/>
            <a:ext cx="3185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Parental monitoring/rules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Enhance attachment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Prepare interactions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Core relational themes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38544" y="3654857"/>
            <a:ext cx="32522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Reflect w/o challenge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Focus on process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Follow non-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verbals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Focus on present moment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Move to be close/distant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Intensify interactions</a:t>
            </a:r>
          </a:p>
          <a:p>
            <a:pPr defTabSz="502920"/>
            <a:r>
              <a:rPr lang="en-US" dirty="0">
                <a:solidFill>
                  <a:prstClr val="black"/>
                </a:solidFill>
                <a:latin typeface="Calibri"/>
              </a:rPr>
              <a:t>Realign boundaries</a:t>
            </a:r>
          </a:p>
        </p:txBody>
      </p:sp>
      <p:sp>
        <p:nvSpPr>
          <p:cNvPr id="11" name="TextShape 1"/>
          <p:cNvSpPr txBox="1"/>
          <p:nvPr/>
        </p:nvSpPr>
        <p:spPr>
          <a:xfrm>
            <a:off x="502920" y="415260"/>
            <a:ext cx="9052164" cy="1259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502920"/>
            <a:r>
              <a:rPr lang="en-US" sz="4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Family </a:t>
            </a:r>
            <a:r>
              <a:rPr lang="en-US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Restructuring</a:t>
            </a:r>
            <a:endParaRPr lang="en-US" sz="4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0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20" y="3949371"/>
            <a:ext cx="1911096" cy="2123658"/>
          </a:xfrm>
          <a:prstGeom prst="rect">
            <a:avLst/>
          </a:prstGeom>
          <a:solidFill>
            <a:srgbClr val="DDD9C3">
              <a:alpha val="69804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502920" fontAlgn="t"/>
            <a:r>
              <a:rPr lang="en-US" b="1" dirty="0">
                <a:solidFill>
                  <a:prstClr val="black"/>
                </a:solidFill>
                <a:latin typeface="Calibri"/>
              </a:rPr>
              <a:t>Manualized FBT has unmatched research support for ASU/ABPs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2123" y="3949370"/>
            <a:ext cx="1911096" cy="2123658"/>
          </a:xfrm>
          <a:prstGeom prst="rect">
            <a:avLst/>
          </a:prstGeom>
          <a:solidFill>
            <a:srgbClr val="DDD9C3">
              <a:alpha val="69804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502920" fontAlgn="t"/>
            <a:r>
              <a:rPr lang="en-US" b="1" dirty="0">
                <a:solidFill>
                  <a:prstClr val="black"/>
                </a:solidFill>
                <a:latin typeface="Calibri"/>
              </a:rPr>
              <a:t>Routine FBT can be High-Fidelity and Effective        for multiple ABPs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7521" y="3949371"/>
            <a:ext cx="1911096" cy="2123658"/>
          </a:xfrm>
          <a:prstGeom prst="rect">
            <a:avLst/>
          </a:prstGeom>
          <a:solidFill>
            <a:srgbClr val="DDD9C3">
              <a:alpha val="69804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502920" fontAlgn="t"/>
            <a:r>
              <a:rPr lang="en-US" b="1" dirty="0">
                <a:solidFill>
                  <a:prstClr val="black"/>
                </a:solidFill>
                <a:latin typeface="Calibri"/>
              </a:rPr>
              <a:t>Formidable barriers to disseminating Manualized FBT in Usual Care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6725" y="3949372"/>
            <a:ext cx="1911096" cy="2123658"/>
          </a:xfrm>
          <a:prstGeom prst="rect">
            <a:avLst/>
          </a:prstGeom>
          <a:solidFill>
            <a:srgbClr val="DDD9C3">
              <a:alpha val="69804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502920" fontAlgn="t"/>
            <a:r>
              <a:rPr lang="en-US" b="1" dirty="0">
                <a:solidFill>
                  <a:prstClr val="black"/>
                </a:solidFill>
                <a:latin typeface="Calibri"/>
              </a:rPr>
              <a:t>Promising strategy for disseminating FBT in Usual Care:          Core Elements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55799" y="3165961"/>
            <a:ext cx="500073" cy="525623"/>
            <a:chOff x="1043573" y="2514598"/>
            <a:chExt cx="249239" cy="249241"/>
          </a:xfrm>
        </p:grpSpPr>
        <p:sp>
          <p:nvSpPr>
            <p:cNvPr id="8" name="Freeform 28"/>
            <p:cNvSpPr>
              <a:spLocks/>
            </p:cNvSpPr>
            <p:nvPr/>
          </p:nvSpPr>
          <p:spPr bwMode="auto">
            <a:xfrm>
              <a:off x="1043573" y="2514600"/>
              <a:ext cx="249238" cy="249239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2"/>
                </a:cxn>
                <a:cxn ang="0">
                  <a:pos x="21" y="43"/>
                </a:cxn>
                <a:cxn ang="0">
                  <a:pos x="43" y="23"/>
                </a:cxn>
                <a:cxn ang="0">
                  <a:pos x="20" y="23"/>
                </a:cxn>
                <a:cxn ang="0">
                  <a:pos x="20" y="0"/>
                </a:cxn>
              </a:cxnLst>
              <a:rect l="0" t="0" r="r" b="b"/>
              <a:pathLst>
                <a:path w="43" h="43">
                  <a:moveTo>
                    <a:pt x="20" y="0"/>
                  </a:moveTo>
                  <a:cubicBezTo>
                    <a:pt x="9" y="1"/>
                    <a:pt x="0" y="10"/>
                    <a:pt x="0" y="22"/>
                  </a:cubicBezTo>
                  <a:cubicBezTo>
                    <a:pt x="0" y="33"/>
                    <a:pt x="10" y="43"/>
                    <a:pt x="21" y="43"/>
                  </a:cubicBezTo>
                  <a:cubicBezTo>
                    <a:pt x="33" y="43"/>
                    <a:pt x="42" y="34"/>
                    <a:pt x="43" y="23"/>
                  </a:cubicBezTo>
                  <a:cubicBezTo>
                    <a:pt x="20" y="23"/>
                    <a:pt x="20" y="23"/>
                    <a:pt x="20" y="23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00575" tIns="50289" rIns="100575" bIns="50289" numCol="1" anchor="t" anchorCtr="0" compatLnSpc="1">
              <a:prstTxWarp prst="textNoShape">
                <a:avLst/>
              </a:prstTxWarp>
            </a:bodyPr>
            <a:lstStyle/>
            <a:p>
              <a:pPr defTabSz="1005755"/>
              <a:endParaRPr lang="en-US" sz="209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1176924" y="2514598"/>
              <a:ext cx="115888" cy="1158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20" y="20"/>
                </a:cxn>
                <a:cxn ang="0">
                  <a:pos x="0" y="0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10"/>
                    <a:pt x="10" y="1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00575" tIns="50289" rIns="100575" bIns="50289" numCol="1" anchor="t" anchorCtr="0" compatLnSpc="1">
              <a:prstTxWarp prst="textNoShape">
                <a:avLst/>
              </a:prstTxWarp>
            </a:bodyPr>
            <a:lstStyle/>
            <a:p>
              <a:pPr defTabSz="1005755"/>
              <a:endParaRPr lang="en-US" sz="2090" dirty="0">
                <a:solidFill>
                  <a:srgbClr val="C00000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62900" y="3165961"/>
            <a:ext cx="500073" cy="525623"/>
            <a:chOff x="1043573" y="2514598"/>
            <a:chExt cx="249239" cy="249241"/>
          </a:xfrm>
        </p:grpSpPr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1043573" y="2514600"/>
              <a:ext cx="249238" cy="249239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2"/>
                </a:cxn>
                <a:cxn ang="0">
                  <a:pos x="21" y="43"/>
                </a:cxn>
                <a:cxn ang="0">
                  <a:pos x="43" y="23"/>
                </a:cxn>
                <a:cxn ang="0">
                  <a:pos x="20" y="23"/>
                </a:cxn>
                <a:cxn ang="0">
                  <a:pos x="20" y="0"/>
                </a:cxn>
              </a:cxnLst>
              <a:rect l="0" t="0" r="r" b="b"/>
              <a:pathLst>
                <a:path w="43" h="43">
                  <a:moveTo>
                    <a:pt x="20" y="0"/>
                  </a:moveTo>
                  <a:cubicBezTo>
                    <a:pt x="9" y="1"/>
                    <a:pt x="0" y="10"/>
                    <a:pt x="0" y="22"/>
                  </a:cubicBezTo>
                  <a:cubicBezTo>
                    <a:pt x="0" y="33"/>
                    <a:pt x="10" y="43"/>
                    <a:pt x="21" y="43"/>
                  </a:cubicBezTo>
                  <a:cubicBezTo>
                    <a:pt x="33" y="43"/>
                    <a:pt x="42" y="34"/>
                    <a:pt x="43" y="23"/>
                  </a:cubicBezTo>
                  <a:cubicBezTo>
                    <a:pt x="20" y="23"/>
                    <a:pt x="20" y="23"/>
                    <a:pt x="20" y="23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00575" tIns="50289" rIns="100575" bIns="50289" numCol="1" anchor="t" anchorCtr="0" compatLnSpc="1">
              <a:prstTxWarp prst="textNoShape">
                <a:avLst/>
              </a:prstTxWarp>
            </a:bodyPr>
            <a:lstStyle/>
            <a:p>
              <a:pPr defTabSz="1005755"/>
              <a:endParaRPr lang="en-US" sz="209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1176924" y="2514598"/>
              <a:ext cx="115888" cy="1158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20" y="20"/>
                </a:cxn>
                <a:cxn ang="0">
                  <a:pos x="0" y="0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10"/>
                    <a:pt x="10" y="1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00575" tIns="50289" rIns="100575" bIns="50289" numCol="1" anchor="t" anchorCtr="0" compatLnSpc="1">
              <a:prstTxWarp prst="textNoShape">
                <a:avLst/>
              </a:prstTxWarp>
            </a:bodyPr>
            <a:lstStyle/>
            <a:p>
              <a:pPr defTabSz="1005755"/>
              <a:endParaRPr lang="en-US" sz="209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32120" y="3165961"/>
            <a:ext cx="500073" cy="525623"/>
            <a:chOff x="1043573" y="2514598"/>
            <a:chExt cx="249239" cy="249241"/>
          </a:xfrm>
        </p:grpSpPr>
        <p:sp>
          <p:nvSpPr>
            <p:cNvPr id="15" name="Freeform 28"/>
            <p:cNvSpPr>
              <a:spLocks/>
            </p:cNvSpPr>
            <p:nvPr/>
          </p:nvSpPr>
          <p:spPr bwMode="auto">
            <a:xfrm>
              <a:off x="1043573" y="2514600"/>
              <a:ext cx="249238" cy="249239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2"/>
                </a:cxn>
                <a:cxn ang="0">
                  <a:pos x="21" y="43"/>
                </a:cxn>
                <a:cxn ang="0">
                  <a:pos x="43" y="23"/>
                </a:cxn>
                <a:cxn ang="0">
                  <a:pos x="20" y="23"/>
                </a:cxn>
                <a:cxn ang="0">
                  <a:pos x="20" y="0"/>
                </a:cxn>
              </a:cxnLst>
              <a:rect l="0" t="0" r="r" b="b"/>
              <a:pathLst>
                <a:path w="43" h="43">
                  <a:moveTo>
                    <a:pt x="20" y="0"/>
                  </a:moveTo>
                  <a:cubicBezTo>
                    <a:pt x="9" y="1"/>
                    <a:pt x="0" y="10"/>
                    <a:pt x="0" y="22"/>
                  </a:cubicBezTo>
                  <a:cubicBezTo>
                    <a:pt x="0" y="33"/>
                    <a:pt x="10" y="43"/>
                    <a:pt x="21" y="43"/>
                  </a:cubicBezTo>
                  <a:cubicBezTo>
                    <a:pt x="33" y="43"/>
                    <a:pt x="42" y="34"/>
                    <a:pt x="43" y="23"/>
                  </a:cubicBezTo>
                  <a:cubicBezTo>
                    <a:pt x="20" y="23"/>
                    <a:pt x="20" y="23"/>
                    <a:pt x="20" y="23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00575" tIns="50289" rIns="100575" bIns="50289" numCol="1" anchor="t" anchorCtr="0" compatLnSpc="1">
              <a:prstTxWarp prst="textNoShape">
                <a:avLst/>
              </a:prstTxWarp>
            </a:bodyPr>
            <a:lstStyle/>
            <a:p>
              <a:pPr defTabSz="1005755"/>
              <a:endParaRPr lang="en-US" sz="209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1176924" y="2514598"/>
              <a:ext cx="115888" cy="1158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20" y="20"/>
                </a:cxn>
                <a:cxn ang="0">
                  <a:pos x="0" y="0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10"/>
                    <a:pt x="10" y="1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00575" tIns="50289" rIns="100575" bIns="50289" numCol="1" anchor="t" anchorCtr="0" compatLnSpc="1">
              <a:prstTxWarp prst="textNoShape">
                <a:avLst/>
              </a:prstTxWarp>
            </a:bodyPr>
            <a:lstStyle/>
            <a:p>
              <a:pPr defTabSz="1005755"/>
              <a:endParaRPr lang="en-US" sz="209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31279" y="3165961"/>
            <a:ext cx="500073" cy="525623"/>
            <a:chOff x="1043573" y="2514598"/>
            <a:chExt cx="249239" cy="249241"/>
          </a:xfrm>
        </p:grpSpPr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1043573" y="2514600"/>
              <a:ext cx="249238" cy="249239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22"/>
                </a:cxn>
                <a:cxn ang="0">
                  <a:pos x="21" y="43"/>
                </a:cxn>
                <a:cxn ang="0">
                  <a:pos x="43" y="23"/>
                </a:cxn>
                <a:cxn ang="0">
                  <a:pos x="20" y="23"/>
                </a:cxn>
                <a:cxn ang="0">
                  <a:pos x="20" y="0"/>
                </a:cxn>
              </a:cxnLst>
              <a:rect l="0" t="0" r="r" b="b"/>
              <a:pathLst>
                <a:path w="43" h="43">
                  <a:moveTo>
                    <a:pt x="20" y="0"/>
                  </a:moveTo>
                  <a:cubicBezTo>
                    <a:pt x="9" y="1"/>
                    <a:pt x="0" y="10"/>
                    <a:pt x="0" y="22"/>
                  </a:cubicBezTo>
                  <a:cubicBezTo>
                    <a:pt x="0" y="33"/>
                    <a:pt x="10" y="43"/>
                    <a:pt x="21" y="43"/>
                  </a:cubicBezTo>
                  <a:cubicBezTo>
                    <a:pt x="33" y="43"/>
                    <a:pt x="42" y="34"/>
                    <a:pt x="43" y="23"/>
                  </a:cubicBezTo>
                  <a:cubicBezTo>
                    <a:pt x="20" y="23"/>
                    <a:pt x="20" y="23"/>
                    <a:pt x="20" y="23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00575" tIns="50289" rIns="100575" bIns="50289" numCol="1" anchor="t" anchorCtr="0" compatLnSpc="1">
              <a:prstTxWarp prst="textNoShape">
                <a:avLst/>
              </a:prstTxWarp>
            </a:bodyPr>
            <a:lstStyle/>
            <a:p>
              <a:pPr defTabSz="1005755"/>
              <a:endParaRPr lang="en-US" sz="209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1176924" y="2514598"/>
              <a:ext cx="115888" cy="1158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20" y="20"/>
                </a:cxn>
                <a:cxn ang="0">
                  <a:pos x="0" y="0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10"/>
                    <a:pt x="10" y="1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00575" tIns="50289" rIns="100575" bIns="50289" numCol="1" anchor="t" anchorCtr="0" compatLnSpc="1">
              <a:prstTxWarp prst="textNoShape">
                <a:avLst/>
              </a:prstTxWarp>
            </a:bodyPr>
            <a:lstStyle/>
            <a:p>
              <a:pPr defTabSz="1005755"/>
              <a:endParaRPr lang="en-US" sz="209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TextShape 1"/>
          <p:cNvSpPr txBox="1"/>
          <p:nvPr/>
        </p:nvSpPr>
        <p:spPr>
          <a:xfrm>
            <a:off x="502920" y="567661"/>
            <a:ext cx="9052164" cy="1259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502920"/>
            <a:r>
              <a:rPr lang="en-US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Summary</a:t>
            </a:r>
            <a:endParaRPr lang="en-US" sz="4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5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9660" y="3299459"/>
            <a:ext cx="8968740" cy="141269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502920"/>
            <a:endParaRPr lang="en-US" dirty="0">
              <a:solidFill>
                <a:srgbClr val="EEECE1">
                  <a:lumMod val="10000"/>
                </a:srgbClr>
              </a:solidFill>
              <a:latin typeface="Arial Narrow" pitchFamily="34" charset="0"/>
            </a:endParaRPr>
          </a:p>
          <a:p>
            <a:pPr defTabSz="502920"/>
            <a:endParaRPr lang="en-US" dirty="0">
              <a:solidFill>
                <a:srgbClr val="EEECE1">
                  <a:lumMod val="10000"/>
                </a:srgbClr>
              </a:solidFill>
              <a:latin typeface="Arial Narrow" pitchFamily="34" charset="0"/>
            </a:endParaRPr>
          </a:p>
          <a:p>
            <a:pPr defTabSz="502920"/>
            <a:r>
              <a:rPr lang="en-US" dirty="0">
                <a:solidFill>
                  <a:prstClr val="white"/>
                </a:solidFill>
                <a:latin typeface="Arial Narrow" pitchFamily="34" charset="0"/>
              </a:rPr>
              <a:t>This research was funded by the National Institute on Drug Abuse</a:t>
            </a:r>
          </a:p>
          <a:p>
            <a:pPr defTabSz="502920"/>
            <a:r>
              <a:rPr lang="en-US" sz="1980" dirty="0">
                <a:solidFill>
                  <a:prstClr val="white"/>
                </a:solidFill>
                <a:latin typeface="Arial Narrow" pitchFamily="34" charset="0"/>
              </a:rPr>
              <a:t>(R01 DA019607; R01 DA023945; R01 DA037496)</a:t>
            </a:r>
          </a:p>
        </p:txBody>
      </p:sp>
    </p:spTree>
    <p:extLst>
      <p:ext uri="{BB962C8B-B14F-4D97-AF65-F5344CB8AC3E}">
        <p14:creationId xmlns:p14="http://schemas.microsoft.com/office/powerpoint/2010/main" val="194133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5441" y="124401"/>
            <a:ext cx="9682959" cy="112688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Prominent Treatment Approaches                    for Adolescent Substance Users (ASU)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13841" y="1616110"/>
            <a:ext cx="6585213" cy="5563669"/>
            <a:chOff x="3048948" y="1616110"/>
            <a:chExt cx="6585213" cy="5563669"/>
          </a:xfrm>
        </p:grpSpPr>
        <p:sp>
          <p:nvSpPr>
            <p:cNvPr id="7" name="Freeform 6"/>
            <p:cNvSpPr/>
            <p:nvPr/>
          </p:nvSpPr>
          <p:spPr>
            <a:xfrm>
              <a:off x="4529893" y="1616110"/>
              <a:ext cx="3753386" cy="3545097"/>
            </a:xfrm>
            <a:custGeom>
              <a:avLst/>
              <a:gdLst>
                <a:gd name="connsiteX0" fmla="*/ 0 w 3412169"/>
                <a:gd name="connsiteY0" fmla="*/ 1611408 h 3222815"/>
                <a:gd name="connsiteX1" fmla="*/ 1706085 w 3412169"/>
                <a:gd name="connsiteY1" fmla="*/ 0 h 3222815"/>
                <a:gd name="connsiteX2" fmla="*/ 3412170 w 3412169"/>
                <a:gd name="connsiteY2" fmla="*/ 1611408 h 3222815"/>
                <a:gd name="connsiteX3" fmla="*/ 1706085 w 3412169"/>
                <a:gd name="connsiteY3" fmla="*/ 3222816 h 3222815"/>
                <a:gd name="connsiteX4" fmla="*/ 0 w 3412169"/>
                <a:gd name="connsiteY4" fmla="*/ 1611408 h 322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2169" h="3222815">
                  <a:moveTo>
                    <a:pt x="0" y="1611408"/>
                  </a:moveTo>
                  <a:cubicBezTo>
                    <a:pt x="0" y="721452"/>
                    <a:pt x="763840" y="0"/>
                    <a:pt x="1706085" y="0"/>
                  </a:cubicBezTo>
                  <a:cubicBezTo>
                    <a:pt x="2648330" y="0"/>
                    <a:pt x="3412170" y="721452"/>
                    <a:pt x="3412170" y="1611408"/>
                  </a:cubicBezTo>
                  <a:cubicBezTo>
                    <a:pt x="3412170" y="2501364"/>
                    <a:pt x="2648330" y="3222816"/>
                    <a:pt x="1706085" y="3222816"/>
                  </a:cubicBezTo>
                  <a:cubicBezTo>
                    <a:pt x="763840" y="3222816"/>
                    <a:pt x="0" y="2501364"/>
                    <a:pt x="0" y="161140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00452" tIns="620392" rIns="500452" bIns="1329411" numCol="1" spcCol="1270" anchor="ctr" anchorCtr="0">
              <a:noAutofit/>
            </a:bodyPr>
            <a:lstStyle/>
            <a:p>
              <a:pPr algn="ctr" defTabSz="15157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410" dirty="0">
                  <a:solidFill>
                    <a:prstClr val="black"/>
                  </a:solidFill>
                  <a:latin typeface="Calibri"/>
                </a:rPr>
                <a:t>Family-Based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5880775" y="3599956"/>
              <a:ext cx="3753386" cy="3545097"/>
            </a:xfrm>
            <a:custGeom>
              <a:avLst/>
              <a:gdLst>
                <a:gd name="connsiteX0" fmla="*/ 0 w 3412169"/>
                <a:gd name="connsiteY0" fmla="*/ 1611408 h 3222815"/>
                <a:gd name="connsiteX1" fmla="*/ 1706085 w 3412169"/>
                <a:gd name="connsiteY1" fmla="*/ 0 h 3222815"/>
                <a:gd name="connsiteX2" fmla="*/ 3412170 w 3412169"/>
                <a:gd name="connsiteY2" fmla="*/ 1611408 h 3222815"/>
                <a:gd name="connsiteX3" fmla="*/ 1706085 w 3412169"/>
                <a:gd name="connsiteY3" fmla="*/ 3222816 h 3222815"/>
                <a:gd name="connsiteX4" fmla="*/ 0 w 3412169"/>
                <a:gd name="connsiteY4" fmla="*/ 1611408 h 322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2169" h="3222815">
                  <a:moveTo>
                    <a:pt x="0" y="1611408"/>
                  </a:moveTo>
                  <a:cubicBezTo>
                    <a:pt x="0" y="721452"/>
                    <a:pt x="763840" y="0"/>
                    <a:pt x="1706085" y="0"/>
                  </a:cubicBezTo>
                  <a:cubicBezTo>
                    <a:pt x="2648330" y="0"/>
                    <a:pt x="3412170" y="721452"/>
                    <a:pt x="3412170" y="1611408"/>
                  </a:cubicBezTo>
                  <a:cubicBezTo>
                    <a:pt x="3412170" y="2501364"/>
                    <a:pt x="2648330" y="3222816"/>
                    <a:pt x="1706085" y="3222816"/>
                  </a:cubicBezTo>
                  <a:cubicBezTo>
                    <a:pt x="763840" y="3222816"/>
                    <a:pt x="0" y="2501364"/>
                    <a:pt x="0" y="1611408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147911" tIns="915816" rIns="353444" bIns="679478" numCol="1" spcCol="1270" anchor="ctr" anchorCtr="0">
              <a:noAutofit/>
            </a:bodyPr>
            <a:lstStyle/>
            <a:p>
              <a:pPr algn="ctr" defTabSz="15157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410" dirty="0">
                  <a:solidFill>
                    <a:prstClr val="black"/>
                  </a:solidFill>
                  <a:latin typeface="Calibri"/>
                </a:rPr>
                <a:t>Cognitive-Behavioral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048948" y="3634682"/>
              <a:ext cx="3753386" cy="3545097"/>
            </a:xfrm>
            <a:custGeom>
              <a:avLst/>
              <a:gdLst>
                <a:gd name="connsiteX0" fmla="*/ 0 w 3412169"/>
                <a:gd name="connsiteY0" fmla="*/ 1611408 h 3222815"/>
                <a:gd name="connsiteX1" fmla="*/ 1706085 w 3412169"/>
                <a:gd name="connsiteY1" fmla="*/ 0 h 3222815"/>
                <a:gd name="connsiteX2" fmla="*/ 3412170 w 3412169"/>
                <a:gd name="connsiteY2" fmla="*/ 1611408 h 3222815"/>
                <a:gd name="connsiteX3" fmla="*/ 1706085 w 3412169"/>
                <a:gd name="connsiteY3" fmla="*/ 3222816 h 3222815"/>
                <a:gd name="connsiteX4" fmla="*/ 0 w 3412169"/>
                <a:gd name="connsiteY4" fmla="*/ 1611408 h 322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2169" h="3222815">
                  <a:moveTo>
                    <a:pt x="0" y="1611408"/>
                  </a:moveTo>
                  <a:cubicBezTo>
                    <a:pt x="0" y="721452"/>
                    <a:pt x="763840" y="0"/>
                    <a:pt x="1706085" y="0"/>
                  </a:cubicBezTo>
                  <a:cubicBezTo>
                    <a:pt x="2648330" y="0"/>
                    <a:pt x="3412170" y="721452"/>
                    <a:pt x="3412170" y="1611408"/>
                  </a:cubicBezTo>
                  <a:cubicBezTo>
                    <a:pt x="3412170" y="2501364"/>
                    <a:pt x="2648330" y="3222816"/>
                    <a:pt x="1706085" y="3222816"/>
                  </a:cubicBezTo>
                  <a:cubicBezTo>
                    <a:pt x="763840" y="3222816"/>
                    <a:pt x="0" y="2501364"/>
                    <a:pt x="0" y="1611408"/>
                  </a:cubicBezTo>
                  <a:close/>
                </a:path>
              </a:pathLst>
            </a:custGeom>
            <a:solidFill>
              <a:srgbClr val="FFFF99">
                <a:alpha val="4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53444" tIns="915816" rIns="1147911" bIns="679478" numCol="1" spcCol="1270" anchor="ctr" anchorCtr="0">
              <a:noAutofit/>
            </a:bodyPr>
            <a:lstStyle/>
            <a:p>
              <a:pPr algn="ctr" defTabSz="15157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dirty="0">
                  <a:solidFill>
                    <a:prstClr val="black"/>
                  </a:solidFill>
                  <a:latin typeface="Calibri"/>
                </a:rPr>
                <a:t>Motivational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375441" y="1504087"/>
            <a:ext cx="2128370" cy="2141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r>
              <a:rPr lang="en-US" dirty="0">
                <a:solidFill>
                  <a:prstClr val="black"/>
                </a:solidFill>
                <a:latin typeface="Calibri"/>
              </a:rPr>
              <a:t>Drug Counseling</a:t>
            </a:r>
          </a:p>
        </p:txBody>
      </p:sp>
    </p:spTree>
    <p:extLst>
      <p:ext uri="{BB962C8B-B14F-4D97-AF65-F5344CB8AC3E}">
        <p14:creationId xmlns:p14="http://schemas.microsoft.com/office/powerpoint/2010/main" val="222692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76137" y="1469288"/>
            <a:ext cx="5838825" cy="4967907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dirty="0" smtClean="0">
                <a:solidFill>
                  <a:srgbClr val="0070C0"/>
                </a:solidFill>
                <a:latin typeface="+mn-lt"/>
              </a:rPr>
              <a:t>Group </a:t>
            </a:r>
            <a:r>
              <a:rPr lang="en-US" sz="2600" dirty="0">
                <a:solidFill>
                  <a:srgbClr val="0070C0"/>
                </a:solidFill>
                <a:latin typeface="+mn-lt"/>
              </a:rPr>
              <a:t>Cognitive-Behavioral </a:t>
            </a:r>
            <a:r>
              <a:rPr lang="en-US" sz="2600" dirty="0" smtClean="0">
                <a:solidFill>
                  <a:srgbClr val="0070C0"/>
                </a:solidFill>
                <a:latin typeface="+mn-lt"/>
              </a:rPr>
              <a:t>Therapy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solidFill>
                  <a:prstClr val="black"/>
                </a:solidFill>
                <a:latin typeface="+mn-lt"/>
              </a:rPr>
              <a:t>4</a:t>
            </a:r>
            <a:r>
              <a:rPr lang="en-US" sz="1100" dirty="0">
                <a:solidFill>
                  <a:prstClr val="black"/>
                </a:solidFill>
                <a:latin typeface="+mn-lt"/>
              </a:rPr>
              <a:t>, </a:t>
            </a:r>
            <a:r>
              <a:rPr lang="en-US" sz="1100" dirty="0" smtClean="0">
                <a:solidFill>
                  <a:prstClr val="black"/>
                </a:solidFill>
                <a:latin typeface="+mn-lt"/>
              </a:rPr>
              <a:t>26, 27, 29, 50</a:t>
            </a:r>
            <a:endParaRPr lang="en-US" sz="1100" dirty="0" smtClean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dirty="0" smtClean="0">
                <a:solidFill>
                  <a:srgbClr val="0070C0"/>
                </a:solidFill>
                <a:latin typeface="+mn-lt"/>
              </a:rPr>
              <a:t>Individual Cognitive-Behavioral Therapy</a:t>
            </a:r>
            <a:endParaRPr lang="en-US" sz="2600" baseline="100000" dirty="0" smtClean="0">
              <a:solidFill>
                <a:prstClr val="black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prstClr val="black"/>
                </a:solidFill>
                <a:latin typeface="+mn-lt"/>
              </a:rPr>
              <a:t>2, </a:t>
            </a:r>
            <a:r>
              <a:rPr lang="en-US" sz="1100" dirty="0" smtClean="0">
                <a:solidFill>
                  <a:prstClr val="black"/>
                </a:solidFill>
                <a:latin typeface="+mn-lt"/>
              </a:rPr>
              <a:t>11, 18, 30, 44, 50</a:t>
            </a:r>
            <a:endParaRPr lang="en-US" sz="1100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700" b="1" dirty="0" smtClean="0">
                <a:solidFill>
                  <a:srgbClr val="BC0000"/>
                </a:solidFill>
                <a:latin typeface="+mn-lt"/>
              </a:rPr>
              <a:t>Family-Based Treatment—Ecological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+mn-lt"/>
              </a:rPr>
              <a:t>11, 18, 20, 21, 28, 29, 30, 37, 39, 40, 43, 44, 45, 46, 50</a:t>
            </a:r>
            <a:endParaRPr lang="en-US" sz="1100" dirty="0">
              <a:latin typeface="+mn-lt"/>
            </a:endParaRP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7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Motivational Enhancement Therapy with Cognitive-Behavioral Therapy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+mn-lt"/>
              </a:rPr>
              <a:t>4, 11, 15, 25, 47</a:t>
            </a:r>
            <a:endParaRPr lang="en-US" sz="1100" dirty="0">
              <a:latin typeface="+mn-lt"/>
            </a:endParaRP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Motivational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Enhancement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Therapy with Cognitive-Behavioral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Therapy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and Family-Based Therapy—Behavioral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>
                <a:latin typeface="+mn-lt"/>
              </a:rPr>
              <a:t>11, 12, 50</a:t>
            </a:r>
            <a:endParaRPr lang="en-US" sz="11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62" y="1459738"/>
            <a:ext cx="3005492" cy="4516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6112" y="6337098"/>
            <a:ext cx="74317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Bolded</a:t>
            </a:r>
            <a:r>
              <a:rPr lang="en-US" dirty="0" smtClean="0"/>
              <a:t> text indicates effectiveness studies have also been done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9297" y="385979"/>
            <a:ext cx="8597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Well Established ASU Treatments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26" y="1370084"/>
            <a:ext cx="8421977" cy="107999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080" dirty="0">
                <a:latin typeface="+mj-lt"/>
              </a:rPr>
              <a:t>Targets </a:t>
            </a:r>
            <a:r>
              <a:rPr lang="en-US" sz="3080" dirty="0" err="1">
                <a:latin typeface="+mj-lt"/>
              </a:rPr>
              <a:t>intrafamilial</a:t>
            </a:r>
            <a:r>
              <a:rPr lang="en-US" sz="3080" dirty="0">
                <a:latin typeface="+mj-lt"/>
              </a:rPr>
              <a:t> </a:t>
            </a:r>
            <a:r>
              <a:rPr lang="en-US" sz="3080" b="1" dirty="0">
                <a:solidFill>
                  <a:srgbClr val="0070C0"/>
                </a:solidFill>
                <a:latin typeface="+mj-lt"/>
              </a:rPr>
              <a:t>relationships</a:t>
            </a:r>
            <a:r>
              <a:rPr lang="en-US" sz="3080" dirty="0">
                <a:latin typeface="+mj-lt"/>
              </a:rPr>
              <a:t> </a:t>
            </a:r>
            <a:r>
              <a:rPr lang="en-US" sz="3080" b="1" dirty="0">
                <a:latin typeface="+mj-lt"/>
              </a:rPr>
              <a:t>and</a:t>
            </a:r>
            <a:r>
              <a:rPr lang="en-US" sz="3080" dirty="0">
                <a:latin typeface="+mj-lt"/>
              </a:rPr>
              <a:t> interacting </a:t>
            </a:r>
            <a:r>
              <a:rPr lang="en-US" sz="3080" b="1" dirty="0">
                <a:solidFill>
                  <a:srgbClr val="0070C0"/>
                </a:solidFill>
                <a:latin typeface="+mj-lt"/>
              </a:rPr>
              <a:t>systems </a:t>
            </a:r>
            <a:r>
              <a:rPr lang="en-US" sz="3080" dirty="0">
                <a:latin typeface="+mj-lt"/>
              </a:rPr>
              <a:t>(e.g., school, juvenile justice)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8161" y="405745"/>
            <a:ext cx="9701048" cy="1295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Family Based Treatment - Ecological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253" y="2568381"/>
            <a:ext cx="470830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>
              <a:spcAft>
                <a:spcPts val="600"/>
              </a:spcAft>
            </a:pPr>
            <a:r>
              <a:rPr lang="en-US" sz="2420" dirty="0">
                <a:solidFill>
                  <a:srgbClr val="BC0000"/>
                </a:solidFill>
                <a:latin typeface="Calibri"/>
                <a:cs typeface="Arial"/>
              </a:rPr>
              <a:t>Functional Family Therapy </a:t>
            </a:r>
          </a:p>
          <a:p>
            <a:pPr defTabSz="502920">
              <a:spcAft>
                <a:spcPts val="60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cs typeface="Arial"/>
              </a:rPr>
              <a:t>45, 50</a:t>
            </a:r>
          </a:p>
          <a:p>
            <a:pPr defTabSz="502920">
              <a:spcAft>
                <a:spcPts val="600"/>
              </a:spcAft>
            </a:pPr>
            <a:r>
              <a:rPr lang="en-US" sz="2420" b="1" dirty="0">
                <a:solidFill>
                  <a:srgbClr val="BC0000"/>
                </a:solidFill>
                <a:latin typeface="Calibri"/>
                <a:cs typeface="Arial"/>
              </a:rPr>
              <a:t>Multidimensional Family Therapy</a:t>
            </a:r>
          </a:p>
          <a:p>
            <a:pPr defTabSz="502920">
              <a:spcAft>
                <a:spcPts val="60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cs typeface="Arial"/>
              </a:rPr>
              <a:t>11, 18, 28, 29, 30, 37</a:t>
            </a:r>
          </a:p>
          <a:p>
            <a:pPr defTabSz="502920"/>
            <a:endParaRPr lang="en-US" sz="1100" dirty="0">
              <a:solidFill>
                <a:prstClr val="black"/>
              </a:solidFill>
              <a:latin typeface="Calibri"/>
              <a:cs typeface="Arial"/>
            </a:endParaRPr>
          </a:p>
          <a:p>
            <a:pPr defTabSz="502920"/>
            <a:endParaRPr lang="en-US" sz="1100" dirty="0">
              <a:solidFill>
                <a:prstClr val="black"/>
              </a:solidFill>
              <a:latin typeface="Calibri"/>
              <a:cs typeface="Arial"/>
            </a:endParaRPr>
          </a:p>
          <a:p>
            <a:pPr defTabSz="502920">
              <a:spcAft>
                <a:spcPts val="600"/>
              </a:spcAft>
            </a:pPr>
            <a:r>
              <a:rPr lang="en-US" sz="2420" b="1" dirty="0">
                <a:solidFill>
                  <a:srgbClr val="BC0000"/>
                </a:solidFill>
                <a:latin typeface="Calibri"/>
                <a:cs typeface="Arial"/>
              </a:rPr>
              <a:t>Brief Strategic Family Therapy</a:t>
            </a:r>
          </a:p>
          <a:p>
            <a:pPr defTabSz="502920">
              <a:spcAft>
                <a:spcPts val="60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cs typeface="Arial"/>
              </a:rPr>
              <a:t>39, 40, 43</a:t>
            </a:r>
          </a:p>
          <a:p>
            <a:pPr defTabSz="502920">
              <a:spcAft>
                <a:spcPts val="600"/>
              </a:spcAft>
            </a:pPr>
            <a:r>
              <a:rPr lang="en-US" sz="2420" dirty="0">
                <a:solidFill>
                  <a:srgbClr val="BC0000"/>
                </a:solidFill>
                <a:latin typeface="Calibri"/>
                <a:cs typeface="Arial"/>
              </a:rPr>
              <a:t>Ecologically Based Family Therapy </a:t>
            </a:r>
          </a:p>
          <a:p>
            <a:pPr defTabSz="502920">
              <a:spcAft>
                <a:spcPts val="60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cs typeface="Arial"/>
              </a:rPr>
              <a:t>44, 45</a:t>
            </a:r>
          </a:p>
          <a:p>
            <a:pPr defTabSz="502920">
              <a:spcAft>
                <a:spcPts val="600"/>
              </a:spcAft>
            </a:pPr>
            <a:r>
              <a:rPr lang="en-US" sz="2420" dirty="0" err="1" smtClean="0">
                <a:solidFill>
                  <a:srgbClr val="BC0000"/>
                </a:solidFill>
                <a:latin typeface="Calibri"/>
                <a:cs typeface="Arial"/>
              </a:rPr>
              <a:t>Multisystemic</a:t>
            </a:r>
            <a:r>
              <a:rPr lang="en-US" sz="2420" dirty="0" smtClean="0">
                <a:solidFill>
                  <a:srgbClr val="BC0000"/>
                </a:solidFill>
                <a:latin typeface="Calibri"/>
                <a:cs typeface="Arial"/>
              </a:rPr>
              <a:t> </a:t>
            </a:r>
            <a:r>
              <a:rPr lang="en-US" sz="2420" dirty="0">
                <a:solidFill>
                  <a:srgbClr val="BC0000"/>
                </a:solidFill>
                <a:latin typeface="Calibri"/>
                <a:cs typeface="Arial"/>
              </a:rPr>
              <a:t>Therapy </a:t>
            </a:r>
          </a:p>
          <a:p>
            <a:pPr defTabSz="502920">
              <a:spcAft>
                <a:spcPts val="60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cs typeface="Arial"/>
              </a:rPr>
              <a:t>20, 21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21" y="3090041"/>
            <a:ext cx="4872540" cy="3216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6946" y="6374946"/>
            <a:ext cx="790003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980" b="1" dirty="0">
                <a:solidFill>
                  <a:prstClr val="black"/>
                </a:solidFill>
                <a:latin typeface="Calibri"/>
              </a:rPr>
              <a:t>Bolded</a:t>
            </a:r>
            <a:r>
              <a:rPr lang="en-US" sz="1980" dirty="0">
                <a:solidFill>
                  <a:prstClr val="black"/>
                </a:solidFill>
                <a:latin typeface="Calibri"/>
              </a:rPr>
              <a:t> text indicates effectiveness studies have also been done</a:t>
            </a:r>
          </a:p>
        </p:txBody>
      </p:sp>
      <p:sp>
        <p:nvSpPr>
          <p:cNvPr id="6" name="Left Brace 5"/>
          <p:cNvSpPr/>
          <p:nvPr/>
        </p:nvSpPr>
        <p:spPr>
          <a:xfrm>
            <a:off x="502921" y="2605328"/>
            <a:ext cx="240030" cy="130163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485776" y="4331306"/>
            <a:ext cx="240030" cy="202304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768416" y="2816049"/>
            <a:ext cx="208026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980" dirty="0">
                <a:solidFill>
                  <a:prstClr val="black"/>
                </a:solidFill>
                <a:latin typeface="Calibri"/>
              </a:rPr>
              <a:t>Well Established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69398" y="5144315"/>
            <a:ext cx="22822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980" dirty="0">
                <a:solidFill>
                  <a:prstClr val="black"/>
                </a:solidFill>
                <a:latin typeface="Calibri"/>
              </a:rPr>
              <a:t>Probably Efficacious</a:t>
            </a:r>
          </a:p>
        </p:txBody>
      </p:sp>
    </p:spTree>
    <p:extLst>
      <p:ext uri="{BB962C8B-B14F-4D97-AF65-F5344CB8AC3E}">
        <p14:creationId xmlns:p14="http://schemas.microsoft.com/office/powerpoint/2010/main" val="401977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974"/>
            <a:ext cx="6251478" cy="417250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translucentPowder"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80" b="1" dirty="0" smtClean="0">
                <a:solidFill>
                  <a:srgbClr val="0070C0"/>
                </a:solidFill>
                <a:latin typeface="+mn-lt"/>
              </a:rPr>
              <a:t>								Fidelity</a:t>
            </a:r>
            <a:endParaRPr lang="en-US" sz="308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2456" y="422639"/>
            <a:ext cx="9309560" cy="10052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Other Factors that Impact Outcomes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" y="5929481"/>
            <a:ext cx="8884920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3080" dirty="0">
                <a:solidFill>
                  <a:prstClr val="black"/>
                </a:solidFill>
                <a:latin typeface="Calibri"/>
              </a:rPr>
              <a:t>Stronger </a:t>
            </a:r>
            <a:r>
              <a:rPr lang="en-US" sz="3080" b="1" dirty="0">
                <a:solidFill>
                  <a:srgbClr val="0070C0"/>
                </a:solidFill>
                <a:latin typeface="Calibri"/>
              </a:rPr>
              <a:t>fidelity</a:t>
            </a:r>
            <a:r>
              <a:rPr lang="en-US" sz="308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80" dirty="0">
                <a:solidFill>
                  <a:srgbClr val="BC0000"/>
                </a:solidFill>
                <a:latin typeface="Calibri"/>
                <a:sym typeface="Wingdings"/>
              </a:rPr>
              <a:t></a:t>
            </a:r>
            <a:r>
              <a:rPr lang="en-US" sz="3080" dirty="0">
                <a:solidFill>
                  <a:prstClr val="black"/>
                </a:solidFill>
                <a:latin typeface="Calibri"/>
                <a:sym typeface="Wingdings"/>
              </a:rPr>
              <a:t> greater </a:t>
            </a:r>
            <a:r>
              <a:rPr lang="en-US" sz="3080" b="1" dirty="0">
                <a:solidFill>
                  <a:srgbClr val="0070C0"/>
                </a:solidFill>
                <a:latin typeface="Calibri"/>
                <a:sym typeface="Wingdings"/>
              </a:rPr>
              <a:t>reduction in ASU</a:t>
            </a:r>
          </a:p>
          <a:p>
            <a:pPr algn="ctr" defTabSz="502920"/>
            <a:r>
              <a:rPr lang="en-US" sz="1100" dirty="0">
                <a:solidFill>
                  <a:prstClr val="black"/>
                </a:solidFill>
                <a:latin typeface="Calibri"/>
                <a:sym typeface="Wingdings"/>
              </a:rPr>
              <a:t>13, 23, 32, 38, 41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6485" y="2812966"/>
            <a:ext cx="487553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Is the practitioner delivering the treatment as intended?</a:t>
            </a:r>
          </a:p>
        </p:txBody>
      </p:sp>
    </p:spTree>
    <p:extLst>
      <p:ext uri="{BB962C8B-B14F-4D97-AF65-F5344CB8AC3E}">
        <p14:creationId xmlns:p14="http://schemas.microsoft.com/office/powerpoint/2010/main" val="315241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3620" y="502380"/>
            <a:ext cx="9645295" cy="893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Mapping FBT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Adherence-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Outcome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268" y="1926813"/>
            <a:ext cx="2131422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3520" dirty="0">
                <a:solidFill>
                  <a:srgbClr val="C00000"/>
                </a:solidFill>
                <a:latin typeface="Calibri"/>
              </a:rPr>
              <a:t>Linear</a:t>
            </a:r>
            <a:endParaRPr lang="en-US" sz="2640" dirty="0">
              <a:solidFill>
                <a:srgbClr val="C00000"/>
              </a:solidFill>
              <a:latin typeface="Calibri"/>
            </a:endParaRPr>
          </a:p>
          <a:p>
            <a:pPr defTabSz="502920"/>
            <a:r>
              <a:rPr lang="en-US" sz="1540" dirty="0">
                <a:solidFill>
                  <a:prstClr val="black"/>
                </a:solidFill>
                <a:latin typeface="Calibri"/>
              </a:rPr>
              <a:t>(e.g., Huey et al., 2000)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268" y="3397400"/>
            <a:ext cx="2382882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3520" dirty="0">
                <a:solidFill>
                  <a:srgbClr val="C00000"/>
                </a:solidFill>
                <a:latin typeface="Calibri"/>
              </a:rPr>
              <a:t>Curvilinear</a:t>
            </a:r>
            <a:endParaRPr lang="en-US" sz="2640" dirty="0">
              <a:solidFill>
                <a:srgbClr val="C00000"/>
              </a:solidFill>
              <a:latin typeface="Calibri"/>
            </a:endParaRPr>
          </a:p>
          <a:p>
            <a:pPr defTabSz="502920"/>
            <a:r>
              <a:rPr lang="en-US" sz="1540" dirty="0">
                <a:solidFill>
                  <a:prstClr val="black"/>
                </a:solidFill>
                <a:latin typeface="Calibri"/>
              </a:rPr>
              <a:t>(e.g., Hogue et al., 2008)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268" y="5109722"/>
            <a:ext cx="2382882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3520" dirty="0">
                <a:solidFill>
                  <a:srgbClr val="C00000"/>
                </a:solidFill>
                <a:latin typeface="Calibri"/>
              </a:rPr>
              <a:t>Phasic</a:t>
            </a:r>
            <a:endParaRPr lang="en-US" sz="2640" dirty="0">
              <a:solidFill>
                <a:srgbClr val="C00000"/>
              </a:solidFill>
              <a:latin typeface="Calibri"/>
            </a:endParaRPr>
          </a:p>
          <a:p>
            <a:pPr defTabSz="502920"/>
            <a:r>
              <a:rPr lang="en-US" sz="1540" dirty="0">
                <a:solidFill>
                  <a:prstClr val="black"/>
                </a:solidFill>
                <a:latin typeface="Calibri"/>
              </a:rPr>
              <a:t>(e.g., Robbins et al., 2011)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2107" y="2129946"/>
            <a:ext cx="2610395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420" b="1" dirty="0">
                <a:solidFill>
                  <a:srgbClr val="0070C0"/>
                </a:solidFill>
                <a:latin typeface="Calibri"/>
              </a:rPr>
              <a:t>Higher</a:t>
            </a:r>
            <a:r>
              <a:rPr lang="en-US" sz="2420" dirty="0">
                <a:solidFill>
                  <a:prstClr val="black"/>
                </a:solidFill>
                <a:latin typeface="Calibri"/>
              </a:rPr>
              <a:t> adherence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2108" y="3337097"/>
            <a:ext cx="3268981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420" b="1" dirty="0">
                <a:solidFill>
                  <a:srgbClr val="0070C0"/>
                </a:solidFill>
                <a:latin typeface="Calibri"/>
              </a:rPr>
              <a:t>Intermediate</a:t>
            </a:r>
            <a:r>
              <a:rPr lang="en-US" sz="242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420" dirty="0">
                <a:solidFill>
                  <a:prstClr val="black"/>
                </a:solidFill>
                <a:latin typeface="Calibri"/>
              </a:rPr>
              <a:t>adherence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2108" y="4040652"/>
            <a:ext cx="2873833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420" b="1" dirty="0">
                <a:solidFill>
                  <a:srgbClr val="0070C0"/>
                </a:solidFill>
                <a:latin typeface="Calibri"/>
              </a:rPr>
              <a:t>High/Low</a:t>
            </a:r>
            <a:r>
              <a:rPr lang="en-US" sz="242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420" dirty="0">
                <a:solidFill>
                  <a:prstClr val="black"/>
                </a:solidFill>
                <a:latin typeface="Calibri"/>
              </a:rPr>
              <a:t>adherence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2108" y="5089395"/>
            <a:ext cx="3268981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420" b="1" dirty="0">
                <a:solidFill>
                  <a:srgbClr val="0070C0"/>
                </a:solidFill>
                <a:latin typeface="Calibri"/>
              </a:rPr>
              <a:t>Strong early </a:t>
            </a:r>
            <a:r>
              <a:rPr lang="en-US" sz="2420" dirty="0">
                <a:solidFill>
                  <a:prstClr val="black"/>
                </a:solidFill>
                <a:latin typeface="Calibri"/>
              </a:rPr>
              <a:t>adherence</a:t>
            </a:r>
          </a:p>
          <a:p>
            <a:pPr defTabSz="502920"/>
            <a:r>
              <a:rPr lang="en-US" sz="2420" dirty="0">
                <a:solidFill>
                  <a:prstClr val="black"/>
                </a:solidFill>
                <a:latin typeface="Calibri"/>
              </a:rPr>
              <a:t>				(Joining)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2107" y="6030632"/>
            <a:ext cx="3268981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420" b="1" dirty="0">
                <a:solidFill>
                  <a:srgbClr val="0070C0"/>
                </a:solidFill>
                <a:latin typeface="Calibri"/>
              </a:rPr>
              <a:t>Strong late </a:t>
            </a:r>
            <a:r>
              <a:rPr lang="en-US" sz="2420" dirty="0">
                <a:solidFill>
                  <a:prstClr val="black"/>
                </a:solidFill>
                <a:latin typeface="Calibri"/>
              </a:rPr>
              <a:t>adherence</a:t>
            </a:r>
          </a:p>
          <a:p>
            <a:pPr defTabSz="502920"/>
            <a:r>
              <a:rPr lang="en-US" sz="2420" dirty="0">
                <a:solidFill>
                  <a:prstClr val="black"/>
                </a:solidFill>
                <a:latin typeface="Calibri"/>
              </a:rPr>
              <a:t>		(Restructuring)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08520" y="2129946"/>
            <a:ext cx="2610395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420" b="1" dirty="0">
                <a:solidFill>
                  <a:srgbClr val="0070C0"/>
                </a:solidFill>
                <a:latin typeface="Calibri"/>
              </a:rPr>
              <a:t>Better </a:t>
            </a:r>
            <a:r>
              <a:rPr lang="en-US" sz="2420" dirty="0">
                <a:solidFill>
                  <a:prstClr val="black"/>
                </a:solidFill>
                <a:latin typeface="Calibri"/>
              </a:rPr>
              <a:t>outcomes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8520" y="3337096"/>
            <a:ext cx="2610395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420" b="1" dirty="0">
                <a:solidFill>
                  <a:srgbClr val="0070C0"/>
                </a:solidFill>
                <a:latin typeface="Calibri"/>
              </a:rPr>
              <a:t>Better </a:t>
            </a:r>
            <a:r>
              <a:rPr lang="en-US" sz="2420" dirty="0">
                <a:solidFill>
                  <a:prstClr val="black"/>
                </a:solidFill>
                <a:latin typeface="Calibri"/>
              </a:rPr>
              <a:t>outcomes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08520" y="4040653"/>
            <a:ext cx="2610395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420" b="1" dirty="0">
                <a:solidFill>
                  <a:srgbClr val="C00000"/>
                </a:solidFill>
                <a:latin typeface="Calibri"/>
              </a:rPr>
              <a:t>Lesser</a:t>
            </a:r>
            <a:r>
              <a:rPr lang="en-US" sz="2420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420" dirty="0">
                <a:solidFill>
                  <a:prstClr val="black"/>
                </a:solidFill>
                <a:latin typeface="Calibri"/>
              </a:rPr>
              <a:t>outcomes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4443" y="5570960"/>
            <a:ext cx="2610395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420" b="1" dirty="0">
                <a:solidFill>
                  <a:srgbClr val="0070C0"/>
                </a:solidFill>
                <a:latin typeface="Calibri"/>
              </a:rPr>
              <a:t>Better </a:t>
            </a:r>
            <a:r>
              <a:rPr lang="en-US" sz="2420" dirty="0">
                <a:solidFill>
                  <a:prstClr val="black"/>
                </a:solidFill>
                <a:latin typeface="Calibri"/>
              </a:rPr>
              <a:t>outcomes</a:t>
            </a:r>
          </a:p>
        </p:txBody>
      </p:sp>
      <p:cxnSp>
        <p:nvCxnSpPr>
          <p:cNvPr id="19" name="Straight Arrow Connector 18"/>
          <p:cNvCxnSpPr>
            <a:stCxn id="8" idx="3"/>
            <a:endCxn id="14" idx="1"/>
          </p:cNvCxnSpPr>
          <p:nvPr/>
        </p:nvCxnSpPr>
        <p:spPr>
          <a:xfrm>
            <a:off x="5352503" y="2366934"/>
            <a:ext cx="185601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  <a:endCxn id="15" idx="1"/>
          </p:cNvCxnSpPr>
          <p:nvPr/>
        </p:nvCxnSpPr>
        <p:spPr>
          <a:xfrm flipV="1">
            <a:off x="6011089" y="3574085"/>
            <a:ext cx="1197431" cy="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3"/>
            <a:endCxn id="16" idx="1"/>
          </p:cNvCxnSpPr>
          <p:nvPr/>
        </p:nvCxnSpPr>
        <p:spPr>
          <a:xfrm>
            <a:off x="5615940" y="4277641"/>
            <a:ext cx="159258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3"/>
            <a:endCxn id="17" idx="1"/>
          </p:cNvCxnSpPr>
          <p:nvPr/>
        </p:nvCxnSpPr>
        <p:spPr>
          <a:xfrm>
            <a:off x="6011089" y="5512588"/>
            <a:ext cx="1233354" cy="2953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2" idx="3"/>
            <a:endCxn id="17" idx="1"/>
          </p:cNvCxnSpPr>
          <p:nvPr/>
        </p:nvCxnSpPr>
        <p:spPr>
          <a:xfrm flipV="1">
            <a:off x="6011088" y="5807948"/>
            <a:ext cx="1233355" cy="64587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7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259" y="438284"/>
            <a:ext cx="9128266" cy="97831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Other Factors that impact Outcomes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0049" y="4299765"/>
            <a:ext cx="1732955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srgbClr val="BC0000"/>
                </a:solidFill>
                <a:latin typeface="Calibri"/>
              </a:rPr>
              <a:t>Treatment</a:t>
            </a:r>
            <a:endParaRPr lang="en-US" sz="1980" dirty="0">
              <a:solidFill>
                <a:srgbClr val="BC00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283" y="3418333"/>
            <a:ext cx="1473835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640" dirty="0">
                <a:solidFill>
                  <a:srgbClr val="BC0000"/>
                </a:solidFill>
                <a:latin typeface="Calibri"/>
              </a:rPr>
              <a:t>Mediator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5396" y="4299764"/>
            <a:ext cx="836452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srgbClr val="BC0000"/>
                </a:solidFill>
                <a:latin typeface="Calibri"/>
              </a:rPr>
              <a:t>ASU</a:t>
            </a:r>
            <a:endParaRPr lang="en-US" sz="1980" dirty="0">
              <a:solidFill>
                <a:srgbClr val="BC0000"/>
              </a:solidFill>
              <a:latin typeface="Calibri"/>
            </a:endParaRPr>
          </a:p>
        </p:txBody>
      </p:sp>
      <p:cxnSp>
        <p:nvCxnSpPr>
          <p:cNvPr id="10" name="Straight Arrow Connector 9"/>
          <p:cNvCxnSpPr>
            <a:stCxn id="6" idx="3"/>
            <a:endCxn id="8" idx="1"/>
          </p:cNvCxnSpPr>
          <p:nvPr/>
        </p:nvCxnSpPr>
        <p:spPr>
          <a:xfrm>
            <a:off x="3723005" y="4553681"/>
            <a:ext cx="2612391" cy="0"/>
          </a:xfrm>
          <a:prstGeom prst="straightConnector1">
            <a:avLst/>
          </a:prstGeom>
          <a:ln>
            <a:solidFill>
              <a:srgbClr val="0070C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0"/>
            <a:endCxn id="7" idx="1"/>
          </p:cNvCxnSpPr>
          <p:nvPr/>
        </p:nvCxnSpPr>
        <p:spPr>
          <a:xfrm flipV="1">
            <a:off x="2856527" y="3672249"/>
            <a:ext cx="1435756" cy="62751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  <a:endCxn id="8" idx="0"/>
          </p:cNvCxnSpPr>
          <p:nvPr/>
        </p:nvCxnSpPr>
        <p:spPr>
          <a:xfrm>
            <a:off x="5766118" y="3672249"/>
            <a:ext cx="987504" cy="62751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614519" y="5230656"/>
            <a:ext cx="2783523" cy="6782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r>
              <a:rPr lang="en-US" sz="2640" dirty="0">
                <a:solidFill>
                  <a:prstClr val="white"/>
                </a:solidFill>
                <a:latin typeface="Calibri"/>
              </a:rPr>
              <a:t>Direct effects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37437" y="2467055"/>
            <a:ext cx="2737686" cy="7596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r>
              <a:rPr lang="en-US" sz="2640" dirty="0">
                <a:solidFill>
                  <a:prstClr val="white"/>
                </a:solidFill>
                <a:latin typeface="Calibri"/>
              </a:rPr>
              <a:t>Mechanisms of Action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73538" y="2389837"/>
            <a:ext cx="171132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0070C0"/>
                </a:solidFill>
                <a:latin typeface="Calibri"/>
              </a:rPr>
              <a:t>Parenting Practices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53622" y="4977634"/>
            <a:ext cx="152273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dirty="0">
                <a:solidFill>
                  <a:srgbClr val="0070C0"/>
                </a:solidFill>
                <a:latin typeface="Calibri"/>
              </a:rPr>
              <a:t>Reduced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83660" y="1425776"/>
            <a:ext cx="229108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3520" b="1" dirty="0">
                <a:solidFill>
                  <a:srgbClr val="BC0000"/>
                </a:solidFill>
                <a:latin typeface="Calibri"/>
              </a:rPr>
              <a:t>Mediators</a:t>
            </a:r>
            <a:endParaRPr lang="en-US" sz="3080" b="1" dirty="0">
              <a:solidFill>
                <a:srgbClr val="BC0000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3259" y="4842214"/>
            <a:ext cx="2378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dirty="0">
                <a:solidFill>
                  <a:srgbClr val="0070C0"/>
                </a:solidFill>
                <a:latin typeface="Calibri"/>
              </a:rPr>
              <a:t>Multidimensional Family Therapy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1665" y="6099000"/>
            <a:ext cx="881507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prstClr val="black"/>
                </a:solidFill>
                <a:latin typeface="Calibri"/>
              </a:rPr>
              <a:t>One</a:t>
            </a:r>
            <a:r>
              <a:rPr lang="en-US" sz="2640" dirty="0">
                <a:solidFill>
                  <a:prstClr val="black"/>
                </a:solidFill>
                <a:latin typeface="Calibri"/>
              </a:rPr>
              <a:t> mediational study</a:t>
            </a:r>
            <a:r>
              <a:rPr lang="en-US" sz="1320" baseline="75000" dirty="0">
                <a:solidFill>
                  <a:prstClr val="black"/>
                </a:solidFill>
                <a:latin typeface="Calibri"/>
              </a:rPr>
              <a:t>17</a:t>
            </a:r>
            <a:r>
              <a:rPr lang="en-US" sz="2640" dirty="0">
                <a:solidFill>
                  <a:prstClr val="black"/>
                </a:solidFill>
                <a:latin typeface="Calibri"/>
              </a:rPr>
              <a:t> on ASU has been done since 2007</a:t>
            </a:r>
          </a:p>
        </p:txBody>
      </p:sp>
    </p:spTree>
    <p:extLst>
      <p:ext uri="{BB962C8B-B14F-4D97-AF65-F5344CB8AC3E}">
        <p14:creationId xmlns:p14="http://schemas.microsoft.com/office/powerpoint/2010/main" val="94116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5" grpId="1" animBg="1"/>
      <p:bldP spid="16" grpId="0" animBg="1"/>
      <p:bldP spid="16" grpId="1" animBg="1"/>
      <p:bldP spid="44" grpId="0"/>
      <p:bldP spid="45" grpId="0"/>
      <p:bldP spid="48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8150" y="530225"/>
            <a:ext cx="9051925" cy="1295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Barriers to D&amp;I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FBT-E Models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876" y="3301480"/>
            <a:ext cx="2733298" cy="230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0070C0"/>
                </a:solidFill>
                <a:latin typeface="Calibri"/>
              </a:rPr>
              <a:t>Clinical Complexity</a:t>
            </a:r>
          </a:p>
          <a:p>
            <a:pPr algn="ctr" defTabSz="502920"/>
            <a:endParaRPr lang="en-US" sz="1210" b="1" dirty="0">
              <a:solidFill>
                <a:srgbClr val="0070C0"/>
              </a:solidFill>
              <a:latin typeface="Calibri"/>
            </a:endParaRPr>
          </a:p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Multi-component, multi-sequenced interventions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4975" y="3301480"/>
            <a:ext cx="2593370" cy="230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0070C0"/>
                </a:solidFill>
                <a:latin typeface="Calibri"/>
              </a:rPr>
              <a:t>Training &amp; Quality Assurance</a:t>
            </a:r>
          </a:p>
          <a:p>
            <a:pPr algn="ctr" defTabSz="502920"/>
            <a:endParaRPr lang="en-US" sz="1210" b="1" dirty="0">
              <a:solidFill>
                <a:srgbClr val="0070C0"/>
              </a:solidFill>
              <a:latin typeface="Calibri"/>
            </a:endParaRPr>
          </a:p>
          <a:p>
            <a:pPr algn="ctr" defTabSz="502920"/>
            <a:r>
              <a:rPr lang="en-US" sz="2640" dirty="0">
                <a:solidFill>
                  <a:prstClr val="black"/>
                </a:solidFill>
                <a:latin typeface="Calibri"/>
              </a:rPr>
              <a:t>Expensive and demanding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9147" y="3301480"/>
            <a:ext cx="2908452" cy="1903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 dirty="0">
                <a:solidFill>
                  <a:srgbClr val="0070C0"/>
                </a:solidFill>
                <a:latin typeface="Calibri"/>
              </a:rPr>
              <a:t>Fidelity</a:t>
            </a:r>
          </a:p>
          <a:p>
            <a:pPr algn="ctr" defTabSz="502920"/>
            <a:endParaRPr lang="en-US" sz="1210" dirty="0">
              <a:solidFill>
                <a:prstClr val="black"/>
              </a:solidFill>
              <a:latin typeface="Calibri"/>
            </a:endParaRPr>
          </a:p>
          <a:p>
            <a:pPr algn="ctr" defTabSz="502920"/>
            <a:endParaRPr lang="en-US" sz="2640" dirty="0" smtClean="0">
              <a:solidFill>
                <a:prstClr val="black"/>
              </a:solidFill>
              <a:latin typeface="Calibri"/>
            </a:endParaRPr>
          </a:p>
          <a:p>
            <a:pPr algn="ctr" defTabSz="502920"/>
            <a:r>
              <a:rPr lang="en-US" sz="2640" dirty="0" smtClean="0">
                <a:solidFill>
                  <a:prstClr val="black"/>
                </a:solidFill>
                <a:latin typeface="Calibri"/>
              </a:rPr>
              <a:t>Low </a:t>
            </a:r>
            <a:r>
              <a:rPr lang="en-US" sz="2640" dirty="0">
                <a:solidFill>
                  <a:prstClr val="black"/>
                </a:solidFill>
                <a:latin typeface="Calibri"/>
              </a:rPr>
              <a:t>fidelity </a:t>
            </a:r>
            <a:r>
              <a:rPr lang="en-US" sz="2640" dirty="0">
                <a:solidFill>
                  <a:prstClr val="black"/>
                </a:solidFill>
                <a:latin typeface="Calibri"/>
                <a:sym typeface="Wingdings"/>
              </a:rPr>
              <a:t></a:t>
            </a:r>
            <a:r>
              <a:rPr lang="en-US" sz="2640" dirty="0">
                <a:solidFill>
                  <a:prstClr val="black"/>
                </a:solidFill>
                <a:latin typeface="Calibri"/>
              </a:rPr>
              <a:t> Poor outcomes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6892" y="2438166"/>
            <a:ext cx="72126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5280" b="1" dirty="0">
                <a:solidFill>
                  <a:srgbClr val="BC0000"/>
                </a:solidFill>
                <a:latin typeface="Calibri"/>
                <a:sym typeface="Webdings"/>
              </a:rPr>
              <a:t></a:t>
            </a:r>
            <a:endParaRPr lang="en-US" sz="5280" b="1" dirty="0">
              <a:solidFill>
                <a:srgbClr val="BC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1027" y="2438166"/>
            <a:ext cx="72126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5280" b="1" dirty="0">
                <a:solidFill>
                  <a:srgbClr val="BC0000"/>
                </a:solidFill>
                <a:latin typeface="Calibri"/>
                <a:sym typeface="Webdings"/>
              </a:rPr>
              <a:t></a:t>
            </a:r>
            <a:endParaRPr lang="en-US" sz="5280" b="1" dirty="0">
              <a:solidFill>
                <a:srgbClr val="BC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52740" y="2438166"/>
            <a:ext cx="72126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5280" b="1" dirty="0">
                <a:solidFill>
                  <a:srgbClr val="BC0000"/>
                </a:solidFill>
                <a:latin typeface="Calibri"/>
                <a:sym typeface="Webdings"/>
              </a:rPr>
              <a:t></a:t>
            </a:r>
            <a:endParaRPr lang="en-US" sz="5280" b="1" dirty="0">
              <a:solidFill>
                <a:srgbClr val="BC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7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TTC-TfT">
      <a:dk1>
        <a:srgbClr val="3A3A39"/>
      </a:dk1>
      <a:lt1>
        <a:sysClr val="window" lastClr="FFFFFF"/>
      </a:lt1>
      <a:dk2>
        <a:srgbClr val="4D1439"/>
      </a:dk2>
      <a:lt2>
        <a:srgbClr val="83BC30"/>
      </a:lt2>
      <a:accent1>
        <a:srgbClr val="4D1439"/>
      </a:accent1>
      <a:accent2>
        <a:srgbClr val="974483"/>
      </a:accent2>
      <a:accent3>
        <a:srgbClr val="83BC30"/>
      </a:accent3>
      <a:accent4>
        <a:srgbClr val="C0C1BF"/>
      </a:accent4>
      <a:accent5>
        <a:srgbClr val="FFFFFE"/>
      </a:accent5>
      <a:accent6>
        <a:srgbClr val="FFFFFE"/>
      </a:accent6>
      <a:hlink>
        <a:srgbClr val="83BC30"/>
      </a:hlink>
      <a:folHlink>
        <a:srgbClr val="4D143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</TotalTime>
  <Words>1171</Words>
  <Application>Microsoft Office PowerPoint</Application>
  <PresentationFormat>Custom</PresentationFormat>
  <Paragraphs>292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</vt:lpstr>
      <vt:lpstr>Arial Narrow</vt:lpstr>
      <vt:lpstr>Calibri</vt:lpstr>
      <vt:lpstr>PMingLiU</vt:lpstr>
      <vt:lpstr>Times New Roman</vt:lpstr>
      <vt:lpstr>Verdana</vt:lpstr>
      <vt:lpstr>Webdings</vt:lpstr>
      <vt:lpstr>Wingdings</vt:lpstr>
      <vt:lpstr>Wingdings 3</vt:lpstr>
      <vt:lpstr>Office Theme</vt:lpstr>
      <vt:lpstr>PowerPoint Presentation</vt:lpstr>
      <vt:lpstr>Effective Family Treatments for Adolescent Substance Use Disorders  April 25, 2017</vt:lpstr>
      <vt:lpstr>Prominent Treatment Approaches                    for Adolescent Substance Users (ASU)</vt:lpstr>
      <vt:lpstr>PowerPoint Presentation</vt:lpstr>
      <vt:lpstr>Family Based Treatment - Ecological</vt:lpstr>
      <vt:lpstr>Other Factors that Impact Outcomes</vt:lpstr>
      <vt:lpstr>Mapping FBT Adherence- Outcome Effects</vt:lpstr>
      <vt:lpstr>Other Factors that impact Outcomes</vt:lpstr>
      <vt:lpstr>Barriers to D&amp;I for FBT-E Models</vt:lpstr>
      <vt:lpstr>FBT-E Marketplace Niche:  Modest at best</vt:lpstr>
      <vt:lpstr>Alternatives to Conventional D&amp;I</vt:lpstr>
      <vt:lpstr>PowerPoint Presentation</vt:lpstr>
      <vt:lpstr>Overall Main Findings</vt:lpstr>
      <vt:lpstr>UC-FT Benchmarking Findings</vt:lpstr>
      <vt:lpstr>Alternatives to Conventional Dissemination and Implementation</vt:lpstr>
      <vt:lpstr>Core Elements: Disruptive Innovation</vt:lpstr>
      <vt:lpstr>Manuals vs. Core Elements</vt:lpstr>
      <vt:lpstr>Manuals vs. Core Elements</vt:lpstr>
      <vt:lpstr>PowerPoint Presentation</vt:lpstr>
      <vt:lpstr>PowerPoint Presentation</vt:lpstr>
      <vt:lpstr>Cross-Model Theoretical Foundations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Reactor // design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Clifton Alexander - REACTOR</dc:creator>
  <cp:lastModifiedBy>Christy, Cindy A.</cp:lastModifiedBy>
  <cp:revision>98</cp:revision>
  <cp:lastPrinted>2017-04-17T19:26:07Z</cp:lastPrinted>
  <dcterms:created xsi:type="dcterms:W3CDTF">2015-11-12T15:32:57Z</dcterms:created>
  <dcterms:modified xsi:type="dcterms:W3CDTF">2017-04-27T17:03:38Z</dcterms:modified>
</cp:coreProperties>
</file>