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1"/>
  </p:notesMasterIdLst>
  <p:sldIdLst>
    <p:sldId id="367" r:id="rId2"/>
    <p:sldId id="368" r:id="rId3"/>
    <p:sldId id="369" r:id="rId4"/>
    <p:sldId id="370" r:id="rId5"/>
    <p:sldId id="371" r:id="rId6"/>
    <p:sldId id="376" r:id="rId7"/>
    <p:sldId id="373" r:id="rId8"/>
    <p:sldId id="374" r:id="rId9"/>
    <p:sldId id="37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F"/>
    <a:srgbClr val="804400"/>
    <a:srgbClr val="F1EFF2"/>
    <a:srgbClr val="E0E0DF"/>
    <a:srgbClr val="D5D5D4"/>
    <a:srgbClr val="E8E4E3"/>
    <a:srgbClr val="0000CC"/>
    <a:srgbClr val="0000FF"/>
    <a:srgbClr val="B2CEE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1395" autoAdjust="0"/>
  </p:normalViewPr>
  <p:slideViewPr>
    <p:cSldViewPr>
      <p:cViewPr varScale="1">
        <p:scale>
          <a:sx n="89" d="100"/>
          <a:sy n="89" d="100"/>
        </p:scale>
        <p:origin x="2166" y="66"/>
      </p:cViewPr>
      <p:guideLst>
        <p:guide orient="horz" pos="2160"/>
        <p:guide pos="2880"/>
      </p:guideLst>
    </p:cSldViewPr>
  </p:slideViewPr>
  <p:notesTextViewPr>
    <p:cViewPr>
      <p:scale>
        <a:sx n="3" d="2"/>
        <a:sy n="3" d="2"/>
      </p:scale>
      <p:origin x="0" y="0"/>
    </p:cViewPr>
  </p:notesTextViewPr>
  <p:sorterViewPr>
    <p:cViewPr>
      <p:scale>
        <a:sx n="100" d="100"/>
        <a:sy n="100" d="100"/>
      </p:scale>
      <p:origin x="0" y="52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14852AA4-34AB-4B22-BEBF-66427C835025}" type="datetimeFigureOut">
              <a:rPr lang="en-US" smtClean="0"/>
              <a:t>12/4/2018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FC128F8-A8F8-4F86-9E2D-73E199426059}" type="slidenum">
              <a:rPr lang="en-US" smtClean="0"/>
              <a:t>‹#›</a:t>
            </a:fld>
            <a:endParaRPr lang="en-US" dirty="0"/>
          </a:p>
        </p:txBody>
      </p:sp>
    </p:spTree>
    <p:extLst>
      <p:ext uri="{BB962C8B-B14F-4D97-AF65-F5344CB8AC3E}">
        <p14:creationId xmlns:p14="http://schemas.microsoft.com/office/powerpoint/2010/main" val="197514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cbi.nlm.nih.gov/pubmedhealth/PMHT000027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2017 literature review</a:t>
            </a:r>
            <a:r>
              <a:rPr lang="en-US" baseline="0" dirty="0"/>
              <a:t> </a:t>
            </a:r>
            <a:r>
              <a:rPr lang="en-US" dirty="0"/>
              <a:t>from</a:t>
            </a:r>
            <a:r>
              <a:rPr lang="en-US" baseline="0" dirty="0"/>
              <a:t> </a:t>
            </a:r>
            <a:r>
              <a:rPr lang="en-US" dirty="0"/>
              <a:t>AHRQ noted</a:t>
            </a:r>
            <a:r>
              <a:rPr lang="en-US" baseline="0" dirty="0"/>
              <a:t> that p</a:t>
            </a:r>
            <a:r>
              <a:rPr lang="en-US" dirty="0"/>
              <a:t>eople in</a:t>
            </a:r>
            <a:r>
              <a:rPr lang="en-US" baseline="0" dirty="0"/>
              <a:t> r</a:t>
            </a:r>
            <a:r>
              <a:rPr lang="en-US" dirty="0"/>
              <a:t>ural counties are</a:t>
            </a:r>
            <a:r>
              <a:rPr lang="en-US" baseline="0" dirty="0"/>
              <a:t> almost</a:t>
            </a:r>
            <a:r>
              <a:rPr lang="en-US" dirty="0"/>
              <a:t> twice as</a:t>
            </a:r>
            <a:r>
              <a:rPr lang="en-US" baseline="0" dirty="0"/>
              <a:t> </a:t>
            </a:r>
            <a:r>
              <a:rPr lang="en-US" dirty="0"/>
              <a:t>likely</a:t>
            </a:r>
            <a:r>
              <a:rPr lang="en-US" baseline="0" dirty="0"/>
              <a:t> </a:t>
            </a:r>
            <a:r>
              <a:rPr lang="en-US" dirty="0"/>
              <a:t>as those in urban areas to</a:t>
            </a:r>
            <a:r>
              <a:rPr lang="en-US" baseline="0" dirty="0"/>
              <a:t> </a:t>
            </a:r>
            <a:r>
              <a:rPr lang="en-US" dirty="0"/>
              <a:t>overdose on prescription painkillers.  In addition, opioid</a:t>
            </a:r>
            <a:r>
              <a:rPr lang="en-US" baseline="0" dirty="0"/>
              <a:t> related hospitalizations had the greatest increase in states with large rural populations. Rural areas (where there was already an increased number of opioid prescriptions being written) were targeted by pharmaceutical companies and later drug cartels., further exacerbating the problem. </a:t>
            </a:r>
          </a:p>
          <a:p>
            <a:r>
              <a:rPr lang="en-US" dirty="0"/>
              <a:t>https://integrationacademy.ahrq.gov/sites/default/files/mat_for_oud_environmental_scan_volume_1_1.pdf  </a:t>
            </a:r>
          </a:p>
        </p:txBody>
      </p:sp>
      <p:sp>
        <p:nvSpPr>
          <p:cNvPr id="4" name="Slide Number Placeholder 3"/>
          <p:cNvSpPr>
            <a:spLocks noGrp="1"/>
          </p:cNvSpPr>
          <p:nvPr>
            <p:ph type="sldNum" sz="quarter" idx="10"/>
          </p:nvPr>
        </p:nvSpPr>
        <p:spPr/>
        <p:txBody>
          <a:bodyPr/>
          <a:lstStyle/>
          <a:p>
            <a:fld id="{E933CA9E-16F5-4869-9DCC-B18BC5CB0AD2}" type="slidenum">
              <a:rPr lang="en-US" smtClean="0"/>
              <a:t>2</a:t>
            </a:fld>
            <a:endParaRPr lang="en-US" dirty="0"/>
          </a:p>
        </p:txBody>
      </p:sp>
    </p:spTree>
    <p:extLst>
      <p:ext uri="{BB962C8B-B14F-4D97-AF65-F5344CB8AC3E}">
        <p14:creationId xmlns:p14="http://schemas.microsoft.com/office/powerpoint/2010/main" val="126200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2015, HHS began an initiative to focus on addressing the opioid.</a:t>
            </a:r>
            <a:r>
              <a:rPr lang="en-US" baseline="0" dirty="0"/>
              <a:t>  Evidence based approached to addressing this</a:t>
            </a:r>
            <a:r>
              <a:rPr lang="en-US" dirty="0"/>
              <a:t> epidemic focuses on three things:</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1. Safe prescribing. Narcotic pain medications are not considered a first line agent for most kinds of pain, providers are encouraged to utilize other treatment modalities including PT, chiropractic, NSAIDs etc… as first line treatment for acute pain. Prescription drug monitoring programs are now available in all 50 states and prescribers are encouraged (and in many states required) to check the PDMP prior to prescribing. This helps to ensure that there have been no other recent prescriptions given 9helps to prevent “doctor shopping”). Prescribers are being encouraged to prescribe fewer pill and lower doses, fewer pills at a time).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CDC recommends Naloxone</a:t>
            </a:r>
            <a:r>
              <a:rPr lang="en-US" baseline="0" dirty="0"/>
              <a:t> </a:t>
            </a:r>
            <a:r>
              <a:rPr lang="en-US" dirty="0"/>
              <a:t>be prescribed</a:t>
            </a:r>
            <a:r>
              <a:rPr lang="en-US" baseline="0" dirty="0"/>
              <a:t> for any patient getting &gt;90 MME of medication. In many states, Naloxone is available without a prescription.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Medication Assisted Treatment is</a:t>
            </a:r>
            <a:r>
              <a:rPr lang="en-US" baseline="0" dirty="0"/>
              <a:t> medications such as </a:t>
            </a:r>
            <a:r>
              <a:rPr lang="en-US" dirty="0"/>
              <a:t>Methadone, Buprenorphine/</a:t>
            </a:r>
            <a:r>
              <a:rPr lang="en-US" baseline="0" dirty="0"/>
              <a:t>Naloxone, or Naltrexone that are dispensed </a:t>
            </a:r>
            <a:r>
              <a:rPr lang="en-US" dirty="0"/>
              <a:t>in an opioid treatment program and/or by providers who have completed training and have a waiver from DEA. Theses medications</a:t>
            </a:r>
            <a:r>
              <a:rPr lang="en-US" baseline="0" dirty="0"/>
              <a:t> are FDA approved the treatment of opioid use disorder.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a:t>
            </a:r>
            <a:r>
              <a:rPr lang="en-US" baseline="0" dirty="0"/>
              <a:t> implemented, these three strategies have been shown to help decrease the overdose death rate as well as improve outcome for people suffering from OUD.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of narcotic pain medication prescriptions has decreased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Use of Narcan is more wide spread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MAT provider numbers are consistently growing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2091771-5BE7-4A6D-A7E7-998EBA7D561F}" type="slidenum">
              <a:rPr lang="en-US" smtClean="0"/>
              <a:t>3</a:t>
            </a:fld>
            <a:endParaRPr lang="en-US" dirty="0"/>
          </a:p>
        </p:txBody>
      </p:sp>
    </p:spTree>
    <p:extLst>
      <p:ext uri="{BB962C8B-B14F-4D97-AF65-F5344CB8AC3E}">
        <p14:creationId xmlns:p14="http://schemas.microsoft.com/office/powerpoint/2010/main" val="226558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a:t>
            </a:r>
            <a:r>
              <a:rPr lang="en-US" baseline="0" dirty="0"/>
              <a:t> being some of the hardest hit areas, rural states remain consistently behind the curve in access to evidence based practices that address OUD. </a:t>
            </a:r>
          </a:p>
          <a:p>
            <a:r>
              <a:rPr lang="en-US" dirty="0"/>
              <a:t>The</a:t>
            </a:r>
            <a:r>
              <a:rPr lang="en-US" baseline="0" dirty="0"/>
              <a:t> two greatest barriers to addressing the opioid crisis in rural areas remain 1) access to services and 2) the continued stigma surrounding addiction.</a:t>
            </a:r>
          </a:p>
          <a:p>
            <a:endParaRPr lang="en-US" baseline="0" dirty="0"/>
          </a:p>
          <a:p>
            <a:endParaRPr lang="en-US" dirty="0">
              <a:solidFill>
                <a:schemeClr val="tx1"/>
              </a:solidFill>
            </a:endParaRPr>
          </a:p>
          <a:p>
            <a:endParaRPr lang="en-US" baseline="0" dirty="0"/>
          </a:p>
        </p:txBody>
      </p:sp>
      <p:sp>
        <p:nvSpPr>
          <p:cNvPr id="4" name="Slide Number Placeholder 3"/>
          <p:cNvSpPr>
            <a:spLocks noGrp="1"/>
          </p:cNvSpPr>
          <p:nvPr>
            <p:ph type="sldNum" sz="quarter" idx="10"/>
          </p:nvPr>
        </p:nvSpPr>
        <p:spPr/>
        <p:txBody>
          <a:bodyPr/>
          <a:lstStyle/>
          <a:p>
            <a:fld id="{E933CA9E-16F5-4869-9DCC-B18BC5CB0AD2}" type="slidenum">
              <a:rPr lang="en-US" smtClean="0"/>
              <a:t>4</a:t>
            </a:fld>
            <a:endParaRPr lang="en-US" dirty="0"/>
          </a:p>
        </p:txBody>
      </p:sp>
    </p:spTree>
    <p:extLst>
      <p:ext uri="{BB962C8B-B14F-4D97-AF65-F5344CB8AC3E}">
        <p14:creationId xmlns:p14="http://schemas.microsoft.com/office/powerpoint/2010/main" val="3915143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l"/>
            <a:r>
              <a:rPr lang="en-US" baseline="0" dirty="0"/>
              <a:t>(Martin, 2007); </a:t>
            </a:r>
            <a:endParaRPr lang="en-US" dirty="0"/>
          </a:p>
          <a:p>
            <a:r>
              <a:rPr lang="en-US" dirty="0"/>
              <a:t>There are a variety of strategies to address access</a:t>
            </a:r>
            <a:r>
              <a:rPr lang="en-US" baseline="0" dirty="0"/>
              <a:t> to OUD care in rural areas. These include: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1. Increasing the number of treatment providers </a:t>
            </a:r>
            <a:r>
              <a:rPr lang="en-US" baseline="0" dirty="0"/>
              <a:t>by growing workforce and providing peer support. </a:t>
            </a:r>
            <a:r>
              <a:rPr lang="en-US" dirty="0"/>
              <a:t>While</a:t>
            </a:r>
            <a:r>
              <a:rPr lang="en-US" baseline="0" dirty="0"/>
              <a:t> the numbers are growing, there are few rural providers who have obtained waivers to prescribe MAT.  The training was opened up for nurse practitioners and physician assistants which has helped to increase numbers. The training is free but still will pull providers from patient care for 8 hours (physician training) to 24 hours (NP and PA training). Providing incentives in the form of time reimbursement or reward for completing training are methods that have been employed to encourage providers to complete the course.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Access to alternative modes of continued education </a:t>
            </a:r>
            <a:r>
              <a:rPr lang="en-US" dirty="0"/>
              <a:t>(online, distance, employer support)</a:t>
            </a:r>
            <a:r>
              <a:rPr lang="en-US" baseline="0" dirty="0"/>
              <a:t> are also important to address workforce development and retention. Ensuring that you grow a d</a:t>
            </a:r>
            <a:r>
              <a:rPr lang="en-US" dirty="0"/>
              <a:t>iversified interprofessional workforce (build a team)</a:t>
            </a:r>
            <a:r>
              <a:rPr lang="en-US" baseline="0" dirty="0"/>
              <a:t> can be accomplished with allowing clinical rotations and University partnerships. One of the best ways to promote a rural setting is to have students engaged and working in your rural setting.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Once waivered, many providers are still hesitant to begin offering services. One way to encourage this is to provide peer support and education. The ECHO model has been successful in Region 8 in gathering rural providers together to discuss MAT. Telehealth is also being used to access consultants as well as to reach out to patients who have transportation barriers. </a:t>
            </a:r>
          </a:p>
          <a:p>
            <a:endParaRPr lang="en-US" baseline="0" dirty="0"/>
          </a:p>
          <a:p>
            <a:endParaRPr lang="en-US" baseline="0" dirty="0"/>
          </a:p>
          <a:p>
            <a:r>
              <a:rPr lang="en-US" baseline="0" dirty="0"/>
              <a:t>https://www.ncbi.nlm.nih.gov/books/NBK402341/  </a:t>
            </a:r>
          </a:p>
          <a:p>
            <a:endParaRPr lang="en-US" dirty="0"/>
          </a:p>
        </p:txBody>
      </p:sp>
      <p:sp>
        <p:nvSpPr>
          <p:cNvPr id="4" name="Slide Number Placeholder 3"/>
          <p:cNvSpPr>
            <a:spLocks noGrp="1"/>
          </p:cNvSpPr>
          <p:nvPr>
            <p:ph type="sldNum" sz="quarter" idx="10"/>
          </p:nvPr>
        </p:nvSpPr>
        <p:spPr/>
        <p:txBody>
          <a:bodyPr/>
          <a:lstStyle/>
          <a:p>
            <a:fld id="{E933CA9E-16F5-4869-9DCC-B18BC5CB0AD2}" type="slidenum">
              <a:rPr lang="en-US" smtClean="0"/>
              <a:t>5</a:t>
            </a:fld>
            <a:endParaRPr lang="en-US" dirty="0"/>
          </a:p>
        </p:txBody>
      </p:sp>
    </p:spTree>
    <p:extLst>
      <p:ext uri="{BB962C8B-B14F-4D97-AF65-F5344CB8AC3E}">
        <p14:creationId xmlns:p14="http://schemas.microsoft.com/office/powerpoint/2010/main" val="160879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a:t>
            </a:r>
            <a:r>
              <a:rPr lang="en-US" b="1" baseline="0" dirty="0"/>
              <a:t> Using</a:t>
            </a:r>
            <a:r>
              <a:rPr lang="en-US" b="1" dirty="0"/>
              <a:t> Models of Care to Support MAT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Encouraging office based MAT by increasing</a:t>
            </a:r>
            <a:r>
              <a:rPr lang="en-US" baseline="0" dirty="0"/>
              <a:t> the number of waivered and engaged providers is a start, however many practices already feel busy  or overwhelmed with their current primary care case loads. There are a variety of models that have been used to efficiently add these patients into an already busy work flow.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1" dirty="0"/>
              <a:t>Practice Based: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OBOT (office based outpatient treatment): </a:t>
            </a:r>
            <a:r>
              <a:rPr lang="en-US" baseline="0" dirty="0"/>
              <a:t>MAT p</a:t>
            </a:r>
            <a:r>
              <a:rPr lang="en-US" dirty="0"/>
              <a:t>rescribed by waivered primary care providers.</a:t>
            </a:r>
            <a:r>
              <a:rPr lang="en-US" baseline="0" dirty="0"/>
              <a:t> Minimal psychosocial interventions or coordination of care. </a:t>
            </a:r>
            <a:endParaRPr lang="en-US" dirty="0"/>
          </a:p>
          <a:p>
            <a:pPr lvl="1"/>
            <a:r>
              <a:rPr lang="en-US" b="1" dirty="0"/>
              <a:t>Integrated Care</a:t>
            </a:r>
            <a:r>
              <a:rPr lang="en-US" b="1" baseline="0" dirty="0"/>
              <a:t>: </a:t>
            </a:r>
            <a:r>
              <a:rPr lang="en-US" dirty="0"/>
              <a:t>Treatment for OUD, mental health, and primary care provided in the same setting. “one stop shop”.</a:t>
            </a:r>
            <a:r>
              <a:rPr lang="en-US" baseline="0" dirty="0"/>
              <a:t> </a:t>
            </a:r>
            <a:r>
              <a:rPr lang="en-US" dirty="0"/>
              <a:t>Outreach to prescribers in the community to increase the number of </a:t>
            </a:r>
            <a:r>
              <a:rPr lang="en-US" dirty="0">
                <a:hlinkClick r:id="rId3"/>
              </a:rPr>
              <a:t>buprenorphine</a:t>
            </a:r>
            <a:r>
              <a:rPr lang="en-US" dirty="0"/>
              <a:t>-waivered physicians</a:t>
            </a:r>
          </a:p>
          <a:p>
            <a:pPr lvl="1"/>
            <a:endParaRPr lang="en-US" b="1" i="0" dirty="0"/>
          </a:p>
          <a:p>
            <a:r>
              <a:rPr lang="en-US" b="1" i="0" dirty="0"/>
              <a:t>Systems Based: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0" dirty="0"/>
              <a:t>Hub and Spoke: </a:t>
            </a:r>
            <a:r>
              <a:rPr lang="en-US" dirty="0"/>
              <a:t>Centralized intake and initial management/induction</a:t>
            </a:r>
            <a:r>
              <a:rPr lang="en-US" baseline="0" dirty="0"/>
              <a:t> </a:t>
            </a:r>
            <a:r>
              <a:rPr lang="en-US" dirty="0"/>
              <a:t>at “hub”</a:t>
            </a:r>
            <a:r>
              <a:rPr lang="en-US" baseline="0" dirty="0"/>
              <a:t> and </a:t>
            </a:r>
            <a:r>
              <a:rPr lang="en-US" dirty="0"/>
              <a:t>patients are connected to “spokes” in the community for ongoing management. </a:t>
            </a:r>
          </a:p>
          <a:p>
            <a:pPr lvl="1"/>
            <a:r>
              <a:rPr lang="en-US" b="1" dirty="0"/>
              <a:t>Project ECHO:</a:t>
            </a:r>
            <a:r>
              <a:rPr lang="en-US" dirty="0"/>
              <a:t> Links providers to mentors</a:t>
            </a:r>
          </a:p>
          <a:p>
            <a:pPr lvl="1"/>
            <a:r>
              <a:rPr lang="en-US" b="1" dirty="0"/>
              <a:t>Collaborative Care: </a:t>
            </a:r>
            <a:r>
              <a:rPr lang="en-US" sz="1200" kern="1200" dirty="0">
                <a:solidFill>
                  <a:schemeClr val="tx1"/>
                </a:solidFill>
                <a:effectLst/>
                <a:latin typeface="+mn-lt"/>
                <a:ea typeface="+mn-ea"/>
                <a:cs typeface="+mn-cs"/>
              </a:rPr>
              <a:t>A consulting psychiatrist provides care management services for panels of patients with certain psychiatric diagnoses including substance use disorder.</a:t>
            </a:r>
            <a:r>
              <a:rPr lang="en-US" sz="1200" kern="1200" baseline="0" dirty="0">
                <a:solidFill>
                  <a:schemeClr val="tx1"/>
                </a:solidFill>
                <a:effectLst/>
                <a:latin typeface="+mn-lt"/>
                <a:ea typeface="+mn-ea"/>
                <a:cs typeface="+mn-cs"/>
              </a:rPr>
              <a:t> Available for curbside consults as needed.</a:t>
            </a:r>
          </a:p>
          <a:p>
            <a:pPr lvl="1"/>
            <a:r>
              <a:rPr lang="en-US" b="1" dirty="0"/>
              <a:t>Nurse Care Manager: </a:t>
            </a:r>
            <a:r>
              <a:rPr lang="en-US" dirty="0"/>
              <a:t>primary care–based model that teams nurse care managers with providers; nurse care managers generally perform initial screening, intake, education, observed/supports induction, follow-up, maintenance, stabilization, and medical management with the physician and team</a:t>
            </a:r>
            <a:endParaRPr lang="en-US" b="1" dirty="0"/>
          </a:p>
          <a:p>
            <a:pPr lvl="1"/>
            <a:r>
              <a:rPr lang="en-US" b="1" dirty="0"/>
              <a:t>IP or ED initiation: </a:t>
            </a:r>
            <a:r>
              <a:rPr lang="en-US" b="0" dirty="0"/>
              <a:t>medication started</a:t>
            </a:r>
            <a:r>
              <a:rPr lang="en-US" b="0" baseline="0" dirty="0"/>
              <a:t> in hospital or ER – with follow up primary care</a:t>
            </a:r>
          </a:p>
          <a:p>
            <a:pPr lvl="1"/>
            <a:endParaRPr lang="en-US" baseline="0" dirty="0"/>
          </a:p>
          <a:p>
            <a:r>
              <a:rPr lang="en-US" baseline="0" dirty="0"/>
              <a:t>No studies that have compared effectiveness of one over other. Other model being developed. Many implementing components of each </a:t>
            </a:r>
          </a:p>
        </p:txBody>
      </p:sp>
      <p:sp>
        <p:nvSpPr>
          <p:cNvPr id="4" name="Slide Number Placeholder 3"/>
          <p:cNvSpPr>
            <a:spLocks noGrp="1"/>
          </p:cNvSpPr>
          <p:nvPr>
            <p:ph type="sldNum" sz="quarter" idx="10"/>
          </p:nvPr>
        </p:nvSpPr>
        <p:spPr/>
        <p:txBody>
          <a:bodyPr/>
          <a:lstStyle/>
          <a:p>
            <a:fld id="{E933CA9E-16F5-4869-9DCC-B18BC5CB0AD2}" type="slidenum">
              <a:rPr lang="en-US" smtClean="0"/>
              <a:t>6</a:t>
            </a:fld>
            <a:endParaRPr lang="en-US" dirty="0"/>
          </a:p>
        </p:txBody>
      </p:sp>
    </p:spTree>
    <p:extLst>
      <p:ext uri="{BB962C8B-B14F-4D97-AF65-F5344CB8AC3E}">
        <p14:creationId xmlns:p14="http://schemas.microsoft.com/office/powerpoint/2010/main" val="166574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consequences of how</a:t>
            </a:r>
            <a:r>
              <a:rPr lang="en-US" baseline="0" dirty="0"/>
              <a:t> we think about addiction are real. This is stark contrast to how patients feel about seeking care and staying in treatment for a non stigmatized condition. People are less likely to access care for stigmatized conditions. Providers need to think about the language that is used, how we ask questions and respond to answers. …Our language matters </a:t>
            </a:r>
          </a:p>
          <a:p>
            <a:endParaRPr lang="en-US" baseline="0" dirty="0"/>
          </a:p>
          <a:p>
            <a:r>
              <a:rPr lang="en-US" dirty="0"/>
              <a:t>SAMHSA’S CENTER FOR THE APPLICATION OF PREVENTION TECHNOLOGIES:  “For people with a substance use disorders, stigma disproportionately influences health outcomes and mental well-being. Fear of being judged and/or discriminated against can prevent people with substance use disorders, or who are at risk of substance use disorders, from getting the help they need.”     The</a:t>
            </a:r>
            <a:r>
              <a:rPr lang="en-US" baseline="0" dirty="0"/>
              <a:t> consequences of stigma of substance abuse are identified as “ Poor mental and Physical health, non-completion of substance use treatment delayed recovery and reintegration processes, and increased involvement in risky behavior”. </a:t>
            </a:r>
          </a:p>
          <a:p>
            <a:endParaRPr lang="en-US" baseline="0" dirty="0"/>
          </a:p>
          <a:p>
            <a:r>
              <a:rPr lang="en-US" sz="1100" baseline="0" dirty="0"/>
              <a:t>Source:  samhsa.gov</a:t>
            </a:r>
            <a:endParaRPr lang="en-US" sz="1100" dirty="0"/>
          </a:p>
        </p:txBody>
      </p:sp>
      <p:sp>
        <p:nvSpPr>
          <p:cNvPr id="4" name="Slide Number Placeholder 3"/>
          <p:cNvSpPr>
            <a:spLocks noGrp="1"/>
          </p:cNvSpPr>
          <p:nvPr>
            <p:ph type="sldNum" sz="quarter" idx="10"/>
          </p:nvPr>
        </p:nvSpPr>
        <p:spPr/>
        <p:txBody>
          <a:bodyPr/>
          <a:lstStyle/>
          <a:p>
            <a:fld id="{E73234BE-0ED5-4F50-A481-B7937ABFE3F3}" type="slidenum">
              <a:rPr lang="en-US" smtClean="0"/>
              <a:t>7</a:t>
            </a:fld>
            <a:endParaRPr lang="en-US" dirty="0"/>
          </a:p>
        </p:txBody>
      </p:sp>
    </p:spTree>
    <p:extLst>
      <p:ext uri="{BB962C8B-B14F-4D97-AF65-F5344CB8AC3E}">
        <p14:creationId xmlns:p14="http://schemas.microsoft.com/office/powerpoint/2010/main" val="297336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Strategies</a:t>
            </a:r>
            <a:r>
              <a:rPr lang="en-US" baseline="0" dirty="0"/>
              <a:t> to address stigma include: </a:t>
            </a:r>
          </a:p>
          <a:p>
            <a:r>
              <a:rPr lang="en-US" dirty="0"/>
              <a:t>Check your own biases</a:t>
            </a:r>
          </a:p>
          <a:p>
            <a:r>
              <a:rPr lang="en-US" dirty="0"/>
              <a:t>Use Person Centered Language</a:t>
            </a:r>
          </a:p>
          <a:p>
            <a:r>
              <a:rPr lang="en-US" dirty="0"/>
              <a:t>Ask Questions</a:t>
            </a:r>
          </a:p>
          <a:p>
            <a:r>
              <a:rPr lang="en-US" dirty="0"/>
              <a:t>Use Recovery Supports</a:t>
            </a:r>
          </a:p>
          <a:p>
            <a:r>
              <a:rPr lang="en-US" dirty="0"/>
              <a:t>Provide Education</a:t>
            </a:r>
          </a:p>
          <a:p>
            <a:r>
              <a:rPr lang="en-US" dirty="0"/>
              <a:t>Harm Reduction </a:t>
            </a:r>
          </a:p>
          <a:p>
            <a:r>
              <a:rPr lang="en-US" dirty="0">
                <a:cs typeface="Arial" panose="020B0604020202020204" pitchFamily="34" charset="0"/>
              </a:rPr>
              <a:t>Positive stories of individuals with SUD who are in recovery</a:t>
            </a:r>
          </a:p>
          <a:p>
            <a:endParaRPr lang="en-US" dirty="0">
              <a:cs typeface="Arial" panose="020B0604020202020204" pitchFamily="34" charset="0"/>
            </a:endParaRPr>
          </a:p>
          <a:p>
            <a:r>
              <a:rPr lang="en-US" dirty="0">
                <a:cs typeface="Arial" panose="020B0604020202020204" pitchFamily="34" charset="0"/>
              </a:rPr>
              <a:t>For</a:t>
            </a:r>
            <a:r>
              <a:rPr lang="en-US" baseline="0" dirty="0">
                <a:cs typeface="Arial" panose="020B0604020202020204" pitchFamily="34" charset="0"/>
              </a:rPr>
              <a:t> </a:t>
            </a:r>
            <a:r>
              <a:rPr lang="en-US" baseline="0">
                <a:cs typeface="Arial" panose="020B0604020202020204" pitchFamily="34" charset="0"/>
              </a:rPr>
              <a:t>more information, consider </a:t>
            </a:r>
            <a:r>
              <a:rPr lang="en-US" baseline="0" dirty="0">
                <a:cs typeface="Arial" panose="020B0604020202020204" pitchFamily="34" charset="0"/>
              </a:rPr>
              <a:t>ATTC addressing stigma tool kit</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E933CA9E-16F5-4869-9DCC-B18BC5CB0AD2}" type="slidenum">
              <a:rPr lang="en-US" smtClean="0"/>
              <a:t>8</a:t>
            </a:fld>
            <a:endParaRPr lang="en-US" dirty="0"/>
          </a:p>
        </p:txBody>
      </p:sp>
    </p:spTree>
    <p:extLst>
      <p:ext uri="{BB962C8B-B14F-4D97-AF65-F5344CB8AC3E}">
        <p14:creationId xmlns:p14="http://schemas.microsoft.com/office/powerpoint/2010/main" val="313328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3CA9E-16F5-4869-9DCC-B18BC5CB0AD2}" type="slidenum">
              <a:rPr lang="en-US" smtClean="0"/>
              <a:t>9</a:t>
            </a:fld>
            <a:endParaRPr lang="en-US" dirty="0"/>
          </a:p>
        </p:txBody>
      </p:sp>
    </p:spTree>
    <p:extLst>
      <p:ext uri="{BB962C8B-B14F-4D97-AF65-F5344CB8AC3E}">
        <p14:creationId xmlns:p14="http://schemas.microsoft.com/office/powerpoint/2010/main" val="970101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7" descr="SAMHSAlogo_grey.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0" y="6084888"/>
            <a:ext cx="2092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ORZ.2color PMS.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000" y="457200"/>
            <a:ext cx="647700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attc-colorbar.jpg"/>
          <p:cNvPicPr>
            <a:picLocks noChangeAspect="1"/>
          </p:cNvPicPr>
          <p:nvPr userDrawn="1"/>
        </p:nvPicPr>
        <p:blipFill>
          <a:blip r:embed="rId4" cstate="print">
            <a:lum bright="2000"/>
            <a:extLst>
              <a:ext uri="{28A0092B-C50C-407E-A947-70E740481C1C}">
                <a14:useLocalDpi xmlns:a14="http://schemas.microsoft.com/office/drawing/2010/main" val="0"/>
              </a:ext>
            </a:extLst>
          </a:blip>
          <a:srcRect/>
          <a:stretch>
            <a:fillRect/>
          </a:stretch>
        </p:blipFill>
        <p:spPr bwMode="auto">
          <a:xfrm>
            <a:off x="0" y="0"/>
            <a:ext cx="533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2130425"/>
            <a:ext cx="7772400" cy="1470025"/>
          </a:xfrm>
        </p:spPr>
        <p:txBody>
          <a:bodyPr/>
          <a:lstStyle>
            <a:lvl1pPr>
              <a:defRPr>
                <a:solidFill>
                  <a:srgbClr val="003058"/>
                </a:solidFill>
              </a:defRPr>
            </a:lvl1pPr>
          </a:lstStyle>
          <a:p>
            <a:r>
              <a:rPr lang="en-US"/>
              <a:t>Click to edit Master title style</a:t>
            </a:r>
            <a:endParaRPr lang="en-US" dirty="0"/>
          </a:p>
        </p:txBody>
      </p:sp>
      <p:sp>
        <p:nvSpPr>
          <p:cNvPr id="3" name="Subtitle 2"/>
          <p:cNvSpPr>
            <a:spLocks noGrp="1"/>
          </p:cNvSpPr>
          <p:nvPr>
            <p:ph type="subTitle" idx="1"/>
          </p:nvPr>
        </p:nvSpPr>
        <p:spPr>
          <a:xfrm>
            <a:off x="1676400" y="3886200"/>
            <a:ext cx="6400800" cy="17526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64084661"/>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3779AE-FEE0-4E5F-ACDB-82D099AA97B0}"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ADBD43-D05F-42DF-B3E9-F8CA9F1A3FF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68415527"/>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333E6-12CC-4A18-8FAE-ED1D62A896A2}"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04C9DB-7F75-4507-B0E3-3405A298A47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73657858"/>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324600"/>
            <a:ext cx="9144000" cy="609600"/>
          </a:xfrm>
          <a:prstGeom prst="rect">
            <a:avLst/>
          </a:prstGeom>
          <a:solidFill>
            <a:srgbClr val="003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6" name="Picture 8" descr="HORZ.1color blue.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76200"/>
            <a:ext cx="4384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SAMHSA_logo_white-transparentbg.gi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15200" y="6324600"/>
            <a:ext cx="1752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ttc-colorbar.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838200"/>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2576" y="53182"/>
            <a:ext cx="3352800" cy="685800"/>
          </a:xfrm>
        </p:spPr>
        <p:txBody>
          <a:bodyPr/>
          <a:lstStyle>
            <a:lvl1pPr>
              <a:defRPr sz="3200">
                <a:solidFill>
                  <a:srgbClr val="003058"/>
                </a:solidFill>
              </a:defRPr>
            </a:lvl1pPr>
          </a:lstStyle>
          <a:p>
            <a:r>
              <a:rPr lang="en-US"/>
              <a:t>Click to edit Master title style</a:t>
            </a:r>
            <a:endParaRPr lang="en-US" dirty="0"/>
          </a:p>
        </p:txBody>
      </p:sp>
      <p:sp>
        <p:nvSpPr>
          <p:cNvPr id="3" name="Content Placeholder 2"/>
          <p:cNvSpPr>
            <a:spLocks noGrp="1"/>
          </p:cNvSpPr>
          <p:nvPr>
            <p:ph idx="1"/>
          </p:nvPr>
        </p:nvSpPr>
        <p:spPr>
          <a:xfrm>
            <a:off x="465004" y="1107660"/>
            <a:ext cx="8229600" cy="3992563"/>
          </a:xfrm>
        </p:spPr>
        <p:txBody>
          <a:bodyPr/>
          <a:lstStyle>
            <a:lvl1pPr marL="342900" indent="-342900">
              <a:buClr>
                <a:srgbClr val="804400"/>
              </a:buClr>
              <a:buFont typeface="Arial" panose="020B0604020202020204" pitchFamily="34" charset="0"/>
              <a:buChar char="•"/>
              <a:defRPr sz="2800">
                <a:solidFill>
                  <a:srgbClr val="003058"/>
                </a:solidFill>
              </a:defRPr>
            </a:lvl1pPr>
            <a:lvl2pPr marL="742950" indent="-285750">
              <a:buClr>
                <a:srgbClr val="804400"/>
              </a:buClr>
              <a:buFont typeface="Arial" panose="020B0604020202020204" pitchFamily="34" charset="0"/>
              <a:buChar char="•"/>
              <a:defRPr sz="2400">
                <a:solidFill>
                  <a:srgbClr val="003058"/>
                </a:solidFill>
              </a:defRPr>
            </a:lvl2pPr>
            <a:lvl3pPr marL="1143000" indent="-228600">
              <a:buClr>
                <a:srgbClr val="804400"/>
              </a:buClr>
              <a:buFont typeface="Arial" panose="020B0604020202020204" pitchFamily="34" charset="0"/>
              <a:buChar char="•"/>
              <a:defRPr sz="2000">
                <a:solidFill>
                  <a:srgbClr val="003058"/>
                </a:solidFill>
              </a:defRPr>
            </a:lvl3pPr>
            <a:lvl4pPr marL="1600200" indent="-228600">
              <a:buClr>
                <a:srgbClr val="804400"/>
              </a:buClr>
              <a:buFont typeface="Arial" panose="020B0604020202020204" pitchFamily="34" charset="0"/>
              <a:buChar char="•"/>
              <a:defRPr sz="1800">
                <a:solidFill>
                  <a:srgbClr val="003058"/>
                </a:solidFill>
              </a:defRPr>
            </a:lvl4pPr>
            <a:lvl5pPr marL="2057400" indent="-228600">
              <a:buClr>
                <a:srgbClr val="804400"/>
              </a:buClr>
              <a:buFont typeface="Arial" panose="020B0604020202020204" pitchFamily="34" charset="0"/>
              <a:buChar char="•"/>
              <a:defRPr sz="1800">
                <a:solidFill>
                  <a:srgbClr val="0030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589539"/>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2F25055-260A-4A82-B150-4A3D15968876}"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86E1ED5-30E8-4D1E-B160-5A9871F7384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40394309"/>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8AE97AA-51BD-4B3B-874A-F057C6038AD3}"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59F72C-3C97-4941-AB87-824725DCEE4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1728849"/>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42F0435-516F-44F1-9CE2-C50227F3CA85}"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08949B0-D2ED-4DE9-91A4-7344555B6B3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4776702"/>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C513099-914C-4554-8E44-39F4A272983F}"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663566F-B760-43CD-8E9F-AB965507349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21730238"/>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97C5F9-A9DE-4672-BA40-D6C28D2D294B}"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BD93DDF-C683-47ED-BEC3-F4141BD2F6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20765355"/>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A45FE2-AA55-42DB-9228-62C68C3EC58E}"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329AE66-7FA8-4692-88A5-DF9E562474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42513862"/>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85D740-D2F8-49B3-9DCF-730F9354DD71}"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F10AB7A-1827-4F03-AE0A-8B5137D798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69286620"/>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0D62FAF-4601-4058-9BF8-069D8EC06F37}" type="datetimeFigureOut">
              <a:rPr lang="en-US">
                <a:solidFill>
                  <a:prstClr val="black">
                    <a:tint val="75000"/>
                  </a:prstClr>
                </a:solidFill>
              </a:rPr>
              <a:pPr>
                <a:defRPr/>
              </a:pPr>
              <a:t>12/4/2018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8BDD3F2-0775-4277-849B-04547B37E62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1584843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wipe/>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hyperlink" Target="http://attcnetwork.org/regcenters/productDocs/2/Anti-Stigma%20Toolki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s://integrationacademy.ahrq.gov/sites/default/files/mat_for_oud_environmental_scan_volume_1_1.pdf" TargetMode="External"/><Relationship Id="rId7" Type="http://schemas.openxmlformats.org/officeDocument/2006/relationships/hyperlink" Target="https://www.samhsa.gov/medication-assisted-treatment/training-resources/buprenorphine-physician-train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uralhealthweb.org/NRHA/media/Emerge_NRHA/Advocacy/Policy%20documents/Treating-the-Rural-Opioid-Epidemic_Feb-2017_NRHA-Policy-Paper.pdf" TargetMode="External"/><Relationship Id="rId5" Type="http://schemas.openxmlformats.org/officeDocument/2006/relationships/hyperlink" Target="http://ezproxylr.med.und.edu/login?url=https://search-ebscohost-com.ezproxylr.med.und.edu/login.aspx?direct=true&amp;db=aph&amp;AN=26468914&amp;site=ehost-live&amp;custid=s9002706" TargetMode="External"/><Relationship Id="rId4" Type="http://schemas.openxmlformats.org/officeDocument/2006/relationships/hyperlink" Target="http://www.effectivehealthcare.ahrq.gov/reports/final.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8800"/>
            <a:ext cx="8033656" cy="2286000"/>
          </a:xfrm>
        </p:spPr>
        <p:txBody>
          <a:bodyPr>
            <a:normAutofit/>
          </a:bodyPr>
          <a:lstStyle/>
          <a:p>
            <a:r>
              <a:rPr lang="en-US" sz="3600" b="1" dirty="0">
                <a:solidFill>
                  <a:schemeClr val="tx2"/>
                </a:solidFill>
              </a:rPr>
              <a:t>Overcoming Barriers to </a:t>
            </a:r>
            <a:br>
              <a:rPr lang="en-US" sz="3600" b="1" dirty="0">
                <a:solidFill>
                  <a:schemeClr val="tx2"/>
                </a:solidFill>
              </a:rPr>
            </a:br>
            <a:r>
              <a:rPr lang="en-US" sz="3600" b="1" dirty="0">
                <a:solidFill>
                  <a:schemeClr val="tx2"/>
                </a:solidFill>
              </a:rPr>
              <a:t>Opioid Use Disorder Treatment</a:t>
            </a:r>
            <a:br>
              <a:rPr lang="en-US" sz="3600" b="1" dirty="0">
                <a:solidFill>
                  <a:schemeClr val="tx2"/>
                </a:solidFill>
              </a:rPr>
            </a:br>
            <a:r>
              <a:rPr lang="en-US" sz="3600" b="1" dirty="0">
                <a:solidFill>
                  <a:schemeClr val="tx2"/>
                </a:solidFill>
              </a:rPr>
              <a:t>in Rural Areas</a:t>
            </a:r>
          </a:p>
        </p:txBody>
      </p:sp>
      <p:pic>
        <p:nvPicPr>
          <p:cNvPr id="4" name="Picture 3" descr="Mountain Plains Addiction Technology Transfer Center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6477000" cy="990599"/>
          </a:xfrm>
          <a:prstGeom prst="rect">
            <a:avLst/>
          </a:prstGeom>
        </p:spPr>
      </p:pic>
      <p:sp>
        <p:nvSpPr>
          <p:cNvPr id="3" name="TextBox 2"/>
          <p:cNvSpPr txBox="1"/>
          <p:nvPr/>
        </p:nvSpPr>
        <p:spPr>
          <a:xfrm>
            <a:off x="3352800" y="4267200"/>
            <a:ext cx="3505200" cy="1846659"/>
          </a:xfrm>
          <a:prstGeom prst="rect">
            <a:avLst/>
          </a:prstGeom>
          <a:noFill/>
        </p:spPr>
        <p:txBody>
          <a:bodyPr wrap="square" rtlCol="0">
            <a:spAutoFit/>
          </a:bodyPr>
          <a:lstStyle/>
          <a:p>
            <a:pPr algn="ctr"/>
            <a:r>
              <a:rPr lang="en-US" sz="1600" dirty="0">
                <a:solidFill>
                  <a:schemeClr val="bg1">
                    <a:lumMod val="50000"/>
                  </a:schemeClr>
                </a:solidFill>
              </a:rPr>
              <a:t>Presented by:</a:t>
            </a:r>
          </a:p>
          <a:p>
            <a:pPr algn="ctr"/>
            <a:r>
              <a:rPr lang="en-US" sz="2000" dirty="0">
                <a:solidFill>
                  <a:schemeClr val="bg1">
                    <a:lumMod val="50000"/>
                  </a:schemeClr>
                </a:solidFill>
              </a:rPr>
              <a:t>Chris Harsell, DNP, ANP-C</a:t>
            </a:r>
          </a:p>
          <a:p>
            <a:pPr algn="ctr"/>
            <a:endParaRPr lang="en-US" sz="1000" dirty="0">
              <a:solidFill>
                <a:schemeClr val="bg1">
                  <a:lumMod val="50000"/>
                </a:schemeClr>
              </a:solidFill>
            </a:endParaRPr>
          </a:p>
          <a:p>
            <a:pPr algn="ctr"/>
            <a:r>
              <a:rPr lang="en-US" sz="2000" dirty="0">
                <a:solidFill>
                  <a:schemeClr val="bg1">
                    <a:lumMod val="50000"/>
                  </a:schemeClr>
                </a:solidFill>
              </a:rPr>
              <a:t>Maridee Shogren, DNP, CNM</a:t>
            </a:r>
          </a:p>
          <a:p>
            <a:pPr algn="ctr"/>
            <a:endParaRPr lang="en-US" sz="1400" dirty="0">
              <a:solidFill>
                <a:schemeClr val="bg1">
                  <a:lumMod val="50000"/>
                </a:schemeClr>
              </a:solidFill>
            </a:endParaRPr>
          </a:p>
          <a:p>
            <a:pPr algn="ctr"/>
            <a:r>
              <a:rPr lang="en-US" sz="2000" b="1" dirty="0">
                <a:solidFill>
                  <a:schemeClr val="bg1">
                    <a:lumMod val="50000"/>
                  </a:schemeClr>
                </a:solidFill>
              </a:rPr>
              <a:t>Mountain Plains ATTC</a:t>
            </a:r>
          </a:p>
          <a:p>
            <a:pPr algn="ctr"/>
            <a:r>
              <a:rPr lang="en-US" sz="1400" dirty="0">
                <a:solidFill>
                  <a:schemeClr val="bg1">
                    <a:lumMod val="50000"/>
                  </a:schemeClr>
                </a:solidFill>
              </a:rPr>
              <a:t>Grand Forks, ND</a:t>
            </a:r>
          </a:p>
        </p:txBody>
      </p:sp>
    </p:spTree>
    <p:extLst>
      <p:ext uri="{BB962C8B-B14F-4D97-AF65-F5344CB8AC3E}">
        <p14:creationId xmlns:p14="http://schemas.microsoft.com/office/powerpoint/2010/main" val="245957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5750" y="2861923"/>
            <a:ext cx="7886700" cy="994172"/>
          </a:xfrm>
        </p:spPr>
        <p:txBody>
          <a:bodyPr/>
          <a:lstStyle/>
          <a:p>
            <a:pPr algn="ctr"/>
            <a:r>
              <a:rPr lang="en-US" dirty="0"/>
              <a:t>RURAL PIC HERE</a:t>
            </a:r>
          </a:p>
        </p:txBody>
      </p:sp>
      <p:pic>
        <p:nvPicPr>
          <p:cNvPr id="2" name="Picture 1" descr="A large green field with trees in the background in a very rural area&#10;&#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41" y="0"/>
            <a:ext cx="9224682" cy="6858000"/>
          </a:xfrm>
          <a:prstGeom prst="rect">
            <a:avLst/>
          </a:prstGeom>
        </p:spPr>
      </p:pic>
    </p:spTree>
    <p:extLst>
      <p:ext uri="{BB962C8B-B14F-4D97-AF65-F5344CB8AC3E}">
        <p14:creationId xmlns:p14="http://schemas.microsoft.com/office/powerpoint/2010/main" val="114112975"/>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7660"/>
            <a:ext cx="7856404" cy="3992563"/>
          </a:xfrm>
        </p:spPr>
        <p:txBody>
          <a:bodyPr/>
          <a:lstStyle/>
          <a:p>
            <a:pPr lvl="0"/>
            <a:endParaRPr lang="en-US" sz="2400" dirty="0"/>
          </a:p>
          <a:p>
            <a:pPr marL="0" lvl="0" indent="0">
              <a:buNone/>
            </a:pPr>
            <a:r>
              <a:rPr lang="en-US" sz="3200" b="1" dirty="0">
                <a:solidFill>
                  <a:schemeClr val="tx2"/>
                </a:solidFill>
              </a:rPr>
              <a:t>Best Practices</a:t>
            </a:r>
          </a:p>
          <a:p>
            <a:pPr lvl="0"/>
            <a:endParaRPr lang="en-US" sz="800" dirty="0"/>
          </a:p>
          <a:p>
            <a:pPr lvl="0"/>
            <a:r>
              <a:rPr lang="en-US" sz="2400" dirty="0"/>
              <a:t>Safe prescribing</a:t>
            </a:r>
          </a:p>
          <a:p>
            <a:pPr lvl="0"/>
            <a:r>
              <a:rPr lang="en-US" sz="2400" dirty="0"/>
              <a:t>Access to naloxone to prevent overdose deaths</a:t>
            </a:r>
          </a:p>
          <a:p>
            <a:pPr lvl="0"/>
            <a:r>
              <a:rPr lang="en-US" sz="2400" dirty="0"/>
              <a:t>Medication Assisted Treatment (MAT)</a:t>
            </a:r>
          </a:p>
          <a:p>
            <a:pPr lvl="1"/>
            <a:r>
              <a:rPr lang="en-US" dirty="0"/>
              <a:t>The use of medications and behavioral therapies to </a:t>
            </a:r>
            <a:r>
              <a:rPr lang="en-US" b="1" dirty="0"/>
              <a:t>treat</a:t>
            </a:r>
            <a:r>
              <a:rPr lang="en-US" dirty="0"/>
              <a:t> substance use disorders and prevent opioid overdose.</a:t>
            </a:r>
          </a:p>
        </p:txBody>
      </p:sp>
      <p:pic>
        <p:nvPicPr>
          <p:cNvPr id="4" name="Picture 3" descr="Mountain Plains Addiction Technology Transfer Center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86352"/>
            <a:ext cx="4419600" cy="675938"/>
          </a:xfrm>
          <a:prstGeom prst="rect">
            <a:avLst/>
          </a:prstGeom>
        </p:spPr>
      </p:pic>
    </p:spTree>
    <p:extLst>
      <p:ext uri="{BB962C8B-B14F-4D97-AF65-F5344CB8AC3E}">
        <p14:creationId xmlns:p14="http://schemas.microsoft.com/office/powerpoint/2010/main" val="2461962045"/>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077200" cy="920198"/>
          </a:xfrm>
        </p:spPr>
        <p:txBody>
          <a:bodyPr/>
          <a:lstStyle/>
          <a:p>
            <a:r>
              <a:rPr lang="en-US" b="1" dirty="0">
                <a:solidFill>
                  <a:schemeClr val="tx2"/>
                </a:solidFill>
              </a:rPr>
              <a:t>Barriers to Treating Opioid Use Disorder (OUD) </a:t>
            </a:r>
          </a:p>
        </p:txBody>
      </p:sp>
      <p:sp>
        <p:nvSpPr>
          <p:cNvPr id="3" name="Content Placeholder 2"/>
          <p:cNvSpPr>
            <a:spLocks noGrp="1"/>
          </p:cNvSpPr>
          <p:nvPr>
            <p:ph idx="1"/>
          </p:nvPr>
        </p:nvSpPr>
        <p:spPr>
          <a:xfrm>
            <a:off x="685800" y="1910798"/>
            <a:ext cx="7829550" cy="3861352"/>
          </a:xfrm>
        </p:spPr>
        <p:txBody>
          <a:bodyPr>
            <a:normAutofit fontScale="25000" lnSpcReduction="20000"/>
          </a:bodyPr>
          <a:lstStyle/>
          <a:p>
            <a:pPr marL="0" indent="0">
              <a:buNone/>
            </a:pPr>
            <a:r>
              <a:rPr lang="en-US" sz="9600" b="1" dirty="0"/>
              <a:t>Access</a:t>
            </a:r>
          </a:p>
          <a:p>
            <a:pPr marL="522288" lvl="1" indent="-228600">
              <a:lnSpc>
                <a:spcPct val="120000"/>
              </a:lnSpc>
            </a:pPr>
            <a:r>
              <a:rPr lang="en-US" sz="9600" b="1" dirty="0"/>
              <a:t>Few Providers and Treatment Sites: </a:t>
            </a:r>
            <a:r>
              <a:rPr lang="en-US" sz="9600" dirty="0"/>
              <a:t>“As rurality increases, the percentage of counties with a psychiatrist or a psychologist diminishes.”</a:t>
            </a:r>
            <a:r>
              <a:rPr lang="en-US" sz="6400" dirty="0"/>
              <a:t> (NHRA, 2017)</a:t>
            </a:r>
            <a:endParaRPr lang="en-US" sz="6400" u="sng" dirty="0"/>
          </a:p>
          <a:p>
            <a:pPr marL="522288" lvl="1" indent="-228600">
              <a:lnSpc>
                <a:spcPct val="120000"/>
              </a:lnSpc>
            </a:pPr>
            <a:r>
              <a:rPr lang="en-US" sz="9600" b="1" dirty="0"/>
              <a:t>Regulatory Issues: </a:t>
            </a:r>
            <a:r>
              <a:rPr lang="en-US" sz="9600" dirty="0"/>
              <a:t>Different/varied coverage, prior authorizations</a:t>
            </a:r>
            <a:endParaRPr lang="en-US" sz="9600" b="1" dirty="0"/>
          </a:p>
          <a:p>
            <a:pPr marL="522288" lvl="1" indent="-228600">
              <a:lnSpc>
                <a:spcPct val="120000"/>
              </a:lnSpc>
            </a:pPr>
            <a:r>
              <a:rPr lang="en-US" sz="9600" b="1" dirty="0"/>
              <a:t>Transportation: </a:t>
            </a:r>
            <a:r>
              <a:rPr lang="en-US" sz="9600" dirty="0"/>
              <a:t>Lack of public transportation, longer distances to travel</a:t>
            </a:r>
          </a:p>
          <a:p>
            <a:pPr marL="0" indent="0">
              <a:buNone/>
            </a:pPr>
            <a:endParaRPr lang="en-US" sz="5600" dirty="0"/>
          </a:p>
          <a:p>
            <a:pPr marL="0" indent="0">
              <a:buNone/>
            </a:pPr>
            <a:r>
              <a:rPr lang="en-US" sz="9600" b="1" dirty="0"/>
              <a:t>Stigma</a:t>
            </a:r>
          </a:p>
          <a:p>
            <a:pPr marL="522288" lvl="1" indent="-228600"/>
            <a:r>
              <a:rPr lang="en-US" sz="9600" b="1" dirty="0"/>
              <a:t>Minimal Privacy: </a:t>
            </a:r>
            <a:r>
              <a:rPr lang="en-US" sz="9600" dirty="0"/>
              <a:t>Everyone knows everyone</a:t>
            </a:r>
          </a:p>
          <a:p>
            <a:pPr marL="0" indent="0">
              <a:buNone/>
            </a:pPr>
            <a:endParaRPr lang="en-US" dirty="0"/>
          </a:p>
        </p:txBody>
      </p:sp>
      <p:pic>
        <p:nvPicPr>
          <p:cNvPr id="4" name="Picture 3" descr="Mountain Plains Addiction Technology Transfer Center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39637"/>
            <a:ext cx="4648200" cy="710901"/>
          </a:xfrm>
          <a:prstGeom prst="rect">
            <a:avLst/>
          </a:prstGeom>
        </p:spPr>
      </p:pic>
    </p:spTree>
    <p:extLst>
      <p:ext uri="{BB962C8B-B14F-4D97-AF65-F5344CB8AC3E}">
        <p14:creationId xmlns:p14="http://schemas.microsoft.com/office/powerpoint/2010/main" val="1496203510"/>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981950" cy="717038"/>
          </a:xfrm>
        </p:spPr>
        <p:txBody>
          <a:bodyPr>
            <a:normAutofit fontScale="90000"/>
          </a:bodyPr>
          <a:lstStyle/>
          <a:p>
            <a:pPr algn="l"/>
            <a:r>
              <a:rPr lang="en-US" sz="3600" b="1" dirty="0">
                <a:solidFill>
                  <a:schemeClr val="tx2"/>
                </a:solidFill>
              </a:rPr>
              <a:t>Strategies to Address Access to Care</a:t>
            </a:r>
            <a:br>
              <a:rPr lang="en-US" dirty="0"/>
            </a:br>
            <a:endParaRPr lang="en-US" dirty="0"/>
          </a:p>
        </p:txBody>
      </p:sp>
      <p:sp>
        <p:nvSpPr>
          <p:cNvPr id="3" name="Content Placeholder 2"/>
          <p:cNvSpPr>
            <a:spLocks noGrp="1"/>
          </p:cNvSpPr>
          <p:nvPr>
            <p:ph idx="1"/>
          </p:nvPr>
        </p:nvSpPr>
        <p:spPr>
          <a:xfrm>
            <a:off x="533400" y="1676400"/>
            <a:ext cx="8137072" cy="4343400"/>
          </a:xfrm>
        </p:spPr>
        <p:txBody>
          <a:bodyPr>
            <a:normAutofit fontScale="25000" lnSpcReduction="20000"/>
          </a:bodyPr>
          <a:lstStyle/>
          <a:p>
            <a:pPr marL="0" indent="0">
              <a:lnSpc>
                <a:spcPct val="120000"/>
              </a:lnSpc>
              <a:buNone/>
            </a:pPr>
            <a:r>
              <a:rPr lang="en-US" sz="9600" b="1" dirty="0"/>
              <a:t>Increase Number of Treatment Providers</a:t>
            </a:r>
          </a:p>
          <a:p>
            <a:pPr lvl="1">
              <a:lnSpc>
                <a:spcPct val="120000"/>
              </a:lnSpc>
            </a:pPr>
            <a:r>
              <a:rPr lang="en-US" sz="9600" b="1" dirty="0"/>
              <a:t>Grow the Workforce</a:t>
            </a:r>
          </a:p>
          <a:p>
            <a:pPr lvl="2">
              <a:lnSpc>
                <a:spcPct val="120000"/>
              </a:lnSpc>
            </a:pPr>
            <a:r>
              <a:rPr lang="en-US" sz="9600" dirty="0"/>
              <a:t>Access to education (online, distance, employer support)</a:t>
            </a:r>
          </a:p>
          <a:p>
            <a:pPr lvl="2">
              <a:lnSpc>
                <a:spcPct val="120000"/>
              </a:lnSpc>
            </a:pPr>
            <a:r>
              <a:rPr lang="en-US" sz="9600" dirty="0"/>
              <a:t>Clinical rotations in rural areas</a:t>
            </a:r>
          </a:p>
          <a:p>
            <a:pPr lvl="2">
              <a:lnSpc>
                <a:spcPct val="120000"/>
              </a:lnSpc>
            </a:pPr>
            <a:r>
              <a:rPr lang="en-US" sz="9600" dirty="0"/>
              <a:t>Diversified interprofessional workforce</a:t>
            </a:r>
          </a:p>
          <a:p>
            <a:pPr lvl="2">
              <a:lnSpc>
                <a:spcPct val="120000"/>
              </a:lnSpc>
            </a:pPr>
            <a:r>
              <a:rPr lang="en-US" sz="9600" dirty="0"/>
              <a:t>Partnerships and incentives</a:t>
            </a:r>
          </a:p>
          <a:p>
            <a:pPr marL="685800" lvl="2" indent="0">
              <a:buNone/>
            </a:pPr>
            <a:endParaRPr lang="en-US" sz="4200" b="1" dirty="0"/>
          </a:p>
          <a:p>
            <a:pPr lvl="1">
              <a:lnSpc>
                <a:spcPct val="120000"/>
              </a:lnSpc>
            </a:pPr>
            <a:r>
              <a:rPr lang="en-US" sz="9600" b="1" dirty="0"/>
              <a:t>Provide Education and Peer Support</a:t>
            </a:r>
          </a:p>
          <a:p>
            <a:pPr lvl="2">
              <a:lnSpc>
                <a:spcPct val="120000"/>
              </a:lnSpc>
            </a:pPr>
            <a:r>
              <a:rPr lang="en-US" sz="9600" dirty="0"/>
              <a:t>ECHO (</a:t>
            </a:r>
            <a:r>
              <a:rPr lang="en-US" sz="8000" dirty="0"/>
              <a:t>Extension for Community Healthcare Outcomes) </a:t>
            </a:r>
            <a:r>
              <a:rPr lang="en-US" sz="9600" dirty="0"/>
              <a:t>model</a:t>
            </a:r>
          </a:p>
          <a:p>
            <a:pPr lvl="2">
              <a:lnSpc>
                <a:spcPct val="120000"/>
              </a:lnSpc>
            </a:pPr>
            <a:r>
              <a:rPr lang="en-US" sz="9600" dirty="0"/>
              <a:t>Telehealth/consultation</a:t>
            </a:r>
          </a:p>
          <a:p>
            <a:pPr marL="685800" lvl="2" indent="0">
              <a:buNone/>
            </a:pPr>
            <a:endParaRPr lang="en-US" dirty="0"/>
          </a:p>
          <a:p>
            <a:pPr marL="342900" lvl="1" indent="0">
              <a:buNone/>
            </a:pPr>
            <a:endParaRPr lang="en-US" dirty="0"/>
          </a:p>
        </p:txBody>
      </p:sp>
      <p:pic>
        <p:nvPicPr>
          <p:cNvPr id="4" name="Picture 3" descr="Mountain Plains Addiction Technology Transfer Center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0"/>
            <a:ext cx="4953000" cy="757517"/>
          </a:xfrm>
          <a:prstGeom prst="rect">
            <a:avLst/>
          </a:prstGeom>
        </p:spPr>
      </p:pic>
    </p:spTree>
    <p:extLst>
      <p:ext uri="{BB962C8B-B14F-4D97-AF65-F5344CB8AC3E}">
        <p14:creationId xmlns:p14="http://schemas.microsoft.com/office/powerpoint/2010/main" val="1850850398"/>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524750" cy="717038"/>
          </a:xfrm>
        </p:spPr>
        <p:txBody>
          <a:bodyPr>
            <a:normAutofit fontScale="90000"/>
          </a:bodyPr>
          <a:lstStyle/>
          <a:p>
            <a:pPr algn="l"/>
            <a:r>
              <a:rPr lang="en-US" sz="3600" b="1" dirty="0">
                <a:solidFill>
                  <a:schemeClr val="tx2"/>
                </a:solidFill>
              </a:rPr>
              <a:t>Strategies to Address Access to Care</a:t>
            </a:r>
            <a:br>
              <a:rPr lang="en-US" dirty="0"/>
            </a:br>
            <a:endParaRPr lang="en-US" dirty="0"/>
          </a:p>
        </p:txBody>
      </p:sp>
      <p:sp>
        <p:nvSpPr>
          <p:cNvPr id="3" name="Content Placeholder 2"/>
          <p:cNvSpPr>
            <a:spLocks noGrp="1"/>
          </p:cNvSpPr>
          <p:nvPr>
            <p:ph idx="1"/>
          </p:nvPr>
        </p:nvSpPr>
        <p:spPr>
          <a:xfrm>
            <a:off x="990600" y="1860038"/>
            <a:ext cx="7679872" cy="4235962"/>
          </a:xfrm>
        </p:spPr>
        <p:txBody>
          <a:bodyPr>
            <a:normAutofit fontScale="85000" lnSpcReduction="20000"/>
          </a:bodyPr>
          <a:lstStyle/>
          <a:p>
            <a:pPr marL="0" indent="0">
              <a:buNone/>
            </a:pPr>
            <a:r>
              <a:rPr lang="en-US" sz="3300" b="1" dirty="0"/>
              <a:t>Employ Models of Care to Support MAT</a:t>
            </a:r>
          </a:p>
          <a:p>
            <a:pPr marL="0" indent="0">
              <a:buNone/>
            </a:pPr>
            <a:endParaRPr lang="en-US" sz="1000" b="1" dirty="0"/>
          </a:p>
          <a:p>
            <a:pPr lvl="1"/>
            <a:r>
              <a:rPr lang="en-US" sz="2800" b="1" dirty="0"/>
              <a:t>Practice Based</a:t>
            </a:r>
          </a:p>
          <a:p>
            <a:pPr lvl="2"/>
            <a:r>
              <a:rPr lang="en-US" sz="2800" dirty="0"/>
              <a:t>OBOT </a:t>
            </a:r>
            <a:r>
              <a:rPr lang="en-US" sz="2100" dirty="0"/>
              <a:t>(Office-based </a:t>
            </a:r>
            <a:r>
              <a:rPr lang="en-US" sz="2100" dirty="0" err="1"/>
              <a:t>OutpatientTreatment</a:t>
            </a:r>
            <a:r>
              <a:rPr lang="en-US" sz="2100" dirty="0"/>
              <a:t>) </a:t>
            </a:r>
          </a:p>
          <a:p>
            <a:pPr lvl="2"/>
            <a:r>
              <a:rPr lang="en-US" sz="2800" dirty="0"/>
              <a:t>Integrated Care</a:t>
            </a:r>
          </a:p>
          <a:p>
            <a:pPr marL="685800" lvl="2" indent="0">
              <a:buNone/>
            </a:pPr>
            <a:endParaRPr lang="en-US" sz="1400" dirty="0"/>
          </a:p>
          <a:p>
            <a:pPr lvl="1"/>
            <a:r>
              <a:rPr lang="en-US" sz="2800" b="1" dirty="0"/>
              <a:t>System Based</a:t>
            </a:r>
          </a:p>
          <a:p>
            <a:pPr lvl="2"/>
            <a:r>
              <a:rPr lang="en-US" sz="2800" dirty="0"/>
              <a:t>Hub and Spoke</a:t>
            </a:r>
          </a:p>
          <a:p>
            <a:pPr lvl="2"/>
            <a:r>
              <a:rPr lang="en-US" sz="2800" dirty="0"/>
              <a:t>Project ECHO</a:t>
            </a:r>
          </a:p>
          <a:p>
            <a:pPr lvl="2"/>
            <a:r>
              <a:rPr lang="en-US" sz="2800" dirty="0"/>
              <a:t>Collaborative Care</a:t>
            </a:r>
          </a:p>
          <a:p>
            <a:pPr lvl="2"/>
            <a:r>
              <a:rPr lang="en-US" sz="2800" dirty="0"/>
              <a:t>Nurse Care Manager</a:t>
            </a:r>
          </a:p>
          <a:p>
            <a:pPr lvl="2"/>
            <a:r>
              <a:rPr lang="en-US" sz="2800" dirty="0"/>
              <a:t>IP </a:t>
            </a:r>
            <a:r>
              <a:rPr lang="en-US" sz="2300" dirty="0"/>
              <a:t>(in-patient) </a:t>
            </a:r>
            <a:r>
              <a:rPr lang="en-US" sz="2800" dirty="0"/>
              <a:t>or ED </a:t>
            </a:r>
            <a:r>
              <a:rPr lang="en-US" sz="2300" dirty="0"/>
              <a:t>(emergency department) </a:t>
            </a:r>
            <a:r>
              <a:rPr lang="en-US" sz="2800" dirty="0"/>
              <a:t>initiation</a:t>
            </a:r>
          </a:p>
          <a:p>
            <a:pPr marL="685800" lvl="2" indent="0">
              <a:buNone/>
            </a:pPr>
            <a:endParaRPr lang="en-US" dirty="0"/>
          </a:p>
          <a:p>
            <a:pPr marL="342900" lvl="1" indent="0">
              <a:buNone/>
            </a:pPr>
            <a:endParaRPr lang="en-US" dirty="0"/>
          </a:p>
        </p:txBody>
      </p:sp>
      <p:pic>
        <p:nvPicPr>
          <p:cNvPr id="4" name="Picture 3" descr="Mountain Plains Addiction Technology Transfer Center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36" y="50272"/>
            <a:ext cx="4800600" cy="734209"/>
          </a:xfrm>
          <a:prstGeom prst="rect">
            <a:avLst/>
          </a:prstGeom>
        </p:spPr>
      </p:pic>
    </p:spTree>
    <p:extLst>
      <p:ext uri="{BB962C8B-B14F-4D97-AF65-F5344CB8AC3E}">
        <p14:creationId xmlns:p14="http://schemas.microsoft.com/office/powerpoint/2010/main" val="3708428033"/>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295400"/>
            <a:ext cx="3581400" cy="966390"/>
          </a:xfrm>
        </p:spPr>
        <p:txBody>
          <a:bodyPr/>
          <a:lstStyle/>
          <a:p>
            <a:r>
              <a:rPr lang="en-US" b="1" dirty="0"/>
              <a:t>Stigma</a:t>
            </a:r>
          </a:p>
        </p:txBody>
      </p:sp>
      <p:sp>
        <p:nvSpPr>
          <p:cNvPr id="9" name="Content Placeholder 8"/>
          <p:cNvSpPr>
            <a:spLocks noGrp="1"/>
          </p:cNvSpPr>
          <p:nvPr>
            <p:ph idx="1"/>
          </p:nvPr>
        </p:nvSpPr>
        <p:spPr>
          <a:xfrm>
            <a:off x="501552" y="2370744"/>
            <a:ext cx="8229600" cy="2895600"/>
          </a:xfrm>
        </p:spPr>
        <p:txBody>
          <a:bodyPr/>
          <a:lstStyle/>
          <a:p>
            <a:endParaRPr lang="en-US" dirty="0"/>
          </a:p>
        </p:txBody>
      </p:sp>
      <p:pic>
        <p:nvPicPr>
          <p:cNvPr id="4" name="Picture 3" descr="Two arrows in opposite direction of each other depicting the idea of stigma"/>
          <p:cNvPicPr>
            <a:picLocks noChangeAspect="1"/>
          </p:cNvPicPr>
          <p:nvPr/>
        </p:nvPicPr>
        <p:blipFill>
          <a:blip r:embed="rId3"/>
          <a:stretch>
            <a:fillRect/>
          </a:stretch>
        </p:blipFill>
        <p:spPr>
          <a:xfrm>
            <a:off x="501552" y="2057400"/>
            <a:ext cx="8032848" cy="2921255"/>
          </a:xfrm>
          <a:prstGeom prst="rect">
            <a:avLst/>
          </a:prstGeom>
        </p:spPr>
      </p:pic>
      <p:pic>
        <p:nvPicPr>
          <p:cNvPr id="11" name="Picture 10" descr="Mountain Plains Addiction Technology Transfer Center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3221"/>
            <a:ext cx="5029200" cy="769171"/>
          </a:xfrm>
          <a:prstGeom prst="rect">
            <a:avLst/>
          </a:prstGeom>
        </p:spPr>
      </p:pic>
      <p:sp>
        <p:nvSpPr>
          <p:cNvPr id="5" name="TextBox 4"/>
          <p:cNvSpPr txBox="1"/>
          <p:nvPr/>
        </p:nvSpPr>
        <p:spPr>
          <a:xfrm>
            <a:off x="6553200" y="5375299"/>
            <a:ext cx="1066800" cy="461665"/>
          </a:xfrm>
          <a:prstGeom prst="rect">
            <a:avLst/>
          </a:prstGeom>
          <a:noFill/>
        </p:spPr>
        <p:txBody>
          <a:bodyPr wrap="square" rtlCol="0">
            <a:spAutoFit/>
          </a:bodyPr>
          <a:lstStyle/>
          <a:p>
            <a:pPr algn="ctr"/>
            <a:r>
              <a:rPr lang="en-US" sz="2400" dirty="0"/>
              <a:t>SUD</a:t>
            </a:r>
          </a:p>
        </p:txBody>
      </p:sp>
      <p:sp>
        <p:nvSpPr>
          <p:cNvPr id="12" name="Rounded Rectangle 11" descr="Words SUD in rectangle"/>
          <p:cNvSpPr/>
          <p:nvPr/>
        </p:nvSpPr>
        <p:spPr>
          <a:xfrm>
            <a:off x="6400800" y="5375298"/>
            <a:ext cx="1371600" cy="5026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descr="Hard to treat cancer in rectangle box below arrows"/>
          <p:cNvSpPr/>
          <p:nvPr/>
        </p:nvSpPr>
        <p:spPr>
          <a:xfrm>
            <a:off x="1143000" y="5375299"/>
            <a:ext cx="1676400" cy="6226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43000" y="5375299"/>
            <a:ext cx="1676400" cy="707886"/>
          </a:xfrm>
          <a:prstGeom prst="rect">
            <a:avLst/>
          </a:prstGeom>
          <a:noFill/>
        </p:spPr>
        <p:txBody>
          <a:bodyPr wrap="square" rtlCol="0">
            <a:spAutoFit/>
          </a:bodyPr>
          <a:lstStyle/>
          <a:p>
            <a:pPr algn="ctr"/>
            <a:r>
              <a:rPr lang="en-US" sz="2000" dirty="0"/>
              <a:t>Hard-to-treat</a:t>
            </a:r>
          </a:p>
          <a:p>
            <a:pPr algn="ctr"/>
            <a:r>
              <a:rPr lang="en-US" sz="2000" dirty="0"/>
              <a:t>Cancers</a:t>
            </a:r>
          </a:p>
        </p:txBody>
      </p:sp>
    </p:spTree>
    <p:extLst>
      <p:ext uri="{BB962C8B-B14F-4D97-AF65-F5344CB8AC3E}">
        <p14:creationId xmlns:p14="http://schemas.microsoft.com/office/powerpoint/2010/main" val="2335715512"/>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016795"/>
            <a:ext cx="7219950" cy="624228"/>
          </a:xfrm>
        </p:spPr>
        <p:txBody>
          <a:bodyPr>
            <a:normAutofit fontScale="90000"/>
          </a:bodyPr>
          <a:lstStyle/>
          <a:p>
            <a:pPr algn="l"/>
            <a:br>
              <a:rPr lang="en-US" b="1" dirty="0"/>
            </a:br>
            <a:r>
              <a:rPr lang="en-US" sz="3600" b="1" dirty="0">
                <a:solidFill>
                  <a:schemeClr val="tx2"/>
                </a:solidFill>
              </a:rPr>
              <a:t>Strategies to Address Stigma</a:t>
            </a:r>
            <a:br>
              <a:rPr lang="en-US" dirty="0"/>
            </a:br>
            <a:endParaRPr lang="en-US" dirty="0"/>
          </a:p>
        </p:txBody>
      </p:sp>
      <p:sp>
        <p:nvSpPr>
          <p:cNvPr id="3" name="Content Placeholder 2"/>
          <p:cNvSpPr>
            <a:spLocks noGrp="1"/>
          </p:cNvSpPr>
          <p:nvPr>
            <p:ph idx="1"/>
          </p:nvPr>
        </p:nvSpPr>
        <p:spPr>
          <a:xfrm>
            <a:off x="1295400" y="1829866"/>
            <a:ext cx="7219950" cy="4113733"/>
          </a:xfrm>
        </p:spPr>
        <p:txBody>
          <a:bodyPr>
            <a:normAutofit fontScale="25000" lnSpcReduction="20000"/>
          </a:bodyPr>
          <a:lstStyle/>
          <a:p>
            <a:pPr>
              <a:lnSpc>
                <a:spcPct val="120000"/>
              </a:lnSpc>
            </a:pPr>
            <a:r>
              <a:rPr lang="en-US" sz="9600" dirty="0"/>
              <a:t>Check Personal Bias</a:t>
            </a:r>
          </a:p>
          <a:p>
            <a:pPr>
              <a:lnSpc>
                <a:spcPct val="120000"/>
              </a:lnSpc>
            </a:pPr>
            <a:r>
              <a:rPr lang="en-US" sz="9600" dirty="0"/>
              <a:t>Person Centered Language</a:t>
            </a:r>
          </a:p>
          <a:p>
            <a:pPr>
              <a:lnSpc>
                <a:spcPct val="120000"/>
              </a:lnSpc>
            </a:pPr>
            <a:r>
              <a:rPr lang="en-US" sz="9600" dirty="0"/>
              <a:t>Ask Questions</a:t>
            </a:r>
          </a:p>
          <a:p>
            <a:pPr>
              <a:lnSpc>
                <a:spcPct val="120000"/>
              </a:lnSpc>
            </a:pPr>
            <a:r>
              <a:rPr lang="en-US" sz="9600" dirty="0"/>
              <a:t>Recovery Supports</a:t>
            </a:r>
          </a:p>
          <a:p>
            <a:pPr>
              <a:lnSpc>
                <a:spcPct val="120000"/>
              </a:lnSpc>
            </a:pPr>
            <a:r>
              <a:rPr lang="en-US" sz="9600" dirty="0"/>
              <a:t>Provide Education</a:t>
            </a:r>
          </a:p>
          <a:p>
            <a:pPr>
              <a:lnSpc>
                <a:spcPct val="120000"/>
              </a:lnSpc>
            </a:pPr>
            <a:r>
              <a:rPr lang="en-US" sz="9600" dirty="0"/>
              <a:t>Harm Reduction </a:t>
            </a:r>
          </a:p>
          <a:p>
            <a:pPr>
              <a:lnSpc>
                <a:spcPct val="120000"/>
              </a:lnSpc>
            </a:pPr>
            <a:r>
              <a:rPr lang="en-US" sz="9600" dirty="0">
                <a:cs typeface="Arial" panose="020B0604020202020204" pitchFamily="34" charset="0"/>
              </a:rPr>
              <a:t>Positive stories of individuals with SUD who are in recovery</a:t>
            </a:r>
          </a:p>
          <a:p>
            <a:pPr marL="0" indent="0">
              <a:lnSpc>
                <a:spcPct val="120000"/>
              </a:lnSpc>
              <a:buNone/>
            </a:pPr>
            <a:endParaRPr lang="en-US" sz="5100" dirty="0">
              <a:cs typeface="Arial" panose="020B0604020202020204" pitchFamily="34" charset="0"/>
            </a:endParaRPr>
          </a:p>
          <a:p>
            <a:endParaRPr lang="en-US" dirty="0"/>
          </a:p>
          <a:p>
            <a:endParaRPr lang="en-US" dirty="0"/>
          </a:p>
          <a:p>
            <a:pPr marL="0" indent="0">
              <a:buNone/>
            </a:pPr>
            <a:r>
              <a:rPr lang="en-US" sz="5600" dirty="0"/>
              <a:t>Addressing Stigma Toolkit:</a:t>
            </a:r>
            <a:br>
              <a:rPr lang="en-US" sz="5600" dirty="0"/>
            </a:br>
            <a:r>
              <a:rPr lang="en-US" sz="5600" dirty="0">
                <a:hlinkClick r:id="rId3"/>
              </a:rPr>
              <a:t>http://attcnetwork.org/regcenters/productDocs/2/Anti-Stigma%20Toolkit.pdf</a:t>
            </a:r>
            <a:r>
              <a:rPr lang="en-US" sz="5600" dirty="0"/>
              <a:t> </a:t>
            </a:r>
          </a:p>
        </p:txBody>
      </p:sp>
      <p:pic>
        <p:nvPicPr>
          <p:cNvPr id="4" name="Picture 3" descr="Mountain Plains Addiction Technology Transfer Center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70435"/>
            <a:ext cx="4953000" cy="757517"/>
          </a:xfrm>
          <a:prstGeom prst="rect">
            <a:avLst/>
          </a:prstGeom>
        </p:spPr>
      </p:pic>
    </p:spTree>
    <p:extLst>
      <p:ext uri="{BB962C8B-B14F-4D97-AF65-F5344CB8AC3E}">
        <p14:creationId xmlns:p14="http://schemas.microsoft.com/office/powerpoint/2010/main" val="3454262544"/>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77200" cy="4753389"/>
          </a:xfrm>
        </p:spPr>
        <p:txBody>
          <a:bodyPr>
            <a:noAutofit/>
          </a:bodyPr>
          <a:lstStyle/>
          <a:p>
            <a:r>
              <a:rPr lang="en-US" sz="1400" dirty="0"/>
              <a:t>Agency for Healthcare Research and Quality (2017). Implementing MAT for OUD in Rural Primary Care: Environmental Scan. AHRQ </a:t>
            </a:r>
            <a:r>
              <a:rPr lang="en-US" sz="1400" dirty="0">
                <a:hlinkClick r:id="rId3"/>
              </a:rPr>
              <a:t>https://integrationacademy.ahrq.gov/sites/default/files/mat_for_oud_environmental_scan_volume_1_1.pdf</a:t>
            </a:r>
            <a:r>
              <a:rPr lang="en-US" sz="1400" dirty="0"/>
              <a:t>  </a:t>
            </a:r>
          </a:p>
          <a:p>
            <a:r>
              <a:rPr lang="en-US" sz="1400" dirty="0"/>
              <a:t>Chou R, Korthuis PT, Weimer M, Bougatsos C, Blazina I, Zakher B, Grusing S, Devine B, McCarty D. Medication-Assisted Treatment Models of Care for Opioid Use Disorder in Primary Care Settings. Technical Brief No. 28. (Prepared by the Pacific Northwest Evidence-based Practice Center under Contract No. 290-2015-00009-I.) AHRQ Publication No. 16(17)-EHC039-EF. Rockville, MD: Agency for Healthcare Research and Quality. December 2016. </a:t>
            </a:r>
            <a:r>
              <a:rPr lang="en-US" sz="1400" dirty="0">
                <a:hlinkClick r:id="rId4"/>
              </a:rPr>
              <a:t>www.effectivehealthcare.ahrq.gov/reports/final.cfm</a:t>
            </a:r>
            <a:r>
              <a:rPr lang="en-US" sz="1400" dirty="0"/>
              <a:t>.</a:t>
            </a:r>
          </a:p>
          <a:p>
            <a:r>
              <a:rPr lang="en-US" sz="1400" dirty="0"/>
              <a:t>Livingston, J., Milne, T., Fang, M.L., &amp; Amari, E. (2011). The effectiveness of interventions for reducing stigma related to substance use disorders: a systematic review. </a:t>
            </a:r>
            <a:r>
              <a:rPr lang="en-US" sz="1400" i="1" dirty="0"/>
              <a:t>Addiction</a:t>
            </a:r>
            <a:r>
              <a:rPr lang="en-US" sz="1400" dirty="0"/>
              <a:t>, </a:t>
            </a:r>
            <a:r>
              <a:rPr lang="en-US" sz="1400" i="1" dirty="0"/>
              <a:t>107</a:t>
            </a:r>
            <a:r>
              <a:rPr lang="en-US" sz="1400" dirty="0"/>
              <a:t>(), 39-50.</a:t>
            </a:r>
          </a:p>
          <a:p>
            <a:r>
              <a:rPr lang="en-US" sz="1400" dirty="0"/>
              <a:t>Martin, B. (2007). Building a stronger workforce in rural America. </a:t>
            </a:r>
            <a:r>
              <a:rPr lang="en-US" sz="1400" i="1" dirty="0"/>
              <a:t>Behavioral Healthcare</a:t>
            </a:r>
            <a:r>
              <a:rPr lang="en-US" sz="1400" dirty="0"/>
              <a:t>, </a:t>
            </a:r>
            <a:r>
              <a:rPr lang="en-US" sz="1400" i="1" dirty="0"/>
              <a:t>27</a:t>
            </a:r>
            <a:r>
              <a:rPr lang="en-US" sz="1400" dirty="0"/>
              <a:t>(8), 32–33. Retrieved from </a:t>
            </a:r>
            <a:r>
              <a:rPr lang="en-US" sz="1400" u="sng" dirty="0">
                <a:hlinkClick r:id="rId5"/>
              </a:rPr>
              <a:t>http://ezproxylr.med.und.edu/login?url=https://search-ebscohost-com.ezproxylr.med.und.edu/login.aspx?direct=true&amp;db=aph&amp;AN=26468914&amp;site=ehost-live&amp;custid=s9002706</a:t>
            </a:r>
            <a:endParaRPr lang="en-US" sz="1400" dirty="0"/>
          </a:p>
          <a:p>
            <a:r>
              <a:rPr lang="en-US" sz="1400" dirty="0"/>
              <a:t>National Rural Health Association Policy Brief (February, 2017). National Rural Health Association Policy Brief: Treating the Rural Opioid Epidemic. NHRA </a:t>
            </a:r>
            <a:r>
              <a:rPr lang="en-US" sz="1400" dirty="0">
                <a:hlinkClick r:id="rId6"/>
              </a:rPr>
              <a:t>https://www.ruralhealthweb.org/NRHA/media/Emerge_NRHA/Advocacy/Policy%20documents/Treating-the-Rural-Opioid-Epidemic_Feb-2017_NRHA-Policy-Paper.pdf</a:t>
            </a:r>
            <a:r>
              <a:rPr lang="en-US" sz="1400" dirty="0"/>
              <a:t> </a:t>
            </a:r>
          </a:p>
          <a:p>
            <a:r>
              <a:rPr lang="en-US" sz="1400" dirty="0"/>
              <a:t>Substance Abuse and Mental Health Services Administration (2018). Buprenorphine Training for Physicians. </a:t>
            </a:r>
            <a:r>
              <a:rPr lang="en-US" sz="1400" dirty="0">
                <a:hlinkClick r:id="rId7"/>
              </a:rPr>
              <a:t>https://www.samhsa.gov/medication-assisted-treatment/training-resources/buprenorphine-physician-training</a:t>
            </a:r>
            <a:r>
              <a:rPr lang="en-US" sz="1400" dirty="0"/>
              <a:t> </a:t>
            </a:r>
          </a:p>
        </p:txBody>
      </p:sp>
      <p:sp>
        <p:nvSpPr>
          <p:cNvPr id="4" name="TextBox 3"/>
          <p:cNvSpPr txBox="1"/>
          <p:nvPr/>
        </p:nvSpPr>
        <p:spPr>
          <a:xfrm>
            <a:off x="4724400" y="228600"/>
            <a:ext cx="4038600" cy="584775"/>
          </a:xfrm>
          <a:prstGeom prst="rect">
            <a:avLst/>
          </a:prstGeom>
          <a:noFill/>
        </p:spPr>
        <p:txBody>
          <a:bodyPr wrap="square" rtlCol="0">
            <a:spAutoFit/>
          </a:bodyPr>
          <a:lstStyle/>
          <a:p>
            <a:pPr algn="ctr"/>
            <a:r>
              <a:rPr lang="en-US" sz="3200" b="1" dirty="0">
                <a:solidFill>
                  <a:schemeClr val="tx2"/>
                </a:solidFill>
              </a:rPr>
              <a:t>References</a:t>
            </a:r>
          </a:p>
        </p:txBody>
      </p:sp>
      <p:pic>
        <p:nvPicPr>
          <p:cNvPr id="5" name="Picture 4" descr="Mountain Plains Addiction Technology Transfer Center Logo"/>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2400" y="114129"/>
            <a:ext cx="4572000" cy="699246"/>
          </a:xfrm>
          <a:prstGeom prst="rect">
            <a:avLst/>
          </a:prstGeom>
        </p:spPr>
      </p:pic>
    </p:spTree>
    <p:extLst>
      <p:ext uri="{BB962C8B-B14F-4D97-AF65-F5344CB8AC3E}">
        <p14:creationId xmlns:p14="http://schemas.microsoft.com/office/powerpoint/2010/main" val="2203570034"/>
      </p:ext>
    </p:extLst>
  </p:cSld>
  <p:clrMapOvr>
    <a:masterClrMapping/>
  </p:clrMapOvr>
  <p:transition>
    <p:wipe/>
  </p:transition>
</p:sld>
</file>

<file path=ppt/theme/theme1.xml><?xml version="1.0" encoding="utf-8"?>
<a:theme xmlns:a="http://schemas.openxmlformats.org/drawingml/2006/main" name="2012.Presenta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1659</Words>
  <Application>Microsoft Office PowerPoint</Application>
  <PresentationFormat>On-screen Show (4:3)</PresentationFormat>
  <Paragraphs>134</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2012.Presentation.Master</vt:lpstr>
      <vt:lpstr>Overcoming Barriers to  Opioid Use Disorder Treatment in Rural Areas</vt:lpstr>
      <vt:lpstr>RURAL PIC HERE</vt:lpstr>
      <vt:lpstr>PowerPoint Presentation</vt:lpstr>
      <vt:lpstr>Barriers to Treating Opioid Use Disorder (OUD) </vt:lpstr>
      <vt:lpstr>Strategies to Address Access to Care </vt:lpstr>
      <vt:lpstr>Strategies to Address Access to Care </vt:lpstr>
      <vt:lpstr>Stigma</vt:lpstr>
      <vt:lpstr> Strategies to Address Stigma </vt:lpstr>
      <vt:lpstr>PowerPoint Presentation</vt:lpstr>
    </vt:vector>
  </TitlesOfParts>
  <Company>UMKC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Hobbs, Erin</dc:creator>
  <cp:lastModifiedBy>Terra K Hamblin</cp:lastModifiedBy>
  <cp:revision>151</cp:revision>
  <cp:lastPrinted>2018-11-30T15:57:07Z</cp:lastPrinted>
  <dcterms:created xsi:type="dcterms:W3CDTF">2012-12-05T14:23:24Z</dcterms:created>
  <dcterms:modified xsi:type="dcterms:W3CDTF">2018-12-04T17:31:35Z</dcterms:modified>
</cp:coreProperties>
</file>