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8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Lst>
  <p:sldSz cx="9144000" cy="6858000" type="screen4x3"/>
  <p:notesSz cx="6858000" cy="9144000"/>
  <p:embeddedFontLst>
    <p:embeddedFont>
      <p:font typeface="Arial Black" panose="020B0A04020102020204" pitchFamily="34" charset="0"/>
      <p:regular r:id="rId88"/>
      <p:bold r:id="rId89"/>
    </p:embeddedFont>
    <p:embeddedFont>
      <p:font typeface="Impact" panose="020B0806030902050204" pitchFamily="34" charset="0"/>
      <p:regular r:id="rId90"/>
    </p:embeddedFont>
    <p:embeddedFont>
      <p:font typeface="Architects Daughter" panose="020B0604020202020204" charset="0"/>
      <p:regular r:id="rId91"/>
    </p:embeddedFont>
    <p:embeddedFont>
      <p:font typeface="Calibri" panose="020F0502020204030204" pitchFamily="34" charset="0"/>
      <p:regular r:id="rId92"/>
      <p:bold r:id="rId93"/>
      <p:italic r:id="rId94"/>
      <p:boldItalic r:id="rId9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989">
          <p15:clr>
            <a:srgbClr val="000000"/>
          </p15:clr>
        </p15:guide>
        <p15:guide id="2" pos="2880">
          <p15:clr>
            <a:srgbClr val="000000"/>
          </p15:clr>
        </p15:guide>
      </p15:sldGuideLst>
    </p:ext>
    <p:ext uri="{2D200454-40CA-4A62-9FC3-DE9A4176ACB9}">
      <p15:notesGuideLst xmlns:p15="http://schemas.microsoft.com/office/powerpoint/2012/main">
        <p15:guide id="1" orient="horz" pos="2880">
          <p15:clr>
            <a:srgbClr val="000000"/>
          </p15:clr>
        </p15:guide>
        <p15:guide id="2" pos="2160">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12E7F5F-83AA-44D8-9C13-05B44884F844}">
  <a:tblStyle styleId="{812E7F5F-83AA-44D8-9C13-05B44884F84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1450" y="67"/>
      </p:cViewPr>
      <p:guideLst>
        <p:guide orient="horz" pos="2989"/>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font" Target="fonts/font2.fntdata"/><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font" Target="fonts/font3.fntdata"/><Relationship Id="rId95"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6.fntdata"/><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1.fntdata"/><Relationship Id="rId91" Type="http://schemas.openxmlformats.org/officeDocument/2006/relationships/font" Target="fonts/font4.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7.fntdata"/><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nimh.nih.gov/videos/press/prbrainmaturing.mpe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1</a:t>
            </a:fld>
            <a:endParaRPr>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3" name="Google Shape;173;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10: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10</a:t>
            </a:fld>
            <a:endParaRPr sz="1200">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1" name="Google Shape;181;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11: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11</a:t>
            </a:fld>
            <a:endParaRPr sz="1200">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9" name="Google Shape;189;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12: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12</a:t>
            </a:fld>
            <a:endParaRPr sz="1200">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7" name="Google Shape;197;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13: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13</a:t>
            </a:fld>
            <a:endParaRPr sz="1200">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5" name="Google Shape;205;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14: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14</a:t>
            </a:fld>
            <a:endParaRPr sz="1200">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5: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15</a:t>
            </a:fld>
            <a:endParaRPr sz="1200">
              <a:solidFill>
                <a:schemeClr val="dk1"/>
              </a:solidFill>
              <a:latin typeface="Arial"/>
              <a:ea typeface="Arial"/>
              <a:cs typeface="Arial"/>
              <a:sym typeface="Arial"/>
            </a:endParaRPr>
          </a:p>
        </p:txBody>
      </p:sp>
      <p:sp>
        <p:nvSpPr>
          <p:cNvPr id="412" name="Google Shape;412;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3" name="Google Shape;413;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3" name="Google Shape;443;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p16: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16</a:t>
            </a:fld>
            <a:endParaRPr sz="1200">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17: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17</a:t>
            </a:fld>
            <a:endParaRPr sz="1200">
              <a:solidFill>
                <a:schemeClr val="dk1"/>
              </a:solidFill>
              <a:latin typeface="Arial"/>
              <a:ea typeface="Arial"/>
              <a:cs typeface="Arial"/>
              <a:sym typeface="Arial"/>
            </a:endParaRPr>
          </a:p>
        </p:txBody>
      </p:sp>
      <p:sp>
        <p:nvSpPr>
          <p:cNvPr id="465" name="Google Shape;465;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6" name="Google Shape;466;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7" name="Google Shape;467;p17: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17</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5" name="Google Shape;475;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 name="Google Shape;476;p18: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18</a:t>
            </a:fld>
            <a:endParaRPr sz="1200">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6" name="Google Shape;486;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p19: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19</a:t>
            </a:fld>
            <a:endParaRPr sz="1200">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 name="Google Shape;9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5" name="Google Shape;495;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p20: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20</a:t>
            </a:fld>
            <a:endParaRPr sz="1200">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21: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21</a:t>
            </a:fld>
            <a:endParaRPr sz="1200">
              <a:solidFill>
                <a:schemeClr val="dk1"/>
              </a:solidFill>
              <a:latin typeface="Arial"/>
              <a:ea typeface="Arial"/>
              <a:cs typeface="Arial"/>
              <a:sym typeface="Arial"/>
            </a:endParaRPr>
          </a:p>
        </p:txBody>
      </p:sp>
      <p:sp>
        <p:nvSpPr>
          <p:cNvPr id="508" name="Google Shape;508;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9" name="Google Shape;509;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Constructed from MRI scans of healthy children and teens, the time-lapse </a:t>
            </a:r>
            <a:r>
              <a:rPr lang="en-US" u="sng">
                <a:solidFill>
                  <a:schemeClr val="hlink"/>
                </a:solidFill>
                <a:hlinkClick r:id="rId3"/>
              </a:rPr>
              <a:t>"movie"</a:t>
            </a:r>
            <a:r>
              <a:rPr lang="en-US"/>
              <a:t>, from which the above images were extracted, compresses 15 years of brain development (ages 5–20) into just a few seconds. Red indicates more gray matter, blue less gray matter. Gray matter wanes in a back-to-front wave as the brain matures and neural connections are pruned. Areas performing more basic functions mature earlier; areas for higher order functions mature later. The prefrontal cortex, which handles reasoning and other "executive" functions, emerged late in evolution and is among the last to mature. Studies in twins are showing that development of such late-maturing areas is less influenced by heredity than areas that mature earlier.</a:t>
            </a:r>
            <a:endParaRPr/>
          </a:p>
          <a:p>
            <a:pPr marL="0" lvl="0" indent="0" algn="l" rtl="0">
              <a:spcBef>
                <a:spcPts val="360"/>
              </a:spcBef>
              <a:spcAft>
                <a:spcPts val="0"/>
              </a:spcAft>
              <a:buNone/>
            </a:pPr>
            <a:r>
              <a:rPr lang="en-US"/>
              <a:t>Source: Paul Thompson, Ph.D.</a:t>
            </a:r>
            <a:br>
              <a:rPr lang="en-US"/>
            </a:br>
            <a:r>
              <a:rPr lang="en-US"/>
              <a:t>UCLA Laboratory of Neuroimaging</a:t>
            </a:r>
            <a:endParaRPr/>
          </a:p>
          <a:p>
            <a:pPr marL="0" lvl="0" indent="0" algn="l" rtl="0">
              <a:spcBef>
                <a:spcPts val="360"/>
              </a:spcBef>
              <a:spcAft>
                <a:spcPts val="0"/>
              </a:spcAft>
              <a:buNone/>
            </a:pPr>
            <a:endParaRPr/>
          </a:p>
        </p:txBody>
      </p:sp>
      <p:sp>
        <p:nvSpPr>
          <p:cNvPr id="510" name="Google Shape;510;p21: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21</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3" name="Google Shape;523;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p22: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22</a:t>
            </a:fld>
            <a:endParaRPr sz="1200">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23: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23</a:t>
            </a:fld>
            <a:endParaRPr sz="1200">
              <a:solidFill>
                <a:schemeClr val="dk1"/>
              </a:solidFill>
              <a:latin typeface="Arial"/>
              <a:ea typeface="Arial"/>
              <a:cs typeface="Arial"/>
              <a:sym typeface="Arial"/>
            </a:endParaRPr>
          </a:p>
        </p:txBody>
      </p:sp>
      <p:sp>
        <p:nvSpPr>
          <p:cNvPr id="532" name="Google Shape;532;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3" name="Google Shape;533;p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p2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23</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3" name="Google Shape;543;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 name="Google Shape;544;p24: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24</a:t>
            </a:fld>
            <a:endParaRPr sz="1200">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3" name="Google Shape;553;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4" name="Google Shape;554;p25: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25</a:t>
            </a:fld>
            <a:endParaRPr sz="1200">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6" name="Google Shape;566;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3" name="Google Shape;583;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4" name="Google Shape;584;p27: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27</a:t>
            </a:fld>
            <a:endParaRPr sz="1200">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4" name="Google Shape;594;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5" name="Google Shape;595;p28: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28</a:t>
            </a:fld>
            <a:endParaRPr sz="1200">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1" name="Google Shape;611;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2" name="Google Shape;612;p29: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29</a:t>
            </a:fld>
            <a:endParaRPr sz="1200">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3: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9" name="Google Shape;619;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0" name="Google Shape;620;p30: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30</a:t>
            </a:fld>
            <a:endParaRPr sz="1200">
              <a:solidFill>
                <a:schemeClr val="dk1"/>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31: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31</a:t>
            </a:fld>
            <a:endParaRPr sz="1200">
              <a:solidFill>
                <a:schemeClr val="dk1"/>
              </a:solidFill>
              <a:latin typeface="Arial"/>
              <a:ea typeface="Arial"/>
              <a:cs typeface="Arial"/>
              <a:sym typeface="Arial"/>
            </a:endParaRPr>
          </a:p>
        </p:txBody>
      </p:sp>
      <p:sp>
        <p:nvSpPr>
          <p:cNvPr id="633" name="Google Shape;633;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4" name="Google Shape;634;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32: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32</a:t>
            </a:fld>
            <a:endParaRPr sz="1200">
              <a:solidFill>
                <a:schemeClr val="dk1"/>
              </a:solidFill>
              <a:latin typeface="Arial"/>
              <a:ea typeface="Arial"/>
              <a:cs typeface="Arial"/>
              <a:sym typeface="Arial"/>
            </a:endParaRPr>
          </a:p>
        </p:txBody>
      </p:sp>
      <p:sp>
        <p:nvSpPr>
          <p:cNvPr id="643" name="Google Shape;643;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4" name="Google Shape;644;p3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6" name="Google Shape;656;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7" name="Google Shape;657;p33: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33</a:t>
            </a:fld>
            <a:endParaRPr sz="1200">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5" name="Google Shape;665;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6" name="Google Shape;666;p34: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34</a:t>
            </a:fld>
            <a:endParaRPr sz="1200">
              <a:solidFill>
                <a:schemeClr val="dk1"/>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7" name="Google Shape;677;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8" name="Google Shape;678;p35: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35</a:t>
            </a:fld>
            <a:endParaRPr sz="1200">
              <a:solidFill>
                <a:schemeClr val="dk1"/>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0" name="Google Shape;690;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1" name="Google Shape;691;p36: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36</a:t>
            </a:fld>
            <a:endParaRPr sz="1200">
              <a:solidFill>
                <a:schemeClr val="dk1"/>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9" name="Google Shape;699;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0" name="Google Shape;700;p37: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37</a:t>
            </a:fld>
            <a:endParaRPr sz="1200">
              <a:solidFill>
                <a:schemeClr val="dk1"/>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8" name="Google Shape;708;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p38: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38</a:t>
            </a:fld>
            <a:endParaRPr sz="1200">
              <a:solidFill>
                <a:schemeClr val="dk1"/>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39: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39</a:t>
            </a:fld>
            <a:endParaRPr sz="1200">
              <a:solidFill>
                <a:schemeClr val="dk1"/>
              </a:solidFill>
              <a:latin typeface="Arial"/>
              <a:ea typeface="Arial"/>
              <a:cs typeface="Arial"/>
              <a:sym typeface="Arial"/>
            </a:endParaRPr>
          </a:p>
        </p:txBody>
      </p:sp>
      <p:sp>
        <p:nvSpPr>
          <p:cNvPr id="782" name="Google Shape;782;p39: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39</a:t>
            </a:fld>
            <a:endParaRPr sz="1200">
              <a:solidFill>
                <a:schemeClr val="dk1"/>
              </a:solidFill>
              <a:latin typeface="Times New Roman"/>
              <a:ea typeface="Times New Roman"/>
              <a:cs typeface="Times New Roman"/>
              <a:sym typeface="Times New Roman"/>
            </a:endParaRPr>
          </a:p>
        </p:txBody>
      </p:sp>
      <p:sp>
        <p:nvSpPr>
          <p:cNvPr id="783" name="Google Shape;783;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84" name="Google Shape;784;p3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1" name="Google Shape;111;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4: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40: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40</a:t>
            </a:fld>
            <a:endParaRPr sz="1200">
              <a:solidFill>
                <a:schemeClr val="dk1"/>
              </a:solidFill>
              <a:latin typeface="Arial"/>
              <a:ea typeface="Arial"/>
              <a:cs typeface="Arial"/>
              <a:sym typeface="Arial"/>
            </a:endParaRPr>
          </a:p>
        </p:txBody>
      </p:sp>
      <p:sp>
        <p:nvSpPr>
          <p:cNvPr id="826" name="Google Shape;826;p40: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40</a:t>
            </a:fld>
            <a:endParaRPr sz="1200">
              <a:solidFill>
                <a:schemeClr val="dk1"/>
              </a:solidFill>
              <a:latin typeface="Times New Roman"/>
              <a:ea typeface="Times New Roman"/>
              <a:cs typeface="Times New Roman"/>
              <a:sym typeface="Times New Roman"/>
            </a:endParaRPr>
          </a:p>
        </p:txBody>
      </p:sp>
      <p:sp>
        <p:nvSpPr>
          <p:cNvPr id="827" name="Google Shape;827;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8" name="Google Shape;828;p4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41: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41</a:t>
            </a:fld>
            <a:endParaRPr sz="1200">
              <a:solidFill>
                <a:schemeClr val="dk1"/>
              </a:solidFill>
              <a:latin typeface="Arial"/>
              <a:ea typeface="Arial"/>
              <a:cs typeface="Arial"/>
              <a:sym typeface="Arial"/>
            </a:endParaRPr>
          </a:p>
        </p:txBody>
      </p:sp>
      <p:sp>
        <p:nvSpPr>
          <p:cNvPr id="836" name="Google Shape;836;p41: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41</a:t>
            </a:fld>
            <a:endParaRPr sz="1200">
              <a:solidFill>
                <a:schemeClr val="dk1"/>
              </a:solidFill>
              <a:latin typeface="Times New Roman"/>
              <a:ea typeface="Times New Roman"/>
              <a:cs typeface="Times New Roman"/>
              <a:sym typeface="Times New Roman"/>
            </a:endParaRPr>
          </a:p>
        </p:txBody>
      </p:sp>
      <p:sp>
        <p:nvSpPr>
          <p:cNvPr id="837" name="Google Shape;837;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8" name="Google Shape;838;p4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52" name="Google Shape;852;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3" name="Google Shape;853;p42: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42</a:t>
            </a:fld>
            <a:endParaRPr sz="1200">
              <a:solidFill>
                <a:schemeClr val="dk1"/>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61" name="Google Shape;861;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2" name="Google Shape;862;p43: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43</a:t>
            </a:fld>
            <a:endParaRPr sz="1200">
              <a:solidFill>
                <a:schemeClr val="dk1"/>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44: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44</a:t>
            </a:fld>
            <a:endParaRPr sz="1200">
              <a:solidFill>
                <a:schemeClr val="dk1"/>
              </a:solidFill>
              <a:latin typeface="Arial"/>
              <a:ea typeface="Arial"/>
              <a:cs typeface="Arial"/>
              <a:sym typeface="Arial"/>
            </a:endParaRPr>
          </a:p>
        </p:txBody>
      </p:sp>
      <p:sp>
        <p:nvSpPr>
          <p:cNvPr id="870" name="Google Shape;870;p44: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44</a:t>
            </a:fld>
            <a:endParaRPr sz="1200">
              <a:solidFill>
                <a:schemeClr val="dk1"/>
              </a:solidFill>
              <a:latin typeface="Times New Roman"/>
              <a:ea typeface="Times New Roman"/>
              <a:cs typeface="Times New Roman"/>
              <a:sym typeface="Times New Roman"/>
            </a:endParaRPr>
          </a:p>
        </p:txBody>
      </p:sp>
      <p:sp>
        <p:nvSpPr>
          <p:cNvPr id="871" name="Google Shape;871;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2" name="Google Shape;872;p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82" name="Google Shape;882;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3" name="Google Shape;883;p45: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45</a:t>
            </a:fld>
            <a:endParaRPr sz="1200">
              <a:solidFill>
                <a:schemeClr val="dk1"/>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96" name="Google Shape;896;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7" name="Google Shape;897;p46: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46</a:t>
            </a:fld>
            <a:endParaRPr sz="1200">
              <a:solidFill>
                <a:schemeClr val="dk1"/>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5" name="Google Shape;905;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6" name="Google Shape;906;p47: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47</a:t>
            </a:fld>
            <a:endParaRPr sz="1200">
              <a:solidFill>
                <a:schemeClr val="dk1"/>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4" name="Google Shape;914;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5" name="Google Shape;915;p48: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48</a:t>
            </a:fld>
            <a:endParaRPr sz="1200">
              <a:solidFill>
                <a:schemeClr val="dk1"/>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3" name="Google Shape;923;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4" name="Google Shape;924;p49: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49</a:t>
            </a:fld>
            <a:endParaRPr sz="1200">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1" name="Google Shape;121;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5: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50: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50</a:t>
            </a:fld>
            <a:endParaRPr sz="1200">
              <a:solidFill>
                <a:schemeClr val="dk1"/>
              </a:solidFill>
              <a:latin typeface="Arial"/>
              <a:ea typeface="Arial"/>
              <a:cs typeface="Arial"/>
              <a:sym typeface="Arial"/>
            </a:endParaRPr>
          </a:p>
        </p:txBody>
      </p:sp>
      <p:sp>
        <p:nvSpPr>
          <p:cNvPr id="932" name="Google Shape;932;p50: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50</a:t>
            </a:fld>
            <a:endParaRPr sz="1200">
              <a:solidFill>
                <a:schemeClr val="dk1"/>
              </a:solidFill>
              <a:latin typeface="Times New Roman"/>
              <a:ea typeface="Times New Roman"/>
              <a:cs typeface="Times New Roman"/>
              <a:sym typeface="Times New Roman"/>
            </a:endParaRPr>
          </a:p>
        </p:txBody>
      </p:sp>
      <p:sp>
        <p:nvSpPr>
          <p:cNvPr id="933" name="Google Shape;933;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4" name="Google Shape;934;p5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p51: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51</a:t>
            </a:fld>
            <a:endParaRPr sz="1200">
              <a:solidFill>
                <a:schemeClr val="dk1"/>
              </a:solidFill>
              <a:latin typeface="Arial"/>
              <a:ea typeface="Arial"/>
              <a:cs typeface="Arial"/>
              <a:sym typeface="Arial"/>
            </a:endParaRPr>
          </a:p>
        </p:txBody>
      </p:sp>
      <p:sp>
        <p:nvSpPr>
          <p:cNvPr id="941" name="Google Shape;941;p51: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51</a:t>
            </a:fld>
            <a:endParaRPr sz="1200">
              <a:solidFill>
                <a:schemeClr val="dk1"/>
              </a:solidFill>
              <a:latin typeface="Times New Roman"/>
              <a:ea typeface="Times New Roman"/>
              <a:cs typeface="Times New Roman"/>
              <a:sym typeface="Times New Roman"/>
            </a:endParaRPr>
          </a:p>
        </p:txBody>
      </p:sp>
      <p:sp>
        <p:nvSpPr>
          <p:cNvPr id="942" name="Google Shape;942;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3" name="Google Shape;943;p5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52: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52</a:t>
            </a:fld>
            <a:endParaRPr sz="1200">
              <a:solidFill>
                <a:schemeClr val="dk1"/>
              </a:solidFill>
              <a:latin typeface="Arial"/>
              <a:ea typeface="Arial"/>
              <a:cs typeface="Arial"/>
              <a:sym typeface="Arial"/>
            </a:endParaRPr>
          </a:p>
        </p:txBody>
      </p:sp>
      <p:sp>
        <p:nvSpPr>
          <p:cNvPr id="954" name="Google Shape;954;p52: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52</a:t>
            </a:fld>
            <a:endParaRPr sz="1200">
              <a:solidFill>
                <a:schemeClr val="dk1"/>
              </a:solidFill>
              <a:latin typeface="Times New Roman"/>
              <a:ea typeface="Times New Roman"/>
              <a:cs typeface="Times New Roman"/>
              <a:sym typeface="Times New Roman"/>
            </a:endParaRPr>
          </a:p>
        </p:txBody>
      </p:sp>
      <p:sp>
        <p:nvSpPr>
          <p:cNvPr id="955" name="Google Shape;955;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56" name="Google Shape;956;p5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Binds strongly = affinity</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64" name="Google Shape;964;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5" name="Google Shape;965;p53: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53</a:t>
            </a:fld>
            <a:endParaRPr sz="1200">
              <a:solidFill>
                <a:schemeClr val="dk1"/>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3" name="Google Shape;973;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4" name="Google Shape;974;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54</a:t>
            </a:fld>
            <a:endParaRPr>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0" name="Google Shape;980;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1" name="Google Shape;981;p55: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55</a:t>
            </a:fld>
            <a:endParaRPr sz="1200">
              <a:solidFill>
                <a:schemeClr val="dk1"/>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1" name="Google Shape;991;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2" name="Google Shape;992;p56: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56</a:t>
            </a:fld>
            <a:endParaRPr sz="1200">
              <a:solidFill>
                <a:schemeClr val="dk1"/>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1" name="Google Shape;1011;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2" name="Google Shape;1012;p57: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57</a:t>
            </a:fld>
            <a:endParaRPr sz="1200">
              <a:solidFill>
                <a:schemeClr val="dk1"/>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24" name="Google Shape;1024;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5" name="Google Shape;1025;p58: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58</a:t>
            </a:fld>
            <a:endParaRPr sz="1200">
              <a:solidFill>
                <a:schemeClr val="dk1"/>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6" name="Google Shape;1036;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7" name="Google Shape;1037;p59: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59</a:t>
            </a:fld>
            <a:endParaRPr sz="1200">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0" name="Google Shape;130;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6: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a:t>
            </a:fld>
            <a:endParaRPr sz="1200">
              <a:solidFill>
                <a:schemeClr val="dk1"/>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77" name="Google Shape;1077;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8" name="Google Shape;1078;p60: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60</a:t>
            </a:fld>
            <a:endParaRPr sz="1200">
              <a:solidFill>
                <a:schemeClr val="dk1"/>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89" name="Google Shape;1089;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0" name="Google Shape;1090;p61: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61</a:t>
            </a:fld>
            <a:endParaRPr sz="1200">
              <a:solidFill>
                <a:schemeClr val="dk1"/>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9" name="Google Shape;1099;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0" name="Google Shape;1100;p62: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62</a:t>
            </a:fld>
            <a:endParaRPr sz="1200">
              <a:solidFill>
                <a:schemeClr val="dk1"/>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09" name="Google Shape;1109;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0" name="Google Shape;1110;p63: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63</a:t>
            </a:fld>
            <a:endParaRPr sz="1200">
              <a:solidFill>
                <a:schemeClr val="dk1"/>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19" name="Google Shape;1119;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0" name="Google Shape;1120;p64: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64</a:t>
            </a:fld>
            <a:endParaRPr sz="1200">
              <a:solidFill>
                <a:schemeClr val="dk1"/>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p65: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65</a:t>
            </a:fld>
            <a:endParaRPr sz="1200">
              <a:solidFill>
                <a:schemeClr val="dk1"/>
              </a:solidFill>
              <a:latin typeface="Arial"/>
              <a:ea typeface="Arial"/>
              <a:cs typeface="Arial"/>
              <a:sym typeface="Arial"/>
            </a:endParaRPr>
          </a:p>
        </p:txBody>
      </p:sp>
      <p:sp>
        <p:nvSpPr>
          <p:cNvPr id="1157" name="Google Shape;1157;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8" name="Google Shape;1158;p6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9" name="Google Shape;1159;p65: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65</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81" name="Google Shape;1181;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2" name="Google Shape;1182;p66: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66</a:t>
            </a:fld>
            <a:endParaRPr sz="1200">
              <a:solidFill>
                <a:schemeClr val="dk1"/>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94" name="Google Shape;1194;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5" name="Google Shape;1195;p67: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67</a:t>
            </a:fld>
            <a:endParaRPr sz="1200">
              <a:solidFill>
                <a:schemeClr val="dk1"/>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13" name="Google Shape;1213;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4" name="Google Shape;1214;p68: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68</a:t>
            </a:fld>
            <a:endParaRPr sz="1200">
              <a:solidFill>
                <a:schemeClr val="dk1"/>
              </a:solidFill>
              <a:latin typeface="Arial"/>
              <a:ea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3" name="Google Shape;1223;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4" name="Google Shape;1224;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69</a:t>
            </a:fld>
            <a:endParaRPr>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 name="Google Shape;149;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7</a:t>
            </a:fld>
            <a:endParaRPr>
              <a:latin typeface="Arial"/>
              <a:ea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30" name="Google Shape;1230;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1" name="Google Shape;1231;p70: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70</a:t>
            </a:fld>
            <a:endParaRPr sz="1200">
              <a:solidFill>
                <a:schemeClr val="dk1"/>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40" name="Google Shape;1240;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1" name="Google Shape;1241;p71: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71</a:t>
            </a:fld>
            <a:endParaRPr sz="1200">
              <a:solidFill>
                <a:schemeClr val="dk1"/>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50" name="Google Shape;1250;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1" name="Google Shape;1251;p72: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72</a:t>
            </a:fld>
            <a:endParaRPr sz="1200">
              <a:solidFill>
                <a:schemeClr val="dk1"/>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61" name="Google Shape;1261;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2" name="Google Shape;1262;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73</a:t>
            </a:fld>
            <a:endParaRPr>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68" name="Google Shape;1268;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9" name="Google Shape;1269;p74: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74</a:t>
            </a:fld>
            <a:endParaRPr sz="1200">
              <a:solidFill>
                <a:schemeClr val="dk1"/>
              </a:solidFill>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77" name="Google Shape;1277;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8" name="Google Shape;1278;p75: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75</a:t>
            </a:fld>
            <a:endParaRPr sz="1200">
              <a:solidFill>
                <a:schemeClr val="dk1"/>
              </a:solidFill>
              <a:latin typeface="Arial"/>
              <a:ea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86" name="Google Shape;1286;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7" name="Google Shape;1287;p76: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76</a:t>
            </a:fld>
            <a:endParaRPr sz="1200">
              <a:solidFill>
                <a:schemeClr val="dk1"/>
              </a:solidFill>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95" name="Google Shape;1295;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6" name="Google Shape;1296;p77: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77</a:t>
            </a:fld>
            <a:endParaRPr sz="1200">
              <a:solidFill>
                <a:schemeClr val="dk1"/>
              </a:solidFill>
              <a:latin typeface="Arial"/>
              <a:ea typeface="Arial"/>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05" name="Google Shape;1305;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6" name="Google Shape;1306;p78: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78</a:t>
            </a:fld>
            <a:endParaRPr sz="1200">
              <a:solidFill>
                <a:schemeClr val="dk1"/>
              </a:solidFill>
              <a:latin typeface="Arial"/>
              <a:ea typeface="Arial"/>
              <a:cs typeface="Arial"/>
              <a:sym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16" name="Google Shape;1316;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7" name="Google Shape;1317;p79: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79</a:t>
            </a:fld>
            <a:endParaRPr sz="1200">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6" name="Google Shape;156;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8: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a:t>
            </a:fld>
            <a:endParaRPr sz="1200">
              <a:solidFill>
                <a:schemeClr val="dk1"/>
              </a:solidFill>
              <a:latin typeface="Arial"/>
              <a:ea typeface="Arial"/>
              <a:cs typeface="Arial"/>
              <a:sym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Google Shape;1325;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26" name="Google Shape;1326;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7" name="Google Shape;1327;p80: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80</a:t>
            </a:fld>
            <a:endParaRPr sz="1200">
              <a:solidFill>
                <a:schemeClr val="dk1"/>
              </a:solidFill>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36" name="Google Shape;1336;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7" name="Google Shape;1337;p81: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81</a:t>
            </a:fld>
            <a:endParaRPr sz="1200">
              <a:solidFill>
                <a:schemeClr val="dk1"/>
              </a:solidFill>
              <a:latin typeface="Arial"/>
              <a:ea typeface="Arial"/>
              <a:cs typeface="Arial"/>
              <a:sym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46" name="Google Shape;1346;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7" name="Google Shape;1347;p82: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82</a:t>
            </a:fld>
            <a:endParaRPr sz="1200">
              <a:solidFill>
                <a:schemeClr val="dk1"/>
              </a:solidFill>
              <a:latin typeface="Arial"/>
              <a:ea typeface="Arial"/>
              <a:cs typeface="Arial"/>
              <a:sym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6"/>
        <p:cNvGrpSpPr/>
        <p:nvPr/>
      </p:nvGrpSpPr>
      <p:grpSpPr>
        <a:xfrm>
          <a:off x="0" y="0"/>
          <a:ext cx="0" cy="0"/>
          <a:chOff x="0" y="0"/>
          <a:chExt cx="0" cy="0"/>
        </a:xfrm>
      </p:grpSpPr>
      <p:sp>
        <p:nvSpPr>
          <p:cNvPr id="1357" name="Google Shape;1357;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8" name="Google Shape;1358;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9" name="Google Shape;1359;p83: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83</a:t>
            </a:fld>
            <a:endParaRPr sz="1200">
              <a:solidFill>
                <a:schemeClr val="dk1"/>
              </a:solidFill>
              <a:latin typeface="Arial"/>
              <a:ea typeface="Arial"/>
              <a:cs typeface="Arial"/>
              <a:sym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70" name="Google Shape;1370;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1" name="Google Shape;1371;p84: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84</a:t>
            </a:fld>
            <a:endParaRPr sz="1200">
              <a:solidFill>
                <a:schemeClr val="dk1"/>
              </a:solidFill>
              <a:latin typeface="Arial"/>
              <a:ea typeface="Arial"/>
              <a:cs typeface="Arial"/>
              <a:sym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80" name="Google Shape;1380;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1" name="Google Shape;1381;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85</a:t>
            </a:fld>
            <a:endParaRPr>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4" name="Google Shape;164;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9: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9</a:t>
            </a:fld>
            <a:endParaRPr sz="1200">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6858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6356350"/>
            <a:ext cx="1819275"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chemeClr val="accent1"/>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chemeClr val="accent1"/>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chemeClr val="accent1"/>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chemeClr val="accent1"/>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chemeClr val="accent1"/>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chemeClr val="accent1"/>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chemeClr val="accent1"/>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chemeClr val="accent1"/>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r>
              <a:rPr lang="en-US"/>
              <a:t>Slide </a:t>
            </a: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0" y="274638"/>
            <a:ext cx="8372475"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106612" y="-139700"/>
            <a:ext cx="4525963" cy="80057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356350"/>
            <a:ext cx="1819275"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chemeClr val="accent1"/>
                </a:solidFill>
                <a:latin typeface="Calibri"/>
                <a:ea typeface="Calibri"/>
                <a:cs typeface="Calibri"/>
                <a:sym typeface="Calibri"/>
              </a:defRPr>
            </a:lvl1pPr>
            <a:lvl2pPr marL="0" marR="0" lvl="1" indent="0" algn="r">
              <a:spcBef>
                <a:spcPts val="0"/>
              </a:spcBef>
              <a:spcAft>
                <a:spcPts val="0"/>
              </a:spcAft>
              <a:buNone/>
              <a:defRPr sz="1200">
                <a:solidFill>
                  <a:schemeClr val="accent1"/>
                </a:solidFill>
                <a:latin typeface="Calibri"/>
                <a:ea typeface="Calibri"/>
                <a:cs typeface="Calibri"/>
                <a:sym typeface="Calibri"/>
              </a:defRPr>
            </a:lvl2pPr>
            <a:lvl3pPr marL="0" marR="0" lvl="2" indent="0" algn="r">
              <a:spcBef>
                <a:spcPts val="0"/>
              </a:spcBef>
              <a:spcAft>
                <a:spcPts val="0"/>
              </a:spcAft>
              <a:buNone/>
              <a:defRPr sz="1200">
                <a:solidFill>
                  <a:schemeClr val="accent1"/>
                </a:solidFill>
                <a:latin typeface="Calibri"/>
                <a:ea typeface="Calibri"/>
                <a:cs typeface="Calibri"/>
                <a:sym typeface="Calibri"/>
              </a:defRPr>
            </a:lvl3pPr>
            <a:lvl4pPr marL="0" marR="0" lvl="3" indent="0" algn="r">
              <a:spcBef>
                <a:spcPts val="0"/>
              </a:spcBef>
              <a:spcAft>
                <a:spcPts val="0"/>
              </a:spcAft>
              <a:buNone/>
              <a:defRPr sz="1200">
                <a:solidFill>
                  <a:schemeClr val="accent1"/>
                </a:solidFill>
                <a:latin typeface="Calibri"/>
                <a:ea typeface="Calibri"/>
                <a:cs typeface="Calibri"/>
                <a:sym typeface="Calibri"/>
              </a:defRPr>
            </a:lvl4pPr>
            <a:lvl5pPr marL="0" marR="0" lvl="4" indent="0" algn="r">
              <a:spcBef>
                <a:spcPts val="0"/>
              </a:spcBef>
              <a:spcAft>
                <a:spcPts val="0"/>
              </a:spcAft>
              <a:buNone/>
              <a:defRPr sz="1200">
                <a:solidFill>
                  <a:schemeClr val="accent1"/>
                </a:solidFill>
                <a:latin typeface="Calibri"/>
                <a:ea typeface="Calibri"/>
                <a:cs typeface="Calibri"/>
                <a:sym typeface="Calibri"/>
              </a:defRPr>
            </a:lvl5pPr>
            <a:lvl6pPr marL="0" marR="0" lvl="5" indent="0" algn="r">
              <a:spcBef>
                <a:spcPts val="0"/>
              </a:spcBef>
              <a:spcAft>
                <a:spcPts val="0"/>
              </a:spcAft>
              <a:buNone/>
              <a:defRPr sz="1200">
                <a:solidFill>
                  <a:schemeClr val="accent1"/>
                </a:solidFill>
                <a:latin typeface="Calibri"/>
                <a:ea typeface="Calibri"/>
                <a:cs typeface="Calibri"/>
                <a:sym typeface="Calibri"/>
              </a:defRPr>
            </a:lvl6pPr>
            <a:lvl7pPr marL="0" marR="0" lvl="6" indent="0" algn="r">
              <a:spcBef>
                <a:spcPts val="0"/>
              </a:spcBef>
              <a:spcAft>
                <a:spcPts val="0"/>
              </a:spcAft>
              <a:buNone/>
              <a:defRPr sz="1200">
                <a:solidFill>
                  <a:schemeClr val="accent1"/>
                </a:solidFill>
                <a:latin typeface="Calibri"/>
                <a:ea typeface="Calibri"/>
                <a:cs typeface="Calibri"/>
                <a:sym typeface="Calibri"/>
              </a:defRPr>
            </a:lvl7pPr>
            <a:lvl8pPr marL="0" marR="0" lvl="7" indent="0" algn="r">
              <a:spcBef>
                <a:spcPts val="0"/>
              </a:spcBef>
              <a:spcAft>
                <a:spcPts val="0"/>
              </a:spcAft>
              <a:buNone/>
              <a:defRPr sz="1200">
                <a:solidFill>
                  <a:schemeClr val="accent1"/>
                </a:solidFill>
                <a:latin typeface="Calibri"/>
                <a:ea typeface="Calibri"/>
                <a:cs typeface="Calibri"/>
                <a:sym typeface="Calibri"/>
              </a:defRPr>
            </a:lvl8pPr>
            <a:lvl9pPr marL="0" marR="0" lvl="8" indent="0" algn="r">
              <a:spcBef>
                <a:spcPts val="0"/>
              </a:spcBef>
              <a:spcAft>
                <a:spcPts val="0"/>
              </a:spcAft>
              <a:buNone/>
              <a:defRPr sz="1200">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3894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984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356350"/>
            <a:ext cx="1819275"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chemeClr val="accent1"/>
                </a:solidFill>
                <a:latin typeface="Calibri"/>
                <a:ea typeface="Calibri"/>
                <a:cs typeface="Calibri"/>
                <a:sym typeface="Calibri"/>
              </a:defRPr>
            </a:lvl1pPr>
            <a:lvl2pPr marL="0" marR="0" lvl="1" indent="0" algn="r">
              <a:spcBef>
                <a:spcPts val="0"/>
              </a:spcBef>
              <a:spcAft>
                <a:spcPts val="0"/>
              </a:spcAft>
              <a:buNone/>
              <a:defRPr sz="1200">
                <a:solidFill>
                  <a:schemeClr val="accent1"/>
                </a:solidFill>
                <a:latin typeface="Calibri"/>
                <a:ea typeface="Calibri"/>
                <a:cs typeface="Calibri"/>
                <a:sym typeface="Calibri"/>
              </a:defRPr>
            </a:lvl2pPr>
            <a:lvl3pPr marL="0" marR="0" lvl="2" indent="0" algn="r">
              <a:spcBef>
                <a:spcPts val="0"/>
              </a:spcBef>
              <a:spcAft>
                <a:spcPts val="0"/>
              </a:spcAft>
              <a:buNone/>
              <a:defRPr sz="1200">
                <a:solidFill>
                  <a:schemeClr val="accent1"/>
                </a:solidFill>
                <a:latin typeface="Calibri"/>
                <a:ea typeface="Calibri"/>
                <a:cs typeface="Calibri"/>
                <a:sym typeface="Calibri"/>
              </a:defRPr>
            </a:lvl3pPr>
            <a:lvl4pPr marL="0" marR="0" lvl="3" indent="0" algn="r">
              <a:spcBef>
                <a:spcPts val="0"/>
              </a:spcBef>
              <a:spcAft>
                <a:spcPts val="0"/>
              </a:spcAft>
              <a:buNone/>
              <a:defRPr sz="1200">
                <a:solidFill>
                  <a:schemeClr val="accent1"/>
                </a:solidFill>
                <a:latin typeface="Calibri"/>
                <a:ea typeface="Calibri"/>
                <a:cs typeface="Calibri"/>
                <a:sym typeface="Calibri"/>
              </a:defRPr>
            </a:lvl4pPr>
            <a:lvl5pPr marL="0" marR="0" lvl="4" indent="0" algn="r">
              <a:spcBef>
                <a:spcPts val="0"/>
              </a:spcBef>
              <a:spcAft>
                <a:spcPts val="0"/>
              </a:spcAft>
              <a:buNone/>
              <a:defRPr sz="1200">
                <a:solidFill>
                  <a:schemeClr val="accent1"/>
                </a:solidFill>
                <a:latin typeface="Calibri"/>
                <a:ea typeface="Calibri"/>
                <a:cs typeface="Calibri"/>
                <a:sym typeface="Calibri"/>
              </a:defRPr>
            </a:lvl5pPr>
            <a:lvl6pPr marL="0" marR="0" lvl="5" indent="0" algn="r">
              <a:spcBef>
                <a:spcPts val="0"/>
              </a:spcBef>
              <a:spcAft>
                <a:spcPts val="0"/>
              </a:spcAft>
              <a:buNone/>
              <a:defRPr sz="1200">
                <a:solidFill>
                  <a:schemeClr val="accent1"/>
                </a:solidFill>
                <a:latin typeface="Calibri"/>
                <a:ea typeface="Calibri"/>
                <a:cs typeface="Calibri"/>
                <a:sym typeface="Calibri"/>
              </a:defRPr>
            </a:lvl6pPr>
            <a:lvl7pPr marL="0" marR="0" lvl="6" indent="0" algn="r">
              <a:spcBef>
                <a:spcPts val="0"/>
              </a:spcBef>
              <a:spcAft>
                <a:spcPts val="0"/>
              </a:spcAft>
              <a:buNone/>
              <a:defRPr sz="1200">
                <a:solidFill>
                  <a:schemeClr val="accent1"/>
                </a:solidFill>
                <a:latin typeface="Calibri"/>
                <a:ea typeface="Calibri"/>
                <a:cs typeface="Calibri"/>
                <a:sym typeface="Calibri"/>
              </a:defRPr>
            </a:lvl7pPr>
            <a:lvl8pPr marL="0" marR="0" lvl="7" indent="0" algn="r">
              <a:spcBef>
                <a:spcPts val="0"/>
              </a:spcBef>
              <a:spcAft>
                <a:spcPts val="0"/>
              </a:spcAft>
              <a:buNone/>
              <a:defRPr sz="1200">
                <a:solidFill>
                  <a:schemeClr val="accent1"/>
                </a:solidFill>
                <a:latin typeface="Calibri"/>
                <a:ea typeface="Calibri"/>
                <a:cs typeface="Calibri"/>
                <a:sym typeface="Calibri"/>
              </a:defRPr>
            </a:lvl8pPr>
            <a:lvl9pPr marL="0" marR="0" lvl="8" indent="0" algn="r">
              <a:spcBef>
                <a:spcPts val="0"/>
              </a:spcBef>
              <a:spcAft>
                <a:spcPts val="0"/>
              </a:spcAft>
              <a:buNone/>
              <a:defRPr sz="1200">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chemeClr val="lt1"/>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chemeClr val="lt1"/>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chemeClr val="lt1"/>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chemeClr val="lt1"/>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chemeClr val="lt1"/>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chemeClr val="lt1"/>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chemeClr val="lt1"/>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chemeClr val="lt1"/>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0" y="274638"/>
            <a:ext cx="8372475"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366713" y="1600200"/>
            <a:ext cx="8005762"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7300913" y="6456363"/>
            <a:ext cx="1819275"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chemeClr val="lt1"/>
                </a:solidFill>
                <a:latin typeface="Calibri"/>
                <a:ea typeface="Calibri"/>
                <a:cs typeface="Calibri"/>
                <a:sym typeface="Calibri"/>
              </a:defRPr>
            </a:lvl1pPr>
            <a:lvl2pPr marL="0" marR="0" lvl="1" indent="0" algn="r">
              <a:spcBef>
                <a:spcPts val="0"/>
              </a:spcBef>
              <a:spcAft>
                <a:spcPts val="0"/>
              </a:spcAft>
              <a:buNone/>
              <a:defRPr sz="1200">
                <a:solidFill>
                  <a:schemeClr val="lt1"/>
                </a:solidFill>
                <a:latin typeface="Calibri"/>
                <a:ea typeface="Calibri"/>
                <a:cs typeface="Calibri"/>
                <a:sym typeface="Calibri"/>
              </a:defRPr>
            </a:lvl2pPr>
            <a:lvl3pPr marL="0" marR="0" lvl="2" indent="0" algn="r">
              <a:spcBef>
                <a:spcPts val="0"/>
              </a:spcBef>
              <a:spcAft>
                <a:spcPts val="0"/>
              </a:spcAft>
              <a:buNone/>
              <a:defRPr sz="1200">
                <a:solidFill>
                  <a:schemeClr val="lt1"/>
                </a:solidFill>
                <a:latin typeface="Calibri"/>
                <a:ea typeface="Calibri"/>
                <a:cs typeface="Calibri"/>
                <a:sym typeface="Calibri"/>
              </a:defRPr>
            </a:lvl3pPr>
            <a:lvl4pPr marL="0" marR="0" lvl="3" indent="0" algn="r">
              <a:spcBef>
                <a:spcPts val="0"/>
              </a:spcBef>
              <a:spcAft>
                <a:spcPts val="0"/>
              </a:spcAft>
              <a:buNone/>
              <a:defRPr sz="1200">
                <a:solidFill>
                  <a:schemeClr val="lt1"/>
                </a:solidFill>
                <a:latin typeface="Calibri"/>
                <a:ea typeface="Calibri"/>
                <a:cs typeface="Calibri"/>
                <a:sym typeface="Calibri"/>
              </a:defRPr>
            </a:lvl4pPr>
            <a:lvl5pPr marL="0" marR="0" lvl="4" indent="0" algn="r">
              <a:spcBef>
                <a:spcPts val="0"/>
              </a:spcBef>
              <a:spcAft>
                <a:spcPts val="0"/>
              </a:spcAft>
              <a:buNone/>
              <a:defRPr sz="1200">
                <a:solidFill>
                  <a:schemeClr val="lt1"/>
                </a:solidFill>
                <a:latin typeface="Calibri"/>
                <a:ea typeface="Calibri"/>
                <a:cs typeface="Calibri"/>
                <a:sym typeface="Calibri"/>
              </a:defRPr>
            </a:lvl5pPr>
            <a:lvl6pPr marL="0" marR="0" lvl="5" indent="0" algn="r">
              <a:spcBef>
                <a:spcPts val="0"/>
              </a:spcBef>
              <a:spcAft>
                <a:spcPts val="0"/>
              </a:spcAft>
              <a:buNone/>
              <a:defRPr sz="1200">
                <a:solidFill>
                  <a:schemeClr val="lt1"/>
                </a:solidFill>
                <a:latin typeface="Calibri"/>
                <a:ea typeface="Calibri"/>
                <a:cs typeface="Calibri"/>
                <a:sym typeface="Calibri"/>
              </a:defRPr>
            </a:lvl6pPr>
            <a:lvl7pPr marL="0" marR="0" lvl="6" indent="0" algn="r">
              <a:spcBef>
                <a:spcPts val="0"/>
              </a:spcBef>
              <a:spcAft>
                <a:spcPts val="0"/>
              </a:spcAft>
              <a:buNone/>
              <a:defRPr sz="1200">
                <a:solidFill>
                  <a:schemeClr val="lt1"/>
                </a:solidFill>
                <a:latin typeface="Calibri"/>
                <a:ea typeface="Calibri"/>
                <a:cs typeface="Calibri"/>
                <a:sym typeface="Calibri"/>
              </a:defRPr>
            </a:lvl7pPr>
            <a:lvl8pPr marL="0" marR="0" lvl="7" indent="0" algn="r">
              <a:spcBef>
                <a:spcPts val="0"/>
              </a:spcBef>
              <a:spcAft>
                <a:spcPts val="0"/>
              </a:spcAft>
              <a:buNone/>
              <a:defRPr sz="1200">
                <a:solidFill>
                  <a:schemeClr val="lt1"/>
                </a:solidFill>
                <a:latin typeface="Calibri"/>
                <a:ea typeface="Calibri"/>
                <a:cs typeface="Calibri"/>
                <a:sym typeface="Calibri"/>
              </a:defRPr>
            </a:lvl8pPr>
            <a:lvl9pPr marL="0" marR="0" lvl="8" indent="0" algn="r">
              <a:spcBef>
                <a:spcPts val="0"/>
              </a:spcBef>
              <a:spcAft>
                <a:spcPts val="0"/>
              </a:spcAft>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0" y="274638"/>
            <a:ext cx="8372475"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236010" y="1600200"/>
            <a:ext cx="3687254"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4" name="Google Shape;34;p5"/>
          <p:cNvSpPr txBox="1">
            <a:spLocks noGrp="1"/>
          </p:cNvSpPr>
          <p:nvPr>
            <p:ph type="body" idx="2"/>
          </p:nvPr>
        </p:nvSpPr>
        <p:spPr>
          <a:xfrm>
            <a:off x="4176173" y="1600200"/>
            <a:ext cx="3960568"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5" name="Google Shape;35;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
          <p:cNvSpPr txBox="1">
            <a:spLocks noGrp="1"/>
          </p:cNvSpPr>
          <p:nvPr>
            <p:ph type="sldNum" idx="12"/>
          </p:nvPr>
        </p:nvSpPr>
        <p:spPr>
          <a:xfrm>
            <a:off x="7327900" y="6492875"/>
            <a:ext cx="1819275"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chemeClr val="lt1"/>
                </a:solidFill>
                <a:latin typeface="Calibri"/>
                <a:ea typeface="Calibri"/>
                <a:cs typeface="Calibri"/>
                <a:sym typeface="Calibri"/>
              </a:defRPr>
            </a:lvl1pPr>
            <a:lvl2pPr marL="0" marR="0" lvl="1" indent="0" algn="r">
              <a:spcBef>
                <a:spcPts val="0"/>
              </a:spcBef>
              <a:spcAft>
                <a:spcPts val="0"/>
              </a:spcAft>
              <a:buNone/>
              <a:defRPr sz="1200">
                <a:solidFill>
                  <a:schemeClr val="lt1"/>
                </a:solidFill>
                <a:latin typeface="Calibri"/>
                <a:ea typeface="Calibri"/>
                <a:cs typeface="Calibri"/>
                <a:sym typeface="Calibri"/>
              </a:defRPr>
            </a:lvl2pPr>
            <a:lvl3pPr marL="0" marR="0" lvl="2" indent="0" algn="r">
              <a:spcBef>
                <a:spcPts val="0"/>
              </a:spcBef>
              <a:spcAft>
                <a:spcPts val="0"/>
              </a:spcAft>
              <a:buNone/>
              <a:defRPr sz="1200">
                <a:solidFill>
                  <a:schemeClr val="lt1"/>
                </a:solidFill>
                <a:latin typeface="Calibri"/>
                <a:ea typeface="Calibri"/>
                <a:cs typeface="Calibri"/>
                <a:sym typeface="Calibri"/>
              </a:defRPr>
            </a:lvl3pPr>
            <a:lvl4pPr marL="0" marR="0" lvl="3" indent="0" algn="r">
              <a:spcBef>
                <a:spcPts val="0"/>
              </a:spcBef>
              <a:spcAft>
                <a:spcPts val="0"/>
              </a:spcAft>
              <a:buNone/>
              <a:defRPr sz="1200">
                <a:solidFill>
                  <a:schemeClr val="lt1"/>
                </a:solidFill>
                <a:latin typeface="Calibri"/>
                <a:ea typeface="Calibri"/>
                <a:cs typeface="Calibri"/>
                <a:sym typeface="Calibri"/>
              </a:defRPr>
            </a:lvl4pPr>
            <a:lvl5pPr marL="0" marR="0" lvl="4" indent="0" algn="r">
              <a:spcBef>
                <a:spcPts val="0"/>
              </a:spcBef>
              <a:spcAft>
                <a:spcPts val="0"/>
              </a:spcAft>
              <a:buNone/>
              <a:defRPr sz="1200">
                <a:solidFill>
                  <a:schemeClr val="lt1"/>
                </a:solidFill>
                <a:latin typeface="Calibri"/>
                <a:ea typeface="Calibri"/>
                <a:cs typeface="Calibri"/>
                <a:sym typeface="Calibri"/>
              </a:defRPr>
            </a:lvl5pPr>
            <a:lvl6pPr marL="0" marR="0" lvl="5" indent="0" algn="r">
              <a:spcBef>
                <a:spcPts val="0"/>
              </a:spcBef>
              <a:spcAft>
                <a:spcPts val="0"/>
              </a:spcAft>
              <a:buNone/>
              <a:defRPr sz="1200">
                <a:solidFill>
                  <a:schemeClr val="lt1"/>
                </a:solidFill>
                <a:latin typeface="Calibri"/>
                <a:ea typeface="Calibri"/>
                <a:cs typeface="Calibri"/>
                <a:sym typeface="Calibri"/>
              </a:defRPr>
            </a:lvl6pPr>
            <a:lvl7pPr marL="0" marR="0" lvl="6" indent="0" algn="r">
              <a:spcBef>
                <a:spcPts val="0"/>
              </a:spcBef>
              <a:spcAft>
                <a:spcPts val="0"/>
              </a:spcAft>
              <a:buNone/>
              <a:defRPr sz="1200">
                <a:solidFill>
                  <a:schemeClr val="lt1"/>
                </a:solidFill>
                <a:latin typeface="Calibri"/>
                <a:ea typeface="Calibri"/>
                <a:cs typeface="Calibri"/>
                <a:sym typeface="Calibri"/>
              </a:defRPr>
            </a:lvl7pPr>
            <a:lvl8pPr marL="0" marR="0" lvl="7" indent="0" algn="r">
              <a:spcBef>
                <a:spcPts val="0"/>
              </a:spcBef>
              <a:spcAft>
                <a:spcPts val="0"/>
              </a:spcAft>
              <a:buNone/>
              <a:defRPr sz="1200">
                <a:solidFill>
                  <a:schemeClr val="lt1"/>
                </a:solidFill>
                <a:latin typeface="Calibri"/>
                <a:ea typeface="Calibri"/>
                <a:cs typeface="Calibri"/>
                <a:sym typeface="Calibri"/>
              </a:defRPr>
            </a:lvl8pPr>
            <a:lvl9pPr marL="0" marR="0" lvl="8" indent="0" algn="r">
              <a:spcBef>
                <a:spcPts val="0"/>
              </a:spcBef>
              <a:spcAft>
                <a:spcPts val="0"/>
              </a:spcAft>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457201" y="4406900"/>
            <a:ext cx="7915551"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6"/>
          <p:cNvSpPr txBox="1">
            <a:spLocks noGrp="1"/>
          </p:cNvSpPr>
          <p:nvPr>
            <p:ph type="body" idx="1"/>
          </p:nvPr>
        </p:nvSpPr>
        <p:spPr>
          <a:xfrm>
            <a:off x="457201" y="2906713"/>
            <a:ext cx="7915552"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1" name="Google Shape;41;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6553200" y="6356350"/>
            <a:ext cx="1819275"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chemeClr val="accent1"/>
                </a:solidFill>
                <a:latin typeface="Calibri"/>
                <a:ea typeface="Calibri"/>
                <a:cs typeface="Calibri"/>
                <a:sym typeface="Calibri"/>
              </a:defRPr>
            </a:lvl1pPr>
            <a:lvl2pPr marL="0" marR="0" lvl="1" indent="0" algn="r">
              <a:spcBef>
                <a:spcPts val="0"/>
              </a:spcBef>
              <a:spcAft>
                <a:spcPts val="0"/>
              </a:spcAft>
              <a:buNone/>
              <a:defRPr sz="1200">
                <a:solidFill>
                  <a:schemeClr val="accent1"/>
                </a:solidFill>
                <a:latin typeface="Calibri"/>
                <a:ea typeface="Calibri"/>
                <a:cs typeface="Calibri"/>
                <a:sym typeface="Calibri"/>
              </a:defRPr>
            </a:lvl2pPr>
            <a:lvl3pPr marL="0" marR="0" lvl="2" indent="0" algn="r">
              <a:spcBef>
                <a:spcPts val="0"/>
              </a:spcBef>
              <a:spcAft>
                <a:spcPts val="0"/>
              </a:spcAft>
              <a:buNone/>
              <a:defRPr sz="1200">
                <a:solidFill>
                  <a:schemeClr val="accent1"/>
                </a:solidFill>
                <a:latin typeface="Calibri"/>
                <a:ea typeface="Calibri"/>
                <a:cs typeface="Calibri"/>
                <a:sym typeface="Calibri"/>
              </a:defRPr>
            </a:lvl3pPr>
            <a:lvl4pPr marL="0" marR="0" lvl="3" indent="0" algn="r">
              <a:spcBef>
                <a:spcPts val="0"/>
              </a:spcBef>
              <a:spcAft>
                <a:spcPts val="0"/>
              </a:spcAft>
              <a:buNone/>
              <a:defRPr sz="1200">
                <a:solidFill>
                  <a:schemeClr val="accent1"/>
                </a:solidFill>
                <a:latin typeface="Calibri"/>
                <a:ea typeface="Calibri"/>
                <a:cs typeface="Calibri"/>
                <a:sym typeface="Calibri"/>
              </a:defRPr>
            </a:lvl4pPr>
            <a:lvl5pPr marL="0" marR="0" lvl="4" indent="0" algn="r">
              <a:spcBef>
                <a:spcPts val="0"/>
              </a:spcBef>
              <a:spcAft>
                <a:spcPts val="0"/>
              </a:spcAft>
              <a:buNone/>
              <a:defRPr sz="1200">
                <a:solidFill>
                  <a:schemeClr val="accent1"/>
                </a:solidFill>
                <a:latin typeface="Calibri"/>
                <a:ea typeface="Calibri"/>
                <a:cs typeface="Calibri"/>
                <a:sym typeface="Calibri"/>
              </a:defRPr>
            </a:lvl5pPr>
            <a:lvl6pPr marL="0" marR="0" lvl="5" indent="0" algn="r">
              <a:spcBef>
                <a:spcPts val="0"/>
              </a:spcBef>
              <a:spcAft>
                <a:spcPts val="0"/>
              </a:spcAft>
              <a:buNone/>
              <a:defRPr sz="1200">
                <a:solidFill>
                  <a:schemeClr val="accent1"/>
                </a:solidFill>
                <a:latin typeface="Calibri"/>
                <a:ea typeface="Calibri"/>
                <a:cs typeface="Calibri"/>
                <a:sym typeface="Calibri"/>
              </a:defRPr>
            </a:lvl6pPr>
            <a:lvl7pPr marL="0" marR="0" lvl="6" indent="0" algn="r">
              <a:spcBef>
                <a:spcPts val="0"/>
              </a:spcBef>
              <a:spcAft>
                <a:spcPts val="0"/>
              </a:spcAft>
              <a:buNone/>
              <a:defRPr sz="1200">
                <a:solidFill>
                  <a:schemeClr val="accent1"/>
                </a:solidFill>
                <a:latin typeface="Calibri"/>
                <a:ea typeface="Calibri"/>
                <a:cs typeface="Calibri"/>
                <a:sym typeface="Calibri"/>
              </a:defRPr>
            </a:lvl7pPr>
            <a:lvl8pPr marL="0" marR="0" lvl="7" indent="0" algn="r">
              <a:spcBef>
                <a:spcPts val="0"/>
              </a:spcBef>
              <a:spcAft>
                <a:spcPts val="0"/>
              </a:spcAft>
              <a:buNone/>
              <a:defRPr sz="1200">
                <a:solidFill>
                  <a:schemeClr val="accent1"/>
                </a:solidFill>
                <a:latin typeface="Calibri"/>
                <a:ea typeface="Calibri"/>
                <a:cs typeface="Calibri"/>
                <a:sym typeface="Calibri"/>
              </a:defRPr>
            </a:lvl8pPr>
            <a:lvl9pPr marL="0" marR="0" lvl="8" indent="0" algn="r">
              <a:spcBef>
                <a:spcPts val="0"/>
              </a:spcBef>
              <a:spcAft>
                <a:spcPts val="0"/>
              </a:spcAft>
              <a:buNone/>
              <a:defRPr sz="1200">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0" y="274638"/>
            <a:ext cx="8372475"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6553200" y="6356350"/>
            <a:ext cx="1819275"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chemeClr val="accent1"/>
                </a:solidFill>
                <a:latin typeface="Calibri"/>
                <a:ea typeface="Calibri"/>
                <a:cs typeface="Calibri"/>
                <a:sym typeface="Calibri"/>
              </a:defRPr>
            </a:lvl1pPr>
            <a:lvl2pPr marL="0" marR="0" lvl="1" indent="0" algn="r">
              <a:spcBef>
                <a:spcPts val="0"/>
              </a:spcBef>
              <a:spcAft>
                <a:spcPts val="0"/>
              </a:spcAft>
              <a:buNone/>
              <a:defRPr sz="1200">
                <a:solidFill>
                  <a:schemeClr val="accent1"/>
                </a:solidFill>
                <a:latin typeface="Calibri"/>
                <a:ea typeface="Calibri"/>
                <a:cs typeface="Calibri"/>
                <a:sym typeface="Calibri"/>
              </a:defRPr>
            </a:lvl2pPr>
            <a:lvl3pPr marL="0" marR="0" lvl="2" indent="0" algn="r">
              <a:spcBef>
                <a:spcPts val="0"/>
              </a:spcBef>
              <a:spcAft>
                <a:spcPts val="0"/>
              </a:spcAft>
              <a:buNone/>
              <a:defRPr sz="1200">
                <a:solidFill>
                  <a:schemeClr val="accent1"/>
                </a:solidFill>
                <a:latin typeface="Calibri"/>
                <a:ea typeface="Calibri"/>
                <a:cs typeface="Calibri"/>
                <a:sym typeface="Calibri"/>
              </a:defRPr>
            </a:lvl3pPr>
            <a:lvl4pPr marL="0" marR="0" lvl="3" indent="0" algn="r">
              <a:spcBef>
                <a:spcPts val="0"/>
              </a:spcBef>
              <a:spcAft>
                <a:spcPts val="0"/>
              </a:spcAft>
              <a:buNone/>
              <a:defRPr sz="1200">
                <a:solidFill>
                  <a:schemeClr val="accent1"/>
                </a:solidFill>
                <a:latin typeface="Calibri"/>
                <a:ea typeface="Calibri"/>
                <a:cs typeface="Calibri"/>
                <a:sym typeface="Calibri"/>
              </a:defRPr>
            </a:lvl4pPr>
            <a:lvl5pPr marL="0" marR="0" lvl="4" indent="0" algn="r">
              <a:spcBef>
                <a:spcPts val="0"/>
              </a:spcBef>
              <a:spcAft>
                <a:spcPts val="0"/>
              </a:spcAft>
              <a:buNone/>
              <a:defRPr sz="1200">
                <a:solidFill>
                  <a:schemeClr val="accent1"/>
                </a:solidFill>
                <a:latin typeface="Calibri"/>
                <a:ea typeface="Calibri"/>
                <a:cs typeface="Calibri"/>
                <a:sym typeface="Calibri"/>
              </a:defRPr>
            </a:lvl5pPr>
            <a:lvl6pPr marL="0" marR="0" lvl="5" indent="0" algn="r">
              <a:spcBef>
                <a:spcPts val="0"/>
              </a:spcBef>
              <a:spcAft>
                <a:spcPts val="0"/>
              </a:spcAft>
              <a:buNone/>
              <a:defRPr sz="1200">
                <a:solidFill>
                  <a:schemeClr val="accent1"/>
                </a:solidFill>
                <a:latin typeface="Calibri"/>
                <a:ea typeface="Calibri"/>
                <a:cs typeface="Calibri"/>
                <a:sym typeface="Calibri"/>
              </a:defRPr>
            </a:lvl6pPr>
            <a:lvl7pPr marL="0" marR="0" lvl="6" indent="0" algn="r">
              <a:spcBef>
                <a:spcPts val="0"/>
              </a:spcBef>
              <a:spcAft>
                <a:spcPts val="0"/>
              </a:spcAft>
              <a:buNone/>
              <a:defRPr sz="1200">
                <a:solidFill>
                  <a:schemeClr val="accent1"/>
                </a:solidFill>
                <a:latin typeface="Calibri"/>
                <a:ea typeface="Calibri"/>
                <a:cs typeface="Calibri"/>
                <a:sym typeface="Calibri"/>
              </a:defRPr>
            </a:lvl7pPr>
            <a:lvl8pPr marL="0" marR="0" lvl="7" indent="0" algn="r">
              <a:spcBef>
                <a:spcPts val="0"/>
              </a:spcBef>
              <a:spcAft>
                <a:spcPts val="0"/>
              </a:spcAft>
              <a:buNone/>
              <a:defRPr sz="1200">
                <a:solidFill>
                  <a:schemeClr val="accent1"/>
                </a:solidFill>
                <a:latin typeface="Calibri"/>
                <a:ea typeface="Calibri"/>
                <a:cs typeface="Calibri"/>
                <a:sym typeface="Calibri"/>
              </a:defRPr>
            </a:lvl8pPr>
            <a:lvl9pPr marL="0" marR="0" lvl="8" indent="0" algn="r">
              <a:spcBef>
                <a:spcPts val="0"/>
              </a:spcBef>
              <a:spcAft>
                <a:spcPts val="0"/>
              </a:spcAft>
              <a:buNone/>
              <a:defRPr sz="1200">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0" y="274638"/>
            <a:ext cx="8372475"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356350"/>
            <a:ext cx="1819275"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chemeClr val="accent1"/>
                </a:solidFill>
                <a:latin typeface="Calibri"/>
                <a:ea typeface="Calibri"/>
                <a:cs typeface="Calibri"/>
                <a:sym typeface="Calibri"/>
              </a:defRPr>
            </a:lvl1pPr>
            <a:lvl2pPr marL="0" marR="0" lvl="1" indent="0" algn="r">
              <a:spcBef>
                <a:spcPts val="0"/>
              </a:spcBef>
              <a:spcAft>
                <a:spcPts val="0"/>
              </a:spcAft>
              <a:buNone/>
              <a:defRPr sz="1200">
                <a:solidFill>
                  <a:schemeClr val="accent1"/>
                </a:solidFill>
                <a:latin typeface="Calibri"/>
                <a:ea typeface="Calibri"/>
                <a:cs typeface="Calibri"/>
                <a:sym typeface="Calibri"/>
              </a:defRPr>
            </a:lvl2pPr>
            <a:lvl3pPr marL="0" marR="0" lvl="2" indent="0" algn="r">
              <a:spcBef>
                <a:spcPts val="0"/>
              </a:spcBef>
              <a:spcAft>
                <a:spcPts val="0"/>
              </a:spcAft>
              <a:buNone/>
              <a:defRPr sz="1200">
                <a:solidFill>
                  <a:schemeClr val="accent1"/>
                </a:solidFill>
                <a:latin typeface="Calibri"/>
                <a:ea typeface="Calibri"/>
                <a:cs typeface="Calibri"/>
                <a:sym typeface="Calibri"/>
              </a:defRPr>
            </a:lvl3pPr>
            <a:lvl4pPr marL="0" marR="0" lvl="3" indent="0" algn="r">
              <a:spcBef>
                <a:spcPts val="0"/>
              </a:spcBef>
              <a:spcAft>
                <a:spcPts val="0"/>
              </a:spcAft>
              <a:buNone/>
              <a:defRPr sz="1200">
                <a:solidFill>
                  <a:schemeClr val="accent1"/>
                </a:solidFill>
                <a:latin typeface="Calibri"/>
                <a:ea typeface="Calibri"/>
                <a:cs typeface="Calibri"/>
                <a:sym typeface="Calibri"/>
              </a:defRPr>
            </a:lvl4pPr>
            <a:lvl5pPr marL="0" marR="0" lvl="4" indent="0" algn="r">
              <a:spcBef>
                <a:spcPts val="0"/>
              </a:spcBef>
              <a:spcAft>
                <a:spcPts val="0"/>
              </a:spcAft>
              <a:buNone/>
              <a:defRPr sz="1200">
                <a:solidFill>
                  <a:schemeClr val="accent1"/>
                </a:solidFill>
                <a:latin typeface="Calibri"/>
                <a:ea typeface="Calibri"/>
                <a:cs typeface="Calibri"/>
                <a:sym typeface="Calibri"/>
              </a:defRPr>
            </a:lvl5pPr>
            <a:lvl6pPr marL="0" marR="0" lvl="5" indent="0" algn="r">
              <a:spcBef>
                <a:spcPts val="0"/>
              </a:spcBef>
              <a:spcAft>
                <a:spcPts val="0"/>
              </a:spcAft>
              <a:buNone/>
              <a:defRPr sz="1200">
                <a:solidFill>
                  <a:schemeClr val="accent1"/>
                </a:solidFill>
                <a:latin typeface="Calibri"/>
                <a:ea typeface="Calibri"/>
                <a:cs typeface="Calibri"/>
                <a:sym typeface="Calibri"/>
              </a:defRPr>
            </a:lvl6pPr>
            <a:lvl7pPr marL="0" marR="0" lvl="6" indent="0" algn="r">
              <a:spcBef>
                <a:spcPts val="0"/>
              </a:spcBef>
              <a:spcAft>
                <a:spcPts val="0"/>
              </a:spcAft>
              <a:buNone/>
              <a:defRPr sz="1200">
                <a:solidFill>
                  <a:schemeClr val="accent1"/>
                </a:solidFill>
                <a:latin typeface="Calibri"/>
                <a:ea typeface="Calibri"/>
                <a:cs typeface="Calibri"/>
                <a:sym typeface="Calibri"/>
              </a:defRPr>
            </a:lvl7pPr>
            <a:lvl8pPr marL="0" marR="0" lvl="7" indent="0" algn="r">
              <a:spcBef>
                <a:spcPts val="0"/>
              </a:spcBef>
              <a:spcAft>
                <a:spcPts val="0"/>
              </a:spcAft>
              <a:buNone/>
              <a:defRPr sz="1200">
                <a:solidFill>
                  <a:schemeClr val="accent1"/>
                </a:solidFill>
                <a:latin typeface="Calibri"/>
                <a:ea typeface="Calibri"/>
                <a:cs typeface="Calibri"/>
                <a:sym typeface="Calibri"/>
              </a:defRPr>
            </a:lvl8pPr>
            <a:lvl9pPr marL="0" marR="0" lvl="8" indent="0" algn="r">
              <a:spcBef>
                <a:spcPts val="0"/>
              </a:spcBef>
              <a:spcAft>
                <a:spcPts val="0"/>
              </a:spcAft>
              <a:buNone/>
              <a:defRPr sz="1200">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4797702"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356350"/>
            <a:ext cx="1819275"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chemeClr val="accent1"/>
                </a:solidFill>
                <a:latin typeface="Calibri"/>
                <a:ea typeface="Calibri"/>
                <a:cs typeface="Calibri"/>
                <a:sym typeface="Calibri"/>
              </a:defRPr>
            </a:lvl1pPr>
            <a:lvl2pPr marL="0" marR="0" lvl="1" indent="0" algn="r">
              <a:spcBef>
                <a:spcPts val="0"/>
              </a:spcBef>
              <a:spcAft>
                <a:spcPts val="0"/>
              </a:spcAft>
              <a:buNone/>
              <a:defRPr sz="1200">
                <a:solidFill>
                  <a:schemeClr val="accent1"/>
                </a:solidFill>
                <a:latin typeface="Calibri"/>
                <a:ea typeface="Calibri"/>
                <a:cs typeface="Calibri"/>
                <a:sym typeface="Calibri"/>
              </a:defRPr>
            </a:lvl2pPr>
            <a:lvl3pPr marL="0" marR="0" lvl="2" indent="0" algn="r">
              <a:spcBef>
                <a:spcPts val="0"/>
              </a:spcBef>
              <a:spcAft>
                <a:spcPts val="0"/>
              </a:spcAft>
              <a:buNone/>
              <a:defRPr sz="1200">
                <a:solidFill>
                  <a:schemeClr val="accent1"/>
                </a:solidFill>
                <a:latin typeface="Calibri"/>
                <a:ea typeface="Calibri"/>
                <a:cs typeface="Calibri"/>
                <a:sym typeface="Calibri"/>
              </a:defRPr>
            </a:lvl3pPr>
            <a:lvl4pPr marL="0" marR="0" lvl="3" indent="0" algn="r">
              <a:spcBef>
                <a:spcPts val="0"/>
              </a:spcBef>
              <a:spcAft>
                <a:spcPts val="0"/>
              </a:spcAft>
              <a:buNone/>
              <a:defRPr sz="1200">
                <a:solidFill>
                  <a:schemeClr val="accent1"/>
                </a:solidFill>
                <a:latin typeface="Calibri"/>
                <a:ea typeface="Calibri"/>
                <a:cs typeface="Calibri"/>
                <a:sym typeface="Calibri"/>
              </a:defRPr>
            </a:lvl4pPr>
            <a:lvl5pPr marL="0" marR="0" lvl="4" indent="0" algn="r">
              <a:spcBef>
                <a:spcPts val="0"/>
              </a:spcBef>
              <a:spcAft>
                <a:spcPts val="0"/>
              </a:spcAft>
              <a:buNone/>
              <a:defRPr sz="1200">
                <a:solidFill>
                  <a:schemeClr val="accent1"/>
                </a:solidFill>
                <a:latin typeface="Calibri"/>
                <a:ea typeface="Calibri"/>
                <a:cs typeface="Calibri"/>
                <a:sym typeface="Calibri"/>
              </a:defRPr>
            </a:lvl5pPr>
            <a:lvl6pPr marL="0" marR="0" lvl="5" indent="0" algn="r">
              <a:spcBef>
                <a:spcPts val="0"/>
              </a:spcBef>
              <a:spcAft>
                <a:spcPts val="0"/>
              </a:spcAft>
              <a:buNone/>
              <a:defRPr sz="1200">
                <a:solidFill>
                  <a:schemeClr val="accent1"/>
                </a:solidFill>
                <a:latin typeface="Calibri"/>
                <a:ea typeface="Calibri"/>
                <a:cs typeface="Calibri"/>
                <a:sym typeface="Calibri"/>
              </a:defRPr>
            </a:lvl6pPr>
            <a:lvl7pPr marL="0" marR="0" lvl="6" indent="0" algn="r">
              <a:spcBef>
                <a:spcPts val="0"/>
              </a:spcBef>
              <a:spcAft>
                <a:spcPts val="0"/>
              </a:spcAft>
              <a:buNone/>
              <a:defRPr sz="1200">
                <a:solidFill>
                  <a:schemeClr val="accent1"/>
                </a:solidFill>
                <a:latin typeface="Calibri"/>
                <a:ea typeface="Calibri"/>
                <a:cs typeface="Calibri"/>
                <a:sym typeface="Calibri"/>
              </a:defRPr>
            </a:lvl7pPr>
            <a:lvl8pPr marL="0" marR="0" lvl="7" indent="0" algn="r">
              <a:spcBef>
                <a:spcPts val="0"/>
              </a:spcBef>
              <a:spcAft>
                <a:spcPts val="0"/>
              </a:spcAft>
              <a:buNone/>
              <a:defRPr sz="1200">
                <a:solidFill>
                  <a:schemeClr val="accent1"/>
                </a:solidFill>
                <a:latin typeface="Calibri"/>
                <a:ea typeface="Calibri"/>
                <a:cs typeface="Calibri"/>
                <a:sym typeface="Calibri"/>
              </a:defRPr>
            </a:lvl8pPr>
            <a:lvl9pPr marL="0" marR="0" lvl="8" indent="0" algn="r">
              <a:spcBef>
                <a:spcPts val="0"/>
              </a:spcBef>
              <a:spcAft>
                <a:spcPts val="0"/>
              </a:spcAft>
              <a:buNone/>
              <a:defRPr sz="1200">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74316" y="4800600"/>
            <a:ext cx="7136506"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a:spLocks noGrp="1"/>
          </p:cNvSpPr>
          <p:nvPr>
            <p:ph type="pic" idx="2"/>
          </p:nvPr>
        </p:nvSpPr>
        <p:spPr>
          <a:xfrm>
            <a:off x="674316" y="258474"/>
            <a:ext cx="7136506" cy="4469101"/>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674316" y="5367338"/>
            <a:ext cx="7136506"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356350"/>
            <a:ext cx="1819275"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chemeClr val="accent1"/>
                </a:solidFill>
                <a:latin typeface="Calibri"/>
                <a:ea typeface="Calibri"/>
                <a:cs typeface="Calibri"/>
                <a:sym typeface="Calibri"/>
              </a:defRPr>
            </a:lvl1pPr>
            <a:lvl2pPr marL="0" marR="0" lvl="1" indent="0" algn="r">
              <a:spcBef>
                <a:spcPts val="0"/>
              </a:spcBef>
              <a:spcAft>
                <a:spcPts val="0"/>
              </a:spcAft>
              <a:buNone/>
              <a:defRPr sz="1200">
                <a:solidFill>
                  <a:schemeClr val="accent1"/>
                </a:solidFill>
                <a:latin typeface="Calibri"/>
                <a:ea typeface="Calibri"/>
                <a:cs typeface="Calibri"/>
                <a:sym typeface="Calibri"/>
              </a:defRPr>
            </a:lvl2pPr>
            <a:lvl3pPr marL="0" marR="0" lvl="2" indent="0" algn="r">
              <a:spcBef>
                <a:spcPts val="0"/>
              </a:spcBef>
              <a:spcAft>
                <a:spcPts val="0"/>
              </a:spcAft>
              <a:buNone/>
              <a:defRPr sz="1200">
                <a:solidFill>
                  <a:schemeClr val="accent1"/>
                </a:solidFill>
                <a:latin typeface="Calibri"/>
                <a:ea typeface="Calibri"/>
                <a:cs typeface="Calibri"/>
                <a:sym typeface="Calibri"/>
              </a:defRPr>
            </a:lvl3pPr>
            <a:lvl4pPr marL="0" marR="0" lvl="3" indent="0" algn="r">
              <a:spcBef>
                <a:spcPts val="0"/>
              </a:spcBef>
              <a:spcAft>
                <a:spcPts val="0"/>
              </a:spcAft>
              <a:buNone/>
              <a:defRPr sz="1200">
                <a:solidFill>
                  <a:schemeClr val="accent1"/>
                </a:solidFill>
                <a:latin typeface="Calibri"/>
                <a:ea typeface="Calibri"/>
                <a:cs typeface="Calibri"/>
                <a:sym typeface="Calibri"/>
              </a:defRPr>
            </a:lvl4pPr>
            <a:lvl5pPr marL="0" marR="0" lvl="4" indent="0" algn="r">
              <a:spcBef>
                <a:spcPts val="0"/>
              </a:spcBef>
              <a:spcAft>
                <a:spcPts val="0"/>
              </a:spcAft>
              <a:buNone/>
              <a:defRPr sz="1200">
                <a:solidFill>
                  <a:schemeClr val="accent1"/>
                </a:solidFill>
                <a:latin typeface="Calibri"/>
                <a:ea typeface="Calibri"/>
                <a:cs typeface="Calibri"/>
                <a:sym typeface="Calibri"/>
              </a:defRPr>
            </a:lvl5pPr>
            <a:lvl6pPr marL="0" marR="0" lvl="5" indent="0" algn="r">
              <a:spcBef>
                <a:spcPts val="0"/>
              </a:spcBef>
              <a:spcAft>
                <a:spcPts val="0"/>
              </a:spcAft>
              <a:buNone/>
              <a:defRPr sz="1200">
                <a:solidFill>
                  <a:schemeClr val="accent1"/>
                </a:solidFill>
                <a:latin typeface="Calibri"/>
                <a:ea typeface="Calibri"/>
                <a:cs typeface="Calibri"/>
                <a:sym typeface="Calibri"/>
              </a:defRPr>
            </a:lvl6pPr>
            <a:lvl7pPr marL="0" marR="0" lvl="6" indent="0" algn="r">
              <a:spcBef>
                <a:spcPts val="0"/>
              </a:spcBef>
              <a:spcAft>
                <a:spcPts val="0"/>
              </a:spcAft>
              <a:buNone/>
              <a:defRPr sz="1200">
                <a:solidFill>
                  <a:schemeClr val="accent1"/>
                </a:solidFill>
                <a:latin typeface="Calibri"/>
                <a:ea typeface="Calibri"/>
                <a:cs typeface="Calibri"/>
                <a:sym typeface="Calibri"/>
              </a:defRPr>
            </a:lvl7pPr>
            <a:lvl8pPr marL="0" marR="0" lvl="7" indent="0" algn="r">
              <a:spcBef>
                <a:spcPts val="0"/>
              </a:spcBef>
              <a:spcAft>
                <a:spcPts val="0"/>
              </a:spcAft>
              <a:buNone/>
              <a:defRPr sz="1200">
                <a:solidFill>
                  <a:schemeClr val="accent1"/>
                </a:solidFill>
                <a:latin typeface="Calibri"/>
                <a:ea typeface="Calibri"/>
                <a:cs typeface="Calibri"/>
                <a:sym typeface="Calibri"/>
              </a:defRPr>
            </a:lvl8pPr>
            <a:lvl9pPr marL="0" marR="0" lvl="8" indent="0" algn="r">
              <a:spcBef>
                <a:spcPts val="0"/>
              </a:spcBef>
              <a:spcAft>
                <a:spcPts val="0"/>
              </a:spcAft>
              <a:buNone/>
              <a:defRPr sz="1200">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0" y="274638"/>
            <a:ext cx="8372475"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366713" y="1600200"/>
            <a:ext cx="8005762"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553200" y="6356350"/>
            <a:ext cx="181927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chemeClr val="accent1"/>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chemeClr val="accent1"/>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chemeClr val="accent1"/>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chemeClr val="accent1"/>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chemeClr val="accent1"/>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chemeClr val="accent1"/>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chemeClr val="accent1"/>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chemeClr val="accent1"/>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r>
              <a:rPr lang="en-US"/>
              <a:t>Slide </a:t>
            </a: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www.drugabuse.gov/ScienceofAddiction/"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www.drugabuse.gov/ScienceofAddiction/"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g"/></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6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7.png"/><Relationship Id="rId4"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13"/>
          <p:cNvSpPr txBox="1">
            <a:spLocks noGrp="1"/>
          </p:cNvSpPr>
          <p:nvPr>
            <p:ph type="ctrTitle"/>
          </p:nvPr>
        </p:nvSpPr>
        <p:spPr>
          <a:xfrm>
            <a:off x="0" y="2130425"/>
            <a:ext cx="7772400" cy="14700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800">
                <a:latin typeface="Impact"/>
                <a:ea typeface="Impact"/>
                <a:cs typeface="Impact"/>
                <a:sym typeface="Impact"/>
              </a:rPr>
              <a:t>Buprenorphine Treatment </a:t>
            </a:r>
            <a:br>
              <a:rPr lang="en-US" sz="4800">
                <a:latin typeface="Impact"/>
                <a:ea typeface="Impact"/>
                <a:cs typeface="Impact"/>
                <a:sym typeface="Impact"/>
              </a:rPr>
            </a:br>
            <a:r>
              <a:rPr lang="en-US" sz="4800">
                <a:latin typeface="Impact"/>
                <a:ea typeface="Impact"/>
                <a:cs typeface="Impact"/>
                <a:sym typeface="Impact"/>
              </a:rPr>
              <a:t>for Young Adults</a:t>
            </a:r>
            <a:r>
              <a:rPr lang="en-US" sz="4000">
                <a:solidFill>
                  <a:schemeClr val="lt1"/>
                </a:solidFill>
              </a:rPr>
              <a:t/>
            </a:r>
            <a:br>
              <a:rPr lang="en-US" sz="4000">
                <a:solidFill>
                  <a:schemeClr val="lt1"/>
                </a:solidFill>
              </a:rPr>
            </a:br>
            <a:endParaRPr sz="4000">
              <a:solidFill>
                <a:schemeClr val="lt1"/>
              </a:solidFill>
            </a:endParaRPr>
          </a:p>
        </p:txBody>
      </p:sp>
      <p:sp>
        <p:nvSpPr>
          <p:cNvPr id="90" name="Google Shape;90;p13"/>
          <p:cNvSpPr txBox="1">
            <a:spLocks noGrp="1"/>
          </p:cNvSpPr>
          <p:nvPr>
            <p:ph type="subTitle" idx="1"/>
          </p:nvPr>
        </p:nvSpPr>
        <p:spPr>
          <a:xfrm>
            <a:off x="6858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200"/>
              <a:buNone/>
            </a:pPr>
            <a:r>
              <a:rPr lang="en-US">
                <a:solidFill>
                  <a:schemeClr val="dk1"/>
                </a:solidFill>
              </a:rPr>
              <a:t>Findings and strategies from a </a:t>
            </a:r>
            <a:br>
              <a:rPr lang="en-US">
                <a:solidFill>
                  <a:schemeClr val="dk1"/>
                </a:solidFill>
              </a:rPr>
            </a:br>
            <a:r>
              <a:rPr lang="en-US">
                <a:solidFill>
                  <a:schemeClr val="dk1"/>
                </a:solidFill>
              </a:rPr>
              <a:t>NIDA Clinical Trials Network Study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2"/>
          <p:cNvSpPr txBox="1"/>
          <p:nvPr/>
        </p:nvSpPr>
        <p:spPr>
          <a:xfrm>
            <a:off x="212725" y="2895600"/>
            <a:ext cx="8139113" cy="7016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a:solidFill>
                  <a:schemeClr val="dk1"/>
                </a:solidFill>
                <a:latin typeface="Impact"/>
                <a:ea typeface="Impact"/>
                <a:cs typeface="Impact"/>
                <a:sym typeface="Impact"/>
              </a:rPr>
              <a:t>The ATTC Network</a:t>
            </a:r>
            <a:endParaRPr/>
          </a:p>
        </p:txBody>
      </p:sp>
      <p:pic>
        <p:nvPicPr>
          <p:cNvPr id="177" name="Google Shape;177;p22" descr="PI"/>
          <p:cNvPicPr preferRelativeResize="0"/>
          <p:nvPr/>
        </p:nvPicPr>
        <p:blipFill rotWithShape="1">
          <a:blip r:embed="rId3">
            <a:alphaModFix/>
          </a:blip>
          <a:srcRect/>
          <a:stretch/>
        </p:blipFill>
        <p:spPr>
          <a:xfrm>
            <a:off x="457200" y="381000"/>
            <a:ext cx="3962400" cy="914400"/>
          </a:xfrm>
          <a:prstGeom prst="rect">
            <a:avLst/>
          </a:prstGeom>
          <a:noFill/>
          <a:ln>
            <a:noFill/>
          </a:ln>
        </p:spPr>
      </p:pic>
      <p:sp>
        <p:nvSpPr>
          <p:cNvPr id="178" name="Google Shape;178;p22"/>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3"/>
          <p:cNvSpPr txBox="1">
            <a:spLocks noGrp="1"/>
          </p:cNvSpPr>
          <p:nvPr>
            <p:ph type="title" idx="4294967295"/>
          </p:nvPr>
        </p:nvSpPr>
        <p:spPr>
          <a:xfrm>
            <a:off x="0" y="541338"/>
            <a:ext cx="8372475" cy="609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a:latin typeface="Impact"/>
                <a:ea typeface="Impact"/>
                <a:cs typeface="Impact"/>
                <a:sym typeface="Impact"/>
              </a:rPr>
              <a:t>The ATTC Network</a:t>
            </a:r>
            <a:endParaRPr/>
          </a:p>
        </p:txBody>
      </p:sp>
      <p:pic>
        <p:nvPicPr>
          <p:cNvPr id="185" name="Google Shape;185;p23"/>
          <p:cNvPicPr preferRelativeResize="0"/>
          <p:nvPr/>
        </p:nvPicPr>
        <p:blipFill rotWithShape="1">
          <a:blip r:embed="rId3">
            <a:alphaModFix/>
          </a:blip>
          <a:srcRect/>
          <a:stretch/>
        </p:blipFill>
        <p:spPr>
          <a:xfrm>
            <a:off x="0" y="1462088"/>
            <a:ext cx="9150350" cy="4805362"/>
          </a:xfrm>
          <a:prstGeom prst="rect">
            <a:avLst/>
          </a:prstGeom>
          <a:noFill/>
          <a:ln>
            <a:noFill/>
          </a:ln>
        </p:spPr>
      </p:pic>
      <p:sp>
        <p:nvSpPr>
          <p:cNvPr id="186" name="Google Shape;186;p23"/>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20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4"/>
          <p:cNvSpPr txBox="1"/>
          <p:nvPr/>
        </p:nvSpPr>
        <p:spPr>
          <a:xfrm>
            <a:off x="182563" y="2895600"/>
            <a:ext cx="8199437" cy="7016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a:solidFill>
                  <a:schemeClr val="dk1"/>
                </a:solidFill>
                <a:latin typeface="Impact"/>
                <a:ea typeface="Impact"/>
                <a:cs typeface="Impact"/>
                <a:sym typeface="Impact"/>
              </a:rPr>
              <a:t>An Introduction to NIDA</a:t>
            </a:r>
            <a:endParaRPr/>
          </a:p>
        </p:txBody>
      </p:sp>
      <p:pic>
        <p:nvPicPr>
          <p:cNvPr id="193" name="Google Shape;193;p24" descr="NIDA1"/>
          <p:cNvPicPr preferRelativeResize="0"/>
          <p:nvPr/>
        </p:nvPicPr>
        <p:blipFill rotWithShape="1">
          <a:blip r:embed="rId3">
            <a:alphaModFix/>
          </a:blip>
          <a:srcRect/>
          <a:stretch/>
        </p:blipFill>
        <p:spPr>
          <a:xfrm>
            <a:off x="457200" y="533400"/>
            <a:ext cx="4648200" cy="708025"/>
          </a:xfrm>
          <a:prstGeom prst="rect">
            <a:avLst/>
          </a:prstGeom>
          <a:noFill/>
          <a:ln>
            <a:noFill/>
          </a:ln>
        </p:spPr>
      </p:pic>
      <p:sp>
        <p:nvSpPr>
          <p:cNvPr id="194" name="Google Shape;194;p24"/>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5"/>
          <p:cNvSpPr/>
          <p:nvPr/>
        </p:nvSpPr>
        <p:spPr>
          <a:xfrm>
            <a:off x="0" y="411163"/>
            <a:ext cx="8504238" cy="11906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dk1"/>
                </a:solidFill>
                <a:latin typeface="Impact"/>
                <a:ea typeface="Impact"/>
                <a:cs typeface="Impact"/>
                <a:sym typeface="Impact"/>
              </a:rPr>
              <a:t>The Mission of the </a:t>
            </a:r>
            <a:br>
              <a:rPr lang="en-US" sz="3600">
                <a:solidFill>
                  <a:schemeClr val="dk1"/>
                </a:solidFill>
                <a:latin typeface="Impact"/>
                <a:ea typeface="Impact"/>
                <a:cs typeface="Impact"/>
                <a:sym typeface="Impact"/>
              </a:rPr>
            </a:br>
            <a:r>
              <a:rPr lang="en-US" sz="3600">
                <a:solidFill>
                  <a:schemeClr val="dk1"/>
                </a:solidFill>
                <a:latin typeface="Impact"/>
                <a:ea typeface="Impact"/>
                <a:cs typeface="Impact"/>
                <a:sym typeface="Impact"/>
              </a:rPr>
              <a:t>National Institute on Drug Abuse</a:t>
            </a:r>
            <a:r>
              <a:rPr lang="en-US" sz="2800">
                <a:solidFill>
                  <a:schemeClr val="dk1"/>
                </a:solidFill>
                <a:latin typeface="Impact"/>
                <a:ea typeface="Impact"/>
                <a:cs typeface="Impact"/>
                <a:sym typeface="Impact"/>
              </a:rPr>
              <a:t> </a:t>
            </a:r>
            <a:endParaRPr/>
          </a:p>
        </p:txBody>
      </p:sp>
      <p:sp>
        <p:nvSpPr>
          <p:cNvPr id="201" name="Google Shape;201;p25"/>
          <p:cNvSpPr txBox="1"/>
          <p:nvPr/>
        </p:nvSpPr>
        <p:spPr>
          <a:xfrm>
            <a:off x="212725" y="1905000"/>
            <a:ext cx="8291513" cy="4278313"/>
          </a:xfrm>
          <a:prstGeom prst="rect">
            <a:avLst/>
          </a:prstGeom>
          <a:noFill/>
          <a:ln>
            <a:noFill/>
          </a:ln>
        </p:spPr>
        <p:txBody>
          <a:bodyPr spcFirstLastPara="1" wrap="square" lIns="91425" tIns="45700" rIns="91425" bIns="45700" anchor="t" anchorCtr="0">
            <a:noAutofit/>
          </a:bodyPr>
          <a:lstStyle/>
          <a:p>
            <a:pPr marL="0" marR="0" lvl="0" indent="-177800" algn="l" rtl="0">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 To lead the Nation in bringing the power of science to</a:t>
            </a:r>
            <a:endParaRPr/>
          </a:p>
          <a:p>
            <a:pPr marL="246063" marR="0" lvl="0" indent="0" algn="l" rtl="0">
              <a:spcBef>
                <a:spcPts val="0"/>
              </a:spcBef>
              <a:spcAft>
                <a:spcPts val="0"/>
              </a:spcAft>
              <a:buNone/>
            </a:pPr>
            <a:r>
              <a:rPr lang="en-US" sz="2800">
                <a:solidFill>
                  <a:schemeClr val="dk1"/>
                </a:solidFill>
                <a:latin typeface="Calibri"/>
                <a:ea typeface="Calibri"/>
                <a:cs typeface="Calibri"/>
                <a:sym typeface="Calibri"/>
              </a:rPr>
              <a:t>bear on drug abuse and addiction</a:t>
            </a:r>
            <a:endParaRPr/>
          </a:p>
          <a:p>
            <a:pPr marL="246063" marR="0" lvl="0" indent="0" algn="l" rtl="0">
              <a:spcBef>
                <a:spcPts val="0"/>
              </a:spcBef>
              <a:spcAft>
                <a:spcPts val="0"/>
              </a:spcAft>
              <a:buNone/>
            </a:pPr>
            <a:endParaRPr sz="2800">
              <a:solidFill>
                <a:schemeClr val="dk1"/>
              </a:solidFill>
              <a:latin typeface="Calibri"/>
              <a:ea typeface="Calibri"/>
              <a:cs typeface="Calibri"/>
              <a:sym typeface="Calibri"/>
            </a:endParaRPr>
          </a:p>
          <a:p>
            <a:pPr marL="0" marR="0" lvl="0" indent="-177800" algn="l" rtl="0">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 This charge has two critical components.</a:t>
            </a:r>
            <a:endParaRPr/>
          </a:p>
          <a:p>
            <a:pPr marL="747713" marR="0" lvl="0" indent="-1778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Strategic support and conduct of research across a broad range of disciplines</a:t>
            </a:r>
            <a:endParaRPr/>
          </a:p>
          <a:p>
            <a:pPr marL="0" marR="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747713" marR="0" lvl="0" indent="-1778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Ensuring the rapid and effective dissemination and use of the result of that research to significantly improve prevention, treatment and policy as it relates to drug abuse and addiction</a:t>
            </a:r>
            <a:endParaRPr/>
          </a:p>
        </p:txBody>
      </p:sp>
      <p:sp>
        <p:nvSpPr>
          <p:cNvPr id="202" name="Google Shape;202;p25"/>
          <p:cNvSpPr txBox="1">
            <a:spLocks noGrp="1"/>
          </p:cNvSpPr>
          <p:nvPr>
            <p:ph type="sldNum" idx="12"/>
          </p:nvPr>
        </p:nvSpPr>
        <p:spPr>
          <a:xfrm>
            <a:off x="7327900" y="6492875"/>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grpSp>
        <p:nvGrpSpPr>
          <p:cNvPr id="208" name="Google Shape;208;p26"/>
          <p:cNvGrpSpPr/>
          <p:nvPr/>
        </p:nvGrpSpPr>
        <p:grpSpPr>
          <a:xfrm>
            <a:off x="533400" y="803275"/>
            <a:ext cx="8001000" cy="4032250"/>
            <a:chOff x="336" y="506"/>
            <a:chExt cx="5040" cy="2540"/>
          </a:xfrm>
        </p:grpSpPr>
        <p:grpSp>
          <p:nvGrpSpPr>
            <p:cNvPr id="209" name="Google Shape;209;p26"/>
            <p:cNvGrpSpPr/>
            <p:nvPr/>
          </p:nvGrpSpPr>
          <p:grpSpPr>
            <a:xfrm>
              <a:off x="3990" y="1632"/>
              <a:ext cx="1386" cy="1174"/>
              <a:chOff x="2016" y="1680"/>
              <a:chExt cx="588" cy="441"/>
            </a:xfrm>
          </p:grpSpPr>
          <p:cxnSp>
            <p:nvCxnSpPr>
              <p:cNvPr id="210" name="Google Shape;210;p26"/>
              <p:cNvCxnSpPr/>
              <p:nvPr/>
            </p:nvCxnSpPr>
            <p:spPr>
              <a:xfrm flipH="1">
                <a:off x="2306" y="1707"/>
                <a:ext cx="33" cy="201"/>
              </a:xfrm>
              <a:prstGeom prst="straightConnector1">
                <a:avLst/>
              </a:prstGeom>
              <a:noFill/>
              <a:ln w="19050" cap="flat" cmpd="sng">
                <a:solidFill>
                  <a:srgbClr val="993366"/>
                </a:solidFill>
                <a:prstDash val="dot"/>
                <a:round/>
                <a:headEnd type="none" w="med" len="med"/>
                <a:tailEnd type="none" w="med" len="med"/>
              </a:ln>
            </p:spPr>
          </p:cxnSp>
          <p:sp>
            <p:nvSpPr>
              <p:cNvPr id="211" name="Google Shape;211;p26"/>
              <p:cNvSpPr/>
              <p:nvPr/>
            </p:nvSpPr>
            <p:spPr>
              <a:xfrm>
                <a:off x="2168" y="1725"/>
                <a:ext cx="130" cy="161"/>
              </a:xfrm>
              <a:custGeom>
                <a:avLst/>
                <a:gdLst/>
                <a:ahLst/>
                <a:cxnLst/>
                <a:rect l="l" t="t" r="r" b="b"/>
                <a:pathLst>
                  <a:path w="116" h="161" extrusionOk="0">
                    <a:moveTo>
                      <a:pt x="0" y="0"/>
                    </a:moveTo>
                    <a:lnTo>
                      <a:pt x="113" y="160"/>
                    </a:lnTo>
                    <a:lnTo>
                      <a:pt x="115" y="160"/>
                    </a:lnTo>
                  </a:path>
                </a:pathLst>
              </a:custGeom>
              <a:solidFill>
                <a:srgbClr val="FF0032"/>
              </a:solidFill>
              <a:ln w="19050" cap="flat" cmpd="sng">
                <a:solidFill>
                  <a:srgbClr val="993366"/>
                </a:solidFill>
                <a:prstDash val="dot"/>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12" name="Google Shape;212;p26"/>
              <p:cNvSpPr/>
              <p:nvPr/>
            </p:nvSpPr>
            <p:spPr>
              <a:xfrm>
                <a:off x="2052" y="1820"/>
                <a:ext cx="247" cy="71"/>
              </a:xfrm>
              <a:custGeom>
                <a:avLst/>
                <a:gdLst/>
                <a:ahLst/>
                <a:cxnLst/>
                <a:rect l="l" t="t" r="r" b="b"/>
                <a:pathLst>
                  <a:path w="220" h="71" extrusionOk="0">
                    <a:moveTo>
                      <a:pt x="0" y="0"/>
                    </a:moveTo>
                    <a:lnTo>
                      <a:pt x="219" y="70"/>
                    </a:lnTo>
                  </a:path>
                </a:pathLst>
              </a:custGeom>
              <a:solidFill>
                <a:srgbClr val="FF0032"/>
              </a:solidFill>
              <a:ln w="19050" cap="flat" cmpd="sng">
                <a:solidFill>
                  <a:srgbClr val="993366"/>
                </a:solidFill>
                <a:prstDash val="dot"/>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cxnSp>
            <p:nvCxnSpPr>
              <p:cNvPr id="213" name="Google Shape;213;p26"/>
              <p:cNvCxnSpPr/>
              <p:nvPr/>
            </p:nvCxnSpPr>
            <p:spPr>
              <a:xfrm flipH="1">
                <a:off x="2036" y="1905"/>
                <a:ext cx="257" cy="44"/>
              </a:xfrm>
              <a:prstGeom prst="straightConnector1">
                <a:avLst/>
              </a:prstGeom>
              <a:noFill/>
              <a:ln w="19050" cap="flat" cmpd="sng">
                <a:solidFill>
                  <a:srgbClr val="993366"/>
                </a:solidFill>
                <a:prstDash val="dot"/>
                <a:round/>
                <a:headEnd type="none" w="med" len="med"/>
                <a:tailEnd type="none" w="med" len="med"/>
              </a:ln>
            </p:spPr>
          </p:cxnSp>
          <p:cxnSp>
            <p:nvCxnSpPr>
              <p:cNvPr id="214" name="Google Shape;214;p26"/>
              <p:cNvCxnSpPr/>
              <p:nvPr/>
            </p:nvCxnSpPr>
            <p:spPr>
              <a:xfrm flipH="1">
                <a:off x="2136" y="1912"/>
                <a:ext cx="162" cy="158"/>
              </a:xfrm>
              <a:prstGeom prst="straightConnector1">
                <a:avLst/>
              </a:prstGeom>
              <a:noFill/>
              <a:ln w="19050" cap="flat" cmpd="sng">
                <a:solidFill>
                  <a:srgbClr val="993366"/>
                </a:solidFill>
                <a:prstDash val="dot"/>
                <a:round/>
                <a:headEnd type="none" w="med" len="med"/>
                <a:tailEnd type="none" w="med" len="med"/>
              </a:ln>
            </p:spPr>
          </p:cxnSp>
          <p:cxnSp>
            <p:nvCxnSpPr>
              <p:cNvPr id="215" name="Google Shape;215;p26"/>
              <p:cNvCxnSpPr/>
              <p:nvPr/>
            </p:nvCxnSpPr>
            <p:spPr>
              <a:xfrm>
                <a:off x="2303" y="1903"/>
                <a:ext cx="29" cy="195"/>
              </a:xfrm>
              <a:prstGeom prst="straightConnector1">
                <a:avLst/>
              </a:prstGeom>
              <a:noFill/>
              <a:ln w="19050" cap="flat" cmpd="sng">
                <a:solidFill>
                  <a:srgbClr val="993366"/>
                </a:solidFill>
                <a:prstDash val="dot"/>
                <a:round/>
                <a:headEnd type="none" w="med" len="med"/>
                <a:tailEnd type="none" w="med" len="med"/>
              </a:ln>
            </p:spPr>
          </p:cxnSp>
          <p:cxnSp>
            <p:nvCxnSpPr>
              <p:cNvPr id="216" name="Google Shape;216;p26"/>
              <p:cNvCxnSpPr/>
              <p:nvPr/>
            </p:nvCxnSpPr>
            <p:spPr>
              <a:xfrm>
                <a:off x="2314" y="1912"/>
                <a:ext cx="158" cy="158"/>
              </a:xfrm>
              <a:prstGeom prst="straightConnector1">
                <a:avLst/>
              </a:prstGeom>
              <a:noFill/>
              <a:ln w="19050" cap="flat" cmpd="sng">
                <a:solidFill>
                  <a:srgbClr val="993366"/>
                </a:solidFill>
                <a:prstDash val="dot"/>
                <a:round/>
                <a:headEnd type="none" w="med" len="med"/>
                <a:tailEnd type="none" w="med" len="med"/>
              </a:ln>
            </p:spPr>
          </p:cxnSp>
          <p:cxnSp>
            <p:nvCxnSpPr>
              <p:cNvPr id="217" name="Google Shape;217;p26"/>
              <p:cNvCxnSpPr/>
              <p:nvPr/>
            </p:nvCxnSpPr>
            <p:spPr>
              <a:xfrm>
                <a:off x="2316" y="1903"/>
                <a:ext cx="251" cy="83"/>
              </a:xfrm>
              <a:prstGeom prst="straightConnector1">
                <a:avLst/>
              </a:prstGeom>
              <a:noFill/>
              <a:ln w="19050" cap="flat" cmpd="sng">
                <a:solidFill>
                  <a:srgbClr val="993366"/>
                </a:solidFill>
                <a:prstDash val="dot"/>
                <a:round/>
                <a:headEnd type="none" w="med" len="med"/>
                <a:tailEnd type="none" w="med" len="med"/>
              </a:ln>
            </p:spPr>
          </p:cxnSp>
          <p:cxnSp>
            <p:nvCxnSpPr>
              <p:cNvPr id="218" name="Google Shape;218;p26"/>
              <p:cNvCxnSpPr/>
              <p:nvPr/>
            </p:nvCxnSpPr>
            <p:spPr>
              <a:xfrm rot="10800000" flipH="1">
                <a:off x="2321" y="1863"/>
                <a:ext cx="256" cy="37"/>
              </a:xfrm>
              <a:prstGeom prst="straightConnector1">
                <a:avLst/>
              </a:prstGeom>
              <a:noFill/>
              <a:ln w="19050" cap="flat" cmpd="sng">
                <a:solidFill>
                  <a:srgbClr val="993366"/>
                </a:solidFill>
                <a:prstDash val="dot"/>
                <a:round/>
                <a:headEnd type="none" w="med" len="med"/>
                <a:tailEnd type="none" w="med" len="med"/>
              </a:ln>
            </p:spPr>
          </p:cxnSp>
          <p:cxnSp>
            <p:nvCxnSpPr>
              <p:cNvPr id="219" name="Google Shape;219;p26"/>
              <p:cNvCxnSpPr/>
              <p:nvPr/>
            </p:nvCxnSpPr>
            <p:spPr>
              <a:xfrm rot="10800000" flipH="1">
                <a:off x="2300" y="1756"/>
                <a:ext cx="193" cy="140"/>
              </a:xfrm>
              <a:prstGeom prst="straightConnector1">
                <a:avLst/>
              </a:prstGeom>
              <a:noFill/>
              <a:ln w="19050" cap="flat" cmpd="sng">
                <a:solidFill>
                  <a:srgbClr val="993366"/>
                </a:solidFill>
                <a:prstDash val="dot"/>
                <a:round/>
                <a:headEnd type="none" w="med" len="med"/>
                <a:tailEnd type="none" w="med" len="med"/>
              </a:ln>
            </p:spPr>
          </p:cxnSp>
          <p:sp>
            <p:nvSpPr>
              <p:cNvPr id="220" name="Google Shape;220;p26"/>
              <p:cNvSpPr/>
              <p:nvPr/>
            </p:nvSpPr>
            <p:spPr>
              <a:xfrm rot="10800000" flipH="1">
                <a:off x="2258" y="1862"/>
                <a:ext cx="91" cy="79"/>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21" name="Google Shape;221;p26"/>
              <p:cNvSpPr/>
              <p:nvPr/>
            </p:nvSpPr>
            <p:spPr>
              <a:xfrm rot="10800000" flipH="1">
                <a:off x="2148" y="1703"/>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22" name="Google Shape;222;p26"/>
              <p:cNvSpPr/>
              <p:nvPr/>
            </p:nvSpPr>
            <p:spPr>
              <a:xfrm rot="10800000" flipH="1">
                <a:off x="2028" y="1800"/>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23" name="Google Shape;223;p26"/>
              <p:cNvSpPr/>
              <p:nvPr/>
            </p:nvSpPr>
            <p:spPr>
              <a:xfrm rot="10800000" flipH="1">
                <a:off x="2016" y="1931"/>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24" name="Google Shape;224;p26"/>
              <p:cNvSpPr/>
              <p:nvPr/>
            </p:nvSpPr>
            <p:spPr>
              <a:xfrm rot="10800000" flipH="1">
                <a:off x="2118" y="2047"/>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25" name="Google Shape;225;p26"/>
              <p:cNvSpPr/>
              <p:nvPr/>
            </p:nvSpPr>
            <p:spPr>
              <a:xfrm rot="10800000" flipH="1">
                <a:off x="2307" y="2086"/>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26" name="Google Shape;226;p26"/>
              <p:cNvSpPr/>
              <p:nvPr/>
            </p:nvSpPr>
            <p:spPr>
              <a:xfrm rot="10800000" flipH="1">
                <a:off x="2451" y="2052"/>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27" name="Google Shape;227;p26"/>
              <p:cNvSpPr/>
              <p:nvPr/>
            </p:nvSpPr>
            <p:spPr>
              <a:xfrm rot="10800000" flipH="1">
                <a:off x="2541" y="1968"/>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28" name="Google Shape;228;p26"/>
              <p:cNvSpPr/>
              <p:nvPr/>
            </p:nvSpPr>
            <p:spPr>
              <a:xfrm rot="10800000" flipH="1">
                <a:off x="2559" y="1845"/>
                <a:ext cx="45"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29" name="Google Shape;229;p26"/>
              <p:cNvSpPr/>
              <p:nvPr/>
            </p:nvSpPr>
            <p:spPr>
              <a:xfrm rot="10800000" flipH="1">
                <a:off x="2476" y="1732"/>
                <a:ext cx="45"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30" name="Google Shape;230;p26"/>
              <p:cNvSpPr/>
              <p:nvPr/>
            </p:nvSpPr>
            <p:spPr>
              <a:xfrm rot="10800000" flipH="1">
                <a:off x="2321" y="1680"/>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grpSp>
        <p:grpSp>
          <p:nvGrpSpPr>
            <p:cNvPr id="231" name="Google Shape;231;p26"/>
            <p:cNvGrpSpPr/>
            <p:nvPr/>
          </p:nvGrpSpPr>
          <p:grpSpPr>
            <a:xfrm>
              <a:off x="336" y="1872"/>
              <a:ext cx="1386" cy="1174"/>
              <a:chOff x="2016" y="1680"/>
              <a:chExt cx="588" cy="441"/>
            </a:xfrm>
          </p:grpSpPr>
          <p:cxnSp>
            <p:nvCxnSpPr>
              <p:cNvPr id="232" name="Google Shape;232;p26"/>
              <p:cNvCxnSpPr/>
              <p:nvPr/>
            </p:nvCxnSpPr>
            <p:spPr>
              <a:xfrm flipH="1">
                <a:off x="2306" y="1707"/>
                <a:ext cx="33" cy="201"/>
              </a:xfrm>
              <a:prstGeom prst="straightConnector1">
                <a:avLst/>
              </a:prstGeom>
              <a:noFill/>
              <a:ln w="19050" cap="flat" cmpd="sng">
                <a:solidFill>
                  <a:srgbClr val="993366"/>
                </a:solidFill>
                <a:prstDash val="dot"/>
                <a:round/>
                <a:headEnd type="none" w="med" len="med"/>
                <a:tailEnd type="none" w="med" len="med"/>
              </a:ln>
            </p:spPr>
          </p:cxnSp>
          <p:sp>
            <p:nvSpPr>
              <p:cNvPr id="233" name="Google Shape;233;p26"/>
              <p:cNvSpPr/>
              <p:nvPr/>
            </p:nvSpPr>
            <p:spPr>
              <a:xfrm>
                <a:off x="2168" y="1725"/>
                <a:ext cx="130" cy="161"/>
              </a:xfrm>
              <a:custGeom>
                <a:avLst/>
                <a:gdLst/>
                <a:ahLst/>
                <a:cxnLst/>
                <a:rect l="l" t="t" r="r" b="b"/>
                <a:pathLst>
                  <a:path w="116" h="161" extrusionOk="0">
                    <a:moveTo>
                      <a:pt x="0" y="0"/>
                    </a:moveTo>
                    <a:lnTo>
                      <a:pt x="113" y="160"/>
                    </a:lnTo>
                    <a:lnTo>
                      <a:pt x="115" y="160"/>
                    </a:lnTo>
                  </a:path>
                </a:pathLst>
              </a:custGeom>
              <a:solidFill>
                <a:srgbClr val="FF0032"/>
              </a:solidFill>
              <a:ln w="19050" cap="flat" cmpd="sng">
                <a:solidFill>
                  <a:srgbClr val="993366"/>
                </a:solidFill>
                <a:prstDash val="dot"/>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34" name="Google Shape;234;p26"/>
              <p:cNvSpPr/>
              <p:nvPr/>
            </p:nvSpPr>
            <p:spPr>
              <a:xfrm>
                <a:off x="2052" y="1820"/>
                <a:ext cx="247" cy="71"/>
              </a:xfrm>
              <a:custGeom>
                <a:avLst/>
                <a:gdLst/>
                <a:ahLst/>
                <a:cxnLst/>
                <a:rect l="l" t="t" r="r" b="b"/>
                <a:pathLst>
                  <a:path w="220" h="71" extrusionOk="0">
                    <a:moveTo>
                      <a:pt x="0" y="0"/>
                    </a:moveTo>
                    <a:lnTo>
                      <a:pt x="219" y="70"/>
                    </a:lnTo>
                  </a:path>
                </a:pathLst>
              </a:custGeom>
              <a:solidFill>
                <a:srgbClr val="FF0032"/>
              </a:solidFill>
              <a:ln w="19050" cap="flat" cmpd="sng">
                <a:solidFill>
                  <a:srgbClr val="993366"/>
                </a:solidFill>
                <a:prstDash val="dot"/>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cxnSp>
            <p:nvCxnSpPr>
              <p:cNvPr id="235" name="Google Shape;235;p26"/>
              <p:cNvCxnSpPr/>
              <p:nvPr/>
            </p:nvCxnSpPr>
            <p:spPr>
              <a:xfrm flipH="1">
                <a:off x="2036" y="1905"/>
                <a:ext cx="257" cy="44"/>
              </a:xfrm>
              <a:prstGeom prst="straightConnector1">
                <a:avLst/>
              </a:prstGeom>
              <a:noFill/>
              <a:ln w="19050" cap="flat" cmpd="sng">
                <a:solidFill>
                  <a:srgbClr val="993366"/>
                </a:solidFill>
                <a:prstDash val="dot"/>
                <a:round/>
                <a:headEnd type="none" w="med" len="med"/>
                <a:tailEnd type="none" w="med" len="med"/>
              </a:ln>
            </p:spPr>
          </p:cxnSp>
          <p:cxnSp>
            <p:nvCxnSpPr>
              <p:cNvPr id="236" name="Google Shape;236;p26"/>
              <p:cNvCxnSpPr/>
              <p:nvPr/>
            </p:nvCxnSpPr>
            <p:spPr>
              <a:xfrm flipH="1">
                <a:off x="2136" y="1912"/>
                <a:ext cx="162" cy="158"/>
              </a:xfrm>
              <a:prstGeom prst="straightConnector1">
                <a:avLst/>
              </a:prstGeom>
              <a:noFill/>
              <a:ln w="19050" cap="flat" cmpd="sng">
                <a:solidFill>
                  <a:srgbClr val="993366"/>
                </a:solidFill>
                <a:prstDash val="dot"/>
                <a:round/>
                <a:headEnd type="none" w="med" len="med"/>
                <a:tailEnd type="none" w="med" len="med"/>
              </a:ln>
            </p:spPr>
          </p:cxnSp>
          <p:cxnSp>
            <p:nvCxnSpPr>
              <p:cNvPr id="237" name="Google Shape;237;p26"/>
              <p:cNvCxnSpPr/>
              <p:nvPr/>
            </p:nvCxnSpPr>
            <p:spPr>
              <a:xfrm>
                <a:off x="2303" y="1903"/>
                <a:ext cx="29" cy="195"/>
              </a:xfrm>
              <a:prstGeom prst="straightConnector1">
                <a:avLst/>
              </a:prstGeom>
              <a:noFill/>
              <a:ln w="19050" cap="flat" cmpd="sng">
                <a:solidFill>
                  <a:srgbClr val="993366"/>
                </a:solidFill>
                <a:prstDash val="dot"/>
                <a:round/>
                <a:headEnd type="none" w="med" len="med"/>
                <a:tailEnd type="none" w="med" len="med"/>
              </a:ln>
            </p:spPr>
          </p:cxnSp>
          <p:cxnSp>
            <p:nvCxnSpPr>
              <p:cNvPr id="238" name="Google Shape;238;p26"/>
              <p:cNvCxnSpPr/>
              <p:nvPr/>
            </p:nvCxnSpPr>
            <p:spPr>
              <a:xfrm>
                <a:off x="2314" y="1912"/>
                <a:ext cx="158" cy="158"/>
              </a:xfrm>
              <a:prstGeom prst="straightConnector1">
                <a:avLst/>
              </a:prstGeom>
              <a:noFill/>
              <a:ln w="19050" cap="flat" cmpd="sng">
                <a:solidFill>
                  <a:srgbClr val="993366"/>
                </a:solidFill>
                <a:prstDash val="dot"/>
                <a:round/>
                <a:headEnd type="none" w="med" len="med"/>
                <a:tailEnd type="none" w="med" len="med"/>
              </a:ln>
            </p:spPr>
          </p:cxnSp>
          <p:cxnSp>
            <p:nvCxnSpPr>
              <p:cNvPr id="239" name="Google Shape;239;p26"/>
              <p:cNvCxnSpPr/>
              <p:nvPr/>
            </p:nvCxnSpPr>
            <p:spPr>
              <a:xfrm>
                <a:off x="2316" y="1903"/>
                <a:ext cx="251" cy="83"/>
              </a:xfrm>
              <a:prstGeom prst="straightConnector1">
                <a:avLst/>
              </a:prstGeom>
              <a:noFill/>
              <a:ln w="19050" cap="flat" cmpd="sng">
                <a:solidFill>
                  <a:srgbClr val="993366"/>
                </a:solidFill>
                <a:prstDash val="dot"/>
                <a:round/>
                <a:headEnd type="none" w="med" len="med"/>
                <a:tailEnd type="none" w="med" len="med"/>
              </a:ln>
            </p:spPr>
          </p:cxnSp>
          <p:cxnSp>
            <p:nvCxnSpPr>
              <p:cNvPr id="240" name="Google Shape;240;p26"/>
              <p:cNvCxnSpPr/>
              <p:nvPr/>
            </p:nvCxnSpPr>
            <p:spPr>
              <a:xfrm rot="10800000" flipH="1">
                <a:off x="2321" y="1863"/>
                <a:ext cx="256" cy="37"/>
              </a:xfrm>
              <a:prstGeom prst="straightConnector1">
                <a:avLst/>
              </a:prstGeom>
              <a:noFill/>
              <a:ln w="19050" cap="flat" cmpd="sng">
                <a:solidFill>
                  <a:srgbClr val="993366"/>
                </a:solidFill>
                <a:prstDash val="dot"/>
                <a:round/>
                <a:headEnd type="none" w="med" len="med"/>
                <a:tailEnd type="none" w="med" len="med"/>
              </a:ln>
            </p:spPr>
          </p:cxnSp>
          <p:cxnSp>
            <p:nvCxnSpPr>
              <p:cNvPr id="241" name="Google Shape;241;p26"/>
              <p:cNvCxnSpPr/>
              <p:nvPr/>
            </p:nvCxnSpPr>
            <p:spPr>
              <a:xfrm rot="10800000" flipH="1">
                <a:off x="2300" y="1756"/>
                <a:ext cx="193" cy="140"/>
              </a:xfrm>
              <a:prstGeom prst="straightConnector1">
                <a:avLst/>
              </a:prstGeom>
              <a:noFill/>
              <a:ln w="19050" cap="flat" cmpd="sng">
                <a:solidFill>
                  <a:srgbClr val="993366"/>
                </a:solidFill>
                <a:prstDash val="dot"/>
                <a:round/>
                <a:headEnd type="none" w="med" len="med"/>
                <a:tailEnd type="none" w="med" len="med"/>
              </a:ln>
            </p:spPr>
          </p:cxnSp>
          <p:sp>
            <p:nvSpPr>
              <p:cNvPr id="242" name="Google Shape;242;p26"/>
              <p:cNvSpPr/>
              <p:nvPr/>
            </p:nvSpPr>
            <p:spPr>
              <a:xfrm rot="10800000" flipH="1">
                <a:off x="2258" y="1862"/>
                <a:ext cx="91" cy="79"/>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43" name="Google Shape;243;p26"/>
              <p:cNvSpPr/>
              <p:nvPr/>
            </p:nvSpPr>
            <p:spPr>
              <a:xfrm rot="10800000" flipH="1">
                <a:off x="2148" y="1703"/>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44" name="Google Shape;244;p26"/>
              <p:cNvSpPr/>
              <p:nvPr/>
            </p:nvSpPr>
            <p:spPr>
              <a:xfrm rot="10800000" flipH="1">
                <a:off x="2028" y="1800"/>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45" name="Google Shape;245;p26"/>
              <p:cNvSpPr/>
              <p:nvPr/>
            </p:nvSpPr>
            <p:spPr>
              <a:xfrm rot="10800000" flipH="1">
                <a:off x="2016" y="1931"/>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46" name="Google Shape;246;p26"/>
              <p:cNvSpPr/>
              <p:nvPr/>
            </p:nvSpPr>
            <p:spPr>
              <a:xfrm rot="10800000" flipH="1">
                <a:off x="2118" y="2047"/>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47" name="Google Shape;247;p26"/>
              <p:cNvSpPr/>
              <p:nvPr/>
            </p:nvSpPr>
            <p:spPr>
              <a:xfrm rot="10800000" flipH="1">
                <a:off x="2307" y="2086"/>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48" name="Google Shape;248;p26"/>
              <p:cNvSpPr/>
              <p:nvPr/>
            </p:nvSpPr>
            <p:spPr>
              <a:xfrm rot="10800000" flipH="1">
                <a:off x="2451" y="2052"/>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49" name="Google Shape;249;p26"/>
              <p:cNvSpPr/>
              <p:nvPr/>
            </p:nvSpPr>
            <p:spPr>
              <a:xfrm rot="10800000" flipH="1">
                <a:off x="2541" y="1968"/>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50" name="Google Shape;250;p26"/>
              <p:cNvSpPr/>
              <p:nvPr/>
            </p:nvSpPr>
            <p:spPr>
              <a:xfrm rot="10800000" flipH="1">
                <a:off x="2559" y="1845"/>
                <a:ext cx="45"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51" name="Google Shape;251;p26"/>
              <p:cNvSpPr/>
              <p:nvPr/>
            </p:nvSpPr>
            <p:spPr>
              <a:xfrm rot="10800000" flipH="1">
                <a:off x="2476" y="1732"/>
                <a:ext cx="45"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52" name="Google Shape;252;p26"/>
              <p:cNvSpPr/>
              <p:nvPr/>
            </p:nvSpPr>
            <p:spPr>
              <a:xfrm rot="10800000" flipH="1">
                <a:off x="2321" y="1680"/>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grpSp>
        <p:grpSp>
          <p:nvGrpSpPr>
            <p:cNvPr id="253" name="Google Shape;253;p26"/>
            <p:cNvGrpSpPr/>
            <p:nvPr/>
          </p:nvGrpSpPr>
          <p:grpSpPr>
            <a:xfrm>
              <a:off x="2256" y="506"/>
              <a:ext cx="1386" cy="1174"/>
              <a:chOff x="2016" y="1680"/>
              <a:chExt cx="588" cy="441"/>
            </a:xfrm>
          </p:grpSpPr>
          <p:cxnSp>
            <p:nvCxnSpPr>
              <p:cNvPr id="254" name="Google Shape;254;p26"/>
              <p:cNvCxnSpPr/>
              <p:nvPr/>
            </p:nvCxnSpPr>
            <p:spPr>
              <a:xfrm flipH="1">
                <a:off x="2306" y="1707"/>
                <a:ext cx="33" cy="201"/>
              </a:xfrm>
              <a:prstGeom prst="straightConnector1">
                <a:avLst/>
              </a:prstGeom>
              <a:noFill/>
              <a:ln w="19050" cap="flat" cmpd="sng">
                <a:solidFill>
                  <a:srgbClr val="993366"/>
                </a:solidFill>
                <a:prstDash val="dot"/>
                <a:round/>
                <a:headEnd type="none" w="med" len="med"/>
                <a:tailEnd type="none" w="med" len="med"/>
              </a:ln>
            </p:spPr>
          </p:cxnSp>
          <p:sp>
            <p:nvSpPr>
              <p:cNvPr id="255" name="Google Shape;255;p26"/>
              <p:cNvSpPr/>
              <p:nvPr/>
            </p:nvSpPr>
            <p:spPr>
              <a:xfrm>
                <a:off x="2168" y="1725"/>
                <a:ext cx="130" cy="161"/>
              </a:xfrm>
              <a:custGeom>
                <a:avLst/>
                <a:gdLst/>
                <a:ahLst/>
                <a:cxnLst/>
                <a:rect l="l" t="t" r="r" b="b"/>
                <a:pathLst>
                  <a:path w="116" h="161" extrusionOk="0">
                    <a:moveTo>
                      <a:pt x="0" y="0"/>
                    </a:moveTo>
                    <a:lnTo>
                      <a:pt x="113" y="160"/>
                    </a:lnTo>
                    <a:lnTo>
                      <a:pt x="115" y="160"/>
                    </a:lnTo>
                  </a:path>
                </a:pathLst>
              </a:custGeom>
              <a:solidFill>
                <a:srgbClr val="FF0032"/>
              </a:solidFill>
              <a:ln w="19050" cap="flat" cmpd="sng">
                <a:solidFill>
                  <a:srgbClr val="993366"/>
                </a:solidFill>
                <a:prstDash val="dot"/>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56" name="Google Shape;256;p26"/>
              <p:cNvSpPr/>
              <p:nvPr/>
            </p:nvSpPr>
            <p:spPr>
              <a:xfrm>
                <a:off x="2052" y="1820"/>
                <a:ext cx="247" cy="71"/>
              </a:xfrm>
              <a:custGeom>
                <a:avLst/>
                <a:gdLst/>
                <a:ahLst/>
                <a:cxnLst/>
                <a:rect l="l" t="t" r="r" b="b"/>
                <a:pathLst>
                  <a:path w="220" h="71" extrusionOk="0">
                    <a:moveTo>
                      <a:pt x="0" y="0"/>
                    </a:moveTo>
                    <a:lnTo>
                      <a:pt x="219" y="70"/>
                    </a:lnTo>
                  </a:path>
                </a:pathLst>
              </a:custGeom>
              <a:solidFill>
                <a:srgbClr val="FF0032"/>
              </a:solidFill>
              <a:ln w="19050" cap="flat" cmpd="sng">
                <a:solidFill>
                  <a:srgbClr val="993366"/>
                </a:solidFill>
                <a:prstDash val="dot"/>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cxnSp>
            <p:nvCxnSpPr>
              <p:cNvPr id="257" name="Google Shape;257;p26"/>
              <p:cNvCxnSpPr/>
              <p:nvPr/>
            </p:nvCxnSpPr>
            <p:spPr>
              <a:xfrm flipH="1">
                <a:off x="2036" y="1905"/>
                <a:ext cx="257" cy="44"/>
              </a:xfrm>
              <a:prstGeom prst="straightConnector1">
                <a:avLst/>
              </a:prstGeom>
              <a:noFill/>
              <a:ln w="19050" cap="flat" cmpd="sng">
                <a:solidFill>
                  <a:srgbClr val="993366"/>
                </a:solidFill>
                <a:prstDash val="dot"/>
                <a:round/>
                <a:headEnd type="none" w="med" len="med"/>
                <a:tailEnd type="none" w="med" len="med"/>
              </a:ln>
            </p:spPr>
          </p:cxnSp>
          <p:cxnSp>
            <p:nvCxnSpPr>
              <p:cNvPr id="258" name="Google Shape;258;p26"/>
              <p:cNvCxnSpPr/>
              <p:nvPr/>
            </p:nvCxnSpPr>
            <p:spPr>
              <a:xfrm flipH="1">
                <a:off x="2136" y="1912"/>
                <a:ext cx="162" cy="158"/>
              </a:xfrm>
              <a:prstGeom prst="straightConnector1">
                <a:avLst/>
              </a:prstGeom>
              <a:noFill/>
              <a:ln w="19050" cap="flat" cmpd="sng">
                <a:solidFill>
                  <a:srgbClr val="993366"/>
                </a:solidFill>
                <a:prstDash val="dot"/>
                <a:round/>
                <a:headEnd type="none" w="med" len="med"/>
                <a:tailEnd type="none" w="med" len="med"/>
              </a:ln>
            </p:spPr>
          </p:cxnSp>
          <p:cxnSp>
            <p:nvCxnSpPr>
              <p:cNvPr id="259" name="Google Shape;259;p26"/>
              <p:cNvCxnSpPr/>
              <p:nvPr/>
            </p:nvCxnSpPr>
            <p:spPr>
              <a:xfrm>
                <a:off x="2303" y="1903"/>
                <a:ext cx="29" cy="195"/>
              </a:xfrm>
              <a:prstGeom prst="straightConnector1">
                <a:avLst/>
              </a:prstGeom>
              <a:noFill/>
              <a:ln w="19050" cap="flat" cmpd="sng">
                <a:solidFill>
                  <a:srgbClr val="993366"/>
                </a:solidFill>
                <a:prstDash val="dot"/>
                <a:round/>
                <a:headEnd type="none" w="med" len="med"/>
                <a:tailEnd type="none" w="med" len="med"/>
              </a:ln>
            </p:spPr>
          </p:cxnSp>
          <p:cxnSp>
            <p:nvCxnSpPr>
              <p:cNvPr id="260" name="Google Shape;260;p26"/>
              <p:cNvCxnSpPr/>
              <p:nvPr/>
            </p:nvCxnSpPr>
            <p:spPr>
              <a:xfrm>
                <a:off x="2314" y="1912"/>
                <a:ext cx="158" cy="158"/>
              </a:xfrm>
              <a:prstGeom prst="straightConnector1">
                <a:avLst/>
              </a:prstGeom>
              <a:noFill/>
              <a:ln w="19050" cap="flat" cmpd="sng">
                <a:solidFill>
                  <a:srgbClr val="993366"/>
                </a:solidFill>
                <a:prstDash val="dot"/>
                <a:round/>
                <a:headEnd type="none" w="med" len="med"/>
                <a:tailEnd type="none" w="med" len="med"/>
              </a:ln>
            </p:spPr>
          </p:cxnSp>
          <p:cxnSp>
            <p:nvCxnSpPr>
              <p:cNvPr id="261" name="Google Shape;261;p26"/>
              <p:cNvCxnSpPr/>
              <p:nvPr/>
            </p:nvCxnSpPr>
            <p:spPr>
              <a:xfrm>
                <a:off x="2316" y="1903"/>
                <a:ext cx="251" cy="83"/>
              </a:xfrm>
              <a:prstGeom prst="straightConnector1">
                <a:avLst/>
              </a:prstGeom>
              <a:noFill/>
              <a:ln w="19050" cap="flat" cmpd="sng">
                <a:solidFill>
                  <a:srgbClr val="993366"/>
                </a:solidFill>
                <a:prstDash val="dot"/>
                <a:round/>
                <a:headEnd type="none" w="med" len="med"/>
                <a:tailEnd type="none" w="med" len="med"/>
              </a:ln>
            </p:spPr>
          </p:cxnSp>
          <p:cxnSp>
            <p:nvCxnSpPr>
              <p:cNvPr id="262" name="Google Shape;262;p26"/>
              <p:cNvCxnSpPr/>
              <p:nvPr/>
            </p:nvCxnSpPr>
            <p:spPr>
              <a:xfrm rot="10800000" flipH="1">
                <a:off x="2321" y="1863"/>
                <a:ext cx="256" cy="37"/>
              </a:xfrm>
              <a:prstGeom prst="straightConnector1">
                <a:avLst/>
              </a:prstGeom>
              <a:noFill/>
              <a:ln w="19050" cap="flat" cmpd="sng">
                <a:solidFill>
                  <a:srgbClr val="993366"/>
                </a:solidFill>
                <a:prstDash val="dot"/>
                <a:round/>
                <a:headEnd type="none" w="med" len="med"/>
                <a:tailEnd type="none" w="med" len="med"/>
              </a:ln>
            </p:spPr>
          </p:cxnSp>
          <p:cxnSp>
            <p:nvCxnSpPr>
              <p:cNvPr id="263" name="Google Shape;263;p26"/>
              <p:cNvCxnSpPr/>
              <p:nvPr/>
            </p:nvCxnSpPr>
            <p:spPr>
              <a:xfrm rot="10800000" flipH="1">
                <a:off x="2300" y="1756"/>
                <a:ext cx="193" cy="140"/>
              </a:xfrm>
              <a:prstGeom prst="straightConnector1">
                <a:avLst/>
              </a:prstGeom>
              <a:noFill/>
              <a:ln w="19050" cap="flat" cmpd="sng">
                <a:solidFill>
                  <a:srgbClr val="993366"/>
                </a:solidFill>
                <a:prstDash val="dot"/>
                <a:round/>
                <a:headEnd type="none" w="med" len="med"/>
                <a:tailEnd type="none" w="med" len="med"/>
              </a:ln>
            </p:spPr>
          </p:cxnSp>
          <p:sp>
            <p:nvSpPr>
              <p:cNvPr id="264" name="Google Shape;264;p26"/>
              <p:cNvSpPr/>
              <p:nvPr/>
            </p:nvSpPr>
            <p:spPr>
              <a:xfrm rot="10800000" flipH="1">
                <a:off x="2258" y="1862"/>
                <a:ext cx="91" cy="79"/>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65" name="Google Shape;265;p26"/>
              <p:cNvSpPr/>
              <p:nvPr/>
            </p:nvSpPr>
            <p:spPr>
              <a:xfrm rot="10800000" flipH="1">
                <a:off x="2148" y="1703"/>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66" name="Google Shape;266;p26"/>
              <p:cNvSpPr/>
              <p:nvPr/>
            </p:nvSpPr>
            <p:spPr>
              <a:xfrm rot="10800000" flipH="1">
                <a:off x="2028" y="1800"/>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67" name="Google Shape;267;p26"/>
              <p:cNvSpPr/>
              <p:nvPr/>
            </p:nvSpPr>
            <p:spPr>
              <a:xfrm rot="10800000" flipH="1">
                <a:off x="2016" y="1931"/>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68" name="Google Shape;268;p26"/>
              <p:cNvSpPr/>
              <p:nvPr/>
            </p:nvSpPr>
            <p:spPr>
              <a:xfrm rot="10800000" flipH="1">
                <a:off x="2118" y="2047"/>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69" name="Google Shape;269;p26"/>
              <p:cNvSpPr/>
              <p:nvPr/>
            </p:nvSpPr>
            <p:spPr>
              <a:xfrm rot="10800000" flipH="1">
                <a:off x="2307" y="2086"/>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70" name="Google Shape;270;p26"/>
              <p:cNvSpPr/>
              <p:nvPr/>
            </p:nvSpPr>
            <p:spPr>
              <a:xfrm rot="10800000" flipH="1">
                <a:off x="2451" y="2052"/>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71" name="Google Shape;271;p26"/>
              <p:cNvSpPr/>
              <p:nvPr/>
            </p:nvSpPr>
            <p:spPr>
              <a:xfrm rot="10800000" flipH="1">
                <a:off x="2541" y="1968"/>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72" name="Google Shape;272;p26"/>
              <p:cNvSpPr/>
              <p:nvPr/>
            </p:nvSpPr>
            <p:spPr>
              <a:xfrm rot="10800000" flipH="1">
                <a:off x="2559" y="1845"/>
                <a:ext cx="45"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73" name="Google Shape;273;p26"/>
              <p:cNvSpPr/>
              <p:nvPr/>
            </p:nvSpPr>
            <p:spPr>
              <a:xfrm rot="10800000" flipH="1">
                <a:off x="2476" y="1732"/>
                <a:ext cx="45"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74" name="Google Shape;274;p26"/>
              <p:cNvSpPr/>
              <p:nvPr/>
            </p:nvSpPr>
            <p:spPr>
              <a:xfrm rot="10800000" flipH="1">
                <a:off x="2321" y="1680"/>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grpSp>
      </p:grpSp>
      <p:sp>
        <p:nvSpPr>
          <p:cNvPr id="275" name="Google Shape;275;p26"/>
          <p:cNvSpPr txBox="1">
            <a:spLocks noGrp="1"/>
          </p:cNvSpPr>
          <p:nvPr>
            <p:ph type="ctrTitle" idx="4294967295"/>
          </p:nvPr>
        </p:nvSpPr>
        <p:spPr>
          <a:xfrm>
            <a:off x="623888" y="2427288"/>
            <a:ext cx="7772400" cy="14700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Impact"/>
                <a:ea typeface="Impact"/>
                <a:cs typeface="Impact"/>
                <a:sym typeface="Impact"/>
              </a:rPr>
              <a:t>So what is this thing called </a:t>
            </a:r>
            <a:br>
              <a:rPr lang="en-US" sz="4000" b="0" i="0" u="none" strike="noStrike" cap="none">
                <a:solidFill>
                  <a:schemeClr val="dk1"/>
                </a:solidFill>
                <a:latin typeface="Impact"/>
                <a:ea typeface="Impact"/>
                <a:cs typeface="Impact"/>
                <a:sym typeface="Impact"/>
              </a:rPr>
            </a:br>
            <a:r>
              <a:rPr lang="en-US" sz="4000" b="0" i="0" u="none" strike="noStrike" cap="none">
                <a:solidFill>
                  <a:schemeClr val="dk1"/>
                </a:solidFill>
                <a:latin typeface="Impact"/>
                <a:ea typeface="Impact"/>
                <a:cs typeface="Impact"/>
                <a:sym typeface="Impact"/>
              </a:rPr>
              <a:t>the CTN?</a:t>
            </a:r>
            <a:endParaRPr/>
          </a:p>
        </p:txBody>
      </p:sp>
      <p:grpSp>
        <p:nvGrpSpPr>
          <p:cNvPr id="276" name="Google Shape;276;p26"/>
          <p:cNvGrpSpPr/>
          <p:nvPr/>
        </p:nvGrpSpPr>
        <p:grpSpPr>
          <a:xfrm>
            <a:off x="381000" y="381000"/>
            <a:ext cx="7934325" cy="6022975"/>
            <a:chOff x="240" y="240"/>
            <a:chExt cx="4998" cy="3794"/>
          </a:xfrm>
        </p:grpSpPr>
        <p:grpSp>
          <p:nvGrpSpPr>
            <p:cNvPr id="277" name="Google Shape;277;p26"/>
            <p:cNvGrpSpPr/>
            <p:nvPr/>
          </p:nvGrpSpPr>
          <p:grpSpPr>
            <a:xfrm>
              <a:off x="240" y="240"/>
              <a:ext cx="342" cy="290"/>
              <a:chOff x="2016" y="1680"/>
              <a:chExt cx="588" cy="441"/>
            </a:xfrm>
          </p:grpSpPr>
          <p:cxnSp>
            <p:nvCxnSpPr>
              <p:cNvPr id="278" name="Google Shape;278;p26"/>
              <p:cNvCxnSpPr/>
              <p:nvPr/>
            </p:nvCxnSpPr>
            <p:spPr>
              <a:xfrm flipH="1">
                <a:off x="2306" y="1707"/>
                <a:ext cx="33" cy="201"/>
              </a:xfrm>
              <a:prstGeom prst="straightConnector1">
                <a:avLst/>
              </a:prstGeom>
              <a:noFill/>
              <a:ln w="19050" cap="flat" cmpd="sng">
                <a:solidFill>
                  <a:srgbClr val="993366"/>
                </a:solidFill>
                <a:prstDash val="dot"/>
                <a:round/>
                <a:headEnd type="none" w="med" len="med"/>
                <a:tailEnd type="none" w="med" len="med"/>
              </a:ln>
            </p:spPr>
          </p:cxnSp>
          <p:sp>
            <p:nvSpPr>
              <p:cNvPr id="279" name="Google Shape;279;p26"/>
              <p:cNvSpPr/>
              <p:nvPr/>
            </p:nvSpPr>
            <p:spPr>
              <a:xfrm>
                <a:off x="2168" y="1725"/>
                <a:ext cx="130" cy="161"/>
              </a:xfrm>
              <a:custGeom>
                <a:avLst/>
                <a:gdLst/>
                <a:ahLst/>
                <a:cxnLst/>
                <a:rect l="l" t="t" r="r" b="b"/>
                <a:pathLst>
                  <a:path w="116" h="161" extrusionOk="0">
                    <a:moveTo>
                      <a:pt x="0" y="0"/>
                    </a:moveTo>
                    <a:lnTo>
                      <a:pt x="113" y="160"/>
                    </a:lnTo>
                    <a:lnTo>
                      <a:pt x="115" y="160"/>
                    </a:lnTo>
                  </a:path>
                </a:pathLst>
              </a:custGeom>
              <a:solidFill>
                <a:srgbClr val="FF0032"/>
              </a:solidFill>
              <a:ln w="19050" cap="flat" cmpd="sng">
                <a:solidFill>
                  <a:srgbClr val="993366"/>
                </a:solidFill>
                <a:prstDash val="dot"/>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80" name="Google Shape;280;p26"/>
              <p:cNvSpPr/>
              <p:nvPr/>
            </p:nvSpPr>
            <p:spPr>
              <a:xfrm>
                <a:off x="2052" y="1820"/>
                <a:ext cx="247" cy="71"/>
              </a:xfrm>
              <a:custGeom>
                <a:avLst/>
                <a:gdLst/>
                <a:ahLst/>
                <a:cxnLst/>
                <a:rect l="l" t="t" r="r" b="b"/>
                <a:pathLst>
                  <a:path w="220" h="71" extrusionOk="0">
                    <a:moveTo>
                      <a:pt x="0" y="0"/>
                    </a:moveTo>
                    <a:lnTo>
                      <a:pt x="219" y="70"/>
                    </a:lnTo>
                  </a:path>
                </a:pathLst>
              </a:custGeom>
              <a:solidFill>
                <a:srgbClr val="FF0032"/>
              </a:solidFill>
              <a:ln w="19050" cap="flat" cmpd="sng">
                <a:solidFill>
                  <a:srgbClr val="993366"/>
                </a:solidFill>
                <a:prstDash val="dot"/>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cxnSp>
            <p:nvCxnSpPr>
              <p:cNvPr id="281" name="Google Shape;281;p26"/>
              <p:cNvCxnSpPr/>
              <p:nvPr/>
            </p:nvCxnSpPr>
            <p:spPr>
              <a:xfrm flipH="1">
                <a:off x="2036" y="1905"/>
                <a:ext cx="257" cy="44"/>
              </a:xfrm>
              <a:prstGeom prst="straightConnector1">
                <a:avLst/>
              </a:prstGeom>
              <a:noFill/>
              <a:ln w="19050" cap="flat" cmpd="sng">
                <a:solidFill>
                  <a:srgbClr val="993366"/>
                </a:solidFill>
                <a:prstDash val="dot"/>
                <a:round/>
                <a:headEnd type="none" w="med" len="med"/>
                <a:tailEnd type="none" w="med" len="med"/>
              </a:ln>
            </p:spPr>
          </p:cxnSp>
          <p:cxnSp>
            <p:nvCxnSpPr>
              <p:cNvPr id="282" name="Google Shape;282;p26"/>
              <p:cNvCxnSpPr/>
              <p:nvPr/>
            </p:nvCxnSpPr>
            <p:spPr>
              <a:xfrm flipH="1">
                <a:off x="2136" y="1912"/>
                <a:ext cx="162" cy="158"/>
              </a:xfrm>
              <a:prstGeom prst="straightConnector1">
                <a:avLst/>
              </a:prstGeom>
              <a:noFill/>
              <a:ln w="19050" cap="flat" cmpd="sng">
                <a:solidFill>
                  <a:srgbClr val="993366"/>
                </a:solidFill>
                <a:prstDash val="dot"/>
                <a:round/>
                <a:headEnd type="none" w="med" len="med"/>
                <a:tailEnd type="none" w="med" len="med"/>
              </a:ln>
            </p:spPr>
          </p:cxnSp>
          <p:cxnSp>
            <p:nvCxnSpPr>
              <p:cNvPr id="283" name="Google Shape;283;p26"/>
              <p:cNvCxnSpPr/>
              <p:nvPr/>
            </p:nvCxnSpPr>
            <p:spPr>
              <a:xfrm>
                <a:off x="2303" y="1903"/>
                <a:ext cx="29" cy="195"/>
              </a:xfrm>
              <a:prstGeom prst="straightConnector1">
                <a:avLst/>
              </a:prstGeom>
              <a:noFill/>
              <a:ln w="19050" cap="flat" cmpd="sng">
                <a:solidFill>
                  <a:srgbClr val="993366"/>
                </a:solidFill>
                <a:prstDash val="dot"/>
                <a:round/>
                <a:headEnd type="none" w="med" len="med"/>
                <a:tailEnd type="none" w="med" len="med"/>
              </a:ln>
            </p:spPr>
          </p:cxnSp>
          <p:cxnSp>
            <p:nvCxnSpPr>
              <p:cNvPr id="284" name="Google Shape;284;p26"/>
              <p:cNvCxnSpPr/>
              <p:nvPr/>
            </p:nvCxnSpPr>
            <p:spPr>
              <a:xfrm>
                <a:off x="2314" y="1912"/>
                <a:ext cx="158" cy="158"/>
              </a:xfrm>
              <a:prstGeom prst="straightConnector1">
                <a:avLst/>
              </a:prstGeom>
              <a:noFill/>
              <a:ln w="19050" cap="flat" cmpd="sng">
                <a:solidFill>
                  <a:srgbClr val="993366"/>
                </a:solidFill>
                <a:prstDash val="dot"/>
                <a:round/>
                <a:headEnd type="none" w="med" len="med"/>
                <a:tailEnd type="none" w="med" len="med"/>
              </a:ln>
            </p:spPr>
          </p:cxnSp>
          <p:cxnSp>
            <p:nvCxnSpPr>
              <p:cNvPr id="285" name="Google Shape;285;p26"/>
              <p:cNvCxnSpPr/>
              <p:nvPr/>
            </p:nvCxnSpPr>
            <p:spPr>
              <a:xfrm>
                <a:off x="2316" y="1903"/>
                <a:ext cx="251" cy="83"/>
              </a:xfrm>
              <a:prstGeom prst="straightConnector1">
                <a:avLst/>
              </a:prstGeom>
              <a:noFill/>
              <a:ln w="19050" cap="flat" cmpd="sng">
                <a:solidFill>
                  <a:srgbClr val="993366"/>
                </a:solidFill>
                <a:prstDash val="dot"/>
                <a:round/>
                <a:headEnd type="none" w="med" len="med"/>
                <a:tailEnd type="none" w="med" len="med"/>
              </a:ln>
            </p:spPr>
          </p:cxnSp>
          <p:cxnSp>
            <p:nvCxnSpPr>
              <p:cNvPr id="286" name="Google Shape;286;p26"/>
              <p:cNvCxnSpPr/>
              <p:nvPr/>
            </p:nvCxnSpPr>
            <p:spPr>
              <a:xfrm rot="10800000" flipH="1">
                <a:off x="2321" y="1863"/>
                <a:ext cx="256" cy="37"/>
              </a:xfrm>
              <a:prstGeom prst="straightConnector1">
                <a:avLst/>
              </a:prstGeom>
              <a:noFill/>
              <a:ln w="19050" cap="flat" cmpd="sng">
                <a:solidFill>
                  <a:srgbClr val="993366"/>
                </a:solidFill>
                <a:prstDash val="dot"/>
                <a:round/>
                <a:headEnd type="none" w="med" len="med"/>
                <a:tailEnd type="none" w="med" len="med"/>
              </a:ln>
            </p:spPr>
          </p:cxnSp>
          <p:cxnSp>
            <p:nvCxnSpPr>
              <p:cNvPr id="287" name="Google Shape;287;p26"/>
              <p:cNvCxnSpPr/>
              <p:nvPr/>
            </p:nvCxnSpPr>
            <p:spPr>
              <a:xfrm rot="10800000" flipH="1">
                <a:off x="2300" y="1756"/>
                <a:ext cx="193" cy="140"/>
              </a:xfrm>
              <a:prstGeom prst="straightConnector1">
                <a:avLst/>
              </a:prstGeom>
              <a:noFill/>
              <a:ln w="19050" cap="flat" cmpd="sng">
                <a:solidFill>
                  <a:srgbClr val="993366"/>
                </a:solidFill>
                <a:prstDash val="dot"/>
                <a:round/>
                <a:headEnd type="none" w="med" len="med"/>
                <a:tailEnd type="none" w="med" len="med"/>
              </a:ln>
            </p:spPr>
          </p:cxnSp>
          <p:sp>
            <p:nvSpPr>
              <p:cNvPr id="288" name="Google Shape;288;p26"/>
              <p:cNvSpPr/>
              <p:nvPr/>
            </p:nvSpPr>
            <p:spPr>
              <a:xfrm rot="10800000" flipH="1">
                <a:off x="2258" y="1862"/>
                <a:ext cx="91" cy="79"/>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89" name="Google Shape;289;p26"/>
              <p:cNvSpPr/>
              <p:nvPr/>
            </p:nvSpPr>
            <p:spPr>
              <a:xfrm rot="10800000" flipH="1">
                <a:off x="2148" y="1703"/>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90" name="Google Shape;290;p26"/>
              <p:cNvSpPr/>
              <p:nvPr/>
            </p:nvSpPr>
            <p:spPr>
              <a:xfrm rot="10800000" flipH="1">
                <a:off x="2028" y="1800"/>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91" name="Google Shape;291;p26"/>
              <p:cNvSpPr/>
              <p:nvPr/>
            </p:nvSpPr>
            <p:spPr>
              <a:xfrm rot="10800000" flipH="1">
                <a:off x="2016" y="1931"/>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92" name="Google Shape;292;p26"/>
              <p:cNvSpPr/>
              <p:nvPr/>
            </p:nvSpPr>
            <p:spPr>
              <a:xfrm rot="10800000" flipH="1">
                <a:off x="2118" y="2047"/>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93" name="Google Shape;293;p26"/>
              <p:cNvSpPr/>
              <p:nvPr/>
            </p:nvSpPr>
            <p:spPr>
              <a:xfrm rot="10800000" flipH="1">
                <a:off x="2307" y="2086"/>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94" name="Google Shape;294;p26"/>
              <p:cNvSpPr/>
              <p:nvPr/>
            </p:nvSpPr>
            <p:spPr>
              <a:xfrm rot="10800000" flipH="1">
                <a:off x="2451" y="2052"/>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95" name="Google Shape;295;p26"/>
              <p:cNvSpPr/>
              <p:nvPr/>
            </p:nvSpPr>
            <p:spPr>
              <a:xfrm rot="10800000" flipH="1">
                <a:off x="2541" y="1968"/>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96" name="Google Shape;296;p26"/>
              <p:cNvSpPr/>
              <p:nvPr/>
            </p:nvSpPr>
            <p:spPr>
              <a:xfrm rot="10800000" flipH="1">
                <a:off x="2559" y="1845"/>
                <a:ext cx="45"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97" name="Google Shape;297;p26"/>
              <p:cNvSpPr/>
              <p:nvPr/>
            </p:nvSpPr>
            <p:spPr>
              <a:xfrm rot="10800000" flipH="1">
                <a:off x="2476" y="1732"/>
                <a:ext cx="45"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298" name="Google Shape;298;p26"/>
              <p:cNvSpPr/>
              <p:nvPr/>
            </p:nvSpPr>
            <p:spPr>
              <a:xfrm rot="10800000" flipH="1">
                <a:off x="2321" y="1680"/>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grpSp>
        <p:grpSp>
          <p:nvGrpSpPr>
            <p:cNvPr id="299" name="Google Shape;299;p26"/>
            <p:cNvGrpSpPr/>
            <p:nvPr/>
          </p:nvGrpSpPr>
          <p:grpSpPr>
            <a:xfrm>
              <a:off x="3120" y="2784"/>
              <a:ext cx="342" cy="290"/>
              <a:chOff x="2016" y="1680"/>
              <a:chExt cx="588" cy="441"/>
            </a:xfrm>
          </p:grpSpPr>
          <p:cxnSp>
            <p:nvCxnSpPr>
              <p:cNvPr id="300" name="Google Shape;300;p26"/>
              <p:cNvCxnSpPr/>
              <p:nvPr/>
            </p:nvCxnSpPr>
            <p:spPr>
              <a:xfrm flipH="1">
                <a:off x="2306" y="1707"/>
                <a:ext cx="33" cy="201"/>
              </a:xfrm>
              <a:prstGeom prst="straightConnector1">
                <a:avLst/>
              </a:prstGeom>
              <a:noFill/>
              <a:ln w="19050" cap="flat" cmpd="sng">
                <a:solidFill>
                  <a:srgbClr val="993366"/>
                </a:solidFill>
                <a:prstDash val="dot"/>
                <a:round/>
                <a:headEnd type="none" w="med" len="med"/>
                <a:tailEnd type="none" w="med" len="med"/>
              </a:ln>
            </p:spPr>
          </p:cxnSp>
          <p:sp>
            <p:nvSpPr>
              <p:cNvPr id="301" name="Google Shape;301;p26"/>
              <p:cNvSpPr/>
              <p:nvPr/>
            </p:nvSpPr>
            <p:spPr>
              <a:xfrm>
                <a:off x="2168" y="1725"/>
                <a:ext cx="130" cy="161"/>
              </a:xfrm>
              <a:custGeom>
                <a:avLst/>
                <a:gdLst/>
                <a:ahLst/>
                <a:cxnLst/>
                <a:rect l="l" t="t" r="r" b="b"/>
                <a:pathLst>
                  <a:path w="116" h="161" extrusionOk="0">
                    <a:moveTo>
                      <a:pt x="0" y="0"/>
                    </a:moveTo>
                    <a:lnTo>
                      <a:pt x="113" y="160"/>
                    </a:lnTo>
                    <a:lnTo>
                      <a:pt x="115" y="160"/>
                    </a:lnTo>
                  </a:path>
                </a:pathLst>
              </a:custGeom>
              <a:solidFill>
                <a:srgbClr val="FF0032"/>
              </a:solidFill>
              <a:ln w="19050" cap="flat" cmpd="sng">
                <a:solidFill>
                  <a:srgbClr val="993366"/>
                </a:solidFill>
                <a:prstDash val="dot"/>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02" name="Google Shape;302;p26"/>
              <p:cNvSpPr/>
              <p:nvPr/>
            </p:nvSpPr>
            <p:spPr>
              <a:xfrm>
                <a:off x="2052" y="1820"/>
                <a:ext cx="247" cy="71"/>
              </a:xfrm>
              <a:custGeom>
                <a:avLst/>
                <a:gdLst/>
                <a:ahLst/>
                <a:cxnLst/>
                <a:rect l="l" t="t" r="r" b="b"/>
                <a:pathLst>
                  <a:path w="220" h="71" extrusionOk="0">
                    <a:moveTo>
                      <a:pt x="0" y="0"/>
                    </a:moveTo>
                    <a:lnTo>
                      <a:pt x="219" y="70"/>
                    </a:lnTo>
                  </a:path>
                </a:pathLst>
              </a:custGeom>
              <a:solidFill>
                <a:srgbClr val="FF0032"/>
              </a:solidFill>
              <a:ln w="19050" cap="flat" cmpd="sng">
                <a:solidFill>
                  <a:srgbClr val="993366"/>
                </a:solidFill>
                <a:prstDash val="dot"/>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cxnSp>
            <p:nvCxnSpPr>
              <p:cNvPr id="303" name="Google Shape;303;p26"/>
              <p:cNvCxnSpPr/>
              <p:nvPr/>
            </p:nvCxnSpPr>
            <p:spPr>
              <a:xfrm flipH="1">
                <a:off x="2036" y="1905"/>
                <a:ext cx="257" cy="44"/>
              </a:xfrm>
              <a:prstGeom prst="straightConnector1">
                <a:avLst/>
              </a:prstGeom>
              <a:noFill/>
              <a:ln w="19050" cap="flat" cmpd="sng">
                <a:solidFill>
                  <a:srgbClr val="993366"/>
                </a:solidFill>
                <a:prstDash val="dot"/>
                <a:round/>
                <a:headEnd type="none" w="med" len="med"/>
                <a:tailEnd type="none" w="med" len="med"/>
              </a:ln>
            </p:spPr>
          </p:cxnSp>
          <p:cxnSp>
            <p:nvCxnSpPr>
              <p:cNvPr id="304" name="Google Shape;304;p26"/>
              <p:cNvCxnSpPr/>
              <p:nvPr/>
            </p:nvCxnSpPr>
            <p:spPr>
              <a:xfrm flipH="1">
                <a:off x="2136" y="1912"/>
                <a:ext cx="162" cy="158"/>
              </a:xfrm>
              <a:prstGeom prst="straightConnector1">
                <a:avLst/>
              </a:prstGeom>
              <a:noFill/>
              <a:ln w="19050" cap="flat" cmpd="sng">
                <a:solidFill>
                  <a:srgbClr val="993366"/>
                </a:solidFill>
                <a:prstDash val="dot"/>
                <a:round/>
                <a:headEnd type="none" w="med" len="med"/>
                <a:tailEnd type="none" w="med" len="med"/>
              </a:ln>
            </p:spPr>
          </p:cxnSp>
          <p:cxnSp>
            <p:nvCxnSpPr>
              <p:cNvPr id="305" name="Google Shape;305;p26"/>
              <p:cNvCxnSpPr/>
              <p:nvPr/>
            </p:nvCxnSpPr>
            <p:spPr>
              <a:xfrm>
                <a:off x="2303" y="1903"/>
                <a:ext cx="29" cy="195"/>
              </a:xfrm>
              <a:prstGeom prst="straightConnector1">
                <a:avLst/>
              </a:prstGeom>
              <a:noFill/>
              <a:ln w="19050" cap="flat" cmpd="sng">
                <a:solidFill>
                  <a:srgbClr val="993366"/>
                </a:solidFill>
                <a:prstDash val="dot"/>
                <a:round/>
                <a:headEnd type="none" w="med" len="med"/>
                <a:tailEnd type="none" w="med" len="med"/>
              </a:ln>
            </p:spPr>
          </p:cxnSp>
          <p:cxnSp>
            <p:nvCxnSpPr>
              <p:cNvPr id="306" name="Google Shape;306;p26"/>
              <p:cNvCxnSpPr/>
              <p:nvPr/>
            </p:nvCxnSpPr>
            <p:spPr>
              <a:xfrm>
                <a:off x="2314" y="1912"/>
                <a:ext cx="158" cy="158"/>
              </a:xfrm>
              <a:prstGeom prst="straightConnector1">
                <a:avLst/>
              </a:prstGeom>
              <a:noFill/>
              <a:ln w="19050" cap="flat" cmpd="sng">
                <a:solidFill>
                  <a:srgbClr val="993366"/>
                </a:solidFill>
                <a:prstDash val="dot"/>
                <a:round/>
                <a:headEnd type="none" w="med" len="med"/>
                <a:tailEnd type="none" w="med" len="med"/>
              </a:ln>
            </p:spPr>
          </p:cxnSp>
          <p:cxnSp>
            <p:nvCxnSpPr>
              <p:cNvPr id="307" name="Google Shape;307;p26"/>
              <p:cNvCxnSpPr/>
              <p:nvPr/>
            </p:nvCxnSpPr>
            <p:spPr>
              <a:xfrm>
                <a:off x="2316" y="1903"/>
                <a:ext cx="251" cy="83"/>
              </a:xfrm>
              <a:prstGeom prst="straightConnector1">
                <a:avLst/>
              </a:prstGeom>
              <a:noFill/>
              <a:ln w="19050" cap="flat" cmpd="sng">
                <a:solidFill>
                  <a:srgbClr val="993366"/>
                </a:solidFill>
                <a:prstDash val="dot"/>
                <a:round/>
                <a:headEnd type="none" w="med" len="med"/>
                <a:tailEnd type="none" w="med" len="med"/>
              </a:ln>
            </p:spPr>
          </p:cxnSp>
          <p:cxnSp>
            <p:nvCxnSpPr>
              <p:cNvPr id="308" name="Google Shape;308;p26"/>
              <p:cNvCxnSpPr/>
              <p:nvPr/>
            </p:nvCxnSpPr>
            <p:spPr>
              <a:xfrm rot="10800000" flipH="1">
                <a:off x="2321" y="1863"/>
                <a:ext cx="256" cy="37"/>
              </a:xfrm>
              <a:prstGeom prst="straightConnector1">
                <a:avLst/>
              </a:prstGeom>
              <a:noFill/>
              <a:ln w="19050" cap="flat" cmpd="sng">
                <a:solidFill>
                  <a:srgbClr val="993366"/>
                </a:solidFill>
                <a:prstDash val="dot"/>
                <a:round/>
                <a:headEnd type="none" w="med" len="med"/>
                <a:tailEnd type="none" w="med" len="med"/>
              </a:ln>
            </p:spPr>
          </p:cxnSp>
          <p:cxnSp>
            <p:nvCxnSpPr>
              <p:cNvPr id="309" name="Google Shape;309;p26"/>
              <p:cNvCxnSpPr/>
              <p:nvPr/>
            </p:nvCxnSpPr>
            <p:spPr>
              <a:xfrm rot="10800000" flipH="1">
                <a:off x="2300" y="1756"/>
                <a:ext cx="193" cy="140"/>
              </a:xfrm>
              <a:prstGeom prst="straightConnector1">
                <a:avLst/>
              </a:prstGeom>
              <a:noFill/>
              <a:ln w="19050" cap="flat" cmpd="sng">
                <a:solidFill>
                  <a:srgbClr val="993366"/>
                </a:solidFill>
                <a:prstDash val="dot"/>
                <a:round/>
                <a:headEnd type="none" w="med" len="med"/>
                <a:tailEnd type="none" w="med" len="med"/>
              </a:ln>
            </p:spPr>
          </p:cxnSp>
          <p:sp>
            <p:nvSpPr>
              <p:cNvPr id="310" name="Google Shape;310;p26"/>
              <p:cNvSpPr/>
              <p:nvPr/>
            </p:nvSpPr>
            <p:spPr>
              <a:xfrm rot="10800000" flipH="1">
                <a:off x="2258" y="1862"/>
                <a:ext cx="91" cy="79"/>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11" name="Google Shape;311;p26"/>
              <p:cNvSpPr/>
              <p:nvPr/>
            </p:nvSpPr>
            <p:spPr>
              <a:xfrm rot="10800000" flipH="1">
                <a:off x="2148" y="1703"/>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12" name="Google Shape;312;p26"/>
              <p:cNvSpPr/>
              <p:nvPr/>
            </p:nvSpPr>
            <p:spPr>
              <a:xfrm rot="10800000" flipH="1">
                <a:off x="2028" y="1800"/>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13" name="Google Shape;313;p26"/>
              <p:cNvSpPr/>
              <p:nvPr/>
            </p:nvSpPr>
            <p:spPr>
              <a:xfrm rot="10800000" flipH="1">
                <a:off x="2016" y="1931"/>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14" name="Google Shape;314;p26"/>
              <p:cNvSpPr/>
              <p:nvPr/>
            </p:nvSpPr>
            <p:spPr>
              <a:xfrm rot="10800000" flipH="1">
                <a:off x="2118" y="2047"/>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15" name="Google Shape;315;p26"/>
              <p:cNvSpPr/>
              <p:nvPr/>
            </p:nvSpPr>
            <p:spPr>
              <a:xfrm rot="10800000" flipH="1">
                <a:off x="2307" y="2086"/>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16" name="Google Shape;316;p26"/>
              <p:cNvSpPr/>
              <p:nvPr/>
            </p:nvSpPr>
            <p:spPr>
              <a:xfrm rot="10800000" flipH="1">
                <a:off x="2451" y="2052"/>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17" name="Google Shape;317;p26"/>
              <p:cNvSpPr/>
              <p:nvPr/>
            </p:nvSpPr>
            <p:spPr>
              <a:xfrm rot="10800000" flipH="1">
                <a:off x="2541" y="1968"/>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18" name="Google Shape;318;p26"/>
              <p:cNvSpPr/>
              <p:nvPr/>
            </p:nvSpPr>
            <p:spPr>
              <a:xfrm rot="10800000" flipH="1">
                <a:off x="2559" y="1845"/>
                <a:ext cx="45"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19" name="Google Shape;319;p26"/>
              <p:cNvSpPr/>
              <p:nvPr/>
            </p:nvSpPr>
            <p:spPr>
              <a:xfrm rot="10800000" flipH="1">
                <a:off x="2476" y="1732"/>
                <a:ext cx="45"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20" name="Google Shape;320;p26"/>
              <p:cNvSpPr/>
              <p:nvPr/>
            </p:nvSpPr>
            <p:spPr>
              <a:xfrm rot="10800000" flipH="1">
                <a:off x="2321" y="1680"/>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grpSp>
        <p:grpSp>
          <p:nvGrpSpPr>
            <p:cNvPr id="321" name="Google Shape;321;p26"/>
            <p:cNvGrpSpPr/>
            <p:nvPr/>
          </p:nvGrpSpPr>
          <p:grpSpPr>
            <a:xfrm>
              <a:off x="1440" y="3744"/>
              <a:ext cx="342" cy="290"/>
              <a:chOff x="2016" y="1680"/>
              <a:chExt cx="588" cy="441"/>
            </a:xfrm>
          </p:grpSpPr>
          <p:cxnSp>
            <p:nvCxnSpPr>
              <p:cNvPr id="322" name="Google Shape;322;p26"/>
              <p:cNvCxnSpPr/>
              <p:nvPr/>
            </p:nvCxnSpPr>
            <p:spPr>
              <a:xfrm flipH="1">
                <a:off x="2306" y="1707"/>
                <a:ext cx="33" cy="201"/>
              </a:xfrm>
              <a:prstGeom prst="straightConnector1">
                <a:avLst/>
              </a:prstGeom>
              <a:noFill/>
              <a:ln w="19050" cap="flat" cmpd="sng">
                <a:solidFill>
                  <a:srgbClr val="993366"/>
                </a:solidFill>
                <a:prstDash val="dot"/>
                <a:round/>
                <a:headEnd type="none" w="med" len="med"/>
                <a:tailEnd type="none" w="med" len="med"/>
              </a:ln>
            </p:spPr>
          </p:cxnSp>
          <p:sp>
            <p:nvSpPr>
              <p:cNvPr id="323" name="Google Shape;323;p26"/>
              <p:cNvSpPr/>
              <p:nvPr/>
            </p:nvSpPr>
            <p:spPr>
              <a:xfrm>
                <a:off x="2168" y="1725"/>
                <a:ext cx="130" cy="161"/>
              </a:xfrm>
              <a:custGeom>
                <a:avLst/>
                <a:gdLst/>
                <a:ahLst/>
                <a:cxnLst/>
                <a:rect l="l" t="t" r="r" b="b"/>
                <a:pathLst>
                  <a:path w="116" h="161" extrusionOk="0">
                    <a:moveTo>
                      <a:pt x="0" y="0"/>
                    </a:moveTo>
                    <a:lnTo>
                      <a:pt x="113" y="160"/>
                    </a:lnTo>
                    <a:lnTo>
                      <a:pt x="115" y="160"/>
                    </a:lnTo>
                  </a:path>
                </a:pathLst>
              </a:custGeom>
              <a:solidFill>
                <a:srgbClr val="FF0032"/>
              </a:solidFill>
              <a:ln w="19050" cap="flat" cmpd="sng">
                <a:solidFill>
                  <a:srgbClr val="993366"/>
                </a:solidFill>
                <a:prstDash val="dot"/>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24" name="Google Shape;324;p26"/>
              <p:cNvSpPr/>
              <p:nvPr/>
            </p:nvSpPr>
            <p:spPr>
              <a:xfrm>
                <a:off x="2052" y="1820"/>
                <a:ext cx="247" cy="71"/>
              </a:xfrm>
              <a:custGeom>
                <a:avLst/>
                <a:gdLst/>
                <a:ahLst/>
                <a:cxnLst/>
                <a:rect l="l" t="t" r="r" b="b"/>
                <a:pathLst>
                  <a:path w="220" h="71" extrusionOk="0">
                    <a:moveTo>
                      <a:pt x="0" y="0"/>
                    </a:moveTo>
                    <a:lnTo>
                      <a:pt x="219" y="70"/>
                    </a:lnTo>
                  </a:path>
                </a:pathLst>
              </a:custGeom>
              <a:solidFill>
                <a:srgbClr val="FF0032"/>
              </a:solidFill>
              <a:ln w="19050" cap="flat" cmpd="sng">
                <a:solidFill>
                  <a:srgbClr val="993366"/>
                </a:solidFill>
                <a:prstDash val="dot"/>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cxnSp>
            <p:nvCxnSpPr>
              <p:cNvPr id="325" name="Google Shape;325;p26"/>
              <p:cNvCxnSpPr/>
              <p:nvPr/>
            </p:nvCxnSpPr>
            <p:spPr>
              <a:xfrm flipH="1">
                <a:off x="2036" y="1905"/>
                <a:ext cx="257" cy="44"/>
              </a:xfrm>
              <a:prstGeom prst="straightConnector1">
                <a:avLst/>
              </a:prstGeom>
              <a:noFill/>
              <a:ln w="19050" cap="flat" cmpd="sng">
                <a:solidFill>
                  <a:srgbClr val="993366"/>
                </a:solidFill>
                <a:prstDash val="dot"/>
                <a:round/>
                <a:headEnd type="none" w="med" len="med"/>
                <a:tailEnd type="none" w="med" len="med"/>
              </a:ln>
            </p:spPr>
          </p:cxnSp>
          <p:cxnSp>
            <p:nvCxnSpPr>
              <p:cNvPr id="326" name="Google Shape;326;p26"/>
              <p:cNvCxnSpPr/>
              <p:nvPr/>
            </p:nvCxnSpPr>
            <p:spPr>
              <a:xfrm flipH="1">
                <a:off x="2136" y="1912"/>
                <a:ext cx="162" cy="158"/>
              </a:xfrm>
              <a:prstGeom prst="straightConnector1">
                <a:avLst/>
              </a:prstGeom>
              <a:noFill/>
              <a:ln w="19050" cap="flat" cmpd="sng">
                <a:solidFill>
                  <a:srgbClr val="993366"/>
                </a:solidFill>
                <a:prstDash val="dot"/>
                <a:round/>
                <a:headEnd type="none" w="med" len="med"/>
                <a:tailEnd type="none" w="med" len="med"/>
              </a:ln>
            </p:spPr>
          </p:cxnSp>
          <p:cxnSp>
            <p:nvCxnSpPr>
              <p:cNvPr id="327" name="Google Shape;327;p26"/>
              <p:cNvCxnSpPr/>
              <p:nvPr/>
            </p:nvCxnSpPr>
            <p:spPr>
              <a:xfrm>
                <a:off x="2303" y="1903"/>
                <a:ext cx="29" cy="195"/>
              </a:xfrm>
              <a:prstGeom prst="straightConnector1">
                <a:avLst/>
              </a:prstGeom>
              <a:noFill/>
              <a:ln w="19050" cap="flat" cmpd="sng">
                <a:solidFill>
                  <a:srgbClr val="993366"/>
                </a:solidFill>
                <a:prstDash val="dot"/>
                <a:round/>
                <a:headEnd type="none" w="med" len="med"/>
                <a:tailEnd type="none" w="med" len="med"/>
              </a:ln>
            </p:spPr>
          </p:cxnSp>
          <p:cxnSp>
            <p:nvCxnSpPr>
              <p:cNvPr id="328" name="Google Shape;328;p26"/>
              <p:cNvCxnSpPr/>
              <p:nvPr/>
            </p:nvCxnSpPr>
            <p:spPr>
              <a:xfrm>
                <a:off x="2314" y="1912"/>
                <a:ext cx="158" cy="158"/>
              </a:xfrm>
              <a:prstGeom prst="straightConnector1">
                <a:avLst/>
              </a:prstGeom>
              <a:noFill/>
              <a:ln w="19050" cap="flat" cmpd="sng">
                <a:solidFill>
                  <a:srgbClr val="993366"/>
                </a:solidFill>
                <a:prstDash val="dot"/>
                <a:round/>
                <a:headEnd type="none" w="med" len="med"/>
                <a:tailEnd type="none" w="med" len="med"/>
              </a:ln>
            </p:spPr>
          </p:cxnSp>
          <p:cxnSp>
            <p:nvCxnSpPr>
              <p:cNvPr id="329" name="Google Shape;329;p26"/>
              <p:cNvCxnSpPr/>
              <p:nvPr/>
            </p:nvCxnSpPr>
            <p:spPr>
              <a:xfrm>
                <a:off x="2316" y="1903"/>
                <a:ext cx="251" cy="83"/>
              </a:xfrm>
              <a:prstGeom prst="straightConnector1">
                <a:avLst/>
              </a:prstGeom>
              <a:noFill/>
              <a:ln w="19050" cap="flat" cmpd="sng">
                <a:solidFill>
                  <a:srgbClr val="993366"/>
                </a:solidFill>
                <a:prstDash val="dot"/>
                <a:round/>
                <a:headEnd type="none" w="med" len="med"/>
                <a:tailEnd type="none" w="med" len="med"/>
              </a:ln>
            </p:spPr>
          </p:cxnSp>
          <p:cxnSp>
            <p:nvCxnSpPr>
              <p:cNvPr id="330" name="Google Shape;330;p26"/>
              <p:cNvCxnSpPr/>
              <p:nvPr/>
            </p:nvCxnSpPr>
            <p:spPr>
              <a:xfrm rot="10800000" flipH="1">
                <a:off x="2321" y="1863"/>
                <a:ext cx="256" cy="37"/>
              </a:xfrm>
              <a:prstGeom prst="straightConnector1">
                <a:avLst/>
              </a:prstGeom>
              <a:noFill/>
              <a:ln w="19050" cap="flat" cmpd="sng">
                <a:solidFill>
                  <a:srgbClr val="993366"/>
                </a:solidFill>
                <a:prstDash val="dot"/>
                <a:round/>
                <a:headEnd type="none" w="med" len="med"/>
                <a:tailEnd type="none" w="med" len="med"/>
              </a:ln>
            </p:spPr>
          </p:cxnSp>
          <p:cxnSp>
            <p:nvCxnSpPr>
              <p:cNvPr id="331" name="Google Shape;331;p26"/>
              <p:cNvCxnSpPr/>
              <p:nvPr/>
            </p:nvCxnSpPr>
            <p:spPr>
              <a:xfrm rot="10800000" flipH="1">
                <a:off x="2300" y="1756"/>
                <a:ext cx="193" cy="140"/>
              </a:xfrm>
              <a:prstGeom prst="straightConnector1">
                <a:avLst/>
              </a:prstGeom>
              <a:noFill/>
              <a:ln w="19050" cap="flat" cmpd="sng">
                <a:solidFill>
                  <a:srgbClr val="993366"/>
                </a:solidFill>
                <a:prstDash val="dot"/>
                <a:round/>
                <a:headEnd type="none" w="med" len="med"/>
                <a:tailEnd type="none" w="med" len="med"/>
              </a:ln>
            </p:spPr>
          </p:cxnSp>
          <p:sp>
            <p:nvSpPr>
              <p:cNvPr id="332" name="Google Shape;332;p26"/>
              <p:cNvSpPr/>
              <p:nvPr/>
            </p:nvSpPr>
            <p:spPr>
              <a:xfrm rot="10800000" flipH="1">
                <a:off x="2258" y="1862"/>
                <a:ext cx="91" cy="79"/>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33" name="Google Shape;333;p26"/>
              <p:cNvSpPr/>
              <p:nvPr/>
            </p:nvSpPr>
            <p:spPr>
              <a:xfrm rot="10800000" flipH="1">
                <a:off x="2148" y="1703"/>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34" name="Google Shape;334;p26"/>
              <p:cNvSpPr/>
              <p:nvPr/>
            </p:nvSpPr>
            <p:spPr>
              <a:xfrm rot="10800000" flipH="1">
                <a:off x="2028" y="1800"/>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35" name="Google Shape;335;p26"/>
              <p:cNvSpPr/>
              <p:nvPr/>
            </p:nvSpPr>
            <p:spPr>
              <a:xfrm rot="10800000" flipH="1">
                <a:off x="2016" y="1931"/>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36" name="Google Shape;336;p26"/>
              <p:cNvSpPr/>
              <p:nvPr/>
            </p:nvSpPr>
            <p:spPr>
              <a:xfrm rot="10800000" flipH="1">
                <a:off x="2118" y="2047"/>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37" name="Google Shape;337;p26"/>
              <p:cNvSpPr/>
              <p:nvPr/>
            </p:nvSpPr>
            <p:spPr>
              <a:xfrm rot="10800000" flipH="1">
                <a:off x="2307" y="2086"/>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38" name="Google Shape;338;p26"/>
              <p:cNvSpPr/>
              <p:nvPr/>
            </p:nvSpPr>
            <p:spPr>
              <a:xfrm rot="10800000" flipH="1">
                <a:off x="2451" y="2052"/>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39" name="Google Shape;339;p26"/>
              <p:cNvSpPr/>
              <p:nvPr/>
            </p:nvSpPr>
            <p:spPr>
              <a:xfrm rot="10800000" flipH="1">
                <a:off x="2541" y="1968"/>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40" name="Google Shape;340;p26"/>
              <p:cNvSpPr/>
              <p:nvPr/>
            </p:nvSpPr>
            <p:spPr>
              <a:xfrm rot="10800000" flipH="1">
                <a:off x="2559" y="1845"/>
                <a:ext cx="45"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41" name="Google Shape;341;p26"/>
              <p:cNvSpPr/>
              <p:nvPr/>
            </p:nvSpPr>
            <p:spPr>
              <a:xfrm rot="10800000" flipH="1">
                <a:off x="2476" y="1732"/>
                <a:ext cx="45"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42" name="Google Shape;342;p26"/>
              <p:cNvSpPr/>
              <p:nvPr/>
            </p:nvSpPr>
            <p:spPr>
              <a:xfrm rot="10800000" flipH="1">
                <a:off x="2321" y="1680"/>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grpSp>
        <p:grpSp>
          <p:nvGrpSpPr>
            <p:cNvPr id="343" name="Google Shape;343;p26"/>
            <p:cNvGrpSpPr/>
            <p:nvPr/>
          </p:nvGrpSpPr>
          <p:grpSpPr>
            <a:xfrm>
              <a:off x="4800" y="3744"/>
              <a:ext cx="342" cy="290"/>
              <a:chOff x="2016" y="1680"/>
              <a:chExt cx="588" cy="441"/>
            </a:xfrm>
          </p:grpSpPr>
          <p:cxnSp>
            <p:nvCxnSpPr>
              <p:cNvPr id="344" name="Google Shape;344;p26"/>
              <p:cNvCxnSpPr/>
              <p:nvPr/>
            </p:nvCxnSpPr>
            <p:spPr>
              <a:xfrm flipH="1">
                <a:off x="2306" y="1707"/>
                <a:ext cx="33" cy="201"/>
              </a:xfrm>
              <a:prstGeom prst="straightConnector1">
                <a:avLst/>
              </a:prstGeom>
              <a:noFill/>
              <a:ln w="19050" cap="flat" cmpd="sng">
                <a:solidFill>
                  <a:srgbClr val="993366"/>
                </a:solidFill>
                <a:prstDash val="dot"/>
                <a:round/>
                <a:headEnd type="none" w="med" len="med"/>
                <a:tailEnd type="none" w="med" len="med"/>
              </a:ln>
            </p:spPr>
          </p:cxnSp>
          <p:sp>
            <p:nvSpPr>
              <p:cNvPr id="345" name="Google Shape;345;p26"/>
              <p:cNvSpPr/>
              <p:nvPr/>
            </p:nvSpPr>
            <p:spPr>
              <a:xfrm>
                <a:off x="2168" y="1725"/>
                <a:ext cx="130" cy="161"/>
              </a:xfrm>
              <a:custGeom>
                <a:avLst/>
                <a:gdLst/>
                <a:ahLst/>
                <a:cxnLst/>
                <a:rect l="l" t="t" r="r" b="b"/>
                <a:pathLst>
                  <a:path w="116" h="161" extrusionOk="0">
                    <a:moveTo>
                      <a:pt x="0" y="0"/>
                    </a:moveTo>
                    <a:lnTo>
                      <a:pt x="113" y="160"/>
                    </a:lnTo>
                    <a:lnTo>
                      <a:pt x="115" y="160"/>
                    </a:lnTo>
                  </a:path>
                </a:pathLst>
              </a:custGeom>
              <a:solidFill>
                <a:srgbClr val="FF0032"/>
              </a:solidFill>
              <a:ln w="19050" cap="flat" cmpd="sng">
                <a:solidFill>
                  <a:srgbClr val="993366"/>
                </a:solidFill>
                <a:prstDash val="dot"/>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46" name="Google Shape;346;p26"/>
              <p:cNvSpPr/>
              <p:nvPr/>
            </p:nvSpPr>
            <p:spPr>
              <a:xfrm>
                <a:off x="2052" y="1820"/>
                <a:ext cx="247" cy="71"/>
              </a:xfrm>
              <a:custGeom>
                <a:avLst/>
                <a:gdLst/>
                <a:ahLst/>
                <a:cxnLst/>
                <a:rect l="l" t="t" r="r" b="b"/>
                <a:pathLst>
                  <a:path w="220" h="71" extrusionOk="0">
                    <a:moveTo>
                      <a:pt x="0" y="0"/>
                    </a:moveTo>
                    <a:lnTo>
                      <a:pt x="219" y="70"/>
                    </a:lnTo>
                  </a:path>
                </a:pathLst>
              </a:custGeom>
              <a:solidFill>
                <a:srgbClr val="FF0032"/>
              </a:solidFill>
              <a:ln w="19050" cap="flat" cmpd="sng">
                <a:solidFill>
                  <a:srgbClr val="993366"/>
                </a:solidFill>
                <a:prstDash val="dot"/>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cxnSp>
            <p:nvCxnSpPr>
              <p:cNvPr id="347" name="Google Shape;347;p26"/>
              <p:cNvCxnSpPr/>
              <p:nvPr/>
            </p:nvCxnSpPr>
            <p:spPr>
              <a:xfrm flipH="1">
                <a:off x="2036" y="1905"/>
                <a:ext cx="257" cy="44"/>
              </a:xfrm>
              <a:prstGeom prst="straightConnector1">
                <a:avLst/>
              </a:prstGeom>
              <a:noFill/>
              <a:ln w="19050" cap="flat" cmpd="sng">
                <a:solidFill>
                  <a:srgbClr val="993366"/>
                </a:solidFill>
                <a:prstDash val="dot"/>
                <a:round/>
                <a:headEnd type="none" w="med" len="med"/>
                <a:tailEnd type="none" w="med" len="med"/>
              </a:ln>
            </p:spPr>
          </p:cxnSp>
          <p:cxnSp>
            <p:nvCxnSpPr>
              <p:cNvPr id="348" name="Google Shape;348;p26"/>
              <p:cNvCxnSpPr/>
              <p:nvPr/>
            </p:nvCxnSpPr>
            <p:spPr>
              <a:xfrm flipH="1">
                <a:off x="2136" y="1912"/>
                <a:ext cx="162" cy="158"/>
              </a:xfrm>
              <a:prstGeom prst="straightConnector1">
                <a:avLst/>
              </a:prstGeom>
              <a:noFill/>
              <a:ln w="19050" cap="flat" cmpd="sng">
                <a:solidFill>
                  <a:srgbClr val="993366"/>
                </a:solidFill>
                <a:prstDash val="dot"/>
                <a:round/>
                <a:headEnd type="none" w="med" len="med"/>
                <a:tailEnd type="none" w="med" len="med"/>
              </a:ln>
            </p:spPr>
          </p:cxnSp>
          <p:cxnSp>
            <p:nvCxnSpPr>
              <p:cNvPr id="349" name="Google Shape;349;p26"/>
              <p:cNvCxnSpPr/>
              <p:nvPr/>
            </p:nvCxnSpPr>
            <p:spPr>
              <a:xfrm>
                <a:off x="2303" y="1903"/>
                <a:ext cx="29" cy="195"/>
              </a:xfrm>
              <a:prstGeom prst="straightConnector1">
                <a:avLst/>
              </a:prstGeom>
              <a:noFill/>
              <a:ln w="19050" cap="flat" cmpd="sng">
                <a:solidFill>
                  <a:srgbClr val="993366"/>
                </a:solidFill>
                <a:prstDash val="dot"/>
                <a:round/>
                <a:headEnd type="none" w="med" len="med"/>
                <a:tailEnd type="none" w="med" len="med"/>
              </a:ln>
            </p:spPr>
          </p:cxnSp>
          <p:cxnSp>
            <p:nvCxnSpPr>
              <p:cNvPr id="350" name="Google Shape;350;p26"/>
              <p:cNvCxnSpPr/>
              <p:nvPr/>
            </p:nvCxnSpPr>
            <p:spPr>
              <a:xfrm>
                <a:off x="2314" y="1912"/>
                <a:ext cx="158" cy="158"/>
              </a:xfrm>
              <a:prstGeom prst="straightConnector1">
                <a:avLst/>
              </a:prstGeom>
              <a:noFill/>
              <a:ln w="19050" cap="flat" cmpd="sng">
                <a:solidFill>
                  <a:srgbClr val="993366"/>
                </a:solidFill>
                <a:prstDash val="dot"/>
                <a:round/>
                <a:headEnd type="none" w="med" len="med"/>
                <a:tailEnd type="none" w="med" len="med"/>
              </a:ln>
            </p:spPr>
          </p:cxnSp>
          <p:cxnSp>
            <p:nvCxnSpPr>
              <p:cNvPr id="351" name="Google Shape;351;p26"/>
              <p:cNvCxnSpPr/>
              <p:nvPr/>
            </p:nvCxnSpPr>
            <p:spPr>
              <a:xfrm>
                <a:off x="2316" y="1903"/>
                <a:ext cx="251" cy="83"/>
              </a:xfrm>
              <a:prstGeom prst="straightConnector1">
                <a:avLst/>
              </a:prstGeom>
              <a:noFill/>
              <a:ln w="19050" cap="flat" cmpd="sng">
                <a:solidFill>
                  <a:srgbClr val="993366"/>
                </a:solidFill>
                <a:prstDash val="dot"/>
                <a:round/>
                <a:headEnd type="none" w="med" len="med"/>
                <a:tailEnd type="none" w="med" len="med"/>
              </a:ln>
            </p:spPr>
          </p:cxnSp>
          <p:cxnSp>
            <p:nvCxnSpPr>
              <p:cNvPr id="352" name="Google Shape;352;p26"/>
              <p:cNvCxnSpPr/>
              <p:nvPr/>
            </p:nvCxnSpPr>
            <p:spPr>
              <a:xfrm rot="10800000" flipH="1">
                <a:off x="2321" y="1863"/>
                <a:ext cx="256" cy="37"/>
              </a:xfrm>
              <a:prstGeom prst="straightConnector1">
                <a:avLst/>
              </a:prstGeom>
              <a:noFill/>
              <a:ln w="19050" cap="flat" cmpd="sng">
                <a:solidFill>
                  <a:srgbClr val="993366"/>
                </a:solidFill>
                <a:prstDash val="dot"/>
                <a:round/>
                <a:headEnd type="none" w="med" len="med"/>
                <a:tailEnd type="none" w="med" len="med"/>
              </a:ln>
            </p:spPr>
          </p:cxnSp>
          <p:cxnSp>
            <p:nvCxnSpPr>
              <p:cNvPr id="353" name="Google Shape;353;p26"/>
              <p:cNvCxnSpPr/>
              <p:nvPr/>
            </p:nvCxnSpPr>
            <p:spPr>
              <a:xfrm rot="10800000" flipH="1">
                <a:off x="2300" y="1756"/>
                <a:ext cx="193" cy="140"/>
              </a:xfrm>
              <a:prstGeom prst="straightConnector1">
                <a:avLst/>
              </a:prstGeom>
              <a:noFill/>
              <a:ln w="19050" cap="flat" cmpd="sng">
                <a:solidFill>
                  <a:srgbClr val="993366"/>
                </a:solidFill>
                <a:prstDash val="dot"/>
                <a:round/>
                <a:headEnd type="none" w="med" len="med"/>
                <a:tailEnd type="none" w="med" len="med"/>
              </a:ln>
            </p:spPr>
          </p:cxnSp>
          <p:sp>
            <p:nvSpPr>
              <p:cNvPr id="354" name="Google Shape;354;p26"/>
              <p:cNvSpPr/>
              <p:nvPr/>
            </p:nvSpPr>
            <p:spPr>
              <a:xfrm rot="10800000" flipH="1">
                <a:off x="2258" y="1862"/>
                <a:ext cx="91" cy="79"/>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55" name="Google Shape;355;p26"/>
              <p:cNvSpPr/>
              <p:nvPr/>
            </p:nvSpPr>
            <p:spPr>
              <a:xfrm rot="10800000" flipH="1">
                <a:off x="2148" y="1703"/>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56" name="Google Shape;356;p26"/>
              <p:cNvSpPr/>
              <p:nvPr/>
            </p:nvSpPr>
            <p:spPr>
              <a:xfrm rot="10800000" flipH="1">
                <a:off x="2028" y="1800"/>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57" name="Google Shape;357;p26"/>
              <p:cNvSpPr/>
              <p:nvPr/>
            </p:nvSpPr>
            <p:spPr>
              <a:xfrm rot="10800000" flipH="1">
                <a:off x="2016" y="1931"/>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58" name="Google Shape;358;p26"/>
              <p:cNvSpPr/>
              <p:nvPr/>
            </p:nvSpPr>
            <p:spPr>
              <a:xfrm rot="10800000" flipH="1">
                <a:off x="2118" y="2047"/>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59" name="Google Shape;359;p26"/>
              <p:cNvSpPr/>
              <p:nvPr/>
            </p:nvSpPr>
            <p:spPr>
              <a:xfrm rot="10800000" flipH="1">
                <a:off x="2307" y="2086"/>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60" name="Google Shape;360;p26"/>
              <p:cNvSpPr/>
              <p:nvPr/>
            </p:nvSpPr>
            <p:spPr>
              <a:xfrm rot="10800000" flipH="1">
                <a:off x="2451" y="2052"/>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61" name="Google Shape;361;p26"/>
              <p:cNvSpPr/>
              <p:nvPr/>
            </p:nvSpPr>
            <p:spPr>
              <a:xfrm rot="10800000" flipH="1">
                <a:off x="2541" y="1968"/>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62" name="Google Shape;362;p26"/>
              <p:cNvSpPr/>
              <p:nvPr/>
            </p:nvSpPr>
            <p:spPr>
              <a:xfrm rot="10800000" flipH="1">
                <a:off x="2559" y="1845"/>
                <a:ext cx="45"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63" name="Google Shape;363;p26"/>
              <p:cNvSpPr/>
              <p:nvPr/>
            </p:nvSpPr>
            <p:spPr>
              <a:xfrm rot="10800000" flipH="1">
                <a:off x="2476" y="1732"/>
                <a:ext cx="45"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64" name="Google Shape;364;p26"/>
              <p:cNvSpPr/>
              <p:nvPr/>
            </p:nvSpPr>
            <p:spPr>
              <a:xfrm rot="10800000" flipH="1">
                <a:off x="2321" y="1680"/>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grpSp>
        <p:grpSp>
          <p:nvGrpSpPr>
            <p:cNvPr id="365" name="Google Shape;365;p26"/>
            <p:cNvGrpSpPr/>
            <p:nvPr/>
          </p:nvGrpSpPr>
          <p:grpSpPr>
            <a:xfrm>
              <a:off x="1248" y="960"/>
              <a:ext cx="342" cy="290"/>
              <a:chOff x="2016" y="1680"/>
              <a:chExt cx="588" cy="441"/>
            </a:xfrm>
          </p:grpSpPr>
          <p:cxnSp>
            <p:nvCxnSpPr>
              <p:cNvPr id="366" name="Google Shape;366;p26"/>
              <p:cNvCxnSpPr/>
              <p:nvPr/>
            </p:nvCxnSpPr>
            <p:spPr>
              <a:xfrm flipH="1">
                <a:off x="2306" y="1707"/>
                <a:ext cx="33" cy="201"/>
              </a:xfrm>
              <a:prstGeom prst="straightConnector1">
                <a:avLst/>
              </a:prstGeom>
              <a:noFill/>
              <a:ln w="19050" cap="flat" cmpd="sng">
                <a:solidFill>
                  <a:srgbClr val="993366"/>
                </a:solidFill>
                <a:prstDash val="dot"/>
                <a:round/>
                <a:headEnd type="none" w="med" len="med"/>
                <a:tailEnd type="none" w="med" len="med"/>
              </a:ln>
            </p:spPr>
          </p:cxnSp>
          <p:sp>
            <p:nvSpPr>
              <p:cNvPr id="367" name="Google Shape;367;p26"/>
              <p:cNvSpPr/>
              <p:nvPr/>
            </p:nvSpPr>
            <p:spPr>
              <a:xfrm>
                <a:off x="2168" y="1725"/>
                <a:ext cx="130" cy="161"/>
              </a:xfrm>
              <a:custGeom>
                <a:avLst/>
                <a:gdLst/>
                <a:ahLst/>
                <a:cxnLst/>
                <a:rect l="l" t="t" r="r" b="b"/>
                <a:pathLst>
                  <a:path w="116" h="161" extrusionOk="0">
                    <a:moveTo>
                      <a:pt x="0" y="0"/>
                    </a:moveTo>
                    <a:lnTo>
                      <a:pt x="113" y="160"/>
                    </a:lnTo>
                    <a:lnTo>
                      <a:pt x="115" y="160"/>
                    </a:lnTo>
                  </a:path>
                </a:pathLst>
              </a:custGeom>
              <a:solidFill>
                <a:srgbClr val="FF0032"/>
              </a:solidFill>
              <a:ln w="19050" cap="flat" cmpd="sng">
                <a:solidFill>
                  <a:srgbClr val="993366"/>
                </a:solidFill>
                <a:prstDash val="dot"/>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68" name="Google Shape;368;p26"/>
              <p:cNvSpPr/>
              <p:nvPr/>
            </p:nvSpPr>
            <p:spPr>
              <a:xfrm>
                <a:off x="2052" y="1820"/>
                <a:ext cx="247" cy="71"/>
              </a:xfrm>
              <a:custGeom>
                <a:avLst/>
                <a:gdLst/>
                <a:ahLst/>
                <a:cxnLst/>
                <a:rect l="l" t="t" r="r" b="b"/>
                <a:pathLst>
                  <a:path w="220" h="71" extrusionOk="0">
                    <a:moveTo>
                      <a:pt x="0" y="0"/>
                    </a:moveTo>
                    <a:lnTo>
                      <a:pt x="219" y="70"/>
                    </a:lnTo>
                  </a:path>
                </a:pathLst>
              </a:custGeom>
              <a:solidFill>
                <a:srgbClr val="FF0032"/>
              </a:solidFill>
              <a:ln w="19050" cap="flat" cmpd="sng">
                <a:solidFill>
                  <a:srgbClr val="993366"/>
                </a:solidFill>
                <a:prstDash val="dot"/>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cxnSp>
            <p:nvCxnSpPr>
              <p:cNvPr id="369" name="Google Shape;369;p26"/>
              <p:cNvCxnSpPr/>
              <p:nvPr/>
            </p:nvCxnSpPr>
            <p:spPr>
              <a:xfrm flipH="1">
                <a:off x="2036" y="1905"/>
                <a:ext cx="257" cy="44"/>
              </a:xfrm>
              <a:prstGeom prst="straightConnector1">
                <a:avLst/>
              </a:prstGeom>
              <a:noFill/>
              <a:ln w="19050" cap="flat" cmpd="sng">
                <a:solidFill>
                  <a:srgbClr val="993366"/>
                </a:solidFill>
                <a:prstDash val="dot"/>
                <a:round/>
                <a:headEnd type="none" w="med" len="med"/>
                <a:tailEnd type="none" w="med" len="med"/>
              </a:ln>
            </p:spPr>
          </p:cxnSp>
          <p:cxnSp>
            <p:nvCxnSpPr>
              <p:cNvPr id="370" name="Google Shape;370;p26"/>
              <p:cNvCxnSpPr/>
              <p:nvPr/>
            </p:nvCxnSpPr>
            <p:spPr>
              <a:xfrm flipH="1">
                <a:off x="2136" y="1912"/>
                <a:ext cx="162" cy="158"/>
              </a:xfrm>
              <a:prstGeom prst="straightConnector1">
                <a:avLst/>
              </a:prstGeom>
              <a:noFill/>
              <a:ln w="19050" cap="flat" cmpd="sng">
                <a:solidFill>
                  <a:srgbClr val="993366"/>
                </a:solidFill>
                <a:prstDash val="dot"/>
                <a:round/>
                <a:headEnd type="none" w="med" len="med"/>
                <a:tailEnd type="none" w="med" len="med"/>
              </a:ln>
            </p:spPr>
          </p:cxnSp>
          <p:cxnSp>
            <p:nvCxnSpPr>
              <p:cNvPr id="371" name="Google Shape;371;p26"/>
              <p:cNvCxnSpPr/>
              <p:nvPr/>
            </p:nvCxnSpPr>
            <p:spPr>
              <a:xfrm>
                <a:off x="2303" y="1903"/>
                <a:ext cx="29" cy="195"/>
              </a:xfrm>
              <a:prstGeom prst="straightConnector1">
                <a:avLst/>
              </a:prstGeom>
              <a:noFill/>
              <a:ln w="19050" cap="flat" cmpd="sng">
                <a:solidFill>
                  <a:srgbClr val="993366"/>
                </a:solidFill>
                <a:prstDash val="dot"/>
                <a:round/>
                <a:headEnd type="none" w="med" len="med"/>
                <a:tailEnd type="none" w="med" len="med"/>
              </a:ln>
            </p:spPr>
          </p:cxnSp>
          <p:cxnSp>
            <p:nvCxnSpPr>
              <p:cNvPr id="372" name="Google Shape;372;p26"/>
              <p:cNvCxnSpPr/>
              <p:nvPr/>
            </p:nvCxnSpPr>
            <p:spPr>
              <a:xfrm>
                <a:off x="2314" y="1912"/>
                <a:ext cx="158" cy="158"/>
              </a:xfrm>
              <a:prstGeom prst="straightConnector1">
                <a:avLst/>
              </a:prstGeom>
              <a:noFill/>
              <a:ln w="19050" cap="flat" cmpd="sng">
                <a:solidFill>
                  <a:srgbClr val="993366"/>
                </a:solidFill>
                <a:prstDash val="dot"/>
                <a:round/>
                <a:headEnd type="none" w="med" len="med"/>
                <a:tailEnd type="none" w="med" len="med"/>
              </a:ln>
            </p:spPr>
          </p:cxnSp>
          <p:cxnSp>
            <p:nvCxnSpPr>
              <p:cNvPr id="373" name="Google Shape;373;p26"/>
              <p:cNvCxnSpPr/>
              <p:nvPr/>
            </p:nvCxnSpPr>
            <p:spPr>
              <a:xfrm>
                <a:off x="2316" y="1903"/>
                <a:ext cx="251" cy="83"/>
              </a:xfrm>
              <a:prstGeom prst="straightConnector1">
                <a:avLst/>
              </a:prstGeom>
              <a:noFill/>
              <a:ln w="19050" cap="flat" cmpd="sng">
                <a:solidFill>
                  <a:srgbClr val="993366"/>
                </a:solidFill>
                <a:prstDash val="dot"/>
                <a:round/>
                <a:headEnd type="none" w="med" len="med"/>
                <a:tailEnd type="none" w="med" len="med"/>
              </a:ln>
            </p:spPr>
          </p:cxnSp>
          <p:cxnSp>
            <p:nvCxnSpPr>
              <p:cNvPr id="374" name="Google Shape;374;p26"/>
              <p:cNvCxnSpPr/>
              <p:nvPr/>
            </p:nvCxnSpPr>
            <p:spPr>
              <a:xfrm rot="10800000" flipH="1">
                <a:off x="2321" y="1863"/>
                <a:ext cx="256" cy="37"/>
              </a:xfrm>
              <a:prstGeom prst="straightConnector1">
                <a:avLst/>
              </a:prstGeom>
              <a:noFill/>
              <a:ln w="19050" cap="flat" cmpd="sng">
                <a:solidFill>
                  <a:srgbClr val="993366"/>
                </a:solidFill>
                <a:prstDash val="dot"/>
                <a:round/>
                <a:headEnd type="none" w="med" len="med"/>
                <a:tailEnd type="none" w="med" len="med"/>
              </a:ln>
            </p:spPr>
          </p:cxnSp>
          <p:cxnSp>
            <p:nvCxnSpPr>
              <p:cNvPr id="375" name="Google Shape;375;p26"/>
              <p:cNvCxnSpPr/>
              <p:nvPr/>
            </p:nvCxnSpPr>
            <p:spPr>
              <a:xfrm rot="10800000" flipH="1">
                <a:off x="2300" y="1756"/>
                <a:ext cx="193" cy="140"/>
              </a:xfrm>
              <a:prstGeom prst="straightConnector1">
                <a:avLst/>
              </a:prstGeom>
              <a:noFill/>
              <a:ln w="19050" cap="flat" cmpd="sng">
                <a:solidFill>
                  <a:srgbClr val="993366"/>
                </a:solidFill>
                <a:prstDash val="dot"/>
                <a:round/>
                <a:headEnd type="none" w="med" len="med"/>
                <a:tailEnd type="none" w="med" len="med"/>
              </a:ln>
            </p:spPr>
          </p:cxnSp>
          <p:sp>
            <p:nvSpPr>
              <p:cNvPr id="376" name="Google Shape;376;p26"/>
              <p:cNvSpPr/>
              <p:nvPr/>
            </p:nvSpPr>
            <p:spPr>
              <a:xfrm rot="10800000" flipH="1">
                <a:off x="2258" y="1862"/>
                <a:ext cx="91" cy="79"/>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77" name="Google Shape;377;p26"/>
              <p:cNvSpPr/>
              <p:nvPr/>
            </p:nvSpPr>
            <p:spPr>
              <a:xfrm rot="10800000" flipH="1">
                <a:off x="2148" y="1703"/>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78" name="Google Shape;378;p26"/>
              <p:cNvSpPr/>
              <p:nvPr/>
            </p:nvSpPr>
            <p:spPr>
              <a:xfrm rot="10800000" flipH="1">
                <a:off x="2028" y="1800"/>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79" name="Google Shape;379;p26"/>
              <p:cNvSpPr/>
              <p:nvPr/>
            </p:nvSpPr>
            <p:spPr>
              <a:xfrm rot="10800000" flipH="1">
                <a:off x="2016" y="1931"/>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80" name="Google Shape;380;p26"/>
              <p:cNvSpPr/>
              <p:nvPr/>
            </p:nvSpPr>
            <p:spPr>
              <a:xfrm rot="10800000" flipH="1">
                <a:off x="2118" y="2047"/>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81" name="Google Shape;381;p26"/>
              <p:cNvSpPr/>
              <p:nvPr/>
            </p:nvSpPr>
            <p:spPr>
              <a:xfrm rot="10800000" flipH="1">
                <a:off x="2307" y="2086"/>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82" name="Google Shape;382;p26"/>
              <p:cNvSpPr/>
              <p:nvPr/>
            </p:nvSpPr>
            <p:spPr>
              <a:xfrm rot="10800000" flipH="1">
                <a:off x="2451" y="2052"/>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83" name="Google Shape;383;p26"/>
              <p:cNvSpPr/>
              <p:nvPr/>
            </p:nvSpPr>
            <p:spPr>
              <a:xfrm rot="10800000" flipH="1">
                <a:off x="2541" y="1968"/>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84" name="Google Shape;384;p26"/>
              <p:cNvSpPr/>
              <p:nvPr/>
            </p:nvSpPr>
            <p:spPr>
              <a:xfrm rot="10800000" flipH="1">
                <a:off x="2559" y="1845"/>
                <a:ext cx="45"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85" name="Google Shape;385;p26"/>
              <p:cNvSpPr/>
              <p:nvPr/>
            </p:nvSpPr>
            <p:spPr>
              <a:xfrm rot="10800000" flipH="1">
                <a:off x="2476" y="1732"/>
                <a:ext cx="45"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86" name="Google Shape;386;p26"/>
              <p:cNvSpPr/>
              <p:nvPr/>
            </p:nvSpPr>
            <p:spPr>
              <a:xfrm rot="10800000" flipH="1">
                <a:off x="2321" y="1680"/>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grpSp>
        <p:grpSp>
          <p:nvGrpSpPr>
            <p:cNvPr id="387" name="Google Shape;387;p26"/>
            <p:cNvGrpSpPr/>
            <p:nvPr/>
          </p:nvGrpSpPr>
          <p:grpSpPr>
            <a:xfrm>
              <a:off x="4896" y="336"/>
              <a:ext cx="342" cy="290"/>
              <a:chOff x="2016" y="1680"/>
              <a:chExt cx="588" cy="441"/>
            </a:xfrm>
          </p:grpSpPr>
          <p:cxnSp>
            <p:nvCxnSpPr>
              <p:cNvPr id="388" name="Google Shape;388;p26"/>
              <p:cNvCxnSpPr/>
              <p:nvPr/>
            </p:nvCxnSpPr>
            <p:spPr>
              <a:xfrm flipH="1">
                <a:off x="2306" y="1707"/>
                <a:ext cx="33" cy="201"/>
              </a:xfrm>
              <a:prstGeom prst="straightConnector1">
                <a:avLst/>
              </a:prstGeom>
              <a:noFill/>
              <a:ln w="19050" cap="flat" cmpd="sng">
                <a:solidFill>
                  <a:srgbClr val="993366"/>
                </a:solidFill>
                <a:prstDash val="dot"/>
                <a:round/>
                <a:headEnd type="none" w="med" len="med"/>
                <a:tailEnd type="none" w="med" len="med"/>
              </a:ln>
            </p:spPr>
          </p:cxnSp>
          <p:sp>
            <p:nvSpPr>
              <p:cNvPr id="389" name="Google Shape;389;p26"/>
              <p:cNvSpPr/>
              <p:nvPr/>
            </p:nvSpPr>
            <p:spPr>
              <a:xfrm>
                <a:off x="2168" y="1725"/>
                <a:ext cx="130" cy="161"/>
              </a:xfrm>
              <a:custGeom>
                <a:avLst/>
                <a:gdLst/>
                <a:ahLst/>
                <a:cxnLst/>
                <a:rect l="l" t="t" r="r" b="b"/>
                <a:pathLst>
                  <a:path w="116" h="161" extrusionOk="0">
                    <a:moveTo>
                      <a:pt x="0" y="0"/>
                    </a:moveTo>
                    <a:lnTo>
                      <a:pt x="113" y="160"/>
                    </a:lnTo>
                    <a:lnTo>
                      <a:pt x="115" y="160"/>
                    </a:lnTo>
                  </a:path>
                </a:pathLst>
              </a:custGeom>
              <a:solidFill>
                <a:srgbClr val="FF0032"/>
              </a:solidFill>
              <a:ln w="19050" cap="flat" cmpd="sng">
                <a:solidFill>
                  <a:srgbClr val="993366"/>
                </a:solidFill>
                <a:prstDash val="dot"/>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90" name="Google Shape;390;p26"/>
              <p:cNvSpPr/>
              <p:nvPr/>
            </p:nvSpPr>
            <p:spPr>
              <a:xfrm>
                <a:off x="2052" y="1820"/>
                <a:ext cx="247" cy="71"/>
              </a:xfrm>
              <a:custGeom>
                <a:avLst/>
                <a:gdLst/>
                <a:ahLst/>
                <a:cxnLst/>
                <a:rect l="l" t="t" r="r" b="b"/>
                <a:pathLst>
                  <a:path w="220" h="71" extrusionOk="0">
                    <a:moveTo>
                      <a:pt x="0" y="0"/>
                    </a:moveTo>
                    <a:lnTo>
                      <a:pt x="219" y="70"/>
                    </a:lnTo>
                  </a:path>
                </a:pathLst>
              </a:custGeom>
              <a:solidFill>
                <a:srgbClr val="FF0032"/>
              </a:solidFill>
              <a:ln w="19050" cap="flat" cmpd="sng">
                <a:solidFill>
                  <a:srgbClr val="993366"/>
                </a:solidFill>
                <a:prstDash val="dot"/>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cxnSp>
            <p:nvCxnSpPr>
              <p:cNvPr id="391" name="Google Shape;391;p26"/>
              <p:cNvCxnSpPr/>
              <p:nvPr/>
            </p:nvCxnSpPr>
            <p:spPr>
              <a:xfrm flipH="1">
                <a:off x="2036" y="1905"/>
                <a:ext cx="257" cy="44"/>
              </a:xfrm>
              <a:prstGeom prst="straightConnector1">
                <a:avLst/>
              </a:prstGeom>
              <a:noFill/>
              <a:ln w="19050" cap="flat" cmpd="sng">
                <a:solidFill>
                  <a:srgbClr val="993366"/>
                </a:solidFill>
                <a:prstDash val="dot"/>
                <a:round/>
                <a:headEnd type="none" w="med" len="med"/>
                <a:tailEnd type="none" w="med" len="med"/>
              </a:ln>
            </p:spPr>
          </p:cxnSp>
          <p:cxnSp>
            <p:nvCxnSpPr>
              <p:cNvPr id="392" name="Google Shape;392;p26"/>
              <p:cNvCxnSpPr/>
              <p:nvPr/>
            </p:nvCxnSpPr>
            <p:spPr>
              <a:xfrm flipH="1">
                <a:off x="2136" y="1912"/>
                <a:ext cx="162" cy="158"/>
              </a:xfrm>
              <a:prstGeom prst="straightConnector1">
                <a:avLst/>
              </a:prstGeom>
              <a:noFill/>
              <a:ln w="19050" cap="flat" cmpd="sng">
                <a:solidFill>
                  <a:srgbClr val="993366"/>
                </a:solidFill>
                <a:prstDash val="dot"/>
                <a:round/>
                <a:headEnd type="none" w="med" len="med"/>
                <a:tailEnd type="none" w="med" len="med"/>
              </a:ln>
            </p:spPr>
          </p:cxnSp>
          <p:cxnSp>
            <p:nvCxnSpPr>
              <p:cNvPr id="393" name="Google Shape;393;p26"/>
              <p:cNvCxnSpPr/>
              <p:nvPr/>
            </p:nvCxnSpPr>
            <p:spPr>
              <a:xfrm>
                <a:off x="2303" y="1903"/>
                <a:ext cx="29" cy="195"/>
              </a:xfrm>
              <a:prstGeom prst="straightConnector1">
                <a:avLst/>
              </a:prstGeom>
              <a:noFill/>
              <a:ln w="19050" cap="flat" cmpd="sng">
                <a:solidFill>
                  <a:srgbClr val="993366"/>
                </a:solidFill>
                <a:prstDash val="dot"/>
                <a:round/>
                <a:headEnd type="none" w="med" len="med"/>
                <a:tailEnd type="none" w="med" len="med"/>
              </a:ln>
            </p:spPr>
          </p:cxnSp>
          <p:cxnSp>
            <p:nvCxnSpPr>
              <p:cNvPr id="394" name="Google Shape;394;p26"/>
              <p:cNvCxnSpPr/>
              <p:nvPr/>
            </p:nvCxnSpPr>
            <p:spPr>
              <a:xfrm>
                <a:off x="2314" y="1912"/>
                <a:ext cx="158" cy="158"/>
              </a:xfrm>
              <a:prstGeom prst="straightConnector1">
                <a:avLst/>
              </a:prstGeom>
              <a:noFill/>
              <a:ln w="19050" cap="flat" cmpd="sng">
                <a:solidFill>
                  <a:srgbClr val="993366"/>
                </a:solidFill>
                <a:prstDash val="dot"/>
                <a:round/>
                <a:headEnd type="none" w="med" len="med"/>
                <a:tailEnd type="none" w="med" len="med"/>
              </a:ln>
            </p:spPr>
          </p:cxnSp>
          <p:cxnSp>
            <p:nvCxnSpPr>
              <p:cNvPr id="395" name="Google Shape;395;p26"/>
              <p:cNvCxnSpPr/>
              <p:nvPr/>
            </p:nvCxnSpPr>
            <p:spPr>
              <a:xfrm>
                <a:off x="2316" y="1903"/>
                <a:ext cx="251" cy="83"/>
              </a:xfrm>
              <a:prstGeom prst="straightConnector1">
                <a:avLst/>
              </a:prstGeom>
              <a:noFill/>
              <a:ln w="19050" cap="flat" cmpd="sng">
                <a:solidFill>
                  <a:srgbClr val="993366"/>
                </a:solidFill>
                <a:prstDash val="dot"/>
                <a:round/>
                <a:headEnd type="none" w="med" len="med"/>
                <a:tailEnd type="none" w="med" len="med"/>
              </a:ln>
            </p:spPr>
          </p:cxnSp>
          <p:cxnSp>
            <p:nvCxnSpPr>
              <p:cNvPr id="396" name="Google Shape;396;p26"/>
              <p:cNvCxnSpPr/>
              <p:nvPr/>
            </p:nvCxnSpPr>
            <p:spPr>
              <a:xfrm rot="10800000" flipH="1">
                <a:off x="2321" y="1863"/>
                <a:ext cx="256" cy="37"/>
              </a:xfrm>
              <a:prstGeom prst="straightConnector1">
                <a:avLst/>
              </a:prstGeom>
              <a:noFill/>
              <a:ln w="19050" cap="flat" cmpd="sng">
                <a:solidFill>
                  <a:srgbClr val="993366"/>
                </a:solidFill>
                <a:prstDash val="dot"/>
                <a:round/>
                <a:headEnd type="none" w="med" len="med"/>
                <a:tailEnd type="none" w="med" len="med"/>
              </a:ln>
            </p:spPr>
          </p:cxnSp>
          <p:cxnSp>
            <p:nvCxnSpPr>
              <p:cNvPr id="397" name="Google Shape;397;p26"/>
              <p:cNvCxnSpPr/>
              <p:nvPr/>
            </p:nvCxnSpPr>
            <p:spPr>
              <a:xfrm rot="10800000" flipH="1">
                <a:off x="2300" y="1756"/>
                <a:ext cx="193" cy="140"/>
              </a:xfrm>
              <a:prstGeom prst="straightConnector1">
                <a:avLst/>
              </a:prstGeom>
              <a:noFill/>
              <a:ln w="19050" cap="flat" cmpd="sng">
                <a:solidFill>
                  <a:srgbClr val="993366"/>
                </a:solidFill>
                <a:prstDash val="dot"/>
                <a:round/>
                <a:headEnd type="none" w="med" len="med"/>
                <a:tailEnd type="none" w="med" len="med"/>
              </a:ln>
            </p:spPr>
          </p:cxnSp>
          <p:sp>
            <p:nvSpPr>
              <p:cNvPr id="398" name="Google Shape;398;p26"/>
              <p:cNvSpPr/>
              <p:nvPr/>
            </p:nvSpPr>
            <p:spPr>
              <a:xfrm rot="10800000" flipH="1">
                <a:off x="2258" y="1862"/>
                <a:ext cx="91" cy="79"/>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399" name="Google Shape;399;p26"/>
              <p:cNvSpPr/>
              <p:nvPr/>
            </p:nvSpPr>
            <p:spPr>
              <a:xfrm rot="10800000" flipH="1">
                <a:off x="2148" y="1703"/>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400" name="Google Shape;400;p26"/>
              <p:cNvSpPr/>
              <p:nvPr/>
            </p:nvSpPr>
            <p:spPr>
              <a:xfrm rot="10800000" flipH="1">
                <a:off x="2028" y="1800"/>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401" name="Google Shape;401;p26"/>
              <p:cNvSpPr/>
              <p:nvPr/>
            </p:nvSpPr>
            <p:spPr>
              <a:xfrm rot="10800000" flipH="1">
                <a:off x="2016" y="1931"/>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402" name="Google Shape;402;p26"/>
              <p:cNvSpPr/>
              <p:nvPr/>
            </p:nvSpPr>
            <p:spPr>
              <a:xfrm rot="10800000" flipH="1">
                <a:off x="2118" y="2047"/>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403" name="Google Shape;403;p26"/>
              <p:cNvSpPr/>
              <p:nvPr/>
            </p:nvSpPr>
            <p:spPr>
              <a:xfrm rot="10800000" flipH="1">
                <a:off x="2307" y="2086"/>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404" name="Google Shape;404;p26"/>
              <p:cNvSpPr/>
              <p:nvPr/>
            </p:nvSpPr>
            <p:spPr>
              <a:xfrm rot="10800000" flipH="1">
                <a:off x="2451" y="2052"/>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405" name="Google Shape;405;p26"/>
              <p:cNvSpPr/>
              <p:nvPr/>
            </p:nvSpPr>
            <p:spPr>
              <a:xfrm rot="10800000" flipH="1">
                <a:off x="2541" y="1968"/>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406" name="Google Shape;406;p26"/>
              <p:cNvSpPr/>
              <p:nvPr/>
            </p:nvSpPr>
            <p:spPr>
              <a:xfrm rot="10800000" flipH="1">
                <a:off x="2559" y="1845"/>
                <a:ext cx="45"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407" name="Google Shape;407;p26"/>
              <p:cNvSpPr/>
              <p:nvPr/>
            </p:nvSpPr>
            <p:spPr>
              <a:xfrm rot="10800000" flipH="1">
                <a:off x="2476" y="1732"/>
                <a:ext cx="45"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408" name="Google Shape;408;p26"/>
              <p:cNvSpPr/>
              <p:nvPr/>
            </p:nvSpPr>
            <p:spPr>
              <a:xfrm rot="10800000" flipH="1">
                <a:off x="2321" y="1680"/>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grpSp>
      </p:grpSp>
      <p:sp>
        <p:nvSpPr>
          <p:cNvPr id="409" name="Google Shape;409;p26"/>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6"/>
                                        </p:tgtEl>
                                        <p:attrNameLst>
                                          <p:attrName>style.visibility</p:attrName>
                                        </p:attrNameLst>
                                      </p:cBhvr>
                                      <p:to>
                                        <p:strVal val="visible"/>
                                      </p:to>
                                    </p:set>
                                    <p:animEffect transition="in" filter="fade">
                                      <p:cBhvr>
                                        <p:cTn id="7" dur="500"/>
                                        <p:tgtEl>
                                          <p:spTgt spid="27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8"/>
                                        </p:tgtEl>
                                        <p:attrNameLst>
                                          <p:attrName>style.visibility</p:attrName>
                                        </p:attrNameLst>
                                      </p:cBhvr>
                                      <p:to>
                                        <p:strVal val="visible"/>
                                      </p:to>
                                    </p:set>
                                    <p:animEffect transition="in" filter="fade">
                                      <p:cBhvr>
                                        <p:cTn id="11"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27"/>
          <p:cNvSpPr txBox="1">
            <a:spLocks noGrp="1"/>
          </p:cNvSpPr>
          <p:nvPr>
            <p:ph type="title" idx="4294967295"/>
          </p:nvPr>
        </p:nvSpPr>
        <p:spPr>
          <a:xfrm>
            <a:off x="0" y="298450"/>
            <a:ext cx="8518525" cy="971550"/>
          </a:xfrm>
          <a:prstGeom prst="rect">
            <a:avLst/>
          </a:prstGeom>
          <a:noFill/>
          <a:ln>
            <a:noFill/>
          </a:ln>
        </p:spPr>
        <p:txBody>
          <a:bodyPr spcFirstLastPara="1" wrap="square" lIns="90475" tIns="44450" rIns="90475" bIns="44450" anchor="ctr" anchorCtr="0">
            <a:noAutofit/>
          </a:bodyPr>
          <a:lstStyle/>
          <a:p>
            <a:pPr marL="0" lvl="0" indent="0" algn="ctr" rtl="0">
              <a:spcBef>
                <a:spcPts val="0"/>
              </a:spcBef>
              <a:spcAft>
                <a:spcPts val="0"/>
              </a:spcAft>
              <a:buNone/>
            </a:pPr>
            <a:r>
              <a:rPr lang="en-US" sz="3600">
                <a:latin typeface="Impact"/>
                <a:ea typeface="Impact"/>
                <a:cs typeface="Impact"/>
                <a:sym typeface="Impact"/>
              </a:rPr>
              <a:t>NIDA’s </a:t>
            </a:r>
            <a:r>
              <a:rPr lang="en-US" sz="3600" u="sng">
                <a:latin typeface="Impact"/>
                <a:ea typeface="Impact"/>
                <a:cs typeface="Impact"/>
                <a:sym typeface="Impact"/>
              </a:rPr>
              <a:t>C</a:t>
            </a:r>
            <a:r>
              <a:rPr lang="en-US" sz="3600">
                <a:latin typeface="Impact"/>
                <a:ea typeface="Impact"/>
                <a:cs typeface="Impact"/>
                <a:sym typeface="Impact"/>
              </a:rPr>
              <a:t>linical </a:t>
            </a:r>
            <a:r>
              <a:rPr lang="en-US" sz="3600" u="sng">
                <a:latin typeface="Impact"/>
                <a:ea typeface="Impact"/>
                <a:cs typeface="Impact"/>
                <a:sym typeface="Impact"/>
              </a:rPr>
              <a:t>T</a:t>
            </a:r>
            <a:r>
              <a:rPr lang="en-US" sz="3600">
                <a:latin typeface="Impact"/>
                <a:ea typeface="Impact"/>
                <a:cs typeface="Impact"/>
                <a:sym typeface="Impact"/>
              </a:rPr>
              <a:t>rials </a:t>
            </a:r>
            <a:r>
              <a:rPr lang="en-US" sz="3600" u="sng">
                <a:latin typeface="Impact"/>
                <a:ea typeface="Impact"/>
                <a:cs typeface="Impact"/>
                <a:sym typeface="Impact"/>
              </a:rPr>
              <a:t>N</a:t>
            </a:r>
            <a:r>
              <a:rPr lang="en-US" sz="3600">
                <a:latin typeface="Impact"/>
                <a:ea typeface="Impact"/>
                <a:cs typeface="Impact"/>
                <a:sym typeface="Impact"/>
              </a:rPr>
              <a:t>etwork</a:t>
            </a:r>
            <a:endParaRPr/>
          </a:p>
        </p:txBody>
      </p:sp>
      <p:sp>
        <p:nvSpPr>
          <p:cNvPr id="416" name="Google Shape;416;p27"/>
          <p:cNvSpPr txBox="1">
            <a:spLocks noGrp="1"/>
          </p:cNvSpPr>
          <p:nvPr>
            <p:ph type="body" idx="4294967295"/>
          </p:nvPr>
        </p:nvSpPr>
        <p:spPr>
          <a:xfrm>
            <a:off x="265113" y="1524000"/>
            <a:ext cx="8048625" cy="5138738"/>
          </a:xfrm>
          <a:prstGeom prst="rect">
            <a:avLst/>
          </a:prstGeom>
          <a:noFill/>
          <a:ln>
            <a:noFill/>
          </a:ln>
        </p:spPr>
        <p:txBody>
          <a:bodyPr spcFirstLastPara="1" wrap="square" lIns="90475" tIns="44450" rIns="90475" bIns="44450" anchor="t" anchorCtr="0">
            <a:noAutofit/>
          </a:bodyPr>
          <a:lstStyle/>
          <a:p>
            <a:pPr marL="342900" lvl="0" indent="-342900" algn="l" rtl="0">
              <a:spcBef>
                <a:spcPts val="0"/>
              </a:spcBef>
              <a:spcAft>
                <a:spcPts val="0"/>
              </a:spcAft>
              <a:buClr>
                <a:schemeClr val="dk1"/>
              </a:buClr>
              <a:buSzPts val="2800"/>
              <a:buFont typeface="Calibri"/>
              <a:buChar char="•"/>
            </a:pPr>
            <a:r>
              <a:rPr lang="en-US" sz="2800"/>
              <a:t>Established in 1999</a:t>
            </a:r>
            <a:endParaRPr/>
          </a:p>
          <a:p>
            <a:pPr marL="342900" lvl="0" indent="-266700" algn="l" rtl="0">
              <a:spcBef>
                <a:spcPts val="240"/>
              </a:spcBef>
              <a:spcAft>
                <a:spcPts val="0"/>
              </a:spcAft>
              <a:buClr>
                <a:schemeClr val="dk1"/>
              </a:buClr>
              <a:buSzPts val="1200"/>
              <a:buFont typeface="Calibri"/>
              <a:buNone/>
            </a:pPr>
            <a:endParaRPr sz="1200"/>
          </a:p>
          <a:p>
            <a:pPr marL="342900" lvl="0" indent="-342900" algn="l" rtl="0">
              <a:spcBef>
                <a:spcPts val="560"/>
              </a:spcBef>
              <a:spcAft>
                <a:spcPts val="0"/>
              </a:spcAft>
              <a:buClr>
                <a:schemeClr val="dk1"/>
              </a:buClr>
              <a:buSzPts val="2800"/>
              <a:buFont typeface="Calibri"/>
              <a:buChar char="•"/>
            </a:pPr>
            <a:r>
              <a:rPr lang="en-US" sz="2800"/>
              <a:t>NIDA’s largest initiative to blend research and clinical practice by bringing promising therapies to community treatment providers</a:t>
            </a:r>
            <a:endParaRPr/>
          </a:p>
          <a:p>
            <a:pPr marL="342900" lvl="0" indent="-266700" algn="l" rtl="0">
              <a:spcBef>
                <a:spcPts val="240"/>
              </a:spcBef>
              <a:spcAft>
                <a:spcPts val="0"/>
              </a:spcAft>
              <a:buClr>
                <a:schemeClr val="dk1"/>
              </a:buClr>
              <a:buSzPts val="1200"/>
              <a:buFont typeface="Calibri"/>
              <a:buNone/>
            </a:pPr>
            <a:endParaRPr sz="1200"/>
          </a:p>
          <a:p>
            <a:pPr marL="342900" lvl="0" indent="-342900" algn="l" rtl="0">
              <a:spcBef>
                <a:spcPts val="560"/>
              </a:spcBef>
              <a:spcAft>
                <a:spcPts val="0"/>
              </a:spcAft>
              <a:buClr>
                <a:schemeClr val="dk1"/>
              </a:buClr>
              <a:buSzPts val="2800"/>
              <a:buFont typeface="Calibri"/>
              <a:buChar char="•"/>
            </a:pPr>
            <a:r>
              <a:rPr lang="en-US" sz="2800"/>
              <a:t>Network of 16 University-based Regional Research and Training Centers (RRTCs) involving 240 Community Treatment Programs (CTPs) in 23 states, Washington D.C., and Puerto Rico</a:t>
            </a:r>
            <a:endParaRPr/>
          </a:p>
        </p:txBody>
      </p:sp>
      <p:cxnSp>
        <p:nvCxnSpPr>
          <p:cNvPr id="417" name="Google Shape;417;p27"/>
          <p:cNvCxnSpPr/>
          <p:nvPr/>
        </p:nvCxnSpPr>
        <p:spPr>
          <a:xfrm>
            <a:off x="53975" y="1270000"/>
            <a:ext cx="8464550" cy="0"/>
          </a:xfrm>
          <a:prstGeom prst="straightConnector1">
            <a:avLst/>
          </a:prstGeom>
          <a:noFill/>
          <a:ln w="57150" cap="flat" cmpd="thickThin">
            <a:solidFill>
              <a:srgbClr val="FF0000"/>
            </a:solidFill>
            <a:prstDash val="solid"/>
            <a:round/>
            <a:headEnd type="none" w="med" len="med"/>
            <a:tailEnd type="none" w="med" len="med"/>
          </a:ln>
        </p:spPr>
      </p:cxnSp>
      <p:grpSp>
        <p:nvGrpSpPr>
          <p:cNvPr id="418" name="Google Shape;418;p27"/>
          <p:cNvGrpSpPr/>
          <p:nvPr/>
        </p:nvGrpSpPr>
        <p:grpSpPr>
          <a:xfrm>
            <a:off x="7454900" y="5486400"/>
            <a:ext cx="1438275" cy="1216025"/>
            <a:chOff x="2016" y="1680"/>
            <a:chExt cx="588" cy="441"/>
          </a:xfrm>
        </p:grpSpPr>
        <p:cxnSp>
          <p:nvCxnSpPr>
            <p:cNvPr id="419" name="Google Shape;419;p27"/>
            <p:cNvCxnSpPr/>
            <p:nvPr/>
          </p:nvCxnSpPr>
          <p:spPr>
            <a:xfrm flipH="1">
              <a:off x="2306" y="1707"/>
              <a:ext cx="33" cy="201"/>
            </a:xfrm>
            <a:prstGeom prst="straightConnector1">
              <a:avLst/>
            </a:prstGeom>
            <a:noFill/>
            <a:ln w="19050" cap="flat" cmpd="sng">
              <a:solidFill>
                <a:srgbClr val="993366"/>
              </a:solidFill>
              <a:prstDash val="dot"/>
              <a:round/>
              <a:headEnd type="none" w="med" len="med"/>
              <a:tailEnd type="none" w="med" len="med"/>
            </a:ln>
          </p:spPr>
        </p:cxnSp>
        <p:sp>
          <p:nvSpPr>
            <p:cNvPr id="420" name="Google Shape;420;p27"/>
            <p:cNvSpPr/>
            <p:nvPr/>
          </p:nvSpPr>
          <p:spPr>
            <a:xfrm>
              <a:off x="2168" y="1725"/>
              <a:ext cx="130" cy="161"/>
            </a:xfrm>
            <a:custGeom>
              <a:avLst/>
              <a:gdLst/>
              <a:ahLst/>
              <a:cxnLst/>
              <a:rect l="l" t="t" r="r" b="b"/>
              <a:pathLst>
                <a:path w="116" h="161" extrusionOk="0">
                  <a:moveTo>
                    <a:pt x="0" y="0"/>
                  </a:moveTo>
                  <a:lnTo>
                    <a:pt x="113" y="160"/>
                  </a:lnTo>
                  <a:lnTo>
                    <a:pt x="115" y="160"/>
                  </a:lnTo>
                </a:path>
              </a:pathLst>
            </a:custGeom>
            <a:solidFill>
              <a:srgbClr val="FF0032"/>
            </a:solidFill>
            <a:ln w="19050" cap="flat" cmpd="sng">
              <a:solidFill>
                <a:srgbClr val="993366"/>
              </a:solidFill>
              <a:prstDash val="dot"/>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21" name="Google Shape;421;p27"/>
            <p:cNvSpPr/>
            <p:nvPr/>
          </p:nvSpPr>
          <p:spPr>
            <a:xfrm>
              <a:off x="2052" y="1820"/>
              <a:ext cx="247" cy="71"/>
            </a:xfrm>
            <a:custGeom>
              <a:avLst/>
              <a:gdLst/>
              <a:ahLst/>
              <a:cxnLst/>
              <a:rect l="l" t="t" r="r" b="b"/>
              <a:pathLst>
                <a:path w="220" h="71" extrusionOk="0">
                  <a:moveTo>
                    <a:pt x="0" y="0"/>
                  </a:moveTo>
                  <a:lnTo>
                    <a:pt x="219" y="70"/>
                  </a:lnTo>
                </a:path>
              </a:pathLst>
            </a:custGeom>
            <a:solidFill>
              <a:srgbClr val="FF0032"/>
            </a:solidFill>
            <a:ln w="19050" cap="flat" cmpd="sng">
              <a:solidFill>
                <a:srgbClr val="993366"/>
              </a:solidFill>
              <a:prstDash val="dot"/>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cxnSp>
          <p:nvCxnSpPr>
            <p:cNvPr id="422" name="Google Shape;422;p27"/>
            <p:cNvCxnSpPr/>
            <p:nvPr/>
          </p:nvCxnSpPr>
          <p:spPr>
            <a:xfrm flipH="1">
              <a:off x="2036" y="1905"/>
              <a:ext cx="257" cy="44"/>
            </a:xfrm>
            <a:prstGeom prst="straightConnector1">
              <a:avLst/>
            </a:prstGeom>
            <a:noFill/>
            <a:ln w="19050" cap="flat" cmpd="sng">
              <a:solidFill>
                <a:srgbClr val="993366"/>
              </a:solidFill>
              <a:prstDash val="dot"/>
              <a:round/>
              <a:headEnd type="none" w="med" len="med"/>
              <a:tailEnd type="none" w="med" len="med"/>
            </a:ln>
          </p:spPr>
        </p:cxnSp>
        <p:cxnSp>
          <p:nvCxnSpPr>
            <p:cNvPr id="423" name="Google Shape;423;p27"/>
            <p:cNvCxnSpPr/>
            <p:nvPr/>
          </p:nvCxnSpPr>
          <p:spPr>
            <a:xfrm flipH="1">
              <a:off x="2136" y="1912"/>
              <a:ext cx="162" cy="158"/>
            </a:xfrm>
            <a:prstGeom prst="straightConnector1">
              <a:avLst/>
            </a:prstGeom>
            <a:noFill/>
            <a:ln w="19050" cap="flat" cmpd="sng">
              <a:solidFill>
                <a:srgbClr val="993366"/>
              </a:solidFill>
              <a:prstDash val="dot"/>
              <a:round/>
              <a:headEnd type="none" w="med" len="med"/>
              <a:tailEnd type="none" w="med" len="med"/>
            </a:ln>
          </p:spPr>
        </p:cxnSp>
        <p:cxnSp>
          <p:nvCxnSpPr>
            <p:cNvPr id="424" name="Google Shape;424;p27"/>
            <p:cNvCxnSpPr/>
            <p:nvPr/>
          </p:nvCxnSpPr>
          <p:spPr>
            <a:xfrm>
              <a:off x="2303" y="1903"/>
              <a:ext cx="29" cy="195"/>
            </a:xfrm>
            <a:prstGeom prst="straightConnector1">
              <a:avLst/>
            </a:prstGeom>
            <a:noFill/>
            <a:ln w="19050" cap="flat" cmpd="sng">
              <a:solidFill>
                <a:srgbClr val="993366"/>
              </a:solidFill>
              <a:prstDash val="dot"/>
              <a:round/>
              <a:headEnd type="none" w="med" len="med"/>
              <a:tailEnd type="none" w="med" len="med"/>
            </a:ln>
          </p:spPr>
        </p:cxnSp>
        <p:cxnSp>
          <p:nvCxnSpPr>
            <p:cNvPr id="425" name="Google Shape;425;p27"/>
            <p:cNvCxnSpPr/>
            <p:nvPr/>
          </p:nvCxnSpPr>
          <p:spPr>
            <a:xfrm>
              <a:off x="2314" y="1912"/>
              <a:ext cx="158" cy="158"/>
            </a:xfrm>
            <a:prstGeom prst="straightConnector1">
              <a:avLst/>
            </a:prstGeom>
            <a:noFill/>
            <a:ln w="19050" cap="flat" cmpd="sng">
              <a:solidFill>
                <a:srgbClr val="993366"/>
              </a:solidFill>
              <a:prstDash val="dot"/>
              <a:round/>
              <a:headEnd type="none" w="med" len="med"/>
              <a:tailEnd type="none" w="med" len="med"/>
            </a:ln>
          </p:spPr>
        </p:cxnSp>
        <p:cxnSp>
          <p:nvCxnSpPr>
            <p:cNvPr id="426" name="Google Shape;426;p27"/>
            <p:cNvCxnSpPr/>
            <p:nvPr/>
          </p:nvCxnSpPr>
          <p:spPr>
            <a:xfrm>
              <a:off x="2316" y="1903"/>
              <a:ext cx="251" cy="83"/>
            </a:xfrm>
            <a:prstGeom prst="straightConnector1">
              <a:avLst/>
            </a:prstGeom>
            <a:noFill/>
            <a:ln w="19050" cap="flat" cmpd="sng">
              <a:solidFill>
                <a:srgbClr val="993366"/>
              </a:solidFill>
              <a:prstDash val="dot"/>
              <a:round/>
              <a:headEnd type="none" w="med" len="med"/>
              <a:tailEnd type="none" w="med" len="med"/>
            </a:ln>
          </p:spPr>
        </p:cxnSp>
        <p:cxnSp>
          <p:nvCxnSpPr>
            <p:cNvPr id="427" name="Google Shape;427;p27"/>
            <p:cNvCxnSpPr/>
            <p:nvPr/>
          </p:nvCxnSpPr>
          <p:spPr>
            <a:xfrm rot="10800000" flipH="1">
              <a:off x="2321" y="1863"/>
              <a:ext cx="256" cy="37"/>
            </a:xfrm>
            <a:prstGeom prst="straightConnector1">
              <a:avLst/>
            </a:prstGeom>
            <a:noFill/>
            <a:ln w="19050" cap="flat" cmpd="sng">
              <a:solidFill>
                <a:srgbClr val="993366"/>
              </a:solidFill>
              <a:prstDash val="dot"/>
              <a:round/>
              <a:headEnd type="none" w="med" len="med"/>
              <a:tailEnd type="none" w="med" len="med"/>
            </a:ln>
          </p:spPr>
        </p:cxnSp>
        <p:cxnSp>
          <p:nvCxnSpPr>
            <p:cNvPr id="428" name="Google Shape;428;p27"/>
            <p:cNvCxnSpPr/>
            <p:nvPr/>
          </p:nvCxnSpPr>
          <p:spPr>
            <a:xfrm rot="10800000" flipH="1">
              <a:off x="2300" y="1756"/>
              <a:ext cx="193" cy="140"/>
            </a:xfrm>
            <a:prstGeom prst="straightConnector1">
              <a:avLst/>
            </a:prstGeom>
            <a:noFill/>
            <a:ln w="19050" cap="flat" cmpd="sng">
              <a:solidFill>
                <a:srgbClr val="993366"/>
              </a:solidFill>
              <a:prstDash val="dot"/>
              <a:round/>
              <a:headEnd type="none" w="med" len="med"/>
              <a:tailEnd type="none" w="med" len="med"/>
            </a:ln>
          </p:spPr>
        </p:cxnSp>
        <p:sp>
          <p:nvSpPr>
            <p:cNvPr id="429" name="Google Shape;429;p27"/>
            <p:cNvSpPr/>
            <p:nvPr/>
          </p:nvSpPr>
          <p:spPr>
            <a:xfrm rot="10800000" flipH="1">
              <a:off x="2258" y="1862"/>
              <a:ext cx="91" cy="79"/>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430" name="Google Shape;430;p27"/>
            <p:cNvSpPr/>
            <p:nvPr/>
          </p:nvSpPr>
          <p:spPr>
            <a:xfrm rot="10800000" flipH="1">
              <a:off x="2148" y="1703"/>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431" name="Google Shape;431;p27"/>
            <p:cNvSpPr/>
            <p:nvPr/>
          </p:nvSpPr>
          <p:spPr>
            <a:xfrm rot="10800000" flipH="1">
              <a:off x="2028" y="1800"/>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432" name="Google Shape;432;p27"/>
            <p:cNvSpPr/>
            <p:nvPr/>
          </p:nvSpPr>
          <p:spPr>
            <a:xfrm rot="10800000" flipH="1">
              <a:off x="2016" y="1931"/>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433" name="Google Shape;433;p27"/>
            <p:cNvSpPr/>
            <p:nvPr/>
          </p:nvSpPr>
          <p:spPr>
            <a:xfrm rot="10800000" flipH="1">
              <a:off x="2118" y="2047"/>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434" name="Google Shape;434;p27"/>
            <p:cNvSpPr/>
            <p:nvPr/>
          </p:nvSpPr>
          <p:spPr>
            <a:xfrm rot="10800000" flipH="1">
              <a:off x="2307" y="2086"/>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435" name="Google Shape;435;p27"/>
            <p:cNvSpPr/>
            <p:nvPr/>
          </p:nvSpPr>
          <p:spPr>
            <a:xfrm rot="10800000" flipH="1">
              <a:off x="2451" y="2052"/>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436" name="Google Shape;436;p27"/>
            <p:cNvSpPr/>
            <p:nvPr/>
          </p:nvSpPr>
          <p:spPr>
            <a:xfrm rot="10800000" flipH="1">
              <a:off x="2541" y="1968"/>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437" name="Google Shape;437;p27"/>
            <p:cNvSpPr/>
            <p:nvPr/>
          </p:nvSpPr>
          <p:spPr>
            <a:xfrm rot="10800000" flipH="1">
              <a:off x="2559" y="1845"/>
              <a:ext cx="45"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438" name="Google Shape;438;p27"/>
            <p:cNvSpPr/>
            <p:nvPr/>
          </p:nvSpPr>
          <p:spPr>
            <a:xfrm rot="10800000" flipH="1">
              <a:off x="2476" y="1732"/>
              <a:ext cx="45"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439" name="Google Shape;439;p27"/>
            <p:cNvSpPr/>
            <p:nvPr/>
          </p:nvSpPr>
          <p:spPr>
            <a:xfrm rot="10800000" flipH="1">
              <a:off x="2321" y="1680"/>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grpSp>
      <p:sp>
        <p:nvSpPr>
          <p:cNvPr id="440" name="Google Shape;440;p27"/>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18"/>
                                        </p:tgtEl>
                                        <p:attrNameLst>
                                          <p:attrName>style.visibility</p:attrName>
                                        </p:attrNameLst>
                                      </p:cBhvr>
                                      <p:to>
                                        <p:strVal val="visible"/>
                                      </p:to>
                                    </p:set>
                                    <p:anim calcmode="lin" valueType="num">
                                      <p:cBhvr additive="base">
                                        <p:cTn id="7" dur="500"/>
                                        <p:tgtEl>
                                          <p:spTgt spid="418"/>
                                        </p:tgtEl>
                                        <p:attrNameLst>
                                          <p:attrName>ppt_w</p:attrName>
                                        </p:attrNameLst>
                                      </p:cBhvr>
                                      <p:tavLst>
                                        <p:tav tm="0">
                                          <p:val>
                                            <p:strVal val="0"/>
                                          </p:val>
                                        </p:tav>
                                        <p:tav tm="100000">
                                          <p:val>
                                            <p:strVal val="#ppt_w"/>
                                          </p:val>
                                        </p:tav>
                                      </p:tavLst>
                                    </p:anim>
                                    <p:anim calcmode="lin" valueType="num">
                                      <p:cBhvr additive="base">
                                        <p:cTn id="8" dur="500"/>
                                        <p:tgtEl>
                                          <p:spTgt spid="41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grpSp>
        <p:nvGrpSpPr>
          <p:cNvPr id="446" name="Google Shape;446;p28"/>
          <p:cNvGrpSpPr/>
          <p:nvPr/>
        </p:nvGrpSpPr>
        <p:grpSpPr>
          <a:xfrm>
            <a:off x="1981200" y="1897063"/>
            <a:ext cx="4800600" cy="3771900"/>
            <a:chOff x="1392" y="1272"/>
            <a:chExt cx="3024" cy="2376"/>
          </a:xfrm>
        </p:grpSpPr>
        <p:cxnSp>
          <p:nvCxnSpPr>
            <p:cNvPr id="447" name="Google Shape;447;p28"/>
            <p:cNvCxnSpPr/>
            <p:nvPr/>
          </p:nvCxnSpPr>
          <p:spPr>
            <a:xfrm>
              <a:off x="1392" y="2544"/>
              <a:ext cx="3024" cy="0"/>
            </a:xfrm>
            <a:prstGeom prst="straightConnector1">
              <a:avLst/>
            </a:prstGeom>
            <a:noFill/>
            <a:ln w="9525" cap="flat" cmpd="sng">
              <a:solidFill>
                <a:schemeClr val="dk1"/>
              </a:solidFill>
              <a:prstDash val="solid"/>
              <a:round/>
              <a:headEnd type="none" w="med" len="med"/>
              <a:tailEnd type="none" w="med" len="med"/>
            </a:ln>
          </p:spPr>
        </p:cxnSp>
        <p:cxnSp>
          <p:nvCxnSpPr>
            <p:cNvPr id="448" name="Google Shape;448;p28"/>
            <p:cNvCxnSpPr/>
            <p:nvPr/>
          </p:nvCxnSpPr>
          <p:spPr>
            <a:xfrm>
              <a:off x="1536" y="1632"/>
              <a:ext cx="2544" cy="1776"/>
            </a:xfrm>
            <a:prstGeom prst="straightConnector1">
              <a:avLst/>
            </a:prstGeom>
            <a:noFill/>
            <a:ln w="9525" cap="flat" cmpd="sng">
              <a:solidFill>
                <a:schemeClr val="dk1"/>
              </a:solidFill>
              <a:prstDash val="solid"/>
              <a:round/>
              <a:headEnd type="none" w="med" len="med"/>
              <a:tailEnd type="none" w="med" len="med"/>
            </a:ln>
          </p:spPr>
        </p:cxnSp>
        <p:cxnSp>
          <p:nvCxnSpPr>
            <p:cNvPr id="449" name="Google Shape;449;p28"/>
            <p:cNvCxnSpPr/>
            <p:nvPr/>
          </p:nvCxnSpPr>
          <p:spPr>
            <a:xfrm rot="10800000" flipH="1">
              <a:off x="1824" y="1584"/>
              <a:ext cx="2304" cy="1728"/>
            </a:xfrm>
            <a:prstGeom prst="straightConnector1">
              <a:avLst/>
            </a:prstGeom>
            <a:noFill/>
            <a:ln w="9525" cap="flat" cmpd="sng">
              <a:solidFill>
                <a:schemeClr val="dk1"/>
              </a:solidFill>
              <a:prstDash val="solid"/>
              <a:round/>
              <a:headEnd type="none" w="med" len="med"/>
              <a:tailEnd type="none" w="med" len="med"/>
            </a:ln>
          </p:spPr>
        </p:cxnSp>
        <p:cxnSp>
          <p:nvCxnSpPr>
            <p:cNvPr id="450" name="Google Shape;450;p28"/>
            <p:cNvCxnSpPr/>
            <p:nvPr/>
          </p:nvCxnSpPr>
          <p:spPr>
            <a:xfrm>
              <a:off x="2868" y="1272"/>
              <a:ext cx="0" cy="2376"/>
            </a:xfrm>
            <a:prstGeom prst="straightConnector1">
              <a:avLst/>
            </a:prstGeom>
            <a:noFill/>
            <a:ln w="9525" cap="flat" cmpd="sng">
              <a:solidFill>
                <a:schemeClr val="dk1"/>
              </a:solidFill>
              <a:prstDash val="solid"/>
              <a:round/>
              <a:headEnd type="none" w="med" len="med"/>
              <a:tailEnd type="none" w="med" len="med"/>
            </a:ln>
          </p:spPr>
        </p:cxnSp>
      </p:grpSp>
      <p:sp>
        <p:nvSpPr>
          <p:cNvPr id="451" name="Google Shape;451;p28"/>
          <p:cNvSpPr/>
          <p:nvPr/>
        </p:nvSpPr>
        <p:spPr>
          <a:xfrm>
            <a:off x="2971800" y="2849563"/>
            <a:ext cx="2667000" cy="1905000"/>
          </a:xfrm>
          <a:prstGeom prst="ellipse">
            <a:avLst/>
          </a:prstGeom>
          <a:solidFill>
            <a:srgbClr val="E36C09"/>
          </a:solidFill>
          <a:ln w="9525" cap="flat" cmpd="sng">
            <a:solidFill>
              <a:schemeClr val="dk1"/>
            </a:solidFill>
            <a:prstDash val="solid"/>
            <a:round/>
            <a:headEnd type="none" w="sm" len="sm"/>
            <a:tailEnd type="none" w="sm" len="sm"/>
          </a:ln>
        </p:spPr>
        <p:txBody>
          <a:bodyPr spcFirstLastPara="1" wrap="square" lIns="91425" tIns="45700" rIns="91425" bIns="45700" anchor="t" anchorCtr="1">
            <a:noAutofit/>
          </a:bodyPr>
          <a:lstStyle/>
          <a:p>
            <a:pPr marL="0" marR="0" lvl="0" indent="0" algn="ctr" rtl="0">
              <a:spcBef>
                <a:spcPts val="0"/>
              </a:spcBef>
              <a:spcAft>
                <a:spcPts val="0"/>
              </a:spcAft>
              <a:buNone/>
            </a:pPr>
            <a:r>
              <a:rPr lang="en-US" sz="2400" b="1">
                <a:solidFill>
                  <a:schemeClr val="dk1"/>
                </a:solidFill>
                <a:latin typeface="Arial"/>
                <a:ea typeface="Arial"/>
                <a:cs typeface="Arial"/>
                <a:sym typeface="Arial"/>
              </a:rPr>
              <a:t>Regional </a:t>
            </a:r>
            <a:endParaRPr/>
          </a:p>
          <a:p>
            <a:pPr marL="0" marR="0" lvl="0" indent="0" algn="ctr" rtl="0">
              <a:spcBef>
                <a:spcPts val="0"/>
              </a:spcBef>
              <a:spcAft>
                <a:spcPts val="0"/>
              </a:spcAft>
              <a:buNone/>
            </a:pPr>
            <a:r>
              <a:rPr lang="en-US" sz="2400" b="1">
                <a:solidFill>
                  <a:schemeClr val="dk1"/>
                </a:solidFill>
                <a:latin typeface="Arial"/>
                <a:ea typeface="Arial"/>
                <a:cs typeface="Arial"/>
                <a:sym typeface="Arial"/>
              </a:rPr>
              <a:t>Research &amp;</a:t>
            </a:r>
            <a:endParaRPr/>
          </a:p>
          <a:p>
            <a:pPr marL="0" marR="0" lvl="0" indent="0" algn="ctr" rtl="0">
              <a:spcBef>
                <a:spcPts val="0"/>
              </a:spcBef>
              <a:spcAft>
                <a:spcPts val="0"/>
              </a:spcAft>
              <a:buNone/>
            </a:pPr>
            <a:r>
              <a:rPr lang="en-US" sz="2400" b="1">
                <a:solidFill>
                  <a:schemeClr val="dk1"/>
                </a:solidFill>
                <a:latin typeface="Arial"/>
                <a:ea typeface="Arial"/>
                <a:cs typeface="Arial"/>
                <a:sym typeface="Arial"/>
              </a:rPr>
              <a:t>Training Center</a:t>
            </a:r>
            <a:endParaRPr/>
          </a:p>
        </p:txBody>
      </p:sp>
      <p:sp>
        <p:nvSpPr>
          <p:cNvPr id="452" name="Google Shape;452;p28"/>
          <p:cNvSpPr/>
          <p:nvPr/>
        </p:nvSpPr>
        <p:spPr>
          <a:xfrm>
            <a:off x="762000" y="1592263"/>
            <a:ext cx="2209800" cy="1295400"/>
          </a:xfrm>
          <a:prstGeom prst="ellipse">
            <a:avLst/>
          </a:prstGeom>
          <a:solidFill>
            <a:srgbClr val="003399"/>
          </a:solidFill>
          <a:ln w="9525" cap="flat" cmpd="sng">
            <a:solidFill>
              <a:schemeClr val="dk1"/>
            </a:solidFill>
            <a:prstDash val="solid"/>
            <a:round/>
            <a:headEnd type="none" w="sm" len="sm"/>
            <a:tailEnd type="none" w="sm" len="sm"/>
          </a:ln>
        </p:spPr>
        <p:txBody>
          <a:bodyPr spcFirstLastPara="1" wrap="square" lIns="91425" tIns="45700" rIns="91425" bIns="45700" anchor="t" anchorCtr="1">
            <a:noAutofit/>
          </a:bodyPr>
          <a:lstStyle/>
          <a:p>
            <a:pPr marL="0" marR="0" lvl="0" indent="0" algn="ctr" rtl="0">
              <a:spcBef>
                <a:spcPts val="0"/>
              </a:spcBef>
              <a:spcAft>
                <a:spcPts val="0"/>
              </a:spcAft>
              <a:buNone/>
            </a:pPr>
            <a:r>
              <a:rPr lang="en-US" sz="2000" b="1">
                <a:solidFill>
                  <a:schemeClr val="lt1"/>
                </a:solidFill>
                <a:latin typeface="Arial"/>
                <a:ea typeface="Arial"/>
                <a:cs typeface="Arial"/>
                <a:sym typeface="Arial"/>
              </a:rPr>
              <a:t>Community </a:t>
            </a:r>
            <a:endParaRPr/>
          </a:p>
          <a:p>
            <a:pPr marL="0" marR="0" lvl="0" indent="0" algn="ctr" rtl="0">
              <a:spcBef>
                <a:spcPts val="0"/>
              </a:spcBef>
              <a:spcAft>
                <a:spcPts val="0"/>
              </a:spcAft>
              <a:buNone/>
            </a:pPr>
            <a:r>
              <a:rPr lang="en-US" sz="2000" b="1">
                <a:solidFill>
                  <a:schemeClr val="lt1"/>
                </a:solidFill>
                <a:latin typeface="Arial"/>
                <a:ea typeface="Arial"/>
                <a:cs typeface="Arial"/>
                <a:sym typeface="Arial"/>
              </a:rPr>
              <a:t>Treatment </a:t>
            </a:r>
            <a:endParaRPr/>
          </a:p>
          <a:p>
            <a:pPr marL="0" marR="0" lvl="0" indent="0" algn="ctr" rtl="0">
              <a:spcBef>
                <a:spcPts val="0"/>
              </a:spcBef>
              <a:spcAft>
                <a:spcPts val="0"/>
              </a:spcAft>
              <a:buNone/>
            </a:pPr>
            <a:r>
              <a:rPr lang="en-US" sz="2000" b="1">
                <a:solidFill>
                  <a:schemeClr val="lt1"/>
                </a:solidFill>
                <a:latin typeface="Arial"/>
                <a:ea typeface="Arial"/>
                <a:cs typeface="Arial"/>
                <a:sym typeface="Arial"/>
              </a:rPr>
              <a:t>Program</a:t>
            </a:r>
            <a:endParaRPr sz="2400" b="1">
              <a:solidFill>
                <a:schemeClr val="lt1"/>
              </a:solidFill>
              <a:latin typeface="Arial"/>
              <a:ea typeface="Arial"/>
              <a:cs typeface="Arial"/>
              <a:sym typeface="Arial"/>
            </a:endParaRPr>
          </a:p>
        </p:txBody>
      </p:sp>
      <p:sp>
        <p:nvSpPr>
          <p:cNvPr id="453" name="Google Shape;453;p28"/>
          <p:cNvSpPr txBox="1"/>
          <p:nvPr/>
        </p:nvSpPr>
        <p:spPr>
          <a:xfrm>
            <a:off x="593725" y="4948238"/>
            <a:ext cx="18415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454" name="Google Shape;454;p28"/>
          <p:cNvSpPr/>
          <p:nvPr/>
        </p:nvSpPr>
        <p:spPr>
          <a:xfrm>
            <a:off x="990600" y="4754563"/>
            <a:ext cx="2209800" cy="1295400"/>
          </a:xfrm>
          <a:prstGeom prst="ellipse">
            <a:avLst/>
          </a:prstGeom>
          <a:solidFill>
            <a:srgbClr val="003399"/>
          </a:solidFill>
          <a:ln w="9525" cap="flat" cmpd="sng">
            <a:solidFill>
              <a:schemeClr val="dk1"/>
            </a:solidFill>
            <a:prstDash val="solid"/>
            <a:round/>
            <a:headEnd type="none" w="sm" len="sm"/>
            <a:tailEnd type="none" w="sm" len="sm"/>
          </a:ln>
        </p:spPr>
        <p:txBody>
          <a:bodyPr spcFirstLastPara="1" wrap="square" lIns="91425" tIns="45700" rIns="91425" bIns="45700" anchor="t" anchorCtr="1">
            <a:noAutofit/>
          </a:bodyPr>
          <a:lstStyle/>
          <a:p>
            <a:pPr marL="0" marR="0" lvl="0" indent="0" algn="ctr" rtl="0">
              <a:spcBef>
                <a:spcPts val="0"/>
              </a:spcBef>
              <a:spcAft>
                <a:spcPts val="0"/>
              </a:spcAft>
              <a:buNone/>
            </a:pPr>
            <a:r>
              <a:rPr lang="en-US" sz="2000" b="1">
                <a:solidFill>
                  <a:schemeClr val="lt1"/>
                </a:solidFill>
                <a:latin typeface="Arial"/>
                <a:ea typeface="Arial"/>
                <a:cs typeface="Arial"/>
                <a:sym typeface="Arial"/>
              </a:rPr>
              <a:t>Community </a:t>
            </a:r>
            <a:endParaRPr/>
          </a:p>
          <a:p>
            <a:pPr marL="0" marR="0" lvl="0" indent="0" algn="ctr" rtl="0">
              <a:spcBef>
                <a:spcPts val="0"/>
              </a:spcBef>
              <a:spcAft>
                <a:spcPts val="0"/>
              </a:spcAft>
              <a:buNone/>
            </a:pPr>
            <a:r>
              <a:rPr lang="en-US" sz="2000" b="1">
                <a:solidFill>
                  <a:schemeClr val="lt1"/>
                </a:solidFill>
                <a:latin typeface="Arial"/>
                <a:ea typeface="Arial"/>
                <a:cs typeface="Arial"/>
                <a:sym typeface="Arial"/>
              </a:rPr>
              <a:t>Treatment </a:t>
            </a:r>
            <a:endParaRPr/>
          </a:p>
          <a:p>
            <a:pPr marL="0" marR="0" lvl="0" indent="0" algn="ctr" rtl="0">
              <a:spcBef>
                <a:spcPts val="0"/>
              </a:spcBef>
              <a:spcAft>
                <a:spcPts val="0"/>
              </a:spcAft>
              <a:buNone/>
            </a:pPr>
            <a:r>
              <a:rPr lang="en-US" sz="2000" b="1">
                <a:solidFill>
                  <a:schemeClr val="lt1"/>
                </a:solidFill>
                <a:latin typeface="Arial"/>
                <a:ea typeface="Arial"/>
                <a:cs typeface="Arial"/>
                <a:sym typeface="Arial"/>
              </a:rPr>
              <a:t>Program</a:t>
            </a:r>
            <a:endParaRPr sz="2400" b="1">
              <a:solidFill>
                <a:schemeClr val="lt1"/>
              </a:solidFill>
              <a:latin typeface="Arial"/>
              <a:ea typeface="Arial"/>
              <a:cs typeface="Arial"/>
              <a:sym typeface="Arial"/>
            </a:endParaRPr>
          </a:p>
        </p:txBody>
      </p:sp>
      <p:sp>
        <p:nvSpPr>
          <p:cNvPr id="455" name="Google Shape;455;p28"/>
          <p:cNvSpPr/>
          <p:nvPr/>
        </p:nvSpPr>
        <p:spPr>
          <a:xfrm>
            <a:off x="3238500" y="944563"/>
            <a:ext cx="2209800" cy="1295400"/>
          </a:xfrm>
          <a:prstGeom prst="ellipse">
            <a:avLst/>
          </a:prstGeom>
          <a:solidFill>
            <a:srgbClr val="003399"/>
          </a:solidFill>
          <a:ln w="9525" cap="flat" cmpd="sng">
            <a:solidFill>
              <a:schemeClr val="dk1"/>
            </a:solidFill>
            <a:prstDash val="solid"/>
            <a:round/>
            <a:headEnd type="none" w="sm" len="sm"/>
            <a:tailEnd type="none" w="sm" len="sm"/>
          </a:ln>
        </p:spPr>
        <p:txBody>
          <a:bodyPr spcFirstLastPara="1" wrap="square" lIns="91425" tIns="45700" rIns="91425" bIns="45700" anchor="t" anchorCtr="1">
            <a:noAutofit/>
          </a:bodyPr>
          <a:lstStyle/>
          <a:p>
            <a:pPr marL="0" marR="0" lvl="0" indent="0" algn="ctr" rtl="0">
              <a:spcBef>
                <a:spcPts val="0"/>
              </a:spcBef>
              <a:spcAft>
                <a:spcPts val="0"/>
              </a:spcAft>
              <a:buNone/>
            </a:pPr>
            <a:r>
              <a:rPr lang="en-US" sz="2000" b="1">
                <a:solidFill>
                  <a:schemeClr val="lt1"/>
                </a:solidFill>
                <a:latin typeface="Arial"/>
                <a:ea typeface="Arial"/>
                <a:cs typeface="Arial"/>
                <a:sym typeface="Arial"/>
              </a:rPr>
              <a:t>Community </a:t>
            </a:r>
            <a:endParaRPr/>
          </a:p>
          <a:p>
            <a:pPr marL="0" marR="0" lvl="0" indent="0" algn="ctr" rtl="0">
              <a:spcBef>
                <a:spcPts val="0"/>
              </a:spcBef>
              <a:spcAft>
                <a:spcPts val="0"/>
              </a:spcAft>
              <a:buNone/>
            </a:pPr>
            <a:r>
              <a:rPr lang="en-US" sz="2000" b="1">
                <a:solidFill>
                  <a:schemeClr val="lt1"/>
                </a:solidFill>
                <a:latin typeface="Arial"/>
                <a:ea typeface="Arial"/>
                <a:cs typeface="Arial"/>
                <a:sym typeface="Arial"/>
              </a:rPr>
              <a:t>Treatment </a:t>
            </a:r>
            <a:endParaRPr/>
          </a:p>
          <a:p>
            <a:pPr marL="0" marR="0" lvl="0" indent="0" algn="ctr" rtl="0">
              <a:spcBef>
                <a:spcPts val="0"/>
              </a:spcBef>
              <a:spcAft>
                <a:spcPts val="0"/>
              </a:spcAft>
              <a:buNone/>
            </a:pPr>
            <a:r>
              <a:rPr lang="en-US" sz="2000" b="1">
                <a:solidFill>
                  <a:schemeClr val="lt1"/>
                </a:solidFill>
                <a:latin typeface="Arial"/>
                <a:ea typeface="Arial"/>
                <a:cs typeface="Arial"/>
                <a:sym typeface="Arial"/>
              </a:rPr>
              <a:t>Program</a:t>
            </a:r>
            <a:endParaRPr/>
          </a:p>
        </p:txBody>
      </p:sp>
      <p:sp>
        <p:nvSpPr>
          <p:cNvPr id="456" name="Google Shape;456;p28"/>
          <p:cNvSpPr/>
          <p:nvPr/>
        </p:nvSpPr>
        <p:spPr>
          <a:xfrm>
            <a:off x="5715000" y="1592263"/>
            <a:ext cx="2209800" cy="1295400"/>
          </a:xfrm>
          <a:prstGeom prst="ellipse">
            <a:avLst/>
          </a:prstGeom>
          <a:solidFill>
            <a:srgbClr val="003399"/>
          </a:solidFill>
          <a:ln w="9525" cap="flat" cmpd="sng">
            <a:solidFill>
              <a:schemeClr val="dk1"/>
            </a:solidFill>
            <a:prstDash val="solid"/>
            <a:round/>
            <a:headEnd type="none" w="sm" len="sm"/>
            <a:tailEnd type="none" w="sm" len="sm"/>
          </a:ln>
        </p:spPr>
        <p:txBody>
          <a:bodyPr spcFirstLastPara="1" wrap="square" lIns="91425" tIns="45700" rIns="91425" bIns="45700" anchor="t" anchorCtr="1">
            <a:noAutofit/>
          </a:bodyPr>
          <a:lstStyle/>
          <a:p>
            <a:pPr marL="0" marR="0" lvl="0" indent="0" algn="ctr" rtl="0">
              <a:spcBef>
                <a:spcPts val="0"/>
              </a:spcBef>
              <a:spcAft>
                <a:spcPts val="0"/>
              </a:spcAft>
              <a:buNone/>
            </a:pPr>
            <a:r>
              <a:rPr lang="en-US" sz="2000" b="1">
                <a:solidFill>
                  <a:schemeClr val="lt1"/>
                </a:solidFill>
                <a:latin typeface="Arial"/>
                <a:ea typeface="Arial"/>
                <a:cs typeface="Arial"/>
                <a:sym typeface="Arial"/>
              </a:rPr>
              <a:t>Community </a:t>
            </a:r>
            <a:endParaRPr/>
          </a:p>
          <a:p>
            <a:pPr marL="0" marR="0" lvl="0" indent="0" algn="ctr" rtl="0">
              <a:spcBef>
                <a:spcPts val="0"/>
              </a:spcBef>
              <a:spcAft>
                <a:spcPts val="0"/>
              </a:spcAft>
              <a:buNone/>
            </a:pPr>
            <a:r>
              <a:rPr lang="en-US" sz="2000" b="1">
                <a:solidFill>
                  <a:schemeClr val="lt1"/>
                </a:solidFill>
                <a:latin typeface="Arial"/>
                <a:ea typeface="Arial"/>
                <a:cs typeface="Arial"/>
                <a:sym typeface="Arial"/>
              </a:rPr>
              <a:t>Treatment </a:t>
            </a:r>
            <a:endParaRPr/>
          </a:p>
          <a:p>
            <a:pPr marL="0" marR="0" lvl="0" indent="0" algn="ctr" rtl="0">
              <a:spcBef>
                <a:spcPts val="0"/>
              </a:spcBef>
              <a:spcAft>
                <a:spcPts val="0"/>
              </a:spcAft>
              <a:buNone/>
            </a:pPr>
            <a:r>
              <a:rPr lang="en-US" sz="2000" b="1">
                <a:solidFill>
                  <a:schemeClr val="lt1"/>
                </a:solidFill>
                <a:latin typeface="Arial"/>
                <a:ea typeface="Arial"/>
                <a:cs typeface="Arial"/>
                <a:sym typeface="Arial"/>
              </a:rPr>
              <a:t>Program</a:t>
            </a:r>
            <a:endParaRPr sz="2400" b="1">
              <a:solidFill>
                <a:schemeClr val="lt1"/>
              </a:solidFill>
              <a:latin typeface="Arial"/>
              <a:ea typeface="Arial"/>
              <a:cs typeface="Arial"/>
              <a:sym typeface="Arial"/>
            </a:endParaRPr>
          </a:p>
        </p:txBody>
      </p:sp>
      <p:sp>
        <p:nvSpPr>
          <p:cNvPr id="457" name="Google Shape;457;p28"/>
          <p:cNvSpPr/>
          <p:nvPr/>
        </p:nvSpPr>
        <p:spPr>
          <a:xfrm>
            <a:off x="5562600" y="4792663"/>
            <a:ext cx="2209800" cy="1295400"/>
          </a:xfrm>
          <a:prstGeom prst="ellipse">
            <a:avLst/>
          </a:prstGeom>
          <a:solidFill>
            <a:srgbClr val="003399"/>
          </a:solidFill>
          <a:ln w="9525" cap="flat" cmpd="sng">
            <a:solidFill>
              <a:schemeClr val="dk1"/>
            </a:solidFill>
            <a:prstDash val="solid"/>
            <a:round/>
            <a:headEnd type="none" w="sm" len="sm"/>
            <a:tailEnd type="none" w="sm" len="sm"/>
          </a:ln>
        </p:spPr>
        <p:txBody>
          <a:bodyPr spcFirstLastPara="1" wrap="square" lIns="91425" tIns="45700" rIns="91425" bIns="45700" anchor="t" anchorCtr="1">
            <a:noAutofit/>
          </a:bodyPr>
          <a:lstStyle/>
          <a:p>
            <a:pPr marL="0" marR="0" lvl="0" indent="0" algn="ctr" rtl="0">
              <a:spcBef>
                <a:spcPts val="0"/>
              </a:spcBef>
              <a:spcAft>
                <a:spcPts val="0"/>
              </a:spcAft>
              <a:buNone/>
            </a:pPr>
            <a:r>
              <a:rPr lang="en-US" sz="2000" b="1">
                <a:solidFill>
                  <a:schemeClr val="lt1"/>
                </a:solidFill>
                <a:latin typeface="Arial"/>
                <a:ea typeface="Arial"/>
                <a:cs typeface="Arial"/>
                <a:sym typeface="Arial"/>
              </a:rPr>
              <a:t>Community </a:t>
            </a:r>
            <a:endParaRPr/>
          </a:p>
          <a:p>
            <a:pPr marL="0" marR="0" lvl="0" indent="0" algn="ctr" rtl="0">
              <a:spcBef>
                <a:spcPts val="0"/>
              </a:spcBef>
              <a:spcAft>
                <a:spcPts val="0"/>
              </a:spcAft>
              <a:buNone/>
            </a:pPr>
            <a:r>
              <a:rPr lang="en-US" sz="2000" b="1">
                <a:solidFill>
                  <a:schemeClr val="lt1"/>
                </a:solidFill>
                <a:latin typeface="Arial"/>
                <a:ea typeface="Arial"/>
                <a:cs typeface="Arial"/>
                <a:sym typeface="Arial"/>
              </a:rPr>
              <a:t>Treatment </a:t>
            </a:r>
            <a:endParaRPr/>
          </a:p>
          <a:p>
            <a:pPr marL="0" marR="0" lvl="0" indent="0" algn="ctr" rtl="0">
              <a:spcBef>
                <a:spcPts val="0"/>
              </a:spcBef>
              <a:spcAft>
                <a:spcPts val="0"/>
              </a:spcAft>
              <a:buNone/>
            </a:pPr>
            <a:r>
              <a:rPr lang="en-US" sz="2000" b="1">
                <a:solidFill>
                  <a:schemeClr val="lt1"/>
                </a:solidFill>
                <a:latin typeface="Arial"/>
                <a:ea typeface="Arial"/>
                <a:cs typeface="Arial"/>
                <a:sym typeface="Arial"/>
              </a:rPr>
              <a:t>Program</a:t>
            </a:r>
            <a:endParaRPr/>
          </a:p>
        </p:txBody>
      </p:sp>
      <p:sp>
        <p:nvSpPr>
          <p:cNvPr id="458" name="Google Shape;458;p28"/>
          <p:cNvSpPr txBox="1"/>
          <p:nvPr/>
        </p:nvSpPr>
        <p:spPr>
          <a:xfrm>
            <a:off x="3200400" y="247650"/>
            <a:ext cx="1928813" cy="6413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a:solidFill>
                  <a:schemeClr val="dk1"/>
                </a:solidFill>
                <a:latin typeface="Impact"/>
                <a:ea typeface="Impact"/>
                <a:cs typeface="Impact"/>
                <a:sym typeface="Impact"/>
              </a:rPr>
              <a:t>CTN Node</a:t>
            </a:r>
            <a:endParaRPr/>
          </a:p>
        </p:txBody>
      </p:sp>
      <p:sp>
        <p:nvSpPr>
          <p:cNvPr id="459" name="Google Shape;459;p28"/>
          <p:cNvSpPr/>
          <p:nvPr/>
        </p:nvSpPr>
        <p:spPr>
          <a:xfrm>
            <a:off x="76200" y="3230563"/>
            <a:ext cx="2209800" cy="1295400"/>
          </a:xfrm>
          <a:prstGeom prst="ellipse">
            <a:avLst/>
          </a:prstGeom>
          <a:solidFill>
            <a:srgbClr val="003399"/>
          </a:solidFill>
          <a:ln w="9525" cap="flat" cmpd="sng">
            <a:solidFill>
              <a:schemeClr val="dk1"/>
            </a:solidFill>
            <a:prstDash val="solid"/>
            <a:round/>
            <a:headEnd type="none" w="sm" len="sm"/>
            <a:tailEnd type="none" w="sm" len="sm"/>
          </a:ln>
        </p:spPr>
        <p:txBody>
          <a:bodyPr spcFirstLastPara="1" wrap="square" lIns="91425" tIns="45700" rIns="91425" bIns="45700" anchor="t" anchorCtr="1">
            <a:noAutofit/>
          </a:bodyPr>
          <a:lstStyle/>
          <a:p>
            <a:pPr marL="0" marR="0" lvl="0" indent="0" algn="ctr" rtl="0">
              <a:spcBef>
                <a:spcPts val="0"/>
              </a:spcBef>
              <a:spcAft>
                <a:spcPts val="0"/>
              </a:spcAft>
              <a:buNone/>
            </a:pPr>
            <a:r>
              <a:rPr lang="en-US" sz="2000" b="1">
                <a:solidFill>
                  <a:schemeClr val="lt1"/>
                </a:solidFill>
                <a:latin typeface="Arial"/>
                <a:ea typeface="Arial"/>
                <a:cs typeface="Arial"/>
                <a:sym typeface="Arial"/>
              </a:rPr>
              <a:t>Community </a:t>
            </a:r>
            <a:endParaRPr/>
          </a:p>
          <a:p>
            <a:pPr marL="0" marR="0" lvl="0" indent="0" algn="ctr" rtl="0">
              <a:spcBef>
                <a:spcPts val="0"/>
              </a:spcBef>
              <a:spcAft>
                <a:spcPts val="0"/>
              </a:spcAft>
              <a:buNone/>
            </a:pPr>
            <a:r>
              <a:rPr lang="en-US" sz="2000" b="1">
                <a:solidFill>
                  <a:schemeClr val="lt1"/>
                </a:solidFill>
                <a:latin typeface="Arial"/>
                <a:ea typeface="Arial"/>
                <a:cs typeface="Arial"/>
                <a:sym typeface="Arial"/>
              </a:rPr>
              <a:t>Treatment </a:t>
            </a:r>
            <a:endParaRPr/>
          </a:p>
          <a:p>
            <a:pPr marL="0" marR="0" lvl="0" indent="0" algn="ctr" rtl="0">
              <a:spcBef>
                <a:spcPts val="0"/>
              </a:spcBef>
              <a:spcAft>
                <a:spcPts val="0"/>
              </a:spcAft>
              <a:buNone/>
            </a:pPr>
            <a:r>
              <a:rPr lang="en-US" sz="2000" b="1">
                <a:solidFill>
                  <a:schemeClr val="lt1"/>
                </a:solidFill>
                <a:latin typeface="Arial"/>
                <a:ea typeface="Arial"/>
                <a:cs typeface="Arial"/>
                <a:sym typeface="Arial"/>
              </a:rPr>
              <a:t>Program</a:t>
            </a:r>
            <a:endParaRPr sz="2400" b="1">
              <a:solidFill>
                <a:schemeClr val="lt1"/>
              </a:solidFill>
              <a:latin typeface="Arial"/>
              <a:ea typeface="Arial"/>
              <a:cs typeface="Arial"/>
              <a:sym typeface="Arial"/>
            </a:endParaRPr>
          </a:p>
        </p:txBody>
      </p:sp>
      <p:sp>
        <p:nvSpPr>
          <p:cNvPr id="460" name="Google Shape;460;p28"/>
          <p:cNvSpPr/>
          <p:nvPr/>
        </p:nvSpPr>
        <p:spPr>
          <a:xfrm>
            <a:off x="6477000" y="3230563"/>
            <a:ext cx="2209800" cy="1295400"/>
          </a:xfrm>
          <a:prstGeom prst="ellipse">
            <a:avLst/>
          </a:prstGeom>
          <a:solidFill>
            <a:srgbClr val="003399"/>
          </a:solidFill>
          <a:ln w="9525" cap="flat" cmpd="sng">
            <a:solidFill>
              <a:schemeClr val="dk1"/>
            </a:solidFill>
            <a:prstDash val="solid"/>
            <a:round/>
            <a:headEnd type="none" w="sm" len="sm"/>
            <a:tailEnd type="none" w="sm" len="sm"/>
          </a:ln>
        </p:spPr>
        <p:txBody>
          <a:bodyPr spcFirstLastPara="1" wrap="square" lIns="91425" tIns="45700" rIns="91425" bIns="45700" anchor="t" anchorCtr="1">
            <a:noAutofit/>
          </a:bodyPr>
          <a:lstStyle/>
          <a:p>
            <a:pPr marL="0" marR="0" lvl="0" indent="0" algn="ctr" rtl="0">
              <a:spcBef>
                <a:spcPts val="0"/>
              </a:spcBef>
              <a:spcAft>
                <a:spcPts val="0"/>
              </a:spcAft>
              <a:buNone/>
            </a:pPr>
            <a:r>
              <a:rPr lang="en-US" sz="2000" b="1">
                <a:solidFill>
                  <a:schemeClr val="lt1"/>
                </a:solidFill>
                <a:latin typeface="Arial"/>
                <a:ea typeface="Arial"/>
                <a:cs typeface="Arial"/>
                <a:sym typeface="Arial"/>
              </a:rPr>
              <a:t>Community </a:t>
            </a:r>
            <a:endParaRPr/>
          </a:p>
          <a:p>
            <a:pPr marL="0" marR="0" lvl="0" indent="0" algn="ctr" rtl="0">
              <a:spcBef>
                <a:spcPts val="0"/>
              </a:spcBef>
              <a:spcAft>
                <a:spcPts val="0"/>
              </a:spcAft>
              <a:buNone/>
            </a:pPr>
            <a:r>
              <a:rPr lang="en-US" sz="2000" b="1">
                <a:solidFill>
                  <a:schemeClr val="lt1"/>
                </a:solidFill>
                <a:latin typeface="Arial"/>
                <a:ea typeface="Arial"/>
                <a:cs typeface="Arial"/>
                <a:sym typeface="Arial"/>
              </a:rPr>
              <a:t>Treatment </a:t>
            </a:r>
            <a:endParaRPr/>
          </a:p>
          <a:p>
            <a:pPr marL="0" marR="0" lvl="0" indent="0" algn="ctr" rtl="0">
              <a:spcBef>
                <a:spcPts val="0"/>
              </a:spcBef>
              <a:spcAft>
                <a:spcPts val="0"/>
              </a:spcAft>
              <a:buNone/>
            </a:pPr>
            <a:r>
              <a:rPr lang="en-US" sz="2000" b="1">
                <a:solidFill>
                  <a:schemeClr val="lt1"/>
                </a:solidFill>
                <a:latin typeface="Arial"/>
                <a:ea typeface="Arial"/>
                <a:cs typeface="Arial"/>
                <a:sym typeface="Arial"/>
              </a:rPr>
              <a:t>Program</a:t>
            </a:r>
            <a:endParaRPr sz="2400" b="1">
              <a:solidFill>
                <a:schemeClr val="lt1"/>
              </a:solidFill>
              <a:latin typeface="Arial"/>
              <a:ea typeface="Arial"/>
              <a:cs typeface="Arial"/>
              <a:sym typeface="Arial"/>
            </a:endParaRPr>
          </a:p>
        </p:txBody>
      </p:sp>
      <p:sp>
        <p:nvSpPr>
          <p:cNvPr id="461" name="Google Shape;461;p28"/>
          <p:cNvSpPr/>
          <p:nvPr/>
        </p:nvSpPr>
        <p:spPr>
          <a:xfrm>
            <a:off x="3276600" y="5364163"/>
            <a:ext cx="2209800" cy="1295400"/>
          </a:xfrm>
          <a:prstGeom prst="ellipse">
            <a:avLst/>
          </a:prstGeom>
          <a:solidFill>
            <a:srgbClr val="003399"/>
          </a:solidFill>
          <a:ln w="9525" cap="flat" cmpd="sng">
            <a:solidFill>
              <a:schemeClr val="dk1"/>
            </a:solidFill>
            <a:prstDash val="solid"/>
            <a:round/>
            <a:headEnd type="none" w="sm" len="sm"/>
            <a:tailEnd type="none" w="sm" len="sm"/>
          </a:ln>
        </p:spPr>
        <p:txBody>
          <a:bodyPr spcFirstLastPara="1" wrap="square" lIns="91425" tIns="45700" rIns="91425" bIns="45700" anchor="t" anchorCtr="1">
            <a:noAutofit/>
          </a:bodyPr>
          <a:lstStyle/>
          <a:p>
            <a:pPr marL="0" marR="0" lvl="0" indent="0" algn="ctr" rtl="0">
              <a:spcBef>
                <a:spcPts val="0"/>
              </a:spcBef>
              <a:spcAft>
                <a:spcPts val="0"/>
              </a:spcAft>
              <a:buNone/>
            </a:pPr>
            <a:r>
              <a:rPr lang="en-US" sz="2000" b="1">
                <a:solidFill>
                  <a:schemeClr val="lt1"/>
                </a:solidFill>
                <a:latin typeface="Arial"/>
                <a:ea typeface="Arial"/>
                <a:cs typeface="Arial"/>
                <a:sym typeface="Arial"/>
              </a:rPr>
              <a:t>Community </a:t>
            </a:r>
            <a:endParaRPr/>
          </a:p>
          <a:p>
            <a:pPr marL="0" marR="0" lvl="0" indent="0" algn="ctr" rtl="0">
              <a:spcBef>
                <a:spcPts val="0"/>
              </a:spcBef>
              <a:spcAft>
                <a:spcPts val="0"/>
              </a:spcAft>
              <a:buNone/>
            </a:pPr>
            <a:r>
              <a:rPr lang="en-US" sz="2000" b="1">
                <a:solidFill>
                  <a:schemeClr val="lt1"/>
                </a:solidFill>
                <a:latin typeface="Arial"/>
                <a:ea typeface="Arial"/>
                <a:cs typeface="Arial"/>
                <a:sym typeface="Arial"/>
              </a:rPr>
              <a:t>Treatment </a:t>
            </a:r>
            <a:endParaRPr/>
          </a:p>
          <a:p>
            <a:pPr marL="0" marR="0" lvl="0" indent="0" algn="ctr" rtl="0">
              <a:spcBef>
                <a:spcPts val="0"/>
              </a:spcBef>
              <a:spcAft>
                <a:spcPts val="0"/>
              </a:spcAft>
              <a:buNone/>
            </a:pPr>
            <a:r>
              <a:rPr lang="en-US" sz="2000" b="1">
                <a:solidFill>
                  <a:schemeClr val="lt1"/>
                </a:solidFill>
                <a:latin typeface="Arial"/>
                <a:ea typeface="Arial"/>
                <a:cs typeface="Arial"/>
                <a:sym typeface="Arial"/>
              </a:rPr>
              <a:t>Program</a:t>
            </a:r>
            <a:endParaRPr sz="2400" b="1">
              <a:solidFill>
                <a:schemeClr val="lt1"/>
              </a:solidFill>
              <a:latin typeface="Arial"/>
              <a:ea typeface="Arial"/>
              <a:cs typeface="Arial"/>
              <a:sym typeface="Arial"/>
            </a:endParaRPr>
          </a:p>
        </p:txBody>
      </p:sp>
      <p:sp>
        <p:nvSpPr>
          <p:cNvPr id="462" name="Google Shape;462;p28"/>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5"/>
                                        </p:tgtEl>
                                        <p:attrNameLst>
                                          <p:attrName>style.visibility</p:attrName>
                                        </p:attrNameLst>
                                      </p:cBhvr>
                                      <p:to>
                                        <p:strVal val="visible"/>
                                      </p:to>
                                    </p:set>
                                    <p:animEffect transition="in" filter="fade">
                                      <p:cBhvr>
                                        <p:cTn id="7" dur="500"/>
                                        <p:tgtEl>
                                          <p:spTgt spid="45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56"/>
                                        </p:tgtEl>
                                        <p:attrNameLst>
                                          <p:attrName>style.visibility</p:attrName>
                                        </p:attrNameLst>
                                      </p:cBhvr>
                                      <p:to>
                                        <p:strVal val="visible"/>
                                      </p:to>
                                    </p:set>
                                    <p:animEffect transition="in" filter="fade">
                                      <p:cBhvr>
                                        <p:cTn id="11" dur="500"/>
                                        <p:tgtEl>
                                          <p:spTgt spid="45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60"/>
                                        </p:tgtEl>
                                        <p:attrNameLst>
                                          <p:attrName>style.visibility</p:attrName>
                                        </p:attrNameLst>
                                      </p:cBhvr>
                                      <p:to>
                                        <p:strVal val="visible"/>
                                      </p:to>
                                    </p:set>
                                    <p:animEffect transition="in" filter="fade">
                                      <p:cBhvr>
                                        <p:cTn id="15" dur="500"/>
                                        <p:tgtEl>
                                          <p:spTgt spid="46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57"/>
                                        </p:tgtEl>
                                        <p:attrNameLst>
                                          <p:attrName>style.visibility</p:attrName>
                                        </p:attrNameLst>
                                      </p:cBhvr>
                                      <p:to>
                                        <p:strVal val="visible"/>
                                      </p:to>
                                    </p:set>
                                    <p:animEffect transition="in" filter="fade">
                                      <p:cBhvr>
                                        <p:cTn id="19" dur="500"/>
                                        <p:tgtEl>
                                          <p:spTgt spid="45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61"/>
                                        </p:tgtEl>
                                        <p:attrNameLst>
                                          <p:attrName>style.visibility</p:attrName>
                                        </p:attrNameLst>
                                      </p:cBhvr>
                                      <p:to>
                                        <p:strVal val="visible"/>
                                      </p:to>
                                    </p:set>
                                    <p:animEffect transition="in" filter="fade">
                                      <p:cBhvr>
                                        <p:cTn id="23" dur="500"/>
                                        <p:tgtEl>
                                          <p:spTgt spid="46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54"/>
                                        </p:tgtEl>
                                        <p:attrNameLst>
                                          <p:attrName>style.visibility</p:attrName>
                                        </p:attrNameLst>
                                      </p:cBhvr>
                                      <p:to>
                                        <p:strVal val="visible"/>
                                      </p:to>
                                    </p:set>
                                    <p:animEffect transition="in" filter="fade">
                                      <p:cBhvr>
                                        <p:cTn id="27" dur="500"/>
                                        <p:tgtEl>
                                          <p:spTgt spid="45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59"/>
                                        </p:tgtEl>
                                        <p:attrNameLst>
                                          <p:attrName>style.visibility</p:attrName>
                                        </p:attrNameLst>
                                      </p:cBhvr>
                                      <p:to>
                                        <p:strVal val="visible"/>
                                      </p:to>
                                    </p:set>
                                    <p:animEffect transition="in" filter="fade">
                                      <p:cBhvr>
                                        <p:cTn id="31" dur="500"/>
                                        <p:tgtEl>
                                          <p:spTgt spid="45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52"/>
                                        </p:tgtEl>
                                        <p:attrNameLst>
                                          <p:attrName>style.visibility</p:attrName>
                                        </p:attrNameLst>
                                      </p:cBhvr>
                                      <p:to>
                                        <p:strVal val="visible"/>
                                      </p:to>
                                    </p:set>
                                    <p:animEffect transition="in" filter="fade">
                                      <p:cBhvr>
                                        <p:cTn id="35" dur="500"/>
                                        <p:tgtEl>
                                          <p:spTgt spid="452"/>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46"/>
                                        </p:tgtEl>
                                        <p:attrNameLst>
                                          <p:attrName>style.visibility</p:attrName>
                                        </p:attrNameLst>
                                      </p:cBhvr>
                                      <p:to>
                                        <p:strVal val="visible"/>
                                      </p:to>
                                    </p:set>
                                    <p:animEffect transition="in" filter="fade">
                                      <p:cBhvr>
                                        <p:cTn id="39" dur="500"/>
                                        <p:tgtEl>
                                          <p:spTgt spid="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29"/>
          <p:cNvSpPr txBox="1">
            <a:spLocks noGrp="1"/>
          </p:cNvSpPr>
          <p:nvPr>
            <p:ph type="ctrTitle" idx="4294967295"/>
          </p:nvPr>
        </p:nvSpPr>
        <p:spPr>
          <a:xfrm>
            <a:off x="0" y="1371600"/>
            <a:ext cx="8488363" cy="7016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Impact"/>
                <a:ea typeface="Impact"/>
                <a:cs typeface="Impact"/>
                <a:sym typeface="Impact"/>
              </a:rPr>
              <a:t>Why Focus on Young Adults?</a:t>
            </a:r>
            <a:endParaRPr/>
          </a:p>
        </p:txBody>
      </p:sp>
      <p:pic>
        <p:nvPicPr>
          <p:cNvPr id="470" name="Google Shape;470;p29"/>
          <p:cNvPicPr preferRelativeResize="0"/>
          <p:nvPr/>
        </p:nvPicPr>
        <p:blipFill rotWithShape="1">
          <a:blip r:embed="rId3">
            <a:alphaModFix/>
          </a:blip>
          <a:srcRect/>
          <a:stretch/>
        </p:blipFill>
        <p:spPr>
          <a:xfrm flipH="1">
            <a:off x="2157940" y="2922588"/>
            <a:ext cx="4078570" cy="2800053"/>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471" name="Google Shape;471;p29"/>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sp>
        <p:nvSpPr>
          <p:cNvPr id="472" name="Google Shape;472;p29"/>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0"/>
                                        </p:tgtEl>
                                        <p:attrNameLst>
                                          <p:attrName>style.visibility</p:attrName>
                                        </p:attrNameLst>
                                      </p:cBhvr>
                                      <p:to>
                                        <p:strVal val="visible"/>
                                      </p:to>
                                    </p:set>
                                    <p:animEffect transition="in" filter="fade">
                                      <p:cBhvr>
                                        <p:cTn id="7" dur="3000"/>
                                        <p:tgtEl>
                                          <p:spTgt spid="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30"/>
          <p:cNvSpPr txBox="1">
            <a:spLocks noGrp="1"/>
          </p:cNvSpPr>
          <p:nvPr>
            <p:ph type="title" idx="4294967295"/>
          </p:nvPr>
        </p:nvSpPr>
        <p:spPr>
          <a:xfrm>
            <a:off x="0" y="469900"/>
            <a:ext cx="8518525" cy="11906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The Brain Undergoes Tremendous </a:t>
            </a:r>
            <a:br>
              <a:rPr lang="en-US" sz="3600">
                <a:latin typeface="Impact"/>
                <a:ea typeface="Impact"/>
                <a:cs typeface="Impact"/>
                <a:sym typeface="Impact"/>
              </a:rPr>
            </a:br>
            <a:r>
              <a:rPr lang="en-US" sz="3600">
                <a:latin typeface="Impact"/>
                <a:ea typeface="Impact"/>
                <a:cs typeface="Impact"/>
                <a:sym typeface="Impact"/>
              </a:rPr>
              <a:t>Changes During Development</a:t>
            </a:r>
            <a:endParaRPr/>
          </a:p>
        </p:txBody>
      </p:sp>
      <p:sp>
        <p:nvSpPr>
          <p:cNvPr id="479" name="Google Shape;479;p30"/>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pic>
        <p:nvPicPr>
          <p:cNvPr id="480" name="Google Shape;480;p30"/>
          <p:cNvPicPr preferRelativeResize="0"/>
          <p:nvPr/>
        </p:nvPicPr>
        <p:blipFill rotWithShape="1">
          <a:blip r:embed="rId3">
            <a:alphaModFix/>
          </a:blip>
          <a:srcRect/>
          <a:stretch/>
        </p:blipFill>
        <p:spPr>
          <a:xfrm>
            <a:off x="2019300" y="2300288"/>
            <a:ext cx="4435475" cy="1905000"/>
          </a:xfrm>
          <a:prstGeom prst="rect">
            <a:avLst/>
          </a:prstGeom>
          <a:noFill/>
          <a:ln>
            <a:noFill/>
          </a:ln>
        </p:spPr>
      </p:pic>
      <p:sp>
        <p:nvSpPr>
          <p:cNvPr id="481" name="Google Shape;481;p30"/>
          <p:cNvSpPr txBox="1"/>
          <p:nvPr/>
        </p:nvSpPr>
        <p:spPr>
          <a:xfrm>
            <a:off x="0" y="4648200"/>
            <a:ext cx="8518525" cy="137318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Increase of brain activity that accompanies </a:t>
            </a:r>
            <a:endParaRPr/>
          </a:p>
          <a:p>
            <a:pPr marL="0" marR="0" lvl="0" indent="0" algn="ctr" rtl="0">
              <a:spcBef>
                <a:spcPts val="0"/>
              </a:spcBef>
              <a:spcAft>
                <a:spcPts val="0"/>
              </a:spcAft>
              <a:buNone/>
            </a:pPr>
            <a:r>
              <a:rPr lang="en-US" sz="2800">
                <a:solidFill>
                  <a:schemeClr val="dk1"/>
                </a:solidFill>
                <a:latin typeface="Calibri"/>
                <a:ea typeface="Calibri"/>
                <a:cs typeface="Calibri"/>
                <a:sym typeface="Calibri"/>
              </a:rPr>
              <a:t>the growth of the brain, in the same patient, </a:t>
            </a:r>
            <a:br>
              <a:rPr lang="en-US" sz="2800">
                <a:solidFill>
                  <a:schemeClr val="dk1"/>
                </a:solidFill>
                <a:latin typeface="Calibri"/>
                <a:ea typeface="Calibri"/>
                <a:cs typeface="Calibri"/>
                <a:sym typeface="Calibri"/>
              </a:rPr>
            </a:br>
            <a:r>
              <a:rPr lang="en-US" sz="2800">
                <a:solidFill>
                  <a:schemeClr val="dk1"/>
                </a:solidFill>
                <a:latin typeface="Calibri"/>
                <a:ea typeface="Calibri"/>
                <a:cs typeface="Calibri"/>
                <a:sym typeface="Calibri"/>
              </a:rPr>
              <a:t>from the age of 1 to 12 months.</a:t>
            </a:r>
            <a:endParaRPr/>
          </a:p>
        </p:txBody>
      </p:sp>
      <p:sp>
        <p:nvSpPr>
          <p:cNvPr id="482" name="Google Shape;482;p30"/>
          <p:cNvSpPr/>
          <p:nvPr/>
        </p:nvSpPr>
        <p:spPr>
          <a:xfrm>
            <a:off x="182563" y="6202363"/>
            <a:ext cx="8335962" cy="304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Information taken from NIDA’s </a:t>
            </a:r>
            <a:r>
              <a:rPr lang="en-US" sz="1400" i="1">
                <a:solidFill>
                  <a:schemeClr val="dk1"/>
                </a:solidFill>
                <a:latin typeface="Calibri"/>
                <a:ea typeface="Calibri"/>
                <a:cs typeface="Calibri"/>
                <a:sym typeface="Calibri"/>
              </a:rPr>
              <a:t>Science of Addiction</a:t>
            </a:r>
            <a:r>
              <a:rPr lang="en-US" sz="1400" i="1">
                <a:solidFill>
                  <a:schemeClr val="lt1"/>
                </a:solidFill>
                <a:latin typeface="Calibri"/>
                <a:ea typeface="Calibri"/>
                <a:cs typeface="Calibri"/>
                <a:sym typeface="Calibri"/>
              </a:rPr>
              <a:t>  </a:t>
            </a:r>
            <a:r>
              <a:rPr lang="en-US" sz="1400" u="sng">
                <a:solidFill>
                  <a:schemeClr val="hlink"/>
                </a:solidFill>
                <a:latin typeface="Calibri"/>
                <a:ea typeface="Calibri"/>
                <a:cs typeface="Calibri"/>
                <a:sym typeface="Calibri"/>
                <a:hlinkClick r:id="rId4"/>
              </a:rPr>
              <a:t>http://www.drugabuse.gov/ScienceofAddiction/</a:t>
            </a:r>
            <a:endParaRPr sz="1400">
              <a:solidFill>
                <a:schemeClr val="dk1"/>
              </a:solidFill>
              <a:latin typeface="Calibri"/>
              <a:ea typeface="Calibri"/>
              <a:cs typeface="Calibri"/>
              <a:sym typeface="Calibri"/>
            </a:endParaRPr>
          </a:p>
        </p:txBody>
      </p:sp>
      <p:sp>
        <p:nvSpPr>
          <p:cNvPr id="483" name="Google Shape;483;p30"/>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31"/>
          <p:cNvSpPr txBox="1">
            <a:spLocks noGrp="1"/>
          </p:cNvSpPr>
          <p:nvPr>
            <p:ph type="title" idx="4294967295"/>
          </p:nvPr>
        </p:nvSpPr>
        <p:spPr>
          <a:xfrm>
            <a:off x="0" y="288925"/>
            <a:ext cx="8534400" cy="11906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Continuing Brain Development </a:t>
            </a:r>
            <a:br>
              <a:rPr lang="en-US" sz="3600">
                <a:latin typeface="Impact"/>
                <a:ea typeface="Impact"/>
                <a:cs typeface="Impact"/>
                <a:sym typeface="Impact"/>
              </a:rPr>
            </a:br>
            <a:r>
              <a:rPr lang="en-US" sz="3600">
                <a:latin typeface="Impact"/>
                <a:ea typeface="Impact"/>
                <a:cs typeface="Impact"/>
                <a:sym typeface="Impact"/>
              </a:rPr>
              <a:t>During Adolescence</a:t>
            </a:r>
            <a:endParaRPr/>
          </a:p>
        </p:txBody>
      </p:sp>
      <p:sp>
        <p:nvSpPr>
          <p:cNvPr id="490" name="Google Shape;490;p31"/>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sp>
        <p:nvSpPr>
          <p:cNvPr id="491" name="Google Shape;491;p31"/>
          <p:cNvSpPr txBox="1"/>
          <p:nvPr/>
        </p:nvSpPr>
        <p:spPr>
          <a:xfrm>
            <a:off x="198438" y="1676400"/>
            <a:ext cx="8335962" cy="4664075"/>
          </a:xfrm>
          <a:prstGeom prst="rect">
            <a:avLst/>
          </a:prstGeom>
          <a:noFill/>
          <a:ln>
            <a:noFill/>
          </a:ln>
        </p:spPr>
        <p:txBody>
          <a:bodyPr spcFirstLastPara="1" wrap="square" lIns="91425" tIns="45700" rIns="91425" bIns="45700" anchor="t" anchorCtr="0">
            <a:noAutofit/>
          </a:bodyPr>
          <a:lstStyle/>
          <a:p>
            <a:pPr marL="228600" marR="0" lvl="0" indent="-228600" algn="l" rtl="0">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Strengthening the Circuitry</a:t>
            </a:r>
            <a:endParaRPr/>
          </a:p>
          <a:p>
            <a:pPr marL="225425" marR="0" lvl="1" indent="0" algn="l" rtl="0">
              <a:spcBef>
                <a:spcPts val="0"/>
              </a:spcBef>
              <a:spcAft>
                <a:spcPts val="0"/>
              </a:spcAft>
              <a:buClr>
                <a:schemeClr val="dk1"/>
              </a:buClr>
              <a:buSzPts val="2600"/>
              <a:buFont typeface="Noto Sans Symbols"/>
              <a:buNone/>
            </a:pPr>
            <a:r>
              <a:rPr lang="en-US" sz="2600" b="0" i="0" u="none" strike="noStrike" cap="none">
                <a:solidFill>
                  <a:schemeClr val="dk1"/>
                </a:solidFill>
                <a:latin typeface="Calibri"/>
                <a:ea typeface="Calibri"/>
                <a:cs typeface="Calibri"/>
                <a:sym typeface="Calibri"/>
              </a:rPr>
              <a:t>Synaptic </a:t>
            </a:r>
            <a:r>
              <a:rPr lang="en-US" sz="2600" b="0" i="0" u="none" strike="noStrike" cap="none">
                <a:solidFill>
                  <a:schemeClr val="hlink"/>
                </a:solidFill>
                <a:latin typeface="Calibri"/>
                <a:ea typeface="Calibri"/>
                <a:cs typeface="Calibri"/>
                <a:sym typeface="Calibri"/>
              </a:rPr>
              <a:t>connections are strengthened</a:t>
            </a:r>
            <a:endParaRPr/>
          </a:p>
          <a:p>
            <a:pPr marL="685800" marR="0" lvl="1" indent="-152400" algn="l" rtl="0">
              <a:spcBef>
                <a:spcPts val="0"/>
              </a:spcBef>
              <a:spcAft>
                <a:spcPts val="0"/>
              </a:spcAft>
              <a:buClr>
                <a:schemeClr val="dk1"/>
              </a:buClr>
              <a:buSzPts val="1200"/>
              <a:buFont typeface="Noto Sans Symbols"/>
              <a:buNone/>
            </a:pPr>
            <a:endParaRPr sz="1200" b="0" i="0" u="none" strike="noStrike" cap="none">
              <a:solidFill>
                <a:schemeClr val="hlink"/>
              </a:solidFill>
              <a:latin typeface="Calibri"/>
              <a:ea typeface="Calibri"/>
              <a:cs typeface="Calibri"/>
              <a:sym typeface="Calibri"/>
            </a:endParaRPr>
          </a:p>
          <a:p>
            <a:pPr marL="228600" marR="0" lvl="0" indent="-228600" algn="l" rtl="0">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Pruning Unused Connections</a:t>
            </a:r>
            <a:endParaRPr/>
          </a:p>
          <a:p>
            <a:pPr marL="631825" marR="0" lvl="1" indent="-228600" algn="l" rtl="0">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Adolescent brain is in a unique state of flux</a:t>
            </a:r>
            <a:endParaRPr/>
          </a:p>
          <a:p>
            <a:pPr marL="631825" marR="0" lvl="1" indent="-228600" algn="l" rtl="0">
              <a:spcBef>
                <a:spcPts val="0"/>
              </a:spcBef>
              <a:spcAft>
                <a:spcPts val="0"/>
              </a:spcAft>
              <a:buClr>
                <a:schemeClr val="dk1"/>
              </a:buClr>
              <a:buSzPts val="2400"/>
              <a:buFont typeface="Calibri"/>
              <a:buChar char="–"/>
            </a:pPr>
            <a:r>
              <a:rPr lang="en-US" sz="2400" b="0" i="0" u="none" strike="noStrike" cap="none">
                <a:solidFill>
                  <a:schemeClr val="hlink"/>
                </a:solidFill>
                <a:latin typeface="Calibri"/>
                <a:ea typeface="Calibri"/>
                <a:cs typeface="Calibri"/>
                <a:sym typeface="Calibri"/>
              </a:rPr>
              <a:t>Neurons are eliminated, pruned and shaped</a:t>
            </a:r>
            <a:endParaRPr/>
          </a:p>
          <a:p>
            <a:pPr marL="628650" marR="0" lvl="1" indent="-225425" algn="l" rtl="0">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This process is influenced by interactions with the outside world </a:t>
            </a:r>
            <a:r>
              <a:rPr lang="en-US" sz="1400" b="0" i="0" u="none" strike="noStrike" cap="none">
                <a:solidFill>
                  <a:schemeClr val="dk1"/>
                </a:solidFill>
                <a:latin typeface="Calibri"/>
                <a:ea typeface="Calibri"/>
                <a:cs typeface="Calibri"/>
                <a:sym typeface="Calibri"/>
              </a:rPr>
              <a:t>(Gogtay et al., 2004)</a:t>
            </a:r>
            <a:endParaRPr/>
          </a:p>
          <a:p>
            <a:pPr marL="628650" marR="0" lvl="1" indent="-225425" algn="l" rtl="0">
              <a:spcBef>
                <a:spcPts val="0"/>
              </a:spcBef>
              <a:spcAft>
                <a:spcPts val="0"/>
              </a:spcAft>
              <a:buClr>
                <a:schemeClr val="dk1"/>
              </a:buClr>
              <a:buSzPts val="2400"/>
              <a:buFont typeface="Calibri"/>
              <a:buChar char="–"/>
            </a:pPr>
            <a:r>
              <a:rPr lang="en-US" sz="2400" b="0" i="0" u="none" strike="noStrike" cap="none">
                <a:solidFill>
                  <a:schemeClr val="hlink"/>
                </a:solidFill>
                <a:latin typeface="Calibri"/>
                <a:ea typeface="Calibri"/>
                <a:cs typeface="Calibri"/>
                <a:sym typeface="Calibri"/>
              </a:rPr>
              <a:t>Pruning occurs from back to front</a:t>
            </a:r>
            <a:r>
              <a:rPr lang="en-US" sz="2400" b="0" i="0" u="none" strike="noStrike" cap="none">
                <a:solidFill>
                  <a:schemeClr val="dk1"/>
                </a:solidFill>
                <a:latin typeface="Calibri"/>
                <a:ea typeface="Calibri"/>
                <a:cs typeface="Calibri"/>
                <a:sym typeface="Calibri"/>
              </a:rPr>
              <a:t> so frontal lobes mature the last. </a:t>
            </a:r>
            <a:endParaRPr/>
          </a:p>
          <a:p>
            <a:pPr marL="685800" marR="0" lvl="1" indent="-152400" algn="l" rtl="0">
              <a:spcBef>
                <a:spcPts val="0"/>
              </a:spcBef>
              <a:spcAft>
                <a:spcPts val="0"/>
              </a:spcAft>
              <a:buClr>
                <a:schemeClr val="dk1"/>
              </a:buClr>
              <a:buSzPts val="1200"/>
              <a:buFont typeface="Noto Sans Symbols"/>
              <a:buNone/>
            </a:pPr>
            <a:endParaRPr sz="1200" b="0" i="0" u="none" strike="noStrike" cap="none">
              <a:solidFill>
                <a:schemeClr val="dk1"/>
              </a:solidFill>
              <a:latin typeface="Calibri"/>
              <a:ea typeface="Calibri"/>
              <a:cs typeface="Calibri"/>
              <a:sym typeface="Calibri"/>
            </a:endParaRPr>
          </a:p>
          <a:p>
            <a:pPr marL="228600" marR="0" lvl="0" indent="-228600" algn="l" rtl="0">
              <a:spcBef>
                <a:spcPts val="0"/>
              </a:spcBef>
              <a:spcAft>
                <a:spcPts val="0"/>
              </a:spcAft>
              <a:buClr>
                <a:schemeClr val="dk1"/>
              </a:buClr>
              <a:buSzPts val="2600"/>
              <a:buFont typeface="Calibri"/>
              <a:buChar char="•"/>
            </a:pPr>
            <a:r>
              <a:rPr lang="en-US" sz="2600">
                <a:solidFill>
                  <a:schemeClr val="hlink"/>
                </a:solidFill>
                <a:latin typeface="Calibri"/>
                <a:ea typeface="Calibri"/>
                <a:cs typeface="Calibri"/>
                <a:sym typeface="Calibri"/>
              </a:rPr>
              <a:t>Other brain areas are also growing</a:t>
            </a:r>
            <a:r>
              <a:rPr lang="en-US" sz="2600">
                <a:solidFill>
                  <a:schemeClr val="dk1"/>
                </a:solidFill>
                <a:latin typeface="Calibri"/>
                <a:ea typeface="Calibri"/>
                <a:cs typeface="Calibri"/>
                <a:sym typeface="Calibri"/>
              </a:rPr>
              <a:t> during adolescence (e.g., sub-cortical areas, receptors)</a:t>
            </a:r>
            <a:endParaRPr/>
          </a:p>
        </p:txBody>
      </p:sp>
      <p:sp>
        <p:nvSpPr>
          <p:cNvPr id="492" name="Google Shape;492;p31"/>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1">
                                            <p:txEl>
                                              <p:pRg st="0" end="0"/>
                                            </p:txEl>
                                          </p:spTgt>
                                        </p:tgtEl>
                                        <p:attrNameLst>
                                          <p:attrName>style.visibility</p:attrName>
                                        </p:attrNameLst>
                                      </p:cBhvr>
                                      <p:to>
                                        <p:strVal val="visible"/>
                                      </p:to>
                                    </p:set>
                                    <p:animEffect transition="in" filter="fade">
                                      <p:cBhvr>
                                        <p:cTn id="7" dur="500"/>
                                        <p:tgtEl>
                                          <p:spTgt spid="49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91">
                                            <p:txEl>
                                              <p:pRg st="1" end="1"/>
                                            </p:txEl>
                                          </p:spTgt>
                                        </p:tgtEl>
                                        <p:attrNameLst>
                                          <p:attrName>style.visibility</p:attrName>
                                        </p:attrNameLst>
                                      </p:cBhvr>
                                      <p:to>
                                        <p:strVal val="visible"/>
                                      </p:to>
                                    </p:set>
                                    <p:animEffect transition="in" filter="fade">
                                      <p:cBhvr>
                                        <p:cTn id="10" dur="500"/>
                                        <p:tgtEl>
                                          <p:spTgt spid="49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91">
                                            <p:txEl>
                                              <p:pRg st="2" end="2"/>
                                            </p:txEl>
                                          </p:spTgt>
                                        </p:tgtEl>
                                        <p:attrNameLst>
                                          <p:attrName>style.visibility</p:attrName>
                                        </p:attrNameLst>
                                      </p:cBhvr>
                                      <p:to>
                                        <p:strVal val="visible"/>
                                      </p:to>
                                    </p:set>
                                    <p:animEffect transition="in" filter="fade">
                                      <p:cBhvr>
                                        <p:cTn id="13" dur="500"/>
                                        <p:tgtEl>
                                          <p:spTgt spid="491">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91">
                                            <p:txEl>
                                              <p:pRg st="3" end="3"/>
                                            </p:txEl>
                                          </p:spTgt>
                                        </p:tgtEl>
                                        <p:attrNameLst>
                                          <p:attrName>style.visibility</p:attrName>
                                        </p:attrNameLst>
                                      </p:cBhvr>
                                      <p:to>
                                        <p:strVal val="visible"/>
                                      </p:to>
                                    </p:set>
                                    <p:animEffect transition="in" filter="fade">
                                      <p:cBhvr>
                                        <p:cTn id="16" dur="500"/>
                                        <p:tgtEl>
                                          <p:spTgt spid="491">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91">
                                            <p:txEl>
                                              <p:pRg st="4" end="4"/>
                                            </p:txEl>
                                          </p:spTgt>
                                        </p:tgtEl>
                                        <p:attrNameLst>
                                          <p:attrName>style.visibility</p:attrName>
                                        </p:attrNameLst>
                                      </p:cBhvr>
                                      <p:to>
                                        <p:strVal val="visible"/>
                                      </p:to>
                                    </p:set>
                                    <p:animEffect transition="in" filter="fade">
                                      <p:cBhvr>
                                        <p:cTn id="19" dur="500"/>
                                        <p:tgtEl>
                                          <p:spTgt spid="491">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91">
                                            <p:txEl>
                                              <p:pRg st="5" end="5"/>
                                            </p:txEl>
                                          </p:spTgt>
                                        </p:tgtEl>
                                        <p:attrNameLst>
                                          <p:attrName>style.visibility</p:attrName>
                                        </p:attrNameLst>
                                      </p:cBhvr>
                                      <p:to>
                                        <p:strVal val="visible"/>
                                      </p:to>
                                    </p:set>
                                    <p:animEffect transition="in" filter="fade">
                                      <p:cBhvr>
                                        <p:cTn id="22" dur="500"/>
                                        <p:tgtEl>
                                          <p:spTgt spid="491">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91">
                                            <p:txEl>
                                              <p:pRg st="6" end="6"/>
                                            </p:txEl>
                                          </p:spTgt>
                                        </p:tgtEl>
                                        <p:attrNameLst>
                                          <p:attrName>style.visibility</p:attrName>
                                        </p:attrNameLst>
                                      </p:cBhvr>
                                      <p:to>
                                        <p:strVal val="visible"/>
                                      </p:to>
                                    </p:set>
                                    <p:animEffect transition="in" filter="fade">
                                      <p:cBhvr>
                                        <p:cTn id="25" dur="500"/>
                                        <p:tgtEl>
                                          <p:spTgt spid="491">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91">
                                            <p:txEl>
                                              <p:pRg st="7" end="7"/>
                                            </p:txEl>
                                          </p:spTgt>
                                        </p:tgtEl>
                                        <p:attrNameLst>
                                          <p:attrName>style.visibility</p:attrName>
                                        </p:attrNameLst>
                                      </p:cBhvr>
                                      <p:to>
                                        <p:strVal val="visible"/>
                                      </p:to>
                                    </p:set>
                                    <p:animEffect transition="in" filter="fade">
                                      <p:cBhvr>
                                        <p:cTn id="28" dur="500"/>
                                        <p:tgtEl>
                                          <p:spTgt spid="491">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91">
                                            <p:txEl>
                                              <p:pRg st="8" end="8"/>
                                            </p:txEl>
                                          </p:spTgt>
                                        </p:tgtEl>
                                        <p:attrNameLst>
                                          <p:attrName>style.visibility</p:attrName>
                                        </p:attrNameLst>
                                      </p:cBhvr>
                                      <p:to>
                                        <p:strVal val="visible"/>
                                      </p:to>
                                    </p:set>
                                    <p:animEffect transition="in" filter="fade">
                                      <p:cBhvr>
                                        <p:cTn id="31" dur="500"/>
                                        <p:tgtEl>
                                          <p:spTgt spid="491">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91">
                                            <p:txEl>
                                              <p:pRg st="9" end="9"/>
                                            </p:txEl>
                                          </p:spTgt>
                                        </p:tgtEl>
                                        <p:attrNameLst>
                                          <p:attrName>style.visibility</p:attrName>
                                        </p:attrNameLst>
                                      </p:cBhvr>
                                      <p:to>
                                        <p:strVal val="visible"/>
                                      </p:to>
                                    </p:set>
                                    <p:animEffect transition="in" filter="fade">
                                      <p:cBhvr>
                                        <p:cTn id="34" dur="500"/>
                                        <p:tgtEl>
                                          <p:spTgt spid="49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97" name="Google Shape;97;p14"/>
          <p:cNvSpPr txBox="1">
            <a:spLocks noGrp="1"/>
          </p:cNvSpPr>
          <p:nvPr>
            <p:ph type="body" idx="4294967295"/>
          </p:nvPr>
        </p:nvSpPr>
        <p:spPr>
          <a:xfrm>
            <a:off x="457200" y="2286000"/>
            <a:ext cx="7708900" cy="36877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Font typeface="Arial"/>
              <a:buNone/>
            </a:pPr>
            <a:r>
              <a:rPr lang="en-US" sz="2800"/>
              <a:t>According to the Webster Dictionary definition</a:t>
            </a:r>
            <a:endParaRPr/>
          </a:p>
          <a:p>
            <a:pPr marL="0" lvl="0" indent="0" algn="l" rtl="0">
              <a:spcBef>
                <a:spcPts val="0"/>
              </a:spcBef>
              <a:spcAft>
                <a:spcPts val="0"/>
              </a:spcAft>
              <a:buClr>
                <a:schemeClr val="dk1"/>
              </a:buClr>
              <a:buSzPts val="2800"/>
              <a:buFont typeface="Arial"/>
              <a:buNone/>
            </a:pPr>
            <a:endParaRPr sz="2800">
              <a:solidFill>
                <a:schemeClr val="lt1"/>
              </a:solidFill>
            </a:endParaRPr>
          </a:p>
          <a:p>
            <a:pPr marL="0" lvl="0" indent="0" algn="l" rtl="0">
              <a:spcBef>
                <a:spcPts val="0"/>
              </a:spcBef>
              <a:spcAft>
                <a:spcPts val="0"/>
              </a:spcAft>
              <a:buClr>
                <a:schemeClr val="hlink"/>
              </a:buClr>
              <a:buSzPts val="2800"/>
              <a:buFont typeface="Arial"/>
              <a:buNone/>
            </a:pPr>
            <a:r>
              <a:rPr lang="en-US" sz="2800">
                <a:solidFill>
                  <a:schemeClr val="hlink"/>
                </a:solidFill>
              </a:rPr>
              <a:t>To </a:t>
            </a:r>
            <a:r>
              <a:rPr lang="en-US" sz="2800" b="1">
                <a:solidFill>
                  <a:schemeClr val="hlink"/>
                </a:solidFill>
              </a:rPr>
              <a:t>Blend</a:t>
            </a:r>
            <a:r>
              <a:rPr lang="en-US" sz="2800">
                <a:solidFill>
                  <a:schemeClr val="hlink"/>
                </a:solidFill>
              </a:rPr>
              <a:t> means: </a:t>
            </a:r>
            <a:endParaRPr/>
          </a:p>
          <a:p>
            <a:pPr marL="638175" lvl="1" indent="-285750" algn="l" rtl="0">
              <a:spcBef>
                <a:spcPts val="0"/>
              </a:spcBef>
              <a:spcAft>
                <a:spcPts val="0"/>
              </a:spcAft>
              <a:buClr>
                <a:schemeClr val="dk1"/>
              </a:buClr>
              <a:buSzPts val="2800"/>
              <a:buFont typeface="Arial"/>
              <a:buNone/>
            </a:pPr>
            <a:r>
              <a:rPr lang="en-US"/>
              <a:t>a.</a:t>
            </a:r>
            <a:r>
              <a:rPr lang="en-US">
                <a:solidFill>
                  <a:schemeClr val="lt1"/>
                </a:solidFill>
              </a:rPr>
              <a:t> </a:t>
            </a:r>
            <a:r>
              <a:rPr lang="en-US"/>
              <a:t>combine into an integrated whole; </a:t>
            </a:r>
            <a:endParaRPr/>
          </a:p>
          <a:p>
            <a:pPr marL="638175" lvl="1" indent="-285750" algn="l" rtl="0">
              <a:spcBef>
                <a:spcPts val="0"/>
              </a:spcBef>
              <a:spcAft>
                <a:spcPts val="0"/>
              </a:spcAft>
              <a:buClr>
                <a:schemeClr val="dk1"/>
              </a:buClr>
              <a:buSzPts val="2800"/>
              <a:buFont typeface="Arial"/>
              <a:buNone/>
            </a:pPr>
            <a:r>
              <a:rPr lang="en-US"/>
              <a:t>b. produce a harmonious effect</a:t>
            </a:r>
            <a:r>
              <a:rPr lang="en-US">
                <a:solidFill>
                  <a:srgbClr val="0033CC"/>
                </a:solidFill>
              </a:rPr>
              <a:t> </a:t>
            </a:r>
            <a:endParaRPr/>
          </a:p>
          <a:p>
            <a:pPr marL="0" lvl="0" indent="0" algn="l" rtl="0">
              <a:spcBef>
                <a:spcPts val="560"/>
              </a:spcBef>
              <a:spcAft>
                <a:spcPts val="0"/>
              </a:spcAft>
              <a:buClr>
                <a:schemeClr val="dk1"/>
              </a:buClr>
              <a:buSzPts val="2800"/>
              <a:buFont typeface="Arial"/>
              <a:buNone/>
            </a:pPr>
            <a:endParaRPr sz="2800">
              <a:solidFill>
                <a:srgbClr val="0033CC"/>
              </a:solidFill>
            </a:endParaRPr>
          </a:p>
          <a:p>
            <a:pPr marL="0" lvl="0" indent="0" algn="l" rtl="0">
              <a:spcBef>
                <a:spcPts val="560"/>
              </a:spcBef>
              <a:spcAft>
                <a:spcPts val="0"/>
              </a:spcAft>
              <a:buClr>
                <a:schemeClr val="dk1"/>
              </a:buClr>
              <a:buSzPts val="2800"/>
              <a:buFont typeface="Arial"/>
              <a:buNone/>
            </a:pPr>
            <a:endParaRPr sz="2800"/>
          </a:p>
        </p:txBody>
      </p:sp>
      <p:sp>
        <p:nvSpPr>
          <p:cNvPr id="98" name="Google Shape;98;p14"/>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sp>
        <p:nvSpPr>
          <p:cNvPr id="99" name="Google Shape;99;p14"/>
          <p:cNvSpPr txBox="1"/>
          <p:nvPr/>
        </p:nvSpPr>
        <p:spPr>
          <a:xfrm>
            <a:off x="0" y="365125"/>
            <a:ext cx="8458200" cy="11906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a:solidFill>
                  <a:schemeClr val="dk1"/>
                </a:solidFill>
                <a:latin typeface="Impact"/>
                <a:ea typeface="Impact"/>
                <a:cs typeface="Impact"/>
                <a:sym typeface="Impact"/>
              </a:rPr>
              <a:t>NIDA/SAMHSA </a:t>
            </a:r>
            <a:br>
              <a:rPr lang="en-US" sz="3600" b="0" i="0" u="none" strike="noStrike" cap="none">
                <a:solidFill>
                  <a:schemeClr val="dk1"/>
                </a:solidFill>
                <a:latin typeface="Impact"/>
                <a:ea typeface="Impact"/>
                <a:cs typeface="Impact"/>
                <a:sym typeface="Impact"/>
              </a:rPr>
            </a:br>
            <a:r>
              <a:rPr lang="en-US" sz="3600" b="0" i="0" u="none" strike="noStrike" cap="none">
                <a:solidFill>
                  <a:schemeClr val="dk1"/>
                </a:solidFill>
                <a:latin typeface="Impact"/>
                <a:ea typeface="Impact"/>
                <a:cs typeface="Impact"/>
                <a:sym typeface="Impact"/>
              </a:rPr>
              <a:t>Blending Initiative</a:t>
            </a:r>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
                                            <p:txEl>
                                              <p:pRg st="0" end="0"/>
                                            </p:txEl>
                                          </p:spTgt>
                                        </p:tgtEl>
                                        <p:attrNameLst>
                                          <p:attrName>style.visibility</p:attrName>
                                        </p:attrNameLst>
                                      </p:cBhvr>
                                      <p:to>
                                        <p:strVal val="visible"/>
                                      </p:to>
                                    </p:set>
                                    <p:animEffect transition="in" filter="fade">
                                      <p:cBhvr>
                                        <p:cTn id="7" dur="500"/>
                                        <p:tgtEl>
                                          <p:spTgt spid="9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7">
                                            <p:txEl>
                                              <p:pRg st="1" end="1"/>
                                            </p:txEl>
                                          </p:spTgt>
                                        </p:tgtEl>
                                        <p:attrNameLst>
                                          <p:attrName>style.visibility</p:attrName>
                                        </p:attrNameLst>
                                      </p:cBhvr>
                                      <p:to>
                                        <p:strVal val="visible"/>
                                      </p:to>
                                    </p:set>
                                    <p:animEffect transition="in" filter="fade">
                                      <p:cBhvr>
                                        <p:cTn id="10" dur="500"/>
                                        <p:tgtEl>
                                          <p:spTgt spid="9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7">
                                            <p:txEl>
                                              <p:pRg st="2" end="2"/>
                                            </p:txEl>
                                          </p:spTgt>
                                        </p:tgtEl>
                                        <p:attrNameLst>
                                          <p:attrName>style.visibility</p:attrName>
                                        </p:attrNameLst>
                                      </p:cBhvr>
                                      <p:to>
                                        <p:strVal val="visible"/>
                                      </p:to>
                                    </p:set>
                                    <p:animEffect transition="in" filter="fade">
                                      <p:cBhvr>
                                        <p:cTn id="13" dur="500"/>
                                        <p:tgtEl>
                                          <p:spTgt spid="9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7">
                                            <p:txEl>
                                              <p:pRg st="3" end="3"/>
                                            </p:txEl>
                                          </p:spTgt>
                                        </p:tgtEl>
                                        <p:attrNameLst>
                                          <p:attrName>style.visibility</p:attrName>
                                        </p:attrNameLst>
                                      </p:cBhvr>
                                      <p:to>
                                        <p:strVal val="visible"/>
                                      </p:to>
                                    </p:set>
                                    <p:animEffect transition="in" filter="fade">
                                      <p:cBhvr>
                                        <p:cTn id="16" dur="500"/>
                                        <p:tgtEl>
                                          <p:spTgt spid="97">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7">
                                            <p:txEl>
                                              <p:pRg st="4" end="4"/>
                                            </p:txEl>
                                          </p:spTgt>
                                        </p:tgtEl>
                                        <p:attrNameLst>
                                          <p:attrName>style.visibility</p:attrName>
                                        </p:attrNameLst>
                                      </p:cBhvr>
                                      <p:to>
                                        <p:strVal val="visible"/>
                                      </p:to>
                                    </p:set>
                                    <p:animEffect transition="in" filter="fade">
                                      <p:cBhvr>
                                        <p:cTn id="19" dur="500"/>
                                        <p:tgtEl>
                                          <p:spTgt spid="97">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97">
                                            <p:txEl>
                                              <p:pRg st="5" end="5"/>
                                            </p:txEl>
                                          </p:spTgt>
                                        </p:tgtEl>
                                        <p:attrNameLst>
                                          <p:attrName>style.visibility</p:attrName>
                                        </p:attrNameLst>
                                      </p:cBhvr>
                                      <p:to>
                                        <p:strVal val="visible"/>
                                      </p:to>
                                    </p:set>
                                    <p:animEffect transition="in" filter="fade">
                                      <p:cBhvr>
                                        <p:cTn id="22" dur="500"/>
                                        <p:tgtEl>
                                          <p:spTgt spid="97">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97">
                                            <p:txEl>
                                              <p:pRg st="6" end="6"/>
                                            </p:txEl>
                                          </p:spTgt>
                                        </p:tgtEl>
                                        <p:attrNameLst>
                                          <p:attrName>style.visibility</p:attrName>
                                        </p:attrNameLst>
                                      </p:cBhvr>
                                      <p:to>
                                        <p:strVal val="visible"/>
                                      </p:to>
                                    </p:set>
                                    <p:animEffect transition="in" filter="fade">
                                      <p:cBhvr>
                                        <p:cTn id="25" dur="500"/>
                                        <p:tgtEl>
                                          <p:spTgt spid="9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32"/>
          <p:cNvSpPr txBox="1">
            <a:spLocks noGrp="1"/>
          </p:cNvSpPr>
          <p:nvPr>
            <p:ph type="title" idx="4294967295"/>
          </p:nvPr>
        </p:nvSpPr>
        <p:spPr>
          <a:xfrm>
            <a:off x="0" y="334963"/>
            <a:ext cx="8550275" cy="6413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Continuing Brain Development</a:t>
            </a:r>
            <a:endParaRPr/>
          </a:p>
        </p:txBody>
      </p:sp>
      <p:sp>
        <p:nvSpPr>
          <p:cNvPr id="499" name="Google Shape;499;p32"/>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pic>
        <p:nvPicPr>
          <p:cNvPr id="500" name="Google Shape;500;p32"/>
          <p:cNvPicPr preferRelativeResize="0"/>
          <p:nvPr/>
        </p:nvPicPr>
        <p:blipFill rotWithShape="1">
          <a:blip r:embed="rId3">
            <a:alphaModFix/>
          </a:blip>
          <a:srcRect/>
          <a:stretch/>
        </p:blipFill>
        <p:spPr>
          <a:xfrm>
            <a:off x="1936750" y="1219200"/>
            <a:ext cx="4800600" cy="4148138"/>
          </a:xfrm>
          <a:prstGeom prst="rect">
            <a:avLst/>
          </a:prstGeom>
          <a:noFill/>
          <a:ln>
            <a:noFill/>
          </a:ln>
        </p:spPr>
      </p:pic>
      <p:sp>
        <p:nvSpPr>
          <p:cNvPr id="501" name="Google Shape;501;p32"/>
          <p:cNvSpPr txBox="1"/>
          <p:nvPr/>
        </p:nvSpPr>
        <p:spPr>
          <a:xfrm>
            <a:off x="244475" y="5486400"/>
            <a:ext cx="8305800" cy="12493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Early in development, synapses are rapidly created and then pruned back.  Children’s brains have twice as many synapses as the brains of adults.</a:t>
            </a:r>
            <a:r>
              <a:rPr lang="en-US" sz="2800">
                <a:solidFill>
                  <a:schemeClr val="dk1"/>
                </a:solidFill>
                <a:latin typeface="Calibri"/>
                <a:ea typeface="Calibri"/>
                <a:cs typeface="Calibri"/>
                <a:sym typeface="Calibri"/>
              </a:rPr>
              <a:t>                                </a:t>
            </a:r>
            <a:r>
              <a:rPr lang="en-US" sz="1400">
                <a:solidFill>
                  <a:schemeClr val="dk1"/>
                </a:solidFill>
                <a:latin typeface="Calibri"/>
                <a:ea typeface="Calibri"/>
                <a:cs typeface="Calibri"/>
                <a:sym typeface="Calibri"/>
              </a:rPr>
              <a:t>(Shore, 1997)</a:t>
            </a:r>
            <a:endParaRPr/>
          </a:p>
        </p:txBody>
      </p:sp>
      <p:sp>
        <p:nvSpPr>
          <p:cNvPr id="502" name="Google Shape;502;p32"/>
          <p:cNvSpPr/>
          <p:nvPr/>
        </p:nvSpPr>
        <p:spPr>
          <a:xfrm>
            <a:off x="3460750" y="1633538"/>
            <a:ext cx="1698625" cy="3733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503" name="Google Shape;503;p32"/>
          <p:cNvSpPr/>
          <p:nvPr/>
        </p:nvSpPr>
        <p:spPr>
          <a:xfrm>
            <a:off x="1936750" y="1633538"/>
            <a:ext cx="1524000" cy="3733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504" name="Google Shape;504;p32"/>
          <p:cNvSpPr/>
          <p:nvPr/>
        </p:nvSpPr>
        <p:spPr>
          <a:xfrm>
            <a:off x="5159375" y="1633538"/>
            <a:ext cx="1577975" cy="3733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505" name="Google Shape;505;p32"/>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03"/>
                                        </p:tgtEl>
                                      </p:cBhvr>
                                    </p:animEffect>
                                    <p:set>
                                      <p:cBhvr>
                                        <p:cTn id="7" dur="1" fill="hold">
                                          <p:stCondLst>
                                            <p:cond delay="500"/>
                                          </p:stCondLst>
                                        </p:cTn>
                                        <p:tgtEl>
                                          <p:spTgt spid="50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02"/>
                                        </p:tgtEl>
                                      </p:cBhvr>
                                    </p:animEffect>
                                    <p:set>
                                      <p:cBhvr>
                                        <p:cTn id="12" dur="1" fill="hold">
                                          <p:stCondLst>
                                            <p:cond delay="500"/>
                                          </p:stCondLst>
                                        </p:cTn>
                                        <p:tgtEl>
                                          <p:spTgt spid="50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04"/>
                                        </p:tgtEl>
                                      </p:cBhvr>
                                    </p:animEffect>
                                    <p:set>
                                      <p:cBhvr>
                                        <p:cTn id="17" dur="1" fill="hold">
                                          <p:stCondLst>
                                            <p:cond delay="500"/>
                                          </p:stCondLst>
                                        </p:cTn>
                                        <p:tgtEl>
                                          <p:spTgt spid="5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512" name="Google Shape;512;p33" descr="/Users/andrewrodbell/Desktop/Young Adult Bup 12-23-2009/prbrainmaturing.mpg"/>
          <p:cNvPicPr preferRelativeResize="0"/>
          <p:nvPr/>
        </p:nvPicPr>
        <p:blipFill rotWithShape="1">
          <a:blip r:embed="rId3">
            <a:alphaModFix/>
          </a:blip>
          <a:srcRect/>
          <a:stretch/>
        </p:blipFill>
        <p:spPr>
          <a:xfrm>
            <a:off x="4318000" y="3565525"/>
            <a:ext cx="3886200" cy="2741613"/>
          </a:xfrm>
          <a:prstGeom prst="rect">
            <a:avLst/>
          </a:prstGeom>
          <a:noFill/>
          <a:ln>
            <a:noFill/>
          </a:ln>
        </p:spPr>
      </p:pic>
      <p:sp>
        <p:nvSpPr>
          <p:cNvPr id="513" name="Google Shape;513;p33"/>
          <p:cNvSpPr/>
          <p:nvPr/>
        </p:nvSpPr>
        <p:spPr>
          <a:xfrm>
            <a:off x="0" y="6370638"/>
            <a:ext cx="4419600" cy="5175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Information taken from NIDA’s </a:t>
            </a:r>
            <a:r>
              <a:rPr lang="en-US" sz="1400" i="1">
                <a:solidFill>
                  <a:schemeClr val="dk1"/>
                </a:solidFill>
                <a:latin typeface="Calibri"/>
                <a:ea typeface="Calibri"/>
                <a:cs typeface="Calibri"/>
                <a:sym typeface="Calibri"/>
              </a:rPr>
              <a:t>Science of Addiction</a:t>
            </a: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en-US" sz="1400" u="sng">
                <a:solidFill>
                  <a:schemeClr val="hlink"/>
                </a:solidFill>
                <a:latin typeface="Calibri"/>
                <a:ea typeface="Calibri"/>
                <a:cs typeface="Calibri"/>
                <a:sym typeface="Calibri"/>
                <a:hlinkClick r:id="rId4"/>
              </a:rPr>
              <a:t>http://www.drugabuse.gov/ScienceofAddiction/</a:t>
            </a:r>
            <a:endParaRPr sz="1400">
              <a:solidFill>
                <a:schemeClr val="dk1"/>
              </a:solidFill>
              <a:latin typeface="Calibri"/>
              <a:ea typeface="Calibri"/>
              <a:cs typeface="Calibri"/>
              <a:sym typeface="Calibri"/>
            </a:endParaRPr>
          </a:p>
        </p:txBody>
      </p:sp>
      <p:sp>
        <p:nvSpPr>
          <p:cNvPr id="514" name="Google Shape;514;p33"/>
          <p:cNvSpPr/>
          <p:nvPr/>
        </p:nvSpPr>
        <p:spPr>
          <a:xfrm>
            <a:off x="3992563" y="6400800"/>
            <a:ext cx="4572000" cy="52387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400">
                <a:solidFill>
                  <a:schemeClr val="dk1"/>
                </a:solidFill>
                <a:latin typeface="Calibri"/>
                <a:ea typeface="Calibri"/>
                <a:cs typeface="Calibri"/>
                <a:sym typeface="Calibri"/>
              </a:rPr>
              <a:t>Gagtay, N., et al. </a:t>
            </a:r>
            <a:br>
              <a:rPr lang="en-US" sz="1400">
                <a:solidFill>
                  <a:schemeClr val="dk1"/>
                </a:solidFill>
                <a:latin typeface="Calibri"/>
                <a:ea typeface="Calibri"/>
                <a:cs typeface="Calibri"/>
                <a:sym typeface="Calibri"/>
              </a:rPr>
            </a:br>
            <a:r>
              <a:rPr lang="en-US" sz="1400" i="1">
                <a:solidFill>
                  <a:schemeClr val="dk1"/>
                </a:solidFill>
                <a:latin typeface="Calibri"/>
                <a:ea typeface="Calibri"/>
                <a:cs typeface="Calibri"/>
                <a:sym typeface="Calibri"/>
              </a:rPr>
              <a:t>PNAS, 101</a:t>
            </a:r>
            <a:r>
              <a:rPr lang="en-US" sz="1400">
                <a:solidFill>
                  <a:schemeClr val="dk1"/>
                </a:solidFill>
                <a:latin typeface="Calibri"/>
                <a:ea typeface="Calibri"/>
                <a:cs typeface="Calibri"/>
                <a:sym typeface="Calibri"/>
              </a:rPr>
              <a:t>, 8174-8179</a:t>
            </a:r>
            <a:endParaRPr/>
          </a:p>
        </p:txBody>
      </p:sp>
      <p:pic>
        <p:nvPicPr>
          <p:cNvPr id="515" name="Google Shape;515;p33"/>
          <p:cNvPicPr preferRelativeResize="0"/>
          <p:nvPr/>
        </p:nvPicPr>
        <p:blipFill rotWithShape="1">
          <a:blip r:embed="rId5">
            <a:alphaModFix/>
          </a:blip>
          <a:srcRect/>
          <a:stretch/>
        </p:blipFill>
        <p:spPr>
          <a:xfrm>
            <a:off x="431800" y="3563938"/>
            <a:ext cx="3886200" cy="2743200"/>
          </a:xfrm>
          <a:prstGeom prst="rect">
            <a:avLst/>
          </a:prstGeom>
          <a:noFill/>
          <a:ln>
            <a:noFill/>
          </a:ln>
        </p:spPr>
      </p:pic>
      <p:sp>
        <p:nvSpPr>
          <p:cNvPr id="516" name="Google Shape;516;p33"/>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pic>
        <p:nvPicPr>
          <p:cNvPr id="517" name="Google Shape;517;p33" descr="/Users/andrewrodbell/Desktop/Young Adult Bup 12-23-2009/prbrainmaturing.mpg"/>
          <p:cNvPicPr preferRelativeResize="0"/>
          <p:nvPr/>
        </p:nvPicPr>
        <p:blipFill rotWithShape="1">
          <a:blip r:embed="rId3">
            <a:alphaModFix/>
          </a:blip>
          <a:srcRect/>
          <a:stretch/>
        </p:blipFill>
        <p:spPr>
          <a:xfrm>
            <a:off x="4318000" y="3563938"/>
            <a:ext cx="3886200" cy="2743200"/>
          </a:xfrm>
          <a:prstGeom prst="rect">
            <a:avLst/>
          </a:prstGeom>
          <a:noFill/>
          <a:ln>
            <a:noFill/>
          </a:ln>
        </p:spPr>
      </p:pic>
      <p:sp>
        <p:nvSpPr>
          <p:cNvPr id="518" name="Google Shape;518;p33"/>
          <p:cNvSpPr/>
          <p:nvPr/>
        </p:nvSpPr>
        <p:spPr>
          <a:xfrm>
            <a:off x="0" y="0"/>
            <a:ext cx="8534400" cy="6321425"/>
          </a:xfrm>
          <a:prstGeom prst="rect">
            <a:avLst/>
          </a:prstGeom>
          <a:solidFill>
            <a:srgbClr val="CCFF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a:t>
            </a:r>
            <a:endParaRPr/>
          </a:p>
        </p:txBody>
      </p:sp>
      <p:sp>
        <p:nvSpPr>
          <p:cNvPr id="519" name="Google Shape;519;p33"/>
          <p:cNvSpPr txBox="1">
            <a:spLocks noGrp="1"/>
          </p:cNvSpPr>
          <p:nvPr>
            <p:ph type="title" idx="4294967295"/>
          </p:nvPr>
        </p:nvSpPr>
        <p:spPr>
          <a:xfrm>
            <a:off x="0" y="171450"/>
            <a:ext cx="8564563" cy="131127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a:latin typeface="Impact"/>
                <a:ea typeface="Impact"/>
                <a:cs typeface="Impact"/>
                <a:sym typeface="Impact"/>
              </a:rPr>
              <a:t>Brain Development </a:t>
            </a:r>
            <a:br>
              <a:rPr lang="en-US" sz="4000">
                <a:latin typeface="Impact"/>
                <a:ea typeface="Impact"/>
                <a:cs typeface="Impact"/>
                <a:sym typeface="Impact"/>
              </a:rPr>
            </a:br>
            <a:r>
              <a:rPr lang="en-US" sz="4000">
                <a:latin typeface="Impact"/>
                <a:ea typeface="Impact"/>
                <a:cs typeface="Impact"/>
                <a:sym typeface="Impact"/>
              </a:rPr>
              <a:t>Ages 5-20 years</a:t>
            </a:r>
            <a:endParaRPr/>
          </a:p>
        </p:txBody>
      </p:sp>
      <p:sp>
        <p:nvSpPr>
          <p:cNvPr id="520" name="Google Shape;520;p33"/>
          <p:cNvSpPr txBox="1"/>
          <p:nvPr/>
        </p:nvSpPr>
        <p:spPr>
          <a:xfrm>
            <a:off x="114300" y="1447800"/>
            <a:ext cx="8450263" cy="1917700"/>
          </a:xfrm>
          <a:prstGeom prst="rect">
            <a:avLst/>
          </a:prstGeom>
          <a:noFill/>
          <a:ln>
            <a:noFill/>
          </a:ln>
        </p:spPr>
        <p:txBody>
          <a:bodyPr spcFirstLastPara="1" wrap="square" lIns="91425" tIns="45700" rIns="91425" bIns="45700" anchor="t" anchorCtr="0">
            <a:noAutofit/>
          </a:bodyPr>
          <a:lstStyle/>
          <a:p>
            <a:pPr marL="231775" marR="0" lvl="0" indent="-231775" algn="l" rtl="0">
              <a:spcBef>
                <a:spcPts val="0"/>
              </a:spcBef>
              <a:spcAft>
                <a:spcPts val="0"/>
              </a:spcAft>
              <a:buClr>
                <a:schemeClr val="dk1"/>
              </a:buClr>
              <a:buSzPts val="2400"/>
              <a:buFont typeface="Noto Sans Symbols"/>
              <a:buChar char="▪"/>
            </a:pPr>
            <a:r>
              <a:rPr lang="en-US" sz="2400">
                <a:solidFill>
                  <a:schemeClr val="dk1"/>
                </a:solidFill>
                <a:latin typeface="Calibri"/>
                <a:ea typeface="Calibri"/>
                <a:cs typeface="Calibri"/>
                <a:sym typeface="Calibri"/>
              </a:rPr>
              <a:t>MRI scans of healthy children and teens compressing </a:t>
            </a: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15 years of brain development (ages 5–20). </a:t>
            </a:r>
            <a:endParaRPr/>
          </a:p>
          <a:p>
            <a:pPr marL="231775" marR="0" lvl="0" indent="-231775" algn="l" rtl="0">
              <a:spcBef>
                <a:spcPts val="0"/>
              </a:spcBef>
              <a:spcAft>
                <a:spcPts val="0"/>
              </a:spcAft>
              <a:buClr>
                <a:schemeClr val="dk1"/>
              </a:buClr>
              <a:buSzPts val="2400"/>
              <a:buFont typeface="Noto Sans Symbols"/>
              <a:buChar char="▪"/>
            </a:pPr>
            <a:r>
              <a:rPr lang="en-US" sz="2400">
                <a:solidFill>
                  <a:schemeClr val="dk1"/>
                </a:solidFill>
                <a:latin typeface="Calibri"/>
                <a:ea typeface="Calibri"/>
                <a:cs typeface="Calibri"/>
                <a:sym typeface="Calibri"/>
              </a:rPr>
              <a:t>Red indicates more gray matter, blue less gray matter. </a:t>
            </a:r>
            <a:endParaRPr/>
          </a:p>
          <a:p>
            <a:pPr marL="231775" marR="0" lvl="0" indent="-231775" algn="l" rtl="0">
              <a:spcBef>
                <a:spcPts val="0"/>
              </a:spcBef>
              <a:spcAft>
                <a:spcPts val="0"/>
              </a:spcAft>
              <a:buClr>
                <a:schemeClr val="dk1"/>
              </a:buClr>
              <a:buSzPts val="2400"/>
              <a:buFont typeface="Noto Sans Symbols"/>
              <a:buChar char="▪"/>
            </a:pPr>
            <a:r>
              <a:rPr lang="en-US" sz="2400">
                <a:solidFill>
                  <a:schemeClr val="hlink"/>
                </a:solidFill>
                <a:latin typeface="Calibri"/>
                <a:ea typeface="Calibri"/>
                <a:cs typeface="Calibri"/>
                <a:sym typeface="Calibri"/>
              </a:rPr>
              <a:t>Neural connections are pruned</a:t>
            </a:r>
            <a:r>
              <a:rPr lang="en-US" sz="2400">
                <a:solidFill>
                  <a:srgbClr val="FFFFFF"/>
                </a:solidFill>
                <a:latin typeface="Calibri"/>
                <a:ea typeface="Calibri"/>
                <a:cs typeface="Calibri"/>
                <a:sym typeface="Calibri"/>
              </a:rPr>
              <a:t> </a:t>
            </a:r>
            <a:r>
              <a:rPr lang="en-US" sz="2400">
                <a:solidFill>
                  <a:schemeClr val="dk1"/>
                </a:solidFill>
                <a:latin typeface="Calibri"/>
                <a:ea typeface="Calibri"/>
                <a:cs typeface="Calibri"/>
                <a:sym typeface="Calibri"/>
              </a:rPr>
              <a:t>back-to-front. </a:t>
            </a:r>
            <a:endParaRPr/>
          </a:p>
          <a:p>
            <a:pPr marL="231775" marR="0" lvl="0" indent="-231775" algn="l" rtl="0">
              <a:spcBef>
                <a:spcPts val="0"/>
              </a:spcBef>
              <a:spcAft>
                <a:spcPts val="0"/>
              </a:spcAft>
              <a:buClr>
                <a:schemeClr val="dk1"/>
              </a:buClr>
              <a:buSzPts val="2400"/>
              <a:buFont typeface="Noto Sans Symbols"/>
              <a:buChar char="▪"/>
            </a:pPr>
            <a:r>
              <a:rPr lang="en-US" sz="2400">
                <a:solidFill>
                  <a:schemeClr val="dk1"/>
                </a:solidFill>
                <a:latin typeface="Calibri"/>
                <a:ea typeface="Calibri"/>
                <a:cs typeface="Calibri"/>
                <a:sym typeface="Calibri"/>
              </a:rPr>
              <a:t>The prefrontal cortex ("executive" functions), is last to mature.</a:t>
            </a:r>
            <a:r>
              <a:rPr lang="en-US" sz="2400">
                <a:solidFill>
                  <a:schemeClr val="dk1"/>
                </a:solidFill>
                <a:latin typeface="Arial"/>
                <a:ea typeface="Arial"/>
                <a:cs typeface="Arial"/>
                <a:sym typeface="Arial"/>
              </a:rPr>
              <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0">
                                            <p:txEl>
                                              <p:pRg st="0" end="0"/>
                                            </p:txEl>
                                          </p:spTgt>
                                        </p:tgtEl>
                                        <p:attrNameLst>
                                          <p:attrName>style.visibility</p:attrName>
                                        </p:attrNameLst>
                                      </p:cBhvr>
                                      <p:to>
                                        <p:strVal val="visible"/>
                                      </p:to>
                                    </p:set>
                                    <p:animEffect transition="in" filter="fade">
                                      <p:cBhvr>
                                        <p:cTn id="7" dur="500"/>
                                        <p:tgtEl>
                                          <p:spTgt spid="52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20">
                                            <p:txEl>
                                              <p:pRg st="1" end="1"/>
                                            </p:txEl>
                                          </p:spTgt>
                                        </p:tgtEl>
                                        <p:attrNameLst>
                                          <p:attrName>style.visibility</p:attrName>
                                        </p:attrNameLst>
                                      </p:cBhvr>
                                      <p:to>
                                        <p:strVal val="visible"/>
                                      </p:to>
                                    </p:set>
                                    <p:animEffect transition="in" filter="fade">
                                      <p:cBhvr>
                                        <p:cTn id="10" dur="500"/>
                                        <p:tgtEl>
                                          <p:spTgt spid="52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20">
                                            <p:txEl>
                                              <p:pRg st="2" end="2"/>
                                            </p:txEl>
                                          </p:spTgt>
                                        </p:tgtEl>
                                        <p:attrNameLst>
                                          <p:attrName>style.visibility</p:attrName>
                                        </p:attrNameLst>
                                      </p:cBhvr>
                                      <p:to>
                                        <p:strVal val="visible"/>
                                      </p:to>
                                    </p:set>
                                    <p:animEffect transition="in" filter="fade">
                                      <p:cBhvr>
                                        <p:cTn id="13" dur="500"/>
                                        <p:tgtEl>
                                          <p:spTgt spid="520">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20">
                                            <p:txEl>
                                              <p:pRg st="3" end="3"/>
                                            </p:txEl>
                                          </p:spTgt>
                                        </p:tgtEl>
                                        <p:attrNameLst>
                                          <p:attrName>style.visibility</p:attrName>
                                        </p:attrNameLst>
                                      </p:cBhvr>
                                      <p:to>
                                        <p:strVal val="visible"/>
                                      </p:to>
                                    </p:set>
                                    <p:animEffect transition="in" filter="fade">
                                      <p:cBhvr>
                                        <p:cTn id="16" dur="500"/>
                                        <p:tgtEl>
                                          <p:spTgt spid="520">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00"/>
                                        <p:tgtEl>
                                          <p:spTgt spid="518"/>
                                        </p:tgtEl>
                                      </p:cBhvr>
                                    </p:animEffect>
                                    <p:set>
                                      <p:cBhvr>
                                        <p:cTn id="21" dur="1" fill="hold">
                                          <p:stCondLst>
                                            <p:cond delay="1000"/>
                                          </p:stCondLst>
                                        </p:cTn>
                                        <p:tgtEl>
                                          <p:spTgt spid="51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1"/>
                                          </p:stCondLst>
                                        </p:cTn>
                                        <p:tgtEl>
                                          <p:spTgt spid="517"/>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515"/>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515"/>
                                        </p:tgtEl>
                                        <p:attrNameLst>
                                          <p:attrName>style.visibility</p:attrName>
                                        </p:attrNameLst>
                                      </p:cBhvr>
                                      <p:to>
                                        <p:strVal val="visible"/>
                                      </p:to>
                                    </p:set>
                                    <p:animEffect transition="in" filter="fade">
                                      <p:cBhvr>
                                        <p:cTn id="30" dur="500"/>
                                        <p:tgtEl>
                                          <p:spTgt spid="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34"/>
          <p:cNvSpPr txBox="1">
            <a:spLocks noGrp="1"/>
          </p:cNvSpPr>
          <p:nvPr>
            <p:ph type="title" idx="4294967295"/>
          </p:nvPr>
        </p:nvSpPr>
        <p:spPr>
          <a:xfrm>
            <a:off x="0" y="334963"/>
            <a:ext cx="8550275" cy="11906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The interaction between the developing nervous system and drugs of abuse leads to:</a:t>
            </a:r>
            <a:r>
              <a:rPr lang="en-US" sz="3600"/>
              <a:t> </a:t>
            </a:r>
            <a:endParaRPr/>
          </a:p>
        </p:txBody>
      </p:sp>
      <p:sp>
        <p:nvSpPr>
          <p:cNvPr id="527" name="Google Shape;527;p34"/>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sp>
        <p:nvSpPr>
          <p:cNvPr id="528" name="Google Shape;528;p34"/>
          <p:cNvSpPr txBox="1"/>
          <p:nvPr/>
        </p:nvSpPr>
        <p:spPr>
          <a:xfrm>
            <a:off x="381000" y="2057400"/>
            <a:ext cx="7970838" cy="4665663"/>
          </a:xfrm>
          <a:prstGeom prst="rect">
            <a:avLst/>
          </a:prstGeom>
          <a:noFill/>
          <a:ln>
            <a:noFill/>
          </a:ln>
        </p:spPr>
        <p:txBody>
          <a:bodyPr spcFirstLastPara="1" wrap="square" lIns="91425" tIns="45700" rIns="91425" bIns="45700" anchor="t" anchorCtr="0">
            <a:noAutofit/>
          </a:bodyPr>
          <a:lstStyle/>
          <a:p>
            <a:pPr marL="228600" marR="0" lvl="0" indent="-228600" algn="l" rtl="0">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Difficulty in decision making</a:t>
            </a:r>
            <a:endParaRPr/>
          </a:p>
          <a:p>
            <a:pPr marL="228600" marR="0" lvl="0" indent="-228600" algn="l" rtl="0">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Difficulty understanding the consequences of behavior</a:t>
            </a:r>
            <a:endParaRPr/>
          </a:p>
          <a:p>
            <a:pPr marL="228600" marR="0" lvl="0" indent="-228600" algn="l" rtl="0">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Increased vulnerability to memory and attention problems</a:t>
            </a:r>
            <a:endParaRPr/>
          </a:p>
          <a:p>
            <a:pPr marL="228600" marR="0" lvl="0" indent="-228600" algn="ctr" rtl="0">
              <a:spcBef>
                <a:spcPts val="0"/>
              </a:spcBef>
              <a:spcAft>
                <a:spcPts val="0"/>
              </a:spcAft>
              <a:buNone/>
            </a:pPr>
            <a:endParaRPr sz="2000">
              <a:solidFill>
                <a:schemeClr val="lt1"/>
              </a:solidFill>
              <a:latin typeface="Impact"/>
              <a:ea typeface="Impact"/>
              <a:cs typeface="Impact"/>
              <a:sym typeface="Impact"/>
            </a:endParaRPr>
          </a:p>
          <a:p>
            <a:pPr marL="228600" marR="0" lvl="0" indent="-228600" algn="ctr" rtl="0">
              <a:spcBef>
                <a:spcPts val="0"/>
              </a:spcBef>
              <a:spcAft>
                <a:spcPts val="0"/>
              </a:spcAft>
              <a:buNone/>
            </a:pPr>
            <a:r>
              <a:rPr lang="en-US" sz="3200">
                <a:solidFill>
                  <a:schemeClr val="hlink"/>
                </a:solidFill>
                <a:latin typeface="Impact"/>
                <a:ea typeface="Impact"/>
                <a:cs typeface="Impact"/>
                <a:sym typeface="Impact"/>
              </a:rPr>
              <a:t>This can lead to:</a:t>
            </a:r>
            <a:endParaRPr/>
          </a:p>
          <a:p>
            <a:pPr marL="228600" marR="0" lvl="0" indent="-228600" algn="ctr" rtl="0">
              <a:spcBef>
                <a:spcPts val="0"/>
              </a:spcBef>
              <a:spcAft>
                <a:spcPts val="0"/>
              </a:spcAft>
              <a:buNone/>
            </a:pPr>
            <a:endParaRPr sz="2400">
              <a:solidFill>
                <a:schemeClr val="hlink"/>
              </a:solidFill>
              <a:latin typeface="Impact"/>
              <a:ea typeface="Impact"/>
              <a:cs typeface="Impact"/>
              <a:sym typeface="Impact"/>
            </a:endParaRPr>
          </a:p>
          <a:p>
            <a:pPr marL="228600" marR="0" lvl="0" indent="-228600" algn="l" rtl="0">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Increased experimentation </a:t>
            </a:r>
            <a:endParaRPr/>
          </a:p>
          <a:p>
            <a:pPr marL="228600" marR="0" lvl="0" indent="-228600" algn="l" rtl="0">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Opioid (and other substance) addiction</a:t>
            </a:r>
            <a:endParaRPr/>
          </a:p>
          <a:p>
            <a:pPr marL="228600" marR="0" lvl="0" indent="-228600" algn="l" rtl="0">
              <a:spcBef>
                <a:spcPts val="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a:p>
            <a:pPr marL="228600" marR="0" lvl="0" indent="-228600" algn="r" rtl="0">
              <a:spcBef>
                <a:spcPts val="0"/>
              </a:spcBef>
              <a:spcAft>
                <a:spcPts val="0"/>
              </a:spcAft>
              <a:buNone/>
            </a:pPr>
            <a:endParaRPr sz="1400">
              <a:solidFill>
                <a:schemeClr val="dk1"/>
              </a:solidFill>
              <a:latin typeface="Calibri"/>
              <a:ea typeface="Calibri"/>
              <a:cs typeface="Calibri"/>
              <a:sym typeface="Calibri"/>
            </a:endParaRPr>
          </a:p>
          <a:p>
            <a:pPr marL="228600" marR="0" lvl="0" indent="-228600" algn="r" rtl="0">
              <a:spcBef>
                <a:spcPts val="0"/>
              </a:spcBef>
              <a:spcAft>
                <a:spcPts val="0"/>
              </a:spcAft>
              <a:buNone/>
            </a:pPr>
            <a:endParaRPr sz="1400">
              <a:solidFill>
                <a:schemeClr val="dk1"/>
              </a:solidFill>
              <a:latin typeface="Calibri"/>
              <a:ea typeface="Calibri"/>
              <a:cs typeface="Calibri"/>
              <a:sym typeface="Calibri"/>
            </a:endParaRPr>
          </a:p>
          <a:p>
            <a:pPr marL="228600" marR="0" lvl="0" indent="-228600" algn="l" rtl="0">
              <a:spcBef>
                <a:spcPts val="0"/>
              </a:spcBef>
              <a:spcAft>
                <a:spcPts val="0"/>
              </a:spcAft>
              <a:buNone/>
            </a:pPr>
            <a:r>
              <a:rPr lang="en-US" sz="1400">
                <a:solidFill>
                  <a:schemeClr val="dk1"/>
                </a:solidFill>
                <a:latin typeface="Calibri"/>
                <a:ea typeface="Calibri"/>
                <a:cs typeface="Calibri"/>
                <a:sym typeface="Calibri"/>
              </a:rPr>
              <a:t>(Fiellin, 2008)</a:t>
            </a:r>
            <a:endParaRPr/>
          </a:p>
        </p:txBody>
      </p:sp>
      <p:sp>
        <p:nvSpPr>
          <p:cNvPr id="529" name="Google Shape;529;p34"/>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8">
                                            <p:txEl>
                                              <p:pRg st="0" end="0"/>
                                            </p:txEl>
                                          </p:spTgt>
                                        </p:tgtEl>
                                        <p:attrNameLst>
                                          <p:attrName>style.visibility</p:attrName>
                                        </p:attrNameLst>
                                      </p:cBhvr>
                                      <p:to>
                                        <p:strVal val="visible"/>
                                      </p:to>
                                    </p:set>
                                    <p:animEffect transition="in" filter="fade">
                                      <p:cBhvr>
                                        <p:cTn id="7" dur="500"/>
                                        <p:tgtEl>
                                          <p:spTgt spid="5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8">
                                            <p:txEl>
                                              <p:pRg st="1" end="1"/>
                                            </p:txEl>
                                          </p:spTgt>
                                        </p:tgtEl>
                                        <p:attrNameLst>
                                          <p:attrName>style.visibility</p:attrName>
                                        </p:attrNameLst>
                                      </p:cBhvr>
                                      <p:to>
                                        <p:strVal val="visible"/>
                                      </p:to>
                                    </p:set>
                                    <p:animEffect transition="in" filter="fade">
                                      <p:cBhvr>
                                        <p:cTn id="12" dur="500"/>
                                        <p:tgtEl>
                                          <p:spTgt spid="5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8">
                                            <p:txEl>
                                              <p:pRg st="2" end="2"/>
                                            </p:txEl>
                                          </p:spTgt>
                                        </p:tgtEl>
                                        <p:attrNameLst>
                                          <p:attrName>style.visibility</p:attrName>
                                        </p:attrNameLst>
                                      </p:cBhvr>
                                      <p:to>
                                        <p:strVal val="visible"/>
                                      </p:to>
                                    </p:set>
                                    <p:animEffect transition="in" filter="fade">
                                      <p:cBhvr>
                                        <p:cTn id="17" dur="500"/>
                                        <p:tgtEl>
                                          <p:spTgt spid="52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28">
                                            <p:txEl>
                                              <p:pRg st="3" end="3"/>
                                            </p:txEl>
                                          </p:spTgt>
                                        </p:tgtEl>
                                        <p:attrNameLst>
                                          <p:attrName>style.visibility</p:attrName>
                                        </p:attrNameLst>
                                      </p:cBhvr>
                                      <p:to>
                                        <p:strVal val="visible"/>
                                      </p:to>
                                    </p:set>
                                    <p:animEffect transition="in" filter="fade">
                                      <p:cBhvr>
                                        <p:cTn id="22" dur="500"/>
                                        <p:tgtEl>
                                          <p:spTgt spid="52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8">
                                            <p:txEl>
                                              <p:pRg st="4" end="4"/>
                                            </p:txEl>
                                          </p:spTgt>
                                        </p:tgtEl>
                                        <p:attrNameLst>
                                          <p:attrName>style.visibility</p:attrName>
                                        </p:attrNameLst>
                                      </p:cBhvr>
                                      <p:to>
                                        <p:strVal val="visible"/>
                                      </p:to>
                                    </p:set>
                                    <p:animEffect transition="in" filter="fade">
                                      <p:cBhvr>
                                        <p:cTn id="27" dur="500"/>
                                        <p:tgtEl>
                                          <p:spTgt spid="52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28">
                                            <p:txEl>
                                              <p:pRg st="5" end="5"/>
                                            </p:txEl>
                                          </p:spTgt>
                                        </p:tgtEl>
                                        <p:attrNameLst>
                                          <p:attrName>style.visibility</p:attrName>
                                        </p:attrNameLst>
                                      </p:cBhvr>
                                      <p:to>
                                        <p:strVal val="visible"/>
                                      </p:to>
                                    </p:set>
                                    <p:animEffect transition="in" filter="fade">
                                      <p:cBhvr>
                                        <p:cTn id="32" dur="500"/>
                                        <p:tgtEl>
                                          <p:spTgt spid="52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28">
                                            <p:txEl>
                                              <p:pRg st="6" end="6"/>
                                            </p:txEl>
                                          </p:spTgt>
                                        </p:tgtEl>
                                        <p:attrNameLst>
                                          <p:attrName>style.visibility</p:attrName>
                                        </p:attrNameLst>
                                      </p:cBhvr>
                                      <p:to>
                                        <p:strVal val="visible"/>
                                      </p:to>
                                    </p:set>
                                    <p:animEffect transition="in" filter="fade">
                                      <p:cBhvr>
                                        <p:cTn id="37" dur="500"/>
                                        <p:tgtEl>
                                          <p:spTgt spid="52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28">
                                            <p:txEl>
                                              <p:pRg st="7" end="7"/>
                                            </p:txEl>
                                          </p:spTgt>
                                        </p:tgtEl>
                                        <p:attrNameLst>
                                          <p:attrName>style.visibility</p:attrName>
                                        </p:attrNameLst>
                                      </p:cBhvr>
                                      <p:to>
                                        <p:strVal val="visible"/>
                                      </p:to>
                                    </p:set>
                                    <p:animEffect transition="in" filter="fade">
                                      <p:cBhvr>
                                        <p:cTn id="42" dur="500"/>
                                        <p:tgtEl>
                                          <p:spTgt spid="52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28">
                                            <p:txEl>
                                              <p:pRg st="8" end="8"/>
                                            </p:txEl>
                                          </p:spTgt>
                                        </p:tgtEl>
                                        <p:attrNameLst>
                                          <p:attrName>style.visibility</p:attrName>
                                        </p:attrNameLst>
                                      </p:cBhvr>
                                      <p:to>
                                        <p:strVal val="visible"/>
                                      </p:to>
                                    </p:set>
                                    <p:animEffect transition="in" filter="fade">
                                      <p:cBhvr>
                                        <p:cTn id="47" dur="500"/>
                                        <p:tgtEl>
                                          <p:spTgt spid="52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28">
                                            <p:txEl>
                                              <p:pRg st="9" end="9"/>
                                            </p:txEl>
                                          </p:spTgt>
                                        </p:tgtEl>
                                        <p:attrNameLst>
                                          <p:attrName>style.visibility</p:attrName>
                                        </p:attrNameLst>
                                      </p:cBhvr>
                                      <p:to>
                                        <p:strVal val="visible"/>
                                      </p:to>
                                    </p:set>
                                    <p:animEffect transition="in" filter="fade">
                                      <p:cBhvr>
                                        <p:cTn id="52" dur="500"/>
                                        <p:tgtEl>
                                          <p:spTgt spid="528">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28">
                                            <p:txEl>
                                              <p:pRg st="10" end="10"/>
                                            </p:txEl>
                                          </p:spTgt>
                                        </p:tgtEl>
                                        <p:attrNameLst>
                                          <p:attrName>style.visibility</p:attrName>
                                        </p:attrNameLst>
                                      </p:cBhvr>
                                      <p:to>
                                        <p:strVal val="visible"/>
                                      </p:to>
                                    </p:set>
                                    <p:animEffect transition="in" filter="fade">
                                      <p:cBhvr>
                                        <p:cTn id="57" dur="500"/>
                                        <p:tgtEl>
                                          <p:spTgt spid="528">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8">
                                            <p:txEl>
                                              <p:pRg st="11" end="11"/>
                                            </p:txEl>
                                          </p:spTgt>
                                        </p:tgtEl>
                                        <p:attrNameLst>
                                          <p:attrName>style.visibility</p:attrName>
                                        </p:attrNameLst>
                                      </p:cBhvr>
                                      <p:to>
                                        <p:strVal val="visible"/>
                                      </p:to>
                                    </p:set>
                                    <p:animEffect transition="in" filter="fade">
                                      <p:cBhvr>
                                        <p:cTn id="62" dur="500"/>
                                        <p:tgtEl>
                                          <p:spTgt spid="52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35"/>
          <p:cNvSpPr txBox="1">
            <a:spLocks noGrp="1"/>
          </p:cNvSpPr>
          <p:nvPr>
            <p:ph type="title" idx="4294967295"/>
          </p:nvPr>
        </p:nvSpPr>
        <p:spPr>
          <a:xfrm>
            <a:off x="0" y="158750"/>
            <a:ext cx="8382000" cy="11906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Young Brains Are Different</a:t>
            </a:r>
            <a:br>
              <a:rPr lang="en-US" sz="3600">
                <a:latin typeface="Impact"/>
                <a:ea typeface="Impact"/>
                <a:cs typeface="Impact"/>
                <a:sym typeface="Impact"/>
              </a:rPr>
            </a:br>
            <a:r>
              <a:rPr lang="en-US" sz="3600">
                <a:latin typeface="Impact"/>
                <a:ea typeface="Impact"/>
                <a:cs typeface="Impact"/>
                <a:sym typeface="Impact"/>
              </a:rPr>
              <a:t> from Older Brains</a:t>
            </a:r>
            <a:endParaRPr/>
          </a:p>
        </p:txBody>
      </p:sp>
      <p:sp>
        <p:nvSpPr>
          <p:cNvPr id="537" name="Google Shape;537;p35"/>
          <p:cNvSpPr txBox="1">
            <a:spLocks noGrp="1"/>
          </p:cNvSpPr>
          <p:nvPr>
            <p:ph type="body" idx="4294967295"/>
          </p:nvPr>
        </p:nvSpPr>
        <p:spPr>
          <a:xfrm>
            <a:off x="228600" y="1690688"/>
            <a:ext cx="8153400" cy="43434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Calibri"/>
              <a:buChar char="•"/>
            </a:pPr>
            <a:r>
              <a:rPr lang="en-US" sz="2800"/>
              <a:t>Alcohol and drugs affect the brains of adolescents and young adults differently than they do adult brains </a:t>
            </a:r>
            <a:endParaRPr/>
          </a:p>
          <a:p>
            <a:pPr marL="742950" lvl="1" indent="-285750" algn="l" rtl="0">
              <a:spcBef>
                <a:spcPts val="560"/>
              </a:spcBef>
              <a:spcAft>
                <a:spcPts val="0"/>
              </a:spcAft>
              <a:buClr>
                <a:schemeClr val="dk1"/>
              </a:buClr>
              <a:buSzPts val="2800"/>
              <a:buChar char="–"/>
            </a:pPr>
            <a:r>
              <a:rPr lang="en-US"/>
              <a:t>Adolescent rats are </a:t>
            </a:r>
            <a:r>
              <a:rPr lang="en-US">
                <a:solidFill>
                  <a:schemeClr val="hlink"/>
                </a:solidFill>
              </a:rPr>
              <a:t>more sensitive to the</a:t>
            </a:r>
            <a:r>
              <a:rPr lang="en-US">
                <a:solidFill>
                  <a:schemeClr val="lt1"/>
                </a:solidFill>
              </a:rPr>
              <a:t> </a:t>
            </a:r>
            <a:r>
              <a:rPr lang="en-US">
                <a:solidFill>
                  <a:schemeClr val="hlink"/>
                </a:solidFill>
              </a:rPr>
              <a:t>memory and learning problems</a:t>
            </a:r>
            <a:r>
              <a:rPr lang="en-US">
                <a:solidFill>
                  <a:srgbClr val="FFC000"/>
                </a:solidFill>
              </a:rPr>
              <a:t> </a:t>
            </a:r>
            <a:r>
              <a:rPr lang="en-US"/>
              <a:t>than adults*</a:t>
            </a:r>
            <a:endParaRPr/>
          </a:p>
          <a:p>
            <a:pPr marL="742950" lvl="1" indent="-285750" algn="l" rtl="0">
              <a:spcBef>
                <a:spcPts val="560"/>
              </a:spcBef>
              <a:spcAft>
                <a:spcPts val="0"/>
              </a:spcAft>
              <a:buClr>
                <a:schemeClr val="dk1"/>
              </a:buClr>
              <a:buSzPts val="2800"/>
              <a:buChar char="–"/>
            </a:pPr>
            <a:r>
              <a:rPr lang="en-US"/>
              <a:t>Conversely, they are </a:t>
            </a:r>
            <a:r>
              <a:rPr lang="en-US">
                <a:solidFill>
                  <a:schemeClr val="hlink"/>
                </a:solidFill>
              </a:rPr>
              <a:t>less susceptible to intoxication</a:t>
            </a:r>
            <a:r>
              <a:rPr lang="en-US">
                <a:solidFill>
                  <a:srgbClr val="FFC000"/>
                </a:solidFill>
              </a:rPr>
              <a:t>  </a:t>
            </a:r>
            <a:r>
              <a:rPr lang="en-US"/>
              <a:t>(motor impairment and  sedation) from alcohol*</a:t>
            </a:r>
            <a:endParaRPr/>
          </a:p>
          <a:p>
            <a:pPr marL="342900" lvl="0" indent="-342900" algn="l" rtl="0">
              <a:spcBef>
                <a:spcPts val="560"/>
              </a:spcBef>
              <a:spcAft>
                <a:spcPts val="0"/>
              </a:spcAft>
              <a:buClr>
                <a:schemeClr val="dk1"/>
              </a:buClr>
              <a:buSzPts val="2800"/>
              <a:buFont typeface="Calibri"/>
              <a:buChar char="•"/>
            </a:pPr>
            <a:r>
              <a:rPr lang="en-US" sz="2800"/>
              <a:t>These factors may lead to higher rates of dependence in these groups</a:t>
            </a:r>
            <a:endParaRPr/>
          </a:p>
          <a:p>
            <a:pPr marL="342900" lvl="0" indent="-165100" algn="l" rtl="0">
              <a:spcBef>
                <a:spcPts val="560"/>
              </a:spcBef>
              <a:spcAft>
                <a:spcPts val="0"/>
              </a:spcAft>
              <a:buClr>
                <a:schemeClr val="dk1"/>
              </a:buClr>
              <a:buSzPts val="2800"/>
              <a:buNone/>
            </a:pPr>
            <a:endParaRPr sz="2800"/>
          </a:p>
        </p:txBody>
      </p:sp>
      <p:sp>
        <p:nvSpPr>
          <p:cNvPr id="538" name="Google Shape;538;p35"/>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sp>
        <p:nvSpPr>
          <p:cNvPr id="539" name="Google Shape;539;p35"/>
          <p:cNvSpPr/>
          <p:nvPr/>
        </p:nvSpPr>
        <p:spPr>
          <a:xfrm>
            <a:off x="228600" y="6400800"/>
            <a:ext cx="44196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a:solidFill>
                  <a:schemeClr val="dk1"/>
                </a:solidFill>
                <a:latin typeface="Calibri"/>
                <a:ea typeface="Calibri"/>
                <a:cs typeface="Calibri"/>
                <a:sym typeface="Calibri"/>
              </a:rPr>
              <a:t>(</a:t>
            </a:r>
            <a:r>
              <a:rPr lang="en-US" sz="1400">
                <a:solidFill>
                  <a:schemeClr val="dk1"/>
                </a:solidFill>
                <a:latin typeface="Calibri"/>
                <a:ea typeface="Calibri"/>
                <a:cs typeface="Calibri"/>
                <a:sym typeface="Calibri"/>
              </a:rPr>
              <a:t>Hiller-Sturmhöfel and Swartzwelder, 2004/2005)</a:t>
            </a:r>
            <a:endParaRPr/>
          </a:p>
        </p:txBody>
      </p:sp>
      <p:sp>
        <p:nvSpPr>
          <p:cNvPr id="540" name="Google Shape;540;p35"/>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36"/>
          <p:cNvSpPr txBox="1">
            <a:spLocks noGrp="1"/>
          </p:cNvSpPr>
          <p:nvPr>
            <p:ph type="ctrTitle" idx="4294967295"/>
          </p:nvPr>
        </p:nvSpPr>
        <p:spPr>
          <a:xfrm>
            <a:off x="0" y="1355725"/>
            <a:ext cx="8474075" cy="6413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a:solidFill>
                  <a:schemeClr val="dk1"/>
                </a:solidFill>
                <a:latin typeface="Impact"/>
                <a:ea typeface="Impact"/>
                <a:cs typeface="Impact"/>
                <a:sym typeface="Impact"/>
              </a:rPr>
              <a:t>Why Focus on Young Adults?</a:t>
            </a:r>
            <a:endParaRPr/>
          </a:p>
        </p:txBody>
      </p:sp>
      <p:sp>
        <p:nvSpPr>
          <p:cNvPr id="547" name="Google Shape;547;p36"/>
          <p:cNvSpPr txBox="1">
            <a:spLocks noGrp="1"/>
          </p:cNvSpPr>
          <p:nvPr>
            <p:ph type="subTitle" idx="4294967295"/>
          </p:nvPr>
        </p:nvSpPr>
        <p:spPr>
          <a:xfrm>
            <a:off x="3851275" y="2892425"/>
            <a:ext cx="4419600" cy="16795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hlink"/>
              </a:buClr>
              <a:buSzPts val="3600"/>
              <a:buFont typeface="Arial"/>
              <a:buNone/>
            </a:pPr>
            <a:r>
              <a:rPr lang="en-US" sz="3600" b="0" i="0" u="none" strike="noStrike" cap="none">
                <a:solidFill>
                  <a:schemeClr val="hlink"/>
                </a:solidFill>
                <a:latin typeface="Impact"/>
                <a:ea typeface="Impact"/>
                <a:cs typeface="Impact"/>
                <a:sym typeface="Impact"/>
              </a:rPr>
              <a:t>Let’s look at opioid use </a:t>
            </a:r>
            <a:endParaRPr/>
          </a:p>
          <a:p>
            <a:pPr marL="0" marR="0" lvl="0" indent="0" algn="l" rtl="0">
              <a:spcBef>
                <a:spcPts val="720"/>
              </a:spcBef>
              <a:spcAft>
                <a:spcPts val="0"/>
              </a:spcAft>
              <a:buClr>
                <a:schemeClr val="hlink"/>
              </a:buClr>
              <a:buSzPts val="3600"/>
              <a:buFont typeface="Arial"/>
              <a:buNone/>
            </a:pPr>
            <a:r>
              <a:rPr lang="en-US" sz="3600" b="0" i="0" u="none" strike="noStrike" cap="none">
                <a:solidFill>
                  <a:schemeClr val="hlink"/>
                </a:solidFill>
                <a:latin typeface="Impact"/>
                <a:ea typeface="Impact"/>
                <a:cs typeface="Impact"/>
                <a:sym typeface="Impact"/>
              </a:rPr>
              <a:t>in this age group</a:t>
            </a:r>
            <a:endParaRPr/>
          </a:p>
        </p:txBody>
      </p:sp>
      <p:pic>
        <p:nvPicPr>
          <p:cNvPr id="548" name="Google Shape;548;p36"/>
          <p:cNvPicPr preferRelativeResize="0"/>
          <p:nvPr/>
        </p:nvPicPr>
        <p:blipFill rotWithShape="1">
          <a:blip r:embed="rId3">
            <a:alphaModFix/>
          </a:blip>
          <a:srcRect/>
          <a:stretch/>
        </p:blipFill>
        <p:spPr>
          <a:xfrm>
            <a:off x="541338" y="2462213"/>
            <a:ext cx="3190623" cy="2190453"/>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549" name="Google Shape;549;p36"/>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sp>
        <p:nvSpPr>
          <p:cNvPr id="550" name="Google Shape;550;p36"/>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8"/>
                                        </p:tgtEl>
                                        <p:attrNameLst>
                                          <p:attrName>style.visibility</p:attrName>
                                        </p:attrNameLst>
                                      </p:cBhvr>
                                      <p:to>
                                        <p:strVal val="visible"/>
                                      </p:to>
                                    </p:set>
                                    <p:animEffect transition="in" filter="fade">
                                      <p:cBhvr>
                                        <p:cTn id="7" dur="2000"/>
                                        <p:tgtEl>
                                          <p:spTgt spid="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37"/>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sp>
        <p:nvSpPr>
          <p:cNvPr id="557" name="Google Shape;557;p37"/>
          <p:cNvSpPr txBox="1">
            <a:spLocks noGrp="1"/>
          </p:cNvSpPr>
          <p:nvPr>
            <p:ph type="title" idx="4294967295"/>
          </p:nvPr>
        </p:nvSpPr>
        <p:spPr>
          <a:xfrm>
            <a:off x="233363" y="493713"/>
            <a:ext cx="8072437" cy="6413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Prevalence of Use</a:t>
            </a:r>
            <a:endParaRPr/>
          </a:p>
        </p:txBody>
      </p:sp>
      <p:sp>
        <p:nvSpPr>
          <p:cNvPr id="558" name="Google Shape;558;p37"/>
          <p:cNvSpPr txBox="1"/>
          <p:nvPr/>
        </p:nvSpPr>
        <p:spPr>
          <a:xfrm>
            <a:off x="233363" y="6400800"/>
            <a:ext cx="8169275"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(Johnston et al., 2009; SAMHSA, OAS, NSDUH, 2009)</a:t>
            </a:r>
            <a:endParaRPr sz="1400">
              <a:solidFill>
                <a:srgbClr val="FF0000"/>
              </a:solidFill>
              <a:latin typeface="Calibri"/>
              <a:ea typeface="Calibri"/>
              <a:cs typeface="Calibri"/>
              <a:sym typeface="Calibri"/>
            </a:endParaRPr>
          </a:p>
        </p:txBody>
      </p:sp>
      <p:sp>
        <p:nvSpPr>
          <p:cNvPr id="559" name="Google Shape;559;p37"/>
          <p:cNvSpPr/>
          <p:nvPr/>
        </p:nvSpPr>
        <p:spPr>
          <a:xfrm>
            <a:off x="233363" y="1465263"/>
            <a:ext cx="7772400" cy="4183062"/>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Rates of</a:t>
            </a:r>
            <a:r>
              <a:rPr lang="en-US" sz="2800">
                <a:solidFill>
                  <a:srgbClr val="FFFFFF"/>
                </a:solidFill>
                <a:latin typeface="Calibri"/>
                <a:ea typeface="Calibri"/>
                <a:cs typeface="Calibri"/>
                <a:sym typeface="Calibri"/>
              </a:rPr>
              <a:t> </a:t>
            </a:r>
            <a:r>
              <a:rPr lang="en-US" sz="2800">
                <a:solidFill>
                  <a:schemeClr val="hlink"/>
                </a:solidFill>
                <a:latin typeface="Calibri"/>
                <a:ea typeface="Calibri"/>
                <a:cs typeface="Calibri"/>
                <a:sym typeface="Calibri"/>
              </a:rPr>
              <a:t>heroin use</a:t>
            </a:r>
            <a:r>
              <a:rPr lang="en-US" sz="2800">
                <a:solidFill>
                  <a:srgbClr val="FFFFFF"/>
                </a:solidFill>
                <a:latin typeface="Calibri"/>
                <a:ea typeface="Calibri"/>
                <a:cs typeface="Calibri"/>
                <a:sym typeface="Calibri"/>
              </a:rPr>
              <a:t> </a:t>
            </a:r>
            <a:r>
              <a:rPr lang="en-US" sz="2800">
                <a:solidFill>
                  <a:schemeClr val="dk1"/>
                </a:solidFill>
                <a:latin typeface="Calibri"/>
                <a:ea typeface="Calibri"/>
                <a:cs typeface="Calibri"/>
                <a:sym typeface="Calibri"/>
              </a:rPr>
              <a:t>are declining among youth -</a:t>
            </a:r>
            <a:endParaRPr/>
          </a:p>
          <a:p>
            <a:pPr marL="742950" marR="0" lvl="1" indent="-285750" algn="l" rtl="0">
              <a:spcBef>
                <a:spcPts val="560"/>
              </a:spcBef>
              <a:spcAft>
                <a:spcPts val="0"/>
              </a:spcAft>
              <a:buClr>
                <a:schemeClr val="dk1"/>
              </a:buClr>
              <a:buSzPts val="2800"/>
              <a:buFont typeface="Noto Sans Symbols"/>
              <a:buChar char="⮚"/>
            </a:pPr>
            <a:r>
              <a:rPr lang="en-US" sz="2800" b="0" i="0" u="none" strike="noStrike" cap="none">
                <a:solidFill>
                  <a:schemeClr val="dk1"/>
                </a:solidFill>
                <a:latin typeface="Calibri"/>
                <a:ea typeface="Calibri"/>
                <a:cs typeface="Calibri"/>
                <a:sym typeface="Calibri"/>
              </a:rPr>
              <a:t>	8</a:t>
            </a:r>
            <a:r>
              <a:rPr lang="en-US" sz="2800" b="0" i="0" u="none" strike="noStrike" cap="none" baseline="30000">
                <a:solidFill>
                  <a:schemeClr val="dk1"/>
                </a:solidFill>
                <a:latin typeface="Calibri"/>
                <a:ea typeface="Calibri"/>
                <a:cs typeface="Calibri"/>
                <a:sym typeface="Calibri"/>
              </a:rPr>
              <a:t>th</a:t>
            </a:r>
            <a:r>
              <a:rPr lang="en-US" sz="2800" b="0" i="0" u="none" strike="noStrike" cap="none">
                <a:solidFill>
                  <a:schemeClr val="dk1"/>
                </a:solidFill>
                <a:latin typeface="Calibri"/>
                <a:ea typeface="Calibri"/>
                <a:cs typeface="Calibri"/>
                <a:sym typeface="Calibri"/>
              </a:rPr>
              <a:t> grade use peaked in 1996</a:t>
            </a:r>
            <a:endParaRPr/>
          </a:p>
          <a:p>
            <a:pPr marL="742950" marR="0" lvl="1" indent="-285750" algn="l" rtl="0">
              <a:spcBef>
                <a:spcPts val="560"/>
              </a:spcBef>
              <a:spcAft>
                <a:spcPts val="0"/>
              </a:spcAft>
              <a:buClr>
                <a:schemeClr val="dk1"/>
              </a:buClr>
              <a:buSzPts val="2800"/>
              <a:buFont typeface="Noto Sans Symbols"/>
              <a:buChar char="⮚"/>
            </a:pPr>
            <a:r>
              <a:rPr lang="en-US" sz="2800" b="0" i="0" u="none" strike="noStrike" cap="none">
                <a:solidFill>
                  <a:schemeClr val="dk1"/>
                </a:solidFill>
                <a:latin typeface="Calibri"/>
                <a:ea typeface="Calibri"/>
                <a:cs typeface="Calibri"/>
                <a:sym typeface="Calibri"/>
              </a:rPr>
              <a:t>10</a:t>
            </a:r>
            <a:r>
              <a:rPr lang="en-US" sz="2800" b="0" i="0" u="none" strike="noStrike" cap="none" baseline="30000">
                <a:solidFill>
                  <a:schemeClr val="dk1"/>
                </a:solidFill>
                <a:latin typeface="Calibri"/>
                <a:ea typeface="Calibri"/>
                <a:cs typeface="Calibri"/>
                <a:sym typeface="Calibri"/>
              </a:rPr>
              <a:t>th</a:t>
            </a:r>
            <a:r>
              <a:rPr lang="en-US" sz="2800" b="0" i="0" u="none" strike="noStrike" cap="none">
                <a:solidFill>
                  <a:schemeClr val="dk1"/>
                </a:solidFill>
                <a:latin typeface="Calibri"/>
                <a:ea typeface="Calibri"/>
                <a:cs typeface="Calibri"/>
                <a:sym typeface="Calibri"/>
              </a:rPr>
              <a:t> grade use peaked in 1997</a:t>
            </a:r>
            <a:endParaRPr/>
          </a:p>
          <a:p>
            <a:pPr marL="742950" marR="0" lvl="1" indent="-285750" algn="l" rtl="0">
              <a:spcBef>
                <a:spcPts val="560"/>
              </a:spcBef>
              <a:spcAft>
                <a:spcPts val="0"/>
              </a:spcAft>
              <a:buClr>
                <a:schemeClr val="dk1"/>
              </a:buClr>
              <a:buSzPts val="2800"/>
              <a:buFont typeface="Noto Sans Symbols"/>
              <a:buChar char="⮚"/>
            </a:pPr>
            <a:r>
              <a:rPr lang="en-US" sz="2800" b="0" i="0" u="none" strike="noStrike" cap="none">
                <a:solidFill>
                  <a:schemeClr val="dk1"/>
                </a:solidFill>
                <a:latin typeface="Calibri"/>
                <a:ea typeface="Calibri"/>
                <a:cs typeface="Calibri"/>
                <a:sym typeface="Calibri"/>
              </a:rPr>
              <a:t>12</a:t>
            </a:r>
            <a:r>
              <a:rPr lang="en-US" sz="2800" b="0" i="0" u="none" strike="noStrike" cap="none" baseline="30000">
                <a:solidFill>
                  <a:schemeClr val="dk1"/>
                </a:solidFill>
                <a:latin typeface="Calibri"/>
                <a:ea typeface="Calibri"/>
                <a:cs typeface="Calibri"/>
                <a:sym typeface="Calibri"/>
              </a:rPr>
              <a:t>th</a:t>
            </a:r>
            <a:r>
              <a:rPr lang="en-US" sz="2800" b="0" i="0" u="none" strike="noStrike" cap="none">
                <a:solidFill>
                  <a:schemeClr val="dk1"/>
                </a:solidFill>
                <a:latin typeface="Calibri"/>
                <a:ea typeface="Calibri"/>
                <a:cs typeface="Calibri"/>
                <a:sym typeface="Calibri"/>
              </a:rPr>
              <a:t> grade use peaked in 2000</a:t>
            </a:r>
            <a:endParaRPr/>
          </a:p>
          <a:p>
            <a:pPr marL="342900" marR="0" lvl="0" indent="-241300" algn="l" rtl="0">
              <a:spcBef>
                <a:spcPts val="32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342900" marR="0" lvl="0" indent="-241300" algn="l" rtl="0">
              <a:spcBef>
                <a:spcPts val="32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342900" marR="0" lvl="0" indent="-342900" algn="l" rtl="0">
              <a:spcBef>
                <a:spcPts val="56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Rates of</a:t>
            </a:r>
            <a:r>
              <a:rPr lang="en-US" sz="2800">
                <a:solidFill>
                  <a:srgbClr val="FFFFFF"/>
                </a:solidFill>
                <a:latin typeface="Calibri"/>
                <a:ea typeface="Calibri"/>
                <a:cs typeface="Calibri"/>
                <a:sym typeface="Calibri"/>
              </a:rPr>
              <a:t> </a:t>
            </a:r>
            <a:r>
              <a:rPr lang="en-US" sz="2800">
                <a:solidFill>
                  <a:schemeClr val="hlink"/>
                </a:solidFill>
                <a:latin typeface="Calibri"/>
                <a:ea typeface="Calibri"/>
                <a:cs typeface="Calibri"/>
                <a:sym typeface="Calibri"/>
              </a:rPr>
              <a:t>non-medical use of opioids</a:t>
            </a:r>
            <a:r>
              <a:rPr lang="en-US" sz="2800">
                <a:solidFill>
                  <a:srgbClr val="FFFFFF"/>
                </a:solidFill>
                <a:latin typeface="Calibri"/>
                <a:ea typeface="Calibri"/>
                <a:cs typeface="Calibri"/>
                <a:sym typeface="Calibri"/>
              </a:rPr>
              <a:t> </a:t>
            </a:r>
            <a:r>
              <a:rPr lang="en-US" sz="2800">
                <a:solidFill>
                  <a:schemeClr val="dk1"/>
                </a:solidFill>
                <a:latin typeface="Calibri"/>
                <a:ea typeface="Calibri"/>
                <a:cs typeface="Calibri"/>
                <a:sym typeface="Calibri"/>
              </a:rPr>
              <a:t>are increasing </a:t>
            </a:r>
            <a:endParaRPr/>
          </a:p>
          <a:p>
            <a:pPr marL="742950" marR="0" lvl="1" indent="-285750" algn="l" rtl="0">
              <a:spcBef>
                <a:spcPts val="560"/>
              </a:spcBef>
              <a:spcAft>
                <a:spcPts val="0"/>
              </a:spcAft>
              <a:buClr>
                <a:schemeClr val="dk1"/>
              </a:buClr>
              <a:buSzPts val="2240"/>
              <a:buFont typeface="Noto Sans Symbols"/>
              <a:buChar char="⮚"/>
            </a:pPr>
            <a:r>
              <a:rPr lang="en-US" sz="2800" b="0" i="0" u="none" strike="noStrike" cap="none">
                <a:solidFill>
                  <a:schemeClr val="dk1"/>
                </a:solidFill>
                <a:latin typeface="Calibri"/>
                <a:ea typeface="Calibri"/>
                <a:cs typeface="Calibri"/>
                <a:sym typeface="Calibri"/>
              </a:rPr>
              <a:t> Rates in all ages peaked in 2007</a:t>
            </a:r>
            <a:endParaRPr/>
          </a:p>
          <a:p>
            <a:pPr marL="742950" marR="0" lvl="1" indent="-285750" algn="l" rtl="0">
              <a:spcBef>
                <a:spcPts val="560"/>
              </a:spcBef>
              <a:spcAft>
                <a:spcPts val="0"/>
              </a:spcAft>
              <a:buClr>
                <a:schemeClr val="dk1"/>
              </a:buClr>
              <a:buSzPts val="2240"/>
              <a:buFont typeface="Noto Sans Symbols"/>
              <a:buChar char="⮚"/>
            </a:pPr>
            <a:r>
              <a:rPr lang="en-US" sz="2800" b="0" i="0" u="none" strike="noStrike" cap="none">
                <a:solidFill>
                  <a:schemeClr val="dk1"/>
                </a:solidFill>
                <a:latin typeface="Calibri"/>
                <a:ea typeface="Calibri"/>
                <a:cs typeface="Calibri"/>
                <a:sym typeface="Calibri"/>
              </a:rPr>
              <a:t> Rates highest in 18-25 year olds</a:t>
            </a:r>
            <a:r>
              <a:rPr lang="en-US" sz="2800" b="0" i="0" u="none" strike="noStrike" cap="none">
                <a:solidFill>
                  <a:schemeClr val="dk1"/>
                </a:solidFill>
                <a:latin typeface="Arial"/>
                <a:ea typeface="Arial"/>
                <a:cs typeface="Arial"/>
                <a:sym typeface="Arial"/>
              </a:rPr>
              <a:t>  </a:t>
            </a:r>
            <a:endParaRPr/>
          </a:p>
        </p:txBody>
      </p:sp>
      <p:sp>
        <p:nvSpPr>
          <p:cNvPr id="560" name="Google Shape;560;p37"/>
          <p:cNvSpPr/>
          <p:nvPr/>
        </p:nvSpPr>
        <p:spPr>
          <a:xfrm rot="5400000">
            <a:off x="6172200" y="2819400"/>
            <a:ext cx="1371600" cy="457200"/>
          </a:xfrm>
          <a:custGeom>
            <a:avLst/>
            <a:gdLst/>
            <a:ahLst/>
            <a:cxnLst/>
            <a:rect l="l" t="t" r="r" b="b"/>
            <a:pathLst>
              <a:path w="21600" h="21600" extrusionOk="0">
                <a:moveTo>
                  <a:pt x="16200" y="0"/>
                </a:moveTo>
                <a:lnTo>
                  <a:pt x="16200" y="5400"/>
                </a:lnTo>
                <a:lnTo>
                  <a:pt x="3375" y="5400"/>
                </a:lnTo>
                <a:lnTo>
                  <a:pt x="3375" y="16200"/>
                </a:lnTo>
                <a:lnTo>
                  <a:pt x="16200" y="16200"/>
                </a:lnTo>
                <a:lnTo>
                  <a:pt x="16200" y="21600"/>
                </a:lnTo>
                <a:lnTo>
                  <a:pt x="21600" y="10800"/>
                </a:lnTo>
                <a:close/>
              </a:path>
              <a:path w="21600" h="21600" extrusionOk="0">
                <a:moveTo>
                  <a:pt x="1350" y="5400"/>
                </a:moveTo>
                <a:lnTo>
                  <a:pt x="1350" y="16200"/>
                </a:lnTo>
                <a:lnTo>
                  <a:pt x="2700" y="16200"/>
                </a:lnTo>
                <a:lnTo>
                  <a:pt x="2700" y="5400"/>
                </a:lnTo>
                <a:close/>
              </a:path>
              <a:path w="21600" h="21600" extrusionOk="0">
                <a:moveTo>
                  <a:pt x="0" y="5400"/>
                </a:moveTo>
                <a:lnTo>
                  <a:pt x="0" y="16200"/>
                </a:lnTo>
                <a:lnTo>
                  <a:pt x="675" y="16200"/>
                </a:lnTo>
                <a:lnTo>
                  <a:pt x="675" y="5400"/>
                </a:lnTo>
                <a:close/>
              </a:path>
            </a:pathLst>
          </a:cu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561" name="Google Shape;561;p37"/>
          <p:cNvSpPr/>
          <p:nvPr/>
        </p:nvSpPr>
        <p:spPr>
          <a:xfrm rot="5400000" flipH="1">
            <a:off x="6248400" y="5045075"/>
            <a:ext cx="1371600" cy="457200"/>
          </a:xfrm>
          <a:custGeom>
            <a:avLst/>
            <a:gdLst/>
            <a:ahLst/>
            <a:cxnLst/>
            <a:rect l="l" t="t" r="r" b="b"/>
            <a:pathLst>
              <a:path w="21600" h="21600" extrusionOk="0">
                <a:moveTo>
                  <a:pt x="16200" y="0"/>
                </a:moveTo>
                <a:lnTo>
                  <a:pt x="16200" y="5400"/>
                </a:lnTo>
                <a:lnTo>
                  <a:pt x="3375" y="5400"/>
                </a:lnTo>
                <a:lnTo>
                  <a:pt x="3375" y="16200"/>
                </a:lnTo>
                <a:lnTo>
                  <a:pt x="16200" y="16200"/>
                </a:lnTo>
                <a:lnTo>
                  <a:pt x="16200" y="21600"/>
                </a:lnTo>
                <a:lnTo>
                  <a:pt x="21600" y="10800"/>
                </a:lnTo>
                <a:close/>
              </a:path>
              <a:path w="21600" h="21600" extrusionOk="0">
                <a:moveTo>
                  <a:pt x="1350" y="5400"/>
                </a:moveTo>
                <a:lnTo>
                  <a:pt x="1350" y="16200"/>
                </a:lnTo>
                <a:lnTo>
                  <a:pt x="2700" y="16200"/>
                </a:lnTo>
                <a:lnTo>
                  <a:pt x="2700" y="5400"/>
                </a:lnTo>
                <a:close/>
              </a:path>
              <a:path w="21600" h="21600" extrusionOk="0">
                <a:moveTo>
                  <a:pt x="0" y="5400"/>
                </a:moveTo>
                <a:lnTo>
                  <a:pt x="0" y="16200"/>
                </a:lnTo>
                <a:lnTo>
                  <a:pt x="675" y="16200"/>
                </a:lnTo>
                <a:lnTo>
                  <a:pt x="675" y="5400"/>
                </a:lnTo>
                <a:close/>
              </a:path>
            </a:pathLst>
          </a:custGeom>
          <a:solidFill>
            <a:srgbClr val="FF0000"/>
          </a:solidFill>
          <a:ln w="9525"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7"/>
          <p:cNvSpPr txBox="1"/>
          <p:nvPr/>
        </p:nvSpPr>
        <p:spPr>
          <a:xfrm flipH="1">
            <a:off x="6705600" y="4587875"/>
            <a:ext cx="457200" cy="1371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563" name="Google Shape;563;p37"/>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9">
                                            <p:txEl>
                                              <p:pRg st="0" end="0"/>
                                            </p:txEl>
                                          </p:spTgt>
                                        </p:tgtEl>
                                        <p:attrNameLst>
                                          <p:attrName>style.visibility</p:attrName>
                                        </p:attrNameLst>
                                      </p:cBhvr>
                                      <p:to>
                                        <p:strVal val="visible"/>
                                      </p:to>
                                    </p:set>
                                    <p:animEffect transition="in" filter="fade">
                                      <p:cBhvr>
                                        <p:cTn id="7" dur="500"/>
                                        <p:tgtEl>
                                          <p:spTgt spid="5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9">
                                            <p:txEl>
                                              <p:pRg st="1" end="1"/>
                                            </p:txEl>
                                          </p:spTgt>
                                        </p:tgtEl>
                                        <p:attrNameLst>
                                          <p:attrName>style.visibility</p:attrName>
                                        </p:attrNameLst>
                                      </p:cBhvr>
                                      <p:to>
                                        <p:strVal val="visible"/>
                                      </p:to>
                                    </p:set>
                                    <p:animEffect transition="in" filter="fade">
                                      <p:cBhvr>
                                        <p:cTn id="12" dur="500"/>
                                        <p:tgtEl>
                                          <p:spTgt spid="5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9">
                                            <p:txEl>
                                              <p:pRg st="2" end="2"/>
                                            </p:txEl>
                                          </p:spTgt>
                                        </p:tgtEl>
                                        <p:attrNameLst>
                                          <p:attrName>style.visibility</p:attrName>
                                        </p:attrNameLst>
                                      </p:cBhvr>
                                      <p:to>
                                        <p:strVal val="visible"/>
                                      </p:to>
                                    </p:set>
                                    <p:animEffect transition="in" filter="fade">
                                      <p:cBhvr>
                                        <p:cTn id="17" dur="500"/>
                                        <p:tgtEl>
                                          <p:spTgt spid="5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59">
                                            <p:txEl>
                                              <p:pRg st="3" end="3"/>
                                            </p:txEl>
                                          </p:spTgt>
                                        </p:tgtEl>
                                        <p:attrNameLst>
                                          <p:attrName>style.visibility</p:attrName>
                                        </p:attrNameLst>
                                      </p:cBhvr>
                                      <p:to>
                                        <p:strVal val="visible"/>
                                      </p:to>
                                    </p:set>
                                    <p:animEffect transition="in" filter="fade">
                                      <p:cBhvr>
                                        <p:cTn id="22" dur="500"/>
                                        <p:tgtEl>
                                          <p:spTgt spid="55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59">
                                            <p:txEl>
                                              <p:pRg st="4" end="4"/>
                                            </p:txEl>
                                          </p:spTgt>
                                        </p:tgtEl>
                                        <p:attrNameLst>
                                          <p:attrName>style.visibility</p:attrName>
                                        </p:attrNameLst>
                                      </p:cBhvr>
                                      <p:to>
                                        <p:strVal val="visible"/>
                                      </p:to>
                                    </p:set>
                                    <p:animEffect transition="in" filter="fade">
                                      <p:cBhvr>
                                        <p:cTn id="27" dur="500"/>
                                        <p:tgtEl>
                                          <p:spTgt spid="55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59">
                                            <p:txEl>
                                              <p:pRg st="5" end="5"/>
                                            </p:txEl>
                                          </p:spTgt>
                                        </p:tgtEl>
                                        <p:attrNameLst>
                                          <p:attrName>style.visibility</p:attrName>
                                        </p:attrNameLst>
                                      </p:cBhvr>
                                      <p:to>
                                        <p:strVal val="visible"/>
                                      </p:to>
                                    </p:set>
                                    <p:animEffect transition="in" filter="fade">
                                      <p:cBhvr>
                                        <p:cTn id="32" dur="500"/>
                                        <p:tgtEl>
                                          <p:spTgt spid="55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59">
                                            <p:txEl>
                                              <p:pRg st="6" end="6"/>
                                            </p:txEl>
                                          </p:spTgt>
                                        </p:tgtEl>
                                        <p:attrNameLst>
                                          <p:attrName>style.visibility</p:attrName>
                                        </p:attrNameLst>
                                      </p:cBhvr>
                                      <p:to>
                                        <p:strVal val="visible"/>
                                      </p:to>
                                    </p:set>
                                    <p:animEffect transition="in" filter="fade">
                                      <p:cBhvr>
                                        <p:cTn id="37" dur="500"/>
                                        <p:tgtEl>
                                          <p:spTgt spid="55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59">
                                            <p:txEl>
                                              <p:pRg st="7" end="7"/>
                                            </p:txEl>
                                          </p:spTgt>
                                        </p:tgtEl>
                                        <p:attrNameLst>
                                          <p:attrName>style.visibility</p:attrName>
                                        </p:attrNameLst>
                                      </p:cBhvr>
                                      <p:to>
                                        <p:strVal val="visible"/>
                                      </p:to>
                                    </p:set>
                                    <p:animEffect transition="in" filter="fade">
                                      <p:cBhvr>
                                        <p:cTn id="42" dur="500"/>
                                        <p:tgtEl>
                                          <p:spTgt spid="55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59">
                                            <p:txEl>
                                              <p:pRg st="8" end="8"/>
                                            </p:txEl>
                                          </p:spTgt>
                                        </p:tgtEl>
                                        <p:attrNameLst>
                                          <p:attrName>style.visibility</p:attrName>
                                        </p:attrNameLst>
                                      </p:cBhvr>
                                      <p:to>
                                        <p:strVal val="visible"/>
                                      </p:to>
                                    </p:set>
                                    <p:animEffect transition="in" filter="fade">
                                      <p:cBhvr>
                                        <p:cTn id="47" dur="500"/>
                                        <p:tgtEl>
                                          <p:spTgt spid="559">
                                            <p:txEl>
                                              <p:pRg st="8" end="8"/>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560"/>
                                        </p:tgtEl>
                                        <p:attrNameLst>
                                          <p:attrName>style.visibility</p:attrName>
                                        </p:attrNameLst>
                                      </p:cBhvr>
                                      <p:to>
                                        <p:strVal val="visible"/>
                                      </p:to>
                                    </p:set>
                                    <p:animEffect transition="in" filter="fade">
                                      <p:cBhvr>
                                        <p:cTn id="50" dur="500"/>
                                        <p:tgtEl>
                                          <p:spTgt spid="56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561"/>
                                        </p:tgtEl>
                                        <p:attrNameLst>
                                          <p:attrName>style.visibility</p:attrName>
                                        </p:attrNameLst>
                                      </p:cBhvr>
                                      <p:to>
                                        <p:strVal val="visible"/>
                                      </p:to>
                                    </p:set>
                                    <p:animEffect transition="in" filter="fade">
                                      <p:cBhvr>
                                        <p:cTn id="55" dur="500"/>
                                        <p:tgtEl>
                                          <p:spTgt spid="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Google Shape;568;p38" descr="SubstatepMapFig1"/>
          <p:cNvPicPr preferRelativeResize="0"/>
          <p:nvPr/>
        </p:nvPicPr>
        <p:blipFill rotWithShape="1">
          <a:blip r:embed="rId3">
            <a:alphaModFix/>
          </a:blip>
          <a:srcRect/>
          <a:stretch/>
        </p:blipFill>
        <p:spPr>
          <a:xfrm>
            <a:off x="100080" y="1219200"/>
            <a:ext cx="8382000" cy="5562600"/>
          </a:xfrm>
          <a:prstGeom prst="rect">
            <a:avLst/>
          </a:prstGeom>
          <a:gradFill>
            <a:gsLst>
              <a:gs pos="0">
                <a:srgbClr val="97B4E4"/>
              </a:gs>
              <a:gs pos="50000">
                <a:srgbClr val="BFCFEC"/>
              </a:gs>
              <a:gs pos="100000">
                <a:srgbClr val="E0E8F4"/>
              </a:gs>
            </a:gsLst>
            <a:path path="circle">
              <a:fillToRect l="50000" t="50000" r="50000" b="50000"/>
            </a:path>
            <a:tileRect/>
          </a:gradFill>
          <a:ln>
            <a:noFill/>
          </a:ln>
        </p:spPr>
      </p:pic>
      <p:sp>
        <p:nvSpPr>
          <p:cNvPr id="569" name="Google Shape;569;p38"/>
          <p:cNvSpPr/>
          <p:nvPr/>
        </p:nvSpPr>
        <p:spPr>
          <a:xfrm>
            <a:off x="1776480" y="2209800"/>
            <a:ext cx="4572000" cy="1077218"/>
          </a:xfrm>
          <a:prstGeom prst="rect">
            <a:avLst/>
          </a:prstGeom>
          <a:gradFill>
            <a:gsLst>
              <a:gs pos="0">
                <a:srgbClr val="97B4E4"/>
              </a:gs>
              <a:gs pos="50000">
                <a:srgbClr val="BFCFEC"/>
              </a:gs>
              <a:gs pos="100000">
                <a:srgbClr val="E0E8F4"/>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000099"/>
                </a:solidFill>
                <a:latin typeface="Calibri"/>
                <a:ea typeface="Calibri"/>
                <a:cs typeface="Calibri"/>
                <a:sym typeface="Calibri"/>
              </a:rPr>
              <a:t>Lowest rate = 2.48% in Washington, DC</a:t>
            </a:r>
            <a:endParaRPr/>
          </a:p>
        </p:txBody>
      </p:sp>
      <p:sp>
        <p:nvSpPr>
          <p:cNvPr id="570" name="Google Shape;570;p38"/>
          <p:cNvSpPr/>
          <p:nvPr/>
        </p:nvSpPr>
        <p:spPr>
          <a:xfrm>
            <a:off x="7339013" y="4572000"/>
            <a:ext cx="1143000" cy="990600"/>
          </a:xfrm>
          <a:prstGeom prst="wedgeEllipseCallout">
            <a:avLst>
              <a:gd name="adj1" fmla="val -53546"/>
              <a:gd name="adj2" fmla="val -145773"/>
            </a:avLst>
          </a:prstGeom>
          <a:solidFill>
            <a:schemeClr val="accent1">
              <a:alpha val="27450"/>
            </a:schemeClr>
          </a:solidFill>
          <a:ln w="28575"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571" name="Google Shape;571;p38"/>
          <p:cNvSpPr/>
          <p:nvPr/>
        </p:nvSpPr>
        <p:spPr>
          <a:xfrm>
            <a:off x="5662613" y="5105400"/>
            <a:ext cx="1143000" cy="990600"/>
          </a:xfrm>
          <a:prstGeom prst="ellipse">
            <a:avLst/>
          </a:prstGeom>
          <a:solidFill>
            <a:schemeClr val="accent1">
              <a:alpha val="27450"/>
            </a:schemeClr>
          </a:solidFill>
          <a:ln w="28575"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572" name="Google Shape;572;p38"/>
          <p:cNvSpPr/>
          <p:nvPr/>
        </p:nvSpPr>
        <p:spPr>
          <a:xfrm>
            <a:off x="2614680" y="3352800"/>
            <a:ext cx="4572000" cy="1077218"/>
          </a:xfrm>
          <a:prstGeom prst="rect">
            <a:avLst/>
          </a:prstGeom>
          <a:gradFill>
            <a:gsLst>
              <a:gs pos="0">
                <a:srgbClr val="97B4E4"/>
              </a:gs>
              <a:gs pos="50000">
                <a:srgbClr val="BFCFEC"/>
              </a:gs>
              <a:gs pos="100000">
                <a:srgbClr val="E0E8F4"/>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000099"/>
                </a:solidFill>
                <a:latin typeface="Calibri"/>
                <a:ea typeface="Calibri"/>
                <a:cs typeface="Calibri"/>
                <a:sym typeface="Calibri"/>
              </a:rPr>
              <a:t>Highest rate = 7.92 % in Northwest Florida</a:t>
            </a:r>
            <a:endParaRPr/>
          </a:p>
        </p:txBody>
      </p:sp>
      <p:sp>
        <p:nvSpPr>
          <p:cNvPr id="573" name="Google Shape;573;p38"/>
          <p:cNvSpPr txBox="1">
            <a:spLocks noGrp="1"/>
          </p:cNvSpPr>
          <p:nvPr>
            <p:ph type="title" idx="4294967295"/>
          </p:nvPr>
        </p:nvSpPr>
        <p:spPr>
          <a:xfrm>
            <a:off x="0" y="109538"/>
            <a:ext cx="8686800" cy="11906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t>Non-Medical Pain Reliever Use in Past Year,</a:t>
            </a:r>
            <a:br>
              <a:rPr lang="en-US" sz="3600"/>
            </a:br>
            <a:r>
              <a:rPr lang="en-US" sz="3600"/>
              <a:t> among persons aged 12 and older</a:t>
            </a:r>
            <a:endParaRPr/>
          </a:p>
        </p:txBody>
      </p:sp>
      <p:sp>
        <p:nvSpPr>
          <p:cNvPr id="574" name="Google Shape;574;p38"/>
          <p:cNvSpPr txBox="1"/>
          <p:nvPr/>
        </p:nvSpPr>
        <p:spPr>
          <a:xfrm>
            <a:off x="4291013" y="6550025"/>
            <a:ext cx="3124200" cy="3079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rgbClr val="000099"/>
                </a:solidFill>
                <a:latin typeface="Arial"/>
                <a:ea typeface="Arial"/>
                <a:cs typeface="Arial"/>
                <a:sym typeface="Arial"/>
              </a:rPr>
              <a:t>SOURCE: SAMHSA, NSDUH, 2008.</a:t>
            </a:r>
            <a:endParaRPr/>
          </a:p>
        </p:txBody>
      </p:sp>
      <p:sp>
        <p:nvSpPr>
          <p:cNvPr id="575" name="Google Shape;575;p38"/>
          <p:cNvSpPr/>
          <p:nvPr/>
        </p:nvSpPr>
        <p:spPr>
          <a:xfrm>
            <a:off x="2995613" y="1752600"/>
            <a:ext cx="4648200" cy="4495800"/>
          </a:xfrm>
          <a:prstGeom prst="ellipse">
            <a:avLst/>
          </a:prstGeom>
          <a:solidFill>
            <a:schemeClr val="accent1">
              <a:alpha val="27450"/>
            </a:schemeClr>
          </a:solidFill>
          <a:ln w="28575"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576" name="Google Shape;576;p38"/>
          <p:cNvSpPr/>
          <p:nvPr/>
        </p:nvSpPr>
        <p:spPr>
          <a:xfrm>
            <a:off x="2919413" y="3429000"/>
            <a:ext cx="4343400" cy="2895600"/>
          </a:xfrm>
          <a:prstGeom prst="ellipse">
            <a:avLst/>
          </a:prstGeom>
          <a:solidFill>
            <a:schemeClr val="accent1">
              <a:alpha val="27450"/>
            </a:schemeClr>
          </a:solidFill>
          <a:ln w="28575"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577" name="Google Shape;577;p38"/>
          <p:cNvSpPr/>
          <p:nvPr/>
        </p:nvSpPr>
        <p:spPr>
          <a:xfrm>
            <a:off x="1319280" y="2275582"/>
            <a:ext cx="4572000" cy="1077218"/>
          </a:xfrm>
          <a:prstGeom prst="rect">
            <a:avLst/>
          </a:prstGeom>
          <a:gradFill>
            <a:gsLst>
              <a:gs pos="0">
                <a:srgbClr val="97B4E4"/>
              </a:gs>
              <a:gs pos="50000">
                <a:srgbClr val="BFCFEC"/>
              </a:gs>
              <a:gs pos="100000">
                <a:srgbClr val="E0E8F4"/>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000099"/>
                </a:solidFill>
                <a:latin typeface="Calibri"/>
                <a:ea typeface="Calibri"/>
                <a:cs typeface="Calibri"/>
                <a:sym typeface="Calibri"/>
              </a:rPr>
              <a:t>10 of top 15 regions in Southern states</a:t>
            </a:r>
            <a:endParaRPr/>
          </a:p>
        </p:txBody>
      </p:sp>
      <p:sp>
        <p:nvSpPr>
          <p:cNvPr id="578" name="Google Shape;578;p38"/>
          <p:cNvSpPr/>
          <p:nvPr/>
        </p:nvSpPr>
        <p:spPr>
          <a:xfrm>
            <a:off x="100080" y="1219200"/>
            <a:ext cx="2895600" cy="3046988"/>
          </a:xfrm>
          <a:prstGeom prst="rect">
            <a:avLst/>
          </a:prstGeom>
          <a:gradFill>
            <a:gsLst>
              <a:gs pos="0">
                <a:srgbClr val="97B4E4"/>
              </a:gs>
              <a:gs pos="50000">
                <a:srgbClr val="BFCFEC"/>
              </a:gs>
              <a:gs pos="100000">
                <a:srgbClr val="E0E8F4"/>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000099"/>
                </a:solidFill>
                <a:latin typeface="Calibri"/>
                <a:ea typeface="Calibri"/>
                <a:cs typeface="Calibri"/>
                <a:sym typeface="Calibri"/>
              </a:rPr>
              <a:t>7 of 15 lowest regions in South; 4 in Midwest; </a:t>
            </a:r>
            <a:br>
              <a:rPr lang="en-US" sz="3200" b="1">
                <a:solidFill>
                  <a:srgbClr val="000099"/>
                </a:solidFill>
                <a:latin typeface="Calibri"/>
                <a:ea typeface="Calibri"/>
                <a:cs typeface="Calibri"/>
                <a:sym typeface="Calibri"/>
              </a:rPr>
            </a:br>
            <a:r>
              <a:rPr lang="en-US" sz="3200" b="1">
                <a:solidFill>
                  <a:srgbClr val="000099"/>
                </a:solidFill>
                <a:latin typeface="Calibri"/>
                <a:ea typeface="Calibri"/>
                <a:cs typeface="Calibri"/>
                <a:sym typeface="Calibri"/>
              </a:rPr>
              <a:t>3 in Northeast </a:t>
            </a:r>
            <a:br>
              <a:rPr lang="en-US" sz="3200" b="1">
                <a:solidFill>
                  <a:srgbClr val="000099"/>
                </a:solidFill>
                <a:latin typeface="Calibri"/>
                <a:ea typeface="Calibri"/>
                <a:cs typeface="Calibri"/>
                <a:sym typeface="Calibri"/>
              </a:rPr>
            </a:br>
            <a:r>
              <a:rPr lang="en-US" sz="3200" b="1">
                <a:solidFill>
                  <a:srgbClr val="000099"/>
                </a:solidFill>
                <a:latin typeface="Calibri"/>
                <a:ea typeface="Calibri"/>
                <a:cs typeface="Calibri"/>
                <a:sym typeface="Calibri"/>
              </a:rPr>
              <a:t>and 1 in West</a:t>
            </a:r>
            <a:endParaRPr/>
          </a:p>
        </p:txBody>
      </p:sp>
      <p:pic>
        <p:nvPicPr>
          <p:cNvPr id="579" name="Google Shape;579;p38" descr="SubstatepMapFig1"/>
          <p:cNvPicPr preferRelativeResize="0"/>
          <p:nvPr/>
        </p:nvPicPr>
        <p:blipFill rotWithShape="1">
          <a:blip r:embed="rId3">
            <a:alphaModFix/>
          </a:blip>
          <a:srcRect/>
          <a:stretch/>
        </p:blipFill>
        <p:spPr>
          <a:xfrm>
            <a:off x="100080" y="1219200"/>
            <a:ext cx="8382000" cy="5562600"/>
          </a:xfrm>
          <a:prstGeom prst="rect">
            <a:avLst/>
          </a:prstGeom>
          <a:gradFill>
            <a:gsLst>
              <a:gs pos="0">
                <a:srgbClr val="97B4E4"/>
              </a:gs>
              <a:gs pos="50000">
                <a:srgbClr val="BFCFEC"/>
              </a:gs>
              <a:gs pos="100000">
                <a:srgbClr val="E0E8F4"/>
              </a:gs>
            </a:gsLst>
            <a:path path="circle">
              <a:fillToRect l="50000" t="50000" r="50000" b="50000"/>
            </a:path>
            <a:tileRect/>
          </a:gradFill>
          <a:ln>
            <a:noFill/>
          </a:ln>
        </p:spPr>
      </p:pic>
      <p:sp>
        <p:nvSpPr>
          <p:cNvPr id="580" name="Google Shape;580;p38"/>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9"/>
                                        </p:tgtEl>
                                        <p:attrNameLst>
                                          <p:attrName>style.visibility</p:attrName>
                                        </p:attrNameLst>
                                      </p:cBhvr>
                                      <p:to>
                                        <p:strVal val="visible"/>
                                      </p:to>
                                    </p:set>
                                    <p:animEffect transition="in" filter="fade">
                                      <p:cBhvr>
                                        <p:cTn id="7" dur="500"/>
                                        <p:tgtEl>
                                          <p:spTgt spid="569"/>
                                        </p:tgtEl>
                                      </p:cBhvr>
                                    </p:animEffect>
                                  </p:childTnLst>
                                </p:cTn>
                              </p:par>
                              <p:par>
                                <p:cTn id="8" presetID="10" presetClass="exit" presetSubtype="0" fill="hold" nodeType="withEffect">
                                  <p:stCondLst>
                                    <p:cond delay="0"/>
                                  </p:stCondLst>
                                  <p:childTnLst>
                                    <p:animEffect transition="out" filter="fade">
                                      <p:cBhvr>
                                        <p:cTn id="9" dur="500"/>
                                        <p:tgtEl>
                                          <p:spTgt spid="579"/>
                                        </p:tgtEl>
                                      </p:cBhvr>
                                    </p:animEffect>
                                    <p:set>
                                      <p:cBhvr>
                                        <p:cTn id="10" dur="1" fill="hold">
                                          <p:stCondLst>
                                            <p:cond delay="500"/>
                                          </p:stCondLst>
                                        </p:cTn>
                                        <p:tgtEl>
                                          <p:spTgt spid="579"/>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70"/>
                                        </p:tgtEl>
                                        <p:attrNameLst>
                                          <p:attrName>style.visibility</p:attrName>
                                        </p:attrNameLst>
                                      </p:cBhvr>
                                      <p:to>
                                        <p:strVal val="visible"/>
                                      </p:to>
                                    </p:set>
                                    <p:animEffect transition="in" filter="fade">
                                      <p:cBhvr>
                                        <p:cTn id="14" dur="500"/>
                                        <p:tgtEl>
                                          <p:spTgt spid="57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569"/>
                                        </p:tgtEl>
                                      </p:cBhvr>
                                    </p:animEffect>
                                    <p:set>
                                      <p:cBhvr>
                                        <p:cTn id="19" dur="1" fill="hold">
                                          <p:stCondLst>
                                            <p:cond delay="500"/>
                                          </p:stCondLst>
                                        </p:cTn>
                                        <p:tgtEl>
                                          <p:spTgt spid="569"/>
                                        </p:tgtEl>
                                        <p:attrNameLst>
                                          <p:attrName>style.visibility</p:attrName>
                                        </p:attrNameLst>
                                      </p:cBhvr>
                                      <p:to>
                                        <p:strVal val="hidden"/>
                                      </p:to>
                                    </p:set>
                                  </p:childTnLst>
                                </p:cTn>
                              </p:par>
                            </p:childTnLst>
                          </p:cTn>
                        </p:par>
                        <p:par>
                          <p:cTn id="20" fill="hold">
                            <p:stCondLst>
                              <p:cond delay="500"/>
                            </p:stCondLst>
                            <p:childTnLst>
                              <p:par>
                                <p:cTn id="21" presetID="10" presetClass="exit" presetSubtype="0" fill="hold" nodeType="afterEffect">
                                  <p:stCondLst>
                                    <p:cond delay="0"/>
                                  </p:stCondLst>
                                  <p:childTnLst>
                                    <p:animEffect transition="out" filter="fade">
                                      <p:cBhvr>
                                        <p:cTn id="22" dur="500"/>
                                        <p:tgtEl>
                                          <p:spTgt spid="570"/>
                                        </p:tgtEl>
                                      </p:cBhvr>
                                    </p:animEffect>
                                    <p:set>
                                      <p:cBhvr>
                                        <p:cTn id="23" dur="1" fill="hold">
                                          <p:stCondLst>
                                            <p:cond delay="500"/>
                                          </p:stCondLst>
                                        </p:cTn>
                                        <p:tgtEl>
                                          <p:spTgt spid="570"/>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572"/>
                                        </p:tgtEl>
                                        <p:attrNameLst>
                                          <p:attrName>style.visibility</p:attrName>
                                        </p:attrNameLst>
                                      </p:cBhvr>
                                      <p:to>
                                        <p:strVal val="visible"/>
                                      </p:to>
                                    </p:set>
                                    <p:animEffect transition="in" filter="fade">
                                      <p:cBhvr>
                                        <p:cTn id="26" dur="500"/>
                                        <p:tgtEl>
                                          <p:spTgt spid="572"/>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571"/>
                                        </p:tgtEl>
                                        <p:attrNameLst>
                                          <p:attrName>style.visibility</p:attrName>
                                        </p:attrNameLst>
                                      </p:cBhvr>
                                      <p:to>
                                        <p:strVal val="visible"/>
                                      </p:to>
                                    </p:set>
                                    <p:animEffect transition="in" filter="fade">
                                      <p:cBhvr>
                                        <p:cTn id="30" dur="500"/>
                                        <p:tgtEl>
                                          <p:spTgt spid="57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572"/>
                                        </p:tgtEl>
                                      </p:cBhvr>
                                    </p:animEffect>
                                    <p:set>
                                      <p:cBhvr>
                                        <p:cTn id="35" dur="1" fill="hold">
                                          <p:stCondLst>
                                            <p:cond delay="500"/>
                                          </p:stCondLst>
                                        </p:cTn>
                                        <p:tgtEl>
                                          <p:spTgt spid="572"/>
                                        </p:tgtEl>
                                        <p:attrNameLst>
                                          <p:attrName>style.visibility</p:attrName>
                                        </p:attrNameLst>
                                      </p:cBhvr>
                                      <p:to>
                                        <p:strVal val="hidden"/>
                                      </p:to>
                                    </p:set>
                                  </p:childTnLst>
                                </p:cTn>
                              </p:par>
                            </p:childTnLst>
                          </p:cTn>
                        </p:par>
                        <p:par>
                          <p:cTn id="36" fill="hold">
                            <p:stCondLst>
                              <p:cond delay="500"/>
                            </p:stCondLst>
                            <p:childTnLst>
                              <p:par>
                                <p:cTn id="37" presetID="10" presetClass="exit" presetSubtype="0" fill="hold" nodeType="afterEffect">
                                  <p:stCondLst>
                                    <p:cond delay="0"/>
                                  </p:stCondLst>
                                  <p:childTnLst>
                                    <p:animEffect transition="out" filter="fade">
                                      <p:cBhvr>
                                        <p:cTn id="38" dur="500"/>
                                        <p:tgtEl>
                                          <p:spTgt spid="571"/>
                                        </p:tgtEl>
                                      </p:cBhvr>
                                    </p:animEffect>
                                    <p:set>
                                      <p:cBhvr>
                                        <p:cTn id="39" dur="1" fill="hold">
                                          <p:stCondLst>
                                            <p:cond delay="500"/>
                                          </p:stCondLst>
                                        </p:cTn>
                                        <p:tgtEl>
                                          <p:spTgt spid="571"/>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577"/>
                                        </p:tgtEl>
                                        <p:attrNameLst>
                                          <p:attrName>style.visibility</p:attrName>
                                        </p:attrNameLst>
                                      </p:cBhvr>
                                      <p:to>
                                        <p:strVal val="visible"/>
                                      </p:to>
                                    </p:set>
                                    <p:animEffect transition="in" filter="fade">
                                      <p:cBhvr>
                                        <p:cTn id="42" dur="500"/>
                                        <p:tgtEl>
                                          <p:spTgt spid="577"/>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576"/>
                                        </p:tgtEl>
                                        <p:attrNameLst>
                                          <p:attrName>style.visibility</p:attrName>
                                        </p:attrNameLst>
                                      </p:cBhvr>
                                      <p:to>
                                        <p:strVal val="visible"/>
                                      </p:to>
                                    </p:set>
                                    <p:animEffect transition="in" filter="fade">
                                      <p:cBhvr>
                                        <p:cTn id="46" dur="500"/>
                                        <p:tgtEl>
                                          <p:spTgt spid="57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576"/>
                                        </p:tgtEl>
                                      </p:cBhvr>
                                    </p:animEffect>
                                    <p:set>
                                      <p:cBhvr>
                                        <p:cTn id="51" dur="1" fill="hold">
                                          <p:stCondLst>
                                            <p:cond delay="500"/>
                                          </p:stCondLst>
                                        </p:cTn>
                                        <p:tgtEl>
                                          <p:spTgt spid="576"/>
                                        </p:tgtEl>
                                        <p:attrNameLst>
                                          <p:attrName>style.visibility</p:attrName>
                                        </p:attrNameLst>
                                      </p:cBhvr>
                                      <p:to>
                                        <p:strVal val="hidden"/>
                                      </p:to>
                                    </p:set>
                                  </p:childTnLst>
                                </p:cTn>
                              </p:par>
                            </p:childTnLst>
                          </p:cTn>
                        </p:par>
                        <p:par>
                          <p:cTn id="52" fill="hold">
                            <p:stCondLst>
                              <p:cond delay="500"/>
                            </p:stCondLst>
                            <p:childTnLst>
                              <p:par>
                                <p:cTn id="53" presetID="10" presetClass="exit" presetSubtype="0" fill="hold" nodeType="afterEffect">
                                  <p:stCondLst>
                                    <p:cond delay="0"/>
                                  </p:stCondLst>
                                  <p:childTnLst>
                                    <p:animEffect transition="out" filter="fade">
                                      <p:cBhvr>
                                        <p:cTn id="54" dur="500"/>
                                        <p:tgtEl>
                                          <p:spTgt spid="577"/>
                                        </p:tgtEl>
                                      </p:cBhvr>
                                    </p:animEffect>
                                    <p:set>
                                      <p:cBhvr>
                                        <p:cTn id="55" dur="1" fill="hold">
                                          <p:stCondLst>
                                            <p:cond delay="500"/>
                                          </p:stCondLst>
                                        </p:cTn>
                                        <p:tgtEl>
                                          <p:spTgt spid="577"/>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78"/>
                                        </p:tgtEl>
                                        <p:attrNameLst>
                                          <p:attrName>style.visibility</p:attrName>
                                        </p:attrNameLst>
                                      </p:cBhvr>
                                      <p:to>
                                        <p:strVal val="visible"/>
                                      </p:to>
                                    </p:set>
                                    <p:animEffect transition="in" filter="fade">
                                      <p:cBhvr>
                                        <p:cTn id="58" dur="500"/>
                                        <p:tgtEl>
                                          <p:spTgt spid="578"/>
                                        </p:tgtEl>
                                      </p:cBhvr>
                                    </p:animEffect>
                                  </p:childTnLst>
                                </p:cTn>
                              </p:par>
                            </p:childTnLst>
                          </p:cTn>
                        </p:par>
                        <p:par>
                          <p:cTn id="59" fill="hold">
                            <p:stCondLst>
                              <p:cond delay="1000"/>
                            </p:stCondLst>
                            <p:childTnLst>
                              <p:par>
                                <p:cTn id="60" presetID="10" presetClass="entr" presetSubtype="0" fill="hold" nodeType="afterEffect">
                                  <p:stCondLst>
                                    <p:cond delay="0"/>
                                  </p:stCondLst>
                                  <p:childTnLst>
                                    <p:set>
                                      <p:cBhvr>
                                        <p:cTn id="61" dur="1" fill="hold">
                                          <p:stCondLst>
                                            <p:cond delay="0"/>
                                          </p:stCondLst>
                                        </p:cTn>
                                        <p:tgtEl>
                                          <p:spTgt spid="575"/>
                                        </p:tgtEl>
                                        <p:attrNameLst>
                                          <p:attrName>style.visibility</p:attrName>
                                        </p:attrNameLst>
                                      </p:cBhvr>
                                      <p:to>
                                        <p:strVal val="visible"/>
                                      </p:to>
                                    </p:set>
                                    <p:animEffect transition="in" filter="fade">
                                      <p:cBhvr>
                                        <p:cTn id="62" dur="500"/>
                                        <p:tgtEl>
                                          <p:spTgt spid="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39"/>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sp>
        <p:nvSpPr>
          <p:cNvPr id="587" name="Google Shape;587;p39"/>
          <p:cNvSpPr txBox="1">
            <a:spLocks noGrp="1"/>
          </p:cNvSpPr>
          <p:nvPr>
            <p:ph type="title" idx="4294967295"/>
          </p:nvPr>
        </p:nvSpPr>
        <p:spPr>
          <a:xfrm>
            <a:off x="0" y="327025"/>
            <a:ext cx="8372475" cy="6413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Rates of Current Heroin Use</a:t>
            </a:r>
            <a:endParaRPr/>
          </a:p>
        </p:txBody>
      </p:sp>
      <p:sp>
        <p:nvSpPr>
          <p:cNvPr id="588" name="Google Shape;588;p39"/>
          <p:cNvSpPr txBox="1">
            <a:spLocks noGrp="1"/>
          </p:cNvSpPr>
          <p:nvPr>
            <p:ph type="body" idx="4294967295"/>
          </p:nvPr>
        </p:nvSpPr>
        <p:spPr>
          <a:xfrm>
            <a:off x="357188" y="1295400"/>
            <a:ext cx="7772400" cy="11430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Calibri"/>
              <a:buChar char="•"/>
            </a:pPr>
            <a:r>
              <a:rPr lang="en-US" sz="2800"/>
              <a:t>Drug demand data show that, nationally, current heroin use is stable or decreasing</a:t>
            </a:r>
            <a:r>
              <a:rPr lang="en-US"/>
              <a:t>. </a:t>
            </a:r>
            <a:endParaRPr/>
          </a:p>
          <a:p>
            <a:pPr marL="342900" lvl="0" indent="-342900" algn="l" rtl="0">
              <a:spcBef>
                <a:spcPts val="640"/>
              </a:spcBef>
              <a:spcAft>
                <a:spcPts val="0"/>
              </a:spcAft>
              <a:buClr>
                <a:schemeClr val="dk1"/>
              </a:buClr>
              <a:buSzPts val="3200"/>
              <a:buFont typeface="Arial"/>
              <a:buNone/>
            </a:pPr>
            <a:endParaRPr/>
          </a:p>
        </p:txBody>
      </p:sp>
      <p:graphicFrame>
        <p:nvGraphicFramePr>
          <p:cNvPr id="589" name="Google Shape;589;p39"/>
          <p:cNvGraphicFramePr/>
          <p:nvPr/>
        </p:nvGraphicFramePr>
        <p:xfrm>
          <a:off x="357188" y="2667000"/>
          <a:ext cx="3000000" cy="3000000"/>
        </p:xfrm>
        <a:graphic>
          <a:graphicData uri="http://schemas.openxmlformats.org/drawingml/2006/table">
            <a:tbl>
              <a:tblPr>
                <a:noFill/>
                <a:tableStyleId>{812E7F5F-83AA-44D8-9C13-05B44884F844}</a:tableStyleId>
              </a:tblPr>
              <a:tblGrid>
                <a:gridCol w="2224075">
                  <a:extLst>
                    <a:ext uri="{9D8B030D-6E8A-4147-A177-3AD203B41FA5}">
                      <a16:colId xmlns:a16="http://schemas.microsoft.com/office/drawing/2014/main" val="20000"/>
                    </a:ext>
                  </a:extLst>
                </a:gridCol>
                <a:gridCol w="1003300">
                  <a:extLst>
                    <a:ext uri="{9D8B030D-6E8A-4147-A177-3AD203B41FA5}">
                      <a16:colId xmlns:a16="http://schemas.microsoft.com/office/drawing/2014/main" val="20001"/>
                    </a:ext>
                  </a:extLst>
                </a:gridCol>
                <a:gridCol w="941400">
                  <a:extLst>
                    <a:ext uri="{9D8B030D-6E8A-4147-A177-3AD203B41FA5}">
                      <a16:colId xmlns:a16="http://schemas.microsoft.com/office/drawing/2014/main" val="20002"/>
                    </a:ext>
                  </a:extLst>
                </a:gridCol>
                <a:gridCol w="1008050">
                  <a:extLst>
                    <a:ext uri="{9D8B030D-6E8A-4147-A177-3AD203B41FA5}">
                      <a16:colId xmlns:a16="http://schemas.microsoft.com/office/drawing/2014/main" val="20003"/>
                    </a:ext>
                  </a:extLst>
                </a:gridCol>
                <a:gridCol w="941400">
                  <a:extLst>
                    <a:ext uri="{9D8B030D-6E8A-4147-A177-3AD203B41FA5}">
                      <a16:colId xmlns:a16="http://schemas.microsoft.com/office/drawing/2014/main" val="20004"/>
                    </a:ext>
                  </a:extLst>
                </a:gridCol>
                <a:gridCol w="941375">
                  <a:extLst>
                    <a:ext uri="{9D8B030D-6E8A-4147-A177-3AD203B41FA5}">
                      <a16:colId xmlns:a16="http://schemas.microsoft.com/office/drawing/2014/main" val="20005"/>
                    </a:ext>
                  </a:extLst>
                </a:gridCol>
                <a:gridCol w="941400">
                  <a:extLst>
                    <a:ext uri="{9D8B030D-6E8A-4147-A177-3AD203B41FA5}">
                      <a16:colId xmlns:a16="http://schemas.microsoft.com/office/drawing/2014/main" val="20006"/>
                    </a:ext>
                  </a:extLst>
                </a:gridCol>
              </a:tblGrid>
              <a:tr h="477850">
                <a:tc gridSpan="7">
                  <a:txBody>
                    <a:bodyPr/>
                    <a:lstStyle/>
                    <a:p>
                      <a:pPr marL="0" marR="0" lvl="0" indent="0" algn="ctr" rtl="0">
                        <a:lnSpc>
                          <a:spcPct val="100000"/>
                        </a:lnSpc>
                        <a:spcBef>
                          <a:spcPts val="0"/>
                        </a:spcBef>
                        <a:spcAft>
                          <a:spcPts val="0"/>
                        </a:spcAft>
                        <a:buClr>
                          <a:schemeClr val="hlink"/>
                        </a:buClr>
                        <a:buSzPts val="2400"/>
                        <a:buFont typeface="Arial"/>
                        <a:buNone/>
                      </a:pPr>
                      <a:r>
                        <a:rPr lang="en-US" sz="2400" b="1" i="0" u="none" strike="noStrike" cap="none">
                          <a:solidFill>
                            <a:schemeClr val="hlink"/>
                          </a:solidFill>
                          <a:latin typeface="Calibri"/>
                          <a:ea typeface="Calibri"/>
                          <a:cs typeface="Calibri"/>
                          <a:sym typeface="Calibri"/>
                        </a:rPr>
                        <a:t>Rates of Past-Year Heroin Use – NSDUH, 2009</a:t>
                      </a:r>
                      <a:endParaRPr sz="2400" b="0" i="0" u="none" strike="noStrike" cap="none">
                        <a:solidFill>
                          <a:schemeClr val="hlink"/>
                        </a:solidFill>
                        <a:latin typeface="Calibri"/>
                        <a:ea typeface="Calibri"/>
                        <a:cs typeface="Calibri"/>
                        <a:sym typeface="Calibri"/>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12775">
                <a:tc>
                  <a:txBody>
                    <a:bodyPr/>
                    <a:lstStyle/>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 of US population</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CE3F6"/>
                    </a:solidFill>
                  </a:tcPr>
                </a:tc>
                <a:tc>
                  <a:txBody>
                    <a:bodyPr/>
                    <a:lstStyle/>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2003</a:t>
                      </a:r>
                      <a:endParaRPr sz="2000" b="0" i="0" u="none" strike="noStrike" cap="none">
                        <a:solidFill>
                          <a:schemeClr val="dk1"/>
                        </a:solidFill>
                        <a:latin typeface="Calibri"/>
                        <a:ea typeface="Calibri"/>
                        <a:cs typeface="Calibri"/>
                        <a:sym typeface="Calibri"/>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CE3F6"/>
                    </a:solidFill>
                  </a:tcPr>
                </a:tc>
                <a:tc>
                  <a:txBody>
                    <a:bodyPr/>
                    <a:lstStyle/>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2004</a:t>
                      </a:r>
                      <a:endParaRPr sz="2000" b="0" i="0" u="none" strike="noStrike" cap="none">
                        <a:solidFill>
                          <a:schemeClr val="dk1"/>
                        </a:solidFill>
                        <a:latin typeface="Calibri"/>
                        <a:ea typeface="Calibri"/>
                        <a:cs typeface="Calibri"/>
                        <a:sym typeface="Calibri"/>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CE3F6"/>
                    </a:solidFill>
                  </a:tcPr>
                </a:tc>
                <a:tc>
                  <a:txBody>
                    <a:bodyPr/>
                    <a:lstStyle/>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2005</a:t>
                      </a:r>
                      <a:endParaRPr sz="2000" b="0" i="0" u="none" strike="noStrike" cap="none">
                        <a:solidFill>
                          <a:schemeClr val="dk1"/>
                        </a:solidFill>
                        <a:latin typeface="Calibri"/>
                        <a:ea typeface="Calibri"/>
                        <a:cs typeface="Calibri"/>
                        <a:sym typeface="Calibri"/>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CE3F6"/>
                    </a:solidFill>
                  </a:tcPr>
                </a:tc>
                <a:tc>
                  <a:txBody>
                    <a:bodyPr/>
                    <a:lstStyle/>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2006</a:t>
                      </a:r>
                      <a:endParaRPr sz="2000" b="0" i="0" u="none" strike="noStrike" cap="none">
                        <a:solidFill>
                          <a:schemeClr val="dk1"/>
                        </a:solidFill>
                        <a:latin typeface="Calibri"/>
                        <a:ea typeface="Calibri"/>
                        <a:cs typeface="Calibri"/>
                        <a:sym typeface="Calibri"/>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CE3F6"/>
                    </a:solidFill>
                  </a:tcPr>
                </a:tc>
                <a:tc>
                  <a:txBody>
                    <a:bodyPr/>
                    <a:lstStyle/>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2007</a:t>
                      </a:r>
                      <a:endParaRPr sz="2000" b="0" i="0" u="none" strike="noStrike" cap="none">
                        <a:solidFill>
                          <a:schemeClr val="dk1"/>
                        </a:solidFill>
                        <a:latin typeface="Calibri"/>
                        <a:ea typeface="Calibri"/>
                        <a:cs typeface="Calibri"/>
                        <a:sym typeface="Calibri"/>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CE3F6"/>
                    </a:solidFill>
                  </a:tcPr>
                </a:tc>
                <a:tc>
                  <a:txBody>
                    <a:bodyPr/>
                    <a:lstStyle/>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2008</a:t>
                      </a:r>
                      <a:endParaRPr sz="2000" b="0" i="0" u="none" strike="noStrike" cap="none">
                        <a:solidFill>
                          <a:schemeClr val="dk1"/>
                        </a:solidFill>
                        <a:latin typeface="Calibri"/>
                        <a:ea typeface="Calibri"/>
                        <a:cs typeface="Calibri"/>
                        <a:sym typeface="Calibri"/>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CE3F6"/>
                    </a:solidFill>
                  </a:tcPr>
                </a:tc>
                <a:extLst>
                  <a:ext uri="{0D108BD9-81ED-4DB2-BD59-A6C34878D82A}">
                    <a16:rowId xmlns:a16="http://schemas.microsoft.com/office/drawing/2014/main" val="10001"/>
                  </a:ext>
                </a:extLst>
              </a:tr>
              <a:tr h="493725">
                <a:tc>
                  <a:txBody>
                    <a:bodyPr/>
                    <a:lstStyle/>
                    <a:p>
                      <a:pPr marL="0" marR="0" lvl="0" indent="0" algn="l"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Individuals </a:t>
                      </a:r>
                      <a:r>
                        <a:rPr lang="en-US" sz="1800" b="1" i="0" u="none" strike="noStrike" cap="none">
                          <a:solidFill>
                            <a:schemeClr val="dk1"/>
                          </a:solidFill>
                          <a:latin typeface="Calibri"/>
                          <a:ea typeface="Calibri"/>
                          <a:cs typeface="Calibri"/>
                          <a:sym typeface="Calibri"/>
                        </a:rPr>
                        <a:t>(12 &amp; older)</a:t>
                      </a:r>
                      <a:endParaRPr sz="1800" b="0" i="0" u="none" strike="noStrike" cap="none">
                        <a:solidFill>
                          <a:schemeClr val="dk1"/>
                        </a:solidFill>
                        <a:latin typeface="Calibri"/>
                        <a:ea typeface="Calibri"/>
                        <a:cs typeface="Calibri"/>
                        <a:sym typeface="Calibri"/>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CE3F6"/>
                    </a:solidFill>
                  </a:tcPr>
                </a:tc>
                <a:tc>
                  <a:txBody>
                    <a:bodyPr/>
                    <a:lstStyle/>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0.1</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CE3F6"/>
                    </a:solidFill>
                  </a:tcPr>
                </a:tc>
                <a:tc>
                  <a:txBody>
                    <a:bodyPr/>
                    <a:lstStyle/>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0.2</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CE3F6"/>
                    </a:solidFill>
                  </a:tcPr>
                </a:tc>
                <a:tc>
                  <a:txBody>
                    <a:bodyPr/>
                    <a:lstStyle/>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0.2</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CE3F6"/>
                    </a:solidFill>
                  </a:tcPr>
                </a:tc>
                <a:tc>
                  <a:txBody>
                    <a:bodyPr/>
                    <a:lstStyle/>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0.2</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CE3F6"/>
                    </a:solidFill>
                  </a:tcPr>
                </a:tc>
                <a:tc>
                  <a:txBody>
                    <a:bodyPr/>
                    <a:lstStyle/>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0.1</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CE3F6"/>
                    </a:solidFill>
                  </a:tcPr>
                </a:tc>
                <a:tc>
                  <a:txBody>
                    <a:bodyPr/>
                    <a:lstStyle/>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0.2</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CE3F6"/>
                    </a:solidFill>
                  </a:tcPr>
                </a:tc>
                <a:extLst>
                  <a:ext uri="{0D108BD9-81ED-4DB2-BD59-A6C34878D82A}">
                    <a16:rowId xmlns:a16="http://schemas.microsoft.com/office/drawing/2014/main" val="10002"/>
                  </a:ext>
                </a:extLst>
              </a:tr>
              <a:tr h="493725">
                <a:tc>
                  <a:txBody>
                    <a:bodyPr/>
                    <a:lstStyle/>
                    <a:p>
                      <a:pPr marL="0" marR="0" lvl="0" indent="0" algn="l"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Adolescents </a:t>
                      </a:r>
                      <a:r>
                        <a:rPr lang="en-US" sz="1800" b="1" i="0" u="none" strike="noStrike" cap="none">
                          <a:solidFill>
                            <a:schemeClr val="dk1"/>
                          </a:solidFill>
                          <a:latin typeface="Calibri"/>
                          <a:ea typeface="Calibri"/>
                          <a:cs typeface="Calibri"/>
                          <a:sym typeface="Calibri"/>
                        </a:rPr>
                        <a:t>(12-17)</a:t>
                      </a:r>
                      <a:endParaRPr sz="1800" b="0" i="0" u="none" strike="noStrike" cap="none">
                        <a:solidFill>
                          <a:schemeClr val="dk1"/>
                        </a:solidFill>
                        <a:latin typeface="Calibri"/>
                        <a:ea typeface="Calibri"/>
                        <a:cs typeface="Calibri"/>
                        <a:sym typeface="Calibri"/>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CE3F6"/>
                    </a:solidFill>
                  </a:tcPr>
                </a:tc>
                <a:tc>
                  <a:txBody>
                    <a:bodyPr/>
                    <a:lstStyle/>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0.1</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CE3F6"/>
                    </a:solidFill>
                  </a:tcPr>
                </a:tc>
                <a:tc>
                  <a:txBody>
                    <a:bodyPr/>
                    <a:lstStyle/>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0.2</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CE3F6"/>
                    </a:solidFill>
                  </a:tcPr>
                </a:tc>
                <a:tc>
                  <a:txBody>
                    <a:bodyPr/>
                    <a:lstStyle/>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0.1</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CE3F6"/>
                    </a:solidFill>
                  </a:tcPr>
                </a:tc>
                <a:tc>
                  <a:txBody>
                    <a:bodyPr/>
                    <a:lstStyle/>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0.1</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CE3F6"/>
                    </a:solidFill>
                  </a:tcPr>
                </a:tc>
                <a:tc>
                  <a:txBody>
                    <a:bodyPr/>
                    <a:lstStyle/>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0.1</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CE3F6"/>
                    </a:solidFill>
                  </a:tcPr>
                </a:tc>
                <a:tc>
                  <a:txBody>
                    <a:bodyPr/>
                    <a:lstStyle/>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0.2</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CE3F6"/>
                    </a:solidFill>
                  </a:tcPr>
                </a:tc>
                <a:extLst>
                  <a:ext uri="{0D108BD9-81ED-4DB2-BD59-A6C34878D82A}">
                    <a16:rowId xmlns:a16="http://schemas.microsoft.com/office/drawing/2014/main" val="10003"/>
                  </a:ext>
                </a:extLst>
              </a:tr>
              <a:tr h="493725">
                <a:tc>
                  <a:txBody>
                    <a:bodyPr/>
                    <a:lstStyle/>
                    <a:p>
                      <a:pPr marL="0" marR="0" lvl="0" indent="0" algn="l" rtl="0">
                        <a:lnSpc>
                          <a:spcPct val="100000"/>
                        </a:lnSpc>
                        <a:spcBef>
                          <a:spcPts val="0"/>
                        </a:spcBef>
                        <a:spcAft>
                          <a:spcPts val="0"/>
                        </a:spcAft>
                        <a:buClr>
                          <a:srgbClr val="FF0000"/>
                        </a:buClr>
                        <a:buSzPts val="2000"/>
                        <a:buFont typeface="Arial"/>
                        <a:buNone/>
                      </a:pPr>
                      <a:r>
                        <a:rPr lang="en-US" sz="2000" b="1" i="0" u="none" strike="noStrike" cap="none">
                          <a:solidFill>
                            <a:srgbClr val="FF0000"/>
                          </a:solidFill>
                          <a:latin typeface="Calibri"/>
                          <a:ea typeface="Calibri"/>
                          <a:cs typeface="Calibri"/>
                          <a:sym typeface="Calibri"/>
                        </a:rPr>
                        <a:t>Adults </a:t>
                      </a:r>
                      <a:r>
                        <a:rPr lang="en-US" sz="1800" b="1" i="0" u="none" strike="noStrike" cap="none">
                          <a:solidFill>
                            <a:srgbClr val="FF0000"/>
                          </a:solidFill>
                          <a:latin typeface="Calibri"/>
                          <a:ea typeface="Calibri"/>
                          <a:cs typeface="Calibri"/>
                          <a:sym typeface="Calibri"/>
                        </a:rPr>
                        <a:t>(18-25)</a:t>
                      </a:r>
                      <a:endParaRPr sz="1800" b="0" i="0" u="none" strike="noStrike" cap="none">
                        <a:solidFill>
                          <a:srgbClr val="FF0000"/>
                        </a:solidFill>
                        <a:latin typeface="Calibri"/>
                        <a:ea typeface="Calibri"/>
                        <a:cs typeface="Calibri"/>
                        <a:sym typeface="Calibri"/>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CE3F6"/>
                    </a:solidFill>
                  </a:tcPr>
                </a:tc>
                <a:tc>
                  <a:txBody>
                    <a:bodyPr/>
                    <a:lstStyle/>
                    <a:p>
                      <a:pPr marL="0" marR="0" lvl="0" indent="0" algn="ctr" rtl="0">
                        <a:lnSpc>
                          <a:spcPct val="100000"/>
                        </a:lnSpc>
                        <a:spcBef>
                          <a:spcPts val="0"/>
                        </a:spcBef>
                        <a:spcAft>
                          <a:spcPts val="0"/>
                        </a:spcAft>
                        <a:buClr>
                          <a:srgbClr val="FF0000"/>
                        </a:buClr>
                        <a:buSzPts val="2000"/>
                        <a:buFont typeface="Arial"/>
                        <a:buNone/>
                      </a:pPr>
                      <a:r>
                        <a:rPr lang="en-US" sz="2000" b="1" i="0" u="none" strike="noStrike" cap="none">
                          <a:solidFill>
                            <a:srgbClr val="FF0000"/>
                          </a:solidFill>
                          <a:latin typeface="Calibri"/>
                          <a:ea typeface="Calibri"/>
                          <a:cs typeface="Calibri"/>
                          <a:sym typeface="Calibri"/>
                        </a:rPr>
                        <a:t>0.3</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CE3F6"/>
                    </a:solidFill>
                  </a:tcPr>
                </a:tc>
                <a:tc>
                  <a:txBody>
                    <a:bodyPr/>
                    <a:lstStyle/>
                    <a:p>
                      <a:pPr marL="0" marR="0" lvl="0" indent="0" algn="ctr" rtl="0">
                        <a:lnSpc>
                          <a:spcPct val="100000"/>
                        </a:lnSpc>
                        <a:spcBef>
                          <a:spcPts val="0"/>
                        </a:spcBef>
                        <a:spcAft>
                          <a:spcPts val="0"/>
                        </a:spcAft>
                        <a:buClr>
                          <a:srgbClr val="FF0000"/>
                        </a:buClr>
                        <a:buSzPts val="2000"/>
                        <a:buFont typeface="Arial"/>
                        <a:buNone/>
                      </a:pPr>
                      <a:r>
                        <a:rPr lang="en-US" sz="2000" b="1" i="0" u="none" strike="noStrike" cap="none">
                          <a:solidFill>
                            <a:srgbClr val="FF0000"/>
                          </a:solidFill>
                          <a:latin typeface="Calibri"/>
                          <a:ea typeface="Calibri"/>
                          <a:cs typeface="Calibri"/>
                          <a:sym typeface="Calibri"/>
                        </a:rPr>
                        <a:t>0.4</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CE3F6"/>
                    </a:solidFill>
                  </a:tcPr>
                </a:tc>
                <a:tc>
                  <a:txBody>
                    <a:bodyPr/>
                    <a:lstStyle/>
                    <a:p>
                      <a:pPr marL="0" marR="0" lvl="0" indent="0" algn="ctr" rtl="0">
                        <a:lnSpc>
                          <a:spcPct val="100000"/>
                        </a:lnSpc>
                        <a:spcBef>
                          <a:spcPts val="0"/>
                        </a:spcBef>
                        <a:spcAft>
                          <a:spcPts val="0"/>
                        </a:spcAft>
                        <a:buClr>
                          <a:srgbClr val="FF0000"/>
                        </a:buClr>
                        <a:buSzPts val="2000"/>
                        <a:buFont typeface="Arial"/>
                        <a:buNone/>
                      </a:pPr>
                      <a:r>
                        <a:rPr lang="en-US" sz="2000" b="1" i="0" u="none" strike="noStrike" cap="none">
                          <a:solidFill>
                            <a:srgbClr val="FF0000"/>
                          </a:solidFill>
                          <a:latin typeface="Calibri"/>
                          <a:ea typeface="Calibri"/>
                          <a:cs typeface="Calibri"/>
                          <a:sym typeface="Calibri"/>
                        </a:rPr>
                        <a:t>0.5</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CE3F6"/>
                    </a:solidFill>
                  </a:tcPr>
                </a:tc>
                <a:tc>
                  <a:txBody>
                    <a:bodyPr/>
                    <a:lstStyle/>
                    <a:p>
                      <a:pPr marL="0" marR="0" lvl="0" indent="0" algn="ctr" rtl="0">
                        <a:lnSpc>
                          <a:spcPct val="100000"/>
                        </a:lnSpc>
                        <a:spcBef>
                          <a:spcPts val="0"/>
                        </a:spcBef>
                        <a:spcAft>
                          <a:spcPts val="0"/>
                        </a:spcAft>
                        <a:buClr>
                          <a:srgbClr val="FF0000"/>
                        </a:buClr>
                        <a:buSzPts val="2000"/>
                        <a:buFont typeface="Arial"/>
                        <a:buNone/>
                      </a:pPr>
                      <a:r>
                        <a:rPr lang="en-US" sz="2000" b="1" i="0" u="none" strike="noStrike" cap="none">
                          <a:solidFill>
                            <a:srgbClr val="FF0000"/>
                          </a:solidFill>
                          <a:latin typeface="Calibri"/>
                          <a:ea typeface="Calibri"/>
                          <a:cs typeface="Calibri"/>
                          <a:sym typeface="Calibri"/>
                        </a:rPr>
                        <a:t>0.4</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CE3F6"/>
                    </a:solidFill>
                  </a:tcPr>
                </a:tc>
                <a:tc>
                  <a:txBody>
                    <a:bodyPr/>
                    <a:lstStyle/>
                    <a:p>
                      <a:pPr marL="0" marR="0" lvl="0" indent="0" algn="ctr" rtl="0">
                        <a:lnSpc>
                          <a:spcPct val="100000"/>
                        </a:lnSpc>
                        <a:spcBef>
                          <a:spcPts val="0"/>
                        </a:spcBef>
                        <a:spcAft>
                          <a:spcPts val="0"/>
                        </a:spcAft>
                        <a:buClr>
                          <a:srgbClr val="FF0000"/>
                        </a:buClr>
                        <a:buSzPts val="2000"/>
                        <a:buFont typeface="Arial"/>
                        <a:buNone/>
                      </a:pPr>
                      <a:r>
                        <a:rPr lang="en-US" sz="2000" b="1" i="0" u="none" strike="noStrike" cap="none">
                          <a:solidFill>
                            <a:srgbClr val="FF0000"/>
                          </a:solidFill>
                          <a:latin typeface="Calibri"/>
                          <a:ea typeface="Calibri"/>
                          <a:cs typeface="Calibri"/>
                          <a:sym typeface="Calibri"/>
                        </a:rPr>
                        <a:t>0.4</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CE3F6"/>
                    </a:solidFill>
                  </a:tcPr>
                </a:tc>
                <a:tc>
                  <a:txBody>
                    <a:bodyPr/>
                    <a:lstStyle/>
                    <a:p>
                      <a:pPr marL="0" marR="0" lvl="0" indent="0" algn="ctr" rtl="0">
                        <a:lnSpc>
                          <a:spcPct val="100000"/>
                        </a:lnSpc>
                        <a:spcBef>
                          <a:spcPts val="0"/>
                        </a:spcBef>
                        <a:spcAft>
                          <a:spcPts val="0"/>
                        </a:spcAft>
                        <a:buClr>
                          <a:srgbClr val="FF0000"/>
                        </a:buClr>
                        <a:buSzPts val="2000"/>
                        <a:buFont typeface="Arial"/>
                        <a:buNone/>
                      </a:pPr>
                      <a:r>
                        <a:rPr lang="en-US" sz="2000" b="1" i="0" u="none" strike="noStrike" cap="none">
                          <a:solidFill>
                            <a:srgbClr val="FF0000"/>
                          </a:solidFill>
                          <a:latin typeface="Calibri"/>
                          <a:ea typeface="Calibri"/>
                          <a:cs typeface="Calibri"/>
                          <a:sym typeface="Calibri"/>
                        </a:rPr>
                        <a:t>0.5</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CE3F6"/>
                    </a:solidFill>
                  </a:tcPr>
                </a:tc>
                <a:extLst>
                  <a:ext uri="{0D108BD9-81ED-4DB2-BD59-A6C34878D82A}">
                    <a16:rowId xmlns:a16="http://schemas.microsoft.com/office/drawing/2014/main" val="10004"/>
                  </a:ext>
                </a:extLst>
              </a:tr>
              <a:tr h="493725">
                <a:tc>
                  <a:txBody>
                    <a:bodyPr/>
                    <a:lstStyle/>
                    <a:p>
                      <a:pPr marL="0" marR="0" lvl="0" indent="0" algn="l"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Adults </a:t>
                      </a:r>
                      <a:r>
                        <a:rPr lang="en-US" sz="1800" b="1" i="0" u="none" strike="noStrike" cap="none">
                          <a:solidFill>
                            <a:schemeClr val="dk1"/>
                          </a:solidFill>
                          <a:latin typeface="Calibri"/>
                          <a:ea typeface="Calibri"/>
                          <a:cs typeface="Calibri"/>
                          <a:sym typeface="Calibri"/>
                        </a:rPr>
                        <a:t>(26 &amp; older)</a:t>
                      </a:r>
                      <a:endParaRPr sz="1800" b="0" i="0" u="none" strike="noStrike" cap="none">
                        <a:solidFill>
                          <a:schemeClr val="dk1"/>
                        </a:solidFill>
                        <a:latin typeface="Calibri"/>
                        <a:ea typeface="Calibri"/>
                        <a:cs typeface="Calibri"/>
                        <a:sym typeface="Calibri"/>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CE3F6"/>
                    </a:solidFill>
                  </a:tcPr>
                </a:tc>
                <a:tc>
                  <a:txBody>
                    <a:bodyPr/>
                    <a:lstStyle/>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0.1</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CE3F6"/>
                    </a:solidFill>
                  </a:tcPr>
                </a:tc>
                <a:tc>
                  <a:txBody>
                    <a:bodyPr/>
                    <a:lstStyle/>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0.1</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CE3F6"/>
                    </a:solidFill>
                  </a:tcPr>
                </a:tc>
                <a:tc>
                  <a:txBody>
                    <a:bodyPr/>
                    <a:lstStyle/>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0.1</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CE3F6"/>
                    </a:solidFill>
                  </a:tcPr>
                </a:tc>
                <a:tc>
                  <a:txBody>
                    <a:bodyPr/>
                    <a:lstStyle/>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0.2</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CE3F6"/>
                    </a:solidFill>
                  </a:tcPr>
                </a:tc>
                <a:tc>
                  <a:txBody>
                    <a:bodyPr/>
                    <a:lstStyle/>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0.1</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CE3F6"/>
                    </a:solidFill>
                  </a:tcPr>
                </a:tc>
                <a:tc>
                  <a:txBody>
                    <a:bodyPr/>
                    <a:lstStyle/>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0.3</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CE3F6"/>
                    </a:solidFill>
                  </a:tcPr>
                </a:tc>
                <a:extLst>
                  <a:ext uri="{0D108BD9-81ED-4DB2-BD59-A6C34878D82A}">
                    <a16:rowId xmlns:a16="http://schemas.microsoft.com/office/drawing/2014/main" val="10005"/>
                  </a:ext>
                </a:extLst>
              </a:tr>
            </a:tbl>
          </a:graphicData>
        </a:graphic>
      </p:graphicFrame>
      <p:sp>
        <p:nvSpPr>
          <p:cNvPr id="590" name="Google Shape;590;p39"/>
          <p:cNvSpPr txBox="1"/>
          <p:nvPr/>
        </p:nvSpPr>
        <p:spPr>
          <a:xfrm>
            <a:off x="106363" y="6400800"/>
            <a:ext cx="44196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(SAMHSA, 2009)</a:t>
            </a:r>
            <a:endParaRPr/>
          </a:p>
        </p:txBody>
      </p:sp>
      <p:sp>
        <p:nvSpPr>
          <p:cNvPr id="591" name="Google Shape;591;p39"/>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40"/>
          <p:cNvSpPr txBox="1">
            <a:spLocks noGrp="1"/>
          </p:cNvSpPr>
          <p:nvPr>
            <p:ph type="title" idx="4294967295"/>
          </p:nvPr>
        </p:nvSpPr>
        <p:spPr>
          <a:xfrm>
            <a:off x="0" y="503238"/>
            <a:ext cx="8504238" cy="6413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Non-Medical Use of Prescription Drugs</a:t>
            </a:r>
            <a:endParaRPr/>
          </a:p>
        </p:txBody>
      </p:sp>
      <p:graphicFrame>
        <p:nvGraphicFramePr>
          <p:cNvPr id="598" name="Google Shape;598;p40"/>
          <p:cNvGraphicFramePr/>
          <p:nvPr/>
        </p:nvGraphicFramePr>
        <p:xfrm>
          <a:off x="288925" y="1905000"/>
          <a:ext cx="3000000" cy="3000000"/>
        </p:xfrm>
        <a:graphic>
          <a:graphicData uri="http://schemas.openxmlformats.org/drawingml/2006/table">
            <a:tbl>
              <a:tblPr>
                <a:noFill/>
                <a:tableStyleId>{812E7F5F-83AA-44D8-9C13-05B44884F844}</a:tableStyleId>
              </a:tblPr>
              <a:tblGrid>
                <a:gridCol w="2320925">
                  <a:extLst>
                    <a:ext uri="{9D8B030D-6E8A-4147-A177-3AD203B41FA5}">
                      <a16:colId xmlns:a16="http://schemas.microsoft.com/office/drawing/2014/main" val="20000"/>
                    </a:ext>
                  </a:extLst>
                </a:gridCol>
                <a:gridCol w="1196975">
                  <a:extLst>
                    <a:ext uri="{9D8B030D-6E8A-4147-A177-3AD203B41FA5}">
                      <a16:colId xmlns:a16="http://schemas.microsoft.com/office/drawing/2014/main" val="20001"/>
                    </a:ext>
                  </a:extLst>
                </a:gridCol>
                <a:gridCol w="1273175">
                  <a:extLst>
                    <a:ext uri="{9D8B030D-6E8A-4147-A177-3AD203B41FA5}">
                      <a16:colId xmlns:a16="http://schemas.microsoft.com/office/drawing/2014/main" val="20002"/>
                    </a:ext>
                  </a:extLst>
                </a:gridCol>
                <a:gridCol w="1498600">
                  <a:extLst>
                    <a:ext uri="{9D8B030D-6E8A-4147-A177-3AD203B41FA5}">
                      <a16:colId xmlns:a16="http://schemas.microsoft.com/office/drawing/2014/main" val="20003"/>
                    </a:ext>
                  </a:extLst>
                </a:gridCol>
                <a:gridCol w="1346200">
                  <a:extLst>
                    <a:ext uri="{9D8B030D-6E8A-4147-A177-3AD203B41FA5}">
                      <a16:colId xmlns:a16="http://schemas.microsoft.com/office/drawing/2014/main" val="20004"/>
                    </a:ext>
                  </a:extLst>
                </a:gridCol>
              </a:tblGrid>
              <a:tr h="884250">
                <a:tc>
                  <a:txBody>
                    <a:bodyPr/>
                    <a:lstStyle/>
                    <a:p>
                      <a:pPr marL="0" marR="0" lvl="0" indent="0" algn="l" rtl="0">
                        <a:lnSpc>
                          <a:spcPct val="10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12-17</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18-25</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26+</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0000"/>
                        </a:buClr>
                        <a:buSzPts val="2800"/>
                        <a:buFont typeface="Arial"/>
                        <a:buNone/>
                      </a:pPr>
                      <a:r>
                        <a:rPr lang="en-US" sz="2800" b="0" i="0" u="none" strike="noStrike" cap="none">
                          <a:solidFill>
                            <a:srgbClr val="FF0000"/>
                          </a:solidFill>
                          <a:latin typeface="Calibri"/>
                          <a:ea typeface="Calibri"/>
                          <a:cs typeface="Calibri"/>
                          <a:sym typeface="Calibri"/>
                        </a:rPr>
                        <a:t>12+ overall</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83B1FD"/>
                    </a:solidFill>
                  </a:tcPr>
                </a:tc>
                <a:extLst>
                  <a:ext uri="{0D108BD9-81ED-4DB2-BD59-A6C34878D82A}">
                    <a16:rowId xmlns:a16="http://schemas.microsoft.com/office/drawing/2014/main" val="10000"/>
                  </a:ext>
                </a:extLst>
              </a:tr>
              <a:tr h="533400">
                <a:tc>
                  <a:txBody>
                    <a:bodyPr/>
                    <a:lstStyle/>
                    <a:p>
                      <a:pPr marL="0" marR="0" lvl="0" indent="0" algn="l"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Calibri"/>
                          <a:ea typeface="Calibri"/>
                          <a:cs typeface="Calibri"/>
                          <a:sym typeface="Calibri"/>
                        </a:rPr>
                        <a:t>Pain relievers</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2.3</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4.6</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1.4</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0000"/>
                        </a:buClr>
                        <a:buSzPts val="2800"/>
                        <a:buFont typeface="Arial"/>
                        <a:buNone/>
                      </a:pPr>
                      <a:r>
                        <a:rPr lang="en-US" sz="2800" b="0" i="0" u="none" strike="noStrike" cap="none">
                          <a:solidFill>
                            <a:srgbClr val="FF0000"/>
                          </a:solidFill>
                          <a:latin typeface="Calibri"/>
                          <a:ea typeface="Calibri"/>
                          <a:cs typeface="Calibri"/>
                          <a:sym typeface="Calibri"/>
                        </a:rPr>
                        <a:t>1.9</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83B1FD"/>
                    </a:solidFill>
                  </a:tcPr>
                </a:tc>
                <a:extLst>
                  <a:ext uri="{0D108BD9-81ED-4DB2-BD59-A6C34878D82A}">
                    <a16:rowId xmlns:a16="http://schemas.microsoft.com/office/drawing/2014/main" val="10001"/>
                  </a:ext>
                </a:extLst>
              </a:tr>
              <a:tr h="533400">
                <a:tc>
                  <a:txBody>
                    <a:bodyPr/>
                    <a:lstStyle/>
                    <a:p>
                      <a:pPr marL="0" marR="0" lvl="0" indent="0" algn="l"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Calibri"/>
                          <a:ea typeface="Calibri"/>
                          <a:cs typeface="Calibri"/>
                          <a:sym typeface="Calibri"/>
                        </a:rPr>
                        <a:t>OxyContin</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0.2</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0.4</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0.1</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0000"/>
                        </a:buClr>
                        <a:buSzPts val="2800"/>
                        <a:buFont typeface="Arial"/>
                        <a:buNone/>
                      </a:pPr>
                      <a:r>
                        <a:rPr lang="en-US" sz="2800" b="0" i="0" u="none" strike="noStrike" cap="none">
                          <a:solidFill>
                            <a:srgbClr val="FF0000"/>
                          </a:solidFill>
                          <a:latin typeface="Calibri"/>
                          <a:ea typeface="Calibri"/>
                          <a:cs typeface="Calibri"/>
                          <a:sym typeface="Calibri"/>
                        </a:rPr>
                        <a:t>0.2</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83B1FD"/>
                    </a:solidFill>
                  </a:tcPr>
                </a:tc>
                <a:extLst>
                  <a:ext uri="{0D108BD9-81ED-4DB2-BD59-A6C34878D82A}">
                    <a16:rowId xmlns:a16="http://schemas.microsoft.com/office/drawing/2014/main" val="10002"/>
                  </a:ext>
                </a:extLst>
              </a:tr>
              <a:tr h="457200">
                <a:tc>
                  <a:txBody>
                    <a:bodyPr/>
                    <a:lstStyle/>
                    <a:p>
                      <a:pPr marL="0" marR="0" lvl="0" indent="0" algn="l"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Calibri"/>
                          <a:ea typeface="Calibri"/>
                          <a:cs typeface="Calibri"/>
                          <a:sym typeface="Calibri"/>
                        </a:rPr>
                        <a:t>Tranquilizers</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0.6</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1.7</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0.6</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0000"/>
                        </a:buClr>
                        <a:buSzPts val="2800"/>
                        <a:buFont typeface="Arial"/>
                        <a:buNone/>
                      </a:pPr>
                      <a:r>
                        <a:rPr lang="en-US" sz="2800" b="0" i="0" u="none" strike="noStrike" cap="none">
                          <a:solidFill>
                            <a:srgbClr val="FF0000"/>
                          </a:solidFill>
                          <a:latin typeface="Calibri"/>
                          <a:ea typeface="Calibri"/>
                          <a:cs typeface="Calibri"/>
                          <a:sym typeface="Calibri"/>
                        </a:rPr>
                        <a:t>0.7</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83B1FD"/>
                    </a:solidFill>
                  </a:tcPr>
                </a:tc>
                <a:extLst>
                  <a:ext uri="{0D108BD9-81ED-4DB2-BD59-A6C34878D82A}">
                    <a16:rowId xmlns:a16="http://schemas.microsoft.com/office/drawing/2014/main" val="10003"/>
                  </a:ext>
                </a:extLst>
              </a:tr>
              <a:tr h="519125">
                <a:tc>
                  <a:txBody>
                    <a:bodyPr/>
                    <a:lstStyle/>
                    <a:p>
                      <a:pPr marL="0" marR="0" lvl="0" indent="0" algn="l"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Calibri"/>
                          <a:ea typeface="Calibri"/>
                          <a:cs typeface="Calibri"/>
                          <a:sym typeface="Calibri"/>
                        </a:rPr>
                        <a:t>Stimulants</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0.5</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1.1</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0.2</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0000"/>
                        </a:buClr>
                        <a:buSzPts val="2800"/>
                        <a:buFont typeface="Arial"/>
                        <a:buNone/>
                      </a:pPr>
                      <a:r>
                        <a:rPr lang="en-US" sz="2800" b="0" i="0" u="none" strike="noStrike" cap="none">
                          <a:solidFill>
                            <a:srgbClr val="FF0000"/>
                          </a:solidFill>
                          <a:latin typeface="Calibri"/>
                          <a:ea typeface="Calibri"/>
                          <a:cs typeface="Calibri"/>
                          <a:sym typeface="Calibri"/>
                        </a:rPr>
                        <a:t>0.4</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83B1FD"/>
                    </a:solidFill>
                  </a:tcPr>
                </a:tc>
                <a:extLst>
                  <a:ext uri="{0D108BD9-81ED-4DB2-BD59-A6C34878D82A}">
                    <a16:rowId xmlns:a16="http://schemas.microsoft.com/office/drawing/2014/main" val="10004"/>
                  </a:ext>
                </a:extLst>
              </a:tr>
              <a:tr h="488950">
                <a:tc>
                  <a:txBody>
                    <a:bodyPr/>
                    <a:lstStyle/>
                    <a:p>
                      <a:pPr marL="0" marR="0" lvl="0" indent="0" algn="l"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Calibri"/>
                          <a:ea typeface="Calibri"/>
                          <a:cs typeface="Calibri"/>
                          <a:sym typeface="Calibri"/>
                        </a:rPr>
                        <a:t>Sedatives</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0.1</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0.2</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0.1</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0000"/>
                        </a:buClr>
                        <a:buSzPts val="2800"/>
                        <a:buFont typeface="Arial"/>
                        <a:buNone/>
                      </a:pPr>
                      <a:r>
                        <a:rPr lang="en-US" sz="2800" b="0" i="0" u="none" strike="noStrike" cap="none">
                          <a:solidFill>
                            <a:srgbClr val="FF0000"/>
                          </a:solidFill>
                          <a:latin typeface="Calibri"/>
                          <a:ea typeface="Calibri"/>
                          <a:cs typeface="Calibri"/>
                          <a:sym typeface="Calibri"/>
                        </a:rPr>
                        <a:t>0.1</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83B1FD"/>
                    </a:solidFill>
                  </a:tcPr>
                </a:tc>
                <a:extLst>
                  <a:ext uri="{0D108BD9-81ED-4DB2-BD59-A6C34878D82A}">
                    <a16:rowId xmlns:a16="http://schemas.microsoft.com/office/drawing/2014/main" val="10005"/>
                  </a:ext>
                </a:extLst>
              </a:tr>
              <a:tr h="698500">
                <a:tc gridSpan="5">
                  <a:txBody>
                    <a:bodyPr/>
                    <a:lstStyle/>
                    <a:p>
                      <a:pPr marL="0" marR="0" lvl="0" indent="0" algn="l" rtl="0">
                        <a:lnSpc>
                          <a:spcPct val="100000"/>
                        </a:lnSpc>
                        <a:spcBef>
                          <a:spcPts val="0"/>
                        </a:spcBef>
                        <a:spcAft>
                          <a:spcPts val="0"/>
                        </a:spcAft>
                        <a:buClr>
                          <a:schemeClr val="hlink"/>
                        </a:buClr>
                        <a:buSzPts val="2000"/>
                        <a:buFont typeface="Arial"/>
                        <a:buNone/>
                      </a:pPr>
                      <a:r>
                        <a:rPr lang="en-US" sz="2000" b="0" i="0" u="none" strike="noStrike" cap="none">
                          <a:solidFill>
                            <a:schemeClr val="hlink"/>
                          </a:solidFill>
                          <a:latin typeface="Calibri"/>
                          <a:ea typeface="Calibri"/>
                          <a:cs typeface="Calibri"/>
                          <a:sym typeface="Calibri"/>
                        </a:rPr>
                        <a:t>Percent </a:t>
                      </a:r>
                      <a:r>
                        <a:rPr lang="en-US" sz="2000" b="0" i="0" u="none" strike="noStrike" cap="none">
                          <a:solidFill>
                            <a:schemeClr val="dk1"/>
                          </a:solidFill>
                          <a:latin typeface="Calibri"/>
                          <a:ea typeface="Calibri"/>
                          <a:cs typeface="Calibri"/>
                          <a:sym typeface="Calibri"/>
                        </a:rPr>
                        <a:t>of U.S. Population 12 and older reporting past month non-medical use of psychotherapeutic medications in 2008.</a:t>
                      </a:r>
                      <a:endParaRPr/>
                    </a:p>
                  </a:txBody>
                  <a:tcPr marL="91450" marR="91450" marT="45725" marB="457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599" name="Google Shape;599;p40"/>
          <p:cNvSpPr txBox="1"/>
          <p:nvPr/>
        </p:nvSpPr>
        <p:spPr>
          <a:xfrm>
            <a:off x="0" y="6477000"/>
            <a:ext cx="88392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(SAMHSA, OAS, NSDUH, 2009)</a:t>
            </a:r>
            <a:endParaRPr/>
          </a:p>
        </p:txBody>
      </p:sp>
      <p:grpSp>
        <p:nvGrpSpPr>
          <p:cNvPr id="600" name="Google Shape;600;p40"/>
          <p:cNvGrpSpPr/>
          <p:nvPr/>
        </p:nvGrpSpPr>
        <p:grpSpPr>
          <a:xfrm>
            <a:off x="3879850" y="1971675"/>
            <a:ext cx="2652713" cy="3467100"/>
            <a:chOff x="3108960" y="1920240"/>
            <a:chExt cx="2490216" cy="3465576"/>
          </a:xfrm>
        </p:grpSpPr>
        <p:cxnSp>
          <p:nvCxnSpPr>
            <p:cNvPr id="601" name="Google Shape;601;p40"/>
            <p:cNvCxnSpPr/>
            <p:nvPr/>
          </p:nvCxnSpPr>
          <p:spPr>
            <a:xfrm>
              <a:off x="3124200" y="4893500"/>
              <a:ext cx="2438400" cy="1588"/>
            </a:xfrm>
            <a:prstGeom prst="straightConnector1">
              <a:avLst/>
            </a:prstGeom>
            <a:noFill/>
            <a:ln w="9525" cap="flat" cmpd="sng">
              <a:solidFill>
                <a:schemeClr val="dk1"/>
              </a:solidFill>
              <a:prstDash val="solid"/>
              <a:round/>
              <a:headEnd type="none" w="med" len="med"/>
              <a:tailEnd type="none" w="med" len="med"/>
            </a:ln>
          </p:spPr>
        </p:cxnSp>
        <p:sp>
          <p:nvSpPr>
            <p:cNvPr id="602" name="Google Shape;602;p40"/>
            <p:cNvSpPr/>
            <p:nvPr/>
          </p:nvSpPr>
          <p:spPr>
            <a:xfrm>
              <a:off x="3108960" y="1920240"/>
              <a:ext cx="2490216" cy="3465576"/>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cxnSp>
          <p:nvCxnSpPr>
            <p:cNvPr id="603" name="Google Shape;603;p40"/>
            <p:cNvCxnSpPr/>
            <p:nvPr/>
          </p:nvCxnSpPr>
          <p:spPr>
            <a:xfrm>
              <a:off x="3133208" y="2792328"/>
              <a:ext cx="2438400" cy="1588"/>
            </a:xfrm>
            <a:prstGeom prst="straightConnector1">
              <a:avLst/>
            </a:prstGeom>
            <a:noFill/>
            <a:ln w="9525" cap="flat" cmpd="sng">
              <a:solidFill>
                <a:schemeClr val="dk1"/>
              </a:solidFill>
              <a:prstDash val="solid"/>
              <a:round/>
              <a:headEnd type="none" w="med" len="med"/>
              <a:tailEnd type="none" w="med" len="med"/>
            </a:ln>
          </p:spPr>
        </p:cxnSp>
        <p:cxnSp>
          <p:nvCxnSpPr>
            <p:cNvPr id="604" name="Google Shape;604;p40"/>
            <p:cNvCxnSpPr/>
            <p:nvPr/>
          </p:nvCxnSpPr>
          <p:spPr>
            <a:xfrm>
              <a:off x="3124200" y="3338578"/>
              <a:ext cx="2438400" cy="1588"/>
            </a:xfrm>
            <a:prstGeom prst="straightConnector1">
              <a:avLst/>
            </a:prstGeom>
            <a:noFill/>
            <a:ln w="9525" cap="flat" cmpd="sng">
              <a:solidFill>
                <a:schemeClr val="dk1"/>
              </a:solidFill>
              <a:prstDash val="solid"/>
              <a:round/>
              <a:headEnd type="none" w="med" len="med"/>
              <a:tailEnd type="none" w="med" len="med"/>
            </a:ln>
          </p:spPr>
        </p:cxnSp>
        <p:cxnSp>
          <p:nvCxnSpPr>
            <p:cNvPr id="605" name="Google Shape;605;p40"/>
            <p:cNvCxnSpPr/>
            <p:nvPr/>
          </p:nvCxnSpPr>
          <p:spPr>
            <a:xfrm>
              <a:off x="3133208" y="3865151"/>
              <a:ext cx="2438400" cy="1588"/>
            </a:xfrm>
            <a:prstGeom prst="straightConnector1">
              <a:avLst/>
            </a:prstGeom>
            <a:noFill/>
            <a:ln w="9525" cap="flat" cmpd="sng">
              <a:solidFill>
                <a:schemeClr val="dk1"/>
              </a:solidFill>
              <a:prstDash val="solid"/>
              <a:round/>
              <a:headEnd type="none" w="med" len="med"/>
              <a:tailEnd type="none" w="med" len="med"/>
            </a:ln>
          </p:spPr>
        </p:cxnSp>
        <p:cxnSp>
          <p:nvCxnSpPr>
            <p:cNvPr id="606" name="Google Shape;606;p40"/>
            <p:cNvCxnSpPr/>
            <p:nvPr/>
          </p:nvCxnSpPr>
          <p:spPr>
            <a:xfrm>
              <a:off x="3124200" y="4386288"/>
              <a:ext cx="2438400" cy="1588"/>
            </a:xfrm>
            <a:prstGeom prst="straightConnector1">
              <a:avLst/>
            </a:prstGeom>
            <a:noFill/>
            <a:ln w="9525" cap="flat" cmpd="sng">
              <a:solidFill>
                <a:schemeClr val="dk1"/>
              </a:solidFill>
              <a:prstDash val="solid"/>
              <a:round/>
              <a:headEnd type="none" w="med" len="med"/>
              <a:tailEnd type="none" w="med" len="med"/>
            </a:ln>
          </p:spPr>
        </p:cxnSp>
        <p:cxnSp>
          <p:nvCxnSpPr>
            <p:cNvPr id="607" name="Google Shape;607;p40"/>
            <p:cNvCxnSpPr/>
            <p:nvPr/>
          </p:nvCxnSpPr>
          <p:spPr>
            <a:xfrm>
              <a:off x="3117522" y="4901228"/>
              <a:ext cx="2438400" cy="1588"/>
            </a:xfrm>
            <a:prstGeom prst="straightConnector1">
              <a:avLst/>
            </a:prstGeom>
            <a:noFill/>
            <a:ln w="9525" cap="flat" cmpd="sng">
              <a:solidFill>
                <a:schemeClr val="dk1"/>
              </a:solidFill>
              <a:prstDash val="solid"/>
              <a:round/>
              <a:headEnd type="none" w="med" len="med"/>
              <a:tailEnd type="none" w="med" len="med"/>
            </a:ln>
          </p:spPr>
        </p:cxnSp>
      </p:grpSp>
      <p:sp>
        <p:nvSpPr>
          <p:cNvPr id="608" name="Google Shape;608;p40"/>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00"/>
                                        </p:tgtEl>
                                      </p:cBhvr>
                                    </p:animEffect>
                                    <p:set>
                                      <p:cBhvr>
                                        <p:cTn id="7" dur="1" fill="hold">
                                          <p:stCondLst>
                                            <p:cond delay="500"/>
                                          </p:stCondLst>
                                        </p:cTn>
                                        <p:tgtEl>
                                          <p:spTgt spid="6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41"/>
          <p:cNvSpPr txBox="1">
            <a:spLocks noGrp="1"/>
          </p:cNvSpPr>
          <p:nvPr>
            <p:ph type="title" idx="4294967295"/>
          </p:nvPr>
        </p:nvSpPr>
        <p:spPr>
          <a:xfrm>
            <a:off x="152400" y="382588"/>
            <a:ext cx="8351838" cy="6413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New Non-Medical Users of Pain Relievers</a:t>
            </a:r>
            <a:endParaRPr/>
          </a:p>
        </p:txBody>
      </p:sp>
      <p:sp>
        <p:nvSpPr>
          <p:cNvPr id="615" name="Google Shape;615;p41"/>
          <p:cNvSpPr txBox="1">
            <a:spLocks noGrp="1"/>
          </p:cNvSpPr>
          <p:nvPr>
            <p:ph type="body" idx="4294967295"/>
          </p:nvPr>
        </p:nvSpPr>
        <p:spPr>
          <a:xfrm>
            <a:off x="152400" y="1371600"/>
            <a:ext cx="8351838" cy="5105400"/>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chemeClr val="dk1"/>
              </a:buClr>
              <a:buSzPts val="2800"/>
              <a:buFont typeface="Calibri"/>
              <a:buChar char="•"/>
            </a:pPr>
            <a:r>
              <a:rPr lang="en-US" sz="2800"/>
              <a:t>In 2008 – </a:t>
            </a:r>
            <a:r>
              <a:rPr lang="en-US" sz="2800">
                <a:solidFill>
                  <a:schemeClr val="hlink"/>
                </a:solidFill>
              </a:rPr>
              <a:t>2.2 million new</a:t>
            </a:r>
            <a:r>
              <a:rPr lang="en-US" sz="2800">
                <a:solidFill>
                  <a:srgbClr val="FFC000"/>
                </a:solidFill>
              </a:rPr>
              <a:t> </a:t>
            </a:r>
            <a:r>
              <a:rPr lang="en-US" sz="2800"/>
              <a:t>non-medical users </a:t>
            </a:r>
            <a:br>
              <a:rPr lang="en-US" sz="2800"/>
            </a:br>
            <a:r>
              <a:rPr lang="en-US" sz="2800"/>
              <a:t>(a decline from 2.5 million in 2003, </a:t>
            </a:r>
            <a:r>
              <a:rPr lang="en-US" sz="2800">
                <a:solidFill>
                  <a:schemeClr val="hlink"/>
                </a:solidFill>
              </a:rPr>
              <a:t>but still a lot!</a:t>
            </a:r>
            <a:r>
              <a:rPr lang="en-US" sz="2800"/>
              <a:t>)</a:t>
            </a:r>
            <a:endParaRPr/>
          </a:p>
          <a:p>
            <a:pPr marL="342900" lvl="0" indent="-342900" algn="l" rtl="0">
              <a:lnSpc>
                <a:spcPct val="80000"/>
              </a:lnSpc>
              <a:spcBef>
                <a:spcPts val="1760"/>
              </a:spcBef>
              <a:spcAft>
                <a:spcPts val="0"/>
              </a:spcAft>
              <a:buClr>
                <a:schemeClr val="dk1"/>
              </a:buClr>
              <a:buSzPts val="2800"/>
              <a:buFont typeface="Calibri"/>
              <a:buChar char="•"/>
            </a:pPr>
            <a:r>
              <a:rPr lang="en-US" sz="2800">
                <a:solidFill>
                  <a:schemeClr val="hlink"/>
                </a:solidFill>
              </a:rPr>
              <a:t>6,000</a:t>
            </a:r>
            <a:r>
              <a:rPr lang="en-US" sz="2800">
                <a:solidFill>
                  <a:srgbClr val="FFC000"/>
                </a:solidFill>
              </a:rPr>
              <a:t> </a:t>
            </a:r>
            <a:r>
              <a:rPr lang="en-US" sz="2800"/>
              <a:t>new users </a:t>
            </a:r>
            <a:r>
              <a:rPr lang="en-US" sz="2800">
                <a:solidFill>
                  <a:schemeClr val="hlink"/>
                </a:solidFill>
              </a:rPr>
              <a:t>per day</a:t>
            </a:r>
            <a:endParaRPr/>
          </a:p>
          <a:p>
            <a:pPr marL="342900" lvl="0" indent="-342900" algn="l" rtl="0">
              <a:lnSpc>
                <a:spcPct val="80000"/>
              </a:lnSpc>
              <a:spcBef>
                <a:spcPts val="1760"/>
              </a:spcBef>
              <a:spcAft>
                <a:spcPts val="0"/>
              </a:spcAft>
              <a:buClr>
                <a:schemeClr val="dk1"/>
              </a:buClr>
              <a:buSzPts val="2800"/>
              <a:buFont typeface="Calibri"/>
              <a:buChar char="•"/>
            </a:pPr>
            <a:r>
              <a:rPr lang="en-US" sz="2800"/>
              <a:t>Among youth aged </a:t>
            </a:r>
            <a:r>
              <a:rPr lang="en-US" sz="2800">
                <a:solidFill>
                  <a:schemeClr val="hlink"/>
                </a:solidFill>
              </a:rPr>
              <a:t>12-17</a:t>
            </a:r>
            <a:r>
              <a:rPr lang="en-US" sz="2800"/>
              <a:t>, </a:t>
            </a:r>
            <a:r>
              <a:rPr lang="en-US" sz="2800">
                <a:solidFill>
                  <a:schemeClr val="hlink"/>
                </a:solidFill>
              </a:rPr>
              <a:t>females more likely</a:t>
            </a:r>
            <a:r>
              <a:rPr lang="en-US" sz="2800"/>
              <a:t> to use non-medically</a:t>
            </a:r>
            <a:endParaRPr/>
          </a:p>
          <a:p>
            <a:pPr marL="342900" lvl="0" indent="-342900" algn="l" rtl="0">
              <a:lnSpc>
                <a:spcPct val="80000"/>
              </a:lnSpc>
              <a:spcBef>
                <a:spcPts val="1760"/>
              </a:spcBef>
              <a:spcAft>
                <a:spcPts val="0"/>
              </a:spcAft>
              <a:buClr>
                <a:schemeClr val="dk1"/>
              </a:buClr>
              <a:buSzPts val="2800"/>
              <a:buFont typeface="Calibri"/>
              <a:buChar char="•"/>
            </a:pPr>
            <a:r>
              <a:rPr lang="en-US" sz="2800"/>
              <a:t>Among young adults aged </a:t>
            </a:r>
            <a:r>
              <a:rPr lang="en-US" sz="2800">
                <a:solidFill>
                  <a:schemeClr val="hlink"/>
                </a:solidFill>
              </a:rPr>
              <a:t>18-25</a:t>
            </a:r>
            <a:r>
              <a:rPr lang="en-US" sz="2800"/>
              <a:t>, </a:t>
            </a:r>
            <a:r>
              <a:rPr lang="en-US" sz="2800">
                <a:solidFill>
                  <a:schemeClr val="hlink"/>
                </a:solidFill>
              </a:rPr>
              <a:t>males more likely</a:t>
            </a:r>
            <a:r>
              <a:rPr lang="en-US" sz="2800">
                <a:solidFill>
                  <a:srgbClr val="FFC000"/>
                </a:solidFill>
              </a:rPr>
              <a:t> </a:t>
            </a:r>
            <a:r>
              <a:rPr lang="en-US" sz="2800"/>
              <a:t>to use non-medically                                                                    </a:t>
            </a:r>
            <a:r>
              <a:rPr lang="en-US" sz="1400"/>
              <a:t>(SAMHSA, OAS, NSDUH, 2009)</a:t>
            </a:r>
            <a:endParaRPr/>
          </a:p>
          <a:p>
            <a:pPr marL="342900" lvl="0" indent="-342900" algn="l" rtl="0">
              <a:lnSpc>
                <a:spcPct val="80000"/>
              </a:lnSpc>
              <a:spcBef>
                <a:spcPts val="1760"/>
              </a:spcBef>
              <a:spcAft>
                <a:spcPts val="0"/>
              </a:spcAft>
              <a:buClr>
                <a:schemeClr val="dk1"/>
              </a:buClr>
              <a:buSzPts val="2800"/>
              <a:buFont typeface="Calibri"/>
              <a:buChar char="•"/>
            </a:pPr>
            <a:r>
              <a:rPr lang="en-US" sz="2800"/>
              <a:t>From 2004 to 2006, emergency department visits involving hydrocodone/combinations increased 44% and oxycodone/combinations increased 56%                </a:t>
            </a:r>
            <a:r>
              <a:rPr lang="en-US" sz="1400"/>
              <a:t>(DAWN, 2006)</a:t>
            </a:r>
            <a:endParaRPr/>
          </a:p>
        </p:txBody>
      </p:sp>
      <p:sp>
        <p:nvSpPr>
          <p:cNvPr id="616" name="Google Shape;616;p41"/>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
                                            <p:txEl>
                                              <p:pRg st="0" end="0"/>
                                            </p:txEl>
                                          </p:spTgt>
                                        </p:tgtEl>
                                        <p:attrNameLst>
                                          <p:attrName>style.visibility</p:attrName>
                                        </p:attrNameLst>
                                      </p:cBhvr>
                                      <p:to>
                                        <p:strVal val="visible"/>
                                      </p:to>
                                    </p:set>
                                    <p:animEffect transition="in" filter="fade">
                                      <p:cBhvr>
                                        <p:cTn id="7" dur="500"/>
                                        <p:tgtEl>
                                          <p:spTgt spid="6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5">
                                            <p:txEl>
                                              <p:pRg st="1" end="1"/>
                                            </p:txEl>
                                          </p:spTgt>
                                        </p:tgtEl>
                                        <p:attrNameLst>
                                          <p:attrName>style.visibility</p:attrName>
                                        </p:attrNameLst>
                                      </p:cBhvr>
                                      <p:to>
                                        <p:strVal val="visible"/>
                                      </p:to>
                                    </p:set>
                                    <p:animEffect transition="in" filter="fade">
                                      <p:cBhvr>
                                        <p:cTn id="12" dur="500"/>
                                        <p:tgtEl>
                                          <p:spTgt spid="6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5">
                                            <p:txEl>
                                              <p:pRg st="2" end="2"/>
                                            </p:txEl>
                                          </p:spTgt>
                                        </p:tgtEl>
                                        <p:attrNameLst>
                                          <p:attrName>style.visibility</p:attrName>
                                        </p:attrNameLst>
                                      </p:cBhvr>
                                      <p:to>
                                        <p:strVal val="visible"/>
                                      </p:to>
                                    </p:set>
                                    <p:animEffect transition="in" filter="fade">
                                      <p:cBhvr>
                                        <p:cTn id="17" dur="500"/>
                                        <p:tgtEl>
                                          <p:spTgt spid="6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5">
                                            <p:txEl>
                                              <p:pRg st="3" end="3"/>
                                            </p:txEl>
                                          </p:spTgt>
                                        </p:tgtEl>
                                        <p:attrNameLst>
                                          <p:attrName>style.visibility</p:attrName>
                                        </p:attrNameLst>
                                      </p:cBhvr>
                                      <p:to>
                                        <p:strVal val="visible"/>
                                      </p:to>
                                    </p:set>
                                    <p:animEffect transition="in" filter="fade">
                                      <p:cBhvr>
                                        <p:cTn id="22" dur="500"/>
                                        <p:tgtEl>
                                          <p:spTgt spid="6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5">
                                            <p:txEl>
                                              <p:pRg st="4" end="4"/>
                                            </p:txEl>
                                          </p:spTgt>
                                        </p:tgtEl>
                                        <p:attrNameLst>
                                          <p:attrName>style.visibility</p:attrName>
                                        </p:attrNameLst>
                                      </p:cBhvr>
                                      <p:to>
                                        <p:strVal val="visible"/>
                                      </p:to>
                                    </p:set>
                                    <p:animEffect transition="in" filter="fade">
                                      <p:cBhvr>
                                        <p:cTn id="27" dur="500"/>
                                        <p:tgtEl>
                                          <p:spTgt spid="6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5"/>
          <p:cNvSpPr txBox="1">
            <a:spLocks noGrp="1"/>
          </p:cNvSpPr>
          <p:nvPr>
            <p:ph type="title" idx="4294967295"/>
          </p:nvPr>
        </p:nvSpPr>
        <p:spPr>
          <a:xfrm>
            <a:off x="0" y="365125"/>
            <a:ext cx="8458200" cy="11906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NIDA/SAMHSA </a:t>
            </a:r>
            <a:br>
              <a:rPr lang="en-US" sz="3600">
                <a:latin typeface="Impact"/>
                <a:ea typeface="Impact"/>
                <a:cs typeface="Impact"/>
                <a:sym typeface="Impact"/>
              </a:rPr>
            </a:br>
            <a:r>
              <a:rPr lang="en-US" sz="3600">
                <a:latin typeface="Impact"/>
                <a:ea typeface="Impact"/>
                <a:cs typeface="Impact"/>
                <a:sym typeface="Impact"/>
              </a:rPr>
              <a:t>Blending Initiative</a:t>
            </a:r>
            <a:endParaRPr/>
          </a:p>
        </p:txBody>
      </p:sp>
      <p:sp>
        <p:nvSpPr>
          <p:cNvPr id="106" name="Google Shape;106;p15"/>
          <p:cNvSpPr txBox="1">
            <a:spLocks noGrp="1"/>
          </p:cNvSpPr>
          <p:nvPr>
            <p:ph type="body" idx="4294967295"/>
          </p:nvPr>
        </p:nvSpPr>
        <p:spPr>
          <a:xfrm>
            <a:off x="152400" y="1828800"/>
            <a:ext cx="8305800" cy="39624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Font typeface="Calibri"/>
              <a:buChar char="•"/>
            </a:pPr>
            <a:r>
              <a:rPr lang="en-US" sz="2800"/>
              <a:t>Developed in 2001 by NIDA and SAMHSA/CSAT, the initiative was designed to meld science and practice to improve addiction treatment. </a:t>
            </a:r>
            <a:endParaRPr/>
          </a:p>
          <a:p>
            <a:pPr marL="342900" lvl="0" indent="-342900" algn="l" rtl="0">
              <a:lnSpc>
                <a:spcPct val="90000"/>
              </a:lnSpc>
              <a:spcBef>
                <a:spcPts val="1400"/>
              </a:spcBef>
              <a:spcAft>
                <a:spcPts val="0"/>
              </a:spcAft>
              <a:buClr>
                <a:schemeClr val="dk1"/>
              </a:buClr>
              <a:buSzPts val="2800"/>
              <a:buFont typeface="Calibri"/>
              <a:buChar char="•"/>
            </a:pPr>
            <a:r>
              <a:rPr lang="en-US" sz="2800"/>
              <a:t>Blending Teams develop methods for dissemination of research results for adoption and implementation into practice. </a:t>
            </a:r>
            <a:endParaRPr/>
          </a:p>
          <a:p>
            <a:pPr marL="342900" lvl="0" indent="-342900" algn="l" rtl="0">
              <a:lnSpc>
                <a:spcPct val="90000"/>
              </a:lnSpc>
              <a:spcBef>
                <a:spcPts val="1400"/>
              </a:spcBef>
              <a:spcAft>
                <a:spcPts val="0"/>
              </a:spcAft>
              <a:buClr>
                <a:schemeClr val="dk1"/>
              </a:buClr>
              <a:buSzPts val="2800"/>
              <a:buFont typeface="Calibri"/>
              <a:buChar char="•"/>
            </a:pPr>
            <a:r>
              <a:rPr lang="en-US" sz="2800"/>
              <a:t>Scientific findings are able to reach the frontline service providers treating people with substance use disorders.  This is imperative to the success of drug abuse treatment programs throughout the country. </a:t>
            </a:r>
            <a:endParaRPr/>
          </a:p>
        </p:txBody>
      </p:sp>
      <p:sp>
        <p:nvSpPr>
          <p:cNvPr id="107" name="Google Shape;107;p15"/>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08" name="Google Shape;108;p15"/>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6">
                                            <p:txEl>
                                              <p:pRg st="0" end="0"/>
                                            </p:txEl>
                                          </p:spTgt>
                                        </p:tgtEl>
                                        <p:attrNameLst>
                                          <p:attrName>style.visibility</p:attrName>
                                        </p:attrNameLst>
                                      </p:cBhvr>
                                      <p:to>
                                        <p:strVal val="visible"/>
                                      </p:to>
                                    </p:set>
                                    <p:animEffect transition="in" filter="fade">
                                      <p:cBhvr>
                                        <p:cTn id="7" dur="500"/>
                                        <p:tgtEl>
                                          <p:spTgt spid="10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6">
                                            <p:txEl>
                                              <p:pRg st="1" end="1"/>
                                            </p:txEl>
                                          </p:spTgt>
                                        </p:tgtEl>
                                        <p:attrNameLst>
                                          <p:attrName>style.visibility</p:attrName>
                                        </p:attrNameLst>
                                      </p:cBhvr>
                                      <p:to>
                                        <p:strVal val="visible"/>
                                      </p:to>
                                    </p:set>
                                    <p:animEffect transition="in" filter="fade">
                                      <p:cBhvr>
                                        <p:cTn id="10" dur="500"/>
                                        <p:tgtEl>
                                          <p:spTgt spid="10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6">
                                            <p:txEl>
                                              <p:pRg st="2" end="2"/>
                                            </p:txEl>
                                          </p:spTgt>
                                        </p:tgtEl>
                                        <p:attrNameLst>
                                          <p:attrName>style.visibility</p:attrName>
                                        </p:attrNameLst>
                                      </p:cBhvr>
                                      <p:to>
                                        <p:strVal val="visible"/>
                                      </p:to>
                                    </p:set>
                                    <p:animEffect transition="in" filter="fade">
                                      <p:cBhvr>
                                        <p:cTn id="13" dur="500"/>
                                        <p:tgtEl>
                                          <p:spTgt spid="10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42"/>
          <p:cNvSpPr txBox="1">
            <a:spLocks noGrp="1"/>
          </p:cNvSpPr>
          <p:nvPr>
            <p:ph type="title" idx="4294967295"/>
          </p:nvPr>
        </p:nvSpPr>
        <p:spPr>
          <a:xfrm>
            <a:off x="0" y="228600"/>
            <a:ext cx="8458200" cy="11906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Lifetime Non-medical Use of Pain Relievers Among Young Adults</a:t>
            </a:r>
            <a:endParaRPr/>
          </a:p>
        </p:txBody>
      </p:sp>
      <p:graphicFrame>
        <p:nvGraphicFramePr>
          <p:cNvPr id="623" name="Google Shape;623;p42"/>
          <p:cNvGraphicFramePr/>
          <p:nvPr/>
        </p:nvGraphicFramePr>
        <p:xfrm>
          <a:off x="228600" y="1524000"/>
          <a:ext cx="3000000" cy="3000000"/>
        </p:xfrm>
        <a:graphic>
          <a:graphicData uri="http://schemas.openxmlformats.org/drawingml/2006/table">
            <a:tbl>
              <a:tblPr>
                <a:noFill/>
                <a:tableStyleId>{812E7F5F-83AA-44D8-9C13-05B44884F844}</a:tableStyleId>
              </a:tblPr>
              <a:tblGrid>
                <a:gridCol w="2879725">
                  <a:extLst>
                    <a:ext uri="{9D8B030D-6E8A-4147-A177-3AD203B41FA5}">
                      <a16:colId xmlns:a16="http://schemas.microsoft.com/office/drawing/2014/main" val="20000"/>
                    </a:ext>
                  </a:extLst>
                </a:gridCol>
                <a:gridCol w="1768475">
                  <a:extLst>
                    <a:ext uri="{9D8B030D-6E8A-4147-A177-3AD203B41FA5}">
                      <a16:colId xmlns:a16="http://schemas.microsoft.com/office/drawing/2014/main" val="20001"/>
                    </a:ext>
                  </a:extLst>
                </a:gridCol>
                <a:gridCol w="1479550">
                  <a:extLst>
                    <a:ext uri="{9D8B030D-6E8A-4147-A177-3AD203B41FA5}">
                      <a16:colId xmlns:a16="http://schemas.microsoft.com/office/drawing/2014/main" val="20002"/>
                    </a:ext>
                  </a:extLst>
                </a:gridCol>
                <a:gridCol w="1857375">
                  <a:extLst>
                    <a:ext uri="{9D8B030D-6E8A-4147-A177-3AD203B41FA5}">
                      <a16:colId xmlns:a16="http://schemas.microsoft.com/office/drawing/2014/main" val="20003"/>
                    </a:ext>
                  </a:extLst>
                </a:gridCol>
              </a:tblGrid>
              <a:tr h="530225">
                <a:tc>
                  <a:txBody>
                    <a:bodyPr/>
                    <a:lstStyle/>
                    <a:p>
                      <a:pPr marL="0" marR="0" lvl="0" indent="0" algn="ctr" rtl="0">
                        <a:lnSpc>
                          <a:spcPct val="100000"/>
                        </a:lnSpc>
                        <a:spcBef>
                          <a:spcPts val="0"/>
                        </a:spcBef>
                        <a:spcAft>
                          <a:spcPts val="0"/>
                        </a:spcAft>
                        <a:buClr>
                          <a:srgbClr val="C00000"/>
                        </a:buClr>
                        <a:buSzPts val="2800"/>
                        <a:buFont typeface="Arial"/>
                        <a:buNone/>
                      </a:pPr>
                      <a:r>
                        <a:rPr lang="en-US" sz="2800" b="1" i="0" u="none" strike="noStrike" cap="none">
                          <a:solidFill>
                            <a:srgbClr val="C00000"/>
                          </a:solidFill>
                          <a:latin typeface="Calibri"/>
                          <a:ea typeface="Calibri"/>
                          <a:cs typeface="Calibri"/>
                          <a:sym typeface="Calibri"/>
                        </a:rPr>
                        <a:t>Drug</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C00000"/>
                        </a:buClr>
                        <a:buSzPts val="2800"/>
                        <a:buFont typeface="Arial"/>
                        <a:buNone/>
                      </a:pPr>
                      <a:r>
                        <a:rPr lang="en-US" sz="2800" b="1" i="0" u="none" strike="noStrike" cap="none">
                          <a:solidFill>
                            <a:srgbClr val="C00000"/>
                          </a:solidFill>
                          <a:latin typeface="Calibri"/>
                          <a:ea typeface="Calibri"/>
                          <a:cs typeface="Calibri"/>
                          <a:sym typeface="Calibri"/>
                        </a:rPr>
                        <a:t>2002</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C00000"/>
                        </a:buClr>
                        <a:buSzPts val="2800"/>
                        <a:buFont typeface="Arial"/>
                        <a:buNone/>
                      </a:pPr>
                      <a:r>
                        <a:rPr lang="en-US" sz="2800" b="1" i="0" u="none" strike="noStrike" cap="none">
                          <a:solidFill>
                            <a:srgbClr val="C00000"/>
                          </a:solidFill>
                          <a:latin typeface="Calibri"/>
                          <a:ea typeface="Calibri"/>
                          <a:cs typeface="Calibri"/>
                          <a:sym typeface="Calibri"/>
                        </a:rPr>
                        <a:t>2007</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C00000"/>
                        </a:buClr>
                        <a:buSzPts val="2800"/>
                        <a:buFont typeface="Arial"/>
                        <a:buNone/>
                      </a:pPr>
                      <a:r>
                        <a:rPr lang="en-US" sz="2800" b="1" i="0" u="none" strike="noStrike" cap="none">
                          <a:solidFill>
                            <a:srgbClr val="C00000"/>
                          </a:solidFill>
                          <a:latin typeface="Calibri"/>
                          <a:ea typeface="Calibri"/>
                          <a:cs typeface="Calibri"/>
                          <a:sym typeface="Calibri"/>
                        </a:rPr>
                        <a:t>% Change</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36575">
                <a:tc>
                  <a:txBody>
                    <a:bodyPr/>
                    <a:lstStyle/>
                    <a:p>
                      <a:pPr marL="0" marR="0" lvl="0" indent="0" algn="l"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Calibri"/>
                          <a:ea typeface="Calibri"/>
                          <a:cs typeface="Calibri"/>
                          <a:sym typeface="Calibri"/>
                        </a:rPr>
                        <a:t>Darvocet/Darvon</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12.2%</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11.4%</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-0.8%</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30225">
                <a:tc>
                  <a:txBody>
                    <a:bodyPr/>
                    <a:lstStyle/>
                    <a:p>
                      <a:pPr marL="0" marR="0" lvl="0" indent="0" algn="l"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Calibri"/>
                          <a:ea typeface="Calibri"/>
                          <a:cs typeface="Calibri"/>
                          <a:sym typeface="Calibri"/>
                        </a:rPr>
                        <a:t>Percocet/Percodan</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7.4%</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8.8%</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+1.4%</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30225">
                <a:tc>
                  <a:txBody>
                    <a:bodyPr/>
                    <a:lstStyle/>
                    <a:p>
                      <a:pPr marL="0" marR="0" lvl="0" indent="0" algn="l" rtl="0">
                        <a:lnSpc>
                          <a:spcPct val="100000"/>
                        </a:lnSpc>
                        <a:spcBef>
                          <a:spcPts val="0"/>
                        </a:spcBef>
                        <a:spcAft>
                          <a:spcPts val="0"/>
                        </a:spcAft>
                        <a:buClr>
                          <a:schemeClr val="hlink"/>
                        </a:buClr>
                        <a:buSzPts val="2400"/>
                        <a:buFont typeface="Arial"/>
                        <a:buNone/>
                      </a:pPr>
                      <a:r>
                        <a:rPr lang="en-US" sz="2400" b="0" i="0" u="none" strike="noStrike" cap="none">
                          <a:solidFill>
                            <a:schemeClr val="hlink"/>
                          </a:solidFill>
                          <a:latin typeface="Calibri"/>
                          <a:ea typeface="Calibri"/>
                          <a:cs typeface="Calibri"/>
                          <a:sym typeface="Calibri"/>
                        </a:rPr>
                        <a:t>Vicodin/Lortab</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hlink"/>
                        </a:buClr>
                        <a:buSzPts val="2800"/>
                        <a:buFont typeface="Arial"/>
                        <a:buNone/>
                      </a:pPr>
                      <a:r>
                        <a:rPr lang="en-US" sz="2800" b="0" i="0" u="none" strike="noStrike" cap="none">
                          <a:solidFill>
                            <a:schemeClr val="hlink"/>
                          </a:solidFill>
                          <a:latin typeface="Calibri"/>
                          <a:ea typeface="Calibri"/>
                          <a:cs typeface="Calibri"/>
                          <a:sym typeface="Calibri"/>
                        </a:rPr>
                        <a:t>13.3%</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hlink"/>
                        </a:buClr>
                        <a:buSzPts val="2800"/>
                        <a:buFont typeface="Arial"/>
                        <a:buNone/>
                      </a:pPr>
                      <a:r>
                        <a:rPr lang="en-US" sz="2800" b="0" i="0" u="none" strike="noStrike" cap="none">
                          <a:solidFill>
                            <a:schemeClr val="hlink"/>
                          </a:solidFill>
                          <a:latin typeface="Calibri"/>
                          <a:ea typeface="Calibri"/>
                          <a:cs typeface="Calibri"/>
                          <a:sym typeface="Calibri"/>
                        </a:rPr>
                        <a:t>17.9%</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hlink"/>
                        </a:buClr>
                        <a:buSzPts val="2800"/>
                        <a:buFont typeface="Arial"/>
                        <a:buNone/>
                      </a:pPr>
                      <a:r>
                        <a:rPr lang="en-US" sz="2800" b="0" i="0" u="none" strike="noStrike" cap="none">
                          <a:solidFill>
                            <a:schemeClr val="hlink"/>
                          </a:solidFill>
                          <a:latin typeface="Calibri"/>
                          <a:ea typeface="Calibri"/>
                          <a:cs typeface="Calibri"/>
                          <a:sym typeface="Calibri"/>
                        </a:rPr>
                        <a:t>+4.6%</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30225">
                <a:tc>
                  <a:txBody>
                    <a:bodyPr/>
                    <a:lstStyle/>
                    <a:p>
                      <a:pPr marL="0" marR="0" lvl="0" indent="0" algn="l"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Calibri"/>
                          <a:ea typeface="Calibri"/>
                          <a:cs typeface="Calibri"/>
                          <a:sym typeface="Calibri"/>
                        </a:rPr>
                        <a:t>Codeine</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6.1%</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5.7%</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-0.4%</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530225">
                <a:tc>
                  <a:txBody>
                    <a:bodyPr/>
                    <a:lstStyle/>
                    <a:p>
                      <a:pPr marL="0" marR="0" lvl="0" indent="0" algn="l" rtl="0">
                        <a:lnSpc>
                          <a:spcPct val="100000"/>
                        </a:lnSpc>
                        <a:spcBef>
                          <a:spcPts val="0"/>
                        </a:spcBef>
                        <a:spcAft>
                          <a:spcPts val="0"/>
                        </a:spcAft>
                        <a:buClr>
                          <a:schemeClr val="hlink"/>
                        </a:buClr>
                        <a:buSzPts val="2400"/>
                        <a:buFont typeface="Arial"/>
                        <a:buNone/>
                      </a:pPr>
                      <a:r>
                        <a:rPr lang="en-US" sz="2400" b="0" i="0" u="none" strike="noStrike" cap="none">
                          <a:solidFill>
                            <a:schemeClr val="hlink"/>
                          </a:solidFill>
                          <a:latin typeface="Calibri"/>
                          <a:ea typeface="Calibri"/>
                          <a:cs typeface="Calibri"/>
                          <a:sym typeface="Calibri"/>
                        </a:rPr>
                        <a:t>Hydrocodone</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hlink"/>
                        </a:buClr>
                        <a:buSzPts val="2800"/>
                        <a:buFont typeface="Arial"/>
                        <a:buNone/>
                      </a:pPr>
                      <a:r>
                        <a:rPr lang="en-US" sz="2800" b="0" i="0" u="none" strike="noStrike" cap="none">
                          <a:solidFill>
                            <a:schemeClr val="hlink"/>
                          </a:solidFill>
                          <a:latin typeface="Calibri"/>
                          <a:ea typeface="Calibri"/>
                          <a:cs typeface="Calibri"/>
                          <a:sym typeface="Calibri"/>
                        </a:rPr>
                        <a:t>5.0%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hlink"/>
                        </a:buClr>
                        <a:buSzPts val="2800"/>
                        <a:buFont typeface="Arial"/>
                        <a:buNone/>
                      </a:pPr>
                      <a:r>
                        <a:rPr lang="en-US" sz="2800" b="0" i="0" u="none" strike="noStrike" cap="none">
                          <a:solidFill>
                            <a:schemeClr val="hlink"/>
                          </a:solidFill>
                          <a:latin typeface="Calibri"/>
                          <a:ea typeface="Calibri"/>
                          <a:cs typeface="Calibri"/>
                          <a:sym typeface="Calibri"/>
                        </a:rPr>
                        <a:t>7.8%</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hlink"/>
                        </a:buClr>
                        <a:buSzPts val="2800"/>
                        <a:buFont typeface="Arial"/>
                        <a:buNone/>
                      </a:pPr>
                      <a:r>
                        <a:rPr lang="en-US" sz="2800" b="0" i="0" u="none" strike="noStrike" cap="none">
                          <a:solidFill>
                            <a:schemeClr val="hlink"/>
                          </a:solidFill>
                          <a:latin typeface="Calibri"/>
                          <a:ea typeface="Calibri"/>
                          <a:cs typeface="Calibri"/>
                          <a:sym typeface="Calibri"/>
                        </a:rPr>
                        <a:t>+2.8%</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530225">
                <a:tc>
                  <a:txBody>
                    <a:bodyPr/>
                    <a:lstStyle/>
                    <a:p>
                      <a:pPr marL="0" marR="0" lvl="0" indent="0" algn="l" rtl="0">
                        <a:lnSpc>
                          <a:spcPct val="100000"/>
                        </a:lnSpc>
                        <a:spcBef>
                          <a:spcPts val="0"/>
                        </a:spcBef>
                        <a:spcAft>
                          <a:spcPts val="0"/>
                        </a:spcAft>
                        <a:buClr>
                          <a:schemeClr val="hlink"/>
                        </a:buClr>
                        <a:buSzPts val="2400"/>
                        <a:buFont typeface="Arial"/>
                        <a:buNone/>
                      </a:pPr>
                      <a:r>
                        <a:rPr lang="en-US" sz="2400" b="0" i="0" u="none" strike="noStrike" cap="none">
                          <a:solidFill>
                            <a:schemeClr val="hlink"/>
                          </a:solidFill>
                          <a:latin typeface="Calibri"/>
                          <a:ea typeface="Calibri"/>
                          <a:cs typeface="Calibri"/>
                          <a:sym typeface="Calibri"/>
                        </a:rPr>
                        <a:t>OxyContin</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hlink"/>
                        </a:buClr>
                        <a:buSzPts val="2800"/>
                        <a:buFont typeface="Arial"/>
                        <a:buNone/>
                      </a:pPr>
                      <a:r>
                        <a:rPr lang="en-US" sz="2800" b="0" i="0" u="none" strike="noStrike" cap="none">
                          <a:solidFill>
                            <a:schemeClr val="hlink"/>
                          </a:solidFill>
                          <a:latin typeface="Calibri"/>
                          <a:ea typeface="Calibri"/>
                          <a:cs typeface="Calibri"/>
                          <a:sym typeface="Calibri"/>
                        </a:rPr>
                        <a:t>2.6%</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hlink"/>
                        </a:buClr>
                        <a:buSzPts val="2800"/>
                        <a:buFont typeface="Arial"/>
                        <a:buNone/>
                      </a:pPr>
                      <a:r>
                        <a:rPr lang="en-US" sz="2800" b="0" i="0" u="none" strike="noStrike" cap="none">
                          <a:solidFill>
                            <a:schemeClr val="hlink"/>
                          </a:solidFill>
                          <a:latin typeface="Calibri"/>
                          <a:ea typeface="Calibri"/>
                          <a:cs typeface="Calibri"/>
                          <a:sym typeface="Calibri"/>
                        </a:rPr>
                        <a:t>5.2%</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hlink"/>
                        </a:buClr>
                        <a:buSzPts val="2800"/>
                        <a:buFont typeface="Arial"/>
                        <a:buNone/>
                      </a:pPr>
                      <a:r>
                        <a:rPr lang="en-US" sz="2800" b="0" i="0" u="none" strike="noStrike" cap="none">
                          <a:solidFill>
                            <a:schemeClr val="hlink"/>
                          </a:solidFill>
                          <a:latin typeface="Calibri"/>
                          <a:ea typeface="Calibri"/>
                          <a:cs typeface="Calibri"/>
                          <a:sym typeface="Calibri"/>
                        </a:rPr>
                        <a:t>+2.6%</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528650">
                <a:tc>
                  <a:txBody>
                    <a:bodyPr/>
                    <a:lstStyle/>
                    <a:p>
                      <a:pPr marL="0" marR="0" lvl="0" indent="0" algn="l"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Calibri"/>
                          <a:ea typeface="Calibri"/>
                          <a:cs typeface="Calibri"/>
                          <a:sym typeface="Calibri"/>
                        </a:rPr>
                        <a:t>Morphine</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2.1%</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2.7%</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+0.6%</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636600">
                <a:tc gridSpan="4">
                  <a:txBody>
                    <a:bodyPr/>
                    <a:lstStyle/>
                    <a:p>
                      <a:pPr marL="0" marR="0" lvl="0" indent="0" algn="l" rtl="0">
                        <a:lnSpc>
                          <a:spcPct val="100000"/>
                        </a:lnSpc>
                        <a:spcBef>
                          <a:spcPts val="0"/>
                        </a:spcBef>
                        <a:spcAft>
                          <a:spcPts val="0"/>
                        </a:spcAft>
                        <a:buClr>
                          <a:schemeClr val="dk1"/>
                        </a:buClr>
                        <a:buSzPts val="1600"/>
                        <a:buFont typeface="Arial"/>
                        <a:buNone/>
                      </a:pPr>
                      <a:r>
                        <a:rPr lang="en-US" sz="1600" b="0" i="1" u="none" strike="noStrike" cap="none">
                          <a:solidFill>
                            <a:schemeClr val="dk1"/>
                          </a:solidFill>
                          <a:latin typeface="Calibri"/>
                          <a:ea typeface="Calibri"/>
                          <a:cs typeface="Calibri"/>
                          <a:sym typeface="Calibri"/>
                        </a:rPr>
                        <a:t>Prevalence and Patterns of Nonmedical Use of OxyContin and Other Pain Relievers,  </a:t>
                      </a:r>
                      <a:br>
                        <a:rPr lang="en-US" sz="1600" b="0" i="1" u="none" strike="noStrike" cap="none">
                          <a:solidFill>
                            <a:schemeClr val="dk1"/>
                          </a:solidFill>
                          <a:latin typeface="Calibri"/>
                          <a:ea typeface="Calibri"/>
                          <a:cs typeface="Calibri"/>
                          <a:sym typeface="Calibri"/>
                        </a:rPr>
                      </a:br>
                      <a:r>
                        <a:rPr lang="en-US" sz="1600" b="0" i="1" u="none" strike="noStrike" cap="none">
                          <a:solidFill>
                            <a:schemeClr val="dk1"/>
                          </a:solidFill>
                          <a:latin typeface="Calibri"/>
                          <a:ea typeface="Calibri"/>
                          <a:cs typeface="Calibri"/>
                          <a:sym typeface="Calibri"/>
                        </a:rPr>
                        <a:t>Ages 18-25. </a:t>
                      </a:r>
                      <a:endParaRPr/>
                    </a:p>
                  </a:txBody>
                  <a:tcPr marL="91450" marR="91450" marT="45725" marB="457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624" name="Google Shape;624;p42"/>
          <p:cNvSpPr txBox="1"/>
          <p:nvPr/>
        </p:nvSpPr>
        <p:spPr>
          <a:xfrm>
            <a:off x="0" y="6553200"/>
            <a:ext cx="89154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(SAMHSA, OAS, NSDUH, 2008)</a:t>
            </a:r>
            <a:endParaRPr/>
          </a:p>
        </p:txBody>
      </p:sp>
      <p:grpSp>
        <p:nvGrpSpPr>
          <p:cNvPr id="625" name="Google Shape;625;p42"/>
          <p:cNvGrpSpPr/>
          <p:nvPr/>
        </p:nvGrpSpPr>
        <p:grpSpPr>
          <a:xfrm>
            <a:off x="228600" y="2087563"/>
            <a:ext cx="7959726" cy="3657600"/>
            <a:chOff x="533400" y="2109141"/>
            <a:chExt cx="7959215" cy="3657600"/>
          </a:xfrm>
        </p:grpSpPr>
        <p:sp>
          <p:nvSpPr>
            <p:cNvPr id="626" name="Google Shape;626;p42"/>
            <p:cNvSpPr/>
            <p:nvPr/>
          </p:nvSpPr>
          <p:spPr>
            <a:xfrm>
              <a:off x="3438462" y="2109141"/>
              <a:ext cx="5054153" cy="36576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dk1"/>
                  </a:solidFill>
                  <a:latin typeface="Calibri"/>
                  <a:ea typeface="Calibri"/>
                  <a:cs typeface="Calibri"/>
                  <a:sym typeface="Calibri"/>
                </a:rPr>
                <a:t>Which is most prevalent </a:t>
              </a:r>
              <a:endParaRPr/>
            </a:p>
            <a:p>
              <a:pPr marL="0" marR="0" lvl="0" indent="0" algn="ctr" rtl="0">
                <a:spcBef>
                  <a:spcPts val="0"/>
                </a:spcBef>
                <a:spcAft>
                  <a:spcPts val="0"/>
                </a:spcAft>
                <a:buNone/>
              </a:pPr>
              <a:r>
                <a:rPr lang="en-US" sz="2400">
                  <a:solidFill>
                    <a:schemeClr val="dk1"/>
                  </a:solidFill>
                  <a:latin typeface="Calibri"/>
                  <a:ea typeface="Calibri"/>
                  <a:cs typeface="Calibri"/>
                  <a:sym typeface="Calibri"/>
                </a:rPr>
                <a:t>among Young Adults?</a:t>
              </a:r>
              <a:endParaRPr/>
            </a:p>
          </p:txBody>
        </p:sp>
        <p:sp>
          <p:nvSpPr>
            <p:cNvPr id="627" name="Google Shape;627;p42"/>
            <p:cNvSpPr/>
            <p:nvPr/>
          </p:nvSpPr>
          <p:spPr>
            <a:xfrm>
              <a:off x="533400" y="3145062"/>
              <a:ext cx="2027058"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Vicodin/Lortab</a:t>
              </a:r>
              <a:endParaRPr/>
            </a:p>
          </p:txBody>
        </p:sp>
        <p:sp>
          <p:nvSpPr>
            <p:cNvPr id="628" name="Google Shape;628;p42"/>
            <p:cNvSpPr/>
            <p:nvPr/>
          </p:nvSpPr>
          <p:spPr>
            <a:xfrm>
              <a:off x="533400" y="4202337"/>
              <a:ext cx="1861973"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Hydrocodone</a:t>
              </a:r>
              <a:endParaRPr/>
            </a:p>
          </p:txBody>
        </p:sp>
        <p:sp>
          <p:nvSpPr>
            <p:cNvPr id="629" name="Google Shape;629;p42"/>
            <p:cNvSpPr/>
            <p:nvPr/>
          </p:nvSpPr>
          <p:spPr>
            <a:xfrm>
              <a:off x="533400" y="4742126"/>
              <a:ext cx="1469895"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OxyContin</a:t>
              </a:r>
              <a:endParaRPr/>
            </a:p>
          </p:txBody>
        </p:sp>
      </p:grpSp>
      <p:sp>
        <p:nvSpPr>
          <p:cNvPr id="630" name="Google Shape;630;p42"/>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25"/>
                                        </p:tgtEl>
                                      </p:cBhvr>
                                    </p:animEffect>
                                    <p:set>
                                      <p:cBhvr>
                                        <p:cTn id="7" dur="1" fill="hold">
                                          <p:stCondLst>
                                            <p:cond delay="500"/>
                                          </p:stCondLst>
                                        </p:cTn>
                                        <p:tgtEl>
                                          <p:spTgt spid="6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43"/>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sp>
        <p:nvSpPr>
          <p:cNvPr id="637" name="Google Shape;637;p43"/>
          <p:cNvSpPr txBox="1">
            <a:spLocks noGrp="1"/>
          </p:cNvSpPr>
          <p:nvPr>
            <p:ph type="title" idx="4294967295"/>
          </p:nvPr>
        </p:nvSpPr>
        <p:spPr>
          <a:xfrm>
            <a:off x="0" y="527050"/>
            <a:ext cx="8372475" cy="6413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Other National Data Sources</a:t>
            </a:r>
            <a:endParaRPr/>
          </a:p>
        </p:txBody>
      </p:sp>
      <p:sp>
        <p:nvSpPr>
          <p:cNvPr id="638" name="Google Shape;638;p43"/>
          <p:cNvSpPr txBox="1">
            <a:spLocks noGrp="1"/>
          </p:cNvSpPr>
          <p:nvPr>
            <p:ph type="body" idx="4294967295"/>
          </p:nvPr>
        </p:nvSpPr>
        <p:spPr>
          <a:xfrm>
            <a:off x="366713" y="1712913"/>
            <a:ext cx="8005762" cy="37338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3000"/>
              <a:buFont typeface="Calibri"/>
              <a:buChar char="•"/>
            </a:pPr>
            <a:r>
              <a:rPr lang="en-US" sz="3000"/>
              <a:t>The</a:t>
            </a:r>
            <a:r>
              <a:rPr lang="en-US" sz="3000" i="1"/>
              <a:t> Monitoring the Future </a:t>
            </a:r>
            <a:r>
              <a:rPr lang="en-US" sz="3000"/>
              <a:t>survey</a:t>
            </a:r>
            <a:r>
              <a:rPr lang="en-US" sz="3000" i="1"/>
              <a:t> </a:t>
            </a:r>
            <a:r>
              <a:rPr lang="en-US" sz="3000"/>
              <a:t>showed </a:t>
            </a:r>
            <a:r>
              <a:rPr lang="en-US" sz="3000">
                <a:solidFill>
                  <a:schemeClr val="hlink"/>
                </a:solidFill>
              </a:rPr>
              <a:t>nearly 10%</a:t>
            </a:r>
            <a:r>
              <a:rPr lang="en-US" sz="3000"/>
              <a:t> of 12</a:t>
            </a:r>
            <a:r>
              <a:rPr lang="en-US" sz="3000" baseline="30000"/>
              <a:t>th</a:t>
            </a:r>
            <a:r>
              <a:rPr lang="en-US" sz="3000"/>
              <a:t> graders reported past year nonmedical use of Vicodin and</a:t>
            </a:r>
            <a:r>
              <a:rPr lang="en-US" sz="3000">
                <a:solidFill>
                  <a:schemeClr val="dk2"/>
                </a:solidFill>
              </a:rPr>
              <a:t> </a:t>
            </a:r>
            <a:r>
              <a:rPr lang="en-US" sz="3000">
                <a:solidFill>
                  <a:schemeClr val="hlink"/>
                </a:solidFill>
              </a:rPr>
              <a:t>4.7%</a:t>
            </a:r>
            <a:r>
              <a:rPr lang="en-US" sz="3000"/>
              <a:t> reported OxyContin use in 2008.</a:t>
            </a:r>
            <a:endParaRPr/>
          </a:p>
          <a:p>
            <a:pPr marL="342900" lvl="0" indent="-152400" algn="l" rtl="0">
              <a:lnSpc>
                <a:spcPct val="90000"/>
              </a:lnSpc>
              <a:spcBef>
                <a:spcPts val="600"/>
              </a:spcBef>
              <a:spcAft>
                <a:spcPts val="0"/>
              </a:spcAft>
              <a:buClr>
                <a:schemeClr val="dk1"/>
              </a:buClr>
              <a:buSzPts val="3000"/>
              <a:buFont typeface="Calibri"/>
              <a:buNone/>
            </a:pPr>
            <a:endParaRPr sz="3000"/>
          </a:p>
          <a:p>
            <a:pPr marL="342900" lvl="0" indent="-342900" algn="l" rtl="0">
              <a:lnSpc>
                <a:spcPct val="90000"/>
              </a:lnSpc>
              <a:spcBef>
                <a:spcPts val="600"/>
              </a:spcBef>
              <a:spcAft>
                <a:spcPts val="0"/>
              </a:spcAft>
              <a:buClr>
                <a:schemeClr val="dk1"/>
              </a:buClr>
              <a:buSzPts val="3000"/>
              <a:buFont typeface="Calibri"/>
              <a:buChar char="•"/>
            </a:pPr>
            <a:r>
              <a:rPr lang="en-US" sz="3000"/>
              <a:t>The</a:t>
            </a:r>
            <a:r>
              <a:rPr lang="en-US" sz="3000" i="1"/>
              <a:t> Treatment Episode Data Set </a:t>
            </a:r>
            <a:r>
              <a:rPr lang="en-US" sz="3000"/>
              <a:t>reported a </a:t>
            </a:r>
            <a:r>
              <a:rPr lang="en-US" sz="3000">
                <a:solidFill>
                  <a:schemeClr val="hlink"/>
                </a:solidFill>
              </a:rPr>
              <a:t>450% increase</a:t>
            </a:r>
            <a:r>
              <a:rPr lang="en-US" sz="3000"/>
              <a:t> in treatment admissions for abuse of other opiates/synthetics between 1997-2007.</a:t>
            </a:r>
            <a:endParaRPr/>
          </a:p>
        </p:txBody>
      </p:sp>
      <p:sp>
        <p:nvSpPr>
          <p:cNvPr id="639" name="Google Shape;639;p43"/>
          <p:cNvSpPr/>
          <p:nvPr/>
        </p:nvSpPr>
        <p:spPr>
          <a:xfrm>
            <a:off x="457200" y="6324600"/>
            <a:ext cx="7915275"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(Johnston et al., 2009; SAMHSA, OAS, TEDS, 2009)</a:t>
            </a:r>
            <a:endParaRPr/>
          </a:p>
        </p:txBody>
      </p:sp>
      <p:sp>
        <p:nvSpPr>
          <p:cNvPr id="640" name="Google Shape;640;p43"/>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44"/>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sp>
        <p:nvSpPr>
          <p:cNvPr id="647" name="Google Shape;647;p44"/>
          <p:cNvSpPr txBox="1">
            <a:spLocks noGrp="1"/>
          </p:cNvSpPr>
          <p:nvPr>
            <p:ph type="title" idx="4294967295"/>
          </p:nvPr>
        </p:nvSpPr>
        <p:spPr>
          <a:xfrm>
            <a:off x="0" y="493713"/>
            <a:ext cx="8534400" cy="11906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National Treatment Admissions for Heroin and Other Opiates in 2007</a:t>
            </a:r>
            <a:endParaRPr/>
          </a:p>
        </p:txBody>
      </p:sp>
      <p:sp>
        <p:nvSpPr>
          <p:cNvPr id="648" name="Google Shape;648;p44"/>
          <p:cNvSpPr txBox="1">
            <a:spLocks noGrp="1"/>
          </p:cNvSpPr>
          <p:nvPr>
            <p:ph type="body" idx="4294967295"/>
          </p:nvPr>
        </p:nvSpPr>
        <p:spPr>
          <a:xfrm>
            <a:off x="685800" y="1981200"/>
            <a:ext cx="7772400" cy="4419600"/>
          </a:xfrm>
          <a:prstGeom prst="rect">
            <a:avLst/>
          </a:prstGeom>
          <a:noFill/>
          <a:ln>
            <a:noFill/>
          </a:ln>
        </p:spPr>
        <p:txBody>
          <a:bodyPr spcFirstLastPara="1" wrap="square" lIns="91425" tIns="45700" rIns="91425" bIns="45700" anchor="t" anchorCtr="0">
            <a:noAutofit/>
          </a:bodyPr>
          <a:lstStyle/>
          <a:p>
            <a:pPr marL="342900" lvl="0" indent="-342900" algn="ctr" rtl="0">
              <a:spcBef>
                <a:spcPts val="0"/>
              </a:spcBef>
              <a:spcAft>
                <a:spcPts val="0"/>
              </a:spcAft>
              <a:buClr>
                <a:schemeClr val="dk1"/>
              </a:buClr>
              <a:buSzPts val="2400"/>
              <a:buFont typeface="Arial"/>
              <a:buNone/>
            </a:pPr>
            <a:r>
              <a:rPr lang="en-US" sz="2400" i="1"/>
              <a:t>Percentage of Treatment Admissions by Age</a:t>
            </a:r>
            <a:endParaRPr/>
          </a:p>
        </p:txBody>
      </p:sp>
      <p:sp>
        <p:nvSpPr>
          <p:cNvPr id="649" name="Google Shape;649;p44"/>
          <p:cNvSpPr/>
          <p:nvPr/>
        </p:nvSpPr>
        <p:spPr>
          <a:xfrm>
            <a:off x="0" y="0"/>
            <a:ext cx="9144000" cy="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650" name="Google Shape;650;p44"/>
          <p:cNvSpPr/>
          <p:nvPr/>
        </p:nvSpPr>
        <p:spPr>
          <a:xfrm>
            <a:off x="0" y="2514600"/>
            <a:ext cx="9144000" cy="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651" name="Google Shape;651;p44"/>
          <p:cNvSpPr/>
          <p:nvPr/>
        </p:nvSpPr>
        <p:spPr>
          <a:xfrm>
            <a:off x="269875" y="6400800"/>
            <a:ext cx="8188325"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 (SAMHSA, OAS, TEDS, 2009)</a:t>
            </a:r>
            <a:endParaRPr/>
          </a:p>
        </p:txBody>
      </p:sp>
      <p:pic>
        <p:nvPicPr>
          <p:cNvPr id="652" name="Google Shape;652;p44"/>
          <p:cNvPicPr preferRelativeResize="0"/>
          <p:nvPr/>
        </p:nvPicPr>
        <p:blipFill rotWithShape="1">
          <a:blip r:embed="rId3">
            <a:alphaModFix/>
          </a:blip>
          <a:srcRect/>
          <a:stretch/>
        </p:blipFill>
        <p:spPr>
          <a:xfrm>
            <a:off x="942975" y="2076450"/>
            <a:ext cx="6940550" cy="4629150"/>
          </a:xfrm>
          <a:prstGeom prst="rect">
            <a:avLst/>
          </a:prstGeom>
          <a:noFill/>
          <a:ln>
            <a:noFill/>
          </a:ln>
        </p:spPr>
      </p:pic>
      <p:sp>
        <p:nvSpPr>
          <p:cNvPr id="653" name="Google Shape;653;p44"/>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45"/>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sp>
        <p:nvSpPr>
          <p:cNvPr id="660" name="Google Shape;660;p45"/>
          <p:cNvSpPr txBox="1">
            <a:spLocks noGrp="1"/>
          </p:cNvSpPr>
          <p:nvPr>
            <p:ph type="title" idx="4294967295"/>
          </p:nvPr>
        </p:nvSpPr>
        <p:spPr>
          <a:xfrm>
            <a:off x="0" y="744538"/>
            <a:ext cx="8372475" cy="6413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Treatment for Opioid Addiction</a:t>
            </a:r>
            <a:endParaRPr/>
          </a:p>
        </p:txBody>
      </p:sp>
      <p:sp>
        <p:nvSpPr>
          <p:cNvPr id="661" name="Google Shape;661;p45"/>
          <p:cNvSpPr txBox="1">
            <a:spLocks noGrp="1"/>
          </p:cNvSpPr>
          <p:nvPr>
            <p:ph type="body" idx="4294967295"/>
          </p:nvPr>
        </p:nvSpPr>
        <p:spPr>
          <a:xfrm>
            <a:off x="219075" y="1817688"/>
            <a:ext cx="8153400" cy="44958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Font typeface="Calibri"/>
              <a:buChar char="•"/>
            </a:pPr>
            <a:r>
              <a:rPr lang="en-US" sz="2800"/>
              <a:t>Usual treatment for young adults is </a:t>
            </a:r>
            <a:r>
              <a:rPr lang="en-US" sz="2800">
                <a:solidFill>
                  <a:schemeClr val="hlink"/>
                </a:solidFill>
              </a:rPr>
              <a:t>short-term detoxification</a:t>
            </a:r>
            <a:r>
              <a:rPr lang="en-US" sz="2800"/>
              <a:t> and </a:t>
            </a:r>
            <a:r>
              <a:rPr lang="en-US" sz="2800">
                <a:solidFill>
                  <a:schemeClr val="hlink"/>
                </a:solidFill>
              </a:rPr>
              <a:t>individual or group therapy</a:t>
            </a:r>
            <a:endParaRPr/>
          </a:p>
          <a:p>
            <a:pPr marL="342900" lvl="0" indent="-342900" algn="l" rtl="0">
              <a:lnSpc>
                <a:spcPct val="90000"/>
              </a:lnSpc>
              <a:spcBef>
                <a:spcPts val="1400"/>
              </a:spcBef>
              <a:spcAft>
                <a:spcPts val="0"/>
              </a:spcAft>
              <a:buClr>
                <a:schemeClr val="dk1"/>
              </a:buClr>
              <a:buSzPts val="2800"/>
              <a:buFont typeface="Calibri"/>
              <a:buChar char="•"/>
            </a:pPr>
            <a:r>
              <a:rPr lang="en-US" sz="2800"/>
              <a:t>Buprenorphine </a:t>
            </a:r>
            <a:r>
              <a:rPr lang="en-US" sz="2800">
                <a:solidFill>
                  <a:schemeClr val="hlink"/>
                </a:solidFill>
              </a:rPr>
              <a:t>originally studied in adults</a:t>
            </a:r>
            <a:r>
              <a:rPr lang="en-US" sz="2800"/>
              <a:t> with </a:t>
            </a:r>
            <a:br>
              <a:rPr lang="en-US" sz="2800"/>
            </a:br>
            <a:r>
              <a:rPr lang="en-US" sz="2800">
                <a:solidFill>
                  <a:schemeClr val="hlink"/>
                </a:solidFill>
              </a:rPr>
              <a:t>long-term addiction</a:t>
            </a:r>
            <a:endParaRPr/>
          </a:p>
          <a:p>
            <a:pPr marL="342900" lvl="0" indent="-342900" algn="l" rtl="0">
              <a:lnSpc>
                <a:spcPct val="90000"/>
              </a:lnSpc>
              <a:spcBef>
                <a:spcPts val="1400"/>
              </a:spcBef>
              <a:spcAft>
                <a:spcPts val="0"/>
              </a:spcAft>
              <a:buClr>
                <a:schemeClr val="dk1"/>
              </a:buClr>
              <a:buSzPts val="2800"/>
              <a:buFont typeface="Calibri"/>
              <a:buChar char="•"/>
            </a:pPr>
            <a:r>
              <a:rPr lang="en-US" sz="2800"/>
              <a:t>Buprenorphine is FDA-approved for opioid dependent persons </a:t>
            </a:r>
            <a:r>
              <a:rPr lang="en-US" sz="2800">
                <a:solidFill>
                  <a:schemeClr val="hlink"/>
                </a:solidFill>
              </a:rPr>
              <a:t>age 16 and older</a:t>
            </a:r>
            <a:endParaRPr/>
          </a:p>
          <a:p>
            <a:pPr marL="342900" lvl="0" indent="-342900" algn="l" rtl="0">
              <a:lnSpc>
                <a:spcPct val="90000"/>
              </a:lnSpc>
              <a:spcBef>
                <a:spcPts val="1400"/>
              </a:spcBef>
              <a:spcAft>
                <a:spcPts val="0"/>
              </a:spcAft>
              <a:buClr>
                <a:schemeClr val="dk1"/>
              </a:buClr>
              <a:buSzPts val="2800"/>
              <a:buFont typeface="Calibri"/>
              <a:buChar char="•"/>
            </a:pPr>
            <a:r>
              <a:rPr lang="en-US" sz="2800"/>
              <a:t>NIDA has recently completed a clinical trial of </a:t>
            </a:r>
            <a:r>
              <a:rPr lang="en-US" sz="2800">
                <a:solidFill>
                  <a:schemeClr val="hlink"/>
                </a:solidFill>
              </a:rPr>
              <a:t>buprenorphine for opioid-addicted young adults</a:t>
            </a:r>
            <a:endParaRPr/>
          </a:p>
          <a:p>
            <a:pPr marL="342900" lvl="0" indent="-152400" algn="l" rtl="0">
              <a:lnSpc>
                <a:spcPct val="90000"/>
              </a:lnSpc>
              <a:spcBef>
                <a:spcPts val="1440"/>
              </a:spcBef>
              <a:spcAft>
                <a:spcPts val="0"/>
              </a:spcAft>
              <a:buClr>
                <a:schemeClr val="dk1"/>
              </a:buClr>
              <a:buSzPts val="3000"/>
              <a:buNone/>
            </a:pPr>
            <a:endParaRPr sz="3000">
              <a:solidFill>
                <a:schemeClr val="dk2"/>
              </a:solidFill>
            </a:endParaRPr>
          </a:p>
        </p:txBody>
      </p:sp>
      <p:sp>
        <p:nvSpPr>
          <p:cNvPr id="662" name="Google Shape;662;p45"/>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1">
                                            <p:txEl>
                                              <p:pRg st="0" end="0"/>
                                            </p:txEl>
                                          </p:spTgt>
                                        </p:tgtEl>
                                        <p:attrNameLst>
                                          <p:attrName>style.visibility</p:attrName>
                                        </p:attrNameLst>
                                      </p:cBhvr>
                                      <p:to>
                                        <p:strVal val="visible"/>
                                      </p:to>
                                    </p:set>
                                    <p:animEffect transition="in" filter="fade">
                                      <p:cBhvr>
                                        <p:cTn id="7" dur="500"/>
                                        <p:tgtEl>
                                          <p:spTgt spid="6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1">
                                            <p:txEl>
                                              <p:pRg st="1" end="1"/>
                                            </p:txEl>
                                          </p:spTgt>
                                        </p:tgtEl>
                                        <p:attrNameLst>
                                          <p:attrName>style.visibility</p:attrName>
                                        </p:attrNameLst>
                                      </p:cBhvr>
                                      <p:to>
                                        <p:strVal val="visible"/>
                                      </p:to>
                                    </p:set>
                                    <p:animEffect transition="in" filter="fade">
                                      <p:cBhvr>
                                        <p:cTn id="12" dur="500"/>
                                        <p:tgtEl>
                                          <p:spTgt spid="66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1">
                                            <p:txEl>
                                              <p:pRg st="2" end="2"/>
                                            </p:txEl>
                                          </p:spTgt>
                                        </p:tgtEl>
                                        <p:attrNameLst>
                                          <p:attrName>style.visibility</p:attrName>
                                        </p:attrNameLst>
                                      </p:cBhvr>
                                      <p:to>
                                        <p:strVal val="visible"/>
                                      </p:to>
                                    </p:set>
                                    <p:animEffect transition="in" filter="fade">
                                      <p:cBhvr>
                                        <p:cTn id="17" dur="500"/>
                                        <p:tgtEl>
                                          <p:spTgt spid="66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1">
                                            <p:txEl>
                                              <p:pRg st="3" end="3"/>
                                            </p:txEl>
                                          </p:spTgt>
                                        </p:tgtEl>
                                        <p:attrNameLst>
                                          <p:attrName>style.visibility</p:attrName>
                                        </p:attrNameLst>
                                      </p:cBhvr>
                                      <p:to>
                                        <p:strVal val="visible"/>
                                      </p:to>
                                    </p:set>
                                    <p:animEffect transition="in" filter="fade">
                                      <p:cBhvr>
                                        <p:cTn id="22" dur="500"/>
                                        <p:tgtEl>
                                          <p:spTgt spid="66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1">
                                            <p:txEl>
                                              <p:pRg st="4" end="4"/>
                                            </p:txEl>
                                          </p:spTgt>
                                        </p:tgtEl>
                                        <p:attrNameLst>
                                          <p:attrName>style.visibility</p:attrName>
                                        </p:attrNameLst>
                                      </p:cBhvr>
                                      <p:to>
                                        <p:strVal val="visible"/>
                                      </p:to>
                                    </p:set>
                                    <p:animEffect transition="in" filter="fade">
                                      <p:cBhvr>
                                        <p:cTn id="27" dur="500"/>
                                        <p:tgtEl>
                                          <p:spTgt spid="66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46"/>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sp>
        <p:nvSpPr>
          <p:cNvPr id="669" name="Google Shape;669;p46"/>
          <p:cNvSpPr txBox="1">
            <a:spLocks noGrp="1"/>
          </p:cNvSpPr>
          <p:nvPr>
            <p:ph type="title" idx="4294967295"/>
          </p:nvPr>
        </p:nvSpPr>
        <p:spPr>
          <a:xfrm>
            <a:off x="0" y="395288"/>
            <a:ext cx="8458200" cy="11906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Views on </a:t>
            </a:r>
            <a:br>
              <a:rPr lang="en-US" sz="3600">
                <a:latin typeface="Impact"/>
                <a:ea typeface="Impact"/>
                <a:cs typeface="Impact"/>
                <a:sym typeface="Impact"/>
              </a:rPr>
            </a:br>
            <a:r>
              <a:rPr lang="en-US" sz="3600">
                <a:latin typeface="Impact"/>
                <a:ea typeface="Impact"/>
                <a:cs typeface="Impact"/>
                <a:sym typeface="Impact"/>
              </a:rPr>
              <a:t>Medication-Assisted Treatment</a:t>
            </a:r>
            <a:endParaRPr/>
          </a:p>
        </p:txBody>
      </p:sp>
      <p:sp>
        <p:nvSpPr>
          <p:cNvPr id="670" name="Google Shape;670;p46"/>
          <p:cNvSpPr/>
          <p:nvPr/>
        </p:nvSpPr>
        <p:spPr>
          <a:xfrm flipH="1">
            <a:off x="2282825" y="5334000"/>
            <a:ext cx="4578350" cy="5191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chemeClr val="dk1"/>
                </a:solidFill>
                <a:latin typeface="Arial"/>
                <a:ea typeface="Arial"/>
                <a:cs typeface="Arial"/>
                <a:sym typeface="Arial"/>
              </a:rPr>
              <a:t>20-30 minutes</a:t>
            </a:r>
            <a:endParaRPr/>
          </a:p>
        </p:txBody>
      </p:sp>
      <p:sp>
        <p:nvSpPr>
          <p:cNvPr id="671" name="Google Shape;671;p46"/>
          <p:cNvSpPr txBox="1">
            <a:spLocks noGrp="1"/>
          </p:cNvSpPr>
          <p:nvPr>
            <p:ph type="body" idx="4294967295"/>
          </p:nvPr>
        </p:nvSpPr>
        <p:spPr>
          <a:xfrm>
            <a:off x="958850" y="1646238"/>
            <a:ext cx="7110413" cy="505936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None/>
            </a:pPr>
            <a:endParaRPr sz="2800"/>
          </a:p>
          <a:p>
            <a:pPr marL="342900" lvl="0" indent="-342900" algn="l" rtl="0">
              <a:spcBef>
                <a:spcPts val="560"/>
              </a:spcBef>
              <a:spcAft>
                <a:spcPts val="0"/>
              </a:spcAft>
              <a:buClr>
                <a:schemeClr val="dk1"/>
              </a:buClr>
              <a:buSzPts val="2800"/>
              <a:buFont typeface="Arial"/>
              <a:buNone/>
            </a:pPr>
            <a:endParaRPr sz="2800"/>
          </a:p>
          <a:p>
            <a:pPr marL="342900" lvl="0" indent="-342900" algn="l" rtl="0">
              <a:spcBef>
                <a:spcPts val="560"/>
              </a:spcBef>
              <a:spcAft>
                <a:spcPts val="0"/>
              </a:spcAft>
              <a:buClr>
                <a:schemeClr val="dk1"/>
              </a:buClr>
              <a:buSzPts val="2800"/>
              <a:buFont typeface="Arial"/>
              <a:buNone/>
            </a:pPr>
            <a:endParaRPr sz="2800"/>
          </a:p>
          <a:p>
            <a:pPr marL="342900" lvl="0" indent="-342900" algn="l" rtl="0">
              <a:spcBef>
                <a:spcPts val="560"/>
              </a:spcBef>
              <a:spcAft>
                <a:spcPts val="0"/>
              </a:spcAft>
              <a:buClr>
                <a:schemeClr val="dk1"/>
              </a:buClr>
              <a:buSzPts val="2800"/>
              <a:buFont typeface="Arial"/>
              <a:buNone/>
            </a:pPr>
            <a:endParaRPr sz="2800"/>
          </a:p>
          <a:p>
            <a:pPr marL="342900" lvl="0" indent="-342900" algn="ctr" rtl="0">
              <a:spcBef>
                <a:spcPts val="880"/>
              </a:spcBef>
              <a:spcAft>
                <a:spcPts val="0"/>
              </a:spcAft>
              <a:buClr>
                <a:schemeClr val="dk1"/>
              </a:buClr>
              <a:buSzPts val="1400"/>
              <a:buFont typeface="Arial"/>
              <a:buNone/>
            </a:pPr>
            <a:r>
              <a:rPr lang="en-US" sz="1400"/>
              <a:t>1 – </a:t>
            </a:r>
            <a:r>
              <a:rPr lang="en-US" sz="1600"/>
              <a:t>2 – </a:t>
            </a:r>
            <a:r>
              <a:rPr lang="en-US" sz="1800"/>
              <a:t>3 -</a:t>
            </a:r>
            <a:r>
              <a:rPr lang="en-US" sz="2000"/>
              <a:t>4 -</a:t>
            </a:r>
            <a:r>
              <a:rPr lang="en-US" sz="2400"/>
              <a:t>5 -</a:t>
            </a:r>
            <a:r>
              <a:rPr lang="en-US" sz="2800"/>
              <a:t>6 -7 -</a:t>
            </a:r>
            <a:r>
              <a:rPr lang="en-US" sz="3600"/>
              <a:t>8 – </a:t>
            </a:r>
            <a:r>
              <a:rPr lang="en-US" sz="4000"/>
              <a:t>9 - </a:t>
            </a:r>
            <a:r>
              <a:rPr lang="en-US" sz="4400"/>
              <a:t>10</a:t>
            </a:r>
            <a:endParaRPr sz="1400"/>
          </a:p>
          <a:p>
            <a:pPr marL="342900" lvl="0" indent="-342900" algn="ctr" rtl="0">
              <a:spcBef>
                <a:spcPts val="560"/>
              </a:spcBef>
              <a:spcAft>
                <a:spcPts val="0"/>
              </a:spcAft>
              <a:buClr>
                <a:schemeClr val="dk1"/>
              </a:buClr>
              <a:buSzPts val="2800"/>
              <a:buFont typeface="Arial"/>
              <a:buNone/>
            </a:pPr>
            <a:endParaRPr sz="2800" b="1"/>
          </a:p>
          <a:p>
            <a:pPr marL="342900" lvl="0" indent="-342900" algn="ctr" rtl="0">
              <a:spcBef>
                <a:spcPts val="560"/>
              </a:spcBef>
              <a:spcAft>
                <a:spcPts val="0"/>
              </a:spcAft>
              <a:buClr>
                <a:schemeClr val="dk1"/>
              </a:buClr>
              <a:buSzPts val="2800"/>
              <a:buFont typeface="Arial"/>
              <a:buNone/>
            </a:pPr>
            <a:r>
              <a:rPr lang="en-US" sz="2800" b="1"/>
              <a:t>What do You Think?</a:t>
            </a:r>
            <a:endParaRPr/>
          </a:p>
        </p:txBody>
      </p:sp>
      <p:pic>
        <p:nvPicPr>
          <p:cNvPr id="672" name="Google Shape;672;p46" descr="C:\Documents and Settings\tfreese\Local Settings\Temporary Internet Files\Content.IE5\0WULTWF8\MPj04025850000[1].jpg"/>
          <p:cNvPicPr preferRelativeResize="0"/>
          <p:nvPr/>
        </p:nvPicPr>
        <p:blipFill rotWithShape="1">
          <a:blip r:embed="rId3">
            <a:alphaModFix/>
          </a:blip>
          <a:srcRect/>
          <a:stretch/>
        </p:blipFill>
        <p:spPr>
          <a:xfrm rot="-2758265">
            <a:off x="6861175" y="2719388"/>
            <a:ext cx="1373187" cy="1373188"/>
          </a:xfrm>
          <a:prstGeom prst="rect">
            <a:avLst/>
          </a:prstGeom>
          <a:noFill/>
          <a:ln>
            <a:noFill/>
          </a:ln>
        </p:spPr>
      </p:pic>
      <p:pic>
        <p:nvPicPr>
          <p:cNvPr id="673" name="Google Shape;673;p46" descr="C:\Documents and Settings\tfreese\Local Settings\Temporary Internet Files\Content.IE5\0WULTWF8\MPj04025850000[1].jpg"/>
          <p:cNvPicPr preferRelativeResize="0"/>
          <p:nvPr/>
        </p:nvPicPr>
        <p:blipFill rotWithShape="1">
          <a:blip r:embed="rId3">
            <a:alphaModFix/>
          </a:blip>
          <a:srcRect/>
          <a:stretch/>
        </p:blipFill>
        <p:spPr>
          <a:xfrm rot="8067248">
            <a:off x="512763" y="2719388"/>
            <a:ext cx="1373187" cy="1373187"/>
          </a:xfrm>
          <a:prstGeom prst="rect">
            <a:avLst/>
          </a:prstGeom>
          <a:noFill/>
          <a:ln>
            <a:noFill/>
          </a:ln>
        </p:spPr>
      </p:pic>
      <p:sp>
        <p:nvSpPr>
          <p:cNvPr id="674" name="Google Shape;674;p46"/>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73"/>
                                        </p:tgtEl>
                                        <p:attrNameLst>
                                          <p:attrName>style.visibility</p:attrName>
                                        </p:attrNameLst>
                                      </p:cBhvr>
                                      <p:to>
                                        <p:strVal val="visible"/>
                                      </p:to>
                                    </p:set>
                                    <p:animEffect transition="in" filter="fade">
                                      <p:cBhvr>
                                        <p:cTn id="7" dur="1000"/>
                                        <p:tgtEl>
                                          <p:spTgt spid="67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72"/>
                                        </p:tgtEl>
                                        <p:attrNameLst>
                                          <p:attrName>style.visibility</p:attrName>
                                        </p:attrNameLst>
                                      </p:cBhvr>
                                      <p:to>
                                        <p:strVal val="visible"/>
                                      </p:to>
                                    </p:set>
                                    <p:animEffect transition="in" filter="fade">
                                      <p:cBhvr>
                                        <p:cTn id="11" dur="1000"/>
                                        <p:tgtEl>
                                          <p:spTgt spid="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47"/>
          <p:cNvSpPr txBox="1">
            <a:spLocks noGrp="1"/>
          </p:cNvSpPr>
          <p:nvPr>
            <p:ph type="ctrTitle" idx="4294967295"/>
          </p:nvPr>
        </p:nvSpPr>
        <p:spPr>
          <a:xfrm>
            <a:off x="0" y="109538"/>
            <a:ext cx="9144000" cy="762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Impact"/>
                <a:ea typeface="Impact"/>
                <a:cs typeface="Impact"/>
                <a:sym typeface="Impact"/>
              </a:rPr>
              <a:t>The Big Question</a:t>
            </a:r>
            <a:r>
              <a:rPr lang="en-US" sz="4400" b="0" i="0" u="none" strike="noStrike" cap="none">
                <a:solidFill>
                  <a:schemeClr val="dk1"/>
                </a:solidFill>
                <a:latin typeface="Calibri"/>
                <a:ea typeface="Calibri"/>
                <a:cs typeface="Calibri"/>
                <a:sym typeface="Calibri"/>
              </a:rPr>
              <a:t>… </a:t>
            </a:r>
            <a:endParaRPr/>
          </a:p>
        </p:txBody>
      </p:sp>
      <p:sp>
        <p:nvSpPr>
          <p:cNvPr id="681" name="Google Shape;681;p47"/>
          <p:cNvSpPr txBox="1">
            <a:spLocks noGrp="1"/>
          </p:cNvSpPr>
          <p:nvPr>
            <p:ph type="subTitle" idx="4294967295"/>
          </p:nvPr>
        </p:nvSpPr>
        <p:spPr>
          <a:xfrm>
            <a:off x="0" y="838200"/>
            <a:ext cx="8458200" cy="1371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Should we really be using Buprenorphine </a:t>
            </a:r>
            <a:endParaRPr/>
          </a:p>
          <a:p>
            <a:pPr marL="0" marR="0" lvl="0" indent="0" algn="ctr" rtl="0">
              <a:spcBef>
                <a:spcPts val="56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with Young Adults?  One provider’s reaction.</a:t>
            </a:r>
            <a:endParaRPr/>
          </a:p>
        </p:txBody>
      </p:sp>
      <p:sp>
        <p:nvSpPr>
          <p:cNvPr id="682" name="Google Shape;682;p47"/>
          <p:cNvSpPr txBox="1"/>
          <p:nvPr/>
        </p:nvSpPr>
        <p:spPr>
          <a:xfrm>
            <a:off x="6553200" y="6324600"/>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sp>
        <p:nvSpPr>
          <p:cNvPr id="683" name="Google Shape;683;p47"/>
          <p:cNvSpPr txBox="1"/>
          <p:nvPr/>
        </p:nvSpPr>
        <p:spPr>
          <a:xfrm>
            <a:off x="0" y="5791200"/>
            <a:ext cx="8458200" cy="1066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What do you think?</a:t>
            </a:r>
            <a:endParaRPr/>
          </a:p>
        </p:txBody>
      </p:sp>
      <p:sp>
        <p:nvSpPr>
          <p:cNvPr id="684" name="Google Shape;684;p47"/>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35</a:t>
            </a:fld>
            <a:endParaRPr/>
          </a:p>
        </p:txBody>
      </p:sp>
      <p:pic>
        <p:nvPicPr>
          <p:cNvPr id="685" name="Google Shape;685;p47" descr="/Users/andrewrodbell/Desktop/Young Adult Bup 12-23-2009/clip 2p25avi.avi"/>
          <p:cNvPicPr preferRelativeResize="0"/>
          <p:nvPr/>
        </p:nvPicPr>
        <p:blipFill rotWithShape="1">
          <a:blip r:embed="rId5">
            <a:alphaModFix/>
          </a:blip>
          <a:srcRect/>
          <a:stretch/>
        </p:blipFill>
        <p:spPr>
          <a:xfrm>
            <a:off x="2070100" y="2298700"/>
            <a:ext cx="4535488" cy="3444875"/>
          </a:xfrm>
          <a:prstGeom prst="rect">
            <a:avLst/>
          </a:prstGeom>
          <a:noFill/>
          <a:ln>
            <a:noFill/>
          </a:ln>
        </p:spPr>
      </p:pic>
      <p:sp>
        <p:nvSpPr>
          <p:cNvPr id="686" name="Google Shape;686;p47"/>
          <p:cNvSpPr/>
          <p:nvPr/>
        </p:nvSpPr>
        <p:spPr>
          <a:xfrm>
            <a:off x="1149350" y="2209800"/>
            <a:ext cx="6248400" cy="3662541"/>
          </a:xfrm>
          <a:prstGeom prst="rect">
            <a:avLst/>
          </a:prstGeom>
          <a:solidFill>
            <a:schemeClr val="dk2"/>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3600" strike="sngStrike">
              <a:solidFill>
                <a:schemeClr val="lt1"/>
              </a:solidFill>
              <a:latin typeface="Impact"/>
              <a:ea typeface="Impact"/>
              <a:cs typeface="Impact"/>
              <a:sym typeface="Impact"/>
            </a:endParaRPr>
          </a:p>
          <a:p>
            <a:pPr marL="0" marR="0" lvl="0" indent="0" algn="ctr" rtl="0">
              <a:spcBef>
                <a:spcPts val="0"/>
              </a:spcBef>
              <a:spcAft>
                <a:spcPts val="0"/>
              </a:spcAft>
              <a:buNone/>
            </a:pPr>
            <a:r>
              <a:rPr lang="en-US" sz="2800">
                <a:solidFill>
                  <a:schemeClr val="lt1"/>
                </a:solidFill>
                <a:latin typeface="Impact"/>
                <a:ea typeface="Impact"/>
                <a:cs typeface="Impact"/>
                <a:sym typeface="Impact"/>
              </a:rPr>
              <a:t>Shannon Garrett</a:t>
            </a:r>
            <a:endParaRPr/>
          </a:p>
          <a:p>
            <a:pPr marL="0" marR="0" lvl="0" indent="0" algn="ctr" rtl="0">
              <a:spcBef>
                <a:spcPts val="0"/>
              </a:spcBef>
              <a:spcAft>
                <a:spcPts val="0"/>
              </a:spcAft>
              <a:buNone/>
            </a:pPr>
            <a:r>
              <a:rPr lang="en-US" sz="2400">
                <a:solidFill>
                  <a:schemeClr val="lt1"/>
                </a:solidFill>
                <a:latin typeface="Impact"/>
                <a:ea typeface="Impact"/>
                <a:cs typeface="Impact"/>
                <a:sym typeface="Impact"/>
              </a:rPr>
              <a:t>Program Director of Adolescent Services</a:t>
            </a:r>
            <a:endParaRPr/>
          </a:p>
          <a:p>
            <a:pPr marL="0" marR="0" lvl="0" indent="0" algn="ctr" rtl="0">
              <a:spcBef>
                <a:spcPts val="0"/>
              </a:spcBef>
              <a:spcAft>
                <a:spcPts val="0"/>
              </a:spcAft>
              <a:buNone/>
            </a:pPr>
            <a:r>
              <a:rPr lang="en-US" sz="2400">
                <a:solidFill>
                  <a:schemeClr val="lt1"/>
                </a:solidFill>
                <a:latin typeface="Impact"/>
                <a:ea typeface="Impact"/>
                <a:cs typeface="Impact"/>
                <a:sym typeface="Impact"/>
              </a:rPr>
              <a:t>Mountain Manor Treatment Center</a:t>
            </a:r>
            <a:endParaRPr/>
          </a:p>
          <a:p>
            <a:pPr marL="0" marR="0" lvl="0" indent="0" algn="ctr" rtl="0">
              <a:spcBef>
                <a:spcPts val="0"/>
              </a:spcBef>
              <a:spcAft>
                <a:spcPts val="0"/>
              </a:spcAft>
              <a:buNone/>
            </a:pPr>
            <a:r>
              <a:rPr lang="en-US" sz="2400">
                <a:solidFill>
                  <a:schemeClr val="lt1"/>
                </a:solidFill>
                <a:latin typeface="Impact"/>
                <a:ea typeface="Impact"/>
                <a:cs typeface="Impact"/>
                <a:sym typeface="Impact"/>
              </a:rPr>
              <a:t>Baltimore, MD</a:t>
            </a:r>
            <a:endParaRPr/>
          </a:p>
          <a:p>
            <a:pPr marL="0" marR="0" lvl="0" indent="0" algn="ctr" rtl="0">
              <a:spcBef>
                <a:spcPts val="0"/>
              </a:spcBef>
              <a:spcAft>
                <a:spcPts val="0"/>
              </a:spcAft>
              <a:buNone/>
            </a:pPr>
            <a:endParaRPr sz="2400" strike="sngStrike">
              <a:solidFill>
                <a:schemeClr val="lt1"/>
              </a:solidFill>
              <a:latin typeface="Impact"/>
              <a:ea typeface="Impact"/>
              <a:cs typeface="Impact"/>
              <a:sym typeface="Impact"/>
            </a:endParaRPr>
          </a:p>
          <a:p>
            <a:pPr marL="0" marR="0" lvl="0" indent="0" algn="ctr" rtl="0">
              <a:spcBef>
                <a:spcPts val="0"/>
              </a:spcBef>
              <a:spcAft>
                <a:spcPts val="0"/>
              </a:spcAft>
              <a:buNone/>
            </a:pPr>
            <a:endParaRPr sz="2400" strike="sngStrike">
              <a:solidFill>
                <a:schemeClr val="lt1"/>
              </a:solidFill>
              <a:latin typeface="Impact"/>
              <a:ea typeface="Impact"/>
              <a:cs typeface="Impact"/>
              <a:sym typeface="Impact"/>
            </a:endParaRPr>
          </a:p>
          <a:p>
            <a:pPr marL="0" marR="0" lvl="0" indent="0" algn="ctr" rtl="0">
              <a:spcBef>
                <a:spcPts val="0"/>
              </a:spcBef>
              <a:spcAft>
                <a:spcPts val="0"/>
              </a:spcAft>
              <a:buNone/>
            </a:pPr>
            <a:endParaRPr sz="2400" strike="sngStrike">
              <a:solidFill>
                <a:schemeClr val="lt1"/>
              </a:solidFill>
              <a:latin typeface="Impact"/>
              <a:ea typeface="Impact"/>
              <a:cs typeface="Impact"/>
              <a:sym typeface="Impact"/>
            </a:endParaRPr>
          </a:p>
          <a:p>
            <a:pPr marL="0" marR="0" lvl="0" indent="0" algn="ctr" rtl="0">
              <a:spcBef>
                <a:spcPts val="0"/>
              </a:spcBef>
              <a:spcAft>
                <a:spcPts val="0"/>
              </a:spcAft>
              <a:buNone/>
            </a:pPr>
            <a:endParaRPr sz="2400" strike="sngStrike">
              <a:solidFill>
                <a:schemeClr val="lt1"/>
              </a:solidFill>
              <a:latin typeface="Impact"/>
              <a:ea typeface="Impact"/>
              <a:cs typeface="Impact"/>
              <a:sym typeface="Impact"/>
            </a:endParaRPr>
          </a:p>
        </p:txBody>
      </p:sp>
      <p:pic>
        <p:nvPicPr>
          <p:cNvPr id="4" name="slide3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49350" y="2222499"/>
            <a:ext cx="6248400" cy="365963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48"/>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sp>
        <p:nvSpPr>
          <p:cNvPr id="694" name="Google Shape;694;p48"/>
          <p:cNvSpPr txBox="1">
            <a:spLocks noGrp="1"/>
          </p:cNvSpPr>
          <p:nvPr>
            <p:ph type="title" idx="4294967295"/>
          </p:nvPr>
        </p:nvSpPr>
        <p:spPr>
          <a:xfrm>
            <a:off x="0" y="525463"/>
            <a:ext cx="8372475" cy="6413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Areas of Concern</a:t>
            </a:r>
            <a:endParaRPr/>
          </a:p>
        </p:txBody>
      </p:sp>
      <p:sp>
        <p:nvSpPr>
          <p:cNvPr id="695" name="Google Shape;695;p48"/>
          <p:cNvSpPr txBox="1">
            <a:spLocks noGrp="1"/>
          </p:cNvSpPr>
          <p:nvPr>
            <p:ph type="body" idx="4294967295"/>
          </p:nvPr>
        </p:nvSpPr>
        <p:spPr>
          <a:xfrm>
            <a:off x="588963" y="1558925"/>
            <a:ext cx="7783512" cy="39624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Calibri"/>
              <a:buChar char="•"/>
            </a:pPr>
            <a:r>
              <a:rPr lang="en-US" sz="2800"/>
              <a:t>Appropriate </a:t>
            </a:r>
            <a:r>
              <a:rPr lang="en-US" sz="2800">
                <a:solidFill>
                  <a:schemeClr val="hlink"/>
                </a:solidFill>
              </a:rPr>
              <a:t>dosing</a:t>
            </a:r>
            <a:endParaRPr/>
          </a:p>
          <a:p>
            <a:pPr marL="342900" lvl="0" indent="-342900" algn="l" rtl="0">
              <a:spcBef>
                <a:spcPts val="1760"/>
              </a:spcBef>
              <a:spcAft>
                <a:spcPts val="0"/>
              </a:spcAft>
              <a:buClr>
                <a:schemeClr val="dk1"/>
              </a:buClr>
              <a:buSzPts val="2800"/>
              <a:buFont typeface="Calibri"/>
              <a:buChar char="•"/>
            </a:pPr>
            <a:r>
              <a:rPr lang="en-US" sz="2800">
                <a:solidFill>
                  <a:schemeClr val="hlink"/>
                </a:solidFill>
              </a:rPr>
              <a:t>Duration</a:t>
            </a:r>
            <a:r>
              <a:rPr lang="en-US" sz="2800">
                <a:solidFill>
                  <a:schemeClr val="lt1"/>
                </a:solidFill>
              </a:rPr>
              <a:t> </a:t>
            </a:r>
            <a:r>
              <a:rPr lang="en-US" sz="2800"/>
              <a:t>of treatment for young adults</a:t>
            </a:r>
            <a:endParaRPr/>
          </a:p>
          <a:p>
            <a:pPr marL="342900" lvl="0" indent="-342900" algn="l" rtl="0">
              <a:spcBef>
                <a:spcPts val="1760"/>
              </a:spcBef>
              <a:spcAft>
                <a:spcPts val="0"/>
              </a:spcAft>
              <a:buClr>
                <a:schemeClr val="dk1"/>
              </a:buClr>
              <a:buSzPts val="2800"/>
              <a:buFont typeface="Calibri"/>
              <a:buChar char="•"/>
            </a:pPr>
            <a:r>
              <a:rPr lang="en-US" sz="2800">
                <a:solidFill>
                  <a:schemeClr val="hlink"/>
                </a:solidFill>
              </a:rPr>
              <a:t>Side effects, interactions</a:t>
            </a:r>
            <a:r>
              <a:rPr lang="en-US" sz="2800"/>
              <a:t> with other drugs, and other </a:t>
            </a:r>
            <a:r>
              <a:rPr lang="en-US" sz="2800">
                <a:solidFill>
                  <a:schemeClr val="hlink"/>
                </a:solidFill>
              </a:rPr>
              <a:t>safety issues</a:t>
            </a:r>
            <a:endParaRPr/>
          </a:p>
          <a:p>
            <a:pPr marL="342900" lvl="0" indent="-342900" algn="l" rtl="0">
              <a:spcBef>
                <a:spcPts val="1760"/>
              </a:spcBef>
              <a:spcAft>
                <a:spcPts val="0"/>
              </a:spcAft>
              <a:buClr>
                <a:schemeClr val="dk1"/>
              </a:buClr>
              <a:buSzPts val="2800"/>
              <a:buFont typeface="Calibri"/>
              <a:buChar char="•"/>
            </a:pPr>
            <a:r>
              <a:rPr lang="en-US" sz="2800"/>
              <a:t>Adolescents and young adults present with </a:t>
            </a:r>
            <a:r>
              <a:rPr lang="en-US" sz="2800">
                <a:solidFill>
                  <a:schemeClr val="hlink"/>
                </a:solidFill>
              </a:rPr>
              <a:t>multiple co-occurring problems</a:t>
            </a:r>
            <a:r>
              <a:rPr lang="en-US" sz="2800">
                <a:solidFill>
                  <a:srgbClr val="FFC000"/>
                </a:solidFill>
              </a:rPr>
              <a:t> </a:t>
            </a:r>
            <a:r>
              <a:rPr lang="en-US" sz="2800"/>
              <a:t>at treatment admission  according to NIDA CTN funded research </a:t>
            </a:r>
            <a:r>
              <a:rPr lang="en-US" sz="1400"/>
              <a:t>(Subramaniam et al., 2009; Subramaniam &amp; Stitzer, 2009)</a:t>
            </a:r>
            <a:endParaRPr sz="1400">
              <a:solidFill>
                <a:schemeClr val="dk2"/>
              </a:solidFill>
            </a:endParaRPr>
          </a:p>
        </p:txBody>
      </p:sp>
      <p:sp>
        <p:nvSpPr>
          <p:cNvPr id="696" name="Google Shape;696;p48"/>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5">
                                            <p:txEl>
                                              <p:pRg st="0" end="0"/>
                                            </p:txEl>
                                          </p:spTgt>
                                        </p:tgtEl>
                                        <p:attrNameLst>
                                          <p:attrName>style.visibility</p:attrName>
                                        </p:attrNameLst>
                                      </p:cBhvr>
                                      <p:to>
                                        <p:strVal val="visible"/>
                                      </p:to>
                                    </p:set>
                                    <p:animEffect transition="in" filter="fade">
                                      <p:cBhvr>
                                        <p:cTn id="7" dur="500"/>
                                        <p:tgtEl>
                                          <p:spTgt spid="6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5">
                                            <p:txEl>
                                              <p:pRg st="1" end="1"/>
                                            </p:txEl>
                                          </p:spTgt>
                                        </p:tgtEl>
                                        <p:attrNameLst>
                                          <p:attrName>style.visibility</p:attrName>
                                        </p:attrNameLst>
                                      </p:cBhvr>
                                      <p:to>
                                        <p:strVal val="visible"/>
                                      </p:to>
                                    </p:set>
                                    <p:animEffect transition="in" filter="fade">
                                      <p:cBhvr>
                                        <p:cTn id="12" dur="500"/>
                                        <p:tgtEl>
                                          <p:spTgt spid="6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95">
                                            <p:txEl>
                                              <p:pRg st="2" end="2"/>
                                            </p:txEl>
                                          </p:spTgt>
                                        </p:tgtEl>
                                        <p:attrNameLst>
                                          <p:attrName>style.visibility</p:attrName>
                                        </p:attrNameLst>
                                      </p:cBhvr>
                                      <p:to>
                                        <p:strVal val="visible"/>
                                      </p:to>
                                    </p:set>
                                    <p:animEffect transition="in" filter="fade">
                                      <p:cBhvr>
                                        <p:cTn id="17" dur="500"/>
                                        <p:tgtEl>
                                          <p:spTgt spid="6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95">
                                            <p:txEl>
                                              <p:pRg st="3" end="3"/>
                                            </p:txEl>
                                          </p:spTgt>
                                        </p:tgtEl>
                                        <p:attrNameLst>
                                          <p:attrName>style.visibility</p:attrName>
                                        </p:attrNameLst>
                                      </p:cBhvr>
                                      <p:to>
                                        <p:strVal val="visible"/>
                                      </p:to>
                                    </p:set>
                                    <p:animEffect transition="in" filter="fade">
                                      <p:cBhvr>
                                        <p:cTn id="22" dur="500"/>
                                        <p:tgtEl>
                                          <p:spTgt spid="6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49"/>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sp>
        <p:nvSpPr>
          <p:cNvPr id="703" name="Google Shape;703;p49"/>
          <p:cNvSpPr txBox="1">
            <a:spLocks noGrp="1"/>
          </p:cNvSpPr>
          <p:nvPr>
            <p:ph type="title" idx="4294967295"/>
          </p:nvPr>
        </p:nvSpPr>
        <p:spPr>
          <a:xfrm>
            <a:off x="179388" y="379413"/>
            <a:ext cx="8278812" cy="11906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Areas of Potential Concern about Using Buprenorphine with This Population</a:t>
            </a:r>
            <a:endParaRPr/>
          </a:p>
        </p:txBody>
      </p:sp>
      <p:sp>
        <p:nvSpPr>
          <p:cNvPr id="704" name="Google Shape;704;p49"/>
          <p:cNvSpPr txBox="1">
            <a:spLocks noGrp="1"/>
          </p:cNvSpPr>
          <p:nvPr>
            <p:ph type="body" idx="4294967295"/>
          </p:nvPr>
        </p:nvSpPr>
        <p:spPr>
          <a:xfrm>
            <a:off x="179388" y="1905000"/>
            <a:ext cx="8305800" cy="3505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Calibri"/>
              <a:buChar char="•"/>
            </a:pPr>
            <a:r>
              <a:rPr lang="en-US" sz="2800"/>
              <a:t>General </a:t>
            </a:r>
            <a:r>
              <a:rPr lang="en-US" sz="2800">
                <a:solidFill>
                  <a:schemeClr val="hlink"/>
                </a:solidFill>
              </a:rPr>
              <a:t>philosophical opposition</a:t>
            </a:r>
            <a:r>
              <a:rPr lang="en-US" sz="2800"/>
              <a:t> to medication-assisted substance abuse treatment</a:t>
            </a:r>
            <a:endParaRPr/>
          </a:p>
          <a:p>
            <a:pPr marL="342900" lvl="0" indent="-342900" algn="l" rtl="0">
              <a:spcBef>
                <a:spcPts val="1760"/>
              </a:spcBef>
              <a:spcAft>
                <a:spcPts val="0"/>
              </a:spcAft>
              <a:buClr>
                <a:schemeClr val="dk1"/>
              </a:buClr>
              <a:buSzPts val="2800"/>
              <a:buFont typeface="Calibri"/>
              <a:buChar char="•"/>
            </a:pPr>
            <a:r>
              <a:rPr lang="en-US" sz="2800">
                <a:solidFill>
                  <a:schemeClr val="hlink"/>
                </a:solidFill>
              </a:rPr>
              <a:t>Denial of severity</a:t>
            </a:r>
            <a:r>
              <a:rPr lang="en-US" sz="2800"/>
              <a:t> of addiction by family</a:t>
            </a:r>
            <a:endParaRPr/>
          </a:p>
          <a:p>
            <a:pPr marL="342900" lvl="0" indent="-342900" algn="l" rtl="0">
              <a:spcBef>
                <a:spcPts val="1760"/>
              </a:spcBef>
              <a:spcAft>
                <a:spcPts val="0"/>
              </a:spcAft>
              <a:buClr>
                <a:schemeClr val="dk1"/>
              </a:buClr>
              <a:buSzPts val="2800"/>
              <a:buFont typeface="Calibri"/>
              <a:buChar char="•"/>
            </a:pPr>
            <a:r>
              <a:rPr lang="en-US" sz="2800">
                <a:solidFill>
                  <a:schemeClr val="hlink"/>
                </a:solidFill>
              </a:rPr>
              <a:t>Poor medication compliance</a:t>
            </a:r>
            <a:r>
              <a:rPr lang="en-US" sz="2800"/>
              <a:t> among youth</a:t>
            </a:r>
            <a:endParaRPr/>
          </a:p>
          <a:p>
            <a:pPr marL="342900" lvl="0" indent="-342900" algn="l" rtl="0">
              <a:spcBef>
                <a:spcPts val="1760"/>
              </a:spcBef>
              <a:spcAft>
                <a:spcPts val="0"/>
              </a:spcAft>
              <a:buClr>
                <a:schemeClr val="dk1"/>
              </a:buClr>
              <a:buSzPts val="2800"/>
              <a:buFont typeface="Calibri"/>
              <a:buChar char="•"/>
            </a:pPr>
            <a:r>
              <a:rPr lang="en-US" sz="2800"/>
              <a:t>Hampered ability to determine </a:t>
            </a:r>
            <a:r>
              <a:rPr lang="en-US" sz="2800">
                <a:solidFill>
                  <a:schemeClr val="hlink"/>
                </a:solidFill>
              </a:rPr>
              <a:t>efficacy</a:t>
            </a:r>
            <a:r>
              <a:rPr lang="en-US" sz="2800"/>
              <a:t> </a:t>
            </a:r>
            <a:endParaRPr/>
          </a:p>
          <a:p>
            <a:pPr marL="342900" lvl="0" indent="-342900" algn="l" rtl="0">
              <a:spcBef>
                <a:spcPts val="1760"/>
              </a:spcBef>
              <a:spcAft>
                <a:spcPts val="0"/>
              </a:spcAft>
              <a:buClr>
                <a:schemeClr val="dk1"/>
              </a:buClr>
              <a:buSzPts val="2800"/>
              <a:buFont typeface="Calibri"/>
              <a:buChar char="•"/>
            </a:pPr>
            <a:r>
              <a:rPr lang="en-US" sz="2800">
                <a:solidFill>
                  <a:schemeClr val="hlink"/>
                </a:solidFill>
              </a:rPr>
              <a:t>Effect</a:t>
            </a:r>
            <a:r>
              <a:rPr lang="en-US" sz="2800">
                <a:solidFill>
                  <a:srgbClr val="FFC000"/>
                </a:solidFill>
              </a:rPr>
              <a:t> </a:t>
            </a:r>
            <a:r>
              <a:rPr lang="en-US" sz="2800"/>
              <a:t>on the young adult brain of exposure to long periods of illicit or prescribed opioids (including partial agonists) </a:t>
            </a:r>
            <a:r>
              <a:rPr lang="en-US" sz="2800">
                <a:solidFill>
                  <a:schemeClr val="hlink"/>
                </a:solidFill>
              </a:rPr>
              <a:t>is unknown</a:t>
            </a:r>
            <a:endParaRPr sz="3000"/>
          </a:p>
        </p:txBody>
      </p:sp>
      <p:sp>
        <p:nvSpPr>
          <p:cNvPr id="705" name="Google Shape;705;p49"/>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4">
                                            <p:txEl>
                                              <p:pRg st="0" end="0"/>
                                            </p:txEl>
                                          </p:spTgt>
                                        </p:tgtEl>
                                        <p:attrNameLst>
                                          <p:attrName>style.visibility</p:attrName>
                                        </p:attrNameLst>
                                      </p:cBhvr>
                                      <p:to>
                                        <p:strVal val="visible"/>
                                      </p:to>
                                    </p:set>
                                    <p:animEffect transition="in" filter="fade">
                                      <p:cBhvr>
                                        <p:cTn id="7" dur="500"/>
                                        <p:tgtEl>
                                          <p:spTgt spid="7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4">
                                            <p:txEl>
                                              <p:pRg st="1" end="1"/>
                                            </p:txEl>
                                          </p:spTgt>
                                        </p:tgtEl>
                                        <p:attrNameLst>
                                          <p:attrName>style.visibility</p:attrName>
                                        </p:attrNameLst>
                                      </p:cBhvr>
                                      <p:to>
                                        <p:strVal val="visible"/>
                                      </p:to>
                                    </p:set>
                                    <p:animEffect transition="in" filter="fade">
                                      <p:cBhvr>
                                        <p:cTn id="12" dur="500"/>
                                        <p:tgtEl>
                                          <p:spTgt spid="70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04">
                                            <p:txEl>
                                              <p:pRg st="2" end="2"/>
                                            </p:txEl>
                                          </p:spTgt>
                                        </p:tgtEl>
                                        <p:attrNameLst>
                                          <p:attrName>style.visibility</p:attrName>
                                        </p:attrNameLst>
                                      </p:cBhvr>
                                      <p:to>
                                        <p:strVal val="visible"/>
                                      </p:to>
                                    </p:set>
                                    <p:animEffect transition="in" filter="fade">
                                      <p:cBhvr>
                                        <p:cTn id="17" dur="500"/>
                                        <p:tgtEl>
                                          <p:spTgt spid="70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04">
                                            <p:txEl>
                                              <p:pRg st="3" end="3"/>
                                            </p:txEl>
                                          </p:spTgt>
                                        </p:tgtEl>
                                        <p:attrNameLst>
                                          <p:attrName>style.visibility</p:attrName>
                                        </p:attrNameLst>
                                      </p:cBhvr>
                                      <p:to>
                                        <p:strVal val="visible"/>
                                      </p:to>
                                    </p:set>
                                    <p:animEffect transition="in" filter="fade">
                                      <p:cBhvr>
                                        <p:cTn id="22" dur="500"/>
                                        <p:tgtEl>
                                          <p:spTgt spid="70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04">
                                            <p:txEl>
                                              <p:pRg st="4" end="4"/>
                                            </p:txEl>
                                          </p:spTgt>
                                        </p:tgtEl>
                                        <p:attrNameLst>
                                          <p:attrName>style.visibility</p:attrName>
                                        </p:attrNameLst>
                                      </p:cBhvr>
                                      <p:to>
                                        <p:strVal val="visible"/>
                                      </p:to>
                                    </p:set>
                                    <p:animEffect transition="in" filter="fade">
                                      <p:cBhvr>
                                        <p:cTn id="27" dur="500"/>
                                        <p:tgtEl>
                                          <p:spTgt spid="70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grpSp>
        <p:nvGrpSpPr>
          <p:cNvPr id="711" name="Google Shape;711;p50"/>
          <p:cNvGrpSpPr/>
          <p:nvPr/>
        </p:nvGrpSpPr>
        <p:grpSpPr>
          <a:xfrm>
            <a:off x="4667828" y="3576638"/>
            <a:ext cx="3647497" cy="3041650"/>
            <a:chOff x="2007" y="1680"/>
            <a:chExt cx="597" cy="441"/>
          </a:xfrm>
        </p:grpSpPr>
        <p:cxnSp>
          <p:nvCxnSpPr>
            <p:cNvPr id="712" name="Google Shape;712;p50"/>
            <p:cNvCxnSpPr/>
            <p:nvPr/>
          </p:nvCxnSpPr>
          <p:spPr>
            <a:xfrm flipH="1">
              <a:off x="2306" y="1707"/>
              <a:ext cx="33" cy="201"/>
            </a:xfrm>
            <a:prstGeom prst="straightConnector1">
              <a:avLst/>
            </a:prstGeom>
            <a:noFill/>
            <a:ln w="19050" cap="flat" cmpd="sng">
              <a:solidFill>
                <a:srgbClr val="993366"/>
              </a:solidFill>
              <a:prstDash val="dot"/>
              <a:round/>
              <a:headEnd type="none" w="med" len="med"/>
              <a:tailEnd type="none" w="med" len="med"/>
            </a:ln>
          </p:spPr>
        </p:cxnSp>
        <p:sp>
          <p:nvSpPr>
            <p:cNvPr id="713" name="Google Shape;713;p50"/>
            <p:cNvSpPr/>
            <p:nvPr/>
          </p:nvSpPr>
          <p:spPr>
            <a:xfrm>
              <a:off x="2168" y="1725"/>
              <a:ext cx="130" cy="161"/>
            </a:xfrm>
            <a:custGeom>
              <a:avLst/>
              <a:gdLst/>
              <a:ahLst/>
              <a:cxnLst/>
              <a:rect l="l" t="t" r="r" b="b"/>
              <a:pathLst>
                <a:path w="116" h="161" extrusionOk="0">
                  <a:moveTo>
                    <a:pt x="0" y="0"/>
                  </a:moveTo>
                  <a:lnTo>
                    <a:pt x="113" y="160"/>
                  </a:lnTo>
                  <a:lnTo>
                    <a:pt x="115" y="160"/>
                  </a:lnTo>
                </a:path>
              </a:pathLst>
            </a:custGeom>
            <a:solidFill>
              <a:srgbClr val="FF0032"/>
            </a:solidFill>
            <a:ln w="19050" cap="flat" cmpd="sng">
              <a:solidFill>
                <a:srgbClr val="993366"/>
              </a:solidFill>
              <a:prstDash val="dot"/>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14" name="Google Shape;714;p50"/>
            <p:cNvSpPr/>
            <p:nvPr/>
          </p:nvSpPr>
          <p:spPr>
            <a:xfrm>
              <a:off x="2052" y="1820"/>
              <a:ext cx="247" cy="71"/>
            </a:xfrm>
            <a:custGeom>
              <a:avLst/>
              <a:gdLst/>
              <a:ahLst/>
              <a:cxnLst/>
              <a:rect l="l" t="t" r="r" b="b"/>
              <a:pathLst>
                <a:path w="220" h="71" extrusionOk="0">
                  <a:moveTo>
                    <a:pt x="0" y="0"/>
                  </a:moveTo>
                  <a:lnTo>
                    <a:pt x="219" y="70"/>
                  </a:lnTo>
                </a:path>
              </a:pathLst>
            </a:custGeom>
            <a:solidFill>
              <a:srgbClr val="FF0032"/>
            </a:solidFill>
            <a:ln w="19050" cap="flat" cmpd="sng">
              <a:solidFill>
                <a:srgbClr val="993366"/>
              </a:solidFill>
              <a:prstDash val="dot"/>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cxnSp>
          <p:nvCxnSpPr>
            <p:cNvPr id="715" name="Google Shape;715;p50"/>
            <p:cNvCxnSpPr/>
            <p:nvPr/>
          </p:nvCxnSpPr>
          <p:spPr>
            <a:xfrm flipH="1">
              <a:off x="2036" y="1905"/>
              <a:ext cx="257" cy="44"/>
            </a:xfrm>
            <a:prstGeom prst="straightConnector1">
              <a:avLst/>
            </a:prstGeom>
            <a:noFill/>
            <a:ln w="19050" cap="flat" cmpd="sng">
              <a:solidFill>
                <a:srgbClr val="993366"/>
              </a:solidFill>
              <a:prstDash val="dot"/>
              <a:round/>
              <a:headEnd type="none" w="med" len="med"/>
              <a:tailEnd type="none" w="med" len="med"/>
            </a:ln>
          </p:spPr>
        </p:cxnSp>
        <p:cxnSp>
          <p:nvCxnSpPr>
            <p:cNvPr id="716" name="Google Shape;716;p50"/>
            <p:cNvCxnSpPr/>
            <p:nvPr/>
          </p:nvCxnSpPr>
          <p:spPr>
            <a:xfrm flipH="1">
              <a:off x="2136" y="1912"/>
              <a:ext cx="162" cy="158"/>
            </a:xfrm>
            <a:prstGeom prst="straightConnector1">
              <a:avLst/>
            </a:prstGeom>
            <a:noFill/>
            <a:ln w="19050" cap="flat" cmpd="sng">
              <a:solidFill>
                <a:srgbClr val="993366"/>
              </a:solidFill>
              <a:prstDash val="dot"/>
              <a:round/>
              <a:headEnd type="none" w="med" len="med"/>
              <a:tailEnd type="none" w="med" len="med"/>
            </a:ln>
          </p:spPr>
        </p:cxnSp>
        <p:cxnSp>
          <p:nvCxnSpPr>
            <p:cNvPr id="717" name="Google Shape;717;p50"/>
            <p:cNvCxnSpPr/>
            <p:nvPr/>
          </p:nvCxnSpPr>
          <p:spPr>
            <a:xfrm>
              <a:off x="2303" y="1903"/>
              <a:ext cx="29" cy="195"/>
            </a:xfrm>
            <a:prstGeom prst="straightConnector1">
              <a:avLst/>
            </a:prstGeom>
            <a:noFill/>
            <a:ln w="19050" cap="flat" cmpd="sng">
              <a:solidFill>
                <a:srgbClr val="993366"/>
              </a:solidFill>
              <a:prstDash val="dot"/>
              <a:round/>
              <a:headEnd type="none" w="med" len="med"/>
              <a:tailEnd type="none" w="med" len="med"/>
            </a:ln>
          </p:spPr>
        </p:cxnSp>
        <p:cxnSp>
          <p:nvCxnSpPr>
            <p:cNvPr id="718" name="Google Shape;718;p50"/>
            <p:cNvCxnSpPr/>
            <p:nvPr/>
          </p:nvCxnSpPr>
          <p:spPr>
            <a:xfrm>
              <a:off x="2314" y="1912"/>
              <a:ext cx="158" cy="158"/>
            </a:xfrm>
            <a:prstGeom prst="straightConnector1">
              <a:avLst/>
            </a:prstGeom>
            <a:noFill/>
            <a:ln w="19050" cap="flat" cmpd="sng">
              <a:solidFill>
                <a:srgbClr val="993366"/>
              </a:solidFill>
              <a:prstDash val="dot"/>
              <a:round/>
              <a:headEnd type="none" w="med" len="med"/>
              <a:tailEnd type="none" w="med" len="med"/>
            </a:ln>
          </p:spPr>
        </p:cxnSp>
        <p:cxnSp>
          <p:nvCxnSpPr>
            <p:cNvPr id="719" name="Google Shape;719;p50"/>
            <p:cNvCxnSpPr/>
            <p:nvPr/>
          </p:nvCxnSpPr>
          <p:spPr>
            <a:xfrm>
              <a:off x="2316" y="1903"/>
              <a:ext cx="251" cy="83"/>
            </a:xfrm>
            <a:prstGeom prst="straightConnector1">
              <a:avLst/>
            </a:prstGeom>
            <a:noFill/>
            <a:ln w="19050" cap="flat" cmpd="sng">
              <a:solidFill>
                <a:srgbClr val="993366"/>
              </a:solidFill>
              <a:prstDash val="dot"/>
              <a:round/>
              <a:headEnd type="none" w="med" len="med"/>
              <a:tailEnd type="none" w="med" len="med"/>
            </a:ln>
          </p:spPr>
        </p:cxnSp>
        <p:cxnSp>
          <p:nvCxnSpPr>
            <p:cNvPr id="720" name="Google Shape;720;p50"/>
            <p:cNvCxnSpPr/>
            <p:nvPr/>
          </p:nvCxnSpPr>
          <p:spPr>
            <a:xfrm rot="10800000" flipH="1">
              <a:off x="2321" y="1863"/>
              <a:ext cx="256" cy="37"/>
            </a:xfrm>
            <a:prstGeom prst="straightConnector1">
              <a:avLst/>
            </a:prstGeom>
            <a:noFill/>
            <a:ln w="19050" cap="flat" cmpd="sng">
              <a:solidFill>
                <a:srgbClr val="993366"/>
              </a:solidFill>
              <a:prstDash val="dot"/>
              <a:round/>
              <a:headEnd type="none" w="med" len="med"/>
              <a:tailEnd type="none" w="med" len="med"/>
            </a:ln>
          </p:spPr>
        </p:cxnSp>
        <p:cxnSp>
          <p:nvCxnSpPr>
            <p:cNvPr id="721" name="Google Shape;721;p50"/>
            <p:cNvCxnSpPr/>
            <p:nvPr/>
          </p:nvCxnSpPr>
          <p:spPr>
            <a:xfrm rot="10800000" flipH="1">
              <a:off x="2300" y="1756"/>
              <a:ext cx="193" cy="140"/>
            </a:xfrm>
            <a:prstGeom prst="straightConnector1">
              <a:avLst/>
            </a:prstGeom>
            <a:noFill/>
            <a:ln w="19050" cap="flat" cmpd="sng">
              <a:solidFill>
                <a:srgbClr val="993366"/>
              </a:solidFill>
              <a:prstDash val="dot"/>
              <a:round/>
              <a:headEnd type="none" w="med" len="med"/>
              <a:tailEnd type="none" w="med" len="med"/>
            </a:ln>
          </p:spPr>
        </p:cxnSp>
        <p:sp>
          <p:nvSpPr>
            <p:cNvPr id="722" name="Google Shape;722;p50"/>
            <p:cNvSpPr/>
            <p:nvPr/>
          </p:nvSpPr>
          <p:spPr>
            <a:xfrm rot="10800000" flipH="1">
              <a:off x="2258" y="1862"/>
              <a:ext cx="91" cy="79"/>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50"/>
            <p:cNvSpPr txBox="1"/>
            <p:nvPr/>
          </p:nvSpPr>
          <p:spPr>
            <a:xfrm flipH="1">
              <a:off x="2263" y="1862"/>
              <a:ext cx="64" cy="5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724" name="Google Shape;724;p50"/>
            <p:cNvSpPr/>
            <p:nvPr/>
          </p:nvSpPr>
          <p:spPr>
            <a:xfrm rot="10800000" flipH="1">
              <a:off x="2148" y="1703"/>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50"/>
            <p:cNvSpPr txBox="1"/>
            <p:nvPr/>
          </p:nvSpPr>
          <p:spPr>
            <a:xfrm flipH="1">
              <a:off x="2132" y="1705"/>
              <a:ext cx="33" cy="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726" name="Google Shape;726;p50"/>
            <p:cNvSpPr/>
            <p:nvPr/>
          </p:nvSpPr>
          <p:spPr>
            <a:xfrm rot="10800000" flipH="1">
              <a:off x="2028" y="1800"/>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50"/>
            <p:cNvSpPr txBox="1"/>
            <p:nvPr/>
          </p:nvSpPr>
          <p:spPr>
            <a:xfrm flipH="1">
              <a:off x="2032" y="1805"/>
              <a:ext cx="33" cy="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728" name="Google Shape;728;p50"/>
            <p:cNvSpPr/>
            <p:nvPr/>
          </p:nvSpPr>
          <p:spPr>
            <a:xfrm rot="10800000" flipH="1">
              <a:off x="2016" y="1931"/>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50"/>
            <p:cNvSpPr txBox="1"/>
            <p:nvPr/>
          </p:nvSpPr>
          <p:spPr>
            <a:xfrm flipH="1">
              <a:off x="2007" y="1930"/>
              <a:ext cx="33" cy="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730" name="Google Shape;730;p50"/>
            <p:cNvSpPr/>
            <p:nvPr/>
          </p:nvSpPr>
          <p:spPr>
            <a:xfrm rot="10800000" flipH="1">
              <a:off x="2118" y="2047"/>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50"/>
            <p:cNvSpPr txBox="1"/>
            <p:nvPr/>
          </p:nvSpPr>
          <p:spPr>
            <a:xfrm flipH="1">
              <a:off x="2107" y="2030"/>
              <a:ext cx="33" cy="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732" name="Google Shape;732;p50"/>
            <p:cNvSpPr/>
            <p:nvPr/>
          </p:nvSpPr>
          <p:spPr>
            <a:xfrm rot="10800000" flipH="1">
              <a:off x="2307" y="2086"/>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50"/>
            <p:cNvSpPr txBox="1"/>
            <p:nvPr/>
          </p:nvSpPr>
          <p:spPr>
            <a:xfrm flipH="1">
              <a:off x="2307" y="2080"/>
              <a:ext cx="33" cy="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734" name="Google Shape;734;p50"/>
            <p:cNvSpPr/>
            <p:nvPr/>
          </p:nvSpPr>
          <p:spPr>
            <a:xfrm rot="10800000" flipH="1">
              <a:off x="2451" y="2052"/>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50"/>
            <p:cNvSpPr txBox="1"/>
            <p:nvPr/>
          </p:nvSpPr>
          <p:spPr>
            <a:xfrm flipH="1">
              <a:off x="2457" y="2055"/>
              <a:ext cx="33" cy="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736" name="Google Shape;736;p50"/>
            <p:cNvSpPr/>
            <p:nvPr/>
          </p:nvSpPr>
          <p:spPr>
            <a:xfrm rot="10800000" flipH="1">
              <a:off x="2541" y="1968"/>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50"/>
            <p:cNvSpPr txBox="1"/>
            <p:nvPr/>
          </p:nvSpPr>
          <p:spPr>
            <a:xfrm flipH="1">
              <a:off x="2532" y="1955"/>
              <a:ext cx="33" cy="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738" name="Google Shape;738;p50"/>
            <p:cNvSpPr/>
            <p:nvPr/>
          </p:nvSpPr>
          <p:spPr>
            <a:xfrm rot="10800000" flipH="1">
              <a:off x="2559" y="1845"/>
              <a:ext cx="45"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50"/>
            <p:cNvSpPr txBox="1"/>
            <p:nvPr/>
          </p:nvSpPr>
          <p:spPr>
            <a:xfrm flipH="1">
              <a:off x="2557" y="1830"/>
              <a:ext cx="32" cy="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740" name="Google Shape;740;p50"/>
            <p:cNvSpPr/>
            <p:nvPr/>
          </p:nvSpPr>
          <p:spPr>
            <a:xfrm rot="10800000" flipH="1">
              <a:off x="2476" y="1732"/>
              <a:ext cx="45"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50"/>
            <p:cNvSpPr txBox="1"/>
            <p:nvPr/>
          </p:nvSpPr>
          <p:spPr>
            <a:xfrm flipH="1">
              <a:off x="2482" y="1730"/>
              <a:ext cx="32" cy="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742" name="Google Shape;742;p50"/>
            <p:cNvSpPr/>
            <p:nvPr/>
          </p:nvSpPr>
          <p:spPr>
            <a:xfrm rot="10800000" flipH="1">
              <a:off x="2321" y="1680"/>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50"/>
            <p:cNvSpPr txBox="1"/>
            <p:nvPr/>
          </p:nvSpPr>
          <p:spPr>
            <a:xfrm flipH="1">
              <a:off x="2307" y="1680"/>
              <a:ext cx="33" cy="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grpSp>
      <p:grpSp>
        <p:nvGrpSpPr>
          <p:cNvPr id="744" name="Google Shape;744;p50"/>
          <p:cNvGrpSpPr/>
          <p:nvPr/>
        </p:nvGrpSpPr>
        <p:grpSpPr>
          <a:xfrm>
            <a:off x="303791" y="249237"/>
            <a:ext cx="3647497" cy="3040062"/>
            <a:chOff x="2007" y="1680"/>
            <a:chExt cx="597" cy="441"/>
          </a:xfrm>
        </p:grpSpPr>
        <p:cxnSp>
          <p:nvCxnSpPr>
            <p:cNvPr id="745" name="Google Shape;745;p50"/>
            <p:cNvCxnSpPr/>
            <p:nvPr/>
          </p:nvCxnSpPr>
          <p:spPr>
            <a:xfrm flipH="1">
              <a:off x="2306" y="1707"/>
              <a:ext cx="33" cy="201"/>
            </a:xfrm>
            <a:prstGeom prst="straightConnector1">
              <a:avLst/>
            </a:prstGeom>
            <a:noFill/>
            <a:ln w="19050" cap="flat" cmpd="sng">
              <a:solidFill>
                <a:srgbClr val="993366"/>
              </a:solidFill>
              <a:prstDash val="dot"/>
              <a:round/>
              <a:headEnd type="none" w="med" len="med"/>
              <a:tailEnd type="none" w="med" len="med"/>
            </a:ln>
          </p:spPr>
        </p:cxnSp>
        <p:sp>
          <p:nvSpPr>
            <p:cNvPr id="746" name="Google Shape;746;p50"/>
            <p:cNvSpPr/>
            <p:nvPr/>
          </p:nvSpPr>
          <p:spPr>
            <a:xfrm>
              <a:off x="2168" y="1725"/>
              <a:ext cx="130" cy="161"/>
            </a:xfrm>
            <a:custGeom>
              <a:avLst/>
              <a:gdLst/>
              <a:ahLst/>
              <a:cxnLst/>
              <a:rect l="l" t="t" r="r" b="b"/>
              <a:pathLst>
                <a:path w="116" h="161" extrusionOk="0">
                  <a:moveTo>
                    <a:pt x="0" y="0"/>
                  </a:moveTo>
                  <a:lnTo>
                    <a:pt x="113" y="160"/>
                  </a:lnTo>
                  <a:lnTo>
                    <a:pt x="115" y="160"/>
                  </a:lnTo>
                </a:path>
              </a:pathLst>
            </a:custGeom>
            <a:solidFill>
              <a:srgbClr val="FF0032"/>
            </a:solidFill>
            <a:ln w="19050" cap="flat" cmpd="sng">
              <a:solidFill>
                <a:srgbClr val="993366"/>
              </a:solidFill>
              <a:prstDash val="dot"/>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47" name="Google Shape;747;p50"/>
            <p:cNvSpPr/>
            <p:nvPr/>
          </p:nvSpPr>
          <p:spPr>
            <a:xfrm>
              <a:off x="2052" y="1820"/>
              <a:ext cx="247" cy="71"/>
            </a:xfrm>
            <a:custGeom>
              <a:avLst/>
              <a:gdLst/>
              <a:ahLst/>
              <a:cxnLst/>
              <a:rect l="l" t="t" r="r" b="b"/>
              <a:pathLst>
                <a:path w="220" h="71" extrusionOk="0">
                  <a:moveTo>
                    <a:pt x="0" y="0"/>
                  </a:moveTo>
                  <a:lnTo>
                    <a:pt x="219" y="70"/>
                  </a:lnTo>
                </a:path>
              </a:pathLst>
            </a:custGeom>
            <a:solidFill>
              <a:srgbClr val="FF0032"/>
            </a:solidFill>
            <a:ln w="19050" cap="flat" cmpd="sng">
              <a:solidFill>
                <a:srgbClr val="993366"/>
              </a:solidFill>
              <a:prstDash val="dot"/>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cxnSp>
          <p:nvCxnSpPr>
            <p:cNvPr id="748" name="Google Shape;748;p50"/>
            <p:cNvCxnSpPr/>
            <p:nvPr/>
          </p:nvCxnSpPr>
          <p:spPr>
            <a:xfrm flipH="1">
              <a:off x="2036" y="1905"/>
              <a:ext cx="257" cy="44"/>
            </a:xfrm>
            <a:prstGeom prst="straightConnector1">
              <a:avLst/>
            </a:prstGeom>
            <a:noFill/>
            <a:ln w="19050" cap="flat" cmpd="sng">
              <a:solidFill>
                <a:srgbClr val="993366"/>
              </a:solidFill>
              <a:prstDash val="dot"/>
              <a:round/>
              <a:headEnd type="none" w="med" len="med"/>
              <a:tailEnd type="none" w="med" len="med"/>
            </a:ln>
          </p:spPr>
        </p:cxnSp>
        <p:cxnSp>
          <p:nvCxnSpPr>
            <p:cNvPr id="749" name="Google Shape;749;p50"/>
            <p:cNvCxnSpPr/>
            <p:nvPr/>
          </p:nvCxnSpPr>
          <p:spPr>
            <a:xfrm flipH="1">
              <a:off x="2136" y="1912"/>
              <a:ext cx="162" cy="158"/>
            </a:xfrm>
            <a:prstGeom prst="straightConnector1">
              <a:avLst/>
            </a:prstGeom>
            <a:noFill/>
            <a:ln w="19050" cap="flat" cmpd="sng">
              <a:solidFill>
                <a:srgbClr val="993366"/>
              </a:solidFill>
              <a:prstDash val="dot"/>
              <a:round/>
              <a:headEnd type="none" w="med" len="med"/>
              <a:tailEnd type="none" w="med" len="med"/>
            </a:ln>
          </p:spPr>
        </p:cxnSp>
        <p:cxnSp>
          <p:nvCxnSpPr>
            <p:cNvPr id="750" name="Google Shape;750;p50"/>
            <p:cNvCxnSpPr/>
            <p:nvPr/>
          </p:nvCxnSpPr>
          <p:spPr>
            <a:xfrm>
              <a:off x="2303" y="1903"/>
              <a:ext cx="29" cy="195"/>
            </a:xfrm>
            <a:prstGeom prst="straightConnector1">
              <a:avLst/>
            </a:prstGeom>
            <a:noFill/>
            <a:ln w="19050" cap="flat" cmpd="sng">
              <a:solidFill>
                <a:srgbClr val="993366"/>
              </a:solidFill>
              <a:prstDash val="dot"/>
              <a:round/>
              <a:headEnd type="none" w="med" len="med"/>
              <a:tailEnd type="none" w="med" len="med"/>
            </a:ln>
          </p:spPr>
        </p:cxnSp>
        <p:cxnSp>
          <p:nvCxnSpPr>
            <p:cNvPr id="751" name="Google Shape;751;p50"/>
            <p:cNvCxnSpPr/>
            <p:nvPr/>
          </p:nvCxnSpPr>
          <p:spPr>
            <a:xfrm>
              <a:off x="2314" y="1912"/>
              <a:ext cx="158" cy="158"/>
            </a:xfrm>
            <a:prstGeom prst="straightConnector1">
              <a:avLst/>
            </a:prstGeom>
            <a:noFill/>
            <a:ln w="19050" cap="flat" cmpd="sng">
              <a:solidFill>
                <a:srgbClr val="993366"/>
              </a:solidFill>
              <a:prstDash val="dot"/>
              <a:round/>
              <a:headEnd type="none" w="med" len="med"/>
              <a:tailEnd type="none" w="med" len="med"/>
            </a:ln>
          </p:spPr>
        </p:cxnSp>
        <p:cxnSp>
          <p:nvCxnSpPr>
            <p:cNvPr id="752" name="Google Shape;752;p50"/>
            <p:cNvCxnSpPr/>
            <p:nvPr/>
          </p:nvCxnSpPr>
          <p:spPr>
            <a:xfrm>
              <a:off x="2316" y="1903"/>
              <a:ext cx="251" cy="83"/>
            </a:xfrm>
            <a:prstGeom prst="straightConnector1">
              <a:avLst/>
            </a:prstGeom>
            <a:noFill/>
            <a:ln w="19050" cap="flat" cmpd="sng">
              <a:solidFill>
                <a:srgbClr val="993366"/>
              </a:solidFill>
              <a:prstDash val="dot"/>
              <a:round/>
              <a:headEnd type="none" w="med" len="med"/>
              <a:tailEnd type="none" w="med" len="med"/>
            </a:ln>
          </p:spPr>
        </p:cxnSp>
        <p:cxnSp>
          <p:nvCxnSpPr>
            <p:cNvPr id="753" name="Google Shape;753;p50"/>
            <p:cNvCxnSpPr/>
            <p:nvPr/>
          </p:nvCxnSpPr>
          <p:spPr>
            <a:xfrm rot="10800000" flipH="1">
              <a:off x="2321" y="1863"/>
              <a:ext cx="256" cy="37"/>
            </a:xfrm>
            <a:prstGeom prst="straightConnector1">
              <a:avLst/>
            </a:prstGeom>
            <a:noFill/>
            <a:ln w="19050" cap="flat" cmpd="sng">
              <a:solidFill>
                <a:srgbClr val="993366"/>
              </a:solidFill>
              <a:prstDash val="dot"/>
              <a:round/>
              <a:headEnd type="none" w="med" len="med"/>
              <a:tailEnd type="none" w="med" len="med"/>
            </a:ln>
          </p:spPr>
        </p:cxnSp>
        <p:cxnSp>
          <p:nvCxnSpPr>
            <p:cNvPr id="754" name="Google Shape;754;p50"/>
            <p:cNvCxnSpPr/>
            <p:nvPr/>
          </p:nvCxnSpPr>
          <p:spPr>
            <a:xfrm rot="10800000" flipH="1">
              <a:off x="2300" y="1756"/>
              <a:ext cx="193" cy="140"/>
            </a:xfrm>
            <a:prstGeom prst="straightConnector1">
              <a:avLst/>
            </a:prstGeom>
            <a:noFill/>
            <a:ln w="19050" cap="flat" cmpd="sng">
              <a:solidFill>
                <a:srgbClr val="993366"/>
              </a:solidFill>
              <a:prstDash val="dot"/>
              <a:round/>
              <a:headEnd type="none" w="med" len="med"/>
              <a:tailEnd type="none" w="med" len="med"/>
            </a:ln>
          </p:spPr>
        </p:cxnSp>
        <p:sp>
          <p:nvSpPr>
            <p:cNvPr id="755" name="Google Shape;755;p50"/>
            <p:cNvSpPr/>
            <p:nvPr/>
          </p:nvSpPr>
          <p:spPr>
            <a:xfrm rot="10800000" flipH="1">
              <a:off x="2258" y="1862"/>
              <a:ext cx="91" cy="79"/>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50"/>
            <p:cNvSpPr txBox="1"/>
            <p:nvPr/>
          </p:nvSpPr>
          <p:spPr>
            <a:xfrm flipH="1">
              <a:off x="2263" y="1862"/>
              <a:ext cx="64" cy="5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757" name="Google Shape;757;p50"/>
            <p:cNvSpPr/>
            <p:nvPr/>
          </p:nvSpPr>
          <p:spPr>
            <a:xfrm rot="10800000" flipH="1">
              <a:off x="2148" y="1703"/>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50"/>
            <p:cNvSpPr txBox="1"/>
            <p:nvPr/>
          </p:nvSpPr>
          <p:spPr>
            <a:xfrm flipH="1">
              <a:off x="2132" y="1705"/>
              <a:ext cx="33" cy="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759" name="Google Shape;759;p50"/>
            <p:cNvSpPr/>
            <p:nvPr/>
          </p:nvSpPr>
          <p:spPr>
            <a:xfrm rot="10800000" flipH="1">
              <a:off x="2028" y="1800"/>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50"/>
            <p:cNvSpPr txBox="1"/>
            <p:nvPr/>
          </p:nvSpPr>
          <p:spPr>
            <a:xfrm flipH="1">
              <a:off x="2032" y="1805"/>
              <a:ext cx="33" cy="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761" name="Google Shape;761;p50"/>
            <p:cNvSpPr/>
            <p:nvPr/>
          </p:nvSpPr>
          <p:spPr>
            <a:xfrm rot="10800000" flipH="1">
              <a:off x="2016" y="1931"/>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50"/>
            <p:cNvSpPr txBox="1"/>
            <p:nvPr/>
          </p:nvSpPr>
          <p:spPr>
            <a:xfrm flipH="1">
              <a:off x="2007" y="1930"/>
              <a:ext cx="33" cy="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763" name="Google Shape;763;p50"/>
            <p:cNvSpPr/>
            <p:nvPr/>
          </p:nvSpPr>
          <p:spPr>
            <a:xfrm rot="10800000" flipH="1">
              <a:off x="2118" y="2047"/>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50"/>
            <p:cNvSpPr txBox="1"/>
            <p:nvPr/>
          </p:nvSpPr>
          <p:spPr>
            <a:xfrm flipH="1">
              <a:off x="2107" y="2030"/>
              <a:ext cx="33" cy="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765" name="Google Shape;765;p50"/>
            <p:cNvSpPr/>
            <p:nvPr/>
          </p:nvSpPr>
          <p:spPr>
            <a:xfrm rot="10800000" flipH="1">
              <a:off x="2307" y="2086"/>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50"/>
            <p:cNvSpPr txBox="1"/>
            <p:nvPr/>
          </p:nvSpPr>
          <p:spPr>
            <a:xfrm flipH="1">
              <a:off x="2307" y="2080"/>
              <a:ext cx="33" cy="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767" name="Google Shape;767;p50"/>
            <p:cNvSpPr/>
            <p:nvPr/>
          </p:nvSpPr>
          <p:spPr>
            <a:xfrm rot="10800000" flipH="1">
              <a:off x="2451" y="2052"/>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50"/>
            <p:cNvSpPr txBox="1"/>
            <p:nvPr/>
          </p:nvSpPr>
          <p:spPr>
            <a:xfrm flipH="1">
              <a:off x="2457" y="2055"/>
              <a:ext cx="33" cy="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769" name="Google Shape;769;p50"/>
            <p:cNvSpPr/>
            <p:nvPr/>
          </p:nvSpPr>
          <p:spPr>
            <a:xfrm rot="10800000" flipH="1">
              <a:off x="2541" y="1968"/>
              <a:ext cx="46"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50"/>
            <p:cNvSpPr txBox="1"/>
            <p:nvPr/>
          </p:nvSpPr>
          <p:spPr>
            <a:xfrm flipH="1">
              <a:off x="2532" y="1955"/>
              <a:ext cx="33" cy="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771" name="Google Shape;771;p50"/>
            <p:cNvSpPr/>
            <p:nvPr/>
          </p:nvSpPr>
          <p:spPr>
            <a:xfrm rot="10800000" flipH="1">
              <a:off x="2559" y="1845"/>
              <a:ext cx="45"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50"/>
            <p:cNvSpPr txBox="1"/>
            <p:nvPr/>
          </p:nvSpPr>
          <p:spPr>
            <a:xfrm flipH="1">
              <a:off x="2557" y="1830"/>
              <a:ext cx="32" cy="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773" name="Google Shape;773;p50"/>
            <p:cNvSpPr/>
            <p:nvPr/>
          </p:nvSpPr>
          <p:spPr>
            <a:xfrm rot="10800000" flipH="1">
              <a:off x="2476" y="1732"/>
              <a:ext cx="45" cy="36"/>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50"/>
            <p:cNvSpPr txBox="1"/>
            <p:nvPr/>
          </p:nvSpPr>
          <p:spPr>
            <a:xfrm flipH="1">
              <a:off x="2482" y="1730"/>
              <a:ext cx="32" cy="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775" name="Google Shape;775;p50"/>
            <p:cNvSpPr/>
            <p:nvPr/>
          </p:nvSpPr>
          <p:spPr>
            <a:xfrm rot="10800000" flipH="1">
              <a:off x="2321" y="1680"/>
              <a:ext cx="46" cy="35"/>
            </a:xfrm>
            <a:prstGeom prst="ellipse">
              <a:avLst/>
            </a:prstGeom>
            <a:solidFill>
              <a:srgbClr val="FF0032"/>
            </a:solidFill>
            <a:ln w="19050" cap="flat" cmpd="sng">
              <a:solidFill>
                <a:srgbClr val="993366"/>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50"/>
            <p:cNvSpPr txBox="1"/>
            <p:nvPr/>
          </p:nvSpPr>
          <p:spPr>
            <a:xfrm flipH="1">
              <a:off x="2307" y="1680"/>
              <a:ext cx="33" cy="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grpSp>
      <p:sp>
        <p:nvSpPr>
          <p:cNvPr id="777" name="Google Shape;777;p50"/>
          <p:cNvSpPr txBox="1">
            <a:spLocks noGrp="1"/>
          </p:cNvSpPr>
          <p:nvPr>
            <p:ph type="ctrTitle" idx="4294967295"/>
          </p:nvPr>
        </p:nvSpPr>
        <p:spPr>
          <a:xfrm>
            <a:off x="179388" y="1955800"/>
            <a:ext cx="8278812" cy="19208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Impact"/>
                <a:ea typeface="Impact"/>
                <a:cs typeface="Impact"/>
                <a:sym typeface="Impact"/>
              </a:rPr>
              <a:t>The Medication</a:t>
            </a:r>
            <a:br>
              <a:rPr lang="en-US" sz="4000" b="0" i="0" u="none" strike="noStrike" cap="none">
                <a:solidFill>
                  <a:schemeClr val="dk1"/>
                </a:solidFill>
                <a:latin typeface="Impact"/>
                <a:ea typeface="Impact"/>
                <a:cs typeface="Impact"/>
                <a:sym typeface="Impact"/>
              </a:rPr>
            </a:br>
            <a:r>
              <a:rPr lang="en-US" sz="4000" b="0" i="0" u="none" strike="noStrike" cap="none">
                <a:solidFill>
                  <a:schemeClr val="dk1"/>
                </a:solidFill>
                <a:latin typeface="Impact"/>
                <a:ea typeface="Impact"/>
                <a:cs typeface="Impact"/>
                <a:sym typeface="Impact"/>
              </a:rPr>
              <a:t/>
            </a:r>
            <a:br>
              <a:rPr lang="en-US" sz="4000" b="0" i="0" u="none" strike="noStrike" cap="none">
                <a:solidFill>
                  <a:schemeClr val="dk1"/>
                </a:solidFill>
                <a:latin typeface="Impact"/>
                <a:ea typeface="Impact"/>
                <a:cs typeface="Impact"/>
                <a:sym typeface="Impact"/>
              </a:rPr>
            </a:br>
            <a:r>
              <a:rPr lang="en-US" sz="4000" b="0" i="1" u="none" strike="noStrike" cap="none">
                <a:solidFill>
                  <a:schemeClr val="dk1"/>
                </a:solidFill>
                <a:latin typeface="Impact"/>
                <a:ea typeface="Impact"/>
                <a:cs typeface="Impact"/>
                <a:sym typeface="Impact"/>
              </a:rPr>
              <a:t>Buprenorphine/Naloxone</a:t>
            </a:r>
            <a:endParaRPr/>
          </a:p>
        </p:txBody>
      </p:sp>
      <p:sp>
        <p:nvSpPr>
          <p:cNvPr id="778" name="Google Shape;778;p50"/>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Calibri"/>
              <a:ea typeface="Calibri"/>
              <a:cs typeface="Calibri"/>
              <a:sym typeface="Calibri"/>
            </a:endParaRPr>
          </a:p>
        </p:txBody>
      </p:sp>
      <p:sp>
        <p:nvSpPr>
          <p:cNvPr id="779" name="Google Shape;779;p50"/>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44"/>
                                        </p:tgtEl>
                                        <p:attrNameLst>
                                          <p:attrName>style.visibility</p:attrName>
                                        </p:attrNameLst>
                                      </p:cBhvr>
                                      <p:to>
                                        <p:strVal val="visible"/>
                                      </p:to>
                                    </p:set>
                                    <p:animEffect transition="in" filter="fade">
                                      <p:cBhvr>
                                        <p:cTn id="7" dur="500"/>
                                        <p:tgtEl>
                                          <p:spTgt spid="74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11"/>
                                        </p:tgtEl>
                                        <p:attrNameLst>
                                          <p:attrName>style.visibility</p:attrName>
                                        </p:attrNameLst>
                                      </p:cBhvr>
                                      <p:to>
                                        <p:strVal val="visible"/>
                                      </p:to>
                                    </p:set>
                                    <p:animEffect transition="in" filter="fade">
                                      <p:cBhvr>
                                        <p:cTn id="11" dur="500"/>
                                        <p:tgtEl>
                                          <p:spTgt spid="7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51"/>
          <p:cNvSpPr/>
          <p:nvPr/>
        </p:nvSpPr>
        <p:spPr>
          <a:xfrm>
            <a:off x="282575" y="1219200"/>
            <a:ext cx="8153400" cy="5638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787" name="Google Shape;787;p51"/>
          <p:cNvSpPr/>
          <p:nvPr/>
        </p:nvSpPr>
        <p:spPr>
          <a:xfrm>
            <a:off x="-174625" y="30163"/>
            <a:ext cx="9144000" cy="11906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dk1"/>
                </a:solidFill>
                <a:latin typeface="Impact"/>
                <a:ea typeface="Impact"/>
                <a:cs typeface="Impact"/>
                <a:sym typeface="Impact"/>
              </a:rPr>
              <a:t>Partial vs. Full Opioid Agonist </a:t>
            </a:r>
            <a:endParaRPr/>
          </a:p>
          <a:p>
            <a:pPr marL="0" marR="0" lvl="0" indent="0" algn="ctr" rtl="0">
              <a:spcBef>
                <a:spcPts val="0"/>
              </a:spcBef>
              <a:spcAft>
                <a:spcPts val="0"/>
              </a:spcAft>
              <a:buNone/>
            </a:pPr>
            <a:r>
              <a:rPr lang="en-US" sz="3600">
                <a:solidFill>
                  <a:schemeClr val="dk1"/>
                </a:solidFill>
                <a:latin typeface="Impact"/>
                <a:ea typeface="Impact"/>
                <a:cs typeface="Impact"/>
                <a:sym typeface="Impact"/>
              </a:rPr>
              <a:t>and Antagonist</a:t>
            </a:r>
            <a:endParaRPr/>
          </a:p>
        </p:txBody>
      </p:sp>
      <p:sp>
        <p:nvSpPr>
          <p:cNvPr id="788" name="Google Shape;788;p51"/>
          <p:cNvSpPr/>
          <p:nvPr/>
        </p:nvSpPr>
        <p:spPr>
          <a:xfrm>
            <a:off x="1501775" y="1524000"/>
            <a:ext cx="6126163" cy="41671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cxnSp>
        <p:nvCxnSpPr>
          <p:cNvPr id="789" name="Google Shape;789;p51"/>
          <p:cNvCxnSpPr/>
          <p:nvPr/>
        </p:nvCxnSpPr>
        <p:spPr>
          <a:xfrm rot="10800000" flipH="1">
            <a:off x="3579813" y="5773738"/>
            <a:ext cx="1587" cy="46037"/>
          </a:xfrm>
          <a:prstGeom prst="straightConnector1">
            <a:avLst/>
          </a:prstGeom>
          <a:noFill/>
          <a:ln w="9525" cap="flat" cmpd="sng">
            <a:solidFill>
              <a:srgbClr val="000000"/>
            </a:solidFill>
            <a:prstDash val="solid"/>
            <a:round/>
            <a:headEnd type="none" w="med" len="med"/>
            <a:tailEnd type="none" w="med" len="med"/>
          </a:ln>
        </p:spPr>
      </p:cxnSp>
      <p:cxnSp>
        <p:nvCxnSpPr>
          <p:cNvPr id="790" name="Google Shape;790;p51"/>
          <p:cNvCxnSpPr/>
          <p:nvPr/>
        </p:nvCxnSpPr>
        <p:spPr>
          <a:xfrm rot="10800000" flipH="1">
            <a:off x="4344988" y="5773738"/>
            <a:ext cx="1587" cy="46037"/>
          </a:xfrm>
          <a:prstGeom prst="straightConnector1">
            <a:avLst/>
          </a:prstGeom>
          <a:noFill/>
          <a:ln w="9525" cap="flat" cmpd="sng">
            <a:solidFill>
              <a:srgbClr val="000000"/>
            </a:solidFill>
            <a:prstDash val="solid"/>
            <a:round/>
            <a:headEnd type="none" w="med" len="med"/>
            <a:tailEnd type="none" w="med" len="med"/>
          </a:ln>
        </p:spPr>
      </p:cxnSp>
      <p:cxnSp>
        <p:nvCxnSpPr>
          <p:cNvPr id="791" name="Google Shape;791;p51"/>
          <p:cNvCxnSpPr/>
          <p:nvPr/>
        </p:nvCxnSpPr>
        <p:spPr>
          <a:xfrm rot="10800000" flipH="1">
            <a:off x="5111750" y="5773738"/>
            <a:ext cx="1588" cy="46037"/>
          </a:xfrm>
          <a:prstGeom prst="straightConnector1">
            <a:avLst/>
          </a:prstGeom>
          <a:noFill/>
          <a:ln w="9525" cap="flat" cmpd="sng">
            <a:solidFill>
              <a:srgbClr val="000000"/>
            </a:solidFill>
            <a:prstDash val="solid"/>
            <a:round/>
            <a:headEnd type="none" w="med" len="med"/>
            <a:tailEnd type="none" w="med" len="med"/>
          </a:ln>
        </p:spPr>
      </p:cxnSp>
      <p:cxnSp>
        <p:nvCxnSpPr>
          <p:cNvPr id="792" name="Google Shape;792;p51"/>
          <p:cNvCxnSpPr/>
          <p:nvPr/>
        </p:nvCxnSpPr>
        <p:spPr>
          <a:xfrm rot="10800000" flipH="1">
            <a:off x="5876925" y="5773738"/>
            <a:ext cx="1588" cy="46037"/>
          </a:xfrm>
          <a:prstGeom prst="straightConnector1">
            <a:avLst/>
          </a:prstGeom>
          <a:noFill/>
          <a:ln w="9525" cap="flat" cmpd="sng">
            <a:solidFill>
              <a:srgbClr val="000000"/>
            </a:solidFill>
            <a:prstDash val="solid"/>
            <a:round/>
            <a:headEnd type="none" w="med" len="med"/>
            <a:tailEnd type="none" w="med" len="med"/>
          </a:ln>
        </p:spPr>
      </p:cxnSp>
      <p:cxnSp>
        <p:nvCxnSpPr>
          <p:cNvPr id="793" name="Google Shape;793;p51"/>
          <p:cNvCxnSpPr/>
          <p:nvPr/>
        </p:nvCxnSpPr>
        <p:spPr>
          <a:xfrm rot="10800000" flipH="1">
            <a:off x="6643688" y="5773738"/>
            <a:ext cx="1587" cy="46037"/>
          </a:xfrm>
          <a:prstGeom prst="straightConnector1">
            <a:avLst/>
          </a:prstGeom>
          <a:noFill/>
          <a:ln w="9525" cap="flat" cmpd="sng">
            <a:solidFill>
              <a:srgbClr val="000000"/>
            </a:solidFill>
            <a:prstDash val="solid"/>
            <a:round/>
            <a:headEnd type="none" w="med" len="med"/>
            <a:tailEnd type="none" w="med" len="med"/>
          </a:ln>
        </p:spPr>
      </p:cxnSp>
      <p:cxnSp>
        <p:nvCxnSpPr>
          <p:cNvPr id="794" name="Google Shape;794;p51"/>
          <p:cNvCxnSpPr/>
          <p:nvPr/>
        </p:nvCxnSpPr>
        <p:spPr>
          <a:xfrm rot="10800000" flipH="1">
            <a:off x="7408863" y="5773738"/>
            <a:ext cx="1587" cy="46037"/>
          </a:xfrm>
          <a:prstGeom prst="straightConnector1">
            <a:avLst/>
          </a:prstGeom>
          <a:noFill/>
          <a:ln w="9525" cap="flat" cmpd="sng">
            <a:solidFill>
              <a:srgbClr val="000000"/>
            </a:solidFill>
            <a:prstDash val="solid"/>
            <a:round/>
            <a:headEnd type="none" w="med" len="med"/>
            <a:tailEnd type="none" w="med" len="med"/>
          </a:ln>
        </p:spPr>
      </p:cxnSp>
      <p:grpSp>
        <p:nvGrpSpPr>
          <p:cNvPr id="795" name="Google Shape;795;p51"/>
          <p:cNvGrpSpPr/>
          <p:nvPr/>
        </p:nvGrpSpPr>
        <p:grpSpPr>
          <a:xfrm>
            <a:off x="107950" y="1624013"/>
            <a:ext cx="7278688" cy="4748212"/>
            <a:chOff x="304800" y="1624012"/>
            <a:chExt cx="7278688" cy="4748213"/>
          </a:xfrm>
        </p:grpSpPr>
        <p:sp>
          <p:nvSpPr>
            <p:cNvPr id="796" name="Google Shape;796;p51"/>
            <p:cNvSpPr/>
            <p:nvPr/>
          </p:nvSpPr>
          <p:spPr>
            <a:xfrm>
              <a:off x="2908300" y="5945187"/>
              <a:ext cx="2138363" cy="427038"/>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Dose of Opioid</a:t>
              </a:r>
              <a:endParaRPr/>
            </a:p>
          </p:txBody>
        </p:sp>
        <p:cxnSp>
          <p:nvCxnSpPr>
            <p:cNvPr id="797" name="Google Shape;797;p51"/>
            <p:cNvCxnSpPr/>
            <p:nvPr/>
          </p:nvCxnSpPr>
          <p:spPr>
            <a:xfrm>
              <a:off x="1457325" y="5773738"/>
              <a:ext cx="6126163" cy="1587"/>
            </a:xfrm>
            <a:prstGeom prst="straightConnector1">
              <a:avLst/>
            </a:prstGeom>
            <a:noFill/>
            <a:ln w="9525" cap="flat" cmpd="sng">
              <a:solidFill>
                <a:schemeClr val="dk1"/>
              </a:solidFill>
              <a:prstDash val="solid"/>
              <a:round/>
              <a:headEnd type="none" w="med" len="med"/>
              <a:tailEnd type="none" w="med" len="med"/>
            </a:ln>
          </p:spPr>
        </p:cxnSp>
        <p:sp>
          <p:nvSpPr>
            <p:cNvPr id="798" name="Google Shape;798;p51"/>
            <p:cNvSpPr/>
            <p:nvPr/>
          </p:nvSpPr>
          <p:spPr>
            <a:xfrm>
              <a:off x="304800" y="2895600"/>
              <a:ext cx="958850" cy="427037"/>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Opioid</a:t>
              </a:r>
              <a:endParaRPr/>
            </a:p>
          </p:txBody>
        </p:sp>
        <p:sp>
          <p:nvSpPr>
            <p:cNvPr id="799" name="Google Shape;799;p51"/>
            <p:cNvSpPr/>
            <p:nvPr/>
          </p:nvSpPr>
          <p:spPr>
            <a:xfrm>
              <a:off x="457200" y="3352800"/>
              <a:ext cx="835025" cy="427037"/>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Effect</a:t>
              </a:r>
              <a:endParaRPr/>
            </a:p>
          </p:txBody>
        </p:sp>
        <p:cxnSp>
          <p:nvCxnSpPr>
            <p:cNvPr id="800" name="Google Shape;800;p51"/>
            <p:cNvCxnSpPr/>
            <p:nvPr/>
          </p:nvCxnSpPr>
          <p:spPr>
            <a:xfrm rot="10800000" flipH="1">
              <a:off x="1676400" y="1624012"/>
              <a:ext cx="1588" cy="4167188"/>
            </a:xfrm>
            <a:prstGeom prst="straightConnector1">
              <a:avLst/>
            </a:prstGeom>
            <a:noFill/>
            <a:ln w="9525" cap="flat" cmpd="sng">
              <a:solidFill>
                <a:schemeClr val="dk1"/>
              </a:solidFill>
              <a:prstDash val="solid"/>
              <a:round/>
              <a:headEnd type="none" w="med" len="med"/>
              <a:tailEnd type="none" w="med" len="med"/>
            </a:ln>
          </p:spPr>
        </p:cxnSp>
      </p:grpSp>
      <p:cxnSp>
        <p:nvCxnSpPr>
          <p:cNvPr id="801" name="Google Shape;801;p51"/>
          <p:cNvCxnSpPr/>
          <p:nvPr/>
        </p:nvCxnSpPr>
        <p:spPr>
          <a:xfrm>
            <a:off x="1239838" y="4686300"/>
            <a:ext cx="42862" cy="1588"/>
          </a:xfrm>
          <a:prstGeom prst="straightConnector1">
            <a:avLst/>
          </a:prstGeom>
          <a:noFill/>
          <a:ln w="9525" cap="flat" cmpd="sng">
            <a:solidFill>
              <a:srgbClr val="000000"/>
            </a:solidFill>
            <a:prstDash val="solid"/>
            <a:round/>
            <a:headEnd type="none" w="med" len="med"/>
            <a:tailEnd type="none" w="med" len="med"/>
          </a:ln>
        </p:spPr>
      </p:cxnSp>
      <p:cxnSp>
        <p:nvCxnSpPr>
          <p:cNvPr id="802" name="Google Shape;802;p51"/>
          <p:cNvCxnSpPr/>
          <p:nvPr/>
        </p:nvCxnSpPr>
        <p:spPr>
          <a:xfrm>
            <a:off x="1239838" y="4165600"/>
            <a:ext cx="42862" cy="1588"/>
          </a:xfrm>
          <a:prstGeom prst="straightConnector1">
            <a:avLst/>
          </a:prstGeom>
          <a:noFill/>
          <a:ln w="9525" cap="flat" cmpd="sng">
            <a:solidFill>
              <a:srgbClr val="000000"/>
            </a:solidFill>
            <a:prstDash val="solid"/>
            <a:round/>
            <a:headEnd type="none" w="med" len="med"/>
            <a:tailEnd type="none" w="med" len="med"/>
          </a:ln>
        </p:spPr>
      </p:cxnSp>
      <p:cxnSp>
        <p:nvCxnSpPr>
          <p:cNvPr id="803" name="Google Shape;803;p51"/>
          <p:cNvCxnSpPr/>
          <p:nvPr/>
        </p:nvCxnSpPr>
        <p:spPr>
          <a:xfrm>
            <a:off x="1239838" y="3644900"/>
            <a:ext cx="42862" cy="1588"/>
          </a:xfrm>
          <a:prstGeom prst="straightConnector1">
            <a:avLst/>
          </a:prstGeom>
          <a:noFill/>
          <a:ln w="9525" cap="flat" cmpd="sng">
            <a:solidFill>
              <a:srgbClr val="000000"/>
            </a:solidFill>
            <a:prstDash val="solid"/>
            <a:round/>
            <a:headEnd type="none" w="med" len="med"/>
            <a:tailEnd type="none" w="med" len="med"/>
          </a:ln>
        </p:spPr>
      </p:cxnSp>
      <p:cxnSp>
        <p:nvCxnSpPr>
          <p:cNvPr id="804" name="Google Shape;804;p51"/>
          <p:cNvCxnSpPr/>
          <p:nvPr/>
        </p:nvCxnSpPr>
        <p:spPr>
          <a:xfrm>
            <a:off x="1239838" y="3124200"/>
            <a:ext cx="42862" cy="1588"/>
          </a:xfrm>
          <a:prstGeom prst="straightConnector1">
            <a:avLst/>
          </a:prstGeom>
          <a:noFill/>
          <a:ln w="9525" cap="flat" cmpd="sng">
            <a:solidFill>
              <a:srgbClr val="000000"/>
            </a:solidFill>
            <a:prstDash val="solid"/>
            <a:round/>
            <a:headEnd type="none" w="med" len="med"/>
            <a:tailEnd type="none" w="med" len="med"/>
          </a:ln>
        </p:spPr>
      </p:cxnSp>
      <p:cxnSp>
        <p:nvCxnSpPr>
          <p:cNvPr id="805" name="Google Shape;805;p51"/>
          <p:cNvCxnSpPr/>
          <p:nvPr/>
        </p:nvCxnSpPr>
        <p:spPr>
          <a:xfrm>
            <a:off x="1239838" y="2603500"/>
            <a:ext cx="42862" cy="1588"/>
          </a:xfrm>
          <a:prstGeom prst="straightConnector1">
            <a:avLst/>
          </a:prstGeom>
          <a:noFill/>
          <a:ln w="9525" cap="flat" cmpd="sng">
            <a:solidFill>
              <a:srgbClr val="000000"/>
            </a:solidFill>
            <a:prstDash val="solid"/>
            <a:round/>
            <a:headEnd type="none" w="med" len="med"/>
            <a:tailEnd type="none" w="med" len="med"/>
          </a:ln>
        </p:spPr>
      </p:cxnSp>
      <p:cxnSp>
        <p:nvCxnSpPr>
          <p:cNvPr id="806" name="Google Shape;806;p51"/>
          <p:cNvCxnSpPr/>
          <p:nvPr/>
        </p:nvCxnSpPr>
        <p:spPr>
          <a:xfrm>
            <a:off x="1239838" y="2082800"/>
            <a:ext cx="42862" cy="1588"/>
          </a:xfrm>
          <a:prstGeom prst="straightConnector1">
            <a:avLst/>
          </a:prstGeom>
          <a:noFill/>
          <a:ln w="9525" cap="flat" cmpd="sng">
            <a:solidFill>
              <a:srgbClr val="000000"/>
            </a:solidFill>
            <a:prstDash val="solid"/>
            <a:round/>
            <a:headEnd type="none" w="med" len="med"/>
            <a:tailEnd type="none" w="med" len="med"/>
          </a:ln>
        </p:spPr>
      </p:cxnSp>
      <p:cxnSp>
        <p:nvCxnSpPr>
          <p:cNvPr id="807" name="Google Shape;807;p51"/>
          <p:cNvCxnSpPr/>
          <p:nvPr/>
        </p:nvCxnSpPr>
        <p:spPr>
          <a:xfrm>
            <a:off x="1239838" y="1562100"/>
            <a:ext cx="42862" cy="1588"/>
          </a:xfrm>
          <a:prstGeom prst="straightConnector1">
            <a:avLst/>
          </a:prstGeom>
          <a:noFill/>
          <a:ln w="9525" cap="flat" cmpd="sng">
            <a:solidFill>
              <a:srgbClr val="000000"/>
            </a:solidFill>
            <a:prstDash val="solid"/>
            <a:round/>
            <a:headEnd type="none" w="med" len="med"/>
            <a:tailEnd type="none" w="med" len="med"/>
          </a:ln>
        </p:spPr>
      </p:cxnSp>
      <p:grpSp>
        <p:nvGrpSpPr>
          <p:cNvPr id="808" name="Google Shape;808;p51"/>
          <p:cNvGrpSpPr/>
          <p:nvPr/>
        </p:nvGrpSpPr>
        <p:grpSpPr>
          <a:xfrm>
            <a:off x="1958963" y="1600200"/>
            <a:ext cx="4572013" cy="4125913"/>
            <a:chOff x="2022325" y="2544744"/>
            <a:chExt cx="3264050" cy="3181368"/>
          </a:xfrm>
        </p:grpSpPr>
        <p:sp>
          <p:nvSpPr>
            <p:cNvPr id="809" name="Google Shape;809;p51"/>
            <p:cNvSpPr/>
            <p:nvPr/>
          </p:nvSpPr>
          <p:spPr>
            <a:xfrm rot="10800000" flipH="1">
              <a:off x="2022334" y="2603499"/>
              <a:ext cx="3264041" cy="3122613"/>
            </a:xfrm>
            <a:custGeom>
              <a:avLst/>
              <a:gdLst/>
              <a:ahLst/>
              <a:cxnLst/>
              <a:rect l="l" t="t" r="r" b="b"/>
              <a:pathLst>
                <a:path w="3313" h="3404" extrusionOk="0">
                  <a:moveTo>
                    <a:pt x="0" y="0"/>
                  </a:moveTo>
                  <a:lnTo>
                    <a:pt x="35" y="3"/>
                  </a:lnTo>
                  <a:lnTo>
                    <a:pt x="71" y="6"/>
                  </a:lnTo>
                  <a:lnTo>
                    <a:pt x="106" y="11"/>
                  </a:lnTo>
                  <a:lnTo>
                    <a:pt x="142" y="16"/>
                  </a:lnTo>
                  <a:lnTo>
                    <a:pt x="178" y="23"/>
                  </a:lnTo>
                  <a:lnTo>
                    <a:pt x="213" y="32"/>
                  </a:lnTo>
                  <a:lnTo>
                    <a:pt x="249" y="42"/>
                  </a:lnTo>
                  <a:lnTo>
                    <a:pt x="285" y="53"/>
                  </a:lnTo>
                  <a:lnTo>
                    <a:pt x="320" y="66"/>
                  </a:lnTo>
                  <a:lnTo>
                    <a:pt x="356" y="81"/>
                  </a:lnTo>
                  <a:lnTo>
                    <a:pt x="391" y="98"/>
                  </a:lnTo>
                  <a:lnTo>
                    <a:pt x="427" y="117"/>
                  </a:lnTo>
                  <a:lnTo>
                    <a:pt x="463" y="139"/>
                  </a:lnTo>
                  <a:lnTo>
                    <a:pt x="498" y="162"/>
                  </a:lnTo>
                  <a:lnTo>
                    <a:pt x="534" y="188"/>
                  </a:lnTo>
                  <a:lnTo>
                    <a:pt x="570" y="217"/>
                  </a:lnTo>
                  <a:lnTo>
                    <a:pt x="605" y="248"/>
                  </a:lnTo>
                  <a:lnTo>
                    <a:pt x="641" y="282"/>
                  </a:lnTo>
                  <a:lnTo>
                    <a:pt x="676" y="321"/>
                  </a:lnTo>
                  <a:lnTo>
                    <a:pt x="712" y="362"/>
                  </a:lnTo>
                  <a:lnTo>
                    <a:pt x="748" y="405"/>
                  </a:lnTo>
                  <a:lnTo>
                    <a:pt x="783" y="451"/>
                  </a:lnTo>
                  <a:lnTo>
                    <a:pt x="819" y="500"/>
                  </a:lnTo>
                  <a:lnTo>
                    <a:pt x="855" y="550"/>
                  </a:lnTo>
                  <a:lnTo>
                    <a:pt x="890" y="603"/>
                  </a:lnTo>
                  <a:lnTo>
                    <a:pt x="926" y="657"/>
                  </a:lnTo>
                  <a:lnTo>
                    <a:pt x="961" y="713"/>
                  </a:lnTo>
                  <a:lnTo>
                    <a:pt x="997" y="770"/>
                  </a:lnTo>
                  <a:lnTo>
                    <a:pt x="1033" y="829"/>
                  </a:lnTo>
                  <a:lnTo>
                    <a:pt x="1068" y="888"/>
                  </a:lnTo>
                  <a:lnTo>
                    <a:pt x="1104" y="949"/>
                  </a:lnTo>
                  <a:lnTo>
                    <a:pt x="1140" y="1011"/>
                  </a:lnTo>
                  <a:lnTo>
                    <a:pt x="1175" y="1073"/>
                  </a:lnTo>
                  <a:lnTo>
                    <a:pt x="1211" y="1136"/>
                  </a:lnTo>
                  <a:lnTo>
                    <a:pt x="1246" y="1200"/>
                  </a:lnTo>
                  <a:lnTo>
                    <a:pt x="1282" y="1263"/>
                  </a:lnTo>
                  <a:lnTo>
                    <a:pt x="1318" y="1327"/>
                  </a:lnTo>
                  <a:lnTo>
                    <a:pt x="1353" y="1390"/>
                  </a:lnTo>
                  <a:lnTo>
                    <a:pt x="1389" y="1454"/>
                  </a:lnTo>
                  <a:lnTo>
                    <a:pt x="1425" y="1517"/>
                  </a:lnTo>
                  <a:lnTo>
                    <a:pt x="1460" y="1579"/>
                  </a:lnTo>
                  <a:lnTo>
                    <a:pt x="1496" y="1641"/>
                  </a:lnTo>
                  <a:lnTo>
                    <a:pt x="1531" y="1701"/>
                  </a:lnTo>
                  <a:lnTo>
                    <a:pt x="1567" y="1760"/>
                  </a:lnTo>
                  <a:lnTo>
                    <a:pt x="1603" y="1817"/>
                  </a:lnTo>
                  <a:lnTo>
                    <a:pt x="1638" y="1873"/>
                  </a:lnTo>
                  <a:lnTo>
                    <a:pt x="1674" y="1929"/>
                  </a:lnTo>
                  <a:lnTo>
                    <a:pt x="1710" y="1983"/>
                  </a:lnTo>
                  <a:lnTo>
                    <a:pt x="1745" y="2036"/>
                  </a:lnTo>
                  <a:lnTo>
                    <a:pt x="1781" y="2088"/>
                  </a:lnTo>
                  <a:lnTo>
                    <a:pt x="1816" y="2139"/>
                  </a:lnTo>
                  <a:lnTo>
                    <a:pt x="1852" y="2189"/>
                  </a:lnTo>
                  <a:lnTo>
                    <a:pt x="1888" y="2238"/>
                  </a:lnTo>
                  <a:lnTo>
                    <a:pt x="1923" y="2286"/>
                  </a:lnTo>
                  <a:lnTo>
                    <a:pt x="1959" y="2333"/>
                  </a:lnTo>
                  <a:lnTo>
                    <a:pt x="1995" y="2378"/>
                  </a:lnTo>
                  <a:lnTo>
                    <a:pt x="2030" y="2423"/>
                  </a:lnTo>
                  <a:lnTo>
                    <a:pt x="2066" y="2466"/>
                  </a:lnTo>
                  <a:lnTo>
                    <a:pt x="2101" y="2508"/>
                  </a:lnTo>
                  <a:lnTo>
                    <a:pt x="2137" y="2549"/>
                  </a:lnTo>
                  <a:lnTo>
                    <a:pt x="2173" y="2589"/>
                  </a:lnTo>
                  <a:lnTo>
                    <a:pt x="2208" y="2628"/>
                  </a:lnTo>
                  <a:lnTo>
                    <a:pt x="2244" y="2666"/>
                  </a:lnTo>
                  <a:lnTo>
                    <a:pt x="2280" y="2702"/>
                  </a:lnTo>
                  <a:lnTo>
                    <a:pt x="2315" y="2738"/>
                  </a:lnTo>
                  <a:lnTo>
                    <a:pt x="2351" y="2772"/>
                  </a:lnTo>
                  <a:lnTo>
                    <a:pt x="2386" y="2805"/>
                  </a:lnTo>
                  <a:lnTo>
                    <a:pt x="2422" y="2837"/>
                  </a:lnTo>
                  <a:lnTo>
                    <a:pt x="2458" y="2867"/>
                  </a:lnTo>
                  <a:lnTo>
                    <a:pt x="2493" y="2897"/>
                  </a:lnTo>
                  <a:lnTo>
                    <a:pt x="2529" y="2925"/>
                  </a:lnTo>
                  <a:lnTo>
                    <a:pt x="2565" y="2953"/>
                  </a:lnTo>
                  <a:lnTo>
                    <a:pt x="2600" y="2979"/>
                  </a:lnTo>
                  <a:lnTo>
                    <a:pt x="2636" y="3005"/>
                  </a:lnTo>
                  <a:lnTo>
                    <a:pt x="2671" y="3029"/>
                  </a:lnTo>
                  <a:lnTo>
                    <a:pt x="2707" y="3053"/>
                  </a:lnTo>
                  <a:lnTo>
                    <a:pt x="2743" y="3077"/>
                  </a:lnTo>
                  <a:lnTo>
                    <a:pt x="2778" y="3099"/>
                  </a:lnTo>
                  <a:lnTo>
                    <a:pt x="2814" y="3122"/>
                  </a:lnTo>
                  <a:lnTo>
                    <a:pt x="2850" y="3143"/>
                  </a:lnTo>
                  <a:lnTo>
                    <a:pt x="2885" y="3164"/>
                  </a:lnTo>
                  <a:lnTo>
                    <a:pt x="2921" y="3185"/>
                  </a:lnTo>
                  <a:lnTo>
                    <a:pt x="2956" y="3205"/>
                  </a:lnTo>
                  <a:lnTo>
                    <a:pt x="2992" y="3225"/>
                  </a:lnTo>
                  <a:lnTo>
                    <a:pt x="3028" y="3245"/>
                  </a:lnTo>
                  <a:lnTo>
                    <a:pt x="3063" y="3265"/>
                  </a:lnTo>
                  <a:lnTo>
                    <a:pt x="3099" y="3285"/>
                  </a:lnTo>
                  <a:lnTo>
                    <a:pt x="3135" y="3304"/>
                  </a:lnTo>
                  <a:lnTo>
                    <a:pt x="3170" y="3324"/>
                  </a:lnTo>
                  <a:lnTo>
                    <a:pt x="3206" y="3344"/>
                  </a:lnTo>
                  <a:lnTo>
                    <a:pt x="3241" y="3364"/>
                  </a:lnTo>
                  <a:lnTo>
                    <a:pt x="3277" y="3384"/>
                  </a:lnTo>
                  <a:lnTo>
                    <a:pt x="3313" y="3404"/>
                  </a:lnTo>
                </a:path>
              </a:pathLst>
            </a:custGeom>
            <a:noFill/>
            <a:ln w="76200"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51"/>
            <p:cNvSpPr txBox="1"/>
            <p:nvPr/>
          </p:nvSpPr>
          <p:spPr>
            <a:xfrm flipH="1">
              <a:off x="2022325" y="2603475"/>
              <a:ext cx="3264041" cy="31226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811" name="Google Shape;811;p51"/>
            <p:cNvSpPr/>
            <p:nvPr/>
          </p:nvSpPr>
          <p:spPr>
            <a:xfrm>
              <a:off x="3299617" y="2544744"/>
              <a:ext cx="973119" cy="261049"/>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2200" b="1">
                  <a:solidFill>
                    <a:schemeClr val="dk2"/>
                  </a:solidFill>
                  <a:latin typeface="Calibri"/>
                  <a:ea typeface="Calibri"/>
                  <a:cs typeface="Calibri"/>
                  <a:sym typeface="Calibri"/>
                </a:rPr>
                <a:t>Full Agonist</a:t>
              </a:r>
              <a:endParaRPr sz="2400">
                <a:solidFill>
                  <a:schemeClr val="dk2"/>
                </a:solidFill>
                <a:latin typeface="Calibri"/>
                <a:ea typeface="Calibri"/>
                <a:cs typeface="Calibri"/>
                <a:sym typeface="Calibri"/>
              </a:endParaRPr>
            </a:p>
          </p:txBody>
        </p:sp>
        <p:sp>
          <p:nvSpPr>
            <p:cNvPr id="812" name="Google Shape;812;p51"/>
            <p:cNvSpPr/>
            <p:nvPr/>
          </p:nvSpPr>
          <p:spPr>
            <a:xfrm>
              <a:off x="2641142" y="2859331"/>
              <a:ext cx="1496850" cy="261049"/>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2200" b="1">
                  <a:solidFill>
                    <a:schemeClr val="dk2"/>
                  </a:solidFill>
                  <a:latin typeface="Calibri"/>
                  <a:ea typeface="Calibri"/>
                  <a:cs typeface="Calibri"/>
                  <a:sym typeface="Calibri"/>
                </a:rPr>
                <a:t>(e.g., methadone)</a:t>
              </a:r>
              <a:endParaRPr sz="2200">
                <a:solidFill>
                  <a:schemeClr val="dk2"/>
                </a:solidFill>
                <a:latin typeface="Calibri"/>
                <a:ea typeface="Calibri"/>
                <a:cs typeface="Calibri"/>
                <a:sym typeface="Calibri"/>
              </a:endParaRPr>
            </a:p>
          </p:txBody>
        </p:sp>
      </p:grpSp>
      <p:grpSp>
        <p:nvGrpSpPr>
          <p:cNvPr id="813" name="Google Shape;813;p51"/>
          <p:cNvGrpSpPr/>
          <p:nvPr/>
        </p:nvGrpSpPr>
        <p:grpSpPr>
          <a:xfrm>
            <a:off x="2168525" y="5105400"/>
            <a:ext cx="6232525" cy="639763"/>
            <a:chOff x="2362200" y="5075237"/>
            <a:chExt cx="6233229" cy="640178"/>
          </a:xfrm>
        </p:grpSpPr>
        <p:sp>
          <p:nvSpPr>
            <p:cNvPr id="814" name="Google Shape;814;p51"/>
            <p:cNvSpPr/>
            <p:nvPr/>
          </p:nvSpPr>
          <p:spPr>
            <a:xfrm>
              <a:off x="6858508" y="5380235"/>
              <a:ext cx="1736921" cy="33518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2200" b="1">
                  <a:solidFill>
                    <a:srgbClr val="4F6228"/>
                  </a:solidFill>
                  <a:latin typeface="Calibri"/>
                  <a:ea typeface="Calibri"/>
                  <a:cs typeface="Calibri"/>
                  <a:sym typeface="Calibri"/>
                </a:rPr>
                <a:t>(e.g. naloxone)</a:t>
              </a:r>
              <a:endParaRPr sz="2400">
                <a:solidFill>
                  <a:srgbClr val="4F6228"/>
                </a:solidFill>
                <a:latin typeface="Calibri"/>
                <a:ea typeface="Calibri"/>
                <a:cs typeface="Calibri"/>
                <a:sym typeface="Calibri"/>
              </a:endParaRPr>
            </a:p>
          </p:txBody>
        </p:sp>
        <p:sp>
          <p:nvSpPr>
            <p:cNvPr id="815" name="Google Shape;815;p51"/>
            <p:cNvSpPr/>
            <p:nvPr/>
          </p:nvSpPr>
          <p:spPr>
            <a:xfrm>
              <a:off x="2362200" y="5639166"/>
              <a:ext cx="4420099" cy="76249"/>
            </a:xfrm>
            <a:custGeom>
              <a:avLst/>
              <a:gdLst/>
              <a:ahLst/>
              <a:cxnLst/>
              <a:rect l="l" t="t" r="r" b="b"/>
              <a:pathLst>
                <a:path w="2832" h="48" extrusionOk="0">
                  <a:moveTo>
                    <a:pt x="0" y="48"/>
                  </a:moveTo>
                  <a:cubicBezTo>
                    <a:pt x="0" y="48"/>
                    <a:pt x="1416" y="24"/>
                    <a:pt x="2832" y="0"/>
                  </a:cubicBezTo>
                </a:path>
              </a:pathLst>
            </a:custGeom>
            <a:noFill/>
            <a:ln w="76200" cap="flat" cmpd="sng">
              <a:solidFill>
                <a:srgbClr val="4F612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816" name="Google Shape;816;p51"/>
            <p:cNvSpPr/>
            <p:nvPr/>
          </p:nvSpPr>
          <p:spPr>
            <a:xfrm>
              <a:off x="6858507" y="5075237"/>
              <a:ext cx="1262205" cy="338357"/>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2200" b="1">
                  <a:solidFill>
                    <a:srgbClr val="4F6228"/>
                  </a:solidFill>
                  <a:latin typeface="Calibri"/>
                  <a:ea typeface="Calibri"/>
                  <a:cs typeface="Calibri"/>
                  <a:sym typeface="Calibri"/>
                </a:rPr>
                <a:t>Antagonist</a:t>
              </a:r>
              <a:endParaRPr sz="2400">
                <a:solidFill>
                  <a:srgbClr val="4F6228"/>
                </a:solidFill>
                <a:latin typeface="Calibri"/>
                <a:ea typeface="Calibri"/>
                <a:cs typeface="Calibri"/>
                <a:sym typeface="Calibri"/>
              </a:endParaRPr>
            </a:p>
          </p:txBody>
        </p:sp>
      </p:grpSp>
      <p:grpSp>
        <p:nvGrpSpPr>
          <p:cNvPr id="817" name="Google Shape;817;p51"/>
          <p:cNvGrpSpPr/>
          <p:nvPr/>
        </p:nvGrpSpPr>
        <p:grpSpPr>
          <a:xfrm>
            <a:off x="2047875" y="4060825"/>
            <a:ext cx="5999163" cy="1668463"/>
            <a:chOff x="2222500" y="4060825"/>
            <a:chExt cx="5999174" cy="1668463"/>
          </a:xfrm>
        </p:grpSpPr>
        <p:sp>
          <p:nvSpPr>
            <p:cNvPr id="818" name="Google Shape;818;p51"/>
            <p:cNvSpPr/>
            <p:nvPr/>
          </p:nvSpPr>
          <p:spPr>
            <a:xfrm rot="10800000" flipH="1">
              <a:off x="2222500" y="4060825"/>
              <a:ext cx="4595813" cy="1668463"/>
            </a:xfrm>
            <a:custGeom>
              <a:avLst/>
              <a:gdLst/>
              <a:ahLst/>
              <a:cxnLst/>
              <a:rect l="l" t="t" r="r" b="b"/>
              <a:pathLst>
                <a:path w="5344" h="1817" extrusionOk="0">
                  <a:moveTo>
                    <a:pt x="0" y="0"/>
                  </a:moveTo>
                  <a:lnTo>
                    <a:pt x="36" y="4"/>
                  </a:lnTo>
                  <a:lnTo>
                    <a:pt x="71" y="7"/>
                  </a:lnTo>
                  <a:lnTo>
                    <a:pt x="107" y="10"/>
                  </a:lnTo>
                  <a:lnTo>
                    <a:pt x="143" y="14"/>
                  </a:lnTo>
                  <a:lnTo>
                    <a:pt x="178" y="18"/>
                  </a:lnTo>
                  <a:lnTo>
                    <a:pt x="214" y="22"/>
                  </a:lnTo>
                  <a:lnTo>
                    <a:pt x="250" y="27"/>
                  </a:lnTo>
                  <a:lnTo>
                    <a:pt x="285" y="32"/>
                  </a:lnTo>
                  <a:lnTo>
                    <a:pt x="321" y="37"/>
                  </a:lnTo>
                  <a:lnTo>
                    <a:pt x="356" y="44"/>
                  </a:lnTo>
                  <a:lnTo>
                    <a:pt x="392" y="51"/>
                  </a:lnTo>
                  <a:lnTo>
                    <a:pt x="428" y="58"/>
                  </a:lnTo>
                  <a:lnTo>
                    <a:pt x="463" y="67"/>
                  </a:lnTo>
                  <a:lnTo>
                    <a:pt x="499" y="76"/>
                  </a:lnTo>
                  <a:lnTo>
                    <a:pt x="535" y="86"/>
                  </a:lnTo>
                  <a:lnTo>
                    <a:pt x="570" y="98"/>
                  </a:lnTo>
                  <a:lnTo>
                    <a:pt x="606" y="110"/>
                  </a:lnTo>
                  <a:lnTo>
                    <a:pt x="641" y="124"/>
                  </a:lnTo>
                  <a:lnTo>
                    <a:pt x="677" y="138"/>
                  </a:lnTo>
                  <a:lnTo>
                    <a:pt x="713" y="154"/>
                  </a:lnTo>
                  <a:lnTo>
                    <a:pt x="748" y="172"/>
                  </a:lnTo>
                  <a:lnTo>
                    <a:pt x="784" y="190"/>
                  </a:lnTo>
                  <a:lnTo>
                    <a:pt x="820" y="211"/>
                  </a:lnTo>
                  <a:lnTo>
                    <a:pt x="855" y="232"/>
                  </a:lnTo>
                  <a:lnTo>
                    <a:pt x="891" y="256"/>
                  </a:lnTo>
                  <a:lnTo>
                    <a:pt x="926" y="281"/>
                  </a:lnTo>
                  <a:lnTo>
                    <a:pt x="962" y="308"/>
                  </a:lnTo>
                  <a:lnTo>
                    <a:pt x="998" y="337"/>
                  </a:lnTo>
                  <a:lnTo>
                    <a:pt x="1033" y="367"/>
                  </a:lnTo>
                  <a:lnTo>
                    <a:pt x="1069" y="398"/>
                  </a:lnTo>
                  <a:lnTo>
                    <a:pt x="1105" y="430"/>
                  </a:lnTo>
                  <a:lnTo>
                    <a:pt x="1140" y="463"/>
                  </a:lnTo>
                  <a:lnTo>
                    <a:pt x="1176" y="498"/>
                  </a:lnTo>
                  <a:lnTo>
                    <a:pt x="1211" y="533"/>
                  </a:lnTo>
                  <a:lnTo>
                    <a:pt x="1247" y="569"/>
                  </a:lnTo>
                  <a:lnTo>
                    <a:pt x="1283" y="606"/>
                  </a:lnTo>
                  <a:lnTo>
                    <a:pt x="1318" y="643"/>
                  </a:lnTo>
                  <a:lnTo>
                    <a:pt x="1354" y="681"/>
                  </a:lnTo>
                  <a:lnTo>
                    <a:pt x="1390" y="719"/>
                  </a:lnTo>
                  <a:lnTo>
                    <a:pt x="1425" y="758"/>
                  </a:lnTo>
                  <a:lnTo>
                    <a:pt x="1461" y="796"/>
                  </a:lnTo>
                  <a:lnTo>
                    <a:pt x="1496" y="835"/>
                  </a:lnTo>
                  <a:lnTo>
                    <a:pt x="1532" y="874"/>
                  </a:lnTo>
                  <a:lnTo>
                    <a:pt x="1568" y="912"/>
                  </a:lnTo>
                  <a:lnTo>
                    <a:pt x="1603" y="951"/>
                  </a:lnTo>
                  <a:lnTo>
                    <a:pt x="1639" y="989"/>
                  </a:lnTo>
                  <a:lnTo>
                    <a:pt x="1675" y="1026"/>
                  </a:lnTo>
                  <a:lnTo>
                    <a:pt x="1710" y="1063"/>
                  </a:lnTo>
                  <a:lnTo>
                    <a:pt x="1746" y="1100"/>
                  </a:lnTo>
                  <a:lnTo>
                    <a:pt x="1781" y="1136"/>
                  </a:lnTo>
                  <a:lnTo>
                    <a:pt x="1817" y="1169"/>
                  </a:lnTo>
                  <a:lnTo>
                    <a:pt x="1853" y="1202"/>
                  </a:lnTo>
                  <a:lnTo>
                    <a:pt x="1888" y="1233"/>
                  </a:lnTo>
                  <a:lnTo>
                    <a:pt x="1924" y="1264"/>
                  </a:lnTo>
                  <a:lnTo>
                    <a:pt x="1960" y="1294"/>
                  </a:lnTo>
                  <a:lnTo>
                    <a:pt x="1995" y="1323"/>
                  </a:lnTo>
                  <a:lnTo>
                    <a:pt x="2031" y="1352"/>
                  </a:lnTo>
                  <a:lnTo>
                    <a:pt x="2066" y="1379"/>
                  </a:lnTo>
                  <a:lnTo>
                    <a:pt x="2102" y="1406"/>
                  </a:lnTo>
                  <a:lnTo>
                    <a:pt x="2138" y="1431"/>
                  </a:lnTo>
                  <a:lnTo>
                    <a:pt x="2173" y="1456"/>
                  </a:lnTo>
                  <a:lnTo>
                    <a:pt x="2209" y="1480"/>
                  </a:lnTo>
                  <a:lnTo>
                    <a:pt x="2245" y="1503"/>
                  </a:lnTo>
                  <a:lnTo>
                    <a:pt x="2280" y="1525"/>
                  </a:lnTo>
                  <a:lnTo>
                    <a:pt x="2316" y="1546"/>
                  </a:lnTo>
                  <a:lnTo>
                    <a:pt x="2351" y="1566"/>
                  </a:lnTo>
                  <a:lnTo>
                    <a:pt x="2387" y="1585"/>
                  </a:lnTo>
                  <a:lnTo>
                    <a:pt x="2423" y="1603"/>
                  </a:lnTo>
                  <a:lnTo>
                    <a:pt x="2458" y="1621"/>
                  </a:lnTo>
                  <a:lnTo>
                    <a:pt x="2494" y="1637"/>
                  </a:lnTo>
                  <a:lnTo>
                    <a:pt x="2530" y="1652"/>
                  </a:lnTo>
                  <a:lnTo>
                    <a:pt x="2565" y="1666"/>
                  </a:lnTo>
                  <a:lnTo>
                    <a:pt x="2601" y="1680"/>
                  </a:lnTo>
                  <a:lnTo>
                    <a:pt x="2636" y="1692"/>
                  </a:lnTo>
                  <a:lnTo>
                    <a:pt x="2672" y="1703"/>
                  </a:lnTo>
                  <a:lnTo>
                    <a:pt x="2708" y="1713"/>
                  </a:lnTo>
                  <a:lnTo>
                    <a:pt x="2743" y="1721"/>
                  </a:lnTo>
                  <a:lnTo>
                    <a:pt x="2779" y="1728"/>
                  </a:lnTo>
                  <a:lnTo>
                    <a:pt x="2815" y="1735"/>
                  </a:lnTo>
                  <a:lnTo>
                    <a:pt x="2850" y="1741"/>
                  </a:lnTo>
                  <a:lnTo>
                    <a:pt x="2886" y="1746"/>
                  </a:lnTo>
                  <a:lnTo>
                    <a:pt x="2921" y="1750"/>
                  </a:lnTo>
                  <a:lnTo>
                    <a:pt x="2957" y="1753"/>
                  </a:lnTo>
                  <a:lnTo>
                    <a:pt x="2993" y="1756"/>
                  </a:lnTo>
                  <a:lnTo>
                    <a:pt x="3028" y="1759"/>
                  </a:lnTo>
                  <a:lnTo>
                    <a:pt x="3064" y="1760"/>
                  </a:lnTo>
                  <a:lnTo>
                    <a:pt x="3100" y="1762"/>
                  </a:lnTo>
                  <a:lnTo>
                    <a:pt x="3135" y="1763"/>
                  </a:lnTo>
                  <a:lnTo>
                    <a:pt x="3171" y="1763"/>
                  </a:lnTo>
                  <a:lnTo>
                    <a:pt x="3206" y="1764"/>
                  </a:lnTo>
                  <a:lnTo>
                    <a:pt x="3242" y="1764"/>
                  </a:lnTo>
                  <a:lnTo>
                    <a:pt x="3278" y="1763"/>
                  </a:lnTo>
                  <a:lnTo>
                    <a:pt x="3313" y="1763"/>
                  </a:lnTo>
                  <a:lnTo>
                    <a:pt x="3349" y="1763"/>
                  </a:lnTo>
                  <a:lnTo>
                    <a:pt x="3385" y="1762"/>
                  </a:lnTo>
                  <a:lnTo>
                    <a:pt x="3420" y="1762"/>
                  </a:lnTo>
                  <a:lnTo>
                    <a:pt x="3456" y="1761"/>
                  </a:lnTo>
                  <a:lnTo>
                    <a:pt x="3491" y="1761"/>
                  </a:lnTo>
                  <a:lnTo>
                    <a:pt x="3527" y="1760"/>
                  </a:lnTo>
                  <a:lnTo>
                    <a:pt x="3563" y="1760"/>
                  </a:lnTo>
                  <a:lnTo>
                    <a:pt x="3598" y="1759"/>
                  </a:lnTo>
                  <a:lnTo>
                    <a:pt x="3634" y="1759"/>
                  </a:lnTo>
                  <a:lnTo>
                    <a:pt x="3670" y="1758"/>
                  </a:lnTo>
                  <a:lnTo>
                    <a:pt x="3705" y="1758"/>
                  </a:lnTo>
                  <a:lnTo>
                    <a:pt x="3741" y="1758"/>
                  </a:lnTo>
                  <a:lnTo>
                    <a:pt x="3776" y="1759"/>
                  </a:lnTo>
                  <a:lnTo>
                    <a:pt x="3812" y="1759"/>
                  </a:lnTo>
                  <a:lnTo>
                    <a:pt x="3848" y="1760"/>
                  </a:lnTo>
                  <a:lnTo>
                    <a:pt x="3883" y="1760"/>
                  </a:lnTo>
                  <a:lnTo>
                    <a:pt x="3919" y="1761"/>
                  </a:lnTo>
                  <a:lnTo>
                    <a:pt x="3955" y="1762"/>
                  </a:lnTo>
                  <a:lnTo>
                    <a:pt x="3990" y="1764"/>
                  </a:lnTo>
                  <a:lnTo>
                    <a:pt x="4026" y="1765"/>
                  </a:lnTo>
                  <a:lnTo>
                    <a:pt x="4061" y="1767"/>
                  </a:lnTo>
                  <a:lnTo>
                    <a:pt x="4097" y="1768"/>
                  </a:lnTo>
                  <a:lnTo>
                    <a:pt x="4133" y="1770"/>
                  </a:lnTo>
                  <a:lnTo>
                    <a:pt x="4168" y="1772"/>
                  </a:lnTo>
                  <a:lnTo>
                    <a:pt x="4204" y="1774"/>
                  </a:lnTo>
                  <a:lnTo>
                    <a:pt x="4240" y="1776"/>
                  </a:lnTo>
                  <a:lnTo>
                    <a:pt x="4275" y="1778"/>
                  </a:lnTo>
                  <a:lnTo>
                    <a:pt x="4311" y="1780"/>
                  </a:lnTo>
                  <a:lnTo>
                    <a:pt x="4346" y="1782"/>
                  </a:lnTo>
                  <a:lnTo>
                    <a:pt x="4382" y="1784"/>
                  </a:lnTo>
                  <a:lnTo>
                    <a:pt x="4418" y="1786"/>
                  </a:lnTo>
                  <a:lnTo>
                    <a:pt x="4453" y="1789"/>
                  </a:lnTo>
                  <a:lnTo>
                    <a:pt x="4489" y="1790"/>
                  </a:lnTo>
                  <a:lnTo>
                    <a:pt x="4525" y="1791"/>
                  </a:lnTo>
                  <a:lnTo>
                    <a:pt x="4560" y="1792"/>
                  </a:lnTo>
                  <a:lnTo>
                    <a:pt x="4596" y="1793"/>
                  </a:lnTo>
                  <a:lnTo>
                    <a:pt x="4631" y="1794"/>
                  </a:lnTo>
                  <a:lnTo>
                    <a:pt x="4667" y="1795"/>
                  </a:lnTo>
                  <a:lnTo>
                    <a:pt x="4703" y="1796"/>
                  </a:lnTo>
                  <a:lnTo>
                    <a:pt x="4738" y="1797"/>
                  </a:lnTo>
                  <a:lnTo>
                    <a:pt x="4774" y="1798"/>
                  </a:lnTo>
                  <a:lnTo>
                    <a:pt x="4810" y="1799"/>
                  </a:lnTo>
                  <a:lnTo>
                    <a:pt x="4845" y="1800"/>
                  </a:lnTo>
                  <a:lnTo>
                    <a:pt x="4881" y="1801"/>
                  </a:lnTo>
                  <a:lnTo>
                    <a:pt x="4916" y="1803"/>
                  </a:lnTo>
                  <a:lnTo>
                    <a:pt x="4952" y="1804"/>
                  </a:lnTo>
                  <a:lnTo>
                    <a:pt x="4988" y="1805"/>
                  </a:lnTo>
                  <a:lnTo>
                    <a:pt x="5023" y="1806"/>
                  </a:lnTo>
                  <a:lnTo>
                    <a:pt x="5059" y="1807"/>
                  </a:lnTo>
                  <a:lnTo>
                    <a:pt x="5095" y="1808"/>
                  </a:lnTo>
                  <a:lnTo>
                    <a:pt x="5130" y="1810"/>
                  </a:lnTo>
                  <a:lnTo>
                    <a:pt x="5166" y="1811"/>
                  </a:lnTo>
                  <a:lnTo>
                    <a:pt x="5201" y="1812"/>
                  </a:lnTo>
                  <a:lnTo>
                    <a:pt x="5237" y="1813"/>
                  </a:lnTo>
                  <a:lnTo>
                    <a:pt x="5273" y="1814"/>
                  </a:lnTo>
                  <a:lnTo>
                    <a:pt x="5308" y="1816"/>
                  </a:lnTo>
                  <a:lnTo>
                    <a:pt x="5344" y="1817"/>
                  </a:lnTo>
                </a:path>
              </a:pathLst>
            </a:custGeom>
            <a:noFill/>
            <a:ln w="76200" cap="flat" cmpd="sng">
              <a:solidFill>
                <a:srgbClr val="CC9900"/>
              </a:solidFill>
              <a:prstDash val="solid"/>
              <a:round/>
              <a:headEnd type="none" w="med" len="med"/>
              <a:tailEnd type="none"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51"/>
            <p:cNvSpPr txBox="1"/>
            <p:nvPr/>
          </p:nvSpPr>
          <p:spPr>
            <a:xfrm flipH="1">
              <a:off x="2222500" y="4060825"/>
              <a:ext cx="4595813" cy="16684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820" name="Google Shape;820;p51"/>
            <p:cNvSpPr/>
            <p:nvPr/>
          </p:nvSpPr>
          <p:spPr>
            <a:xfrm>
              <a:off x="5791200" y="4191000"/>
              <a:ext cx="1705403" cy="338554"/>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2200" b="1">
                  <a:solidFill>
                    <a:srgbClr val="CC9900"/>
                  </a:solidFill>
                  <a:latin typeface="Calibri"/>
                  <a:ea typeface="Calibri"/>
                  <a:cs typeface="Calibri"/>
                  <a:sym typeface="Calibri"/>
                </a:rPr>
                <a:t>Partial Agonist</a:t>
              </a:r>
              <a:endParaRPr sz="2400">
                <a:solidFill>
                  <a:srgbClr val="CC9900"/>
                </a:solidFill>
                <a:latin typeface="Calibri"/>
                <a:ea typeface="Calibri"/>
                <a:cs typeface="Calibri"/>
                <a:sym typeface="Calibri"/>
              </a:endParaRPr>
            </a:p>
          </p:txBody>
        </p:sp>
        <p:sp>
          <p:nvSpPr>
            <p:cNvPr id="821" name="Google Shape;821;p51"/>
            <p:cNvSpPr/>
            <p:nvPr/>
          </p:nvSpPr>
          <p:spPr>
            <a:xfrm>
              <a:off x="5791200" y="4503738"/>
              <a:ext cx="2430474" cy="338554"/>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2200" b="1">
                  <a:solidFill>
                    <a:srgbClr val="CC9900"/>
                  </a:solidFill>
                  <a:latin typeface="Calibri"/>
                  <a:ea typeface="Calibri"/>
                  <a:cs typeface="Calibri"/>
                  <a:sym typeface="Calibri"/>
                </a:rPr>
                <a:t>(e.g. buprenorphine)</a:t>
              </a:r>
              <a:endParaRPr sz="2400">
                <a:solidFill>
                  <a:srgbClr val="CC9900"/>
                </a:solidFill>
                <a:latin typeface="Calibri"/>
                <a:ea typeface="Calibri"/>
                <a:cs typeface="Calibri"/>
                <a:sym typeface="Calibri"/>
              </a:endParaRPr>
            </a:p>
          </p:txBody>
        </p:sp>
      </p:grpSp>
      <p:sp>
        <p:nvSpPr>
          <p:cNvPr id="822" name="Google Shape;822;p51"/>
          <p:cNvSpPr txBox="1"/>
          <p:nvPr/>
        </p:nvSpPr>
        <p:spPr>
          <a:xfrm>
            <a:off x="6988175"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sp>
        <p:nvSpPr>
          <p:cNvPr id="823" name="Google Shape;823;p51"/>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8"/>
                                        </p:tgtEl>
                                        <p:attrNameLst>
                                          <p:attrName>style.visibility</p:attrName>
                                        </p:attrNameLst>
                                      </p:cBhvr>
                                      <p:to>
                                        <p:strVal val="visible"/>
                                      </p:to>
                                    </p:set>
                                    <p:animEffect transition="in" filter="fade">
                                      <p:cBhvr>
                                        <p:cTn id="7" dur="1000"/>
                                        <p:tgtEl>
                                          <p:spTgt spid="8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3"/>
                                        </p:tgtEl>
                                        <p:attrNameLst>
                                          <p:attrName>style.visibility</p:attrName>
                                        </p:attrNameLst>
                                      </p:cBhvr>
                                      <p:to>
                                        <p:strVal val="visible"/>
                                      </p:to>
                                    </p:set>
                                    <p:animEffect transition="in" filter="fade">
                                      <p:cBhvr>
                                        <p:cTn id="12" dur="1000"/>
                                        <p:tgtEl>
                                          <p:spTgt spid="8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7"/>
                                        </p:tgtEl>
                                        <p:attrNameLst>
                                          <p:attrName>style.visibility</p:attrName>
                                        </p:attrNameLst>
                                      </p:cBhvr>
                                      <p:to>
                                        <p:strVal val="visible"/>
                                      </p:to>
                                    </p:set>
                                    <p:animEffect transition="in" filter="fade">
                                      <p:cBhvr>
                                        <p:cTn id="17" dur="1000"/>
                                        <p:tgtEl>
                                          <p:spTgt spid="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6"/>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15" name="Google Shape;115;p16"/>
          <p:cNvSpPr txBox="1">
            <a:spLocks noGrp="1"/>
          </p:cNvSpPr>
          <p:nvPr>
            <p:ph type="title" idx="4294967295"/>
          </p:nvPr>
        </p:nvSpPr>
        <p:spPr>
          <a:xfrm>
            <a:off x="0" y="473075"/>
            <a:ext cx="8507413" cy="70167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a:latin typeface="Impact"/>
                <a:ea typeface="Impact"/>
                <a:cs typeface="Impact"/>
                <a:sym typeface="Impact"/>
              </a:rPr>
              <a:t>Blending Team Members</a:t>
            </a:r>
            <a:endParaRPr sz="4000" b="1">
              <a:latin typeface="Impact"/>
              <a:ea typeface="Impact"/>
              <a:cs typeface="Impact"/>
              <a:sym typeface="Impact"/>
            </a:endParaRPr>
          </a:p>
        </p:txBody>
      </p:sp>
      <p:sp>
        <p:nvSpPr>
          <p:cNvPr id="116" name="Google Shape;116;p16"/>
          <p:cNvSpPr txBox="1">
            <a:spLocks noGrp="1"/>
          </p:cNvSpPr>
          <p:nvPr>
            <p:ph type="body" idx="4294967295"/>
          </p:nvPr>
        </p:nvSpPr>
        <p:spPr>
          <a:xfrm>
            <a:off x="228600" y="1524000"/>
            <a:ext cx="8686800" cy="38100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500"/>
              <a:buFont typeface="Calibri"/>
              <a:buChar char="•"/>
            </a:pPr>
            <a:r>
              <a:rPr lang="en-US" sz="2500">
                <a:solidFill>
                  <a:schemeClr val="hlink"/>
                </a:solidFill>
              </a:rPr>
              <a:t>Thomas Freese, Ph.D. – Chair  – Pacific Southwest ATTC </a:t>
            </a:r>
            <a:endParaRPr/>
          </a:p>
          <a:p>
            <a:pPr marL="342900" lvl="0" indent="-342900" algn="l" rtl="0">
              <a:spcBef>
                <a:spcPts val="500"/>
              </a:spcBef>
              <a:spcAft>
                <a:spcPts val="0"/>
              </a:spcAft>
              <a:buClr>
                <a:schemeClr val="dk1"/>
              </a:buClr>
              <a:buSzPts val="2500"/>
              <a:buFont typeface="Calibri"/>
              <a:buChar char="•"/>
            </a:pPr>
            <a:r>
              <a:rPr lang="en-US" sz="2500"/>
              <a:t>Michael Bogenschutz, M.D. – CTN  Southwest Node</a:t>
            </a:r>
            <a:endParaRPr/>
          </a:p>
          <a:p>
            <a:pPr marL="342900" lvl="0" indent="-342900" algn="l" rtl="0">
              <a:spcBef>
                <a:spcPts val="500"/>
              </a:spcBef>
              <a:spcAft>
                <a:spcPts val="0"/>
              </a:spcAft>
              <a:buClr>
                <a:schemeClr val="dk1"/>
              </a:buClr>
              <a:buSzPts val="2500"/>
              <a:buFont typeface="Calibri"/>
              <a:buChar char="•"/>
            </a:pPr>
            <a:r>
              <a:rPr lang="en-US" sz="2500">
                <a:solidFill>
                  <a:schemeClr val="hlink"/>
                </a:solidFill>
              </a:rPr>
              <a:t>Thomas Durham, Ph.D. – Central East ATTC</a:t>
            </a:r>
            <a:endParaRPr/>
          </a:p>
          <a:p>
            <a:pPr marL="342900" lvl="0" indent="-342900" algn="l" rtl="0">
              <a:spcBef>
                <a:spcPts val="500"/>
              </a:spcBef>
              <a:spcAft>
                <a:spcPts val="0"/>
              </a:spcAft>
              <a:buClr>
                <a:schemeClr val="dk1"/>
              </a:buClr>
              <a:buSzPts val="2500"/>
              <a:buFont typeface="Calibri"/>
              <a:buChar char="•"/>
            </a:pPr>
            <a:r>
              <a:rPr lang="en-US" sz="2500"/>
              <a:t>Shannon Garrett, LGSW, CSC-AD – CTP Mid-Atlantic Node</a:t>
            </a:r>
            <a:endParaRPr/>
          </a:p>
          <a:p>
            <a:pPr marL="342900" lvl="0" indent="-342900" algn="l" rtl="0">
              <a:spcBef>
                <a:spcPts val="500"/>
              </a:spcBef>
              <a:spcAft>
                <a:spcPts val="0"/>
              </a:spcAft>
              <a:buClr>
                <a:schemeClr val="dk1"/>
              </a:buClr>
              <a:buSzPts val="2500"/>
              <a:buFont typeface="Calibri"/>
              <a:buChar char="•"/>
            </a:pPr>
            <a:r>
              <a:rPr lang="en-US" sz="2500"/>
              <a:t>Laura McNicholas, M.D., Ph.D. – CTN Delaware Valley Node</a:t>
            </a:r>
            <a:endParaRPr/>
          </a:p>
          <a:p>
            <a:pPr marL="342900" lvl="0" indent="-342900" algn="l" rtl="0">
              <a:spcBef>
                <a:spcPts val="500"/>
              </a:spcBef>
              <a:spcAft>
                <a:spcPts val="0"/>
              </a:spcAft>
              <a:buClr>
                <a:schemeClr val="dk1"/>
              </a:buClr>
              <a:buSzPts val="2500"/>
              <a:buFont typeface="Calibri"/>
              <a:buChar char="•"/>
            </a:pPr>
            <a:r>
              <a:rPr lang="en-US" sz="2500">
                <a:solidFill>
                  <a:schemeClr val="hlink"/>
                </a:solidFill>
              </a:rPr>
              <a:t>Beth Rutkowski, M.P.H. – Pacific Southwest ATTC</a:t>
            </a:r>
            <a:endParaRPr/>
          </a:p>
          <a:p>
            <a:pPr marL="342900" lvl="0" indent="-342900" algn="l" rtl="0">
              <a:spcBef>
                <a:spcPts val="500"/>
              </a:spcBef>
              <a:spcAft>
                <a:spcPts val="0"/>
              </a:spcAft>
              <a:buClr>
                <a:schemeClr val="dk1"/>
              </a:buClr>
              <a:buSzPts val="2500"/>
              <a:buFont typeface="Calibri"/>
              <a:buChar char="•"/>
            </a:pPr>
            <a:r>
              <a:rPr lang="en-US" sz="2500"/>
              <a:t>Susan Storti, Ph.D., R.N. – Synergy Enterprises, Inc.</a:t>
            </a:r>
            <a:endParaRPr/>
          </a:p>
          <a:p>
            <a:pPr marL="342900" lvl="0" indent="-342900" algn="l" rtl="0">
              <a:spcBef>
                <a:spcPts val="500"/>
              </a:spcBef>
              <a:spcAft>
                <a:spcPts val="0"/>
              </a:spcAft>
              <a:buClr>
                <a:schemeClr val="dk1"/>
              </a:buClr>
              <a:buSzPts val="2500"/>
              <a:buFont typeface="Calibri"/>
              <a:buChar char="•"/>
            </a:pPr>
            <a:r>
              <a:rPr lang="en-US" sz="2500"/>
              <a:t>Geetha Subramaniam, M.D. – CTN Mid-Atlantic Node</a:t>
            </a:r>
            <a:endParaRPr/>
          </a:p>
          <a:p>
            <a:pPr marL="342900" lvl="0" indent="-342900" algn="l" rtl="0">
              <a:spcBef>
                <a:spcPts val="500"/>
              </a:spcBef>
              <a:spcAft>
                <a:spcPts val="0"/>
              </a:spcAft>
              <a:buClr>
                <a:schemeClr val="dk1"/>
              </a:buClr>
              <a:buSzPts val="2500"/>
              <a:buFont typeface="Calibri"/>
              <a:buChar char="•"/>
            </a:pPr>
            <a:r>
              <a:rPr lang="en-US" sz="2500">
                <a:solidFill>
                  <a:schemeClr val="hlink"/>
                </a:solidFill>
              </a:rPr>
              <a:t>Pamela Waters, M.Ed., CAC, CPP – Southern Coast  ATTC</a:t>
            </a:r>
            <a:endParaRPr/>
          </a:p>
        </p:txBody>
      </p:sp>
      <p:sp>
        <p:nvSpPr>
          <p:cNvPr id="117" name="Google Shape;117;p16"/>
          <p:cNvSpPr txBox="1"/>
          <p:nvPr/>
        </p:nvSpPr>
        <p:spPr>
          <a:xfrm>
            <a:off x="228600" y="6207125"/>
            <a:ext cx="8278813" cy="376238"/>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0" i="0" u="none" strike="noStrike" cap="none">
                <a:solidFill>
                  <a:schemeClr val="hlink"/>
                </a:solidFill>
                <a:latin typeface="Times New Roman"/>
                <a:ea typeface="Times New Roman"/>
                <a:cs typeface="Times New Roman"/>
                <a:sym typeface="Times New Roman"/>
              </a:rPr>
              <a:t>ATTC representative</a:t>
            </a:r>
            <a:r>
              <a:rPr lang="en-US" sz="1800" b="0" i="0" u="none" strike="noStrike" cap="none">
                <a:solidFill>
                  <a:schemeClr val="dk1"/>
                </a:solidFill>
                <a:latin typeface="Times New Roman"/>
                <a:ea typeface="Times New Roman"/>
                <a:cs typeface="Times New Roman"/>
                <a:sym typeface="Times New Roman"/>
              </a:rPr>
              <a:t>	NIDA representative/Community treatment provider</a:t>
            </a:r>
            <a:endParaRPr/>
          </a:p>
        </p:txBody>
      </p:sp>
      <p:sp>
        <p:nvSpPr>
          <p:cNvPr id="118" name="Google Shape;118;p16"/>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
                                            <p:txEl>
                                              <p:pRg st="0" end="0"/>
                                            </p:txEl>
                                          </p:spTgt>
                                        </p:tgtEl>
                                        <p:attrNameLst>
                                          <p:attrName>style.visibility</p:attrName>
                                        </p:attrNameLst>
                                      </p:cBhvr>
                                      <p:to>
                                        <p:strVal val="visible"/>
                                      </p:to>
                                    </p:set>
                                    <p:animEffect transition="in" filter="fade">
                                      <p:cBhvr>
                                        <p:cTn id="7" dur="500"/>
                                        <p:tgtEl>
                                          <p:spTgt spid="1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
                                            <p:txEl>
                                              <p:pRg st="1" end="1"/>
                                            </p:txEl>
                                          </p:spTgt>
                                        </p:tgtEl>
                                        <p:attrNameLst>
                                          <p:attrName>style.visibility</p:attrName>
                                        </p:attrNameLst>
                                      </p:cBhvr>
                                      <p:to>
                                        <p:strVal val="visible"/>
                                      </p:to>
                                    </p:set>
                                    <p:animEffect transition="in" filter="fade">
                                      <p:cBhvr>
                                        <p:cTn id="12" dur="500"/>
                                        <p:tgtEl>
                                          <p:spTgt spid="1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6">
                                            <p:txEl>
                                              <p:pRg st="2" end="2"/>
                                            </p:txEl>
                                          </p:spTgt>
                                        </p:tgtEl>
                                        <p:attrNameLst>
                                          <p:attrName>style.visibility</p:attrName>
                                        </p:attrNameLst>
                                      </p:cBhvr>
                                      <p:to>
                                        <p:strVal val="visible"/>
                                      </p:to>
                                    </p:set>
                                    <p:animEffect transition="in" filter="fade">
                                      <p:cBhvr>
                                        <p:cTn id="17" dur="500"/>
                                        <p:tgtEl>
                                          <p:spTgt spid="1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6">
                                            <p:txEl>
                                              <p:pRg st="3" end="3"/>
                                            </p:txEl>
                                          </p:spTgt>
                                        </p:tgtEl>
                                        <p:attrNameLst>
                                          <p:attrName>style.visibility</p:attrName>
                                        </p:attrNameLst>
                                      </p:cBhvr>
                                      <p:to>
                                        <p:strVal val="visible"/>
                                      </p:to>
                                    </p:set>
                                    <p:animEffect transition="in" filter="fade">
                                      <p:cBhvr>
                                        <p:cTn id="22" dur="500"/>
                                        <p:tgtEl>
                                          <p:spTgt spid="1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6">
                                            <p:txEl>
                                              <p:pRg st="4" end="4"/>
                                            </p:txEl>
                                          </p:spTgt>
                                        </p:tgtEl>
                                        <p:attrNameLst>
                                          <p:attrName>style.visibility</p:attrName>
                                        </p:attrNameLst>
                                      </p:cBhvr>
                                      <p:to>
                                        <p:strVal val="visible"/>
                                      </p:to>
                                    </p:set>
                                    <p:animEffect transition="in" filter="fade">
                                      <p:cBhvr>
                                        <p:cTn id="27" dur="500"/>
                                        <p:tgtEl>
                                          <p:spTgt spid="1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6">
                                            <p:txEl>
                                              <p:pRg st="5" end="5"/>
                                            </p:txEl>
                                          </p:spTgt>
                                        </p:tgtEl>
                                        <p:attrNameLst>
                                          <p:attrName>style.visibility</p:attrName>
                                        </p:attrNameLst>
                                      </p:cBhvr>
                                      <p:to>
                                        <p:strVal val="visible"/>
                                      </p:to>
                                    </p:set>
                                    <p:animEffect transition="in" filter="fade">
                                      <p:cBhvr>
                                        <p:cTn id="32" dur="500"/>
                                        <p:tgtEl>
                                          <p:spTgt spid="11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6">
                                            <p:txEl>
                                              <p:pRg st="6" end="6"/>
                                            </p:txEl>
                                          </p:spTgt>
                                        </p:tgtEl>
                                        <p:attrNameLst>
                                          <p:attrName>style.visibility</p:attrName>
                                        </p:attrNameLst>
                                      </p:cBhvr>
                                      <p:to>
                                        <p:strVal val="visible"/>
                                      </p:to>
                                    </p:set>
                                    <p:animEffect transition="in" filter="fade">
                                      <p:cBhvr>
                                        <p:cTn id="37" dur="500"/>
                                        <p:tgtEl>
                                          <p:spTgt spid="11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6">
                                            <p:txEl>
                                              <p:pRg st="7" end="7"/>
                                            </p:txEl>
                                          </p:spTgt>
                                        </p:tgtEl>
                                        <p:attrNameLst>
                                          <p:attrName>style.visibility</p:attrName>
                                        </p:attrNameLst>
                                      </p:cBhvr>
                                      <p:to>
                                        <p:strVal val="visible"/>
                                      </p:to>
                                    </p:set>
                                    <p:animEffect transition="in" filter="fade">
                                      <p:cBhvr>
                                        <p:cTn id="42" dur="500"/>
                                        <p:tgtEl>
                                          <p:spTgt spid="11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6">
                                            <p:txEl>
                                              <p:pRg st="8" end="8"/>
                                            </p:txEl>
                                          </p:spTgt>
                                        </p:tgtEl>
                                        <p:attrNameLst>
                                          <p:attrName>style.visibility</p:attrName>
                                        </p:attrNameLst>
                                      </p:cBhvr>
                                      <p:to>
                                        <p:strVal val="visible"/>
                                      </p:to>
                                    </p:set>
                                    <p:animEffect transition="in" filter="fade">
                                      <p:cBhvr>
                                        <p:cTn id="47" dur="500"/>
                                        <p:tgtEl>
                                          <p:spTgt spid="11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52"/>
          <p:cNvSpPr txBox="1">
            <a:spLocks noGrp="1"/>
          </p:cNvSpPr>
          <p:nvPr>
            <p:ph type="title" idx="4294967295"/>
          </p:nvPr>
        </p:nvSpPr>
        <p:spPr>
          <a:xfrm>
            <a:off x="0" y="334963"/>
            <a:ext cx="8372475" cy="6413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Buprenorphine</a:t>
            </a:r>
            <a:endParaRPr/>
          </a:p>
        </p:txBody>
      </p:sp>
      <p:sp>
        <p:nvSpPr>
          <p:cNvPr id="831" name="Google Shape;831;p52"/>
          <p:cNvSpPr/>
          <p:nvPr/>
        </p:nvSpPr>
        <p:spPr>
          <a:xfrm>
            <a:off x="228600" y="1219200"/>
            <a:ext cx="8328025" cy="44958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600"/>
              <a:buFont typeface="Calibri"/>
              <a:buChar char="•"/>
            </a:pPr>
            <a:r>
              <a:rPr lang="en-US" sz="2600">
                <a:solidFill>
                  <a:schemeClr val="hlink"/>
                </a:solidFill>
                <a:latin typeface="Calibri"/>
                <a:ea typeface="Calibri"/>
                <a:cs typeface="Calibri"/>
                <a:sym typeface="Calibri"/>
              </a:rPr>
              <a:t>Partial Opioid Agonist</a:t>
            </a:r>
            <a:endParaRPr/>
          </a:p>
          <a:p>
            <a:pPr marL="625475" marR="0" lvl="1" indent="-285750" algn="l" rtl="0">
              <a:spcBef>
                <a:spcPts val="520"/>
              </a:spcBef>
              <a:spcAft>
                <a:spcPts val="0"/>
              </a:spcAft>
              <a:buClr>
                <a:schemeClr val="dk1"/>
              </a:buClr>
              <a:buSzPts val="2600"/>
              <a:buFont typeface="Calibri"/>
              <a:buChar char="–"/>
            </a:pPr>
            <a:r>
              <a:rPr lang="en-US" sz="2600" b="0" i="0" u="none" strike="noStrike" cap="none">
                <a:solidFill>
                  <a:schemeClr val="dk1"/>
                </a:solidFill>
                <a:latin typeface="Calibri"/>
                <a:ea typeface="Calibri"/>
                <a:cs typeface="Calibri"/>
                <a:sym typeface="Calibri"/>
              </a:rPr>
              <a:t>Has effects of </a:t>
            </a:r>
            <a:r>
              <a:rPr lang="en-US" sz="2600" b="0" i="0" u="none" strike="noStrike" cap="none">
                <a:solidFill>
                  <a:schemeClr val="hlink"/>
                </a:solidFill>
                <a:latin typeface="Calibri"/>
                <a:ea typeface="Calibri"/>
                <a:cs typeface="Calibri"/>
                <a:sym typeface="Calibri"/>
              </a:rPr>
              <a:t>typical opioid agonists at lower</a:t>
            </a:r>
            <a:r>
              <a:rPr lang="en-US" sz="2600" b="0" i="0" u="none" strike="noStrike" cap="none">
                <a:solidFill>
                  <a:srgbClr val="FFBA49"/>
                </a:solidFill>
                <a:latin typeface="Calibri"/>
                <a:ea typeface="Calibri"/>
                <a:cs typeface="Calibri"/>
                <a:sym typeface="Calibri"/>
              </a:rPr>
              <a:t> </a:t>
            </a:r>
            <a:r>
              <a:rPr lang="en-US" sz="2600" b="0" i="0" u="none" strike="noStrike" cap="none">
                <a:solidFill>
                  <a:schemeClr val="dk1"/>
                </a:solidFill>
                <a:latin typeface="Calibri"/>
                <a:ea typeface="Calibri"/>
                <a:cs typeface="Calibri"/>
                <a:sym typeface="Calibri"/>
              </a:rPr>
              <a:t>doses </a:t>
            </a:r>
            <a:endParaRPr/>
          </a:p>
          <a:p>
            <a:pPr marL="625475" marR="0" lvl="1" indent="-285750" algn="l" rtl="0">
              <a:spcBef>
                <a:spcPts val="520"/>
              </a:spcBef>
              <a:spcAft>
                <a:spcPts val="0"/>
              </a:spcAft>
              <a:buClr>
                <a:schemeClr val="dk1"/>
              </a:buClr>
              <a:buSzPts val="2600"/>
              <a:buFont typeface="Calibri"/>
              <a:buChar char="–"/>
            </a:pPr>
            <a:r>
              <a:rPr lang="en-US" sz="2600" b="0" i="0" u="none" strike="noStrike" cap="none">
                <a:solidFill>
                  <a:schemeClr val="dk1"/>
                </a:solidFill>
                <a:latin typeface="Calibri"/>
                <a:ea typeface="Calibri"/>
                <a:cs typeface="Calibri"/>
                <a:sym typeface="Calibri"/>
              </a:rPr>
              <a:t>Produces a </a:t>
            </a:r>
            <a:r>
              <a:rPr lang="en-US" sz="2600" b="0" i="0" u="none" strike="noStrike" cap="none">
                <a:solidFill>
                  <a:schemeClr val="hlink"/>
                </a:solidFill>
                <a:latin typeface="Calibri"/>
                <a:ea typeface="Calibri"/>
                <a:cs typeface="Calibri"/>
                <a:sym typeface="Calibri"/>
              </a:rPr>
              <a:t>ceiling effect at higher</a:t>
            </a:r>
            <a:r>
              <a:rPr lang="en-US" sz="2600" b="0" i="0" u="none" strike="noStrike" cap="none">
                <a:solidFill>
                  <a:srgbClr val="FFBA49"/>
                </a:solidFill>
                <a:latin typeface="Calibri"/>
                <a:ea typeface="Calibri"/>
                <a:cs typeface="Calibri"/>
                <a:sym typeface="Calibri"/>
              </a:rPr>
              <a:t> </a:t>
            </a:r>
            <a:r>
              <a:rPr lang="en-US" sz="2600" b="0" i="0" u="none" strike="noStrike" cap="none">
                <a:solidFill>
                  <a:schemeClr val="dk1"/>
                </a:solidFill>
                <a:latin typeface="Calibri"/>
                <a:ea typeface="Calibri"/>
                <a:cs typeface="Calibri"/>
                <a:sym typeface="Calibri"/>
              </a:rPr>
              <a:t>doses</a:t>
            </a:r>
            <a:endParaRPr/>
          </a:p>
          <a:p>
            <a:pPr marL="625475" marR="0" lvl="1" indent="-285750" algn="l" rtl="0">
              <a:spcBef>
                <a:spcPts val="520"/>
              </a:spcBef>
              <a:spcAft>
                <a:spcPts val="0"/>
              </a:spcAft>
              <a:buClr>
                <a:schemeClr val="dk1"/>
              </a:buClr>
              <a:buSzPts val="2600"/>
              <a:buFont typeface="Calibri"/>
              <a:buChar char="–"/>
            </a:pPr>
            <a:r>
              <a:rPr lang="en-US" sz="2600" b="0" i="0" u="none" strike="noStrike" cap="none">
                <a:solidFill>
                  <a:schemeClr val="dk1"/>
                </a:solidFill>
                <a:latin typeface="Calibri"/>
                <a:ea typeface="Calibri"/>
                <a:cs typeface="Calibri"/>
                <a:sym typeface="Calibri"/>
              </a:rPr>
              <a:t>Binds strongly to opioid receptor and is </a:t>
            </a:r>
            <a:r>
              <a:rPr lang="en-US" sz="2600" b="0" i="0" u="none" strike="noStrike" cap="none">
                <a:solidFill>
                  <a:schemeClr val="hlink"/>
                </a:solidFill>
                <a:latin typeface="Calibri"/>
                <a:ea typeface="Calibri"/>
                <a:cs typeface="Calibri"/>
                <a:sym typeface="Calibri"/>
              </a:rPr>
              <a:t>long-acting</a:t>
            </a:r>
            <a:endParaRPr/>
          </a:p>
          <a:p>
            <a:pPr marL="342900" marR="0" lvl="0" indent="-342900" algn="l" rtl="0">
              <a:spcBef>
                <a:spcPts val="520"/>
              </a:spcBef>
              <a:spcAft>
                <a:spcPts val="0"/>
              </a:spcAft>
              <a:buClr>
                <a:schemeClr val="dk1"/>
              </a:buClr>
              <a:buSzPts val="2600"/>
              <a:buFont typeface="Calibri"/>
              <a:buChar char="•"/>
            </a:pPr>
            <a:r>
              <a:rPr lang="en-US" sz="2600">
                <a:solidFill>
                  <a:schemeClr val="hlink"/>
                </a:solidFill>
                <a:latin typeface="Calibri"/>
                <a:ea typeface="Calibri"/>
                <a:cs typeface="Calibri"/>
                <a:sym typeface="Calibri"/>
              </a:rPr>
              <a:t>Safe and effective</a:t>
            </a:r>
            <a:r>
              <a:rPr lang="en-US" sz="2600">
                <a:solidFill>
                  <a:srgbClr val="FFBA49"/>
                </a:solidFill>
                <a:latin typeface="Calibri"/>
                <a:ea typeface="Calibri"/>
                <a:cs typeface="Calibri"/>
                <a:sym typeface="Calibri"/>
              </a:rPr>
              <a:t> </a:t>
            </a:r>
            <a:r>
              <a:rPr lang="en-US" sz="2600">
                <a:solidFill>
                  <a:schemeClr val="dk1"/>
                </a:solidFill>
                <a:latin typeface="Calibri"/>
                <a:ea typeface="Calibri"/>
                <a:cs typeface="Calibri"/>
                <a:sym typeface="Calibri"/>
              </a:rPr>
              <a:t>therapy for opioid maintenance and detoxification in adults</a:t>
            </a:r>
            <a:endParaRPr/>
          </a:p>
          <a:p>
            <a:pPr marL="342900" marR="0" lvl="0" indent="-342900" algn="l" rtl="0">
              <a:spcBef>
                <a:spcPts val="650"/>
              </a:spcBef>
              <a:spcAft>
                <a:spcPts val="0"/>
              </a:spcAft>
              <a:buClr>
                <a:schemeClr val="dk1"/>
              </a:buClr>
              <a:buSzPts val="2600"/>
              <a:buFont typeface="Calibri"/>
              <a:buChar char="•"/>
            </a:pPr>
            <a:r>
              <a:rPr lang="en-US" sz="2600">
                <a:solidFill>
                  <a:schemeClr val="hlink"/>
                </a:solidFill>
                <a:latin typeface="Calibri"/>
                <a:ea typeface="Calibri"/>
                <a:cs typeface="Calibri"/>
                <a:sym typeface="Calibri"/>
              </a:rPr>
              <a:t>Slow to dissociate from receptors</a:t>
            </a:r>
            <a:r>
              <a:rPr lang="en-US" sz="2600">
                <a:solidFill>
                  <a:schemeClr val="dk1"/>
                </a:solidFill>
                <a:latin typeface="Calibri"/>
                <a:ea typeface="Calibri"/>
                <a:cs typeface="Calibri"/>
                <a:sym typeface="Calibri"/>
              </a:rPr>
              <a:t> so effects last even if one daily dose is missed (reduced effects may be felt few days after prolonged use).</a:t>
            </a:r>
            <a:endParaRPr/>
          </a:p>
          <a:p>
            <a:pPr marL="342900" marR="0" lvl="0" indent="-342900" algn="l" rtl="0">
              <a:spcBef>
                <a:spcPts val="650"/>
              </a:spcBef>
              <a:spcAft>
                <a:spcPts val="0"/>
              </a:spcAft>
              <a:buClr>
                <a:schemeClr val="dk1"/>
              </a:buClr>
              <a:buSzPts val="2600"/>
              <a:buFont typeface="Calibri"/>
              <a:buChar char="•"/>
            </a:pPr>
            <a:r>
              <a:rPr lang="en-US" sz="2600">
                <a:solidFill>
                  <a:schemeClr val="hlink"/>
                </a:solidFill>
                <a:latin typeface="Calibri"/>
                <a:ea typeface="Calibri"/>
                <a:cs typeface="Calibri"/>
                <a:sym typeface="Calibri"/>
              </a:rPr>
              <a:t>FDA approved</a:t>
            </a:r>
            <a:r>
              <a:rPr lang="en-US" sz="2600">
                <a:solidFill>
                  <a:srgbClr val="FFBA49"/>
                </a:solidFill>
                <a:latin typeface="Calibri"/>
                <a:ea typeface="Calibri"/>
                <a:cs typeface="Calibri"/>
                <a:sym typeface="Calibri"/>
              </a:rPr>
              <a:t> </a:t>
            </a:r>
            <a:r>
              <a:rPr lang="en-US" sz="2600">
                <a:solidFill>
                  <a:schemeClr val="dk1"/>
                </a:solidFill>
                <a:latin typeface="Calibri"/>
                <a:ea typeface="Calibri"/>
                <a:cs typeface="Calibri"/>
                <a:sym typeface="Calibri"/>
              </a:rPr>
              <a:t>for use with opioid dependent persons age </a:t>
            </a:r>
            <a:r>
              <a:rPr lang="en-US" sz="2600">
                <a:solidFill>
                  <a:schemeClr val="hlink"/>
                </a:solidFill>
                <a:latin typeface="Calibri"/>
                <a:ea typeface="Calibri"/>
                <a:cs typeface="Calibri"/>
                <a:sym typeface="Calibri"/>
              </a:rPr>
              <a:t>16</a:t>
            </a:r>
            <a:r>
              <a:rPr lang="en-US" sz="2600">
                <a:solidFill>
                  <a:schemeClr val="lt1"/>
                </a:solidFill>
                <a:latin typeface="Calibri"/>
                <a:ea typeface="Calibri"/>
                <a:cs typeface="Calibri"/>
                <a:sym typeface="Calibri"/>
              </a:rPr>
              <a:t> </a:t>
            </a:r>
            <a:r>
              <a:rPr lang="en-US" sz="2600">
                <a:solidFill>
                  <a:schemeClr val="dk1"/>
                </a:solidFill>
                <a:latin typeface="Calibri"/>
                <a:ea typeface="Calibri"/>
                <a:cs typeface="Calibri"/>
                <a:sym typeface="Calibri"/>
              </a:rPr>
              <a:t>and older</a:t>
            </a:r>
            <a:endParaRPr/>
          </a:p>
        </p:txBody>
      </p:sp>
      <p:sp>
        <p:nvSpPr>
          <p:cNvPr id="832" name="Google Shape;832;p52"/>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sp>
        <p:nvSpPr>
          <p:cNvPr id="833" name="Google Shape;833;p52"/>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1">
                                            <p:txEl>
                                              <p:pRg st="0" end="0"/>
                                            </p:txEl>
                                          </p:spTgt>
                                        </p:tgtEl>
                                        <p:attrNameLst>
                                          <p:attrName>style.visibility</p:attrName>
                                        </p:attrNameLst>
                                      </p:cBhvr>
                                      <p:to>
                                        <p:strVal val="visible"/>
                                      </p:to>
                                    </p:set>
                                    <p:animEffect transition="in" filter="fade">
                                      <p:cBhvr>
                                        <p:cTn id="7" dur="500"/>
                                        <p:tgtEl>
                                          <p:spTgt spid="8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1">
                                            <p:txEl>
                                              <p:pRg st="1" end="1"/>
                                            </p:txEl>
                                          </p:spTgt>
                                        </p:tgtEl>
                                        <p:attrNameLst>
                                          <p:attrName>style.visibility</p:attrName>
                                        </p:attrNameLst>
                                      </p:cBhvr>
                                      <p:to>
                                        <p:strVal val="visible"/>
                                      </p:to>
                                    </p:set>
                                    <p:animEffect transition="in" filter="fade">
                                      <p:cBhvr>
                                        <p:cTn id="12" dur="500"/>
                                        <p:tgtEl>
                                          <p:spTgt spid="8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31">
                                            <p:txEl>
                                              <p:pRg st="2" end="2"/>
                                            </p:txEl>
                                          </p:spTgt>
                                        </p:tgtEl>
                                        <p:attrNameLst>
                                          <p:attrName>style.visibility</p:attrName>
                                        </p:attrNameLst>
                                      </p:cBhvr>
                                      <p:to>
                                        <p:strVal val="visible"/>
                                      </p:to>
                                    </p:set>
                                    <p:animEffect transition="in" filter="fade">
                                      <p:cBhvr>
                                        <p:cTn id="17" dur="500"/>
                                        <p:tgtEl>
                                          <p:spTgt spid="8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31">
                                            <p:txEl>
                                              <p:pRg st="3" end="3"/>
                                            </p:txEl>
                                          </p:spTgt>
                                        </p:tgtEl>
                                        <p:attrNameLst>
                                          <p:attrName>style.visibility</p:attrName>
                                        </p:attrNameLst>
                                      </p:cBhvr>
                                      <p:to>
                                        <p:strVal val="visible"/>
                                      </p:to>
                                    </p:set>
                                    <p:animEffect transition="in" filter="fade">
                                      <p:cBhvr>
                                        <p:cTn id="22" dur="500"/>
                                        <p:tgtEl>
                                          <p:spTgt spid="8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31">
                                            <p:txEl>
                                              <p:pRg st="4" end="4"/>
                                            </p:txEl>
                                          </p:spTgt>
                                        </p:tgtEl>
                                        <p:attrNameLst>
                                          <p:attrName>style.visibility</p:attrName>
                                        </p:attrNameLst>
                                      </p:cBhvr>
                                      <p:to>
                                        <p:strVal val="visible"/>
                                      </p:to>
                                    </p:set>
                                    <p:animEffect transition="in" filter="fade">
                                      <p:cBhvr>
                                        <p:cTn id="27" dur="500"/>
                                        <p:tgtEl>
                                          <p:spTgt spid="83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31">
                                            <p:txEl>
                                              <p:pRg st="5" end="5"/>
                                            </p:txEl>
                                          </p:spTgt>
                                        </p:tgtEl>
                                        <p:attrNameLst>
                                          <p:attrName>style.visibility</p:attrName>
                                        </p:attrNameLst>
                                      </p:cBhvr>
                                      <p:to>
                                        <p:strVal val="visible"/>
                                      </p:to>
                                    </p:set>
                                    <p:animEffect transition="in" filter="fade">
                                      <p:cBhvr>
                                        <p:cTn id="32" dur="500"/>
                                        <p:tgtEl>
                                          <p:spTgt spid="83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31">
                                            <p:txEl>
                                              <p:pRg st="6" end="6"/>
                                            </p:txEl>
                                          </p:spTgt>
                                        </p:tgtEl>
                                        <p:attrNameLst>
                                          <p:attrName>style.visibility</p:attrName>
                                        </p:attrNameLst>
                                      </p:cBhvr>
                                      <p:to>
                                        <p:strVal val="visible"/>
                                      </p:to>
                                    </p:set>
                                    <p:animEffect transition="in" filter="fade">
                                      <p:cBhvr>
                                        <p:cTn id="37" dur="500"/>
                                        <p:tgtEl>
                                          <p:spTgt spid="8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53"/>
          <p:cNvSpPr txBox="1">
            <a:spLocks noGrp="1"/>
          </p:cNvSpPr>
          <p:nvPr>
            <p:ph type="title" idx="4294967295"/>
          </p:nvPr>
        </p:nvSpPr>
        <p:spPr>
          <a:xfrm>
            <a:off x="0" y="350838"/>
            <a:ext cx="8559800" cy="11906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Development of </a:t>
            </a:r>
            <a:br>
              <a:rPr lang="en-US" sz="3600">
                <a:latin typeface="Impact"/>
                <a:ea typeface="Impact"/>
                <a:cs typeface="Impact"/>
                <a:sym typeface="Impact"/>
              </a:rPr>
            </a:br>
            <a:r>
              <a:rPr lang="en-US" sz="3600">
                <a:latin typeface="Impact"/>
                <a:ea typeface="Impact"/>
                <a:cs typeface="Impact"/>
                <a:sym typeface="Impact"/>
              </a:rPr>
              <a:t>Tablet Formulations of Buprenorphine</a:t>
            </a:r>
            <a:endParaRPr/>
          </a:p>
        </p:txBody>
      </p:sp>
      <p:sp>
        <p:nvSpPr>
          <p:cNvPr id="841" name="Google Shape;841;p53"/>
          <p:cNvSpPr txBox="1">
            <a:spLocks noGrp="1"/>
          </p:cNvSpPr>
          <p:nvPr>
            <p:ph type="body" idx="4294967295"/>
          </p:nvPr>
        </p:nvSpPr>
        <p:spPr>
          <a:xfrm>
            <a:off x="284163" y="1884363"/>
            <a:ext cx="8275637" cy="36195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600"/>
              <a:buFont typeface="Calibri"/>
              <a:buChar char="•"/>
            </a:pPr>
            <a:r>
              <a:rPr lang="en-US" sz="2600"/>
              <a:t>Buprenorphine is currently marketed for opioid treatment under the trade names:</a:t>
            </a:r>
            <a:endParaRPr/>
          </a:p>
          <a:p>
            <a:pPr marL="342900" lvl="0" indent="-165100" algn="l" rtl="0">
              <a:lnSpc>
                <a:spcPct val="90000"/>
              </a:lnSpc>
              <a:spcBef>
                <a:spcPts val="560"/>
              </a:spcBef>
              <a:spcAft>
                <a:spcPts val="0"/>
              </a:spcAft>
              <a:buClr>
                <a:schemeClr val="dk1"/>
              </a:buClr>
              <a:buSzPts val="2800"/>
              <a:buFont typeface="Noto Sans Symbols"/>
              <a:buNone/>
            </a:pPr>
            <a:endParaRPr sz="2800"/>
          </a:p>
          <a:p>
            <a:pPr marL="342900" lvl="0" indent="-165100" algn="l" rtl="0">
              <a:lnSpc>
                <a:spcPct val="90000"/>
              </a:lnSpc>
              <a:spcBef>
                <a:spcPts val="560"/>
              </a:spcBef>
              <a:spcAft>
                <a:spcPts val="0"/>
              </a:spcAft>
              <a:buClr>
                <a:schemeClr val="dk1"/>
              </a:buClr>
              <a:buSzPts val="2800"/>
              <a:buFont typeface="Noto Sans Symbols"/>
              <a:buNone/>
            </a:pPr>
            <a:endParaRPr sz="2800"/>
          </a:p>
          <a:p>
            <a:pPr marL="342900" lvl="0" indent="-165100" algn="l" rtl="0">
              <a:lnSpc>
                <a:spcPct val="90000"/>
              </a:lnSpc>
              <a:spcBef>
                <a:spcPts val="560"/>
              </a:spcBef>
              <a:spcAft>
                <a:spcPts val="0"/>
              </a:spcAft>
              <a:buClr>
                <a:schemeClr val="dk1"/>
              </a:buClr>
              <a:buSzPts val="2800"/>
              <a:buFont typeface="Noto Sans Symbols"/>
              <a:buNone/>
            </a:pPr>
            <a:endParaRPr sz="2800"/>
          </a:p>
          <a:p>
            <a:pPr marL="342900" lvl="0" indent="-165100" algn="l" rtl="0">
              <a:lnSpc>
                <a:spcPct val="90000"/>
              </a:lnSpc>
              <a:spcBef>
                <a:spcPts val="560"/>
              </a:spcBef>
              <a:spcAft>
                <a:spcPts val="0"/>
              </a:spcAft>
              <a:buClr>
                <a:schemeClr val="dk1"/>
              </a:buClr>
              <a:buSzPts val="2800"/>
              <a:buFont typeface="Noto Sans Symbols"/>
              <a:buNone/>
            </a:pPr>
            <a:endParaRPr sz="2800"/>
          </a:p>
          <a:p>
            <a:pPr marL="342900" lvl="0" indent="-279400" algn="l" rtl="0">
              <a:lnSpc>
                <a:spcPct val="90000"/>
              </a:lnSpc>
              <a:spcBef>
                <a:spcPts val="200"/>
              </a:spcBef>
              <a:spcAft>
                <a:spcPts val="0"/>
              </a:spcAft>
              <a:buClr>
                <a:schemeClr val="dk1"/>
              </a:buClr>
              <a:buSzPts val="1000"/>
              <a:buFont typeface="Noto Sans Symbols"/>
              <a:buNone/>
            </a:pPr>
            <a:endParaRPr sz="1000"/>
          </a:p>
          <a:p>
            <a:pPr marL="342900" lvl="0" indent="-342900" algn="l" rtl="0">
              <a:lnSpc>
                <a:spcPct val="90000"/>
              </a:lnSpc>
              <a:spcBef>
                <a:spcPts val="520"/>
              </a:spcBef>
              <a:spcAft>
                <a:spcPts val="0"/>
              </a:spcAft>
              <a:buClr>
                <a:schemeClr val="dk1"/>
              </a:buClr>
              <a:buSzPts val="2600"/>
              <a:buFont typeface="Calibri"/>
              <a:buChar char="•"/>
            </a:pPr>
            <a:r>
              <a:rPr lang="en-US" sz="2600"/>
              <a:t>Over 25 years of research</a:t>
            </a:r>
            <a:endParaRPr/>
          </a:p>
          <a:p>
            <a:pPr marL="342900" lvl="0" indent="-342900" algn="l" rtl="0">
              <a:lnSpc>
                <a:spcPct val="90000"/>
              </a:lnSpc>
              <a:spcBef>
                <a:spcPts val="520"/>
              </a:spcBef>
              <a:spcAft>
                <a:spcPts val="0"/>
              </a:spcAft>
              <a:buClr>
                <a:schemeClr val="dk1"/>
              </a:buClr>
              <a:buSzPts val="2600"/>
              <a:buFont typeface="Calibri"/>
              <a:buChar char="•"/>
            </a:pPr>
            <a:r>
              <a:rPr lang="en-US" sz="2600"/>
              <a:t>Over 5,000 patients exposed during clinical trials</a:t>
            </a:r>
            <a:endParaRPr/>
          </a:p>
          <a:p>
            <a:pPr marL="342900" lvl="0" indent="-342900" algn="l" rtl="0">
              <a:lnSpc>
                <a:spcPct val="90000"/>
              </a:lnSpc>
              <a:spcBef>
                <a:spcPts val="520"/>
              </a:spcBef>
              <a:spcAft>
                <a:spcPts val="0"/>
              </a:spcAft>
              <a:buClr>
                <a:schemeClr val="dk1"/>
              </a:buClr>
              <a:buSzPts val="2600"/>
              <a:buFont typeface="Calibri"/>
              <a:buChar char="•"/>
            </a:pPr>
            <a:r>
              <a:rPr lang="en-US" sz="2600"/>
              <a:t>Proven safe and effective for the  treatment of opioid addiction</a:t>
            </a:r>
            <a:endParaRPr/>
          </a:p>
        </p:txBody>
      </p:sp>
      <p:grpSp>
        <p:nvGrpSpPr>
          <p:cNvPr id="842" name="Google Shape;842;p53"/>
          <p:cNvGrpSpPr/>
          <p:nvPr/>
        </p:nvGrpSpPr>
        <p:grpSpPr>
          <a:xfrm>
            <a:off x="1230313" y="3122613"/>
            <a:ext cx="2495550" cy="1517650"/>
            <a:chOff x="1230309" y="3163190"/>
            <a:chExt cx="2494833" cy="1516784"/>
          </a:xfrm>
        </p:grpSpPr>
        <p:pic>
          <p:nvPicPr>
            <p:cNvPr id="843" name="Google Shape;843;p53" descr="subutex tablet"/>
            <p:cNvPicPr preferRelativeResize="0"/>
            <p:nvPr/>
          </p:nvPicPr>
          <p:blipFill rotWithShape="1">
            <a:blip r:embed="rId3">
              <a:alphaModFix/>
            </a:blip>
            <a:srcRect/>
            <a:stretch/>
          </p:blipFill>
          <p:spPr>
            <a:xfrm>
              <a:off x="1793487" y="3163190"/>
              <a:ext cx="1370064" cy="690370"/>
            </a:xfrm>
            <a:prstGeom prst="rect">
              <a:avLst/>
            </a:prstGeom>
            <a:noFill/>
            <a:ln>
              <a:noFill/>
            </a:ln>
          </p:spPr>
        </p:pic>
        <p:sp>
          <p:nvSpPr>
            <p:cNvPr id="844" name="Google Shape;844;p53"/>
            <p:cNvSpPr/>
            <p:nvPr/>
          </p:nvSpPr>
          <p:spPr>
            <a:xfrm>
              <a:off x="1230309" y="3734364"/>
              <a:ext cx="2494833" cy="9456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a:solidFill>
                    <a:schemeClr val="hlink"/>
                  </a:solidFill>
                  <a:latin typeface="Times New Roman"/>
                  <a:ea typeface="Times New Roman"/>
                  <a:cs typeface="Times New Roman"/>
                  <a:sym typeface="Times New Roman"/>
                </a:rPr>
                <a:t>Subutex</a:t>
              </a:r>
              <a:r>
                <a:rPr lang="en-US" sz="2800" baseline="30000">
                  <a:solidFill>
                    <a:schemeClr val="hlink"/>
                  </a:solidFill>
                  <a:latin typeface="Times New Roman"/>
                  <a:ea typeface="Times New Roman"/>
                  <a:cs typeface="Times New Roman"/>
                  <a:sym typeface="Times New Roman"/>
                </a:rPr>
                <a:t>®</a:t>
              </a:r>
              <a:endParaRPr/>
            </a:p>
            <a:p>
              <a:pPr marL="0" marR="0" lvl="0" indent="0" algn="ctr" rtl="0">
                <a:spcBef>
                  <a:spcPts val="0"/>
                </a:spcBef>
                <a:spcAft>
                  <a:spcPts val="0"/>
                </a:spcAft>
                <a:buNone/>
              </a:pPr>
              <a:r>
                <a:rPr lang="en-US" sz="2800">
                  <a:solidFill>
                    <a:schemeClr val="hlink"/>
                  </a:solidFill>
                  <a:latin typeface="Times New Roman"/>
                  <a:ea typeface="Times New Roman"/>
                  <a:cs typeface="Times New Roman"/>
                  <a:sym typeface="Times New Roman"/>
                </a:rPr>
                <a:t>(buprenorphine)</a:t>
              </a:r>
              <a:endParaRPr/>
            </a:p>
          </p:txBody>
        </p:sp>
      </p:grpSp>
      <p:grpSp>
        <p:nvGrpSpPr>
          <p:cNvPr id="845" name="Google Shape;845;p53"/>
          <p:cNvGrpSpPr/>
          <p:nvPr/>
        </p:nvGrpSpPr>
        <p:grpSpPr>
          <a:xfrm>
            <a:off x="4038600" y="2932113"/>
            <a:ext cx="3962400" cy="1708150"/>
            <a:chOff x="4876800" y="3124200"/>
            <a:chExt cx="3962400" cy="1708169"/>
          </a:xfrm>
        </p:grpSpPr>
        <p:pic>
          <p:nvPicPr>
            <p:cNvPr id="846" name="Google Shape;846;p53" descr="suboxone tablet"/>
            <p:cNvPicPr preferRelativeResize="0"/>
            <p:nvPr/>
          </p:nvPicPr>
          <p:blipFill rotWithShape="1">
            <a:blip r:embed="rId4">
              <a:alphaModFix/>
            </a:blip>
            <a:srcRect/>
            <a:stretch/>
          </p:blipFill>
          <p:spPr>
            <a:xfrm>
              <a:off x="6387254" y="3124200"/>
              <a:ext cx="941492" cy="933486"/>
            </a:xfrm>
            <a:prstGeom prst="rect">
              <a:avLst/>
            </a:prstGeom>
            <a:noFill/>
            <a:ln>
              <a:noFill/>
            </a:ln>
          </p:spPr>
        </p:pic>
        <p:sp>
          <p:nvSpPr>
            <p:cNvPr id="847" name="Google Shape;847;p53"/>
            <p:cNvSpPr/>
            <p:nvPr/>
          </p:nvSpPr>
          <p:spPr>
            <a:xfrm>
              <a:off x="4876800" y="3886209"/>
              <a:ext cx="3962400" cy="94616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a:solidFill>
                    <a:schemeClr val="hlink"/>
                  </a:solidFill>
                  <a:latin typeface="Times New Roman"/>
                  <a:ea typeface="Times New Roman"/>
                  <a:cs typeface="Times New Roman"/>
                  <a:sym typeface="Times New Roman"/>
                </a:rPr>
                <a:t>Suboxone</a:t>
              </a:r>
              <a:r>
                <a:rPr lang="en-US" sz="2800" baseline="30000">
                  <a:solidFill>
                    <a:schemeClr val="hlink"/>
                  </a:solidFill>
                  <a:latin typeface="Times New Roman"/>
                  <a:ea typeface="Times New Roman"/>
                  <a:cs typeface="Times New Roman"/>
                  <a:sym typeface="Times New Roman"/>
                </a:rPr>
                <a:t>®</a:t>
              </a:r>
              <a:r>
                <a:rPr lang="en-US" sz="2800">
                  <a:solidFill>
                    <a:schemeClr val="hlink"/>
                  </a:solidFill>
                  <a:latin typeface="Times New Roman"/>
                  <a:ea typeface="Times New Roman"/>
                  <a:cs typeface="Times New Roman"/>
                  <a:sym typeface="Times New Roman"/>
                </a:rPr>
                <a:t> (buprenorphine/naloxone) </a:t>
              </a:r>
              <a:endParaRPr/>
            </a:p>
          </p:txBody>
        </p:sp>
      </p:grpSp>
      <p:sp>
        <p:nvSpPr>
          <p:cNvPr id="848" name="Google Shape;848;p53"/>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sp>
        <p:nvSpPr>
          <p:cNvPr id="849" name="Google Shape;849;p53"/>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2"/>
                                        </p:tgtEl>
                                        <p:attrNameLst>
                                          <p:attrName>style.visibility</p:attrName>
                                        </p:attrNameLst>
                                      </p:cBhvr>
                                      <p:to>
                                        <p:strVal val="visible"/>
                                      </p:to>
                                    </p:set>
                                    <p:animEffect transition="in" filter="fade">
                                      <p:cBhvr>
                                        <p:cTn id="7" dur="500"/>
                                        <p:tgtEl>
                                          <p:spTgt spid="8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45"/>
                                        </p:tgtEl>
                                        <p:attrNameLst>
                                          <p:attrName>style.visibility</p:attrName>
                                        </p:attrNameLst>
                                      </p:cBhvr>
                                      <p:to>
                                        <p:strVal val="visible"/>
                                      </p:to>
                                    </p:set>
                                    <p:animEffect transition="in" filter="fade">
                                      <p:cBhvr>
                                        <p:cTn id="12" dur="500"/>
                                        <p:tgtEl>
                                          <p:spTgt spid="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54"/>
          <p:cNvSpPr txBox="1">
            <a:spLocks noGrp="1"/>
          </p:cNvSpPr>
          <p:nvPr>
            <p:ph type="title" idx="4294967295"/>
          </p:nvPr>
        </p:nvSpPr>
        <p:spPr>
          <a:xfrm>
            <a:off x="0" y="250825"/>
            <a:ext cx="8455025" cy="18605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Buprenorphine: </a:t>
            </a:r>
            <a:br>
              <a:rPr lang="en-US" sz="3600">
                <a:latin typeface="Impact"/>
                <a:ea typeface="Impact"/>
                <a:cs typeface="Impact"/>
                <a:sym typeface="Impact"/>
              </a:rPr>
            </a:br>
            <a:r>
              <a:rPr lang="en-US" sz="3600">
                <a:latin typeface="Impact"/>
                <a:ea typeface="Impact"/>
                <a:cs typeface="Impact"/>
                <a:sym typeface="Impact"/>
              </a:rPr>
              <a:t>A Science-Based Treatment</a:t>
            </a:r>
            <a:r>
              <a:rPr lang="en-US"/>
              <a:t/>
            </a:r>
            <a:br>
              <a:rPr lang="en-US"/>
            </a:br>
            <a:endParaRPr/>
          </a:p>
        </p:txBody>
      </p:sp>
      <p:sp>
        <p:nvSpPr>
          <p:cNvPr id="856" name="Google Shape;856;p54"/>
          <p:cNvSpPr txBox="1">
            <a:spLocks noGrp="1"/>
          </p:cNvSpPr>
          <p:nvPr>
            <p:ph type="body" idx="4294967295"/>
          </p:nvPr>
        </p:nvSpPr>
        <p:spPr>
          <a:xfrm>
            <a:off x="225425" y="1751013"/>
            <a:ext cx="8229600" cy="41148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2800"/>
              <a:buFont typeface="Arial"/>
              <a:buNone/>
            </a:pPr>
            <a:r>
              <a:rPr lang="en-US" sz="2800"/>
              <a:t>Clinical trials with opioid dependent adults have established the effectiveness of buprenorphine for the treatment of heroin addiction. Effectiveness of buprenorphine has been compared to:</a:t>
            </a:r>
            <a:endParaRPr/>
          </a:p>
          <a:p>
            <a:pPr marL="0" lvl="0" indent="0" algn="l" rtl="0">
              <a:lnSpc>
                <a:spcPct val="80000"/>
              </a:lnSpc>
              <a:spcBef>
                <a:spcPts val="560"/>
              </a:spcBef>
              <a:spcAft>
                <a:spcPts val="0"/>
              </a:spcAft>
              <a:buClr>
                <a:schemeClr val="dk1"/>
              </a:buClr>
              <a:buSzPts val="2800"/>
              <a:buFont typeface="Arial"/>
              <a:buNone/>
            </a:pPr>
            <a:endParaRPr sz="2800"/>
          </a:p>
          <a:p>
            <a:pPr marL="0" lvl="0" indent="-177800" algn="l" rtl="0">
              <a:lnSpc>
                <a:spcPct val="80000"/>
              </a:lnSpc>
              <a:spcBef>
                <a:spcPts val="560"/>
              </a:spcBef>
              <a:spcAft>
                <a:spcPts val="0"/>
              </a:spcAft>
              <a:buClr>
                <a:schemeClr val="dk1"/>
              </a:buClr>
              <a:buSzPts val="2800"/>
              <a:buFont typeface="Calibri"/>
              <a:buChar char="•"/>
            </a:pPr>
            <a:r>
              <a:rPr lang="en-US" sz="2800">
                <a:solidFill>
                  <a:schemeClr val="lt1"/>
                </a:solidFill>
              </a:rPr>
              <a:t> </a:t>
            </a:r>
            <a:r>
              <a:rPr lang="en-US" sz="2800">
                <a:solidFill>
                  <a:schemeClr val="hlink"/>
                </a:solidFill>
              </a:rPr>
              <a:t>Placebo</a:t>
            </a:r>
            <a:r>
              <a:rPr lang="en-US" sz="2800"/>
              <a:t> </a:t>
            </a:r>
            <a:r>
              <a:rPr lang="en-US" sz="1400"/>
              <a:t>(Johnson et al., 1995; Kakko et al., 2003; Ling et al., 1998) </a:t>
            </a:r>
            <a:endParaRPr sz="1400"/>
          </a:p>
          <a:p>
            <a:pPr marL="0" lvl="0" indent="-177800" algn="l" rtl="0">
              <a:lnSpc>
                <a:spcPct val="80000"/>
              </a:lnSpc>
              <a:spcBef>
                <a:spcPts val="560"/>
              </a:spcBef>
              <a:spcAft>
                <a:spcPts val="0"/>
              </a:spcAft>
              <a:buClr>
                <a:schemeClr val="dk1"/>
              </a:buClr>
              <a:buSzPts val="2800"/>
              <a:buFont typeface="Calibri"/>
              <a:buChar char="•"/>
            </a:pPr>
            <a:r>
              <a:rPr lang="en-US" sz="2800">
                <a:solidFill>
                  <a:schemeClr val="lt1"/>
                </a:solidFill>
              </a:rPr>
              <a:t> </a:t>
            </a:r>
            <a:r>
              <a:rPr lang="en-US" sz="2800">
                <a:solidFill>
                  <a:schemeClr val="hlink"/>
                </a:solidFill>
              </a:rPr>
              <a:t>Methadone</a:t>
            </a:r>
            <a:r>
              <a:rPr lang="en-US" sz="2800"/>
              <a:t> </a:t>
            </a:r>
            <a:r>
              <a:rPr lang="en-US" sz="1400"/>
              <a:t>(Fischer et al., 1999; Johnson, Jaffee, &amp; Fudula, 1992; Ling et al., 1996; </a:t>
            </a:r>
            <a:endParaRPr/>
          </a:p>
          <a:p>
            <a:pPr marL="0" lvl="0" indent="0" algn="l" rtl="0">
              <a:lnSpc>
                <a:spcPct val="80000"/>
              </a:lnSpc>
              <a:spcBef>
                <a:spcPts val="400"/>
              </a:spcBef>
              <a:spcAft>
                <a:spcPts val="0"/>
              </a:spcAft>
              <a:buClr>
                <a:schemeClr val="dk1"/>
              </a:buClr>
              <a:buSzPts val="1400"/>
              <a:buFont typeface="Calibri"/>
              <a:buNone/>
            </a:pPr>
            <a:r>
              <a:rPr lang="en-US" sz="1400"/>
              <a:t>       Schottenfield et al., 1997; Strain et al., 1994)</a:t>
            </a:r>
            <a:r>
              <a:rPr lang="en-US" sz="2000"/>
              <a:t> </a:t>
            </a:r>
            <a:endParaRPr sz="2000"/>
          </a:p>
          <a:p>
            <a:pPr marL="0" lvl="0" indent="-177800" algn="l" rtl="0">
              <a:lnSpc>
                <a:spcPct val="80000"/>
              </a:lnSpc>
              <a:spcBef>
                <a:spcPts val="560"/>
              </a:spcBef>
              <a:spcAft>
                <a:spcPts val="0"/>
              </a:spcAft>
              <a:buClr>
                <a:schemeClr val="dk1"/>
              </a:buClr>
              <a:buSzPts val="2800"/>
              <a:buFont typeface="Calibri"/>
              <a:buChar char="•"/>
            </a:pPr>
            <a:r>
              <a:rPr lang="en-US" sz="2800">
                <a:solidFill>
                  <a:schemeClr val="lt1"/>
                </a:solidFill>
              </a:rPr>
              <a:t> </a:t>
            </a:r>
            <a:r>
              <a:rPr lang="en-US" sz="2800">
                <a:solidFill>
                  <a:schemeClr val="hlink"/>
                </a:solidFill>
              </a:rPr>
              <a:t>Methadone and LAAM (levo-alpha-acetyl-methadol)</a:t>
            </a:r>
            <a:r>
              <a:rPr lang="en-US" sz="2800">
                <a:solidFill>
                  <a:srgbClr val="FFBA49"/>
                </a:solidFill>
              </a:rPr>
              <a:t> </a:t>
            </a:r>
            <a:endParaRPr/>
          </a:p>
          <a:p>
            <a:pPr marL="0" lvl="0" indent="0" algn="l" rtl="0">
              <a:lnSpc>
                <a:spcPct val="80000"/>
              </a:lnSpc>
              <a:spcBef>
                <a:spcPts val="280"/>
              </a:spcBef>
              <a:spcAft>
                <a:spcPts val="0"/>
              </a:spcAft>
              <a:buClr>
                <a:schemeClr val="dk1"/>
              </a:buClr>
              <a:buSzPts val="1400"/>
              <a:buFont typeface="Noto Sans Symbols"/>
              <a:buNone/>
            </a:pPr>
            <a:r>
              <a:rPr lang="en-US" sz="1400"/>
              <a:t>      (Johnson et al., 2000)</a:t>
            </a:r>
            <a:endParaRPr/>
          </a:p>
        </p:txBody>
      </p:sp>
      <p:sp>
        <p:nvSpPr>
          <p:cNvPr id="857" name="Google Shape;857;p54"/>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sp>
        <p:nvSpPr>
          <p:cNvPr id="858" name="Google Shape;858;p54"/>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55"/>
          <p:cNvSpPr txBox="1">
            <a:spLocks noGrp="1"/>
          </p:cNvSpPr>
          <p:nvPr>
            <p:ph type="title" idx="4294967295"/>
          </p:nvPr>
        </p:nvSpPr>
        <p:spPr>
          <a:xfrm>
            <a:off x="233363" y="357188"/>
            <a:ext cx="7907337" cy="6413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Buprenorphine Research Outcomes</a:t>
            </a:r>
            <a:r>
              <a:rPr lang="en-US" sz="3600" b="1"/>
              <a:t> </a:t>
            </a:r>
            <a:endParaRPr/>
          </a:p>
        </p:txBody>
      </p:sp>
      <p:sp>
        <p:nvSpPr>
          <p:cNvPr id="865" name="Google Shape;865;p55"/>
          <p:cNvSpPr txBox="1">
            <a:spLocks noGrp="1"/>
          </p:cNvSpPr>
          <p:nvPr>
            <p:ph type="body" idx="4294967295"/>
          </p:nvPr>
        </p:nvSpPr>
        <p:spPr>
          <a:xfrm>
            <a:off x="233363" y="1371600"/>
            <a:ext cx="8191500" cy="4724400"/>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chemeClr val="dk1"/>
              </a:buClr>
              <a:buSzPts val="2800"/>
              <a:buFont typeface="Calibri"/>
              <a:buChar char="•"/>
            </a:pPr>
            <a:r>
              <a:rPr lang="en-US" sz="2800"/>
              <a:t>Buprenorphine is as effective as </a:t>
            </a:r>
            <a:r>
              <a:rPr lang="en-US" sz="2800">
                <a:solidFill>
                  <a:schemeClr val="hlink"/>
                </a:solidFill>
              </a:rPr>
              <a:t>moderate doses</a:t>
            </a:r>
            <a:r>
              <a:rPr lang="en-US" sz="2800">
                <a:solidFill>
                  <a:schemeClr val="lt1"/>
                </a:solidFill>
              </a:rPr>
              <a:t> </a:t>
            </a:r>
            <a:r>
              <a:rPr lang="en-US" sz="2800">
                <a:solidFill>
                  <a:schemeClr val="hlink"/>
                </a:solidFill>
              </a:rPr>
              <a:t>of methadone</a:t>
            </a:r>
            <a:r>
              <a:rPr lang="en-US" sz="2800">
                <a:solidFill>
                  <a:srgbClr val="FFBA49"/>
                </a:solidFill>
              </a:rPr>
              <a:t> </a:t>
            </a:r>
            <a:r>
              <a:rPr lang="en-US" sz="1400"/>
              <a:t>(Fischer et al., 1999; Johnson, Jaffee, &amp;Fudula, 1992; Ling et al., 1996; Schottenfield et al., 1997; Strain et al., 1994).</a:t>
            </a:r>
            <a:endParaRPr/>
          </a:p>
          <a:p>
            <a:pPr marL="342900" lvl="0" indent="-254000" algn="l" rtl="0">
              <a:lnSpc>
                <a:spcPct val="80000"/>
              </a:lnSpc>
              <a:spcBef>
                <a:spcPts val="280"/>
              </a:spcBef>
              <a:spcAft>
                <a:spcPts val="0"/>
              </a:spcAft>
              <a:buClr>
                <a:schemeClr val="dk1"/>
              </a:buClr>
              <a:buSzPts val="1400"/>
              <a:buFont typeface="Calibri"/>
              <a:buNone/>
            </a:pPr>
            <a:endParaRPr sz="1400"/>
          </a:p>
          <a:p>
            <a:pPr marL="342900" lvl="0" indent="-342900" algn="l" rtl="0">
              <a:lnSpc>
                <a:spcPct val="80000"/>
              </a:lnSpc>
              <a:spcBef>
                <a:spcPts val="560"/>
              </a:spcBef>
              <a:spcAft>
                <a:spcPts val="0"/>
              </a:spcAft>
              <a:buClr>
                <a:schemeClr val="dk1"/>
              </a:buClr>
              <a:buSzPts val="2800"/>
              <a:buFont typeface="Calibri"/>
              <a:buChar char="•"/>
            </a:pPr>
            <a:r>
              <a:rPr lang="en-US" sz="2800"/>
              <a:t>Buprenorphine is as effective as </a:t>
            </a:r>
            <a:r>
              <a:rPr lang="en-US" sz="2800">
                <a:solidFill>
                  <a:schemeClr val="hlink"/>
                </a:solidFill>
              </a:rPr>
              <a:t>moderate doses of LAAM</a:t>
            </a:r>
            <a:r>
              <a:rPr lang="en-US" sz="2800">
                <a:solidFill>
                  <a:srgbClr val="FFBA49"/>
                </a:solidFill>
              </a:rPr>
              <a:t> </a:t>
            </a:r>
            <a:r>
              <a:rPr lang="en-US" sz="1400"/>
              <a:t>(Johnson et al., 2000).</a:t>
            </a:r>
            <a:r>
              <a:rPr lang="en-US" sz="2800"/>
              <a:t> </a:t>
            </a:r>
            <a:endParaRPr/>
          </a:p>
          <a:p>
            <a:pPr marL="342900" lvl="0" indent="-266700" algn="l" rtl="0">
              <a:lnSpc>
                <a:spcPct val="80000"/>
              </a:lnSpc>
              <a:spcBef>
                <a:spcPts val="240"/>
              </a:spcBef>
              <a:spcAft>
                <a:spcPts val="0"/>
              </a:spcAft>
              <a:buClr>
                <a:schemeClr val="dk1"/>
              </a:buClr>
              <a:buSzPts val="1200"/>
              <a:buFont typeface="Calibri"/>
              <a:buNone/>
            </a:pPr>
            <a:endParaRPr sz="1200"/>
          </a:p>
          <a:p>
            <a:pPr marL="342900" lvl="0" indent="-342900" algn="l" rtl="0">
              <a:lnSpc>
                <a:spcPct val="80000"/>
              </a:lnSpc>
              <a:spcBef>
                <a:spcPts val="560"/>
              </a:spcBef>
              <a:spcAft>
                <a:spcPts val="0"/>
              </a:spcAft>
              <a:buClr>
                <a:schemeClr val="dk1"/>
              </a:buClr>
              <a:buSzPts val="2800"/>
              <a:buFont typeface="Calibri"/>
              <a:buChar char="•"/>
            </a:pPr>
            <a:r>
              <a:rPr lang="en-US" sz="2800"/>
              <a:t>Buprenorphine's partial agonist effects make it </a:t>
            </a:r>
            <a:r>
              <a:rPr lang="en-US" sz="2800">
                <a:solidFill>
                  <a:schemeClr val="hlink"/>
                </a:solidFill>
              </a:rPr>
              <a:t>mildly reinforcing</a:t>
            </a:r>
            <a:r>
              <a:rPr lang="en-US" sz="2800"/>
              <a:t>, encouraging medication compliance </a:t>
            </a:r>
            <a:r>
              <a:rPr lang="en-US" sz="1600"/>
              <a:t>(Ling et al., 1998).  </a:t>
            </a:r>
            <a:endParaRPr/>
          </a:p>
          <a:p>
            <a:pPr marL="342900" lvl="0" indent="-241300" algn="l" rtl="0">
              <a:lnSpc>
                <a:spcPct val="80000"/>
              </a:lnSpc>
              <a:spcBef>
                <a:spcPts val="320"/>
              </a:spcBef>
              <a:spcAft>
                <a:spcPts val="0"/>
              </a:spcAft>
              <a:buClr>
                <a:schemeClr val="dk1"/>
              </a:buClr>
              <a:buSzPts val="1600"/>
              <a:buFont typeface="Calibri"/>
              <a:buNone/>
            </a:pPr>
            <a:endParaRPr sz="1600"/>
          </a:p>
          <a:p>
            <a:pPr marL="342900" lvl="0" indent="-342900" algn="l" rtl="0">
              <a:lnSpc>
                <a:spcPct val="80000"/>
              </a:lnSpc>
              <a:spcBef>
                <a:spcPts val="560"/>
              </a:spcBef>
              <a:spcAft>
                <a:spcPts val="0"/>
              </a:spcAft>
              <a:buClr>
                <a:schemeClr val="dk1"/>
              </a:buClr>
              <a:buSzPts val="2800"/>
              <a:buFont typeface="Calibri"/>
              <a:buChar char="•"/>
            </a:pPr>
            <a:r>
              <a:rPr lang="en-US" sz="2800"/>
              <a:t>After a year of buprenorphine plus counseling, </a:t>
            </a:r>
            <a:r>
              <a:rPr lang="en-US" sz="2800">
                <a:solidFill>
                  <a:schemeClr val="hlink"/>
                </a:solidFill>
              </a:rPr>
              <a:t>75%</a:t>
            </a:r>
            <a:r>
              <a:rPr lang="en-US" sz="2800">
                <a:solidFill>
                  <a:srgbClr val="FFBA49"/>
                </a:solidFill>
              </a:rPr>
              <a:t> </a:t>
            </a:r>
            <a:r>
              <a:rPr lang="en-US" sz="2800"/>
              <a:t>of patients retained in treatment compared to </a:t>
            </a:r>
            <a:r>
              <a:rPr lang="en-US" sz="2800">
                <a:solidFill>
                  <a:schemeClr val="hlink"/>
                </a:solidFill>
              </a:rPr>
              <a:t>0%</a:t>
            </a:r>
            <a:r>
              <a:rPr lang="en-US" sz="2800"/>
              <a:t> in a placebo-plus-counseling condition </a:t>
            </a:r>
            <a:r>
              <a:rPr lang="en-US" sz="1400"/>
              <a:t>(Kakko et al., 2003). </a:t>
            </a:r>
            <a:endParaRPr/>
          </a:p>
        </p:txBody>
      </p:sp>
      <p:sp>
        <p:nvSpPr>
          <p:cNvPr id="866" name="Google Shape;866;p55"/>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sp>
        <p:nvSpPr>
          <p:cNvPr id="867" name="Google Shape;867;p55"/>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5">
                                            <p:txEl>
                                              <p:pRg st="0" end="0"/>
                                            </p:txEl>
                                          </p:spTgt>
                                        </p:tgtEl>
                                        <p:attrNameLst>
                                          <p:attrName>style.visibility</p:attrName>
                                        </p:attrNameLst>
                                      </p:cBhvr>
                                      <p:to>
                                        <p:strVal val="visible"/>
                                      </p:to>
                                    </p:set>
                                    <p:animEffect transition="in" filter="fade">
                                      <p:cBhvr>
                                        <p:cTn id="7" dur="500"/>
                                        <p:tgtEl>
                                          <p:spTgt spid="8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5">
                                            <p:txEl>
                                              <p:pRg st="1" end="1"/>
                                            </p:txEl>
                                          </p:spTgt>
                                        </p:tgtEl>
                                        <p:attrNameLst>
                                          <p:attrName>style.visibility</p:attrName>
                                        </p:attrNameLst>
                                      </p:cBhvr>
                                      <p:to>
                                        <p:strVal val="visible"/>
                                      </p:to>
                                    </p:set>
                                    <p:animEffect transition="in" filter="fade">
                                      <p:cBhvr>
                                        <p:cTn id="12" dur="500"/>
                                        <p:tgtEl>
                                          <p:spTgt spid="8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65">
                                            <p:txEl>
                                              <p:pRg st="2" end="2"/>
                                            </p:txEl>
                                          </p:spTgt>
                                        </p:tgtEl>
                                        <p:attrNameLst>
                                          <p:attrName>style.visibility</p:attrName>
                                        </p:attrNameLst>
                                      </p:cBhvr>
                                      <p:to>
                                        <p:strVal val="visible"/>
                                      </p:to>
                                    </p:set>
                                    <p:animEffect transition="in" filter="fade">
                                      <p:cBhvr>
                                        <p:cTn id="17" dur="500"/>
                                        <p:tgtEl>
                                          <p:spTgt spid="86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65">
                                            <p:txEl>
                                              <p:pRg st="3" end="3"/>
                                            </p:txEl>
                                          </p:spTgt>
                                        </p:tgtEl>
                                        <p:attrNameLst>
                                          <p:attrName>style.visibility</p:attrName>
                                        </p:attrNameLst>
                                      </p:cBhvr>
                                      <p:to>
                                        <p:strVal val="visible"/>
                                      </p:to>
                                    </p:set>
                                    <p:animEffect transition="in" filter="fade">
                                      <p:cBhvr>
                                        <p:cTn id="22" dur="500"/>
                                        <p:tgtEl>
                                          <p:spTgt spid="86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65">
                                            <p:txEl>
                                              <p:pRg st="4" end="4"/>
                                            </p:txEl>
                                          </p:spTgt>
                                        </p:tgtEl>
                                        <p:attrNameLst>
                                          <p:attrName>style.visibility</p:attrName>
                                        </p:attrNameLst>
                                      </p:cBhvr>
                                      <p:to>
                                        <p:strVal val="visible"/>
                                      </p:to>
                                    </p:set>
                                    <p:animEffect transition="in" filter="fade">
                                      <p:cBhvr>
                                        <p:cTn id="27" dur="500"/>
                                        <p:tgtEl>
                                          <p:spTgt spid="86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65">
                                            <p:txEl>
                                              <p:pRg st="5" end="5"/>
                                            </p:txEl>
                                          </p:spTgt>
                                        </p:tgtEl>
                                        <p:attrNameLst>
                                          <p:attrName>style.visibility</p:attrName>
                                        </p:attrNameLst>
                                      </p:cBhvr>
                                      <p:to>
                                        <p:strVal val="visible"/>
                                      </p:to>
                                    </p:set>
                                    <p:animEffect transition="in" filter="fade">
                                      <p:cBhvr>
                                        <p:cTn id="32" dur="500"/>
                                        <p:tgtEl>
                                          <p:spTgt spid="86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65">
                                            <p:txEl>
                                              <p:pRg st="6" end="6"/>
                                            </p:txEl>
                                          </p:spTgt>
                                        </p:tgtEl>
                                        <p:attrNameLst>
                                          <p:attrName>style.visibility</p:attrName>
                                        </p:attrNameLst>
                                      </p:cBhvr>
                                      <p:to>
                                        <p:strVal val="visible"/>
                                      </p:to>
                                    </p:set>
                                    <p:animEffect transition="in" filter="fade">
                                      <p:cBhvr>
                                        <p:cTn id="37" dur="500"/>
                                        <p:tgtEl>
                                          <p:spTgt spid="86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pic>
        <p:nvPicPr>
          <p:cNvPr id="874" name="Google Shape;874;p56" descr="Suboxone Subutex"/>
          <p:cNvPicPr preferRelativeResize="0"/>
          <p:nvPr/>
        </p:nvPicPr>
        <p:blipFill rotWithShape="1">
          <a:blip r:embed="rId3">
            <a:alphaModFix/>
          </a:blip>
          <a:srcRect/>
          <a:stretch/>
        </p:blipFill>
        <p:spPr>
          <a:xfrm>
            <a:off x="752475" y="1371600"/>
            <a:ext cx="6883400" cy="5162550"/>
          </a:xfrm>
          <a:prstGeom prst="rect">
            <a:avLst/>
          </a:prstGeom>
          <a:noFill/>
          <a:ln>
            <a:noFill/>
          </a:ln>
        </p:spPr>
      </p:pic>
      <p:sp>
        <p:nvSpPr>
          <p:cNvPr id="875" name="Google Shape;875;p56"/>
          <p:cNvSpPr/>
          <p:nvPr/>
        </p:nvSpPr>
        <p:spPr>
          <a:xfrm>
            <a:off x="0" y="373063"/>
            <a:ext cx="8529638" cy="6413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dk1"/>
                </a:solidFill>
                <a:latin typeface="Impact"/>
                <a:ea typeface="Impact"/>
                <a:cs typeface="Impact"/>
                <a:sym typeface="Impact"/>
              </a:rPr>
              <a:t>Why did they make two formulations?</a:t>
            </a:r>
            <a:endParaRPr/>
          </a:p>
        </p:txBody>
      </p:sp>
      <p:sp>
        <p:nvSpPr>
          <p:cNvPr id="876" name="Google Shape;876;p56"/>
          <p:cNvSpPr/>
          <p:nvPr/>
        </p:nvSpPr>
        <p:spPr>
          <a:xfrm>
            <a:off x="2093913" y="1371600"/>
            <a:ext cx="4495800" cy="981075"/>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a:solidFill>
                  <a:schemeClr val="lt1"/>
                </a:solidFill>
                <a:latin typeface="Arial Black"/>
                <a:ea typeface="Arial Black"/>
                <a:cs typeface="Arial Black"/>
                <a:sym typeface="Arial Black"/>
              </a:rPr>
              <a:t>Buprenorphine/</a:t>
            </a:r>
            <a:br>
              <a:rPr lang="en-US" sz="3200">
                <a:solidFill>
                  <a:schemeClr val="lt1"/>
                </a:solidFill>
                <a:latin typeface="Arial Black"/>
                <a:ea typeface="Arial Black"/>
                <a:cs typeface="Arial Black"/>
                <a:sym typeface="Arial Black"/>
              </a:rPr>
            </a:br>
            <a:r>
              <a:rPr lang="en-US" sz="3200">
                <a:solidFill>
                  <a:schemeClr val="lt1"/>
                </a:solidFill>
                <a:latin typeface="Arial Black"/>
                <a:ea typeface="Arial Black"/>
                <a:cs typeface="Arial Black"/>
                <a:sym typeface="Arial Black"/>
              </a:rPr>
              <a:t>Naloxone</a:t>
            </a:r>
            <a:endParaRPr sz="2400">
              <a:solidFill>
                <a:schemeClr val="lt1"/>
              </a:solidFill>
              <a:latin typeface="Times New Roman"/>
              <a:ea typeface="Times New Roman"/>
              <a:cs typeface="Times New Roman"/>
              <a:sym typeface="Times New Roman"/>
            </a:endParaRPr>
          </a:p>
        </p:txBody>
      </p:sp>
      <p:sp>
        <p:nvSpPr>
          <p:cNvPr id="877" name="Google Shape;877;p56"/>
          <p:cNvSpPr/>
          <p:nvPr/>
        </p:nvSpPr>
        <p:spPr>
          <a:xfrm>
            <a:off x="2093913" y="5532438"/>
            <a:ext cx="4813300" cy="990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a:solidFill>
                  <a:schemeClr val="lt1"/>
                </a:solidFill>
                <a:latin typeface="Arial Black"/>
                <a:ea typeface="Arial Black"/>
                <a:cs typeface="Arial Black"/>
                <a:sym typeface="Arial Black"/>
              </a:rPr>
              <a:t>Buprenorphine</a:t>
            </a:r>
            <a:endParaRPr sz="2400">
              <a:solidFill>
                <a:schemeClr val="lt1"/>
              </a:solidFill>
              <a:latin typeface="Times New Roman"/>
              <a:ea typeface="Times New Roman"/>
              <a:cs typeface="Times New Roman"/>
              <a:sym typeface="Times New Roman"/>
            </a:endParaRPr>
          </a:p>
        </p:txBody>
      </p:sp>
      <p:sp>
        <p:nvSpPr>
          <p:cNvPr id="878" name="Google Shape;878;p56"/>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sp>
        <p:nvSpPr>
          <p:cNvPr id="879" name="Google Shape;879;p56"/>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57"/>
          <p:cNvSpPr txBox="1">
            <a:spLocks noGrp="1"/>
          </p:cNvSpPr>
          <p:nvPr>
            <p:ph type="title" idx="4294967295"/>
          </p:nvPr>
        </p:nvSpPr>
        <p:spPr>
          <a:xfrm>
            <a:off x="304800" y="525463"/>
            <a:ext cx="8382000" cy="6413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Advantages of Buprenorphine/Naloxone</a:t>
            </a:r>
            <a:endParaRPr/>
          </a:p>
        </p:txBody>
      </p:sp>
      <p:sp>
        <p:nvSpPr>
          <p:cNvPr id="886" name="Google Shape;886;p57"/>
          <p:cNvSpPr txBox="1">
            <a:spLocks noGrp="1"/>
          </p:cNvSpPr>
          <p:nvPr>
            <p:ph type="body" idx="4294967295"/>
          </p:nvPr>
        </p:nvSpPr>
        <p:spPr>
          <a:xfrm>
            <a:off x="663575" y="2971800"/>
            <a:ext cx="7561263" cy="17526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Calibri"/>
              <a:buChar char="•"/>
            </a:pPr>
            <a:r>
              <a:rPr lang="en-US" sz="2800"/>
              <a:t>Discourages IV use</a:t>
            </a:r>
            <a:endParaRPr/>
          </a:p>
          <a:p>
            <a:pPr marL="342900" lvl="0" indent="-139700" algn="l" rtl="0">
              <a:spcBef>
                <a:spcPts val="640"/>
              </a:spcBef>
              <a:spcAft>
                <a:spcPts val="0"/>
              </a:spcAft>
              <a:buClr>
                <a:schemeClr val="dk1"/>
              </a:buClr>
              <a:buSzPts val="3200"/>
              <a:buNone/>
            </a:pPr>
            <a:endParaRPr/>
          </a:p>
          <a:p>
            <a:pPr marL="342900" lvl="0" indent="-139700" algn="l" rtl="0">
              <a:spcBef>
                <a:spcPts val="640"/>
              </a:spcBef>
              <a:spcAft>
                <a:spcPts val="0"/>
              </a:spcAft>
              <a:buClr>
                <a:schemeClr val="dk1"/>
              </a:buClr>
              <a:buSzPts val="3200"/>
              <a:buNone/>
            </a:pPr>
            <a:endParaRPr/>
          </a:p>
          <a:p>
            <a:pPr marL="342900" lvl="0" indent="-342900" algn="r" rtl="0">
              <a:spcBef>
                <a:spcPts val="560"/>
              </a:spcBef>
              <a:spcAft>
                <a:spcPts val="0"/>
              </a:spcAft>
              <a:buClr>
                <a:schemeClr val="dk1"/>
              </a:buClr>
              <a:buSzPts val="2800"/>
              <a:buFont typeface="Calibri"/>
              <a:buChar char="•"/>
            </a:pPr>
            <a:r>
              <a:rPr lang="en-US" sz="2800"/>
              <a:t>Diminishes diversion</a:t>
            </a:r>
            <a:endParaRPr/>
          </a:p>
        </p:txBody>
      </p:sp>
      <p:pic>
        <p:nvPicPr>
          <p:cNvPr id="887" name="Google Shape;887;p57" descr="needle.gif"/>
          <p:cNvPicPr preferRelativeResize="0"/>
          <p:nvPr/>
        </p:nvPicPr>
        <p:blipFill rotWithShape="1">
          <a:blip r:embed="rId3">
            <a:alphaModFix/>
          </a:blip>
          <a:srcRect/>
          <a:stretch/>
        </p:blipFill>
        <p:spPr>
          <a:xfrm rot="5215025">
            <a:off x="5203031" y="2297907"/>
            <a:ext cx="2441575" cy="1744662"/>
          </a:xfrm>
          <a:prstGeom prst="rect">
            <a:avLst/>
          </a:prstGeom>
          <a:noFill/>
          <a:ln>
            <a:noFill/>
          </a:ln>
        </p:spPr>
      </p:pic>
      <p:sp>
        <p:nvSpPr>
          <p:cNvPr id="888" name="Google Shape;888;p57"/>
          <p:cNvSpPr/>
          <p:nvPr/>
        </p:nvSpPr>
        <p:spPr>
          <a:xfrm>
            <a:off x="5334000" y="2133600"/>
            <a:ext cx="2057400" cy="2057400"/>
          </a:xfrm>
          <a:prstGeom prst="noSmoking">
            <a:avLst>
              <a:gd name="adj" fmla="val 4103"/>
            </a:avLst>
          </a:prstGeom>
          <a:solidFill>
            <a:srgbClr val="FFC000"/>
          </a:solidFill>
          <a:ln w="19050"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pic>
        <p:nvPicPr>
          <p:cNvPr id="889" name="Google Shape;889;p57" descr="C:\Documents and Settings\tfreese\Local Settings\Temporary Internet Files\Content.IE5\3XJW52EG\MPj04069510000[1].jpg"/>
          <p:cNvPicPr preferRelativeResize="0"/>
          <p:nvPr/>
        </p:nvPicPr>
        <p:blipFill rotWithShape="1">
          <a:blip r:embed="rId4">
            <a:alphaModFix/>
          </a:blip>
          <a:srcRect/>
          <a:stretch/>
        </p:blipFill>
        <p:spPr>
          <a:xfrm>
            <a:off x="723900" y="4178300"/>
            <a:ext cx="3352800" cy="2235200"/>
          </a:xfrm>
          <a:prstGeom prst="rect">
            <a:avLst/>
          </a:prstGeom>
          <a:noFill/>
          <a:ln>
            <a:noFill/>
          </a:ln>
        </p:spPr>
      </p:pic>
      <p:pic>
        <p:nvPicPr>
          <p:cNvPr id="890" name="Google Shape;890;p57" descr="pill bottle.gif"/>
          <p:cNvPicPr preferRelativeResize="0"/>
          <p:nvPr/>
        </p:nvPicPr>
        <p:blipFill rotWithShape="1">
          <a:blip r:embed="rId5">
            <a:alphaModFix/>
          </a:blip>
          <a:srcRect/>
          <a:stretch/>
        </p:blipFill>
        <p:spPr>
          <a:xfrm>
            <a:off x="1928813" y="4522788"/>
            <a:ext cx="942975" cy="1546225"/>
          </a:xfrm>
          <a:prstGeom prst="rect">
            <a:avLst/>
          </a:prstGeom>
          <a:noFill/>
          <a:ln>
            <a:noFill/>
          </a:ln>
        </p:spPr>
      </p:pic>
      <p:sp>
        <p:nvSpPr>
          <p:cNvPr id="891" name="Google Shape;891;p57"/>
          <p:cNvSpPr/>
          <p:nvPr/>
        </p:nvSpPr>
        <p:spPr>
          <a:xfrm>
            <a:off x="1295400" y="4191000"/>
            <a:ext cx="2209800" cy="2209800"/>
          </a:xfrm>
          <a:prstGeom prst="noSmoking">
            <a:avLst>
              <a:gd name="adj" fmla="val 4103"/>
            </a:avLst>
          </a:prstGeom>
          <a:solidFill>
            <a:srgbClr val="FFC000"/>
          </a:solidFill>
          <a:ln w="19050"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892" name="Google Shape;892;p57"/>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sp>
        <p:nvSpPr>
          <p:cNvPr id="893" name="Google Shape;893;p57"/>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6">
                                            <p:txEl>
                                              <p:pRg st="0" end="0"/>
                                            </p:txEl>
                                          </p:spTgt>
                                        </p:tgtEl>
                                        <p:attrNameLst>
                                          <p:attrName>style.visibility</p:attrName>
                                        </p:attrNameLst>
                                      </p:cBhvr>
                                      <p:to>
                                        <p:strVal val="visible"/>
                                      </p:to>
                                    </p:set>
                                    <p:animEffect transition="in" filter="fade">
                                      <p:cBhvr>
                                        <p:cTn id="7" dur="500"/>
                                        <p:tgtEl>
                                          <p:spTgt spid="8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6">
                                            <p:txEl>
                                              <p:pRg st="1" end="1"/>
                                            </p:txEl>
                                          </p:spTgt>
                                        </p:tgtEl>
                                        <p:attrNameLst>
                                          <p:attrName>style.visibility</p:attrName>
                                        </p:attrNameLst>
                                      </p:cBhvr>
                                      <p:to>
                                        <p:strVal val="visible"/>
                                      </p:to>
                                    </p:set>
                                    <p:animEffect transition="in" filter="fade">
                                      <p:cBhvr>
                                        <p:cTn id="12" dur="500"/>
                                        <p:tgtEl>
                                          <p:spTgt spid="8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86">
                                            <p:txEl>
                                              <p:pRg st="2" end="2"/>
                                            </p:txEl>
                                          </p:spTgt>
                                        </p:tgtEl>
                                        <p:attrNameLst>
                                          <p:attrName>style.visibility</p:attrName>
                                        </p:attrNameLst>
                                      </p:cBhvr>
                                      <p:to>
                                        <p:strVal val="visible"/>
                                      </p:to>
                                    </p:set>
                                    <p:animEffect transition="in" filter="fade">
                                      <p:cBhvr>
                                        <p:cTn id="17" dur="500"/>
                                        <p:tgtEl>
                                          <p:spTgt spid="88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86">
                                            <p:txEl>
                                              <p:pRg st="3" end="3"/>
                                            </p:txEl>
                                          </p:spTgt>
                                        </p:tgtEl>
                                        <p:attrNameLst>
                                          <p:attrName>style.visibility</p:attrName>
                                        </p:attrNameLst>
                                      </p:cBhvr>
                                      <p:to>
                                        <p:strVal val="visible"/>
                                      </p:to>
                                    </p:set>
                                    <p:animEffect transition="in" filter="fade">
                                      <p:cBhvr>
                                        <p:cTn id="22" dur="500"/>
                                        <p:tgtEl>
                                          <p:spTgt spid="886">
                                            <p:txEl>
                                              <p:pRg st="3" end="3"/>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887"/>
                                        </p:tgtEl>
                                        <p:attrNameLst>
                                          <p:attrName>style.visibility</p:attrName>
                                        </p:attrNameLst>
                                      </p:cBhvr>
                                      <p:to>
                                        <p:strVal val="visible"/>
                                      </p:to>
                                    </p:set>
                                    <p:animEffect transition="in" filter="fade">
                                      <p:cBhvr>
                                        <p:cTn id="26" dur="1000"/>
                                        <p:tgtEl>
                                          <p:spTgt spid="887"/>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888"/>
                                        </p:tgtEl>
                                        <p:attrNameLst>
                                          <p:attrName>style.visibility</p:attrName>
                                        </p:attrNameLst>
                                      </p:cBhvr>
                                      <p:to>
                                        <p:strVal val="visible"/>
                                      </p:to>
                                    </p:set>
                                    <p:animEffect transition="in" filter="fade">
                                      <p:cBhvr>
                                        <p:cTn id="30" dur="500"/>
                                        <p:tgtEl>
                                          <p:spTgt spid="888"/>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889"/>
                                        </p:tgtEl>
                                        <p:attrNameLst>
                                          <p:attrName>style.visibility</p:attrName>
                                        </p:attrNameLst>
                                      </p:cBhvr>
                                      <p:to>
                                        <p:strVal val="visible"/>
                                      </p:to>
                                    </p:set>
                                    <p:animEffect transition="in" filter="fade">
                                      <p:cBhvr>
                                        <p:cTn id="34" dur="500"/>
                                        <p:tgtEl>
                                          <p:spTgt spid="889"/>
                                        </p:tgtEl>
                                      </p:cBhvr>
                                    </p:animEffect>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890"/>
                                        </p:tgtEl>
                                        <p:attrNameLst>
                                          <p:attrName>style.visibility</p:attrName>
                                        </p:attrNameLst>
                                      </p:cBhvr>
                                      <p:to>
                                        <p:strVal val="visible"/>
                                      </p:to>
                                    </p:set>
                                    <p:animEffect transition="in" filter="fade">
                                      <p:cBhvr>
                                        <p:cTn id="38" dur="1000"/>
                                        <p:tgtEl>
                                          <p:spTgt spid="890"/>
                                        </p:tgtEl>
                                      </p:cBhvr>
                                    </p:animEffect>
                                  </p:childTnLst>
                                </p:cTn>
                              </p:par>
                            </p:childTnLst>
                          </p:cTn>
                        </p:par>
                        <p:par>
                          <p:cTn id="39" fill="hold">
                            <p:stCondLst>
                              <p:cond delay="3500"/>
                            </p:stCondLst>
                            <p:childTnLst>
                              <p:par>
                                <p:cTn id="40" presetID="10" presetClass="entr" presetSubtype="0" fill="hold" nodeType="afterEffect">
                                  <p:stCondLst>
                                    <p:cond delay="0"/>
                                  </p:stCondLst>
                                  <p:childTnLst>
                                    <p:set>
                                      <p:cBhvr>
                                        <p:cTn id="41" dur="1" fill="hold">
                                          <p:stCondLst>
                                            <p:cond delay="0"/>
                                          </p:stCondLst>
                                        </p:cTn>
                                        <p:tgtEl>
                                          <p:spTgt spid="891"/>
                                        </p:tgtEl>
                                        <p:attrNameLst>
                                          <p:attrName>style.visibility</p:attrName>
                                        </p:attrNameLst>
                                      </p:cBhvr>
                                      <p:to>
                                        <p:strVal val="visible"/>
                                      </p:to>
                                    </p:set>
                                    <p:animEffect transition="in" filter="fade">
                                      <p:cBhvr>
                                        <p:cTn id="42" dur="500"/>
                                        <p:tgtEl>
                                          <p:spTgt spid="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58"/>
          <p:cNvSpPr txBox="1">
            <a:spLocks noGrp="1"/>
          </p:cNvSpPr>
          <p:nvPr>
            <p:ph type="title" idx="4294967295"/>
          </p:nvPr>
        </p:nvSpPr>
        <p:spPr>
          <a:xfrm>
            <a:off x="152400" y="193675"/>
            <a:ext cx="8374063" cy="11906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Use of Buprenorphine: </a:t>
            </a:r>
            <a:br>
              <a:rPr lang="en-US" sz="3600">
                <a:latin typeface="Impact"/>
                <a:ea typeface="Impact"/>
                <a:cs typeface="Impact"/>
                <a:sym typeface="Impact"/>
              </a:rPr>
            </a:br>
            <a:r>
              <a:rPr lang="en-US" sz="3600">
                <a:latin typeface="Impact"/>
                <a:ea typeface="Impact"/>
                <a:cs typeface="Impact"/>
                <a:sym typeface="Impact"/>
              </a:rPr>
              <a:t>Studies on Cost-Effectiveness</a:t>
            </a:r>
            <a:endParaRPr/>
          </a:p>
        </p:txBody>
      </p:sp>
      <p:sp>
        <p:nvSpPr>
          <p:cNvPr id="900" name="Google Shape;900;p58"/>
          <p:cNvSpPr txBox="1">
            <a:spLocks noGrp="1"/>
          </p:cNvSpPr>
          <p:nvPr>
            <p:ph type="body" idx="4294967295"/>
          </p:nvPr>
        </p:nvSpPr>
        <p:spPr>
          <a:xfrm>
            <a:off x="366713" y="1905000"/>
            <a:ext cx="7783512" cy="36576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Font typeface="Calibri"/>
              <a:buChar char="•"/>
            </a:pPr>
            <a:r>
              <a:rPr lang="en-US" sz="2800"/>
              <a:t>Medication costs are only one factor.  Costs of providing treatment also include </a:t>
            </a:r>
            <a:r>
              <a:rPr lang="en-US" sz="2800">
                <a:solidFill>
                  <a:schemeClr val="hlink"/>
                </a:solidFill>
              </a:rPr>
              <a:t>costs associated with clinic visits, staff time</a:t>
            </a:r>
            <a:r>
              <a:rPr lang="en-US" sz="2800"/>
              <a:t>, etc.  These costs are greater for methadone.</a:t>
            </a:r>
            <a:endParaRPr/>
          </a:p>
          <a:p>
            <a:pPr marL="342900" lvl="0" indent="-279400" algn="l" rtl="0">
              <a:lnSpc>
                <a:spcPct val="90000"/>
              </a:lnSpc>
              <a:spcBef>
                <a:spcPts val="200"/>
              </a:spcBef>
              <a:spcAft>
                <a:spcPts val="0"/>
              </a:spcAft>
              <a:buClr>
                <a:schemeClr val="dk1"/>
              </a:buClr>
              <a:buSzPts val="1000"/>
              <a:buFont typeface="Calibri"/>
              <a:buNone/>
            </a:pPr>
            <a:endParaRPr sz="1000"/>
          </a:p>
          <a:p>
            <a:pPr marL="342900" lvl="0" indent="-342900" algn="l" rtl="0">
              <a:lnSpc>
                <a:spcPct val="90000"/>
              </a:lnSpc>
              <a:spcBef>
                <a:spcPts val="560"/>
              </a:spcBef>
              <a:spcAft>
                <a:spcPts val="0"/>
              </a:spcAft>
              <a:buClr>
                <a:schemeClr val="dk1"/>
              </a:buClr>
              <a:buSzPts val="2800"/>
              <a:buFont typeface="Calibri"/>
              <a:buChar char="•"/>
            </a:pPr>
            <a:r>
              <a:rPr lang="en-US" sz="2800"/>
              <a:t>While not yet studied in young adults, research on adult populations has </a:t>
            </a:r>
            <a:r>
              <a:rPr lang="en-US" sz="2800">
                <a:solidFill>
                  <a:schemeClr val="hlink"/>
                </a:solidFill>
              </a:rPr>
              <a:t>demonstrated cost effectiveness</a:t>
            </a:r>
            <a:r>
              <a:rPr lang="en-US" sz="2800"/>
              <a:t> of buprenorphine across several </a:t>
            </a:r>
            <a:br>
              <a:rPr lang="en-US" sz="2800"/>
            </a:br>
            <a:r>
              <a:rPr lang="en-US" sz="2800"/>
              <a:t>indicators.</a:t>
            </a:r>
            <a:endParaRPr/>
          </a:p>
        </p:txBody>
      </p:sp>
      <p:pic>
        <p:nvPicPr>
          <p:cNvPr id="901" name="Google Shape;901;p58" descr="Money.gif"/>
          <p:cNvPicPr preferRelativeResize="0"/>
          <p:nvPr/>
        </p:nvPicPr>
        <p:blipFill rotWithShape="1">
          <a:blip r:embed="rId3">
            <a:alphaModFix/>
          </a:blip>
          <a:srcRect/>
          <a:stretch/>
        </p:blipFill>
        <p:spPr>
          <a:xfrm>
            <a:off x="6858000" y="4387850"/>
            <a:ext cx="2286000" cy="2470150"/>
          </a:xfrm>
          <a:prstGeom prst="rect">
            <a:avLst/>
          </a:prstGeom>
          <a:noFill/>
          <a:ln>
            <a:noFill/>
          </a:ln>
        </p:spPr>
      </p:pic>
      <p:sp>
        <p:nvSpPr>
          <p:cNvPr id="902" name="Google Shape;902;p58"/>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dk1"/>
                </a:solidFill>
              </a:rPr>
              <a:t>46</a:t>
            </a:fld>
            <a:endParaRPr>
              <a:solidFill>
                <a:schemeClr val="dk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59"/>
          <p:cNvSpPr txBox="1">
            <a:spLocks noGrp="1"/>
          </p:cNvSpPr>
          <p:nvPr>
            <p:ph type="title" idx="4294967295"/>
          </p:nvPr>
        </p:nvSpPr>
        <p:spPr>
          <a:xfrm>
            <a:off x="152400" y="193675"/>
            <a:ext cx="8421688" cy="11906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Use of Buprenorphine: </a:t>
            </a:r>
            <a:br>
              <a:rPr lang="en-US" sz="3600">
                <a:latin typeface="Impact"/>
                <a:ea typeface="Impact"/>
                <a:cs typeface="Impact"/>
                <a:sym typeface="Impact"/>
              </a:rPr>
            </a:br>
            <a:r>
              <a:rPr lang="en-US" sz="3600">
                <a:latin typeface="Impact"/>
                <a:ea typeface="Impact"/>
                <a:cs typeface="Impact"/>
                <a:sym typeface="Impact"/>
              </a:rPr>
              <a:t>Studies on Cost-Effectiveness</a:t>
            </a:r>
            <a:endParaRPr/>
          </a:p>
        </p:txBody>
      </p:sp>
      <p:sp>
        <p:nvSpPr>
          <p:cNvPr id="909" name="Google Shape;909;p59"/>
          <p:cNvSpPr txBox="1">
            <a:spLocks noGrp="1"/>
          </p:cNvSpPr>
          <p:nvPr>
            <p:ph type="body" idx="4294967295"/>
          </p:nvPr>
        </p:nvSpPr>
        <p:spPr>
          <a:xfrm>
            <a:off x="366713" y="1981200"/>
            <a:ext cx="7758112" cy="4144963"/>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Font typeface="Calibri"/>
              <a:buChar char="•"/>
            </a:pPr>
            <a:r>
              <a:rPr lang="en-US" sz="2800"/>
              <a:t>A cost effective comparison of buprenorphine versus methadone for opioid dependence </a:t>
            </a:r>
            <a:r>
              <a:rPr lang="en-US" sz="2800">
                <a:solidFill>
                  <a:schemeClr val="hlink"/>
                </a:solidFill>
              </a:rPr>
              <a:t>both demonstrated increases in heroin-free days.</a:t>
            </a:r>
            <a:endParaRPr/>
          </a:p>
          <a:p>
            <a:pPr marL="342900" lvl="0" indent="-279400" algn="l" rtl="0">
              <a:lnSpc>
                <a:spcPct val="90000"/>
              </a:lnSpc>
              <a:spcBef>
                <a:spcPts val="200"/>
              </a:spcBef>
              <a:spcAft>
                <a:spcPts val="0"/>
              </a:spcAft>
              <a:buClr>
                <a:schemeClr val="dk1"/>
              </a:buClr>
              <a:buSzPts val="1000"/>
              <a:buFont typeface="Calibri"/>
              <a:buNone/>
            </a:pPr>
            <a:endParaRPr sz="1000">
              <a:solidFill>
                <a:srgbClr val="FFBA49"/>
              </a:solidFill>
            </a:endParaRPr>
          </a:p>
          <a:p>
            <a:pPr marL="342900" lvl="0" indent="-342900" algn="l" rtl="0">
              <a:lnSpc>
                <a:spcPct val="90000"/>
              </a:lnSpc>
              <a:spcBef>
                <a:spcPts val="560"/>
              </a:spcBef>
              <a:spcAft>
                <a:spcPts val="0"/>
              </a:spcAft>
              <a:buClr>
                <a:schemeClr val="dk1"/>
              </a:buClr>
              <a:buSzPts val="2800"/>
              <a:buFont typeface="Calibri"/>
              <a:buChar char="•"/>
            </a:pPr>
            <a:r>
              <a:rPr lang="en-US" sz="2800"/>
              <a:t>There </a:t>
            </a:r>
            <a:r>
              <a:rPr lang="en-US" sz="2800">
                <a:solidFill>
                  <a:schemeClr val="hlink"/>
                </a:solidFill>
              </a:rPr>
              <a:t>no statistical significance between the cost-effectiveness</a:t>
            </a:r>
            <a:r>
              <a:rPr lang="en-US" sz="2800">
                <a:solidFill>
                  <a:srgbClr val="FFBA49"/>
                </a:solidFill>
              </a:rPr>
              <a:t> </a:t>
            </a:r>
            <a:r>
              <a:rPr lang="en-US" sz="2800"/>
              <a:t>for buprenorphine and methadone.</a:t>
            </a:r>
            <a:br>
              <a:rPr lang="en-US" sz="2800"/>
            </a:br>
            <a:endParaRPr sz="2800"/>
          </a:p>
          <a:p>
            <a:pPr marL="342900" lvl="0" indent="-342900" algn="l" rtl="0">
              <a:lnSpc>
                <a:spcPct val="90000"/>
              </a:lnSpc>
              <a:spcBef>
                <a:spcPts val="560"/>
              </a:spcBef>
              <a:spcAft>
                <a:spcPts val="0"/>
              </a:spcAft>
              <a:buClr>
                <a:schemeClr val="dk1"/>
              </a:buClr>
              <a:buSzPts val="2800"/>
              <a:buFont typeface="Arial"/>
              <a:buNone/>
            </a:pPr>
            <a:endParaRPr sz="2800" b="1"/>
          </a:p>
          <a:p>
            <a:pPr marL="342900" lvl="0" indent="-342900" algn="l" rtl="0">
              <a:lnSpc>
                <a:spcPct val="90000"/>
              </a:lnSpc>
              <a:spcBef>
                <a:spcPts val="560"/>
              </a:spcBef>
              <a:spcAft>
                <a:spcPts val="0"/>
              </a:spcAft>
              <a:buClr>
                <a:schemeClr val="dk1"/>
              </a:buClr>
              <a:buSzPts val="2800"/>
              <a:buFont typeface="Arial"/>
              <a:buNone/>
            </a:pPr>
            <a:endParaRPr sz="2800" b="1"/>
          </a:p>
          <a:p>
            <a:pPr marL="342900" lvl="0" indent="-342900" algn="l" rtl="0">
              <a:lnSpc>
                <a:spcPct val="90000"/>
              </a:lnSpc>
              <a:spcBef>
                <a:spcPts val="280"/>
              </a:spcBef>
              <a:spcAft>
                <a:spcPts val="0"/>
              </a:spcAft>
              <a:buClr>
                <a:schemeClr val="dk1"/>
              </a:buClr>
              <a:buSzPts val="1400"/>
              <a:buFont typeface="Arial"/>
              <a:buNone/>
            </a:pPr>
            <a:endParaRPr sz="1400"/>
          </a:p>
          <a:p>
            <a:pPr marL="342900" lvl="0" indent="-342900" algn="l" rtl="0">
              <a:lnSpc>
                <a:spcPct val="90000"/>
              </a:lnSpc>
              <a:spcBef>
                <a:spcPts val="280"/>
              </a:spcBef>
              <a:spcAft>
                <a:spcPts val="0"/>
              </a:spcAft>
              <a:buClr>
                <a:schemeClr val="dk1"/>
              </a:buClr>
              <a:buSzPts val="1400"/>
              <a:buFont typeface="Arial"/>
              <a:buNone/>
            </a:pPr>
            <a:endParaRPr sz="1400"/>
          </a:p>
          <a:p>
            <a:pPr marL="342900" lvl="0" indent="-342900" algn="l" rtl="0">
              <a:lnSpc>
                <a:spcPct val="90000"/>
              </a:lnSpc>
              <a:spcBef>
                <a:spcPts val="280"/>
              </a:spcBef>
              <a:spcAft>
                <a:spcPts val="0"/>
              </a:spcAft>
              <a:buClr>
                <a:schemeClr val="dk1"/>
              </a:buClr>
              <a:buSzPts val="1400"/>
              <a:buFont typeface="Arial"/>
              <a:buNone/>
            </a:pPr>
            <a:endParaRPr sz="1400"/>
          </a:p>
          <a:p>
            <a:pPr marL="342900" lvl="0" indent="-342900" algn="l" rtl="0">
              <a:lnSpc>
                <a:spcPct val="90000"/>
              </a:lnSpc>
              <a:spcBef>
                <a:spcPts val="280"/>
              </a:spcBef>
              <a:spcAft>
                <a:spcPts val="0"/>
              </a:spcAft>
              <a:buClr>
                <a:schemeClr val="dk1"/>
              </a:buClr>
              <a:buSzPts val="1400"/>
              <a:buFont typeface="Arial"/>
              <a:buNone/>
            </a:pPr>
            <a:r>
              <a:rPr lang="en-US" sz="1400"/>
              <a:t>(Doran et al., 2003)</a:t>
            </a:r>
            <a:endParaRPr/>
          </a:p>
        </p:txBody>
      </p:sp>
      <p:pic>
        <p:nvPicPr>
          <p:cNvPr id="910" name="Google Shape;910;p59" descr="Money.gif"/>
          <p:cNvPicPr preferRelativeResize="0"/>
          <p:nvPr/>
        </p:nvPicPr>
        <p:blipFill rotWithShape="1">
          <a:blip r:embed="rId3">
            <a:alphaModFix/>
          </a:blip>
          <a:srcRect/>
          <a:stretch/>
        </p:blipFill>
        <p:spPr>
          <a:xfrm>
            <a:off x="6858000" y="4387850"/>
            <a:ext cx="2286000" cy="2470150"/>
          </a:xfrm>
          <a:prstGeom prst="rect">
            <a:avLst/>
          </a:prstGeom>
          <a:noFill/>
          <a:ln>
            <a:noFill/>
          </a:ln>
        </p:spPr>
      </p:pic>
      <p:sp>
        <p:nvSpPr>
          <p:cNvPr id="911" name="Google Shape;911;p59"/>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dk1"/>
                </a:solidFill>
              </a:rPr>
              <a:t>47</a:t>
            </a:fld>
            <a:endParaRPr>
              <a:solidFill>
                <a:schemeClr val="dk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60"/>
          <p:cNvSpPr txBox="1">
            <a:spLocks noGrp="1"/>
          </p:cNvSpPr>
          <p:nvPr>
            <p:ph type="title" idx="4294967295"/>
          </p:nvPr>
        </p:nvSpPr>
        <p:spPr>
          <a:xfrm>
            <a:off x="0" y="193675"/>
            <a:ext cx="8543925" cy="11906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Use of Buprenorphine: </a:t>
            </a:r>
            <a:br>
              <a:rPr lang="en-US" sz="3600">
                <a:latin typeface="Impact"/>
                <a:ea typeface="Impact"/>
                <a:cs typeface="Impact"/>
                <a:sym typeface="Impact"/>
              </a:rPr>
            </a:br>
            <a:r>
              <a:rPr lang="en-US" sz="3600">
                <a:latin typeface="Impact"/>
                <a:ea typeface="Impact"/>
                <a:cs typeface="Impact"/>
                <a:sym typeface="Impact"/>
              </a:rPr>
              <a:t>Studies on Cost-Effectiveness, cont’</a:t>
            </a:r>
            <a:endParaRPr/>
          </a:p>
        </p:txBody>
      </p:sp>
      <p:sp>
        <p:nvSpPr>
          <p:cNvPr id="918" name="Google Shape;918;p60"/>
          <p:cNvSpPr txBox="1">
            <a:spLocks noGrp="1"/>
          </p:cNvSpPr>
          <p:nvPr>
            <p:ph type="body" idx="4294967295"/>
          </p:nvPr>
        </p:nvSpPr>
        <p:spPr>
          <a:xfrm>
            <a:off x="304800" y="1905000"/>
            <a:ext cx="8239125" cy="4114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Calibri"/>
              <a:buChar char="•"/>
            </a:pPr>
            <a:r>
              <a:rPr lang="en-US" sz="2800"/>
              <a:t>Treatment with buprenorphine-naloxone was associated with a </a:t>
            </a:r>
            <a:r>
              <a:rPr lang="en-US" sz="2800">
                <a:solidFill>
                  <a:schemeClr val="hlink"/>
                </a:solidFill>
              </a:rPr>
              <a:t>reduction in opioid utilization and cost in the first year of follow-up</a:t>
            </a:r>
            <a:r>
              <a:rPr lang="en-US" sz="3000" b="1"/>
              <a:t> </a:t>
            </a:r>
            <a:r>
              <a:rPr lang="en-US" sz="1400"/>
              <a:t>(Kaur &amp;McQueen, 2008).</a:t>
            </a:r>
            <a:endParaRPr/>
          </a:p>
          <a:p>
            <a:pPr marL="342900" lvl="0" indent="-266700" algn="l" rtl="0">
              <a:spcBef>
                <a:spcPts val="240"/>
              </a:spcBef>
              <a:spcAft>
                <a:spcPts val="0"/>
              </a:spcAft>
              <a:buClr>
                <a:schemeClr val="dk1"/>
              </a:buClr>
              <a:buSzPts val="1200"/>
              <a:buFont typeface="Calibri"/>
              <a:buNone/>
            </a:pPr>
            <a:endParaRPr sz="1200">
              <a:solidFill>
                <a:schemeClr val="lt1"/>
              </a:solidFill>
            </a:endParaRPr>
          </a:p>
          <a:p>
            <a:pPr marL="342900" lvl="0" indent="-342900" algn="l" rtl="0">
              <a:spcBef>
                <a:spcPts val="640"/>
              </a:spcBef>
              <a:spcAft>
                <a:spcPts val="0"/>
              </a:spcAft>
              <a:buClr>
                <a:schemeClr val="dk1"/>
              </a:buClr>
              <a:buSzPts val="2800"/>
              <a:buFont typeface="Calibri"/>
              <a:buChar char="•"/>
            </a:pPr>
            <a:r>
              <a:rPr lang="en-US" sz="2800"/>
              <a:t>Systematic review found good studies supporting buprenorphine as a </a:t>
            </a:r>
            <a:r>
              <a:rPr lang="en-US" sz="2800">
                <a:solidFill>
                  <a:schemeClr val="hlink"/>
                </a:solidFill>
              </a:rPr>
              <a:t>cost effective approach to opioid treatment</a:t>
            </a:r>
            <a:r>
              <a:rPr lang="en-US" b="1">
                <a:solidFill>
                  <a:schemeClr val="lt1"/>
                </a:solidFill>
              </a:rPr>
              <a:t> </a:t>
            </a:r>
            <a:r>
              <a:rPr lang="en-US" sz="1400"/>
              <a:t>(Doran, 2008).</a:t>
            </a:r>
            <a:endParaRPr sz="1400" b="1"/>
          </a:p>
        </p:txBody>
      </p:sp>
      <p:pic>
        <p:nvPicPr>
          <p:cNvPr id="919" name="Google Shape;919;p60" descr="Money.gif"/>
          <p:cNvPicPr preferRelativeResize="0"/>
          <p:nvPr/>
        </p:nvPicPr>
        <p:blipFill rotWithShape="1">
          <a:blip r:embed="rId3">
            <a:alphaModFix/>
          </a:blip>
          <a:srcRect/>
          <a:stretch/>
        </p:blipFill>
        <p:spPr>
          <a:xfrm>
            <a:off x="6858000" y="4387850"/>
            <a:ext cx="2286000" cy="2470150"/>
          </a:xfrm>
          <a:prstGeom prst="rect">
            <a:avLst/>
          </a:prstGeom>
          <a:noFill/>
          <a:ln>
            <a:noFill/>
          </a:ln>
        </p:spPr>
      </p:pic>
      <p:sp>
        <p:nvSpPr>
          <p:cNvPr id="920" name="Google Shape;920;p60"/>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dk1"/>
                </a:solidFill>
              </a:rPr>
              <a:t>48</a:t>
            </a:fld>
            <a:endParaRPr>
              <a:solidFill>
                <a:schemeClr val="dk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61"/>
          <p:cNvSpPr txBox="1">
            <a:spLocks noGrp="1"/>
          </p:cNvSpPr>
          <p:nvPr>
            <p:ph type="title" idx="4294967295"/>
          </p:nvPr>
        </p:nvSpPr>
        <p:spPr>
          <a:xfrm>
            <a:off x="0" y="193675"/>
            <a:ext cx="8574088" cy="11906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Use of Buprenorphine: </a:t>
            </a:r>
            <a:br>
              <a:rPr lang="en-US" sz="3600">
                <a:latin typeface="Impact"/>
                <a:ea typeface="Impact"/>
                <a:cs typeface="Impact"/>
                <a:sym typeface="Impact"/>
              </a:rPr>
            </a:br>
            <a:r>
              <a:rPr lang="en-US" sz="3600">
                <a:latin typeface="Impact"/>
                <a:ea typeface="Impact"/>
                <a:cs typeface="Impact"/>
                <a:sym typeface="Impact"/>
              </a:rPr>
              <a:t>Studies on Cost-Effectiveness, cont’</a:t>
            </a:r>
            <a:endParaRPr/>
          </a:p>
        </p:txBody>
      </p:sp>
      <p:sp>
        <p:nvSpPr>
          <p:cNvPr id="927" name="Google Shape;927;p61"/>
          <p:cNvSpPr txBox="1">
            <a:spLocks noGrp="1"/>
          </p:cNvSpPr>
          <p:nvPr>
            <p:ph type="body" idx="4294967295"/>
          </p:nvPr>
        </p:nvSpPr>
        <p:spPr>
          <a:xfrm>
            <a:off x="358775" y="1905000"/>
            <a:ext cx="7239000" cy="4572000"/>
          </a:xfrm>
          <a:prstGeom prst="rect">
            <a:avLst/>
          </a:prstGeom>
          <a:noFill/>
          <a:ln>
            <a:noFill/>
          </a:ln>
        </p:spPr>
        <p:txBody>
          <a:bodyPr spcFirstLastPara="1" wrap="square" lIns="91425" tIns="45700" rIns="91425" bIns="45700" anchor="t" anchorCtr="0">
            <a:noAutofit/>
          </a:bodyPr>
          <a:lstStyle/>
          <a:p>
            <a:pPr marL="342900" lvl="0" indent="-120650" algn="l" rtl="0">
              <a:lnSpc>
                <a:spcPct val="80000"/>
              </a:lnSpc>
              <a:spcBef>
                <a:spcPts val="0"/>
              </a:spcBef>
              <a:spcAft>
                <a:spcPts val="0"/>
              </a:spcAft>
              <a:buClr>
                <a:schemeClr val="dk1"/>
              </a:buClr>
              <a:buSzPts val="3500"/>
              <a:buFont typeface="Noto Sans Symbols"/>
              <a:buNone/>
            </a:pPr>
            <a:endParaRPr sz="3500" b="1"/>
          </a:p>
          <a:p>
            <a:pPr marL="342900" lvl="0" indent="-342900" algn="l" rtl="0">
              <a:lnSpc>
                <a:spcPct val="80000"/>
              </a:lnSpc>
              <a:spcBef>
                <a:spcPts val="640"/>
              </a:spcBef>
              <a:spcAft>
                <a:spcPts val="0"/>
              </a:spcAft>
              <a:buClr>
                <a:schemeClr val="dk1"/>
              </a:buClr>
              <a:buSzPts val="3200"/>
              <a:buFont typeface="Calibri"/>
              <a:buChar char="•"/>
            </a:pPr>
            <a:r>
              <a:rPr lang="en-US"/>
              <a:t>Another study in Australia found buprenorphine demonstrated </a:t>
            </a:r>
            <a:r>
              <a:rPr lang="en-US">
                <a:solidFill>
                  <a:schemeClr val="hlink"/>
                </a:solidFill>
              </a:rPr>
              <a:t>lower crime costs and higher quality adjusted life years</a:t>
            </a:r>
            <a:r>
              <a:rPr lang="en-US">
                <a:solidFill>
                  <a:srgbClr val="FFBA49"/>
                </a:solidFill>
              </a:rPr>
              <a:t> </a:t>
            </a:r>
            <a:r>
              <a:rPr lang="en-US"/>
              <a:t>(QALY), concluding the likelihood of net benefits from substituting buprenorphine for methadone.</a:t>
            </a:r>
            <a:endParaRPr/>
          </a:p>
          <a:p>
            <a:pPr marL="342900" lvl="0" indent="-342900" algn="l" rtl="0">
              <a:lnSpc>
                <a:spcPct val="80000"/>
              </a:lnSpc>
              <a:spcBef>
                <a:spcPts val="640"/>
              </a:spcBef>
              <a:spcAft>
                <a:spcPts val="0"/>
              </a:spcAft>
              <a:buClr>
                <a:schemeClr val="dk1"/>
              </a:buClr>
              <a:buSzPts val="3200"/>
              <a:buFont typeface="Noto Sans Symbols"/>
              <a:buNone/>
            </a:pPr>
            <a:endParaRPr/>
          </a:p>
          <a:p>
            <a:pPr marL="342900" lvl="0" indent="-342900" algn="l" rtl="0">
              <a:lnSpc>
                <a:spcPct val="80000"/>
              </a:lnSpc>
              <a:spcBef>
                <a:spcPts val="320"/>
              </a:spcBef>
              <a:spcAft>
                <a:spcPts val="0"/>
              </a:spcAft>
              <a:buClr>
                <a:schemeClr val="dk1"/>
              </a:buClr>
              <a:buSzPts val="1600"/>
              <a:buFont typeface="Arial"/>
              <a:buNone/>
            </a:pPr>
            <a:endParaRPr sz="1600"/>
          </a:p>
          <a:p>
            <a:pPr marL="342900" lvl="0" indent="-342900" algn="l" rtl="0">
              <a:lnSpc>
                <a:spcPct val="80000"/>
              </a:lnSpc>
              <a:spcBef>
                <a:spcPts val="320"/>
              </a:spcBef>
              <a:spcAft>
                <a:spcPts val="0"/>
              </a:spcAft>
              <a:buClr>
                <a:schemeClr val="dk1"/>
              </a:buClr>
              <a:buSzPts val="1600"/>
              <a:buFont typeface="Arial"/>
              <a:buNone/>
            </a:pPr>
            <a:endParaRPr sz="1600"/>
          </a:p>
          <a:p>
            <a:pPr marL="342900" lvl="0" indent="-342900" algn="l" rtl="0">
              <a:lnSpc>
                <a:spcPct val="80000"/>
              </a:lnSpc>
              <a:spcBef>
                <a:spcPts val="280"/>
              </a:spcBef>
              <a:spcAft>
                <a:spcPts val="0"/>
              </a:spcAft>
              <a:buClr>
                <a:schemeClr val="dk1"/>
              </a:buClr>
              <a:buSzPts val="1400"/>
              <a:buFont typeface="Arial"/>
              <a:buNone/>
            </a:pPr>
            <a:r>
              <a:rPr lang="en-US" sz="1400"/>
              <a:t>(Harris, Gospodarevshaya, &amp; Ritter, 2005)</a:t>
            </a:r>
            <a:endParaRPr/>
          </a:p>
        </p:txBody>
      </p:sp>
      <p:pic>
        <p:nvPicPr>
          <p:cNvPr id="928" name="Google Shape;928;p61" descr="Money.gif"/>
          <p:cNvPicPr preferRelativeResize="0"/>
          <p:nvPr/>
        </p:nvPicPr>
        <p:blipFill rotWithShape="1">
          <a:blip r:embed="rId3">
            <a:alphaModFix/>
          </a:blip>
          <a:srcRect/>
          <a:stretch/>
        </p:blipFill>
        <p:spPr>
          <a:xfrm>
            <a:off x="6858000" y="4387850"/>
            <a:ext cx="2286000" cy="2470150"/>
          </a:xfrm>
          <a:prstGeom prst="rect">
            <a:avLst/>
          </a:prstGeom>
          <a:noFill/>
          <a:ln>
            <a:noFill/>
          </a:ln>
        </p:spPr>
      </p:pic>
      <p:sp>
        <p:nvSpPr>
          <p:cNvPr id="929" name="Google Shape;929;p61"/>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dk1"/>
                </a:solidFill>
              </a:rPr>
              <a:t>49</a:t>
            </a:fld>
            <a:endParaRPr>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25" name="Google Shape;125;p17"/>
          <p:cNvSpPr txBox="1">
            <a:spLocks noGrp="1"/>
          </p:cNvSpPr>
          <p:nvPr>
            <p:ph type="title" idx="4294967295"/>
          </p:nvPr>
        </p:nvSpPr>
        <p:spPr>
          <a:xfrm>
            <a:off x="0" y="595313"/>
            <a:ext cx="8564563" cy="6413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Objectives for the Training</a:t>
            </a:r>
            <a:endParaRPr/>
          </a:p>
        </p:txBody>
      </p:sp>
      <p:sp>
        <p:nvSpPr>
          <p:cNvPr id="126" name="Google Shape;126;p17"/>
          <p:cNvSpPr txBox="1">
            <a:spLocks noGrp="1"/>
          </p:cNvSpPr>
          <p:nvPr>
            <p:ph type="body" idx="4294967295"/>
          </p:nvPr>
        </p:nvSpPr>
        <p:spPr>
          <a:xfrm>
            <a:off x="233363" y="1935163"/>
            <a:ext cx="8139112" cy="4084637"/>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600"/>
              <a:buFont typeface="Calibri"/>
              <a:buChar char="•"/>
            </a:pPr>
            <a:r>
              <a:rPr lang="en-US" sz="2600"/>
              <a:t>Define prevalence and treatment admission rates of opioid use for young adult population</a:t>
            </a:r>
            <a:endParaRPr/>
          </a:p>
          <a:p>
            <a:pPr marL="342900" lvl="0" indent="-342900" algn="l" rtl="0">
              <a:lnSpc>
                <a:spcPct val="90000"/>
              </a:lnSpc>
              <a:spcBef>
                <a:spcPts val="1860"/>
              </a:spcBef>
              <a:spcAft>
                <a:spcPts val="0"/>
              </a:spcAft>
              <a:buClr>
                <a:schemeClr val="dk1"/>
              </a:buClr>
              <a:buSzPts val="2800"/>
              <a:buFont typeface="Calibri"/>
              <a:buChar char="•"/>
            </a:pPr>
            <a:r>
              <a:rPr lang="en-US" sz="2800"/>
              <a:t>To describe the mechanism of action of buprenorphine/naloxone</a:t>
            </a:r>
            <a:endParaRPr/>
          </a:p>
          <a:p>
            <a:pPr marL="342900" lvl="0" indent="-342900" algn="l" rtl="0">
              <a:lnSpc>
                <a:spcPct val="90000"/>
              </a:lnSpc>
              <a:spcBef>
                <a:spcPts val="1920"/>
              </a:spcBef>
              <a:spcAft>
                <a:spcPts val="0"/>
              </a:spcAft>
              <a:buClr>
                <a:schemeClr val="dk1"/>
              </a:buClr>
              <a:buSzPts val="2600"/>
              <a:buFont typeface="Calibri"/>
              <a:buChar char="•"/>
            </a:pPr>
            <a:r>
              <a:rPr lang="en-US" sz="2600"/>
              <a:t>Understand the results of new research on the use of buprenorphine to treat opioid addiction in young adults</a:t>
            </a:r>
            <a:endParaRPr/>
          </a:p>
          <a:p>
            <a:pPr marL="342900" lvl="0" indent="-342900" algn="l" rtl="0">
              <a:lnSpc>
                <a:spcPct val="90000"/>
              </a:lnSpc>
              <a:spcBef>
                <a:spcPts val="1820"/>
              </a:spcBef>
              <a:spcAft>
                <a:spcPts val="0"/>
              </a:spcAft>
              <a:buClr>
                <a:schemeClr val="dk1"/>
              </a:buClr>
              <a:buSzPts val="2600"/>
              <a:buFont typeface="Calibri"/>
              <a:buChar char="•"/>
            </a:pPr>
            <a:r>
              <a:rPr lang="en-US" sz="2600"/>
              <a:t>Describe the implications of these findings for the treatment of opioid addiction in young adults</a:t>
            </a:r>
            <a:endParaRPr/>
          </a:p>
        </p:txBody>
      </p:sp>
      <p:sp>
        <p:nvSpPr>
          <p:cNvPr id="127" name="Google Shape;127;p17"/>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
                                            <p:txEl>
                                              <p:pRg st="0" end="0"/>
                                            </p:txEl>
                                          </p:spTgt>
                                        </p:tgtEl>
                                        <p:attrNameLst>
                                          <p:attrName>style.visibility</p:attrName>
                                        </p:attrNameLst>
                                      </p:cBhvr>
                                      <p:to>
                                        <p:strVal val="visible"/>
                                      </p:to>
                                    </p:set>
                                    <p:animEffect transition="in" filter="fade">
                                      <p:cBhvr>
                                        <p:cTn id="7" dur="500"/>
                                        <p:tgtEl>
                                          <p:spTgt spid="1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6">
                                            <p:txEl>
                                              <p:pRg st="1" end="1"/>
                                            </p:txEl>
                                          </p:spTgt>
                                        </p:tgtEl>
                                        <p:attrNameLst>
                                          <p:attrName>style.visibility</p:attrName>
                                        </p:attrNameLst>
                                      </p:cBhvr>
                                      <p:to>
                                        <p:strVal val="visible"/>
                                      </p:to>
                                    </p:set>
                                    <p:animEffect transition="in" filter="fade">
                                      <p:cBhvr>
                                        <p:cTn id="12" dur="500"/>
                                        <p:tgtEl>
                                          <p:spTgt spid="1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6">
                                            <p:txEl>
                                              <p:pRg st="2" end="2"/>
                                            </p:txEl>
                                          </p:spTgt>
                                        </p:tgtEl>
                                        <p:attrNameLst>
                                          <p:attrName>style.visibility</p:attrName>
                                        </p:attrNameLst>
                                      </p:cBhvr>
                                      <p:to>
                                        <p:strVal val="visible"/>
                                      </p:to>
                                    </p:set>
                                    <p:animEffect transition="in" filter="fade">
                                      <p:cBhvr>
                                        <p:cTn id="17" dur="500"/>
                                        <p:tgtEl>
                                          <p:spTgt spid="12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6">
                                            <p:txEl>
                                              <p:pRg st="3" end="3"/>
                                            </p:txEl>
                                          </p:spTgt>
                                        </p:tgtEl>
                                        <p:attrNameLst>
                                          <p:attrName>style.visibility</p:attrName>
                                        </p:attrNameLst>
                                      </p:cBhvr>
                                      <p:to>
                                        <p:strVal val="visible"/>
                                      </p:to>
                                    </p:set>
                                    <p:animEffect transition="in" filter="fade">
                                      <p:cBhvr>
                                        <p:cTn id="22" dur="500"/>
                                        <p:tgtEl>
                                          <p:spTgt spid="1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62"/>
          <p:cNvSpPr txBox="1">
            <a:spLocks noGrp="1"/>
          </p:cNvSpPr>
          <p:nvPr>
            <p:ph type="title" idx="4294967295"/>
          </p:nvPr>
        </p:nvSpPr>
        <p:spPr>
          <a:xfrm>
            <a:off x="0" y="212725"/>
            <a:ext cx="8543925" cy="11906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What is the Ratio of Buprenorphine to Naloxone in the Combination Tablet?</a:t>
            </a:r>
            <a:endParaRPr/>
          </a:p>
        </p:txBody>
      </p:sp>
      <p:sp>
        <p:nvSpPr>
          <p:cNvPr id="937" name="Google Shape;937;p62"/>
          <p:cNvSpPr txBox="1">
            <a:spLocks noGrp="1"/>
          </p:cNvSpPr>
          <p:nvPr>
            <p:ph type="body" idx="4294967295"/>
          </p:nvPr>
        </p:nvSpPr>
        <p:spPr>
          <a:xfrm>
            <a:off x="161925" y="1757363"/>
            <a:ext cx="8188325" cy="4343400"/>
          </a:xfrm>
          <a:prstGeom prst="rect">
            <a:avLst/>
          </a:prstGeom>
          <a:noFill/>
          <a:ln>
            <a:noFill/>
          </a:ln>
        </p:spPr>
        <p:txBody>
          <a:bodyPr spcFirstLastPara="1" wrap="square" lIns="90475" tIns="44450" rIns="90475" bIns="44450" anchor="t" anchorCtr="0">
            <a:noAutofit/>
          </a:bodyPr>
          <a:lstStyle/>
          <a:p>
            <a:pPr marL="342900" lvl="0" indent="-342900" algn="l" rtl="0">
              <a:spcBef>
                <a:spcPts val="0"/>
              </a:spcBef>
              <a:spcAft>
                <a:spcPts val="0"/>
              </a:spcAft>
              <a:buClr>
                <a:schemeClr val="dk1"/>
              </a:buClr>
              <a:buSzPts val="2800"/>
              <a:buFont typeface="Calibri"/>
              <a:buChar char="•"/>
            </a:pPr>
            <a:r>
              <a:rPr lang="en-US" sz="2800"/>
              <a:t>Each tablet contains buprenorphine and naloxone in a </a:t>
            </a:r>
            <a:r>
              <a:rPr lang="en-US" sz="2800">
                <a:solidFill>
                  <a:schemeClr val="hlink"/>
                </a:solidFill>
              </a:rPr>
              <a:t>4:1 ratio</a:t>
            </a:r>
            <a:endParaRPr/>
          </a:p>
          <a:p>
            <a:pPr marL="742950" lvl="1" indent="-285750" algn="l" rtl="0">
              <a:spcBef>
                <a:spcPts val="520"/>
              </a:spcBef>
              <a:spcAft>
                <a:spcPts val="0"/>
              </a:spcAft>
              <a:buClr>
                <a:schemeClr val="dk1"/>
              </a:buClr>
              <a:buSzPts val="2600"/>
              <a:buChar char="–"/>
            </a:pPr>
            <a:r>
              <a:rPr lang="en-US" sz="2600"/>
              <a:t>Each 8 mg tablet contains 2 mg of naloxone</a:t>
            </a:r>
            <a:endParaRPr/>
          </a:p>
          <a:p>
            <a:pPr marL="742950" lvl="1" indent="-285750" algn="l" rtl="0">
              <a:spcBef>
                <a:spcPts val="520"/>
              </a:spcBef>
              <a:spcAft>
                <a:spcPts val="0"/>
              </a:spcAft>
              <a:buClr>
                <a:schemeClr val="dk1"/>
              </a:buClr>
              <a:buSzPts val="2600"/>
              <a:buChar char="–"/>
            </a:pPr>
            <a:r>
              <a:rPr lang="en-US" sz="2600"/>
              <a:t>Each 2 mg tablet contains 0.5 mg of naloxone</a:t>
            </a:r>
            <a:endParaRPr/>
          </a:p>
          <a:p>
            <a:pPr marL="342900" lvl="0" indent="-342900" algn="l" rtl="0">
              <a:spcBef>
                <a:spcPts val="560"/>
              </a:spcBef>
              <a:spcAft>
                <a:spcPts val="0"/>
              </a:spcAft>
              <a:buClr>
                <a:schemeClr val="dk1"/>
              </a:buClr>
              <a:buSzPts val="2800"/>
              <a:buFont typeface="Calibri"/>
              <a:buChar char="•"/>
            </a:pPr>
            <a:r>
              <a:rPr lang="en-US" sz="2800"/>
              <a:t>Ratio was deemed optimal in clinical studies</a:t>
            </a:r>
            <a:endParaRPr/>
          </a:p>
          <a:p>
            <a:pPr marL="742950" lvl="1" indent="-285750" algn="l" rtl="0">
              <a:spcBef>
                <a:spcPts val="520"/>
              </a:spcBef>
              <a:spcAft>
                <a:spcPts val="0"/>
              </a:spcAft>
              <a:buClr>
                <a:schemeClr val="dk1"/>
              </a:buClr>
              <a:buSzPts val="2600"/>
              <a:buChar char="–"/>
            </a:pPr>
            <a:r>
              <a:rPr lang="en-US" sz="2600">
                <a:solidFill>
                  <a:schemeClr val="hlink"/>
                </a:solidFill>
              </a:rPr>
              <a:t>Preserves buprenorphine’s therapeutic</a:t>
            </a:r>
            <a:r>
              <a:rPr lang="en-US" sz="2600">
                <a:solidFill>
                  <a:srgbClr val="FFBA49"/>
                </a:solidFill>
              </a:rPr>
              <a:t> </a:t>
            </a:r>
            <a:r>
              <a:rPr lang="en-US" sz="2600"/>
              <a:t>effects when taken as intended sublingually</a:t>
            </a:r>
            <a:endParaRPr/>
          </a:p>
          <a:p>
            <a:pPr marL="742950" lvl="1" indent="-285750" algn="l" rtl="0">
              <a:spcBef>
                <a:spcPts val="520"/>
              </a:spcBef>
              <a:spcAft>
                <a:spcPts val="0"/>
              </a:spcAft>
              <a:buClr>
                <a:schemeClr val="dk1"/>
              </a:buClr>
              <a:buSzPts val="2600"/>
              <a:buChar char="–"/>
            </a:pPr>
            <a:r>
              <a:rPr lang="en-US" sz="2600"/>
              <a:t>Sufficient </a:t>
            </a:r>
            <a:r>
              <a:rPr lang="en-US" sz="2600">
                <a:solidFill>
                  <a:schemeClr val="hlink"/>
                </a:solidFill>
              </a:rPr>
              <a:t>dysphoric effects occur if injected</a:t>
            </a:r>
            <a:r>
              <a:rPr lang="en-US" sz="2600">
                <a:solidFill>
                  <a:srgbClr val="FFBA49"/>
                </a:solidFill>
              </a:rPr>
              <a:t> </a:t>
            </a:r>
            <a:r>
              <a:rPr lang="en-US" sz="2600"/>
              <a:t>by some physically dependent persons to discourage abuse</a:t>
            </a:r>
            <a:endParaRPr/>
          </a:p>
        </p:txBody>
      </p:sp>
      <p:sp>
        <p:nvSpPr>
          <p:cNvPr id="938" name="Google Shape;938;p62"/>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7">
                                            <p:txEl>
                                              <p:pRg st="0" end="0"/>
                                            </p:txEl>
                                          </p:spTgt>
                                        </p:tgtEl>
                                        <p:attrNameLst>
                                          <p:attrName>style.visibility</p:attrName>
                                        </p:attrNameLst>
                                      </p:cBhvr>
                                      <p:to>
                                        <p:strVal val="visible"/>
                                      </p:to>
                                    </p:set>
                                    <p:animEffect transition="in" filter="fade">
                                      <p:cBhvr>
                                        <p:cTn id="7" dur="500"/>
                                        <p:tgtEl>
                                          <p:spTgt spid="9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37">
                                            <p:txEl>
                                              <p:pRg st="1" end="1"/>
                                            </p:txEl>
                                          </p:spTgt>
                                        </p:tgtEl>
                                        <p:attrNameLst>
                                          <p:attrName>style.visibility</p:attrName>
                                        </p:attrNameLst>
                                      </p:cBhvr>
                                      <p:to>
                                        <p:strVal val="visible"/>
                                      </p:to>
                                    </p:set>
                                    <p:animEffect transition="in" filter="fade">
                                      <p:cBhvr>
                                        <p:cTn id="12" dur="500"/>
                                        <p:tgtEl>
                                          <p:spTgt spid="9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7">
                                            <p:txEl>
                                              <p:pRg st="2" end="2"/>
                                            </p:txEl>
                                          </p:spTgt>
                                        </p:tgtEl>
                                        <p:attrNameLst>
                                          <p:attrName>style.visibility</p:attrName>
                                        </p:attrNameLst>
                                      </p:cBhvr>
                                      <p:to>
                                        <p:strVal val="visible"/>
                                      </p:to>
                                    </p:set>
                                    <p:animEffect transition="in" filter="fade">
                                      <p:cBhvr>
                                        <p:cTn id="17" dur="500"/>
                                        <p:tgtEl>
                                          <p:spTgt spid="93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37">
                                            <p:txEl>
                                              <p:pRg st="3" end="3"/>
                                            </p:txEl>
                                          </p:spTgt>
                                        </p:tgtEl>
                                        <p:attrNameLst>
                                          <p:attrName>style.visibility</p:attrName>
                                        </p:attrNameLst>
                                      </p:cBhvr>
                                      <p:to>
                                        <p:strVal val="visible"/>
                                      </p:to>
                                    </p:set>
                                    <p:animEffect transition="in" filter="fade">
                                      <p:cBhvr>
                                        <p:cTn id="22" dur="500"/>
                                        <p:tgtEl>
                                          <p:spTgt spid="93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37">
                                            <p:txEl>
                                              <p:pRg st="4" end="4"/>
                                            </p:txEl>
                                          </p:spTgt>
                                        </p:tgtEl>
                                        <p:attrNameLst>
                                          <p:attrName>style.visibility</p:attrName>
                                        </p:attrNameLst>
                                      </p:cBhvr>
                                      <p:to>
                                        <p:strVal val="visible"/>
                                      </p:to>
                                    </p:set>
                                    <p:animEffect transition="in" filter="fade">
                                      <p:cBhvr>
                                        <p:cTn id="27" dur="500"/>
                                        <p:tgtEl>
                                          <p:spTgt spid="93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37">
                                            <p:txEl>
                                              <p:pRg st="5" end="5"/>
                                            </p:txEl>
                                          </p:spTgt>
                                        </p:tgtEl>
                                        <p:attrNameLst>
                                          <p:attrName>style.visibility</p:attrName>
                                        </p:attrNameLst>
                                      </p:cBhvr>
                                      <p:to>
                                        <p:strVal val="visible"/>
                                      </p:to>
                                    </p:set>
                                    <p:animEffect transition="in" filter="fade">
                                      <p:cBhvr>
                                        <p:cTn id="32" dur="500"/>
                                        <p:tgtEl>
                                          <p:spTgt spid="93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p63"/>
          <p:cNvSpPr txBox="1">
            <a:spLocks noGrp="1"/>
          </p:cNvSpPr>
          <p:nvPr>
            <p:ph type="title" idx="4294967295"/>
          </p:nvPr>
        </p:nvSpPr>
        <p:spPr>
          <a:xfrm>
            <a:off x="68263" y="242888"/>
            <a:ext cx="8453437" cy="11906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Why Combining Buprenorphine and Naloxone Sublingually Works</a:t>
            </a:r>
            <a:endParaRPr/>
          </a:p>
        </p:txBody>
      </p:sp>
      <p:sp>
        <p:nvSpPr>
          <p:cNvPr id="946" name="Google Shape;946;p63"/>
          <p:cNvSpPr txBox="1">
            <a:spLocks noGrp="1"/>
          </p:cNvSpPr>
          <p:nvPr>
            <p:ph type="body" idx="4294967295"/>
          </p:nvPr>
        </p:nvSpPr>
        <p:spPr>
          <a:xfrm>
            <a:off x="228600" y="1905000"/>
            <a:ext cx="8610600" cy="1752600"/>
          </a:xfrm>
          <a:prstGeom prst="rect">
            <a:avLst/>
          </a:prstGeom>
          <a:noFill/>
          <a:ln>
            <a:noFill/>
          </a:ln>
        </p:spPr>
        <p:txBody>
          <a:bodyPr spcFirstLastPara="1" wrap="square" lIns="90475" tIns="44450" rIns="90475" bIns="44450" anchor="t" anchorCtr="0">
            <a:noAutofit/>
          </a:bodyPr>
          <a:lstStyle/>
          <a:p>
            <a:pPr marL="342900" lvl="0" indent="-342900" algn="l" rtl="0">
              <a:spcBef>
                <a:spcPts val="0"/>
              </a:spcBef>
              <a:spcAft>
                <a:spcPts val="0"/>
              </a:spcAft>
              <a:buClr>
                <a:schemeClr val="dk1"/>
              </a:buClr>
              <a:buSzPts val="2800"/>
              <a:buFont typeface="Calibri"/>
              <a:buChar char="•"/>
            </a:pPr>
            <a:r>
              <a:rPr lang="en-US" sz="2800"/>
              <a:t>Buprenorphine and naloxone have different sublingual (SL) to injection potency profiles that are optimal for use in a combination product.</a:t>
            </a:r>
            <a:endParaRPr/>
          </a:p>
        </p:txBody>
      </p:sp>
      <p:sp>
        <p:nvSpPr>
          <p:cNvPr id="947" name="Google Shape;947;p63"/>
          <p:cNvSpPr txBox="1"/>
          <p:nvPr/>
        </p:nvSpPr>
        <p:spPr>
          <a:xfrm>
            <a:off x="0" y="3444875"/>
            <a:ext cx="4572000" cy="2244725"/>
          </a:xfrm>
          <a:prstGeom prst="rect">
            <a:avLst/>
          </a:prstGeom>
          <a:noFill/>
          <a:ln>
            <a:noFill/>
          </a:ln>
        </p:spPr>
        <p:txBody>
          <a:bodyPr spcFirstLastPara="1" wrap="square" lIns="90475" tIns="44450" rIns="90475" bIns="44450" anchor="t" anchorCtr="0">
            <a:noAutofit/>
          </a:bodyPr>
          <a:lstStyle/>
          <a:p>
            <a:pPr marL="457200" marR="0" lvl="1" indent="0" algn="l" rtl="0">
              <a:spcBef>
                <a:spcPts val="0"/>
              </a:spcBef>
              <a:spcAft>
                <a:spcPts val="0"/>
              </a:spcAft>
              <a:buNone/>
            </a:pPr>
            <a:r>
              <a:rPr lang="en-US" sz="2800" b="1" i="0" u="sng" strike="noStrike" cap="none">
                <a:solidFill>
                  <a:schemeClr val="hlink"/>
                </a:solidFill>
                <a:latin typeface="Calibri"/>
                <a:ea typeface="Calibri"/>
                <a:cs typeface="Calibri"/>
                <a:sym typeface="Calibri"/>
              </a:rPr>
              <a:t>SL Bioavailability</a:t>
            </a:r>
            <a:br>
              <a:rPr lang="en-US" sz="2800" b="1" i="0" u="sng" strike="noStrike" cap="none">
                <a:solidFill>
                  <a:schemeClr val="hlink"/>
                </a:solidFill>
                <a:latin typeface="Calibri"/>
                <a:ea typeface="Calibri"/>
                <a:cs typeface="Calibri"/>
                <a:sym typeface="Calibri"/>
              </a:rPr>
            </a:br>
            <a:endParaRPr sz="2800" b="1" i="0" u="sng" strike="noStrike" cap="none">
              <a:solidFill>
                <a:schemeClr val="hlink"/>
              </a:solidFill>
              <a:latin typeface="Calibri"/>
              <a:ea typeface="Calibri"/>
              <a:cs typeface="Calibri"/>
              <a:sym typeface="Calibri"/>
            </a:endParaRPr>
          </a:p>
          <a:p>
            <a:pPr marL="457200" marR="0" lvl="1" indent="0" algn="l" rtl="0">
              <a:spcBef>
                <a:spcPts val="0"/>
              </a:spcBef>
              <a:spcAft>
                <a:spcPts val="0"/>
              </a:spcAft>
              <a:buNone/>
            </a:pPr>
            <a:r>
              <a:rPr lang="en-US" sz="2800" b="1" i="0" u="none" strike="noStrike" cap="none">
                <a:solidFill>
                  <a:schemeClr val="dk1"/>
                </a:solidFill>
                <a:latin typeface="Calibri"/>
                <a:ea typeface="Calibri"/>
                <a:cs typeface="Calibri"/>
                <a:sym typeface="Calibri"/>
              </a:rPr>
              <a:t>Buprenorphine 40-60%       </a:t>
            </a:r>
            <a:endParaRPr/>
          </a:p>
          <a:p>
            <a:pPr marL="457200" marR="0" lvl="1" indent="0" algn="l" rtl="0">
              <a:spcBef>
                <a:spcPts val="0"/>
              </a:spcBef>
              <a:spcAft>
                <a:spcPts val="0"/>
              </a:spcAft>
              <a:buNone/>
            </a:pPr>
            <a:endParaRPr sz="2800" b="1"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None/>
            </a:pPr>
            <a:r>
              <a:rPr lang="en-US" sz="2800" b="1" i="0" u="none" strike="noStrike" cap="none">
                <a:solidFill>
                  <a:schemeClr val="dk1"/>
                </a:solidFill>
                <a:latin typeface="Calibri"/>
                <a:ea typeface="Calibri"/>
                <a:cs typeface="Calibri"/>
                <a:sym typeface="Calibri"/>
              </a:rPr>
              <a:t>Naloxone 10% or less</a:t>
            </a:r>
            <a:endParaRPr sz="2800" b="0" i="0" u="none" strike="noStrike" cap="none">
              <a:solidFill>
                <a:srgbClr val="83A3FD"/>
              </a:solidFill>
              <a:latin typeface="Calibri"/>
              <a:ea typeface="Calibri"/>
              <a:cs typeface="Calibri"/>
              <a:sym typeface="Calibri"/>
            </a:endParaRPr>
          </a:p>
        </p:txBody>
      </p:sp>
      <p:sp>
        <p:nvSpPr>
          <p:cNvPr id="948" name="Google Shape;948;p63"/>
          <p:cNvSpPr/>
          <p:nvPr/>
        </p:nvSpPr>
        <p:spPr>
          <a:xfrm>
            <a:off x="228600" y="6313488"/>
            <a:ext cx="1906588"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(Chiang &amp; Hawks, 2003)</a:t>
            </a:r>
            <a:endParaRPr/>
          </a:p>
        </p:txBody>
      </p:sp>
      <p:sp>
        <p:nvSpPr>
          <p:cNvPr id="949" name="Google Shape;949;p63"/>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sp>
        <p:nvSpPr>
          <p:cNvPr id="950" name="Google Shape;950;p63"/>
          <p:cNvSpPr txBox="1"/>
          <p:nvPr/>
        </p:nvSpPr>
        <p:spPr>
          <a:xfrm>
            <a:off x="4025900" y="3444875"/>
            <a:ext cx="4495800" cy="2674938"/>
          </a:xfrm>
          <a:prstGeom prst="rect">
            <a:avLst/>
          </a:prstGeom>
          <a:noFill/>
          <a:ln>
            <a:noFill/>
          </a:ln>
        </p:spPr>
        <p:txBody>
          <a:bodyPr spcFirstLastPara="1" wrap="square" lIns="90475" tIns="44450" rIns="90475" bIns="44450" anchor="t" anchorCtr="0">
            <a:noAutofit/>
          </a:bodyPr>
          <a:lstStyle/>
          <a:p>
            <a:pPr marL="457200" marR="0" lvl="1" indent="0" algn="l" rtl="0">
              <a:spcBef>
                <a:spcPts val="0"/>
              </a:spcBef>
              <a:spcAft>
                <a:spcPts val="0"/>
              </a:spcAft>
              <a:buNone/>
            </a:pPr>
            <a:r>
              <a:rPr lang="en-US" sz="2800" b="1" i="0" u="sng" strike="noStrike" cap="none">
                <a:solidFill>
                  <a:schemeClr val="hlink"/>
                </a:solidFill>
                <a:latin typeface="Calibri"/>
                <a:ea typeface="Calibri"/>
                <a:cs typeface="Calibri"/>
                <a:sym typeface="Calibri"/>
              </a:rPr>
              <a:t>Potency</a:t>
            </a:r>
            <a:endParaRPr/>
          </a:p>
          <a:p>
            <a:pPr marL="457200" marR="0" lvl="1" indent="0" algn="l" rtl="0">
              <a:spcBef>
                <a:spcPts val="0"/>
              </a:spcBef>
              <a:spcAft>
                <a:spcPts val="0"/>
              </a:spcAft>
              <a:buNone/>
            </a:pPr>
            <a:r>
              <a:rPr lang="en-US" sz="2800" b="1" i="0" u="none" strike="noStrike" cap="none">
                <a:solidFill>
                  <a:schemeClr val="dk1"/>
                </a:solidFill>
                <a:latin typeface="Arial"/>
                <a:ea typeface="Arial"/>
                <a:cs typeface="Arial"/>
                <a:sym typeface="Arial"/>
              </a:rPr>
              <a:t/>
            </a:r>
            <a:br>
              <a:rPr lang="en-US" sz="2800" b="1" i="0" u="none" strike="noStrike" cap="none">
                <a:solidFill>
                  <a:schemeClr val="dk1"/>
                </a:solidFill>
                <a:latin typeface="Arial"/>
                <a:ea typeface="Arial"/>
                <a:cs typeface="Arial"/>
                <a:sym typeface="Arial"/>
              </a:rPr>
            </a:br>
            <a:r>
              <a:rPr lang="en-US" sz="2800" b="1" i="0" u="none" strike="noStrike" cap="none">
                <a:solidFill>
                  <a:schemeClr val="dk1"/>
                </a:solidFill>
                <a:latin typeface="Calibri"/>
                <a:ea typeface="Calibri"/>
                <a:cs typeface="Calibri"/>
                <a:sym typeface="Calibri"/>
              </a:rPr>
              <a:t>Buprenorphine  ≈   2:1 </a:t>
            </a:r>
            <a:endParaRPr/>
          </a:p>
          <a:p>
            <a:pPr marL="457200" marR="0" lvl="1" indent="0" algn="l" rtl="0">
              <a:spcBef>
                <a:spcPts val="0"/>
              </a:spcBef>
              <a:spcAft>
                <a:spcPts val="0"/>
              </a:spcAft>
              <a:buNone/>
            </a:pPr>
            <a:endParaRPr sz="2800" b="1"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None/>
            </a:pPr>
            <a:r>
              <a:rPr lang="en-US" sz="2800" b="1" i="0" u="none" strike="noStrike" cap="none">
                <a:solidFill>
                  <a:schemeClr val="dk1"/>
                </a:solidFill>
                <a:latin typeface="Calibri"/>
                <a:ea typeface="Calibri"/>
                <a:cs typeface="Calibri"/>
                <a:sym typeface="Calibri"/>
              </a:rPr>
              <a:t>Naloxone           ≈  15:1</a:t>
            </a:r>
            <a:r>
              <a:rPr lang="en-US" sz="2800" b="0" i="0" u="none" strike="noStrike" cap="none">
                <a:solidFill>
                  <a:srgbClr val="83A3FD"/>
                </a:solidFill>
                <a:latin typeface="Calibri"/>
                <a:ea typeface="Calibri"/>
                <a:cs typeface="Calibri"/>
                <a:sym typeface="Calibri"/>
              </a:rPr>
              <a:t>	</a:t>
            </a:r>
            <a:endParaRPr/>
          </a:p>
        </p:txBody>
      </p:sp>
      <p:sp>
        <p:nvSpPr>
          <p:cNvPr id="951" name="Google Shape;951;p63"/>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64"/>
          <p:cNvSpPr/>
          <p:nvPr/>
        </p:nvSpPr>
        <p:spPr>
          <a:xfrm>
            <a:off x="0" y="-190500"/>
            <a:ext cx="8499475" cy="22891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dk2"/>
                </a:solidFill>
                <a:latin typeface="Arial Black"/>
                <a:ea typeface="Arial Black"/>
                <a:cs typeface="Arial Black"/>
                <a:sym typeface="Arial Black"/>
              </a:rPr>
              <a:t/>
            </a:r>
            <a:br>
              <a:rPr lang="en-US" sz="3600" b="1">
                <a:solidFill>
                  <a:schemeClr val="dk2"/>
                </a:solidFill>
                <a:latin typeface="Arial Black"/>
                <a:ea typeface="Arial Black"/>
                <a:cs typeface="Arial Black"/>
                <a:sym typeface="Arial Black"/>
              </a:rPr>
            </a:br>
            <a:r>
              <a:rPr lang="en-US" sz="3600">
                <a:solidFill>
                  <a:schemeClr val="dk1"/>
                </a:solidFill>
                <a:latin typeface="Impact"/>
                <a:ea typeface="Impact"/>
                <a:cs typeface="Impact"/>
                <a:sym typeface="Impact"/>
              </a:rPr>
              <a:t>Buprenorphine/Naloxone:</a:t>
            </a:r>
            <a:endParaRPr/>
          </a:p>
          <a:p>
            <a:pPr marL="0" marR="0" lvl="0" indent="0" algn="ctr" rtl="0">
              <a:spcBef>
                <a:spcPts val="0"/>
              </a:spcBef>
              <a:spcAft>
                <a:spcPts val="0"/>
              </a:spcAft>
              <a:buNone/>
            </a:pPr>
            <a:r>
              <a:rPr lang="en-US" sz="3600">
                <a:solidFill>
                  <a:schemeClr val="dk1"/>
                </a:solidFill>
                <a:latin typeface="Impact"/>
                <a:ea typeface="Impact"/>
                <a:cs typeface="Impact"/>
                <a:sym typeface="Impact"/>
              </a:rPr>
              <a:t>What You Need to Know </a:t>
            </a:r>
            <a:r>
              <a:rPr lang="en-US" sz="3600" b="1">
                <a:solidFill>
                  <a:schemeClr val="dk1"/>
                </a:solidFill>
                <a:latin typeface="Impact"/>
                <a:ea typeface="Impact"/>
                <a:cs typeface="Impact"/>
                <a:sym typeface="Impact"/>
              </a:rPr>
              <a:t> </a:t>
            </a:r>
            <a:br>
              <a:rPr lang="en-US" sz="3600" b="1">
                <a:solidFill>
                  <a:schemeClr val="dk1"/>
                </a:solidFill>
                <a:latin typeface="Impact"/>
                <a:ea typeface="Impact"/>
                <a:cs typeface="Impact"/>
                <a:sym typeface="Impact"/>
              </a:rPr>
            </a:br>
            <a:endParaRPr sz="3600" b="1">
              <a:solidFill>
                <a:schemeClr val="dk1"/>
              </a:solidFill>
              <a:latin typeface="Impact"/>
              <a:ea typeface="Impact"/>
              <a:cs typeface="Impact"/>
              <a:sym typeface="Impact"/>
            </a:endParaRPr>
          </a:p>
        </p:txBody>
      </p:sp>
      <p:sp>
        <p:nvSpPr>
          <p:cNvPr id="959" name="Google Shape;959;p64"/>
          <p:cNvSpPr/>
          <p:nvPr/>
        </p:nvSpPr>
        <p:spPr>
          <a:xfrm>
            <a:off x="304800" y="2122488"/>
            <a:ext cx="8194675" cy="4191000"/>
          </a:xfrm>
          <a:prstGeom prst="rect">
            <a:avLst/>
          </a:prstGeom>
          <a:noFill/>
          <a:ln>
            <a:noFill/>
          </a:ln>
        </p:spPr>
        <p:txBody>
          <a:bodyPr spcFirstLastPara="1" wrap="square" lIns="90475" tIns="44450" rIns="90475" bIns="44450" anchor="t" anchorCtr="0">
            <a:noAutofit/>
          </a:bodyPr>
          <a:lstStyle/>
          <a:p>
            <a:pPr marL="511175" marR="0" lvl="0" indent="-511175" algn="l" rtl="0">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Basic pharmacology, pharmacokinetics, and efficacy is the </a:t>
            </a:r>
            <a:r>
              <a:rPr lang="en-US" sz="2800" b="1" i="1">
                <a:solidFill>
                  <a:schemeClr val="dk1"/>
                </a:solidFill>
                <a:latin typeface="Calibri"/>
                <a:ea typeface="Calibri"/>
                <a:cs typeface="Calibri"/>
                <a:sym typeface="Calibri"/>
              </a:rPr>
              <a:t>same</a:t>
            </a:r>
            <a:r>
              <a:rPr lang="en-US" sz="2800">
                <a:solidFill>
                  <a:schemeClr val="dk1"/>
                </a:solidFill>
                <a:latin typeface="Calibri"/>
                <a:ea typeface="Calibri"/>
                <a:cs typeface="Calibri"/>
                <a:sym typeface="Calibri"/>
              </a:rPr>
              <a:t> as buprenorphine alone</a:t>
            </a:r>
            <a:endParaRPr/>
          </a:p>
          <a:p>
            <a:pPr marL="511175" marR="0" lvl="0" indent="-447675" algn="l" rtl="0">
              <a:spcBef>
                <a:spcPts val="480"/>
              </a:spcBef>
              <a:spcAft>
                <a:spcPts val="0"/>
              </a:spcAft>
              <a:buClr>
                <a:schemeClr val="hlink"/>
              </a:buClr>
              <a:buSzPts val="1000"/>
              <a:buFont typeface="Arial"/>
              <a:buNone/>
            </a:pPr>
            <a:endParaRPr sz="1000">
              <a:solidFill>
                <a:schemeClr val="dk1"/>
              </a:solidFill>
              <a:latin typeface="Calibri"/>
              <a:ea typeface="Calibri"/>
              <a:cs typeface="Calibri"/>
              <a:sym typeface="Calibri"/>
            </a:endParaRPr>
          </a:p>
          <a:p>
            <a:pPr marL="511175" marR="0" lvl="0" indent="-511175" algn="l" rtl="0">
              <a:spcBef>
                <a:spcPts val="66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Partial opioid agonist; ceiling effect at higher doses</a:t>
            </a:r>
            <a:endParaRPr/>
          </a:p>
          <a:p>
            <a:pPr marL="511175" marR="0" lvl="0" indent="-447675" algn="l" rtl="0">
              <a:spcBef>
                <a:spcPts val="480"/>
              </a:spcBef>
              <a:spcAft>
                <a:spcPts val="0"/>
              </a:spcAft>
              <a:buClr>
                <a:schemeClr val="hlink"/>
              </a:buClr>
              <a:buSzPts val="1000"/>
              <a:buFont typeface="Arial"/>
              <a:buNone/>
            </a:pPr>
            <a:endParaRPr sz="1000">
              <a:solidFill>
                <a:schemeClr val="dk1"/>
              </a:solidFill>
              <a:latin typeface="Calibri"/>
              <a:ea typeface="Calibri"/>
              <a:cs typeface="Calibri"/>
              <a:sym typeface="Calibri"/>
            </a:endParaRPr>
          </a:p>
          <a:p>
            <a:pPr marL="511175" marR="0" lvl="0" indent="-511175" algn="l" rtl="0">
              <a:spcBef>
                <a:spcPts val="66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Blocks effects of other agonists</a:t>
            </a:r>
            <a:endParaRPr/>
          </a:p>
          <a:p>
            <a:pPr marL="511175" marR="0" lvl="0" indent="-447675" algn="l" rtl="0">
              <a:spcBef>
                <a:spcPts val="480"/>
              </a:spcBef>
              <a:spcAft>
                <a:spcPts val="0"/>
              </a:spcAft>
              <a:buClr>
                <a:schemeClr val="hlink"/>
              </a:buClr>
              <a:buSzPts val="1000"/>
              <a:buFont typeface="Arial"/>
              <a:buNone/>
            </a:pPr>
            <a:endParaRPr sz="1000">
              <a:solidFill>
                <a:schemeClr val="dk1"/>
              </a:solidFill>
              <a:latin typeface="Calibri"/>
              <a:ea typeface="Calibri"/>
              <a:cs typeface="Calibri"/>
              <a:sym typeface="Calibri"/>
            </a:endParaRPr>
          </a:p>
          <a:p>
            <a:pPr marL="511175" marR="0" lvl="0" indent="-511175" algn="l" rtl="0">
              <a:spcBef>
                <a:spcPts val="66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Binds strongly to opioid receptor, long acting</a:t>
            </a:r>
            <a:endParaRPr/>
          </a:p>
          <a:p>
            <a:pPr marL="511175" marR="0" lvl="0" indent="-511175" algn="l" rtl="0">
              <a:spcBef>
                <a:spcPts val="840"/>
              </a:spcBef>
              <a:spcAft>
                <a:spcPts val="0"/>
              </a:spcAft>
              <a:buNone/>
            </a:pPr>
            <a:endParaRPr sz="2800">
              <a:solidFill>
                <a:schemeClr val="dk1"/>
              </a:solidFill>
              <a:latin typeface="Calibri"/>
              <a:ea typeface="Calibri"/>
              <a:cs typeface="Calibri"/>
              <a:sym typeface="Calibri"/>
            </a:endParaRPr>
          </a:p>
        </p:txBody>
      </p:sp>
      <p:sp>
        <p:nvSpPr>
          <p:cNvPr id="960" name="Google Shape;960;p64"/>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sp>
        <p:nvSpPr>
          <p:cNvPr id="961" name="Google Shape;961;p64"/>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65"/>
          <p:cNvSpPr txBox="1"/>
          <p:nvPr/>
        </p:nvSpPr>
        <p:spPr>
          <a:xfrm>
            <a:off x="0" y="152400"/>
            <a:ext cx="8516938" cy="1214438"/>
          </a:xfrm>
          <a:prstGeom prst="rect">
            <a:avLst/>
          </a:prstGeom>
          <a:noFill/>
          <a:ln>
            <a:noFill/>
          </a:ln>
        </p:spPr>
        <p:txBody>
          <a:bodyPr spcFirstLastPara="1" wrap="square" lIns="91425" tIns="45700" rIns="91425" bIns="45700" anchor="t" anchorCtr="0">
            <a:noAutofit/>
          </a:bodyPr>
          <a:lstStyle/>
          <a:p>
            <a:pPr marL="0" marR="0" lvl="0" indent="0" algn="ctr" rtl="0">
              <a:lnSpc>
                <a:spcPct val="70000"/>
              </a:lnSpc>
              <a:spcBef>
                <a:spcPts val="0"/>
              </a:spcBef>
              <a:spcAft>
                <a:spcPts val="0"/>
              </a:spcAft>
              <a:buNone/>
            </a:pPr>
            <a:r>
              <a:rPr lang="en-US" sz="3330">
                <a:solidFill>
                  <a:schemeClr val="dk1"/>
                </a:solidFill>
                <a:latin typeface="Impact"/>
                <a:ea typeface="Impact"/>
                <a:cs typeface="Impact"/>
                <a:sym typeface="Impact"/>
              </a:rPr>
              <a:t>NIDA-Supported Research Study:</a:t>
            </a:r>
            <a:endParaRPr/>
          </a:p>
          <a:p>
            <a:pPr marL="0" marR="0" lvl="0" indent="0" algn="ctr" rtl="0">
              <a:lnSpc>
                <a:spcPct val="70000"/>
              </a:lnSpc>
              <a:spcBef>
                <a:spcPts val="0"/>
              </a:spcBef>
              <a:spcAft>
                <a:spcPts val="0"/>
              </a:spcAft>
              <a:buNone/>
            </a:pPr>
            <a:r>
              <a:rPr lang="en-US" sz="3330">
                <a:solidFill>
                  <a:schemeClr val="dk1"/>
                </a:solidFill>
                <a:latin typeface="Impact"/>
                <a:ea typeface="Impact"/>
                <a:cs typeface="Impact"/>
                <a:sym typeface="Impact"/>
              </a:rPr>
              <a:t>Buprenorphine for Adolescents </a:t>
            </a:r>
            <a:endParaRPr/>
          </a:p>
          <a:p>
            <a:pPr marL="0" marR="0" lvl="0" indent="0" algn="ctr" rtl="0">
              <a:lnSpc>
                <a:spcPct val="70000"/>
              </a:lnSpc>
              <a:spcBef>
                <a:spcPts val="0"/>
              </a:spcBef>
              <a:spcAft>
                <a:spcPts val="0"/>
              </a:spcAft>
              <a:buNone/>
            </a:pPr>
            <a:r>
              <a:rPr lang="en-US" sz="3330">
                <a:solidFill>
                  <a:schemeClr val="dk1"/>
                </a:solidFill>
                <a:latin typeface="Impact"/>
                <a:ea typeface="Impact"/>
                <a:cs typeface="Impact"/>
                <a:sym typeface="Impact"/>
              </a:rPr>
              <a:t>with Opioid Use Disorder</a:t>
            </a:r>
            <a:r>
              <a:rPr lang="en-US" sz="2035">
                <a:solidFill>
                  <a:schemeClr val="lt1"/>
                </a:solidFill>
                <a:latin typeface="Impact"/>
                <a:ea typeface="Impact"/>
                <a:cs typeface="Impact"/>
                <a:sym typeface="Impact"/>
              </a:rPr>
              <a:t> </a:t>
            </a:r>
            <a:endParaRPr/>
          </a:p>
        </p:txBody>
      </p:sp>
      <p:sp>
        <p:nvSpPr>
          <p:cNvPr id="968" name="Google Shape;968;p65"/>
          <p:cNvSpPr txBox="1"/>
          <p:nvPr/>
        </p:nvSpPr>
        <p:spPr>
          <a:xfrm>
            <a:off x="230188" y="1050925"/>
            <a:ext cx="8134350" cy="45386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600"/>
              <a:buFont typeface="Noto Sans Symbols"/>
              <a:buNone/>
            </a:pPr>
            <a:r>
              <a:rPr lang="en-US" sz="2600">
                <a:solidFill>
                  <a:schemeClr val="dk1"/>
                </a:solidFill>
                <a:latin typeface="Calibri"/>
                <a:ea typeface="Calibri"/>
                <a:cs typeface="Calibri"/>
                <a:sym typeface="Calibri"/>
              </a:rPr>
              <a:t>  </a:t>
            </a:r>
            <a:endParaRPr sz="800">
              <a:solidFill>
                <a:schemeClr val="dk1"/>
              </a:solidFill>
              <a:latin typeface="Calibri"/>
              <a:ea typeface="Calibri"/>
              <a:cs typeface="Calibri"/>
              <a:sym typeface="Calibri"/>
            </a:endParaRPr>
          </a:p>
          <a:p>
            <a:pPr marL="285750" marR="0" lvl="1" indent="-285750" algn="l" rtl="0">
              <a:spcBef>
                <a:spcPts val="560"/>
              </a:spcBef>
              <a:spcAft>
                <a:spcPts val="0"/>
              </a:spcAft>
              <a:buClr>
                <a:schemeClr val="dk1"/>
              </a:buClr>
              <a:buSzPts val="2800"/>
              <a:buFont typeface="Calibri"/>
              <a:buChar char="–"/>
            </a:pPr>
            <a:r>
              <a:rPr lang="en-US" sz="2800" b="0" i="0" u="none" strike="noStrike" cap="none">
                <a:solidFill>
                  <a:schemeClr val="dk1"/>
                </a:solidFill>
                <a:latin typeface="Calibri"/>
                <a:ea typeface="Calibri"/>
                <a:cs typeface="Calibri"/>
                <a:sym typeface="Calibri"/>
              </a:rPr>
              <a:t>Duration: 28-day Out-patient Detoxification Program</a:t>
            </a:r>
            <a:endParaRPr/>
          </a:p>
          <a:p>
            <a:pPr marL="285750" marR="0" lvl="1" indent="-285750" algn="l" rtl="0">
              <a:spcBef>
                <a:spcPts val="560"/>
              </a:spcBef>
              <a:spcAft>
                <a:spcPts val="0"/>
              </a:spcAft>
              <a:buClr>
                <a:schemeClr val="dk1"/>
              </a:buClr>
              <a:buSzPts val="2800"/>
              <a:buFont typeface="Calibri"/>
              <a:buChar char="–"/>
            </a:pPr>
            <a:r>
              <a:rPr lang="en-US" sz="2800" b="0" i="0" u="none" strike="noStrike" cap="none">
                <a:solidFill>
                  <a:schemeClr val="dk1"/>
                </a:solidFill>
                <a:latin typeface="Calibri"/>
                <a:ea typeface="Calibri"/>
                <a:cs typeface="Calibri"/>
                <a:sym typeface="Calibri"/>
              </a:rPr>
              <a:t>Sample size = 38 Adolescents - Ages: 13-17</a:t>
            </a:r>
            <a:endParaRPr/>
          </a:p>
          <a:p>
            <a:pPr marL="285750" marR="0" lvl="1" indent="-285750" algn="l" rtl="0">
              <a:spcBef>
                <a:spcPts val="560"/>
              </a:spcBef>
              <a:spcAft>
                <a:spcPts val="0"/>
              </a:spcAft>
              <a:buClr>
                <a:schemeClr val="dk1"/>
              </a:buClr>
              <a:buSzPts val="2800"/>
              <a:buFont typeface="Calibri"/>
              <a:buChar char="–"/>
            </a:pPr>
            <a:r>
              <a:rPr lang="en-US" sz="2800" b="0" i="0" u="none" strike="noStrike" cap="none">
                <a:solidFill>
                  <a:schemeClr val="dk1"/>
                </a:solidFill>
                <a:latin typeface="Calibri"/>
                <a:ea typeface="Calibri"/>
                <a:cs typeface="Calibri"/>
                <a:sym typeface="Calibri"/>
              </a:rPr>
              <a:t>Treatment Groups:   6-8mg Buprenorphine SL vs.  </a:t>
            </a:r>
            <a:endParaRPr/>
          </a:p>
          <a:p>
            <a:pPr marL="285750" marR="0" lvl="1" indent="-285750" algn="l" rtl="0">
              <a:spcBef>
                <a:spcPts val="560"/>
              </a:spcBef>
              <a:spcAft>
                <a:spcPts val="0"/>
              </a:spcAft>
              <a:buNone/>
            </a:pPr>
            <a:r>
              <a:rPr lang="en-US" sz="2800" b="0" i="0" u="none" strike="noStrike" cap="none">
                <a:solidFill>
                  <a:schemeClr val="dk1"/>
                </a:solidFill>
                <a:latin typeface="Calibri"/>
                <a:ea typeface="Calibri"/>
                <a:cs typeface="Calibri"/>
                <a:sym typeface="Calibri"/>
              </a:rPr>
              <a:t>                                         Clonidine 0.1-0.3mg P.O. </a:t>
            </a:r>
            <a:endParaRPr/>
          </a:p>
          <a:p>
            <a:pPr marL="285750" marR="0" lvl="1" indent="-285750" algn="l" rtl="0">
              <a:spcBef>
                <a:spcPts val="560"/>
              </a:spcBef>
              <a:spcAft>
                <a:spcPts val="0"/>
              </a:spcAft>
              <a:buNone/>
            </a:pPr>
            <a:r>
              <a:rPr lang="en-US" sz="2800" b="0" i="0" u="none" strike="noStrike" cap="none">
                <a:solidFill>
                  <a:schemeClr val="dk1"/>
                </a:solidFill>
                <a:latin typeface="Calibri"/>
                <a:ea typeface="Calibri"/>
                <a:cs typeface="Calibri"/>
                <a:sym typeface="Calibri"/>
              </a:rPr>
              <a:t>Results: </a:t>
            </a:r>
            <a:endParaRPr/>
          </a:p>
          <a:p>
            <a:pPr marL="1143000" marR="0" lvl="2" indent="-228600" algn="l" rtl="0">
              <a:spcBef>
                <a:spcPts val="560"/>
              </a:spcBef>
              <a:spcAft>
                <a:spcPts val="0"/>
              </a:spcAft>
              <a:buClr>
                <a:schemeClr val="dk1"/>
              </a:buClr>
              <a:buSzPts val="2800"/>
              <a:buFont typeface="Calibri"/>
              <a:buChar char="•"/>
            </a:pPr>
            <a:r>
              <a:rPr lang="en-US" sz="2800" b="0" i="0" u="none" strike="noStrike" cap="none">
                <a:solidFill>
                  <a:schemeClr val="hlink"/>
                </a:solidFill>
                <a:latin typeface="Calibri"/>
                <a:ea typeface="Calibri"/>
                <a:cs typeface="Calibri"/>
                <a:sym typeface="Calibri"/>
              </a:rPr>
              <a:t>Greater Treatment Retention</a:t>
            </a:r>
            <a:r>
              <a:rPr lang="en-US" sz="2800" b="0" i="0" u="none" strike="noStrike" cap="none">
                <a:solidFill>
                  <a:schemeClr val="lt1"/>
                </a:solidFill>
                <a:latin typeface="Calibri"/>
                <a:ea typeface="Calibri"/>
                <a:cs typeface="Calibri"/>
                <a:sym typeface="Calibri"/>
              </a:rPr>
              <a:t> </a:t>
            </a:r>
            <a:r>
              <a:rPr lang="en-US" sz="2800" b="0" i="0" u="none" strike="noStrike" cap="none">
                <a:solidFill>
                  <a:schemeClr val="dk1"/>
                </a:solidFill>
                <a:latin typeface="Calibri"/>
                <a:ea typeface="Calibri"/>
                <a:cs typeface="Calibri"/>
                <a:sym typeface="Calibri"/>
              </a:rPr>
              <a:t> </a:t>
            </a:r>
            <a:endParaRPr/>
          </a:p>
          <a:p>
            <a:pPr marL="1143000" marR="0" lvl="2" indent="-228600" algn="l" rtl="0">
              <a:spcBef>
                <a:spcPts val="560"/>
              </a:spcBef>
              <a:spcAft>
                <a:spcPts val="0"/>
              </a:spcAft>
              <a:buNone/>
            </a:pPr>
            <a:r>
              <a:rPr lang="en-US" sz="2800" b="0" i="0" u="none" strike="noStrike" cap="none">
                <a:solidFill>
                  <a:schemeClr val="dk1"/>
                </a:solidFill>
                <a:latin typeface="Calibri"/>
                <a:ea typeface="Calibri"/>
                <a:cs typeface="Calibri"/>
                <a:sym typeface="Calibri"/>
              </a:rPr>
              <a:t>		</a:t>
            </a:r>
            <a:r>
              <a:rPr lang="en-US" sz="2800" b="0" i="0" u="sng" strike="noStrike" cap="none">
                <a:solidFill>
                  <a:schemeClr val="dk1"/>
                </a:solidFill>
                <a:latin typeface="Calibri"/>
                <a:ea typeface="Calibri"/>
                <a:cs typeface="Calibri"/>
                <a:sym typeface="Calibri"/>
              </a:rPr>
              <a:t>Buprenorphine vs. Clonidine</a:t>
            </a:r>
            <a:r>
              <a:rPr lang="en-US" sz="2800" b="0" i="0" u="none" strike="noStrike" cap="none">
                <a:solidFill>
                  <a:schemeClr val="dk1"/>
                </a:solidFill>
                <a:latin typeface="Calibri"/>
                <a:ea typeface="Calibri"/>
                <a:cs typeface="Calibri"/>
                <a:sym typeface="Calibri"/>
              </a:rPr>
              <a:t> </a:t>
            </a:r>
            <a:endParaRPr/>
          </a:p>
          <a:p>
            <a:pPr marL="1143000" marR="0" lvl="2" indent="-228600" algn="l" rtl="0">
              <a:spcBef>
                <a:spcPts val="560"/>
              </a:spcBef>
              <a:spcAft>
                <a:spcPts val="0"/>
              </a:spcAft>
              <a:buClr>
                <a:schemeClr val="dk1"/>
              </a:buClr>
              <a:buSzPts val="2800"/>
              <a:buFont typeface="Noto Sans Symbols"/>
              <a:buNone/>
            </a:pPr>
            <a:r>
              <a:rPr lang="en-US" sz="2800" b="0" i="0" u="none" strike="noStrike" cap="none">
                <a:solidFill>
                  <a:schemeClr val="dk1"/>
                </a:solidFill>
                <a:latin typeface="Calibri"/>
                <a:ea typeface="Calibri"/>
                <a:cs typeface="Calibri"/>
                <a:sym typeface="Calibri"/>
              </a:rPr>
              <a:t>               (72%  compared to 39%) </a:t>
            </a:r>
            <a:endParaRPr/>
          </a:p>
          <a:p>
            <a:pPr marL="1143000" marR="0" lvl="2" indent="-228600" algn="l" rtl="0">
              <a:spcBef>
                <a:spcPts val="560"/>
              </a:spcBef>
              <a:spcAft>
                <a:spcPts val="0"/>
              </a:spcAft>
              <a:buClr>
                <a:schemeClr val="dk1"/>
              </a:buClr>
              <a:buSzPts val="2800"/>
              <a:buFont typeface="Calibri"/>
              <a:buChar char="•"/>
            </a:pPr>
            <a:r>
              <a:rPr lang="en-US" sz="2800" b="0" i="0" u="none" strike="noStrike" cap="none">
                <a:solidFill>
                  <a:schemeClr val="hlink"/>
                </a:solidFill>
                <a:latin typeface="Calibri"/>
                <a:ea typeface="Calibri"/>
                <a:cs typeface="Calibri"/>
                <a:sym typeface="Calibri"/>
              </a:rPr>
              <a:t>Greater Percent of Opioid Negative Urines</a:t>
            </a:r>
            <a:r>
              <a:rPr lang="en-US" sz="2800" b="0" i="0" u="none" strike="noStrike" cap="none">
                <a:solidFill>
                  <a:schemeClr val="lt1"/>
                </a:solidFill>
                <a:latin typeface="Calibri"/>
                <a:ea typeface="Calibri"/>
                <a:cs typeface="Calibri"/>
                <a:sym typeface="Calibri"/>
              </a:rPr>
              <a:t> </a:t>
            </a:r>
            <a:endParaRPr/>
          </a:p>
          <a:p>
            <a:pPr marL="1143000" marR="0" lvl="2" indent="-228600" algn="l" rtl="0">
              <a:spcBef>
                <a:spcPts val="560"/>
              </a:spcBef>
              <a:spcAft>
                <a:spcPts val="0"/>
              </a:spcAft>
              <a:buNone/>
            </a:pPr>
            <a:r>
              <a:rPr lang="en-US" sz="2800" b="0" i="0" u="none" strike="noStrike" cap="none">
                <a:solidFill>
                  <a:schemeClr val="dk1"/>
                </a:solidFill>
                <a:latin typeface="Calibri"/>
                <a:ea typeface="Calibri"/>
                <a:cs typeface="Calibri"/>
                <a:sym typeface="Calibri"/>
              </a:rPr>
              <a:t>                 (64%  compared to 32%)</a:t>
            </a:r>
            <a:endParaRPr/>
          </a:p>
          <a:p>
            <a:pPr marL="285750" marR="0" lvl="1" indent="-285750" algn="l" rtl="0">
              <a:spcBef>
                <a:spcPts val="480"/>
              </a:spcBef>
              <a:spcAft>
                <a:spcPts val="0"/>
              </a:spcAft>
              <a:buClr>
                <a:schemeClr val="dk1"/>
              </a:buClr>
              <a:buSzPts val="2400"/>
              <a:buFont typeface="Noto Sans Symbols"/>
              <a:buNone/>
            </a:pPr>
            <a:endParaRPr sz="2400" b="0" i="0" u="none" strike="noStrike" cap="none">
              <a:solidFill>
                <a:schemeClr val="dk1"/>
              </a:solidFill>
              <a:latin typeface="Calibri"/>
              <a:ea typeface="Calibri"/>
              <a:cs typeface="Calibri"/>
              <a:sym typeface="Calibri"/>
            </a:endParaRPr>
          </a:p>
        </p:txBody>
      </p:sp>
      <p:sp>
        <p:nvSpPr>
          <p:cNvPr id="969" name="Google Shape;969;p65"/>
          <p:cNvSpPr/>
          <p:nvPr/>
        </p:nvSpPr>
        <p:spPr>
          <a:xfrm>
            <a:off x="230188" y="6483350"/>
            <a:ext cx="16764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(Marsch et al., 2005)</a:t>
            </a:r>
            <a:endParaRPr/>
          </a:p>
        </p:txBody>
      </p:sp>
      <p:sp>
        <p:nvSpPr>
          <p:cNvPr id="970" name="Google Shape;970;p65"/>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66"/>
          <p:cNvSpPr txBox="1">
            <a:spLocks noGrp="1"/>
          </p:cNvSpPr>
          <p:nvPr>
            <p:ph type="body" idx="1"/>
          </p:nvPr>
        </p:nvSpPr>
        <p:spPr>
          <a:xfrm>
            <a:off x="0" y="609600"/>
            <a:ext cx="8499475" cy="5562600"/>
          </a:xfrm>
          <a:prstGeom prst="rect">
            <a:avLst/>
          </a:prstGeom>
          <a:noFill/>
          <a:ln>
            <a:noFill/>
          </a:ln>
        </p:spPr>
        <p:txBody>
          <a:bodyPr spcFirstLastPara="1" wrap="square" lIns="91425" tIns="45700" rIns="91425" bIns="45700" anchor="t" anchorCtr="0">
            <a:noAutofit/>
          </a:bodyPr>
          <a:lstStyle/>
          <a:p>
            <a:pPr marL="342900" lvl="0" indent="-342900" algn="ctr" rtl="0">
              <a:lnSpc>
                <a:spcPct val="80000"/>
              </a:lnSpc>
              <a:spcBef>
                <a:spcPts val="0"/>
              </a:spcBef>
              <a:spcAft>
                <a:spcPts val="0"/>
              </a:spcAft>
              <a:buClr>
                <a:schemeClr val="dk1"/>
              </a:buClr>
              <a:buSzPts val="1200"/>
              <a:buFont typeface="Arial"/>
              <a:buNone/>
            </a:pPr>
            <a:endParaRPr sz="1200">
              <a:solidFill>
                <a:schemeClr val="lt1"/>
              </a:solidFill>
              <a:latin typeface="Impact"/>
              <a:ea typeface="Impact"/>
              <a:cs typeface="Impact"/>
              <a:sym typeface="Impact"/>
            </a:endParaRPr>
          </a:p>
          <a:p>
            <a:pPr marL="342900" lvl="0" indent="-342900" algn="ctr" rtl="0">
              <a:lnSpc>
                <a:spcPct val="80000"/>
              </a:lnSpc>
              <a:spcBef>
                <a:spcPts val="800"/>
              </a:spcBef>
              <a:spcAft>
                <a:spcPts val="0"/>
              </a:spcAft>
              <a:buClr>
                <a:schemeClr val="dk1"/>
              </a:buClr>
              <a:buSzPts val="4000"/>
              <a:buFont typeface="Arial"/>
              <a:buNone/>
            </a:pPr>
            <a:r>
              <a:rPr lang="en-US" sz="4000">
                <a:latin typeface="Impact"/>
                <a:ea typeface="Impact"/>
                <a:cs typeface="Impact"/>
                <a:sym typeface="Impact"/>
              </a:rPr>
              <a:t>Extended vs. Short-term </a:t>
            </a:r>
            <a:endParaRPr/>
          </a:p>
          <a:p>
            <a:pPr marL="342900" lvl="0" indent="-342900" algn="ctr" rtl="0">
              <a:lnSpc>
                <a:spcPct val="80000"/>
              </a:lnSpc>
              <a:spcBef>
                <a:spcPts val="800"/>
              </a:spcBef>
              <a:spcAft>
                <a:spcPts val="0"/>
              </a:spcAft>
              <a:buClr>
                <a:schemeClr val="dk1"/>
              </a:buClr>
              <a:buSzPts val="4000"/>
              <a:buFont typeface="Arial"/>
              <a:buNone/>
            </a:pPr>
            <a:r>
              <a:rPr lang="en-US" sz="4000">
                <a:latin typeface="Impact"/>
                <a:ea typeface="Impact"/>
                <a:cs typeface="Impact"/>
                <a:sym typeface="Impact"/>
              </a:rPr>
              <a:t>Buprenorphine-Naloxone </a:t>
            </a:r>
            <a:br>
              <a:rPr lang="en-US" sz="4000">
                <a:latin typeface="Impact"/>
                <a:ea typeface="Impact"/>
                <a:cs typeface="Impact"/>
                <a:sym typeface="Impact"/>
              </a:rPr>
            </a:br>
            <a:r>
              <a:rPr lang="en-US" sz="4000">
                <a:latin typeface="Impact"/>
                <a:ea typeface="Impact"/>
                <a:cs typeface="Impact"/>
                <a:sym typeface="Impact"/>
              </a:rPr>
              <a:t>for Treatment of </a:t>
            </a:r>
            <a:br>
              <a:rPr lang="en-US" sz="4000">
                <a:latin typeface="Impact"/>
                <a:ea typeface="Impact"/>
                <a:cs typeface="Impact"/>
                <a:sym typeface="Impact"/>
              </a:rPr>
            </a:br>
            <a:r>
              <a:rPr lang="en-US" sz="4000">
                <a:latin typeface="Impact"/>
                <a:ea typeface="Impact"/>
                <a:cs typeface="Impact"/>
                <a:sym typeface="Impact"/>
              </a:rPr>
              <a:t>Opioid-Addicted Young Adults</a:t>
            </a:r>
            <a:endParaRPr/>
          </a:p>
          <a:p>
            <a:pPr marL="342900" lvl="0" indent="-342900" algn="l" rtl="0">
              <a:lnSpc>
                <a:spcPct val="80000"/>
              </a:lnSpc>
              <a:spcBef>
                <a:spcPts val="240"/>
              </a:spcBef>
              <a:spcAft>
                <a:spcPts val="0"/>
              </a:spcAft>
              <a:buClr>
                <a:schemeClr val="dk1"/>
              </a:buClr>
              <a:buSzPts val="1200"/>
              <a:buFont typeface="Arial"/>
              <a:buNone/>
            </a:pPr>
            <a:endParaRPr sz="1200">
              <a:latin typeface="Impact"/>
              <a:ea typeface="Impact"/>
              <a:cs typeface="Impact"/>
              <a:sym typeface="Impact"/>
            </a:endParaRPr>
          </a:p>
          <a:p>
            <a:pPr marL="342900" lvl="0" indent="-342900" algn="ctr" rtl="0">
              <a:lnSpc>
                <a:spcPct val="80000"/>
              </a:lnSpc>
              <a:spcBef>
                <a:spcPts val="360"/>
              </a:spcBef>
              <a:spcAft>
                <a:spcPts val="0"/>
              </a:spcAft>
              <a:buClr>
                <a:schemeClr val="dk1"/>
              </a:buClr>
              <a:buSzPts val="1800"/>
              <a:buFont typeface="Arial"/>
              <a:buNone/>
            </a:pPr>
            <a:endParaRPr sz="1800">
              <a:latin typeface="Impact"/>
              <a:ea typeface="Impact"/>
              <a:cs typeface="Impact"/>
              <a:sym typeface="Impact"/>
            </a:endParaRPr>
          </a:p>
          <a:p>
            <a:pPr marL="342900" lvl="0" indent="-342900" algn="ctr" rtl="0">
              <a:lnSpc>
                <a:spcPct val="80000"/>
              </a:lnSpc>
              <a:spcBef>
                <a:spcPts val="680"/>
              </a:spcBef>
              <a:spcAft>
                <a:spcPts val="0"/>
              </a:spcAft>
              <a:buClr>
                <a:schemeClr val="dk1"/>
              </a:buClr>
              <a:buSzPts val="3400"/>
              <a:buFont typeface="Arial"/>
              <a:buNone/>
            </a:pPr>
            <a:r>
              <a:rPr lang="en-US" sz="3400">
                <a:latin typeface="Impact"/>
                <a:ea typeface="Impact"/>
                <a:cs typeface="Impact"/>
                <a:sym typeface="Impact"/>
              </a:rPr>
              <a:t>The NIDA CTN Clinical Trial</a:t>
            </a:r>
            <a:endParaRPr/>
          </a:p>
          <a:p>
            <a:pPr marL="342900" lvl="0" indent="-342900" algn="ctr" rtl="0">
              <a:lnSpc>
                <a:spcPct val="80000"/>
              </a:lnSpc>
              <a:spcBef>
                <a:spcPts val="480"/>
              </a:spcBef>
              <a:spcAft>
                <a:spcPts val="0"/>
              </a:spcAft>
              <a:buClr>
                <a:schemeClr val="dk1"/>
              </a:buClr>
              <a:buSzPts val="2400"/>
              <a:buFont typeface="Arial"/>
              <a:buNone/>
            </a:pPr>
            <a:r>
              <a:rPr lang="en-US" sz="2400">
                <a:latin typeface="Impact"/>
                <a:ea typeface="Impact"/>
                <a:cs typeface="Impact"/>
                <a:sym typeface="Impact"/>
              </a:rPr>
              <a:t>G. Woody, MD </a:t>
            </a:r>
            <a:endParaRPr/>
          </a:p>
          <a:p>
            <a:pPr marL="342900" lvl="0" indent="-342900" algn="ctr" rtl="0">
              <a:lnSpc>
                <a:spcPct val="80000"/>
              </a:lnSpc>
              <a:spcBef>
                <a:spcPts val="480"/>
              </a:spcBef>
              <a:spcAft>
                <a:spcPts val="0"/>
              </a:spcAft>
              <a:buClr>
                <a:schemeClr val="dk1"/>
              </a:buClr>
              <a:buSzPts val="2400"/>
              <a:buFont typeface="Arial"/>
              <a:buNone/>
            </a:pPr>
            <a:r>
              <a:rPr lang="en-US" sz="2400">
                <a:latin typeface="Impact"/>
                <a:ea typeface="Impact"/>
                <a:cs typeface="Impact"/>
                <a:sym typeface="Impact"/>
              </a:rPr>
              <a:t>Principal Investigator</a:t>
            </a:r>
            <a:endParaRPr/>
          </a:p>
          <a:p>
            <a:pPr marL="342900" lvl="0" indent="-342900" algn="ctr" rtl="0">
              <a:lnSpc>
                <a:spcPct val="80000"/>
              </a:lnSpc>
              <a:spcBef>
                <a:spcPts val="480"/>
              </a:spcBef>
              <a:spcAft>
                <a:spcPts val="0"/>
              </a:spcAft>
              <a:buClr>
                <a:schemeClr val="dk1"/>
              </a:buClr>
              <a:buSzPts val="2400"/>
              <a:buFont typeface="Arial"/>
              <a:buNone/>
            </a:pPr>
            <a:r>
              <a:rPr lang="en-US" sz="2400">
                <a:latin typeface="Impact"/>
                <a:ea typeface="Impact"/>
                <a:cs typeface="Impact"/>
                <a:sym typeface="Impact"/>
              </a:rPr>
              <a:t>Delaware Valley Node</a:t>
            </a:r>
            <a:endParaRPr/>
          </a:p>
          <a:p>
            <a:pPr marL="342900" lvl="0" indent="-342900" algn="ctr" rtl="0">
              <a:lnSpc>
                <a:spcPct val="80000"/>
              </a:lnSpc>
              <a:spcBef>
                <a:spcPts val="480"/>
              </a:spcBef>
              <a:spcAft>
                <a:spcPts val="0"/>
              </a:spcAft>
              <a:buClr>
                <a:schemeClr val="dk1"/>
              </a:buClr>
              <a:buSzPts val="2400"/>
              <a:buFont typeface="Arial"/>
              <a:buNone/>
            </a:pPr>
            <a:endParaRPr sz="2400">
              <a:latin typeface="Impact"/>
              <a:ea typeface="Impact"/>
              <a:cs typeface="Impact"/>
              <a:sym typeface="Impact"/>
            </a:endParaRPr>
          </a:p>
          <a:p>
            <a:pPr marL="342900" lvl="0" indent="-342900" algn="l" rtl="0">
              <a:lnSpc>
                <a:spcPct val="80000"/>
              </a:lnSpc>
              <a:spcBef>
                <a:spcPts val="280"/>
              </a:spcBef>
              <a:spcAft>
                <a:spcPts val="0"/>
              </a:spcAft>
              <a:buClr>
                <a:schemeClr val="dk1"/>
              </a:buClr>
              <a:buSzPts val="1400"/>
              <a:buFont typeface="Arial"/>
              <a:buNone/>
            </a:pPr>
            <a:r>
              <a:rPr lang="en-US" sz="1400"/>
              <a:t>     </a:t>
            </a:r>
            <a:endParaRPr/>
          </a:p>
          <a:p>
            <a:pPr marL="342900" lvl="0" indent="-342900" algn="l" rtl="0">
              <a:lnSpc>
                <a:spcPct val="80000"/>
              </a:lnSpc>
              <a:spcBef>
                <a:spcPts val="280"/>
              </a:spcBef>
              <a:spcAft>
                <a:spcPts val="0"/>
              </a:spcAft>
              <a:buClr>
                <a:schemeClr val="dk1"/>
              </a:buClr>
              <a:buSzPts val="1400"/>
              <a:buFont typeface="Arial"/>
              <a:buNone/>
            </a:pPr>
            <a:endParaRPr sz="1400"/>
          </a:p>
          <a:p>
            <a:pPr marL="342900" lvl="0" indent="-342900" algn="l" rtl="0">
              <a:lnSpc>
                <a:spcPct val="80000"/>
              </a:lnSpc>
              <a:spcBef>
                <a:spcPts val="280"/>
              </a:spcBef>
              <a:spcAft>
                <a:spcPts val="0"/>
              </a:spcAft>
              <a:buClr>
                <a:schemeClr val="dk1"/>
              </a:buClr>
              <a:buSzPts val="1400"/>
              <a:buFont typeface="Arial"/>
              <a:buNone/>
            </a:pPr>
            <a:r>
              <a:rPr lang="en-US" sz="1400"/>
              <a:t>       (Woody, et  al., 2008)</a:t>
            </a:r>
            <a:endParaRPr sz="2400">
              <a:solidFill>
                <a:schemeClr val="lt1"/>
              </a:solidFill>
              <a:latin typeface="Impact"/>
              <a:ea typeface="Impact"/>
              <a:cs typeface="Impact"/>
              <a:sym typeface="Impact"/>
            </a:endParaRPr>
          </a:p>
        </p:txBody>
      </p:sp>
      <p:sp>
        <p:nvSpPr>
          <p:cNvPr id="977" name="Google Shape;977;p66"/>
          <p:cNvSpPr txBox="1">
            <a:spLocks noGrp="1"/>
          </p:cNvSpPr>
          <p:nvPr>
            <p:ph type="sldNum" idx="12"/>
          </p:nvPr>
        </p:nvSpPr>
        <p:spPr>
          <a:xfrm>
            <a:off x="7300913"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Google Shape;983;p67"/>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pic>
        <p:nvPicPr>
          <p:cNvPr id="984" name="Google Shape;984;p67" descr="C:\Documents and Settings\tfreese\Local Settings\Temporary Internet Files\Content.IE5\0WULTWF8\MPj04387330000[1].jpg"/>
          <p:cNvPicPr preferRelativeResize="0"/>
          <p:nvPr/>
        </p:nvPicPr>
        <p:blipFill rotWithShape="1">
          <a:blip r:embed="rId3">
            <a:alphaModFix/>
          </a:blip>
          <a:srcRect/>
          <a:stretch/>
        </p:blipFill>
        <p:spPr>
          <a:xfrm flipH="1">
            <a:off x="231588" y="1676400"/>
            <a:ext cx="1320800" cy="1981200"/>
          </a:xfrm>
          <a:prstGeom prst="rect">
            <a:avLst/>
          </a:prstGeom>
          <a:noFill/>
          <a:ln>
            <a:noFill/>
          </a:ln>
          <a:effectLst>
            <a:reflection stA="30000" endPos="30000" dist="5000" dir="5400000" sy="-100000" algn="bl" rotWithShape="0"/>
          </a:effectLst>
        </p:spPr>
      </p:pic>
      <p:sp>
        <p:nvSpPr>
          <p:cNvPr id="985" name="Google Shape;985;p67"/>
          <p:cNvSpPr txBox="1">
            <a:spLocks noGrp="1"/>
          </p:cNvSpPr>
          <p:nvPr>
            <p:ph type="title" idx="4294967295"/>
          </p:nvPr>
        </p:nvSpPr>
        <p:spPr>
          <a:xfrm>
            <a:off x="0" y="212725"/>
            <a:ext cx="8499475" cy="6413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The Context of the Study</a:t>
            </a:r>
            <a:endParaRPr/>
          </a:p>
        </p:txBody>
      </p:sp>
      <p:sp>
        <p:nvSpPr>
          <p:cNvPr id="986" name="Google Shape;986;p67"/>
          <p:cNvSpPr txBox="1">
            <a:spLocks noGrp="1"/>
          </p:cNvSpPr>
          <p:nvPr>
            <p:ph type="body" idx="4294967295"/>
          </p:nvPr>
        </p:nvSpPr>
        <p:spPr>
          <a:xfrm>
            <a:off x="922338" y="1143000"/>
            <a:ext cx="7899400" cy="54864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600"/>
              <a:buFont typeface="Calibri"/>
              <a:buChar char="•"/>
            </a:pPr>
            <a:r>
              <a:rPr lang="en-US" sz="2600"/>
              <a:t>Usual treatment for opioid-addicted young adults:</a:t>
            </a:r>
            <a:endParaRPr/>
          </a:p>
          <a:p>
            <a:pPr marL="682625" lvl="1" indent="-225425" algn="l" rtl="0">
              <a:spcBef>
                <a:spcPts val="480"/>
              </a:spcBef>
              <a:spcAft>
                <a:spcPts val="0"/>
              </a:spcAft>
              <a:buClr>
                <a:schemeClr val="dk1"/>
              </a:buClr>
              <a:buSzPts val="2400"/>
              <a:buFont typeface="Noto Sans Symbols"/>
              <a:buChar char="⮚"/>
            </a:pPr>
            <a:r>
              <a:rPr lang="en-US" sz="2400"/>
              <a:t>Short-term withdrawal</a:t>
            </a:r>
            <a:endParaRPr/>
          </a:p>
          <a:p>
            <a:pPr marL="682625" lvl="1" indent="-225425" algn="l" rtl="0">
              <a:spcBef>
                <a:spcPts val="480"/>
              </a:spcBef>
              <a:spcAft>
                <a:spcPts val="0"/>
              </a:spcAft>
              <a:buClr>
                <a:schemeClr val="dk1"/>
              </a:buClr>
              <a:buSzPts val="2400"/>
              <a:buFont typeface="Noto Sans Symbols"/>
              <a:buChar char="⮚"/>
            </a:pPr>
            <a:r>
              <a:rPr lang="en-US" sz="2400"/>
              <a:t>Individual or group counseling in residential or outpatient settings</a:t>
            </a:r>
            <a:endParaRPr/>
          </a:p>
          <a:p>
            <a:pPr marL="682625" lvl="1" indent="-225425" algn="l" rtl="0">
              <a:spcBef>
                <a:spcPts val="480"/>
              </a:spcBef>
              <a:spcAft>
                <a:spcPts val="0"/>
              </a:spcAft>
              <a:buClr>
                <a:schemeClr val="dk1"/>
              </a:buClr>
              <a:buSzPts val="2400"/>
              <a:buFont typeface="Noto Sans Symbols"/>
              <a:buChar char="⮚"/>
            </a:pPr>
            <a:r>
              <a:rPr lang="en-US" sz="2400"/>
              <a:t>Duration is several weeks or months</a:t>
            </a:r>
            <a:endParaRPr/>
          </a:p>
          <a:p>
            <a:pPr marL="682625" lvl="1" indent="-73025" algn="l" rtl="0">
              <a:spcBef>
                <a:spcPts val="480"/>
              </a:spcBef>
              <a:spcAft>
                <a:spcPts val="0"/>
              </a:spcAft>
              <a:buClr>
                <a:schemeClr val="dk1"/>
              </a:buClr>
              <a:buSzPts val="2400"/>
              <a:buNone/>
            </a:pPr>
            <a:endParaRPr sz="2400"/>
          </a:p>
          <a:p>
            <a:pPr marL="342900" lvl="0" indent="-342900" algn="l" rtl="0">
              <a:spcBef>
                <a:spcPts val="520"/>
              </a:spcBef>
              <a:spcAft>
                <a:spcPts val="0"/>
              </a:spcAft>
              <a:buClr>
                <a:schemeClr val="dk1"/>
              </a:buClr>
              <a:buSzPts val="2600"/>
              <a:buFont typeface="Calibri"/>
              <a:buChar char="•"/>
            </a:pPr>
            <a:r>
              <a:rPr lang="en-US" sz="2600"/>
              <a:t>Study Objective:</a:t>
            </a:r>
            <a:endParaRPr/>
          </a:p>
          <a:p>
            <a:pPr marL="682625" lvl="1" indent="-225425" algn="l" rtl="0">
              <a:spcBef>
                <a:spcPts val="520"/>
              </a:spcBef>
              <a:spcAft>
                <a:spcPts val="0"/>
              </a:spcAft>
              <a:buClr>
                <a:schemeClr val="dk1"/>
              </a:buClr>
              <a:buSzPts val="2600"/>
              <a:buChar char="–"/>
            </a:pPr>
            <a:r>
              <a:rPr lang="en-US" sz="2600"/>
              <a:t>Compare 2 strategies for using buprenorphine</a:t>
            </a:r>
            <a:endParaRPr/>
          </a:p>
          <a:p>
            <a:pPr marL="1146175" lvl="2" indent="-152400" algn="l" rtl="0">
              <a:spcBef>
                <a:spcPts val="480"/>
              </a:spcBef>
              <a:spcAft>
                <a:spcPts val="0"/>
              </a:spcAft>
              <a:buClr>
                <a:schemeClr val="dk1"/>
              </a:buClr>
              <a:buSzPts val="2400"/>
              <a:buFont typeface="Noto Sans Symbols"/>
              <a:buChar char="⮚"/>
            </a:pPr>
            <a:r>
              <a:rPr lang="en-US"/>
              <a:t>Short-term withdrawal</a:t>
            </a:r>
            <a:endParaRPr/>
          </a:p>
          <a:p>
            <a:pPr marL="1146175" lvl="2" indent="-152400" algn="l" rtl="0">
              <a:spcBef>
                <a:spcPts val="480"/>
              </a:spcBef>
              <a:spcAft>
                <a:spcPts val="0"/>
              </a:spcAft>
              <a:buClr>
                <a:schemeClr val="dk1"/>
              </a:buClr>
              <a:buSzPts val="2400"/>
              <a:buFont typeface="Noto Sans Symbols"/>
              <a:buChar char="⮚"/>
            </a:pPr>
            <a:r>
              <a:rPr lang="en-US"/>
              <a:t>Continuing treatment for 12 weeks</a:t>
            </a:r>
            <a:endParaRPr/>
          </a:p>
          <a:p>
            <a:pPr marL="682625" lvl="1" indent="-225425" algn="l" rtl="0">
              <a:spcBef>
                <a:spcPts val="520"/>
              </a:spcBef>
              <a:spcAft>
                <a:spcPts val="0"/>
              </a:spcAft>
              <a:buClr>
                <a:schemeClr val="dk1"/>
              </a:buClr>
              <a:buSzPts val="2600"/>
              <a:buFont typeface="Arial"/>
              <a:buNone/>
            </a:pPr>
            <a:endParaRPr sz="2600"/>
          </a:p>
        </p:txBody>
      </p:sp>
      <p:pic>
        <p:nvPicPr>
          <p:cNvPr id="987" name="Google Shape;987;p67" descr="C:\Documents and Settings\tfreese\Local Settings\Temporary Internet Files\Content.IE5\0WULTWF8\MPj04387330000[1].jpg"/>
          <p:cNvPicPr preferRelativeResize="0"/>
          <p:nvPr/>
        </p:nvPicPr>
        <p:blipFill rotWithShape="1">
          <a:blip r:embed="rId3">
            <a:alphaModFix/>
          </a:blip>
          <a:srcRect/>
          <a:stretch/>
        </p:blipFill>
        <p:spPr>
          <a:xfrm>
            <a:off x="228600" y="1676400"/>
            <a:ext cx="1320800" cy="1981200"/>
          </a:xfrm>
          <a:prstGeom prst="rect">
            <a:avLst/>
          </a:prstGeom>
          <a:noFill/>
          <a:ln>
            <a:noFill/>
          </a:ln>
          <a:effectLst>
            <a:reflection stA="30000" endPos="30000" dist="5000" dir="5400000" sy="-100000" algn="bl" rotWithShape="0"/>
          </a:effectLst>
        </p:spPr>
      </p:pic>
      <p:sp>
        <p:nvSpPr>
          <p:cNvPr id="988" name="Google Shape;988;p67"/>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86">
                                            <p:txEl>
                                              <p:pRg st="0" end="0"/>
                                            </p:txEl>
                                          </p:spTgt>
                                        </p:tgtEl>
                                        <p:attrNameLst>
                                          <p:attrName>style.visibility</p:attrName>
                                        </p:attrNameLst>
                                      </p:cBhvr>
                                      <p:to>
                                        <p:strVal val="visible"/>
                                      </p:to>
                                    </p:set>
                                    <p:animEffect transition="in" filter="fade">
                                      <p:cBhvr>
                                        <p:cTn id="7" dur="1000"/>
                                        <p:tgtEl>
                                          <p:spTgt spid="98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86">
                                            <p:txEl>
                                              <p:pRg st="1" end="1"/>
                                            </p:txEl>
                                          </p:spTgt>
                                        </p:tgtEl>
                                        <p:attrNameLst>
                                          <p:attrName>style.visibility</p:attrName>
                                        </p:attrNameLst>
                                      </p:cBhvr>
                                      <p:to>
                                        <p:strVal val="visible"/>
                                      </p:to>
                                    </p:set>
                                    <p:animEffect transition="in" filter="fade">
                                      <p:cBhvr>
                                        <p:cTn id="10" dur="1000"/>
                                        <p:tgtEl>
                                          <p:spTgt spid="98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86">
                                            <p:txEl>
                                              <p:pRg st="2" end="2"/>
                                            </p:txEl>
                                          </p:spTgt>
                                        </p:tgtEl>
                                        <p:attrNameLst>
                                          <p:attrName>style.visibility</p:attrName>
                                        </p:attrNameLst>
                                      </p:cBhvr>
                                      <p:to>
                                        <p:strVal val="visible"/>
                                      </p:to>
                                    </p:set>
                                    <p:animEffect transition="in" filter="fade">
                                      <p:cBhvr>
                                        <p:cTn id="13" dur="1000"/>
                                        <p:tgtEl>
                                          <p:spTgt spid="98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86">
                                            <p:txEl>
                                              <p:pRg st="3" end="3"/>
                                            </p:txEl>
                                          </p:spTgt>
                                        </p:tgtEl>
                                        <p:attrNameLst>
                                          <p:attrName>style.visibility</p:attrName>
                                        </p:attrNameLst>
                                      </p:cBhvr>
                                      <p:to>
                                        <p:strVal val="visible"/>
                                      </p:to>
                                    </p:set>
                                    <p:animEffect transition="in" filter="fade">
                                      <p:cBhvr>
                                        <p:cTn id="16" dur="1000"/>
                                        <p:tgtEl>
                                          <p:spTgt spid="986">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86">
                                            <p:txEl>
                                              <p:pRg st="4" end="4"/>
                                            </p:txEl>
                                          </p:spTgt>
                                        </p:tgtEl>
                                        <p:attrNameLst>
                                          <p:attrName>style.visibility</p:attrName>
                                        </p:attrNameLst>
                                      </p:cBhvr>
                                      <p:to>
                                        <p:strVal val="visible"/>
                                      </p:to>
                                    </p:set>
                                    <p:animEffect transition="in" filter="fade">
                                      <p:cBhvr>
                                        <p:cTn id="19" dur="1000"/>
                                        <p:tgtEl>
                                          <p:spTgt spid="986">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986">
                                            <p:txEl>
                                              <p:pRg st="5" end="5"/>
                                            </p:txEl>
                                          </p:spTgt>
                                        </p:tgtEl>
                                        <p:attrNameLst>
                                          <p:attrName>style.visibility</p:attrName>
                                        </p:attrNameLst>
                                      </p:cBhvr>
                                      <p:to>
                                        <p:strVal val="visible"/>
                                      </p:to>
                                    </p:set>
                                    <p:animEffect transition="in" filter="fade">
                                      <p:cBhvr>
                                        <p:cTn id="22" dur="1000"/>
                                        <p:tgtEl>
                                          <p:spTgt spid="986">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986">
                                            <p:txEl>
                                              <p:pRg st="6" end="6"/>
                                            </p:txEl>
                                          </p:spTgt>
                                        </p:tgtEl>
                                        <p:attrNameLst>
                                          <p:attrName>style.visibility</p:attrName>
                                        </p:attrNameLst>
                                      </p:cBhvr>
                                      <p:to>
                                        <p:strVal val="visible"/>
                                      </p:to>
                                    </p:set>
                                    <p:animEffect transition="in" filter="fade">
                                      <p:cBhvr>
                                        <p:cTn id="25" dur="1000"/>
                                        <p:tgtEl>
                                          <p:spTgt spid="986">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986">
                                            <p:txEl>
                                              <p:pRg st="7" end="7"/>
                                            </p:txEl>
                                          </p:spTgt>
                                        </p:tgtEl>
                                        <p:attrNameLst>
                                          <p:attrName>style.visibility</p:attrName>
                                        </p:attrNameLst>
                                      </p:cBhvr>
                                      <p:to>
                                        <p:strVal val="visible"/>
                                      </p:to>
                                    </p:set>
                                    <p:animEffect transition="in" filter="fade">
                                      <p:cBhvr>
                                        <p:cTn id="28" dur="1000"/>
                                        <p:tgtEl>
                                          <p:spTgt spid="986">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986">
                                            <p:txEl>
                                              <p:pRg st="8" end="8"/>
                                            </p:txEl>
                                          </p:spTgt>
                                        </p:tgtEl>
                                        <p:attrNameLst>
                                          <p:attrName>style.visibility</p:attrName>
                                        </p:attrNameLst>
                                      </p:cBhvr>
                                      <p:to>
                                        <p:strVal val="visible"/>
                                      </p:to>
                                    </p:set>
                                    <p:animEffect transition="in" filter="fade">
                                      <p:cBhvr>
                                        <p:cTn id="31" dur="1000"/>
                                        <p:tgtEl>
                                          <p:spTgt spid="986">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986">
                                            <p:txEl>
                                              <p:pRg st="9" end="9"/>
                                            </p:txEl>
                                          </p:spTgt>
                                        </p:tgtEl>
                                        <p:attrNameLst>
                                          <p:attrName>style.visibility</p:attrName>
                                        </p:attrNameLst>
                                      </p:cBhvr>
                                      <p:to>
                                        <p:strVal val="visible"/>
                                      </p:to>
                                    </p:set>
                                    <p:animEffect transition="in" filter="fade">
                                      <p:cBhvr>
                                        <p:cTn id="34" dur="1000"/>
                                        <p:tgtEl>
                                          <p:spTgt spid="986">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000"/>
                                        <p:tgtEl>
                                          <p:spTgt spid="987"/>
                                        </p:tgtEl>
                                      </p:cBhvr>
                                    </p:animEffect>
                                    <p:set>
                                      <p:cBhvr>
                                        <p:cTn id="39" dur="1" fill="hold">
                                          <p:stCondLst>
                                            <p:cond delay="2000"/>
                                          </p:stCondLst>
                                        </p:cTn>
                                        <p:tgtEl>
                                          <p:spTgt spid="987"/>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984"/>
                                        </p:tgtEl>
                                        <p:attrNameLst>
                                          <p:attrName>style.visibility</p:attrName>
                                        </p:attrNameLst>
                                      </p:cBhvr>
                                      <p:to>
                                        <p:strVal val="visible"/>
                                      </p:to>
                                    </p:set>
                                    <p:animEffect transition="in" filter="fade">
                                      <p:cBhvr>
                                        <p:cTn id="42" dur="2000"/>
                                        <p:tgtEl>
                                          <p:spTgt spid="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68"/>
          <p:cNvSpPr txBox="1">
            <a:spLocks noGrp="1"/>
          </p:cNvSpPr>
          <p:nvPr>
            <p:ph type="title" idx="4294967295"/>
          </p:nvPr>
        </p:nvSpPr>
        <p:spPr>
          <a:xfrm>
            <a:off x="228600" y="212725"/>
            <a:ext cx="8313738" cy="6413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Study Locations</a:t>
            </a:r>
            <a:endParaRPr/>
          </a:p>
        </p:txBody>
      </p:sp>
      <p:pic>
        <p:nvPicPr>
          <p:cNvPr id="995" name="Google Shape;995;p68" descr="C:\Documents and Settings\tfreese\Local Settings\Temporary Internet Files\Content.IE5\3XJW52EG\MCMP00224_0000[1].wmf"/>
          <p:cNvPicPr preferRelativeResize="0"/>
          <p:nvPr/>
        </p:nvPicPr>
        <p:blipFill rotWithShape="1">
          <a:blip r:embed="rId3">
            <a:alphaModFix/>
          </a:blip>
          <a:srcRect/>
          <a:stretch/>
        </p:blipFill>
        <p:spPr>
          <a:xfrm>
            <a:off x="228600" y="1295400"/>
            <a:ext cx="8161338" cy="5414963"/>
          </a:xfrm>
          <a:prstGeom prst="rect">
            <a:avLst/>
          </a:prstGeom>
          <a:noFill/>
          <a:ln>
            <a:noFill/>
          </a:ln>
        </p:spPr>
      </p:pic>
      <p:sp>
        <p:nvSpPr>
          <p:cNvPr id="996" name="Google Shape;996;p68"/>
          <p:cNvSpPr/>
          <p:nvPr/>
        </p:nvSpPr>
        <p:spPr>
          <a:xfrm>
            <a:off x="2025650" y="4343400"/>
            <a:ext cx="152400" cy="152400"/>
          </a:xfrm>
          <a:prstGeom prst="ellipse">
            <a:avLst/>
          </a:prstGeom>
          <a:solidFill>
            <a:srgbClr val="F2F0E8"/>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997" name="Google Shape;997;p68"/>
          <p:cNvSpPr/>
          <p:nvPr/>
        </p:nvSpPr>
        <p:spPr>
          <a:xfrm>
            <a:off x="7372350" y="3429000"/>
            <a:ext cx="152400" cy="152400"/>
          </a:xfrm>
          <a:prstGeom prst="ellipse">
            <a:avLst/>
          </a:prstGeom>
          <a:solidFill>
            <a:srgbClr val="F2F0E8"/>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998" name="Google Shape;998;p68"/>
          <p:cNvSpPr/>
          <p:nvPr/>
        </p:nvSpPr>
        <p:spPr>
          <a:xfrm>
            <a:off x="1885950" y="4495800"/>
            <a:ext cx="152400" cy="152400"/>
          </a:xfrm>
          <a:prstGeom prst="ellipse">
            <a:avLst/>
          </a:prstGeom>
          <a:solidFill>
            <a:srgbClr val="F2F0E8"/>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999" name="Google Shape;999;p68"/>
          <p:cNvSpPr/>
          <p:nvPr/>
        </p:nvSpPr>
        <p:spPr>
          <a:xfrm>
            <a:off x="7932738" y="2286000"/>
            <a:ext cx="152400" cy="152400"/>
          </a:xfrm>
          <a:prstGeom prst="ellipse">
            <a:avLst/>
          </a:prstGeom>
          <a:solidFill>
            <a:srgbClr val="F2F0E8"/>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1000" name="Google Shape;1000;p68"/>
          <p:cNvSpPr/>
          <p:nvPr/>
        </p:nvSpPr>
        <p:spPr>
          <a:xfrm>
            <a:off x="7197725" y="3505200"/>
            <a:ext cx="152400" cy="152400"/>
          </a:xfrm>
          <a:prstGeom prst="ellipse">
            <a:avLst/>
          </a:prstGeom>
          <a:solidFill>
            <a:srgbClr val="F2F0E8"/>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1001" name="Google Shape;1001;p68"/>
          <p:cNvSpPr/>
          <p:nvPr/>
        </p:nvSpPr>
        <p:spPr>
          <a:xfrm>
            <a:off x="7067550" y="4191000"/>
            <a:ext cx="152400" cy="152400"/>
          </a:xfrm>
          <a:prstGeom prst="ellipse">
            <a:avLst/>
          </a:prstGeom>
          <a:solidFill>
            <a:srgbClr val="F2F0E8"/>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1002" name="Google Shape;1002;p68"/>
          <p:cNvSpPr/>
          <p:nvPr/>
        </p:nvSpPr>
        <p:spPr>
          <a:xfrm>
            <a:off x="6324600" y="914400"/>
            <a:ext cx="1828800" cy="6096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57312" y="114265"/>
                </a:moveTo>
                <a:lnTo>
                  <a:pt x="111942" y="278824"/>
                </a:lnTo>
              </a:path>
            </a:pathLst>
          </a:custGeom>
          <a:solidFill>
            <a:srgbClr val="F2F0E8"/>
          </a:solidFill>
          <a:ln w="9525"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Mercy Recovery</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Westbrook, ME</a:t>
            </a:r>
            <a:endParaRPr/>
          </a:p>
        </p:txBody>
      </p:sp>
      <p:sp>
        <p:nvSpPr>
          <p:cNvPr id="1003" name="Google Shape;1003;p68"/>
          <p:cNvSpPr/>
          <p:nvPr/>
        </p:nvSpPr>
        <p:spPr>
          <a:xfrm>
            <a:off x="4343400" y="2209800"/>
            <a:ext cx="2590800" cy="6096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1464" y="53383"/>
                </a:moveTo>
                <a:lnTo>
                  <a:pt x="141631" y="241765"/>
                </a:lnTo>
              </a:path>
            </a:pathLst>
          </a:custGeom>
          <a:solidFill>
            <a:srgbClr val="F2F0E8"/>
          </a:solidFill>
          <a:ln w="9525"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dk1"/>
                </a:solidFill>
                <a:latin typeface="Calibri"/>
                <a:ea typeface="Calibri"/>
                <a:cs typeface="Calibri"/>
                <a:sym typeface="Calibri"/>
              </a:rPr>
              <a:t>Brandywine Counseling</a:t>
            </a:r>
            <a:endParaRPr/>
          </a:p>
          <a:p>
            <a:pPr marL="0" marR="0" lvl="0" indent="0" algn="ctr" rtl="0">
              <a:spcBef>
                <a:spcPts val="0"/>
              </a:spcBef>
              <a:spcAft>
                <a:spcPts val="0"/>
              </a:spcAft>
              <a:buNone/>
            </a:pPr>
            <a:r>
              <a:rPr lang="en-US" sz="2000">
                <a:solidFill>
                  <a:schemeClr val="dk1"/>
                </a:solidFill>
                <a:latin typeface="Calibri"/>
                <a:ea typeface="Calibri"/>
                <a:cs typeface="Calibri"/>
                <a:sym typeface="Calibri"/>
              </a:rPr>
              <a:t>Newark, DE</a:t>
            </a:r>
            <a:endParaRPr/>
          </a:p>
        </p:txBody>
      </p:sp>
      <p:sp>
        <p:nvSpPr>
          <p:cNvPr id="1004" name="Google Shape;1004;p68"/>
          <p:cNvSpPr/>
          <p:nvPr/>
        </p:nvSpPr>
        <p:spPr>
          <a:xfrm>
            <a:off x="3124200" y="3581400"/>
            <a:ext cx="3352800" cy="6096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19213" y="61324"/>
                </a:moveTo>
                <a:lnTo>
                  <a:pt x="148726" y="3530"/>
                </a:lnTo>
              </a:path>
            </a:pathLst>
          </a:custGeom>
          <a:solidFill>
            <a:srgbClr val="F2F0E8"/>
          </a:solidFill>
          <a:ln w="9525"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Mountain Manor Treatment  Ctr</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Baltimore, MD</a:t>
            </a:r>
            <a:endParaRPr/>
          </a:p>
        </p:txBody>
      </p:sp>
      <p:sp>
        <p:nvSpPr>
          <p:cNvPr id="1005" name="Google Shape;1005;p68"/>
          <p:cNvSpPr/>
          <p:nvPr/>
        </p:nvSpPr>
        <p:spPr>
          <a:xfrm>
            <a:off x="3810000" y="4648200"/>
            <a:ext cx="2971800" cy="6096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59484" y="3089"/>
                </a:moveTo>
                <a:lnTo>
                  <a:pt x="133757" y="-75882"/>
                </a:lnTo>
              </a:path>
            </a:pathLst>
          </a:custGeom>
          <a:solidFill>
            <a:srgbClr val="F2F0E8"/>
          </a:solidFill>
          <a:ln w="9525"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Duke Addictions Program</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Durham, NC</a:t>
            </a:r>
            <a:endParaRPr/>
          </a:p>
        </p:txBody>
      </p:sp>
      <p:sp>
        <p:nvSpPr>
          <p:cNvPr id="1006" name="Google Shape;1006;p68"/>
          <p:cNvSpPr/>
          <p:nvPr/>
        </p:nvSpPr>
        <p:spPr>
          <a:xfrm>
            <a:off x="1676400" y="2743200"/>
            <a:ext cx="1828800" cy="6096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57312" y="114265"/>
                </a:moveTo>
                <a:lnTo>
                  <a:pt x="27236" y="318529"/>
                </a:lnTo>
              </a:path>
            </a:pathLst>
          </a:custGeom>
          <a:solidFill>
            <a:srgbClr val="F2F0E8"/>
          </a:solidFill>
          <a:ln w="9525"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Ayudante</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Española, NM</a:t>
            </a:r>
            <a:endParaRPr/>
          </a:p>
        </p:txBody>
      </p:sp>
      <p:sp>
        <p:nvSpPr>
          <p:cNvPr id="1007" name="Google Shape;1007;p68"/>
          <p:cNvSpPr/>
          <p:nvPr/>
        </p:nvSpPr>
        <p:spPr>
          <a:xfrm>
            <a:off x="457200" y="5562600"/>
            <a:ext cx="3810000" cy="6096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58398" y="-2206"/>
                </a:moveTo>
                <a:lnTo>
                  <a:pt x="48182" y="-189706"/>
                </a:lnTo>
              </a:path>
            </a:pathLst>
          </a:custGeom>
          <a:solidFill>
            <a:srgbClr val="F2F0E8"/>
          </a:solidFill>
          <a:ln w="9525"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UNM Addiction and Substance</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Abuse Programs, Albuquerque, NM</a:t>
            </a:r>
            <a:endParaRPr/>
          </a:p>
        </p:txBody>
      </p:sp>
      <p:sp>
        <p:nvSpPr>
          <p:cNvPr id="1008" name="Google Shape;1008;p68"/>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2"/>
                                        </p:tgtEl>
                                        <p:attrNameLst>
                                          <p:attrName>style.visibility</p:attrName>
                                        </p:attrNameLst>
                                      </p:cBhvr>
                                      <p:to>
                                        <p:strVal val="visible"/>
                                      </p:to>
                                    </p:set>
                                    <p:animEffect transition="in" filter="fade">
                                      <p:cBhvr>
                                        <p:cTn id="7" dur="500"/>
                                        <p:tgtEl>
                                          <p:spTgt spid="100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99"/>
                                        </p:tgtEl>
                                        <p:attrNameLst>
                                          <p:attrName>style.visibility</p:attrName>
                                        </p:attrNameLst>
                                      </p:cBhvr>
                                      <p:to>
                                        <p:strVal val="visible"/>
                                      </p:to>
                                    </p:set>
                                    <p:animEffect transition="in" filter="fade">
                                      <p:cBhvr>
                                        <p:cTn id="11" dur="500"/>
                                        <p:tgtEl>
                                          <p:spTgt spid="99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03"/>
                                        </p:tgtEl>
                                        <p:attrNameLst>
                                          <p:attrName>style.visibility</p:attrName>
                                        </p:attrNameLst>
                                      </p:cBhvr>
                                      <p:to>
                                        <p:strVal val="visible"/>
                                      </p:to>
                                    </p:set>
                                    <p:animEffect transition="in" filter="fade">
                                      <p:cBhvr>
                                        <p:cTn id="15" dur="500"/>
                                        <p:tgtEl>
                                          <p:spTgt spid="100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97"/>
                                        </p:tgtEl>
                                        <p:attrNameLst>
                                          <p:attrName>style.visibility</p:attrName>
                                        </p:attrNameLst>
                                      </p:cBhvr>
                                      <p:to>
                                        <p:strVal val="visible"/>
                                      </p:to>
                                    </p:set>
                                    <p:animEffect transition="in" filter="fade">
                                      <p:cBhvr>
                                        <p:cTn id="19" dur="500"/>
                                        <p:tgtEl>
                                          <p:spTgt spid="99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04"/>
                                        </p:tgtEl>
                                        <p:attrNameLst>
                                          <p:attrName>style.visibility</p:attrName>
                                        </p:attrNameLst>
                                      </p:cBhvr>
                                      <p:to>
                                        <p:strVal val="visible"/>
                                      </p:to>
                                    </p:set>
                                    <p:animEffect transition="in" filter="fade">
                                      <p:cBhvr>
                                        <p:cTn id="23" dur="500"/>
                                        <p:tgtEl>
                                          <p:spTgt spid="100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00"/>
                                        </p:tgtEl>
                                        <p:attrNameLst>
                                          <p:attrName>style.visibility</p:attrName>
                                        </p:attrNameLst>
                                      </p:cBhvr>
                                      <p:to>
                                        <p:strVal val="visible"/>
                                      </p:to>
                                    </p:set>
                                    <p:animEffect transition="in" filter="fade">
                                      <p:cBhvr>
                                        <p:cTn id="27" dur="500"/>
                                        <p:tgtEl>
                                          <p:spTgt spid="100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005"/>
                                        </p:tgtEl>
                                        <p:attrNameLst>
                                          <p:attrName>style.visibility</p:attrName>
                                        </p:attrNameLst>
                                      </p:cBhvr>
                                      <p:to>
                                        <p:strVal val="visible"/>
                                      </p:to>
                                    </p:set>
                                    <p:animEffect transition="in" filter="fade">
                                      <p:cBhvr>
                                        <p:cTn id="31" dur="500"/>
                                        <p:tgtEl>
                                          <p:spTgt spid="1005"/>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01"/>
                                        </p:tgtEl>
                                        <p:attrNameLst>
                                          <p:attrName>style.visibility</p:attrName>
                                        </p:attrNameLst>
                                      </p:cBhvr>
                                      <p:to>
                                        <p:strVal val="visible"/>
                                      </p:to>
                                    </p:set>
                                    <p:animEffect transition="in" filter="fade">
                                      <p:cBhvr>
                                        <p:cTn id="35" dur="500"/>
                                        <p:tgtEl>
                                          <p:spTgt spid="1001"/>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007"/>
                                        </p:tgtEl>
                                        <p:attrNameLst>
                                          <p:attrName>style.visibility</p:attrName>
                                        </p:attrNameLst>
                                      </p:cBhvr>
                                      <p:to>
                                        <p:strVal val="visible"/>
                                      </p:to>
                                    </p:set>
                                    <p:animEffect transition="in" filter="fade">
                                      <p:cBhvr>
                                        <p:cTn id="39" dur="500"/>
                                        <p:tgtEl>
                                          <p:spTgt spid="1007"/>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998"/>
                                        </p:tgtEl>
                                        <p:attrNameLst>
                                          <p:attrName>style.visibility</p:attrName>
                                        </p:attrNameLst>
                                      </p:cBhvr>
                                      <p:to>
                                        <p:strVal val="visible"/>
                                      </p:to>
                                    </p:set>
                                    <p:animEffect transition="in" filter="fade">
                                      <p:cBhvr>
                                        <p:cTn id="43" dur="500"/>
                                        <p:tgtEl>
                                          <p:spTgt spid="998"/>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006"/>
                                        </p:tgtEl>
                                        <p:attrNameLst>
                                          <p:attrName>style.visibility</p:attrName>
                                        </p:attrNameLst>
                                      </p:cBhvr>
                                      <p:to>
                                        <p:strVal val="visible"/>
                                      </p:to>
                                    </p:set>
                                    <p:animEffect transition="in" filter="fade">
                                      <p:cBhvr>
                                        <p:cTn id="47" dur="500"/>
                                        <p:tgtEl>
                                          <p:spTgt spid="1006"/>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996"/>
                                        </p:tgtEl>
                                        <p:attrNameLst>
                                          <p:attrName>style.visibility</p:attrName>
                                        </p:attrNameLst>
                                      </p:cBhvr>
                                      <p:to>
                                        <p:strVal val="visible"/>
                                      </p:to>
                                    </p:set>
                                    <p:animEffect transition="in" filter="fade">
                                      <p:cBhvr>
                                        <p:cTn id="51" dur="500"/>
                                        <p:tgtEl>
                                          <p:spTgt spid="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69"/>
          <p:cNvSpPr/>
          <p:nvPr/>
        </p:nvSpPr>
        <p:spPr>
          <a:xfrm>
            <a:off x="0" y="0"/>
            <a:ext cx="9144000" cy="6858000"/>
          </a:xfrm>
          <a:prstGeom prst="rtTriangle">
            <a:avLst/>
          </a:prstGeom>
          <a:solidFill>
            <a:srgbClr val="5400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u="sng">
              <a:solidFill>
                <a:schemeClr val="dk1"/>
              </a:solidFill>
              <a:latin typeface="Times New Roman"/>
              <a:ea typeface="Times New Roman"/>
              <a:cs typeface="Times New Roman"/>
              <a:sym typeface="Times New Roman"/>
            </a:endParaRPr>
          </a:p>
        </p:txBody>
      </p:sp>
      <p:sp>
        <p:nvSpPr>
          <p:cNvPr id="1015" name="Google Shape;1015;p69"/>
          <p:cNvSpPr/>
          <p:nvPr/>
        </p:nvSpPr>
        <p:spPr>
          <a:xfrm rot="10800000">
            <a:off x="0" y="0"/>
            <a:ext cx="9144000" cy="6858000"/>
          </a:xfrm>
          <a:prstGeom prst="rtTriangle">
            <a:avLst/>
          </a:prstGeom>
          <a:solidFill>
            <a:srgbClr val="0033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69"/>
          <p:cNvSpPr txBox="1"/>
          <p:nvPr/>
        </p:nvSpPr>
        <p:spPr>
          <a:xfrm>
            <a:off x="3810000" y="571500"/>
            <a:ext cx="4572000" cy="2286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u="sng">
              <a:solidFill>
                <a:schemeClr val="dk1"/>
              </a:solidFill>
              <a:latin typeface="Times New Roman"/>
              <a:ea typeface="Times New Roman"/>
              <a:cs typeface="Times New Roman"/>
              <a:sym typeface="Times New Roman"/>
            </a:endParaRPr>
          </a:p>
        </p:txBody>
      </p:sp>
      <p:sp>
        <p:nvSpPr>
          <p:cNvPr id="1017" name="Google Shape;1017;p69"/>
          <p:cNvSpPr txBox="1"/>
          <p:nvPr/>
        </p:nvSpPr>
        <p:spPr>
          <a:xfrm>
            <a:off x="1524000" y="381000"/>
            <a:ext cx="7391400" cy="2282825"/>
          </a:xfrm>
          <a:prstGeom prst="rect">
            <a:avLst/>
          </a:prstGeom>
          <a:noFill/>
          <a:ln>
            <a:noFill/>
          </a:ln>
        </p:spPr>
        <p:txBody>
          <a:bodyPr spcFirstLastPara="1" wrap="square" lIns="91425" tIns="45700" rIns="91425" bIns="45700" anchor="t" anchorCtr="0">
            <a:noAutofit/>
          </a:bodyPr>
          <a:lstStyle/>
          <a:p>
            <a:pPr marL="0" marR="0" lvl="0" indent="-152400" algn="l" rtl="0">
              <a:spcBef>
                <a:spcPts val="0"/>
              </a:spcBef>
              <a:spcAft>
                <a:spcPts val="0"/>
              </a:spcAft>
              <a:buClr>
                <a:schemeClr val="lt1"/>
              </a:buClr>
              <a:buSzPts val="2400"/>
              <a:buFont typeface="Noto Sans Symbols"/>
              <a:buChar char="▪"/>
            </a:pPr>
            <a:r>
              <a:rPr lang="en-US" sz="2400" b="1" u="sng">
                <a:solidFill>
                  <a:schemeClr val="lt1"/>
                </a:solidFill>
                <a:latin typeface="Calibri"/>
                <a:ea typeface="Calibri"/>
                <a:cs typeface="Calibri"/>
                <a:sym typeface="Calibri"/>
              </a:rPr>
              <a:t>Inclusion Criteria</a:t>
            </a:r>
            <a:endParaRPr/>
          </a:p>
          <a:p>
            <a:pPr marL="630238" marR="0" lvl="1" indent="-173037" algn="l" rtl="0">
              <a:spcBef>
                <a:spcPts val="0"/>
              </a:spcBef>
              <a:spcAft>
                <a:spcPts val="0"/>
              </a:spcAft>
              <a:buClr>
                <a:schemeClr val="lt1"/>
              </a:buClr>
              <a:buSzPts val="2400"/>
              <a:buFont typeface="Noto Sans Symbols"/>
              <a:buChar char="▪"/>
            </a:pPr>
            <a:r>
              <a:rPr lang="en-US" sz="2400" b="0" i="0" u="none" strike="noStrike" cap="none">
                <a:solidFill>
                  <a:schemeClr val="lt1"/>
                </a:solidFill>
                <a:latin typeface="Calibri"/>
                <a:ea typeface="Calibri"/>
                <a:cs typeface="Calibri"/>
                <a:sym typeface="Calibri"/>
              </a:rPr>
              <a:t>Age 14-21 </a:t>
            </a:r>
            <a:endParaRPr/>
          </a:p>
          <a:p>
            <a:pPr marL="1082675" marR="0" lvl="2" indent="-168275" algn="l" rtl="0">
              <a:spcBef>
                <a:spcPts val="0"/>
              </a:spcBef>
              <a:spcAft>
                <a:spcPts val="0"/>
              </a:spcAft>
              <a:buClr>
                <a:schemeClr val="lt1"/>
              </a:buClr>
              <a:buSzPts val="2400"/>
              <a:buFont typeface="Noto Sans Symbols"/>
              <a:buChar char="▪"/>
            </a:pPr>
            <a:r>
              <a:rPr lang="en-US" sz="2400" b="0" i="0" u="none" strike="noStrike" cap="none">
                <a:solidFill>
                  <a:schemeClr val="lt1"/>
                </a:solidFill>
                <a:latin typeface="Calibri"/>
                <a:ea typeface="Calibri"/>
                <a:cs typeface="Calibri"/>
                <a:sym typeface="Calibri"/>
              </a:rPr>
              <a:t>DSM-IV criteria for Opioid Dependence</a:t>
            </a:r>
            <a:endParaRPr/>
          </a:p>
          <a:p>
            <a:pPr marL="1544638" marR="0" lvl="3" indent="-173037" algn="l" rtl="0">
              <a:spcBef>
                <a:spcPts val="0"/>
              </a:spcBef>
              <a:spcAft>
                <a:spcPts val="0"/>
              </a:spcAft>
              <a:buClr>
                <a:schemeClr val="lt1"/>
              </a:buClr>
              <a:buSzPts val="2400"/>
              <a:buFont typeface="Noto Sans Symbols"/>
              <a:buChar char="▪"/>
            </a:pPr>
            <a:r>
              <a:rPr lang="en-US" sz="2400" b="0" i="0" u="none" strike="noStrike" cap="none">
                <a:solidFill>
                  <a:schemeClr val="lt1"/>
                </a:solidFill>
                <a:latin typeface="Calibri"/>
                <a:ea typeface="Calibri"/>
                <a:cs typeface="Calibri"/>
                <a:sym typeface="Calibri"/>
              </a:rPr>
              <a:t>Provided Informed consent </a:t>
            </a:r>
            <a:endParaRPr/>
          </a:p>
          <a:p>
            <a:pPr marL="1997075" marR="0" lvl="4" indent="-168275" algn="l" rtl="0">
              <a:spcBef>
                <a:spcPts val="0"/>
              </a:spcBef>
              <a:spcAft>
                <a:spcPts val="0"/>
              </a:spcAft>
              <a:buClr>
                <a:schemeClr val="lt1"/>
              </a:buClr>
              <a:buSzPts val="2400"/>
              <a:buFont typeface="Noto Sans Symbols"/>
              <a:buChar char="▪"/>
            </a:pPr>
            <a:r>
              <a:rPr lang="en-US" sz="2400" b="0" i="0" u="none" strike="noStrike" cap="none">
                <a:solidFill>
                  <a:schemeClr val="lt1"/>
                </a:solidFill>
                <a:latin typeface="Calibri"/>
                <a:ea typeface="Calibri"/>
                <a:cs typeface="Calibri"/>
                <a:sym typeface="Calibri"/>
              </a:rPr>
              <a:t>Assent + Parental consent if under 18</a:t>
            </a:r>
            <a:endParaRPr/>
          </a:p>
          <a:p>
            <a:pPr marL="1997075" marR="0" lvl="4" indent="-15875" algn="l" rtl="0">
              <a:spcBef>
                <a:spcPts val="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18" name="Google Shape;1018;p69"/>
          <p:cNvSpPr/>
          <p:nvPr/>
        </p:nvSpPr>
        <p:spPr>
          <a:xfrm>
            <a:off x="4724400" y="2819400"/>
            <a:ext cx="3048000" cy="236220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rgbClr val="974806"/>
                </a:solidFill>
                <a:latin typeface="Times New Roman"/>
                <a:ea typeface="Times New Roman"/>
                <a:cs typeface="Times New Roman"/>
                <a:sym typeface="Times New Roman"/>
              </a:rPr>
              <a:t>Study </a:t>
            </a:r>
            <a:br>
              <a:rPr lang="en-US" sz="3600" b="1">
                <a:solidFill>
                  <a:srgbClr val="974806"/>
                </a:solidFill>
                <a:latin typeface="Times New Roman"/>
                <a:ea typeface="Times New Roman"/>
                <a:cs typeface="Times New Roman"/>
                <a:sym typeface="Times New Roman"/>
              </a:rPr>
            </a:br>
            <a:r>
              <a:rPr lang="en-US" sz="3600" b="1">
                <a:solidFill>
                  <a:srgbClr val="974806"/>
                </a:solidFill>
                <a:latin typeface="Times New Roman"/>
                <a:ea typeface="Times New Roman"/>
                <a:cs typeface="Times New Roman"/>
                <a:sym typeface="Times New Roman"/>
              </a:rPr>
              <a:t>Participants</a:t>
            </a:r>
            <a:endParaRPr/>
          </a:p>
        </p:txBody>
      </p:sp>
      <p:sp>
        <p:nvSpPr>
          <p:cNvPr id="1019" name="Google Shape;1019;p69"/>
          <p:cNvSpPr/>
          <p:nvPr/>
        </p:nvSpPr>
        <p:spPr>
          <a:xfrm>
            <a:off x="3962400" y="2284413"/>
            <a:ext cx="4395788" cy="457200"/>
          </a:xfrm>
          <a:prstGeom prst="rect">
            <a:avLst/>
          </a:prstGeom>
          <a:noFill/>
          <a:ln>
            <a:noFill/>
          </a:ln>
        </p:spPr>
        <p:txBody>
          <a:bodyPr spcFirstLastPara="1" wrap="square" lIns="91425" tIns="45700" rIns="91425" bIns="45700" anchor="t" anchorCtr="0">
            <a:noAutofit/>
          </a:bodyPr>
          <a:lstStyle/>
          <a:p>
            <a:pPr marL="168275" marR="0" lvl="0" indent="-168275" algn="l" rtl="0">
              <a:spcBef>
                <a:spcPts val="0"/>
              </a:spcBef>
              <a:spcAft>
                <a:spcPts val="0"/>
              </a:spcAft>
              <a:buClr>
                <a:schemeClr val="lt1"/>
              </a:buClr>
              <a:buSzPts val="2400"/>
              <a:buFont typeface="Noto Sans Symbols"/>
              <a:buChar char="▪"/>
            </a:pPr>
            <a:r>
              <a:rPr lang="en-US" sz="2400">
                <a:solidFill>
                  <a:schemeClr val="lt1"/>
                </a:solidFill>
                <a:latin typeface="Calibri"/>
                <a:ea typeface="Calibri"/>
                <a:cs typeface="Calibri"/>
                <a:sym typeface="Calibri"/>
              </a:rPr>
              <a:t>Successfully complete study quiz</a:t>
            </a:r>
            <a:endParaRPr/>
          </a:p>
        </p:txBody>
      </p:sp>
      <p:sp>
        <p:nvSpPr>
          <p:cNvPr id="1020" name="Google Shape;1020;p69"/>
          <p:cNvSpPr/>
          <p:nvPr/>
        </p:nvSpPr>
        <p:spPr>
          <a:xfrm>
            <a:off x="247650" y="1139825"/>
            <a:ext cx="8342313" cy="5105400"/>
          </a:xfrm>
          <a:prstGeom prst="rect">
            <a:avLst/>
          </a:prstGeom>
          <a:noFill/>
          <a:ln>
            <a:noFill/>
          </a:ln>
        </p:spPr>
        <p:txBody>
          <a:bodyPr spcFirstLastPara="1" wrap="square" lIns="91425" tIns="45700" rIns="91425" bIns="45700" anchor="t" anchorCtr="0">
            <a:noAutofit/>
          </a:bodyPr>
          <a:lstStyle/>
          <a:p>
            <a:pPr marL="0" marR="0" lvl="0" indent="-152400" algn="l" rtl="0">
              <a:spcBef>
                <a:spcPts val="0"/>
              </a:spcBef>
              <a:spcAft>
                <a:spcPts val="0"/>
              </a:spcAft>
              <a:buClr>
                <a:schemeClr val="lt1"/>
              </a:buClr>
              <a:buSzPts val="2400"/>
              <a:buFont typeface="Noto Sans Symbols"/>
              <a:buChar char="▪"/>
            </a:pPr>
            <a:r>
              <a:rPr lang="en-US" sz="2400" b="1" u="sng">
                <a:solidFill>
                  <a:schemeClr val="lt1"/>
                </a:solidFill>
                <a:latin typeface="Calibri"/>
                <a:ea typeface="Calibri"/>
                <a:cs typeface="Calibri"/>
                <a:sym typeface="Calibri"/>
              </a:rPr>
              <a:t>Exclusion </a:t>
            </a:r>
            <a:br>
              <a:rPr lang="en-US" sz="2400" b="1" u="sng">
                <a:solidFill>
                  <a:schemeClr val="lt1"/>
                </a:solidFill>
                <a:latin typeface="Calibri"/>
                <a:ea typeface="Calibri"/>
                <a:cs typeface="Calibri"/>
                <a:sym typeface="Calibri"/>
              </a:rPr>
            </a:br>
            <a:r>
              <a:rPr lang="en-US" sz="2400" b="1" u="sng">
                <a:solidFill>
                  <a:schemeClr val="lt1"/>
                </a:solidFill>
                <a:latin typeface="Calibri"/>
                <a:ea typeface="Calibri"/>
                <a:cs typeface="Calibri"/>
                <a:sym typeface="Calibri"/>
              </a:rPr>
              <a:t>Criteria</a:t>
            </a:r>
            <a:endParaRPr/>
          </a:p>
          <a:p>
            <a:pPr marL="231775" marR="0" lvl="1" indent="-152400" algn="l" rtl="0">
              <a:spcBef>
                <a:spcPts val="0"/>
              </a:spcBef>
              <a:spcAft>
                <a:spcPts val="0"/>
              </a:spcAft>
              <a:buClr>
                <a:schemeClr val="lt1"/>
              </a:buClr>
              <a:buSzPts val="2400"/>
              <a:buFont typeface="Noto Sans Symbols"/>
              <a:buChar char="▪"/>
            </a:pPr>
            <a:r>
              <a:rPr lang="en-US" sz="2400" b="0" i="0" u="none" strike="noStrike" cap="none">
                <a:solidFill>
                  <a:schemeClr val="lt1"/>
                </a:solidFill>
                <a:latin typeface="Calibri"/>
                <a:ea typeface="Calibri"/>
                <a:cs typeface="Calibri"/>
                <a:sym typeface="Calibri"/>
              </a:rPr>
              <a:t>Medical/</a:t>
            </a:r>
            <a:br>
              <a:rPr lang="en-US" sz="2400" b="0" i="0" u="none" strike="noStrike" cap="none">
                <a:solidFill>
                  <a:schemeClr val="lt1"/>
                </a:solidFill>
                <a:latin typeface="Calibri"/>
                <a:ea typeface="Calibri"/>
                <a:cs typeface="Calibri"/>
                <a:sym typeface="Calibri"/>
              </a:rPr>
            </a:br>
            <a:r>
              <a:rPr lang="en-US" sz="2400" b="0" i="0" u="none" strike="noStrike" cap="none">
                <a:solidFill>
                  <a:schemeClr val="lt1"/>
                </a:solidFill>
                <a:latin typeface="Calibri"/>
                <a:ea typeface="Calibri"/>
                <a:cs typeface="Calibri"/>
                <a:sym typeface="Calibri"/>
              </a:rPr>
              <a:t>psychiatric making </a:t>
            </a:r>
            <a:br>
              <a:rPr lang="en-US" sz="2400" b="0" i="0" u="none" strike="noStrike" cap="none">
                <a:solidFill>
                  <a:schemeClr val="lt1"/>
                </a:solidFill>
                <a:latin typeface="Calibri"/>
                <a:ea typeface="Calibri"/>
                <a:cs typeface="Calibri"/>
                <a:sym typeface="Calibri"/>
              </a:rPr>
            </a:br>
            <a:r>
              <a:rPr lang="en-US" sz="2400" b="0" i="0" u="none" strike="noStrike" cap="none">
                <a:solidFill>
                  <a:schemeClr val="lt1"/>
                </a:solidFill>
                <a:latin typeface="Calibri"/>
                <a:ea typeface="Calibri"/>
                <a:cs typeface="Calibri"/>
                <a:sym typeface="Calibri"/>
              </a:rPr>
              <a:t>participation unsafe</a:t>
            </a:r>
            <a:endParaRPr/>
          </a:p>
          <a:p>
            <a:pPr marL="231775" marR="0" lvl="1" indent="-152400" algn="l" rtl="0">
              <a:spcBef>
                <a:spcPts val="0"/>
              </a:spcBef>
              <a:spcAft>
                <a:spcPts val="0"/>
              </a:spcAft>
              <a:buClr>
                <a:schemeClr val="lt1"/>
              </a:buClr>
              <a:buSzPts val="2400"/>
              <a:buFont typeface="Noto Sans Symbols"/>
              <a:buChar char="▪"/>
            </a:pPr>
            <a:r>
              <a:rPr lang="en-US" sz="2400" b="0" i="0" u="none" strike="noStrike" cap="none">
                <a:solidFill>
                  <a:schemeClr val="lt1"/>
                </a:solidFill>
                <a:latin typeface="Calibri"/>
                <a:ea typeface="Calibri"/>
                <a:cs typeface="Calibri"/>
                <a:sym typeface="Calibri"/>
              </a:rPr>
              <a:t>Receiving psych meds </a:t>
            </a:r>
            <a:br>
              <a:rPr lang="en-US" sz="2400" b="0" i="0" u="none" strike="noStrike" cap="none">
                <a:solidFill>
                  <a:schemeClr val="lt1"/>
                </a:solidFill>
                <a:latin typeface="Calibri"/>
                <a:ea typeface="Calibri"/>
                <a:cs typeface="Calibri"/>
                <a:sym typeface="Calibri"/>
              </a:rPr>
            </a:br>
            <a:r>
              <a:rPr lang="en-US" sz="2400" b="0" i="0" u="none" strike="noStrike" cap="none">
                <a:solidFill>
                  <a:schemeClr val="lt1"/>
                </a:solidFill>
                <a:latin typeface="Calibri"/>
                <a:ea typeface="Calibri"/>
                <a:cs typeface="Calibri"/>
                <a:sym typeface="Calibri"/>
              </a:rPr>
              <a:t>(except SSRI)</a:t>
            </a:r>
            <a:endParaRPr/>
          </a:p>
          <a:p>
            <a:pPr marL="231775" marR="0" lvl="1" indent="-152400" algn="l" rtl="0">
              <a:spcBef>
                <a:spcPts val="0"/>
              </a:spcBef>
              <a:spcAft>
                <a:spcPts val="0"/>
              </a:spcAft>
              <a:buClr>
                <a:schemeClr val="lt1"/>
              </a:buClr>
              <a:buSzPts val="2400"/>
              <a:buFont typeface="Noto Sans Symbols"/>
              <a:buChar char="▪"/>
            </a:pPr>
            <a:r>
              <a:rPr lang="en-US" sz="2400" b="0" i="0" u="none" strike="noStrike" cap="none">
                <a:solidFill>
                  <a:schemeClr val="lt1"/>
                </a:solidFill>
                <a:latin typeface="Calibri"/>
                <a:ea typeface="Calibri"/>
                <a:cs typeface="Calibri"/>
                <a:sym typeface="Calibri"/>
              </a:rPr>
              <a:t>Abuse of alcohol/sedatives</a:t>
            </a:r>
            <a:endParaRPr/>
          </a:p>
          <a:p>
            <a:pPr marL="231775" marR="0" lvl="1" indent="-152400" algn="l" rtl="0">
              <a:spcBef>
                <a:spcPts val="0"/>
              </a:spcBef>
              <a:spcAft>
                <a:spcPts val="0"/>
              </a:spcAft>
              <a:buClr>
                <a:schemeClr val="lt1"/>
              </a:buClr>
              <a:buSzPts val="2400"/>
              <a:buFont typeface="Noto Sans Symbols"/>
              <a:buChar char="▪"/>
            </a:pPr>
            <a:r>
              <a:rPr lang="en-US" sz="2400" b="0" i="0" u="none" strike="noStrike" cap="none">
                <a:solidFill>
                  <a:schemeClr val="lt1"/>
                </a:solidFill>
                <a:latin typeface="Calibri"/>
                <a:ea typeface="Calibri"/>
                <a:cs typeface="Calibri"/>
                <a:sym typeface="Calibri"/>
              </a:rPr>
              <a:t>Sedative OD in past 6 months</a:t>
            </a:r>
            <a:endParaRPr/>
          </a:p>
          <a:p>
            <a:pPr marL="231775" marR="0" lvl="1" indent="-152400" algn="l" rtl="0">
              <a:spcBef>
                <a:spcPts val="0"/>
              </a:spcBef>
              <a:spcAft>
                <a:spcPts val="0"/>
              </a:spcAft>
              <a:buClr>
                <a:schemeClr val="lt1"/>
              </a:buClr>
              <a:buSzPts val="2400"/>
              <a:buFont typeface="Noto Sans Symbols"/>
              <a:buChar char="▪"/>
            </a:pPr>
            <a:r>
              <a:rPr lang="en-US" sz="2400" b="0" i="0" u="none" strike="noStrike" cap="none">
                <a:solidFill>
                  <a:schemeClr val="lt1"/>
                </a:solidFill>
                <a:latin typeface="Calibri"/>
                <a:ea typeface="Calibri"/>
                <a:cs typeface="Calibri"/>
                <a:sym typeface="Calibri"/>
              </a:rPr>
              <a:t>Using benzodiazepines more </a:t>
            </a:r>
            <a:br>
              <a:rPr lang="en-US" sz="2400" b="0" i="0" u="none" strike="noStrike" cap="none">
                <a:solidFill>
                  <a:schemeClr val="lt1"/>
                </a:solidFill>
                <a:latin typeface="Calibri"/>
                <a:ea typeface="Calibri"/>
                <a:cs typeface="Calibri"/>
                <a:sym typeface="Calibri"/>
              </a:rPr>
            </a:br>
            <a:r>
              <a:rPr lang="en-US" sz="2400" b="0" i="0" u="none" strike="noStrike" cap="none">
                <a:solidFill>
                  <a:schemeClr val="lt1"/>
                </a:solidFill>
                <a:latin typeface="Calibri"/>
                <a:ea typeface="Calibri"/>
                <a:cs typeface="Calibri"/>
                <a:sym typeface="Calibri"/>
              </a:rPr>
              <a:t>than 15 of the previous 28 days</a:t>
            </a:r>
            <a:endParaRPr/>
          </a:p>
          <a:p>
            <a:pPr marL="231775" marR="0" lvl="1" indent="-152400" algn="l" rtl="0">
              <a:spcBef>
                <a:spcPts val="0"/>
              </a:spcBef>
              <a:spcAft>
                <a:spcPts val="0"/>
              </a:spcAft>
              <a:buClr>
                <a:schemeClr val="lt1"/>
              </a:buClr>
              <a:buSzPts val="2400"/>
              <a:buFont typeface="Noto Sans Symbols"/>
              <a:buChar char="▪"/>
            </a:pPr>
            <a:r>
              <a:rPr lang="en-US" sz="2400" b="0" i="0" u="none" strike="noStrike" cap="none">
                <a:solidFill>
                  <a:schemeClr val="lt1"/>
                </a:solidFill>
                <a:latin typeface="Calibri"/>
                <a:ea typeface="Calibri"/>
                <a:cs typeface="Calibri"/>
                <a:sym typeface="Calibri"/>
              </a:rPr>
              <a:t>Unable to give UA negative for benzo/methadone</a:t>
            </a:r>
            <a:endParaRPr/>
          </a:p>
          <a:p>
            <a:pPr marL="231775" marR="0" lvl="1" indent="-152400" algn="l" rtl="0">
              <a:spcBef>
                <a:spcPts val="0"/>
              </a:spcBef>
              <a:spcAft>
                <a:spcPts val="0"/>
              </a:spcAft>
              <a:buClr>
                <a:schemeClr val="lt1"/>
              </a:buClr>
              <a:buSzPts val="2400"/>
              <a:buFont typeface="Noto Sans Symbols"/>
              <a:buChar char="▪"/>
            </a:pPr>
            <a:r>
              <a:rPr lang="en-US" sz="2400" b="0" i="0" u="none" strike="noStrike" cap="none">
                <a:solidFill>
                  <a:schemeClr val="lt1"/>
                </a:solidFill>
                <a:latin typeface="Calibri"/>
                <a:ea typeface="Calibri"/>
                <a:cs typeface="Calibri"/>
                <a:sym typeface="Calibri"/>
              </a:rPr>
              <a:t>Being incarcerated or likely to leave area</a:t>
            </a:r>
            <a:endParaRPr/>
          </a:p>
          <a:p>
            <a:pPr marL="231775" marR="0" lvl="1" indent="-152400" algn="l" rtl="0">
              <a:spcBef>
                <a:spcPts val="0"/>
              </a:spcBef>
              <a:spcAft>
                <a:spcPts val="0"/>
              </a:spcAft>
              <a:buClr>
                <a:schemeClr val="lt1"/>
              </a:buClr>
              <a:buSzPts val="2400"/>
              <a:buFont typeface="Noto Sans Symbols"/>
              <a:buChar char="▪"/>
            </a:pPr>
            <a:r>
              <a:rPr lang="en-US" sz="2400" b="0" i="0" u="none" strike="noStrike" cap="none">
                <a:solidFill>
                  <a:schemeClr val="lt1"/>
                </a:solidFill>
                <a:latin typeface="Calibri"/>
                <a:ea typeface="Calibri"/>
                <a:cs typeface="Calibri"/>
                <a:sym typeface="Calibri"/>
              </a:rPr>
              <a:t>Pregnant or breastfeeding</a:t>
            </a:r>
            <a:endParaRPr/>
          </a:p>
          <a:p>
            <a:pPr marL="231775" marR="0" lvl="1" indent="-152400" algn="l" rtl="0">
              <a:spcBef>
                <a:spcPts val="0"/>
              </a:spcBef>
              <a:spcAft>
                <a:spcPts val="0"/>
              </a:spcAft>
              <a:buClr>
                <a:schemeClr val="lt1"/>
              </a:buClr>
              <a:buSzPts val="2400"/>
              <a:buFont typeface="Noto Sans Symbols"/>
              <a:buChar char="▪"/>
            </a:pPr>
            <a:r>
              <a:rPr lang="en-US" sz="2400" b="0" i="0" u="none" strike="noStrike" cap="none">
                <a:solidFill>
                  <a:schemeClr val="lt1"/>
                </a:solidFill>
                <a:latin typeface="Calibri"/>
                <a:ea typeface="Calibri"/>
                <a:cs typeface="Calibri"/>
                <a:sym typeface="Calibri"/>
              </a:rPr>
              <a:t>Unable/unwilling to use birth control</a:t>
            </a:r>
            <a:endParaRPr/>
          </a:p>
        </p:txBody>
      </p:sp>
      <p:sp>
        <p:nvSpPr>
          <p:cNvPr id="1021" name="Google Shape;1021;p69"/>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7">
                                            <p:txEl>
                                              <p:pRg st="0" end="0"/>
                                            </p:txEl>
                                          </p:spTgt>
                                        </p:tgtEl>
                                        <p:attrNameLst>
                                          <p:attrName>style.visibility</p:attrName>
                                        </p:attrNameLst>
                                      </p:cBhvr>
                                      <p:to>
                                        <p:strVal val="visible"/>
                                      </p:to>
                                    </p:set>
                                    <p:animEffect transition="in" filter="fade">
                                      <p:cBhvr>
                                        <p:cTn id="7" dur="500"/>
                                        <p:tgtEl>
                                          <p:spTgt spid="101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17">
                                            <p:txEl>
                                              <p:pRg st="1" end="1"/>
                                            </p:txEl>
                                          </p:spTgt>
                                        </p:tgtEl>
                                        <p:attrNameLst>
                                          <p:attrName>style.visibility</p:attrName>
                                        </p:attrNameLst>
                                      </p:cBhvr>
                                      <p:to>
                                        <p:strVal val="visible"/>
                                      </p:to>
                                    </p:set>
                                    <p:animEffect transition="in" filter="fade">
                                      <p:cBhvr>
                                        <p:cTn id="10" dur="500"/>
                                        <p:tgtEl>
                                          <p:spTgt spid="101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17">
                                            <p:txEl>
                                              <p:pRg st="2" end="2"/>
                                            </p:txEl>
                                          </p:spTgt>
                                        </p:tgtEl>
                                        <p:attrNameLst>
                                          <p:attrName>style.visibility</p:attrName>
                                        </p:attrNameLst>
                                      </p:cBhvr>
                                      <p:to>
                                        <p:strVal val="visible"/>
                                      </p:to>
                                    </p:set>
                                    <p:animEffect transition="in" filter="fade">
                                      <p:cBhvr>
                                        <p:cTn id="13" dur="500"/>
                                        <p:tgtEl>
                                          <p:spTgt spid="101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17">
                                            <p:txEl>
                                              <p:pRg st="3" end="3"/>
                                            </p:txEl>
                                          </p:spTgt>
                                        </p:tgtEl>
                                        <p:attrNameLst>
                                          <p:attrName>style.visibility</p:attrName>
                                        </p:attrNameLst>
                                      </p:cBhvr>
                                      <p:to>
                                        <p:strVal val="visible"/>
                                      </p:to>
                                    </p:set>
                                    <p:animEffect transition="in" filter="fade">
                                      <p:cBhvr>
                                        <p:cTn id="16" dur="500"/>
                                        <p:tgtEl>
                                          <p:spTgt spid="1017">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17">
                                            <p:txEl>
                                              <p:pRg st="4" end="4"/>
                                            </p:txEl>
                                          </p:spTgt>
                                        </p:tgtEl>
                                        <p:attrNameLst>
                                          <p:attrName>style.visibility</p:attrName>
                                        </p:attrNameLst>
                                      </p:cBhvr>
                                      <p:to>
                                        <p:strVal val="visible"/>
                                      </p:to>
                                    </p:set>
                                    <p:animEffect transition="in" filter="fade">
                                      <p:cBhvr>
                                        <p:cTn id="19" dur="500"/>
                                        <p:tgtEl>
                                          <p:spTgt spid="1017">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017">
                                            <p:txEl>
                                              <p:pRg st="5" end="5"/>
                                            </p:txEl>
                                          </p:spTgt>
                                        </p:tgtEl>
                                        <p:attrNameLst>
                                          <p:attrName>style.visibility</p:attrName>
                                        </p:attrNameLst>
                                      </p:cBhvr>
                                      <p:to>
                                        <p:strVal val="visible"/>
                                      </p:to>
                                    </p:set>
                                    <p:animEffect transition="in" filter="fade">
                                      <p:cBhvr>
                                        <p:cTn id="22" dur="500"/>
                                        <p:tgtEl>
                                          <p:spTgt spid="101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19"/>
                                        </p:tgtEl>
                                        <p:attrNameLst>
                                          <p:attrName>style.visibility</p:attrName>
                                        </p:attrNameLst>
                                      </p:cBhvr>
                                      <p:to>
                                        <p:strVal val="visible"/>
                                      </p:to>
                                    </p:set>
                                    <p:animEffect transition="in" filter="fade">
                                      <p:cBhvr>
                                        <p:cTn id="27" dur="500"/>
                                        <p:tgtEl>
                                          <p:spTgt spid="10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0">
                                            <p:txEl>
                                              <p:pRg st="0" end="0"/>
                                            </p:txEl>
                                          </p:spTgt>
                                        </p:tgtEl>
                                        <p:attrNameLst>
                                          <p:attrName>style.visibility</p:attrName>
                                        </p:attrNameLst>
                                      </p:cBhvr>
                                      <p:to>
                                        <p:strVal val="visible"/>
                                      </p:to>
                                    </p:set>
                                    <p:animEffect transition="in" filter="fade">
                                      <p:cBhvr>
                                        <p:cTn id="32" dur="500"/>
                                        <p:tgtEl>
                                          <p:spTgt spid="10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0">
                                            <p:txEl>
                                              <p:pRg st="1" end="1"/>
                                            </p:txEl>
                                          </p:spTgt>
                                        </p:tgtEl>
                                        <p:attrNameLst>
                                          <p:attrName>style.visibility</p:attrName>
                                        </p:attrNameLst>
                                      </p:cBhvr>
                                      <p:to>
                                        <p:strVal val="visible"/>
                                      </p:to>
                                    </p:set>
                                    <p:animEffect transition="in" filter="fade">
                                      <p:cBhvr>
                                        <p:cTn id="37" dur="500"/>
                                        <p:tgtEl>
                                          <p:spTgt spid="102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20">
                                            <p:txEl>
                                              <p:pRg st="2" end="2"/>
                                            </p:txEl>
                                          </p:spTgt>
                                        </p:tgtEl>
                                        <p:attrNameLst>
                                          <p:attrName>style.visibility</p:attrName>
                                        </p:attrNameLst>
                                      </p:cBhvr>
                                      <p:to>
                                        <p:strVal val="visible"/>
                                      </p:to>
                                    </p:set>
                                    <p:animEffect transition="in" filter="fade">
                                      <p:cBhvr>
                                        <p:cTn id="42" dur="500"/>
                                        <p:tgtEl>
                                          <p:spTgt spid="1020">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20">
                                            <p:txEl>
                                              <p:pRg st="3" end="3"/>
                                            </p:txEl>
                                          </p:spTgt>
                                        </p:tgtEl>
                                        <p:attrNameLst>
                                          <p:attrName>style.visibility</p:attrName>
                                        </p:attrNameLst>
                                      </p:cBhvr>
                                      <p:to>
                                        <p:strVal val="visible"/>
                                      </p:to>
                                    </p:set>
                                    <p:animEffect transition="in" filter="fade">
                                      <p:cBhvr>
                                        <p:cTn id="47" dur="500"/>
                                        <p:tgtEl>
                                          <p:spTgt spid="1020">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20">
                                            <p:txEl>
                                              <p:pRg st="4" end="4"/>
                                            </p:txEl>
                                          </p:spTgt>
                                        </p:tgtEl>
                                        <p:attrNameLst>
                                          <p:attrName>style.visibility</p:attrName>
                                        </p:attrNameLst>
                                      </p:cBhvr>
                                      <p:to>
                                        <p:strVal val="visible"/>
                                      </p:to>
                                    </p:set>
                                    <p:animEffect transition="in" filter="fade">
                                      <p:cBhvr>
                                        <p:cTn id="52" dur="500"/>
                                        <p:tgtEl>
                                          <p:spTgt spid="1020">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20">
                                            <p:txEl>
                                              <p:pRg st="5" end="5"/>
                                            </p:txEl>
                                          </p:spTgt>
                                        </p:tgtEl>
                                        <p:attrNameLst>
                                          <p:attrName>style.visibility</p:attrName>
                                        </p:attrNameLst>
                                      </p:cBhvr>
                                      <p:to>
                                        <p:strVal val="visible"/>
                                      </p:to>
                                    </p:set>
                                    <p:animEffect transition="in" filter="fade">
                                      <p:cBhvr>
                                        <p:cTn id="57" dur="500"/>
                                        <p:tgtEl>
                                          <p:spTgt spid="1020">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020">
                                            <p:txEl>
                                              <p:pRg st="6" end="6"/>
                                            </p:txEl>
                                          </p:spTgt>
                                        </p:tgtEl>
                                        <p:attrNameLst>
                                          <p:attrName>style.visibility</p:attrName>
                                        </p:attrNameLst>
                                      </p:cBhvr>
                                      <p:to>
                                        <p:strVal val="visible"/>
                                      </p:to>
                                    </p:set>
                                    <p:animEffect transition="in" filter="fade">
                                      <p:cBhvr>
                                        <p:cTn id="62" dur="500"/>
                                        <p:tgtEl>
                                          <p:spTgt spid="1020">
                                            <p:txEl>
                                              <p:pRg st="6" end="6"/>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020">
                                            <p:txEl>
                                              <p:pRg st="7" end="7"/>
                                            </p:txEl>
                                          </p:spTgt>
                                        </p:tgtEl>
                                        <p:attrNameLst>
                                          <p:attrName>style.visibility</p:attrName>
                                        </p:attrNameLst>
                                      </p:cBhvr>
                                      <p:to>
                                        <p:strVal val="visible"/>
                                      </p:to>
                                    </p:set>
                                    <p:animEffect transition="in" filter="fade">
                                      <p:cBhvr>
                                        <p:cTn id="67" dur="500"/>
                                        <p:tgtEl>
                                          <p:spTgt spid="1020">
                                            <p:txEl>
                                              <p:pRg st="7" end="7"/>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020">
                                            <p:txEl>
                                              <p:pRg st="8" end="8"/>
                                            </p:txEl>
                                          </p:spTgt>
                                        </p:tgtEl>
                                        <p:attrNameLst>
                                          <p:attrName>style.visibility</p:attrName>
                                        </p:attrNameLst>
                                      </p:cBhvr>
                                      <p:to>
                                        <p:strVal val="visible"/>
                                      </p:to>
                                    </p:set>
                                    <p:animEffect transition="in" filter="fade">
                                      <p:cBhvr>
                                        <p:cTn id="72" dur="500"/>
                                        <p:tgtEl>
                                          <p:spTgt spid="1020">
                                            <p:txEl>
                                              <p:pRg st="8" end="8"/>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020">
                                            <p:txEl>
                                              <p:pRg st="9" end="9"/>
                                            </p:txEl>
                                          </p:spTgt>
                                        </p:tgtEl>
                                        <p:attrNameLst>
                                          <p:attrName>style.visibility</p:attrName>
                                        </p:attrNameLst>
                                      </p:cBhvr>
                                      <p:to>
                                        <p:strVal val="visible"/>
                                      </p:to>
                                    </p:set>
                                    <p:animEffect transition="in" filter="fade">
                                      <p:cBhvr>
                                        <p:cTn id="77" dur="500"/>
                                        <p:tgtEl>
                                          <p:spTgt spid="1020">
                                            <p:txEl>
                                              <p:pRg st="9" end="9"/>
                                            </p:txEl>
                                          </p:spTgt>
                                        </p:tgtEl>
                                      </p:cBhvr>
                                    </p:animEffect>
                                  </p:childTnLst>
                                </p:cTn>
                              </p:par>
                            </p:childTnLst>
                          </p:cTn>
                        </p:par>
                        <p:par>
                          <p:cTn id="78" fill="hold">
                            <p:stCondLst>
                              <p:cond delay="500"/>
                            </p:stCondLst>
                            <p:childTnLst>
                              <p:par>
                                <p:cTn id="79" presetID="10" presetClass="entr" presetSubtype="0" fill="hold" nodeType="afterEffect">
                                  <p:stCondLst>
                                    <p:cond delay="1000"/>
                                  </p:stCondLst>
                                  <p:childTnLst>
                                    <p:set>
                                      <p:cBhvr>
                                        <p:cTn id="80" dur="1" fill="hold">
                                          <p:stCondLst>
                                            <p:cond delay="0"/>
                                          </p:stCondLst>
                                        </p:cTn>
                                        <p:tgtEl>
                                          <p:spTgt spid="1018"/>
                                        </p:tgtEl>
                                        <p:attrNameLst>
                                          <p:attrName>style.visibility</p:attrName>
                                        </p:attrNameLst>
                                      </p:cBhvr>
                                      <p:to>
                                        <p:strVal val="visible"/>
                                      </p:to>
                                    </p:set>
                                    <p:animEffect transition="in" filter="fade">
                                      <p:cBhvr>
                                        <p:cTn id="81" dur="500"/>
                                        <p:tgtEl>
                                          <p:spTgt spid="1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Google Shape;1027;p70"/>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Calibri"/>
                <a:ea typeface="Calibri"/>
                <a:cs typeface="Calibri"/>
                <a:sym typeface="Calibri"/>
              </a:rPr>
              <a:t>58</a:t>
            </a:fld>
            <a:endParaRPr sz="1400">
              <a:solidFill>
                <a:schemeClr val="dk1"/>
              </a:solidFill>
              <a:latin typeface="Calibri"/>
              <a:ea typeface="Calibri"/>
              <a:cs typeface="Calibri"/>
              <a:sym typeface="Calibri"/>
            </a:endParaRPr>
          </a:p>
        </p:txBody>
      </p:sp>
      <p:sp>
        <p:nvSpPr>
          <p:cNvPr id="1028" name="Google Shape;1028;p70"/>
          <p:cNvSpPr txBox="1">
            <a:spLocks noGrp="1"/>
          </p:cNvSpPr>
          <p:nvPr>
            <p:ph type="title" idx="4294967295"/>
          </p:nvPr>
        </p:nvSpPr>
        <p:spPr>
          <a:xfrm>
            <a:off x="0" y="411163"/>
            <a:ext cx="8372475" cy="6413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Counseling</a:t>
            </a:r>
            <a:endParaRPr/>
          </a:p>
        </p:txBody>
      </p:sp>
      <p:sp>
        <p:nvSpPr>
          <p:cNvPr id="1029" name="Google Shape;1029;p70"/>
          <p:cNvSpPr txBox="1">
            <a:spLocks noGrp="1"/>
          </p:cNvSpPr>
          <p:nvPr>
            <p:ph type="body" idx="4294967295"/>
          </p:nvPr>
        </p:nvSpPr>
        <p:spPr>
          <a:xfrm>
            <a:off x="609600" y="1600200"/>
            <a:ext cx="8153400" cy="48006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Calibri"/>
              <a:buChar char="•"/>
            </a:pPr>
            <a:r>
              <a:rPr lang="en-US" sz="2800"/>
              <a:t>1 individual and 1 group session per week minimum</a:t>
            </a:r>
            <a:endParaRPr/>
          </a:p>
          <a:p>
            <a:pPr marL="342900" lvl="0" indent="-342900" algn="l" rtl="0">
              <a:spcBef>
                <a:spcPts val="1120"/>
              </a:spcBef>
              <a:spcAft>
                <a:spcPts val="0"/>
              </a:spcAft>
              <a:buClr>
                <a:schemeClr val="dk1"/>
              </a:buClr>
              <a:buSzPts val="2800"/>
              <a:buFont typeface="Calibri"/>
              <a:buChar char="•"/>
            </a:pPr>
            <a:r>
              <a:rPr lang="en-US" sz="2800"/>
              <a:t>More frequent sessions provided, as needed</a:t>
            </a:r>
            <a:endParaRPr/>
          </a:p>
          <a:p>
            <a:pPr marL="342900" lvl="0" indent="-342900" algn="l" rtl="0">
              <a:spcBef>
                <a:spcPts val="1120"/>
              </a:spcBef>
              <a:spcAft>
                <a:spcPts val="0"/>
              </a:spcAft>
              <a:buClr>
                <a:schemeClr val="dk1"/>
              </a:buClr>
              <a:buSzPts val="2800"/>
              <a:buFont typeface="Calibri"/>
              <a:buChar char="•"/>
            </a:pPr>
            <a:r>
              <a:rPr lang="en-US" sz="2800"/>
              <a:t>Counseling methods drawn from NIDA manuals: </a:t>
            </a:r>
            <a:endParaRPr/>
          </a:p>
          <a:p>
            <a:pPr marL="742950" lvl="1" indent="-285750" algn="l" rtl="0">
              <a:spcBef>
                <a:spcPts val="1080"/>
              </a:spcBef>
              <a:spcAft>
                <a:spcPts val="0"/>
              </a:spcAft>
              <a:buClr>
                <a:schemeClr val="dk1"/>
              </a:buClr>
              <a:buSzPts val="2080"/>
              <a:buChar char="–"/>
            </a:pPr>
            <a:r>
              <a:rPr lang="en-US" sz="2600"/>
              <a:t>CBT interventions, </a:t>
            </a:r>
            <a:endParaRPr/>
          </a:p>
          <a:p>
            <a:pPr marL="742950" lvl="1" indent="-285750" algn="l" rtl="0">
              <a:spcBef>
                <a:spcPts val="520"/>
              </a:spcBef>
              <a:spcAft>
                <a:spcPts val="0"/>
              </a:spcAft>
              <a:buClr>
                <a:schemeClr val="dk1"/>
              </a:buClr>
              <a:buSzPts val="2080"/>
              <a:buChar char="–"/>
            </a:pPr>
            <a:r>
              <a:rPr lang="en-US" sz="2600"/>
              <a:t>Referral to treatment</a:t>
            </a:r>
            <a:endParaRPr/>
          </a:p>
          <a:p>
            <a:pPr marL="742950" lvl="1" indent="-285750" algn="l" rtl="0">
              <a:spcBef>
                <a:spcPts val="520"/>
              </a:spcBef>
              <a:spcAft>
                <a:spcPts val="0"/>
              </a:spcAft>
              <a:buClr>
                <a:schemeClr val="dk1"/>
              </a:buClr>
              <a:buSzPts val="2080"/>
              <a:buChar char="–"/>
            </a:pPr>
            <a:r>
              <a:rPr lang="en-US" sz="2600"/>
              <a:t>Referral to age-appropriate </a:t>
            </a:r>
            <a:br>
              <a:rPr lang="en-US" sz="2600"/>
            </a:br>
            <a:r>
              <a:rPr lang="en-US" sz="2600"/>
              <a:t>self-help groups</a:t>
            </a:r>
            <a:endParaRPr/>
          </a:p>
        </p:txBody>
      </p:sp>
      <p:sp>
        <p:nvSpPr>
          <p:cNvPr id="1030" name="Google Shape;1030;p70"/>
          <p:cNvSpPr txBox="1"/>
          <p:nvPr/>
        </p:nvSpPr>
        <p:spPr>
          <a:xfrm>
            <a:off x="6580188"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Calibri"/>
                <a:ea typeface="Calibri"/>
                <a:cs typeface="Calibri"/>
                <a:sym typeface="Calibri"/>
              </a:rPr>
              <a:t>58</a:t>
            </a:fld>
            <a:endParaRPr sz="1400">
              <a:solidFill>
                <a:schemeClr val="dk1"/>
              </a:solidFill>
              <a:latin typeface="Calibri"/>
              <a:ea typeface="Calibri"/>
              <a:cs typeface="Calibri"/>
              <a:sym typeface="Calibri"/>
            </a:endParaRPr>
          </a:p>
        </p:txBody>
      </p:sp>
      <p:pic>
        <p:nvPicPr>
          <p:cNvPr id="1031" name="Google Shape;1031;p70"/>
          <p:cNvPicPr preferRelativeResize="0"/>
          <p:nvPr/>
        </p:nvPicPr>
        <p:blipFill rotWithShape="1">
          <a:blip r:embed="rId3">
            <a:alphaModFix/>
          </a:blip>
          <a:srcRect/>
          <a:stretch/>
        </p:blipFill>
        <p:spPr>
          <a:xfrm>
            <a:off x="5422900" y="4419600"/>
            <a:ext cx="3062288" cy="2306638"/>
          </a:xfrm>
          <a:prstGeom prst="rect">
            <a:avLst/>
          </a:prstGeom>
          <a:noFill/>
          <a:ln>
            <a:noFill/>
          </a:ln>
        </p:spPr>
      </p:pic>
      <p:sp>
        <p:nvSpPr>
          <p:cNvPr id="1032" name="Google Shape;1032;p70"/>
          <p:cNvSpPr/>
          <p:nvPr/>
        </p:nvSpPr>
        <p:spPr>
          <a:xfrm>
            <a:off x="5553075" y="6524625"/>
            <a:ext cx="2819400" cy="2460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rgbClr val="D8D8D8"/>
                </a:solidFill>
                <a:latin typeface="Times New Roman"/>
                <a:ea typeface="Times New Roman"/>
                <a:cs typeface="Times New Roman"/>
                <a:sym typeface="Times New Roman"/>
              </a:rPr>
              <a:t>http://www.flickr.com/photos/kjarrett/2336010260/</a:t>
            </a:r>
            <a:endParaRPr/>
          </a:p>
        </p:txBody>
      </p:sp>
      <p:sp>
        <p:nvSpPr>
          <p:cNvPr id="1033" name="Google Shape;1033;p70"/>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71"/>
          <p:cNvSpPr txBox="1">
            <a:spLocks noGrp="1"/>
          </p:cNvSpPr>
          <p:nvPr>
            <p:ph type="title" idx="4294967295"/>
          </p:nvPr>
        </p:nvSpPr>
        <p:spPr>
          <a:xfrm>
            <a:off x="0" y="30163"/>
            <a:ext cx="8458200" cy="6413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Study Design</a:t>
            </a:r>
            <a:endParaRPr/>
          </a:p>
        </p:txBody>
      </p:sp>
      <p:sp>
        <p:nvSpPr>
          <p:cNvPr id="1040" name="Google Shape;1040;p71"/>
          <p:cNvSpPr txBox="1"/>
          <p:nvPr/>
        </p:nvSpPr>
        <p:spPr>
          <a:xfrm>
            <a:off x="3368675" y="6189663"/>
            <a:ext cx="1906588" cy="581025"/>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US" sz="2000">
                <a:solidFill>
                  <a:schemeClr val="dk1"/>
                </a:solidFill>
                <a:latin typeface="Times New Roman"/>
                <a:ea typeface="Times New Roman"/>
                <a:cs typeface="Times New Roman"/>
                <a:sym typeface="Times New Roman"/>
              </a:rPr>
              <a:t>*  </a:t>
            </a:r>
            <a:r>
              <a:rPr lang="en-US" sz="2000">
                <a:solidFill>
                  <a:schemeClr val="dk1"/>
                </a:solidFill>
                <a:latin typeface="Calibri"/>
                <a:ea typeface="Calibri"/>
                <a:cs typeface="Calibri"/>
                <a:sym typeface="Calibri"/>
              </a:rPr>
              <a:t>2 excluded</a:t>
            </a: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never entered tx</a:t>
            </a:r>
            <a:endParaRPr/>
          </a:p>
        </p:txBody>
      </p:sp>
      <p:grpSp>
        <p:nvGrpSpPr>
          <p:cNvPr id="1041" name="Google Shape;1041;p71"/>
          <p:cNvGrpSpPr/>
          <p:nvPr/>
        </p:nvGrpSpPr>
        <p:grpSpPr>
          <a:xfrm>
            <a:off x="777875" y="5151438"/>
            <a:ext cx="2590800" cy="1162050"/>
            <a:chOff x="562" y="3540"/>
            <a:chExt cx="1632" cy="732"/>
          </a:xfrm>
        </p:grpSpPr>
        <p:sp>
          <p:nvSpPr>
            <p:cNvPr id="1042" name="Google Shape;1042;p71"/>
            <p:cNvSpPr/>
            <p:nvPr/>
          </p:nvSpPr>
          <p:spPr>
            <a:xfrm>
              <a:off x="562" y="3840"/>
              <a:ext cx="1632" cy="432"/>
            </a:xfrm>
            <a:prstGeom prst="roundRect">
              <a:avLst>
                <a:gd name="adj" fmla="val 16667"/>
              </a:avLst>
            </a:prstGeom>
            <a:solidFill>
              <a:srgbClr val="FFFF99"/>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dk1"/>
                  </a:solidFill>
                  <a:latin typeface="Calibri"/>
                  <a:ea typeface="Calibri"/>
                  <a:cs typeface="Calibri"/>
                  <a:sym typeface="Calibri"/>
                </a:rPr>
                <a:t>Included in Primary </a:t>
              </a:r>
              <a:endParaRPr/>
            </a:p>
            <a:p>
              <a:pPr marL="0" marR="0" lvl="0" indent="0" algn="ctr" rtl="0">
                <a:spcBef>
                  <a:spcPts val="0"/>
                </a:spcBef>
                <a:spcAft>
                  <a:spcPts val="0"/>
                </a:spcAft>
                <a:buNone/>
              </a:pPr>
              <a:r>
                <a:rPr lang="en-US" sz="2000" b="1">
                  <a:solidFill>
                    <a:schemeClr val="dk1"/>
                  </a:solidFill>
                  <a:latin typeface="Calibri"/>
                  <a:ea typeface="Calibri"/>
                  <a:cs typeface="Calibri"/>
                  <a:sym typeface="Calibri"/>
                </a:rPr>
                <a:t>Analysis (n=78)*</a:t>
              </a:r>
              <a:endParaRPr/>
            </a:p>
          </p:txBody>
        </p:sp>
        <p:cxnSp>
          <p:nvCxnSpPr>
            <p:cNvPr id="1043" name="Google Shape;1043;p71"/>
            <p:cNvCxnSpPr>
              <a:stCxn id="1042" idx="0"/>
              <a:endCxn id="1044" idx="2"/>
            </p:cNvCxnSpPr>
            <p:nvPr/>
          </p:nvCxnSpPr>
          <p:spPr>
            <a:xfrm rot="10800000">
              <a:off x="1378" y="3540"/>
              <a:ext cx="0" cy="300"/>
            </a:xfrm>
            <a:prstGeom prst="straightConnector1">
              <a:avLst/>
            </a:prstGeom>
            <a:noFill/>
            <a:ln w="28575" cap="flat" cmpd="sng">
              <a:solidFill>
                <a:schemeClr val="dk1"/>
              </a:solidFill>
              <a:prstDash val="solid"/>
              <a:round/>
              <a:headEnd type="none" w="med" len="med"/>
              <a:tailEnd type="none" w="med" len="med"/>
            </a:ln>
          </p:spPr>
        </p:cxnSp>
      </p:grpSp>
      <p:grpSp>
        <p:nvGrpSpPr>
          <p:cNvPr id="1045" name="Google Shape;1045;p71"/>
          <p:cNvGrpSpPr/>
          <p:nvPr/>
        </p:nvGrpSpPr>
        <p:grpSpPr>
          <a:xfrm>
            <a:off x="777875" y="4210050"/>
            <a:ext cx="2590800" cy="1162050"/>
            <a:chOff x="562" y="2940"/>
            <a:chExt cx="1632" cy="732"/>
          </a:xfrm>
        </p:grpSpPr>
        <p:sp>
          <p:nvSpPr>
            <p:cNvPr id="1044" name="Google Shape;1044;p71"/>
            <p:cNvSpPr/>
            <p:nvPr/>
          </p:nvSpPr>
          <p:spPr>
            <a:xfrm>
              <a:off x="562" y="3240"/>
              <a:ext cx="1632" cy="432"/>
            </a:xfrm>
            <a:prstGeom prst="roundRect">
              <a:avLst>
                <a:gd name="adj" fmla="val 16667"/>
              </a:avLst>
            </a:prstGeom>
            <a:solidFill>
              <a:srgbClr val="FFFF99"/>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dk1"/>
                  </a:solidFill>
                  <a:latin typeface="Calibri"/>
                  <a:ea typeface="Calibri"/>
                  <a:cs typeface="Calibri"/>
                  <a:sym typeface="Calibri"/>
                </a:rPr>
                <a:t>Completed Tx (n=16)</a:t>
              </a:r>
              <a:endParaRPr/>
            </a:p>
          </p:txBody>
        </p:sp>
        <p:cxnSp>
          <p:nvCxnSpPr>
            <p:cNvPr id="1046" name="Google Shape;1046;p71"/>
            <p:cNvCxnSpPr>
              <a:stCxn id="1044" idx="0"/>
              <a:endCxn id="1047" idx="2"/>
            </p:cNvCxnSpPr>
            <p:nvPr/>
          </p:nvCxnSpPr>
          <p:spPr>
            <a:xfrm rot="10800000">
              <a:off x="1378" y="2940"/>
              <a:ext cx="0" cy="300"/>
            </a:xfrm>
            <a:prstGeom prst="straightConnector1">
              <a:avLst/>
            </a:prstGeom>
            <a:noFill/>
            <a:ln w="28575" cap="flat" cmpd="sng">
              <a:solidFill>
                <a:schemeClr val="dk1"/>
              </a:solidFill>
              <a:prstDash val="solid"/>
              <a:round/>
              <a:headEnd type="none" w="med" len="med"/>
              <a:tailEnd type="none" w="med" len="med"/>
            </a:ln>
          </p:spPr>
        </p:cxnSp>
      </p:grpSp>
      <p:grpSp>
        <p:nvGrpSpPr>
          <p:cNvPr id="1048" name="Google Shape;1048;p71"/>
          <p:cNvGrpSpPr/>
          <p:nvPr/>
        </p:nvGrpSpPr>
        <p:grpSpPr>
          <a:xfrm>
            <a:off x="773113" y="3733800"/>
            <a:ext cx="2590800" cy="685800"/>
            <a:chOff x="562" y="2640"/>
            <a:chExt cx="1632" cy="432"/>
          </a:xfrm>
        </p:grpSpPr>
        <p:sp>
          <p:nvSpPr>
            <p:cNvPr id="1047" name="Google Shape;1047;p71"/>
            <p:cNvSpPr/>
            <p:nvPr/>
          </p:nvSpPr>
          <p:spPr>
            <a:xfrm>
              <a:off x="562" y="2640"/>
              <a:ext cx="1632" cy="432"/>
            </a:xfrm>
            <a:prstGeom prst="roundRect">
              <a:avLst>
                <a:gd name="adj" fmla="val 16667"/>
              </a:avLst>
            </a:prstGeom>
            <a:solidFill>
              <a:srgbClr val="FFFF99"/>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dk1"/>
                  </a:solidFill>
                  <a:latin typeface="Calibri"/>
                  <a:ea typeface="Calibri"/>
                  <a:cs typeface="Calibri"/>
                  <a:sym typeface="Calibri"/>
                </a:rPr>
                <a:t>Withdrew (n=62)</a:t>
              </a:r>
              <a:endParaRPr/>
            </a:p>
          </p:txBody>
        </p:sp>
        <p:cxnSp>
          <p:nvCxnSpPr>
            <p:cNvPr id="1049" name="Google Shape;1049;p71"/>
            <p:cNvCxnSpPr>
              <a:stCxn id="1047" idx="0"/>
            </p:cNvCxnSpPr>
            <p:nvPr/>
          </p:nvCxnSpPr>
          <p:spPr>
            <a:xfrm>
              <a:off x="1378" y="2640"/>
              <a:ext cx="0" cy="0"/>
            </a:xfrm>
            <a:prstGeom prst="straightConnector1">
              <a:avLst/>
            </a:prstGeom>
            <a:noFill/>
            <a:ln w="28575" cap="flat" cmpd="sng">
              <a:solidFill>
                <a:schemeClr val="dk1"/>
              </a:solidFill>
              <a:prstDash val="solid"/>
              <a:round/>
              <a:headEnd type="none" w="med" len="med"/>
              <a:tailEnd type="none" w="med" len="med"/>
            </a:ln>
          </p:spPr>
        </p:cxnSp>
      </p:grpSp>
      <p:grpSp>
        <p:nvGrpSpPr>
          <p:cNvPr id="1050" name="Google Shape;1050;p71"/>
          <p:cNvGrpSpPr/>
          <p:nvPr/>
        </p:nvGrpSpPr>
        <p:grpSpPr>
          <a:xfrm>
            <a:off x="5246688" y="3835400"/>
            <a:ext cx="2590800" cy="685800"/>
            <a:chOff x="3564" y="2640"/>
            <a:chExt cx="1632" cy="432"/>
          </a:xfrm>
        </p:grpSpPr>
        <p:sp>
          <p:nvSpPr>
            <p:cNvPr id="1051" name="Google Shape;1051;p71"/>
            <p:cNvSpPr/>
            <p:nvPr/>
          </p:nvSpPr>
          <p:spPr>
            <a:xfrm>
              <a:off x="3564" y="2640"/>
              <a:ext cx="1632" cy="432"/>
            </a:xfrm>
            <a:prstGeom prst="roundRect">
              <a:avLst>
                <a:gd name="adj" fmla="val 16667"/>
              </a:avLst>
            </a:prstGeom>
            <a:solidFill>
              <a:srgbClr val="CCECFF"/>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dk1"/>
                  </a:solidFill>
                  <a:latin typeface="Calibri"/>
                  <a:ea typeface="Calibri"/>
                  <a:cs typeface="Calibri"/>
                  <a:sym typeface="Calibri"/>
                </a:rPr>
                <a:t>Withdrew (n=22)</a:t>
              </a:r>
              <a:endParaRPr/>
            </a:p>
          </p:txBody>
        </p:sp>
        <p:cxnSp>
          <p:nvCxnSpPr>
            <p:cNvPr id="1052" name="Google Shape;1052;p71"/>
            <p:cNvCxnSpPr>
              <a:endCxn id="1051" idx="0"/>
            </p:cNvCxnSpPr>
            <p:nvPr/>
          </p:nvCxnSpPr>
          <p:spPr>
            <a:xfrm>
              <a:off x="4380" y="2640"/>
              <a:ext cx="0" cy="0"/>
            </a:xfrm>
            <a:prstGeom prst="straightConnector1">
              <a:avLst/>
            </a:prstGeom>
            <a:noFill/>
            <a:ln w="28575" cap="flat" cmpd="sng">
              <a:solidFill>
                <a:schemeClr val="dk1"/>
              </a:solidFill>
              <a:prstDash val="solid"/>
              <a:round/>
              <a:headEnd type="none" w="med" len="med"/>
              <a:tailEnd type="none" w="med" len="med"/>
            </a:ln>
          </p:spPr>
        </p:cxnSp>
      </p:grpSp>
      <p:grpSp>
        <p:nvGrpSpPr>
          <p:cNvPr id="1053" name="Google Shape;1053;p71"/>
          <p:cNvGrpSpPr/>
          <p:nvPr/>
        </p:nvGrpSpPr>
        <p:grpSpPr>
          <a:xfrm>
            <a:off x="5246688" y="4521200"/>
            <a:ext cx="2590800" cy="952500"/>
            <a:chOff x="3564" y="3072"/>
            <a:chExt cx="1632" cy="600"/>
          </a:xfrm>
        </p:grpSpPr>
        <p:sp>
          <p:nvSpPr>
            <p:cNvPr id="1054" name="Google Shape;1054;p71"/>
            <p:cNvSpPr/>
            <p:nvPr/>
          </p:nvSpPr>
          <p:spPr>
            <a:xfrm>
              <a:off x="3564" y="3240"/>
              <a:ext cx="1632" cy="432"/>
            </a:xfrm>
            <a:prstGeom prst="roundRect">
              <a:avLst>
                <a:gd name="adj" fmla="val 16667"/>
              </a:avLst>
            </a:prstGeom>
            <a:solidFill>
              <a:srgbClr val="CCECFF"/>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dk1"/>
                  </a:solidFill>
                  <a:latin typeface="Calibri"/>
                  <a:ea typeface="Calibri"/>
                  <a:cs typeface="Calibri"/>
                  <a:sym typeface="Calibri"/>
                </a:rPr>
                <a:t>Completed Tx (n=52)</a:t>
              </a:r>
              <a:endParaRPr/>
            </a:p>
          </p:txBody>
        </p:sp>
        <p:cxnSp>
          <p:nvCxnSpPr>
            <p:cNvPr id="1055" name="Google Shape;1055;p71"/>
            <p:cNvCxnSpPr>
              <a:stCxn id="1051" idx="2"/>
              <a:endCxn id="1054" idx="0"/>
            </p:cNvCxnSpPr>
            <p:nvPr/>
          </p:nvCxnSpPr>
          <p:spPr>
            <a:xfrm>
              <a:off x="4380" y="3072"/>
              <a:ext cx="0" cy="300"/>
            </a:xfrm>
            <a:prstGeom prst="straightConnector1">
              <a:avLst/>
            </a:prstGeom>
            <a:noFill/>
            <a:ln w="28575" cap="flat" cmpd="sng">
              <a:solidFill>
                <a:schemeClr val="dk1"/>
              </a:solidFill>
              <a:prstDash val="solid"/>
              <a:round/>
              <a:headEnd type="none" w="med" len="med"/>
              <a:tailEnd type="none" w="med" len="med"/>
            </a:ln>
          </p:spPr>
        </p:cxnSp>
      </p:grpSp>
      <p:grpSp>
        <p:nvGrpSpPr>
          <p:cNvPr id="1056" name="Google Shape;1056;p71"/>
          <p:cNvGrpSpPr/>
          <p:nvPr/>
        </p:nvGrpSpPr>
        <p:grpSpPr>
          <a:xfrm>
            <a:off x="5246688" y="5473700"/>
            <a:ext cx="2590800" cy="952500"/>
            <a:chOff x="3564" y="3672"/>
            <a:chExt cx="1632" cy="600"/>
          </a:xfrm>
        </p:grpSpPr>
        <p:sp>
          <p:nvSpPr>
            <p:cNvPr id="1057" name="Google Shape;1057;p71"/>
            <p:cNvSpPr/>
            <p:nvPr/>
          </p:nvSpPr>
          <p:spPr>
            <a:xfrm>
              <a:off x="3564" y="3840"/>
              <a:ext cx="1632" cy="432"/>
            </a:xfrm>
            <a:prstGeom prst="roundRect">
              <a:avLst>
                <a:gd name="adj" fmla="val 16667"/>
              </a:avLst>
            </a:prstGeom>
            <a:solidFill>
              <a:srgbClr val="CCECFF"/>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dk1"/>
                  </a:solidFill>
                  <a:latin typeface="Calibri"/>
                  <a:ea typeface="Calibri"/>
                  <a:cs typeface="Calibri"/>
                  <a:sym typeface="Calibri"/>
                </a:rPr>
                <a:t>Included in Primary</a:t>
              </a:r>
              <a:br>
                <a:rPr lang="en-US" sz="2000" b="1">
                  <a:solidFill>
                    <a:schemeClr val="dk1"/>
                  </a:solidFill>
                  <a:latin typeface="Calibri"/>
                  <a:ea typeface="Calibri"/>
                  <a:cs typeface="Calibri"/>
                  <a:sym typeface="Calibri"/>
                </a:rPr>
              </a:br>
              <a:r>
                <a:rPr lang="en-US" sz="2000" b="1">
                  <a:solidFill>
                    <a:schemeClr val="dk1"/>
                  </a:solidFill>
                  <a:latin typeface="Calibri"/>
                  <a:ea typeface="Calibri"/>
                  <a:cs typeface="Calibri"/>
                  <a:sym typeface="Calibri"/>
                </a:rPr>
                <a:t>Analysis (n=74)</a:t>
              </a:r>
              <a:endParaRPr/>
            </a:p>
          </p:txBody>
        </p:sp>
        <p:cxnSp>
          <p:nvCxnSpPr>
            <p:cNvPr id="1058" name="Google Shape;1058;p71"/>
            <p:cNvCxnSpPr>
              <a:stCxn id="1054" idx="2"/>
              <a:endCxn id="1057" idx="0"/>
            </p:cNvCxnSpPr>
            <p:nvPr/>
          </p:nvCxnSpPr>
          <p:spPr>
            <a:xfrm>
              <a:off x="4380" y="3672"/>
              <a:ext cx="0" cy="300"/>
            </a:xfrm>
            <a:prstGeom prst="straightConnector1">
              <a:avLst/>
            </a:prstGeom>
            <a:noFill/>
            <a:ln w="28575" cap="flat" cmpd="sng">
              <a:solidFill>
                <a:schemeClr val="dk1"/>
              </a:solidFill>
              <a:prstDash val="solid"/>
              <a:round/>
              <a:headEnd type="none" w="med" len="med"/>
              <a:tailEnd type="none" w="med" len="med"/>
            </a:ln>
          </p:spPr>
        </p:cxnSp>
      </p:grpSp>
      <p:grpSp>
        <p:nvGrpSpPr>
          <p:cNvPr id="1059" name="Google Shape;1059;p71"/>
          <p:cNvGrpSpPr/>
          <p:nvPr/>
        </p:nvGrpSpPr>
        <p:grpSpPr>
          <a:xfrm>
            <a:off x="2362200" y="7010400"/>
            <a:ext cx="5295900" cy="1685132"/>
            <a:chOff x="1632" y="4416"/>
            <a:chExt cx="3336" cy="1062"/>
          </a:xfrm>
        </p:grpSpPr>
        <p:sp>
          <p:nvSpPr>
            <p:cNvPr id="1060" name="Google Shape;1060;p71"/>
            <p:cNvSpPr txBox="1"/>
            <p:nvPr/>
          </p:nvSpPr>
          <p:spPr>
            <a:xfrm>
              <a:off x="1632" y="4416"/>
              <a:ext cx="2736" cy="92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Arial"/>
                  <a:ea typeface="Arial"/>
                  <a:cs typeface="Arial"/>
                  <a:sym typeface="Arial"/>
                </a:rPr>
                <a:t>32</a:t>
              </a:r>
              <a:r>
                <a:rPr lang="en-US" sz="1800">
                  <a:solidFill>
                    <a:schemeClr val="lt1"/>
                  </a:solidFill>
                  <a:latin typeface="Arial"/>
                  <a:ea typeface="Arial"/>
                  <a:cs typeface="Arial"/>
                  <a:sym typeface="Arial"/>
                </a:rPr>
                <a:t>	Nonadherent to dosing schedule	</a:t>
              </a:r>
              <a:r>
                <a:rPr lang="en-US" sz="1800" b="1">
                  <a:solidFill>
                    <a:schemeClr val="lt1"/>
                  </a:solidFill>
                  <a:latin typeface="Arial"/>
                  <a:ea typeface="Arial"/>
                  <a:cs typeface="Arial"/>
                  <a:sym typeface="Arial"/>
                </a:rPr>
                <a:t>16</a:t>
              </a:r>
              <a:endParaRPr/>
            </a:p>
            <a:p>
              <a:pPr marL="0" marR="0" lvl="0" indent="0" algn="l" rtl="0">
                <a:spcBef>
                  <a:spcPts val="0"/>
                </a:spcBef>
                <a:spcAft>
                  <a:spcPts val="0"/>
                </a:spcAft>
                <a:buNone/>
              </a:pPr>
              <a:r>
                <a:rPr lang="en-US" sz="1800" b="1">
                  <a:solidFill>
                    <a:schemeClr val="lt1"/>
                  </a:solidFill>
                  <a:latin typeface="Arial"/>
                  <a:ea typeface="Arial"/>
                  <a:cs typeface="Arial"/>
                  <a:sym typeface="Arial"/>
                </a:rPr>
                <a:t>23</a:t>
              </a:r>
              <a:r>
                <a:rPr lang="en-US" sz="1800">
                  <a:solidFill>
                    <a:schemeClr val="lt1"/>
                  </a:solidFill>
                  <a:latin typeface="Arial"/>
                  <a:ea typeface="Arial"/>
                  <a:cs typeface="Arial"/>
                  <a:sym typeface="Arial"/>
                </a:rPr>
                <a:t>	Enrolled in other treatment	  </a:t>
              </a:r>
              <a:r>
                <a:rPr lang="en-US" sz="1800" b="1">
                  <a:solidFill>
                    <a:schemeClr val="lt1"/>
                  </a:solidFill>
                  <a:latin typeface="Arial"/>
                  <a:ea typeface="Arial"/>
                  <a:cs typeface="Arial"/>
                  <a:sym typeface="Arial"/>
                </a:rPr>
                <a:t>4</a:t>
              </a:r>
              <a:endParaRPr/>
            </a:p>
            <a:p>
              <a:pPr marL="0" marR="0" lvl="0" indent="0" algn="l" rtl="0">
                <a:spcBef>
                  <a:spcPts val="0"/>
                </a:spcBef>
                <a:spcAft>
                  <a:spcPts val="0"/>
                </a:spcAft>
                <a:buNone/>
              </a:pPr>
              <a:r>
                <a:rPr lang="en-US" sz="1800" b="1">
                  <a:solidFill>
                    <a:schemeClr val="lt1"/>
                  </a:solidFill>
                  <a:latin typeface="Arial"/>
                  <a:ea typeface="Arial"/>
                  <a:cs typeface="Arial"/>
                  <a:sym typeface="Arial"/>
                </a:rPr>
                <a:t>2</a:t>
              </a:r>
              <a:r>
                <a:rPr lang="en-US" sz="1800">
                  <a:solidFill>
                    <a:schemeClr val="lt1"/>
                  </a:solidFill>
                  <a:latin typeface="Arial"/>
                  <a:ea typeface="Arial"/>
                  <a:cs typeface="Arial"/>
                  <a:sym typeface="Arial"/>
                </a:rPr>
                <a:t>	Voluntarily withdrew	  </a:t>
              </a:r>
              <a:r>
                <a:rPr lang="en-US" sz="1800" b="1">
                  <a:solidFill>
                    <a:schemeClr val="lt1"/>
                  </a:solidFill>
                  <a:latin typeface="Arial"/>
                  <a:ea typeface="Arial"/>
                  <a:cs typeface="Arial"/>
                  <a:sym typeface="Arial"/>
                </a:rPr>
                <a:t>1</a:t>
              </a:r>
              <a:endParaRPr/>
            </a:p>
            <a:p>
              <a:pPr marL="0" marR="0" lvl="0" indent="0" algn="l" rtl="0">
                <a:spcBef>
                  <a:spcPts val="0"/>
                </a:spcBef>
                <a:spcAft>
                  <a:spcPts val="0"/>
                </a:spcAft>
                <a:buNone/>
              </a:pPr>
              <a:r>
                <a:rPr lang="en-US" sz="1800" b="1">
                  <a:solidFill>
                    <a:schemeClr val="lt1"/>
                  </a:solidFill>
                  <a:latin typeface="Arial"/>
                  <a:ea typeface="Arial"/>
                  <a:cs typeface="Arial"/>
                  <a:sym typeface="Arial"/>
                </a:rPr>
                <a:t>5</a:t>
              </a:r>
              <a:r>
                <a:rPr lang="en-US" sz="1800">
                  <a:solidFill>
                    <a:schemeClr val="lt1"/>
                  </a:solidFill>
                  <a:latin typeface="Arial"/>
                  <a:ea typeface="Arial"/>
                  <a:cs typeface="Arial"/>
                  <a:sym typeface="Arial"/>
                </a:rPr>
                <a:t>	Incarcerated	  </a:t>
              </a:r>
              <a:r>
                <a:rPr lang="en-US" sz="1800" b="1">
                  <a:solidFill>
                    <a:schemeClr val="lt1"/>
                  </a:solidFill>
                  <a:latin typeface="Arial"/>
                  <a:ea typeface="Arial"/>
                  <a:cs typeface="Arial"/>
                  <a:sym typeface="Arial"/>
                </a:rPr>
                <a:t>0</a:t>
              </a:r>
              <a:endParaRPr/>
            </a:p>
            <a:p>
              <a:pPr marL="0" marR="0" lvl="0" indent="0" algn="l" rtl="0">
                <a:spcBef>
                  <a:spcPts val="0"/>
                </a:spcBef>
                <a:spcAft>
                  <a:spcPts val="0"/>
                </a:spcAft>
                <a:buNone/>
              </a:pPr>
              <a:r>
                <a:rPr lang="en-US" sz="1800" b="1">
                  <a:solidFill>
                    <a:schemeClr val="lt1"/>
                  </a:solidFill>
                  <a:latin typeface="Arial"/>
                  <a:ea typeface="Arial"/>
                  <a:cs typeface="Arial"/>
                  <a:sym typeface="Arial"/>
                </a:rPr>
                <a:t>0</a:t>
              </a:r>
              <a:r>
                <a:rPr lang="en-US" sz="1800">
                  <a:solidFill>
                    <a:schemeClr val="lt1"/>
                  </a:solidFill>
                  <a:latin typeface="Arial"/>
                  <a:ea typeface="Arial"/>
                  <a:cs typeface="Arial"/>
                  <a:sym typeface="Arial"/>
                </a:rPr>
                <a:t>	Died (early dropout/methadone OD)	  </a:t>
              </a:r>
              <a:r>
                <a:rPr lang="en-US" sz="1800" b="1">
                  <a:solidFill>
                    <a:schemeClr val="lt1"/>
                  </a:solidFill>
                  <a:latin typeface="Arial"/>
                  <a:ea typeface="Arial"/>
                  <a:cs typeface="Arial"/>
                  <a:sym typeface="Arial"/>
                </a:rPr>
                <a:t>1</a:t>
              </a:r>
              <a:endParaRPr/>
            </a:p>
          </p:txBody>
        </p:sp>
        <p:cxnSp>
          <p:nvCxnSpPr>
            <p:cNvPr id="1061" name="Google Shape;1061;p71"/>
            <p:cNvCxnSpPr>
              <a:stCxn id="1060" idx="1"/>
            </p:cNvCxnSpPr>
            <p:nvPr/>
          </p:nvCxnSpPr>
          <p:spPr>
            <a:xfrm>
              <a:off x="1632" y="4878"/>
              <a:ext cx="600" cy="600"/>
            </a:xfrm>
            <a:prstGeom prst="bentConnector2">
              <a:avLst/>
            </a:prstGeom>
            <a:noFill/>
            <a:ln w="28575" cap="flat" cmpd="sng">
              <a:solidFill>
                <a:srgbClr val="CC9900"/>
              </a:solidFill>
              <a:prstDash val="solid"/>
              <a:miter lim="800000"/>
              <a:headEnd type="none" w="med" len="med"/>
              <a:tailEnd type="triangle" w="med" len="med"/>
            </a:ln>
          </p:spPr>
        </p:cxnSp>
        <p:cxnSp>
          <p:nvCxnSpPr>
            <p:cNvPr id="1062" name="Google Shape;1062;p71"/>
            <p:cNvCxnSpPr>
              <a:stCxn id="1060" idx="3"/>
            </p:cNvCxnSpPr>
            <p:nvPr/>
          </p:nvCxnSpPr>
          <p:spPr>
            <a:xfrm>
              <a:off x="4368" y="4878"/>
              <a:ext cx="600" cy="600"/>
            </a:xfrm>
            <a:prstGeom prst="bentConnector2">
              <a:avLst/>
            </a:prstGeom>
            <a:noFill/>
            <a:ln w="28575" cap="flat" cmpd="sng">
              <a:solidFill>
                <a:schemeClr val="dk2"/>
              </a:solidFill>
              <a:prstDash val="solid"/>
              <a:miter lim="800000"/>
              <a:headEnd type="none" w="med" len="med"/>
              <a:tailEnd type="triangle" w="med" len="med"/>
            </a:ln>
          </p:spPr>
        </p:cxnSp>
      </p:grpSp>
      <p:sp>
        <p:nvSpPr>
          <p:cNvPr id="1063" name="Google Shape;1063;p71"/>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cxnSp>
        <p:nvCxnSpPr>
          <p:cNvPr id="1064" name="Google Shape;1064;p71"/>
          <p:cNvCxnSpPr/>
          <p:nvPr/>
        </p:nvCxnSpPr>
        <p:spPr>
          <a:xfrm>
            <a:off x="2897188" y="6189663"/>
            <a:ext cx="471487" cy="290512"/>
          </a:xfrm>
          <a:prstGeom prst="straightConnector1">
            <a:avLst/>
          </a:prstGeom>
          <a:noFill/>
          <a:ln w="38100" cap="flat" cmpd="sng">
            <a:solidFill>
              <a:srgbClr val="4BACC6"/>
            </a:solidFill>
            <a:prstDash val="solid"/>
            <a:round/>
            <a:headEnd type="none" w="med" len="med"/>
            <a:tailEnd type="stealth" w="med" len="med"/>
          </a:ln>
          <a:effectLst>
            <a:outerShdw blurRad="63500" dist="23000" dir="5400000" rotWithShape="0">
              <a:srgbClr val="000000">
                <a:alpha val="34901"/>
              </a:srgbClr>
            </a:outerShdw>
          </a:effectLst>
        </p:spPr>
      </p:cxnSp>
      <p:sp>
        <p:nvSpPr>
          <p:cNvPr id="1065" name="Google Shape;1065;p71"/>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59</a:t>
            </a:fld>
            <a:endParaRPr/>
          </a:p>
        </p:txBody>
      </p:sp>
      <p:grpSp>
        <p:nvGrpSpPr>
          <p:cNvPr id="1066" name="Google Shape;1066;p71"/>
          <p:cNvGrpSpPr/>
          <p:nvPr/>
        </p:nvGrpSpPr>
        <p:grpSpPr>
          <a:xfrm>
            <a:off x="152400" y="711200"/>
            <a:ext cx="8305800" cy="2895600"/>
            <a:chOff x="1152" y="1298"/>
            <a:chExt cx="1872" cy="1176"/>
          </a:xfrm>
        </p:grpSpPr>
        <p:sp>
          <p:nvSpPr>
            <p:cNvPr id="1067" name="Google Shape;1067;p71"/>
            <p:cNvSpPr/>
            <p:nvPr/>
          </p:nvSpPr>
          <p:spPr>
            <a:xfrm>
              <a:off x="1152" y="1298"/>
              <a:ext cx="1872" cy="1176"/>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cxnSp>
          <p:nvCxnSpPr>
            <p:cNvPr id="1068" name="Google Shape;1068;p71"/>
            <p:cNvCxnSpPr>
              <a:stCxn id="1069" idx="0"/>
              <a:endCxn id="1070" idx="2"/>
            </p:cNvCxnSpPr>
            <p:nvPr/>
          </p:nvCxnSpPr>
          <p:spPr>
            <a:xfrm rot="5400000" flipH="1">
              <a:off x="2142" y="1736"/>
              <a:ext cx="300" cy="600"/>
            </a:xfrm>
            <a:prstGeom prst="bentConnector3">
              <a:avLst>
                <a:gd name="adj1" fmla="val 753829"/>
              </a:avLst>
            </a:prstGeom>
            <a:noFill/>
            <a:ln w="28575" cap="flat" cmpd="sng">
              <a:solidFill>
                <a:schemeClr val="dk1"/>
              </a:solidFill>
              <a:prstDash val="solid"/>
              <a:miter lim="800000"/>
              <a:headEnd type="none" w="med" len="med"/>
              <a:tailEnd type="none" w="med" len="med"/>
            </a:ln>
          </p:spPr>
        </p:cxnSp>
        <p:cxnSp>
          <p:nvCxnSpPr>
            <p:cNvPr id="1071" name="Google Shape;1071;p71"/>
            <p:cNvCxnSpPr>
              <a:stCxn id="1072" idx="0"/>
              <a:endCxn id="1070" idx="2"/>
            </p:cNvCxnSpPr>
            <p:nvPr/>
          </p:nvCxnSpPr>
          <p:spPr>
            <a:xfrm rot="-5400000">
              <a:off x="1734" y="1736"/>
              <a:ext cx="300" cy="600"/>
            </a:xfrm>
            <a:prstGeom prst="bentConnector3">
              <a:avLst>
                <a:gd name="adj1" fmla="val 753829"/>
              </a:avLst>
            </a:prstGeom>
            <a:noFill/>
            <a:ln w="28575" cap="flat" cmpd="sng">
              <a:solidFill>
                <a:schemeClr val="dk1"/>
              </a:solidFill>
              <a:prstDash val="solid"/>
              <a:miter lim="800000"/>
              <a:headEnd type="none" w="med" len="med"/>
              <a:tailEnd type="none" w="med" len="med"/>
            </a:ln>
          </p:spPr>
        </p:cxnSp>
        <p:cxnSp>
          <p:nvCxnSpPr>
            <p:cNvPr id="1073" name="Google Shape;1073;p71"/>
            <p:cNvCxnSpPr>
              <a:stCxn id="1070" idx="0"/>
              <a:endCxn id="1074" idx="2"/>
            </p:cNvCxnSpPr>
            <p:nvPr/>
          </p:nvCxnSpPr>
          <p:spPr>
            <a:xfrm rot="10800000">
              <a:off x="2088" y="1442"/>
              <a:ext cx="0" cy="300"/>
            </a:xfrm>
            <a:prstGeom prst="straightConnector1">
              <a:avLst/>
            </a:prstGeom>
            <a:noFill/>
            <a:ln w="28575" cap="flat" cmpd="sng">
              <a:solidFill>
                <a:schemeClr val="dk1"/>
              </a:solidFill>
              <a:prstDash val="solid"/>
              <a:round/>
              <a:headEnd type="none" w="med" len="med"/>
              <a:tailEnd type="none" w="med" len="med"/>
            </a:ln>
          </p:spPr>
        </p:cxnSp>
        <p:sp>
          <p:nvSpPr>
            <p:cNvPr id="1074" name="Google Shape;1074;p71"/>
            <p:cNvSpPr/>
            <p:nvPr/>
          </p:nvSpPr>
          <p:spPr>
            <a:xfrm>
              <a:off x="1656" y="1298"/>
              <a:ext cx="864" cy="288"/>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342900" marR="0" lvl="0" indent="-342900" algn="ctr" rtl="0">
                <a:spcBef>
                  <a:spcPts val="0"/>
                </a:spcBef>
                <a:spcAft>
                  <a:spcPts val="0"/>
                </a:spcAft>
                <a:buClr>
                  <a:schemeClr val="dk1"/>
                </a:buClr>
                <a:buSzPts val="3200"/>
                <a:buFont typeface="Arial"/>
                <a:buChar char="•"/>
              </a:pPr>
              <a:r>
                <a:rPr lang="en-US" sz="3200" b="1" i="0" u="none" strike="noStrike" cap="none">
                  <a:solidFill>
                    <a:schemeClr val="dk1"/>
                  </a:solidFill>
                  <a:latin typeface="Calibri"/>
                  <a:ea typeface="Calibri"/>
                  <a:cs typeface="Calibri"/>
                  <a:sym typeface="Calibri"/>
                </a:rPr>
                <a:t>Screening (N=236)</a:t>
              </a:r>
              <a:endParaRPr/>
            </a:p>
          </p:txBody>
        </p:sp>
        <p:sp>
          <p:nvSpPr>
            <p:cNvPr id="1070" name="Google Shape;1070;p71"/>
            <p:cNvSpPr/>
            <p:nvPr/>
          </p:nvSpPr>
          <p:spPr>
            <a:xfrm>
              <a:off x="1656" y="1742"/>
              <a:ext cx="864" cy="288"/>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342900" marR="0" lvl="0" indent="-342900" algn="ctr" rtl="0">
                <a:spcBef>
                  <a:spcPts val="0"/>
                </a:spcBef>
                <a:spcAft>
                  <a:spcPts val="0"/>
                </a:spcAft>
                <a:buClr>
                  <a:schemeClr val="dk1"/>
                </a:buClr>
                <a:buSzPts val="3200"/>
                <a:buFont typeface="Arial"/>
                <a:buChar char="•"/>
              </a:pPr>
              <a:r>
                <a:rPr lang="en-US" sz="3200" b="1" i="0" u="none" strike="noStrike" cap="none">
                  <a:solidFill>
                    <a:schemeClr val="dk1"/>
                  </a:solidFill>
                  <a:latin typeface="Calibri"/>
                  <a:ea typeface="Calibri"/>
                  <a:cs typeface="Calibri"/>
                  <a:sym typeface="Calibri"/>
                </a:rPr>
                <a:t>Randomization</a:t>
              </a:r>
              <a:r>
                <a:rPr lang="en-US" sz="3200" b="0" i="0" u="none" strike="noStrike" cap="none">
                  <a:solidFill>
                    <a:schemeClr val="dk1"/>
                  </a:solidFill>
                  <a:latin typeface="Calibri"/>
                  <a:ea typeface="Calibri"/>
                  <a:cs typeface="Calibri"/>
                  <a:sym typeface="Calibri"/>
                </a:rPr>
                <a:t> </a:t>
              </a:r>
              <a:r>
                <a:rPr lang="en-US" sz="3200" b="1" i="0" u="none" strike="noStrike" cap="none">
                  <a:solidFill>
                    <a:schemeClr val="dk1"/>
                  </a:solidFill>
                  <a:latin typeface="Calibri"/>
                  <a:ea typeface="Calibri"/>
                  <a:cs typeface="Calibri"/>
                  <a:sym typeface="Calibri"/>
                </a:rPr>
                <a:t>(N=154)</a:t>
              </a:r>
              <a:endParaRPr/>
            </a:p>
          </p:txBody>
        </p:sp>
        <p:sp>
          <p:nvSpPr>
            <p:cNvPr id="1072" name="Google Shape;1072;p71"/>
            <p:cNvSpPr/>
            <p:nvPr/>
          </p:nvSpPr>
          <p:spPr>
            <a:xfrm>
              <a:off x="1152" y="2186"/>
              <a:ext cx="864" cy="288"/>
            </a:xfrm>
            <a:prstGeom prst="roundRect">
              <a:avLst>
                <a:gd name="adj" fmla="val 16667"/>
              </a:avLst>
            </a:prstGeom>
            <a:solidFill>
              <a:srgbClr val="FFFF99"/>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342900" marR="0" lvl="0" indent="-342900" algn="ctr" rtl="0">
                <a:spcBef>
                  <a:spcPts val="0"/>
                </a:spcBef>
                <a:spcAft>
                  <a:spcPts val="0"/>
                </a:spcAft>
                <a:buClr>
                  <a:schemeClr val="dk1"/>
                </a:buClr>
                <a:buSzPts val="3200"/>
                <a:buFont typeface="Arial"/>
                <a:buChar char="•"/>
              </a:pPr>
              <a:r>
                <a:rPr lang="en-US" sz="3200" b="1" i="0" u="none" strike="noStrike" cap="none">
                  <a:solidFill>
                    <a:schemeClr val="dk1"/>
                  </a:solidFill>
                  <a:latin typeface="Calibri"/>
                  <a:ea typeface="Calibri"/>
                  <a:cs typeface="Calibri"/>
                  <a:sym typeface="Calibri"/>
                </a:rPr>
                <a:t>Detox (n=80)</a:t>
              </a:r>
              <a:endParaRPr/>
            </a:p>
          </p:txBody>
        </p:sp>
        <p:sp>
          <p:nvSpPr>
            <p:cNvPr id="1069" name="Google Shape;1069;p71"/>
            <p:cNvSpPr/>
            <p:nvPr/>
          </p:nvSpPr>
          <p:spPr>
            <a:xfrm>
              <a:off x="2160" y="2186"/>
              <a:ext cx="864" cy="288"/>
            </a:xfrm>
            <a:prstGeom prst="roundRect">
              <a:avLst>
                <a:gd name="adj" fmla="val 16667"/>
              </a:avLst>
            </a:prstGeom>
            <a:solidFill>
              <a:srgbClr val="CCECFF"/>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342900" marR="0" lvl="0" indent="-342900" algn="ctr" rtl="0">
                <a:spcBef>
                  <a:spcPts val="0"/>
                </a:spcBef>
                <a:spcAft>
                  <a:spcPts val="0"/>
                </a:spcAft>
                <a:buClr>
                  <a:schemeClr val="dk1"/>
                </a:buClr>
                <a:buSzPts val="3200"/>
                <a:buFont typeface="Arial"/>
                <a:buChar char="•"/>
              </a:pPr>
              <a:r>
                <a:rPr lang="en-US" sz="3200" b="1" i="0" u="none" strike="noStrike" cap="none">
                  <a:solidFill>
                    <a:schemeClr val="dk1"/>
                  </a:solidFill>
                  <a:latin typeface="Calibri"/>
                  <a:ea typeface="Calibri"/>
                  <a:cs typeface="Calibri"/>
                  <a:sym typeface="Calibri"/>
                </a:rPr>
                <a:t>12-Week (n=74)</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6"/>
                                        </p:tgtEl>
                                        <p:attrNameLst>
                                          <p:attrName>style.visibility</p:attrName>
                                        </p:attrNameLst>
                                      </p:cBhvr>
                                      <p:to>
                                        <p:strVal val="visible"/>
                                      </p:to>
                                    </p:set>
                                    <p:animEffect transition="in" filter="fade">
                                      <p:cBhvr>
                                        <p:cTn id="7" dur="500"/>
                                        <p:tgtEl>
                                          <p:spTgt spid="10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8"/>
                                        </p:tgtEl>
                                        <p:attrNameLst>
                                          <p:attrName>style.visibility</p:attrName>
                                        </p:attrNameLst>
                                      </p:cBhvr>
                                      <p:to>
                                        <p:strVal val="visible"/>
                                      </p:to>
                                    </p:set>
                                    <p:animEffect transition="in" filter="fade">
                                      <p:cBhvr>
                                        <p:cTn id="12" dur="500"/>
                                        <p:tgtEl>
                                          <p:spTgt spid="1048"/>
                                        </p:tgtEl>
                                      </p:cBhvr>
                                    </p:animEffect>
                                  </p:childTnLst>
                                </p:cTn>
                              </p:par>
                              <p:par>
                                <p:cTn id="13" presetID="10" presetClass="entr" presetSubtype="0" fill="hold" nodeType="withEffect">
                                  <p:stCondLst>
                                    <p:cond delay="0"/>
                                  </p:stCondLst>
                                  <p:childTnLst>
                                    <p:set>
                                      <p:cBhvr>
                                        <p:cTn id="14" dur="1" fill="hold">
                                          <p:stCondLst>
                                            <p:cond delay="0"/>
                                          </p:stCondLst>
                                        </p:cTn>
                                        <p:tgtEl>
                                          <p:spTgt spid="1050"/>
                                        </p:tgtEl>
                                        <p:attrNameLst>
                                          <p:attrName>style.visibility</p:attrName>
                                        </p:attrNameLst>
                                      </p:cBhvr>
                                      <p:to>
                                        <p:strVal val="visible"/>
                                      </p:to>
                                    </p:set>
                                    <p:animEffect transition="in" filter="fade">
                                      <p:cBhvr>
                                        <p:cTn id="15" dur="500"/>
                                        <p:tgtEl>
                                          <p:spTgt spid="10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2000"/>
                                        <p:tgtEl>
                                          <p:spTgt spid="1059"/>
                                        </p:tgtEl>
                                      </p:cBhvr>
                                    </p:animEffect>
                                    <p:set>
                                      <p:cBhvr>
                                        <p:cTn id="20" dur="1" fill="hold">
                                          <p:stCondLst>
                                            <p:cond delay="2000"/>
                                          </p:stCondLst>
                                        </p:cTn>
                                        <p:tgtEl>
                                          <p:spTgt spid="1059"/>
                                        </p:tgtEl>
                                        <p:attrNameLst>
                                          <p:attrName>style.visibility</p:attrName>
                                        </p:attrNameLst>
                                      </p:cBhvr>
                                      <p:to>
                                        <p:strVal val="hidden"/>
                                      </p:to>
                                    </p:se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1045"/>
                                        </p:tgtEl>
                                        <p:attrNameLst>
                                          <p:attrName>style.visibility</p:attrName>
                                        </p:attrNameLst>
                                      </p:cBhvr>
                                      <p:to>
                                        <p:strVal val="visible"/>
                                      </p:to>
                                    </p:set>
                                    <p:animEffect transition="in" filter="fade">
                                      <p:cBhvr>
                                        <p:cTn id="24" dur="500"/>
                                        <p:tgtEl>
                                          <p:spTgt spid="1045"/>
                                        </p:tgtEl>
                                      </p:cBhvr>
                                    </p:animEffect>
                                  </p:childTnLst>
                                </p:cTn>
                              </p:par>
                              <p:par>
                                <p:cTn id="25" presetID="10" presetClass="entr" presetSubtype="0" fill="hold" nodeType="withEffect">
                                  <p:stCondLst>
                                    <p:cond delay="0"/>
                                  </p:stCondLst>
                                  <p:childTnLst>
                                    <p:set>
                                      <p:cBhvr>
                                        <p:cTn id="26" dur="1" fill="hold">
                                          <p:stCondLst>
                                            <p:cond delay="0"/>
                                          </p:stCondLst>
                                        </p:cTn>
                                        <p:tgtEl>
                                          <p:spTgt spid="1053"/>
                                        </p:tgtEl>
                                        <p:attrNameLst>
                                          <p:attrName>style.visibility</p:attrName>
                                        </p:attrNameLst>
                                      </p:cBhvr>
                                      <p:to>
                                        <p:strVal val="visible"/>
                                      </p:to>
                                    </p:set>
                                    <p:animEffect transition="in" filter="fade">
                                      <p:cBhvr>
                                        <p:cTn id="27" dur="500"/>
                                        <p:tgtEl>
                                          <p:spTgt spid="105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41"/>
                                        </p:tgtEl>
                                        <p:attrNameLst>
                                          <p:attrName>style.visibility</p:attrName>
                                        </p:attrNameLst>
                                      </p:cBhvr>
                                      <p:to>
                                        <p:strVal val="visible"/>
                                      </p:to>
                                    </p:set>
                                    <p:animEffect transition="in" filter="fade">
                                      <p:cBhvr>
                                        <p:cTn id="32" dur="500"/>
                                        <p:tgtEl>
                                          <p:spTgt spid="1041"/>
                                        </p:tgtEl>
                                      </p:cBhvr>
                                    </p:animEffect>
                                  </p:childTnLst>
                                </p:cTn>
                              </p:par>
                              <p:par>
                                <p:cTn id="33" presetID="10" presetClass="entr" presetSubtype="0" fill="hold" nodeType="withEffect">
                                  <p:stCondLst>
                                    <p:cond delay="0"/>
                                  </p:stCondLst>
                                  <p:childTnLst>
                                    <p:set>
                                      <p:cBhvr>
                                        <p:cTn id="34" dur="1" fill="hold">
                                          <p:stCondLst>
                                            <p:cond delay="0"/>
                                          </p:stCondLst>
                                        </p:cTn>
                                        <p:tgtEl>
                                          <p:spTgt spid="1056"/>
                                        </p:tgtEl>
                                        <p:attrNameLst>
                                          <p:attrName>style.visibility</p:attrName>
                                        </p:attrNameLst>
                                      </p:cBhvr>
                                      <p:to>
                                        <p:strVal val="visible"/>
                                      </p:to>
                                    </p:set>
                                    <p:animEffect transition="in" filter="fade">
                                      <p:cBhvr>
                                        <p:cTn id="35" dur="500"/>
                                        <p:tgtEl>
                                          <p:spTgt spid="1056"/>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064"/>
                                        </p:tgtEl>
                                        <p:attrNameLst>
                                          <p:attrName>style.visibility</p:attrName>
                                        </p:attrNameLst>
                                      </p:cBhvr>
                                      <p:to>
                                        <p:strVal val="visible"/>
                                      </p:to>
                                    </p:set>
                                    <p:animEffect transition="in" filter="fade">
                                      <p:cBhvr>
                                        <p:cTn id="39" dur="500"/>
                                        <p:tgtEl>
                                          <p:spTgt spid="1064"/>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1040"/>
                                        </p:tgtEl>
                                        <p:attrNameLst>
                                          <p:attrName>style.visibility</p:attrName>
                                        </p:attrNameLst>
                                      </p:cBhvr>
                                      <p:to>
                                        <p:strVal val="visible"/>
                                      </p:to>
                                    </p:set>
                                    <p:animEffect transition="in" filter="fade">
                                      <p:cBhvr>
                                        <p:cTn id="43"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18" descr="Nametag.gif"/>
          <p:cNvPicPr preferRelativeResize="0"/>
          <p:nvPr/>
        </p:nvPicPr>
        <p:blipFill rotWithShape="1">
          <a:blip r:embed="rId3">
            <a:alphaModFix/>
          </a:blip>
          <a:srcRect/>
          <a:stretch/>
        </p:blipFill>
        <p:spPr>
          <a:xfrm>
            <a:off x="6318250" y="4648200"/>
            <a:ext cx="2686050" cy="2073275"/>
          </a:xfrm>
          <a:prstGeom prst="rect">
            <a:avLst/>
          </a:prstGeom>
          <a:noFill/>
          <a:ln>
            <a:noFill/>
          </a:ln>
        </p:spPr>
      </p:pic>
      <p:sp>
        <p:nvSpPr>
          <p:cNvPr id="134" name="Google Shape;134;p18"/>
          <p:cNvSpPr/>
          <p:nvPr/>
        </p:nvSpPr>
        <p:spPr>
          <a:xfrm>
            <a:off x="6286500" y="4648200"/>
            <a:ext cx="2705100" cy="2066925"/>
          </a:xfrm>
          <a:custGeom>
            <a:avLst/>
            <a:gdLst/>
            <a:ahLst/>
            <a:cxnLst/>
            <a:rect l="l" t="t" r="r" b="b"/>
            <a:pathLst>
              <a:path w="2705100" h="2066925" extrusionOk="0">
                <a:moveTo>
                  <a:pt x="0" y="2066925"/>
                </a:moveTo>
                <a:lnTo>
                  <a:pt x="2043112" y="2066925"/>
                </a:lnTo>
                <a:lnTo>
                  <a:pt x="2700337" y="1381125"/>
                </a:lnTo>
                <a:cubicBezTo>
                  <a:pt x="2701925" y="920750"/>
                  <a:pt x="2703512" y="460375"/>
                  <a:pt x="2705100" y="0"/>
                </a:cubicBezTo>
                <a:lnTo>
                  <a:pt x="2662237" y="0"/>
                </a:lnTo>
                <a:lnTo>
                  <a:pt x="190500" y="1933575"/>
                </a:ln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35" name="Google Shape;135;p18"/>
          <p:cNvSpPr txBox="1">
            <a:spLocks noGrp="1"/>
          </p:cNvSpPr>
          <p:nvPr>
            <p:ph type="title" idx="4294967295"/>
          </p:nvPr>
        </p:nvSpPr>
        <p:spPr>
          <a:xfrm>
            <a:off x="0" y="525463"/>
            <a:ext cx="8564563" cy="6413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Introductions</a:t>
            </a:r>
            <a:endParaRPr/>
          </a:p>
        </p:txBody>
      </p:sp>
      <p:sp>
        <p:nvSpPr>
          <p:cNvPr id="136" name="Google Shape;136;p18"/>
          <p:cNvSpPr txBox="1">
            <a:spLocks noGrp="1"/>
          </p:cNvSpPr>
          <p:nvPr>
            <p:ph type="body" idx="4294967295"/>
          </p:nvPr>
        </p:nvSpPr>
        <p:spPr>
          <a:xfrm>
            <a:off x="366713" y="1768475"/>
            <a:ext cx="8005762" cy="435768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Font typeface="Calibri"/>
              <a:buChar char="•"/>
            </a:pPr>
            <a:r>
              <a:rPr lang="en-US" u="sng"/>
              <a:t>Please introduce yourself:</a:t>
            </a:r>
            <a:endParaRPr/>
          </a:p>
          <a:p>
            <a:pPr marL="342900" lvl="0" indent="-342900" algn="l" rtl="0">
              <a:spcBef>
                <a:spcPts val="320"/>
              </a:spcBef>
              <a:spcAft>
                <a:spcPts val="0"/>
              </a:spcAft>
              <a:buClr>
                <a:schemeClr val="dk1"/>
              </a:buClr>
              <a:buSzPts val="1600"/>
              <a:buFont typeface="Arial"/>
              <a:buNone/>
            </a:pPr>
            <a:endParaRPr sz="1600"/>
          </a:p>
          <a:p>
            <a:pPr marL="742950" lvl="1" indent="-285750" algn="l" rtl="0">
              <a:spcBef>
                <a:spcPts val="520"/>
              </a:spcBef>
              <a:spcAft>
                <a:spcPts val="0"/>
              </a:spcAft>
              <a:buClr>
                <a:schemeClr val="dk1"/>
              </a:buClr>
              <a:buSzPts val="2600"/>
              <a:buChar char="–"/>
            </a:pPr>
            <a:r>
              <a:rPr lang="en-US" sz="2600"/>
              <a:t>Your name and the organization in which you work</a:t>
            </a:r>
            <a:endParaRPr/>
          </a:p>
          <a:p>
            <a:pPr marL="742950" lvl="1" indent="-285750" algn="l" rtl="0">
              <a:spcBef>
                <a:spcPts val="1300"/>
              </a:spcBef>
              <a:spcAft>
                <a:spcPts val="0"/>
              </a:spcAft>
              <a:buClr>
                <a:schemeClr val="dk1"/>
              </a:buClr>
              <a:buSzPts val="2600"/>
              <a:buChar char="–"/>
            </a:pPr>
            <a:r>
              <a:rPr lang="en-US" sz="2600"/>
              <a:t>Experience with opioid treatment</a:t>
            </a:r>
            <a:endParaRPr/>
          </a:p>
          <a:p>
            <a:pPr marL="742950" lvl="1" indent="-285750" algn="l" rtl="0">
              <a:spcBef>
                <a:spcPts val="1300"/>
              </a:spcBef>
              <a:spcAft>
                <a:spcPts val="0"/>
              </a:spcAft>
              <a:buClr>
                <a:schemeClr val="dk1"/>
              </a:buClr>
              <a:buSzPts val="2600"/>
              <a:buChar char="–"/>
            </a:pPr>
            <a:r>
              <a:rPr lang="en-US" sz="2600"/>
              <a:t>Your expectations for this training</a:t>
            </a:r>
            <a:endParaRPr/>
          </a:p>
        </p:txBody>
      </p:sp>
      <p:sp>
        <p:nvSpPr>
          <p:cNvPr id="137" name="Google Shape;137;p18"/>
          <p:cNvSpPr/>
          <p:nvPr/>
        </p:nvSpPr>
        <p:spPr>
          <a:xfrm>
            <a:off x="6297613" y="4648200"/>
            <a:ext cx="2705100" cy="2066925"/>
          </a:xfrm>
          <a:custGeom>
            <a:avLst/>
            <a:gdLst/>
            <a:ahLst/>
            <a:cxnLst/>
            <a:rect l="l" t="t" r="r" b="b"/>
            <a:pathLst>
              <a:path w="2705100" h="2066925" extrusionOk="0">
                <a:moveTo>
                  <a:pt x="0" y="2066925"/>
                </a:moveTo>
                <a:lnTo>
                  <a:pt x="2043112" y="2066925"/>
                </a:lnTo>
                <a:lnTo>
                  <a:pt x="2700337" y="1381125"/>
                </a:lnTo>
                <a:cubicBezTo>
                  <a:pt x="2701925" y="920750"/>
                  <a:pt x="2703512" y="460375"/>
                  <a:pt x="2705100" y="0"/>
                </a:cubicBezTo>
                <a:lnTo>
                  <a:pt x="2662237" y="0"/>
                </a:lnTo>
                <a:lnTo>
                  <a:pt x="190500" y="1933575"/>
                </a:ln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38" name="Google Shape;138;p18"/>
          <p:cNvSpPr txBox="1"/>
          <p:nvPr/>
        </p:nvSpPr>
        <p:spPr>
          <a:xfrm rot="-2278715">
            <a:off x="7134225" y="5565775"/>
            <a:ext cx="2062163" cy="7080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EFEDE3"/>
                </a:solidFill>
                <a:latin typeface="Architects Daughter"/>
                <a:ea typeface="Architects Daughter"/>
                <a:cs typeface="Architects Daughter"/>
                <a:sym typeface="Architects Daughter"/>
              </a:rPr>
              <a:t>Bob</a:t>
            </a:r>
            <a:endParaRPr/>
          </a:p>
        </p:txBody>
      </p:sp>
      <p:sp>
        <p:nvSpPr>
          <p:cNvPr id="139" name="Google Shape;139;p18"/>
          <p:cNvSpPr txBox="1"/>
          <p:nvPr/>
        </p:nvSpPr>
        <p:spPr>
          <a:xfrm rot="-2278715">
            <a:off x="7134225" y="5565775"/>
            <a:ext cx="2062163" cy="7080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EFEDE3"/>
                </a:solidFill>
                <a:latin typeface="Architects Daughter"/>
                <a:ea typeface="Architects Daughter"/>
                <a:cs typeface="Architects Daughter"/>
                <a:sym typeface="Architects Daughter"/>
              </a:rPr>
              <a:t>Mary</a:t>
            </a:r>
            <a:endParaRPr/>
          </a:p>
        </p:txBody>
      </p:sp>
      <p:sp>
        <p:nvSpPr>
          <p:cNvPr id="140" name="Google Shape;140;p18"/>
          <p:cNvSpPr txBox="1"/>
          <p:nvPr/>
        </p:nvSpPr>
        <p:spPr>
          <a:xfrm rot="-2278715">
            <a:off x="7134225" y="5565775"/>
            <a:ext cx="2062163" cy="7080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EFEDE3"/>
                </a:solidFill>
                <a:latin typeface="Architects Daughter"/>
                <a:ea typeface="Architects Daughter"/>
                <a:cs typeface="Architects Daughter"/>
                <a:sym typeface="Architects Daughter"/>
              </a:rPr>
              <a:t>Jose</a:t>
            </a:r>
            <a:endParaRPr/>
          </a:p>
        </p:txBody>
      </p:sp>
      <p:sp>
        <p:nvSpPr>
          <p:cNvPr id="141" name="Google Shape;141;p18"/>
          <p:cNvSpPr txBox="1"/>
          <p:nvPr/>
        </p:nvSpPr>
        <p:spPr>
          <a:xfrm rot="-2278715">
            <a:off x="7134225" y="5565775"/>
            <a:ext cx="2062163" cy="7080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EFEDE3"/>
                </a:solidFill>
                <a:latin typeface="Architects Daughter"/>
                <a:ea typeface="Architects Daughter"/>
                <a:cs typeface="Architects Daughter"/>
                <a:sym typeface="Architects Daughter"/>
              </a:rPr>
              <a:t>Derrick</a:t>
            </a:r>
            <a:endParaRPr/>
          </a:p>
        </p:txBody>
      </p:sp>
      <p:sp>
        <p:nvSpPr>
          <p:cNvPr id="142" name="Google Shape;142;p18"/>
          <p:cNvSpPr txBox="1"/>
          <p:nvPr/>
        </p:nvSpPr>
        <p:spPr>
          <a:xfrm rot="-2278715">
            <a:off x="7131050" y="5565775"/>
            <a:ext cx="2062163" cy="7016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EFEDE3"/>
                </a:solidFill>
                <a:latin typeface="Architects Daughter"/>
                <a:ea typeface="Architects Daughter"/>
                <a:cs typeface="Architects Daughter"/>
                <a:sym typeface="Architects Daughter"/>
              </a:rPr>
              <a:t>Richell</a:t>
            </a:r>
            <a:endParaRPr/>
          </a:p>
        </p:txBody>
      </p:sp>
      <p:sp>
        <p:nvSpPr>
          <p:cNvPr id="143" name="Google Shape;143;p18"/>
          <p:cNvSpPr txBox="1"/>
          <p:nvPr/>
        </p:nvSpPr>
        <p:spPr>
          <a:xfrm rot="-2278715">
            <a:off x="6977063" y="5576888"/>
            <a:ext cx="2351087" cy="7080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EFEDE3"/>
                </a:solidFill>
                <a:latin typeface="Architects Daughter"/>
                <a:ea typeface="Architects Daughter"/>
                <a:cs typeface="Architects Daughter"/>
                <a:sym typeface="Architects Daughter"/>
              </a:rPr>
              <a:t>Bethany</a:t>
            </a:r>
            <a:endParaRPr/>
          </a:p>
        </p:txBody>
      </p:sp>
      <p:sp>
        <p:nvSpPr>
          <p:cNvPr id="144" name="Google Shape;144;p18"/>
          <p:cNvSpPr txBox="1"/>
          <p:nvPr/>
        </p:nvSpPr>
        <p:spPr>
          <a:xfrm rot="-2278715">
            <a:off x="6977063" y="5576888"/>
            <a:ext cx="2351087" cy="7080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EFEDE3"/>
                </a:solidFill>
                <a:latin typeface="Architects Daughter"/>
                <a:ea typeface="Architects Daughter"/>
                <a:cs typeface="Architects Daughter"/>
                <a:sym typeface="Architects Daughter"/>
              </a:rPr>
              <a:t>Tom</a:t>
            </a:r>
            <a:endParaRPr/>
          </a:p>
        </p:txBody>
      </p:sp>
      <p:sp>
        <p:nvSpPr>
          <p:cNvPr id="145" name="Google Shape;145;p18"/>
          <p:cNvSpPr txBox="1"/>
          <p:nvPr/>
        </p:nvSpPr>
        <p:spPr>
          <a:xfrm rot="-2278715">
            <a:off x="6975475" y="5576888"/>
            <a:ext cx="2352675" cy="7080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EFEDE3"/>
                </a:solidFill>
                <a:latin typeface="Architects Daughter"/>
                <a:ea typeface="Architects Daughter"/>
                <a:cs typeface="Architects Daughter"/>
                <a:sym typeface="Architects Daughter"/>
              </a:rPr>
              <a:t>Sherry</a:t>
            </a:r>
            <a:endParaRPr/>
          </a:p>
        </p:txBody>
      </p:sp>
      <p:sp>
        <p:nvSpPr>
          <p:cNvPr id="146" name="Google Shape;146;p18"/>
          <p:cNvSpPr/>
          <p:nvPr/>
        </p:nvSpPr>
        <p:spPr>
          <a:xfrm>
            <a:off x="6286500" y="4648200"/>
            <a:ext cx="2705100" cy="2066925"/>
          </a:xfrm>
          <a:custGeom>
            <a:avLst/>
            <a:gdLst/>
            <a:ahLst/>
            <a:cxnLst/>
            <a:rect l="l" t="t" r="r" b="b"/>
            <a:pathLst>
              <a:path w="2705100" h="2066925" extrusionOk="0">
                <a:moveTo>
                  <a:pt x="0" y="2066925"/>
                </a:moveTo>
                <a:lnTo>
                  <a:pt x="2043112" y="2066925"/>
                </a:lnTo>
                <a:lnTo>
                  <a:pt x="2700337" y="1381125"/>
                </a:lnTo>
                <a:cubicBezTo>
                  <a:pt x="2701925" y="920750"/>
                  <a:pt x="2703512" y="460375"/>
                  <a:pt x="2705100" y="0"/>
                </a:cubicBezTo>
                <a:lnTo>
                  <a:pt x="2662237" y="0"/>
                </a:lnTo>
                <a:lnTo>
                  <a:pt x="190500" y="1933575"/>
                </a:lnTo>
              </a:path>
            </a:pathLst>
          </a:custGeom>
          <a:solidFill>
            <a:schemeClr val="dk1"/>
          </a:solidFill>
          <a:ln w="9525"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4"/>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fade">
                                      <p:cBhvr>
                                        <p:cTn id="11" dur="2000"/>
                                        <p:tgtEl>
                                          <p:spTgt spid="138"/>
                                        </p:tgtEl>
                                      </p:cBhvr>
                                    </p:animEffect>
                                  </p:childTnLst>
                                </p:cTn>
                              </p:par>
                              <p:par>
                                <p:cTn id="12" presetID="10" presetClass="exit" presetSubtype="0" fill="hold" nodeType="withEffect">
                                  <p:stCondLst>
                                    <p:cond delay="0"/>
                                  </p:stCondLst>
                                  <p:childTnLst>
                                    <p:animEffect transition="out" filter="fade">
                                      <p:cBhvr>
                                        <p:cTn id="13" dur="500"/>
                                        <p:tgtEl>
                                          <p:spTgt spid="146"/>
                                        </p:tgtEl>
                                      </p:cBhvr>
                                    </p:animEffect>
                                    <p:set>
                                      <p:cBhvr>
                                        <p:cTn id="14" dur="1" fill="hold">
                                          <p:stCondLst>
                                            <p:cond delay="500"/>
                                          </p:stCondLst>
                                        </p:cTn>
                                        <p:tgtEl>
                                          <p:spTgt spid="146"/>
                                        </p:tgtEl>
                                        <p:attrNameLst>
                                          <p:attrName>style.visibility</p:attrName>
                                        </p:attrNameLst>
                                      </p:cBhvr>
                                      <p:to>
                                        <p:strVal val="hidden"/>
                                      </p:to>
                                    </p:set>
                                  </p:childTnLst>
                                </p:cTn>
                              </p:par>
                            </p:childTnLst>
                          </p:cTn>
                        </p:par>
                        <p:par>
                          <p:cTn id="15" fill="hold">
                            <p:stCondLst>
                              <p:cond delay="2000"/>
                            </p:stCondLst>
                            <p:childTnLst>
                              <p:par>
                                <p:cTn id="16" presetID="10" presetClass="exit" presetSubtype="0" fill="hold" nodeType="afterEffect">
                                  <p:stCondLst>
                                    <p:cond delay="1500"/>
                                  </p:stCondLst>
                                  <p:childTnLst>
                                    <p:animEffect transition="out" filter="fade">
                                      <p:cBhvr>
                                        <p:cTn id="17" dur="2000"/>
                                        <p:tgtEl>
                                          <p:spTgt spid="138"/>
                                        </p:tgtEl>
                                      </p:cBhvr>
                                    </p:animEffect>
                                    <p:set>
                                      <p:cBhvr>
                                        <p:cTn id="18" dur="1" fill="hold">
                                          <p:stCondLst>
                                            <p:cond delay="2000"/>
                                          </p:stCondLst>
                                        </p:cTn>
                                        <p:tgtEl>
                                          <p:spTgt spid="138"/>
                                        </p:tgtEl>
                                        <p:attrNameLst>
                                          <p:attrName>style.visibility</p:attrName>
                                        </p:attrNameLst>
                                      </p:cBhvr>
                                      <p:to>
                                        <p:strVal val="hidden"/>
                                      </p:to>
                                    </p:set>
                                  </p:childTnLst>
                                </p:cTn>
                              </p:par>
                              <p:par>
                                <p:cTn id="19" presetID="10" presetClass="entr" presetSubtype="0" fill="hold" nodeType="withEffect">
                                  <p:stCondLst>
                                    <p:cond delay="1500"/>
                                  </p:stCondLst>
                                  <p:childTnLst>
                                    <p:set>
                                      <p:cBhvr>
                                        <p:cTn id="20" dur="1" fill="hold">
                                          <p:stCondLst>
                                            <p:cond delay="0"/>
                                          </p:stCondLst>
                                        </p:cTn>
                                        <p:tgtEl>
                                          <p:spTgt spid="139"/>
                                        </p:tgtEl>
                                        <p:attrNameLst>
                                          <p:attrName>style.visibility</p:attrName>
                                        </p:attrNameLst>
                                      </p:cBhvr>
                                      <p:to>
                                        <p:strVal val="visible"/>
                                      </p:to>
                                    </p:set>
                                    <p:animEffect transition="in" filter="fade">
                                      <p:cBhvr>
                                        <p:cTn id="21" dur="2000"/>
                                        <p:tgtEl>
                                          <p:spTgt spid="139"/>
                                        </p:tgtEl>
                                      </p:cBhvr>
                                    </p:animEffect>
                                  </p:childTnLst>
                                </p:cTn>
                              </p:par>
                            </p:childTnLst>
                          </p:cTn>
                        </p:par>
                        <p:par>
                          <p:cTn id="22" fill="hold">
                            <p:stCondLst>
                              <p:cond delay="4000"/>
                            </p:stCondLst>
                            <p:childTnLst>
                              <p:par>
                                <p:cTn id="23" presetID="10" presetClass="exit" presetSubtype="0" fill="hold" nodeType="afterEffect">
                                  <p:stCondLst>
                                    <p:cond delay="1500"/>
                                  </p:stCondLst>
                                  <p:childTnLst>
                                    <p:animEffect transition="out" filter="fade">
                                      <p:cBhvr>
                                        <p:cTn id="24" dur="2000"/>
                                        <p:tgtEl>
                                          <p:spTgt spid="139"/>
                                        </p:tgtEl>
                                      </p:cBhvr>
                                    </p:animEffect>
                                    <p:set>
                                      <p:cBhvr>
                                        <p:cTn id="25" dur="1" fill="hold">
                                          <p:stCondLst>
                                            <p:cond delay="2000"/>
                                          </p:stCondLst>
                                        </p:cTn>
                                        <p:tgtEl>
                                          <p:spTgt spid="139"/>
                                        </p:tgtEl>
                                        <p:attrNameLst>
                                          <p:attrName>style.visibility</p:attrName>
                                        </p:attrNameLst>
                                      </p:cBhvr>
                                      <p:to>
                                        <p:strVal val="hidden"/>
                                      </p:to>
                                    </p:set>
                                  </p:childTnLst>
                                </p:cTn>
                              </p:par>
                              <p:par>
                                <p:cTn id="26" presetID="10" presetClass="entr" presetSubtype="0" fill="hold" nodeType="withEffect">
                                  <p:stCondLst>
                                    <p:cond delay="1500"/>
                                  </p:stCondLst>
                                  <p:childTnLst>
                                    <p:set>
                                      <p:cBhvr>
                                        <p:cTn id="27" dur="1" fill="hold">
                                          <p:stCondLst>
                                            <p:cond delay="0"/>
                                          </p:stCondLst>
                                        </p:cTn>
                                        <p:tgtEl>
                                          <p:spTgt spid="140"/>
                                        </p:tgtEl>
                                        <p:attrNameLst>
                                          <p:attrName>style.visibility</p:attrName>
                                        </p:attrNameLst>
                                      </p:cBhvr>
                                      <p:to>
                                        <p:strVal val="visible"/>
                                      </p:to>
                                    </p:set>
                                    <p:animEffect transition="in" filter="fade">
                                      <p:cBhvr>
                                        <p:cTn id="28" dur="2000"/>
                                        <p:tgtEl>
                                          <p:spTgt spid="140"/>
                                        </p:tgtEl>
                                      </p:cBhvr>
                                    </p:animEffect>
                                  </p:childTnLst>
                                </p:cTn>
                              </p:par>
                            </p:childTnLst>
                          </p:cTn>
                        </p:par>
                        <p:par>
                          <p:cTn id="29" fill="hold">
                            <p:stCondLst>
                              <p:cond delay="6000"/>
                            </p:stCondLst>
                            <p:childTnLst>
                              <p:par>
                                <p:cTn id="30" presetID="10" presetClass="exit" presetSubtype="0" fill="hold" nodeType="afterEffect">
                                  <p:stCondLst>
                                    <p:cond delay="1500"/>
                                  </p:stCondLst>
                                  <p:childTnLst>
                                    <p:animEffect transition="out" filter="fade">
                                      <p:cBhvr>
                                        <p:cTn id="31" dur="2000"/>
                                        <p:tgtEl>
                                          <p:spTgt spid="140"/>
                                        </p:tgtEl>
                                      </p:cBhvr>
                                    </p:animEffect>
                                    <p:set>
                                      <p:cBhvr>
                                        <p:cTn id="32" dur="1" fill="hold">
                                          <p:stCondLst>
                                            <p:cond delay="2000"/>
                                          </p:stCondLst>
                                        </p:cTn>
                                        <p:tgtEl>
                                          <p:spTgt spid="140"/>
                                        </p:tgtEl>
                                        <p:attrNameLst>
                                          <p:attrName>style.visibility</p:attrName>
                                        </p:attrNameLst>
                                      </p:cBhvr>
                                      <p:to>
                                        <p:strVal val="hidden"/>
                                      </p:to>
                                    </p:set>
                                  </p:childTnLst>
                                </p:cTn>
                              </p:par>
                              <p:par>
                                <p:cTn id="33" presetID="10" presetClass="entr" presetSubtype="0" fill="hold" nodeType="withEffect">
                                  <p:stCondLst>
                                    <p:cond delay="1500"/>
                                  </p:stCondLst>
                                  <p:childTnLst>
                                    <p:set>
                                      <p:cBhvr>
                                        <p:cTn id="34" dur="1" fill="hold">
                                          <p:stCondLst>
                                            <p:cond delay="0"/>
                                          </p:stCondLst>
                                        </p:cTn>
                                        <p:tgtEl>
                                          <p:spTgt spid="145"/>
                                        </p:tgtEl>
                                        <p:attrNameLst>
                                          <p:attrName>style.visibility</p:attrName>
                                        </p:attrNameLst>
                                      </p:cBhvr>
                                      <p:to>
                                        <p:strVal val="visible"/>
                                      </p:to>
                                    </p:set>
                                    <p:animEffect transition="in" filter="fade">
                                      <p:cBhvr>
                                        <p:cTn id="35" dur="2000"/>
                                        <p:tgtEl>
                                          <p:spTgt spid="145"/>
                                        </p:tgtEl>
                                      </p:cBhvr>
                                    </p:animEffect>
                                  </p:childTnLst>
                                </p:cTn>
                              </p:par>
                            </p:childTnLst>
                          </p:cTn>
                        </p:par>
                        <p:par>
                          <p:cTn id="36" fill="hold">
                            <p:stCondLst>
                              <p:cond delay="8000"/>
                            </p:stCondLst>
                            <p:childTnLst>
                              <p:par>
                                <p:cTn id="37" presetID="10" presetClass="exit" presetSubtype="0" fill="hold" nodeType="afterEffect">
                                  <p:stCondLst>
                                    <p:cond delay="1500"/>
                                  </p:stCondLst>
                                  <p:childTnLst>
                                    <p:animEffect transition="out" filter="fade">
                                      <p:cBhvr>
                                        <p:cTn id="38" dur="2000"/>
                                        <p:tgtEl>
                                          <p:spTgt spid="145"/>
                                        </p:tgtEl>
                                      </p:cBhvr>
                                    </p:animEffect>
                                    <p:set>
                                      <p:cBhvr>
                                        <p:cTn id="39" dur="1" fill="hold">
                                          <p:stCondLst>
                                            <p:cond delay="2000"/>
                                          </p:stCondLst>
                                        </p:cTn>
                                        <p:tgtEl>
                                          <p:spTgt spid="145"/>
                                        </p:tgtEl>
                                        <p:attrNameLst>
                                          <p:attrName>style.visibility</p:attrName>
                                        </p:attrNameLst>
                                      </p:cBhvr>
                                      <p:to>
                                        <p:strVal val="hidden"/>
                                      </p:to>
                                    </p:set>
                                  </p:childTnLst>
                                </p:cTn>
                              </p:par>
                              <p:par>
                                <p:cTn id="40" presetID="10" presetClass="entr" presetSubtype="0" fill="hold" nodeType="withEffect">
                                  <p:stCondLst>
                                    <p:cond delay="1500"/>
                                  </p:stCondLst>
                                  <p:childTnLst>
                                    <p:set>
                                      <p:cBhvr>
                                        <p:cTn id="41" dur="1" fill="hold">
                                          <p:stCondLst>
                                            <p:cond delay="0"/>
                                          </p:stCondLst>
                                        </p:cTn>
                                        <p:tgtEl>
                                          <p:spTgt spid="141"/>
                                        </p:tgtEl>
                                        <p:attrNameLst>
                                          <p:attrName>style.visibility</p:attrName>
                                        </p:attrNameLst>
                                      </p:cBhvr>
                                      <p:to>
                                        <p:strVal val="visible"/>
                                      </p:to>
                                    </p:set>
                                    <p:animEffect transition="in" filter="fade">
                                      <p:cBhvr>
                                        <p:cTn id="42" dur="2000"/>
                                        <p:tgtEl>
                                          <p:spTgt spid="141"/>
                                        </p:tgtEl>
                                      </p:cBhvr>
                                    </p:animEffect>
                                  </p:childTnLst>
                                </p:cTn>
                              </p:par>
                            </p:childTnLst>
                          </p:cTn>
                        </p:par>
                        <p:par>
                          <p:cTn id="43" fill="hold">
                            <p:stCondLst>
                              <p:cond delay="10000"/>
                            </p:stCondLst>
                            <p:childTnLst>
                              <p:par>
                                <p:cTn id="44" presetID="10" presetClass="exit" presetSubtype="0" fill="hold" nodeType="afterEffect">
                                  <p:stCondLst>
                                    <p:cond delay="1500"/>
                                  </p:stCondLst>
                                  <p:childTnLst>
                                    <p:animEffect transition="out" filter="fade">
                                      <p:cBhvr>
                                        <p:cTn id="45" dur="2000"/>
                                        <p:tgtEl>
                                          <p:spTgt spid="141"/>
                                        </p:tgtEl>
                                      </p:cBhvr>
                                    </p:animEffect>
                                    <p:set>
                                      <p:cBhvr>
                                        <p:cTn id="46" dur="1" fill="hold">
                                          <p:stCondLst>
                                            <p:cond delay="2000"/>
                                          </p:stCondLst>
                                        </p:cTn>
                                        <p:tgtEl>
                                          <p:spTgt spid="141"/>
                                        </p:tgtEl>
                                        <p:attrNameLst>
                                          <p:attrName>style.visibility</p:attrName>
                                        </p:attrNameLst>
                                      </p:cBhvr>
                                      <p:to>
                                        <p:strVal val="hidden"/>
                                      </p:to>
                                    </p:set>
                                  </p:childTnLst>
                                </p:cTn>
                              </p:par>
                              <p:par>
                                <p:cTn id="47" presetID="10" presetClass="entr" presetSubtype="0" fill="hold" nodeType="withEffect">
                                  <p:stCondLst>
                                    <p:cond delay="1500"/>
                                  </p:stCondLst>
                                  <p:childTnLst>
                                    <p:set>
                                      <p:cBhvr>
                                        <p:cTn id="48" dur="1" fill="hold">
                                          <p:stCondLst>
                                            <p:cond delay="0"/>
                                          </p:stCondLst>
                                        </p:cTn>
                                        <p:tgtEl>
                                          <p:spTgt spid="144"/>
                                        </p:tgtEl>
                                        <p:attrNameLst>
                                          <p:attrName>style.visibility</p:attrName>
                                        </p:attrNameLst>
                                      </p:cBhvr>
                                      <p:to>
                                        <p:strVal val="visible"/>
                                      </p:to>
                                    </p:set>
                                    <p:animEffect transition="in" filter="fade">
                                      <p:cBhvr>
                                        <p:cTn id="49" dur="2000"/>
                                        <p:tgtEl>
                                          <p:spTgt spid="144"/>
                                        </p:tgtEl>
                                      </p:cBhvr>
                                    </p:animEffect>
                                  </p:childTnLst>
                                </p:cTn>
                              </p:par>
                            </p:childTnLst>
                          </p:cTn>
                        </p:par>
                        <p:par>
                          <p:cTn id="50" fill="hold">
                            <p:stCondLst>
                              <p:cond delay="12000"/>
                            </p:stCondLst>
                            <p:childTnLst>
                              <p:par>
                                <p:cTn id="51" presetID="10" presetClass="exit" presetSubtype="0" fill="hold" nodeType="afterEffect">
                                  <p:stCondLst>
                                    <p:cond delay="1500"/>
                                  </p:stCondLst>
                                  <p:childTnLst>
                                    <p:animEffect transition="out" filter="fade">
                                      <p:cBhvr>
                                        <p:cTn id="52" dur="2000"/>
                                        <p:tgtEl>
                                          <p:spTgt spid="144"/>
                                        </p:tgtEl>
                                      </p:cBhvr>
                                    </p:animEffect>
                                    <p:set>
                                      <p:cBhvr>
                                        <p:cTn id="53" dur="1" fill="hold">
                                          <p:stCondLst>
                                            <p:cond delay="2000"/>
                                          </p:stCondLst>
                                        </p:cTn>
                                        <p:tgtEl>
                                          <p:spTgt spid="144"/>
                                        </p:tgtEl>
                                        <p:attrNameLst>
                                          <p:attrName>style.visibility</p:attrName>
                                        </p:attrNameLst>
                                      </p:cBhvr>
                                      <p:to>
                                        <p:strVal val="hidden"/>
                                      </p:to>
                                    </p:set>
                                  </p:childTnLst>
                                </p:cTn>
                              </p:par>
                              <p:par>
                                <p:cTn id="54" presetID="10" presetClass="entr" presetSubtype="0" fill="hold" nodeType="withEffect">
                                  <p:stCondLst>
                                    <p:cond delay="1500"/>
                                  </p:stCondLst>
                                  <p:childTnLst>
                                    <p:set>
                                      <p:cBhvr>
                                        <p:cTn id="55" dur="1" fill="hold">
                                          <p:stCondLst>
                                            <p:cond delay="0"/>
                                          </p:stCondLst>
                                        </p:cTn>
                                        <p:tgtEl>
                                          <p:spTgt spid="142"/>
                                        </p:tgtEl>
                                        <p:attrNameLst>
                                          <p:attrName>style.visibility</p:attrName>
                                        </p:attrNameLst>
                                      </p:cBhvr>
                                      <p:to>
                                        <p:strVal val="visible"/>
                                      </p:to>
                                    </p:set>
                                    <p:animEffect transition="in" filter="fade">
                                      <p:cBhvr>
                                        <p:cTn id="56" dur="2000"/>
                                        <p:tgtEl>
                                          <p:spTgt spid="142"/>
                                        </p:tgtEl>
                                      </p:cBhvr>
                                    </p:animEffect>
                                  </p:childTnLst>
                                </p:cTn>
                              </p:par>
                            </p:childTnLst>
                          </p:cTn>
                        </p:par>
                        <p:par>
                          <p:cTn id="57" fill="hold">
                            <p:stCondLst>
                              <p:cond delay="14000"/>
                            </p:stCondLst>
                            <p:childTnLst>
                              <p:par>
                                <p:cTn id="58" presetID="10" presetClass="exit" presetSubtype="0" fill="hold" nodeType="afterEffect">
                                  <p:stCondLst>
                                    <p:cond delay="1500"/>
                                  </p:stCondLst>
                                  <p:childTnLst>
                                    <p:animEffect transition="out" filter="fade">
                                      <p:cBhvr>
                                        <p:cTn id="59" dur="2000"/>
                                        <p:tgtEl>
                                          <p:spTgt spid="142"/>
                                        </p:tgtEl>
                                      </p:cBhvr>
                                    </p:animEffect>
                                    <p:set>
                                      <p:cBhvr>
                                        <p:cTn id="60" dur="1" fill="hold">
                                          <p:stCondLst>
                                            <p:cond delay="2000"/>
                                          </p:stCondLst>
                                        </p:cTn>
                                        <p:tgtEl>
                                          <p:spTgt spid="142"/>
                                        </p:tgtEl>
                                        <p:attrNameLst>
                                          <p:attrName>style.visibility</p:attrName>
                                        </p:attrNameLst>
                                      </p:cBhvr>
                                      <p:to>
                                        <p:strVal val="hidden"/>
                                      </p:to>
                                    </p:set>
                                  </p:childTnLst>
                                </p:cTn>
                              </p:par>
                              <p:par>
                                <p:cTn id="61" presetID="10" presetClass="entr" presetSubtype="0" fill="hold" nodeType="withEffect">
                                  <p:stCondLst>
                                    <p:cond delay="1500"/>
                                  </p:stCondLst>
                                  <p:childTnLst>
                                    <p:set>
                                      <p:cBhvr>
                                        <p:cTn id="62" dur="1" fill="hold">
                                          <p:stCondLst>
                                            <p:cond delay="0"/>
                                          </p:stCondLst>
                                        </p:cTn>
                                        <p:tgtEl>
                                          <p:spTgt spid="143"/>
                                        </p:tgtEl>
                                        <p:attrNameLst>
                                          <p:attrName>style.visibility</p:attrName>
                                        </p:attrNameLst>
                                      </p:cBhvr>
                                      <p:to>
                                        <p:strVal val="visible"/>
                                      </p:to>
                                    </p:set>
                                    <p:animEffect transition="in" filter="fade">
                                      <p:cBhvr>
                                        <p:cTn id="63" dur="2000"/>
                                        <p:tgtEl>
                                          <p:spTgt spid="143"/>
                                        </p:tgtEl>
                                      </p:cBhvr>
                                    </p:animEffect>
                                  </p:childTnLst>
                                </p:cTn>
                              </p:par>
                            </p:childTnLst>
                          </p:cTn>
                        </p:par>
                        <p:par>
                          <p:cTn id="64" fill="hold">
                            <p:stCondLst>
                              <p:cond delay="16000"/>
                            </p:stCondLst>
                            <p:childTnLst>
                              <p:par>
                                <p:cTn id="65" presetID="10" presetClass="exit" presetSubtype="0" fill="hold" nodeType="afterEffect">
                                  <p:stCondLst>
                                    <p:cond delay="1500"/>
                                  </p:stCondLst>
                                  <p:childTnLst>
                                    <p:animEffect transition="out" filter="fade">
                                      <p:cBhvr>
                                        <p:cTn id="66" dur="2000"/>
                                        <p:tgtEl>
                                          <p:spTgt spid="143"/>
                                        </p:tgtEl>
                                      </p:cBhvr>
                                    </p:animEffect>
                                    <p:set>
                                      <p:cBhvr>
                                        <p:cTn id="67" dur="1" fill="hold">
                                          <p:stCondLst>
                                            <p:cond delay="2000"/>
                                          </p:stCondLst>
                                        </p:cTn>
                                        <p:tgtEl>
                                          <p:spTgt spid="1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72"/>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sp>
        <p:nvSpPr>
          <p:cNvPr id="1081" name="Google Shape;1081;p72"/>
          <p:cNvSpPr txBox="1">
            <a:spLocks noGrp="1"/>
          </p:cNvSpPr>
          <p:nvPr>
            <p:ph type="title" idx="4294967295"/>
          </p:nvPr>
        </p:nvSpPr>
        <p:spPr>
          <a:xfrm>
            <a:off x="0" y="327025"/>
            <a:ext cx="8559800" cy="6413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Medication Dosages</a:t>
            </a:r>
            <a:endParaRPr/>
          </a:p>
        </p:txBody>
      </p:sp>
      <p:sp>
        <p:nvSpPr>
          <p:cNvPr id="1082" name="Google Shape;1082;p72"/>
          <p:cNvSpPr txBox="1">
            <a:spLocks noGrp="1"/>
          </p:cNvSpPr>
          <p:nvPr>
            <p:ph type="body" idx="4294967295"/>
          </p:nvPr>
        </p:nvSpPr>
        <p:spPr>
          <a:xfrm>
            <a:off x="514350" y="2590800"/>
            <a:ext cx="3706813" cy="32766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Calibri"/>
              <a:buChar char="•"/>
            </a:pPr>
            <a:r>
              <a:rPr lang="en-US" sz="2800"/>
              <a:t>On-site doses were directly observed by study personnel</a:t>
            </a:r>
            <a:endParaRPr/>
          </a:p>
          <a:p>
            <a:pPr marL="342900" lvl="0" indent="-342900" algn="l" rtl="0">
              <a:spcBef>
                <a:spcPts val="1680"/>
              </a:spcBef>
              <a:spcAft>
                <a:spcPts val="0"/>
              </a:spcAft>
              <a:buClr>
                <a:schemeClr val="dk1"/>
              </a:buClr>
              <a:buSzPts val="2800"/>
              <a:buFont typeface="Calibri"/>
              <a:buChar char="•"/>
            </a:pPr>
            <a:r>
              <a:rPr lang="en-US" sz="2800"/>
              <a:t>Take home doses given when clinic was closed</a:t>
            </a:r>
            <a:endParaRPr/>
          </a:p>
        </p:txBody>
      </p:sp>
      <p:sp>
        <p:nvSpPr>
          <p:cNvPr id="1083" name="Google Shape;1083;p72"/>
          <p:cNvSpPr txBox="1">
            <a:spLocks noGrp="1"/>
          </p:cNvSpPr>
          <p:nvPr>
            <p:ph type="body" idx="4294967295"/>
          </p:nvPr>
        </p:nvSpPr>
        <p:spPr>
          <a:xfrm>
            <a:off x="514350" y="1524000"/>
            <a:ext cx="6477000" cy="922338"/>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Font typeface="Calibri"/>
              <a:buChar char="•"/>
            </a:pPr>
            <a:r>
              <a:rPr lang="en-US" sz="2800"/>
              <a:t>Medication administered on site 5-7 days per week</a:t>
            </a:r>
            <a:endParaRPr/>
          </a:p>
        </p:txBody>
      </p:sp>
      <p:pic>
        <p:nvPicPr>
          <p:cNvPr id="1084" name="Google Shape;1084;p72" descr="suboxone"/>
          <p:cNvPicPr preferRelativeResize="0"/>
          <p:nvPr/>
        </p:nvPicPr>
        <p:blipFill rotWithShape="1">
          <a:blip r:embed="rId3">
            <a:alphaModFix/>
          </a:blip>
          <a:srcRect/>
          <a:stretch/>
        </p:blipFill>
        <p:spPr>
          <a:xfrm>
            <a:off x="4567238" y="3424238"/>
            <a:ext cx="9525" cy="9525"/>
          </a:xfrm>
          <a:prstGeom prst="rect">
            <a:avLst/>
          </a:prstGeom>
          <a:noFill/>
          <a:ln>
            <a:noFill/>
          </a:ln>
        </p:spPr>
      </p:pic>
      <p:pic>
        <p:nvPicPr>
          <p:cNvPr id="1085" name="Google Shape;1085;p72" descr="Suboxone_Bottle"/>
          <p:cNvPicPr preferRelativeResize="0"/>
          <p:nvPr/>
        </p:nvPicPr>
        <p:blipFill rotWithShape="1">
          <a:blip r:embed="rId4">
            <a:alphaModFix/>
          </a:blip>
          <a:srcRect/>
          <a:stretch/>
        </p:blipFill>
        <p:spPr>
          <a:xfrm>
            <a:off x="4221163" y="3200400"/>
            <a:ext cx="4318000" cy="2065338"/>
          </a:xfrm>
          <a:prstGeom prst="rect">
            <a:avLst/>
          </a:prstGeom>
          <a:noFill/>
          <a:ln>
            <a:noFill/>
          </a:ln>
        </p:spPr>
      </p:pic>
      <p:sp>
        <p:nvSpPr>
          <p:cNvPr id="1086" name="Google Shape;1086;p72"/>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73"/>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sp>
        <p:nvSpPr>
          <p:cNvPr id="1093" name="Google Shape;1093;p73"/>
          <p:cNvSpPr txBox="1">
            <a:spLocks noGrp="1"/>
          </p:cNvSpPr>
          <p:nvPr>
            <p:ph type="title" idx="4294967295"/>
          </p:nvPr>
        </p:nvSpPr>
        <p:spPr>
          <a:xfrm>
            <a:off x="0" y="411163"/>
            <a:ext cx="8677275" cy="6413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Medication Dosages</a:t>
            </a:r>
            <a:endParaRPr/>
          </a:p>
        </p:txBody>
      </p:sp>
      <p:sp>
        <p:nvSpPr>
          <p:cNvPr id="1094" name="Google Shape;1094;p73"/>
          <p:cNvSpPr txBox="1">
            <a:spLocks noGrp="1"/>
          </p:cNvSpPr>
          <p:nvPr>
            <p:ph type="body" idx="4294967295"/>
          </p:nvPr>
        </p:nvSpPr>
        <p:spPr>
          <a:xfrm>
            <a:off x="268288" y="1219200"/>
            <a:ext cx="8229600" cy="41910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Calibri"/>
              <a:buChar char="•"/>
            </a:pPr>
            <a:r>
              <a:rPr lang="en-US" sz="2800">
                <a:solidFill>
                  <a:schemeClr val="hlink"/>
                </a:solidFill>
              </a:rPr>
              <a:t>Day 1:</a:t>
            </a:r>
            <a:endParaRPr/>
          </a:p>
          <a:p>
            <a:pPr marL="742950" lvl="1" indent="-285750" algn="l" rtl="0">
              <a:spcBef>
                <a:spcPts val="1040"/>
              </a:spcBef>
              <a:spcAft>
                <a:spcPts val="0"/>
              </a:spcAft>
              <a:buClr>
                <a:schemeClr val="dk1"/>
              </a:buClr>
              <a:buSzPts val="2400"/>
              <a:buChar char="–"/>
            </a:pPr>
            <a:r>
              <a:rPr lang="en-US" sz="2400"/>
              <a:t>2 mg administered and observed for 1.5 – 2 hours</a:t>
            </a:r>
            <a:endParaRPr/>
          </a:p>
          <a:p>
            <a:pPr marL="742950" lvl="1" indent="-285750" algn="l" rtl="0">
              <a:spcBef>
                <a:spcPts val="960"/>
              </a:spcBef>
              <a:spcAft>
                <a:spcPts val="0"/>
              </a:spcAft>
              <a:buClr>
                <a:schemeClr val="dk1"/>
              </a:buClr>
              <a:buSzPts val="2400"/>
              <a:buChar char="–"/>
            </a:pPr>
            <a:r>
              <a:rPr lang="en-US" sz="2400"/>
              <a:t>A second dose of 2-6 mg administered as appropriate</a:t>
            </a:r>
            <a:endParaRPr/>
          </a:p>
          <a:p>
            <a:pPr marL="342900" lvl="0" indent="-342900" algn="l" rtl="0">
              <a:spcBef>
                <a:spcPts val="1040"/>
              </a:spcBef>
              <a:spcAft>
                <a:spcPts val="0"/>
              </a:spcAft>
              <a:buClr>
                <a:schemeClr val="dk1"/>
              </a:buClr>
              <a:buSzPts val="2800"/>
              <a:buFont typeface="Calibri"/>
              <a:buChar char="•"/>
            </a:pPr>
            <a:r>
              <a:rPr lang="en-US" sz="2800">
                <a:solidFill>
                  <a:schemeClr val="hlink"/>
                </a:solidFill>
              </a:rPr>
              <a:t>Day 2:</a:t>
            </a:r>
            <a:endParaRPr/>
          </a:p>
          <a:p>
            <a:pPr marL="742950" lvl="1" indent="-285750" algn="l" rtl="0">
              <a:spcBef>
                <a:spcPts val="1040"/>
              </a:spcBef>
              <a:spcAft>
                <a:spcPts val="0"/>
              </a:spcAft>
              <a:buClr>
                <a:schemeClr val="dk1"/>
              </a:buClr>
              <a:buSzPts val="2400"/>
              <a:buChar char="–"/>
            </a:pPr>
            <a:r>
              <a:rPr lang="en-US" sz="2400"/>
              <a:t>Received dose from day 1 unless adjustment needed and observed for 1.5 – 2 hours</a:t>
            </a:r>
            <a:endParaRPr/>
          </a:p>
          <a:p>
            <a:pPr marL="742950" lvl="1" indent="-285750" algn="l" rtl="0">
              <a:spcBef>
                <a:spcPts val="960"/>
              </a:spcBef>
              <a:spcAft>
                <a:spcPts val="0"/>
              </a:spcAft>
              <a:buClr>
                <a:schemeClr val="dk1"/>
              </a:buClr>
              <a:buSzPts val="2400"/>
              <a:buChar char="–"/>
            </a:pPr>
            <a:r>
              <a:rPr lang="en-US" sz="2400"/>
              <a:t>Additional 2-6 mg could be administered as needed</a:t>
            </a:r>
            <a:endParaRPr/>
          </a:p>
          <a:p>
            <a:pPr marL="342900" lvl="0" indent="-342900" algn="l" rtl="0">
              <a:spcBef>
                <a:spcPts val="1040"/>
              </a:spcBef>
              <a:spcAft>
                <a:spcPts val="0"/>
              </a:spcAft>
              <a:buClr>
                <a:schemeClr val="dk1"/>
              </a:buClr>
              <a:buSzPts val="2800"/>
              <a:buFont typeface="Calibri"/>
              <a:buChar char="•"/>
            </a:pPr>
            <a:r>
              <a:rPr lang="en-US" sz="2800">
                <a:solidFill>
                  <a:schemeClr val="hlink"/>
                </a:solidFill>
              </a:rPr>
              <a:t>Day 3:</a:t>
            </a:r>
            <a:endParaRPr/>
          </a:p>
          <a:p>
            <a:pPr marL="742950" lvl="1" indent="-285750" algn="l" rtl="0">
              <a:spcBef>
                <a:spcPts val="1040"/>
              </a:spcBef>
              <a:spcAft>
                <a:spcPts val="0"/>
              </a:spcAft>
              <a:buClr>
                <a:schemeClr val="dk1"/>
              </a:buClr>
              <a:buSzPts val="2400"/>
              <a:buChar char="–"/>
            </a:pPr>
            <a:r>
              <a:rPr lang="en-US" sz="2400"/>
              <a:t>Received dose from day 2 unless adjustment needed and observed for 1.5 – 2 hours</a:t>
            </a:r>
            <a:endParaRPr/>
          </a:p>
          <a:p>
            <a:pPr marL="742950" lvl="1" indent="-285750" algn="l" rtl="0">
              <a:spcBef>
                <a:spcPts val="960"/>
              </a:spcBef>
              <a:spcAft>
                <a:spcPts val="0"/>
              </a:spcAft>
              <a:buClr>
                <a:schemeClr val="dk1"/>
              </a:buClr>
              <a:buSzPts val="2400"/>
              <a:buChar char="–"/>
            </a:pPr>
            <a:r>
              <a:rPr lang="en-US" sz="2400"/>
              <a:t>Additional 2-6 mg could be administered as needed</a:t>
            </a:r>
            <a:endParaRPr/>
          </a:p>
        </p:txBody>
      </p:sp>
      <p:pic>
        <p:nvPicPr>
          <p:cNvPr id="1095" name="Google Shape;1095;p73"/>
          <p:cNvPicPr preferRelativeResize="0"/>
          <p:nvPr/>
        </p:nvPicPr>
        <p:blipFill rotWithShape="1">
          <a:blip r:embed="rId3">
            <a:alphaModFix/>
          </a:blip>
          <a:srcRect/>
          <a:stretch/>
        </p:blipFill>
        <p:spPr>
          <a:xfrm>
            <a:off x="6651625" y="304800"/>
            <a:ext cx="1846263" cy="1003300"/>
          </a:xfrm>
          <a:prstGeom prst="rect">
            <a:avLst/>
          </a:prstGeom>
          <a:noFill/>
          <a:ln>
            <a:noFill/>
          </a:ln>
        </p:spPr>
      </p:pic>
      <p:sp>
        <p:nvSpPr>
          <p:cNvPr id="1096" name="Google Shape;1096;p73"/>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4">
                                            <p:txEl>
                                              <p:pRg st="0" end="0"/>
                                            </p:txEl>
                                          </p:spTgt>
                                        </p:tgtEl>
                                        <p:attrNameLst>
                                          <p:attrName>style.visibility</p:attrName>
                                        </p:attrNameLst>
                                      </p:cBhvr>
                                      <p:to>
                                        <p:strVal val="visible"/>
                                      </p:to>
                                    </p:set>
                                    <p:animEffect transition="in" filter="fade">
                                      <p:cBhvr>
                                        <p:cTn id="7" dur="500"/>
                                        <p:tgtEl>
                                          <p:spTgt spid="10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4">
                                            <p:txEl>
                                              <p:pRg st="1" end="1"/>
                                            </p:txEl>
                                          </p:spTgt>
                                        </p:tgtEl>
                                        <p:attrNameLst>
                                          <p:attrName>style.visibility</p:attrName>
                                        </p:attrNameLst>
                                      </p:cBhvr>
                                      <p:to>
                                        <p:strVal val="visible"/>
                                      </p:to>
                                    </p:set>
                                    <p:animEffect transition="in" filter="fade">
                                      <p:cBhvr>
                                        <p:cTn id="12" dur="500"/>
                                        <p:tgtEl>
                                          <p:spTgt spid="109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94">
                                            <p:txEl>
                                              <p:pRg st="2" end="2"/>
                                            </p:txEl>
                                          </p:spTgt>
                                        </p:tgtEl>
                                        <p:attrNameLst>
                                          <p:attrName>style.visibility</p:attrName>
                                        </p:attrNameLst>
                                      </p:cBhvr>
                                      <p:to>
                                        <p:strVal val="visible"/>
                                      </p:to>
                                    </p:set>
                                    <p:animEffect transition="in" filter="fade">
                                      <p:cBhvr>
                                        <p:cTn id="17" dur="500"/>
                                        <p:tgtEl>
                                          <p:spTgt spid="109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94">
                                            <p:txEl>
                                              <p:pRg st="3" end="3"/>
                                            </p:txEl>
                                          </p:spTgt>
                                        </p:tgtEl>
                                        <p:attrNameLst>
                                          <p:attrName>style.visibility</p:attrName>
                                        </p:attrNameLst>
                                      </p:cBhvr>
                                      <p:to>
                                        <p:strVal val="visible"/>
                                      </p:to>
                                    </p:set>
                                    <p:animEffect transition="in" filter="fade">
                                      <p:cBhvr>
                                        <p:cTn id="22" dur="500"/>
                                        <p:tgtEl>
                                          <p:spTgt spid="109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94">
                                            <p:txEl>
                                              <p:pRg st="4" end="4"/>
                                            </p:txEl>
                                          </p:spTgt>
                                        </p:tgtEl>
                                        <p:attrNameLst>
                                          <p:attrName>style.visibility</p:attrName>
                                        </p:attrNameLst>
                                      </p:cBhvr>
                                      <p:to>
                                        <p:strVal val="visible"/>
                                      </p:to>
                                    </p:set>
                                    <p:animEffect transition="in" filter="fade">
                                      <p:cBhvr>
                                        <p:cTn id="27" dur="500"/>
                                        <p:tgtEl>
                                          <p:spTgt spid="109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94">
                                            <p:txEl>
                                              <p:pRg st="5" end="5"/>
                                            </p:txEl>
                                          </p:spTgt>
                                        </p:tgtEl>
                                        <p:attrNameLst>
                                          <p:attrName>style.visibility</p:attrName>
                                        </p:attrNameLst>
                                      </p:cBhvr>
                                      <p:to>
                                        <p:strVal val="visible"/>
                                      </p:to>
                                    </p:set>
                                    <p:animEffect transition="in" filter="fade">
                                      <p:cBhvr>
                                        <p:cTn id="32" dur="500"/>
                                        <p:tgtEl>
                                          <p:spTgt spid="109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4">
                                            <p:txEl>
                                              <p:pRg st="6" end="6"/>
                                            </p:txEl>
                                          </p:spTgt>
                                        </p:tgtEl>
                                        <p:attrNameLst>
                                          <p:attrName>style.visibility</p:attrName>
                                        </p:attrNameLst>
                                      </p:cBhvr>
                                      <p:to>
                                        <p:strVal val="visible"/>
                                      </p:to>
                                    </p:set>
                                    <p:animEffect transition="in" filter="fade">
                                      <p:cBhvr>
                                        <p:cTn id="37" dur="500"/>
                                        <p:tgtEl>
                                          <p:spTgt spid="109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94">
                                            <p:txEl>
                                              <p:pRg st="7" end="7"/>
                                            </p:txEl>
                                          </p:spTgt>
                                        </p:tgtEl>
                                        <p:attrNameLst>
                                          <p:attrName>style.visibility</p:attrName>
                                        </p:attrNameLst>
                                      </p:cBhvr>
                                      <p:to>
                                        <p:strVal val="visible"/>
                                      </p:to>
                                    </p:set>
                                    <p:animEffect transition="in" filter="fade">
                                      <p:cBhvr>
                                        <p:cTn id="42" dur="500"/>
                                        <p:tgtEl>
                                          <p:spTgt spid="109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94">
                                            <p:txEl>
                                              <p:pRg st="8" end="8"/>
                                            </p:txEl>
                                          </p:spTgt>
                                        </p:tgtEl>
                                        <p:attrNameLst>
                                          <p:attrName>style.visibility</p:attrName>
                                        </p:attrNameLst>
                                      </p:cBhvr>
                                      <p:to>
                                        <p:strVal val="visible"/>
                                      </p:to>
                                    </p:set>
                                    <p:animEffect transition="in" filter="fade">
                                      <p:cBhvr>
                                        <p:cTn id="47" dur="500"/>
                                        <p:tgtEl>
                                          <p:spTgt spid="109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74"/>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sp>
        <p:nvSpPr>
          <p:cNvPr id="1103" name="Google Shape;1103;p74"/>
          <p:cNvSpPr txBox="1">
            <a:spLocks noGrp="1"/>
          </p:cNvSpPr>
          <p:nvPr>
            <p:ph type="title" idx="4294967295"/>
          </p:nvPr>
        </p:nvSpPr>
        <p:spPr>
          <a:xfrm>
            <a:off x="0" y="466725"/>
            <a:ext cx="8574088" cy="6413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Medication Dosages</a:t>
            </a:r>
            <a:endParaRPr/>
          </a:p>
        </p:txBody>
      </p:sp>
      <p:sp>
        <p:nvSpPr>
          <p:cNvPr id="1104" name="Google Shape;1104;p74"/>
          <p:cNvSpPr txBox="1">
            <a:spLocks noGrp="1"/>
          </p:cNvSpPr>
          <p:nvPr>
            <p:ph type="body" idx="4294967295"/>
          </p:nvPr>
        </p:nvSpPr>
        <p:spPr>
          <a:xfrm>
            <a:off x="344488" y="1828800"/>
            <a:ext cx="8229600" cy="45720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hlink"/>
              </a:buClr>
              <a:buSzPts val="3000"/>
              <a:buFont typeface="Arial"/>
              <a:buNone/>
            </a:pPr>
            <a:r>
              <a:rPr lang="en-US" sz="3000" b="1" u="sng">
                <a:solidFill>
                  <a:schemeClr val="hlink"/>
                </a:solidFill>
              </a:rPr>
              <a:t>Detoxification Group</a:t>
            </a:r>
            <a:endParaRPr/>
          </a:p>
          <a:p>
            <a:pPr marL="342900" lvl="0" indent="-342900" algn="l" rtl="0">
              <a:spcBef>
                <a:spcPts val="1160"/>
              </a:spcBef>
              <a:spcAft>
                <a:spcPts val="0"/>
              </a:spcAft>
              <a:buClr>
                <a:schemeClr val="dk1"/>
              </a:buClr>
              <a:buSzPts val="2800"/>
              <a:buFont typeface="Calibri"/>
              <a:buChar char="•"/>
            </a:pPr>
            <a:r>
              <a:rPr lang="en-US" sz="2800"/>
              <a:t>Maximum dose = 14 mg</a:t>
            </a:r>
            <a:endParaRPr/>
          </a:p>
          <a:p>
            <a:pPr marL="342900" lvl="0" indent="-342900" algn="l" rtl="0">
              <a:spcBef>
                <a:spcPts val="1120"/>
              </a:spcBef>
              <a:spcAft>
                <a:spcPts val="0"/>
              </a:spcAft>
              <a:buClr>
                <a:schemeClr val="dk1"/>
              </a:buClr>
              <a:buSzPts val="2800"/>
              <a:buFont typeface="Calibri"/>
              <a:buChar char="•"/>
            </a:pPr>
            <a:r>
              <a:rPr lang="en-US" sz="2800"/>
              <a:t>Taper began immediately and ended by Day 14</a:t>
            </a:r>
            <a:endParaRPr/>
          </a:p>
          <a:p>
            <a:pPr marL="342900" lvl="0" indent="-342900" algn="l" rtl="0">
              <a:spcBef>
                <a:spcPts val="760"/>
              </a:spcBef>
              <a:spcAft>
                <a:spcPts val="0"/>
              </a:spcAft>
              <a:buClr>
                <a:schemeClr val="dk1"/>
              </a:buClr>
              <a:buSzPts val="1000"/>
              <a:buFont typeface="Arial"/>
              <a:buNone/>
            </a:pPr>
            <a:endParaRPr sz="1000" b="1"/>
          </a:p>
          <a:p>
            <a:pPr marL="342900" lvl="0" indent="-342900" algn="l" rtl="0">
              <a:spcBef>
                <a:spcPts val="600"/>
              </a:spcBef>
              <a:spcAft>
                <a:spcPts val="0"/>
              </a:spcAft>
              <a:buClr>
                <a:schemeClr val="hlink"/>
              </a:buClr>
              <a:buSzPts val="3000"/>
              <a:buFont typeface="Arial"/>
              <a:buNone/>
            </a:pPr>
            <a:r>
              <a:rPr lang="en-US" sz="3000" b="1" u="sng">
                <a:solidFill>
                  <a:schemeClr val="hlink"/>
                </a:solidFill>
              </a:rPr>
              <a:t>12-week Group </a:t>
            </a:r>
            <a:endParaRPr/>
          </a:p>
          <a:p>
            <a:pPr marL="342900" lvl="0" indent="-342900" algn="l" rtl="0">
              <a:spcBef>
                <a:spcPts val="1160"/>
              </a:spcBef>
              <a:spcAft>
                <a:spcPts val="0"/>
              </a:spcAft>
              <a:buClr>
                <a:schemeClr val="dk1"/>
              </a:buClr>
              <a:buSzPts val="2800"/>
              <a:buFont typeface="Calibri"/>
              <a:buChar char="•"/>
            </a:pPr>
            <a:r>
              <a:rPr lang="en-US" sz="2800"/>
              <a:t>Maximum dose = 24 mg</a:t>
            </a:r>
            <a:endParaRPr/>
          </a:p>
          <a:p>
            <a:pPr marL="342900" lvl="0" indent="-342900" algn="l" rtl="0">
              <a:spcBef>
                <a:spcPts val="1120"/>
              </a:spcBef>
              <a:spcAft>
                <a:spcPts val="0"/>
              </a:spcAft>
              <a:buClr>
                <a:schemeClr val="dk1"/>
              </a:buClr>
              <a:buSzPts val="2800"/>
              <a:buFont typeface="Calibri"/>
              <a:buChar char="•"/>
            </a:pPr>
            <a:r>
              <a:rPr lang="en-US" sz="2800"/>
              <a:t>Taper began at Week 9 and ended by Week 12</a:t>
            </a:r>
            <a:endParaRPr/>
          </a:p>
        </p:txBody>
      </p:sp>
      <p:pic>
        <p:nvPicPr>
          <p:cNvPr id="1105" name="Google Shape;1105;p74"/>
          <p:cNvPicPr preferRelativeResize="0"/>
          <p:nvPr/>
        </p:nvPicPr>
        <p:blipFill rotWithShape="1">
          <a:blip r:embed="rId3">
            <a:alphaModFix/>
          </a:blip>
          <a:srcRect/>
          <a:stretch/>
        </p:blipFill>
        <p:spPr>
          <a:xfrm>
            <a:off x="6897688" y="228600"/>
            <a:ext cx="1676400" cy="1281113"/>
          </a:xfrm>
          <a:prstGeom prst="rect">
            <a:avLst/>
          </a:prstGeom>
          <a:noFill/>
          <a:ln>
            <a:noFill/>
          </a:ln>
        </p:spPr>
      </p:pic>
      <p:sp>
        <p:nvSpPr>
          <p:cNvPr id="1106" name="Google Shape;1106;p74"/>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75"/>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sp>
        <p:nvSpPr>
          <p:cNvPr id="1113" name="Google Shape;1113;p75"/>
          <p:cNvSpPr txBox="1">
            <a:spLocks noGrp="1"/>
          </p:cNvSpPr>
          <p:nvPr>
            <p:ph type="title" idx="4294967295"/>
          </p:nvPr>
        </p:nvSpPr>
        <p:spPr>
          <a:xfrm>
            <a:off x="0" y="466725"/>
            <a:ext cx="8610600" cy="6413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Medication Dosages</a:t>
            </a:r>
            <a:endParaRPr/>
          </a:p>
        </p:txBody>
      </p:sp>
      <p:sp>
        <p:nvSpPr>
          <p:cNvPr id="1114" name="Google Shape;1114;p75"/>
          <p:cNvSpPr txBox="1">
            <a:spLocks noGrp="1"/>
          </p:cNvSpPr>
          <p:nvPr>
            <p:ph type="body" idx="4294967295"/>
          </p:nvPr>
        </p:nvSpPr>
        <p:spPr>
          <a:xfrm>
            <a:off x="195263" y="1611313"/>
            <a:ext cx="8415337" cy="4495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Font typeface="Arial"/>
              <a:buNone/>
            </a:pPr>
            <a:r>
              <a:rPr lang="en-US" sz="2800"/>
              <a:t>Medication was stopped if three (3) consecutive missed doses</a:t>
            </a:r>
            <a:endParaRPr/>
          </a:p>
          <a:p>
            <a:pPr marL="0" lvl="0" indent="-177800" algn="l" rtl="0">
              <a:spcBef>
                <a:spcPts val="560"/>
              </a:spcBef>
              <a:spcAft>
                <a:spcPts val="0"/>
              </a:spcAft>
              <a:buClr>
                <a:schemeClr val="dk1"/>
              </a:buClr>
              <a:buSzPts val="2800"/>
              <a:buFont typeface="Calibri"/>
              <a:buChar char="•"/>
            </a:pPr>
            <a:r>
              <a:rPr lang="en-US" sz="2800"/>
              <a:t>  </a:t>
            </a:r>
            <a:r>
              <a:rPr lang="en-US" sz="2600"/>
              <a:t>For detoxification group, </a:t>
            </a:r>
            <a:r>
              <a:rPr lang="en-US" sz="2600">
                <a:solidFill>
                  <a:schemeClr val="hlink"/>
                </a:solidFill>
              </a:rPr>
              <a:t>not restarted</a:t>
            </a:r>
            <a:endParaRPr/>
          </a:p>
          <a:p>
            <a:pPr marL="0" lvl="0" indent="-165100" algn="l" rtl="0">
              <a:spcBef>
                <a:spcPts val="520"/>
              </a:spcBef>
              <a:spcAft>
                <a:spcPts val="0"/>
              </a:spcAft>
              <a:buClr>
                <a:schemeClr val="dk1"/>
              </a:buClr>
              <a:buSzPts val="2600"/>
              <a:buFont typeface="Calibri"/>
              <a:buChar char="•"/>
            </a:pPr>
            <a:r>
              <a:rPr lang="en-US" sz="2600"/>
              <a:t>  For 12-week group, </a:t>
            </a:r>
            <a:r>
              <a:rPr lang="en-US" sz="2600">
                <a:solidFill>
                  <a:schemeClr val="hlink"/>
                </a:solidFill>
              </a:rPr>
              <a:t>restarted if returned within 7 </a:t>
            </a:r>
            <a:endParaRPr/>
          </a:p>
          <a:p>
            <a:pPr marL="0" lvl="0" indent="0" algn="l" rtl="0">
              <a:spcBef>
                <a:spcPts val="520"/>
              </a:spcBef>
              <a:spcAft>
                <a:spcPts val="0"/>
              </a:spcAft>
              <a:buClr>
                <a:schemeClr val="hlink"/>
              </a:buClr>
              <a:buSzPts val="2600"/>
              <a:buFont typeface="Noto Sans Symbols"/>
              <a:buNone/>
            </a:pPr>
            <a:r>
              <a:rPr lang="en-US" sz="2600">
                <a:solidFill>
                  <a:schemeClr val="hlink"/>
                </a:solidFill>
              </a:rPr>
              <a:t>   days</a:t>
            </a:r>
            <a:endParaRPr/>
          </a:p>
          <a:p>
            <a:pPr marL="742950" lvl="1" indent="-285750" algn="l" rtl="0">
              <a:spcBef>
                <a:spcPts val="480"/>
              </a:spcBef>
              <a:spcAft>
                <a:spcPts val="0"/>
              </a:spcAft>
              <a:buClr>
                <a:schemeClr val="dk1"/>
              </a:buClr>
              <a:buSzPts val="2400"/>
              <a:buChar char="–"/>
            </a:pPr>
            <a:r>
              <a:rPr lang="en-US" sz="2400"/>
              <a:t>When restarted, administered half of last dose</a:t>
            </a:r>
            <a:endParaRPr/>
          </a:p>
          <a:p>
            <a:pPr marL="742950" lvl="1" indent="-285750" algn="l" rtl="0">
              <a:spcBef>
                <a:spcPts val="480"/>
              </a:spcBef>
              <a:spcAft>
                <a:spcPts val="0"/>
              </a:spcAft>
              <a:buClr>
                <a:schemeClr val="dk1"/>
              </a:buClr>
              <a:buSzPts val="2400"/>
              <a:buChar char="–"/>
            </a:pPr>
            <a:r>
              <a:rPr lang="en-US" sz="2400"/>
              <a:t>Observed for 1.5 – 2 hours</a:t>
            </a:r>
            <a:endParaRPr/>
          </a:p>
          <a:p>
            <a:pPr marL="742950" lvl="1" indent="-285750" algn="l" rtl="0">
              <a:spcBef>
                <a:spcPts val="480"/>
              </a:spcBef>
              <a:spcAft>
                <a:spcPts val="0"/>
              </a:spcAft>
              <a:buClr>
                <a:schemeClr val="dk1"/>
              </a:buClr>
              <a:buSzPts val="2400"/>
              <a:buChar char="–"/>
            </a:pPr>
            <a:r>
              <a:rPr lang="en-US" sz="2400"/>
              <a:t>If well tolerated, received remaining portion of medication dose</a:t>
            </a:r>
            <a:endParaRPr/>
          </a:p>
          <a:p>
            <a:pPr marL="0" lvl="0" indent="0" algn="l" rtl="0">
              <a:spcBef>
                <a:spcPts val="520"/>
              </a:spcBef>
              <a:spcAft>
                <a:spcPts val="0"/>
              </a:spcAft>
              <a:buClr>
                <a:schemeClr val="hlink"/>
              </a:buClr>
              <a:buSzPts val="2600"/>
              <a:buFont typeface="Arial"/>
              <a:buNone/>
            </a:pPr>
            <a:r>
              <a:rPr lang="en-US" sz="2600">
                <a:solidFill>
                  <a:schemeClr val="hlink"/>
                </a:solidFill>
              </a:rPr>
              <a:t>Patients encouraged to continue counseling if medication stopped</a:t>
            </a:r>
            <a:endParaRPr/>
          </a:p>
        </p:txBody>
      </p:sp>
      <p:pic>
        <p:nvPicPr>
          <p:cNvPr id="1115" name="Google Shape;1115;p75"/>
          <p:cNvPicPr preferRelativeResize="0"/>
          <p:nvPr/>
        </p:nvPicPr>
        <p:blipFill rotWithShape="1">
          <a:blip r:embed="rId3">
            <a:alphaModFix/>
          </a:blip>
          <a:srcRect/>
          <a:stretch/>
        </p:blipFill>
        <p:spPr>
          <a:xfrm>
            <a:off x="7086600" y="228600"/>
            <a:ext cx="1524000" cy="1382713"/>
          </a:xfrm>
          <a:prstGeom prst="rect">
            <a:avLst/>
          </a:prstGeom>
          <a:noFill/>
          <a:ln>
            <a:noFill/>
          </a:ln>
        </p:spPr>
      </p:pic>
      <p:sp>
        <p:nvSpPr>
          <p:cNvPr id="1116" name="Google Shape;1116;p75"/>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76"/>
          <p:cNvSpPr txBox="1">
            <a:spLocks noGrp="1"/>
          </p:cNvSpPr>
          <p:nvPr>
            <p:ph type="title" idx="4294967295"/>
          </p:nvPr>
        </p:nvSpPr>
        <p:spPr>
          <a:xfrm>
            <a:off x="152400" y="288925"/>
            <a:ext cx="8305800" cy="6413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Study Design</a:t>
            </a:r>
            <a:endParaRPr/>
          </a:p>
        </p:txBody>
      </p:sp>
      <p:sp>
        <p:nvSpPr>
          <p:cNvPr id="1123" name="Google Shape;1123;p76"/>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grpSp>
        <p:nvGrpSpPr>
          <p:cNvPr id="1124" name="Google Shape;1124;p76"/>
          <p:cNvGrpSpPr/>
          <p:nvPr/>
        </p:nvGrpSpPr>
        <p:grpSpPr>
          <a:xfrm>
            <a:off x="0" y="931863"/>
            <a:ext cx="8839200" cy="5545136"/>
            <a:chOff x="152400" y="1066800"/>
            <a:chExt cx="8839200" cy="5544530"/>
          </a:xfrm>
        </p:grpSpPr>
        <p:grpSp>
          <p:nvGrpSpPr>
            <p:cNvPr id="1125" name="Google Shape;1125;p76"/>
            <p:cNvGrpSpPr/>
            <p:nvPr/>
          </p:nvGrpSpPr>
          <p:grpSpPr>
            <a:xfrm>
              <a:off x="152400" y="1066800"/>
              <a:ext cx="8839200" cy="5544530"/>
              <a:chOff x="152400" y="1066800"/>
              <a:chExt cx="8839200" cy="5544530"/>
            </a:xfrm>
          </p:grpSpPr>
          <p:grpSp>
            <p:nvGrpSpPr>
              <p:cNvPr id="1126" name="Google Shape;1126;p76"/>
              <p:cNvGrpSpPr/>
              <p:nvPr/>
            </p:nvGrpSpPr>
            <p:grpSpPr>
              <a:xfrm>
                <a:off x="5249769" y="5046120"/>
                <a:ext cx="3413125" cy="1565088"/>
                <a:chOff x="3564" y="3840"/>
                <a:chExt cx="1632" cy="432"/>
              </a:xfrm>
            </p:grpSpPr>
            <p:sp>
              <p:nvSpPr>
                <p:cNvPr id="1127" name="Google Shape;1127;p76"/>
                <p:cNvSpPr/>
                <p:nvPr/>
              </p:nvSpPr>
              <p:spPr>
                <a:xfrm>
                  <a:off x="3564" y="3840"/>
                  <a:ext cx="1632" cy="432"/>
                </a:xfrm>
                <a:prstGeom prst="roundRect">
                  <a:avLst>
                    <a:gd name="adj" fmla="val 16667"/>
                  </a:avLst>
                </a:prstGeom>
                <a:gradFill>
                  <a:gsLst>
                    <a:gs pos="0">
                      <a:srgbClr val="F2DADA"/>
                    </a:gs>
                    <a:gs pos="18000">
                      <a:srgbClr val="F2DADA"/>
                    </a:gs>
                    <a:gs pos="65000">
                      <a:srgbClr val="D99593"/>
                    </a:gs>
                    <a:gs pos="100000">
                      <a:srgbClr val="D99593"/>
                    </a:gs>
                  </a:gsLst>
                  <a:path path="circle">
                    <a:fillToRect l="50000" t="50000" r="50000" b="50000"/>
                  </a:path>
                  <a:tileRect/>
                </a:gradFill>
                <a:ln w="762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dk1"/>
                      </a:solidFill>
                      <a:latin typeface="Arial"/>
                      <a:ea typeface="Arial"/>
                      <a:cs typeface="Arial"/>
                      <a:sym typeface="Arial"/>
                    </a:rPr>
                    <a:t>Included in Primary</a:t>
                  </a:r>
                  <a:br>
                    <a:rPr lang="en-US" sz="2000" b="1">
                      <a:solidFill>
                        <a:schemeClr val="dk1"/>
                      </a:solidFill>
                      <a:latin typeface="Arial"/>
                      <a:ea typeface="Arial"/>
                      <a:cs typeface="Arial"/>
                      <a:sym typeface="Arial"/>
                    </a:rPr>
                  </a:br>
                  <a:r>
                    <a:rPr lang="en-US" sz="2000" b="1">
                      <a:solidFill>
                        <a:schemeClr val="dk1"/>
                      </a:solidFill>
                      <a:latin typeface="Arial"/>
                      <a:ea typeface="Arial"/>
                      <a:cs typeface="Arial"/>
                      <a:sym typeface="Arial"/>
                    </a:rPr>
                    <a:t>Analysis (n=74)</a:t>
                  </a:r>
                  <a:br>
                    <a:rPr lang="en-US" sz="2000" b="1">
                      <a:solidFill>
                        <a:schemeClr val="dk1"/>
                      </a:solidFill>
                      <a:latin typeface="Arial"/>
                      <a:ea typeface="Arial"/>
                      <a:cs typeface="Arial"/>
                      <a:sym typeface="Arial"/>
                    </a:rPr>
                  </a:br>
                  <a:r>
                    <a:rPr lang="en-US" sz="2000" b="1">
                      <a:solidFill>
                        <a:schemeClr val="dk1"/>
                      </a:solidFill>
                      <a:latin typeface="Arial"/>
                      <a:ea typeface="Arial"/>
                      <a:cs typeface="Arial"/>
                      <a:sym typeface="Arial"/>
                    </a:rPr>
                    <a:t/>
                  </a:r>
                  <a:br>
                    <a:rPr lang="en-US" sz="2000" b="1">
                      <a:solidFill>
                        <a:schemeClr val="dk1"/>
                      </a:solidFill>
                      <a:latin typeface="Arial"/>
                      <a:ea typeface="Arial"/>
                      <a:cs typeface="Arial"/>
                      <a:sym typeface="Arial"/>
                    </a:rPr>
                  </a:br>
                  <a:endParaRPr sz="2000" b="1">
                    <a:solidFill>
                      <a:schemeClr val="dk1"/>
                    </a:solidFill>
                    <a:latin typeface="Arial"/>
                    <a:ea typeface="Arial"/>
                    <a:cs typeface="Arial"/>
                    <a:sym typeface="Arial"/>
                  </a:endParaRPr>
                </a:p>
              </p:txBody>
            </p:sp>
            <p:cxnSp>
              <p:nvCxnSpPr>
                <p:cNvPr id="1128" name="Google Shape;1128;p76"/>
                <p:cNvCxnSpPr>
                  <a:endCxn id="1127" idx="0"/>
                </p:cNvCxnSpPr>
                <p:nvPr/>
              </p:nvCxnSpPr>
              <p:spPr>
                <a:xfrm>
                  <a:off x="4380" y="3840"/>
                  <a:ext cx="0" cy="0"/>
                </a:xfrm>
                <a:prstGeom prst="straightConnector1">
                  <a:avLst/>
                </a:prstGeom>
                <a:noFill/>
                <a:ln w="76200" cap="flat" cmpd="sng">
                  <a:solidFill>
                    <a:schemeClr val="dk1"/>
                  </a:solidFill>
                  <a:prstDash val="solid"/>
                  <a:round/>
                  <a:headEnd type="none" w="med" len="med"/>
                  <a:tailEnd type="none" w="med" len="med"/>
                </a:ln>
              </p:spPr>
            </p:cxnSp>
          </p:grpSp>
          <p:grpSp>
            <p:nvGrpSpPr>
              <p:cNvPr id="1129" name="Google Shape;1129;p76"/>
              <p:cNvGrpSpPr/>
              <p:nvPr/>
            </p:nvGrpSpPr>
            <p:grpSpPr>
              <a:xfrm>
                <a:off x="152400" y="1066800"/>
                <a:ext cx="8839200" cy="1752600"/>
                <a:chOff x="1152" y="1298"/>
                <a:chExt cx="1872" cy="1378"/>
              </a:xfrm>
            </p:grpSpPr>
            <p:sp>
              <p:nvSpPr>
                <p:cNvPr id="1130" name="Google Shape;1130;p76"/>
                <p:cNvSpPr/>
                <p:nvPr/>
              </p:nvSpPr>
              <p:spPr>
                <a:xfrm>
                  <a:off x="1152" y="1298"/>
                  <a:ext cx="1872" cy="13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cxnSp>
              <p:nvCxnSpPr>
                <p:cNvPr id="1131" name="Google Shape;1131;p76"/>
                <p:cNvCxnSpPr>
                  <a:stCxn id="1132" idx="0"/>
                  <a:endCxn id="1133" idx="2"/>
                </p:cNvCxnSpPr>
                <p:nvPr/>
              </p:nvCxnSpPr>
              <p:spPr>
                <a:xfrm rot="5400000" flipH="1">
                  <a:off x="2142" y="1938"/>
                  <a:ext cx="300" cy="600"/>
                </a:xfrm>
                <a:prstGeom prst="bentConnector3">
                  <a:avLst>
                    <a:gd name="adj1" fmla="val 749990"/>
                  </a:avLst>
                </a:prstGeom>
                <a:noFill/>
                <a:ln w="28575" cap="flat" cmpd="sng">
                  <a:solidFill>
                    <a:schemeClr val="dk1"/>
                  </a:solidFill>
                  <a:prstDash val="solid"/>
                  <a:miter lim="800000"/>
                  <a:headEnd type="none" w="med" len="med"/>
                  <a:tailEnd type="none" w="med" len="med"/>
                </a:ln>
              </p:spPr>
            </p:cxnSp>
            <p:cxnSp>
              <p:nvCxnSpPr>
                <p:cNvPr id="1134" name="Google Shape;1134;p76"/>
                <p:cNvCxnSpPr>
                  <a:stCxn id="1135" idx="0"/>
                  <a:endCxn id="1133" idx="2"/>
                </p:cNvCxnSpPr>
                <p:nvPr/>
              </p:nvCxnSpPr>
              <p:spPr>
                <a:xfrm rot="-5400000">
                  <a:off x="1734" y="1938"/>
                  <a:ext cx="300" cy="600"/>
                </a:xfrm>
                <a:prstGeom prst="bentConnector3">
                  <a:avLst>
                    <a:gd name="adj1" fmla="val 749990"/>
                  </a:avLst>
                </a:prstGeom>
                <a:noFill/>
                <a:ln w="28575" cap="flat" cmpd="sng">
                  <a:solidFill>
                    <a:schemeClr val="dk1"/>
                  </a:solidFill>
                  <a:prstDash val="solid"/>
                  <a:miter lim="800000"/>
                  <a:headEnd type="none" w="med" len="med"/>
                  <a:tailEnd type="none" w="med" len="med"/>
                </a:ln>
              </p:spPr>
            </p:cxnSp>
            <p:cxnSp>
              <p:nvCxnSpPr>
                <p:cNvPr id="1136" name="Google Shape;1136;p76"/>
                <p:cNvCxnSpPr>
                  <a:stCxn id="1133" idx="0"/>
                  <a:endCxn id="1137" idx="2"/>
                </p:cNvCxnSpPr>
                <p:nvPr/>
              </p:nvCxnSpPr>
              <p:spPr>
                <a:xfrm rot="10800000">
                  <a:off x="2088" y="1543"/>
                  <a:ext cx="0" cy="300"/>
                </a:xfrm>
                <a:prstGeom prst="straightConnector1">
                  <a:avLst/>
                </a:prstGeom>
                <a:noFill/>
                <a:ln w="28575" cap="flat" cmpd="sng">
                  <a:solidFill>
                    <a:schemeClr val="dk1"/>
                  </a:solidFill>
                  <a:prstDash val="solid"/>
                  <a:round/>
                  <a:headEnd type="none" w="med" len="med"/>
                  <a:tailEnd type="none" w="med" len="med"/>
                </a:ln>
              </p:spPr>
            </p:cxnSp>
            <p:sp>
              <p:nvSpPr>
                <p:cNvPr id="1137" name="Google Shape;1137;p76"/>
                <p:cNvSpPr/>
                <p:nvPr/>
              </p:nvSpPr>
              <p:spPr>
                <a:xfrm>
                  <a:off x="1656" y="1298"/>
                  <a:ext cx="864" cy="288"/>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200" b="1">
                      <a:solidFill>
                        <a:schemeClr val="dk1"/>
                      </a:solidFill>
                      <a:latin typeface="Calibri"/>
                      <a:ea typeface="Calibri"/>
                      <a:cs typeface="Calibri"/>
                      <a:sym typeface="Calibri"/>
                    </a:rPr>
                    <a:t>Screening (N=236)</a:t>
                  </a:r>
                  <a:endParaRPr/>
                </a:p>
              </p:txBody>
            </p:sp>
            <p:sp>
              <p:nvSpPr>
                <p:cNvPr id="1133" name="Google Shape;1133;p76"/>
                <p:cNvSpPr/>
                <p:nvPr/>
              </p:nvSpPr>
              <p:spPr>
                <a:xfrm>
                  <a:off x="1656" y="1843"/>
                  <a:ext cx="864" cy="288"/>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200" b="1">
                      <a:solidFill>
                        <a:schemeClr val="dk1"/>
                      </a:solidFill>
                      <a:latin typeface="Calibri"/>
                      <a:ea typeface="Calibri"/>
                      <a:cs typeface="Calibri"/>
                      <a:sym typeface="Calibri"/>
                    </a:rPr>
                    <a:t>Randomization</a:t>
                  </a:r>
                  <a:r>
                    <a:rPr lang="en-US" sz="2200">
                      <a:solidFill>
                        <a:schemeClr val="dk1"/>
                      </a:solidFill>
                      <a:latin typeface="Calibri"/>
                      <a:ea typeface="Calibri"/>
                      <a:cs typeface="Calibri"/>
                      <a:sym typeface="Calibri"/>
                    </a:rPr>
                    <a:t> </a:t>
                  </a:r>
                  <a:r>
                    <a:rPr lang="en-US" sz="2200" b="1">
                      <a:solidFill>
                        <a:schemeClr val="dk1"/>
                      </a:solidFill>
                      <a:latin typeface="Calibri"/>
                      <a:ea typeface="Calibri"/>
                      <a:cs typeface="Calibri"/>
                      <a:sym typeface="Calibri"/>
                    </a:rPr>
                    <a:t>(N=154)</a:t>
                  </a:r>
                  <a:endParaRPr/>
                </a:p>
              </p:txBody>
            </p:sp>
            <p:sp>
              <p:nvSpPr>
                <p:cNvPr id="1135" name="Google Shape;1135;p76"/>
                <p:cNvSpPr/>
                <p:nvPr/>
              </p:nvSpPr>
              <p:spPr>
                <a:xfrm>
                  <a:off x="1152" y="2388"/>
                  <a:ext cx="864" cy="288"/>
                </a:xfrm>
                <a:prstGeom prst="roundRect">
                  <a:avLst>
                    <a:gd name="adj" fmla="val 16667"/>
                  </a:avLst>
                </a:prstGeom>
                <a:solidFill>
                  <a:srgbClr val="FFFF99"/>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200" b="1">
                      <a:solidFill>
                        <a:schemeClr val="dk1"/>
                      </a:solidFill>
                      <a:latin typeface="Calibri"/>
                      <a:ea typeface="Calibri"/>
                      <a:cs typeface="Calibri"/>
                      <a:sym typeface="Calibri"/>
                    </a:rPr>
                    <a:t>Detox (n=80)</a:t>
                  </a:r>
                  <a:endParaRPr/>
                </a:p>
              </p:txBody>
            </p:sp>
            <p:sp>
              <p:nvSpPr>
                <p:cNvPr id="1132" name="Google Shape;1132;p76"/>
                <p:cNvSpPr/>
                <p:nvPr/>
              </p:nvSpPr>
              <p:spPr>
                <a:xfrm>
                  <a:off x="2160" y="2388"/>
                  <a:ext cx="864" cy="288"/>
                </a:xfrm>
                <a:prstGeom prst="roundRect">
                  <a:avLst>
                    <a:gd name="adj" fmla="val 16667"/>
                  </a:avLst>
                </a:prstGeom>
                <a:solidFill>
                  <a:srgbClr val="CCECFF"/>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900" b="1">
                      <a:solidFill>
                        <a:schemeClr val="dk1"/>
                      </a:solidFill>
                      <a:latin typeface="Arial"/>
                      <a:ea typeface="Arial"/>
                      <a:cs typeface="Arial"/>
                      <a:sym typeface="Arial"/>
                    </a:rPr>
                    <a:t>12-Week (n=74)</a:t>
                  </a:r>
                  <a:endParaRPr/>
                </a:p>
              </p:txBody>
            </p:sp>
          </p:grpSp>
          <p:grpSp>
            <p:nvGrpSpPr>
              <p:cNvPr id="1138" name="Google Shape;1138;p76"/>
              <p:cNvGrpSpPr/>
              <p:nvPr/>
            </p:nvGrpSpPr>
            <p:grpSpPr>
              <a:xfrm>
                <a:off x="484094" y="5046242"/>
                <a:ext cx="3413125" cy="1565087"/>
                <a:chOff x="562" y="3867"/>
                <a:chExt cx="1632" cy="432"/>
              </a:xfrm>
            </p:grpSpPr>
            <p:sp>
              <p:nvSpPr>
                <p:cNvPr id="1139" name="Google Shape;1139;p76"/>
                <p:cNvSpPr/>
                <p:nvPr/>
              </p:nvSpPr>
              <p:spPr>
                <a:xfrm>
                  <a:off x="562" y="3867"/>
                  <a:ext cx="1632" cy="432"/>
                </a:xfrm>
                <a:prstGeom prst="roundRect">
                  <a:avLst>
                    <a:gd name="adj" fmla="val 16667"/>
                  </a:avLst>
                </a:prstGeom>
                <a:gradFill>
                  <a:gsLst>
                    <a:gs pos="0">
                      <a:srgbClr val="C5D8F1"/>
                    </a:gs>
                    <a:gs pos="18000">
                      <a:srgbClr val="C5D8F1"/>
                    </a:gs>
                    <a:gs pos="65000">
                      <a:srgbClr val="8CB3E3"/>
                    </a:gs>
                    <a:gs pos="100000">
                      <a:schemeClr val="dk2"/>
                    </a:gs>
                  </a:gsLst>
                  <a:path path="circle">
                    <a:fillToRect l="50000" t="50000" r="50000" b="50000"/>
                  </a:path>
                  <a:tileRect/>
                </a:gradFill>
                <a:ln w="762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dk1"/>
                      </a:solidFill>
                      <a:latin typeface="Arial"/>
                      <a:ea typeface="Arial"/>
                      <a:cs typeface="Arial"/>
                      <a:sym typeface="Arial"/>
                    </a:rPr>
                    <a:t>Included in Primary </a:t>
                  </a:r>
                  <a:endParaRPr/>
                </a:p>
                <a:p>
                  <a:pPr marL="0" marR="0" lvl="0" indent="0" algn="ctr" rtl="0">
                    <a:spcBef>
                      <a:spcPts val="0"/>
                    </a:spcBef>
                    <a:spcAft>
                      <a:spcPts val="0"/>
                    </a:spcAft>
                    <a:buNone/>
                  </a:pPr>
                  <a:r>
                    <a:rPr lang="en-US" sz="2000" b="1">
                      <a:solidFill>
                        <a:schemeClr val="dk1"/>
                      </a:solidFill>
                      <a:latin typeface="Arial"/>
                      <a:ea typeface="Arial"/>
                      <a:cs typeface="Arial"/>
                      <a:sym typeface="Arial"/>
                    </a:rPr>
                    <a:t>Analysis (n=78)*</a:t>
                  </a:r>
                  <a:r>
                    <a:rPr lang="en-US" sz="2000" b="1">
                      <a:solidFill>
                        <a:schemeClr val="lt1"/>
                      </a:solidFill>
                      <a:latin typeface="Arial"/>
                      <a:ea typeface="Arial"/>
                      <a:cs typeface="Arial"/>
                      <a:sym typeface="Arial"/>
                    </a:rPr>
                    <a:t/>
                  </a:r>
                  <a:br>
                    <a:rPr lang="en-US" sz="2000" b="1">
                      <a:solidFill>
                        <a:schemeClr val="lt1"/>
                      </a:solidFill>
                      <a:latin typeface="Arial"/>
                      <a:ea typeface="Arial"/>
                      <a:cs typeface="Arial"/>
                      <a:sym typeface="Arial"/>
                    </a:rPr>
                  </a:br>
                  <a:r>
                    <a:rPr lang="en-US" sz="2000" b="1">
                      <a:solidFill>
                        <a:schemeClr val="lt1"/>
                      </a:solidFill>
                      <a:latin typeface="Arial"/>
                      <a:ea typeface="Arial"/>
                      <a:cs typeface="Arial"/>
                      <a:sym typeface="Arial"/>
                    </a:rPr>
                    <a:t/>
                  </a:r>
                  <a:br>
                    <a:rPr lang="en-US" sz="2000" b="1">
                      <a:solidFill>
                        <a:schemeClr val="lt1"/>
                      </a:solidFill>
                      <a:latin typeface="Arial"/>
                      <a:ea typeface="Arial"/>
                      <a:cs typeface="Arial"/>
                      <a:sym typeface="Arial"/>
                    </a:rPr>
                  </a:br>
                  <a:endParaRPr sz="2000" b="1">
                    <a:solidFill>
                      <a:schemeClr val="lt1"/>
                    </a:solidFill>
                    <a:latin typeface="Arial"/>
                    <a:ea typeface="Arial"/>
                    <a:cs typeface="Arial"/>
                    <a:sym typeface="Arial"/>
                  </a:endParaRPr>
                </a:p>
              </p:txBody>
            </p:sp>
            <p:cxnSp>
              <p:nvCxnSpPr>
                <p:cNvPr id="1140" name="Google Shape;1140;p76"/>
                <p:cNvCxnSpPr>
                  <a:stCxn id="1139" idx="0"/>
                </p:cNvCxnSpPr>
                <p:nvPr/>
              </p:nvCxnSpPr>
              <p:spPr>
                <a:xfrm>
                  <a:off x="1378" y="3867"/>
                  <a:ext cx="0" cy="0"/>
                </a:xfrm>
                <a:prstGeom prst="straightConnector1">
                  <a:avLst/>
                </a:prstGeom>
                <a:noFill/>
                <a:ln w="76200" cap="flat" cmpd="sng">
                  <a:solidFill>
                    <a:schemeClr val="dk1"/>
                  </a:solidFill>
                  <a:prstDash val="solid"/>
                  <a:round/>
                  <a:headEnd type="none" w="med" len="med"/>
                  <a:tailEnd type="none" w="med" len="med"/>
                </a:ln>
              </p:spPr>
            </p:cxnSp>
          </p:grpSp>
          <p:grpSp>
            <p:nvGrpSpPr>
              <p:cNvPr id="1141" name="Google Shape;1141;p76"/>
              <p:cNvGrpSpPr/>
              <p:nvPr/>
            </p:nvGrpSpPr>
            <p:grpSpPr>
              <a:xfrm>
                <a:off x="892175" y="3524252"/>
                <a:ext cx="2590800" cy="1162051"/>
                <a:chOff x="562" y="2940"/>
                <a:chExt cx="1632" cy="732"/>
              </a:xfrm>
            </p:grpSpPr>
            <p:sp>
              <p:nvSpPr>
                <p:cNvPr id="1142" name="Google Shape;1142;p76"/>
                <p:cNvSpPr/>
                <p:nvPr/>
              </p:nvSpPr>
              <p:spPr>
                <a:xfrm>
                  <a:off x="562" y="3240"/>
                  <a:ext cx="1632" cy="432"/>
                </a:xfrm>
                <a:prstGeom prst="roundRect">
                  <a:avLst>
                    <a:gd name="adj" fmla="val 16667"/>
                  </a:avLst>
                </a:prstGeom>
                <a:solidFill>
                  <a:srgbClr val="FFFF99"/>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a:solidFill>
                        <a:schemeClr val="dk1"/>
                      </a:solidFill>
                      <a:latin typeface="Calibri"/>
                      <a:ea typeface="Calibri"/>
                      <a:cs typeface="Calibri"/>
                      <a:sym typeface="Calibri"/>
                    </a:rPr>
                    <a:t>Completed Tx (n=16)</a:t>
                  </a:r>
                  <a:endParaRPr/>
                </a:p>
              </p:txBody>
            </p:sp>
            <p:cxnSp>
              <p:nvCxnSpPr>
                <p:cNvPr id="1143" name="Google Shape;1143;p76"/>
                <p:cNvCxnSpPr>
                  <a:stCxn id="1142" idx="0"/>
                  <a:endCxn id="1144" idx="2"/>
                </p:cNvCxnSpPr>
                <p:nvPr/>
              </p:nvCxnSpPr>
              <p:spPr>
                <a:xfrm rot="10800000">
                  <a:off x="1378" y="2940"/>
                  <a:ext cx="0" cy="300"/>
                </a:xfrm>
                <a:prstGeom prst="straightConnector1">
                  <a:avLst/>
                </a:prstGeom>
                <a:noFill/>
                <a:ln w="28575" cap="flat" cmpd="sng">
                  <a:solidFill>
                    <a:schemeClr val="dk1"/>
                  </a:solidFill>
                  <a:prstDash val="solid"/>
                  <a:round/>
                  <a:headEnd type="none" w="med" len="med"/>
                  <a:tailEnd type="none" w="med" len="med"/>
                </a:ln>
              </p:spPr>
            </p:cxnSp>
          </p:grpSp>
          <p:grpSp>
            <p:nvGrpSpPr>
              <p:cNvPr id="1145" name="Google Shape;1145;p76"/>
              <p:cNvGrpSpPr/>
              <p:nvPr/>
            </p:nvGrpSpPr>
            <p:grpSpPr>
              <a:xfrm>
                <a:off x="892175" y="3048000"/>
                <a:ext cx="2590800" cy="685800"/>
                <a:chOff x="562" y="2640"/>
                <a:chExt cx="1632" cy="432"/>
              </a:xfrm>
            </p:grpSpPr>
            <p:sp>
              <p:nvSpPr>
                <p:cNvPr id="1144" name="Google Shape;1144;p76"/>
                <p:cNvSpPr/>
                <p:nvPr/>
              </p:nvSpPr>
              <p:spPr>
                <a:xfrm>
                  <a:off x="562" y="2640"/>
                  <a:ext cx="1632" cy="432"/>
                </a:xfrm>
                <a:prstGeom prst="roundRect">
                  <a:avLst>
                    <a:gd name="adj" fmla="val 16667"/>
                  </a:avLst>
                </a:prstGeom>
                <a:solidFill>
                  <a:srgbClr val="FFFF99"/>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a:solidFill>
                        <a:schemeClr val="dk1"/>
                      </a:solidFill>
                      <a:latin typeface="Calibri"/>
                      <a:ea typeface="Calibri"/>
                      <a:cs typeface="Calibri"/>
                      <a:sym typeface="Calibri"/>
                    </a:rPr>
                    <a:t>Withdrew (n=62)</a:t>
                  </a:r>
                  <a:endParaRPr/>
                </a:p>
              </p:txBody>
            </p:sp>
            <p:cxnSp>
              <p:nvCxnSpPr>
                <p:cNvPr id="1146" name="Google Shape;1146;p76"/>
                <p:cNvCxnSpPr>
                  <a:stCxn id="1144" idx="0"/>
                </p:cNvCxnSpPr>
                <p:nvPr/>
              </p:nvCxnSpPr>
              <p:spPr>
                <a:xfrm>
                  <a:off x="1378" y="2640"/>
                  <a:ext cx="0" cy="0"/>
                </a:xfrm>
                <a:prstGeom prst="straightConnector1">
                  <a:avLst/>
                </a:prstGeom>
                <a:noFill/>
                <a:ln w="28575" cap="flat" cmpd="sng">
                  <a:solidFill>
                    <a:schemeClr val="dk1"/>
                  </a:solidFill>
                  <a:prstDash val="solid"/>
                  <a:round/>
                  <a:headEnd type="none" w="med" len="med"/>
                  <a:tailEnd type="none" w="med" len="med"/>
                </a:ln>
              </p:spPr>
            </p:cxnSp>
          </p:grpSp>
          <p:grpSp>
            <p:nvGrpSpPr>
              <p:cNvPr id="1147" name="Google Shape;1147;p76"/>
              <p:cNvGrpSpPr/>
              <p:nvPr/>
            </p:nvGrpSpPr>
            <p:grpSpPr>
              <a:xfrm>
                <a:off x="5657850" y="3048000"/>
                <a:ext cx="2590800" cy="685800"/>
                <a:chOff x="3564" y="2640"/>
                <a:chExt cx="1632" cy="432"/>
              </a:xfrm>
            </p:grpSpPr>
            <p:sp>
              <p:nvSpPr>
                <p:cNvPr id="1148" name="Google Shape;1148;p76"/>
                <p:cNvSpPr/>
                <p:nvPr/>
              </p:nvSpPr>
              <p:spPr>
                <a:xfrm>
                  <a:off x="3564" y="2640"/>
                  <a:ext cx="1632" cy="432"/>
                </a:xfrm>
                <a:prstGeom prst="roundRect">
                  <a:avLst>
                    <a:gd name="adj" fmla="val 16667"/>
                  </a:avLst>
                </a:prstGeom>
                <a:solidFill>
                  <a:srgbClr val="CCECFF"/>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a:solidFill>
                        <a:schemeClr val="dk1"/>
                      </a:solidFill>
                      <a:latin typeface="Calibri"/>
                      <a:ea typeface="Calibri"/>
                      <a:cs typeface="Calibri"/>
                      <a:sym typeface="Calibri"/>
                    </a:rPr>
                    <a:t>Withdrew (n=22)</a:t>
                  </a:r>
                  <a:endParaRPr/>
                </a:p>
              </p:txBody>
            </p:sp>
            <p:cxnSp>
              <p:nvCxnSpPr>
                <p:cNvPr id="1149" name="Google Shape;1149;p76"/>
                <p:cNvCxnSpPr>
                  <a:endCxn id="1148" idx="0"/>
                </p:cNvCxnSpPr>
                <p:nvPr/>
              </p:nvCxnSpPr>
              <p:spPr>
                <a:xfrm>
                  <a:off x="4380" y="2640"/>
                  <a:ext cx="0" cy="0"/>
                </a:xfrm>
                <a:prstGeom prst="straightConnector1">
                  <a:avLst/>
                </a:prstGeom>
                <a:noFill/>
                <a:ln w="28575" cap="flat" cmpd="sng">
                  <a:solidFill>
                    <a:schemeClr val="dk1"/>
                  </a:solidFill>
                  <a:prstDash val="solid"/>
                  <a:round/>
                  <a:headEnd type="none" w="med" len="med"/>
                  <a:tailEnd type="none" w="med" len="med"/>
                </a:ln>
              </p:spPr>
            </p:cxnSp>
          </p:grpSp>
          <p:grpSp>
            <p:nvGrpSpPr>
              <p:cNvPr id="1150" name="Google Shape;1150;p76"/>
              <p:cNvGrpSpPr/>
              <p:nvPr/>
            </p:nvGrpSpPr>
            <p:grpSpPr>
              <a:xfrm>
                <a:off x="5657850" y="3733798"/>
                <a:ext cx="2590800" cy="952505"/>
                <a:chOff x="3564" y="3072"/>
                <a:chExt cx="1632" cy="600"/>
              </a:xfrm>
            </p:grpSpPr>
            <p:sp>
              <p:nvSpPr>
                <p:cNvPr id="1151" name="Google Shape;1151;p76"/>
                <p:cNvSpPr/>
                <p:nvPr/>
              </p:nvSpPr>
              <p:spPr>
                <a:xfrm>
                  <a:off x="3564" y="3240"/>
                  <a:ext cx="1632" cy="432"/>
                </a:xfrm>
                <a:prstGeom prst="roundRect">
                  <a:avLst>
                    <a:gd name="adj" fmla="val 16667"/>
                  </a:avLst>
                </a:prstGeom>
                <a:solidFill>
                  <a:srgbClr val="CCECFF"/>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a:solidFill>
                        <a:schemeClr val="dk1"/>
                      </a:solidFill>
                      <a:latin typeface="Calibri"/>
                      <a:ea typeface="Calibri"/>
                      <a:cs typeface="Calibri"/>
                      <a:sym typeface="Calibri"/>
                    </a:rPr>
                    <a:t>Completed Tx (n=52)</a:t>
                  </a:r>
                  <a:endParaRPr/>
                </a:p>
              </p:txBody>
            </p:sp>
            <p:cxnSp>
              <p:nvCxnSpPr>
                <p:cNvPr id="1152" name="Google Shape;1152;p76"/>
                <p:cNvCxnSpPr>
                  <a:stCxn id="1148" idx="2"/>
                  <a:endCxn id="1151" idx="0"/>
                </p:cNvCxnSpPr>
                <p:nvPr/>
              </p:nvCxnSpPr>
              <p:spPr>
                <a:xfrm>
                  <a:off x="4380" y="3072"/>
                  <a:ext cx="0" cy="300"/>
                </a:xfrm>
                <a:prstGeom prst="straightConnector1">
                  <a:avLst/>
                </a:prstGeom>
                <a:noFill/>
                <a:ln w="28575" cap="flat" cmpd="sng">
                  <a:solidFill>
                    <a:schemeClr val="dk1"/>
                  </a:solidFill>
                  <a:prstDash val="solid"/>
                  <a:round/>
                  <a:headEnd type="none" w="med" len="med"/>
                  <a:tailEnd type="none" w="med" len="med"/>
                </a:ln>
              </p:spPr>
            </p:cxnSp>
          </p:grpSp>
        </p:grpSp>
        <p:sp>
          <p:nvSpPr>
            <p:cNvPr id="1153" name="Google Shape;1153;p76"/>
            <p:cNvSpPr txBox="1"/>
            <p:nvPr/>
          </p:nvSpPr>
          <p:spPr>
            <a:xfrm>
              <a:off x="457200" y="6138446"/>
              <a:ext cx="3429000" cy="338554"/>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None/>
              </a:pPr>
              <a:r>
                <a:rPr lang="en-US" sz="2000">
                  <a:solidFill>
                    <a:srgbClr val="000000"/>
                  </a:solidFill>
                  <a:latin typeface="Calibri"/>
                  <a:ea typeface="Calibri"/>
                  <a:cs typeface="Calibri"/>
                  <a:sym typeface="Calibri"/>
                </a:rPr>
                <a:t>*2 excluded (never entered tx)</a:t>
              </a:r>
              <a:endParaRPr/>
            </a:p>
          </p:txBody>
        </p:sp>
      </p:grpSp>
      <p:sp>
        <p:nvSpPr>
          <p:cNvPr id="1154" name="Google Shape;1154;p76"/>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4"/>
                                        </p:tgtEl>
                                        <p:attrNameLst>
                                          <p:attrName>style.visibility</p:attrName>
                                        </p:attrNameLst>
                                      </p:cBhvr>
                                      <p:to>
                                        <p:strVal val="visible"/>
                                      </p:to>
                                    </p:set>
                                    <p:animEffect transition="in" filter="fade">
                                      <p:cBhvr>
                                        <p:cTn id="7" dur="2000"/>
                                        <p:tgtEl>
                                          <p:spTgt spid="1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p77"/>
          <p:cNvSpPr txBox="1">
            <a:spLocks noGrp="1"/>
          </p:cNvSpPr>
          <p:nvPr>
            <p:ph type="title" idx="4294967295"/>
          </p:nvPr>
        </p:nvSpPr>
        <p:spPr>
          <a:xfrm>
            <a:off x="0" y="411163"/>
            <a:ext cx="8507413" cy="6413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Participant Demographics</a:t>
            </a:r>
            <a:endParaRPr/>
          </a:p>
        </p:txBody>
      </p:sp>
      <p:pic>
        <p:nvPicPr>
          <p:cNvPr id="1162" name="Google Shape;1162;p77"/>
          <p:cNvPicPr preferRelativeResize="0"/>
          <p:nvPr/>
        </p:nvPicPr>
        <p:blipFill rotWithShape="1">
          <a:blip r:embed="rId3">
            <a:alphaModFix/>
          </a:blip>
          <a:srcRect/>
          <a:stretch/>
        </p:blipFill>
        <p:spPr>
          <a:xfrm>
            <a:off x="-276225" y="3848100"/>
            <a:ext cx="3683000" cy="3162300"/>
          </a:xfrm>
          <a:prstGeom prst="rect">
            <a:avLst/>
          </a:prstGeom>
          <a:noFill/>
          <a:ln>
            <a:noFill/>
          </a:ln>
        </p:spPr>
      </p:pic>
      <p:pic>
        <p:nvPicPr>
          <p:cNvPr id="1163" name="Google Shape;1163;p77"/>
          <p:cNvPicPr preferRelativeResize="0"/>
          <p:nvPr/>
        </p:nvPicPr>
        <p:blipFill rotWithShape="1">
          <a:blip r:embed="rId4">
            <a:alphaModFix/>
          </a:blip>
          <a:srcRect/>
          <a:stretch/>
        </p:blipFill>
        <p:spPr>
          <a:xfrm>
            <a:off x="-441325" y="1328738"/>
            <a:ext cx="3594100" cy="2709862"/>
          </a:xfrm>
          <a:prstGeom prst="rect">
            <a:avLst/>
          </a:prstGeom>
          <a:noFill/>
          <a:ln>
            <a:noFill/>
          </a:ln>
        </p:spPr>
      </p:pic>
      <p:pic>
        <p:nvPicPr>
          <p:cNvPr id="1164" name="Google Shape;1164;p77"/>
          <p:cNvPicPr preferRelativeResize="0"/>
          <p:nvPr/>
        </p:nvPicPr>
        <p:blipFill rotWithShape="1">
          <a:blip r:embed="rId5">
            <a:alphaModFix/>
          </a:blip>
          <a:srcRect/>
          <a:stretch/>
        </p:blipFill>
        <p:spPr>
          <a:xfrm>
            <a:off x="5154613" y="3848100"/>
            <a:ext cx="3684587" cy="3162300"/>
          </a:xfrm>
          <a:prstGeom prst="rect">
            <a:avLst/>
          </a:prstGeom>
          <a:noFill/>
          <a:ln>
            <a:noFill/>
          </a:ln>
        </p:spPr>
      </p:pic>
      <p:pic>
        <p:nvPicPr>
          <p:cNvPr id="1165" name="Google Shape;1165;p77"/>
          <p:cNvPicPr preferRelativeResize="0"/>
          <p:nvPr/>
        </p:nvPicPr>
        <p:blipFill rotWithShape="1">
          <a:blip r:embed="rId6">
            <a:alphaModFix/>
          </a:blip>
          <a:srcRect/>
          <a:stretch/>
        </p:blipFill>
        <p:spPr>
          <a:xfrm>
            <a:off x="4991100" y="1328738"/>
            <a:ext cx="3592513" cy="2709862"/>
          </a:xfrm>
          <a:prstGeom prst="rect">
            <a:avLst/>
          </a:prstGeom>
          <a:noFill/>
          <a:ln>
            <a:noFill/>
          </a:ln>
        </p:spPr>
      </p:pic>
      <p:cxnSp>
        <p:nvCxnSpPr>
          <p:cNvPr id="1166" name="Google Shape;1166;p77"/>
          <p:cNvCxnSpPr/>
          <p:nvPr/>
        </p:nvCxnSpPr>
        <p:spPr>
          <a:xfrm rot="5400000">
            <a:off x="815976" y="4114800"/>
            <a:ext cx="4876800" cy="3175"/>
          </a:xfrm>
          <a:prstGeom prst="straightConnector1">
            <a:avLst/>
          </a:prstGeom>
          <a:noFill/>
          <a:ln w="38100" cap="rnd" cmpd="tri">
            <a:solidFill>
              <a:schemeClr val="dk1"/>
            </a:solidFill>
            <a:prstDash val="dot"/>
            <a:round/>
            <a:headEnd type="none" w="med" len="med"/>
            <a:tailEnd type="none" w="med" len="med"/>
          </a:ln>
        </p:spPr>
      </p:cxnSp>
      <p:cxnSp>
        <p:nvCxnSpPr>
          <p:cNvPr id="1167" name="Google Shape;1167;p77"/>
          <p:cNvCxnSpPr/>
          <p:nvPr/>
        </p:nvCxnSpPr>
        <p:spPr>
          <a:xfrm rot="5400000">
            <a:off x="3102769" y="4114006"/>
            <a:ext cx="4876800" cy="1588"/>
          </a:xfrm>
          <a:prstGeom prst="straightConnector1">
            <a:avLst/>
          </a:prstGeom>
          <a:noFill/>
          <a:ln w="38100" cap="rnd" cmpd="tri">
            <a:solidFill>
              <a:schemeClr val="dk1"/>
            </a:solidFill>
            <a:prstDash val="dot"/>
            <a:round/>
            <a:headEnd type="none" w="med" len="med"/>
            <a:tailEnd type="none" w="med" len="med"/>
          </a:ln>
        </p:spPr>
      </p:cxnSp>
      <p:grpSp>
        <p:nvGrpSpPr>
          <p:cNvPr id="1168" name="Google Shape;1168;p77"/>
          <p:cNvGrpSpPr/>
          <p:nvPr/>
        </p:nvGrpSpPr>
        <p:grpSpPr>
          <a:xfrm>
            <a:off x="2264241" y="69462"/>
            <a:ext cx="4384079" cy="8096963"/>
            <a:chOff x="2590740" y="69010"/>
            <a:chExt cx="4384530" cy="8097803"/>
          </a:xfrm>
        </p:grpSpPr>
        <p:sp>
          <p:nvSpPr>
            <p:cNvPr id="1169" name="Google Shape;1169;p77"/>
            <p:cNvSpPr/>
            <p:nvPr/>
          </p:nvSpPr>
          <p:spPr>
            <a:xfrm rot="3358486">
              <a:off x="3214225" y="644133"/>
              <a:ext cx="3048316" cy="3124522"/>
            </a:xfrm>
            <a:prstGeom prst="pie">
              <a:avLst>
                <a:gd name="adj1" fmla="val 26445"/>
                <a:gd name="adj2" fmla="val 3849938"/>
              </a:avLst>
            </a:prstGeom>
            <a:solidFill>
              <a:srgbClr val="FABF8E"/>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170" name="Google Shape;1170;p77"/>
            <p:cNvSpPr/>
            <p:nvPr/>
          </p:nvSpPr>
          <p:spPr>
            <a:xfrm rot="-7207615">
              <a:off x="3334887" y="4502158"/>
              <a:ext cx="3048316" cy="3124522"/>
            </a:xfrm>
            <a:prstGeom prst="pie">
              <a:avLst>
                <a:gd name="adj1" fmla="val 199863"/>
                <a:gd name="adj2" fmla="val 3583753"/>
              </a:avLst>
            </a:prstGeom>
            <a:solidFill>
              <a:srgbClr val="FABF8E"/>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nvGrpSpPr>
            <p:cNvPr id="1171" name="Google Shape;1171;p77"/>
            <p:cNvGrpSpPr/>
            <p:nvPr/>
          </p:nvGrpSpPr>
          <p:grpSpPr>
            <a:xfrm>
              <a:off x="4254145" y="2965298"/>
              <a:ext cx="1079611" cy="2144935"/>
              <a:chOff x="4254145" y="2965298"/>
              <a:chExt cx="1079611" cy="2144935"/>
            </a:xfrm>
          </p:grpSpPr>
          <p:sp>
            <p:nvSpPr>
              <p:cNvPr id="1172" name="Google Shape;1172;p77"/>
              <p:cNvSpPr txBox="1"/>
              <p:nvPr/>
            </p:nvSpPr>
            <p:spPr>
              <a:xfrm>
                <a:off x="4254145" y="2965298"/>
                <a:ext cx="990702" cy="46201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chemeClr val="dk1"/>
                    </a:solidFill>
                    <a:latin typeface="Calibri"/>
                    <a:ea typeface="Calibri"/>
                    <a:cs typeface="Calibri"/>
                    <a:sym typeface="Calibri"/>
                  </a:rPr>
                  <a:t>18%</a:t>
                </a:r>
                <a:endParaRPr/>
              </a:p>
            </p:txBody>
          </p:sp>
          <p:sp>
            <p:nvSpPr>
              <p:cNvPr id="1173" name="Google Shape;1173;p77"/>
              <p:cNvSpPr txBox="1"/>
              <p:nvPr/>
            </p:nvSpPr>
            <p:spPr>
              <a:xfrm>
                <a:off x="4343054" y="4648222"/>
                <a:ext cx="990702" cy="46201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chemeClr val="dk1"/>
                    </a:solidFill>
                    <a:latin typeface="Calibri"/>
                    <a:ea typeface="Calibri"/>
                    <a:cs typeface="Calibri"/>
                    <a:sym typeface="Calibri"/>
                  </a:rPr>
                  <a:t>16%</a:t>
                </a:r>
                <a:endParaRPr/>
              </a:p>
            </p:txBody>
          </p:sp>
        </p:grpSp>
        <p:sp>
          <p:nvSpPr>
            <p:cNvPr id="1174" name="Google Shape;1174;p77"/>
            <p:cNvSpPr txBox="1"/>
            <p:nvPr/>
          </p:nvSpPr>
          <p:spPr>
            <a:xfrm>
              <a:off x="3885807" y="3962351"/>
              <a:ext cx="1813112" cy="369926"/>
            </a:xfrm>
            <a:prstGeom prst="rect">
              <a:avLst/>
            </a:prstGeom>
            <a:noFill/>
            <a:ln>
              <a:noFill/>
            </a:ln>
          </p:spPr>
          <p:txBody>
            <a:bodyPr spcFirstLastPara="1" wrap="square" lIns="91425" tIns="45700" rIns="91425" bIns="45700" anchor="t" anchorCtr="0">
              <a:noAutofit/>
            </a:bodyPr>
            <a:lstStyle/>
            <a:p>
              <a:pPr marL="234950" marR="0" lvl="0" indent="-234950" algn="l" rtl="0">
                <a:spcBef>
                  <a:spcPts val="0"/>
                </a:spcBef>
                <a:spcAft>
                  <a:spcPts val="0"/>
                </a:spcAft>
                <a:buClr>
                  <a:schemeClr val="lt1"/>
                </a:buClr>
                <a:buSzPts val="1800"/>
                <a:buFont typeface="Arial"/>
                <a:buChar char="■"/>
              </a:pPr>
              <a:r>
                <a:rPr lang="en-US" sz="1800">
                  <a:solidFill>
                    <a:schemeClr val="dk1"/>
                  </a:solidFill>
                  <a:latin typeface="Calibri"/>
                  <a:ea typeface="Calibri"/>
                  <a:cs typeface="Calibri"/>
                  <a:sym typeface="Calibri"/>
                </a:rPr>
                <a:t>&lt;18 years old</a:t>
              </a:r>
              <a:endParaRPr/>
            </a:p>
          </p:txBody>
        </p:sp>
      </p:grpSp>
      <p:sp>
        <p:nvSpPr>
          <p:cNvPr id="1175" name="Google Shape;1175;p77"/>
          <p:cNvSpPr/>
          <p:nvPr/>
        </p:nvSpPr>
        <p:spPr>
          <a:xfrm>
            <a:off x="3192463" y="1524000"/>
            <a:ext cx="2286000" cy="5334000"/>
          </a:xfrm>
          <a:prstGeom prst="rect">
            <a:avLst/>
          </a:prstGeom>
          <a:solidFill>
            <a:srgbClr val="93B3D7">
              <a:alpha val="3960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1176" name="Google Shape;1176;p77"/>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65</a:t>
            </a:fld>
            <a:endParaRPr/>
          </a:p>
        </p:txBody>
      </p:sp>
      <p:sp>
        <p:nvSpPr>
          <p:cNvPr id="1177" name="Google Shape;1177;p77"/>
          <p:cNvSpPr/>
          <p:nvPr/>
        </p:nvSpPr>
        <p:spPr>
          <a:xfrm>
            <a:off x="603250" y="1524000"/>
            <a:ext cx="2590800" cy="5334000"/>
          </a:xfrm>
          <a:prstGeom prst="rect">
            <a:avLst/>
          </a:prstGeom>
          <a:solidFill>
            <a:srgbClr val="93B3D7">
              <a:alpha val="3960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2060"/>
              </a:solidFill>
              <a:latin typeface="Times New Roman"/>
              <a:ea typeface="Times New Roman"/>
              <a:cs typeface="Times New Roman"/>
              <a:sym typeface="Times New Roman"/>
            </a:endParaRPr>
          </a:p>
        </p:txBody>
      </p:sp>
      <p:sp>
        <p:nvSpPr>
          <p:cNvPr id="1178" name="Google Shape;1178;p77"/>
          <p:cNvSpPr/>
          <p:nvPr/>
        </p:nvSpPr>
        <p:spPr>
          <a:xfrm>
            <a:off x="5478463" y="1524000"/>
            <a:ext cx="3276600" cy="5334000"/>
          </a:xfrm>
          <a:prstGeom prst="rect">
            <a:avLst/>
          </a:prstGeom>
          <a:solidFill>
            <a:srgbClr val="93B3D7">
              <a:alpha val="3960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206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3"/>
                                        </p:tgtEl>
                                        <p:attrNameLst>
                                          <p:attrName>style.visibility</p:attrName>
                                        </p:attrNameLst>
                                      </p:cBhvr>
                                      <p:to>
                                        <p:strVal val="visible"/>
                                      </p:to>
                                    </p:set>
                                    <p:animEffect transition="in" filter="fade">
                                      <p:cBhvr>
                                        <p:cTn id="7" dur="500"/>
                                        <p:tgtEl>
                                          <p:spTgt spid="1163"/>
                                        </p:tgtEl>
                                      </p:cBhvr>
                                    </p:animEffect>
                                  </p:childTnLst>
                                </p:cTn>
                              </p:par>
                              <p:par>
                                <p:cTn id="8" presetID="10" presetClass="entr" presetSubtype="0" fill="hold" nodeType="withEffect">
                                  <p:stCondLst>
                                    <p:cond delay="0"/>
                                  </p:stCondLst>
                                  <p:childTnLst>
                                    <p:set>
                                      <p:cBhvr>
                                        <p:cTn id="9" dur="1" fill="hold">
                                          <p:stCondLst>
                                            <p:cond delay="0"/>
                                          </p:stCondLst>
                                        </p:cTn>
                                        <p:tgtEl>
                                          <p:spTgt spid="1162"/>
                                        </p:tgtEl>
                                        <p:attrNameLst>
                                          <p:attrName>style.visibility</p:attrName>
                                        </p:attrNameLst>
                                      </p:cBhvr>
                                      <p:to>
                                        <p:strVal val="visible"/>
                                      </p:to>
                                    </p:set>
                                    <p:animEffect transition="in" filter="fade">
                                      <p:cBhvr>
                                        <p:cTn id="10" dur="500"/>
                                        <p:tgtEl>
                                          <p:spTgt spid="116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66"/>
                                        </p:tgtEl>
                                        <p:attrNameLst>
                                          <p:attrName>style.visibility</p:attrName>
                                        </p:attrNameLst>
                                      </p:cBhvr>
                                      <p:to>
                                        <p:strVal val="visible"/>
                                      </p:to>
                                    </p:set>
                                    <p:animEffect transition="in" filter="fade">
                                      <p:cBhvr>
                                        <p:cTn id="15" dur="500"/>
                                        <p:tgtEl>
                                          <p:spTgt spid="1166"/>
                                        </p:tgtEl>
                                      </p:cBhvr>
                                    </p:animEffect>
                                  </p:childTnLst>
                                </p:cTn>
                              </p:par>
                              <p:par>
                                <p:cTn id="16" presetID="10" presetClass="entr" presetSubtype="0" fill="hold" nodeType="withEffect">
                                  <p:stCondLst>
                                    <p:cond delay="0"/>
                                  </p:stCondLst>
                                  <p:childTnLst>
                                    <p:set>
                                      <p:cBhvr>
                                        <p:cTn id="17" dur="1" fill="hold">
                                          <p:stCondLst>
                                            <p:cond delay="0"/>
                                          </p:stCondLst>
                                        </p:cTn>
                                        <p:tgtEl>
                                          <p:spTgt spid="1168"/>
                                        </p:tgtEl>
                                        <p:attrNameLst>
                                          <p:attrName>style.visibility</p:attrName>
                                        </p:attrNameLst>
                                      </p:cBhvr>
                                      <p:to>
                                        <p:strVal val="visible"/>
                                      </p:to>
                                    </p:set>
                                    <p:animEffect transition="in" filter="fade">
                                      <p:cBhvr>
                                        <p:cTn id="18" dur="500"/>
                                        <p:tgtEl>
                                          <p:spTgt spid="11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67"/>
                                        </p:tgtEl>
                                        <p:attrNameLst>
                                          <p:attrName>style.visibility</p:attrName>
                                        </p:attrNameLst>
                                      </p:cBhvr>
                                      <p:to>
                                        <p:strVal val="visible"/>
                                      </p:to>
                                    </p:set>
                                    <p:animEffect transition="in" filter="fade">
                                      <p:cBhvr>
                                        <p:cTn id="23" dur="500"/>
                                        <p:tgtEl>
                                          <p:spTgt spid="1167"/>
                                        </p:tgtEl>
                                      </p:cBhvr>
                                    </p:animEffect>
                                  </p:childTnLst>
                                </p:cTn>
                              </p:par>
                              <p:par>
                                <p:cTn id="24" presetID="10" presetClass="entr" presetSubtype="0" fill="hold" nodeType="withEffect">
                                  <p:stCondLst>
                                    <p:cond delay="0"/>
                                  </p:stCondLst>
                                  <p:childTnLst>
                                    <p:set>
                                      <p:cBhvr>
                                        <p:cTn id="25" dur="1" fill="hold">
                                          <p:stCondLst>
                                            <p:cond delay="0"/>
                                          </p:stCondLst>
                                        </p:cTn>
                                        <p:tgtEl>
                                          <p:spTgt spid="1175"/>
                                        </p:tgtEl>
                                        <p:attrNameLst>
                                          <p:attrName>style.visibility</p:attrName>
                                        </p:attrNameLst>
                                      </p:cBhvr>
                                      <p:to>
                                        <p:strVal val="visible"/>
                                      </p:to>
                                    </p:set>
                                    <p:animEffect transition="in" filter="fade">
                                      <p:cBhvr>
                                        <p:cTn id="26" dur="500"/>
                                        <p:tgtEl>
                                          <p:spTgt spid="1175"/>
                                        </p:tgtEl>
                                      </p:cBhvr>
                                    </p:animEffect>
                                  </p:childTnLst>
                                </p:cTn>
                              </p:par>
                              <p:par>
                                <p:cTn id="27" presetID="10" presetClass="entr" presetSubtype="0" fill="hold" nodeType="withEffect">
                                  <p:stCondLst>
                                    <p:cond delay="0"/>
                                  </p:stCondLst>
                                  <p:childTnLst>
                                    <p:set>
                                      <p:cBhvr>
                                        <p:cTn id="28" dur="1" fill="hold">
                                          <p:stCondLst>
                                            <p:cond delay="0"/>
                                          </p:stCondLst>
                                        </p:cTn>
                                        <p:tgtEl>
                                          <p:spTgt spid="1165"/>
                                        </p:tgtEl>
                                        <p:attrNameLst>
                                          <p:attrName>style.visibility</p:attrName>
                                        </p:attrNameLst>
                                      </p:cBhvr>
                                      <p:to>
                                        <p:strVal val="visible"/>
                                      </p:to>
                                    </p:set>
                                    <p:animEffect transition="in" filter="fade">
                                      <p:cBhvr>
                                        <p:cTn id="29" dur="500"/>
                                        <p:tgtEl>
                                          <p:spTgt spid="1165"/>
                                        </p:tgtEl>
                                      </p:cBhvr>
                                    </p:animEffect>
                                  </p:childTnLst>
                                </p:cTn>
                              </p:par>
                              <p:par>
                                <p:cTn id="30" presetID="10" presetClass="entr" presetSubtype="0" fill="hold" nodeType="withEffect">
                                  <p:stCondLst>
                                    <p:cond delay="0"/>
                                  </p:stCondLst>
                                  <p:childTnLst>
                                    <p:set>
                                      <p:cBhvr>
                                        <p:cTn id="31" dur="1" fill="hold">
                                          <p:stCondLst>
                                            <p:cond delay="0"/>
                                          </p:stCondLst>
                                        </p:cTn>
                                        <p:tgtEl>
                                          <p:spTgt spid="1164"/>
                                        </p:tgtEl>
                                        <p:attrNameLst>
                                          <p:attrName>style.visibility</p:attrName>
                                        </p:attrNameLst>
                                      </p:cBhvr>
                                      <p:to>
                                        <p:strVal val="visible"/>
                                      </p:to>
                                    </p:set>
                                    <p:animEffect transition="in" filter="fade">
                                      <p:cBhvr>
                                        <p:cTn id="32" dur="500"/>
                                        <p:tgtEl>
                                          <p:spTgt spid="1164"/>
                                        </p:tgtEl>
                                      </p:cBhvr>
                                    </p:animEffect>
                                  </p:childTnLst>
                                </p:cTn>
                              </p:par>
                              <p:par>
                                <p:cTn id="33" presetID="1" presetClass="exit" presetSubtype="0" fill="hold" nodeType="withEffect">
                                  <p:stCondLst>
                                    <p:cond delay="0"/>
                                  </p:stCondLst>
                                  <p:childTnLst>
                                    <p:set>
                                      <p:cBhvr>
                                        <p:cTn id="34" dur="1" fill="hold">
                                          <p:stCondLst>
                                            <p:cond delay="1"/>
                                          </p:stCondLst>
                                        </p:cTn>
                                        <p:tgtEl>
                                          <p:spTgt spid="1178"/>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177"/>
                                        </p:tgtEl>
                                        <p:attrNameLst>
                                          <p:attrName>style.visibility</p:attrName>
                                        </p:attrNameLst>
                                      </p:cBhvr>
                                      <p:to>
                                        <p:strVal val="visible"/>
                                      </p:to>
                                    </p:set>
                                    <p:animEffect transition="in" filter="fade">
                                      <p:cBhvr>
                                        <p:cTn id="37" dur="500"/>
                                        <p:tgtEl>
                                          <p:spTgt spid="1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4" name="Google Shape;1184;p78"/>
          <p:cNvSpPr txBox="1"/>
          <p:nvPr/>
        </p:nvSpPr>
        <p:spPr>
          <a:xfrm>
            <a:off x="6732588"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sp>
        <p:nvSpPr>
          <p:cNvPr id="1185" name="Google Shape;1185;p78"/>
          <p:cNvSpPr txBox="1">
            <a:spLocks noGrp="1"/>
          </p:cNvSpPr>
          <p:nvPr>
            <p:ph type="title" idx="4294967295"/>
          </p:nvPr>
        </p:nvSpPr>
        <p:spPr>
          <a:xfrm>
            <a:off x="0" y="158750"/>
            <a:ext cx="8372475" cy="11906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The Results</a:t>
            </a:r>
            <a:br>
              <a:rPr lang="en-US" sz="3600">
                <a:latin typeface="Impact"/>
                <a:ea typeface="Impact"/>
                <a:cs typeface="Impact"/>
                <a:sym typeface="Impact"/>
              </a:rPr>
            </a:br>
            <a:r>
              <a:rPr lang="en-US" sz="3600">
                <a:latin typeface="Impact"/>
                <a:ea typeface="Impact"/>
                <a:cs typeface="Impact"/>
                <a:sym typeface="Impact"/>
              </a:rPr>
              <a:t>Opioid Positive Urine Tests</a:t>
            </a:r>
            <a:endParaRPr/>
          </a:p>
        </p:txBody>
      </p:sp>
      <p:pic>
        <p:nvPicPr>
          <p:cNvPr id="1186" name="Google Shape;1186;p78"/>
          <p:cNvPicPr preferRelativeResize="0">
            <a:picLocks noGrp="1"/>
          </p:cNvPicPr>
          <p:nvPr>
            <p:ph type="body" idx="4294967295"/>
          </p:nvPr>
        </p:nvPicPr>
        <p:blipFill rotWithShape="1">
          <a:blip r:embed="rId3">
            <a:alphaModFix/>
          </a:blip>
          <a:srcRect/>
          <a:stretch/>
        </p:blipFill>
        <p:spPr>
          <a:xfrm>
            <a:off x="636588" y="1409700"/>
            <a:ext cx="7086600" cy="4876800"/>
          </a:xfrm>
          <a:prstGeom prst="rect">
            <a:avLst/>
          </a:prstGeom>
          <a:noFill/>
          <a:ln>
            <a:noFill/>
          </a:ln>
        </p:spPr>
      </p:pic>
      <p:sp>
        <p:nvSpPr>
          <p:cNvPr id="1187" name="Google Shape;1187;p78"/>
          <p:cNvSpPr/>
          <p:nvPr/>
        </p:nvSpPr>
        <p:spPr>
          <a:xfrm>
            <a:off x="3398838" y="1838325"/>
            <a:ext cx="4168775" cy="35814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1188" name="Google Shape;1188;p78"/>
          <p:cNvSpPr/>
          <p:nvPr/>
        </p:nvSpPr>
        <p:spPr>
          <a:xfrm>
            <a:off x="2963863" y="1838325"/>
            <a:ext cx="3775075" cy="35814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1189" name="Google Shape;1189;p78"/>
          <p:cNvSpPr/>
          <p:nvPr/>
        </p:nvSpPr>
        <p:spPr>
          <a:xfrm>
            <a:off x="1779588" y="1838325"/>
            <a:ext cx="2667000" cy="35814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pic>
        <p:nvPicPr>
          <p:cNvPr id="1190" name="Google Shape;1190;p78"/>
          <p:cNvPicPr preferRelativeResize="0"/>
          <p:nvPr/>
        </p:nvPicPr>
        <p:blipFill rotWithShape="1">
          <a:blip r:embed="rId4">
            <a:alphaModFix/>
          </a:blip>
          <a:srcRect/>
          <a:stretch/>
        </p:blipFill>
        <p:spPr>
          <a:xfrm>
            <a:off x="5132388" y="4346575"/>
            <a:ext cx="2105025" cy="698500"/>
          </a:xfrm>
          <a:prstGeom prst="rect">
            <a:avLst/>
          </a:prstGeom>
          <a:noFill/>
          <a:ln>
            <a:noFill/>
          </a:ln>
        </p:spPr>
      </p:pic>
      <p:sp>
        <p:nvSpPr>
          <p:cNvPr id="1191" name="Google Shape;1191;p78"/>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189"/>
                                        </p:tgtEl>
                                      </p:cBhvr>
                                    </p:animEffect>
                                    <p:set>
                                      <p:cBhvr>
                                        <p:cTn id="7" dur="1" fill="hold">
                                          <p:stCondLst>
                                            <p:cond delay="2000"/>
                                          </p:stCondLst>
                                        </p:cTn>
                                        <p:tgtEl>
                                          <p:spTgt spid="118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1188"/>
                                        </p:tgtEl>
                                      </p:cBhvr>
                                    </p:animEffect>
                                    <p:set>
                                      <p:cBhvr>
                                        <p:cTn id="12" dur="1" fill="hold">
                                          <p:stCondLst>
                                            <p:cond delay="2000"/>
                                          </p:stCondLst>
                                        </p:cTn>
                                        <p:tgtEl>
                                          <p:spTgt spid="118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1187"/>
                                        </p:tgtEl>
                                      </p:cBhvr>
                                    </p:animEffect>
                                    <p:set>
                                      <p:cBhvr>
                                        <p:cTn id="17" dur="1" fill="hold">
                                          <p:stCondLst>
                                            <p:cond delay="2000"/>
                                          </p:stCondLst>
                                        </p:cTn>
                                        <p:tgtEl>
                                          <p:spTgt spid="11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pic>
        <p:nvPicPr>
          <p:cNvPr id="1197" name="Google Shape;1197;p79"/>
          <p:cNvPicPr preferRelativeResize="0"/>
          <p:nvPr/>
        </p:nvPicPr>
        <p:blipFill rotWithShape="1">
          <a:blip r:embed="rId3">
            <a:alphaModFix/>
          </a:blip>
          <a:srcRect/>
          <a:stretch/>
        </p:blipFill>
        <p:spPr>
          <a:xfrm>
            <a:off x="5616575" y="990600"/>
            <a:ext cx="3581400" cy="4067175"/>
          </a:xfrm>
          <a:prstGeom prst="rect">
            <a:avLst/>
          </a:prstGeom>
          <a:noFill/>
          <a:ln>
            <a:noFill/>
          </a:ln>
        </p:spPr>
      </p:pic>
      <p:pic>
        <p:nvPicPr>
          <p:cNvPr id="1198" name="Google Shape;1198;p79"/>
          <p:cNvPicPr preferRelativeResize="0"/>
          <p:nvPr/>
        </p:nvPicPr>
        <p:blipFill rotWithShape="1">
          <a:blip r:embed="rId4">
            <a:alphaModFix/>
          </a:blip>
          <a:srcRect/>
          <a:stretch/>
        </p:blipFill>
        <p:spPr>
          <a:xfrm>
            <a:off x="5616575" y="1447800"/>
            <a:ext cx="3581400" cy="4067175"/>
          </a:xfrm>
          <a:prstGeom prst="rect">
            <a:avLst/>
          </a:prstGeom>
          <a:noFill/>
          <a:ln>
            <a:noFill/>
          </a:ln>
        </p:spPr>
      </p:pic>
      <p:pic>
        <p:nvPicPr>
          <p:cNvPr id="1199" name="Google Shape;1199;p79"/>
          <p:cNvPicPr preferRelativeResize="0"/>
          <p:nvPr/>
        </p:nvPicPr>
        <p:blipFill rotWithShape="1">
          <a:blip r:embed="rId5">
            <a:alphaModFix/>
          </a:blip>
          <a:srcRect/>
          <a:stretch/>
        </p:blipFill>
        <p:spPr>
          <a:xfrm>
            <a:off x="5616575" y="1981200"/>
            <a:ext cx="3581400" cy="4067175"/>
          </a:xfrm>
          <a:prstGeom prst="rect">
            <a:avLst/>
          </a:prstGeom>
          <a:noFill/>
          <a:ln>
            <a:noFill/>
          </a:ln>
        </p:spPr>
      </p:pic>
      <p:pic>
        <p:nvPicPr>
          <p:cNvPr id="1200" name="Google Shape;1200;p79"/>
          <p:cNvPicPr preferRelativeResize="0"/>
          <p:nvPr/>
        </p:nvPicPr>
        <p:blipFill rotWithShape="1">
          <a:blip r:embed="rId6">
            <a:alphaModFix/>
          </a:blip>
          <a:srcRect/>
          <a:stretch/>
        </p:blipFill>
        <p:spPr>
          <a:xfrm>
            <a:off x="5616575" y="2790825"/>
            <a:ext cx="3581400" cy="4067175"/>
          </a:xfrm>
          <a:prstGeom prst="rect">
            <a:avLst/>
          </a:prstGeom>
          <a:noFill/>
          <a:ln>
            <a:noFill/>
          </a:ln>
        </p:spPr>
      </p:pic>
      <p:pic>
        <p:nvPicPr>
          <p:cNvPr id="1201" name="Google Shape;1201;p79"/>
          <p:cNvPicPr preferRelativeResize="0"/>
          <p:nvPr/>
        </p:nvPicPr>
        <p:blipFill rotWithShape="1">
          <a:blip r:embed="rId7">
            <a:alphaModFix/>
          </a:blip>
          <a:srcRect/>
          <a:stretch/>
        </p:blipFill>
        <p:spPr>
          <a:xfrm>
            <a:off x="5616575" y="2790825"/>
            <a:ext cx="3581400" cy="4067175"/>
          </a:xfrm>
          <a:prstGeom prst="rect">
            <a:avLst/>
          </a:prstGeom>
          <a:noFill/>
          <a:ln>
            <a:noFill/>
          </a:ln>
        </p:spPr>
      </p:pic>
      <p:sp>
        <p:nvSpPr>
          <p:cNvPr id="1202" name="Google Shape;1202;p79"/>
          <p:cNvSpPr/>
          <p:nvPr/>
        </p:nvSpPr>
        <p:spPr>
          <a:xfrm>
            <a:off x="0" y="990600"/>
            <a:ext cx="9144000" cy="5867400"/>
          </a:xfrm>
          <a:prstGeom prst="rect">
            <a:avLst/>
          </a:prstGeom>
          <a:solidFill>
            <a:schemeClr val="lt1"/>
          </a:solidFill>
          <a:ln w="9525" cap="flat" cmpd="sng">
            <a:solidFill>
              <a:srgbClr val="60CCE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1203" name="Google Shape;1203;p79"/>
          <p:cNvSpPr txBox="1">
            <a:spLocks noGrp="1"/>
          </p:cNvSpPr>
          <p:nvPr>
            <p:ph type="title" idx="4294967295"/>
          </p:nvPr>
        </p:nvSpPr>
        <p:spPr>
          <a:xfrm>
            <a:off x="0" y="334963"/>
            <a:ext cx="8559800" cy="6413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What About Other Indicators?</a:t>
            </a:r>
            <a:endParaRPr/>
          </a:p>
        </p:txBody>
      </p:sp>
      <p:graphicFrame>
        <p:nvGraphicFramePr>
          <p:cNvPr id="1204" name="Google Shape;1204;p79"/>
          <p:cNvGraphicFramePr/>
          <p:nvPr/>
        </p:nvGraphicFramePr>
        <p:xfrm>
          <a:off x="152400" y="1295400"/>
          <a:ext cx="3000000" cy="3000000"/>
        </p:xfrm>
        <a:graphic>
          <a:graphicData uri="http://schemas.openxmlformats.org/drawingml/2006/table">
            <a:tbl>
              <a:tblPr>
                <a:noFill/>
                <a:tableStyleId>{812E7F5F-83AA-44D8-9C13-05B44884F844}</a:tableStyleId>
              </a:tblPr>
              <a:tblGrid>
                <a:gridCol w="3733800">
                  <a:extLst>
                    <a:ext uri="{9D8B030D-6E8A-4147-A177-3AD203B41FA5}">
                      <a16:colId xmlns:a16="http://schemas.microsoft.com/office/drawing/2014/main" val="20000"/>
                    </a:ext>
                  </a:extLst>
                </a:gridCol>
                <a:gridCol w="776300">
                  <a:extLst>
                    <a:ext uri="{9D8B030D-6E8A-4147-A177-3AD203B41FA5}">
                      <a16:colId xmlns:a16="http://schemas.microsoft.com/office/drawing/2014/main" val="20001"/>
                    </a:ext>
                  </a:extLst>
                </a:gridCol>
                <a:gridCol w="989000">
                  <a:extLst>
                    <a:ext uri="{9D8B030D-6E8A-4147-A177-3AD203B41FA5}">
                      <a16:colId xmlns:a16="http://schemas.microsoft.com/office/drawing/2014/main" val="20002"/>
                    </a:ext>
                  </a:extLst>
                </a:gridCol>
              </a:tblGrid>
              <a:tr h="287350">
                <a:tc>
                  <a:txBody>
                    <a:bodyPr/>
                    <a:lstStyle/>
                    <a:p>
                      <a:pPr marL="0" marR="0" lvl="0" indent="0" algn="l"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Calibri"/>
                          <a:ea typeface="Calibri"/>
                          <a:cs typeface="Calibri"/>
                          <a:sym typeface="Calibri"/>
                        </a:rPr>
                        <a:t>Detox</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Calibri"/>
                          <a:ea typeface="Calibri"/>
                          <a:cs typeface="Calibri"/>
                          <a:sym typeface="Calibri"/>
                        </a:rPr>
                        <a:t>12-Wk</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39725">
                <a:tc>
                  <a:txBody>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Calibri"/>
                          <a:ea typeface="Calibri"/>
                          <a:cs typeface="Calibri"/>
                          <a:sym typeface="Calibri"/>
                        </a:rPr>
                        <a:t>Retention in Trial*</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Calibri"/>
                          <a:ea typeface="Calibri"/>
                          <a:cs typeface="Calibri"/>
                          <a:sym typeface="Calibri"/>
                        </a:rPr>
                        <a:t>+</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701675">
                <a:tc>
                  <a:txBody>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Calibri"/>
                          <a:ea typeface="Calibri"/>
                          <a:cs typeface="Calibri"/>
                          <a:sym typeface="Calibri"/>
                        </a:rPr>
                        <a:t># Counseling Sessions Attended (Mean)**</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Calibri"/>
                          <a:ea typeface="Calibri"/>
                          <a:cs typeface="Calibri"/>
                          <a:sym typeface="Calibri"/>
                        </a:rPr>
                        <a:t>+</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38150">
                <a:tc>
                  <a:txBody>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Calibri"/>
                          <a:ea typeface="Calibri"/>
                          <a:cs typeface="Calibri"/>
                          <a:sym typeface="Calibri"/>
                        </a:rPr>
                        <a:t>Additional Addiction Tx </a:t>
                      </a:r>
                      <a:r>
                        <a:rPr lang="en-US" sz="1800" b="0" i="0" u="none" strike="noStrike" cap="none">
                          <a:solidFill>
                            <a:schemeClr val="dk1"/>
                          </a:solidFill>
                          <a:latin typeface="Calibri"/>
                          <a:ea typeface="Calibri"/>
                          <a:cs typeface="Calibri"/>
                          <a:sym typeface="Calibri"/>
                        </a:rPr>
                        <a:t>(after Trial)</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42900">
                <a:tc>
                  <a:txBody>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Calibri"/>
                          <a:ea typeface="Calibri"/>
                          <a:cs typeface="Calibri"/>
                          <a:sym typeface="Calibri"/>
                        </a:rPr>
                        <a:t>Alcohol Use During Trial</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93700">
                <a:tc>
                  <a:txBody>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Calibri"/>
                          <a:ea typeface="Calibri"/>
                          <a:cs typeface="Calibri"/>
                          <a:sym typeface="Calibri"/>
                        </a:rPr>
                        <a:t>Alcohol Use After Trial</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338150">
                <a:tc>
                  <a:txBody>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Calibri"/>
                          <a:ea typeface="Calibri"/>
                          <a:cs typeface="Calibri"/>
                          <a:sym typeface="Calibri"/>
                        </a:rPr>
                        <a:t>Marijuana Use During Trial*</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Calibri"/>
                          <a:ea typeface="Calibri"/>
                          <a:cs typeface="Calibri"/>
                          <a:sym typeface="Calibri"/>
                        </a:rPr>
                        <a:t>+</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339725">
                <a:tc>
                  <a:txBody>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Calibri"/>
                          <a:ea typeface="Calibri"/>
                          <a:cs typeface="Calibri"/>
                          <a:sym typeface="Calibri"/>
                        </a:rPr>
                        <a:t>Marijuana Use After Trial</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304800">
                <a:tc>
                  <a:txBody>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Calibri"/>
                          <a:ea typeface="Calibri"/>
                          <a:cs typeface="Calibri"/>
                          <a:sym typeface="Calibri"/>
                        </a:rPr>
                        <a:t>Cocaine Use During Trial*</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Calibri"/>
                          <a:ea typeface="Calibri"/>
                          <a:cs typeface="Calibri"/>
                          <a:sym typeface="Calibri"/>
                        </a:rPr>
                        <a:t>+</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338150">
                <a:tc>
                  <a:txBody>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Calibri"/>
                          <a:ea typeface="Calibri"/>
                          <a:cs typeface="Calibri"/>
                          <a:sym typeface="Calibri"/>
                        </a:rPr>
                        <a:t>Cocaine Use After Trial*</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Calibri"/>
                          <a:ea typeface="Calibri"/>
                          <a:cs typeface="Calibri"/>
                          <a:sym typeface="Calibri"/>
                        </a:rPr>
                        <a:t>+</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r h="339725">
                <a:tc>
                  <a:txBody>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Calibri"/>
                          <a:ea typeface="Calibri"/>
                          <a:cs typeface="Calibri"/>
                          <a:sym typeface="Calibri"/>
                        </a:rPr>
                        <a:t>IDU During Trial*</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Calibri"/>
                          <a:ea typeface="Calibri"/>
                          <a:cs typeface="Calibri"/>
                          <a:sym typeface="Calibri"/>
                        </a:rPr>
                        <a:t>+</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0"/>
                  </a:ext>
                </a:extLst>
              </a:tr>
              <a:tr h="376250">
                <a:tc>
                  <a:txBody>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Calibri"/>
                          <a:ea typeface="Calibri"/>
                          <a:cs typeface="Calibri"/>
                          <a:sym typeface="Calibri"/>
                        </a:rPr>
                        <a:t>IDU After Trial</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
        <p:nvSpPr>
          <p:cNvPr id="1205" name="Google Shape;1205;p79"/>
          <p:cNvSpPr/>
          <p:nvPr/>
        </p:nvSpPr>
        <p:spPr>
          <a:xfrm>
            <a:off x="147638" y="3973513"/>
            <a:ext cx="5503862" cy="396875"/>
          </a:xfrm>
          <a:prstGeom prst="rect">
            <a:avLst/>
          </a:prstGeom>
          <a:solidFill>
            <a:srgbClr val="FFC000">
              <a:alpha val="39215"/>
            </a:srgbClr>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1206" name="Google Shape;1206;p79"/>
          <p:cNvSpPr/>
          <p:nvPr/>
        </p:nvSpPr>
        <p:spPr>
          <a:xfrm>
            <a:off x="152400" y="2092325"/>
            <a:ext cx="5499100" cy="698500"/>
          </a:xfrm>
          <a:prstGeom prst="rect">
            <a:avLst/>
          </a:prstGeom>
          <a:solidFill>
            <a:srgbClr val="FFC000">
              <a:alpha val="39215"/>
            </a:srgbClr>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1207" name="Google Shape;1207;p79"/>
          <p:cNvSpPr/>
          <p:nvPr/>
        </p:nvSpPr>
        <p:spPr>
          <a:xfrm>
            <a:off x="152400" y="4764088"/>
            <a:ext cx="5499100" cy="395287"/>
          </a:xfrm>
          <a:prstGeom prst="rect">
            <a:avLst/>
          </a:prstGeom>
          <a:solidFill>
            <a:srgbClr val="FFC000">
              <a:alpha val="39215"/>
            </a:srgbClr>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1208" name="Google Shape;1208;p79"/>
          <p:cNvSpPr/>
          <p:nvPr/>
        </p:nvSpPr>
        <p:spPr>
          <a:xfrm>
            <a:off x="152400" y="5562600"/>
            <a:ext cx="5499100" cy="387350"/>
          </a:xfrm>
          <a:prstGeom prst="rect">
            <a:avLst/>
          </a:prstGeom>
          <a:solidFill>
            <a:srgbClr val="FFC000">
              <a:alpha val="39215"/>
            </a:srgbClr>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1209" name="Google Shape;1209;p79"/>
          <p:cNvSpPr txBox="1"/>
          <p:nvPr/>
        </p:nvSpPr>
        <p:spPr>
          <a:xfrm>
            <a:off x="381000" y="1295400"/>
            <a:ext cx="2686050" cy="3968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 p&lt;.01, **p=.10 (trend)</a:t>
            </a:r>
            <a:endParaRPr/>
          </a:p>
        </p:txBody>
      </p:sp>
      <p:sp>
        <p:nvSpPr>
          <p:cNvPr id="1210" name="Google Shape;1210;p79"/>
          <p:cNvSpPr/>
          <p:nvPr/>
        </p:nvSpPr>
        <p:spPr>
          <a:xfrm>
            <a:off x="152400" y="1690688"/>
            <a:ext cx="5499100" cy="401637"/>
          </a:xfrm>
          <a:prstGeom prst="rect">
            <a:avLst/>
          </a:prstGeom>
          <a:solidFill>
            <a:srgbClr val="FFC000">
              <a:alpha val="39215"/>
            </a:srgbClr>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0"/>
                                        </p:tgtEl>
                                        <p:attrNameLst>
                                          <p:attrName>style.visibility</p:attrName>
                                        </p:attrNameLst>
                                      </p:cBhvr>
                                      <p:to>
                                        <p:strVal val="visible"/>
                                      </p:to>
                                    </p:set>
                                    <p:animEffect transition="in" filter="fade">
                                      <p:cBhvr>
                                        <p:cTn id="7" dur="500"/>
                                        <p:tgtEl>
                                          <p:spTgt spid="1210"/>
                                        </p:tgtEl>
                                      </p:cBhvr>
                                    </p:animEffect>
                                  </p:childTnLst>
                                </p:cTn>
                              </p:par>
                              <p:par>
                                <p:cTn id="8" presetID="10" presetClass="exit" presetSubtype="0" fill="hold" nodeType="withEffect">
                                  <p:stCondLst>
                                    <p:cond delay="0"/>
                                  </p:stCondLst>
                                  <p:childTnLst>
                                    <p:animEffect transition="out" filter="fade">
                                      <p:cBhvr>
                                        <p:cTn id="9" dur="1000"/>
                                        <p:tgtEl>
                                          <p:spTgt spid="1202"/>
                                        </p:tgtEl>
                                      </p:cBhvr>
                                    </p:animEffect>
                                    <p:set>
                                      <p:cBhvr>
                                        <p:cTn id="10" dur="1" fill="hold">
                                          <p:stCondLst>
                                            <p:cond delay="1000"/>
                                          </p:stCondLst>
                                        </p:cTn>
                                        <p:tgtEl>
                                          <p:spTgt spid="120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210"/>
                                        </p:tgtEl>
                                      </p:cBhvr>
                                    </p:animEffect>
                                    <p:set>
                                      <p:cBhvr>
                                        <p:cTn id="15" dur="1" fill="hold">
                                          <p:stCondLst>
                                            <p:cond delay="500"/>
                                          </p:stCondLst>
                                        </p:cTn>
                                        <p:tgtEl>
                                          <p:spTgt spid="1210"/>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206"/>
                                        </p:tgtEl>
                                        <p:attrNameLst>
                                          <p:attrName>style.visibility</p:attrName>
                                        </p:attrNameLst>
                                      </p:cBhvr>
                                      <p:to>
                                        <p:strVal val="visible"/>
                                      </p:to>
                                    </p:set>
                                    <p:animEffect transition="in" filter="fade">
                                      <p:cBhvr>
                                        <p:cTn id="18" dur="500"/>
                                        <p:tgtEl>
                                          <p:spTgt spid="120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206"/>
                                        </p:tgtEl>
                                      </p:cBhvr>
                                    </p:animEffect>
                                    <p:set>
                                      <p:cBhvr>
                                        <p:cTn id="23" dur="1" fill="hold">
                                          <p:stCondLst>
                                            <p:cond delay="500"/>
                                          </p:stCondLst>
                                        </p:cTn>
                                        <p:tgtEl>
                                          <p:spTgt spid="1206"/>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205"/>
                                        </p:tgtEl>
                                        <p:attrNameLst>
                                          <p:attrName>style.visibility</p:attrName>
                                        </p:attrNameLst>
                                      </p:cBhvr>
                                      <p:to>
                                        <p:strVal val="visible"/>
                                      </p:to>
                                    </p:set>
                                    <p:animEffect transition="in" filter="fade">
                                      <p:cBhvr>
                                        <p:cTn id="26" dur="500"/>
                                        <p:tgtEl>
                                          <p:spTgt spid="120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205"/>
                                        </p:tgtEl>
                                      </p:cBhvr>
                                    </p:animEffect>
                                    <p:set>
                                      <p:cBhvr>
                                        <p:cTn id="31" dur="1" fill="hold">
                                          <p:stCondLst>
                                            <p:cond delay="500"/>
                                          </p:stCondLst>
                                        </p:cTn>
                                        <p:tgtEl>
                                          <p:spTgt spid="1205"/>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207"/>
                                        </p:tgtEl>
                                        <p:attrNameLst>
                                          <p:attrName>style.visibility</p:attrName>
                                        </p:attrNameLst>
                                      </p:cBhvr>
                                      <p:to>
                                        <p:strVal val="visible"/>
                                      </p:to>
                                    </p:set>
                                    <p:animEffect transition="in" filter="fade">
                                      <p:cBhvr>
                                        <p:cTn id="34" dur="500"/>
                                        <p:tgtEl>
                                          <p:spTgt spid="120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207"/>
                                        </p:tgtEl>
                                      </p:cBhvr>
                                    </p:animEffect>
                                    <p:set>
                                      <p:cBhvr>
                                        <p:cTn id="39" dur="1" fill="hold">
                                          <p:stCondLst>
                                            <p:cond delay="500"/>
                                          </p:stCondLst>
                                        </p:cTn>
                                        <p:tgtEl>
                                          <p:spTgt spid="1207"/>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1208"/>
                                        </p:tgtEl>
                                        <p:attrNameLst>
                                          <p:attrName>style.visibility</p:attrName>
                                        </p:attrNameLst>
                                      </p:cBhvr>
                                      <p:to>
                                        <p:strVal val="visible"/>
                                      </p:to>
                                    </p:set>
                                    <p:animEffect transition="in" filter="fade">
                                      <p:cBhvr>
                                        <p:cTn id="42" dur="500"/>
                                        <p:tgtEl>
                                          <p:spTgt spid="1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1216" name="Google Shape;1216;p80"/>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sp>
        <p:nvSpPr>
          <p:cNvPr id="1217" name="Google Shape;1217;p80"/>
          <p:cNvSpPr txBox="1"/>
          <p:nvPr/>
        </p:nvSpPr>
        <p:spPr>
          <a:xfrm>
            <a:off x="152400" y="4648200"/>
            <a:ext cx="8229600" cy="20574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Additionally, 4 of 83 patients (5%) converted from negative to positive during the trial.</a:t>
            </a:r>
            <a:endParaRPr/>
          </a:p>
          <a:p>
            <a:pPr marL="342900" marR="0" lvl="0" indent="-342900" algn="l" rtl="0">
              <a:spcBef>
                <a:spcPts val="104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Indicates benefits of medication use over extended periods as part of standard treatment</a:t>
            </a:r>
            <a:endParaRPr/>
          </a:p>
        </p:txBody>
      </p:sp>
      <p:sp>
        <p:nvSpPr>
          <p:cNvPr id="1218" name="Google Shape;1218;p80"/>
          <p:cNvSpPr txBox="1"/>
          <p:nvPr/>
        </p:nvSpPr>
        <p:spPr>
          <a:xfrm>
            <a:off x="0" y="222250"/>
            <a:ext cx="8382000" cy="6413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dk1"/>
                </a:solidFill>
                <a:latin typeface="Impact"/>
                <a:ea typeface="Impact"/>
                <a:cs typeface="Impact"/>
                <a:sym typeface="Impact"/>
              </a:rPr>
              <a:t>Baseline Hepatitis C Rates</a:t>
            </a:r>
            <a:endParaRPr/>
          </a:p>
        </p:txBody>
      </p:sp>
      <p:pic>
        <p:nvPicPr>
          <p:cNvPr id="1219" name="Google Shape;1219;p80"/>
          <p:cNvPicPr preferRelativeResize="0"/>
          <p:nvPr/>
        </p:nvPicPr>
        <p:blipFill rotWithShape="1">
          <a:blip r:embed="rId3">
            <a:alphaModFix/>
          </a:blip>
          <a:srcRect/>
          <a:stretch/>
        </p:blipFill>
        <p:spPr>
          <a:xfrm>
            <a:off x="461963" y="893763"/>
            <a:ext cx="7505700" cy="3606800"/>
          </a:xfrm>
          <a:prstGeom prst="rect">
            <a:avLst/>
          </a:prstGeom>
          <a:noFill/>
          <a:ln>
            <a:noFill/>
          </a:ln>
        </p:spPr>
      </p:pic>
      <p:sp>
        <p:nvSpPr>
          <p:cNvPr id="1220" name="Google Shape;1220;p80"/>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7">
                                            <p:txEl>
                                              <p:pRg st="0" end="0"/>
                                            </p:txEl>
                                          </p:spTgt>
                                        </p:tgtEl>
                                        <p:attrNameLst>
                                          <p:attrName>style.visibility</p:attrName>
                                        </p:attrNameLst>
                                      </p:cBhvr>
                                      <p:to>
                                        <p:strVal val="visible"/>
                                      </p:to>
                                    </p:set>
                                    <p:animEffect transition="in" filter="fade">
                                      <p:cBhvr>
                                        <p:cTn id="7" dur="500"/>
                                        <p:tgtEl>
                                          <p:spTgt spid="12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17">
                                            <p:txEl>
                                              <p:pRg st="1" end="1"/>
                                            </p:txEl>
                                          </p:spTgt>
                                        </p:tgtEl>
                                        <p:attrNameLst>
                                          <p:attrName>style.visibility</p:attrName>
                                        </p:attrNameLst>
                                      </p:cBhvr>
                                      <p:to>
                                        <p:strVal val="visible"/>
                                      </p:to>
                                    </p:set>
                                    <p:animEffect transition="in" filter="fade">
                                      <p:cBhvr>
                                        <p:cTn id="12" dur="500"/>
                                        <p:tgtEl>
                                          <p:spTgt spid="12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81"/>
          <p:cNvSpPr txBox="1">
            <a:spLocks noGrp="1"/>
          </p:cNvSpPr>
          <p:nvPr>
            <p:ph type="body" idx="1"/>
          </p:nvPr>
        </p:nvSpPr>
        <p:spPr>
          <a:xfrm>
            <a:off x="179388" y="2667000"/>
            <a:ext cx="8170862" cy="3459163"/>
          </a:xfrm>
          <a:prstGeom prst="rect">
            <a:avLst/>
          </a:prstGeom>
          <a:noFill/>
          <a:ln>
            <a:noFill/>
          </a:ln>
        </p:spPr>
        <p:txBody>
          <a:bodyPr spcFirstLastPara="1" wrap="square" lIns="91425" tIns="45700" rIns="91425" bIns="45700" anchor="t" anchorCtr="0">
            <a:noAutofit/>
          </a:bodyPr>
          <a:lstStyle/>
          <a:p>
            <a:pPr marL="342900" lvl="0" indent="-342900" algn="ctr" rtl="0">
              <a:spcBef>
                <a:spcPts val="0"/>
              </a:spcBef>
              <a:spcAft>
                <a:spcPts val="0"/>
              </a:spcAft>
              <a:buClr>
                <a:schemeClr val="dk1"/>
              </a:buClr>
              <a:buSzPts val="4000"/>
              <a:buFont typeface="Arial"/>
              <a:buNone/>
            </a:pPr>
            <a:r>
              <a:rPr lang="en-US" sz="4000">
                <a:latin typeface="Impact"/>
                <a:ea typeface="Impact"/>
                <a:cs typeface="Impact"/>
                <a:sym typeface="Impact"/>
              </a:rPr>
              <a:t>Implications of the Study</a:t>
            </a:r>
            <a:endParaRPr/>
          </a:p>
        </p:txBody>
      </p:sp>
      <p:sp>
        <p:nvSpPr>
          <p:cNvPr id="1227" name="Google Shape;1227;p81"/>
          <p:cNvSpPr txBox="1">
            <a:spLocks noGrp="1"/>
          </p:cNvSpPr>
          <p:nvPr>
            <p:ph type="sldNum" idx="12"/>
          </p:nvPr>
        </p:nvSpPr>
        <p:spPr>
          <a:xfrm>
            <a:off x="7300913"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9"/>
          <p:cNvSpPr txBox="1">
            <a:spLocks noGrp="1"/>
          </p:cNvSpPr>
          <p:nvPr>
            <p:ph type="body" idx="1"/>
          </p:nvPr>
        </p:nvSpPr>
        <p:spPr>
          <a:xfrm>
            <a:off x="0" y="2209800"/>
            <a:ext cx="8564563" cy="2743200"/>
          </a:xfrm>
          <a:prstGeom prst="rect">
            <a:avLst/>
          </a:prstGeom>
          <a:noFill/>
          <a:ln>
            <a:noFill/>
          </a:ln>
        </p:spPr>
        <p:txBody>
          <a:bodyPr spcFirstLastPara="1" wrap="square" lIns="91425" tIns="45700" rIns="91425" bIns="45700" anchor="t" anchorCtr="0">
            <a:noAutofit/>
          </a:bodyPr>
          <a:lstStyle/>
          <a:p>
            <a:pPr marL="342900" lvl="0" indent="-342900" algn="ctr" rtl="0">
              <a:spcBef>
                <a:spcPts val="0"/>
              </a:spcBef>
              <a:spcAft>
                <a:spcPts val="0"/>
              </a:spcAft>
              <a:buClr>
                <a:schemeClr val="dk1"/>
              </a:buClr>
              <a:buSzPts val="4000"/>
              <a:buFont typeface="Arial"/>
              <a:buNone/>
            </a:pPr>
            <a:r>
              <a:rPr lang="en-US" sz="4000">
                <a:latin typeface="Impact"/>
                <a:ea typeface="Impact"/>
                <a:cs typeface="Impact"/>
                <a:sym typeface="Impact"/>
              </a:rPr>
              <a:t>So who are the participants </a:t>
            </a:r>
            <a:endParaRPr/>
          </a:p>
          <a:p>
            <a:pPr marL="342900" lvl="0" indent="-342900" algn="ctr" rtl="0">
              <a:spcBef>
                <a:spcPts val="800"/>
              </a:spcBef>
              <a:spcAft>
                <a:spcPts val="0"/>
              </a:spcAft>
              <a:buClr>
                <a:schemeClr val="dk1"/>
              </a:buClr>
              <a:buSzPts val="4000"/>
              <a:buFont typeface="Arial"/>
              <a:buNone/>
            </a:pPr>
            <a:r>
              <a:rPr lang="en-US" sz="4000">
                <a:latin typeface="Impact"/>
                <a:ea typeface="Impact"/>
                <a:cs typeface="Impact"/>
                <a:sym typeface="Impact"/>
              </a:rPr>
              <a:t>in this endeavor?</a:t>
            </a:r>
            <a:endParaRPr/>
          </a:p>
          <a:p>
            <a:pPr marL="342900" lvl="0" indent="-88900" algn="ctr" rtl="0">
              <a:spcBef>
                <a:spcPts val="800"/>
              </a:spcBef>
              <a:spcAft>
                <a:spcPts val="0"/>
              </a:spcAft>
              <a:buClr>
                <a:schemeClr val="dk1"/>
              </a:buClr>
              <a:buSzPts val="4000"/>
              <a:buNone/>
            </a:pPr>
            <a:endParaRPr sz="4000">
              <a:latin typeface="Impact"/>
              <a:ea typeface="Impact"/>
              <a:cs typeface="Impact"/>
              <a:sym typeface="Impact"/>
            </a:endParaRPr>
          </a:p>
        </p:txBody>
      </p:sp>
      <p:sp>
        <p:nvSpPr>
          <p:cNvPr id="153" name="Google Shape;153;p19"/>
          <p:cNvSpPr txBox="1">
            <a:spLocks noGrp="1"/>
          </p:cNvSpPr>
          <p:nvPr>
            <p:ph type="sldNum" idx="12"/>
          </p:nvPr>
        </p:nvSpPr>
        <p:spPr>
          <a:xfrm>
            <a:off x="7300913"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pic>
        <p:nvPicPr>
          <p:cNvPr id="1233" name="Google Shape;1233;p82" descr="C:\Documents and Settings\tfreese\Local Settings\Temporary Internet Files\Content.IE5\1XPODAZY\MPj03998360000[1].jpg"/>
          <p:cNvPicPr preferRelativeResize="0"/>
          <p:nvPr/>
        </p:nvPicPr>
        <p:blipFill rotWithShape="1">
          <a:blip r:embed="rId3">
            <a:alphaModFix/>
          </a:blip>
          <a:srcRect/>
          <a:stretch/>
        </p:blipFill>
        <p:spPr>
          <a:xfrm>
            <a:off x="5791200" y="152400"/>
            <a:ext cx="2741613" cy="2157413"/>
          </a:xfrm>
          <a:prstGeom prst="rect">
            <a:avLst/>
          </a:prstGeom>
          <a:noFill/>
          <a:ln>
            <a:noFill/>
          </a:ln>
        </p:spPr>
      </p:pic>
      <p:sp>
        <p:nvSpPr>
          <p:cNvPr id="1234" name="Google Shape;1234;p82"/>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sp>
        <p:nvSpPr>
          <p:cNvPr id="1235" name="Google Shape;1235;p82"/>
          <p:cNvSpPr txBox="1">
            <a:spLocks noGrp="1"/>
          </p:cNvSpPr>
          <p:nvPr>
            <p:ph type="title" idx="4294967295"/>
          </p:nvPr>
        </p:nvSpPr>
        <p:spPr>
          <a:xfrm>
            <a:off x="0" y="461963"/>
            <a:ext cx="5486400" cy="11906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3600">
                <a:latin typeface="Impact"/>
                <a:ea typeface="Impact"/>
                <a:cs typeface="Impact"/>
                <a:sym typeface="Impact"/>
              </a:rPr>
              <a:t>High Prevalence </a:t>
            </a:r>
            <a:br>
              <a:rPr lang="en-US" sz="3600">
                <a:latin typeface="Impact"/>
                <a:ea typeface="Impact"/>
                <a:cs typeface="Impact"/>
                <a:sym typeface="Impact"/>
              </a:rPr>
            </a:br>
            <a:r>
              <a:rPr lang="en-US" sz="3600">
                <a:latin typeface="Impact"/>
                <a:ea typeface="Impact"/>
                <a:cs typeface="Impact"/>
                <a:sym typeface="Impact"/>
              </a:rPr>
              <a:t>among Young Adults</a:t>
            </a:r>
            <a:endParaRPr/>
          </a:p>
        </p:txBody>
      </p:sp>
      <p:sp>
        <p:nvSpPr>
          <p:cNvPr id="1236" name="Google Shape;1236;p82"/>
          <p:cNvSpPr txBox="1">
            <a:spLocks noGrp="1"/>
          </p:cNvSpPr>
          <p:nvPr>
            <p:ph type="body" idx="4294967295"/>
          </p:nvPr>
        </p:nvSpPr>
        <p:spPr>
          <a:xfrm>
            <a:off x="247650" y="2309813"/>
            <a:ext cx="8075613" cy="44196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600"/>
              <a:buFont typeface="Calibri"/>
              <a:buChar char="•"/>
            </a:pPr>
            <a:r>
              <a:rPr lang="en-US" sz="2600"/>
              <a:t>Heroin use stable</a:t>
            </a:r>
            <a:endParaRPr/>
          </a:p>
          <a:p>
            <a:pPr marL="342900" lvl="0" indent="-342900" algn="l" rtl="0">
              <a:spcBef>
                <a:spcPts val="1040"/>
              </a:spcBef>
              <a:spcAft>
                <a:spcPts val="0"/>
              </a:spcAft>
              <a:buClr>
                <a:schemeClr val="dk1"/>
              </a:buClr>
              <a:buSzPts val="2600"/>
              <a:buFont typeface="Calibri"/>
              <a:buChar char="•"/>
            </a:pPr>
            <a:r>
              <a:rPr lang="en-US" sz="2600"/>
              <a:t>Non-medical use of prescription opioids increasing</a:t>
            </a:r>
            <a:endParaRPr/>
          </a:p>
          <a:p>
            <a:pPr marL="342900" lvl="0" indent="-342900" algn="l" rtl="0">
              <a:spcBef>
                <a:spcPts val="1040"/>
              </a:spcBef>
              <a:spcAft>
                <a:spcPts val="0"/>
              </a:spcAft>
              <a:buClr>
                <a:schemeClr val="dk1"/>
              </a:buClr>
              <a:buSzPts val="2600"/>
              <a:buFont typeface="Calibri"/>
              <a:buChar char="•"/>
            </a:pPr>
            <a:r>
              <a:rPr lang="en-US" sz="2600"/>
              <a:t>Willingness for experimentation among young adults</a:t>
            </a:r>
            <a:endParaRPr/>
          </a:p>
          <a:p>
            <a:pPr marL="342900" lvl="0" indent="-342900" algn="l" rtl="0">
              <a:spcBef>
                <a:spcPts val="1040"/>
              </a:spcBef>
              <a:spcAft>
                <a:spcPts val="0"/>
              </a:spcAft>
              <a:buClr>
                <a:schemeClr val="dk1"/>
              </a:buClr>
              <a:buSzPts val="2600"/>
              <a:buFont typeface="Calibri"/>
              <a:buChar char="•"/>
            </a:pPr>
            <a:r>
              <a:rPr lang="en-US" sz="2600"/>
              <a:t>Long-term prognosis among addicted young adults is unknown. Outcomes with addicted adults are poor</a:t>
            </a:r>
            <a:endParaRPr/>
          </a:p>
          <a:p>
            <a:pPr marL="342900" lvl="0" indent="-342900" algn="l" rtl="0">
              <a:spcBef>
                <a:spcPts val="1040"/>
              </a:spcBef>
              <a:spcAft>
                <a:spcPts val="0"/>
              </a:spcAft>
              <a:buClr>
                <a:schemeClr val="dk1"/>
              </a:buClr>
              <a:buSzPts val="2600"/>
              <a:buFont typeface="Calibri"/>
              <a:buChar char="•"/>
            </a:pPr>
            <a:r>
              <a:rPr lang="en-US" sz="2600"/>
              <a:t>High rates school drop out, legal problems, psychiatric problems, HIV-risk behaviors</a:t>
            </a:r>
            <a:endParaRPr/>
          </a:p>
          <a:p>
            <a:pPr marL="342900" lvl="0" indent="-177800" algn="l" rtl="0">
              <a:spcBef>
                <a:spcPts val="1040"/>
              </a:spcBef>
              <a:spcAft>
                <a:spcPts val="0"/>
              </a:spcAft>
              <a:buClr>
                <a:schemeClr val="dk1"/>
              </a:buClr>
              <a:buSzPts val="2600"/>
              <a:buNone/>
            </a:pPr>
            <a:endParaRPr sz="2600"/>
          </a:p>
        </p:txBody>
      </p:sp>
      <p:sp>
        <p:nvSpPr>
          <p:cNvPr id="1237" name="Google Shape;1237;p82"/>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33"/>
                                        </p:tgtEl>
                                        <p:attrNameLst>
                                          <p:attrName>style.visibility</p:attrName>
                                        </p:attrNameLst>
                                      </p:cBhvr>
                                      <p:to>
                                        <p:strVal val="visible"/>
                                      </p:to>
                                    </p:set>
                                    <p:animEffect transition="in" filter="fade">
                                      <p:cBhvr>
                                        <p:cTn id="7" dur="500"/>
                                        <p:tgtEl>
                                          <p:spTgt spid="12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36">
                                            <p:txEl>
                                              <p:pRg st="0" end="0"/>
                                            </p:txEl>
                                          </p:spTgt>
                                        </p:tgtEl>
                                        <p:attrNameLst>
                                          <p:attrName>style.visibility</p:attrName>
                                        </p:attrNameLst>
                                      </p:cBhvr>
                                      <p:to>
                                        <p:strVal val="visible"/>
                                      </p:to>
                                    </p:set>
                                    <p:animEffect transition="in" filter="fade">
                                      <p:cBhvr>
                                        <p:cTn id="12" dur="500"/>
                                        <p:tgtEl>
                                          <p:spTgt spid="123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36">
                                            <p:txEl>
                                              <p:pRg st="1" end="1"/>
                                            </p:txEl>
                                          </p:spTgt>
                                        </p:tgtEl>
                                        <p:attrNameLst>
                                          <p:attrName>style.visibility</p:attrName>
                                        </p:attrNameLst>
                                      </p:cBhvr>
                                      <p:to>
                                        <p:strVal val="visible"/>
                                      </p:to>
                                    </p:set>
                                    <p:animEffect transition="in" filter="fade">
                                      <p:cBhvr>
                                        <p:cTn id="17" dur="500"/>
                                        <p:tgtEl>
                                          <p:spTgt spid="123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36">
                                            <p:txEl>
                                              <p:pRg st="2" end="2"/>
                                            </p:txEl>
                                          </p:spTgt>
                                        </p:tgtEl>
                                        <p:attrNameLst>
                                          <p:attrName>style.visibility</p:attrName>
                                        </p:attrNameLst>
                                      </p:cBhvr>
                                      <p:to>
                                        <p:strVal val="visible"/>
                                      </p:to>
                                    </p:set>
                                    <p:animEffect transition="in" filter="fade">
                                      <p:cBhvr>
                                        <p:cTn id="22" dur="500"/>
                                        <p:tgtEl>
                                          <p:spTgt spid="123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36">
                                            <p:txEl>
                                              <p:pRg st="3" end="3"/>
                                            </p:txEl>
                                          </p:spTgt>
                                        </p:tgtEl>
                                        <p:attrNameLst>
                                          <p:attrName>style.visibility</p:attrName>
                                        </p:attrNameLst>
                                      </p:cBhvr>
                                      <p:to>
                                        <p:strVal val="visible"/>
                                      </p:to>
                                    </p:set>
                                    <p:animEffect transition="in" filter="fade">
                                      <p:cBhvr>
                                        <p:cTn id="27" dur="500"/>
                                        <p:tgtEl>
                                          <p:spTgt spid="123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36">
                                            <p:txEl>
                                              <p:pRg st="4" end="4"/>
                                            </p:txEl>
                                          </p:spTgt>
                                        </p:tgtEl>
                                        <p:attrNameLst>
                                          <p:attrName>style.visibility</p:attrName>
                                        </p:attrNameLst>
                                      </p:cBhvr>
                                      <p:to>
                                        <p:strVal val="visible"/>
                                      </p:to>
                                    </p:set>
                                    <p:animEffect transition="in" filter="fade">
                                      <p:cBhvr>
                                        <p:cTn id="32" dur="500"/>
                                        <p:tgtEl>
                                          <p:spTgt spid="123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36">
                                            <p:txEl>
                                              <p:pRg st="5" end="5"/>
                                            </p:txEl>
                                          </p:spTgt>
                                        </p:tgtEl>
                                        <p:attrNameLst>
                                          <p:attrName>style.visibility</p:attrName>
                                        </p:attrNameLst>
                                      </p:cBhvr>
                                      <p:to>
                                        <p:strVal val="visible"/>
                                      </p:to>
                                    </p:set>
                                    <p:animEffect transition="in" filter="fade">
                                      <p:cBhvr>
                                        <p:cTn id="37" dur="500"/>
                                        <p:tgtEl>
                                          <p:spTgt spid="123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pic>
        <p:nvPicPr>
          <p:cNvPr id="1243" name="Google Shape;1243;p83" descr="C:\Documents and Settings\tfreese\Local Settings\Temporary Internet Files\Content.IE5\1XPODAZY\MPj03998360000[1].jpg"/>
          <p:cNvPicPr preferRelativeResize="0"/>
          <p:nvPr/>
        </p:nvPicPr>
        <p:blipFill rotWithShape="1">
          <a:blip r:embed="rId3">
            <a:alphaModFix/>
          </a:blip>
          <a:srcRect/>
          <a:stretch/>
        </p:blipFill>
        <p:spPr>
          <a:xfrm>
            <a:off x="5791200" y="152400"/>
            <a:ext cx="2741613" cy="2157413"/>
          </a:xfrm>
          <a:prstGeom prst="rect">
            <a:avLst/>
          </a:prstGeom>
          <a:noFill/>
          <a:ln>
            <a:noFill/>
          </a:ln>
        </p:spPr>
      </p:pic>
      <p:sp>
        <p:nvSpPr>
          <p:cNvPr id="1244" name="Google Shape;1244;p83"/>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sp>
        <p:nvSpPr>
          <p:cNvPr id="1245" name="Google Shape;1245;p83"/>
          <p:cNvSpPr txBox="1">
            <a:spLocks noGrp="1"/>
          </p:cNvSpPr>
          <p:nvPr>
            <p:ph type="body" idx="4294967295"/>
          </p:nvPr>
        </p:nvSpPr>
        <p:spPr>
          <a:xfrm>
            <a:off x="187325" y="1905000"/>
            <a:ext cx="8075613" cy="44958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Font typeface="Calibri"/>
              <a:buChar char="•"/>
            </a:pPr>
            <a:r>
              <a:rPr lang="en-US" sz="2800"/>
              <a:t>Low rates of admission for </a:t>
            </a:r>
            <a:br>
              <a:rPr lang="en-US" sz="2800"/>
            </a:br>
            <a:r>
              <a:rPr lang="en-US" sz="2800"/>
              <a:t>young adults to treatment programs for primary opioid addiction</a:t>
            </a:r>
            <a:endParaRPr/>
          </a:p>
          <a:p>
            <a:pPr marL="342900" lvl="0" indent="-342900" algn="l" rtl="0">
              <a:lnSpc>
                <a:spcPct val="90000"/>
              </a:lnSpc>
              <a:spcBef>
                <a:spcPts val="1200"/>
              </a:spcBef>
              <a:spcAft>
                <a:spcPts val="0"/>
              </a:spcAft>
              <a:buClr>
                <a:schemeClr val="dk1"/>
              </a:buClr>
              <a:buSzPts val="2800"/>
              <a:buFont typeface="Calibri"/>
              <a:buChar char="•"/>
            </a:pPr>
            <a:r>
              <a:rPr lang="en-US" sz="2800"/>
              <a:t>Methadone is not available in all areas</a:t>
            </a:r>
            <a:r>
              <a:rPr lang="en-US"/>
              <a:t> </a:t>
            </a:r>
            <a:endParaRPr/>
          </a:p>
          <a:p>
            <a:pPr marL="742950" lvl="1" indent="-285750" algn="l" rtl="0">
              <a:lnSpc>
                <a:spcPct val="90000"/>
              </a:lnSpc>
              <a:spcBef>
                <a:spcPts val="1160"/>
              </a:spcBef>
              <a:spcAft>
                <a:spcPts val="0"/>
              </a:spcAft>
              <a:buClr>
                <a:schemeClr val="dk1"/>
              </a:buClr>
              <a:buSzPts val="2600"/>
              <a:buChar char="–"/>
            </a:pPr>
            <a:r>
              <a:rPr lang="en-US" sz="2600"/>
              <a:t>limited number of programs </a:t>
            </a:r>
            <a:endParaRPr/>
          </a:p>
          <a:p>
            <a:pPr marL="742950" lvl="1" indent="-285750" algn="l" rtl="0">
              <a:lnSpc>
                <a:spcPct val="90000"/>
              </a:lnSpc>
              <a:spcBef>
                <a:spcPts val="1040"/>
              </a:spcBef>
              <a:spcAft>
                <a:spcPts val="0"/>
              </a:spcAft>
              <a:buClr>
                <a:schemeClr val="dk1"/>
              </a:buClr>
              <a:buSzPts val="2600"/>
              <a:buChar char="–"/>
            </a:pPr>
            <a:r>
              <a:rPr lang="en-US" sz="2600"/>
              <a:t>not an option if under 16</a:t>
            </a:r>
            <a:endParaRPr/>
          </a:p>
          <a:p>
            <a:pPr marL="742950" lvl="1" indent="-285750" algn="l" rtl="0">
              <a:lnSpc>
                <a:spcPct val="90000"/>
              </a:lnSpc>
              <a:spcBef>
                <a:spcPts val="1040"/>
              </a:spcBef>
              <a:spcAft>
                <a:spcPts val="0"/>
              </a:spcAft>
              <a:buClr>
                <a:schemeClr val="dk1"/>
              </a:buClr>
              <a:buSzPts val="2600"/>
              <a:buChar char="–"/>
            </a:pPr>
            <a:r>
              <a:rPr lang="en-US" sz="2600"/>
              <a:t>for those between 16 and 18 years, standard care requires 2 failed behavioral treatments and legal guardian consent</a:t>
            </a:r>
            <a:endParaRPr/>
          </a:p>
          <a:p>
            <a:pPr marL="342900" lvl="0" indent="-342900" algn="l" rtl="0">
              <a:lnSpc>
                <a:spcPct val="90000"/>
              </a:lnSpc>
              <a:spcBef>
                <a:spcPts val="1040"/>
              </a:spcBef>
              <a:spcAft>
                <a:spcPts val="0"/>
              </a:spcAft>
              <a:buClr>
                <a:schemeClr val="dk1"/>
              </a:buClr>
              <a:buSzPts val="2600"/>
              <a:buFont typeface="Arial"/>
              <a:buNone/>
            </a:pPr>
            <a:endParaRPr sz="2600"/>
          </a:p>
        </p:txBody>
      </p:sp>
      <p:sp>
        <p:nvSpPr>
          <p:cNvPr id="1246" name="Google Shape;1246;p83"/>
          <p:cNvSpPr txBox="1">
            <a:spLocks noGrp="1"/>
          </p:cNvSpPr>
          <p:nvPr>
            <p:ph type="title" idx="4294967295"/>
          </p:nvPr>
        </p:nvSpPr>
        <p:spPr>
          <a:xfrm>
            <a:off x="0" y="401638"/>
            <a:ext cx="5486400" cy="1311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4000">
                <a:latin typeface="Impact"/>
                <a:ea typeface="Impact"/>
                <a:cs typeface="Impact"/>
                <a:sym typeface="Impact"/>
              </a:rPr>
              <a:t>High Prevalence </a:t>
            </a:r>
            <a:br>
              <a:rPr lang="en-US" sz="4000">
                <a:latin typeface="Impact"/>
                <a:ea typeface="Impact"/>
                <a:cs typeface="Impact"/>
                <a:sym typeface="Impact"/>
              </a:rPr>
            </a:br>
            <a:r>
              <a:rPr lang="en-US" sz="4000">
                <a:latin typeface="Impact"/>
                <a:ea typeface="Impact"/>
                <a:cs typeface="Impact"/>
                <a:sym typeface="Impact"/>
              </a:rPr>
              <a:t>among Young Adults</a:t>
            </a:r>
            <a:endParaRPr/>
          </a:p>
        </p:txBody>
      </p:sp>
      <p:sp>
        <p:nvSpPr>
          <p:cNvPr id="1247" name="Google Shape;1247;p83"/>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43"/>
                                        </p:tgtEl>
                                        <p:attrNameLst>
                                          <p:attrName>style.visibility</p:attrName>
                                        </p:attrNameLst>
                                      </p:cBhvr>
                                      <p:to>
                                        <p:strVal val="visible"/>
                                      </p:to>
                                    </p:set>
                                    <p:animEffect transition="in" filter="fade">
                                      <p:cBhvr>
                                        <p:cTn id="7" dur="500"/>
                                        <p:tgtEl>
                                          <p:spTgt spid="1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45">
                                            <p:txEl>
                                              <p:pRg st="0" end="0"/>
                                            </p:txEl>
                                          </p:spTgt>
                                        </p:tgtEl>
                                        <p:attrNameLst>
                                          <p:attrName>style.visibility</p:attrName>
                                        </p:attrNameLst>
                                      </p:cBhvr>
                                      <p:to>
                                        <p:strVal val="visible"/>
                                      </p:to>
                                    </p:set>
                                    <p:animEffect transition="in" filter="fade">
                                      <p:cBhvr>
                                        <p:cTn id="12" dur="500"/>
                                        <p:tgtEl>
                                          <p:spTgt spid="124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45">
                                            <p:txEl>
                                              <p:pRg st="1" end="1"/>
                                            </p:txEl>
                                          </p:spTgt>
                                        </p:tgtEl>
                                        <p:attrNameLst>
                                          <p:attrName>style.visibility</p:attrName>
                                        </p:attrNameLst>
                                      </p:cBhvr>
                                      <p:to>
                                        <p:strVal val="visible"/>
                                      </p:to>
                                    </p:set>
                                    <p:animEffect transition="in" filter="fade">
                                      <p:cBhvr>
                                        <p:cTn id="17" dur="500"/>
                                        <p:tgtEl>
                                          <p:spTgt spid="124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45">
                                            <p:txEl>
                                              <p:pRg st="2" end="2"/>
                                            </p:txEl>
                                          </p:spTgt>
                                        </p:tgtEl>
                                        <p:attrNameLst>
                                          <p:attrName>style.visibility</p:attrName>
                                        </p:attrNameLst>
                                      </p:cBhvr>
                                      <p:to>
                                        <p:strVal val="visible"/>
                                      </p:to>
                                    </p:set>
                                    <p:animEffect transition="in" filter="fade">
                                      <p:cBhvr>
                                        <p:cTn id="22" dur="500"/>
                                        <p:tgtEl>
                                          <p:spTgt spid="124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45">
                                            <p:txEl>
                                              <p:pRg st="3" end="3"/>
                                            </p:txEl>
                                          </p:spTgt>
                                        </p:tgtEl>
                                        <p:attrNameLst>
                                          <p:attrName>style.visibility</p:attrName>
                                        </p:attrNameLst>
                                      </p:cBhvr>
                                      <p:to>
                                        <p:strVal val="visible"/>
                                      </p:to>
                                    </p:set>
                                    <p:animEffect transition="in" filter="fade">
                                      <p:cBhvr>
                                        <p:cTn id="27" dur="500"/>
                                        <p:tgtEl>
                                          <p:spTgt spid="124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45">
                                            <p:txEl>
                                              <p:pRg st="4" end="4"/>
                                            </p:txEl>
                                          </p:spTgt>
                                        </p:tgtEl>
                                        <p:attrNameLst>
                                          <p:attrName>style.visibility</p:attrName>
                                        </p:attrNameLst>
                                      </p:cBhvr>
                                      <p:to>
                                        <p:strVal val="visible"/>
                                      </p:to>
                                    </p:set>
                                    <p:animEffect transition="in" filter="fade">
                                      <p:cBhvr>
                                        <p:cTn id="32" dur="500"/>
                                        <p:tgtEl>
                                          <p:spTgt spid="124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45">
                                            <p:txEl>
                                              <p:pRg st="5" end="5"/>
                                            </p:txEl>
                                          </p:spTgt>
                                        </p:tgtEl>
                                        <p:attrNameLst>
                                          <p:attrName>style.visibility</p:attrName>
                                        </p:attrNameLst>
                                      </p:cBhvr>
                                      <p:to>
                                        <p:strVal val="visible"/>
                                      </p:to>
                                    </p:set>
                                    <p:animEffect transition="in" filter="fade">
                                      <p:cBhvr>
                                        <p:cTn id="37" dur="500"/>
                                        <p:tgtEl>
                                          <p:spTgt spid="124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Google Shape;1253;p84"/>
          <p:cNvSpPr txBox="1">
            <a:spLocks noGrp="1"/>
          </p:cNvSpPr>
          <p:nvPr>
            <p:ph type="title" idx="4294967295"/>
          </p:nvPr>
        </p:nvSpPr>
        <p:spPr>
          <a:xfrm>
            <a:off x="0" y="166688"/>
            <a:ext cx="8559800" cy="11906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One Provider’s Perspective on How to Make Buprenorphine Effective as Possible</a:t>
            </a:r>
            <a:endParaRPr/>
          </a:p>
        </p:txBody>
      </p:sp>
      <p:sp>
        <p:nvSpPr>
          <p:cNvPr id="1254" name="Google Shape;1254;p84"/>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sp>
        <p:nvSpPr>
          <p:cNvPr id="1255" name="Google Shape;1255;p84"/>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72</a:t>
            </a:fld>
            <a:endParaRPr/>
          </a:p>
        </p:txBody>
      </p:sp>
      <p:pic>
        <p:nvPicPr>
          <p:cNvPr id="1256" name="Google Shape;1256;p84" descr="/Users/andrewrodbell/Desktop/Young Adult Bup 12-23-2009/clips4&amp;5pg57.avi"/>
          <p:cNvPicPr preferRelativeResize="0"/>
          <p:nvPr/>
        </p:nvPicPr>
        <p:blipFill rotWithShape="1">
          <a:blip r:embed="rId5">
            <a:alphaModFix/>
          </a:blip>
          <a:srcRect/>
          <a:stretch/>
        </p:blipFill>
        <p:spPr>
          <a:xfrm>
            <a:off x="1577975" y="2138363"/>
            <a:ext cx="5354638" cy="4065587"/>
          </a:xfrm>
          <a:prstGeom prst="rect">
            <a:avLst/>
          </a:prstGeom>
          <a:noFill/>
          <a:ln>
            <a:noFill/>
          </a:ln>
        </p:spPr>
      </p:pic>
      <p:sp>
        <p:nvSpPr>
          <p:cNvPr id="1257" name="Google Shape;1257;p84"/>
          <p:cNvSpPr txBox="1">
            <a:spLocks noGrp="1"/>
          </p:cNvSpPr>
          <p:nvPr>
            <p:ph type="body" idx="4294967295"/>
          </p:nvPr>
        </p:nvSpPr>
        <p:spPr>
          <a:xfrm>
            <a:off x="881063" y="2046288"/>
            <a:ext cx="6861175" cy="4267200"/>
          </a:xfrm>
          <a:prstGeom prst="rect">
            <a:avLst/>
          </a:prstGeom>
          <a:solidFill>
            <a:schemeClr val="accent1"/>
          </a:solidFill>
          <a:ln>
            <a:noFill/>
          </a:ln>
        </p:spPr>
        <p:txBody>
          <a:bodyPr spcFirstLastPara="1" wrap="square" lIns="91425" tIns="45700" rIns="91425" bIns="45700" anchor="t" anchorCtr="0">
            <a:noAutofit/>
          </a:bodyPr>
          <a:lstStyle/>
          <a:p>
            <a:pPr marL="342900" lvl="0" indent="-342900" algn="ctr" rtl="0">
              <a:spcBef>
                <a:spcPts val="0"/>
              </a:spcBef>
              <a:spcAft>
                <a:spcPts val="0"/>
              </a:spcAft>
              <a:buClr>
                <a:schemeClr val="dk1"/>
              </a:buClr>
              <a:buSzPts val="3200"/>
              <a:buFont typeface="Arial"/>
              <a:buNone/>
            </a:pPr>
            <a:endParaRPr>
              <a:solidFill>
                <a:schemeClr val="lt1"/>
              </a:solidFill>
              <a:latin typeface="Impact"/>
              <a:ea typeface="Impact"/>
              <a:cs typeface="Impact"/>
              <a:sym typeface="Impact"/>
            </a:endParaRPr>
          </a:p>
          <a:p>
            <a:pPr marL="342900" lvl="0" indent="-342900" algn="ctr" rtl="0">
              <a:spcBef>
                <a:spcPts val="640"/>
              </a:spcBef>
              <a:spcAft>
                <a:spcPts val="0"/>
              </a:spcAft>
              <a:buClr>
                <a:schemeClr val="dk1"/>
              </a:buClr>
              <a:buSzPts val="3200"/>
              <a:buFont typeface="Arial"/>
              <a:buNone/>
            </a:pPr>
            <a:endParaRPr>
              <a:solidFill>
                <a:schemeClr val="lt1"/>
              </a:solidFill>
              <a:latin typeface="Impact"/>
              <a:ea typeface="Impact"/>
              <a:cs typeface="Impact"/>
              <a:sym typeface="Impact"/>
            </a:endParaRPr>
          </a:p>
          <a:p>
            <a:pPr marL="342900" lvl="0" indent="-342900" algn="ctr" rtl="0">
              <a:spcBef>
                <a:spcPts val="640"/>
              </a:spcBef>
              <a:spcAft>
                <a:spcPts val="0"/>
              </a:spcAft>
              <a:buClr>
                <a:schemeClr val="lt1"/>
              </a:buClr>
              <a:buSzPts val="3200"/>
              <a:buFont typeface="Arial"/>
              <a:buNone/>
            </a:pPr>
            <a:r>
              <a:rPr lang="en-US">
                <a:solidFill>
                  <a:schemeClr val="lt1"/>
                </a:solidFill>
                <a:latin typeface="Impact"/>
                <a:ea typeface="Impact"/>
                <a:cs typeface="Impact"/>
                <a:sym typeface="Impact"/>
              </a:rPr>
              <a:t>Shannon Garrett</a:t>
            </a:r>
            <a:endParaRPr/>
          </a:p>
          <a:p>
            <a:pPr marL="342900" lvl="0" indent="-342900" algn="ctr" rtl="0">
              <a:spcBef>
                <a:spcPts val="560"/>
              </a:spcBef>
              <a:spcAft>
                <a:spcPts val="0"/>
              </a:spcAft>
              <a:buClr>
                <a:schemeClr val="lt1"/>
              </a:buClr>
              <a:buSzPts val="2800"/>
              <a:buFont typeface="Arial"/>
              <a:buNone/>
            </a:pPr>
            <a:r>
              <a:rPr lang="en-US" sz="2800">
                <a:solidFill>
                  <a:schemeClr val="lt1"/>
                </a:solidFill>
                <a:latin typeface="Impact"/>
                <a:ea typeface="Impact"/>
                <a:cs typeface="Impact"/>
                <a:sym typeface="Impact"/>
              </a:rPr>
              <a:t>Program Director of Adolescent Services</a:t>
            </a:r>
            <a:endParaRPr/>
          </a:p>
          <a:p>
            <a:pPr marL="342900" lvl="0" indent="-342900" algn="ctr" rtl="0">
              <a:spcBef>
                <a:spcPts val="560"/>
              </a:spcBef>
              <a:spcAft>
                <a:spcPts val="0"/>
              </a:spcAft>
              <a:buClr>
                <a:schemeClr val="lt1"/>
              </a:buClr>
              <a:buSzPts val="2800"/>
              <a:buFont typeface="Arial"/>
              <a:buNone/>
            </a:pPr>
            <a:r>
              <a:rPr lang="en-US" sz="2800">
                <a:solidFill>
                  <a:schemeClr val="lt1"/>
                </a:solidFill>
                <a:latin typeface="Impact"/>
                <a:ea typeface="Impact"/>
                <a:cs typeface="Impact"/>
                <a:sym typeface="Impact"/>
              </a:rPr>
              <a:t>Mountain Manor Treatment Center</a:t>
            </a:r>
            <a:endParaRPr/>
          </a:p>
          <a:p>
            <a:pPr marL="342900" lvl="0" indent="-342900" algn="ctr" rtl="0">
              <a:spcBef>
                <a:spcPts val="560"/>
              </a:spcBef>
              <a:spcAft>
                <a:spcPts val="0"/>
              </a:spcAft>
              <a:buClr>
                <a:schemeClr val="lt1"/>
              </a:buClr>
              <a:buSzPts val="2800"/>
              <a:buFont typeface="Arial"/>
              <a:buNone/>
            </a:pPr>
            <a:r>
              <a:rPr lang="en-US" sz="2800">
                <a:solidFill>
                  <a:schemeClr val="lt1"/>
                </a:solidFill>
                <a:latin typeface="Impact"/>
                <a:ea typeface="Impact"/>
                <a:cs typeface="Impact"/>
                <a:sym typeface="Impact"/>
              </a:rPr>
              <a:t>Baltimore, MD</a:t>
            </a:r>
            <a:endParaRPr/>
          </a:p>
        </p:txBody>
      </p:sp>
      <p:pic>
        <p:nvPicPr>
          <p:cNvPr id="2" name="slide7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81064" y="2046288"/>
            <a:ext cx="6861174" cy="427929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1264" name="Google Shape;1264;p85"/>
          <p:cNvSpPr txBox="1">
            <a:spLocks noGrp="1"/>
          </p:cNvSpPr>
          <p:nvPr>
            <p:ph type="body" idx="1"/>
          </p:nvPr>
        </p:nvSpPr>
        <p:spPr>
          <a:xfrm>
            <a:off x="771525" y="1654175"/>
            <a:ext cx="7042150" cy="3687763"/>
          </a:xfrm>
          <a:prstGeom prst="rect">
            <a:avLst/>
          </a:prstGeom>
          <a:noFill/>
          <a:ln>
            <a:noFill/>
          </a:ln>
        </p:spPr>
        <p:txBody>
          <a:bodyPr spcFirstLastPara="1" wrap="square" lIns="91425" tIns="45700" rIns="91425" bIns="45700" anchor="t" anchorCtr="0">
            <a:noAutofit/>
          </a:bodyPr>
          <a:lstStyle/>
          <a:p>
            <a:pPr marL="342900" lvl="0" indent="-342900" algn="ctr" rtl="0">
              <a:spcBef>
                <a:spcPts val="0"/>
              </a:spcBef>
              <a:spcAft>
                <a:spcPts val="0"/>
              </a:spcAft>
              <a:buClr>
                <a:schemeClr val="dk1"/>
              </a:buClr>
              <a:buSzPts val="4400"/>
              <a:buFont typeface="Arial"/>
              <a:buNone/>
            </a:pPr>
            <a:endParaRPr sz="4400">
              <a:solidFill>
                <a:schemeClr val="lt1"/>
              </a:solidFill>
              <a:latin typeface="Impact"/>
              <a:ea typeface="Impact"/>
              <a:cs typeface="Impact"/>
              <a:sym typeface="Impact"/>
            </a:endParaRPr>
          </a:p>
          <a:p>
            <a:pPr marL="342900" lvl="0" indent="-342900" algn="ctr" rtl="0">
              <a:spcBef>
                <a:spcPts val="800"/>
              </a:spcBef>
              <a:spcAft>
                <a:spcPts val="0"/>
              </a:spcAft>
              <a:buClr>
                <a:schemeClr val="dk1"/>
              </a:buClr>
              <a:buSzPts val="4000"/>
              <a:buFont typeface="Arial"/>
              <a:buNone/>
            </a:pPr>
            <a:r>
              <a:rPr lang="en-US" sz="4000">
                <a:latin typeface="Impact"/>
                <a:ea typeface="Impact"/>
                <a:cs typeface="Impact"/>
                <a:sym typeface="Impact"/>
              </a:rPr>
              <a:t>So What Did We Learn?</a:t>
            </a:r>
            <a:endParaRPr/>
          </a:p>
        </p:txBody>
      </p:sp>
      <p:sp>
        <p:nvSpPr>
          <p:cNvPr id="1265" name="Google Shape;1265;p85"/>
          <p:cNvSpPr txBox="1">
            <a:spLocks noGrp="1"/>
          </p:cNvSpPr>
          <p:nvPr>
            <p:ph type="sldNum" idx="12"/>
          </p:nvPr>
        </p:nvSpPr>
        <p:spPr>
          <a:xfrm>
            <a:off x="7300913"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1271" name="Google Shape;1271;p86"/>
          <p:cNvSpPr txBox="1">
            <a:spLocks noGrp="1"/>
          </p:cNvSpPr>
          <p:nvPr>
            <p:ph type="title" idx="4294967295"/>
          </p:nvPr>
        </p:nvSpPr>
        <p:spPr>
          <a:xfrm>
            <a:off x="1295400" y="152400"/>
            <a:ext cx="6324600" cy="6413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Lessons Learned</a:t>
            </a:r>
            <a:endParaRPr/>
          </a:p>
        </p:txBody>
      </p:sp>
      <p:sp>
        <p:nvSpPr>
          <p:cNvPr id="1272" name="Google Shape;1272;p86"/>
          <p:cNvSpPr txBox="1">
            <a:spLocks noGrp="1"/>
          </p:cNvSpPr>
          <p:nvPr>
            <p:ph type="body" idx="4294967295"/>
          </p:nvPr>
        </p:nvSpPr>
        <p:spPr>
          <a:xfrm>
            <a:off x="304800" y="990600"/>
            <a:ext cx="8153400" cy="57150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Calibri"/>
              <a:buChar char="•"/>
            </a:pPr>
            <a:r>
              <a:rPr lang="en-US" sz="2800">
                <a:solidFill>
                  <a:schemeClr val="hlink"/>
                </a:solidFill>
              </a:rPr>
              <a:t>Longer treatment</a:t>
            </a:r>
            <a:r>
              <a:rPr lang="en-US" sz="2800">
                <a:solidFill>
                  <a:srgbClr val="FFBA49"/>
                </a:solidFill>
              </a:rPr>
              <a:t> </a:t>
            </a:r>
            <a:r>
              <a:rPr lang="en-US" sz="2800"/>
              <a:t>seems to be better than a quick detoxification for these opioid addicted young adults</a:t>
            </a:r>
            <a:endParaRPr/>
          </a:p>
          <a:p>
            <a:pPr marL="342900" lvl="0" indent="-342900" algn="l" rtl="0">
              <a:spcBef>
                <a:spcPts val="560"/>
              </a:spcBef>
              <a:spcAft>
                <a:spcPts val="0"/>
              </a:spcAft>
              <a:buClr>
                <a:schemeClr val="dk1"/>
              </a:buClr>
              <a:buSzPts val="2800"/>
              <a:buFont typeface="Calibri"/>
              <a:buChar char="•"/>
            </a:pPr>
            <a:r>
              <a:rPr lang="en-US" sz="2800"/>
              <a:t>When compared to those in the detoxification group, patients in </a:t>
            </a:r>
            <a:r>
              <a:rPr lang="en-US" sz="2800">
                <a:solidFill>
                  <a:schemeClr val="hlink"/>
                </a:solidFill>
              </a:rPr>
              <a:t>12-week condition</a:t>
            </a:r>
            <a:r>
              <a:rPr lang="en-US" sz="2800">
                <a:solidFill>
                  <a:srgbClr val="FFBA49"/>
                </a:solidFill>
              </a:rPr>
              <a:t> </a:t>
            </a:r>
            <a:r>
              <a:rPr lang="en-US" sz="2800"/>
              <a:t>showed:</a:t>
            </a:r>
            <a:endParaRPr/>
          </a:p>
          <a:p>
            <a:pPr marL="573088" lvl="1" indent="-285750" algn="l" rtl="0">
              <a:spcBef>
                <a:spcPts val="520"/>
              </a:spcBef>
              <a:spcAft>
                <a:spcPts val="0"/>
              </a:spcAft>
              <a:buClr>
                <a:schemeClr val="dk1"/>
              </a:buClr>
              <a:buSzPts val="2600"/>
              <a:buChar char="–"/>
            </a:pPr>
            <a:r>
              <a:rPr lang="en-US" sz="2600">
                <a:solidFill>
                  <a:schemeClr val="hlink"/>
                </a:solidFill>
              </a:rPr>
              <a:t>Fewer opioid positive</a:t>
            </a:r>
            <a:r>
              <a:rPr lang="en-US" sz="2600">
                <a:solidFill>
                  <a:srgbClr val="FFBA49"/>
                </a:solidFill>
              </a:rPr>
              <a:t> </a:t>
            </a:r>
            <a:r>
              <a:rPr lang="en-US" sz="2600"/>
              <a:t>urines</a:t>
            </a:r>
            <a:endParaRPr/>
          </a:p>
          <a:p>
            <a:pPr marL="573088" lvl="1" indent="-285750" algn="l" rtl="0">
              <a:spcBef>
                <a:spcPts val="520"/>
              </a:spcBef>
              <a:spcAft>
                <a:spcPts val="0"/>
              </a:spcAft>
              <a:buClr>
                <a:schemeClr val="dk1"/>
              </a:buClr>
              <a:buSzPts val="2600"/>
              <a:buChar char="–"/>
            </a:pPr>
            <a:r>
              <a:rPr lang="en-US" sz="2600">
                <a:solidFill>
                  <a:schemeClr val="hlink"/>
                </a:solidFill>
              </a:rPr>
              <a:t>Greater retention</a:t>
            </a:r>
            <a:r>
              <a:rPr lang="en-US" sz="2600">
                <a:solidFill>
                  <a:srgbClr val="FFBA49"/>
                </a:solidFill>
              </a:rPr>
              <a:t> </a:t>
            </a:r>
            <a:r>
              <a:rPr lang="en-US" sz="2600"/>
              <a:t>in active treatment </a:t>
            </a:r>
            <a:br>
              <a:rPr lang="en-US" sz="2600"/>
            </a:br>
            <a:r>
              <a:rPr lang="en-US" sz="2600"/>
              <a:t>phase</a:t>
            </a:r>
            <a:endParaRPr/>
          </a:p>
          <a:p>
            <a:pPr marL="573088" lvl="1" indent="-285750" algn="l" rtl="0">
              <a:spcBef>
                <a:spcPts val="520"/>
              </a:spcBef>
              <a:spcAft>
                <a:spcPts val="0"/>
              </a:spcAft>
              <a:buClr>
                <a:schemeClr val="dk1"/>
              </a:buClr>
              <a:buSzPts val="2600"/>
              <a:buChar char="–"/>
            </a:pPr>
            <a:r>
              <a:rPr lang="en-US" sz="2600">
                <a:solidFill>
                  <a:schemeClr val="hlink"/>
                </a:solidFill>
              </a:rPr>
              <a:t>Lowered</a:t>
            </a:r>
            <a:r>
              <a:rPr lang="en-US" sz="2600"/>
              <a:t> use of </a:t>
            </a:r>
            <a:r>
              <a:rPr lang="en-US" sz="2600">
                <a:solidFill>
                  <a:schemeClr val="hlink"/>
                </a:solidFill>
              </a:rPr>
              <a:t>marijuana</a:t>
            </a:r>
            <a:r>
              <a:rPr lang="en-US" sz="2600"/>
              <a:t> and </a:t>
            </a:r>
            <a:br>
              <a:rPr lang="en-US" sz="2600"/>
            </a:br>
            <a:r>
              <a:rPr lang="en-US" sz="2600">
                <a:solidFill>
                  <a:schemeClr val="hlink"/>
                </a:solidFill>
              </a:rPr>
              <a:t>cocaine</a:t>
            </a:r>
            <a:r>
              <a:rPr lang="en-US" sz="2600"/>
              <a:t> use and </a:t>
            </a:r>
            <a:r>
              <a:rPr lang="en-US" sz="2600">
                <a:solidFill>
                  <a:schemeClr val="hlink"/>
                </a:solidFill>
              </a:rPr>
              <a:t>injection drug</a:t>
            </a:r>
            <a:r>
              <a:rPr lang="en-US" sz="2600">
                <a:solidFill>
                  <a:srgbClr val="FFBA49"/>
                </a:solidFill>
              </a:rPr>
              <a:t> </a:t>
            </a:r>
            <a:r>
              <a:rPr lang="en-US" sz="2600"/>
              <a:t>use </a:t>
            </a:r>
            <a:endParaRPr/>
          </a:p>
          <a:p>
            <a:pPr marL="573088" lvl="1" indent="-285750" algn="l" rtl="0">
              <a:spcBef>
                <a:spcPts val="520"/>
              </a:spcBef>
              <a:spcAft>
                <a:spcPts val="0"/>
              </a:spcAft>
              <a:buClr>
                <a:schemeClr val="dk1"/>
              </a:buClr>
              <a:buSzPts val="2600"/>
              <a:buChar char="–"/>
            </a:pPr>
            <a:r>
              <a:rPr lang="en-US" sz="2600">
                <a:solidFill>
                  <a:schemeClr val="hlink"/>
                </a:solidFill>
              </a:rPr>
              <a:t>Effect only during active treatment</a:t>
            </a:r>
            <a:r>
              <a:rPr lang="en-US" sz="2600">
                <a:solidFill>
                  <a:schemeClr val="lt1"/>
                </a:solidFill>
              </a:rPr>
              <a:t> </a:t>
            </a:r>
            <a:br>
              <a:rPr lang="en-US" sz="2600">
                <a:solidFill>
                  <a:schemeClr val="lt1"/>
                </a:solidFill>
              </a:rPr>
            </a:br>
            <a:r>
              <a:rPr lang="en-US" sz="2600"/>
              <a:t>with buprenorphine</a:t>
            </a:r>
            <a:endParaRPr/>
          </a:p>
        </p:txBody>
      </p:sp>
      <p:pic>
        <p:nvPicPr>
          <p:cNvPr id="1273" name="Google Shape;1273;p86"/>
          <p:cNvPicPr preferRelativeResize="0"/>
          <p:nvPr/>
        </p:nvPicPr>
        <p:blipFill rotWithShape="1">
          <a:blip r:embed="rId3">
            <a:alphaModFix/>
          </a:blip>
          <a:srcRect/>
          <a:stretch/>
        </p:blipFill>
        <p:spPr>
          <a:xfrm>
            <a:off x="6755784" y="3694776"/>
            <a:ext cx="2120900" cy="2884028"/>
          </a:xfrm>
          <a:prstGeom prst="rect">
            <a:avLst/>
          </a:prstGeom>
          <a:noFill/>
          <a:ln>
            <a:noFill/>
          </a:ln>
        </p:spPr>
      </p:pic>
      <p:sp>
        <p:nvSpPr>
          <p:cNvPr id="1274" name="Google Shape;1274;p86"/>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2">
                                            <p:txEl>
                                              <p:pRg st="0" end="0"/>
                                            </p:txEl>
                                          </p:spTgt>
                                        </p:tgtEl>
                                        <p:attrNameLst>
                                          <p:attrName>style.visibility</p:attrName>
                                        </p:attrNameLst>
                                      </p:cBhvr>
                                      <p:to>
                                        <p:strVal val="visible"/>
                                      </p:to>
                                    </p:set>
                                    <p:animEffect transition="in" filter="fade">
                                      <p:cBhvr>
                                        <p:cTn id="7" dur="500"/>
                                        <p:tgtEl>
                                          <p:spTgt spid="12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72">
                                            <p:txEl>
                                              <p:pRg st="1" end="1"/>
                                            </p:txEl>
                                          </p:spTgt>
                                        </p:tgtEl>
                                        <p:attrNameLst>
                                          <p:attrName>style.visibility</p:attrName>
                                        </p:attrNameLst>
                                      </p:cBhvr>
                                      <p:to>
                                        <p:strVal val="visible"/>
                                      </p:to>
                                    </p:set>
                                    <p:animEffect transition="in" filter="fade">
                                      <p:cBhvr>
                                        <p:cTn id="12" dur="500"/>
                                        <p:tgtEl>
                                          <p:spTgt spid="127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72">
                                            <p:txEl>
                                              <p:pRg st="2" end="2"/>
                                            </p:txEl>
                                          </p:spTgt>
                                        </p:tgtEl>
                                        <p:attrNameLst>
                                          <p:attrName>style.visibility</p:attrName>
                                        </p:attrNameLst>
                                      </p:cBhvr>
                                      <p:to>
                                        <p:strVal val="visible"/>
                                      </p:to>
                                    </p:set>
                                    <p:animEffect transition="in" filter="fade">
                                      <p:cBhvr>
                                        <p:cTn id="17" dur="500"/>
                                        <p:tgtEl>
                                          <p:spTgt spid="127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72">
                                            <p:txEl>
                                              <p:pRg st="3" end="3"/>
                                            </p:txEl>
                                          </p:spTgt>
                                        </p:tgtEl>
                                        <p:attrNameLst>
                                          <p:attrName>style.visibility</p:attrName>
                                        </p:attrNameLst>
                                      </p:cBhvr>
                                      <p:to>
                                        <p:strVal val="visible"/>
                                      </p:to>
                                    </p:set>
                                    <p:animEffect transition="in" filter="fade">
                                      <p:cBhvr>
                                        <p:cTn id="22" dur="500"/>
                                        <p:tgtEl>
                                          <p:spTgt spid="127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72">
                                            <p:txEl>
                                              <p:pRg st="4" end="4"/>
                                            </p:txEl>
                                          </p:spTgt>
                                        </p:tgtEl>
                                        <p:attrNameLst>
                                          <p:attrName>style.visibility</p:attrName>
                                        </p:attrNameLst>
                                      </p:cBhvr>
                                      <p:to>
                                        <p:strVal val="visible"/>
                                      </p:to>
                                    </p:set>
                                    <p:animEffect transition="in" filter="fade">
                                      <p:cBhvr>
                                        <p:cTn id="27" dur="500"/>
                                        <p:tgtEl>
                                          <p:spTgt spid="127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72">
                                            <p:txEl>
                                              <p:pRg st="5" end="5"/>
                                            </p:txEl>
                                          </p:spTgt>
                                        </p:tgtEl>
                                        <p:attrNameLst>
                                          <p:attrName>style.visibility</p:attrName>
                                        </p:attrNameLst>
                                      </p:cBhvr>
                                      <p:to>
                                        <p:strVal val="visible"/>
                                      </p:to>
                                    </p:set>
                                    <p:animEffect transition="in" filter="fade">
                                      <p:cBhvr>
                                        <p:cTn id="32" dur="500"/>
                                        <p:tgtEl>
                                          <p:spTgt spid="1272">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273"/>
                                        </p:tgtEl>
                                        <p:attrNameLst>
                                          <p:attrName>style.visibility</p:attrName>
                                        </p:attrNameLst>
                                      </p:cBhvr>
                                      <p:to>
                                        <p:strVal val="visible"/>
                                      </p:to>
                                    </p:set>
                                    <p:animEffect transition="in" filter="fade">
                                      <p:cBhvr>
                                        <p:cTn id="35" dur="500"/>
                                        <p:tgtEl>
                                          <p:spTgt spid="1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p87"/>
          <p:cNvSpPr txBox="1">
            <a:spLocks noGrp="1"/>
          </p:cNvSpPr>
          <p:nvPr>
            <p:ph type="title" idx="4294967295"/>
          </p:nvPr>
        </p:nvSpPr>
        <p:spPr>
          <a:xfrm>
            <a:off x="1295400" y="152400"/>
            <a:ext cx="6324600" cy="6413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Lessons Learned</a:t>
            </a:r>
            <a:endParaRPr/>
          </a:p>
        </p:txBody>
      </p:sp>
      <p:sp>
        <p:nvSpPr>
          <p:cNvPr id="1281" name="Google Shape;1281;p87"/>
          <p:cNvSpPr txBox="1">
            <a:spLocks noGrp="1"/>
          </p:cNvSpPr>
          <p:nvPr>
            <p:ph type="body" idx="4294967295"/>
          </p:nvPr>
        </p:nvSpPr>
        <p:spPr>
          <a:xfrm>
            <a:off x="212725" y="1273175"/>
            <a:ext cx="8310563" cy="47244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600"/>
              <a:buFont typeface="Calibri"/>
              <a:buChar char="•"/>
            </a:pPr>
            <a:r>
              <a:rPr lang="en-US" sz="2600">
                <a:solidFill>
                  <a:schemeClr val="hlink"/>
                </a:solidFill>
              </a:rPr>
              <a:t>Return to opioid use</a:t>
            </a:r>
            <a:r>
              <a:rPr lang="en-US" sz="2600">
                <a:solidFill>
                  <a:srgbClr val="FFBA49"/>
                </a:solidFill>
              </a:rPr>
              <a:t> </a:t>
            </a:r>
            <a:r>
              <a:rPr lang="en-US" sz="2600"/>
              <a:t>in both groups after this fairly brief medical treatment is concerning given</a:t>
            </a:r>
            <a:endParaRPr/>
          </a:p>
          <a:p>
            <a:pPr marL="742950" lvl="1" indent="-285750" algn="l" rtl="0">
              <a:spcBef>
                <a:spcPts val="480"/>
              </a:spcBef>
              <a:spcAft>
                <a:spcPts val="0"/>
              </a:spcAft>
              <a:buClr>
                <a:schemeClr val="dk1"/>
              </a:buClr>
              <a:buSzPts val="2400"/>
              <a:buChar char="–"/>
            </a:pPr>
            <a:r>
              <a:rPr lang="en-US" sz="2400">
                <a:solidFill>
                  <a:schemeClr val="hlink"/>
                </a:solidFill>
              </a:rPr>
              <a:t>Young age</a:t>
            </a:r>
            <a:endParaRPr/>
          </a:p>
          <a:p>
            <a:pPr marL="742950" lvl="1" indent="-285750" algn="l" rtl="0">
              <a:spcBef>
                <a:spcPts val="480"/>
              </a:spcBef>
              <a:spcAft>
                <a:spcPts val="0"/>
              </a:spcAft>
              <a:buClr>
                <a:schemeClr val="dk1"/>
              </a:buClr>
              <a:buSzPts val="2400"/>
              <a:buChar char="–"/>
            </a:pPr>
            <a:r>
              <a:rPr lang="en-US" sz="2400">
                <a:solidFill>
                  <a:schemeClr val="hlink"/>
                </a:solidFill>
              </a:rPr>
              <a:t>Short duration</a:t>
            </a:r>
            <a:r>
              <a:rPr lang="en-US" sz="2400">
                <a:solidFill>
                  <a:srgbClr val="FFBA49"/>
                </a:solidFill>
              </a:rPr>
              <a:t> </a:t>
            </a:r>
            <a:r>
              <a:rPr lang="en-US" sz="2400"/>
              <a:t>of opioid use</a:t>
            </a:r>
            <a:endParaRPr/>
          </a:p>
          <a:p>
            <a:pPr marL="342900" lvl="0" indent="-342900" algn="l" rtl="0">
              <a:spcBef>
                <a:spcPts val="520"/>
              </a:spcBef>
              <a:spcAft>
                <a:spcPts val="0"/>
              </a:spcAft>
              <a:buClr>
                <a:schemeClr val="dk1"/>
              </a:buClr>
              <a:buSzPts val="2600"/>
              <a:buFont typeface="Calibri"/>
              <a:buChar char="•"/>
            </a:pPr>
            <a:r>
              <a:rPr lang="en-US" sz="2600"/>
              <a:t>Adult trials have consistently </a:t>
            </a:r>
            <a:br>
              <a:rPr lang="en-US" sz="2600"/>
            </a:br>
            <a:r>
              <a:rPr lang="en-US" sz="2600"/>
              <a:t>shown </a:t>
            </a:r>
            <a:r>
              <a:rPr lang="en-US" sz="2600">
                <a:solidFill>
                  <a:schemeClr val="hlink"/>
                </a:solidFill>
              </a:rPr>
              <a:t>better outcomes with </a:t>
            </a:r>
            <a:br>
              <a:rPr lang="en-US" sz="2600">
                <a:solidFill>
                  <a:schemeClr val="hlink"/>
                </a:solidFill>
              </a:rPr>
            </a:br>
            <a:r>
              <a:rPr lang="en-US" sz="2600">
                <a:solidFill>
                  <a:schemeClr val="hlink"/>
                </a:solidFill>
              </a:rPr>
              <a:t>longer treatment</a:t>
            </a:r>
            <a:endParaRPr sz="2600">
              <a:solidFill>
                <a:srgbClr val="FFFFFF"/>
              </a:solidFill>
            </a:endParaRPr>
          </a:p>
          <a:p>
            <a:pPr marL="342900" lvl="0" indent="-342900" algn="l" rtl="0">
              <a:spcBef>
                <a:spcPts val="520"/>
              </a:spcBef>
              <a:spcAft>
                <a:spcPts val="0"/>
              </a:spcAft>
              <a:buClr>
                <a:schemeClr val="dk1"/>
              </a:buClr>
              <a:buSzPts val="2600"/>
              <a:buFont typeface="Calibri"/>
              <a:buChar char="•"/>
            </a:pPr>
            <a:r>
              <a:rPr lang="en-US" sz="2600">
                <a:solidFill>
                  <a:schemeClr val="hlink"/>
                </a:solidFill>
              </a:rPr>
              <a:t>Young adults</a:t>
            </a:r>
            <a:r>
              <a:rPr lang="en-US" sz="2600">
                <a:solidFill>
                  <a:srgbClr val="FFBA49"/>
                </a:solidFill>
              </a:rPr>
              <a:t> </a:t>
            </a:r>
            <a:r>
              <a:rPr lang="en-US" sz="2600"/>
              <a:t>will likely </a:t>
            </a:r>
            <a:r>
              <a:rPr lang="en-US" sz="2600">
                <a:solidFill>
                  <a:schemeClr val="hlink"/>
                </a:solidFill>
              </a:rPr>
              <a:t>need </a:t>
            </a:r>
            <a:br>
              <a:rPr lang="en-US" sz="2600">
                <a:solidFill>
                  <a:schemeClr val="hlink"/>
                </a:solidFill>
              </a:rPr>
            </a:br>
            <a:r>
              <a:rPr lang="en-US" sz="2600">
                <a:solidFill>
                  <a:schemeClr val="hlink"/>
                </a:solidFill>
              </a:rPr>
              <a:t>long-term</a:t>
            </a:r>
            <a:r>
              <a:rPr lang="en-US" sz="2600">
                <a:solidFill>
                  <a:srgbClr val="FFBA49"/>
                </a:solidFill>
              </a:rPr>
              <a:t> </a:t>
            </a:r>
            <a:r>
              <a:rPr lang="en-US" sz="2600"/>
              <a:t>opioid agonist treatment</a:t>
            </a:r>
            <a:endParaRPr sz="1400"/>
          </a:p>
          <a:p>
            <a:pPr marL="342900" lvl="0" indent="-342900" algn="l" rtl="0">
              <a:spcBef>
                <a:spcPts val="560"/>
              </a:spcBef>
              <a:spcAft>
                <a:spcPts val="0"/>
              </a:spcAft>
              <a:buClr>
                <a:schemeClr val="dk1"/>
              </a:buClr>
              <a:buSzPts val="2600"/>
              <a:buFont typeface="Calibri"/>
              <a:buChar char="•"/>
            </a:pPr>
            <a:r>
              <a:rPr lang="en-US" sz="2600">
                <a:solidFill>
                  <a:schemeClr val="hlink"/>
                </a:solidFill>
              </a:rPr>
              <a:t>Hepatitis C rates</a:t>
            </a:r>
            <a:r>
              <a:rPr lang="en-US" sz="2600">
                <a:solidFill>
                  <a:srgbClr val="FFBA49"/>
                </a:solidFill>
              </a:rPr>
              <a:t> </a:t>
            </a:r>
            <a:r>
              <a:rPr lang="en-US" sz="2600"/>
              <a:t>and </a:t>
            </a:r>
            <a:r>
              <a:rPr lang="en-US" sz="2600">
                <a:solidFill>
                  <a:schemeClr val="hlink"/>
                </a:solidFill>
              </a:rPr>
              <a:t>conversion of 4</a:t>
            </a:r>
            <a:r>
              <a:rPr lang="en-US" sz="2600"/>
              <a:t> participants make need for treatment even more urgent</a:t>
            </a:r>
            <a:r>
              <a:rPr lang="en-US" sz="2800"/>
              <a:t>	</a:t>
            </a:r>
            <a:endParaRPr/>
          </a:p>
          <a:p>
            <a:pPr marL="342900" lvl="0" indent="-279400" algn="l" rtl="0">
              <a:spcBef>
                <a:spcPts val="200"/>
              </a:spcBef>
              <a:spcAft>
                <a:spcPts val="0"/>
              </a:spcAft>
              <a:buClr>
                <a:schemeClr val="dk1"/>
              </a:buClr>
              <a:buSzPts val="1000"/>
              <a:buFont typeface="Noto Sans Symbols"/>
              <a:buNone/>
            </a:pPr>
            <a:endParaRPr sz="1000"/>
          </a:p>
          <a:p>
            <a:pPr marL="342900" lvl="0" indent="-342900" algn="l" rtl="0">
              <a:spcBef>
                <a:spcPts val="280"/>
              </a:spcBef>
              <a:spcAft>
                <a:spcPts val="0"/>
              </a:spcAft>
              <a:buClr>
                <a:schemeClr val="dk1"/>
              </a:buClr>
              <a:buSzPts val="1400"/>
              <a:buFont typeface="Noto Sans Symbols"/>
              <a:buNone/>
            </a:pPr>
            <a:r>
              <a:rPr lang="en-US" sz="1400"/>
              <a:t>(Fiellin, 2008; Woody, et al., 2008)</a:t>
            </a:r>
            <a:endParaRPr/>
          </a:p>
        </p:txBody>
      </p:sp>
      <p:pic>
        <p:nvPicPr>
          <p:cNvPr id="1282" name="Google Shape;1282;p87"/>
          <p:cNvPicPr preferRelativeResize="0"/>
          <p:nvPr/>
        </p:nvPicPr>
        <p:blipFill rotWithShape="1">
          <a:blip r:embed="rId3">
            <a:alphaModFix/>
          </a:blip>
          <a:srcRect/>
          <a:stretch/>
        </p:blipFill>
        <p:spPr>
          <a:xfrm>
            <a:off x="5957613" y="2311400"/>
            <a:ext cx="2560913" cy="2743200"/>
          </a:xfrm>
          <a:prstGeom prst="rect">
            <a:avLst/>
          </a:prstGeom>
          <a:noFill/>
          <a:ln>
            <a:noFill/>
          </a:ln>
        </p:spPr>
      </p:pic>
      <p:sp>
        <p:nvSpPr>
          <p:cNvPr id="1283" name="Google Shape;1283;p87"/>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1">
                                            <p:txEl>
                                              <p:pRg st="0" end="0"/>
                                            </p:txEl>
                                          </p:spTgt>
                                        </p:tgtEl>
                                        <p:attrNameLst>
                                          <p:attrName>style.visibility</p:attrName>
                                        </p:attrNameLst>
                                      </p:cBhvr>
                                      <p:to>
                                        <p:strVal val="visible"/>
                                      </p:to>
                                    </p:set>
                                    <p:animEffect transition="in" filter="fade">
                                      <p:cBhvr>
                                        <p:cTn id="7" dur="500"/>
                                        <p:tgtEl>
                                          <p:spTgt spid="128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81">
                                            <p:txEl>
                                              <p:pRg st="1" end="1"/>
                                            </p:txEl>
                                          </p:spTgt>
                                        </p:tgtEl>
                                        <p:attrNameLst>
                                          <p:attrName>style.visibility</p:attrName>
                                        </p:attrNameLst>
                                      </p:cBhvr>
                                      <p:to>
                                        <p:strVal val="visible"/>
                                      </p:to>
                                    </p:set>
                                    <p:animEffect transition="in" filter="fade">
                                      <p:cBhvr>
                                        <p:cTn id="12" dur="500"/>
                                        <p:tgtEl>
                                          <p:spTgt spid="128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81">
                                            <p:txEl>
                                              <p:pRg st="2" end="2"/>
                                            </p:txEl>
                                          </p:spTgt>
                                        </p:tgtEl>
                                        <p:attrNameLst>
                                          <p:attrName>style.visibility</p:attrName>
                                        </p:attrNameLst>
                                      </p:cBhvr>
                                      <p:to>
                                        <p:strVal val="visible"/>
                                      </p:to>
                                    </p:set>
                                    <p:animEffect transition="in" filter="fade">
                                      <p:cBhvr>
                                        <p:cTn id="17" dur="500"/>
                                        <p:tgtEl>
                                          <p:spTgt spid="128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81">
                                            <p:txEl>
                                              <p:pRg st="3" end="3"/>
                                            </p:txEl>
                                          </p:spTgt>
                                        </p:tgtEl>
                                        <p:attrNameLst>
                                          <p:attrName>style.visibility</p:attrName>
                                        </p:attrNameLst>
                                      </p:cBhvr>
                                      <p:to>
                                        <p:strVal val="visible"/>
                                      </p:to>
                                    </p:set>
                                    <p:animEffect transition="in" filter="fade">
                                      <p:cBhvr>
                                        <p:cTn id="22" dur="500"/>
                                        <p:tgtEl>
                                          <p:spTgt spid="128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81">
                                            <p:txEl>
                                              <p:pRg st="4" end="4"/>
                                            </p:txEl>
                                          </p:spTgt>
                                        </p:tgtEl>
                                        <p:attrNameLst>
                                          <p:attrName>style.visibility</p:attrName>
                                        </p:attrNameLst>
                                      </p:cBhvr>
                                      <p:to>
                                        <p:strVal val="visible"/>
                                      </p:to>
                                    </p:set>
                                    <p:animEffect transition="in" filter="fade">
                                      <p:cBhvr>
                                        <p:cTn id="27" dur="500"/>
                                        <p:tgtEl>
                                          <p:spTgt spid="128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81">
                                            <p:txEl>
                                              <p:pRg st="5" end="5"/>
                                            </p:txEl>
                                          </p:spTgt>
                                        </p:tgtEl>
                                        <p:attrNameLst>
                                          <p:attrName>style.visibility</p:attrName>
                                        </p:attrNameLst>
                                      </p:cBhvr>
                                      <p:to>
                                        <p:strVal val="visible"/>
                                      </p:to>
                                    </p:set>
                                    <p:animEffect transition="in" filter="fade">
                                      <p:cBhvr>
                                        <p:cTn id="32" dur="500"/>
                                        <p:tgtEl>
                                          <p:spTgt spid="128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81">
                                            <p:txEl>
                                              <p:pRg st="6" end="6"/>
                                            </p:txEl>
                                          </p:spTgt>
                                        </p:tgtEl>
                                        <p:attrNameLst>
                                          <p:attrName>style.visibility</p:attrName>
                                        </p:attrNameLst>
                                      </p:cBhvr>
                                      <p:to>
                                        <p:strVal val="visible"/>
                                      </p:to>
                                    </p:set>
                                    <p:animEffect transition="in" filter="fade">
                                      <p:cBhvr>
                                        <p:cTn id="37" dur="500"/>
                                        <p:tgtEl>
                                          <p:spTgt spid="128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81">
                                            <p:txEl>
                                              <p:pRg st="7" end="7"/>
                                            </p:txEl>
                                          </p:spTgt>
                                        </p:tgtEl>
                                        <p:attrNameLst>
                                          <p:attrName>style.visibility</p:attrName>
                                        </p:attrNameLst>
                                      </p:cBhvr>
                                      <p:to>
                                        <p:strVal val="visible"/>
                                      </p:to>
                                    </p:set>
                                    <p:animEffect transition="in" filter="fade">
                                      <p:cBhvr>
                                        <p:cTn id="42" dur="500"/>
                                        <p:tgtEl>
                                          <p:spTgt spid="1281">
                                            <p:txEl>
                                              <p:pRg st="7" end="7"/>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282"/>
                                        </p:tgtEl>
                                        <p:attrNameLst>
                                          <p:attrName>style.visibility</p:attrName>
                                        </p:attrNameLst>
                                      </p:cBhvr>
                                      <p:to>
                                        <p:strVal val="visible"/>
                                      </p:to>
                                    </p:set>
                                    <p:animEffect transition="in" filter="fade">
                                      <p:cBhvr>
                                        <p:cTn id="45" dur="500"/>
                                        <p:tgtEl>
                                          <p:spTgt spid="1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sp>
        <p:nvSpPr>
          <p:cNvPr id="1289" name="Google Shape;1289;p88"/>
          <p:cNvSpPr txBox="1">
            <a:spLocks noGrp="1"/>
          </p:cNvSpPr>
          <p:nvPr>
            <p:ph type="title" idx="4294967295"/>
          </p:nvPr>
        </p:nvSpPr>
        <p:spPr>
          <a:xfrm>
            <a:off x="1295400" y="152400"/>
            <a:ext cx="6324600" cy="6413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Lessons Learned</a:t>
            </a:r>
            <a:endParaRPr/>
          </a:p>
        </p:txBody>
      </p:sp>
      <p:sp>
        <p:nvSpPr>
          <p:cNvPr id="1290" name="Google Shape;1290;p88"/>
          <p:cNvSpPr txBox="1">
            <a:spLocks noGrp="1"/>
          </p:cNvSpPr>
          <p:nvPr>
            <p:ph type="body" idx="4294967295"/>
          </p:nvPr>
        </p:nvSpPr>
        <p:spPr>
          <a:xfrm>
            <a:off x="304800" y="1143000"/>
            <a:ext cx="8207375" cy="43434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600"/>
              <a:buFont typeface="Calibri"/>
              <a:buChar char="•"/>
            </a:pPr>
            <a:r>
              <a:rPr lang="en-US" sz="2600"/>
              <a:t>Once DSM-IV Criteria met for opioid dependence are met, </a:t>
            </a:r>
            <a:r>
              <a:rPr lang="en-US" sz="2600">
                <a:solidFill>
                  <a:schemeClr val="hlink"/>
                </a:solidFill>
              </a:rPr>
              <a:t>course of addiction similar to adults</a:t>
            </a:r>
            <a:endParaRPr/>
          </a:p>
          <a:p>
            <a:pPr marL="342900" lvl="0" indent="-279400" algn="l" rtl="0">
              <a:spcBef>
                <a:spcPts val="200"/>
              </a:spcBef>
              <a:spcAft>
                <a:spcPts val="0"/>
              </a:spcAft>
              <a:buClr>
                <a:schemeClr val="dk1"/>
              </a:buClr>
              <a:buSzPts val="1000"/>
              <a:buFont typeface="Calibri"/>
              <a:buNone/>
            </a:pPr>
            <a:endParaRPr sz="1000">
              <a:solidFill>
                <a:schemeClr val="hlink"/>
              </a:solidFill>
            </a:endParaRPr>
          </a:p>
          <a:p>
            <a:pPr marL="342900" lvl="0" indent="-342900" algn="l" rtl="0">
              <a:spcBef>
                <a:spcPts val="520"/>
              </a:spcBef>
              <a:spcAft>
                <a:spcPts val="0"/>
              </a:spcAft>
              <a:buClr>
                <a:schemeClr val="dk1"/>
              </a:buClr>
              <a:buSzPts val="2600"/>
              <a:buFont typeface="Calibri"/>
              <a:buChar char="•"/>
            </a:pPr>
            <a:r>
              <a:rPr lang="en-US" sz="2600"/>
              <a:t>Frequent relapse after withdrawal in this sample could </a:t>
            </a:r>
            <a:r>
              <a:rPr lang="en-US" sz="2600">
                <a:solidFill>
                  <a:schemeClr val="hlink"/>
                </a:solidFill>
              </a:rPr>
              <a:t>encourage caution when tapering</a:t>
            </a:r>
            <a:r>
              <a:rPr lang="en-US" sz="2600">
                <a:solidFill>
                  <a:schemeClr val="lt1"/>
                </a:solidFill>
              </a:rPr>
              <a:t> </a:t>
            </a:r>
            <a:br>
              <a:rPr lang="en-US" sz="2600">
                <a:solidFill>
                  <a:schemeClr val="lt1"/>
                </a:solidFill>
              </a:rPr>
            </a:br>
            <a:r>
              <a:rPr lang="en-US" sz="2600"/>
              <a:t>young adult patients.</a:t>
            </a:r>
            <a:endParaRPr/>
          </a:p>
          <a:p>
            <a:pPr marL="342900" lvl="0" indent="-279400" algn="l" rtl="0">
              <a:spcBef>
                <a:spcPts val="200"/>
              </a:spcBef>
              <a:spcAft>
                <a:spcPts val="0"/>
              </a:spcAft>
              <a:buClr>
                <a:schemeClr val="dk1"/>
              </a:buClr>
              <a:buSzPts val="1000"/>
              <a:buFont typeface="Calibri"/>
              <a:buNone/>
            </a:pPr>
            <a:endParaRPr sz="1000"/>
          </a:p>
          <a:p>
            <a:pPr marL="342900" lvl="0" indent="-342900" algn="l" rtl="0">
              <a:spcBef>
                <a:spcPts val="520"/>
              </a:spcBef>
              <a:spcAft>
                <a:spcPts val="0"/>
              </a:spcAft>
              <a:buClr>
                <a:schemeClr val="dk1"/>
              </a:buClr>
              <a:buSzPts val="2600"/>
              <a:buFont typeface="Calibri"/>
              <a:buChar char="•"/>
            </a:pPr>
            <a:r>
              <a:rPr lang="en-US" sz="2600"/>
              <a:t>While tapering, these patients need:</a:t>
            </a:r>
            <a:endParaRPr/>
          </a:p>
          <a:p>
            <a:pPr marL="742950" lvl="1" indent="-285750" algn="l" rtl="0">
              <a:spcBef>
                <a:spcPts val="480"/>
              </a:spcBef>
              <a:spcAft>
                <a:spcPts val="0"/>
              </a:spcAft>
              <a:buClr>
                <a:schemeClr val="dk1"/>
              </a:buClr>
              <a:buSzPts val="2400"/>
              <a:buFont typeface="Calibri"/>
              <a:buChar char="–"/>
            </a:pPr>
            <a:r>
              <a:rPr lang="en-US" sz="2400">
                <a:solidFill>
                  <a:schemeClr val="hlink"/>
                </a:solidFill>
              </a:rPr>
              <a:t>Drug abuse counseling</a:t>
            </a:r>
            <a:endParaRPr/>
          </a:p>
          <a:p>
            <a:pPr marL="742950" lvl="1" indent="-285750" algn="l" rtl="0">
              <a:spcBef>
                <a:spcPts val="480"/>
              </a:spcBef>
              <a:spcAft>
                <a:spcPts val="0"/>
              </a:spcAft>
              <a:buClr>
                <a:schemeClr val="dk1"/>
              </a:buClr>
              <a:buSzPts val="2400"/>
              <a:buFont typeface="Calibri"/>
              <a:buChar char="–"/>
            </a:pPr>
            <a:r>
              <a:rPr lang="en-US" sz="2400">
                <a:solidFill>
                  <a:schemeClr val="hlink"/>
                </a:solidFill>
              </a:rPr>
              <a:t>Close monitoring</a:t>
            </a:r>
            <a:r>
              <a:rPr lang="en-US" sz="2400">
                <a:solidFill>
                  <a:srgbClr val="FFBA49"/>
                </a:solidFill>
              </a:rPr>
              <a:t> </a:t>
            </a:r>
            <a:r>
              <a:rPr lang="en-US" sz="2400"/>
              <a:t>for relapse</a:t>
            </a:r>
            <a:endParaRPr/>
          </a:p>
          <a:p>
            <a:pPr marL="342900" lvl="0" indent="-279400" algn="l" rtl="0">
              <a:spcBef>
                <a:spcPts val="200"/>
              </a:spcBef>
              <a:spcAft>
                <a:spcPts val="0"/>
              </a:spcAft>
              <a:buClr>
                <a:schemeClr val="dk1"/>
              </a:buClr>
              <a:buSzPts val="1000"/>
              <a:buFont typeface="Calibri"/>
              <a:buNone/>
            </a:pPr>
            <a:endParaRPr sz="1000">
              <a:solidFill>
                <a:srgbClr val="FFFFFF"/>
              </a:solidFill>
            </a:endParaRPr>
          </a:p>
          <a:p>
            <a:pPr marL="342900" lvl="0" indent="-342900" algn="l" rtl="0">
              <a:spcBef>
                <a:spcPts val="520"/>
              </a:spcBef>
              <a:spcAft>
                <a:spcPts val="0"/>
              </a:spcAft>
              <a:buClr>
                <a:schemeClr val="dk1"/>
              </a:buClr>
              <a:buSzPts val="2600"/>
              <a:buFont typeface="Calibri"/>
              <a:buChar char="•"/>
            </a:pPr>
            <a:r>
              <a:rPr lang="en-US" sz="2600"/>
              <a:t>When tapering is clinically indicated, </a:t>
            </a:r>
            <a:br>
              <a:rPr lang="en-US" sz="2600"/>
            </a:br>
            <a:r>
              <a:rPr lang="en-US" sz="2600">
                <a:solidFill>
                  <a:schemeClr val="hlink"/>
                </a:solidFill>
              </a:rPr>
              <a:t>consider using Naltrexone</a:t>
            </a:r>
            <a:r>
              <a:rPr lang="en-US" sz="2600">
                <a:solidFill>
                  <a:srgbClr val="FFBA49"/>
                </a:solidFill>
              </a:rPr>
              <a:t> </a:t>
            </a:r>
            <a:r>
              <a:rPr lang="en-US" sz="2600"/>
              <a:t>following withdrawal.</a:t>
            </a:r>
            <a:r>
              <a:rPr lang="en-US" sz="1800"/>
              <a:t>	         </a:t>
            </a:r>
            <a:endParaRPr/>
          </a:p>
          <a:p>
            <a:pPr marL="342900" lvl="0" indent="-342900" algn="l" rtl="0">
              <a:spcBef>
                <a:spcPts val="360"/>
              </a:spcBef>
              <a:spcAft>
                <a:spcPts val="0"/>
              </a:spcAft>
              <a:buClr>
                <a:schemeClr val="dk1"/>
              </a:buClr>
              <a:buSzPts val="1800"/>
              <a:buFont typeface="Noto Sans Symbols"/>
              <a:buNone/>
            </a:pPr>
            <a:endParaRPr sz="1800"/>
          </a:p>
          <a:p>
            <a:pPr marL="342900" lvl="0" indent="-342900" algn="l" rtl="0">
              <a:spcBef>
                <a:spcPts val="280"/>
              </a:spcBef>
              <a:spcAft>
                <a:spcPts val="0"/>
              </a:spcAft>
              <a:buClr>
                <a:schemeClr val="dk1"/>
              </a:buClr>
              <a:buSzPts val="1400"/>
              <a:buFont typeface="Noto Sans Symbols"/>
              <a:buNone/>
            </a:pPr>
            <a:r>
              <a:rPr lang="en-US" sz="1400"/>
              <a:t>(Fiellin, 2008; Woody, et al., 2008)</a:t>
            </a:r>
            <a:endParaRPr/>
          </a:p>
        </p:txBody>
      </p:sp>
      <p:pic>
        <p:nvPicPr>
          <p:cNvPr id="1291" name="Google Shape;1291;p88"/>
          <p:cNvPicPr preferRelativeResize="0"/>
          <p:nvPr/>
        </p:nvPicPr>
        <p:blipFill rotWithShape="1">
          <a:blip r:embed="rId3">
            <a:alphaModFix/>
          </a:blip>
          <a:srcRect/>
          <a:stretch/>
        </p:blipFill>
        <p:spPr>
          <a:xfrm>
            <a:off x="6626225" y="2695575"/>
            <a:ext cx="1878826" cy="2971800"/>
          </a:xfrm>
          <a:prstGeom prst="rect">
            <a:avLst/>
          </a:prstGeom>
          <a:noFill/>
          <a:ln>
            <a:noFill/>
          </a:ln>
        </p:spPr>
      </p:pic>
      <p:sp>
        <p:nvSpPr>
          <p:cNvPr id="1292" name="Google Shape;1292;p88"/>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0">
                                            <p:txEl>
                                              <p:pRg st="0" end="0"/>
                                            </p:txEl>
                                          </p:spTgt>
                                        </p:tgtEl>
                                        <p:attrNameLst>
                                          <p:attrName>style.visibility</p:attrName>
                                        </p:attrNameLst>
                                      </p:cBhvr>
                                      <p:to>
                                        <p:strVal val="visible"/>
                                      </p:to>
                                    </p:set>
                                    <p:animEffect transition="in" filter="fade">
                                      <p:cBhvr>
                                        <p:cTn id="7" dur="500"/>
                                        <p:tgtEl>
                                          <p:spTgt spid="12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90">
                                            <p:txEl>
                                              <p:pRg st="1" end="1"/>
                                            </p:txEl>
                                          </p:spTgt>
                                        </p:tgtEl>
                                        <p:attrNameLst>
                                          <p:attrName>style.visibility</p:attrName>
                                        </p:attrNameLst>
                                      </p:cBhvr>
                                      <p:to>
                                        <p:strVal val="visible"/>
                                      </p:to>
                                    </p:set>
                                    <p:animEffect transition="in" filter="fade">
                                      <p:cBhvr>
                                        <p:cTn id="12" dur="500"/>
                                        <p:tgtEl>
                                          <p:spTgt spid="129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90">
                                            <p:txEl>
                                              <p:pRg st="2" end="2"/>
                                            </p:txEl>
                                          </p:spTgt>
                                        </p:tgtEl>
                                        <p:attrNameLst>
                                          <p:attrName>style.visibility</p:attrName>
                                        </p:attrNameLst>
                                      </p:cBhvr>
                                      <p:to>
                                        <p:strVal val="visible"/>
                                      </p:to>
                                    </p:set>
                                    <p:animEffect transition="in" filter="fade">
                                      <p:cBhvr>
                                        <p:cTn id="17" dur="500"/>
                                        <p:tgtEl>
                                          <p:spTgt spid="129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90">
                                            <p:txEl>
                                              <p:pRg st="3" end="3"/>
                                            </p:txEl>
                                          </p:spTgt>
                                        </p:tgtEl>
                                        <p:attrNameLst>
                                          <p:attrName>style.visibility</p:attrName>
                                        </p:attrNameLst>
                                      </p:cBhvr>
                                      <p:to>
                                        <p:strVal val="visible"/>
                                      </p:to>
                                    </p:set>
                                    <p:animEffect transition="in" filter="fade">
                                      <p:cBhvr>
                                        <p:cTn id="22" dur="500"/>
                                        <p:tgtEl>
                                          <p:spTgt spid="129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90">
                                            <p:txEl>
                                              <p:pRg st="4" end="4"/>
                                            </p:txEl>
                                          </p:spTgt>
                                        </p:tgtEl>
                                        <p:attrNameLst>
                                          <p:attrName>style.visibility</p:attrName>
                                        </p:attrNameLst>
                                      </p:cBhvr>
                                      <p:to>
                                        <p:strVal val="visible"/>
                                      </p:to>
                                    </p:set>
                                    <p:animEffect transition="in" filter="fade">
                                      <p:cBhvr>
                                        <p:cTn id="27" dur="500"/>
                                        <p:tgtEl>
                                          <p:spTgt spid="129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90">
                                            <p:txEl>
                                              <p:pRg st="5" end="5"/>
                                            </p:txEl>
                                          </p:spTgt>
                                        </p:tgtEl>
                                        <p:attrNameLst>
                                          <p:attrName>style.visibility</p:attrName>
                                        </p:attrNameLst>
                                      </p:cBhvr>
                                      <p:to>
                                        <p:strVal val="visible"/>
                                      </p:to>
                                    </p:set>
                                    <p:animEffect transition="in" filter="fade">
                                      <p:cBhvr>
                                        <p:cTn id="32" dur="500"/>
                                        <p:tgtEl>
                                          <p:spTgt spid="129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90">
                                            <p:txEl>
                                              <p:pRg st="6" end="6"/>
                                            </p:txEl>
                                          </p:spTgt>
                                        </p:tgtEl>
                                        <p:attrNameLst>
                                          <p:attrName>style.visibility</p:attrName>
                                        </p:attrNameLst>
                                      </p:cBhvr>
                                      <p:to>
                                        <p:strVal val="visible"/>
                                      </p:to>
                                    </p:set>
                                    <p:animEffect transition="in" filter="fade">
                                      <p:cBhvr>
                                        <p:cTn id="37" dur="500"/>
                                        <p:tgtEl>
                                          <p:spTgt spid="129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90">
                                            <p:txEl>
                                              <p:pRg st="7" end="7"/>
                                            </p:txEl>
                                          </p:spTgt>
                                        </p:tgtEl>
                                        <p:attrNameLst>
                                          <p:attrName>style.visibility</p:attrName>
                                        </p:attrNameLst>
                                      </p:cBhvr>
                                      <p:to>
                                        <p:strVal val="visible"/>
                                      </p:to>
                                    </p:set>
                                    <p:animEffect transition="in" filter="fade">
                                      <p:cBhvr>
                                        <p:cTn id="42" dur="500"/>
                                        <p:tgtEl>
                                          <p:spTgt spid="129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90">
                                            <p:txEl>
                                              <p:pRg st="8" end="8"/>
                                            </p:txEl>
                                          </p:spTgt>
                                        </p:tgtEl>
                                        <p:attrNameLst>
                                          <p:attrName>style.visibility</p:attrName>
                                        </p:attrNameLst>
                                      </p:cBhvr>
                                      <p:to>
                                        <p:strVal val="visible"/>
                                      </p:to>
                                    </p:set>
                                    <p:animEffect transition="in" filter="fade">
                                      <p:cBhvr>
                                        <p:cTn id="47" dur="500"/>
                                        <p:tgtEl>
                                          <p:spTgt spid="1290">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90">
                                            <p:txEl>
                                              <p:pRg st="9" end="9"/>
                                            </p:txEl>
                                          </p:spTgt>
                                        </p:tgtEl>
                                        <p:attrNameLst>
                                          <p:attrName>style.visibility</p:attrName>
                                        </p:attrNameLst>
                                      </p:cBhvr>
                                      <p:to>
                                        <p:strVal val="visible"/>
                                      </p:to>
                                    </p:set>
                                    <p:animEffect transition="in" filter="fade">
                                      <p:cBhvr>
                                        <p:cTn id="52" dur="500"/>
                                        <p:tgtEl>
                                          <p:spTgt spid="1290">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290">
                                            <p:txEl>
                                              <p:pRg st="10" end="10"/>
                                            </p:txEl>
                                          </p:spTgt>
                                        </p:tgtEl>
                                        <p:attrNameLst>
                                          <p:attrName>style.visibility</p:attrName>
                                        </p:attrNameLst>
                                      </p:cBhvr>
                                      <p:to>
                                        <p:strVal val="visible"/>
                                      </p:to>
                                    </p:set>
                                    <p:animEffect transition="in" filter="fade">
                                      <p:cBhvr>
                                        <p:cTn id="57" dur="500"/>
                                        <p:tgtEl>
                                          <p:spTgt spid="1290">
                                            <p:txEl>
                                              <p:pRg st="10" end="10"/>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1291"/>
                                        </p:tgtEl>
                                        <p:attrNameLst>
                                          <p:attrName>style.visibility</p:attrName>
                                        </p:attrNameLst>
                                      </p:cBhvr>
                                      <p:to>
                                        <p:strVal val="visible"/>
                                      </p:to>
                                    </p:set>
                                    <p:animEffect transition="in" filter="fade">
                                      <p:cBhvr>
                                        <p:cTn id="60" dur="500"/>
                                        <p:tgtEl>
                                          <p:spTgt spid="1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297"/>
        <p:cNvGrpSpPr/>
        <p:nvPr/>
      </p:nvGrpSpPr>
      <p:grpSpPr>
        <a:xfrm>
          <a:off x="0" y="0"/>
          <a:ext cx="0" cy="0"/>
          <a:chOff x="0" y="0"/>
          <a:chExt cx="0" cy="0"/>
        </a:xfrm>
      </p:grpSpPr>
      <p:sp>
        <p:nvSpPr>
          <p:cNvPr id="1298" name="Google Shape;1298;p89"/>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sp>
        <p:nvSpPr>
          <p:cNvPr id="1299" name="Google Shape;1299;p89"/>
          <p:cNvSpPr txBox="1">
            <a:spLocks noGrp="1"/>
          </p:cNvSpPr>
          <p:nvPr>
            <p:ph type="title" idx="4294967295"/>
          </p:nvPr>
        </p:nvSpPr>
        <p:spPr>
          <a:xfrm>
            <a:off x="457200" y="292100"/>
            <a:ext cx="8027988" cy="6413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Limitations of the Study</a:t>
            </a:r>
            <a:endParaRPr/>
          </a:p>
        </p:txBody>
      </p:sp>
      <p:sp>
        <p:nvSpPr>
          <p:cNvPr id="1300" name="Google Shape;1300;p89"/>
          <p:cNvSpPr txBox="1">
            <a:spLocks noGrp="1"/>
          </p:cNvSpPr>
          <p:nvPr>
            <p:ph type="body" idx="4294967295"/>
          </p:nvPr>
        </p:nvSpPr>
        <p:spPr>
          <a:xfrm>
            <a:off x="304800" y="1295400"/>
            <a:ext cx="7189788" cy="53340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Calibri"/>
              <a:buChar char="•"/>
            </a:pPr>
            <a:r>
              <a:rPr lang="en-US" sz="2800">
                <a:solidFill>
                  <a:schemeClr val="hlink"/>
                </a:solidFill>
              </a:rPr>
              <a:t>The sample for this study was small</a:t>
            </a:r>
            <a:r>
              <a:rPr lang="en-US" sz="2800">
                <a:solidFill>
                  <a:srgbClr val="FFC000"/>
                </a:solidFill>
              </a:rPr>
              <a:t> </a:t>
            </a:r>
            <a:r>
              <a:rPr lang="en-US" sz="2800"/>
              <a:t>(N=152). However, it is important to note that </a:t>
            </a:r>
            <a:r>
              <a:rPr lang="en-US" sz="2800">
                <a:solidFill>
                  <a:schemeClr val="hlink"/>
                </a:solidFill>
              </a:rPr>
              <a:t>this is the</a:t>
            </a:r>
            <a:r>
              <a:rPr lang="en-US" sz="2800">
                <a:solidFill>
                  <a:schemeClr val="lt1"/>
                </a:solidFill>
              </a:rPr>
              <a:t> </a:t>
            </a:r>
            <a:r>
              <a:rPr lang="en-US" sz="2800">
                <a:solidFill>
                  <a:schemeClr val="hlink"/>
                </a:solidFill>
              </a:rPr>
              <a:t>largest study to date with this population.</a:t>
            </a:r>
            <a:r>
              <a:rPr lang="en-US" sz="2800">
                <a:solidFill>
                  <a:schemeClr val="lt1"/>
                </a:solidFill>
              </a:rPr>
              <a:t>  </a:t>
            </a:r>
            <a:endParaRPr/>
          </a:p>
          <a:p>
            <a:pPr marL="342900" lvl="0" indent="-279400" algn="l" rtl="0">
              <a:spcBef>
                <a:spcPts val="760"/>
              </a:spcBef>
              <a:spcAft>
                <a:spcPts val="0"/>
              </a:spcAft>
              <a:buClr>
                <a:schemeClr val="dk1"/>
              </a:buClr>
              <a:buSzPts val="1000"/>
              <a:buFont typeface="Calibri"/>
              <a:buNone/>
            </a:pPr>
            <a:endParaRPr sz="1000">
              <a:solidFill>
                <a:schemeClr val="lt1"/>
              </a:solidFill>
            </a:endParaRPr>
          </a:p>
          <a:p>
            <a:pPr marL="342900" lvl="0" indent="-342900" algn="l" rtl="0">
              <a:spcBef>
                <a:spcPts val="760"/>
              </a:spcBef>
              <a:spcAft>
                <a:spcPts val="0"/>
              </a:spcAft>
              <a:buClr>
                <a:schemeClr val="dk1"/>
              </a:buClr>
              <a:buSzPts val="2800"/>
              <a:buFont typeface="Calibri"/>
              <a:buChar char="•"/>
            </a:pPr>
            <a:r>
              <a:rPr lang="en-US" sz="2800">
                <a:solidFill>
                  <a:schemeClr val="hlink"/>
                </a:solidFill>
              </a:rPr>
              <a:t>Low number</a:t>
            </a:r>
            <a:r>
              <a:rPr lang="en-US" sz="2800">
                <a:solidFill>
                  <a:srgbClr val="FFC000"/>
                </a:solidFill>
              </a:rPr>
              <a:t> </a:t>
            </a:r>
            <a:r>
              <a:rPr lang="en-US" sz="2800"/>
              <a:t>of participants </a:t>
            </a:r>
            <a:r>
              <a:rPr lang="en-US" sz="2800">
                <a:solidFill>
                  <a:schemeClr val="hlink"/>
                </a:solidFill>
              </a:rPr>
              <a:t>under 18</a:t>
            </a:r>
            <a:endParaRPr/>
          </a:p>
          <a:p>
            <a:pPr marL="342900" lvl="0" indent="-279400" algn="l" rtl="0">
              <a:spcBef>
                <a:spcPts val="760"/>
              </a:spcBef>
              <a:spcAft>
                <a:spcPts val="0"/>
              </a:spcAft>
              <a:buClr>
                <a:schemeClr val="dk1"/>
              </a:buClr>
              <a:buSzPts val="1000"/>
              <a:buFont typeface="Noto Sans Symbols"/>
              <a:buNone/>
            </a:pPr>
            <a:endParaRPr sz="1000">
              <a:solidFill>
                <a:schemeClr val="hlink"/>
              </a:solidFill>
            </a:endParaRPr>
          </a:p>
          <a:p>
            <a:pPr marL="342900" lvl="0" indent="-342900" algn="l" rtl="0">
              <a:spcBef>
                <a:spcPts val="760"/>
              </a:spcBef>
              <a:spcAft>
                <a:spcPts val="0"/>
              </a:spcAft>
              <a:buClr>
                <a:schemeClr val="dk1"/>
              </a:buClr>
              <a:buSzPts val="2800"/>
              <a:buFont typeface="Calibri"/>
              <a:buChar char="•"/>
            </a:pPr>
            <a:r>
              <a:rPr lang="en-US" sz="2800"/>
              <a:t>Very </a:t>
            </a:r>
            <a:r>
              <a:rPr lang="en-US" sz="2800">
                <a:solidFill>
                  <a:schemeClr val="hlink"/>
                </a:solidFill>
              </a:rPr>
              <a:t>few African American</a:t>
            </a:r>
            <a:r>
              <a:rPr lang="en-US" sz="2800">
                <a:solidFill>
                  <a:srgbClr val="FFC000"/>
                </a:solidFill>
              </a:rPr>
              <a:t> </a:t>
            </a:r>
            <a:r>
              <a:rPr lang="en-US" sz="2800"/>
              <a:t>participants.  While similar to demographics of opioid </a:t>
            </a:r>
            <a:br>
              <a:rPr lang="en-US" sz="2800"/>
            </a:br>
            <a:r>
              <a:rPr lang="en-US" sz="2800"/>
              <a:t>users (primarily White) difficult to know </a:t>
            </a:r>
            <a:br>
              <a:rPr lang="en-US" sz="2800"/>
            </a:br>
            <a:r>
              <a:rPr lang="en-US" sz="2800"/>
              <a:t>how results apply to this population</a:t>
            </a:r>
            <a:endParaRPr/>
          </a:p>
          <a:p>
            <a:pPr marL="342900" lvl="0" indent="-304800" algn="l" rtl="0">
              <a:spcBef>
                <a:spcPts val="680"/>
              </a:spcBef>
              <a:spcAft>
                <a:spcPts val="0"/>
              </a:spcAft>
              <a:buClr>
                <a:schemeClr val="dk1"/>
              </a:buClr>
              <a:buSzPts val="600"/>
              <a:buNone/>
            </a:pPr>
            <a:endParaRPr sz="600"/>
          </a:p>
          <a:p>
            <a:pPr marL="342900" lvl="0" indent="-342900" algn="l" rtl="0">
              <a:spcBef>
                <a:spcPts val="680"/>
              </a:spcBef>
              <a:spcAft>
                <a:spcPts val="0"/>
              </a:spcAft>
              <a:buClr>
                <a:schemeClr val="dk1"/>
              </a:buClr>
              <a:buSzPts val="2800"/>
              <a:buFont typeface="Arial"/>
              <a:buNone/>
            </a:pPr>
            <a:endParaRPr sz="2800"/>
          </a:p>
        </p:txBody>
      </p:sp>
      <p:pic>
        <p:nvPicPr>
          <p:cNvPr id="1301" name="Google Shape;1301;p89" descr="yellow light.gif"/>
          <p:cNvPicPr preferRelativeResize="0"/>
          <p:nvPr/>
        </p:nvPicPr>
        <p:blipFill rotWithShape="1">
          <a:blip r:embed="rId3">
            <a:alphaModFix/>
          </a:blip>
          <a:srcRect/>
          <a:stretch/>
        </p:blipFill>
        <p:spPr>
          <a:xfrm rot="1304570">
            <a:off x="6826250" y="3333750"/>
            <a:ext cx="2241550" cy="2800350"/>
          </a:xfrm>
          <a:prstGeom prst="rect">
            <a:avLst/>
          </a:prstGeom>
          <a:noFill/>
          <a:ln>
            <a:noFill/>
          </a:ln>
        </p:spPr>
      </p:pic>
      <p:sp>
        <p:nvSpPr>
          <p:cNvPr id="1302" name="Google Shape;1302;p89"/>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0">
                                            <p:txEl>
                                              <p:pRg st="0" end="0"/>
                                            </p:txEl>
                                          </p:spTgt>
                                        </p:tgtEl>
                                        <p:attrNameLst>
                                          <p:attrName>style.visibility</p:attrName>
                                        </p:attrNameLst>
                                      </p:cBhvr>
                                      <p:to>
                                        <p:strVal val="visible"/>
                                      </p:to>
                                    </p:set>
                                    <p:animEffect transition="in" filter="fade">
                                      <p:cBhvr>
                                        <p:cTn id="7" dur="500"/>
                                        <p:tgtEl>
                                          <p:spTgt spid="13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0">
                                            <p:txEl>
                                              <p:pRg st="1" end="1"/>
                                            </p:txEl>
                                          </p:spTgt>
                                        </p:tgtEl>
                                        <p:attrNameLst>
                                          <p:attrName>style.visibility</p:attrName>
                                        </p:attrNameLst>
                                      </p:cBhvr>
                                      <p:to>
                                        <p:strVal val="visible"/>
                                      </p:to>
                                    </p:set>
                                    <p:animEffect transition="in" filter="fade">
                                      <p:cBhvr>
                                        <p:cTn id="12" dur="500"/>
                                        <p:tgtEl>
                                          <p:spTgt spid="130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00">
                                            <p:txEl>
                                              <p:pRg st="2" end="2"/>
                                            </p:txEl>
                                          </p:spTgt>
                                        </p:tgtEl>
                                        <p:attrNameLst>
                                          <p:attrName>style.visibility</p:attrName>
                                        </p:attrNameLst>
                                      </p:cBhvr>
                                      <p:to>
                                        <p:strVal val="visible"/>
                                      </p:to>
                                    </p:set>
                                    <p:animEffect transition="in" filter="fade">
                                      <p:cBhvr>
                                        <p:cTn id="17" dur="500"/>
                                        <p:tgtEl>
                                          <p:spTgt spid="130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00">
                                            <p:txEl>
                                              <p:pRg st="3" end="3"/>
                                            </p:txEl>
                                          </p:spTgt>
                                        </p:tgtEl>
                                        <p:attrNameLst>
                                          <p:attrName>style.visibility</p:attrName>
                                        </p:attrNameLst>
                                      </p:cBhvr>
                                      <p:to>
                                        <p:strVal val="visible"/>
                                      </p:to>
                                    </p:set>
                                    <p:animEffect transition="in" filter="fade">
                                      <p:cBhvr>
                                        <p:cTn id="22" dur="500"/>
                                        <p:tgtEl>
                                          <p:spTgt spid="130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00">
                                            <p:txEl>
                                              <p:pRg st="4" end="4"/>
                                            </p:txEl>
                                          </p:spTgt>
                                        </p:tgtEl>
                                        <p:attrNameLst>
                                          <p:attrName>style.visibility</p:attrName>
                                        </p:attrNameLst>
                                      </p:cBhvr>
                                      <p:to>
                                        <p:strVal val="visible"/>
                                      </p:to>
                                    </p:set>
                                    <p:animEffect transition="in" filter="fade">
                                      <p:cBhvr>
                                        <p:cTn id="27" dur="500"/>
                                        <p:tgtEl>
                                          <p:spTgt spid="130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00">
                                            <p:txEl>
                                              <p:pRg st="5" end="5"/>
                                            </p:txEl>
                                          </p:spTgt>
                                        </p:tgtEl>
                                        <p:attrNameLst>
                                          <p:attrName>style.visibility</p:attrName>
                                        </p:attrNameLst>
                                      </p:cBhvr>
                                      <p:to>
                                        <p:strVal val="visible"/>
                                      </p:to>
                                    </p:set>
                                    <p:animEffect transition="in" filter="fade">
                                      <p:cBhvr>
                                        <p:cTn id="32" dur="500"/>
                                        <p:tgtEl>
                                          <p:spTgt spid="130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00">
                                            <p:txEl>
                                              <p:pRg st="6" end="6"/>
                                            </p:txEl>
                                          </p:spTgt>
                                        </p:tgtEl>
                                        <p:attrNameLst>
                                          <p:attrName>style.visibility</p:attrName>
                                        </p:attrNameLst>
                                      </p:cBhvr>
                                      <p:to>
                                        <p:strVal val="visible"/>
                                      </p:to>
                                    </p:set>
                                    <p:animEffect transition="in" filter="fade">
                                      <p:cBhvr>
                                        <p:cTn id="37" dur="500"/>
                                        <p:tgtEl>
                                          <p:spTgt spid="130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308" name="Google Shape;1308;p90"/>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sp>
        <p:nvSpPr>
          <p:cNvPr id="1309" name="Google Shape;1309;p90"/>
          <p:cNvSpPr txBox="1">
            <a:spLocks noGrp="1"/>
          </p:cNvSpPr>
          <p:nvPr>
            <p:ph type="title" idx="4294967295"/>
          </p:nvPr>
        </p:nvSpPr>
        <p:spPr>
          <a:xfrm>
            <a:off x="0" y="261938"/>
            <a:ext cx="8529638" cy="6413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Additional Limitations of the Study</a:t>
            </a:r>
            <a:endParaRPr/>
          </a:p>
        </p:txBody>
      </p:sp>
      <p:sp>
        <p:nvSpPr>
          <p:cNvPr id="1310" name="Google Shape;1310;p90"/>
          <p:cNvSpPr txBox="1">
            <a:spLocks noGrp="1"/>
          </p:cNvSpPr>
          <p:nvPr>
            <p:ph type="body" idx="4294967295"/>
          </p:nvPr>
        </p:nvSpPr>
        <p:spPr>
          <a:xfrm>
            <a:off x="533400" y="1752600"/>
            <a:ext cx="8229600" cy="4495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600"/>
              <a:buFont typeface="Arial"/>
              <a:buNone/>
            </a:pPr>
            <a:endParaRPr sz="600"/>
          </a:p>
          <a:p>
            <a:pPr marL="342900" lvl="0" indent="-342900" algn="l" rtl="0">
              <a:spcBef>
                <a:spcPts val="680"/>
              </a:spcBef>
              <a:spcAft>
                <a:spcPts val="0"/>
              </a:spcAft>
              <a:buClr>
                <a:schemeClr val="dk1"/>
              </a:buClr>
              <a:buSzPts val="2800"/>
              <a:buFont typeface="Calibri"/>
              <a:buChar char="•"/>
            </a:pPr>
            <a:r>
              <a:rPr lang="en-US" sz="2800"/>
              <a:t>Medication was </a:t>
            </a:r>
            <a:r>
              <a:rPr lang="en-US" sz="2800">
                <a:solidFill>
                  <a:schemeClr val="hlink"/>
                </a:solidFill>
              </a:rPr>
              <a:t>dispensed and directly </a:t>
            </a:r>
            <a:br>
              <a:rPr lang="en-US" sz="2800">
                <a:solidFill>
                  <a:schemeClr val="hlink"/>
                </a:solidFill>
              </a:rPr>
            </a:br>
            <a:r>
              <a:rPr lang="en-US" sz="2800">
                <a:solidFill>
                  <a:schemeClr val="hlink"/>
                </a:solidFill>
              </a:rPr>
              <a:t>observed</a:t>
            </a:r>
            <a:r>
              <a:rPr lang="en-US" sz="2800"/>
              <a:t> rather than providing by </a:t>
            </a:r>
            <a:br>
              <a:rPr lang="en-US" sz="2800"/>
            </a:br>
            <a:r>
              <a:rPr lang="en-US" sz="2800"/>
              <a:t>prescription as in routine clinical care</a:t>
            </a:r>
            <a:endParaRPr/>
          </a:p>
          <a:p>
            <a:pPr marL="342900" lvl="0" indent="-279400" algn="l" rtl="0">
              <a:spcBef>
                <a:spcPts val="760"/>
              </a:spcBef>
              <a:spcAft>
                <a:spcPts val="0"/>
              </a:spcAft>
              <a:buClr>
                <a:schemeClr val="dk1"/>
              </a:buClr>
              <a:buSzPts val="1000"/>
              <a:buFont typeface="Calibri"/>
              <a:buNone/>
            </a:pPr>
            <a:endParaRPr sz="1000"/>
          </a:p>
          <a:p>
            <a:pPr marL="342900" lvl="0" indent="-342900" algn="l" rtl="0">
              <a:spcBef>
                <a:spcPts val="760"/>
              </a:spcBef>
              <a:spcAft>
                <a:spcPts val="0"/>
              </a:spcAft>
              <a:buClr>
                <a:schemeClr val="dk1"/>
              </a:buClr>
              <a:buSzPts val="2800"/>
              <a:buFont typeface="Calibri"/>
              <a:buChar char="•"/>
            </a:pPr>
            <a:r>
              <a:rPr lang="en-US" sz="2800"/>
              <a:t>No medication offered after </a:t>
            </a:r>
            <a:br>
              <a:rPr lang="en-US" sz="2800"/>
            </a:br>
            <a:r>
              <a:rPr lang="en-US" sz="2800"/>
              <a:t>buprenorphine taper</a:t>
            </a:r>
            <a:endParaRPr/>
          </a:p>
          <a:p>
            <a:pPr marL="342900" lvl="0" indent="-152400" algn="l" rtl="0">
              <a:spcBef>
                <a:spcPts val="1160"/>
              </a:spcBef>
              <a:spcAft>
                <a:spcPts val="0"/>
              </a:spcAft>
              <a:buClr>
                <a:schemeClr val="dk1"/>
              </a:buClr>
              <a:buSzPts val="3000"/>
              <a:buNone/>
            </a:pPr>
            <a:endParaRPr sz="3000"/>
          </a:p>
        </p:txBody>
      </p:sp>
      <p:pic>
        <p:nvPicPr>
          <p:cNvPr id="1311" name="Google Shape;1311;p90" descr="yellow light.gif"/>
          <p:cNvPicPr preferRelativeResize="0"/>
          <p:nvPr/>
        </p:nvPicPr>
        <p:blipFill rotWithShape="1">
          <a:blip r:embed="rId3">
            <a:alphaModFix/>
          </a:blip>
          <a:srcRect/>
          <a:stretch/>
        </p:blipFill>
        <p:spPr>
          <a:xfrm rot="1304570">
            <a:off x="6826250" y="3124200"/>
            <a:ext cx="2241550" cy="2800350"/>
          </a:xfrm>
          <a:prstGeom prst="rect">
            <a:avLst/>
          </a:prstGeom>
          <a:noFill/>
          <a:ln>
            <a:noFill/>
          </a:ln>
        </p:spPr>
      </p:pic>
      <p:sp>
        <p:nvSpPr>
          <p:cNvPr id="1312" name="Google Shape;1312;p90"/>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78</a:t>
            </a:fld>
            <a:endParaRPr/>
          </a:p>
        </p:txBody>
      </p:sp>
      <p:sp>
        <p:nvSpPr>
          <p:cNvPr id="1313" name="Google Shape;1313;p90"/>
          <p:cNvSpPr txBox="1"/>
          <p:nvPr/>
        </p:nvSpPr>
        <p:spPr>
          <a:xfrm>
            <a:off x="441325" y="6243638"/>
            <a:ext cx="1166813"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(Fiellin, 2008)</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1319" name="Google Shape;1319;p91"/>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sp>
        <p:nvSpPr>
          <p:cNvPr id="1320" name="Google Shape;1320;p91"/>
          <p:cNvSpPr txBox="1">
            <a:spLocks noGrp="1"/>
          </p:cNvSpPr>
          <p:nvPr>
            <p:ph type="title" idx="4294967295"/>
          </p:nvPr>
        </p:nvSpPr>
        <p:spPr>
          <a:xfrm>
            <a:off x="0" y="295275"/>
            <a:ext cx="8305800" cy="6413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Further Research Needed</a:t>
            </a:r>
            <a:endParaRPr/>
          </a:p>
        </p:txBody>
      </p:sp>
      <p:sp>
        <p:nvSpPr>
          <p:cNvPr id="1321" name="Google Shape;1321;p91"/>
          <p:cNvSpPr txBox="1">
            <a:spLocks noGrp="1"/>
          </p:cNvSpPr>
          <p:nvPr>
            <p:ph type="body" idx="4294967295"/>
          </p:nvPr>
        </p:nvSpPr>
        <p:spPr>
          <a:xfrm>
            <a:off x="201613" y="1228725"/>
            <a:ext cx="7924800" cy="4114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000"/>
              <a:buFont typeface="Calibri"/>
              <a:buChar char="•"/>
            </a:pPr>
            <a:r>
              <a:rPr lang="en-US" sz="3000"/>
              <a:t>Explore </a:t>
            </a:r>
            <a:r>
              <a:rPr lang="en-US" sz="3000">
                <a:solidFill>
                  <a:schemeClr val="hlink"/>
                </a:solidFill>
              </a:rPr>
              <a:t>opioid initiation</a:t>
            </a:r>
            <a:r>
              <a:rPr lang="en-US" sz="3000">
                <a:solidFill>
                  <a:srgbClr val="FFC000"/>
                </a:solidFill>
              </a:rPr>
              <a:t> </a:t>
            </a:r>
            <a:r>
              <a:rPr lang="en-US" sz="3000"/>
              <a:t>among young adults and use the information to </a:t>
            </a:r>
            <a:r>
              <a:rPr lang="en-US" sz="3000">
                <a:solidFill>
                  <a:schemeClr val="hlink"/>
                </a:solidFill>
              </a:rPr>
              <a:t>develop prevention strategies</a:t>
            </a:r>
            <a:endParaRPr/>
          </a:p>
          <a:p>
            <a:pPr marL="342900" lvl="0" indent="-279400" algn="l" rtl="0">
              <a:spcBef>
                <a:spcPts val="950"/>
              </a:spcBef>
              <a:spcAft>
                <a:spcPts val="0"/>
              </a:spcAft>
              <a:buClr>
                <a:schemeClr val="dk1"/>
              </a:buClr>
              <a:buSzPts val="1000"/>
              <a:buFont typeface="Calibri"/>
              <a:buNone/>
            </a:pPr>
            <a:endParaRPr sz="1000">
              <a:solidFill>
                <a:schemeClr val="hlink"/>
              </a:solidFill>
            </a:endParaRPr>
          </a:p>
          <a:p>
            <a:pPr marL="342900" lvl="0" indent="-342900" algn="l" rtl="0">
              <a:spcBef>
                <a:spcPts val="810"/>
              </a:spcBef>
              <a:spcAft>
                <a:spcPts val="0"/>
              </a:spcAft>
              <a:buClr>
                <a:schemeClr val="dk1"/>
              </a:buClr>
              <a:buSzPts val="2800"/>
              <a:buFont typeface="Calibri"/>
              <a:buChar char="•"/>
            </a:pPr>
            <a:r>
              <a:rPr lang="en-US" sz="2800"/>
              <a:t>Studies </a:t>
            </a:r>
            <a:r>
              <a:rPr lang="en-US" sz="2800">
                <a:solidFill>
                  <a:schemeClr val="hlink"/>
                </a:solidFill>
              </a:rPr>
              <a:t>comparing buprenorphine </a:t>
            </a:r>
            <a:br>
              <a:rPr lang="en-US" sz="2800">
                <a:solidFill>
                  <a:schemeClr val="hlink"/>
                </a:solidFill>
              </a:rPr>
            </a:br>
            <a:r>
              <a:rPr lang="en-US" sz="2800">
                <a:solidFill>
                  <a:schemeClr val="hlink"/>
                </a:solidFill>
              </a:rPr>
              <a:t>and/or methadone</a:t>
            </a:r>
            <a:r>
              <a:rPr lang="en-US" sz="2800">
                <a:solidFill>
                  <a:srgbClr val="FFBA49"/>
                </a:solidFill>
              </a:rPr>
              <a:t> </a:t>
            </a:r>
            <a:r>
              <a:rPr lang="en-US" sz="2800"/>
              <a:t>with:</a:t>
            </a:r>
            <a:endParaRPr/>
          </a:p>
          <a:p>
            <a:pPr marL="742950" lvl="1" indent="-285750" algn="l" rtl="0">
              <a:spcBef>
                <a:spcPts val="1220"/>
              </a:spcBef>
              <a:spcAft>
                <a:spcPts val="0"/>
              </a:spcAft>
              <a:buClr>
                <a:schemeClr val="dk1"/>
              </a:buClr>
              <a:buSzPts val="2600"/>
              <a:buChar char="–"/>
            </a:pPr>
            <a:r>
              <a:rPr lang="en-US" sz="2600">
                <a:solidFill>
                  <a:schemeClr val="hlink"/>
                </a:solidFill>
              </a:rPr>
              <a:t>antagonist medications</a:t>
            </a:r>
            <a:r>
              <a:rPr lang="en-US" sz="2600">
                <a:solidFill>
                  <a:srgbClr val="FFBA49"/>
                </a:solidFill>
              </a:rPr>
              <a:t> </a:t>
            </a:r>
            <a:br>
              <a:rPr lang="en-US" sz="2600">
                <a:solidFill>
                  <a:srgbClr val="FFBA49"/>
                </a:solidFill>
              </a:rPr>
            </a:br>
            <a:r>
              <a:rPr lang="en-US" sz="2600"/>
              <a:t>(naltrexone) </a:t>
            </a:r>
            <a:endParaRPr/>
          </a:p>
          <a:p>
            <a:pPr marL="742950" lvl="1" indent="-285750" algn="l" rtl="0">
              <a:spcBef>
                <a:spcPts val="1170"/>
              </a:spcBef>
              <a:spcAft>
                <a:spcPts val="0"/>
              </a:spcAft>
              <a:buClr>
                <a:schemeClr val="dk1"/>
              </a:buClr>
              <a:buSzPts val="2600"/>
              <a:buChar char="–"/>
            </a:pPr>
            <a:r>
              <a:rPr lang="en-US" sz="2600">
                <a:solidFill>
                  <a:schemeClr val="hlink"/>
                </a:solidFill>
              </a:rPr>
              <a:t>non-medication approaches</a:t>
            </a:r>
            <a:r>
              <a:rPr lang="en-US" sz="2600">
                <a:solidFill>
                  <a:srgbClr val="FFBA49"/>
                </a:solidFill>
              </a:rPr>
              <a:t> </a:t>
            </a:r>
            <a:br>
              <a:rPr lang="en-US" sz="2600">
                <a:solidFill>
                  <a:srgbClr val="FFBA49"/>
                </a:solidFill>
              </a:rPr>
            </a:br>
            <a:r>
              <a:rPr lang="en-US" sz="2600"/>
              <a:t>(e.g., partial hospitalization)</a:t>
            </a:r>
            <a:endParaRPr/>
          </a:p>
        </p:txBody>
      </p:sp>
      <p:pic>
        <p:nvPicPr>
          <p:cNvPr id="1322" name="Google Shape;1322;p91"/>
          <p:cNvPicPr preferRelativeResize="0"/>
          <p:nvPr/>
        </p:nvPicPr>
        <p:blipFill rotWithShape="1">
          <a:blip r:embed="rId3">
            <a:alphaModFix/>
          </a:blip>
          <a:srcRect/>
          <a:stretch/>
        </p:blipFill>
        <p:spPr>
          <a:xfrm>
            <a:off x="6049947" y="2854325"/>
            <a:ext cx="2595578" cy="2909888"/>
          </a:xfrm>
          <a:prstGeom prst="rect">
            <a:avLst/>
          </a:prstGeom>
          <a:noFill/>
          <a:ln>
            <a:noFill/>
          </a:ln>
        </p:spPr>
      </p:pic>
      <p:sp>
        <p:nvSpPr>
          <p:cNvPr id="1323" name="Google Shape;1323;p91"/>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21">
                                            <p:txEl>
                                              <p:pRg st="0" end="0"/>
                                            </p:txEl>
                                          </p:spTgt>
                                        </p:tgtEl>
                                        <p:attrNameLst>
                                          <p:attrName>style.visibility</p:attrName>
                                        </p:attrNameLst>
                                      </p:cBhvr>
                                      <p:to>
                                        <p:strVal val="visible"/>
                                      </p:to>
                                    </p:set>
                                    <p:animEffect transition="in" filter="fade">
                                      <p:cBhvr>
                                        <p:cTn id="7" dur="500"/>
                                        <p:tgtEl>
                                          <p:spTgt spid="13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21">
                                            <p:txEl>
                                              <p:pRg st="1" end="1"/>
                                            </p:txEl>
                                          </p:spTgt>
                                        </p:tgtEl>
                                        <p:attrNameLst>
                                          <p:attrName>style.visibility</p:attrName>
                                        </p:attrNameLst>
                                      </p:cBhvr>
                                      <p:to>
                                        <p:strVal val="visible"/>
                                      </p:to>
                                    </p:set>
                                    <p:animEffect transition="in" filter="fade">
                                      <p:cBhvr>
                                        <p:cTn id="12" dur="500"/>
                                        <p:tgtEl>
                                          <p:spTgt spid="13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21">
                                            <p:txEl>
                                              <p:pRg st="2" end="2"/>
                                            </p:txEl>
                                          </p:spTgt>
                                        </p:tgtEl>
                                        <p:attrNameLst>
                                          <p:attrName>style.visibility</p:attrName>
                                        </p:attrNameLst>
                                      </p:cBhvr>
                                      <p:to>
                                        <p:strVal val="visible"/>
                                      </p:to>
                                    </p:set>
                                    <p:animEffect transition="in" filter="fade">
                                      <p:cBhvr>
                                        <p:cTn id="17" dur="500"/>
                                        <p:tgtEl>
                                          <p:spTgt spid="13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21">
                                            <p:txEl>
                                              <p:pRg st="3" end="3"/>
                                            </p:txEl>
                                          </p:spTgt>
                                        </p:tgtEl>
                                        <p:attrNameLst>
                                          <p:attrName>style.visibility</p:attrName>
                                        </p:attrNameLst>
                                      </p:cBhvr>
                                      <p:to>
                                        <p:strVal val="visible"/>
                                      </p:to>
                                    </p:set>
                                    <p:animEffect transition="in" filter="fade">
                                      <p:cBhvr>
                                        <p:cTn id="22" dur="500"/>
                                        <p:tgtEl>
                                          <p:spTgt spid="132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21">
                                            <p:txEl>
                                              <p:pRg st="4" end="4"/>
                                            </p:txEl>
                                          </p:spTgt>
                                        </p:tgtEl>
                                        <p:attrNameLst>
                                          <p:attrName>style.visibility</p:attrName>
                                        </p:attrNameLst>
                                      </p:cBhvr>
                                      <p:to>
                                        <p:strVal val="visible"/>
                                      </p:to>
                                    </p:set>
                                    <p:animEffect transition="in" filter="fade">
                                      <p:cBhvr>
                                        <p:cTn id="27" dur="500"/>
                                        <p:tgtEl>
                                          <p:spTgt spid="1321">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322"/>
                                        </p:tgtEl>
                                        <p:attrNameLst>
                                          <p:attrName>style.visibility</p:attrName>
                                        </p:attrNameLst>
                                      </p:cBhvr>
                                      <p:to>
                                        <p:strVal val="visible"/>
                                      </p:to>
                                    </p:set>
                                    <p:animEffect transition="in" filter="fade">
                                      <p:cBhvr>
                                        <p:cTn id="30" dur="500"/>
                                        <p:tgtEl>
                                          <p:spTgt spid="1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0"/>
          <p:cNvSpPr txBox="1"/>
          <p:nvPr/>
        </p:nvSpPr>
        <p:spPr>
          <a:xfrm>
            <a:off x="0" y="2667000"/>
            <a:ext cx="8504238" cy="13112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a:solidFill>
                  <a:schemeClr val="dk1"/>
                </a:solidFill>
                <a:latin typeface="Impact"/>
                <a:ea typeface="Impact"/>
                <a:cs typeface="Impact"/>
                <a:sym typeface="Impact"/>
              </a:rPr>
              <a:t>An Introduction to</a:t>
            </a:r>
            <a:endParaRPr/>
          </a:p>
          <a:p>
            <a:pPr marL="0" marR="0" lvl="0" indent="0" algn="ctr" rtl="0">
              <a:spcBef>
                <a:spcPts val="0"/>
              </a:spcBef>
              <a:spcAft>
                <a:spcPts val="0"/>
              </a:spcAft>
              <a:buNone/>
            </a:pPr>
            <a:r>
              <a:rPr lang="en-US" sz="4000">
                <a:solidFill>
                  <a:schemeClr val="dk1"/>
                </a:solidFill>
                <a:latin typeface="Impact"/>
                <a:ea typeface="Impact"/>
                <a:cs typeface="Impact"/>
                <a:sym typeface="Impact"/>
              </a:rPr>
              <a:t> SAMHSA/CSAT</a:t>
            </a:r>
            <a:endParaRPr/>
          </a:p>
        </p:txBody>
      </p:sp>
      <p:pic>
        <p:nvPicPr>
          <p:cNvPr id="160" name="Google Shape;160;p20" descr="SAMHSAManLogo_PMS 2955"/>
          <p:cNvPicPr preferRelativeResize="0"/>
          <p:nvPr/>
        </p:nvPicPr>
        <p:blipFill rotWithShape="1">
          <a:blip r:embed="rId3">
            <a:alphaModFix/>
          </a:blip>
          <a:srcRect/>
          <a:stretch/>
        </p:blipFill>
        <p:spPr>
          <a:xfrm>
            <a:off x="381000" y="228600"/>
            <a:ext cx="3657600" cy="914400"/>
          </a:xfrm>
          <a:prstGeom prst="rect">
            <a:avLst/>
          </a:prstGeom>
          <a:noFill/>
          <a:ln>
            <a:noFill/>
          </a:ln>
        </p:spPr>
      </p:pic>
      <p:sp>
        <p:nvSpPr>
          <p:cNvPr id="161" name="Google Shape;161;p20"/>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328"/>
        <p:cNvGrpSpPr/>
        <p:nvPr/>
      </p:nvGrpSpPr>
      <p:grpSpPr>
        <a:xfrm>
          <a:off x="0" y="0"/>
          <a:ext cx="0" cy="0"/>
          <a:chOff x="0" y="0"/>
          <a:chExt cx="0" cy="0"/>
        </a:xfrm>
      </p:grpSpPr>
      <p:sp>
        <p:nvSpPr>
          <p:cNvPr id="1329" name="Google Shape;1329;p92"/>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sp>
        <p:nvSpPr>
          <p:cNvPr id="1330" name="Google Shape;1330;p92"/>
          <p:cNvSpPr txBox="1">
            <a:spLocks noGrp="1"/>
          </p:cNvSpPr>
          <p:nvPr>
            <p:ph type="title" idx="4294967295"/>
          </p:nvPr>
        </p:nvSpPr>
        <p:spPr>
          <a:xfrm>
            <a:off x="0" y="295275"/>
            <a:ext cx="8529638" cy="6413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Further Research Needed</a:t>
            </a:r>
            <a:endParaRPr/>
          </a:p>
        </p:txBody>
      </p:sp>
      <p:sp>
        <p:nvSpPr>
          <p:cNvPr id="1331" name="Google Shape;1331;p92"/>
          <p:cNvSpPr txBox="1">
            <a:spLocks noGrp="1"/>
          </p:cNvSpPr>
          <p:nvPr>
            <p:ph type="body" idx="4294967295"/>
          </p:nvPr>
        </p:nvSpPr>
        <p:spPr>
          <a:xfrm>
            <a:off x="300038" y="1179513"/>
            <a:ext cx="8229600" cy="4495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Calibri"/>
              <a:buChar char="•"/>
            </a:pPr>
            <a:r>
              <a:rPr lang="en-US" sz="2800">
                <a:solidFill>
                  <a:schemeClr val="hlink"/>
                </a:solidFill>
              </a:rPr>
              <a:t>Safety and efficacy of longer-term medication</a:t>
            </a:r>
            <a:r>
              <a:rPr lang="en-US" sz="2800">
                <a:solidFill>
                  <a:srgbClr val="FFBA49"/>
                </a:solidFill>
              </a:rPr>
              <a:t> </a:t>
            </a:r>
            <a:r>
              <a:rPr lang="en-US" sz="2800"/>
              <a:t>treatment for young adults</a:t>
            </a:r>
            <a:endParaRPr/>
          </a:p>
          <a:p>
            <a:pPr marL="342900" lvl="0" indent="-342900" algn="l" rtl="0">
              <a:spcBef>
                <a:spcPts val="1260"/>
              </a:spcBef>
              <a:spcAft>
                <a:spcPts val="0"/>
              </a:spcAft>
              <a:buClr>
                <a:schemeClr val="dk1"/>
              </a:buClr>
              <a:buSzPts val="2800"/>
              <a:buFont typeface="Calibri"/>
              <a:buChar char="•"/>
            </a:pPr>
            <a:r>
              <a:rPr lang="en-US" sz="2800">
                <a:solidFill>
                  <a:schemeClr val="hlink"/>
                </a:solidFill>
              </a:rPr>
              <a:t>Optimal length</a:t>
            </a:r>
            <a:r>
              <a:rPr lang="en-US" sz="2800">
                <a:solidFill>
                  <a:srgbClr val="FFBA49"/>
                </a:solidFill>
              </a:rPr>
              <a:t> </a:t>
            </a:r>
            <a:r>
              <a:rPr lang="en-US" sz="2800"/>
              <a:t>of treatment with buprenorphine and/or other medications</a:t>
            </a:r>
            <a:endParaRPr/>
          </a:p>
          <a:p>
            <a:pPr marL="342900" lvl="0" indent="-342900" algn="l" rtl="0">
              <a:spcBef>
                <a:spcPts val="1260"/>
              </a:spcBef>
              <a:spcAft>
                <a:spcPts val="0"/>
              </a:spcAft>
              <a:buClr>
                <a:schemeClr val="dk1"/>
              </a:buClr>
              <a:buSzPts val="2800"/>
              <a:buFont typeface="Calibri"/>
              <a:buChar char="•"/>
            </a:pPr>
            <a:r>
              <a:rPr lang="en-US" sz="2800">
                <a:solidFill>
                  <a:schemeClr val="hlink"/>
                </a:solidFill>
              </a:rPr>
              <a:t>Impact</a:t>
            </a:r>
            <a:r>
              <a:rPr lang="en-US" sz="2800"/>
              <a:t> of ongoing medication </a:t>
            </a:r>
            <a:br>
              <a:rPr lang="en-US" sz="2800"/>
            </a:br>
            <a:r>
              <a:rPr lang="en-US" sz="2800"/>
              <a:t>treatment </a:t>
            </a:r>
            <a:r>
              <a:rPr lang="en-US" sz="2800">
                <a:solidFill>
                  <a:schemeClr val="hlink"/>
                </a:solidFill>
              </a:rPr>
              <a:t>on high risk behaviors</a:t>
            </a:r>
            <a:r>
              <a:rPr lang="en-US" sz="2800">
                <a:solidFill>
                  <a:srgbClr val="FFBA49"/>
                </a:solidFill>
              </a:rPr>
              <a:t> </a:t>
            </a:r>
            <a:r>
              <a:rPr lang="en-US" sz="2800"/>
              <a:t/>
            </a:r>
            <a:br>
              <a:rPr lang="en-US" sz="2800"/>
            </a:br>
            <a:r>
              <a:rPr lang="en-US" sz="2800"/>
              <a:t>for HIV, HCV, overdose, etc.</a:t>
            </a:r>
            <a:endParaRPr/>
          </a:p>
          <a:p>
            <a:pPr marL="342900" lvl="0" indent="-342900" algn="l" rtl="0">
              <a:spcBef>
                <a:spcPts val="1260"/>
              </a:spcBef>
              <a:spcAft>
                <a:spcPts val="0"/>
              </a:spcAft>
              <a:buClr>
                <a:schemeClr val="dk1"/>
              </a:buClr>
              <a:buSzPts val="2800"/>
              <a:buFont typeface="Calibri"/>
              <a:buChar char="•"/>
            </a:pPr>
            <a:r>
              <a:rPr lang="en-US" sz="2800"/>
              <a:t>Efficacy of </a:t>
            </a:r>
            <a:r>
              <a:rPr lang="en-US" sz="2800">
                <a:solidFill>
                  <a:schemeClr val="hlink"/>
                </a:solidFill>
              </a:rPr>
              <a:t>long-term medication </a:t>
            </a:r>
            <a:br>
              <a:rPr lang="en-US" sz="2800">
                <a:solidFill>
                  <a:schemeClr val="hlink"/>
                </a:solidFill>
              </a:rPr>
            </a:br>
            <a:r>
              <a:rPr lang="en-US" sz="2800">
                <a:solidFill>
                  <a:schemeClr val="hlink"/>
                </a:solidFill>
              </a:rPr>
              <a:t>assisted treatment</a:t>
            </a:r>
            <a:r>
              <a:rPr lang="en-US" sz="2800">
                <a:solidFill>
                  <a:srgbClr val="FFC000"/>
                </a:solidFill>
              </a:rPr>
              <a:t> </a:t>
            </a:r>
            <a:r>
              <a:rPr lang="en-US" sz="2800"/>
              <a:t>integrated with </a:t>
            </a:r>
            <a:br>
              <a:rPr lang="en-US" sz="2800"/>
            </a:br>
            <a:r>
              <a:rPr lang="en-US" sz="2800"/>
              <a:t>other forms of </a:t>
            </a:r>
            <a:r>
              <a:rPr lang="en-US" sz="2800">
                <a:solidFill>
                  <a:schemeClr val="hlink"/>
                </a:solidFill>
              </a:rPr>
              <a:t>psychosocial treatments</a:t>
            </a:r>
            <a:r>
              <a:rPr lang="en-US" sz="2800">
                <a:solidFill>
                  <a:srgbClr val="FFC000"/>
                </a:solidFill>
              </a:rPr>
              <a:t> </a:t>
            </a:r>
            <a:r>
              <a:rPr lang="en-US" sz="2800"/>
              <a:t>- CBT, motivational incentives, etc.</a:t>
            </a:r>
            <a:endParaRPr/>
          </a:p>
          <a:p>
            <a:pPr marL="342900" lvl="0" indent="-165100" algn="l" rtl="0">
              <a:spcBef>
                <a:spcPts val="560"/>
              </a:spcBef>
              <a:spcAft>
                <a:spcPts val="0"/>
              </a:spcAft>
              <a:buClr>
                <a:schemeClr val="dk1"/>
              </a:buClr>
              <a:buSzPts val="2800"/>
              <a:buNone/>
            </a:pPr>
            <a:endParaRPr sz="2800"/>
          </a:p>
        </p:txBody>
      </p:sp>
      <p:pic>
        <p:nvPicPr>
          <p:cNvPr id="1332" name="Google Shape;1332;p92"/>
          <p:cNvPicPr preferRelativeResize="0"/>
          <p:nvPr/>
        </p:nvPicPr>
        <p:blipFill rotWithShape="1">
          <a:blip r:embed="rId3">
            <a:alphaModFix/>
          </a:blip>
          <a:srcRect/>
          <a:stretch/>
        </p:blipFill>
        <p:spPr>
          <a:xfrm flipH="1">
            <a:off x="6310313" y="2825750"/>
            <a:ext cx="2209800" cy="2511091"/>
          </a:xfrm>
          <a:prstGeom prst="rect">
            <a:avLst/>
          </a:prstGeom>
          <a:noFill/>
          <a:ln>
            <a:noFill/>
          </a:ln>
        </p:spPr>
      </p:pic>
      <p:sp>
        <p:nvSpPr>
          <p:cNvPr id="1333" name="Google Shape;1333;p92"/>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
                                            <p:txEl>
                                              <p:pRg st="0" end="0"/>
                                            </p:txEl>
                                          </p:spTgt>
                                        </p:tgtEl>
                                        <p:attrNameLst>
                                          <p:attrName>style.visibility</p:attrName>
                                        </p:attrNameLst>
                                      </p:cBhvr>
                                      <p:to>
                                        <p:strVal val="visible"/>
                                      </p:to>
                                    </p:set>
                                    <p:animEffect transition="in" filter="fade">
                                      <p:cBhvr>
                                        <p:cTn id="7" dur="500"/>
                                        <p:tgtEl>
                                          <p:spTgt spid="13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1">
                                            <p:txEl>
                                              <p:pRg st="1" end="1"/>
                                            </p:txEl>
                                          </p:spTgt>
                                        </p:tgtEl>
                                        <p:attrNameLst>
                                          <p:attrName>style.visibility</p:attrName>
                                        </p:attrNameLst>
                                      </p:cBhvr>
                                      <p:to>
                                        <p:strVal val="visible"/>
                                      </p:to>
                                    </p:set>
                                    <p:animEffect transition="in" filter="fade">
                                      <p:cBhvr>
                                        <p:cTn id="12" dur="500"/>
                                        <p:tgtEl>
                                          <p:spTgt spid="13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1">
                                            <p:txEl>
                                              <p:pRg st="2" end="2"/>
                                            </p:txEl>
                                          </p:spTgt>
                                        </p:tgtEl>
                                        <p:attrNameLst>
                                          <p:attrName>style.visibility</p:attrName>
                                        </p:attrNameLst>
                                      </p:cBhvr>
                                      <p:to>
                                        <p:strVal val="visible"/>
                                      </p:to>
                                    </p:set>
                                    <p:animEffect transition="in" filter="fade">
                                      <p:cBhvr>
                                        <p:cTn id="17" dur="500"/>
                                        <p:tgtEl>
                                          <p:spTgt spid="13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31">
                                            <p:txEl>
                                              <p:pRg st="3" end="3"/>
                                            </p:txEl>
                                          </p:spTgt>
                                        </p:tgtEl>
                                        <p:attrNameLst>
                                          <p:attrName>style.visibility</p:attrName>
                                        </p:attrNameLst>
                                      </p:cBhvr>
                                      <p:to>
                                        <p:strVal val="visible"/>
                                      </p:to>
                                    </p:set>
                                    <p:animEffect transition="in" filter="fade">
                                      <p:cBhvr>
                                        <p:cTn id="22" dur="500"/>
                                        <p:tgtEl>
                                          <p:spTgt spid="13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31">
                                            <p:txEl>
                                              <p:pRg st="4" end="4"/>
                                            </p:txEl>
                                          </p:spTgt>
                                        </p:tgtEl>
                                        <p:attrNameLst>
                                          <p:attrName>style.visibility</p:attrName>
                                        </p:attrNameLst>
                                      </p:cBhvr>
                                      <p:to>
                                        <p:strVal val="visible"/>
                                      </p:to>
                                    </p:set>
                                    <p:animEffect transition="in" filter="fade">
                                      <p:cBhvr>
                                        <p:cTn id="27" dur="500"/>
                                        <p:tgtEl>
                                          <p:spTgt spid="1331">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332"/>
                                        </p:tgtEl>
                                        <p:attrNameLst>
                                          <p:attrName>style.visibility</p:attrName>
                                        </p:attrNameLst>
                                      </p:cBhvr>
                                      <p:to>
                                        <p:strVal val="visible"/>
                                      </p:to>
                                    </p:set>
                                    <p:animEffect transition="in" filter="fade">
                                      <p:cBhvr>
                                        <p:cTn id="30" dur="500"/>
                                        <p:tgtEl>
                                          <p:spTgt spid="1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1339" name="Google Shape;1339;p93"/>
          <p:cNvSpPr txBox="1">
            <a:spLocks noGrp="1"/>
          </p:cNvSpPr>
          <p:nvPr>
            <p:ph type="title" idx="4294967295"/>
          </p:nvPr>
        </p:nvSpPr>
        <p:spPr>
          <a:xfrm>
            <a:off x="381000" y="166688"/>
            <a:ext cx="8153400" cy="11906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Closing Exercise: </a:t>
            </a:r>
            <a:br>
              <a:rPr lang="en-US" sz="3600">
                <a:latin typeface="Impact"/>
                <a:ea typeface="Impact"/>
                <a:cs typeface="Impact"/>
                <a:sym typeface="Impact"/>
              </a:rPr>
            </a:br>
            <a:r>
              <a:rPr lang="en-US" sz="3600">
                <a:latin typeface="Impact"/>
                <a:ea typeface="Impact"/>
                <a:cs typeface="Impact"/>
                <a:sym typeface="Impact"/>
              </a:rPr>
              <a:t>“Gallery Walk”</a:t>
            </a:r>
            <a:endParaRPr/>
          </a:p>
        </p:txBody>
      </p:sp>
      <p:sp>
        <p:nvSpPr>
          <p:cNvPr id="1340" name="Google Shape;1340;p93"/>
          <p:cNvSpPr txBox="1">
            <a:spLocks noGrp="1"/>
          </p:cNvSpPr>
          <p:nvPr>
            <p:ph type="body" idx="4294967295"/>
          </p:nvPr>
        </p:nvSpPr>
        <p:spPr>
          <a:xfrm>
            <a:off x="381000" y="1371600"/>
            <a:ext cx="5867400" cy="5029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None/>
            </a:pPr>
            <a:r>
              <a:rPr lang="en-US" sz="2800"/>
              <a:t>Instructions:</a:t>
            </a:r>
            <a:endParaRPr/>
          </a:p>
          <a:p>
            <a:pPr marL="342900" lvl="0" indent="-342900" algn="l" rtl="0">
              <a:spcBef>
                <a:spcPts val="200"/>
              </a:spcBef>
              <a:spcAft>
                <a:spcPts val="0"/>
              </a:spcAft>
              <a:buClr>
                <a:schemeClr val="dk1"/>
              </a:buClr>
              <a:buSzPts val="1000"/>
              <a:buFont typeface="Arial"/>
              <a:buNone/>
            </a:pPr>
            <a:endParaRPr sz="1000"/>
          </a:p>
          <a:p>
            <a:pPr marL="342900" lvl="0" indent="-342900" algn="l" rtl="0">
              <a:spcBef>
                <a:spcPts val="560"/>
              </a:spcBef>
              <a:spcAft>
                <a:spcPts val="0"/>
              </a:spcAft>
              <a:buClr>
                <a:schemeClr val="dk1"/>
              </a:buClr>
              <a:buSzPts val="2800"/>
              <a:buFont typeface="Calibri"/>
              <a:buChar char="•"/>
            </a:pPr>
            <a:r>
              <a:rPr lang="en-US" sz="2800"/>
              <a:t>Form five groups.  Each group will go to an easel pad</a:t>
            </a:r>
            <a:endParaRPr/>
          </a:p>
          <a:p>
            <a:pPr marL="342900" lvl="0" indent="-279400" algn="l" rtl="0">
              <a:spcBef>
                <a:spcPts val="200"/>
              </a:spcBef>
              <a:spcAft>
                <a:spcPts val="0"/>
              </a:spcAft>
              <a:buClr>
                <a:schemeClr val="dk1"/>
              </a:buClr>
              <a:buSzPts val="1000"/>
              <a:buFont typeface="Calibri"/>
              <a:buNone/>
            </a:pPr>
            <a:endParaRPr sz="1000"/>
          </a:p>
          <a:p>
            <a:pPr marL="342900" lvl="0" indent="-342900" algn="l" rtl="0">
              <a:spcBef>
                <a:spcPts val="560"/>
              </a:spcBef>
              <a:spcAft>
                <a:spcPts val="0"/>
              </a:spcAft>
              <a:buClr>
                <a:schemeClr val="dk1"/>
              </a:buClr>
              <a:buSzPts val="2800"/>
              <a:buFont typeface="Calibri"/>
              <a:buChar char="•"/>
            </a:pPr>
            <a:r>
              <a:rPr lang="en-US" sz="2800"/>
              <a:t>Respond to question posed on the pad</a:t>
            </a:r>
            <a:endParaRPr/>
          </a:p>
          <a:p>
            <a:pPr marL="342900" lvl="0" indent="-279400" algn="l" rtl="0">
              <a:spcBef>
                <a:spcPts val="200"/>
              </a:spcBef>
              <a:spcAft>
                <a:spcPts val="0"/>
              </a:spcAft>
              <a:buClr>
                <a:schemeClr val="dk1"/>
              </a:buClr>
              <a:buSzPts val="1000"/>
              <a:buFont typeface="Calibri"/>
              <a:buNone/>
            </a:pPr>
            <a:endParaRPr sz="1000"/>
          </a:p>
          <a:p>
            <a:pPr marL="342900" lvl="0" indent="-342900" algn="l" rtl="0">
              <a:spcBef>
                <a:spcPts val="560"/>
              </a:spcBef>
              <a:spcAft>
                <a:spcPts val="0"/>
              </a:spcAft>
              <a:buClr>
                <a:schemeClr val="dk1"/>
              </a:buClr>
              <a:buSzPts val="2800"/>
              <a:buFont typeface="Calibri"/>
              <a:buChar char="•"/>
            </a:pPr>
            <a:r>
              <a:rPr lang="en-US" sz="2800"/>
              <a:t>Rotate every five minutes until groups go to all stations</a:t>
            </a:r>
            <a:endParaRPr/>
          </a:p>
          <a:p>
            <a:pPr marL="342900" lvl="0" indent="-279400" algn="l" rtl="0">
              <a:spcBef>
                <a:spcPts val="200"/>
              </a:spcBef>
              <a:spcAft>
                <a:spcPts val="0"/>
              </a:spcAft>
              <a:buClr>
                <a:schemeClr val="dk1"/>
              </a:buClr>
              <a:buSzPts val="1000"/>
              <a:buFont typeface="Calibri"/>
              <a:buNone/>
            </a:pPr>
            <a:endParaRPr sz="1000"/>
          </a:p>
          <a:p>
            <a:pPr marL="342900" lvl="0" indent="-342900" algn="l" rtl="0">
              <a:spcBef>
                <a:spcPts val="560"/>
              </a:spcBef>
              <a:spcAft>
                <a:spcPts val="0"/>
              </a:spcAft>
              <a:buClr>
                <a:schemeClr val="dk1"/>
              </a:buClr>
              <a:buSzPts val="2800"/>
              <a:buFont typeface="Calibri"/>
              <a:buChar char="•"/>
            </a:pPr>
            <a:r>
              <a:rPr lang="en-US" sz="2800"/>
              <a:t>Process as a large group</a:t>
            </a:r>
            <a:endParaRPr/>
          </a:p>
        </p:txBody>
      </p:sp>
      <p:sp>
        <p:nvSpPr>
          <p:cNvPr id="1341" name="Google Shape;1341;p93"/>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pic>
        <p:nvPicPr>
          <p:cNvPr id="1342" name="Google Shape;1342;p93"/>
          <p:cNvPicPr preferRelativeResize="0"/>
          <p:nvPr/>
        </p:nvPicPr>
        <p:blipFill rotWithShape="1">
          <a:blip r:embed="rId3">
            <a:alphaModFix/>
          </a:blip>
          <a:srcRect/>
          <a:stretch/>
        </p:blipFill>
        <p:spPr>
          <a:xfrm>
            <a:off x="6302375" y="2438400"/>
            <a:ext cx="2225675" cy="3276600"/>
          </a:xfrm>
          <a:prstGeom prst="rect">
            <a:avLst/>
          </a:prstGeom>
          <a:noFill/>
          <a:ln>
            <a:noFill/>
          </a:ln>
        </p:spPr>
      </p:pic>
      <p:sp>
        <p:nvSpPr>
          <p:cNvPr id="1343" name="Google Shape;1343;p93"/>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Google Shape;1349;p94"/>
          <p:cNvSpPr txBox="1">
            <a:spLocks noGrp="1"/>
          </p:cNvSpPr>
          <p:nvPr>
            <p:ph type="title" idx="4294967295"/>
          </p:nvPr>
        </p:nvSpPr>
        <p:spPr>
          <a:xfrm>
            <a:off x="533400" y="476250"/>
            <a:ext cx="4724400" cy="11906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Closing Exercise: </a:t>
            </a:r>
            <a:br>
              <a:rPr lang="en-US" sz="3600">
                <a:latin typeface="Impact"/>
                <a:ea typeface="Impact"/>
                <a:cs typeface="Impact"/>
                <a:sym typeface="Impact"/>
              </a:rPr>
            </a:br>
            <a:r>
              <a:rPr lang="en-US" sz="3600">
                <a:latin typeface="Impact"/>
                <a:ea typeface="Impact"/>
                <a:cs typeface="Impact"/>
                <a:sym typeface="Impact"/>
              </a:rPr>
              <a:t>“Gallery Walk”</a:t>
            </a:r>
            <a:endParaRPr/>
          </a:p>
        </p:txBody>
      </p:sp>
      <p:sp>
        <p:nvSpPr>
          <p:cNvPr id="1350" name="Google Shape;1350;p94"/>
          <p:cNvSpPr txBox="1">
            <a:spLocks noGrp="1"/>
          </p:cNvSpPr>
          <p:nvPr>
            <p:ph type="body" idx="4294967295"/>
          </p:nvPr>
        </p:nvSpPr>
        <p:spPr>
          <a:xfrm>
            <a:off x="304800" y="2057400"/>
            <a:ext cx="8305800" cy="4114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None/>
            </a:pPr>
            <a:r>
              <a:rPr lang="en-US" sz="2800"/>
              <a:t>Questions for easel pad:</a:t>
            </a:r>
            <a:endParaRPr/>
          </a:p>
          <a:p>
            <a:pPr marL="342900" lvl="0" indent="-342900" algn="l" rtl="0">
              <a:spcBef>
                <a:spcPts val="240"/>
              </a:spcBef>
              <a:spcAft>
                <a:spcPts val="0"/>
              </a:spcAft>
              <a:buClr>
                <a:schemeClr val="dk1"/>
              </a:buClr>
              <a:buSzPts val="1200"/>
              <a:buFont typeface="Arial"/>
              <a:buNone/>
            </a:pPr>
            <a:endParaRPr sz="1200"/>
          </a:p>
          <a:p>
            <a:pPr marL="342900" lvl="0" indent="-342900" algn="l" rtl="0">
              <a:spcBef>
                <a:spcPts val="560"/>
              </a:spcBef>
              <a:spcAft>
                <a:spcPts val="0"/>
              </a:spcAft>
              <a:buClr>
                <a:schemeClr val="dk1"/>
              </a:buClr>
              <a:buSzPts val="2800"/>
              <a:buFont typeface="Arial Black"/>
              <a:buAutoNum type="arabicPeriod"/>
            </a:pPr>
            <a:r>
              <a:rPr lang="en-US" sz="2800"/>
              <a:t>Before today, what were your thoughts about medication- assisted treatment for young adults?</a:t>
            </a:r>
            <a:endParaRPr/>
          </a:p>
          <a:p>
            <a:pPr marL="342900" lvl="0" indent="-279400" algn="l" rtl="0">
              <a:spcBef>
                <a:spcPts val="200"/>
              </a:spcBef>
              <a:spcAft>
                <a:spcPts val="0"/>
              </a:spcAft>
              <a:buClr>
                <a:schemeClr val="dk1"/>
              </a:buClr>
              <a:buSzPts val="1000"/>
              <a:buFont typeface="Arial Black"/>
              <a:buNone/>
            </a:pPr>
            <a:endParaRPr sz="1000"/>
          </a:p>
          <a:p>
            <a:pPr marL="342900" lvl="0" indent="-342900" algn="l" rtl="0">
              <a:spcBef>
                <a:spcPts val="560"/>
              </a:spcBef>
              <a:spcAft>
                <a:spcPts val="0"/>
              </a:spcAft>
              <a:buClr>
                <a:schemeClr val="dk1"/>
              </a:buClr>
              <a:buSzPts val="2800"/>
              <a:buFont typeface="Arial Black"/>
              <a:buAutoNum type="arabicPeriod"/>
            </a:pPr>
            <a:r>
              <a:rPr lang="en-US" sz="2800"/>
              <a:t>What challenges do you see regarding the provision of extended care medication-assisted treatment for this age group?</a:t>
            </a:r>
            <a:endParaRPr/>
          </a:p>
          <a:p>
            <a:pPr marL="342900" lvl="0" indent="-279400" algn="l" rtl="0">
              <a:spcBef>
                <a:spcPts val="200"/>
              </a:spcBef>
              <a:spcAft>
                <a:spcPts val="0"/>
              </a:spcAft>
              <a:buClr>
                <a:schemeClr val="dk1"/>
              </a:buClr>
              <a:buSzPts val="1000"/>
              <a:buFont typeface="Arial Black"/>
              <a:buNone/>
            </a:pPr>
            <a:endParaRPr sz="1000"/>
          </a:p>
          <a:p>
            <a:pPr marL="342900" lvl="0" indent="-342900" algn="l" rtl="0">
              <a:spcBef>
                <a:spcPts val="560"/>
              </a:spcBef>
              <a:spcAft>
                <a:spcPts val="0"/>
              </a:spcAft>
              <a:buClr>
                <a:schemeClr val="dk1"/>
              </a:buClr>
              <a:buSzPts val="2800"/>
              <a:buFont typeface="Arial Black"/>
              <a:buAutoNum type="arabicPeriod"/>
            </a:pPr>
            <a:r>
              <a:rPr lang="en-US" sz="2800"/>
              <a:t>What are the advantages of medication-assisted treatment for young adults?</a:t>
            </a:r>
            <a:endParaRPr/>
          </a:p>
        </p:txBody>
      </p:sp>
      <p:sp>
        <p:nvSpPr>
          <p:cNvPr id="1351" name="Google Shape;1351;p94"/>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grpSp>
        <p:nvGrpSpPr>
          <p:cNvPr id="1352" name="Google Shape;1352;p94"/>
          <p:cNvGrpSpPr/>
          <p:nvPr/>
        </p:nvGrpSpPr>
        <p:grpSpPr>
          <a:xfrm>
            <a:off x="5410200" y="365125"/>
            <a:ext cx="3276600" cy="2120900"/>
            <a:chOff x="1128178" y="1295400"/>
            <a:chExt cx="7464643" cy="4830675"/>
          </a:xfrm>
        </p:grpSpPr>
        <p:pic>
          <p:nvPicPr>
            <p:cNvPr id="1353" name="Google Shape;1353;p94"/>
            <p:cNvPicPr preferRelativeResize="0"/>
            <p:nvPr/>
          </p:nvPicPr>
          <p:blipFill rotWithShape="1">
            <a:blip r:embed="rId3">
              <a:alphaModFix/>
            </a:blip>
            <a:srcRect/>
            <a:stretch/>
          </p:blipFill>
          <p:spPr>
            <a:xfrm>
              <a:off x="1300072" y="1295400"/>
              <a:ext cx="7062462" cy="4724400"/>
            </a:xfrm>
            <a:prstGeom prst="rect">
              <a:avLst/>
            </a:prstGeom>
            <a:noFill/>
            <a:ln>
              <a:noFill/>
            </a:ln>
          </p:spPr>
        </p:pic>
        <p:sp>
          <p:nvSpPr>
            <p:cNvPr id="1354" name="Google Shape;1354;p94"/>
            <p:cNvSpPr/>
            <p:nvPr/>
          </p:nvSpPr>
          <p:spPr>
            <a:xfrm>
              <a:off x="1128178" y="5670487"/>
              <a:ext cx="7464643" cy="45558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00">
                  <a:solidFill>
                    <a:schemeClr val="dk1"/>
                  </a:solidFill>
                  <a:latin typeface="Times New Roman"/>
                  <a:ea typeface="Times New Roman"/>
                  <a:cs typeface="Times New Roman"/>
                  <a:sym typeface="Times New Roman"/>
                </a:rPr>
                <a:t>http://www.flickr.com/photos/p_d_gibson/493026122/in/set-72057594075234044/</a:t>
              </a:r>
              <a:endParaRPr/>
            </a:p>
          </p:txBody>
        </p:sp>
      </p:grpSp>
      <p:sp>
        <p:nvSpPr>
          <p:cNvPr id="1355" name="Google Shape;1355;p94"/>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52"/>
                                        </p:tgtEl>
                                        <p:attrNameLst>
                                          <p:attrName>style.visibility</p:attrName>
                                        </p:attrNameLst>
                                      </p:cBhvr>
                                      <p:to>
                                        <p:strVal val="visible"/>
                                      </p:to>
                                    </p:set>
                                    <p:animEffect transition="in" filter="fade">
                                      <p:cBhvr>
                                        <p:cTn id="7" dur="3000"/>
                                        <p:tgtEl>
                                          <p:spTgt spid="1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1361" name="Google Shape;1361;p95"/>
          <p:cNvSpPr txBox="1">
            <a:spLocks noGrp="1"/>
          </p:cNvSpPr>
          <p:nvPr>
            <p:ph type="title" idx="4294967295"/>
          </p:nvPr>
        </p:nvSpPr>
        <p:spPr>
          <a:xfrm>
            <a:off x="0" y="158750"/>
            <a:ext cx="8485188" cy="11906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Closing Exercise: </a:t>
            </a:r>
            <a:br>
              <a:rPr lang="en-US" sz="3600">
                <a:latin typeface="Impact"/>
                <a:ea typeface="Impact"/>
                <a:cs typeface="Impact"/>
                <a:sym typeface="Impact"/>
              </a:rPr>
            </a:br>
            <a:r>
              <a:rPr lang="en-US" sz="3600">
                <a:latin typeface="Impact"/>
                <a:ea typeface="Impact"/>
                <a:cs typeface="Impact"/>
                <a:sym typeface="Impact"/>
              </a:rPr>
              <a:t>“Gallery Walk”</a:t>
            </a:r>
            <a:endParaRPr/>
          </a:p>
        </p:txBody>
      </p:sp>
      <p:sp>
        <p:nvSpPr>
          <p:cNvPr id="1362" name="Google Shape;1362;p95"/>
          <p:cNvSpPr txBox="1">
            <a:spLocks noGrp="1"/>
          </p:cNvSpPr>
          <p:nvPr>
            <p:ph type="body" idx="4294967295"/>
          </p:nvPr>
        </p:nvSpPr>
        <p:spPr>
          <a:xfrm>
            <a:off x="304800" y="1828800"/>
            <a:ext cx="5091113" cy="4572000"/>
          </a:xfrm>
          <a:prstGeom prst="rect">
            <a:avLst/>
          </a:prstGeom>
          <a:noFill/>
          <a:ln>
            <a:noFill/>
          </a:ln>
        </p:spPr>
        <p:txBody>
          <a:bodyPr spcFirstLastPara="1" wrap="square" lIns="91425" tIns="45700" rIns="91425" bIns="45700" anchor="t" anchorCtr="0">
            <a:noAutofit/>
          </a:bodyPr>
          <a:lstStyle/>
          <a:p>
            <a:pPr marL="514350" lvl="0" indent="-514350" algn="l" rtl="0">
              <a:spcBef>
                <a:spcPts val="0"/>
              </a:spcBef>
              <a:spcAft>
                <a:spcPts val="0"/>
              </a:spcAft>
              <a:buClr>
                <a:schemeClr val="dk1"/>
              </a:buClr>
              <a:buSzPts val="2800"/>
              <a:buFont typeface="Arial Black"/>
              <a:buAutoNum type="arabicPeriod" startAt="4"/>
            </a:pPr>
            <a:r>
              <a:rPr lang="en-US" sz="2800"/>
              <a:t>What further research do you think is needed regarding medication- assisted treatment for this age group?</a:t>
            </a:r>
            <a:endParaRPr/>
          </a:p>
          <a:p>
            <a:pPr marL="514350" lvl="0" indent="-450850" algn="l" rtl="0">
              <a:spcBef>
                <a:spcPts val="200"/>
              </a:spcBef>
              <a:spcAft>
                <a:spcPts val="0"/>
              </a:spcAft>
              <a:buClr>
                <a:schemeClr val="dk1"/>
              </a:buClr>
              <a:buSzPts val="1000"/>
              <a:buFont typeface="Arial Black"/>
              <a:buNone/>
            </a:pPr>
            <a:endParaRPr sz="1000"/>
          </a:p>
          <a:p>
            <a:pPr marL="514350" lvl="0" indent="-514350" algn="l" rtl="0">
              <a:spcBef>
                <a:spcPts val="560"/>
              </a:spcBef>
              <a:spcAft>
                <a:spcPts val="0"/>
              </a:spcAft>
              <a:buClr>
                <a:schemeClr val="dk1"/>
              </a:buClr>
              <a:buSzPts val="2800"/>
              <a:buFont typeface="Arial Black"/>
              <a:buAutoNum type="arabicPeriod" startAt="4"/>
            </a:pPr>
            <a:r>
              <a:rPr lang="en-US" sz="2800"/>
              <a:t>As a result of this workshop how have your opinions changed regarding extended term medication-assisted treatment for this age group?</a:t>
            </a:r>
            <a:endParaRPr/>
          </a:p>
        </p:txBody>
      </p:sp>
      <p:sp>
        <p:nvSpPr>
          <p:cNvPr id="1363" name="Google Shape;1363;p95"/>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grpSp>
        <p:nvGrpSpPr>
          <p:cNvPr id="1364" name="Google Shape;1364;p95"/>
          <p:cNvGrpSpPr/>
          <p:nvPr/>
        </p:nvGrpSpPr>
        <p:grpSpPr>
          <a:xfrm>
            <a:off x="5395913" y="2160588"/>
            <a:ext cx="3286125" cy="3173412"/>
            <a:chOff x="5867400" y="2106217"/>
            <a:chExt cx="3286376" cy="3173995"/>
          </a:xfrm>
        </p:grpSpPr>
        <p:pic>
          <p:nvPicPr>
            <p:cNvPr id="1365" name="Google Shape;1365;p95"/>
            <p:cNvPicPr preferRelativeResize="0"/>
            <p:nvPr/>
          </p:nvPicPr>
          <p:blipFill rotWithShape="1">
            <a:blip r:embed="rId3">
              <a:alphaModFix/>
            </a:blip>
            <a:srcRect/>
            <a:stretch/>
          </p:blipFill>
          <p:spPr>
            <a:xfrm flipH="1">
              <a:off x="5867400" y="2106217"/>
              <a:ext cx="3286376" cy="3151584"/>
            </a:xfrm>
            <a:prstGeom prst="rect">
              <a:avLst/>
            </a:prstGeom>
            <a:noFill/>
            <a:ln>
              <a:noFill/>
            </a:ln>
          </p:spPr>
        </p:pic>
        <p:sp>
          <p:nvSpPr>
            <p:cNvPr id="1366" name="Google Shape;1366;p95"/>
            <p:cNvSpPr/>
            <p:nvPr/>
          </p:nvSpPr>
          <p:spPr>
            <a:xfrm>
              <a:off x="5867400" y="5095546"/>
              <a:ext cx="3276600" cy="1846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
                  <a:solidFill>
                    <a:srgbClr val="BFBFBF"/>
                  </a:solidFill>
                  <a:latin typeface="Times New Roman"/>
                  <a:ea typeface="Times New Roman"/>
                  <a:cs typeface="Times New Roman"/>
                  <a:sym typeface="Times New Roman"/>
                </a:rPr>
                <a:t>http://www.flickr.com/photos/p_d_gibson/493383064/sizes/l/in/set-72057594075234044/</a:t>
              </a:r>
              <a:endParaRPr/>
            </a:p>
          </p:txBody>
        </p:sp>
      </p:grpSp>
      <p:sp>
        <p:nvSpPr>
          <p:cNvPr id="1367" name="Google Shape;1367;p95"/>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64"/>
                                        </p:tgtEl>
                                        <p:attrNameLst>
                                          <p:attrName>style.visibility</p:attrName>
                                        </p:attrNameLst>
                                      </p:cBhvr>
                                      <p:to>
                                        <p:strVal val="visible"/>
                                      </p:to>
                                    </p:set>
                                    <p:animEffect transition="in" filter="fade">
                                      <p:cBhvr>
                                        <p:cTn id="7" dur="3000"/>
                                        <p:tgtEl>
                                          <p:spTgt spid="1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sp>
        <p:nvSpPr>
          <p:cNvPr id="1373" name="Google Shape;1373;p96"/>
          <p:cNvSpPr txBox="1">
            <a:spLocks noGrp="1"/>
          </p:cNvSpPr>
          <p:nvPr>
            <p:ph type="title" idx="4294967295"/>
          </p:nvPr>
        </p:nvSpPr>
        <p:spPr>
          <a:xfrm>
            <a:off x="0" y="142875"/>
            <a:ext cx="8439150" cy="132397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a:latin typeface="Impact"/>
                <a:ea typeface="Impact"/>
                <a:cs typeface="Impact"/>
                <a:sym typeface="Impact"/>
              </a:rPr>
              <a:t>A Challenge to Providers from </a:t>
            </a:r>
            <a:br>
              <a:rPr lang="en-US" sz="4000">
                <a:latin typeface="Impact"/>
                <a:ea typeface="Impact"/>
                <a:cs typeface="Impact"/>
                <a:sym typeface="Impact"/>
              </a:rPr>
            </a:br>
            <a:r>
              <a:rPr lang="en-US" sz="4000">
                <a:latin typeface="Impact"/>
                <a:ea typeface="Impact"/>
                <a:cs typeface="Impact"/>
                <a:sym typeface="Impact"/>
              </a:rPr>
              <a:t>Shannon Garrett</a:t>
            </a:r>
            <a:endParaRPr/>
          </a:p>
        </p:txBody>
      </p:sp>
      <p:sp>
        <p:nvSpPr>
          <p:cNvPr id="1374" name="Google Shape;1374;p96"/>
          <p:cNvSpPr txBox="1"/>
          <p:nvPr/>
        </p:nvSpPr>
        <p:spPr>
          <a:xfrm>
            <a:off x="7162800" y="6313488"/>
            <a:ext cx="19050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endParaRPr sz="1400">
              <a:solidFill>
                <a:schemeClr val="dk1"/>
              </a:solidFill>
              <a:latin typeface="Arial"/>
              <a:ea typeface="Arial"/>
              <a:cs typeface="Arial"/>
              <a:sym typeface="Arial"/>
            </a:endParaRPr>
          </a:p>
        </p:txBody>
      </p:sp>
      <p:sp>
        <p:nvSpPr>
          <p:cNvPr id="1375" name="Google Shape;1375;p96"/>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84</a:t>
            </a:fld>
            <a:endParaRPr/>
          </a:p>
        </p:txBody>
      </p:sp>
      <p:sp>
        <p:nvSpPr>
          <p:cNvPr id="1376" name="Google Shape;1376;p96"/>
          <p:cNvSpPr txBox="1">
            <a:spLocks noGrp="1"/>
          </p:cNvSpPr>
          <p:nvPr>
            <p:ph type="body" idx="4294967295"/>
          </p:nvPr>
        </p:nvSpPr>
        <p:spPr>
          <a:xfrm>
            <a:off x="935038" y="1662113"/>
            <a:ext cx="6711950" cy="4997450"/>
          </a:xfrm>
          <a:prstGeom prst="rect">
            <a:avLst/>
          </a:prstGeom>
          <a:solidFill>
            <a:schemeClr val="accent1"/>
          </a:solidFill>
          <a:ln>
            <a:noFill/>
          </a:ln>
        </p:spPr>
        <p:txBody>
          <a:bodyPr spcFirstLastPara="1" wrap="square" lIns="91425" tIns="45700" rIns="91425" bIns="45700" anchor="t" anchorCtr="0">
            <a:noAutofit/>
          </a:bodyPr>
          <a:lstStyle/>
          <a:p>
            <a:pPr marL="342900" lvl="0" indent="-342900" algn="ctr" rtl="0">
              <a:spcBef>
                <a:spcPts val="0"/>
              </a:spcBef>
              <a:spcAft>
                <a:spcPts val="0"/>
              </a:spcAft>
              <a:buClr>
                <a:schemeClr val="dk1"/>
              </a:buClr>
              <a:buSzPts val="2800"/>
              <a:buFont typeface="Arial"/>
              <a:buNone/>
            </a:pPr>
            <a:endParaRPr sz="2800"/>
          </a:p>
          <a:p>
            <a:pPr marL="342900" lvl="0" indent="-342900" algn="ctr" rtl="0">
              <a:spcBef>
                <a:spcPts val="560"/>
              </a:spcBef>
              <a:spcAft>
                <a:spcPts val="0"/>
              </a:spcAft>
              <a:buClr>
                <a:schemeClr val="dk1"/>
              </a:buClr>
              <a:buSzPts val="2800"/>
              <a:buFont typeface="Arial"/>
              <a:buNone/>
            </a:pPr>
            <a:endParaRPr sz="2800"/>
          </a:p>
          <a:p>
            <a:pPr marL="342900" lvl="0" indent="-342900" algn="ctr" rtl="0">
              <a:spcBef>
                <a:spcPts val="640"/>
              </a:spcBef>
              <a:spcAft>
                <a:spcPts val="0"/>
              </a:spcAft>
              <a:buClr>
                <a:schemeClr val="lt1"/>
              </a:buClr>
              <a:buSzPts val="3200"/>
              <a:buFont typeface="Arial"/>
              <a:buNone/>
            </a:pPr>
            <a:r>
              <a:rPr lang="en-US">
                <a:solidFill>
                  <a:schemeClr val="lt1"/>
                </a:solidFill>
                <a:latin typeface="Impact"/>
                <a:ea typeface="Impact"/>
                <a:cs typeface="Impact"/>
                <a:sym typeface="Impact"/>
              </a:rPr>
              <a:t>Shannon Garrett</a:t>
            </a:r>
            <a:endParaRPr/>
          </a:p>
          <a:p>
            <a:pPr marL="342900" lvl="0" indent="-342900" algn="ctr" rtl="0">
              <a:spcBef>
                <a:spcPts val="560"/>
              </a:spcBef>
              <a:spcAft>
                <a:spcPts val="0"/>
              </a:spcAft>
              <a:buClr>
                <a:schemeClr val="lt1"/>
              </a:buClr>
              <a:buSzPts val="2800"/>
              <a:buFont typeface="Arial"/>
              <a:buNone/>
            </a:pPr>
            <a:r>
              <a:rPr lang="en-US" sz="2800">
                <a:solidFill>
                  <a:schemeClr val="lt1"/>
                </a:solidFill>
                <a:latin typeface="Impact"/>
                <a:ea typeface="Impact"/>
                <a:cs typeface="Impact"/>
                <a:sym typeface="Impact"/>
              </a:rPr>
              <a:t>Program Director of Adolescent Services</a:t>
            </a:r>
            <a:endParaRPr/>
          </a:p>
          <a:p>
            <a:pPr marL="342900" lvl="0" indent="-342900" algn="ctr" rtl="0">
              <a:spcBef>
                <a:spcPts val="560"/>
              </a:spcBef>
              <a:spcAft>
                <a:spcPts val="0"/>
              </a:spcAft>
              <a:buClr>
                <a:schemeClr val="lt1"/>
              </a:buClr>
              <a:buSzPts val="2800"/>
              <a:buFont typeface="Arial"/>
              <a:buNone/>
            </a:pPr>
            <a:r>
              <a:rPr lang="en-US" sz="2800">
                <a:solidFill>
                  <a:schemeClr val="lt1"/>
                </a:solidFill>
                <a:latin typeface="Impact"/>
                <a:ea typeface="Impact"/>
                <a:cs typeface="Impact"/>
                <a:sym typeface="Impact"/>
              </a:rPr>
              <a:t>Mountain Manor Treatment Center</a:t>
            </a:r>
            <a:endParaRPr/>
          </a:p>
          <a:p>
            <a:pPr marL="342900" lvl="0" indent="-342900" algn="ctr" rtl="0">
              <a:spcBef>
                <a:spcPts val="560"/>
              </a:spcBef>
              <a:spcAft>
                <a:spcPts val="0"/>
              </a:spcAft>
              <a:buClr>
                <a:schemeClr val="lt1"/>
              </a:buClr>
              <a:buSzPts val="2800"/>
              <a:buFont typeface="Arial"/>
              <a:buNone/>
            </a:pPr>
            <a:r>
              <a:rPr lang="en-US" sz="2800">
                <a:solidFill>
                  <a:schemeClr val="lt1"/>
                </a:solidFill>
                <a:latin typeface="Impact"/>
                <a:ea typeface="Impact"/>
                <a:cs typeface="Impact"/>
                <a:sym typeface="Impact"/>
              </a:rPr>
              <a:t>Baltimore, MDs</a:t>
            </a:r>
            <a:endParaRPr sz="2800" i="1">
              <a:solidFill>
                <a:schemeClr val="lt1"/>
              </a:solidFill>
              <a:latin typeface="Impact"/>
              <a:ea typeface="Impact"/>
              <a:cs typeface="Impact"/>
              <a:sym typeface="Impact"/>
            </a:endParaRPr>
          </a:p>
        </p:txBody>
      </p:sp>
      <p:pic>
        <p:nvPicPr>
          <p:cNvPr id="2" name="slide8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5038" y="1662112"/>
            <a:ext cx="6711950" cy="4997451"/>
          </a:xfrm>
          <a:prstGeom prst="rect">
            <a:avLst/>
          </a:prstGeom>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82"/>
        <p:cNvGrpSpPr/>
        <p:nvPr/>
      </p:nvGrpSpPr>
      <p:grpSpPr>
        <a:xfrm>
          <a:off x="0" y="0"/>
          <a:ext cx="0" cy="0"/>
          <a:chOff x="0" y="0"/>
          <a:chExt cx="0" cy="0"/>
        </a:xfrm>
      </p:grpSpPr>
      <p:sp>
        <p:nvSpPr>
          <p:cNvPr id="1383" name="Google Shape;1383;p97"/>
          <p:cNvSpPr txBox="1">
            <a:spLocks noGrp="1"/>
          </p:cNvSpPr>
          <p:nvPr>
            <p:ph type="ctrTitle"/>
          </p:nvPr>
        </p:nvSpPr>
        <p:spPr>
          <a:xfrm>
            <a:off x="0" y="2130425"/>
            <a:ext cx="7772400" cy="14700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800">
                <a:latin typeface="Impact"/>
                <a:ea typeface="Impact"/>
                <a:cs typeface="Impact"/>
                <a:sym typeface="Impact"/>
              </a:rPr>
              <a:t>Buprenorphine Treatment </a:t>
            </a:r>
            <a:br>
              <a:rPr lang="en-US" sz="4800">
                <a:latin typeface="Impact"/>
                <a:ea typeface="Impact"/>
                <a:cs typeface="Impact"/>
                <a:sym typeface="Impact"/>
              </a:rPr>
            </a:br>
            <a:r>
              <a:rPr lang="en-US" sz="4800">
                <a:latin typeface="Impact"/>
                <a:ea typeface="Impact"/>
                <a:cs typeface="Impact"/>
                <a:sym typeface="Impact"/>
              </a:rPr>
              <a:t>for Young Adults</a:t>
            </a:r>
            <a:r>
              <a:rPr lang="en-US" sz="4000">
                <a:solidFill>
                  <a:schemeClr val="lt1"/>
                </a:solidFill>
              </a:rPr>
              <a:t/>
            </a:r>
            <a:br>
              <a:rPr lang="en-US" sz="4000">
                <a:solidFill>
                  <a:schemeClr val="lt1"/>
                </a:solidFill>
              </a:rPr>
            </a:br>
            <a:endParaRPr sz="4000">
              <a:solidFill>
                <a:schemeClr val="lt1"/>
              </a:solidFill>
            </a:endParaRPr>
          </a:p>
        </p:txBody>
      </p:sp>
      <p:sp>
        <p:nvSpPr>
          <p:cNvPr id="1384" name="Google Shape;1384;p97"/>
          <p:cNvSpPr txBox="1">
            <a:spLocks noGrp="1"/>
          </p:cNvSpPr>
          <p:nvPr>
            <p:ph type="subTitle" idx="1"/>
          </p:nvPr>
        </p:nvSpPr>
        <p:spPr>
          <a:xfrm>
            <a:off x="6858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200"/>
              <a:buNone/>
            </a:pPr>
            <a:r>
              <a:rPr lang="en-US">
                <a:solidFill>
                  <a:schemeClr val="dk1"/>
                </a:solidFill>
              </a:rPr>
              <a:t>Findings and strategies from a </a:t>
            </a:r>
            <a:br>
              <a:rPr lang="en-US">
                <a:solidFill>
                  <a:schemeClr val="dk1"/>
                </a:solidFill>
              </a:rPr>
            </a:br>
            <a:r>
              <a:rPr lang="en-US">
                <a:solidFill>
                  <a:schemeClr val="dk1"/>
                </a:solidFill>
              </a:rPr>
              <a:t>NIDA Clinical Trials Network Study</a:t>
            </a:r>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1"/>
          <p:cNvSpPr txBox="1">
            <a:spLocks noGrp="1"/>
          </p:cNvSpPr>
          <p:nvPr>
            <p:ph type="title" idx="4294967295"/>
          </p:nvPr>
        </p:nvSpPr>
        <p:spPr>
          <a:xfrm>
            <a:off x="0" y="304800"/>
            <a:ext cx="8488363" cy="762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Impact"/>
                <a:ea typeface="Impact"/>
                <a:cs typeface="Impact"/>
                <a:sym typeface="Impact"/>
              </a:rPr>
              <a:t>SAMHSA/CSAT</a:t>
            </a:r>
            <a:endParaRPr/>
          </a:p>
        </p:txBody>
      </p:sp>
      <p:sp>
        <p:nvSpPr>
          <p:cNvPr id="168" name="Google Shape;168;p21"/>
          <p:cNvSpPr txBox="1">
            <a:spLocks noGrp="1"/>
          </p:cNvSpPr>
          <p:nvPr>
            <p:ph type="body" idx="4294967295"/>
          </p:nvPr>
        </p:nvSpPr>
        <p:spPr>
          <a:xfrm>
            <a:off x="233363" y="1539875"/>
            <a:ext cx="7907337" cy="5029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200"/>
              <a:buFont typeface="Calibri"/>
              <a:buChar char="•"/>
            </a:pPr>
            <a:r>
              <a:rPr lang="en-US" sz="2200"/>
              <a:t>To improve the lives of individuals and families affected by alcohol and drug abuse by ensuring access to clinically sound, cost-effective addiction treatment that reduces the health and social costs to our communities and the nation.</a:t>
            </a:r>
            <a:endParaRPr/>
          </a:p>
          <a:p>
            <a:pPr marL="342900" lvl="0" indent="-292100" algn="l" rtl="0">
              <a:spcBef>
                <a:spcPts val="0"/>
              </a:spcBef>
              <a:spcAft>
                <a:spcPts val="0"/>
              </a:spcAft>
              <a:buClr>
                <a:schemeClr val="dk1"/>
              </a:buClr>
              <a:buSzPts val="800"/>
              <a:buFont typeface="Calibri"/>
              <a:buNone/>
            </a:pPr>
            <a:endParaRPr sz="800"/>
          </a:p>
          <a:p>
            <a:pPr marL="342900" lvl="0" indent="-342900" algn="l" rtl="0">
              <a:spcBef>
                <a:spcPts val="0"/>
              </a:spcBef>
              <a:spcAft>
                <a:spcPts val="0"/>
              </a:spcAft>
              <a:buClr>
                <a:schemeClr val="dk1"/>
              </a:buClr>
              <a:buSzPts val="2200"/>
              <a:buFont typeface="Calibri"/>
              <a:buChar char="•"/>
            </a:pPr>
            <a:r>
              <a:rPr lang="en-US" sz="2200" b="1"/>
              <a:t>CSAT's</a:t>
            </a:r>
            <a:r>
              <a:rPr lang="en-US" sz="2200"/>
              <a:t> initiatives and programs are based on research findings and the general consensus of experts in the addiction field that, for most individuals, treatment and recovery work best in a community-based, coordinated system of comprehensive services.</a:t>
            </a:r>
            <a:endParaRPr/>
          </a:p>
          <a:p>
            <a:pPr marL="342900" lvl="0" indent="-292100" algn="l" rtl="0">
              <a:spcBef>
                <a:spcPts val="0"/>
              </a:spcBef>
              <a:spcAft>
                <a:spcPts val="0"/>
              </a:spcAft>
              <a:buClr>
                <a:schemeClr val="dk1"/>
              </a:buClr>
              <a:buSzPts val="800"/>
              <a:buFont typeface="Calibri"/>
              <a:buNone/>
            </a:pPr>
            <a:endParaRPr sz="800"/>
          </a:p>
          <a:p>
            <a:pPr marL="342900" lvl="0" indent="-342900" algn="l" rtl="0">
              <a:spcBef>
                <a:spcPts val="0"/>
              </a:spcBef>
              <a:spcAft>
                <a:spcPts val="0"/>
              </a:spcAft>
              <a:buClr>
                <a:schemeClr val="dk1"/>
              </a:buClr>
              <a:buSzPts val="2200"/>
              <a:buFont typeface="Calibri"/>
              <a:buChar char="•"/>
            </a:pPr>
            <a:r>
              <a:rPr lang="en-US" sz="2200"/>
              <a:t>Because no single treatment approach is effective for all persons, </a:t>
            </a:r>
            <a:r>
              <a:rPr lang="en-US" sz="2200" b="1"/>
              <a:t>CSAT</a:t>
            </a:r>
            <a:r>
              <a:rPr lang="en-US" sz="2200"/>
              <a:t> supports the nation's effort to provide multiple treatment modalities, evaluate treatment effectiveness, and use evaluation results to enhance treatment and recovery approaches. </a:t>
            </a:r>
            <a:endParaRPr/>
          </a:p>
        </p:txBody>
      </p:sp>
      <p:sp>
        <p:nvSpPr>
          <p:cNvPr id="169" name="Google Shape;169;p21"/>
          <p:cNvSpPr/>
          <p:nvPr/>
        </p:nvSpPr>
        <p:spPr>
          <a:xfrm>
            <a:off x="233363" y="1050925"/>
            <a:ext cx="2330450" cy="4889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b="1">
                <a:solidFill>
                  <a:schemeClr val="dk1"/>
                </a:solidFill>
                <a:latin typeface="Calibri"/>
                <a:ea typeface="Calibri"/>
                <a:cs typeface="Calibri"/>
                <a:sym typeface="Calibri"/>
              </a:rPr>
              <a:t>CSAT’s Mission:</a:t>
            </a:r>
            <a:endParaRPr/>
          </a:p>
        </p:txBody>
      </p:sp>
      <p:sp>
        <p:nvSpPr>
          <p:cNvPr id="170" name="Google Shape;170;p21"/>
          <p:cNvSpPr txBox="1">
            <a:spLocks noGrp="1"/>
          </p:cNvSpPr>
          <p:nvPr>
            <p:ph type="sldNum" idx="12"/>
          </p:nvPr>
        </p:nvSpPr>
        <p:spPr>
          <a:xfrm>
            <a:off x="7280275" y="6456363"/>
            <a:ext cx="18192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8">
                                            <p:txEl>
                                              <p:pRg st="0" end="0"/>
                                            </p:txEl>
                                          </p:spTgt>
                                        </p:tgtEl>
                                        <p:attrNameLst>
                                          <p:attrName>style.visibility</p:attrName>
                                        </p:attrNameLst>
                                      </p:cBhvr>
                                      <p:to>
                                        <p:strVal val="visible"/>
                                      </p:to>
                                    </p:set>
                                    <p:animEffect transition="in" filter="fade">
                                      <p:cBhvr>
                                        <p:cTn id="7" dur="500"/>
                                        <p:tgtEl>
                                          <p:spTgt spid="1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8">
                                            <p:txEl>
                                              <p:pRg st="1" end="1"/>
                                            </p:txEl>
                                          </p:spTgt>
                                        </p:tgtEl>
                                        <p:attrNameLst>
                                          <p:attrName>style.visibility</p:attrName>
                                        </p:attrNameLst>
                                      </p:cBhvr>
                                      <p:to>
                                        <p:strVal val="visible"/>
                                      </p:to>
                                    </p:set>
                                    <p:animEffect transition="in" filter="fade">
                                      <p:cBhvr>
                                        <p:cTn id="12" dur="500"/>
                                        <p:tgtEl>
                                          <p:spTgt spid="16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8">
                                            <p:txEl>
                                              <p:pRg st="2" end="2"/>
                                            </p:txEl>
                                          </p:spTgt>
                                        </p:tgtEl>
                                        <p:attrNameLst>
                                          <p:attrName>style.visibility</p:attrName>
                                        </p:attrNameLst>
                                      </p:cBhvr>
                                      <p:to>
                                        <p:strVal val="visible"/>
                                      </p:to>
                                    </p:set>
                                    <p:animEffect transition="in" filter="fade">
                                      <p:cBhvr>
                                        <p:cTn id="17" dur="500"/>
                                        <p:tgtEl>
                                          <p:spTgt spid="16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8">
                                            <p:txEl>
                                              <p:pRg st="3" end="3"/>
                                            </p:txEl>
                                          </p:spTgt>
                                        </p:tgtEl>
                                        <p:attrNameLst>
                                          <p:attrName>style.visibility</p:attrName>
                                        </p:attrNameLst>
                                      </p:cBhvr>
                                      <p:to>
                                        <p:strVal val="visible"/>
                                      </p:to>
                                    </p:set>
                                    <p:animEffect transition="in" filter="fade">
                                      <p:cBhvr>
                                        <p:cTn id="22" dur="500"/>
                                        <p:tgtEl>
                                          <p:spTgt spid="16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8">
                                            <p:txEl>
                                              <p:pRg st="4" end="4"/>
                                            </p:txEl>
                                          </p:spTgt>
                                        </p:tgtEl>
                                        <p:attrNameLst>
                                          <p:attrName>style.visibility</p:attrName>
                                        </p:attrNameLst>
                                      </p:cBhvr>
                                      <p:to>
                                        <p:strVal val="visible"/>
                                      </p:to>
                                    </p:set>
                                    <p:animEffect transition="in" filter="fade">
                                      <p:cBhvr>
                                        <p:cTn id="27" dur="500"/>
                                        <p:tgtEl>
                                          <p:spTgt spid="16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3691</Words>
  <Application>Microsoft Office PowerPoint</Application>
  <PresentationFormat>On-screen Show (4:3)</PresentationFormat>
  <Paragraphs>889</Paragraphs>
  <Slides>85</Slides>
  <Notes>85</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85</vt:i4>
      </vt:variant>
    </vt:vector>
  </HeadingPairs>
  <TitlesOfParts>
    <vt:vector size="93" baseType="lpstr">
      <vt:lpstr>Arial Black</vt:lpstr>
      <vt:lpstr>Arial</vt:lpstr>
      <vt:lpstr>Impact</vt:lpstr>
      <vt:lpstr>Architects Daughter</vt:lpstr>
      <vt:lpstr>Calibri</vt:lpstr>
      <vt:lpstr>Noto Sans Symbols</vt:lpstr>
      <vt:lpstr>Times New Roman</vt:lpstr>
      <vt:lpstr>Office Theme</vt:lpstr>
      <vt:lpstr>Buprenorphine Treatment  for Young Adults </vt:lpstr>
      <vt:lpstr>PowerPoint Presentation</vt:lpstr>
      <vt:lpstr>NIDA/SAMHSA  Blending Initiative</vt:lpstr>
      <vt:lpstr>Blending Team Members</vt:lpstr>
      <vt:lpstr>Objectives for the Training</vt:lpstr>
      <vt:lpstr>Introductions</vt:lpstr>
      <vt:lpstr>PowerPoint Presentation</vt:lpstr>
      <vt:lpstr>PowerPoint Presentation</vt:lpstr>
      <vt:lpstr>SAMHSA/CSAT</vt:lpstr>
      <vt:lpstr>PowerPoint Presentation</vt:lpstr>
      <vt:lpstr>The ATTC Network</vt:lpstr>
      <vt:lpstr>PowerPoint Presentation</vt:lpstr>
      <vt:lpstr>PowerPoint Presentation</vt:lpstr>
      <vt:lpstr>So what is this thing called  the CTN?</vt:lpstr>
      <vt:lpstr>NIDA’s Clinical Trials Network</vt:lpstr>
      <vt:lpstr>PowerPoint Presentation</vt:lpstr>
      <vt:lpstr>Why Focus on Young Adults?</vt:lpstr>
      <vt:lpstr>The Brain Undergoes Tremendous  Changes During Development</vt:lpstr>
      <vt:lpstr>Continuing Brain Development  During Adolescence</vt:lpstr>
      <vt:lpstr>Continuing Brain Development</vt:lpstr>
      <vt:lpstr>Brain Development  Ages 5-20 years</vt:lpstr>
      <vt:lpstr>The interaction between the developing nervous system and drugs of abuse leads to: </vt:lpstr>
      <vt:lpstr>Young Brains Are Different  from Older Brains</vt:lpstr>
      <vt:lpstr>Why Focus on Young Adults?</vt:lpstr>
      <vt:lpstr>Prevalence of Use</vt:lpstr>
      <vt:lpstr>Non-Medical Pain Reliever Use in Past Year,  among persons aged 12 and older</vt:lpstr>
      <vt:lpstr>Rates of Current Heroin Use</vt:lpstr>
      <vt:lpstr>Non-Medical Use of Prescription Drugs</vt:lpstr>
      <vt:lpstr>New Non-Medical Users of Pain Relievers</vt:lpstr>
      <vt:lpstr>Lifetime Non-medical Use of Pain Relievers Among Young Adults</vt:lpstr>
      <vt:lpstr>Other National Data Sources</vt:lpstr>
      <vt:lpstr>National Treatment Admissions for Heroin and Other Opiates in 2007</vt:lpstr>
      <vt:lpstr>Treatment for Opioid Addiction</vt:lpstr>
      <vt:lpstr>Views on  Medication-Assisted Treatment</vt:lpstr>
      <vt:lpstr>The Big Question… </vt:lpstr>
      <vt:lpstr>Areas of Concern</vt:lpstr>
      <vt:lpstr>Areas of Potential Concern about Using Buprenorphine with This Population</vt:lpstr>
      <vt:lpstr>The Medication  Buprenorphine/Naloxone</vt:lpstr>
      <vt:lpstr>PowerPoint Presentation</vt:lpstr>
      <vt:lpstr>Buprenorphine</vt:lpstr>
      <vt:lpstr>Development of  Tablet Formulations of Buprenorphine</vt:lpstr>
      <vt:lpstr>Buprenorphine:  A Science-Based Treatment </vt:lpstr>
      <vt:lpstr>Buprenorphine Research Outcomes </vt:lpstr>
      <vt:lpstr>PowerPoint Presentation</vt:lpstr>
      <vt:lpstr>Advantages of Buprenorphine/Naloxone</vt:lpstr>
      <vt:lpstr>Use of Buprenorphine:  Studies on Cost-Effectiveness</vt:lpstr>
      <vt:lpstr>Use of Buprenorphine:  Studies on Cost-Effectiveness</vt:lpstr>
      <vt:lpstr>Use of Buprenorphine:  Studies on Cost-Effectiveness, cont’</vt:lpstr>
      <vt:lpstr>Use of Buprenorphine:  Studies on Cost-Effectiveness, cont’</vt:lpstr>
      <vt:lpstr>What is the Ratio of Buprenorphine to Naloxone in the Combination Tablet?</vt:lpstr>
      <vt:lpstr>Why Combining Buprenorphine and Naloxone Sublingually Works</vt:lpstr>
      <vt:lpstr>PowerPoint Presentation</vt:lpstr>
      <vt:lpstr>PowerPoint Presentation</vt:lpstr>
      <vt:lpstr>PowerPoint Presentation</vt:lpstr>
      <vt:lpstr>The Context of the Study</vt:lpstr>
      <vt:lpstr>Study Locations</vt:lpstr>
      <vt:lpstr>PowerPoint Presentation</vt:lpstr>
      <vt:lpstr>Counseling</vt:lpstr>
      <vt:lpstr>Study Design</vt:lpstr>
      <vt:lpstr>Medication Dosages</vt:lpstr>
      <vt:lpstr>Medication Dosages</vt:lpstr>
      <vt:lpstr>Medication Dosages</vt:lpstr>
      <vt:lpstr>Medication Dosages</vt:lpstr>
      <vt:lpstr>Study Design</vt:lpstr>
      <vt:lpstr>Participant Demographics</vt:lpstr>
      <vt:lpstr>The Results Opioid Positive Urine Tests</vt:lpstr>
      <vt:lpstr>What About Other Indicators?</vt:lpstr>
      <vt:lpstr>PowerPoint Presentation</vt:lpstr>
      <vt:lpstr>PowerPoint Presentation</vt:lpstr>
      <vt:lpstr>High Prevalence  among Young Adults</vt:lpstr>
      <vt:lpstr>High Prevalence  among Young Adults</vt:lpstr>
      <vt:lpstr>One Provider’s Perspective on How to Make Buprenorphine Effective as Possible</vt:lpstr>
      <vt:lpstr>PowerPoint Presentation</vt:lpstr>
      <vt:lpstr>Lessons Learned</vt:lpstr>
      <vt:lpstr>Lessons Learned</vt:lpstr>
      <vt:lpstr>Lessons Learned</vt:lpstr>
      <vt:lpstr>Limitations of the Study</vt:lpstr>
      <vt:lpstr>Additional Limitations of the Study</vt:lpstr>
      <vt:lpstr>Further Research Needed</vt:lpstr>
      <vt:lpstr>Further Research Needed</vt:lpstr>
      <vt:lpstr>Closing Exercise:  “Gallery Walk”</vt:lpstr>
      <vt:lpstr>Closing Exercise:  “Gallery Walk”</vt:lpstr>
      <vt:lpstr>Closing Exercise:  “Gallery Walk”</vt:lpstr>
      <vt:lpstr>A Challenge to Providers from  Shannon Garrett</vt:lpstr>
      <vt:lpstr>Buprenorphine Treatment  for Young Adults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Buprenorphine Treatment  for Young Adults </dc:title>
  <dc:creator>Knabel, Michael</dc:creator>
  <cp:lastModifiedBy>Knabel, Michael</cp:lastModifiedBy>
  <cp:revision>1</cp:revision>
  <dcterms:modified xsi:type="dcterms:W3CDTF">2019-07-03T15:04:51Z</dcterms:modified>
</cp:coreProperties>
</file>