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6" r:id="rId3"/>
    <p:sldId id="259" r:id="rId4"/>
    <p:sldId id="260" r:id="rId5"/>
    <p:sldId id="258"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6291" autoAdjust="0"/>
  </p:normalViewPr>
  <p:slideViewPr>
    <p:cSldViewPr snapToGrid="0">
      <p:cViewPr varScale="1">
        <p:scale>
          <a:sx n="131" d="100"/>
          <a:sy n="131" d="100"/>
        </p:scale>
        <p:origin x="416" y="18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30" d="100"/>
          <a:sy n="130" d="100"/>
        </p:scale>
        <p:origin x="20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267825-DF04-4140-A888-F8DA376F122D}" type="datetimeFigureOut">
              <a:rPr lang="en-US" smtClean="0"/>
              <a:t>11/18/19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B52385-FA5D-4B7E-B1D9-FD81790774D9}" type="slidenum">
              <a:rPr lang="en-US" smtClean="0"/>
              <a:t>‹#›</a:t>
            </a:fld>
            <a:endParaRPr lang="en-US"/>
          </a:p>
        </p:txBody>
      </p:sp>
    </p:spTree>
    <p:extLst>
      <p:ext uri="{BB962C8B-B14F-4D97-AF65-F5344CB8AC3E}">
        <p14:creationId xmlns:p14="http://schemas.microsoft.com/office/powerpoint/2010/main" val="1062350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4" Type="http://schemas.openxmlformats.org/officeDocument/2006/relationships/hyperlink" Target="https://www.findtreatment.gov/" TargetMode="External"/><Relationship Id="rId5" Type="http://schemas.openxmlformats.org/officeDocument/2006/relationships/hyperlink" Target="https://www.samhsa.gov/data/" TargetMode="External"/><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mpattc.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20688"/>
            <a:ext cx="5486400" cy="3086100"/>
          </a:xfrm>
        </p:spPr>
      </p:sp>
      <p:sp>
        <p:nvSpPr>
          <p:cNvPr id="3" name="Notes Placeholder 2"/>
          <p:cNvSpPr>
            <a:spLocks noGrp="1"/>
          </p:cNvSpPr>
          <p:nvPr>
            <p:ph type="body" idx="1"/>
          </p:nvPr>
        </p:nvSpPr>
        <p:spPr>
          <a:xfrm>
            <a:off x="606057" y="3506788"/>
            <a:ext cx="5699050" cy="5417293"/>
          </a:xfrm>
        </p:spPr>
        <p:txBody>
          <a:bodyPr/>
          <a:lstStyle/>
          <a:p>
            <a:pPr>
              <a:spcAft>
                <a:spcPts val="600"/>
              </a:spcAft>
            </a:pPr>
            <a:r>
              <a:rPr lang="en-US" sz="1000" dirty="0"/>
              <a:t>This</a:t>
            </a:r>
            <a:r>
              <a:rPr lang="en-US" sz="1000" baseline="0" dirty="0"/>
              <a:t> slide deck is part of the Slidedecks4U products created by the Mountain Plains Addiction Technology Transfer Center (MPATTC) that serves Region 8 (Colorado, Montana, North Dakota, South Dakota, Utah, and Wyoming). Disseminating information about SAMHSA’s new treatment locator site is important as according to the National Health and Drug Use Survey, 20.3 million people aged 12 or older had a substance use disorder in 2018 making access to information about how to seek treatment essential. </a:t>
            </a:r>
            <a:r>
              <a:rPr lang="en-US" sz="1000" dirty="0"/>
              <a:t>Each slide has notes for the presenter to provide guidance if necessary. If you require further information on this topic, please do not hesitate to contact the MPATTC. You are free to use these slides and pictures but please give credit to the MPATTC by keeping the logo on each slide and referencing the ATTC at the beginning of your presentation.</a:t>
            </a:r>
            <a:r>
              <a:rPr lang="en-US" sz="1000" baseline="0" dirty="0"/>
              <a:t> </a:t>
            </a:r>
          </a:p>
          <a:p>
            <a:pPr>
              <a:spcAft>
                <a:spcPts val="600"/>
              </a:spcAft>
            </a:pPr>
            <a:r>
              <a:rPr lang="en-US" sz="1000" dirty="0"/>
              <a:t>MPATTC is part of the SAMHSA-funded ATTC network that offers training/technical assistance (TA) services through a partnership between the University of North Dakota and University of Nevada Reno. The goal of the MPATTC is to improve the capacity of Region 8’s SUD treatment/recovery services workforce by using state-of-the-art training/TA, innovative web-based tools, and proven workforce development activities to expand access to learning, change clinician practice, and advance provider efficiencies, resulting in improved client outcomes. MPATTC training/TA recipients include behavioral health/SUD treatment and recovery administrators, managers, counselors, clinical supervisors, and recovery specialists; health professions academic educators; tribal health professionals; and key stakeholders from related systems of care (e.g., opioid treatment providers); state and local governments; provider associations; and specialized behavioral/primary healthcare providers. You can access additional information at </a:t>
            </a:r>
            <a:r>
              <a:rPr lang="en-US" sz="1000" dirty="0">
                <a:hlinkClick r:id="rId3"/>
              </a:rPr>
              <a:t>www.mpattc.org</a:t>
            </a:r>
            <a:r>
              <a:rPr lang="en-US" sz="1000" dirty="0"/>
              <a:t>.</a:t>
            </a:r>
          </a:p>
          <a:p>
            <a:pPr>
              <a:spcAft>
                <a:spcPts val="600"/>
              </a:spcAft>
            </a:pPr>
            <a:r>
              <a:rPr lang="en-US" sz="1000" dirty="0"/>
              <a:t>On October 30, 2019 SAMHSA launched </a:t>
            </a:r>
            <a:r>
              <a:rPr lang="en-US" sz="1000" b="1" dirty="0"/>
              <a:t>Findtreatment.gov</a:t>
            </a:r>
            <a:r>
              <a:rPr lang="en-US" sz="1000" dirty="0"/>
              <a:t>, a new and improved, modern, easily accessible means of finding treatment for millions of Americans struggling with a SUD. The intent of this slide deck is to promote the new treatment locator. Four of the slides</a:t>
            </a:r>
            <a:r>
              <a:rPr lang="en-US" sz="1000" baseline="0" dirty="0"/>
              <a:t> highlight</a:t>
            </a:r>
            <a:r>
              <a:rPr lang="en-US" sz="1000" dirty="0"/>
              <a:t> the look and feel of the website and the sections of the locator. </a:t>
            </a:r>
          </a:p>
          <a:p>
            <a:pPr>
              <a:spcAft>
                <a:spcPts val="600"/>
              </a:spcAft>
            </a:pPr>
            <a:r>
              <a:rPr lang="en-US" sz="1000" dirty="0"/>
              <a:t>Please take some time to visit this site and spread the word:  </a:t>
            </a:r>
            <a:r>
              <a:rPr lang="en-US" sz="1000" u="sng" dirty="0">
                <a:hlinkClick r:id="rId4"/>
              </a:rPr>
              <a:t>https://www.findtreatment.gov/</a:t>
            </a:r>
            <a:r>
              <a:rPr lang="en-US" sz="1000" u="sng" dirty="0"/>
              <a:t> </a:t>
            </a:r>
            <a:r>
              <a:rPr lang="en-US" sz="1000" dirty="0"/>
              <a:t>. If you have access to the web you can walk students, training participants, and/or colleagues through the site and show how it works. If you have feedback for SAMHSA after using the site, a link exists on the site to provide feedback as this is a new design they are testing.</a:t>
            </a:r>
            <a:endParaRPr lang="en-US" sz="1100" dirty="0"/>
          </a:p>
          <a:p>
            <a:r>
              <a:rPr lang="en-US" sz="1100" b="1" dirty="0"/>
              <a:t>Reference. </a:t>
            </a:r>
            <a:r>
              <a:rPr lang="en-US" sz="1000" b="0" i="0" kern="1200" dirty="0">
                <a:solidFill>
                  <a:schemeClr val="tx1"/>
                </a:solidFill>
                <a:effectLst/>
                <a:latin typeface="+mn-lt"/>
                <a:ea typeface="+mn-ea"/>
                <a:cs typeface="+mn-cs"/>
              </a:rPr>
              <a:t>Substance Abuse and Mental Health Services Administration. (2019). </a:t>
            </a:r>
            <a:r>
              <a:rPr lang="en-US" sz="1000" b="0" i="1" kern="1200" dirty="0">
                <a:solidFill>
                  <a:schemeClr val="tx1"/>
                </a:solidFill>
                <a:effectLst/>
                <a:latin typeface="+mn-lt"/>
                <a:ea typeface="+mn-ea"/>
                <a:cs typeface="+mn-cs"/>
              </a:rPr>
              <a:t>Key substance use and mental health indicators in the United States: Results from the 2018 National Survey on Drug Use and Health</a:t>
            </a:r>
            <a:r>
              <a:rPr lang="en-US" sz="1000" b="0" i="0" kern="1200" dirty="0">
                <a:solidFill>
                  <a:schemeClr val="tx1"/>
                </a:solidFill>
                <a:effectLst/>
                <a:latin typeface="+mn-lt"/>
                <a:ea typeface="+mn-ea"/>
                <a:cs typeface="+mn-cs"/>
              </a:rPr>
              <a:t> (HHS Publication No. PEP19‑5068, NSDUH Series H‑54). Rockville, MD: Center for Behavioral Health Statistics and Quality, Substance Abuse and Mental Health Services Administration. Retrieved from </a:t>
            </a:r>
            <a:r>
              <a:rPr lang="en-US" sz="1000" b="0" i="0" u="sng" kern="1200" dirty="0">
                <a:solidFill>
                  <a:schemeClr val="tx1"/>
                </a:solidFill>
                <a:effectLst/>
                <a:latin typeface="+mn-lt"/>
                <a:ea typeface="+mn-ea"/>
                <a:cs typeface="+mn-cs"/>
                <a:hlinkClick r:id="rId5"/>
              </a:rPr>
              <a:t>https://www.samhsa.gov/data/</a:t>
            </a:r>
            <a:endParaRPr lang="en-US" sz="1000" dirty="0"/>
          </a:p>
        </p:txBody>
      </p:sp>
      <p:sp>
        <p:nvSpPr>
          <p:cNvPr id="4" name="Slide Number Placeholder 3"/>
          <p:cNvSpPr>
            <a:spLocks noGrp="1"/>
          </p:cNvSpPr>
          <p:nvPr>
            <p:ph type="sldNum" sz="quarter" idx="10"/>
          </p:nvPr>
        </p:nvSpPr>
        <p:spPr/>
        <p:txBody>
          <a:bodyPr/>
          <a:lstStyle/>
          <a:p>
            <a:fld id="{54B52385-FA5D-4B7E-B1D9-FD81790774D9}" type="slidenum">
              <a:rPr lang="en-US" smtClean="0"/>
              <a:t>1</a:t>
            </a:fld>
            <a:endParaRPr lang="en-US" dirty="0"/>
          </a:p>
        </p:txBody>
      </p:sp>
    </p:spTree>
    <p:extLst>
      <p:ext uri="{BB962C8B-B14F-4D97-AF65-F5344CB8AC3E}">
        <p14:creationId xmlns:p14="http://schemas.microsoft.com/office/powerpoint/2010/main" val="222186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screen shot of the website. It is recommended that you highlight the </a:t>
            </a:r>
            <a:r>
              <a:rPr lang="en-US" dirty="0" err="1"/>
              <a:t>url</a:t>
            </a:r>
            <a:r>
              <a:rPr lang="en-US" dirty="0"/>
              <a:t> address in your presentation and how to start the search process.</a:t>
            </a:r>
          </a:p>
        </p:txBody>
      </p:sp>
      <p:sp>
        <p:nvSpPr>
          <p:cNvPr id="4" name="Slide Number Placeholder 3"/>
          <p:cNvSpPr>
            <a:spLocks noGrp="1"/>
          </p:cNvSpPr>
          <p:nvPr>
            <p:ph type="sldNum" sz="quarter" idx="10"/>
          </p:nvPr>
        </p:nvSpPr>
        <p:spPr/>
        <p:txBody>
          <a:bodyPr/>
          <a:lstStyle/>
          <a:p>
            <a:fld id="{54B52385-FA5D-4B7E-B1D9-FD81790774D9}" type="slidenum">
              <a:rPr lang="en-US" smtClean="0"/>
              <a:t>2</a:t>
            </a:fld>
            <a:endParaRPr lang="en-US"/>
          </a:p>
        </p:txBody>
      </p:sp>
    </p:spTree>
    <p:extLst>
      <p:ext uri="{BB962C8B-B14F-4D97-AF65-F5344CB8AC3E}">
        <p14:creationId xmlns:p14="http://schemas.microsoft.com/office/powerpoint/2010/main" val="3069617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beginnings of the treatment providers search process. Review the directions for the search.</a:t>
            </a:r>
          </a:p>
        </p:txBody>
      </p:sp>
      <p:sp>
        <p:nvSpPr>
          <p:cNvPr id="4" name="Slide Number Placeholder 3"/>
          <p:cNvSpPr>
            <a:spLocks noGrp="1"/>
          </p:cNvSpPr>
          <p:nvPr>
            <p:ph type="sldNum" sz="quarter" idx="10"/>
          </p:nvPr>
        </p:nvSpPr>
        <p:spPr/>
        <p:txBody>
          <a:bodyPr/>
          <a:lstStyle/>
          <a:p>
            <a:fld id="{54B52385-FA5D-4B7E-B1D9-FD81790774D9}" type="slidenum">
              <a:rPr lang="en-US" smtClean="0"/>
              <a:t>3</a:t>
            </a:fld>
            <a:endParaRPr lang="en-US"/>
          </a:p>
        </p:txBody>
      </p:sp>
    </p:spTree>
    <p:extLst>
      <p:ext uri="{BB962C8B-B14F-4D97-AF65-F5344CB8AC3E}">
        <p14:creationId xmlns:p14="http://schemas.microsoft.com/office/powerpoint/2010/main" val="274039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The Treatment Locator now allows individuals to search these categories. The following provides more details on the search features under each category.</a:t>
            </a:r>
          </a:p>
          <a:p>
            <a:pPr marL="171450" indent="-171450">
              <a:spcAft>
                <a:spcPts val="600"/>
              </a:spcAft>
              <a:buFont typeface="Arial" panose="020B0604020202020204" pitchFamily="34" charset="0"/>
              <a:buChar char="•"/>
            </a:pPr>
            <a:r>
              <a:rPr lang="en-US" dirty="0"/>
              <a:t>Treatment Types: Interim care, Detox, Outpatient, Hospital Inpatient, Residential, Transitional Housing, Co-Occurring Mental Health and Substance Use Treatment, and Telemedicine.</a:t>
            </a:r>
          </a:p>
          <a:p>
            <a:pPr marL="171450" indent="-171450">
              <a:spcAft>
                <a:spcPts val="600"/>
              </a:spcAft>
              <a:buFont typeface="Arial" panose="020B0604020202020204" pitchFamily="34" charset="0"/>
              <a:buChar char="•"/>
            </a:pPr>
            <a:r>
              <a:rPr lang="en-US" dirty="0"/>
              <a:t>Payment Options: Private Health Insurance, Medicaid, Free or No Cost Care, Medicare, Payment Assistance Available, Sliding Fee Scale, Cash or Self-Payment, Military Insurance (TRICARE), and HIS/Tribal/Urban (ITU) funds</a:t>
            </a:r>
          </a:p>
          <a:p>
            <a:pPr marL="171450" indent="-171450">
              <a:spcAft>
                <a:spcPts val="600"/>
              </a:spcAft>
              <a:buFont typeface="Arial" panose="020B0604020202020204" pitchFamily="34" charset="0"/>
              <a:buChar char="•"/>
            </a:pPr>
            <a:r>
              <a:rPr lang="en-US" dirty="0"/>
              <a:t>Ages: Adults- (18 and older) and Youth (under 18)</a:t>
            </a:r>
          </a:p>
          <a:p>
            <a:pPr marL="171450" indent="-171450">
              <a:spcAft>
                <a:spcPts val="600"/>
              </a:spcAft>
              <a:buFont typeface="Arial" panose="020B0604020202020204" pitchFamily="34" charset="0"/>
              <a:buChar char="•"/>
            </a:pPr>
            <a:r>
              <a:rPr lang="en-US" dirty="0"/>
              <a:t>Special Programs: Veterans, LGBT, and Services for the Deaf and Hard of Hearing</a:t>
            </a:r>
          </a:p>
          <a:p>
            <a:pPr marL="171450" indent="-171450">
              <a:spcAft>
                <a:spcPts val="600"/>
              </a:spcAft>
              <a:buFont typeface="Arial" panose="020B0604020202020204" pitchFamily="34" charset="0"/>
              <a:buChar char="•"/>
            </a:pPr>
            <a:r>
              <a:rPr lang="en-US" dirty="0"/>
              <a:t>Medication Assisted Treatment: Methadone, </a:t>
            </a:r>
            <a:r>
              <a:rPr lang="en-US" dirty="0" err="1"/>
              <a:t>Buprenorphone</a:t>
            </a:r>
            <a:r>
              <a:rPr lang="en-US" dirty="0"/>
              <a:t>, and Naltrexone</a:t>
            </a:r>
          </a:p>
          <a:p>
            <a:endParaRPr lang="en-US" dirty="0"/>
          </a:p>
          <a:p>
            <a:r>
              <a:rPr lang="en-US" dirty="0"/>
              <a:t>The search options are comprehensive and now include medication-assisted care.</a:t>
            </a:r>
          </a:p>
        </p:txBody>
      </p:sp>
      <p:sp>
        <p:nvSpPr>
          <p:cNvPr id="4" name="Slide Number Placeholder 3"/>
          <p:cNvSpPr>
            <a:spLocks noGrp="1"/>
          </p:cNvSpPr>
          <p:nvPr>
            <p:ph type="sldNum" sz="quarter" idx="10"/>
          </p:nvPr>
        </p:nvSpPr>
        <p:spPr/>
        <p:txBody>
          <a:bodyPr/>
          <a:lstStyle/>
          <a:p>
            <a:fld id="{54B52385-FA5D-4B7E-B1D9-FD81790774D9}" type="slidenum">
              <a:rPr lang="en-US" smtClean="0"/>
              <a:t>4</a:t>
            </a:fld>
            <a:endParaRPr lang="en-US"/>
          </a:p>
        </p:txBody>
      </p:sp>
    </p:spTree>
    <p:extLst>
      <p:ext uri="{BB962C8B-B14F-4D97-AF65-F5344CB8AC3E}">
        <p14:creationId xmlns:p14="http://schemas.microsoft.com/office/powerpoint/2010/main" val="4188276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bottom of the site are links that provide more information on treatment options, paying for treatment, understanding addiction, and understanding mental health. These links offer important additional information for individuals or family members seeking help. Once again, if you have access to the web you can show students, participants, and/or colleagues these sites.</a:t>
            </a:r>
          </a:p>
          <a:p>
            <a:endParaRPr lang="en-US" dirty="0"/>
          </a:p>
          <a:p>
            <a:endParaRPr lang="en-US" dirty="0"/>
          </a:p>
        </p:txBody>
      </p:sp>
      <p:sp>
        <p:nvSpPr>
          <p:cNvPr id="4" name="Slide Number Placeholder 3"/>
          <p:cNvSpPr>
            <a:spLocks noGrp="1"/>
          </p:cNvSpPr>
          <p:nvPr>
            <p:ph type="sldNum" sz="quarter" idx="10"/>
          </p:nvPr>
        </p:nvSpPr>
        <p:spPr/>
        <p:txBody>
          <a:bodyPr/>
          <a:lstStyle/>
          <a:p>
            <a:fld id="{54B52385-FA5D-4B7E-B1D9-FD81790774D9}" type="slidenum">
              <a:rPr lang="en-US" smtClean="0"/>
              <a:t>5</a:t>
            </a:fld>
            <a:endParaRPr lang="en-US"/>
          </a:p>
        </p:txBody>
      </p:sp>
    </p:spTree>
    <p:extLst>
      <p:ext uri="{BB962C8B-B14F-4D97-AF65-F5344CB8AC3E}">
        <p14:creationId xmlns:p14="http://schemas.microsoft.com/office/powerpoint/2010/main" val="268850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as the presenter, have additional questions about how to use this slide deck please do not hesitate to contact the Mountain Plains ATTC. You can contact Nancy Roget, Co-Director, or Thomasine </a:t>
            </a:r>
            <a:r>
              <a:rPr lang="en-US" dirty="0" err="1"/>
              <a:t>Heitkamp</a:t>
            </a:r>
            <a:r>
              <a:rPr lang="en-US" dirty="0"/>
              <a:t>, PI/Co-Director. The contact information on the slide can be used for both students, participants, and/or colleagues. In</a:t>
            </a:r>
            <a:r>
              <a:rPr lang="en-US" baseline="0" dirty="0"/>
              <a:t> addition, if</a:t>
            </a:r>
            <a:r>
              <a:rPr lang="en-US" dirty="0"/>
              <a:t> you are interested in attending additional trainings/workshops or have questions please do not hesitate to contact</a:t>
            </a:r>
            <a:r>
              <a:rPr lang="en-US" baseline="0" dirty="0"/>
              <a:t> us. The website for the Mountain Plains is </a:t>
            </a:r>
            <a:r>
              <a:rPr lang="en-US" baseline="0" dirty="0">
                <a:hlinkClick r:id="rId3"/>
              </a:rPr>
              <a:t>www.mpattc.org</a:t>
            </a:r>
            <a:r>
              <a:rPr lang="en-US" baseline="0" dirty="0"/>
              <a:t> .</a:t>
            </a:r>
          </a:p>
          <a:p>
            <a:endParaRPr lang="en-US" dirty="0"/>
          </a:p>
        </p:txBody>
      </p:sp>
      <p:sp>
        <p:nvSpPr>
          <p:cNvPr id="4" name="Slide Number Placeholder 3"/>
          <p:cNvSpPr>
            <a:spLocks noGrp="1"/>
          </p:cNvSpPr>
          <p:nvPr>
            <p:ph type="sldNum" sz="quarter" idx="10"/>
          </p:nvPr>
        </p:nvSpPr>
        <p:spPr/>
        <p:txBody>
          <a:bodyPr/>
          <a:lstStyle/>
          <a:p>
            <a:fld id="{54B52385-FA5D-4B7E-B1D9-FD81790774D9}" type="slidenum">
              <a:rPr lang="en-US" smtClean="0"/>
              <a:t>6</a:t>
            </a:fld>
            <a:endParaRPr lang="en-US"/>
          </a:p>
        </p:txBody>
      </p:sp>
    </p:spTree>
    <p:extLst>
      <p:ext uri="{BB962C8B-B14F-4D97-AF65-F5344CB8AC3E}">
        <p14:creationId xmlns:p14="http://schemas.microsoft.com/office/powerpoint/2010/main" val="2128852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Master" Target="../slideMasters/slideMaster1.xml"/><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Master" Target="../slideMasters/slideMaster1.xml"/><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Master" Target="../slideMasters/slideMaster1.xml"/><Relationship Id="rId3"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Master" Target="../slideMasters/slideMaster1.xml"/><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Master" Target="../slideMasters/slideMaster1.xml"/><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7C2F4F-D23A-4C3A-9690-EFB625EDA077}" type="datetimeFigureOut">
              <a:rPr lang="en-US" smtClean="0"/>
              <a:t>11/18/19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07291-FFCB-40E3-BA54-EDC08E51E523}" type="slidenum">
              <a:rPr lang="en-US" smtClean="0"/>
              <a:t>‹#›</a:t>
            </a:fld>
            <a:endParaRPr lang="en-US"/>
          </a:p>
        </p:txBody>
      </p:sp>
    </p:spTree>
    <p:extLst>
      <p:ext uri="{BB962C8B-B14F-4D97-AF65-F5344CB8AC3E}">
        <p14:creationId xmlns:p14="http://schemas.microsoft.com/office/powerpoint/2010/main" val="2423452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C2F4F-D23A-4C3A-9690-EFB625EDA077}" type="datetimeFigureOut">
              <a:rPr lang="en-US" smtClean="0"/>
              <a:t>11/18/19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07291-FFCB-40E3-BA54-EDC08E51E523}" type="slidenum">
              <a:rPr lang="en-US" smtClean="0"/>
              <a:t>‹#›</a:t>
            </a:fld>
            <a:endParaRPr lang="en-US"/>
          </a:p>
        </p:txBody>
      </p:sp>
    </p:spTree>
    <p:extLst>
      <p:ext uri="{BB962C8B-B14F-4D97-AF65-F5344CB8AC3E}">
        <p14:creationId xmlns:p14="http://schemas.microsoft.com/office/powerpoint/2010/main" val="68693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C2F4F-D23A-4C3A-9690-EFB625EDA077}" type="datetimeFigureOut">
              <a:rPr lang="en-US" smtClean="0"/>
              <a:t>11/18/19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07291-FFCB-40E3-BA54-EDC08E51E523}" type="slidenum">
              <a:rPr lang="en-US" smtClean="0"/>
              <a:t>‹#›</a:t>
            </a:fld>
            <a:endParaRPr lang="en-US"/>
          </a:p>
        </p:txBody>
      </p:sp>
    </p:spTree>
    <p:extLst>
      <p:ext uri="{BB962C8B-B14F-4D97-AF65-F5344CB8AC3E}">
        <p14:creationId xmlns:p14="http://schemas.microsoft.com/office/powerpoint/2010/main" val="660626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Picture Placeholder 4"/>
          <p:cNvSpPr>
            <a:spLocks noGrp="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ATTC Stacked bars here on actual first slide (not in Master).  Don’t forget to add alt text.</a:t>
            </a:r>
          </a:p>
        </p:txBody>
      </p:sp>
    </p:spTree>
    <p:custDataLst>
      <p:tags r:id="rId1"/>
    </p:custDataLst>
    <p:extLst>
      <p:ext uri="{BB962C8B-B14F-4D97-AF65-F5344CB8AC3E}">
        <p14:creationId xmlns:p14="http://schemas.microsoft.com/office/powerpoint/2010/main" val="2131732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0" y="5995989"/>
            <a:ext cx="4447117" cy="788987"/>
          </a:xfrm>
        </p:spPr>
        <p:txBody>
          <a:bodyPr>
            <a:noAutofit/>
          </a:bodyPr>
          <a:lstStyle>
            <a:lvl1pPr>
              <a:defRPr sz="2000"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7440085" y="5923396"/>
            <a:ext cx="4751916" cy="862012"/>
          </a:xfrm>
        </p:spPr>
        <p:txBody>
          <a:bodyPr>
            <a:noAutofit/>
          </a:bodyPr>
          <a:lstStyle>
            <a:lvl1pPr>
              <a:defRPr sz="2000" baseline="0"/>
            </a:lvl1pPr>
          </a:lstStyle>
          <a:p>
            <a:r>
              <a:rPr lang="en-US" dirty="0"/>
              <a:t>If this is your second slide, put the ATTC stacked bars here (Master) with alt text.</a:t>
            </a:r>
          </a:p>
        </p:txBody>
      </p:sp>
    </p:spTree>
    <p:custDataLst>
      <p:tags r:id="rId1"/>
    </p:custDataLst>
    <p:extLst>
      <p:ext uri="{BB962C8B-B14F-4D97-AF65-F5344CB8AC3E}">
        <p14:creationId xmlns:p14="http://schemas.microsoft.com/office/powerpoint/2010/main" val="3787224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332943" y="1713490"/>
            <a:ext cx="4876800"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1"/>
          </p:nvPr>
        </p:nvSpPr>
        <p:spPr>
          <a:xfrm>
            <a:off x="6995684" y="1713490"/>
            <a:ext cx="4760913" cy="3454400"/>
          </a:xfrm>
        </p:spPr>
        <p:txBody>
          <a:bodyPr/>
          <a:lstStyle/>
          <a:p>
            <a:r>
              <a:rPr lang="en-US"/>
              <a:t>Click icon to add picture</a:t>
            </a:r>
          </a:p>
        </p:txBody>
      </p:sp>
      <p:sp>
        <p:nvSpPr>
          <p:cNvPr id="5" name="Picture Placeholder 7"/>
          <p:cNvSpPr>
            <a:spLocks noGrp="1"/>
          </p:cNvSpPr>
          <p:nvPr>
            <p:ph type="pic" sz="quarter" idx="12" hasCustomPrompt="1"/>
          </p:nvPr>
        </p:nvSpPr>
        <p:spPr>
          <a:xfrm>
            <a:off x="152401" y="6151564"/>
            <a:ext cx="5236633" cy="706437"/>
          </a:xfrm>
        </p:spPr>
        <p:txBody>
          <a:bodyPr/>
          <a:lstStyle>
            <a:lvl1pPr>
              <a:defRPr baseline="0"/>
            </a:lvl1pPr>
          </a:lstStyle>
          <a:p>
            <a:r>
              <a:rPr lang="en-US" dirty="0"/>
              <a:t>Your logo on Master slide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custDataLst>
      <p:tags r:id="rId1"/>
    </p:custDataLst>
    <p:extLst>
      <p:ext uri="{BB962C8B-B14F-4D97-AF65-F5344CB8AC3E}">
        <p14:creationId xmlns:p14="http://schemas.microsoft.com/office/powerpoint/2010/main" val="81356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773"/>
            <a:ext cx="12192000" cy="940424"/>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335279"/>
            <a:ext cx="10515600" cy="39486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0" hasCustomPrompt="1"/>
          </p:nvPr>
        </p:nvSpPr>
        <p:spPr>
          <a:xfrm>
            <a:off x="0" y="5995989"/>
            <a:ext cx="4447117" cy="788987"/>
          </a:xfrm>
        </p:spPr>
        <p:txBody>
          <a:bodyPr>
            <a:noAutofit/>
          </a:bodyPr>
          <a:lstStyle>
            <a:lvl1pPr>
              <a:defRPr sz="2000" baseline="0"/>
            </a:lvl1pPr>
          </a:lstStyle>
          <a:p>
            <a:r>
              <a:rPr lang="en-US" dirty="0"/>
              <a:t>If second slide, put your logo on actual slide here (Master) with alt text.</a:t>
            </a:r>
          </a:p>
        </p:txBody>
      </p:sp>
      <p:sp>
        <p:nvSpPr>
          <p:cNvPr id="7" name="Picture Placeholder 6"/>
          <p:cNvSpPr>
            <a:spLocks noGrp="1"/>
          </p:cNvSpPr>
          <p:nvPr>
            <p:ph type="pic" sz="quarter" idx="11" hasCustomPrompt="1"/>
          </p:nvPr>
        </p:nvSpPr>
        <p:spPr>
          <a:xfrm>
            <a:off x="7440085" y="5923396"/>
            <a:ext cx="4751916" cy="862012"/>
          </a:xfrm>
        </p:spPr>
        <p:txBody>
          <a:bodyPr>
            <a:noAutofit/>
          </a:bodyPr>
          <a:lstStyle>
            <a:lvl1pPr>
              <a:defRPr sz="2000" baseline="0"/>
            </a:lvl1pPr>
          </a:lstStyle>
          <a:p>
            <a:r>
              <a:rPr lang="en-US" dirty="0"/>
              <a:t>If this is your second slide, put the ATTC stacked bars here (Master) with alt text.</a:t>
            </a:r>
          </a:p>
        </p:txBody>
      </p:sp>
    </p:spTree>
    <p:custDataLst>
      <p:tags r:id="rId1"/>
    </p:custDataLst>
    <p:extLst>
      <p:ext uri="{BB962C8B-B14F-4D97-AF65-F5344CB8AC3E}">
        <p14:creationId xmlns:p14="http://schemas.microsoft.com/office/powerpoint/2010/main" val="3221504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8448"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7"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custDataLst>
      <p:tags r:id="rId1"/>
    </p:custDataLst>
    <p:extLst>
      <p:ext uri="{BB962C8B-B14F-4D97-AF65-F5344CB8AC3E}">
        <p14:creationId xmlns:p14="http://schemas.microsoft.com/office/powerpoint/2010/main" val="4070732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99" y="1360457"/>
            <a:ext cx="5157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184369"/>
            <a:ext cx="5157477"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513" y="1360457"/>
            <a:ext cx="5182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513"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custDataLst>
      <p:tags r:id="rId1"/>
    </p:custDataLst>
    <p:extLst>
      <p:ext uri="{BB962C8B-B14F-4D97-AF65-F5344CB8AC3E}">
        <p14:creationId xmlns:p14="http://schemas.microsoft.com/office/powerpoint/2010/main" val="304835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a:t>Click to edit Master title style</a:t>
            </a:r>
            <a:endParaRPr lang="en-US" dirty="0"/>
          </a:p>
        </p:txBody>
      </p:sp>
      <p:sp>
        <p:nvSpPr>
          <p:cNvPr id="7" name="Content Placeholder 6"/>
          <p:cNvSpPr>
            <a:spLocks noGrp="1"/>
          </p:cNvSpPr>
          <p:nvPr>
            <p:ph sz="quarter" idx="10"/>
          </p:nvPr>
        </p:nvSpPr>
        <p:spPr>
          <a:xfrm>
            <a:off x="3716340" y="5004952"/>
            <a:ext cx="4440237" cy="4651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276228" y="1710896"/>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7"/>
          <p:cNvSpPr>
            <a:spLocks noGrp="1"/>
          </p:cNvSpPr>
          <p:nvPr>
            <p:ph type="pic" sz="quarter" idx="13" hasCustomPrompt="1"/>
          </p:nvPr>
        </p:nvSpPr>
        <p:spPr>
          <a:xfrm>
            <a:off x="152401" y="6151564"/>
            <a:ext cx="5236633" cy="706437"/>
          </a:xfrm>
        </p:spPr>
        <p:txBody>
          <a:bodyPr/>
          <a:lstStyle>
            <a:lvl1pPr>
              <a:defRPr baseline="0"/>
            </a:lvl1pPr>
          </a:lstStyle>
          <a:p>
            <a:r>
              <a:rPr lang="en-US" dirty="0"/>
              <a:t>Your logo on Master slide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custDataLst>
      <p:tags r:id="rId1"/>
    </p:custDataLst>
    <p:extLst>
      <p:ext uri="{BB962C8B-B14F-4D97-AF65-F5344CB8AC3E}">
        <p14:creationId xmlns:p14="http://schemas.microsoft.com/office/powerpoint/2010/main" val="3154755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09"/>
            <a:ext cx="12191999" cy="887693"/>
          </a:xfrm>
        </p:spPr>
        <p:txBody>
          <a:bodyPr anchor="b">
            <a:normAutofit/>
          </a:bodyPr>
          <a:lstStyle>
            <a:lvl1pPr>
              <a:defRPr sz="4400"/>
            </a:lvl1pPr>
          </a:lstStyle>
          <a:p>
            <a:r>
              <a:rPr lang="en-US"/>
              <a:t>Click to edit Master title style</a:t>
            </a:r>
            <a:endParaRPr lang="en-US" dirty="0"/>
          </a:p>
        </p:txBody>
      </p:sp>
      <p:sp>
        <p:nvSpPr>
          <p:cNvPr id="11" name="Text Placeholder 10"/>
          <p:cNvSpPr>
            <a:spLocks noGrp="1"/>
          </p:cNvSpPr>
          <p:nvPr>
            <p:ph type="body" sz="quarter" idx="11"/>
          </p:nvPr>
        </p:nvSpPr>
        <p:spPr>
          <a:xfrm>
            <a:off x="377825" y="3526024"/>
            <a:ext cx="4122739" cy="1393825"/>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3" name="Content Placeholder 12"/>
          <p:cNvSpPr>
            <a:spLocks noGrp="1"/>
          </p:cNvSpPr>
          <p:nvPr>
            <p:ph sz="quarter" idx="12"/>
          </p:nvPr>
        </p:nvSpPr>
        <p:spPr>
          <a:xfrm>
            <a:off x="377825" y="1668649"/>
            <a:ext cx="4122739" cy="1393825"/>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15" name="Picture Placeholder 14"/>
          <p:cNvSpPr>
            <a:spLocks noGrp="1"/>
          </p:cNvSpPr>
          <p:nvPr>
            <p:ph type="pic" sz="quarter" idx="13"/>
          </p:nvPr>
        </p:nvSpPr>
        <p:spPr>
          <a:xfrm>
            <a:off x="7735888" y="1668643"/>
            <a:ext cx="3570288" cy="1392918"/>
          </a:xfrm>
        </p:spPr>
        <p:txBody>
          <a:bodyPr/>
          <a:lstStyle/>
          <a:p>
            <a:r>
              <a:rPr lang="en-US"/>
              <a:t>Click icon to add picture</a:t>
            </a:r>
          </a:p>
        </p:txBody>
      </p:sp>
      <p:sp>
        <p:nvSpPr>
          <p:cNvPr id="17" name="Picture Placeholder 16"/>
          <p:cNvSpPr>
            <a:spLocks noGrp="1"/>
          </p:cNvSpPr>
          <p:nvPr>
            <p:ph type="pic" sz="quarter" idx="14"/>
          </p:nvPr>
        </p:nvSpPr>
        <p:spPr>
          <a:xfrm>
            <a:off x="7735888" y="3526018"/>
            <a:ext cx="3575304" cy="1389888"/>
          </a:xfrm>
        </p:spPr>
        <p:txBody>
          <a:bodyPr/>
          <a:lstStyle/>
          <a:p>
            <a:r>
              <a:rPr lang="en-US"/>
              <a:t>Click icon to add picture</a:t>
            </a:r>
          </a:p>
        </p:txBody>
      </p:sp>
      <p:sp>
        <p:nvSpPr>
          <p:cNvPr id="8" name="Picture Placeholder 7"/>
          <p:cNvSpPr>
            <a:spLocks noGrp="1"/>
          </p:cNvSpPr>
          <p:nvPr>
            <p:ph type="pic" sz="quarter" idx="15"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2829" y="5513562"/>
            <a:ext cx="2559171" cy="1706115"/>
          </a:xfrm>
          <a:prstGeom prst="rect">
            <a:avLst/>
          </a:prstGeom>
        </p:spPr>
      </p:pic>
    </p:spTree>
    <p:custDataLst>
      <p:tags r:id="rId1"/>
    </p:custDataLst>
    <p:extLst>
      <p:ext uri="{BB962C8B-B14F-4D97-AF65-F5344CB8AC3E}">
        <p14:creationId xmlns:p14="http://schemas.microsoft.com/office/powerpoint/2010/main" val="2645762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7C2F4F-D23A-4C3A-9690-EFB625EDA077}" type="datetimeFigureOut">
              <a:rPr lang="en-US" smtClean="0"/>
              <a:t>11/18/19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07291-FFCB-40E3-BA54-EDC08E51E523}" type="slidenum">
              <a:rPr lang="en-US" smtClean="0"/>
              <a:t>‹#›</a:t>
            </a:fld>
            <a:endParaRPr lang="en-US"/>
          </a:p>
        </p:txBody>
      </p:sp>
    </p:spTree>
    <p:extLst>
      <p:ext uri="{BB962C8B-B14F-4D97-AF65-F5344CB8AC3E}">
        <p14:creationId xmlns:p14="http://schemas.microsoft.com/office/powerpoint/2010/main" val="239262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7C2F4F-D23A-4C3A-9690-EFB625EDA077}" type="datetimeFigureOut">
              <a:rPr lang="en-US" smtClean="0"/>
              <a:t>11/18/19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607291-FFCB-40E3-BA54-EDC08E51E523}" type="slidenum">
              <a:rPr lang="en-US" smtClean="0"/>
              <a:t>‹#›</a:t>
            </a:fld>
            <a:endParaRPr lang="en-US"/>
          </a:p>
        </p:txBody>
      </p:sp>
    </p:spTree>
    <p:extLst>
      <p:ext uri="{BB962C8B-B14F-4D97-AF65-F5344CB8AC3E}">
        <p14:creationId xmlns:p14="http://schemas.microsoft.com/office/powerpoint/2010/main" val="316344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7C2F4F-D23A-4C3A-9690-EFB625EDA077}" type="datetimeFigureOut">
              <a:rPr lang="en-US" smtClean="0"/>
              <a:t>11/18/19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07291-FFCB-40E3-BA54-EDC08E51E523}" type="slidenum">
              <a:rPr lang="en-US" smtClean="0"/>
              <a:t>‹#›</a:t>
            </a:fld>
            <a:endParaRPr lang="en-US"/>
          </a:p>
        </p:txBody>
      </p:sp>
    </p:spTree>
    <p:extLst>
      <p:ext uri="{BB962C8B-B14F-4D97-AF65-F5344CB8AC3E}">
        <p14:creationId xmlns:p14="http://schemas.microsoft.com/office/powerpoint/2010/main" val="3366551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7C2F4F-D23A-4C3A-9690-EFB625EDA077}" type="datetimeFigureOut">
              <a:rPr lang="en-US" smtClean="0"/>
              <a:t>11/18/19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607291-FFCB-40E3-BA54-EDC08E51E523}" type="slidenum">
              <a:rPr lang="en-US" smtClean="0"/>
              <a:t>‹#›</a:t>
            </a:fld>
            <a:endParaRPr lang="en-US"/>
          </a:p>
        </p:txBody>
      </p:sp>
    </p:spTree>
    <p:extLst>
      <p:ext uri="{BB962C8B-B14F-4D97-AF65-F5344CB8AC3E}">
        <p14:creationId xmlns:p14="http://schemas.microsoft.com/office/powerpoint/2010/main" val="2755591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7C2F4F-D23A-4C3A-9690-EFB625EDA077}" type="datetimeFigureOut">
              <a:rPr lang="en-US" smtClean="0"/>
              <a:t>11/18/19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607291-FFCB-40E3-BA54-EDC08E51E523}" type="slidenum">
              <a:rPr lang="en-US" smtClean="0"/>
              <a:t>‹#›</a:t>
            </a:fld>
            <a:endParaRPr lang="en-US"/>
          </a:p>
        </p:txBody>
      </p:sp>
    </p:spTree>
    <p:extLst>
      <p:ext uri="{BB962C8B-B14F-4D97-AF65-F5344CB8AC3E}">
        <p14:creationId xmlns:p14="http://schemas.microsoft.com/office/powerpoint/2010/main" val="482280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7C2F4F-D23A-4C3A-9690-EFB625EDA077}" type="datetimeFigureOut">
              <a:rPr lang="en-US" smtClean="0"/>
              <a:t>11/18/19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607291-FFCB-40E3-BA54-EDC08E51E523}" type="slidenum">
              <a:rPr lang="en-US" smtClean="0"/>
              <a:t>‹#›</a:t>
            </a:fld>
            <a:endParaRPr lang="en-US"/>
          </a:p>
        </p:txBody>
      </p:sp>
    </p:spTree>
    <p:extLst>
      <p:ext uri="{BB962C8B-B14F-4D97-AF65-F5344CB8AC3E}">
        <p14:creationId xmlns:p14="http://schemas.microsoft.com/office/powerpoint/2010/main" val="169200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7C2F4F-D23A-4C3A-9690-EFB625EDA077}" type="datetimeFigureOut">
              <a:rPr lang="en-US" smtClean="0"/>
              <a:t>11/18/19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07291-FFCB-40E3-BA54-EDC08E51E523}" type="slidenum">
              <a:rPr lang="en-US" smtClean="0"/>
              <a:t>‹#›</a:t>
            </a:fld>
            <a:endParaRPr lang="en-US"/>
          </a:p>
        </p:txBody>
      </p:sp>
    </p:spTree>
    <p:extLst>
      <p:ext uri="{BB962C8B-B14F-4D97-AF65-F5344CB8AC3E}">
        <p14:creationId xmlns:p14="http://schemas.microsoft.com/office/powerpoint/2010/main" val="50525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7C2F4F-D23A-4C3A-9690-EFB625EDA077}" type="datetimeFigureOut">
              <a:rPr lang="en-US" smtClean="0"/>
              <a:t>11/18/19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607291-FFCB-40E3-BA54-EDC08E51E523}" type="slidenum">
              <a:rPr lang="en-US" smtClean="0"/>
              <a:t>‹#›</a:t>
            </a:fld>
            <a:endParaRPr lang="en-US"/>
          </a:p>
        </p:txBody>
      </p:sp>
    </p:spTree>
    <p:extLst>
      <p:ext uri="{BB962C8B-B14F-4D97-AF65-F5344CB8AC3E}">
        <p14:creationId xmlns:p14="http://schemas.microsoft.com/office/powerpoint/2010/main" val="2385572633"/>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C2F4F-D23A-4C3A-9690-EFB625EDA077}" type="datetimeFigureOut">
              <a:rPr lang="en-US" smtClean="0"/>
              <a:t>11/18/19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07291-FFCB-40E3-BA54-EDC08E51E523}" type="slidenum">
              <a:rPr lang="en-US" smtClean="0"/>
              <a:t>‹#›</a:t>
            </a:fld>
            <a:endParaRPr lang="en-US"/>
          </a:p>
        </p:txBody>
      </p:sp>
    </p:spTree>
    <p:extLst>
      <p:ext uri="{BB962C8B-B14F-4D97-AF65-F5344CB8AC3E}">
        <p14:creationId xmlns:p14="http://schemas.microsoft.com/office/powerpoint/2010/main" val="1327173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hyperlink" Target="https://findtreatment.gov/" TargetMode="External"/><Relationship Id="rId5" Type="http://schemas.openxmlformats.org/officeDocument/2006/relationships/image" Target="../media/image3.png"/><Relationship Id="rId6" Type="http://schemas.openxmlformats.org/officeDocument/2006/relationships/image" Target="../media/image4.jpg"/><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findtreatment.gov/" TargetMode="External"/><Relationship Id="rId5" Type="http://schemas.openxmlformats.org/officeDocument/2006/relationships/image" Target="../media/image6.jpeg"/><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8.png"/><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hyperlink" Target="mailto:thomasine.heitkamp@und.edu" TargetMode="External"/><Relationship Id="rId4" Type="http://schemas.openxmlformats.org/officeDocument/2006/relationships/hyperlink" Target="mailto:nroget@casat.org" TargetMode="External"/><Relationship Id="rId5" Type="http://schemas.openxmlformats.org/officeDocument/2006/relationships/image" Target="../media/image8.png"/><Relationship Id="rId6" Type="http://schemas.openxmlformats.org/officeDocument/2006/relationships/hyperlink" Target="http://www.mpattc.org/" TargetMode="External"/><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5356"/>
            <a:ext cx="10515600" cy="1325563"/>
          </a:xfrm>
        </p:spPr>
        <p:txBody>
          <a:bodyPr/>
          <a:lstStyle/>
          <a:p>
            <a:pPr algn="ctr"/>
            <a:r>
              <a:rPr lang="en-US" b="1" dirty="0" smtClean="0">
                <a:latin typeface="+mn-lt"/>
              </a:rPr>
              <a:t>SAMHSA’s </a:t>
            </a:r>
            <a:r>
              <a:rPr lang="en-US" b="1" dirty="0">
                <a:latin typeface="+mn-lt"/>
              </a:rPr>
              <a:t>Revised Treatment Locator</a:t>
            </a:r>
          </a:p>
        </p:txBody>
      </p:sp>
      <p:pic>
        <p:nvPicPr>
          <p:cNvPr id="27" name="Content Placeholder 26" descr="Group of people holding hands&#10;&#10;">
            <a:extLst>
              <a:ext uri="{FF2B5EF4-FFF2-40B4-BE49-F238E27FC236}">
                <a16:creationId xmlns="" xmlns:a16="http://schemas.microsoft.com/office/drawing/2014/main" id="{15D67662-752B-4CF2-A3FF-61CD343778BF}"/>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121111" y="1605179"/>
            <a:ext cx="4876800" cy="3249241"/>
          </a:xfrm>
        </p:spPr>
      </p:pic>
      <p:pic>
        <p:nvPicPr>
          <p:cNvPr id="15" name="Picture 2" descr="Find your closest treatment location.">
            <a:hlinkClick r:id="rId4"/>
            <a:extLst>
              <a:ext uri="{FF2B5EF4-FFF2-40B4-BE49-F238E27FC236}">
                <a16:creationId xmlns="" xmlns:a16="http://schemas.microsoft.com/office/drawing/2014/main" id="{92861A3B-2B9B-466C-93E1-E827E0075D37}"/>
              </a:ext>
            </a:extLst>
          </p:cNvPr>
          <p:cNvPicPr>
            <a:picLocks noGrp="1" noChangeAspect="1" noChangeArrowheads="1"/>
          </p:cNvPicPr>
          <p:nvPr>
            <p:ph type="pic" sz="quarter" idx="11"/>
          </p:nvPr>
        </p:nvPicPr>
        <p:blipFill>
          <a:blip r:embed="rId5">
            <a:extLst>
              <a:ext uri="{28A0092B-C50C-407E-A947-70E740481C1C}">
                <a14:useLocalDpi xmlns:a14="http://schemas.microsoft.com/office/drawing/2010/main" val="0"/>
              </a:ext>
            </a:extLst>
          </a:blip>
          <a:srcRect t="2411" b="2411"/>
          <a:stretch>
            <a:fillRect/>
          </a:stretch>
        </p:blipFill>
        <p:spPr bwMode="auto">
          <a:xfrm>
            <a:off x="6472238" y="2590800"/>
            <a:ext cx="4760912"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Placeholder 16" descr="Mountain Plains Addiction Technology Transfer Center logo">
            <a:extLst>
              <a:ext uri="{FF2B5EF4-FFF2-40B4-BE49-F238E27FC236}">
                <a16:creationId xmlns="" xmlns:a16="http://schemas.microsoft.com/office/drawing/2014/main" id="{A1B09C32-D2C4-4552-8759-BAB22A2718CA}"/>
              </a:ext>
            </a:extLst>
          </p:cNvPr>
          <p:cNvPicPr>
            <a:picLocks noGrp="1" noChangeAspect="1"/>
          </p:cNvPicPr>
          <p:nvPr>
            <p:ph type="pic" sz="quarter" idx="12"/>
          </p:nvPr>
        </p:nvPicPr>
        <p:blipFill>
          <a:blip r:embed="rId6">
            <a:extLst>
              <a:ext uri="{28A0092B-C50C-407E-A947-70E740481C1C}">
                <a14:useLocalDpi xmlns:a14="http://schemas.microsoft.com/office/drawing/2010/main" val="0"/>
              </a:ext>
            </a:extLst>
          </a:blip>
          <a:stretch>
            <a:fillRect/>
          </a:stretch>
        </p:blipFill>
        <p:spPr>
          <a:xfrm>
            <a:off x="3024187" y="5504844"/>
            <a:ext cx="5381625" cy="959592"/>
          </a:xfrm>
        </p:spPr>
      </p:pic>
    </p:spTree>
    <p:extLst>
      <p:ext uri="{BB962C8B-B14F-4D97-AF65-F5344CB8AC3E}">
        <p14:creationId xmlns:p14="http://schemas.microsoft.com/office/powerpoint/2010/main" val="6593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7175" y="0"/>
            <a:ext cx="10515600" cy="966245"/>
          </a:xfrm>
        </p:spPr>
        <p:txBody>
          <a:bodyPr>
            <a:noAutofit/>
          </a:bodyPr>
          <a:lstStyle/>
          <a:p>
            <a:r>
              <a:rPr lang="en-US" sz="3600" b="1" dirty="0">
                <a:latin typeface="+mn-lt"/>
              </a:rPr>
              <a:t>This </a:t>
            </a:r>
            <a:r>
              <a:rPr lang="en-US" sz="3600" b="1" dirty="0" smtClean="0">
                <a:latin typeface="+mn-lt"/>
              </a:rPr>
              <a:t>is how </a:t>
            </a:r>
            <a:r>
              <a:rPr lang="en-US" sz="3600" b="1" dirty="0">
                <a:latin typeface="+mn-lt"/>
              </a:rPr>
              <a:t>the new site looks …</a:t>
            </a:r>
            <a:endParaRPr lang="en-US" sz="2800" dirty="0"/>
          </a:p>
        </p:txBody>
      </p:sp>
      <p:pic>
        <p:nvPicPr>
          <p:cNvPr id="7" name="Content Placeholder 6" descr="Treatment locator website screenshot">
            <a:extLst>
              <a:ext uri="{FF2B5EF4-FFF2-40B4-BE49-F238E27FC236}">
                <a16:creationId xmlns="" xmlns:a16="http://schemas.microsoft.com/office/drawing/2014/main" id="{154D9EFF-DDFA-4D92-8362-731652646426}"/>
              </a:ext>
            </a:extLst>
          </p:cNvPr>
          <p:cNvPicPr>
            <a:picLocks noGrp="1" noChangeAspect="1"/>
          </p:cNvPicPr>
          <p:nvPr>
            <p:ph sz="half" idx="2"/>
          </p:nvPr>
        </p:nvPicPr>
        <p:blipFill>
          <a:blip r:embed="rId3"/>
          <a:stretch>
            <a:fillRect/>
          </a:stretch>
        </p:blipFill>
        <p:spPr>
          <a:xfrm>
            <a:off x="666750" y="904272"/>
            <a:ext cx="6692212" cy="5049456"/>
          </a:xfrm>
          <a:prstGeom prst="rect">
            <a:avLst/>
          </a:prstGeom>
          <a:ln>
            <a:solidFill>
              <a:schemeClr val="bg1">
                <a:lumMod val="65000"/>
              </a:schemeClr>
            </a:solidFill>
          </a:ln>
        </p:spPr>
      </p:pic>
      <p:sp>
        <p:nvSpPr>
          <p:cNvPr id="2" name="Content Placeholder 1">
            <a:extLst>
              <a:ext uri="{FF2B5EF4-FFF2-40B4-BE49-F238E27FC236}">
                <a16:creationId xmlns="" xmlns:a16="http://schemas.microsoft.com/office/drawing/2014/main" id="{C89DF5FA-6D03-41B5-9DF5-701E6DD9F892}"/>
              </a:ext>
            </a:extLst>
          </p:cNvPr>
          <p:cNvSpPr>
            <a:spLocks noGrp="1"/>
          </p:cNvSpPr>
          <p:nvPr>
            <p:ph sz="half" idx="1"/>
          </p:nvPr>
        </p:nvSpPr>
        <p:spPr>
          <a:xfrm>
            <a:off x="7551627" y="2263505"/>
            <a:ext cx="4392723" cy="1295399"/>
          </a:xfrm>
        </p:spPr>
        <p:txBody>
          <a:bodyPr/>
          <a:lstStyle/>
          <a:p>
            <a:pPr marL="0" indent="0">
              <a:buNone/>
            </a:pPr>
            <a:r>
              <a:rPr lang="en-US" b="1" dirty="0" smtClean="0">
                <a:hlinkClick r:id="rId4" tooltip="Click here to visit the Treatment Locator"/>
              </a:rPr>
              <a:t>Visit the Treatment Locator</a:t>
            </a:r>
            <a:endParaRPr lang="en-US" b="1" dirty="0"/>
          </a:p>
        </p:txBody>
      </p:sp>
      <p:pic>
        <p:nvPicPr>
          <p:cNvPr id="9" name="Picture Placeholder 8" descr="Mountain Plains ATTC logo">
            <a:extLst>
              <a:ext uri="{FF2B5EF4-FFF2-40B4-BE49-F238E27FC236}">
                <a16:creationId xmlns="" xmlns:a16="http://schemas.microsoft.com/office/drawing/2014/main" id="{C849FC3B-E132-4ABB-8945-03567E34AD21}"/>
              </a:ext>
            </a:extLst>
          </p:cNvPr>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tretch>
            <a:fillRect/>
          </a:stretch>
        </p:blipFill>
        <p:spPr>
          <a:xfrm>
            <a:off x="257175" y="6151564"/>
            <a:ext cx="3083534" cy="548640"/>
          </a:xfrm>
        </p:spPr>
      </p:pic>
    </p:spTree>
    <p:extLst>
      <p:ext uri="{BB962C8B-B14F-4D97-AF65-F5344CB8AC3E}">
        <p14:creationId xmlns:p14="http://schemas.microsoft.com/office/powerpoint/2010/main" val="11848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243" y="1220811"/>
            <a:ext cx="4486275" cy="1376436"/>
          </a:xfrm>
        </p:spPr>
        <p:txBody>
          <a:bodyPr>
            <a:noAutofit/>
          </a:bodyPr>
          <a:lstStyle/>
          <a:p>
            <a:r>
              <a:rPr lang="en-US" sz="3200" b="1" dirty="0">
                <a:latin typeface="+mn-lt"/>
              </a:rPr>
              <a:t>This is what the new site looks like …</a:t>
            </a:r>
          </a:p>
        </p:txBody>
      </p:sp>
      <p:pic>
        <p:nvPicPr>
          <p:cNvPr id="10" name="Content Placeholder 9" descr="Treatment locator website screenshot">
            <a:extLst>
              <a:ext uri="{FF2B5EF4-FFF2-40B4-BE49-F238E27FC236}">
                <a16:creationId xmlns="" xmlns:a16="http://schemas.microsoft.com/office/drawing/2014/main" id="{C7BCA390-C767-4285-A920-79D6627B7A83}"/>
              </a:ext>
            </a:extLst>
          </p:cNvPr>
          <p:cNvPicPr>
            <a:picLocks noGrp="1" noChangeAspect="1"/>
          </p:cNvPicPr>
          <p:nvPr>
            <p:ph sz="half" idx="1"/>
          </p:nvPr>
        </p:nvPicPr>
        <p:blipFill rotWithShape="1">
          <a:blip r:embed="rId3"/>
          <a:srcRect l="15563"/>
          <a:stretch/>
        </p:blipFill>
        <p:spPr>
          <a:xfrm>
            <a:off x="4726518" y="309558"/>
            <a:ext cx="5903382" cy="5327631"/>
          </a:xfrm>
          <a:prstGeom prst="rect">
            <a:avLst/>
          </a:prstGeom>
          <a:ln>
            <a:solidFill>
              <a:schemeClr val="bg1">
                <a:lumMod val="65000"/>
              </a:schemeClr>
            </a:solidFill>
          </a:ln>
        </p:spPr>
      </p:pic>
      <p:pic>
        <p:nvPicPr>
          <p:cNvPr id="11" name="Picture Placeholder 10" descr="Mountain Plains ATTC logo">
            <a:extLst>
              <a:ext uri="{FF2B5EF4-FFF2-40B4-BE49-F238E27FC236}">
                <a16:creationId xmlns="" xmlns:a16="http://schemas.microsoft.com/office/drawing/2014/main" id="{E3805E98-9BAC-444F-9D0D-4068D890CE06}"/>
              </a:ext>
            </a:extLst>
          </p:cNvPr>
          <p:cNvPicPr>
            <a:picLocks noGrp="1" noChangeAspect="1"/>
          </p:cNvPicPr>
          <p:nvPr>
            <p:ph type="pic" sz="quarter" idx="10"/>
          </p:nvPr>
        </p:nvPicPr>
        <p:blipFill>
          <a:blip r:embed="rId4"/>
          <a:stretch>
            <a:fillRect/>
          </a:stretch>
        </p:blipFill>
        <p:spPr>
          <a:xfrm>
            <a:off x="152401" y="6085277"/>
            <a:ext cx="3084843" cy="548688"/>
          </a:xfrm>
          <a:prstGeom prst="rect">
            <a:avLst/>
          </a:prstGeom>
        </p:spPr>
      </p:pic>
    </p:spTree>
    <p:extLst>
      <p:ext uri="{BB962C8B-B14F-4D97-AF65-F5344CB8AC3E}">
        <p14:creationId xmlns:p14="http://schemas.microsoft.com/office/powerpoint/2010/main" val="1920425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180761"/>
            <a:ext cx="10515600" cy="1044575"/>
          </a:xfrm>
        </p:spPr>
        <p:txBody>
          <a:bodyPr/>
          <a:lstStyle/>
          <a:p>
            <a:pPr algn="ctr"/>
            <a:r>
              <a:rPr lang="en-US" b="1" dirty="0">
                <a:latin typeface="+mn-lt"/>
              </a:rPr>
              <a:t>Treatment Locator - Search Features</a:t>
            </a:r>
          </a:p>
        </p:txBody>
      </p:sp>
      <p:sp>
        <p:nvSpPr>
          <p:cNvPr id="4" name="Content Placeholder 3"/>
          <p:cNvSpPr>
            <a:spLocks noGrp="1"/>
          </p:cNvSpPr>
          <p:nvPr>
            <p:ph sz="half" idx="1"/>
          </p:nvPr>
        </p:nvSpPr>
        <p:spPr>
          <a:xfrm>
            <a:off x="596538" y="1422400"/>
            <a:ext cx="6331307" cy="4351338"/>
          </a:xfrm>
        </p:spPr>
        <p:txBody>
          <a:bodyPr>
            <a:normAutofit/>
          </a:bodyPr>
          <a:lstStyle/>
          <a:p>
            <a:pPr marL="342900" indent="-342900">
              <a:lnSpc>
                <a:spcPct val="100000"/>
              </a:lnSpc>
              <a:spcBef>
                <a:spcPts val="0"/>
              </a:spcBef>
              <a:spcAft>
                <a:spcPts val="1200"/>
              </a:spcAft>
              <a:buSzPct val="80000"/>
            </a:pPr>
            <a:r>
              <a:rPr lang="en-US" sz="4000" dirty="0"/>
              <a:t>Treatment Types</a:t>
            </a:r>
          </a:p>
          <a:p>
            <a:pPr marL="342900" indent="-342900">
              <a:lnSpc>
                <a:spcPct val="100000"/>
              </a:lnSpc>
              <a:spcBef>
                <a:spcPts val="0"/>
              </a:spcBef>
              <a:spcAft>
                <a:spcPts val="1200"/>
              </a:spcAft>
              <a:buSzPct val="80000"/>
            </a:pPr>
            <a:r>
              <a:rPr lang="en-US" sz="4000" dirty="0"/>
              <a:t>Payment Options</a:t>
            </a:r>
          </a:p>
          <a:p>
            <a:pPr marL="342900" indent="-342900">
              <a:lnSpc>
                <a:spcPct val="100000"/>
              </a:lnSpc>
              <a:spcBef>
                <a:spcPts val="0"/>
              </a:spcBef>
              <a:spcAft>
                <a:spcPts val="1200"/>
              </a:spcAft>
              <a:buSzPct val="80000"/>
            </a:pPr>
            <a:r>
              <a:rPr lang="en-US" sz="4000" dirty="0"/>
              <a:t>Ages</a:t>
            </a:r>
          </a:p>
          <a:p>
            <a:pPr marL="342900" indent="-342900">
              <a:lnSpc>
                <a:spcPct val="100000"/>
              </a:lnSpc>
              <a:spcBef>
                <a:spcPts val="0"/>
              </a:spcBef>
              <a:spcAft>
                <a:spcPts val="1200"/>
              </a:spcAft>
              <a:buSzPct val="80000"/>
            </a:pPr>
            <a:r>
              <a:rPr lang="en-US" sz="4000" dirty="0"/>
              <a:t>Special Programs</a:t>
            </a:r>
          </a:p>
          <a:p>
            <a:pPr marL="342900" indent="-342900">
              <a:lnSpc>
                <a:spcPct val="100000"/>
              </a:lnSpc>
              <a:spcBef>
                <a:spcPts val="0"/>
              </a:spcBef>
              <a:spcAft>
                <a:spcPts val="1200"/>
              </a:spcAft>
              <a:buSzPct val="80000"/>
            </a:pPr>
            <a:r>
              <a:rPr lang="en-US" sz="4000" dirty="0"/>
              <a:t>Medication Assisted Care</a:t>
            </a:r>
          </a:p>
        </p:txBody>
      </p:sp>
      <p:pic>
        <p:nvPicPr>
          <p:cNvPr id="7" name="Content Placeholder 6" descr="arrows pointing to search box">
            <a:extLst>
              <a:ext uri="{FF2B5EF4-FFF2-40B4-BE49-F238E27FC236}">
                <a16:creationId xmlns="" xmlns:a16="http://schemas.microsoft.com/office/drawing/2014/main" id="{97160592-6BD0-4BE4-8A6C-D1844B49547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31361" y="1701547"/>
            <a:ext cx="4322439" cy="3090940"/>
          </a:xfrm>
        </p:spPr>
      </p:pic>
      <p:pic>
        <p:nvPicPr>
          <p:cNvPr id="13" name="Picture Placeholder 10" descr="Mountain Plains ATTC logo">
            <a:extLst>
              <a:ext uri="{FF2B5EF4-FFF2-40B4-BE49-F238E27FC236}">
                <a16:creationId xmlns="" xmlns:a16="http://schemas.microsoft.com/office/drawing/2014/main" id="{C775C185-E787-4D14-A7EB-FB406D4E4296}"/>
              </a:ext>
            </a:extLst>
          </p:cNvPr>
          <p:cNvPicPr>
            <a:picLocks noGrp="1" noChangeAspect="1"/>
          </p:cNvPicPr>
          <p:nvPr>
            <p:ph type="pic" sz="quarter" idx="10"/>
          </p:nvPr>
        </p:nvPicPr>
        <p:blipFill>
          <a:blip r:embed="rId4"/>
          <a:stretch>
            <a:fillRect/>
          </a:stretch>
        </p:blipFill>
        <p:spPr>
          <a:xfrm>
            <a:off x="152400" y="6085276"/>
            <a:ext cx="3084843" cy="548688"/>
          </a:xfrm>
          <a:prstGeom prst="rect">
            <a:avLst/>
          </a:prstGeom>
        </p:spPr>
      </p:pic>
    </p:spTree>
    <p:extLst>
      <p:ext uri="{BB962C8B-B14F-4D97-AF65-F5344CB8AC3E}">
        <p14:creationId xmlns:p14="http://schemas.microsoft.com/office/powerpoint/2010/main" val="276650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23825"/>
            <a:ext cx="10515600" cy="814077"/>
          </a:xfrm>
        </p:spPr>
        <p:txBody>
          <a:bodyPr/>
          <a:lstStyle/>
          <a:p>
            <a:r>
              <a:rPr lang="en-US" b="1" dirty="0">
                <a:latin typeface="+mn-lt"/>
              </a:rPr>
              <a:t>Also Included on the Site are Links to:</a:t>
            </a:r>
          </a:p>
        </p:txBody>
      </p:sp>
      <p:pic>
        <p:nvPicPr>
          <p:cNvPr id="8" name="Content Placeholder 7" descr="Treatment locator website screenshot">
            <a:extLst>
              <a:ext uri="{FF2B5EF4-FFF2-40B4-BE49-F238E27FC236}">
                <a16:creationId xmlns="" xmlns:a16="http://schemas.microsoft.com/office/drawing/2014/main" id="{B73D0C5B-8703-4B5F-A97E-359E3C8C0F20}"/>
              </a:ext>
            </a:extLst>
          </p:cNvPr>
          <p:cNvPicPr>
            <a:picLocks noGrp="1" noChangeAspect="1"/>
          </p:cNvPicPr>
          <p:nvPr>
            <p:ph sz="half" idx="1"/>
          </p:nvPr>
        </p:nvPicPr>
        <p:blipFill rotWithShape="1">
          <a:blip r:embed="rId3"/>
          <a:srcRect b="4382"/>
          <a:stretch/>
        </p:blipFill>
        <p:spPr>
          <a:xfrm>
            <a:off x="679567" y="842652"/>
            <a:ext cx="10832865" cy="4937760"/>
          </a:xfrm>
          <a:prstGeom prst="rect">
            <a:avLst/>
          </a:prstGeom>
        </p:spPr>
      </p:pic>
      <p:pic>
        <p:nvPicPr>
          <p:cNvPr id="7" name="Picture Placeholder 10" descr="Mountain Plains ATTC logo">
            <a:extLst>
              <a:ext uri="{FF2B5EF4-FFF2-40B4-BE49-F238E27FC236}">
                <a16:creationId xmlns="" xmlns:a16="http://schemas.microsoft.com/office/drawing/2014/main" id="{4469E8F8-9064-462B-A9D3-07C32DFAE141}"/>
              </a:ext>
            </a:extLst>
          </p:cNvPr>
          <p:cNvPicPr>
            <a:picLocks noGrp="1" noChangeAspect="1"/>
          </p:cNvPicPr>
          <p:nvPr>
            <p:ph type="pic" sz="quarter" idx="10"/>
          </p:nvPr>
        </p:nvPicPr>
        <p:blipFill>
          <a:blip r:embed="rId4"/>
          <a:stretch>
            <a:fillRect/>
          </a:stretch>
        </p:blipFill>
        <p:spPr>
          <a:xfrm>
            <a:off x="152400" y="6085276"/>
            <a:ext cx="3084843" cy="548688"/>
          </a:xfrm>
          <a:prstGeom prst="rect">
            <a:avLst/>
          </a:prstGeom>
        </p:spPr>
      </p:pic>
    </p:spTree>
    <p:extLst>
      <p:ext uri="{BB962C8B-B14F-4D97-AF65-F5344CB8AC3E}">
        <p14:creationId xmlns:p14="http://schemas.microsoft.com/office/powerpoint/2010/main" val="2395650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D4A1D055-D5B8-4767-BE54-ACE3E253E0EF}"/>
              </a:ext>
            </a:extLst>
          </p:cNvPr>
          <p:cNvSpPr>
            <a:spLocks noGrp="1"/>
          </p:cNvSpPr>
          <p:nvPr>
            <p:ph type="title"/>
          </p:nvPr>
        </p:nvSpPr>
        <p:spPr>
          <a:xfrm>
            <a:off x="838199" y="132443"/>
            <a:ext cx="10515600" cy="1325563"/>
          </a:xfrm>
        </p:spPr>
        <p:txBody>
          <a:bodyPr/>
          <a:lstStyle/>
          <a:p>
            <a:pPr algn="ctr"/>
            <a:r>
              <a:rPr lang="en-US" dirty="0"/>
              <a:t>For more information, contact</a:t>
            </a:r>
          </a:p>
        </p:txBody>
      </p:sp>
      <p:sp>
        <p:nvSpPr>
          <p:cNvPr id="8" name="Content Placeholder 7">
            <a:extLst>
              <a:ext uri="{FF2B5EF4-FFF2-40B4-BE49-F238E27FC236}">
                <a16:creationId xmlns="" xmlns:a16="http://schemas.microsoft.com/office/drawing/2014/main" id="{7F0F959A-95E9-498E-830D-EF7C5AE2B4B5}"/>
              </a:ext>
            </a:extLst>
          </p:cNvPr>
          <p:cNvSpPr>
            <a:spLocks noGrp="1"/>
          </p:cNvSpPr>
          <p:nvPr>
            <p:ph sz="quarter" idx="10"/>
          </p:nvPr>
        </p:nvSpPr>
        <p:spPr>
          <a:xfrm>
            <a:off x="176420" y="1847961"/>
            <a:ext cx="6121645" cy="1819979"/>
          </a:xfrm>
        </p:spPr>
        <p:txBody>
          <a:bodyPr/>
          <a:lstStyle/>
          <a:p>
            <a:pPr marL="0" indent="0" algn="ctr">
              <a:buNone/>
            </a:pPr>
            <a:r>
              <a:rPr lang="en-US" dirty="0"/>
              <a:t>Thomasine Heitkamp, PI/Co-Director</a:t>
            </a:r>
          </a:p>
          <a:p>
            <a:pPr marL="0" indent="0" algn="ctr">
              <a:buNone/>
            </a:pPr>
            <a:r>
              <a:rPr lang="en-US" sz="2400" dirty="0"/>
              <a:t>University of North Dakota</a:t>
            </a:r>
          </a:p>
          <a:p>
            <a:pPr marL="0" indent="0" algn="ctr">
              <a:buNone/>
            </a:pPr>
            <a:r>
              <a:rPr lang="en-US" sz="2400" dirty="0"/>
              <a:t> </a:t>
            </a:r>
            <a:r>
              <a:rPr lang="en-US" sz="2400" dirty="0">
                <a:hlinkClick r:id="rId3"/>
              </a:rPr>
              <a:t>thomasine.heitkamp@und.edu</a:t>
            </a:r>
            <a:r>
              <a:rPr lang="en-US" sz="2400" dirty="0"/>
              <a:t> </a:t>
            </a:r>
          </a:p>
        </p:txBody>
      </p:sp>
      <p:sp>
        <p:nvSpPr>
          <p:cNvPr id="13" name="Content Placeholder 7">
            <a:extLst>
              <a:ext uri="{FF2B5EF4-FFF2-40B4-BE49-F238E27FC236}">
                <a16:creationId xmlns="" xmlns:a16="http://schemas.microsoft.com/office/drawing/2014/main" id="{FF99B99F-3545-4E45-B8F5-B6CCF1BD7EA4}"/>
              </a:ext>
            </a:extLst>
          </p:cNvPr>
          <p:cNvSpPr txBox="1">
            <a:spLocks/>
          </p:cNvSpPr>
          <p:nvPr/>
        </p:nvSpPr>
        <p:spPr>
          <a:xfrm>
            <a:off x="6602506" y="1847961"/>
            <a:ext cx="5217459" cy="18199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Nancy Roget, Co-Director</a:t>
            </a:r>
          </a:p>
          <a:p>
            <a:pPr marL="0" indent="0" algn="ctr">
              <a:buFont typeface="Arial" panose="020B0604020202020204" pitchFamily="34" charset="0"/>
              <a:buNone/>
            </a:pPr>
            <a:r>
              <a:rPr lang="en-US" sz="2400" dirty="0"/>
              <a:t>University of Nevada, Reno</a:t>
            </a:r>
          </a:p>
          <a:p>
            <a:pPr marL="0" indent="0" algn="ctr">
              <a:buFont typeface="Arial" panose="020B0604020202020204" pitchFamily="34" charset="0"/>
              <a:buNone/>
            </a:pPr>
            <a:r>
              <a:rPr lang="en-US" sz="2400" dirty="0">
                <a:hlinkClick r:id="rId4"/>
              </a:rPr>
              <a:t>nroget@casat.org</a:t>
            </a:r>
            <a:r>
              <a:rPr lang="en-US" sz="2400" dirty="0"/>
              <a:t> </a:t>
            </a:r>
          </a:p>
        </p:txBody>
      </p:sp>
      <p:pic>
        <p:nvPicPr>
          <p:cNvPr id="11" name="Picture Placeholder 10" descr="Mountain Plains ATTC logo">
            <a:extLst>
              <a:ext uri="{FF2B5EF4-FFF2-40B4-BE49-F238E27FC236}">
                <a16:creationId xmlns="" xmlns:a16="http://schemas.microsoft.com/office/drawing/2014/main" id="{4DBDA0E8-2D71-4FDE-9511-F86E31A322B6}"/>
              </a:ext>
            </a:extLst>
          </p:cNvPr>
          <p:cNvPicPr>
            <a:picLocks noGrp="1" noChangeAspect="1"/>
          </p:cNvPicPr>
          <p:nvPr>
            <p:ph type="pic" sz="quarter" idx="12"/>
          </p:nvPr>
        </p:nvPicPr>
        <p:blipFill>
          <a:blip r:embed="rId5"/>
          <a:stretch>
            <a:fillRect/>
          </a:stretch>
        </p:blipFill>
        <p:spPr>
          <a:xfrm>
            <a:off x="1471429" y="4057895"/>
            <a:ext cx="9249137" cy="1645105"/>
          </a:xfrm>
          <a:prstGeom prst="rect">
            <a:avLst/>
          </a:prstGeom>
        </p:spPr>
      </p:pic>
      <p:sp>
        <p:nvSpPr>
          <p:cNvPr id="2" name="TextBox 1"/>
          <p:cNvSpPr txBox="1"/>
          <p:nvPr/>
        </p:nvSpPr>
        <p:spPr>
          <a:xfrm>
            <a:off x="4563623" y="5831118"/>
            <a:ext cx="3064750" cy="523220"/>
          </a:xfrm>
          <a:prstGeom prst="rect">
            <a:avLst/>
          </a:prstGeom>
          <a:noFill/>
        </p:spPr>
        <p:txBody>
          <a:bodyPr wrap="none" rtlCol="0">
            <a:spAutoFit/>
          </a:bodyPr>
          <a:lstStyle/>
          <a:p>
            <a:r>
              <a:rPr lang="en-US" sz="2800" b="1" dirty="0">
                <a:hlinkClick r:id="rId6"/>
              </a:rPr>
              <a:t>www.mpattc.org</a:t>
            </a:r>
            <a:r>
              <a:rPr lang="en-US" sz="2800" b="1" dirty="0"/>
              <a:t> </a:t>
            </a:r>
          </a:p>
        </p:txBody>
      </p:sp>
    </p:spTree>
    <p:extLst>
      <p:ext uri="{BB962C8B-B14F-4D97-AF65-F5344CB8AC3E}">
        <p14:creationId xmlns:p14="http://schemas.microsoft.com/office/powerpoint/2010/main" val="38657499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TTC_508_Compliant_Template_WidescreenFinal">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ATTC_508_Compliant_Template_WidescreenFinal</Template>
  <TotalTime>495</TotalTime>
  <Words>762</Words>
  <Application>Microsoft Macintosh PowerPoint</Application>
  <PresentationFormat>Widescreen</PresentationFormat>
  <Paragraphs>42</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ATTC_508_Compliant_Template_WidescreenFinal</vt:lpstr>
      <vt:lpstr>SAMHSA’s Revised Treatment Locator</vt:lpstr>
      <vt:lpstr>This is how the new site looks …</vt:lpstr>
      <vt:lpstr>This is what the new site looks like …</vt:lpstr>
      <vt:lpstr>Treatment Locator - Search Features</vt:lpstr>
      <vt:lpstr>Also Included on the Site are Links to:</vt:lpstr>
      <vt:lpstr>For more information, contact</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A Roget</dc:creator>
  <cp:lastModifiedBy>Alice A Booth</cp:lastModifiedBy>
  <cp:revision>43</cp:revision>
  <dcterms:created xsi:type="dcterms:W3CDTF">2019-11-13T18:10:03Z</dcterms:created>
  <dcterms:modified xsi:type="dcterms:W3CDTF">2019-11-18T19:13:08Z</dcterms:modified>
</cp:coreProperties>
</file>