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524" r:id="rId3"/>
    <p:sldId id="519" r:id="rId4"/>
    <p:sldId id="257" r:id="rId5"/>
    <p:sldId id="267" r:id="rId6"/>
    <p:sldId id="264" r:id="rId7"/>
    <p:sldId id="265" r:id="rId8"/>
    <p:sldId id="274" r:id="rId9"/>
    <p:sldId id="258" r:id="rId10"/>
    <p:sldId id="268" r:id="rId11"/>
    <p:sldId id="259" r:id="rId12"/>
    <p:sldId id="278" r:id="rId13"/>
    <p:sldId id="269" r:id="rId14"/>
    <p:sldId id="275" r:id="rId15"/>
    <p:sldId id="276" r:id="rId16"/>
    <p:sldId id="260" r:id="rId17"/>
    <p:sldId id="279" r:id="rId18"/>
    <p:sldId id="261" r:id="rId19"/>
    <p:sldId id="277" r:id="rId20"/>
    <p:sldId id="271" r:id="rId21"/>
    <p:sldId id="262" r:id="rId22"/>
    <p:sldId id="280" r:id="rId23"/>
    <p:sldId id="263" r:id="rId24"/>
    <p:sldId id="281" r:id="rId25"/>
    <p:sldId id="523" r:id="rId26"/>
    <p:sldId id="283"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57" autoAdjust="0"/>
    <p:restoredTop sz="94660"/>
  </p:normalViewPr>
  <p:slideViewPr>
    <p:cSldViewPr snapToGrid="0">
      <p:cViewPr varScale="1">
        <p:scale>
          <a:sx n="67" d="100"/>
          <a:sy n="67" d="100"/>
        </p:scale>
        <p:origin x="876"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4/15/2019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harc.org.au/wp-content/uploads/2017/06/Spirituality-and-addiction-Alternatives-in-Treatment.pdf" TargetMode="External"/><Relationship Id="rId2" Type="http://schemas.openxmlformats.org/officeDocument/2006/relationships/hyperlink" Target="http://www.portlandeyeopener.com/AA-12-Steps-12-Traditions.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drtracynichols@aol.com"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blog.educastur.es/bloggeoing/tag/picture-description/" TargetMode="External"/><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5C8E0-A0F3-4A30-9A24-CC675C4085E0}"/>
              </a:ext>
            </a:extLst>
          </p:cNvPr>
          <p:cNvSpPr>
            <a:spLocks noGrp="1"/>
          </p:cNvSpPr>
          <p:nvPr>
            <p:ph type="ctrTitle"/>
          </p:nvPr>
        </p:nvSpPr>
        <p:spPr>
          <a:xfrm>
            <a:off x="1130531" y="1300169"/>
            <a:ext cx="10628699" cy="2262781"/>
          </a:xfrm>
        </p:spPr>
        <p:txBody>
          <a:bodyPr>
            <a:normAutofit/>
          </a:bodyPr>
          <a:lstStyle/>
          <a:p>
            <a:pPr algn="ctr"/>
            <a:r>
              <a:rPr lang="en-US" sz="4000" dirty="0">
                <a:latin typeface="Berlin Sans FB Demi" panose="020E0802020502020306" pitchFamily="34" charset="0"/>
                <a:ea typeface="Tahoma" panose="020B0604030504040204" pitchFamily="34" charset="0"/>
                <a:cs typeface="Tahoma" panose="020B0604030504040204" pitchFamily="34" charset="0"/>
              </a:rPr>
              <a:t>Spirituality, Substance Use and Recovery</a:t>
            </a:r>
            <a:br>
              <a:rPr lang="en-US" dirty="0">
                <a:latin typeface="Berlin Sans FB Demi" panose="020E0802020502020306" pitchFamily="34" charset="0"/>
                <a:ea typeface="Tahoma" panose="020B0604030504040204" pitchFamily="34" charset="0"/>
                <a:cs typeface="Tahoma" panose="020B0604030504040204" pitchFamily="34" charset="0"/>
              </a:rPr>
            </a:br>
            <a:r>
              <a:rPr lang="en-US" sz="2000" dirty="0">
                <a:latin typeface="Berlin Sans FB Demi" panose="020E0802020502020306" pitchFamily="34" charset="0"/>
                <a:ea typeface="Tahoma" panose="020B0604030504040204" pitchFamily="34" charset="0"/>
                <a:cs typeface="Tahoma" panose="020B0604030504040204" pitchFamily="34" charset="0"/>
              </a:rPr>
              <a:t>Presenter</a:t>
            </a:r>
            <a:br>
              <a:rPr lang="en-US" dirty="0">
                <a:latin typeface="Berlin Sans FB Demi" panose="020E0802020502020306" pitchFamily="34" charset="0"/>
                <a:ea typeface="Tahoma" panose="020B0604030504040204" pitchFamily="34" charset="0"/>
                <a:cs typeface="Tahoma" panose="020B0604030504040204" pitchFamily="34" charset="0"/>
              </a:rPr>
            </a:br>
            <a:r>
              <a:rPr lang="en-US" sz="4400" dirty="0">
                <a:latin typeface="Berlin Sans FB Demi" panose="020E0802020502020306" pitchFamily="34" charset="0"/>
                <a:ea typeface="Tahoma" panose="020B0604030504040204" pitchFamily="34" charset="0"/>
                <a:cs typeface="Tahoma" panose="020B0604030504040204" pitchFamily="34" charset="0"/>
              </a:rPr>
              <a:t>Dr. Tracy Nichols</a:t>
            </a:r>
            <a:endParaRPr lang="en-US" dirty="0">
              <a:latin typeface="Berlin Sans FB Demi" panose="020E0802020502020306"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69379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15D20F1-6908-48FD-93E8-77861EAB7111}"/>
              </a:ext>
            </a:extLst>
          </p:cNvPr>
          <p:cNvSpPr/>
          <p:nvPr/>
        </p:nvSpPr>
        <p:spPr>
          <a:xfrm>
            <a:off x="627797" y="1229884"/>
            <a:ext cx="4107976" cy="5280346"/>
          </a:xfrm>
          <a:prstGeom prst="rect">
            <a:avLst/>
          </a:prstGeom>
          <a:solidFill>
            <a:schemeClr val="tx2">
              <a:lumMod val="20000"/>
              <a:lumOff val="8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While early stages of SUBSTANCE USE treatment consist of abstaining from substances and fixing the damage caused by substance abuse, once a participant is sober, they may experience anxiety and wonder what to do next, now that they’ve reached their initial recovery goals. </a:t>
            </a:r>
            <a:r>
              <a:rPr lang="en-US" sz="2000" u="sng" dirty="0">
                <a:solidFill>
                  <a:schemeClr val="tx1"/>
                </a:solidFill>
              </a:rPr>
              <a:t>Spirituality can help individuals navigate their new lives, creating a framework to guide them down the path of recovery.</a:t>
            </a:r>
            <a:endParaRPr lang="en-US" sz="2000" dirty="0">
              <a:solidFill>
                <a:schemeClr val="tx1"/>
              </a:solidFill>
            </a:endParaRPr>
          </a:p>
        </p:txBody>
      </p:sp>
      <p:sp>
        <p:nvSpPr>
          <p:cNvPr id="4" name="Rectangle 3">
            <a:extLst>
              <a:ext uri="{FF2B5EF4-FFF2-40B4-BE49-F238E27FC236}">
                <a16:creationId xmlns:a16="http://schemas.microsoft.com/office/drawing/2014/main" id="{BB175DEC-D1BA-451F-BAFE-97D105B0C77F}"/>
              </a:ext>
            </a:extLst>
          </p:cNvPr>
          <p:cNvSpPr/>
          <p:nvPr/>
        </p:nvSpPr>
        <p:spPr>
          <a:xfrm>
            <a:off x="834897" y="1996442"/>
            <a:ext cx="4155636" cy="461665"/>
          </a:xfrm>
          <a:prstGeom prst="rect">
            <a:avLst/>
          </a:prstGeom>
        </p:spPr>
        <p:txBody>
          <a:bodyPr wrap="square">
            <a:spAutoFit/>
          </a:bodyPr>
          <a:lstStyle/>
          <a:p>
            <a:pPr algn="just"/>
            <a:endParaRPr lang="en-US" sz="2400" u="sng" dirty="0">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1BDF0BF8-3896-4C28-B123-3CBCAE2EC28E}"/>
              </a:ext>
            </a:extLst>
          </p:cNvPr>
          <p:cNvSpPr/>
          <p:nvPr/>
        </p:nvSpPr>
        <p:spPr>
          <a:xfrm>
            <a:off x="1835731" y="627743"/>
            <a:ext cx="8428911" cy="584775"/>
          </a:xfrm>
          <a:prstGeom prst="rect">
            <a:avLst/>
          </a:prstGeom>
        </p:spPr>
        <p:txBody>
          <a:bodyPr wrap="none">
            <a:spAutoFit/>
          </a:bodyPr>
          <a:lstStyle/>
          <a:p>
            <a:r>
              <a:rPr lang="en-US" sz="3200" b="1" dirty="0">
                <a:latin typeface="Berlin Sans FB" panose="020E0602020502020306" pitchFamily="34" charset="0"/>
              </a:rPr>
              <a:t>BENEFITS OF SPIRITUALITY IN RECOVERY</a:t>
            </a:r>
            <a:endParaRPr lang="en-US" sz="3200" dirty="0"/>
          </a:p>
        </p:txBody>
      </p:sp>
      <p:pic>
        <p:nvPicPr>
          <p:cNvPr id="5" name="Picture 4">
            <a:extLst>
              <a:ext uri="{FF2B5EF4-FFF2-40B4-BE49-F238E27FC236}">
                <a16:creationId xmlns:a16="http://schemas.microsoft.com/office/drawing/2014/main" id="{AC17C10B-766A-47E3-97B1-268E4408B697}"/>
              </a:ext>
            </a:extLst>
          </p:cNvPr>
          <p:cNvPicPr>
            <a:picLocks noChangeAspect="1"/>
          </p:cNvPicPr>
          <p:nvPr/>
        </p:nvPicPr>
        <p:blipFill>
          <a:blip r:embed="rId2"/>
          <a:stretch>
            <a:fillRect/>
          </a:stretch>
        </p:blipFill>
        <p:spPr>
          <a:xfrm>
            <a:off x="5195249" y="1338897"/>
            <a:ext cx="6591869" cy="4764980"/>
          </a:xfrm>
          <a:prstGeom prst="rect">
            <a:avLst/>
          </a:prstGeom>
        </p:spPr>
      </p:pic>
      <p:sp>
        <p:nvSpPr>
          <p:cNvPr id="6" name="Rectangle 5">
            <a:extLst>
              <a:ext uri="{FF2B5EF4-FFF2-40B4-BE49-F238E27FC236}">
                <a16:creationId xmlns:a16="http://schemas.microsoft.com/office/drawing/2014/main" id="{201A73D3-0D72-4FE1-AB62-DEC5D4115D7F}"/>
              </a:ext>
            </a:extLst>
          </p:cNvPr>
          <p:cNvSpPr/>
          <p:nvPr/>
        </p:nvSpPr>
        <p:spPr>
          <a:xfrm>
            <a:off x="4990533" y="6140898"/>
            <a:ext cx="7001299" cy="369332"/>
          </a:xfrm>
          <a:prstGeom prst="rect">
            <a:avLst/>
          </a:prstGeom>
        </p:spPr>
        <p:txBody>
          <a:bodyPr wrap="square">
            <a:spAutoFit/>
          </a:bodyPr>
          <a:lstStyle/>
          <a:p>
            <a:r>
              <a:rPr lang="en-US" b="1" dirty="0">
                <a:latin typeface="Times New Roman" panose="02020603050405020304" pitchFamily="18" charset="0"/>
              </a:rPr>
              <a:t>Remission rates associated with five different measures of spirituality</a:t>
            </a:r>
            <a:endParaRPr lang="en-US" b="1" dirty="0"/>
          </a:p>
        </p:txBody>
      </p:sp>
    </p:spTree>
    <p:extLst>
      <p:ext uri="{BB962C8B-B14F-4D97-AF65-F5344CB8AC3E}">
        <p14:creationId xmlns:p14="http://schemas.microsoft.com/office/powerpoint/2010/main" val="11437276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5026C-C5BF-4EAB-BE8E-756B424DAB6D}"/>
              </a:ext>
            </a:extLst>
          </p:cNvPr>
          <p:cNvSpPr>
            <a:spLocks noGrp="1"/>
          </p:cNvSpPr>
          <p:nvPr>
            <p:ph type="title"/>
          </p:nvPr>
        </p:nvSpPr>
        <p:spPr>
          <a:xfrm>
            <a:off x="1775791" y="624110"/>
            <a:ext cx="10243931" cy="613847"/>
          </a:xfrm>
        </p:spPr>
        <p:txBody>
          <a:bodyPr>
            <a:normAutofit fontScale="90000"/>
          </a:bodyPr>
          <a:lstStyle/>
          <a:p>
            <a:r>
              <a:rPr lang="en-US" sz="3200" b="1" dirty="0">
                <a:latin typeface="Berlin Sans FB" panose="020E0602020502020306" pitchFamily="34" charset="0"/>
              </a:rPr>
              <a:t>IMPLEMENTING SPIRITUALITY THROUGH RECOVERY</a:t>
            </a:r>
          </a:p>
        </p:txBody>
      </p:sp>
      <p:sp>
        <p:nvSpPr>
          <p:cNvPr id="4" name="Rectangle: Rounded Corners 3">
            <a:extLst>
              <a:ext uri="{FF2B5EF4-FFF2-40B4-BE49-F238E27FC236}">
                <a16:creationId xmlns:a16="http://schemas.microsoft.com/office/drawing/2014/main" id="{9FC87E1E-6008-403F-A66E-578CE142FC44}"/>
              </a:ext>
            </a:extLst>
          </p:cNvPr>
          <p:cNvSpPr/>
          <p:nvPr/>
        </p:nvSpPr>
        <p:spPr>
          <a:xfrm>
            <a:off x="1775791" y="1533377"/>
            <a:ext cx="2979089" cy="1048485"/>
          </a:xfrm>
          <a:prstGeom prst="roundRect">
            <a:avLst/>
          </a:prstGeom>
          <a:solidFill>
            <a:schemeClr val="tx2">
              <a:lumMod val="20000"/>
              <a:lumOff val="80000"/>
            </a:schemeClr>
          </a:solidFill>
          <a:ln>
            <a:noFill/>
          </a:ln>
          <a:effectLst>
            <a:outerShdw blurRad="76200" dir="13500000" sy="23000" kx="1200000" algn="br" rotWithShape="0">
              <a:prstClr val="black">
                <a:alpha val="2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Support and Community</a:t>
            </a:r>
          </a:p>
        </p:txBody>
      </p:sp>
      <p:sp>
        <p:nvSpPr>
          <p:cNvPr id="5" name="Rectangle: Rounded Corners 4">
            <a:extLst>
              <a:ext uri="{FF2B5EF4-FFF2-40B4-BE49-F238E27FC236}">
                <a16:creationId xmlns:a16="http://schemas.microsoft.com/office/drawing/2014/main" id="{6C962789-E662-45BB-A841-F532DDF479D1}"/>
              </a:ext>
            </a:extLst>
          </p:cNvPr>
          <p:cNvSpPr/>
          <p:nvPr/>
        </p:nvSpPr>
        <p:spPr>
          <a:xfrm>
            <a:off x="5300504" y="2705685"/>
            <a:ext cx="2979089" cy="1022251"/>
          </a:xfrm>
          <a:prstGeom prst="roundRect">
            <a:avLst/>
          </a:prstGeom>
          <a:solidFill>
            <a:schemeClr val="tx2">
              <a:lumMod val="20000"/>
              <a:lumOff val="80000"/>
            </a:schemeClr>
          </a:solidFill>
          <a:ln>
            <a:noFill/>
          </a:ln>
          <a:effectLst>
            <a:outerShdw blurRad="76200" dir="13500000" sy="23000" kx="1200000" algn="br" rotWithShape="0">
              <a:prstClr val="black">
                <a:alpha val="2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Observe your thoughts about the people around you</a:t>
            </a:r>
          </a:p>
        </p:txBody>
      </p:sp>
      <p:sp>
        <p:nvSpPr>
          <p:cNvPr id="6" name="Rectangle: Rounded Corners 5">
            <a:extLst>
              <a:ext uri="{FF2B5EF4-FFF2-40B4-BE49-F238E27FC236}">
                <a16:creationId xmlns:a16="http://schemas.microsoft.com/office/drawing/2014/main" id="{7727143E-1CCB-4CAF-8169-B5537E08B616}"/>
              </a:ext>
            </a:extLst>
          </p:cNvPr>
          <p:cNvSpPr/>
          <p:nvPr/>
        </p:nvSpPr>
        <p:spPr>
          <a:xfrm>
            <a:off x="5304277" y="1533378"/>
            <a:ext cx="2979089" cy="1048484"/>
          </a:xfrm>
          <a:prstGeom prst="roundRect">
            <a:avLst/>
          </a:prstGeom>
          <a:solidFill>
            <a:schemeClr val="tx2">
              <a:lumMod val="20000"/>
              <a:lumOff val="80000"/>
            </a:schemeClr>
          </a:solidFill>
          <a:ln>
            <a:noFill/>
          </a:ln>
          <a:effectLst>
            <a:outerShdw blurRad="76200" dir="13500000" sy="23000" kx="1200000" algn="br" rotWithShape="0">
              <a:prstClr val="black">
                <a:alpha val="2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Go outside as much as possible</a:t>
            </a:r>
          </a:p>
        </p:txBody>
      </p:sp>
      <p:sp>
        <p:nvSpPr>
          <p:cNvPr id="7" name="Rectangle: Rounded Corners 6">
            <a:extLst>
              <a:ext uri="{FF2B5EF4-FFF2-40B4-BE49-F238E27FC236}">
                <a16:creationId xmlns:a16="http://schemas.microsoft.com/office/drawing/2014/main" id="{24D89144-D5DA-448D-9FDD-2931587DC4A2}"/>
              </a:ext>
            </a:extLst>
          </p:cNvPr>
          <p:cNvSpPr/>
          <p:nvPr/>
        </p:nvSpPr>
        <p:spPr>
          <a:xfrm>
            <a:off x="1772018" y="2705686"/>
            <a:ext cx="2979089" cy="1022252"/>
          </a:xfrm>
          <a:prstGeom prst="roundRect">
            <a:avLst/>
          </a:prstGeom>
          <a:solidFill>
            <a:schemeClr val="tx2">
              <a:lumMod val="20000"/>
              <a:lumOff val="80000"/>
            </a:schemeClr>
          </a:solidFill>
          <a:ln>
            <a:noFill/>
          </a:ln>
          <a:effectLst>
            <a:outerShdw blurRad="76200" dir="13500000" sy="23000" kx="1200000" algn="br" rotWithShape="0">
              <a:prstClr val="black">
                <a:alpha val="2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Spend more time with loving and encouraging family and friends</a:t>
            </a:r>
          </a:p>
        </p:txBody>
      </p:sp>
      <p:sp>
        <p:nvSpPr>
          <p:cNvPr id="8" name="Rectangle: Rounded Corners 7">
            <a:extLst>
              <a:ext uri="{FF2B5EF4-FFF2-40B4-BE49-F238E27FC236}">
                <a16:creationId xmlns:a16="http://schemas.microsoft.com/office/drawing/2014/main" id="{73FCAE32-5B78-46C3-B1E4-9B3D46AA3207}"/>
              </a:ext>
            </a:extLst>
          </p:cNvPr>
          <p:cNvSpPr/>
          <p:nvPr/>
        </p:nvSpPr>
        <p:spPr>
          <a:xfrm>
            <a:off x="1772018" y="3808607"/>
            <a:ext cx="2979089" cy="1022252"/>
          </a:xfrm>
          <a:prstGeom prst="roundRect">
            <a:avLst/>
          </a:prstGeom>
          <a:solidFill>
            <a:schemeClr val="tx2">
              <a:lumMod val="20000"/>
              <a:lumOff val="80000"/>
            </a:schemeClr>
          </a:solidFill>
          <a:ln>
            <a:noFill/>
          </a:ln>
          <a:effectLst>
            <a:outerShdw blurRad="76200" dir="13500000" sy="23000" kx="1200000" algn="br" rotWithShape="0">
              <a:prstClr val="black">
                <a:alpha val="2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Reduce distractions (Phone, TV, Internet, News)</a:t>
            </a:r>
          </a:p>
        </p:txBody>
      </p:sp>
      <p:sp>
        <p:nvSpPr>
          <p:cNvPr id="9" name="Rectangle: Rounded Corners 8">
            <a:extLst>
              <a:ext uri="{FF2B5EF4-FFF2-40B4-BE49-F238E27FC236}">
                <a16:creationId xmlns:a16="http://schemas.microsoft.com/office/drawing/2014/main" id="{E7FCE741-D13C-4F60-B3AB-DBBC10F13544}"/>
              </a:ext>
            </a:extLst>
          </p:cNvPr>
          <p:cNvSpPr/>
          <p:nvPr/>
        </p:nvSpPr>
        <p:spPr>
          <a:xfrm>
            <a:off x="1772017" y="4904305"/>
            <a:ext cx="2979089" cy="986758"/>
          </a:xfrm>
          <a:prstGeom prst="roundRect">
            <a:avLst/>
          </a:prstGeom>
          <a:solidFill>
            <a:schemeClr val="tx2">
              <a:lumMod val="20000"/>
              <a:lumOff val="80000"/>
            </a:schemeClr>
          </a:solidFill>
          <a:ln>
            <a:noFill/>
          </a:ln>
          <a:effectLst>
            <a:outerShdw blurRad="76200" dir="13500000" sy="23000" kx="1200000" algn="br" rotWithShape="0">
              <a:prstClr val="black">
                <a:alpha val="2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Participate in recovery community Play</a:t>
            </a:r>
          </a:p>
        </p:txBody>
      </p:sp>
      <p:sp>
        <p:nvSpPr>
          <p:cNvPr id="10" name="Rectangle: Rounded Corners 9">
            <a:extLst>
              <a:ext uri="{FF2B5EF4-FFF2-40B4-BE49-F238E27FC236}">
                <a16:creationId xmlns:a16="http://schemas.microsoft.com/office/drawing/2014/main" id="{673AB34A-83EE-47E1-B546-966074F39197}"/>
              </a:ext>
            </a:extLst>
          </p:cNvPr>
          <p:cNvSpPr/>
          <p:nvPr/>
        </p:nvSpPr>
        <p:spPr>
          <a:xfrm>
            <a:off x="5300504" y="3851759"/>
            <a:ext cx="2979089" cy="979100"/>
          </a:xfrm>
          <a:prstGeom prst="roundRect">
            <a:avLst/>
          </a:prstGeom>
          <a:solidFill>
            <a:schemeClr val="tx2">
              <a:lumMod val="20000"/>
              <a:lumOff val="80000"/>
            </a:schemeClr>
          </a:solidFill>
          <a:ln>
            <a:noFill/>
          </a:ln>
          <a:effectLst>
            <a:outerShdw blurRad="76200" dir="13500000" sy="23000" kx="1200000" algn="br" rotWithShape="0">
              <a:prstClr val="black">
                <a:alpha val="2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Look at art, listen to music, sing and dance</a:t>
            </a:r>
          </a:p>
        </p:txBody>
      </p:sp>
      <p:sp>
        <p:nvSpPr>
          <p:cNvPr id="11" name="Rectangle: Rounded Corners 10">
            <a:extLst>
              <a:ext uri="{FF2B5EF4-FFF2-40B4-BE49-F238E27FC236}">
                <a16:creationId xmlns:a16="http://schemas.microsoft.com/office/drawing/2014/main" id="{13FC9B27-EF10-4CEB-B08D-7A0FA4BAB5EC}"/>
              </a:ext>
            </a:extLst>
          </p:cNvPr>
          <p:cNvSpPr/>
          <p:nvPr/>
        </p:nvSpPr>
        <p:spPr>
          <a:xfrm>
            <a:off x="8828989" y="4904305"/>
            <a:ext cx="2979089" cy="979100"/>
          </a:xfrm>
          <a:prstGeom prst="roundRect">
            <a:avLst/>
          </a:prstGeom>
          <a:solidFill>
            <a:schemeClr val="tx2">
              <a:lumMod val="20000"/>
              <a:lumOff val="80000"/>
            </a:schemeClr>
          </a:solidFill>
          <a:ln>
            <a:noFill/>
          </a:ln>
          <a:effectLst>
            <a:outerShdw blurRad="76200" dir="13500000" sy="23000" kx="1200000" algn="br" rotWithShape="0">
              <a:prstClr val="black">
                <a:alpha val="2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Find ways to “be” without having to “do” something</a:t>
            </a:r>
          </a:p>
        </p:txBody>
      </p:sp>
      <p:sp>
        <p:nvSpPr>
          <p:cNvPr id="12" name="Rectangle: Rounded Corners 11">
            <a:extLst>
              <a:ext uri="{FF2B5EF4-FFF2-40B4-BE49-F238E27FC236}">
                <a16:creationId xmlns:a16="http://schemas.microsoft.com/office/drawing/2014/main" id="{7A0E0C79-C902-4189-90EC-FE439564E13E}"/>
              </a:ext>
            </a:extLst>
          </p:cNvPr>
          <p:cNvSpPr/>
          <p:nvPr/>
        </p:nvSpPr>
        <p:spPr>
          <a:xfrm>
            <a:off x="5300503" y="4911963"/>
            <a:ext cx="2979089" cy="979100"/>
          </a:xfrm>
          <a:prstGeom prst="roundRect">
            <a:avLst/>
          </a:prstGeom>
          <a:solidFill>
            <a:schemeClr val="tx2">
              <a:lumMod val="20000"/>
              <a:lumOff val="80000"/>
            </a:schemeClr>
          </a:solidFill>
          <a:ln>
            <a:noFill/>
          </a:ln>
          <a:effectLst>
            <a:outerShdw blurRad="76200" dir="13500000" sy="23000" kx="1200000" algn="br" rotWithShape="0">
              <a:prstClr val="black">
                <a:alpha val="2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Be intentional about prayer and meditation</a:t>
            </a:r>
          </a:p>
        </p:txBody>
      </p:sp>
      <p:sp>
        <p:nvSpPr>
          <p:cNvPr id="14" name="Rectangle: Rounded Corners 13">
            <a:extLst>
              <a:ext uri="{FF2B5EF4-FFF2-40B4-BE49-F238E27FC236}">
                <a16:creationId xmlns:a16="http://schemas.microsoft.com/office/drawing/2014/main" id="{B61AF11D-23CB-41ED-9CA6-615B16FB4BB3}"/>
              </a:ext>
            </a:extLst>
          </p:cNvPr>
          <p:cNvSpPr/>
          <p:nvPr/>
        </p:nvSpPr>
        <p:spPr>
          <a:xfrm>
            <a:off x="8799349" y="1520226"/>
            <a:ext cx="2979089" cy="979100"/>
          </a:xfrm>
          <a:prstGeom prst="roundRect">
            <a:avLst/>
          </a:prstGeom>
          <a:solidFill>
            <a:schemeClr val="tx2">
              <a:lumMod val="20000"/>
              <a:lumOff val="80000"/>
            </a:schemeClr>
          </a:solidFill>
          <a:ln>
            <a:noFill/>
          </a:ln>
          <a:effectLst>
            <a:outerShdw blurRad="76200" dir="13500000" sy="23000" kx="1200000" algn="br" rotWithShape="0">
              <a:prstClr val="black">
                <a:alpha val="2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Peers can help strengthen resolve and reinforce belief systems</a:t>
            </a:r>
          </a:p>
        </p:txBody>
      </p:sp>
      <p:sp>
        <p:nvSpPr>
          <p:cNvPr id="15" name="Rectangle: Rounded Corners 14">
            <a:extLst>
              <a:ext uri="{FF2B5EF4-FFF2-40B4-BE49-F238E27FC236}">
                <a16:creationId xmlns:a16="http://schemas.microsoft.com/office/drawing/2014/main" id="{6A20ECC5-3364-446C-9D11-4688983A424E}"/>
              </a:ext>
            </a:extLst>
          </p:cNvPr>
          <p:cNvSpPr/>
          <p:nvPr/>
        </p:nvSpPr>
        <p:spPr>
          <a:xfrm>
            <a:off x="8732070" y="2732615"/>
            <a:ext cx="3076008" cy="979100"/>
          </a:xfrm>
          <a:prstGeom prst="roundRect">
            <a:avLst/>
          </a:prstGeom>
          <a:solidFill>
            <a:schemeClr val="tx2">
              <a:lumMod val="20000"/>
              <a:lumOff val="80000"/>
            </a:schemeClr>
          </a:solidFill>
          <a:ln>
            <a:noFill/>
          </a:ln>
          <a:effectLst>
            <a:outerShdw blurRad="76200" dir="13500000" sy="23000" kx="1200000" algn="br" rotWithShape="0">
              <a:prstClr val="black">
                <a:alpha val="2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Peers can act as a protective buffer against the urge to abuse substances</a:t>
            </a:r>
            <a:r>
              <a:rPr lang="en-US" sz="2000" dirty="0">
                <a:solidFill>
                  <a:schemeClr val="tx1"/>
                </a:solidFill>
                <a:latin typeface="Times New Roman" panose="02020603050405020304" pitchFamily="18" charset="0"/>
                <a:cs typeface="Times New Roman" panose="02020603050405020304" pitchFamily="18" charset="0"/>
              </a:rPr>
              <a:t>.</a:t>
            </a:r>
          </a:p>
        </p:txBody>
      </p:sp>
      <p:sp>
        <p:nvSpPr>
          <p:cNvPr id="16" name="Rectangle: Rounded Corners 15">
            <a:extLst>
              <a:ext uri="{FF2B5EF4-FFF2-40B4-BE49-F238E27FC236}">
                <a16:creationId xmlns:a16="http://schemas.microsoft.com/office/drawing/2014/main" id="{B2051158-0AEE-4C68-AC59-511AFE0B5E9F}"/>
              </a:ext>
            </a:extLst>
          </p:cNvPr>
          <p:cNvSpPr/>
          <p:nvPr/>
        </p:nvSpPr>
        <p:spPr>
          <a:xfrm>
            <a:off x="8816178" y="3808607"/>
            <a:ext cx="2979089" cy="979100"/>
          </a:xfrm>
          <a:prstGeom prst="roundRect">
            <a:avLst/>
          </a:prstGeom>
          <a:solidFill>
            <a:schemeClr val="tx2">
              <a:lumMod val="20000"/>
              <a:lumOff val="80000"/>
            </a:schemeClr>
          </a:solidFill>
          <a:ln>
            <a:noFill/>
          </a:ln>
          <a:effectLst>
            <a:outerShdw blurRad="76200" dir="13500000" sy="23000" kx="1200000" algn="br" rotWithShape="0">
              <a:prstClr val="black">
                <a:alpha val="2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Drug addiction education and counseling</a:t>
            </a:r>
          </a:p>
        </p:txBody>
      </p:sp>
    </p:spTree>
    <p:extLst>
      <p:ext uri="{BB962C8B-B14F-4D97-AF65-F5344CB8AC3E}">
        <p14:creationId xmlns:p14="http://schemas.microsoft.com/office/powerpoint/2010/main" val="264223672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ppt_x"/>
                                          </p:val>
                                        </p:tav>
                                        <p:tav tm="100000">
                                          <p:val>
                                            <p:strVal val="#ppt_x"/>
                                          </p:val>
                                        </p:tav>
                                      </p:tavLst>
                                    </p:anim>
                                    <p:anim calcmode="lin" valueType="num">
                                      <p:cBhvr additive="base">
                                        <p:cTn id="40" dur="500" fill="hold"/>
                                        <p:tgtEl>
                                          <p:spTgt spid="11"/>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ppt_x"/>
                                          </p:val>
                                        </p:tav>
                                        <p:tav tm="100000">
                                          <p:val>
                                            <p:strVal val="#ppt_x"/>
                                          </p:val>
                                        </p:tav>
                                      </p:tavLst>
                                    </p:anim>
                                    <p:anim calcmode="lin" valueType="num">
                                      <p:cBhvr additive="base">
                                        <p:cTn id="48" dur="500" fill="hold"/>
                                        <p:tgtEl>
                                          <p:spTgt spid="14"/>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additive="base">
                                        <p:cTn id="51" dur="500" fill="hold"/>
                                        <p:tgtEl>
                                          <p:spTgt spid="15"/>
                                        </p:tgtEl>
                                        <p:attrNameLst>
                                          <p:attrName>ppt_x</p:attrName>
                                        </p:attrNameLst>
                                      </p:cBhvr>
                                      <p:tavLst>
                                        <p:tav tm="0">
                                          <p:val>
                                            <p:strVal val="#ppt_x"/>
                                          </p:val>
                                        </p:tav>
                                        <p:tav tm="100000">
                                          <p:val>
                                            <p:strVal val="#ppt_x"/>
                                          </p:val>
                                        </p:tav>
                                      </p:tavLst>
                                    </p:anim>
                                    <p:anim calcmode="lin" valueType="num">
                                      <p:cBhvr additive="base">
                                        <p:cTn id="52" dur="500" fill="hold"/>
                                        <p:tgtEl>
                                          <p:spTgt spid="15"/>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8" grpId="0" animBg="1"/>
      <p:bldP spid="9" grpId="0" animBg="1"/>
      <p:bldP spid="10" grpId="0" animBg="1"/>
      <p:bldP spid="11" grpId="0" animBg="1"/>
      <p:bldP spid="12" grpId="0" animBg="1"/>
      <p:bldP spid="14" grpId="0" animBg="1"/>
      <p:bldP spid="15"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88DA3C8-F217-4018-848A-809490251388}"/>
              </a:ext>
            </a:extLst>
          </p:cNvPr>
          <p:cNvSpPr txBox="1">
            <a:spLocks/>
          </p:cNvSpPr>
          <p:nvPr/>
        </p:nvSpPr>
        <p:spPr>
          <a:xfrm>
            <a:off x="1775791" y="624110"/>
            <a:ext cx="10243931" cy="613847"/>
          </a:xfrm>
          <a:prstGeom prst="rect">
            <a:avLst/>
          </a:prstGeom>
        </p:spPr>
        <p:txBody>
          <a:bodyPr>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a:latin typeface="Berlin Sans FB" panose="020E0602020502020306" pitchFamily="34" charset="0"/>
              </a:rPr>
              <a:t>IMPLEMENT SPIRITUALITY THROUGH RECOVERY</a:t>
            </a:r>
            <a:endParaRPr lang="en-US" sz="3200" b="1" dirty="0">
              <a:latin typeface="Berlin Sans FB" panose="020E0602020502020306" pitchFamily="34" charset="0"/>
            </a:endParaRPr>
          </a:p>
        </p:txBody>
      </p:sp>
      <p:sp>
        <p:nvSpPr>
          <p:cNvPr id="5" name="Rectangle: Rounded Corners 4">
            <a:extLst>
              <a:ext uri="{FF2B5EF4-FFF2-40B4-BE49-F238E27FC236}">
                <a16:creationId xmlns:a16="http://schemas.microsoft.com/office/drawing/2014/main" id="{4F7D747B-8CB4-4F5F-82B0-249FE143CE50}"/>
              </a:ext>
            </a:extLst>
          </p:cNvPr>
          <p:cNvSpPr/>
          <p:nvPr/>
        </p:nvSpPr>
        <p:spPr>
          <a:xfrm>
            <a:off x="1775791" y="1533377"/>
            <a:ext cx="2979089" cy="1048485"/>
          </a:xfrm>
          <a:prstGeom prst="roundRect">
            <a:avLst/>
          </a:prstGeom>
          <a:solidFill>
            <a:schemeClr val="tx2">
              <a:lumMod val="20000"/>
              <a:lumOff val="80000"/>
            </a:schemeClr>
          </a:solidFill>
          <a:ln>
            <a:noFill/>
          </a:ln>
          <a:effectLst>
            <a:outerShdw blurRad="76200" dir="13500000" sy="23000" kx="1200000" algn="br" rotWithShape="0">
              <a:prstClr val="black">
                <a:alpha val="2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r>
              <a:rPr lang="en-US" sz="2400">
                <a:solidFill>
                  <a:schemeClr val="tx1"/>
                </a:solidFill>
                <a:latin typeface="Times New Roman" panose="02020603050405020304" pitchFamily="18" charset="0"/>
                <a:cs typeface="Times New Roman" panose="02020603050405020304" pitchFamily="18" charset="0"/>
              </a:rPr>
              <a:t>Helping others overcome addiction</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9E4C8996-A9F7-4427-B18A-E73DA76118C9}"/>
              </a:ext>
            </a:extLst>
          </p:cNvPr>
          <p:cNvSpPr/>
          <p:nvPr/>
        </p:nvSpPr>
        <p:spPr>
          <a:xfrm>
            <a:off x="1718026" y="3259156"/>
            <a:ext cx="3175282" cy="1394570"/>
          </a:xfrm>
          <a:prstGeom prst="roundRect">
            <a:avLst/>
          </a:prstGeom>
          <a:solidFill>
            <a:schemeClr val="tx2">
              <a:lumMod val="20000"/>
              <a:lumOff val="80000"/>
            </a:schemeClr>
          </a:solidFill>
          <a:ln>
            <a:noFill/>
          </a:ln>
          <a:effectLst>
            <a:outerShdw blurRad="76200" dir="13500000" sy="23000" kx="1200000" algn="br" rotWithShape="0">
              <a:prstClr val="black">
                <a:alpha val="2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r>
              <a:rPr lang="en-US" sz="2400">
                <a:solidFill>
                  <a:schemeClr val="tx1"/>
                </a:solidFill>
                <a:latin typeface="Times New Roman" panose="02020603050405020304" pitchFamily="18" charset="0"/>
                <a:cs typeface="Times New Roman" panose="02020603050405020304" pitchFamily="18" charset="0"/>
              </a:rPr>
              <a:t>Right Livelihood</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A4E6BAB7-E694-4189-9275-74EA3C6EDE91}"/>
              </a:ext>
            </a:extLst>
          </p:cNvPr>
          <p:cNvSpPr/>
          <p:nvPr/>
        </p:nvSpPr>
        <p:spPr>
          <a:xfrm>
            <a:off x="5304277" y="1533378"/>
            <a:ext cx="2979089" cy="1048484"/>
          </a:xfrm>
          <a:prstGeom prst="roundRect">
            <a:avLst/>
          </a:prstGeom>
          <a:solidFill>
            <a:schemeClr val="tx2">
              <a:lumMod val="20000"/>
              <a:lumOff val="80000"/>
            </a:schemeClr>
          </a:solidFill>
          <a:ln>
            <a:noFill/>
          </a:ln>
          <a:effectLst>
            <a:outerShdw blurRad="76200" dir="13500000" sy="23000" kx="1200000" algn="br" rotWithShape="0">
              <a:prstClr val="black">
                <a:alpha val="2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r>
              <a:rPr lang="en-US" sz="2400">
                <a:solidFill>
                  <a:schemeClr val="tx1"/>
                </a:solidFill>
                <a:latin typeface="Times New Roman" panose="02020603050405020304" pitchFamily="18" charset="0"/>
                <a:cs typeface="Times New Roman" panose="02020603050405020304" pitchFamily="18" charset="0"/>
              </a:rPr>
              <a:t>Relapse prevention training and techniques</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8" name="Rectangle: Rounded Corners 7">
            <a:extLst>
              <a:ext uri="{FF2B5EF4-FFF2-40B4-BE49-F238E27FC236}">
                <a16:creationId xmlns:a16="http://schemas.microsoft.com/office/drawing/2014/main" id="{E6029100-0FCD-4A6C-A89A-B5BB6DD1D0FC}"/>
              </a:ext>
            </a:extLst>
          </p:cNvPr>
          <p:cNvSpPr/>
          <p:nvPr/>
        </p:nvSpPr>
        <p:spPr>
          <a:xfrm>
            <a:off x="1718026" y="4839319"/>
            <a:ext cx="3175282" cy="1394571"/>
          </a:xfrm>
          <a:prstGeom prst="roundRect">
            <a:avLst/>
          </a:prstGeom>
          <a:solidFill>
            <a:schemeClr val="tx2">
              <a:lumMod val="20000"/>
              <a:lumOff val="80000"/>
            </a:schemeClr>
          </a:solidFill>
          <a:ln>
            <a:noFill/>
          </a:ln>
          <a:effectLst>
            <a:outerShdw blurRad="76200" dir="13500000" sy="23000" kx="1200000" algn="br" rotWithShape="0">
              <a:prstClr val="black">
                <a:alpha val="2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r>
              <a:rPr lang="en-US" sz="2400">
                <a:solidFill>
                  <a:schemeClr val="tx1"/>
                </a:solidFill>
                <a:latin typeface="Times New Roman" panose="02020603050405020304" pitchFamily="18" charset="0"/>
                <a:cs typeface="Times New Roman" panose="02020603050405020304" pitchFamily="18" charset="0"/>
              </a:rPr>
              <a:t>Carrying the message to others suffering from addiction</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E2A01231-22AE-4963-A009-00A6714A22ED}"/>
              </a:ext>
            </a:extLst>
          </p:cNvPr>
          <p:cNvSpPr/>
          <p:nvPr/>
        </p:nvSpPr>
        <p:spPr>
          <a:xfrm>
            <a:off x="8828568" y="1569165"/>
            <a:ext cx="3175282" cy="1394571"/>
          </a:xfrm>
          <a:prstGeom prst="roundRect">
            <a:avLst/>
          </a:prstGeom>
          <a:solidFill>
            <a:schemeClr val="tx2">
              <a:lumMod val="20000"/>
              <a:lumOff val="80000"/>
            </a:schemeClr>
          </a:solidFill>
          <a:ln>
            <a:noFill/>
          </a:ln>
          <a:effectLst>
            <a:outerShdw blurRad="76200" dir="13500000" sy="23000" kx="1200000" algn="br" rotWithShape="0">
              <a:prstClr val="black">
                <a:alpha val="2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r>
              <a:rPr lang="en-US" sz="2400">
                <a:solidFill>
                  <a:schemeClr val="tx1"/>
                </a:solidFill>
                <a:latin typeface="Times New Roman" panose="02020603050405020304" pitchFamily="18" charset="0"/>
                <a:cs typeface="Times New Roman" panose="02020603050405020304" pitchFamily="18" charset="0"/>
              </a:rPr>
              <a:t>Detox and guided withdrawal process</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11" name="Rectangle: Rounded Corners 10">
            <a:extLst>
              <a:ext uri="{FF2B5EF4-FFF2-40B4-BE49-F238E27FC236}">
                <a16:creationId xmlns:a16="http://schemas.microsoft.com/office/drawing/2014/main" id="{02518594-914F-4904-919D-A1F5A490D99F}"/>
              </a:ext>
            </a:extLst>
          </p:cNvPr>
          <p:cNvSpPr/>
          <p:nvPr/>
        </p:nvSpPr>
        <p:spPr>
          <a:xfrm>
            <a:off x="5172561" y="4839319"/>
            <a:ext cx="3175282" cy="1335703"/>
          </a:xfrm>
          <a:prstGeom prst="roundRect">
            <a:avLst/>
          </a:prstGeom>
          <a:solidFill>
            <a:schemeClr val="tx2">
              <a:lumMod val="20000"/>
              <a:lumOff val="80000"/>
            </a:schemeClr>
          </a:solidFill>
          <a:ln>
            <a:noFill/>
          </a:ln>
          <a:effectLst>
            <a:outerShdw blurRad="76200" dir="13500000" sy="23000" kx="1200000" algn="br" rotWithShape="0">
              <a:prstClr val="black">
                <a:alpha val="2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r>
              <a:rPr lang="en-US" sz="2400">
                <a:solidFill>
                  <a:schemeClr val="tx1"/>
                </a:solidFill>
                <a:latin typeface="Times New Roman" panose="02020603050405020304" pitchFamily="18" charset="0"/>
                <a:cs typeface="Times New Roman" panose="02020603050405020304" pitchFamily="18" charset="0"/>
              </a:rPr>
              <a:t>Selfless Service</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13" name="Rectangle: Rounded Corners 12">
            <a:extLst>
              <a:ext uri="{FF2B5EF4-FFF2-40B4-BE49-F238E27FC236}">
                <a16:creationId xmlns:a16="http://schemas.microsoft.com/office/drawing/2014/main" id="{EA5F5E37-A70D-4FB1-8318-AF93A2A83DAF}"/>
              </a:ext>
            </a:extLst>
          </p:cNvPr>
          <p:cNvSpPr/>
          <p:nvPr/>
        </p:nvSpPr>
        <p:spPr>
          <a:xfrm>
            <a:off x="8627096" y="4868752"/>
            <a:ext cx="3175282" cy="1335703"/>
          </a:xfrm>
          <a:prstGeom prst="roundRect">
            <a:avLst/>
          </a:prstGeom>
          <a:solidFill>
            <a:schemeClr val="tx2">
              <a:lumMod val="20000"/>
              <a:lumOff val="80000"/>
            </a:schemeClr>
          </a:solidFill>
          <a:ln>
            <a:noFill/>
          </a:ln>
          <a:effectLst>
            <a:outerShdw blurRad="76200" dir="13500000" sy="23000" kx="1200000" algn="br" rotWithShape="0">
              <a:prstClr val="black">
                <a:alpha val="2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Develop Compassion</a:t>
            </a:r>
          </a:p>
        </p:txBody>
      </p:sp>
      <p:sp>
        <p:nvSpPr>
          <p:cNvPr id="17" name="Rectangle: Rounded Corners 16">
            <a:extLst>
              <a:ext uri="{FF2B5EF4-FFF2-40B4-BE49-F238E27FC236}">
                <a16:creationId xmlns:a16="http://schemas.microsoft.com/office/drawing/2014/main" id="{C1FEDBBF-9E3B-48EF-9C09-A5CCD641496E}"/>
              </a:ext>
            </a:extLst>
          </p:cNvPr>
          <p:cNvSpPr/>
          <p:nvPr/>
        </p:nvSpPr>
        <p:spPr>
          <a:xfrm>
            <a:off x="1772018" y="1533377"/>
            <a:ext cx="3175282" cy="1430359"/>
          </a:xfrm>
          <a:prstGeom prst="roundRect">
            <a:avLst/>
          </a:prstGeom>
          <a:solidFill>
            <a:schemeClr val="tx2">
              <a:lumMod val="20000"/>
              <a:lumOff val="80000"/>
            </a:schemeClr>
          </a:solidFill>
          <a:ln>
            <a:noFill/>
          </a:ln>
          <a:effectLst>
            <a:outerShdw blurRad="76200" dir="13500000" sy="23000" kx="1200000" algn="br" rotWithShape="0">
              <a:prstClr val="black">
                <a:alpha val="2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r>
              <a:rPr lang="en-US" sz="2400">
                <a:solidFill>
                  <a:schemeClr val="tx1"/>
                </a:solidFill>
                <a:latin typeface="Times New Roman" panose="02020603050405020304" pitchFamily="18" charset="0"/>
                <a:cs typeface="Times New Roman" panose="02020603050405020304" pitchFamily="18" charset="0"/>
              </a:rPr>
              <a:t>Helping others overcome addiction</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18" name="Rectangle: Rounded Corners 17">
            <a:extLst>
              <a:ext uri="{FF2B5EF4-FFF2-40B4-BE49-F238E27FC236}">
                <a16:creationId xmlns:a16="http://schemas.microsoft.com/office/drawing/2014/main" id="{3BBF1263-9054-4C7F-A7C0-35D9893EB3F4}"/>
              </a:ext>
            </a:extLst>
          </p:cNvPr>
          <p:cNvSpPr/>
          <p:nvPr/>
        </p:nvSpPr>
        <p:spPr>
          <a:xfrm>
            <a:off x="5300504" y="1533378"/>
            <a:ext cx="3175282" cy="1430358"/>
          </a:xfrm>
          <a:prstGeom prst="roundRect">
            <a:avLst/>
          </a:prstGeom>
          <a:solidFill>
            <a:schemeClr val="tx2">
              <a:lumMod val="20000"/>
              <a:lumOff val="80000"/>
            </a:schemeClr>
          </a:solidFill>
          <a:ln>
            <a:noFill/>
          </a:ln>
          <a:effectLst>
            <a:outerShdw blurRad="76200" dir="13500000" sy="23000" kx="1200000" algn="br" rotWithShape="0">
              <a:prstClr val="black">
                <a:alpha val="2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r>
              <a:rPr lang="en-US" sz="2400">
                <a:solidFill>
                  <a:schemeClr val="tx1"/>
                </a:solidFill>
                <a:latin typeface="Times New Roman" panose="02020603050405020304" pitchFamily="18" charset="0"/>
                <a:cs typeface="Times New Roman" panose="02020603050405020304" pitchFamily="18" charset="0"/>
              </a:rPr>
              <a:t>Relapse prevention training and techniques</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19" name="Rectangle: Rounded Corners 18">
            <a:extLst>
              <a:ext uri="{FF2B5EF4-FFF2-40B4-BE49-F238E27FC236}">
                <a16:creationId xmlns:a16="http://schemas.microsoft.com/office/drawing/2014/main" id="{04A0E8ED-0968-40AA-A1FD-B17B9DF07ABA}"/>
              </a:ext>
            </a:extLst>
          </p:cNvPr>
          <p:cNvSpPr/>
          <p:nvPr/>
        </p:nvSpPr>
        <p:spPr>
          <a:xfrm>
            <a:off x="5172562" y="3259156"/>
            <a:ext cx="6728286" cy="1394570"/>
          </a:xfrm>
          <a:prstGeom prst="roundRect">
            <a:avLst/>
          </a:prstGeom>
          <a:solidFill>
            <a:schemeClr val="tx2">
              <a:lumMod val="20000"/>
              <a:lumOff val="80000"/>
            </a:schemeClr>
          </a:solidFill>
          <a:ln>
            <a:noFill/>
          </a:ln>
          <a:effectLst>
            <a:outerShdw blurRad="76200" dir="13500000" sy="23000" kx="1200000" algn="br" rotWithShape="0">
              <a:prstClr val="black">
                <a:alpha val="2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12 Step Approach </a:t>
            </a:r>
          </a:p>
        </p:txBody>
      </p:sp>
    </p:spTree>
    <p:extLst>
      <p:ext uri="{BB962C8B-B14F-4D97-AF65-F5344CB8AC3E}">
        <p14:creationId xmlns:p14="http://schemas.microsoft.com/office/powerpoint/2010/main" val="18009944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arn(inVertical)">
                                      <p:cBhvr>
                                        <p:cTn id="16" dur="500"/>
                                        <p:tgtEl>
                                          <p:spTgt spid="7"/>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arn(inVertical)">
                                      <p:cBhvr>
                                        <p:cTn id="25" dur="500"/>
                                        <p:tgtEl>
                                          <p:spTgt spid="11"/>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barn(inVertical)">
                                      <p:cBhvr>
                                        <p:cTn id="28" dur="500"/>
                                        <p:tgtEl>
                                          <p:spTgt spid="13"/>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barn(inVertical)">
                                      <p:cBhvr>
                                        <p:cTn id="31" dur="500"/>
                                        <p:tgtEl>
                                          <p:spTgt spid="17"/>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barn(inVertical)">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additive="base">
                                        <p:cTn id="39" dur="500" fill="hold"/>
                                        <p:tgtEl>
                                          <p:spTgt spid="19"/>
                                        </p:tgtEl>
                                        <p:attrNameLst>
                                          <p:attrName>ppt_x</p:attrName>
                                        </p:attrNameLst>
                                      </p:cBhvr>
                                      <p:tavLst>
                                        <p:tav tm="0">
                                          <p:val>
                                            <p:strVal val="#ppt_x"/>
                                          </p:val>
                                        </p:tav>
                                        <p:tav tm="100000">
                                          <p:val>
                                            <p:strVal val="#ppt_x"/>
                                          </p:val>
                                        </p:tav>
                                      </p:tavLst>
                                    </p:anim>
                                    <p:anim calcmode="lin" valueType="num">
                                      <p:cBhvr additive="base">
                                        <p:cTn id="4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animBg="1"/>
      <p:bldP spid="9" grpId="0" animBg="1"/>
      <p:bldP spid="11" grpId="0" animBg="1"/>
      <p:bldP spid="13" grpId="0" animBg="1"/>
      <p:bldP spid="17" grpId="0" animBg="1"/>
      <p:bldP spid="18" grpId="0" animBg="1"/>
      <p:bldP spid="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368EC2A-1235-4D65-9318-C0CAD4DDED8F}"/>
              </a:ext>
            </a:extLst>
          </p:cNvPr>
          <p:cNvSpPr/>
          <p:nvPr/>
        </p:nvSpPr>
        <p:spPr>
          <a:xfrm>
            <a:off x="155912" y="130062"/>
            <a:ext cx="11880175" cy="646331"/>
          </a:xfrm>
          <a:prstGeom prst="rect">
            <a:avLst/>
          </a:prstGeom>
          <a:noFill/>
        </p:spPr>
        <p:txBody>
          <a:bodyPr wrap="none" lIns="91440" tIns="45720" rIns="91440" bIns="45720">
            <a:spAutoFit/>
          </a:bodyPr>
          <a:lstStyle/>
          <a:p>
            <a:pPr algn="ctr"/>
            <a:r>
              <a:rPr lang="en-US" sz="3600" dirty="0">
                <a:ln w="0"/>
                <a:effectLst>
                  <a:outerShdw blurRad="38100" dist="19050" dir="2700000" algn="tl" rotWithShape="0">
                    <a:schemeClr val="dk1">
                      <a:alpha val="40000"/>
                    </a:schemeClr>
                  </a:outerShdw>
                </a:effectLst>
                <a:latin typeface="Berlin Sans FB Demi" panose="020E0802020502020306" pitchFamily="34" charset="0"/>
              </a:rPr>
              <a:t>THE 12 STEP APPROACH TO SUBSTANCE USE RECOVERY</a:t>
            </a:r>
            <a:endParaRPr lang="en-US" sz="3600" b="0" cap="none" spc="0" dirty="0">
              <a:ln w="0"/>
              <a:solidFill>
                <a:schemeClr val="tx1"/>
              </a:solidFill>
              <a:effectLst>
                <a:outerShdw blurRad="38100" dist="19050" dir="2700000" algn="tl" rotWithShape="0">
                  <a:schemeClr val="dk1">
                    <a:alpha val="40000"/>
                  </a:schemeClr>
                </a:outerShdw>
              </a:effectLst>
              <a:latin typeface="Berlin Sans FB Demi" panose="020E0802020502020306" pitchFamily="34" charset="0"/>
            </a:endParaRPr>
          </a:p>
        </p:txBody>
      </p:sp>
      <p:sp>
        <p:nvSpPr>
          <p:cNvPr id="8" name="Rectangle: Rounded Corners 7">
            <a:extLst>
              <a:ext uri="{FF2B5EF4-FFF2-40B4-BE49-F238E27FC236}">
                <a16:creationId xmlns:a16="http://schemas.microsoft.com/office/drawing/2014/main" id="{67D3255E-FF2C-4641-AA7C-254BADF81B85}"/>
              </a:ext>
            </a:extLst>
          </p:cNvPr>
          <p:cNvSpPr/>
          <p:nvPr/>
        </p:nvSpPr>
        <p:spPr>
          <a:xfrm>
            <a:off x="2199860" y="893204"/>
            <a:ext cx="3260034" cy="1149123"/>
          </a:xfrm>
          <a:prstGeom prst="roundRect">
            <a:avLst/>
          </a:prstGeom>
          <a:solidFill>
            <a:schemeClr val="tx2">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mj-lt"/>
                <a:cs typeface="Times New Roman" panose="02020603050405020304" pitchFamily="18" charset="0"/>
              </a:rPr>
              <a:t>“We admitted we were powerless over alcohol—</a:t>
            </a:r>
          </a:p>
          <a:p>
            <a:pPr algn="ctr"/>
            <a:r>
              <a:rPr lang="en-US" b="1" dirty="0">
                <a:solidFill>
                  <a:schemeClr val="tx1"/>
                </a:solidFill>
                <a:latin typeface="+mj-lt"/>
                <a:cs typeface="Times New Roman" panose="02020603050405020304" pitchFamily="18" charset="0"/>
              </a:rPr>
              <a:t>that our lives had become unmanageable.”</a:t>
            </a:r>
          </a:p>
        </p:txBody>
      </p:sp>
      <p:sp>
        <p:nvSpPr>
          <p:cNvPr id="9" name="Rectangle: Rounded Corners 8">
            <a:extLst>
              <a:ext uri="{FF2B5EF4-FFF2-40B4-BE49-F238E27FC236}">
                <a16:creationId xmlns:a16="http://schemas.microsoft.com/office/drawing/2014/main" id="{ABAE1BE2-4247-40FE-8951-36EDBA5370F9}"/>
              </a:ext>
            </a:extLst>
          </p:cNvPr>
          <p:cNvSpPr/>
          <p:nvPr/>
        </p:nvSpPr>
        <p:spPr>
          <a:xfrm>
            <a:off x="8077199" y="2155385"/>
            <a:ext cx="3260034" cy="1149123"/>
          </a:xfrm>
          <a:prstGeom prst="roundRect">
            <a:avLst/>
          </a:prstGeom>
          <a:solidFill>
            <a:schemeClr val="tx2">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mj-lt"/>
                <a:cs typeface="Times New Roman" panose="02020603050405020304" pitchFamily="18" charset="0"/>
              </a:rPr>
              <a:t>“Come to believe that a Power greater than ourselves could restore us to sanity.”</a:t>
            </a:r>
          </a:p>
        </p:txBody>
      </p:sp>
      <p:sp>
        <p:nvSpPr>
          <p:cNvPr id="10" name="Rectangle: Rounded Corners 9">
            <a:extLst>
              <a:ext uri="{FF2B5EF4-FFF2-40B4-BE49-F238E27FC236}">
                <a16:creationId xmlns:a16="http://schemas.microsoft.com/office/drawing/2014/main" id="{1FDA56DE-9E53-4009-B92F-4413416AD4D7}"/>
              </a:ext>
            </a:extLst>
          </p:cNvPr>
          <p:cNvSpPr/>
          <p:nvPr/>
        </p:nvSpPr>
        <p:spPr>
          <a:xfrm>
            <a:off x="2199860" y="3561540"/>
            <a:ext cx="3260034" cy="1149123"/>
          </a:xfrm>
          <a:prstGeom prst="roundRect">
            <a:avLst/>
          </a:prstGeom>
          <a:solidFill>
            <a:schemeClr val="tx2">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“Made a decision to turn our will and our lives over to the care of God, as we understand Him.” </a:t>
            </a:r>
          </a:p>
        </p:txBody>
      </p:sp>
      <p:sp>
        <p:nvSpPr>
          <p:cNvPr id="11" name="Rectangle: Rounded Corners 10">
            <a:extLst>
              <a:ext uri="{FF2B5EF4-FFF2-40B4-BE49-F238E27FC236}">
                <a16:creationId xmlns:a16="http://schemas.microsoft.com/office/drawing/2014/main" id="{13F7DAA8-2C59-4523-8310-420BB9D09A88}"/>
              </a:ext>
            </a:extLst>
          </p:cNvPr>
          <p:cNvSpPr/>
          <p:nvPr/>
        </p:nvSpPr>
        <p:spPr>
          <a:xfrm>
            <a:off x="8077199" y="4897464"/>
            <a:ext cx="3260034" cy="1149123"/>
          </a:xfrm>
          <a:prstGeom prst="roundRect">
            <a:avLst/>
          </a:prstGeom>
          <a:solidFill>
            <a:schemeClr val="tx2">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“Made a searching and fearless moral inventory of ourselves.”</a:t>
            </a:r>
          </a:p>
        </p:txBody>
      </p:sp>
      <p:sp>
        <p:nvSpPr>
          <p:cNvPr id="14" name="Rectangle 13">
            <a:extLst>
              <a:ext uri="{FF2B5EF4-FFF2-40B4-BE49-F238E27FC236}">
                <a16:creationId xmlns:a16="http://schemas.microsoft.com/office/drawing/2014/main" id="{F27CE1A4-6BB3-40F6-8DAA-6A295743AF6D}"/>
              </a:ext>
            </a:extLst>
          </p:cNvPr>
          <p:cNvSpPr/>
          <p:nvPr/>
        </p:nvSpPr>
        <p:spPr>
          <a:xfrm>
            <a:off x="5658678" y="893205"/>
            <a:ext cx="5552661" cy="114912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Admission of powerlessness is the first step in liberation.</a:t>
            </a:r>
          </a:p>
        </p:txBody>
      </p:sp>
      <p:sp>
        <p:nvSpPr>
          <p:cNvPr id="15" name="Rectangle 14">
            <a:extLst>
              <a:ext uri="{FF2B5EF4-FFF2-40B4-BE49-F238E27FC236}">
                <a16:creationId xmlns:a16="http://schemas.microsoft.com/office/drawing/2014/main" id="{E5F3DAB5-0911-41FE-AEDD-BC53D0D81070}"/>
              </a:ext>
            </a:extLst>
          </p:cNvPr>
          <p:cNvSpPr/>
          <p:nvPr/>
        </p:nvSpPr>
        <p:spPr>
          <a:xfrm>
            <a:off x="2199860" y="2178795"/>
            <a:ext cx="5751445" cy="114912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What can we believe in?</a:t>
            </a:r>
          </a:p>
          <a:p>
            <a:pPr algn="ctr"/>
            <a:r>
              <a:rPr lang="en-US" dirty="0"/>
              <a:t> Importance of an open mind. </a:t>
            </a:r>
          </a:p>
          <a:p>
            <a:pPr algn="ctr"/>
            <a:r>
              <a:rPr lang="en-US" dirty="0"/>
              <a:t>Turning our will over to a Higher Power.  </a:t>
            </a:r>
          </a:p>
        </p:txBody>
      </p:sp>
      <p:sp>
        <p:nvSpPr>
          <p:cNvPr id="19" name="Rectangle 18">
            <a:extLst>
              <a:ext uri="{FF2B5EF4-FFF2-40B4-BE49-F238E27FC236}">
                <a16:creationId xmlns:a16="http://schemas.microsoft.com/office/drawing/2014/main" id="{5E4F21BF-F958-4690-BAC3-F1D7AAE40FBC}"/>
              </a:ext>
            </a:extLst>
          </p:cNvPr>
          <p:cNvSpPr/>
          <p:nvPr/>
        </p:nvSpPr>
        <p:spPr>
          <a:xfrm>
            <a:off x="5559285" y="3538130"/>
            <a:ext cx="5751445" cy="114912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How shall we let God into our lives? </a:t>
            </a:r>
          </a:p>
          <a:p>
            <a:pPr algn="ctr"/>
            <a:r>
              <a:rPr lang="en-US" dirty="0"/>
              <a:t>Willingness is the key.</a:t>
            </a:r>
          </a:p>
          <a:p>
            <a:pPr algn="ctr"/>
            <a:r>
              <a:rPr lang="en-US" dirty="0"/>
              <a:t>Sustained and personal exertion necessary to conform to God's will</a:t>
            </a:r>
          </a:p>
        </p:txBody>
      </p:sp>
      <p:sp>
        <p:nvSpPr>
          <p:cNvPr id="20" name="Rectangle 19">
            <a:extLst>
              <a:ext uri="{FF2B5EF4-FFF2-40B4-BE49-F238E27FC236}">
                <a16:creationId xmlns:a16="http://schemas.microsoft.com/office/drawing/2014/main" id="{EBFE34D3-DB91-4994-A127-96238A5542E9}"/>
              </a:ext>
            </a:extLst>
          </p:cNvPr>
          <p:cNvSpPr/>
          <p:nvPr/>
        </p:nvSpPr>
        <p:spPr>
          <a:xfrm>
            <a:off x="2199860" y="4897465"/>
            <a:ext cx="5751445" cy="114912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How instincts can exceed their proper function?</a:t>
            </a:r>
          </a:p>
          <a:p>
            <a:pPr algn="ctr"/>
            <a:r>
              <a:rPr lang="en-US" dirty="0"/>
              <a:t>Step four is an effort to discover our liabilities.</a:t>
            </a:r>
          </a:p>
        </p:txBody>
      </p:sp>
      <p:sp>
        <p:nvSpPr>
          <p:cNvPr id="21" name="Rectangle 20">
            <a:extLst>
              <a:ext uri="{FF2B5EF4-FFF2-40B4-BE49-F238E27FC236}">
                <a16:creationId xmlns:a16="http://schemas.microsoft.com/office/drawing/2014/main" id="{51E64179-E1B5-408A-AD3F-40A4F0FF916B}"/>
              </a:ext>
            </a:extLst>
          </p:cNvPr>
          <p:cNvSpPr/>
          <p:nvPr/>
        </p:nvSpPr>
        <p:spPr>
          <a:xfrm>
            <a:off x="1517444" y="1058386"/>
            <a:ext cx="682416" cy="923330"/>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dirty="0">
                <a:ln/>
                <a:solidFill>
                  <a:schemeClr val="tx2">
                    <a:lumMod val="75000"/>
                  </a:schemeClr>
                </a:solidFill>
                <a:latin typeface="Rockwell Extra Bold" panose="02060903040505020403" pitchFamily="18" charset="0"/>
              </a:rPr>
              <a:t>1</a:t>
            </a:r>
          </a:p>
        </p:txBody>
      </p:sp>
      <p:sp>
        <p:nvSpPr>
          <p:cNvPr id="22" name="Rectangle 21">
            <a:extLst>
              <a:ext uri="{FF2B5EF4-FFF2-40B4-BE49-F238E27FC236}">
                <a16:creationId xmlns:a16="http://schemas.microsoft.com/office/drawing/2014/main" id="{FD883B84-F065-42ED-A290-AE5623A81B4E}"/>
              </a:ext>
            </a:extLst>
          </p:cNvPr>
          <p:cNvSpPr/>
          <p:nvPr/>
        </p:nvSpPr>
        <p:spPr>
          <a:xfrm>
            <a:off x="1545928" y="2252892"/>
            <a:ext cx="678391" cy="954107"/>
          </a:xfrm>
          <a:prstGeom prst="rect">
            <a:avLst/>
          </a:prstGeom>
        </p:spPr>
        <p:txBody>
          <a:bodyPr wrap="none">
            <a:spAutoFit/>
          </a:bodyPr>
          <a:lstStyle/>
          <a:p>
            <a:r>
              <a:rPr lang="en-US" sz="5600" b="1" dirty="0">
                <a:ln/>
                <a:solidFill>
                  <a:schemeClr val="tx2">
                    <a:lumMod val="75000"/>
                  </a:schemeClr>
                </a:solidFill>
                <a:latin typeface="Rockwell Extra Bold" panose="02060903040505020403" pitchFamily="18" charset="0"/>
              </a:rPr>
              <a:t>2</a:t>
            </a:r>
            <a:endParaRPr lang="en-US" sz="5600" dirty="0"/>
          </a:p>
        </p:txBody>
      </p:sp>
      <p:sp>
        <p:nvSpPr>
          <p:cNvPr id="23" name="Rectangle 22">
            <a:extLst>
              <a:ext uri="{FF2B5EF4-FFF2-40B4-BE49-F238E27FC236}">
                <a16:creationId xmlns:a16="http://schemas.microsoft.com/office/drawing/2014/main" id="{02D26337-2526-4036-A41C-4A15E50ADB40}"/>
              </a:ext>
            </a:extLst>
          </p:cNvPr>
          <p:cNvSpPr/>
          <p:nvPr/>
        </p:nvSpPr>
        <p:spPr>
          <a:xfrm>
            <a:off x="1541759" y="3625008"/>
            <a:ext cx="678391" cy="954107"/>
          </a:xfrm>
          <a:prstGeom prst="rect">
            <a:avLst/>
          </a:prstGeom>
        </p:spPr>
        <p:txBody>
          <a:bodyPr wrap="none">
            <a:spAutoFit/>
          </a:bodyPr>
          <a:lstStyle/>
          <a:p>
            <a:r>
              <a:rPr lang="en-US" sz="5600" b="1" dirty="0">
                <a:ln/>
                <a:solidFill>
                  <a:schemeClr val="tx2">
                    <a:lumMod val="75000"/>
                  </a:schemeClr>
                </a:solidFill>
                <a:latin typeface="Rockwell Extra Bold" panose="02060903040505020403" pitchFamily="18" charset="0"/>
              </a:rPr>
              <a:t>3</a:t>
            </a:r>
            <a:endParaRPr lang="en-US" sz="5600" dirty="0"/>
          </a:p>
        </p:txBody>
      </p:sp>
      <p:sp>
        <p:nvSpPr>
          <p:cNvPr id="24" name="Rectangle 23">
            <a:extLst>
              <a:ext uri="{FF2B5EF4-FFF2-40B4-BE49-F238E27FC236}">
                <a16:creationId xmlns:a16="http://schemas.microsoft.com/office/drawing/2014/main" id="{EE6577BF-A4FB-4EDE-8574-33000395577E}"/>
              </a:ext>
            </a:extLst>
          </p:cNvPr>
          <p:cNvSpPr/>
          <p:nvPr/>
        </p:nvSpPr>
        <p:spPr>
          <a:xfrm>
            <a:off x="1521469" y="4920280"/>
            <a:ext cx="678391" cy="954107"/>
          </a:xfrm>
          <a:prstGeom prst="rect">
            <a:avLst/>
          </a:prstGeom>
        </p:spPr>
        <p:txBody>
          <a:bodyPr wrap="none">
            <a:spAutoFit/>
          </a:bodyPr>
          <a:lstStyle/>
          <a:p>
            <a:r>
              <a:rPr lang="en-US" sz="5600" b="1" dirty="0">
                <a:ln/>
                <a:solidFill>
                  <a:schemeClr val="tx2">
                    <a:lumMod val="75000"/>
                  </a:schemeClr>
                </a:solidFill>
                <a:latin typeface="Rockwell Extra Bold" panose="02060903040505020403" pitchFamily="18" charset="0"/>
              </a:rPr>
              <a:t>4</a:t>
            </a:r>
            <a:endParaRPr lang="en-US" sz="5600" dirty="0"/>
          </a:p>
        </p:txBody>
      </p:sp>
    </p:spTree>
    <p:extLst>
      <p:ext uri="{BB962C8B-B14F-4D97-AF65-F5344CB8AC3E}">
        <p14:creationId xmlns:p14="http://schemas.microsoft.com/office/powerpoint/2010/main" val="17123504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ppt_x"/>
                                          </p:val>
                                        </p:tav>
                                        <p:tav tm="100000">
                                          <p:val>
                                            <p:strVal val="#ppt_x"/>
                                          </p:val>
                                        </p:tav>
                                      </p:tavLst>
                                    </p:anim>
                                    <p:anim calcmode="lin" valueType="num">
                                      <p:cBhvr additive="base">
                                        <p:cTn id="22" dur="500" fill="hold"/>
                                        <p:tgtEl>
                                          <p:spTgt spid="22"/>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additive="base">
                                        <p:cTn id="35" dur="500" fill="hold"/>
                                        <p:tgtEl>
                                          <p:spTgt spid="23"/>
                                        </p:tgtEl>
                                        <p:attrNameLst>
                                          <p:attrName>ppt_x</p:attrName>
                                        </p:attrNameLst>
                                      </p:cBhvr>
                                      <p:tavLst>
                                        <p:tav tm="0">
                                          <p:val>
                                            <p:strVal val="#ppt_x"/>
                                          </p:val>
                                        </p:tav>
                                        <p:tav tm="100000">
                                          <p:val>
                                            <p:strVal val="#ppt_x"/>
                                          </p:val>
                                        </p:tav>
                                      </p:tavLst>
                                    </p:anim>
                                    <p:anim calcmode="lin" valueType="num">
                                      <p:cBhvr additive="base">
                                        <p:cTn id="36" dur="500" fill="hold"/>
                                        <p:tgtEl>
                                          <p:spTgt spid="2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additive="base">
                                        <p:cTn id="49" dur="500" fill="hold"/>
                                        <p:tgtEl>
                                          <p:spTgt spid="24"/>
                                        </p:tgtEl>
                                        <p:attrNameLst>
                                          <p:attrName>ppt_x</p:attrName>
                                        </p:attrNameLst>
                                      </p:cBhvr>
                                      <p:tavLst>
                                        <p:tav tm="0">
                                          <p:val>
                                            <p:strVal val="#ppt_x"/>
                                          </p:val>
                                        </p:tav>
                                        <p:tav tm="100000">
                                          <p:val>
                                            <p:strVal val="#ppt_x"/>
                                          </p:val>
                                        </p:tav>
                                      </p:tavLst>
                                    </p:anim>
                                    <p:anim calcmode="lin" valueType="num">
                                      <p:cBhvr additive="base">
                                        <p:cTn id="50" dur="500" fill="hold"/>
                                        <p:tgtEl>
                                          <p:spTgt spid="24"/>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additive="base">
                                        <p:cTn id="53" dur="500" fill="hold"/>
                                        <p:tgtEl>
                                          <p:spTgt spid="20"/>
                                        </p:tgtEl>
                                        <p:attrNameLst>
                                          <p:attrName>ppt_x</p:attrName>
                                        </p:attrNameLst>
                                      </p:cBhvr>
                                      <p:tavLst>
                                        <p:tav tm="0">
                                          <p:val>
                                            <p:strVal val="#ppt_x"/>
                                          </p:val>
                                        </p:tav>
                                        <p:tav tm="100000">
                                          <p:val>
                                            <p:strVal val="#ppt_x"/>
                                          </p:val>
                                        </p:tav>
                                      </p:tavLst>
                                    </p:anim>
                                    <p:anim calcmode="lin" valueType="num">
                                      <p:cBhvr additive="base">
                                        <p:cTn id="54" dur="500" fill="hold"/>
                                        <p:tgtEl>
                                          <p:spTgt spid="20"/>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500" fill="hold"/>
                                        <p:tgtEl>
                                          <p:spTgt spid="11"/>
                                        </p:tgtEl>
                                        <p:attrNameLst>
                                          <p:attrName>ppt_x</p:attrName>
                                        </p:attrNameLst>
                                      </p:cBhvr>
                                      <p:tavLst>
                                        <p:tav tm="0">
                                          <p:val>
                                            <p:strVal val="#ppt_x"/>
                                          </p:val>
                                        </p:tav>
                                        <p:tav tm="100000">
                                          <p:val>
                                            <p:strVal val="#ppt_x"/>
                                          </p:val>
                                        </p:tav>
                                      </p:tavLst>
                                    </p:anim>
                                    <p:anim calcmode="lin" valueType="num">
                                      <p:cBhvr additive="base">
                                        <p:cTn id="5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4" grpId="0" animBg="1"/>
      <p:bldP spid="15" grpId="0" animBg="1"/>
      <p:bldP spid="19" grpId="0" animBg="1"/>
      <p:bldP spid="20" grpId="0" animBg="1"/>
      <p:bldP spid="21" grpId="0"/>
      <p:bldP spid="22" grpId="0"/>
      <p:bldP spid="23" grpId="0"/>
      <p:bldP spid="2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29388710-F851-4A34-B36F-3A4A35319993}"/>
              </a:ext>
            </a:extLst>
          </p:cNvPr>
          <p:cNvSpPr/>
          <p:nvPr/>
        </p:nvSpPr>
        <p:spPr>
          <a:xfrm>
            <a:off x="2093843" y="120452"/>
            <a:ext cx="3260034" cy="1149123"/>
          </a:xfrm>
          <a:prstGeom prst="roundRect">
            <a:avLst/>
          </a:prstGeom>
          <a:solidFill>
            <a:schemeClr val="tx2">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“Admitted to God, to ourselves, and to another human being the exact nature of our wrongs.”</a:t>
            </a:r>
            <a:endParaRPr lang="en-US" b="1" dirty="0">
              <a:solidFill>
                <a:schemeClr val="tx1"/>
              </a:solidFill>
              <a:latin typeface="+mj-lt"/>
              <a:cs typeface="Times New Roman" panose="02020603050405020304" pitchFamily="18" charset="0"/>
            </a:endParaRPr>
          </a:p>
        </p:txBody>
      </p:sp>
      <p:sp>
        <p:nvSpPr>
          <p:cNvPr id="3" name="Rectangle 2">
            <a:extLst>
              <a:ext uri="{FF2B5EF4-FFF2-40B4-BE49-F238E27FC236}">
                <a16:creationId xmlns:a16="http://schemas.microsoft.com/office/drawing/2014/main" id="{B1BF93B0-5D9B-461A-A768-E40CE7960560}"/>
              </a:ext>
            </a:extLst>
          </p:cNvPr>
          <p:cNvSpPr/>
          <p:nvPr/>
        </p:nvSpPr>
        <p:spPr>
          <a:xfrm>
            <a:off x="5499651" y="120452"/>
            <a:ext cx="5552661" cy="114912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Confession is an ancient discipline. Without fearless admission of defects, few could stay sober.</a:t>
            </a:r>
          </a:p>
        </p:txBody>
      </p:sp>
      <p:sp>
        <p:nvSpPr>
          <p:cNvPr id="4" name="Rectangle 3">
            <a:extLst>
              <a:ext uri="{FF2B5EF4-FFF2-40B4-BE49-F238E27FC236}">
                <a16:creationId xmlns:a16="http://schemas.microsoft.com/office/drawing/2014/main" id="{C91B35F9-EE81-4A8F-9820-0E2F01F105EC}"/>
              </a:ext>
            </a:extLst>
          </p:cNvPr>
          <p:cNvSpPr/>
          <p:nvPr/>
        </p:nvSpPr>
        <p:spPr>
          <a:xfrm>
            <a:off x="2080590" y="1420969"/>
            <a:ext cx="5552661" cy="114912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Step Six necessary to spiritual growth.</a:t>
            </a:r>
          </a:p>
          <a:p>
            <a:pPr algn="ctr"/>
            <a:r>
              <a:rPr lang="en-US" dirty="0">
                <a:solidFill>
                  <a:schemeClr val="bg1"/>
                </a:solidFill>
              </a:rPr>
              <a:t>Recognition of difference between striving for objective—and perfection.</a:t>
            </a:r>
          </a:p>
        </p:txBody>
      </p:sp>
      <p:sp>
        <p:nvSpPr>
          <p:cNvPr id="5" name="Rectangle 4">
            <a:extLst>
              <a:ext uri="{FF2B5EF4-FFF2-40B4-BE49-F238E27FC236}">
                <a16:creationId xmlns:a16="http://schemas.microsoft.com/office/drawing/2014/main" id="{43FCB91E-1CD7-43BD-BDED-6126B2F706A2}"/>
              </a:ext>
            </a:extLst>
          </p:cNvPr>
          <p:cNvSpPr/>
          <p:nvPr/>
        </p:nvSpPr>
        <p:spPr>
          <a:xfrm>
            <a:off x="5499649" y="2667855"/>
            <a:ext cx="5552661" cy="114912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Step Seven is change in attitude which permits us to move out of ourselves toward God.</a:t>
            </a:r>
          </a:p>
        </p:txBody>
      </p:sp>
      <p:sp>
        <p:nvSpPr>
          <p:cNvPr id="6" name="Rectangle 5">
            <a:extLst>
              <a:ext uri="{FF2B5EF4-FFF2-40B4-BE49-F238E27FC236}">
                <a16:creationId xmlns:a16="http://schemas.microsoft.com/office/drawing/2014/main" id="{CE34F16B-5A3A-4C97-B224-7B90EB3E81EC}"/>
              </a:ext>
            </a:extLst>
          </p:cNvPr>
          <p:cNvSpPr/>
          <p:nvPr/>
        </p:nvSpPr>
        <p:spPr>
          <a:xfrm>
            <a:off x="2170043" y="3981313"/>
            <a:ext cx="5552661" cy="114912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Step Eight is the beginning of the end of isolation.</a:t>
            </a:r>
          </a:p>
        </p:txBody>
      </p:sp>
      <p:sp>
        <p:nvSpPr>
          <p:cNvPr id="7" name="Rectangle 6">
            <a:extLst>
              <a:ext uri="{FF2B5EF4-FFF2-40B4-BE49-F238E27FC236}">
                <a16:creationId xmlns:a16="http://schemas.microsoft.com/office/drawing/2014/main" id="{DD34498E-336F-4809-A0DF-8147619E3A48}"/>
              </a:ext>
            </a:extLst>
          </p:cNvPr>
          <p:cNvSpPr/>
          <p:nvPr/>
        </p:nvSpPr>
        <p:spPr>
          <a:xfrm>
            <a:off x="5499649" y="5294771"/>
            <a:ext cx="5552661" cy="127370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Readiness to take consequences of our past and to take responsibility for well-being of others is the spirit of Step Nine. </a:t>
            </a:r>
          </a:p>
        </p:txBody>
      </p:sp>
      <p:sp>
        <p:nvSpPr>
          <p:cNvPr id="8" name="Rectangle: Rounded Corners 7">
            <a:extLst>
              <a:ext uri="{FF2B5EF4-FFF2-40B4-BE49-F238E27FC236}">
                <a16:creationId xmlns:a16="http://schemas.microsoft.com/office/drawing/2014/main" id="{2FBA9E3A-DD80-4304-921D-A134FDC682F5}"/>
              </a:ext>
            </a:extLst>
          </p:cNvPr>
          <p:cNvSpPr/>
          <p:nvPr/>
        </p:nvSpPr>
        <p:spPr>
          <a:xfrm>
            <a:off x="7798904" y="3941558"/>
            <a:ext cx="3260034" cy="1149123"/>
          </a:xfrm>
          <a:prstGeom prst="roundRect">
            <a:avLst/>
          </a:prstGeom>
          <a:solidFill>
            <a:schemeClr val="tx2">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“Made a list of all persons we had harmed, and became willing to make amends to them all.</a:t>
            </a:r>
            <a:endParaRPr lang="en-US" b="1" dirty="0">
              <a:solidFill>
                <a:schemeClr val="tx1"/>
              </a:solidFill>
              <a:latin typeface="+mj-lt"/>
              <a:cs typeface="Times New Roman" panose="02020603050405020304" pitchFamily="18" charset="0"/>
            </a:endParaRPr>
          </a:p>
        </p:txBody>
      </p:sp>
      <p:sp>
        <p:nvSpPr>
          <p:cNvPr id="9" name="Rectangle: Rounded Corners 8">
            <a:extLst>
              <a:ext uri="{FF2B5EF4-FFF2-40B4-BE49-F238E27FC236}">
                <a16:creationId xmlns:a16="http://schemas.microsoft.com/office/drawing/2014/main" id="{3B6BA311-4915-4434-83E2-71030E4DA77F}"/>
              </a:ext>
            </a:extLst>
          </p:cNvPr>
          <p:cNvSpPr/>
          <p:nvPr/>
        </p:nvSpPr>
        <p:spPr>
          <a:xfrm>
            <a:off x="2080590" y="2707612"/>
            <a:ext cx="3260034" cy="1149123"/>
          </a:xfrm>
          <a:prstGeom prst="roundRect">
            <a:avLst/>
          </a:prstGeom>
          <a:solidFill>
            <a:schemeClr val="tx2">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Humbly asked Him to remove our shortcomings.</a:t>
            </a:r>
            <a:endParaRPr lang="en-US" b="1" dirty="0">
              <a:solidFill>
                <a:schemeClr val="tx1"/>
              </a:solidFill>
              <a:latin typeface="+mj-lt"/>
              <a:cs typeface="Times New Roman" panose="02020603050405020304" pitchFamily="18" charset="0"/>
            </a:endParaRPr>
          </a:p>
        </p:txBody>
      </p:sp>
      <p:sp>
        <p:nvSpPr>
          <p:cNvPr id="10" name="Rectangle: Rounded Corners 9">
            <a:extLst>
              <a:ext uri="{FF2B5EF4-FFF2-40B4-BE49-F238E27FC236}">
                <a16:creationId xmlns:a16="http://schemas.microsoft.com/office/drawing/2014/main" id="{A73E2241-E061-4461-81E1-BE134C6B4353}"/>
              </a:ext>
            </a:extLst>
          </p:cNvPr>
          <p:cNvSpPr/>
          <p:nvPr/>
        </p:nvSpPr>
        <p:spPr>
          <a:xfrm>
            <a:off x="7798904" y="1394154"/>
            <a:ext cx="3260034" cy="1149123"/>
          </a:xfrm>
          <a:prstGeom prst="roundRect">
            <a:avLst/>
          </a:prstGeom>
          <a:solidFill>
            <a:schemeClr val="tx2">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We’re entirely ready to have God remove all these defects of character.”</a:t>
            </a:r>
            <a:endParaRPr lang="en-US" b="1" dirty="0">
              <a:solidFill>
                <a:schemeClr val="tx1"/>
              </a:solidFill>
              <a:latin typeface="+mj-lt"/>
              <a:cs typeface="Times New Roman" panose="02020603050405020304" pitchFamily="18" charset="0"/>
            </a:endParaRPr>
          </a:p>
        </p:txBody>
      </p:sp>
      <p:sp>
        <p:nvSpPr>
          <p:cNvPr id="11" name="Rectangle: Rounded Corners 10">
            <a:extLst>
              <a:ext uri="{FF2B5EF4-FFF2-40B4-BE49-F238E27FC236}">
                <a16:creationId xmlns:a16="http://schemas.microsoft.com/office/drawing/2014/main" id="{BD9329F6-C124-40C2-B5AA-FD598B45083F}"/>
              </a:ext>
            </a:extLst>
          </p:cNvPr>
          <p:cNvSpPr/>
          <p:nvPr/>
        </p:nvSpPr>
        <p:spPr>
          <a:xfrm>
            <a:off x="2093843" y="5276195"/>
            <a:ext cx="3260034" cy="1371072"/>
          </a:xfrm>
          <a:prstGeom prst="roundRect">
            <a:avLst/>
          </a:prstGeom>
          <a:solidFill>
            <a:schemeClr val="tx2">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“Made direct amends to such people wherever possible, except when to do so would injure them or others.”</a:t>
            </a:r>
            <a:endParaRPr lang="en-US" b="1" dirty="0">
              <a:solidFill>
                <a:schemeClr val="tx1"/>
              </a:solidFill>
              <a:latin typeface="+mj-lt"/>
              <a:cs typeface="Times New Roman" panose="02020603050405020304" pitchFamily="18" charset="0"/>
            </a:endParaRPr>
          </a:p>
        </p:txBody>
      </p:sp>
      <p:sp>
        <p:nvSpPr>
          <p:cNvPr id="17" name="Rectangle 16">
            <a:extLst>
              <a:ext uri="{FF2B5EF4-FFF2-40B4-BE49-F238E27FC236}">
                <a16:creationId xmlns:a16="http://schemas.microsoft.com/office/drawing/2014/main" id="{B919B2C0-7C25-4136-B323-89419E254DA4}"/>
              </a:ext>
            </a:extLst>
          </p:cNvPr>
          <p:cNvSpPr/>
          <p:nvPr/>
        </p:nvSpPr>
        <p:spPr>
          <a:xfrm>
            <a:off x="1415452" y="5426835"/>
            <a:ext cx="678391" cy="954107"/>
          </a:xfrm>
          <a:prstGeom prst="rect">
            <a:avLst/>
          </a:prstGeom>
        </p:spPr>
        <p:txBody>
          <a:bodyPr wrap="square">
            <a:spAutoFit/>
          </a:bodyPr>
          <a:lstStyle/>
          <a:p>
            <a:r>
              <a:rPr lang="en-US" sz="5600" b="1" dirty="0">
                <a:ln/>
                <a:solidFill>
                  <a:schemeClr val="tx2">
                    <a:lumMod val="75000"/>
                  </a:schemeClr>
                </a:solidFill>
                <a:latin typeface="Rockwell Extra Bold" panose="02060903040505020403" pitchFamily="18" charset="0"/>
              </a:rPr>
              <a:t>9</a:t>
            </a:r>
            <a:endParaRPr lang="en-US" sz="5600" dirty="0">
              <a:solidFill>
                <a:schemeClr val="tx2">
                  <a:lumMod val="75000"/>
                </a:schemeClr>
              </a:solidFill>
            </a:endParaRPr>
          </a:p>
        </p:txBody>
      </p:sp>
      <p:sp>
        <p:nvSpPr>
          <p:cNvPr id="18" name="Rectangle 17">
            <a:extLst>
              <a:ext uri="{FF2B5EF4-FFF2-40B4-BE49-F238E27FC236}">
                <a16:creationId xmlns:a16="http://schemas.microsoft.com/office/drawing/2014/main" id="{E115A9CD-6039-4D7D-8E6D-8968533924C5}"/>
              </a:ext>
            </a:extLst>
          </p:cNvPr>
          <p:cNvSpPr/>
          <p:nvPr/>
        </p:nvSpPr>
        <p:spPr>
          <a:xfrm>
            <a:off x="1375764" y="253294"/>
            <a:ext cx="678391" cy="954107"/>
          </a:xfrm>
          <a:prstGeom prst="rect">
            <a:avLst/>
          </a:prstGeom>
        </p:spPr>
        <p:txBody>
          <a:bodyPr wrap="none">
            <a:spAutoFit/>
          </a:bodyPr>
          <a:lstStyle/>
          <a:p>
            <a:r>
              <a:rPr lang="en-US" sz="5600" b="1" dirty="0">
                <a:ln/>
                <a:solidFill>
                  <a:schemeClr val="tx2">
                    <a:lumMod val="75000"/>
                  </a:schemeClr>
                </a:solidFill>
                <a:latin typeface="Rockwell Extra Bold" panose="02060903040505020403" pitchFamily="18" charset="0"/>
              </a:rPr>
              <a:t>5</a:t>
            </a:r>
            <a:endParaRPr lang="en-US" sz="5600" dirty="0">
              <a:solidFill>
                <a:schemeClr val="tx2">
                  <a:lumMod val="75000"/>
                </a:schemeClr>
              </a:solidFill>
            </a:endParaRPr>
          </a:p>
        </p:txBody>
      </p:sp>
      <p:sp>
        <p:nvSpPr>
          <p:cNvPr id="19" name="Rectangle 18">
            <a:extLst>
              <a:ext uri="{FF2B5EF4-FFF2-40B4-BE49-F238E27FC236}">
                <a16:creationId xmlns:a16="http://schemas.microsoft.com/office/drawing/2014/main" id="{799A2270-9D9A-4F5B-8FF8-C3A877961165}"/>
              </a:ext>
            </a:extLst>
          </p:cNvPr>
          <p:cNvSpPr/>
          <p:nvPr/>
        </p:nvSpPr>
        <p:spPr>
          <a:xfrm>
            <a:off x="1342562" y="1518476"/>
            <a:ext cx="678391" cy="954107"/>
          </a:xfrm>
          <a:prstGeom prst="rect">
            <a:avLst/>
          </a:prstGeom>
        </p:spPr>
        <p:txBody>
          <a:bodyPr wrap="none">
            <a:spAutoFit/>
          </a:bodyPr>
          <a:lstStyle/>
          <a:p>
            <a:r>
              <a:rPr lang="en-US" sz="5600" b="1" dirty="0">
                <a:ln/>
                <a:solidFill>
                  <a:schemeClr val="tx2">
                    <a:lumMod val="75000"/>
                  </a:schemeClr>
                </a:solidFill>
                <a:latin typeface="Rockwell Extra Bold" panose="02060903040505020403" pitchFamily="18" charset="0"/>
              </a:rPr>
              <a:t>6</a:t>
            </a:r>
            <a:endParaRPr lang="en-US" sz="5600" dirty="0">
              <a:solidFill>
                <a:schemeClr val="tx2">
                  <a:lumMod val="75000"/>
                </a:schemeClr>
              </a:solidFill>
            </a:endParaRPr>
          </a:p>
        </p:txBody>
      </p:sp>
      <p:sp>
        <p:nvSpPr>
          <p:cNvPr id="20" name="Rectangle 19">
            <a:extLst>
              <a:ext uri="{FF2B5EF4-FFF2-40B4-BE49-F238E27FC236}">
                <a16:creationId xmlns:a16="http://schemas.microsoft.com/office/drawing/2014/main" id="{F456C3CE-C407-4207-B3E8-67D0C8BEBF4A}"/>
              </a:ext>
            </a:extLst>
          </p:cNvPr>
          <p:cNvSpPr/>
          <p:nvPr/>
        </p:nvSpPr>
        <p:spPr>
          <a:xfrm>
            <a:off x="1342563" y="2877110"/>
            <a:ext cx="678391" cy="954107"/>
          </a:xfrm>
          <a:prstGeom prst="rect">
            <a:avLst/>
          </a:prstGeom>
        </p:spPr>
        <p:txBody>
          <a:bodyPr wrap="none">
            <a:spAutoFit/>
          </a:bodyPr>
          <a:lstStyle/>
          <a:p>
            <a:r>
              <a:rPr lang="en-US" sz="5600" b="1" dirty="0">
                <a:ln/>
                <a:solidFill>
                  <a:schemeClr val="tx2">
                    <a:lumMod val="75000"/>
                  </a:schemeClr>
                </a:solidFill>
                <a:latin typeface="Rockwell Extra Bold" panose="02060903040505020403" pitchFamily="18" charset="0"/>
              </a:rPr>
              <a:t>7</a:t>
            </a:r>
            <a:endParaRPr lang="en-US" sz="5600" dirty="0">
              <a:solidFill>
                <a:schemeClr val="tx2">
                  <a:lumMod val="75000"/>
                </a:schemeClr>
              </a:solidFill>
            </a:endParaRPr>
          </a:p>
        </p:txBody>
      </p:sp>
      <p:sp>
        <p:nvSpPr>
          <p:cNvPr id="21" name="Rectangle 20">
            <a:extLst>
              <a:ext uri="{FF2B5EF4-FFF2-40B4-BE49-F238E27FC236}">
                <a16:creationId xmlns:a16="http://schemas.microsoft.com/office/drawing/2014/main" id="{94DB258D-70F3-4A15-9D85-9ED9EE878DE6}"/>
              </a:ext>
            </a:extLst>
          </p:cNvPr>
          <p:cNvSpPr/>
          <p:nvPr/>
        </p:nvSpPr>
        <p:spPr>
          <a:xfrm>
            <a:off x="1342564" y="4105005"/>
            <a:ext cx="678391" cy="954107"/>
          </a:xfrm>
          <a:prstGeom prst="rect">
            <a:avLst/>
          </a:prstGeom>
        </p:spPr>
        <p:txBody>
          <a:bodyPr wrap="none">
            <a:spAutoFit/>
          </a:bodyPr>
          <a:lstStyle/>
          <a:p>
            <a:r>
              <a:rPr lang="en-US" sz="5600" b="1" dirty="0">
                <a:ln/>
                <a:solidFill>
                  <a:schemeClr val="tx2">
                    <a:lumMod val="75000"/>
                  </a:schemeClr>
                </a:solidFill>
                <a:latin typeface="Rockwell Extra Bold" panose="02060903040505020403" pitchFamily="18" charset="0"/>
              </a:rPr>
              <a:t>8</a:t>
            </a:r>
            <a:endParaRPr lang="en-US" sz="5600" dirty="0">
              <a:solidFill>
                <a:schemeClr val="tx2">
                  <a:lumMod val="75000"/>
                </a:schemeClr>
              </a:solidFill>
            </a:endParaRPr>
          </a:p>
        </p:txBody>
      </p:sp>
    </p:spTree>
    <p:extLst>
      <p:ext uri="{BB962C8B-B14F-4D97-AF65-F5344CB8AC3E}">
        <p14:creationId xmlns:p14="http://schemas.microsoft.com/office/powerpoint/2010/main" val="16708114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additive="base">
                                        <p:cTn id="35" dur="500" fill="hold"/>
                                        <p:tgtEl>
                                          <p:spTgt spid="20"/>
                                        </p:tgtEl>
                                        <p:attrNameLst>
                                          <p:attrName>ppt_x</p:attrName>
                                        </p:attrNameLst>
                                      </p:cBhvr>
                                      <p:tavLst>
                                        <p:tav tm="0">
                                          <p:val>
                                            <p:strVal val="#ppt_x"/>
                                          </p:val>
                                        </p:tav>
                                        <p:tav tm="100000">
                                          <p:val>
                                            <p:strVal val="#ppt_x"/>
                                          </p:val>
                                        </p:tav>
                                      </p:tavLst>
                                    </p:anim>
                                    <p:anim calcmode="lin" valueType="num">
                                      <p:cBhvr additive="base">
                                        <p:cTn id="36" dur="500" fill="hold"/>
                                        <p:tgtEl>
                                          <p:spTgt spid="2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ppt_x"/>
                                          </p:val>
                                        </p:tav>
                                        <p:tav tm="100000">
                                          <p:val>
                                            <p:strVal val="#ppt_x"/>
                                          </p:val>
                                        </p:tav>
                                      </p:tavLst>
                                    </p:anim>
                                    <p:anim calcmode="lin" valueType="num">
                                      <p:cBhvr additive="base">
                                        <p:cTn id="4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500" fill="hold"/>
                                        <p:tgtEl>
                                          <p:spTgt spid="21"/>
                                        </p:tgtEl>
                                        <p:attrNameLst>
                                          <p:attrName>ppt_x</p:attrName>
                                        </p:attrNameLst>
                                      </p:cBhvr>
                                      <p:tavLst>
                                        <p:tav tm="0">
                                          <p:val>
                                            <p:strVal val="#ppt_x"/>
                                          </p:val>
                                        </p:tav>
                                        <p:tav tm="100000">
                                          <p:val>
                                            <p:strVal val="#ppt_x"/>
                                          </p:val>
                                        </p:tav>
                                      </p:tavLst>
                                    </p:anim>
                                    <p:anim calcmode="lin" valueType="num">
                                      <p:cBhvr additive="base">
                                        <p:cTn id="50" dur="500" fill="hold"/>
                                        <p:tgtEl>
                                          <p:spTgt spid="21"/>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6"/>
                                        </p:tgtEl>
                                        <p:attrNameLst>
                                          <p:attrName>style.visibility</p:attrName>
                                        </p:attrNameLst>
                                      </p:cBhvr>
                                      <p:to>
                                        <p:strVal val="visible"/>
                                      </p:to>
                                    </p:set>
                                    <p:anim calcmode="lin" valueType="num">
                                      <p:cBhvr additive="base">
                                        <p:cTn id="53" dur="500" fill="hold"/>
                                        <p:tgtEl>
                                          <p:spTgt spid="6"/>
                                        </p:tgtEl>
                                        <p:attrNameLst>
                                          <p:attrName>ppt_x</p:attrName>
                                        </p:attrNameLst>
                                      </p:cBhvr>
                                      <p:tavLst>
                                        <p:tav tm="0">
                                          <p:val>
                                            <p:strVal val="#ppt_x"/>
                                          </p:val>
                                        </p:tav>
                                        <p:tav tm="100000">
                                          <p:val>
                                            <p:strVal val="#ppt_x"/>
                                          </p:val>
                                        </p:tav>
                                      </p:tavLst>
                                    </p:anim>
                                    <p:anim calcmode="lin" valueType="num">
                                      <p:cBhvr additive="base">
                                        <p:cTn id="54" dur="500" fill="hold"/>
                                        <p:tgtEl>
                                          <p:spTgt spid="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8"/>
                                        </p:tgtEl>
                                        <p:attrNameLst>
                                          <p:attrName>style.visibility</p:attrName>
                                        </p:attrNameLst>
                                      </p:cBhvr>
                                      <p:to>
                                        <p:strVal val="visible"/>
                                      </p:to>
                                    </p:set>
                                    <p:anim calcmode="lin" valueType="num">
                                      <p:cBhvr additive="base">
                                        <p:cTn id="57" dur="500" fill="hold"/>
                                        <p:tgtEl>
                                          <p:spTgt spid="8"/>
                                        </p:tgtEl>
                                        <p:attrNameLst>
                                          <p:attrName>ppt_x</p:attrName>
                                        </p:attrNameLst>
                                      </p:cBhvr>
                                      <p:tavLst>
                                        <p:tav tm="0">
                                          <p:val>
                                            <p:strVal val="#ppt_x"/>
                                          </p:val>
                                        </p:tav>
                                        <p:tav tm="100000">
                                          <p:val>
                                            <p:strVal val="#ppt_x"/>
                                          </p:val>
                                        </p:tav>
                                      </p:tavLst>
                                    </p:anim>
                                    <p:anim calcmode="lin" valueType="num">
                                      <p:cBhvr additive="base">
                                        <p:cTn id="5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additive="base">
                                        <p:cTn id="63" dur="500" fill="hold"/>
                                        <p:tgtEl>
                                          <p:spTgt spid="17"/>
                                        </p:tgtEl>
                                        <p:attrNameLst>
                                          <p:attrName>ppt_x</p:attrName>
                                        </p:attrNameLst>
                                      </p:cBhvr>
                                      <p:tavLst>
                                        <p:tav tm="0">
                                          <p:val>
                                            <p:strVal val="#ppt_x"/>
                                          </p:val>
                                        </p:tav>
                                        <p:tav tm="100000">
                                          <p:val>
                                            <p:strVal val="#ppt_x"/>
                                          </p:val>
                                        </p:tav>
                                      </p:tavLst>
                                    </p:anim>
                                    <p:anim calcmode="lin" valueType="num">
                                      <p:cBhvr additive="base">
                                        <p:cTn id="64" dur="500" fill="hold"/>
                                        <p:tgtEl>
                                          <p:spTgt spid="17"/>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1"/>
                                        </p:tgtEl>
                                        <p:attrNameLst>
                                          <p:attrName>style.visibility</p:attrName>
                                        </p:attrNameLst>
                                      </p:cBhvr>
                                      <p:to>
                                        <p:strVal val="visible"/>
                                      </p:to>
                                    </p:set>
                                    <p:anim calcmode="lin" valueType="num">
                                      <p:cBhvr additive="base">
                                        <p:cTn id="67" dur="500" fill="hold"/>
                                        <p:tgtEl>
                                          <p:spTgt spid="11"/>
                                        </p:tgtEl>
                                        <p:attrNameLst>
                                          <p:attrName>ppt_x</p:attrName>
                                        </p:attrNameLst>
                                      </p:cBhvr>
                                      <p:tavLst>
                                        <p:tav tm="0">
                                          <p:val>
                                            <p:strVal val="#ppt_x"/>
                                          </p:val>
                                        </p:tav>
                                        <p:tav tm="100000">
                                          <p:val>
                                            <p:strVal val="#ppt_x"/>
                                          </p:val>
                                        </p:tav>
                                      </p:tavLst>
                                    </p:anim>
                                    <p:anim calcmode="lin" valueType="num">
                                      <p:cBhvr additive="base">
                                        <p:cTn id="68" dur="500" fill="hold"/>
                                        <p:tgtEl>
                                          <p:spTgt spid="1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7"/>
                                        </p:tgtEl>
                                        <p:attrNameLst>
                                          <p:attrName>style.visibility</p:attrName>
                                        </p:attrNameLst>
                                      </p:cBhvr>
                                      <p:to>
                                        <p:strVal val="visible"/>
                                      </p:to>
                                    </p:set>
                                    <p:anim calcmode="lin" valueType="num">
                                      <p:cBhvr additive="base">
                                        <p:cTn id="71" dur="500" fill="hold"/>
                                        <p:tgtEl>
                                          <p:spTgt spid="7"/>
                                        </p:tgtEl>
                                        <p:attrNameLst>
                                          <p:attrName>ppt_x</p:attrName>
                                        </p:attrNameLst>
                                      </p:cBhvr>
                                      <p:tavLst>
                                        <p:tav tm="0">
                                          <p:val>
                                            <p:strVal val="#ppt_x"/>
                                          </p:val>
                                        </p:tav>
                                        <p:tav tm="100000">
                                          <p:val>
                                            <p:strVal val="#ppt_x"/>
                                          </p:val>
                                        </p:tav>
                                      </p:tavLst>
                                    </p:anim>
                                    <p:anim calcmode="lin" valueType="num">
                                      <p:cBhvr additive="base">
                                        <p:cTn id="7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7" grpId="0"/>
      <p:bldP spid="18" grpId="0"/>
      <p:bldP spid="19" grpId="0"/>
      <p:bldP spid="20" grpId="0"/>
      <p:bldP spid="2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30D91B5-8547-432B-B775-81EC87B1DF4F}"/>
              </a:ext>
            </a:extLst>
          </p:cNvPr>
          <p:cNvSpPr/>
          <p:nvPr/>
        </p:nvSpPr>
        <p:spPr>
          <a:xfrm>
            <a:off x="2080591" y="528306"/>
            <a:ext cx="3260034" cy="2183245"/>
          </a:xfrm>
          <a:prstGeom prst="roundRect">
            <a:avLst/>
          </a:prstGeom>
          <a:solidFill>
            <a:schemeClr val="tx2">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“Continued to take personal inventory and when we were wrong promptly admitted it.”</a:t>
            </a:r>
            <a:endParaRPr lang="en-US" b="1" dirty="0">
              <a:solidFill>
                <a:schemeClr val="tx1"/>
              </a:solidFill>
              <a:latin typeface="+mj-lt"/>
              <a:cs typeface="Times New Roman" panose="02020603050405020304" pitchFamily="18" charset="0"/>
            </a:endParaRPr>
          </a:p>
        </p:txBody>
      </p:sp>
      <p:sp>
        <p:nvSpPr>
          <p:cNvPr id="4" name="Rectangle 3">
            <a:extLst>
              <a:ext uri="{FF2B5EF4-FFF2-40B4-BE49-F238E27FC236}">
                <a16:creationId xmlns:a16="http://schemas.microsoft.com/office/drawing/2014/main" id="{537AAFA9-EE9A-4527-8B7C-E8EE62D86556}"/>
              </a:ext>
            </a:extLst>
          </p:cNvPr>
          <p:cNvSpPr/>
          <p:nvPr/>
        </p:nvSpPr>
        <p:spPr>
          <a:xfrm>
            <a:off x="5446641" y="1067242"/>
            <a:ext cx="5552661" cy="114912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Self-searching becomes a regular habit.</a:t>
            </a:r>
          </a:p>
          <a:p>
            <a:pPr algn="ctr"/>
            <a:r>
              <a:rPr lang="en-US" dirty="0"/>
              <a:t>Self restraint first objective.</a:t>
            </a:r>
            <a:endParaRPr lang="en-US" dirty="0">
              <a:solidFill>
                <a:schemeClr val="bg1"/>
              </a:solidFill>
            </a:endParaRPr>
          </a:p>
        </p:txBody>
      </p:sp>
      <p:sp>
        <p:nvSpPr>
          <p:cNvPr id="5" name="Rectangle 4">
            <a:extLst>
              <a:ext uri="{FF2B5EF4-FFF2-40B4-BE49-F238E27FC236}">
                <a16:creationId xmlns:a16="http://schemas.microsoft.com/office/drawing/2014/main" id="{115671CC-DB05-42AA-8C56-F1E35050F0A8}"/>
              </a:ext>
            </a:extLst>
          </p:cNvPr>
          <p:cNvSpPr/>
          <p:nvPr/>
        </p:nvSpPr>
        <p:spPr>
          <a:xfrm>
            <a:off x="2067339" y="3021238"/>
            <a:ext cx="5552661" cy="114912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Meditation has no boundaries.</a:t>
            </a:r>
          </a:p>
          <a:p>
            <a:pPr algn="ctr"/>
            <a:r>
              <a:rPr lang="en-US" dirty="0"/>
              <a:t>Meditation and prayer to the main channels</a:t>
            </a:r>
          </a:p>
          <a:p>
            <a:pPr algn="ctr"/>
            <a:r>
              <a:rPr lang="en-US" dirty="0"/>
              <a:t> to Higher Power. </a:t>
            </a:r>
            <a:endParaRPr lang="en-US" dirty="0">
              <a:solidFill>
                <a:schemeClr val="bg1"/>
              </a:solidFill>
            </a:endParaRPr>
          </a:p>
        </p:txBody>
      </p:sp>
      <p:sp>
        <p:nvSpPr>
          <p:cNvPr id="6" name="Rectangle 5">
            <a:extLst>
              <a:ext uri="{FF2B5EF4-FFF2-40B4-BE49-F238E27FC236}">
                <a16:creationId xmlns:a16="http://schemas.microsoft.com/office/drawing/2014/main" id="{4418FC6D-051A-4EF8-8D57-970646D8D89E}"/>
              </a:ext>
            </a:extLst>
          </p:cNvPr>
          <p:cNvSpPr/>
          <p:nvPr/>
        </p:nvSpPr>
        <p:spPr>
          <a:xfrm>
            <a:off x="5446641" y="5136401"/>
            <a:ext cx="5552661" cy="114912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What is spiritual awakening? A new state of consciousness and being is received as a free gift.</a:t>
            </a:r>
            <a:endParaRPr lang="en-US" dirty="0">
              <a:solidFill>
                <a:schemeClr val="bg1"/>
              </a:solidFill>
            </a:endParaRPr>
          </a:p>
        </p:txBody>
      </p:sp>
      <p:sp>
        <p:nvSpPr>
          <p:cNvPr id="7" name="Rectangle: Rounded Corners 6">
            <a:extLst>
              <a:ext uri="{FF2B5EF4-FFF2-40B4-BE49-F238E27FC236}">
                <a16:creationId xmlns:a16="http://schemas.microsoft.com/office/drawing/2014/main" id="{3B192629-1696-46E4-9B63-7755D6F14172}"/>
              </a:ext>
            </a:extLst>
          </p:cNvPr>
          <p:cNvSpPr/>
          <p:nvPr/>
        </p:nvSpPr>
        <p:spPr>
          <a:xfrm>
            <a:off x="1994451" y="4466796"/>
            <a:ext cx="3392555" cy="2151659"/>
          </a:xfrm>
          <a:prstGeom prst="roundRect">
            <a:avLst/>
          </a:prstGeom>
          <a:solidFill>
            <a:schemeClr val="tx2">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“Having had a spiritual awakening as the result of these steps, we try to carry this message to alcoholics, and to practice these principles in all our affairs.”</a:t>
            </a:r>
            <a:endParaRPr lang="en-US" b="1" dirty="0">
              <a:solidFill>
                <a:schemeClr val="tx1"/>
              </a:solidFill>
              <a:latin typeface="+mj-lt"/>
              <a:cs typeface="Times New Roman" panose="02020603050405020304" pitchFamily="18" charset="0"/>
            </a:endParaRPr>
          </a:p>
        </p:txBody>
      </p:sp>
      <p:sp>
        <p:nvSpPr>
          <p:cNvPr id="8" name="Rectangle: Rounded Corners 7">
            <a:extLst>
              <a:ext uri="{FF2B5EF4-FFF2-40B4-BE49-F238E27FC236}">
                <a16:creationId xmlns:a16="http://schemas.microsoft.com/office/drawing/2014/main" id="{F1A7F67F-55B4-4F71-9EA0-7371C8D9C1B3}"/>
              </a:ext>
            </a:extLst>
          </p:cNvPr>
          <p:cNvSpPr/>
          <p:nvPr/>
        </p:nvSpPr>
        <p:spPr>
          <a:xfrm>
            <a:off x="7739269" y="2512800"/>
            <a:ext cx="3260034" cy="2376528"/>
          </a:xfrm>
          <a:prstGeom prst="roundRect">
            <a:avLst/>
          </a:prstGeom>
          <a:solidFill>
            <a:schemeClr val="tx2">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“Sought through prayer and meditation to improve our conscious contact with God as we understood Him, praying only for knowledge of His will for us and the power to carry that out.”</a:t>
            </a:r>
            <a:endParaRPr lang="en-US" b="1" dirty="0">
              <a:solidFill>
                <a:schemeClr val="tx1"/>
              </a:solidFill>
              <a:latin typeface="+mj-lt"/>
              <a:cs typeface="Times New Roman" panose="02020603050405020304" pitchFamily="18" charset="0"/>
            </a:endParaRPr>
          </a:p>
        </p:txBody>
      </p:sp>
      <p:sp>
        <p:nvSpPr>
          <p:cNvPr id="2" name="Rectangle 1">
            <a:extLst>
              <a:ext uri="{FF2B5EF4-FFF2-40B4-BE49-F238E27FC236}">
                <a16:creationId xmlns:a16="http://schemas.microsoft.com/office/drawing/2014/main" id="{85DF8D2C-D773-495F-93D8-8C04B488309B}"/>
              </a:ext>
            </a:extLst>
          </p:cNvPr>
          <p:cNvSpPr/>
          <p:nvPr/>
        </p:nvSpPr>
        <p:spPr>
          <a:xfrm>
            <a:off x="5844805" y="2463438"/>
            <a:ext cx="184731" cy="369332"/>
          </a:xfrm>
          <a:prstGeom prst="rect">
            <a:avLst/>
          </a:prstGeom>
        </p:spPr>
        <p:txBody>
          <a:bodyPr wrap="none">
            <a:spAutoFit/>
          </a:bodyPr>
          <a:lstStyle/>
          <a:p>
            <a:endParaRPr lang="en-US" dirty="0">
              <a:solidFill>
                <a:schemeClr val="tx2">
                  <a:lumMod val="75000"/>
                </a:schemeClr>
              </a:solidFill>
            </a:endParaRPr>
          </a:p>
        </p:txBody>
      </p:sp>
      <p:sp>
        <p:nvSpPr>
          <p:cNvPr id="10" name="Rectangle 9">
            <a:extLst>
              <a:ext uri="{FF2B5EF4-FFF2-40B4-BE49-F238E27FC236}">
                <a16:creationId xmlns:a16="http://schemas.microsoft.com/office/drawing/2014/main" id="{A31CDC33-6C6E-4178-9753-BCD1271BC1B3}"/>
              </a:ext>
            </a:extLst>
          </p:cNvPr>
          <p:cNvSpPr/>
          <p:nvPr/>
        </p:nvSpPr>
        <p:spPr>
          <a:xfrm>
            <a:off x="895221" y="3083758"/>
            <a:ext cx="1225469" cy="954107"/>
          </a:xfrm>
          <a:prstGeom prst="rect">
            <a:avLst/>
          </a:prstGeom>
        </p:spPr>
        <p:txBody>
          <a:bodyPr wrap="square">
            <a:spAutoFit/>
          </a:bodyPr>
          <a:lstStyle/>
          <a:p>
            <a:r>
              <a:rPr lang="en-US" sz="5600" b="1" dirty="0">
                <a:ln/>
                <a:solidFill>
                  <a:schemeClr val="tx2">
                    <a:lumMod val="75000"/>
                  </a:schemeClr>
                </a:solidFill>
                <a:latin typeface="Rockwell Extra Bold" panose="02060903040505020403" pitchFamily="18" charset="0"/>
              </a:rPr>
              <a:t>11</a:t>
            </a:r>
            <a:endParaRPr lang="en-US" sz="5600" dirty="0"/>
          </a:p>
        </p:txBody>
      </p:sp>
      <p:sp>
        <p:nvSpPr>
          <p:cNvPr id="11" name="Rectangle 10">
            <a:extLst>
              <a:ext uri="{FF2B5EF4-FFF2-40B4-BE49-F238E27FC236}">
                <a16:creationId xmlns:a16="http://schemas.microsoft.com/office/drawing/2014/main" id="{3E443D09-706F-4863-8232-ADEE75B4F4E5}"/>
              </a:ext>
            </a:extLst>
          </p:cNvPr>
          <p:cNvSpPr/>
          <p:nvPr/>
        </p:nvSpPr>
        <p:spPr>
          <a:xfrm>
            <a:off x="855122" y="4975234"/>
            <a:ext cx="1225469" cy="954107"/>
          </a:xfrm>
          <a:prstGeom prst="rect">
            <a:avLst/>
          </a:prstGeom>
        </p:spPr>
        <p:txBody>
          <a:bodyPr wrap="square">
            <a:spAutoFit/>
          </a:bodyPr>
          <a:lstStyle/>
          <a:p>
            <a:r>
              <a:rPr lang="en-US" sz="5600" b="1" dirty="0">
                <a:ln/>
                <a:solidFill>
                  <a:schemeClr val="tx2">
                    <a:lumMod val="75000"/>
                  </a:schemeClr>
                </a:solidFill>
                <a:latin typeface="Rockwell Extra Bold" panose="02060903040505020403" pitchFamily="18" charset="0"/>
              </a:rPr>
              <a:t>12</a:t>
            </a:r>
            <a:endParaRPr lang="en-US" sz="5600" dirty="0">
              <a:solidFill>
                <a:schemeClr val="tx2">
                  <a:lumMod val="75000"/>
                </a:schemeClr>
              </a:solidFill>
            </a:endParaRPr>
          </a:p>
        </p:txBody>
      </p:sp>
      <p:sp>
        <p:nvSpPr>
          <p:cNvPr id="12" name="Rectangle 11">
            <a:extLst>
              <a:ext uri="{FF2B5EF4-FFF2-40B4-BE49-F238E27FC236}">
                <a16:creationId xmlns:a16="http://schemas.microsoft.com/office/drawing/2014/main" id="{BD2875DA-FD2B-4E47-8ACF-54C3620256E3}"/>
              </a:ext>
            </a:extLst>
          </p:cNvPr>
          <p:cNvSpPr/>
          <p:nvPr/>
        </p:nvSpPr>
        <p:spPr>
          <a:xfrm>
            <a:off x="841870" y="1056394"/>
            <a:ext cx="1225469" cy="954107"/>
          </a:xfrm>
          <a:prstGeom prst="rect">
            <a:avLst/>
          </a:prstGeom>
        </p:spPr>
        <p:txBody>
          <a:bodyPr wrap="square">
            <a:spAutoFit/>
          </a:bodyPr>
          <a:lstStyle/>
          <a:p>
            <a:r>
              <a:rPr lang="en-US" sz="5600" b="1" dirty="0">
                <a:ln/>
                <a:solidFill>
                  <a:schemeClr val="tx2">
                    <a:lumMod val="75000"/>
                  </a:schemeClr>
                </a:solidFill>
                <a:latin typeface="Rockwell Extra Bold" panose="02060903040505020403" pitchFamily="18" charset="0"/>
              </a:rPr>
              <a:t>10</a:t>
            </a:r>
            <a:endParaRPr lang="en-US" sz="5600" dirty="0"/>
          </a:p>
        </p:txBody>
      </p:sp>
    </p:spTree>
    <p:extLst>
      <p:ext uri="{BB962C8B-B14F-4D97-AF65-F5344CB8AC3E}">
        <p14:creationId xmlns:p14="http://schemas.microsoft.com/office/powerpoint/2010/main" val="132458205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additive="base">
                                        <p:cTn id="41" dur="500" fill="hold"/>
                                        <p:tgtEl>
                                          <p:spTgt spid="7"/>
                                        </p:tgtEl>
                                        <p:attrNameLst>
                                          <p:attrName>ppt_x</p:attrName>
                                        </p:attrNameLst>
                                      </p:cBhvr>
                                      <p:tavLst>
                                        <p:tav tm="0">
                                          <p:val>
                                            <p:strVal val="#ppt_x"/>
                                          </p:val>
                                        </p:tav>
                                        <p:tav tm="100000">
                                          <p:val>
                                            <p:strVal val="#ppt_x"/>
                                          </p:val>
                                        </p:tav>
                                      </p:tavLst>
                                    </p:anim>
                                    <p:anim calcmode="lin" valueType="num">
                                      <p:cBhvr additive="base">
                                        <p:cTn id="42" dur="500" fill="hold"/>
                                        <p:tgtEl>
                                          <p:spTgt spid="7"/>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6"/>
                                        </p:tgtEl>
                                        <p:attrNameLst>
                                          <p:attrName>style.visibility</p:attrName>
                                        </p:attrNameLst>
                                      </p:cBhvr>
                                      <p:to>
                                        <p:strVal val="visible"/>
                                      </p:to>
                                    </p:set>
                                    <p:anim calcmode="lin" valueType="num">
                                      <p:cBhvr additive="base">
                                        <p:cTn id="45" dur="500" fill="hold"/>
                                        <p:tgtEl>
                                          <p:spTgt spid="6"/>
                                        </p:tgtEl>
                                        <p:attrNameLst>
                                          <p:attrName>ppt_x</p:attrName>
                                        </p:attrNameLst>
                                      </p:cBhvr>
                                      <p:tavLst>
                                        <p:tav tm="0">
                                          <p:val>
                                            <p:strVal val="#ppt_x"/>
                                          </p:val>
                                        </p:tav>
                                        <p:tav tm="100000">
                                          <p:val>
                                            <p:strVal val="#ppt_x"/>
                                          </p:val>
                                        </p:tav>
                                      </p:tavLst>
                                    </p:anim>
                                    <p:anim calcmode="lin" valueType="num">
                                      <p:cBhvr additive="base">
                                        <p:cTn id="4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10" grpId="0"/>
      <p:bldP spid="11"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53B5FA82-7C3A-4682-80F6-75AF8CD19486}"/>
              </a:ext>
            </a:extLst>
          </p:cNvPr>
          <p:cNvSpPr/>
          <p:nvPr/>
        </p:nvSpPr>
        <p:spPr>
          <a:xfrm>
            <a:off x="775363" y="1330002"/>
            <a:ext cx="7819048" cy="5303997"/>
          </a:xfrm>
          <a:prstGeom prst="rect">
            <a:avLst/>
          </a:prstGeom>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DF3CD26-9101-4918-8CA1-81172402932B}"/>
              </a:ext>
            </a:extLst>
          </p:cNvPr>
          <p:cNvSpPr>
            <a:spLocks noGrp="1"/>
          </p:cNvSpPr>
          <p:nvPr>
            <p:ph type="title"/>
          </p:nvPr>
        </p:nvSpPr>
        <p:spPr>
          <a:xfrm>
            <a:off x="1722783" y="624110"/>
            <a:ext cx="10124660" cy="600533"/>
          </a:xfrm>
        </p:spPr>
        <p:txBody>
          <a:bodyPr>
            <a:normAutofit/>
          </a:bodyPr>
          <a:lstStyle/>
          <a:p>
            <a:r>
              <a:rPr lang="en-US" sz="3200" b="1" dirty="0">
                <a:latin typeface="Berlin Sans FB" panose="020E0602020502020306" pitchFamily="34" charset="0"/>
                <a:cs typeface="Times New Roman" panose="02020603050405020304" pitchFamily="18" charset="0"/>
              </a:rPr>
              <a:t>DIFFERENT WAYS OF EMBRACING SPIRITUALITY</a:t>
            </a:r>
          </a:p>
        </p:txBody>
      </p:sp>
      <p:sp>
        <p:nvSpPr>
          <p:cNvPr id="4" name="Rectangle 3">
            <a:extLst>
              <a:ext uri="{FF2B5EF4-FFF2-40B4-BE49-F238E27FC236}">
                <a16:creationId xmlns:a16="http://schemas.microsoft.com/office/drawing/2014/main" id="{28FE7608-77BA-4002-BE17-F7F741AB6828}"/>
              </a:ext>
            </a:extLst>
          </p:cNvPr>
          <p:cNvSpPr/>
          <p:nvPr/>
        </p:nvSpPr>
        <p:spPr>
          <a:xfrm>
            <a:off x="458857" y="-1224542"/>
            <a:ext cx="6096000" cy="2554545"/>
          </a:xfrm>
          <a:prstGeom prst="rect">
            <a:avLst/>
          </a:prstGeom>
        </p:spPr>
        <p:txBody>
          <a:bodyPr>
            <a:spAutoFit/>
          </a:bodyPr>
          <a:lstStyle/>
          <a:p>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i="1" dirty="0">
                <a:solidFill>
                  <a:srgbClr val="000000"/>
                </a:solidFill>
                <a:latin typeface="Times New Roman" panose="02020603050405020304" pitchFamily="18" charset="0"/>
                <a:cs typeface="Times New Roman" panose="02020603050405020304" pitchFamily="18" charset="0"/>
              </a:rPr>
              <a:t>.</a:t>
            </a:r>
            <a:r>
              <a:rPr lang="en-US" sz="2000" dirty="0">
                <a:solidFill>
                  <a:srgbClr val="000000"/>
                </a:solidFill>
                <a:latin typeface="Times New Roman" panose="02020603050405020304" pitchFamily="18" charset="0"/>
                <a:cs typeface="Times New Roman" panose="02020603050405020304" pitchFamily="18" charset="0"/>
              </a:rPr>
              <a:t> </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solidFill>
                  <a:srgbClr val="000000"/>
                </a:solidFill>
                <a:latin typeface="Times New Roman" panose="02020603050405020304" pitchFamily="18" charset="0"/>
                <a:cs typeface="Times New Roman" panose="02020603050405020304" pitchFamily="18" charset="0"/>
              </a:rPr>
              <a:t> </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6C613B72-CDE7-4ED0-8B9B-25F65EA344C1}"/>
              </a:ext>
            </a:extLst>
          </p:cNvPr>
          <p:cNvSpPr/>
          <p:nvPr/>
        </p:nvSpPr>
        <p:spPr>
          <a:xfrm>
            <a:off x="4598125" y="6082168"/>
            <a:ext cx="6096000" cy="400110"/>
          </a:xfrm>
          <a:prstGeom prst="rect">
            <a:avLst/>
          </a:prstGeom>
        </p:spPr>
        <p:txBody>
          <a:bodyPr>
            <a:spAutoFit/>
          </a:bodyPr>
          <a:lstStyle/>
          <a:p>
            <a:r>
              <a:rPr lang="en-US" sz="2000" dirty="0">
                <a:solidFill>
                  <a:srgbClr val="000000"/>
                </a:solidFill>
                <a:latin typeface="Times New Roman" panose="02020603050405020304" pitchFamily="18" charset="0"/>
                <a:cs typeface="Times New Roman" panose="02020603050405020304" pitchFamily="18" charset="0"/>
              </a:rPr>
              <a:t>. </a:t>
            </a:r>
          </a:p>
        </p:txBody>
      </p:sp>
      <p:sp>
        <p:nvSpPr>
          <p:cNvPr id="8" name="Rectangle 7">
            <a:extLst>
              <a:ext uri="{FF2B5EF4-FFF2-40B4-BE49-F238E27FC236}">
                <a16:creationId xmlns:a16="http://schemas.microsoft.com/office/drawing/2014/main" id="{059EF2D4-7E89-4EF4-93AE-E3D2F7C1B4A9}"/>
              </a:ext>
            </a:extLst>
          </p:cNvPr>
          <p:cNvSpPr/>
          <p:nvPr/>
        </p:nvSpPr>
        <p:spPr>
          <a:xfrm>
            <a:off x="7408695" y="5048604"/>
            <a:ext cx="4562310" cy="400110"/>
          </a:xfrm>
          <a:prstGeom prst="rect">
            <a:avLst/>
          </a:prstGeom>
        </p:spPr>
        <p:txBody>
          <a:bodyPr wrap="square">
            <a:spAutoFit/>
          </a:bodyPr>
          <a:lstStyle/>
          <a:p>
            <a:endParaRPr lang="en-US" sz="2000" dirty="0">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5FEFD395-A9CC-4596-B25C-31928AF43696}"/>
              </a:ext>
            </a:extLst>
          </p:cNvPr>
          <p:cNvSpPr/>
          <p:nvPr/>
        </p:nvSpPr>
        <p:spPr>
          <a:xfrm>
            <a:off x="790996" y="2012109"/>
            <a:ext cx="5264935" cy="1631216"/>
          </a:xfrm>
          <a:prstGeom prst="rect">
            <a:avLst/>
          </a:prstGeom>
        </p:spPr>
        <p:txBody>
          <a:bodyPr wrap="square">
            <a:spAutoFit/>
          </a:bodyPr>
          <a:lstStyle/>
          <a:p>
            <a:r>
              <a:rPr lang="en-US" sz="2000" dirty="0">
                <a:solidFill>
                  <a:srgbClr val="000000"/>
                </a:solidFill>
                <a:latin typeface="Times New Roman" panose="02020603050405020304" pitchFamily="18" charset="0"/>
                <a:cs typeface="Times New Roman" panose="02020603050405020304" pitchFamily="18" charset="0"/>
              </a:rPr>
              <a:t> </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solidFill>
                  <a:srgbClr val="000000"/>
                </a:solidFill>
                <a:latin typeface="Times New Roman" panose="02020603050405020304" pitchFamily="18" charset="0"/>
                <a:cs typeface="Times New Roman" panose="02020603050405020304" pitchFamily="18" charset="0"/>
              </a:rPr>
              <a:t>4. SET ASIDE TIME EACH DAY TO SPEND IN SPIRITUAL REFLECTION AND CONTEMPLATION. </a:t>
            </a:r>
            <a:endParaRPr lang="en-US" sz="2000" dirty="0">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EBB05DF7-36AA-40F6-B858-85268A21E9C3}"/>
              </a:ext>
            </a:extLst>
          </p:cNvPr>
          <p:cNvSpPr/>
          <p:nvPr/>
        </p:nvSpPr>
        <p:spPr>
          <a:xfrm>
            <a:off x="4598125" y="6189211"/>
            <a:ext cx="6096000" cy="1015663"/>
          </a:xfrm>
          <a:prstGeom prst="rect">
            <a:avLst/>
          </a:prstGeom>
        </p:spPr>
        <p:txBody>
          <a:bodyPr>
            <a:spAutoFit/>
          </a:bodyPr>
          <a:lstStyle/>
          <a:p>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FED810FF-AD5D-4F2F-8E53-E87D97D03A48}"/>
              </a:ext>
            </a:extLst>
          </p:cNvPr>
          <p:cNvSpPr/>
          <p:nvPr/>
        </p:nvSpPr>
        <p:spPr>
          <a:xfrm>
            <a:off x="107187" y="2319409"/>
            <a:ext cx="6096000" cy="400110"/>
          </a:xfrm>
          <a:prstGeom prst="rect">
            <a:avLst/>
          </a:prstGeom>
        </p:spPr>
        <p:txBody>
          <a:bodyPr>
            <a:spAutoFit/>
          </a:bodyPr>
          <a:lstStyle/>
          <a:p>
            <a:r>
              <a:rPr lang="en-US" sz="2000" dirty="0">
                <a:solidFill>
                  <a:srgbClr val="000000"/>
                </a:solidFill>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C08CD334-E453-4ACA-AFE3-BBCDA2DCA25B}"/>
              </a:ext>
            </a:extLst>
          </p:cNvPr>
          <p:cNvSpPr/>
          <p:nvPr/>
        </p:nvSpPr>
        <p:spPr>
          <a:xfrm>
            <a:off x="6268279" y="4669981"/>
            <a:ext cx="6096000" cy="707886"/>
          </a:xfrm>
          <a:prstGeom prst="rect">
            <a:avLst/>
          </a:prstGeom>
        </p:spPr>
        <p:txBody>
          <a:bodyPr>
            <a:spAutoFit/>
          </a:bodyPr>
          <a:lstStyle/>
          <a:p>
            <a:r>
              <a:rPr lang="en-US" sz="2000" i="1" dirty="0">
                <a:solidFill>
                  <a:srgbClr val="000000"/>
                </a:solidFill>
                <a:latin typeface="Times New Roman" panose="02020603050405020304" pitchFamily="18" charset="0"/>
                <a:cs typeface="Times New Roman" panose="02020603050405020304" pitchFamily="18" charset="0"/>
              </a:rPr>
              <a:t>.</a:t>
            </a:r>
            <a:r>
              <a:rPr lang="en-US" sz="2000" dirty="0">
                <a:solidFill>
                  <a:srgbClr val="000000"/>
                </a:solidFill>
                <a:latin typeface="Times New Roman" panose="02020603050405020304" pitchFamily="18" charset="0"/>
                <a:cs typeface="Times New Roman" panose="02020603050405020304" pitchFamily="18" charset="0"/>
              </a:rPr>
              <a:t> </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E6B685BC-BEF3-4F32-90C0-85D5CD098072}"/>
              </a:ext>
            </a:extLst>
          </p:cNvPr>
          <p:cNvSpPr/>
          <p:nvPr/>
        </p:nvSpPr>
        <p:spPr>
          <a:xfrm>
            <a:off x="807103" y="1344804"/>
            <a:ext cx="4042260" cy="400110"/>
          </a:xfrm>
          <a:prstGeom prst="rect">
            <a:avLst/>
          </a:prstGeom>
        </p:spPr>
        <p:txBody>
          <a:bodyPr wrap="none">
            <a:spAutoFit/>
          </a:bodyPr>
          <a:lstStyle/>
          <a:p>
            <a:r>
              <a:rPr lang="en-US" sz="2000" dirty="0">
                <a:solidFill>
                  <a:srgbClr val="000000"/>
                </a:solidFill>
                <a:latin typeface="Times New Roman" panose="02020603050405020304" pitchFamily="18" charset="0"/>
                <a:cs typeface="Times New Roman" panose="02020603050405020304" pitchFamily="18" charset="0"/>
              </a:rPr>
              <a:t>1. RECOGNIZE YOUR CREATOR. </a:t>
            </a:r>
            <a:endParaRPr lang="en-US" sz="2000" dirty="0">
              <a:latin typeface="Times New Roman" panose="02020603050405020304" pitchFamily="18" charset="0"/>
              <a:cs typeface="Times New Roman" panose="02020603050405020304" pitchFamily="18" charset="0"/>
            </a:endParaRPr>
          </a:p>
        </p:txBody>
      </p:sp>
      <p:sp>
        <p:nvSpPr>
          <p:cNvPr id="19" name="Rectangle: Rounded Corners 18">
            <a:extLst>
              <a:ext uri="{FF2B5EF4-FFF2-40B4-BE49-F238E27FC236}">
                <a16:creationId xmlns:a16="http://schemas.microsoft.com/office/drawing/2014/main" id="{6BEF086E-2DB2-47CB-BB8A-52F596567B8F}"/>
              </a:ext>
            </a:extLst>
          </p:cNvPr>
          <p:cNvSpPr/>
          <p:nvPr/>
        </p:nvSpPr>
        <p:spPr>
          <a:xfrm>
            <a:off x="8888574" y="2280878"/>
            <a:ext cx="2923914" cy="40011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latin typeface="Times New Roman" panose="02020603050405020304" pitchFamily="18" charset="0"/>
                <a:cs typeface="Times New Roman" panose="02020603050405020304" pitchFamily="18" charset="0"/>
              </a:rPr>
              <a:t> </a:t>
            </a:r>
            <a:r>
              <a:rPr lang="en-US" sz="2000" b="1" i="1" dirty="0">
                <a:solidFill>
                  <a:schemeClr val="tx1"/>
                </a:solidFill>
                <a:latin typeface="Times New Roman" panose="02020603050405020304" pitchFamily="18" charset="0"/>
                <a:cs typeface="Times New Roman" panose="02020603050405020304" pitchFamily="18" charset="0"/>
              </a:rPr>
              <a:t>Responsible</a:t>
            </a:r>
            <a:endParaRPr lang="en-US" sz="2000" b="1" dirty="0">
              <a:solidFill>
                <a:schemeClr val="tx1"/>
              </a:solidFill>
              <a:latin typeface="Times New Roman" panose="02020603050405020304" pitchFamily="18" charset="0"/>
              <a:cs typeface="Times New Roman" panose="02020603050405020304" pitchFamily="18" charset="0"/>
            </a:endParaRPr>
          </a:p>
        </p:txBody>
      </p:sp>
      <p:sp>
        <p:nvSpPr>
          <p:cNvPr id="20" name="Rectangle: Rounded Corners 19">
            <a:extLst>
              <a:ext uri="{FF2B5EF4-FFF2-40B4-BE49-F238E27FC236}">
                <a16:creationId xmlns:a16="http://schemas.microsoft.com/office/drawing/2014/main" id="{FB5A3A9C-0950-427B-AF64-EFA645429D69}"/>
              </a:ext>
            </a:extLst>
          </p:cNvPr>
          <p:cNvSpPr/>
          <p:nvPr/>
        </p:nvSpPr>
        <p:spPr>
          <a:xfrm>
            <a:off x="8906053" y="1332290"/>
            <a:ext cx="2923909" cy="40011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latin typeface="Times New Roman" panose="02020603050405020304" pitchFamily="18" charset="0"/>
                <a:cs typeface="Times New Roman" panose="02020603050405020304" pitchFamily="18" charset="0"/>
              </a:rPr>
              <a:t> </a:t>
            </a:r>
            <a:r>
              <a:rPr lang="en-US" sz="2000" b="1" i="1" dirty="0">
                <a:solidFill>
                  <a:schemeClr val="tx1"/>
                </a:solidFill>
                <a:latin typeface="Times New Roman" panose="02020603050405020304" pitchFamily="18" charset="0"/>
                <a:cs typeface="Times New Roman" panose="02020603050405020304" pitchFamily="18" charset="0"/>
              </a:rPr>
              <a:t>Humble.</a:t>
            </a:r>
            <a:r>
              <a:rPr lang="en-US" sz="2000" b="1" dirty="0">
                <a:solidFill>
                  <a:schemeClr val="tx1"/>
                </a:solidFill>
                <a:latin typeface="Times New Roman" panose="02020603050405020304" pitchFamily="18" charset="0"/>
                <a:cs typeface="Times New Roman" panose="02020603050405020304" pitchFamily="18" charset="0"/>
              </a:rPr>
              <a:t> </a:t>
            </a:r>
          </a:p>
        </p:txBody>
      </p:sp>
      <p:sp>
        <p:nvSpPr>
          <p:cNvPr id="21" name="Rectangle 20">
            <a:extLst>
              <a:ext uri="{FF2B5EF4-FFF2-40B4-BE49-F238E27FC236}">
                <a16:creationId xmlns:a16="http://schemas.microsoft.com/office/drawing/2014/main" id="{855F0F6A-ACC8-4EFF-A884-9D62618B5FC0}"/>
              </a:ext>
            </a:extLst>
          </p:cNvPr>
          <p:cNvSpPr/>
          <p:nvPr/>
        </p:nvSpPr>
        <p:spPr>
          <a:xfrm>
            <a:off x="821484" y="2219089"/>
            <a:ext cx="4009880" cy="400110"/>
          </a:xfrm>
          <a:prstGeom prst="rect">
            <a:avLst/>
          </a:prstGeom>
        </p:spPr>
        <p:txBody>
          <a:bodyPr wrap="none">
            <a:spAutoFit/>
          </a:bodyPr>
          <a:lstStyle/>
          <a:p>
            <a:r>
              <a:rPr lang="en-US" sz="2000" dirty="0">
                <a:solidFill>
                  <a:srgbClr val="000000"/>
                </a:solidFill>
                <a:latin typeface="Times New Roman" panose="02020603050405020304" pitchFamily="18" charset="0"/>
                <a:cs typeface="Times New Roman" panose="02020603050405020304" pitchFamily="18" charset="0"/>
              </a:rPr>
              <a:t>3.RECOGNIZE YOUR MISTAKES.</a:t>
            </a:r>
            <a:endParaRPr lang="en-US" sz="2000" dirty="0">
              <a:latin typeface="Times New Roman" panose="02020603050405020304" pitchFamily="18" charset="0"/>
              <a:cs typeface="Times New Roman" panose="02020603050405020304" pitchFamily="18" charset="0"/>
            </a:endParaRPr>
          </a:p>
        </p:txBody>
      </p:sp>
      <p:sp>
        <p:nvSpPr>
          <p:cNvPr id="22" name="Rectangle 21">
            <a:extLst>
              <a:ext uri="{FF2B5EF4-FFF2-40B4-BE49-F238E27FC236}">
                <a16:creationId xmlns:a16="http://schemas.microsoft.com/office/drawing/2014/main" id="{68EC6628-4CDF-4E62-B039-1579D6FD10CC}"/>
              </a:ext>
            </a:extLst>
          </p:cNvPr>
          <p:cNvSpPr/>
          <p:nvPr/>
        </p:nvSpPr>
        <p:spPr>
          <a:xfrm>
            <a:off x="5093987" y="5772698"/>
            <a:ext cx="6096000" cy="400110"/>
          </a:xfrm>
          <a:prstGeom prst="rect">
            <a:avLst/>
          </a:prstGeom>
        </p:spPr>
        <p:txBody>
          <a:bodyPr>
            <a:spAutoFit/>
          </a:bodyPr>
          <a:lstStyle/>
          <a:p>
            <a:r>
              <a:rPr lang="en-US" sz="2000" dirty="0">
                <a:solidFill>
                  <a:srgbClr val="000000"/>
                </a:solidFill>
                <a:latin typeface="Times New Roman" panose="02020603050405020304" pitchFamily="18" charset="0"/>
                <a:cs typeface="Times New Roman" panose="02020603050405020304" pitchFamily="18" charset="0"/>
              </a:rPr>
              <a:t> </a:t>
            </a:r>
            <a:r>
              <a:rPr lang="en-US" sz="2000" i="1" dirty="0">
                <a:solidFill>
                  <a:srgbClr val="000000"/>
                </a:solidFill>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
        <p:nvSpPr>
          <p:cNvPr id="24" name="Rectangle: Rounded Corners 23">
            <a:extLst>
              <a:ext uri="{FF2B5EF4-FFF2-40B4-BE49-F238E27FC236}">
                <a16:creationId xmlns:a16="http://schemas.microsoft.com/office/drawing/2014/main" id="{E9A12B9F-7B7D-42AF-A39E-96DBCEC7E10B}"/>
              </a:ext>
            </a:extLst>
          </p:cNvPr>
          <p:cNvSpPr/>
          <p:nvPr/>
        </p:nvSpPr>
        <p:spPr>
          <a:xfrm>
            <a:off x="8876855" y="2774674"/>
            <a:ext cx="2923913" cy="41878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b="1" i="1" dirty="0">
              <a:solidFill>
                <a:schemeClr val="tx1"/>
              </a:solidFill>
              <a:latin typeface="Times New Roman" panose="02020603050405020304" pitchFamily="18" charset="0"/>
              <a:cs typeface="Times New Roman" panose="02020603050405020304" pitchFamily="18" charset="0"/>
            </a:endParaRPr>
          </a:p>
          <a:p>
            <a:r>
              <a:rPr lang="en-US" sz="2000" b="1" i="1" dirty="0">
                <a:solidFill>
                  <a:schemeClr val="tx1"/>
                </a:solidFill>
                <a:latin typeface="Times New Roman" panose="02020603050405020304" pitchFamily="18" charset="0"/>
                <a:cs typeface="Times New Roman" panose="02020603050405020304" pitchFamily="18" charset="0"/>
              </a:rPr>
              <a:t>Strong</a:t>
            </a:r>
            <a:endParaRPr lang="en-US" sz="2000" b="1" dirty="0">
              <a:solidFill>
                <a:schemeClr val="tx1"/>
              </a:solidFill>
              <a:latin typeface="Times New Roman" panose="02020603050405020304" pitchFamily="18" charset="0"/>
              <a:cs typeface="Times New Roman" panose="02020603050405020304" pitchFamily="18" charset="0"/>
            </a:endParaRPr>
          </a:p>
          <a:p>
            <a:endParaRPr lang="en-US" sz="2000" b="1" dirty="0">
              <a:solidFill>
                <a:schemeClr val="tx1"/>
              </a:solidFill>
              <a:latin typeface="Times New Roman" panose="02020603050405020304" pitchFamily="18" charset="0"/>
              <a:cs typeface="Times New Roman" panose="02020603050405020304" pitchFamily="18" charset="0"/>
            </a:endParaRPr>
          </a:p>
        </p:txBody>
      </p:sp>
      <p:sp>
        <p:nvSpPr>
          <p:cNvPr id="26" name="Rectangle 25">
            <a:extLst>
              <a:ext uri="{FF2B5EF4-FFF2-40B4-BE49-F238E27FC236}">
                <a16:creationId xmlns:a16="http://schemas.microsoft.com/office/drawing/2014/main" id="{396FA3B1-8208-4920-9FC3-6EBC86113CA8}"/>
              </a:ext>
            </a:extLst>
          </p:cNvPr>
          <p:cNvSpPr/>
          <p:nvPr/>
        </p:nvSpPr>
        <p:spPr>
          <a:xfrm>
            <a:off x="821484" y="3665222"/>
            <a:ext cx="6067238" cy="400110"/>
          </a:xfrm>
          <a:prstGeom prst="rect">
            <a:avLst/>
          </a:prstGeom>
        </p:spPr>
        <p:txBody>
          <a:bodyPr wrap="none">
            <a:spAutoFit/>
          </a:bodyPr>
          <a:lstStyle/>
          <a:p>
            <a:r>
              <a:rPr lang="en-US" sz="2000" dirty="0">
                <a:solidFill>
                  <a:srgbClr val="000000"/>
                </a:solidFill>
                <a:latin typeface="Times New Roman" panose="02020603050405020304" pitchFamily="18" charset="0"/>
                <a:cs typeface="Times New Roman" panose="02020603050405020304" pitchFamily="18" charset="0"/>
              </a:rPr>
              <a:t>5. FORGIVE ANYONE YOU HAVE NOT FORGIVEN.</a:t>
            </a:r>
            <a:endParaRPr lang="en-US" sz="2000" dirty="0">
              <a:latin typeface="Times New Roman" panose="02020603050405020304" pitchFamily="18" charset="0"/>
              <a:cs typeface="Times New Roman" panose="02020603050405020304" pitchFamily="18" charset="0"/>
            </a:endParaRPr>
          </a:p>
        </p:txBody>
      </p:sp>
      <p:sp>
        <p:nvSpPr>
          <p:cNvPr id="27" name="Rectangle 26">
            <a:extLst>
              <a:ext uri="{FF2B5EF4-FFF2-40B4-BE49-F238E27FC236}">
                <a16:creationId xmlns:a16="http://schemas.microsoft.com/office/drawing/2014/main" id="{73A8B844-DADF-48A1-9C7A-4B677FEB218F}"/>
              </a:ext>
            </a:extLst>
          </p:cNvPr>
          <p:cNvSpPr/>
          <p:nvPr/>
        </p:nvSpPr>
        <p:spPr>
          <a:xfrm>
            <a:off x="806510" y="4094035"/>
            <a:ext cx="3875035" cy="400110"/>
          </a:xfrm>
          <a:prstGeom prst="rect">
            <a:avLst/>
          </a:prstGeom>
        </p:spPr>
        <p:txBody>
          <a:bodyPr wrap="none">
            <a:spAutoFit/>
          </a:bodyPr>
          <a:lstStyle/>
          <a:p>
            <a:r>
              <a:rPr lang="en-US" sz="2000" dirty="0">
                <a:solidFill>
                  <a:srgbClr val="000000"/>
                </a:solidFill>
                <a:latin typeface="Times New Roman" panose="02020603050405020304" pitchFamily="18" charset="0"/>
                <a:cs typeface="Times New Roman" panose="02020603050405020304" pitchFamily="18" charset="0"/>
              </a:rPr>
              <a:t>6. BECOME MORE ACCEPTING.</a:t>
            </a:r>
            <a:endParaRPr lang="en-US" sz="2000" dirty="0">
              <a:latin typeface="Times New Roman" panose="02020603050405020304" pitchFamily="18" charset="0"/>
              <a:cs typeface="Times New Roman" panose="02020603050405020304" pitchFamily="18" charset="0"/>
            </a:endParaRPr>
          </a:p>
        </p:txBody>
      </p:sp>
      <p:sp>
        <p:nvSpPr>
          <p:cNvPr id="28" name="Rectangle: Rounded Corners 27">
            <a:extLst>
              <a:ext uri="{FF2B5EF4-FFF2-40B4-BE49-F238E27FC236}">
                <a16:creationId xmlns:a16="http://schemas.microsoft.com/office/drawing/2014/main" id="{5EDCB1A9-EFA4-4F81-ADDD-6845FF3A57E7}"/>
              </a:ext>
            </a:extLst>
          </p:cNvPr>
          <p:cNvSpPr/>
          <p:nvPr/>
        </p:nvSpPr>
        <p:spPr>
          <a:xfrm>
            <a:off x="8863344" y="3992146"/>
            <a:ext cx="2923912" cy="407497"/>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latin typeface="Times New Roman" panose="02020603050405020304" pitchFamily="18" charset="0"/>
                <a:cs typeface="Times New Roman" panose="02020603050405020304" pitchFamily="18" charset="0"/>
              </a:rPr>
              <a:t> </a:t>
            </a:r>
            <a:r>
              <a:rPr lang="en-US" sz="2000" b="1" i="1" dirty="0">
                <a:solidFill>
                  <a:schemeClr val="tx1"/>
                </a:solidFill>
                <a:latin typeface="Times New Roman" panose="02020603050405020304" pitchFamily="18" charset="0"/>
                <a:cs typeface="Times New Roman" panose="02020603050405020304" pitchFamily="18" charset="0"/>
              </a:rPr>
              <a:t>Gracious.</a:t>
            </a:r>
            <a:r>
              <a:rPr lang="en-US" sz="2000" b="1" dirty="0">
                <a:solidFill>
                  <a:schemeClr val="tx1"/>
                </a:solidFill>
                <a:latin typeface="Times New Roman" panose="02020603050405020304" pitchFamily="18" charset="0"/>
                <a:cs typeface="Times New Roman" panose="02020603050405020304" pitchFamily="18" charset="0"/>
              </a:rPr>
              <a:t> </a:t>
            </a:r>
          </a:p>
        </p:txBody>
      </p:sp>
      <p:sp>
        <p:nvSpPr>
          <p:cNvPr id="30" name="Rectangle: Rounded Corners 29">
            <a:extLst>
              <a:ext uri="{FF2B5EF4-FFF2-40B4-BE49-F238E27FC236}">
                <a16:creationId xmlns:a16="http://schemas.microsoft.com/office/drawing/2014/main" id="{5AA802AC-CA19-4E0C-9B3B-9E14B51566B5}"/>
              </a:ext>
            </a:extLst>
          </p:cNvPr>
          <p:cNvSpPr/>
          <p:nvPr/>
        </p:nvSpPr>
        <p:spPr>
          <a:xfrm>
            <a:off x="8876855" y="3534357"/>
            <a:ext cx="2923913" cy="41552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latin typeface="Times New Roman" panose="02020603050405020304" pitchFamily="18" charset="0"/>
                <a:cs typeface="Times New Roman" panose="02020603050405020304" pitchFamily="18" charset="0"/>
              </a:rPr>
              <a:t> </a:t>
            </a:r>
            <a:r>
              <a:rPr lang="en-US" sz="2000" b="1" i="1" dirty="0">
                <a:solidFill>
                  <a:schemeClr val="tx1"/>
                </a:solidFill>
                <a:latin typeface="Times New Roman" panose="02020603050405020304" pitchFamily="18" charset="0"/>
                <a:cs typeface="Times New Roman" panose="02020603050405020304" pitchFamily="18" charset="0"/>
              </a:rPr>
              <a:t>Kind</a:t>
            </a:r>
            <a:endParaRPr lang="en-US" sz="2000" b="1" dirty="0">
              <a:solidFill>
                <a:schemeClr val="tx1"/>
              </a:solidFill>
              <a:latin typeface="Times New Roman" panose="02020603050405020304" pitchFamily="18" charset="0"/>
              <a:cs typeface="Times New Roman" panose="02020603050405020304" pitchFamily="18" charset="0"/>
            </a:endParaRPr>
          </a:p>
        </p:txBody>
      </p:sp>
      <p:sp>
        <p:nvSpPr>
          <p:cNvPr id="31" name="Rectangle 30">
            <a:extLst>
              <a:ext uri="{FF2B5EF4-FFF2-40B4-BE49-F238E27FC236}">
                <a16:creationId xmlns:a16="http://schemas.microsoft.com/office/drawing/2014/main" id="{0A3CBE28-51C3-455C-BDB3-EA23C363C5E6}"/>
              </a:ext>
            </a:extLst>
          </p:cNvPr>
          <p:cNvSpPr/>
          <p:nvPr/>
        </p:nvSpPr>
        <p:spPr>
          <a:xfrm>
            <a:off x="6055931" y="1790391"/>
            <a:ext cx="6096000" cy="400110"/>
          </a:xfrm>
          <a:prstGeom prst="rect">
            <a:avLst/>
          </a:prstGeom>
        </p:spPr>
        <p:txBody>
          <a:bodyPr>
            <a:spAutoFit/>
          </a:bodyPr>
          <a:lstStyle/>
          <a:p>
            <a:endParaRPr lang="en-US" sz="2000" dirty="0">
              <a:latin typeface="Times New Roman" panose="02020603050405020304" pitchFamily="18" charset="0"/>
              <a:cs typeface="Times New Roman" panose="02020603050405020304" pitchFamily="18" charset="0"/>
            </a:endParaRPr>
          </a:p>
        </p:txBody>
      </p:sp>
      <p:sp>
        <p:nvSpPr>
          <p:cNvPr id="32" name="Rectangle 31">
            <a:extLst>
              <a:ext uri="{FF2B5EF4-FFF2-40B4-BE49-F238E27FC236}">
                <a16:creationId xmlns:a16="http://schemas.microsoft.com/office/drawing/2014/main" id="{FFEA0761-8D42-4389-BC41-0630ABC33DEF}"/>
              </a:ext>
            </a:extLst>
          </p:cNvPr>
          <p:cNvSpPr/>
          <p:nvPr/>
        </p:nvSpPr>
        <p:spPr>
          <a:xfrm>
            <a:off x="806510" y="1779550"/>
            <a:ext cx="7787901" cy="400110"/>
          </a:xfrm>
          <a:prstGeom prst="rect">
            <a:avLst/>
          </a:prstGeom>
        </p:spPr>
        <p:txBody>
          <a:bodyPr wrap="none">
            <a:spAutoFit/>
          </a:bodyPr>
          <a:lstStyle/>
          <a:p>
            <a:r>
              <a:rPr lang="en-US" sz="2000" dirty="0">
                <a:solidFill>
                  <a:srgbClr val="000000"/>
                </a:solidFill>
                <a:latin typeface="Times New Roman" panose="02020603050405020304" pitchFamily="18" charset="0"/>
                <a:cs typeface="Times New Roman" panose="02020603050405020304" pitchFamily="18" charset="0"/>
              </a:rPr>
              <a:t>2.SEEK OPPORTUNITIES TO PUT MORE LOVE INTO THE WORLD.</a:t>
            </a:r>
            <a:endParaRPr lang="en-US" sz="2000" dirty="0">
              <a:latin typeface="Times New Roman" panose="02020603050405020304" pitchFamily="18" charset="0"/>
              <a:cs typeface="Times New Roman" panose="02020603050405020304" pitchFamily="18" charset="0"/>
            </a:endParaRPr>
          </a:p>
        </p:txBody>
      </p:sp>
      <p:sp>
        <p:nvSpPr>
          <p:cNvPr id="33" name="Rectangle 32">
            <a:extLst>
              <a:ext uri="{FF2B5EF4-FFF2-40B4-BE49-F238E27FC236}">
                <a16:creationId xmlns:a16="http://schemas.microsoft.com/office/drawing/2014/main" id="{7A5657D3-8BD0-4A83-8F18-C89ABFDBAB8E}"/>
              </a:ext>
            </a:extLst>
          </p:cNvPr>
          <p:cNvSpPr/>
          <p:nvPr/>
        </p:nvSpPr>
        <p:spPr>
          <a:xfrm>
            <a:off x="790996" y="4532411"/>
            <a:ext cx="4613314" cy="400110"/>
          </a:xfrm>
          <a:prstGeom prst="rect">
            <a:avLst/>
          </a:prstGeom>
        </p:spPr>
        <p:txBody>
          <a:bodyPr wrap="none">
            <a:spAutoFit/>
          </a:bodyPr>
          <a:lstStyle/>
          <a:p>
            <a:r>
              <a:rPr lang="en-US" sz="2000" dirty="0">
                <a:solidFill>
                  <a:srgbClr val="000000"/>
                </a:solidFill>
                <a:latin typeface="Times New Roman" panose="02020603050405020304" pitchFamily="18" charset="0"/>
                <a:cs typeface="Times New Roman" panose="02020603050405020304" pitchFamily="18" charset="0"/>
              </a:rPr>
              <a:t>7. TRY TO SEE THE GOOD IN OTHERS</a:t>
            </a:r>
            <a:endParaRPr lang="en-US" sz="2000" dirty="0">
              <a:latin typeface="Times New Roman" panose="02020603050405020304" pitchFamily="18" charset="0"/>
              <a:cs typeface="Times New Roman" panose="02020603050405020304" pitchFamily="18" charset="0"/>
            </a:endParaRPr>
          </a:p>
        </p:txBody>
      </p:sp>
      <p:sp>
        <p:nvSpPr>
          <p:cNvPr id="34" name="Rectangle 33">
            <a:extLst>
              <a:ext uri="{FF2B5EF4-FFF2-40B4-BE49-F238E27FC236}">
                <a16:creationId xmlns:a16="http://schemas.microsoft.com/office/drawing/2014/main" id="{E7CEA47C-B3F2-43FF-A9E4-4441201FE816}"/>
              </a:ext>
            </a:extLst>
          </p:cNvPr>
          <p:cNvSpPr/>
          <p:nvPr/>
        </p:nvSpPr>
        <p:spPr>
          <a:xfrm>
            <a:off x="821484" y="5437699"/>
            <a:ext cx="6328779" cy="707886"/>
          </a:xfrm>
          <a:prstGeom prst="rect">
            <a:avLst/>
          </a:prstGeom>
        </p:spPr>
        <p:txBody>
          <a:bodyPr wrap="square">
            <a:spAutoFit/>
          </a:bodyPr>
          <a:lstStyle/>
          <a:p>
            <a:r>
              <a:rPr lang="en-US" sz="2000" dirty="0">
                <a:solidFill>
                  <a:srgbClr val="000000"/>
                </a:solidFill>
                <a:latin typeface="Times New Roman" panose="02020603050405020304" pitchFamily="18" charset="0"/>
                <a:cs typeface="Times New Roman" panose="02020603050405020304" pitchFamily="18" charset="0"/>
              </a:rPr>
              <a:t>9.USE EACH INTERACTION TO BE THE BEST, MOST POWERFUL VERSION OF YOURSELF</a:t>
            </a:r>
            <a:endParaRPr lang="en-US" sz="2000" dirty="0">
              <a:latin typeface="Times New Roman" panose="02020603050405020304" pitchFamily="18" charset="0"/>
              <a:cs typeface="Times New Roman" panose="02020603050405020304" pitchFamily="18" charset="0"/>
            </a:endParaRPr>
          </a:p>
        </p:txBody>
      </p:sp>
      <p:sp>
        <p:nvSpPr>
          <p:cNvPr id="35" name="Rectangle 34">
            <a:extLst>
              <a:ext uri="{FF2B5EF4-FFF2-40B4-BE49-F238E27FC236}">
                <a16:creationId xmlns:a16="http://schemas.microsoft.com/office/drawing/2014/main" id="{F0FB4F8F-A083-4FC2-B1E6-E6E1370DB9DF}"/>
              </a:ext>
            </a:extLst>
          </p:cNvPr>
          <p:cNvSpPr/>
          <p:nvPr/>
        </p:nvSpPr>
        <p:spPr>
          <a:xfrm>
            <a:off x="821484" y="4972726"/>
            <a:ext cx="6546387" cy="400110"/>
          </a:xfrm>
          <a:prstGeom prst="rect">
            <a:avLst/>
          </a:prstGeom>
        </p:spPr>
        <p:txBody>
          <a:bodyPr wrap="square">
            <a:spAutoFit/>
          </a:bodyPr>
          <a:lstStyle/>
          <a:p>
            <a:r>
              <a:rPr lang="en-US" sz="2000" dirty="0">
                <a:solidFill>
                  <a:srgbClr val="000000"/>
                </a:solidFill>
                <a:latin typeface="Times New Roman" panose="02020603050405020304" pitchFamily="18" charset="0"/>
                <a:cs typeface="Times New Roman" panose="02020603050405020304" pitchFamily="18" charset="0"/>
              </a:rPr>
              <a:t>8. TAKE STOCK OF YOUR THOUGHTS AND BEHAVIOR</a:t>
            </a:r>
            <a:endParaRPr lang="en-US" sz="2000" dirty="0">
              <a:latin typeface="Times New Roman" panose="02020603050405020304" pitchFamily="18" charset="0"/>
              <a:cs typeface="Times New Roman" panose="02020603050405020304" pitchFamily="18" charset="0"/>
            </a:endParaRPr>
          </a:p>
        </p:txBody>
      </p:sp>
      <p:sp>
        <p:nvSpPr>
          <p:cNvPr id="36" name="Rectangle 35">
            <a:extLst>
              <a:ext uri="{FF2B5EF4-FFF2-40B4-BE49-F238E27FC236}">
                <a16:creationId xmlns:a16="http://schemas.microsoft.com/office/drawing/2014/main" id="{37D963B4-A90D-4757-B3A3-79C42DB217E1}"/>
              </a:ext>
            </a:extLst>
          </p:cNvPr>
          <p:cNvSpPr/>
          <p:nvPr/>
        </p:nvSpPr>
        <p:spPr>
          <a:xfrm>
            <a:off x="7227904" y="5519560"/>
            <a:ext cx="248786" cy="400110"/>
          </a:xfrm>
          <a:prstGeom prst="rect">
            <a:avLst/>
          </a:prstGeom>
        </p:spPr>
        <p:txBody>
          <a:bodyPr wrap="none">
            <a:spAutoFit/>
          </a:bodyPr>
          <a:lstStyle/>
          <a:p>
            <a:r>
              <a:rPr lang="en-US" sz="2000" dirty="0">
                <a:solidFill>
                  <a:srgbClr val="000000"/>
                </a:solidFill>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37" name="Rectangle: Rounded Corners 36">
            <a:extLst>
              <a:ext uri="{FF2B5EF4-FFF2-40B4-BE49-F238E27FC236}">
                <a16:creationId xmlns:a16="http://schemas.microsoft.com/office/drawing/2014/main" id="{0E204610-0E92-4CFB-90AE-2A5CD8D4C634}"/>
              </a:ext>
            </a:extLst>
          </p:cNvPr>
          <p:cNvSpPr/>
          <p:nvPr/>
        </p:nvSpPr>
        <p:spPr>
          <a:xfrm>
            <a:off x="8888573" y="1796834"/>
            <a:ext cx="2958870" cy="40011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latin typeface="Times New Roman" panose="02020603050405020304" pitchFamily="18" charset="0"/>
                <a:cs typeface="Times New Roman" panose="02020603050405020304" pitchFamily="18" charset="0"/>
              </a:rPr>
              <a:t> </a:t>
            </a:r>
            <a:r>
              <a:rPr lang="en-US" sz="2000" b="1" i="1" dirty="0">
                <a:solidFill>
                  <a:schemeClr val="tx1"/>
                </a:solidFill>
                <a:latin typeface="Times New Roman" panose="02020603050405020304" pitchFamily="18" charset="0"/>
                <a:cs typeface="Times New Roman" panose="02020603050405020304" pitchFamily="18" charset="0"/>
              </a:rPr>
              <a:t>Loving And Lovable</a:t>
            </a:r>
            <a:endParaRPr lang="en-US" sz="2000" b="1" dirty="0">
              <a:solidFill>
                <a:schemeClr val="tx1"/>
              </a:solidFill>
              <a:latin typeface="Times New Roman" panose="02020603050405020304" pitchFamily="18" charset="0"/>
              <a:cs typeface="Times New Roman" panose="02020603050405020304" pitchFamily="18" charset="0"/>
            </a:endParaRPr>
          </a:p>
        </p:txBody>
      </p:sp>
      <p:sp>
        <p:nvSpPr>
          <p:cNvPr id="38" name="Rectangle: Rounded Corners 37">
            <a:extLst>
              <a:ext uri="{FF2B5EF4-FFF2-40B4-BE49-F238E27FC236}">
                <a16:creationId xmlns:a16="http://schemas.microsoft.com/office/drawing/2014/main" id="{E2D5412A-3849-4E01-81CA-3899EBF2D861}"/>
              </a:ext>
            </a:extLst>
          </p:cNvPr>
          <p:cNvSpPr/>
          <p:nvPr/>
        </p:nvSpPr>
        <p:spPr>
          <a:xfrm>
            <a:off x="8825175" y="4440238"/>
            <a:ext cx="3002367" cy="40011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latin typeface="Times New Roman" panose="02020603050405020304" pitchFamily="18" charset="0"/>
                <a:cs typeface="Times New Roman" panose="02020603050405020304" pitchFamily="18" charset="0"/>
              </a:rPr>
              <a:t>  </a:t>
            </a:r>
            <a:r>
              <a:rPr lang="en-US" sz="2000" b="1" i="1" dirty="0">
                <a:solidFill>
                  <a:schemeClr val="tx1"/>
                </a:solidFill>
                <a:latin typeface="Times New Roman" panose="02020603050405020304" pitchFamily="18" charset="0"/>
                <a:cs typeface="Times New Roman" panose="02020603050405020304" pitchFamily="18" charset="0"/>
              </a:rPr>
              <a:t>Positive.</a:t>
            </a:r>
            <a:r>
              <a:rPr lang="en-US" sz="2000" b="1" dirty="0">
                <a:solidFill>
                  <a:schemeClr val="tx1"/>
                </a:solidFill>
                <a:latin typeface="Times New Roman" panose="02020603050405020304" pitchFamily="18" charset="0"/>
                <a:cs typeface="Times New Roman" panose="02020603050405020304" pitchFamily="18" charset="0"/>
              </a:rPr>
              <a:t> </a:t>
            </a:r>
          </a:p>
        </p:txBody>
      </p:sp>
      <p:sp>
        <p:nvSpPr>
          <p:cNvPr id="39" name="Rectangle: Rounded Corners 38">
            <a:extLst>
              <a:ext uri="{FF2B5EF4-FFF2-40B4-BE49-F238E27FC236}">
                <a16:creationId xmlns:a16="http://schemas.microsoft.com/office/drawing/2014/main" id="{F49938EF-6001-41EF-B8A4-73EFFE7FD01F}"/>
              </a:ext>
            </a:extLst>
          </p:cNvPr>
          <p:cNvSpPr/>
          <p:nvPr/>
        </p:nvSpPr>
        <p:spPr>
          <a:xfrm>
            <a:off x="8848501" y="4949763"/>
            <a:ext cx="2980620" cy="40011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latin typeface="Times New Roman" panose="02020603050405020304" pitchFamily="18" charset="0"/>
                <a:cs typeface="Times New Roman" panose="02020603050405020304" pitchFamily="18" charset="0"/>
              </a:rPr>
              <a:t> </a:t>
            </a:r>
            <a:r>
              <a:rPr lang="en-US" sz="2000" b="1" i="1" dirty="0">
                <a:solidFill>
                  <a:schemeClr val="tx1"/>
                </a:solidFill>
                <a:latin typeface="Times New Roman" panose="02020603050405020304" pitchFamily="18" charset="0"/>
                <a:cs typeface="Times New Roman" panose="02020603050405020304" pitchFamily="18" charset="0"/>
              </a:rPr>
              <a:t>Grow.</a:t>
            </a:r>
            <a:endParaRPr lang="en-US" sz="2000" b="1" dirty="0">
              <a:solidFill>
                <a:schemeClr val="tx1"/>
              </a:solidFill>
              <a:latin typeface="Times New Roman" panose="02020603050405020304" pitchFamily="18" charset="0"/>
              <a:cs typeface="Times New Roman" panose="02020603050405020304" pitchFamily="18" charset="0"/>
            </a:endParaRPr>
          </a:p>
        </p:txBody>
      </p:sp>
      <p:sp>
        <p:nvSpPr>
          <p:cNvPr id="42" name="Rectangle: Rounded Corners 41">
            <a:extLst>
              <a:ext uri="{FF2B5EF4-FFF2-40B4-BE49-F238E27FC236}">
                <a16:creationId xmlns:a16="http://schemas.microsoft.com/office/drawing/2014/main" id="{9A5B9772-D781-4F9C-BF23-631B9E56CA37}"/>
              </a:ext>
            </a:extLst>
          </p:cNvPr>
          <p:cNvSpPr/>
          <p:nvPr/>
        </p:nvSpPr>
        <p:spPr>
          <a:xfrm>
            <a:off x="8848501" y="5484643"/>
            <a:ext cx="2980620" cy="40011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latin typeface="Times New Roman" panose="02020603050405020304" pitchFamily="18" charset="0"/>
                <a:cs typeface="Times New Roman" panose="02020603050405020304" pitchFamily="18" charset="0"/>
              </a:rPr>
              <a:t> </a:t>
            </a:r>
            <a:r>
              <a:rPr lang="en-US" sz="2000" b="1" i="1" dirty="0">
                <a:solidFill>
                  <a:schemeClr val="tx1"/>
                </a:solidFill>
                <a:latin typeface="Times New Roman" panose="02020603050405020304" pitchFamily="18" charset="0"/>
                <a:cs typeface="Times New Roman" panose="02020603050405020304" pitchFamily="18" charset="0"/>
              </a:rPr>
              <a:t>A Conduit Of God's Love</a:t>
            </a:r>
            <a:endParaRPr lang="en-US" sz="2000" b="1" dirty="0">
              <a:solidFill>
                <a:schemeClr val="tx1"/>
              </a:solidFill>
              <a:latin typeface="Times New Roman" panose="02020603050405020304" pitchFamily="18" charset="0"/>
              <a:cs typeface="Times New Roman" panose="02020603050405020304" pitchFamily="18" charset="0"/>
            </a:endParaRPr>
          </a:p>
        </p:txBody>
      </p:sp>
      <p:sp>
        <p:nvSpPr>
          <p:cNvPr id="46" name="TextBox 45">
            <a:extLst>
              <a:ext uri="{FF2B5EF4-FFF2-40B4-BE49-F238E27FC236}">
                <a16:creationId xmlns:a16="http://schemas.microsoft.com/office/drawing/2014/main" id="{433DB3AC-844C-466A-A70E-D920063A8E3B}"/>
              </a:ext>
            </a:extLst>
          </p:cNvPr>
          <p:cNvSpPr txBox="1"/>
          <p:nvPr/>
        </p:nvSpPr>
        <p:spPr>
          <a:xfrm>
            <a:off x="821484" y="109741"/>
            <a:ext cx="4138644" cy="400110"/>
          </a:xfrm>
          <a:prstGeom prst="rect">
            <a:avLst/>
          </a:prstGeom>
          <a:noFill/>
        </p:spPr>
        <p:txBody>
          <a:bodyPr wrap="square" rtlCol="0">
            <a:spAutoFit/>
          </a:bodyPr>
          <a:lstStyle/>
          <a:p>
            <a:r>
              <a:rPr lang="en-US" sz="2000" dirty="0">
                <a:latin typeface="Berlin Sans FB" panose="020E0602020502020306" pitchFamily="34" charset="0"/>
              </a:rPr>
              <a:t>This Step </a:t>
            </a:r>
          </a:p>
        </p:txBody>
      </p:sp>
      <p:sp>
        <p:nvSpPr>
          <p:cNvPr id="47" name="TextBox 46">
            <a:extLst>
              <a:ext uri="{FF2B5EF4-FFF2-40B4-BE49-F238E27FC236}">
                <a16:creationId xmlns:a16="http://schemas.microsoft.com/office/drawing/2014/main" id="{4611F2EE-4B70-47CF-BA0A-4283A447C453}"/>
              </a:ext>
            </a:extLst>
          </p:cNvPr>
          <p:cNvSpPr txBox="1"/>
          <p:nvPr/>
        </p:nvSpPr>
        <p:spPr>
          <a:xfrm>
            <a:off x="8906053" y="110751"/>
            <a:ext cx="2961768" cy="400110"/>
          </a:xfrm>
          <a:prstGeom prst="rect">
            <a:avLst/>
          </a:prstGeom>
          <a:noFill/>
        </p:spPr>
        <p:txBody>
          <a:bodyPr wrap="square" rtlCol="0">
            <a:spAutoFit/>
          </a:bodyPr>
          <a:lstStyle/>
          <a:p>
            <a:r>
              <a:rPr lang="en-US" sz="2000" dirty="0">
                <a:latin typeface="Berlin Sans FB" panose="020E0602020502020306" pitchFamily="34" charset="0"/>
              </a:rPr>
              <a:t>Makes You</a:t>
            </a:r>
          </a:p>
        </p:txBody>
      </p:sp>
      <p:sp>
        <p:nvSpPr>
          <p:cNvPr id="48" name="Arrow: Down 47">
            <a:extLst>
              <a:ext uri="{FF2B5EF4-FFF2-40B4-BE49-F238E27FC236}">
                <a16:creationId xmlns:a16="http://schemas.microsoft.com/office/drawing/2014/main" id="{67733D7B-89E8-4982-B6BC-A060D7B6EED8}"/>
              </a:ext>
            </a:extLst>
          </p:cNvPr>
          <p:cNvSpPr/>
          <p:nvPr/>
        </p:nvSpPr>
        <p:spPr>
          <a:xfrm>
            <a:off x="10325300" y="89431"/>
            <a:ext cx="307188" cy="4198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Arrow: Down 48">
            <a:extLst>
              <a:ext uri="{FF2B5EF4-FFF2-40B4-BE49-F238E27FC236}">
                <a16:creationId xmlns:a16="http://schemas.microsoft.com/office/drawing/2014/main" id="{17054A6F-E980-46B8-A8BE-0B3F6E0AC296}"/>
              </a:ext>
            </a:extLst>
          </p:cNvPr>
          <p:cNvSpPr/>
          <p:nvPr/>
        </p:nvSpPr>
        <p:spPr>
          <a:xfrm>
            <a:off x="1865963" y="147173"/>
            <a:ext cx="307188" cy="4198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98765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additive="base">
                                        <p:cTn id="7" dur="500" fill="hold"/>
                                        <p:tgtEl>
                                          <p:spTgt spid="41"/>
                                        </p:tgtEl>
                                        <p:attrNameLst>
                                          <p:attrName>ppt_x</p:attrName>
                                        </p:attrNameLst>
                                      </p:cBhvr>
                                      <p:tavLst>
                                        <p:tav tm="0">
                                          <p:val>
                                            <p:strVal val="#ppt_x"/>
                                          </p:val>
                                        </p:tav>
                                        <p:tav tm="100000">
                                          <p:val>
                                            <p:strVal val="#ppt_x"/>
                                          </p:val>
                                        </p:tav>
                                      </p:tavLst>
                                    </p:anim>
                                    <p:anim calcmode="lin" valueType="num">
                                      <p:cBhvr additive="base">
                                        <p:cTn id="8" dur="500" fill="hold"/>
                                        <p:tgtEl>
                                          <p:spTgt spid="4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nodePh="1">
                                  <p:stCondLst>
                                    <p:cond delay="0"/>
                                  </p:stCondLst>
                                  <p:endCondLst>
                                    <p:cond evt="begin" delay="0">
                                      <p:tn val="21"/>
                                    </p:cond>
                                  </p:end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ppt_x"/>
                                          </p:val>
                                        </p:tav>
                                        <p:tav tm="100000">
                                          <p:val>
                                            <p:strVal val="#ppt_x"/>
                                          </p:val>
                                        </p:tav>
                                      </p:tavLst>
                                    </p:anim>
                                    <p:anim calcmode="lin" valueType="num">
                                      <p:cBhvr additive="base">
                                        <p:cTn id="36" dur="500" fill="hold"/>
                                        <p:tgtEl>
                                          <p:spTgt spid="14"/>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additive="base">
                                        <p:cTn id="47" dur="500" fill="hold"/>
                                        <p:tgtEl>
                                          <p:spTgt spid="19"/>
                                        </p:tgtEl>
                                        <p:attrNameLst>
                                          <p:attrName>ppt_x</p:attrName>
                                        </p:attrNameLst>
                                      </p:cBhvr>
                                      <p:tavLst>
                                        <p:tav tm="0">
                                          <p:val>
                                            <p:strVal val="#ppt_x"/>
                                          </p:val>
                                        </p:tav>
                                        <p:tav tm="100000">
                                          <p:val>
                                            <p:strVal val="#ppt_x"/>
                                          </p:val>
                                        </p:tav>
                                      </p:tavLst>
                                    </p:anim>
                                    <p:anim calcmode="lin" valueType="num">
                                      <p:cBhvr additive="base">
                                        <p:cTn id="48" dur="500" fill="hold"/>
                                        <p:tgtEl>
                                          <p:spTgt spid="19"/>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additive="base">
                                        <p:cTn id="55" dur="500" fill="hold"/>
                                        <p:tgtEl>
                                          <p:spTgt spid="21"/>
                                        </p:tgtEl>
                                        <p:attrNameLst>
                                          <p:attrName>ppt_x</p:attrName>
                                        </p:attrNameLst>
                                      </p:cBhvr>
                                      <p:tavLst>
                                        <p:tav tm="0">
                                          <p:val>
                                            <p:strVal val="#ppt_x"/>
                                          </p:val>
                                        </p:tav>
                                        <p:tav tm="100000">
                                          <p:val>
                                            <p:strVal val="#ppt_x"/>
                                          </p:val>
                                        </p:tav>
                                      </p:tavLst>
                                    </p:anim>
                                    <p:anim calcmode="lin" valueType="num">
                                      <p:cBhvr additive="base">
                                        <p:cTn id="56" dur="500" fill="hold"/>
                                        <p:tgtEl>
                                          <p:spTgt spid="21"/>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anim calcmode="lin" valueType="num">
                                      <p:cBhvr additive="base">
                                        <p:cTn id="59" dur="500" fill="hold"/>
                                        <p:tgtEl>
                                          <p:spTgt spid="22"/>
                                        </p:tgtEl>
                                        <p:attrNameLst>
                                          <p:attrName>ppt_x</p:attrName>
                                        </p:attrNameLst>
                                      </p:cBhvr>
                                      <p:tavLst>
                                        <p:tav tm="0">
                                          <p:val>
                                            <p:strVal val="#ppt_x"/>
                                          </p:val>
                                        </p:tav>
                                        <p:tav tm="100000">
                                          <p:val>
                                            <p:strVal val="#ppt_x"/>
                                          </p:val>
                                        </p:tav>
                                      </p:tavLst>
                                    </p:anim>
                                    <p:anim calcmode="lin" valueType="num">
                                      <p:cBhvr additive="base">
                                        <p:cTn id="60" dur="500" fill="hold"/>
                                        <p:tgtEl>
                                          <p:spTgt spid="22"/>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4"/>
                                        </p:tgtEl>
                                        <p:attrNameLst>
                                          <p:attrName>style.visibility</p:attrName>
                                        </p:attrNameLst>
                                      </p:cBhvr>
                                      <p:to>
                                        <p:strVal val="visible"/>
                                      </p:to>
                                    </p:set>
                                    <p:anim calcmode="lin" valueType="num">
                                      <p:cBhvr additive="base">
                                        <p:cTn id="63" dur="500" fill="hold"/>
                                        <p:tgtEl>
                                          <p:spTgt spid="24"/>
                                        </p:tgtEl>
                                        <p:attrNameLst>
                                          <p:attrName>ppt_x</p:attrName>
                                        </p:attrNameLst>
                                      </p:cBhvr>
                                      <p:tavLst>
                                        <p:tav tm="0">
                                          <p:val>
                                            <p:strVal val="#ppt_x"/>
                                          </p:val>
                                        </p:tav>
                                        <p:tav tm="100000">
                                          <p:val>
                                            <p:strVal val="#ppt_x"/>
                                          </p:val>
                                        </p:tav>
                                      </p:tavLst>
                                    </p:anim>
                                    <p:anim calcmode="lin" valueType="num">
                                      <p:cBhvr additive="base">
                                        <p:cTn id="64" dur="500" fill="hold"/>
                                        <p:tgtEl>
                                          <p:spTgt spid="24"/>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additive="base">
                                        <p:cTn id="67" dur="500" fill="hold"/>
                                        <p:tgtEl>
                                          <p:spTgt spid="26"/>
                                        </p:tgtEl>
                                        <p:attrNameLst>
                                          <p:attrName>ppt_x</p:attrName>
                                        </p:attrNameLst>
                                      </p:cBhvr>
                                      <p:tavLst>
                                        <p:tav tm="0">
                                          <p:val>
                                            <p:strVal val="#ppt_x"/>
                                          </p:val>
                                        </p:tav>
                                        <p:tav tm="100000">
                                          <p:val>
                                            <p:strVal val="#ppt_x"/>
                                          </p:val>
                                        </p:tav>
                                      </p:tavLst>
                                    </p:anim>
                                    <p:anim calcmode="lin" valueType="num">
                                      <p:cBhvr additive="base">
                                        <p:cTn id="68" dur="500" fill="hold"/>
                                        <p:tgtEl>
                                          <p:spTgt spid="26"/>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7"/>
                                        </p:tgtEl>
                                        <p:attrNameLst>
                                          <p:attrName>style.visibility</p:attrName>
                                        </p:attrNameLst>
                                      </p:cBhvr>
                                      <p:to>
                                        <p:strVal val="visible"/>
                                      </p:to>
                                    </p:set>
                                    <p:anim calcmode="lin" valueType="num">
                                      <p:cBhvr additive="base">
                                        <p:cTn id="71" dur="500" fill="hold"/>
                                        <p:tgtEl>
                                          <p:spTgt spid="27"/>
                                        </p:tgtEl>
                                        <p:attrNameLst>
                                          <p:attrName>ppt_x</p:attrName>
                                        </p:attrNameLst>
                                      </p:cBhvr>
                                      <p:tavLst>
                                        <p:tav tm="0">
                                          <p:val>
                                            <p:strVal val="#ppt_x"/>
                                          </p:val>
                                        </p:tav>
                                        <p:tav tm="100000">
                                          <p:val>
                                            <p:strVal val="#ppt_x"/>
                                          </p:val>
                                        </p:tav>
                                      </p:tavLst>
                                    </p:anim>
                                    <p:anim calcmode="lin" valueType="num">
                                      <p:cBhvr additive="base">
                                        <p:cTn id="72" dur="500" fill="hold"/>
                                        <p:tgtEl>
                                          <p:spTgt spid="27"/>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8"/>
                                        </p:tgtEl>
                                        <p:attrNameLst>
                                          <p:attrName>style.visibility</p:attrName>
                                        </p:attrNameLst>
                                      </p:cBhvr>
                                      <p:to>
                                        <p:strVal val="visible"/>
                                      </p:to>
                                    </p:set>
                                    <p:anim calcmode="lin" valueType="num">
                                      <p:cBhvr additive="base">
                                        <p:cTn id="75" dur="500" fill="hold"/>
                                        <p:tgtEl>
                                          <p:spTgt spid="28"/>
                                        </p:tgtEl>
                                        <p:attrNameLst>
                                          <p:attrName>ppt_x</p:attrName>
                                        </p:attrNameLst>
                                      </p:cBhvr>
                                      <p:tavLst>
                                        <p:tav tm="0">
                                          <p:val>
                                            <p:strVal val="#ppt_x"/>
                                          </p:val>
                                        </p:tav>
                                        <p:tav tm="100000">
                                          <p:val>
                                            <p:strVal val="#ppt_x"/>
                                          </p:val>
                                        </p:tav>
                                      </p:tavLst>
                                    </p:anim>
                                    <p:anim calcmode="lin" valueType="num">
                                      <p:cBhvr additive="base">
                                        <p:cTn id="76" dur="500" fill="hold"/>
                                        <p:tgtEl>
                                          <p:spTgt spid="28"/>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0"/>
                                        </p:tgtEl>
                                        <p:attrNameLst>
                                          <p:attrName>style.visibility</p:attrName>
                                        </p:attrNameLst>
                                      </p:cBhvr>
                                      <p:to>
                                        <p:strVal val="visible"/>
                                      </p:to>
                                    </p:set>
                                    <p:anim calcmode="lin" valueType="num">
                                      <p:cBhvr additive="base">
                                        <p:cTn id="79" dur="500" fill="hold"/>
                                        <p:tgtEl>
                                          <p:spTgt spid="30"/>
                                        </p:tgtEl>
                                        <p:attrNameLst>
                                          <p:attrName>ppt_x</p:attrName>
                                        </p:attrNameLst>
                                      </p:cBhvr>
                                      <p:tavLst>
                                        <p:tav tm="0">
                                          <p:val>
                                            <p:strVal val="#ppt_x"/>
                                          </p:val>
                                        </p:tav>
                                        <p:tav tm="100000">
                                          <p:val>
                                            <p:strVal val="#ppt_x"/>
                                          </p:val>
                                        </p:tav>
                                      </p:tavLst>
                                    </p:anim>
                                    <p:anim calcmode="lin" valueType="num">
                                      <p:cBhvr additive="base">
                                        <p:cTn id="80" dur="500" fill="hold"/>
                                        <p:tgtEl>
                                          <p:spTgt spid="30"/>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nodePh="1">
                                  <p:stCondLst>
                                    <p:cond delay="0"/>
                                  </p:stCondLst>
                                  <p:endCondLst>
                                    <p:cond evt="begin" delay="0">
                                      <p:tn val="81"/>
                                    </p:cond>
                                  </p:endCondLst>
                                  <p:childTnLst>
                                    <p:set>
                                      <p:cBhvr>
                                        <p:cTn id="82" dur="1" fill="hold">
                                          <p:stCondLst>
                                            <p:cond delay="0"/>
                                          </p:stCondLst>
                                        </p:cTn>
                                        <p:tgtEl>
                                          <p:spTgt spid="31"/>
                                        </p:tgtEl>
                                        <p:attrNameLst>
                                          <p:attrName>style.visibility</p:attrName>
                                        </p:attrNameLst>
                                      </p:cBhvr>
                                      <p:to>
                                        <p:strVal val="visible"/>
                                      </p:to>
                                    </p:set>
                                    <p:anim calcmode="lin" valueType="num">
                                      <p:cBhvr additive="base">
                                        <p:cTn id="83" dur="500" fill="hold"/>
                                        <p:tgtEl>
                                          <p:spTgt spid="31"/>
                                        </p:tgtEl>
                                        <p:attrNameLst>
                                          <p:attrName>ppt_x</p:attrName>
                                        </p:attrNameLst>
                                      </p:cBhvr>
                                      <p:tavLst>
                                        <p:tav tm="0">
                                          <p:val>
                                            <p:strVal val="#ppt_x"/>
                                          </p:val>
                                        </p:tav>
                                        <p:tav tm="100000">
                                          <p:val>
                                            <p:strVal val="#ppt_x"/>
                                          </p:val>
                                        </p:tav>
                                      </p:tavLst>
                                    </p:anim>
                                    <p:anim calcmode="lin" valueType="num">
                                      <p:cBhvr additive="base">
                                        <p:cTn id="84" dur="500" fill="hold"/>
                                        <p:tgtEl>
                                          <p:spTgt spid="31"/>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32"/>
                                        </p:tgtEl>
                                        <p:attrNameLst>
                                          <p:attrName>style.visibility</p:attrName>
                                        </p:attrNameLst>
                                      </p:cBhvr>
                                      <p:to>
                                        <p:strVal val="visible"/>
                                      </p:to>
                                    </p:set>
                                    <p:anim calcmode="lin" valueType="num">
                                      <p:cBhvr additive="base">
                                        <p:cTn id="87" dur="500" fill="hold"/>
                                        <p:tgtEl>
                                          <p:spTgt spid="32"/>
                                        </p:tgtEl>
                                        <p:attrNameLst>
                                          <p:attrName>ppt_x</p:attrName>
                                        </p:attrNameLst>
                                      </p:cBhvr>
                                      <p:tavLst>
                                        <p:tav tm="0">
                                          <p:val>
                                            <p:strVal val="#ppt_x"/>
                                          </p:val>
                                        </p:tav>
                                        <p:tav tm="100000">
                                          <p:val>
                                            <p:strVal val="#ppt_x"/>
                                          </p:val>
                                        </p:tav>
                                      </p:tavLst>
                                    </p:anim>
                                    <p:anim calcmode="lin" valueType="num">
                                      <p:cBhvr additive="base">
                                        <p:cTn id="88" dur="500" fill="hold"/>
                                        <p:tgtEl>
                                          <p:spTgt spid="32"/>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33"/>
                                        </p:tgtEl>
                                        <p:attrNameLst>
                                          <p:attrName>style.visibility</p:attrName>
                                        </p:attrNameLst>
                                      </p:cBhvr>
                                      <p:to>
                                        <p:strVal val="visible"/>
                                      </p:to>
                                    </p:set>
                                    <p:anim calcmode="lin" valueType="num">
                                      <p:cBhvr additive="base">
                                        <p:cTn id="91" dur="500" fill="hold"/>
                                        <p:tgtEl>
                                          <p:spTgt spid="33"/>
                                        </p:tgtEl>
                                        <p:attrNameLst>
                                          <p:attrName>ppt_x</p:attrName>
                                        </p:attrNameLst>
                                      </p:cBhvr>
                                      <p:tavLst>
                                        <p:tav tm="0">
                                          <p:val>
                                            <p:strVal val="#ppt_x"/>
                                          </p:val>
                                        </p:tav>
                                        <p:tav tm="100000">
                                          <p:val>
                                            <p:strVal val="#ppt_x"/>
                                          </p:val>
                                        </p:tav>
                                      </p:tavLst>
                                    </p:anim>
                                    <p:anim calcmode="lin" valueType="num">
                                      <p:cBhvr additive="base">
                                        <p:cTn id="92" dur="500" fill="hold"/>
                                        <p:tgtEl>
                                          <p:spTgt spid="33"/>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34"/>
                                        </p:tgtEl>
                                        <p:attrNameLst>
                                          <p:attrName>style.visibility</p:attrName>
                                        </p:attrNameLst>
                                      </p:cBhvr>
                                      <p:to>
                                        <p:strVal val="visible"/>
                                      </p:to>
                                    </p:set>
                                    <p:anim calcmode="lin" valueType="num">
                                      <p:cBhvr additive="base">
                                        <p:cTn id="95" dur="500" fill="hold"/>
                                        <p:tgtEl>
                                          <p:spTgt spid="34"/>
                                        </p:tgtEl>
                                        <p:attrNameLst>
                                          <p:attrName>ppt_x</p:attrName>
                                        </p:attrNameLst>
                                      </p:cBhvr>
                                      <p:tavLst>
                                        <p:tav tm="0">
                                          <p:val>
                                            <p:strVal val="#ppt_x"/>
                                          </p:val>
                                        </p:tav>
                                        <p:tav tm="100000">
                                          <p:val>
                                            <p:strVal val="#ppt_x"/>
                                          </p:val>
                                        </p:tav>
                                      </p:tavLst>
                                    </p:anim>
                                    <p:anim calcmode="lin" valueType="num">
                                      <p:cBhvr additive="base">
                                        <p:cTn id="96" dur="500" fill="hold"/>
                                        <p:tgtEl>
                                          <p:spTgt spid="34"/>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35"/>
                                        </p:tgtEl>
                                        <p:attrNameLst>
                                          <p:attrName>style.visibility</p:attrName>
                                        </p:attrNameLst>
                                      </p:cBhvr>
                                      <p:to>
                                        <p:strVal val="visible"/>
                                      </p:to>
                                    </p:set>
                                    <p:anim calcmode="lin" valueType="num">
                                      <p:cBhvr additive="base">
                                        <p:cTn id="99" dur="500" fill="hold"/>
                                        <p:tgtEl>
                                          <p:spTgt spid="35"/>
                                        </p:tgtEl>
                                        <p:attrNameLst>
                                          <p:attrName>ppt_x</p:attrName>
                                        </p:attrNameLst>
                                      </p:cBhvr>
                                      <p:tavLst>
                                        <p:tav tm="0">
                                          <p:val>
                                            <p:strVal val="#ppt_x"/>
                                          </p:val>
                                        </p:tav>
                                        <p:tav tm="100000">
                                          <p:val>
                                            <p:strVal val="#ppt_x"/>
                                          </p:val>
                                        </p:tav>
                                      </p:tavLst>
                                    </p:anim>
                                    <p:anim calcmode="lin" valueType="num">
                                      <p:cBhvr additive="base">
                                        <p:cTn id="100" dur="500" fill="hold"/>
                                        <p:tgtEl>
                                          <p:spTgt spid="35"/>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 calcmode="lin" valueType="num">
                                      <p:cBhvr additive="base">
                                        <p:cTn id="103" dur="500" fill="hold"/>
                                        <p:tgtEl>
                                          <p:spTgt spid="36"/>
                                        </p:tgtEl>
                                        <p:attrNameLst>
                                          <p:attrName>ppt_x</p:attrName>
                                        </p:attrNameLst>
                                      </p:cBhvr>
                                      <p:tavLst>
                                        <p:tav tm="0">
                                          <p:val>
                                            <p:strVal val="#ppt_x"/>
                                          </p:val>
                                        </p:tav>
                                        <p:tav tm="100000">
                                          <p:val>
                                            <p:strVal val="#ppt_x"/>
                                          </p:val>
                                        </p:tav>
                                      </p:tavLst>
                                    </p:anim>
                                    <p:anim calcmode="lin" valueType="num">
                                      <p:cBhvr additive="base">
                                        <p:cTn id="104" dur="500" fill="hold"/>
                                        <p:tgtEl>
                                          <p:spTgt spid="36"/>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37"/>
                                        </p:tgtEl>
                                        <p:attrNameLst>
                                          <p:attrName>style.visibility</p:attrName>
                                        </p:attrNameLst>
                                      </p:cBhvr>
                                      <p:to>
                                        <p:strVal val="visible"/>
                                      </p:to>
                                    </p:set>
                                    <p:anim calcmode="lin" valueType="num">
                                      <p:cBhvr additive="base">
                                        <p:cTn id="107" dur="500" fill="hold"/>
                                        <p:tgtEl>
                                          <p:spTgt spid="37"/>
                                        </p:tgtEl>
                                        <p:attrNameLst>
                                          <p:attrName>ppt_x</p:attrName>
                                        </p:attrNameLst>
                                      </p:cBhvr>
                                      <p:tavLst>
                                        <p:tav tm="0">
                                          <p:val>
                                            <p:strVal val="#ppt_x"/>
                                          </p:val>
                                        </p:tav>
                                        <p:tav tm="100000">
                                          <p:val>
                                            <p:strVal val="#ppt_x"/>
                                          </p:val>
                                        </p:tav>
                                      </p:tavLst>
                                    </p:anim>
                                    <p:anim calcmode="lin" valueType="num">
                                      <p:cBhvr additive="base">
                                        <p:cTn id="108" dur="500" fill="hold"/>
                                        <p:tgtEl>
                                          <p:spTgt spid="37"/>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38"/>
                                        </p:tgtEl>
                                        <p:attrNameLst>
                                          <p:attrName>style.visibility</p:attrName>
                                        </p:attrNameLst>
                                      </p:cBhvr>
                                      <p:to>
                                        <p:strVal val="visible"/>
                                      </p:to>
                                    </p:set>
                                    <p:anim calcmode="lin" valueType="num">
                                      <p:cBhvr additive="base">
                                        <p:cTn id="111" dur="500" fill="hold"/>
                                        <p:tgtEl>
                                          <p:spTgt spid="38"/>
                                        </p:tgtEl>
                                        <p:attrNameLst>
                                          <p:attrName>ppt_x</p:attrName>
                                        </p:attrNameLst>
                                      </p:cBhvr>
                                      <p:tavLst>
                                        <p:tav tm="0">
                                          <p:val>
                                            <p:strVal val="#ppt_x"/>
                                          </p:val>
                                        </p:tav>
                                        <p:tav tm="100000">
                                          <p:val>
                                            <p:strVal val="#ppt_x"/>
                                          </p:val>
                                        </p:tav>
                                      </p:tavLst>
                                    </p:anim>
                                    <p:anim calcmode="lin" valueType="num">
                                      <p:cBhvr additive="base">
                                        <p:cTn id="112" dur="500" fill="hold"/>
                                        <p:tgtEl>
                                          <p:spTgt spid="38"/>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39"/>
                                        </p:tgtEl>
                                        <p:attrNameLst>
                                          <p:attrName>style.visibility</p:attrName>
                                        </p:attrNameLst>
                                      </p:cBhvr>
                                      <p:to>
                                        <p:strVal val="visible"/>
                                      </p:to>
                                    </p:set>
                                    <p:anim calcmode="lin" valueType="num">
                                      <p:cBhvr additive="base">
                                        <p:cTn id="115" dur="500" fill="hold"/>
                                        <p:tgtEl>
                                          <p:spTgt spid="39"/>
                                        </p:tgtEl>
                                        <p:attrNameLst>
                                          <p:attrName>ppt_x</p:attrName>
                                        </p:attrNameLst>
                                      </p:cBhvr>
                                      <p:tavLst>
                                        <p:tav tm="0">
                                          <p:val>
                                            <p:strVal val="#ppt_x"/>
                                          </p:val>
                                        </p:tav>
                                        <p:tav tm="100000">
                                          <p:val>
                                            <p:strVal val="#ppt_x"/>
                                          </p:val>
                                        </p:tav>
                                      </p:tavLst>
                                    </p:anim>
                                    <p:anim calcmode="lin" valueType="num">
                                      <p:cBhvr additive="base">
                                        <p:cTn id="116" dur="500" fill="hold"/>
                                        <p:tgtEl>
                                          <p:spTgt spid="39"/>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42"/>
                                        </p:tgtEl>
                                        <p:attrNameLst>
                                          <p:attrName>style.visibility</p:attrName>
                                        </p:attrNameLst>
                                      </p:cBhvr>
                                      <p:to>
                                        <p:strVal val="visible"/>
                                      </p:to>
                                    </p:set>
                                    <p:anim calcmode="lin" valueType="num">
                                      <p:cBhvr additive="base">
                                        <p:cTn id="119" dur="500" fill="hold"/>
                                        <p:tgtEl>
                                          <p:spTgt spid="42"/>
                                        </p:tgtEl>
                                        <p:attrNameLst>
                                          <p:attrName>ppt_x</p:attrName>
                                        </p:attrNameLst>
                                      </p:cBhvr>
                                      <p:tavLst>
                                        <p:tav tm="0">
                                          <p:val>
                                            <p:strVal val="#ppt_x"/>
                                          </p:val>
                                        </p:tav>
                                        <p:tav tm="100000">
                                          <p:val>
                                            <p:strVal val="#ppt_x"/>
                                          </p:val>
                                        </p:tav>
                                      </p:tavLst>
                                    </p:anim>
                                    <p:anim calcmode="lin" valueType="num">
                                      <p:cBhvr additive="base">
                                        <p:cTn id="120" dur="500" fill="hold"/>
                                        <p:tgtEl>
                                          <p:spTgt spid="42"/>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46"/>
                                        </p:tgtEl>
                                        <p:attrNameLst>
                                          <p:attrName>style.visibility</p:attrName>
                                        </p:attrNameLst>
                                      </p:cBhvr>
                                      <p:to>
                                        <p:strVal val="visible"/>
                                      </p:to>
                                    </p:set>
                                    <p:anim calcmode="lin" valueType="num">
                                      <p:cBhvr additive="base">
                                        <p:cTn id="123" dur="500" fill="hold"/>
                                        <p:tgtEl>
                                          <p:spTgt spid="46"/>
                                        </p:tgtEl>
                                        <p:attrNameLst>
                                          <p:attrName>ppt_x</p:attrName>
                                        </p:attrNameLst>
                                      </p:cBhvr>
                                      <p:tavLst>
                                        <p:tav tm="0">
                                          <p:val>
                                            <p:strVal val="#ppt_x"/>
                                          </p:val>
                                        </p:tav>
                                        <p:tav tm="100000">
                                          <p:val>
                                            <p:strVal val="#ppt_x"/>
                                          </p:val>
                                        </p:tav>
                                      </p:tavLst>
                                    </p:anim>
                                    <p:anim calcmode="lin" valueType="num">
                                      <p:cBhvr additive="base">
                                        <p:cTn id="124" dur="500" fill="hold"/>
                                        <p:tgtEl>
                                          <p:spTgt spid="46"/>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47"/>
                                        </p:tgtEl>
                                        <p:attrNameLst>
                                          <p:attrName>style.visibility</p:attrName>
                                        </p:attrNameLst>
                                      </p:cBhvr>
                                      <p:to>
                                        <p:strVal val="visible"/>
                                      </p:to>
                                    </p:set>
                                    <p:anim calcmode="lin" valueType="num">
                                      <p:cBhvr additive="base">
                                        <p:cTn id="127" dur="500" fill="hold"/>
                                        <p:tgtEl>
                                          <p:spTgt spid="47"/>
                                        </p:tgtEl>
                                        <p:attrNameLst>
                                          <p:attrName>ppt_x</p:attrName>
                                        </p:attrNameLst>
                                      </p:cBhvr>
                                      <p:tavLst>
                                        <p:tav tm="0">
                                          <p:val>
                                            <p:strVal val="#ppt_x"/>
                                          </p:val>
                                        </p:tav>
                                        <p:tav tm="100000">
                                          <p:val>
                                            <p:strVal val="#ppt_x"/>
                                          </p:val>
                                        </p:tav>
                                      </p:tavLst>
                                    </p:anim>
                                    <p:anim calcmode="lin" valueType="num">
                                      <p:cBhvr additive="base">
                                        <p:cTn id="128" dur="500" fill="hold"/>
                                        <p:tgtEl>
                                          <p:spTgt spid="47"/>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48"/>
                                        </p:tgtEl>
                                        <p:attrNameLst>
                                          <p:attrName>style.visibility</p:attrName>
                                        </p:attrNameLst>
                                      </p:cBhvr>
                                      <p:to>
                                        <p:strVal val="visible"/>
                                      </p:to>
                                    </p:set>
                                    <p:anim calcmode="lin" valueType="num">
                                      <p:cBhvr additive="base">
                                        <p:cTn id="131" dur="500" fill="hold"/>
                                        <p:tgtEl>
                                          <p:spTgt spid="48"/>
                                        </p:tgtEl>
                                        <p:attrNameLst>
                                          <p:attrName>ppt_x</p:attrName>
                                        </p:attrNameLst>
                                      </p:cBhvr>
                                      <p:tavLst>
                                        <p:tav tm="0">
                                          <p:val>
                                            <p:strVal val="#ppt_x"/>
                                          </p:val>
                                        </p:tav>
                                        <p:tav tm="100000">
                                          <p:val>
                                            <p:strVal val="#ppt_x"/>
                                          </p:val>
                                        </p:tav>
                                      </p:tavLst>
                                    </p:anim>
                                    <p:anim calcmode="lin" valueType="num">
                                      <p:cBhvr additive="base">
                                        <p:cTn id="132" dur="500" fill="hold"/>
                                        <p:tgtEl>
                                          <p:spTgt spid="48"/>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49"/>
                                        </p:tgtEl>
                                        <p:attrNameLst>
                                          <p:attrName>style.visibility</p:attrName>
                                        </p:attrNameLst>
                                      </p:cBhvr>
                                      <p:to>
                                        <p:strVal val="visible"/>
                                      </p:to>
                                    </p:set>
                                    <p:anim calcmode="lin" valueType="num">
                                      <p:cBhvr additive="base">
                                        <p:cTn id="135" dur="500" fill="hold"/>
                                        <p:tgtEl>
                                          <p:spTgt spid="49"/>
                                        </p:tgtEl>
                                        <p:attrNameLst>
                                          <p:attrName>ppt_x</p:attrName>
                                        </p:attrNameLst>
                                      </p:cBhvr>
                                      <p:tavLst>
                                        <p:tav tm="0">
                                          <p:val>
                                            <p:strVal val="#ppt_x"/>
                                          </p:val>
                                        </p:tav>
                                        <p:tav tm="100000">
                                          <p:val>
                                            <p:strVal val="#ppt_x"/>
                                          </p:val>
                                        </p:tav>
                                      </p:tavLst>
                                    </p:anim>
                                    <p:anim calcmode="lin" valueType="num">
                                      <p:cBhvr additive="base">
                                        <p:cTn id="136"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2" grpId="0"/>
      <p:bldP spid="4" grpId="0"/>
      <p:bldP spid="7" grpId="0"/>
      <p:bldP spid="8" grpId="0"/>
      <p:bldP spid="10" grpId="0"/>
      <p:bldP spid="12" grpId="0"/>
      <p:bldP spid="14" grpId="0"/>
      <p:bldP spid="15" grpId="0"/>
      <p:bldP spid="11" grpId="0"/>
      <p:bldP spid="19" grpId="0" animBg="1"/>
      <p:bldP spid="20" grpId="0" animBg="1"/>
      <p:bldP spid="21" grpId="0"/>
      <p:bldP spid="22" grpId="0"/>
      <p:bldP spid="24" grpId="0" animBg="1"/>
      <p:bldP spid="26" grpId="0"/>
      <p:bldP spid="27" grpId="0"/>
      <p:bldP spid="28" grpId="0" animBg="1"/>
      <p:bldP spid="30" grpId="0" animBg="1"/>
      <p:bldP spid="31" grpId="0"/>
      <p:bldP spid="32" grpId="0"/>
      <p:bldP spid="33" grpId="0"/>
      <p:bldP spid="34" grpId="0"/>
      <p:bldP spid="35" grpId="0"/>
      <p:bldP spid="36" grpId="0"/>
      <p:bldP spid="37" grpId="0" animBg="1"/>
      <p:bldP spid="38" grpId="0" animBg="1"/>
      <p:bldP spid="39" grpId="0" animBg="1"/>
      <p:bldP spid="42" grpId="0" animBg="1"/>
      <p:bldP spid="46" grpId="0"/>
      <p:bldP spid="47" grpId="0"/>
      <p:bldP spid="48" grpId="0" animBg="1"/>
      <p:bldP spid="4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782814F4-C4C0-47E9-A007-9C2E7D4BC35A}"/>
              </a:ext>
            </a:extLst>
          </p:cNvPr>
          <p:cNvSpPr/>
          <p:nvPr/>
        </p:nvSpPr>
        <p:spPr>
          <a:xfrm>
            <a:off x="256507" y="423080"/>
            <a:ext cx="2735519" cy="6305266"/>
          </a:xfrm>
          <a:prstGeom prst="roundRect">
            <a:avLst/>
          </a:prstGeom>
          <a:effectLst>
            <a:outerShdw blurRad="63500" sx="102000" sy="102000" algn="ctr" rotWithShape="0">
              <a:prstClr val="black">
                <a:alpha val="40000"/>
              </a:prstClr>
            </a:outerShdw>
          </a:effectLst>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rtlCol="0" anchor="ctr"/>
          <a:lstStyle/>
          <a:p>
            <a:pPr lvl="0" defTabSz="914400" eaLnBrk="0" fontAlgn="base" hangingPunct="0">
              <a:spcBef>
                <a:spcPct val="0"/>
              </a:spcBef>
              <a:spcAft>
                <a:spcPct val="0"/>
              </a:spcAft>
            </a:pPr>
            <a:endParaRPr lang="en-US" altLang="en-US" sz="2400" dirty="0">
              <a:solidFill>
                <a:schemeClr val="tx1"/>
              </a:solidFill>
              <a:latin typeface="Times New Roman" panose="02020603050405020304" pitchFamily="18" charset="0"/>
              <a:cs typeface="Times New Roman" panose="02020603050405020304" pitchFamily="18" charset="0"/>
            </a:endParaRPr>
          </a:p>
          <a:p>
            <a:pPr lvl="0" algn="ctr" defTabSz="914400" eaLnBrk="0" fontAlgn="base" hangingPunct="0">
              <a:spcBef>
                <a:spcPct val="0"/>
              </a:spcBef>
              <a:spcAft>
                <a:spcPct val="0"/>
              </a:spcAft>
            </a:pPr>
            <a:endParaRPr lang="en-US" altLang="en-US" dirty="0">
              <a:solidFill>
                <a:srgbClr val="2C2D30"/>
              </a:solidFill>
              <a:latin typeface="Times New Roman" panose="02020603050405020304" pitchFamily="18" charset="0"/>
              <a:cs typeface="Times New Roman" panose="02020603050405020304" pitchFamily="18" charset="0"/>
            </a:endParaRPr>
          </a:p>
          <a:p>
            <a:pPr lvl="0" algn="ctr" defTabSz="914400" eaLnBrk="0" fontAlgn="base" hangingPunct="0">
              <a:spcBef>
                <a:spcPct val="0"/>
              </a:spcBef>
              <a:spcAft>
                <a:spcPct val="0"/>
              </a:spcAft>
            </a:pPr>
            <a:r>
              <a:rPr lang="en-US" altLang="en-US" dirty="0">
                <a:solidFill>
                  <a:srgbClr val="2C2D30"/>
                </a:solidFill>
                <a:latin typeface="Times New Roman" panose="02020603050405020304" pitchFamily="18" charset="0"/>
                <a:cs typeface="Times New Roman" panose="02020603050405020304" pitchFamily="18" charset="0"/>
              </a:rPr>
              <a:t>Humility is recognition to see our self, as we are, visitors in this </a:t>
            </a:r>
            <a:r>
              <a:rPr lang="en-US" altLang="en-US" sz="2400" dirty="0">
                <a:solidFill>
                  <a:srgbClr val="2C2D30"/>
                </a:solidFill>
                <a:latin typeface="Times New Roman" panose="02020603050405020304" pitchFamily="18" charset="0"/>
                <a:cs typeface="Times New Roman" panose="02020603050405020304" pitchFamily="18" charset="0"/>
              </a:rPr>
              <a:t>life</a:t>
            </a:r>
            <a:r>
              <a:rPr lang="en-US" altLang="en-US" dirty="0">
                <a:solidFill>
                  <a:srgbClr val="2C2D30"/>
                </a:solidFill>
                <a:latin typeface="Times New Roman" panose="02020603050405020304" pitchFamily="18" charset="0"/>
                <a:cs typeface="Times New Roman" panose="02020603050405020304" pitchFamily="18" charset="0"/>
              </a:rPr>
              <a:t>, and, as guests, to recognize the opportunity and gifts the surround us—simply to be thankful for everything and everyone. By feeling thankful for the gift of life and the opportunities it brings, we show that we know life is not only about us. We are not weak or passive but aware, appreciative, and sensitive to all that surrounds us.</a:t>
            </a:r>
          </a:p>
          <a:p>
            <a:pPr algn="ctr"/>
            <a:endParaRPr lang="en-US" dirty="0"/>
          </a:p>
        </p:txBody>
      </p:sp>
      <p:sp>
        <p:nvSpPr>
          <p:cNvPr id="4" name="Rectangle: Rounded Corners 3">
            <a:extLst>
              <a:ext uri="{FF2B5EF4-FFF2-40B4-BE49-F238E27FC236}">
                <a16:creationId xmlns:a16="http://schemas.microsoft.com/office/drawing/2014/main" id="{700E5D15-B34F-45E9-A491-E5BAA4D1A349}"/>
              </a:ext>
            </a:extLst>
          </p:cNvPr>
          <p:cNvSpPr/>
          <p:nvPr/>
        </p:nvSpPr>
        <p:spPr>
          <a:xfrm>
            <a:off x="9199810" y="423081"/>
            <a:ext cx="2762977" cy="6305265"/>
          </a:xfrm>
          <a:prstGeom prst="roundRect">
            <a:avLst/>
          </a:prstGeom>
          <a:effectLst>
            <a:outerShdw blurRad="63500" sx="102000" sy="102000" algn="ctr" rotWithShape="0">
              <a:prstClr val="black">
                <a:alpha val="40000"/>
              </a:prstClr>
            </a:outerShdw>
          </a:effectLst>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rtlCol="0" anchor="ctr"/>
          <a:lstStyle/>
          <a:p>
            <a:pPr lvl="0" defTabSz="914400" eaLnBrk="0" fontAlgn="base" hangingPunct="0">
              <a:spcBef>
                <a:spcPct val="0"/>
              </a:spcBef>
              <a:spcAft>
                <a:spcPct val="0"/>
              </a:spcAft>
            </a:pPr>
            <a:endParaRPr lang="en-US" altLang="en-US" dirty="0">
              <a:solidFill>
                <a:srgbClr val="2C2D30"/>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lang="en-US" altLang="en-US" dirty="0">
                <a:solidFill>
                  <a:srgbClr val="2C2D30"/>
                </a:solidFill>
                <a:latin typeface="Times New Roman" panose="02020603050405020304" pitchFamily="18" charset="0"/>
                <a:cs typeface="Times New Roman" panose="02020603050405020304" pitchFamily="18" charset="0"/>
              </a:rPr>
              <a:t> </a:t>
            </a:r>
          </a:p>
          <a:p>
            <a:pPr lvl="0" defTabSz="914400" eaLnBrk="0" fontAlgn="base" hangingPunct="0">
              <a:spcBef>
                <a:spcPct val="0"/>
              </a:spcBef>
              <a:spcAft>
                <a:spcPct val="0"/>
              </a:spcAft>
            </a:pPr>
            <a:r>
              <a:rPr lang="en-US" altLang="en-US" dirty="0">
                <a:solidFill>
                  <a:srgbClr val="2C2D30"/>
                </a:solidFill>
                <a:latin typeface="Times New Roman" panose="02020603050405020304" pitchFamily="18" charset="0"/>
                <a:cs typeface="Times New Roman" panose="02020603050405020304" pitchFamily="18" charset="0"/>
              </a:rPr>
              <a:t>Spirituality is not “spiritualism,” a system of belief that diminishes the significance of our responsibility to make a difference; rather, it is behavior promoting to Power the Spirit. Faith and belief must be lived; otherwise it is poetry and philosophy. Spirituality devoid of action is like medicine in a bottle:  to be of use, it must be embodied.  Spirituality as action is a conviction that connects physical life to the light of God.</a:t>
            </a:r>
          </a:p>
          <a:p>
            <a:pPr algn="ctr"/>
            <a:endParaRPr lang="en-US" dirty="0"/>
          </a:p>
        </p:txBody>
      </p:sp>
      <p:sp>
        <p:nvSpPr>
          <p:cNvPr id="5" name="Rectangle: Rounded Corners 4">
            <a:extLst>
              <a:ext uri="{FF2B5EF4-FFF2-40B4-BE49-F238E27FC236}">
                <a16:creationId xmlns:a16="http://schemas.microsoft.com/office/drawing/2014/main" id="{1F393B69-F833-44F8-AED3-A5C80A350284}"/>
              </a:ext>
            </a:extLst>
          </p:cNvPr>
          <p:cNvSpPr/>
          <p:nvPr/>
        </p:nvSpPr>
        <p:spPr>
          <a:xfrm>
            <a:off x="6109648" y="436727"/>
            <a:ext cx="2878126" cy="6305266"/>
          </a:xfrm>
          <a:prstGeom prst="roundRect">
            <a:avLst/>
          </a:prstGeom>
          <a:effectLst>
            <a:outerShdw blurRad="63500" sx="102000" sy="102000" algn="ctr" rotWithShape="0">
              <a:prstClr val="black">
                <a:alpha val="40000"/>
              </a:prstClr>
            </a:outerShdw>
          </a:effectLst>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ltLang="en-US" dirty="0">
              <a:solidFill>
                <a:srgbClr val="2C2D30"/>
              </a:solidFill>
              <a:latin typeface="Times New Roman" panose="02020603050405020304" pitchFamily="18" charset="0"/>
              <a:cs typeface="Times New Roman" panose="02020603050405020304" pitchFamily="18" charset="0"/>
            </a:endParaRPr>
          </a:p>
          <a:p>
            <a:pPr algn="ctr"/>
            <a:r>
              <a:rPr lang="en-US" altLang="en-US" dirty="0">
                <a:solidFill>
                  <a:srgbClr val="2C2D30"/>
                </a:solidFill>
                <a:latin typeface="Times New Roman" panose="02020603050405020304" pitchFamily="18" charset="0"/>
                <a:cs typeface="Times New Roman" panose="02020603050405020304" pitchFamily="18" charset="0"/>
              </a:rPr>
              <a:t>  </a:t>
            </a:r>
          </a:p>
          <a:p>
            <a:pPr algn="ctr"/>
            <a:r>
              <a:rPr lang="en-US" altLang="en-US" dirty="0">
                <a:solidFill>
                  <a:srgbClr val="2C2D30"/>
                </a:solidFill>
                <a:latin typeface="Times New Roman" panose="02020603050405020304" pitchFamily="18" charset="0"/>
                <a:cs typeface="Times New Roman" panose="02020603050405020304" pitchFamily="18" charset="0"/>
              </a:rPr>
              <a:t>Spirituality transforms us by allowing us to participate in that which is holy. . When we connect to God, the growth of our True Self leads us to fulfillment through awareness and conviction. In holiness we participate in the Good, the Truth, the Absolute; we take part in the awesome mystery of life’s Force. Holiness is distinct from simple good feelings and virtues; in holiness, as a contract with God, we are transformed by participation in His Presence.</a:t>
            </a:r>
          </a:p>
          <a:p>
            <a:pPr algn="ctr"/>
            <a:endParaRPr lang="en-US" dirty="0"/>
          </a:p>
        </p:txBody>
      </p:sp>
      <p:sp>
        <p:nvSpPr>
          <p:cNvPr id="7" name="Rectangle: Rounded Corners 6">
            <a:extLst>
              <a:ext uri="{FF2B5EF4-FFF2-40B4-BE49-F238E27FC236}">
                <a16:creationId xmlns:a16="http://schemas.microsoft.com/office/drawing/2014/main" id="{79983154-B0EB-435B-B1C2-1C8790FF56D9}"/>
              </a:ext>
            </a:extLst>
          </p:cNvPr>
          <p:cNvSpPr/>
          <p:nvPr/>
        </p:nvSpPr>
        <p:spPr>
          <a:xfrm>
            <a:off x="3169349" y="423080"/>
            <a:ext cx="2762977" cy="6305266"/>
          </a:xfrm>
          <a:prstGeom prst="roundRect">
            <a:avLst/>
          </a:prstGeom>
          <a:effectLst>
            <a:outerShdw blurRad="63500" sx="102000" sy="102000" algn="ctr" rotWithShape="0">
              <a:prstClr val="black">
                <a:alpha val="40000"/>
              </a:prstClr>
            </a:outerShdw>
          </a:effectLst>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en-US" dirty="0">
                <a:solidFill>
                  <a:srgbClr val="2C2D30"/>
                </a:solidFill>
                <a:latin typeface="Times New Roman" panose="02020603050405020304" pitchFamily="18" charset="0"/>
                <a:cs typeface="Times New Roman" panose="02020603050405020304" pitchFamily="18" charset="0"/>
              </a:rPr>
              <a:t> </a:t>
            </a:r>
          </a:p>
          <a:p>
            <a:pPr algn="ctr"/>
            <a:endParaRPr lang="en-US" altLang="en-US" dirty="0">
              <a:solidFill>
                <a:srgbClr val="2C2D30"/>
              </a:solidFill>
              <a:latin typeface="Times New Roman" panose="02020603050405020304" pitchFamily="18" charset="0"/>
              <a:cs typeface="Times New Roman" panose="02020603050405020304" pitchFamily="18" charset="0"/>
            </a:endParaRPr>
          </a:p>
          <a:p>
            <a:pPr algn="ctr"/>
            <a:r>
              <a:rPr lang="en-US" altLang="en-US" dirty="0">
                <a:solidFill>
                  <a:srgbClr val="2C2D30"/>
                </a:solidFill>
                <a:latin typeface="Times New Roman" panose="02020603050405020304" pitchFamily="18" charset="0"/>
                <a:cs typeface="Times New Roman" panose="02020603050405020304" pitchFamily="18" charset="0"/>
              </a:rPr>
              <a:t>Prophetic courage</a:t>
            </a:r>
          </a:p>
          <a:p>
            <a:pPr algn="ctr"/>
            <a:r>
              <a:rPr lang="en-US" altLang="en-US" dirty="0">
                <a:solidFill>
                  <a:srgbClr val="2C2D30"/>
                </a:solidFill>
                <a:latin typeface="Times New Roman" panose="02020603050405020304" pitchFamily="18" charset="0"/>
                <a:cs typeface="Times New Roman" panose="02020603050405020304" pitchFamily="18" charset="0"/>
              </a:rPr>
              <a:t> is our affirmation to declare what’s right. </a:t>
            </a:r>
          </a:p>
          <a:p>
            <a:pPr algn="ctr"/>
            <a:r>
              <a:rPr lang="en-US" altLang="en-US" dirty="0">
                <a:solidFill>
                  <a:srgbClr val="2C2D30"/>
                </a:solidFill>
                <a:latin typeface="Times New Roman" panose="02020603050405020304" pitchFamily="18" charset="0"/>
                <a:cs typeface="Times New Roman" panose="02020603050405020304" pitchFamily="18" charset="0"/>
              </a:rPr>
              <a:t>It is the strength, the confidence to persevere granted to us by our beliefs. </a:t>
            </a:r>
          </a:p>
          <a:p>
            <a:pPr algn="ctr"/>
            <a:r>
              <a:rPr lang="en-US" altLang="en-US" dirty="0">
                <a:solidFill>
                  <a:srgbClr val="2C2D30"/>
                </a:solidFill>
                <a:latin typeface="Times New Roman" panose="02020603050405020304" pitchFamily="18" charset="0"/>
                <a:cs typeface="Times New Roman" panose="02020603050405020304" pitchFamily="18" charset="0"/>
              </a:rPr>
              <a:t>It draws out clarity about the things that we believe. It permits us to define ourselves in the face of opposition, not to be subdued by forces that might lead us to compromise our Truth.  Courage points us to our goal and to the revolutionary, transformative challenges of our beliefs.</a:t>
            </a:r>
          </a:p>
          <a:p>
            <a:pPr algn="ctr"/>
            <a:endParaRPr lang="en-US" dirty="0"/>
          </a:p>
        </p:txBody>
      </p:sp>
      <p:sp>
        <p:nvSpPr>
          <p:cNvPr id="8" name="Rectangle 7">
            <a:extLst>
              <a:ext uri="{FF2B5EF4-FFF2-40B4-BE49-F238E27FC236}">
                <a16:creationId xmlns:a16="http://schemas.microsoft.com/office/drawing/2014/main" id="{D0045BC3-8ECD-4E83-9C91-19E243CD4C85}"/>
              </a:ext>
            </a:extLst>
          </p:cNvPr>
          <p:cNvSpPr/>
          <p:nvPr/>
        </p:nvSpPr>
        <p:spPr>
          <a:xfrm>
            <a:off x="655093" y="436727"/>
            <a:ext cx="1937982" cy="532263"/>
          </a:xfrm>
          <a:prstGeom prst="rect">
            <a:avLst/>
          </a:prstGeom>
          <a:solidFill>
            <a:schemeClr val="bg2"/>
          </a:solidFill>
          <a:ln>
            <a:solidFill>
              <a:schemeClr val="tx2">
                <a:lumMod val="20000"/>
                <a:lumOff val="80000"/>
              </a:schemeClr>
            </a:solidFill>
          </a:ln>
          <a:effectLst>
            <a:outerShdw blurRad="50800" dist="38100" dir="8100000" algn="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a:latin typeface="Berlin Sans FB" panose="020E0602020502020306" pitchFamily="34" charset="0"/>
              </a:rPr>
              <a:t>HUMILITY</a:t>
            </a:r>
            <a:r>
              <a:rPr lang="en-US" b="1" dirty="0">
                <a:latin typeface="Berlin Sans FB" panose="020E0602020502020306" pitchFamily="34" charset="0"/>
              </a:rPr>
              <a:t> </a:t>
            </a:r>
          </a:p>
        </p:txBody>
      </p:sp>
      <p:sp>
        <p:nvSpPr>
          <p:cNvPr id="9" name="Rectangle 8">
            <a:extLst>
              <a:ext uri="{FF2B5EF4-FFF2-40B4-BE49-F238E27FC236}">
                <a16:creationId xmlns:a16="http://schemas.microsoft.com/office/drawing/2014/main" id="{B39C2D43-94B7-4064-BF70-949A777A17A9}"/>
              </a:ext>
            </a:extLst>
          </p:cNvPr>
          <p:cNvSpPr/>
          <p:nvPr/>
        </p:nvSpPr>
        <p:spPr>
          <a:xfrm>
            <a:off x="9459185" y="436727"/>
            <a:ext cx="1937982" cy="532263"/>
          </a:xfrm>
          <a:prstGeom prst="rect">
            <a:avLst/>
          </a:prstGeom>
          <a:solidFill>
            <a:schemeClr val="bg2"/>
          </a:solidFill>
          <a:ln>
            <a:solidFill>
              <a:schemeClr val="tx2">
                <a:lumMod val="20000"/>
                <a:lumOff val="80000"/>
              </a:schemeClr>
            </a:solidFill>
          </a:ln>
          <a:effectLst>
            <a:outerShdw blurRad="50800" dist="38100" dir="8100000" algn="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a:latin typeface="Berlin Sans FB" panose="020E0602020502020306" pitchFamily="34" charset="0"/>
              </a:rPr>
              <a:t>ACTION</a:t>
            </a:r>
          </a:p>
        </p:txBody>
      </p:sp>
      <p:sp>
        <p:nvSpPr>
          <p:cNvPr id="10" name="Rectangle 9">
            <a:extLst>
              <a:ext uri="{FF2B5EF4-FFF2-40B4-BE49-F238E27FC236}">
                <a16:creationId xmlns:a16="http://schemas.microsoft.com/office/drawing/2014/main" id="{9078805D-6A59-4760-B81C-22E61BD122AD}"/>
              </a:ext>
            </a:extLst>
          </p:cNvPr>
          <p:cNvSpPr/>
          <p:nvPr/>
        </p:nvSpPr>
        <p:spPr>
          <a:xfrm>
            <a:off x="6492395" y="351428"/>
            <a:ext cx="1937982" cy="539088"/>
          </a:xfrm>
          <a:prstGeom prst="rect">
            <a:avLst/>
          </a:prstGeom>
          <a:solidFill>
            <a:schemeClr val="bg2"/>
          </a:solidFill>
          <a:ln>
            <a:solidFill>
              <a:schemeClr val="tx2">
                <a:lumMod val="20000"/>
                <a:lumOff val="80000"/>
              </a:schemeClr>
            </a:solidFill>
          </a:ln>
          <a:effectLst>
            <a:outerShdw blurRad="50800" dist="38100" dir="8100000" algn="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a:latin typeface="Berlin Sans FB" panose="020E0602020502020306" pitchFamily="34" charset="0"/>
              </a:rPr>
              <a:t>HOLINESS</a:t>
            </a:r>
          </a:p>
        </p:txBody>
      </p:sp>
      <p:sp>
        <p:nvSpPr>
          <p:cNvPr id="11" name="Rectangle 10">
            <a:extLst>
              <a:ext uri="{FF2B5EF4-FFF2-40B4-BE49-F238E27FC236}">
                <a16:creationId xmlns:a16="http://schemas.microsoft.com/office/drawing/2014/main" id="{A8349EFC-3A48-41E2-888F-898E3D9C7E03}"/>
              </a:ext>
            </a:extLst>
          </p:cNvPr>
          <p:cNvSpPr/>
          <p:nvPr/>
        </p:nvSpPr>
        <p:spPr>
          <a:xfrm>
            <a:off x="3525605" y="392373"/>
            <a:ext cx="1937982" cy="532263"/>
          </a:xfrm>
          <a:prstGeom prst="rect">
            <a:avLst/>
          </a:prstGeom>
          <a:solidFill>
            <a:schemeClr val="bg2"/>
          </a:solidFill>
          <a:ln>
            <a:solidFill>
              <a:schemeClr val="tx2">
                <a:lumMod val="20000"/>
                <a:lumOff val="80000"/>
              </a:schemeClr>
            </a:solidFill>
          </a:ln>
          <a:effectLst>
            <a:outerShdw blurRad="50800" dist="38100" dir="8100000" algn="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en-US" sz="1600" dirty="0">
                <a:latin typeface="Berlin Sans FB" panose="020E0602020502020306" pitchFamily="34" charset="0"/>
              </a:rPr>
              <a:t>PROPHETIC COURAGE</a:t>
            </a:r>
          </a:p>
        </p:txBody>
      </p:sp>
      <p:sp>
        <p:nvSpPr>
          <p:cNvPr id="12" name="Rectangle 11">
            <a:extLst>
              <a:ext uri="{FF2B5EF4-FFF2-40B4-BE49-F238E27FC236}">
                <a16:creationId xmlns:a16="http://schemas.microsoft.com/office/drawing/2014/main" id="{7656DFC7-D97A-4875-B4C7-973211F801E4}"/>
              </a:ext>
            </a:extLst>
          </p:cNvPr>
          <p:cNvSpPr/>
          <p:nvPr/>
        </p:nvSpPr>
        <p:spPr>
          <a:xfrm>
            <a:off x="3169349" y="-33257"/>
            <a:ext cx="5589992" cy="369332"/>
          </a:xfrm>
          <a:prstGeom prst="rect">
            <a:avLst/>
          </a:prstGeom>
        </p:spPr>
        <p:txBody>
          <a:bodyPr wrap="none">
            <a:spAutoFit/>
          </a:bodyPr>
          <a:lstStyle/>
          <a:p>
            <a:r>
              <a:rPr lang="en-US" b="1" dirty="0">
                <a:latin typeface="Berlin Sans FB" panose="020E0602020502020306" pitchFamily="34" charset="0"/>
                <a:cs typeface="Times New Roman" panose="02020603050405020304" pitchFamily="18" charset="0"/>
              </a:rPr>
              <a:t>DIFFERENT WAYS OF EMBRACING SPIRITUALITY</a:t>
            </a:r>
            <a:endParaRPr lang="en-US" dirty="0"/>
          </a:p>
        </p:txBody>
      </p:sp>
    </p:spTree>
    <p:extLst>
      <p:ext uri="{BB962C8B-B14F-4D97-AF65-F5344CB8AC3E}">
        <p14:creationId xmlns:p14="http://schemas.microsoft.com/office/powerpoint/2010/main" val="395515241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randombar(horizontal)">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randombar(horizontal)">
                                      <p:cBhvr>
                                        <p:cTn id="20" dur="500"/>
                                        <p:tgtEl>
                                          <p:spTgt spid="10"/>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randombar(horizontal)">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randombar(horizontal)">
                                      <p:cBhvr>
                                        <p:cTn id="28" dur="500"/>
                                        <p:tgtEl>
                                          <p:spTgt spid="9"/>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randombar(horizontal)">
                                      <p:cBhvr>
                                        <p:cTn id="3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7" grpId="0" animBg="1"/>
      <p:bldP spid="9" grpId="0" animBg="1"/>
      <p:bldP spid="10"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58155-71CA-4E31-8D01-592146D510AC}"/>
              </a:ext>
            </a:extLst>
          </p:cNvPr>
          <p:cNvSpPr>
            <a:spLocks noGrp="1"/>
          </p:cNvSpPr>
          <p:nvPr>
            <p:ph type="title"/>
          </p:nvPr>
        </p:nvSpPr>
        <p:spPr>
          <a:xfrm>
            <a:off x="1603513" y="650614"/>
            <a:ext cx="10495722" cy="1280890"/>
          </a:xfrm>
        </p:spPr>
        <p:txBody>
          <a:bodyPr>
            <a:normAutofit/>
          </a:bodyPr>
          <a:lstStyle/>
          <a:p>
            <a:r>
              <a:rPr lang="en-US" sz="2800" b="1" dirty="0">
                <a:latin typeface="Berlin Sans FB" panose="020E0602020502020306" pitchFamily="34" charset="0"/>
              </a:rPr>
              <a:t>HOW TO CONNECT TO YOUR HIGHER POWER WITHIN YOU</a:t>
            </a:r>
          </a:p>
        </p:txBody>
      </p:sp>
      <p:sp>
        <p:nvSpPr>
          <p:cNvPr id="8" name="Rectangle: Rounded Corners 7">
            <a:extLst>
              <a:ext uri="{FF2B5EF4-FFF2-40B4-BE49-F238E27FC236}">
                <a16:creationId xmlns:a16="http://schemas.microsoft.com/office/drawing/2014/main" id="{B27A2E43-7165-43BB-8851-647519FBC769}"/>
              </a:ext>
            </a:extLst>
          </p:cNvPr>
          <p:cNvSpPr/>
          <p:nvPr/>
        </p:nvSpPr>
        <p:spPr>
          <a:xfrm>
            <a:off x="1581455" y="2037493"/>
            <a:ext cx="3518083" cy="4168097"/>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ACCEPTANCE </a:t>
            </a:r>
          </a:p>
          <a:p>
            <a:pPr algn="ctr"/>
            <a:endParaRPr lang="en-US"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a:p>
            <a:pPr algn="ctr"/>
            <a:r>
              <a:rPr lang="en-US"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Realizing that substance use is a chronic disease and that willpower alone will not be enough to overcome it. Abstinence from drugs and alcohol is the only way to be free of the disease</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a:t>
            </a:r>
          </a:p>
          <a:p>
            <a:pPr algn="ctr"/>
            <a:endPar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CB05E3FC-91D3-47A4-8C97-A9D8084DE820}"/>
              </a:ext>
            </a:extLst>
          </p:cNvPr>
          <p:cNvSpPr/>
          <p:nvPr/>
        </p:nvSpPr>
        <p:spPr>
          <a:xfrm>
            <a:off x="5233882" y="2037494"/>
            <a:ext cx="3518083" cy="4168097"/>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SURRENDER</a:t>
            </a:r>
          </a:p>
          <a:p>
            <a:pPr algn="ctr"/>
            <a:r>
              <a:rPr lang="en-US" sz="24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p>
          <a:p>
            <a:pPr algn="ctr"/>
            <a:r>
              <a:rPr lang="en-US" sz="24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Giving up control to a higher power and accepting the support of other recovering addicts and group activities set forth by the 12-step support group.</a:t>
            </a:r>
          </a:p>
          <a:p>
            <a:pPr algn="ctr"/>
            <a:endPar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12" name="Rectangle: Rounded Corners 11">
            <a:extLst>
              <a:ext uri="{FF2B5EF4-FFF2-40B4-BE49-F238E27FC236}">
                <a16:creationId xmlns:a16="http://schemas.microsoft.com/office/drawing/2014/main" id="{7DEF7EC8-D86B-42CF-8A96-4217C8CA4723}"/>
              </a:ext>
            </a:extLst>
          </p:cNvPr>
          <p:cNvSpPr/>
          <p:nvPr/>
        </p:nvSpPr>
        <p:spPr>
          <a:xfrm>
            <a:off x="8886309" y="2039288"/>
            <a:ext cx="2955235" cy="4168097"/>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ACTIVE INVOLVEMENT</a:t>
            </a:r>
          </a:p>
          <a:p>
            <a:pPr algn="ctr"/>
            <a:r>
              <a:rPr lang="en-US"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p>
          <a:p>
            <a:pPr algn="ctr"/>
            <a:r>
              <a:rPr lang="en-US" sz="2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Being fully engaged in each group meeting and any 12-step group activities.</a:t>
            </a:r>
          </a:p>
          <a:p>
            <a:pPr algn="ctr"/>
            <a:endPar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a:p>
            <a:pPr algn="ctr"/>
            <a:endPar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a:p>
            <a:pPr algn="ctr"/>
            <a:endPar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A8E836A4-2842-4B1E-9648-DBB022EE902C}"/>
              </a:ext>
            </a:extLst>
          </p:cNvPr>
          <p:cNvSpPr txBox="1"/>
          <p:nvPr/>
        </p:nvSpPr>
        <p:spPr>
          <a:xfrm>
            <a:off x="1463639" y="1292899"/>
            <a:ext cx="10495722"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The following 3 concepts will help you get success in grasping the 12 step approach </a:t>
            </a:r>
          </a:p>
        </p:txBody>
      </p:sp>
    </p:spTree>
    <p:extLst>
      <p:ext uri="{BB962C8B-B14F-4D97-AF65-F5344CB8AC3E}">
        <p14:creationId xmlns:p14="http://schemas.microsoft.com/office/powerpoint/2010/main" val="38575506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BF631C8-5CE5-4207-95B3-F93999305C31}"/>
              </a:ext>
            </a:extLst>
          </p:cNvPr>
          <p:cNvSpPr/>
          <p:nvPr/>
        </p:nvSpPr>
        <p:spPr>
          <a:xfrm>
            <a:off x="615462" y="3798277"/>
            <a:ext cx="10989699" cy="2813538"/>
          </a:xfrm>
          <a:prstGeom prst="rect">
            <a:avLst/>
          </a:prstGeom>
          <a:solidFill>
            <a:schemeClr val="tx2">
              <a:lumMod val="20000"/>
              <a:lumOff val="80000"/>
            </a:schemeClr>
          </a:solidFill>
          <a:ln>
            <a:solidFill>
              <a:schemeClr val="bg2"/>
            </a:solid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4218090-2E63-43EA-9855-8265C229897F}"/>
              </a:ext>
            </a:extLst>
          </p:cNvPr>
          <p:cNvSpPr>
            <a:spLocks noGrp="1"/>
          </p:cNvSpPr>
          <p:nvPr>
            <p:ph idx="1"/>
          </p:nvPr>
        </p:nvSpPr>
        <p:spPr>
          <a:xfrm>
            <a:off x="510197" y="3935130"/>
            <a:ext cx="11171605" cy="2536008"/>
          </a:xfrm>
        </p:spPr>
        <p:txBody>
          <a:bodyPr>
            <a:noAutofit/>
          </a:bodyPr>
          <a:lstStyle/>
          <a:p>
            <a:pPr fontAlgn="base">
              <a:buFont typeface="Wingdings" panose="05000000000000000000" pitchFamily="2" charset="2"/>
              <a:buChar char="§"/>
            </a:pPr>
            <a:r>
              <a:rPr lang="en-US" sz="28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Spirituality does not mean to follow religion only but can also be experienced through other ways. </a:t>
            </a:r>
          </a:p>
          <a:p>
            <a:pPr fontAlgn="base">
              <a:buFont typeface="Wingdings" panose="05000000000000000000" pitchFamily="2" charset="2"/>
              <a:buChar char="§"/>
            </a:pPr>
            <a:r>
              <a:rPr lang="en-US" sz="28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You have the ability to choose your own higher power.</a:t>
            </a:r>
          </a:p>
          <a:p>
            <a:pPr fontAlgn="base">
              <a:buFont typeface="Wingdings" panose="05000000000000000000" pitchFamily="2" charset="2"/>
              <a:buChar char="§"/>
            </a:pPr>
            <a:r>
              <a:rPr lang="en-US" sz="28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No one else can do that for you and there are no limits or restrictions on what you choose to designate as your higher power.</a:t>
            </a:r>
          </a:p>
          <a:p>
            <a:endParaRPr lang="en-US" sz="2800" dirty="0"/>
          </a:p>
        </p:txBody>
      </p:sp>
      <p:sp>
        <p:nvSpPr>
          <p:cNvPr id="8" name="Title 1">
            <a:extLst>
              <a:ext uri="{FF2B5EF4-FFF2-40B4-BE49-F238E27FC236}">
                <a16:creationId xmlns:a16="http://schemas.microsoft.com/office/drawing/2014/main" id="{43DCAC85-FC2A-4D3B-AC76-CAA008CE5E2B}"/>
              </a:ext>
            </a:extLst>
          </p:cNvPr>
          <p:cNvSpPr>
            <a:spLocks noGrp="1"/>
          </p:cNvSpPr>
          <p:nvPr>
            <p:ph type="title"/>
          </p:nvPr>
        </p:nvSpPr>
        <p:spPr>
          <a:xfrm>
            <a:off x="1638300" y="679438"/>
            <a:ext cx="9966861" cy="1280890"/>
          </a:xfrm>
        </p:spPr>
        <p:txBody>
          <a:bodyPr/>
          <a:lstStyle/>
          <a:p>
            <a:r>
              <a:rPr lang="en-US" b="1" dirty="0">
                <a:latin typeface="Berlin Sans FB" panose="020E0602020502020306" pitchFamily="34" charset="0"/>
              </a:rPr>
              <a:t>RELIGION                VS           SPIRITUALITY</a:t>
            </a:r>
          </a:p>
        </p:txBody>
      </p:sp>
      <p:sp>
        <p:nvSpPr>
          <p:cNvPr id="9" name="Rectangle 8">
            <a:extLst>
              <a:ext uri="{FF2B5EF4-FFF2-40B4-BE49-F238E27FC236}">
                <a16:creationId xmlns:a16="http://schemas.microsoft.com/office/drawing/2014/main" id="{7383AF03-F4C7-441D-8DA8-625B1E530D7C}"/>
              </a:ext>
            </a:extLst>
          </p:cNvPr>
          <p:cNvSpPr/>
          <p:nvPr/>
        </p:nvSpPr>
        <p:spPr>
          <a:xfrm>
            <a:off x="6791181" y="1319883"/>
            <a:ext cx="4550896" cy="2246769"/>
          </a:xfrm>
          <a:prstGeom prst="rect">
            <a:avLst/>
          </a:prstGeom>
        </p:spPr>
        <p:txBody>
          <a:bodyPr wrap="square">
            <a:spAutoFit/>
          </a:bodyPr>
          <a:lstStyle/>
          <a:p>
            <a:pPr algn="ctr"/>
            <a:r>
              <a:rPr lang="en-US" sz="2800" b="1" dirty="0">
                <a:solidFill>
                  <a:srgbClr val="000000"/>
                </a:solidFill>
                <a:latin typeface="Times New Roman" panose="02020603050405020304" pitchFamily="18" charset="0"/>
                <a:cs typeface="Times New Roman" panose="02020603050405020304" pitchFamily="18" charset="0"/>
              </a:rPr>
              <a:t>Spirituality </a:t>
            </a:r>
          </a:p>
          <a:p>
            <a:pPr algn="ctr"/>
            <a:r>
              <a:rPr lang="en-US" sz="2800" dirty="0">
                <a:solidFill>
                  <a:srgbClr val="000000"/>
                </a:solidFill>
                <a:latin typeface="Times New Roman" panose="02020603050405020304" pitchFamily="18" charset="0"/>
                <a:cs typeface="Times New Roman" panose="02020603050405020304" pitchFamily="18" charset="0"/>
              </a:rPr>
              <a:t>A personal search for meaning in life, for connection with all things and for the experience of a power beyond oneself</a:t>
            </a:r>
            <a:endParaRPr lang="en-US" sz="2800" dirty="0"/>
          </a:p>
        </p:txBody>
      </p:sp>
      <p:sp>
        <p:nvSpPr>
          <p:cNvPr id="10" name="Rectangle 9">
            <a:extLst>
              <a:ext uri="{FF2B5EF4-FFF2-40B4-BE49-F238E27FC236}">
                <a16:creationId xmlns:a16="http://schemas.microsoft.com/office/drawing/2014/main" id="{3961ABF3-9DDC-44AD-8D68-1DF62A65942C}"/>
              </a:ext>
            </a:extLst>
          </p:cNvPr>
          <p:cNvSpPr/>
          <p:nvPr/>
        </p:nvSpPr>
        <p:spPr>
          <a:xfrm>
            <a:off x="902677" y="1319883"/>
            <a:ext cx="3802966" cy="2246769"/>
          </a:xfrm>
          <a:prstGeom prst="rect">
            <a:avLst/>
          </a:prstGeom>
        </p:spPr>
        <p:txBody>
          <a:bodyPr wrap="square">
            <a:spAutoFit/>
          </a:bodyPr>
          <a:lstStyle/>
          <a:p>
            <a:pPr algn="ctr"/>
            <a:r>
              <a:rPr lang="en-US" sz="2800" b="1" dirty="0">
                <a:solidFill>
                  <a:srgbClr val="000000"/>
                </a:solidFill>
                <a:latin typeface="Times New Roman" panose="02020603050405020304" pitchFamily="18" charset="0"/>
                <a:cs typeface="Times New Roman" panose="02020603050405020304" pitchFamily="18" charset="0"/>
              </a:rPr>
              <a:t>Religion</a:t>
            </a:r>
            <a:r>
              <a:rPr lang="en-US" sz="2800" dirty="0">
                <a:solidFill>
                  <a:srgbClr val="000000"/>
                </a:solidFill>
                <a:latin typeface="Times New Roman" panose="02020603050405020304" pitchFamily="18" charset="0"/>
                <a:cs typeface="Times New Roman" panose="02020603050405020304" pitchFamily="18" charset="0"/>
              </a:rPr>
              <a:t> </a:t>
            </a:r>
          </a:p>
          <a:p>
            <a:pPr algn="ctr"/>
            <a:r>
              <a:rPr lang="en-US" sz="2800" dirty="0">
                <a:solidFill>
                  <a:srgbClr val="000000"/>
                </a:solidFill>
                <a:latin typeface="Times New Roman" panose="02020603050405020304" pitchFamily="18" charset="0"/>
                <a:cs typeface="Times New Roman" panose="02020603050405020304" pitchFamily="18" charset="0"/>
              </a:rPr>
              <a:t>A set of beliefs, rituals and practices regarding belief in God or gods to be worshipped. </a:t>
            </a:r>
            <a:endParaRPr lang="en-US" sz="2800" dirty="0"/>
          </a:p>
        </p:txBody>
      </p:sp>
    </p:spTree>
    <p:extLst>
      <p:ext uri="{BB962C8B-B14F-4D97-AF65-F5344CB8AC3E}">
        <p14:creationId xmlns:p14="http://schemas.microsoft.com/office/powerpoint/2010/main" val="28321470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Content Placeholder 2">
            <a:extLst>
              <a:ext uri="{FF2B5EF4-FFF2-40B4-BE49-F238E27FC236}">
                <a16:creationId xmlns:a16="http://schemas.microsoft.com/office/drawing/2014/main" id="{6285208A-F841-4265-989A-7BE1E9EC1060}"/>
              </a:ext>
            </a:extLst>
          </p:cNvPr>
          <p:cNvSpPr txBox="1">
            <a:spLocks noChangeArrowheads="1"/>
          </p:cNvSpPr>
          <p:nvPr/>
        </p:nvSpPr>
        <p:spPr bwMode="auto">
          <a:xfrm>
            <a:off x="2088689" y="2726632"/>
            <a:ext cx="7994119" cy="3150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514475" indent="-257175">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lvl="2" defTabSz="685800">
              <a:buNone/>
            </a:pPr>
            <a:endParaRPr lang="en-US" altLang="en-US" sz="2100" b="1" dirty="0"/>
          </a:p>
          <a:p>
            <a:pPr lvl="2" defTabSz="685800">
              <a:buNone/>
            </a:pPr>
            <a:endParaRPr lang="en-US" altLang="en-US" sz="2100" b="1" dirty="0"/>
          </a:p>
          <a:p>
            <a:pPr marL="747713" lvl="2" indent="-284163" defTabSz="685800">
              <a:buNone/>
            </a:pPr>
            <a:r>
              <a:rPr lang="en-US" altLang="en-US" sz="2100" b="1" dirty="0"/>
              <a:t>The ATTC Network is comprised of:</a:t>
            </a:r>
          </a:p>
          <a:p>
            <a:pPr marL="747713" lvl="3" indent="-284163" defTabSz="685800"/>
            <a:r>
              <a:rPr lang="en-US" altLang="en-US" sz="2250" dirty="0"/>
              <a:t> 1 Network Coordinating Office</a:t>
            </a:r>
          </a:p>
          <a:p>
            <a:pPr marL="747713" lvl="3" indent="-284163" defTabSz="685800"/>
            <a:r>
              <a:rPr lang="en-US" altLang="en-US" sz="2250" dirty="0"/>
              <a:t> 10 Domestic Regional Centers</a:t>
            </a:r>
          </a:p>
          <a:p>
            <a:pPr marL="747713" lvl="3" indent="-284163" defTabSz="685800"/>
            <a:r>
              <a:rPr lang="en-US" altLang="en-US" sz="2250" dirty="0"/>
              <a:t> 6 International HIV Centers (PEPFAR funded)</a:t>
            </a:r>
          </a:p>
          <a:p>
            <a:pPr marL="747713" lvl="3" indent="-284163" defTabSz="685800"/>
            <a:r>
              <a:rPr lang="en-US" altLang="en-US" sz="2250" dirty="0"/>
              <a:t>1 National American Indian and Alaska Native ATTC</a:t>
            </a:r>
          </a:p>
          <a:p>
            <a:pPr marL="747713" lvl="3" indent="-284163" defTabSz="685800"/>
            <a:r>
              <a:rPr lang="en-US" altLang="en-US" sz="2250" dirty="0"/>
              <a:t>1 National Hispanic and Latino ATTC</a:t>
            </a:r>
          </a:p>
        </p:txBody>
      </p:sp>
      <p:pic>
        <p:nvPicPr>
          <p:cNvPr id="4099" name="Picture 4">
            <a:extLst>
              <a:ext uri="{FF2B5EF4-FFF2-40B4-BE49-F238E27FC236}">
                <a16:creationId xmlns:a16="http://schemas.microsoft.com/office/drawing/2014/main" id="{25FD4CB0-F12B-4492-86A0-23745DDD33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7816" y="470939"/>
            <a:ext cx="3565922" cy="58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5">
            <a:extLst>
              <a:ext uri="{FF2B5EF4-FFF2-40B4-BE49-F238E27FC236}">
                <a16:creationId xmlns:a16="http://schemas.microsoft.com/office/drawing/2014/main" id="{CA00153F-411A-4FE9-9671-00027349A3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2136" y="1175147"/>
            <a:ext cx="5623322" cy="99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6">
            <a:extLst>
              <a:ext uri="{FF2B5EF4-FFF2-40B4-BE49-F238E27FC236}">
                <a16:creationId xmlns:a16="http://schemas.microsoft.com/office/drawing/2014/main" id="{C88B5C82-FECC-4A2A-9468-2E98C1E25B6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72816" y="1521023"/>
            <a:ext cx="891778" cy="307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Title 1">
            <a:extLst>
              <a:ext uri="{FF2B5EF4-FFF2-40B4-BE49-F238E27FC236}">
                <a16:creationId xmlns:a16="http://schemas.microsoft.com/office/drawing/2014/main" id="{0CC5A445-4B31-4AA8-9A52-1E0B93910772}"/>
              </a:ext>
            </a:extLst>
          </p:cNvPr>
          <p:cNvSpPr txBox="1">
            <a:spLocks noChangeArrowheads="1"/>
          </p:cNvSpPr>
          <p:nvPr/>
        </p:nvSpPr>
        <p:spPr bwMode="auto">
          <a:xfrm>
            <a:off x="2135560" y="2820638"/>
            <a:ext cx="7886700" cy="60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gn="ctr" defTabSz="685800">
              <a:spcBef>
                <a:spcPct val="0"/>
              </a:spcBef>
              <a:buNone/>
            </a:pPr>
            <a:r>
              <a:rPr lang="en-US" altLang="en-US" dirty="0"/>
              <a:t>About SATTC – </a:t>
            </a:r>
            <a:endParaRPr lang="en-US" altLang="en-US" dirty="0">
              <a:solidFill>
                <a:srgbClr val="FF0000"/>
              </a:solidFill>
            </a:endParaRPr>
          </a:p>
        </p:txBody>
      </p: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1930FE8-DB0E-4D12-A5BE-E94089E1AE3F}"/>
              </a:ext>
            </a:extLst>
          </p:cNvPr>
          <p:cNvSpPr/>
          <p:nvPr/>
        </p:nvSpPr>
        <p:spPr>
          <a:xfrm>
            <a:off x="2368797" y="229564"/>
            <a:ext cx="2760615" cy="276999"/>
          </a:xfrm>
          <a:prstGeom prst="rect">
            <a:avLst/>
          </a:prstGeom>
        </p:spPr>
        <p:txBody>
          <a:bodyPr wrap="square">
            <a:spAutoFit/>
          </a:bodyPr>
          <a:lstStyle/>
          <a:p>
            <a:r>
              <a:rPr lang="en-US" sz="1200" dirty="0">
                <a:solidFill>
                  <a:srgbClr val="000000"/>
                </a:solidFill>
                <a:latin typeface="Times New Roman" panose="02020603050405020304" pitchFamily="18" charset="0"/>
                <a:cs typeface="Times New Roman" panose="02020603050405020304" pitchFamily="18" charset="0"/>
              </a:rPr>
              <a:t>  </a:t>
            </a:r>
            <a:endParaRPr lang="en-US" sz="1200" dirty="0">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1B50AABE-9EBD-435B-9FCD-CF939A4D9F4E}"/>
              </a:ext>
            </a:extLst>
          </p:cNvPr>
          <p:cNvSpPr/>
          <p:nvPr/>
        </p:nvSpPr>
        <p:spPr>
          <a:xfrm>
            <a:off x="7462335" y="375825"/>
            <a:ext cx="2257151" cy="276999"/>
          </a:xfrm>
          <a:prstGeom prst="rect">
            <a:avLst/>
          </a:prstGeom>
        </p:spPr>
        <p:txBody>
          <a:bodyPr wrap="square">
            <a:spAutoFit/>
          </a:bodyPr>
          <a:lstStyle/>
          <a:p>
            <a:pPr fontAlgn="base"/>
            <a:r>
              <a:rPr lang="en-US" sz="1200" b="1" dirty="0">
                <a:latin typeface="Times New Roman" panose="02020603050405020304" pitchFamily="18" charset="0"/>
                <a:cs typeface="Times New Roman" panose="02020603050405020304" pitchFamily="18" charset="0"/>
              </a:rPr>
              <a:t>– </a:t>
            </a:r>
            <a:endParaRPr lang="en-US" sz="1200" dirty="0">
              <a:latin typeface="Times New Roman" panose="02020603050405020304" pitchFamily="18" charset="0"/>
              <a:cs typeface="Times New Roman" panose="02020603050405020304" pitchFamily="18" charset="0"/>
            </a:endParaRPr>
          </a:p>
        </p:txBody>
      </p:sp>
      <p:sp>
        <p:nvSpPr>
          <p:cNvPr id="16" name="Rectangle: Top Corners Rounded 15">
            <a:extLst>
              <a:ext uri="{FF2B5EF4-FFF2-40B4-BE49-F238E27FC236}">
                <a16:creationId xmlns:a16="http://schemas.microsoft.com/office/drawing/2014/main" id="{91D309FC-9A31-44FA-9208-A2D3F25C34FD}"/>
              </a:ext>
            </a:extLst>
          </p:cNvPr>
          <p:cNvSpPr/>
          <p:nvPr/>
        </p:nvSpPr>
        <p:spPr>
          <a:xfrm>
            <a:off x="331408" y="3401016"/>
            <a:ext cx="3777659" cy="3273542"/>
          </a:xfrm>
          <a:prstGeom prst="round2SameRect">
            <a:avLst/>
          </a:prstGeom>
          <a:solidFill>
            <a:schemeClr val="tx2">
              <a:lumMod val="20000"/>
              <a:lumOff val="8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en-US" sz="2000" b="1" dirty="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2000" b="1" dirty="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b="1" dirty="0">
                <a:solidFill>
                  <a:schemeClr val="tx1"/>
                </a:solidFill>
                <a:latin typeface="Times New Roman" panose="02020603050405020304" pitchFamily="18" charset="0"/>
                <a:cs typeface="Times New Roman" panose="02020603050405020304" pitchFamily="18" charset="0"/>
              </a:rPr>
              <a:t>P</a:t>
            </a:r>
            <a:r>
              <a:rPr lang="en-US" sz="2000" dirty="0">
                <a:solidFill>
                  <a:schemeClr val="tx1"/>
                </a:solidFill>
                <a:latin typeface="Times New Roman" panose="02020603050405020304" pitchFamily="18" charset="0"/>
                <a:cs typeface="Times New Roman" panose="02020603050405020304" pitchFamily="18" charset="0"/>
              </a:rPr>
              <a:t>owerful force </a:t>
            </a:r>
          </a:p>
          <a:p>
            <a:pPr marL="285750" indent="-285750">
              <a:buFont typeface="Arial" panose="020B0604020202020204" pitchFamily="34" charset="0"/>
              <a:buChar char="•"/>
            </a:pPr>
            <a:r>
              <a:rPr lang="en-US" sz="2000" b="1" dirty="0">
                <a:solidFill>
                  <a:schemeClr val="tx1"/>
                </a:solidFill>
                <a:latin typeface="Times New Roman" panose="02020603050405020304" pitchFamily="18" charset="0"/>
                <a:cs typeface="Times New Roman" panose="02020603050405020304" pitchFamily="18" charset="0"/>
              </a:rPr>
              <a:t>B</a:t>
            </a:r>
            <a:r>
              <a:rPr lang="en-US" sz="2000" dirty="0">
                <a:solidFill>
                  <a:schemeClr val="tx1"/>
                </a:solidFill>
                <a:latin typeface="Times New Roman" panose="02020603050405020304" pitchFamily="18" charset="0"/>
                <a:cs typeface="Times New Roman" panose="02020603050405020304" pitchFamily="18" charset="0"/>
              </a:rPr>
              <a:t>rings people together </a:t>
            </a:r>
          </a:p>
          <a:p>
            <a:pPr marL="285750" indent="-285750">
              <a:buFont typeface="Arial" panose="020B0604020202020204" pitchFamily="34" charset="0"/>
              <a:buChar char="•"/>
            </a:pPr>
            <a:r>
              <a:rPr lang="en-US" sz="2000" b="1" dirty="0">
                <a:solidFill>
                  <a:schemeClr val="tx1"/>
                </a:solidFill>
                <a:latin typeface="Times New Roman" panose="02020603050405020304" pitchFamily="18" charset="0"/>
                <a:cs typeface="Times New Roman" panose="02020603050405020304" pitchFamily="18" charset="0"/>
              </a:rPr>
              <a:t>F</a:t>
            </a:r>
            <a:r>
              <a:rPr lang="en-US" sz="2000" dirty="0">
                <a:solidFill>
                  <a:schemeClr val="tx1"/>
                </a:solidFill>
                <a:latin typeface="Times New Roman" panose="02020603050405020304" pitchFamily="18" charset="0"/>
                <a:cs typeface="Times New Roman" panose="02020603050405020304" pitchFamily="18" charset="0"/>
              </a:rPr>
              <a:t>osters mutual respect </a:t>
            </a:r>
            <a:r>
              <a:rPr lang="en-US" sz="2000" b="1" dirty="0">
                <a:solidFill>
                  <a:schemeClr val="tx1"/>
                </a:solidFill>
                <a:latin typeface="Times New Roman" panose="02020603050405020304" pitchFamily="18" charset="0"/>
                <a:cs typeface="Times New Roman" panose="02020603050405020304" pitchFamily="18" charset="0"/>
              </a:rPr>
              <a:t>K</a:t>
            </a:r>
            <a:r>
              <a:rPr lang="en-US" sz="2000" dirty="0">
                <a:solidFill>
                  <a:schemeClr val="tx1"/>
                </a:solidFill>
                <a:latin typeface="Times New Roman" panose="02020603050405020304" pitchFamily="18" charset="0"/>
                <a:cs typeface="Times New Roman" panose="02020603050405020304" pitchFamily="18" charset="0"/>
              </a:rPr>
              <a:t>indness, happiness </a:t>
            </a:r>
          </a:p>
          <a:p>
            <a:pPr marL="285750" indent="-285750">
              <a:buFont typeface="Arial" panose="020B0604020202020204" pitchFamily="34" charset="0"/>
              <a:buChar char="•"/>
            </a:pPr>
            <a:r>
              <a:rPr lang="en-US" sz="2000" b="1" dirty="0">
                <a:solidFill>
                  <a:schemeClr val="tx1"/>
                </a:solidFill>
                <a:latin typeface="Times New Roman" panose="02020603050405020304" pitchFamily="18" charset="0"/>
                <a:cs typeface="Times New Roman" panose="02020603050405020304" pitchFamily="18" charset="0"/>
              </a:rPr>
              <a:t>T</a:t>
            </a:r>
            <a:r>
              <a:rPr lang="en-US" sz="2000" dirty="0">
                <a:solidFill>
                  <a:schemeClr val="tx1"/>
                </a:solidFill>
                <a:latin typeface="Times New Roman" panose="02020603050405020304" pitchFamily="18" charset="0"/>
                <a:cs typeface="Times New Roman" panose="02020603050405020304" pitchFamily="18" charset="0"/>
              </a:rPr>
              <a:t>reat others with more dignity and compassion</a:t>
            </a:r>
          </a:p>
          <a:p>
            <a:pPr marL="285750" indent="-285750">
              <a:buFont typeface="Arial" panose="020B0604020202020204" pitchFamily="34" charset="0"/>
              <a:buChar char="•"/>
            </a:pPr>
            <a:r>
              <a:rPr lang="en-US" sz="2000" b="1" dirty="0">
                <a:solidFill>
                  <a:schemeClr val="tx1"/>
                </a:solidFill>
                <a:latin typeface="Times New Roman" panose="02020603050405020304" pitchFamily="18" charset="0"/>
                <a:cs typeface="Times New Roman" panose="02020603050405020304" pitchFamily="18" charset="0"/>
              </a:rPr>
              <a:t>L</a:t>
            </a:r>
            <a:r>
              <a:rPr lang="en-US" sz="2000" dirty="0">
                <a:solidFill>
                  <a:schemeClr val="tx1"/>
                </a:solidFill>
                <a:latin typeface="Times New Roman" panose="02020603050405020304" pitchFamily="18" charset="0"/>
                <a:cs typeface="Times New Roman" panose="02020603050405020304" pitchFamily="18" charset="0"/>
              </a:rPr>
              <a:t>ove yourself</a:t>
            </a:r>
          </a:p>
          <a:p>
            <a:pPr algn="ctr"/>
            <a:endParaRPr lang="en-US" sz="2000" dirty="0">
              <a:solidFill>
                <a:schemeClr val="tx1"/>
              </a:solidFill>
            </a:endParaRPr>
          </a:p>
        </p:txBody>
      </p:sp>
      <p:sp>
        <p:nvSpPr>
          <p:cNvPr id="17" name="Rectangle 16">
            <a:extLst>
              <a:ext uri="{FF2B5EF4-FFF2-40B4-BE49-F238E27FC236}">
                <a16:creationId xmlns:a16="http://schemas.microsoft.com/office/drawing/2014/main" id="{3449BE3B-270B-4768-80E2-05CEC496685E}"/>
              </a:ext>
            </a:extLst>
          </p:cNvPr>
          <p:cNvSpPr/>
          <p:nvPr/>
        </p:nvSpPr>
        <p:spPr>
          <a:xfrm>
            <a:off x="1499313" y="3451146"/>
            <a:ext cx="1186542" cy="800219"/>
          </a:xfrm>
          <a:prstGeom prst="rect">
            <a:avLst/>
          </a:prstGeom>
        </p:spPr>
        <p:txBody>
          <a:bodyPr wrap="none">
            <a:spAutoFit/>
          </a:bodyPr>
          <a:lstStyle/>
          <a:p>
            <a:pPr algn="ctr"/>
            <a:r>
              <a:rPr lang="en-US" sz="2800" b="1" dirty="0">
                <a:latin typeface="Berlin Sans FB" panose="020E0602020502020306" pitchFamily="34" charset="0"/>
                <a:cs typeface="Times New Roman" panose="02020603050405020304" pitchFamily="18" charset="0"/>
              </a:rPr>
              <a:t>LOVE</a:t>
            </a:r>
            <a:r>
              <a:rPr lang="en-US" b="1" dirty="0">
                <a:latin typeface="Times New Roman" panose="02020603050405020304" pitchFamily="18" charset="0"/>
                <a:cs typeface="Times New Roman" panose="02020603050405020304" pitchFamily="18" charset="0"/>
              </a:rPr>
              <a:t> </a:t>
            </a:r>
          </a:p>
          <a:p>
            <a:pPr algn="ctr"/>
            <a:endParaRPr lang="en-US" b="1" dirty="0">
              <a:latin typeface="Times New Roman" panose="02020603050405020304" pitchFamily="18" charset="0"/>
              <a:cs typeface="Times New Roman" panose="02020603050405020304" pitchFamily="18" charset="0"/>
            </a:endParaRPr>
          </a:p>
        </p:txBody>
      </p:sp>
      <p:sp>
        <p:nvSpPr>
          <p:cNvPr id="18" name="Rectangle: Top Corners Rounded 17">
            <a:extLst>
              <a:ext uri="{FF2B5EF4-FFF2-40B4-BE49-F238E27FC236}">
                <a16:creationId xmlns:a16="http://schemas.microsoft.com/office/drawing/2014/main" id="{C945AC60-8212-4516-902B-A7A54E097717}"/>
              </a:ext>
            </a:extLst>
          </p:cNvPr>
          <p:cNvSpPr/>
          <p:nvPr/>
        </p:nvSpPr>
        <p:spPr>
          <a:xfrm>
            <a:off x="4261245" y="3354894"/>
            <a:ext cx="3777659" cy="3273542"/>
          </a:xfrm>
          <a:prstGeom prst="round2SameRect">
            <a:avLst/>
          </a:prstGeom>
          <a:solidFill>
            <a:schemeClr val="tx2">
              <a:lumMod val="20000"/>
              <a:lumOff val="8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en-US" sz="2000" b="1" dirty="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2000" b="1" dirty="0">
              <a:solidFill>
                <a:schemeClr val="tx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a:solidFill>
                  <a:schemeClr val="tx1"/>
                </a:solidFill>
                <a:latin typeface="Times New Roman" panose="02020603050405020304" pitchFamily="18" charset="0"/>
                <a:cs typeface="Times New Roman" panose="02020603050405020304" pitchFamily="18" charset="0"/>
              </a:rPr>
              <a:t>L</a:t>
            </a:r>
            <a:r>
              <a:rPr lang="en-US" sz="2000" dirty="0">
                <a:solidFill>
                  <a:schemeClr val="tx1"/>
                </a:solidFill>
                <a:latin typeface="Times New Roman" panose="02020603050405020304" pitchFamily="18" charset="0"/>
                <a:cs typeface="Times New Roman" panose="02020603050405020304" pitchFamily="18" charset="0"/>
              </a:rPr>
              <a:t>istening/ creating music a  spiritual experience</a:t>
            </a:r>
          </a:p>
          <a:p>
            <a:pPr marL="342900" indent="-342900">
              <a:buFont typeface="Arial" panose="020B0604020202020204" pitchFamily="34" charset="0"/>
              <a:buChar char="•"/>
            </a:pPr>
            <a:r>
              <a:rPr lang="en-US" sz="2000" b="1" dirty="0">
                <a:solidFill>
                  <a:schemeClr val="tx1"/>
                </a:solidFill>
                <a:latin typeface="Times New Roman" panose="02020603050405020304" pitchFamily="18" charset="0"/>
                <a:cs typeface="Times New Roman" panose="02020603050405020304" pitchFamily="18" charset="0"/>
              </a:rPr>
              <a:t>R</a:t>
            </a:r>
            <a:r>
              <a:rPr lang="en-US" sz="2000" dirty="0">
                <a:solidFill>
                  <a:schemeClr val="tx1"/>
                </a:solidFill>
                <a:latin typeface="Times New Roman" panose="02020603050405020304" pitchFamily="18" charset="0"/>
                <a:cs typeface="Times New Roman" panose="02020603050405020304" pitchFamily="18" charset="0"/>
              </a:rPr>
              <a:t>elieve stress </a:t>
            </a:r>
          </a:p>
          <a:p>
            <a:pPr marL="342900" indent="-342900">
              <a:buFont typeface="Arial" panose="020B0604020202020204" pitchFamily="34" charset="0"/>
              <a:buChar char="•"/>
            </a:pPr>
            <a:r>
              <a:rPr lang="en-US" sz="2000" b="1" dirty="0">
                <a:solidFill>
                  <a:schemeClr val="tx1"/>
                </a:solidFill>
                <a:latin typeface="Times New Roman" panose="02020603050405020304" pitchFamily="18" charset="0"/>
                <a:cs typeface="Times New Roman" panose="02020603050405020304" pitchFamily="18" charset="0"/>
              </a:rPr>
              <a:t>R</a:t>
            </a:r>
            <a:r>
              <a:rPr lang="en-US" sz="2000" dirty="0">
                <a:solidFill>
                  <a:schemeClr val="tx1"/>
                </a:solidFill>
                <a:latin typeface="Times New Roman" panose="02020603050405020304" pitchFamily="18" charset="0"/>
                <a:cs typeface="Times New Roman" panose="02020603050405020304" pitchFamily="18" charset="0"/>
              </a:rPr>
              <a:t>educe anxiety</a:t>
            </a:r>
          </a:p>
          <a:p>
            <a:pPr marL="342900" indent="-342900">
              <a:buFont typeface="Arial" panose="020B0604020202020204" pitchFamily="34" charset="0"/>
              <a:buChar char="•"/>
            </a:pPr>
            <a:r>
              <a:rPr lang="en-US" sz="2000" b="1" dirty="0">
                <a:solidFill>
                  <a:schemeClr val="tx1"/>
                </a:solidFill>
                <a:latin typeface="Times New Roman" panose="02020603050405020304" pitchFamily="18" charset="0"/>
                <a:cs typeface="Times New Roman" panose="02020603050405020304" pitchFamily="18" charset="0"/>
              </a:rPr>
              <a:t>H</a:t>
            </a:r>
            <a:r>
              <a:rPr lang="en-US" sz="2000" dirty="0">
                <a:solidFill>
                  <a:schemeClr val="tx1"/>
                </a:solidFill>
                <a:latin typeface="Times New Roman" panose="02020603050405020304" pitchFamily="18" charset="0"/>
                <a:cs typeface="Times New Roman" panose="02020603050405020304" pitchFamily="18" charset="0"/>
              </a:rPr>
              <a:t>elp people express strong emotions that some people may attempt to cloak with drug and alcohol abuse.</a:t>
            </a:r>
            <a:endParaRPr lang="en-US" sz="2000" dirty="0">
              <a:solidFill>
                <a:schemeClr val="tx1"/>
              </a:solidFill>
            </a:endParaRPr>
          </a:p>
        </p:txBody>
      </p:sp>
      <p:sp>
        <p:nvSpPr>
          <p:cNvPr id="19" name="Rectangle 18">
            <a:extLst>
              <a:ext uri="{FF2B5EF4-FFF2-40B4-BE49-F238E27FC236}">
                <a16:creationId xmlns:a16="http://schemas.microsoft.com/office/drawing/2014/main" id="{F5EB1DDB-516A-420D-8A5C-D6BA25FDFB19}"/>
              </a:ext>
            </a:extLst>
          </p:cNvPr>
          <p:cNvSpPr/>
          <p:nvPr/>
        </p:nvSpPr>
        <p:spPr>
          <a:xfrm>
            <a:off x="5499396" y="3249603"/>
            <a:ext cx="1193207" cy="1015663"/>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 </a:t>
            </a:r>
            <a:r>
              <a:rPr lang="en-US" sz="2400" b="1" dirty="0">
                <a:latin typeface="Berlin Sans FB" panose="020E0602020502020306" pitchFamily="34" charset="0"/>
                <a:cs typeface="Times New Roman" panose="02020603050405020304" pitchFamily="18" charset="0"/>
              </a:rPr>
              <a:t>MUSIC</a:t>
            </a:r>
            <a:r>
              <a:rPr lang="en-US" b="1" dirty="0">
                <a:latin typeface="Berlin Sans FB" panose="020E0602020502020306" pitchFamily="34"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20" name="Rectangle: Top Corners Rounded 19">
            <a:extLst>
              <a:ext uri="{FF2B5EF4-FFF2-40B4-BE49-F238E27FC236}">
                <a16:creationId xmlns:a16="http://schemas.microsoft.com/office/drawing/2014/main" id="{3BA6EA19-B31F-4C8D-9B71-65051C02E542}"/>
              </a:ext>
            </a:extLst>
          </p:cNvPr>
          <p:cNvSpPr/>
          <p:nvPr/>
        </p:nvSpPr>
        <p:spPr>
          <a:xfrm>
            <a:off x="8191082" y="3304008"/>
            <a:ext cx="3777659" cy="3273542"/>
          </a:xfrm>
          <a:prstGeom prst="round2SameRect">
            <a:avLst/>
          </a:prstGeom>
          <a:solidFill>
            <a:schemeClr val="tx2">
              <a:lumMod val="20000"/>
              <a:lumOff val="8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en-US" sz="2000" b="1" dirty="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2000" b="1" dirty="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2000" b="1" dirty="0">
              <a:solidFill>
                <a:schemeClr val="tx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a:solidFill>
                  <a:schemeClr val="tx1"/>
                </a:solidFill>
                <a:latin typeface="Times New Roman" panose="02020603050405020304" pitchFamily="18" charset="0"/>
                <a:cs typeface="Times New Roman" panose="02020603050405020304" pitchFamily="18" charset="0"/>
              </a:rPr>
              <a:t>P</a:t>
            </a:r>
            <a:r>
              <a:rPr lang="en-US" sz="2000" dirty="0">
                <a:solidFill>
                  <a:schemeClr val="tx1"/>
                </a:solidFill>
                <a:latin typeface="Times New Roman" panose="02020603050405020304" pitchFamily="18" charset="0"/>
                <a:cs typeface="Times New Roman" panose="02020603050405020304" pitchFamily="18" charset="0"/>
              </a:rPr>
              <a:t>owerful force. </a:t>
            </a:r>
          </a:p>
          <a:p>
            <a:pPr marL="342900" indent="-342900">
              <a:buFont typeface="Arial" panose="020B0604020202020204" pitchFamily="34" charset="0"/>
              <a:buChar char="•"/>
            </a:pPr>
            <a:r>
              <a:rPr lang="en-US" sz="2000" b="1" dirty="0">
                <a:solidFill>
                  <a:schemeClr val="tx1"/>
                </a:solidFill>
                <a:latin typeface="Times New Roman" panose="02020603050405020304" pitchFamily="18" charset="0"/>
                <a:cs typeface="Times New Roman" panose="02020603050405020304" pitchFamily="18" charset="0"/>
              </a:rPr>
              <a:t>C</a:t>
            </a:r>
            <a:r>
              <a:rPr lang="en-US" sz="2000" dirty="0">
                <a:solidFill>
                  <a:schemeClr val="tx1"/>
                </a:solidFill>
                <a:latin typeface="Times New Roman" panose="02020603050405020304" pitchFamily="18" charset="0"/>
                <a:cs typeface="Times New Roman" panose="02020603050405020304" pitchFamily="18" charset="0"/>
              </a:rPr>
              <a:t>alming/restful experience a guiding force  easier to believe for those who take morning walk </a:t>
            </a:r>
          </a:p>
          <a:p>
            <a:pPr marL="342900" indent="-342900">
              <a:buFont typeface="Arial" panose="020B0604020202020204" pitchFamily="34" charset="0"/>
              <a:buChar char="•"/>
            </a:pPr>
            <a:r>
              <a:rPr lang="en-US" sz="2000" b="1" dirty="0">
                <a:solidFill>
                  <a:schemeClr val="tx1"/>
                </a:solidFill>
                <a:latin typeface="Times New Roman" panose="02020603050405020304" pitchFamily="18" charset="0"/>
                <a:cs typeface="Times New Roman" panose="02020603050405020304" pitchFamily="18" charset="0"/>
              </a:rPr>
              <a:t>W</a:t>
            </a:r>
            <a:r>
              <a:rPr lang="en-US" sz="2000" dirty="0">
                <a:solidFill>
                  <a:schemeClr val="tx1"/>
                </a:solidFill>
                <a:latin typeface="Times New Roman" panose="02020603050405020304" pitchFamily="18" charset="0"/>
                <a:cs typeface="Times New Roman" panose="02020603050405020304" pitchFamily="18" charset="0"/>
              </a:rPr>
              <a:t>atching the sunrise </a:t>
            </a:r>
          </a:p>
          <a:p>
            <a:pPr marL="342900" indent="-342900">
              <a:buFont typeface="Arial" panose="020B0604020202020204" pitchFamily="34" charset="0"/>
              <a:buChar char="•"/>
            </a:pPr>
            <a:r>
              <a:rPr lang="en-US" sz="2000" b="1" dirty="0">
                <a:solidFill>
                  <a:schemeClr val="tx1"/>
                </a:solidFill>
                <a:latin typeface="Times New Roman" panose="02020603050405020304" pitchFamily="18" charset="0"/>
                <a:cs typeface="Times New Roman" panose="02020603050405020304" pitchFamily="18" charset="0"/>
              </a:rPr>
              <a:t>S</a:t>
            </a:r>
            <a:r>
              <a:rPr lang="en-US" sz="2000" dirty="0">
                <a:solidFill>
                  <a:schemeClr val="tx1"/>
                </a:solidFill>
                <a:latin typeface="Times New Roman" panose="02020603050405020304" pitchFamily="18" charset="0"/>
                <a:cs typeface="Times New Roman" panose="02020603050405020304" pitchFamily="18" charset="0"/>
              </a:rPr>
              <a:t>oak up all the beauty of the animals and the plants</a:t>
            </a:r>
          </a:p>
          <a:p>
            <a:endParaRPr lang="en-US" sz="2000" dirty="0">
              <a:solidFill>
                <a:schemeClr val="tx1"/>
              </a:solidFill>
            </a:endParaRPr>
          </a:p>
        </p:txBody>
      </p:sp>
      <p:sp>
        <p:nvSpPr>
          <p:cNvPr id="21" name="Rectangle 20">
            <a:extLst>
              <a:ext uri="{FF2B5EF4-FFF2-40B4-BE49-F238E27FC236}">
                <a16:creationId xmlns:a16="http://schemas.microsoft.com/office/drawing/2014/main" id="{EA57770A-36F1-4CDF-BDDD-0895FAEB53D1}"/>
              </a:ext>
            </a:extLst>
          </p:cNvPr>
          <p:cNvSpPr/>
          <p:nvPr/>
        </p:nvSpPr>
        <p:spPr>
          <a:xfrm>
            <a:off x="9371223" y="3526601"/>
            <a:ext cx="1417376" cy="461665"/>
          </a:xfrm>
          <a:prstGeom prst="rect">
            <a:avLst/>
          </a:prstGeom>
        </p:spPr>
        <p:txBody>
          <a:bodyPr wrap="none">
            <a:spAutoFit/>
          </a:bodyPr>
          <a:lstStyle/>
          <a:p>
            <a:r>
              <a:rPr lang="en-US" sz="2400" b="1" dirty="0">
                <a:latin typeface="Berlin Sans FB" panose="020E0602020502020306" pitchFamily="34" charset="0"/>
                <a:cs typeface="Times New Roman" panose="02020603050405020304" pitchFamily="18" charset="0"/>
              </a:rPr>
              <a:t>NATURE</a:t>
            </a:r>
            <a:endParaRPr lang="en-US" sz="2400" dirty="0">
              <a:latin typeface="Berlin Sans FB" panose="020E0602020502020306" pitchFamily="34" charset="0"/>
            </a:endParaRPr>
          </a:p>
        </p:txBody>
      </p:sp>
      <p:sp>
        <p:nvSpPr>
          <p:cNvPr id="22" name="Rectangle: Top Corners Rounded 21">
            <a:extLst>
              <a:ext uri="{FF2B5EF4-FFF2-40B4-BE49-F238E27FC236}">
                <a16:creationId xmlns:a16="http://schemas.microsoft.com/office/drawing/2014/main" id="{1F3D7FCB-D101-4360-9004-21524D933F50}"/>
              </a:ext>
            </a:extLst>
          </p:cNvPr>
          <p:cNvSpPr/>
          <p:nvPr/>
        </p:nvSpPr>
        <p:spPr>
          <a:xfrm>
            <a:off x="4261245" y="126610"/>
            <a:ext cx="7454948" cy="3082024"/>
          </a:xfrm>
          <a:prstGeom prst="round2SameRect">
            <a:avLst/>
          </a:prstGeom>
          <a:solidFill>
            <a:schemeClr val="tx2">
              <a:lumMod val="20000"/>
              <a:lumOff val="8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Berlin Sans FB" panose="020E0602020502020306" pitchFamily="34" charset="0"/>
                <a:cs typeface="Times New Roman" panose="02020603050405020304" pitchFamily="18" charset="0"/>
              </a:rPr>
              <a:t>Reality</a:t>
            </a:r>
          </a:p>
          <a:p>
            <a:pPr marL="285750" indent="-285750">
              <a:buFont typeface="Arial" panose="020B0604020202020204" pitchFamily="34" charset="0"/>
              <a:buChar char="•"/>
            </a:pPr>
            <a:endParaRPr lang="en-US" sz="2000" b="1" dirty="0">
              <a:solidFill>
                <a:schemeClr val="tx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a:solidFill>
                  <a:schemeClr val="tx1"/>
                </a:solidFill>
                <a:latin typeface="Times New Roman" panose="02020603050405020304" pitchFamily="18" charset="0"/>
                <a:cs typeface="Times New Roman" panose="02020603050405020304" pitchFamily="18" charset="0"/>
              </a:rPr>
              <a:t>Y</a:t>
            </a:r>
            <a:r>
              <a:rPr lang="en-US" sz="2000" dirty="0">
                <a:solidFill>
                  <a:schemeClr val="tx1"/>
                </a:solidFill>
                <a:latin typeface="Times New Roman" panose="02020603050405020304" pitchFamily="18" charset="0"/>
                <a:cs typeface="Times New Roman" panose="02020603050405020304" pitchFamily="18" charset="0"/>
              </a:rPr>
              <a:t>ou will lose your husband and children if you don’t commit to a life of recovery.</a:t>
            </a:r>
          </a:p>
          <a:p>
            <a:pPr marL="342900" indent="-342900">
              <a:buFont typeface="Arial" panose="020B0604020202020204" pitchFamily="34" charset="0"/>
              <a:buChar char="•"/>
            </a:pPr>
            <a:r>
              <a:rPr lang="en-US" sz="2000" b="1" dirty="0">
                <a:solidFill>
                  <a:schemeClr val="tx1"/>
                </a:solidFill>
                <a:latin typeface="Times New Roman" panose="02020603050405020304" pitchFamily="18" charset="0"/>
                <a:cs typeface="Times New Roman" panose="02020603050405020304" pitchFamily="18" charset="0"/>
              </a:rPr>
              <a:t>C</a:t>
            </a:r>
            <a:r>
              <a:rPr lang="en-US" sz="2000" dirty="0">
                <a:solidFill>
                  <a:schemeClr val="tx1"/>
                </a:solidFill>
                <a:latin typeface="Times New Roman" panose="02020603050405020304" pitchFamily="18" charset="0"/>
                <a:cs typeface="Times New Roman" panose="02020603050405020304" pitchFamily="18" charset="0"/>
              </a:rPr>
              <a:t>hoosing to believe in reality as a higher power may be the perfect choice for someone who does not believe in a God.</a:t>
            </a:r>
          </a:p>
          <a:p>
            <a:pPr marL="342900" indent="-342900">
              <a:buFont typeface="Arial" panose="020B0604020202020204" pitchFamily="34" charset="0"/>
              <a:buChar char="•"/>
            </a:pPr>
            <a:r>
              <a:rPr lang="en-US" sz="2000" b="1" dirty="0">
                <a:solidFill>
                  <a:schemeClr val="tx1"/>
                </a:solidFill>
                <a:latin typeface="Times New Roman" panose="02020603050405020304" pitchFamily="18" charset="0"/>
                <a:cs typeface="Times New Roman" panose="02020603050405020304" pitchFamily="18" charset="0"/>
              </a:rPr>
              <a:t>B</a:t>
            </a:r>
            <a:r>
              <a:rPr lang="en-US" sz="2000" dirty="0">
                <a:solidFill>
                  <a:schemeClr val="tx1"/>
                </a:solidFill>
                <a:latin typeface="Times New Roman" panose="02020603050405020304" pitchFamily="18" charset="0"/>
                <a:cs typeface="Times New Roman" panose="02020603050405020304" pitchFamily="18" charset="0"/>
              </a:rPr>
              <a:t>elieving in the idea that you physically cannot take a drink of alcohol without going overboard </a:t>
            </a:r>
            <a:endParaRPr lang="en-US" sz="2000" dirty="0">
              <a:solidFill>
                <a:schemeClr val="tx1"/>
              </a:solidFill>
            </a:endParaRPr>
          </a:p>
        </p:txBody>
      </p:sp>
      <p:sp>
        <p:nvSpPr>
          <p:cNvPr id="4" name="Rectangle: Rounded Corners 3">
            <a:extLst>
              <a:ext uri="{FF2B5EF4-FFF2-40B4-BE49-F238E27FC236}">
                <a16:creationId xmlns:a16="http://schemas.microsoft.com/office/drawing/2014/main" id="{2A1A5965-5F40-490D-89A6-1D76263D03E4}"/>
              </a:ext>
            </a:extLst>
          </p:cNvPr>
          <p:cNvSpPr/>
          <p:nvPr/>
        </p:nvSpPr>
        <p:spPr>
          <a:xfrm>
            <a:off x="475807" y="126610"/>
            <a:ext cx="3410393" cy="308202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en-US" sz="2400" dirty="0">
                <a:latin typeface="Berlin Sans FB" panose="020E0602020502020306" pitchFamily="34" charset="0"/>
                <a:cs typeface="Times New Roman" panose="02020603050405020304" pitchFamily="18" charset="0"/>
              </a:rPr>
              <a:t>If Struggling To Define Higher Power Through The 12 Step Approach, You Can Find Higher Power Within These Four Concepts. </a:t>
            </a:r>
          </a:p>
        </p:txBody>
      </p:sp>
    </p:spTree>
    <p:extLst>
      <p:ext uri="{BB962C8B-B14F-4D97-AF65-F5344CB8AC3E}">
        <p14:creationId xmlns:p14="http://schemas.microsoft.com/office/powerpoint/2010/main" val="6855208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barn(inVertical)">
                                      <p:cBhvr>
                                        <p:cTn id="14" dur="500"/>
                                        <p:tgtEl>
                                          <p:spTgt spid="22"/>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barn(inVertical)">
                                      <p:cBhvr>
                                        <p:cTn id="19" dur="50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barn(inVertical)">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barn(inVertical)">
                                      <p:cBhvr>
                                        <p:cTn id="2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P spid="20" grpId="0" animBg="1"/>
      <p:bldP spid="22" grpId="0" animBg="1"/>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CEDF7-C729-4445-8EAA-D797BEABC3D4}"/>
              </a:ext>
            </a:extLst>
          </p:cNvPr>
          <p:cNvSpPr>
            <a:spLocks noGrp="1"/>
          </p:cNvSpPr>
          <p:nvPr>
            <p:ph type="title"/>
          </p:nvPr>
        </p:nvSpPr>
        <p:spPr>
          <a:xfrm>
            <a:off x="1674103" y="654955"/>
            <a:ext cx="8911687" cy="545195"/>
          </a:xfrm>
        </p:spPr>
        <p:txBody>
          <a:bodyPr>
            <a:normAutofit/>
          </a:bodyPr>
          <a:lstStyle/>
          <a:p>
            <a:r>
              <a:rPr lang="en-US" sz="2400" b="1" dirty="0">
                <a:latin typeface="Times New Roman" panose="02020603050405020304" pitchFamily="18" charset="0"/>
                <a:cs typeface="Times New Roman" panose="02020603050405020304" pitchFamily="18" charset="0"/>
              </a:rPr>
              <a:t>References</a:t>
            </a:r>
          </a:p>
        </p:txBody>
      </p:sp>
      <p:sp>
        <p:nvSpPr>
          <p:cNvPr id="7" name="Rectangle 6">
            <a:extLst>
              <a:ext uri="{FF2B5EF4-FFF2-40B4-BE49-F238E27FC236}">
                <a16:creationId xmlns:a16="http://schemas.microsoft.com/office/drawing/2014/main" id="{4A63A3C5-C470-4AE2-B25D-3E55C335B7E0}"/>
              </a:ext>
            </a:extLst>
          </p:cNvPr>
          <p:cNvSpPr/>
          <p:nvPr/>
        </p:nvSpPr>
        <p:spPr>
          <a:xfrm>
            <a:off x="687388" y="1702582"/>
            <a:ext cx="10885118" cy="4500463"/>
          </a:xfrm>
          <a:prstGeom prst="rect">
            <a:avLst/>
          </a:prstGeom>
        </p:spPr>
        <p:txBody>
          <a:bodyPr wrap="square">
            <a:spAutoFit/>
          </a:bodyPr>
          <a:lstStyle/>
          <a:p>
            <a:pPr marL="457200" marR="0" indent="-457200">
              <a:lnSpc>
                <a:spcPct val="107000"/>
              </a:lnSpc>
              <a:spcBef>
                <a:spcPts val="0"/>
              </a:spcBef>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Addiction. (n.d.). In </a:t>
            </a:r>
            <a:r>
              <a:rPr lang="en-US" sz="1200" i="1" dirty="0">
                <a:latin typeface="Times New Roman" panose="02020603050405020304" pitchFamily="18" charset="0"/>
                <a:ea typeface="Calibri" panose="020F0502020204030204" pitchFamily="34" charset="0"/>
                <a:cs typeface="Times New Roman" panose="02020603050405020304" pitchFamily="18" charset="0"/>
              </a:rPr>
              <a:t>American Society of Addiction Medicine online.</a:t>
            </a:r>
            <a:r>
              <a:rPr lang="en-US" sz="1200" dirty="0">
                <a:latin typeface="Times New Roman" panose="02020603050405020304" pitchFamily="18" charset="0"/>
                <a:ea typeface="Calibri" panose="020F0502020204030204" pitchFamily="34" charset="0"/>
                <a:cs typeface="Times New Roman" panose="02020603050405020304" pitchFamily="18" charset="0"/>
              </a:rPr>
              <a:t> Retrieved from https://www.asam.org/docs/default-source/public-policy-statements/1definition_of_addiction_long_4-11.pdf?sfvrsn=a8f64512_4</a:t>
            </a:r>
          </a:p>
          <a:p>
            <a:pPr marL="457200" marR="0" indent="-457200">
              <a:lnSpc>
                <a:spcPct val="107000"/>
              </a:lnSpc>
              <a:spcBef>
                <a:spcPts val="0"/>
              </a:spcBef>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Anonymous, A. </a:t>
            </a:r>
            <a:r>
              <a:rPr lang="en-US" sz="1200" i="1" dirty="0">
                <a:latin typeface="Times New Roman" panose="02020603050405020304" pitchFamily="18" charset="0"/>
                <a:ea typeface="Calibri" panose="020F0502020204030204" pitchFamily="34" charset="0"/>
                <a:cs typeface="Times New Roman" panose="02020603050405020304" pitchFamily="18" charset="0"/>
              </a:rPr>
              <a:t>Twelve steps and twelve traditions. </a:t>
            </a:r>
            <a:r>
              <a:rPr lang="en-US" sz="1200" dirty="0">
                <a:latin typeface="Times New Roman" panose="02020603050405020304" pitchFamily="18" charset="0"/>
                <a:ea typeface="Calibri" panose="020F0502020204030204" pitchFamily="34" charset="0"/>
                <a:cs typeface="Times New Roman" panose="02020603050405020304" pitchFamily="18" charset="0"/>
              </a:rPr>
              <a:t>[PDF document]. Retrieved from </a:t>
            </a:r>
            <a:r>
              <a:rPr lang="en-US" sz="12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rPr>
              <a:t>http://www.portlandeyeopener.com/AA-12-Steps-12-Traditions.pdf</a:t>
            </a: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800"/>
              </a:spcAft>
            </a:pPr>
            <a:r>
              <a:rPr lang="en-US" sz="1200" dirty="0" err="1">
                <a:latin typeface="Times New Roman" panose="02020603050405020304" pitchFamily="18" charset="0"/>
                <a:ea typeface="Calibri" panose="020F0502020204030204" pitchFamily="34" charset="0"/>
                <a:cs typeface="Times New Roman" panose="02020603050405020304" pitchFamily="18" charset="0"/>
              </a:rPr>
              <a:t>Chirban</a:t>
            </a:r>
            <a:r>
              <a:rPr lang="en-US" sz="1200" dirty="0">
                <a:latin typeface="Times New Roman" panose="02020603050405020304" pitchFamily="18" charset="0"/>
                <a:ea typeface="Calibri" panose="020F0502020204030204" pitchFamily="34" charset="0"/>
                <a:cs typeface="Times New Roman" panose="02020603050405020304" pitchFamily="18" charset="0"/>
              </a:rPr>
              <a:t>, J, (2013). </a:t>
            </a:r>
            <a:r>
              <a:rPr lang="en-US" sz="1200" i="1" dirty="0">
                <a:latin typeface="Times New Roman" panose="02020603050405020304" pitchFamily="18" charset="0"/>
                <a:ea typeface="Calibri" panose="020F0502020204030204" pitchFamily="34" charset="0"/>
                <a:cs typeface="Times New Roman" panose="02020603050405020304" pitchFamily="18" charset="0"/>
              </a:rPr>
              <a:t>Embracing genuine spirituality.</a:t>
            </a:r>
            <a:r>
              <a:rPr lang="en-US" sz="1200" dirty="0">
                <a:latin typeface="Times New Roman" panose="02020603050405020304" pitchFamily="18" charset="0"/>
                <a:ea typeface="Calibri" panose="020F0502020204030204" pitchFamily="34" charset="0"/>
                <a:cs typeface="Times New Roman" panose="02020603050405020304" pitchFamily="18" charset="0"/>
              </a:rPr>
              <a:t> Retrieved from https://www.psychologytoday.com/us/blog/alive-inside/201305/embracing-genuine-spirituality</a:t>
            </a:r>
          </a:p>
          <a:p>
            <a:pPr marL="457200" marR="0" indent="-457200">
              <a:lnSpc>
                <a:spcPct val="107000"/>
              </a:lnSpc>
              <a:spcBef>
                <a:spcPts val="0"/>
              </a:spcBef>
              <a:spcAft>
                <a:spcPts val="800"/>
              </a:spcAft>
            </a:pPr>
            <a:r>
              <a:rPr lang="en-US" sz="1200" i="1" dirty="0">
                <a:latin typeface="Times New Roman" panose="02020603050405020304" pitchFamily="18" charset="0"/>
                <a:ea typeface="Calibri" panose="020F0502020204030204" pitchFamily="34" charset="0"/>
                <a:cs typeface="Times New Roman" panose="02020603050405020304" pitchFamily="18" charset="0"/>
              </a:rPr>
              <a:t>How spirituality helps with addiction.</a:t>
            </a:r>
            <a:r>
              <a:rPr lang="en-US" sz="1200" dirty="0">
                <a:latin typeface="Times New Roman" panose="02020603050405020304" pitchFamily="18" charset="0"/>
                <a:ea typeface="Calibri" panose="020F0502020204030204" pitchFamily="34" charset="0"/>
                <a:cs typeface="Times New Roman" panose="02020603050405020304" pitchFamily="18" charset="0"/>
              </a:rPr>
              <a:t>[PowerPoint slides]. Retrieved from http://sharc.org.au/wp-content/uploads/2017/06/Spirituality-and-addiction-Alternatives-in-Treatment.pdf </a:t>
            </a:r>
          </a:p>
          <a:p>
            <a:pPr marL="457200" marR="0" indent="-457200">
              <a:lnSpc>
                <a:spcPct val="107000"/>
              </a:lnSpc>
              <a:spcBef>
                <a:spcPts val="0"/>
              </a:spcBef>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Linda L. Smith.</a:t>
            </a:r>
            <a:r>
              <a:rPr lang="en-US" sz="1200" i="1" dirty="0">
                <a:latin typeface="Times New Roman" panose="02020603050405020304" pitchFamily="18" charset="0"/>
                <a:ea typeface="Calibri" panose="020F0502020204030204" pitchFamily="34" charset="0"/>
                <a:cs typeface="Times New Roman" panose="02020603050405020304" pitchFamily="18" charset="0"/>
              </a:rPr>
              <a:t> Spirituality and health/recovery. </a:t>
            </a:r>
            <a:r>
              <a:rPr lang="en-US" sz="1200" dirty="0">
                <a:latin typeface="Times New Roman" panose="02020603050405020304" pitchFamily="18" charset="0"/>
                <a:ea typeface="Calibri" panose="020F0502020204030204" pitchFamily="34" charset="0"/>
                <a:cs typeface="Times New Roman" panose="02020603050405020304" pitchFamily="18" charset="0"/>
              </a:rPr>
              <a:t>[PowerPoint slides]. Retrieved from http://www.alternativeprograms.org/resources/conf2016/material/lsmithpdf.pdf</a:t>
            </a:r>
            <a:r>
              <a:rPr lang="en-US" sz="12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3"/>
              </a:rPr>
              <a:t> </a:t>
            </a: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McCormick, Donald, (1994). </a:t>
            </a:r>
            <a:r>
              <a:rPr lang="en-US" sz="1200" i="1" dirty="0">
                <a:latin typeface="Times New Roman" panose="02020603050405020304" pitchFamily="18" charset="0"/>
                <a:ea typeface="Calibri" panose="020F0502020204030204" pitchFamily="34" charset="0"/>
                <a:cs typeface="Times New Roman" panose="02020603050405020304" pitchFamily="18" charset="0"/>
              </a:rPr>
              <a:t>Spirituality and management. </a:t>
            </a:r>
            <a:r>
              <a:rPr lang="en-US" sz="1200" dirty="0">
                <a:latin typeface="Times New Roman" panose="02020603050405020304" pitchFamily="18" charset="0"/>
                <a:ea typeface="Calibri" panose="020F0502020204030204" pitchFamily="34" charset="0"/>
                <a:cs typeface="Times New Roman" panose="02020603050405020304" pitchFamily="18" charset="0"/>
              </a:rPr>
              <a:t>Journal of Managerial Psychology. </a:t>
            </a:r>
          </a:p>
          <a:p>
            <a:pPr marL="457200" marR="0" indent="-457200">
              <a:lnSpc>
                <a:spcPct val="107000"/>
              </a:lnSpc>
              <a:spcBef>
                <a:spcPts val="0"/>
              </a:spcBef>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Nova Recovery Center, (2018). </a:t>
            </a:r>
            <a:r>
              <a:rPr lang="en-US" sz="1200" i="1" dirty="0">
                <a:latin typeface="Times New Roman" panose="02020603050405020304" pitchFamily="18" charset="0"/>
                <a:ea typeface="Calibri" panose="020F0502020204030204" pitchFamily="34" charset="0"/>
                <a:cs typeface="Times New Roman" panose="02020603050405020304" pitchFamily="18" charset="0"/>
              </a:rPr>
              <a:t>Define your “higher power” in drug and alcohol rehab</a:t>
            </a:r>
            <a:r>
              <a:rPr lang="en-US" sz="1200" dirty="0">
                <a:latin typeface="Times New Roman" panose="02020603050405020304" pitchFamily="18" charset="0"/>
                <a:ea typeface="Calibri" panose="020F0502020204030204" pitchFamily="34" charset="0"/>
                <a:cs typeface="Times New Roman" panose="02020603050405020304" pitchFamily="18" charset="0"/>
              </a:rPr>
              <a:t>. Retrieved from https://novarecoverycenter.com/treatment/define-higher-power/</a:t>
            </a:r>
          </a:p>
          <a:p>
            <a:pPr marL="457200" marR="0" indent="-457200">
              <a:lnSpc>
                <a:spcPct val="107000"/>
              </a:lnSpc>
              <a:spcBef>
                <a:spcPts val="0"/>
              </a:spcBef>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Recovery Connection, (2012)</a:t>
            </a:r>
            <a:r>
              <a:rPr lang="en-US" sz="1200" i="1" dirty="0">
                <a:latin typeface="Times New Roman" panose="02020603050405020304" pitchFamily="18" charset="0"/>
                <a:ea typeface="Calibri" panose="020F0502020204030204" pitchFamily="34" charset="0"/>
                <a:cs typeface="Times New Roman" panose="02020603050405020304" pitchFamily="18" charset="0"/>
              </a:rPr>
              <a:t>. A new definition of recovery from addiction. </a:t>
            </a:r>
            <a:r>
              <a:rPr lang="en-US" sz="1200" dirty="0">
                <a:latin typeface="Times New Roman" panose="02020603050405020304" pitchFamily="18" charset="0"/>
                <a:ea typeface="Calibri" panose="020F0502020204030204" pitchFamily="34" charset="0"/>
                <a:cs typeface="Times New Roman" panose="02020603050405020304" pitchFamily="18" charset="0"/>
              </a:rPr>
              <a:t>Retrieved from https://www.recoveryconnection.com/a-new-definition-of-recovery-from-addiction/</a:t>
            </a:r>
          </a:p>
          <a:p>
            <a:pPr marL="457200" marR="0" indent="-457200">
              <a:lnSpc>
                <a:spcPct val="107000"/>
              </a:lnSpc>
              <a:spcBef>
                <a:spcPts val="0"/>
              </a:spcBef>
              <a:spcAft>
                <a:spcPts val="800"/>
              </a:spcAft>
            </a:pPr>
            <a:r>
              <a:rPr lang="en-US" sz="1200" dirty="0" err="1">
                <a:latin typeface="Times New Roman" panose="02020603050405020304" pitchFamily="18" charset="0"/>
                <a:ea typeface="Calibri" panose="020F0502020204030204" pitchFamily="34" charset="0"/>
                <a:cs typeface="Times New Roman" panose="02020603050405020304" pitchFamily="18" charset="0"/>
              </a:rPr>
              <a:t>Schoenthaler</a:t>
            </a:r>
            <a:r>
              <a:rPr lang="en-US" sz="1200" dirty="0">
                <a:latin typeface="Times New Roman" panose="02020603050405020304" pitchFamily="18" charset="0"/>
                <a:ea typeface="Calibri" panose="020F0502020204030204" pitchFamily="34" charset="0"/>
                <a:cs typeface="Times New Roman" panose="02020603050405020304" pitchFamily="18" charset="0"/>
              </a:rPr>
              <a:t>, S. J., Blum, K., Braverman, E. R., Giordano, J., Thompson, B., Oscar-Berman, M., </a:t>
            </a:r>
            <a:r>
              <a:rPr lang="en-US" sz="1200" dirty="0" err="1">
                <a:latin typeface="Times New Roman" panose="02020603050405020304" pitchFamily="18" charset="0"/>
                <a:ea typeface="Calibri" panose="020F0502020204030204" pitchFamily="34" charset="0"/>
                <a:cs typeface="Times New Roman" panose="02020603050405020304" pitchFamily="18" charset="0"/>
              </a:rPr>
              <a:t>Badgaiyan</a:t>
            </a:r>
            <a:r>
              <a:rPr lang="en-US" sz="1200" dirty="0">
                <a:latin typeface="Times New Roman" panose="02020603050405020304" pitchFamily="18" charset="0"/>
                <a:ea typeface="Calibri" panose="020F0502020204030204" pitchFamily="34" charset="0"/>
                <a:cs typeface="Times New Roman" panose="02020603050405020304" pitchFamily="18" charset="0"/>
              </a:rPr>
              <a:t>, R. D., Madigan, M. A., </a:t>
            </a:r>
            <a:r>
              <a:rPr lang="en-US" sz="1200" dirty="0" err="1">
                <a:latin typeface="Times New Roman" panose="02020603050405020304" pitchFamily="18" charset="0"/>
                <a:ea typeface="Calibri" panose="020F0502020204030204" pitchFamily="34" charset="0"/>
                <a:cs typeface="Times New Roman" panose="02020603050405020304" pitchFamily="18" charset="0"/>
              </a:rPr>
              <a:t>Dushaj</a:t>
            </a:r>
            <a:r>
              <a:rPr lang="en-US" sz="1200" dirty="0">
                <a:latin typeface="Times New Roman" panose="02020603050405020304" pitchFamily="18" charset="0"/>
                <a:ea typeface="Calibri" panose="020F0502020204030204" pitchFamily="34" charset="0"/>
                <a:cs typeface="Times New Roman" panose="02020603050405020304" pitchFamily="18" charset="0"/>
              </a:rPr>
              <a:t>, K., Li, M., </a:t>
            </a:r>
            <a:r>
              <a:rPr lang="en-US" sz="1200" dirty="0" err="1">
                <a:latin typeface="Times New Roman" panose="02020603050405020304" pitchFamily="18" charset="0"/>
                <a:ea typeface="Calibri" panose="020F0502020204030204" pitchFamily="34" charset="0"/>
                <a:cs typeface="Times New Roman" panose="02020603050405020304" pitchFamily="18" charset="0"/>
              </a:rPr>
              <a:t>Demotrovics</a:t>
            </a:r>
            <a:r>
              <a:rPr lang="en-US" sz="1200" dirty="0">
                <a:latin typeface="Times New Roman" panose="02020603050405020304" pitchFamily="18" charset="0"/>
                <a:ea typeface="Calibri" panose="020F0502020204030204" pitchFamily="34" charset="0"/>
                <a:cs typeface="Times New Roman" panose="02020603050405020304" pitchFamily="18" charset="0"/>
              </a:rPr>
              <a:t>, Z., Waite, R. L., … Gold, M. S. (2015). NIDA-Drug Addiction Treatment Outcome Study (DATOS) Relapse as a Function of Spirituality/Religiosity. </a:t>
            </a:r>
            <a:r>
              <a:rPr lang="en-US" sz="1200" i="1" dirty="0">
                <a:latin typeface="Times New Roman" panose="02020603050405020304" pitchFamily="18" charset="0"/>
                <a:ea typeface="Calibri" panose="020F0502020204030204" pitchFamily="34" charset="0"/>
                <a:cs typeface="Times New Roman" panose="02020603050405020304" pitchFamily="18" charset="0"/>
              </a:rPr>
              <a:t>Journal of reward deficiency syndrome</a:t>
            </a:r>
            <a:r>
              <a:rPr lang="en-US" sz="1200" dirty="0">
                <a:latin typeface="Times New Roman" panose="02020603050405020304" pitchFamily="18" charset="0"/>
                <a:ea typeface="Calibri" panose="020F0502020204030204" pitchFamily="34" charset="0"/>
                <a:cs typeface="Times New Roman" panose="02020603050405020304" pitchFamily="18" charset="0"/>
              </a:rPr>
              <a:t>, </a:t>
            </a:r>
            <a:r>
              <a:rPr lang="en-US" sz="1200" i="1" dirty="0">
                <a:latin typeface="Times New Roman" panose="02020603050405020304" pitchFamily="18" charset="0"/>
                <a:ea typeface="Calibri" panose="020F0502020204030204" pitchFamily="34" charset="0"/>
                <a:cs typeface="Times New Roman" panose="02020603050405020304" pitchFamily="18" charset="0"/>
              </a:rPr>
              <a:t>1</a:t>
            </a:r>
            <a:r>
              <a:rPr lang="en-US" sz="1200" dirty="0">
                <a:latin typeface="Times New Roman" panose="02020603050405020304" pitchFamily="18" charset="0"/>
                <a:ea typeface="Calibri" panose="020F0502020204030204" pitchFamily="34" charset="0"/>
                <a:cs typeface="Times New Roman" panose="02020603050405020304" pitchFamily="18" charset="0"/>
              </a:rPr>
              <a:t>(1), 36-45.</a:t>
            </a:r>
          </a:p>
          <a:p>
            <a:pPr marL="457200" marR="0" indent="-457200">
              <a:lnSpc>
                <a:spcPct val="107000"/>
              </a:lnSpc>
              <a:spcBef>
                <a:spcPts val="0"/>
              </a:spcBef>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Williamson, M, (2010).</a:t>
            </a:r>
            <a:r>
              <a:rPr lang="en-US" sz="1200" i="1" dirty="0">
                <a:latin typeface="Times New Roman" panose="02020603050405020304" pitchFamily="18" charset="0"/>
                <a:ea typeface="Calibri" panose="020F0502020204030204" pitchFamily="34" charset="0"/>
                <a:cs typeface="Times New Roman" panose="02020603050405020304" pitchFamily="18" charset="0"/>
              </a:rPr>
              <a:t>10 Ways to Stay Spiritually Connected. </a:t>
            </a:r>
            <a:r>
              <a:rPr lang="en-US" sz="1200" dirty="0">
                <a:latin typeface="Times New Roman" panose="02020603050405020304" pitchFamily="18" charset="0"/>
                <a:ea typeface="Calibri" panose="020F0502020204030204" pitchFamily="34" charset="0"/>
                <a:cs typeface="Times New Roman" panose="02020603050405020304" pitchFamily="18" charset="0"/>
              </a:rPr>
              <a:t>Retrieved from http://www.oprah.com/spirit/spiritual-development-and-healing-practices-from-marianne-williamson </a:t>
            </a:r>
          </a:p>
          <a:p>
            <a:pPr marL="457200" marR="0" indent="-457200">
              <a:lnSpc>
                <a:spcPct val="107000"/>
              </a:lnSpc>
              <a:spcBef>
                <a:spcPts val="0"/>
              </a:spcBef>
              <a:spcAft>
                <a:spcPts val="800"/>
              </a:spcAft>
            </a:pPr>
            <a:r>
              <a:rPr lang="en-US" sz="1400"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0204346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0850A8-809A-4C08-9712-BC4453986CF3}"/>
              </a:ext>
            </a:extLst>
          </p:cNvPr>
          <p:cNvSpPr/>
          <p:nvPr/>
        </p:nvSpPr>
        <p:spPr>
          <a:xfrm>
            <a:off x="3330632" y="1570935"/>
            <a:ext cx="6960523" cy="4678204"/>
          </a:xfrm>
          <a:prstGeom prst="rect">
            <a:avLst/>
          </a:prstGeom>
        </p:spPr>
        <p:txBody>
          <a:bodyPr wrap="square">
            <a:spAutoFit/>
          </a:bodyPr>
          <a:lstStyle/>
          <a:p>
            <a:r>
              <a:rPr lang="en-US" sz="3600" dirty="0">
                <a:solidFill>
                  <a:srgbClr val="000000"/>
                </a:solidFill>
                <a:latin typeface="Arial" panose="020B0604020202020204" pitchFamily="34" charset="0"/>
                <a:ea typeface="Calibri" panose="020F0502020204030204" pitchFamily="34" charset="0"/>
              </a:rPr>
              <a:t>Dr. Tracy Nichols</a:t>
            </a:r>
            <a:endParaRPr lang="en-US" sz="4400" dirty="0">
              <a:latin typeface="Calibri" panose="020F0502020204030204" pitchFamily="34" charset="0"/>
              <a:ea typeface="Calibri" panose="020F0502020204030204" pitchFamily="34" charset="0"/>
            </a:endParaRPr>
          </a:p>
          <a:p>
            <a:r>
              <a:rPr lang="en-US" sz="3600" dirty="0">
                <a:solidFill>
                  <a:srgbClr val="000000"/>
                </a:solidFill>
                <a:latin typeface="Arial" panose="020B0604020202020204" pitchFamily="34" charset="0"/>
                <a:ea typeface="Calibri" panose="020F0502020204030204" pitchFamily="34" charset="0"/>
              </a:rPr>
              <a:t>5300 Brickleberry Way</a:t>
            </a:r>
          </a:p>
          <a:p>
            <a:r>
              <a:rPr lang="en-US" sz="3600" dirty="0">
                <a:solidFill>
                  <a:srgbClr val="000000"/>
                </a:solidFill>
                <a:latin typeface="Arial" panose="020B0604020202020204" pitchFamily="34" charset="0"/>
                <a:ea typeface="Calibri" panose="020F0502020204030204" pitchFamily="34" charset="0"/>
              </a:rPr>
              <a:t>Suite 206-F</a:t>
            </a:r>
          </a:p>
          <a:p>
            <a:r>
              <a:rPr lang="en-US" sz="3600" dirty="0">
                <a:solidFill>
                  <a:srgbClr val="000000"/>
                </a:solidFill>
                <a:latin typeface="Arial" panose="020B0604020202020204" pitchFamily="34" charset="0"/>
                <a:ea typeface="Calibri" panose="020F0502020204030204" pitchFamily="34" charset="0"/>
              </a:rPr>
              <a:t>Douglasville Ga 30134</a:t>
            </a:r>
            <a:endParaRPr lang="en-US" sz="4400" dirty="0">
              <a:latin typeface="Calibri" panose="020F0502020204030204" pitchFamily="34" charset="0"/>
              <a:ea typeface="Calibri" panose="020F0502020204030204" pitchFamily="34" charset="0"/>
            </a:endParaRPr>
          </a:p>
          <a:p>
            <a:endParaRPr lang="en-US" sz="3600" dirty="0">
              <a:solidFill>
                <a:srgbClr val="000000"/>
              </a:solidFill>
              <a:latin typeface="Arial" panose="020B0604020202020204" pitchFamily="34" charset="0"/>
              <a:ea typeface="Calibri" panose="020F0502020204030204" pitchFamily="34" charset="0"/>
            </a:endParaRPr>
          </a:p>
          <a:p>
            <a:r>
              <a:rPr lang="en-US" sz="3600" dirty="0">
                <a:solidFill>
                  <a:srgbClr val="000000"/>
                </a:solidFill>
                <a:latin typeface="Arial" panose="020B0604020202020204" pitchFamily="34" charset="0"/>
                <a:ea typeface="Calibri" panose="020F0502020204030204" pitchFamily="34" charset="0"/>
              </a:rPr>
              <a:t>678-886-0999</a:t>
            </a:r>
            <a:endParaRPr lang="en-US" sz="4400" dirty="0">
              <a:latin typeface="Calibri" panose="020F0502020204030204" pitchFamily="34" charset="0"/>
              <a:ea typeface="Calibri" panose="020F0502020204030204" pitchFamily="34" charset="0"/>
            </a:endParaRPr>
          </a:p>
          <a:p>
            <a:pPr>
              <a:spcAft>
                <a:spcPts val="1200"/>
              </a:spcAft>
            </a:pPr>
            <a:endParaRPr lang="en-US" sz="3600" u="sng" dirty="0">
              <a:solidFill>
                <a:srgbClr val="000000"/>
              </a:solidFill>
              <a:latin typeface="Arial" panose="020B0604020202020204" pitchFamily="34" charset="0"/>
              <a:ea typeface="Calibri" panose="020F0502020204030204" pitchFamily="34" charset="0"/>
              <a:hlinkClick r:id="rId2"/>
            </a:endParaRPr>
          </a:p>
          <a:p>
            <a:pPr>
              <a:spcAft>
                <a:spcPts val="1200"/>
              </a:spcAft>
            </a:pPr>
            <a:r>
              <a:rPr lang="en-US" sz="3600" u="sng" dirty="0">
                <a:solidFill>
                  <a:srgbClr val="000000"/>
                </a:solidFill>
                <a:latin typeface="Arial" panose="020B0604020202020204" pitchFamily="34" charset="0"/>
                <a:ea typeface="Calibri" panose="020F0502020204030204" pitchFamily="34" charset="0"/>
                <a:hlinkClick r:id="rId2"/>
              </a:rPr>
              <a:t>drtracynichols@aol.com</a:t>
            </a:r>
            <a:endParaRPr lang="en-US" sz="4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7678655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4FD69-D10C-477B-A885-AD22C1BB894D}"/>
              </a:ext>
            </a:extLst>
          </p:cNvPr>
          <p:cNvSpPr>
            <a:spLocks noGrp="1"/>
          </p:cNvSpPr>
          <p:nvPr>
            <p:ph type="title"/>
          </p:nvPr>
        </p:nvSpPr>
        <p:spPr>
          <a:xfrm>
            <a:off x="3483071" y="2479415"/>
            <a:ext cx="5225857" cy="1280890"/>
          </a:xfrm>
        </p:spPr>
        <p:txBody>
          <a:bodyPr>
            <a:noAutofit/>
          </a:bodyPr>
          <a:lstStyle/>
          <a:p>
            <a:r>
              <a:rPr lang="en-US" sz="6600" dirty="0">
                <a:latin typeface="Berlin Sans FB Demi" panose="020E0802020502020306" pitchFamily="34" charset="0"/>
              </a:rPr>
              <a:t>THANK YOU</a:t>
            </a:r>
            <a:br>
              <a:rPr lang="en-US" sz="6600" dirty="0">
                <a:latin typeface="Berlin Sans FB Demi" panose="020E0802020502020306" pitchFamily="34" charset="0"/>
              </a:rPr>
            </a:br>
            <a:br>
              <a:rPr lang="en-US" sz="6600" dirty="0">
                <a:latin typeface="Berlin Sans FB Demi" panose="020E0802020502020306" pitchFamily="34" charset="0"/>
              </a:rPr>
            </a:br>
            <a:endParaRPr lang="en-US" sz="4800" dirty="0">
              <a:latin typeface="Berlin Sans FB Demi" panose="020E0802020502020306" pitchFamily="34" charset="0"/>
            </a:endParaRPr>
          </a:p>
        </p:txBody>
      </p:sp>
    </p:spTree>
    <p:extLst>
      <p:ext uri="{BB962C8B-B14F-4D97-AF65-F5344CB8AC3E}">
        <p14:creationId xmlns:p14="http://schemas.microsoft.com/office/powerpoint/2010/main" val="24297083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0C65B66-C3B7-4ED8-8615-6F377389FBFB}"/>
              </a:ext>
            </a:extLst>
          </p:cNvPr>
          <p:cNvSpPr/>
          <p:nvPr/>
        </p:nvSpPr>
        <p:spPr>
          <a:xfrm>
            <a:off x="2488281" y="619606"/>
            <a:ext cx="7215437" cy="923330"/>
          </a:xfrm>
          <a:prstGeom prst="rect">
            <a:avLst/>
          </a:prstGeom>
        </p:spPr>
        <p:txBody>
          <a:bodyPr wrap="none">
            <a:spAutoFit/>
          </a:bodyPr>
          <a:lstStyle/>
          <a:p>
            <a:r>
              <a:rPr lang="en-US" sz="5400" dirty="0">
                <a:solidFill>
                  <a:srgbClr val="002060"/>
                </a:solidFill>
                <a:latin typeface="Berlin Sans FB Demi" panose="020E0802020502020306" pitchFamily="34" charset="0"/>
              </a:rPr>
              <a:t>Questions and Answers</a:t>
            </a:r>
            <a:endParaRPr lang="en-US" sz="5400" dirty="0">
              <a:solidFill>
                <a:srgbClr val="002060"/>
              </a:solidFill>
            </a:endParaRPr>
          </a:p>
        </p:txBody>
      </p:sp>
      <p:pic>
        <p:nvPicPr>
          <p:cNvPr id="7" name="Picture 6">
            <a:extLst>
              <a:ext uri="{FF2B5EF4-FFF2-40B4-BE49-F238E27FC236}">
                <a16:creationId xmlns:a16="http://schemas.microsoft.com/office/drawing/2014/main" id="{E0D21266-38F4-49C0-B8D1-0EFD37544310}"/>
              </a:ext>
            </a:extLst>
          </p:cNvPr>
          <p:cNvPicPr>
            <a:picLocks noChangeAspect="1"/>
          </p:cNvPicPr>
          <p:nvPr/>
        </p:nvPicPr>
        <p:blipFill>
          <a:blip r:embed="rId2">
            <a:duotone>
              <a:prstClr val="black"/>
              <a:schemeClr val="accent5">
                <a:tint val="45000"/>
                <a:satMod val="400000"/>
              </a:schemeClr>
            </a:duotone>
            <a:extLst>
              <a:ext uri="{837473B0-CC2E-450A-ABE3-18F120FF3D39}">
                <a1611:picAttrSrcUrl xmlns:a1611="http://schemas.microsoft.com/office/drawing/2016/11/main" r:id="rId3"/>
              </a:ext>
            </a:extLst>
          </a:blip>
          <a:stretch>
            <a:fillRect/>
          </a:stretch>
        </p:blipFill>
        <p:spPr>
          <a:xfrm>
            <a:off x="3504506" y="1729662"/>
            <a:ext cx="5715000" cy="4292600"/>
          </a:xfrm>
          <a:prstGeom prst="rect">
            <a:avLst/>
          </a:prstGeom>
          <a:effectLst>
            <a:softEdge rad="635000"/>
          </a:effectLst>
        </p:spPr>
      </p:pic>
    </p:spTree>
    <p:extLst>
      <p:ext uri="{BB962C8B-B14F-4D97-AF65-F5344CB8AC3E}">
        <p14:creationId xmlns:p14="http://schemas.microsoft.com/office/powerpoint/2010/main" val="15228178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1562524-DDB2-4C2A-9C39-FA9A9FC64D98}"/>
              </a:ext>
            </a:extLst>
          </p:cNvPr>
          <p:cNvPicPr>
            <a:picLocks noChangeAspect="1"/>
          </p:cNvPicPr>
          <p:nvPr/>
        </p:nvPicPr>
        <p:blipFill>
          <a:blip r:embed="rId2"/>
          <a:stretch>
            <a:fillRect/>
          </a:stretch>
        </p:blipFill>
        <p:spPr>
          <a:xfrm>
            <a:off x="0" y="-16627"/>
            <a:ext cx="12192000" cy="6999317"/>
          </a:xfrm>
          <a:prstGeom prst="rect">
            <a:avLst/>
          </a:prstGeom>
        </p:spPr>
      </p:pic>
    </p:spTree>
    <p:extLst>
      <p:ext uri="{BB962C8B-B14F-4D97-AF65-F5344CB8AC3E}">
        <p14:creationId xmlns:p14="http://schemas.microsoft.com/office/powerpoint/2010/main" val="12634159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0A8A83E-FC42-4758-82FA-BE35EC932870}"/>
              </a:ext>
            </a:extLst>
          </p:cNvPr>
          <p:cNvPicPr>
            <a:picLocks noChangeAspect="1"/>
          </p:cNvPicPr>
          <p:nvPr/>
        </p:nvPicPr>
        <p:blipFill rotWithShape="1">
          <a:blip r:embed="rId2"/>
          <a:srcRect l="10971" t="17725" r="12096" b="4898"/>
          <a:stretch/>
        </p:blipFill>
        <p:spPr>
          <a:xfrm>
            <a:off x="1496026" y="893618"/>
            <a:ext cx="9094124" cy="5070764"/>
          </a:xfrm>
          <a:prstGeom prst="rect">
            <a:avLst/>
          </a:prstGeom>
        </p:spPr>
      </p:pic>
    </p:spTree>
    <p:extLst>
      <p:ext uri="{BB962C8B-B14F-4D97-AF65-F5344CB8AC3E}">
        <p14:creationId xmlns:p14="http://schemas.microsoft.com/office/powerpoint/2010/main" val="3608935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1">
            <a:extLst>
              <a:ext uri="{FF2B5EF4-FFF2-40B4-BE49-F238E27FC236}">
                <a16:creationId xmlns:a16="http://schemas.microsoft.com/office/drawing/2014/main" id="{42D2ACEC-F72E-4602-B94F-88C8B9159184}"/>
              </a:ext>
            </a:extLst>
          </p:cNvPr>
          <p:cNvSpPr txBox="1">
            <a:spLocks noChangeArrowheads="1"/>
          </p:cNvSpPr>
          <p:nvPr/>
        </p:nvSpPr>
        <p:spPr bwMode="auto">
          <a:xfrm>
            <a:off x="2209800" y="1246585"/>
            <a:ext cx="7772400" cy="1196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gn="ctr" defTabSz="685800">
              <a:spcBef>
                <a:spcPct val="0"/>
              </a:spcBef>
              <a:buNone/>
            </a:pPr>
            <a:r>
              <a:rPr lang="en-US" altLang="en-US" sz="3300"/>
              <a:t>Domestic ATTCs’ Mission</a:t>
            </a:r>
          </a:p>
        </p:txBody>
      </p:sp>
      <p:sp>
        <p:nvSpPr>
          <p:cNvPr id="3" name="Content Placeholder 2">
            <a:extLst>
              <a:ext uri="{FF2B5EF4-FFF2-40B4-BE49-F238E27FC236}">
                <a16:creationId xmlns:a16="http://schemas.microsoft.com/office/drawing/2014/main" id="{D7D856C3-0B05-1141-B048-8EBF30D4DD91}"/>
              </a:ext>
            </a:extLst>
          </p:cNvPr>
          <p:cNvSpPr txBox="1">
            <a:spLocks/>
          </p:cNvSpPr>
          <p:nvPr/>
        </p:nvSpPr>
        <p:spPr>
          <a:xfrm>
            <a:off x="2131220" y="2166938"/>
            <a:ext cx="7929563" cy="3484960"/>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n-US" sz="1800" b="1" dirty="0">
                <a:cs typeface="Arial" panose="020B0604020202020204" pitchFamily="34" charset="0"/>
              </a:rPr>
              <a:t>Established in 1993 by SAMHSA, the domestic ATTCs:</a:t>
            </a:r>
          </a:p>
          <a:p>
            <a:pPr marL="0" indent="0">
              <a:buNone/>
              <a:defRPr/>
            </a:pPr>
            <a:endParaRPr lang="en-US" sz="900" dirty="0">
              <a:cs typeface="Arial" panose="020B0604020202020204" pitchFamily="34" charset="0"/>
            </a:endParaRPr>
          </a:p>
          <a:p>
            <a:pPr marL="0" indent="0">
              <a:lnSpc>
                <a:spcPct val="110000"/>
              </a:lnSpc>
              <a:spcBef>
                <a:spcPts val="0"/>
              </a:spcBef>
              <a:buClr>
                <a:srgbClr val="804400"/>
              </a:buClr>
              <a:buSzPct val="110000"/>
              <a:buNone/>
              <a:defRPr/>
            </a:pPr>
            <a:r>
              <a:rPr lang="en-US" sz="2100" dirty="0">
                <a:cs typeface="Arial" panose="020B0604020202020204" pitchFamily="34" charset="0"/>
              </a:rPr>
              <a:t>Accelerate the adoption and implementation of evidence‐based and promising addiction treatment and recovery-oriented practices and services;</a:t>
            </a:r>
          </a:p>
          <a:p>
            <a:pPr marL="0" indent="0">
              <a:lnSpc>
                <a:spcPct val="110000"/>
              </a:lnSpc>
              <a:spcBef>
                <a:spcPts val="0"/>
              </a:spcBef>
              <a:buClr>
                <a:srgbClr val="804400"/>
              </a:buClr>
              <a:buSzPct val="110000"/>
              <a:buNone/>
              <a:defRPr/>
            </a:pPr>
            <a:endParaRPr lang="en-US" sz="900" dirty="0">
              <a:cs typeface="Arial" panose="020B0604020202020204" pitchFamily="34" charset="0"/>
            </a:endParaRPr>
          </a:p>
          <a:p>
            <a:pPr marL="0" indent="0">
              <a:lnSpc>
                <a:spcPct val="110000"/>
              </a:lnSpc>
              <a:spcBef>
                <a:spcPts val="0"/>
              </a:spcBef>
              <a:buClr>
                <a:srgbClr val="804400"/>
              </a:buClr>
              <a:buSzPct val="110000"/>
              <a:buNone/>
              <a:defRPr/>
            </a:pPr>
            <a:r>
              <a:rPr lang="en-US" sz="2100" dirty="0">
                <a:cs typeface="Arial" panose="020B0604020202020204" pitchFamily="34" charset="0"/>
              </a:rPr>
              <a:t>Heighten the awareness, knowledge, and skills of the workforce that addresses the needs of people with substance use and/or other behavioral health disorders; and</a:t>
            </a:r>
          </a:p>
          <a:p>
            <a:pPr marL="0" indent="0">
              <a:lnSpc>
                <a:spcPct val="110000"/>
              </a:lnSpc>
              <a:spcBef>
                <a:spcPts val="0"/>
              </a:spcBef>
              <a:buClr>
                <a:srgbClr val="804400"/>
              </a:buClr>
              <a:buSzPct val="110000"/>
              <a:buNone/>
              <a:defRPr/>
            </a:pPr>
            <a:endParaRPr lang="en-US" sz="900" dirty="0">
              <a:cs typeface="Arial" panose="020B0604020202020204" pitchFamily="34" charset="0"/>
            </a:endParaRPr>
          </a:p>
          <a:p>
            <a:pPr marL="0" indent="0">
              <a:lnSpc>
                <a:spcPct val="110000"/>
              </a:lnSpc>
              <a:spcBef>
                <a:spcPts val="0"/>
              </a:spcBef>
              <a:buClr>
                <a:srgbClr val="804400"/>
              </a:buClr>
              <a:buSzPct val="110000"/>
              <a:buNone/>
              <a:defRPr/>
            </a:pPr>
            <a:r>
              <a:rPr lang="en-US" sz="2100" dirty="0">
                <a:cs typeface="Arial" panose="020B0604020202020204" pitchFamily="34" charset="0"/>
              </a:rPr>
              <a:t>Foster regional and national alliances among culturally diverse practitioners, researchers, policy makers, funders, and the recovery community.</a:t>
            </a:r>
          </a:p>
          <a:p>
            <a:pPr>
              <a:defRPr/>
            </a:pPr>
            <a:endParaRPr lang="en-US" sz="2100" dirty="0">
              <a:solidFill>
                <a:schemeClr val="bg1"/>
              </a:solidFill>
            </a:endParaRPr>
          </a:p>
        </p:txBody>
      </p:sp>
    </p:spTree>
    <p:extLst>
      <p:ext uri="{BB962C8B-B14F-4D97-AF65-F5344CB8AC3E}">
        <p14:creationId xmlns:p14="http://schemas.microsoft.com/office/powerpoint/2010/main" val="2268867967"/>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16F2-1647-489F-A119-9B4DDA18E2B8}"/>
              </a:ext>
            </a:extLst>
          </p:cNvPr>
          <p:cNvSpPr>
            <a:spLocks noGrp="1"/>
          </p:cNvSpPr>
          <p:nvPr>
            <p:ph type="title"/>
          </p:nvPr>
        </p:nvSpPr>
        <p:spPr>
          <a:xfrm>
            <a:off x="2592925" y="717902"/>
            <a:ext cx="3407534" cy="1280890"/>
          </a:xfrm>
        </p:spPr>
        <p:txBody>
          <a:bodyPr/>
          <a:lstStyle/>
          <a:p>
            <a:pPr algn="ctr"/>
            <a:r>
              <a:rPr lang="en-US" b="1" dirty="0">
                <a:latin typeface="Berlin Sans FB Demi" panose="020E0802020502020306" pitchFamily="34" charset="0"/>
              </a:rPr>
              <a:t>OBJECTIVES</a:t>
            </a:r>
          </a:p>
        </p:txBody>
      </p:sp>
      <p:sp>
        <p:nvSpPr>
          <p:cNvPr id="3" name="Content Placeholder 2">
            <a:extLst>
              <a:ext uri="{FF2B5EF4-FFF2-40B4-BE49-F238E27FC236}">
                <a16:creationId xmlns:a16="http://schemas.microsoft.com/office/drawing/2014/main" id="{F0E198F4-D3A3-43DD-90E9-D8BCBA867ECF}"/>
              </a:ext>
            </a:extLst>
          </p:cNvPr>
          <p:cNvSpPr>
            <a:spLocks noGrp="1"/>
          </p:cNvSpPr>
          <p:nvPr>
            <p:ph idx="1"/>
          </p:nvPr>
        </p:nvSpPr>
        <p:spPr>
          <a:xfrm>
            <a:off x="2592925" y="1998792"/>
            <a:ext cx="9430510" cy="3180522"/>
          </a:xfrm>
        </p:spPr>
        <p:txBody>
          <a:bodyPr>
            <a:noAutofit/>
          </a:bodyPr>
          <a:lstStyle/>
          <a:p>
            <a:r>
              <a:rPr lang="en-US" sz="2800" dirty="0">
                <a:latin typeface="Berlin Sans FB" panose="020E0602020502020306" pitchFamily="34" charset="0"/>
              </a:rPr>
              <a:t>Learn the benefits of Spirituality in recovery.</a:t>
            </a:r>
          </a:p>
          <a:p>
            <a:pPr marL="0" indent="0">
              <a:buNone/>
            </a:pPr>
            <a:endParaRPr lang="en-US" sz="2800" dirty="0">
              <a:latin typeface="Berlin Sans FB" panose="020E0602020502020306" pitchFamily="34" charset="0"/>
            </a:endParaRPr>
          </a:p>
          <a:p>
            <a:r>
              <a:rPr lang="en-US" sz="2800" dirty="0">
                <a:latin typeface="Berlin Sans FB" panose="020E0602020502020306" pitchFamily="34" charset="0"/>
              </a:rPr>
              <a:t>Learn how to implement Spirituality through recovery. </a:t>
            </a:r>
          </a:p>
          <a:p>
            <a:pPr marL="0" indent="0">
              <a:buNone/>
            </a:pPr>
            <a:endParaRPr lang="en-US" sz="2800" dirty="0">
              <a:latin typeface="Berlin Sans FB" panose="020E0602020502020306" pitchFamily="34" charset="0"/>
            </a:endParaRPr>
          </a:p>
          <a:p>
            <a:r>
              <a:rPr lang="en-US" sz="2800" dirty="0">
                <a:latin typeface="Berlin Sans FB" panose="020E0602020502020306" pitchFamily="34" charset="0"/>
              </a:rPr>
              <a:t>Learn different ways of embracing Spirituality. </a:t>
            </a:r>
          </a:p>
          <a:p>
            <a:pPr marL="0" indent="0">
              <a:buNone/>
            </a:pPr>
            <a:endParaRPr lang="en-US" sz="2800" dirty="0">
              <a:latin typeface="Berlin Sans FB" panose="020E0602020502020306" pitchFamily="34" charset="0"/>
            </a:endParaRPr>
          </a:p>
          <a:p>
            <a:r>
              <a:rPr lang="en-US" sz="2800" dirty="0">
                <a:latin typeface="Berlin Sans FB" panose="020E0602020502020306" pitchFamily="34" charset="0"/>
              </a:rPr>
              <a:t>Learn how to connect to your higher power within you.</a:t>
            </a:r>
          </a:p>
        </p:txBody>
      </p:sp>
    </p:spTree>
    <p:extLst>
      <p:ext uri="{BB962C8B-B14F-4D97-AF65-F5344CB8AC3E}">
        <p14:creationId xmlns:p14="http://schemas.microsoft.com/office/powerpoint/2010/main" val="210670565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 calcmode="lin" valueType="num">
                                      <p:cBhvr additive="base">
                                        <p:cTn id="1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E02F07CF-1610-4D37-B667-6ED8A59C5E53}"/>
              </a:ext>
            </a:extLst>
          </p:cNvPr>
          <p:cNvSpPr/>
          <p:nvPr/>
        </p:nvSpPr>
        <p:spPr>
          <a:xfrm>
            <a:off x="1983323" y="705678"/>
            <a:ext cx="9532815" cy="5446644"/>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2">
                    <a:lumMod val="75000"/>
                  </a:schemeClr>
                </a:solidFill>
                <a:latin typeface="Berlin Sans FB Demi" panose="020E0802020502020306" pitchFamily="34" charset="0"/>
              </a:rPr>
              <a:t>"The greatest revolution of our</a:t>
            </a:r>
          </a:p>
          <a:p>
            <a:pPr algn="ctr"/>
            <a:r>
              <a:rPr lang="en-US" sz="3600" dirty="0">
                <a:solidFill>
                  <a:schemeClr val="tx2">
                    <a:lumMod val="75000"/>
                  </a:schemeClr>
                </a:solidFill>
                <a:latin typeface="Berlin Sans FB Demi" panose="020E0802020502020306" pitchFamily="34" charset="0"/>
              </a:rPr>
              <a:t> generation is the discovery</a:t>
            </a:r>
          </a:p>
          <a:p>
            <a:pPr algn="ctr"/>
            <a:r>
              <a:rPr lang="en-US" sz="3600" dirty="0">
                <a:solidFill>
                  <a:schemeClr val="tx2">
                    <a:lumMod val="75000"/>
                  </a:schemeClr>
                </a:solidFill>
                <a:latin typeface="Berlin Sans FB Demi" panose="020E0802020502020306" pitchFamily="34" charset="0"/>
              </a:rPr>
              <a:t> that human beings,</a:t>
            </a:r>
          </a:p>
          <a:p>
            <a:pPr algn="ctr"/>
            <a:r>
              <a:rPr lang="en-US" sz="3600" dirty="0">
                <a:solidFill>
                  <a:schemeClr val="tx2">
                    <a:lumMod val="75000"/>
                  </a:schemeClr>
                </a:solidFill>
                <a:latin typeface="Berlin Sans FB Demi" panose="020E0802020502020306" pitchFamily="34" charset="0"/>
              </a:rPr>
              <a:t> by </a:t>
            </a:r>
            <a:r>
              <a:rPr lang="en-US" sz="3600" u="sng" dirty="0">
                <a:solidFill>
                  <a:schemeClr val="tx2">
                    <a:lumMod val="75000"/>
                  </a:schemeClr>
                </a:solidFill>
                <a:latin typeface="Berlin Sans FB Demi" panose="020E0802020502020306" pitchFamily="34" charset="0"/>
              </a:rPr>
              <a:t>changing</a:t>
            </a:r>
            <a:r>
              <a:rPr lang="en-US" sz="3600" dirty="0">
                <a:solidFill>
                  <a:schemeClr val="tx2">
                    <a:lumMod val="75000"/>
                  </a:schemeClr>
                </a:solidFill>
                <a:latin typeface="Berlin Sans FB Demi" panose="020E0802020502020306" pitchFamily="34" charset="0"/>
              </a:rPr>
              <a:t> the</a:t>
            </a:r>
          </a:p>
          <a:p>
            <a:pPr algn="ctr"/>
            <a:r>
              <a:rPr lang="en-US" sz="3600" dirty="0">
                <a:latin typeface="Berlin Sans FB Demi" panose="020E0802020502020306" pitchFamily="34" charset="0"/>
              </a:rPr>
              <a:t> </a:t>
            </a:r>
            <a:r>
              <a:rPr lang="en-US" sz="4000" dirty="0">
                <a:solidFill>
                  <a:schemeClr val="tx1"/>
                </a:solidFill>
                <a:latin typeface="Berlin Sans FB Demi" panose="020E0802020502020306" pitchFamily="34" charset="0"/>
              </a:rPr>
              <a:t>INNER ATTITUDES OF THEIR MINDS</a:t>
            </a:r>
            <a:r>
              <a:rPr lang="en-US" sz="3600" dirty="0">
                <a:solidFill>
                  <a:schemeClr val="tx2">
                    <a:lumMod val="75000"/>
                  </a:schemeClr>
                </a:solidFill>
                <a:latin typeface="Berlin Sans FB Demi" panose="020E0802020502020306" pitchFamily="34" charset="0"/>
              </a:rPr>
              <a:t>,</a:t>
            </a:r>
            <a:r>
              <a:rPr lang="en-US" sz="3600" dirty="0">
                <a:latin typeface="Berlin Sans FB Demi" panose="020E0802020502020306" pitchFamily="34" charset="0"/>
              </a:rPr>
              <a:t> </a:t>
            </a:r>
            <a:r>
              <a:rPr lang="en-US" sz="3600" dirty="0">
                <a:solidFill>
                  <a:schemeClr val="tx2">
                    <a:lumMod val="75000"/>
                  </a:schemeClr>
                </a:solidFill>
                <a:latin typeface="Berlin Sans FB Demi" panose="020E0802020502020306" pitchFamily="34" charset="0"/>
              </a:rPr>
              <a:t>can </a:t>
            </a:r>
            <a:r>
              <a:rPr lang="en-US" sz="3600" u="sng" dirty="0">
                <a:solidFill>
                  <a:schemeClr val="tx2">
                    <a:lumMod val="75000"/>
                  </a:schemeClr>
                </a:solidFill>
                <a:latin typeface="Berlin Sans FB Demi" panose="020E0802020502020306" pitchFamily="34" charset="0"/>
              </a:rPr>
              <a:t>change</a:t>
            </a:r>
            <a:r>
              <a:rPr lang="en-US" sz="3600" dirty="0">
                <a:solidFill>
                  <a:schemeClr val="tx2">
                    <a:lumMod val="75000"/>
                  </a:schemeClr>
                </a:solidFill>
                <a:latin typeface="Berlin Sans FB Demi" panose="020E0802020502020306" pitchFamily="34" charset="0"/>
              </a:rPr>
              <a:t> the </a:t>
            </a:r>
          </a:p>
          <a:p>
            <a:pPr algn="ctr"/>
            <a:r>
              <a:rPr lang="en-US" sz="3600" dirty="0">
                <a:solidFill>
                  <a:schemeClr val="tx1"/>
                </a:solidFill>
                <a:latin typeface="Berlin Sans FB Demi" panose="020E0802020502020306" pitchFamily="34" charset="0"/>
              </a:rPr>
              <a:t>OUTER ASPECTS OF THEIR LIVES</a:t>
            </a:r>
            <a:r>
              <a:rPr lang="en-US" sz="3600" dirty="0">
                <a:solidFill>
                  <a:schemeClr val="tx2">
                    <a:lumMod val="75000"/>
                  </a:schemeClr>
                </a:solidFill>
                <a:latin typeface="Berlin Sans FB Demi" panose="020E0802020502020306" pitchFamily="34" charset="0"/>
              </a:rPr>
              <a:t>." </a:t>
            </a:r>
          </a:p>
          <a:p>
            <a:pPr algn="ctr"/>
            <a:endParaRPr lang="en-US" sz="2000" dirty="0">
              <a:solidFill>
                <a:schemeClr val="tx2">
                  <a:lumMod val="75000"/>
                </a:schemeClr>
              </a:solidFill>
              <a:latin typeface="Berlin Sans FB Demi" panose="020E0802020502020306" pitchFamily="34" charset="0"/>
            </a:endParaRPr>
          </a:p>
          <a:p>
            <a:pPr algn="ctr"/>
            <a:r>
              <a:rPr lang="en-US" sz="2000" dirty="0">
                <a:solidFill>
                  <a:schemeClr val="tx2">
                    <a:lumMod val="75000"/>
                  </a:schemeClr>
                </a:solidFill>
                <a:latin typeface="Berlin Sans FB Demi" panose="020E0802020502020306" pitchFamily="34" charset="0"/>
              </a:rPr>
              <a:t>-</a:t>
            </a:r>
            <a:r>
              <a:rPr lang="en-US" sz="2800" dirty="0">
                <a:solidFill>
                  <a:schemeClr val="tx2">
                    <a:lumMod val="75000"/>
                  </a:schemeClr>
                </a:solidFill>
                <a:latin typeface="Berlin Sans FB Demi" panose="020E0802020502020306" pitchFamily="34" charset="0"/>
              </a:rPr>
              <a:t> </a:t>
            </a:r>
            <a:r>
              <a:rPr lang="en-US" sz="2800" b="1" dirty="0">
                <a:solidFill>
                  <a:schemeClr val="tx2">
                    <a:lumMod val="75000"/>
                  </a:schemeClr>
                </a:solidFill>
                <a:latin typeface="Berlin Sans FB Demi" panose="020E0802020502020306" pitchFamily="34" charset="0"/>
              </a:rPr>
              <a:t>William James</a:t>
            </a:r>
            <a:endParaRPr lang="en-US" sz="2000" dirty="0">
              <a:solidFill>
                <a:schemeClr val="tx2">
                  <a:lumMod val="75000"/>
                </a:schemeClr>
              </a:solidFill>
            </a:endParaRPr>
          </a:p>
        </p:txBody>
      </p:sp>
    </p:spTree>
    <p:extLst>
      <p:ext uri="{BB962C8B-B14F-4D97-AF65-F5344CB8AC3E}">
        <p14:creationId xmlns:p14="http://schemas.microsoft.com/office/powerpoint/2010/main" val="41729691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barn(inVertical)">
                                      <p:cBhvr>
                                        <p:cTn id="13" dur="500"/>
                                        <p:tgtEl>
                                          <p:spTgt spid="4">
                                            <p:txEl>
                                              <p:pRg st="0" end="0"/>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barn(inVertical)">
                                      <p:cBhvr>
                                        <p:cTn id="16" dur="500"/>
                                        <p:tgtEl>
                                          <p:spTgt spid="4">
                                            <p:txEl>
                                              <p:pRg st="1" end="1"/>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barn(inVertical)">
                                      <p:cBhvr>
                                        <p:cTn id="19" dur="500"/>
                                        <p:tgtEl>
                                          <p:spTgt spid="4">
                                            <p:txEl>
                                              <p:pRg st="2" end="2"/>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barn(inVertical)">
                                      <p:cBhvr>
                                        <p:cTn id="25" dur="500"/>
                                        <p:tgtEl>
                                          <p:spTgt spid="4">
                                            <p:txEl>
                                              <p:pRg st="4" end="4"/>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barn(inVertical)">
                                      <p:cBhvr>
                                        <p:cTn id="28" dur="500"/>
                                        <p:tgtEl>
                                          <p:spTgt spid="4">
                                            <p:txEl>
                                              <p:pRg st="5" end="5"/>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Effect transition="in" filter="barn(inVertical)">
                                      <p:cBhvr>
                                        <p:cTn id="31"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97D8C-3191-49A2-91CE-D7EC4C47FE8D}"/>
              </a:ext>
            </a:extLst>
          </p:cNvPr>
          <p:cNvSpPr>
            <a:spLocks noGrp="1"/>
          </p:cNvSpPr>
          <p:nvPr>
            <p:ph type="title"/>
          </p:nvPr>
        </p:nvSpPr>
        <p:spPr>
          <a:xfrm>
            <a:off x="1599010" y="77118"/>
            <a:ext cx="4311458" cy="646331"/>
          </a:xfrm>
        </p:spPr>
        <p:txBody>
          <a:bodyPr/>
          <a:lstStyle/>
          <a:p>
            <a:r>
              <a:rPr lang="en-US" dirty="0">
                <a:latin typeface="Berlin Sans FB Demi" panose="020E0802020502020306" pitchFamily="34" charset="0"/>
              </a:rPr>
              <a:t>What is Spirituality?</a:t>
            </a:r>
          </a:p>
        </p:txBody>
      </p:sp>
      <p:sp>
        <p:nvSpPr>
          <p:cNvPr id="4" name="TextBox 3">
            <a:extLst>
              <a:ext uri="{FF2B5EF4-FFF2-40B4-BE49-F238E27FC236}">
                <a16:creationId xmlns:a16="http://schemas.microsoft.com/office/drawing/2014/main" id="{1C614CD0-F1C6-4BED-A8BD-EE9F8694414C}"/>
              </a:ext>
            </a:extLst>
          </p:cNvPr>
          <p:cNvSpPr txBox="1"/>
          <p:nvPr/>
        </p:nvSpPr>
        <p:spPr>
          <a:xfrm>
            <a:off x="6758611" y="77118"/>
            <a:ext cx="5605668" cy="646331"/>
          </a:xfrm>
          <a:prstGeom prst="rect">
            <a:avLst/>
          </a:prstGeom>
          <a:noFill/>
        </p:spPr>
        <p:txBody>
          <a:bodyPr wrap="square" rtlCol="0">
            <a:spAutoFit/>
          </a:bodyPr>
          <a:lstStyle/>
          <a:p>
            <a:r>
              <a:rPr lang="en-US" sz="3600" dirty="0">
                <a:latin typeface="Berlin Sans FB Demi" panose="020E0802020502020306" pitchFamily="34" charset="0"/>
              </a:rPr>
              <a:t>What is Substance Use?</a:t>
            </a:r>
          </a:p>
        </p:txBody>
      </p:sp>
      <p:sp>
        <p:nvSpPr>
          <p:cNvPr id="6" name="Rectangle 5">
            <a:extLst>
              <a:ext uri="{FF2B5EF4-FFF2-40B4-BE49-F238E27FC236}">
                <a16:creationId xmlns:a16="http://schemas.microsoft.com/office/drawing/2014/main" id="{08E22D2E-0C51-4792-86E8-B709453F0280}"/>
              </a:ext>
            </a:extLst>
          </p:cNvPr>
          <p:cNvSpPr/>
          <p:nvPr/>
        </p:nvSpPr>
        <p:spPr>
          <a:xfrm>
            <a:off x="1599010" y="1005012"/>
            <a:ext cx="4311457" cy="2677656"/>
          </a:xfrm>
          <a:prstGeom prst="rect">
            <a:avLst/>
          </a:prstGeom>
          <a:noFill/>
        </p:spPr>
        <p:txBody>
          <a:bodyPr wrap="square" lIns="91440" tIns="45720" rIns="91440" bIns="45720">
            <a:spAutoFit/>
          </a:bodyPr>
          <a:lstStyle/>
          <a:p>
            <a:pPr algn="just"/>
            <a:r>
              <a:rPr lang="en-US" sz="2400" dirty="0">
                <a:latin typeface="Times New Roman" panose="02020603050405020304" pitchFamily="18" charset="0"/>
                <a:ea typeface="Tahoma" panose="020B0604030504040204" pitchFamily="34" charset="0"/>
                <a:cs typeface="Times New Roman" panose="02020603050405020304" pitchFamily="18" charset="0"/>
              </a:rPr>
              <a:t>Spirituality is the experience and integration of meaning and purpose in life through connectedness with self, others, art, music, literature, nature or a power greater than oneself </a:t>
            </a:r>
          </a:p>
          <a:p>
            <a:pPr algn="just"/>
            <a:r>
              <a:rPr lang="en-US" sz="2400" dirty="0">
                <a:latin typeface="Times New Roman" panose="02020603050405020304" pitchFamily="18" charset="0"/>
                <a:ea typeface="Tahoma" panose="020B0604030504040204" pitchFamily="34" charset="0"/>
                <a:cs typeface="Times New Roman" panose="02020603050405020304" pitchFamily="18" charset="0"/>
              </a:rPr>
              <a:t>(Burkhart and </a:t>
            </a:r>
            <a:r>
              <a:rPr lang="en-US" sz="2400" dirty="0" err="1">
                <a:latin typeface="Times New Roman" panose="02020603050405020304" pitchFamily="18" charset="0"/>
                <a:ea typeface="Tahoma" panose="020B0604030504040204" pitchFamily="34" charset="0"/>
                <a:cs typeface="Times New Roman" panose="02020603050405020304" pitchFamily="18" charset="0"/>
              </a:rPr>
              <a:t>Solari-Twadell</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endParaRPr lang="en-US" sz="24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Tahoma" panose="020B060403050404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F47E4674-76F6-4866-9A07-689453BDE4FF}"/>
              </a:ext>
            </a:extLst>
          </p:cNvPr>
          <p:cNvSpPr/>
          <p:nvPr/>
        </p:nvSpPr>
        <p:spPr>
          <a:xfrm>
            <a:off x="6758612" y="905441"/>
            <a:ext cx="5290456" cy="2677656"/>
          </a:xfrm>
          <a:prstGeom prst="rect">
            <a:avLst/>
          </a:prstGeom>
          <a:noFill/>
        </p:spPr>
        <p:txBody>
          <a:bodyPr wrap="square" lIns="91440" tIns="45720" rIns="91440" bIns="45720">
            <a:spAutoFit/>
          </a:bodyPr>
          <a:lstStyle/>
          <a:p>
            <a:pPr algn="just"/>
            <a:r>
              <a:rPr lang="en-US" sz="2400" dirty="0">
                <a:latin typeface="Times New Roman" panose="02020603050405020304" pitchFamily="18" charset="0"/>
                <a:cs typeface="Times New Roman" panose="02020603050405020304" pitchFamily="18" charset="0"/>
              </a:rPr>
              <a:t>Addiction is characterized by inability to consistently abstain, impairment in behavioral control, craving, diminished recognition of significant problems with one’s behaviors and interpersonal relationships, and a dysfunctional emotional response.</a:t>
            </a:r>
            <a:endParaRPr lang="en-US" sz="24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14154E8A-F4A3-4077-8039-0E2F90E053D8}"/>
              </a:ext>
            </a:extLst>
          </p:cNvPr>
          <p:cNvSpPr/>
          <p:nvPr/>
        </p:nvSpPr>
        <p:spPr>
          <a:xfrm>
            <a:off x="1599010" y="4031881"/>
            <a:ext cx="4117272" cy="1938992"/>
          </a:xfrm>
          <a:prstGeom prst="rect">
            <a:avLst/>
          </a:prstGeom>
          <a:noFill/>
        </p:spPr>
        <p:txBody>
          <a:bodyPr wrap="square" lIns="91440" tIns="45720" rIns="91440" bIns="45720">
            <a:spAutoFit/>
          </a:bodyPr>
          <a:lstStyle/>
          <a:p>
            <a:pPr algn="just"/>
            <a:r>
              <a:rPr lang="en-US" sz="2400" dirty="0">
                <a:latin typeface="Times New Roman" panose="02020603050405020304" pitchFamily="18" charset="0"/>
                <a:cs typeface="Times New Roman" panose="02020603050405020304" pitchFamily="18" charset="0"/>
              </a:rPr>
              <a:t>Three dimensional cognitive–behavioral process-relationship with self, others, and a higher power (Brown, Peterson, &amp; Cunningham,1988). </a:t>
            </a:r>
          </a:p>
        </p:txBody>
      </p:sp>
      <p:sp>
        <p:nvSpPr>
          <p:cNvPr id="5" name="Rectangle 4">
            <a:extLst>
              <a:ext uri="{FF2B5EF4-FFF2-40B4-BE49-F238E27FC236}">
                <a16:creationId xmlns:a16="http://schemas.microsoft.com/office/drawing/2014/main" id="{5D98C55A-F34D-4246-B85F-0B8F1D5E3A94}"/>
              </a:ext>
            </a:extLst>
          </p:cNvPr>
          <p:cNvSpPr/>
          <p:nvPr/>
        </p:nvSpPr>
        <p:spPr>
          <a:xfrm>
            <a:off x="6758610" y="3908770"/>
            <a:ext cx="4117272" cy="646331"/>
          </a:xfrm>
          <a:prstGeom prst="rect">
            <a:avLst/>
          </a:prstGeom>
        </p:spPr>
        <p:txBody>
          <a:bodyPr wrap="square">
            <a:spAutoFit/>
          </a:bodyPr>
          <a:lstStyle/>
          <a:p>
            <a:r>
              <a:rPr lang="en-US" sz="3200" dirty="0">
                <a:latin typeface="Berlin Sans FB Demi" panose="020E0802020502020306" pitchFamily="34" charset="0"/>
              </a:rPr>
              <a:t>What is </a:t>
            </a:r>
            <a:r>
              <a:rPr lang="en-US" sz="3600" dirty="0">
                <a:latin typeface="Berlin Sans FB Demi" panose="020E0802020502020306" pitchFamily="34" charset="0"/>
              </a:rPr>
              <a:t>Recovery</a:t>
            </a:r>
            <a:r>
              <a:rPr lang="en-US" sz="3200" dirty="0">
                <a:latin typeface="Berlin Sans FB" panose="020E0602020502020306" pitchFamily="34" charset="0"/>
              </a:rPr>
              <a:t>?</a:t>
            </a:r>
          </a:p>
        </p:txBody>
      </p:sp>
      <p:sp>
        <p:nvSpPr>
          <p:cNvPr id="10" name="Rectangle 9">
            <a:extLst>
              <a:ext uri="{FF2B5EF4-FFF2-40B4-BE49-F238E27FC236}">
                <a16:creationId xmlns:a16="http://schemas.microsoft.com/office/drawing/2014/main" id="{88F7750F-31C5-40B8-8AF3-3EA609122857}"/>
              </a:ext>
            </a:extLst>
          </p:cNvPr>
          <p:cNvSpPr/>
          <p:nvPr/>
        </p:nvSpPr>
        <p:spPr>
          <a:xfrm>
            <a:off x="6758610" y="4555101"/>
            <a:ext cx="5190699" cy="1569660"/>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Recovery is a process of change through which individuals improve their health and wellness, live a self-directed life, and strive to reach their full potential.</a:t>
            </a:r>
          </a:p>
        </p:txBody>
      </p:sp>
    </p:spTree>
    <p:extLst>
      <p:ext uri="{BB962C8B-B14F-4D97-AF65-F5344CB8AC3E}">
        <p14:creationId xmlns:p14="http://schemas.microsoft.com/office/powerpoint/2010/main" val="25438669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500" fill="hold"/>
                                        <p:tgtEl>
                                          <p:spTgt spid="5"/>
                                        </p:tgtEl>
                                        <p:attrNameLst>
                                          <p:attrName>ppt_x</p:attrName>
                                        </p:attrNameLst>
                                      </p:cBhvr>
                                      <p:tavLst>
                                        <p:tav tm="0">
                                          <p:val>
                                            <p:strVal val="#ppt_x"/>
                                          </p:val>
                                        </p:tav>
                                        <p:tav tm="100000">
                                          <p:val>
                                            <p:strVal val="#ppt_x"/>
                                          </p:val>
                                        </p:tav>
                                      </p:tavLst>
                                    </p:anim>
                                    <p:anim calcmode="lin" valueType="num">
                                      <p:cBhvr additive="base">
                                        <p:cTn id="3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additive="base">
                                        <p:cTn id="44" dur="500" fill="hold"/>
                                        <p:tgtEl>
                                          <p:spTgt spid="10"/>
                                        </p:tgtEl>
                                        <p:attrNameLst>
                                          <p:attrName>ppt_x</p:attrName>
                                        </p:attrNameLst>
                                      </p:cBhvr>
                                      <p:tavLst>
                                        <p:tav tm="0">
                                          <p:val>
                                            <p:strVal val="#ppt_x"/>
                                          </p:val>
                                        </p:tav>
                                        <p:tav tm="100000">
                                          <p:val>
                                            <p:strVal val="#ppt_x"/>
                                          </p:val>
                                        </p:tav>
                                      </p:tavLst>
                                    </p:anim>
                                    <p:anim calcmode="lin" valueType="num">
                                      <p:cBhvr additive="base">
                                        <p:cTn id="4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5"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BC7932C-9092-4CCD-B740-89CE047F52F0}"/>
              </a:ext>
            </a:extLst>
          </p:cNvPr>
          <p:cNvSpPr/>
          <p:nvPr/>
        </p:nvSpPr>
        <p:spPr>
          <a:xfrm>
            <a:off x="6056012" y="364066"/>
            <a:ext cx="5537981" cy="3510529"/>
          </a:xfrm>
          <a:prstGeom prst="rect">
            <a:avLst/>
          </a:prstGeom>
          <a:solidFill>
            <a:schemeClr val="tx2">
              <a:lumMod val="20000"/>
              <a:lumOff val="80000"/>
            </a:schemeClr>
          </a:solidFill>
          <a:ln>
            <a:solidFill>
              <a:schemeClr val="accent3">
                <a:lumMod val="40000"/>
                <a:lumOff val="60000"/>
              </a:schemeClr>
            </a:solidFill>
          </a:ln>
          <a:effectLst>
            <a:innerShdw blurRad="114300">
              <a:prstClr val="black"/>
            </a:innerShdw>
          </a:effectLst>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D88166E-3856-48BC-843B-421D5A3ECCF7}"/>
              </a:ext>
            </a:extLst>
          </p:cNvPr>
          <p:cNvSpPr/>
          <p:nvPr/>
        </p:nvSpPr>
        <p:spPr>
          <a:xfrm>
            <a:off x="558019" y="364066"/>
            <a:ext cx="5245821" cy="3501353"/>
          </a:xfrm>
          <a:prstGeom prst="rect">
            <a:avLst/>
          </a:prstGeom>
          <a:solidFill>
            <a:schemeClr val="tx2">
              <a:lumMod val="20000"/>
              <a:lumOff val="80000"/>
            </a:schemeClr>
          </a:solidFill>
          <a:ln>
            <a:solidFill>
              <a:schemeClr val="accent3">
                <a:lumMod val="40000"/>
                <a:lumOff val="60000"/>
              </a:schemeClr>
            </a:solidFill>
          </a:ln>
          <a:effectLst>
            <a:innerShdw blurRad="114300">
              <a:prstClr val="black"/>
            </a:innerShdw>
          </a:effectLst>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541B360-D4EB-4AC7-B1D9-463E7885B055}"/>
              </a:ext>
            </a:extLst>
          </p:cNvPr>
          <p:cNvSpPr/>
          <p:nvPr/>
        </p:nvSpPr>
        <p:spPr>
          <a:xfrm>
            <a:off x="6243812" y="591248"/>
            <a:ext cx="5033635" cy="3046988"/>
          </a:xfrm>
          <a:prstGeom prst="rect">
            <a:avLst/>
          </a:prstGeom>
        </p:spPr>
        <p:txBody>
          <a:bodyPr wrap="square">
            <a:spAutoFit/>
          </a:bodyPr>
          <a:lstStyle/>
          <a:p>
            <a:r>
              <a:rPr lang="en-US" sz="2400" b="1" dirty="0">
                <a:latin typeface="Berlin Sans FB" panose="020E0602020502020306" pitchFamily="34" charset="0"/>
                <a:cs typeface="Times New Roman" panose="02020603050405020304" pitchFamily="18" charset="0"/>
              </a:rPr>
              <a:t>FEATURES OF SUBSTANCE USE</a:t>
            </a:r>
          </a:p>
          <a:p>
            <a:pPr marL="342900" indent="-342900">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Fear</a:t>
            </a:r>
          </a:p>
          <a:p>
            <a:pPr marL="342900" indent="-342900">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Secrets and Hiding </a:t>
            </a:r>
          </a:p>
          <a:p>
            <a:pPr marL="342900" indent="-342900">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Self-ridicule </a:t>
            </a:r>
          </a:p>
          <a:p>
            <a:pPr marL="342900" indent="-342900">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Shame (action against morals)</a:t>
            </a:r>
          </a:p>
          <a:p>
            <a:pPr marL="342900" indent="-342900">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Barriers to intimacy (self, others and Spirit)</a:t>
            </a:r>
          </a:p>
          <a:p>
            <a:pPr marL="342900" indent="-342900">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Disconnection/Isolation</a:t>
            </a:r>
          </a:p>
        </p:txBody>
      </p:sp>
      <p:sp>
        <p:nvSpPr>
          <p:cNvPr id="5" name="Rectangle 4">
            <a:extLst>
              <a:ext uri="{FF2B5EF4-FFF2-40B4-BE49-F238E27FC236}">
                <a16:creationId xmlns:a16="http://schemas.microsoft.com/office/drawing/2014/main" id="{C7651266-7AF5-45D0-854F-E584D7CDA676}"/>
              </a:ext>
            </a:extLst>
          </p:cNvPr>
          <p:cNvSpPr/>
          <p:nvPr/>
        </p:nvSpPr>
        <p:spPr>
          <a:xfrm>
            <a:off x="997991" y="591248"/>
            <a:ext cx="4365876" cy="3046988"/>
          </a:xfrm>
          <a:prstGeom prst="rect">
            <a:avLst/>
          </a:prstGeom>
        </p:spPr>
        <p:txBody>
          <a:bodyPr wrap="square">
            <a:spAutoFit/>
          </a:bodyPr>
          <a:lstStyle/>
          <a:p>
            <a:r>
              <a:rPr lang="en-US" sz="2400" b="1" dirty="0">
                <a:latin typeface="Berlin Sans FB" panose="020E0602020502020306" pitchFamily="34" charset="0"/>
                <a:cs typeface="Times New Roman" panose="02020603050405020304" pitchFamily="18" charset="0"/>
              </a:rPr>
              <a:t>FEATURES OF SPIRITUALITY</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Hope</a:t>
            </a:r>
          </a:p>
          <a:p>
            <a:pPr marL="342900" indent="-342900">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Meaningful connection </a:t>
            </a:r>
          </a:p>
          <a:p>
            <a:pPr marL="342900" indent="-342900">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Meaning and purpose </a:t>
            </a:r>
          </a:p>
          <a:p>
            <a:pPr marL="342900" indent="-342900">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Forgiveness/Acceptance</a:t>
            </a:r>
          </a:p>
          <a:p>
            <a:pPr marL="342900" indent="-342900">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Sense of belonging</a:t>
            </a:r>
          </a:p>
          <a:p>
            <a:pPr marL="342900" indent="-342900">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Relationships/Community</a:t>
            </a:r>
          </a:p>
        </p:txBody>
      </p:sp>
      <p:sp>
        <p:nvSpPr>
          <p:cNvPr id="13" name="Rectangle: Rounded Corners 12">
            <a:extLst>
              <a:ext uri="{FF2B5EF4-FFF2-40B4-BE49-F238E27FC236}">
                <a16:creationId xmlns:a16="http://schemas.microsoft.com/office/drawing/2014/main" id="{5C489222-BDFB-4B3E-A529-742CCF6BAED8}"/>
              </a:ext>
            </a:extLst>
          </p:cNvPr>
          <p:cNvSpPr/>
          <p:nvPr/>
        </p:nvSpPr>
        <p:spPr>
          <a:xfrm>
            <a:off x="483200" y="4092601"/>
            <a:ext cx="11225600" cy="2591228"/>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Addiction takes away our ability to be spiritual.</a:t>
            </a:r>
          </a:p>
          <a:p>
            <a:pPr marL="342900" indent="-342900">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It disconnects us from our spirituality </a:t>
            </a:r>
          </a:p>
          <a:p>
            <a:pPr marL="342900" indent="-342900">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It does not let people connect with powers, people, and things outside of ourselves. </a:t>
            </a:r>
          </a:p>
          <a:p>
            <a:pPr marL="342900" indent="-342900">
              <a:buFont typeface="Arial" panose="020B0604020202020204" pitchFamily="34" charset="0"/>
              <a:buChar char="•"/>
            </a:pPr>
            <a:endParaRPr lang="en-US" dirty="0">
              <a:solidFill>
                <a:schemeClr val="bg1"/>
              </a:solidFill>
              <a:latin typeface="Times New Roman" panose="02020603050405020304" pitchFamily="18" charset="0"/>
              <a:cs typeface="Times New Roman" panose="02020603050405020304" pitchFamily="18" charset="0"/>
            </a:endParaRPr>
          </a:p>
          <a:p>
            <a:pPr algn="ctr"/>
            <a:r>
              <a:rPr lang="en-US" dirty="0">
                <a:solidFill>
                  <a:schemeClr val="bg1"/>
                </a:solidFill>
                <a:latin typeface="Times New Roman" panose="02020603050405020304" pitchFamily="18" charset="0"/>
                <a:cs typeface="Times New Roman" panose="02020603050405020304" pitchFamily="18" charset="0"/>
              </a:rPr>
              <a:t>To fully recover from our addiction we must reconnect to our spirituality,</a:t>
            </a:r>
          </a:p>
          <a:p>
            <a:pPr algn="ctr"/>
            <a:r>
              <a:rPr lang="en-US" dirty="0">
                <a:solidFill>
                  <a:schemeClr val="bg1"/>
                </a:solidFill>
                <a:latin typeface="Times New Roman" panose="02020603050405020304" pitchFamily="18" charset="0"/>
                <a:cs typeface="Times New Roman" panose="02020603050405020304" pitchFamily="18" charset="0"/>
              </a:rPr>
              <a:t>our search for purpose in our life, and connections beyond ourselves.</a:t>
            </a:r>
          </a:p>
        </p:txBody>
      </p:sp>
      <p:sp>
        <p:nvSpPr>
          <p:cNvPr id="14" name="Rectangle 13">
            <a:extLst>
              <a:ext uri="{FF2B5EF4-FFF2-40B4-BE49-F238E27FC236}">
                <a16:creationId xmlns:a16="http://schemas.microsoft.com/office/drawing/2014/main" id="{EC0FDCC9-C8F7-4C75-87D1-DC521A6C99C2}"/>
              </a:ext>
            </a:extLst>
          </p:cNvPr>
          <p:cNvSpPr/>
          <p:nvPr/>
        </p:nvSpPr>
        <p:spPr>
          <a:xfrm>
            <a:off x="483200" y="4083425"/>
            <a:ext cx="10576686" cy="400110"/>
          </a:xfrm>
          <a:prstGeom prst="rect">
            <a:avLst/>
          </a:prstGeom>
        </p:spPr>
        <p:txBody>
          <a:bodyPr wrap="square">
            <a:spAutoFit/>
          </a:bodyPr>
          <a:lstStyle/>
          <a:p>
            <a:pPr algn="ctr"/>
            <a:r>
              <a:rPr lang="en-US" sz="2000" dirty="0">
                <a:ln w="0"/>
                <a:solidFill>
                  <a:schemeClr val="bg1"/>
                </a:solidFill>
                <a:effectLst>
                  <a:outerShdw blurRad="38100" dist="19050" dir="2700000" algn="tl" rotWithShape="0">
                    <a:schemeClr val="dk1">
                      <a:alpha val="40000"/>
                    </a:schemeClr>
                  </a:outerShdw>
                </a:effectLst>
                <a:latin typeface="Berlin Sans FB" panose="020E0602020502020306" pitchFamily="34" charset="0"/>
              </a:rPr>
              <a:t>WHY SPIRITUALITY IS IMPORTANT IN DRUG SUBSTANCE RECOVERY?</a:t>
            </a:r>
          </a:p>
        </p:txBody>
      </p:sp>
    </p:spTree>
    <p:extLst>
      <p:ext uri="{BB962C8B-B14F-4D97-AF65-F5344CB8AC3E}">
        <p14:creationId xmlns:p14="http://schemas.microsoft.com/office/powerpoint/2010/main" val="13652460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ppt_x"/>
                                          </p:val>
                                        </p:tav>
                                        <p:tav tm="100000">
                                          <p:val>
                                            <p:strVal val="#ppt_x"/>
                                          </p:val>
                                        </p:tav>
                                      </p:tavLst>
                                    </p:anim>
                                    <p:anim calcmode="lin" valueType="num">
                                      <p:cBhvr additive="base">
                                        <p:cTn id="3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4" grpId="0"/>
      <p:bldP spid="5" grpId="0"/>
      <p:bldP spid="13" grpId="0" animBg="1"/>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A4C58-B972-408B-997C-EADFFD87C61E}"/>
              </a:ext>
            </a:extLst>
          </p:cNvPr>
          <p:cNvSpPr>
            <a:spLocks noGrp="1"/>
          </p:cNvSpPr>
          <p:nvPr>
            <p:ph type="title"/>
          </p:nvPr>
        </p:nvSpPr>
        <p:spPr>
          <a:xfrm>
            <a:off x="2931928" y="77466"/>
            <a:ext cx="8911687" cy="640445"/>
          </a:xfrm>
        </p:spPr>
        <p:txBody>
          <a:bodyPr>
            <a:normAutofit/>
          </a:bodyPr>
          <a:lstStyle/>
          <a:p>
            <a:r>
              <a:rPr lang="en-US" b="1" dirty="0">
                <a:latin typeface="Berlin Sans FB" panose="020E0602020502020306" pitchFamily="34" charset="0"/>
              </a:rPr>
              <a:t>FACTS ABOUT SUBSTANCE USE</a:t>
            </a:r>
          </a:p>
        </p:txBody>
      </p:sp>
      <p:sp>
        <p:nvSpPr>
          <p:cNvPr id="5" name="Rectangle 4">
            <a:extLst>
              <a:ext uri="{FF2B5EF4-FFF2-40B4-BE49-F238E27FC236}">
                <a16:creationId xmlns:a16="http://schemas.microsoft.com/office/drawing/2014/main" id="{7A9492D9-8C90-4259-AC43-4149FA126B9C}"/>
              </a:ext>
            </a:extLst>
          </p:cNvPr>
          <p:cNvSpPr/>
          <p:nvPr/>
        </p:nvSpPr>
        <p:spPr>
          <a:xfrm>
            <a:off x="6096000" y="3829411"/>
            <a:ext cx="4107215" cy="954107"/>
          </a:xfrm>
          <a:prstGeom prst="rect">
            <a:avLst/>
          </a:prstGeom>
        </p:spPr>
        <p:txBody>
          <a:bodyPr wrap="square">
            <a:spAutoFit/>
          </a:bodyPr>
          <a:lstStyle/>
          <a:p>
            <a:r>
              <a:rPr lang="en-US" sz="2800" dirty="0">
                <a:solidFill>
                  <a:srgbClr val="3E3E3E"/>
                </a:solidFill>
                <a:latin typeface="Berlin Sans FB" panose="020E0602020502020306" pitchFamily="34" charset="0"/>
              </a:rPr>
              <a:t>People with an addiction have a mental illness.</a:t>
            </a:r>
            <a:endParaRPr lang="en-US" sz="2800" b="0" i="0" dirty="0">
              <a:solidFill>
                <a:srgbClr val="3E3E3E"/>
              </a:solidFill>
              <a:effectLst/>
              <a:latin typeface="Berlin Sans FB" panose="020E0602020502020306" pitchFamily="34" charset="0"/>
            </a:endParaRPr>
          </a:p>
        </p:txBody>
      </p:sp>
      <p:sp>
        <p:nvSpPr>
          <p:cNvPr id="7" name="Rectangle 6">
            <a:extLst>
              <a:ext uri="{FF2B5EF4-FFF2-40B4-BE49-F238E27FC236}">
                <a16:creationId xmlns:a16="http://schemas.microsoft.com/office/drawing/2014/main" id="{90A54732-4741-4C72-ACCE-9152FA09D29F}"/>
              </a:ext>
            </a:extLst>
          </p:cNvPr>
          <p:cNvSpPr/>
          <p:nvPr/>
        </p:nvSpPr>
        <p:spPr>
          <a:xfrm>
            <a:off x="6100323" y="5026043"/>
            <a:ext cx="6096000" cy="1384995"/>
          </a:xfrm>
          <a:prstGeom prst="rect">
            <a:avLst/>
          </a:prstGeom>
        </p:spPr>
        <p:txBody>
          <a:bodyPr>
            <a:spAutoFit/>
          </a:bodyPr>
          <a:lstStyle/>
          <a:p>
            <a:r>
              <a:rPr lang="en-US" sz="2800" dirty="0">
                <a:solidFill>
                  <a:srgbClr val="3E3E3E"/>
                </a:solidFill>
                <a:latin typeface="Berlin Sans FB" panose="020E0602020502020306" pitchFamily="34" charset="0"/>
              </a:rPr>
              <a:t>Of those with an addiction began drinking, smoking or using illicit drugs before the age of 18.</a:t>
            </a:r>
            <a:endParaRPr lang="en-US" sz="2800" b="0" i="0" dirty="0">
              <a:solidFill>
                <a:srgbClr val="3E3E3E"/>
              </a:solidFill>
              <a:effectLst/>
              <a:latin typeface="Berlin Sans FB" panose="020E0602020502020306" pitchFamily="34" charset="0"/>
            </a:endParaRPr>
          </a:p>
        </p:txBody>
      </p:sp>
      <p:sp>
        <p:nvSpPr>
          <p:cNvPr id="9" name="Rectangle 8">
            <a:extLst>
              <a:ext uri="{FF2B5EF4-FFF2-40B4-BE49-F238E27FC236}">
                <a16:creationId xmlns:a16="http://schemas.microsoft.com/office/drawing/2014/main" id="{C44A8875-CD1A-4EE9-A58D-4A5F2289EB68}"/>
              </a:ext>
            </a:extLst>
          </p:cNvPr>
          <p:cNvSpPr/>
          <p:nvPr/>
        </p:nvSpPr>
        <p:spPr>
          <a:xfrm>
            <a:off x="1882435" y="754230"/>
            <a:ext cx="3791423" cy="144655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8800" b="1" dirty="0">
                <a:ln w="12700">
                  <a:solidFill>
                    <a:schemeClr val="bg1">
                      <a:lumMod val="95000"/>
                    </a:schemeClr>
                  </a:solidFill>
                  <a:prstDash val="solid"/>
                </a:ln>
                <a:effectLst>
                  <a:outerShdw dist="38100" dir="2640000" algn="bl" rotWithShape="0">
                    <a:schemeClr val="accent1"/>
                  </a:outerShdw>
                </a:effectLst>
              </a:rPr>
              <a:t>20</a:t>
            </a:r>
            <a:r>
              <a:rPr lang="en-US" sz="5400" b="1" cap="none" spc="0" dirty="0">
                <a:ln/>
                <a:solidFill>
                  <a:schemeClr val="accent4"/>
                </a:solidFill>
                <a:effectLst/>
              </a:rPr>
              <a:t> </a:t>
            </a:r>
            <a:r>
              <a:rPr lang="en-US" sz="5400" b="1" cap="none" spc="0" dirty="0">
                <a:ln/>
                <a:effectLst/>
              </a:rPr>
              <a:t>Million</a:t>
            </a:r>
          </a:p>
        </p:txBody>
      </p:sp>
      <p:sp>
        <p:nvSpPr>
          <p:cNvPr id="10" name="Rectangle 9">
            <a:extLst>
              <a:ext uri="{FF2B5EF4-FFF2-40B4-BE49-F238E27FC236}">
                <a16:creationId xmlns:a16="http://schemas.microsoft.com/office/drawing/2014/main" id="{7F3BF237-C9EC-49AF-B711-14BC2BE1A27E}"/>
              </a:ext>
            </a:extLst>
          </p:cNvPr>
          <p:cNvSpPr/>
          <p:nvPr/>
        </p:nvSpPr>
        <p:spPr>
          <a:xfrm>
            <a:off x="6096000" y="987839"/>
            <a:ext cx="3791424" cy="954107"/>
          </a:xfrm>
          <a:prstGeom prst="rect">
            <a:avLst/>
          </a:prstGeom>
        </p:spPr>
        <p:txBody>
          <a:bodyPr wrap="square">
            <a:spAutoFit/>
          </a:bodyPr>
          <a:lstStyle/>
          <a:p>
            <a:r>
              <a:rPr lang="en-US" sz="2800" dirty="0">
                <a:solidFill>
                  <a:srgbClr val="3E3E3E"/>
                </a:solidFill>
                <a:latin typeface="Berlin Sans FB" panose="020E0602020502020306" pitchFamily="34" charset="0"/>
              </a:rPr>
              <a:t>Americans over the age of 12 have an addiction.</a:t>
            </a:r>
            <a:endParaRPr lang="en-US" sz="2800" dirty="0">
              <a:latin typeface="Berlin Sans FB" panose="020E0602020502020306" pitchFamily="34" charset="0"/>
            </a:endParaRPr>
          </a:p>
        </p:txBody>
      </p:sp>
      <p:sp>
        <p:nvSpPr>
          <p:cNvPr id="12" name="Rectangle 11">
            <a:extLst>
              <a:ext uri="{FF2B5EF4-FFF2-40B4-BE49-F238E27FC236}">
                <a16:creationId xmlns:a16="http://schemas.microsoft.com/office/drawing/2014/main" id="{257E942C-8526-432C-8A1E-2DD5FA6DC536}"/>
              </a:ext>
            </a:extLst>
          </p:cNvPr>
          <p:cNvSpPr/>
          <p:nvPr/>
        </p:nvSpPr>
        <p:spPr>
          <a:xfrm>
            <a:off x="6003635" y="2967335"/>
            <a:ext cx="184731" cy="1323439"/>
          </a:xfrm>
          <a:prstGeom prst="rect">
            <a:avLst/>
          </a:prstGeom>
          <a:noFill/>
        </p:spPr>
        <p:txBody>
          <a:bodyPr wrap="none" lIns="91440" tIns="45720" rIns="91440" bIns="45720">
            <a:spAutoFit/>
          </a:bodyPr>
          <a:lstStyle/>
          <a:p>
            <a:pPr algn="ctr"/>
            <a:endParaRPr lang="en-US" sz="8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14" name="Rectangle 13">
            <a:extLst>
              <a:ext uri="{FF2B5EF4-FFF2-40B4-BE49-F238E27FC236}">
                <a16:creationId xmlns:a16="http://schemas.microsoft.com/office/drawing/2014/main" id="{2C6E948D-FC9B-4D8B-93A7-04A4D226BADC}"/>
              </a:ext>
            </a:extLst>
          </p:cNvPr>
          <p:cNvSpPr/>
          <p:nvPr/>
        </p:nvSpPr>
        <p:spPr>
          <a:xfrm>
            <a:off x="1845004" y="2205179"/>
            <a:ext cx="4107215" cy="1446550"/>
          </a:xfrm>
          <a:prstGeom prst="rect">
            <a:avLst/>
          </a:prstGeom>
          <a:noFill/>
        </p:spPr>
        <p:txBody>
          <a:bodyPr wrap="none" lIns="91440" tIns="45720" rIns="91440" bIns="45720">
            <a:spAutoFit/>
          </a:bodyPr>
          <a:lstStyle/>
          <a:p>
            <a:pPr algn="ctr"/>
            <a:r>
              <a:rPr lang="en-US" sz="8800" b="1" cap="none" spc="0" dirty="0">
                <a:ln w="12700">
                  <a:solidFill>
                    <a:schemeClr val="bg1"/>
                  </a:solidFill>
                  <a:prstDash val="solid"/>
                </a:ln>
                <a:effectLst>
                  <a:outerShdw dist="38100" dir="2640000" algn="bl" rotWithShape="0">
                    <a:schemeClr val="accent1"/>
                  </a:outerShdw>
                </a:effectLst>
              </a:rPr>
              <a:t>2.6</a:t>
            </a: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r>
              <a:rPr lang="en-US" sz="5400" b="1" cap="none" spc="0" dirty="0">
                <a:ln w="12700">
                  <a:solidFill>
                    <a:schemeClr val="bg1"/>
                  </a:solidFill>
                  <a:prstDash val="solid"/>
                </a:ln>
                <a:effectLst>
                  <a:outerShdw dist="38100" dir="2640000" algn="bl" rotWithShape="0">
                    <a:schemeClr val="accent1"/>
                  </a:outerShdw>
                </a:effectLst>
              </a:rPr>
              <a:t>Million</a:t>
            </a:r>
          </a:p>
        </p:txBody>
      </p:sp>
      <p:sp>
        <p:nvSpPr>
          <p:cNvPr id="15" name="Rectangle 14">
            <a:extLst>
              <a:ext uri="{FF2B5EF4-FFF2-40B4-BE49-F238E27FC236}">
                <a16:creationId xmlns:a16="http://schemas.microsoft.com/office/drawing/2014/main" id="{E4D12216-370F-43F3-A08C-26AD046AC41B}"/>
              </a:ext>
            </a:extLst>
          </p:cNvPr>
          <p:cNvSpPr/>
          <p:nvPr/>
        </p:nvSpPr>
        <p:spPr>
          <a:xfrm>
            <a:off x="6096000" y="2180998"/>
            <a:ext cx="4352829" cy="1384995"/>
          </a:xfrm>
          <a:prstGeom prst="rect">
            <a:avLst/>
          </a:prstGeom>
        </p:spPr>
        <p:txBody>
          <a:bodyPr wrap="square">
            <a:spAutoFit/>
          </a:bodyPr>
          <a:lstStyle/>
          <a:p>
            <a:r>
              <a:rPr lang="en-US" sz="2800" dirty="0">
                <a:solidFill>
                  <a:srgbClr val="3E3E3E"/>
                </a:solidFill>
                <a:latin typeface="Berlin Sans FB" panose="020E0602020502020306" pitchFamily="34" charset="0"/>
              </a:rPr>
              <a:t>People with addictions have a dependence on both alcohol and illicit drugs.</a:t>
            </a:r>
            <a:endParaRPr lang="en-US" sz="2800" dirty="0">
              <a:latin typeface="Berlin Sans FB" panose="020E0602020502020306" pitchFamily="34" charset="0"/>
            </a:endParaRPr>
          </a:p>
        </p:txBody>
      </p:sp>
      <p:sp>
        <p:nvSpPr>
          <p:cNvPr id="17" name="Rectangle 16">
            <a:extLst>
              <a:ext uri="{FF2B5EF4-FFF2-40B4-BE49-F238E27FC236}">
                <a16:creationId xmlns:a16="http://schemas.microsoft.com/office/drawing/2014/main" id="{CF1B4426-E5DE-48A9-83FA-557A073E9E81}"/>
              </a:ext>
            </a:extLst>
          </p:cNvPr>
          <p:cNvSpPr/>
          <p:nvPr/>
        </p:nvSpPr>
        <p:spPr>
          <a:xfrm>
            <a:off x="1845003" y="3656128"/>
            <a:ext cx="4107215" cy="1446550"/>
          </a:xfrm>
          <a:prstGeom prst="rect">
            <a:avLst/>
          </a:prstGeom>
          <a:noFill/>
        </p:spPr>
        <p:txBody>
          <a:bodyPr wrap="none" lIns="91440" tIns="45720" rIns="91440" bIns="45720">
            <a:spAutoFit/>
          </a:bodyPr>
          <a:lstStyle/>
          <a:p>
            <a:pPr algn="ctr"/>
            <a:r>
              <a:rPr lang="en-US" sz="8800" b="1" cap="none" spc="0" dirty="0">
                <a:ln w="12700">
                  <a:solidFill>
                    <a:schemeClr val="bg1"/>
                  </a:solidFill>
                  <a:prstDash val="solid"/>
                </a:ln>
                <a:effectLst>
                  <a:outerShdw dist="38100" dir="2640000" algn="bl" rotWithShape="0">
                    <a:schemeClr val="accent1"/>
                  </a:outerShdw>
                </a:effectLst>
              </a:rPr>
              <a:t>6.8</a:t>
            </a: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r>
              <a:rPr lang="en-US" sz="5400" b="1" cap="none" spc="0" dirty="0">
                <a:ln w="12700">
                  <a:solidFill>
                    <a:schemeClr val="bg1"/>
                  </a:solidFill>
                  <a:prstDash val="solid"/>
                </a:ln>
                <a:effectLst>
                  <a:outerShdw dist="38100" dir="2640000" algn="bl" rotWithShape="0">
                    <a:schemeClr val="accent1"/>
                  </a:outerShdw>
                </a:effectLst>
              </a:rPr>
              <a:t>Million</a:t>
            </a:r>
          </a:p>
        </p:txBody>
      </p:sp>
      <p:sp>
        <p:nvSpPr>
          <p:cNvPr id="18" name="Rectangle 17">
            <a:extLst>
              <a:ext uri="{FF2B5EF4-FFF2-40B4-BE49-F238E27FC236}">
                <a16:creationId xmlns:a16="http://schemas.microsoft.com/office/drawing/2014/main" id="{2FB127CD-5B73-4DBF-BFDB-C47E11586C0B}"/>
              </a:ext>
            </a:extLst>
          </p:cNvPr>
          <p:cNvSpPr/>
          <p:nvPr/>
        </p:nvSpPr>
        <p:spPr>
          <a:xfrm>
            <a:off x="1946794" y="5026043"/>
            <a:ext cx="4043094" cy="1323439"/>
          </a:xfrm>
          <a:prstGeom prst="rect">
            <a:avLst/>
          </a:prstGeom>
          <a:noFill/>
        </p:spPr>
        <p:txBody>
          <a:bodyPr wrap="none" lIns="91440" tIns="45720" rIns="91440" bIns="45720">
            <a:spAutoFit/>
          </a:bodyPr>
          <a:lstStyle/>
          <a:p>
            <a:pPr algn="ctr"/>
            <a:r>
              <a:rPr lang="en-US" sz="5400" b="1" cap="none" spc="0" dirty="0">
                <a:ln w="12700">
                  <a:solidFill>
                    <a:schemeClr val="bg1"/>
                  </a:solidFill>
                  <a:prstDash val="solid"/>
                </a:ln>
                <a:effectLst>
                  <a:outerShdw dist="38100" dir="2640000" algn="bl" rotWithShape="0">
                    <a:schemeClr val="accent1"/>
                  </a:outerShdw>
                </a:effectLst>
              </a:rPr>
              <a:t>Over </a:t>
            </a:r>
            <a:r>
              <a:rPr lang="en-US" sz="8000" b="1" cap="none" spc="0" dirty="0">
                <a:ln w="12700">
                  <a:solidFill>
                    <a:schemeClr val="bg1"/>
                  </a:solidFill>
                  <a:prstDash val="solid"/>
                </a:ln>
                <a:effectLst>
                  <a:outerShdw dist="38100" dir="2640000" algn="bl" rotWithShape="0">
                    <a:schemeClr val="accent1"/>
                  </a:outerShdw>
                </a:effectLst>
              </a:rPr>
              <a:t>90%</a:t>
            </a:r>
            <a:endParaRPr lang="en-US" sz="8800" b="1" cap="none" spc="0" dirty="0">
              <a:ln w="12700">
                <a:solidFill>
                  <a:schemeClr val="bg1"/>
                </a:solidFill>
                <a:prstDash val="solid"/>
              </a:ln>
              <a:effectLst>
                <a:outerShdw dist="38100" dir="2640000" algn="bl" rotWithShape="0">
                  <a:schemeClr val="accent1"/>
                </a:outerShdw>
              </a:effectLst>
            </a:endParaRPr>
          </a:p>
        </p:txBody>
      </p:sp>
    </p:spTree>
    <p:extLst>
      <p:ext uri="{BB962C8B-B14F-4D97-AF65-F5344CB8AC3E}">
        <p14:creationId xmlns:p14="http://schemas.microsoft.com/office/powerpoint/2010/main" val="402349823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randombar(horizontal)">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barn(inVertical)">
                                      <p:cBhvr>
                                        <p:cTn id="25" dur="500"/>
                                        <p:tgtEl>
                                          <p:spTgt spid="17"/>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barn(inVertical)">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barn(inVertical)">
                                      <p:cBhvr>
                                        <p:cTn id="33" dur="500"/>
                                        <p:tgtEl>
                                          <p:spTgt spid="18"/>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barn(inVertical)">
                                      <p:cBhvr>
                                        <p:cTn id="3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0" grpId="0"/>
      <p:bldP spid="14" grpId="0"/>
      <p:bldP spid="15" grpId="0"/>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FA1D4-A15C-4EC1-85FD-55E00C1698B7}"/>
              </a:ext>
            </a:extLst>
          </p:cNvPr>
          <p:cNvSpPr>
            <a:spLocks noGrp="1"/>
          </p:cNvSpPr>
          <p:nvPr>
            <p:ph type="title"/>
          </p:nvPr>
        </p:nvSpPr>
        <p:spPr>
          <a:xfrm>
            <a:off x="1802297" y="624110"/>
            <a:ext cx="10045146" cy="1280890"/>
          </a:xfrm>
        </p:spPr>
        <p:txBody>
          <a:bodyPr>
            <a:normAutofit/>
          </a:bodyPr>
          <a:lstStyle/>
          <a:p>
            <a:r>
              <a:rPr lang="en-US" sz="3200" b="1" dirty="0">
                <a:latin typeface="Berlin Sans FB" panose="020E0602020502020306" pitchFamily="34" charset="0"/>
              </a:rPr>
              <a:t>BENEFITS OF SPIRITUALITY IN RECOVERY</a:t>
            </a:r>
          </a:p>
        </p:txBody>
      </p:sp>
      <p:sp>
        <p:nvSpPr>
          <p:cNvPr id="3" name="Content Placeholder 2">
            <a:extLst>
              <a:ext uri="{FF2B5EF4-FFF2-40B4-BE49-F238E27FC236}">
                <a16:creationId xmlns:a16="http://schemas.microsoft.com/office/drawing/2014/main" id="{C6B95730-6629-401C-BD45-B81F2B33D4CC}"/>
              </a:ext>
            </a:extLst>
          </p:cNvPr>
          <p:cNvSpPr>
            <a:spLocks noGrp="1"/>
          </p:cNvSpPr>
          <p:nvPr>
            <p:ph idx="1"/>
          </p:nvPr>
        </p:nvSpPr>
        <p:spPr>
          <a:xfrm>
            <a:off x="1802297" y="1364974"/>
            <a:ext cx="9916091" cy="4868916"/>
          </a:xfrm>
        </p:spPr>
        <p:txBody>
          <a:bodyPr>
            <a:normAutofit fontScale="92500" lnSpcReduction="20000"/>
          </a:bodyPr>
          <a:lstStyle/>
          <a:p>
            <a:pPr marL="0" indent="0">
              <a:buNone/>
            </a:pPr>
            <a:r>
              <a:rPr lang="en-US" sz="2600" dirty="0">
                <a:solidFill>
                  <a:schemeClr val="tx1"/>
                </a:solidFill>
                <a:latin typeface="Times New Roman" panose="02020603050405020304" pitchFamily="18" charset="0"/>
                <a:cs typeface="Times New Roman" panose="02020603050405020304" pitchFamily="18" charset="0"/>
              </a:rPr>
              <a:t>Researchers have well established that spirituality and religious involvement play a role in reducing substance abuse. It can give:</a:t>
            </a:r>
          </a:p>
          <a:p>
            <a:pPr marL="0" indent="0">
              <a:buNone/>
            </a:pPr>
            <a:endParaRPr lang="en-US" sz="2400"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600" dirty="0">
                <a:solidFill>
                  <a:schemeClr val="tx1"/>
                </a:solidFill>
                <a:latin typeface="Times New Roman" panose="02020603050405020304" pitchFamily="18" charset="0"/>
                <a:cs typeface="Times New Roman" panose="02020603050405020304" pitchFamily="18" charset="0"/>
              </a:rPr>
              <a:t>A more optimistic, hopeful outlook on life</a:t>
            </a:r>
          </a:p>
          <a:p>
            <a:pPr>
              <a:buFont typeface="Wingdings" panose="05000000000000000000" pitchFamily="2" charset="2"/>
              <a:buChar char="§"/>
            </a:pPr>
            <a:r>
              <a:rPr lang="en-US" sz="2600" dirty="0">
                <a:solidFill>
                  <a:schemeClr val="tx1"/>
                </a:solidFill>
                <a:latin typeface="Times New Roman" panose="02020603050405020304" pitchFamily="18" charset="0"/>
                <a:cs typeface="Times New Roman" panose="02020603050405020304" pitchFamily="18" charset="0"/>
              </a:rPr>
              <a:t>An increased sense of social support </a:t>
            </a:r>
          </a:p>
          <a:p>
            <a:pPr>
              <a:buFont typeface="Wingdings" panose="05000000000000000000" pitchFamily="2" charset="2"/>
              <a:buChar char="§"/>
            </a:pPr>
            <a:r>
              <a:rPr lang="en-US" sz="2600" dirty="0">
                <a:solidFill>
                  <a:schemeClr val="tx1"/>
                </a:solidFill>
                <a:latin typeface="Times New Roman" panose="02020603050405020304" pitchFamily="18" charset="0"/>
                <a:cs typeface="Times New Roman" panose="02020603050405020304" pitchFamily="18" charset="0"/>
              </a:rPr>
              <a:t>Less anxiety </a:t>
            </a:r>
          </a:p>
          <a:p>
            <a:pPr>
              <a:buFont typeface="Wingdings" panose="05000000000000000000" pitchFamily="2" charset="2"/>
              <a:buChar char="§"/>
            </a:pPr>
            <a:r>
              <a:rPr lang="en-US" sz="2600" dirty="0">
                <a:solidFill>
                  <a:schemeClr val="tx1"/>
                </a:solidFill>
                <a:latin typeface="Times New Roman" panose="02020603050405020304" pitchFamily="18" charset="0"/>
                <a:cs typeface="Times New Roman" panose="02020603050405020304" pitchFamily="18" charset="0"/>
              </a:rPr>
              <a:t>Greater resilience to stress</a:t>
            </a:r>
          </a:p>
          <a:p>
            <a:pPr>
              <a:buFont typeface="Wingdings" panose="05000000000000000000" pitchFamily="2" charset="2"/>
              <a:buChar char="§"/>
            </a:pPr>
            <a:r>
              <a:rPr lang="en-US" sz="2600" dirty="0">
                <a:solidFill>
                  <a:schemeClr val="tx1"/>
                </a:solidFill>
                <a:latin typeface="Times New Roman" panose="02020603050405020304" pitchFamily="18" charset="0"/>
                <a:cs typeface="Times New Roman" panose="02020603050405020304" pitchFamily="18" charset="0"/>
              </a:rPr>
              <a:t>Helps the participants gain better coping skills, which in turn helps them to remain sober</a:t>
            </a:r>
          </a:p>
          <a:p>
            <a:pPr>
              <a:buFont typeface="Wingdings" panose="05000000000000000000" pitchFamily="2" charset="2"/>
              <a:buChar char="§"/>
            </a:pPr>
            <a:r>
              <a:rPr lang="en-US" sz="2600" dirty="0">
                <a:solidFill>
                  <a:schemeClr val="tx1"/>
                </a:solidFill>
                <a:latin typeface="Times New Roman" panose="02020603050405020304" pitchFamily="18" charset="0"/>
                <a:cs typeface="Times New Roman" panose="02020603050405020304" pitchFamily="18" charset="0"/>
              </a:rPr>
              <a:t>Provides them with strength to remain abstinent.</a:t>
            </a:r>
          </a:p>
          <a:p>
            <a:pPr>
              <a:buFont typeface="Wingdings" panose="05000000000000000000" pitchFamily="2" charset="2"/>
              <a:buChar char="§"/>
            </a:pPr>
            <a:r>
              <a:rPr lang="en-US" sz="2600" dirty="0">
                <a:solidFill>
                  <a:schemeClr val="tx1"/>
                </a:solidFill>
                <a:latin typeface="Times New Roman" panose="02020603050405020304" pitchFamily="18" charset="0"/>
                <a:cs typeface="Times New Roman" panose="02020603050405020304" pitchFamily="18" charset="0"/>
              </a:rPr>
              <a:t>Helps protect program participants from feelings of panic that may accompany sobriety</a:t>
            </a:r>
          </a:p>
          <a:p>
            <a:pPr>
              <a:buFont typeface="Wingdings" panose="05000000000000000000" pitchFamily="2" charset="2"/>
              <a:buChar char="§"/>
            </a:pPr>
            <a:endParaRPr lang="en-US" sz="26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8626370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965</TotalTime>
  <Words>2120</Words>
  <Application>Microsoft Office PowerPoint</Application>
  <PresentationFormat>Widescreen</PresentationFormat>
  <Paragraphs>279</Paragraphs>
  <Slides>26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Arial</vt:lpstr>
      <vt:lpstr>Berlin Sans FB</vt:lpstr>
      <vt:lpstr>Berlin Sans FB Demi</vt:lpstr>
      <vt:lpstr>Calibri</vt:lpstr>
      <vt:lpstr>Century Gothic</vt:lpstr>
      <vt:lpstr>Rockwell Extra Bold</vt:lpstr>
      <vt:lpstr>Times New Roman</vt:lpstr>
      <vt:lpstr>Wingdings</vt:lpstr>
      <vt:lpstr>Wingdings 3</vt:lpstr>
      <vt:lpstr>Wisp</vt:lpstr>
      <vt:lpstr>Spirituality, Substance Use and Recovery Presenter Dr. Tracy Nichols</vt:lpstr>
      <vt:lpstr>PowerPoint Presentation</vt:lpstr>
      <vt:lpstr>PowerPoint Presentation</vt:lpstr>
      <vt:lpstr>OBJECTIVES</vt:lpstr>
      <vt:lpstr>PowerPoint Presentation</vt:lpstr>
      <vt:lpstr>What is Spirituality?</vt:lpstr>
      <vt:lpstr>PowerPoint Presentation</vt:lpstr>
      <vt:lpstr>FACTS ABOUT SUBSTANCE USE</vt:lpstr>
      <vt:lpstr>BENEFITS OF SPIRITUALITY IN RECOVERY</vt:lpstr>
      <vt:lpstr>PowerPoint Presentation</vt:lpstr>
      <vt:lpstr>IMPLEMENTING SPIRITUALITY THROUGH RECOVERY</vt:lpstr>
      <vt:lpstr>PowerPoint Presentation</vt:lpstr>
      <vt:lpstr>PowerPoint Presentation</vt:lpstr>
      <vt:lpstr>PowerPoint Presentation</vt:lpstr>
      <vt:lpstr>PowerPoint Presentation</vt:lpstr>
      <vt:lpstr>DIFFERENT WAYS OF EMBRACING SPIRITUALITY</vt:lpstr>
      <vt:lpstr>PowerPoint Presentation</vt:lpstr>
      <vt:lpstr>HOW TO CONNECT TO YOUR HIGHER POWER WITHIN YOU</vt:lpstr>
      <vt:lpstr>RELIGION                VS           SPIRITUALITY</vt:lpstr>
      <vt:lpstr>PowerPoint Presentation</vt:lpstr>
      <vt:lpstr>References</vt:lpstr>
      <vt:lpstr>PowerPoint Presentation</vt:lpstr>
      <vt:lpstr>THANK YOU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Spirituality and Drug Addiction Recovery</dc:title>
  <dc:creator>KALSOOM SYED</dc:creator>
  <cp:lastModifiedBy>Lee, Pamela</cp:lastModifiedBy>
  <cp:revision>71</cp:revision>
  <dcterms:created xsi:type="dcterms:W3CDTF">2019-02-26T22:47:43Z</dcterms:created>
  <dcterms:modified xsi:type="dcterms:W3CDTF">2019-04-15T17:35:58Z</dcterms:modified>
</cp:coreProperties>
</file>