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ker, Kendra L" initials="BK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4" autoAdjust="0"/>
    <p:restoredTop sz="72100" autoAdjust="0"/>
  </p:normalViewPr>
  <p:slideViewPr>
    <p:cSldViewPr snapToGrid="0">
      <p:cViewPr varScale="1">
        <p:scale>
          <a:sx n="73" d="100"/>
          <a:sy n="73" d="100"/>
        </p:scale>
        <p:origin x="1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DB2F0-809C-134C-925F-566299F81A41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7F5E-1248-0D41-AA81-B50EA45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6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7F5E-1248-0D41-AA81-B50EA45314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7F5E-1248-0D41-AA81-B50EA4531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0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7F5E-1248-0D41-AA81-B50EA45314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2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7F5E-1248-0D41-AA81-B50EA45314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7F5E-1248-0D41-AA81-B50EA45314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95100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6915"/>
            <a:ext cx="9144000" cy="9699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148418" y="1"/>
            <a:ext cx="8824383" cy="109061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your logo here on actual first slide (not in Master).  Don’t forget to add alt text.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90733" y="4718050"/>
            <a:ext cx="5901267" cy="21399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ATTC Stacked bars here on actual first slide (not in Master).  Don’t forget to add alt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2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3"/>
            <a:ext cx="12192000" cy="9404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79"/>
            <a:ext cx="10515600" cy="39486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995989"/>
            <a:ext cx="4447117" cy="7889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r>
              <a:rPr lang="en-US" dirty="0"/>
              <a:t>If second slide, put your logo on actual slide here (Master) with alt text.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40085" y="5923396"/>
            <a:ext cx="4751916" cy="862012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r>
              <a:rPr lang="en-US" dirty="0"/>
              <a:t>If this is your second slide, put the ATTC stacked bars here (Master) with alt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14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32943" y="1713490"/>
            <a:ext cx="4876800" cy="345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995684" y="1713490"/>
            <a:ext cx="4760913" cy="345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52401" y="6151564"/>
            <a:ext cx="5236633" cy="7064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Your logo on Master slide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88" y="5538461"/>
            <a:ext cx="2481112" cy="1654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149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3"/>
            <a:ext cx="12192000" cy="9404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79"/>
            <a:ext cx="10515600" cy="39486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995989"/>
            <a:ext cx="4447117" cy="7889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r>
              <a:rPr lang="en-US" dirty="0"/>
              <a:t>If second slide, put your logo on actual slide here (Master) with alt text.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40085" y="5923396"/>
            <a:ext cx="4751916" cy="862012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r>
              <a:rPr lang="en-US" dirty="0"/>
              <a:t>If this is your second slide, put the ATTC stacked bars here (Master) with alt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64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448" y="155707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4697" y="155707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6151564"/>
            <a:ext cx="5236633" cy="7064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Your logo on Master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88" y="5538461"/>
            <a:ext cx="2481112" cy="1654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794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8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360457"/>
            <a:ext cx="51574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184369"/>
            <a:ext cx="5157477" cy="35317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13" y="1360457"/>
            <a:ext cx="51828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13" y="2184369"/>
            <a:ext cx="5182876" cy="3531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6151564"/>
            <a:ext cx="5236633" cy="7064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Your logo on Master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88" y="5538461"/>
            <a:ext cx="2481112" cy="1654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988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18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716340" y="5004952"/>
            <a:ext cx="4440237" cy="4651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76228" y="1710896"/>
            <a:ext cx="4919889" cy="3178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996113" y="1710890"/>
            <a:ext cx="4919472" cy="31821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52401" y="6151564"/>
            <a:ext cx="5236633" cy="7064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Your logo on Master slide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88" y="5538461"/>
            <a:ext cx="2481112" cy="1654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28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09"/>
            <a:ext cx="12191999" cy="88769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77825" y="3526024"/>
            <a:ext cx="4122739" cy="13938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377825" y="1668649"/>
            <a:ext cx="4122739" cy="13938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735888" y="1668643"/>
            <a:ext cx="3570288" cy="139291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735888" y="3526018"/>
            <a:ext cx="3575304" cy="13898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2401" y="6151564"/>
            <a:ext cx="5236633" cy="7064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Your logo on Master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88" y="5538461"/>
            <a:ext cx="2481112" cy="1654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42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63" r:id="rId17"/>
    <p:sldLayoutId id="2147483655" r:id="rId18"/>
    <p:sldLayoutId id="214748365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Recovery Supports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 </a:t>
            </a:r>
            <a:r>
              <a:rPr lang="en-US" sz="3200" dirty="0" err="1"/>
              <a:t>Lanisha</a:t>
            </a:r>
            <a:r>
              <a:rPr lang="en-US" sz="3200" dirty="0"/>
              <a:t> </a:t>
            </a:r>
            <a:r>
              <a:rPr lang="en-US" sz="3200" dirty="0" err="1"/>
              <a:t>Jiles</a:t>
            </a:r>
            <a:r>
              <a:rPr lang="en-US" sz="3200" dirty="0"/>
              <a:t>, PSS, RSPS, TOC, PM/PRC, PRSS</a:t>
            </a:r>
            <a:endParaRPr lang="en-US" sz="3200" dirty="0">
              <a:latin typeface="Arial"/>
            </a:endParaRPr>
          </a:p>
        </p:txBody>
      </p:sp>
      <p:pic>
        <p:nvPicPr>
          <p:cNvPr id="8" name="Picture Placeholder 7" descr="ATTC Stacked Color Bars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36" y="4686877"/>
            <a:ext cx="3978564" cy="26523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37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1A1C-3EE9-420C-A20E-04E5C632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DSHS RSS Project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Percentage of RC Participants Abstinent or Reduced Substance Use at Check ins for May 2014 to August 2015. 3 month CU shows at 87%, 6 month CU shows at 84%, 9 month CU shows at 86%, 12 month CU shows at 84%. Evaluation by University of Texas, Mangrum. et. al. 2016.">
            <a:extLst>
              <a:ext uri="{FF2B5EF4-FFF2-40B4-BE49-F238E27FC236}">
                <a16:creationId xmlns:a16="http://schemas.microsoft.com/office/drawing/2014/main" id="{18ADC750-B1CB-4C60-9003-F82BA935B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58" y="1825625"/>
            <a:ext cx="8471484" cy="4351338"/>
          </a:xfrm>
        </p:spPr>
      </p:pic>
    </p:spTree>
    <p:extLst>
      <p:ext uri="{BB962C8B-B14F-4D97-AF65-F5344CB8AC3E}">
        <p14:creationId xmlns:p14="http://schemas.microsoft.com/office/powerpoint/2010/main" val="117160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Promising Practices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What is Recovery Capital?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Building Recovery Capital</a:t>
            </a:r>
          </a:p>
        </p:txBody>
      </p:sp>
      <p:pic>
        <p:nvPicPr>
          <p:cNvPr id="9" name="Picture Placeholder 7" descr="ATTC Stacked Color Bars">
            <a:extLst>
              <a:ext uri="{FF2B5EF4-FFF2-40B4-BE49-F238E27FC236}">
                <a16:creationId xmlns:a16="http://schemas.microsoft.com/office/drawing/2014/main" id="{4AD01846-C9D8-4DCE-995A-93E3283D4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36" y="4733209"/>
            <a:ext cx="3978564" cy="2652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89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Recovery Support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441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Recovery Support Services (RSS) are designed to bridge existing gaps and help individuals enter into and stay engaged in long-term recovery</a:t>
            </a:r>
          </a:p>
          <a:p>
            <a:pPr>
              <a:lnSpc>
                <a:spcPct val="110000"/>
              </a:lnSpc>
            </a:pPr>
            <a:r>
              <a:rPr lang="en-US" dirty="0"/>
              <a:t>RSS aim to support individuals with increasing their Recovery Capital and in turn their opportunity for sustained recovery in the community</a:t>
            </a:r>
          </a:p>
          <a:p>
            <a:pPr>
              <a:lnSpc>
                <a:spcPct val="110000"/>
              </a:lnSpc>
            </a:pPr>
            <a:r>
              <a:rPr lang="en-US" dirty="0"/>
              <a:t>In addition to addressing substance use, RSS provide resources, supports and community connections to holistically address all domains of an individual’s life: employment, housing, social support, education, parenting, spirituality, legalities, leisure and recreation.</a:t>
            </a:r>
          </a:p>
        </p:txBody>
      </p:sp>
      <p:pic>
        <p:nvPicPr>
          <p:cNvPr id="6" name="Picture 5" descr="ATTC Stacked Color Bars">
            <a:extLst>
              <a:ext uri="{FF2B5EF4-FFF2-40B4-BE49-F238E27FC236}">
                <a16:creationId xmlns:a16="http://schemas.microsoft.com/office/drawing/2014/main" id="{CCE85CA4-8E16-49FD-AD10-4E361C8D4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967" y="4775618"/>
            <a:ext cx="3981033" cy="2658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612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Recovery Coaches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Provide Recovery Support Services (RSS) before, during, after, and at times in lieu of treatment</a:t>
            </a:r>
          </a:p>
          <a:p>
            <a:pPr>
              <a:lnSpc>
                <a:spcPct val="110000"/>
              </a:lnSpc>
            </a:pPr>
            <a:r>
              <a:rPr lang="en-US" dirty="0"/>
              <a:t>meet people at whatever stage of change they are in and focus on whole health and wellness out in the community of one’s choosing</a:t>
            </a:r>
          </a:p>
          <a:p>
            <a:pPr>
              <a:lnSpc>
                <a:spcPct val="110000"/>
              </a:lnSpc>
            </a:pPr>
            <a:r>
              <a:rPr lang="en-US" dirty="0"/>
              <a:t>do not provide clinical services but instead provide RSS that can supplement and enhance clinical services</a:t>
            </a:r>
          </a:p>
          <a:p>
            <a:pPr>
              <a:lnSpc>
                <a:spcPct val="110000"/>
              </a:lnSpc>
            </a:pPr>
            <a:r>
              <a:rPr lang="en-US" dirty="0"/>
              <a:t>support individuals across many pathways to recovery</a:t>
            </a:r>
          </a:p>
          <a:p>
            <a:pPr>
              <a:lnSpc>
                <a:spcPct val="110000"/>
              </a:lnSpc>
            </a:pPr>
            <a:r>
              <a:rPr lang="en-US" dirty="0"/>
              <a:t>Use "lived experience" to support individual in recovery</a:t>
            </a:r>
          </a:p>
        </p:txBody>
      </p:sp>
      <p:pic>
        <p:nvPicPr>
          <p:cNvPr id="4" name="Picture 3" descr="ATTC Stacked Color Bars">
            <a:extLst>
              <a:ext uri="{FF2B5EF4-FFF2-40B4-BE49-F238E27FC236}">
                <a16:creationId xmlns:a16="http://schemas.microsoft.com/office/drawing/2014/main" id="{BCB2AE82-A06E-4BE5-B35D-B1F7E72BF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967" y="4725592"/>
            <a:ext cx="3981033" cy="2658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02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Effective approaches used by Peer Recovery Support Specialist (PRSS) include: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Initial Engagement</a:t>
            </a:r>
          </a:p>
          <a:p>
            <a:pPr>
              <a:lnSpc>
                <a:spcPct val="110000"/>
              </a:lnSpc>
            </a:pPr>
            <a:r>
              <a:rPr lang="en-US" dirty="0"/>
              <a:t>Peer Culture</a:t>
            </a:r>
          </a:p>
          <a:p>
            <a:pPr>
              <a:lnSpc>
                <a:spcPct val="110000"/>
              </a:lnSpc>
            </a:pPr>
            <a:r>
              <a:rPr lang="en-US" dirty="0"/>
              <a:t>Person-Centered Planning</a:t>
            </a:r>
          </a:p>
          <a:p>
            <a:pPr>
              <a:lnSpc>
                <a:spcPct val="110000"/>
              </a:lnSpc>
            </a:pPr>
            <a:r>
              <a:rPr lang="en-US" dirty="0"/>
              <a:t>Community Integration</a:t>
            </a:r>
          </a:p>
          <a:p>
            <a:pPr>
              <a:lnSpc>
                <a:spcPct val="110000"/>
              </a:lnSpc>
            </a:pPr>
            <a:r>
              <a:rPr lang="en-US" dirty="0"/>
              <a:t>Continuing Support</a:t>
            </a:r>
          </a:p>
        </p:txBody>
      </p:sp>
      <p:pic>
        <p:nvPicPr>
          <p:cNvPr id="5" name="Picture 4" descr="ATTC Stacked Color Bars">
            <a:extLst>
              <a:ext uri="{FF2B5EF4-FFF2-40B4-BE49-F238E27FC236}">
                <a16:creationId xmlns:a16="http://schemas.microsoft.com/office/drawing/2014/main" id="{FAE769F0-E0E2-482D-BB8F-F53C1B675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967" y="4725592"/>
            <a:ext cx="3981033" cy="2658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15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8DF8-8299-4B80-A72D-E8492FC1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 Recovery Capital?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5FD7E-0EC4-4FA4-93BA-79D55575D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Recovery Capital are the internal and external resources an individual possess when entering recovery process consisting of human, social, and physical capital.</a:t>
            </a:r>
          </a:p>
          <a:p>
            <a:r>
              <a:rPr lang="en-US" dirty="0"/>
              <a:t>Human Capital: Internal capacities and skills an individual possess,( i.e. Time management, education, problem-solving skills).</a:t>
            </a:r>
          </a:p>
          <a:p>
            <a:r>
              <a:rPr lang="en-US" dirty="0"/>
              <a:t>Social Capital: Supportive people in an individual's social network, (i.e. Church members, peers at self-help groups, employers).</a:t>
            </a:r>
          </a:p>
          <a:p>
            <a:r>
              <a:rPr lang="en-US" dirty="0"/>
              <a:t>Physical Capital: Tangible resources used in recovery process, (i.e. Transportation, housing, medical insurance)</a:t>
            </a:r>
          </a:p>
          <a:p>
            <a:endParaRPr lang="en-US" dirty="0"/>
          </a:p>
        </p:txBody>
      </p:sp>
      <p:pic>
        <p:nvPicPr>
          <p:cNvPr id="4" name="Picture 3" descr="ATTC Stacked Color Bars">
            <a:extLst>
              <a:ext uri="{FF2B5EF4-FFF2-40B4-BE49-F238E27FC236}">
                <a16:creationId xmlns:a16="http://schemas.microsoft.com/office/drawing/2014/main" id="{10CE8108-862E-4238-B900-A8557AC48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732" y="4937760"/>
            <a:ext cx="3663268" cy="24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9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2C2C-C628-4473-9A0B-517C4F45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 Recovery 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A151A-2B78-4753-805B-5E1DEBF63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 the peer recovery capital by utilizing the Assessment of Recovery Capital (ARC) tool and strength-based assessment.</a:t>
            </a:r>
          </a:p>
          <a:p>
            <a:r>
              <a:rPr lang="en-US" dirty="0"/>
              <a:t>Create a Recovery Plan which builds recovery capital.</a:t>
            </a:r>
          </a:p>
          <a:p>
            <a:r>
              <a:rPr lang="en-US" dirty="0"/>
              <a:t>Re-assess recovery capital every 90-days</a:t>
            </a:r>
          </a:p>
          <a:p>
            <a:r>
              <a:rPr lang="en-US" dirty="0"/>
              <a:t>Celebrate accomplishments/achievements with peer.</a:t>
            </a:r>
          </a:p>
          <a:p>
            <a:r>
              <a:rPr lang="en-US" dirty="0"/>
              <a:t>Always use strength-based language </a:t>
            </a:r>
          </a:p>
          <a:p>
            <a:endParaRPr lang="en-US" dirty="0"/>
          </a:p>
        </p:txBody>
      </p:sp>
      <p:pic>
        <p:nvPicPr>
          <p:cNvPr id="4" name="Picture 3" descr="ATTC Stacked Color Bars">
            <a:extLst>
              <a:ext uri="{FF2B5EF4-FFF2-40B4-BE49-F238E27FC236}">
                <a16:creationId xmlns:a16="http://schemas.microsoft.com/office/drawing/2014/main" id="{E469F187-5DEC-498E-8243-C19E5B8E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442" y="4798750"/>
            <a:ext cx="3761558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5F07-6DC0-450B-832B-AEA99075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 Acknowledgement: </a:t>
            </a:r>
            <a:r>
              <a:rPr lang="en-US" dirty="0" err="1"/>
              <a:t>Achara</a:t>
            </a:r>
            <a:r>
              <a:rPr lang="en-US" dirty="0"/>
              <a:t> Consulting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Benefits of Peer and Other Recovery Supports. Examples from Connecticut (24% decrease in expenses, 46% increase in number of people served statewide, 40% increase in outpatient care, 25% decrease in annual cost per client, 14% lower costs with recovery supports. Strategies increased access to care, housing and employment supports, MAT, basic needs and recovery supports, care coordination.">
            <a:extLst>
              <a:ext uri="{FF2B5EF4-FFF2-40B4-BE49-F238E27FC236}">
                <a16:creationId xmlns:a16="http://schemas.microsoft.com/office/drawing/2014/main" id="{74FB2C93-B5B4-49E6-9823-C3257BE29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026" y="1825625"/>
            <a:ext cx="77399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B853-563D-4D06-96F0-0C8C3C02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 Acknowledgement: </a:t>
            </a:r>
            <a:r>
              <a:rPr lang="en-US" dirty="0" err="1"/>
              <a:t>Achara</a:t>
            </a:r>
            <a:r>
              <a:rPr lang="en-US" dirty="0"/>
              <a:t> Consulting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Improved Employment and Housing Status. Examples from Texas DSHS RSS, Housing Increased Enrollment (68%) to 12-month check (89%). Employment Increased: Full time (Enrollment=13%; 12-Month=42%)">
            <a:extLst>
              <a:ext uri="{FF2B5EF4-FFF2-40B4-BE49-F238E27FC236}">
                <a16:creationId xmlns:a16="http://schemas.microsoft.com/office/drawing/2014/main" id="{735BE38F-DDA7-42B9-9FD9-CD16DA386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026" y="1825625"/>
            <a:ext cx="77399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54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DESIGN_ID_OFFICE THEME" val="ZDFfUi8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472</Words>
  <Application>Microsoft Macintosh PowerPoint</Application>
  <PresentationFormat>Widescreen</PresentationFormat>
  <Paragraphs>45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Recovery Supports</vt:lpstr>
      <vt:lpstr>Objectives</vt:lpstr>
      <vt:lpstr>What Are Recovery Support Services?</vt:lpstr>
      <vt:lpstr>RSS Recovery Coaches</vt:lpstr>
      <vt:lpstr>Promising Practices</vt:lpstr>
      <vt:lpstr>What is Recovery Capital?</vt:lpstr>
      <vt:lpstr>Building Recovery Capital</vt:lpstr>
      <vt:lpstr>Slide Acknowledgement: Achara Consulting </vt:lpstr>
      <vt:lpstr>Slide Acknowledgement: Achara Consulting </vt:lpstr>
      <vt:lpstr>Texas DSHS RSS Project </vt:lpstr>
    </vt:vector>
  </TitlesOfParts>
  <Company>UMKC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Kendra L</dc:creator>
  <cp:lastModifiedBy>Maureen Nichols</cp:lastModifiedBy>
  <cp:revision>55</cp:revision>
  <dcterms:created xsi:type="dcterms:W3CDTF">2017-10-19T14:29:41Z</dcterms:created>
  <dcterms:modified xsi:type="dcterms:W3CDTF">2019-12-20T18:23:12Z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6C20144C-0AD0-4CE7-9B12-88696D45CBD6</vt:lpwstr>
  </property>
  <property fmtid="{D5CDD505-2E9C-101B-9397-08002B2CF9AE}" pid="3" name="ArticulatePath">
    <vt:lpwstr>508_compliant_basic_slides_mg</vt:lpwstr>
  </property>
</Properties>
</file>