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4.xml" ContentType="application/vnd.openxmlformats-officedocument.presentationml.comments+xml"/>
  <Override PartName="/ppt/notesSlides/notesSlide19.xml" ContentType="application/vnd.openxmlformats-officedocument.presentationml.notesSlide+xml"/>
  <Override PartName="/ppt/comments/comment5.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91"/>
  </p:notesMasterIdLst>
  <p:sldIdLst>
    <p:sldId id="263" r:id="rId2"/>
    <p:sldId id="264" r:id="rId3"/>
    <p:sldId id="265" r:id="rId4"/>
    <p:sldId id="266" r:id="rId5"/>
    <p:sldId id="267" r:id="rId6"/>
    <p:sldId id="268" r:id="rId7"/>
    <p:sldId id="269" r:id="rId8"/>
    <p:sldId id="270" r:id="rId9"/>
    <p:sldId id="271" r:id="rId10"/>
    <p:sldId id="356"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354"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2" r:id="rId41"/>
    <p:sldId id="301" r:id="rId42"/>
    <p:sldId id="303" r:id="rId43"/>
    <p:sldId id="304" r:id="rId44"/>
    <p:sldId id="305" r:id="rId45"/>
    <p:sldId id="306" r:id="rId46"/>
    <p:sldId id="307" r:id="rId47"/>
    <p:sldId id="309" r:id="rId48"/>
    <p:sldId id="308" r:id="rId49"/>
    <p:sldId id="310" r:id="rId50"/>
    <p:sldId id="311" r:id="rId51"/>
    <p:sldId id="312" r:id="rId52"/>
    <p:sldId id="313" r:id="rId53"/>
    <p:sldId id="314" r:id="rId54"/>
    <p:sldId id="315" r:id="rId55"/>
    <p:sldId id="316" r:id="rId56"/>
    <p:sldId id="317" r:id="rId57"/>
    <p:sldId id="318" r:id="rId58"/>
    <p:sldId id="319" r:id="rId59"/>
    <p:sldId id="320" r:id="rId60"/>
    <p:sldId id="322" r:id="rId61"/>
    <p:sldId id="321" r:id="rId62"/>
    <p:sldId id="323" r:id="rId63"/>
    <p:sldId id="324" r:id="rId64"/>
    <p:sldId id="325" r:id="rId65"/>
    <p:sldId id="326" r:id="rId66"/>
    <p:sldId id="327" r:id="rId67"/>
    <p:sldId id="328" r:id="rId68"/>
    <p:sldId id="352" r:id="rId69"/>
    <p:sldId id="353"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6" r:id="rId86"/>
    <p:sldId id="345" r:id="rId87"/>
    <p:sldId id="355" r:id="rId88"/>
    <p:sldId id="347" r:id="rId89"/>
    <p:sldId id="349" r:id="rId90"/>
  </p:sldIdLst>
  <p:sldSz cx="9144000" cy="6858000" type="screen4x3"/>
  <p:notesSz cx="6858000" cy="9144000"/>
  <p:custDataLst>
    <p:tags r:id="rId9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5A0370D-986D-4081-B96F-1CC2AAD1EB4A}">
          <p14:sldIdLst>
            <p14:sldId id="263"/>
            <p14:sldId id="264"/>
            <p14:sldId id="265"/>
            <p14:sldId id="266"/>
            <p14:sldId id="267"/>
            <p14:sldId id="268"/>
            <p14:sldId id="269"/>
            <p14:sldId id="270"/>
            <p14:sldId id="271"/>
            <p14:sldId id="356"/>
          </p14:sldIdLst>
        </p14:section>
        <p14:section name="Module 1" id="{4757FC05-7068-4244-840E-4C7015725762}">
          <p14:sldIdLst>
            <p14:sldId id="272"/>
            <p14:sldId id="273"/>
            <p14:sldId id="274"/>
            <p14:sldId id="275"/>
            <p14:sldId id="276"/>
            <p14:sldId id="277"/>
            <p14:sldId id="278"/>
            <p14:sldId id="279"/>
            <p14:sldId id="280"/>
            <p14:sldId id="281"/>
            <p14:sldId id="282"/>
            <p14:sldId id="283"/>
            <p14:sldId id="284"/>
            <p14:sldId id="285"/>
            <p14:sldId id="354"/>
            <p14:sldId id="287"/>
          </p14:sldIdLst>
        </p14:section>
        <p14:section name="Module 2" id="{C578CBF6-A8CE-4EF7-BFEF-3890BED27E79}">
          <p14:sldIdLst>
            <p14:sldId id="288"/>
            <p14:sldId id="289"/>
            <p14:sldId id="290"/>
            <p14:sldId id="291"/>
            <p14:sldId id="292"/>
            <p14:sldId id="293"/>
            <p14:sldId id="294"/>
            <p14:sldId id="295"/>
            <p14:sldId id="296"/>
            <p14:sldId id="297"/>
            <p14:sldId id="298"/>
            <p14:sldId id="299"/>
            <p14:sldId id="300"/>
            <p14:sldId id="302"/>
            <p14:sldId id="301"/>
            <p14:sldId id="303"/>
          </p14:sldIdLst>
        </p14:section>
        <p14:section name="Module 3" id="{85351252-C6D4-4EA5-8B14-24A2F4F85C52}">
          <p14:sldIdLst>
            <p14:sldId id="304"/>
            <p14:sldId id="305"/>
            <p14:sldId id="306"/>
            <p14:sldId id="307"/>
            <p14:sldId id="309"/>
            <p14:sldId id="308"/>
            <p14:sldId id="310"/>
            <p14:sldId id="311"/>
            <p14:sldId id="312"/>
            <p14:sldId id="313"/>
            <p14:sldId id="314"/>
            <p14:sldId id="315"/>
            <p14:sldId id="316"/>
            <p14:sldId id="317"/>
            <p14:sldId id="318"/>
            <p14:sldId id="319"/>
            <p14:sldId id="320"/>
            <p14:sldId id="322"/>
          </p14:sldIdLst>
        </p14:section>
        <p14:section name="Module 4" id="{EE6EE4CF-CA68-4A04-B8B0-82D0A6BA72D5}">
          <p14:sldIdLst>
            <p14:sldId id="321"/>
            <p14:sldId id="323"/>
            <p14:sldId id="324"/>
            <p14:sldId id="325"/>
            <p14:sldId id="326"/>
            <p14:sldId id="327"/>
            <p14:sldId id="328"/>
            <p14:sldId id="352"/>
            <p14:sldId id="353"/>
            <p14:sldId id="330"/>
            <p14:sldId id="331"/>
            <p14:sldId id="332"/>
            <p14:sldId id="333"/>
            <p14:sldId id="334"/>
            <p14:sldId id="335"/>
            <p14:sldId id="336"/>
            <p14:sldId id="337"/>
          </p14:sldIdLst>
        </p14:section>
        <p14:section name="Module 5" id="{2441AF6C-24C2-498A-83C8-382308062A23}">
          <p14:sldIdLst>
            <p14:sldId id="338"/>
            <p14:sldId id="339"/>
            <p14:sldId id="340"/>
            <p14:sldId id="341"/>
            <p14:sldId id="342"/>
            <p14:sldId id="343"/>
            <p14:sldId id="344"/>
            <p14:sldId id="346"/>
            <p14:sldId id="345"/>
          </p14:sldIdLst>
        </p14:section>
        <p14:section name="Resources" id="{9207A76E-D3CE-488C-AF6C-A45421176303}">
          <p14:sldIdLst>
            <p14:sldId id="355"/>
            <p14:sldId id="347"/>
            <p14:sldId id="349"/>
          </p14:sldIdLst>
        </p14:section>
        <p14:section name="Summary Section" id="{D3999B8F-2F5C-45C6-A0FB-FBF2CCE118A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e-Learning Designs" initials="COM" lastIdx="5" clrIdx="1">
    <p:extLst>
      <p:ext uri="{19B8F6BF-5375-455C-9EA6-DF929625EA0E}">
        <p15:presenceInfo xmlns:p15="http://schemas.microsoft.com/office/powerpoint/2012/main" userId="e-Learning Design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37A"/>
    <a:srgbClr val="859A2C"/>
    <a:srgbClr val="CC3B22"/>
    <a:srgbClr val="FFFFFF"/>
    <a:srgbClr val="91917F"/>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72268" autoAdjust="0"/>
  </p:normalViewPr>
  <p:slideViewPr>
    <p:cSldViewPr snapToGrid="0">
      <p:cViewPr varScale="1">
        <p:scale>
          <a:sx n="83" d="100"/>
          <a:sy n="83" d="100"/>
        </p:scale>
        <p:origin x="2046" y="90"/>
      </p:cViewPr>
      <p:guideLst/>
    </p:cSldViewPr>
  </p:slideViewPr>
  <p:outlineViewPr>
    <p:cViewPr>
      <p:scale>
        <a:sx n="33" d="100"/>
        <a:sy n="33" d="100"/>
      </p:scale>
      <p:origin x="0" y="-106356"/>
    </p:cViewPr>
  </p:outlineViewPr>
  <p:notesTextViewPr>
    <p:cViewPr>
      <p:scale>
        <a:sx n="1" d="1"/>
        <a:sy n="1" d="1"/>
      </p:scale>
      <p:origin x="0" y="0"/>
    </p:cViewPr>
  </p:notesTextViewPr>
  <p:sorterViewPr>
    <p:cViewPr>
      <p:scale>
        <a:sx n="100" d="100"/>
        <a:sy n="100" d="100"/>
      </p:scale>
      <p:origin x="0" y="-167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9-03T16:34:12.716" idx="4">
    <p:pos x="10" y="10"/>
    <p:text>Recommend removing this slide from accessible version.</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9-03T16:38:57.651" idx="5">
    <p:pos x="5355" y="-228"/>
    <p:text>Recommend removing this slide from accessible version.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9-08-30T18:24:27.178" idx="1">
    <p:pos x="5861" y="939"/>
    <p:text>QUESTIONABLE: Use of Color and Links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09-03T16:17:56.436" idx="3">
    <p:pos x="5506" y="-215"/>
    <p:text>I need a description of this table</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9-03T15:50:08.057" idx="2">
    <p:pos x="5540" y="-305"/>
    <p:text>revised graphic needs to be verified.</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10/14/2019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168480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352780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388322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168002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48960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310810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2690944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296115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526430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3677706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150259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23531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290240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4207995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2403801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212101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3473282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2022091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26</a:t>
            </a:fld>
            <a:endParaRPr lang="en-US"/>
          </a:p>
        </p:txBody>
      </p:sp>
    </p:spTree>
    <p:extLst>
      <p:ext uri="{BB962C8B-B14F-4D97-AF65-F5344CB8AC3E}">
        <p14:creationId xmlns:p14="http://schemas.microsoft.com/office/powerpoint/2010/main" val="410726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320786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28</a:t>
            </a:fld>
            <a:endParaRPr lang="en-US"/>
          </a:p>
        </p:txBody>
      </p:sp>
    </p:spTree>
    <p:extLst>
      <p:ext uri="{BB962C8B-B14F-4D97-AF65-F5344CB8AC3E}">
        <p14:creationId xmlns:p14="http://schemas.microsoft.com/office/powerpoint/2010/main" val="3748901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29</a:t>
            </a:fld>
            <a:endParaRPr lang="en-US"/>
          </a:p>
        </p:txBody>
      </p:sp>
    </p:spTree>
    <p:extLst>
      <p:ext uri="{BB962C8B-B14F-4D97-AF65-F5344CB8AC3E}">
        <p14:creationId xmlns:p14="http://schemas.microsoft.com/office/powerpoint/2010/main" val="281990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391377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30</a:t>
            </a:fld>
            <a:endParaRPr lang="en-US"/>
          </a:p>
        </p:txBody>
      </p:sp>
    </p:spTree>
    <p:extLst>
      <p:ext uri="{BB962C8B-B14F-4D97-AF65-F5344CB8AC3E}">
        <p14:creationId xmlns:p14="http://schemas.microsoft.com/office/powerpoint/2010/main" val="962612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31</a:t>
            </a:fld>
            <a:endParaRPr lang="en-US"/>
          </a:p>
        </p:txBody>
      </p:sp>
    </p:spTree>
    <p:extLst>
      <p:ext uri="{BB962C8B-B14F-4D97-AF65-F5344CB8AC3E}">
        <p14:creationId xmlns:p14="http://schemas.microsoft.com/office/powerpoint/2010/main" val="328560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32</a:t>
            </a:fld>
            <a:endParaRPr lang="en-US"/>
          </a:p>
        </p:txBody>
      </p:sp>
    </p:spTree>
    <p:extLst>
      <p:ext uri="{BB962C8B-B14F-4D97-AF65-F5344CB8AC3E}">
        <p14:creationId xmlns:p14="http://schemas.microsoft.com/office/powerpoint/2010/main" val="3845280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33</a:t>
            </a:fld>
            <a:endParaRPr lang="en-US"/>
          </a:p>
        </p:txBody>
      </p:sp>
    </p:spTree>
    <p:extLst>
      <p:ext uri="{BB962C8B-B14F-4D97-AF65-F5344CB8AC3E}">
        <p14:creationId xmlns:p14="http://schemas.microsoft.com/office/powerpoint/2010/main" val="1391571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34</a:t>
            </a:fld>
            <a:endParaRPr lang="en-US"/>
          </a:p>
        </p:txBody>
      </p:sp>
    </p:spTree>
    <p:extLst>
      <p:ext uri="{BB962C8B-B14F-4D97-AF65-F5344CB8AC3E}">
        <p14:creationId xmlns:p14="http://schemas.microsoft.com/office/powerpoint/2010/main" val="2156143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35</a:t>
            </a:fld>
            <a:endParaRPr lang="en-US"/>
          </a:p>
        </p:txBody>
      </p:sp>
    </p:spTree>
    <p:extLst>
      <p:ext uri="{BB962C8B-B14F-4D97-AF65-F5344CB8AC3E}">
        <p14:creationId xmlns:p14="http://schemas.microsoft.com/office/powerpoint/2010/main" val="3039602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36</a:t>
            </a:fld>
            <a:endParaRPr lang="en-US"/>
          </a:p>
        </p:txBody>
      </p:sp>
    </p:spTree>
    <p:extLst>
      <p:ext uri="{BB962C8B-B14F-4D97-AF65-F5344CB8AC3E}">
        <p14:creationId xmlns:p14="http://schemas.microsoft.com/office/powerpoint/2010/main" val="10798219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37</a:t>
            </a:fld>
            <a:endParaRPr lang="en-US"/>
          </a:p>
        </p:txBody>
      </p:sp>
    </p:spTree>
    <p:extLst>
      <p:ext uri="{BB962C8B-B14F-4D97-AF65-F5344CB8AC3E}">
        <p14:creationId xmlns:p14="http://schemas.microsoft.com/office/powerpoint/2010/main" val="2619748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38</a:t>
            </a:fld>
            <a:endParaRPr lang="en-US"/>
          </a:p>
        </p:txBody>
      </p:sp>
    </p:spTree>
    <p:extLst>
      <p:ext uri="{BB962C8B-B14F-4D97-AF65-F5344CB8AC3E}">
        <p14:creationId xmlns:p14="http://schemas.microsoft.com/office/powerpoint/2010/main" val="3821211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39</a:t>
            </a:fld>
            <a:endParaRPr lang="en-US"/>
          </a:p>
        </p:txBody>
      </p:sp>
    </p:spTree>
    <p:extLst>
      <p:ext uri="{BB962C8B-B14F-4D97-AF65-F5344CB8AC3E}">
        <p14:creationId xmlns:p14="http://schemas.microsoft.com/office/powerpoint/2010/main" val="84815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3619622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40</a:t>
            </a:fld>
            <a:endParaRPr lang="en-US"/>
          </a:p>
        </p:txBody>
      </p:sp>
    </p:spTree>
    <p:extLst>
      <p:ext uri="{BB962C8B-B14F-4D97-AF65-F5344CB8AC3E}">
        <p14:creationId xmlns:p14="http://schemas.microsoft.com/office/powerpoint/2010/main" val="1635743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41</a:t>
            </a:fld>
            <a:endParaRPr lang="en-US"/>
          </a:p>
        </p:txBody>
      </p:sp>
    </p:spTree>
    <p:extLst>
      <p:ext uri="{BB962C8B-B14F-4D97-AF65-F5344CB8AC3E}">
        <p14:creationId xmlns:p14="http://schemas.microsoft.com/office/powerpoint/2010/main" val="3053237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42</a:t>
            </a:fld>
            <a:endParaRPr lang="en-US"/>
          </a:p>
        </p:txBody>
      </p:sp>
    </p:spTree>
    <p:extLst>
      <p:ext uri="{BB962C8B-B14F-4D97-AF65-F5344CB8AC3E}">
        <p14:creationId xmlns:p14="http://schemas.microsoft.com/office/powerpoint/2010/main" val="4096696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43</a:t>
            </a:fld>
            <a:endParaRPr lang="en-US"/>
          </a:p>
        </p:txBody>
      </p:sp>
    </p:spTree>
    <p:extLst>
      <p:ext uri="{BB962C8B-B14F-4D97-AF65-F5344CB8AC3E}">
        <p14:creationId xmlns:p14="http://schemas.microsoft.com/office/powerpoint/2010/main" val="12456495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44</a:t>
            </a:fld>
            <a:endParaRPr lang="en-US"/>
          </a:p>
        </p:txBody>
      </p:sp>
    </p:spTree>
    <p:extLst>
      <p:ext uri="{BB962C8B-B14F-4D97-AF65-F5344CB8AC3E}">
        <p14:creationId xmlns:p14="http://schemas.microsoft.com/office/powerpoint/2010/main" val="3108109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45</a:t>
            </a:fld>
            <a:endParaRPr lang="en-US"/>
          </a:p>
        </p:txBody>
      </p:sp>
    </p:spTree>
    <p:extLst>
      <p:ext uri="{BB962C8B-B14F-4D97-AF65-F5344CB8AC3E}">
        <p14:creationId xmlns:p14="http://schemas.microsoft.com/office/powerpoint/2010/main" val="1895872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46</a:t>
            </a:fld>
            <a:endParaRPr lang="en-US"/>
          </a:p>
        </p:txBody>
      </p:sp>
    </p:spTree>
    <p:extLst>
      <p:ext uri="{BB962C8B-B14F-4D97-AF65-F5344CB8AC3E}">
        <p14:creationId xmlns:p14="http://schemas.microsoft.com/office/powerpoint/2010/main" val="19847641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47</a:t>
            </a:fld>
            <a:endParaRPr lang="en-US"/>
          </a:p>
        </p:txBody>
      </p:sp>
    </p:spTree>
    <p:extLst>
      <p:ext uri="{BB962C8B-B14F-4D97-AF65-F5344CB8AC3E}">
        <p14:creationId xmlns:p14="http://schemas.microsoft.com/office/powerpoint/2010/main" val="22796275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48</a:t>
            </a:fld>
            <a:endParaRPr lang="en-US"/>
          </a:p>
        </p:txBody>
      </p:sp>
    </p:spTree>
    <p:extLst>
      <p:ext uri="{BB962C8B-B14F-4D97-AF65-F5344CB8AC3E}">
        <p14:creationId xmlns:p14="http://schemas.microsoft.com/office/powerpoint/2010/main" val="373934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49</a:t>
            </a:fld>
            <a:endParaRPr lang="en-US"/>
          </a:p>
        </p:txBody>
      </p:sp>
    </p:spTree>
    <p:extLst>
      <p:ext uri="{BB962C8B-B14F-4D97-AF65-F5344CB8AC3E}">
        <p14:creationId xmlns:p14="http://schemas.microsoft.com/office/powerpoint/2010/main" val="151105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346016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50</a:t>
            </a:fld>
            <a:endParaRPr lang="en-US"/>
          </a:p>
        </p:txBody>
      </p:sp>
    </p:spTree>
    <p:extLst>
      <p:ext uri="{BB962C8B-B14F-4D97-AF65-F5344CB8AC3E}">
        <p14:creationId xmlns:p14="http://schemas.microsoft.com/office/powerpoint/2010/main" val="574281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51</a:t>
            </a:fld>
            <a:endParaRPr lang="en-US"/>
          </a:p>
        </p:txBody>
      </p:sp>
    </p:spTree>
    <p:extLst>
      <p:ext uri="{BB962C8B-B14F-4D97-AF65-F5344CB8AC3E}">
        <p14:creationId xmlns:p14="http://schemas.microsoft.com/office/powerpoint/2010/main" val="3995924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52</a:t>
            </a:fld>
            <a:endParaRPr lang="en-US"/>
          </a:p>
        </p:txBody>
      </p:sp>
    </p:spTree>
    <p:extLst>
      <p:ext uri="{BB962C8B-B14F-4D97-AF65-F5344CB8AC3E}">
        <p14:creationId xmlns:p14="http://schemas.microsoft.com/office/powerpoint/2010/main" val="69851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53</a:t>
            </a:fld>
            <a:endParaRPr lang="en-US"/>
          </a:p>
        </p:txBody>
      </p:sp>
    </p:spTree>
    <p:extLst>
      <p:ext uri="{BB962C8B-B14F-4D97-AF65-F5344CB8AC3E}">
        <p14:creationId xmlns:p14="http://schemas.microsoft.com/office/powerpoint/2010/main" val="16831398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54</a:t>
            </a:fld>
            <a:endParaRPr lang="en-US"/>
          </a:p>
        </p:txBody>
      </p:sp>
    </p:spTree>
    <p:extLst>
      <p:ext uri="{BB962C8B-B14F-4D97-AF65-F5344CB8AC3E}">
        <p14:creationId xmlns:p14="http://schemas.microsoft.com/office/powerpoint/2010/main" val="1405333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55</a:t>
            </a:fld>
            <a:endParaRPr lang="en-US"/>
          </a:p>
        </p:txBody>
      </p:sp>
    </p:spTree>
    <p:extLst>
      <p:ext uri="{BB962C8B-B14F-4D97-AF65-F5344CB8AC3E}">
        <p14:creationId xmlns:p14="http://schemas.microsoft.com/office/powerpoint/2010/main" val="36842475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56</a:t>
            </a:fld>
            <a:endParaRPr lang="en-US"/>
          </a:p>
        </p:txBody>
      </p:sp>
    </p:spTree>
    <p:extLst>
      <p:ext uri="{BB962C8B-B14F-4D97-AF65-F5344CB8AC3E}">
        <p14:creationId xmlns:p14="http://schemas.microsoft.com/office/powerpoint/2010/main" val="32621951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57</a:t>
            </a:fld>
            <a:endParaRPr lang="en-US"/>
          </a:p>
        </p:txBody>
      </p:sp>
    </p:spTree>
    <p:extLst>
      <p:ext uri="{BB962C8B-B14F-4D97-AF65-F5344CB8AC3E}">
        <p14:creationId xmlns:p14="http://schemas.microsoft.com/office/powerpoint/2010/main" val="10868470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58</a:t>
            </a:fld>
            <a:endParaRPr lang="en-US"/>
          </a:p>
        </p:txBody>
      </p:sp>
    </p:spTree>
    <p:extLst>
      <p:ext uri="{BB962C8B-B14F-4D97-AF65-F5344CB8AC3E}">
        <p14:creationId xmlns:p14="http://schemas.microsoft.com/office/powerpoint/2010/main" val="34444916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59</a:t>
            </a:fld>
            <a:endParaRPr lang="en-US"/>
          </a:p>
        </p:txBody>
      </p:sp>
    </p:spTree>
    <p:extLst>
      <p:ext uri="{BB962C8B-B14F-4D97-AF65-F5344CB8AC3E}">
        <p14:creationId xmlns:p14="http://schemas.microsoft.com/office/powerpoint/2010/main" val="3821244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483253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60</a:t>
            </a:fld>
            <a:endParaRPr lang="en-US"/>
          </a:p>
        </p:txBody>
      </p:sp>
    </p:spTree>
    <p:extLst>
      <p:ext uri="{BB962C8B-B14F-4D97-AF65-F5344CB8AC3E}">
        <p14:creationId xmlns:p14="http://schemas.microsoft.com/office/powerpoint/2010/main" val="3923414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61</a:t>
            </a:fld>
            <a:endParaRPr lang="en-US"/>
          </a:p>
        </p:txBody>
      </p:sp>
    </p:spTree>
    <p:extLst>
      <p:ext uri="{BB962C8B-B14F-4D97-AF65-F5344CB8AC3E}">
        <p14:creationId xmlns:p14="http://schemas.microsoft.com/office/powerpoint/2010/main" val="24385050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62</a:t>
            </a:fld>
            <a:endParaRPr lang="en-US"/>
          </a:p>
        </p:txBody>
      </p:sp>
    </p:spTree>
    <p:extLst>
      <p:ext uri="{BB962C8B-B14F-4D97-AF65-F5344CB8AC3E}">
        <p14:creationId xmlns:p14="http://schemas.microsoft.com/office/powerpoint/2010/main" val="6034180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63</a:t>
            </a:fld>
            <a:endParaRPr lang="en-US"/>
          </a:p>
        </p:txBody>
      </p:sp>
    </p:spTree>
    <p:extLst>
      <p:ext uri="{BB962C8B-B14F-4D97-AF65-F5344CB8AC3E}">
        <p14:creationId xmlns:p14="http://schemas.microsoft.com/office/powerpoint/2010/main" val="1764540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64</a:t>
            </a:fld>
            <a:endParaRPr lang="en-US"/>
          </a:p>
        </p:txBody>
      </p:sp>
    </p:spTree>
    <p:extLst>
      <p:ext uri="{BB962C8B-B14F-4D97-AF65-F5344CB8AC3E}">
        <p14:creationId xmlns:p14="http://schemas.microsoft.com/office/powerpoint/2010/main" val="22281968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65</a:t>
            </a:fld>
            <a:endParaRPr lang="en-US"/>
          </a:p>
        </p:txBody>
      </p:sp>
    </p:spTree>
    <p:extLst>
      <p:ext uri="{BB962C8B-B14F-4D97-AF65-F5344CB8AC3E}">
        <p14:creationId xmlns:p14="http://schemas.microsoft.com/office/powerpoint/2010/main" val="4101364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66</a:t>
            </a:fld>
            <a:endParaRPr lang="en-US"/>
          </a:p>
        </p:txBody>
      </p:sp>
    </p:spTree>
    <p:extLst>
      <p:ext uri="{BB962C8B-B14F-4D97-AF65-F5344CB8AC3E}">
        <p14:creationId xmlns:p14="http://schemas.microsoft.com/office/powerpoint/2010/main" val="31414328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67</a:t>
            </a:fld>
            <a:endParaRPr lang="en-US"/>
          </a:p>
        </p:txBody>
      </p:sp>
    </p:spTree>
    <p:extLst>
      <p:ext uri="{BB962C8B-B14F-4D97-AF65-F5344CB8AC3E}">
        <p14:creationId xmlns:p14="http://schemas.microsoft.com/office/powerpoint/2010/main" val="38301193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68</a:t>
            </a:fld>
            <a:endParaRPr lang="en-US"/>
          </a:p>
        </p:txBody>
      </p:sp>
    </p:spTree>
    <p:extLst>
      <p:ext uri="{BB962C8B-B14F-4D97-AF65-F5344CB8AC3E}">
        <p14:creationId xmlns:p14="http://schemas.microsoft.com/office/powerpoint/2010/main" val="715794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69</a:t>
            </a:fld>
            <a:endParaRPr lang="en-US"/>
          </a:p>
        </p:txBody>
      </p:sp>
    </p:spTree>
    <p:extLst>
      <p:ext uri="{BB962C8B-B14F-4D97-AF65-F5344CB8AC3E}">
        <p14:creationId xmlns:p14="http://schemas.microsoft.com/office/powerpoint/2010/main" val="381398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24935149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70</a:t>
            </a:fld>
            <a:endParaRPr lang="en-US"/>
          </a:p>
        </p:txBody>
      </p:sp>
    </p:spTree>
    <p:extLst>
      <p:ext uri="{BB962C8B-B14F-4D97-AF65-F5344CB8AC3E}">
        <p14:creationId xmlns:p14="http://schemas.microsoft.com/office/powerpoint/2010/main" val="35759541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71</a:t>
            </a:fld>
            <a:endParaRPr lang="en-US"/>
          </a:p>
        </p:txBody>
      </p:sp>
    </p:spTree>
    <p:extLst>
      <p:ext uri="{BB962C8B-B14F-4D97-AF65-F5344CB8AC3E}">
        <p14:creationId xmlns:p14="http://schemas.microsoft.com/office/powerpoint/2010/main" val="2682650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72</a:t>
            </a:fld>
            <a:endParaRPr lang="en-US"/>
          </a:p>
        </p:txBody>
      </p:sp>
    </p:spTree>
    <p:extLst>
      <p:ext uri="{BB962C8B-B14F-4D97-AF65-F5344CB8AC3E}">
        <p14:creationId xmlns:p14="http://schemas.microsoft.com/office/powerpoint/2010/main" val="15663628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73</a:t>
            </a:fld>
            <a:endParaRPr lang="en-US"/>
          </a:p>
        </p:txBody>
      </p:sp>
    </p:spTree>
    <p:extLst>
      <p:ext uri="{BB962C8B-B14F-4D97-AF65-F5344CB8AC3E}">
        <p14:creationId xmlns:p14="http://schemas.microsoft.com/office/powerpoint/2010/main" val="6429723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74</a:t>
            </a:fld>
            <a:endParaRPr lang="en-US"/>
          </a:p>
        </p:txBody>
      </p:sp>
    </p:spTree>
    <p:extLst>
      <p:ext uri="{BB962C8B-B14F-4D97-AF65-F5344CB8AC3E}">
        <p14:creationId xmlns:p14="http://schemas.microsoft.com/office/powerpoint/2010/main" val="1658371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75</a:t>
            </a:fld>
            <a:endParaRPr lang="en-US"/>
          </a:p>
        </p:txBody>
      </p:sp>
    </p:spTree>
    <p:extLst>
      <p:ext uri="{BB962C8B-B14F-4D97-AF65-F5344CB8AC3E}">
        <p14:creationId xmlns:p14="http://schemas.microsoft.com/office/powerpoint/2010/main" val="1727435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76</a:t>
            </a:fld>
            <a:endParaRPr lang="en-US"/>
          </a:p>
        </p:txBody>
      </p:sp>
    </p:spTree>
    <p:extLst>
      <p:ext uri="{BB962C8B-B14F-4D97-AF65-F5344CB8AC3E}">
        <p14:creationId xmlns:p14="http://schemas.microsoft.com/office/powerpoint/2010/main" val="13354896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77</a:t>
            </a:fld>
            <a:endParaRPr lang="en-US"/>
          </a:p>
        </p:txBody>
      </p:sp>
    </p:spTree>
    <p:extLst>
      <p:ext uri="{BB962C8B-B14F-4D97-AF65-F5344CB8AC3E}">
        <p14:creationId xmlns:p14="http://schemas.microsoft.com/office/powerpoint/2010/main" val="25062513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78</a:t>
            </a:fld>
            <a:endParaRPr lang="en-US"/>
          </a:p>
        </p:txBody>
      </p:sp>
    </p:spTree>
    <p:extLst>
      <p:ext uri="{BB962C8B-B14F-4D97-AF65-F5344CB8AC3E}">
        <p14:creationId xmlns:p14="http://schemas.microsoft.com/office/powerpoint/2010/main" val="1341797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80</a:t>
            </a:fld>
            <a:endParaRPr lang="en-US"/>
          </a:p>
        </p:txBody>
      </p:sp>
    </p:spTree>
    <p:extLst>
      <p:ext uri="{BB962C8B-B14F-4D97-AF65-F5344CB8AC3E}">
        <p14:creationId xmlns:p14="http://schemas.microsoft.com/office/powerpoint/2010/main" val="391811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22904058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81</a:t>
            </a:fld>
            <a:endParaRPr lang="en-US"/>
          </a:p>
        </p:txBody>
      </p:sp>
    </p:spTree>
    <p:extLst>
      <p:ext uri="{BB962C8B-B14F-4D97-AF65-F5344CB8AC3E}">
        <p14:creationId xmlns:p14="http://schemas.microsoft.com/office/powerpoint/2010/main" val="2740562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82</a:t>
            </a:fld>
            <a:endParaRPr lang="en-US"/>
          </a:p>
        </p:txBody>
      </p:sp>
    </p:spTree>
    <p:extLst>
      <p:ext uri="{BB962C8B-B14F-4D97-AF65-F5344CB8AC3E}">
        <p14:creationId xmlns:p14="http://schemas.microsoft.com/office/powerpoint/2010/main" val="36914429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83</a:t>
            </a:fld>
            <a:endParaRPr lang="en-US"/>
          </a:p>
        </p:txBody>
      </p:sp>
    </p:spTree>
    <p:extLst>
      <p:ext uri="{BB962C8B-B14F-4D97-AF65-F5344CB8AC3E}">
        <p14:creationId xmlns:p14="http://schemas.microsoft.com/office/powerpoint/2010/main" val="38396184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84</a:t>
            </a:fld>
            <a:endParaRPr lang="en-US"/>
          </a:p>
        </p:txBody>
      </p:sp>
    </p:spTree>
    <p:extLst>
      <p:ext uri="{BB962C8B-B14F-4D97-AF65-F5344CB8AC3E}">
        <p14:creationId xmlns:p14="http://schemas.microsoft.com/office/powerpoint/2010/main" val="34113338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85</a:t>
            </a:fld>
            <a:endParaRPr lang="en-US"/>
          </a:p>
        </p:txBody>
      </p:sp>
    </p:spTree>
    <p:extLst>
      <p:ext uri="{BB962C8B-B14F-4D97-AF65-F5344CB8AC3E}">
        <p14:creationId xmlns:p14="http://schemas.microsoft.com/office/powerpoint/2010/main" val="35212886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86</a:t>
            </a:fld>
            <a:endParaRPr lang="en-US"/>
          </a:p>
        </p:txBody>
      </p:sp>
    </p:spTree>
    <p:extLst>
      <p:ext uri="{BB962C8B-B14F-4D97-AF65-F5344CB8AC3E}">
        <p14:creationId xmlns:p14="http://schemas.microsoft.com/office/powerpoint/2010/main" val="28777327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87</a:t>
            </a:fld>
            <a:endParaRPr lang="en-US"/>
          </a:p>
        </p:txBody>
      </p:sp>
    </p:spTree>
    <p:extLst>
      <p:ext uri="{BB962C8B-B14F-4D97-AF65-F5344CB8AC3E}">
        <p14:creationId xmlns:p14="http://schemas.microsoft.com/office/powerpoint/2010/main" val="3832463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88</a:t>
            </a:fld>
            <a:endParaRPr lang="en-US"/>
          </a:p>
        </p:txBody>
      </p:sp>
    </p:spTree>
    <p:extLst>
      <p:ext uri="{BB962C8B-B14F-4D97-AF65-F5344CB8AC3E}">
        <p14:creationId xmlns:p14="http://schemas.microsoft.com/office/powerpoint/2010/main" val="22461913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89</a:t>
            </a:fld>
            <a:endParaRPr lang="en-US"/>
          </a:p>
        </p:txBody>
      </p:sp>
    </p:spTree>
    <p:extLst>
      <p:ext uri="{BB962C8B-B14F-4D97-AF65-F5344CB8AC3E}">
        <p14:creationId xmlns:p14="http://schemas.microsoft.com/office/powerpoint/2010/main" val="1267258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55996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325563"/>
          </a:xfrm>
          <a:solidFill>
            <a:schemeClr val="bg2"/>
          </a:solidFill>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99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325563"/>
          </a:xfrm>
          <a:solidFill>
            <a:schemeClr val="bg2"/>
          </a:solidFill>
        </p:spPr>
        <p:txBody>
          <a:bodyPr/>
          <a:lstStyle>
            <a:lvl1pPr algn="ctr">
              <a:defRPr/>
            </a:lvl1pPr>
          </a:lstStyle>
          <a:p>
            <a:r>
              <a:rPr lang="en-US" dirty="0"/>
              <a:t>Click to edit Master title style</a:t>
            </a:r>
          </a:p>
        </p:txBody>
      </p:sp>
      <p:sp>
        <p:nvSpPr>
          <p:cNvPr id="9" name="Text Placeholder">
            <a:extLst>
              <a:ext uri="{FF2B5EF4-FFF2-40B4-BE49-F238E27FC236}">
                <a16:creationId xmlns:a16="http://schemas.microsoft.com/office/drawing/2014/main" id="{D39431BA-45C8-4328-B763-047F3A47884C}"/>
              </a:ext>
            </a:extLst>
          </p:cNvPr>
          <p:cNvSpPr>
            <a:spLocks noGrp="1"/>
          </p:cNvSpPr>
          <p:nvPr>
            <p:ph type="body" sz="quarter" idx="14"/>
          </p:nvPr>
        </p:nvSpPr>
        <p:spPr>
          <a:xfrm>
            <a:off x="295275" y="1685925"/>
            <a:ext cx="8553450" cy="1000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62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able and Link">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325563"/>
          </a:xfrm>
          <a:solidFill>
            <a:schemeClr val="bg2"/>
          </a:solidFill>
        </p:spPr>
        <p:txBody>
          <a:bodyPr/>
          <a:lstStyle>
            <a:lvl1pPr algn="ctr">
              <a:defRPr/>
            </a:lvl1pPr>
          </a:lstStyle>
          <a:p>
            <a:r>
              <a:rPr lang="en-US" dirty="0"/>
              <a:t>Click to edit Master title style</a:t>
            </a:r>
          </a:p>
        </p:txBody>
      </p:sp>
      <p:sp>
        <p:nvSpPr>
          <p:cNvPr id="4" name="source link placeholder">
            <a:extLst>
              <a:ext uri="{FF2B5EF4-FFF2-40B4-BE49-F238E27FC236}">
                <a16:creationId xmlns:a16="http://schemas.microsoft.com/office/drawing/2014/main" id="{0EF14D9B-146F-45C5-A41F-7948B4684A6C}"/>
              </a:ext>
            </a:extLst>
          </p:cNvPr>
          <p:cNvSpPr>
            <a:spLocks noGrp="1"/>
          </p:cNvSpPr>
          <p:nvPr>
            <p:ph type="body" sz="quarter" idx="15" hasCustomPrompt="1"/>
          </p:nvPr>
        </p:nvSpPr>
        <p:spPr>
          <a:xfrm>
            <a:off x="0" y="6296025"/>
            <a:ext cx="9144000" cy="548640"/>
          </a:xfrm>
        </p:spPr>
        <p:txBody>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Link text</a:t>
            </a:r>
          </a:p>
        </p:txBody>
      </p:sp>
      <p:sp>
        <p:nvSpPr>
          <p:cNvPr id="5" name="content main">
            <a:extLst>
              <a:ext uri="{FF2B5EF4-FFF2-40B4-BE49-F238E27FC236}">
                <a16:creationId xmlns:a16="http://schemas.microsoft.com/office/drawing/2014/main" id="{64C6128E-1CC5-44F7-AD0B-35EC40339A46}"/>
              </a:ext>
            </a:extLst>
          </p:cNvPr>
          <p:cNvSpPr>
            <a:spLocks noGrp="1"/>
          </p:cNvSpPr>
          <p:nvPr>
            <p:ph sz="quarter" idx="10"/>
          </p:nvPr>
        </p:nvSpPr>
        <p:spPr>
          <a:xfrm>
            <a:off x="249706" y="1713489"/>
            <a:ext cx="8686476" cy="43132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0256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Content Pic xtra Text and Link">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325563"/>
          </a:xfrm>
          <a:solidFill>
            <a:schemeClr val="bg2"/>
          </a:solidFill>
        </p:spPr>
        <p:txBody>
          <a:bodyPr/>
          <a:lstStyle/>
          <a:p>
            <a:r>
              <a:rPr lang="en-US" dirty="0"/>
              <a:t>Click to edit Master title style</a:t>
            </a:r>
          </a:p>
        </p:txBody>
      </p:sp>
      <p:sp>
        <p:nvSpPr>
          <p:cNvPr id="7" name="content main"/>
          <p:cNvSpPr>
            <a:spLocks noGrp="1"/>
          </p:cNvSpPr>
          <p:nvPr>
            <p:ph sz="quarter" idx="10"/>
          </p:nvPr>
        </p:nvSpPr>
        <p:spPr>
          <a:xfrm>
            <a:off x="249706" y="1713490"/>
            <a:ext cx="4322293" cy="195789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main"/>
          <p:cNvSpPr>
            <a:spLocks noGrp="1"/>
          </p:cNvSpPr>
          <p:nvPr>
            <p:ph type="pic" sz="quarter" idx="11"/>
          </p:nvPr>
        </p:nvSpPr>
        <p:spPr>
          <a:xfrm>
            <a:off x="249706" y="4031710"/>
            <a:ext cx="4322293" cy="1957890"/>
          </a:xfrm>
        </p:spPr>
        <p:txBody>
          <a:bodyPr/>
          <a:lstStyle/>
          <a:p>
            <a:endParaRPr lang="en-US" dirty="0"/>
          </a:p>
        </p:txBody>
      </p:sp>
      <p:sp>
        <p:nvSpPr>
          <p:cNvPr id="6" name="text1">
            <a:extLst>
              <a:ext uri="{FF2B5EF4-FFF2-40B4-BE49-F238E27FC236}">
                <a16:creationId xmlns:a16="http://schemas.microsoft.com/office/drawing/2014/main" id="{CA6BDB68-9836-42BA-9660-2260B363BCDC}"/>
              </a:ext>
            </a:extLst>
          </p:cNvPr>
          <p:cNvSpPr>
            <a:spLocks noGrp="1"/>
          </p:cNvSpPr>
          <p:nvPr>
            <p:ph type="body" sz="quarter" idx="13" hasCustomPrompt="1"/>
          </p:nvPr>
        </p:nvSpPr>
        <p:spPr>
          <a:xfrm>
            <a:off x="4736631" y="1733376"/>
            <a:ext cx="4157663" cy="1496509"/>
          </a:xfrm>
        </p:spPr>
        <p:txBody>
          <a:bodyPr>
            <a:normAutofit/>
          </a:bodyPr>
          <a:lstStyle>
            <a:lvl1pPr marL="0" indent="0">
              <a:buNone/>
              <a:defRPr sz="2000"/>
            </a:lvl1pPr>
          </a:lstStyle>
          <a:p>
            <a:pPr lvl="0"/>
            <a:r>
              <a:rPr lang="en-US" dirty="0"/>
              <a:t>Extra textbox 1</a:t>
            </a:r>
          </a:p>
        </p:txBody>
      </p:sp>
      <p:sp>
        <p:nvSpPr>
          <p:cNvPr id="10" name="text 2">
            <a:extLst>
              <a:ext uri="{FF2B5EF4-FFF2-40B4-BE49-F238E27FC236}">
                <a16:creationId xmlns:a16="http://schemas.microsoft.com/office/drawing/2014/main" id="{00B7185F-B62F-4533-82F0-CEF7F1B9BA46}"/>
              </a:ext>
            </a:extLst>
          </p:cNvPr>
          <p:cNvSpPr>
            <a:spLocks noGrp="1"/>
          </p:cNvSpPr>
          <p:nvPr>
            <p:ph type="body" sz="quarter" idx="14" hasCustomPrompt="1"/>
          </p:nvPr>
        </p:nvSpPr>
        <p:spPr>
          <a:xfrm>
            <a:off x="4736631" y="4493091"/>
            <a:ext cx="4157663" cy="1496509"/>
          </a:xfrm>
        </p:spPr>
        <p:txBody>
          <a:bodyPr>
            <a:normAutofit/>
          </a:bodyPr>
          <a:lstStyle>
            <a:lvl1pPr marL="0" indent="0">
              <a:buNone/>
              <a:defRPr sz="2000"/>
            </a:lvl1pPr>
          </a:lstStyle>
          <a:p>
            <a:pPr lvl="0"/>
            <a:r>
              <a:rPr lang="en-US" dirty="0"/>
              <a:t>Extra textbox 2</a:t>
            </a:r>
          </a:p>
        </p:txBody>
      </p:sp>
      <p:sp>
        <p:nvSpPr>
          <p:cNvPr id="5" name="source link placeholder">
            <a:extLst>
              <a:ext uri="{FF2B5EF4-FFF2-40B4-BE49-F238E27FC236}">
                <a16:creationId xmlns:a16="http://schemas.microsoft.com/office/drawing/2014/main" id="{ACC3151A-7D7F-46F7-8D6E-F56B5D09B72E}"/>
              </a:ext>
            </a:extLst>
          </p:cNvPr>
          <p:cNvSpPr>
            <a:spLocks noGrp="1"/>
          </p:cNvSpPr>
          <p:nvPr>
            <p:ph type="body" sz="quarter" idx="15" hasCustomPrompt="1"/>
          </p:nvPr>
        </p:nvSpPr>
        <p:spPr>
          <a:xfrm>
            <a:off x="0" y="6296025"/>
            <a:ext cx="9144000" cy="548640"/>
          </a:xfrm>
        </p:spPr>
        <p:txBody>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Link text</a:t>
            </a:r>
          </a:p>
        </p:txBody>
      </p:sp>
    </p:spTree>
    <p:custDataLst>
      <p:tags r:id="rId1"/>
    </p:custDataLst>
    <p:extLst>
      <p:ext uri="{BB962C8B-B14F-4D97-AF65-F5344CB8AC3E}">
        <p14:creationId xmlns:p14="http://schemas.microsoft.com/office/powerpoint/2010/main" val="390508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Link">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0C2C3D7-F4D8-489E-8F20-E7B83E02B630}"/>
              </a:ext>
            </a:extLst>
          </p:cNvPr>
          <p:cNvSpPr>
            <a:spLocks noGrp="1"/>
          </p:cNvSpPr>
          <p:nvPr>
            <p:ph type="title"/>
          </p:nvPr>
        </p:nvSpPr>
        <p:spPr/>
        <p:txBody>
          <a:bodyPr/>
          <a:lstStyle/>
          <a:p>
            <a:r>
              <a:rPr lang="en-US"/>
              <a:t>Click to edit Master title style</a:t>
            </a:r>
          </a:p>
        </p:txBody>
      </p:sp>
      <p:sp>
        <p:nvSpPr>
          <p:cNvPr id="9" name="Content">
            <a:extLst>
              <a:ext uri="{FF2B5EF4-FFF2-40B4-BE49-F238E27FC236}">
                <a16:creationId xmlns:a16="http://schemas.microsoft.com/office/drawing/2014/main" id="{CE4301BA-0232-4E38-AD75-ADD522276190}"/>
              </a:ext>
            </a:extLst>
          </p:cNvPr>
          <p:cNvSpPr>
            <a:spLocks noGrp="1"/>
          </p:cNvSpPr>
          <p:nvPr>
            <p:ph idx="1"/>
          </p:nvPr>
        </p:nvSpPr>
        <p:spPr>
          <a:xfrm>
            <a:off x="628650" y="1825625"/>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a:extLst>
              <a:ext uri="{FF2B5EF4-FFF2-40B4-BE49-F238E27FC236}">
                <a16:creationId xmlns:a16="http://schemas.microsoft.com/office/drawing/2014/main" id="{43E72C91-C003-480A-80D0-F7424B216340}"/>
              </a:ext>
            </a:extLst>
          </p:cNvPr>
          <p:cNvSpPr>
            <a:spLocks noGrp="1"/>
          </p:cNvSpPr>
          <p:nvPr>
            <p:ph type="body" sz="quarter" idx="12" hasCustomPrompt="1"/>
          </p:nvPr>
        </p:nvSpPr>
        <p:spPr>
          <a:xfrm>
            <a:off x="0" y="6296025"/>
            <a:ext cx="9144000" cy="548640"/>
          </a:xfrm>
        </p:spPr>
        <p:txBody>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Link text</a:t>
            </a:r>
          </a:p>
        </p:txBody>
      </p:sp>
    </p:spTree>
    <p:extLst>
      <p:ext uri="{BB962C8B-B14F-4D97-AF65-F5344CB8AC3E}">
        <p14:creationId xmlns:p14="http://schemas.microsoft.com/office/powerpoint/2010/main" val="107631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columns with link">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0C2C3D7-F4D8-489E-8F20-E7B83E02B630}"/>
              </a:ext>
            </a:extLst>
          </p:cNvPr>
          <p:cNvSpPr>
            <a:spLocks noGrp="1"/>
          </p:cNvSpPr>
          <p:nvPr>
            <p:ph type="title"/>
          </p:nvPr>
        </p:nvSpPr>
        <p:spPr/>
        <p:txBody>
          <a:bodyPr/>
          <a:lstStyle/>
          <a:p>
            <a:r>
              <a:rPr lang="en-US"/>
              <a:t>Click to edit Master title style</a:t>
            </a:r>
          </a:p>
        </p:txBody>
      </p:sp>
      <p:sp>
        <p:nvSpPr>
          <p:cNvPr id="9" name="Content">
            <a:extLst>
              <a:ext uri="{FF2B5EF4-FFF2-40B4-BE49-F238E27FC236}">
                <a16:creationId xmlns:a16="http://schemas.microsoft.com/office/drawing/2014/main" id="{CE4301BA-0232-4E38-AD75-ADD522276190}"/>
              </a:ext>
            </a:extLst>
          </p:cNvPr>
          <p:cNvSpPr>
            <a:spLocks noGrp="1"/>
          </p:cNvSpPr>
          <p:nvPr>
            <p:ph idx="1" hasCustomPrompt="1"/>
          </p:nvPr>
        </p:nvSpPr>
        <p:spPr>
          <a:xfrm>
            <a:off x="309995" y="1825625"/>
            <a:ext cx="2765714" cy="4351338"/>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7" name="source">
            <a:extLst>
              <a:ext uri="{FF2B5EF4-FFF2-40B4-BE49-F238E27FC236}">
                <a16:creationId xmlns:a16="http://schemas.microsoft.com/office/drawing/2014/main" id="{43E72C91-C003-480A-80D0-F7424B216340}"/>
              </a:ext>
            </a:extLst>
          </p:cNvPr>
          <p:cNvSpPr>
            <a:spLocks noGrp="1"/>
          </p:cNvSpPr>
          <p:nvPr>
            <p:ph type="body" sz="quarter" idx="12" hasCustomPrompt="1"/>
          </p:nvPr>
        </p:nvSpPr>
        <p:spPr>
          <a:xfrm>
            <a:off x="0" y="6296025"/>
            <a:ext cx="9144000" cy="548640"/>
          </a:xfrm>
        </p:spPr>
        <p:txBody>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Link text</a:t>
            </a:r>
          </a:p>
        </p:txBody>
      </p:sp>
      <p:sp>
        <p:nvSpPr>
          <p:cNvPr id="5" name="Content">
            <a:extLst>
              <a:ext uri="{FF2B5EF4-FFF2-40B4-BE49-F238E27FC236}">
                <a16:creationId xmlns:a16="http://schemas.microsoft.com/office/drawing/2014/main" id="{6CCCF686-562D-44E9-867F-B701589AAC65}"/>
              </a:ext>
            </a:extLst>
          </p:cNvPr>
          <p:cNvSpPr>
            <a:spLocks noGrp="1"/>
          </p:cNvSpPr>
          <p:nvPr>
            <p:ph idx="13" hasCustomPrompt="1"/>
          </p:nvPr>
        </p:nvSpPr>
        <p:spPr>
          <a:xfrm>
            <a:off x="3240232" y="1825625"/>
            <a:ext cx="2765714" cy="4351338"/>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6" name="Content">
            <a:extLst>
              <a:ext uri="{FF2B5EF4-FFF2-40B4-BE49-F238E27FC236}">
                <a16:creationId xmlns:a16="http://schemas.microsoft.com/office/drawing/2014/main" id="{D10FF50E-C629-476A-9F22-04E91622C788}"/>
              </a:ext>
            </a:extLst>
          </p:cNvPr>
          <p:cNvSpPr>
            <a:spLocks noGrp="1"/>
          </p:cNvSpPr>
          <p:nvPr>
            <p:ph idx="14" hasCustomPrompt="1"/>
          </p:nvPr>
        </p:nvSpPr>
        <p:spPr>
          <a:xfrm>
            <a:off x="6170470" y="1825625"/>
            <a:ext cx="2765714" cy="4351338"/>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Tree>
    <p:extLst>
      <p:ext uri="{BB962C8B-B14F-4D97-AF65-F5344CB8AC3E}">
        <p14:creationId xmlns:p14="http://schemas.microsoft.com/office/powerpoint/2010/main" val="216668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text in side-by-side with link">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0C2C3D7-F4D8-489E-8F20-E7B83E02B630}"/>
              </a:ext>
            </a:extLst>
          </p:cNvPr>
          <p:cNvSpPr>
            <a:spLocks noGrp="1"/>
          </p:cNvSpPr>
          <p:nvPr>
            <p:ph type="title"/>
          </p:nvPr>
        </p:nvSpPr>
        <p:spPr/>
        <p:txBody>
          <a:bodyPr/>
          <a:lstStyle/>
          <a:p>
            <a:r>
              <a:rPr lang="en-US"/>
              <a:t>Click to edit Master title style</a:t>
            </a:r>
          </a:p>
        </p:txBody>
      </p:sp>
      <p:sp>
        <p:nvSpPr>
          <p:cNvPr id="4" name="Picture 1">
            <a:extLst>
              <a:ext uri="{FF2B5EF4-FFF2-40B4-BE49-F238E27FC236}">
                <a16:creationId xmlns:a16="http://schemas.microsoft.com/office/drawing/2014/main" id="{AAE346BC-6F32-4A7D-9DD6-3653FCDA7251}"/>
              </a:ext>
            </a:extLst>
          </p:cNvPr>
          <p:cNvSpPr>
            <a:spLocks noGrp="1"/>
          </p:cNvSpPr>
          <p:nvPr>
            <p:ph type="pic" sz="quarter" idx="18"/>
          </p:nvPr>
        </p:nvSpPr>
        <p:spPr>
          <a:xfrm>
            <a:off x="268922" y="1826260"/>
            <a:ext cx="914400" cy="914400"/>
          </a:xfrm>
        </p:spPr>
        <p:txBody>
          <a:bodyPr/>
          <a:lstStyle/>
          <a:p>
            <a:endParaRPr lang="en-US" dirty="0"/>
          </a:p>
        </p:txBody>
      </p:sp>
      <p:sp>
        <p:nvSpPr>
          <p:cNvPr id="5" name="Content 1">
            <a:extLst>
              <a:ext uri="{FF2B5EF4-FFF2-40B4-BE49-F238E27FC236}">
                <a16:creationId xmlns:a16="http://schemas.microsoft.com/office/drawing/2014/main" id="{6CCCF686-562D-44E9-867F-B701589AAC65}"/>
              </a:ext>
            </a:extLst>
          </p:cNvPr>
          <p:cNvSpPr>
            <a:spLocks noGrp="1"/>
          </p:cNvSpPr>
          <p:nvPr>
            <p:ph idx="13" hasCustomPrompt="1"/>
          </p:nvPr>
        </p:nvSpPr>
        <p:spPr>
          <a:xfrm>
            <a:off x="1806286" y="1825625"/>
            <a:ext cx="6812280" cy="99885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12" name="Picture 2">
            <a:extLst>
              <a:ext uri="{FF2B5EF4-FFF2-40B4-BE49-F238E27FC236}">
                <a16:creationId xmlns:a16="http://schemas.microsoft.com/office/drawing/2014/main" id="{A5CFB81E-7CBA-4E3A-9148-4BCF36061F71}"/>
              </a:ext>
            </a:extLst>
          </p:cNvPr>
          <p:cNvSpPr>
            <a:spLocks noGrp="1"/>
          </p:cNvSpPr>
          <p:nvPr>
            <p:ph type="pic" sz="quarter" idx="19"/>
          </p:nvPr>
        </p:nvSpPr>
        <p:spPr>
          <a:xfrm>
            <a:off x="268922" y="3324541"/>
            <a:ext cx="914400" cy="914400"/>
          </a:xfrm>
        </p:spPr>
        <p:txBody>
          <a:bodyPr/>
          <a:lstStyle/>
          <a:p>
            <a:endParaRPr lang="en-US"/>
          </a:p>
        </p:txBody>
      </p:sp>
      <p:sp>
        <p:nvSpPr>
          <p:cNvPr id="6" name="Content 2">
            <a:extLst>
              <a:ext uri="{FF2B5EF4-FFF2-40B4-BE49-F238E27FC236}">
                <a16:creationId xmlns:a16="http://schemas.microsoft.com/office/drawing/2014/main" id="{D10FF50E-C629-476A-9F22-04E91622C788}"/>
              </a:ext>
            </a:extLst>
          </p:cNvPr>
          <p:cNvSpPr>
            <a:spLocks noGrp="1"/>
          </p:cNvSpPr>
          <p:nvPr>
            <p:ph idx="14" hasCustomPrompt="1"/>
          </p:nvPr>
        </p:nvSpPr>
        <p:spPr>
          <a:xfrm>
            <a:off x="1806286" y="3324541"/>
            <a:ext cx="6812280" cy="99885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13" name="Picture 3">
            <a:extLst>
              <a:ext uri="{FF2B5EF4-FFF2-40B4-BE49-F238E27FC236}">
                <a16:creationId xmlns:a16="http://schemas.microsoft.com/office/drawing/2014/main" id="{A8AE46D1-DE4F-44BE-B8F8-3EC17E376735}"/>
              </a:ext>
            </a:extLst>
          </p:cNvPr>
          <p:cNvSpPr>
            <a:spLocks noGrp="1"/>
          </p:cNvSpPr>
          <p:nvPr>
            <p:ph type="pic" sz="quarter" idx="20"/>
          </p:nvPr>
        </p:nvSpPr>
        <p:spPr>
          <a:xfrm>
            <a:off x="268922" y="4683283"/>
            <a:ext cx="808038" cy="823437"/>
          </a:xfrm>
        </p:spPr>
        <p:txBody>
          <a:bodyPr/>
          <a:lstStyle/>
          <a:p>
            <a:endParaRPr lang="en-US"/>
          </a:p>
        </p:txBody>
      </p:sp>
      <p:sp>
        <p:nvSpPr>
          <p:cNvPr id="11" name="Content 3">
            <a:extLst>
              <a:ext uri="{FF2B5EF4-FFF2-40B4-BE49-F238E27FC236}">
                <a16:creationId xmlns:a16="http://schemas.microsoft.com/office/drawing/2014/main" id="{393E8F3B-598F-4108-BDC4-1BA7A71B1724}"/>
              </a:ext>
            </a:extLst>
          </p:cNvPr>
          <p:cNvSpPr>
            <a:spLocks noGrp="1"/>
          </p:cNvSpPr>
          <p:nvPr>
            <p:ph idx="17" hasCustomPrompt="1"/>
          </p:nvPr>
        </p:nvSpPr>
        <p:spPr>
          <a:xfrm>
            <a:off x="1806286" y="4627404"/>
            <a:ext cx="6812280" cy="998855"/>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7" name="source">
            <a:extLst>
              <a:ext uri="{FF2B5EF4-FFF2-40B4-BE49-F238E27FC236}">
                <a16:creationId xmlns:a16="http://schemas.microsoft.com/office/drawing/2014/main" id="{43E72C91-C003-480A-80D0-F7424B216340}"/>
              </a:ext>
            </a:extLst>
          </p:cNvPr>
          <p:cNvSpPr>
            <a:spLocks noGrp="1"/>
          </p:cNvSpPr>
          <p:nvPr>
            <p:ph type="body" sz="quarter" idx="12" hasCustomPrompt="1"/>
          </p:nvPr>
        </p:nvSpPr>
        <p:spPr>
          <a:xfrm>
            <a:off x="0" y="6296025"/>
            <a:ext cx="9144000" cy="548640"/>
          </a:xfrm>
        </p:spPr>
        <p:txBody>
          <a:bodyPr/>
          <a:lstStyle>
            <a:lvl1pPr marL="0" indent="0" algn="ctr">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Link text</a:t>
            </a:r>
          </a:p>
        </p:txBody>
      </p:sp>
    </p:spTree>
    <p:extLst>
      <p:ext uri="{BB962C8B-B14F-4D97-AF65-F5344CB8AC3E}">
        <p14:creationId xmlns:p14="http://schemas.microsoft.com/office/powerpoint/2010/main" val="71931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a:solidFill>
            <a:schemeClr val="bg2"/>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10/14/2019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multi-colored decorative border">
            <a:extLst>
              <a:ext uri="{FF2B5EF4-FFF2-40B4-BE49-F238E27FC236}">
                <a16:creationId xmlns:a16="http://schemas.microsoft.com/office/drawing/2014/main" id="{5804A058-1330-4D68-863B-BC1EF8C6251D}"/>
              </a:ext>
              <a:ext uri="{C183D7F6-B498-43B3-948B-1728B52AA6E4}">
                <adec:decorative xmlns:adec="http://schemas.microsoft.com/office/drawing/2017/decorative" xmlns=""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1328413"/>
            <a:ext cx="9144000" cy="98111"/>
          </a:xfrm>
          <a:prstGeom prst="rect">
            <a:avLst/>
          </a:prstGeom>
        </p:spPr>
      </p:pic>
    </p:spTree>
    <p:extLst>
      <p:ext uri="{BB962C8B-B14F-4D97-AF65-F5344CB8AC3E}">
        <p14:creationId xmlns:p14="http://schemas.microsoft.com/office/powerpoint/2010/main" val="3952364753"/>
      </p:ext>
    </p:extLst>
  </p:cSld>
  <p:clrMap bg1="lt1" tx1="dk1" bg2="lt2" tx2="dk2" accent1="accent1" accent2="accent2" accent3="accent3" accent4="accent4" accent5="accent5" accent6="accent6" hlink="hlink" folHlink="folHlink"/>
  <p:sldLayoutIdLst>
    <p:sldLayoutId id="2147483681" r:id="rId1"/>
    <p:sldLayoutId id="2147483685" r:id="rId2"/>
    <p:sldLayoutId id="2147483694" r:id="rId3"/>
    <p:sldLayoutId id="2147483691" r:id="rId4"/>
    <p:sldLayoutId id="2147483692" r:id="rId5"/>
    <p:sldLayoutId id="2147483693" r:id="rId6"/>
    <p:sldLayoutId id="2147483695" r:id="rId7"/>
  </p:sldLayoutIdLst>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png"/><Relationship Id="rId18" Type="http://schemas.openxmlformats.org/officeDocument/2006/relationships/slide" Target="slide61.xml"/><Relationship Id="rId3" Type="http://schemas.openxmlformats.org/officeDocument/2006/relationships/image" Target="../media/image11.png"/><Relationship Id="rId21" Type="http://schemas.openxmlformats.org/officeDocument/2006/relationships/image" Target="../media/image23.png"/><Relationship Id="rId7" Type="http://schemas.openxmlformats.org/officeDocument/2006/relationships/image" Target="../media/image22.png"/><Relationship Id="rId12" Type="http://schemas.openxmlformats.org/officeDocument/2006/relationships/slide" Target="slide11.xml"/><Relationship Id="rId17"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slide" Target="slide43.xml"/><Relationship Id="rId20" Type="http://schemas.openxmlformats.org/officeDocument/2006/relationships/slide" Target="slide7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1.png"/><Relationship Id="rId5" Type="http://schemas.openxmlformats.org/officeDocument/2006/relationships/image" Target="../media/image13.png"/><Relationship Id="rId15" Type="http://schemas.openxmlformats.org/officeDocument/2006/relationships/image" Target="../media/image13.png"/><Relationship Id="rId23" Type="http://schemas.openxmlformats.org/officeDocument/2006/relationships/image" Target="../media/image24.png"/><Relationship Id="rId10" Type="http://schemas.openxmlformats.org/officeDocument/2006/relationships/slide" Target="slide1.xml"/><Relationship Id="rId19" Type="http://schemas.openxmlformats.org/officeDocument/2006/relationships/image" Target="../media/image22.png"/><Relationship Id="rId4" Type="http://schemas.openxmlformats.org/officeDocument/2006/relationships/image" Target="../media/image12.png"/><Relationship Id="rId9" Type="http://schemas.openxmlformats.org/officeDocument/2006/relationships/image" Target="../media/image24.png"/><Relationship Id="rId14" Type="http://schemas.openxmlformats.org/officeDocument/2006/relationships/slide" Target="slide27.xml"/><Relationship Id="rId22" Type="http://schemas.openxmlformats.org/officeDocument/2006/relationships/slide" Target="slide8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drugabuse.gov/related-topics/trends-statistics/overdose-death-rate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dc.gov/pwid/vulnerable-counties-data.html" TargetMode="External"/><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dsociety.org/globalassets/idsa/news-and-publication/press-releases/2018/id-and-the-opioid-epidemic-policy-brief_3-19-2018-updated.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cdc.gov/media/releases/2017/p-hepatitis-c-infections-tripled.html" TargetMode="External"/><Relationship Id="rId5" Type="http://schemas.openxmlformats.org/officeDocument/2006/relationships/hyperlink" Target="https://www.cdc.gov/nchs/products/databriefs/db294.htm"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comments" Target="../comments/comment5.xml"/><Relationship Id="rId5" Type="http://schemas.openxmlformats.org/officeDocument/2006/relationships/image" Target="../media/image36.png"/><Relationship Id="rId4" Type="http://schemas.openxmlformats.org/officeDocument/2006/relationships/hyperlink" Target="https://www.kff.org/hivaids/fact-sheet/the-hivaids-epidemic-in-the-united-states-the-basic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hhs.gov/hepatitis/blog/2018/02/21/the-rise-in-acute-hepatitis-b-infection-in-the-us.html"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hepbunited.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hhs.gov/hepatitis/blog/2018/02/21/the-rise-in-acute-hepatitis-b-infection-in-the-us.html"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www.hepbunited.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chhstp/newsroom/2017/hepatitis-c-and-opioid-injection-press-release.htm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media/releases/2017/p-hepatitis-c-infections-tripled.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uspreventiveservicestaskforce.org/Page/Name/uspstf-a-and-b-recommendations/"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asldpubs.onlinelibrary.wiley.com/doi/full/10.1002/hep.27377"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https://minorityhealth.hhs.gov/omh/browse.aspx?lvl=2&amp;lvlid=92"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www.cdc.gov/hepatitis/RiskAssessment"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www.health.ny.gov/diseases/communicable/hepatitis/assessment.htm" TargetMode="External"/><Relationship Id="rId4" Type="http://schemas.openxmlformats.org/officeDocument/2006/relationships/hyperlink" Target="https://www.health.state.mn.us/diseases/stds/riskassess/riskassess.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nationallatinonetwork.org/images/Trauma-Informed-Principles-through-a-Culturally-Specific-Lens_FINAL.pdf"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hyperlink" Target="https://www.cdc.gov/mmwr/preview/mmwrhtml/mm6218a5.ht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hyperlink" Target="https://attcnetwork.org/centers/global-attc/hcv-rna-provider-car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hyperlink" Target="https://youtu.be/e0MIJjulGWc" TargetMode="External"/><Relationship Id="rId13" Type="http://schemas.openxmlformats.org/officeDocument/2006/relationships/hyperlink" Target="https://www.youtube.com/channel/UCFEkg9PA4CDdEl-oElekjHw" TargetMode="External"/><Relationship Id="rId3" Type="http://schemas.openxmlformats.org/officeDocument/2006/relationships/image" Target="../media/image55.png"/><Relationship Id="rId7" Type="http://schemas.openxmlformats.org/officeDocument/2006/relationships/image" Target="../media/image57.png"/><Relationship Id="rId12" Type="http://schemas.openxmlformats.org/officeDocument/2006/relationships/hyperlink" Target="https://youtu.be/Priu0NZ8I6g"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hyperlink" Target="https://youtu.be/xFN4jTJ4QJ4" TargetMode="External"/><Relationship Id="rId11" Type="http://schemas.openxmlformats.org/officeDocument/2006/relationships/image" Target="../media/image59.png"/><Relationship Id="rId5" Type="http://schemas.openxmlformats.org/officeDocument/2006/relationships/image" Target="../media/image56.png"/><Relationship Id="rId10" Type="http://schemas.openxmlformats.org/officeDocument/2006/relationships/hyperlink" Target="https://youtu.be/ta2CTRV46oM" TargetMode="External"/><Relationship Id="rId4" Type="http://schemas.openxmlformats.org/officeDocument/2006/relationships/hyperlink" Target="https://youtu.be/HuoG0Lneono" TargetMode="External"/><Relationship Id="rId9"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www.integration.samhsa.gov/clinical-practice/SBIRT"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myliverexam.com/en/fibrometer-test.html" TargetMode="External"/><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hyperlink" Target="http://www.hepatitisc.uw.edu/go/evaluation-treatment/treatment-initiation-decision/core-concept/all" TargetMode="External"/><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hyperlink" Target="http://www.hepatitiscentral.com/medications-to-treat-hepatitis-c-a-timeline"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hyperlink" Target="http://www.hepatitiscentral.com/medications-to-treat-hepatitis-c-a-timeline" TargetMode="External"/><Relationship Id="rId5" Type="http://schemas.openxmlformats.org/officeDocument/2006/relationships/image" Target="../media/image67.pn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www.hepatitiscentral.com/medications-to-treat-hepatitis-c-a-timeline"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hyperlink" Target="http://hepatitiscmedications.hcvadvocate.org/" TargetMode="External"/><Relationship Id="rId5" Type="http://schemas.openxmlformats.org/officeDocument/2006/relationships/hyperlink" Target="http://www.hcvguidelines.org/full-report/initial-treatment-hcv-infection" TargetMode="External"/><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www.mavyret.com/?cid=ppc_ppd_ggl_HCV_Branded_2017_mavyret_Phrase_46A1921427&amp;gclid=CjwKCAjwsfreBRB9EiwAikSUHT27Xb7dC-IhIM6hWqmFaH8nOtll4mlVVw4IGPOLIxsQTl6ubG7ZhoCFhIQAvD_BwE" TargetMode="External"/><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hyperlink" Target="http://www.hcvguidelines.org/" TargetMode="Externa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hyperlink" Target="https://www.fda.gov/forpatients/illness/hepatitisbc/ucm408658.htm" TargetMode="External"/><Relationship Id="rId5" Type="http://schemas.openxmlformats.org/officeDocument/2006/relationships/hyperlink" Target="http://emedicine.medscape.com/article/177792-treatment" TargetMode="External"/><Relationship Id="rId4" Type="http://schemas.openxmlformats.org/officeDocument/2006/relationships/hyperlink" Target="http://hepatitiscnewdrugresearch.com/approved-treatments-for-hepatitis-c.htm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hcvguidelines.org/full-report/monitoring-patients-who-are-starting-hepatitis-c-treatment-are-treatment-or-have" TargetMode="External"/><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hyperlink" Target="https://www.hcvguidelines.org/unique-populations/hiv-hcv" TargetMode="External"/><Relationship Id="rId2" Type="http://schemas.openxmlformats.org/officeDocument/2006/relationships/notesSlide" Target="../notesSlides/notesSlide73.xml"/><Relationship Id="rId1" Type="http://schemas.openxmlformats.org/officeDocument/2006/relationships/slideLayout" Target="../slideLayouts/slideLayout5.xml"/><Relationship Id="rId5" Type="http://schemas.openxmlformats.org/officeDocument/2006/relationships/hyperlink" Target="http://www.hcvguidelines.org/full-report/unique-patient-populations-patients-hivhcv-coinfection" TargetMode="External"/><Relationship Id="rId4" Type="http://schemas.openxmlformats.org/officeDocument/2006/relationships/hyperlink" Target="https://aidsinfo.nih.gov/guidelines/html/1/adult-and-adolescent-arv/26/hcv-hiv"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www.hcvguidelines.org/evaluate/when-whom"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www.gilead.com/responsibility/us-patient-access/support%20path%20for%20sovaldi%20and%20harvoni"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hyperlink" Target="http://www.patientassistanceprograms.net/?gclid=CLnKwdefiNACFQRehgodnyoB8Q"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panfoundation.org/"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hyperlink" Target="http://www.aidsmeds.com/articles/PAPs_Copays_19740.shtml" TargetMode="External"/><Relationship Id="rId4" Type="http://schemas.openxmlformats.org/officeDocument/2006/relationships/hyperlink" Target="http://www.healthwellfoundation.org/hepatitis-c"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hab.hrsa.gov/files/hepatitiscmodelstools.pdf" TargetMode="External"/><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caringambassadors.org/" TargetMode="External"/><Relationship Id="rId7" Type="http://schemas.openxmlformats.org/officeDocument/2006/relationships/hyperlink" Target="http://www.liverfoundation.org/support" TargetMode="External"/><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hyperlink" Target="http://www.hcvadvocate.org/" TargetMode="External"/><Relationship Id="rId5" Type="http://schemas.openxmlformats.org/officeDocument/2006/relationships/hyperlink" Target="http://help4hep.org/" TargetMode="External"/><Relationship Id="rId4" Type="http://schemas.openxmlformats.org/officeDocument/2006/relationships/hyperlink" Target="http://nvhr.org/"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hcvguidelines.org/" TargetMode="External"/><Relationship Id="rId7" Type="http://schemas.openxmlformats.org/officeDocument/2006/relationships/hyperlink" Target="http://echo.unm.edu/" TargetMode="External"/><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hyperlink" Target="http://aids.gov/pdf/vhap-workbook-for-stakeholders.pdf" TargetMode="External"/><Relationship Id="rId5" Type="http://schemas.openxmlformats.org/officeDocument/2006/relationships/hyperlink" Target="http://www.hepatitis.va.gov/" TargetMode="External"/><Relationship Id="rId4" Type="http://schemas.openxmlformats.org/officeDocument/2006/relationships/hyperlink" Target="http://www.cdc.gov/hepatit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71C43714-6C63-48A3-9A1F-AA40E942BF65}"/>
              </a:ext>
            </a:extLst>
          </p:cNvPr>
          <p:cNvSpPr>
            <a:spLocks noGrp="1"/>
          </p:cNvSpPr>
          <p:nvPr>
            <p:ph type="title"/>
          </p:nvPr>
        </p:nvSpPr>
        <p:spPr>
          <a:solidFill>
            <a:schemeClr val="bg2"/>
          </a:solidFill>
        </p:spPr>
        <p:txBody>
          <a:bodyPr vert="horz" lIns="91440" tIns="45720" rIns="91440" bIns="45720" rtlCol="0" anchor="ctr">
            <a:normAutofit/>
          </a:bodyPr>
          <a:lstStyle/>
          <a:p>
            <a:pPr algn="ctr"/>
            <a:r>
              <a:rPr lang="en-US" dirty="0"/>
              <a:t>HCV Current and </a:t>
            </a:r>
            <a:br>
              <a:rPr lang="en-US" dirty="0"/>
            </a:br>
            <a:r>
              <a:rPr lang="en-US" dirty="0"/>
              <a:t>Curriculum Authors</a:t>
            </a:r>
          </a:p>
        </p:txBody>
      </p:sp>
      <p:sp>
        <p:nvSpPr>
          <p:cNvPr id="3" name="Content">
            <a:extLst>
              <a:ext uri="{FF2B5EF4-FFF2-40B4-BE49-F238E27FC236}">
                <a16:creationId xmlns:a16="http://schemas.microsoft.com/office/drawing/2014/main" id="{9F6543C0-53D4-EB4A-9D86-764AFDF36201}"/>
              </a:ext>
            </a:extLst>
          </p:cNvPr>
          <p:cNvSpPr>
            <a:spLocks noGrp="1"/>
          </p:cNvSpPr>
          <p:nvPr>
            <p:ph idx="1"/>
          </p:nvPr>
        </p:nvSpPr>
        <p:spPr/>
        <p:txBody>
          <a:bodyPr>
            <a:noAutofit/>
          </a:bodyPr>
          <a:lstStyle/>
          <a:p>
            <a:pPr>
              <a:spcBef>
                <a:spcPts val="0"/>
              </a:spcBef>
              <a:spcAft>
                <a:spcPts val="450"/>
              </a:spcAft>
            </a:pPr>
            <a:r>
              <a:rPr lang="en-US" sz="1400" b="1" i="1" dirty="0">
                <a:solidFill>
                  <a:srgbClr val="003366"/>
                </a:solidFill>
              </a:rPr>
              <a:t>HCV Current </a:t>
            </a:r>
            <a:r>
              <a:rPr lang="en-US" sz="1400" dirty="0"/>
              <a:t>is a national initiative developed by the ATTC Regional Centers, funded by Substance Abuse and Mental Health Services Administration (SAMHSA) as a comprehensive response to the hepatitis C virus (HCV) epidemic in the United States.</a:t>
            </a:r>
          </a:p>
          <a:p>
            <a:pPr>
              <a:spcBef>
                <a:spcPts val="0"/>
              </a:spcBef>
              <a:spcAft>
                <a:spcPts val="450"/>
              </a:spcAft>
            </a:pPr>
            <a:r>
              <a:rPr lang="en-US" sz="1400" b="1" i="1" dirty="0">
                <a:solidFill>
                  <a:srgbClr val="003366"/>
                </a:solidFill>
              </a:rPr>
              <a:t>HCV Current </a:t>
            </a:r>
            <a:r>
              <a:rPr lang="en-US" sz="1400" dirty="0"/>
              <a:t>is designed to help increase HCV knowledge among medical and behavioral health professionals, especially staff at federally qualified health centers (FQHC) and Opioid Treatment Programs (OTP). The project offers an array of resources and downloadable tools for health professionals, including online and in-person curriculum and trainings throughout all regions in the United States.</a:t>
            </a:r>
          </a:p>
          <a:p>
            <a:pPr marL="0" indent="0">
              <a:spcBef>
                <a:spcPts val="0"/>
              </a:spcBef>
              <a:spcAft>
                <a:spcPts val="450"/>
              </a:spcAft>
              <a:buNone/>
            </a:pPr>
            <a:endParaRPr lang="en-US" sz="1400" dirty="0"/>
          </a:p>
          <a:p>
            <a:pPr marL="0" indent="0" defTabSz="685800" fontAlgn="base">
              <a:spcAft>
                <a:spcPct val="0"/>
              </a:spcAft>
              <a:buClr>
                <a:srgbClr val="009999"/>
              </a:buClr>
              <a:buSzPct val="75000"/>
              <a:buNone/>
              <a:defRPr/>
            </a:pPr>
            <a:r>
              <a:rPr lang="en-US" sz="1400" dirty="0"/>
              <a:t>	</a:t>
            </a:r>
            <a:r>
              <a:rPr kumimoji="1" lang="en-US" sz="1400" b="1" kern="0" dirty="0"/>
              <a:t>Brian R. </a:t>
            </a:r>
            <a:r>
              <a:rPr kumimoji="1" lang="en-US" sz="1400" b="1" kern="0" dirty="0" err="1"/>
              <a:t>Edlin</a:t>
            </a:r>
            <a:r>
              <a:rPr kumimoji="1" lang="en-US" sz="1400" b="1" kern="0" dirty="0"/>
              <a:t>, MD, FACP, FIDSA</a:t>
            </a:r>
            <a:br>
              <a:rPr kumimoji="1" lang="en-US" sz="1400" b="1" kern="0" dirty="0"/>
            </a:br>
            <a:r>
              <a:rPr kumimoji="1" lang="en-US" sz="1400" b="1" kern="0" dirty="0"/>
              <a:t>	</a:t>
            </a:r>
            <a:r>
              <a:rPr kumimoji="1" lang="en-US" sz="1400" kern="0" dirty="0"/>
              <a:t>Senior Principal Investigator, NDRI</a:t>
            </a:r>
            <a:br>
              <a:rPr kumimoji="1" lang="en-US" sz="1400" kern="0" dirty="0"/>
            </a:br>
            <a:r>
              <a:rPr kumimoji="1" lang="en-US" sz="1400" kern="0" dirty="0"/>
              <a:t>	Institute for Infectious Disease Research</a:t>
            </a:r>
            <a:br>
              <a:rPr kumimoji="1" lang="en-US" sz="1400" kern="0" dirty="0"/>
            </a:br>
            <a:r>
              <a:rPr kumimoji="1" lang="en-US" sz="1400" kern="0" dirty="0"/>
              <a:t/>
            </a:r>
            <a:br>
              <a:rPr kumimoji="1" lang="en-US" sz="1400" kern="0" dirty="0"/>
            </a:br>
            <a:r>
              <a:rPr kumimoji="1" lang="en-US" sz="1400" kern="0" dirty="0"/>
              <a:t>	</a:t>
            </a:r>
            <a:r>
              <a:rPr kumimoji="1" lang="en-US" sz="1400" b="1" kern="0" dirty="0"/>
              <a:t>Diana Padilla</a:t>
            </a:r>
            <a:br>
              <a:rPr kumimoji="1" lang="en-US" sz="1400" b="1" kern="0" dirty="0"/>
            </a:br>
            <a:r>
              <a:rPr kumimoji="1" lang="en-US" sz="1400" b="1" kern="0" dirty="0"/>
              <a:t>	</a:t>
            </a:r>
            <a:r>
              <a:rPr kumimoji="1" lang="en-US" sz="1400" kern="0" dirty="0"/>
              <a:t>Program Manager, NDRI-USA</a:t>
            </a:r>
            <a:br>
              <a:rPr kumimoji="1" lang="en-US" sz="1400" kern="0" dirty="0"/>
            </a:br>
            <a:r>
              <a:rPr kumimoji="1" lang="en-US" sz="1400" kern="0" dirty="0"/>
              <a:t>	Hepatitis C Specialist, </a:t>
            </a:r>
            <a:br>
              <a:rPr kumimoji="1" lang="en-US" sz="1400" kern="0" dirty="0"/>
            </a:br>
            <a:r>
              <a:rPr kumimoji="1" lang="en-US" sz="1400" kern="0" dirty="0"/>
              <a:t>	Northeast &amp; Caribbean ATTC</a:t>
            </a:r>
          </a:p>
          <a:p>
            <a:pPr marL="0" indent="0" defTabSz="685800">
              <a:buNone/>
            </a:pPr>
            <a:r>
              <a:rPr lang="en-US" sz="1400" b="1" dirty="0"/>
              <a:t>	Beth A. Rutkowski, MPH </a:t>
            </a:r>
            <a:br>
              <a:rPr lang="en-US" sz="1400" b="1" dirty="0"/>
            </a:br>
            <a:r>
              <a:rPr lang="en-US" sz="1400" b="1" dirty="0"/>
              <a:t>	</a:t>
            </a:r>
            <a:r>
              <a:rPr lang="en-US" sz="1400" dirty="0"/>
              <a:t>Associate Director of Training and Epidemiologist</a:t>
            </a:r>
            <a:br>
              <a:rPr lang="en-US" sz="1400" dirty="0"/>
            </a:br>
            <a:r>
              <a:rPr lang="en-US" sz="1400" dirty="0"/>
              <a:t>	Pacific Southwest ATTC </a:t>
            </a:r>
            <a:br>
              <a:rPr lang="en-US" sz="1400" dirty="0"/>
            </a:br>
            <a:r>
              <a:rPr lang="en-US" sz="1400" dirty="0"/>
              <a:t>	UCLA Integrated Substance Abuse Programs</a:t>
            </a:r>
          </a:p>
          <a:p>
            <a:pPr marL="0" indent="0">
              <a:buNone/>
            </a:pPr>
            <a:endParaRPr lang="en-US" sz="1400" dirty="0"/>
          </a:p>
        </p:txBody>
      </p:sp>
    </p:spTree>
    <p:extLst>
      <p:ext uri="{BB962C8B-B14F-4D97-AF65-F5344CB8AC3E}">
        <p14:creationId xmlns:p14="http://schemas.microsoft.com/office/powerpoint/2010/main" val="345766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E51A432-9452-47E9-94B2-6B0917700EAF}"/>
              </a:ext>
            </a:extLst>
          </p:cNvPr>
          <p:cNvSpPr>
            <a:spLocks noGrp="1"/>
          </p:cNvSpPr>
          <p:nvPr>
            <p:ph type="title"/>
          </p:nvPr>
        </p:nvSpPr>
        <p:spPr/>
        <p:txBody>
          <a:bodyPr/>
          <a:lstStyle/>
          <a:p>
            <a:r>
              <a:rPr lang="en-US" dirty="0"/>
              <a:t>Presentation Menu</a:t>
            </a:r>
          </a:p>
        </p:txBody>
      </p:sp>
      <p:sp>
        <p:nvSpPr>
          <p:cNvPr id="13" name="Content">
            <a:extLst>
              <a:ext uri="{FF2B5EF4-FFF2-40B4-BE49-F238E27FC236}">
                <a16:creationId xmlns:a16="http://schemas.microsoft.com/office/drawing/2014/main" id="{737FB50D-DD1B-44B7-8A1A-B07ACB9390C6}"/>
              </a:ext>
            </a:extLst>
          </p:cNvPr>
          <p:cNvSpPr>
            <a:spLocks noGrp="1"/>
          </p:cNvSpPr>
          <p:nvPr>
            <p:ph idx="1"/>
          </p:nvPr>
        </p:nvSpPr>
        <p:spPr>
          <a:xfrm>
            <a:off x="628650" y="1825625"/>
            <a:ext cx="7886700" cy="849842"/>
          </a:xfrm>
        </p:spPr>
        <p:txBody>
          <a:bodyPr>
            <a:normAutofit/>
          </a:bodyPr>
          <a:lstStyle/>
          <a:p>
            <a:pPr marL="0" indent="0">
              <a:buNone/>
            </a:pPr>
            <a:r>
              <a:rPr lang="en-US" sz="2000" i="1" dirty="0"/>
              <a:t>Select a cover page to jump to that section of the presentation.</a:t>
            </a:r>
          </a:p>
        </p:txBody>
      </p:sp>
      <mc:AlternateContent xmlns:mc="http://schemas.openxmlformats.org/markup-compatibility/2006">
        <mc:Choice xmlns:psuz="http://schemas.microsoft.com/office/powerpoint/2016/summaryzoom" xmlns="" Requires="psuz">
          <p:graphicFrame>
            <p:nvGraphicFramePr>
              <p:cNvPr id="5" name="Summary Zoom 4">
                <a:extLst>
                  <a:ext uri="{FF2B5EF4-FFF2-40B4-BE49-F238E27FC236}">
                    <a16:creationId xmlns:a16="http://schemas.microsoft.com/office/drawing/2014/main" id="{3C8CF8C0-ED4E-4F03-8D3C-3EC528802529}"/>
                  </a:ext>
                </a:extLst>
              </p:cNvPr>
              <p:cNvGraphicFramePr>
                <a:graphicFrameLocks noChangeAspect="1"/>
              </p:cNvGraphicFramePr>
              <p:nvPr>
                <p:extLst>
                  <p:ext uri="{D42A27DB-BD31-4B8C-83A1-F6EECF244321}">
                    <p14:modId xmlns:p14="http://schemas.microsoft.com/office/powerpoint/2010/main" val="1737161795"/>
                  </p:ext>
                </p:extLst>
              </p:nvPr>
            </p:nvGraphicFramePr>
            <p:xfrm>
              <a:off x="628650" y="2250546"/>
              <a:ext cx="8210551" cy="4047066"/>
            </p:xfrm>
            <a:graphic>
              <a:graphicData uri="http://schemas.microsoft.com/office/powerpoint/2016/summaryzoom">
                <psuz:summaryZm>
                  <psuz:summaryZmObj sectionId="{05A0370D-986D-4081-B96F-1CC2AAD1EB4A}">
                    <psuz:zmPr id="{86FE967A-1098-4C37-861B-20C4B0429937}" transitionDur="1000">
                      <p166:blipFill xmlns:p166="http://schemas.microsoft.com/office/powerpoint/2016/6/main">
                        <a:blip r:embed="rId3"/>
                        <a:stretch>
                          <a:fillRect/>
                        </a:stretch>
                      </p166:blipFill>
                      <p166:spPr xmlns:p166="http://schemas.microsoft.com/office/powerpoint/2016/6/main">
                        <a:xfrm>
                          <a:off x="271976" y="591819"/>
                          <a:ext cx="1847373" cy="1385529"/>
                        </a:xfrm>
                        <a:prstGeom prst="rect">
                          <a:avLst/>
                        </a:prstGeom>
                        <a:ln w="3175">
                          <a:solidFill>
                            <a:prstClr val="ltGray"/>
                          </a:solidFill>
                        </a:ln>
                      </p166:spPr>
                    </psuz:zmPr>
                  </psuz:summaryZmObj>
                  <psuz:summaryZmObj sectionId="{4757FC05-7068-4244-840E-4C7015725762}">
                    <psuz:zmPr id="{5487DB48-4F29-4F3C-9767-E56844B2F76B}" transitionDur="1000">
                      <p166:blipFill xmlns:p166="http://schemas.microsoft.com/office/powerpoint/2016/6/main">
                        <a:blip r:embed="rId4"/>
                        <a:stretch>
                          <a:fillRect/>
                        </a:stretch>
                      </p166:blipFill>
                      <p166:spPr xmlns:p166="http://schemas.microsoft.com/office/powerpoint/2016/6/main">
                        <a:xfrm>
                          <a:off x="2211718" y="591819"/>
                          <a:ext cx="1847373" cy="1385529"/>
                        </a:xfrm>
                        <a:prstGeom prst="rect">
                          <a:avLst/>
                        </a:prstGeom>
                        <a:ln w="3175">
                          <a:solidFill>
                            <a:prstClr val="ltGray"/>
                          </a:solidFill>
                        </a:ln>
                      </p166:spPr>
                    </psuz:zmPr>
                  </psuz:summaryZmObj>
                  <psuz:summaryZmObj sectionId="{C578CBF6-A8CE-4EF7-BFEF-3890BED27E79}">
                    <psuz:zmPr id="{6E5D3D58-5B2B-4685-AE45-4B68E3DAE6EB}" transitionDur="1000">
                      <p166:blipFill xmlns:p166="http://schemas.microsoft.com/office/powerpoint/2016/6/main">
                        <a:blip r:embed="rId5"/>
                        <a:stretch>
                          <a:fillRect/>
                        </a:stretch>
                      </p166:blipFill>
                      <p166:spPr xmlns:p166="http://schemas.microsoft.com/office/powerpoint/2016/6/main">
                        <a:xfrm>
                          <a:off x="4151460" y="591819"/>
                          <a:ext cx="1847373" cy="1385529"/>
                        </a:xfrm>
                        <a:prstGeom prst="rect">
                          <a:avLst/>
                        </a:prstGeom>
                        <a:ln w="3175">
                          <a:solidFill>
                            <a:prstClr val="ltGray"/>
                          </a:solidFill>
                        </a:ln>
                      </p166:spPr>
                    </psuz:zmPr>
                  </psuz:summaryZmObj>
                  <psuz:summaryZmObj sectionId="{85351252-C6D4-4EA5-8B14-24A2F4F85C52}">
                    <psuz:zmPr id="{606FADD6-E92A-44C9-B0C1-CE74F1EF1315}" transitionDur="1000">
                      <p166:blipFill xmlns:p166="http://schemas.microsoft.com/office/powerpoint/2016/6/main">
                        <a:blip r:embed="rId6"/>
                        <a:stretch>
                          <a:fillRect/>
                        </a:stretch>
                      </p166:blipFill>
                      <p166:spPr xmlns:p166="http://schemas.microsoft.com/office/powerpoint/2016/6/main">
                        <a:xfrm>
                          <a:off x="6091202" y="591819"/>
                          <a:ext cx="1847373" cy="1385529"/>
                        </a:xfrm>
                        <a:prstGeom prst="rect">
                          <a:avLst/>
                        </a:prstGeom>
                        <a:ln w="3175">
                          <a:solidFill>
                            <a:prstClr val="ltGray"/>
                          </a:solidFill>
                        </a:ln>
                      </p166:spPr>
                    </psuz:zmPr>
                  </psuz:summaryZmObj>
                  <psuz:summaryZmObj sectionId="{EE6EE4CF-CA68-4A04-B8B0-82D0A6BA72D5}">
                    <psuz:zmPr id="{82017E30-1B4C-4E07-88BB-5A41CA69FFE8}" transitionDur="1000">
                      <p166:blipFill xmlns:p166="http://schemas.microsoft.com/office/powerpoint/2016/6/main">
                        <a:blip r:embed="rId7"/>
                        <a:stretch>
                          <a:fillRect/>
                        </a:stretch>
                      </p166:blipFill>
                      <p166:spPr xmlns:p166="http://schemas.microsoft.com/office/powerpoint/2016/6/main">
                        <a:xfrm>
                          <a:off x="271976" y="2069717"/>
                          <a:ext cx="1847373" cy="1385529"/>
                        </a:xfrm>
                        <a:prstGeom prst="rect">
                          <a:avLst/>
                        </a:prstGeom>
                        <a:ln w="3175">
                          <a:solidFill>
                            <a:prstClr val="ltGray"/>
                          </a:solidFill>
                        </a:ln>
                      </p166:spPr>
                    </psuz:zmPr>
                  </psuz:summaryZmObj>
                  <psuz:summaryZmObj sectionId="{2441AF6C-24C2-498A-83C8-382308062A23}">
                    <psuz:zmPr id="{521C58DD-5EA7-4854-929F-30625AB1ED91}" transitionDur="1000">
                      <p166:blipFill xmlns:p166="http://schemas.microsoft.com/office/powerpoint/2016/6/main">
                        <a:blip r:embed="rId8"/>
                        <a:stretch>
                          <a:fillRect/>
                        </a:stretch>
                      </p166:blipFill>
                      <p166:spPr xmlns:p166="http://schemas.microsoft.com/office/powerpoint/2016/6/main">
                        <a:xfrm>
                          <a:off x="2211718" y="2069717"/>
                          <a:ext cx="1847373" cy="1385529"/>
                        </a:xfrm>
                        <a:prstGeom prst="rect">
                          <a:avLst/>
                        </a:prstGeom>
                        <a:ln w="3175">
                          <a:solidFill>
                            <a:prstClr val="ltGray"/>
                          </a:solidFill>
                        </a:ln>
                      </p166:spPr>
                    </psuz:zmPr>
                  </psuz:summaryZmObj>
                  <psuz:summaryZmObj sectionId="{9207A76E-D3CE-488C-AF6C-A45421176303}">
                    <psuz:zmPr id="{7F52FA40-3741-4704-88C6-61B7ACDB7EEE}" transitionDur="1000">
                      <p166:blipFill xmlns:p166="http://schemas.microsoft.com/office/powerpoint/2016/6/main">
                        <a:blip r:embed="rId9"/>
                        <a:stretch>
                          <a:fillRect/>
                        </a:stretch>
                      </p166:blipFill>
                      <p166:spPr xmlns:p166="http://schemas.microsoft.com/office/powerpoint/2016/6/main">
                        <a:xfrm>
                          <a:off x="4151460" y="2069717"/>
                          <a:ext cx="1847373" cy="1385529"/>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3C8CF8C0-ED4E-4F03-8D3C-3EC528802529}"/>
                  </a:ext>
                </a:extLst>
              </p:cNvPr>
              <p:cNvGrpSpPr>
                <a:grpSpLocks noGrp="1" noUngrp="1" noRot="1" noChangeAspect="1" noMove="1" noResize="1"/>
              </p:cNvGrpSpPr>
              <p:nvPr/>
            </p:nvGrpSpPr>
            <p:grpSpPr>
              <a:xfrm>
                <a:off x="628650" y="2250546"/>
                <a:ext cx="8210551" cy="4047066"/>
                <a:chOff x="628650" y="2250546"/>
                <a:chExt cx="8210551" cy="4047066"/>
              </a:xfrm>
            </p:grpSpPr>
            <p:pic>
              <p:nvPicPr>
                <p:cNvPr id="3" name="Picture 3">
                  <a:hlinkClick r:id="rId10"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900626" y="2842365"/>
                  <a:ext cx="1847373" cy="1385529"/>
                </a:xfrm>
                <a:prstGeom prst="rect">
                  <a:avLst/>
                </a:prstGeom>
                <a:ln w="3175">
                  <a:solidFill>
                    <a:prstClr val="ltGray"/>
                  </a:solidFill>
                </a:ln>
              </p:spPr>
            </p:pic>
            <p:pic>
              <p:nvPicPr>
                <p:cNvPr id="4" name="Picture 4">
                  <a:hlinkClick r:id="rId12"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2840368" y="2842365"/>
                  <a:ext cx="1847373" cy="1385529"/>
                </a:xfrm>
                <a:prstGeom prst="rect">
                  <a:avLst/>
                </a:prstGeom>
                <a:ln w="3175">
                  <a:solidFill>
                    <a:prstClr val="ltGray"/>
                  </a:solidFill>
                </a:ln>
              </p:spPr>
            </p:pic>
            <p:pic>
              <p:nvPicPr>
                <p:cNvPr id="6" name="Picture 6">
                  <a:hlinkClick r:id="rId14"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4780110" y="2842365"/>
                  <a:ext cx="1847373" cy="1385529"/>
                </a:xfrm>
                <a:prstGeom prst="rect">
                  <a:avLst/>
                </a:prstGeom>
                <a:ln w="3175">
                  <a:solidFill>
                    <a:prstClr val="ltGray"/>
                  </a:solidFill>
                </a:ln>
              </p:spPr>
            </p:pic>
            <p:pic>
              <p:nvPicPr>
                <p:cNvPr id="7" name="Picture 7">
                  <a:hlinkClick r:id="rId16"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6719852" y="2842365"/>
                  <a:ext cx="1847373" cy="1385529"/>
                </a:xfrm>
                <a:prstGeom prst="rect">
                  <a:avLst/>
                </a:prstGeom>
                <a:ln w="3175">
                  <a:solidFill>
                    <a:prstClr val="ltGray"/>
                  </a:solidFill>
                </a:ln>
              </p:spPr>
            </p:pic>
            <p:pic>
              <p:nvPicPr>
                <p:cNvPr id="8" name="Picture 8">
                  <a:hlinkClick r:id="rId18" action="ppaction://hlinksldjump"/>
                </p:cNvPr>
                <p:cNvPicPr>
                  <a:picLocks noSelect="1" noRot="1" noChangeAspect="1" noMove="1" noResize="1" noEditPoints="1" noAdjustHandles="1" noChangeArrowheads="1" noChangeShapeType="1"/>
                </p:cNvPicPr>
                <p:nvPr/>
              </p:nvPicPr>
              <p:blipFill>
                <a:blip r:embed="rId19"/>
                <a:stretch>
                  <a:fillRect/>
                </a:stretch>
              </p:blipFill>
              <p:spPr>
                <a:xfrm>
                  <a:off x="900626" y="4320263"/>
                  <a:ext cx="1847373" cy="1385529"/>
                </a:xfrm>
                <a:prstGeom prst="rect">
                  <a:avLst/>
                </a:prstGeom>
                <a:ln w="3175">
                  <a:solidFill>
                    <a:prstClr val="ltGray"/>
                  </a:solidFill>
                </a:ln>
              </p:spPr>
            </p:pic>
            <p:pic>
              <p:nvPicPr>
                <p:cNvPr id="9" name="Picture 9">
                  <a:hlinkClick r:id="rId20" action="ppaction://hlinksldjump"/>
                </p:cNvPr>
                <p:cNvPicPr>
                  <a:picLocks noSelect="1" noRot="1" noChangeAspect="1" noMove="1" noResize="1" noEditPoints="1" noAdjustHandles="1" noChangeArrowheads="1" noChangeShapeType="1"/>
                </p:cNvPicPr>
                <p:nvPr/>
              </p:nvPicPr>
              <p:blipFill>
                <a:blip r:embed="rId21"/>
                <a:stretch>
                  <a:fillRect/>
                </a:stretch>
              </p:blipFill>
              <p:spPr>
                <a:xfrm>
                  <a:off x="2840368" y="4320263"/>
                  <a:ext cx="1847373" cy="1385529"/>
                </a:xfrm>
                <a:prstGeom prst="rect">
                  <a:avLst/>
                </a:prstGeom>
                <a:ln w="3175">
                  <a:solidFill>
                    <a:prstClr val="ltGray"/>
                  </a:solidFill>
                </a:ln>
              </p:spPr>
            </p:pic>
            <p:pic>
              <p:nvPicPr>
                <p:cNvPr id="10" name="Picture 10">
                  <a:hlinkClick r:id="rId22" action="ppaction://hlinksldjump"/>
                </p:cNvPr>
                <p:cNvPicPr>
                  <a:picLocks noSelect="1" noRot="1" noChangeAspect="1" noMove="1" noResize="1" noEditPoints="1" noAdjustHandles="1" noChangeArrowheads="1" noChangeShapeType="1"/>
                </p:cNvPicPr>
                <p:nvPr/>
              </p:nvPicPr>
              <p:blipFill>
                <a:blip r:embed="rId23"/>
                <a:stretch>
                  <a:fillRect/>
                </a:stretch>
              </p:blipFill>
              <p:spPr>
                <a:xfrm>
                  <a:off x="4780110" y="4320263"/>
                  <a:ext cx="1847373" cy="1385529"/>
                </a:xfrm>
                <a:prstGeom prst="rect">
                  <a:avLst/>
                </a:prstGeom>
                <a:ln w="3175">
                  <a:solidFill>
                    <a:prstClr val="ltGray"/>
                  </a:solidFill>
                </a:ln>
              </p:spPr>
            </p:pic>
          </p:grpSp>
        </mc:Fallback>
      </mc:AlternateContent>
    </p:spTree>
    <p:extLst>
      <p:ext uri="{BB962C8B-B14F-4D97-AF65-F5344CB8AC3E}">
        <p14:creationId xmlns:p14="http://schemas.microsoft.com/office/powerpoint/2010/main" val="380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49A13EA-182F-FB47-AE92-E2F39242A7A4}"/>
              </a:ext>
            </a:extLst>
          </p:cNvPr>
          <p:cNvSpPr>
            <a:spLocks noGrp="1"/>
          </p:cNvSpPr>
          <p:nvPr>
            <p:ph type="title"/>
          </p:nvPr>
        </p:nvSpPr>
        <p:spPr>
          <a:solidFill>
            <a:schemeClr val="bg2"/>
          </a:solidFill>
        </p:spPr>
        <p:txBody>
          <a:bodyPr vert="horz" lIns="91440" tIns="45720" rIns="91440" bIns="45720" rtlCol="0" anchor="ctr">
            <a:normAutofit/>
          </a:bodyPr>
          <a:lstStyle/>
          <a:p>
            <a:r>
              <a:rPr lang="en-US" dirty="0"/>
              <a:t>Module 1</a:t>
            </a:r>
          </a:p>
        </p:txBody>
      </p:sp>
      <p:sp>
        <p:nvSpPr>
          <p:cNvPr id="4" name="Subtitle">
            <a:extLst>
              <a:ext uri="{FF2B5EF4-FFF2-40B4-BE49-F238E27FC236}">
                <a16:creationId xmlns:a16="http://schemas.microsoft.com/office/drawing/2014/main" id="{DB7580BA-6E3A-4B63-A043-837AFF2E61B2}"/>
              </a:ext>
            </a:extLst>
          </p:cNvPr>
          <p:cNvSpPr>
            <a:spLocks noGrp="1"/>
          </p:cNvSpPr>
          <p:nvPr>
            <p:ph type="body" sz="quarter" idx="14"/>
          </p:nvPr>
        </p:nvSpPr>
        <p:spPr/>
        <p:txBody>
          <a:bodyPr/>
          <a:lstStyle/>
          <a:p>
            <a:pPr marL="0" indent="0" algn="ctr">
              <a:buNone/>
            </a:pPr>
            <a:r>
              <a:rPr lang="en-US" dirty="0">
                <a:latin typeface="Arial" panose="020B0604020202020204"/>
                <a:cs typeface="Arial" panose="020B0604020202020204"/>
              </a:rPr>
              <a:t>Opioid Injection Drug Use and</a:t>
            </a:r>
            <a:br>
              <a:rPr lang="en-US" dirty="0">
                <a:latin typeface="Arial" panose="020B0604020202020204"/>
                <a:cs typeface="Arial" panose="020B0604020202020204"/>
              </a:rPr>
            </a:br>
            <a:r>
              <a:rPr lang="en-US" dirty="0">
                <a:latin typeface="Arial" panose="020B0604020202020204"/>
                <a:cs typeface="Arial" panose="020B0604020202020204"/>
              </a:rPr>
              <a:t>Incidence of Viral Infections</a:t>
            </a:r>
          </a:p>
          <a:p>
            <a:endParaRPr lang="en-US" dirty="0"/>
          </a:p>
        </p:txBody>
      </p:sp>
      <p:pic>
        <p:nvPicPr>
          <p:cNvPr id="7" name="USA Outline map">
            <a:extLst>
              <a:ext uri="{FF2B5EF4-FFF2-40B4-BE49-F238E27FC236}">
                <a16:creationId xmlns:a16="http://schemas.microsoft.com/office/drawing/2014/main" id="{DE4ABCAE-DCD5-4080-8F24-571808DE0605}"/>
              </a:ext>
              <a:ext uri="{C183D7F6-B498-43B3-948B-1728B52AA6E4}">
                <adec:decorative xmlns:adec="http://schemas.microsoft.com/office/drawing/2017/decorative" xmlns="" val="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26028" y="2658384"/>
            <a:ext cx="6629400" cy="4171950"/>
          </a:xfrm>
        </p:spPr>
      </p:pic>
    </p:spTree>
    <p:extLst>
      <p:ext uri="{BB962C8B-B14F-4D97-AF65-F5344CB8AC3E}">
        <p14:creationId xmlns:p14="http://schemas.microsoft.com/office/powerpoint/2010/main" val="440723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D787BBE-8601-BE4B-AB7C-64B729CF6549}"/>
              </a:ext>
            </a:extLst>
          </p:cNvPr>
          <p:cNvSpPr>
            <a:spLocks noGrp="1"/>
          </p:cNvSpPr>
          <p:nvPr>
            <p:ph type="title"/>
          </p:nvPr>
        </p:nvSpPr>
        <p:spPr>
          <a:solidFill>
            <a:schemeClr val="bg2"/>
          </a:solidFill>
        </p:spPr>
        <p:txBody>
          <a:bodyPr>
            <a:noAutofit/>
          </a:bodyPr>
          <a:lstStyle/>
          <a:p>
            <a:pPr lvl="0" algn="ctr"/>
            <a:r>
              <a:rPr lang="en-US" dirty="0"/>
              <a:t>Drug-Overdose Death Rates 2017</a:t>
            </a:r>
            <a:endParaRPr lang="en-US" cap="none" dirty="0">
              <a:latin typeface="Arial" panose="020B0604020202020204"/>
              <a:cs typeface="Arial" panose="020B0604020202020204"/>
            </a:endParaRPr>
          </a:p>
        </p:txBody>
      </p:sp>
      <p:pic>
        <p:nvPicPr>
          <p:cNvPr id="7" name="Bar Chart" descr="This bar and line graph shows the total number of U.S. overdose deaths involving all drugs from 1999 to 2017.">
            <a:extLst>
              <a:ext uri="{FF2B5EF4-FFF2-40B4-BE49-F238E27FC236}">
                <a16:creationId xmlns:a16="http://schemas.microsoft.com/office/drawing/2014/main" id="{6EF62AF2-EAA8-4298-8590-41B85E813BDF}"/>
              </a:ext>
            </a:extLst>
          </p:cNvPr>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1381125" y="1734184"/>
            <a:ext cx="6381750" cy="3932237"/>
          </a:xfrm>
        </p:spPr>
      </p:pic>
      <p:sp>
        <p:nvSpPr>
          <p:cNvPr id="2" name="Source">
            <a:extLst>
              <a:ext uri="{FF2B5EF4-FFF2-40B4-BE49-F238E27FC236}">
                <a16:creationId xmlns:a16="http://schemas.microsoft.com/office/drawing/2014/main" id="{A75F8080-8C8A-4772-B734-D8917688445C}"/>
              </a:ext>
            </a:extLst>
          </p:cNvPr>
          <p:cNvSpPr>
            <a:spLocks noGrp="1"/>
          </p:cNvSpPr>
          <p:nvPr>
            <p:ph idx="1"/>
          </p:nvPr>
        </p:nvSpPr>
        <p:spPr>
          <a:xfrm>
            <a:off x="0" y="6313712"/>
            <a:ext cx="9144000" cy="548640"/>
          </a:xfrm>
        </p:spPr>
        <p:txBody>
          <a:bodyPr>
            <a:normAutofit/>
          </a:bodyPr>
          <a:lstStyle/>
          <a:p>
            <a:pPr marL="0" indent="0" algn="ctr">
              <a:buNone/>
            </a:pPr>
            <a:r>
              <a:rPr lang="en-US" sz="1400" b="1" dirty="0"/>
              <a:t>Source: </a:t>
            </a:r>
            <a:r>
              <a:rPr lang="en-US" sz="1400" dirty="0">
                <a:hlinkClick r:id="rId4" tooltip="NIH Overdose Death Rates, Revised August 2018"/>
              </a:rPr>
              <a:t>NIH Overdose Death Rates, Revised August 2018</a:t>
            </a:r>
            <a:endParaRPr lang="en-US" sz="1600" dirty="0"/>
          </a:p>
        </p:txBody>
      </p:sp>
    </p:spTree>
    <p:extLst>
      <p:ext uri="{BB962C8B-B14F-4D97-AF65-F5344CB8AC3E}">
        <p14:creationId xmlns:p14="http://schemas.microsoft.com/office/powerpoint/2010/main" val="389611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E416CE1B-B387-4E96-A10D-A7C397B1A687}"/>
              </a:ext>
            </a:extLst>
          </p:cNvPr>
          <p:cNvSpPr>
            <a:spLocks noGrp="1"/>
          </p:cNvSpPr>
          <p:nvPr>
            <p:ph type="title"/>
          </p:nvPr>
        </p:nvSpPr>
        <p:spPr/>
        <p:txBody>
          <a:bodyPr>
            <a:normAutofit fontScale="90000"/>
          </a:bodyPr>
          <a:lstStyle/>
          <a:p>
            <a:r>
              <a:rPr lang="en-US" dirty="0"/>
              <a:t>Vulnerable Counties and Jurisdictions Experiencing or At-Risk of Outbreaks</a:t>
            </a:r>
          </a:p>
        </p:txBody>
      </p:sp>
      <p:pic>
        <p:nvPicPr>
          <p:cNvPr id="11" name="usa map" descr="Map identifying vulnerable counties and jurisdictions across the U.S., experiencing (or at risk of) HIV/HCV outbreaks. Timeframe is 2015 to 2018.">
            <a:extLst>
              <a:ext uri="{FF2B5EF4-FFF2-40B4-BE49-F238E27FC236}">
                <a16:creationId xmlns:a16="http://schemas.microsoft.com/office/drawing/2014/main" id="{4442412B-4D77-4C8E-B91A-47A3BDFD390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86119" y="1509090"/>
            <a:ext cx="6396952" cy="4584690"/>
          </a:xfrm>
        </p:spPr>
      </p:pic>
      <p:grpSp>
        <p:nvGrpSpPr>
          <p:cNvPr id="23" name="Legend">
            <a:extLst>
              <a:ext uri="{FF2B5EF4-FFF2-40B4-BE49-F238E27FC236}">
                <a16:creationId xmlns:a16="http://schemas.microsoft.com/office/drawing/2014/main" id="{92D3519E-279C-497D-B072-BE7E2807A3BC}"/>
              </a:ext>
            </a:extLst>
          </p:cNvPr>
          <p:cNvGrpSpPr/>
          <p:nvPr/>
        </p:nvGrpSpPr>
        <p:grpSpPr>
          <a:xfrm>
            <a:off x="6628801" y="1951631"/>
            <a:ext cx="2409423" cy="4073026"/>
            <a:chOff x="6505969" y="2731447"/>
            <a:chExt cx="2409423" cy="3293209"/>
          </a:xfrm>
        </p:grpSpPr>
        <p:sp>
          <p:nvSpPr>
            <p:cNvPr id="12" name="Legend">
              <a:extLst>
                <a:ext uri="{FF2B5EF4-FFF2-40B4-BE49-F238E27FC236}">
                  <a16:creationId xmlns:a16="http://schemas.microsoft.com/office/drawing/2014/main" id="{512A88F8-1A88-4FF0-81A3-D3F882D60C28}"/>
                </a:ext>
                <a:ext uri="{C183D7F6-B498-43B3-948B-1728B52AA6E4}">
                  <adec:decorative xmlns:adec="http://schemas.microsoft.com/office/drawing/2017/decorative" xmlns="" val="1"/>
                </a:ext>
              </a:extLst>
            </p:cNvPr>
            <p:cNvSpPr txBox="1"/>
            <p:nvPr/>
          </p:nvSpPr>
          <p:spPr>
            <a:xfrm>
              <a:off x="7043730" y="2731447"/>
              <a:ext cx="1871662" cy="3293209"/>
            </a:xfrm>
            <a:prstGeom prst="rect">
              <a:avLst/>
            </a:prstGeom>
            <a:noFill/>
          </p:spPr>
          <p:txBody>
            <a:bodyPr wrap="square" rtlCol="0">
              <a:spAutoFit/>
            </a:bodyPr>
            <a:lstStyle/>
            <a:p>
              <a:r>
                <a:rPr lang="en-US" sz="1600" b="1" dirty="0"/>
                <a:t>Legend:</a:t>
              </a:r>
            </a:p>
            <a:p>
              <a:endParaRPr lang="en-US" sz="1600" dirty="0"/>
            </a:p>
            <a:p>
              <a:r>
                <a:rPr lang="en-US" sz="1600" dirty="0"/>
                <a:t>Top 220 vulnerable counties in 26 states</a:t>
              </a:r>
            </a:p>
            <a:p>
              <a:endParaRPr lang="en-US" sz="1600" dirty="0"/>
            </a:p>
            <a:p>
              <a:r>
                <a:rPr lang="en-US" sz="1600" dirty="0"/>
                <a:t>Jurisdictions determined to be experiencing or at-risk of outbreaks</a:t>
              </a:r>
            </a:p>
            <a:p>
              <a:endParaRPr lang="en-US" sz="1600" dirty="0"/>
            </a:p>
            <a:p>
              <a:r>
                <a:rPr lang="en-US" sz="1600" dirty="0"/>
                <a:t>(States/Territories: 34, Select Counties: 7, Select Cities: 2</a:t>
              </a:r>
            </a:p>
          </p:txBody>
        </p:sp>
        <p:pic>
          <p:nvPicPr>
            <p:cNvPr id="14" name="pink" descr="pink signifies vulnerable counties in 26 states">
              <a:extLst>
                <a:ext uri="{FF2B5EF4-FFF2-40B4-BE49-F238E27FC236}">
                  <a16:creationId xmlns:a16="http://schemas.microsoft.com/office/drawing/2014/main" id="{4726AED1-15E0-45CA-8E60-5EE2AD44F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7967" y="3363726"/>
              <a:ext cx="453813" cy="365760"/>
            </a:xfrm>
            <a:prstGeom prst="rect">
              <a:avLst/>
            </a:prstGeom>
          </p:spPr>
        </p:pic>
        <p:pic>
          <p:nvPicPr>
            <p:cNvPr id="20" name="green" descr="green signifies jurisdictions determined to be experiencing or at-risk of outbreaks&#10;">
              <a:extLst>
                <a:ext uri="{FF2B5EF4-FFF2-40B4-BE49-F238E27FC236}">
                  <a16:creationId xmlns:a16="http://schemas.microsoft.com/office/drawing/2014/main" id="{D6236B1C-87A7-4908-9258-6919A19ED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969" y="4060867"/>
              <a:ext cx="614959" cy="548640"/>
            </a:xfrm>
            <a:prstGeom prst="rect">
              <a:avLst/>
            </a:prstGeom>
          </p:spPr>
        </p:pic>
      </p:grpSp>
      <p:pic>
        <p:nvPicPr>
          <p:cNvPr id="25" name="cdc logo">
            <a:extLst>
              <a:ext uri="{FF2B5EF4-FFF2-40B4-BE49-F238E27FC236}">
                <a16:creationId xmlns:a16="http://schemas.microsoft.com/office/drawing/2014/main" id="{10FDDF51-2B49-4B94-B0B4-BA9F3F4C03D5}"/>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169" y="5556114"/>
            <a:ext cx="657143" cy="380952"/>
          </a:xfrm>
          <a:prstGeom prst="rect">
            <a:avLst/>
          </a:prstGeom>
        </p:spPr>
      </p:pic>
      <p:pic>
        <p:nvPicPr>
          <p:cNvPr id="27" name="grasp logo">
            <a:extLst>
              <a:ext uri="{FF2B5EF4-FFF2-40B4-BE49-F238E27FC236}">
                <a16:creationId xmlns:a16="http://schemas.microsoft.com/office/drawing/2014/main" id="{5485ACCF-1F73-4754-AC69-BD2EA9087AB4}"/>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2476" y="5704524"/>
            <a:ext cx="819048" cy="314286"/>
          </a:xfrm>
          <a:prstGeom prst="rect">
            <a:avLst/>
          </a:prstGeom>
        </p:spPr>
      </p:pic>
      <p:sp>
        <p:nvSpPr>
          <p:cNvPr id="3" name="source">
            <a:extLst>
              <a:ext uri="{FF2B5EF4-FFF2-40B4-BE49-F238E27FC236}">
                <a16:creationId xmlns:a16="http://schemas.microsoft.com/office/drawing/2014/main" id="{1F01903B-86D2-4D42-B33D-46C528F4BC38}"/>
              </a:ext>
            </a:extLst>
          </p:cNvPr>
          <p:cNvSpPr>
            <a:spLocks noGrp="1"/>
          </p:cNvSpPr>
          <p:nvPr>
            <p:ph sz="quarter" idx="10"/>
          </p:nvPr>
        </p:nvSpPr>
        <p:spPr>
          <a:xfrm>
            <a:off x="0" y="6295744"/>
            <a:ext cx="9144000" cy="548640"/>
          </a:xfrm>
        </p:spPr>
        <p:txBody>
          <a:bodyPr>
            <a:normAutofit/>
          </a:bodyPr>
          <a:lstStyle/>
          <a:p>
            <a:pPr marL="0" indent="0" algn="ctr">
              <a:buNone/>
            </a:pPr>
            <a:r>
              <a:rPr lang="en-US" sz="1200" b="1" dirty="0"/>
              <a:t>Source: </a:t>
            </a:r>
            <a:r>
              <a:rPr lang="en-US" sz="1200" dirty="0">
                <a:hlinkClick r:id="rId8" tooltip="CDC, Persons Who Inject Drugs, Vulnerable Counties and Jurisdictions Experiencing or At-Risk of Outbreaks, July 19, 2019"/>
              </a:rPr>
              <a:t>CDC, Persons Who Inject Drugs, Vulnerable Counties and Jurisdictions Experiencing or At-Risk of Outbreaks, July 19, 2019</a:t>
            </a:r>
            <a:r>
              <a:rPr lang="en-US" sz="1200" dirty="0"/>
              <a:t> </a:t>
            </a:r>
          </a:p>
          <a:p>
            <a:pPr algn="ctr"/>
            <a:endParaRPr lang="en-US" sz="1600" dirty="0"/>
          </a:p>
        </p:txBody>
      </p:sp>
    </p:spTree>
    <p:extLst>
      <p:ext uri="{BB962C8B-B14F-4D97-AF65-F5344CB8AC3E}">
        <p14:creationId xmlns:p14="http://schemas.microsoft.com/office/powerpoint/2010/main" val="107583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2DFB5B7-49FF-1246-A9A7-53AD2E045A4B}"/>
              </a:ext>
            </a:extLst>
          </p:cNvPr>
          <p:cNvSpPr>
            <a:spLocks noGrp="1"/>
          </p:cNvSpPr>
          <p:nvPr>
            <p:ph type="title"/>
          </p:nvPr>
        </p:nvSpPr>
        <p:spPr>
          <a:solidFill>
            <a:schemeClr val="bg2"/>
          </a:solidFill>
        </p:spPr>
        <p:txBody>
          <a:bodyPr/>
          <a:lstStyle/>
          <a:p>
            <a:pPr algn="ctr"/>
            <a:r>
              <a:rPr lang="en-US" dirty="0"/>
              <a:t>Injection Drug Use</a:t>
            </a:r>
            <a:r>
              <a:rPr lang="en-US" baseline="0" dirty="0"/>
              <a:t> </a:t>
            </a:r>
            <a:r>
              <a:rPr lang="en-US" dirty="0"/>
              <a:t>and </a:t>
            </a:r>
            <a:br>
              <a:rPr lang="en-US" dirty="0"/>
            </a:br>
            <a:r>
              <a:rPr lang="en-US" dirty="0"/>
              <a:t>Related Harms </a:t>
            </a:r>
          </a:p>
        </p:txBody>
      </p:sp>
      <p:sp>
        <p:nvSpPr>
          <p:cNvPr id="3" name="Content">
            <a:extLst>
              <a:ext uri="{FF2B5EF4-FFF2-40B4-BE49-F238E27FC236}">
                <a16:creationId xmlns:a16="http://schemas.microsoft.com/office/drawing/2014/main" id="{E14268B8-7A84-6F40-923E-87747CC0B18B}"/>
              </a:ext>
            </a:extLst>
          </p:cNvPr>
          <p:cNvSpPr>
            <a:spLocks noGrp="1"/>
          </p:cNvSpPr>
          <p:nvPr>
            <p:ph idx="1"/>
          </p:nvPr>
        </p:nvSpPr>
        <p:spPr/>
        <p:txBody>
          <a:bodyPr>
            <a:normAutofit/>
          </a:bodyPr>
          <a:lstStyle/>
          <a:p>
            <a:pPr>
              <a:lnSpc>
                <a:spcPct val="120000"/>
              </a:lnSpc>
              <a:spcBef>
                <a:spcPts val="1800"/>
              </a:spcBef>
              <a:spcAft>
                <a:spcPts val="600"/>
              </a:spcAft>
            </a:pPr>
            <a:r>
              <a:rPr lang="en-US" sz="2000" dirty="0"/>
              <a:t>Persons who inject drugs are at-risk of developing a substance use disorder as well as an array of other medical conditions (infective endocarditis; bone, joint, skin infections; skin problems; etc.).</a:t>
            </a:r>
          </a:p>
          <a:p>
            <a:pPr>
              <a:lnSpc>
                <a:spcPct val="120000"/>
              </a:lnSpc>
              <a:spcBef>
                <a:spcPts val="1800"/>
              </a:spcBef>
              <a:spcAft>
                <a:spcPts val="600"/>
              </a:spcAft>
            </a:pPr>
            <a:r>
              <a:rPr lang="en-US" sz="2000" dirty="0"/>
              <a:t>Sharing of injection drug equipment also carries high risks of transmission and acquisition of various blood-borne pathogens:</a:t>
            </a:r>
          </a:p>
          <a:p>
            <a:pPr lvl="1">
              <a:lnSpc>
                <a:spcPct val="120000"/>
              </a:lnSpc>
              <a:spcBef>
                <a:spcPts val="1800"/>
              </a:spcBef>
              <a:spcAft>
                <a:spcPts val="600"/>
              </a:spcAft>
              <a:buFont typeface="Courier New" panose="02070309020205020404" pitchFamily="49" charset="0"/>
              <a:buChar char="o"/>
            </a:pPr>
            <a:r>
              <a:rPr lang="en-US" sz="2000" dirty="0"/>
              <a:t>Hepatitis C (HCV), hepatitis B (HBV), HIV, and other blood-borne viruses to sexual partners and children.</a:t>
            </a:r>
          </a:p>
        </p:txBody>
      </p:sp>
      <p:sp>
        <p:nvSpPr>
          <p:cNvPr id="5" name="source">
            <a:extLst>
              <a:ext uri="{FF2B5EF4-FFF2-40B4-BE49-F238E27FC236}">
                <a16:creationId xmlns:a16="http://schemas.microsoft.com/office/drawing/2014/main" id="{18151BCD-95FB-4C55-B6A6-BD7A042D8CB2}"/>
              </a:ext>
            </a:extLst>
          </p:cNvPr>
          <p:cNvSpPr>
            <a:spLocks noGrp="1"/>
          </p:cNvSpPr>
          <p:nvPr>
            <p:ph type="body" sz="quarter" idx="4294967295"/>
          </p:nvPr>
        </p:nvSpPr>
        <p:spPr>
          <a:xfrm>
            <a:off x="0" y="6305550"/>
            <a:ext cx="9144000" cy="552450"/>
          </a:xfrm>
        </p:spPr>
        <p:txBody>
          <a:bodyPr>
            <a:normAutofit/>
          </a:bodyPr>
          <a:lstStyle/>
          <a:p>
            <a:pPr marL="0" indent="0" algn="ctr">
              <a:buNone/>
            </a:pPr>
            <a:r>
              <a:rPr lang="en-US" sz="1200" b="1" dirty="0"/>
              <a:t>Source: </a:t>
            </a:r>
            <a:r>
              <a:rPr lang="en-US" sz="1200" dirty="0">
                <a:hlinkClick r:id="rId3" tooltip="Infectious Diseases and Opioid Use Disorder (OUD) Policy Issues and Recommendations - Approved March 2018"/>
              </a:rPr>
              <a:t>Infectious Diseases and Opioid Use Disorder (OUD) Policy Issues and Recommendations - Approved March 2018</a:t>
            </a:r>
            <a:endParaRPr lang="en-US" sz="1200" dirty="0"/>
          </a:p>
        </p:txBody>
      </p:sp>
    </p:spTree>
    <p:extLst>
      <p:ext uri="{BB962C8B-B14F-4D97-AF65-F5344CB8AC3E}">
        <p14:creationId xmlns:p14="http://schemas.microsoft.com/office/powerpoint/2010/main" val="3641374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AA329A0-4500-E146-8D22-9EED7E759AE9}"/>
              </a:ext>
            </a:extLst>
          </p:cNvPr>
          <p:cNvSpPr>
            <a:spLocks noGrp="1"/>
          </p:cNvSpPr>
          <p:nvPr>
            <p:ph type="title"/>
          </p:nvPr>
        </p:nvSpPr>
        <p:spPr>
          <a:solidFill>
            <a:schemeClr val="bg2"/>
          </a:solidFill>
        </p:spPr>
        <p:txBody>
          <a:bodyPr/>
          <a:lstStyle/>
          <a:p>
            <a:pPr algn="ctr"/>
            <a:r>
              <a:rPr lang="en-US" dirty="0"/>
              <a:t>Consequences of At-Risk Behavior </a:t>
            </a:r>
          </a:p>
        </p:txBody>
      </p:sp>
      <p:pic>
        <p:nvPicPr>
          <p:cNvPr id="11" name="HCV Data Chart 1" descr="This chart shows a significant increase in drug overdose death rates from 1999 to 2016 with 2016 being significantly higher for age groups 15-24, 55-64, and 65 and over.">
            <a:extLst>
              <a:ext uri="{FF2B5EF4-FFF2-40B4-BE49-F238E27FC236}">
                <a16:creationId xmlns:a16="http://schemas.microsoft.com/office/drawing/2014/main" id="{1AF20816-0542-48E4-9BA0-C1340D2E5D32}"/>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b="15140"/>
          <a:stretch/>
        </p:blipFill>
        <p:spPr>
          <a:xfrm>
            <a:off x="582052" y="1605772"/>
            <a:ext cx="3657600" cy="2205022"/>
          </a:xfrm>
        </p:spPr>
      </p:pic>
      <p:pic>
        <p:nvPicPr>
          <p:cNvPr id="13" name="HCV Data Chart 2" descr="This chart shows reported acute (new) HCV Infections, ranging between 500 to 1000 in 2005 to 3000 in 2016.">
            <a:extLst>
              <a:ext uri="{FF2B5EF4-FFF2-40B4-BE49-F238E27FC236}">
                <a16:creationId xmlns:a16="http://schemas.microsoft.com/office/drawing/2014/main" id="{25B55220-7496-48B8-BC1A-B09326785385}"/>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7891" b="7891"/>
          <a:stretch/>
        </p:blipFill>
        <p:spPr/>
      </p:pic>
      <p:sp>
        <p:nvSpPr>
          <p:cNvPr id="4" name="Text 1">
            <a:extLst>
              <a:ext uri="{FF2B5EF4-FFF2-40B4-BE49-F238E27FC236}">
                <a16:creationId xmlns:a16="http://schemas.microsoft.com/office/drawing/2014/main" id="{9679AAEC-200F-4F40-AE1A-863317620542}"/>
              </a:ext>
            </a:extLst>
          </p:cNvPr>
          <p:cNvSpPr>
            <a:spLocks noGrp="1"/>
          </p:cNvSpPr>
          <p:nvPr>
            <p:ph type="body" sz="quarter" idx="13"/>
          </p:nvPr>
        </p:nvSpPr>
        <p:spPr/>
        <p:txBody>
          <a:bodyPr>
            <a:noAutofit/>
          </a:bodyPr>
          <a:lstStyle/>
          <a:p>
            <a:r>
              <a:rPr lang="en-US" sz="1600" dirty="0"/>
              <a:t>HCV infections nearly tripled within a five-year period.</a:t>
            </a:r>
          </a:p>
          <a:p>
            <a:pPr marL="346472" indent="-172641">
              <a:buFont typeface="Arial" panose="020B0604020202020204" pitchFamily="34" charset="0"/>
              <a:buChar char="•"/>
            </a:pPr>
            <a:r>
              <a:rPr lang="en-US" sz="1600" dirty="0"/>
              <a:t>51% of persons living with </a:t>
            </a:r>
            <a:r>
              <a:rPr lang="en-US" sz="1600" b="1" dirty="0"/>
              <a:t>HCV</a:t>
            </a:r>
            <a:r>
              <a:rPr lang="en-US" sz="1600" dirty="0"/>
              <a:t> are unaware of their infection.</a:t>
            </a:r>
          </a:p>
          <a:p>
            <a:pPr lvl="0"/>
            <a:r>
              <a:rPr lang="en-US" sz="1600" dirty="0"/>
              <a:t>Other viral infections on the rise:</a:t>
            </a:r>
          </a:p>
          <a:p>
            <a:pPr marL="346472" indent="-172641">
              <a:buFont typeface="Arial" panose="020B0604020202020204" pitchFamily="34" charset="0"/>
              <a:buChar char="•"/>
            </a:pPr>
            <a:r>
              <a:rPr lang="en-US" sz="1600" dirty="0"/>
              <a:t>67% of persons living with </a:t>
            </a:r>
            <a:r>
              <a:rPr lang="en-US" sz="1600" b="1" dirty="0"/>
              <a:t>HBV* </a:t>
            </a:r>
            <a:r>
              <a:rPr lang="en-US" sz="1600" dirty="0"/>
              <a:t>are unaware of their infection.</a:t>
            </a:r>
          </a:p>
          <a:p>
            <a:pPr marL="346472" indent="-172641">
              <a:buFont typeface="Arial" panose="020B0604020202020204" pitchFamily="34" charset="0"/>
              <a:buChar char="•"/>
            </a:pPr>
            <a:r>
              <a:rPr lang="en-US" sz="1600" dirty="0"/>
              <a:t>IDU accounts for 9% of new </a:t>
            </a:r>
            <a:r>
              <a:rPr lang="en-US" sz="1600" b="1" dirty="0"/>
              <a:t>HIV*</a:t>
            </a:r>
            <a:r>
              <a:rPr lang="en-US" sz="1600" dirty="0"/>
              <a:t> diagnoses, 2016.</a:t>
            </a:r>
          </a:p>
          <a:p>
            <a:pPr marL="88106" indent="-88106"/>
            <a:r>
              <a:rPr lang="en-US" sz="1600" dirty="0"/>
              <a:t>*HBV and HIV can be transmitted through infected blood or bodily fluids.</a:t>
            </a:r>
          </a:p>
          <a:p>
            <a:endParaRPr lang="en-US" sz="1600" dirty="0"/>
          </a:p>
        </p:txBody>
      </p:sp>
      <p:sp>
        <p:nvSpPr>
          <p:cNvPr id="5" name="Text 2">
            <a:extLst>
              <a:ext uri="{FF2B5EF4-FFF2-40B4-BE49-F238E27FC236}">
                <a16:creationId xmlns:a16="http://schemas.microsoft.com/office/drawing/2014/main" id="{FC0CE449-1235-44BF-ACEE-BEA9F61E4285}"/>
              </a:ext>
            </a:extLst>
          </p:cNvPr>
          <p:cNvSpPr>
            <a:spLocks noGrp="1"/>
          </p:cNvSpPr>
          <p:nvPr>
            <p:ph type="body" sz="quarter" idx="14"/>
          </p:nvPr>
        </p:nvSpPr>
        <p:spPr>
          <a:xfrm>
            <a:off x="4736631" y="5212080"/>
            <a:ext cx="4157663" cy="777520"/>
          </a:xfrm>
        </p:spPr>
        <p:txBody>
          <a:bodyPr>
            <a:normAutofit/>
          </a:bodyPr>
          <a:lstStyle/>
          <a:p>
            <a:r>
              <a:rPr lang="en-US" sz="1400" b="1" dirty="0"/>
              <a:t>All three viral infections tend to be asymptomatic in most people, necessitating the need for screening.</a:t>
            </a:r>
          </a:p>
        </p:txBody>
      </p:sp>
      <p:sp>
        <p:nvSpPr>
          <p:cNvPr id="3" name="source">
            <a:extLst>
              <a:ext uri="{FF2B5EF4-FFF2-40B4-BE49-F238E27FC236}">
                <a16:creationId xmlns:a16="http://schemas.microsoft.com/office/drawing/2014/main" id="{79B256AC-2C2A-4B5E-A3DB-53806DB49C7D}"/>
              </a:ext>
            </a:extLst>
          </p:cNvPr>
          <p:cNvSpPr>
            <a:spLocks noGrp="1"/>
          </p:cNvSpPr>
          <p:nvPr>
            <p:ph type="body" sz="quarter" idx="15"/>
          </p:nvPr>
        </p:nvSpPr>
        <p:spPr/>
        <p:txBody>
          <a:bodyPr>
            <a:normAutofit/>
          </a:bodyPr>
          <a:lstStyle/>
          <a:p>
            <a:r>
              <a:rPr lang="en-US" b="1" dirty="0"/>
              <a:t>Sources: </a:t>
            </a:r>
            <a:r>
              <a:rPr lang="en-US" dirty="0">
                <a:hlinkClick r:id="rId5" tooltip="CDC Drug Overdose Deaths in the United States, 1999-2016"/>
              </a:rPr>
              <a:t>CDC Drug Overdose Deaths in the United States, 1999-2016</a:t>
            </a:r>
            <a:r>
              <a:rPr lang="en-US" dirty="0"/>
              <a:t>, </a:t>
            </a:r>
            <a:r>
              <a:rPr lang="en-US" b="1" i="1" dirty="0"/>
              <a:t>and</a:t>
            </a:r>
            <a:r>
              <a:rPr lang="en-US" dirty="0"/>
              <a:t> </a:t>
            </a:r>
            <a:br>
              <a:rPr lang="en-US" dirty="0"/>
            </a:br>
            <a:r>
              <a:rPr lang="en-US" dirty="0">
                <a:hlinkClick r:id="rId6" tooltip="Press Release, Thursday May 11, 2017 New Hepatitis C Infections Nearly Tripled Over Five Years"/>
              </a:rPr>
              <a:t>Press Release, Thursday May 11, 2017 New Hepatitis C Infections Nearly Tripled Over Five Years</a:t>
            </a:r>
            <a:r>
              <a:rPr lang="en-US" dirty="0"/>
              <a:t> </a:t>
            </a:r>
          </a:p>
          <a:p>
            <a:endParaRPr lang="en-US" dirty="0"/>
          </a:p>
        </p:txBody>
      </p:sp>
    </p:spTree>
    <p:extLst>
      <p:ext uri="{BB962C8B-B14F-4D97-AF65-F5344CB8AC3E}">
        <p14:creationId xmlns:p14="http://schemas.microsoft.com/office/powerpoint/2010/main" val="372553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A250AD-1C9C-F24B-A469-5CE3C1D1016F}"/>
              </a:ext>
            </a:extLst>
          </p:cNvPr>
          <p:cNvSpPr>
            <a:spLocks noGrp="1"/>
          </p:cNvSpPr>
          <p:nvPr>
            <p:ph type="title"/>
          </p:nvPr>
        </p:nvSpPr>
        <p:spPr>
          <a:solidFill>
            <a:schemeClr val="bg2"/>
          </a:solidFill>
        </p:spPr>
        <p:txBody>
          <a:bodyPr>
            <a:noAutofit/>
          </a:bodyPr>
          <a:lstStyle/>
          <a:p>
            <a:pPr algn="ctr"/>
            <a:r>
              <a:rPr lang="en-US" sz="3600" dirty="0"/>
              <a:t>Opportunities for Blood-borne-virus Transmission During Injection Drug Use</a:t>
            </a:r>
          </a:p>
        </p:txBody>
      </p:sp>
      <p:pic>
        <p:nvPicPr>
          <p:cNvPr id="7" name="collage: drug injection process" descr="Here we have a pictorial representation of the process of injecting drugs by mixing the drug with water and injecting with a syringe. This practice can lead to blood-borne transmission of the HCV virus.">
            <a:extLst>
              <a:ext uri="{FF2B5EF4-FFF2-40B4-BE49-F238E27FC236}">
                <a16:creationId xmlns:a16="http://schemas.microsoft.com/office/drawing/2014/main" id="{0745DFE7-8AA0-47BE-BCCE-1EEEA318CB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316" y="2008505"/>
            <a:ext cx="7834295" cy="4351338"/>
          </a:xfrm>
        </p:spPr>
      </p:pic>
    </p:spTree>
    <p:extLst>
      <p:ext uri="{BB962C8B-B14F-4D97-AF65-F5344CB8AC3E}">
        <p14:creationId xmlns:p14="http://schemas.microsoft.com/office/powerpoint/2010/main" val="270510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E34001E-E3EF-7D4D-903C-E6652B1520CF}"/>
              </a:ext>
            </a:extLst>
          </p:cNvPr>
          <p:cNvSpPr>
            <a:spLocks noGrp="1"/>
          </p:cNvSpPr>
          <p:nvPr>
            <p:ph type="title"/>
          </p:nvPr>
        </p:nvSpPr>
        <p:spPr/>
        <p:txBody>
          <a:bodyPr/>
          <a:lstStyle/>
          <a:p>
            <a:pPr algn="ctr"/>
            <a:r>
              <a:rPr lang="en-US" dirty="0"/>
              <a:t>Transmission of Viral Infections</a:t>
            </a:r>
          </a:p>
        </p:txBody>
      </p:sp>
      <p:sp>
        <p:nvSpPr>
          <p:cNvPr id="4" name="Content Column 1">
            <a:extLst>
              <a:ext uri="{FF2B5EF4-FFF2-40B4-BE49-F238E27FC236}">
                <a16:creationId xmlns:a16="http://schemas.microsoft.com/office/drawing/2014/main" id="{9FCCBABC-7950-4C4C-AAC0-B087683D6B67}"/>
              </a:ext>
            </a:extLst>
          </p:cNvPr>
          <p:cNvSpPr>
            <a:spLocks noGrp="1"/>
          </p:cNvSpPr>
          <p:nvPr>
            <p:ph idx="1"/>
          </p:nvPr>
        </p:nvSpPr>
        <p:spPr>
          <a:xfrm>
            <a:off x="185301" y="1825625"/>
            <a:ext cx="2765714" cy="4351338"/>
          </a:xfrm>
          <a:ln>
            <a:solidFill>
              <a:srgbClr val="11437A"/>
            </a:solidFill>
          </a:ln>
        </p:spPr>
        <p:txBody>
          <a:bodyPr>
            <a:normAutofit/>
          </a:bodyPr>
          <a:lstStyle/>
          <a:p>
            <a:pPr marL="0" indent="0" algn="ctr">
              <a:spcBef>
                <a:spcPts val="600"/>
              </a:spcBef>
              <a:spcAft>
                <a:spcPts val="600"/>
              </a:spcAft>
              <a:buNone/>
            </a:pPr>
            <a:r>
              <a:rPr lang="en-US" b="1" dirty="0"/>
              <a:t>HIV</a:t>
            </a:r>
          </a:p>
          <a:p>
            <a:pPr marL="285750" indent="-285750">
              <a:spcBef>
                <a:spcPts val="600"/>
              </a:spcBef>
              <a:spcAft>
                <a:spcPts val="600"/>
              </a:spcAft>
            </a:pPr>
            <a:r>
              <a:rPr lang="en-US" b="1" dirty="0"/>
              <a:t>Injection drug use: </a:t>
            </a:r>
            <a:r>
              <a:rPr lang="en-US" dirty="0"/>
              <a:t>Contaminated needles, syringes, water, cooker, cotton </a:t>
            </a:r>
          </a:p>
          <a:p>
            <a:pPr marL="285750" indent="-285750">
              <a:spcBef>
                <a:spcPts val="600"/>
              </a:spcBef>
              <a:spcAft>
                <a:spcPts val="600"/>
              </a:spcAft>
            </a:pPr>
            <a:r>
              <a:rPr lang="en-US" b="1" dirty="0"/>
              <a:t>Sexually: </a:t>
            </a:r>
            <a:r>
              <a:rPr lang="en-US" dirty="0"/>
              <a:t>Blood, semen (pre-seminal fluid), vaginal secretions</a:t>
            </a:r>
          </a:p>
          <a:p>
            <a:pPr marL="285750" indent="-285750">
              <a:spcBef>
                <a:spcPts val="600"/>
              </a:spcBef>
              <a:spcAft>
                <a:spcPts val="600"/>
              </a:spcAft>
            </a:pPr>
            <a:r>
              <a:rPr lang="en-US" b="1" dirty="0"/>
              <a:t>Perinatal: </a:t>
            </a:r>
            <a:r>
              <a:rPr lang="en-US" dirty="0"/>
              <a:t>Women living with HIV to developing fetus</a:t>
            </a:r>
          </a:p>
          <a:p>
            <a:pPr marL="285750" indent="-285750">
              <a:spcBef>
                <a:spcPts val="600"/>
              </a:spcBef>
              <a:spcAft>
                <a:spcPts val="600"/>
              </a:spcAft>
            </a:pPr>
            <a:r>
              <a:rPr lang="en-US" b="1" dirty="0"/>
              <a:t>Other blood-based body fluids: </a:t>
            </a:r>
            <a:r>
              <a:rPr lang="en-US" dirty="0"/>
              <a:t>breast milk</a:t>
            </a:r>
          </a:p>
          <a:p>
            <a:pPr marL="0" indent="0">
              <a:buNone/>
            </a:pPr>
            <a:endParaRPr lang="en-US" dirty="0"/>
          </a:p>
        </p:txBody>
      </p:sp>
      <p:sp>
        <p:nvSpPr>
          <p:cNvPr id="5" name="Content Column 2">
            <a:extLst>
              <a:ext uri="{FF2B5EF4-FFF2-40B4-BE49-F238E27FC236}">
                <a16:creationId xmlns:a16="http://schemas.microsoft.com/office/drawing/2014/main" id="{1166153A-DBCA-4857-9EA4-395B5842A4EF}"/>
              </a:ext>
            </a:extLst>
          </p:cNvPr>
          <p:cNvSpPr>
            <a:spLocks noGrp="1"/>
          </p:cNvSpPr>
          <p:nvPr>
            <p:ph idx="13"/>
          </p:nvPr>
        </p:nvSpPr>
        <p:spPr>
          <a:xfrm>
            <a:off x="3198668" y="1825625"/>
            <a:ext cx="2765714" cy="4351338"/>
          </a:xfrm>
          <a:ln>
            <a:solidFill>
              <a:srgbClr val="CC3B22"/>
            </a:solidFill>
          </a:ln>
        </p:spPr>
        <p:txBody>
          <a:bodyPr>
            <a:normAutofit lnSpcReduction="10000"/>
          </a:bodyPr>
          <a:lstStyle/>
          <a:p>
            <a:pPr algn="ctr">
              <a:spcBef>
                <a:spcPts val="600"/>
              </a:spcBef>
              <a:spcAft>
                <a:spcPts val="600"/>
              </a:spcAft>
            </a:pPr>
            <a:r>
              <a:rPr lang="en-US" b="1" dirty="0"/>
              <a:t>HBV</a:t>
            </a:r>
          </a:p>
          <a:p>
            <a:pPr marL="285750" indent="-285750">
              <a:spcBef>
                <a:spcPts val="600"/>
              </a:spcBef>
              <a:spcAft>
                <a:spcPts val="600"/>
              </a:spcAft>
            </a:pPr>
            <a:r>
              <a:rPr lang="en-US" b="1" dirty="0"/>
              <a:t>Injection drug use: </a:t>
            </a:r>
            <a:r>
              <a:rPr lang="en-US" dirty="0"/>
              <a:t>Contaminated needles, syringes, cooker, cotton</a:t>
            </a:r>
          </a:p>
          <a:p>
            <a:pPr marL="285750" indent="-285750">
              <a:spcBef>
                <a:spcPts val="600"/>
              </a:spcBef>
              <a:spcAft>
                <a:spcPts val="600"/>
              </a:spcAft>
            </a:pPr>
            <a:r>
              <a:rPr lang="en-US" b="1" dirty="0"/>
              <a:t>Sexually: </a:t>
            </a:r>
            <a:r>
              <a:rPr lang="en-US" dirty="0"/>
              <a:t>Blood, semen, vaginal secretions</a:t>
            </a:r>
          </a:p>
          <a:p>
            <a:pPr marL="285750" indent="-285750">
              <a:spcBef>
                <a:spcPts val="600"/>
              </a:spcBef>
              <a:spcAft>
                <a:spcPts val="600"/>
              </a:spcAft>
            </a:pPr>
            <a:r>
              <a:rPr lang="en-US" b="1" dirty="0"/>
              <a:t>Perinatal: </a:t>
            </a:r>
            <a:r>
              <a:rPr lang="en-US" dirty="0"/>
              <a:t>Women infected with   HBV to developing fetus</a:t>
            </a:r>
          </a:p>
          <a:p>
            <a:pPr marL="285750" indent="-285750">
              <a:spcBef>
                <a:spcPts val="600"/>
              </a:spcBef>
              <a:spcAft>
                <a:spcPts val="600"/>
              </a:spcAft>
            </a:pPr>
            <a:r>
              <a:rPr lang="en-US" b="1" dirty="0"/>
              <a:t>Household contact: </a:t>
            </a:r>
            <a:r>
              <a:rPr lang="en-US" dirty="0"/>
              <a:t>Sharing razor, toothbrush, nail clipper</a:t>
            </a:r>
          </a:p>
          <a:p>
            <a:pPr marL="285750" indent="-285750">
              <a:spcBef>
                <a:spcPts val="600"/>
              </a:spcBef>
              <a:spcAft>
                <a:spcPts val="600"/>
              </a:spcAft>
            </a:pPr>
            <a:r>
              <a:rPr lang="en-US" b="1" dirty="0"/>
              <a:t>Open sores</a:t>
            </a:r>
            <a:endParaRPr lang="en-US" dirty="0"/>
          </a:p>
        </p:txBody>
      </p:sp>
      <p:sp>
        <p:nvSpPr>
          <p:cNvPr id="6" name="Content Column 3">
            <a:extLst>
              <a:ext uri="{FF2B5EF4-FFF2-40B4-BE49-F238E27FC236}">
                <a16:creationId xmlns:a16="http://schemas.microsoft.com/office/drawing/2014/main" id="{01FD51DE-3940-4A31-9EF5-5B3EB69403D8}"/>
              </a:ext>
            </a:extLst>
          </p:cNvPr>
          <p:cNvSpPr>
            <a:spLocks noGrp="1"/>
          </p:cNvSpPr>
          <p:nvPr>
            <p:ph idx="14"/>
          </p:nvPr>
        </p:nvSpPr>
        <p:spPr>
          <a:xfrm>
            <a:off x="6212035" y="1825625"/>
            <a:ext cx="2765714" cy="4351338"/>
          </a:xfrm>
          <a:ln>
            <a:solidFill>
              <a:srgbClr val="859A2C"/>
            </a:solidFill>
          </a:ln>
        </p:spPr>
        <p:txBody>
          <a:bodyPr/>
          <a:lstStyle/>
          <a:p>
            <a:pPr algn="ctr">
              <a:spcBef>
                <a:spcPts val="600"/>
              </a:spcBef>
              <a:spcAft>
                <a:spcPts val="600"/>
              </a:spcAft>
            </a:pPr>
            <a:r>
              <a:rPr lang="en-US" b="1" dirty="0"/>
              <a:t>HCV</a:t>
            </a:r>
          </a:p>
          <a:p>
            <a:pPr marL="285750" indent="-285750">
              <a:spcBef>
                <a:spcPts val="600"/>
              </a:spcBef>
              <a:spcAft>
                <a:spcPts val="600"/>
              </a:spcAft>
            </a:pPr>
            <a:r>
              <a:rPr lang="en-US" b="1" dirty="0"/>
              <a:t>Injection drug use: </a:t>
            </a:r>
            <a:r>
              <a:rPr lang="en-US" dirty="0"/>
              <a:t>Contaminated needles, syringes, cooker, cotton, sharing straws and bills to snort</a:t>
            </a:r>
          </a:p>
          <a:p>
            <a:pPr marL="285750" indent="-285750">
              <a:spcBef>
                <a:spcPts val="600"/>
              </a:spcBef>
              <a:spcAft>
                <a:spcPts val="600"/>
              </a:spcAft>
            </a:pPr>
            <a:r>
              <a:rPr lang="en-US" b="1" dirty="0"/>
              <a:t>Sexually: </a:t>
            </a:r>
            <a:r>
              <a:rPr lang="en-US" dirty="0"/>
              <a:t>Traumatic sexual exposure (very low % of transmission)</a:t>
            </a:r>
          </a:p>
          <a:p>
            <a:pPr marL="285750" indent="-285750">
              <a:spcBef>
                <a:spcPts val="600"/>
              </a:spcBef>
              <a:spcAft>
                <a:spcPts val="600"/>
              </a:spcAft>
            </a:pPr>
            <a:r>
              <a:rPr lang="en-US" b="1" dirty="0"/>
              <a:t>Perinatal: </a:t>
            </a:r>
            <a:r>
              <a:rPr lang="en-US" dirty="0"/>
              <a:t>Women infected with HCV to developing fetus</a:t>
            </a:r>
          </a:p>
          <a:p>
            <a:endParaRPr lang="en-US" dirty="0"/>
          </a:p>
        </p:txBody>
      </p:sp>
    </p:spTree>
    <p:extLst>
      <p:ext uri="{BB962C8B-B14F-4D97-AF65-F5344CB8AC3E}">
        <p14:creationId xmlns:p14="http://schemas.microsoft.com/office/powerpoint/2010/main" val="262777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ECF9E03-9672-7646-935B-781F98098311}"/>
              </a:ext>
            </a:extLst>
          </p:cNvPr>
          <p:cNvSpPr>
            <a:spLocks noGrp="1"/>
          </p:cNvSpPr>
          <p:nvPr>
            <p:ph type="title"/>
          </p:nvPr>
        </p:nvSpPr>
        <p:spPr/>
        <p:txBody>
          <a:bodyPr/>
          <a:lstStyle/>
          <a:p>
            <a:pPr algn="ctr"/>
            <a:r>
              <a:rPr lang="en-US" dirty="0"/>
              <a:t>HIV and Hepatitis – Viral Infections</a:t>
            </a:r>
          </a:p>
        </p:txBody>
      </p:sp>
      <p:sp>
        <p:nvSpPr>
          <p:cNvPr id="4" name="Text Placeholder 3">
            <a:extLst>
              <a:ext uri="{FF2B5EF4-FFF2-40B4-BE49-F238E27FC236}">
                <a16:creationId xmlns:a16="http://schemas.microsoft.com/office/drawing/2014/main" id="{D1882ED5-61D8-477D-8BFA-C39A9B394748}"/>
              </a:ext>
            </a:extLst>
          </p:cNvPr>
          <p:cNvSpPr>
            <a:spLocks noGrp="1"/>
          </p:cNvSpPr>
          <p:nvPr>
            <p:ph type="body" sz="quarter" idx="15"/>
          </p:nvPr>
        </p:nvSpPr>
        <p:spPr/>
        <p:txBody>
          <a:bodyPr/>
          <a:lstStyle/>
          <a:p>
            <a:endParaRPr lang="en-US"/>
          </a:p>
        </p:txBody>
      </p:sp>
      <p:graphicFrame>
        <p:nvGraphicFramePr>
          <p:cNvPr id="5" name="Table 5" hidden="1">
            <a:extLst>
              <a:ext uri="{FF2B5EF4-FFF2-40B4-BE49-F238E27FC236}">
                <a16:creationId xmlns:a16="http://schemas.microsoft.com/office/drawing/2014/main" id="{5D724CCD-AA74-4533-A906-CDCDDCCDB1D1}"/>
              </a:ext>
            </a:extLst>
          </p:cNvPr>
          <p:cNvGraphicFramePr>
            <a:graphicFrameLocks noGrp="1"/>
          </p:cNvGraphicFramePr>
          <p:nvPr>
            <p:ph sz="quarter" idx="10"/>
            <p:extLst>
              <p:ext uri="{D42A27DB-BD31-4B8C-83A1-F6EECF244321}">
                <p14:modId xmlns:p14="http://schemas.microsoft.com/office/powerpoint/2010/main" val="3508573150"/>
              </p:ext>
            </p:extLst>
          </p:nvPr>
        </p:nvGraphicFramePr>
        <p:xfrm>
          <a:off x="249238" y="1712909"/>
          <a:ext cx="8686800" cy="4383090"/>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303976953"/>
                    </a:ext>
                  </a:extLst>
                </a:gridCol>
                <a:gridCol w="1737360">
                  <a:extLst>
                    <a:ext uri="{9D8B030D-6E8A-4147-A177-3AD203B41FA5}">
                      <a16:colId xmlns:a16="http://schemas.microsoft.com/office/drawing/2014/main" val="2921374244"/>
                    </a:ext>
                  </a:extLst>
                </a:gridCol>
                <a:gridCol w="1737360">
                  <a:extLst>
                    <a:ext uri="{9D8B030D-6E8A-4147-A177-3AD203B41FA5}">
                      <a16:colId xmlns:a16="http://schemas.microsoft.com/office/drawing/2014/main" val="3625574563"/>
                    </a:ext>
                  </a:extLst>
                </a:gridCol>
                <a:gridCol w="1737360">
                  <a:extLst>
                    <a:ext uri="{9D8B030D-6E8A-4147-A177-3AD203B41FA5}">
                      <a16:colId xmlns:a16="http://schemas.microsoft.com/office/drawing/2014/main" val="2688594974"/>
                    </a:ext>
                  </a:extLst>
                </a:gridCol>
                <a:gridCol w="1737360">
                  <a:extLst>
                    <a:ext uri="{9D8B030D-6E8A-4147-A177-3AD203B41FA5}">
                      <a16:colId xmlns:a16="http://schemas.microsoft.com/office/drawing/2014/main" val="3638348386"/>
                    </a:ext>
                  </a:extLst>
                </a:gridCol>
              </a:tblGrid>
              <a:tr h="730515">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5404079"/>
                  </a:ext>
                </a:extLst>
              </a:tr>
              <a:tr h="7305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502442462"/>
                  </a:ext>
                </a:extLst>
              </a:tr>
              <a:tr h="7305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8826404"/>
                  </a:ext>
                </a:extLst>
              </a:tr>
              <a:tr h="7305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21274256"/>
                  </a:ext>
                </a:extLst>
              </a:tr>
              <a:tr h="7305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72087770"/>
                  </a:ext>
                </a:extLst>
              </a:tr>
              <a:tr h="73051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16894059"/>
                  </a:ext>
                </a:extLst>
              </a:tr>
            </a:tbl>
          </a:graphicData>
        </a:graphic>
      </p:graphicFrame>
      <p:graphicFrame>
        <p:nvGraphicFramePr>
          <p:cNvPr id="12" name="Table" descr="This table shows... NEED DESCRIPTION">
            <a:extLst>
              <a:ext uri="{FF2B5EF4-FFF2-40B4-BE49-F238E27FC236}">
                <a16:creationId xmlns:a16="http://schemas.microsoft.com/office/drawing/2014/main" id="{8D6D55D1-A030-F643-B128-382736E7D0DC}"/>
              </a:ext>
            </a:extLst>
          </p:cNvPr>
          <p:cNvGraphicFramePr>
            <a:graphicFrameLocks/>
          </p:cNvGraphicFramePr>
          <p:nvPr>
            <p:extLst>
              <p:ext uri="{D42A27DB-BD31-4B8C-83A1-F6EECF244321}">
                <p14:modId xmlns:p14="http://schemas.microsoft.com/office/powerpoint/2010/main" val="2167726724"/>
              </p:ext>
            </p:extLst>
          </p:nvPr>
        </p:nvGraphicFramePr>
        <p:xfrm>
          <a:off x="628650" y="1852454"/>
          <a:ext cx="7886699" cy="4382294"/>
        </p:xfrm>
        <a:graphic>
          <a:graphicData uri="http://schemas.openxmlformats.org/drawingml/2006/table">
            <a:tbl>
              <a:tblPr firstRow="1" firstCol="1" bandRow="1">
                <a:tableStyleId>{073A0DAA-6AF3-43AB-8588-CEC1D06C72B9}</a:tableStyleId>
              </a:tblPr>
              <a:tblGrid>
                <a:gridCol w="2577808">
                  <a:extLst>
                    <a:ext uri="{9D8B030D-6E8A-4147-A177-3AD203B41FA5}">
                      <a16:colId xmlns:a16="http://schemas.microsoft.com/office/drawing/2014/main" val="20000"/>
                    </a:ext>
                  </a:extLst>
                </a:gridCol>
                <a:gridCol w="1281937">
                  <a:extLst>
                    <a:ext uri="{9D8B030D-6E8A-4147-A177-3AD203B41FA5}">
                      <a16:colId xmlns:a16="http://schemas.microsoft.com/office/drawing/2014/main" val="20001"/>
                    </a:ext>
                  </a:extLst>
                </a:gridCol>
                <a:gridCol w="1151885">
                  <a:extLst>
                    <a:ext uri="{9D8B030D-6E8A-4147-A177-3AD203B41FA5}">
                      <a16:colId xmlns:a16="http://schemas.microsoft.com/office/drawing/2014/main" val="20002"/>
                    </a:ext>
                  </a:extLst>
                </a:gridCol>
                <a:gridCol w="1630289">
                  <a:extLst>
                    <a:ext uri="{9D8B030D-6E8A-4147-A177-3AD203B41FA5}">
                      <a16:colId xmlns:a16="http://schemas.microsoft.com/office/drawing/2014/main" val="20003"/>
                    </a:ext>
                  </a:extLst>
                </a:gridCol>
                <a:gridCol w="1244780">
                  <a:extLst>
                    <a:ext uri="{9D8B030D-6E8A-4147-A177-3AD203B41FA5}">
                      <a16:colId xmlns:a16="http://schemas.microsoft.com/office/drawing/2014/main" val="20004"/>
                    </a:ext>
                  </a:extLst>
                </a:gridCol>
              </a:tblGrid>
              <a:tr h="330114">
                <a:tc>
                  <a:txBody>
                    <a:bodyPr/>
                    <a:lstStyle/>
                    <a:p>
                      <a:r>
                        <a:rPr lang="en-US" sz="1500" dirty="0"/>
                        <a:t>Category </a:t>
                      </a:r>
                      <a:endParaRPr lang="en-US" sz="1500" dirty="0">
                        <a:latin typeface="Arial" panose="020B0604020202020204" pitchFamily="34" charset="0"/>
                        <a:cs typeface="Arial" panose="020B0604020202020204" pitchFamily="34" charset="0"/>
                      </a:endParaRPr>
                    </a:p>
                  </a:txBody>
                  <a:tcPr marL="82982" marR="82982" marT="34290" marB="34290"/>
                </a:tc>
                <a:tc>
                  <a:txBody>
                    <a:bodyPr/>
                    <a:lstStyle/>
                    <a:p>
                      <a:pPr algn="ctr"/>
                      <a:r>
                        <a:rPr lang="en-US" sz="1500" dirty="0"/>
                        <a:t>HIV</a:t>
                      </a:r>
                      <a:endParaRPr lang="en-US" sz="1500" dirty="0">
                        <a:latin typeface="Arial" panose="020B0604020202020204" pitchFamily="34" charset="0"/>
                        <a:cs typeface="Arial" panose="020B0604020202020204" pitchFamily="34" charset="0"/>
                      </a:endParaRPr>
                    </a:p>
                  </a:txBody>
                  <a:tcPr marL="82982" marR="82982" marT="34290" marB="34290"/>
                </a:tc>
                <a:tc>
                  <a:txBody>
                    <a:bodyPr/>
                    <a:lstStyle/>
                    <a:p>
                      <a:pPr algn="ctr"/>
                      <a:r>
                        <a:rPr lang="en-US" sz="1500" dirty="0"/>
                        <a:t>HAV</a:t>
                      </a:r>
                      <a:endParaRPr lang="en-US" sz="1500" dirty="0">
                        <a:solidFill>
                          <a:schemeClr val="accent1">
                            <a:lumMod val="60000"/>
                            <a:lumOff val="40000"/>
                          </a:schemeClr>
                        </a:solidFill>
                        <a:latin typeface="Arial" panose="020B0604020202020204" pitchFamily="34" charset="0"/>
                        <a:cs typeface="Arial" panose="020B0604020202020204" pitchFamily="34" charset="0"/>
                      </a:endParaRPr>
                    </a:p>
                  </a:txBody>
                  <a:tcPr marL="82982" marR="82982" marT="34290" marB="34290"/>
                </a:tc>
                <a:tc>
                  <a:txBody>
                    <a:bodyPr/>
                    <a:lstStyle/>
                    <a:p>
                      <a:pPr algn="ctr"/>
                      <a:r>
                        <a:rPr lang="en-US" sz="1500" dirty="0"/>
                        <a:t>HBV</a:t>
                      </a:r>
                      <a:endParaRPr lang="en-US" sz="1500" dirty="0">
                        <a:latin typeface="Arial" panose="020B0604020202020204" pitchFamily="34" charset="0"/>
                        <a:cs typeface="Arial" panose="020B0604020202020204" pitchFamily="34" charset="0"/>
                      </a:endParaRPr>
                    </a:p>
                  </a:txBody>
                  <a:tcPr marL="82982" marR="82982" marT="34290" marB="34290"/>
                </a:tc>
                <a:tc>
                  <a:txBody>
                    <a:bodyPr/>
                    <a:lstStyle/>
                    <a:p>
                      <a:pPr algn="ctr"/>
                      <a:r>
                        <a:rPr lang="en-US" sz="1500" dirty="0"/>
                        <a:t>HCV</a:t>
                      </a:r>
                      <a:endParaRPr lang="en-US" sz="1500" dirty="0">
                        <a:latin typeface="Arial" panose="020B0604020202020204" pitchFamily="34" charset="0"/>
                        <a:cs typeface="Arial" panose="020B0604020202020204" pitchFamily="34" charset="0"/>
                      </a:endParaRPr>
                    </a:p>
                  </a:txBody>
                  <a:tcPr marL="82982" marR="82982" marT="34290" marB="34290"/>
                </a:tc>
                <a:extLst>
                  <a:ext uri="{0D108BD9-81ED-4DB2-BD59-A6C34878D82A}">
                    <a16:rowId xmlns:a16="http://schemas.microsoft.com/office/drawing/2014/main" val="10000"/>
                  </a:ext>
                </a:extLst>
              </a:tr>
              <a:tr h="810436">
                <a:tc>
                  <a:txBody>
                    <a:bodyPr/>
                    <a:lstStyle/>
                    <a:p>
                      <a:r>
                        <a:rPr lang="en-US" sz="1500" kern="1200" dirty="0"/>
                        <a:t>Lifelong Infection</a:t>
                      </a:r>
                      <a:endParaRPr lang="en-US" sz="1500" b="1" kern="1200" dirty="0">
                        <a:solidFill>
                          <a:schemeClr val="accent1"/>
                        </a:solidFill>
                        <a:latin typeface="Arial" panose="020B0604020202020204" pitchFamily="34" charset="0"/>
                        <a:ea typeface="+mn-ea"/>
                        <a:cs typeface="Arial" panose="020B0604020202020204" pitchFamily="34" charset="0"/>
                      </a:endParaRPr>
                    </a:p>
                  </a:txBody>
                  <a:tcPr marL="82982" marR="82982" marT="34290" marB="34290" anchor="ctr"/>
                </a:tc>
                <a:tc>
                  <a:txBody>
                    <a:bodyPr/>
                    <a:lstStyle/>
                    <a:p>
                      <a:pPr algn="ctr"/>
                      <a:r>
                        <a:rPr lang="en-US" sz="1500" dirty="0"/>
                        <a:t>100%</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0%</a:t>
                      </a:r>
                      <a:endParaRPr lang="en-US" sz="1500" dirty="0">
                        <a:solidFill>
                          <a:srgbClr val="4F81BD"/>
                        </a:solidFill>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Adults: 2-5%</a:t>
                      </a:r>
                    </a:p>
                    <a:p>
                      <a:pPr algn="ctr"/>
                      <a:r>
                        <a:rPr lang="en-US" sz="1500" dirty="0"/>
                        <a:t>Perinatal: ~90%</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75-85%</a:t>
                      </a:r>
                      <a:endParaRPr lang="en-US" sz="1500" dirty="0">
                        <a:latin typeface="Arial" panose="020B0604020202020204" pitchFamily="34" charset="0"/>
                        <a:cs typeface="Arial" panose="020B0604020202020204" pitchFamily="34" charset="0"/>
                      </a:endParaRPr>
                    </a:p>
                  </a:txBody>
                  <a:tcPr marL="82982" marR="82982" marT="34290" marB="34290" anchor="ctr"/>
                </a:tc>
                <a:extLst>
                  <a:ext uri="{0D108BD9-81ED-4DB2-BD59-A6C34878D82A}">
                    <a16:rowId xmlns:a16="http://schemas.microsoft.com/office/drawing/2014/main" val="10001"/>
                  </a:ext>
                </a:extLst>
              </a:tr>
              <a:tr h="810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t>Protective Immunity from Natural Infection </a:t>
                      </a:r>
                      <a:endParaRPr lang="en-US" sz="1500" b="1" kern="1200" dirty="0">
                        <a:solidFill>
                          <a:schemeClr val="accent1"/>
                        </a:solidFill>
                        <a:latin typeface="Arial" panose="020B0604020202020204" pitchFamily="34" charset="0"/>
                        <a:ea typeface="+mn-ea"/>
                        <a:cs typeface="Arial" panose="020B0604020202020204" pitchFamily="34" charset="0"/>
                      </a:endParaRPr>
                    </a:p>
                  </a:txBody>
                  <a:tcPr marL="82982" marR="82982" marT="34290" marB="34290" anchor="ctr"/>
                </a:tc>
                <a:tc>
                  <a:txBody>
                    <a:bodyPr/>
                    <a:lstStyle/>
                    <a:p>
                      <a:pPr algn="ctr"/>
                      <a:r>
                        <a:rPr lang="en-US" sz="1500" dirty="0"/>
                        <a:t>No</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Yes</a:t>
                      </a:r>
                      <a:endParaRPr lang="en-US" sz="1500" dirty="0">
                        <a:solidFill>
                          <a:srgbClr val="4F81BD"/>
                        </a:solidFill>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Yes</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No</a:t>
                      </a:r>
                      <a:endParaRPr lang="en-US" sz="1500" dirty="0">
                        <a:latin typeface="Arial" panose="020B0604020202020204" pitchFamily="34" charset="0"/>
                        <a:cs typeface="Arial" panose="020B0604020202020204" pitchFamily="34" charset="0"/>
                      </a:endParaRPr>
                    </a:p>
                  </a:txBody>
                  <a:tcPr marL="82982" marR="82982" marT="34290" marB="34290" anchor="ctr"/>
                </a:tc>
                <a:extLst>
                  <a:ext uri="{0D108BD9-81ED-4DB2-BD59-A6C34878D82A}">
                    <a16:rowId xmlns:a16="http://schemas.microsoft.com/office/drawing/2014/main" val="2843964799"/>
                  </a:ext>
                </a:extLst>
              </a:tr>
              <a:tr h="810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t>Vaccine</a:t>
                      </a:r>
                      <a:endParaRPr lang="en-US" sz="1500" b="1" kern="1200" dirty="0">
                        <a:solidFill>
                          <a:schemeClr val="accent1"/>
                        </a:solidFill>
                        <a:latin typeface="Arial" panose="020B0604020202020204" pitchFamily="34" charset="0"/>
                        <a:ea typeface="+mn-ea"/>
                        <a:cs typeface="Arial" panose="020B0604020202020204" pitchFamily="34" charset="0"/>
                      </a:endParaRPr>
                    </a:p>
                  </a:txBody>
                  <a:tcPr marL="82982" marR="82982" marT="34290" marB="34290" anchor="ctr"/>
                </a:tc>
                <a:tc>
                  <a:txBody>
                    <a:bodyPr/>
                    <a:lstStyle/>
                    <a:p>
                      <a:pPr algn="ctr"/>
                      <a:r>
                        <a:rPr lang="en-US" sz="1500" dirty="0"/>
                        <a:t>No</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Yes</a:t>
                      </a:r>
                      <a:endParaRPr lang="en-US" sz="1500" dirty="0">
                        <a:solidFill>
                          <a:srgbClr val="4F81BD"/>
                        </a:solidFill>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Yes</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No</a:t>
                      </a:r>
                      <a:endParaRPr lang="en-US" sz="1500" dirty="0">
                        <a:latin typeface="Arial" panose="020B0604020202020204" pitchFamily="34" charset="0"/>
                        <a:cs typeface="Arial" panose="020B0604020202020204" pitchFamily="34" charset="0"/>
                      </a:endParaRPr>
                    </a:p>
                  </a:txBody>
                  <a:tcPr marL="82982" marR="82982" marT="34290" marB="34290" anchor="ctr"/>
                </a:tc>
                <a:extLst>
                  <a:ext uri="{0D108BD9-81ED-4DB2-BD59-A6C34878D82A}">
                    <a16:rowId xmlns:a16="http://schemas.microsoft.com/office/drawing/2014/main" val="4268928521"/>
                  </a:ext>
                </a:extLst>
              </a:tr>
              <a:tr h="810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t>Genetic Material</a:t>
                      </a:r>
                      <a:endParaRPr lang="en-US" sz="1500" b="1" kern="1200" dirty="0">
                        <a:solidFill>
                          <a:schemeClr val="accent1"/>
                        </a:solidFill>
                        <a:latin typeface="Arial" panose="020B0604020202020204" pitchFamily="34" charset="0"/>
                        <a:ea typeface="+mn-ea"/>
                        <a:cs typeface="Arial" panose="020B0604020202020204" pitchFamily="34" charset="0"/>
                      </a:endParaRPr>
                    </a:p>
                  </a:txBody>
                  <a:tcPr marL="82982" marR="82982" marT="34290" marB="34290" anchor="ctr"/>
                </a:tc>
                <a:tc>
                  <a:txBody>
                    <a:bodyPr/>
                    <a:lstStyle/>
                    <a:p>
                      <a:pPr algn="ctr"/>
                      <a:r>
                        <a:rPr lang="en-US" sz="1500" dirty="0"/>
                        <a:t>RNA</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RNA</a:t>
                      </a:r>
                      <a:endParaRPr lang="en-US" sz="1500" dirty="0">
                        <a:solidFill>
                          <a:srgbClr val="4F81BD"/>
                        </a:solidFill>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DNA</a:t>
                      </a:r>
                      <a:endParaRPr lang="en-US" sz="1500" dirty="0">
                        <a:latin typeface="Arial" panose="020B0604020202020204" pitchFamily="34" charset="0"/>
                        <a:cs typeface="Arial" panose="020B0604020202020204" pitchFamily="34" charset="0"/>
                      </a:endParaRPr>
                    </a:p>
                  </a:txBody>
                  <a:tcPr marL="82982" marR="82982" marT="34290" marB="34290" anchor="ctr"/>
                </a:tc>
                <a:tc>
                  <a:txBody>
                    <a:bodyPr/>
                    <a:lstStyle/>
                    <a:p>
                      <a:pPr algn="ctr"/>
                      <a:r>
                        <a:rPr lang="en-US" sz="1500" dirty="0"/>
                        <a:t>RNA</a:t>
                      </a:r>
                      <a:endParaRPr lang="en-US" sz="1500" dirty="0">
                        <a:latin typeface="Arial" panose="020B0604020202020204" pitchFamily="34" charset="0"/>
                        <a:cs typeface="Arial" panose="020B0604020202020204" pitchFamily="34" charset="0"/>
                      </a:endParaRPr>
                    </a:p>
                  </a:txBody>
                  <a:tcPr marL="82982" marR="82982" marT="34290" marB="34290" anchor="ctr"/>
                </a:tc>
                <a:extLst>
                  <a:ext uri="{0D108BD9-81ED-4DB2-BD59-A6C34878D82A}">
                    <a16:rowId xmlns:a16="http://schemas.microsoft.com/office/drawing/2014/main" val="331733452"/>
                  </a:ext>
                </a:extLst>
              </a:tr>
              <a:tr h="810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t>Curable</a:t>
                      </a:r>
                      <a:endParaRPr lang="en-US" sz="1500" b="1" kern="1200" dirty="0">
                        <a:solidFill>
                          <a:schemeClr val="accent1"/>
                        </a:solidFill>
                        <a:latin typeface="Arial" panose="020B0604020202020204" pitchFamily="34" charset="0"/>
                        <a:ea typeface="+mn-ea"/>
                        <a:cs typeface="Arial" panose="020B0604020202020204" pitchFamily="34" charset="0"/>
                      </a:endParaRPr>
                    </a:p>
                  </a:txBody>
                  <a:tcPr marL="82982" marR="82982"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0%</a:t>
                      </a:r>
                      <a:endParaRPr lang="en-US" sz="1500" b="0" dirty="0">
                        <a:solidFill>
                          <a:schemeClr val="tx1"/>
                        </a:solidFill>
                        <a:latin typeface="Arial" panose="020B0604020202020204" pitchFamily="34" charset="0"/>
                        <a:cs typeface="Arial" panose="020B0604020202020204" pitchFamily="34" charset="0"/>
                      </a:endParaRPr>
                    </a:p>
                  </a:txBody>
                  <a:tcPr marL="82982" marR="82982"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Self-limited</a:t>
                      </a:r>
                      <a:endParaRPr lang="en-US" sz="1500" b="0" dirty="0">
                        <a:solidFill>
                          <a:srgbClr val="4F81BD"/>
                        </a:solidFill>
                        <a:latin typeface="Arial" panose="020B0604020202020204" pitchFamily="34" charset="0"/>
                        <a:cs typeface="Arial" panose="020B0604020202020204" pitchFamily="34" charset="0"/>
                      </a:endParaRPr>
                    </a:p>
                  </a:txBody>
                  <a:tcPr marL="82982" marR="82982"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1-2%</a:t>
                      </a:r>
                      <a:endParaRPr lang="en-US" sz="1400" b="0" dirty="0">
                        <a:solidFill>
                          <a:schemeClr val="tx1"/>
                        </a:solidFill>
                        <a:latin typeface="Arial" panose="020B0604020202020204" pitchFamily="34" charset="0"/>
                        <a:cs typeface="Arial" panose="020B0604020202020204" pitchFamily="34" charset="0"/>
                      </a:endParaRPr>
                    </a:p>
                  </a:txBody>
                  <a:tcPr marL="82982" marR="82982"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&gt;95%!</a:t>
                      </a:r>
                      <a:endParaRPr lang="en-US" sz="1500" b="0" dirty="0">
                        <a:solidFill>
                          <a:schemeClr val="tx1"/>
                        </a:solidFill>
                        <a:latin typeface="Arial" panose="020B0604020202020204" pitchFamily="34" charset="0"/>
                        <a:cs typeface="Arial" panose="020B0604020202020204" pitchFamily="34" charset="0"/>
                      </a:endParaRPr>
                    </a:p>
                  </a:txBody>
                  <a:tcPr marL="82982" marR="82982" marT="34290" marB="34290" anchor="ctr"/>
                </a:tc>
                <a:extLst>
                  <a:ext uri="{0D108BD9-81ED-4DB2-BD59-A6C34878D82A}">
                    <a16:rowId xmlns:a16="http://schemas.microsoft.com/office/drawing/2014/main" val="3723842253"/>
                  </a:ext>
                </a:extLst>
              </a:tr>
            </a:tbl>
          </a:graphicData>
        </a:graphic>
      </p:graphicFrame>
    </p:spTree>
    <p:extLst>
      <p:ext uri="{BB962C8B-B14F-4D97-AF65-F5344CB8AC3E}">
        <p14:creationId xmlns:p14="http://schemas.microsoft.com/office/powerpoint/2010/main" val="306643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B2CA06F-41F4-1345-BEA0-CD41662EDB11}"/>
              </a:ext>
            </a:extLst>
          </p:cNvPr>
          <p:cNvSpPr>
            <a:spLocks noGrp="1"/>
          </p:cNvSpPr>
          <p:nvPr>
            <p:ph type="title"/>
          </p:nvPr>
        </p:nvSpPr>
        <p:spPr/>
        <p:txBody>
          <a:bodyPr>
            <a:noAutofit/>
          </a:bodyPr>
          <a:lstStyle/>
          <a:p>
            <a:pPr algn="ctr"/>
            <a:r>
              <a:rPr lang="en-US" dirty="0"/>
              <a:t>New HIV Diagnoses in U.S. </a:t>
            </a:r>
            <a:br>
              <a:rPr lang="en-US" dirty="0"/>
            </a:br>
            <a:r>
              <a:rPr lang="en-US" dirty="0"/>
              <a:t>by Race/Ethnicity, 2016 </a:t>
            </a:r>
          </a:p>
        </p:txBody>
      </p:sp>
      <p:pic>
        <p:nvPicPr>
          <p:cNvPr id="13" name="Bar chart" descr="This chart shows New HIV Diagnoses and U.S. Population by Race/Ethnicity, 2017">
            <a:extLst>
              <a:ext uri="{FF2B5EF4-FFF2-40B4-BE49-F238E27FC236}">
                <a16:creationId xmlns:a16="http://schemas.microsoft.com/office/drawing/2014/main" id="{49B5D0A1-E3AD-4115-BFE3-93A9D1E66547}"/>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p:blipFill>
        <p:spPr>
          <a:xfrm>
            <a:off x="24384" y="1403346"/>
            <a:ext cx="9112766" cy="4699627"/>
          </a:xfrm>
        </p:spPr>
      </p:pic>
      <p:sp>
        <p:nvSpPr>
          <p:cNvPr id="9" name="Paragraph">
            <a:extLst>
              <a:ext uri="{FF2B5EF4-FFF2-40B4-BE49-F238E27FC236}">
                <a16:creationId xmlns:a16="http://schemas.microsoft.com/office/drawing/2014/main" id="{CDE2A3CE-2E4E-4E34-94D3-665DCD7DC960}"/>
              </a:ext>
            </a:extLst>
          </p:cNvPr>
          <p:cNvSpPr>
            <a:spLocks noGrp="1"/>
          </p:cNvSpPr>
          <p:nvPr>
            <p:ph sz="quarter" idx="10"/>
          </p:nvPr>
        </p:nvSpPr>
        <p:spPr>
          <a:xfrm>
            <a:off x="5376672" y="4381747"/>
            <a:ext cx="3657600" cy="1493006"/>
          </a:xfrm>
        </p:spPr>
        <p:txBody>
          <a:bodyPr>
            <a:normAutofit/>
          </a:bodyPr>
          <a:lstStyle/>
          <a:p>
            <a:pPr marL="0" indent="0">
              <a:buNone/>
            </a:pPr>
            <a:r>
              <a:rPr lang="en-US" sz="1600" dirty="0"/>
              <a:t>People who inject drugs accounted for 9% (3,425) of the 39,782 diagnoses of HIV in the U.S. in 2016, with Blacks having the highest rate of new HIV diagnoses, followed by Latinos. </a:t>
            </a:r>
          </a:p>
          <a:p>
            <a:pPr marL="0" indent="0">
              <a:buNone/>
            </a:pPr>
            <a:endParaRPr lang="en-US" sz="1400" dirty="0"/>
          </a:p>
        </p:txBody>
      </p:sp>
      <p:sp>
        <p:nvSpPr>
          <p:cNvPr id="4" name="footer">
            <a:extLst>
              <a:ext uri="{FF2B5EF4-FFF2-40B4-BE49-F238E27FC236}">
                <a16:creationId xmlns:a16="http://schemas.microsoft.com/office/drawing/2014/main" id="{37872A79-B2B7-4BA3-960B-5EB46DFB7D6B}"/>
              </a:ext>
            </a:extLst>
          </p:cNvPr>
          <p:cNvSpPr txBox="1"/>
          <p:nvPr/>
        </p:nvSpPr>
        <p:spPr>
          <a:xfrm>
            <a:off x="0" y="6295863"/>
            <a:ext cx="9144000" cy="548640"/>
          </a:xfrm>
          <a:prstGeom prst="rect">
            <a:avLst/>
          </a:prstGeom>
          <a:noFill/>
        </p:spPr>
        <p:txBody>
          <a:bodyPr wrap="square" rtlCol="0">
            <a:noAutofit/>
          </a:bodyPr>
          <a:lstStyle/>
          <a:p>
            <a:pPr algn="ctr"/>
            <a:r>
              <a:rPr lang="en-US" sz="1200" b="1" dirty="0">
                <a:latin typeface="Arial" panose="020B0604020202020204" pitchFamily="34" charset="0"/>
                <a:cs typeface="Arial" panose="020B0604020202020204" pitchFamily="34" charset="0"/>
              </a:rPr>
              <a:t>Sources: </a:t>
            </a:r>
            <a:r>
              <a:rPr lang="en-US" sz="1200" dirty="0">
                <a:latin typeface="Arial" panose="020B0604020202020204" pitchFamily="34" charset="0"/>
                <a:cs typeface="Arial" panose="020B0604020202020204" pitchFamily="34" charset="0"/>
                <a:hlinkClick r:id="rId4" tooltip="KFF, The HIV/AIDS Epidemic in the U.S: The Basics, April 11, 2018. CDC Fact Sheet, New HIV Infections in the U.S."/>
              </a:rPr>
              <a:t>KFF, The HIV/AIDS Epidemic in the U.S: The Basics, April 11, 2018. CDC Fact Sheet, New HIV Infections in the U.S.</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Multi-color image was adapted from Figure 1 New HIV Diagnoses &amp; U.S. Population, by Race/Ethnicity, 2017</a:t>
            </a:r>
          </a:p>
        </p:txBody>
      </p:sp>
      <p:pic>
        <p:nvPicPr>
          <p:cNvPr id="6" name="Picture 2" descr="This data chart depicts that people who inject drugs accounted for 9% (3,425) of the 39,782 diagnoses of HIV in the U.S. in 2016, with Blacks having the highest rate of new HIV diagnoses, followed by Latinos. " hidden="1">
            <a:extLst>
              <a:ext uri="{FF2B5EF4-FFF2-40B4-BE49-F238E27FC236}">
                <a16:creationId xmlns:a16="http://schemas.microsoft.com/office/drawing/2014/main" id="{FFA84BED-F28D-F74E-A298-4DA4C7345D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tretch/>
        </p:blipFill>
        <p:spPr bwMode="auto">
          <a:xfrm>
            <a:off x="1071074" y="1608992"/>
            <a:ext cx="7001852" cy="524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93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CCB3608-88D3-6C46-A080-B1A7BA826D4C}"/>
              </a:ext>
            </a:extLst>
          </p:cNvPr>
          <p:cNvSpPr>
            <a:spLocks noGrp="1"/>
          </p:cNvSpPr>
          <p:nvPr>
            <p:ph type="title"/>
          </p:nvPr>
        </p:nvSpPr>
        <p:spPr>
          <a:solidFill>
            <a:schemeClr val="bg2"/>
          </a:solidFill>
        </p:spPr>
        <p:txBody>
          <a:bodyPr/>
          <a:lstStyle/>
          <a:p>
            <a:pPr algn="ctr"/>
            <a:r>
              <a:rPr lang="en-US" dirty="0"/>
              <a:t>Update 2019 Authors</a:t>
            </a:r>
          </a:p>
        </p:txBody>
      </p:sp>
      <p:sp>
        <p:nvSpPr>
          <p:cNvPr id="3" name="Content">
            <a:extLst>
              <a:ext uri="{FF2B5EF4-FFF2-40B4-BE49-F238E27FC236}">
                <a16:creationId xmlns:a16="http://schemas.microsoft.com/office/drawing/2014/main" id="{2EED2085-331D-48BB-86E5-F1F48721E25E}"/>
              </a:ext>
            </a:extLst>
          </p:cNvPr>
          <p:cNvSpPr>
            <a:spLocks noGrp="1"/>
          </p:cNvSpPr>
          <p:nvPr>
            <p:ph idx="1"/>
          </p:nvPr>
        </p:nvSpPr>
        <p:spPr/>
        <p:txBody>
          <a:bodyPr/>
          <a:lstStyle/>
          <a:p>
            <a:pPr marL="0" indent="0">
              <a:spcAft>
                <a:spcPts val="1350"/>
              </a:spcAft>
              <a:buNone/>
            </a:pPr>
            <a:r>
              <a:rPr lang="en-US" sz="2000" dirty="0"/>
              <a:t>This curriculum was updated in 2019 to include the correlation between the current high rates of injection opioid use and the increased rates of viral hepatitis infections.</a:t>
            </a:r>
          </a:p>
          <a:p>
            <a:endParaRPr lang="en-US" sz="1400" b="1" dirty="0"/>
          </a:p>
          <a:p>
            <a:pPr marL="914400" lvl="2" indent="0">
              <a:buNone/>
            </a:pPr>
            <a:r>
              <a:rPr lang="en-US" sz="1600" b="1" dirty="0"/>
              <a:t>Lynn E. Taylor, MD, FACP, FAASLD</a:t>
            </a:r>
          </a:p>
          <a:p>
            <a:pPr marL="914400" lvl="2" indent="0">
              <a:buNone/>
            </a:pPr>
            <a:r>
              <a:rPr lang="en-US" sz="1600" dirty="0"/>
              <a:t>Research Professor, University of Rhode Island</a:t>
            </a:r>
          </a:p>
          <a:p>
            <a:pPr marL="914400" lvl="2" indent="0">
              <a:buNone/>
            </a:pPr>
            <a:r>
              <a:rPr lang="en-US" sz="1600" dirty="0"/>
              <a:t>Director of HIV and Viral Hepatitis Services, CODAC Behavioral Health Director, </a:t>
            </a:r>
          </a:p>
          <a:p>
            <a:pPr marL="914400" lvl="2" indent="0">
              <a:buNone/>
            </a:pPr>
            <a:r>
              <a:rPr lang="en-US" sz="1600" dirty="0"/>
              <a:t>RI Defeats Hep C</a:t>
            </a:r>
          </a:p>
          <a:p>
            <a:pPr marL="914400" lvl="2" indent="0" defTabSz="685800" fontAlgn="base">
              <a:buClr>
                <a:srgbClr val="009999"/>
              </a:buClr>
              <a:buSzPct val="75000"/>
              <a:buNone/>
              <a:defRPr/>
            </a:pPr>
            <a:endParaRPr kumimoji="1" lang="en-US" sz="1600" b="1" kern="0" dirty="0"/>
          </a:p>
          <a:p>
            <a:pPr marL="914400" lvl="2" indent="0" defTabSz="685800" fontAlgn="base">
              <a:buClr>
                <a:srgbClr val="009999"/>
              </a:buClr>
              <a:buSzPct val="75000"/>
              <a:buNone/>
              <a:defRPr/>
            </a:pPr>
            <a:r>
              <a:rPr kumimoji="1" lang="en-US" sz="1600" b="1" kern="0" dirty="0"/>
              <a:t>Diana Padilla</a:t>
            </a:r>
          </a:p>
          <a:p>
            <a:pPr marL="914400" lvl="2" indent="0" defTabSz="685800" fontAlgn="base">
              <a:buClr>
                <a:srgbClr val="009999"/>
              </a:buClr>
              <a:buSzPct val="75000"/>
              <a:buNone/>
              <a:defRPr/>
            </a:pPr>
            <a:r>
              <a:rPr kumimoji="1" lang="en-US" sz="1600" kern="0" dirty="0"/>
              <a:t>Program Manager, NDRI-USA</a:t>
            </a:r>
          </a:p>
          <a:p>
            <a:pPr marL="914400" lvl="2" indent="0" defTabSz="685800" fontAlgn="base">
              <a:buClr>
                <a:srgbClr val="009999"/>
              </a:buClr>
              <a:buSzPct val="75000"/>
              <a:buNone/>
              <a:defRPr/>
            </a:pPr>
            <a:r>
              <a:rPr kumimoji="1" lang="en-US" sz="1600" kern="0" dirty="0"/>
              <a:t>Hepatitis C Specialist </a:t>
            </a:r>
          </a:p>
          <a:p>
            <a:pPr marL="914400" lvl="2" indent="0" defTabSz="685800" fontAlgn="base">
              <a:buClr>
                <a:srgbClr val="009999"/>
              </a:buClr>
              <a:buSzPct val="75000"/>
              <a:buNone/>
              <a:defRPr/>
            </a:pPr>
            <a:r>
              <a:rPr kumimoji="1" lang="en-US" sz="1600" kern="0" dirty="0"/>
              <a:t>Northeast &amp; Caribbean Addiction Technology Transfer Center </a:t>
            </a:r>
          </a:p>
          <a:p>
            <a:endParaRPr lang="en-US" dirty="0"/>
          </a:p>
        </p:txBody>
      </p:sp>
    </p:spTree>
    <p:extLst>
      <p:ext uri="{BB962C8B-B14F-4D97-AF65-F5344CB8AC3E}">
        <p14:creationId xmlns:p14="http://schemas.microsoft.com/office/powerpoint/2010/main" val="226107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E4731B8-4137-EB49-A1A4-7B3CF2631BC2}"/>
              </a:ext>
            </a:extLst>
          </p:cNvPr>
          <p:cNvSpPr>
            <a:spLocks noGrp="1"/>
          </p:cNvSpPr>
          <p:nvPr>
            <p:ph type="title"/>
          </p:nvPr>
        </p:nvSpPr>
        <p:spPr/>
        <p:txBody>
          <a:bodyPr/>
          <a:lstStyle/>
          <a:p>
            <a:pPr algn="ctr"/>
            <a:r>
              <a:rPr lang="en-US" dirty="0"/>
              <a:t>HBV Infection </a:t>
            </a:r>
          </a:p>
        </p:txBody>
      </p:sp>
      <p:sp>
        <p:nvSpPr>
          <p:cNvPr id="3" name="Content">
            <a:extLst>
              <a:ext uri="{FF2B5EF4-FFF2-40B4-BE49-F238E27FC236}">
                <a16:creationId xmlns:a16="http://schemas.microsoft.com/office/drawing/2014/main" id="{E5CA165E-65B1-C84C-ABCE-95156093B806}"/>
              </a:ext>
            </a:extLst>
          </p:cNvPr>
          <p:cNvSpPr>
            <a:spLocks noGrp="1"/>
          </p:cNvSpPr>
          <p:nvPr>
            <p:ph idx="1"/>
          </p:nvPr>
        </p:nvSpPr>
        <p:spPr/>
        <p:txBody>
          <a:bodyPr>
            <a:noAutofit/>
          </a:bodyPr>
          <a:lstStyle/>
          <a:p>
            <a:pPr marL="0" indent="0">
              <a:spcBef>
                <a:spcPts val="600"/>
              </a:spcBef>
              <a:spcAft>
                <a:spcPts val="1200"/>
              </a:spcAft>
              <a:buNone/>
            </a:pPr>
            <a:r>
              <a:rPr lang="en-US" altLang="en-US" sz="2000" dirty="0">
                <a:latin typeface="Arial" panose="020B0604020202020204" pitchFamily="34" charset="0"/>
                <a:cs typeface="Arial" panose="020B0604020202020204" pitchFamily="34" charset="0"/>
              </a:rPr>
              <a:t>An estimated 21,900 acute HBV cases occurred in 2015. Regions hardest hit by opioid crisis are seeing increasing rates of HBV infection associated with IDU. </a:t>
            </a:r>
          </a:p>
          <a:p>
            <a:pPr>
              <a:spcBef>
                <a:spcPts val="600"/>
              </a:spcBef>
              <a:spcAft>
                <a:spcPts val="1200"/>
              </a:spcAft>
            </a:pPr>
            <a:r>
              <a:rPr lang="en-US" sz="2000" dirty="0">
                <a:latin typeface="Arial" panose="020B0604020202020204" pitchFamily="34" charset="0"/>
                <a:cs typeface="Arial" panose="020B0604020202020204" pitchFamily="34" charset="0"/>
              </a:rPr>
              <a:t>From 2009 to 2013, the incidence of acute HBV increased by 114% in Kentucky, Tennessee, and West Virginia, while remaining stable in the U.S. overall.</a:t>
            </a:r>
          </a:p>
          <a:p>
            <a:pPr>
              <a:spcBef>
                <a:spcPts val="600"/>
              </a:spcBef>
              <a:spcAft>
                <a:spcPts val="1200"/>
              </a:spcAft>
            </a:pPr>
            <a:r>
              <a:rPr lang="en-US" sz="2000" dirty="0">
                <a:latin typeface="Arial" panose="020B0604020202020204" pitchFamily="34" charset="0"/>
                <a:cs typeface="Arial" panose="020B0604020202020204" pitchFamily="34" charset="0"/>
              </a:rPr>
              <a:t>In North Carolina, new cases of HBV increased by 56% between 2014 and 2016.</a:t>
            </a:r>
          </a:p>
          <a:p>
            <a:pPr>
              <a:spcBef>
                <a:spcPts val="600"/>
              </a:spcBef>
              <a:spcAft>
                <a:spcPts val="1200"/>
              </a:spcAft>
            </a:pPr>
            <a:r>
              <a:rPr lang="en-US" sz="2000" dirty="0">
                <a:latin typeface="Arial" panose="020B0604020202020204" pitchFamily="34" charset="0"/>
                <a:cs typeface="Arial" panose="020B0604020202020204" pitchFamily="34" charset="0"/>
              </a:rPr>
              <a:t>The Massachusetts Department of Public Health recently issued an advisory about the alarming rise in HBV outbreaks associated with injection drug use in their state, citing a 78% increase in acute HBV cases in 2017.</a:t>
            </a:r>
            <a:endParaRPr lang="en-US" altLang="en-US" sz="2000" dirty="0">
              <a:latin typeface="Arial" panose="020B0604020202020204" pitchFamily="34" charset="0"/>
              <a:cs typeface="Arial" panose="020B0604020202020204" pitchFamily="34" charset="0"/>
            </a:endParaRPr>
          </a:p>
        </p:txBody>
      </p:sp>
      <p:sp>
        <p:nvSpPr>
          <p:cNvPr id="5" name="sources">
            <a:extLst>
              <a:ext uri="{FF2B5EF4-FFF2-40B4-BE49-F238E27FC236}">
                <a16:creationId xmlns:a16="http://schemas.microsoft.com/office/drawing/2014/main" id="{AF2977EF-987A-464A-BA33-F7D1A5FAC3A7}"/>
              </a:ext>
            </a:extLst>
          </p:cNvPr>
          <p:cNvSpPr>
            <a:spLocks noGrp="1"/>
          </p:cNvSpPr>
          <p:nvPr>
            <p:ph type="body" sz="quarter" idx="12"/>
          </p:nvPr>
        </p:nvSpPr>
        <p:spPr/>
        <p:txBody>
          <a:bodyPr/>
          <a:lstStyle/>
          <a:p>
            <a:r>
              <a:rPr lang="en-US" b="1" dirty="0"/>
              <a:t>Sources: </a:t>
            </a:r>
            <a:r>
              <a:rPr lang="en-US" dirty="0">
                <a:hlinkClick r:id="rId3" tooltip="HHS The Rise in Acute Hepatitis B Infection in the U.S."/>
              </a:rPr>
              <a:t>HHS The Rise in Acute Hepatitis B Infection in the U.S.</a:t>
            </a:r>
            <a:r>
              <a:rPr lang="en-US" dirty="0"/>
              <a:t>, </a:t>
            </a:r>
            <a:r>
              <a:rPr lang="en-US" b="1" i="1" dirty="0"/>
              <a:t>and </a:t>
            </a:r>
            <a:br>
              <a:rPr lang="en-US" b="1" i="1" dirty="0"/>
            </a:br>
            <a:r>
              <a:rPr lang="en-US" dirty="0">
                <a:hlinkClick r:id="rId4" tooltip="Hep B United, Hepatitis B and the Opioid Epidemic, July 2017"/>
              </a:rPr>
              <a:t>Hep B United, Hepatitis B and the Opioid Epidemic, July 2017</a:t>
            </a:r>
            <a:r>
              <a:rPr lang="en-US" dirty="0"/>
              <a:t>    </a:t>
            </a:r>
          </a:p>
          <a:p>
            <a:endParaRPr lang="en-US" dirty="0"/>
          </a:p>
        </p:txBody>
      </p:sp>
    </p:spTree>
    <p:extLst>
      <p:ext uri="{BB962C8B-B14F-4D97-AF65-F5344CB8AC3E}">
        <p14:creationId xmlns:p14="http://schemas.microsoft.com/office/powerpoint/2010/main" val="560693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278876B-69A8-B640-8A82-67736F5DE1DE}"/>
              </a:ext>
            </a:extLst>
          </p:cNvPr>
          <p:cNvSpPr>
            <a:spLocks noGrp="1"/>
          </p:cNvSpPr>
          <p:nvPr>
            <p:ph type="title"/>
          </p:nvPr>
        </p:nvSpPr>
        <p:spPr/>
        <p:txBody>
          <a:bodyPr/>
          <a:lstStyle/>
          <a:p>
            <a:pPr algn="ctr"/>
            <a:r>
              <a:rPr lang="en-US" dirty="0"/>
              <a:t>Potential Complications </a:t>
            </a:r>
            <a:br>
              <a:rPr lang="en-US" dirty="0"/>
            </a:br>
            <a:r>
              <a:rPr lang="en-US" dirty="0"/>
              <a:t>of Chronic HBV </a:t>
            </a:r>
          </a:p>
        </p:txBody>
      </p:sp>
      <p:sp>
        <p:nvSpPr>
          <p:cNvPr id="3" name="Content">
            <a:extLst>
              <a:ext uri="{FF2B5EF4-FFF2-40B4-BE49-F238E27FC236}">
                <a16:creationId xmlns:a16="http://schemas.microsoft.com/office/drawing/2014/main" id="{2A924643-DB0B-F14E-8E51-2370B7BE4F56}"/>
              </a:ext>
            </a:extLst>
          </p:cNvPr>
          <p:cNvSpPr>
            <a:spLocks noGrp="1"/>
          </p:cNvSpPr>
          <p:nvPr>
            <p:ph idx="1"/>
          </p:nvPr>
        </p:nvSpPr>
        <p:spPr/>
        <p:txBody>
          <a:bodyPr>
            <a:noAutofit/>
          </a:bodyPr>
          <a:lstStyle/>
          <a:p>
            <a:pPr marL="0" indent="0">
              <a:spcBef>
                <a:spcPts val="600"/>
              </a:spcBef>
              <a:spcAft>
                <a:spcPts val="1200"/>
              </a:spcAft>
              <a:buNone/>
              <a:defRPr/>
            </a:pPr>
            <a:r>
              <a:rPr lang="en-US" altLang="en-US" sz="2400" dirty="0">
                <a:latin typeface="Arial" charset="0"/>
                <a:cs typeface="Arial" charset="0"/>
              </a:rPr>
              <a:t>Without diagnosis or intervention, one in four persons chronically infected with HBV will go on to develop liver failure and/or liver cancer or other complications.</a:t>
            </a:r>
            <a:endParaRPr lang="en-US" altLang="en-US" sz="2400" dirty="0"/>
          </a:p>
          <a:p>
            <a:pPr lvl="1">
              <a:spcBef>
                <a:spcPts val="600"/>
              </a:spcBef>
              <a:spcAft>
                <a:spcPts val="1200"/>
              </a:spcAft>
              <a:defRPr/>
            </a:pPr>
            <a:r>
              <a:rPr lang="en-US" dirty="0"/>
              <a:t>Hepatitis D infection</a:t>
            </a:r>
          </a:p>
          <a:p>
            <a:pPr lvl="1">
              <a:spcBef>
                <a:spcPts val="600"/>
              </a:spcBef>
              <a:spcAft>
                <a:spcPts val="1200"/>
              </a:spcAft>
              <a:defRPr/>
            </a:pPr>
            <a:r>
              <a:rPr lang="en-US" dirty="0"/>
              <a:t>Liver scarring (cirrhosis)</a:t>
            </a:r>
          </a:p>
          <a:p>
            <a:pPr lvl="1">
              <a:spcBef>
                <a:spcPts val="600"/>
              </a:spcBef>
              <a:spcAft>
                <a:spcPts val="1200"/>
              </a:spcAft>
              <a:defRPr/>
            </a:pPr>
            <a:r>
              <a:rPr lang="en-US" dirty="0"/>
              <a:t>Liver failure</a:t>
            </a:r>
          </a:p>
          <a:p>
            <a:pPr lvl="1">
              <a:spcBef>
                <a:spcPts val="600"/>
              </a:spcBef>
              <a:spcAft>
                <a:spcPts val="1200"/>
              </a:spcAft>
              <a:defRPr/>
            </a:pPr>
            <a:r>
              <a:rPr lang="en-US" dirty="0"/>
              <a:t>Liver cancer</a:t>
            </a:r>
          </a:p>
          <a:p>
            <a:pPr lvl="1">
              <a:spcBef>
                <a:spcPts val="600"/>
              </a:spcBef>
              <a:spcAft>
                <a:spcPts val="1200"/>
              </a:spcAft>
              <a:defRPr/>
            </a:pPr>
            <a:r>
              <a:rPr lang="en-US" dirty="0"/>
              <a:t>Death</a:t>
            </a:r>
          </a:p>
        </p:txBody>
      </p:sp>
    </p:spTree>
    <p:extLst>
      <p:ext uri="{BB962C8B-B14F-4D97-AF65-F5344CB8AC3E}">
        <p14:creationId xmlns:p14="http://schemas.microsoft.com/office/powerpoint/2010/main" val="257693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7185DC-BBB1-FE48-A192-C582B60D5A22}"/>
              </a:ext>
            </a:extLst>
          </p:cNvPr>
          <p:cNvSpPr>
            <a:spLocks noGrp="1"/>
          </p:cNvSpPr>
          <p:nvPr>
            <p:ph type="title"/>
          </p:nvPr>
        </p:nvSpPr>
        <p:spPr/>
        <p:txBody>
          <a:bodyPr/>
          <a:lstStyle/>
          <a:p>
            <a:pPr algn="ctr"/>
            <a:r>
              <a:rPr lang="en-US" dirty="0"/>
              <a:t>HBV Vaccination</a:t>
            </a:r>
          </a:p>
        </p:txBody>
      </p:sp>
      <p:sp>
        <p:nvSpPr>
          <p:cNvPr id="3" name="Content">
            <a:extLst>
              <a:ext uri="{FF2B5EF4-FFF2-40B4-BE49-F238E27FC236}">
                <a16:creationId xmlns:a16="http://schemas.microsoft.com/office/drawing/2014/main" id="{9F97E101-8C11-DB40-8F4F-3763B054105D}"/>
              </a:ext>
            </a:extLst>
          </p:cNvPr>
          <p:cNvSpPr>
            <a:spLocks noGrp="1"/>
          </p:cNvSpPr>
          <p:nvPr>
            <p:ph idx="1"/>
          </p:nvPr>
        </p:nvSpPr>
        <p:spPr/>
        <p:txBody>
          <a:bodyPr>
            <a:noAutofit/>
          </a:bodyPr>
          <a:lstStyle/>
          <a:p>
            <a:pPr marL="0" indent="0">
              <a:lnSpc>
                <a:spcPct val="120000"/>
              </a:lnSpc>
              <a:spcBef>
                <a:spcPts val="1200"/>
              </a:spcBef>
              <a:spcAft>
                <a:spcPts val="1200"/>
              </a:spcAft>
              <a:buNone/>
            </a:pPr>
            <a:r>
              <a:rPr lang="en-US" altLang="en-US" sz="2000" dirty="0">
                <a:latin typeface="Arial" charset="0"/>
                <a:cs typeface="Arial" charset="0"/>
              </a:rPr>
              <a:t>Despite the fact that routine HBV vaccination was initiated in 1982, an estimated 850,000-2.2 million persons in the U.S. live with chronic HBV infection; many are unaware of their infection status.</a:t>
            </a:r>
          </a:p>
          <a:p>
            <a:pPr>
              <a:lnSpc>
                <a:spcPct val="120000"/>
              </a:lnSpc>
              <a:spcBef>
                <a:spcPts val="1200"/>
              </a:spcBef>
              <a:spcAft>
                <a:spcPts val="1200"/>
              </a:spcAft>
            </a:pPr>
            <a:r>
              <a:rPr lang="en-US" sz="2000" dirty="0"/>
              <a:t>Low rates of HBV vaccination coverage among adults older than 30 and increasing rates of injection drug use, especially in rural areas with minimal access to syringe service  programs (SSPs), are fueling the recent rise in acute HBV infections in the U.S.</a:t>
            </a:r>
          </a:p>
          <a:p>
            <a:pPr>
              <a:lnSpc>
                <a:spcPct val="120000"/>
              </a:lnSpc>
              <a:spcBef>
                <a:spcPts val="1200"/>
              </a:spcBef>
              <a:spcAft>
                <a:spcPts val="1200"/>
              </a:spcAft>
            </a:pPr>
            <a:r>
              <a:rPr lang="en-US" sz="2000" dirty="0"/>
              <a:t>Vaccinate (</a:t>
            </a:r>
            <a:r>
              <a:rPr lang="en-US" sz="2000" dirty="0" err="1"/>
              <a:t>Twinrix</a:t>
            </a:r>
            <a:r>
              <a:rPr lang="en-US" sz="2000" dirty="0"/>
              <a:t>) against HAV and HBV at your health clinic, SSPs, pharmacies, etc. </a:t>
            </a:r>
          </a:p>
        </p:txBody>
      </p:sp>
      <p:sp>
        <p:nvSpPr>
          <p:cNvPr id="4" name="sources">
            <a:extLst>
              <a:ext uri="{FF2B5EF4-FFF2-40B4-BE49-F238E27FC236}">
                <a16:creationId xmlns:a16="http://schemas.microsoft.com/office/drawing/2014/main" id="{10567D56-C2AF-4167-A4E6-AF604C8D3B18}"/>
              </a:ext>
            </a:extLst>
          </p:cNvPr>
          <p:cNvSpPr>
            <a:spLocks noGrp="1"/>
          </p:cNvSpPr>
          <p:nvPr>
            <p:ph type="body" sz="quarter" idx="12"/>
          </p:nvPr>
        </p:nvSpPr>
        <p:spPr/>
        <p:txBody>
          <a:bodyPr/>
          <a:lstStyle/>
          <a:p>
            <a:r>
              <a:rPr lang="en-US" b="1" dirty="0"/>
              <a:t>Sources: </a:t>
            </a:r>
            <a:r>
              <a:rPr lang="en-US" dirty="0">
                <a:hlinkClick r:id="rId3" tooltip="HHS The Rise in Acute Hepatitis B Infection in the U.S."/>
              </a:rPr>
              <a:t>HHS The Rise in Acute Hepatitis B Infection in the U.S.</a:t>
            </a:r>
            <a:r>
              <a:rPr lang="en-US" dirty="0"/>
              <a:t>, </a:t>
            </a:r>
            <a:r>
              <a:rPr lang="en-US" b="1" i="1" dirty="0"/>
              <a:t>and </a:t>
            </a:r>
            <a:br>
              <a:rPr lang="en-US" b="1" i="1" dirty="0"/>
            </a:br>
            <a:r>
              <a:rPr lang="en-US" dirty="0">
                <a:hlinkClick r:id="rId4" tooltip="Hep B United, Hepatitis B and the Opioid Epidemic, July 2017"/>
              </a:rPr>
              <a:t>Hep B United, Hepatitis B and the Opioid Epidemic, July 2017</a:t>
            </a:r>
            <a:r>
              <a:rPr lang="en-US" dirty="0"/>
              <a:t>    </a:t>
            </a:r>
          </a:p>
        </p:txBody>
      </p:sp>
    </p:spTree>
    <p:extLst>
      <p:ext uri="{BB962C8B-B14F-4D97-AF65-F5344CB8AC3E}">
        <p14:creationId xmlns:p14="http://schemas.microsoft.com/office/powerpoint/2010/main" val="3375325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4AFF27D-A792-A449-8B7D-3FF2801B5156}"/>
              </a:ext>
            </a:extLst>
          </p:cNvPr>
          <p:cNvSpPr>
            <a:spLocks noGrp="1"/>
          </p:cNvSpPr>
          <p:nvPr>
            <p:ph type="title"/>
          </p:nvPr>
        </p:nvSpPr>
        <p:spPr/>
        <p:txBody>
          <a:bodyPr/>
          <a:lstStyle/>
          <a:p>
            <a:pPr algn="ctr"/>
            <a:r>
              <a:rPr lang="en-US" dirty="0"/>
              <a:t>New HCV Infections and IDU</a:t>
            </a:r>
          </a:p>
        </p:txBody>
      </p:sp>
      <p:sp>
        <p:nvSpPr>
          <p:cNvPr id="3" name="Paragraph 1">
            <a:extLst>
              <a:ext uri="{FF2B5EF4-FFF2-40B4-BE49-F238E27FC236}">
                <a16:creationId xmlns:a16="http://schemas.microsoft.com/office/drawing/2014/main" id="{6E6E633B-E902-2C47-90FB-AFFAA443FCBC}"/>
              </a:ext>
            </a:extLst>
          </p:cNvPr>
          <p:cNvSpPr>
            <a:spLocks noGrp="1"/>
          </p:cNvSpPr>
          <p:nvPr>
            <p:ph sz="quarter" idx="10"/>
          </p:nvPr>
        </p:nvSpPr>
        <p:spPr>
          <a:xfrm>
            <a:off x="319471" y="1713490"/>
            <a:ext cx="8545159" cy="1957890"/>
          </a:xfrm>
        </p:spPr>
        <p:txBody>
          <a:bodyPr>
            <a:normAutofit/>
          </a:bodyPr>
          <a:lstStyle/>
          <a:p>
            <a:pPr marL="0" indent="0">
              <a:lnSpc>
                <a:spcPct val="100000"/>
              </a:lnSpc>
              <a:spcBef>
                <a:spcPts val="600"/>
              </a:spcBef>
              <a:spcAft>
                <a:spcPts val="1200"/>
              </a:spcAft>
              <a:buNone/>
            </a:pPr>
            <a:r>
              <a:rPr lang="en-US" sz="1800" dirty="0"/>
              <a:t>In 2016, an estimated 41,200 acute HCV (</a:t>
            </a:r>
            <a:r>
              <a:rPr lang="en-US" sz="1800" i="1" dirty="0"/>
              <a:t>six months from presumed acquisition of infection</a:t>
            </a:r>
            <a:r>
              <a:rPr lang="en-US" sz="1800" dirty="0"/>
              <a:t>) cases occurred.</a:t>
            </a:r>
          </a:p>
          <a:p>
            <a:pPr marL="342900">
              <a:lnSpc>
                <a:spcPct val="100000"/>
              </a:lnSpc>
              <a:spcBef>
                <a:spcPts val="600"/>
              </a:spcBef>
              <a:spcAft>
                <a:spcPts val="1200"/>
              </a:spcAft>
            </a:pPr>
            <a:r>
              <a:rPr lang="en-US" sz="1800" dirty="0"/>
              <a:t>45% of the increases in HCV infections were among persons younger than 30, and IDU is the greatest risk factor and likely responsible for most of these infections. </a:t>
            </a:r>
          </a:p>
        </p:txBody>
      </p:sp>
      <p:sp>
        <p:nvSpPr>
          <p:cNvPr id="6" name="column 1">
            <a:extLst>
              <a:ext uri="{FF2B5EF4-FFF2-40B4-BE49-F238E27FC236}">
                <a16:creationId xmlns:a16="http://schemas.microsoft.com/office/drawing/2014/main" id="{D95F197D-AF03-47C2-9B54-79FF99B35FA7}"/>
              </a:ext>
            </a:extLst>
          </p:cNvPr>
          <p:cNvSpPr>
            <a:spLocks noGrp="1"/>
          </p:cNvSpPr>
          <p:nvPr>
            <p:ph type="body" sz="quarter" idx="13"/>
          </p:nvPr>
        </p:nvSpPr>
        <p:spPr>
          <a:xfrm>
            <a:off x="414336" y="3681669"/>
            <a:ext cx="4114800" cy="2468880"/>
          </a:xfrm>
          <a:solidFill>
            <a:schemeClr val="bg1">
              <a:lumMod val="95000"/>
            </a:schemeClr>
          </a:solidFill>
          <a:ln>
            <a:solidFill>
              <a:srgbClr val="11437A"/>
            </a:solidFill>
          </a:ln>
        </p:spPr>
        <p:txBody>
          <a:bodyPr>
            <a:noAutofit/>
          </a:bodyPr>
          <a:lstStyle/>
          <a:p>
            <a:r>
              <a:rPr lang="en-US" sz="1800" dirty="0"/>
              <a:t>Among 18- to 29-year-olds:</a:t>
            </a:r>
          </a:p>
          <a:p>
            <a:pPr indent="-165497"/>
            <a:r>
              <a:rPr lang="en-US" sz="1800" dirty="0"/>
              <a:t>400% increase in acute hepatitis C</a:t>
            </a:r>
          </a:p>
          <a:p>
            <a:pPr indent="-165497"/>
            <a:r>
              <a:rPr lang="en-US" sz="1800" dirty="0"/>
              <a:t>817% increase in admissions for injection of prescription opioids</a:t>
            </a:r>
          </a:p>
          <a:p>
            <a:pPr indent="-165497"/>
            <a:r>
              <a:rPr lang="en-US" sz="1800" dirty="0"/>
              <a:t>600% increase in admissions for heroin injection</a:t>
            </a:r>
          </a:p>
        </p:txBody>
      </p:sp>
      <p:sp>
        <p:nvSpPr>
          <p:cNvPr id="7" name="column 2">
            <a:extLst>
              <a:ext uri="{FF2B5EF4-FFF2-40B4-BE49-F238E27FC236}">
                <a16:creationId xmlns:a16="http://schemas.microsoft.com/office/drawing/2014/main" id="{F4C71EC8-43F0-4147-AD9E-7F75C9530A77}"/>
              </a:ext>
            </a:extLst>
          </p:cNvPr>
          <p:cNvSpPr>
            <a:spLocks noGrp="1"/>
          </p:cNvSpPr>
          <p:nvPr>
            <p:ph type="body" sz="quarter" idx="14"/>
          </p:nvPr>
        </p:nvSpPr>
        <p:spPr>
          <a:xfrm>
            <a:off x="4654965" y="3681668"/>
            <a:ext cx="4114800" cy="2468880"/>
          </a:xfrm>
          <a:solidFill>
            <a:schemeClr val="bg1">
              <a:lumMod val="95000"/>
            </a:schemeClr>
          </a:solidFill>
          <a:ln>
            <a:solidFill>
              <a:srgbClr val="11437A"/>
            </a:solidFill>
          </a:ln>
        </p:spPr>
        <p:txBody>
          <a:bodyPr vert="horz" lIns="91440" tIns="45720" rIns="91440" bIns="45720" rtlCol="0">
            <a:noAutofit/>
          </a:bodyPr>
          <a:lstStyle/>
          <a:p>
            <a:r>
              <a:rPr lang="en-US" sz="1800" dirty="0"/>
              <a:t>Among 30- to 39-year-olds:</a:t>
            </a:r>
          </a:p>
          <a:p>
            <a:pPr lvl="1"/>
            <a:r>
              <a:rPr lang="en-US" sz="1800" dirty="0"/>
              <a:t>325% increase in acute hepatitis C</a:t>
            </a:r>
          </a:p>
          <a:p>
            <a:pPr lvl="1"/>
            <a:r>
              <a:rPr lang="en-US" sz="1800" dirty="0"/>
              <a:t>169% increase in admissions for injection of prescription opioids</a:t>
            </a:r>
          </a:p>
          <a:p>
            <a:pPr lvl="1"/>
            <a:r>
              <a:rPr lang="en-US" sz="1800" dirty="0"/>
              <a:t>77%  increase in admissions for heroin injection</a:t>
            </a:r>
          </a:p>
        </p:txBody>
      </p:sp>
      <p:sp>
        <p:nvSpPr>
          <p:cNvPr id="8" name="source">
            <a:extLst>
              <a:ext uri="{FF2B5EF4-FFF2-40B4-BE49-F238E27FC236}">
                <a16:creationId xmlns:a16="http://schemas.microsoft.com/office/drawing/2014/main" id="{7EA43D43-179B-4E4F-B1C0-78764B8A913E}"/>
              </a:ext>
            </a:extLst>
          </p:cNvPr>
          <p:cNvSpPr>
            <a:spLocks noGrp="1"/>
          </p:cNvSpPr>
          <p:nvPr>
            <p:ph type="body" sz="quarter" idx="15"/>
          </p:nvPr>
        </p:nvSpPr>
        <p:spPr>
          <a:xfrm>
            <a:off x="0" y="6312651"/>
            <a:ext cx="9144000" cy="548640"/>
          </a:xfrm>
        </p:spPr>
        <p:txBody>
          <a:bodyPr/>
          <a:lstStyle/>
          <a:p>
            <a:r>
              <a:rPr lang="en-US" b="1" dirty="0"/>
              <a:t>Source</a:t>
            </a:r>
            <a:r>
              <a:rPr lang="en-US" dirty="0"/>
              <a:t>: </a:t>
            </a:r>
            <a:r>
              <a:rPr lang="en-US" dirty="0">
                <a:hlinkClick r:id="rId3" tooltip="CDC, Increase in Hepatitis C Infections Linked to Worsening Opioid Crisis, December 21, 2017"/>
              </a:rPr>
              <a:t>CDC, Increase in Hepatitis C Infections Linked to Worsening Opioid Crisis, December 21, 2017</a:t>
            </a:r>
            <a:r>
              <a:rPr lang="en-US" u="sng" dirty="0"/>
              <a:t> </a:t>
            </a:r>
          </a:p>
        </p:txBody>
      </p:sp>
    </p:spTree>
    <p:extLst>
      <p:ext uri="{BB962C8B-B14F-4D97-AF65-F5344CB8AC3E}">
        <p14:creationId xmlns:p14="http://schemas.microsoft.com/office/powerpoint/2010/main" val="56793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4F7464-AE2C-EE41-A317-3EFBFEDB5413}"/>
              </a:ext>
            </a:extLst>
          </p:cNvPr>
          <p:cNvSpPr>
            <a:spLocks noGrp="1"/>
          </p:cNvSpPr>
          <p:nvPr>
            <p:ph type="title"/>
          </p:nvPr>
        </p:nvSpPr>
        <p:spPr/>
        <p:txBody>
          <a:bodyPr/>
          <a:lstStyle/>
          <a:p>
            <a:pPr algn="ctr"/>
            <a:r>
              <a:rPr lang="en-US" dirty="0"/>
              <a:t>HCV Burden</a:t>
            </a:r>
          </a:p>
        </p:txBody>
      </p:sp>
      <p:sp>
        <p:nvSpPr>
          <p:cNvPr id="3" name="List Items">
            <a:extLst>
              <a:ext uri="{FF2B5EF4-FFF2-40B4-BE49-F238E27FC236}">
                <a16:creationId xmlns:a16="http://schemas.microsoft.com/office/drawing/2014/main" id="{6B4BCD50-5D9F-C84A-A7A5-C38234A31934}"/>
              </a:ext>
            </a:extLst>
          </p:cNvPr>
          <p:cNvSpPr>
            <a:spLocks noGrp="1"/>
          </p:cNvSpPr>
          <p:nvPr>
            <p:ph idx="1"/>
          </p:nvPr>
        </p:nvSpPr>
        <p:spPr/>
        <p:txBody>
          <a:bodyPr>
            <a:noAutofit/>
          </a:bodyPr>
          <a:lstStyle/>
          <a:p>
            <a:pPr marL="175260" indent="-175260">
              <a:lnSpc>
                <a:spcPct val="120000"/>
              </a:lnSpc>
              <a:spcBef>
                <a:spcPts val="600"/>
              </a:spcBef>
              <a:spcAft>
                <a:spcPts val="1200"/>
              </a:spcAft>
            </a:pPr>
            <a:r>
              <a:rPr lang="en-US" sz="1800" dirty="0"/>
              <a:t>Hepatitis C virus (HCV) infection is the </a:t>
            </a:r>
            <a:r>
              <a:rPr lang="en-US" sz="1800" i="1" dirty="0"/>
              <a:t>leading</a:t>
            </a:r>
            <a:r>
              <a:rPr lang="en-US" sz="1800" dirty="0"/>
              <a:t> cause of cirrhosis, liver failure, liver cancer and liver transplantation in the U.S.</a:t>
            </a:r>
          </a:p>
          <a:p>
            <a:pPr marL="175260" indent="-175260">
              <a:lnSpc>
                <a:spcPct val="120000"/>
              </a:lnSpc>
              <a:spcBef>
                <a:spcPts val="600"/>
              </a:spcBef>
              <a:spcAft>
                <a:spcPts val="1200"/>
              </a:spcAft>
            </a:pPr>
            <a:r>
              <a:rPr lang="en-US" sz="1800" dirty="0"/>
              <a:t>Baby boomers (born from 1945 to 1965) are 6X more likely to be infected with HCV than other age groups and are at much greater risk for death from the virus. </a:t>
            </a:r>
          </a:p>
          <a:p>
            <a:pPr marL="175260" indent="-175260">
              <a:lnSpc>
                <a:spcPct val="120000"/>
              </a:lnSpc>
              <a:spcBef>
                <a:spcPts val="600"/>
              </a:spcBef>
              <a:spcAft>
                <a:spcPts val="1200"/>
              </a:spcAft>
            </a:pPr>
            <a:r>
              <a:rPr lang="en-US" sz="1800" dirty="0"/>
              <a:t>Highest overall number of new infections are among 20- to 29- year-olds, primarily as a result of increasing injection drug use associated with America’s growing opioid epidemic.</a:t>
            </a:r>
          </a:p>
          <a:p>
            <a:pPr marL="175260" indent="-175260">
              <a:lnSpc>
                <a:spcPct val="120000"/>
              </a:lnSpc>
              <a:spcBef>
                <a:spcPts val="600"/>
              </a:spcBef>
              <a:spcAft>
                <a:spcPts val="1200"/>
              </a:spcAft>
            </a:pPr>
            <a:r>
              <a:rPr lang="en-US" sz="1800" dirty="0"/>
              <a:t>Persons with chronic HCV </a:t>
            </a:r>
            <a:r>
              <a:rPr lang="en-US" sz="1800" i="1" dirty="0"/>
              <a:t>(infected more than six months after acquiring infection)</a:t>
            </a:r>
            <a:r>
              <a:rPr lang="en-US" sz="1800" dirty="0"/>
              <a:t> have an estimated mortality rate 12X higher than the general population.</a:t>
            </a:r>
          </a:p>
        </p:txBody>
      </p:sp>
      <p:sp>
        <p:nvSpPr>
          <p:cNvPr id="4" name="source">
            <a:extLst>
              <a:ext uri="{FF2B5EF4-FFF2-40B4-BE49-F238E27FC236}">
                <a16:creationId xmlns:a16="http://schemas.microsoft.com/office/drawing/2014/main" id="{D5A89927-194A-45C4-95BC-95066967DC18}"/>
              </a:ext>
            </a:extLst>
          </p:cNvPr>
          <p:cNvSpPr>
            <a:spLocks noGrp="1"/>
          </p:cNvSpPr>
          <p:nvPr>
            <p:ph type="body" sz="quarter" idx="12"/>
          </p:nvPr>
        </p:nvSpPr>
        <p:spPr/>
        <p:txBody>
          <a:bodyPr/>
          <a:lstStyle/>
          <a:p>
            <a:r>
              <a:rPr lang="en-US" b="1" dirty="0">
                <a:solidFill>
                  <a:srgbClr val="000000"/>
                </a:solidFill>
              </a:rPr>
              <a:t>Source</a:t>
            </a:r>
            <a:r>
              <a:rPr lang="en-US" dirty="0">
                <a:solidFill>
                  <a:srgbClr val="000000"/>
                </a:solidFill>
              </a:rPr>
              <a:t>: </a:t>
            </a:r>
            <a:r>
              <a:rPr lang="en-US" dirty="0">
                <a:solidFill>
                  <a:srgbClr val="000000"/>
                </a:solidFill>
                <a:hlinkClick r:id="rId3" tooltip="CDC, New Hepatitis C Infections Nearly Tripled Over Five Years"/>
              </a:rPr>
              <a:t>CDC, New Hepatitis C Infections Nearly Tripled Over Five Years.</a:t>
            </a:r>
            <a:r>
              <a:rPr lang="en-US" dirty="0">
                <a:solidFill>
                  <a:srgbClr val="000000"/>
                </a:solidFill>
              </a:rPr>
              <a:t>  </a:t>
            </a:r>
          </a:p>
        </p:txBody>
      </p:sp>
    </p:spTree>
    <p:extLst>
      <p:ext uri="{BB962C8B-B14F-4D97-AF65-F5344CB8AC3E}">
        <p14:creationId xmlns:p14="http://schemas.microsoft.com/office/powerpoint/2010/main" val="189821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6E540D-E711-2B47-A03E-974407959AE3}"/>
              </a:ext>
            </a:extLst>
          </p:cNvPr>
          <p:cNvSpPr>
            <a:spLocks noGrp="1"/>
          </p:cNvSpPr>
          <p:nvPr>
            <p:ph type="title"/>
          </p:nvPr>
        </p:nvSpPr>
        <p:spPr/>
        <p:txBody>
          <a:bodyPr/>
          <a:lstStyle/>
          <a:p>
            <a:pPr algn="ctr"/>
            <a:r>
              <a:rPr lang="en-US" dirty="0"/>
              <a:t>Bridging the Gap to a Cure</a:t>
            </a:r>
          </a:p>
        </p:txBody>
      </p:sp>
      <p:sp>
        <p:nvSpPr>
          <p:cNvPr id="3" name="Content">
            <a:extLst>
              <a:ext uri="{FF2B5EF4-FFF2-40B4-BE49-F238E27FC236}">
                <a16:creationId xmlns:a16="http://schemas.microsoft.com/office/drawing/2014/main" id="{5A0E2EBE-B4E6-5B49-9D16-D002D78859C8}"/>
              </a:ext>
            </a:extLst>
          </p:cNvPr>
          <p:cNvSpPr>
            <a:spLocks noGrp="1"/>
          </p:cNvSpPr>
          <p:nvPr>
            <p:ph idx="1"/>
          </p:nvPr>
        </p:nvSpPr>
        <p:spPr/>
        <p:txBody>
          <a:bodyPr/>
          <a:lstStyle/>
          <a:p>
            <a:pPr marL="0" indent="0" algn="ctr">
              <a:buNone/>
            </a:pPr>
            <a:r>
              <a:rPr lang="en-US" dirty="0"/>
              <a:t>HCV can be safely cured with all-oral therapies in the vast majority (&gt;95%) of patients</a:t>
            </a:r>
          </a:p>
          <a:p>
            <a:pPr algn="ctr"/>
            <a:endParaRPr lang="en-US" dirty="0"/>
          </a:p>
        </p:txBody>
      </p:sp>
      <p:pic>
        <p:nvPicPr>
          <p:cNvPr id="8" name="Process Flow" descr="This chart shows flow from a person being infected with HCV to identification and screening, to linking these persons to care to move toward a cure. ">
            <a:extLst>
              <a:ext uri="{FF2B5EF4-FFF2-40B4-BE49-F238E27FC236}">
                <a16:creationId xmlns:a16="http://schemas.microsoft.com/office/drawing/2014/main" id="{60742CE5-4DEC-4A57-B1FD-E8728AD5B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860" y="3013025"/>
            <a:ext cx="5468586" cy="3340898"/>
          </a:xfrm>
          <a:prstGeom prst="rect">
            <a:avLst/>
          </a:prstGeom>
        </p:spPr>
      </p:pic>
    </p:spTree>
    <p:extLst>
      <p:ext uri="{BB962C8B-B14F-4D97-AF65-F5344CB8AC3E}">
        <p14:creationId xmlns:p14="http://schemas.microsoft.com/office/powerpoint/2010/main" val="225903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86C8721-4967-CB41-8EFE-B584C04A35AE}"/>
              </a:ext>
            </a:extLst>
          </p:cNvPr>
          <p:cNvSpPr>
            <a:spLocks noGrp="1"/>
          </p:cNvSpPr>
          <p:nvPr>
            <p:ph type="title"/>
          </p:nvPr>
        </p:nvSpPr>
        <p:spPr/>
        <p:txBody>
          <a:bodyPr/>
          <a:lstStyle/>
          <a:p>
            <a:pPr algn="ctr"/>
            <a:r>
              <a:rPr lang="en-US" dirty="0"/>
              <a:t>Expand Viral Hepatitis </a:t>
            </a:r>
            <a:br>
              <a:rPr lang="en-US" dirty="0"/>
            </a:br>
            <a:r>
              <a:rPr lang="en-US" dirty="0"/>
              <a:t>Screening and Testing</a:t>
            </a:r>
          </a:p>
        </p:txBody>
      </p:sp>
      <p:sp>
        <p:nvSpPr>
          <p:cNvPr id="3" name="Content">
            <a:extLst>
              <a:ext uri="{FF2B5EF4-FFF2-40B4-BE49-F238E27FC236}">
                <a16:creationId xmlns:a16="http://schemas.microsoft.com/office/drawing/2014/main" id="{CCFD88E5-7A99-074B-84D4-C584905F0AEE}"/>
              </a:ext>
            </a:extLst>
          </p:cNvPr>
          <p:cNvSpPr>
            <a:spLocks noGrp="1"/>
          </p:cNvSpPr>
          <p:nvPr>
            <p:ph idx="1"/>
          </p:nvPr>
        </p:nvSpPr>
        <p:spPr/>
        <p:txBody>
          <a:bodyPr>
            <a:normAutofit/>
          </a:bodyPr>
          <a:lstStyle/>
          <a:p>
            <a:pPr>
              <a:lnSpc>
                <a:spcPct val="120000"/>
              </a:lnSpc>
              <a:spcBef>
                <a:spcPts val="600"/>
              </a:spcBef>
              <a:spcAft>
                <a:spcPts val="1200"/>
              </a:spcAft>
              <a:buNone/>
            </a:pPr>
            <a:r>
              <a:rPr lang="en-US" sz="2400" dirty="0"/>
              <a:t>CDC and USPSTF recommend: </a:t>
            </a:r>
          </a:p>
          <a:p>
            <a:pPr marL="431006" indent="-176213">
              <a:lnSpc>
                <a:spcPct val="120000"/>
              </a:lnSpc>
              <a:spcBef>
                <a:spcPts val="600"/>
              </a:spcBef>
              <a:spcAft>
                <a:spcPts val="1200"/>
              </a:spcAft>
            </a:pPr>
            <a:r>
              <a:rPr lang="en-US" sz="2400" dirty="0"/>
              <a:t>Screening for HCV in persons at elevated risk for infection. </a:t>
            </a:r>
          </a:p>
          <a:p>
            <a:pPr marL="431006" indent="-176213">
              <a:lnSpc>
                <a:spcPct val="120000"/>
              </a:lnSpc>
              <a:spcBef>
                <a:spcPts val="600"/>
              </a:spcBef>
              <a:spcAft>
                <a:spcPts val="1200"/>
              </a:spcAft>
            </a:pPr>
            <a:r>
              <a:rPr lang="en-US" sz="2400" dirty="0"/>
              <a:t>One-time screening for HCV infection to adults born between 1945 and 1965 (Baby boomers).</a:t>
            </a:r>
          </a:p>
          <a:p>
            <a:pPr marL="431006" indent="-176213">
              <a:lnSpc>
                <a:spcPct val="120000"/>
              </a:lnSpc>
              <a:spcBef>
                <a:spcPts val="600"/>
              </a:spcBef>
              <a:spcAft>
                <a:spcPts val="1200"/>
              </a:spcAft>
            </a:pPr>
            <a:r>
              <a:rPr lang="en-US" sz="2400" dirty="0"/>
              <a:t>Screening for HBV infection in persons at risk and/or born in countries where HBV infection is endemic.</a:t>
            </a:r>
          </a:p>
        </p:txBody>
      </p:sp>
      <p:sp>
        <p:nvSpPr>
          <p:cNvPr id="4" name="source">
            <a:extLst>
              <a:ext uri="{FF2B5EF4-FFF2-40B4-BE49-F238E27FC236}">
                <a16:creationId xmlns:a16="http://schemas.microsoft.com/office/drawing/2014/main" id="{CCE3749F-D0D4-40CA-8D66-85F61952F376}"/>
              </a:ext>
            </a:extLst>
          </p:cNvPr>
          <p:cNvSpPr>
            <a:spLocks noGrp="1"/>
          </p:cNvSpPr>
          <p:nvPr>
            <p:ph type="body" sz="quarter" idx="12"/>
          </p:nvPr>
        </p:nvSpPr>
        <p:spPr>
          <a:xfrm>
            <a:off x="0" y="6176963"/>
            <a:ext cx="9144000" cy="667702"/>
          </a:xfrm>
        </p:spPr>
        <p:txBody>
          <a:bodyPr>
            <a:normAutofit/>
          </a:bodyPr>
          <a:lstStyle/>
          <a:p>
            <a:r>
              <a:rPr lang="en-US" b="1" dirty="0">
                <a:solidFill>
                  <a:srgbClr val="000000"/>
                </a:solidFill>
              </a:rPr>
              <a:t>SOURCES:</a:t>
            </a:r>
            <a:r>
              <a:rPr lang="en-US" dirty="0">
                <a:solidFill>
                  <a:srgbClr val="000000"/>
                </a:solidFill>
              </a:rPr>
              <a:t> </a:t>
            </a:r>
            <a:r>
              <a:rPr lang="en-US" dirty="0" err="1">
                <a:solidFill>
                  <a:srgbClr val="000000"/>
                </a:solidFill>
              </a:rPr>
              <a:t>Edlin</a:t>
            </a:r>
            <a:r>
              <a:rPr lang="en-US" dirty="0">
                <a:solidFill>
                  <a:srgbClr val="000000"/>
                </a:solidFill>
              </a:rPr>
              <a:t>, B.R., &amp; </a:t>
            </a:r>
            <a:r>
              <a:rPr lang="en-US" dirty="0" err="1">
                <a:solidFill>
                  <a:srgbClr val="000000"/>
                </a:solidFill>
              </a:rPr>
              <a:t>Winkelstein</a:t>
            </a:r>
            <a:r>
              <a:rPr lang="en-US" dirty="0">
                <a:solidFill>
                  <a:srgbClr val="000000"/>
                </a:solidFill>
              </a:rPr>
              <a:t>, E.R. (2014). Can hepatitis C be eradicated in the United States? </a:t>
            </a:r>
            <a:r>
              <a:rPr lang="en-US" i="1" dirty="0">
                <a:solidFill>
                  <a:srgbClr val="000000"/>
                </a:solidFill>
              </a:rPr>
              <a:t>Antiviral Research, 110, </a:t>
            </a:r>
            <a:r>
              <a:rPr lang="en-US" dirty="0">
                <a:solidFill>
                  <a:srgbClr val="000000"/>
                </a:solidFill>
              </a:rPr>
              <a:t>79-93; Coffin, P.O., et al. (2012). Cost-effectiveness and population outcomes of general population screening for hepatitis C. </a:t>
            </a:r>
            <a:r>
              <a:rPr lang="en-US" i="1" dirty="0">
                <a:solidFill>
                  <a:srgbClr val="000000"/>
                </a:solidFill>
              </a:rPr>
              <a:t>Clin Infect Dis</a:t>
            </a:r>
            <a:r>
              <a:rPr lang="en-US" dirty="0">
                <a:solidFill>
                  <a:srgbClr val="000000"/>
                </a:solidFill>
              </a:rPr>
              <a:t>, 54(9), 1259-1271. </a:t>
            </a:r>
            <a:r>
              <a:rPr lang="en-US" dirty="0">
                <a:solidFill>
                  <a:srgbClr val="000000"/>
                </a:solidFill>
                <a:hlinkClick r:id="rId3" tooltip="U.S. Preventive Services Task Force - USPSTF A and B Recommendations"/>
              </a:rPr>
              <a:t>U.S. Preventive Services Task Force - USPSTF A and B Recommendations</a:t>
            </a:r>
            <a:r>
              <a:rPr lang="en-US" dirty="0">
                <a:solidFill>
                  <a:srgbClr val="000000"/>
                </a:solidFill>
              </a:rPr>
              <a:t> </a:t>
            </a:r>
          </a:p>
          <a:p>
            <a:endParaRPr lang="en-US" dirty="0"/>
          </a:p>
        </p:txBody>
      </p:sp>
    </p:spTree>
    <p:extLst>
      <p:ext uri="{BB962C8B-B14F-4D97-AF65-F5344CB8AC3E}">
        <p14:creationId xmlns:p14="http://schemas.microsoft.com/office/powerpoint/2010/main" val="408232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BDF055E-98D7-6746-BD2C-8E0FA4044FD7}"/>
              </a:ext>
            </a:extLst>
          </p:cNvPr>
          <p:cNvSpPr>
            <a:spLocks noGrp="1"/>
          </p:cNvSpPr>
          <p:nvPr>
            <p:ph type="title"/>
          </p:nvPr>
        </p:nvSpPr>
        <p:spPr/>
        <p:txBody>
          <a:bodyPr/>
          <a:lstStyle/>
          <a:p>
            <a:pPr algn="ctr"/>
            <a:r>
              <a:rPr lang="en-US" dirty="0">
                <a:cs typeface="Arial" panose="020B0604020202020204"/>
              </a:rPr>
              <a:t>Module 2</a:t>
            </a:r>
            <a:endParaRPr lang="en-US" dirty="0"/>
          </a:p>
        </p:txBody>
      </p:sp>
      <p:sp>
        <p:nvSpPr>
          <p:cNvPr id="3" name="Subtitle">
            <a:extLst>
              <a:ext uri="{FF2B5EF4-FFF2-40B4-BE49-F238E27FC236}">
                <a16:creationId xmlns:a16="http://schemas.microsoft.com/office/drawing/2014/main" id="{F9C120CB-98F9-4B30-965E-9947E3081EF0}"/>
              </a:ext>
            </a:extLst>
          </p:cNvPr>
          <p:cNvSpPr>
            <a:spLocks noGrp="1"/>
          </p:cNvSpPr>
          <p:nvPr>
            <p:ph type="body" sz="quarter" idx="14"/>
          </p:nvPr>
        </p:nvSpPr>
        <p:spPr/>
        <p:txBody>
          <a:bodyPr/>
          <a:lstStyle/>
          <a:p>
            <a:pPr marL="0" indent="0" algn="ctr">
              <a:buNone/>
            </a:pPr>
            <a:r>
              <a:rPr lang="en-US" dirty="0">
                <a:latin typeface="Arial" panose="020B0604020202020204"/>
                <a:cs typeface="Arial" panose="020B0604020202020204"/>
              </a:rPr>
              <a:t>Focus on Hepatitis C Infection</a:t>
            </a:r>
          </a:p>
        </p:txBody>
      </p:sp>
      <p:pic>
        <p:nvPicPr>
          <p:cNvPr id="6" name="iStock photo - COMP">
            <a:extLst>
              <a:ext uri="{FF2B5EF4-FFF2-40B4-BE49-F238E27FC236}">
                <a16:creationId xmlns:a16="http://schemas.microsoft.com/office/drawing/2014/main" id="{C1AFED3B-AE8C-FF42-A255-7114CE11842A}"/>
              </a:ex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7542" y="2437693"/>
            <a:ext cx="5615147" cy="442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06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A177CCB-1879-5F41-9F20-FABE315415C6}"/>
              </a:ext>
            </a:extLst>
          </p:cNvPr>
          <p:cNvSpPr>
            <a:spLocks noGrp="1"/>
          </p:cNvSpPr>
          <p:nvPr>
            <p:ph type="title"/>
          </p:nvPr>
        </p:nvSpPr>
        <p:spPr/>
        <p:txBody>
          <a:bodyPr/>
          <a:lstStyle/>
          <a:p>
            <a:pPr algn="ctr"/>
            <a:r>
              <a:rPr lang="en-US" dirty="0"/>
              <a:t>History of HCV Discovery</a:t>
            </a:r>
          </a:p>
        </p:txBody>
      </p:sp>
      <p:sp>
        <p:nvSpPr>
          <p:cNvPr id="3" name="Content">
            <a:extLst>
              <a:ext uri="{FF2B5EF4-FFF2-40B4-BE49-F238E27FC236}">
                <a16:creationId xmlns:a16="http://schemas.microsoft.com/office/drawing/2014/main" id="{FB135CCA-C4CC-2C4A-9B07-469EBBFC622E}"/>
              </a:ext>
            </a:extLst>
          </p:cNvPr>
          <p:cNvSpPr>
            <a:spLocks noGrp="1"/>
          </p:cNvSpPr>
          <p:nvPr>
            <p:ph idx="1"/>
          </p:nvPr>
        </p:nvSpPr>
        <p:spPr/>
        <p:txBody>
          <a:bodyPr>
            <a:noAutofit/>
          </a:bodyPr>
          <a:lstStyle/>
          <a:p>
            <a:pPr>
              <a:lnSpc>
                <a:spcPct val="120000"/>
              </a:lnSpc>
              <a:spcBef>
                <a:spcPts val="600"/>
              </a:spcBef>
              <a:spcAft>
                <a:spcPts val="1200"/>
              </a:spcAft>
            </a:pPr>
            <a:r>
              <a:rPr lang="en-US" sz="2000" b="1" dirty="0"/>
              <a:t>1970s:</a:t>
            </a:r>
            <a:r>
              <a:rPr lang="en-US" sz="2000" dirty="0"/>
              <a:t> Virus appears in enough people to be noticed (called non-A, non-B)</a:t>
            </a:r>
          </a:p>
          <a:p>
            <a:pPr>
              <a:lnSpc>
                <a:spcPct val="120000"/>
              </a:lnSpc>
              <a:spcBef>
                <a:spcPts val="600"/>
              </a:spcBef>
              <a:spcAft>
                <a:spcPts val="1200"/>
              </a:spcAft>
            </a:pPr>
            <a:r>
              <a:rPr lang="en-US" sz="2000" b="1" dirty="0"/>
              <a:t>1980s: </a:t>
            </a:r>
            <a:r>
              <a:rPr lang="en-US" sz="2000" dirty="0"/>
              <a:t>Blood screened for Alanine transaminase (ALT), reducing HCV transmission (before it was discovered)</a:t>
            </a:r>
          </a:p>
          <a:p>
            <a:pPr>
              <a:lnSpc>
                <a:spcPct val="120000"/>
              </a:lnSpc>
              <a:spcBef>
                <a:spcPts val="600"/>
              </a:spcBef>
              <a:spcAft>
                <a:spcPts val="1200"/>
              </a:spcAft>
            </a:pPr>
            <a:r>
              <a:rPr lang="en-US" sz="2000" b="1" dirty="0"/>
              <a:t>1989:</a:t>
            </a:r>
            <a:r>
              <a:rPr lang="en-US" sz="2000" dirty="0"/>
              <a:t> Hepatitis C virus identified and named</a:t>
            </a:r>
          </a:p>
          <a:p>
            <a:pPr>
              <a:lnSpc>
                <a:spcPct val="120000"/>
              </a:lnSpc>
              <a:spcBef>
                <a:spcPts val="600"/>
              </a:spcBef>
              <a:spcAft>
                <a:spcPts val="1200"/>
              </a:spcAft>
            </a:pPr>
            <a:r>
              <a:rPr lang="en-US" sz="2000" b="1" dirty="0"/>
              <a:t>1990:</a:t>
            </a:r>
            <a:r>
              <a:rPr lang="en-US" sz="2000" dirty="0"/>
              <a:t> First antibody test helps identify people exposed to the virus and is used to screen blood</a:t>
            </a:r>
          </a:p>
          <a:p>
            <a:pPr>
              <a:lnSpc>
                <a:spcPct val="120000"/>
              </a:lnSpc>
              <a:spcBef>
                <a:spcPts val="600"/>
              </a:spcBef>
              <a:spcAft>
                <a:spcPts val="1200"/>
              </a:spcAft>
            </a:pPr>
            <a:r>
              <a:rPr lang="en-US" sz="2000" b="1" dirty="0"/>
              <a:t>1992: </a:t>
            </a:r>
            <a:r>
              <a:rPr lang="en-US" sz="2000" dirty="0"/>
              <a:t>Better tests ensure safety of blood supply and confirmatory test for anti-HCV is approved</a:t>
            </a:r>
          </a:p>
        </p:txBody>
      </p:sp>
      <p:sp>
        <p:nvSpPr>
          <p:cNvPr id="4" name="source">
            <a:extLst>
              <a:ext uri="{FF2B5EF4-FFF2-40B4-BE49-F238E27FC236}">
                <a16:creationId xmlns:a16="http://schemas.microsoft.com/office/drawing/2014/main" id="{AF838706-5383-449C-8412-68448F4F3166}"/>
              </a:ext>
            </a:extLst>
          </p:cNvPr>
          <p:cNvSpPr>
            <a:spLocks noGrp="1"/>
          </p:cNvSpPr>
          <p:nvPr>
            <p:ph type="body" sz="quarter" idx="12"/>
          </p:nvPr>
        </p:nvSpPr>
        <p:spPr/>
        <p:txBody>
          <a:bodyPr/>
          <a:lstStyle/>
          <a:p>
            <a:r>
              <a:rPr lang="en-US" b="1" dirty="0"/>
              <a:t>Source</a:t>
            </a:r>
            <a:r>
              <a:rPr lang="en-US" dirty="0"/>
              <a:t>: </a:t>
            </a:r>
            <a:r>
              <a:rPr lang="en-US" dirty="0">
                <a:hlinkClick r:id="rId3" tooltip="AASLD, Hepatology, Ward, J. Hepatitis C Virus: The 25-year Journey from Discovery to Cure"/>
              </a:rPr>
              <a:t>AASLD, Hepatology, Ward, J. Hepatitis C Virus: The 25-year Journey from Discovery to Cure</a:t>
            </a:r>
            <a:r>
              <a:rPr lang="en-US" dirty="0"/>
              <a:t> </a:t>
            </a:r>
          </a:p>
        </p:txBody>
      </p:sp>
    </p:spTree>
    <p:extLst>
      <p:ext uri="{BB962C8B-B14F-4D97-AF65-F5344CB8AC3E}">
        <p14:creationId xmlns:p14="http://schemas.microsoft.com/office/powerpoint/2010/main" val="1111962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348061A-D068-7C49-807B-62025AB8AB4B}"/>
              </a:ext>
            </a:extLst>
          </p:cNvPr>
          <p:cNvSpPr>
            <a:spLocks noGrp="1"/>
          </p:cNvSpPr>
          <p:nvPr>
            <p:ph type="title"/>
          </p:nvPr>
        </p:nvSpPr>
        <p:spPr/>
        <p:txBody>
          <a:bodyPr/>
          <a:lstStyle/>
          <a:p>
            <a:pPr algn="ctr"/>
            <a:r>
              <a:rPr lang="en-US" dirty="0"/>
              <a:t>Risk-Based Recommendations</a:t>
            </a:r>
            <a:r>
              <a:rPr lang="en-US" baseline="0" dirty="0"/>
              <a:t> </a:t>
            </a:r>
            <a:br>
              <a:rPr lang="en-US" baseline="0" dirty="0"/>
            </a:br>
            <a:r>
              <a:rPr lang="en-US" dirty="0"/>
              <a:t>for HCV Testing</a:t>
            </a:r>
          </a:p>
        </p:txBody>
      </p:sp>
      <p:sp>
        <p:nvSpPr>
          <p:cNvPr id="5" name="column 1">
            <a:extLst>
              <a:ext uri="{FF2B5EF4-FFF2-40B4-BE49-F238E27FC236}">
                <a16:creationId xmlns:a16="http://schemas.microsoft.com/office/drawing/2014/main" id="{3E5F117D-3D3D-435C-8C66-96030054F787}"/>
              </a:ext>
            </a:extLst>
          </p:cNvPr>
          <p:cNvSpPr>
            <a:spLocks noGrp="1"/>
          </p:cNvSpPr>
          <p:nvPr>
            <p:ph idx="13"/>
          </p:nvPr>
        </p:nvSpPr>
        <p:spPr>
          <a:xfrm>
            <a:off x="457200" y="2058381"/>
            <a:ext cx="4114800" cy="4351338"/>
          </a:xfrm>
        </p:spPr>
        <p:txBody>
          <a:bodyPr/>
          <a:lstStyle/>
          <a:p>
            <a:pPr marL="285750" indent="-285750">
              <a:spcBef>
                <a:spcPts val="431"/>
              </a:spcBef>
              <a:spcAft>
                <a:spcPts val="450"/>
              </a:spcAft>
              <a:buFont typeface="Arial" panose="020B0604020202020204" pitchFamily="34" charset="0"/>
              <a:buChar char="•"/>
            </a:pPr>
            <a:r>
              <a:rPr lang="en-US" dirty="0"/>
              <a:t>Persons currently injecting drugs</a:t>
            </a:r>
          </a:p>
          <a:p>
            <a:pPr marL="285750" indent="-285750">
              <a:spcBef>
                <a:spcPts val="431"/>
              </a:spcBef>
              <a:spcAft>
                <a:spcPts val="450"/>
              </a:spcAft>
              <a:buFont typeface="Arial" panose="020B0604020202020204" pitchFamily="34" charset="0"/>
              <a:buChar char="•"/>
            </a:pPr>
            <a:r>
              <a:rPr lang="en-US" dirty="0"/>
              <a:t>Anyone who has ever injected drugs, ever shared needles and works or snorted drugs</a:t>
            </a:r>
          </a:p>
          <a:p>
            <a:pPr marL="285750" indent="-285750">
              <a:spcBef>
                <a:spcPts val="431"/>
              </a:spcBef>
              <a:spcAft>
                <a:spcPts val="450"/>
              </a:spcAft>
              <a:buFont typeface="Arial" panose="020B0604020202020204" pitchFamily="34" charset="0"/>
              <a:buChar char="•"/>
            </a:pPr>
            <a:r>
              <a:rPr lang="en-US" dirty="0"/>
              <a:t>All persons born between 1945 and 1965</a:t>
            </a:r>
          </a:p>
          <a:p>
            <a:pPr marL="285750" indent="-285750">
              <a:spcBef>
                <a:spcPts val="431"/>
              </a:spcBef>
              <a:spcAft>
                <a:spcPts val="450"/>
              </a:spcAft>
              <a:buFont typeface="Arial" panose="020B0604020202020204" pitchFamily="34" charset="0"/>
              <a:buChar char="•"/>
            </a:pPr>
            <a:r>
              <a:rPr lang="en-US" dirty="0"/>
              <a:t>All persons with HIV infection</a:t>
            </a:r>
          </a:p>
          <a:p>
            <a:pPr marL="285750" indent="-285750">
              <a:spcBef>
                <a:spcPts val="431"/>
              </a:spcBef>
              <a:spcAft>
                <a:spcPts val="450"/>
              </a:spcAft>
              <a:buFont typeface="Arial" panose="020B0604020202020204" pitchFamily="34" charset="0"/>
              <a:buChar char="•"/>
            </a:pPr>
            <a:r>
              <a:rPr lang="en-US" dirty="0"/>
              <a:t>Persons presenting with symptoms of hepatitis or abnormal liver-function tests</a:t>
            </a:r>
          </a:p>
        </p:txBody>
      </p:sp>
      <p:sp>
        <p:nvSpPr>
          <p:cNvPr id="6" name="column 2">
            <a:extLst>
              <a:ext uri="{FF2B5EF4-FFF2-40B4-BE49-F238E27FC236}">
                <a16:creationId xmlns:a16="http://schemas.microsoft.com/office/drawing/2014/main" id="{8DD9BC4D-719A-4D59-A15F-9BE828368141}"/>
              </a:ext>
            </a:extLst>
          </p:cNvPr>
          <p:cNvSpPr>
            <a:spLocks noGrp="1"/>
          </p:cNvSpPr>
          <p:nvPr>
            <p:ph idx="14"/>
          </p:nvPr>
        </p:nvSpPr>
        <p:spPr>
          <a:xfrm>
            <a:off x="4627609" y="2058381"/>
            <a:ext cx="4114800" cy="4351338"/>
          </a:xfrm>
        </p:spPr>
        <p:txBody>
          <a:bodyPr/>
          <a:lstStyle/>
          <a:p>
            <a:pPr marL="285750" indent="-285750" defTabSz="685800">
              <a:spcBef>
                <a:spcPts val="431"/>
              </a:spcBef>
              <a:spcAft>
                <a:spcPts val="225"/>
              </a:spcAft>
              <a:buSzPct val="100000"/>
              <a:buFont typeface="Arial" panose="020B0604020202020204" pitchFamily="34" charset="0"/>
              <a:buChar char="•"/>
            </a:pPr>
            <a:r>
              <a:rPr lang="en-US" dirty="0"/>
              <a:t>Received transfusion or blood products before 1992</a:t>
            </a:r>
          </a:p>
          <a:p>
            <a:pPr marL="285750" indent="-285750" defTabSz="685800">
              <a:spcBef>
                <a:spcPts val="431"/>
              </a:spcBef>
              <a:spcAft>
                <a:spcPts val="225"/>
              </a:spcAft>
              <a:buSzPct val="100000"/>
              <a:buFont typeface="Arial" panose="020B0604020202020204" pitchFamily="34" charset="0"/>
              <a:buChar char="•"/>
            </a:pPr>
            <a:r>
              <a:rPr lang="en-US" dirty="0"/>
              <a:t>Received clotting factor prior to 1987 </a:t>
            </a:r>
          </a:p>
          <a:p>
            <a:pPr marL="285750" indent="-285750" defTabSz="685800">
              <a:spcBef>
                <a:spcPts val="431"/>
              </a:spcBef>
              <a:spcAft>
                <a:spcPts val="225"/>
              </a:spcAft>
              <a:buSzPct val="100000"/>
              <a:buFont typeface="Arial" panose="020B0604020202020204" pitchFamily="34" charset="0"/>
              <a:buChar char="•"/>
            </a:pPr>
            <a:r>
              <a:rPr lang="en-US" dirty="0"/>
              <a:t>Ever on hemodialysis </a:t>
            </a:r>
          </a:p>
          <a:p>
            <a:pPr marL="285750" indent="-285750" defTabSz="685800">
              <a:spcBef>
                <a:spcPts val="431"/>
              </a:spcBef>
              <a:spcAft>
                <a:spcPts val="225"/>
              </a:spcAft>
              <a:buSzPct val="100000"/>
              <a:buFont typeface="Arial" panose="020B0604020202020204" pitchFamily="34" charset="0"/>
              <a:buChar char="•"/>
            </a:pPr>
            <a:r>
              <a:rPr lang="en-US" dirty="0"/>
              <a:t>Healthcare, emergency, public-safety workers after exposures to HCV through infected blood</a:t>
            </a:r>
          </a:p>
          <a:p>
            <a:pPr marL="285750" indent="-285750" defTabSz="685800">
              <a:spcBef>
                <a:spcPts val="431"/>
              </a:spcBef>
              <a:spcAft>
                <a:spcPts val="225"/>
              </a:spcAft>
              <a:buSzPct val="100000"/>
              <a:buFont typeface="Arial" panose="020B0604020202020204" pitchFamily="34" charset="0"/>
              <a:buChar char="•"/>
            </a:pPr>
            <a:r>
              <a:rPr lang="en-US" dirty="0"/>
              <a:t>Children &gt;1 year born to HCV-infected women </a:t>
            </a:r>
          </a:p>
          <a:p>
            <a:pPr marL="285750" indent="-285750" defTabSz="685800">
              <a:spcBef>
                <a:spcPts val="431"/>
              </a:spcBef>
              <a:spcAft>
                <a:spcPts val="225"/>
              </a:spcAft>
              <a:buSzPct val="100000"/>
              <a:buFont typeface="Arial" panose="020B0604020202020204" pitchFamily="34" charset="0"/>
              <a:buChar char="•"/>
            </a:pPr>
            <a:r>
              <a:rPr lang="en-US" dirty="0"/>
              <a:t>Tattoo and/or body piercing done while incarcerated or by an unlicensed artist</a:t>
            </a:r>
          </a:p>
        </p:txBody>
      </p:sp>
    </p:spTree>
    <p:extLst>
      <p:ext uri="{BB962C8B-B14F-4D97-AF65-F5344CB8AC3E}">
        <p14:creationId xmlns:p14="http://schemas.microsoft.com/office/powerpoint/2010/main" val="330560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36C4D6-D5B6-463E-93F8-EF943A171BDD}"/>
              </a:ext>
            </a:extLst>
          </p:cNvPr>
          <p:cNvSpPr>
            <a:spLocks noGrp="1"/>
          </p:cNvSpPr>
          <p:nvPr>
            <p:ph type="title"/>
          </p:nvPr>
        </p:nvSpPr>
        <p:spPr>
          <a:solidFill>
            <a:schemeClr val="bg2"/>
          </a:solidFill>
        </p:spPr>
        <p:txBody>
          <a:bodyPr>
            <a:normAutofit/>
          </a:bodyPr>
          <a:lstStyle/>
          <a:p>
            <a:pPr algn="ctr"/>
            <a:r>
              <a:rPr lang="en-US" b="0" i="0" kern="1200" dirty="0">
                <a:latin typeface="Arial" panose="020B0604020202020204" pitchFamily="34" charset="0"/>
                <a:ea typeface="+mn-ea"/>
                <a:cs typeface="Arial" panose="020B0604020202020204" pitchFamily="34" charset="0"/>
              </a:rPr>
              <a:t>U.S. Based ATTC Network</a:t>
            </a:r>
          </a:p>
        </p:txBody>
      </p:sp>
      <p:pic>
        <p:nvPicPr>
          <p:cNvPr id="17" name="Map of ATTC U.S. Based Network" descr="This map shows the ATTC U.S. Based Network.">
            <a:extLst>
              <a:ext uri="{FF2B5EF4-FFF2-40B4-BE49-F238E27FC236}">
                <a16:creationId xmlns:a16="http://schemas.microsoft.com/office/drawing/2014/main" id="{C243D8EA-3A9F-4549-B63A-5FD17EC0CD8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p:blipFill>
        <p:spPr>
          <a:xfrm>
            <a:off x="517963" y="1744771"/>
            <a:ext cx="7891288" cy="4943866"/>
          </a:xfrm>
          <a:solidFill>
            <a:srgbClr val="FFFFFF"/>
          </a:solidFill>
        </p:spPr>
      </p:pic>
      <p:pic>
        <p:nvPicPr>
          <p:cNvPr id="18" name="ATTC icon">
            <a:extLst>
              <a:ext uri="{FF2B5EF4-FFF2-40B4-BE49-F238E27FC236}">
                <a16:creationId xmlns:a16="http://schemas.microsoft.com/office/drawing/2014/main" id="{3DDF3E91-97BA-4BE3-8412-A0FF7E814A85}"/>
              </a:ext>
              <a:ext uri="{C183D7F6-B498-43B3-948B-1728B52AA6E4}">
                <adec:decorative xmlns:adec="http://schemas.microsoft.com/office/drawing/2017/decorative" xmlns="" val="1"/>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63795" y="6056570"/>
            <a:ext cx="731520" cy="731520"/>
          </a:xfrm>
          <a:prstGeom prst="rect">
            <a:avLst/>
          </a:prstGeom>
        </p:spPr>
      </p:pic>
    </p:spTree>
    <p:extLst>
      <p:ext uri="{BB962C8B-B14F-4D97-AF65-F5344CB8AC3E}">
        <p14:creationId xmlns:p14="http://schemas.microsoft.com/office/powerpoint/2010/main" val="4161271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05167C8-48F7-594D-97ED-D79A6FDADBFE}"/>
              </a:ext>
            </a:extLst>
          </p:cNvPr>
          <p:cNvSpPr>
            <a:spLocks noGrp="1"/>
          </p:cNvSpPr>
          <p:nvPr>
            <p:ph type="title"/>
          </p:nvPr>
        </p:nvSpPr>
        <p:spPr/>
        <p:txBody>
          <a:bodyPr/>
          <a:lstStyle/>
          <a:p>
            <a:pPr algn="ctr"/>
            <a:r>
              <a:rPr lang="en-US" dirty="0"/>
              <a:t>Hepatitis C Health Disparities</a:t>
            </a:r>
          </a:p>
        </p:txBody>
      </p:sp>
      <p:sp>
        <p:nvSpPr>
          <p:cNvPr id="3" name="Content">
            <a:extLst>
              <a:ext uri="{FF2B5EF4-FFF2-40B4-BE49-F238E27FC236}">
                <a16:creationId xmlns:a16="http://schemas.microsoft.com/office/drawing/2014/main" id="{CAF08DC6-38BB-814A-B0F4-5EE2121EA6E8}"/>
              </a:ext>
            </a:extLst>
          </p:cNvPr>
          <p:cNvSpPr>
            <a:spLocks noGrp="1"/>
          </p:cNvSpPr>
          <p:nvPr>
            <p:ph idx="1"/>
          </p:nvPr>
        </p:nvSpPr>
        <p:spPr/>
        <p:txBody>
          <a:bodyPr>
            <a:noAutofit/>
          </a:bodyPr>
          <a:lstStyle/>
          <a:p>
            <a:pPr marL="175022" indent="-175022">
              <a:lnSpc>
                <a:spcPct val="110000"/>
              </a:lnSpc>
              <a:spcBef>
                <a:spcPts val="600"/>
              </a:spcBef>
              <a:spcAft>
                <a:spcPts val="600"/>
              </a:spcAft>
            </a:pPr>
            <a:r>
              <a:rPr lang="en-US" sz="1800" dirty="0"/>
              <a:t>Health disparities in viral hepatitis:</a:t>
            </a:r>
          </a:p>
          <a:p>
            <a:pPr lvl="1">
              <a:lnSpc>
                <a:spcPct val="110000"/>
              </a:lnSpc>
              <a:spcBef>
                <a:spcPts val="600"/>
              </a:spcBef>
              <a:spcAft>
                <a:spcPts val="600"/>
              </a:spcAft>
              <a:tabLst>
                <a:tab pos="2316956" algn="l"/>
              </a:tabLst>
            </a:pPr>
            <a:r>
              <a:rPr lang="en-US" sz="1800" dirty="0"/>
              <a:t>More than half of people with HCV have:</a:t>
            </a:r>
          </a:p>
          <a:p>
            <a:pPr lvl="2">
              <a:lnSpc>
                <a:spcPct val="110000"/>
              </a:lnSpc>
              <a:spcBef>
                <a:spcPts val="600"/>
              </a:spcBef>
              <a:spcAft>
                <a:spcPts val="600"/>
              </a:spcAft>
            </a:pPr>
            <a:r>
              <a:rPr lang="en-US" sz="1800" dirty="0"/>
              <a:t>Incomes lower than twice the poverty level</a:t>
            </a:r>
          </a:p>
          <a:p>
            <a:pPr lvl="2">
              <a:lnSpc>
                <a:spcPct val="110000"/>
              </a:lnSpc>
              <a:spcBef>
                <a:spcPts val="600"/>
              </a:spcBef>
              <a:spcAft>
                <a:spcPts val="600"/>
              </a:spcAft>
            </a:pPr>
            <a:r>
              <a:rPr lang="en-US" sz="1800" dirty="0"/>
              <a:t>Less than a high school education</a:t>
            </a:r>
          </a:p>
          <a:p>
            <a:pPr marL="175022" indent="-175022">
              <a:lnSpc>
                <a:spcPct val="110000"/>
              </a:lnSpc>
              <a:spcBef>
                <a:spcPts val="600"/>
              </a:spcBef>
              <a:spcAft>
                <a:spcPts val="600"/>
              </a:spcAft>
            </a:pPr>
            <a:r>
              <a:rPr lang="en-US" sz="1800" dirty="0"/>
              <a:t>American Indians/Alaska Natives have the highest rate of new HCV infections (from .5 to 1.32 cases per/100,00 in 2014).</a:t>
            </a:r>
          </a:p>
          <a:p>
            <a:pPr marL="175022" indent="-175022">
              <a:lnSpc>
                <a:spcPct val="110000"/>
              </a:lnSpc>
              <a:spcBef>
                <a:spcPts val="600"/>
              </a:spcBef>
              <a:spcAft>
                <a:spcPts val="600"/>
              </a:spcAft>
            </a:pPr>
            <a:r>
              <a:rPr lang="en-US" sz="1800" dirty="0"/>
              <a:t>African Americans account for 25% of people with chronic HCV (but only 11% of the U.S. population).</a:t>
            </a:r>
          </a:p>
          <a:p>
            <a:pPr marL="175022" indent="-175022">
              <a:lnSpc>
                <a:spcPct val="110000"/>
              </a:lnSpc>
              <a:spcBef>
                <a:spcPts val="600"/>
              </a:spcBef>
              <a:spcAft>
                <a:spcPts val="600"/>
              </a:spcAft>
            </a:pPr>
            <a:r>
              <a:rPr lang="en-US" sz="1800" dirty="0"/>
              <a:t>Other groups with high rates of HCV: PLWHA, people who inject drugs, people who have been incarcerated, people who are homeless.</a:t>
            </a:r>
          </a:p>
        </p:txBody>
      </p:sp>
      <p:sp>
        <p:nvSpPr>
          <p:cNvPr id="4" name="source">
            <a:extLst>
              <a:ext uri="{FF2B5EF4-FFF2-40B4-BE49-F238E27FC236}">
                <a16:creationId xmlns:a16="http://schemas.microsoft.com/office/drawing/2014/main" id="{025566D3-63F3-4812-A606-3674AAB83DE5}"/>
              </a:ext>
            </a:extLst>
          </p:cNvPr>
          <p:cNvSpPr>
            <a:spLocks noGrp="1"/>
          </p:cNvSpPr>
          <p:nvPr>
            <p:ph type="body" sz="quarter" idx="12"/>
          </p:nvPr>
        </p:nvSpPr>
        <p:spPr/>
        <p:txBody>
          <a:bodyPr/>
          <a:lstStyle/>
          <a:p>
            <a:r>
              <a:rPr lang="en-US" b="1" dirty="0"/>
              <a:t>Source</a:t>
            </a:r>
            <a:r>
              <a:rPr lang="en-US" dirty="0"/>
              <a:t>: Denniston, et al. “Chronic HCV Infection in the U.S., NHANES 2003-2011.” </a:t>
            </a:r>
            <a:r>
              <a:rPr lang="en-US" i="1" dirty="0"/>
              <a:t>Ann Intern Med. </a:t>
            </a:r>
            <a:r>
              <a:rPr lang="en-US" dirty="0"/>
              <a:t>2014;160:293-300. OMH, </a:t>
            </a:r>
            <a:r>
              <a:rPr lang="en-US" dirty="0">
                <a:hlinkClick r:id="rId3" tooltip="Eliminating the Public Health Problem of Hepatitis B and C in the United States"/>
              </a:rPr>
              <a:t>Eliminating the Public Health Problem of Hepatitis B and C in the United States</a:t>
            </a:r>
            <a:r>
              <a:rPr lang="en-US" dirty="0"/>
              <a:t> </a:t>
            </a:r>
          </a:p>
        </p:txBody>
      </p:sp>
    </p:spTree>
    <p:extLst>
      <p:ext uri="{BB962C8B-B14F-4D97-AF65-F5344CB8AC3E}">
        <p14:creationId xmlns:p14="http://schemas.microsoft.com/office/powerpoint/2010/main" val="2152572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38D5FF6-63A1-0547-AA49-E3FA07D7C7EF}"/>
              </a:ext>
            </a:extLst>
          </p:cNvPr>
          <p:cNvSpPr>
            <a:spLocks noGrp="1"/>
          </p:cNvSpPr>
          <p:nvPr>
            <p:ph type="title"/>
          </p:nvPr>
        </p:nvSpPr>
        <p:spPr/>
        <p:txBody>
          <a:bodyPr/>
          <a:lstStyle/>
          <a:p>
            <a:pPr algn="ctr"/>
            <a:r>
              <a:rPr lang="en-US" dirty="0"/>
              <a:t>Noted Trends</a:t>
            </a:r>
          </a:p>
        </p:txBody>
      </p:sp>
      <p:sp>
        <p:nvSpPr>
          <p:cNvPr id="3" name="Content List 1">
            <a:extLst>
              <a:ext uri="{FF2B5EF4-FFF2-40B4-BE49-F238E27FC236}">
                <a16:creationId xmlns:a16="http://schemas.microsoft.com/office/drawing/2014/main" id="{71EE9AD5-8C3A-064A-8C3C-FABF2B489A3C}"/>
              </a:ext>
            </a:extLst>
          </p:cNvPr>
          <p:cNvSpPr>
            <a:spLocks noGrp="1"/>
          </p:cNvSpPr>
          <p:nvPr>
            <p:ph sz="quarter" idx="10"/>
          </p:nvPr>
        </p:nvSpPr>
        <p:spPr>
          <a:xfrm>
            <a:off x="4391239" y="1915143"/>
            <a:ext cx="4322293" cy="1957890"/>
          </a:xfrm>
        </p:spPr>
        <p:txBody>
          <a:bodyPr>
            <a:noAutofit/>
          </a:bodyPr>
          <a:lstStyle/>
          <a:p>
            <a:pPr>
              <a:lnSpc>
                <a:spcPct val="100000"/>
              </a:lnSpc>
              <a:spcBef>
                <a:spcPts val="600"/>
              </a:spcBef>
              <a:spcAft>
                <a:spcPts val="1200"/>
              </a:spcAft>
            </a:pPr>
            <a:r>
              <a:rPr lang="en-US" sz="2000" dirty="0"/>
              <a:t>HCV incidence increased by 294% (2010-2015) with the highest rates among young people who inject drugs </a:t>
            </a:r>
          </a:p>
          <a:p>
            <a:pPr>
              <a:lnSpc>
                <a:spcPct val="100000"/>
              </a:lnSpc>
              <a:spcBef>
                <a:spcPts val="600"/>
              </a:spcBef>
              <a:spcAft>
                <a:spcPts val="1200"/>
              </a:spcAft>
            </a:pPr>
            <a:r>
              <a:rPr lang="en-US" sz="2000" dirty="0"/>
              <a:t>Iatrogenic viral transmission (healthcare exposure)</a:t>
            </a:r>
          </a:p>
        </p:txBody>
      </p:sp>
      <p:pic>
        <p:nvPicPr>
          <p:cNvPr id="12" name="Picture Placeholder 11">
            <a:extLst>
              <a:ext uri="{FF2B5EF4-FFF2-40B4-BE49-F238E27FC236}">
                <a16:creationId xmlns:a16="http://schemas.microsoft.com/office/drawing/2014/main" id="{8AB71FAE-BA60-4F76-990F-F7489969CCF5}"/>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07514" y="1915143"/>
            <a:ext cx="3632200" cy="2463800"/>
          </a:xfrm>
        </p:spPr>
      </p:pic>
      <p:sp>
        <p:nvSpPr>
          <p:cNvPr id="6" name="caption text">
            <a:extLst>
              <a:ext uri="{FF2B5EF4-FFF2-40B4-BE49-F238E27FC236}">
                <a16:creationId xmlns:a16="http://schemas.microsoft.com/office/drawing/2014/main" id="{ECDE184E-033A-44C5-B2C9-EF3F1A2908CD}"/>
              </a:ext>
            </a:extLst>
          </p:cNvPr>
          <p:cNvSpPr>
            <a:spLocks noGrp="1"/>
          </p:cNvSpPr>
          <p:nvPr>
            <p:ph type="body" sz="quarter" idx="13"/>
          </p:nvPr>
        </p:nvSpPr>
        <p:spPr>
          <a:xfrm>
            <a:off x="607514" y="4816318"/>
            <a:ext cx="8023704" cy="709699"/>
          </a:xfrm>
        </p:spPr>
        <p:txBody>
          <a:bodyPr/>
          <a:lstStyle/>
          <a:p>
            <a:pPr algn="ctr"/>
            <a:r>
              <a:rPr lang="en-US" dirty="0"/>
              <a:t>Sexual transmission of HCV among primarily HIV-infected and rarely HIV-uninfected men who have sex with men (MSM).</a:t>
            </a:r>
          </a:p>
        </p:txBody>
      </p:sp>
      <p:sp>
        <p:nvSpPr>
          <p:cNvPr id="7" name="footer" hidden="1">
            <a:extLst>
              <a:ext uri="{FF2B5EF4-FFF2-40B4-BE49-F238E27FC236}">
                <a16:creationId xmlns:a16="http://schemas.microsoft.com/office/drawing/2014/main" id="{E58CA5BC-14C8-DA4A-8F15-48F625A688C8}"/>
              </a:ext>
            </a:extLst>
          </p:cNvPr>
          <p:cNvSpPr txBox="1"/>
          <p:nvPr/>
        </p:nvSpPr>
        <p:spPr>
          <a:xfrm>
            <a:off x="-1" y="5957113"/>
            <a:ext cx="9144000" cy="836491"/>
          </a:xfrm>
          <a:prstGeom prst="rect">
            <a:avLst/>
          </a:prstGeom>
          <a:noFill/>
        </p:spPr>
        <p:txBody>
          <a:bodyPr wrap="square" rtlCol="0">
            <a:noAutofit/>
          </a:bodyPr>
          <a:lstStyle/>
          <a:p>
            <a:pPr algn="ctr" defTabSz="685800"/>
            <a:r>
              <a:rPr lang="en-US" sz="1200" b="1" dirty="0">
                <a:solidFill>
                  <a:srgbClr val="000000"/>
                </a:solidFill>
                <a:latin typeface="Arial" panose="020B0604020202020204" pitchFamily="34" charset="0"/>
                <a:cs typeface="Arial" panose="020B0604020202020204" pitchFamily="34" charset="0"/>
              </a:rPr>
              <a:t>SOURCES: </a:t>
            </a:r>
            <a:r>
              <a:rPr lang="en-US" sz="1200" dirty="0">
                <a:solidFill>
                  <a:srgbClr val="000000"/>
                </a:solidFill>
                <a:latin typeface="Arial" panose="020B0604020202020204" pitchFamily="34" charset="0"/>
                <a:cs typeface="Arial" panose="020B0604020202020204" pitchFamily="34" charset="0"/>
              </a:rPr>
              <a:t>Altarum Institute. (2013). </a:t>
            </a:r>
            <a:r>
              <a:rPr lang="en-US" sz="1200" i="1" dirty="0">
                <a:solidFill>
                  <a:srgbClr val="000000"/>
                </a:solidFill>
                <a:latin typeface="Arial" panose="020B0604020202020204" pitchFamily="34" charset="0"/>
                <a:cs typeface="Arial" panose="020B0604020202020204" pitchFamily="34" charset="0"/>
              </a:rPr>
              <a:t>Technical Consultation: Hepatitis C Virus Infection in </a:t>
            </a:r>
            <a:br>
              <a:rPr lang="en-US" sz="1200" i="1" dirty="0">
                <a:solidFill>
                  <a:srgbClr val="000000"/>
                </a:solidFill>
                <a:latin typeface="Arial" panose="020B0604020202020204" pitchFamily="34" charset="0"/>
                <a:cs typeface="Arial" panose="020B0604020202020204" pitchFamily="34" charset="0"/>
              </a:rPr>
            </a:br>
            <a:r>
              <a:rPr lang="en-US" sz="1200" i="1" dirty="0">
                <a:solidFill>
                  <a:srgbClr val="000000"/>
                </a:solidFill>
                <a:latin typeface="Arial" panose="020B0604020202020204" pitchFamily="34" charset="0"/>
                <a:cs typeface="Arial" panose="020B0604020202020204" pitchFamily="34" charset="0"/>
              </a:rPr>
              <a:t>Young Persons who Inject Drugs, February 26-27, 2013</a:t>
            </a:r>
            <a:r>
              <a:rPr lang="en-US" sz="1200" dirty="0">
                <a:solidFill>
                  <a:srgbClr val="000000"/>
                </a:solidFill>
                <a:latin typeface="Arial" panose="020B0604020202020204" pitchFamily="34" charset="0"/>
                <a:cs typeface="Arial" panose="020B0604020202020204" pitchFamily="34" charset="0"/>
              </a:rPr>
              <a:t>. Washington, DC: Office of HIV/AIDS and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Infectious Disease Policy;  Martin, T.C., et al., (2013). Hepatitis C virus reinfection incidence and </a:t>
            </a:r>
            <a:br>
              <a:rPr lang="en-US" sz="1200"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treatment outcome among HIV-positive MSM. </a:t>
            </a:r>
            <a:r>
              <a:rPr lang="en-US" sz="1200" i="1" dirty="0">
                <a:solidFill>
                  <a:srgbClr val="000000"/>
                </a:solidFill>
                <a:latin typeface="Arial" panose="020B0604020202020204" pitchFamily="34" charset="0"/>
                <a:cs typeface="Arial" panose="020B0604020202020204" pitchFamily="34" charset="0"/>
              </a:rPr>
              <a:t>AIDS, 27</a:t>
            </a:r>
            <a:r>
              <a:rPr lang="en-US" sz="1200" dirty="0">
                <a:solidFill>
                  <a:srgbClr val="000000"/>
                </a:solidFill>
                <a:latin typeface="Arial" panose="020B0604020202020204" pitchFamily="34" charset="0"/>
                <a:cs typeface="Arial" panose="020B0604020202020204" pitchFamily="34" charset="0"/>
              </a:rPr>
              <a:t>(16), 2551-2557.</a:t>
            </a:r>
          </a:p>
        </p:txBody>
      </p:sp>
      <p:sp>
        <p:nvSpPr>
          <p:cNvPr id="10" name="source">
            <a:extLst>
              <a:ext uri="{FF2B5EF4-FFF2-40B4-BE49-F238E27FC236}">
                <a16:creationId xmlns:a16="http://schemas.microsoft.com/office/drawing/2014/main" id="{3493E1CB-BCC0-4428-9B41-10FB87FD2F68}"/>
              </a:ext>
            </a:extLst>
          </p:cNvPr>
          <p:cNvSpPr>
            <a:spLocks noGrp="1"/>
          </p:cNvSpPr>
          <p:nvPr>
            <p:ph type="body" sz="quarter" idx="15"/>
          </p:nvPr>
        </p:nvSpPr>
        <p:spPr>
          <a:xfrm>
            <a:off x="0" y="5864087"/>
            <a:ext cx="9144000" cy="980578"/>
          </a:xfrm>
        </p:spPr>
        <p:txBody>
          <a:bodyPr>
            <a:normAutofit/>
          </a:bodyPr>
          <a:lstStyle/>
          <a:p>
            <a:r>
              <a:rPr lang="en-US" b="1" dirty="0">
                <a:solidFill>
                  <a:srgbClr val="000000"/>
                </a:solidFill>
              </a:rPr>
              <a:t>SOURCES: </a:t>
            </a:r>
            <a:r>
              <a:rPr lang="en-US" dirty="0" err="1">
                <a:solidFill>
                  <a:srgbClr val="000000"/>
                </a:solidFill>
              </a:rPr>
              <a:t>Altarum</a:t>
            </a:r>
            <a:r>
              <a:rPr lang="en-US" dirty="0">
                <a:solidFill>
                  <a:srgbClr val="000000"/>
                </a:solidFill>
              </a:rPr>
              <a:t> Institute. (2013). </a:t>
            </a:r>
            <a:r>
              <a:rPr lang="en-US" i="1" dirty="0">
                <a:solidFill>
                  <a:srgbClr val="000000"/>
                </a:solidFill>
              </a:rPr>
              <a:t>Technical Consultation: Hepatitis C Virus Infection in </a:t>
            </a:r>
            <a:br>
              <a:rPr lang="en-US" i="1" dirty="0">
                <a:solidFill>
                  <a:srgbClr val="000000"/>
                </a:solidFill>
              </a:rPr>
            </a:br>
            <a:r>
              <a:rPr lang="en-US" i="1" dirty="0">
                <a:solidFill>
                  <a:srgbClr val="000000"/>
                </a:solidFill>
              </a:rPr>
              <a:t>Young Persons who Inject Drugs, February 26-27, 2013</a:t>
            </a:r>
            <a:r>
              <a:rPr lang="en-US" dirty="0">
                <a:solidFill>
                  <a:srgbClr val="000000"/>
                </a:solidFill>
              </a:rPr>
              <a:t>. Washington, DC: Office of HIV/AIDS and </a:t>
            </a:r>
            <a:br>
              <a:rPr lang="en-US" dirty="0">
                <a:solidFill>
                  <a:srgbClr val="000000"/>
                </a:solidFill>
              </a:rPr>
            </a:br>
            <a:r>
              <a:rPr lang="en-US" dirty="0">
                <a:solidFill>
                  <a:srgbClr val="000000"/>
                </a:solidFill>
              </a:rPr>
              <a:t>Infectious Disease Policy;  Martin, T.C., et al., (2013). Hepatitis C virus reinfection incidence and </a:t>
            </a:r>
            <a:br>
              <a:rPr lang="en-US" dirty="0">
                <a:solidFill>
                  <a:srgbClr val="000000"/>
                </a:solidFill>
              </a:rPr>
            </a:br>
            <a:r>
              <a:rPr lang="en-US" dirty="0">
                <a:solidFill>
                  <a:srgbClr val="000000"/>
                </a:solidFill>
              </a:rPr>
              <a:t>treatment outcome among HIV-positive MSM. </a:t>
            </a:r>
            <a:r>
              <a:rPr lang="en-US" i="1" dirty="0">
                <a:solidFill>
                  <a:srgbClr val="000000"/>
                </a:solidFill>
              </a:rPr>
              <a:t>AIDS, 27</a:t>
            </a:r>
            <a:r>
              <a:rPr lang="en-US" dirty="0">
                <a:solidFill>
                  <a:srgbClr val="000000"/>
                </a:solidFill>
              </a:rPr>
              <a:t>(16), 2551-2557.</a:t>
            </a:r>
          </a:p>
        </p:txBody>
      </p:sp>
    </p:spTree>
    <p:extLst>
      <p:ext uri="{BB962C8B-B14F-4D97-AF65-F5344CB8AC3E}">
        <p14:creationId xmlns:p14="http://schemas.microsoft.com/office/powerpoint/2010/main" val="1513942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C8483E6-21B3-2249-A4B1-4BB4D77FB9D6}"/>
              </a:ext>
            </a:extLst>
          </p:cNvPr>
          <p:cNvSpPr>
            <a:spLocks noGrp="1"/>
          </p:cNvSpPr>
          <p:nvPr>
            <p:ph type="title"/>
          </p:nvPr>
        </p:nvSpPr>
        <p:spPr/>
        <p:txBody>
          <a:bodyPr/>
          <a:lstStyle/>
          <a:p>
            <a:pPr algn="ctr"/>
            <a:r>
              <a:rPr lang="en-US" dirty="0"/>
              <a:t>Characteristics of Hepatitis C</a:t>
            </a:r>
          </a:p>
        </p:txBody>
      </p:sp>
      <p:sp>
        <p:nvSpPr>
          <p:cNvPr id="3" name="Content">
            <a:extLst>
              <a:ext uri="{FF2B5EF4-FFF2-40B4-BE49-F238E27FC236}">
                <a16:creationId xmlns:a16="http://schemas.microsoft.com/office/drawing/2014/main" id="{EE36BDB7-D8BA-5E40-8FDB-67C9D268ABA3}"/>
              </a:ext>
            </a:extLst>
          </p:cNvPr>
          <p:cNvSpPr>
            <a:spLocks noGrp="1"/>
          </p:cNvSpPr>
          <p:nvPr>
            <p:ph sz="quarter" idx="10"/>
          </p:nvPr>
        </p:nvSpPr>
        <p:spPr>
          <a:xfrm>
            <a:off x="249707" y="1713490"/>
            <a:ext cx="5082134" cy="3454400"/>
          </a:xfrm>
        </p:spPr>
        <p:txBody>
          <a:bodyPr>
            <a:noAutofit/>
          </a:bodyPr>
          <a:lstStyle/>
          <a:p>
            <a:pPr>
              <a:lnSpc>
                <a:spcPct val="100000"/>
              </a:lnSpc>
              <a:spcBef>
                <a:spcPts val="600"/>
              </a:spcBef>
              <a:spcAft>
                <a:spcPts val="1200"/>
              </a:spcAft>
            </a:pPr>
            <a:r>
              <a:rPr lang="en-US" sz="1800" dirty="0"/>
              <a:t>Hepatitis C virus is a rapidly replicating blood-borne pathogen that causes inflammation of the liver and scarring (fibrosis).</a:t>
            </a:r>
          </a:p>
          <a:p>
            <a:pPr>
              <a:lnSpc>
                <a:spcPct val="100000"/>
              </a:lnSpc>
              <a:spcBef>
                <a:spcPts val="600"/>
              </a:spcBef>
              <a:spcAft>
                <a:spcPts val="1200"/>
              </a:spcAft>
            </a:pPr>
            <a:r>
              <a:rPr lang="en-US" sz="1800" dirty="0"/>
              <a:t>Clinical presentation during acute HCV infection may or may not include jaundice, abdominal pain, or flu-like symptoms such as fatigue, muscle aches, and nausea</a:t>
            </a:r>
            <a:r>
              <a:rPr lang="en-US" sz="1800" b="1" dirty="0"/>
              <a:t>. </a:t>
            </a:r>
          </a:p>
          <a:p>
            <a:pPr>
              <a:lnSpc>
                <a:spcPct val="100000"/>
              </a:lnSpc>
              <a:spcBef>
                <a:spcPts val="600"/>
              </a:spcBef>
              <a:spcAft>
                <a:spcPts val="1200"/>
              </a:spcAft>
            </a:pPr>
            <a:r>
              <a:rPr lang="en-US" sz="1800" dirty="0"/>
              <a:t>Can live in blood outside body for </a:t>
            </a:r>
            <a:br>
              <a:rPr lang="en-US" sz="1800" dirty="0"/>
            </a:br>
            <a:r>
              <a:rPr lang="en-US" sz="1800" dirty="0"/>
              <a:t>days to weeks – much longer than HIV.</a:t>
            </a:r>
          </a:p>
          <a:p>
            <a:pPr>
              <a:lnSpc>
                <a:spcPct val="100000"/>
              </a:lnSpc>
              <a:spcBef>
                <a:spcPts val="600"/>
              </a:spcBef>
              <a:spcAft>
                <a:spcPts val="1200"/>
              </a:spcAft>
            </a:pPr>
            <a:r>
              <a:rPr lang="en-US" sz="1800" dirty="0"/>
              <a:t>Is not spread via casual contact, </a:t>
            </a:r>
            <a:br>
              <a:rPr lang="en-US" sz="1800" dirty="0"/>
            </a:br>
            <a:r>
              <a:rPr lang="en-US" sz="1800" dirty="0"/>
              <a:t>and touching infected blood does </a:t>
            </a:r>
            <a:br>
              <a:rPr lang="en-US" sz="1800" dirty="0"/>
            </a:br>
            <a:r>
              <a:rPr lang="en-US" sz="1800" dirty="0"/>
              <a:t>not lead to transmission.</a:t>
            </a:r>
          </a:p>
          <a:p>
            <a:pPr>
              <a:lnSpc>
                <a:spcPct val="100000"/>
              </a:lnSpc>
              <a:spcBef>
                <a:spcPts val="600"/>
              </a:spcBef>
              <a:spcAft>
                <a:spcPts val="1200"/>
              </a:spcAft>
            </a:pPr>
            <a:r>
              <a:rPr lang="en-US" sz="1800" i="1" dirty="0"/>
              <a:t>No vaccine…</a:t>
            </a:r>
            <a:r>
              <a:rPr lang="en-US" sz="1800" dirty="0"/>
              <a:t>yet!</a:t>
            </a:r>
            <a:endParaRPr lang="en-US" sz="1800" b="1" dirty="0"/>
          </a:p>
        </p:txBody>
      </p:sp>
      <p:pic>
        <p:nvPicPr>
          <p:cNvPr id="8" name="Picture" descr="Cell view of Hepatitis C viral infection in the liver.">
            <a:extLst>
              <a:ext uri="{FF2B5EF4-FFF2-40B4-BE49-F238E27FC236}">
                <a16:creationId xmlns:a16="http://schemas.microsoft.com/office/drawing/2014/main" id="{0B426A86-32CD-4C9B-BA9F-62C1CBD1EBB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331841" y="3810514"/>
            <a:ext cx="3327400" cy="2133600"/>
          </a:xfrm>
        </p:spPr>
      </p:pic>
    </p:spTree>
    <p:extLst>
      <p:ext uri="{BB962C8B-B14F-4D97-AF65-F5344CB8AC3E}">
        <p14:creationId xmlns:p14="http://schemas.microsoft.com/office/powerpoint/2010/main" val="1172441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46C6320-91F9-4C95-A93A-283BDD98DB2A}"/>
              </a:ext>
            </a:extLst>
          </p:cNvPr>
          <p:cNvSpPr>
            <a:spLocks noGrp="1"/>
          </p:cNvSpPr>
          <p:nvPr>
            <p:ph type="title"/>
          </p:nvPr>
        </p:nvSpPr>
        <p:spPr/>
        <p:txBody>
          <a:bodyPr/>
          <a:lstStyle/>
          <a:p>
            <a:r>
              <a:rPr lang="en-US" dirty="0"/>
              <a:t>Stages of Liver Damage</a:t>
            </a:r>
          </a:p>
        </p:txBody>
      </p:sp>
      <p:sp>
        <p:nvSpPr>
          <p:cNvPr id="3" name="Content">
            <a:extLst>
              <a:ext uri="{FF2B5EF4-FFF2-40B4-BE49-F238E27FC236}">
                <a16:creationId xmlns:a16="http://schemas.microsoft.com/office/drawing/2014/main" id="{CB751FE3-5C5E-204C-B17B-1D1EF3BF6658}"/>
              </a:ext>
            </a:extLst>
          </p:cNvPr>
          <p:cNvSpPr>
            <a:spLocks noGrp="1"/>
          </p:cNvSpPr>
          <p:nvPr>
            <p:ph sz="quarter" idx="10"/>
          </p:nvPr>
        </p:nvSpPr>
        <p:spPr>
          <a:xfrm>
            <a:off x="0" y="4724694"/>
            <a:ext cx="9144000" cy="2133306"/>
          </a:xfrm>
        </p:spPr>
        <p:txBody>
          <a:bodyPr>
            <a:noAutofit/>
          </a:bodyPr>
          <a:lstStyle/>
          <a:p>
            <a:pPr marL="253841" indent="-169069">
              <a:lnSpc>
                <a:spcPct val="100000"/>
              </a:lnSpc>
              <a:spcBef>
                <a:spcPts val="600"/>
              </a:spcBef>
              <a:spcAft>
                <a:spcPts val="600"/>
              </a:spcAft>
              <a:buClr>
                <a:srgbClr val="000000"/>
              </a:buClr>
              <a:buFontTx/>
              <a:buChar char="•"/>
              <a:defRPr/>
            </a:pPr>
            <a:r>
              <a:rPr lang="en-US" sz="1600" kern="0" dirty="0"/>
              <a:t>HCV infection causes inflammation of the liver.</a:t>
            </a:r>
          </a:p>
          <a:p>
            <a:pPr marL="253841" indent="-169069">
              <a:lnSpc>
                <a:spcPct val="100000"/>
              </a:lnSpc>
              <a:spcBef>
                <a:spcPts val="600"/>
              </a:spcBef>
              <a:spcAft>
                <a:spcPts val="600"/>
              </a:spcAft>
              <a:buClr>
                <a:srgbClr val="000000"/>
              </a:buClr>
              <a:buFontTx/>
              <a:buChar char="•"/>
              <a:defRPr/>
            </a:pPr>
            <a:r>
              <a:rPr lang="en-US" sz="1600" kern="0" dirty="0"/>
              <a:t>Over years, inflammation leads to scarring </a:t>
            </a:r>
            <a:r>
              <a:rPr lang="en-US" sz="1600" b="1" kern="0" dirty="0"/>
              <a:t>(scarring = fibrosis). </a:t>
            </a:r>
          </a:p>
          <a:p>
            <a:pPr marL="253841" indent="-169069">
              <a:lnSpc>
                <a:spcPct val="100000"/>
              </a:lnSpc>
              <a:spcBef>
                <a:spcPts val="600"/>
              </a:spcBef>
              <a:spcAft>
                <a:spcPts val="600"/>
              </a:spcAft>
              <a:buClr>
                <a:srgbClr val="000000"/>
              </a:buClr>
              <a:buFontTx/>
              <a:buChar char="•"/>
              <a:defRPr/>
            </a:pPr>
            <a:r>
              <a:rPr lang="en-US" sz="1600" kern="0" dirty="0"/>
              <a:t>Severe scarring </a:t>
            </a:r>
            <a:r>
              <a:rPr lang="en-US" sz="1600" b="1" kern="0" dirty="0"/>
              <a:t>(F4 = stage 4 fibrosis or cirrhosis).</a:t>
            </a:r>
          </a:p>
          <a:p>
            <a:pPr marL="253841" indent="-169069">
              <a:lnSpc>
                <a:spcPct val="100000"/>
              </a:lnSpc>
              <a:spcBef>
                <a:spcPts val="600"/>
              </a:spcBef>
              <a:spcAft>
                <a:spcPts val="600"/>
              </a:spcAft>
              <a:buClr>
                <a:srgbClr val="000000"/>
              </a:buClr>
              <a:buFontTx/>
              <a:buChar char="•"/>
              <a:defRPr/>
            </a:pPr>
            <a:r>
              <a:rPr lang="en-US" sz="1600" kern="0" dirty="0"/>
              <a:t>Cirrhosis can lead to end-stage liver disease or decompensated cirrhosis or liver failure</a:t>
            </a:r>
            <a:r>
              <a:rPr lang="en-US" sz="1600" b="1" kern="0" dirty="0"/>
              <a:t>, </a:t>
            </a:r>
            <a:r>
              <a:rPr lang="en-US" sz="1600" kern="0" dirty="0"/>
              <a:t>hepatocellular carcinoma </a:t>
            </a:r>
            <a:r>
              <a:rPr lang="en-US" sz="1600" b="1" kern="0" dirty="0"/>
              <a:t>(liver cancer), </a:t>
            </a:r>
            <a:r>
              <a:rPr lang="en-US" sz="1600" kern="0" dirty="0"/>
              <a:t>which is fatal without a liver transplant.</a:t>
            </a:r>
          </a:p>
        </p:txBody>
      </p:sp>
      <p:pic>
        <p:nvPicPr>
          <p:cNvPr id="12" name="Picture" descr="Stages of liver damage, progressing from normal smooth, red and rubbery liver to inflammation, to scar tissue replacing healthy liver cells causing fibrosis and eventually Cirrhosis with a hardened, nodular, dark yellow/green/brown liver.">
            <a:extLst>
              <a:ext uri="{FF2B5EF4-FFF2-40B4-BE49-F238E27FC236}">
                <a16:creationId xmlns:a16="http://schemas.microsoft.com/office/drawing/2014/main" id="{0648083E-0635-4633-B8CD-7D743628D91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885937" y="1662672"/>
            <a:ext cx="7372126" cy="2926080"/>
          </a:xfrm>
        </p:spPr>
      </p:pic>
      <p:grpSp>
        <p:nvGrpSpPr>
          <p:cNvPr id="5" name="Group 5" descr="Stages of liver damage, progressing from normal smooth, red and rubbery liver to inflammation, to scar tissue replacing healthy liver cells causing fibrosis and eventually Cirrhosis with a hardened, nodular, dark yellow/green/brown liver. " hidden="1">
            <a:extLst>
              <a:ext uri="{FF2B5EF4-FFF2-40B4-BE49-F238E27FC236}">
                <a16:creationId xmlns:a16="http://schemas.microsoft.com/office/drawing/2014/main" id="{50F934CB-4B30-F741-8DC3-F1BC41A862FB}"/>
              </a:ext>
            </a:extLst>
          </p:cNvPr>
          <p:cNvGrpSpPr/>
          <p:nvPr/>
        </p:nvGrpSpPr>
        <p:grpSpPr>
          <a:xfrm>
            <a:off x="623511" y="649320"/>
            <a:ext cx="7891839" cy="3135887"/>
            <a:chOff x="25400" y="1295400"/>
            <a:chExt cx="9118600" cy="3674225"/>
          </a:xfrm>
        </p:grpSpPr>
        <p:grpSp>
          <p:nvGrpSpPr>
            <p:cNvPr id="6" name="Group 4" hidden="1">
              <a:extLst>
                <a:ext uri="{FF2B5EF4-FFF2-40B4-BE49-F238E27FC236}">
                  <a16:creationId xmlns:a16="http://schemas.microsoft.com/office/drawing/2014/main" id="{9A838A07-9F32-2949-9FD3-EDA7672248D1}"/>
                </a:ext>
              </a:extLst>
            </p:cNvPr>
            <p:cNvGrpSpPr/>
            <p:nvPr/>
          </p:nvGrpSpPr>
          <p:grpSpPr>
            <a:xfrm>
              <a:off x="25400" y="1295400"/>
              <a:ext cx="9118600" cy="3674225"/>
              <a:chOff x="25400" y="1295400"/>
              <a:chExt cx="9118600" cy="3674225"/>
            </a:xfrm>
          </p:grpSpPr>
          <p:pic>
            <p:nvPicPr>
              <p:cNvPr id="8" name="Picture 2" descr="http://www.herbalprovider.com/images/liver-disease/stages-of-liver-damage.jpg" hidden="1">
                <a:extLst>
                  <a:ext uri="{FF2B5EF4-FFF2-40B4-BE49-F238E27FC236}">
                    <a16:creationId xmlns:a16="http://schemas.microsoft.com/office/drawing/2014/main" id="{698DE7BA-B544-C74D-892D-BF51C02A5BA9}"/>
                  </a:ext>
                </a:extLst>
              </p:cNvPr>
              <p:cNvPicPr>
                <a:picLocks noChangeAspect="1" noChangeArrowheads="1"/>
              </p:cNvPicPr>
              <p:nvPr/>
            </p:nvPicPr>
            <p:blipFill>
              <a:blip r:embed="rId4" cstate="print"/>
              <a:srcRect/>
              <a:stretch>
                <a:fillRect/>
              </a:stretch>
            </p:blipFill>
            <p:spPr bwMode="auto">
              <a:xfrm>
                <a:off x="25400" y="1295400"/>
                <a:ext cx="9118600" cy="3674225"/>
              </a:xfrm>
              <a:prstGeom prst="rect">
                <a:avLst/>
              </a:prstGeom>
              <a:noFill/>
            </p:spPr>
          </p:pic>
          <p:sp>
            <p:nvSpPr>
              <p:cNvPr id="9" name="TextBox 2" hidden="1">
                <a:extLst>
                  <a:ext uri="{FF2B5EF4-FFF2-40B4-BE49-F238E27FC236}">
                    <a16:creationId xmlns:a16="http://schemas.microsoft.com/office/drawing/2014/main" id="{1C057BB0-E38E-D34B-BE52-00EF6C05276C}"/>
                  </a:ext>
                </a:extLst>
              </p:cNvPr>
              <p:cNvSpPr txBox="1"/>
              <p:nvPr/>
            </p:nvSpPr>
            <p:spPr>
              <a:xfrm>
                <a:off x="3505200" y="2080542"/>
                <a:ext cx="1143000" cy="228225"/>
              </a:xfrm>
              <a:prstGeom prst="rect">
                <a:avLst/>
              </a:prstGeom>
              <a:solidFill>
                <a:srgbClr val="C00000"/>
              </a:solidFill>
            </p:spPr>
            <p:txBody>
              <a:bodyPr wrap="square" tIns="13716" bIns="13716" rtlCol="0" anchor="ctr" anchorCtr="1">
                <a:spAutoFit/>
              </a:bodyPr>
              <a:lstStyle/>
              <a:p>
                <a:pPr defTabSz="685800"/>
                <a:r>
                  <a:rPr lang="en-US" sz="900" b="1" dirty="0">
                    <a:solidFill>
                      <a:srgbClr val="FFFFFF"/>
                    </a:solidFill>
                  </a:rPr>
                  <a:t>Inflammation</a:t>
                </a:r>
              </a:p>
            </p:txBody>
          </p:sp>
        </p:grpSp>
        <p:sp>
          <p:nvSpPr>
            <p:cNvPr id="7" name="Rectangle 6">
              <a:extLst>
                <a:ext uri="{FF2B5EF4-FFF2-40B4-BE49-F238E27FC236}">
                  <a16:creationId xmlns:a16="http://schemas.microsoft.com/office/drawing/2014/main" id="{F7A47230-AF5C-2646-9B4A-E7B0068E3866}"/>
                </a:ext>
              </a:extLst>
            </p:cNvPr>
            <p:cNvSpPr/>
            <p:nvPr/>
          </p:nvSpPr>
          <p:spPr>
            <a:xfrm>
              <a:off x="3276600" y="3768436"/>
              <a:ext cx="1600200" cy="7065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grpSp>
    </p:spTree>
    <p:extLst>
      <p:ext uri="{BB962C8B-B14F-4D97-AF65-F5344CB8AC3E}">
        <p14:creationId xmlns:p14="http://schemas.microsoft.com/office/powerpoint/2010/main" val="2137933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79DD2E-0DA4-D447-B1B4-652FED317DDB}"/>
              </a:ext>
            </a:extLst>
          </p:cNvPr>
          <p:cNvSpPr>
            <a:spLocks noGrp="1"/>
          </p:cNvSpPr>
          <p:nvPr>
            <p:ph type="title"/>
          </p:nvPr>
        </p:nvSpPr>
        <p:spPr/>
        <p:txBody>
          <a:bodyPr/>
          <a:lstStyle/>
          <a:p>
            <a:pPr algn="ctr"/>
            <a:r>
              <a:rPr lang="en-US" dirty="0"/>
              <a:t>   Acute</a:t>
            </a:r>
            <a:r>
              <a:rPr lang="en-US" dirty="0">
                <a:solidFill>
                  <a:srgbClr val="00B0F0"/>
                </a:solidFill>
              </a:rPr>
              <a:t>*</a:t>
            </a:r>
            <a:r>
              <a:rPr lang="en-US" dirty="0"/>
              <a:t> HCV Infection</a:t>
            </a:r>
          </a:p>
        </p:txBody>
      </p:sp>
      <p:sp>
        <p:nvSpPr>
          <p:cNvPr id="3" name="Content">
            <a:extLst>
              <a:ext uri="{FF2B5EF4-FFF2-40B4-BE49-F238E27FC236}">
                <a16:creationId xmlns:a16="http://schemas.microsoft.com/office/drawing/2014/main" id="{29B61660-A4B5-42DB-8680-CF144BCAC3ED}"/>
              </a:ext>
            </a:extLst>
          </p:cNvPr>
          <p:cNvSpPr>
            <a:spLocks noGrp="1"/>
          </p:cNvSpPr>
          <p:nvPr>
            <p:ph idx="1"/>
          </p:nvPr>
        </p:nvSpPr>
        <p:spPr/>
        <p:txBody>
          <a:bodyPr>
            <a:normAutofit/>
          </a:bodyPr>
          <a:lstStyle/>
          <a:p>
            <a:pPr marL="176213" indent="-176213">
              <a:lnSpc>
                <a:spcPct val="100000"/>
              </a:lnSpc>
              <a:spcBef>
                <a:spcPts val="600"/>
              </a:spcBef>
              <a:spcAft>
                <a:spcPts val="1200"/>
              </a:spcAft>
            </a:pPr>
            <a:r>
              <a:rPr lang="en-US" sz="2400" dirty="0"/>
              <a:t>Average time of development of HCV antibodies when first infected is about six to eight weeks and up to six months in some cases.</a:t>
            </a:r>
          </a:p>
          <a:p>
            <a:pPr marL="176213" indent="-176213">
              <a:spcBef>
                <a:spcPts val="450"/>
              </a:spcBef>
              <a:spcAft>
                <a:spcPts val="1800"/>
              </a:spcAft>
            </a:pPr>
            <a:r>
              <a:rPr lang="en-US" sz="2400" dirty="0"/>
              <a:t>15%-25% spontaneously clear HCV without treatment in three to four months, most times without symptoms.</a:t>
            </a:r>
          </a:p>
          <a:p>
            <a:pPr marL="83344" indent="-83344">
              <a:spcBef>
                <a:spcPts val="900"/>
              </a:spcBef>
              <a:spcAft>
                <a:spcPts val="1800"/>
              </a:spcAft>
              <a:buNone/>
            </a:pPr>
            <a:r>
              <a:rPr lang="en-US" sz="2400" b="1" dirty="0">
                <a:solidFill>
                  <a:srgbClr val="00B0F0"/>
                </a:solidFill>
              </a:rPr>
              <a:t>*</a:t>
            </a:r>
            <a:r>
              <a:rPr lang="en-US" sz="1600" b="1" i="1" dirty="0"/>
              <a:t>Acute phase: within the first six months after acquiring infection </a:t>
            </a:r>
            <a:endParaRPr lang="en-US" sz="2400" b="1" i="1" dirty="0"/>
          </a:p>
        </p:txBody>
      </p:sp>
    </p:spTree>
    <p:extLst>
      <p:ext uri="{BB962C8B-B14F-4D97-AF65-F5344CB8AC3E}">
        <p14:creationId xmlns:p14="http://schemas.microsoft.com/office/powerpoint/2010/main" val="177496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1AF92C1-1B46-5C4C-ABF7-B437F487F6B4}"/>
              </a:ext>
            </a:extLst>
          </p:cNvPr>
          <p:cNvSpPr>
            <a:spLocks noGrp="1"/>
          </p:cNvSpPr>
          <p:nvPr>
            <p:ph type="title"/>
          </p:nvPr>
        </p:nvSpPr>
        <p:spPr/>
        <p:txBody>
          <a:bodyPr/>
          <a:lstStyle/>
          <a:p>
            <a:pPr algn="ctr"/>
            <a:r>
              <a:rPr lang="en-US" dirty="0"/>
              <a:t>Chronic</a:t>
            </a:r>
            <a:r>
              <a:rPr lang="en-US" b="1" dirty="0">
                <a:solidFill>
                  <a:srgbClr val="00B0F0"/>
                </a:solidFill>
              </a:rPr>
              <a:t>*</a:t>
            </a:r>
            <a:r>
              <a:rPr lang="en-US" dirty="0"/>
              <a:t> HCV Infection</a:t>
            </a:r>
          </a:p>
        </p:txBody>
      </p:sp>
      <p:sp>
        <p:nvSpPr>
          <p:cNvPr id="3" name="Content">
            <a:extLst>
              <a:ext uri="{FF2B5EF4-FFF2-40B4-BE49-F238E27FC236}">
                <a16:creationId xmlns:a16="http://schemas.microsoft.com/office/drawing/2014/main" id="{C9C0D4CC-D5B9-8D4B-AC12-015C984A0236}"/>
              </a:ext>
            </a:extLst>
          </p:cNvPr>
          <p:cNvSpPr>
            <a:spLocks noGrp="1"/>
          </p:cNvSpPr>
          <p:nvPr>
            <p:ph sz="quarter" idx="10"/>
          </p:nvPr>
        </p:nvSpPr>
        <p:spPr>
          <a:xfrm>
            <a:off x="249707" y="1713490"/>
            <a:ext cx="4971216" cy="3454400"/>
          </a:xfrm>
        </p:spPr>
        <p:txBody>
          <a:bodyPr>
            <a:noAutofit/>
          </a:bodyPr>
          <a:lstStyle/>
          <a:p>
            <a:pPr marL="0" indent="0">
              <a:lnSpc>
                <a:spcPct val="120000"/>
              </a:lnSpc>
              <a:spcBef>
                <a:spcPts val="600"/>
              </a:spcBef>
              <a:spcAft>
                <a:spcPts val="1200"/>
              </a:spcAft>
              <a:buNone/>
            </a:pPr>
            <a:r>
              <a:rPr lang="en-US" sz="2000" dirty="0"/>
              <a:t>75-85% develop chronic infection and may remain stable for years</a:t>
            </a:r>
          </a:p>
          <a:p>
            <a:pPr marL="430054">
              <a:lnSpc>
                <a:spcPct val="120000"/>
              </a:lnSpc>
              <a:spcBef>
                <a:spcPts val="600"/>
              </a:spcBef>
              <a:spcAft>
                <a:spcPts val="1200"/>
              </a:spcAft>
              <a:buSzPct val="70000"/>
              <a:buFont typeface="Courier New" panose="02070309020205020404" pitchFamily="49" charset="0"/>
              <a:buChar char="o"/>
            </a:pPr>
            <a:r>
              <a:rPr lang="en-US" sz="2000" dirty="0"/>
              <a:t>20%-30% develop cirrhosis and </a:t>
            </a:r>
            <a:br>
              <a:rPr lang="en-US" sz="2000" dirty="0"/>
            </a:br>
            <a:r>
              <a:rPr lang="en-US" sz="2000" dirty="0"/>
              <a:t>serious illness within 20 years if </a:t>
            </a:r>
            <a:br>
              <a:rPr lang="en-US" sz="2000" dirty="0"/>
            </a:br>
            <a:r>
              <a:rPr lang="en-US" sz="2000" dirty="0"/>
              <a:t>untreated</a:t>
            </a:r>
          </a:p>
          <a:p>
            <a:pPr marL="430054">
              <a:lnSpc>
                <a:spcPct val="120000"/>
              </a:lnSpc>
              <a:spcBef>
                <a:spcPts val="600"/>
              </a:spcBef>
              <a:spcAft>
                <a:spcPts val="1200"/>
              </a:spcAft>
              <a:buSzPct val="70000"/>
              <a:buFont typeface="Courier New" panose="02070309020205020404" pitchFamily="49" charset="0"/>
              <a:buChar char="o"/>
            </a:pPr>
            <a:r>
              <a:rPr lang="en-US" sz="2000" dirty="0"/>
              <a:t>20%-37% will die as a result of </a:t>
            </a:r>
            <a:br>
              <a:rPr lang="en-US" sz="2000" dirty="0"/>
            </a:br>
            <a:r>
              <a:rPr lang="en-US" sz="2000" dirty="0"/>
              <a:t>liver failure or liver cancer due to </a:t>
            </a:r>
            <a:br>
              <a:rPr lang="en-US" sz="2000" dirty="0"/>
            </a:br>
            <a:r>
              <a:rPr lang="en-US" sz="2000" dirty="0"/>
              <a:t>untreated HCV disease </a:t>
            </a:r>
          </a:p>
          <a:p>
            <a:pPr>
              <a:lnSpc>
                <a:spcPct val="120000"/>
              </a:lnSpc>
              <a:spcBef>
                <a:spcPts val="600"/>
              </a:spcBef>
              <a:spcAft>
                <a:spcPts val="1200"/>
              </a:spcAft>
              <a:buSzPct val="70000"/>
              <a:buNone/>
            </a:pPr>
            <a:r>
              <a:rPr lang="en-US" sz="2000" b="1" i="1" dirty="0">
                <a:solidFill>
                  <a:srgbClr val="00B0F0"/>
                </a:solidFill>
              </a:rPr>
              <a:t>* </a:t>
            </a:r>
            <a:r>
              <a:rPr lang="en-US" sz="2000" b="1" i="1" dirty="0"/>
              <a:t>Chronic phase: infected more than six months after acquiring infection</a:t>
            </a:r>
          </a:p>
        </p:txBody>
      </p:sp>
      <p:pic>
        <p:nvPicPr>
          <p:cNvPr id="8" name="Picture" descr="Comparison view of the liver showing Chronic hepatitis, Cirrhosis, and Hepatocellular carcinoma (with Cirrhosis).">
            <a:extLst>
              <a:ext uri="{FF2B5EF4-FFF2-40B4-BE49-F238E27FC236}">
                <a16:creationId xmlns:a16="http://schemas.microsoft.com/office/drawing/2014/main" id="{E3EA5DF5-0A3A-404E-89AC-013C116A2F4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135579" y="2615698"/>
            <a:ext cx="3562350" cy="2381250"/>
          </a:xfrm>
        </p:spPr>
      </p:pic>
    </p:spTree>
    <p:extLst>
      <p:ext uri="{BB962C8B-B14F-4D97-AF65-F5344CB8AC3E}">
        <p14:creationId xmlns:p14="http://schemas.microsoft.com/office/powerpoint/2010/main" val="909254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3249C13-FD98-4D40-9445-04A56EEC6E90}"/>
              </a:ext>
            </a:extLst>
          </p:cNvPr>
          <p:cNvSpPr>
            <a:spLocks noGrp="1"/>
          </p:cNvSpPr>
          <p:nvPr>
            <p:ph type="title"/>
          </p:nvPr>
        </p:nvSpPr>
        <p:spPr/>
        <p:txBody>
          <a:bodyPr>
            <a:normAutofit/>
          </a:bodyPr>
          <a:lstStyle/>
          <a:p>
            <a:pPr algn="ctr"/>
            <a:r>
              <a:rPr lang="en-US" sz="4000" dirty="0"/>
              <a:t>Chronic HCV Infection</a:t>
            </a:r>
            <a:br>
              <a:rPr lang="en-US" sz="4000" dirty="0"/>
            </a:br>
            <a:r>
              <a:rPr lang="en-US" sz="4000" dirty="0"/>
              <a:t>“Extrahepatic” Manifestations</a:t>
            </a:r>
          </a:p>
        </p:txBody>
      </p:sp>
      <p:sp>
        <p:nvSpPr>
          <p:cNvPr id="3" name="Content">
            <a:extLst>
              <a:ext uri="{FF2B5EF4-FFF2-40B4-BE49-F238E27FC236}">
                <a16:creationId xmlns:a16="http://schemas.microsoft.com/office/drawing/2014/main" id="{A7C1710D-51A2-6B46-AD2A-58E9C9572A03}"/>
              </a:ext>
            </a:extLst>
          </p:cNvPr>
          <p:cNvSpPr>
            <a:spLocks noGrp="1"/>
          </p:cNvSpPr>
          <p:nvPr>
            <p:ph sz="quarter" idx="10"/>
          </p:nvPr>
        </p:nvSpPr>
        <p:spPr>
          <a:xfrm>
            <a:off x="249706" y="1713490"/>
            <a:ext cx="5212309" cy="3454400"/>
          </a:xfrm>
        </p:spPr>
        <p:txBody>
          <a:bodyPr>
            <a:noAutofit/>
          </a:bodyPr>
          <a:lstStyle/>
          <a:p>
            <a:pPr marL="0" indent="0" defTabSz="-476">
              <a:spcBef>
                <a:spcPct val="20000"/>
              </a:spcBef>
              <a:buClr>
                <a:schemeClr val="accent2"/>
              </a:buClr>
              <a:buNone/>
              <a:tabLst>
                <a:tab pos="1628775" algn="r"/>
              </a:tabLst>
            </a:pPr>
            <a:r>
              <a:rPr lang="en-US" altLang="en-US" sz="1600" b="1" dirty="0"/>
              <a:t>Hematologic		</a:t>
            </a:r>
            <a:r>
              <a:rPr lang="en-US" altLang="en-US" sz="1600" dirty="0"/>
              <a:t>mixed cryoglobulinemia</a:t>
            </a:r>
          </a:p>
          <a:p>
            <a:pPr marL="0" indent="0" defTabSz="-476">
              <a:spcBef>
                <a:spcPct val="20000"/>
              </a:spcBef>
              <a:buClr>
                <a:schemeClr val="accent2"/>
              </a:buClr>
              <a:buNone/>
              <a:tabLst>
                <a:tab pos="1628775" algn="r"/>
              </a:tabLst>
            </a:pPr>
            <a:r>
              <a:rPr lang="en-US" altLang="en-US" sz="1600" dirty="0"/>
              <a:t>		Non-Hodgkin’s lymphoma</a:t>
            </a:r>
          </a:p>
          <a:p>
            <a:pPr marL="0" indent="0" defTabSz="-476">
              <a:spcBef>
                <a:spcPct val="20000"/>
              </a:spcBef>
              <a:buClr>
                <a:schemeClr val="accent2"/>
              </a:buClr>
              <a:buNone/>
              <a:tabLst>
                <a:tab pos="1628775" algn="r"/>
              </a:tabLst>
            </a:pPr>
            <a:endParaRPr lang="en-US" altLang="en-US" sz="1600" b="1" dirty="0"/>
          </a:p>
          <a:p>
            <a:pPr marL="0" indent="0" defTabSz="-476">
              <a:spcBef>
                <a:spcPct val="20000"/>
              </a:spcBef>
              <a:buClr>
                <a:schemeClr val="accent2"/>
              </a:buClr>
              <a:buNone/>
              <a:tabLst>
                <a:tab pos="1628775" algn="r"/>
              </a:tabLst>
            </a:pPr>
            <a:r>
              <a:rPr lang="en-US" altLang="en-US" sz="1600" b="1" dirty="0"/>
              <a:t>Metabolic		</a:t>
            </a:r>
            <a:r>
              <a:rPr lang="en-US" altLang="en-US" sz="1600" dirty="0"/>
              <a:t>Insulin resistance, diabetes </a:t>
            </a:r>
            <a:br>
              <a:rPr lang="en-US" altLang="en-US" sz="1600" dirty="0"/>
            </a:br>
            <a:r>
              <a:rPr lang="en-US" altLang="en-US" sz="1600" dirty="0"/>
              <a:t>		mellitus</a:t>
            </a:r>
          </a:p>
          <a:p>
            <a:pPr marL="0" indent="0" defTabSz="-476">
              <a:spcBef>
                <a:spcPct val="20000"/>
              </a:spcBef>
              <a:buClr>
                <a:schemeClr val="accent2"/>
              </a:buClr>
              <a:buNone/>
              <a:tabLst>
                <a:tab pos="1628775" algn="r"/>
              </a:tabLst>
            </a:pPr>
            <a:endParaRPr lang="en-US" altLang="en-US" sz="1600" b="1" dirty="0"/>
          </a:p>
          <a:p>
            <a:pPr marL="0" indent="0" defTabSz="-476">
              <a:spcBef>
                <a:spcPct val="20000"/>
              </a:spcBef>
              <a:buClr>
                <a:schemeClr val="accent2"/>
              </a:buClr>
              <a:buNone/>
              <a:tabLst>
                <a:tab pos="1628775" algn="r"/>
              </a:tabLst>
            </a:pPr>
            <a:r>
              <a:rPr lang="en-US" altLang="en-US" sz="1600" b="1" dirty="0"/>
              <a:t>Renal		</a:t>
            </a:r>
            <a:r>
              <a:rPr lang="en-US" altLang="en-US" sz="1600" dirty="0"/>
              <a:t>Membranoproliferative </a:t>
            </a:r>
            <a:br>
              <a:rPr lang="en-US" altLang="en-US" sz="1600" dirty="0"/>
            </a:br>
            <a:r>
              <a:rPr lang="en-US" altLang="en-US" sz="1600" dirty="0"/>
              <a:t>		glomerulonephritis</a:t>
            </a:r>
          </a:p>
          <a:p>
            <a:pPr marL="0" indent="0" defTabSz="-476">
              <a:spcBef>
                <a:spcPct val="20000"/>
              </a:spcBef>
              <a:buClr>
                <a:schemeClr val="accent2"/>
              </a:buClr>
              <a:buNone/>
              <a:tabLst>
                <a:tab pos="1628775" algn="r"/>
              </a:tabLst>
            </a:pPr>
            <a:r>
              <a:rPr lang="en-US" altLang="en-US" sz="1600" dirty="0"/>
              <a:t>		Membranous nephropathy</a:t>
            </a:r>
          </a:p>
          <a:p>
            <a:pPr marL="0" indent="0" defTabSz="-476">
              <a:spcBef>
                <a:spcPct val="20000"/>
              </a:spcBef>
              <a:buClr>
                <a:schemeClr val="accent2"/>
              </a:buClr>
              <a:buNone/>
              <a:tabLst>
                <a:tab pos="1628775" algn="r"/>
              </a:tabLst>
            </a:pPr>
            <a:endParaRPr lang="en-US" altLang="en-US" sz="1600" b="1" dirty="0"/>
          </a:p>
          <a:p>
            <a:pPr marL="0" indent="0" defTabSz="-476">
              <a:spcBef>
                <a:spcPct val="20000"/>
              </a:spcBef>
              <a:buClr>
                <a:schemeClr val="accent2"/>
              </a:buClr>
              <a:buNone/>
              <a:tabLst>
                <a:tab pos="1628775" algn="r"/>
              </a:tabLst>
            </a:pPr>
            <a:r>
              <a:rPr lang="en-US" altLang="en-US" sz="1600" b="1" dirty="0"/>
              <a:t>Dermatologic		</a:t>
            </a:r>
            <a:r>
              <a:rPr lang="en-US" altLang="en-US" sz="1600" dirty="0"/>
              <a:t>Porphyria cutanea tarda</a:t>
            </a:r>
            <a:br>
              <a:rPr lang="en-US" altLang="en-US" sz="1600" dirty="0"/>
            </a:br>
            <a:endParaRPr lang="en-US" altLang="en-US" sz="1600" b="1" dirty="0"/>
          </a:p>
          <a:p>
            <a:pPr marL="0" indent="0" defTabSz="-476">
              <a:spcBef>
                <a:spcPct val="20000"/>
              </a:spcBef>
              <a:spcAft>
                <a:spcPts val="900"/>
              </a:spcAft>
              <a:buClr>
                <a:schemeClr val="accent2"/>
              </a:buClr>
              <a:buNone/>
              <a:tabLst>
                <a:tab pos="1628775" algn="r"/>
              </a:tabLst>
            </a:pPr>
            <a:r>
              <a:rPr lang="en-US" altLang="en-US" sz="1600" b="1" dirty="0"/>
              <a:t>Autoimmune		</a:t>
            </a:r>
            <a:r>
              <a:rPr lang="en-US" altLang="en-US" sz="1600" dirty="0"/>
              <a:t>Idiopathic thrombocytopenic purpura</a:t>
            </a:r>
            <a:endParaRPr lang="en-US" altLang="en-US" sz="1600" b="1" dirty="0"/>
          </a:p>
          <a:p>
            <a:pPr marL="0" indent="0" defTabSz="-476">
              <a:spcBef>
                <a:spcPct val="20000"/>
              </a:spcBef>
              <a:spcAft>
                <a:spcPts val="900"/>
              </a:spcAft>
              <a:buClr>
                <a:schemeClr val="accent2"/>
              </a:buClr>
              <a:buNone/>
              <a:tabLst>
                <a:tab pos="1628775" algn="r"/>
              </a:tabLst>
            </a:pPr>
            <a:r>
              <a:rPr lang="en-US" altLang="en-US" sz="1600" b="1" dirty="0"/>
              <a:t>Nonspecific		</a:t>
            </a:r>
            <a:r>
              <a:rPr lang="en-US" altLang="en-US" sz="1600" dirty="0"/>
              <a:t>Chronic fatigue</a:t>
            </a:r>
          </a:p>
          <a:p>
            <a:pPr marL="0" indent="0" defTabSz="-476">
              <a:spcBef>
                <a:spcPct val="20000"/>
              </a:spcBef>
              <a:spcAft>
                <a:spcPts val="900"/>
              </a:spcAft>
              <a:buClr>
                <a:schemeClr val="accent2"/>
              </a:buClr>
              <a:buNone/>
              <a:tabLst>
                <a:tab pos="1628775" algn="r"/>
              </a:tabLst>
            </a:pPr>
            <a:r>
              <a:rPr lang="en-US" altLang="en-US" sz="1600" dirty="0"/>
              <a:t>		Memory loss</a:t>
            </a:r>
          </a:p>
          <a:p>
            <a:pPr marL="0" indent="0" defTabSz="-476">
              <a:spcBef>
                <a:spcPct val="20000"/>
              </a:spcBef>
              <a:spcAft>
                <a:spcPts val="900"/>
              </a:spcAft>
              <a:buClr>
                <a:schemeClr val="accent2"/>
              </a:buClr>
              <a:buNone/>
              <a:tabLst>
                <a:tab pos="1628775" algn="r"/>
              </a:tabLst>
            </a:pPr>
            <a:r>
              <a:rPr lang="en-US" altLang="en-US" sz="1600" dirty="0"/>
              <a:t>		Cognitive impairment (“mental fog”)</a:t>
            </a:r>
            <a:endParaRPr lang="en-US" altLang="en-US" sz="1600" b="1" dirty="0"/>
          </a:p>
        </p:txBody>
      </p:sp>
      <p:pic>
        <p:nvPicPr>
          <p:cNvPr id="8" name="Picture" descr="Comparison view of the liver showing Chronic hepatitis, Cirrhosis, and Hepatocellular carcinoma (with Cirrhosis).">
            <a:extLst>
              <a:ext uri="{FF2B5EF4-FFF2-40B4-BE49-F238E27FC236}">
                <a16:creationId xmlns:a16="http://schemas.microsoft.com/office/drawing/2014/main" id="{B785BBCA-F44A-4E70-B3B8-79A92FA746C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331944" y="1932946"/>
            <a:ext cx="3562350" cy="2381250"/>
          </a:xfrm>
        </p:spPr>
      </p:pic>
    </p:spTree>
    <p:extLst>
      <p:ext uri="{BB962C8B-B14F-4D97-AF65-F5344CB8AC3E}">
        <p14:creationId xmlns:p14="http://schemas.microsoft.com/office/powerpoint/2010/main" val="92245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81FC4F8-B242-FA41-935E-99A86386D3D6}"/>
              </a:ext>
            </a:extLst>
          </p:cNvPr>
          <p:cNvSpPr>
            <a:spLocks noGrp="1"/>
          </p:cNvSpPr>
          <p:nvPr>
            <p:ph type="title"/>
          </p:nvPr>
        </p:nvSpPr>
        <p:spPr/>
        <p:txBody>
          <a:bodyPr/>
          <a:lstStyle/>
          <a:p>
            <a:pPr algn="ctr"/>
            <a:r>
              <a:rPr lang="en-US" dirty="0"/>
              <a:t>Nonspecific Symptoms of </a:t>
            </a:r>
            <a:br>
              <a:rPr lang="en-US" dirty="0"/>
            </a:br>
            <a:r>
              <a:rPr lang="en-US" dirty="0"/>
              <a:t>Chronic Hepatitis C</a:t>
            </a:r>
          </a:p>
        </p:txBody>
      </p:sp>
      <p:sp>
        <p:nvSpPr>
          <p:cNvPr id="3" name="Content">
            <a:extLst>
              <a:ext uri="{FF2B5EF4-FFF2-40B4-BE49-F238E27FC236}">
                <a16:creationId xmlns:a16="http://schemas.microsoft.com/office/drawing/2014/main" id="{0AC2D9C4-4B3F-4551-A481-CC51945C731F}"/>
              </a:ext>
            </a:extLst>
          </p:cNvPr>
          <p:cNvSpPr>
            <a:spLocks noGrp="1"/>
          </p:cNvSpPr>
          <p:nvPr>
            <p:ph sz="quarter" idx="10"/>
          </p:nvPr>
        </p:nvSpPr>
        <p:spPr>
          <a:xfrm>
            <a:off x="229701" y="2115826"/>
            <a:ext cx="4761205" cy="3454400"/>
          </a:xfrm>
        </p:spPr>
        <p:txBody>
          <a:bodyPr>
            <a:normAutofit/>
          </a:bodyPr>
          <a:lstStyle/>
          <a:p>
            <a:pPr>
              <a:spcBef>
                <a:spcPts val="450"/>
              </a:spcBef>
              <a:spcAft>
                <a:spcPts val="450"/>
              </a:spcAft>
            </a:pPr>
            <a:r>
              <a:rPr lang="en-US" sz="2000" dirty="0"/>
              <a:t>Chronic fatigue, memory loss, </a:t>
            </a:r>
            <a:br>
              <a:rPr lang="en-US" sz="2000" dirty="0"/>
            </a:br>
            <a:r>
              <a:rPr lang="en-US" sz="2000" dirty="0"/>
              <a:t>cognitive impairment  (“brain fog”)</a:t>
            </a:r>
          </a:p>
          <a:p>
            <a:pPr>
              <a:spcBef>
                <a:spcPts val="450"/>
              </a:spcBef>
              <a:spcAft>
                <a:spcPts val="450"/>
              </a:spcAft>
            </a:pPr>
            <a:r>
              <a:rPr lang="en-US" sz="2000" dirty="0"/>
              <a:t>Not related to severity of liver </a:t>
            </a:r>
            <a:br>
              <a:rPr lang="en-US" sz="2000" dirty="0"/>
            </a:br>
            <a:r>
              <a:rPr lang="en-US" sz="2000" dirty="0"/>
              <a:t>disease </a:t>
            </a:r>
            <a:br>
              <a:rPr lang="en-US" sz="2000" dirty="0"/>
            </a:br>
            <a:r>
              <a:rPr lang="en-US" sz="2000" dirty="0"/>
              <a:t>(can be early or late)</a:t>
            </a:r>
          </a:p>
          <a:p>
            <a:pPr>
              <a:spcBef>
                <a:spcPts val="450"/>
              </a:spcBef>
              <a:spcAft>
                <a:spcPts val="450"/>
              </a:spcAft>
            </a:pPr>
            <a:r>
              <a:rPr lang="en-US" sz="2000" dirty="0"/>
              <a:t>May be passed off as not due to </a:t>
            </a:r>
            <a:br>
              <a:rPr lang="en-US" sz="2000" dirty="0"/>
            </a:br>
            <a:r>
              <a:rPr lang="en-US" sz="2000" dirty="0"/>
              <a:t>hepatitis C</a:t>
            </a:r>
          </a:p>
          <a:p>
            <a:pPr>
              <a:spcBef>
                <a:spcPts val="450"/>
              </a:spcBef>
              <a:spcAft>
                <a:spcPts val="450"/>
              </a:spcAft>
            </a:pPr>
            <a:r>
              <a:rPr lang="en-US" sz="2000" dirty="0"/>
              <a:t>May not be recognized until it goes </a:t>
            </a:r>
            <a:br>
              <a:rPr lang="en-US" sz="2000" dirty="0"/>
            </a:br>
            <a:r>
              <a:rPr lang="en-US" sz="2000" dirty="0"/>
              <a:t>away with treatment</a:t>
            </a:r>
          </a:p>
        </p:txBody>
      </p:sp>
      <p:pic>
        <p:nvPicPr>
          <p:cNvPr id="9" name="Picture">
            <a:extLst>
              <a:ext uri="{FF2B5EF4-FFF2-40B4-BE49-F238E27FC236}">
                <a16:creationId xmlns:a16="http://schemas.microsoft.com/office/drawing/2014/main" id="{5C92A5FE-798A-4BF2-92E9-776803EAB2D9}"/>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281" b="3281"/>
          <a:stretch>
            <a:fillRect/>
          </a:stretch>
        </p:blipFill>
        <p:spPr>
          <a:xfrm>
            <a:off x="4990906" y="2115826"/>
            <a:ext cx="3570685" cy="3454400"/>
          </a:xfrm>
        </p:spPr>
      </p:pic>
    </p:spTree>
    <p:extLst>
      <p:ext uri="{BB962C8B-B14F-4D97-AF65-F5344CB8AC3E}">
        <p14:creationId xmlns:p14="http://schemas.microsoft.com/office/powerpoint/2010/main" val="1238629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B9052A1-AC39-7A44-8BBD-6E8F972410FF}"/>
              </a:ext>
            </a:extLst>
          </p:cNvPr>
          <p:cNvSpPr>
            <a:spLocks noGrp="1"/>
          </p:cNvSpPr>
          <p:nvPr>
            <p:ph type="title"/>
          </p:nvPr>
        </p:nvSpPr>
        <p:spPr/>
        <p:txBody>
          <a:bodyPr/>
          <a:lstStyle/>
          <a:p>
            <a:pPr algn="ctr"/>
            <a:r>
              <a:rPr lang="en-US" dirty="0"/>
              <a:t>People with Cirrhosis</a:t>
            </a:r>
          </a:p>
        </p:txBody>
      </p:sp>
      <p:pic>
        <p:nvPicPr>
          <p:cNvPr id="13" name="Picture Placeholder 12" descr="Liver comparison of few to no symptoms vs extreme scarring">
            <a:extLst>
              <a:ext uri="{FF2B5EF4-FFF2-40B4-BE49-F238E27FC236}">
                <a16:creationId xmlns:a16="http://schemas.microsoft.com/office/drawing/2014/main" id="{96373E4F-B9DB-42A2-9E61-3BB38200EE2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21326" y="2078610"/>
            <a:ext cx="3504762" cy="4123809"/>
          </a:xfrm>
        </p:spPr>
      </p:pic>
      <p:sp>
        <p:nvSpPr>
          <p:cNvPr id="15" name="Content">
            <a:extLst>
              <a:ext uri="{FF2B5EF4-FFF2-40B4-BE49-F238E27FC236}">
                <a16:creationId xmlns:a16="http://schemas.microsoft.com/office/drawing/2014/main" id="{65C6017E-1AB8-4AD9-BB5D-E75BB331E07C}"/>
              </a:ext>
            </a:extLst>
          </p:cNvPr>
          <p:cNvSpPr>
            <a:spLocks noGrp="1"/>
          </p:cNvSpPr>
          <p:nvPr>
            <p:ph sz="quarter" idx="10"/>
          </p:nvPr>
        </p:nvSpPr>
        <p:spPr>
          <a:xfrm>
            <a:off x="3477320" y="2310257"/>
            <a:ext cx="5544760" cy="3892161"/>
          </a:xfrm>
        </p:spPr>
        <p:txBody>
          <a:bodyPr>
            <a:normAutofit/>
          </a:bodyPr>
          <a:lstStyle/>
          <a:p>
            <a:pPr marL="0" indent="0">
              <a:buNone/>
            </a:pPr>
            <a:r>
              <a:rPr lang="en-US" sz="2000" b="1" dirty="0"/>
              <a:t>Compensated cirrhosis</a:t>
            </a:r>
          </a:p>
          <a:p>
            <a:r>
              <a:rPr lang="en-US" sz="2000" dirty="0"/>
              <a:t>Asymptomatic stage</a:t>
            </a:r>
          </a:p>
          <a:p>
            <a:pPr marL="0" indent="0">
              <a:buNone/>
            </a:pPr>
            <a:endParaRPr lang="en-US" sz="2000" b="1" dirty="0"/>
          </a:p>
          <a:p>
            <a:pPr marL="0" indent="0">
              <a:buNone/>
            </a:pPr>
            <a:r>
              <a:rPr lang="en-US" sz="2000" b="1" dirty="0"/>
              <a:t>Decompensated cirrhosis</a:t>
            </a:r>
          </a:p>
          <a:p>
            <a:r>
              <a:rPr lang="en-US" sz="2000" dirty="0"/>
              <a:t>Clinically evident symptoms</a:t>
            </a:r>
          </a:p>
          <a:p>
            <a:r>
              <a:rPr lang="en-US" sz="2000" dirty="0"/>
              <a:t>End-stage liver disease</a:t>
            </a:r>
          </a:p>
          <a:p>
            <a:r>
              <a:rPr lang="en-US" sz="2000" dirty="0"/>
              <a:t>Signs of liver failure</a:t>
            </a:r>
          </a:p>
          <a:p>
            <a:endParaRPr lang="en-US" sz="2000" dirty="0"/>
          </a:p>
          <a:p>
            <a:pPr marL="0" indent="0">
              <a:buNone/>
            </a:pPr>
            <a:r>
              <a:rPr lang="en-US" sz="2000" b="1" dirty="0"/>
              <a:t>Child Turcotte Pugh Score (CTP) (A, B or C) </a:t>
            </a:r>
            <a:r>
              <a:rPr lang="en-US" sz="2000" dirty="0"/>
              <a:t>used to evaluate prognosis of liver cirrhosis</a:t>
            </a:r>
          </a:p>
          <a:p>
            <a:pPr marL="0" indent="0">
              <a:buNone/>
            </a:pPr>
            <a:endParaRPr lang="en-US" sz="2000" dirty="0"/>
          </a:p>
        </p:txBody>
      </p:sp>
    </p:spTree>
    <p:extLst>
      <p:ext uri="{BB962C8B-B14F-4D97-AF65-F5344CB8AC3E}">
        <p14:creationId xmlns:p14="http://schemas.microsoft.com/office/powerpoint/2010/main" val="1936942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9E63591-4B39-4DC9-81C7-2489F4B480AC}"/>
              </a:ext>
            </a:extLst>
          </p:cNvPr>
          <p:cNvSpPr>
            <a:spLocks noGrp="1"/>
          </p:cNvSpPr>
          <p:nvPr>
            <p:ph type="title"/>
          </p:nvPr>
        </p:nvSpPr>
        <p:spPr/>
        <p:txBody>
          <a:bodyPr/>
          <a:lstStyle/>
          <a:p>
            <a:r>
              <a:rPr lang="en-US" dirty="0"/>
              <a:t>Decompensated Cirrhosis</a:t>
            </a:r>
          </a:p>
        </p:txBody>
      </p:sp>
      <p:sp>
        <p:nvSpPr>
          <p:cNvPr id="3" name="Content" descr="Micro">
            <a:extLst>
              <a:ext uri="{FF2B5EF4-FFF2-40B4-BE49-F238E27FC236}">
                <a16:creationId xmlns:a16="http://schemas.microsoft.com/office/drawing/2014/main" id="{702E2CFE-A011-4450-A877-6C52E21E446A}"/>
              </a:ext>
            </a:extLst>
          </p:cNvPr>
          <p:cNvSpPr>
            <a:spLocks noGrp="1"/>
          </p:cNvSpPr>
          <p:nvPr>
            <p:ph sz="quarter" idx="10"/>
          </p:nvPr>
        </p:nvSpPr>
        <p:spPr>
          <a:xfrm>
            <a:off x="249706" y="1713490"/>
            <a:ext cx="8491958" cy="3454400"/>
          </a:xfrm>
        </p:spPr>
        <p:txBody>
          <a:bodyPr>
            <a:noAutofit/>
          </a:bodyPr>
          <a:lstStyle/>
          <a:p>
            <a:pPr marL="0" indent="0">
              <a:lnSpc>
                <a:spcPct val="120000"/>
              </a:lnSpc>
              <a:spcBef>
                <a:spcPts val="600"/>
              </a:spcBef>
              <a:spcAft>
                <a:spcPts val="600"/>
              </a:spcAft>
              <a:buNone/>
            </a:pPr>
            <a:r>
              <a:rPr lang="en-US" dirty="0"/>
              <a:t>Symptoms present during end-stage liver disease and can be life-threatening.</a:t>
            </a:r>
          </a:p>
          <a:p>
            <a:pPr>
              <a:lnSpc>
                <a:spcPct val="120000"/>
              </a:lnSpc>
              <a:spcBef>
                <a:spcPts val="600"/>
              </a:spcBef>
              <a:spcAft>
                <a:spcPts val="600"/>
              </a:spcAft>
            </a:pPr>
            <a:r>
              <a:rPr lang="en-US" sz="2400" dirty="0"/>
              <a:t>Portal hypertension</a:t>
            </a:r>
          </a:p>
          <a:p>
            <a:pPr>
              <a:lnSpc>
                <a:spcPct val="120000"/>
              </a:lnSpc>
              <a:spcBef>
                <a:spcPts val="600"/>
              </a:spcBef>
              <a:spcAft>
                <a:spcPts val="600"/>
              </a:spcAft>
            </a:pPr>
            <a:r>
              <a:rPr lang="en-US" sz="2400" dirty="0"/>
              <a:t>Ascites (fluid in abdomen)</a:t>
            </a:r>
          </a:p>
          <a:p>
            <a:pPr>
              <a:lnSpc>
                <a:spcPct val="120000"/>
              </a:lnSpc>
              <a:spcBef>
                <a:spcPts val="600"/>
              </a:spcBef>
              <a:spcAft>
                <a:spcPts val="600"/>
              </a:spcAft>
            </a:pPr>
            <a:r>
              <a:rPr lang="en-US" sz="2400" dirty="0"/>
              <a:t>Jaundice</a:t>
            </a:r>
          </a:p>
          <a:p>
            <a:pPr>
              <a:lnSpc>
                <a:spcPct val="120000"/>
              </a:lnSpc>
              <a:spcBef>
                <a:spcPts val="600"/>
              </a:spcBef>
              <a:spcAft>
                <a:spcPts val="600"/>
              </a:spcAft>
            </a:pPr>
            <a:r>
              <a:rPr lang="en-US" sz="2400" dirty="0"/>
              <a:t>Variceal bleeding </a:t>
            </a:r>
          </a:p>
          <a:p>
            <a:pPr>
              <a:lnSpc>
                <a:spcPct val="120000"/>
              </a:lnSpc>
              <a:spcBef>
                <a:spcPts val="600"/>
              </a:spcBef>
              <a:spcAft>
                <a:spcPts val="600"/>
              </a:spcAft>
            </a:pPr>
            <a:r>
              <a:rPr lang="en-US" sz="2400" dirty="0"/>
              <a:t>Hepatic encephalopathy</a:t>
            </a:r>
          </a:p>
          <a:p>
            <a:endParaRPr lang="en-US" sz="2400" dirty="0"/>
          </a:p>
        </p:txBody>
      </p:sp>
      <p:pic>
        <p:nvPicPr>
          <p:cNvPr id="9" name="Picture" descr="Microscopic view of extensively scarred liver.">
            <a:extLst>
              <a:ext uri="{FF2B5EF4-FFF2-40B4-BE49-F238E27FC236}">
                <a16:creationId xmlns:a16="http://schemas.microsoft.com/office/drawing/2014/main" id="{E41C8A86-87B0-4BDD-B4FB-977C86FD8856}"/>
              </a:ext>
            </a:extLst>
          </p:cNvPr>
          <p:cNvPicPr>
            <a:picLocks noGrp="1" noChangeAspect="1" noChangeArrowheads="1"/>
          </p:cNvPicPr>
          <p:nvPr>
            <p:ph type="pic" sz="quarter" idx="11"/>
          </p:nvPr>
        </p:nvPicPr>
        <p:blipFill>
          <a:blip r:embed="rId3"/>
          <a:stretch>
            <a:fillRect/>
          </a:stretch>
        </p:blipFill>
        <p:spPr bwMode="auto">
          <a:xfrm>
            <a:off x="5010493" y="3143518"/>
            <a:ext cx="3353219" cy="225380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711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8AA6B1A-FD36-480F-9EF1-9F31748F7839}"/>
              </a:ext>
            </a:extLst>
          </p:cNvPr>
          <p:cNvSpPr>
            <a:spLocks noGrp="1"/>
          </p:cNvSpPr>
          <p:nvPr>
            <p:ph type="title"/>
          </p:nvPr>
        </p:nvSpPr>
        <p:spPr>
          <a:solidFill>
            <a:schemeClr val="bg2"/>
          </a:solidFill>
        </p:spPr>
        <p:txBody>
          <a:bodyPr/>
          <a:lstStyle/>
          <a:p>
            <a:pPr algn="ctr"/>
            <a:r>
              <a:rPr lang="en-US" dirty="0"/>
              <a:t>International ATTC Network</a:t>
            </a:r>
          </a:p>
        </p:txBody>
      </p:sp>
      <p:pic>
        <p:nvPicPr>
          <p:cNvPr id="8" name="World map" descr="This map shows the International ATTC Network.">
            <a:extLst>
              <a:ext uri="{FF2B5EF4-FFF2-40B4-BE49-F238E27FC236}">
                <a16:creationId xmlns:a16="http://schemas.microsoft.com/office/drawing/2014/main" id="{39055BA0-4E1A-45E5-94E9-80166731FCB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1771827" y="1581785"/>
            <a:ext cx="7372173" cy="4572000"/>
          </a:xfrm>
        </p:spPr>
      </p:pic>
      <p:grpSp>
        <p:nvGrpSpPr>
          <p:cNvPr id="19" name="Legend">
            <a:extLst>
              <a:ext uri="{FF2B5EF4-FFF2-40B4-BE49-F238E27FC236}">
                <a16:creationId xmlns:a16="http://schemas.microsoft.com/office/drawing/2014/main" id="{7CC7FB3E-8EB5-4AA1-9AED-AB4D7DF59999}"/>
              </a:ext>
            </a:extLst>
          </p:cNvPr>
          <p:cNvGrpSpPr/>
          <p:nvPr/>
        </p:nvGrpSpPr>
        <p:grpSpPr>
          <a:xfrm>
            <a:off x="230697" y="3383962"/>
            <a:ext cx="3512247" cy="3231654"/>
            <a:chOff x="230697" y="3383962"/>
            <a:chExt cx="3512247" cy="3231654"/>
          </a:xfrm>
        </p:grpSpPr>
        <p:sp>
          <p:nvSpPr>
            <p:cNvPr id="6" name="ATTC Network Locations">
              <a:extLst>
                <a:ext uri="{FF2B5EF4-FFF2-40B4-BE49-F238E27FC236}">
                  <a16:creationId xmlns:a16="http://schemas.microsoft.com/office/drawing/2014/main" id="{548576DE-42BF-46DA-B939-5BFE4FE3FF5A}"/>
                </a:ext>
              </a:extLst>
            </p:cNvPr>
            <p:cNvSpPr txBox="1"/>
            <p:nvPr/>
          </p:nvSpPr>
          <p:spPr>
            <a:xfrm>
              <a:off x="475488" y="3383962"/>
              <a:ext cx="3267456" cy="3231654"/>
            </a:xfrm>
            <a:prstGeom prst="rect">
              <a:avLst/>
            </a:prstGeom>
            <a:noFill/>
          </p:spPr>
          <p:txBody>
            <a:bodyPr wrap="square" rtlCol="0">
              <a:spAutoFit/>
            </a:bodyPr>
            <a:lstStyle/>
            <a:p>
              <a:r>
                <a:rPr lang="en-US" sz="1200" b="1" dirty="0"/>
                <a:t>South African HIV ATTC</a:t>
              </a:r>
            </a:p>
            <a:p>
              <a:pPr marL="285750" indent="-285750">
                <a:buFontTx/>
                <a:buChar char="-"/>
              </a:pPr>
              <a:r>
                <a:rPr lang="en-US" sz="1200" dirty="0"/>
                <a:t>Brown University</a:t>
              </a:r>
            </a:p>
            <a:p>
              <a:pPr marL="285750" indent="-285750">
                <a:buFontTx/>
                <a:buChar char="-"/>
              </a:pPr>
              <a:r>
                <a:rPr lang="en-US" sz="1200" dirty="0"/>
                <a:t>University of Cape Town</a:t>
              </a:r>
            </a:p>
            <a:p>
              <a:r>
                <a:rPr lang="en-US" sz="1200" b="1" dirty="0"/>
                <a:t>Southeast Asia HIV ATTC</a:t>
              </a:r>
            </a:p>
            <a:p>
              <a:pPr marL="171450" indent="-171450">
                <a:buFontTx/>
                <a:buChar char="-"/>
              </a:pPr>
              <a:r>
                <a:rPr lang="en-US" sz="1200" dirty="0"/>
                <a:t>University of California Los Angeles</a:t>
              </a:r>
            </a:p>
            <a:p>
              <a:pPr marL="171450" indent="-171450">
                <a:buFontTx/>
                <a:buChar char="-"/>
              </a:pPr>
              <a:r>
                <a:rPr lang="en-US" sz="1200" dirty="0"/>
                <a:t>Chiang Mai University</a:t>
              </a:r>
            </a:p>
            <a:p>
              <a:r>
                <a:rPr lang="en-US" sz="1200" b="1" dirty="0"/>
                <a:t>Ukraine and Central Asia HIV ATTC</a:t>
              </a:r>
            </a:p>
            <a:p>
              <a:pPr marL="171450" indent="-171450">
                <a:buFontTx/>
                <a:buChar char="-"/>
              </a:pPr>
              <a:r>
                <a:rPr lang="en-US" sz="1200" dirty="0"/>
                <a:t>University of California San Diego</a:t>
              </a:r>
            </a:p>
            <a:p>
              <a:pPr marL="171450" indent="-171450">
                <a:buFontTx/>
                <a:buChar char="-"/>
              </a:pPr>
              <a:r>
                <a:rPr lang="en-US" sz="1200" dirty="0" err="1"/>
                <a:t>Ukranian</a:t>
              </a:r>
              <a:r>
                <a:rPr lang="en-US" sz="1200" dirty="0"/>
                <a:t> Res. </a:t>
              </a:r>
              <a:r>
                <a:rPr lang="en-US" sz="1200" dirty="0" err="1"/>
                <a:t>Inst.Social</a:t>
              </a:r>
              <a:r>
                <a:rPr lang="en-US" sz="1200" dirty="0"/>
                <a:t> and Forensic Psychiatry and Drug Abuse</a:t>
              </a:r>
            </a:p>
            <a:p>
              <a:r>
                <a:rPr lang="en-US" sz="1200" b="1" dirty="0"/>
                <a:t>U.S. Based ATTCs</a:t>
              </a:r>
              <a:br>
                <a:rPr lang="en-US" sz="1200" b="1" dirty="0"/>
              </a:br>
              <a:endParaRPr lang="en-US" sz="1200" b="1" dirty="0"/>
            </a:p>
            <a:p>
              <a:r>
                <a:rPr lang="en-US" sz="1200" b="1" dirty="0"/>
                <a:t>Vietnam HIV ATTCs</a:t>
              </a:r>
            </a:p>
            <a:p>
              <a:pPr marL="171450" indent="-171450">
                <a:buFontTx/>
                <a:buChar char="-"/>
              </a:pPr>
              <a:r>
                <a:rPr lang="en-US" sz="1200" dirty="0"/>
                <a:t>University California Los Angeles</a:t>
              </a:r>
            </a:p>
            <a:p>
              <a:pPr marL="171450" indent="-171450">
                <a:buFontTx/>
                <a:buChar char="-"/>
              </a:pPr>
              <a:r>
                <a:rPr lang="en-US" sz="1200" dirty="0"/>
                <a:t>Hanoi Medical University</a:t>
              </a:r>
            </a:p>
            <a:p>
              <a:pPr marL="171450" indent="-171450">
                <a:buFontTx/>
                <a:buChar char="-"/>
              </a:pPr>
              <a:r>
                <a:rPr lang="en-US" sz="1200" dirty="0"/>
                <a:t>Ho Chi Minh School of Medicine and Pharmacy</a:t>
              </a:r>
            </a:p>
            <a:p>
              <a:pPr marL="171450" indent="-171450">
                <a:buFontTx/>
                <a:buChar char="-"/>
              </a:pPr>
              <a:r>
                <a:rPr lang="en-US" sz="1200" dirty="0"/>
                <a:t>Vietnam University of Labor and Social Affairs</a:t>
              </a:r>
            </a:p>
          </p:txBody>
        </p:sp>
        <p:pic>
          <p:nvPicPr>
            <p:cNvPr id="10" name="South Africa = light blue" descr="South Africa = light blue">
              <a:extLst>
                <a:ext uri="{FF2B5EF4-FFF2-40B4-BE49-F238E27FC236}">
                  <a16:creationId xmlns:a16="http://schemas.microsoft.com/office/drawing/2014/main" id="{D6C236AE-7B3D-4BE2-8E0F-E0870B709946}"/>
                </a:ext>
                <a:ext uri="{C183D7F6-B498-43B3-948B-1728B52AA6E4}">
                  <adec:decorative xmlns:adec="http://schemas.microsoft.com/office/drawing/2017/decorative" xmlns=""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460" y="3463449"/>
              <a:ext cx="161905" cy="161905"/>
            </a:xfrm>
            <a:prstGeom prst="rect">
              <a:avLst/>
            </a:prstGeom>
          </p:spPr>
        </p:pic>
        <p:pic>
          <p:nvPicPr>
            <p:cNvPr id="12" name="Southeast Asia = red" descr="Southeast Asia = red">
              <a:extLst>
                <a:ext uri="{FF2B5EF4-FFF2-40B4-BE49-F238E27FC236}">
                  <a16:creationId xmlns:a16="http://schemas.microsoft.com/office/drawing/2014/main" id="{EC4FD195-5039-46ED-B3B0-9C57FEA84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460" y="4030799"/>
              <a:ext cx="161905" cy="161905"/>
            </a:xfrm>
            <a:prstGeom prst="rect">
              <a:avLst/>
            </a:prstGeom>
          </p:spPr>
        </p:pic>
        <p:pic>
          <p:nvPicPr>
            <p:cNvPr id="14" name="Ukraine and Central Asia = green" descr="Ukraine and Central Asia = green">
              <a:extLst>
                <a:ext uri="{FF2B5EF4-FFF2-40B4-BE49-F238E27FC236}">
                  <a16:creationId xmlns:a16="http://schemas.microsoft.com/office/drawing/2014/main" id="{AEDA9870-355F-464B-A054-4BD07C8C2A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697" y="4517196"/>
              <a:ext cx="171429" cy="161905"/>
            </a:xfrm>
            <a:prstGeom prst="rect">
              <a:avLst/>
            </a:prstGeom>
          </p:spPr>
        </p:pic>
        <p:pic>
          <p:nvPicPr>
            <p:cNvPr id="16" name="US Based = dark blue" descr="US Based = dark blue">
              <a:extLst>
                <a:ext uri="{FF2B5EF4-FFF2-40B4-BE49-F238E27FC236}">
                  <a16:creationId xmlns:a16="http://schemas.microsoft.com/office/drawing/2014/main" id="{4955248E-C349-4FE8-997F-B9EB8FDC2B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697" y="5286575"/>
              <a:ext cx="171429" cy="161905"/>
            </a:xfrm>
            <a:prstGeom prst="rect">
              <a:avLst/>
            </a:prstGeom>
          </p:spPr>
        </p:pic>
        <p:pic>
          <p:nvPicPr>
            <p:cNvPr id="18" name="Vietnam = brown" descr="Vietnam = brown">
              <a:extLst>
                <a:ext uri="{FF2B5EF4-FFF2-40B4-BE49-F238E27FC236}">
                  <a16:creationId xmlns:a16="http://schemas.microsoft.com/office/drawing/2014/main" id="{B79D5D80-FA54-4282-BA8A-E1CC4F1747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460" y="5682287"/>
              <a:ext cx="161905" cy="161905"/>
            </a:xfrm>
            <a:prstGeom prst="rect">
              <a:avLst/>
            </a:prstGeom>
          </p:spPr>
        </p:pic>
      </p:grpSp>
      <p:pic>
        <p:nvPicPr>
          <p:cNvPr id="7" name="ATTC icon">
            <a:extLst>
              <a:ext uri="{FF2B5EF4-FFF2-40B4-BE49-F238E27FC236}">
                <a16:creationId xmlns:a16="http://schemas.microsoft.com/office/drawing/2014/main" id="{98777147-CA61-41BC-80DB-B8430D10916A}"/>
              </a:ext>
              <a:ext uri="{C183D7F6-B498-43B3-948B-1728B52AA6E4}">
                <adec:decorative xmlns:adec="http://schemas.microsoft.com/office/drawing/2017/decorative" xmlns="" val="1"/>
              </a:ext>
            </a:extLst>
          </p:cNvPr>
          <p:cNvPicPr>
            <a:picLocks noChangeAspect="1"/>
          </p:cNvPicPr>
          <p:nvPr/>
        </p:nvPicPr>
        <p:blipFill>
          <a:blip r:embed="rId9" cstate="print">
            <a:extLst>
              <a:ext uri="{28A0092B-C50C-407E-A947-70E740481C1C}">
                <a14:useLocalDpi xmlns:a14="http://schemas.microsoft.com/office/drawing/2010/main" val="0"/>
              </a:ext>
            </a:extLst>
          </a:blip>
          <a:stretch/>
        </p:blipFill>
        <p:spPr>
          <a:xfrm>
            <a:off x="8330207" y="6056570"/>
            <a:ext cx="731520" cy="731520"/>
          </a:xfrm>
          <a:prstGeom prst="rect">
            <a:avLst/>
          </a:prstGeom>
        </p:spPr>
      </p:pic>
    </p:spTree>
    <p:extLst>
      <p:ext uri="{BB962C8B-B14F-4D97-AF65-F5344CB8AC3E}">
        <p14:creationId xmlns:p14="http://schemas.microsoft.com/office/powerpoint/2010/main" val="23826982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09A9159-0DF6-104D-812E-13D403715822}"/>
              </a:ext>
            </a:extLst>
          </p:cNvPr>
          <p:cNvSpPr>
            <a:spLocks noGrp="1"/>
          </p:cNvSpPr>
          <p:nvPr>
            <p:ph type="title"/>
          </p:nvPr>
        </p:nvSpPr>
        <p:spPr/>
        <p:txBody>
          <a:bodyPr/>
          <a:lstStyle/>
          <a:p>
            <a:pPr algn="ctr"/>
            <a:r>
              <a:rPr lang="en-US" dirty="0"/>
              <a:t>Monitoring Liver Health </a:t>
            </a:r>
            <a:br>
              <a:rPr lang="en-US" dirty="0"/>
            </a:br>
            <a:r>
              <a:rPr lang="en-US" dirty="0"/>
              <a:t>and Disease</a:t>
            </a:r>
          </a:p>
        </p:txBody>
      </p:sp>
      <p:sp>
        <p:nvSpPr>
          <p:cNvPr id="3" name="Content">
            <a:extLst>
              <a:ext uri="{FF2B5EF4-FFF2-40B4-BE49-F238E27FC236}">
                <a16:creationId xmlns:a16="http://schemas.microsoft.com/office/drawing/2014/main" id="{289ABD45-2D59-B348-8D66-8E785DE26336}"/>
              </a:ext>
            </a:extLst>
          </p:cNvPr>
          <p:cNvSpPr>
            <a:spLocks noGrp="1"/>
          </p:cNvSpPr>
          <p:nvPr>
            <p:ph idx="1"/>
          </p:nvPr>
        </p:nvSpPr>
        <p:spPr/>
        <p:txBody>
          <a:bodyPr>
            <a:noAutofit/>
          </a:bodyPr>
          <a:lstStyle/>
          <a:p>
            <a:pPr marL="176213" indent="-176213">
              <a:lnSpc>
                <a:spcPct val="120000"/>
              </a:lnSpc>
              <a:spcBef>
                <a:spcPts val="600"/>
              </a:spcBef>
              <a:spcAft>
                <a:spcPts val="1200"/>
              </a:spcAft>
            </a:pPr>
            <a:r>
              <a:rPr lang="en-US" sz="2400" dirty="0"/>
              <a:t>Liver-enzyme tests (LETs) use measured levels of enzymes as markers of inflammation and injury: ALT, AST (1/3 of people with HCV have normal enzyme levels).</a:t>
            </a:r>
          </a:p>
          <a:p>
            <a:pPr marL="176213" indent="-176213">
              <a:lnSpc>
                <a:spcPct val="120000"/>
              </a:lnSpc>
              <a:spcBef>
                <a:spcPts val="600"/>
              </a:spcBef>
              <a:spcAft>
                <a:spcPts val="1200"/>
              </a:spcAft>
            </a:pPr>
            <a:r>
              <a:rPr lang="en-US" sz="2400" dirty="0"/>
              <a:t>Liver-function tests (LFTs) functional tests that tell us more about liver-disease severity than liver enzymes (platelet count, bilirubin, albumin, prothrombin time).</a:t>
            </a:r>
            <a:r>
              <a:rPr lang="en-US" sz="2400" i="1" dirty="0"/>
              <a:t> </a:t>
            </a:r>
          </a:p>
          <a:p>
            <a:pPr marL="176213" indent="-176213">
              <a:lnSpc>
                <a:spcPct val="120000"/>
              </a:lnSpc>
              <a:spcBef>
                <a:spcPts val="600"/>
              </a:spcBef>
              <a:spcAft>
                <a:spcPts val="1200"/>
              </a:spcAft>
            </a:pPr>
            <a:r>
              <a:rPr lang="en-US" sz="2400" dirty="0"/>
              <a:t>AFP (for liver cancer).</a:t>
            </a:r>
          </a:p>
          <a:p>
            <a:pPr>
              <a:lnSpc>
                <a:spcPct val="120000"/>
              </a:lnSpc>
              <a:spcBef>
                <a:spcPts val="600"/>
              </a:spcBef>
              <a:spcAft>
                <a:spcPts val="1200"/>
              </a:spcAft>
            </a:pPr>
            <a:endParaRPr lang="en-US" sz="2400" dirty="0"/>
          </a:p>
        </p:txBody>
      </p:sp>
    </p:spTree>
    <p:extLst>
      <p:ext uri="{BB962C8B-B14F-4D97-AF65-F5344CB8AC3E}">
        <p14:creationId xmlns:p14="http://schemas.microsoft.com/office/powerpoint/2010/main" val="2665783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25CD0F-F56B-8241-A460-33B313CFBDEB}"/>
              </a:ext>
            </a:extLst>
          </p:cNvPr>
          <p:cNvSpPr>
            <a:spLocks noGrp="1"/>
          </p:cNvSpPr>
          <p:nvPr>
            <p:ph type="title"/>
          </p:nvPr>
        </p:nvSpPr>
        <p:spPr/>
        <p:txBody>
          <a:bodyPr/>
          <a:lstStyle/>
          <a:p>
            <a:pPr algn="ctr"/>
            <a:r>
              <a:rPr lang="en-US" dirty="0"/>
              <a:t>A Silent Killer</a:t>
            </a:r>
          </a:p>
        </p:txBody>
      </p:sp>
      <p:sp>
        <p:nvSpPr>
          <p:cNvPr id="3" name="Content Placeholder 2">
            <a:extLst>
              <a:ext uri="{FF2B5EF4-FFF2-40B4-BE49-F238E27FC236}">
                <a16:creationId xmlns:a16="http://schemas.microsoft.com/office/drawing/2014/main" id="{AF8F1A5A-B010-41D1-9DE5-C908C1562BE5}"/>
              </a:ext>
            </a:extLst>
          </p:cNvPr>
          <p:cNvSpPr>
            <a:spLocks noGrp="1"/>
          </p:cNvSpPr>
          <p:nvPr>
            <p:ph idx="1"/>
          </p:nvPr>
        </p:nvSpPr>
        <p:spPr>
          <a:xfrm>
            <a:off x="628650" y="1947545"/>
            <a:ext cx="7886700" cy="4351338"/>
          </a:xfrm>
        </p:spPr>
        <p:txBody>
          <a:bodyPr>
            <a:normAutofit/>
          </a:bodyPr>
          <a:lstStyle/>
          <a:p>
            <a:pPr marL="0" indent="0">
              <a:spcBef>
                <a:spcPts val="600"/>
              </a:spcBef>
              <a:spcAft>
                <a:spcPts val="600"/>
              </a:spcAft>
              <a:buNone/>
            </a:pPr>
            <a:r>
              <a:rPr lang="en-US" sz="2400" dirty="0"/>
              <a:t>Hepatitis C infection is usually asymptomatic and often goes undiagnosed </a:t>
            </a:r>
            <a:r>
              <a:rPr lang="en-US" sz="2400" i="1" dirty="0"/>
              <a:t>unless</a:t>
            </a:r>
            <a:r>
              <a:rPr lang="en-US" sz="2400" dirty="0"/>
              <a:t>: </a:t>
            </a:r>
          </a:p>
          <a:p>
            <a:pPr marL="347663" indent="-178594">
              <a:spcBef>
                <a:spcPts val="600"/>
              </a:spcBef>
              <a:spcAft>
                <a:spcPts val="600"/>
              </a:spcAft>
            </a:pPr>
            <a:r>
              <a:rPr lang="en-US" sz="2400" dirty="0"/>
              <a:t>Patient enters primary care for unrelated medical issues, and consequent blood panels reflect elevated enzymes </a:t>
            </a:r>
          </a:p>
          <a:p>
            <a:pPr marL="347663" indent="-178594">
              <a:spcBef>
                <a:spcPts val="600"/>
              </a:spcBef>
              <a:spcAft>
                <a:spcPts val="600"/>
              </a:spcAft>
            </a:pPr>
            <a:r>
              <a:rPr lang="en-US" sz="2400" dirty="0"/>
              <a:t>End-stage liver disease has occurred and symptoms present </a:t>
            </a:r>
          </a:p>
          <a:p>
            <a:pPr marL="347663" indent="-178594">
              <a:spcBef>
                <a:spcPts val="600"/>
              </a:spcBef>
              <a:spcAft>
                <a:spcPts val="600"/>
              </a:spcAft>
            </a:pPr>
            <a:r>
              <a:rPr lang="en-US" sz="2400" dirty="0"/>
              <a:t>Promotion of HCV screening and testing based on risk behaviors or birth cohort reveal infection</a:t>
            </a:r>
          </a:p>
        </p:txBody>
      </p:sp>
    </p:spTree>
    <p:extLst>
      <p:ext uri="{BB962C8B-B14F-4D97-AF65-F5344CB8AC3E}">
        <p14:creationId xmlns:p14="http://schemas.microsoft.com/office/powerpoint/2010/main" val="425805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6A1B-BA20-FB43-90F3-C9F3F7A09ADF}"/>
              </a:ext>
            </a:extLst>
          </p:cNvPr>
          <p:cNvSpPr>
            <a:spLocks noGrp="1"/>
          </p:cNvSpPr>
          <p:nvPr>
            <p:ph type="title"/>
          </p:nvPr>
        </p:nvSpPr>
        <p:spPr/>
        <p:txBody>
          <a:bodyPr/>
          <a:lstStyle/>
          <a:p>
            <a:pPr algn="ctr"/>
            <a:r>
              <a:rPr lang="en-US" dirty="0"/>
              <a:t>Hepatitis Risk Assessments</a:t>
            </a:r>
          </a:p>
        </p:txBody>
      </p:sp>
      <p:sp>
        <p:nvSpPr>
          <p:cNvPr id="3" name="Content Placeholder 2">
            <a:extLst>
              <a:ext uri="{FF2B5EF4-FFF2-40B4-BE49-F238E27FC236}">
                <a16:creationId xmlns:a16="http://schemas.microsoft.com/office/drawing/2014/main" id="{F67F8236-BA56-1842-A8CD-FE89B9C3636E}"/>
              </a:ext>
            </a:extLst>
          </p:cNvPr>
          <p:cNvSpPr>
            <a:spLocks noGrp="1"/>
          </p:cNvSpPr>
          <p:nvPr>
            <p:ph idx="1"/>
          </p:nvPr>
        </p:nvSpPr>
        <p:spPr/>
        <p:txBody>
          <a:bodyPr>
            <a:noAutofit/>
          </a:bodyPr>
          <a:lstStyle/>
          <a:p>
            <a:pPr marL="0" indent="0">
              <a:lnSpc>
                <a:spcPct val="100000"/>
              </a:lnSpc>
              <a:spcBef>
                <a:spcPts val="600"/>
              </a:spcBef>
              <a:spcAft>
                <a:spcPts val="600"/>
              </a:spcAft>
              <a:buNone/>
            </a:pPr>
            <a:r>
              <a:rPr lang="en-US" sz="2400" dirty="0"/>
              <a:t>Designed to assess an individual’s risk for viral hepatitis and based on CDC recommendations for testing and vaccination</a:t>
            </a:r>
          </a:p>
          <a:p>
            <a:pPr>
              <a:lnSpc>
                <a:spcPct val="100000"/>
              </a:lnSpc>
              <a:spcBef>
                <a:spcPts val="600"/>
              </a:spcBef>
              <a:spcAft>
                <a:spcPts val="600"/>
              </a:spcAft>
            </a:pPr>
            <a:r>
              <a:rPr lang="en-US" sz="2000" dirty="0">
                <a:solidFill>
                  <a:srgbClr val="003366"/>
                </a:solidFill>
              </a:rPr>
              <a:t>Center for Disease Control and Prevention, Viral Hepatitis </a:t>
            </a:r>
            <a:r>
              <a:rPr lang="en-US" sz="2000" u="sng" dirty="0" err="1">
                <a:solidFill>
                  <a:srgbClr val="003366"/>
                </a:solidFill>
                <a:hlinkClick r:id="rId3" tooltip="Hepatitis Risk Assessment"/>
              </a:rPr>
              <a:t>Hepatitis</a:t>
            </a:r>
            <a:r>
              <a:rPr lang="en-US" sz="2000" u="sng" dirty="0">
                <a:solidFill>
                  <a:srgbClr val="003366"/>
                </a:solidFill>
                <a:hlinkClick r:id="rId3" tooltip="Hepatitis Risk Assessment"/>
              </a:rPr>
              <a:t> Risk Assessment</a:t>
            </a:r>
            <a:r>
              <a:rPr lang="en-US" sz="2000" u="sng" dirty="0">
                <a:solidFill>
                  <a:srgbClr val="003366"/>
                </a:solidFill>
              </a:rPr>
              <a:t> </a:t>
            </a:r>
            <a:r>
              <a:rPr lang="en-US" sz="2000" dirty="0">
                <a:solidFill>
                  <a:srgbClr val="003366"/>
                </a:solidFill>
              </a:rPr>
              <a:t> </a:t>
            </a:r>
          </a:p>
          <a:p>
            <a:pPr>
              <a:lnSpc>
                <a:spcPct val="100000"/>
              </a:lnSpc>
              <a:spcBef>
                <a:spcPts val="600"/>
              </a:spcBef>
              <a:spcAft>
                <a:spcPts val="600"/>
              </a:spcAft>
            </a:pPr>
            <a:r>
              <a:rPr lang="en-US" sz="2000" dirty="0">
                <a:solidFill>
                  <a:srgbClr val="003366"/>
                </a:solidFill>
              </a:rPr>
              <a:t>Minnesota Dept of Health, HIV/STD/Hepatitis Risk Assessment </a:t>
            </a:r>
            <a:r>
              <a:rPr lang="en-US" sz="2000" u="sng" dirty="0">
                <a:solidFill>
                  <a:srgbClr val="003366"/>
                </a:solidFill>
                <a:hlinkClick r:id="rId4" tooltip="HIV/STD/Hepatitis Risk Assessment"/>
              </a:rPr>
              <a:t>HIV/STD/Hepatitis Risk Assessment</a:t>
            </a:r>
            <a:endParaRPr lang="en-US" sz="2000" u="sng" dirty="0">
              <a:solidFill>
                <a:srgbClr val="003366"/>
              </a:solidFill>
            </a:endParaRPr>
          </a:p>
          <a:p>
            <a:pPr>
              <a:lnSpc>
                <a:spcPct val="100000"/>
              </a:lnSpc>
              <a:spcBef>
                <a:spcPts val="600"/>
              </a:spcBef>
              <a:spcAft>
                <a:spcPts val="600"/>
              </a:spcAft>
            </a:pPr>
            <a:r>
              <a:rPr lang="en-US" sz="2000" dirty="0">
                <a:solidFill>
                  <a:srgbClr val="003366"/>
                </a:solidFill>
              </a:rPr>
              <a:t>New York State Dept of Health </a:t>
            </a:r>
            <a:r>
              <a:rPr lang="en-US" sz="2000" dirty="0">
                <a:solidFill>
                  <a:srgbClr val="003366"/>
                </a:solidFill>
                <a:hlinkClick r:id="rId5" tooltip="Hepatitis Risk Assessment"/>
              </a:rPr>
              <a:t>Hepatitis Risk Assessment</a:t>
            </a:r>
            <a:r>
              <a:rPr lang="en-US" sz="2000" dirty="0">
                <a:solidFill>
                  <a:srgbClr val="003366"/>
                </a:solidFill>
              </a:rPr>
              <a:t> </a:t>
            </a:r>
          </a:p>
        </p:txBody>
      </p:sp>
      <p:pic>
        <p:nvPicPr>
          <p:cNvPr id="4" name="multi-colored decorative border">
            <a:extLst>
              <a:ext uri="{FF2B5EF4-FFF2-40B4-BE49-F238E27FC236}">
                <a16:creationId xmlns:a16="http://schemas.microsoft.com/office/drawing/2014/main" id="{A4B61F4E-B657-4C8B-BD9D-AD107D9867BF}"/>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28413"/>
            <a:ext cx="9144000" cy="98111"/>
          </a:xfrm>
          <a:prstGeom prst="rect">
            <a:avLst/>
          </a:prstGeom>
        </p:spPr>
      </p:pic>
    </p:spTree>
    <p:extLst>
      <p:ext uri="{BB962C8B-B14F-4D97-AF65-F5344CB8AC3E}">
        <p14:creationId xmlns:p14="http://schemas.microsoft.com/office/powerpoint/2010/main" val="2856189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8CC62A-B3AE-754A-9CFE-4135B7EB5B74}"/>
              </a:ext>
            </a:extLst>
          </p:cNvPr>
          <p:cNvSpPr>
            <a:spLocks noGrp="1"/>
          </p:cNvSpPr>
          <p:nvPr>
            <p:ph type="title"/>
          </p:nvPr>
        </p:nvSpPr>
        <p:spPr/>
        <p:txBody>
          <a:bodyPr/>
          <a:lstStyle/>
          <a:p>
            <a:pPr algn="ctr"/>
            <a:r>
              <a:rPr lang="en-US" dirty="0">
                <a:cs typeface="Arial" panose="020B0604020202020204"/>
              </a:rPr>
              <a:t>Module 3</a:t>
            </a:r>
            <a:endParaRPr lang="en-US" dirty="0"/>
          </a:p>
        </p:txBody>
      </p:sp>
      <p:sp>
        <p:nvSpPr>
          <p:cNvPr id="4" name="Subtitle">
            <a:extLst>
              <a:ext uri="{FF2B5EF4-FFF2-40B4-BE49-F238E27FC236}">
                <a16:creationId xmlns:a16="http://schemas.microsoft.com/office/drawing/2014/main" id="{E325BABC-D8BA-4747-87D7-84170C5B05AF}"/>
              </a:ext>
            </a:extLst>
          </p:cNvPr>
          <p:cNvSpPr>
            <a:spLocks noGrp="1"/>
          </p:cNvSpPr>
          <p:nvPr>
            <p:ph sz="quarter" idx="10"/>
          </p:nvPr>
        </p:nvSpPr>
        <p:spPr>
          <a:xfrm>
            <a:off x="249706" y="1713490"/>
            <a:ext cx="8894293" cy="1317892"/>
          </a:xfrm>
        </p:spPr>
        <p:txBody>
          <a:bodyPr>
            <a:normAutofit/>
          </a:bodyPr>
          <a:lstStyle/>
          <a:p>
            <a:pPr marL="0" indent="0" algn="ctr">
              <a:buNone/>
            </a:pPr>
            <a:r>
              <a:rPr lang="en-US" sz="3200" dirty="0"/>
              <a:t>Promoting Screening and Testing </a:t>
            </a:r>
            <a:br>
              <a:rPr lang="en-US" sz="3200" dirty="0"/>
            </a:br>
            <a:r>
              <a:rPr lang="en-US" sz="3200" dirty="0"/>
              <a:t>of Hepatitis C Infection</a:t>
            </a:r>
          </a:p>
        </p:txBody>
      </p:sp>
      <p:pic>
        <p:nvPicPr>
          <p:cNvPr id="9" name="Picture">
            <a:extLst>
              <a:ext uri="{FF2B5EF4-FFF2-40B4-BE49-F238E27FC236}">
                <a16:creationId xmlns:a16="http://schemas.microsoft.com/office/drawing/2014/main" id="{C17FAC73-AAE6-4A1A-B90F-DA54D212330A}"/>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2096382" y="3031382"/>
            <a:ext cx="4838700" cy="3267075"/>
          </a:xfrm>
        </p:spPr>
      </p:pic>
    </p:spTree>
    <p:extLst>
      <p:ext uri="{BB962C8B-B14F-4D97-AF65-F5344CB8AC3E}">
        <p14:creationId xmlns:p14="http://schemas.microsoft.com/office/powerpoint/2010/main" val="177490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FB39150-3C60-E440-A589-3E30A74D2D28}"/>
              </a:ext>
            </a:extLst>
          </p:cNvPr>
          <p:cNvSpPr>
            <a:spLocks noGrp="1"/>
          </p:cNvSpPr>
          <p:nvPr>
            <p:ph type="title"/>
          </p:nvPr>
        </p:nvSpPr>
        <p:spPr/>
        <p:txBody>
          <a:bodyPr/>
          <a:lstStyle/>
          <a:p>
            <a:pPr algn="ctr"/>
            <a:r>
              <a:rPr lang="en-US" dirty="0"/>
              <a:t>Initiating the Conversation</a:t>
            </a:r>
          </a:p>
        </p:txBody>
      </p:sp>
      <p:sp>
        <p:nvSpPr>
          <p:cNvPr id="3" name="Content">
            <a:extLst>
              <a:ext uri="{FF2B5EF4-FFF2-40B4-BE49-F238E27FC236}">
                <a16:creationId xmlns:a16="http://schemas.microsoft.com/office/drawing/2014/main" id="{7960D4D6-7C12-4ECD-8F31-104447ADC687}"/>
              </a:ext>
            </a:extLst>
          </p:cNvPr>
          <p:cNvSpPr>
            <a:spLocks noGrp="1"/>
          </p:cNvSpPr>
          <p:nvPr>
            <p:ph idx="1"/>
          </p:nvPr>
        </p:nvSpPr>
        <p:spPr/>
        <p:txBody>
          <a:bodyPr>
            <a:normAutofit fontScale="92500"/>
          </a:bodyPr>
          <a:lstStyle/>
          <a:p>
            <a:pPr marL="178594" indent="-178594">
              <a:spcBef>
                <a:spcPts val="600"/>
              </a:spcBef>
              <a:spcAft>
                <a:spcPts val="600"/>
              </a:spcAft>
            </a:pPr>
            <a:r>
              <a:rPr lang="en-US" sz="2400" dirty="0"/>
              <a:t>Keep in mind patient factors such as fear, stigma, lack of information and how HCV relates to the patient when initiating a discussion around a patient’s identified risk behavior. </a:t>
            </a:r>
          </a:p>
          <a:p>
            <a:pPr marL="176213" indent="-176213">
              <a:spcBef>
                <a:spcPts val="600"/>
              </a:spcBef>
              <a:spcAft>
                <a:spcPts val="600"/>
              </a:spcAft>
            </a:pPr>
            <a:r>
              <a:rPr lang="en-US" sz="2400" dirty="0"/>
              <a:t>Culturally sensitive and trauma-informed approaches help create safe environments and enable effective communication.</a:t>
            </a:r>
          </a:p>
          <a:p>
            <a:pPr marL="178594" indent="-178594">
              <a:spcBef>
                <a:spcPts val="600"/>
              </a:spcBef>
              <a:spcAft>
                <a:spcPts val="600"/>
              </a:spcAft>
            </a:pPr>
            <a:r>
              <a:rPr lang="en-US" sz="2400" dirty="0"/>
              <a:t>Discuss the entire testing process, the various potential test results and benefits of screening, testing and diagnosis.</a:t>
            </a:r>
          </a:p>
          <a:p>
            <a:pPr marL="178594" indent="-178594">
              <a:spcBef>
                <a:spcPts val="600"/>
              </a:spcBef>
              <a:spcAft>
                <a:spcPts val="600"/>
              </a:spcAft>
            </a:pPr>
            <a:r>
              <a:rPr lang="en-US" sz="2400" dirty="0"/>
              <a:t>Inform patient of provider support and provide tailored risk-reduction counseling and current treatment options. </a:t>
            </a:r>
          </a:p>
        </p:txBody>
      </p:sp>
      <p:sp>
        <p:nvSpPr>
          <p:cNvPr id="4" name="source">
            <a:extLst>
              <a:ext uri="{FF2B5EF4-FFF2-40B4-BE49-F238E27FC236}">
                <a16:creationId xmlns:a16="http://schemas.microsoft.com/office/drawing/2014/main" id="{63C7641A-DB77-436E-B68B-91BAEEE95304}"/>
              </a:ext>
            </a:extLst>
          </p:cNvPr>
          <p:cNvSpPr>
            <a:spLocks noGrp="1"/>
          </p:cNvSpPr>
          <p:nvPr>
            <p:ph type="body" sz="quarter" idx="12"/>
          </p:nvPr>
        </p:nvSpPr>
        <p:spPr/>
        <p:txBody>
          <a:bodyPr/>
          <a:lstStyle/>
          <a:p>
            <a:r>
              <a:rPr lang="en-US" b="1" dirty="0"/>
              <a:t>Source</a:t>
            </a:r>
            <a:r>
              <a:rPr lang="en-US" dirty="0"/>
              <a:t>: </a:t>
            </a:r>
            <a:r>
              <a:rPr lang="en-US" dirty="0">
                <a:hlinkClick r:id="rId3" tooltip="Trauma Informed Principles through a Culturally Specific Lens"/>
              </a:rPr>
              <a:t>Trauma Informed Principles through a Culturally Specific Lens</a:t>
            </a:r>
            <a:r>
              <a:rPr lang="en-US" dirty="0"/>
              <a:t> </a:t>
            </a:r>
          </a:p>
        </p:txBody>
      </p:sp>
    </p:spTree>
    <p:extLst>
      <p:ext uri="{BB962C8B-B14F-4D97-AF65-F5344CB8AC3E}">
        <p14:creationId xmlns:p14="http://schemas.microsoft.com/office/powerpoint/2010/main" val="197912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E806C9E-9F2B-2E4B-A4B3-F38F6CB882FD}"/>
              </a:ext>
            </a:extLst>
          </p:cNvPr>
          <p:cNvSpPr>
            <a:spLocks noGrp="1"/>
          </p:cNvSpPr>
          <p:nvPr>
            <p:ph type="title"/>
          </p:nvPr>
        </p:nvSpPr>
        <p:spPr/>
        <p:txBody>
          <a:bodyPr/>
          <a:lstStyle/>
          <a:p>
            <a:pPr algn="ctr"/>
            <a:r>
              <a:rPr lang="en-US" dirty="0"/>
              <a:t>Screening and Testing for HCV</a:t>
            </a:r>
          </a:p>
        </p:txBody>
      </p:sp>
      <p:sp>
        <p:nvSpPr>
          <p:cNvPr id="3" name="Content">
            <a:extLst>
              <a:ext uri="{FF2B5EF4-FFF2-40B4-BE49-F238E27FC236}">
                <a16:creationId xmlns:a16="http://schemas.microsoft.com/office/drawing/2014/main" id="{86005509-6E0E-477E-BA97-DAA6D9C7EB27}"/>
              </a:ext>
            </a:extLst>
          </p:cNvPr>
          <p:cNvSpPr>
            <a:spLocks noGrp="1"/>
          </p:cNvSpPr>
          <p:nvPr>
            <p:ph sz="quarter" idx="10"/>
          </p:nvPr>
        </p:nvSpPr>
        <p:spPr>
          <a:xfrm>
            <a:off x="249706" y="1713490"/>
            <a:ext cx="4923905" cy="4711694"/>
          </a:xfrm>
        </p:spPr>
        <p:txBody>
          <a:bodyPr>
            <a:normAutofit lnSpcReduction="10000"/>
          </a:bodyPr>
          <a:lstStyle/>
          <a:p>
            <a:pPr marL="0" indent="0">
              <a:lnSpc>
                <a:spcPct val="120000"/>
              </a:lnSpc>
              <a:spcBef>
                <a:spcPts val="0"/>
              </a:spcBef>
              <a:spcAft>
                <a:spcPts val="1200"/>
              </a:spcAft>
              <a:buNone/>
            </a:pPr>
            <a:r>
              <a:rPr lang="en-US" sz="2000" dirty="0"/>
              <a:t>Diagnosing Hepatitis C infection is a two-step process</a:t>
            </a:r>
            <a:endParaRPr lang="en-US" sz="2000" b="1" dirty="0"/>
          </a:p>
          <a:p>
            <a:pPr marL="519113" indent="-264319">
              <a:lnSpc>
                <a:spcPct val="120000"/>
              </a:lnSpc>
              <a:spcBef>
                <a:spcPts val="0"/>
              </a:spcBef>
              <a:spcAft>
                <a:spcPts val="1200"/>
              </a:spcAft>
              <a:buClr>
                <a:schemeClr val="tx1"/>
              </a:buClr>
              <a:buFont typeface="+mj-lt"/>
              <a:buAutoNum type="arabicParenR"/>
            </a:pPr>
            <a:r>
              <a:rPr lang="en-US" sz="2000" b="1" dirty="0"/>
              <a:t> Screen: Anti-HCV (ab or antibody)</a:t>
            </a:r>
            <a:endParaRPr lang="en-US" sz="2000" dirty="0"/>
          </a:p>
          <a:p>
            <a:pPr marL="947738">
              <a:lnSpc>
                <a:spcPct val="120000"/>
              </a:lnSpc>
              <a:spcBef>
                <a:spcPts val="0"/>
              </a:spcBef>
              <a:spcAft>
                <a:spcPts val="1200"/>
              </a:spcAft>
              <a:buSzPct val="80000"/>
              <a:buFont typeface="Courier New" panose="02070309020205020404" pitchFamily="49" charset="0"/>
              <a:buChar char="o"/>
            </a:pPr>
            <a:r>
              <a:rPr lang="en-US" sz="2000" dirty="0"/>
              <a:t>Non-reactive (negative)</a:t>
            </a:r>
          </a:p>
          <a:p>
            <a:pPr marL="947738">
              <a:lnSpc>
                <a:spcPct val="120000"/>
              </a:lnSpc>
              <a:spcBef>
                <a:spcPts val="0"/>
              </a:spcBef>
              <a:spcAft>
                <a:spcPts val="600"/>
              </a:spcAft>
              <a:buSzPct val="80000"/>
              <a:buFont typeface="Courier New" panose="02070309020205020404" pitchFamily="49" charset="0"/>
              <a:buChar char="o"/>
            </a:pPr>
            <a:r>
              <a:rPr lang="en-US" sz="2000" dirty="0"/>
              <a:t>Reactive (positive)</a:t>
            </a:r>
          </a:p>
          <a:p>
            <a:pPr marL="519113" indent="-264319">
              <a:lnSpc>
                <a:spcPct val="120000"/>
              </a:lnSpc>
              <a:spcBef>
                <a:spcPts val="0"/>
              </a:spcBef>
              <a:spcAft>
                <a:spcPts val="1200"/>
              </a:spcAft>
              <a:buClr>
                <a:schemeClr val="tx1"/>
              </a:buClr>
              <a:buFont typeface="+mj-lt"/>
              <a:buAutoNum type="arabicParenR" startAt="2"/>
            </a:pPr>
            <a:r>
              <a:rPr lang="en-US" sz="2000" b="1" dirty="0"/>
              <a:t> Confirmatory testing: </a:t>
            </a:r>
          </a:p>
          <a:p>
            <a:pPr marL="254794" indent="0">
              <a:lnSpc>
                <a:spcPct val="120000"/>
              </a:lnSpc>
              <a:spcBef>
                <a:spcPts val="0"/>
              </a:spcBef>
              <a:spcAft>
                <a:spcPts val="1200"/>
              </a:spcAft>
              <a:buClr>
                <a:schemeClr val="tx1"/>
              </a:buClr>
              <a:buNone/>
            </a:pPr>
            <a:r>
              <a:rPr lang="en-US" sz="2000" b="1" dirty="0"/>
              <a:t>     HCV RNA </a:t>
            </a:r>
            <a:br>
              <a:rPr lang="en-US" sz="2000" b="1" dirty="0"/>
            </a:br>
            <a:r>
              <a:rPr lang="en-US" sz="2000" b="1" dirty="0"/>
              <a:t>     (PCR, viral load, confirmatory)</a:t>
            </a:r>
          </a:p>
          <a:p>
            <a:pPr marL="947738">
              <a:lnSpc>
                <a:spcPct val="120000"/>
              </a:lnSpc>
              <a:spcBef>
                <a:spcPts val="0"/>
              </a:spcBef>
              <a:spcAft>
                <a:spcPts val="1200"/>
              </a:spcAft>
              <a:buSzPct val="80000"/>
              <a:buFont typeface="Courier New" panose="02070309020205020404" pitchFamily="49" charset="0"/>
              <a:buChar char="o"/>
            </a:pPr>
            <a:r>
              <a:rPr lang="en-US" sz="2000" dirty="0"/>
              <a:t>Not detected</a:t>
            </a:r>
          </a:p>
          <a:p>
            <a:pPr marL="947738">
              <a:lnSpc>
                <a:spcPct val="120000"/>
              </a:lnSpc>
              <a:spcBef>
                <a:spcPts val="0"/>
              </a:spcBef>
              <a:spcAft>
                <a:spcPts val="1200"/>
              </a:spcAft>
              <a:buSzPct val="80000"/>
              <a:buFont typeface="Courier New" panose="02070309020205020404" pitchFamily="49" charset="0"/>
              <a:buChar char="o"/>
            </a:pPr>
            <a:r>
              <a:rPr lang="en-US" sz="2000" dirty="0"/>
              <a:t>Detected</a:t>
            </a:r>
          </a:p>
        </p:txBody>
      </p:sp>
      <p:pic>
        <p:nvPicPr>
          <p:cNvPr id="9" name="Picture">
            <a:extLst>
              <a:ext uri="{FF2B5EF4-FFF2-40B4-BE49-F238E27FC236}">
                <a16:creationId xmlns:a16="http://schemas.microsoft.com/office/drawing/2014/main" id="{AC7B3254-39EF-430C-83DC-E8F4DE0389A3}"/>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299" r="15299"/>
          <a:stretch>
            <a:fillRect/>
          </a:stretch>
        </p:blipFill>
        <p:spPr>
          <a:xfrm>
            <a:off x="5173611" y="2347474"/>
            <a:ext cx="3570685" cy="3454400"/>
          </a:xfrm>
        </p:spPr>
      </p:pic>
    </p:spTree>
    <p:extLst>
      <p:ext uri="{BB962C8B-B14F-4D97-AF65-F5344CB8AC3E}">
        <p14:creationId xmlns:p14="http://schemas.microsoft.com/office/powerpoint/2010/main" val="748511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867BF29-3737-BD46-9BF1-F3A5EBD5A1FD}"/>
              </a:ext>
            </a:extLst>
          </p:cNvPr>
          <p:cNvSpPr>
            <a:spLocks noGrp="1"/>
          </p:cNvSpPr>
          <p:nvPr>
            <p:ph type="title"/>
          </p:nvPr>
        </p:nvSpPr>
        <p:spPr/>
        <p:txBody>
          <a:bodyPr/>
          <a:lstStyle/>
          <a:p>
            <a:pPr algn="ctr"/>
            <a:r>
              <a:rPr lang="en-US" dirty="0"/>
              <a:t>Anti-HCV Tests</a:t>
            </a:r>
          </a:p>
        </p:txBody>
      </p:sp>
      <p:sp>
        <p:nvSpPr>
          <p:cNvPr id="3" name="Content">
            <a:extLst>
              <a:ext uri="{FF2B5EF4-FFF2-40B4-BE49-F238E27FC236}">
                <a16:creationId xmlns:a16="http://schemas.microsoft.com/office/drawing/2014/main" id="{C030F08C-0489-A846-898D-1C41BCACA6BA}"/>
              </a:ext>
            </a:extLst>
          </p:cNvPr>
          <p:cNvSpPr>
            <a:spLocks noGrp="1"/>
          </p:cNvSpPr>
          <p:nvPr>
            <p:ph idx="1"/>
          </p:nvPr>
        </p:nvSpPr>
        <p:spPr/>
        <p:txBody>
          <a:bodyPr>
            <a:normAutofit/>
          </a:bodyPr>
          <a:lstStyle/>
          <a:p>
            <a:pPr marL="169069" indent="-169069">
              <a:lnSpc>
                <a:spcPct val="120000"/>
              </a:lnSpc>
              <a:spcBef>
                <a:spcPts val="1200"/>
              </a:spcBef>
              <a:spcAft>
                <a:spcPts val="1200"/>
              </a:spcAft>
            </a:pPr>
            <a:r>
              <a:rPr lang="en-US" dirty="0"/>
              <a:t>Anti-HCV tests are used to detect the presence of antibodies to hepatitis C virus.</a:t>
            </a:r>
          </a:p>
          <a:p>
            <a:pPr marL="175260" indent="-175260">
              <a:lnSpc>
                <a:spcPct val="120000"/>
              </a:lnSpc>
              <a:spcBef>
                <a:spcPts val="1200"/>
              </a:spcBef>
              <a:spcAft>
                <a:spcPts val="1200"/>
              </a:spcAft>
            </a:pPr>
            <a:r>
              <a:rPr lang="en-US" dirty="0"/>
              <a:t>HCV-screening tests designed to detect antibodies have a “detection period” (antibodies cannot be detected until six to eight weeks).</a:t>
            </a:r>
          </a:p>
        </p:txBody>
      </p:sp>
    </p:spTree>
    <p:extLst>
      <p:ext uri="{BB962C8B-B14F-4D97-AF65-F5344CB8AC3E}">
        <p14:creationId xmlns:p14="http://schemas.microsoft.com/office/powerpoint/2010/main" val="3593189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35F078E-F12C-46AE-A741-9CF6EED9A1F2}"/>
              </a:ext>
            </a:extLst>
          </p:cNvPr>
          <p:cNvSpPr>
            <a:spLocks noGrp="1"/>
          </p:cNvSpPr>
          <p:nvPr>
            <p:ph type="title"/>
          </p:nvPr>
        </p:nvSpPr>
        <p:spPr/>
        <p:txBody>
          <a:bodyPr/>
          <a:lstStyle/>
          <a:p>
            <a:r>
              <a:rPr lang="en-US" dirty="0"/>
              <a:t>Anti-HCV Tests</a:t>
            </a:r>
          </a:p>
        </p:txBody>
      </p:sp>
      <p:sp>
        <p:nvSpPr>
          <p:cNvPr id="4" name="Content">
            <a:extLst>
              <a:ext uri="{FF2B5EF4-FFF2-40B4-BE49-F238E27FC236}">
                <a16:creationId xmlns:a16="http://schemas.microsoft.com/office/drawing/2014/main" id="{55881D0C-D206-4D4A-B70E-7202E458995F}"/>
              </a:ext>
            </a:extLst>
          </p:cNvPr>
          <p:cNvSpPr>
            <a:spLocks noGrp="1"/>
          </p:cNvSpPr>
          <p:nvPr>
            <p:ph sz="quarter" idx="10"/>
          </p:nvPr>
        </p:nvSpPr>
        <p:spPr>
          <a:xfrm>
            <a:off x="2340445" y="2364581"/>
            <a:ext cx="6486563" cy="3454400"/>
          </a:xfrm>
        </p:spPr>
        <p:txBody>
          <a:bodyPr>
            <a:noAutofit/>
          </a:bodyPr>
          <a:lstStyle/>
          <a:p>
            <a:r>
              <a:rPr lang="en-US" sz="2400" dirty="0"/>
              <a:t>Serological HCV Antibody Assays</a:t>
            </a:r>
          </a:p>
          <a:p>
            <a:pPr marL="342900" indent="-342900"/>
            <a:r>
              <a:rPr lang="en-US" sz="2400" dirty="0"/>
              <a:t>EIA (enzyme immunoassay)</a:t>
            </a:r>
          </a:p>
          <a:p>
            <a:pPr marL="342900" indent="-342900"/>
            <a:r>
              <a:rPr lang="en-US" sz="2400" dirty="0"/>
              <a:t>CIA (enhanced chemiluminescence immunoassay)</a:t>
            </a:r>
          </a:p>
          <a:p>
            <a:r>
              <a:rPr lang="en-US" sz="2400" dirty="0" err="1"/>
              <a:t>OraQuick</a:t>
            </a:r>
            <a:r>
              <a:rPr lang="en-US" sz="2400" dirty="0"/>
              <a:t>® HCV Rapid Antibody Test</a:t>
            </a:r>
          </a:p>
          <a:p>
            <a:pPr marL="342900" indent="-342900"/>
            <a:r>
              <a:rPr lang="en-US" sz="2400" dirty="0"/>
              <a:t>Point-of-care antibody test; results in 20 minutes</a:t>
            </a:r>
          </a:p>
          <a:p>
            <a:pPr marL="342900" indent="-342900"/>
            <a:r>
              <a:rPr lang="en-US" sz="2400" dirty="0"/>
              <a:t>Fingerstick, venipuncture, serum or plasma (not oral fluid) </a:t>
            </a:r>
          </a:p>
        </p:txBody>
      </p:sp>
      <p:pic>
        <p:nvPicPr>
          <p:cNvPr id="11" name="Picture" descr="OraQuick fingerstick device for Rapic Antibody HCV Test">
            <a:extLst>
              <a:ext uri="{FF2B5EF4-FFF2-40B4-BE49-F238E27FC236}">
                <a16:creationId xmlns:a16="http://schemas.microsoft.com/office/drawing/2014/main" id="{7210DD74-3D78-4EF9-B384-0DC9FBA07E3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231648" y="1530096"/>
            <a:ext cx="1674793" cy="5303520"/>
          </a:xfrm>
        </p:spPr>
      </p:pic>
    </p:spTree>
    <p:extLst>
      <p:ext uri="{BB962C8B-B14F-4D97-AF65-F5344CB8AC3E}">
        <p14:creationId xmlns:p14="http://schemas.microsoft.com/office/powerpoint/2010/main" val="4029896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3C11998-8D76-234A-9DA8-859AC406E4B0}"/>
              </a:ext>
            </a:extLst>
          </p:cNvPr>
          <p:cNvSpPr>
            <a:spLocks noGrp="1"/>
          </p:cNvSpPr>
          <p:nvPr>
            <p:ph type="title"/>
          </p:nvPr>
        </p:nvSpPr>
        <p:spPr/>
        <p:txBody>
          <a:bodyPr>
            <a:normAutofit/>
          </a:bodyPr>
          <a:lstStyle/>
          <a:p>
            <a:pPr algn="ctr"/>
            <a:r>
              <a:rPr lang="en-US" dirty="0"/>
              <a:t>Anti-HCV Test Results</a:t>
            </a:r>
          </a:p>
        </p:txBody>
      </p:sp>
      <p:sp>
        <p:nvSpPr>
          <p:cNvPr id="3" name="Content">
            <a:extLst>
              <a:ext uri="{FF2B5EF4-FFF2-40B4-BE49-F238E27FC236}">
                <a16:creationId xmlns:a16="http://schemas.microsoft.com/office/drawing/2014/main" id="{3C54607D-43D6-44C7-BE39-C26B84EC55CB}"/>
              </a:ext>
            </a:extLst>
          </p:cNvPr>
          <p:cNvSpPr>
            <a:spLocks noGrp="1"/>
          </p:cNvSpPr>
          <p:nvPr>
            <p:ph sz="quarter" idx="10"/>
          </p:nvPr>
        </p:nvSpPr>
        <p:spPr>
          <a:xfrm>
            <a:off x="249706" y="1713490"/>
            <a:ext cx="7741355" cy="4826458"/>
          </a:xfrm>
        </p:spPr>
        <p:txBody>
          <a:bodyPr/>
          <a:lstStyle/>
          <a:p>
            <a:pPr marL="0" indent="0">
              <a:spcBef>
                <a:spcPts val="0"/>
              </a:spcBef>
              <a:spcAft>
                <a:spcPts val="900"/>
              </a:spcAft>
              <a:buNone/>
            </a:pPr>
            <a:r>
              <a:rPr lang="en-US" dirty="0"/>
              <a:t>A </a:t>
            </a:r>
            <a:r>
              <a:rPr lang="en-US" b="1" i="1" dirty="0"/>
              <a:t>non-reactive </a:t>
            </a:r>
            <a:r>
              <a:rPr lang="en-US" dirty="0"/>
              <a:t>(negative) result means HCV antibodies were not found, and  patient is likely not infected with HCV. </a:t>
            </a:r>
          </a:p>
          <a:p>
            <a:pPr marL="511969" indent="-342900">
              <a:spcBef>
                <a:spcPts val="0"/>
              </a:spcBef>
              <a:spcAft>
                <a:spcPts val="900"/>
              </a:spcAft>
              <a:buClr>
                <a:srgbClr val="003366"/>
              </a:buClr>
              <a:buSzPct val="75000"/>
            </a:pPr>
            <a:r>
              <a:rPr lang="en-US" dirty="0"/>
              <a:t>Patient is not protected </a:t>
            </a:r>
            <a:br>
              <a:rPr lang="en-US" dirty="0"/>
            </a:br>
            <a:r>
              <a:rPr lang="en-US" dirty="0"/>
              <a:t>from future HCV infection </a:t>
            </a:r>
          </a:p>
          <a:p>
            <a:pPr marL="511969" indent="-342900">
              <a:spcBef>
                <a:spcPts val="0"/>
              </a:spcBef>
              <a:spcAft>
                <a:spcPts val="900"/>
              </a:spcAft>
              <a:buClr>
                <a:srgbClr val="003366"/>
              </a:buClr>
              <a:buSzPct val="75000"/>
            </a:pPr>
            <a:r>
              <a:rPr lang="en-US" dirty="0"/>
              <a:t>May still be in the</a:t>
            </a:r>
            <a:br>
              <a:rPr lang="en-US" dirty="0"/>
            </a:br>
            <a:r>
              <a:rPr lang="en-US" dirty="0"/>
              <a:t>“detection period”</a:t>
            </a:r>
          </a:p>
        </p:txBody>
      </p:sp>
      <p:pic>
        <p:nvPicPr>
          <p:cNvPr id="7" name="Picture">
            <a:extLst>
              <a:ext uri="{FF2B5EF4-FFF2-40B4-BE49-F238E27FC236}">
                <a16:creationId xmlns:a16="http://schemas.microsoft.com/office/drawing/2014/main" id="{1F72C1EA-EC8E-A645-982A-3CE63CD5A198}"/>
              </a:ex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2542" y="3429000"/>
            <a:ext cx="1892808" cy="189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63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5A8158A-4464-844E-98E5-C976D5C00274}"/>
              </a:ext>
            </a:extLst>
          </p:cNvPr>
          <p:cNvSpPr>
            <a:spLocks noGrp="1"/>
          </p:cNvSpPr>
          <p:nvPr>
            <p:ph type="title"/>
          </p:nvPr>
        </p:nvSpPr>
        <p:spPr/>
        <p:txBody>
          <a:bodyPr/>
          <a:lstStyle/>
          <a:p>
            <a:pPr algn="ctr"/>
            <a:r>
              <a:rPr lang="en-US" i="1" dirty="0"/>
              <a:t>Non-reactive </a:t>
            </a:r>
            <a:r>
              <a:rPr lang="en-US" dirty="0"/>
              <a:t>Counseling Messages</a:t>
            </a:r>
          </a:p>
        </p:txBody>
      </p:sp>
      <p:sp>
        <p:nvSpPr>
          <p:cNvPr id="3" name="Content">
            <a:extLst>
              <a:ext uri="{FF2B5EF4-FFF2-40B4-BE49-F238E27FC236}">
                <a16:creationId xmlns:a16="http://schemas.microsoft.com/office/drawing/2014/main" id="{84C1583C-E9E0-4F56-AB80-36B77C0D6466}"/>
              </a:ext>
            </a:extLst>
          </p:cNvPr>
          <p:cNvSpPr>
            <a:spLocks noGrp="1"/>
          </p:cNvSpPr>
          <p:nvPr>
            <p:ph idx="1"/>
          </p:nvPr>
        </p:nvSpPr>
        <p:spPr/>
        <p:txBody>
          <a:bodyPr>
            <a:normAutofit fontScale="92500" lnSpcReduction="10000"/>
          </a:bodyPr>
          <a:lstStyle/>
          <a:p>
            <a:pPr marL="0" indent="0">
              <a:spcBef>
                <a:spcPts val="600"/>
              </a:spcBef>
              <a:spcAft>
                <a:spcPts val="1200"/>
              </a:spcAft>
              <a:buNone/>
            </a:pPr>
            <a:r>
              <a:rPr lang="en-US" sz="2400" dirty="0"/>
              <a:t>To stay negative or uninfected, eliminate or reduce risk by (see handout): </a:t>
            </a:r>
          </a:p>
          <a:p>
            <a:pPr marL="428625">
              <a:spcBef>
                <a:spcPts val="600"/>
              </a:spcBef>
              <a:spcAft>
                <a:spcPts val="1200"/>
              </a:spcAft>
            </a:pPr>
            <a:r>
              <a:rPr lang="en-US" sz="2400" dirty="0"/>
              <a:t>Don’t share needles or other injection equipment or snorting items (bills, straws) – anything that may have blood on it.</a:t>
            </a:r>
          </a:p>
          <a:p>
            <a:pPr marL="428625">
              <a:spcBef>
                <a:spcPts val="600"/>
              </a:spcBef>
              <a:spcAft>
                <a:spcPts val="1200"/>
              </a:spcAft>
            </a:pPr>
            <a:r>
              <a:rPr lang="en-US" sz="2400" dirty="0"/>
              <a:t>Get tattoos, piercings, and body art only from a licensed artist who explains what consumer should expect. </a:t>
            </a:r>
          </a:p>
          <a:p>
            <a:pPr marL="428625">
              <a:spcBef>
                <a:spcPts val="600"/>
              </a:spcBef>
              <a:spcAft>
                <a:spcPts val="1200"/>
              </a:spcAft>
            </a:pPr>
            <a:r>
              <a:rPr lang="en-US" sz="2400" dirty="0"/>
              <a:t>Get vaccinated against hepatitis A and B, and test for HIV.</a:t>
            </a:r>
          </a:p>
          <a:p>
            <a:pPr marL="428625">
              <a:spcBef>
                <a:spcPts val="600"/>
              </a:spcBef>
              <a:spcAft>
                <a:spcPts val="1200"/>
              </a:spcAft>
            </a:pPr>
            <a:r>
              <a:rPr lang="en-US" sz="2400" dirty="0"/>
              <a:t>Practice safer sex and get treated for STDs.</a:t>
            </a:r>
          </a:p>
          <a:p>
            <a:pPr marL="175260" indent="-175260">
              <a:spcBef>
                <a:spcPts val="600"/>
              </a:spcBef>
              <a:spcAft>
                <a:spcPts val="1200"/>
              </a:spcAft>
              <a:buNone/>
            </a:pPr>
            <a:r>
              <a:rPr lang="en-US" sz="2400" b="1" dirty="0">
                <a:solidFill>
                  <a:srgbClr val="00B0F0"/>
                </a:solidFill>
              </a:rPr>
              <a:t>* </a:t>
            </a:r>
            <a:r>
              <a:rPr lang="en-US" sz="2400" dirty="0"/>
              <a:t>If person engaged in risky behavior within last six months, they should get retested (HCV RNA) in six months.</a:t>
            </a:r>
          </a:p>
        </p:txBody>
      </p:sp>
    </p:spTree>
    <p:extLst>
      <p:ext uri="{BB962C8B-B14F-4D97-AF65-F5344CB8AC3E}">
        <p14:creationId xmlns:p14="http://schemas.microsoft.com/office/powerpoint/2010/main" val="1704687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E7AB-F8CC-F64C-8E05-BBE9BA9DF45C}"/>
              </a:ext>
            </a:extLst>
          </p:cNvPr>
          <p:cNvSpPr>
            <a:spLocks noGrp="1"/>
          </p:cNvSpPr>
          <p:nvPr>
            <p:ph type="title"/>
          </p:nvPr>
        </p:nvSpPr>
        <p:spPr>
          <a:solidFill>
            <a:schemeClr val="bg2"/>
          </a:solidFill>
        </p:spPr>
        <p:txBody>
          <a:bodyPr/>
          <a:lstStyle/>
          <a:p>
            <a:pPr algn="ctr"/>
            <a:r>
              <a:rPr lang="en-US" dirty="0"/>
              <a:t>Logistics </a:t>
            </a:r>
          </a:p>
        </p:txBody>
      </p:sp>
      <p:sp>
        <p:nvSpPr>
          <p:cNvPr id="3" name="Content Placeholder 2">
            <a:extLst>
              <a:ext uri="{FF2B5EF4-FFF2-40B4-BE49-F238E27FC236}">
                <a16:creationId xmlns:a16="http://schemas.microsoft.com/office/drawing/2014/main" id="{DE7CD6D4-6A22-2149-8734-3F6341DA4880}"/>
              </a:ext>
            </a:extLst>
          </p:cNvPr>
          <p:cNvSpPr>
            <a:spLocks noGrp="1"/>
          </p:cNvSpPr>
          <p:nvPr>
            <p:ph idx="1"/>
          </p:nvPr>
        </p:nvSpPr>
        <p:spPr/>
        <p:txBody>
          <a:bodyPr>
            <a:noAutofit/>
          </a:bodyPr>
          <a:lstStyle/>
          <a:p>
            <a:pPr>
              <a:spcBef>
                <a:spcPts val="1200"/>
              </a:spcBef>
            </a:pPr>
            <a:r>
              <a:rPr lang="en-US" sz="2400" dirty="0">
                <a:latin typeface="Arial" panose="020B0604020202020204" pitchFamily="34" charset="0"/>
                <a:cs typeface="Arial" panose="020B0604020202020204" pitchFamily="34" charset="0"/>
              </a:rPr>
              <a:t>Days 1 and 2: 9 a.m. – 4 p.m.</a:t>
            </a:r>
          </a:p>
          <a:p>
            <a:pPr>
              <a:spcBef>
                <a:spcPts val="1200"/>
              </a:spcBef>
            </a:pPr>
            <a:r>
              <a:rPr lang="en-US" sz="2400" dirty="0">
                <a:latin typeface="Arial" panose="020B0604020202020204" pitchFamily="34" charset="0"/>
                <a:cs typeface="Arial" panose="020B0604020202020204" pitchFamily="34" charset="0"/>
              </a:rPr>
              <a:t>Day 3: 9 a.m. – 12 p.m. </a:t>
            </a:r>
          </a:p>
          <a:p>
            <a:pPr>
              <a:spcBef>
                <a:spcPts val="1200"/>
              </a:spcBef>
            </a:pPr>
            <a:r>
              <a:rPr lang="en-US" sz="2400" dirty="0">
                <a:latin typeface="Arial" panose="020B0604020202020204" pitchFamily="34" charset="0"/>
                <a:cs typeface="Arial" panose="020B0604020202020204" pitchFamily="34" charset="0"/>
              </a:rPr>
              <a:t>Training module and tailoring options</a:t>
            </a:r>
          </a:p>
          <a:p>
            <a:pPr>
              <a:spcBef>
                <a:spcPts val="1200"/>
              </a:spcBef>
            </a:pPr>
            <a:r>
              <a:rPr lang="en-US" sz="2400" dirty="0">
                <a:latin typeface="Arial" panose="020B0604020202020204" pitchFamily="34" charset="0"/>
                <a:cs typeface="Arial" panose="020B0604020202020204" pitchFamily="34" charset="0"/>
              </a:rPr>
              <a:t>Breaks and lunch</a:t>
            </a:r>
          </a:p>
          <a:p>
            <a:pPr>
              <a:spcBef>
                <a:spcPts val="1200"/>
              </a:spcBef>
            </a:pPr>
            <a:r>
              <a:rPr lang="en-US" sz="2400" dirty="0">
                <a:latin typeface="Arial" panose="020B0604020202020204" pitchFamily="34" charset="0"/>
                <a:cs typeface="Arial" panose="020B0604020202020204" pitchFamily="34" charset="0"/>
              </a:rPr>
              <a:t>GPRAs</a:t>
            </a:r>
          </a:p>
          <a:p>
            <a:pPr>
              <a:spcBef>
                <a:spcPts val="1200"/>
              </a:spcBef>
              <a:spcAft>
                <a:spcPts val="900"/>
              </a:spcAft>
            </a:pPr>
            <a:r>
              <a:rPr lang="en-US" sz="2400" dirty="0">
                <a:latin typeface="Arial" panose="020B0604020202020204" pitchFamily="34" charset="0"/>
                <a:cs typeface="Arial" panose="020B0604020202020204" pitchFamily="34" charset="0"/>
              </a:rPr>
              <a:t>Accreditation</a:t>
            </a:r>
          </a:p>
        </p:txBody>
      </p:sp>
    </p:spTree>
    <p:extLst>
      <p:ext uri="{BB962C8B-B14F-4D97-AF65-F5344CB8AC3E}">
        <p14:creationId xmlns:p14="http://schemas.microsoft.com/office/powerpoint/2010/main" val="2103737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1657188-9B35-F543-A221-8FD880B9290B}"/>
              </a:ext>
            </a:extLst>
          </p:cNvPr>
          <p:cNvSpPr>
            <a:spLocks noGrp="1"/>
          </p:cNvSpPr>
          <p:nvPr>
            <p:ph type="title"/>
          </p:nvPr>
        </p:nvSpPr>
        <p:spPr/>
        <p:txBody>
          <a:bodyPr>
            <a:noAutofit/>
          </a:bodyPr>
          <a:lstStyle/>
          <a:p>
            <a:pPr algn="ctr"/>
            <a:r>
              <a:rPr lang="en-US" dirty="0"/>
              <a:t>Anti-HCV Test Results</a:t>
            </a:r>
          </a:p>
        </p:txBody>
      </p:sp>
      <p:sp>
        <p:nvSpPr>
          <p:cNvPr id="3" name="Content">
            <a:extLst>
              <a:ext uri="{FF2B5EF4-FFF2-40B4-BE49-F238E27FC236}">
                <a16:creationId xmlns:a16="http://schemas.microsoft.com/office/drawing/2014/main" id="{20C4DD3A-93EB-42BB-9416-B377320CDC90}"/>
              </a:ext>
            </a:extLst>
          </p:cNvPr>
          <p:cNvSpPr>
            <a:spLocks noGrp="1"/>
          </p:cNvSpPr>
          <p:nvPr>
            <p:ph idx="1"/>
          </p:nvPr>
        </p:nvSpPr>
        <p:spPr>
          <a:xfrm>
            <a:off x="628650" y="1825625"/>
            <a:ext cx="6249228" cy="4351338"/>
          </a:xfrm>
        </p:spPr>
        <p:txBody>
          <a:bodyPr/>
          <a:lstStyle/>
          <a:p>
            <a:pPr marL="0" indent="0">
              <a:lnSpc>
                <a:spcPct val="100000"/>
              </a:lnSpc>
              <a:spcBef>
                <a:spcPts val="600"/>
              </a:spcBef>
              <a:spcAft>
                <a:spcPts val="1200"/>
              </a:spcAft>
              <a:buNone/>
            </a:pPr>
            <a:r>
              <a:rPr lang="en-US" dirty="0"/>
              <a:t>A </a:t>
            </a:r>
            <a:r>
              <a:rPr lang="en-US" b="1" i="1" dirty="0"/>
              <a:t>reactive </a:t>
            </a:r>
            <a:r>
              <a:rPr lang="en-US" dirty="0"/>
              <a:t>(positive) test result means antibodies to HCV were found in a patient’s blood.</a:t>
            </a:r>
          </a:p>
          <a:p>
            <a:pPr marL="346710" indent="-177641">
              <a:lnSpc>
                <a:spcPct val="100000"/>
              </a:lnSpc>
              <a:spcBef>
                <a:spcPts val="600"/>
              </a:spcBef>
              <a:spcAft>
                <a:spcPts val="1200"/>
              </a:spcAft>
              <a:buSzPct val="70000"/>
              <a:buFont typeface="Courier New" panose="02070309020205020404" pitchFamily="49" charset="0"/>
              <a:buChar char="o"/>
            </a:pPr>
            <a:r>
              <a:rPr lang="en-US" dirty="0"/>
              <a:t>HCV infection occurred, and patient </a:t>
            </a:r>
            <a:br>
              <a:rPr lang="en-US" dirty="0"/>
            </a:br>
            <a:r>
              <a:rPr lang="en-US" dirty="0"/>
              <a:t>may still be infected</a:t>
            </a:r>
          </a:p>
          <a:p>
            <a:pPr marL="346710" indent="-177641">
              <a:lnSpc>
                <a:spcPct val="100000"/>
              </a:lnSpc>
              <a:spcBef>
                <a:spcPts val="600"/>
              </a:spcBef>
              <a:spcAft>
                <a:spcPts val="1200"/>
              </a:spcAft>
              <a:buSzPct val="70000"/>
              <a:buFont typeface="Courier New" panose="02070309020205020404" pitchFamily="49" charset="0"/>
              <a:buChar char="o"/>
            </a:pPr>
            <a:r>
              <a:rPr lang="en-US" dirty="0"/>
              <a:t>Further testing must be done with an HCV RNA (PCR) test to see if </a:t>
            </a:r>
            <a:br>
              <a:rPr lang="en-US" dirty="0"/>
            </a:br>
            <a:r>
              <a:rPr lang="en-US" dirty="0"/>
              <a:t>patient is still infected</a:t>
            </a:r>
          </a:p>
        </p:txBody>
      </p:sp>
      <p:pic>
        <p:nvPicPr>
          <p:cNvPr id="6" name="Picture">
            <a:extLst>
              <a:ext uri="{FF2B5EF4-FFF2-40B4-BE49-F238E27FC236}">
                <a16:creationId xmlns:a16="http://schemas.microsoft.com/office/drawing/2014/main" id="{3FDD82C7-B2F3-0F4A-A127-42AF7D8ADE1D}"/>
              </a:ex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20254" y="3742311"/>
            <a:ext cx="2248810" cy="1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88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B0AAB01-BC0D-7F46-A8F1-7A18A777CFCF}"/>
              </a:ext>
            </a:extLst>
          </p:cNvPr>
          <p:cNvSpPr>
            <a:spLocks noGrp="1"/>
          </p:cNvSpPr>
          <p:nvPr>
            <p:ph type="title"/>
          </p:nvPr>
        </p:nvSpPr>
        <p:spPr/>
        <p:txBody>
          <a:bodyPr/>
          <a:lstStyle/>
          <a:p>
            <a:pPr algn="ctr"/>
            <a:r>
              <a:rPr lang="en-US" dirty="0"/>
              <a:t>Reactive Counseling Messages</a:t>
            </a:r>
          </a:p>
        </p:txBody>
      </p:sp>
      <p:sp>
        <p:nvSpPr>
          <p:cNvPr id="3" name="Content">
            <a:extLst>
              <a:ext uri="{FF2B5EF4-FFF2-40B4-BE49-F238E27FC236}">
                <a16:creationId xmlns:a16="http://schemas.microsoft.com/office/drawing/2014/main" id="{D7662EC1-25B7-40C7-A51D-D2040F87BB2C}"/>
              </a:ext>
            </a:extLst>
          </p:cNvPr>
          <p:cNvSpPr>
            <a:spLocks noGrp="1"/>
          </p:cNvSpPr>
          <p:nvPr>
            <p:ph idx="1"/>
          </p:nvPr>
        </p:nvSpPr>
        <p:spPr/>
        <p:txBody>
          <a:bodyPr>
            <a:normAutofit fontScale="92500"/>
          </a:bodyPr>
          <a:lstStyle/>
          <a:p>
            <a:pPr marL="169069" indent="-169069">
              <a:lnSpc>
                <a:spcPct val="100000"/>
              </a:lnSpc>
              <a:spcBef>
                <a:spcPts val="600"/>
              </a:spcBef>
              <a:spcAft>
                <a:spcPts val="1200"/>
              </a:spcAft>
            </a:pPr>
            <a:r>
              <a:rPr lang="en-US" sz="2400" dirty="0"/>
              <a:t>HCV RNA test measures amount of HCV in patient’s blood.</a:t>
            </a:r>
          </a:p>
          <a:p>
            <a:pPr marL="169069" indent="-169069">
              <a:lnSpc>
                <a:spcPct val="100000"/>
              </a:lnSpc>
              <a:spcBef>
                <a:spcPts val="600"/>
              </a:spcBef>
              <a:spcAft>
                <a:spcPts val="1200"/>
              </a:spcAft>
            </a:pPr>
            <a:r>
              <a:rPr lang="en-US" sz="2400" dirty="0"/>
              <a:t>If there is no virus, test will come back “not detected.” If “detected,” then patient is infected with hepatitis C.</a:t>
            </a:r>
          </a:p>
          <a:p>
            <a:pPr marL="175260" indent="-175260">
              <a:lnSpc>
                <a:spcPct val="100000"/>
              </a:lnSpc>
              <a:spcBef>
                <a:spcPts val="600"/>
              </a:spcBef>
              <a:spcAft>
                <a:spcPts val="1200"/>
              </a:spcAft>
            </a:pPr>
            <a:r>
              <a:rPr lang="en-US" sz="2400" dirty="0"/>
              <a:t>One in five persons exposed to HCV are infected; getting an HCV RNA test is key.* Counsel on how to protect the liver by avoiding alcohol and practicing other risk-reduction behavior.</a:t>
            </a:r>
          </a:p>
          <a:p>
            <a:pPr marL="175260" indent="-175260">
              <a:lnSpc>
                <a:spcPct val="100000"/>
              </a:lnSpc>
              <a:spcBef>
                <a:spcPts val="600"/>
              </a:spcBef>
              <a:spcAft>
                <a:spcPts val="1200"/>
              </a:spcAft>
            </a:pPr>
            <a:r>
              <a:rPr lang="en-US" sz="2400" dirty="0"/>
              <a:t>Counsel patient to see a doctor and learn about hepatitis C and HCV treatment.</a:t>
            </a:r>
          </a:p>
          <a:p>
            <a:pPr marL="175260" indent="-175260">
              <a:lnSpc>
                <a:spcPct val="100000"/>
              </a:lnSpc>
              <a:spcBef>
                <a:spcPts val="600"/>
              </a:spcBef>
              <a:spcAft>
                <a:spcPts val="1200"/>
              </a:spcAft>
              <a:buNone/>
            </a:pPr>
            <a:r>
              <a:rPr lang="en-US" sz="2400" b="1" i="1" dirty="0">
                <a:solidFill>
                  <a:srgbClr val="00B0F0"/>
                </a:solidFill>
              </a:rPr>
              <a:t>* </a:t>
            </a:r>
            <a:r>
              <a:rPr lang="en-US" sz="2600" dirty="0"/>
              <a:t>Encourage reflexive RNA testing/one step diagnostic.</a:t>
            </a:r>
            <a:endParaRPr lang="en-US" dirty="0"/>
          </a:p>
        </p:txBody>
      </p:sp>
    </p:spTree>
    <p:extLst>
      <p:ext uri="{BB962C8B-B14F-4D97-AF65-F5344CB8AC3E}">
        <p14:creationId xmlns:p14="http://schemas.microsoft.com/office/powerpoint/2010/main" val="802235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FAEF584-4069-1745-B36F-ADCB58458244}"/>
              </a:ext>
            </a:extLst>
          </p:cNvPr>
          <p:cNvSpPr>
            <a:spLocks noGrp="1"/>
          </p:cNvSpPr>
          <p:nvPr>
            <p:ph type="title"/>
          </p:nvPr>
        </p:nvSpPr>
        <p:spPr/>
        <p:txBody>
          <a:bodyPr/>
          <a:lstStyle/>
          <a:p>
            <a:pPr algn="ctr"/>
            <a:r>
              <a:rPr lang="en-US" dirty="0"/>
              <a:t>Antibody Tests Cannot Tell the </a:t>
            </a:r>
            <a:br>
              <a:rPr lang="en-US" dirty="0"/>
            </a:br>
            <a:r>
              <a:rPr lang="en-US" dirty="0"/>
              <a:t>Difference Between…</a:t>
            </a:r>
          </a:p>
        </p:txBody>
      </p:sp>
      <p:sp>
        <p:nvSpPr>
          <p:cNvPr id="3" name="Content">
            <a:extLst>
              <a:ext uri="{FF2B5EF4-FFF2-40B4-BE49-F238E27FC236}">
                <a16:creationId xmlns:a16="http://schemas.microsoft.com/office/drawing/2014/main" id="{E1BB1713-0447-0541-AF20-EBAD537F257E}"/>
              </a:ext>
            </a:extLst>
          </p:cNvPr>
          <p:cNvSpPr>
            <a:spLocks noGrp="1"/>
          </p:cNvSpPr>
          <p:nvPr>
            <p:ph sz="quarter" idx="10"/>
          </p:nvPr>
        </p:nvSpPr>
        <p:spPr>
          <a:xfrm>
            <a:off x="400214" y="1932946"/>
            <a:ext cx="5622634" cy="3454400"/>
          </a:xfrm>
        </p:spPr>
        <p:txBody>
          <a:bodyPr>
            <a:noAutofit/>
          </a:bodyPr>
          <a:lstStyle/>
          <a:p>
            <a:pPr marL="169069" indent="-169069">
              <a:lnSpc>
                <a:spcPct val="100000"/>
              </a:lnSpc>
              <a:spcBef>
                <a:spcPts val="600"/>
              </a:spcBef>
              <a:spcAft>
                <a:spcPts val="1200"/>
              </a:spcAft>
            </a:pPr>
            <a:r>
              <a:rPr lang="en-US" sz="2400" dirty="0"/>
              <a:t>Someone who has a chronic infection</a:t>
            </a:r>
          </a:p>
          <a:p>
            <a:pPr marL="169069" indent="-169069">
              <a:lnSpc>
                <a:spcPct val="100000"/>
              </a:lnSpc>
              <a:spcBef>
                <a:spcPts val="600"/>
              </a:spcBef>
              <a:spcAft>
                <a:spcPts val="1200"/>
              </a:spcAft>
            </a:pPr>
            <a:r>
              <a:rPr lang="en-US" sz="2400" dirty="0"/>
              <a:t>Someone who had a past infection </a:t>
            </a:r>
          </a:p>
          <a:p>
            <a:pPr lvl="1">
              <a:lnSpc>
                <a:spcPct val="100000"/>
              </a:lnSpc>
              <a:spcBef>
                <a:spcPts val="600"/>
              </a:spcBef>
              <a:spcAft>
                <a:spcPts val="1200"/>
              </a:spcAft>
              <a:buSzPct val="75000"/>
              <a:buFont typeface="Courier New" panose="02070309020205020404" pitchFamily="49" charset="0"/>
              <a:buChar char="o"/>
            </a:pPr>
            <a:r>
              <a:rPr lang="en-US" dirty="0"/>
              <a:t>Someone who has </a:t>
            </a:r>
            <a:br>
              <a:rPr lang="en-US" dirty="0"/>
            </a:br>
            <a:r>
              <a:rPr lang="en-US" dirty="0"/>
              <a:t>“cleared” the virus </a:t>
            </a:r>
            <a:br>
              <a:rPr lang="en-US" dirty="0"/>
            </a:br>
            <a:r>
              <a:rPr lang="en-US" dirty="0"/>
              <a:t>spontaneously</a:t>
            </a:r>
          </a:p>
          <a:p>
            <a:pPr lvl="1">
              <a:lnSpc>
                <a:spcPct val="100000"/>
              </a:lnSpc>
              <a:spcBef>
                <a:spcPts val="600"/>
              </a:spcBef>
              <a:spcAft>
                <a:spcPts val="1200"/>
              </a:spcAft>
              <a:buSzPct val="75000"/>
              <a:buFont typeface="Courier New" panose="02070309020205020404" pitchFamily="49" charset="0"/>
              <a:buChar char="o"/>
            </a:pPr>
            <a:r>
              <a:rPr lang="en-US" dirty="0"/>
              <a:t>Someone who has </a:t>
            </a:r>
            <a:br>
              <a:rPr lang="en-US" dirty="0"/>
            </a:br>
            <a:r>
              <a:rPr lang="en-US" dirty="0"/>
              <a:t>been effectively </a:t>
            </a:r>
            <a:br>
              <a:rPr lang="en-US" dirty="0"/>
            </a:br>
            <a:r>
              <a:rPr lang="en-US" dirty="0"/>
              <a:t>treated</a:t>
            </a:r>
            <a:endParaRPr lang="en-US" sz="2400" dirty="0"/>
          </a:p>
        </p:txBody>
      </p:sp>
      <p:pic>
        <p:nvPicPr>
          <p:cNvPr id="8" name="Picture">
            <a:extLst>
              <a:ext uri="{FF2B5EF4-FFF2-40B4-BE49-F238E27FC236}">
                <a16:creationId xmlns:a16="http://schemas.microsoft.com/office/drawing/2014/main" id="{246ABFDA-0ECD-4096-A134-5EE0DA0CDB1F}"/>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014" r="15014"/>
          <a:stretch>
            <a:fillRect/>
          </a:stretch>
        </p:blipFill>
        <p:spPr>
          <a:xfrm>
            <a:off x="4759083" y="3176530"/>
            <a:ext cx="3570685" cy="3454400"/>
          </a:xfrm>
        </p:spPr>
      </p:pic>
    </p:spTree>
    <p:extLst>
      <p:ext uri="{BB962C8B-B14F-4D97-AF65-F5344CB8AC3E}">
        <p14:creationId xmlns:p14="http://schemas.microsoft.com/office/powerpoint/2010/main" val="4243749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920FE-6509-DC43-B416-B70D37FFEA23}"/>
              </a:ext>
            </a:extLst>
          </p:cNvPr>
          <p:cNvSpPr>
            <a:spLocks noGrp="1"/>
          </p:cNvSpPr>
          <p:nvPr>
            <p:ph type="title"/>
          </p:nvPr>
        </p:nvSpPr>
        <p:spPr/>
        <p:txBody>
          <a:bodyPr/>
          <a:lstStyle/>
          <a:p>
            <a:pPr algn="ctr"/>
            <a:r>
              <a:rPr lang="en-US" dirty="0"/>
              <a:t>Diagnosing HCV Infection</a:t>
            </a:r>
          </a:p>
        </p:txBody>
      </p:sp>
      <p:sp>
        <p:nvSpPr>
          <p:cNvPr id="3" name="Content">
            <a:extLst>
              <a:ext uri="{FF2B5EF4-FFF2-40B4-BE49-F238E27FC236}">
                <a16:creationId xmlns:a16="http://schemas.microsoft.com/office/drawing/2014/main" id="{367CCD38-ACE9-454C-8F3E-CA0233BF35F3}"/>
              </a:ext>
            </a:extLst>
          </p:cNvPr>
          <p:cNvSpPr>
            <a:spLocks noGrp="1"/>
          </p:cNvSpPr>
          <p:nvPr>
            <p:ph idx="1"/>
          </p:nvPr>
        </p:nvSpPr>
        <p:spPr/>
        <p:txBody>
          <a:bodyPr>
            <a:noAutofit/>
          </a:bodyPr>
          <a:lstStyle/>
          <a:p>
            <a:pPr marL="0">
              <a:lnSpc>
                <a:spcPct val="100000"/>
              </a:lnSpc>
              <a:spcBef>
                <a:spcPts val="600"/>
              </a:spcBef>
              <a:spcAft>
                <a:spcPts val="1200"/>
              </a:spcAft>
              <a:buNone/>
            </a:pPr>
            <a:r>
              <a:rPr lang="en-US" sz="2400" b="1" dirty="0"/>
              <a:t>HCV RNA (PCR or Viral Load) </a:t>
            </a:r>
            <a:r>
              <a:rPr lang="en-US" sz="2400" b="1" i="1" dirty="0"/>
              <a:t>or confirmatory testing</a:t>
            </a:r>
          </a:p>
          <a:p>
            <a:pPr>
              <a:lnSpc>
                <a:spcPct val="100000"/>
              </a:lnSpc>
              <a:spcBef>
                <a:spcPts val="600"/>
              </a:spcBef>
              <a:spcAft>
                <a:spcPts val="1200"/>
              </a:spcAft>
            </a:pPr>
            <a:r>
              <a:rPr lang="en-US" sz="2400" b="1" dirty="0"/>
              <a:t>Qualitative</a:t>
            </a:r>
            <a:r>
              <a:rPr lang="en-US" sz="2400" dirty="0"/>
              <a:t> – test for presence or absence of HCV virus.</a:t>
            </a:r>
          </a:p>
          <a:p>
            <a:pPr>
              <a:lnSpc>
                <a:spcPct val="100000"/>
              </a:lnSpc>
              <a:spcBef>
                <a:spcPts val="600"/>
              </a:spcBef>
              <a:spcAft>
                <a:spcPts val="1200"/>
              </a:spcAft>
            </a:pPr>
            <a:r>
              <a:rPr lang="en-US" sz="2400" b="1" dirty="0"/>
              <a:t>Quantitative </a:t>
            </a:r>
            <a:r>
              <a:rPr lang="en-US" sz="2400" dirty="0"/>
              <a:t>– test for amount of HCV virus in blood (viral load). </a:t>
            </a:r>
          </a:p>
          <a:p>
            <a:pPr lvl="1">
              <a:lnSpc>
                <a:spcPct val="100000"/>
              </a:lnSpc>
              <a:spcBef>
                <a:spcPts val="600"/>
              </a:spcBef>
              <a:spcAft>
                <a:spcPts val="1200"/>
              </a:spcAft>
              <a:buFont typeface="Courier New" panose="02070309020205020404" pitchFamily="49" charset="0"/>
              <a:buChar char="o"/>
            </a:pPr>
            <a:r>
              <a:rPr lang="en-US" sz="1600" dirty="0"/>
              <a:t>“</a:t>
            </a:r>
            <a:r>
              <a:rPr lang="en-US" sz="2000" dirty="0"/>
              <a:t>Not detected” result means no current infection</a:t>
            </a:r>
          </a:p>
          <a:p>
            <a:pPr lvl="1">
              <a:lnSpc>
                <a:spcPct val="100000"/>
              </a:lnSpc>
              <a:spcBef>
                <a:spcPts val="600"/>
              </a:spcBef>
              <a:spcAft>
                <a:spcPts val="1200"/>
              </a:spcAft>
              <a:buFont typeface="Courier New" panose="02070309020205020404" pitchFamily="49" charset="0"/>
              <a:buChar char="o"/>
            </a:pPr>
            <a:r>
              <a:rPr lang="en-US" sz="2000" dirty="0"/>
              <a:t>“Detected” result means hepatitis C virus was found, confirming HCV infection</a:t>
            </a:r>
          </a:p>
        </p:txBody>
      </p:sp>
    </p:spTree>
    <p:extLst>
      <p:ext uri="{BB962C8B-B14F-4D97-AF65-F5344CB8AC3E}">
        <p14:creationId xmlns:p14="http://schemas.microsoft.com/office/powerpoint/2010/main" val="66057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76E05E3-EA7E-EB40-927F-CAF6F393A7FE}"/>
              </a:ext>
            </a:extLst>
          </p:cNvPr>
          <p:cNvSpPr>
            <a:spLocks noGrp="1"/>
          </p:cNvSpPr>
          <p:nvPr>
            <p:ph type="title"/>
          </p:nvPr>
        </p:nvSpPr>
        <p:spPr/>
        <p:txBody>
          <a:bodyPr/>
          <a:lstStyle/>
          <a:p>
            <a:pPr algn="ctr"/>
            <a:r>
              <a:rPr lang="en-US" dirty="0"/>
              <a:t>Working with HCV RNA Results</a:t>
            </a:r>
          </a:p>
        </p:txBody>
      </p:sp>
      <p:sp>
        <p:nvSpPr>
          <p:cNvPr id="3" name="Content">
            <a:extLst>
              <a:ext uri="{FF2B5EF4-FFF2-40B4-BE49-F238E27FC236}">
                <a16:creationId xmlns:a16="http://schemas.microsoft.com/office/drawing/2014/main" id="{15357E52-E2C9-4740-9449-D31104FF3D40}"/>
              </a:ext>
            </a:extLst>
          </p:cNvPr>
          <p:cNvSpPr>
            <a:spLocks noGrp="1"/>
          </p:cNvSpPr>
          <p:nvPr>
            <p:ph idx="1"/>
          </p:nvPr>
        </p:nvSpPr>
        <p:spPr/>
        <p:txBody>
          <a:bodyPr>
            <a:noAutofit/>
          </a:bodyPr>
          <a:lstStyle/>
          <a:p>
            <a:pPr algn="ctr">
              <a:buNone/>
            </a:pPr>
            <a:r>
              <a:rPr lang="en-US" sz="2400" b="1" dirty="0"/>
              <a:t>Not Detected </a:t>
            </a:r>
          </a:p>
          <a:p>
            <a:pPr marL="254794" indent="-254794">
              <a:spcAft>
                <a:spcPts val="900"/>
              </a:spcAft>
            </a:pPr>
            <a:r>
              <a:rPr lang="en-US" sz="2400" dirty="0"/>
              <a:t>No current infection (some recommend another test in three to six months to be sure).</a:t>
            </a:r>
          </a:p>
          <a:p>
            <a:pPr marL="254794" indent="-254794">
              <a:spcAft>
                <a:spcPts val="900"/>
              </a:spcAft>
            </a:pPr>
            <a:r>
              <a:rPr lang="en-US" sz="2400" dirty="0"/>
              <a:t>For individuals in OTP or other substance-use-treatment setting, and with any chance of infection, RNA should be rechecked every six months.</a:t>
            </a:r>
          </a:p>
          <a:p>
            <a:pPr marL="254794" indent="-254794">
              <a:spcAft>
                <a:spcPts val="900"/>
              </a:spcAft>
            </a:pPr>
            <a:r>
              <a:rPr lang="en-US" sz="2400" dirty="0"/>
              <a:t>Past cleared HCV infection means patient can still get infected again.</a:t>
            </a:r>
          </a:p>
          <a:p>
            <a:endParaRPr lang="en-US" sz="2400" dirty="0"/>
          </a:p>
        </p:txBody>
      </p:sp>
    </p:spTree>
    <p:extLst>
      <p:ext uri="{BB962C8B-B14F-4D97-AF65-F5344CB8AC3E}">
        <p14:creationId xmlns:p14="http://schemas.microsoft.com/office/powerpoint/2010/main" val="2299681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9E6B496-6FEE-B54C-B0CB-AFA37A3A9C67}"/>
              </a:ext>
            </a:extLst>
          </p:cNvPr>
          <p:cNvSpPr>
            <a:spLocks noGrp="1"/>
          </p:cNvSpPr>
          <p:nvPr>
            <p:ph type="title"/>
          </p:nvPr>
        </p:nvSpPr>
        <p:spPr/>
        <p:txBody>
          <a:bodyPr/>
          <a:lstStyle/>
          <a:p>
            <a:pPr algn="ctr"/>
            <a:r>
              <a:rPr lang="en-US" dirty="0"/>
              <a:t>Working with HCV RNA Results</a:t>
            </a:r>
          </a:p>
        </p:txBody>
      </p:sp>
      <p:sp>
        <p:nvSpPr>
          <p:cNvPr id="3" name="Content">
            <a:extLst>
              <a:ext uri="{FF2B5EF4-FFF2-40B4-BE49-F238E27FC236}">
                <a16:creationId xmlns:a16="http://schemas.microsoft.com/office/drawing/2014/main" id="{EE448B02-1E94-BE43-851C-20E5DDB596A1}"/>
              </a:ext>
            </a:extLst>
          </p:cNvPr>
          <p:cNvSpPr>
            <a:spLocks noGrp="1"/>
          </p:cNvSpPr>
          <p:nvPr>
            <p:ph idx="1"/>
          </p:nvPr>
        </p:nvSpPr>
        <p:spPr/>
        <p:txBody>
          <a:bodyPr>
            <a:noAutofit/>
          </a:bodyPr>
          <a:lstStyle/>
          <a:p>
            <a:pPr marL="0" algn="ctr">
              <a:lnSpc>
                <a:spcPct val="100000"/>
              </a:lnSpc>
              <a:spcBef>
                <a:spcPts val="600"/>
              </a:spcBef>
              <a:spcAft>
                <a:spcPts val="1200"/>
              </a:spcAft>
              <a:buNone/>
            </a:pPr>
            <a:r>
              <a:rPr lang="en-US" sz="3200" b="1" dirty="0"/>
              <a:t>Detected or Viral Load</a:t>
            </a:r>
          </a:p>
          <a:p>
            <a:pPr marL="0">
              <a:lnSpc>
                <a:spcPct val="100000"/>
              </a:lnSpc>
              <a:spcBef>
                <a:spcPts val="600"/>
              </a:spcBef>
              <a:spcAft>
                <a:spcPts val="1200"/>
              </a:spcAft>
            </a:pPr>
            <a:r>
              <a:rPr lang="en-US" dirty="0"/>
              <a:t>Diagnosis of active infection</a:t>
            </a:r>
          </a:p>
          <a:p>
            <a:pPr marL="0">
              <a:lnSpc>
                <a:spcPct val="100000"/>
              </a:lnSpc>
              <a:spcBef>
                <a:spcPts val="600"/>
              </a:spcBef>
              <a:spcAft>
                <a:spcPts val="1200"/>
              </a:spcAft>
            </a:pPr>
            <a:r>
              <a:rPr lang="en-US" dirty="0"/>
              <a:t>Conduct genotype (GT) testing</a:t>
            </a:r>
          </a:p>
          <a:p>
            <a:pPr marL="626269" lvl="2" indent="-342900">
              <a:lnSpc>
                <a:spcPct val="100000"/>
              </a:lnSpc>
              <a:spcBef>
                <a:spcPts val="600"/>
              </a:spcBef>
              <a:spcAft>
                <a:spcPts val="1200"/>
              </a:spcAft>
              <a:buSzPct val="80000"/>
              <a:buFont typeface="Courier New" panose="02070309020205020404" pitchFamily="49" charset="0"/>
              <a:buChar char="o"/>
            </a:pPr>
            <a:r>
              <a:rPr lang="en-US" sz="2400" dirty="0"/>
              <a:t>8 known GTs (1a and 1b subtypes, 2-8) </a:t>
            </a:r>
          </a:p>
          <a:p>
            <a:pPr marL="626269" lvl="2" indent="-342900">
              <a:lnSpc>
                <a:spcPct val="100000"/>
              </a:lnSpc>
              <a:spcBef>
                <a:spcPts val="600"/>
              </a:spcBef>
              <a:spcAft>
                <a:spcPts val="1200"/>
              </a:spcAft>
              <a:buSzPct val="80000"/>
              <a:buFont typeface="Courier New" panose="02070309020205020404" pitchFamily="49" charset="0"/>
              <a:buChar char="o"/>
            </a:pPr>
            <a:r>
              <a:rPr lang="en-US" sz="2400" dirty="0"/>
              <a:t>GTs 1-6 are the most common in the U.S.</a:t>
            </a:r>
          </a:p>
          <a:p>
            <a:pPr marL="626269" lvl="2" indent="-342900">
              <a:lnSpc>
                <a:spcPct val="100000"/>
              </a:lnSpc>
              <a:spcBef>
                <a:spcPts val="600"/>
              </a:spcBef>
              <a:spcAft>
                <a:spcPts val="1200"/>
              </a:spcAft>
              <a:buSzPct val="80000"/>
              <a:buFont typeface="Courier New" panose="02070309020205020404" pitchFamily="49" charset="0"/>
              <a:buChar char="o"/>
            </a:pPr>
            <a:r>
              <a:rPr lang="en-US" sz="2400" dirty="0"/>
              <a:t>75% of U.S. infections are GT 1</a:t>
            </a:r>
          </a:p>
        </p:txBody>
      </p:sp>
    </p:spTree>
    <p:extLst>
      <p:ext uri="{BB962C8B-B14F-4D97-AF65-F5344CB8AC3E}">
        <p14:creationId xmlns:p14="http://schemas.microsoft.com/office/powerpoint/2010/main" val="3953114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E751CD3-1022-354C-9B33-7BA0C9D21E7E}"/>
              </a:ext>
            </a:extLst>
          </p:cNvPr>
          <p:cNvSpPr>
            <a:spLocks noGrp="1"/>
          </p:cNvSpPr>
          <p:nvPr>
            <p:ph type="title"/>
          </p:nvPr>
        </p:nvSpPr>
        <p:spPr/>
        <p:txBody>
          <a:bodyPr/>
          <a:lstStyle/>
          <a:p>
            <a:pPr algn="ctr"/>
            <a:r>
              <a:rPr lang="en-US" i="1" dirty="0"/>
              <a:t>Not Detected/Detected </a:t>
            </a:r>
            <a:r>
              <a:rPr lang="en-US" dirty="0"/>
              <a:t>Test Results</a:t>
            </a:r>
          </a:p>
        </p:txBody>
      </p:sp>
      <p:sp>
        <p:nvSpPr>
          <p:cNvPr id="3" name="Content">
            <a:extLst>
              <a:ext uri="{FF2B5EF4-FFF2-40B4-BE49-F238E27FC236}">
                <a16:creationId xmlns:a16="http://schemas.microsoft.com/office/drawing/2014/main" id="{0E13D635-62AB-AE42-A087-5BB22C67AEE2}"/>
              </a:ext>
            </a:extLst>
          </p:cNvPr>
          <p:cNvSpPr>
            <a:spLocks noGrp="1"/>
          </p:cNvSpPr>
          <p:nvPr>
            <p:ph idx="1"/>
          </p:nvPr>
        </p:nvSpPr>
        <p:spPr/>
        <p:txBody>
          <a:bodyPr>
            <a:noAutofit/>
          </a:bodyPr>
          <a:lstStyle/>
          <a:p>
            <a:pPr marL="254794" indent="-166688">
              <a:spcBef>
                <a:spcPts val="450"/>
              </a:spcBef>
              <a:spcAft>
                <a:spcPts val="900"/>
              </a:spcAft>
            </a:pPr>
            <a:r>
              <a:rPr lang="en-US" sz="2400" i="1" dirty="0"/>
              <a:t>“If your HCV RNA test result is ‘</a:t>
            </a:r>
            <a:r>
              <a:rPr lang="en-US" sz="2400" b="1" i="1" dirty="0"/>
              <a:t>not detected</a:t>
            </a:r>
            <a:r>
              <a:rPr lang="en-US" sz="2400" i="1" dirty="0"/>
              <a:t>,’ then you’re not currently infected. But you can change your risk behavior that first got you infected, so as not to become re-infected.”</a:t>
            </a:r>
          </a:p>
          <a:p>
            <a:pPr marL="254794" indent="-166688">
              <a:spcBef>
                <a:spcPts val="450"/>
              </a:spcBef>
              <a:spcAft>
                <a:spcPts val="900"/>
              </a:spcAft>
            </a:pPr>
            <a:r>
              <a:rPr lang="en-US" sz="2400" i="1" dirty="0"/>
              <a:t>“If your HCV RNA test result is, ‘</a:t>
            </a:r>
            <a:r>
              <a:rPr lang="en-US" sz="2400" b="1" i="1" dirty="0"/>
              <a:t>detected</a:t>
            </a:r>
            <a:r>
              <a:rPr lang="en-US" sz="2400" i="1" dirty="0"/>
              <a:t>,’ (viral load) then understand how you can modify your risk behavior so as not to infect someone else.”</a:t>
            </a:r>
          </a:p>
          <a:p>
            <a:pPr marL="254794" indent="-166688">
              <a:spcBef>
                <a:spcPts val="450"/>
              </a:spcBef>
              <a:spcAft>
                <a:spcPts val="900"/>
              </a:spcAft>
              <a:buNone/>
            </a:pPr>
            <a:r>
              <a:rPr lang="en-US" sz="2400" i="1" dirty="0"/>
              <a:t>   “….allow me </a:t>
            </a:r>
            <a:r>
              <a:rPr lang="en-US" sz="2400" dirty="0"/>
              <a:t>(provider) </a:t>
            </a:r>
            <a:r>
              <a:rPr lang="en-US" sz="2400" i="1" dirty="0"/>
              <a:t>to link you to a specialist who can work to monitor you and perhaps treat your HCV infection.”</a:t>
            </a:r>
          </a:p>
        </p:txBody>
      </p:sp>
    </p:spTree>
    <p:extLst>
      <p:ext uri="{BB962C8B-B14F-4D97-AF65-F5344CB8AC3E}">
        <p14:creationId xmlns:p14="http://schemas.microsoft.com/office/powerpoint/2010/main" val="3137802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01BB7C-C42E-0446-B09B-3D848791D78C}"/>
              </a:ext>
            </a:extLst>
          </p:cNvPr>
          <p:cNvSpPr>
            <a:spLocks noGrp="1"/>
          </p:cNvSpPr>
          <p:nvPr>
            <p:ph type="title"/>
          </p:nvPr>
        </p:nvSpPr>
        <p:spPr/>
        <p:txBody>
          <a:bodyPr/>
          <a:lstStyle/>
          <a:p>
            <a:pPr algn="ctr"/>
            <a:r>
              <a:rPr lang="en-US" dirty="0"/>
              <a:t>Understanding Screening Results ?!</a:t>
            </a:r>
          </a:p>
        </p:txBody>
      </p:sp>
      <p:grpSp>
        <p:nvGrpSpPr>
          <p:cNvPr id="3" name="Group 2" descr="requested description ">
            <a:extLst>
              <a:ext uri="{FF2B5EF4-FFF2-40B4-BE49-F238E27FC236}">
                <a16:creationId xmlns:a16="http://schemas.microsoft.com/office/drawing/2014/main" id="{056B8749-FDE7-47A2-9AE1-1D3364ABFB98}"/>
              </a:ext>
            </a:extLst>
          </p:cNvPr>
          <p:cNvGrpSpPr/>
          <p:nvPr/>
        </p:nvGrpSpPr>
        <p:grpSpPr>
          <a:xfrm>
            <a:off x="46297" y="2188575"/>
            <a:ext cx="9028253" cy="2644136"/>
            <a:chOff x="46297" y="2106932"/>
            <a:chExt cx="9028253" cy="2644136"/>
          </a:xfrm>
        </p:grpSpPr>
        <p:sp>
          <p:nvSpPr>
            <p:cNvPr id="7" name="Content Placeholder 2">
              <a:extLst>
                <a:ext uri="{FF2B5EF4-FFF2-40B4-BE49-F238E27FC236}">
                  <a16:creationId xmlns:a16="http://schemas.microsoft.com/office/drawing/2014/main" id="{8EDE0578-A3E3-3B48-B8AA-057488564193}"/>
                </a:ext>
                <a:ext uri="{C183D7F6-B498-43B3-948B-1728B52AA6E4}">
                  <adec:decorative xmlns:adec="http://schemas.microsoft.com/office/drawing/2017/decorative" xmlns="" val="1"/>
                </a:ext>
              </a:extLst>
            </p:cNvPr>
            <p:cNvSpPr txBox="1">
              <a:spLocks/>
            </p:cNvSpPr>
            <p:nvPr/>
          </p:nvSpPr>
          <p:spPr>
            <a:xfrm>
              <a:off x="170688" y="2143509"/>
              <a:ext cx="2290400" cy="23012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buFont typeface="Arial" panose="020B0604020202020204" pitchFamily="34" charset="0"/>
                <a:buNone/>
              </a:pPr>
              <a:r>
                <a:rPr lang="en-US" sz="2100" dirty="0">
                  <a:latin typeface="Arial" panose="020B0604020202020204" pitchFamily="34" charset="0"/>
                  <a:cs typeface="Arial" panose="020B0604020202020204" pitchFamily="34" charset="0"/>
                </a:rPr>
                <a:t>HCV antibody:</a:t>
              </a:r>
            </a:p>
            <a:p>
              <a:pPr algn="r">
                <a:buFont typeface="Arial" panose="020B0604020202020204" pitchFamily="34" charset="0"/>
                <a:buNone/>
              </a:pPr>
              <a:endParaRPr lang="en-US" sz="2100" dirty="0">
                <a:latin typeface="Arial" panose="020B0604020202020204" pitchFamily="34" charset="0"/>
                <a:cs typeface="Arial" panose="020B0604020202020204" pitchFamily="34" charset="0"/>
              </a:endParaRPr>
            </a:p>
            <a:p>
              <a:pPr algn="r">
                <a:spcBef>
                  <a:spcPts val="3000"/>
                </a:spcBef>
                <a:buFont typeface="Arial" panose="020B0604020202020204" pitchFamily="34" charset="0"/>
                <a:buNone/>
              </a:pPr>
              <a:r>
                <a:rPr lang="en-US" sz="2100" dirty="0">
                  <a:latin typeface="Arial" panose="020B0604020202020204" pitchFamily="34" charset="0"/>
                  <a:cs typeface="Arial" panose="020B0604020202020204" pitchFamily="34" charset="0"/>
                </a:rPr>
                <a:t>        Meaning:</a:t>
              </a:r>
            </a:p>
            <a:p>
              <a:pPr algn="r">
                <a:buFont typeface="Arial" panose="020B0604020202020204" pitchFamily="34" charset="0"/>
                <a:buNone/>
              </a:pPr>
              <a:endParaRPr lang="en-US" sz="2100" dirty="0">
                <a:latin typeface="Arial" panose="020B0604020202020204" pitchFamily="34" charset="0"/>
                <a:cs typeface="Arial" panose="020B0604020202020204" pitchFamily="34" charset="0"/>
              </a:endParaRPr>
            </a:p>
            <a:p>
              <a:pPr algn="r">
                <a:buFont typeface="Arial" panose="020B0604020202020204" pitchFamily="34" charset="0"/>
                <a:buNone/>
              </a:pPr>
              <a:r>
                <a:rPr lang="en-US" sz="2100" dirty="0">
                  <a:latin typeface="Arial" panose="020B0604020202020204" pitchFamily="34" charset="0"/>
                  <a:cs typeface="Arial" panose="020B0604020202020204" pitchFamily="34" charset="0"/>
                </a:rPr>
                <a:t> </a:t>
              </a:r>
            </a:p>
            <a:p>
              <a:pPr algn="r">
                <a:buFont typeface="Arial" panose="020B0604020202020204" pitchFamily="34" charset="0"/>
                <a:buNone/>
              </a:pPr>
              <a:endParaRPr lang="en-US" sz="2100" dirty="0">
                <a:latin typeface="Arial" panose="020B0604020202020204" pitchFamily="34" charset="0"/>
                <a:cs typeface="Arial" panose="020B0604020202020204" pitchFamily="34" charset="0"/>
              </a:endParaRPr>
            </a:p>
            <a:p>
              <a:pPr algn="r">
                <a:buFont typeface="Arial" panose="020B0604020202020204" pitchFamily="34" charset="0"/>
                <a:buNone/>
              </a:pPr>
              <a:endParaRPr lang="en-US" sz="2100" dirty="0">
                <a:latin typeface="Arial" panose="020B0604020202020204" pitchFamily="34" charset="0"/>
                <a:cs typeface="Arial" panose="020B0604020202020204" pitchFamily="34" charset="0"/>
              </a:endParaRPr>
            </a:p>
          </p:txBody>
        </p:sp>
        <p:sp>
          <p:nvSpPr>
            <p:cNvPr id="8" name="Flowchart: Alternate Process 4">
              <a:extLst>
                <a:ext uri="{FF2B5EF4-FFF2-40B4-BE49-F238E27FC236}">
                  <a16:creationId xmlns:a16="http://schemas.microsoft.com/office/drawing/2014/main" id="{07C36E34-F6E4-B046-98E9-86A8840EABBC}"/>
                </a:ext>
                <a:ext uri="{C183D7F6-B498-43B3-948B-1728B52AA6E4}">
                  <adec:decorative xmlns:adec="http://schemas.microsoft.com/office/drawing/2017/decorative" xmlns="" val="1"/>
                </a:ext>
              </a:extLst>
            </p:cNvPr>
            <p:cNvSpPr>
              <a:spLocks noChangeAspect="1"/>
            </p:cNvSpPr>
            <p:nvPr/>
          </p:nvSpPr>
          <p:spPr bwMode="auto">
            <a:xfrm>
              <a:off x="2790998" y="2106932"/>
              <a:ext cx="1645920" cy="500933"/>
            </a:xfrm>
            <a:prstGeom prst="flowChartAlternateProcess">
              <a:avLst/>
            </a:prstGeom>
            <a:solidFill>
              <a:schemeClr val="accent1"/>
            </a:solidFill>
            <a:ln w="12700" cap="sq" cmpd="sng" algn="ctr">
              <a:solidFill>
                <a:schemeClr val="tx1"/>
              </a:solidFill>
              <a:prstDash val="solid"/>
              <a:round/>
              <a:headEnd type="none" w="sm" len="sm"/>
              <a:tailEnd type="none" w="sm" len="sm"/>
            </a:ln>
            <a:effectLst/>
          </p:spPr>
          <p:txBody>
            <a:bodyPr vert="horz" wrap="none" lIns="68580" tIns="34290" rIns="68580" bIns="34290" numCol="1" rtlCol="0" anchor="t" anchorCtr="0" compatLnSpc="1"/>
            <a:lstStyle/>
            <a:p>
              <a:pPr algn="ctr" defTabSz="685800" fontAlgn="base">
                <a:spcBef>
                  <a:spcPct val="0"/>
                </a:spcBef>
                <a:spcAft>
                  <a:spcPct val="0"/>
                </a:spcAft>
              </a:pPr>
              <a:r>
                <a:rPr lang="en-US" sz="1600" b="1" dirty="0">
                  <a:solidFill>
                    <a:schemeClr val="bg1"/>
                  </a:solidFill>
                  <a:latin typeface="Arial" panose="020B0604020202020204" pitchFamily="34" charset="0"/>
                  <a:cs typeface="Arial" panose="020B0604020202020204" pitchFamily="34" charset="0"/>
                </a:rPr>
                <a:t>Non-reactive</a:t>
              </a:r>
            </a:p>
          </p:txBody>
        </p:sp>
        <p:sp>
          <p:nvSpPr>
            <p:cNvPr id="9" name="Flowchart: Alternate Process 6">
              <a:extLst>
                <a:ext uri="{FF2B5EF4-FFF2-40B4-BE49-F238E27FC236}">
                  <a16:creationId xmlns:a16="http://schemas.microsoft.com/office/drawing/2014/main" id="{6EBAE888-8AA8-FE4C-A9DD-E78391DF6551}"/>
                </a:ext>
                <a:ext uri="{C183D7F6-B498-43B3-948B-1728B52AA6E4}">
                  <adec:decorative xmlns:adec="http://schemas.microsoft.com/office/drawing/2017/decorative" xmlns="" val="1"/>
                </a:ext>
              </a:extLst>
            </p:cNvPr>
            <p:cNvSpPr>
              <a:spLocks noChangeAspect="1"/>
            </p:cNvSpPr>
            <p:nvPr/>
          </p:nvSpPr>
          <p:spPr bwMode="auto">
            <a:xfrm>
              <a:off x="4736956" y="2126585"/>
              <a:ext cx="1645920" cy="500933"/>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68580" tIns="34290" rIns="68580" bIns="34290" numCol="1" rtlCol="0" anchor="t" anchorCtr="0" compatLnSpc="1"/>
            <a:lstStyle/>
            <a:p>
              <a:pPr algn="ctr" defTabSz="685800" fontAlgn="base">
                <a:spcBef>
                  <a:spcPct val="0"/>
                </a:spcBef>
                <a:spcAft>
                  <a:spcPct val="0"/>
                </a:spcAft>
              </a:pPr>
              <a:r>
                <a:rPr lang="en-US" sz="1650" b="1" dirty="0">
                  <a:solidFill>
                    <a:srgbClr val="FFFFFF"/>
                  </a:solidFill>
                  <a:latin typeface="Arial" panose="020B0604020202020204" pitchFamily="34" charset="0"/>
                  <a:cs typeface="Arial" panose="020B0604020202020204" pitchFamily="34" charset="0"/>
                </a:rPr>
                <a:t>Reactive</a:t>
              </a:r>
            </a:p>
          </p:txBody>
        </p:sp>
        <p:sp>
          <p:nvSpPr>
            <p:cNvPr id="10" name="Flowchart: Alternate Process 7">
              <a:extLst>
                <a:ext uri="{FF2B5EF4-FFF2-40B4-BE49-F238E27FC236}">
                  <a16:creationId xmlns:a16="http://schemas.microsoft.com/office/drawing/2014/main" id="{1B13038D-66B5-1541-9C6E-CB78FE2478BB}"/>
                </a:ext>
                <a:ext uri="{C183D7F6-B498-43B3-948B-1728B52AA6E4}">
                  <adec:decorative xmlns:adec="http://schemas.microsoft.com/office/drawing/2017/decorative" xmlns="" val="1"/>
                </a:ext>
              </a:extLst>
            </p:cNvPr>
            <p:cNvSpPr>
              <a:spLocks noChangeAspect="1"/>
            </p:cNvSpPr>
            <p:nvPr/>
          </p:nvSpPr>
          <p:spPr bwMode="auto">
            <a:xfrm>
              <a:off x="6682913" y="2106932"/>
              <a:ext cx="1645920" cy="500933"/>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68580" tIns="34290" rIns="68580" bIns="34290" numCol="1" rtlCol="0" anchor="t" anchorCtr="0" compatLnSpc="1"/>
            <a:lstStyle/>
            <a:p>
              <a:pPr algn="ctr" defTabSz="685800" fontAlgn="base">
                <a:spcBef>
                  <a:spcPct val="0"/>
                </a:spcBef>
                <a:spcAft>
                  <a:spcPct val="0"/>
                </a:spcAft>
              </a:pPr>
              <a:r>
                <a:rPr lang="en-US" sz="1650" b="1" dirty="0">
                  <a:solidFill>
                    <a:srgbClr val="FFFFFF"/>
                  </a:solidFill>
                  <a:latin typeface="Arial" panose="020B0604020202020204" pitchFamily="34" charset="0"/>
                  <a:cs typeface="Arial" panose="020B0604020202020204" pitchFamily="34" charset="0"/>
                </a:rPr>
                <a:t>Reactive</a:t>
              </a:r>
            </a:p>
          </p:txBody>
        </p:sp>
        <p:sp>
          <p:nvSpPr>
            <p:cNvPr id="11" name="Flowchart: Alternate Process 9">
              <a:extLst>
                <a:ext uri="{FF2B5EF4-FFF2-40B4-BE49-F238E27FC236}">
                  <a16:creationId xmlns:a16="http://schemas.microsoft.com/office/drawing/2014/main" id="{62C7819F-43D6-734C-BD35-C9857B9C68BC}"/>
                </a:ext>
                <a:ext uri="{C183D7F6-B498-43B3-948B-1728B52AA6E4}">
                  <adec:decorative xmlns:adec="http://schemas.microsoft.com/office/drawing/2017/decorative" xmlns="" val="1"/>
                </a:ext>
              </a:extLst>
            </p:cNvPr>
            <p:cNvSpPr>
              <a:spLocks noChangeAspect="1"/>
            </p:cNvSpPr>
            <p:nvPr/>
          </p:nvSpPr>
          <p:spPr bwMode="auto">
            <a:xfrm>
              <a:off x="4736956" y="2849882"/>
              <a:ext cx="1645920" cy="500933"/>
            </a:xfrm>
            <a:prstGeom prst="flowChartAlternateProcess">
              <a:avLst/>
            </a:prstGeom>
            <a:solidFill>
              <a:schemeClr val="accent1"/>
            </a:solidFill>
            <a:ln w="12700" cap="sq" cmpd="sng" algn="ctr">
              <a:solidFill>
                <a:schemeClr val="tx1"/>
              </a:solidFill>
              <a:prstDash val="solid"/>
              <a:round/>
              <a:headEnd type="none" w="sm" len="sm"/>
              <a:tailEnd type="none" w="sm" len="sm"/>
            </a:ln>
            <a:effectLst/>
          </p:spPr>
          <p:txBody>
            <a:bodyPr vert="horz" wrap="none" lIns="68580" tIns="34290" rIns="68580" bIns="34290" numCol="1" rtlCol="0" anchor="t" anchorCtr="0" compatLnSpc="1"/>
            <a:lstStyle/>
            <a:p>
              <a:pPr algn="ctr" defTabSz="685800" fontAlgn="base">
                <a:spcBef>
                  <a:spcPct val="0"/>
                </a:spcBef>
                <a:spcAft>
                  <a:spcPct val="0"/>
                </a:spcAft>
              </a:pPr>
              <a:r>
                <a:rPr lang="en-US" sz="1600" b="1" dirty="0">
                  <a:solidFill>
                    <a:schemeClr val="bg1"/>
                  </a:solidFill>
                  <a:latin typeface="Arial" panose="020B0604020202020204" pitchFamily="34" charset="0"/>
                  <a:cs typeface="Arial" panose="020B0604020202020204" pitchFamily="34" charset="0"/>
                </a:rPr>
                <a:t>Not detected</a:t>
              </a:r>
            </a:p>
          </p:txBody>
        </p:sp>
        <p:sp>
          <p:nvSpPr>
            <p:cNvPr id="12" name="Flowchart: Alternate Process 10">
              <a:extLst>
                <a:ext uri="{FF2B5EF4-FFF2-40B4-BE49-F238E27FC236}">
                  <a16:creationId xmlns:a16="http://schemas.microsoft.com/office/drawing/2014/main" id="{A57EDB57-CB3B-544C-BEC1-BE2E7B5CDF31}"/>
                </a:ext>
                <a:ext uri="{C183D7F6-B498-43B3-948B-1728B52AA6E4}">
                  <adec:decorative xmlns:adec="http://schemas.microsoft.com/office/drawing/2017/decorative" xmlns="" val="1"/>
                </a:ext>
              </a:extLst>
            </p:cNvPr>
            <p:cNvSpPr>
              <a:spLocks noChangeAspect="1"/>
            </p:cNvSpPr>
            <p:nvPr/>
          </p:nvSpPr>
          <p:spPr bwMode="auto">
            <a:xfrm>
              <a:off x="6682913" y="2849882"/>
              <a:ext cx="1645920" cy="500933"/>
            </a:xfrm>
            <a:prstGeom prst="flowChartAlternateProcess">
              <a:avLst/>
            </a:prstGeom>
            <a:solidFill>
              <a:srgbClr val="C00000"/>
            </a:solidFill>
            <a:ln w="12700" cap="sq" cmpd="sng" algn="ctr">
              <a:solidFill>
                <a:schemeClr val="tx1"/>
              </a:solidFill>
              <a:prstDash val="solid"/>
              <a:round/>
              <a:headEnd type="none" w="sm" len="sm"/>
              <a:tailEnd type="none" w="sm" len="sm"/>
            </a:ln>
            <a:effectLst/>
          </p:spPr>
          <p:txBody>
            <a:bodyPr vert="horz" wrap="none" lIns="68580" tIns="34290" rIns="68580" bIns="34290" numCol="1" rtlCol="0" anchor="t" anchorCtr="0" compatLnSpc="1"/>
            <a:lstStyle/>
            <a:p>
              <a:pPr algn="ctr" defTabSz="685800" fontAlgn="base">
                <a:spcBef>
                  <a:spcPct val="0"/>
                </a:spcBef>
                <a:spcAft>
                  <a:spcPct val="0"/>
                </a:spcAft>
              </a:pPr>
              <a:r>
                <a:rPr lang="en-US" sz="1650" b="1" dirty="0">
                  <a:solidFill>
                    <a:srgbClr val="FFFFFF"/>
                  </a:solidFill>
                  <a:latin typeface="Arial" panose="020B0604020202020204" pitchFamily="34" charset="0"/>
                  <a:cs typeface="Arial" panose="020B0604020202020204" pitchFamily="34" charset="0"/>
                </a:rPr>
                <a:t>Detected</a:t>
              </a:r>
            </a:p>
          </p:txBody>
        </p:sp>
        <p:sp>
          <p:nvSpPr>
            <p:cNvPr id="13" name="TextBox 12">
              <a:extLst>
                <a:ext uri="{FF2B5EF4-FFF2-40B4-BE49-F238E27FC236}">
                  <a16:creationId xmlns:a16="http://schemas.microsoft.com/office/drawing/2014/main" id="{5F40276C-C446-BB44-8B8E-CA9387A0E2E7}"/>
                </a:ext>
                <a:ext uri="{C183D7F6-B498-43B3-948B-1728B52AA6E4}">
                  <adec:decorative xmlns:adec="http://schemas.microsoft.com/office/drawing/2017/decorative" xmlns="" val="1"/>
                </a:ext>
              </a:extLst>
            </p:cNvPr>
            <p:cNvSpPr txBox="1"/>
            <p:nvPr/>
          </p:nvSpPr>
          <p:spPr>
            <a:xfrm>
              <a:off x="2790998" y="3669505"/>
              <a:ext cx="1645920" cy="738664"/>
            </a:xfrm>
            <a:prstGeom prst="rect">
              <a:avLst/>
            </a:prstGeom>
            <a:noFill/>
          </p:spPr>
          <p:txBody>
            <a:bodyPr wrap="square" rtlCol="0">
              <a:noAutofit/>
            </a:bodyPr>
            <a:lstStyle/>
            <a:p>
              <a:pPr algn="ctr" defTabSz="685800"/>
              <a:r>
                <a:rPr lang="en-US" sz="2100" b="1" dirty="0">
                  <a:solidFill>
                    <a:srgbClr val="003D7A"/>
                  </a:solidFill>
                  <a:latin typeface="Arial" panose="020B0604020202020204" pitchFamily="34" charset="0"/>
                  <a:cs typeface="Arial" panose="020B0604020202020204" pitchFamily="34" charset="0"/>
                </a:rPr>
                <a:t>Not </a:t>
              </a:r>
              <a:r>
                <a:rPr lang="en-US" sz="2100" dirty="0">
                  <a:solidFill>
                    <a:srgbClr val="003D7A"/>
                  </a:solidFill>
                  <a:latin typeface="Arial" panose="020B0604020202020204" pitchFamily="34" charset="0"/>
                  <a:cs typeface="Arial" panose="020B0604020202020204" pitchFamily="34" charset="0"/>
                </a:rPr>
                <a:t>infected</a:t>
              </a:r>
              <a:r>
                <a:rPr lang="en-US" sz="1500" baseline="30000" dirty="0">
                  <a:solidFill>
                    <a:srgbClr val="003D7A"/>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82DCAB35-4B5D-0543-90F4-0A91E3A18240}"/>
                </a:ext>
                <a:ext uri="{C183D7F6-B498-43B3-948B-1728B52AA6E4}">
                  <adec:decorative xmlns:adec="http://schemas.microsoft.com/office/drawing/2017/decorative" xmlns="" val="1"/>
                </a:ext>
              </a:extLst>
            </p:cNvPr>
            <p:cNvSpPr txBox="1"/>
            <p:nvPr/>
          </p:nvSpPr>
          <p:spPr>
            <a:xfrm>
              <a:off x="4736956" y="3669505"/>
              <a:ext cx="1645920" cy="738664"/>
            </a:xfrm>
            <a:prstGeom prst="rect">
              <a:avLst/>
            </a:prstGeom>
            <a:noFill/>
          </p:spPr>
          <p:txBody>
            <a:bodyPr wrap="square" rtlCol="0">
              <a:noAutofit/>
            </a:bodyPr>
            <a:lstStyle/>
            <a:p>
              <a:pPr algn="ctr" defTabSz="685800"/>
              <a:r>
                <a:rPr lang="en-US" sz="2100" b="1" dirty="0">
                  <a:solidFill>
                    <a:srgbClr val="003D7A"/>
                  </a:solidFill>
                  <a:latin typeface="Arial" panose="020B0604020202020204" pitchFamily="34" charset="0"/>
                  <a:cs typeface="Arial" panose="020B0604020202020204" pitchFamily="34" charset="0"/>
                </a:rPr>
                <a:t>Previously</a:t>
              </a:r>
              <a:r>
                <a:rPr lang="en-US" sz="2100" dirty="0">
                  <a:solidFill>
                    <a:srgbClr val="003D7A"/>
                  </a:solidFill>
                  <a:latin typeface="Arial" panose="020B0604020202020204" pitchFamily="34" charset="0"/>
                  <a:cs typeface="Arial" panose="020B0604020202020204" pitchFamily="34" charset="0"/>
                </a:rPr>
                <a:t> infected</a:t>
              </a:r>
              <a:r>
                <a:rPr lang="en-US" sz="1500" baseline="30000" dirty="0">
                  <a:solidFill>
                    <a:srgbClr val="003D7A"/>
                  </a:solidFill>
                  <a:latin typeface="Arial" panose="020B0604020202020204" pitchFamily="34" charset="0"/>
                  <a:cs typeface="Arial" panose="020B0604020202020204" pitchFamily="34" charset="0"/>
                </a:rPr>
                <a:t>2</a:t>
              </a:r>
              <a:endParaRPr lang="en-US" sz="1500" dirty="0">
                <a:solidFill>
                  <a:srgbClr val="003D7A"/>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0FF7BC4-990F-5949-821E-644BF8276E66}"/>
                </a:ext>
                <a:ext uri="{C183D7F6-B498-43B3-948B-1728B52AA6E4}">
                  <adec:decorative xmlns:adec="http://schemas.microsoft.com/office/drawing/2017/decorative" xmlns="" val="1"/>
                </a:ext>
              </a:extLst>
            </p:cNvPr>
            <p:cNvSpPr txBox="1"/>
            <p:nvPr/>
          </p:nvSpPr>
          <p:spPr>
            <a:xfrm>
              <a:off x="6682913" y="3669504"/>
              <a:ext cx="1645920" cy="738664"/>
            </a:xfrm>
            <a:prstGeom prst="rect">
              <a:avLst/>
            </a:prstGeom>
            <a:noFill/>
          </p:spPr>
          <p:txBody>
            <a:bodyPr wrap="square" rtlCol="0">
              <a:noAutofit/>
            </a:bodyPr>
            <a:lstStyle/>
            <a:p>
              <a:pPr algn="ctr" defTabSz="685800"/>
              <a:r>
                <a:rPr lang="en-US" sz="2100" b="1" dirty="0">
                  <a:solidFill>
                    <a:srgbClr val="003D7A"/>
                  </a:solidFill>
                  <a:latin typeface="Arial" panose="020B0604020202020204" pitchFamily="34" charset="0"/>
                  <a:cs typeface="Arial" panose="020B0604020202020204" pitchFamily="34" charset="0"/>
                </a:rPr>
                <a:t>Currently</a:t>
              </a:r>
              <a:r>
                <a:rPr lang="en-US" sz="2100" dirty="0">
                  <a:solidFill>
                    <a:srgbClr val="003D7A"/>
                  </a:solidFill>
                  <a:latin typeface="Arial" panose="020B0604020202020204" pitchFamily="34" charset="0"/>
                  <a:cs typeface="Arial" panose="020B0604020202020204" pitchFamily="34" charset="0"/>
                </a:rPr>
                <a:t> infected</a:t>
              </a:r>
              <a:r>
                <a:rPr lang="en-US" sz="1500" baseline="30000" dirty="0">
                  <a:solidFill>
                    <a:srgbClr val="003D7A"/>
                  </a:solidFill>
                  <a:latin typeface="Arial" panose="020B0604020202020204" pitchFamily="34" charset="0"/>
                  <a:cs typeface="Arial" panose="020B0604020202020204" pitchFamily="34" charset="0"/>
                </a:rPr>
                <a:t>3</a:t>
              </a:r>
              <a:endParaRPr lang="en-US" sz="1500" dirty="0">
                <a:solidFill>
                  <a:srgbClr val="003D7A"/>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13FA7A39-0352-1A42-B4B4-07FBDAD956CE}"/>
                </a:ext>
                <a:ext uri="{C183D7F6-B498-43B3-948B-1728B52AA6E4}">
                  <adec:decorative xmlns:adec="http://schemas.microsoft.com/office/drawing/2017/decorative" xmlns="" val="1"/>
                </a:ext>
              </a:extLst>
            </p:cNvPr>
            <p:cNvCxnSpPr>
              <a:cxnSpLocks/>
            </p:cNvCxnSpPr>
            <p:nvPr/>
          </p:nvCxnSpPr>
          <p:spPr>
            <a:xfrm>
              <a:off x="46297" y="4751068"/>
              <a:ext cx="9028253" cy="0"/>
            </a:xfrm>
            <a:prstGeom prst="line">
              <a:avLst/>
            </a:prstGeom>
            <a:ln w="50800"/>
          </p:spPr>
          <p:style>
            <a:lnRef idx="2">
              <a:schemeClr val="accent1"/>
            </a:lnRef>
            <a:fillRef idx="0">
              <a:schemeClr val="accent1"/>
            </a:fillRef>
            <a:effectRef idx="1">
              <a:schemeClr val="accent1"/>
            </a:effectRef>
            <a:fontRef idx="minor">
              <a:schemeClr val="tx1"/>
            </a:fontRef>
          </p:style>
        </p:cxnSp>
      </p:grpSp>
      <p:sp>
        <p:nvSpPr>
          <p:cNvPr id="5" name="footnote">
            <a:extLst>
              <a:ext uri="{FF2B5EF4-FFF2-40B4-BE49-F238E27FC236}">
                <a16:creationId xmlns:a16="http://schemas.microsoft.com/office/drawing/2014/main" id="{F798B6F2-24B4-4E45-B1C0-AB3F629A456D}"/>
              </a:ext>
            </a:extLst>
          </p:cNvPr>
          <p:cNvSpPr txBox="1"/>
          <p:nvPr/>
        </p:nvSpPr>
        <p:spPr>
          <a:xfrm>
            <a:off x="641268" y="5188667"/>
            <a:ext cx="7849589" cy="1405513"/>
          </a:xfrm>
          <a:prstGeom prst="rect">
            <a:avLst/>
          </a:prstGeom>
          <a:noFill/>
        </p:spPr>
        <p:txBody>
          <a:bodyPr wrap="square" rtlCol="0">
            <a:noAutofit/>
          </a:bodyPr>
          <a:lstStyle/>
          <a:p>
            <a:pPr marL="84773" indent="-84773" defTabSz="685800">
              <a:spcBef>
                <a:spcPts val="600"/>
              </a:spcBef>
              <a:spcAft>
                <a:spcPts val="600"/>
              </a:spcAft>
            </a:pPr>
            <a:r>
              <a:rPr lang="en-US" b="1" dirty="0">
                <a:latin typeface="Arial" panose="020B0604020202020204" pitchFamily="34" charset="0"/>
                <a:cs typeface="Arial" panose="020B0604020202020204" pitchFamily="34" charset="0"/>
              </a:rPr>
              <a:t>Additional testing as appropriate</a:t>
            </a:r>
            <a:r>
              <a:rPr lang="en-US" dirty="0">
                <a:latin typeface="Arial" panose="020B0604020202020204" pitchFamily="34" charset="0"/>
                <a:cs typeface="Arial" panose="020B0604020202020204" pitchFamily="34" charset="0"/>
              </a:rPr>
              <a:t>:</a:t>
            </a:r>
          </a:p>
          <a:p>
            <a:pPr marL="84773" indent="-84773" defTabSz="685800">
              <a:spcAft>
                <a:spcPts val="450"/>
              </a:spcAft>
            </a:pPr>
            <a:r>
              <a:rPr lang="en-US" baseline="30000"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Unless in window period (recently infected) or immunocompromised</a:t>
            </a:r>
            <a:endParaRPr lang="en-US" baseline="30000" dirty="0">
              <a:latin typeface="Arial" panose="020B0604020202020204" pitchFamily="34" charset="0"/>
              <a:cs typeface="Arial" panose="020B0604020202020204" pitchFamily="34" charset="0"/>
            </a:endParaRPr>
          </a:p>
          <a:p>
            <a:pPr marL="84773" indent="-84773" defTabSz="685800">
              <a:spcAft>
                <a:spcPts val="450"/>
              </a:spcAft>
            </a:pPr>
            <a:r>
              <a:rPr lang="en-US" baseline="30000" dirty="0">
                <a:latin typeface="Arial" panose="020B0604020202020204" pitchFamily="34" charset="0"/>
                <a:cs typeface="Arial" panose="020B0604020202020204" pitchFamily="34" charset="0"/>
              </a:rPr>
              <a:t>2 </a:t>
            </a:r>
            <a:r>
              <a:rPr lang="en-US" dirty="0">
                <a:latin typeface="Arial" panose="020B0604020202020204" pitchFamily="34" charset="0"/>
                <a:cs typeface="Arial" panose="020B0604020202020204" pitchFamily="34" charset="0"/>
              </a:rPr>
              <a:t>Repeat HCV RNA test in six months to be sure </a:t>
            </a:r>
            <a:endParaRPr lang="en-US" baseline="30000" dirty="0">
              <a:latin typeface="Arial" panose="020B0604020202020204" pitchFamily="34" charset="0"/>
              <a:cs typeface="Arial" panose="020B0604020202020204" pitchFamily="34" charset="0"/>
            </a:endParaRPr>
          </a:p>
          <a:p>
            <a:pPr marL="84773" indent="-84773" defTabSz="685800">
              <a:spcAft>
                <a:spcPts val="450"/>
              </a:spcAft>
            </a:pPr>
            <a:r>
              <a:rPr lang="en-US" baseline="30000" dirty="0">
                <a:latin typeface="Arial" panose="020B0604020202020204" pitchFamily="34" charset="0"/>
                <a:cs typeface="Arial" panose="020B0604020202020204" pitchFamily="34" charset="0"/>
              </a:rPr>
              <a:t>3 </a:t>
            </a:r>
            <a:r>
              <a:rPr lang="en-US" dirty="0">
                <a:latin typeface="Arial" panose="020B0604020202020204" pitchFamily="34" charset="0"/>
                <a:cs typeface="Arial" panose="020B0604020202020204" pitchFamily="34" charset="0"/>
              </a:rPr>
              <a:t>Needs medical evaluation to assess stage and consider for treatment</a:t>
            </a:r>
            <a:endParaRPr lang="en-US"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510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6FDD6179-3AA5-4D0A-9A6B-CCB73C2DA827}"/>
              </a:ext>
            </a:extLst>
          </p:cNvPr>
          <p:cNvSpPr>
            <a:spLocks noGrp="1"/>
          </p:cNvSpPr>
          <p:nvPr>
            <p:ph type="title"/>
          </p:nvPr>
        </p:nvSpPr>
        <p:spPr/>
        <p:txBody>
          <a:bodyPr>
            <a:noAutofit/>
          </a:bodyPr>
          <a:lstStyle/>
          <a:p>
            <a:r>
              <a:rPr lang="en-US" sz="3200" dirty="0"/>
              <a:t>Recommended Testing Sequence for Identifying Current Hepatitis C Virus (HCV) Infection</a:t>
            </a:r>
          </a:p>
        </p:txBody>
      </p:sp>
      <p:pic>
        <p:nvPicPr>
          <p:cNvPr id="10" name="Picture" descr="This flow chart shows the HCV testing sequence.">
            <a:extLst>
              <a:ext uri="{FF2B5EF4-FFF2-40B4-BE49-F238E27FC236}">
                <a16:creationId xmlns:a16="http://schemas.microsoft.com/office/drawing/2014/main" id="{D804EF4F-F143-4E32-800A-B8C80654E606}"/>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p:blipFill>
        <p:spPr>
          <a:xfrm>
            <a:off x="432230" y="1438316"/>
            <a:ext cx="8228571" cy="3857143"/>
          </a:xfrm>
        </p:spPr>
      </p:pic>
      <p:sp>
        <p:nvSpPr>
          <p:cNvPr id="7" name="Content">
            <a:extLst>
              <a:ext uri="{FF2B5EF4-FFF2-40B4-BE49-F238E27FC236}">
                <a16:creationId xmlns:a16="http://schemas.microsoft.com/office/drawing/2014/main" id="{A5150CB8-B020-4517-83F8-6B9B9AE7DE89}"/>
              </a:ext>
            </a:extLst>
          </p:cNvPr>
          <p:cNvSpPr>
            <a:spLocks noGrp="1"/>
          </p:cNvSpPr>
          <p:nvPr>
            <p:ph sz="quarter" idx="10"/>
          </p:nvPr>
        </p:nvSpPr>
        <p:spPr>
          <a:xfrm>
            <a:off x="0" y="5315336"/>
            <a:ext cx="9144000" cy="978945"/>
          </a:xfrm>
        </p:spPr>
        <p:txBody>
          <a:bodyPr>
            <a:normAutofit/>
          </a:bodyPr>
          <a:lstStyle/>
          <a:p>
            <a:pPr marL="0" indent="0">
              <a:buNone/>
            </a:pPr>
            <a:r>
              <a:rPr lang="en-US" sz="1200" dirty="0"/>
              <a:t>* For persons who might have been exposed to HCV within the past 6 months, testing for HCV RNA or follow-up testing for HCV antibody is recommended. For persons who are immunocompromised, testing for HCV RNA can be considered. † To differentiate past, resolved HCV infection from biologic false positivity for HCV antibody, testing with another HCV antibody assay can be considered. Repeat HCV RNA testing if the person tested is suspected to have had HCV exposure within the past 6 months or has clinical evidence of HCV disease, or if there is concern regarding the handling or storage of the test specimen.</a:t>
            </a:r>
          </a:p>
        </p:txBody>
      </p:sp>
      <p:sp>
        <p:nvSpPr>
          <p:cNvPr id="6" name="source">
            <a:extLst>
              <a:ext uri="{FF2B5EF4-FFF2-40B4-BE49-F238E27FC236}">
                <a16:creationId xmlns:a16="http://schemas.microsoft.com/office/drawing/2014/main" id="{B30D8637-131A-4EFE-B8E6-2489F6D6B41A}"/>
              </a:ext>
            </a:extLst>
          </p:cNvPr>
          <p:cNvSpPr>
            <a:spLocks noGrp="1"/>
          </p:cNvSpPr>
          <p:nvPr>
            <p:ph type="body" sz="quarter" idx="15"/>
          </p:nvPr>
        </p:nvSpPr>
        <p:spPr/>
        <p:txBody>
          <a:bodyPr/>
          <a:lstStyle/>
          <a:p>
            <a:r>
              <a:rPr lang="en-US" b="1" dirty="0"/>
              <a:t>Source</a:t>
            </a:r>
            <a:r>
              <a:rPr lang="en-US" dirty="0"/>
              <a:t>: </a:t>
            </a:r>
            <a:r>
              <a:rPr lang="en-US" dirty="0">
                <a:hlinkClick r:id="rId4" tooltip="CDC. Testing for HCV infection: An update of guidance for clinicians and laboratorians. MMWR 2013;62(18)."/>
              </a:rPr>
              <a:t>CDC. Testing for HCV infection: An update of guidance for clinicians and laboratorians. MMWR 2013;62(18).</a:t>
            </a:r>
            <a:endParaRPr lang="en-US" dirty="0"/>
          </a:p>
        </p:txBody>
      </p:sp>
    </p:spTree>
    <p:extLst>
      <p:ext uri="{BB962C8B-B14F-4D97-AF65-F5344CB8AC3E}">
        <p14:creationId xmlns:p14="http://schemas.microsoft.com/office/powerpoint/2010/main" val="3740164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CA925C6B-052F-4D48-B7D9-41E0A96D99B9}"/>
              </a:ext>
            </a:extLst>
          </p:cNvPr>
          <p:cNvSpPr>
            <a:spLocks noGrp="1"/>
          </p:cNvSpPr>
          <p:nvPr>
            <p:ph type="title"/>
          </p:nvPr>
        </p:nvSpPr>
        <p:spPr/>
        <p:txBody>
          <a:bodyPr>
            <a:normAutofit/>
          </a:bodyPr>
          <a:lstStyle/>
          <a:p>
            <a:r>
              <a:rPr lang="en-US" sz="3200" dirty="0"/>
              <a:t>Understanding Your HCV RNA Test Results</a:t>
            </a:r>
          </a:p>
        </p:txBody>
      </p:sp>
      <p:pic>
        <p:nvPicPr>
          <p:cNvPr id="8" name="picture" descr="This process flow shows the 3 steps to understanding your HCV RNA test results. 1. Screening Test, 2. Confirmatory Test, and 3. Follow-up. ">
            <a:extLst>
              <a:ext uri="{FF2B5EF4-FFF2-40B4-BE49-F238E27FC236}">
                <a16:creationId xmlns:a16="http://schemas.microsoft.com/office/drawing/2014/main" id="{4FBF354B-E406-4B08-AD99-C97E9DAA1EB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83490" y="1408124"/>
            <a:ext cx="8961120" cy="3164488"/>
          </a:xfrm>
        </p:spPr>
      </p:pic>
      <p:sp>
        <p:nvSpPr>
          <p:cNvPr id="10" name="column 1">
            <a:extLst>
              <a:ext uri="{FF2B5EF4-FFF2-40B4-BE49-F238E27FC236}">
                <a16:creationId xmlns:a16="http://schemas.microsoft.com/office/drawing/2014/main" id="{6350A31A-DD4F-4076-9DF2-9A1FA45271D9}"/>
              </a:ext>
            </a:extLst>
          </p:cNvPr>
          <p:cNvSpPr>
            <a:spLocks noGrp="1"/>
          </p:cNvSpPr>
          <p:nvPr>
            <p:ph sz="quarter" idx="10"/>
          </p:nvPr>
        </p:nvSpPr>
        <p:spPr>
          <a:xfrm>
            <a:off x="271103" y="4532656"/>
            <a:ext cx="3909748" cy="1957890"/>
          </a:xfrm>
        </p:spPr>
        <p:txBody>
          <a:bodyPr vert="horz" lIns="91440" tIns="45720" rIns="91440" bIns="45720" rtlCol="0">
            <a:noAutofit/>
          </a:bodyPr>
          <a:lstStyle/>
          <a:p>
            <a:pPr marL="0" indent="0">
              <a:buNone/>
            </a:pPr>
            <a:r>
              <a:rPr lang="en-US" sz="1400" b="1" dirty="0"/>
              <a:t>IF POSITIVE</a:t>
            </a:r>
          </a:p>
          <a:p>
            <a:r>
              <a:rPr lang="en-US" sz="1400" dirty="0"/>
              <a:t>Explain results clearly and simply.</a:t>
            </a:r>
          </a:p>
          <a:p>
            <a:r>
              <a:rPr lang="en-US" sz="1400" dirty="0"/>
              <a:t>Assess patient reactions.</a:t>
            </a:r>
          </a:p>
          <a:p>
            <a:r>
              <a:rPr lang="en-US" sz="1400" dirty="0"/>
              <a:t>Provide encouragement and respond to patient concerns.</a:t>
            </a:r>
          </a:p>
          <a:p>
            <a:r>
              <a:rPr lang="en-US" sz="1400" dirty="0"/>
              <a:t>Provide education on liver health.</a:t>
            </a:r>
          </a:p>
        </p:txBody>
      </p:sp>
      <p:sp>
        <p:nvSpPr>
          <p:cNvPr id="9" name="column 2">
            <a:extLst>
              <a:ext uri="{FF2B5EF4-FFF2-40B4-BE49-F238E27FC236}">
                <a16:creationId xmlns:a16="http://schemas.microsoft.com/office/drawing/2014/main" id="{898D8755-A06E-4A6D-948E-BC69DAE6C4F2}"/>
              </a:ext>
            </a:extLst>
          </p:cNvPr>
          <p:cNvSpPr>
            <a:spLocks noGrp="1"/>
          </p:cNvSpPr>
          <p:nvPr>
            <p:ph type="body" sz="quarter" idx="14"/>
          </p:nvPr>
        </p:nvSpPr>
        <p:spPr>
          <a:xfrm>
            <a:off x="4669805" y="4532656"/>
            <a:ext cx="4157663" cy="1496509"/>
          </a:xfrm>
        </p:spPr>
        <p:txBody>
          <a:bodyPr>
            <a:normAutofit fontScale="70000" lnSpcReduction="20000"/>
          </a:bodyPr>
          <a:lstStyle/>
          <a:p>
            <a:r>
              <a:rPr lang="en-US" b="1" dirty="0"/>
              <a:t>IF NEGATIVE</a:t>
            </a:r>
          </a:p>
          <a:p>
            <a:pPr marL="285750" indent="-285750">
              <a:buFont typeface="Arial" panose="020B0604020202020204" pitchFamily="34" charset="0"/>
              <a:buChar char="•"/>
            </a:pPr>
            <a:r>
              <a:rPr lang="en-US" dirty="0"/>
              <a:t>Explain results clearly and simply.</a:t>
            </a:r>
          </a:p>
          <a:p>
            <a:pPr marL="285750" indent="-285750">
              <a:buFont typeface="Arial" panose="020B0604020202020204" pitchFamily="34" charset="0"/>
              <a:buChar char="•"/>
            </a:pPr>
            <a:r>
              <a:rPr lang="en-US" dirty="0"/>
              <a:t>Emphasize the need for re-testing.</a:t>
            </a:r>
          </a:p>
          <a:p>
            <a:pPr marL="285750" indent="-285750">
              <a:buFont typeface="Arial" panose="020B0604020202020204" pitchFamily="34" charset="0"/>
              <a:buChar char="•"/>
            </a:pPr>
            <a:r>
              <a:rPr lang="en-US" dirty="0"/>
              <a:t>Discuss precautions to avoid infection.</a:t>
            </a:r>
          </a:p>
          <a:p>
            <a:pPr marL="285750" indent="-285750">
              <a:buFont typeface="Arial" panose="020B0604020202020204" pitchFamily="34" charset="0"/>
              <a:buChar char="•"/>
            </a:pPr>
            <a:r>
              <a:rPr lang="en-US" dirty="0"/>
              <a:t>Provide education on preventative liver health.</a:t>
            </a:r>
          </a:p>
        </p:txBody>
      </p:sp>
      <p:sp>
        <p:nvSpPr>
          <p:cNvPr id="2" name="footnote">
            <a:extLst>
              <a:ext uri="{FF2B5EF4-FFF2-40B4-BE49-F238E27FC236}">
                <a16:creationId xmlns:a16="http://schemas.microsoft.com/office/drawing/2014/main" id="{96558574-C792-4223-BBA3-A530415F461D}"/>
              </a:ext>
            </a:extLst>
          </p:cNvPr>
          <p:cNvSpPr>
            <a:spLocks noGrp="1"/>
          </p:cNvSpPr>
          <p:nvPr>
            <p:ph type="body" sz="quarter" idx="13"/>
          </p:nvPr>
        </p:nvSpPr>
        <p:spPr>
          <a:xfrm>
            <a:off x="4963150" y="5950292"/>
            <a:ext cx="3474720" cy="287060"/>
          </a:xfrm>
        </p:spPr>
        <p:txBody>
          <a:bodyPr>
            <a:normAutofit fontScale="62500" lnSpcReduction="20000"/>
          </a:bodyPr>
          <a:lstStyle/>
          <a:p>
            <a:r>
              <a:rPr lang="en-US" sz="1400" b="1" dirty="0">
                <a:solidFill>
                  <a:srgbClr val="FF0000"/>
                </a:solidFill>
              </a:rPr>
              <a:t>*</a:t>
            </a:r>
            <a:r>
              <a:rPr lang="en-US" sz="1400" dirty="0">
                <a:solidFill>
                  <a:srgbClr val="FF0000"/>
                </a:solidFill>
              </a:rPr>
              <a:t>Retest if the person has engaged in risky behavior within 6 months or if risky behavior occurs</a:t>
            </a:r>
            <a:endParaRPr lang="en-US" sz="1400" dirty="0">
              <a:solidFill>
                <a:srgbClr val="003D7A"/>
              </a:solidFill>
            </a:endParaRPr>
          </a:p>
        </p:txBody>
      </p:sp>
      <p:sp>
        <p:nvSpPr>
          <p:cNvPr id="14" name="source">
            <a:extLst>
              <a:ext uri="{FF2B5EF4-FFF2-40B4-BE49-F238E27FC236}">
                <a16:creationId xmlns:a16="http://schemas.microsoft.com/office/drawing/2014/main" id="{FC5B2A6C-F0D0-4394-882A-C7F56BC7B1BB}"/>
              </a:ext>
            </a:extLst>
          </p:cNvPr>
          <p:cNvSpPr>
            <a:spLocks noGrp="1"/>
          </p:cNvSpPr>
          <p:nvPr>
            <p:ph type="body" sz="quarter" idx="15"/>
          </p:nvPr>
        </p:nvSpPr>
        <p:spPr>
          <a:xfrm>
            <a:off x="0" y="6397413"/>
            <a:ext cx="9144000" cy="447252"/>
          </a:xfrm>
        </p:spPr>
        <p:txBody>
          <a:bodyPr/>
          <a:lstStyle/>
          <a:p>
            <a:r>
              <a:rPr lang="en-US" b="1"/>
              <a:t>Source: </a:t>
            </a:r>
            <a:r>
              <a:rPr lang="en-US">
                <a:solidFill>
                  <a:srgbClr val="003D7A"/>
                </a:solidFill>
                <a:hlinkClick r:id="rId4" tooltip="Detailed HCV RNA Provider Card"/>
              </a:rPr>
              <a:t>Detailed HCV RNA Provider Card</a:t>
            </a:r>
            <a:r>
              <a:rPr lang="en-US">
                <a:solidFill>
                  <a:srgbClr val="003D7A"/>
                </a:solidFill>
              </a:rPr>
              <a:t>  </a:t>
            </a:r>
          </a:p>
          <a:p>
            <a:endParaRPr lang="en-US" dirty="0"/>
          </a:p>
        </p:txBody>
      </p:sp>
    </p:spTree>
    <p:extLst>
      <p:ext uri="{BB962C8B-B14F-4D97-AF65-F5344CB8AC3E}">
        <p14:creationId xmlns:p14="http://schemas.microsoft.com/office/powerpoint/2010/main" val="564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907E7AB-F8CC-F64C-8E05-BBE9BA9DF45C}"/>
              </a:ext>
            </a:extLst>
          </p:cNvPr>
          <p:cNvSpPr>
            <a:spLocks noGrp="1"/>
          </p:cNvSpPr>
          <p:nvPr>
            <p:ph type="title"/>
          </p:nvPr>
        </p:nvSpPr>
        <p:spPr>
          <a:solidFill>
            <a:schemeClr val="bg2"/>
          </a:solidFill>
        </p:spPr>
        <p:txBody>
          <a:bodyPr/>
          <a:lstStyle/>
          <a:p>
            <a:pPr algn="ctr"/>
            <a:r>
              <a:rPr lang="en-US" dirty="0">
                <a:latin typeface="Arial" panose="020B0604020202020204" pitchFamily="34" charset="0"/>
                <a:cs typeface="Arial" panose="020B0604020202020204" pitchFamily="34" charset="0"/>
              </a:rPr>
              <a:t>Training Goals</a:t>
            </a:r>
            <a:endParaRPr lang="en-US" dirty="0"/>
          </a:p>
        </p:txBody>
      </p:sp>
      <p:sp>
        <p:nvSpPr>
          <p:cNvPr id="3" name="Content">
            <a:extLst>
              <a:ext uri="{FF2B5EF4-FFF2-40B4-BE49-F238E27FC236}">
                <a16:creationId xmlns:a16="http://schemas.microsoft.com/office/drawing/2014/main" id="{DE7CD6D4-6A22-2149-8734-3F6341DA4880}"/>
              </a:ext>
            </a:extLst>
          </p:cNvPr>
          <p:cNvSpPr>
            <a:spLocks noGrp="1"/>
          </p:cNvSpPr>
          <p:nvPr>
            <p:ph idx="1"/>
          </p:nvPr>
        </p:nvSpPr>
        <p:spPr/>
        <p:txBody>
          <a:bodyPr>
            <a:noAutofit/>
          </a:bodyPr>
          <a:lstStyle/>
          <a:p>
            <a:pPr>
              <a:spcBef>
                <a:spcPts val="0"/>
              </a:spcBef>
              <a:spcAft>
                <a:spcPts val="1350"/>
              </a:spcAft>
            </a:pPr>
            <a:r>
              <a:rPr lang="en-US" sz="2400" dirty="0"/>
              <a:t>Instruct behavioral health and medical providers in FQHCs, OTPs, and other primary care and prevention settings on hepatitis C and its impact on communities served. </a:t>
            </a:r>
          </a:p>
          <a:p>
            <a:pPr>
              <a:spcBef>
                <a:spcPts val="0"/>
              </a:spcBef>
              <a:spcAft>
                <a:spcPts val="1350"/>
              </a:spcAft>
            </a:pPr>
            <a:r>
              <a:rPr lang="en-US" sz="2400" dirty="0"/>
              <a:t>Help providers to identify tools and develop skills to integrate hepatitis C prevention, education, counseling, screening, diagnosis and evaluation, to treat on-site or link to care.</a:t>
            </a:r>
          </a:p>
        </p:txBody>
      </p:sp>
    </p:spTree>
    <p:extLst>
      <p:ext uri="{BB962C8B-B14F-4D97-AF65-F5344CB8AC3E}">
        <p14:creationId xmlns:p14="http://schemas.microsoft.com/office/powerpoint/2010/main" val="1739870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1BB5F354-CF86-488B-BABE-8D42E5F55296}"/>
              </a:ext>
            </a:extLst>
          </p:cNvPr>
          <p:cNvSpPr>
            <a:spLocks noGrp="1"/>
          </p:cNvSpPr>
          <p:nvPr>
            <p:ph type="title"/>
          </p:nvPr>
        </p:nvSpPr>
        <p:spPr/>
        <p:txBody>
          <a:bodyPr>
            <a:normAutofit/>
          </a:bodyPr>
          <a:lstStyle/>
          <a:p>
            <a:r>
              <a:rPr lang="en-US" sz="3600" dirty="0"/>
              <a:t>Motivational Interviewing ?!</a:t>
            </a:r>
          </a:p>
        </p:txBody>
      </p:sp>
      <p:sp>
        <p:nvSpPr>
          <p:cNvPr id="13" name="Content instructions">
            <a:extLst>
              <a:ext uri="{FF2B5EF4-FFF2-40B4-BE49-F238E27FC236}">
                <a16:creationId xmlns:a16="http://schemas.microsoft.com/office/drawing/2014/main" id="{1634E977-8B67-445B-81CD-3B9CE9098D2F}"/>
              </a:ext>
            </a:extLst>
          </p:cNvPr>
          <p:cNvSpPr>
            <a:spLocks noGrp="1"/>
          </p:cNvSpPr>
          <p:nvPr>
            <p:ph sz="quarter" idx="10"/>
          </p:nvPr>
        </p:nvSpPr>
        <p:spPr>
          <a:xfrm>
            <a:off x="249706" y="1713490"/>
            <a:ext cx="8567741" cy="420110"/>
          </a:xfrm>
        </p:spPr>
        <p:txBody>
          <a:bodyPr>
            <a:normAutofit/>
          </a:bodyPr>
          <a:lstStyle/>
          <a:p>
            <a:pPr marL="0" indent="0">
              <a:buNone/>
            </a:pPr>
            <a:r>
              <a:rPr lang="en-US" sz="1800" dirty="0"/>
              <a:t>Select each link to review five different examples of Motivational Interviewing</a:t>
            </a:r>
          </a:p>
        </p:txBody>
      </p:sp>
      <p:pic>
        <p:nvPicPr>
          <p:cNvPr id="20" name="Video cover page - Eddie">
            <a:extLst>
              <a:ext uri="{FF2B5EF4-FFF2-40B4-BE49-F238E27FC236}">
                <a16:creationId xmlns:a16="http://schemas.microsoft.com/office/drawing/2014/main" id="{991861A5-8839-4495-9467-D83807553AAE}"/>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p:blipFill>
        <p:spPr>
          <a:xfrm>
            <a:off x="455910" y="2319348"/>
            <a:ext cx="2113279" cy="1188720"/>
          </a:xfrm>
        </p:spPr>
      </p:pic>
      <p:sp>
        <p:nvSpPr>
          <p:cNvPr id="26" name="link - Eddie">
            <a:extLst>
              <a:ext uri="{FF2B5EF4-FFF2-40B4-BE49-F238E27FC236}">
                <a16:creationId xmlns:a16="http://schemas.microsoft.com/office/drawing/2014/main" id="{5363D493-74EA-4A34-B548-BD8DBB354A91}"/>
              </a:ext>
            </a:extLst>
          </p:cNvPr>
          <p:cNvSpPr txBox="1"/>
          <p:nvPr/>
        </p:nvSpPr>
        <p:spPr>
          <a:xfrm>
            <a:off x="365125" y="3568534"/>
            <a:ext cx="2295144" cy="461665"/>
          </a:xfrm>
          <a:prstGeom prst="rect">
            <a:avLst/>
          </a:prstGeom>
          <a:noFill/>
        </p:spPr>
        <p:txBody>
          <a:bodyPr wrap="square" rtlCol="0">
            <a:noAutofit/>
          </a:bodyPr>
          <a:lstStyle/>
          <a:p>
            <a:pPr algn="ctr"/>
            <a:r>
              <a:rPr lang="en-US" sz="1200" dirty="0">
                <a:latin typeface="Arial" panose="020B0604020202020204" pitchFamily="34" charset="0"/>
                <a:hlinkClick r:id="rId4" tooltip="Using SBIRT to promote testing with Eddie"/>
              </a:rPr>
              <a:t>Using SBIRT to promote testing with Eddie</a:t>
            </a:r>
            <a:r>
              <a:rPr lang="en-US" sz="1200" dirty="0">
                <a:latin typeface="Arial" panose="020B0604020202020204" pitchFamily="34" charset="0"/>
              </a:rPr>
              <a:t> </a:t>
            </a:r>
          </a:p>
        </p:txBody>
      </p:sp>
      <p:pic>
        <p:nvPicPr>
          <p:cNvPr id="21" name="Video cover page - Tony">
            <a:extLst>
              <a:ext uri="{FF2B5EF4-FFF2-40B4-BE49-F238E27FC236}">
                <a16:creationId xmlns:a16="http://schemas.microsoft.com/office/drawing/2014/main" id="{D7EA7942-DB09-4690-9058-B97ECD0635A0}"/>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57183" y="2309058"/>
            <a:ext cx="2112264" cy="1186589"/>
          </a:xfrm>
          <a:prstGeom prst="rect">
            <a:avLst/>
          </a:prstGeom>
        </p:spPr>
      </p:pic>
      <p:sp>
        <p:nvSpPr>
          <p:cNvPr id="27" name="link - Tony">
            <a:extLst>
              <a:ext uri="{FF2B5EF4-FFF2-40B4-BE49-F238E27FC236}">
                <a16:creationId xmlns:a16="http://schemas.microsoft.com/office/drawing/2014/main" id="{D59C16A8-0AAE-47C3-8DDA-C01CE1846D7B}"/>
              </a:ext>
            </a:extLst>
          </p:cNvPr>
          <p:cNvSpPr txBox="1"/>
          <p:nvPr/>
        </p:nvSpPr>
        <p:spPr>
          <a:xfrm>
            <a:off x="3338004" y="3570553"/>
            <a:ext cx="2112264" cy="461665"/>
          </a:xfrm>
          <a:prstGeom prst="rect">
            <a:avLst/>
          </a:prstGeom>
          <a:noFill/>
        </p:spPr>
        <p:txBody>
          <a:bodyPr wrap="square" rtlCol="0">
            <a:noAutofit/>
          </a:bodyPr>
          <a:lstStyle/>
          <a:p>
            <a:pPr algn="ctr">
              <a:spcBef>
                <a:spcPts val="600"/>
              </a:spcBef>
            </a:pPr>
            <a:r>
              <a:rPr lang="en-US" sz="1200" dirty="0">
                <a:latin typeface="Arial" panose="020B0604020202020204" pitchFamily="34" charset="0"/>
                <a:hlinkClick r:id="rId6" tooltip="Using SBIRT to promote HCV testing with Tony"/>
              </a:rPr>
              <a:t>Using SBIRT to promote HCV testing with Tony</a:t>
            </a:r>
            <a:endParaRPr lang="en-US" sz="1200" dirty="0">
              <a:latin typeface="Arial" panose="020B0604020202020204" pitchFamily="34" charset="0"/>
            </a:endParaRPr>
          </a:p>
        </p:txBody>
      </p:sp>
      <p:pic>
        <p:nvPicPr>
          <p:cNvPr id="22" name="Video cover page - Eva">
            <a:extLst>
              <a:ext uri="{FF2B5EF4-FFF2-40B4-BE49-F238E27FC236}">
                <a16:creationId xmlns:a16="http://schemas.microsoft.com/office/drawing/2014/main" id="{BFBC8A8D-B391-4C62-B230-7644E1187E6B}"/>
              </a:ext>
              <a:ext uri="{C183D7F6-B498-43B3-948B-1728B52AA6E4}">
                <adec:decorative xmlns:adec="http://schemas.microsoft.com/office/drawing/2017/decorative" xmlns="" val="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118435" y="2358973"/>
            <a:ext cx="2109239" cy="1188720"/>
          </a:xfrm>
          <a:prstGeom prst="rect">
            <a:avLst/>
          </a:prstGeom>
        </p:spPr>
      </p:pic>
      <p:sp>
        <p:nvSpPr>
          <p:cNvPr id="28" name="link - Eva">
            <a:extLst>
              <a:ext uri="{FF2B5EF4-FFF2-40B4-BE49-F238E27FC236}">
                <a16:creationId xmlns:a16="http://schemas.microsoft.com/office/drawing/2014/main" id="{CE1D806C-5887-411B-AEB1-380311CF9B11}"/>
              </a:ext>
            </a:extLst>
          </p:cNvPr>
          <p:cNvSpPr txBox="1"/>
          <p:nvPr/>
        </p:nvSpPr>
        <p:spPr>
          <a:xfrm>
            <a:off x="6118435" y="3570553"/>
            <a:ext cx="2112264" cy="461665"/>
          </a:xfrm>
          <a:prstGeom prst="rect">
            <a:avLst/>
          </a:prstGeom>
          <a:noFill/>
        </p:spPr>
        <p:txBody>
          <a:bodyPr wrap="square" rtlCol="0">
            <a:noAutofit/>
          </a:bodyPr>
          <a:lstStyle/>
          <a:p>
            <a:pPr algn="ctr">
              <a:spcBef>
                <a:spcPts val="600"/>
              </a:spcBef>
            </a:pPr>
            <a:r>
              <a:rPr lang="en-US" sz="1200" dirty="0">
                <a:latin typeface="Arial" panose="020B0604020202020204" pitchFamily="34" charset="0"/>
                <a:hlinkClick r:id="rId8" tooltip="Using SBIRT to promote testing with Eva"/>
              </a:rPr>
              <a:t>Using SBIRT to promote testing with Eva</a:t>
            </a:r>
            <a:r>
              <a:rPr lang="en-US" sz="1200" dirty="0">
                <a:latin typeface="Arial" panose="020B0604020202020204" pitchFamily="34" charset="0"/>
              </a:rPr>
              <a:t> </a:t>
            </a:r>
          </a:p>
        </p:txBody>
      </p:sp>
      <p:pic>
        <p:nvPicPr>
          <p:cNvPr id="23" name="Video cover page - Jorge">
            <a:extLst>
              <a:ext uri="{FF2B5EF4-FFF2-40B4-BE49-F238E27FC236}">
                <a16:creationId xmlns:a16="http://schemas.microsoft.com/office/drawing/2014/main" id="{1805E0AC-CBB8-4EEE-87DC-81A404DBFF35}"/>
              </a:ext>
              <a:ext uri="{C183D7F6-B498-43B3-948B-1728B52AA6E4}">
                <adec:decorative xmlns:adec="http://schemas.microsoft.com/office/drawing/2017/decorative" xmlns="" val="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924387" y="4299222"/>
            <a:ext cx="2121900" cy="1188720"/>
          </a:xfrm>
          <a:prstGeom prst="rect">
            <a:avLst/>
          </a:prstGeom>
        </p:spPr>
      </p:pic>
      <p:sp>
        <p:nvSpPr>
          <p:cNvPr id="29" name="link - Jorge">
            <a:extLst>
              <a:ext uri="{FF2B5EF4-FFF2-40B4-BE49-F238E27FC236}">
                <a16:creationId xmlns:a16="http://schemas.microsoft.com/office/drawing/2014/main" id="{F3B2B65A-C507-4797-9A9B-7E0C45A378C7}"/>
              </a:ext>
            </a:extLst>
          </p:cNvPr>
          <p:cNvSpPr txBox="1"/>
          <p:nvPr/>
        </p:nvSpPr>
        <p:spPr>
          <a:xfrm>
            <a:off x="1924879" y="5556027"/>
            <a:ext cx="2121408" cy="461665"/>
          </a:xfrm>
          <a:prstGeom prst="rect">
            <a:avLst/>
          </a:prstGeom>
          <a:noFill/>
        </p:spPr>
        <p:txBody>
          <a:bodyPr wrap="square" rtlCol="0">
            <a:noAutofit/>
          </a:bodyPr>
          <a:lstStyle/>
          <a:p>
            <a:pPr algn="ctr" fontAlgn="t">
              <a:spcBef>
                <a:spcPts val="600"/>
              </a:spcBef>
            </a:pPr>
            <a:r>
              <a:rPr lang="en-US" sz="1200" dirty="0">
                <a:latin typeface="Arial" panose="020B0604020202020204" pitchFamily="34" charset="0"/>
                <a:cs typeface="Arial" panose="020B0604020202020204" pitchFamily="34" charset="0"/>
                <a:hlinkClick r:id="rId10" tooltip="Using SBIRT to promote testing with Jorge"/>
              </a:rPr>
              <a:t>Using SBIRT to promote testing with Jorge</a:t>
            </a:r>
            <a:r>
              <a:rPr lang="it-IT" sz="1200" dirty="0">
                <a:latin typeface="Arial" panose="020B0604020202020204" pitchFamily="34" charset="0"/>
                <a:cs typeface="Arial" panose="020B0604020202020204" pitchFamily="34" charset="0"/>
              </a:rPr>
              <a:t> </a:t>
            </a:r>
          </a:p>
        </p:txBody>
      </p:sp>
      <p:pic>
        <p:nvPicPr>
          <p:cNvPr id="24" name="Video cover page - Concetta">
            <a:extLst>
              <a:ext uri="{FF2B5EF4-FFF2-40B4-BE49-F238E27FC236}">
                <a16:creationId xmlns:a16="http://schemas.microsoft.com/office/drawing/2014/main" id="{B0F5A110-5303-4C00-8859-0634F8D0D702}"/>
              </a:ext>
              <a:ext uri="{C183D7F6-B498-43B3-948B-1728B52AA6E4}">
                <adec:decorative xmlns:adec="http://schemas.microsoft.com/office/drawing/2017/decorative" xmlns="" val="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759651" y="4299222"/>
            <a:ext cx="2128267" cy="1188720"/>
          </a:xfrm>
          <a:prstGeom prst="rect">
            <a:avLst/>
          </a:prstGeom>
        </p:spPr>
      </p:pic>
      <p:sp>
        <p:nvSpPr>
          <p:cNvPr id="30" name="link - Concetta">
            <a:extLst>
              <a:ext uri="{FF2B5EF4-FFF2-40B4-BE49-F238E27FC236}">
                <a16:creationId xmlns:a16="http://schemas.microsoft.com/office/drawing/2014/main" id="{F84AB910-D386-4609-8767-3F68305E17FC}"/>
              </a:ext>
            </a:extLst>
          </p:cNvPr>
          <p:cNvSpPr txBox="1"/>
          <p:nvPr/>
        </p:nvSpPr>
        <p:spPr>
          <a:xfrm>
            <a:off x="4759651" y="5554801"/>
            <a:ext cx="2130552" cy="461665"/>
          </a:xfrm>
          <a:prstGeom prst="rect">
            <a:avLst/>
          </a:prstGeom>
          <a:noFill/>
        </p:spPr>
        <p:txBody>
          <a:bodyPr wrap="square" rtlCol="0">
            <a:noAutofit/>
          </a:bodyPr>
          <a:lstStyle/>
          <a:p>
            <a:pPr algn="ctr" fontAlgn="t">
              <a:spcBef>
                <a:spcPts val="600"/>
              </a:spcBef>
            </a:pPr>
            <a:r>
              <a:rPr lang="en-US" sz="1200" dirty="0">
                <a:latin typeface="Arial" panose="020B0604020202020204" pitchFamily="34" charset="0"/>
                <a:cs typeface="Arial" panose="020B0604020202020204" pitchFamily="34" charset="0"/>
                <a:hlinkClick r:id="rId12" tooltip="Using SBIRT to promote testing with Concetta"/>
              </a:rPr>
              <a:t>Using SBIRT to promote testing with Concetta</a:t>
            </a:r>
            <a:r>
              <a:rPr lang="it-IT" sz="1200" dirty="0">
                <a:latin typeface="Arial" panose="020B0604020202020204" pitchFamily="34" charset="0"/>
                <a:cs typeface="Arial" panose="020B0604020202020204" pitchFamily="34" charset="0"/>
              </a:rPr>
              <a:t> </a:t>
            </a:r>
            <a:endParaRPr lang="en-US" sz="1200" dirty="0">
              <a:latin typeface="Arial" panose="020B0604020202020204" pitchFamily="34" charset="0"/>
            </a:endParaRPr>
          </a:p>
        </p:txBody>
      </p:sp>
      <p:sp>
        <p:nvSpPr>
          <p:cNvPr id="6" name="footer">
            <a:extLst>
              <a:ext uri="{FF2B5EF4-FFF2-40B4-BE49-F238E27FC236}">
                <a16:creationId xmlns:a16="http://schemas.microsoft.com/office/drawing/2014/main" id="{0A792EF7-2B3C-F444-97BF-91A7A5FCEF8D}"/>
              </a:ext>
            </a:extLst>
          </p:cNvPr>
          <p:cNvSpPr>
            <a:spLocks noGrp="1"/>
          </p:cNvSpPr>
          <p:nvPr/>
        </p:nvSpPr>
        <p:spPr>
          <a:xfrm>
            <a:off x="0" y="6314188"/>
            <a:ext cx="9144000" cy="548640"/>
          </a:xfrm>
          <a:prstGeom prst="rect">
            <a:avLst/>
          </a:prstGeom>
        </p:spPr>
        <p:style>
          <a:lnRef idx="0">
            <a:scrgbClr r="0" g="0" b="0"/>
          </a:lnRef>
          <a:fillRef idx="0">
            <a:scrgbClr r="0" g="0" b="0"/>
          </a:fillRef>
          <a:effectRef idx="0">
            <a:scrgbClr r="0" g="0" b="0"/>
          </a:effectRef>
          <a:fontRef idx="major"/>
        </p:style>
        <p:txBody>
          <a:bodyPr vert="horz" lIns="68580" tIns="34290" rIns="68580" bIns="34290" rtlCol="0">
            <a:normAutofit/>
          </a:bodyPr>
          <a:lstStyle>
            <a:lvl1pPr marL="342900" indent="-342900" algn="l" defTabSz="457200" rtl="0" eaLnBrk="1" latinLnBrk="0" hangingPunct="1">
              <a:spcBef>
                <a:spcPct val="20000"/>
              </a:spcBef>
              <a:buFont typeface="Arial" panose="020B0604020202020204"/>
              <a:buChar char="•"/>
              <a:defRPr sz="3200" kern="1200">
                <a:solidFill>
                  <a:srgbClr val="003D7A"/>
                </a:solidFill>
                <a:latin typeface="Arial" panose="020B0604020202020204" pitchFamily="34" charset="0"/>
                <a:ea typeface="+mj-ea"/>
                <a:cs typeface="Arial" panose="020B0604020202020204" pitchFamily="34" charset="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Arial" panose="020B0604020202020204" pitchFamily="34" charset="0"/>
                <a:ea typeface="+mj-ea"/>
                <a:cs typeface="Arial" panose="020B0604020202020204" pitchFamily="34" charset="0"/>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Arial" panose="020B0604020202020204" pitchFamily="34" charset="0"/>
                <a:ea typeface="+mj-ea"/>
                <a:cs typeface="Arial" panose="020B0604020202020204" pitchFamily="34" charset="0"/>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j-ea"/>
                <a:cs typeface="Arial" panose="020B0604020202020204" pitchFamily="34" charset="0"/>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Arial" panose="020B0604020202020204" pitchFamily="34" charset="0"/>
                <a:ea typeface="+mj-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j-lt"/>
                <a:ea typeface="+mj-ea"/>
                <a:cs typeface="+mj-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j-lt"/>
                <a:ea typeface="+mj-ea"/>
                <a:cs typeface="+mj-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j-lt"/>
                <a:ea typeface="+mj-ea"/>
                <a:cs typeface="+mj-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j-lt"/>
                <a:ea typeface="+mj-ea"/>
                <a:cs typeface="+mj-cs"/>
              </a:defRPr>
            </a:lvl9pPr>
          </a:lstStyle>
          <a:p>
            <a:pPr marL="0" indent="0" algn="ctr">
              <a:buNone/>
            </a:pPr>
            <a:r>
              <a:rPr lang="en-US" sz="1200" b="1" dirty="0">
                <a:solidFill>
                  <a:schemeClr val="tx1"/>
                </a:solidFill>
              </a:rPr>
              <a:t>Source:</a:t>
            </a:r>
            <a:r>
              <a:rPr lang="en-US" sz="1200" dirty="0">
                <a:solidFill>
                  <a:schemeClr val="tx1"/>
                </a:solidFill>
              </a:rPr>
              <a:t> </a:t>
            </a:r>
            <a:r>
              <a:rPr lang="en-US" sz="1200" dirty="0">
                <a:hlinkClick r:id="rId13" tooltip="IRETA, Institute for Research, Education and Training in Addictions"/>
              </a:rPr>
              <a:t>IRETA, Institute for Research, Education and Training in Addictions</a:t>
            </a:r>
            <a:endParaRPr lang="en-US" sz="1200" dirty="0"/>
          </a:p>
        </p:txBody>
      </p:sp>
    </p:spTree>
    <p:extLst>
      <p:ext uri="{BB962C8B-B14F-4D97-AF65-F5344CB8AC3E}">
        <p14:creationId xmlns:p14="http://schemas.microsoft.com/office/powerpoint/2010/main" val="18033623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72D0CA2-01DC-6949-9C36-17159390DBCA}"/>
              </a:ext>
            </a:extLst>
          </p:cNvPr>
          <p:cNvSpPr>
            <a:spLocks noGrp="1"/>
          </p:cNvSpPr>
          <p:nvPr>
            <p:ph type="title"/>
          </p:nvPr>
        </p:nvSpPr>
        <p:spPr/>
        <p:txBody>
          <a:bodyPr>
            <a:noAutofit/>
          </a:bodyPr>
          <a:lstStyle/>
          <a:p>
            <a:pPr algn="ctr"/>
            <a:r>
              <a:rPr lang="en-US" dirty="0">
                <a:cs typeface="Arial" panose="020B0604020202020204"/>
              </a:rPr>
              <a:t>Module 4</a:t>
            </a:r>
            <a:endParaRPr lang="en-US" dirty="0"/>
          </a:p>
        </p:txBody>
      </p:sp>
      <p:sp>
        <p:nvSpPr>
          <p:cNvPr id="3" name="Subtitle">
            <a:extLst>
              <a:ext uri="{FF2B5EF4-FFF2-40B4-BE49-F238E27FC236}">
                <a16:creationId xmlns:a16="http://schemas.microsoft.com/office/drawing/2014/main" id="{0247198A-BE26-4529-9291-6F9815068656}"/>
              </a:ext>
            </a:extLst>
          </p:cNvPr>
          <p:cNvSpPr>
            <a:spLocks noGrp="1"/>
          </p:cNvSpPr>
          <p:nvPr>
            <p:ph sz="quarter" idx="10"/>
          </p:nvPr>
        </p:nvSpPr>
        <p:spPr>
          <a:xfrm>
            <a:off x="743711" y="1931295"/>
            <a:ext cx="7888225" cy="1011936"/>
          </a:xfrm>
        </p:spPr>
        <p:txBody>
          <a:bodyPr>
            <a:normAutofit/>
          </a:bodyPr>
          <a:lstStyle/>
          <a:p>
            <a:pPr marL="0" indent="0" algn="ctr">
              <a:buNone/>
            </a:pPr>
            <a:r>
              <a:rPr lang="en-US" sz="3200" dirty="0">
                <a:latin typeface="Arial" panose="020B0604020202020204"/>
                <a:cs typeface="Arial" panose="020B0604020202020204"/>
              </a:rPr>
              <a:t>Hepatitis C Treatment Monitoring, Evaluation and Therapies</a:t>
            </a:r>
          </a:p>
          <a:p>
            <a:pPr algn="ctr"/>
            <a:endParaRPr lang="en-US" sz="3200" dirty="0"/>
          </a:p>
        </p:txBody>
      </p:sp>
      <p:pic>
        <p:nvPicPr>
          <p:cNvPr id="8" name="Picture">
            <a:extLst>
              <a:ext uri="{FF2B5EF4-FFF2-40B4-BE49-F238E27FC236}">
                <a16:creationId xmlns:a16="http://schemas.microsoft.com/office/drawing/2014/main" id="{DAE5445C-43D4-4DFF-B290-904F51E917CF}"/>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062" r="15062"/>
          <a:stretch>
            <a:fillRect/>
          </a:stretch>
        </p:blipFill>
        <p:spPr>
          <a:xfrm>
            <a:off x="2786657" y="2871730"/>
            <a:ext cx="3570685" cy="3454400"/>
          </a:xfrm>
        </p:spPr>
      </p:pic>
    </p:spTree>
    <p:extLst>
      <p:ext uri="{BB962C8B-B14F-4D97-AF65-F5344CB8AC3E}">
        <p14:creationId xmlns:p14="http://schemas.microsoft.com/office/powerpoint/2010/main" val="1245287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FF2C236-4F49-F04D-938F-E09BA72205E2}"/>
              </a:ext>
            </a:extLst>
          </p:cNvPr>
          <p:cNvSpPr>
            <a:spLocks noGrp="1"/>
          </p:cNvSpPr>
          <p:nvPr>
            <p:ph type="title"/>
          </p:nvPr>
        </p:nvSpPr>
        <p:spPr/>
        <p:txBody>
          <a:bodyPr/>
          <a:lstStyle/>
          <a:p>
            <a:pPr algn="ctr"/>
            <a:r>
              <a:rPr lang="en-US" dirty="0"/>
              <a:t>Monitoring Progression of HCV</a:t>
            </a:r>
          </a:p>
        </p:txBody>
      </p:sp>
      <p:sp>
        <p:nvSpPr>
          <p:cNvPr id="3" name="Content">
            <a:extLst>
              <a:ext uri="{FF2B5EF4-FFF2-40B4-BE49-F238E27FC236}">
                <a16:creationId xmlns:a16="http://schemas.microsoft.com/office/drawing/2014/main" id="{D1B2EF01-87BD-4D35-BAC3-336A5EB5889B}"/>
              </a:ext>
            </a:extLst>
          </p:cNvPr>
          <p:cNvSpPr>
            <a:spLocks noGrp="1"/>
          </p:cNvSpPr>
          <p:nvPr>
            <p:ph idx="1"/>
          </p:nvPr>
        </p:nvSpPr>
        <p:spPr>
          <a:xfrm>
            <a:off x="363093" y="1825625"/>
            <a:ext cx="8417814" cy="4351338"/>
          </a:xfrm>
        </p:spPr>
        <p:txBody>
          <a:bodyPr>
            <a:normAutofit/>
          </a:bodyPr>
          <a:lstStyle/>
          <a:p>
            <a:pPr marL="0" indent="0">
              <a:lnSpc>
                <a:spcPct val="110000"/>
              </a:lnSpc>
              <a:spcBef>
                <a:spcPts val="0"/>
              </a:spcBef>
              <a:buNone/>
            </a:pPr>
            <a:r>
              <a:rPr lang="en-US" dirty="0"/>
              <a:t>Factors that may accelerate the progression of HCV</a:t>
            </a:r>
          </a:p>
          <a:p>
            <a:pPr lvl="3">
              <a:lnSpc>
                <a:spcPct val="110000"/>
              </a:lnSpc>
              <a:spcBef>
                <a:spcPts val="0"/>
              </a:spcBef>
            </a:pPr>
            <a:r>
              <a:rPr lang="en-US" sz="2400" dirty="0"/>
              <a:t>Alcohol consumption</a:t>
            </a:r>
          </a:p>
          <a:p>
            <a:pPr lvl="3">
              <a:lnSpc>
                <a:spcPct val="110000"/>
              </a:lnSpc>
              <a:spcBef>
                <a:spcPts val="0"/>
              </a:spcBef>
            </a:pPr>
            <a:r>
              <a:rPr lang="en-US" sz="2400" dirty="0"/>
              <a:t>HIV infection</a:t>
            </a:r>
          </a:p>
          <a:p>
            <a:pPr lvl="3">
              <a:lnSpc>
                <a:spcPct val="110000"/>
              </a:lnSpc>
              <a:spcBef>
                <a:spcPts val="0"/>
              </a:spcBef>
            </a:pPr>
            <a:r>
              <a:rPr lang="en-US" sz="2400" dirty="0"/>
              <a:t>Older age at the time of infection</a:t>
            </a:r>
          </a:p>
          <a:p>
            <a:pPr lvl="3">
              <a:lnSpc>
                <a:spcPct val="110000"/>
              </a:lnSpc>
              <a:spcBef>
                <a:spcPts val="0"/>
              </a:spcBef>
            </a:pPr>
            <a:r>
              <a:rPr lang="en-US" sz="2400" dirty="0"/>
              <a:t>Male sex at birth</a:t>
            </a:r>
          </a:p>
          <a:p>
            <a:pPr lvl="3">
              <a:lnSpc>
                <a:spcPct val="110000"/>
              </a:lnSpc>
              <a:spcBef>
                <a:spcPts val="0"/>
              </a:spcBef>
            </a:pPr>
            <a:r>
              <a:rPr lang="en-US" sz="2400" dirty="0"/>
              <a:t>Insulin resistance</a:t>
            </a:r>
          </a:p>
          <a:p>
            <a:pPr lvl="3">
              <a:lnSpc>
                <a:spcPct val="110000"/>
              </a:lnSpc>
              <a:spcBef>
                <a:spcPts val="0"/>
              </a:spcBef>
            </a:pPr>
            <a:r>
              <a:rPr lang="en-US" sz="2400" dirty="0"/>
              <a:t>Abnormal accumulation of fat in the liver (steatohepatitis – fatty liver disease)</a:t>
            </a:r>
          </a:p>
          <a:p>
            <a:pPr marL="2403475" lvl="3" indent="-225425">
              <a:spcBef>
                <a:spcPts val="0"/>
              </a:spcBef>
              <a:buSzPct val="75000"/>
              <a:buFont typeface="Courier New" panose="02070309020205020404" pitchFamily="49" charset="0"/>
              <a:buChar char="o"/>
            </a:pPr>
            <a:r>
              <a:rPr lang="en-US" sz="2200" dirty="0"/>
              <a:t>Non-alcoholic – diabetes  </a:t>
            </a:r>
          </a:p>
          <a:p>
            <a:pPr marL="2403475" lvl="3" indent="-225425">
              <a:spcBef>
                <a:spcPts val="0"/>
              </a:spcBef>
              <a:buSzPct val="75000"/>
              <a:buFont typeface="Courier New" panose="02070309020205020404" pitchFamily="49" charset="0"/>
              <a:buChar char="o"/>
            </a:pPr>
            <a:r>
              <a:rPr lang="en-US" sz="2200" dirty="0"/>
              <a:t>HCV genotype 3</a:t>
            </a:r>
            <a:endParaRPr lang="en-US" dirty="0"/>
          </a:p>
        </p:txBody>
      </p:sp>
    </p:spTree>
    <p:extLst>
      <p:ext uri="{BB962C8B-B14F-4D97-AF65-F5344CB8AC3E}">
        <p14:creationId xmlns:p14="http://schemas.microsoft.com/office/powerpoint/2010/main" val="2400040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B6EBC0A-4D96-4243-BC4B-41672B6A5420}"/>
              </a:ext>
            </a:extLst>
          </p:cNvPr>
          <p:cNvSpPr>
            <a:spLocks noGrp="1"/>
          </p:cNvSpPr>
          <p:nvPr>
            <p:ph type="title"/>
          </p:nvPr>
        </p:nvSpPr>
        <p:spPr/>
        <p:txBody>
          <a:bodyPr/>
          <a:lstStyle/>
          <a:p>
            <a:pPr algn="ctr"/>
            <a:r>
              <a:rPr lang="en-US" dirty="0"/>
              <a:t>Assess Alcohol Consumption </a:t>
            </a:r>
          </a:p>
        </p:txBody>
      </p:sp>
      <p:sp>
        <p:nvSpPr>
          <p:cNvPr id="3" name="Content">
            <a:extLst>
              <a:ext uri="{FF2B5EF4-FFF2-40B4-BE49-F238E27FC236}">
                <a16:creationId xmlns:a16="http://schemas.microsoft.com/office/drawing/2014/main" id="{9D048226-07A5-2049-8B97-7F8936F1B65A}"/>
              </a:ext>
            </a:extLst>
          </p:cNvPr>
          <p:cNvSpPr>
            <a:spLocks noGrp="1"/>
          </p:cNvSpPr>
          <p:nvPr>
            <p:ph idx="1"/>
          </p:nvPr>
        </p:nvSpPr>
        <p:spPr/>
        <p:txBody>
          <a:bodyPr>
            <a:normAutofit fontScale="85000" lnSpcReduction="20000"/>
          </a:bodyPr>
          <a:lstStyle/>
          <a:p>
            <a:pPr marL="0" indent="0">
              <a:lnSpc>
                <a:spcPct val="120000"/>
              </a:lnSpc>
              <a:spcBef>
                <a:spcPts val="600"/>
              </a:spcBef>
              <a:spcAft>
                <a:spcPts val="600"/>
              </a:spcAft>
              <a:buNone/>
            </a:pPr>
            <a:r>
              <a:rPr lang="en-US" sz="2400" dirty="0"/>
              <a:t>Alcohol consumption accelerates progression of liver fibrosis.</a:t>
            </a:r>
          </a:p>
          <a:p>
            <a:pPr marL="261938">
              <a:lnSpc>
                <a:spcPct val="120000"/>
              </a:lnSpc>
              <a:spcBef>
                <a:spcPts val="600"/>
              </a:spcBef>
              <a:spcAft>
                <a:spcPts val="600"/>
              </a:spcAft>
            </a:pPr>
            <a:r>
              <a:rPr lang="en-US" sz="2400" dirty="0">
                <a:sym typeface="+mn-ea"/>
              </a:rPr>
              <a:t>Alcohol-screening questions and brief intervention, if indicated </a:t>
            </a:r>
          </a:p>
          <a:p>
            <a:pPr marL="719138" lvl="1">
              <a:lnSpc>
                <a:spcPct val="120000"/>
              </a:lnSpc>
              <a:spcBef>
                <a:spcPts val="600"/>
              </a:spcBef>
              <a:spcAft>
                <a:spcPts val="600"/>
              </a:spcAft>
            </a:pPr>
            <a:r>
              <a:rPr lang="en-US" dirty="0"/>
              <a:t>“How many times in the past year have you had four to five or more drinks in one setting?” (four for women &lt;65 and five for men)</a:t>
            </a:r>
          </a:p>
          <a:p>
            <a:pPr marL="719138" lvl="1">
              <a:lnSpc>
                <a:spcPct val="120000"/>
              </a:lnSpc>
              <a:spcBef>
                <a:spcPts val="600"/>
              </a:spcBef>
              <a:spcAft>
                <a:spcPts val="600"/>
              </a:spcAft>
            </a:pPr>
            <a:r>
              <a:rPr lang="en-US" dirty="0"/>
              <a:t>CAGE questionnaire</a:t>
            </a:r>
          </a:p>
          <a:p>
            <a:pPr marL="719138" lvl="1">
              <a:lnSpc>
                <a:spcPct val="120000"/>
              </a:lnSpc>
              <a:spcBef>
                <a:spcPts val="600"/>
              </a:spcBef>
              <a:spcAft>
                <a:spcPts val="600"/>
              </a:spcAft>
            </a:pPr>
            <a:r>
              <a:rPr lang="en-US" dirty="0"/>
              <a:t>Center for Integrated Solution, SAMHSA-HRSA, </a:t>
            </a:r>
            <a:r>
              <a:rPr lang="en-US" dirty="0" err="1">
                <a:hlinkClick r:id="rId3" tooltip="Screening,Brief Intervention, and Referral to Treatment (SBIRT)"/>
              </a:rPr>
              <a:t>Screening,Brief</a:t>
            </a:r>
            <a:r>
              <a:rPr lang="en-US" dirty="0">
                <a:hlinkClick r:id="rId3" tooltip="Screening,Brief Intervention, and Referral to Treatment (SBIRT)"/>
              </a:rPr>
              <a:t> Intervention, and Referral to Treatment (SBIRT)</a:t>
            </a:r>
            <a:endParaRPr lang="en-US" dirty="0"/>
          </a:p>
          <a:p>
            <a:pPr marL="261938">
              <a:lnSpc>
                <a:spcPct val="120000"/>
              </a:lnSpc>
              <a:spcBef>
                <a:spcPts val="600"/>
              </a:spcBef>
              <a:spcAft>
                <a:spcPts val="600"/>
              </a:spcAft>
            </a:pPr>
            <a:r>
              <a:rPr lang="en-US" sz="2400" dirty="0"/>
              <a:t>SBIRT, (Screening Brief Intervention and Referral to Treatment), </a:t>
            </a:r>
            <a:r>
              <a:rPr lang="en-US" sz="2400" dirty="0">
                <a:solidFill>
                  <a:srgbClr val="FF0000"/>
                </a:solidFill>
              </a:rPr>
              <a:t>(accessible through) </a:t>
            </a:r>
            <a:r>
              <a:rPr lang="en-US" sz="2400" dirty="0"/>
              <a:t>ATTC SBIRT Trainer Registry</a:t>
            </a:r>
          </a:p>
        </p:txBody>
      </p:sp>
    </p:spTree>
    <p:extLst>
      <p:ext uri="{BB962C8B-B14F-4D97-AF65-F5344CB8AC3E}">
        <p14:creationId xmlns:p14="http://schemas.microsoft.com/office/powerpoint/2010/main" val="40792605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15A1FC9-AFAE-584C-A126-48D0EF12E26A}"/>
              </a:ext>
            </a:extLst>
          </p:cNvPr>
          <p:cNvSpPr>
            <a:spLocks noGrp="1"/>
          </p:cNvSpPr>
          <p:nvPr>
            <p:ph type="title"/>
          </p:nvPr>
        </p:nvSpPr>
        <p:spPr/>
        <p:txBody>
          <a:bodyPr/>
          <a:lstStyle/>
          <a:p>
            <a:pPr algn="ctr"/>
            <a:r>
              <a:rPr lang="en-US" dirty="0"/>
              <a:t>More Aspects of Monitoring</a:t>
            </a:r>
          </a:p>
        </p:txBody>
      </p:sp>
      <p:sp>
        <p:nvSpPr>
          <p:cNvPr id="3" name="Content">
            <a:extLst>
              <a:ext uri="{FF2B5EF4-FFF2-40B4-BE49-F238E27FC236}">
                <a16:creationId xmlns:a16="http://schemas.microsoft.com/office/drawing/2014/main" id="{345E78EC-02E7-214B-8CD2-34D76EA089EF}"/>
              </a:ext>
            </a:extLst>
          </p:cNvPr>
          <p:cNvSpPr>
            <a:spLocks noGrp="1"/>
          </p:cNvSpPr>
          <p:nvPr>
            <p:ph sz="quarter" idx="10"/>
          </p:nvPr>
        </p:nvSpPr>
        <p:spPr>
          <a:xfrm>
            <a:off x="249706" y="1713490"/>
            <a:ext cx="8601685" cy="3454400"/>
          </a:xfrm>
        </p:spPr>
        <p:txBody>
          <a:bodyPr>
            <a:normAutofit fontScale="25000" lnSpcReduction="20000"/>
          </a:bodyPr>
          <a:lstStyle/>
          <a:p>
            <a:pPr marL="0" indent="0">
              <a:lnSpc>
                <a:spcPct val="120000"/>
              </a:lnSpc>
              <a:spcBef>
                <a:spcPts val="600"/>
              </a:spcBef>
              <a:spcAft>
                <a:spcPts val="600"/>
              </a:spcAft>
              <a:buNone/>
            </a:pPr>
            <a:r>
              <a:rPr lang="en-US" sz="9600" dirty="0"/>
              <a:t>Test all patients for HBV, and provide harm-reduction options:</a:t>
            </a:r>
          </a:p>
          <a:p>
            <a:pPr marL="346472" indent="-172641">
              <a:lnSpc>
                <a:spcPct val="120000"/>
              </a:lnSpc>
              <a:spcBef>
                <a:spcPts val="600"/>
              </a:spcBef>
              <a:spcAft>
                <a:spcPts val="600"/>
              </a:spcAft>
            </a:pPr>
            <a:r>
              <a:rPr lang="en-US" sz="7200" dirty="0"/>
              <a:t>Use clean syringe and clean paraphernalia (e.g., cooker)    </a:t>
            </a:r>
          </a:p>
          <a:p>
            <a:pPr marL="346472" indent="-172641">
              <a:lnSpc>
                <a:spcPct val="120000"/>
              </a:lnSpc>
              <a:spcBef>
                <a:spcPts val="600"/>
              </a:spcBef>
              <a:spcAft>
                <a:spcPts val="600"/>
              </a:spcAft>
            </a:pPr>
            <a:r>
              <a:rPr lang="en-US" sz="7200" dirty="0"/>
              <a:t>Use barriers when having sex</a:t>
            </a:r>
          </a:p>
          <a:p>
            <a:pPr marL="346472" indent="-172641">
              <a:lnSpc>
                <a:spcPct val="120000"/>
              </a:lnSpc>
              <a:spcBef>
                <a:spcPts val="600"/>
              </a:spcBef>
              <a:spcAft>
                <a:spcPts val="600"/>
              </a:spcAft>
            </a:pPr>
            <a:r>
              <a:rPr lang="en-US" sz="7200" dirty="0"/>
              <a:t>Get vaccinated for HAB and HBV</a:t>
            </a:r>
          </a:p>
          <a:p>
            <a:pPr marL="346472" indent="-172641">
              <a:lnSpc>
                <a:spcPct val="120000"/>
              </a:lnSpc>
              <a:spcBef>
                <a:spcPts val="600"/>
              </a:spcBef>
              <a:spcAft>
                <a:spcPts val="600"/>
              </a:spcAft>
            </a:pPr>
            <a:r>
              <a:rPr lang="en-US" sz="7200" dirty="0"/>
              <a:t>Treat HBV in co-infected patients to permit </a:t>
            </a:r>
            <a:br>
              <a:rPr lang="en-US" sz="7200" dirty="0"/>
            </a:br>
            <a:r>
              <a:rPr lang="en-US" sz="7200" dirty="0"/>
              <a:t>HCV DAA therapy.</a:t>
            </a:r>
          </a:p>
          <a:p>
            <a:pPr marL="346472" indent="-172641">
              <a:lnSpc>
                <a:spcPct val="120000"/>
              </a:lnSpc>
              <a:spcBef>
                <a:spcPts val="600"/>
              </a:spcBef>
              <a:spcAft>
                <a:spcPts val="600"/>
              </a:spcAft>
            </a:pPr>
            <a:r>
              <a:rPr lang="en-US" sz="7200" dirty="0"/>
              <a:t>Patients without HCV who have low or </a:t>
            </a:r>
            <a:br>
              <a:rPr lang="en-US" sz="7200" dirty="0"/>
            </a:br>
            <a:r>
              <a:rPr lang="en-US" sz="7200" dirty="0"/>
              <a:t>undetectable HBV DNA levels should </a:t>
            </a:r>
            <a:br>
              <a:rPr lang="en-US" sz="7200" dirty="0"/>
            </a:br>
            <a:r>
              <a:rPr lang="en-US" sz="7200" dirty="0"/>
              <a:t>be monitored every 6 months.</a:t>
            </a:r>
          </a:p>
          <a:p>
            <a:pPr marL="346472" indent="-172641">
              <a:lnSpc>
                <a:spcPct val="120000"/>
              </a:lnSpc>
              <a:spcBef>
                <a:spcPts val="600"/>
              </a:spcBef>
              <a:spcAft>
                <a:spcPts val="600"/>
              </a:spcAft>
            </a:pPr>
            <a:r>
              <a:rPr lang="en-US" sz="7200" dirty="0"/>
              <a:t>Educate patients on hepatitis C transmission, </a:t>
            </a:r>
            <a:br>
              <a:rPr lang="en-US" sz="7200" dirty="0"/>
            </a:br>
            <a:r>
              <a:rPr lang="en-US" sz="7200" dirty="0"/>
              <a:t>progression and strategies to reduce harm.</a:t>
            </a:r>
          </a:p>
          <a:p>
            <a:pPr marL="346472" indent="-172641">
              <a:lnSpc>
                <a:spcPct val="120000"/>
              </a:lnSpc>
              <a:spcBef>
                <a:spcPts val="600"/>
              </a:spcBef>
              <a:spcAft>
                <a:spcPts val="600"/>
              </a:spcAft>
            </a:pPr>
            <a:r>
              <a:rPr lang="en-US" sz="7200" dirty="0"/>
              <a:t>Conduct clinical evaluation for treatment.</a:t>
            </a:r>
          </a:p>
        </p:txBody>
      </p:sp>
      <p:pic>
        <p:nvPicPr>
          <p:cNvPr id="8" name="Picture">
            <a:extLst>
              <a:ext uri="{FF2B5EF4-FFF2-40B4-BE49-F238E27FC236}">
                <a16:creationId xmlns:a16="http://schemas.microsoft.com/office/drawing/2014/main" id="{0107BF61-1CBC-4B5C-ADA9-ADE5C41B861D}"/>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07467" y="3719837"/>
            <a:ext cx="1809750" cy="1809750"/>
          </a:xfrm>
        </p:spPr>
      </p:pic>
    </p:spTree>
    <p:extLst>
      <p:ext uri="{BB962C8B-B14F-4D97-AF65-F5344CB8AC3E}">
        <p14:creationId xmlns:p14="http://schemas.microsoft.com/office/powerpoint/2010/main" val="26100764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40EDF9-A34F-1042-8929-BC93972CB5B7}"/>
              </a:ext>
            </a:extLst>
          </p:cNvPr>
          <p:cNvSpPr>
            <a:spLocks noGrp="1"/>
          </p:cNvSpPr>
          <p:nvPr>
            <p:ph type="title"/>
          </p:nvPr>
        </p:nvSpPr>
        <p:spPr/>
        <p:txBody>
          <a:bodyPr/>
          <a:lstStyle/>
          <a:p>
            <a:pPr algn="ctr"/>
            <a:r>
              <a:rPr lang="en-US" dirty="0"/>
              <a:t>Clinical Evaluation</a:t>
            </a:r>
          </a:p>
        </p:txBody>
      </p:sp>
      <p:sp>
        <p:nvSpPr>
          <p:cNvPr id="3" name="Content">
            <a:extLst>
              <a:ext uri="{FF2B5EF4-FFF2-40B4-BE49-F238E27FC236}">
                <a16:creationId xmlns:a16="http://schemas.microsoft.com/office/drawing/2014/main" id="{C5E250CB-3544-F64F-BF43-351AD167AF94}"/>
              </a:ext>
            </a:extLst>
          </p:cNvPr>
          <p:cNvSpPr>
            <a:spLocks noGrp="1"/>
          </p:cNvSpPr>
          <p:nvPr>
            <p:ph idx="1"/>
          </p:nvPr>
        </p:nvSpPr>
        <p:spPr>
          <a:xfrm>
            <a:off x="628650" y="1705310"/>
            <a:ext cx="8106276" cy="4351338"/>
          </a:xfrm>
        </p:spPr>
        <p:txBody>
          <a:bodyPr>
            <a:noAutofit/>
          </a:bodyPr>
          <a:lstStyle/>
          <a:p>
            <a:pPr indent="-170498">
              <a:lnSpc>
                <a:spcPct val="100000"/>
              </a:lnSpc>
              <a:spcBef>
                <a:spcPts val="600"/>
              </a:spcBef>
              <a:spcAft>
                <a:spcPts val="600"/>
              </a:spcAft>
            </a:pPr>
            <a:r>
              <a:rPr lang="en-US" sz="1800" dirty="0"/>
              <a:t>Blood tests </a:t>
            </a:r>
          </a:p>
          <a:p>
            <a:pPr lvl="1">
              <a:lnSpc>
                <a:spcPct val="100000"/>
              </a:lnSpc>
              <a:spcBef>
                <a:spcPts val="600"/>
              </a:spcBef>
              <a:spcAft>
                <a:spcPts val="600"/>
              </a:spcAft>
            </a:pPr>
            <a:r>
              <a:rPr lang="en-US" sz="1800" dirty="0"/>
              <a:t>Liver enzymes (ALT, AST)</a:t>
            </a:r>
          </a:p>
          <a:p>
            <a:pPr lvl="1">
              <a:lnSpc>
                <a:spcPct val="100000"/>
              </a:lnSpc>
              <a:spcBef>
                <a:spcPts val="600"/>
              </a:spcBef>
              <a:spcAft>
                <a:spcPts val="600"/>
              </a:spcAft>
            </a:pPr>
            <a:r>
              <a:rPr lang="en-US" sz="1800" dirty="0"/>
              <a:t>Liver-function tests (bilirubin, albumin, prothrombin time)</a:t>
            </a:r>
          </a:p>
          <a:p>
            <a:pPr lvl="1">
              <a:lnSpc>
                <a:spcPct val="100000"/>
              </a:lnSpc>
              <a:spcBef>
                <a:spcPts val="600"/>
              </a:spcBef>
              <a:spcAft>
                <a:spcPts val="600"/>
              </a:spcAft>
            </a:pPr>
            <a:r>
              <a:rPr lang="en-US" sz="1800" dirty="0"/>
              <a:t>HCV genotype</a:t>
            </a:r>
          </a:p>
          <a:p>
            <a:pPr lvl="1">
              <a:lnSpc>
                <a:spcPct val="100000"/>
              </a:lnSpc>
              <a:spcBef>
                <a:spcPts val="600"/>
              </a:spcBef>
              <a:spcAft>
                <a:spcPts val="600"/>
              </a:spcAft>
            </a:pPr>
            <a:r>
              <a:rPr lang="en-US" sz="1800" dirty="0"/>
              <a:t>Platelet count</a:t>
            </a:r>
          </a:p>
          <a:p>
            <a:pPr lvl="1">
              <a:lnSpc>
                <a:spcPct val="100000"/>
              </a:lnSpc>
              <a:spcBef>
                <a:spcPts val="600"/>
              </a:spcBef>
              <a:spcAft>
                <a:spcPts val="600"/>
              </a:spcAft>
            </a:pPr>
            <a:r>
              <a:rPr lang="en-US" sz="1800" dirty="0"/>
              <a:t>Screen for HIV and HBV</a:t>
            </a:r>
          </a:p>
          <a:p>
            <a:pPr indent="-170498">
              <a:lnSpc>
                <a:spcPct val="100000"/>
              </a:lnSpc>
              <a:spcBef>
                <a:spcPts val="600"/>
              </a:spcBef>
              <a:spcAft>
                <a:spcPts val="1200"/>
              </a:spcAft>
            </a:pPr>
            <a:r>
              <a:rPr lang="en-US" sz="1800" dirty="0"/>
              <a:t>Medical history, physical examination, assess degree of hepatic fibrosis, noninvasive markers, or elastography/</a:t>
            </a:r>
            <a:r>
              <a:rPr lang="en-US" sz="1800" dirty="0" err="1"/>
              <a:t>fibroscan</a:t>
            </a:r>
            <a:r>
              <a:rPr lang="en-US" sz="1800" dirty="0"/>
              <a:t> (</a:t>
            </a:r>
            <a:r>
              <a:rPr lang="en-US" sz="1800" b="1" dirty="0"/>
              <a:t>APRI, FIB4). </a:t>
            </a:r>
          </a:p>
          <a:p>
            <a:pPr indent="-170498">
              <a:lnSpc>
                <a:spcPct val="100000"/>
              </a:lnSpc>
              <a:spcBef>
                <a:spcPts val="600"/>
              </a:spcBef>
              <a:spcAft>
                <a:spcPts val="600"/>
              </a:spcAft>
            </a:pPr>
            <a:r>
              <a:rPr lang="en-US" sz="1800" dirty="0"/>
              <a:t>Liver-cancer screening for patients with cirrhosis (every six months)</a:t>
            </a:r>
          </a:p>
          <a:p>
            <a:pPr lvl="1" indent="-170498">
              <a:lnSpc>
                <a:spcPct val="100000"/>
              </a:lnSpc>
              <a:spcBef>
                <a:spcPts val="600"/>
              </a:spcBef>
              <a:spcAft>
                <a:spcPts val="600"/>
              </a:spcAft>
            </a:pPr>
            <a:r>
              <a:rPr lang="en-US" sz="1800" dirty="0"/>
              <a:t>Serum alpha-fetoprotein</a:t>
            </a:r>
          </a:p>
          <a:p>
            <a:pPr lvl="1" indent="-170498">
              <a:lnSpc>
                <a:spcPct val="100000"/>
              </a:lnSpc>
              <a:spcBef>
                <a:spcPts val="600"/>
              </a:spcBef>
              <a:spcAft>
                <a:spcPts val="600"/>
              </a:spcAft>
            </a:pPr>
            <a:r>
              <a:rPr lang="en-US" sz="1800" dirty="0"/>
              <a:t>Hepatic ultrasound</a:t>
            </a:r>
          </a:p>
        </p:txBody>
      </p:sp>
      <p:sp>
        <p:nvSpPr>
          <p:cNvPr id="4" name="source">
            <a:extLst>
              <a:ext uri="{FF2B5EF4-FFF2-40B4-BE49-F238E27FC236}">
                <a16:creationId xmlns:a16="http://schemas.microsoft.com/office/drawing/2014/main" id="{E8F9C22A-AC3A-4441-8EF0-60647040977E}"/>
              </a:ext>
            </a:extLst>
          </p:cNvPr>
          <p:cNvSpPr>
            <a:spLocks noGrp="1"/>
          </p:cNvSpPr>
          <p:nvPr>
            <p:ph type="body" sz="quarter" idx="12"/>
          </p:nvPr>
        </p:nvSpPr>
        <p:spPr/>
        <p:txBody>
          <a:bodyPr/>
          <a:lstStyle/>
          <a:p>
            <a:r>
              <a:rPr lang="en-US" b="1" dirty="0">
                <a:solidFill>
                  <a:srgbClr val="FF0000"/>
                </a:solidFill>
              </a:rPr>
              <a:t>ECHOSENS, </a:t>
            </a:r>
            <a:r>
              <a:rPr lang="en-US" b="1" dirty="0">
                <a:solidFill>
                  <a:srgbClr val="FF0000"/>
                </a:solidFill>
                <a:hlinkClick r:id="rId3">
                  <a:extLst>
                    <a:ext uri="{A12FA001-AC4F-418D-AE19-62706E023703}">
                      <ahyp:hlinkClr xmlns:ahyp="http://schemas.microsoft.com/office/drawing/2018/hyperlinkcolor" xmlns="" val="tx"/>
                    </a:ext>
                  </a:extLst>
                </a:hlinkClick>
              </a:rPr>
              <a:t>http://www.myliverexam.com/en/fibrometer-test.html</a:t>
            </a:r>
            <a:r>
              <a:rPr lang="en-US" b="1" dirty="0">
                <a:solidFill>
                  <a:srgbClr val="FF0000"/>
                </a:solidFill>
              </a:rPr>
              <a:t> </a:t>
            </a:r>
          </a:p>
        </p:txBody>
      </p:sp>
    </p:spTree>
    <p:extLst>
      <p:ext uri="{BB962C8B-B14F-4D97-AF65-F5344CB8AC3E}">
        <p14:creationId xmlns:p14="http://schemas.microsoft.com/office/powerpoint/2010/main" val="34970085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938B73-85D7-F346-A24C-390CD52984D5}"/>
              </a:ext>
            </a:extLst>
          </p:cNvPr>
          <p:cNvSpPr>
            <a:spLocks noGrp="1"/>
          </p:cNvSpPr>
          <p:nvPr>
            <p:ph type="title"/>
          </p:nvPr>
        </p:nvSpPr>
        <p:spPr/>
        <p:txBody>
          <a:bodyPr/>
          <a:lstStyle/>
          <a:p>
            <a:pPr algn="ctr"/>
            <a:r>
              <a:rPr lang="en-US" dirty="0"/>
              <a:t>Treatment Factors to Consider</a:t>
            </a:r>
          </a:p>
        </p:txBody>
      </p:sp>
      <p:sp>
        <p:nvSpPr>
          <p:cNvPr id="3" name="Content">
            <a:extLst>
              <a:ext uri="{FF2B5EF4-FFF2-40B4-BE49-F238E27FC236}">
                <a16:creationId xmlns:a16="http://schemas.microsoft.com/office/drawing/2014/main" id="{714C8024-C839-1447-812B-1B4604FD3FFB}"/>
              </a:ext>
            </a:extLst>
          </p:cNvPr>
          <p:cNvSpPr>
            <a:spLocks noGrp="1"/>
          </p:cNvSpPr>
          <p:nvPr>
            <p:ph idx="1"/>
          </p:nvPr>
        </p:nvSpPr>
        <p:spPr/>
        <p:txBody>
          <a:bodyPr>
            <a:normAutofit/>
          </a:bodyPr>
          <a:lstStyle/>
          <a:p>
            <a:pPr>
              <a:lnSpc>
                <a:spcPct val="120000"/>
              </a:lnSpc>
              <a:spcBef>
                <a:spcPts val="600"/>
              </a:spcBef>
              <a:spcAft>
                <a:spcPts val="600"/>
              </a:spcAft>
            </a:pPr>
            <a:r>
              <a:rPr lang="en-US" sz="2400" dirty="0"/>
              <a:t>Extent and severity of liver disease</a:t>
            </a:r>
          </a:p>
          <a:p>
            <a:pPr>
              <a:lnSpc>
                <a:spcPct val="120000"/>
              </a:lnSpc>
              <a:spcBef>
                <a:spcPts val="600"/>
              </a:spcBef>
              <a:spcAft>
                <a:spcPts val="600"/>
              </a:spcAft>
            </a:pPr>
            <a:r>
              <a:rPr lang="en-US" sz="2400" dirty="0"/>
              <a:t>Extrahepatic manifestations (e.g.,  cryoglobulinemia)</a:t>
            </a:r>
          </a:p>
          <a:p>
            <a:pPr>
              <a:lnSpc>
                <a:spcPct val="120000"/>
              </a:lnSpc>
              <a:spcBef>
                <a:spcPts val="600"/>
              </a:spcBef>
              <a:spcAft>
                <a:spcPts val="600"/>
              </a:spcAft>
            </a:pPr>
            <a:r>
              <a:rPr lang="en-US" sz="2400" dirty="0"/>
              <a:t>Patient preference</a:t>
            </a:r>
          </a:p>
          <a:p>
            <a:pPr>
              <a:lnSpc>
                <a:spcPct val="120000"/>
              </a:lnSpc>
              <a:spcBef>
                <a:spcPts val="600"/>
              </a:spcBef>
              <a:spcAft>
                <a:spcPts val="600"/>
              </a:spcAft>
            </a:pPr>
            <a:r>
              <a:rPr lang="en-US" sz="2400" dirty="0"/>
              <a:t>Drug-drug interactions</a:t>
            </a:r>
          </a:p>
          <a:p>
            <a:pPr>
              <a:lnSpc>
                <a:spcPct val="120000"/>
              </a:lnSpc>
              <a:spcBef>
                <a:spcPts val="600"/>
              </a:spcBef>
              <a:spcAft>
                <a:spcPts val="600"/>
              </a:spcAft>
            </a:pPr>
            <a:r>
              <a:rPr lang="en-US" sz="2400" dirty="0"/>
              <a:t>Comorbid HIV or other liver disease</a:t>
            </a:r>
          </a:p>
          <a:p>
            <a:pPr>
              <a:lnSpc>
                <a:spcPct val="120000"/>
              </a:lnSpc>
              <a:spcBef>
                <a:spcPts val="600"/>
              </a:spcBef>
              <a:spcAft>
                <a:spcPts val="600"/>
              </a:spcAft>
            </a:pPr>
            <a:r>
              <a:rPr lang="en-US" sz="2400" dirty="0"/>
              <a:t>Reinfection</a:t>
            </a:r>
          </a:p>
          <a:p>
            <a:pPr>
              <a:lnSpc>
                <a:spcPct val="120000"/>
              </a:lnSpc>
              <a:spcBef>
                <a:spcPts val="600"/>
              </a:spcBef>
              <a:spcAft>
                <a:spcPts val="600"/>
              </a:spcAft>
            </a:pPr>
            <a:r>
              <a:rPr lang="en-US" sz="2400" dirty="0"/>
              <a:t>Insurance coverage</a:t>
            </a:r>
          </a:p>
        </p:txBody>
      </p:sp>
      <p:sp>
        <p:nvSpPr>
          <p:cNvPr id="4" name="source">
            <a:extLst>
              <a:ext uri="{FF2B5EF4-FFF2-40B4-BE49-F238E27FC236}">
                <a16:creationId xmlns:a16="http://schemas.microsoft.com/office/drawing/2014/main" id="{A3816945-D5B8-4AA9-8FEC-86C3DE0296DC}"/>
              </a:ext>
            </a:extLst>
          </p:cNvPr>
          <p:cNvSpPr>
            <a:spLocks noGrp="1"/>
          </p:cNvSpPr>
          <p:nvPr>
            <p:ph type="body" sz="quarter" idx="12"/>
          </p:nvPr>
        </p:nvSpPr>
        <p:spPr/>
        <p:txBody>
          <a:bodyPr/>
          <a:lstStyle/>
          <a:p>
            <a:r>
              <a:rPr lang="en-US" b="1" dirty="0"/>
              <a:t>Source</a:t>
            </a:r>
            <a:r>
              <a:rPr lang="en-US" dirty="0"/>
              <a:t>: </a:t>
            </a:r>
            <a:r>
              <a:rPr lang="en-US" dirty="0">
                <a:hlinkClick r:id="rId3" tooltip="Hepatitis C Online - Making a Decision on When to Initiate HCV Therapy"/>
              </a:rPr>
              <a:t>Hepatitis C Online - Making a Decision on When to Initiate HCV Therapy</a:t>
            </a:r>
            <a:r>
              <a:rPr lang="en-US" dirty="0"/>
              <a:t> </a:t>
            </a:r>
          </a:p>
        </p:txBody>
      </p:sp>
    </p:spTree>
    <p:extLst>
      <p:ext uri="{BB962C8B-B14F-4D97-AF65-F5344CB8AC3E}">
        <p14:creationId xmlns:p14="http://schemas.microsoft.com/office/powerpoint/2010/main" val="2910980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390CEE9-C7B9-F44A-BE0B-9D63E038C3A8}"/>
              </a:ext>
            </a:extLst>
          </p:cNvPr>
          <p:cNvSpPr>
            <a:spLocks noGrp="1"/>
          </p:cNvSpPr>
          <p:nvPr>
            <p:ph type="title"/>
          </p:nvPr>
        </p:nvSpPr>
        <p:spPr/>
        <p:txBody>
          <a:bodyPr/>
          <a:lstStyle/>
          <a:p>
            <a:pPr algn="ctr"/>
            <a:r>
              <a:rPr lang="en-US" dirty="0">
                <a:cs typeface="Times New Roman" panose="02020603050405020304" pitchFamily="18" charset="0"/>
              </a:rPr>
              <a:t>HCV Treatments and Timeline (2016-2015-2014)</a:t>
            </a:r>
            <a:endParaRPr lang="en-US" dirty="0">
              <a:solidFill>
                <a:srgbClr val="FF0000"/>
              </a:solidFill>
            </a:endParaRPr>
          </a:p>
        </p:txBody>
      </p:sp>
      <p:pic>
        <p:nvPicPr>
          <p:cNvPr id="24" name="2016" descr="2016">
            <a:extLst>
              <a:ext uri="{FF2B5EF4-FFF2-40B4-BE49-F238E27FC236}">
                <a16:creationId xmlns:a16="http://schemas.microsoft.com/office/drawing/2014/main" id="{3943E7D7-7822-4941-AE57-98BDCC388242}"/>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p:pic>
      <p:sp>
        <p:nvSpPr>
          <p:cNvPr id="8" name="Content 2016">
            <a:extLst>
              <a:ext uri="{FF2B5EF4-FFF2-40B4-BE49-F238E27FC236}">
                <a16:creationId xmlns:a16="http://schemas.microsoft.com/office/drawing/2014/main" id="{9FA69E9D-2F94-4453-BDEB-1E04BFD1E01D}"/>
              </a:ext>
            </a:extLst>
          </p:cNvPr>
          <p:cNvSpPr>
            <a:spLocks noGrp="1"/>
          </p:cNvSpPr>
          <p:nvPr>
            <p:ph idx="17"/>
          </p:nvPr>
        </p:nvSpPr>
        <p:spPr>
          <a:xfrm>
            <a:off x="1427966" y="1828800"/>
            <a:ext cx="7324344" cy="998855"/>
          </a:xfrm>
        </p:spPr>
        <p:txBody>
          <a:bodyPr>
            <a:noAutofit/>
          </a:bodyPr>
          <a:lstStyle/>
          <a:p>
            <a:pPr>
              <a:spcAft>
                <a:spcPts val="900"/>
              </a:spcAft>
            </a:pPr>
            <a:r>
              <a:rPr lang="en-US" sz="1400" b="1" dirty="0" err="1"/>
              <a:t>Epclusa</a:t>
            </a:r>
            <a:r>
              <a:rPr lang="en-US" sz="1400" b="1" dirty="0"/>
              <a:t> </a:t>
            </a:r>
            <a:r>
              <a:rPr lang="en-US" sz="1400" dirty="0"/>
              <a:t>(sofosbuvir/</a:t>
            </a:r>
            <a:r>
              <a:rPr lang="en-US" sz="1400" dirty="0" err="1"/>
              <a:t>velpatasvir</a:t>
            </a:r>
            <a:r>
              <a:rPr lang="en-US" sz="1400" dirty="0"/>
              <a:t>) first all-oral, single-tablet regimen for adults with genotypes 1-6 (without cirrhosis, compensated or decompensated cirrhosis) </a:t>
            </a:r>
          </a:p>
          <a:p>
            <a:pPr>
              <a:spcAft>
                <a:spcPts val="900"/>
              </a:spcAft>
            </a:pPr>
            <a:r>
              <a:rPr lang="en-US" sz="1400" b="1" dirty="0" err="1"/>
              <a:t>Zepatier</a:t>
            </a:r>
            <a:r>
              <a:rPr lang="en-US" sz="1400" b="1" dirty="0"/>
              <a:t> </a:t>
            </a:r>
            <a:r>
              <a:rPr lang="en-US" sz="1400" dirty="0"/>
              <a:t>(elbasvir and grazoprevir)  with or without ribavirin for patients with genotypes 1 and 4 (treatment naïve without cirrhosis, compensated or decompensated cirrhosis) </a:t>
            </a:r>
          </a:p>
          <a:p>
            <a:endParaRPr lang="en-US" sz="1400" dirty="0"/>
          </a:p>
        </p:txBody>
      </p:sp>
      <p:pic>
        <p:nvPicPr>
          <p:cNvPr id="27" name="2015" descr="2015">
            <a:extLst>
              <a:ext uri="{FF2B5EF4-FFF2-40B4-BE49-F238E27FC236}">
                <a16:creationId xmlns:a16="http://schemas.microsoft.com/office/drawing/2014/main" id="{116325F3-35EE-494F-9635-D0E012A256CE}"/>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a:xfrm>
            <a:off x="268922" y="3329927"/>
            <a:ext cx="914400" cy="914400"/>
          </a:xfrm>
        </p:spPr>
      </p:pic>
      <p:sp>
        <p:nvSpPr>
          <p:cNvPr id="6" name="Content 2015">
            <a:extLst>
              <a:ext uri="{FF2B5EF4-FFF2-40B4-BE49-F238E27FC236}">
                <a16:creationId xmlns:a16="http://schemas.microsoft.com/office/drawing/2014/main" id="{486CE887-D9EB-497C-AF1A-AB69F6FFFBE2}"/>
              </a:ext>
            </a:extLst>
          </p:cNvPr>
          <p:cNvSpPr>
            <a:spLocks noGrp="1"/>
          </p:cNvSpPr>
          <p:nvPr>
            <p:ph idx="14"/>
          </p:nvPr>
        </p:nvSpPr>
        <p:spPr>
          <a:xfrm>
            <a:off x="1427967" y="3301670"/>
            <a:ext cx="7327726" cy="998855"/>
          </a:xfrm>
        </p:spPr>
        <p:txBody>
          <a:bodyPr>
            <a:noAutofit/>
          </a:bodyPr>
          <a:lstStyle/>
          <a:p>
            <a:pPr>
              <a:spcAft>
                <a:spcPts val="1200"/>
              </a:spcAft>
            </a:pPr>
            <a:r>
              <a:rPr lang="en-US" sz="1400" b="1" dirty="0" err="1"/>
              <a:t>Daklinza</a:t>
            </a:r>
            <a:r>
              <a:rPr lang="en-US" sz="1400" dirty="0"/>
              <a:t> (daclatasvir), for use with sofosbuvir and first 12-week, all-oral treatment for patients with genotype 3</a:t>
            </a:r>
          </a:p>
          <a:p>
            <a:pPr>
              <a:spcAft>
                <a:spcPts val="1200"/>
              </a:spcAft>
            </a:pPr>
            <a:r>
              <a:rPr lang="en-US" sz="1400" b="1" dirty="0" err="1"/>
              <a:t>Technivie</a:t>
            </a:r>
            <a:r>
              <a:rPr lang="en-US" sz="1400" b="1" dirty="0"/>
              <a:t> </a:t>
            </a:r>
            <a:r>
              <a:rPr lang="en-US" sz="1400" dirty="0"/>
              <a:t>(</a:t>
            </a:r>
            <a:r>
              <a:rPr lang="en-US" sz="1400" dirty="0" err="1"/>
              <a:t>ombitasvir</a:t>
            </a:r>
            <a:r>
              <a:rPr lang="en-US" sz="1400" dirty="0"/>
              <a:t>, </a:t>
            </a:r>
            <a:r>
              <a:rPr lang="en-US" sz="1400" dirty="0" err="1"/>
              <a:t>paritaprevir</a:t>
            </a:r>
            <a:r>
              <a:rPr lang="en-US" sz="1400" dirty="0"/>
              <a:t> and ritonavir)</a:t>
            </a:r>
            <a:r>
              <a:rPr lang="en-US" sz="1400" b="1" dirty="0"/>
              <a:t> </a:t>
            </a:r>
            <a:r>
              <a:rPr lang="en-US" sz="1400" dirty="0"/>
              <a:t>is used in combination with ribavirin for the treatment of patients  with genotype 4 without cirrhosis or  with compensated cirrhosis</a:t>
            </a:r>
          </a:p>
        </p:txBody>
      </p:sp>
      <p:pic>
        <p:nvPicPr>
          <p:cNvPr id="29" name="2014" descr="2014">
            <a:extLst>
              <a:ext uri="{FF2B5EF4-FFF2-40B4-BE49-F238E27FC236}">
                <a16:creationId xmlns:a16="http://schemas.microsoft.com/office/drawing/2014/main" id="{B07FC0F6-94C0-42E4-A1C5-D86C358C3207}"/>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l="963" r="963"/>
          <a:stretch>
            <a:fillRect/>
          </a:stretch>
        </p:blipFill>
        <p:spPr>
          <a:xfrm>
            <a:off x="268922" y="4833594"/>
            <a:ext cx="914400" cy="931826"/>
          </a:xfrm>
        </p:spPr>
      </p:pic>
      <p:sp>
        <p:nvSpPr>
          <p:cNvPr id="3" name="content 2014">
            <a:extLst>
              <a:ext uri="{FF2B5EF4-FFF2-40B4-BE49-F238E27FC236}">
                <a16:creationId xmlns:a16="http://schemas.microsoft.com/office/drawing/2014/main" id="{A3565B3C-1CFB-48A7-9B88-4056AF1A681A}"/>
              </a:ext>
            </a:extLst>
          </p:cNvPr>
          <p:cNvSpPr>
            <a:spLocks noGrp="1"/>
          </p:cNvSpPr>
          <p:nvPr>
            <p:ph idx="13"/>
          </p:nvPr>
        </p:nvSpPr>
        <p:spPr>
          <a:xfrm>
            <a:off x="1427966" y="4782312"/>
            <a:ext cx="7324344" cy="998855"/>
          </a:xfrm>
        </p:spPr>
        <p:txBody>
          <a:bodyPr>
            <a:noAutofit/>
          </a:bodyPr>
          <a:lstStyle/>
          <a:p>
            <a:pPr lvl="0">
              <a:spcAft>
                <a:spcPts val="1200"/>
              </a:spcAft>
              <a:defRPr/>
            </a:pPr>
            <a:r>
              <a:rPr lang="en-US" sz="1400" b="1" dirty="0"/>
              <a:t>Harvoni </a:t>
            </a:r>
            <a:r>
              <a:rPr lang="en-US" sz="1400" dirty="0"/>
              <a:t>(ledipasvir/sofosbuvir) first</a:t>
            </a:r>
            <a:r>
              <a:rPr lang="en-US" sz="1400" b="1" dirty="0"/>
              <a:t> </a:t>
            </a:r>
            <a:r>
              <a:rPr lang="en-US" sz="1400" dirty="0"/>
              <a:t>once-daily pill that doesn’t require interferon or ribavirin, treatment option for patients with genotype 1, (now approved for </a:t>
            </a:r>
            <a:r>
              <a:rPr lang="en-US" sz="1400" dirty="0" err="1"/>
              <a:t>gt</a:t>
            </a:r>
            <a:r>
              <a:rPr lang="en-US" sz="1400" dirty="0"/>
              <a:t> 1,4, 5, 6).</a:t>
            </a:r>
          </a:p>
          <a:p>
            <a:pPr lvl="0">
              <a:spcAft>
                <a:spcPts val="1200"/>
              </a:spcAft>
              <a:defRPr/>
            </a:pPr>
            <a:r>
              <a:rPr lang="en-US" sz="1400" b="1" dirty="0" err="1"/>
              <a:t>Viekira</a:t>
            </a:r>
            <a:r>
              <a:rPr lang="en-US" sz="1400" b="1" dirty="0"/>
              <a:t> Pak </a:t>
            </a:r>
            <a:r>
              <a:rPr lang="en-US" sz="1400" dirty="0"/>
              <a:t>(</a:t>
            </a:r>
            <a:r>
              <a:rPr lang="en-US" sz="1400" dirty="0" err="1"/>
              <a:t>ombitasvir</a:t>
            </a:r>
            <a:r>
              <a:rPr lang="en-US" sz="1400" dirty="0"/>
              <a:t>/</a:t>
            </a:r>
            <a:r>
              <a:rPr lang="en-US" sz="1400" dirty="0" err="1"/>
              <a:t>paritaprevir</a:t>
            </a:r>
            <a:r>
              <a:rPr lang="en-US" sz="1400" dirty="0"/>
              <a:t>/ritonavir and dasabuvir) oral combination therapy for the treatment of patients with genotype 1(with compensated cirrhosis)</a:t>
            </a:r>
          </a:p>
        </p:txBody>
      </p:sp>
      <p:sp>
        <p:nvSpPr>
          <p:cNvPr id="5" name="source">
            <a:extLst>
              <a:ext uri="{FF2B5EF4-FFF2-40B4-BE49-F238E27FC236}">
                <a16:creationId xmlns:a16="http://schemas.microsoft.com/office/drawing/2014/main" id="{882B00B5-A1E7-4D36-983F-D8C826AD938C}"/>
              </a:ext>
            </a:extLst>
          </p:cNvPr>
          <p:cNvSpPr>
            <a:spLocks noGrp="1"/>
          </p:cNvSpPr>
          <p:nvPr>
            <p:ph type="body" sz="quarter" idx="12"/>
          </p:nvPr>
        </p:nvSpPr>
        <p:spPr/>
        <p:txBody>
          <a:bodyPr/>
          <a:lstStyle/>
          <a:p>
            <a:r>
              <a:rPr lang="en-US" b="1" dirty="0"/>
              <a:t>Source</a:t>
            </a:r>
            <a:r>
              <a:rPr lang="en-US" dirty="0">
                <a:solidFill>
                  <a:srgbClr val="003D7A"/>
                </a:solidFill>
              </a:rPr>
              <a:t>: </a:t>
            </a:r>
            <a:r>
              <a:rPr lang="en-US" dirty="0">
                <a:hlinkClick r:id="rId6" tooltip="Hepatitis Central - Medications to Treat Hepatitis C - A Timeline"/>
              </a:rPr>
              <a:t>Hepatitis Central - Medications to Treat Hepatitis C - A Timeline</a:t>
            </a:r>
            <a:r>
              <a:rPr lang="en-US" dirty="0"/>
              <a:t> </a:t>
            </a:r>
          </a:p>
        </p:txBody>
      </p:sp>
    </p:spTree>
    <p:extLst>
      <p:ext uri="{BB962C8B-B14F-4D97-AF65-F5344CB8AC3E}">
        <p14:creationId xmlns:p14="http://schemas.microsoft.com/office/powerpoint/2010/main" val="17559472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390CEE9-C7B9-F44A-BE0B-9D63E038C3A8}"/>
              </a:ext>
            </a:extLst>
          </p:cNvPr>
          <p:cNvSpPr>
            <a:spLocks noGrp="1"/>
          </p:cNvSpPr>
          <p:nvPr>
            <p:ph type="title"/>
          </p:nvPr>
        </p:nvSpPr>
        <p:spPr/>
        <p:txBody>
          <a:bodyPr/>
          <a:lstStyle/>
          <a:p>
            <a:pPr algn="ctr"/>
            <a:r>
              <a:rPr lang="en-US" dirty="0">
                <a:cs typeface="Times New Roman" panose="02020603050405020304" pitchFamily="18" charset="0"/>
              </a:rPr>
              <a:t>HCV Treatments and Timeline (2013-2011-2002)</a:t>
            </a:r>
            <a:endParaRPr lang="en-US" dirty="0"/>
          </a:p>
        </p:txBody>
      </p:sp>
      <p:pic>
        <p:nvPicPr>
          <p:cNvPr id="18" name="2013">
            <a:extLst>
              <a:ext uri="{FF2B5EF4-FFF2-40B4-BE49-F238E27FC236}">
                <a16:creationId xmlns:a16="http://schemas.microsoft.com/office/drawing/2014/main" id="{81462CD9-92B2-4BF5-86BE-4AD525C3AD43}"/>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p:pic>
      <p:sp>
        <p:nvSpPr>
          <p:cNvPr id="3" name="Content for 2013">
            <a:extLst>
              <a:ext uri="{FF2B5EF4-FFF2-40B4-BE49-F238E27FC236}">
                <a16:creationId xmlns:a16="http://schemas.microsoft.com/office/drawing/2014/main" id="{1C01129F-3FFC-4FE9-9C87-75A52F30D35C}"/>
              </a:ext>
            </a:extLst>
          </p:cNvPr>
          <p:cNvSpPr>
            <a:spLocks noGrp="1"/>
          </p:cNvSpPr>
          <p:nvPr>
            <p:ph idx="13"/>
          </p:nvPr>
        </p:nvSpPr>
        <p:spPr>
          <a:xfrm>
            <a:off x="1545336" y="1825625"/>
            <a:ext cx="6812280" cy="998855"/>
          </a:xfrm>
        </p:spPr>
        <p:txBody>
          <a:bodyPr>
            <a:normAutofit fontScale="85000" lnSpcReduction="10000"/>
          </a:bodyPr>
          <a:lstStyle/>
          <a:p>
            <a:pPr lvl="0">
              <a:defRPr/>
            </a:pPr>
            <a:r>
              <a:rPr lang="en-US" b="1" dirty="0" err="1"/>
              <a:t>Olysio</a:t>
            </a:r>
            <a:r>
              <a:rPr lang="en-US" b="1" dirty="0"/>
              <a:t> </a:t>
            </a:r>
            <a:r>
              <a:rPr lang="en-US" dirty="0"/>
              <a:t>(</a:t>
            </a:r>
            <a:r>
              <a:rPr lang="en-US" dirty="0" err="1"/>
              <a:t>simeprevir</a:t>
            </a:r>
            <a:r>
              <a:rPr lang="en-US" dirty="0"/>
              <a:t>) capsules in combination with peginterferon alfa and ribavirin or with sofosbuvir, in treatment- naïve patients with genotype 1.</a:t>
            </a:r>
          </a:p>
          <a:p>
            <a:pPr lvl="0">
              <a:defRPr/>
            </a:pPr>
            <a:r>
              <a:rPr lang="en-US" b="1" dirty="0" err="1"/>
              <a:t>Sovaldi</a:t>
            </a:r>
            <a:r>
              <a:rPr lang="en-US" b="1" dirty="0"/>
              <a:t> </a:t>
            </a:r>
            <a:r>
              <a:rPr lang="en-US" dirty="0"/>
              <a:t>(sofosbuvir) tablets to be used in combination with ribavirin or with pegylated interferon and ribavirin. for  patients with genotypes 1, 2, 3 or 4.</a:t>
            </a:r>
          </a:p>
        </p:txBody>
      </p:sp>
      <p:pic>
        <p:nvPicPr>
          <p:cNvPr id="20" name="2011">
            <a:extLst>
              <a:ext uri="{FF2B5EF4-FFF2-40B4-BE49-F238E27FC236}">
                <a16:creationId xmlns:a16="http://schemas.microsoft.com/office/drawing/2014/main" id="{0BCD9085-6BDC-4901-BF79-63FB1C6FB78C}"/>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p:pic>
      <p:sp>
        <p:nvSpPr>
          <p:cNvPr id="4" name="Content for 2011">
            <a:extLst>
              <a:ext uri="{FF2B5EF4-FFF2-40B4-BE49-F238E27FC236}">
                <a16:creationId xmlns:a16="http://schemas.microsoft.com/office/drawing/2014/main" id="{0F4C56B4-DD67-4413-831F-2F4435DD6FDE}"/>
              </a:ext>
            </a:extLst>
          </p:cNvPr>
          <p:cNvSpPr>
            <a:spLocks noGrp="1"/>
          </p:cNvSpPr>
          <p:nvPr>
            <p:ph idx="14"/>
          </p:nvPr>
        </p:nvSpPr>
        <p:spPr>
          <a:xfrm>
            <a:off x="1545336" y="3324541"/>
            <a:ext cx="6812280" cy="998855"/>
          </a:xfrm>
        </p:spPr>
        <p:txBody>
          <a:bodyPr>
            <a:normAutofit fontScale="77500" lnSpcReduction="20000"/>
          </a:bodyPr>
          <a:lstStyle/>
          <a:p>
            <a:r>
              <a:rPr lang="en-US" b="1" dirty="0" err="1"/>
              <a:t>Victrelis</a:t>
            </a:r>
            <a:r>
              <a:rPr lang="en-US" b="1" dirty="0"/>
              <a:t> </a:t>
            </a:r>
            <a:r>
              <a:rPr lang="en-US" dirty="0"/>
              <a:t>(boceprevir) in combination with peginterferon alfa and ribavirin, for the treatment of genotype 1 (treatment naïve, experienced, with compensated or decompensated cirrhosis).</a:t>
            </a:r>
            <a:br>
              <a:rPr lang="en-US" dirty="0"/>
            </a:br>
            <a:r>
              <a:rPr lang="en-US" b="1" dirty="0" err="1"/>
              <a:t>Incivek</a:t>
            </a:r>
            <a:r>
              <a:rPr lang="en-US" b="1" dirty="0"/>
              <a:t> </a:t>
            </a:r>
            <a:r>
              <a:rPr lang="en-US" dirty="0"/>
              <a:t>(telaprevir) in combination with peginterferon alfa and ribavirin for the treatment of genotype 1 (treatment naïve, experienced, with compensated or decompensated cirrhosis)</a:t>
            </a:r>
          </a:p>
        </p:txBody>
      </p:sp>
      <p:pic>
        <p:nvPicPr>
          <p:cNvPr id="22" name="2002">
            <a:extLst>
              <a:ext uri="{FF2B5EF4-FFF2-40B4-BE49-F238E27FC236}">
                <a16:creationId xmlns:a16="http://schemas.microsoft.com/office/drawing/2014/main" id="{115F70E0-DE75-47E3-8530-9147A2114D2A}"/>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l="963" r="963"/>
          <a:stretch>
            <a:fillRect/>
          </a:stretch>
        </p:blipFill>
        <p:spPr/>
      </p:pic>
      <p:sp>
        <p:nvSpPr>
          <p:cNvPr id="6" name="Content for 2002">
            <a:extLst>
              <a:ext uri="{FF2B5EF4-FFF2-40B4-BE49-F238E27FC236}">
                <a16:creationId xmlns:a16="http://schemas.microsoft.com/office/drawing/2014/main" id="{B6239C44-6D2F-4D51-9EA7-4824DB6DD95B}"/>
              </a:ext>
            </a:extLst>
          </p:cNvPr>
          <p:cNvSpPr>
            <a:spLocks noGrp="1"/>
          </p:cNvSpPr>
          <p:nvPr>
            <p:ph idx="17"/>
          </p:nvPr>
        </p:nvSpPr>
        <p:spPr>
          <a:xfrm>
            <a:off x="1545336" y="4627404"/>
            <a:ext cx="6812280" cy="998855"/>
          </a:xfrm>
        </p:spPr>
        <p:txBody>
          <a:bodyPr>
            <a:noAutofit/>
          </a:bodyPr>
          <a:lstStyle/>
          <a:p>
            <a:pPr lvl="0">
              <a:spcAft>
                <a:spcPts val="1200"/>
              </a:spcAft>
            </a:pPr>
            <a:r>
              <a:rPr lang="en-US" sz="1400" b="1" dirty="0" err="1"/>
              <a:t>Pegasys</a:t>
            </a:r>
            <a:r>
              <a:rPr lang="en-US" sz="1400" b="1" dirty="0"/>
              <a:t> </a:t>
            </a:r>
            <a:r>
              <a:rPr lang="en-US" sz="1400" dirty="0"/>
              <a:t>(peginterferon alfa-2a) for the treatment of chronic HCV as part of a combination therapy</a:t>
            </a:r>
          </a:p>
          <a:p>
            <a:pPr>
              <a:spcAft>
                <a:spcPts val="1200"/>
              </a:spcAft>
            </a:pPr>
            <a:r>
              <a:rPr lang="en-US" sz="1400" b="1" dirty="0" err="1"/>
              <a:t>Copegasus</a:t>
            </a:r>
            <a:r>
              <a:rPr lang="en-US" sz="1400" dirty="0"/>
              <a:t>. (ribavirin) in combination with </a:t>
            </a:r>
            <a:r>
              <a:rPr lang="en-US" sz="1400" dirty="0" err="1"/>
              <a:t>Pegasys</a:t>
            </a:r>
            <a:r>
              <a:rPr lang="en-US" sz="1400" dirty="0"/>
              <a:t> in patients five years of age and older (with compensated liver disease that was not previously treated with interferon alpha as well as in adults coinfected with HIV)</a:t>
            </a:r>
          </a:p>
        </p:txBody>
      </p:sp>
      <p:sp>
        <p:nvSpPr>
          <p:cNvPr id="2" name="source">
            <a:extLst>
              <a:ext uri="{FF2B5EF4-FFF2-40B4-BE49-F238E27FC236}">
                <a16:creationId xmlns:a16="http://schemas.microsoft.com/office/drawing/2014/main" id="{7975A460-F4D1-4994-9677-CA7767A4A381}"/>
              </a:ext>
            </a:extLst>
          </p:cNvPr>
          <p:cNvSpPr>
            <a:spLocks noGrp="1"/>
          </p:cNvSpPr>
          <p:nvPr>
            <p:ph type="body" sz="quarter" idx="12"/>
          </p:nvPr>
        </p:nvSpPr>
        <p:spPr/>
        <p:txBody>
          <a:bodyPr/>
          <a:lstStyle/>
          <a:p>
            <a:r>
              <a:rPr lang="en-US" b="1" dirty="0"/>
              <a:t>Source</a:t>
            </a:r>
            <a:r>
              <a:rPr lang="en-US" dirty="0">
                <a:solidFill>
                  <a:srgbClr val="003D7A"/>
                </a:solidFill>
              </a:rPr>
              <a:t>: </a:t>
            </a:r>
            <a:r>
              <a:rPr lang="en-US" dirty="0">
                <a:hlinkClick r:id="rId6" tooltip="Hepatitis Central - Medications to Treat Hepatitis C - A Timeline"/>
              </a:rPr>
              <a:t>Hepatitis Central - Medications to Treat Hepatitis C - A Timeline</a:t>
            </a:r>
            <a:r>
              <a:rPr lang="en-US" dirty="0"/>
              <a:t> </a:t>
            </a:r>
          </a:p>
        </p:txBody>
      </p:sp>
    </p:spTree>
    <p:extLst>
      <p:ext uri="{BB962C8B-B14F-4D97-AF65-F5344CB8AC3E}">
        <p14:creationId xmlns:p14="http://schemas.microsoft.com/office/powerpoint/2010/main" val="40198301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390CEE9-C7B9-F44A-BE0B-9D63E038C3A8}"/>
              </a:ext>
            </a:extLst>
          </p:cNvPr>
          <p:cNvSpPr>
            <a:spLocks noGrp="1"/>
          </p:cNvSpPr>
          <p:nvPr>
            <p:ph type="title"/>
          </p:nvPr>
        </p:nvSpPr>
        <p:spPr/>
        <p:txBody>
          <a:bodyPr/>
          <a:lstStyle/>
          <a:p>
            <a:pPr algn="ctr"/>
            <a:r>
              <a:rPr lang="en-US" dirty="0">
                <a:cs typeface="Times New Roman" panose="02020603050405020304" pitchFamily="18" charset="0"/>
              </a:rPr>
              <a:t>HCV Treatments and Timeline (2001-1998)</a:t>
            </a:r>
            <a:endParaRPr lang="en-US" dirty="0"/>
          </a:p>
        </p:txBody>
      </p:sp>
      <p:pic>
        <p:nvPicPr>
          <p:cNvPr id="19" name="2001">
            <a:extLst>
              <a:ext uri="{FF2B5EF4-FFF2-40B4-BE49-F238E27FC236}">
                <a16:creationId xmlns:a16="http://schemas.microsoft.com/office/drawing/2014/main" id="{CFAFBD85-C5F2-49A0-8A22-4EECDF2C4884}"/>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a:stretch>
            <a:fillRect/>
          </a:stretch>
        </p:blipFill>
        <p:spPr/>
      </p:pic>
      <p:sp>
        <p:nvSpPr>
          <p:cNvPr id="3" name="Content for 2001">
            <a:extLst>
              <a:ext uri="{FF2B5EF4-FFF2-40B4-BE49-F238E27FC236}">
                <a16:creationId xmlns:a16="http://schemas.microsoft.com/office/drawing/2014/main" id="{70F29B60-2FDE-47C9-808E-6DFB0196DBF7}"/>
              </a:ext>
            </a:extLst>
          </p:cNvPr>
          <p:cNvSpPr>
            <a:spLocks noGrp="1"/>
          </p:cNvSpPr>
          <p:nvPr>
            <p:ph idx="13"/>
          </p:nvPr>
        </p:nvSpPr>
        <p:spPr>
          <a:xfrm>
            <a:off x="1545336" y="1825625"/>
            <a:ext cx="6812280" cy="998855"/>
          </a:xfrm>
        </p:spPr>
        <p:txBody>
          <a:bodyPr/>
          <a:lstStyle/>
          <a:p>
            <a:r>
              <a:rPr lang="en-US" b="1" dirty="0" err="1"/>
              <a:t>Pegintron</a:t>
            </a:r>
            <a:r>
              <a:rPr lang="en-US" b="1" dirty="0"/>
              <a:t> </a:t>
            </a:r>
            <a:r>
              <a:rPr lang="en-US" dirty="0"/>
              <a:t>(peginterferon alfa-2b) injections for treatment of chronic HCV patients with compensated liver disease</a:t>
            </a:r>
          </a:p>
        </p:txBody>
      </p:sp>
      <p:pic>
        <p:nvPicPr>
          <p:cNvPr id="17" name="1998">
            <a:extLst>
              <a:ext uri="{FF2B5EF4-FFF2-40B4-BE49-F238E27FC236}">
                <a16:creationId xmlns:a16="http://schemas.microsoft.com/office/drawing/2014/main" id="{3DA6B4A2-F6AB-45E4-9051-A04076EA49C1}"/>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p:pic>
      <p:sp>
        <p:nvSpPr>
          <p:cNvPr id="4" name="Content 1998">
            <a:extLst>
              <a:ext uri="{FF2B5EF4-FFF2-40B4-BE49-F238E27FC236}">
                <a16:creationId xmlns:a16="http://schemas.microsoft.com/office/drawing/2014/main" id="{35FFB33F-26CE-478F-BB3D-1082CEB2AA43}"/>
              </a:ext>
            </a:extLst>
          </p:cNvPr>
          <p:cNvSpPr>
            <a:spLocks noGrp="1"/>
          </p:cNvSpPr>
          <p:nvPr>
            <p:ph idx="14"/>
          </p:nvPr>
        </p:nvSpPr>
        <p:spPr>
          <a:xfrm>
            <a:off x="1545336" y="3324541"/>
            <a:ext cx="6812280" cy="998855"/>
          </a:xfrm>
        </p:spPr>
        <p:txBody>
          <a:bodyPr>
            <a:normAutofit lnSpcReduction="10000"/>
          </a:bodyPr>
          <a:lstStyle/>
          <a:p>
            <a:r>
              <a:rPr lang="en-US" b="1" dirty="0" err="1"/>
              <a:t>Rebetol</a:t>
            </a:r>
            <a:r>
              <a:rPr lang="en-US" dirty="0"/>
              <a:t> (ribavirin) to be used in combination with interferon alfa-2b (both pegylated and non-pegylated) injections for the treatment of chronic hepatitis C in patients three years of age and older with compensated liver disease.</a:t>
            </a:r>
          </a:p>
        </p:txBody>
      </p:sp>
      <p:sp>
        <p:nvSpPr>
          <p:cNvPr id="16" name="Content">
            <a:extLst>
              <a:ext uri="{FF2B5EF4-FFF2-40B4-BE49-F238E27FC236}">
                <a16:creationId xmlns:a16="http://schemas.microsoft.com/office/drawing/2014/main" id="{542D8848-C5E8-6B4E-A5AF-F1F77BBD824F}"/>
              </a:ext>
            </a:extLst>
          </p:cNvPr>
          <p:cNvSpPr txBox="1"/>
          <p:nvPr/>
        </p:nvSpPr>
        <p:spPr>
          <a:xfrm>
            <a:off x="502920" y="4623635"/>
            <a:ext cx="8641080" cy="1323439"/>
          </a:xfrm>
          <a:prstGeom prst="rect">
            <a:avLst/>
          </a:prstGeom>
          <a:noFill/>
          <a:ln>
            <a:noFill/>
          </a:ln>
        </p:spPr>
        <p:txBody>
          <a:bodyPr wrap="square" rtlCol="0">
            <a:spAutoFit/>
          </a:bodyPr>
          <a:lstStyle/>
          <a:p>
            <a:r>
              <a:rPr lang="en-US" sz="1600" dirty="0">
                <a:latin typeface="Arial" panose="020B0604020202020204" pitchFamily="34" charset="0"/>
                <a:cs typeface="Arial" panose="020B0604020202020204" pitchFamily="34" charset="0"/>
              </a:rPr>
              <a:t>AASLD, IDSA,</a:t>
            </a:r>
          </a:p>
          <a:p>
            <a:r>
              <a:rPr lang="en-US" sz="1600" b="1" dirty="0">
                <a:latin typeface="Arial" panose="020B0604020202020204" pitchFamily="34" charset="0"/>
                <a:cs typeface="Arial" panose="020B0604020202020204" pitchFamily="34" charset="0"/>
                <a:hlinkClick r:id="rId5"/>
              </a:rPr>
              <a:t>HCV Guidance: Recommendations for Testing, Managing, and Treating Hepatitis C</a:t>
            </a:r>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HCV Guidelines.org</a:t>
            </a:r>
            <a:endParaRPr lang="en-US" sz="16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endParaRPr>
          </a:p>
          <a:p>
            <a:r>
              <a:rPr lang="en-US" sz="16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http://www.hcvguidelines.org/full-report/initial-treatment-hcv-infection</a:t>
            </a:r>
            <a:r>
              <a:rPr lang="en-US" sz="1600" dirty="0">
                <a:latin typeface="Arial" panose="020B0604020202020204" pitchFamily="34" charset="0"/>
                <a:cs typeface="Arial" panose="020B0604020202020204" pitchFamily="34" charset="0"/>
              </a:rPr>
              <a:t>  </a:t>
            </a:r>
          </a:p>
        </p:txBody>
      </p:sp>
      <p:sp>
        <p:nvSpPr>
          <p:cNvPr id="2" name="source">
            <a:extLst>
              <a:ext uri="{FF2B5EF4-FFF2-40B4-BE49-F238E27FC236}">
                <a16:creationId xmlns:a16="http://schemas.microsoft.com/office/drawing/2014/main" id="{6772BAB5-9B9B-4FB4-9EC7-0FAEA6B407FE}"/>
              </a:ext>
            </a:extLst>
          </p:cNvPr>
          <p:cNvSpPr>
            <a:spLocks noGrp="1"/>
          </p:cNvSpPr>
          <p:nvPr>
            <p:ph type="body" sz="quarter" idx="12"/>
          </p:nvPr>
        </p:nvSpPr>
        <p:spPr/>
        <p:txBody>
          <a:bodyPr/>
          <a:lstStyle/>
          <a:p>
            <a:r>
              <a:rPr lang="en-US" b="1" dirty="0"/>
              <a:t>Source</a:t>
            </a:r>
            <a:r>
              <a:rPr lang="en-US" dirty="0">
                <a:solidFill>
                  <a:srgbClr val="003D7A"/>
                </a:solidFill>
              </a:rPr>
              <a:t>: </a:t>
            </a:r>
            <a:r>
              <a:rPr lang="en-US" dirty="0">
                <a:hlinkClick r:id="rId7" tooltip="Hepatitis Central - Medications to Treat Hepatitis C - A Timeline"/>
              </a:rPr>
              <a:t>Hepatitis Central - Medications to Treat Hepatitis C - A Timeline</a:t>
            </a:r>
            <a:r>
              <a:rPr lang="en-US" dirty="0"/>
              <a:t> </a:t>
            </a:r>
          </a:p>
        </p:txBody>
      </p:sp>
    </p:spTree>
    <p:extLst>
      <p:ext uri="{BB962C8B-B14F-4D97-AF65-F5344CB8AC3E}">
        <p14:creationId xmlns:p14="http://schemas.microsoft.com/office/powerpoint/2010/main" val="378183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8854140-9ECF-8042-BA21-1948C1CA0FC2}"/>
              </a:ext>
            </a:extLst>
          </p:cNvPr>
          <p:cNvSpPr>
            <a:spLocks noGrp="1"/>
          </p:cNvSpPr>
          <p:nvPr>
            <p:ph type="title"/>
          </p:nvPr>
        </p:nvSpPr>
        <p:spPr>
          <a:solidFill>
            <a:schemeClr val="bg2"/>
          </a:solidFill>
        </p:spPr>
        <p:txBody>
          <a:bodyPr/>
          <a:lstStyle/>
          <a:p>
            <a:pPr algn="ctr"/>
            <a:r>
              <a:rPr lang="en-US" dirty="0"/>
              <a:t>Learning Objectives</a:t>
            </a:r>
          </a:p>
        </p:txBody>
      </p:sp>
      <p:sp>
        <p:nvSpPr>
          <p:cNvPr id="3" name="Content">
            <a:extLst>
              <a:ext uri="{FF2B5EF4-FFF2-40B4-BE49-F238E27FC236}">
                <a16:creationId xmlns:a16="http://schemas.microsoft.com/office/drawing/2014/main" id="{59EEE899-DABC-A744-AF6F-068A5918CE74}"/>
              </a:ext>
            </a:extLst>
          </p:cNvPr>
          <p:cNvSpPr>
            <a:spLocks noGrp="1"/>
          </p:cNvSpPr>
          <p:nvPr>
            <p:ph idx="1"/>
          </p:nvPr>
        </p:nvSpPr>
        <p:spPr>
          <a:xfrm>
            <a:off x="628650" y="1825625"/>
            <a:ext cx="8072438" cy="4351338"/>
          </a:xfrm>
        </p:spPr>
        <p:txBody>
          <a:bodyPr>
            <a:noAutofit/>
          </a:bodyPr>
          <a:lstStyle/>
          <a:p>
            <a:pPr marL="544116" indent="-457200">
              <a:spcBef>
                <a:spcPts val="1200"/>
              </a:spcBef>
              <a:buFont typeface="+mj-lt"/>
              <a:buAutoNum type="arabicPeriod"/>
            </a:pPr>
            <a:r>
              <a:rPr lang="en-US" sz="2000" dirty="0"/>
              <a:t>List at least three populations impacted by the opioid crisis, 2019.</a:t>
            </a:r>
          </a:p>
          <a:p>
            <a:pPr marL="544116" indent="-457200">
              <a:spcBef>
                <a:spcPts val="1200"/>
              </a:spcBef>
              <a:buFont typeface="+mj-lt"/>
              <a:buAutoNum type="arabicPeriod"/>
            </a:pPr>
            <a:r>
              <a:rPr lang="en-US" sz="2000" dirty="0"/>
              <a:t>List at least three infections that result from injection drug use.</a:t>
            </a:r>
          </a:p>
          <a:p>
            <a:pPr marL="544116" indent="-457200">
              <a:spcBef>
                <a:spcPts val="1200"/>
              </a:spcBef>
              <a:buFont typeface="+mj-lt"/>
              <a:buAutoNum type="arabicPeriod"/>
            </a:pPr>
            <a:r>
              <a:rPr lang="en-US" sz="2000" dirty="0"/>
              <a:t>Discuss at least two reasons why it is important to promote Hepatitis C screening and confirmatory diagnostic testing.</a:t>
            </a:r>
          </a:p>
          <a:p>
            <a:pPr marL="544116" indent="-457200">
              <a:spcBef>
                <a:spcPts val="1200"/>
              </a:spcBef>
              <a:buFont typeface="+mj-lt"/>
              <a:buAutoNum type="arabicPeriod"/>
            </a:pPr>
            <a:r>
              <a:rPr lang="en-US" sz="2000" dirty="0"/>
              <a:t>Describe at least three prevention messages that can be used to promote hepatitis C screening and testing.</a:t>
            </a:r>
          </a:p>
          <a:p>
            <a:pPr marL="544116" indent="-457200">
              <a:spcBef>
                <a:spcPts val="1200"/>
              </a:spcBef>
              <a:buFont typeface="+mj-lt"/>
              <a:buAutoNum type="arabicPeriod"/>
            </a:pPr>
            <a:r>
              <a:rPr lang="en-US" sz="2000" dirty="0"/>
              <a:t>List at least three treatment factors to consider and describe at least two new treatment options available for patients with HCV.</a:t>
            </a:r>
            <a:endParaRPr lang="en-US" sz="2000" b="1" dirty="0"/>
          </a:p>
          <a:p>
            <a:pPr marL="544116" indent="-457200">
              <a:spcBef>
                <a:spcPts val="1200"/>
              </a:spcBef>
              <a:buFont typeface="+mj-lt"/>
              <a:buAutoNum type="arabicPeriod"/>
            </a:pPr>
            <a:r>
              <a:rPr lang="en-US" sz="2000" dirty="0"/>
              <a:t>Provide examples of at least three strategies to link persons infected with HCV-focused health care.</a:t>
            </a:r>
            <a:endParaRPr lang="en-US" sz="2000" b="1" dirty="0"/>
          </a:p>
        </p:txBody>
      </p:sp>
    </p:spTree>
    <p:extLst>
      <p:ext uri="{BB962C8B-B14F-4D97-AF65-F5344CB8AC3E}">
        <p14:creationId xmlns:p14="http://schemas.microsoft.com/office/powerpoint/2010/main" val="1293873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3B0C8EF-86AA-C44D-8DF6-333E596C9A75}"/>
              </a:ext>
            </a:extLst>
          </p:cNvPr>
          <p:cNvSpPr>
            <a:spLocks noGrp="1"/>
          </p:cNvSpPr>
          <p:nvPr>
            <p:ph type="title"/>
          </p:nvPr>
        </p:nvSpPr>
        <p:spPr/>
        <p:txBody>
          <a:bodyPr/>
          <a:lstStyle/>
          <a:p>
            <a:pPr algn="ctr"/>
            <a:r>
              <a:rPr lang="en-US" dirty="0"/>
              <a:t>Current Recommended Treatment</a:t>
            </a:r>
            <a:endParaRPr lang="en-US" dirty="0">
              <a:highlight>
                <a:srgbClr val="FFFF00"/>
              </a:highlight>
            </a:endParaRPr>
          </a:p>
        </p:txBody>
      </p:sp>
      <p:sp>
        <p:nvSpPr>
          <p:cNvPr id="3" name="Content">
            <a:extLst>
              <a:ext uri="{FF2B5EF4-FFF2-40B4-BE49-F238E27FC236}">
                <a16:creationId xmlns:a16="http://schemas.microsoft.com/office/drawing/2014/main" id="{1D54C6F1-ED58-4E76-9735-F2E7D903EC91}"/>
              </a:ext>
            </a:extLst>
          </p:cNvPr>
          <p:cNvSpPr>
            <a:spLocks noGrp="1"/>
          </p:cNvSpPr>
          <p:nvPr>
            <p:ph idx="1"/>
          </p:nvPr>
        </p:nvSpPr>
        <p:spPr/>
        <p:txBody>
          <a:bodyPr/>
          <a:lstStyle/>
          <a:p>
            <a:pPr>
              <a:lnSpc>
                <a:spcPct val="100000"/>
              </a:lnSpc>
              <a:spcBef>
                <a:spcPts val="600"/>
              </a:spcBef>
              <a:spcAft>
                <a:spcPts val="1200"/>
              </a:spcAft>
            </a:pPr>
            <a:r>
              <a:rPr lang="en-US" dirty="0" err="1"/>
              <a:t>Mavyret</a:t>
            </a:r>
            <a:r>
              <a:rPr lang="en-US" dirty="0"/>
              <a:t> (</a:t>
            </a:r>
            <a:r>
              <a:rPr lang="en-US" dirty="0" err="1"/>
              <a:t>glevaprevir</a:t>
            </a:r>
            <a:r>
              <a:rPr lang="en-US" dirty="0"/>
              <a:t>/</a:t>
            </a:r>
            <a:r>
              <a:rPr lang="en-US" dirty="0" err="1"/>
              <a:t>pibrentasvir</a:t>
            </a:r>
            <a:r>
              <a:rPr lang="en-US" dirty="0"/>
              <a:t>), a regimen of 8,12 or 16 weeks, is now preferred for patients without advanced liver disease.</a:t>
            </a:r>
          </a:p>
          <a:p>
            <a:pPr>
              <a:lnSpc>
                <a:spcPct val="100000"/>
              </a:lnSpc>
              <a:spcBef>
                <a:spcPts val="600"/>
              </a:spcBef>
              <a:spcAft>
                <a:spcPts val="1200"/>
              </a:spcAft>
            </a:pPr>
            <a:r>
              <a:rPr lang="en-US" dirty="0"/>
              <a:t>Genotypes 1 through 6 are curable with </a:t>
            </a:r>
            <a:r>
              <a:rPr lang="en-US" dirty="0" err="1"/>
              <a:t>Mavyret</a:t>
            </a:r>
            <a:r>
              <a:rPr lang="en-US" dirty="0"/>
              <a:t>, with or without cirrhosis.</a:t>
            </a:r>
          </a:p>
          <a:p>
            <a:pPr>
              <a:lnSpc>
                <a:spcPct val="100000"/>
              </a:lnSpc>
              <a:spcBef>
                <a:spcPts val="600"/>
              </a:spcBef>
              <a:spcAft>
                <a:spcPts val="1200"/>
              </a:spcAft>
            </a:pPr>
            <a:r>
              <a:rPr lang="en-US" dirty="0"/>
              <a:t>Potential for HBV reactivation for persons with past HBV infection.</a:t>
            </a:r>
          </a:p>
        </p:txBody>
      </p:sp>
      <p:sp>
        <p:nvSpPr>
          <p:cNvPr id="4" name="source">
            <a:extLst>
              <a:ext uri="{FF2B5EF4-FFF2-40B4-BE49-F238E27FC236}">
                <a16:creationId xmlns:a16="http://schemas.microsoft.com/office/drawing/2014/main" id="{95A08951-B299-44B3-B1A5-2BDFC1F8E998}"/>
              </a:ext>
            </a:extLst>
          </p:cNvPr>
          <p:cNvSpPr>
            <a:spLocks noGrp="1"/>
          </p:cNvSpPr>
          <p:nvPr>
            <p:ph type="body" sz="quarter" idx="12"/>
          </p:nvPr>
        </p:nvSpPr>
        <p:spPr/>
        <p:txBody>
          <a:bodyPr/>
          <a:lstStyle/>
          <a:p>
            <a:r>
              <a:rPr lang="en-US" b="1" dirty="0"/>
              <a:t>Source</a:t>
            </a:r>
            <a:r>
              <a:rPr lang="en-US" dirty="0"/>
              <a:t>: </a:t>
            </a:r>
            <a:r>
              <a:rPr lang="en-US" dirty="0" err="1">
                <a:hlinkClick r:id="rId3" tooltip="Mavyret Living with Chronic Hepatitis C?"/>
              </a:rPr>
              <a:t>Mavyret</a:t>
            </a:r>
            <a:r>
              <a:rPr lang="en-US" dirty="0">
                <a:hlinkClick r:id="rId3" tooltip="Mavyret Living with Chronic Hepatitis C?"/>
              </a:rPr>
              <a:t> Living with Chronic Hepatitis C?</a:t>
            </a:r>
            <a:r>
              <a:rPr lang="en-US" dirty="0"/>
              <a:t> </a:t>
            </a:r>
          </a:p>
        </p:txBody>
      </p:sp>
    </p:spTree>
    <p:extLst>
      <p:ext uri="{BB962C8B-B14F-4D97-AF65-F5344CB8AC3E}">
        <p14:creationId xmlns:p14="http://schemas.microsoft.com/office/powerpoint/2010/main" val="9793728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9CA6F7D-0700-364C-81D3-1A45DA5E3F72}"/>
              </a:ext>
            </a:extLst>
          </p:cNvPr>
          <p:cNvSpPr>
            <a:spLocks noGrp="1"/>
          </p:cNvSpPr>
          <p:nvPr>
            <p:ph type="title"/>
          </p:nvPr>
        </p:nvSpPr>
        <p:spPr/>
        <p:txBody>
          <a:bodyPr/>
          <a:lstStyle/>
          <a:p>
            <a:pPr algn="ctr"/>
            <a:r>
              <a:rPr lang="en-US" dirty="0">
                <a:cs typeface="Times New Roman" panose="02020603050405020304" pitchFamily="18" charset="0"/>
              </a:rPr>
              <a:t>HCV Treatment Update Sites</a:t>
            </a:r>
            <a:endParaRPr lang="en-US" dirty="0"/>
          </a:p>
        </p:txBody>
      </p:sp>
      <p:sp>
        <p:nvSpPr>
          <p:cNvPr id="3" name="Content">
            <a:extLst>
              <a:ext uri="{FF2B5EF4-FFF2-40B4-BE49-F238E27FC236}">
                <a16:creationId xmlns:a16="http://schemas.microsoft.com/office/drawing/2014/main" id="{30A8AEDC-70C6-3D46-9552-E560CB06CAC3}"/>
              </a:ext>
            </a:extLst>
          </p:cNvPr>
          <p:cNvSpPr>
            <a:spLocks noGrp="1"/>
          </p:cNvSpPr>
          <p:nvPr>
            <p:ph idx="1"/>
          </p:nvPr>
        </p:nvSpPr>
        <p:spPr>
          <a:xfrm>
            <a:off x="628650" y="2023871"/>
            <a:ext cx="7886700" cy="4153091"/>
          </a:xfrm>
        </p:spPr>
        <p:txBody>
          <a:bodyPr>
            <a:noAutofit/>
          </a:bodyPr>
          <a:lstStyle/>
          <a:p>
            <a:pPr marL="173831" indent="-173831">
              <a:spcBef>
                <a:spcPts val="450"/>
              </a:spcBef>
              <a:spcAft>
                <a:spcPts val="1350"/>
              </a:spcAft>
            </a:pPr>
            <a:r>
              <a:rPr lang="en-US" sz="1800" b="1" dirty="0"/>
              <a:t>AASLD </a:t>
            </a:r>
            <a:r>
              <a:rPr lang="en-US" sz="1800" b="1" dirty="0" err="1"/>
              <a:t>IDSa</a:t>
            </a:r>
            <a:r>
              <a:rPr lang="en-US" sz="1800" b="1" dirty="0"/>
              <a:t> HCV Guidance: Recommendations for Testing, Managing and Treating Hepatitis C </a:t>
            </a:r>
            <a:r>
              <a:rPr lang="en-US" sz="1800" dirty="0">
                <a:hlinkClick r:id="rId3" tooltip="HCV Guidelines"/>
              </a:rPr>
              <a:t>HCV Guidelines</a:t>
            </a:r>
            <a:r>
              <a:rPr lang="en-US" sz="1800" dirty="0"/>
              <a:t> </a:t>
            </a:r>
            <a:endParaRPr lang="en-US" sz="1800" b="1" dirty="0">
              <a:solidFill>
                <a:srgbClr val="003D7A"/>
              </a:solidFill>
            </a:endParaRPr>
          </a:p>
          <a:p>
            <a:pPr>
              <a:spcBef>
                <a:spcPts val="450"/>
              </a:spcBef>
              <a:spcAft>
                <a:spcPts val="1350"/>
              </a:spcAft>
            </a:pPr>
            <a:r>
              <a:rPr lang="en-US" sz="1800" b="1" dirty="0"/>
              <a:t>Hepatitis C New Drug Research and Liver Health </a:t>
            </a:r>
            <a:r>
              <a:rPr lang="en-US" sz="1800" dirty="0"/>
              <a:t>Approved Treatments For Hepatitis C  </a:t>
            </a:r>
            <a:r>
              <a:rPr lang="en-US" sz="1800" dirty="0">
                <a:hlinkClick r:id="rId4" tooltip="Hepatitis C New Drug Research"/>
              </a:rPr>
              <a:t>Hepatitis C New Drug Research</a:t>
            </a:r>
            <a:r>
              <a:rPr lang="en-US" sz="1800" dirty="0"/>
              <a:t> </a:t>
            </a:r>
          </a:p>
          <a:p>
            <a:pPr>
              <a:spcBef>
                <a:spcPts val="450"/>
              </a:spcBef>
              <a:spcAft>
                <a:spcPts val="1350"/>
              </a:spcAft>
            </a:pPr>
            <a:r>
              <a:rPr lang="en-US" sz="1800" b="1" dirty="0"/>
              <a:t>Hepatitis C Treatment AND Management</a:t>
            </a:r>
            <a:r>
              <a:rPr lang="en-US" sz="1800" dirty="0"/>
              <a:t> </a:t>
            </a:r>
            <a:r>
              <a:rPr lang="en-US" sz="1800" dirty="0">
                <a:hlinkClick r:id="rId5" tooltip="Medscape - Hepatitis C Treatment &amp; Management"/>
              </a:rPr>
              <a:t>Medscape - Hepatitis C Treatment &amp; Management</a:t>
            </a:r>
            <a:r>
              <a:rPr lang="en-US" sz="1800" dirty="0"/>
              <a:t>  </a:t>
            </a:r>
          </a:p>
          <a:p>
            <a:pPr marL="176213" indent="-176213"/>
            <a:r>
              <a:rPr lang="en-US" sz="1800" b="1" dirty="0"/>
              <a:t>FDA, Hepatitis B and C Treatments </a:t>
            </a:r>
            <a:r>
              <a:rPr lang="en-US" sz="1800" dirty="0">
                <a:hlinkClick r:id="rId6" tooltip="List of approved FDA Therapies"/>
              </a:rPr>
              <a:t>List of approved FDA Therapies</a:t>
            </a:r>
            <a:endParaRPr lang="en-US" sz="1800" dirty="0"/>
          </a:p>
        </p:txBody>
      </p:sp>
    </p:spTree>
    <p:extLst>
      <p:ext uri="{BB962C8B-B14F-4D97-AF65-F5344CB8AC3E}">
        <p14:creationId xmlns:p14="http://schemas.microsoft.com/office/powerpoint/2010/main" val="1507733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525C45F-3D34-D241-9FBA-B95A93863F1E}"/>
              </a:ext>
            </a:extLst>
          </p:cNvPr>
          <p:cNvSpPr>
            <a:spLocks noGrp="1"/>
          </p:cNvSpPr>
          <p:nvPr>
            <p:ph type="title"/>
          </p:nvPr>
        </p:nvSpPr>
        <p:spPr/>
        <p:txBody>
          <a:bodyPr/>
          <a:lstStyle/>
          <a:p>
            <a:pPr algn="ctr"/>
            <a:r>
              <a:rPr lang="en-US" dirty="0"/>
              <a:t>HBV and HCV Coinfection</a:t>
            </a:r>
          </a:p>
        </p:txBody>
      </p:sp>
      <p:sp>
        <p:nvSpPr>
          <p:cNvPr id="3" name="Content">
            <a:extLst>
              <a:ext uri="{FF2B5EF4-FFF2-40B4-BE49-F238E27FC236}">
                <a16:creationId xmlns:a16="http://schemas.microsoft.com/office/drawing/2014/main" id="{2DFC3CEC-16C8-4411-B1BB-75769FC90B83}"/>
              </a:ext>
            </a:extLst>
          </p:cNvPr>
          <p:cNvSpPr>
            <a:spLocks noGrp="1"/>
          </p:cNvSpPr>
          <p:nvPr>
            <p:ph idx="1"/>
          </p:nvPr>
        </p:nvSpPr>
        <p:spPr/>
        <p:txBody>
          <a:bodyPr>
            <a:normAutofit fontScale="77500" lnSpcReduction="20000"/>
          </a:bodyPr>
          <a:lstStyle/>
          <a:p>
            <a:pPr marL="0" indent="0" defTabSz="-476">
              <a:lnSpc>
                <a:spcPct val="100000"/>
              </a:lnSpc>
              <a:spcBef>
                <a:spcPts val="600"/>
              </a:spcBef>
              <a:spcAft>
                <a:spcPts val="1200"/>
              </a:spcAft>
              <a:buNone/>
              <a:tabLst>
                <a:tab pos="171450" algn="l"/>
              </a:tabLst>
            </a:pPr>
            <a:r>
              <a:rPr lang="en-US" b="1" dirty="0"/>
              <a:t>New Guidance 2016</a:t>
            </a:r>
          </a:p>
          <a:p>
            <a:pPr marL="0" indent="0" defTabSz="-476">
              <a:lnSpc>
                <a:spcPct val="100000"/>
              </a:lnSpc>
              <a:spcBef>
                <a:spcPts val="600"/>
              </a:spcBef>
              <a:spcAft>
                <a:spcPts val="1200"/>
              </a:spcAft>
              <a:buNone/>
              <a:tabLst>
                <a:tab pos="171450" algn="l"/>
              </a:tabLst>
            </a:pPr>
            <a:r>
              <a:rPr lang="en-US" b="1" dirty="0"/>
              <a:t>All patients initiating HCV DAA therapy should be assessed for HBV coinfection with HBsAg+, anti-HBs, and anti-</a:t>
            </a:r>
            <a:r>
              <a:rPr lang="en-US" b="1" dirty="0" err="1"/>
              <a:t>HBc</a:t>
            </a:r>
            <a:r>
              <a:rPr lang="en-US" b="1" dirty="0"/>
              <a:t>.</a:t>
            </a:r>
          </a:p>
          <a:p>
            <a:pPr defTabSz="-476">
              <a:lnSpc>
                <a:spcPct val="100000"/>
              </a:lnSpc>
              <a:spcBef>
                <a:spcPts val="600"/>
              </a:spcBef>
              <a:spcAft>
                <a:spcPts val="1200"/>
              </a:spcAft>
              <a:tabLst>
                <a:tab pos="171450" algn="l"/>
              </a:tabLst>
            </a:pPr>
            <a:r>
              <a:rPr lang="en-US" dirty="0"/>
              <a:t>HBV vaccination for all susceptible individuals.</a:t>
            </a:r>
          </a:p>
          <a:p>
            <a:pPr defTabSz="-476">
              <a:lnSpc>
                <a:spcPct val="100000"/>
              </a:lnSpc>
              <a:spcBef>
                <a:spcPts val="600"/>
              </a:spcBef>
              <a:spcAft>
                <a:spcPts val="1200"/>
              </a:spcAft>
              <a:tabLst>
                <a:tab pos="171450" algn="l"/>
              </a:tabLst>
            </a:pPr>
            <a:r>
              <a:rPr lang="en-US" dirty="0"/>
              <a:t>Test for HBV DNA prior to DAA therapy in patients who could be actively replicating, (</a:t>
            </a:r>
            <a:r>
              <a:rPr lang="en-US" dirty="0" err="1"/>
              <a:t>sAg</a:t>
            </a:r>
            <a:r>
              <a:rPr lang="en-US" dirty="0"/>
              <a:t>+). For those indicated, treat active HBV infection before HCV DAA therapy is started.</a:t>
            </a:r>
          </a:p>
          <a:p>
            <a:pPr defTabSz="-476">
              <a:lnSpc>
                <a:spcPct val="100000"/>
              </a:lnSpc>
              <a:spcBef>
                <a:spcPts val="600"/>
              </a:spcBef>
              <a:spcAft>
                <a:spcPts val="1200"/>
              </a:spcAft>
              <a:tabLst>
                <a:tab pos="171450" algn="l"/>
              </a:tabLst>
            </a:pPr>
            <a:r>
              <a:rPr lang="en-US" dirty="0"/>
              <a:t>Monitoring patients with low or undetectable HBV DNA levels at regular intervals as recommended by the AASLD’s HBV treatment guidelines.</a:t>
            </a:r>
          </a:p>
        </p:txBody>
      </p:sp>
      <p:sp>
        <p:nvSpPr>
          <p:cNvPr id="4" name="source">
            <a:extLst>
              <a:ext uri="{FF2B5EF4-FFF2-40B4-BE49-F238E27FC236}">
                <a16:creationId xmlns:a16="http://schemas.microsoft.com/office/drawing/2014/main" id="{7B9236CA-C104-4EAF-9A24-1C9D4867A2EC}"/>
              </a:ext>
            </a:extLst>
          </p:cNvPr>
          <p:cNvSpPr>
            <a:spLocks noGrp="1"/>
          </p:cNvSpPr>
          <p:nvPr>
            <p:ph type="body" sz="quarter" idx="12"/>
          </p:nvPr>
        </p:nvSpPr>
        <p:spPr/>
        <p:txBody>
          <a:bodyPr/>
          <a:lstStyle/>
          <a:p>
            <a:r>
              <a:rPr lang="en-US" b="1" dirty="0">
                <a:solidFill>
                  <a:srgbClr val="000000"/>
                </a:solidFill>
              </a:rPr>
              <a:t>Source: </a:t>
            </a:r>
            <a:r>
              <a:rPr lang="en-US" dirty="0">
                <a:solidFill>
                  <a:srgbClr val="000000"/>
                </a:solidFill>
                <a:hlinkClick r:id="rId3" tooltip="AASLD - Monitoring Patients Who Are Starting HCV Treatment, Are on Treatment, or Have Completed Therapy"/>
              </a:rPr>
              <a:t>AASLD - Monitoring Patients Who Are Starting HCV Treatment, Are on Treatment, or Have Completed Therapy</a:t>
            </a:r>
            <a:r>
              <a:rPr lang="en-US" dirty="0">
                <a:solidFill>
                  <a:srgbClr val="000000"/>
                </a:solidFill>
              </a:rPr>
              <a:t> </a:t>
            </a:r>
          </a:p>
        </p:txBody>
      </p:sp>
    </p:spTree>
    <p:extLst>
      <p:ext uri="{BB962C8B-B14F-4D97-AF65-F5344CB8AC3E}">
        <p14:creationId xmlns:p14="http://schemas.microsoft.com/office/powerpoint/2010/main" val="4161046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3A299B6-B735-AE40-906C-4D01CD384271}"/>
              </a:ext>
            </a:extLst>
          </p:cNvPr>
          <p:cNvSpPr>
            <a:spLocks noGrp="1"/>
          </p:cNvSpPr>
          <p:nvPr>
            <p:ph type="title"/>
          </p:nvPr>
        </p:nvSpPr>
        <p:spPr/>
        <p:txBody>
          <a:bodyPr/>
          <a:lstStyle/>
          <a:p>
            <a:pPr algn="ctr"/>
            <a:r>
              <a:rPr lang="en-US" dirty="0"/>
              <a:t>HIV and HCV Coinfection</a:t>
            </a:r>
          </a:p>
        </p:txBody>
      </p:sp>
      <p:sp>
        <p:nvSpPr>
          <p:cNvPr id="3" name="Content">
            <a:extLst>
              <a:ext uri="{FF2B5EF4-FFF2-40B4-BE49-F238E27FC236}">
                <a16:creationId xmlns:a16="http://schemas.microsoft.com/office/drawing/2014/main" id="{9B524616-060A-6A42-AA88-A14462287359}"/>
              </a:ext>
            </a:extLst>
          </p:cNvPr>
          <p:cNvSpPr>
            <a:spLocks noGrp="1"/>
          </p:cNvSpPr>
          <p:nvPr>
            <p:ph idx="1"/>
          </p:nvPr>
        </p:nvSpPr>
        <p:spPr/>
        <p:txBody>
          <a:bodyPr>
            <a:noAutofit/>
          </a:bodyPr>
          <a:lstStyle/>
          <a:p>
            <a:pPr defTabSz="-476">
              <a:lnSpc>
                <a:spcPct val="120000"/>
              </a:lnSpc>
              <a:spcBef>
                <a:spcPts val="600"/>
              </a:spcBef>
              <a:spcAft>
                <a:spcPts val="1200"/>
              </a:spcAft>
              <a:tabLst>
                <a:tab pos="171450" algn="l"/>
              </a:tabLst>
            </a:pPr>
            <a:r>
              <a:rPr lang="en-US" sz="2000" dirty="0"/>
              <a:t>Consultation between HCV and HIV practitioners </a:t>
            </a:r>
          </a:p>
          <a:p>
            <a:pPr defTabSz="-476">
              <a:lnSpc>
                <a:spcPct val="120000"/>
              </a:lnSpc>
              <a:spcBef>
                <a:spcPts val="600"/>
              </a:spcBef>
              <a:spcAft>
                <a:spcPts val="1200"/>
              </a:spcAft>
              <a:tabLst>
                <a:tab pos="171450" algn="l"/>
              </a:tabLst>
            </a:pPr>
            <a:r>
              <a:rPr lang="en-US" sz="2000" dirty="0"/>
              <a:t>Any DAAs may be used in coinfection treatment – </a:t>
            </a:r>
            <a:r>
              <a:rPr lang="en-US" sz="2000" dirty="0" err="1"/>
              <a:t>Epclusa</a:t>
            </a:r>
            <a:r>
              <a:rPr lang="en-US" sz="2000" dirty="0"/>
              <a:t>, Mavyret, etc.</a:t>
            </a:r>
          </a:p>
          <a:p>
            <a:pPr defTabSz="-476">
              <a:lnSpc>
                <a:spcPct val="120000"/>
              </a:lnSpc>
              <a:spcBef>
                <a:spcPts val="600"/>
              </a:spcBef>
              <a:spcAft>
                <a:spcPts val="1200"/>
              </a:spcAft>
              <a:tabLst>
                <a:tab pos="171450" algn="l"/>
              </a:tabLst>
            </a:pPr>
            <a:r>
              <a:rPr lang="en-US" sz="2000" dirty="0"/>
              <a:t>Treatment recommendations should follow the recommendations for mono-infection specific to genotype. </a:t>
            </a:r>
          </a:p>
          <a:p>
            <a:pPr defTabSz="-476">
              <a:lnSpc>
                <a:spcPct val="120000"/>
              </a:lnSpc>
              <a:spcBef>
                <a:spcPts val="600"/>
              </a:spcBef>
              <a:spcAft>
                <a:spcPts val="1200"/>
              </a:spcAft>
              <a:tabLst>
                <a:tab pos="171450" algn="l"/>
              </a:tabLst>
            </a:pPr>
            <a:r>
              <a:rPr lang="en-US" sz="2000" dirty="0"/>
              <a:t>AASLD IDSA link to drug interactions: </a:t>
            </a:r>
            <a:r>
              <a:rPr lang="en-US" sz="2000" dirty="0">
                <a:hlinkClick r:id="rId3" tooltip="HCV Guidelines - Unique Populations"/>
              </a:rPr>
              <a:t>HCV Guidelines - Unique Populations</a:t>
            </a:r>
            <a:r>
              <a:rPr lang="en-US" sz="2000" dirty="0"/>
              <a:t> </a:t>
            </a:r>
          </a:p>
        </p:txBody>
      </p:sp>
      <p:sp>
        <p:nvSpPr>
          <p:cNvPr id="4" name="source">
            <a:extLst>
              <a:ext uri="{FF2B5EF4-FFF2-40B4-BE49-F238E27FC236}">
                <a16:creationId xmlns:a16="http://schemas.microsoft.com/office/drawing/2014/main" id="{5F80AFCD-0F75-40E4-BC54-506675C3C777}"/>
              </a:ext>
            </a:extLst>
          </p:cNvPr>
          <p:cNvSpPr>
            <a:spLocks noGrp="1"/>
          </p:cNvSpPr>
          <p:nvPr>
            <p:ph type="body" sz="quarter" idx="12"/>
          </p:nvPr>
        </p:nvSpPr>
        <p:spPr/>
        <p:txBody>
          <a:bodyPr/>
          <a:lstStyle/>
          <a:p>
            <a:r>
              <a:rPr lang="en-US" b="1" dirty="0">
                <a:solidFill>
                  <a:srgbClr val="000000"/>
                </a:solidFill>
              </a:rPr>
              <a:t>Sources: </a:t>
            </a:r>
            <a:r>
              <a:rPr lang="en-US" dirty="0">
                <a:hlinkClick r:id="rId4" tooltip="HHS AIDS info - Considerations for Antiretroviral Use in Patients with Coinfections"/>
              </a:rPr>
              <a:t>HHS AIDS info - Considerations for Antiretroviral Use in Patients with Coinfections</a:t>
            </a:r>
            <a:r>
              <a:rPr lang="en-US" dirty="0"/>
              <a:t>  </a:t>
            </a:r>
            <a:r>
              <a:rPr lang="en-US" b="1" i="1" dirty="0"/>
              <a:t>and</a:t>
            </a:r>
            <a:r>
              <a:rPr lang="en-US" dirty="0">
                <a:solidFill>
                  <a:srgbClr val="000000"/>
                </a:solidFill>
              </a:rPr>
              <a:t>  </a:t>
            </a:r>
            <a:br>
              <a:rPr lang="en-US" dirty="0">
                <a:solidFill>
                  <a:srgbClr val="000000"/>
                </a:solidFill>
              </a:rPr>
            </a:br>
            <a:r>
              <a:rPr lang="en-US" dirty="0">
                <a:solidFill>
                  <a:srgbClr val="000000"/>
                </a:solidFill>
                <a:hlinkClick r:id="rId5" tooltip="AASLD Unique Populations &gt; Patients with HIV/HCV Coinfection"/>
              </a:rPr>
              <a:t>AASLD Unique Populations &gt; Patients with HIV/HCV Coinfection</a:t>
            </a:r>
            <a:r>
              <a:rPr lang="en-US" dirty="0">
                <a:solidFill>
                  <a:srgbClr val="000000"/>
                </a:solidFill>
              </a:rPr>
              <a:t> </a:t>
            </a:r>
          </a:p>
        </p:txBody>
      </p:sp>
    </p:spTree>
    <p:extLst>
      <p:ext uri="{BB962C8B-B14F-4D97-AF65-F5344CB8AC3E}">
        <p14:creationId xmlns:p14="http://schemas.microsoft.com/office/powerpoint/2010/main" val="18667049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915DC03-8C01-F644-91D3-CB5E606626C9}"/>
              </a:ext>
            </a:extLst>
          </p:cNvPr>
          <p:cNvSpPr>
            <a:spLocks noGrp="1"/>
          </p:cNvSpPr>
          <p:nvPr>
            <p:ph type="title"/>
          </p:nvPr>
        </p:nvSpPr>
        <p:spPr/>
        <p:txBody>
          <a:bodyPr/>
          <a:lstStyle/>
          <a:p>
            <a:pPr algn="ctr"/>
            <a:r>
              <a:rPr lang="en-US" dirty="0"/>
              <a:t>Treatment Markers and Benefits</a:t>
            </a:r>
          </a:p>
        </p:txBody>
      </p:sp>
      <p:sp>
        <p:nvSpPr>
          <p:cNvPr id="3" name="Content">
            <a:extLst>
              <a:ext uri="{FF2B5EF4-FFF2-40B4-BE49-F238E27FC236}">
                <a16:creationId xmlns:a16="http://schemas.microsoft.com/office/drawing/2014/main" id="{AC590185-8E26-8440-AE64-E5E7A085CF2D}"/>
              </a:ext>
            </a:extLst>
          </p:cNvPr>
          <p:cNvSpPr>
            <a:spLocks noGrp="1"/>
          </p:cNvSpPr>
          <p:nvPr>
            <p:ph sz="quarter" idx="10"/>
          </p:nvPr>
        </p:nvSpPr>
        <p:spPr>
          <a:xfrm>
            <a:off x="249706" y="1713490"/>
            <a:ext cx="7955509" cy="3454400"/>
          </a:xfrm>
        </p:spPr>
        <p:txBody>
          <a:bodyPr>
            <a:noAutofit/>
          </a:bodyPr>
          <a:lstStyle/>
          <a:p>
            <a:pPr>
              <a:lnSpc>
                <a:spcPct val="100000"/>
              </a:lnSpc>
              <a:spcBef>
                <a:spcPts val="600"/>
              </a:spcBef>
              <a:spcAft>
                <a:spcPts val="1200"/>
              </a:spcAft>
            </a:pPr>
            <a:r>
              <a:rPr lang="en-US" sz="2400" dirty="0"/>
              <a:t>Sustained virologic response (SVR) 12 weeks after treatment completion, (no virus detected) means cure.</a:t>
            </a:r>
          </a:p>
          <a:p>
            <a:pPr>
              <a:spcBef>
                <a:spcPts val="900"/>
              </a:spcBef>
            </a:pPr>
            <a:r>
              <a:rPr lang="en-US" sz="2400" dirty="0"/>
              <a:t>Reduction in liver failure, liver cancer, and liver-related deaths; reduction in all-cause mortality.</a:t>
            </a:r>
          </a:p>
          <a:p>
            <a:pPr>
              <a:spcBef>
                <a:spcPts val="900"/>
              </a:spcBef>
            </a:pPr>
            <a:r>
              <a:rPr lang="en-US" sz="2400" dirty="0"/>
              <a:t>Oral therapies are easier to tolerate.</a:t>
            </a:r>
          </a:p>
          <a:p>
            <a:pPr>
              <a:spcBef>
                <a:spcPts val="900"/>
              </a:spcBef>
            </a:pPr>
            <a:r>
              <a:rPr lang="en-US" sz="2400" dirty="0"/>
              <a:t>HCV therapy is shorter duration (8-24 weeks).</a:t>
            </a:r>
          </a:p>
          <a:p>
            <a:pPr>
              <a:spcBef>
                <a:spcPts val="900"/>
              </a:spcBef>
            </a:pPr>
            <a:r>
              <a:rPr lang="en-US" sz="2400" dirty="0"/>
              <a:t>Increased treatment tolerability.</a:t>
            </a:r>
          </a:p>
        </p:txBody>
      </p:sp>
      <p:pic>
        <p:nvPicPr>
          <p:cNvPr id="8" name="Picture">
            <a:extLst>
              <a:ext uri="{FF2B5EF4-FFF2-40B4-BE49-F238E27FC236}">
                <a16:creationId xmlns:a16="http://schemas.microsoft.com/office/drawing/2014/main" id="{D9D29E5F-8521-48B1-9722-830CF37A5E09}"/>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877541" y="4715700"/>
            <a:ext cx="2591025" cy="1627773"/>
          </a:xfrm>
        </p:spPr>
      </p:pic>
    </p:spTree>
    <p:extLst>
      <p:ext uri="{BB962C8B-B14F-4D97-AF65-F5344CB8AC3E}">
        <p14:creationId xmlns:p14="http://schemas.microsoft.com/office/powerpoint/2010/main" val="40901738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3090CCA-BBD8-E64F-B76A-9362BACEB58C}"/>
              </a:ext>
            </a:extLst>
          </p:cNvPr>
          <p:cNvSpPr>
            <a:spLocks noGrp="1"/>
          </p:cNvSpPr>
          <p:nvPr>
            <p:ph type="title"/>
          </p:nvPr>
        </p:nvSpPr>
        <p:spPr/>
        <p:txBody>
          <a:bodyPr/>
          <a:lstStyle/>
          <a:p>
            <a:pPr algn="ctr"/>
            <a:r>
              <a:rPr lang="en-US" dirty="0"/>
              <a:t>Treatment Recommendations</a:t>
            </a:r>
          </a:p>
        </p:txBody>
      </p:sp>
      <p:sp>
        <p:nvSpPr>
          <p:cNvPr id="3" name="Content">
            <a:extLst>
              <a:ext uri="{FF2B5EF4-FFF2-40B4-BE49-F238E27FC236}">
                <a16:creationId xmlns:a16="http://schemas.microsoft.com/office/drawing/2014/main" id="{19C89AC3-7897-3C48-BF29-6158B885C287}"/>
              </a:ext>
            </a:extLst>
          </p:cNvPr>
          <p:cNvSpPr>
            <a:spLocks noGrp="1"/>
          </p:cNvSpPr>
          <p:nvPr>
            <p:ph idx="1"/>
          </p:nvPr>
        </p:nvSpPr>
        <p:spPr/>
        <p:txBody>
          <a:bodyPr>
            <a:noAutofit/>
          </a:bodyPr>
          <a:lstStyle/>
          <a:p>
            <a:pPr>
              <a:lnSpc>
                <a:spcPct val="120000"/>
              </a:lnSpc>
              <a:spcBef>
                <a:spcPts val="600"/>
              </a:spcBef>
              <a:spcAft>
                <a:spcPts val="1200"/>
              </a:spcAft>
            </a:pPr>
            <a:r>
              <a:rPr lang="en-US" sz="2000" b="1" dirty="0"/>
              <a:t>Treatment is recommended for all patients with chronic HCV infection, except those with short life expectancies.</a:t>
            </a:r>
            <a:endParaRPr lang="en-US" sz="2000" dirty="0"/>
          </a:p>
          <a:p>
            <a:pPr>
              <a:lnSpc>
                <a:spcPct val="120000"/>
              </a:lnSpc>
              <a:spcBef>
                <a:spcPts val="600"/>
              </a:spcBef>
              <a:spcAft>
                <a:spcPts val="1200"/>
              </a:spcAft>
            </a:pPr>
            <a:r>
              <a:rPr lang="en-US" sz="2000" dirty="0"/>
              <a:t>In some cases, limitations on access to medications and the ability to deliver them to patients still exist; in these settings, clinicians may still need to decide which patients should be treated first. See descriptions of unique populations in: </a:t>
            </a:r>
            <a:r>
              <a:rPr lang="en-US" sz="2000" dirty="0">
                <a:hlinkClick r:id="rId3" tooltip="AASLD - When and in Whom to Initiate HCV Therapy"/>
              </a:rPr>
              <a:t>AASLD - When and in Whom to Initiate HCV Therapy</a:t>
            </a:r>
            <a:endParaRPr lang="en-US" sz="2000" dirty="0"/>
          </a:p>
          <a:p>
            <a:pPr>
              <a:lnSpc>
                <a:spcPct val="120000"/>
              </a:lnSpc>
              <a:spcBef>
                <a:spcPts val="600"/>
              </a:spcBef>
              <a:spcAft>
                <a:spcPts val="1200"/>
              </a:spcAft>
            </a:pPr>
            <a:r>
              <a:rPr lang="en-US" sz="2000" dirty="0"/>
              <a:t>Treatment may prevent transmission among those engaging in risk behavior (PWID, HIV+ MSM).</a:t>
            </a:r>
          </a:p>
          <a:p>
            <a:pPr>
              <a:lnSpc>
                <a:spcPct val="120000"/>
              </a:lnSpc>
              <a:spcBef>
                <a:spcPts val="600"/>
              </a:spcBef>
              <a:spcAft>
                <a:spcPts val="1200"/>
              </a:spcAft>
            </a:pPr>
            <a:r>
              <a:rPr lang="en-US" sz="2000" dirty="0"/>
              <a:t>Persons on Buprenorphine, Methadone, and Naltrexone should be treated for hepatitis C infection.</a:t>
            </a:r>
          </a:p>
        </p:txBody>
      </p:sp>
    </p:spTree>
    <p:extLst>
      <p:ext uri="{BB962C8B-B14F-4D97-AF65-F5344CB8AC3E}">
        <p14:creationId xmlns:p14="http://schemas.microsoft.com/office/powerpoint/2010/main" val="1893589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AFF75A1-2DC1-2546-8F44-0CA461ACD783}"/>
              </a:ext>
            </a:extLst>
          </p:cNvPr>
          <p:cNvSpPr>
            <a:spLocks noGrp="1"/>
          </p:cNvSpPr>
          <p:nvPr>
            <p:ph type="title"/>
          </p:nvPr>
        </p:nvSpPr>
        <p:spPr/>
        <p:txBody>
          <a:bodyPr/>
          <a:lstStyle/>
          <a:p>
            <a:pPr algn="ctr"/>
            <a:r>
              <a:rPr lang="en-US" dirty="0"/>
              <a:t>Payment Assistance Resources</a:t>
            </a:r>
          </a:p>
        </p:txBody>
      </p:sp>
      <p:sp>
        <p:nvSpPr>
          <p:cNvPr id="3" name="Content">
            <a:extLst>
              <a:ext uri="{FF2B5EF4-FFF2-40B4-BE49-F238E27FC236}">
                <a16:creationId xmlns:a16="http://schemas.microsoft.com/office/drawing/2014/main" id="{CCB88B2A-BB2D-E841-9606-8DC3D99DA9D7}"/>
              </a:ext>
            </a:extLst>
          </p:cNvPr>
          <p:cNvSpPr>
            <a:spLocks noGrp="1"/>
          </p:cNvSpPr>
          <p:nvPr>
            <p:ph idx="1"/>
          </p:nvPr>
        </p:nvSpPr>
        <p:spPr/>
        <p:txBody>
          <a:bodyPr>
            <a:noAutofit/>
          </a:bodyPr>
          <a:lstStyle/>
          <a:p>
            <a:pPr marL="173831" indent="-173831">
              <a:lnSpc>
                <a:spcPct val="100000"/>
              </a:lnSpc>
              <a:spcBef>
                <a:spcPts val="600"/>
              </a:spcBef>
              <a:spcAft>
                <a:spcPts val="600"/>
              </a:spcAft>
            </a:pPr>
            <a:r>
              <a:rPr lang="en-US" sz="2000" dirty="0"/>
              <a:t>Prices are dropping (discounts); access and affordability may improve</a:t>
            </a:r>
          </a:p>
          <a:p>
            <a:pPr marL="173831" indent="-173831">
              <a:lnSpc>
                <a:spcPct val="100000"/>
              </a:lnSpc>
              <a:spcBef>
                <a:spcPts val="600"/>
              </a:spcBef>
              <a:spcAft>
                <a:spcPts val="600"/>
              </a:spcAft>
            </a:pPr>
            <a:r>
              <a:rPr lang="en-US" sz="2000" dirty="0"/>
              <a:t>Insurance </a:t>
            </a:r>
          </a:p>
          <a:p>
            <a:pPr marL="173831" indent="-173831">
              <a:lnSpc>
                <a:spcPct val="100000"/>
              </a:lnSpc>
              <a:spcBef>
                <a:spcPts val="600"/>
              </a:spcBef>
              <a:spcAft>
                <a:spcPts val="600"/>
              </a:spcAft>
            </a:pPr>
            <a:r>
              <a:rPr lang="en-US" sz="2000" dirty="0"/>
              <a:t>Patient-assistance programs</a:t>
            </a:r>
          </a:p>
          <a:p>
            <a:pPr lvl="1">
              <a:lnSpc>
                <a:spcPct val="100000"/>
              </a:lnSpc>
              <a:spcBef>
                <a:spcPts val="600"/>
              </a:spcBef>
              <a:spcAft>
                <a:spcPts val="600"/>
              </a:spcAft>
              <a:buFont typeface="Courier New" panose="02070309020205020404" pitchFamily="49" charset="0"/>
              <a:buChar char="o"/>
            </a:pPr>
            <a:r>
              <a:rPr lang="en-US" sz="2000" b="1" dirty="0">
                <a:solidFill>
                  <a:srgbClr val="FF0000"/>
                </a:solidFill>
              </a:rPr>
              <a:t>Gilead patient-assistance program (“Support Path”) </a:t>
            </a:r>
            <a:r>
              <a:rPr lang="en-US" sz="2000" b="1" dirty="0">
                <a:solidFill>
                  <a:srgbClr val="FF0000"/>
                </a:solidFill>
                <a:hlinkClick r:id="rId3">
                  <a:extLst>
                    <a:ext uri="{A12FA001-AC4F-418D-AE19-62706E023703}">
                      <ahyp:hlinkClr xmlns:ahyp="http://schemas.microsoft.com/office/drawing/2018/hyperlinkcolor" xmlns="" val="tx"/>
                    </a:ext>
                  </a:extLst>
                </a:hlinkClick>
              </a:rPr>
              <a:t>http://www.gilead.com/responsibility/us-patient-access/support%20path%20for%20sovaldi%20and%20harvoni</a:t>
            </a:r>
            <a:endParaRPr lang="en-US" sz="2000" b="1" dirty="0">
              <a:solidFill>
                <a:srgbClr val="FF0000"/>
              </a:solidFill>
            </a:endParaRPr>
          </a:p>
          <a:p>
            <a:pPr lvl="1">
              <a:lnSpc>
                <a:spcPct val="100000"/>
              </a:lnSpc>
              <a:spcBef>
                <a:spcPts val="600"/>
              </a:spcBef>
              <a:spcAft>
                <a:spcPts val="600"/>
              </a:spcAft>
              <a:buFont typeface="Courier New" panose="02070309020205020404" pitchFamily="49" charset="0"/>
              <a:buChar char="o"/>
            </a:pPr>
            <a:r>
              <a:rPr lang="en-US" sz="2000" dirty="0">
                <a:solidFill>
                  <a:srgbClr val="FF0000"/>
                </a:solidFill>
              </a:rPr>
              <a:t>AbbVie patient-assistance program (“</a:t>
            </a:r>
            <a:r>
              <a:rPr lang="en-US" sz="2000" dirty="0" err="1">
                <a:solidFill>
                  <a:srgbClr val="FF0000"/>
                </a:solidFill>
              </a:rPr>
              <a:t>proCeed</a:t>
            </a:r>
            <a:r>
              <a:rPr lang="en-US" sz="2000" dirty="0">
                <a:solidFill>
                  <a:srgbClr val="FF0000"/>
                </a:solidFill>
              </a:rPr>
              <a:t>”) </a:t>
            </a:r>
            <a:r>
              <a:rPr lang="en-US" sz="2000" dirty="0">
                <a:solidFill>
                  <a:srgbClr val="FF0000"/>
                </a:solidFill>
                <a:hlinkClick r:id="rId4">
                  <a:extLst>
                    <a:ext uri="{A12FA001-AC4F-418D-AE19-62706E023703}">
                      <ahyp:hlinkClr xmlns:ahyp="http://schemas.microsoft.com/office/drawing/2018/hyperlinkcolor" xmlns="" val="tx"/>
                    </a:ext>
                  </a:extLst>
                </a:hlinkClick>
              </a:rPr>
              <a:t>http://www.patientassistanceprograms.net/?gclid=CLnKwdefiNACFQRehgodnyoB8Q</a:t>
            </a:r>
            <a:r>
              <a:rPr lang="en-US" sz="2000" dirty="0">
                <a:solidFill>
                  <a:srgbClr val="FF0000"/>
                </a:solidFill>
              </a:rPr>
              <a:t> </a:t>
            </a:r>
          </a:p>
          <a:p>
            <a:pPr marL="173831" indent="-173831">
              <a:lnSpc>
                <a:spcPct val="100000"/>
              </a:lnSpc>
              <a:spcBef>
                <a:spcPts val="600"/>
              </a:spcBef>
              <a:spcAft>
                <a:spcPts val="600"/>
              </a:spcAft>
            </a:pPr>
            <a:r>
              <a:rPr lang="en-US" sz="2000" dirty="0"/>
              <a:t>Specialty pharmacies can help doctors and patients obtain medications</a:t>
            </a:r>
          </a:p>
        </p:txBody>
      </p:sp>
    </p:spTree>
    <p:extLst>
      <p:ext uri="{BB962C8B-B14F-4D97-AF65-F5344CB8AC3E}">
        <p14:creationId xmlns:p14="http://schemas.microsoft.com/office/powerpoint/2010/main" val="23833089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E98EE0C-E55F-9047-9111-A169B83D3573}"/>
              </a:ext>
            </a:extLst>
          </p:cNvPr>
          <p:cNvSpPr>
            <a:spLocks noGrp="1"/>
          </p:cNvSpPr>
          <p:nvPr>
            <p:ph type="title"/>
          </p:nvPr>
        </p:nvSpPr>
        <p:spPr/>
        <p:txBody>
          <a:bodyPr/>
          <a:lstStyle/>
          <a:p>
            <a:pPr algn="ctr"/>
            <a:r>
              <a:rPr lang="en-US" dirty="0"/>
              <a:t>Payment-Assistance Resources</a:t>
            </a:r>
          </a:p>
        </p:txBody>
      </p:sp>
      <p:sp>
        <p:nvSpPr>
          <p:cNvPr id="3" name="Content">
            <a:extLst>
              <a:ext uri="{FF2B5EF4-FFF2-40B4-BE49-F238E27FC236}">
                <a16:creationId xmlns:a16="http://schemas.microsoft.com/office/drawing/2014/main" id="{6B43FEBD-9780-46B7-9C76-A4D4B82A853D}"/>
              </a:ext>
            </a:extLst>
          </p:cNvPr>
          <p:cNvSpPr>
            <a:spLocks noGrp="1"/>
          </p:cNvSpPr>
          <p:nvPr>
            <p:ph idx="1"/>
          </p:nvPr>
        </p:nvSpPr>
        <p:spPr>
          <a:xfrm>
            <a:off x="409194" y="1654937"/>
            <a:ext cx="8229600" cy="4806153"/>
          </a:xfrm>
        </p:spPr>
        <p:txBody>
          <a:bodyPr>
            <a:normAutofit/>
          </a:bodyPr>
          <a:lstStyle/>
          <a:p>
            <a:r>
              <a:rPr lang="en-US" sz="2400" b="1" dirty="0"/>
              <a:t>Patient Access Network Foundation (PAN)</a:t>
            </a:r>
            <a:endParaRPr lang="fr-FR" sz="2400" b="1" dirty="0"/>
          </a:p>
          <a:p>
            <a:pPr marL="457200" lvl="1" indent="0">
              <a:buNone/>
            </a:pPr>
            <a:r>
              <a:rPr lang="fr-FR" sz="1800" dirty="0"/>
              <a:t>Contact Information: 866-316-PANF (866-316-7263) or </a:t>
            </a:r>
            <a:r>
              <a:rPr lang="fr-FR" sz="1800" dirty="0">
                <a:solidFill>
                  <a:srgbClr val="F43131"/>
                </a:solidFill>
                <a:hlinkClick r:id="rId3" tooltip="PAN Foundation"/>
              </a:rPr>
              <a:t>PAN </a:t>
            </a:r>
            <a:r>
              <a:rPr lang="fr-FR" sz="1800" dirty="0" err="1">
                <a:solidFill>
                  <a:srgbClr val="F43131"/>
                </a:solidFill>
                <a:hlinkClick r:id="rId3" tooltip="PAN Foundation"/>
              </a:rPr>
              <a:t>Foundation</a:t>
            </a:r>
            <a:endParaRPr lang="en-US" sz="1800" dirty="0"/>
          </a:p>
          <a:p>
            <a:pPr marL="457200" lvl="1" indent="0">
              <a:buNone/>
            </a:pPr>
            <a:r>
              <a:rPr lang="en-US" sz="1800" dirty="0"/>
              <a:t>Program Details: The Patient Access Network Foundation offers help to people with chronic or life-threatening illnesses for whom cost limits access to medical treatments</a:t>
            </a:r>
          </a:p>
          <a:p>
            <a:r>
              <a:rPr lang="en-US" sz="2400" b="1" dirty="0" err="1"/>
              <a:t>HealthWell</a:t>
            </a:r>
            <a:r>
              <a:rPr lang="en-US" sz="2400" b="1" dirty="0"/>
              <a:t> Foundation</a:t>
            </a:r>
            <a:endParaRPr lang="fr-FR" sz="2400" b="1" dirty="0"/>
          </a:p>
          <a:p>
            <a:pPr marL="457200" lvl="1" indent="0">
              <a:buNone/>
            </a:pPr>
            <a:r>
              <a:rPr lang="fr-FR" sz="1800" dirty="0"/>
              <a:t>Contact Information: 800-675-8416 or </a:t>
            </a:r>
            <a:r>
              <a:rPr lang="fr-FR" sz="1800" dirty="0" err="1">
                <a:solidFill>
                  <a:srgbClr val="F43131"/>
                </a:solidFill>
                <a:hlinkClick r:id="rId4" tooltip="Hepatitis C Assistance"/>
              </a:rPr>
              <a:t>Hepatitis</a:t>
            </a:r>
            <a:r>
              <a:rPr lang="fr-FR" sz="1800" dirty="0">
                <a:solidFill>
                  <a:srgbClr val="F43131"/>
                </a:solidFill>
                <a:hlinkClick r:id="rId4" tooltip="Hepatitis C Assistance"/>
              </a:rPr>
              <a:t> C Assistance</a:t>
            </a:r>
            <a:endParaRPr lang="en-US" sz="1800" dirty="0"/>
          </a:p>
          <a:p>
            <a:pPr marL="457200" lvl="1" indent="0">
              <a:buNone/>
            </a:pPr>
            <a:r>
              <a:rPr lang="en-US" sz="1800" dirty="0"/>
              <a:t>Program Details: The </a:t>
            </a:r>
            <a:r>
              <a:rPr lang="en-US" sz="1800" dirty="0" err="1"/>
              <a:t>HealthWell</a:t>
            </a:r>
            <a:r>
              <a:rPr lang="en-US" sz="1800" dirty="0"/>
              <a:t> Foundation provides financial assistance to eligible individuals to cover coinsurance, copayments, healthcare premiums and deductibles for certain medications and therapies.</a:t>
            </a:r>
          </a:p>
          <a:p>
            <a:r>
              <a:rPr lang="en-US" sz="2400" b="1" dirty="0"/>
              <a:t>HCV-HIV Coinfection</a:t>
            </a:r>
          </a:p>
          <a:p>
            <a:pPr marL="457200" lvl="1" indent="0">
              <a:buNone/>
            </a:pPr>
            <a:r>
              <a:rPr lang="en-US" sz="1800" dirty="0"/>
              <a:t>To find patient assistance and co-pay programs if you are coinfected with HCV and HIV, check out: </a:t>
            </a:r>
            <a:r>
              <a:rPr lang="en-US" sz="1800" dirty="0">
                <a:hlinkClick r:id="rId5" tooltip="HIV Drug Assistance Programs and Viral Hepatitis"/>
              </a:rPr>
              <a:t>HIV Drug Assistance Programs and Viral Hepatitis</a:t>
            </a:r>
            <a:endParaRPr lang="en-US" sz="1800" dirty="0"/>
          </a:p>
        </p:txBody>
      </p:sp>
    </p:spTree>
    <p:extLst>
      <p:ext uri="{BB962C8B-B14F-4D97-AF65-F5344CB8AC3E}">
        <p14:creationId xmlns:p14="http://schemas.microsoft.com/office/powerpoint/2010/main" val="20039306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02E8CA6-3A52-8044-A2B1-F09BB4E394CC}"/>
              </a:ext>
            </a:extLst>
          </p:cNvPr>
          <p:cNvSpPr>
            <a:spLocks noGrp="1"/>
          </p:cNvSpPr>
          <p:nvPr>
            <p:ph type="title"/>
          </p:nvPr>
        </p:nvSpPr>
        <p:spPr/>
        <p:txBody>
          <a:bodyPr/>
          <a:lstStyle/>
          <a:p>
            <a:pPr algn="ctr"/>
            <a:r>
              <a:rPr lang="en-US" dirty="0">
                <a:cs typeface="Arial" panose="020B0604020202020204"/>
              </a:rPr>
              <a:t>Module 5 </a:t>
            </a:r>
            <a:endParaRPr lang="en-US" dirty="0"/>
          </a:p>
        </p:txBody>
      </p:sp>
      <p:sp>
        <p:nvSpPr>
          <p:cNvPr id="3" name="Subtitle">
            <a:extLst>
              <a:ext uri="{FF2B5EF4-FFF2-40B4-BE49-F238E27FC236}">
                <a16:creationId xmlns:a16="http://schemas.microsoft.com/office/drawing/2014/main" id="{BE42341A-CC7D-4B72-912E-A0E091A782A1}"/>
              </a:ext>
            </a:extLst>
          </p:cNvPr>
          <p:cNvSpPr>
            <a:spLocks noGrp="1"/>
          </p:cNvSpPr>
          <p:nvPr>
            <p:ph type="body" sz="quarter" idx="14"/>
          </p:nvPr>
        </p:nvSpPr>
        <p:spPr/>
        <p:txBody>
          <a:bodyPr/>
          <a:lstStyle/>
          <a:p>
            <a:pPr marL="0" indent="0" algn="ctr">
              <a:buNone/>
            </a:pPr>
            <a:r>
              <a:rPr lang="en-US" dirty="0">
                <a:latin typeface="Arial" panose="020B0604020202020204"/>
                <a:cs typeface="Arial" panose="020B0604020202020204"/>
              </a:rPr>
              <a:t>Linking Patients Infected with Hepatitis C </a:t>
            </a:r>
            <a:br>
              <a:rPr lang="en-US" dirty="0">
                <a:latin typeface="Arial" panose="020B0604020202020204"/>
                <a:cs typeface="Arial" panose="020B0604020202020204"/>
              </a:rPr>
            </a:br>
            <a:r>
              <a:rPr lang="en-US" dirty="0">
                <a:latin typeface="Arial" panose="020B0604020202020204"/>
                <a:cs typeface="Arial" panose="020B0604020202020204"/>
              </a:rPr>
              <a:t>to Healthcare Services</a:t>
            </a:r>
          </a:p>
        </p:txBody>
      </p:sp>
      <p:pic>
        <p:nvPicPr>
          <p:cNvPr id="6" name="Picture">
            <a:extLst>
              <a:ext uri="{FF2B5EF4-FFF2-40B4-BE49-F238E27FC236}">
                <a16:creationId xmlns:a16="http://schemas.microsoft.com/office/drawing/2014/main" id="{9E9B0CE1-1C7C-124B-BEFF-2A681D76D275}"/>
              </a:ext>
              <a:ext uri="{C183D7F6-B498-43B3-948B-1728B52AA6E4}">
                <adec:decorative xmlns:adec="http://schemas.microsoft.com/office/drawing/2017/decorative" xmlns=""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7468" y="3047038"/>
            <a:ext cx="4805632" cy="29777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808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FCCA1A2-69D5-2A41-91C9-C0B409FF46CF}"/>
              </a:ext>
            </a:extLst>
          </p:cNvPr>
          <p:cNvSpPr>
            <a:spLocks noGrp="1"/>
          </p:cNvSpPr>
          <p:nvPr>
            <p:ph type="title"/>
          </p:nvPr>
        </p:nvSpPr>
        <p:spPr/>
        <p:txBody>
          <a:bodyPr/>
          <a:lstStyle/>
          <a:p>
            <a:pPr algn="ctr"/>
            <a:r>
              <a:rPr lang="en-US" dirty="0"/>
              <a:t>Linkage to Hepatitis C Care</a:t>
            </a:r>
          </a:p>
        </p:txBody>
      </p:sp>
      <p:sp>
        <p:nvSpPr>
          <p:cNvPr id="3" name="Content">
            <a:extLst>
              <a:ext uri="{FF2B5EF4-FFF2-40B4-BE49-F238E27FC236}">
                <a16:creationId xmlns:a16="http://schemas.microsoft.com/office/drawing/2014/main" id="{C0418754-3D0C-074F-81FE-A389AC6ADAE5}"/>
              </a:ext>
            </a:extLst>
          </p:cNvPr>
          <p:cNvSpPr>
            <a:spLocks noGrp="1"/>
          </p:cNvSpPr>
          <p:nvPr>
            <p:ph sz="quarter" idx="10"/>
          </p:nvPr>
        </p:nvSpPr>
        <p:spPr>
          <a:xfrm>
            <a:off x="424204" y="1713490"/>
            <a:ext cx="8295592" cy="3454400"/>
          </a:xfrm>
        </p:spPr>
        <p:txBody>
          <a:bodyPr>
            <a:noAutofit/>
          </a:bodyPr>
          <a:lstStyle/>
          <a:p>
            <a:pPr marL="0" indent="0">
              <a:buNone/>
            </a:pPr>
            <a:r>
              <a:rPr lang="en-US" sz="1800" dirty="0"/>
              <a:t>Promoting and linking persons infected with hepatitis C to appropriate healthcare services can be initiated at various points of patient contact and in a variety of care settings, including:</a:t>
            </a:r>
          </a:p>
          <a:p>
            <a:pPr marL="259556" indent="-176213">
              <a:buSzPct val="90000"/>
            </a:pPr>
            <a:r>
              <a:rPr lang="en-US" sz="1800" dirty="0"/>
              <a:t>Primary care</a:t>
            </a:r>
          </a:p>
          <a:p>
            <a:pPr marL="259556" indent="-176213">
              <a:buSzPct val="90000"/>
            </a:pPr>
            <a:r>
              <a:rPr lang="en-US" sz="1800" dirty="0"/>
              <a:t>Emergency rooms</a:t>
            </a:r>
          </a:p>
          <a:p>
            <a:pPr marL="259556" indent="-176213">
              <a:buSzPct val="90000"/>
            </a:pPr>
            <a:r>
              <a:rPr lang="en-US" sz="1800" dirty="0"/>
              <a:t>HIV testing sites</a:t>
            </a:r>
          </a:p>
          <a:p>
            <a:pPr marL="259556" indent="-176213">
              <a:buSzPct val="90000"/>
            </a:pPr>
            <a:r>
              <a:rPr lang="en-US" sz="1800" dirty="0"/>
              <a:t>Syringe exchange programs (SEPs) </a:t>
            </a:r>
          </a:p>
          <a:p>
            <a:pPr marL="259556" indent="-176213">
              <a:buSzPct val="90000"/>
            </a:pPr>
            <a:r>
              <a:rPr lang="en-US" sz="1800" dirty="0"/>
              <a:t>Substance use disorder treatment programs</a:t>
            </a:r>
          </a:p>
          <a:p>
            <a:pPr marL="259556" indent="-176213">
              <a:buSzPct val="90000"/>
            </a:pPr>
            <a:r>
              <a:rPr lang="en-US" sz="1800" dirty="0"/>
              <a:t>Mental health treatment programs</a:t>
            </a:r>
          </a:p>
          <a:p>
            <a:pPr marL="259556" indent="-176213">
              <a:buSzPct val="90000"/>
            </a:pPr>
            <a:r>
              <a:rPr lang="en-US" sz="1800" dirty="0"/>
              <a:t>MAT clinics</a:t>
            </a:r>
          </a:p>
          <a:p>
            <a:pPr marL="259556" indent="-176213">
              <a:buSzPct val="90000"/>
            </a:pPr>
            <a:r>
              <a:rPr lang="en-US" sz="1800" dirty="0"/>
              <a:t>STI clinics</a:t>
            </a:r>
          </a:p>
          <a:p>
            <a:pPr marL="259556" indent="-176213">
              <a:buSzPct val="90000"/>
            </a:pPr>
            <a:r>
              <a:rPr lang="en-US" sz="1800" dirty="0"/>
              <a:t>Community-based outreach to people who </a:t>
            </a:r>
            <a:r>
              <a:rPr lang="en-US" sz="1800" dirty="0" err="1"/>
              <a:t>inj</a:t>
            </a:r>
            <a:endParaRPr lang="en-US" sz="1800" dirty="0"/>
          </a:p>
          <a:p>
            <a:pPr marL="259556" indent="-176213">
              <a:buSzPct val="90000"/>
            </a:pPr>
            <a:r>
              <a:rPr lang="en-US" sz="1800" dirty="0"/>
              <a:t>Homeless shelters</a:t>
            </a:r>
          </a:p>
          <a:p>
            <a:pPr marL="259556" indent="-176213">
              <a:buSzPct val="90000"/>
            </a:pPr>
            <a:r>
              <a:rPr lang="en-US" sz="1800" dirty="0"/>
              <a:t>Others?</a:t>
            </a:r>
          </a:p>
        </p:txBody>
      </p:sp>
      <p:pic>
        <p:nvPicPr>
          <p:cNvPr id="8" name="Picture">
            <a:extLst>
              <a:ext uri="{FF2B5EF4-FFF2-40B4-BE49-F238E27FC236}">
                <a16:creationId xmlns:a16="http://schemas.microsoft.com/office/drawing/2014/main" id="{AD97170D-6932-45D9-8E71-E0B0B9C16CD8}"/>
              </a:ext>
              <a:ext uri="{C183D7F6-B498-43B3-948B-1728B52AA6E4}">
                <adec:decorative xmlns:adec="http://schemas.microsoft.com/office/drawing/2017/decorative" xmlns="" val="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5736567" y="3429000"/>
            <a:ext cx="2857500" cy="1943100"/>
          </a:xfrm>
        </p:spPr>
      </p:pic>
    </p:spTree>
    <p:extLst>
      <p:ext uri="{BB962C8B-B14F-4D97-AF65-F5344CB8AC3E}">
        <p14:creationId xmlns:p14="http://schemas.microsoft.com/office/powerpoint/2010/main" val="43146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1FF31BC-6551-F342-84DC-CD4A73C85A67}"/>
              </a:ext>
            </a:extLst>
          </p:cNvPr>
          <p:cNvSpPr>
            <a:spLocks noGrp="1"/>
          </p:cNvSpPr>
          <p:nvPr>
            <p:ph type="title"/>
          </p:nvPr>
        </p:nvSpPr>
        <p:spPr>
          <a:solidFill>
            <a:schemeClr val="bg2"/>
          </a:solidFill>
        </p:spPr>
        <p:txBody>
          <a:bodyPr/>
          <a:lstStyle/>
          <a:p>
            <a:pPr algn="ctr"/>
            <a:r>
              <a:rPr lang="en-US" dirty="0"/>
              <a:t>Training Agenda</a:t>
            </a:r>
          </a:p>
        </p:txBody>
      </p:sp>
      <p:sp>
        <p:nvSpPr>
          <p:cNvPr id="3" name="Content">
            <a:extLst>
              <a:ext uri="{FF2B5EF4-FFF2-40B4-BE49-F238E27FC236}">
                <a16:creationId xmlns:a16="http://schemas.microsoft.com/office/drawing/2014/main" id="{C47CB39E-0EE3-434F-A1AE-9BB0F0CDC686}"/>
              </a:ext>
            </a:extLst>
          </p:cNvPr>
          <p:cNvSpPr>
            <a:spLocks noGrp="1"/>
          </p:cNvSpPr>
          <p:nvPr>
            <p:ph idx="1"/>
          </p:nvPr>
        </p:nvSpPr>
        <p:spPr>
          <a:xfrm>
            <a:off x="628650" y="1984121"/>
            <a:ext cx="7886700" cy="4351338"/>
          </a:xfrm>
        </p:spPr>
        <p:txBody>
          <a:bodyPr>
            <a:noAutofit/>
          </a:bodyPr>
          <a:lstStyle/>
          <a:p>
            <a:pPr marL="1241822" indent="-1241822">
              <a:spcBef>
                <a:spcPts val="450"/>
              </a:spcBef>
              <a:spcAft>
                <a:spcPts val="1350"/>
              </a:spcAft>
              <a:buNone/>
            </a:pPr>
            <a:r>
              <a:rPr lang="en-US" sz="2000" b="1" dirty="0"/>
              <a:t>Module 1</a:t>
            </a:r>
            <a:r>
              <a:rPr lang="en-US" sz="2000" dirty="0"/>
              <a:t>:</a:t>
            </a:r>
            <a:r>
              <a:rPr lang="en-US" sz="2000" b="1" dirty="0"/>
              <a:t> </a:t>
            </a:r>
            <a:r>
              <a:rPr lang="en-US" sz="2000" dirty="0"/>
              <a:t>Opioid Injection Drug Use and Incidence of Viral Infections</a:t>
            </a:r>
          </a:p>
          <a:p>
            <a:pPr marL="1241822" indent="-1241822">
              <a:spcBef>
                <a:spcPts val="450"/>
              </a:spcBef>
              <a:spcAft>
                <a:spcPts val="1350"/>
              </a:spcAft>
              <a:buNone/>
            </a:pPr>
            <a:r>
              <a:rPr lang="en-US" sz="2000" b="1" dirty="0"/>
              <a:t>Module 2</a:t>
            </a:r>
            <a:r>
              <a:rPr lang="en-US" sz="2000" dirty="0"/>
              <a:t>:</a:t>
            </a:r>
            <a:r>
              <a:rPr lang="en-US" sz="2000" b="1" dirty="0"/>
              <a:t> </a:t>
            </a:r>
            <a:r>
              <a:rPr lang="en-US" sz="2000" dirty="0"/>
              <a:t>Focus on Hepatitis C Virus and Populations at Risk</a:t>
            </a:r>
          </a:p>
          <a:p>
            <a:pPr marL="1246585" indent="-1246585">
              <a:spcBef>
                <a:spcPts val="450"/>
              </a:spcBef>
              <a:spcAft>
                <a:spcPts val="1350"/>
              </a:spcAft>
              <a:buNone/>
            </a:pPr>
            <a:r>
              <a:rPr lang="en-US" sz="2000" b="1" dirty="0"/>
              <a:t>Module 3</a:t>
            </a:r>
            <a:r>
              <a:rPr lang="en-US" sz="2000" dirty="0"/>
              <a:t>:</a:t>
            </a:r>
            <a:r>
              <a:rPr lang="en-US" sz="2000" b="1" dirty="0"/>
              <a:t> </a:t>
            </a:r>
            <a:r>
              <a:rPr lang="en-US" sz="2000" dirty="0"/>
              <a:t>Promoting Screening and Confirmatory Diagnostic Testing for Hepatitis C Infection </a:t>
            </a:r>
          </a:p>
          <a:p>
            <a:pPr marL="1246585" indent="-1246585">
              <a:spcBef>
                <a:spcPts val="450"/>
              </a:spcBef>
              <a:spcAft>
                <a:spcPts val="1350"/>
              </a:spcAft>
              <a:buNone/>
            </a:pPr>
            <a:r>
              <a:rPr lang="en-US" sz="2000" b="1" dirty="0"/>
              <a:t>Module 4</a:t>
            </a:r>
            <a:r>
              <a:rPr lang="en-US" sz="2000" dirty="0"/>
              <a:t>:</a:t>
            </a:r>
            <a:r>
              <a:rPr lang="en-US" sz="2000" b="1" dirty="0"/>
              <a:t> </a:t>
            </a:r>
            <a:r>
              <a:rPr lang="en-US" sz="2000" dirty="0"/>
              <a:t>Hepatitis C Evaluation, Treatment and post-Treatment Monitoring, and Therapies </a:t>
            </a:r>
          </a:p>
          <a:p>
            <a:pPr marL="1246585" indent="-1246585">
              <a:spcBef>
                <a:spcPts val="450"/>
              </a:spcBef>
              <a:spcAft>
                <a:spcPts val="1350"/>
              </a:spcAft>
              <a:buNone/>
            </a:pPr>
            <a:r>
              <a:rPr lang="en-US" sz="2000" b="1" dirty="0"/>
              <a:t>Module 5</a:t>
            </a:r>
            <a:r>
              <a:rPr lang="en-US" sz="2000" dirty="0"/>
              <a:t>:</a:t>
            </a:r>
            <a:r>
              <a:rPr lang="en-US" sz="2000" b="1" dirty="0"/>
              <a:t> </a:t>
            </a:r>
            <a:r>
              <a:rPr lang="en-US" sz="2000" dirty="0"/>
              <a:t>Linking Patients Infected with Hepatitis C to Healthcare Services </a:t>
            </a:r>
          </a:p>
          <a:p>
            <a:pPr marL="1246585" indent="-1246585">
              <a:spcBef>
                <a:spcPts val="450"/>
              </a:spcBef>
              <a:spcAft>
                <a:spcPts val="1350"/>
              </a:spcAft>
              <a:buNone/>
            </a:pPr>
            <a:r>
              <a:rPr lang="en-US" sz="2000" b="1" dirty="0"/>
              <a:t>Resources</a:t>
            </a:r>
            <a:r>
              <a:rPr lang="en-US" sz="2000" dirty="0"/>
              <a:t>: Links to key resources for Patients and Providers of Hepatitis C</a:t>
            </a:r>
            <a:endParaRPr lang="en-US" sz="2000" b="1" dirty="0"/>
          </a:p>
          <a:p>
            <a:endParaRPr lang="en-US" sz="2000" dirty="0"/>
          </a:p>
        </p:txBody>
      </p:sp>
    </p:spTree>
    <p:extLst>
      <p:ext uri="{BB962C8B-B14F-4D97-AF65-F5344CB8AC3E}">
        <p14:creationId xmlns:p14="http://schemas.microsoft.com/office/powerpoint/2010/main" val="643489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0CA961-0EF6-CD4F-8195-82048041A4FE}"/>
              </a:ext>
            </a:extLst>
          </p:cNvPr>
          <p:cNvSpPr>
            <a:spLocks noGrp="1"/>
          </p:cNvSpPr>
          <p:nvPr>
            <p:ph type="title"/>
          </p:nvPr>
        </p:nvSpPr>
        <p:spPr/>
        <p:txBody>
          <a:bodyPr/>
          <a:lstStyle/>
          <a:p>
            <a:pPr algn="ctr"/>
            <a:r>
              <a:rPr lang="en-US" dirty="0"/>
              <a:t>Linkage to Hepatitis C Care</a:t>
            </a:r>
          </a:p>
        </p:txBody>
      </p:sp>
      <p:sp>
        <p:nvSpPr>
          <p:cNvPr id="3" name="Content">
            <a:extLst>
              <a:ext uri="{FF2B5EF4-FFF2-40B4-BE49-F238E27FC236}">
                <a16:creationId xmlns:a16="http://schemas.microsoft.com/office/drawing/2014/main" id="{8EE04EE2-ABAA-BE46-9926-54C8DCEA1B47}"/>
              </a:ext>
            </a:extLst>
          </p:cNvPr>
          <p:cNvSpPr>
            <a:spLocks noGrp="1"/>
          </p:cNvSpPr>
          <p:nvPr>
            <p:ph idx="1"/>
          </p:nvPr>
        </p:nvSpPr>
        <p:spPr/>
        <p:txBody>
          <a:bodyPr>
            <a:noAutofit/>
          </a:bodyPr>
          <a:lstStyle/>
          <a:p>
            <a:pPr>
              <a:lnSpc>
                <a:spcPct val="100000"/>
              </a:lnSpc>
              <a:spcBef>
                <a:spcPts val="600"/>
              </a:spcBef>
              <a:spcAft>
                <a:spcPts val="600"/>
              </a:spcAft>
              <a:buClr>
                <a:srgbClr val="1F5373"/>
              </a:buClr>
            </a:pPr>
            <a:r>
              <a:rPr lang="en-US" sz="2400" dirty="0"/>
              <a:t>Through promotion of HCV screening and testing</a:t>
            </a:r>
          </a:p>
          <a:p>
            <a:pPr lvl="1">
              <a:lnSpc>
                <a:spcPct val="100000"/>
              </a:lnSpc>
              <a:spcBef>
                <a:spcPts val="600"/>
              </a:spcBef>
              <a:spcAft>
                <a:spcPts val="600"/>
              </a:spcAft>
              <a:buClr>
                <a:srgbClr val="1F5373"/>
              </a:buClr>
            </a:pPr>
            <a:r>
              <a:rPr lang="en-US" dirty="0"/>
              <a:t>One-time testing of people in birth cohort or with identified-risk-factor-based screening</a:t>
            </a:r>
          </a:p>
          <a:p>
            <a:pPr>
              <a:lnSpc>
                <a:spcPct val="100000"/>
              </a:lnSpc>
              <a:spcBef>
                <a:spcPts val="600"/>
              </a:spcBef>
              <a:spcAft>
                <a:spcPts val="600"/>
              </a:spcAft>
              <a:buClr>
                <a:srgbClr val="1F5373"/>
              </a:buClr>
            </a:pPr>
            <a:r>
              <a:rPr lang="en-US" sz="2400" dirty="0"/>
              <a:t>Ideally provide on-site RNA confirmatory testing</a:t>
            </a:r>
          </a:p>
          <a:p>
            <a:pPr>
              <a:lnSpc>
                <a:spcPct val="100000"/>
              </a:lnSpc>
              <a:spcBef>
                <a:spcPts val="600"/>
              </a:spcBef>
              <a:spcAft>
                <a:spcPts val="600"/>
              </a:spcAft>
              <a:buClr>
                <a:srgbClr val="1F5373"/>
              </a:buClr>
            </a:pPr>
            <a:r>
              <a:rPr lang="en-US" sz="2400" dirty="0"/>
              <a:t>Entering primary care for non-HCV medical issue</a:t>
            </a:r>
          </a:p>
          <a:p>
            <a:pPr>
              <a:lnSpc>
                <a:spcPct val="100000"/>
              </a:lnSpc>
              <a:spcBef>
                <a:spcPts val="600"/>
              </a:spcBef>
              <a:spcAft>
                <a:spcPts val="600"/>
              </a:spcAft>
              <a:buClr>
                <a:srgbClr val="1F5373"/>
              </a:buClr>
            </a:pPr>
            <a:r>
              <a:rPr lang="en-US" sz="2400" dirty="0"/>
              <a:t>Already within the continuum of HCV care</a:t>
            </a:r>
          </a:p>
          <a:p>
            <a:pPr>
              <a:lnSpc>
                <a:spcPct val="100000"/>
              </a:lnSpc>
              <a:spcBef>
                <a:spcPts val="600"/>
              </a:spcBef>
              <a:spcAft>
                <a:spcPts val="600"/>
              </a:spcAft>
            </a:pPr>
            <a:endParaRPr lang="en-US" sz="2400" dirty="0"/>
          </a:p>
        </p:txBody>
      </p:sp>
    </p:spTree>
    <p:extLst>
      <p:ext uri="{BB962C8B-B14F-4D97-AF65-F5344CB8AC3E}">
        <p14:creationId xmlns:p14="http://schemas.microsoft.com/office/powerpoint/2010/main" val="14998718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ADBF546-BA03-8E4B-8FDE-CBB9F14868DD}"/>
              </a:ext>
            </a:extLst>
          </p:cNvPr>
          <p:cNvSpPr>
            <a:spLocks noGrp="1"/>
          </p:cNvSpPr>
          <p:nvPr>
            <p:ph type="title"/>
          </p:nvPr>
        </p:nvSpPr>
        <p:spPr/>
        <p:txBody>
          <a:bodyPr/>
          <a:lstStyle/>
          <a:p>
            <a:pPr algn="ctr"/>
            <a:r>
              <a:rPr lang="en-US" dirty="0"/>
              <a:t>Provider-Focused Initiatives</a:t>
            </a:r>
          </a:p>
        </p:txBody>
      </p:sp>
      <p:sp>
        <p:nvSpPr>
          <p:cNvPr id="3" name="Content">
            <a:extLst>
              <a:ext uri="{FF2B5EF4-FFF2-40B4-BE49-F238E27FC236}">
                <a16:creationId xmlns:a16="http://schemas.microsoft.com/office/drawing/2014/main" id="{74A6B0B4-5F17-0D4F-841F-C6F712A48D11}"/>
              </a:ext>
            </a:extLst>
          </p:cNvPr>
          <p:cNvSpPr>
            <a:spLocks noGrp="1"/>
          </p:cNvSpPr>
          <p:nvPr>
            <p:ph idx="1"/>
          </p:nvPr>
        </p:nvSpPr>
        <p:spPr/>
        <p:txBody>
          <a:bodyPr>
            <a:noAutofit/>
          </a:bodyPr>
          <a:lstStyle/>
          <a:p>
            <a:pPr>
              <a:lnSpc>
                <a:spcPct val="120000"/>
              </a:lnSpc>
              <a:spcBef>
                <a:spcPts val="600"/>
              </a:spcBef>
              <a:spcAft>
                <a:spcPts val="600"/>
              </a:spcAft>
            </a:pPr>
            <a:r>
              <a:rPr lang="en-US" sz="2200" dirty="0"/>
              <a:t>Develop a hepatitis C “champion”</a:t>
            </a:r>
          </a:p>
          <a:p>
            <a:pPr lvl="1">
              <a:lnSpc>
                <a:spcPct val="120000"/>
              </a:lnSpc>
              <a:spcBef>
                <a:spcPts val="600"/>
              </a:spcBef>
              <a:spcAft>
                <a:spcPts val="600"/>
              </a:spcAft>
              <a:buFont typeface="Courier New" panose="02070309020205020404" pitchFamily="49" charset="0"/>
              <a:buChar char="o"/>
            </a:pPr>
            <a:r>
              <a:rPr lang="en-US" sz="2200" dirty="0"/>
              <a:t> Act as a resource for information</a:t>
            </a:r>
          </a:p>
          <a:p>
            <a:pPr lvl="1">
              <a:lnSpc>
                <a:spcPct val="120000"/>
              </a:lnSpc>
              <a:spcBef>
                <a:spcPts val="600"/>
              </a:spcBef>
              <a:spcAft>
                <a:spcPts val="600"/>
              </a:spcAft>
              <a:buFont typeface="Courier New" panose="02070309020205020404" pitchFamily="49" charset="0"/>
              <a:buChar char="o"/>
            </a:pPr>
            <a:r>
              <a:rPr lang="en-US" sz="2200" dirty="0"/>
              <a:t> Monitor screening</a:t>
            </a:r>
          </a:p>
          <a:p>
            <a:pPr lvl="1">
              <a:lnSpc>
                <a:spcPct val="120000"/>
              </a:lnSpc>
              <a:spcBef>
                <a:spcPts val="600"/>
              </a:spcBef>
              <a:spcAft>
                <a:spcPts val="600"/>
              </a:spcAft>
              <a:buFont typeface="Courier New" panose="02070309020205020404" pitchFamily="49" charset="0"/>
              <a:buChar char="o"/>
            </a:pPr>
            <a:r>
              <a:rPr lang="en-US" sz="2200" dirty="0"/>
              <a:t> Monitor follow-up and cascade of care</a:t>
            </a:r>
          </a:p>
          <a:p>
            <a:pPr>
              <a:lnSpc>
                <a:spcPct val="120000"/>
              </a:lnSpc>
              <a:spcBef>
                <a:spcPts val="600"/>
              </a:spcBef>
              <a:spcAft>
                <a:spcPts val="600"/>
              </a:spcAft>
            </a:pPr>
            <a:r>
              <a:rPr lang="en-US" sz="2200" dirty="0"/>
              <a:t>Designate a lead clinician who will take on   the primary responsibility of HCV treatment and monitoring, or establish and organize a system for evaluation, treatment and monitoring. </a:t>
            </a:r>
          </a:p>
        </p:txBody>
      </p:sp>
      <p:sp>
        <p:nvSpPr>
          <p:cNvPr id="4" name="source">
            <a:extLst>
              <a:ext uri="{FF2B5EF4-FFF2-40B4-BE49-F238E27FC236}">
                <a16:creationId xmlns:a16="http://schemas.microsoft.com/office/drawing/2014/main" id="{AA7AA199-2985-4079-A628-AAB54204B923}"/>
              </a:ext>
            </a:extLst>
          </p:cNvPr>
          <p:cNvSpPr>
            <a:spLocks noGrp="1"/>
          </p:cNvSpPr>
          <p:nvPr>
            <p:ph type="body" sz="quarter" idx="12"/>
          </p:nvPr>
        </p:nvSpPr>
        <p:spPr>
          <a:xfrm>
            <a:off x="0" y="6176963"/>
            <a:ext cx="9144000" cy="667702"/>
          </a:xfrm>
        </p:spPr>
        <p:txBody>
          <a:bodyPr>
            <a:normAutofit/>
          </a:bodyPr>
          <a:lstStyle/>
          <a:p>
            <a:r>
              <a:rPr lang="en-US" b="1" dirty="0">
                <a:solidFill>
                  <a:srgbClr val="FF0000"/>
                </a:solidFill>
              </a:rPr>
              <a:t>Source: US Dept of Health &amp; Human Services, Health Resources and Services Administration, </a:t>
            </a:r>
            <a:br>
              <a:rPr lang="en-US" b="1" dirty="0">
                <a:solidFill>
                  <a:srgbClr val="FF0000"/>
                </a:solidFill>
              </a:rPr>
            </a:br>
            <a:r>
              <a:rPr lang="en-US" b="1" dirty="0">
                <a:solidFill>
                  <a:srgbClr val="FF0000"/>
                </a:solidFill>
              </a:rPr>
              <a:t>HIV/AIDS Bureau. (2011). Integrating Hepatitis C Treatment into Ryan White Clinics, Models &amp; </a:t>
            </a:r>
            <a:br>
              <a:rPr lang="en-US" b="1" dirty="0">
                <a:solidFill>
                  <a:srgbClr val="FF0000"/>
                </a:solidFill>
              </a:rPr>
            </a:br>
            <a:r>
              <a:rPr lang="en-US" b="1" dirty="0">
                <a:solidFill>
                  <a:srgbClr val="FF0000"/>
                </a:solidFill>
              </a:rPr>
              <a:t>Steps. Available at: </a:t>
            </a:r>
            <a:r>
              <a:rPr lang="en-US" b="1" dirty="0">
                <a:solidFill>
                  <a:srgbClr val="FF0000"/>
                </a:solidFill>
                <a:hlinkClick r:id="rId3">
                  <a:extLst>
                    <a:ext uri="{A12FA001-AC4F-418D-AE19-62706E023703}">
                      <ahyp:hlinkClr xmlns:ahyp="http://schemas.microsoft.com/office/drawing/2018/hyperlinkcolor" xmlns="" val="tx"/>
                    </a:ext>
                  </a:extLst>
                </a:hlinkClick>
              </a:rPr>
              <a:t>http://hab.hrsa.gov/files/hepatitiscmodelstools.pdf</a:t>
            </a:r>
            <a:r>
              <a:rPr lang="en-US" b="1" dirty="0">
                <a:solidFill>
                  <a:srgbClr val="FF0000"/>
                </a:solidFill>
              </a:rPr>
              <a:t>. </a:t>
            </a:r>
          </a:p>
          <a:p>
            <a:endParaRPr lang="en-US" dirty="0"/>
          </a:p>
        </p:txBody>
      </p:sp>
    </p:spTree>
    <p:extLst>
      <p:ext uri="{BB962C8B-B14F-4D97-AF65-F5344CB8AC3E}">
        <p14:creationId xmlns:p14="http://schemas.microsoft.com/office/powerpoint/2010/main" val="319343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6B4ED8E-7531-F649-9A7B-A77BB140590E}"/>
              </a:ext>
            </a:extLst>
          </p:cNvPr>
          <p:cNvSpPr>
            <a:spLocks noGrp="1"/>
          </p:cNvSpPr>
          <p:nvPr>
            <p:ph type="title"/>
          </p:nvPr>
        </p:nvSpPr>
        <p:spPr/>
        <p:txBody>
          <a:bodyPr/>
          <a:lstStyle/>
          <a:p>
            <a:pPr algn="ctr"/>
            <a:r>
              <a:rPr lang="en-US" dirty="0"/>
              <a:t>Community-Focused Forums</a:t>
            </a:r>
          </a:p>
        </p:txBody>
      </p:sp>
      <p:sp>
        <p:nvSpPr>
          <p:cNvPr id="3" name="Content">
            <a:extLst>
              <a:ext uri="{FF2B5EF4-FFF2-40B4-BE49-F238E27FC236}">
                <a16:creationId xmlns:a16="http://schemas.microsoft.com/office/drawing/2014/main" id="{9E20AB03-85AD-4C44-AAA4-1349C81CCC8E}"/>
              </a:ext>
            </a:extLst>
          </p:cNvPr>
          <p:cNvSpPr>
            <a:spLocks noGrp="1"/>
          </p:cNvSpPr>
          <p:nvPr>
            <p:ph idx="1"/>
          </p:nvPr>
        </p:nvSpPr>
        <p:spPr/>
        <p:txBody>
          <a:bodyPr>
            <a:normAutofit/>
          </a:bodyPr>
          <a:lstStyle/>
          <a:p>
            <a:pPr>
              <a:lnSpc>
                <a:spcPct val="110000"/>
              </a:lnSpc>
              <a:spcBef>
                <a:spcPts val="600"/>
              </a:spcBef>
              <a:spcAft>
                <a:spcPts val="1200"/>
              </a:spcAft>
            </a:pPr>
            <a:r>
              <a:rPr lang="en-US" sz="2400" dirty="0"/>
              <a:t>Increase public awareness through educational seminars with parent-teacher groups, faith-based communities, presentations on hepatitis C provided by clinics, etc.</a:t>
            </a:r>
          </a:p>
          <a:p>
            <a:pPr>
              <a:lnSpc>
                <a:spcPct val="110000"/>
              </a:lnSpc>
              <a:spcBef>
                <a:spcPts val="600"/>
              </a:spcBef>
              <a:spcAft>
                <a:spcPts val="1200"/>
              </a:spcAft>
            </a:pPr>
            <a:r>
              <a:rPr lang="en-US" sz="2400" dirty="0"/>
              <a:t>Collaborate with community-based providers through a memorandum of understanding (MOU).</a:t>
            </a:r>
          </a:p>
        </p:txBody>
      </p:sp>
    </p:spTree>
    <p:extLst>
      <p:ext uri="{BB962C8B-B14F-4D97-AF65-F5344CB8AC3E}">
        <p14:creationId xmlns:p14="http://schemas.microsoft.com/office/powerpoint/2010/main" val="3495158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6F6C4C9-534D-5A4B-99CC-FC93CF545485}"/>
              </a:ext>
            </a:extLst>
          </p:cNvPr>
          <p:cNvSpPr>
            <a:spLocks noGrp="1"/>
          </p:cNvSpPr>
          <p:nvPr>
            <p:ph type="title"/>
          </p:nvPr>
        </p:nvSpPr>
        <p:spPr/>
        <p:txBody>
          <a:bodyPr/>
          <a:lstStyle/>
          <a:p>
            <a:pPr algn="ctr"/>
            <a:r>
              <a:rPr lang="en-US" dirty="0"/>
              <a:t>Update Standards</a:t>
            </a:r>
          </a:p>
        </p:txBody>
      </p:sp>
      <p:sp>
        <p:nvSpPr>
          <p:cNvPr id="3" name="Content">
            <a:extLst>
              <a:ext uri="{FF2B5EF4-FFF2-40B4-BE49-F238E27FC236}">
                <a16:creationId xmlns:a16="http://schemas.microsoft.com/office/drawing/2014/main" id="{989EF475-67AD-7442-9DB7-52528D282985}"/>
              </a:ext>
            </a:extLst>
          </p:cNvPr>
          <p:cNvSpPr>
            <a:spLocks noGrp="1"/>
          </p:cNvSpPr>
          <p:nvPr>
            <p:ph idx="1"/>
          </p:nvPr>
        </p:nvSpPr>
        <p:spPr/>
        <p:txBody>
          <a:bodyPr>
            <a:noAutofit/>
          </a:bodyPr>
          <a:lstStyle/>
          <a:p>
            <a:pPr marL="0" indent="0">
              <a:lnSpc>
                <a:spcPct val="100000"/>
              </a:lnSpc>
              <a:spcBef>
                <a:spcPts val="600"/>
              </a:spcBef>
              <a:spcAft>
                <a:spcPts val="1200"/>
              </a:spcAft>
              <a:buNone/>
            </a:pPr>
            <a:r>
              <a:rPr lang="en-US" sz="2400" dirty="0"/>
              <a:t>Routine screening and testing for HCV, HBV, and HIV with everyone is key to identifying persons potentially infected with HCV.</a:t>
            </a:r>
          </a:p>
          <a:p>
            <a:pPr marL="0" indent="0">
              <a:lnSpc>
                <a:spcPct val="100000"/>
              </a:lnSpc>
              <a:spcBef>
                <a:spcPts val="600"/>
              </a:spcBef>
              <a:spcAft>
                <a:spcPts val="1200"/>
              </a:spcAft>
              <a:buNone/>
            </a:pPr>
            <a:r>
              <a:rPr lang="en-US" sz="2400" dirty="0"/>
              <a:t>Include on forms:</a:t>
            </a:r>
          </a:p>
          <a:p>
            <a:pPr marL="457200" lvl="1" indent="0">
              <a:lnSpc>
                <a:spcPct val="100000"/>
              </a:lnSpc>
              <a:spcBef>
                <a:spcPts val="600"/>
              </a:spcBef>
              <a:spcAft>
                <a:spcPts val="1200"/>
              </a:spcAft>
              <a:buNone/>
            </a:pPr>
            <a:r>
              <a:rPr lang="en-US" dirty="0"/>
              <a:t>“May we test you for hepatitis C today?”</a:t>
            </a:r>
          </a:p>
          <a:p>
            <a:pPr marL="457200" lvl="1" indent="0">
              <a:lnSpc>
                <a:spcPct val="100000"/>
              </a:lnSpc>
              <a:spcBef>
                <a:spcPts val="600"/>
              </a:spcBef>
              <a:spcAft>
                <a:spcPts val="1200"/>
              </a:spcAft>
              <a:buNone/>
            </a:pPr>
            <a:r>
              <a:rPr lang="en-US" dirty="0"/>
              <a:t>“Would you like a hepatitis C test?       Yes       No”</a:t>
            </a:r>
          </a:p>
          <a:p>
            <a:pPr marL="173831" indent="-173831">
              <a:lnSpc>
                <a:spcPct val="100000"/>
              </a:lnSpc>
              <a:spcBef>
                <a:spcPts val="600"/>
              </a:spcBef>
              <a:spcAft>
                <a:spcPts val="1200"/>
              </a:spcAft>
              <a:buNone/>
            </a:pPr>
            <a:endParaRPr lang="en-US" sz="2400" dirty="0"/>
          </a:p>
          <a:p>
            <a:pPr>
              <a:lnSpc>
                <a:spcPct val="100000"/>
              </a:lnSpc>
              <a:spcBef>
                <a:spcPts val="600"/>
              </a:spcBef>
              <a:spcAft>
                <a:spcPts val="1200"/>
              </a:spcAft>
            </a:pPr>
            <a:endParaRPr lang="en-US" sz="2400" dirty="0"/>
          </a:p>
        </p:txBody>
      </p:sp>
      <p:sp>
        <p:nvSpPr>
          <p:cNvPr id="4" name="YES checkbox">
            <a:extLst>
              <a:ext uri="{FF2B5EF4-FFF2-40B4-BE49-F238E27FC236}">
                <a16:creationId xmlns:a16="http://schemas.microsoft.com/office/drawing/2014/main" id="{ECA13B62-2338-44DC-923A-698AC48A0165}"/>
              </a:ext>
              <a:ext uri="{C183D7F6-B498-43B3-948B-1728B52AA6E4}">
                <adec:decorative xmlns:adec="http://schemas.microsoft.com/office/drawing/2017/decorative" xmlns="" val="1"/>
              </a:ext>
            </a:extLst>
          </p:cNvPr>
          <p:cNvSpPr/>
          <p:nvPr/>
        </p:nvSpPr>
        <p:spPr>
          <a:xfrm>
            <a:off x="5935848" y="4401517"/>
            <a:ext cx="320040"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NO checkbox">
            <a:extLst>
              <a:ext uri="{FF2B5EF4-FFF2-40B4-BE49-F238E27FC236}">
                <a16:creationId xmlns:a16="http://schemas.microsoft.com/office/drawing/2014/main" id="{A2DF089A-7CCB-4976-9FE8-B1BEFB6117EA}"/>
              </a:ext>
              <a:ext uri="{C183D7F6-B498-43B3-948B-1728B52AA6E4}">
                <adec:decorative xmlns:adec="http://schemas.microsoft.com/office/drawing/2017/decorative" xmlns="" val="1"/>
              </a:ext>
            </a:extLst>
          </p:cNvPr>
          <p:cNvSpPr/>
          <p:nvPr/>
        </p:nvSpPr>
        <p:spPr>
          <a:xfrm>
            <a:off x="7034583" y="4401517"/>
            <a:ext cx="320040" cy="32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6390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09BE80C-46D1-4927-B6F9-EAFCCB376BB0}"/>
              </a:ext>
            </a:extLst>
          </p:cNvPr>
          <p:cNvSpPr>
            <a:spLocks noGrp="1"/>
          </p:cNvSpPr>
          <p:nvPr>
            <p:ph type="title"/>
          </p:nvPr>
        </p:nvSpPr>
        <p:spPr/>
        <p:txBody>
          <a:bodyPr/>
          <a:lstStyle/>
          <a:p>
            <a:r>
              <a:rPr lang="en-US" dirty="0"/>
              <a:t>Medical Model ?</a:t>
            </a:r>
          </a:p>
        </p:txBody>
      </p:sp>
      <p:grpSp>
        <p:nvGrpSpPr>
          <p:cNvPr id="2" name="Group 1" descr="This process flow depicts treatment and health settings to promote HCV screening and testing.&#10;">
            <a:extLst>
              <a:ext uri="{FF2B5EF4-FFF2-40B4-BE49-F238E27FC236}">
                <a16:creationId xmlns:a16="http://schemas.microsoft.com/office/drawing/2014/main" id="{80B66C09-434D-458D-9358-26C55E03ECFA}"/>
              </a:ext>
            </a:extLst>
          </p:cNvPr>
          <p:cNvGrpSpPr/>
          <p:nvPr/>
        </p:nvGrpSpPr>
        <p:grpSpPr>
          <a:xfrm>
            <a:off x="387752" y="1192720"/>
            <a:ext cx="8368495" cy="5466674"/>
            <a:chOff x="555585" y="486138"/>
            <a:chExt cx="8368495" cy="5466674"/>
          </a:xfrm>
        </p:grpSpPr>
        <p:sp>
          <p:nvSpPr>
            <p:cNvPr id="5" name="Rounded Rectangle 4">
              <a:extLst>
                <a:ext uri="{FF2B5EF4-FFF2-40B4-BE49-F238E27FC236}">
                  <a16:creationId xmlns:a16="http://schemas.microsoft.com/office/drawing/2014/main" id="{96CD4864-2CE7-804C-9516-1D95C47D04DC}"/>
                </a:ext>
                <a:ext uri="{C183D7F6-B498-43B3-948B-1728B52AA6E4}">
                  <adec:decorative xmlns:adec="http://schemas.microsoft.com/office/drawing/2017/decorative" xmlns="" val="1"/>
                </a:ext>
              </a:extLst>
            </p:cNvPr>
            <p:cNvSpPr/>
            <p:nvPr/>
          </p:nvSpPr>
          <p:spPr>
            <a:xfrm>
              <a:off x="4501145" y="486138"/>
              <a:ext cx="1667298" cy="378136"/>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Referral/ Walk in</a:t>
              </a:r>
            </a:p>
          </p:txBody>
        </p:sp>
        <p:sp>
          <p:nvSpPr>
            <p:cNvPr id="6" name="Rounded Rectangle 5">
              <a:extLst>
                <a:ext uri="{FF2B5EF4-FFF2-40B4-BE49-F238E27FC236}">
                  <a16:creationId xmlns:a16="http://schemas.microsoft.com/office/drawing/2014/main" id="{577C8DEC-C015-4E49-A410-9738C04331B7}"/>
                </a:ext>
                <a:ext uri="{C183D7F6-B498-43B3-948B-1728B52AA6E4}">
                  <adec:decorative xmlns:adec="http://schemas.microsoft.com/office/drawing/2017/decorative" xmlns="" val="1"/>
                </a:ext>
              </a:extLst>
            </p:cNvPr>
            <p:cNvSpPr/>
            <p:nvPr/>
          </p:nvSpPr>
          <p:spPr>
            <a:xfrm>
              <a:off x="4654579" y="1198097"/>
              <a:ext cx="1360432" cy="547905"/>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Reception</a:t>
              </a:r>
            </a:p>
            <a:p>
              <a:pPr algn="ctr"/>
              <a:r>
                <a:rPr lang="en-US" sz="1200" dirty="0">
                  <a:latin typeface="Arial" panose="020B0604020202020204" pitchFamily="34" charset="0"/>
                  <a:cs typeface="Arial" panose="020B0604020202020204" pitchFamily="34" charset="0"/>
                </a:rPr>
                <a:t>(updated forms)</a:t>
              </a:r>
            </a:p>
          </p:txBody>
        </p:sp>
        <p:sp>
          <p:nvSpPr>
            <p:cNvPr id="7" name="Rounded Rectangle 6">
              <a:extLst>
                <a:ext uri="{FF2B5EF4-FFF2-40B4-BE49-F238E27FC236}">
                  <a16:creationId xmlns:a16="http://schemas.microsoft.com/office/drawing/2014/main" id="{5CA6046B-88BB-CE44-A1F6-25EC3254A82F}"/>
                </a:ext>
                <a:ext uri="{C183D7F6-B498-43B3-948B-1728B52AA6E4}">
                  <adec:decorative xmlns:adec="http://schemas.microsoft.com/office/drawing/2017/decorative" xmlns="" val="1"/>
                </a:ext>
              </a:extLst>
            </p:cNvPr>
            <p:cNvSpPr/>
            <p:nvPr/>
          </p:nvSpPr>
          <p:spPr>
            <a:xfrm>
              <a:off x="4097024" y="2094190"/>
              <a:ext cx="2475542" cy="478494"/>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Physical  exam and  reason for visit</a:t>
              </a:r>
            </a:p>
            <a:p>
              <a:pPr algn="ctr"/>
              <a:endParaRPr lang="en-US" sz="1200" dirty="0">
                <a:latin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27BF3AE4-4CE8-9C4E-8A91-0F3E820B8A79}"/>
                </a:ext>
                <a:ext uri="{C183D7F6-B498-43B3-948B-1728B52AA6E4}">
                  <adec:decorative xmlns:adec="http://schemas.microsoft.com/office/drawing/2017/decorative" xmlns="" val="1"/>
                </a:ext>
              </a:extLst>
            </p:cNvPr>
            <p:cNvSpPr/>
            <p:nvPr/>
          </p:nvSpPr>
          <p:spPr>
            <a:xfrm>
              <a:off x="4097024" y="2928505"/>
              <a:ext cx="2475541" cy="804372"/>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Lab tests ordered, interim treatment recommendations</a:t>
              </a:r>
            </a:p>
          </p:txBody>
        </p:sp>
        <p:cxnSp>
          <p:nvCxnSpPr>
            <p:cNvPr id="9" name="Straight Arrow Connector 8">
              <a:extLst>
                <a:ext uri="{FF2B5EF4-FFF2-40B4-BE49-F238E27FC236}">
                  <a16:creationId xmlns:a16="http://schemas.microsoft.com/office/drawing/2014/main" id="{210082FE-4A2B-4241-AA8C-966F3E538AA2}"/>
                </a:ext>
                <a:ext uri="{C183D7F6-B498-43B3-948B-1728B52AA6E4}">
                  <adec:decorative xmlns:adec="http://schemas.microsoft.com/office/drawing/2017/decorative" xmlns="" val="1"/>
                </a:ext>
              </a:extLst>
            </p:cNvPr>
            <p:cNvCxnSpPr>
              <a:cxnSpLocks/>
              <a:stCxn id="10" idx="1"/>
            </p:cNvCxnSpPr>
            <p:nvPr/>
          </p:nvCxnSpPr>
          <p:spPr>
            <a:xfrm flipH="1" flipV="1">
              <a:off x="6123671" y="1316817"/>
              <a:ext cx="663457" cy="68975"/>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7D0FDC4-D2E4-EB44-B491-D169C336A01B}"/>
                </a:ext>
                <a:ext uri="{C183D7F6-B498-43B3-948B-1728B52AA6E4}">
                  <adec:decorative xmlns:adec="http://schemas.microsoft.com/office/drawing/2017/decorative" xmlns="" val="1"/>
                </a:ext>
              </a:extLst>
            </p:cNvPr>
            <p:cNvSpPr txBox="1"/>
            <p:nvPr/>
          </p:nvSpPr>
          <p:spPr>
            <a:xfrm>
              <a:off x="6787128" y="1154959"/>
              <a:ext cx="2136689"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pPr marL="82391" indent="-82391">
                <a:buFont typeface="Arial" panose="020B0604020202020204" pitchFamily="34" charset="0"/>
                <a:buChar char="•"/>
              </a:pPr>
              <a:r>
                <a:rPr lang="en-US" sz="1200" dirty="0">
                  <a:latin typeface="Arial" panose="020B0604020202020204" pitchFamily="34" charset="0"/>
                  <a:cs typeface="Arial" panose="020B0604020202020204" pitchFamily="34" charset="0"/>
                </a:rPr>
                <a:t>Recommendation for HCV test</a:t>
              </a:r>
            </a:p>
          </p:txBody>
        </p:sp>
        <p:sp>
          <p:nvSpPr>
            <p:cNvPr id="11" name="TextBox 10">
              <a:extLst>
                <a:ext uri="{FF2B5EF4-FFF2-40B4-BE49-F238E27FC236}">
                  <a16:creationId xmlns:a16="http://schemas.microsoft.com/office/drawing/2014/main" id="{9395A1E5-1E34-B14A-8FA6-7DEAFA6A6958}"/>
                </a:ext>
                <a:ext uri="{C183D7F6-B498-43B3-948B-1728B52AA6E4}">
                  <adec:decorative xmlns:adec="http://schemas.microsoft.com/office/drawing/2017/decorative" xmlns="" val="1"/>
                </a:ext>
              </a:extLst>
            </p:cNvPr>
            <p:cNvSpPr txBox="1"/>
            <p:nvPr/>
          </p:nvSpPr>
          <p:spPr>
            <a:xfrm>
              <a:off x="6922627" y="2143698"/>
              <a:ext cx="2001453"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1200" dirty="0">
                  <a:latin typeface="Arial" panose="020B0604020202020204" pitchFamily="34" charset="0"/>
                  <a:cs typeface="Arial" panose="020B0604020202020204" pitchFamily="34" charset="0"/>
                </a:rPr>
                <a:t>Review patient forms, promote HCV screening</a:t>
              </a:r>
            </a:p>
          </p:txBody>
        </p:sp>
        <p:cxnSp>
          <p:nvCxnSpPr>
            <p:cNvPr id="12" name="Straight Arrow Connector 11">
              <a:extLst>
                <a:ext uri="{FF2B5EF4-FFF2-40B4-BE49-F238E27FC236}">
                  <a16:creationId xmlns:a16="http://schemas.microsoft.com/office/drawing/2014/main" id="{64D43522-2C4C-6A43-BD64-18990D31ABF3}"/>
                </a:ext>
                <a:ext uri="{C183D7F6-B498-43B3-948B-1728B52AA6E4}">
                  <adec:decorative xmlns:adec="http://schemas.microsoft.com/office/drawing/2017/decorative" xmlns="" val="1"/>
                </a:ext>
              </a:extLst>
            </p:cNvPr>
            <p:cNvCxnSpPr>
              <a:cxnSpLocks/>
              <a:stCxn id="11" idx="1"/>
              <a:endCxn id="7" idx="3"/>
            </p:cNvCxnSpPr>
            <p:nvPr/>
          </p:nvCxnSpPr>
          <p:spPr>
            <a:xfrm flipH="1" flipV="1">
              <a:off x="6572566" y="2333437"/>
              <a:ext cx="350061" cy="41094"/>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31FD3024-B032-0642-B63F-1ADC31107E66}"/>
                </a:ext>
                <a:ext uri="{C183D7F6-B498-43B3-948B-1728B52AA6E4}">
                  <adec:decorative xmlns:adec="http://schemas.microsoft.com/office/drawing/2017/decorative" xmlns="" val="1"/>
                </a:ext>
              </a:extLst>
            </p:cNvPr>
            <p:cNvSpPr/>
            <p:nvPr/>
          </p:nvSpPr>
          <p:spPr>
            <a:xfrm>
              <a:off x="4097024" y="4064626"/>
              <a:ext cx="2475541" cy="478494"/>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Primary follow-up appointments </a:t>
              </a:r>
            </a:p>
          </p:txBody>
        </p:sp>
        <p:sp>
          <p:nvSpPr>
            <p:cNvPr id="14" name="TextBox 13">
              <a:extLst>
                <a:ext uri="{FF2B5EF4-FFF2-40B4-BE49-F238E27FC236}">
                  <a16:creationId xmlns:a16="http://schemas.microsoft.com/office/drawing/2014/main" id="{2BC03A05-5067-344A-BFE2-B3692B0E73FF}"/>
                </a:ext>
                <a:ext uri="{C183D7F6-B498-43B3-948B-1728B52AA6E4}">
                  <adec:decorative xmlns:adec="http://schemas.microsoft.com/office/drawing/2017/decorative" xmlns="" val="1"/>
                </a:ext>
              </a:extLst>
            </p:cNvPr>
            <p:cNvSpPr txBox="1"/>
            <p:nvPr/>
          </p:nvSpPr>
          <p:spPr>
            <a:xfrm>
              <a:off x="1730759" y="3579842"/>
              <a:ext cx="2204699"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1200" dirty="0">
                  <a:latin typeface="Arial" panose="020B0604020202020204" pitchFamily="34" charset="0"/>
                  <a:cs typeface="Arial" panose="020B0604020202020204" pitchFamily="34" charset="0"/>
                </a:rPr>
                <a:t>Counsel on HCV test result, reiterate risk reduction, refer for HCV RNA if appropriate, link to HCV healthcare</a:t>
              </a:r>
            </a:p>
          </p:txBody>
        </p:sp>
        <p:cxnSp>
          <p:nvCxnSpPr>
            <p:cNvPr id="15" name="Straight Arrow Connector 14">
              <a:extLst>
                <a:ext uri="{FF2B5EF4-FFF2-40B4-BE49-F238E27FC236}">
                  <a16:creationId xmlns:a16="http://schemas.microsoft.com/office/drawing/2014/main" id="{C4266CC5-084B-8442-954B-8CEA0CDD6C0D}"/>
                </a:ext>
                <a:ext uri="{C183D7F6-B498-43B3-948B-1728B52AA6E4}">
                  <adec:decorative xmlns:adec="http://schemas.microsoft.com/office/drawing/2017/decorative" xmlns="" val="1"/>
                </a:ext>
              </a:extLst>
            </p:cNvPr>
            <p:cNvCxnSpPr/>
            <p:nvPr/>
          </p:nvCxnSpPr>
          <p:spPr>
            <a:xfrm>
              <a:off x="5334795" y="2627583"/>
              <a:ext cx="0" cy="258273"/>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F196D91-A6D9-A746-8E17-6A51CF95B3F7}"/>
                </a:ext>
                <a:ext uri="{C183D7F6-B498-43B3-948B-1728B52AA6E4}">
                  <adec:decorative xmlns:adec="http://schemas.microsoft.com/office/drawing/2017/decorative" xmlns="" val="1"/>
                </a:ext>
              </a:extLst>
            </p:cNvPr>
            <p:cNvCxnSpPr/>
            <p:nvPr/>
          </p:nvCxnSpPr>
          <p:spPr>
            <a:xfrm>
              <a:off x="5334795" y="3764863"/>
              <a:ext cx="0" cy="258273"/>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0BD0612E-0B5D-FC48-A233-7487626B5E6C}"/>
                </a:ext>
                <a:ext uri="{C183D7F6-B498-43B3-948B-1728B52AA6E4}">
                  <adec:decorative xmlns:adec="http://schemas.microsoft.com/office/drawing/2017/decorative" xmlns="" val="1"/>
                </a:ext>
              </a:extLst>
            </p:cNvPr>
            <p:cNvSpPr txBox="1"/>
            <p:nvPr/>
          </p:nvSpPr>
          <p:spPr>
            <a:xfrm>
              <a:off x="4529205" y="4666107"/>
              <a:ext cx="1723543"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1200" dirty="0">
                  <a:latin typeface="Arial" panose="020B0604020202020204" pitchFamily="34" charset="0"/>
                  <a:cs typeface="Arial" panose="020B0604020202020204" pitchFamily="34" charset="0"/>
                </a:rPr>
                <a:t>HCV healthcare, HCV RNA detected, evaluation for treatment eligibility,</a:t>
              </a:r>
            </a:p>
            <a:p>
              <a:pPr algn="ctr"/>
              <a:r>
                <a:rPr lang="en-US" sz="1200" dirty="0">
                  <a:latin typeface="Arial" panose="020B0604020202020204" pitchFamily="34" charset="0"/>
                  <a:cs typeface="Arial" panose="020B0604020202020204" pitchFamily="34" charset="0"/>
                </a:rPr>
                <a:t>initiate treatment</a:t>
              </a:r>
            </a:p>
          </p:txBody>
        </p:sp>
        <p:cxnSp>
          <p:nvCxnSpPr>
            <p:cNvPr id="18" name="Straight Arrow Connector 17">
              <a:extLst>
                <a:ext uri="{FF2B5EF4-FFF2-40B4-BE49-F238E27FC236}">
                  <a16:creationId xmlns:a16="http://schemas.microsoft.com/office/drawing/2014/main" id="{56A7D9E5-2A84-CD40-B67F-61A59AAC8397}"/>
                </a:ext>
                <a:ext uri="{C183D7F6-B498-43B3-948B-1728B52AA6E4}">
                  <adec:decorative xmlns:adec="http://schemas.microsoft.com/office/drawing/2017/decorative" xmlns="" val="1"/>
                </a:ext>
              </a:extLst>
            </p:cNvPr>
            <p:cNvCxnSpPr>
              <a:stCxn id="17" idx="3"/>
            </p:cNvCxnSpPr>
            <p:nvPr/>
          </p:nvCxnSpPr>
          <p:spPr>
            <a:xfrm>
              <a:off x="6252748" y="5173939"/>
              <a:ext cx="663524" cy="124883"/>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823A131-E05D-344C-8090-19CDF3DF5FFF}"/>
                </a:ext>
                <a:ext uri="{C183D7F6-B498-43B3-948B-1728B52AA6E4}">
                  <adec:decorative xmlns:adec="http://schemas.microsoft.com/office/drawing/2017/decorative" xmlns="" val="1"/>
                </a:ext>
              </a:extLst>
            </p:cNvPr>
            <p:cNvCxnSpPr>
              <a:endCxn id="17" idx="1"/>
            </p:cNvCxnSpPr>
            <p:nvPr/>
          </p:nvCxnSpPr>
          <p:spPr>
            <a:xfrm>
              <a:off x="3850699" y="4740530"/>
              <a:ext cx="678506" cy="433409"/>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21DF1EC-8420-0643-86B9-2894728F2098}"/>
                </a:ext>
                <a:ext uri="{C183D7F6-B498-43B3-948B-1728B52AA6E4}">
                  <adec:decorative xmlns:adec="http://schemas.microsoft.com/office/drawing/2017/decorative" xmlns="" val="1"/>
                </a:ext>
              </a:extLst>
            </p:cNvPr>
            <p:cNvCxnSpPr>
              <a:cxnSpLocks/>
            </p:cNvCxnSpPr>
            <p:nvPr/>
          </p:nvCxnSpPr>
          <p:spPr>
            <a:xfrm flipV="1">
              <a:off x="3675710" y="3021482"/>
              <a:ext cx="301805" cy="427668"/>
            </a:xfrm>
            <a:prstGeom prst="straightConnector1">
              <a:avLst/>
            </a:prstGeom>
            <a:ln>
              <a:headEnd type="arrow"/>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7FAC9C78-8274-A745-A535-1972925D736E}"/>
                </a:ext>
                <a:ext uri="{C183D7F6-B498-43B3-948B-1728B52AA6E4}">
                  <adec:decorative xmlns:adec="http://schemas.microsoft.com/office/drawing/2017/decorative" xmlns="" val="1"/>
                </a:ext>
              </a:extLst>
            </p:cNvPr>
            <p:cNvCxnSpPr/>
            <p:nvPr/>
          </p:nvCxnSpPr>
          <p:spPr>
            <a:xfrm>
              <a:off x="7883161" y="1694638"/>
              <a:ext cx="0" cy="35129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Pentagon 21">
              <a:extLst>
                <a:ext uri="{FF2B5EF4-FFF2-40B4-BE49-F238E27FC236}">
                  <a16:creationId xmlns:a16="http://schemas.microsoft.com/office/drawing/2014/main" id="{3B7F955B-07CC-3140-81B6-5307339800D7}"/>
                </a:ext>
                <a:ext uri="{C183D7F6-B498-43B3-948B-1728B52AA6E4}">
                  <adec:decorative xmlns:adec="http://schemas.microsoft.com/office/drawing/2017/decorative" xmlns="" val="1"/>
                </a:ext>
              </a:extLst>
            </p:cNvPr>
            <p:cNvSpPr/>
            <p:nvPr/>
          </p:nvSpPr>
          <p:spPr>
            <a:xfrm>
              <a:off x="578735" y="4666107"/>
              <a:ext cx="998298" cy="558108"/>
            </a:xfrm>
            <a:prstGeom prst="homePlate">
              <a:avLst>
                <a:gd name="adj" fmla="val 34690"/>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Medical model</a:t>
              </a:r>
            </a:p>
          </p:txBody>
        </p:sp>
        <p:sp>
          <p:nvSpPr>
            <p:cNvPr id="23" name="Rectangle 22">
              <a:extLst>
                <a:ext uri="{FF2B5EF4-FFF2-40B4-BE49-F238E27FC236}">
                  <a16:creationId xmlns:a16="http://schemas.microsoft.com/office/drawing/2014/main" id="{E7CB9B49-5D04-CD43-8AB7-ADE0B097EE83}"/>
                </a:ext>
                <a:ext uri="{C183D7F6-B498-43B3-948B-1728B52AA6E4}">
                  <adec:decorative xmlns:adec="http://schemas.microsoft.com/office/drawing/2017/decorative" xmlns="" val="1"/>
                </a:ext>
              </a:extLst>
            </p:cNvPr>
            <p:cNvSpPr/>
            <p:nvPr/>
          </p:nvSpPr>
          <p:spPr>
            <a:xfrm>
              <a:off x="555585" y="5224215"/>
              <a:ext cx="2204699" cy="728597"/>
            </a:xfrm>
            <a:prstGeom prst="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Promote HCV screening and testing as standard of care</a:t>
              </a:r>
            </a:p>
          </p:txBody>
        </p:sp>
        <p:cxnSp>
          <p:nvCxnSpPr>
            <p:cNvPr id="24" name="Straight Arrow Connector 23">
              <a:extLst>
                <a:ext uri="{FF2B5EF4-FFF2-40B4-BE49-F238E27FC236}">
                  <a16:creationId xmlns:a16="http://schemas.microsoft.com/office/drawing/2014/main" id="{1030CEE7-02C9-D34D-A6E9-9AE5098CB053}"/>
                </a:ext>
                <a:ext uri="{C183D7F6-B498-43B3-948B-1728B52AA6E4}">
                  <adec:decorative xmlns:adec="http://schemas.microsoft.com/office/drawing/2017/decorative" xmlns="" val="1"/>
                </a:ext>
              </a:extLst>
            </p:cNvPr>
            <p:cNvCxnSpPr/>
            <p:nvPr/>
          </p:nvCxnSpPr>
          <p:spPr>
            <a:xfrm>
              <a:off x="5334795" y="1799314"/>
              <a:ext cx="0" cy="258273"/>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A3BA824-65F5-364B-9E60-C9518737D8BE}"/>
                </a:ext>
                <a:ext uri="{C183D7F6-B498-43B3-948B-1728B52AA6E4}">
                  <adec:decorative xmlns:adec="http://schemas.microsoft.com/office/drawing/2017/decorative" xmlns="" val="1"/>
                </a:ext>
              </a:extLst>
            </p:cNvPr>
            <p:cNvSpPr/>
            <p:nvPr/>
          </p:nvSpPr>
          <p:spPr>
            <a:xfrm>
              <a:off x="6922374" y="4461906"/>
              <a:ext cx="1088136" cy="108614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(SVR)</a:t>
              </a:r>
            </a:p>
            <a:p>
              <a:pPr algn="ctr"/>
              <a:r>
                <a:rPr lang="en-US" sz="1200" b="1" dirty="0">
                  <a:solidFill>
                    <a:schemeClr val="tx1"/>
                  </a:solidFill>
                  <a:latin typeface="Arial" panose="020B0604020202020204" pitchFamily="34" charset="0"/>
                  <a:cs typeface="Arial" panose="020B0604020202020204" pitchFamily="34" charset="0"/>
                </a:rPr>
                <a:t>Cure</a:t>
              </a:r>
            </a:p>
          </p:txBody>
        </p:sp>
        <p:cxnSp>
          <p:nvCxnSpPr>
            <p:cNvPr id="31" name="Straight Arrow Connector 30">
              <a:extLst>
                <a:ext uri="{FF2B5EF4-FFF2-40B4-BE49-F238E27FC236}">
                  <a16:creationId xmlns:a16="http://schemas.microsoft.com/office/drawing/2014/main" id="{5708CFF5-27F6-4941-BCDF-FBCBAD5EC2EE}"/>
                </a:ext>
                <a:ext uri="{C183D7F6-B498-43B3-948B-1728B52AA6E4}">
                  <adec:decorative xmlns:adec="http://schemas.microsoft.com/office/drawing/2017/decorative" xmlns="" val="1"/>
                </a:ext>
              </a:extLst>
            </p:cNvPr>
            <p:cNvCxnSpPr>
              <a:cxnSpLocks/>
            </p:cNvCxnSpPr>
            <p:nvPr/>
          </p:nvCxnSpPr>
          <p:spPr>
            <a:xfrm>
              <a:off x="5334795" y="884868"/>
              <a:ext cx="0" cy="246502"/>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506173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1E9ED81-9CB5-4C54-B5E8-720F6F019844}"/>
              </a:ext>
            </a:extLst>
          </p:cNvPr>
          <p:cNvSpPr>
            <a:spLocks noGrp="1"/>
          </p:cNvSpPr>
          <p:nvPr>
            <p:ph type="title"/>
          </p:nvPr>
        </p:nvSpPr>
        <p:spPr/>
        <p:txBody>
          <a:bodyPr/>
          <a:lstStyle/>
          <a:p>
            <a:r>
              <a:rPr lang="en-US" dirty="0"/>
              <a:t>SA Treatment Model ?</a:t>
            </a:r>
          </a:p>
        </p:txBody>
      </p:sp>
      <p:grpSp>
        <p:nvGrpSpPr>
          <p:cNvPr id="2" name="Group 1" descr="This process flow depicts treatment and health settings to promote HCV screening and testing.&#10; "/>
          <p:cNvGrpSpPr/>
          <p:nvPr/>
        </p:nvGrpSpPr>
        <p:grpSpPr>
          <a:xfrm>
            <a:off x="370391" y="1046984"/>
            <a:ext cx="8507392" cy="5729468"/>
            <a:chOff x="358817" y="985266"/>
            <a:chExt cx="7267279" cy="4337946"/>
          </a:xfrm>
        </p:grpSpPr>
        <p:sp>
          <p:nvSpPr>
            <p:cNvPr id="5" name="Rounded Rectangle 4">
              <a:extLst>
                <a:ext uri="{FF2B5EF4-FFF2-40B4-BE49-F238E27FC236}">
                  <a16:creationId xmlns:a16="http://schemas.microsoft.com/office/drawing/2014/main" id="{7D401CAD-D44B-5A45-8146-50C7FB3D105B}"/>
                </a:ext>
                <a:ext uri="{C183D7F6-B498-43B3-948B-1728B52AA6E4}">
                  <adec:decorative xmlns:adec="http://schemas.microsoft.com/office/drawing/2017/decorative" xmlns="" val="1"/>
                </a:ext>
              </a:extLst>
            </p:cNvPr>
            <p:cNvSpPr/>
            <p:nvPr/>
          </p:nvSpPr>
          <p:spPr>
            <a:xfrm>
              <a:off x="3954780" y="985266"/>
              <a:ext cx="914400" cy="429768"/>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Referral Walk in</a:t>
              </a:r>
            </a:p>
          </p:txBody>
        </p:sp>
        <p:sp>
          <p:nvSpPr>
            <p:cNvPr id="6" name="Rounded Rectangle 5">
              <a:extLst>
                <a:ext uri="{FF2B5EF4-FFF2-40B4-BE49-F238E27FC236}">
                  <a16:creationId xmlns:a16="http://schemas.microsoft.com/office/drawing/2014/main" id="{3168E822-CE18-B943-AC5F-61D6F213EDEF}"/>
                </a:ext>
                <a:ext uri="{C183D7F6-B498-43B3-948B-1728B52AA6E4}">
                  <adec:decorative xmlns:adec="http://schemas.microsoft.com/office/drawing/2017/decorative" xmlns="" val="1"/>
                </a:ext>
              </a:extLst>
            </p:cNvPr>
            <p:cNvSpPr/>
            <p:nvPr/>
          </p:nvSpPr>
          <p:spPr>
            <a:xfrm>
              <a:off x="3515868" y="2132838"/>
              <a:ext cx="1810512" cy="410233"/>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Medical and </a:t>
              </a:r>
            </a:p>
            <a:p>
              <a:pPr algn="ctr"/>
              <a:r>
                <a:rPr lang="en-US" sz="1200" dirty="0">
                  <a:latin typeface="Arial" panose="020B0604020202020204" pitchFamily="34" charset="0"/>
                  <a:cs typeface="Arial" panose="020B0604020202020204" pitchFamily="34" charset="0"/>
                </a:rPr>
                <a:t>Psychiatric evaluations</a:t>
              </a:r>
            </a:p>
          </p:txBody>
        </p:sp>
        <p:sp>
          <p:nvSpPr>
            <p:cNvPr id="7" name="Rounded Rectangle 6">
              <a:extLst>
                <a:ext uri="{FF2B5EF4-FFF2-40B4-BE49-F238E27FC236}">
                  <a16:creationId xmlns:a16="http://schemas.microsoft.com/office/drawing/2014/main" id="{BE3FBB85-30C5-9F4E-939B-157DC72D62D5}"/>
                </a:ext>
                <a:ext uri="{C183D7F6-B498-43B3-948B-1728B52AA6E4}">
                  <adec:decorative xmlns:adec="http://schemas.microsoft.com/office/drawing/2017/decorative" xmlns="" val="1"/>
                </a:ext>
              </a:extLst>
            </p:cNvPr>
            <p:cNvSpPr/>
            <p:nvPr/>
          </p:nvSpPr>
          <p:spPr>
            <a:xfrm>
              <a:off x="3515868" y="2709543"/>
              <a:ext cx="1828800" cy="458626"/>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Counselor conducts assessment</a:t>
              </a:r>
            </a:p>
          </p:txBody>
        </p:sp>
        <p:cxnSp>
          <p:nvCxnSpPr>
            <p:cNvPr id="8" name="Straight Arrow Connector 7">
              <a:extLst>
                <a:ext uri="{FF2B5EF4-FFF2-40B4-BE49-F238E27FC236}">
                  <a16:creationId xmlns:a16="http://schemas.microsoft.com/office/drawing/2014/main" id="{F6941E06-DA9E-BB49-A13A-15B2047B84B0}"/>
                </a:ext>
                <a:ext uri="{C183D7F6-B498-43B3-948B-1728B52AA6E4}">
                  <adec:decorative xmlns:adec="http://schemas.microsoft.com/office/drawing/2017/decorative" xmlns="" val="1"/>
                </a:ext>
              </a:extLst>
            </p:cNvPr>
            <p:cNvCxnSpPr/>
            <p:nvPr/>
          </p:nvCxnSpPr>
          <p:spPr>
            <a:xfrm>
              <a:off x="4448556" y="1450155"/>
              <a:ext cx="0" cy="682683"/>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FD80723-C2FC-4844-986A-5A6383D92CDE}"/>
                </a:ext>
                <a:ext uri="{C183D7F6-B498-43B3-948B-1728B52AA6E4}">
                  <adec:decorative xmlns:adec="http://schemas.microsoft.com/office/drawing/2017/decorative" xmlns="" val="1"/>
                </a:ext>
              </a:extLst>
            </p:cNvPr>
            <p:cNvCxnSpPr>
              <a:cxnSpLocks/>
            </p:cNvCxnSpPr>
            <p:nvPr/>
          </p:nvCxnSpPr>
          <p:spPr>
            <a:xfrm>
              <a:off x="5344669" y="2444149"/>
              <a:ext cx="185819" cy="127057"/>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0" name="Rounded Rectangle 9">
              <a:extLst>
                <a:ext uri="{FF2B5EF4-FFF2-40B4-BE49-F238E27FC236}">
                  <a16:creationId xmlns:a16="http://schemas.microsoft.com/office/drawing/2014/main" id="{1FA2B949-694A-EF44-8B3F-B650FABC8DFF}"/>
                </a:ext>
                <a:ext uri="{C183D7F6-B498-43B3-948B-1728B52AA6E4}">
                  <adec:decorative xmlns:adec="http://schemas.microsoft.com/office/drawing/2017/decorative" xmlns="" val="1"/>
                </a:ext>
              </a:extLst>
            </p:cNvPr>
            <p:cNvSpPr/>
            <p:nvPr/>
          </p:nvSpPr>
          <p:spPr>
            <a:xfrm>
              <a:off x="1914983" y="4012152"/>
              <a:ext cx="1819656" cy="623248"/>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Client adheres to treatment plan</a:t>
              </a:r>
            </a:p>
          </p:txBody>
        </p:sp>
        <p:sp>
          <p:nvSpPr>
            <p:cNvPr id="11" name="TextBox 10">
              <a:extLst>
                <a:ext uri="{FF2B5EF4-FFF2-40B4-BE49-F238E27FC236}">
                  <a16:creationId xmlns:a16="http://schemas.microsoft.com/office/drawing/2014/main" id="{0FA9ADE9-AD3F-1440-A967-139422DF92E1}"/>
                </a:ext>
                <a:ext uri="{C183D7F6-B498-43B3-948B-1728B52AA6E4}">
                  <adec:decorative xmlns:adec="http://schemas.microsoft.com/office/drawing/2017/decorative" xmlns="" val="1"/>
                </a:ext>
              </a:extLst>
            </p:cNvPr>
            <p:cNvSpPr txBox="1"/>
            <p:nvPr/>
          </p:nvSpPr>
          <p:spPr>
            <a:xfrm>
              <a:off x="1346559" y="2709543"/>
              <a:ext cx="1810511" cy="10156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1200" dirty="0">
                  <a:latin typeface="Arial" panose="020B0604020202020204" pitchFamily="34" charset="0"/>
                  <a:cs typeface="Arial" panose="020B0604020202020204" pitchFamily="34" charset="0"/>
                </a:rPr>
                <a:t>Counsel on HCV test result, reiterate risk reduction, refer for HCV RNA if appropriate, link to HCV healthcare</a:t>
              </a:r>
            </a:p>
          </p:txBody>
        </p:sp>
        <p:sp>
          <p:nvSpPr>
            <p:cNvPr id="12" name="TextBox 11">
              <a:extLst>
                <a:ext uri="{FF2B5EF4-FFF2-40B4-BE49-F238E27FC236}">
                  <a16:creationId xmlns:a16="http://schemas.microsoft.com/office/drawing/2014/main" id="{2AA4975B-9783-684A-BB30-67B06D0CF956}"/>
                </a:ext>
                <a:ext uri="{C183D7F6-B498-43B3-948B-1728B52AA6E4}">
                  <adec:decorative xmlns:adec="http://schemas.microsoft.com/office/drawing/2017/decorative" xmlns="" val="1"/>
                </a:ext>
              </a:extLst>
            </p:cNvPr>
            <p:cNvSpPr txBox="1"/>
            <p:nvPr/>
          </p:nvSpPr>
          <p:spPr>
            <a:xfrm>
              <a:off x="5635226" y="2336958"/>
              <a:ext cx="1810512"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1200" dirty="0">
                  <a:latin typeface="Arial" panose="020B0604020202020204" pitchFamily="34" charset="0"/>
                  <a:cs typeface="Arial" panose="020B0604020202020204" pitchFamily="34" charset="0"/>
                </a:rPr>
                <a:t>Review patient forms, promote HCV screening</a:t>
              </a:r>
            </a:p>
          </p:txBody>
        </p:sp>
        <p:cxnSp>
          <p:nvCxnSpPr>
            <p:cNvPr id="13" name="Straight Arrow Connector 12">
              <a:extLst>
                <a:ext uri="{FF2B5EF4-FFF2-40B4-BE49-F238E27FC236}">
                  <a16:creationId xmlns:a16="http://schemas.microsoft.com/office/drawing/2014/main" id="{C74539BF-274E-274B-BC8A-AAA27B9BE09F}"/>
                </a:ext>
                <a:ext uri="{C183D7F6-B498-43B3-948B-1728B52AA6E4}">
                  <adec:decorative xmlns:adec="http://schemas.microsoft.com/office/drawing/2017/decorative" xmlns="" val="1"/>
                </a:ext>
              </a:extLst>
            </p:cNvPr>
            <p:cNvCxnSpPr>
              <a:stCxn id="7" idx="1"/>
            </p:cNvCxnSpPr>
            <p:nvPr/>
          </p:nvCxnSpPr>
          <p:spPr>
            <a:xfrm flipH="1">
              <a:off x="3157071" y="2938856"/>
              <a:ext cx="358798" cy="166293"/>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1FB17FA9-F05B-5E42-AC20-6568067F2DAE}"/>
                </a:ext>
                <a:ext uri="{C183D7F6-B498-43B3-948B-1728B52AA6E4}">
                  <adec:decorative xmlns:adec="http://schemas.microsoft.com/office/drawing/2017/decorative" xmlns="" val="1"/>
                </a:ext>
              </a:extLst>
            </p:cNvPr>
            <p:cNvCxnSpPr/>
            <p:nvPr/>
          </p:nvCxnSpPr>
          <p:spPr>
            <a:xfrm>
              <a:off x="3157069" y="3272887"/>
              <a:ext cx="340511" cy="251711"/>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593A0777-3FA7-4345-A213-1DF977C23DC0}"/>
                </a:ext>
                <a:ext uri="{C183D7F6-B498-43B3-948B-1728B52AA6E4}">
                  <adec:decorative xmlns:adec="http://schemas.microsoft.com/office/drawing/2017/decorative" xmlns="" val="1"/>
                </a:ext>
              </a:extLst>
            </p:cNvPr>
            <p:cNvSpPr txBox="1"/>
            <p:nvPr/>
          </p:nvSpPr>
          <p:spPr>
            <a:xfrm>
              <a:off x="4869180" y="4012154"/>
              <a:ext cx="275691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pPr algn="ctr"/>
              <a:r>
                <a:rPr lang="en-US" sz="1200" dirty="0">
                  <a:latin typeface="Arial" panose="020B0604020202020204" pitchFamily="34" charset="0"/>
                  <a:cs typeface="Arial" panose="020B0604020202020204" pitchFamily="34" charset="0"/>
                </a:rPr>
                <a:t>HCV healthcare, HCV RNA detected, evaluate for treatment eligibility,</a:t>
              </a:r>
            </a:p>
            <a:p>
              <a:pPr algn="ctr"/>
              <a:r>
                <a:rPr lang="en-US" sz="1200" dirty="0">
                  <a:latin typeface="Arial" panose="020B0604020202020204" pitchFamily="34" charset="0"/>
                  <a:cs typeface="Arial" panose="020B0604020202020204" pitchFamily="34" charset="0"/>
                </a:rPr>
                <a:t>initiate treatment</a:t>
              </a:r>
            </a:p>
          </p:txBody>
        </p:sp>
        <p:cxnSp>
          <p:nvCxnSpPr>
            <p:cNvPr id="16" name="Straight Arrow Connector 15">
              <a:extLst>
                <a:ext uri="{FF2B5EF4-FFF2-40B4-BE49-F238E27FC236}">
                  <a16:creationId xmlns:a16="http://schemas.microsoft.com/office/drawing/2014/main" id="{22FC62BD-6D23-264A-BD83-90F2D145B289}"/>
                </a:ext>
                <a:ext uri="{C183D7F6-B498-43B3-948B-1728B52AA6E4}">
                  <adec:decorative xmlns:adec="http://schemas.microsoft.com/office/drawing/2017/decorative" xmlns="" val="1"/>
                </a:ext>
              </a:extLst>
            </p:cNvPr>
            <p:cNvCxnSpPr>
              <a:cxnSpLocks/>
            </p:cNvCxnSpPr>
            <p:nvPr/>
          </p:nvCxnSpPr>
          <p:spPr>
            <a:xfrm flipH="1">
              <a:off x="3515869" y="3721639"/>
              <a:ext cx="218771" cy="227494"/>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6CB8903-548B-AA40-901A-D88C1A3113DF}"/>
                </a:ext>
                <a:ext uri="{C183D7F6-B498-43B3-948B-1728B52AA6E4}">
                  <adec:decorative xmlns:adec="http://schemas.microsoft.com/office/drawing/2017/decorative" xmlns="" val="1"/>
                </a:ext>
              </a:extLst>
            </p:cNvPr>
            <p:cNvCxnSpPr>
              <a:cxnSpLocks/>
            </p:cNvCxnSpPr>
            <p:nvPr/>
          </p:nvCxnSpPr>
          <p:spPr>
            <a:xfrm>
              <a:off x="5003328" y="3702121"/>
              <a:ext cx="282244" cy="239312"/>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5136346-D0F3-B74B-BEDB-160469AD8410}"/>
                </a:ext>
                <a:ext uri="{C183D7F6-B498-43B3-948B-1728B52AA6E4}">
                  <adec:decorative xmlns:adec="http://schemas.microsoft.com/office/drawing/2017/decorative" xmlns="" val="1"/>
                </a:ext>
              </a:extLst>
            </p:cNvPr>
            <p:cNvCxnSpPr/>
            <p:nvPr/>
          </p:nvCxnSpPr>
          <p:spPr>
            <a:xfrm flipH="1">
              <a:off x="5344669" y="2775538"/>
              <a:ext cx="290558" cy="245741"/>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C977F63D-FB93-D645-ADAE-00728704C8CB}"/>
                </a:ext>
                <a:ext uri="{C183D7F6-B498-43B3-948B-1728B52AA6E4}">
                  <adec:decorative xmlns:adec="http://schemas.microsoft.com/office/drawing/2017/decorative" xmlns="" val="1"/>
                </a:ext>
              </a:extLst>
            </p:cNvPr>
            <p:cNvSpPr/>
            <p:nvPr/>
          </p:nvSpPr>
          <p:spPr>
            <a:xfrm>
              <a:off x="3877521" y="4471260"/>
              <a:ext cx="960764" cy="851952"/>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(SVR)</a:t>
              </a:r>
            </a:p>
            <a:p>
              <a:pPr algn="ctr"/>
              <a:r>
                <a:rPr lang="en-US" sz="1200" b="1" dirty="0">
                  <a:solidFill>
                    <a:schemeClr val="tx1"/>
                  </a:solidFill>
                  <a:latin typeface="Arial" panose="020B0604020202020204" pitchFamily="34" charset="0"/>
                  <a:cs typeface="Arial" panose="020B0604020202020204" pitchFamily="34" charset="0"/>
                </a:rPr>
                <a:t>Cure</a:t>
              </a:r>
            </a:p>
          </p:txBody>
        </p:sp>
        <p:cxnSp>
          <p:nvCxnSpPr>
            <p:cNvPr id="20" name="Straight Arrow Connector 19">
              <a:extLst>
                <a:ext uri="{FF2B5EF4-FFF2-40B4-BE49-F238E27FC236}">
                  <a16:creationId xmlns:a16="http://schemas.microsoft.com/office/drawing/2014/main" id="{27D7396E-3FCD-EF45-8D12-3EFDF07F7D75}"/>
                </a:ext>
                <a:ext uri="{C183D7F6-B498-43B3-948B-1728B52AA6E4}">
                  <adec:decorative xmlns:adec="http://schemas.microsoft.com/office/drawing/2017/decorative" xmlns="" val="1"/>
                </a:ext>
              </a:extLst>
            </p:cNvPr>
            <p:cNvCxnSpPr>
              <a:cxnSpLocks/>
            </p:cNvCxnSpPr>
            <p:nvPr/>
          </p:nvCxnSpPr>
          <p:spPr>
            <a:xfrm flipH="1">
              <a:off x="4869180" y="4679963"/>
              <a:ext cx="351555" cy="454412"/>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591C93B-9968-534E-8B05-FD2213430752}"/>
                </a:ext>
                <a:ext uri="{C183D7F6-B498-43B3-948B-1728B52AA6E4}">
                  <adec:decorative xmlns:adec="http://schemas.microsoft.com/office/drawing/2017/decorative" xmlns="" val="1"/>
                </a:ext>
              </a:extLst>
            </p:cNvPr>
            <p:cNvCxnSpPr/>
            <p:nvPr/>
          </p:nvCxnSpPr>
          <p:spPr>
            <a:xfrm flipH="1" flipV="1">
              <a:off x="3391738" y="4725162"/>
              <a:ext cx="434340" cy="261836"/>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1999B22-3F7D-0D4B-A39D-CEF8ACB3F78E}"/>
                </a:ext>
                <a:ext uri="{C183D7F6-B498-43B3-948B-1728B52AA6E4}">
                  <adec:decorative xmlns:adec="http://schemas.microsoft.com/office/drawing/2017/decorative" xmlns="" val="1"/>
                </a:ext>
              </a:extLst>
            </p:cNvPr>
            <p:cNvSpPr txBox="1"/>
            <p:nvPr/>
          </p:nvSpPr>
          <p:spPr>
            <a:xfrm>
              <a:off x="5716306" y="1675035"/>
              <a:ext cx="1909781" cy="27699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200" dirty="0">
                  <a:latin typeface="Arial" panose="020B0604020202020204" pitchFamily="34" charset="0"/>
                  <a:cs typeface="Arial" panose="020B0604020202020204" pitchFamily="34" charset="0"/>
                </a:rPr>
                <a:t>Include offer of HCV Test </a:t>
              </a:r>
            </a:p>
          </p:txBody>
        </p:sp>
        <p:cxnSp>
          <p:nvCxnSpPr>
            <p:cNvPr id="23" name="Straight Arrow Connector 22">
              <a:extLst>
                <a:ext uri="{FF2B5EF4-FFF2-40B4-BE49-F238E27FC236}">
                  <a16:creationId xmlns:a16="http://schemas.microsoft.com/office/drawing/2014/main" id="{E46963E7-5FC9-664C-AB06-D1C5E8728738}"/>
                </a:ext>
                <a:ext uri="{C183D7F6-B498-43B3-948B-1728B52AA6E4}">
                  <adec:decorative xmlns:adec="http://schemas.microsoft.com/office/drawing/2017/decorative" xmlns="" val="1"/>
                </a:ext>
              </a:extLst>
            </p:cNvPr>
            <p:cNvCxnSpPr/>
            <p:nvPr/>
          </p:nvCxnSpPr>
          <p:spPr>
            <a:xfrm flipH="1">
              <a:off x="5344669" y="1928950"/>
              <a:ext cx="371638" cy="245741"/>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30D9949E-E933-2048-A5C1-49AE775AB028}"/>
                </a:ext>
                <a:ext uri="{C183D7F6-B498-43B3-948B-1728B52AA6E4}">
                  <adec:decorative xmlns:adec="http://schemas.microsoft.com/office/drawing/2017/decorative" xmlns="" val="1"/>
                </a:ext>
              </a:extLst>
            </p:cNvPr>
            <p:cNvCxnSpPr/>
            <p:nvPr/>
          </p:nvCxnSpPr>
          <p:spPr>
            <a:xfrm>
              <a:off x="4448556" y="2543071"/>
              <a:ext cx="0" cy="166472"/>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8CD21768-1C96-2846-9018-F6A4A96885B6}"/>
                </a:ext>
                <a:ext uri="{C183D7F6-B498-43B3-948B-1728B52AA6E4}">
                  <adec:decorative xmlns:adec="http://schemas.microsoft.com/office/drawing/2017/decorative" xmlns="" val="1"/>
                </a:ext>
              </a:extLst>
            </p:cNvPr>
            <p:cNvCxnSpPr/>
            <p:nvPr/>
          </p:nvCxnSpPr>
          <p:spPr>
            <a:xfrm>
              <a:off x="4448556" y="3168168"/>
              <a:ext cx="0" cy="166472"/>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65D012B1-6CAC-654D-8475-CF959248035D}"/>
                </a:ext>
                <a:ext uri="{C183D7F6-B498-43B3-948B-1728B52AA6E4}">
                  <adec:decorative xmlns:adec="http://schemas.microsoft.com/office/drawing/2017/decorative" xmlns="" val="1"/>
                </a:ext>
              </a:extLst>
            </p:cNvPr>
            <p:cNvSpPr/>
            <p:nvPr/>
          </p:nvSpPr>
          <p:spPr>
            <a:xfrm>
              <a:off x="3538728" y="3327555"/>
              <a:ext cx="1819656" cy="394083"/>
            </a:xfrm>
            <a:prstGeom prst="roundRect">
              <a:avLst/>
            </a:prstGeom>
            <a:solidFill>
              <a:srgbClr val="003366"/>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Counselor develops treatment plan</a:t>
              </a:r>
            </a:p>
          </p:txBody>
        </p:sp>
        <p:sp>
          <p:nvSpPr>
            <p:cNvPr id="27" name="Pentagon 26">
              <a:extLst>
                <a:ext uri="{FF2B5EF4-FFF2-40B4-BE49-F238E27FC236}">
                  <a16:creationId xmlns:a16="http://schemas.microsoft.com/office/drawing/2014/main" id="{3DF9016D-14A4-AE4E-ACC9-D19793EC4439}"/>
                </a:ext>
                <a:ext uri="{C183D7F6-B498-43B3-948B-1728B52AA6E4}">
                  <adec:decorative xmlns:adec="http://schemas.microsoft.com/office/drawing/2017/decorative" xmlns="" val="1"/>
                </a:ext>
              </a:extLst>
            </p:cNvPr>
            <p:cNvSpPr/>
            <p:nvPr/>
          </p:nvSpPr>
          <p:spPr>
            <a:xfrm>
              <a:off x="358817" y="4046877"/>
              <a:ext cx="1036865" cy="623248"/>
            </a:xfrm>
            <a:prstGeom prst="homePlate">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SA treatment model</a:t>
              </a:r>
            </a:p>
          </p:txBody>
        </p:sp>
        <p:sp>
          <p:nvSpPr>
            <p:cNvPr id="28" name="Rectangle 27">
              <a:extLst>
                <a:ext uri="{FF2B5EF4-FFF2-40B4-BE49-F238E27FC236}">
                  <a16:creationId xmlns:a16="http://schemas.microsoft.com/office/drawing/2014/main" id="{923B78FB-3770-4546-9B91-76C4B8084DDF}"/>
                </a:ext>
                <a:ext uri="{C183D7F6-B498-43B3-948B-1728B52AA6E4}">
                  <adec:decorative xmlns:adec="http://schemas.microsoft.com/office/drawing/2017/decorative" xmlns="" val="1"/>
                </a:ext>
              </a:extLst>
            </p:cNvPr>
            <p:cNvSpPr/>
            <p:nvPr/>
          </p:nvSpPr>
          <p:spPr>
            <a:xfrm>
              <a:off x="358819" y="4670687"/>
              <a:ext cx="1772100" cy="571500"/>
            </a:xfrm>
            <a:prstGeom prst="rect">
              <a:avLst/>
            </a:prstGeom>
            <a:no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Promote HCV screening and testing as standard of care</a:t>
              </a:r>
            </a:p>
          </p:txBody>
        </p:sp>
      </p:grpSp>
    </p:spTree>
    <p:extLst>
      <p:ext uri="{BB962C8B-B14F-4D97-AF65-F5344CB8AC3E}">
        <p14:creationId xmlns:p14="http://schemas.microsoft.com/office/powerpoint/2010/main" val="2064019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72B95DF4-5D82-AE46-80DA-FDFC788C3F23}"/>
              </a:ext>
            </a:extLst>
          </p:cNvPr>
          <p:cNvSpPr>
            <a:spLocks noGrp="1"/>
          </p:cNvSpPr>
          <p:nvPr>
            <p:ph type="title"/>
          </p:nvPr>
        </p:nvSpPr>
        <p:spPr/>
        <p:txBody>
          <a:bodyPr/>
          <a:lstStyle/>
          <a:p>
            <a:pPr algn="ctr"/>
            <a:r>
              <a:rPr lang="en-US" dirty="0"/>
              <a:t>Integration Activity</a:t>
            </a:r>
          </a:p>
        </p:txBody>
      </p:sp>
      <p:sp>
        <p:nvSpPr>
          <p:cNvPr id="3" name="Conten">
            <a:extLst>
              <a:ext uri="{FF2B5EF4-FFF2-40B4-BE49-F238E27FC236}">
                <a16:creationId xmlns:a16="http://schemas.microsoft.com/office/drawing/2014/main" id="{EB23388C-09A8-D944-9CA4-3FB8D2E3D421}"/>
              </a:ext>
            </a:extLst>
          </p:cNvPr>
          <p:cNvSpPr>
            <a:spLocks noGrp="1"/>
          </p:cNvSpPr>
          <p:nvPr>
            <p:ph idx="1"/>
          </p:nvPr>
        </p:nvSpPr>
        <p:spPr/>
        <p:txBody>
          <a:bodyPr>
            <a:noAutofit/>
          </a:bodyPr>
          <a:lstStyle/>
          <a:p>
            <a:pPr marL="89535" indent="0">
              <a:lnSpc>
                <a:spcPct val="120000"/>
              </a:lnSpc>
              <a:spcBef>
                <a:spcPts val="600"/>
              </a:spcBef>
              <a:spcAft>
                <a:spcPts val="1200"/>
              </a:spcAft>
              <a:buNone/>
            </a:pPr>
            <a:r>
              <a:rPr lang="en-US" sz="2400" dirty="0"/>
              <a:t>Discuss these two questions and list at least two strategies by practice setting:</a:t>
            </a:r>
          </a:p>
          <a:p>
            <a:pPr marL="475298" indent="-385763">
              <a:lnSpc>
                <a:spcPct val="120000"/>
              </a:lnSpc>
              <a:spcBef>
                <a:spcPts val="600"/>
              </a:spcBef>
              <a:spcAft>
                <a:spcPts val="1200"/>
              </a:spcAft>
              <a:buFont typeface="+mj-lt"/>
              <a:buAutoNum type="arabicPeriod"/>
            </a:pPr>
            <a:r>
              <a:rPr lang="en-US" sz="2400" i="1" dirty="0"/>
              <a:t>How can screening be incorporated at your practice setting and at various patient-contact points, with those entering or already in care? </a:t>
            </a:r>
          </a:p>
          <a:p>
            <a:pPr marL="475298" indent="-385763">
              <a:lnSpc>
                <a:spcPct val="120000"/>
              </a:lnSpc>
              <a:spcBef>
                <a:spcPts val="600"/>
              </a:spcBef>
              <a:spcAft>
                <a:spcPts val="1200"/>
              </a:spcAft>
              <a:buFont typeface="+mj-lt"/>
              <a:buAutoNum type="arabicPeriod"/>
            </a:pPr>
            <a:r>
              <a:rPr lang="en-US" sz="2400" i="1" dirty="0"/>
              <a:t>Does anyone at your practice treat hepatitis C and have a place to refer out to? Do those referred patients go?</a:t>
            </a:r>
          </a:p>
          <a:p>
            <a:pPr marL="475298" indent="-385763" algn="ctr">
              <a:lnSpc>
                <a:spcPct val="120000"/>
              </a:lnSpc>
              <a:spcBef>
                <a:spcPts val="600"/>
              </a:spcBef>
              <a:spcAft>
                <a:spcPts val="1200"/>
              </a:spcAft>
              <a:buNone/>
            </a:pPr>
            <a:r>
              <a:rPr lang="en-US" sz="2400" dirty="0"/>
              <a:t>(Handout: HCV cascade of care)</a:t>
            </a:r>
          </a:p>
          <a:p>
            <a:endParaRPr lang="en-US" sz="2400" dirty="0"/>
          </a:p>
        </p:txBody>
      </p:sp>
    </p:spTree>
    <p:extLst>
      <p:ext uri="{BB962C8B-B14F-4D97-AF65-F5344CB8AC3E}">
        <p14:creationId xmlns:p14="http://schemas.microsoft.com/office/powerpoint/2010/main" val="7650486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658C-0184-464A-BA43-9CDEDCC943DD}"/>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36DCEEEA-742E-49BC-BC60-9F3033AC7115}"/>
              </a:ext>
            </a:extLst>
          </p:cNvPr>
          <p:cNvSpPr>
            <a:spLocks noGrp="1"/>
          </p:cNvSpPr>
          <p:nvPr>
            <p:ph type="body" sz="quarter" idx="14"/>
          </p:nvPr>
        </p:nvSpPr>
        <p:spPr/>
        <p:txBody>
          <a:bodyPr/>
          <a:lstStyle/>
          <a:p>
            <a:pPr marL="0" indent="0" algn="ctr">
              <a:buNone/>
            </a:pPr>
            <a:r>
              <a:rPr lang="en-US" dirty="0">
                <a:latin typeface="Arial" panose="020B0604020202020204"/>
                <a:cs typeface="Arial" panose="020B0604020202020204"/>
              </a:rPr>
              <a:t>Helpful</a:t>
            </a:r>
            <a:r>
              <a:rPr lang="en-US" dirty="0"/>
              <a:t> links for patients and providers</a:t>
            </a:r>
          </a:p>
        </p:txBody>
      </p:sp>
      <p:pic>
        <p:nvPicPr>
          <p:cNvPr id="5" name="Picture 4">
            <a:extLst>
              <a:ext uri="{FF2B5EF4-FFF2-40B4-BE49-F238E27FC236}">
                <a16:creationId xmlns:a16="http://schemas.microsoft.com/office/drawing/2014/main" id="{5ABBF3E3-A0D9-41EC-8764-14F5B9BA03A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19" y="2277427"/>
            <a:ext cx="5904762" cy="4342857"/>
          </a:xfrm>
          <a:prstGeom prst="rect">
            <a:avLst/>
          </a:prstGeom>
        </p:spPr>
      </p:pic>
    </p:spTree>
    <p:extLst>
      <p:ext uri="{BB962C8B-B14F-4D97-AF65-F5344CB8AC3E}">
        <p14:creationId xmlns:p14="http://schemas.microsoft.com/office/powerpoint/2010/main" val="10658414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29F27FC-865A-B744-A867-ED5F06654C72}"/>
              </a:ext>
            </a:extLst>
          </p:cNvPr>
          <p:cNvSpPr>
            <a:spLocks noGrp="1"/>
          </p:cNvSpPr>
          <p:nvPr>
            <p:ph type="title"/>
          </p:nvPr>
        </p:nvSpPr>
        <p:spPr/>
        <p:txBody>
          <a:bodyPr/>
          <a:lstStyle/>
          <a:p>
            <a:pPr algn="ctr"/>
            <a:r>
              <a:rPr lang="en-US" dirty="0"/>
              <a:t>HCV Resources for Patients</a:t>
            </a:r>
          </a:p>
        </p:txBody>
      </p:sp>
      <p:sp>
        <p:nvSpPr>
          <p:cNvPr id="3" name="Content">
            <a:extLst>
              <a:ext uri="{FF2B5EF4-FFF2-40B4-BE49-F238E27FC236}">
                <a16:creationId xmlns:a16="http://schemas.microsoft.com/office/drawing/2014/main" id="{2F802FF8-2334-AC4B-B7AE-C61B041D2EFB}"/>
              </a:ext>
            </a:extLst>
          </p:cNvPr>
          <p:cNvSpPr>
            <a:spLocks noGrp="1"/>
          </p:cNvSpPr>
          <p:nvPr>
            <p:ph idx="1"/>
          </p:nvPr>
        </p:nvSpPr>
        <p:spPr/>
        <p:txBody>
          <a:bodyPr>
            <a:noAutofit/>
          </a:bodyPr>
          <a:lstStyle/>
          <a:p>
            <a:pPr>
              <a:lnSpc>
                <a:spcPct val="120000"/>
              </a:lnSpc>
              <a:spcBef>
                <a:spcPts val="600"/>
              </a:spcBef>
              <a:spcAft>
                <a:spcPts val="600"/>
              </a:spcAft>
            </a:pPr>
            <a:r>
              <a:rPr lang="en-US" sz="1800" dirty="0"/>
              <a:t>Caring Ambassadors </a:t>
            </a:r>
            <a:r>
              <a:rPr lang="en-US" sz="1800" dirty="0">
                <a:hlinkClick r:id="rId3" tooltip="Caring Ambassadors Hepatitis C News and Resources"/>
              </a:rPr>
              <a:t>Caring Ambassadors Hepatitis C News and Resources</a:t>
            </a:r>
            <a:r>
              <a:rPr lang="en-US" sz="1800" dirty="0"/>
              <a:t> </a:t>
            </a:r>
          </a:p>
          <a:p>
            <a:pPr>
              <a:lnSpc>
                <a:spcPct val="120000"/>
              </a:lnSpc>
              <a:spcBef>
                <a:spcPts val="600"/>
              </a:spcBef>
              <a:spcAft>
                <a:spcPts val="600"/>
              </a:spcAft>
            </a:pPr>
            <a:r>
              <a:rPr lang="en-US" sz="1800" dirty="0"/>
              <a:t>National Viral Hepatitis Roundtable </a:t>
            </a:r>
            <a:r>
              <a:rPr lang="en-US" sz="1800" dirty="0">
                <a:hlinkClick r:id="rId4" tooltip="NVHR Newsletters, Resources, Programs and more"/>
              </a:rPr>
              <a:t>NVHR Newsletters, Resources, Programs and more</a:t>
            </a:r>
            <a:r>
              <a:rPr lang="en-US" sz="1800" dirty="0"/>
              <a:t> </a:t>
            </a:r>
          </a:p>
          <a:p>
            <a:pPr>
              <a:lnSpc>
                <a:spcPct val="120000"/>
              </a:lnSpc>
              <a:spcBef>
                <a:spcPts val="600"/>
              </a:spcBef>
              <a:spcAft>
                <a:spcPts val="600"/>
              </a:spcAft>
            </a:pPr>
            <a:r>
              <a:rPr lang="en-US" sz="1800" dirty="0"/>
              <a:t>Hepatitis C Careline,1-800-532-5274  Managed by the Patient Advocate Foundation to provide Hepatitis C patients with hands-on case-management support</a:t>
            </a:r>
          </a:p>
          <a:p>
            <a:pPr>
              <a:lnSpc>
                <a:spcPct val="120000"/>
              </a:lnSpc>
              <a:spcBef>
                <a:spcPts val="600"/>
              </a:spcBef>
              <a:spcAft>
                <a:spcPts val="600"/>
              </a:spcAft>
            </a:pPr>
            <a:r>
              <a:rPr lang="en-US" sz="1800" dirty="0"/>
              <a:t>Help-4-Hep </a:t>
            </a:r>
            <a:r>
              <a:rPr lang="en-US" sz="1800" u="sng" dirty="0">
                <a:hlinkClick r:id="rId5" tooltip="Who can you talk to about Hepatitis C?"/>
              </a:rPr>
              <a:t>Who can you talk to about Hepatitis C?</a:t>
            </a:r>
            <a:r>
              <a:rPr lang="en-US" sz="1800" dirty="0"/>
              <a:t> </a:t>
            </a:r>
          </a:p>
          <a:p>
            <a:pPr>
              <a:lnSpc>
                <a:spcPct val="120000"/>
              </a:lnSpc>
              <a:spcBef>
                <a:spcPts val="600"/>
              </a:spcBef>
              <a:spcAft>
                <a:spcPts val="600"/>
              </a:spcAft>
            </a:pPr>
            <a:r>
              <a:rPr lang="en-US" sz="1800" dirty="0">
                <a:solidFill>
                  <a:srgbClr val="FF0000"/>
                </a:solidFill>
              </a:rPr>
              <a:t>HCV Advocate: Hepatitis C  – Living with Hepatitis C  </a:t>
            </a:r>
            <a:r>
              <a:rPr lang="en-US" sz="1800" u="sng" dirty="0">
                <a:solidFill>
                  <a:srgbClr val="FF0000"/>
                </a:solidFill>
                <a:hlinkClick r:id="rId6">
                  <a:extLst>
                    <a:ext uri="{A12FA001-AC4F-418D-AE19-62706E023703}">
                      <ahyp:hlinkClr xmlns:ahyp="http://schemas.microsoft.com/office/drawing/2018/hyperlinkcolor" xmlns="" val="tx"/>
                    </a:ext>
                  </a:extLst>
                </a:hlinkClick>
              </a:rPr>
              <a:t>http://www.hcvadvocate.org</a:t>
            </a:r>
            <a:endParaRPr lang="en-US" sz="1800" u="sng" dirty="0">
              <a:solidFill>
                <a:srgbClr val="FF0000"/>
              </a:solidFill>
            </a:endParaRPr>
          </a:p>
          <a:p>
            <a:pPr>
              <a:lnSpc>
                <a:spcPct val="120000"/>
              </a:lnSpc>
              <a:spcBef>
                <a:spcPts val="600"/>
              </a:spcBef>
              <a:spcAft>
                <a:spcPts val="600"/>
              </a:spcAft>
            </a:pPr>
            <a:r>
              <a:rPr lang="en-US" sz="1800" dirty="0"/>
              <a:t>American Liver Foundation Support Services </a:t>
            </a:r>
            <a:r>
              <a:rPr lang="en-US" sz="1800" dirty="0">
                <a:hlinkClick r:id="rId7" tooltip="Liver Disease Resources"/>
              </a:rPr>
              <a:t>Liver Disease Resources</a:t>
            </a:r>
            <a:endParaRPr lang="en-US" sz="1800" u="sng" dirty="0"/>
          </a:p>
          <a:p>
            <a:pPr marL="0" indent="0">
              <a:spcAft>
                <a:spcPts val="600"/>
              </a:spcAft>
              <a:buNone/>
            </a:pPr>
            <a:endParaRPr lang="en-US" sz="1800" dirty="0"/>
          </a:p>
        </p:txBody>
      </p:sp>
    </p:spTree>
    <p:extLst>
      <p:ext uri="{BB962C8B-B14F-4D97-AF65-F5344CB8AC3E}">
        <p14:creationId xmlns:p14="http://schemas.microsoft.com/office/powerpoint/2010/main" val="226530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F533688-0646-924E-BCC7-8BD92701CAE7}"/>
              </a:ext>
            </a:extLst>
          </p:cNvPr>
          <p:cNvSpPr>
            <a:spLocks noGrp="1"/>
          </p:cNvSpPr>
          <p:nvPr>
            <p:ph type="title"/>
          </p:nvPr>
        </p:nvSpPr>
        <p:spPr/>
        <p:txBody>
          <a:bodyPr/>
          <a:lstStyle/>
          <a:p>
            <a:pPr algn="ctr"/>
            <a:r>
              <a:rPr lang="en-US" dirty="0"/>
              <a:t>HCV Resources for Providers</a:t>
            </a:r>
          </a:p>
        </p:txBody>
      </p:sp>
      <p:sp>
        <p:nvSpPr>
          <p:cNvPr id="3" name="Content">
            <a:extLst>
              <a:ext uri="{FF2B5EF4-FFF2-40B4-BE49-F238E27FC236}">
                <a16:creationId xmlns:a16="http://schemas.microsoft.com/office/drawing/2014/main" id="{F6E92344-1E67-1F46-904B-7F37B60808B2}"/>
              </a:ext>
            </a:extLst>
          </p:cNvPr>
          <p:cNvSpPr>
            <a:spLocks noGrp="1"/>
          </p:cNvSpPr>
          <p:nvPr>
            <p:ph idx="1"/>
          </p:nvPr>
        </p:nvSpPr>
        <p:spPr/>
        <p:txBody>
          <a:bodyPr>
            <a:normAutofit fontScale="55000" lnSpcReduction="20000"/>
          </a:bodyPr>
          <a:lstStyle/>
          <a:p>
            <a:pPr>
              <a:lnSpc>
                <a:spcPct val="120000"/>
              </a:lnSpc>
              <a:spcBef>
                <a:spcPts val="600"/>
              </a:spcBef>
              <a:spcAft>
                <a:spcPts val="1200"/>
              </a:spcAft>
            </a:pPr>
            <a:r>
              <a:rPr lang="en-US" sz="3300" dirty="0"/>
              <a:t>AASLD &amp; IDSA, Updated HCV Treatment Guidelines for 2018 Published by AASLD-IDSA </a:t>
            </a:r>
            <a:r>
              <a:rPr lang="en-US" sz="3300" u="sng" dirty="0">
                <a:hlinkClick r:id="rId3" tooltip="AASLD - Welcome to HCV Guidelines"/>
              </a:rPr>
              <a:t>AASLD - Welcome to HCV Guidelines</a:t>
            </a:r>
            <a:r>
              <a:rPr lang="en-US" sz="3300" dirty="0"/>
              <a:t> </a:t>
            </a:r>
          </a:p>
          <a:p>
            <a:pPr>
              <a:lnSpc>
                <a:spcPct val="120000"/>
              </a:lnSpc>
              <a:spcBef>
                <a:spcPts val="600"/>
              </a:spcBef>
              <a:spcAft>
                <a:spcPts val="1200"/>
              </a:spcAft>
            </a:pPr>
            <a:r>
              <a:rPr lang="en-US" sz="3300" dirty="0"/>
              <a:t>CDC, Centers for Disease Control and Prevention, Viral Hepatitis, </a:t>
            </a:r>
            <a:r>
              <a:rPr lang="en-US" sz="3300" u="sng" dirty="0">
                <a:hlinkClick r:id="rId4" tooltip="CDC - What is Viral Hepatitis?"/>
              </a:rPr>
              <a:t>CDC - What is Viral Hepatitis?</a:t>
            </a:r>
            <a:r>
              <a:rPr lang="en-US" sz="3300" dirty="0"/>
              <a:t> </a:t>
            </a:r>
          </a:p>
          <a:p>
            <a:pPr>
              <a:lnSpc>
                <a:spcPct val="120000"/>
              </a:lnSpc>
              <a:spcBef>
                <a:spcPts val="600"/>
              </a:spcBef>
              <a:spcAft>
                <a:spcPts val="1200"/>
              </a:spcAft>
            </a:pPr>
            <a:r>
              <a:rPr lang="en-US" sz="3300" dirty="0"/>
              <a:t>US Department of Veterans Affairs, </a:t>
            </a:r>
            <a:r>
              <a:rPr lang="en-US" sz="3300" u="sng" dirty="0">
                <a:hlinkClick r:id="rId5" tooltip="Viral Hepatitis and Liver Disease"/>
              </a:rPr>
              <a:t>Viral Hepatitis and Liver Disease</a:t>
            </a:r>
            <a:endParaRPr lang="en-US" sz="3300" u="sng" dirty="0"/>
          </a:p>
          <a:p>
            <a:pPr>
              <a:lnSpc>
                <a:spcPct val="120000"/>
              </a:lnSpc>
              <a:spcBef>
                <a:spcPts val="600"/>
              </a:spcBef>
              <a:spcAft>
                <a:spcPts val="1200"/>
              </a:spcAft>
            </a:pPr>
            <a:r>
              <a:rPr lang="en-US" sz="3300" dirty="0"/>
              <a:t>Stakeholders’ Workbook: Exploring Vital Roles and Opportunities to Break the Silence, </a:t>
            </a:r>
            <a:r>
              <a:rPr lang="en-US" sz="3300" dirty="0">
                <a:hlinkClick r:id="rId6" tooltip="HIV.gov Ending the HIV Epidemic: A Plan for America"/>
              </a:rPr>
              <a:t>HIV.gov Ending the HIV Epidemic: A Plan for America</a:t>
            </a:r>
            <a:r>
              <a:rPr lang="en-US" sz="3300" dirty="0"/>
              <a:t>  </a:t>
            </a:r>
          </a:p>
          <a:p>
            <a:pPr>
              <a:lnSpc>
                <a:spcPct val="120000"/>
              </a:lnSpc>
              <a:spcBef>
                <a:spcPts val="600"/>
              </a:spcBef>
              <a:spcAft>
                <a:spcPts val="1200"/>
              </a:spcAft>
            </a:pPr>
            <a:r>
              <a:rPr lang="en-US" sz="3300" dirty="0"/>
              <a:t>Project ECHO, </a:t>
            </a:r>
            <a:r>
              <a:rPr lang="en-US" sz="3300" dirty="0">
                <a:hlinkClick r:id="rId7" tooltip="Project ECHO - How it Works"/>
              </a:rPr>
              <a:t>Project ECHO - How it Works</a:t>
            </a:r>
            <a:r>
              <a:rPr lang="en-US" sz="3300" dirty="0"/>
              <a:t> </a:t>
            </a:r>
          </a:p>
          <a:p>
            <a:pPr marL="0">
              <a:lnSpc>
                <a:spcPct val="120000"/>
              </a:lnSpc>
              <a:spcBef>
                <a:spcPts val="600"/>
              </a:spcBef>
              <a:spcAft>
                <a:spcPts val="1200"/>
              </a:spcAft>
              <a:buNone/>
            </a:pPr>
            <a:endParaRPr lang="en-US" sz="3300" dirty="0"/>
          </a:p>
          <a:p>
            <a:endParaRPr lang="en-US" dirty="0"/>
          </a:p>
        </p:txBody>
      </p:sp>
    </p:spTree>
    <p:extLst>
      <p:ext uri="{BB962C8B-B14F-4D97-AF65-F5344CB8AC3E}">
        <p14:creationId xmlns:p14="http://schemas.microsoft.com/office/powerpoint/2010/main" val="192584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CE8B015-259D-424F-8C6D-B8A8B5983E27}"/>
              </a:ext>
            </a:extLst>
          </p:cNvPr>
          <p:cNvSpPr>
            <a:spLocks noGrp="1"/>
          </p:cNvSpPr>
          <p:nvPr>
            <p:ph type="title"/>
          </p:nvPr>
        </p:nvSpPr>
        <p:spPr>
          <a:xfrm>
            <a:off x="0" y="0"/>
            <a:ext cx="9144000" cy="1325563"/>
          </a:xfrm>
          <a:solidFill>
            <a:schemeClr val="bg2"/>
          </a:solidFill>
        </p:spPr>
        <p:txBody>
          <a:bodyPr/>
          <a:lstStyle/>
          <a:p>
            <a:pPr algn="ctr"/>
            <a:r>
              <a:rPr lang="en-US" dirty="0"/>
              <a:t>Introductions</a:t>
            </a:r>
          </a:p>
        </p:txBody>
      </p:sp>
      <p:pic>
        <p:nvPicPr>
          <p:cNvPr id="5" name="Picture 5">
            <a:extLst>
              <a:ext uri="{FF2B5EF4-FFF2-40B4-BE49-F238E27FC236}">
                <a16:creationId xmlns:a16="http://schemas.microsoft.com/office/drawing/2014/main" id="{1BBEB421-CC47-0F4D-AC09-D71FE9703D3C}"/>
              </a:ext>
              <a:ext uri="{C183D7F6-B498-43B3-948B-1728B52AA6E4}">
                <adec:decorative xmlns:adec="http://schemas.microsoft.com/office/drawing/2017/decorative" xmlns=""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338" y="2277845"/>
            <a:ext cx="2528841" cy="2386526"/>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a:extLst>
              <a:ext uri="{FF2B5EF4-FFF2-40B4-BE49-F238E27FC236}">
                <a16:creationId xmlns:a16="http://schemas.microsoft.com/office/drawing/2014/main" id="{37DDC037-5E33-E045-9285-9DAB8D2F2BF4}"/>
              </a:ext>
            </a:extLst>
          </p:cNvPr>
          <p:cNvSpPr>
            <a:spLocks noGrp="1"/>
          </p:cNvSpPr>
          <p:nvPr>
            <p:ph sz="quarter" idx="10"/>
          </p:nvPr>
        </p:nvSpPr>
        <p:spPr>
          <a:xfrm>
            <a:off x="4773141" y="2382018"/>
            <a:ext cx="3657600" cy="2590800"/>
          </a:xfrm>
        </p:spPr>
        <p:txBody>
          <a:bodyPr>
            <a:normAutofit/>
          </a:bodyPr>
          <a:lstStyle/>
          <a:p>
            <a:pPr>
              <a:spcBef>
                <a:spcPts val="1800"/>
              </a:spcBef>
              <a:spcAft>
                <a:spcPts val="900"/>
              </a:spcAft>
            </a:pPr>
            <a:r>
              <a:rPr lang="en-US" sz="3200" dirty="0"/>
              <a:t>Name</a:t>
            </a:r>
          </a:p>
          <a:p>
            <a:pPr>
              <a:spcBef>
                <a:spcPts val="1800"/>
              </a:spcBef>
              <a:spcAft>
                <a:spcPts val="900"/>
              </a:spcAft>
            </a:pPr>
            <a:r>
              <a:rPr lang="en-US" sz="3200" dirty="0"/>
              <a:t>Organization</a:t>
            </a:r>
          </a:p>
          <a:p>
            <a:pPr>
              <a:spcBef>
                <a:spcPts val="1800"/>
              </a:spcBef>
              <a:spcAft>
                <a:spcPts val="900"/>
              </a:spcAft>
            </a:pPr>
            <a:r>
              <a:rPr lang="en-US" sz="3200" dirty="0"/>
              <a:t>Position</a:t>
            </a:r>
          </a:p>
          <a:p>
            <a:pPr>
              <a:spcBef>
                <a:spcPts val="1800"/>
              </a:spcBef>
              <a:buNone/>
            </a:pPr>
            <a:endParaRPr lang="en-US" sz="3200" dirty="0"/>
          </a:p>
        </p:txBody>
      </p:sp>
    </p:spTree>
    <p:extLst>
      <p:ext uri="{BB962C8B-B14F-4D97-AF65-F5344CB8AC3E}">
        <p14:creationId xmlns:p14="http://schemas.microsoft.com/office/powerpoint/2010/main" val="1426767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18450</TotalTime>
  <Words>5345</Words>
  <Application>Microsoft Office PowerPoint</Application>
  <PresentationFormat>On-screen Show (4:3)</PresentationFormat>
  <Paragraphs>712</Paragraphs>
  <Slides>89</Slides>
  <Notes>88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89</vt:i4>
      </vt:variant>
    </vt:vector>
  </HeadingPairs>
  <TitlesOfParts>
    <vt:vector size="94" baseType="lpstr">
      <vt:lpstr>Arial</vt:lpstr>
      <vt:lpstr>Calibri</vt:lpstr>
      <vt:lpstr>Courier New</vt:lpstr>
      <vt:lpstr>Times New Roman</vt:lpstr>
      <vt:lpstr>Office Theme</vt:lpstr>
      <vt:lpstr>HCV Current and  Curriculum Authors</vt:lpstr>
      <vt:lpstr>Update 2019 Authors</vt:lpstr>
      <vt:lpstr>U.S. Based ATTC Network</vt:lpstr>
      <vt:lpstr>International ATTC Network</vt:lpstr>
      <vt:lpstr>Logistics </vt:lpstr>
      <vt:lpstr>Training Goals</vt:lpstr>
      <vt:lpstr>Learning Objectives</vt:lpstr>
      <vt:lpstr>Training Agenda</vt:lpstr>
      <vt:lpstr>Introductions</vt:lpstr>
      <vt:lpstr>Presentation Menu</vt:lpstr>
      <vt:lpstr>Module 1</vt:lpstr>
      <vt:lpstr>Drug-Overdose Death Rates 2017</vt:lpstr>
      <vt:lpstr>Vulnerable Counties and Jurisdictions Experiencing or At-Risk of Outbreaks</vt:lpstr>
      <vt:lpstr>Injection Drug Use and  Related Harms </vt:lpstr>
      <vt:lpstr>Consequences of At-Risk Behavior </vt:lpstr>
      <vt:lpstr>Opportunities for Blood-borne-virus Transmission During Injection Drug Use</vt:lpstr>
      <vt:lpstr>Transmission of Viral Infections</vt:lpstr>
      <vt:lpstr>HIV and Hepatitis – Viral Infections</vt:lpstr>
      <vt:lpstr>New HIV Diagnoses in U.S.  by Race/Ethnicity, 2016 </vt:lpstr>
      <vt:lpstr>HBV Infection </vt:lpstr>
      <vt:lpstr>Potential Complications  of Chronic HBV </vt:lpstr>
      <vt:lpstr>HBV Vaccination</vt:lpstr>
      <vt:lpstr>New HCV Infections and IDU</vt:lpstr>
      <vt:lpstr>HCV Burden</vt:lpstr>
      <vt:lpstr>Bridging the Gap to a Cure</vt:lpstr>
      <vt:lpstr>Expand Viral Hepatitis  Screening and Testing</vt:lpstr>
      <vt:lpstr>Module 2</vt:lpstr>
      <vt:lpstr>History of HCV Discovery</vt:lpstr>
      <vt:lpstr>Risk-Based Recommendations  for HCV Testing</vt:lpstr>
      <vt:lpstr>Hepatitis C Health Disparities</vt:lpstr>
      <vt:lpstr>Noted Trends</vt:lpstr>
      <vt:lpstr>Characteristics of Hepatitis C</vt:lpstr>
      <vt:lpstr>Stages of Liver Damage</vt:lpstr>
      <vt:lpstr>   Acute* HCV Infection</vt:lpstr>
      <vt:lpstr>Chronic* HCV Infection</vt:lpstr>
      <vt:lpstr>Chronic HCV Infection “Extrahepatic” Manifestations</vt:lpstr>
      <vt:lpstr>Nonspecific Symptoms of  Chronic Hepatitis C</vt:lpstr>
      <vt:lpstr>People with Cirrhosis</vt:lpstr>
      <vt:lpstr>Decompensated Cirrhosis</vt:lpstr>
      <vt:lpstr>Monitoring Liver Health  and Disease</vt:lpstr>
      <vt:lpstr>A Silent Killer</vt:lpstr>
      <vt:lpstr>Hepatitis Risk Assessments</vt:lpstr>
      <vt:lpstr>Module 3</vt:lpstr>
      <vt:lpstr>Initiating the Conversation</vt:lpstr>
      <vt:lpstr>Screening and Testing for HCV</vt:lpstr>
      <vt:lpstr>Anti-HCV Tests</vt:lpstr>
      <vt:lpstr>Anti-HCV Tests</vt:lpstr>
      <vt:lpstr>Anti-HCV Test Results</vt:lpstr>
      <vt:lpstr>Non-reactive Counseling Messages</vt:lpstr>
      <vt:lpstr>Anti-HCV Test Results</vt:lpstr>
      <vt:lpstr>Reactive Counseling Messages</vt:lpstr>
      <vt:lpstr>Antibody Tests Cannot Tell the  Difference Between…</vt:lpstr>
      <vt:lpstr>Diagnosing HCV Infection</vt:lpstr>
      <vt:lpstr>Working with HCV RNA Results</vt:lpstr>
      <vt:lpstr>Working with HCV RNA Results</vt:lpstr>
      <vt:lpstr>Not Detected/Detected Test Results</vt:lpstr>
      <vt:lpstr>Understanding Screening Results ?!</vt:lpstr>
      <vt:lpstr>Recommended Testing Sequence for Identifying Current Hepatitis C Virus (HCV) Infection</vt:lpstr>
      <vt:lpstr>Understanding Your HCV RNA Test Results</vt:lpstr>
      <vt:lpstr>Motivational Interviewing ?!</vt:lpstr>
      <vt:lpstr>Module 4</vt:lpstr>
      <vt:lpstr>Monitoring Progression of HCV</vt:lpstr>
      <vt:lpstr>Assess Alcohol Consumption </vt:lpstr>
      <vt:lpstr>More Aspects of Monitoring</vt:lpstr>
      <vt:lpstr>Clinical Evaluation</vt:lpstr>
      <vt:lpstr>Treatment Factors to Consider</vt:lpstr>
      <vt:lpstr>HCV Treatments and Timeline (2016-2015-2014)</vt:lpstr>
      <vt:lpstr>HCV Treatments and Timeline (2013-2011-2002)</vt:lpstr>
      <vt:lpstr>HCV Treatments and Timeline (2001-1998)</vt:lpstr>
      <vt:lpstr>Current Recommended Treatment</vt:lpstr>
      <vt:lpstr>HCV Treatment Update Sites</vt:lpstr>
      <vt:lpstr>HBV and HCV Coinfection</vt:lpstr>
      <vt:lpstr>HIV and HCV Coinfection</vt:lpstr>
      <vt:lpstr>Treatment Markers and Benefits</vt:lpstr>
      <vt:lpstr>Treatment Recommendations</vt:lpstr>
      <vt:lpstr>Payment Assistance Resources</vt:lpstr>
      <vt:lpstr>Payment-Assistance Resources</vt:lpstr>
      <vt:lpstr>Module 5 </vt:lpstr>
      <vt:lpstr>Linkage to Hepatitis C Care</vt:lpstr>
      <vt:lpstr>Linkage to Hepatitis C Care</vt:lpstr>
      <vt:lpstr>Provider-Focused Initiatives</vt:lpstr>
      <vt:lpstr>Community-Focused Forums</vt:lpstr>
      <vt:lpstr>Update Standards</vt:lpstr>
      <vt:lpstr>Medical Model ?</vt:lpstr>
      <vt:lpstr>SA Treatment Model ?</vt:lpstr>
      <vt:lpstr>Integration Activity</vt:lpstr>
      <vt:lpstr>Resources</vt:lpstr>
      <vt:lpstr>HCV Resources for Patients</vt:lpstr>
      <vt:lpstr>HCV Resources for Providers</vt:lpstr>
    </vt:vector>
  </TitlesOfParts>
  <Manager>Substance Abuse and Mental Health Services Administration (SAMHSA)</Manager>
  <Company>University of Missouri, Kansas City - School of Nursing and Health Studies (UMKC)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Viral Hepatitis Knowledge for Behavioral Health and Medical Providers</dc:title>
  <dc:subject>HEPATITIS C: Tools and skills to integrate prevention education, counseling, screening, diagnosis, and evaluation for Hepatitis C</dc:subject>
  <dc:creator>Institute for Infectious Disease Research;Northeast &amp; Caribbean ATTC;UCLA Integrated Substance Abuse Programs</dc:creator>
  <cp:keywords>ATTC, HCV, Viral Hepatitis, Prevention, Education, Counseling, Screening, Diagnosis, Evaluation, Link to Care</cp:keywords>
  <cp:lastModifiedBy>Christy, Cindy A.</cp:lastModifiedBy>
  <cp:revision>356</cp:revision>
  <dcterms:created xsi:type="dcterms:W3CDTF">2017-10-19T14:29:41Z</dcterms:created>
  <dcterms:modified xsi:type="dcterms:W3CDTF">2019-10-14T17:23:48Z</dcterms:modified>
  <cp:category>Slide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