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14"/>
  </p:notesMasterIdLst>
  <p:sldIdLst>
    <p:sldId id="321" r:id="rId2"/>
    <p:sldId id="319" r:id="rId3"/>
    <p:sldId id="328" r:id="rId4"/>
    <p:sldId id="329" r:id="rId5"/>
    <p:sldId id="330" r:id="rId6"/>
    <p:sldId id="331" r:id="rId7"/>
    <p:sldId id="332" r:id="rId8"/>
    <p:sldId id="333" r:id="rId9"/>
    <p:sldId id="334" r:id="rId10"/>
    <p:sldId id="335" r:id="rId11"/>
    <p:sldId id="336" r:id="rId12"/>
    <p:sldId id="320" r:id="rId13"/>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101010"/>
    <a:srgbClr val="1A1A1A"/>
    <a:srgbClr val="91919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18E15-75B0-495D-84B5-11FE4E2779B5}" v="8" dt="2020-01-13T17:47:33.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78632" autoAdjust="0"/>
  </p:normalViewPr>
  <p:slideViewPr>
    <p:cSldViewPr snapToGrid="0">
      <p:cViewPr varScale="1">
        <p:scale>
          <a:sx n="82" d="100"/>
          <a:sy n="82" d="100"/>
        </p:scale>
        <p:origin x="942" y="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1" d="100"/>
          <a:sy n="81" d="100"/>
        </p:scale>
        <p:origin x="238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N Wise" userId="fc88f7b4-0f21-4365-915e-f927eafecd78" providerId="ADAL" clId="{362006B6-B34C-4246-A5F0-2C4E235C2680}"/>
    <pc:docChg chg="undo redo custSel mod addSld delSld modSld sldOrd addMainMaster delMainMaster">
      <pc:chgData name="Jessica N Wise" userId="fc88f7b4-0f21-4365-915e-f927eafecd78" providerId="ADAL" clId="{362006B6-B34C-4246-A5F0-2C4E235C2680}" dt="2020-01-13T17:58:22.454" v="250" actId="1076"/>
      <pc:docMkLst>
        <pc:docMk/>
      </pc:docMkLst>
      <pc:sldChg chg="modSp">
        <pc:chgData name="Jessica N Wise" userId="fc88f7b4-0f21-4365-915e-f927eafecd78" providerId="ADAL" clId="{362006B6-B34C-4246-A5F0-2C4E235C2680}" dt="2020-01-13T17:44:39.906" v="119" actId="20577"/>
        <pc:sldMkLst>
          <pc:docMk/>
          <pc:sldMk cId="1899160694" sldId="319"/>
        </pc:sldMkLst>
        <pc:spChg chg="mod">
          <ac:chgData name="Jessica N Wise" userId="fc88f7b4-0f21-4365-915e-f927eafecd78" providerId="ADAL" clId="{362006B6-B34C-4246-A5F0-2C4E235C2680}" dt="2020-01-13T17:44:39.906" v="119" actId="20577"/>
          <ac:spMkLst>
            <pc:docMk/>
            <pc:sldMk cId="1899160694" sldId="319"/>
            <ac:spMk id="7" creationId="{9B2B7BE4-801C-4A30-801E-99329C728C52}"/>
          </ac:spMkLst>
        </pc:spChg>
      </pc:sldChg>
      <pc:sldChg chg="ord">
        <pc:chgData name="Jessica N Wise" userId="fc88f7b4-0f21-4365-915e-f927eafecd78" providerId="ADAL" clId="{362006B6-B34C-4246-A5F0-2C4E235C2680}" dt="2020-01-13T17:55:02.207" v="224" actId="20578"/>
        <pc:sldMkLst>
          <pc:docMk/>
          <pc:sldMk cId="809856177" sldId="320"/>
        </pc:sldMkLst>
      </pc:sldChg>
      <pc:sldChg chg="addSp delSp modSp mod setBg setClrOvrMap">
        <pc:chgData name="Jessica N Wise" userId="fc88f7b4-0f21-4365-915e-f927eafecd78" providerId="ADAL" clId="{362006B6-B34C-4246-A5F0-2C4E235C2680}" dt="2020-01-13T17:40:28.361" v="64" actId="1076"/>
        <pc:sldMkLst>
          <pc:docMk/>
          <pc:sldMk cId="2724099694" sldId="321"/>
        </pc:sldMkLst>
        <pc:spChg chg="mod">
          <ac:chgData name="Jessica N Wise" userId="fc88f7b4-0f21-4365-915e-f927eafecd78" providerId="ADAL" clId="{362006B6-B34C-4246-A5F0-2C4E235C2680}" dt="2020-01-13T17:38:56.127" v="51" actId="1076"/>
          <ac:spMkLst>
            <pc:docMk/>
            <pc:sldMk cId="2724099694" sldId="321"/>
            <ac:spMk id="2" creationId="{D415E80D-AC60-4838-A2F8-BD3D52087599}"/>
          </ac:spMkLst>
        </pc:spChg>
        <pc:spChg chg="mod">
          <ac:chgData name="Jessica N Wise" userId="fc88f7b4-0f21-4365-915e-f927eafecd78" providerId="ADAL" clId="{362006B6-B34C-4246-A5F0-2C4E235C2680}" dt="2020-01-13T17:40:28.361" v="64" actId="1076"/>
          <ac:spMkLst>
            <pc:docMk/>
            <pc:sldMk cId="2724099694" sldId="321"/>
            <ac:spMk id="3" creationId="{99074B6F-2A54-491D-9803-D3CB072608D2}"/>
          </ac:spMkLst>
        </pc:spChg>
        <pc:spChg chg="add del">
          <ac:chgData name="Jessica N Wise" userId="fc88f7b4-0f21-4365-915e-f927eafecd78" providerId="ADAL" clId="{362006B6-B34C-4246-A5F0-2C4E235C2680}" dt="2020-01-13T17:37:15.573" v="33" actId="26606"/>
          <ac:spMkLst>
            <pc:docMk/>
            <pc:sldMk cId="2724099694" sldId="321"/>
            <ac:spMk id="9" creationId="{1DB7C82F-AB7E-4F0C-B829-FA1B9C415180}"/>
          </ac:spMkLst>
        </pc:spChg>
        <pc:spChg chg="add del">
          <ac:chgData name="Jessica N Wise" userId="fc88f7b4-0f21-4365-915e-f927eafecd78" providerId="ADAL" clId="{362006B6-B34C-4246-A5F0-2C4E235C2680}" dt="2020-01-13T17:37:39.570" v="35" actId="26606"/>
          <ac:spMkLst>
            <pc:docMk/>
            <pc:sldMk cId="2724099694" sldId="321"/>
            <ac:spMk id="12" creationId="{AB45A142-4255-493C-8284-5D566C121B10}"/>
          </ac:spMkLst>
        </pc:spChg>
        <pc:picChg chg="add mod">
          <ac:chgData name="Jessica N Wise" userId="fc88f7b4-0f21-4365-915e-f927eafecd78" providerId="ADAL" clId="{362006B6-B34C-4246-A5F0-2C4E235C2680}" dt="2020-01-13T17:39:22.150" v="55" actId="1076"/>
          <ac:picMkLst>
            <pc:docMk/>
            <pc:sldMk cId="2724099694" sldId="321"/>
            <ac:picMk id="4" creationId="{DB2FF400-0105-439B-BCEB-A3A68EF09307}"/>
          </ac:picMkLst>
        </pc:picChg>
        <pc:cxnChg chg="add del">
          <ac:chgData name="Jessica N Wise" userId="fc88f7b4-0f21-4365-915e-f927eafecd78" providerId="ADAL" clId="{362006B6-B34C-4246-A5F0-2C4E235C2680}" dt="2020-01-13T17:37:39.570" v="35" actId="26606"/>
          <ac:cxnSpMkLst>
            <pc:docMk/>
            <pc:sldMk cId="2724099694" sldId="321"/>
            <ac:cxnSpMk id="11" creationId="{38FB9660-F42F-4313-BBC4-47C007FE484C}"/>
          </ac:cxnSpMkLst>
        </pc:cxnChg>
      </pc:sldChg>
      <pc:sldChg chg="del">
        <pc:chgData name="Jessica N Wise" userId="fc88f7b4-0f21-4365-915e-f927eafecd78" providerId="ADAL" clId="{362006B6-B34C-4246-A5F0-2C4E235C2680}" dt="2020-01-13T17:44:19.498" v="105" actId="2696"/>
        <pc:sldMkLst>
          <pc:docMk/>
          <pc:sldMk cId="3743544631" sldId="322"/>
        </pc:sldMkLst>
      </pc:sldChg>
      <pc:sldChg chg="del">
        <pc:chgData name="Jessica N Wise" userId="fc88f7b4-0f21-4365-915e-f927eafecd78" providerId="ADAL" clId="{362006B6-B34C-4246-A5F0-2C4E235C2680}" dt="2020-01-13T17:46:46.607" v="137" actId="2696"/>
        <pc:sldMkLst>
          <pc:docMk/>
          <pc:sldMk cId="4137931151" sldId="323"/>
        </pc:sldMkLst>
      </pc:sldChg>
      <pc:sldChg chg="del">
        <pc:chgData name="Jessica N Wise" userId="fc88f7b4-0f21-4365-915e-f927eafecd78" providerId="ADAL" clId="{362006B6-B34C-4246-A5F0-2C4E235C2680}" dt="2020-01-13T17:48:31.542" v="149" actId="2696"/>
        <pc:sldMkLst>
          <pc:docMk/>
          <pc:sldMk cId="2465627646" sldId="324"/>
        </pc:sldMkLst>
      </pc:sldChg>
      <pc:sldChg chg="del">
        <pc:chgData name="Jessica N Wise" userId="fc88f7b4-0f21-4365-915e-f927eafecd78" providerId="ADAL" clId="{362006B6-B34C-4246-A5F0-2C4E235C2680}" dt="2020-01-13T17:50:13.313" v="176" actId="2696"/>
        <pc:sldMkLst>
          <pc:docMk/>
          <pc:sldMk cId="58852217" sldId="325"/>
        </pc:sldMkLst>
      </pc:sldChg>
      <pc:sldChg chg="del">
        <pc:chgData name="Jessica N Wise" userId="fc88f7b4-0f21-4365-915e-f927eafecd78" providerId="ADAL" clId="{362006B6-B34C-4246-A5F0-2C4E235C2680}" dt="2020-01-13T17:52:06.862" v="197" actId="2696"/>
        <pc:sldMkLst>
          <pc:docMk/>
          <pc:sldMk cId="2136619119" sldId="326"/>
        </pc:sldMkLst>
      </pc:sldChg>
      <pc:sldChg chg="add del">
        <pc:chgData name="Jessica N Wise" userId="fc88f7b4-0f21-4365-915e-f927eafecd78" providerId="ADAL" clId="{362006B6-B34C-4246-A5F0-2C4E235C2680}" dt="2020-01-13T17:52:04.545" v="196" actId="2696"/>
        <pc:sldMkLst>
          <pc:docMk/>
          <pc:sldMk cId="1250949737" sldId="327"/>
        </pc:sldMkLst>
      </pc:sldChg>
      <pc:sldChg chg="add del">
        <pc:chgData name="Jessica N Wise" userId="fc88f7b4-0f21-4365-915e-f927eafecd78" providerId="ADAL" clId="{362006B6-B34C-4246-A5F0-2C4E235C2680}" dt="2020-01-13T17:40:21.327" v="63" actId="2696"/>
        <pc:sldMkLst>
          <pc:docMk/>
          <pc:sldMk cId="249767215" sldId="328"/>
        </pc:sldMkLst>
      </pc:sldChg>
      <pc:sldChg chg="addSp delSp modSp add del modNotesTx">
        <pc:chgData name="Jessica N Wise" userId="fc88f7b4-0f21-4365-915e-f927eafecd78" providerId="ADAL" clId="{362006B6-B34C-4246-A5F0-2C4E235C2680}" dt="2020-01-13T17:44:16.097" v="104" actId="20577"/>
        <pc:sldMkLst>
          <pc:docMk/>
          <pc:sldMk cId="1567640516" sldId="328"/>
        </pc:sldMkLst>
        <pc:spChg chg="mod">
          <ac:chgData name="Jessica N Wise" userId="fc88f7b4-0f21-4365-915e-f927eafecd78" providerId="ADAL" clId="{362006B6-B34C-4246-A5F0-2C4E235C2680}" dt="2020-01-13T17:42:16.857" v="84" actId="1076"/>
          <ac:spMkLst>
            <pc:docMk/>
            <pc:sldMk cId="1567640516" sldId="328"/>
            <ac:spMk id="2" creationId="{00000000-0000-0000-0000-000000000000}"/>
          </ac:spMkLst>
        </pc:spChg>
        <pc:spChg chg="mod">
          <ac:chgData name="Jessica N Wise" userId="fc88f7b4-0f21-4365-915e-f927eafecd78" providerId="ADAL" clId="{362006B6-B34C-4246-A5F0-2C4E235C2680}" dt="2020-01-13T17:43:38.037" v="97" actId="1076"/>
          <ac:spMkLst>
            <pc:docMk/>
            <pc:sldMk cId="1567640516" sldId="328"/>
            <ac:spMk id="3" creationId="{00000000-0000-0000-0000-000000000000}"/>
          </ac:spMkLst>
        </pc:spChg>
        <pc:spChg chg="mod">
          <ac:chgData name="Jessica N Wise" userId="fc88f7b4-0f21-4365-915e-f927eafecd78" providerId="ADAL" clId="{362006B6-B34C-4246-A5F0-2C4E235C2680}" dt="2020-01-13T17:42:05.982" v="83" actId="27636"/>
          <ac:spMkLst>
            <pc:docMk/>
            <pc:sldMk cId="1567640516" sldId="328"/>
            <ac:spMk id="4" creationId="{00000000-0000-0000-0000-000000000000}"/>
          </ac:spMkLst>
        </pc:spChg>
        <pc:spChg chg="del mod">
          <ac:chgData name="Jessica N Wise" userId="fc88f7b4-0f21-4365-915e-f927eafecd78" providerId="ADAL" clId="{362006B6-B34C-4246-A5F0-2C4E235C2680}" dt="2020-01-13T17:43:25.063" v="96" actId="478"/>
          <ac:spMkLst>
            <pc:docMk/>
            <pc:sldMk cId="1567640516" sldId="328"/>
            <ac:spMk id="5" creationId="{00000000-0000-0000-0000-000000000000}"/>
          </ac:spMkLst>
        </pc:spChg>
        <pc:spChg chg="add mod">
          <ac:chgData name="Jessica N Wise" userId="fc88f7b4-0f21-4365-915e-f927eafecd78" providerId="ADAL" clId="{362006B6-B34C-4246-A5F0-2C4E235C2680}" dt="2020-01-13T17:44:04.152" v="103" actId="122"/>
          <ac:spMkLst>
            <pc:docMk/>
            <pc:sldMk cId="1567640516" sldId="328"/>
            <ac:spMk id="6" creationId="{EC53099D-F752-4786-AC57-920E22DF441E}"/>
          </ac:spMkLst>
        </pc:spChg>
      </pc:sldChg>
      <pc:sldChg chg="addSp modSp add del mod setBg">
        <pc:chgData name="Jessica N Wise" userId="fc88f7b4-0f21-4365-915e-f927eafecd78" providerId="ADAL" clId="{362006B6-B34C-4246-A5F0-2C4E235C2680}" dt="2020-01-13T17:46:37.226" v="136" actId="242"/>
        <pc:sldMkLst>
          <pc:docMk/>
          <pc:sldMk cId="1901981697" sldId="329"/>
        </pc:sldMkLst>
        <pc:spChg chg="mod">
          <ac:chgData name="Jessica N Wise" userId="fc88f7b4-0f21-4365-915e-f927eafecd78" providerId="ADAL" clId="{362006B6-B34C-4246-A5F0-2C4E235C2680}" dt="2020-01-13T17:45:46.437" v="127" actId="1076"/>
          <ac:spMkLst>
            <pc:docMk/>
            <pc:sldMk cId="1901981697" sldId="329"/>
            <ac:spMk id="2" creationId="{00000000-0000-0000-0000-000000000000}"/>
          </ac:spMkLst>
        </pc:spChg>
        <pc:spChg chg="mod">
          <ac:chgData name="Jessica N Wise" userId="fc88f7b4-0f21-4365-915e-f927eafecd78" providerId="ADAL" clId="{362006B6-B34C-4246-A5F0-2C4E235C2680}" dt="2020-01-13T17:46:37.226" v="136" actId="242"/>
          <ac:spMkLst>
            <pc:docMk/>
            <pc:sldMk cId="1901981697" sldId="329"/>
            <ac:spMk id="6" creationId="{00000000-0000-0000-0000-000000000000}"/>
          </ac:spMkLst>
        </pc:spChg>
        <pc:spChg chg="add">
          <ac:chgData name="Jessica N Wise" userId="fc88f7b4-0f21-4365-915e-f927eafecd78" providerId="ADAL" clId="{362006B6-B34C-4246-A5F0-2C4E235C2680}" dt="2020-01-13T17:45:38.573" v="126" actId="26606"/>
          <ac:spMkLst>
            <pc:docMk/>
            <pc:sldMk cId="1901981697" sldId="329"/>
            <ac:spMk id="13" creationId="{A57A8FF7-9666-4356-A84B-183FDAE82321}"/>
          </ac:spMkLst>
        </pc:spChg>
        <pc:picChg chg="mod ord">
          <ac:chgData name="Jessica N Wise" userId="fc88f7b4-0f21-4365-915e-f927eafecd78" providerId="ADAL" clId="{362006B6-B34C-4246-A5F0-2C4E235C2680}" dt="2020-01-13T17:45:38.573" v="126" actId="26606"/>
          <ac:picMkLst>
            <pc:docMk/>
            <pc:sldMk cId="1901981697" sldId="329"/>
            <ac:picMk id="8" creationId="{00000000-0000-0000-0000-000000000000}"/>
          </ac:picMkLst>
        </pc:picChg>
      </pc:sldChg>
      <pc:sldChg chg="modSp add del">
        <pc:chgData name="Jessica N Wise" userId="fc88f7b4-0f21-4365-915e-f927eafecd78" providerId="ADAL" clId="{362006B6-B34C-4246-A5F0-2C4E235C2680}" dt="2020-01-13T17:48:16.920" v="148" actId="1076"/>
        <pc:sldMkLst>
          <pc:docMk/>
          <pc:sldMk cId="703203602" sldId="330"/>
        </pc:sldMkLst>
        <pc:spChg chg="mod">
          <ac:chgData name="Jessica N Wise" userId="fc88f7b4-0f21-4365-915e-f927eafecd78" providerId="ADAL" clId="{362006B6-B34C-4246-A5F0-2C4E235C2680}" dt="2020-01-13T17:48:08.292" v="147" actId="1076"/>
          <ac:spMkLst>
            <pc:docMk/>
            <pc:sldMk cId="703203602" sldId="330"/>
            <ac:spMk id="3" creationId="{00000000-0000-0000-0000-000000000000}"/>
          </ac:spMkLst>
        </pc:spChg>
        <pc:spChg chg="mod">
          <ac:chgData name="Jessica N Wise" userId="fc88f7b4-0f21-4365-915e-f927eafecd78" providerId="ADAL" clId="{362006B6-B34C-4246-A5F0-2C4E235C2680}" dt="2020-01-13T17:48:16.920" v="148" actId="1076"/>
          <ac:spMkLst>
            <pc:docMk/>
            <pc:sldMk cId="703203602" sldId="330"/>
            <ac:spMk id="6" creationId="{00000000-0000-0000-0000-000000000000}"/>
          </ac:spMkLst>
        </pc:spChg>
      </pc:sldChg>
      <pc:sldChg chg="addSp delSp modSp add del mod setBg">
        <pc:chgData name="Jessica N Wise" userId="fc88f7b4-0f21-4365-915e-f927eafecd78" providerId="ADAL" clId="{362006B6-B34C-4246-A5F0-2C4E235C2680}" dt="2020-01-13T17:50:03.621" v="175" actId="14100"/>
        <pc:sldMkLst>
          <pc:docMk/>
          <pc:sldMk cId="1610967866" sldId="331"/>
        </pc:sldMkLst>
        <pc:spChg chg="mod">
          <ac:chgData name="Jessica N Wise" userId="fc88f7b4-0f21-4365-915e-f927eafecd78" providerId="ADAL" clId="{362006B6-B34C-4246-A5F0-2C4E235C2680}" dt="2020-01-13T17:50:03.621" v="175" actId="14100"/>
          <ac:spMkLst>
            <pc:docMk/>
            <pc:sldMk cId="1610967866" sldId="331"/>
            <ac:spMk id="4" creationId="{00000000-0000-0000-0000-000000000000}"/>
          </ac:spMkLst>
        </pc:spChg>
        <pc:spChg chg="mod">
          <ac:chgData name="Jessica N Wise" userId="fc88f7b4-0f21-4365-915e-f927eafecd78" providerId="ADAL" clId="{362006B6-B34C-4246-A5F0-2C4E235C2680}" dt="2020-01-13T17:49:15.691" v="167" actId="1076"/>
          <ac:spMkLst>
            <pc:docMk/>
            <pc:sldMk cId="1610967866" sldId="331"/>
            <ac:spMk id="5" creationId="{00000000-0000-0000-0000-000000000000}"/>
          </ac:spMkLst>
        </pc:spChg>
        <pc:spChg chg="add">
          <ac:chgData name="Jessica N Wise" userId="fc88f7b4-0f21-4365-915e-f927eafecd78" providerId="ADAL" clId="{362006B6-B34C-4246-A5F0-2C4E235C2680}" dt="2020-01-13T17:49:07.218" v="166" actId="26606"/>
          <ac:spMkLst>
            <pc:docMk/>
            <pc:sldMk cId="1610967866" sldId="331"/>
            <ac:spMk id="7" creationId="{A57A8FF7-9666-4356-A84B-183FDAE82321}"/>
          </ac:spMkLst>
        </pc:spChg>
        <pc:spChg chg="add del">
          <ac:chgData name="Jessica N Wise" userId="fc88f7b4-0f21-4365-915e-f927eafecd78" providerId="ADAL" clId="{362006B6-B34C-4246-A5F0-2C4E235C2680}" dt="2020-01-13T17:49:04.976" v="161" actId="26606"/>
          <ac:spMkLst>
            <pc:docMk/>
            <pc:sldMk cId="1610967866" sldId="331"/>
            <ac:spMk id="10" creationId="{7CA0DAA6-33B8-4A25-810D-2F4D816FB40E}"/>
          </ac:spMkLst>
        </pc:spChg>
        <pc:spChg chg="add del">
          <ac:chgData name="Jessica N Wise" userId="fc88f7b4-0f21-4365-915e-f927eafecd78" providerId="ADAL" clId="{362006B6-B34C-4246-A5F0-2C4E235C2680}" dt="2020-01-13T17:49:06.118" v="163" actId="26606"/>
          <ac:spMkLst>
            <pc:docMk/>
            <pc:sldMk cId="1610967866" sldId="331"/>
            <ac:spMk id="12" creationId="{7CA0DAA6-33B8-4A25-810D-2F4D816FB40E}"/>
          </ac:spMkLst>
        </pc:spChg>
        <pc:picChg chg="mod ord">
          <ac:chgData name="Jessica N Wise" userId="fc88f7b4-0f21-4365-915e-f927eafecd78" providerId="ADAL" clId="{362006B6-B34C-4246-A5F0-2C4E235C2680}" dt="2020-01-13T17:49:07.218" v="166" actId="26606"/>
          <ac:picMkLst>
            <pc:docMk/>
            <pc:sldMk cId="1610967866" sldId="331"/>
            <ac:picMk id="3" creationId="{00000000-0000-0000-0000-000000000000}"/>
          </ac:picMkLst>
        </pc:picChg>
      </pc:sldChg>
      <pc:sldChg chg="addSp delSp modSp add del mod setBg">
        <pc:chgData name="Jessica N Wise" userId="fc88f7b4-0f21-4365-915e-f927eafecd78" providerId="ADAL" clId="{362006B6-B34C-4246-A5F0-2C4E235C2680}" dt="2020-01-13T17:51:52.705" v="195" actId="1076"/>
        <pc:sldMkLst>
          <pc:docMk/>
          <pc:sldMk cId="1824218332" sldId="332"/>
        </pc:sldMkLst>
        <pc:spChg chg="mod">
          <ac:chgData name="Jessica N Wise" userId="fc88f7b4-0f21-4365-915e-f927eafecd78" providerId="ADAL" clId="{362006B6-B34C-4246-A5F0-2C4E235C2680}" dt="2020-01-13T17:51:45.084" v="194" actId="26606"/>
          <ac:spMkLst>
            <pc:docMk/>
            <pc:sldMk cId="1824218332" sldId="332"/>
            <ac:spMk id="2" creationId="{00000000-0000-0000-0000-000000000000}"/>
          </ac:spMkLst>
        </pc:spChg>
        <pc:spChg chg="mod">
          <ac:chgData name="Jessica N Wise" userId="fc88f7b4-0f21-4365-915e-f927eafecd78" providerId="ADAL" clId="{362006B6-B34C-4246-A5F0-2C4E235C2680}" dt="2020-01-13T17:51:52.705" v="195" actId="1076"/>
          <ac:spMkLst>
            <pc:docMk/>
            <pc:sldMk cId="1824218332" sldId="332"/>
            <ac:spMk id="3" creationId="{00000000-0000-0000-0000-000000000000}"/>
          </ac:spMkLst>
        </pc:spChg>
        <pc:spChg chg="add del">
          <ac:chgData name="Jessica N Wise" userId="fc88f7b4-0f21-4365-915e-f927eafecd78" providerId="ADAL" clId="{362006B6-B34C-4246-A5F0-2C4E235C2680}" dt="2020-01-13T17:51:19.987" v="190" actId="26606"/>
          <ac:spMkLst>
            <pc:docMk/>
            <pc:sldMk cId="1824218332" sldId="332"/>
            <ac:spMk id="9" creationId="{9E9F7E95-45C7-40B3-ACDD-5611F1ED7C24}"/>
          </ac:spMkLst>
        </pc:spChg>
        <pc:picChg chg="mod ord">
          <ac:chgData name="Jessica N Wise" userId="fc88f7b4-0f21-4365-915e-f927eafecd78" providerId="ADAL" clId="{362006B6-B34C-4246-A5F0-2C4E235C2680}" dt="2020-01-13T17:51:45.084" v="194" actId="26606"/>
          <ac:picMkLst>
            <pc:docMk/>
            <pc:sldMk cId="1824218332" sldId="332"/>
            <ac:picMk id="4" creationId="{00000000-0000-0000-0000-000000000000}"/>
          </ac:picMkLst>
        </pc:picChg>
      </pc:sldChg>
      <pc:sldChg chg="addSp delSp modSp add del mod setBg">
        <pc:chgData name="Jessica N Wise" userId="fc88f7b4-0f21-4365-915e-f927eafecd78" providerId="ADAL" clId="{362006B6-B34C-4246-A5F0-2C4E235C2680}" dt="2020-01-13T17:54:01.345" v="213" actId="1076"/>
        <pc:sldMkLst>
          <pc:docMk/>
          <pc:sldMk cId="2084669867" sldId="333"/>
        </pc:sldMkLst>
        <pc:spChg chg="mod">
          <ac:chgData name="Jessica N Wise" userId="fc88f7b4-0f21-4365-915e-f927eafecd78" providerId="ADAL" clId="{362006B6-B34C-4246-A5F0-2C4E235C2680}" dt="2020-01-13T17:53:51.978" v="212" actId="26606"/>
          <ac:spMkLst>
            <pc:docMk/>
            <pc:sldMk cId="2084669867" sldId="333"/>
            <ac:spMk id="2" creationId="{00000000-0000-0000-0000-000000000000}"/>
          </ac:spMkLst>
        </pc:spChg>
        <pc:spChg chg="mod">
          <ac:chgData name="Jessica N Wise" userId="fc88f7b4-0f21-4365-915e-f927eafecd78" providerId="ADAL" clId="{362006B6-B34C-4246-A5F0-2C4E235C2680}" dt="2020-01-13T17:53:51.978" v="212" actId="26606"/>
          <ac:spMkLst>
            <pc:docMk/>
            <pc:sldMk cId="2084669867" sldId="333"/>
            <ac:spMk id="3" creationId="{00000000-0000-0000-0000-000000000000}"/>
          </ac:spMkLst>
        </pc:spChg>
        <pc:spChg chg="mod">
          <ac:chgData name="Jessica N Wise" userId="fc88f7b4-0f21-4365-915e-f927eafecd78" providerId="ADAL" clId="{362006B6-B34C-4246-A5F0-2C4E235C2680}" dt="2020-01-13T17:54:01.345" v="213" actId="1076"/>
          <ac:spMkLst>
            <pc:docMk/>
            <pc:sldMk cId="2084669867" sldId="333"/>
            <ac:spMk id="4" creationId="{00000000-0000-0000-0000-000000000000}"/>
          </ac:spMkLst>
        </pc:spChg>
        <pc:spChg chg="add del">
          <ac:chgData name="Jessica N Wise" userId="fc88f7b4-0f21-4365-915e-f927eafecd78" providerId="ADAL" clId="{362006B6-B34C-4246-A5F0-2C4E235C2680}" dt="2020-01-13T17:53:51.978" v="212" actId="26606"/>
          <ac:spMkLst>
            <pc:docMk/>
            <pc:sldMk cId="2084669867" sldId="333"/>
            <ac:spMk id="9" creationId="{8D70B121-56F4-4848-B38B-182089D909FA}"/>
          </ac:spMkLst>
        </pc:spChg>
        <pc:spChg chg="add del">
          <ac:chgData name="Jessica N Wise" userId="fc88f7b4-0f21-4365-915e-f927eafecd78" providerId="ADAL" clId="{362006B6-B34C-4246-A5F0-2C4E235C2680}" dt="2020-01-13T17:53:48.567" v="209" actId="26606"/>
          <ac:spMkLst>
            <pc:docMk/>
            <pc:sldMk cId="2084669867" sldId="333"/>
            <ac:spMk id="16" creationId="{15911E3A-C35B-4EF7-A355-B84E9A14AF4D}"/>
          </ac:spMkLst>
        </pc:spChg>
        <pc:spChg chg="add del">
          <ac:chgData name="Jessica N Wise" userId="fc88f7b4-0f21-4365-915e-f927eafecd78" providerId="ADAL" clId="{362006B6-B34C-4246-A5F0-2C4E235C2680}" dt="2020-01-13T17:53:51.953" v="211" actId="26606"/>
          <ac:spMkLst>
            <pc:docMk/>
            <pc:sldMk cId="2084669867" sldId="333"/>
            <ac:spMk id="46" creationId="{6A1473A6-3F22-483E-8A30-80B9D2B14592}"/>
          </ac:spMkLst>
        </pc:spChg>
        <pc:spChg chg="add">
          <ac:chgData name="Jessica N Wise" userId="fc88f7b4-0f21-4365-915e-f927eafecd78" providerId="ADAL" clId="{362006B6-B34C-4246-A5F0-2C4E235C2680}" dt="2020-01-13T17:53:51.978" v="212" actId="26606"/>
          <ac:spMkLst>
            <pc:docMk/>
            <pc:sldMk cId="2084669867" sldId="333"/>
            <ac:spMk id="49" creationId="{15911E3A-C35B-4EF7-A355-B84E9A14AF4D}"/>
          </ac:spMkLst>
        </pc:spChg>
        <pc:grpChg chg="add del">
          <ac:chgData name="Jessica N Wise" userId="fc88f7b4-0f21-4365-915e-f927eafecd78" providerId="ADAL" clId="{362006B6-B34C-4246-A5F0-2C4E235C2680}" dt="2020-01-13T17:53:48.567" v="209" actId="26606"/>
          <ac:grpSpMkLst>
            <pc:docMk/>
            <pc:sldMk cId="2084669867" sldId="333"/>
            <ac:grpSpMk id="18" creationId="{E21ADB3D-AD65-44B4-847D-5E90E90A5D16}"/>
          </ac:grpSpMkLst>
        </pc:grpChg>
        <pc:grpChg chg="add del">
          <ac:chgData name="Jessica N Wise" userId="fc88f7b4-0f21-4365-915e-f927eafecd78" providerId="ADAL" clId="{362006B6-B34C-4246-A5F0-2C4E235C2680}" dt="2020-01-13T17:53:48.567" v="209" actId="26606"/>
          <ac:grpSpMkLst>
            <pc:docMk/>
            <pc:sldMk cId="2084669867" sldId="333"/>
            <ac:grpSpMk id="41" creationId="{5F8A7F7F-DD1A-4F41-98AC-B9CE2A620CDC}"/>
          </ac:grpSpMkLst>
        </pc:grpChg>
        <pc:grpChg chg="add del">
          <ac:chgData name="Jessica N Wise" userId="fc88f7b4-0f21-4365-915e-f927eafecd78" providerId="ADAL" clId="{362006B6-B34C-4246-A5F0-2C4E235C2680}" dt="2020-01-13T17:53:51.953" v="211" actId="26606"/>
          <ac:grpSpMkLst>
            <pc:docMk/>
            <pc:sldMk cId="2084669867" sldId="333"/>
            <ac:grpSpMk id="47" creationId="{AA1375E3-3E53-4D75-BAB7-E5929BFCB25F}"/>
          </ac:grpSpMkLst>
        </pc:grpChg>
        <pc:grpChg chg="add">
          <ac:chgData name="Jessica N Wise" userId="fc88f7b4-0f21-4365-915e-f927eafecd78" providerId="ADAL" clId="{362006B6-B34C-4246-A5F0-2C4E235C2680}" dt="2020-01-13T17:53:51.978" v="212" actId="26606"/>
          <ac:grpSpMkLst>
            <pc:docMk/>
            <pc:sldMk cId="2084669867" sldId="333"/>
            <ac:grpSpMk id="50" creationId="{E21ADB3D-AD65-44B4-847D-5E90E90A5D16}"/>
          </ac:grpSpMkLst>
        </pc:grpChg>
        <pc:grpChg chg="add">
          <ac:chgData name="Jessica N Wise" userId="fc88f7b4-0f21-4365-915e-f927eafecd78" providerId="ADAL" clId="{362006B6-B34C-4246-A5F0-2C4E235C2680}" dt="2020-01-13T17:53:51.978" v="212" actId="26606"/>
          <ac:grpSpMkLst>
            <pc:docMk/>
            <pc:sldMk cId="2084669867" sldId="333"/>
            <ac:grpSpMk id="54" creationId="{5F8A7F7F-DD1A-4F41-98AC-B9CE2A620CDC}"/>
          </ac:grpSpMkLst>
        </pc:grpChg>
        <pc:cxnChg chg="add del">
          <ac:chgData name="Jessica N Wise" userId="fc88f7b4-0f21-4365-915e-f927eafecd78" providerId="ADAL" clId="{362006B6-B34C-4246-A5F0-2C4E235C2680}" dt="2020-01-13T17:53:51.978" v="212" actId="26606"/>
          <ac:cxnSpMkLst>
            <pc:docMk/>
            <pc:sldMk cId="2084669867" sldId="333"/>
            <ac:cxnSpMk id="11" creationId="{2D72A2C9-F3CA-4216-8BAD-FA4C970C3C4E}"/>
          </ac:cxnSpMkLst>
        </pc:cxnChg>
      </pc:sldChg>
      <pc:sldChg chg="add del">
        <pc:chgData name="Jessica N Wise" userId="fc88f7b4-0f21-4365-915e-f927eafecd78" providerId="ADAL" clId="{362006B6-B34C-4246-A5F0-2C4E235C2680}" dt="2020-01-13T17:54:19.158" v="218"/>
        <pc:sldMkLst>
          <pc:docMk/>
          <pc:sldMk cId="2263930930" sldId="334"/>
        </pc:sldMkLst>
      </pc:sldChg>
      <pc:sldChg chg="addSp modSp add del mod setBg">
        <pc:chgData name="Jessica N Wise" userId="fc88f7b4-0f21-4365-915e-f927eafecd78" providerId="ADAL" clId="{362006B6-B34C-4246-A5F0-2C4E235C2680}" dt="2020-01-13T17:57:36.490" v="244" actId="14100"/>
        <pc:sldMkLst>
          <pc:docMk/>
          <pc:sldMk cId="17488620" sldId="335"/>
        </pc:sldMkLst>
        <pc:spChg chg="mod">
          <ac:chgData name="Jessica N Wise" userId="fc88f7b4-0f21-4365-915e-f927eafecd78" providerId="ADAL" clId="{362006B6-B34C-4246-A5F0-2C4E235C2680}" dt="2020-01-13T17:56:04.780" v="231" actId="26606"/>
          <ac:spMkLst>
            <pc:docMk/>
            <pc:sldMk cId="17488620" sldId="335"/>
            <ac:spMk id="3" creationId="{00000000-0000-0000-0000-000000000000}"/>
          </ac:spMkLst>
        </pc:spChg>
        <pc:spChg chg="mod">
          <ac:chgData name="Jessica N Wise" userId="fc88f7b4-0f21-4365-915e-f927eafecd78" providerId="ADAL" clId="{362006B6-B34C-4246-A5F0-2C4E235C2680}" dt="2020-01-13T17:57:04.898" v="238" actId="255"/>
          <ac:spMkLst>
            <pc:docMk/>
            <pc:sldMk cId="17488620" sldId="335"/>
            <ac:spMk id="4" creationId="{00000000-0000-0000-0000-000000000000}"/>
          </ac:spMkLst>
        </pc:spChg>
        <pc:spChg chg="mod">
          <ac:chgData name="Jessica N Wise" userId="fc88f7b4-0f21-4365-915e-f927eafecd78" providerId="ADAL" clId="{362006B6-B34C-4246-A5F0-2C4E235C2680}" dt="2020-01-13T17:57:36.490" v="244" actId="14100"/>
          <ac:spMkLst>
            <pc:docMk/>
            <pc:sldMk cId="17488620" sldId="335"/>
            <ac:spMk id="5" creationId="{00000000-0000-0000-0000-000000000000}"/>
          </ac:spMkLst>
        </pc:spChg>
        <pc:spChg chg="add">
          <ac:chgData name="Jessica N Wise" userId="fc88f7b4-0f21-4365-915e-f927eafecd78" providerId="ADAL" clId="{362006B6-B34C-4246-A5F0-2C4E235C2680}" dt="2020-01-13T17:56:04.780" v="231" actId="26606"/>
          <ac:spMkLst>
            <pc:docMk/>
            <pc:sldMk cId="17488620" sldId="335"/>
            <ac:spMk id="10" creationId="{15911E3A-C35B-4EF7-A355-B84E9A14AF4D}"/>
          </ac:spMkLst>
        </pc:spChg>
        <pc:grpChg chg="add">
          <ac:chgData name="Jessica N Wise" userId="fc88f7b4-0f21-4365-915e-f927eafecd78" providerId="ADAL" clId="{362006B6-B34C-4246-A5F0-2C4E235C2680}" dt="2020-01-13T17:56:04.780" v="231" actId="26606"/>
          <ac:grpSpMkLst>
            <pc:docMk/>
            <pc:sldMk cId="17488620" sldId="335"/>
            <ac:grpSpMk id="12" creationId="{E21ADB3D-AD65-44B4-847D-5E90E90A5D16}"/>
          </ac:grpSpMkLst>
        </pc:grpChg>
        <pc:grpChg chg="add">
          <ac:chgData name="Jessica N Wise" userId="fc88f7b4-0f21-4365-915e-f927eafecd78" providerId="ADAL" clId="{362006B6-B34C-4246-A5F0-2C4E235C2680}" dt="2020-01-13T17:56:04.780" v="231" actId="26606"/>
          <ac:grpSpMkLst>
            <pc:docMk/>
            <pc:sldMk cId="17488620" sldId="335"/>
            <ac:grpSpMk id="35" creationId="{5F8A7F7F-DD1A-4F41-98AC-B9CE2A620CDC}"/>
          </ac:grpSpMkLst>
        </pc:grpChg>
      </pc:sldChg>
      <pc:sldChg chg="modSp add del">
        <pc:chgData name="Jessica N Wise" userId="fc88f7b4-0f21-4365-915e-f927eafecd78" providerId="ADAL" clId="{362006B6-B34C-4246-A5F0-2C4E235C2680}" dt="2020-01-13T17:58:22.454" v="250" actId="1076"/>
        <pc:sldMkLst>
          <pc:docMk/>
          <pc:sldMk cId="2787874426" sldId="336"/>
        </pc:sldMkLst>
        <pc:spChg chg="mod">
          <ac:chgData name="Jessica N Wise" userId="fc88f7b4-0f21-4365-915e-f927eafecd78" providerId="ADAL" clId="{362006B6-B34C-4246-A5F0-2C4E235C2680}" dt="2020-01-13T17:58:22.454" v="250" actId="1076"/>
          <ac:spMkLst>
            <pc:docMk/>
            <pc:sldMk cId="2787874426" sldId="336"/>
            <ac:spMk id="3" creationId="{00000000-0000-0000-0000-000000000000}"/>
          </ac:spMkLst>
        </pc:spChg>
      </pc:sldChg>
      <pc:sldMasterChg chg="add del addSldLayout delSldLayout">
        <pc:chgData name="Jessica N Wise" userId="fc88f7b4-0f21-4365-915e-f927eafecd78" providerId="ADAL" clId="{362006B6-B34C-4246-A5F0-2C4E235C2680}" dt="2020-01-13T17:58:07.286" v="247" actId="27028"/>
        <pc:sldMasterMkLst>
          <pc:docMk/>
          <pc:sldMasterMk cId="1610153882" sldId="2147483648"/>
        </pc:sldMasterMkLst>
        <pc:sldLayoutChg chg="add del">
          <pc:chgData name="Jessica N Wise" userId="fc88f7b4-0f21-4365-915e-f927eafecd78" providerId="ADAL" clId="{362006B6-B34C-4246-A5F0-2C4E235C2680}" dt="2020-01-13T17:45:14.724" v="122" actId="27028"/>
          <pc:sldLayoutMkLst>
            <pc:docMk/>
            <pc:sldMasterMk cId="1610153882" sldId="2147483648"/>
            <pc:sldLayoutMk cId="2592762956" sldId="2147483650"/>
          </pc:sldLayoutMkLst>
        </pc:sldLayoutChg>
        <pc:sldLayoutChg chg="add del">
          <pc:chgData name="Jessica N Wise" userId="fc88f7b4-0f21-4365-915e-f927eafecd78" providerId="ADAL" clId="{362006B6-B34C-4246-A5F0-2C4E235C2680}" dt="2020-01-13T17:58:07.286" v="247" actId="27028"/>
          <pc:sldLayoutMkLst>
            <pc:docMk/>
            <pc:sldMasterMk cId="1610153882" sldId="2147483648"/>
            <pc:sldLayoutMk cId="2101721315" sldId="2147483654"/>
          </pc:sldLayoutMkLst>
        </pc:sldLayoutChg>
        <pc:sldLayoutChg chg="add del">
          <pc:chgData name="Jessica N Wise" userId="fc88f7b4-0f21-4365-915e-f927eafecd78" providerId="ADAL" clId="{362006B6-B34C-4246-A5F0-2C4E235C2680}" dt="2020-01-13T17:55:19.610" v="228" actId="27028"/>
          <pc:sldLayoutMkLst>
            <pc:docMk/>
            <pc:sldMasterMk cId="1610153882" sldId="2147483648"/>
            <pc:sldLayoutMk cId="2572360659" sldId="2147483655"/>
          </pc:sldLayoutMkLst>
        </pc:sldLayoutChg>
      </pc:sldMasterChg>
      <pc:sldMasterChg chg="add del addSldLayout delSldLayout">
        <pc:chgData name="Jessica N Wise" userId="fc88f7b4-0f21-4365-915e-f927eafecd78" providerId="ADAL" clId="{362006B6-B34C-4246-A5F0-2C4E235C2680}" dt="2020-01-13T17:50:50.086" v="184" actId="27028"/>
        <pc:sldMasterMkLst>
          <pc:docMk/>
          <pc:sldMasterMk cId="2953526917" sldId="2147483660"/>
        </pc:sldMasterMkLst>
        <pc:sldLayoutChg chg="add del">
          <pc:chgData name="Jessica N Wise" userId="fc88f7b4-0f21-4365-915e-f927eafecd78" providerId="ADAL" clId="{362006B6-B34C-4246-A5F0-2C4E235C2680}" dt="2020-01-13T17:50:50.086" v="184" actId="27028"/>
          <pc:sldLayoutMkLst>
            <pc:docMk/>
            <pc:sldMasterMk cId="2953526917" sldId="2147483660"/>
            <pc:sldLayoutMk cId="3963696401" sldId="2147483661"/>
          </pc:sldLayoutMkLst>
        </pc:sldLayoutChg>
      </pc:sldMasterChg>
      <pc:sldMasterChg chg="add del addSldLayout delSldLayout">
        <pc:chgData name="Jessica N Wise" userId="fc88f7b4-0f21-4365-915e-f927eafecd78" providerId="ADAL" clId="{362006B6-B34C-4246-A5F0-2C4E235C2680}" dt="2020-01-13T17:52:30.971" v="200" actId="27028"/>
        <pc:sldMasterMkLst>
          <pc:docMk/>
          <pc:sldMasterMk cId="141217750" sldId="2147483662"/>
        </pc:sldMasterMkLst>
        <pc:sldLayoutChg chg="add del">
          <pc:chgData name="Jessica N Wise" userId="fc88f7b4-0f21-4365-915e-f927eafecd78" providerId="ADAL" clId="{362006B6-B34C-4246-A5F0-2C4E235C2680}" dt="2020-01-13T17:52:30.971" v="200" actId="27028"/>
          <pc:sldLayoutMkLst>
            <pc:docMk/>
            <pc:sldMasterMk cId="141217750" sldId="2147483662"/>
            <pc:sldLayoutMk cId="376655898" sldId="2147483663"/>
          </pc:sldLayoutMkLst>
        </pc:sldLayoutChg>
      </pc:sldMasterChg>
      <pc:sldMasterChg chg="addSldLayout">
        <pc:chgData name="Jessica N Wise" userId="fc88f7b4-0f21-4365-915e-f927eafecd78" providerId="ADAL" clId="{362006B6-B34C-4246-A5F0-2C4E235C2680}" dt="2020-01-13T17:35:07.706" v="6" actId="27028"/>
        <pc:sldMasterMkLst>
          <pc:docMk/>
          <pc:sldMasterMk cId="4072915826" sldId="2147483682"/>
        </pc:sldMasterMkLst>
        <pc:sldLayoutChg chg="add">
          <pc:chgData name="Jessica N Wise" userId="fc88f7b4-0f21-4365-915e-f927eafecd78" providerId="ADAL" clId="{362006B6-B34C-4246-A5F0-2C4E235C2680}" dt="2020-01-13T17:35:07.706" v="6" actId="27028"/>
          <pc:sldLayoutMkLst>
            <pc:docMk/>
            <pc:sldMasterMk cId="4072915826" sldId="2147483682"/>
            <pc:sldLayoutMk cId="489375082"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williamwhitepapers.com/blog/2018/06/quality-of-life-in-early-recovery-and-beyond.html%201/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2751" y="4300350"/>
            <a:ext cx="5572497" cy="4487391"/>
          </a:xfrm>
        </p:spPr>
        <p:txBody>
          <a:bodyPr/>
          <a:lstStyle/>
          <a:p>
            <a:pPr>
              <a:spcAft>
                <a:spcPts val="300"/>
              </a:spcAft>
            </a:pPr>
            <a:r>
              <a:rPr lang="en-US" sz="1100" dirty="0"/>
              <a:t>This slide deck provides a brief overview of the role recovery capital plays in increasing assets and identifying barriers to recovery (Hennessey, 2017). It is designed to be used by behavioral health academic faculty, trainers, and state agency staff members for a variety of audiences. Each slide has notes for the presenter to provide guidance if necessary. References are included on the slides and in the notes. If you require further information on this topic, please contact the Mountain Plains Addiction Technology Transfer Center (MPATTC). You are free to use these slides and pictures but please give credit to the MPATTC when using them by keeping the branding and referencing the ATTC at the beginning of your presentation.</a:t>
            </a:r>
          </a:p>
          <a:p>
            <a:pPr>
              <a:spcAft>
                <a:spcPts val="600"/>
              </a:spcAft>
            </a:pPr>
            <a:r>
              <a:rPr lang="en-US" sz="1100" dirty="0"/>
              <a:t>MPATTC is part of the SAMHSA-funded ATTC network that offers training/technical assistance (TA) services through a partnership with the University of North Dakota and University of Nevada Reno. The goal of the MPATTC is to improve the capacity of Region 8’s SUD treatment and 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a:t>
            </a:r>
            <a:r>
              <a:rPr lang="en-US" sz="1100" dirty="0">
                <a:hlinkClick r:id="rId3"/>
              </a:rPr>
              <a:t>www.mpattc.org</a:t>
            </a:r>
            <a:r>
              <a:rPr lang="en-US" sz="1100" dirty="0"/>
              <a:t>.  </a:t>
            </a:r>
          </a:p>
          <a:p>
            <a:pPr>
              <a:spcAft>
                <a:spcPts val="300"/>
              </a:spcAft>
            </a:pPr>
            <a:r>
              <a:rPr lang="en-US" sz="1100" b="1" dirty="0"/>
              <a:t>Source</a:t>
            </a:r>
          </a:p>
          <a:p>
            <a:pPr marL="119063" indent="-119063">
              <a:spcAft>
                <a:spcPts val="600"/>
              </a:spcAft>
            </a:pPr>
            <a:r>
              <a:rPr lang="en-US" sz="1100" dirty="0"/>
              <a:t>Hennessey, E. (2017). Recovery capital: A systematic review of the literature. </a:t>
            </a:r>
            <a:r>
              <a:rPr lang="en-US" sz="1100" i="1" dirty="0"/>
              <a:t>Addiction Research &amp; Theory, 25</a:t>
            </a:r>
            <a:r>
              <a:rPr lang="en-US" sz="1100" dirty="0"/>
              <a:t>(5), 349–360. https://doi.org/10.1080/16066359.2017.1297990</a:t>
            </a:r>
          </a:p>
          <a:p>
            <a:pPr>
              <a:spcAft>
                <a:spcPts val="300"/>
              </a:spcAft>
            </a:pPr>
            <a:r>
              <a:rPr lang="en-US" sz="1100" dirty="0"/>
              <a:t>Image credits: Getty Images (purchased image) </a:t>
            </a:r>
          </a:p>
          <a:p>
            <a:endParaRPr lang="en-US" sz="1100" dirty="0"/>
          </a:p>
          <a:p>
            <a:endParaRPr lang="en-US" sz="1100"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2677483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29050"/>
          </a:xfrm>
        </p:spPr>
        <p:txBody>
          <a:bodyPr/>
          <a:lstStyle/>
          <a:p>
            <a:r>
              <a:rPr lang="en-US" sz="1100" dirty="0"/>
              <a:t>The Recovery Capital Scale was created by </a:t>
            </a:r>
            <a:r>
              <a:rPr lang="en-US" sz="1100" dirty="0" err="1"/>
              <a:t>Granfield</a:t>
            </a:r>
            <a:r>
              <a:rPr lang="en-US" sz="1100" dirty="0"/>
              <a:t> and Cloud (2001). This scale can be used to help individuals determine areas that need to be focused on regarding building recovery capital. There are also two newer scales, the ARC and the BARC-10. The sample questions from the original scale provide an example of the type of questions that these assessment tools or scales ask.</a:t>
            </a:r>
          </a:p>
          <a:p>
            <a:endParaRPr lang="en-US" sz="1100" dirty="0"/>
          </a:p>
          <a:p>
            <a:r>
              <a:rPr lang="en-US" sz="1100" dirty="0"/>
              <a:t>The item about access to an online recovery support group is noted because the authors were certainly forward-thinking to include questions about online support in their assessment. The presenter does not have to include this comment and may simply take out the box.</a:t>
            </a:r>
          </a:p>
          <a:p>
            <a:endParaRPr lang="en-US" sz="1100" dirty="0"/>
          </a:p>
          <a:p>
            <a:pPr marL="228600" indent="-228600">
              <a:spcAft>
                <a:spcPts val="300"/>
              </a:spcAft>
            </a:pPr>
            <a:r>
              <a:rPr lang="en-US" sz="1100" b="1" dirty="0"/>
              <a:t>Sources</a:t>
            </a:r>
          </a:p>
          <a:p>
            <a:pPr marL="228600" indent="-228600">
              <a:spcAft>
                <a:spcPts val="300"/>
              </a:spcAft>
            </a:pPr>
            <a:r>
              <a:rPr lang="en-US" sz="1100" dirty="0" err="1"/>
              <a:t>Granfield</a:t>
            </a:r>
            <a:r>
              <a:rPr lang="en-US" sz="1100" dirty="0"/>
              <a:t>, R. &amp; Cloud, W. (2001) Social context and “Natural Recovery”: The role of social capital in the resolution of drug associated problems. </a:t>
            </a:r>
            <a:r>
              <a:rPr lang="en-US" sz="1100" i="1" dirty="0"/>
              <a:t>Substance Use and Misuse, 36</a:t>
            </a:r>
            <a:r>
              <a:rPr lang="en-US" sz="1100" dirty="0"/>
              <a:t>, pp1543- 1570.</a:t>
            </a:r>
          </a:p>
          <a:p>
            <a:pPr marL="228600" indent="-228600">
              <a:spcAft>
                <a:spcPts val="300"/>
              </a:spcAft>
            </a:pPr>
            <a:r>
              <a:rPr lang="en-US" sz="1100" dirty="0" err="1"/>
              <a:t>Groshkova</a:t>
            </a:r>
            <a:r>
              <a:rPr lang="en-US" sz="1100" dirty="0"/>
              <a:t>, T., Best, D. and White, W. (2013). The assessment of recovery capital: properties and psychometrics of a measure of addiction recovery strengths. </a:t>
            </a:r>
            <a:r>
              <a:rPr lang="en-US" sz="1100" i="1" dirty="0"/>
              <a:t>Drug and Alcohol Review, 32</a:t>
            </a:r>
            <a:r>
              <a:rPr lang="en-US" sz="1100" dirty="0"/>
              <a:t>(2), pp. 187-94</a:t>
            </a:r>
          </a:p>
          <a:p>
            <a:pPr marL="228600" indent="-228600">
              <a:spcAft>
                <a:spcPts val="300"/>
              </a:spcAft>
            </a:pPr>
            <a:r>
              <a:rPr lang="en-US" sz="1100" dirty="0" err="1"/>
              <a:t>Vilsaint</a:t>
            </a:r>
            <a:r>
              <a:rPr lang="en-US" sz="1100" dirty="0"/>
              <a:t>, C.L., Kelly, J.F., Bergman, B.G., </a:t>
            </a:r>
            <a:r>
              <a:rPr lang="en-US" sz="1100" dirty="0" err="1"/>
              <a:t>Groshkova</a:t>
            </a:r>
            <a:r>
              <a:rPr lang="en-US" sz="1100" dirty="0"/>
              <a:t>, T., Best, D., &amp; White, W. (2017). Development and validation of a Brief Assessment of Recovery Capital (BARC-10) for alcohol and drug use disorder. </a:t>
            </a:r>
            <a:r>
              <a:rPr lang="en-US" sz="1100" i="1" dirty="0"/>
              <a:t>Drug Alcohol Depend</a:t>
            </a:r>
            <a:r>
              <a:rPr lang="en-US" sz="1100" dirty="0"/>
              <a:t>, 177:71–76.</a:t>
            </a:r>
          </a:p>
        </p:txBody>
      </p:sp>
      <p:sp>
        <p:nvSpPr>
          <p:cNvPr id="4" name="Slide Number Placeholder 3"/>
          <p:cNvSpPr>
            <a:spLocks noGrp="1"/>
          </p:cNvSpPr>
          <p:nvPr>
            <p:ph type="sldNum" sz="quarter" idx="10"/>
          </p:nvPr>
        </p:nvSpPr>
        <p:spPr/>
        <p:txBody>
          <a:bodyPr/>
          <a:lstStyle/>
          <a:p>
            <a:fld id="{A1CAB305-C99B-4E2E-A166-0C70A77A0126}" type="slidenum">
              <a:rPr lang="en-US" smtClean="0"/>
              <a:t>10</a:t>
            </a:fld>
            <a:endParaRPr lang="en-US"/>
          </a:p>
        </p:txBody>
      </p:sp>
    </p:spTree>
    <p:extLst>
      <p:ext uri="{BB962C8B-B14F-4D97-AF65-F5344CB8AC3E}">
        <p14:creationId xmlns:p14="http://schemas.microsoft.com/office/powerpoint/2010/main" val="377512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05300"/>
            <a:ext cx="5486400" cy="4583519"/>
          </a:xfrm>
        </p:spPr>
        <p:txBody>
          <a:bodyPr/>
          <a:lstStyle/>
          <a:p>
            <a:r>
              <a:rPr lang="en-US" sz="1100" dirty="0"/>
              <a:t>Use this slide to make the following points:</a:t>
            </a:r>
          </a:p>
          <a:p>
            <a:pPr marL="228600" indent="-114300">
              <a:buFont typeface="Arial" panose="020B0604020202020204" pitchFamily="34" charset="0"/>
              <a:buChar char="•"/>
            </a:pPr>
            <a:r>
              <a:rPr lang="en-US" sz="1100" dirty="0"/>
              <a:t>Any increase in recovery capital can be a springboard to making positive changes and enhance recovery (e.g., getting a job, re-uniting with family member, starting school, finding a safe place to live, etc.).</a:t>
            </a:r>
          </a:p>
          <a:p>
            <a:pPr marL="228600" indent="-114300">
              <a:buFont typeface="Arial" panose="020B0604020202020204" pitchFamily="34" charset="0"/>
              <a:buChar char="•"/>
            </a:pPr>
            <a:r>
              <a:rPr lang="en-US" sz="1100" dirty="0"/>
              <a:t>Recovery capital can be assessed and used to help determine level of care for treatment (e.g., individuals with higher recovery capital and lower problem severity may require less intensive treatment services)</a:t>
            </a:r>
          </a:p>
          <a:p>
            <a:pPr marL="228600" indent="-114300">
              <a:spcAft>
                <a:spcPts val="600"/>
              </a:spcAft>
              <a:buFont typeface="Arial" panose="020B0604020202020204" pitchFamily="34" charset="0"/>
              <a:buChar char="•"/>
            </a:pPr>
            <a:r>
              <a:rPr lang="en-US" sz="1100" dirty="0"/>
              <a:t>Raising recovery capital can improve quality of life</a:t>
            </a:r>
          </a:p>
          <a:p>
            <a:r>
              <a:rPr lang="en-US" sz="1100" dirty="0"/>
              <a:t>The Housing First Program is an example of focusing on recovery capital first before addressing behavioral health issues.</a:t>
            </a:r>
          </a:p>
          <a:p>
            <a:endParaRPr lang="en-US" sz="1100" dirty="0"/>
          </a:p>
          <a:p>
            <a:pPr marL="228600" indent="-228600">
              <a:spcAft>
                <a:spcPts val="300"/>
              </a:spcAft>
            </a:pPr>
            <a:r>
              <a:rPr lang="en-US" sz="1100" b="1" dirty="0"/>
              <a:t>Sources</a:t>
            </a:r>
          </a:p>
          <a:p>
            <a:pPr marL="228600" indent="-228600">
              <a:spcAft>
                <a:spcPts val="300"/>
              </a:spcAft>
            </a:pPr>
            <a:r>
              <a:rPr lang="en-US" sz="1100" dirty="0"/>
              <a:t>Cloud, W., &amp; </a:t>
            </a:r>
            <a:r>
              <a:rPr lang="en-US" sz="1100" dirty="0" err="1"/>
              <a:t>Granfield</a:t>
            </a:r>
            <a:r>
              <a:rPr lang="en-US" sz="1100" dirty="0"/>
              <a:t>, R. (2008) Conceptualizing recovery capital: Expansion of a theoretical concept. </a:t>
            </a:r>
            <a:r>
              <a:rPr lang="en-US" sz="1100" i="1" dirty="0"/>
              <a:t>Substance Use and Misuse</a:t>
            </a:r>
            <a:r>
              <a:rPr lang="en-US" sz="1100" dirty="0"/>
              <a:t>.</a:t>
            </a:r>
          </a:p>
          <a:p>
            <a:pPr marL="228600" indent="-228600">
              <a:spcAft>
                <a:spcPts val="300"/>
              </a:spcAft>
            </a:pPr>
            <a:r>
              <a:rPr lang="en-US" sz="1100" dirty="0" err="1"/>
              <a:t>Laudet</a:t>
            </a:r>
            <a:r>
              <a:rPr lang="en-US" sz="1100" dirty="0"/>
              <a:t>, A.B., Morgen, K., White, W.L. (2006). The role of social supports, spirituality, religiousness, life meaning and affiliation with 12-Step fellowships in quality of life satisfaction among individuals in recovery from alcohol and drug problems. </a:t>
            </a:r>
            <a:r>
              <a:rPr lang="en-US" sz="1100" i="1" dirty="0"/>
              <a:t>Alcoholism Treatment Quarterly</a:t>
            </a:r>
            <a:r>
              <a:rPr lang="en-US" sz="1100" dirty="0"/>
              <a:t>, </a:t>
            </a:r>
            <a:r>
              <a:rPr lang="en-US" sz="1100" i="1" dirty="0"/>
              <a:t>24</a:t>
            </a:r>
            <a:r>
              <a:rPr lang="en-US" sz="1100" dirty="0"/>
              <a:t>(1-2):33-73. doi:10.1300/J020v24n01_04.</a:t>
            </a:r>
          </a:p>
          <a:p>
            <a:pPr marL="228600" indent="-228600">
              <a:spcAft>
                <a:spcPts val="300"/>
              </a:spcAft>
            </a:pPr>
            <a:r>
              <a:rPr lang="en-US" sz="1100" dirty="0"/>
              <a:t>Tsemberis, S. &amp; </a:t>
            </a:r>
            <a:r>
              <a:rPr lang="en-US" sz="1100" dirty="0" err="1"/>
              <a:t>Stefancic</a:t>
            </a:r>
            <a:r>
              <a:rPr lang="en-US" sz="1100" dirty="0"/>
              <a:t>, A. (2007). Housing first for long-term shelter dwellers with psychiatric disabilities in a suburban county: A four-year study of housing access and retention. </a:t>
            </a:r>
          </a:p>
          <a:p>
            <a:pPr marL="228600" indent="-228600"/>
            <a:r>
              <a:rPr lang="en-US" sz="1100" dirty="0"/>
              <a:t>White, W. &amp; Cloud, W. (2008). Recovery capital: A primer for addictions professionals. </a:t>
            </a:r>
            <a:r>
              <a:rPr lang="en-US" sz="1100" i="1" dirty="0"/>
              <a:t>Counselor, </a:t>
            </a:r>
            <a:r>
              <a:rPr lang="en-US" sz="1100" dirty="0"/>
              <a:t>9(5), 22-27. </a:t>
            </a:r>
          </a:p>
          <a:p>
            <a:pPr marL="228600" indent="-228600"/>
            <a:endParaRPr lang="en-US" sz="1100" dirty="0"/>
          </a:p>
          <a:p>
            <a:pPr marL="228600" indent="-228600"/>
            <a:r>
              <a:rPr lang="en-US" sz="1100" dirty="0"/>
              <a:t>Image credits: Getty Images (purchased image)</a:t>
            </a:r>
          </a:p>
        </p:txBody>
      </p:sp>
      <p:sp>
        <p:nvSpPr>
          <p:cNvPr id="4" name="Slide Number Placeholder 3"/>
          <p:cNvSpPr>
            <a:spLocks noGrp="1"/>
          </p:cNvSpPr>
          <p:nvPr>
            <p:ph type="sldNum" sz="quarter" idx="10"/>
          </p:nvPr>
        </p:nvSpPr>
        <p:spPr/>
        <p:txBody>
          <a:bodyPr/>
          <a:lstStyle/>
          <a:p>
            <a:fld id="{8F836AB2-5BA4-42A9-864C-CAEB99C17898}" type="slidenum">
              <a:rPr lang="en-US" smtClean="0"/>
              <a:t>11</a:t>
            </a:fld>
            <a:endParaRPr lang="en-US" dirty="0"/>
          </a:p>
        </p:txBody>
      </p:sp>
    </p:spTree>
    <p:extLst>
      <p:ext uri="{BB962C8B-B14F-4D97-AF65-F5344CB8AC3E}">
        <p14:creationId xmlns:p14="http://schemas.microsoft.com/office/powerpoint/2010/main" val="281953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2177278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334211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slide reinforces the point that recovery is not just about abstinence but about improvements in all areas of an individual’s life. The concept of Recovery Capital (defined and discussed later) helps build that case.</a:t>
            </a:r>
          </a:p>
          <a:p>
            <a:endParaRPr lang="en-US" sz="1100" dirty="0"/>
          </a:p>
          <a:p>
            <a:endParaRPr lang="en-US" sz="1100" dirty="0"/>
          </a:p>
          <a:p>
            <a:endParaRPr lang="en-US" sz="1100" dirty="0"/>
          </a:p>
          <a:p>
            <a:endParaRPr lang="en-US" sz="1100" dirty="0"/>
          </a:p>
          <a:p>
            <a:endParaRPr lang="en-US" sz="1100" dirty="0"/>
          </a:p>
          <a:p>
            <a:pPr marL="228600" indent="-228600">
              <a:spcAft>
                <a:spcPts val="300"/>
              </a:spcAft>
            </a:pPr>
            <a:r>
              <a:rPr lang="en-US" sz="1100" b="1" dirty="0"/>
              <a:t>Sources</a:t>
            </a:r>
          </a:p>
          <a:p>
            <a:pPr marL="228600" indent="-228600">
              <a:spcAft>
                <a:spcPts val="300"/>
              </a:spcAft>
            </a:pPr>
            <a:r>
              <a:rPr lang="en-US" sz="1100" dirty="0"/>
              <a:t>Kelly, J.F., Greene, M.C., &amp; Bergman, B.G. (2018). Beyond abstinence: Changes in indices of quality of life with time in recovery in a nationally representative sample of U.S. adults. </a:t>
            </a:r>
            <a:r>
              <a:rPr lang="en-US" sz="1100" i="1" dirty="0"/>
              <a:t>Alcoholism: Clinical &amp; Experimental Research, 42</a:t>
            </a:r>
            <a:r>
              <a:rPr lang="en-US" sz="1100" dirty="0"/>
              <a:t>(4), 770-780.</a:t>
            </a:r>
          </a:p>
          <a:p>
            <a:pPr marL="228600" indent="-228600"/>
            <a:r>
              <a:rPr lang="en-US" sz="1100" dirty="0"/>
              <a:t>White, W.L. (2018, June 18). Quality of Life in Early Recovery and Beyond. (Blog Post). Retrieved from </a:t>
            </a:r>
            <a:r>
              <a:rPr lang="en-US" sz="1100" dirty="0">
                <a:hlinkClick r:id="rId3"/>
              </a:rPr>
              <a:t>http://www.williamwhitepapers.com/blog/2018/06/quality-of-life-in-early-recovery-and-beyond.html 1/3</a:t>
            </a:r>
            <a:r>
              <a:rPr lang="en-US" sz="1100" dirty="0"/>
              <a:t> </a:t>
            </a:r>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3</a:t>
            </a:fld>
            <a:endParaRPr lang="en-US"/>
          </a:p>
        </p:txBody>
      </p:sp>
    </p:spTree>
    <p:extLst>
      <p:ext uri="{BB962C8B-B14F-4D97-AF65-F5344CB8AC3E}">
        <p14:creationId xmlns:p14="http://schemas.microsoft.com/office/powerpoint/2010/main" val="404200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20436"/>
          </a:xfrm>
        </p:spPr>
        <p:txBody>
          <a:bodyPr/>
          <a:lstStyle/>
          <a:p>
            <a:r>
              <a:rPr lang="en-US" sz="1100" dirty="0"/>
              <a:t>This analogy appears in the article by John Kelley and colleagues and is useful when discussing recovery and recovery capital.</a:t>
            </a:r>
          </a:p>
          <a:p>
            <a:endParaRPr lang="en-US" sz="1100" dirty="0"/>
          </a:p>
          <a:p>
            <a:r>
              <a:rPr lang="en-US" sz="1100" dirty="0"/>
              <a:t>Much of the current SUD research demonstrates that professionals understand how to initially stop substance use, meaning that these professionals know how to medically detox someone from opioids, alcohol, and other sedative hypnotics, and ensure that the patient is clinically stable. Medical professionals can effectively treat overdoses in many cases and stabilize the patients. This wasn’t true 50 years ago so advancements have been made. The next slide discusses the challenges behavioral health professionals continue to face with individuals with SUDs post detoxification.</a:t>
            </a:r>
          </a:p>
          <a:p>
            <a:endParaRPr lang="en-US" sz="1100" dirty="0"/>
          </a:p>
          <a:p>
            <a:pPr marL="228600" indent="-228600"/>
            <a:endParaRPr lang="en-US" sz="1100" dirty="0"/>
          </a:p>
          <a:p>
            <a:pPr marL="228600" indent="-228600">
              <a:spcAft>
                <a:spcPts val="300"/>
              </a:spcAft>
            </a:pPr>
            <a:r>
              <a:rPr lang="en-US" sz="1100" dirty="0"/>
              <a:t>Sources</a:t>
            </a:r>
          </a:p>
          <a:p>
            <a:pPr marL="228600" indent="-228600">
              <a:spcAft>
                <a:spcPts val="300"/>
              </a:spcAft>
            </a:pPr>
            <a:r>
              <a:rPr lang="en-US" sz="1100" dirty="0"/>
              <a:t>Kelly, J.F., Greene, M.C., &amp; Bergman, B.G. (2018). Beyond abstinence: Changes in indices of quality of life with time in recovery in a nationally representative sample of U.S. adults. </a:t>
            </a:r>
            <a:r>
              <a:rPr lang="en-US" sz="1100" i="1" dirty="0"/>
              <a:t>Alcoholism: Clinical &amp; Experimental Research, 42</a:t>
            </a:r>
            <a:r>
              <a:rPr lang="en-US" sz="1100" dirty="0"/>
              <a:t>(4), 770-780.</a:t>
            </a:r>
          </a:p>
          <a:p>
            <a:pPr marL="228600" indent="-228600">
              <a:spcAft>
                <a:spcPts val="300"/>
              </a:spcAft>
            </a:pPr>
            <a:r>
              <a:rPr lang="en-US" sz="1100" dirty="0"/>
              <a:t>White, W.L. (2018, June 18). Quality of Life in Early Recovery and Beyond. (Blog Post). Retrieved from </a:t>
            </a:r>
            <a:r>
              <a:rPr lang="en-US" sz="1100" dirty="0">
                <a:hlinkClick r:id="rId3"/>
              </a:rPr>
              <a:t>http://www.williamwhitepapers.com/blog/2018/06/quality-of-life-in-early-recovery-and-beyond.html 1/3</a:t>
            </a:r>
            <a:r>
              <a:rPr lang="en-US" sz="1100" dirty="0"/>
              <a:t> </a:t>
            </a:r>
          </a:p>
          <a:p>
            <a:endParaRPr lang="en-US" sz="1100" dirty="0"/>
          </a:p>
          <a:p>
            <a:r>
              <a:rPr lang="en-US" sz="1100" dirty="0"/>
              <a:t>Image credits: Getty Images (purchased image)</a:t>
            </a:r>
          </a:p>
        </p:txBody>
      </p:sp>
      <p:sp>
        <p:nvSpPr>
          <p:cNvPr id="4" name="Slide Number Placeholder 3"/>
          <p:cNvSpPr>
            <a:spLocks noGrp="1"/>
          </p:cNvSpPr>
          <p:nvPr>
            <p:ph type="sldNum" sz="quarter" idx="10"/>
          </p:nvPr>
        </p:nvSpPr>
        <p:spPr/>
        <p:txBody>
          <a:bodyPr/>
          <a:lstStyle/>
          <a:p>
            <a:fld id="{8F836AB2-5BA4-42A9-864C-CAEB99C17898}" type="slidenum">
              <a:rPr lang="en-US" smtClean="0"/>
              <a:t>4</a:t>
            </a:fld>
            <a:endParaRPr lang="en-US" dirty="0"/>
          </a:p>
        </p:txBody>
      </p:sp>
    </p:spTree>
    <p:extLst>
      <p:ext uri="{BB962C8B-B14F-4D97-AF65-F5344CB8AC3E}">
        <p14:creationId xmlns:p14="http://schemas.microsoft.com/office/powerpoint/2010/main" val="3948749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100" dirty="0"/>
              <a:t>Continuing with the house on fire analogy…</a:t>
            </a:r>
          </a:p>
          <a:p>
            <a:endParaRPr lang="en-US" sz="1100" dirty="0"/>
          </a:p>
          <a:p>
            <a:r>
              <a:rPr lang="en-US" sz="1100" dirty="0"/>
              <a:t>Review these bullets. Relate them to providing treating and recovery services to individuals with SUDs, keeping the fire extinguished, and the processes of rebuilding the house. </a:t>
            </a:r>
          </a:p>
          <a:p>
            <a:r>
              <a:rPr lang="en-US" sz="1100" dirty="0"/>
              <a:t>The SUD field has been less successful in:</a:t>
            </a:r>
          </a:p>
          <a:p>
            <a:pPr marL="285750" indent="-171450">
              <a:buFont typeface="Arial" panose="020B0604020202020204" pitchFamily="34" charset="0"/>
              <a:buChar char="•"/>
            </a:pPr>
            <a:r>
              <a:rPr lang="en-US" sz="1100" dirty="0"/>
              <a:t>Preventing relapse</a:t>
            </a:r>
          </a:p>
          <a:p>
            <a:pPr marL="285750" indent="-171450">
              <a:buFont typeface="Arial" panose="020B0604020202020204" pitchFamily="34" charset="0"/>
              <a:buChar char="•"/>
            </a:pPr>
            <a:r>
              <a:rPr lang="en-US" sz="1100" dirty="0"/>
              <a:t>Helping the individual create plans to reconstruct their life (comprehensive treatment planning with more than one agency)</a:t>
            </a:r>
          </a:p>
          <a:p>
            <a:pPr marL="285750" indent="-171450">
              <a:buFont typeface="Arial" panose="020B0604020202020204" pitchFamily="34" charset="0"/>
              <a:buChar char="•"/>
            </a:pPr>
            <a:r>
              <a:rPr lang="en-US" sz="1100" dirty="0"/>
              <a:t>Providing guidance, direction, and support to increase recovery capital</a:t>
            </a:r>
          </a:p>
          <a:p>
            <a:pPr marL="285750" indent="-171450">
              <a:buFont typeface="Arial" panose="020B0604020202020204" pitchFamily="34" charset="0"/>
              <a:buChar char="•"/>
            </a:pPr>
            <a:r>
              <a:rPr lang="en-US" sz="1100" dirty="0"/>
              <a:t>Helping and advocating for individuals to navigate difficult systems that might have barriers</a:t>
            </a:r>
          </a:p>
          <a:p>
            <a:r>
              <a:rPr lang="en-US" sz="1100" dirty="0"/>
              <a:t>White’s paper listed below has a list of steps that the SUD field can do to increase recovery capital which are not listed here.</a:t>
            </a:r>
          </a:p>
          <a:p>
            <a:endParaRPr lang="en-US" sz="1100" dirty="0"/>
          </a:p>
          <a:p>
            <a:pPr marL="228600" indent="-228600">
              <a:spcAft>
                <a:spcPts val="300"/>
              </a:spcAft>
            </a:pPr>
            <a:r>
              <a:rPr lang="en-US" sz="1100" b="1" dirty="0"/>
              <a:t>Sources</a:t>
            </a:r>
          </a:p>
          <a:p>
            <a:pPr marL="228600" indent="-228600">
              <a:spcAft>
                <a:spcPts val="300"/>
              </a:spcAft>
            </a:pPr>
            <a:r>
              <a:rPr lang="en-US" sz="1100" dirty="0"/>
              <a:t>Kelly, J.F., Greene, M.C., &amp; Bergman, B.G. (2018). Beyond abstinence: Changes in indices of quality of life with time in recovery in a nationally representative sample of U.S. adults. </a:t>
            </a:r>
            <a:r>
              <a:rPr lang="en-US" sz="1100" i="1" dirty="0"/>
              <a:t>Alcoholism: Clinical &amp; Experimental Research, 42</a:t>
            </a:r>
            <a:r>
              <a:rPr lang="en-US" sz="1100" dirty="0"/>
              <a:t>(4), 770-780.</a:t>
            </a:r>
          </a:p>
          <a:p>
            <a:pPr marL="228600" indent="-228600">
              <a:spcAft>
                <a:spcPts val="300"/>
              </a:spcAft>
            </a:pPr>
            <a:r>
              <a:rPr lang="en-US" sz="1100" dirty="0"/>
              <a:t>White, W.L. (2018, June 18). Quality of Life in Early Recovery and Beyond. (Blog Post). Retrieved from </a:t>
            </a:r>
            <a:r>
              <a:rPr lang="en-US" sz="1100" dirty="0">
                <a:hlinkClick r:id="rId3"/>
              </a:rPr>
              <a:t>http://www.williamwhitepapers.com/blog/2018/06/quality-of-life-in-early-recovery-and-beyond.html 1/3</a:t>
            </a:r>
            <a:r>
              <a:rPr lang="en-US" sz="1100"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5</a:t>
            </a:fld>
            <a:endParaRPr lang="en-US" dirty="0"/>
          </a:p>
        </p:txBody>
      </p:sp>
    </p:spTree>
    <p:extLst>
      <p:ext uri="{BB962C8B-B14F-4D97-AF65-F5344CB8AC3E}">
        <p14:creationId xmlns:p14="http://schemas.microsoft.com/office/powerpoint/2010/main" val="2889425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final slide related to the house fire and rebuilding metaphor recommends that helping individuals gain access to jobs, schooling, child care, housing, finding a community group to belong to, etc. (all of which are related to recovery capital) is especially important in the early recovery phases. Partnerships between treatment centers and RCOs would assist in this rebuilding process by treatment centers increasing their involvement in the community and RCOs creating easier paths for individuals to re-enter treatment services when facing difficult times (e.g., reuniting with family members or children or onset of depression/anxiety symptoms, etc.).</a:t>
            </a:r>
          </a:p>
          <a:p>
            <a:endParaRPr lang="en-US" sz="1100" dirty="0"/>
          </a:p>
          <a:p>
            <a:pPr marL="228600" indent="-228600"/>
            <a:endParaRPr lang="en-US" sz="1100" dirty="0"/>
          </a:p>
          <a:p>
            <a:pPr marL="228600" indent="-228600"/>
            <a:r>
              <a:rPr lang="en-US" sz="1100" b="1" dirty="0"/>
              <a:t>Source</a:t>
            </a:r>
          </a:p>
          <a:p>
            <a:pPr marL="228600" indent="-228600">
              <a:spcAft>
                <a:spcPts val="300"/>
              </a:spcAft>
            </a:pPr>
            <a:r>
              <a:rPr lang="en-US" sz="1100" dirty="0"/>
              <a:t>Kelly, J.F., Greene, M.C., &amp; Bergman, B.G. (2018). Beyond abstinence: Changes in indices of quality of life with time in recovery in a nationally representative sample of U.S. adults. </a:t>
            </a:r>
            <a:r>
              <a:rPr lang="en-US" sz="1100" i="1" dirty="0"/>
              <a:t>Alcoholism: Clinical &amp; Experimental Research, 42</a:t>
            </a:r>
            <a:r>
              <a:rPr lang="en-US" sz="1100" dirty="0"/>
              <a:t>(4), 770-780.</a:t>
            </a:r>
          </a:p>
          <a:p>
            <a:pPr marL="228600" indent="-228600">
              <a:spcAft>
                <a:spcPts val="300"/>
              </a:spcAft>
            </a:pPr>
            <a:r>
              <a:rPr lang="en-US" sz="1100" dirty="0"/>
              <a:t>White, W.L. (2018, June 18). Quality of Life in Early Recovery and Beyond. (Blog Post). Retrieved from </a:t>
            </a:r>
            <a:r>
              <a:rPr lang="en-US" sz="1100" dirty="0">
                <a:hlinkClick r:id="rId3"/>
              </a:rPr>
              <a:t>http://www.williamwhitepapers.com/blog/2018/06/quality-of-life-in-early-recovery-and-beyond.html 1/3</a:t>
            </a:r>
            <a:r>
              <a:rPr lang="en-US" sz="1100" dirty="0"/>
              <a:t> </a:t>
            </a:r>
          </a:p>
          <a:p>
            <a:pPr marL="228600" indent="-228600"/>
            <a:endParaRPr lang="en-US" sz="1100" dirty="0"/>
          </a:p>
          <a:p>
            <a:pPr marL="228600" indent="-228600"/>
            <a:r>
              <a:rPr lang="en-US" sz="1100" dirty="0"/>
              <a:t>Image credits: Getty Images (purchased image)</a:t>
            </a:r>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6</a:t>
            </a:fld>
            <a:endParaRPr lang="en-US" dirty="0"/>
          </a:p>
        </p:txBody>
      </p:sp>
    </p:spTree>
    <p:extLst>
      <p:ext uri="{BB962C8B-B14F-4D97-AF65-F5344CB8AC3E}">
        <p14:creationId xmlns:p14="http://schemas.microsoft.com/office/powerpoint/2010/main" val="202399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1701"/>
          </a:xfrm>
        </p:spPr>
        <p:txBody>
          <a:bodyPr/>
          <a:lstStyle/>
          <a:p>
            <a:r>
              <a:rPr lang="en-US" sz="1100" dirty="0"/>
              <a:t>Recovery capital is a term used to describe the resources that individuals possess that will assist them in establishing and maintaining recovery from SUDs. The definition by </a:t>
            </a:r>
            <a:r>
              <a:rPr lang="en-US" sz="1100" dirty="0" err="1"/>
              <a:t>Granfield</a:t>
            </a:r>
            <a:r>
              <a:rPr lang="en-US" sz="1100" dirty="0"/>
              <a:t> and Cloud below is helpful when explaining the term ‘recovery capital’.</a:t>
            </a:r>
          </a:p>
          <a:p>
            <a:endParaRPr lang="en-US" sz="1100" dirty="0"/>
          </a:p>
          <a:p>
            <a:r>
              <a:rPr lang="en-US" sz="1100" dirty="0"/>
              <a:t>“.... the breadth and depth of internal and external resources that can be drawn upon to initiate and sustain recovery from AOD [alcohol and other drug] problems”.  Typically, higher resources indicate more support for recovery. However, individuals with years of experiencing SUD-related problems can deplete their resources and can have little recovery capital when entering recovery.</a:t>
            </a:r>
          </a:p>
          <a:p>
            <a:endParaRPr lang="en-US" sz="1100" dirty="0"/>
          </a:p>
          <a:p>
            <a:r>
              <a:rPr lang="en-US" sz="1100" dirty="0"/>
              <a:t>The next two slides describe the types of recovery capital and provide a matrix of low/high recovery capital and low/high problem severity.</a:t>
            </a:r>
          </a:p>
          <a:p>
            <a:endParaRPr lang="en-US" sz="1100" dirty="0"/>
          </a:p>
          <a:p>
            <a:pPr marL="228600" indent="-228600">
              <a:spcAft>
                <a:spcPts val="300"/>
              </a:spcAft>
            </a:pPr>
            <a:r>
              <a:rPr lang="en-US" sz="1100" b="1" dirty="0"/>
              <a:t>Source</a:t>
            </a:r>
          </a:p>
          <a:p>
            <a:pPr marL="228600" indent="-228600">
              <a:spcAft>
                <a:spcPts val="300"/>
              </a:spcAft>
            </a:pPr>
            <a:r>
              <a:rPr lang="en-US" sz="1100" dirty="0"/>
              <a:t>Best, D., &amp; </a:t>
            </a:r>
            <a:r>
              <a:rPr lang="en-US" sz="1100" dirty="0" err="1"/>
              <a:t>Laudet</a:t>
            </a:r>
            <a:r>
              <a:rPr lang="en-US" sz="1100" dirty="0"/>
              <a:t>, A. 2010 The Potential of Recovery Capital. RSA Projects. Royal Society for the Arts. RSA: London. Retrieved https://www.thersa.org/globalassets/pdfs/blogs/a4-recovery-capital-230710-v5.pdf</a:t>
            </a:r>
          </a:p>
          <a:p>
            <a:pPr marL="228600" indent="-228600"/>
            <a:r>
              <a:rPr lang="en-US" sz="1100" dirty="0" err="1"/>
              <a:t>Granfield</a:t>
            </a:r>
            <a:r>
              <a:rPr lang="en-US" sz="1100" dirty="0"/>
              <a:t>, R. &amp; Cloud, W. (1999) Coming clean: Overcoming addiction without treatment. New York: New York University Press.</a:t>
            </a:r>
          </a:p>
          <a:p>
            <a:endParaRPr lang="en-US" sz="1100" dirty="0"/>
          </a:p>
          <a:p>
            <a:r>
              <a:rPr lang="en-US" sz="1100" dirty="0"/>
              <a:t>Image credits: Getty Images (purchased image)</a:t>
            </a:r>
          </a:p>
        </p:txBody>
      </p:sp>
      <p:sp>
        <p:nvSpPr>
          <p:cNvPr id="4" name="Slide Number Placeholder 3"/>
          <p:cNvSpPr>
            <a:spLocks noGrp="1"/>
          </p:cNvSpPr>
          <p:nvPr>
            <p:ph type="sldNum" sz="quarter" idx="10"/>
          </p:nvPr>
        </p:nvSpPr>
        <p:spPr/>
        <p:txBody>
          <a:bodyPr/>
          <a:lstStyle/>
          <a:p>
            <a:fld id="{8F836AB2-5BA4-42A9-864C-CAEB99C17898}" type="slidenum">
              <a:rPr lang="en-US" smtClean="0"/>
              <a:t>7</a:t>
            </a:fld>
            <a:endParaRPr lang="en-US"/>
          </a:p>
        </p:txBody>
      </p:sp>
    </p:spTree>
    <p:extLst>
      <p:ext uri="{BB962C8B-B14F-4D97-AF65-F5344CB8AC3E}">
        <p14:creationId xmlns:p14="http://schemas.microsoft.com/office/powerpoint/2010/main" val="3178608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6673"/>
            <a:ext cx="5486400" cy="3936381"/>
          </a:xfrm>
        </p:spPr>
        <p:txBody>
          <a:bodyPr/>
          <a:lstStyle/>
          <a:p>
            <a:r>
              <a:rPr lang="en-US" sz="1100" dirty="0"/>
              <a:t>There are several different definitions of recovery capital. For example, a recent article by Hennessey (2017) defined Recovery Capital as… ‘a lens that could help identify distinct areas of assets that could be enhanced and barriers to be addressed in individuals’ recovery processes’. Using this definition, the key components of recovery capital include social, physical, human, and cultural capital. So, what are the resources that are available to individuals when they initiate recovery? Do they have: family or friends that support their recovery (social); do they have a place to live or a car, or a savings/checking account (physical); job or career skills or enrolled in school or learning a trade, a plan or a commitment to improving their health (human capital); and values, beliefs, and attitudes that link them to their communities (cultural)? It is important that peer support specialists and/or behavioral health professionals assess an individual’s recovery capital to determine what their assets are and where additional capital is needed.  The next slides provides a way of looking at recovery capital and problem severity.</a:t>
            </a:r>
          </a:p>
          <a:p>
            <a:endParaRPr lang="en-US" sz="1100" dirty="0"/>
          </a:p>
          <a:p>
            <a:pPr marL="228600" indent="-228600">
              <a:spcAft>
                <a:spcPts val="300"/>
              </a:spcAft>
            </a:pPr>
            <a:r>
              <a:rPr lang="en-US" sz="1100" b="1" dirty="0"/>
              <a:t>Source</a:t>
            </a:r>
          </a:p>
          <a:p>
            <a:pPr marL="228600" indent="-228600">
              <a:spcAft>
                <a:spcPts val="300"/>
              </a:spcAft>
            </a:pPr>
            <a:r>
              <a:rPr lang="en-US" sz="1100" dirty="0"/>
              <a:t>Cloud, W., &amp; </a:t>
            </a:r>
            <a:r>
              <a:rPr lang="en-US" sz="1100" dirty="0" err="1"/>
              <a:t>Granfield</a:t>
            </a:r>
            <a:r>
              <a:rPr lang="en-US" sz="1100" dirty="0"/>
              <a:t>, R. (2008) Conceptualizing recovery capital: Expansion of a theoretical concept. </a:t>
            </a:r>
            <a:r>
              <a:rPr lang="en-US" sz="1100" i="1" dirty="0"/>
              <a:t>Substance Use and Misuse</a:t>
            </a:r>
            <a:r>
              <a:rPr lang="en-US" sz="1100" dirty="0"/>
              <a:t>. </a:t>
            </a:r>
          </a:p>
          <a:p>
            <a:pPr marL="228600" indent="-228600"/>
            <a:r>
              <a:rPr lang="en-US" sz="1100" dirty="0"/>
              <a:t>Hennessey, E. (2017). Recovery capital: a systematic review of the literature. </a:t>
            </a:r>
            <a:r>
              <a:rPr lang="en-US" sz="1100" i="1" dirty="0"/>
              <a:t>Addiction Research &amp; Theory, 25</a:t>
            </a:r>
            <a:r>
              <a:rPr lang="en-US" sz="1100" dirty="0"/>
              <a:t>(5), 349–360. https://doi.org/10.1080/16066359.2017.1297990</a:t>
            </a:r>
          </a:p>
        </p:txBody>
      </p:sp>
      <p:sp>
        <p:nvSpPr>
          <p:cNvPr id="4" name="Slide Number Placeholder 3"/>
          <p:cNvSpPr>
            <a:spLocks noGrp="1"/>
          </p:cNvSpPr>
          <p:nvPr>
            <p:ph type="sldNum" sz="quarter" idx="10"/>
          </p:nvPr>
        </p:nvSpPr>
        <p:spPr/>
        <p:txBody>
          <a:bodyPr/>
          <a:lstStyle/>
          <a:p>
            <a:fld id="{8F836AB2-5BA4-42A9-864C-CAEB99C17898}" type="slidenum">
              <a:rPr lang="en-US" smtClean="0"/>
              <a:t>8</a:t>
            </a:fld>
            <a:endParaRPr lang="en-US" dirty="0"/>
          </a:p>
        </p:txBody>
      </p:sp>
    </p:spTree>
    <p:extLst>
      <p:ext uri="{BB962C8B-B14F-4D97-AF65-F5344CB8AC3E}">
        <p14:creationId xmlns:p14="http://schemas.microsoft.com/office/powerpoint/2010/main" val="212642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09275"/>
          </a:xfrm>
        </p:spPr>
        <p:txBody>
          <a:bodyPr/>
          <a:lstStyle/>
          <a:p>
            <a:r>
              <a:rPr lang="en-US" sz="1100" dirty="0"/>
              <a:t>This Recovery Capital Problem Severity Matrix  is one way of looking at assessing an individual’s needs for treatment, recovery support, and additional services (housing, job, child care, transportation, family support, etc.). So if an individual has high recovery capital and low problem severity, they may not require intensive treatment services or extended recovery support. However, an individual with high problem severity/complexity and low recovery capital would require more intensive services. The point is that recovery capital (high or low) should be taken into consideration when determining levels of care or need for treatment services. No assumption is made using this matrix that individuals with high problem severity/complexity will always have low recovery capital.</a:t>
            </a:r>
          </a:p>
          <a:p>
            <a:endParaRPr lang="en-US" sz="1100" dirty="0"/>
          </a:p>
          <a:p>
            <a:endParaRPr lang="en-US" sz="1100" dirty="0"/>
          </a:p>
          <a:p>
            <a:pPr marL="228600" indent="-228600">
              <a:spcAft>
                <a:spcPts val="300"/>
              </a:spcAft>
            </a:pPr>
            <a:r>
              <a:rPr lang="en-US" sz="1100" b="1" dirty="0"/>
              <a:t>Sources</a:t>
            </a:r>
          </a:p>
          <a:p>
            <a:pPr marL="228600" indent="-228600">
              <a:spcAft>
                <a:spcPts val="300"/>
              </a:spcAft>
            </a:pPr>
            <a:r>
              <a:rPr lang="en-US" sz="1100" dirty="0"/>
              <a:t>Burns, J. an Marks, D. (2013). Can recovery capital predict addiction problem severity?. </a:t>
            </a:r>
            <a:r>
              <a:rPr lang="en-US" sz="1100" i="1" dirty="0"/>
              <a:t>Alcoholism Treatment Quarterly, 31</a:t>
            </a:r>
            <a:r>
              <a:rPr lang="en-US" sz="1100" dirty="0"/>
              <a:t>(3), 303-320, DOI: 10.1080/07347324.2013.800430 </a:t>
            </a:r>
          </a:p>
          <a:p>
            <a:pPr marL="228600" indent="-228600">
              <a:spcAft>
                <a:spcPts val="300"/>
              </a:spcAft>
            </a:pPr>
            <a:r>
              <a:rPr lang="en-US" sz="1100" dirty="0" err="1"/>
              <a:t>Groshkova</a:t>
            </a:r>
            <a:r>
              <a:rPr lang="en-US" sz="1100" dirty="0"/>
              <a:t>, T., Best, D. &amp; White, W. (2013). The assessment of recovery capital: Properties and psychometrics of a measure of addiction recovery strengths. </a:t>
            </a:r>
            <a:r>
              <a:rPr lang="en-US" sz="1100" i="1" dirty="0"/>
              <a:t>Drug and Alcohol Review, 32</a:t>
            </a:r>
            <a:r>
              <a:rPr lang="en-US" sz="1100" dirty="0"/>
              <a:t>(2), pp. 187-94</a:t>
            </a:r>
          </a:p>
          <a:p>
            <a:pPr marL="228600" indent="-228600">
              <a:spcAft>
                <a:spcPts val="300"/>
              </a:spcAft>
            </a:pPr>
            <a:r>
              <a:rPr lang="en-US" sz="1100" dirty="0" err="1"/>
              <a:t>Vilsaint</a:t>
            </a:r>
            <a:r>
              <a:rPr lang="en-US" sz="1100" dirty="0"/>
              <a:t>, C.L., Kelly, J.F., Bergman, B.G., </a:t>
            </a:r>
            <a:r>
              <a:rPr lang="en-US" sz="1100" dirty="0" err="1"/>
              <a:t>Groshkova</a:t>
            </a:r>
            <a:r>
              <a:rPr lang="en-US" sz="1100" dirty="0"/>
              <a:t>, T., Best, D., White, W. (2017). Development and validation of a Brief Assessment of Recovery Capital (BARC-10) for alcohol and drug use disorder. </a:t>
            </a:r>
            <a:r>
              <a:rPr lang="en-US" sz="1100" i="1" dirty="0"/>
              <a:t>Drug Alcohol Depend 177</a:t>
            </a:r>
            <a:r>
              <a:rPr lang="en-US" sz="1100" dirty="0"/>
              <a:t>, 71–76.</a:t>
            </a:r>
          </a:p>
          <a:p>
            <a:pPr marL="228600" indent="-228600"/>
            <a:r>
              <a:rPr lang="en-US" sz="1100" dirty="0"/>
              <a:t>White, W. &amp; Cloud, W. (2008) Recovery capital: A primer for addiction professionals. </a:t>
            </a:r>
            <a:r>
              <a:rPr lang="en-US" sz="1100" i="1" dirty="0"/>
              <a:t>Counselor, 9</a:t>
            </a:r>
            <a:r>
              <a:rPr lang="en-US" sz="1100" dirty="0"/>
              <a:t>(5), pp22-27</a:t>
            </a:r>
          </a:p>
        </p:txBody>
      </p:sp>
      <p:sp>
        <p:nvSpPr>
          <p:cNvPr id="4" name="Slide Number Placeholder 3"/>
          <p:cNvSpPr>
            <a:spLocks noGrp="1"/>
          </p:cNvSpPr>
          <p:nvPr>
            <p:ph type="sldNum" sz="quarter" idx="10"/>
          </p:nvPr>
        </p:nvSpPr>
        <p:spPr/>
        <p:txBody>
          <a:bodyPr/>
          <a:lstStyle/>
          <a:p>
            <a:fld id="{8F836AB2-5BA4-42A9-864C-CAEB99C17898}" type="slidenum">
              <a:rPr lang="en-US" smtClean="0"/>
              <a:t>9</a:t>
            </a:fld>
            <a:endParaRPr lang="en-US"/>
          </a:p>
        </p:txBody>
      </p:sp>
    </p:spTree>
    <p:extLst>
      <p:ext uri="{BB962C8B-B14F-4D97-AF65-F5344CB8AC3E}">
        <p14:creationId xmlns:p14="http://schemas.microsoft.com/office/powerpoint/2010/main" val="745698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www.mpattc.org/" TargetMode="External"/><Relationship Id="rId5" Type="http://schemas.openxmlformats.org/officeDocument/2006/relationships/hyperlink" Target="mailto:thomasine.heitkamp@und.edu" TargetMode="External"/><Relationship Id="rId4" Type="http://schemas.openxmlformats.org/officeDocument/2006/relationships/hyperlink" Target="mailto:nroget@casat.org"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attcnetwork.org/centers/mountain-plains-attc/slidedecks4u"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616B2B4-634A-4C0D-A747-E36FFCA72AAC}"/>
              </a:ext>
            </a:extLst>
          </p:cNvPr>
          <p:cNvSpPr>
            <a:spLocks noGrp="1"/>
          </p:cNvSpPr>
          <p:nvPr>
            <p:ph type="ctrTitle"/>
          </p:nvPr>
        </p:nvSpPr>
        <p:spPr>
          <a:xfrm>
            <a:off x="914400" y="1567544"/>
            <a:ext cx="10363200" cy="1971613"/>
          </a:xfrm>
        </p:spPr>
        <p:txBody>
          <a:bodyPr anchor="ctr">
            <a:normAutofit/>
          </a:bodyPr>
          <a:lstStyle>
            <a:lvl1pPr algn="ctr">
              <a:defRPr>
                <a:latin typeface="+mj-lt"/>
              </a:defRPr>
            </a:lvl1pPr>
          </a:lstStyle>
          <a:p>
            <a:endParaRPr lang="en-US" sz="4800" dirty="0">
              <a:latin typeface="Calibri" panose="020F0502020204030204" pitchFamily="34" charset="0"/>
              <a:cs typeface="Calibri" panose="020F0502020204030204" pitchFamily="34" charset="0"/>
            </a:endParaRPr>
          </a:p>
        </p:txBody>
      </p:sp>
      <p:sp>
        <p:nvSpPr>
          <p:cNvPr id="9" name="Subtitle 2">
            <a:extLst>
              <a:ext uri="{FF2B5EF4-FFF2-40B4-BE49-F238E27FC236}">
                <a16:creationId xmlns:a16="http://schemas.microsoft.com/office/drawing/2014/main" id="{7EF7F16C-43B2-4127-8BDF-399615B06277}"/>
              </a:ext>
            </a:extLst>
          </p:cNvPr>
          <p:cNvSpPr>
            <a:spLocks noGrp="1"/>
          </p:cNvSpPr>
          <p:nvPr>
            <p:ph type="subTitle" idx="1"/>
          </p:nvPr>
        </p:nvSpPr>
        <p:spPr>
          <a:xfrm>
            <a:off x="1524000" y="3716915"/>
            <a:ext cx="9144000" cy="969962"/>
          </a:xfrm>
        </p:spPr>
        <p:txBody>
          <a:bodyPr>
            <a:normAutofit/>
          </a:bodyPr>
          <a:lstStyle>
            <a:lvl1pPr marL="0" indent="0" algn="ctr">
              <a:buNone/>
              <a:defRPr/>
            </a:lvl1pPr>
          </a:lstStyle>
          <a:p>
            <a:endParaRPr lang="en-US" sz="3200" dirty="0">
              <a:latin typeface="Calibri" panose="020F0502020204030204" pitchFamily="34" charset="0"/>
              <a:cs typeface="Calibri" panose="020F0502020204030204" pitchFamily="34" charset="0"/>
            </a:endParaRPr>
          </a:p>
        </p:txBody>
      </p:sp>
      <p:pic>
        <p:nvPicPr>
          <p:cNvPr id="7" name="Picture Placeholder 7">
            <a:extLst>
              <a:ext uri="{FF2B5EF4-FFF2-40B4-BE49-F238E27FC236}">
                <a16:creationId xmlns:a16="http://schemas.microsoft.com/office/drawing/2014/main" id="{56ADAFAB-7541-4F8F-98F8-DD4EF12483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3007" y="4247616"/>
            <a:ext cx="4954653" cy="3291840"/>
          </a:xfrm>
          <a:prstGeom prst="rect">
            <a:avLst/>
          </a:prstGeom>
        </p:spPr>
      </p:pic>
      <p:pic>
        <p:nvPicPr>
          <p:cNvPr id="3" name="Picture 2">
            <a:extLst>
              <a:ext uri="{FF2B5EF4-FFF2-40B4-BE49-F238E27FC236}">
                <a16:creationId xmlns:a16="http://schemas.microsoft.com/office/drawing/2014/main" id="{30ADC623-F597-4909-8409-FEDE0601546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342" y="292506"/>
            <a:ext cx="6153819" cy="1097280"/>
          </a:xfrm>
          <a:prstGeom prst="rect">
            <a:avLst/>
          </a:prstGeom>
        </p:spPr>
      </p:pic>
    </p:spTree>
    <p:extLst>
      <p:ext uri="{BB962C8B-B14F-4D97-AF65-F5344CB8AC3E}">
        <p14:creationId xmlns:p14="http://schemas.microsoft.com/office/powerpoint/2010/main" val="1104433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pic>
        <p:nvPicPr>
          <p:cNvPr id="7" name="Picture 6">
            <a:extLst>
              <a:ext uri="{FF2B5EF4-FFF2-40B4-BE49-F238E27FC236}">
                <a16:creationId xmlns:a16="http://schemas.microsoft.com/office/drawing/2014/main" id="{C3FA2001-BE9E-4A54-80B2-888FD8BFEBC4}"/>
              </a:ext>
            </a:extLst>
          </p:cNvPr>
          <p:cNvPicPr>
            <a:picLocks noChangeAspect="1"/>
          </p:cNvPicPr>
          <p:nvPr userDrawn="1"/>
        </p:nvPicPr>
        <p:blipFill>
          <a:blip r:embed="rId3"/>
          <a:stretch>
            <a:fillRect/>
          </a:stretch>
        </p:blipFill>
        <p:spPr>
          <a:xfrm>
            <a:off x="224911" y="6169075"/>
            <a:ext cx="3066930" cy="548640"/>
          </a:xfrm>
          <a:prstGeom prst="rect">
            <a:avLst/>
          </a:prstGeom>
        </p:spPr>
      </p:pic>
    </p:spTree>
    <p:extLst>
      <p:ext uri="{BB962C8B-B14F-4D97-AF65-F5344CB8AC3E}">
        <p14:creationId xmlns:p14="http://schemas.microsoft.com/office/powerpoint/2010/main" val="2741976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3663A29-F229-4208-8A4C-146ACCC935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84860FAC-A4D1-4FE2-AF29-99534140F263}"/>
              </a:ext>
            </a:extLst>
          </p:cNvPr>
          <p:cNvSpPr>
            <a:spLocks noGrp="1"/>
          </p:cNvSpPr>
          <p:nvPr>
            <p:ph type="title" hasCustomPrompt="1"/>
          </p:nvPr>
        </p:nvSpPr>
        <p:spPr>
          <a:xfrm>
            <a:off x="839788" y="457200"/>
            <a:ext cx="3932237" cy="1600200"/>
          </a:xfrm>
        </p:spPr>
        <p:txBody>
          <a:bodyPr anchor="ctr"/>
          <a:lstStyle>
            <a:lvl1pPr>
              <a:defRPr sz="3200"/>
            </a:lvl1pPr>
          </a:lstStyle>
          <a:p>
            <a:r>
              <a:rPr lang="en-US" dirty="0"/>
              <a:t>Title</a:t>
            </a:r>
          </a:p>
        </p:txBody>
      </p:sp>
      <p:sp>
        <p:nvSpPr>
          <p:cNvPr id="3" name="Content Placeholder 2">
            <a:extLst>
              <a:ext uri="{FF2B5EF4-FFF2-40B4-BE49-F238E27FC236}">
                <a16:creationId xmlns:a16="http://schemas.microsoft.com/office/drawing/2014/main" id="{FCCBE1CB-5086-4A3A-9252-83A46EE2E8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304BB54-5CB8-4DAA-A866-33EF6E13F387}"/>
              </a:ext>
            </a:extLst>
          </p:cNvPr>
          <p:cNvSpPr>
            <a:spLocks noGrp="1"/>
          </p:cNvSpPr>
          <p:nvPr>
            <p:ph type="body" sz="half" idx="2" hasCustomPrompt="1"/>
          </p:nvPr>
        </p:nvSpPr>
        <p:spPr>
          <a:xfrm>
            <a:off x="839788" y="2057400"/>
            <a:ext cx="3932237" cy="3811588"/>
          </a:xfrm>
        </p:spPr>
        <p:txBody>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Text</a:t>
            </a:r>
          </a:p>
        </p:txBody>
      </p:sp>
    </p:spTree>
    <p:extLst>
      <p:ext uri="{BB962C8B-B14F-4D97-AF65-F5344CB8AC3E}">
        <p14:creationId xmlns:p14="http://schemas.microsoft.com/office/powerpoint/2010/main" val="18928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9BBB43-FC7F-423E-8DF3-ED448A281D03}"/>
              </a:ext>
            </a:extLst>
          </p:cNvPr>
          <p:cNvPicPr>
            <a:picLocks noChangeAspect="1"/>
          </p:cNvPicPr>
          <p:nvPr userDrawn="1"/>
        </p:nvPicPr>
        <p:blipFill>
          <a:blip r:embed="rId2"/>
          <a:stretch>
            <a:fillRect/>
          </a:stretch>
        </p:blipFill>
        <p:spPr>
          <a:xfrm>
            <a:off x="2517915" y="4088558"/>
            <a:ext cx="7156170" cy="1280160"/>
          </a:xfrm>
          <a:prstGeom prst="rect">
            <a:avLst/>
          </a:prstGeom>
        </p:spPr>
      </p:pic>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lgn="ctr">
              <a:defRPr/>
            </a:lvl1pPr>
          </a:lstStyle>
          <a:p>
            <a:r>
              <a:rPr lang="en-US" dirty="0"/>
              <a:t>For more information, contact</a:t>
            </a:r>
          </a:p>
        </p:txBody>
      </p:sp>
      <p:sp>
        <p:nvSpPr>
          <p:cNvPr id="12" name="TextBox 11">
            <a:extLst>
              <a:ext uri="{FF2B5EF4-FFF2-40B4-BE49-F238E27FC236}">
                <a16:creationId xmlns:a16="http://schemas.microsoft.com/office/drawing/2014/main" id="{6DAA9369-541E-4B92-A93F-3058BC98C517}"/>
              </a:ext>
            </a:extLst>
          </p:cNvPr>
          <p:cNvSpPr txBox="1"/>
          <p:nvPr userDrawn="1"/>
        </p:nvSpPr>
        <p:spPr>
          <a:xfrm>
            <a:off x="6915751" y="2013228"/>
            <a:ext cx="4762904" cy="1415772"/>
          </a:xfrm>
          <a:prstGeom prst="rect">
            <a:avLst/>
          </a:prstGeom>
          <a:noFill/>
        </p:spPr>
        <p:txBody>
          <a:bodyPr wrap="square" rtlCol="0">
            <a:spAutoFit/>
          </a:bodyPr>
          <a:lstStyle/>
          <a:p>
            <a:pPr marL="0" indent="0" algn="ctr">
              <a:spcAft>
                <a:spcPts val="600"/>
              </a:spcAft>
              <a:buFont typeface="Arial" panose="020B0604020202020204" pitchFamily="34" charset="0"/>
              <a:buNone/>
            </a:pPr>
            <a:r>
              <a:rPr lang="en-US" sz="2800" dirty="0">
                <a:latin typeface="Arial" panose="020B0604020202020204" pitchFamily="34" charset="0"/>
                <a:cs typeface="Arial" panose="020B0604020202020204" pitchFamily="34" charset="0"/>
              </a:rPr>
              <a:t>Nancy Roget, Co-Director</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rPr>
              <a:t>University of Nevada, Reno</a:t>
            </a:r>
          </a:p>
          <a:p>
            <a:pPr marL="0" indent="0" algn="ctr">
              <a:spcAft>
                <a:spcPts val="600"/>
              </a:spcAft>
              <a:buFont typeface="Arial" panose="020B0604020202020204" pitchFamily="34" charset="0"/>
              <a:buNone/>
            </a:pPr>
            <a:r>
              <a:rPr lang="en-US" sz="2400" dirty="0">
                <a:latin typeface="Arial" panose="020B0604020202020204" pitchFamily="34" charset="0"/>
                <a:cs typeface="Arial" panose="020B0604020202020204" pitchFamily="34" charset="0"/>
                <a:hlinkClick r:id="rId4"/>
              </a:rPr>
              <a:t>nroget@casat.org</a:t>
            </a:r>
            <a:r>
              <a:rPr lang="en-US" sz="2400" dirty="0">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5881FD06-C5B4-4387-A1E8-582CF5D9BB74}"/>
              </a:ext>
            </a:extLst>
          </p:cNvPr>
          <p:cNvSpPr txBox="1"/>
          <p:nvPr userDrawn="1"/>
        </p:nvSpPr>
        <p:spPr>
          <a:xfrm>
            <a:off x="576911" y="2013228"/>
            <a:ext cx="6061275" cy="1415772"/>
          </a:xfrm>
          <a:prstGeom prst="rect">
            <a:avLst/>
          </a:prstGeom>
          <a:noFill/>
        </p:spPr>
        <p:txBody>
          <a:bodyPr wrap="none" rtlCol="0">
            <a:spAutoFit/>
          </a:bodyPr>
          <a:lstStyle/>
          <a:p>
            <a:pPr marL="0" indent="0" algn="ctr">
              <a:spcAft>
                <a:spcPts val="600"/>
              </a:spcAft>
              <a:buNone/>
            </a:pPr>
            <a:r>
              <a:rPr lang="en-US" sz="2800" dirty="0">
                <a:latin typeface="Arial" panose="020B0604020202020204" pitchFamily="34" charset="0"/>
                <a:cs typeface="Arial" panose="020B0604020202020204" pitchFamily="34" charset="0"/>
              </a:rPr>
              <a:t>Thomasine Heitkamp, PI/Co-Director</a:t>
            </a:r>
          </a:p>
          <a:p>
            <a:pPr marL="0" indent="0" algn="ctr">
              <a:spcAft>
                <a:spcPts val="600"/>
              </a:spcAft>
              <a:buNone/>
            </a:pPr>
            <a:r>
              <a:rPr lang="en-US" sz="2400" dirty="0">
                <a:latin typeface="Arial" panose="020B0604020202020204" pitchFamily="34" charset="0"/>
                <a:cs typeface="Arial" panose="020B0604020202020204" pitchFamily="34" charset="0"/>
              </a:rPr>
              <a:t>University of North Dakota</a:t>
            </a:r>
          </a:p>
          <a:p>
            <a:pPr marL="0" indent="0" algn="ctr">
              <a:spcAft>
                <a:spcPts val="600"/>
              </a:spcAft>
              <a:buNone/>
            </a:pPr>
            <a:r>
              <a:rPr lang="en-US"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hlinkClick r:id="rId5"/>
              </a:rPr>
              <a:t>thomasine.heitkamp@und.edu</a:t>
            </a:r>
            <a:r>
              <a:rPr lang="en-US" sz="24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D2458E6-D188-44A3-83DA-619327E3C8C5}"/>
              </a:ext>
            </a:extLst>
          </p:cNvPr>
          <p:cNvSpPr txBox="1"/>
          <p:nvPr userDrawn="1"/>
        </p:nvSpPr>
        <p:spPr>
          <a:xfrm>
            <a:off x="4802234" y="5799780"/>
            <a:ext cx="3149324" cy="584775"/>
          </a:xfrm>
          <a:prstGeom prst="rect">
            <a:avLst/>
          </a:prstGeom>
          <a:noFill/>
        </p:spPr>
        <p:txBody>
          <a:bodyPr wrap="none" rtlCol="0">
            <a:spAutoFit/>
          </a:bodyPr>
          <a:lstStyle/>
          <a:p>
            <a:pPr algn="ctr"/>
            <a:r>
              <a:rPr lang="en-US" sz="3200" b="0" dirty="0">
                <a:hlinkClick r:id="rId6"/>
              </a:rPr>
              <a:t>www.mpattc.org</a:t>
            </a:r>
            <a:r>
              <a:rPr lang="en-US" sz="3200" b="0" dirty="0"/>
              <a:t> </a:t>
            </a:r>
          </a:p>
        </p:txBody>
      </p:sp>
    </p:spTree>
    <p:extLst>
      <p:ext uri="{BB962C8B-B14F-4D97-AF65-F5344CB8AC3E}">
        <p14:creationId xmlns:p14="http://schemas.microsoft.com/office/powerpoint/2010/main" val="1208184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F09D9A1-D889-4817-B39D-F59E9C68DF8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7" name="Picture 6">
            <a:extLst>
              <a:ext uri="{FF2B5EF4-FFF2-40B4-BE49-F238E27FC236}">
                <a16:creationId xmlns:a16="http://schemas.microsoft.com/office/drawing/2014/main" id="{4F1E7463-6CB7-456B-9EB7-EC0BDBABCE91}"/>
              </a:ext>
            </a:extLst>
          </p:cNvPr>
          <p:cNvPicPr>
            <a:picLocks noChangeAspect="1"/>
          </p:cNvPicPr>
          <p:nvPr userDrawn="1"/>
        </p:nvPicPr>
        <p:blipFill>
          <a:blip r:embed="rId4"/>
          <a:stretch>
            <a:fillRect/>
          </a:stretch>
        </p:blipFill>
        <p:spPr>
          <a:xfrm>
            <a:off x="170091" y="6184142"/>
            <a:ext cx="3451649" cy="617462"/>
          </a:xfrm>
          <a:prstGeom prst="rect">
            <a:avLst/>
          </a:prstGeom>
        </p:spPr>
      </p:pic>
    </p:spTree>
    <p:custDataLst>
      <p:tags r:id="rId1"/>
    </p:custDataLst>
    <p:extLst>
      <p:ext uri="{BB962C8B-B14F-4D97-AF65-F5344CB8AC3E}">
        <p14:creationId xmlns:p14="http://schemas.microsoft.com/office/powerpoint/2010/main" val="30327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sclaimer">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9" name="Picture 8">
            <a:extLst>
              <a:ext uri="{FF2B5EF4-FFF2-40B4-BE49-F238E27FC236}">
                <a16:creationId xmlns:a16="http://schemas.microsoft.com/office/drawing/2014/main" id="{093BCAE6-DB6E-4249-9535-080999EA9CE7}"/>
              </a:ext>
            </a:extLst>
          </p:cNvPr>
          <p:cNvPicPr>
            <a:picLocks noChangeAspect="1"/>
          </p:cNvPicPr>
          <p:nvPr userDrawn="1"/>
        </p:nvPicPr>
        <p:blipFill>
          <a:blip r:embed="rId3"/>
          <a:stretch>
            <a:fillRect/>
          </a:stretch>
        </p:blipFill>
        <p:spPr>
          <a:xfrm>
            <a:off x="182794" y="5946117"/>
            <a:ext cx="3066930" cy="54864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a:xfrm>
            <a:off x="170091" y="125654"/>
            <a:ext cx="11725130" cy="627382"/>
          </a:xfrm>
        </p:spPr>
        <p:txBody>
          <a:bodyPr>
            <a:normAutofit/>
          </a:bodyPr>
          <a:lstStyle>
            <a:lvl1pPr>
              <a:defRPr sz="3600">
                <a:solidFill>
                  <a:srgbClr val="00467F"/>
                </a:solidFill>
              </a:defRPr>
            </a:lvl1pPr>
          </a:lstStyle>
          <a:p>
            <a:r>
              <a:rPr lang="en-US" dirty="0"/>
              <a:t>Disclaimer</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a:xfrm>
            <a:off x="296513" y="833717"/>
            <a:ext cx="11590688" cy="4428565"/>
          </a:xfrm>
        </p:spPr>
        <p:txBody>
          <a:bodyPr>
            <a:noAutofit/>
          </a:bodyPr>
          <a:lstStyle>
            <a:lvl1pPr marL="0" indent="0">
              <a:spcAft>
                <a:spcPts val="1200"/>
              </a:spcAft>
              <a:buNone/>
              <a:defRPr sz="2000"/>
            </a:lvl1pPr>
          </a:lstStyle>
          <a:p>
            <a:pPr lvl="0"/>
            <a:r>
              <a:rPr lang="en-US"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dirty="0">
                <a:hlinkClick r:id="rId4"/>
              </a:rPr>
              <a:t>https://attcnetwork.org/centers/mountain-plains-attc/slidedecks4u</a:t>
            </a:r>
            <a:r>
              <a:rPr lang="en-US" dirty="0"/>
              <a:t>). </a:t>
            </a:r>
          </a:p>
          <a:p>
            <a:pPr lvl="0"/>
            <a:r>
              <a:rPr lang="en-US" dirty="0"/>
              <a:t>At the time of this presentation, Elinore F. McCance-Katz, serves as SAMHSA Assistant Secretary. The opinions expressed herein are the views of the Mountain Plains ATTC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4198599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mp;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pic>
        <p:nvPicPr>
          <p:cNvPr id="9" name="Picture 8">
            <a:extLst>
              <a:ext uri="{FF2B5EF4-FFF2-40B4-BE49-F238E27FC236}">
                <a16:creationId xmlns:a16="http://schemas.microsoft.com/office/drawing/2014/main" id="{093BCAE6-DB6E-4249-9535-080999EA9CE7}"/>
              </a:ext>
            </a:extLst>
          </p:cNvPr>
          <p:cNvPicPr>
            <a:picLocks noChangeAspect="1"/>
          </p:cNvPicPr>
          <p:nvPr userDrawn="1"/>
        </p:nvPicPr>
        <p:blipFill>
          <a:blip r:embed="rId3"/>
          <a:stretch>
            <a:fillRect/>
          </a:stretch>
        </p:blipFill>
        <p:spPr>
          <a:xfrm>
            <a:off x="224911" y="6169075"/>
            <a:ext cx="3066930" cy="54864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marL="0" indent="0">
              <a:buNone/>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387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mp;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13148BF-D360-4559-87E1-8322B5D14A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p:nvPr>
        </p:nvSpPr>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52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mp; Photo_no bra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00DDE-1DA9-4D18-89DD-719BE5D4C103}"/>
              </a:ext>
            </a:extLst>
          </p:cNvPr>
          <p:cNvSpPr>
            <a:spLocks noGrp="1"/>
          </p:cNvSpPr>
          <p:nvPr>
            <p:ph type="title" hasCustomPrompt="1"/>
          </p:nvPr>
        </p:nvSpPr>
        <p:spPr/>
        <p:txBody>
          <a:bodyPr>
            <a:normAutofit/>
          </a:bodyPr>
          <a:lstStyle>
            <a:lvl1pPr>
              <a:defRPr sz="3600"/>
            </a:lvl1pPr>
          </a:lstStyle>
          <a:p>
            <a:r>
              <a:rPr lang="en-US" dirty="0"/>
              <a:t>Slide title</a:t>
            </a:r>
          </a:p>
        </p:txBody>
      </p:sp>
      <p:sp>
        <p:nvSpPr>
          <p:cNvPr id="3" name="Content Placeholder 2">
            <a:extLst>
              <a:ext uri="{FF2B5EF4-FFF2-40B4-BE49-F238E27FC236}">
                <a16:creationId xmlns:a16="http://schemas.microsoft.com/office/drawing/2014/main" id="{5A112B6B-2AB5-41AE-B55A-8058BD5C4B95}"/>
              </a:ext>
            </a:extLst>
          </p:cNvPr>
          <p:cNvSpPr>
            <a:spLocks noGrp="1"/>
          </p:cNvSpPr>
          <p:nvPr>
            <p:ph idx="1" hasCustomPrompt="1"/>
          </p:nvPr>
        </p:nvSpPr>
        <p:spPr/>
        <p:txBody>
          <a:bodyPr/>
          <a:lstStyle>
            <a:lvl1pPr>
              <a:defRPr/>
            </a:lvl1pPr>
          </a:lstStyle>
          <a:p>
            <a:pPr lvl="0"/>
            <a:r>
              <a:rPr lang="en-US" dirty="0"/>
              <a:t>For using a picture as the central focus of the slide</a:t>
            </a:r>
          </a:p>
        </p:txBody>
      </p:sp>
    </p:spTree>
    <p:extLst>
      <p:ext uri="{BB962C8B-B14F-4D97-AF65-F5344CB8AC3E}">
        <p14:creationId xmlns:p14="http://schemas.microsoft.com/office/powerpoint/2010/main" val="11551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_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568953"/>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568953"/>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3D51ED8-FEAD-467D-8747-16DCE58BD6D3}"/>
              </a:ext>
            </a:extLst>
          </p:cNvPr>
          <p:cNvPicPr>
            <a:picLocks noChangeAspect="1"/>
          </p:cNvPicPr>
          <p:nvPr userDrawn="1"/>
        </p:nvPicPr>
        <p:blipFill>
          <a:blip r:embed="rId3"/>
          <a:stretch>
            <a:fillRect/>
          </a:stretch>
        </p:blipFill>
        <p:spPr>
          <a:xfrm>
            <a:off x="224911" y="6169075"/>
            <a:ext cx="3066930" cy="548640"/>
          </a:xfrm>
          <a:prstGeom prst="rect">
            <a:avLst/>
          </a:prstGeom>
        </p:spPr>
      </p:pic>
    </p:spTree>
    <p:extLst>
      <p:ext uri="{BB962C8B-B14F-4D97-AF65-F5344CB8AC3E}">
        <p14:creationId xmlns:p14="http://schemas.microsoft.com/office/powerpoint/2010/main" val="110233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617079"/>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8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_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E104E24-A5C9-46FF-AA59-8A81E6FF2E64}"/>
              </a:ext>
            </a:extLst>
          </p:cNvPr>
          <p:cNvPicPr>
            <a:picLocks noChangeAspect="1"/>
          </p:cNvPicPr>
          <p:nvPr userDrawn="1"/>
        </p:nvPicPr>
        <p:blipFill>
          <a:blip r:embed="rId3"/>
          <a:stretch>
            <a:fillRect/>
          </a:stretch>
        </p:blipFill>
        <p:spPr>
          <a:xfrm>
            <a:off x="224911" y="6169075"/>
            <a:ext cx="3066930" cy="548640"/>
          </a:xfrm>
          <a:prstGeom prst="rect">
            <a:avLst/>
          </a:prstGeom>
        </p:spPr>
      </p:pic>
    </p:spTree>
    <p:extLst>
      <p:ext uri="{BB962C8B-B14F-4D97-AF65-F5344CB8AC3E}">
        <p14:creationId xmlns:p14="http://schemas.microsoft.com/office/powerpoint/2010/main" val="3715553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_no logo">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4091F7E0-D102-408B-9D76-E1B012D383F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471AD17B-358B-45FF-81F1-ED0F4A1C887F}"/>
              </a:ext>
            </a:extLst>
          </p:cNvPr>
          <p:cNvSpPr>
            <a:spLocks noGrp="1"/>
          </p:cNvSpPr>
          <p:nvPr>
            <p:ph type="title" hasCustomPrompt="1"/>
          </p:nvPr>
        </p:nvSpPr>
        <p:spPr>
          <a:xfrm>
            <a:off x="839788" y="365126"/>
            <a:ext cx="10515600" cy="1198980"/>
          </a:xfrm>
        </p:spPr>
        <p:txBody>
          <a:bodyPr/>
          <a:lstStyle>
            <a:lvl1pPr>
              <a:defRPr/>
            </a:lvl1pPr>
          </a:lstStyle>
          <a:p>
            <a:r>
              <a:rPr lang="en-US" dirty="0"/>
              <a:t>Slide title</a:t>
            </a:r>
          </a:p>
        </p:txBody>
      </p:sp>
      <p:sp>
        <p:nvSpPr>
          <p:cNvPr id="3" name="Text Placeholder 2">
            <a:extLst>
              <a:ext uri="{FF2B5EF4-FFF2-40B4-BE49-F238E27FC236}">
                <a16:creationId xmlns:a16="http://schemas.microsoft.com/office/drawing/2014/main" id="{2F93CE87-B6CA-440C-A143-EA0B96CD41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9D70E-A923-40CB-AFA6-BFB8477D69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EEC760-9CF0-4418-8CB5-3DF19B8A81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51FF98-C257-47C5-853A-FA8FCFD99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309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2915826"/>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5" r:id="rId4"/>
    <p:sldLayoutId id="2147483701" r:id="rId5"/>
    <p:sldLayoutId id="2147483686" r:id="rId6"/>
    <p:sldLayoutId id="2147483702" r:id="rId7"/>
    <p:sldLayoutId id="2147483687" r:id="rId8"/>
    <p:sldLayoutId id="2147483703" r:id="rId9"/>
    <p:sldLayoutId id="2147483690" r:id="rId10"/>
    <p:sldLayoutId id="2147483704" r:id="rId11"/>
    <p:sldLayoutId id="2147483700" r:id="rId12"/>
    <p:sldLayoutId id="2147483681" r:id="rId13"/>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attcnetwork.org/centers/mountain-plains-attc/slidedecks4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5E80D-AC60-4838-A2F8-BD3D52087599}"/>
              </a:ext>
            </a:extLst>
          </p:cNvPr>
          <p:cNvSpPr>
            <a:spLocks noGrp="1"/>
          </p:cNvSpPr>
          <p:nvPr>
            <p:ph type="ctrTitle"/>
          </p:nvPr>
        </p:nvSpPr>
        <p:spPr>
          <a:xfrm>
            <a:off x="1097280" y="1588533"/>
            <a:ext cx="8863584" cy="1095678"/>
          </a:xfrm>
        </p:spPr>
        <p:txBody>
          <a:bodyPr vert="horz" lIns="91440" tIns="45720" rIns="91440" bIns="45720" rtlCol="0" anchor="ctr">
            <a:normAutofit/>
          </a:bodyPr>
          <a:lstStyle/>
          <a:p>
            <a:pPr algn="l"/>
            <a:r>
              <a:rPr lang="en-US" sz="4800" b="1" kern="1200" dirty="0">
                <a:solidFill>
                  <a:schemeClr val="tx1"/>
                </a:solidFill>
                <a:latin typeface="Arial" panose="020B0604020202020204" pitchFamily="34" charset="0"/>
                <a:cs typeface="Arial" panose="020B0604020202020204" pitchFamily="34" charset="0"/>
              </a:rPr>
              <a:t>Recovery Capital... </a:t>
            </a:r>
          </a:p>
        </p:txBody>
      </p:sp>
      <p:sp>
        <p:nvSpPr>
          <p:cNvPr id="3" name="Subtitle 2">
            <a:extLst>
              <a:ext uri="{FF2B5EF4-FFF2-40B4-BE49-F238E27FC236}">
                <a16:creationId xmlns:a16="http://schemas.microsoft.com/office/drawing/2014/main" id="{99074B6F-2A54-491D-9803-D3CB072608D2}"/>
              </a:ext>
            </a:extLst>
          </p:cNvPr>
          <p:cNvSpPr>
            <a:spLocks noGrp="1"/>
          </p:cNvSpPr>
          <p:nvPr>
            <p:ph type="subTitle" idx="1"/>
          </p:nvPr>
        </p:nvSpPr>
        <p:spPr>
          <a:xfrm>
            <a:off x="5600926" y="2721919"/>
            <a:ext cx="6400494" cy="2076324"/>
          </a:xfrm>
        </p:spPr>
        <p:txBody>
          <a:bodyPr vert="horz" lIns="91440" tIns="45720" rIns="91440" bIns="45720" rtlCol="0">
            <a:normAutofit/>
          </a:bodyPr>
          <a:lstStyle/>
          <a:p>
            <a:pPr algn="l">
              <a:spcAft>
                <a:spcPts val="0"/>
              </a:spcAft>
            </a:pPr>
            <a:r>
              <a:rPr lang="en-US" sz="4000" b="1" kern="1200" dirty="0">
                <a:solidFill>
                  <a:schemeClr val="tx1"/>
                </a:solidFill>
                <a:latin typeface="Arial" panose="020B0604020202020204" pitchFamily="34" charset="0"/>
                <a:cs typeface="Arial" panose="020B0604020202020204" pitchFamily="34" charset="0"/>
              </a:rPr>
              <a:t>building materials for initiating and sustaining long-term recovery</a:t>
            </a:r>
          </a:p>
        </p:txBody>
      </p:sp>
      <p:pic>
        <p:nvPicPr>
          <p:cNvPr id="4" name="Picture 3" descr="wheelbarrow with building supplies">
            <a:extLst>
              <a:ext uri="{FF2B5EF4-FFF2-40B4-BE49-F238E27FC236}">
                <a16:creationId xmlns:a16="http://schemas.microsoft.com/office/drawing/2014/main" id="{DB2FF400-0105-439B-BCEB-A3A68EF09307}"/>
              </a:ext>
            </a:extLst>
          </p:cNvPr>
          <p:cNvPicPr>
            <a:picLocks noChangeAspect="1"/>
          </p:cNvPicPr>
          <p:nvPr/>
        </p:nvPicPr>
        <p:blipFill>
          <a:blip r:embed="rId3"/>
          <a:stretch>
            <a:fillRect/>
          </a:stretch>
        </p:blipFill>
        <p:spPr>
          <a:xfrm>
            <a:off x="231648" y="3429000"/>
            <a:ext cx="4547922" cy="3183546"/>
          </a:xfrm>
          <a:prstGeom prst="rect">
            <a:avLst/>
          </a:prstGeom>
        </p:spPr>
      </p:pic>
    </p:spTree>
    <p:extLst>
      <p:ext uri="{BB962C8B-B14F-4D97-AF65-F5344CB8AC3E}">
        <p14:creationId xmlns:p14="http://schemas.microsoft.com/office/powerpoint/2010/main" val="272409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0106"/>
            <a:ext cx="12192000" cy="778042"/>
          </a:xfrm>
        </p:spPr>
        <p:txBody>
          <a:bodyPr vert="horz" lIns="91440" tIns="45720" rIns="91440" bIns="45720" rtlCol="0" anchor="ctr">
            <a:normAutofit/>
          </a:bodyPr>
          <a:lstStyle/>
          <a:p>
            <a:pPr algn="ctr"/>
            <a:r>
              <a:rPr lang="en-US" sz="2800" b="1" kern="1200" dirty="0">
                <a:solidFill>
                  <a:srgbClr val="00467F"/>
                </a:solidFill>
                <a:latin typeface="Arial" panose="020B0604020202020204" pitchFamily="34" charset="0"/>
                <a:cs typeface="Arial" panose="020B0604020202020204" pitchFamily="34" charset="0"/>
              </a:rPr>
              <a:t>Recovery Capital Scales</a:t>
            </a:r>
          </a:p>
        </p:txBody>
      </p:sp>
      <p:sp>
        <p:nvSpPr>
          <p:cNvPr id="4" name="Content Placeholder 3"/>
          <p:cNvSpPr>
            <a:spLocks noGrp="1"/>
          </p:cNvSpPr>
          <p:nvPr>
            <p:ph sz="half" idx="1"/>
          </p:nvPr>
        </p:nvSpPr>
        <p:spPr>
          <a:xfrm>
            <a:off x="150795" y="866274"/>
            <a:ext cx="6635016" cy="5903495"/>
          </a:xfrm>
        </p:spPr>
        <p:txBody>
          <a:bodyPr vert="horz" lIns="91440" tIns="45720" rIns="91440" bIns="45720" rtlCol="0" anchor="t">
            <a:normAutofit/>
          </a:bodyPr>
          <a:lstStyle/>
          <a:p>
            <a:pPr marL="349250">
              <a:spcAft>
                <a:spcPts val="0"/>
              </a:spcAft>
              <a:buClr>
                <a:srgbClr val="00153E"/>
              </a:buClr>
            </a:pPr>
            <a:r>
              <a:rPr lang="en-US" sz="2400" b="1" dirty="0"/>
              <a:t>35 item scale</a:t>
            </a:r>
          </a:p>
          <a:p>
            <a:pPr marL="349250">
              <a:spcAft>
                <a:spcPts val="0"/>
              </a:spcAft>
              <a:buClr>
                <a:srgbClr val="00153E"/>
              </a:buClr>
            </a:pPr>
            <a:r>
              <a:rPr lang="en-US" sz="2400" b="1" dirty="0"/>
              <a:t>Rates areas of their life that relate to recovery capital</a:t>
            </a:r>
          </a:p>
          <a:p>
            <a:pPr marL="349250">
              <a:spcAft>
                <a:spcPts val="0"/>
              </a:spcAft>
            </a:pPr>
            <a:r>
              <a:rPr lang="en-US" sz="2400" b="1" dirty="0"/>
              <a:t>Examples of Questions</a:t>
            </a:r>
          </a:p>
          <a:p>
            <a:pPr marL="625475" lvl="1">
              <a:spcAft>
                <a:spcPts val="0"/>
              </a:spcAft>
            </a:pPr>
            <a:r>
              <a:rPr lang="en-US" sz="2000" b="1" dirty="0"/>
              <a:t>I have the financial </a:t>
            </a:r>
            <a:r>
              <a:rPr lang="en-US" sz="2000" b="1" dirty="0">
                <a:latin typeface="Arial" panose="020B0604020202020204" pitchFamily="34" charset="0"/>
                <a:cs typeface="Arial" panose="020B0604020202020204" pitchFamily="34" charset="0"/>
              </a:rPr>
              <a:t>resources to provide for myself and my family. </a:t>
            </a:r>
          </a:p>
          <a:p>
            <a:pPr marL="625475" lvl="1">
              <a:spcBef>
                <a:spcPts val="0"/>
              </a:spcBef>
              <a:spcAft>
                <a:spcPts val="0"/>
              </a:spcAft>
              <a:buSzPct val="80000"/>
            </a:pPr>
            <a:r>
              <a:rPr lang="en-US" sz="2000" b="1" dirty="0">
                <a:latin typeface="Arial" panose="020B0604020202020204" pitchFamily="34" charset="0"/>
                <a:cs typeface="Arial" panose="020B0604020202020204" pitchFamily="34" charset="0"/>
              </a:rPr>
              <a:t>I have personal transportation or access to public transportation. </a:t>
            </a:r>
          </a:p>
          <a:p>
            <a:pPr marL="625475" lvl="1">
              <a:spcBef>
                <a:spcPts val="0"/>
              </a:spcBef>
              <a:spcAft>
                <a:spcPts val="0"/>
              </a:spcAft>
              <a:buSzPct val="80000"/>
            </a:pPr>
            <a:r>
              <a:rPr lang="en-US" sz="2000" b="1" dirty="0">
                <a:latin typeface="Arial" panose="020B0604020202020204" pitchFamily="34" charset="0"/>
                <a:cs typeface="Arial" panose="020B0604020202020204" pitchFamily="34" charset="0"/>
              </a:rPr>
              <a:t>I live in a home and neighborhood that is safe and secure. </a:t>
            </a:r>
          </a:p>
          <a:p>
            <a:pPr marL="625475" lvl="1">
              <a:spcBef>
                <a:spcPts val="0"/>
              </a:spcBef>
              <a:spcAft>
                <a:spcPts val="0"/>
              </a:spcAft>
              <a:buSzPct val="80000"/>
            </a:pPr>
            <a:r>
              <a:rPr lang="en-US" sz="2000" b="1" dirty="0">
                <a:latin typeface="Arial" panose="020B0604020202020204" pitchFamily="34" charset="0"/>
                <a:cs typeface="Arial" panose="020B0604020202020204" pitchFamily="34" charset="0"/>
              </a:rPr>
              <a:t>I live in an environment free from alcohol and other drugs. </a:t>
            </a:r>
          </a:p>
          <a:p>
            <a:pPr marL="625475" lvl="1">
              <a:spcBef>
                <a:spcPts val="0"/>
              </a:spcBef>
              <a:spcAft>
                <a:spcPts val="0"/>
              </a:spcAft>
              <a:buSzPct val="80000"/>
            </a:pPr>
            <a:r>
              <a:rPr lang="en-US" sz="2000" b="1" dirty="0">
                <a:latin typeface="Arial" panose="020B0604020202020204" pitchFamily="34" charset="0"/>
                <a:cs typeface="Arial" panose="020B0604020202020204" pitchFamily="34" charset="0"/>
              </a:rPr>
              <a:t>I have an intimate partner supportive of my recovery process. </a:t>
            </a:r>
          </a:p>
          <a:p>
            <a:pPr marL="625475" lvl="1">
              <a:spcBef>
                <a:spcPts val="0"/>
              </a:spcBef>
              <a:spcAft>
                <a:spcPts val="0"/>
              </a:spcAft>
              <a:buSzPct val="80000"/>
            </a:pPr>
            <a:r>
              <a:rPr lang="en-US" sz="2000" b="1" dirty="0">
                <a:latin typeface="Arial" panose="020B0604020202020204" pitchFamily="34" charset="0"/>
                <a:cs typeface="Arial" panose="020B0604020202020204" pitchFamily="34" charset="0"/>
              </a:rPr>
              <a:t>I have family members who are supportive of my recovery.</a:t>
            </a:r>
          </a:p>
          <a:p>
            <a:pPr marL="625475" lvl="1">
              <a:spcBef>
                <a:spcPts val="0"/>
              </a:spcBef>
              <a:spcAft>
                <a:spcPts val="0"/>
              </a:spcAft>
              <a:buSzPct val="80000"/>
            </a:pPr>
            <a:r>
              <a:rPr lang="en-US" sz="2000" b="1" dirty="0">
                <a:solidFill>
                  <a:srgbClr val="CC4927"/>
                </a:solidFill>
                <a:latin typeface="Arial" panose="020B0604020202020204" pitchFamily="34" charset="0"/>
                <a:cs typeface="Arial" panose="020B0604020202020204" pitchFamily="34" charset="0"/>
              </a:rPr>
              <a:t>I have access to Online recovery support groups.</a:t>
            </a:r>
          </a:p>
        </p:txBody>
      </p:sp>
      <p:sp>
        <p:nvSpPr>
          <p:cNvPr id="5" name="Content Placeholder 4">
            <a:extLst>
              <a:ext uri="{FF2B5EF4-FFF2-40B4-BE49-F238E27FC236}">
                <a16:creationId xmlns:a16="http://schemas.microsoft.com/office/drawing/2014/main" id="{0B18496D-CDD5-44BB-ACD7-BAA0B25A898E}"/>
              </a:ext>
            </a:extLst>
          </p:cNvPr>
          <p:cNvSpPr>
            <a:spLocks noGrp="1"/>
          </p:cNvSpPr>
          <p:nvPr>
            <p:ph sz="half" idx="2"/>
          </p:nvPr>
        </p:nvSpPr>
        <p:spPr>
          <a:xfrm>
            <a:off x="6849979" y="866274"/>
            <a:ext cx="5342021" cy="4995511"/>
          </a:xfrm>
        </p:spPr>
        <p:txBody>
          <a:bodyPr>
            <a:normAutofit/>
          </a:bodyPr>
          <a:lstStyle/>
          <a:p>
            <a:pPr>
              <a:spcAft>
                <a:spcPts val="1200"/>
              </a:spcAft>
              <a:buClr>
                <a:srgbClr val="00153E"/>
              </a:buClr>
            </a:pPr>
            <a:r>
              <a:rPr lang="en-US" sz="2400" b="1" dirty="0"/>
              <a:t>Two Newer Assessments</a:t>
            </a:r>
          </a:p>
          <a:p>
            <a:pPr marL="625475">
              <a:spcAft>
                <a:spcPts val="1200"/>
              </a:spcAft>
            </a:pPr>
            <a:r>
              <a:rPr lang="en-US" sz="2400" b="1" dirty="0"/>
              <a:t>Assessment of Recovery Capital – 50 items</a:t>
            </a:r>
          </a:p>
          <a:p>
            <a:pPr marL="625475"/>
            <a:r>
              <a:rPr lang="en-US" sz="2400" b="1" dirty="0"/>
              <a:t>Brief Assessment of Recovery Capital BARC - 10 items</a:t>
            </a:r>
          </a:p>
          <a:p>
            <a:pPr marL="0" indent="0" algn="ctr">
              <a:buNone/>
            </a:pPr>
            <a:r>
              <a:rPr lang="en-US" sz="1400" b="1" dirty="0"/>
              <a:t> </a:t>
            </a:r>
          </a:p>
          <a:p>
            <a:pPr marL="0" indent="0" algn="ctr">
              <a:buNone/>
            </a:pPr>
            <a:endParaRPr lang="en-US" sz="1400" b="1" dirty="0"/>
          </a:p>
          <a:p>
            <a:pPr marL="0" indent="0" algn="ctr">
              <a:buNone/>
            </a:pPr>
            <a:endParaRPr lang="en-US" sz="1400" b="1" dirty="0"/>
          </a:p>
          <a:p>
            <a:pPr marL="0" indent="0" algn="ctr">
              <a:buNone/>
            </a:pPr>
            <a:endParaRPr lang="en-US" sz="1400" b="1" dirty="0"/>
          </a:p>
          <a:p>
            <a:pPr marL="0" indent="0" algn="ctr">
              <a:buNone/>
            </a:pPr>
            <a:endParaRPr lang="en-US" sz="1400" b="1" dirty="0"/>
          </a:p>
          <a:p>
            <a:pPr marL="0" indent="0" algn="ctr">
              <a:buNone/>
            </a:pPr>
            <a:endParaRPr lang="en-US" sz="1400" b="1" dirty="0"/>
          </a:p>
          <a:p>
            <a:pPr marL="0" indent="0" algn="ctr">
              <a:buNone/>
            </a:pPr>
            <a:endParaRPr lang="en-US" sz="1400" b="1" dirty="0"/>
          </a:p>
          <a:p>
            <a:pPr marL="0" indent="0">
              <a:buNone/>
              <a:tabLst>
                <a:tab pos="2967038" algn="l"/>
              </a:tabLst>
            </a:pPr>
            <a:r>
              <a:rPr lang="en-US" sz="1400" b="1" dirty="0"/>
              <a:t>	Cloud &amp; </a:t>
            </a:r>
            <a:r>
              <a:rPr lang="en-US" sz="1400" b="1" dirty="0" err="1"/>
              <a:t>Granfield</a:t>
            </a:r>
            <a:r>
              <a:rPr lang="en-US" sz="1400" b="1" dirty="0"/>
              <a:t>, 2008</a:t>
            </a:r>
          </a:p>
        </p:txBody>
      </p:sp>
    </p:spTree>
    <p:extLst>
      <p:ext uri="{BB962C8B-B14F-4D97-AF65-F5344CB8AC3E}">
        <p14:creationId xmlns:p14="http://schemas.microsoft.com/office/powerpoint/2010/main" val="1748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1010"/>
        </a:solidFill>
        <a:effectLst/>
      </p:bgPr>
    </p:bg>
    <p:spTree>
      <p:nvGrpSpPr>
        <p:cNvPr id="1" name=""/>
        <p:cNvGrpSpPr/>
        <p:nvPr/>
      </p:nvGrpSpPr>
      <p:grpSpPr>
        <a:xfrm>
          <a:off x="0" y="0"/>
          <a:ext cx="0" cy="0"/>
          <a:chOff x="0" y="0"/>
          <a:chExt cx="0" cy="0"/>
        </a:xfrm>
      </p:grpSpPr>
      <p:pic>
        <p:nvPicPr>
          <p:cNvPr id="7" name="Content Placeholder 6" descr="lit match held at the end of a row of unlit matches">
            <a:extLst>
              <a:ext uri="{FF2B5EF4-FFF2-40B4-BE49-F238E27FC236}">
                <a16:creationId xmlns:a16="http://schemas.microsoft.com/office/drawing/2014/main" id="{E39C3762-F78F-445E-8DE6-89571AAE3B42}"/>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4938"/>
          <a:stretch/>
        </p:blipFill>
        <p:spPr>
          <a:xfrm>
            <a:off x="0" y="-7055"/>
            <a:ext cx="12192000" cy="6865055"/>
          </a:xfrm>
        </p:spPr>
      </p:pic>
      <p:sp>
        <p:nvSpPr>
          <p:cNvPr id="4" name="Title 3"/>
          <p:cNvSpPr>
            <a:spLocks noGrp="1"/>
          </p:cNvSpPr>
          <p:nvPr>
            <p:ph type="title"/>
          </p:nvPr>
        </p:nvSpPr>
        <p:spPr>
          <a:xfrm>
            <a:off x="2406316" y="374048"/>
            <a:ext cx="9659772" cy="2586621"/>
          </a:xfrm>
        </p:spPr>
        <p:txBody>
          <a:bodyPr>
            <a:normAutofit/>
          </a:bodyPr>
          <a:lstStyle/>
          <a:p>
            <a:pPr algn="ctr"/>
            <a:r>
              <a:rPr lang="en-US" sz="3600" dirty="0">
                <a:solidFill>
                  <a:schemeClr val="bg1"/>
                </a:solidFill>
                <a:latin typeface="Arial" panose="020B0604020202020204" pitchFamily="34" charset="0"/>
                <a:cs typeface="Arial" panose="020B0604020202020204" pitchFamily="34" charset="0"/>
              </a:rPr>
              <a:t>Increases in recovery capital can spark turning points that end addiction careers, trigger recovery initiation, elevate coping abilities, and enhance quality of life in long-term recovery. </a:t>
            </a:r>
            <a:endParaRPr lang="en-US" sz="1800" dirty="0">
              <a:solidFill>
                <a:schemeClr val="bg1"/>
              </a:solidFill>
              <a:latin typeface="Arial" panose="020B0604020202020204" pitchFamily="34" charset="0"/>
              <a:cs typeface="Arial" panose="020B0604020202020204" pitchFamily="34" charset="0"/>
            </a:endParaRPr>
          </a:p>
        </p:txBody>
      </p:sp>
      <p:sp>
        <p:nvSpPr>
          <p:cNvPr id="8" name="Content Placeholder 7">
            <a:extLst>
              <a:ext uri="{FF2B5EF4-FFF2-40B4-BE49-F238E27FC236}">
                <a16:creationId xmlns:a16="http://schemas.microsoft.com/office/drawing/2014/main" id="{522E2FF4-D9C8-49B4-BDF5-504C98336AD7}"/>
              </a:ext>
            </a:extLst>
          </p:cNvPr>
          <p:cNvSpPr>
            <a:spLocks noGrp="1"/>
          </p:cNvSpPr>
          <p:nvPr>
            <p:ph sz="half" idx="2"/>
          </p:nvPr>
        </p:nvSpPr>
        <p:spPr>
          <a:xfrm>
            <a:off x="7186863" y="2960669"/>
            <a:ext cx="4718803" cy="680889"/>
          </a:xfrm>
        </p:spPr>
        <p:txBody>
          <a:bodyPr anchor="ctr">
            <a:normAutofit/>
          </a:bodyPr>
          <a:lstStyle/>
          <a:p>
            <a:pPr marL="0" indent="0" algn="ctr">
              <a:buNone/>
            </a:pPr>
            <a:r>
              <a:rPr lang="en-US" sz="1400" dirty="0">
                <a:solidFill>
                  <a:schemeClr val="bg1"/>
                </a:solidFill>
              </a:rPr>
              <a:t>Cloud &amp; </a:t>
            </a:r>
            <a:r>
              <a:rPr lang="en-US" sz="1400" dirty="0" err="1">
                <a:solidFill>
                  <a:schemeClr val="bg1"/>
                </a:solidFill>
              </a:rPr>
              <a:t>Granfield</a:t>
            </a:r>
            <a:r>
              <a:rPr lang="en-US" sz="1400" dirty="0">
                <a:solidFill>
                  <a:schemeClr val="bg1"/>
                </a:solidFill>
              </a:rPr>
              <a:t>, 2008; </a:t>
            </a:r>
            <a:r>
              <a:rPr lang="en-US" sz="1400" dirty="0" err="1">
                <a:solidFill>
                  <a:schemeClr val="bg1"/>
                </a:solidFill>
              </a:rPr>
              <a:t>Laudet</a:t>
            </a:r>
            <a:r>
              <a:rPr lang="en-US" sz="1400" dirty="0">
                <a:solidFill>
                  <a:schemeClr val="bg1"/>
                </a:solidFill>
              </a:rPr>
              <a:t>, Morgan, &amp; White, 2006</a:t>
            </a:r>
            <a:endParaRPr lang="en-US" sz="1400" dirty="0"/>
          </a:p>
        </p:txBody>
      </p:sp>
    </p:spTree>
    <p:extLst>
      <p:ext uri="{BB962C8B-B14F-4D97-AF65-F5344CB8AC3E}">
        <p14:creationId xmlns:p14="http://schemas.microsoft.com/office/powerpoint/2010/main" val="278787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2AA0B-D843-4D3F-BD66-4326619561FD}"/>
              </a:ext>
            </a:extLst>
          </p:cNvPr>
          <p:cNvSpPr>
            <a:spLocks noGrp="1"/>
          </p:cNvSpPr>
          <p:nvPr>
            <p:ph type="title"/>
          </p:nvPr>
        </p:nvSpPr>
        <p:spPr/>
        <p:txBody>
          <a:bodyPr/>
          <a:lstStyle/>
          <a:p>
            <a:r>
              <a:rPr lang="en-US" dirty="0"/>
              <a:t>For more information, contact</a:t>
            </a:r>
          </a:p>
        </p:txBody>
      </p:sp>
    </p:spTree>
    <p:extLst>
      <p:ext uri="{BB962C8B-B14F-4D97-AF65-F5344CB8AC3E}">
        <p14:creationId xmlns:p14="http://schemas.microsoft.com/office/powerpoint/2010/main" val="809856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AMHSA Disclaimer">
            <a:extLst>
              <a:ext uri="{FF2B5EF4-FFF2-40B4-BE49-F238E27FC236}">
                <a16:creationId xmlns:a16="http://schemas.microsoft.com/office/drawing/2014/main" id="{2EAEC926-517D-48B2-B0D4-A661CB516821}"/>
              </a:ext>
            </a:extLst>
          </p:cNvPr>
          <p:cNvSpPr>
            <a:spLocks noGrp="1"/>
          </p:cNvSpPr>
          <p:nvPr>
            <p:ph type="title"/>
          </p:nvPr>
        </p:nvSpPr>
        <p:spPr/>
        <p:txBody>
          <a:bodyPr/>
          <a:lstStyle/>
          <a:p>
            <a:r>
              <a:rPr lang="en-US" sz="3600" dirty="0">
                <a:solidFill>
                  <a:srgbClr val="00467F"/>
                </a:solidFill>
                <a:latin typeface="Arial" panose="020B0604020202020204" pitchFamily="34" charset="0"/>
                <a:cs typeface="Arial" panose="020B0604020202020204" pitchFamily="34" charset="0"/>
              </a:rPr>
              <a:t>Disclaimer</a:t>
            </a:r>
            <a:endParaRPr lang="en-US" dirty="0">
              <a:solidFill>
                <a:srgbClr val="00467F"/>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B0C2ECA6-639C-42E0-B3FA-94C6D35E061F}"/>
              </a:ext>
            </a:extLst>
          </p:cNvPr>
          <p:cNvSpPr>
            <a:spLocks noGrp="1"/>
          </p:cNvSpPr>
          <p:nvPr>
            <p:ph idx="1" hasCustomPrompt="1"/>
          </p:nvPr>
        </p:nvSpPr>
        <p:spPr>
          <a:xfrm>
            <a:off x="503162" y="944301"/>
            <a:ext cx="11058988" cy="4428565"/>
          </a:xfrm>
        </p:spPr>
        <p:txBody>
          <a:bodyPr>
            <a:noAutofit/>
          </a:bodyPr>
          <a:lstStyle>
            <a:lvl1pPr marL="0" indent="0">
              <a:spcAft>
                <a:spcPts val="1200"/>
              </a:spcAft>
              <a:buNone/>
              <a:defRPr sz="2000"/>
            </a:lvl1pPr>
          </a:lstStyle>
          <a:p>
            <a:pPr lvl="0">
              <a:spcAft>
                <a:spcPts val="1800"/>
              </a:spcAft>
            </a:pPr>
            <a:r>
              <a:rPr lang="en-US" dirty="0"/>
              <a:t>This presentation was prepared for the Mountain Plains Addiction Technology Transfer Center (ATTC)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ATTC. For more information on obtaining copies of this presentation, call visit the website (</a:t>
            </a:r>
            <a:r>
              <a:rPr lang="en-US" dirty="0">
                <a:hlinkClick r:id="rId3"/>
              </a:rPr>
              <a:t>https://attcnetwork.org/centers/mountain-plains-attc/slidedecks4u</a:t>
            </a:r>
            <a:r>
              <a:rPr lang="en-US" dirty="0"/>
              <a:t>). </a:t>
            </a:r>
          </a:p>
          <a:p>
            <a:pPr lvl="0"/>
            <a:r>
              <a:rPr lang="en-US" dirty="0"/>
              <a:t>At the time of this presentation, Elinore F. McCance-Katz, serves as SAMHSA Assistant Secretary. The opinions expressed herein are the views of Nancy Roget, MS, MFT, LADC 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1899160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584" y="89611"/>
            <a:ext cx="9955626" cy="2122043"/>
          </a:xfrm>
        </p:spPr>
        <p:txBody>
          <a:bodyPr anchor="b">
            <a:normAutofit/>
          </a:bodyPr>
          <a:lstStyle/>
          <a:p>
            <a:pPr>
              <a:lnSpc>
                <a:spcPct val="100000"/>
              </a:lnSpc>
            </a:pPr>
            <a:r>
              <a:rPr lang="en-US" sz="36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Resolving alcohol and other drug problems is not just a matter of abstinence or symptom reductions, but …</a:t>
            </a:r>
            <a:endParaRPr lang="en-US" sz="3600" dirty="0">
              <a:solidFill>
                <a:srgbClr val="919195"/>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6" name="Content Placeholder 5">
            <a:extLst>
              <a:ext uri="{FF2B5EF4-FFF2-40B4-BE49-F238E27FC236}">
                <a16:creationId xmlns:a16="http://schemas.microsoft.com/office/drawing/2014/main" id="{EC53099D-F752-4786-AC57-920E22DF441E}"/>
              </a:ext>
            </a:extLst>
          </p:cNvPr>
          <p:cNvSpPr>
            <a:spLocks noGrp="1"/>
          </p:cNvSpPr>
          <p:nvPr>
            <p:ph idx="1"/>
          </p:nvPr>
        </p:nvSpPr>
        <p:spPr>
          <a:xfrm>
            <a:off x="3753249" y="2353056"/>
            <a:ext cx="8142594" cy="3158356"/>
          </a:xfrm>
        </p:spPr>
        <p:txBody>
          <a:bodyPr>
            <a:normAutofit/>
          </a:bodyPr>
          <a:lstStyle/>
          <a:p>
            <a:pPr marL="0" indent="0" algn="r">
              <a:spcAft>
                <a:spcPts val="0"/>
              </a:spcAft>
              <a:buNone/>
            </a:pPr>
            <a:r>
              <a:rPr lang="en-US" sz="36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 improvements in functioning</a:t>
            </a:r>
            <a:r>
              <a:rPr lang="en-US" sz="3600" dirty="0">
                <a:solidFill>
                  <a:srgbClr val="00467F"/>
                </a:solidFill>
                <a:latin typeface="Arial" panose="020B0604020202020204" pitchFamily="34" charset="0"/>
                <a:ea typeface="Arial Unicode MS" panose="020B0604020202020204" pitchFamily="34" charset="-128"/>
                <a:cs typeface="Arial" panose="020B0604020202020204" pitchFamily="34" charset="0"/>
              </a:rPr>
              <a:t>, </a:t>
            </a:r>
            <a:r>
              <a:rPr lang="en-US" sz="3600" b="1" dirty="0">
                <a:solidFill>
                  <a:srgbClr val="919195"/>
                </a:solidFill>
                <a:latin typeface="Arial" panose="020B0604020202020204" pitchFamily="34" charset="0"/>
                <a:ea typeface="Arial Unicode MS" panose="020B0604020202020204" pitchFamily="34" charset="-128"/>
                <a:cs typeface="Arial" panose="020B0604020202020204" pitchFamily="34" charset="0"/>
              </a:rPr>
              <a:t>psychological well-being</a:t>
            </a:r>
            <a:r>
              <a:rPr lang="en-US" sz="3600" dirty="0">
                <a:solidFill>
                  <a:srgbClr val="919195"/>
                </a:solidFill>
                <a:latin typeface="Arial" panose="020B0604020202020204" pitchFamily="34" charset="0"/>
                <a:ea typeface="Arial Unicode MS" panose="020B0604020202020204" pitchFamily="34" charset="-128"/>
                <a:cs typeface="Arial" panose="020B0604020202020204" pitchFamily="34" charset="0"/>
              </a:rPr>
              <a:t>,</a:t>
            </a:r>
            <a:r>
              <a:rPr lang="en-US" sz="3600" dirty="0">
                <a:solidFill>
                  <a:srgbClr val="00467F"/>
                </a:solidFill>
                <a:latin typeface="Arial" panose="020B0604020202020204" pitchFamily="34" charset="0"/>
                <a:ea typeface="Arial Unicode MS" panose="020B0604020202020204" pitchFamily="34" charset="-128"/>
                <a:cs typeface="Arial" panose="020B0604020202020204" pitchFamily="34" charset="0"/>
              </a:rPr>
              <a:t> </a:t>
            </a:r>
            <a:r>
              <a:rPr lang="en-US" sz="36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and</a:t>
            </a:r>
            <a:r>
              <a:rPr lang="en-US" sz="3600" dirty="0">
                <a:solidFill>
                  <a:srgbClr val="00467F"/>
                </a:solidFill>
                <a:latin typeface="Arial" panose="020B0604020202020204" pitchFamily="34" charset="0"/>
                <a:ea typeface="Arial Unicode MS" panose="020B0604020202020204" pitchFamily="34" charset="-128"/>
                <a:cs typeface="Arial" panose="020B0604020202020204" pitchFamily="34" charset="0"/>
              </a:rPr>
              <a:t> </a:t>
            </a:r>
          </a:p>
          <a:p>
            <a:pPr marL="0" indent="0" algn="r">
              <a:spcAft>
                <a:spcPts val="0"/>
              </a:spcAft>
              <a:buNone/>
            </a:pPr>
            <a:r>
              <a:rPr lang="en-US" sz="36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Quality of Life</a:t>
            </a:r>
            <a:r>
              <a:rPr lang="en-US" sz="3600" dirty="0">
                <a:solidFill>
                  <a:srgbClr val="00467F"/>
                </a:solidFill>
                <a:latin typeface="Arial" panose="020B0604020202020204" pitchFamily="34" charset="0"/>
                <a:ea typeface="Arial Unicode MS" panose="020B0604020202020204" pitchFamily="34" charset="-128"/>
                <a:cs typeface="Arial" panose="020B0604020202020204" pitchFamily="34" charset="0"/>
              </a:rPr>
              <a:t>.</a:t>
            </a:r>
          </a:p>
          <a:p>
            <a:pPr marL="0" indent="0" algn="ctr">
              <a:spcAft>
                <a:spcPts val="0"/>
              </a:spcAft>
              <a:buNone/>
            </a:pPr>
            <a:endParaRPr lang="en-US" sz="1400" b="1" dirty="0">
              <a:latin typeface="Arial" panose="020B0604020202020204" pitchFamily="34" charset="0"/>
              <a:cs typeface="Arial" panose="020B0604020202020204" pitchFamily="34" charset="0"/>
            </a:endParaRPr>
          </a:p>
          <a:p>
            <a:pPr marL="0" indent="0" algn="ctr">
              <a:spcAft>
                <a:spcPts val="0"/>
              </a:spcAft>
              <a:buNone/>
            </a:pPr>
            <a:endParaRPr lang="en-US" sz="1400" b="1" dirty="0">
              <a:latin typeface="Arial" panose="020B0604020202020204" pitchFamily="34" charset="0"/>
              <a:cs typeface="Arial" panose="020B0604020202020204" pitchFamily="34" charset="0"/>
            </a:endParaRPr>
          </a:p>
          <a:p>
            <a:pPr marL="0" indent="0" algn="ctr">
              <a:spcAft>
                <a:spcPts val="0"/>
              </a:spcAft>
              <a:buNone/>
            </a:pPr>
            <a:endParaRPr lang="en-US" sz="1400" b="1" dirty="0">
              <a:latin typeface="Arial" panose="020B0604020202020204" pitchFamily="34" charset="0"/>
              <a:cs typeface="Arial" panose="020B0604020202020204" pitchFamily="34" charset="0"/>
            </a:endParaRPr>
          </a:p>
          <a:p>
            <a:pPr marL="0" indent="0" algn="ctr">
              <a:spcAft>
                <a:spcPts val="0"/>
              </a:spcAft>
              <a:buNone/>
            </a:pPr>
            <a:endParaRPr lang="en-US" sz="1400" b="1" dirty="0">
              <a:latin typeface="Arial" panose="020B0604020202020204" pitchFamily="34" charset="0"/>
              <a:cs typeface="Arial" panose="020B0604020202020204" pitchFamily="34" charset="0"/>
            </a:endParaRPr>
          </a:p>
          <a:p>
            <a:pPr marL="0" indent="0" algn="ctr">
              <a:spcAft>
                <a:spcPts val="0"/>
              </a:spcAft>
              <a:buNone/>
            </a:pPr>
            <a:endParaRPr lang="en-US" sz="1400" b="1" dirty="0">
              <a:latin typeface="Arial" panose="020B0604020202020204" pitchFamily="34" charset="0"/>
              <a:cs typeface="Arial" panose="020B0604020202020204" pitchFamily="34" charset="0"/>
            </a:endParaRPr>
          </a:p>
          <a:p>
            <a:pPr marL="0" indent="0" algn="ctr">
              <a:spcAft>
                <a:spcPts val="0"/>
              </a:spcAft>
              <a:buNone/>
              <a:tabLst>
                <a:tab pos="5035550" algn="l"/>
              </a:tabLst>
            </a:pPr>
            <a:r>
              <a:rPr lang="en-US" sz="1400" b="1" dirty="0">
                <a:latin typeface="Arial" panose="020B0604020202020204" pitchFamily="34" charset="0"/>
                <a:cs typeface="Arial" panose="020B0604020202020204" pitchFamily="34" charset="0"/>
              </a:rPr>
              <a:t>	Kelly et al., 2018; White, 2018</a:t>
            </a:r>
          </a:p>
        </p:txBody>
      </p:sp>
    </p:spTree>
    <p:extLst>
      <p:ext uri="{BB962C8B-B14F-4D97-AF65-F5344CB8AC3E}">
        <p14:creationId xmlns:p14="http://schemas.microsoft.com/office/powerpoint/2010/main" val="156764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burning house">
            <a:extLst>
              <a:ext uri="{FF2B5EF4-FFF2-40B4-BE49-F238E27FC236}">
                <a16:creationId xmlns:a16="http://schemas.microsoft.com/office/drawing/2014/main" id="{F80B9C1E-EE2D-4C03-A5EE-FF353ADB8F6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5752" y="3273512"/>
            <a:ext cx="3599248" cy="3276015"/>
          </a:xfrm>
        </p:spPr>
      </p:pic>
      <p:sp>
        <p:nvSpPr>
          <p:cNvPr id="6" name="Title 5"/>
          <p:cNvSpPr>
            <a:spLocks noGrp="1"/>
          </p:cNvSpPr>
          <p:nvPr>
            <p:ph type="title"/>
          </p:nvPr>
        </p:nvSpPr>
        <p:spPr>
          <a:xfrm>
            <a:off x="1922081" y="103693"/>
            <a:ext cx="10102129" cy="3122684"/>
          </a:xfrm>
          <a:noFill/>
        </p:spPr>
        <p:txBody>
          <a:bodyPr vert="horz" lIns="91440" tIns="45720" rIns="91440" bIns="45720" rtlCol="0" anchor="ctr">
            <a:normAutofit/>
          </a:bodyPr>
          <a:lstStyle/>
          <a:p>
            <a:pPr algn="r">
              <a:lnSpc>
                <a:spcPct val="100000"/>
              </a:lnSpc>
              <a:tabLst>
                <a:tab pos="4114800" algn="l"/>
              </a:tabLst>
            </a:pPr>
            <a:r>
              <a:rPr lang="en-US" sz="3600" dirty="0">
                <a:solidFill>
                  <a:srgbClr val="919195"/>
                </a:solidFill>
                <a:latin typeface="Arial" panose="020B0604020202020204" pitchFamily="34" charset="0"/>
                <a:cs typeface="Arial" panose="020B0604020202020204" pitchFamily="34" charset="0"/>
              </a:rPr>
              <a:t>Imagine a serious substance use problem like a burning building… we know how to extinguish the fire – stopping substance use (getting someone detoxed and clinically stable).</a:t>
            </a:r>
            <a:r>
              <a:rPr lang="en-US" sz="1400" dirty="0">
                <a:solidFill>
                  <a:srgbClr val="919195"/>
                </a:solidFill>
                <a:latin typeface="Arial" panose="020B0604020202020204" pitchFamily="34" charset="0"/>
                <a:cs typeface="Arial" panose="020B0604020202020204" pitchFamily="34" charset="0"/>
              </a:rPr>
              <a:t> </a:t>
            </a:r>
            <a:br>
              <a:rPr lang="en-US" sz="1400" dirty="0">
                <a:solidFill>
                  <a:srgbClr val="919195"/>
                </a:solidFill>
                <a:latin typeface="Arial" panose="020B0604020202020204" pitchFamily="34" charset="0"/>
                <a:cs typeface="Arial" panose="020B0604020202020204" pitchFamily="34" charset="0"/>
              </a:rPr>
            </a:br>
            <a:br>
              <a:rPr lang="en-US" sz="1400" dirty="0">
                <a:solidFill>
                  <a:srgbClr val="919195"/>
                </a:solidFill>
                <a:latin typeface="Arial" panose="020B0604020202020204" pitchFamily="34" charset="0"/>
                <a:cs typeface="Arial" panose="020B0604020202020204" pitchFamily="34" charset="0"/>
              </a:rPr>
            </a:br>
            <a:br>
              <a:rPr lang="en-US" sz="1400" dirty="0">
                <a:solidFill>
                  <a:srgbClr val="919195"/>
                </a:solidFill>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Kelly et al., 2018; White, 2018</a:t>
            </a:r>
            <a:endParaRPr lang="en-US" sz="1400" dirty="0">
              <a:solidFill>
                <a:srgbClr val="91919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981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07" y="71690"/>
            <a:ext cx="10515600" cy="635319"/>
          </a:xfrm>
        </p:spPr>
        <p:txBody>
          <a:bodyPr>
            <a:normAutofit/>
          </a:bodyPr>
          <a:lstStyle/>
          <a:p>
            <a:r>
              <a:rPr lang="en-US" sz="28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BUT… we have been less successful in:</a:t>
            </a:r>
          </a:p>
        </p:txBody>
      </p:sp>
      <p:sp>
        <p:nvSpPr>
          <p:cNvPr id="3" name="Content Placeholder 2"/>
          <p:cNvSpPr>
            <a:spLocks noGrp="1"/>
          </p:cNvSpPr>
          <p:nvPr>
            <p:ph idx="1"/>
          </p:nvPr>
        </p:nvSpPr>
        <p:spPr>
          <a:xfrm>
            <a:off x="203207" y="716768"/>
            <a:ext cx="11785585" cy="3151848"/>
          </a:xfrm>
        </p:spPr>
        <p:txBody>
          <a:bodyPr>
            <a:normAutofit/>
          </a:bodyPr>
          <a:lstStyle/>
          <a:p>
            <a:pPr marL="233363" indent="-233363">
              <a:spcBef>
                <a:spcPts val="0"/>
              </a:spcBef>
              <a:spcAft>
                <a:spcPts val="1000"/>
              </a:spcAft>
              <a:buSzPct val="80000"/>
              <a:buFont typeface="Arial" panose="020B0604020202020204" pitchFamily="34" charset="0"/>
              <a:buChar char="•"/>
            </a:pPr>
            <a:r>
              <a:rPr lang="en-US" sz="2400" b="1" dirty="0">
                <a:solidFill>
                  <a:srgbClr val="919195"/>
                </a:solidFill>
                <a:latin typeface="Arial" panose="020B0604020202020204" pitchFamily="34" charset="0"/>
                <a:cs typeface="Arial" panose="020B0604020202020204" pitchFamily="34" charset="0"/>
              </a:rPr>
              <a:t>preventing the fire from restarting – </a:t>
            </a:r>
            <a:r>
              <a:rPr lang="en-US" sz="2400" b="1" dirty="0">
                <a:solidFill>
                  <a:srgbClr val="00467F"/>
                </a:solidFill>
                <a:latin typeface="Arial" panose="020B0604020202020204" pitchFamily="34" charset="0"/>
                <a:cs typeface="Arial" panose="020B0604020202020204" pitchFamily="34" charset="0"/>
              </a:rPr>
              <a:t>preventing relapse</a:t>
            </a:r>
          </a:p>
          <a:p>
            <a:pPr marL="233363" indent="-233363">
              <a:spcAft>
                <a:spcPts val="1000"/>
              </a:spcAft>
              <a:buFont typeface="Arial" panose="020B0604020202020204" pitchFamily="34" charset="0"/>
              <a:buChar char="•"/>
            </a:pPr>
            <a:r>
              <a:rPr lang="en-US" sz="2400" b="1" dirty="0">
                <a:solidFill>
                  <a:srgbClr val="919195"/>
                </a:solidFill>
                <a:latin typeface="Arial" panose="020B0604020202020204" pitchFamily="34" charset="0"/>
                <a:cs typeface="Arial" panose="020B0604020202020204" pitchFamily="34" charset="0"/>
              </a:rPr>
              <a:t>providing the architectural planning for reconstructing that person’s life once the fire is out – </a:t>
            </a:r>
            <a:r>
              <a:rPr lang="en-US" sz="2400" b="1" dirty="0">
                <a:solidFill>
                  <a:srgbClr val="00467F"/>
                </a:solidFill>
              </a:rPr>
              <a:t>comprehensive treatment planning</a:t>
            </a:r>
            <a:endParaRPr lang="en-US" sz="2400" b="1" dirty="0">
              <a:solidFill>
                <a:srgbClr val="919195"/>
              </a:solidFill>
              <a:latin typeface="Arial" panose="020B0604020202020204" pitchFamily="34" charset="0"/>
              <a:cs typeface="Arial" panose="020B0604020202020204" pitchFamily="34" charset="0"/>
            </a:endParaRPr>
          </a:p>
          <a:p>
            <a:pPr marL="233363" indent="-233363">
              <a:spcBef>
                <a:spcPts val="0"/>
              </a:spcBef>
              <a:spcAft>
                <a:spcPts val="1000"/>
              </a:spcAft>
              <a:buSzPct val="80000"/>
              <a:buFont typeface="Arial" panose="020B0604020202020204" pitchFamily="34" charset="0"/>
              <a:buChar char="•"/>
            </a:pPr>
            <a:r>
              <a:rPr lang="en-US" sz="2400" b="1" dirty="0">
                <a:solidFill>
                  <a:srgbClr val="919195"/>
                </a:solidFill>
                <a:latin typeface="Arial" panose="020B0604020202020204" pitchFamily="34" charset="0"/>
                <a:cs typeface="Arial" panose="020B0604020202020204" pitchFamily="34" charset="0"/>
              </a:rPr>
              <a:t>providing access to the building materials –</a:t>
            </a:r>
            <a:r>
              <a:rPr lang="en-US" sz="2400" b="1" dirty="0">
                <a:solidFill>
                  <a:schemeClr val="tx1">
                    <a:lumMod val="65000"/>
                    <a:lumOff val="35000"/>
                  </a:schemeClr>
                </a:solidFill>
                <a:latin typeface="Arial" panose="020B0604020202020204" pitchFamily="34" charset="0"/>
                <a:cs typeface="Arial" panose="020B0604020202020204" pitchFamily="34" charset="0"/>
              </a:rPr>
              <a:t> </a:t>
            </a:r>
            <a:r>
              <a:rPr lang="en-US" sz="2400" b="1" dirty="0">
                <a:solidFill>
                  <a:srgbClr val="00467F"/>
                </a:solidFill>
                <a:latin typeface="Arial" panose="020B0604020202020204" pitchFamily="34" charset="0"/>
                <a:cs typeface="Arial" panose="020B0604020202020204" pitchFamily="34" charset="0"/>
              </a:rPr>
              <a:t>recovery capital </a:t>
            </a:r>
            <a:r>
              <a:rPr lang="en-US" sz="2400" b="1" dirty="0">
                <a:solidFill>
                  <a:srgbClr val="919195"/>
                </a:solidFill>
                <a:latin typeface="Arial" panose="020B0604020202020204" pitchFamily="34" charset="0"/>
                <a:cs typeface="Arial" panose="020B0604020202020204" pitchFamily="34" charset="0"/>
              </a:rPr>
              <a:t>–</a:t>
            </a:r>
            <a:r>
              <a:rPr lang="en-US" sz="2400" b="1" dirty="0">
                <a:solidFill>
                  <a:srgbClr val="00467F"/>
                </a:solidFill>
                <a:latin typeface="Arial" panose="020B0604020202020204" pitchFamily="34" charset="0"/>
                <a:cs typeface="Arial" panose="020B0604020202020204" pitchFamily="34" charset="0"/>
              </a:rPr>
              <a:t> </a:t>
            </a:r>
            <a:r>
              <a:rPr lang="en-US" sz="2400" b="1" dirty="0">
                <a:solidFill>
                  <a:srgbClr val="919195"/>
                </a:solidFill>
                <a:latin typeface="Arial" panose="020B0604020202020204" pitchFamily="34" charset="0"/>
                <a:cs typeface="Arial" panose="020B0604020202020204" pitchFamily="34" charset="0"/>
              </a:rPr>
              <a:t>necessary to reconstruct their lives</a:t>
            </a:r>
          </a:p>
          <a:p>
            <a:pPr marL="233363" indent="-233363">
              <a:spcAft>
                <a:spcPts val="1000"/>
              </a:spcAft>
              <a:buFont typeface="Arial" panose="020B0604020202020204" pitchFamily="34" charset="0"/>
              <a:buChar char="•"/>
            </a:pPr>
            <a:r>
              <a:rPr lang="en-US" sz="2400" b="1" dirty="0">
                <a:solidFill>
                  <a:srgbClr val="919195"/>
                </a:solidFill>
                <a:latin typeface="Arial" panose="020B0604020202020204" pitchFamily="34" charset="0"/>
                <a:cs typeface="Arial" panose="020B0604020202020204" pitchFamily="34" charset="0"/>
              </a:rPr>
              <a:t>granting the “rebuilding permits” needed to allow the recovery process to begin – </a:t>
            </a:r>
            <a:r>
              <a:rPr lang="en-US" sz="2400" b="1" dirty="0">
                <a:solidFill>
                  <a:srgbClr val="00467F"/>
                </a:solidFill>
                <a:latin typeface="Arial" panose="020B0604020202020204" pitchFamily="34" charset="0"/>
                <a:cs typeface="Arial" panose="020B0604020202020204" pitchFamily="34" charset="0"/>
              </a:rPr>
              <a:t>advocating for individuals to help navigate systems</a:t>
            </a:r>
            <a:endParaRPr lang="en-US" sz="2400" dirty="0">
              <a:solidFill>
                <a:srgbClr val="919195"/>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1238F71-6C90-4DC6-8F5D-841FD4D4EBD1}"/>
              </a:ext>
            </a:extLst>
          </p:cNvPr>
          <p:cNvSpPr txBox="1">
            <a:spLocks/>
          </p:cNvSpPr>
          <p:nvPr/>
        </p:nvSpPr>
        <p:spPr>
          <a:xfrm>
            <a:off x="148507" y="3925267"/>
            <a:ext cx="11937985" cy="1525963"/>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0"/>
              </a:spcAft>
              <a:tabLst>
                <a:tab pos="9261475" algn="l"/>
              </a:tabLst>
            </a:pPr>
            <a:r>
              <a:rPr lang="en-US" sz="2800" b="1" dirty="0">
                <a:solidFill>
                  <a:srgbClr val="00467F"/>
                </a:solidFill>
              </a:rPr>
              <a:t>If someone has a criminal record, for example often directly related to their substance use, they often cannot get a job, housing, or a loan for college or job training. 	</a:t>
            </a:r>
            <a:r>
              <a:rPr lang="en-US" sz="1400" b="1" dirty="0"/>
              <a:t>Kelly et al., 2018; White, 2018</a:t>
            </a:r>
            <a:endParaRPr lang="en-US" sz="1500" b="1" dirty="0"/>
          </a:p>
        </p:txBody>
      </p:sp>
    </p:spTree>
    <p:extLst>
      <p:ext uri="{BB962C8B-B14F-4D97-AF65-F5344CB8AC3E}">
        <p14:creationId xmlns:p14="http://schemas.microsoft.com/office/powerpoint/2010/main" val="703203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wheelbarrow with building supplies">
            <a:extLst>
              <a:ext uri="{FF2B5EF4-FFF2-40B4-BE49-F238E27FC236}">
                <a16:creationId xmlns:a16="http://schemas.microsoft.com/office/drawing/2014/main" id="{71A6B0A9-3CE8-40A5-9296-1C79E5F1990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5610" b="4875"/>
          <a:stretch/>
        </p:blipFill>
        <p:spPr>
          <a:xfrm>
            <a:off x="6528391" y="822019"/>
            <a:ext cx="5663609" cy="4614530"/>
          </a:xfrm>
        </p:spPr>
      </p:pic>
      <p:sp>
        <p:nvSpPr>
          <p:cNvPr id="4" name="Title 3"/>
          <p:cNvSpPr>
            <a:spLocks noGrp="1"/>
          </p:cNvSpPr>
          <p:nvPr>
            <p:ph type="title"/>
          </p:nvPr>
        </p:nvSpPr>
        <p:spPr>
          <a:xfrm>
            <a:off x="242779" y="249526"/>
            <a:ext cx="6041064" cy="6013051"/>
          </a:xfrm>
          <a:noFill/>
        </p:spPr>
        <p:txBody>
          <a:bodyPr vert="horz" lIns="91440" tIns="45720" rIns="91440" bIns="45720" rtlCol="0" anchor="t">
            <a:noAutofit/>
          </a:bodyPr>
          <a:lstStyle/>
          <a:p>
            <a:pPr>
              <a:lnSpc>
                <a:spcPct val="100000"/>
              </a:lnSpc>
            </a:pPr>
            <a:r>
              <a:rPr lang="en-US" sz="3200" dirty="0">
                <a:solidFill>
                  <a:srgbClr val="00467F"/>
                </a:solidFill>
                <a:latin typeface="Arial" panose="020B0604020202020204" pitchFamily="34" charset="0"/>
                <a:cs typeface="Arial" panose="020B0604020202020204" pitchFamily="34" charset="0"/>
              </a:rPr>
              <a:t>Partnerships between treatment providers and RCOs are needed to help people gain access to the “building materials” (recovery capital), especially to reconstruct their lives early in the recovery phase. </a:t>
            </a:r>
            <a:br>
              <a:rPr lang="en-US" sz="3200"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br>
              <a:rPr lang="en-US" sz="1400" b="1" dirty="0">
                <a:solidFill>
                  <a:srgbClr val="00467F"/>
                </a:solidFill>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Kelly et al., 2018; White, 2018</a:t>
            </a:r>
            <a:endParaRPr lang="en-US" sz="3200" b="1"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096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silhouette with social and personal resource illustrations">
            <a:extLst>
              <a:ext uri="{FF2B5EF4-FFF2-40B4-BE49-F238E27FC236}">
                <a16:creationId xmlns:a16="http://schemas.microsoft.com/office/drawing/2014/main" id="{3EE3A9FF-223D-40BD-AF93-985FA5099F7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9114" b="18558"/>
          <a:stretch/>
        </p:blipFill>
        <p:spPr>
          <a:xfrm>
            <a:off x="3067704" y="1879512"/>
            <a:ext cx="6056592" cy="3987209"/>
          </a:xfrm>
        </p:spPr>
      </p:pic>
      <p:sp>
        <p:nvSpPr>
          <p:cNvPr id="2" name="Title 1"/>
          <p:cNvSpPr>
            <a:spLocks noGrp="1"/>
          </p:cNvSpPr>
          <p:nvPr>
            <p:ph type="title"/>
          </p:nvPr>
        </p:nvSpPr>
        <p:spPr>
          <a:xfrm>
            <a:off x="194930" y="180761"/>
            <a:ext cx="11802140" cy="1541718"/>
          </a:xfrm>
          <a:noFill/>
        </p:spPr>
        <p:txBody>
          <a:bodyPr vert="horz" lIns="91440" tIns="45720" rIns="91440" bIns="45720" rtlCol="0" anchor="ctr">
            <a:normAutofit/>
          </a:bodyPr>
          <a:lstStyle/>
          <a:p>
            <a:pPr algn="ctr"/>
            <a:r>
              <a:rPr lang="en-US" sz="3200" b="1" dirty="0">
                <a:solidFill>
                  <a:srgbClr val="00467F"/>
                </a:solidFill>
                <a:latin typeface="Arial" panose="020B0604020202020204" pitchFamily="34" charset="0"/>
                <a:cs typeface="Arial" panose="020B0604020202020204" pitchFamily="34" charset="0"/>
              </a:rPr>
              <a:t>‘recovery capital’ refers to the sum of resources necessary to initiate and sustain recovery from substance misuse</a:t>
            </a:r>
          </a:p>
        </p:txBody>
      </p:sp>
      <p:sp>
        <p:nvSpPr>
          <p:cNvPr id="5" name="Content Placeholder 4">
            <a:extLst>
              <a:ext uri="{FF2B5EF4-FFF2-40B4-BE49-F238E27FC236}">
                <a16:creationId xmlns:a16="http://schemas.microsoft.com/office/drawing/2014/main" id="{F806A29C-5FEC-4B39-80D7-289AC04B5DE9}"/>
              </a:ext>
            </a:extLst>
          </p:cNvPr>
          <p:cNvSpPr>
            <a:spLocks noGrp="1"/>
          </p:cNvSpPr>
          <p:nvPr>
            <p:ph sz="half" idx="1"/>
          </p:nvPr>
        </p:nvSpPr>
        <p:spPr>
          <a:xfrm>
            <a:off x="9930809" y="5151338"/>
            <a:ext cx="2169042" cy="341436"/>
          </a:xfrm>
        </p:spPr>
        <p:txBody>
          <a:bodyPr>
            <a:normAutofit/>
          </a:bodyPr>
          <a:lstStyle/>
          <a:p>
            <a:pPr marL="0" indent="0" algn="ctr">
              <a:buNone/>
            </a:pPr>
            <a:r>
              <a:rPr lang="en-US" sz="1400" b="1" dirty="0">
                <a:solidFill>
                  <a:prstClr val="black"/>
                </a:solidFill>
                <a:latin typeface="Arial" panose="020B0604020202020204" pitchFamily="34" charset="0"/>
                <a:cs typeface="Arial" panose="020B0604020202020204" pitchFamily="34" charset="0"/>
              </a:rPr>
              <a:t>Best &amp; </a:t>
            </a:r>
            <a:r>
              <a:rPr lang="en-US" sz="1400" b="1" dirty="0" err="1">
                <a:solidFill>
                  <a:prstClr val="black"/>
                </a:solidFill>
                <a:latin typeface="Arial" panose="020B0604020202020204" pitchFamily="34" charset="0"/>
                <a:cs typeface="Arial" panose="020B0604020202020204" pitchFamily="34" charset="0"/>
              </a:rPr>
              <a:t>Laudet</a:t>
            </a:r>
            <a:r>
              <a:rPr lang="en-US" sz="1400" b="1" dirty="0">
                <a:solidFill>
                  <a:prstClr val="black"/>
                </a:solidFill>
                <a:latin typeface="Arial" panose="020B0604020202020204" pitchFamily="34" charset="0"/>
                <a:cs typeface="Arial" panose="020B0604020202020204" pitchFamily="34" charset="0"/>
              </a:rPr>
              <a:t>, 2010</a:t>
            </a:r>
          </a:p>
        </p:txBody>
      </p:sp>
    </p:spTree>
    <p:extLst>
      <p:ext uri="{BB962C8B-B14F-4D97-AF65-F5344CB8AC3E}">
        <p14:creationId xmlns:p14="http://schemas.microsoft.com/office/powerpoint/2010/main" val="1824218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43897"/>
            <a:ext cx="10515600" cy="849236"/>
          </a:xfrm>
        </p:spPr>
        <p:txBody>
          <a:bodyPr vert="horz" lIns="91440" tIns="45720" rIns="91440" bIns="45720" rtlCol="0" anchor="ctr">
            <a:normAutofit/>
          </a:bodyPr>
          <a:lstStyle/>
          <a:p>
            <a:pPr algn="ctr"/>
            <a:r>
              <a:rPr lang="en-US" sz="3600" b="1" kern="1200" dirty="0">
                <a:solidFill>
                  <a:srgbClr val="919195"/>
                </a:solidFill>
                <a:latin typeface="Arial" panose="020B0604020202020204" pitchFamily="34" charset="0"/>
                <a:cs typeface="Arial" panose="020B0604020202020204" pitchFamily="34" charset="0"/>
              </a:rPr>
              <a:t>Key Components of Recovery Capital</a:t>
            </a:r>
          </a:p>
        </p:txBody>
      </p:sp>
      <p:sp>
        <p:nvSpPr>
          <p:cNvPr id="3" name="Content Placeholder 2"/>
          <p:cNvSpPr>
            <a:spLocks noGrp="1"/>
          </p:cNvSpPr>
          <p:nvPr>
            <p:ph idx="1"/>
          </p:nvPr>
        </p:nvSpPr>
        <p:spPr>
          <a:xfrm>
            <a:off x="69110" y="1045533"/>
            <a:ext cx="12122890" cy="4370529"/>
          </a:xfrm>
        </p:spPr>
        <p:txBody>
          <a:bodyPr vert="horz" lIns="91440" tIns="45720" rIns="91440" bIns="45720" rtlCol="0" anchor="t">
            <a:normAutofit/>
          </a:bodyPr>
          <a:lstStyle/>
          <a:p>
            <a:pPr marL="0">
              <a:spcBef>
                <a:spcPts val="0"/>
              </a:spcBef>
              <a:spcAft>
                <a:spcPts val="1800"/>
              </a:spcAft>
            </a:pPr>
            <a:r>
              <a:rPr lang="en-US" b="1" dirty="0">
                <a:solidFill>
                  <a:srgbClr val="00467F"/>
                </a:solidFill>
                <a:latin typeface="Arial" panose="020B0604020202020204" pitchFamily="34" charset="0"/>
                <a:cs typeface="Arial" panose="020B0604020202020204" pitchFamily="34" charset="0"/>
              </a:rPr>
              <a:t>Social capital </a:t>
            </a:r>
            <a:r>
              <a:rPr lang="en-US" sz="2800" b="1" dirty="0">
                <a:latin typeface="Arial" panose="020B0604020202020204" pitchFamily="34" charset="0"/>
                <a:cs typeface="Arial" panose="020B0604020202020204" pitchFamily="34" charset="0"/>
              </a:rPr>
              <a:t>– the sum of resources each person has as a result of their relationships, and includes both support from and obligations </a:t>
            </a:r>
          </a:p>
          <a:p>
            <a:pPr marL="0">
              <a:spcBef>
                <a:spcPts val="0"/>
              </a:spcBef>
              <a:spcAft>
                <a:spcPts val="1800"/>
              </a:spcAft>
            </a:pPr>
            <a:r>
              <a:rPr lang="en-US" b="1" dirty="0">
                <a:solidFill>
                  <a:srgbClr val="00467F"/>
                </a:solidFill>
                <a:latin typeface="Arial" panose="020B0604020202020204" pitchFamily="34" charset="0"/>
                <a:cs typeface="Arial" panose="020B0604020202020204" pitchFamily="34" charset="0"/>
              </a:rPr>
              <a:t>Physical capital </a:t>
            </a:r>
            <a:r>
              <a:rPr lang="en-US" sz="2800" b="1" dirty="0">
                <a:latin typeface="Arial" panose="020B0604020202020204" pitchFamily="34" charset="0"/>
                <a:cs typeface="Arial" panose="020B0604020202020204" pitchFamily="34" charset="0"/>
              </a:rPr>
              <a:t>– tangible assets, such as property and money </a:t>
            </a:r>
          </a:p>
          <a:p>
            <a:pPr marL="0">
              <a:spcBef>
                <a:spcPts val="0"/>
              </a:spcBef>
              <a:spcAft>
                <a:spcPts val="1800"/>
              </a:spcAft>
            </a:pPr>
            <a:r>
              <a:rPr lang="en-US" b="1" dirty="0">
                <a:solidFill>
                  <a:srgbClr val="00467F"/>
                </a:solidFill>
                <a:latin typeface="Arial" panose="020B0604020202020204" pitchFamily="34" charset="0"/>
                <a:cs typeface="Arial" panose="020B0604020202020204" pitchFamily="34" charset="0"/>
              </a:rPr>
              <a:t>Human capital </a:t>
            </a:r>
            <a:r>
              <a:rPr lang="en-US" sz="2800" b="1" dirty="0">
                <a:latin typeface="Arial" panose="020B0604020202020204" pitchFamily="34" charset="0"/>
                <a:cs typeface="Arial" panose="020B0604020202020204" pitchFamily="34" charset="0"/>
              </a:rPr>
              <a:t>– the skills, positive health, aspirations and hopes, and personal resources that will enable the individual to prosper</a:t>
            </a:r>
          </a:p>
          <a:p>
            <a:pPr marL="0">
              <a:spcBef>
                <a:spcPts val="0"/>
              </a:spcBef>
              <a:spcAft>
                <a:spcPts val="0"/>
              </a:spcAft>
            </a:pPr>
            <a:r>
              <a:rPr lang="en-US" b="1" dirty="0">
                <a:solidFill>
                  <a:srgbClr val="00467F"/>
                </a:solidFill>
                <a:latin typeface="Arial" panose="020B0604020202020204" pitchFamily="34" charset="0"/>
                <a:cs typeface="Arial" panose="020B0604020202020204" pitchFamily="34" charset="0"/>
              </a:rPr>
              <a:t>Cultural capital </a:t>
            </a:r>
            <a:r>
              <a:rPr lang="en-US" sz="2800" b="1" dirty="0">
                <a:latin typeface="Arial" panose="020B0604020202020204" pitchFamily="34" charset="0"/>
                <a:cs typeface="Arial" panose="020B0604020202020204" pitchFamily="34" charset="0"/>
              </a:rPr>
              <a:t>– the values, beliefs and attitudes that link to social conformity</a:t>
            </a:r>
          </a:p>
          <a:p>
            <a:pPr>
              <a:spcAft>
                <a:spcPts val="1200"/>
              </a:spcAft>
              <a:tabLst>
                <a:tab pos="9601200" algn="l"/>
              </a:tabLst>
            </a:pPr>
            <a:r>
              <a:rPr lang="en-US" sz="1400" b="1" dirty="0">
                <a:solidFill>
                  <a:prstClr val="black"/>
                </a:solidFill>
              </a:rPr>
              <a:t>	Cloud &amp; </a:t>
            </a:r>
            <a:r>
              <a:rPr lang="en-US" sz="1400" b="1" dirty="0" err="1">
                <a:solidFill>
                  <a:prstClr val="black"/>
                </a:solidFill>
              </a:rPr>
              <a:t>Granfield</a:t>
            </a:r>
            <a:r>
              <a:rPr lang="en-US" sz="1400" b="1" dirty="0">
                <a:solidFill>
                  <a:prstClr val="black"/>
                </a:solidFill>
              </a:rPr>
              <a:t>, 2008</a:t>
            </a:r>
          </a:p>
        </p:txBody>
      </p:sp>
    </p:spTree>
    <p:extLst>
      <p:ext uri="{BB962C8B-B14F-4D97-AF65-F5344CB8AC3E}">
        <p14:creationId xmlns:p14="http://schemas.microsoft.com/office/powerpoint/2010/main" val="2084669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34"/>
            <a:ext cx="10515600" cy="656492"/>
          </a:xfrm>
        </p:spPr>
        <p:txBody>
          <a:bodyPr>
            <a:noAutofit/>
          </a:bodyPr>
          <a:lstStyle/>
          <a:p>
            <a:pPr algn="ctr"/>
            <a:r>
              <a:rPr lang="en-US" sz="3600" b="1" dirty="0">
                <a:solidFill>
                  <a:srgbClr val="00467F"/>
                </a:solidFill>
                <a:latin typeface="Arial" panose="020B0604020202020204" pitchFamily="34" charset="0"/>
                <a:ea typeface="Arial Unicode MS" panose="020B0604020202020204" pitchFamily="34" charset="-128"/>
                <a:cs typeface="Arial" panose="020B0604020202020204" pitchFamily="34" charset="0"/>
              </a:rPr>
              <a:t>Recovery Capital Problem Severity Matrix</a:t>
            </a:r>
          </a:p>
        </p:txBody>
      </p:sp>
      <p:pic>
        <p:nvPicPr>
          <p:cNvPr id="8" name="Content Placeholder 7" descr="matrix">
            <a:extLst>
              <a:ext uri="{FF2B5EF4-FFF2-40B4-BE49-F238E27FC236}">
                <a16:creationId xmlns:a16="http://schemas.microsoft.com/office/drawing/2014/main" id="{0D67C0EF-2BAB-4561-B675-F4F26831E393}"/>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693" t="3472" r="1281" b="3253"/>
          <a:stretch/>
        </p:blipFill>
        <p:spPr>
          <a:xfrm>
            <a:off x="1329439" y="850987"/>
            <a:ext cx="9533122" cy="4663440"/>
          </a:xfrm>
        </p:spPr>
      </p:pic>
      <p:sp>
        <p:nvSpPr>
          <p:cNvPr id="6" name="Content Placeholder 5">
            <a:extLst>
              <a:ext uri="{FF2B5EF4-FFF2-40B4-BE49-F238E27FC236}">
                <a16:creationId xmlns:a16="http://schemas.microsoft.com/office/drawing/2014/main" id="{B3040101-1797-4F93-966B-5CDC4C267D68}"/>
              </a:ext>
            </a:extLst>
          </p:cNvPr>
          <p:cNvSpPr>
            <a:spLocks noGrp="1"/>
          </p:cNvSpPr>
          <p:nvPr>
            <p:ph sz="half" idx="2"/>
          </p:nvPr>
        </p:nvSpPr>
        <p:spPr>
          <a:xfrm>
            <a:off x="5083249" y="5746092"/>
            <a:ext cx="2025502" cy="300887"/>
          </a:xfrm>
        </p:spPr>
        <p:txBody>
          <a:bodyPr anchor="ctr">
            <a:normAutofit lnSpcReduction="10000"/>
          </a:bodyPr>
          <a:lstStyle/>
          <a:p>
            <a:pPr marL="0" indent="0" algn="ctr">
              <a:buNone/>
            </a:pPr>
            <a:r>
              <a:rPr lang="en-US" sz="1400" b="1" dirty="0">
                <a:latin typeface="Arial" panose="020B0604020202020204" pitchFamily="34" charset="0"/>
                <a:cs typeface="Arial" panose="020B0604020202020204" pitchFamily="34" charset="0"/>
              </a:rPr>
              <a:t>White &amp; Cloud, 2008</a:t>
            </a:r>
          </a:p>
        </p:txBody>
      </p:sp>
    </p:spTree>
    <p:extLst>
      <p:ext uri="{BB962C8B-B14F-4D97-AF65-F5344CB8AC3E}">
        <p14:creationId xmlns:p14="http://schemas.microsoft.com/office/powerpoint/2010/main" val="22639309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3259</Words>
  <Application>Microsoft Office PowerPoint</Application>
  <PresentationFormat>Widescreen</PresentationFormat>
  <Paragraphs>160</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Arial Unicode MS</vt:lpstr>
      <vt:lpstr>Calibri</vt:lpstr>
      <vt:lpstr>Custom Design</vt:lpstr>
      <vt:lpstr>Recovery Capital... </vt:lpstr>
      <vt:lpstr>Disclaimer</vt:lpstr>
      <vt:lpstr>Resolving alcohol and other drug problems is not just a matter of abstinence or symptom reductions, but …</vt:lpstr>
      <vt:lpstr>Imagine a serious substance use problem like a burning building… we know how to extinguish the fire – stopping substance use (getting someone detoxed and clinically stable).    Kelly et al., 2018; White, 2018</vt:lpstr>
      <vt:lpstr>BUT… we have been less successful in:</vt:lpstr>
      <vt:lpstr>Partnerships between treatment providers and RCOs are needed to help people gain access to the “building materials” (recovery capital), especially to reconstruct their lives early in the recovery phase.            Kelly et al., 2018; White, 2018</vt:lpstr>
      <vt:lpstr>‘recovery capital’ refers to the sum of resources necessary to initiate and sustain recovery from substance misuse</vt:lpstr>
      <vt:lpstr>Key Components of Recovery Capital</vt:lpstr>
      <vt:lpstr>Recovery Capital Problem Severity Matrix</vt:lpstr>
      <vt:lpstr>Recovery Capital Scales</vt:lpstr>
      <vt:lpstr>Increases in recovery capital can spark turning points that end addiction careers, trigger recovery initiation, elevate coping abilities, and enhance quality of life in long-term recovery. </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Capital...</dc:title>
  <dc:creator>roget@unr.edu</dc:creator>
  <cp:lastModifiedBy>Joyce A Hartje</cp:lastModifiedBy>
  <cp:revision>37</cp:revision>
  <dcterms:created xsi:type="dcterms:W3CDTF">2020-01-13T17:56:04Z</dcterms:created>
  <dcterms:modified xsi:type="dcterms:W3CDTF">2020-03-05T22:51:25Z</dcterms:modified>
</cp:coreProperties>
</file>