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709" r:id="rId2"/>
  </p:sldMasterIdLst>
  <p:notesMasterIdLst>
    <p:notesMasterId r:id="rId15"/>
  </p:notesMasterIdLst>
  <p:sldIdLst>
    <p:sldId id="321" r:id="rId3"/>
    <p:sldId id="319" r:id="rId4"/>
    <p:sldId id="258" r:id="rId5"/>
    <p:sldId id="328" r:id="rId6"/>
    <p:sldId id="329" r:id="rId7"/>
    <p:sldId id="330" r:id="rId8"/>
    <p:sldId id="331" r:id="rId9"/>
    <p:sldId id="263" r:id="rId10"/>
    <p:sldId id="264" r:id="rId11"/>
    <p:sldId id="335" r:id="rId12"/>
    <p:sldId id="336" r:id="rId13"/>
    <p:sldId id="320"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804400"/>
    <a:srgbClr val="404264"/>
    <a:srgbClr val="075388"/>
    <a:srgbClr val="494B72"/>
    <a:srgbClr val="F2F2F2"/>
    <a:srgbClr val="FE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C97D9E-B83A-4073-AE94-8E8E3455A0EB}" v="162" dt="2020-01-10T21:26:22.714"/>
    <p1510:client id="{5FBB7459-BA87-4A6D-8206-2D6F6C70ED76}" v="27" dt="2020-01-10T22:34:25.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5" autoAdjust="0"/>
    <p:restoredTop sz="96215" autoAdjust="0"/>
  </p:normalViewPr>
  <p:slideViewPr>
    <p:cSldViewPr snapToGrid="0">
      <p:cViewPr varScale="1">
        <p:scale>
          <a:sx n="102" d="100"/>
          <a:sy n="102" d="100"/>
        </p:scale>
        <p:origin x="828" y="72"/>
      </p:cViewPr>
      <p:guideLst/>
    </p:cSldViewPr>
  </p:slideViewPr>
  <p:notesTextViewPr>
    <p:cViewPr>
      <p:scale>
        <a:sx n="1" d="1"/>
        <a:sy n="1" d="1"/>
      </p:scale>
      <p:origin x="0" y="0"/>
    </p:cViewPr>
  </p:notesTextViewPr>
  <p:sorterViewPr>
    <p:cViewPr>
      <p:scale>
        <a:sx n="140" d="100"/>
        <a:sy n="140" d="100"/>
      </p:scale>
      <p:origin x="0" y="0"/>
    </p:cViewPr>
  </p:sorterViewPr>
  <p:notesViewPr>
    <p:cSldViewPr snapToGrid="0">
      <p:cViewPr varScale="1">
        <p:scale>
          <a:sx n="81" d="100"/>
          <a:sy n="81" d="100"/>
        </p:scale>
        <p:origin x="38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N Wise" userId="fc88f7b4-0f21-4365-915e-f927eafecd78" providerId="ADAL" clId="{5FBB7459-BA87-4A6D-8206-2D6F6C70ED76}"/>
    <pc:docChg chg="undo custSel mod modSld">
      <pc:chgData name="Jessica N Wise" userId="fc88f7b4-0f21-4365-915e-f927eafecd78" providerId="ADAL" clId="{5FBB7459-BA87-4A6D-8206-2D6F6C70ED76}" dt="2020-01-10T22:38:22.806" v="156" actId="1076"/>
      <pc:docMkLst>
        <pc:docMk/>
      </pc:docMkLst>
      <pc:sldChg chg="addSp delSp modSp">
        <pc:chgData name="Jessica N Wise" userId="fc88f7b4-0f21-4365-915e-f927eafecd78" providerId="ADAL" clId="{5FBB7459-BA87-4A6D-8206-2D6F6C70ED76}" dt="2020-01-10T22:38:22.806" v="156" actId="1076"/>
        <pc:sldMkLst>
          <pc:docMk/>
          <pc:sldMk cId="3743544631" sldId="322"/>
        </pc:sldMkLst>
        <pc:spChg chg="mod">
          <ac:chgData name="Jessica N Wise" userId="fc88f7b4-0f21-4365-915e-f927eafecd78" providerId="ADAL" clId="{5FBB7459-BA87-4A6D-8206-2D6F6C70ED76}" dt="2020-01-10T22:37:30.551" v="148" actId="404"/>
          <ac:spMkLst>
            <pc:docMk/>
            <pc:sldMk cId="3743544631" sldId="322"/>
            <ac:spMk id="2" creationId="{6C4177F6-9127-4CB1-979A-65D66D92D8C8}"/>
          </ac:spMkLst>
        </pc:spChg>
        <pc:spChg chg="mod">
          <ac:chgData name="Jessica N Wise" userId="fc88f7b4-0f21-4365-915e-f927eafecd78" providerId="ADAL" clId="{5FBB7459-BA87-4A6D-8206-2D6F6C70ED76}" dt="2020-01-10T22:37:53.725" v="153" actId="120"/>
          <ac:spMkLst>
            <pc:docMk/>
            <pc:sldMk cId="3743544631" sldId="322"/>
            <ac:spMk id="4" creationId="{95CAB983-7412-4B2E-8FF2-3B045AA535F5}"/>
          </ac:spMkLst>
        </pc:spChg>
        <pc:spChg chg="mod">
          <ac:chgData name="Jessica N Wise" userId="fc88f7b4-0f21-4365-915e-f927eafecd78" providerId="ADAL" clId="{5FBB7459-BA87-4A6D-8206-2D6F6C70ED76}" dt="2020-01-10T22:38:08.538" v="154" actId="1076"/>
          <ac:spMkLst>
            <pc:docMk/>
            <pc:sldMk cId="3743544631" sldId="322"/>
            <ac:spMk id="8" creationId="{58B4BFAD-663F-4E19-AC66-51C6B2083C43}"/>
          </ac:spMkLst>
        </pc:spChg>
        <pc:spChg chg="del">
          <ac:chgData name="Jessica N Wise" userId="fc88f7b4-0f21-4365-915e-f927eafecd78" providerId="ADAL" clId="{5FBB7459-BA87-4A6D-8206-2D6F6C70ED76}" dt="2020-01-10T22:36:07.888" v="134" actId="26606"/>
          <ac:spMkLst>
            <pc:docMk/>
            <pc:sldMk cId="3743544631" sldId="322"/>
            <ac:spMk id="19" creationId="{CF62D2A7-8207-488C-9F46-316BA81A16C8}"/>
          </ac:spMkLst>
        </pc:spChg>
        <pc:spChg chg="add">
          <ac:chgData name="Jessica N Wise" userId="fc88f7b4-0f21-4365-915e-f927eafecd78" providerId="ADAL" clId="{5FBB7459-BA87-4A6D-8206-2D6F6C70ED76}" dt="2020-01-10T22:36:07.888" v="134" actId="26606"/>
          <ac:spMkLst>
            <pc:docMk/>
            <pc:sldMk cId="3743544631" sldId="322"/>
            <ac:spMk id="24" creationId="{5FDF4720-5445-47BE-89FE-E40D1AE6F619}"/>
          </ac:spMkLst>
        </pc:spChg>
        <pc:spChg chg="add">
          <ac:chgData name="Jessica N Wise" userId="fc88f7b4-0f21-4365-915e-f927eafecd78" providerId="ADAL" clId="{5FBB7459-BA87-4A6D-8206-2D6F6C70ED76}" dt="2020-01-10T22:36:07.888" v="134" actId="26606"/>
          <ac:spMkLst>
            <pc:docMk/>
            <pc:sldMk cId="3743544631" sldId="322"/>
            <ac:spMk id="26" creationId="{AC8710B4-A815-4082-9E4F-F13A0007090C}"/>
          </ac:spMkLst>
        </pc:spChg>
        <pc:picChg chg="mod ord">
          <ac:chgData name="Jessica N Wise" userId="fc88f7b4-0f21-4365-915e-f927eafecd78" providerId="ADAL" clId="{5FBB7459-BA87-4A6D-8206-2D6F6C70ED76}" dt="2020-01-10T22:38:22.806" v="156" actId="1076"/>
          <ac:picMkLst>
            <pc:docMk/>
            <pc:sldMk cId="3743544631" sldId="322"/>
            <ac:picMk id="6" creationId="{B9F4BE7C-0A5A-4CE0-AC2A-D85132EEC8E6}"/>
          </ac:picMkLst>
        </pc:picChg>
      </pc:sldChg>
      <pc:sldChg chg="addSp delSp modSp mod setBg setClrOvrMap delDesignElem">
        <pc:chgData name="Jessica N Wise" userId="fc88f7b4-0f21-4365-915e-f927eafecd78" providerId="ADAL" clId="{5FBB7459-BA87-4A6D-8206-2D6F6C70ED76}" dt="2020-01-10T22:35:11.975" v="133" actId="120"/>
        <pc:sldMkLst>
          <pc:docMk/>
          <pc:sldMk cId="1990390277" sldId="332"/>
        </pc:sldMkLst>
        <pc:spChg chg="add del mod">
          <ac:chgData name="Jessica N Wise" userId="fc88f7b4-0f21-4365-915e-f927eafecd78" providerId="ADAL" clId="{5FBB7459-BA87-4A6D-8206-2D6F6C70ED76}" dt="2020-01-10T22:25:48.568" v="36"/>
          <ac:spMkLst>
            <pc:docMk/>
            <pc:sldMk cId="1990390277" sldId="332"/>
            <ac:spMk id="2" creationId="{F43D2955-DEDD-47DE-ABC2-B79040D0AEBE}"/>
          </ac:spMkLst>
        </pc:spChg>
        <pc:spChg chg="add del mod">
          <ac:chgData name="Jessica N Wise" userId="fc88f7b4-0f21-4365-915e-f927eafecd78" providerId="ADAL" clId="{5FBB7459-BA87-4A6D-8206-2D6F6C70ED76}" dt="2020-01-10T22:25:48.568" v="36"/>
          <ac:spMkLst>
            <pc:docMk/>
            <pc:sldMk cId="1990390277" sldId="332"/>
            <ac:spMk id="3" creationId="{B18F3E6F-601E-4494-95E5-FF5AF96F43E7}"/>
          </ac:spMkLst>
        </pc:spChg>
        <pc:spChg chg="add del mod">
          <ac:chgData name="Jessica N Wise" userId="fc88f7b4-0f21-4365-915e-f927eafecd78" providerId="ADAL" clId="{5FBB7459-BA87-4A6D-8206-2D6F6C70ED76}" dt="2020-01-10T22:26:03.404" v="38"/>
          <ac:spMkLst>
            <pc:docMk/>
            <pc:sldMk cId="1990390277" sldId="332"/>
            <ac:spMk id="4" creationId="{F07476BF-2C79-4918-8791-BA15E5A8EEB9}"/>
          </ac:spMkLst>
        </pc:spChg>
        <pc:spChg chg="add del mod">
          <ac:chgData name="Jessica N Wise" userId="fc88f7b4-0f21-4365-915e-f927eafecd78" providerId="ADAL" clId="{5FBB7459-BA87-4A6D-8206-2D6F6C70ED76}" dt="2020-01-10T22:26:13.314" v="40"/>
          <ac:spMkLst>
            <pc:docMk/>
            <pc:sldMk cId="1990390277" sldId="332"/>
            <ac:spMk id="5" creationId="{7F5491E9-D354-40E8-942A-22CD9952C0E0}"/>
          </ac:spMkLst>
        </pc:spChg>
        <pc:spChg chg="add del mod">
          <ac:chgData name="Jessica N Wise" userId="fc88f7b4-0f21-4365-915e-f927eafecd78" providerId="ADAL" clId="{5FBB7459-BA87-4A6D-8206-2D6F6C70ED76}" dt="2020-01-10T22:26:13.314" v="40"/>
          <ac:spMkLst>
            <pc:docMk/>
            <pc:sldMk cId="1990390277" sldId="332"/>
            <ac:spMk id="6" creationId="{C051BDC3-248D-4032-B0C1-996A5728410D}"/>
          </ac:spMkLst>
        </pc:spChg>
        <pc:spChg chg="add del mod">
          <ac:chgData name="Jessica N Wise" userId="fc88f7b4-0f21-4365-915e-f927eafecd78" providerId="ADAL" clId="{5FBB7459-BA87-4A6D-8206-2D6F6C70ED76}" dt="2020-01-10T22:28:58.182" v="71"/>
          <ac:spMkLst>
            <pc:docMk/>
            <pc:sldMk cId="1990390277" sldId="332"/>
            <ac:spMk id="7" creationId="{B5DD4CA9-1583-43C6-9FBB-8578B3A86969}"/>
          </ac:spMkLst>
        </pc:spChg>
        <pc:spChg chg="add del mod">
          <ac:chgData name="Jessica N Wise" userId="fc88f7b4-0f21-4365-915e-f927eafecd78" providerId="ADAL" clId="{5FBB7459-BA87-4A6D-8206-2D6F6C70ED76}" dt="2020-01-10T22:28:58.182" v="71"/>
          <ac:spMkLst>
            <pc:docMk/>
            <pc:sldMk cId="1990390277" sldId="332"/>
            <ac:spMk id="8" creationId="{8098624E-F0C9-4724-87E0-49641567E150}"/>
          </ac:spMkLst>
        </pc:spChg>
        <pc:spChg chg="add del mod">
          <ac:chgData name="Jessica N Wise" userId="fc88f7b4-0f21-4365-915e-f927eafecd78" providerId="ADAL" clId="{5FBB7459-BA87-4A6D-8206-2D6F6C70ED76}" dt="2020-01-10T22:30:16.748" v="83"/>
          <ac:spMkLst>
            <pc:docMk/>
            <pc:sldMk cId="1990390277" sldId="332"/>
            <ac:spMk id="9" creationId="{72871B0D-04DE-4DF1-A9A0-DF5B6B45B56F}"/>
          </ac:spMkLst>
        </pc:spChg>
        <pc:spChg chg="add del mod">
          <ac:chgData name="Jessica N Wise" userId="fc88f7b4-0f21-4365-915e-f927eafecd78" providerId="ADAL" clId="{5FBB7459-BA87-4A6D-8206-2D6F6C70ED76}" dt="2020-01-10T22:30:16.748" v="83"/>
          <ac:spMkLst>
            <pc:docMk/>
            <pc:sldMk cId="1990390277" sldId="332"/>
            <ac:spMk id="10" creationId="{A72DE1D9-9EA3-4C8B-94AC-841771B8DC0D}"/>
          </ac:spMkLst>
        </pc:spChg>
        <pc:spChg chg="add mod">
          <ac:chgData name="Jessica N Wise" userId="fc88f7b4-0f21-4365-915e-f927eafecd78" providerId="ADAL" clId="{5FBB7459-BA87-4A6D-8206-2D6F6C70ED76}" dt="2020-01-10T22:35:08.870" v="132" actId="120"/>
          <ac:spMkLst>
            <pc:docMk/>
            <pc:sldMk cId="1990390277" sldId="332"/>
            <ac:spMk id="11" creationId="{F04E0BEA-B022-4094-B5E5-488117E6F577}"/>
          </ac:spMkLst>
        </pc:spChg>
        <pc:spChg chg="add del">
          <ac:chgData name="Jessica N Wise" userId="fc88f7b4-0f21-4365-915e-f927eafecd78" providerId="ADAL" clId="{5FBB7459-BA87-4A6D-8206-2D6F6C70ED76}" dt="2020-01-10T22:26:26.508" v="42" actId="26606"/>
          <ac:spMkLst>
            <pc:docMk/>
            <pc:sldMk cId="1990390277" sldId="332"/>
            <ac:spMk id="72" creationId="{9225B0D8-E56E-4ACC-A464-81F4062765CC}"/>
          </ac:spMkLst>
        </pc:spChg>
        <pc:spChg chg="add del">
          <ac:chgData name="Jessica N Wise" userId="fc88f7b4-0f21-4365-915e-f927eafecd78" providerId="ADAL" clId="{5FBB7459-BA87-4A6D-8206-2D6F6C70ED76}" dt="2020-01-10T22:26:26.508" v="42" actId="26606"/>
          <ac:spMkLst>
            <pc:docMk/>
            <pc:sldMk cId="1990390277" sldId="332"/>
            <ac:spMk id="74" creationId="{8F5D1B28-3976-4367-807C-CAD629CDD838}"/>
          </ac:spMkLst>
        </pc:spChg>
        <pc:spChg chg="add del">
          <ac:chgData name="Jessica N Wise" userId="fc88f7b4-0f21-4365-915e-f927eafecd78" providerId="ADAL" clId="{5FBB7459-BA87-4A6D-8206-2D6F6C70ED76}" dt="2020-01-10T22:26:34.170" v="44" actId="26606"/>
          <ac:spMkLst>
            <pc:docMk/>
            <pc:sldMk cId="1990390277" sldId="332"/>
            <ac:spMk id="76" creationId="{7D602432-D774-4CF5-94E8-7D52D01059D2}"/>
          </ac:spMkLst>
        </pc:spChg>
        <pc:spChg chg="add del">
          <ac:chgData name="Jessica N Wise" userId="fc88f7b4-0f21-4365-915e-f927eafecd78" providerId="ADAL" clId="{5FBB7459-BA87-4A6D-8206-2D6F6C70ED76}" dt="2020-01-10T22:26:34.170" v="44" actId="26606"/>
          <ac:spMkLst>
            <pc:docMk/>
            <pc:sldMk cId="1990390277" sldId="332"/>
            <ac:spMk id="78" creationId="{CBF9EBB4-5078-47B2-AAA0-DF4A88D8182A}"/>
          </ac:spMkLst>
        </pc:spChg>
        <pc:spChg chg="add del">
          <ac:chgData name="Jessica N Wise" userId="fc88f7b4-0f21-4365-915e-f927eafecd78" providerId="ADAL" clId="{5FBB7459-BA87-4A6D-8206-2D6F6C70ED76}" dt="2020-01-10T22:28:39.553" v="61" actId="26606"/>
          <ac:spMkLst>
            <pc:docMk/>
            <pc:sldMk cId="1990390277" sldId="332"/>
            <ac:spMk id="83" creationId="{90A18C7B-0D7F-4F18-B1DC-9891A5E840FE}"/>
          </ac:spMkLst>
        </pc:spChg>
        <pc:spChg chg="add del">
          <ac:chgData name="Jessica N Wise" userId="fc88f7b4-0f21-4365-915e-f927eafecd78" providerId="ADAL" clId="{5FBB7459-BA87-4A6D-8206-2D6F6C70ED76}" dt="2020-01-10T22:28:39.553" v="61" actId="26606"/>
          <ac:spMkLst>
            <pc:docMk/>
            <pc:sldMk cId="1990390277" sldId="332"/>
            <ac:spMk id="85" creationId="{947F665A-84A4-4D6A-92C0-19161B0324D4}"/>
          </ac:spMkLst>
        </pc:spChg>
        <pc:spChg chg="add del">
          <ac:chgData name="Jessica N Wise" userId="fc88f7b4-0f21-4365-915e-f927eafecd78" providerId="ADAL" clId="{5FBB7459-BA87-4A6D-8206-2D6F6C70ED76}" dt="2020-01-10T22:29:41.011" v="77" actId="26606"/>
          <ac:spMkLst>
            <pc:docMk/>
            <pc:sldMk cId="1990390277" sldId="332"/>
            <ac:spMk id="87" creationId="{E41809D1-F12E-46BB-B804-5F209D325E8B}"/>
          </ac:spMkLst>
        </pc:spChg>
        <pc:spChg chg="add del">
          <ac:chgData name="Jessica N Wise" userId="fc88f7b4-0f21-4365-915e-f927eafecd78" providerId="ADAL" clId="{5FBB7459-BA87-4A6D-8206-2D6F6C70ED76}" dt="2020-01-10T22:29:41.011" v="77" actId="26606"/>
          <ac:spMkLst>
            <pc:docMk/>
            <pc:sldMk cId="1990390277" sldId="332"/>
            <ac:spMk id="89" creationId="{AF2F604E-43BE-4DC3-B983-E071523364F8}"/>
          </ac:spMkLst>
        </pc:spChg>
        <pc:spChg chg="add del">
          <ac:chgData name="Jessica N Wise" userId="fc88f7b4-0f21-4365-915e-f927eafecd78" providerId="ADAL" clId="{5FBB7459-BA87-4A6D-8206-2D6F6C70ED76}" dt="2020-01-10T22:29:41.011" v="77" actId="26606"/>
          <ac:spMkLst>
            <pc:docMk/>
            <pc:sldMk cId="1990390277" sldId="332"/>
            <ac:spMk id="91" creationId="{08C9B587-E65E-4B52-B37C-ABEBB6E87928}"/>
          </ac:spMkLst>
        </pc:spChg>
        <pc:spChg chg="add del">
          <ac:chgData name="Jessica N Wise" userId="fc88f7b4-0f21-4365-915e-f927eafecd78" providerId="ADAL" clId="{5FBB7459-BA87-4A6D-8206-2D6F6C70ED76}" dt="2020-01-10T22:29:40.976" v="76" actId="26606"/>
          <ac:spMkLst>
            <pc:docMk/>
            <pc:sldMk cId="1990390277" sldId="332"/>
            <ac:spMk id="152" creationId="{68AF5748-FED8-45BA-8631-26D1D10F3246}"/>
          </ac:spMkLst>
        </pc:spChg>
        <pc:spChg chg="add del">
          <ac:chgData name="Jessica N Wise" userId="fc88f7b4-0f21-4365-915e-f927eafecd78" providerId="ADAL" clId="{5FBB7459-BA87-4A6D-8206-2D6F6C70ED76}" dt="2020-01-10T22:29:40.976" v="76" actId="26606"/>
          <ac:spMkLst>
            <pc:docMk/>
            <pc:sldMk cId="1990390277" sldId="332"/>
            <ac:spMk id="154" creationId="{AF2F604E-43BE-4DC3-B983-E071523364F8}"/>
          </ac:spMkLst>
        </pc:spChg>
        <pc:spChg chg="add del">
          <ac:chgData name="Jessica N Wise" userId="fc88f7b4-0f21-4365-915e-f927eafecd78" providerId="ADAL" clId="{5FBB7459-BA87-4A6D-8206-2D6F6C70ED76}" dt="2020-01-10T22:29:40.976" v="76" actId="26606"/>
          <ac:spMkLst>
            <pc:docMk/>
            <pc:sldMk cId="1990390277" sldId="332"/>
            <ac:spMk id="156" creationId="{08C9B587-E65E-4B52-B37C-ABEBB6E87928}"/>
          </ac:spMkLst>
        </pc:spChg>
        <pc:spChg chg="add del">
          <ac:chgData name="Jessica N Wise" userId="fc88f7b4-0f21-4365-915e-f927eafecd78" providerId="ADAL" clId="{5FBB7459-BA87-4A6D-8206-2D6F6C70ED76}" dt="2020-01-10T22:29:59.223" v="81"/>
          <ac:spMkLst>
            <pc:docMk/>
            <pc:sldMk cId="1990390277" sldId="332"/>
            <ac:spMk id="180" creationId="{9BF6EDB4-B4ED-4900-9E38-A7AE0EEEEA1F}"/>
          </ac:spMkLst>
        </pc:spChg>
        <pc:spChg chg="mod">
          <ac:chgData name="Jessica N Wise" userId="fc88f7b4-0f21-4365-915e-f927eafecd78" providerId="ADAL" clId="{5FBB7459-BA87-4A6D-8206-2D6F6C70ED76}" dt="2020-01-10T22:35:11.975" v="133" actId="120"/>
          <ac:spMkLst>
            <pc:docMk/>
            <pc:sldMk cId="1990390277" sldId="332"/>
            <ac:spMk id="105475" creationId="{00000000-0000-0000-0000-000000000000}"/>
          </ac:spMkLst>
        </pc:spChg>
        <pc:spChg chg="add del">
          <ac:chgData name="Jessica N Wise" userId="fc88f7b4-0f21-4365-915e-f927eafecd78" providerId="ADAL" clId="{5FBB7459-BA87-4A6D-8206-2D6F6C70ED76}" dt="2020-01-10T22:26:34.170" v="44" actId="26606"/>
          <ac:spMkLst>
            <pc:docMk/>
            <pc:sldMk cId="1990390277" sldId="332"/>
            <ac:spMk id="105477" creationId="{A34066D6-1B59-4642-A86D-39464CEE971B}"/>
          </ac:spMkLst>
        </pc:spChg>
        <pc:spChg chg="add del">
          <ac:chgData name="Jessica N Wise" userId="fc88f7b4-0f21-4365-915e-f927eafecd78" providerId="ADAL" clId="{5FBB7459-BA87-4A6D-8206-2D6F6C70ED76}" dt="2020-01-10T22:26:34.170" v="44" actId="26606"/>
          <ac:spMkLst>
            <pc:docMk/>
            <pc:sldMk cId="1990390277" sldId="332"/>
            <ac:spMk id="105478" creationId="{18E928D9-3091-4385-B979-265D55AD02CE}"/>
          </ac:spMkLst>
        </pc:spChg>
        <pc:spChg chg="add">
          <ac:chgData name="Jessica N Wise" userId="fc88f7b4-0f21-4365-915e-f927eafecd78" providerId="ADAL" clId="{5FBB7459-BA87-4A6D-8206-2D6F6C70ED76}" dt="2020-01-10T22:33:10.618" v="115" actId="26606"/>
          <ac:spMkLst>
            <pc:docMk/>
            <pc:sldMk cId="1990390277" sldId="332"/>
            <ac:spMk id="105479" creationId="{9A3403D0-23AC-4B03-8081-0982C43DD4A4}"/>
          </ac:spMkLst>
        </pc:spChg>
        <pc:spChg chg="add del">
          <ac:chgData name="Jessica N Wise" userId="fc88f7b4-0f21-4365-915e-f927eafecd78" providerId="ADAL" clId="{5FBB7459-BA87-4A6D-8206-2D6F6C70ED76}" dt="2020-01-10T22:26:42.082" v="46" actId="26606"/>
          <ac:spMkLst>
            <pc:docMk/>
            <pc:sldMk cId="1990390277" sldId="332"/>
            <ac:spMk id="105480" creationId="{937EDE50-90DB-4D95-92CF-65922C6F25C3}"/>
          </ac:spMkLst>
        </pc:spChg>
        <pc:spChg chg="add del">
          <ac:chgData name="Jessica N Wise" userId="fc88f7b4-0f21-4365-915e-f927eafecd78" providerId="ADAL" clId="{5FBB7459-BA87-4A6D-8206-2D6F6C70ED76}" dt="2020-01-10T22:26:42.082" v="46" actId="26606"/>
          <ac:spMkLst>
            <pc:docMk/>
            <pc:sldMk cId="1990390277" sldId="332"/>
            <ac:spMk id="105481" creationId="{77D859EF-0C2A-487B-A0C6-A8276E48DDB9}"/>
          </ac:spMkLst>
        </pc:spChg>
        <pc:spChg chg="add del">
          <ac:chgData name="Jessica N Wise" userId="fc88f7b4-0f21-4365-915e-f927eafecd78" providerId="ADAL" clId="{5FBB7459-BA87-4A6D-8206-2D6F6C70ED76}" dt="2020-01-10T22:26:42.082" v="46" actId="26606"/>
          <ac:spMkLst>
            <pc:docMk/>
            <pc:sldMk cId="1990390277" sldId="332"/>
            <ac:spMk id="105482" creationId="{EDB19A81-C621-40A1-87E0-015F982C4807}"/>
          </ac:spMkLst>
        </pc:spChg>
        <pc:spChg chg="add del">
          <ac:chgData name="Jessica N Wise" userId="fc88f7b4-0f21-4365-915e-f927eafecd78" providerId="ADAL" clId="{5FBB7459-BA87-4A6D-8206-2D6F6C70ED76}" dt="2020-01-10T22:26:42.082" v="46" actId="26606"/>
          <ac:spMkLst>
            <pc:docMk/>
            <pc:sldMk cId="1990390277" sldId="332"/>
            <ac:spMk id="105483" creationId="{3276E0C7-D588-440B-8F4A-876392DB718F}"/>
          </ac:spMkLst>
        </pc:spChg>
        <pc:spChg chg="add">
          <ac:chgData name="Jessica N Wise" userId="fc88f7b4-0f21-4365-915e-f927eafecd78" providerId="ADAL" clId="{5FBB7459-BA87-4A6D-8206-2D6F6C70ED76}" dt="2020-01-10T22:33:10.618" v="115" actId="26606"/>
          <ac:spMkLst>
            <pc:docMk/>
            <pc:sldMk cId="1990390277" sldId="332"/>
            <ac:spMk id="105484" creationId="{05B1F9C8-178C-42CE-AED4-A58839B79897}"/>
          </ac:spMkLst>
        </pc:spChg>
        <pc:spChg chg="add del">
          <ac:chgData name="Jessica N Wise" userId="fc88f7b4-0f21-4365-915e-f927eafecd78" providerId="ADAL" clId="{5FBB7459-BA87-4A6D-8206-2D6F6C70ED76}" dt="2020-01-10T22:29:18.138" v="73" actId="26606"/>
          <ac:spMkLst>
            <pc:docMk/>
            <pc:sldMk cId="1990390277" sldId="332"/>
            <ac:spMk id="105485" creationId="{9225B0D8-E56E-4ACC-A464-81F4062765CC}"/>
          </ac:spMkLst>
        </pc:spChg>
        <pc:spChg chg="add del">
          <ac:chgData name="Jessica N Wise" userId="fc88f7b4-0f21-4365-915e-f927eafecd78" providerId="ADAL" clId="{5FBB7459-BA87-4A6D-8206-2D6F6C70ED76}" dt="2020-01-10T22:29:18.138" v="73" actId="26606"/>
          <ac:spMkLst>
            <pc:docMk/>
            <pc:sldMk cId="1990390277" sldId="332"/>
            <ac:spMk id="105486" creationId="{8F5D1B28-3976-4367-807C-CAD629CDD838}"/>
          </ac:spMkLst>
        </pc:spChg>
        <pc:spChg chg="add">
          <ac:chgData name="Jessica N Wise" userId="fc88f7b4-0f21-4365-915e-f927eafecd78" providerId="ADAL" clId="{5FBB7459-BA87-4A6D-8206-2D6F6C70ED76}" dt="2020-01-10T22:33:10.618" v="115" actId="26606"/>
          <ac:spMkLst>
            <pc:docMk/>
            <pc:sldMk cId="1990390277" sldId="332"/>
            <ac:spMk id="105487" creationId="{B0CEF843-5EDB-4EFF-9FC3-B058D4CD22BE}"/>
          </ac:spMkLst>
        </pc:spChg>
        <pc:spChg chg="add del">
          <ac:chgData name="Jessica N Wise" userId="fc88f7b4-0f21-4365-915e-f927eafecd78" providerId="ADAL" clId="{5FBB7459-BA87-4A6D-8206-2D6F6C70ED76}" dt="2020-01-10T22:28:41.820" v="63" actId="26606"/>
          <ac:spMkLst>
            <pc:docMk/>
            <pc:sldMk cId="1990390277" sldId="332"/>
            <ac:spMk id="105488" creationId="{1DB7C82F-AB7E-4F0C-B829-FA1B9C415180}"/>
          </ac:spMkLst>
        </pc:spChg>
        <pc:spChg chg="add del">
          <ac:chgData name="Jessica N Wise" userId="fc88f7b4-0f21-4365-915e-f927eafecd78" providerId="ADAL" clId="{5FBB7459-BA87-4A6D-8206-2D6F6C70ED76}" dt="2020-01-10T22:29:00.958" v="72" actId="26606"/>
          <ac:spMkLst>
            <pc:docMk/>
            <pc:sldMk cId="1990390277" sldId="332"/>
            <ac:spMk id="105489" creationId="{1DB7C82F-AB7E-4F0C-B829-FA1B9C415180}"/>
          </ac:spMkLst>
        </pc:spChg>
        <pc:spChg chg="add del">
          <ac:chgData name="Jessica N Wise" userId="fc88f7b4-0f21-4365-915e-f927eafecd78" providerId="ADAL" clId="{5FBB7459-BA87-4A6D-8206-2D6F6C70ED76}" dt="2020-01-10T22:29:41.011" v="77" actId="26606"/>
          <ac:spMkLst>
            <pc:docMk/>
            <pc:sldMk cId="1990390277" sldId="332"/>
            <ac:spMk id="105490" creationId="{55666830-9A19-4E01-8505-D6C7F9AC5665}"/>
          </ac:spMkLst>
        </pc:spChg>
        <pc:spChg chg="add del">
          <ac:chgData name="Jessica N Wise" userId="fc88f7b4-0f21-4365-915e-f927eafecd78" providerId="ADAL" clId="{5FBB7459-BA87-4A6D-8206-2D6F6C70ED76}" dt="2020-01-10T22:29:41.011" v="77" actId="26606"/>
          <ac:spMkLst>
            <pc:docMk/>
            <pc:sldMk cId="1990390277" sldId="332"/>
            <ac:spMk id="105491" creationId="{AE9FC877-7FB6-4D22-9988-35420644E202}"/>
          </ac:spMkLst>
        </pc:spChg>
        <pc:spChg chg="add">
          <ac:chgData name="Jessica N Wise" userId="fc88f7b4-0f21-4365-915e-f927eafecd78" providerId="ADAL" clId="{5FBB7459-BA87-4A6D-8206-2D6F6C70ED76}" dt="2020-01-10T22:33:10.618" v="115" actId="26606"/>
          <ac:spMkLst>
            <pc:docMk/>
            <pc:sldMk cId="1990390277" sldId="332"/>
            <ac:spMk id="105492" creationId="{DC0FE031-FEED-4A22-95A5-5747EEB94666}"/>
          </ac:spMkLst>
        </pc:spChg>
        <pc:spChg chg="add del">
          <ac:chgData name="Jessica N Wise" userId="fc88f7b4-0f21-4365-915e-f927eafecd78" providerId="ADAL" clId="{5FBB7459-BA87-4A6D-8206-2D6F6C70ED76}" dt="2020-01-10T22:29:59.223" v="81"/>
          <ac:spMkLst>
            <pc:docMk/>
            <pc:sldMk cId="1990390277" sldId="332"/>
            <ac:spMk id="105493" creationId="{34DD805B-2A7B-4ADA-9C4D-E0C9F192DBB3}"/>
          </ac:spMkLst>
        </pc:spChg>
        <pc:grpChg chg="add del">
          <ac:chgData name="Jessica N Wise" userId="fc88f7b4-0f21-4365-915e-f927eafecd78" providerId="ADAL" clId="{5FBB7459-BA87-4A6D-8206-2D6F6C70ED76}" dt="2020-01-10T22:29:59.223" v="81"/>
          <ac:grpSpMkLst>
            <pc:docMk/>
            <pc:sldMk cId="1990390277" sldId="332"/>
            <ac:grpSpMk id="175" creationId="{B83678BA-0A50-4D51-9E9E-08BB66F83C37}"/>
          </ac:grpSpMkLst>
        </pc:grpChg>
        <pc:grpChg chg="add del">
          <ac:chgData name="Jessica N Wise" userId="fc88f7b4-0f21-4365-915e-f927eafecd78" providerId="ADAL" clId="{5FBB7459-BA87-4A6D-8206-2D6F6C70ED76}" dt="2020-01-10T22:29:59.223" v="81"/>
          <ac:grpSpMkLst>
            <pc:docMk/>
            <pc:sldMk cId="1990390277" sldId="332"/>
            <ac:grpSpMk id="105494" creationId="{C664A566-6D08-4E84-9708-4916A20016FF}"/>
          </ac:grpSpMkLst>
        </pc:grpChg>
        <pc:picChg chg="mod ord">
          <ac:chgData name="Jessica N Wise" userId="fc88f7b4-0f21-4365-915e-f927eafecd78" providerId="ADAL" clId="{5FBB7459-BA87-4A6D-8206-2D6F6C70ED76}" dt="2020-01-10T22:33:10.618" v="115" actId="26606"/>
          <ac:picMkLst>
            <pc:docMk/>
            <pc:sldMk cId="1990390277" sldId="332"/>
            <ac:picMk id="105474" creationId="{00000000-0000-0000-0000-000000000000}"/>
          </ac:picMkLst>
        </pc:picChg>
      </pc:sldChg>
      <pc:sldChg chg="addSp delSp modSp mod setBg setClrOvrMap delDesignElem">
        <pc:chgData name="Jessica N Wise" userId="fc88f7b4-0f21-4365-915e-f927eafecd78" providerId="ADAL" clId="{5FBB7459-BA87-4A6D-8206-2D6F6C70ED76}" dt="2020-01-10T22:25:20.224" v="34" actId="20577"/>
        <pc:sldMkLst>
          <pc:docMk/>
          <pc:sldMk cId="3973935019" sldId="333"/>
        </pc:sldMkLst>
        <pc:spChg chg="mod">
          <ac:chgData name="Jessica N Wise" userId="fc88f7b4-0f21-4365-915e-f927eafecd78" providerId="ADAL" clId="{5FBB7459-BA87-4A6D-8206-2D6F6C70ED76}" dt="2020-01-10T22:24:31.199" v="23" actId="26606"/>
          <ac:spMkLst>
            <pc:docMk/>
            <pc:sldMk cId="3973935019" sldId="333"/>
            <ac:spMk id="2" creationId="{00000000-0000-0000-0000-000000000000}"/>
          </ac:spMkLst>
        </pc:spChg>
        <pc:spChg chg="mod ord">
          <ac:chgData name="Jessica N Wise" userId="fc88f7b4-0f21-4365-915e-f927eafecd78" providerId="ADAL" clId="{5FBB7459-BA87-4A6D-8206-2D6F6C70ED76}" dt="2020-01-10T22:25:20.224" v="34" actId="20577"/>
          <ac:spMkLst>
            <pc:docMk/>
            <pc:sldMk cId="3973935019" sldId="333"/>
            <ac:spMk id="3" creationId="{00000000-0000-0000-0000-000000000000}"/>
          </ac:spMkLst>
        </pc:spChg>
        <pc:spChg chg="add del">
          <ac:chgData name="Jessica N Wise" userId="fc88f7b4-0f21-4365-915e-f927eafecd78" providerId="ADAL" clId="{5FBB7459-BA87-4A6D-8206-2D6F6C70ED76}" dt="2020-01-10T22:24:31.199" v="23" actId="26606"/>
          <ac:spMkLst>
            <pc:docMk/>
            <pc:sldMk cId="3973935019" sldId="333"/>
            <ac:spMk id="8" creationId="{4F74D28C-3268-4E35-8EE1-D92CB4A85A7D}"/>
          </ac:spMkLst>
        </pc:spChg>
        <pc:spChg chg="del">
          <ac:chgData name="Jessica N Wise" userId="fc88f7b4-0f21-4365-915e-f927eafecd78" providerId="ADAL" clId="{5FBB7459-BA87-4A6D-8206-2D6F6C70ED76}" dt="2020-01-10T22:22:29.923" v="1"/>
          <ac:spMkLst>
            <pc:docMk/>
            <pc:sldMk cId="3973935019" sldId="333"/>
            <ac:spMk id="9" creationId="{CF62D2A7-8207-488C-9F46-316BA81A16C8}"/>
          </ac:spMkLst>
        </pc:spChg>
        <pc:spChg chg="add">
          <ac:chgData name="Jessica N Wise" userId="fc88f7b4-0f21-4365-915e-f927eafecd78" providerId="ADAL" clId="{5FBB7459-BA87-4A6D-8206-2D6F6C70ED76}" dt="2020-01-10T22:24:31.199" v="23" actId="26606"/>
          <ac:spMkLst>
            <pc:docMk/>
            <pc:sldMk cId="3973935019" sldId="333"/>
            <ac:spMk id="13" creationId="{4038CB10-1F5C-4D54-9DF7-12586DE5B007}"/>
          </ac:spMkLst>
        </pc:spChg>
        <pc:spChg chg="add">
          <ac:chgData name="Jessica N Wise" userId="fc88f7b4-0f21-4365-915e-f927eafecd78" providerId="ADAL" clId="{5FBB7459-BA87-4A6D-8206-2D6F6C70ED76}" dt="2020-01-10T22:24:31.199" v="23" actId="26606"/>
          <ac:spMkLst>
            <pc:docMk/>
            <pc:sldMk cId="3973935019" sldId="333"/>
            <ac:spMk id="15" creationId="{73ED6512-6858-4552-B699-9A97FE9A4EA2}"/>
          </ac:spMkLst>
        </pc:spChg>
        <pc:picChg chg="mod">
          <ac:chgData name="Jessica N Wise" userId="fc88f7b4-0f21-4365-915e-f927eafecd78" providerId="ADAL" clId="{5FBB7459-BA87-4A6D-8206-2D6F6C70ED76}" dt="2020-01-10T22:24:31.199" v="23" actId="26606"/>
          <ac:picMkLst>
            <pc:docMk/>
            <pc:sldMk cId="3973935019" sldId="333"/>
            <ac:picMk id="4" creationId="{00000000-0000-0000-0000-000000000000}"/>
          </ac:picMkLst>
        </pc:picChg>
        <pc:cxnChg chg="add del">
          <ac:chgData name="Jessica N Wise" userId="fc88f7b4-0f21-4365-915e-f927eafecd78" providerId="ADAL" clId="{5FBB7459-BA87-4A6D-8206-2D6F6C70ED76}" dt="2020-01-10T22:23:12.356" v="6" actId="26606"/>
          <ac:cxnSpMkLst>
            <pc:docMk/>
            <pc:sldMk cId="3973935019" sldId="333"/>
            <ac:cxnSpMk id="6" creationId="{E4A809D5-3600-46D4-A466-67F2349A54F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3/5/2020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sychiatry.org/psychiatrists/practice/telepsychiatry/blog/apa-and-ata-release-new-telemental-health-guid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x.doi.org/10.1037/ser000004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x.doi.org/10.1037/tep000008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0876" y="4305548"/>
            <a:ext cx="5596248" cy="4045619"/>
          </a:xfrm>
        </p:spPr>
        <p:txBody>
          <a:bodyPr/>
          <a:lstStyle/>
          <a:p>
            <a:pPr>
              <a:spcAft>
                <a:spcPts val="600"/>
              </a:spcAft>
            </a:pPr>
            <a:r>
              <a:rPr lang="en-US" sz="1100" dirty="0"/>
              <a:t>This slide deck provides a brief overview of the use of videoconferencing to deliver assessment and treatment services to individuals with substance use disorders (SUDs) and mental health conditions. It is designed to be used by behavioral health academic faculty, trainers, and state agency staff members for a variety of audiences. Each slide has notes for the presenter to provide guidance if necessary. References are included on the slides and in the notes. If you require further information on this topic, please contact the Mountain Plains Addiction Technology Transfer Center (MPATTC). You are free to use these slides and pictures but please give credit to the MPATTC when using them by keeping the branding and referencing the ATTC at the beginning of your presentation.</a:t>
            </a:r>
          </a:p>
          <a:p>
            <a:r>
              <a:rPr lang="en-US" sz="1100" dirty="0"/>
              <a:t>MPATTC is part of the SAMHSA-funded ATTC network that offers training/technical assistance (TA) services through a partnership with the University of North Dakota and University of Nevada Reno. The goal of the MPATTC is to improve the capacity of Region 8’s SUD treatment and recovery services workforce by using state-of-the-art training/TA, innovative web-based tools, and proven workforce development activities to expand access to learning, change clinician practice, and advance provider efficiencies, resulting in improved client outcomes. MPATTC training/TA recipients include behavioral health/SUD treatment/recovery administrators, managers, counselors, clinical supervisors, and recovery specialists; health professions academic educators; tribal health professionals; and key stakeholders from related systems of care (e.g., opioid treatment providers); state and local governments; provider associations; and specialized behavioral/primary healthcare providers. You can access additional information at www.mpattc.org. </a:t>
            </a:r>
          </a:p>
          <a:p>
            <a:endParaRPr lang="en-US" sz="1100" dirty="0"/>
          </a:p>
          <a:p>
            <a:r>
              <a:rPr lang="en-US" sz="1100" dirty="0"/>
              <a:t>Image credits: </a:t>
            </a:r>
            <a:r>
              <a:rPr lang="en-US" dirty="0"/>
              <a:t>Getty Images (purchased image)</a:t>
            </a:r>
            <a:r>
              <a:rPr lang="en-US" sz="1100" dirty="0"/>
              <a:t> </a:t>
            </a:r>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2677483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572496" cy="4153903"/>
          </a:xfrm>
        </p:spPr>
        <p:txBody>
          <a:bodyPr/>
          <a:lstStyle/>
          <a:p>
            <a:r>
              <a:rPr lang="en-US" sz="1100" dirty="0"/>
              <a:t>This slides addresses two important concerns that many providers have regarding implementing videoconferencing to deliver SUD/MH services: </a:t>
            </a:r>
          </a:p>
          <a:p>
            <a:pPr marL="285750" indent="-171450">
              <a:buFont typeface="Arial" panose="020B0604020202020204" pitchFamily="34" charset="0"/>
              <a:buChar char="•"/>
            </a:pPr>
            <a:r>
              <a:rPr lang="en-US" sz="1100" dirty="0"/>
              <a:t>Building rapport with patients</a:t>
            </a:r>
          </a:p>
          <a:p>
            <a:pPr marL="285750" indent="-171450">
              <a:buFont typeface="Arial" panose="020B0604020202020204" pitchFamily="34" charset="0"/>
              <a:buChar char="•"/>
            </a:pPr>
            <a:r>
              <a:rPr lang="en-US" sz="1100" dirty="0"/>
              <a:t>Costs</a:t>
            </a:r>
          </a:p>
          <a:p>
            <a:r>
              <a:rPr lang="en-US" sz="1100" dirty="0"/>
              <a:t>A recent article by </a:t>
            </a:r>
            <a:r>
              <a:rPr lang="en-US" sz="1100" dirty="0" err="1"/>
              <a:t>Hubley</a:t>
            </a:r>
            <a:r>
              <a:rPr lang="en-US" sz="1100" dirty="0"/>
              <a:t> and colleagues presented a systematic literature search of studies conducted regarding using videoconferencing to deliver SUD/MH services. They found 452 out of almost 2,000 studies that met their study criteria. Findings from these studies demonstrated two important points:</a:t>
            </a:r>
          </a:p>
          <a:p>
            <a:pPr marL="285750" indent="-171450">
              <a:buFont typeface="Arial" panose="020B0604020202020204" pitchFamily="34" charset="0"/>
              <a:buChar char="•"/>
            </a:pPr>
            <a:r>
              <a:rPr lang="en-US" sz="1100" dirty="0"/>
              <a:t>Providers were more worried than patients about building therapeutic rapport and that rapport can be built through videoconferencing. </a:t>
            </a:r>
          </a:p>
          <a:p>
            <a:pPr marL="285750" indent="-171450">
              <a:buFont typeface="Arial" panose="020B0604020202020204" pitchFamily="34" charset="0"/>
              <a:buChar char="•"/>
            </a:pPr>
            <a:r>
              <a:rPr lang="en-US" sz="1100" dirty="0"/>
              <a:t>It is not more expensive to use videoconferencing services and it actually may be more cost effective</a:t>
            </a:r>
          </a:p>
          <a:p>
            <a:endParaRPr lang="en-US" sz="1100" dirty="0"/>
          </a:p>
          <a:p>
            <a:r>
              <a:rPr lang="en-US" sz="1100" dirty="0"/>
              <a:t>Discuss these points with participants/students to determine points of resistance or concerns.</a:t>
            </a:r>
          </a:p>
          <a:p>
            <a:endParaRPr lang="en-US" sz="1100" dirty="0"/>
          </a:p>
          <a:p>
            <a:r>
              <a:rPr lang="en-US" sz="1100" b="1" dirty="0"/>
              <a:t>Source</a:t>
            </a:r>
          </a:p>
          <a:p>
            <a:pPr marL="228600" indent="-228600"/>
            <a:r>
              <a:rPr lang="en-US" sz="1100" dirty="0" err="1"/>
              <a:t>Hubley</a:t>
            </a:r>
            <a:r>
              <a:rPr lang="en-US" sz="1100" dirty="0"/>
              <a:t>, S., Lynch, S. B., </a:t>
            </a:r>
            <a:r>
              <a:rPr lang="en-US" sz="1100" dirty="0" err="1"/>
              <a:t>Schneck</a:t>
            </a:r>
            <a:r>
              <a:rPr lang="en-US" sz="1100" dirty="0"/>
              <a:t>, C., Thomas, M., &amp; Shore, J. (2016). Review of key telepsychiatry outcomes. World Journal of Psychiatry, 6(2), 269-82. doi:10.5498/wjp.v6.i2.269</a:t>
            </a:r>
          </a:p>
          <a:p>
            <a:pPr marL="228600" indent="-228600"/>
            <a:endParaRPr lang="en-US" sz="1100" dirty="0"/>
          </a:p>
          <a:p>
            <a:pPr marL="228600" indent="-228600"/>
            <a:r>
              <a:rPr lang="en-US" sz="1100" dirty="0"/>
              <a:t>Image credits: Getty Images (purchased image) </a:t>
            </a:r>
          </a:p>
          <a:p>
            <a:endParaRPr lang="en-US" sz="1100"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a:p>
        </p:txBody>
      </p:sp>
    </p:spTree>
    <p:extLst>
      <p:ext uri="{BB962C8B-B14F-4D97-AF65-F5344CB8AC3E}">
        <p14:creationId xmlns:p14="http://schemas.microsoft.com/office/powerpoint/2010/main" val="1539617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American Psychiatric Association (APA) and the American Telemedicine Association (ATA) joined together to produce a single guide on best practices. The best practices document can be found at: </a:t>
            </a:r>
            <a:r>
              <a:rPr lang="en-US" sz="1100" dirty="0">
                <a:hlinkClick r:id="rId3"/>
              </a:rPr>
              <a:t>https://www.psychiatry.org/psychiatrists/practice/telepsychiatry/blog/apa-and-ata-release-new-telemental-health-guide</a:t>
            </a:r>
            <a:r>
              <a:rPr lang="en-US" sz="1100" dirty="0"/>
              <a:t> , or in this article:</a:t>
            </a:r>
          </a:p>
          <a:p>
            <a:pPr marL="166688" indent="-166688"/>
            <a:r>
              <a:rPr lang="en-US" sz="1100" dirty="0"/>
              <a:t>Shore, J.H., </a:t>
            </a:r>
            <a:r>
              <a:rPr lang="en-US" sz="1100" dirty="0" err="1"/>
              <a:t>Yellowlees</a:t>
            </a:r>
            <a:r>
              <a:rPr lang="en-US" sz="1100" dirty="0"/>
              <a:t>, P., Caudill, R., Johnston, B., Turvey, C., </a:t>
            </a:r>
            <a:r>
              <a:rPr lang="en-US" sz="1100" dirty="0" err="1"/>
              <a:t>Mishkind</a:t>
            </a:r>
            <a:r>
              <a:rPr lang="en-US" sz="1100" dirty="0"/>
              <a:t>, M., </a:t>
            </a:r>
            <a:r>
              <a:rPr lang="en-US" sz="1100" dirty="0" err="1"/>
              <a:t>Krupinski</a:t>
            </a:r>
            <a:r>
              <a:rPr lang="en-US" sz="1100" dirty="0"/>
              <a:t>, E., Myers, K., Shore, P., </a:t>
            </a:r>
            <a:r>
              <a:rPr lang="en-US" sz="1100" dirty="0" err="1"/>
              <a:t>Kaftarian</a:t>
            </a:r>
            <a:r>
              <a:rPr lang="en-US" sz="1100" dirty="0"/>
              <a:t>, E., &amp; </a:t>
            </a:r>
            <a:r>
              <a:rPr lang="en-US" sz="1100" dirty="0" err="1"/>
              <a:t>Hilty</a:t>
            </a:r>
            <a:r>
              <a:rPr lang="en-US" sz="1100" dirty="0"/>
              <a:t>, D. (2018). Telemedicine and e-Health. 24(11). http://doi.org/10.1089/tmj.2018.0237</a:t>
            </a:r>
          </a:p>
          <a:p>
            <a:endParaRPr lang="en-US" sz="1100" dirty="0"/>
          </a:p>
          <a:p>
            <a:r>
              <a:rPr lang="en-US" sz="1100" dirty="0"/>
              <a:t>This guide provides specific information on videoconferencing, including the following topics, and should be used to provide more in-depth training and technical assistance.:</a:t>
            </a:r>
          </a:p>
          <a:p>
            <a:pPr marL="285750" indent="-171450">
              <a:buFont typeface="Arial" panose="020B0604020202020204" pitchFamily="34" charset="0"/>
              <a:buChar char="•"/>
            </a:pPr>
            <a:r>
              <a:rPr lang="en-US" sz="1100" dirty="0"/>
              <a:t>legal and regulatory issues; </a:t>
            </a:r>
          </a:p>
          <a:p>
            <a:pPr marL="285750" indent="-171450">
              <a:buFont typeface="Arial" panose="020B0604020202020204" pitchFamily="34" charset="0"/>
              <a:buChar char="•"/>
            </a:pPr>
            <a:r>
              <a:rPr lang="en-US" sz="1100" dirty="0"/>
              <a:t>standard operating procedures; </a:t>
            </a:r>
          </a:p>
          <a:p>
            <a:pPr marL="285750" indent="-171450">
              <a:buFont typeface="Arial" panose="020B0604020202020204" pitchFamily="34" charset="0"/>
              <a:buChar char="•"/>
            </a:pPr>
            <a:r>
              <a:rPr lang="en-US" sz="1100" dirty="0"/>
              <a:t>technical considerations; and </a:t>
            </a:r>
          </a:p>
          <a:p>
            <a:pPr marL="285750" indent="-171450">
              <a:buFont typeface="Arial" panose="020B0604020202020204" pitchFamily="34" charset="0"/>
              <a:buChar char="•"/>
            </a:pPr>
            <a:r>
              <a:rPr lang="en-US" sz="1100" dirty="0"/>
              <a:t>clinical considerations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603653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217727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334211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65030"/>
          </a:xfrm>
        </p:spPr>
        <p:txBody>
          <a:bodyPr/>
          <a:lstStyle/>
          <a:p>
            <a:r>
              <a:rPr lang="en-US" sz="1100" dirty="0"/>
              <a:t>Even though it is</a:t>
            </a:r>
            <a:r>
              <a:rPr lang="en-US" sz="1100" baseline="0" dirty="0"/>
              <a:t> becoming the ‘best new thing’ for delivering substance abuse treatment services, </a:t>
            </a:r>
            <a:r>
              <a:rPr lang="en-US" sz="1100" dirty="0"/>
              <a:t>videoconferencing</a:t>
            </a:r>
            <a:r>
              <a:rPr lang="en-US" sz="1100" baseline="0" dirty="0"/>
              <a:t> has been around a long time. Specifically, one research study conducted in 1961 described the use of videoconferencing to provide mental health treatment services in the Mid-West and one in 1972 in New England. The</a:t>
            </a:r>
            <a:r>
              <a:rPr lang="en-US" sz="1100" dirty="0"/>
              <a:t> article by Richardson and colleagues provides an excellent review of the history. </a:t>
            </a:r>
            <a:r>
              <a:rPr lang="en-US" sz="1100" baseline="0" dirty="0"/>
              <a:t>Remind participants/students</a:t>
            </a:r>
            <a:r>
              <a:rPr lang="en-US" sz="1100" dirty="0"/>
              <a:t> of the history of using technology to deliver behavioral health services in order to increase access.</a:t>
            </a:r>
          </a:p>
          <a:p>
            <a:endParaRPr lang="en-US" sz="1100" dirty="0"/>
          </a:p>
          <a:p>
            <a:r>
              <a:rPr lang="en-US" sz="1100" b="1" dirty="0"/>
              <a:t>Sources</a:t>
            </a:r>
          </a:p>
          <a:p>
            <a:pPr marL="228600" indent="-228600"/>
            <a:r>
              <a:rPr lang="en-US" sz="1100" dirty="0"/>
              <a:t>Richardson, L., </a:t>
            </a:r>
            <a:r>
              <a:rPr lang="en-US" sz="1100" dirty="0" err="1"/>
              <a:t>Frueh</a:t>
            </a:r>
            <a:r>
              <a:rPr lang="en-US" sz="1100" dirty="0"/>
              <a:t>, B., </a:t>
            </a:r>
            <a:r>
              <a:rPr lang="en-US" sz="1100" dirty="0" err="1"/>
              <a:t>Grubaugh</a:t>
            </a:r>
            <a:r>
              <a:rPr lang="en-US" sz="1100" dirty="0"/>
              <a:t>, A., </a:t>
            </a:r>
            <a:r>
              <a:rPr lang="en-US" sz="1100" dirty="0" err="1"/>
              <a:t>Egede</a:t>
            </a:r>
            <a:r>
              <a:rPr lang="en-US" sz="1100" dirty="0"/>
              <a:t>, L., &amp; </a:t>
            </a:r>
            <a:r>
              <a:rPr lang="en-US" sz="1100" dirty="0" err="1"/>
              <a:t>Elhai</a:t>
            </a:r>
            <a:r>
              <a:rPr lang="en-US" sz="1100" dirty="0"/>
              <a:t>, J. (2009). Current Directions in Videoconferencing Tele-Mental Health. </a:t>
            </a:r>
            <a:r>
              <a:rPr lang="en-US" sz="1100" i="1" dirty="0"/>
              <a:t>Clinical Psychology</a:t>
            </a:r>
            <a:r>
              <a:rPr lang="en-US" sz="1100" dirty="0"/>
              <a:t>, 16(3), 323-338.</a:t>
            </a:r>
          </a:p>
          <a:p>
            <a:pPr marL="228600" indent="-228600"/>
            <a:r>
              <a:rPr lang="en-US" sz="1100" dirty="0"/>
              <a:t>(See also: </a:t>
            </a:r>
            <a:r>
              <a:rPr lang="en-US" sz="1100" dirty="0" err="1"/>
              <a:t>Frueh</a:t>
            </a:r>
            <a:r>
              <a:rPr lang="en-US" sz="1100" dirty="0"/>
              <a:t> et al., 2000; </a:t>
            </a:r>
            <a:r>
              <a:rPr lang="en-US" sz="1100" dirty="0" err="1"/>
              <a:t>Hilty</a:t>
            </a:r>
            <a:r>
              <a:rPr lang="en-US" sz="1100" dirty="0"/>
              <a:t>, Liu, Marks, &amp; Callahan, 2003; </a:t>
            </a:r>
            <a:r>
              <a:rPr lang="en-US" sz="1100" dirty="0" err="1"/>
              <a:t>Hilty</a:t>
            </a:r>
            <a:r>
              <a:rPr lang="en-US" sz="1100" dirty="0"/>
              <a:t>, Marks, </a:t>
            </a:r>
            <a:r>
              <a:rPr lang="en-US" sz="1100" dirty="0" err="1"/>
              <a:t>Urness</a:t>
            </a:r>
            <a:r>
              <a:rPr lang="en-US" sz="1100" dirty="0"/>
              <a:t>, </a:t>
            </a:r>
            <a:r>
              <a:rPr lang="en-US" sz="1100" dirty="0" err="1"/>
              <a:t>Yellowlees</a:t>
            </a:r>
            <a:r>
              <a:rPr lang="en-US" sz="1100" dirty="0"/>
              <a:t>, &amp; Nesbitt, 2004; </a:t>
            </a:r>
            <a:r>
              <a:rPr lang="en-US" sz="1100" dirty="0" err="1"/>
              <a:t>Hyler</a:t>
            </a:r>
            <a:r>
              <a:rPr lang="en-US" sz="1100" dirty="0"/>
              <a:t> &amp; </a:t>
            </a:r>
            <a:r>
              <a:rPr lang="en-US" sz="1100" dirty="0" err="1"/>
              <a:t>Gangure</a:t>
            </a:r>
            <a:r>
              <a:rPr lang="en-US" sz="1100" dirty="0"/>
              <a:t>, 2003; Monnier et al., 2003; Norman, 2006)</a:t>
            </a:r>
          </a:p>
          <a:p>
            <a:pPr marL="228600" indent="-228600"/>
            <a:r>
              <a:rPr lang="en-US" sz="1100" kern="1200" baseline="0" dirty="0" err="1">
                <a:solidFill>
                  <a:schemeClr val="tx1"/>
                </a:solidFill>
                <a:latin typeface="+mn-lt"/>
                <a:ea typeface="+mn-ea"/>
                <a:cs typeface="+mn-cs"/>
              </a:rPr>
              <a:t>Wittson</a:t>
            </a:r>
            <a:r>
              <a:rPr lang="en-US" sz="1100" kern="1200" baseline="0" dirty="0">
                <a:solidFill>
                  <a:schemeClr val="tx1"/>
                </a:solidFill>
                <a:latin typeface="+mn-lt"/>
                <a:ea typeface="+mn-ea"/>
                <a:cs typeface="+mn-cs"/>
              </a:rPr>
              <a:t>, C. L., Affleck, D. C., &amp; Johnson, V. (1961). Two-way television in group therapy. </a:t>
            </a:r>
            <a:r>
              <a:rPr lang="en-US" sz="1100" i="1" kern="1200" baseline="0" dirty="0">
                <a:solidFill>
                  <a:schemeClr val="tx1"/>
                </a:solidFill>
                <a:latin typeface="+mn-lt"/>
                <a:ea typeface="+mn-ea"/>
                <a:cs typeface="+mn-cs"/>
              </a:rPr>
              <a:t>Mental Hospital, 12, 22–23.</a:t>
            </a:r>
          </a:p>
          <a:p>
            <a:pPr marL="228600" indent="-228600">
              <a:spcAft>
                <a:spcPts val="600"/>
              </a:spcAft>
            </a:pPr>
            <a:r>
              <a:rPr lang="en-US" sz="1100" kern="1200" baseline="0" dirty="0" err="1">
                <a:solidFill>
                  <a:schemeClr val="tx1"/>
                </a:solidFill>
                <a:latin typeface="+mn-lt"/>
                <a:ea typeface="+mn-ea"/>
                <a:cs typeface="+mn-cs"/>
              </a:rPr>
              <a:t>Wittson</a:t>
            </a:r>
            <a:r>
              <a:rPr lang="en-US" sz="1100" kern="1200" baseline="0" dirty="0">
                <a:solidFill>
                  <a:schemeClr val="tx1"/>
                </a:solidFill>
                <a:latin typeface="+mn-lt"/>
                <a:ea typeface="+mn-ea"/>
                <a:cs typeface="+mn-cs"/>
              </a:rPr>
              <a:t>, C. L., &amp; </a:t>
            </a:r>
            <a:r>
              <a:rPr lang="en-US" sz="1100" kern="1200" baseline="0" dirty="0" err="1">
                <a:solidFill>
                  <a:schemeClr val="tx1"/>
                </a:solidFill>
                <a:latin typeface="+mn-lt"/>
                <a:ea typeface="+mn-ea"/>
                <a:cs typeface="+mn-cs"/>
              </a:rPr>
              <a:t>Benschoter</a:t>
            </a:r>
            <a:r>
              <a:rPr lang="en-US" sz="1100" kern="1200" baseline="0" dirty="0">
                <a:solidFill>
                  <a:schemeClr val="tx1"/>
                </a:solidFill>
                <a:latin typeface="+mn-lt"/>
                <a:ea typeface="+mn-ea"/>
                <a:cs typeface="+mn-cs"/>
              </a:rPr>
              <a:t>, R. (1972). Two-way television: Helping the medical center reach out. </a:t>
            </a:r>
            <a:r>
              <a:rPr lang="en-US" sz="1100" i="1" kern="1200" baseline="0" dirty="0">
                <a:solidFill>
                  <a:schemeClr val="tx1"/>
                </a:solidFill>
                <a:latin typeface="+mn-lt"/>
                <a:ea typeface="+mn-ea"/>
                <a:cs typeface="+mn-cs"/>
              </a:rPr>
              <a:t>American Journal of Psychiatry, 129, 624–627.</a:t>
            </a:r>
            <a:r>
              <a:rPr lang="en-US" sz="1100" baseline="0" dirty="0"/>
              <a:t> </a:t>
            </a:r>
          </a:p>
          <a:p>
            <a:br>
              <a:rPr lang="en-US" sz="1100" dirty="0"/>
            </a:br>
            <a:r>
              <a:rPr lang="en-US" sz="1100" dirty="0"/>
              <a:t>Image credits: Richardson et al., 2009</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4AF6A2-2FE4-4C51-9BB0-897CDAC65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79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1813"/>
          </a:xfrm>
        </p:spPr>
        <p:txBody>
          <a:bodyPr>
            <a:noAutofit/>
          </a:bodyPr>
          <a:lstStyle/>
          <a:p>
            <a:pPr>
              <a:spcBef>
                <a:spcPts val="0"/>
              </a:spcBef>
              <a:spcAft>
                <a:spcPts val="300"/>
              </a:spcAft>
            </a:pPr>
            <a:r>
              <a:rPr lang="en-US" sz="1100" dirty="0"/>
              <a:t>Backhaus et al. (2012) did a systematic review of 891 articles on videoconferencing of psychotherapy – </a:t>
            </a:r>
          </a:p>
          <a:p>
            <a:pPr marL="225425" indent="-111125">
              <a:spcBef>
                <a:spcPts val="0"/>
              </a:spcBef>
              <a:spcAft>
                <a:spcPts val="300"/>
              </a:spcAft>
              <a:buFont typeface="Arial" pitchFamily="34" charset="0"/>
              <a:buChar char="•"/>
            </a:pPr>
            <a:r>
              <a:rPr lang="en-US" sz="1100" dirty="0"/>
              <a:t>65 were selected for inclusion and out of that, only 47 were rated as empirical studies. </a:t>
            </a:r>
          </a:p>
          <a:p>
            <a:pPr marL="225425" indent="-111125">
              <a:spcBef>
                <a:spcPts val="0"/>
              </a:spcBef>
              <a:spcAft>
                <a:spcPts val="300"/>
              </a:spcAft>
              <a:buFont typeface="Arial" pitchFamily="34" charset="0"/>
              <a:buChar char="•"/>
            </a:pPr>
            <a:r>
              <a:rPr lang="en-US" sz="1100" dirty="0"/>
              <a:t>Because of the low number of empirical studies, it is hard to determine if the treatment outcome of videoconferencing is the same as face-to-face. </a:t>
            </a:r>
          </a:p>
          <a:p>
            <a:pPr marL="225425" indent="-111125">
              <a:spcBef>
                <a:spcPts val="0"/>
              </a:spcBef>
              <a:spcAft>
                <a:spcPts val="300"/>
              </a:spcAft>
              <a:buFont typeface="Arial" pitchFamily="34" charset="0"/>
              <a:buChar char="•"/>
            </a:pPr>
            <a:r>
              <a:rPr lang="en-US" sz="1100" dirty="0"/>
              <a:t>Small sample sizes and lack of randomization also impact the ability to assess treatment outcomes. </a:t>
            </a:r>
          </a:p>
          <a:p>
            <a:pPr marL="225425" indent="-111125">
              <a:spcBef>
                <a:spcPts val="0"/>
              </a:spcBef>
              <a:spcAft>
                <a:spcPts val="300"/>
              </a:spcAft>
              <a:buFont typeface="Arial" pitchFamily="34" charset="0"/>
              <a:buChar char="•"/>
            </a:pPr>
            <a:r>
              <a:rPr lang="en-US" sz="1100" dirty="0"/>
              <a:t>In 45% of the studies, people used CBT in videoconferencing and 60% of the patients were male. </a:t>
            </a:r>
          </a:p>
          <a:p>
            <a:pPr marL="225425" indent="-111125">
              <a:spcBef>
                <a:spcPts val="0"/>
              </a:spcBef>
              <a:spcAft>
                <a:spcPts val="300"/>
              </a:spcAft>
              <a:buFont typeface="Arial" pitchFamily="34" charset="0"/>
              <a:buChar char="•"/>
            </a:pPr>
            <a:r>
              <a:rPr lang="en-US" sz="1100" dirty="0"/>
              <a:t>In studies with each of the following populations - African-Americans, Hispanic Latino and American Indians - using videoconferencing psychotherapy demonstrated effectiveness.</a:t>
            </a:r>
          </a:p>
          <a:p>
            <a:pPr marL="225425" indent="-111125">
              <a:spcBef>
                <a:spcPts val="0"/>
              </a:spcBef>
              <a:spcAft>
                <a:spcPts val="300"/>
              </a:spcAft>
              <a:buFont typeface="Arial" pitchFamily="34" charset="0"/>
              <a:buChar char="•"/>
            </a:pPr>
            <a:r>
              <a:rPr lang="en-US" sz="1100" dirty="0"/>
              <a:t>Studies showed strong patient</a:t>
            </a:r>
            <a:r>
              <a:rPr lang="en-US" sz="1100" baseline="0" dirty="0"/>
              <a:t> and provider therapeutic alliance over videoconferencing with high levels of satisfaction. </a:t>
            </a:r>
          </a:p>
          <a:p>
            <a:pPr>
              <a:spcBef>
                <a:spcPts val="0"/>
              </a:spcBef>
              <a:spcAft>
                <a:spcPts val="300"/>
              </a:spcAft>
            </a:pPr>
            <a:endParaRPr lang="en-US" sz="1100" b="1" baseline="0" dirty="0"/>
          </a:p>
          <a:p>
            <a:pPr>
              <a:spcBef>
                <a:spcPts val="0"/>
              </a:spcBef>
              <a:spcAft>
                <a:spcPts val="300"/>
              </a:spcAft>
            </a:pPr>
            <a:r>
              <a:rPr lang="en-US" sz="1100" b="1" baseline="0" dirty="0"/>
              <a:t>Source</a:t>
            </a:r>
          </a:p>
          <a:p>
            <a:pPr marL="227013" indent="-227013">
              <a:spcBef>
                <a:spcPts val="0"/>
              </a:spcBef>
              <a:spcAft>
                <a:spcPts val="300"/>
              </a:spcAft>
            </a:pPr>
            <a:r>
              <a:rPr lang="en-US" sz="1100" dirty="0"/>
              <a:t>Backhaus, A., Agha, Z., </a:t>
            </a:r>
            <a:r>
              <a:rPr lang="en-US" sz="1100" dirty="0" err="1"/>
              <a:t>Maglione</a:t>
            </a:r>
            <a:r>
              <a:rPr lang="en-US" sz="1100" dirty="0"/>
              <a:t>, M.L., </a:t>
            </a:r>
            <a:r>
              <a:rPr lang="en-US" sz="1100" dirty="0" err="1"/>
              <a:t>Repp</a:t>
            </a:r>
            <a:r>
              <a:rPr lang="en-US" sz="1100" dirty="0"/>
              <a:t>, A., Ross, B., </a:t>
            </a:r>
            <a:r>
              <a:rPr lang="en-US" sz="1100" dirty="0" err="1"/>
              <a:t>Zuest</a:t>
            </a:r>
            <a:r>
              <a:rPr lang="en-US" sz="1100" dirty="0"/>
              <a:t>, D., Rice-Thorp, N.M., </a:t>
            </a:r>
            <a:r>
              <a:rPr lang="en-US" sz="1100" dirty="0" err="1"/>
              <a:t>Lohr</a:t>
            </a:r>
            <a:r>
              <a:rPr lang="en-US" sz="1100" dirty="0"/>
              <a:t>, J., &amp; Thorp, S.R. (2012). Videoconferencing psychotherapy: A systematic review. </a:t>
            </a:r>
            <a:r>
              <a:rPr lang="en-US" sz="1100" i="1" dirty="0"/>
              <a:t>Psychological Services, Special Issue: Telehealth, </a:t>
            </a:r>
            <a:r>
              <a:rPr lang="en-US" sz="1100" i="1" dirty="0" err="1"/>
              <a:t>Telepsychology</a:t>
            </a:r>
            <a:r>
              <a:rPr lang="en-US" sz="1100" i="1" dirty="0"/>
              <a:t>, and Technology, 9</a:t>
            </a:r>
            <a:r>
              <a:rPr lang="en-US" sz="1100" dirty="0"/>
              <a:t>(2), 111-131.</a:t>
            </a:r>
          </a:p>
          <a:p>
            <a:pPr marL="0" marR="0" indent="0" algn="l" defTabSz="914400" rtl="0" eaLnBrk="0" fontAlgn="base" latinLnBrk="0" hangingPunct="0">
              <a:spcBef>
                <a:spcPts val="0"/>
              </a:spcBef>
              <a:spcAft>
                <a:spcPts val="300"/>
              </a:spcAft>
              <a:buClrTx/>
              <a:buSzTx/>
              <a:buFontTx/>
              <a:buNone/>
              <a:tabLst/>
              <a:defRPr/>
            </a:pPr>
            <a:r>
              <a:rPr lang="en-US" sz="1100" baseline="0" dirty="0"/>
              <a:t>(</a:t>
            </a:r>
            <a:r>
              <a:rPr lang="en-US" sz="1100" baseline="0" dirty="0">
                <a:solidFill>
                  <a:srgbClr val="000000"/>
                </a:solidFill>
              </a:rPr>
              <a:t>See also: </a:t>
            </a:r>
            <a:r>
              <a:rPr lang="fr-FR" sz="1100" dirty="0">
                <a:solidFill>
                  <a:srgbClr val="000000"/>
                </a:solidFill>
              </a:rPr>
              <a:t>Bouchard et al.,</a:t>
            </a:r>
            <a:r>
              <a:rPr lang="en-US" sz="1100" dirty="0">
                <a:solidFill>
                  <a:srgbClr val="000000"/>
                </a:solidFill>
              </a:rPr>
              <a:t>2000; </a:t>
            </a:r>
            <a:r>
              <a:rPr lang="en-US" sz="1100" dirty="0" err="1">
                <a:solidFill>
                  <a:srgbClr val="000000"/>
                </a:solidFill>
              </a:rPr>
              <a:t>Ghosh</a:t>
            </a:r>
            <a:r>
              <a:rPr lang="en-US" sz="1100" dirty="0">
                <a:solidFill>
                  <a:srgbClr val="000000"/>
                </a:solidFill>
              </a:rPr>
              <a:t>, McLaren, &amp; Watson, 1997; Morgan, Patrick, </a:t>
            </a:r>
            <a:r>
              <a:rPr lang="en-US" sz="1100" dirty="0" err="1">
                <a:solidFill>
                  <a:srgbClr val="000000"/>
                </a:solidFill>
              </a:rPr>
              <a:t>Magaletta</a:t>
            </a:r>
            <a:r>
              <a:rPr lang="en-US" sz="1100" dirty="0">
                <a:solidFill>
                  <a:srgbClr val="000000"/>
                </a:solidFill>
              </a:rPr>
              <a:t>, 2008; Simpson, 2001; </a:t>
            </a:r>
            <a:r>
              <a:rPr lang="da-DK" sz="1100" dirty="0">
                <a:solidFill>
                  <a:srgbClr val="000000"/>
                </a:solidFill>
              </a:rPr>
              <a:t>Cluver et al., 2005; King et al., 2009; </a:t>
            </a:r>
            <a:r>
              <a:rPr lang="en-US" sz="1100" dirty="0">
                <a:solidFill>
                  <a:srgbClr val="000000"/>
                </a:solidFill>
              </a:rPr>
              <a:t>Morgan et al., 2008; Nelson, Barnard, &amp; Cain, </a:t>
            </a:r>
            <a:r>
              <a:rPr lang="fi-FI" sz="1100" dirty="0">
                <a:solidFill>
                  <a:srgbClr val="000000"/>
                </a:solidFill>
              </a:rPr>
              <a:t>2003; Ruskin et al., 2004)</a:t>
            </a: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a:defRPr/>
            </a:pPr>
            <a:fld id="{8A4AF6A2-2FE4-4C51-9BB0-897CDAC65133}"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70437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0891" y="4355945"/>
            <a:ext cx="5657405" cy="4162414"/>
          </a:xfrm>
        </p:spPr>
        <p:txBody>
          <a:bodyPr/>
          <a:lstStyle/>
          <a:p>
            <a:pPr>
              <a:spcAft>
                <a:spcPts val="300"/>
              </a:spcAft>
            </a:pPr>
            <a:r>
              <a:rPr lang="en-US" sz="1100" dirty="0"/>
              <a:t>The article by Chakrabarti (2015) reviewed the research on videoconferencing and found there is enough evidence to make three claims: </a:t>
            </a:r>
          </a:p>
          <a:p>
            <a:pPr marL="347663" indent="-228600">
              <a:spcAft>
                <a:spcPts val="300"/>
              </a:spcAft>
              <a:buAutoNum type="arabicParenR"/>
            </a:pPr>
            <a:r>
              <a:rPr lang="en-US" sz="1100" dirty="0"/>
              <a:t>it is acceptable (especially by patients and it is feasible- possible to do; </a:t>
            </a:r>
          </a:p>
          <a:p>
            <a:pPr marL="347663" indent="-228600">
              <a:spcAft>
                <a:spcPts val="300"/>
              </a:spcAft>
              <a:buAutoNum type="arabicParenR"/>
            </a:pPr>
            <a:r>
              <a:rPr lang="en-US" sz="1100" dirty="0"/>
              <a:t>14 randomized controlled trials found there were no differences in accuracy or satisfaction with assessment conducted using videoconferencing; and </a:t>
            </a:r>
          </a:p>
          <a:p>
            <a:pPr marL="347663" indent="-228600">
              <a:spcAft>
                <a:spcPts val="300"/>
              </a:spcAft>
              <a:buAutoNum type="arabicParenR"/>
            </a:pPr>
            <a:r>
              <a:rPr lang="en-US" sz="1100" dirty="0"/>
              <a:t>clinical outcomes of services provided using videoconferencing are comparable to face-to-face treatment. </a:t>
            </a:r>
          </a:p>
          <a:p>
            <a:pPr>
              <a:spcAft>
                <a:spcPts val="300"/>
              </a:spcAft>
            </a:pPr>
            <a:r>
              <a:rPr lang="en-US" sz="1100" dirty="0"/>
              <a:t>The author suggested that hybrid models use of face-to-face and videoconferencing be developed and studied. This article by </a:t>
            </a:r>
            <a:r>
              <a:rPr lang="en-US" sz="1100" dirty="0" err="1"/>
              <a:t>Chakrabarti</a:t>
            </a:r>
            <a:r>
              <a:rPr lang="en-US" sz="1100" dirty="0"/>
              <a:t> provides an excellent review of videoconferencing in </a:t>
            </a:r>
            <a:r>
              <a:rPr lang="en-US" sz="1100" dirty="0" err="1"/>
              <a:t>telepsychiatry</a:t>
            </a:r>
            <a:r>
              <a:rPr lang="en-US" sz="1100" dirty="0"/>
              <a:t> reviewing effectiveness of videoconferencing with patients with different types of mental health conditions and in different settings.</a:t>
            </a:r>
          </a:p>
          <a:p>
            <a:pPr>
              <a:spcAft>
                <a:spcPts val="300"/>
              </a:spcAft>
            </a:pPr>
            <a:r>
              <a:rPr lang="en-US" sz="1100" dirty="0"/>
              <a:t>A landmark study was conducted by </a:t>
            </a:r>
            <a:r>
              <a:rPr lang="en-US" sz="1100" dirty="0" err="1"/>
              <a:t>Godeski</a:t>
            </a:r>
            <a:r>
              <a:rPr lang="en-US" sz="1100" dirty="0"/>
              <a:t> and colleagues where in they studied 98,609 veterans with mental health conditions six months prior and six months after their enrollment in mental health services delivered using videoconferencing. Declines in hospital admissions and stays were noted after enrollment in videoconferencing. These data were true for men and women of all age groups. </a:t>
            </a:r>
          </a:p>
          <a:p>
            <a:pPr>
              <a:spcAft>
                <a:spcPts val="300"/>
              </a:spcAft>
            </a:pPr>
            <a:endParaRPr lang="en-US" sz="1100" dirty="0"/>
          </a:p>
          <a:p>
            <a:pPr marL="228600" indent="-228600">
              <a:spcAft>
                <a:spcPts val="300"/>
              </a:spcAft>
            </a:pPr>
            <a:r>
              <a:rPr lang="en-US" sz="1100" b="1" dirty="0"/>
              <a:t>Sources</a:t>
            </a:r>
          </a:p>
          <a:p>
            <a:pPr marL="228600" indent="-228600">
              <a:spcAft>
                <a:spcPts val="300"/>
              </a:spcAft>
            </a:pPr>
            <a:r>
              <a:rPr lang="en-US" sz="1100" dirty="0"/>
              <a:t>Chakrabarti, S. (2015). Usefulness of telepsychiatry: a critical evaluation of videoconferencing-based approaches. </a:t>
            </a:r>
            <a:r>
              <a:rPr lang="en-US" sz="1100" i="1" dirty="0"/>
              <a:t>World Journal of Psychiatry, 5</a:t>
            </a:r>
            <a:r>
              <a:rPr lang="en-US" sz="1100" dirty="0"/>
              <a:t>(3):286–304.</a:t>
            </a:r>
          </a:p>
          <a:p>
            <a:pPr marL="228600" indent="-228600">
              <a:spcAft>
                <a:spcPts val="300"/>
              </a:spcAft>
            </a:pPr>
            <a:r>
              <a:rPr lang="en-US" sz="1100" dirty="0" err="1"/>
              <a:t>Godleski</a:t>
            </a:r>
            <a:r>
              <a:rPr lang="en-US" sz="1100" dirty="0"/>
              <a:t> L, </a:t>
            </a:r>
            <a:r>
              <a:rPr lang="en-US" sz="1100" dirty="0" err="1"/>
              <a:t>Darkins</a:t>
            </a:r>
            <a:r>
              <a:rPr lang="en-US" sz="1100" dirty="0"/>
              <a:t> A, Peters J. (2012). Outcomes of 98,609 U.S. Department of Veterans Affairs patients enrolled in </a:t>
            </a:r>
            <a:r>
              <a:rPr lang="en-US" sz="1100" dirty="0" err="1"/>
              <a:t>telemental</a:t>
            </a:r>
            <a:r>
              <a:rPr lang="en-US" sz="1100" dirty="0"/>
              <a:t> health services, 2006-2010. </a:t>
            </a:r>
            <a:r>
              <a:rPr lang="en-US" sz="1100" i="1" dirty="0"/>
              <a:t>Psychiatric Services, 63, </a:t>
            </a:r>
            <a:r>
              <a:rPr lang="en-US" sz="1100" dirty="0"/>
              <a:t>383–385</a:t>
            </a:r>
          </a:p>
        </p:txBody>
      </p:sp>
      <p:sp>
        <p:nvSpPr>
          <p:cNvPr id="4" name="Slide Number Placeholder 3"/>
          <p:cNvSpPr>
            <a:spLocks noGrp="1"/>
          </p:cNvSpPr>
          <p:nvPr>
            <p:ph type="sldNum" sz="quarter" idx="10"/>
          </p:nvPr>
        </p:nvSpPr>
        <p:spPr/>
        <p:txBody>
          <a:bodyPr/>
          <a:lstStyle/>
          <a:p>
            <a:fld id="{781B7CD9-0D5D-4C5B-A7AE-2C93AFAA4EB0}" type="slidenum">
              <a:rPr lang="en-US" smtClean="0"/>
              <a:t>5</a:t>
            </a:fld>
            <a:endParaRPr lang="en-US"/>
          </a:p>
        </p:txBody>
      </p:sp>
    </p:spTree>
    <p:extLst>
      <p:ext uri="{BB962C8B-B14F-4D97-AF65-F5344CB8AC3E}">
        <p14:creationId xmlns:p14="http://schemas.microsoft.com/office/powerpoint/2010/main" val="310743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8" y="4400549"/>
            <a:ext cx="5486401" cy="3913272"/>
          </a:xfrm>
        </p:spPr>
        <p:txBody>
          <a:bodyPr/>
          <a:lstStyle/>
          <a:p>
            <a:r>
              <a:rPr lang="en-US" sz="1100" dirty="0"/>
              <a:t>This article reviews a meta-analysis conducted by </a:t>
            </a:r>
            <a:r>
              <a:rPr lang="en-US" sz="1100" dirty="0" err="1"/>
              <a:t>Batastini</a:t>
            </a:r>
            <a:r>
              <a:rPr lang="en-US" sz="1100" dirty="0"/>
              <a:t> and her colleagues on the use of videoconferencing with justice involved clients with mental health and substance use disorders. Similar to the previous slides, </a:t>
            </a:r>
            <a:r>
              <a:rPr lang="en-US" sz="1100" dirty="0" err="1"/>
              <a:t>Batastini</a:t>
            </a:r>
            <a:r>
              <a:rPr lang="en-US" sz="1100" dirty="0"/>
              <a:t> found there were limited rigorous studies conducted, finding 3 for criminal justice populations and 2 for SUD patients. In reviewing these studies, she cited the findings listed on the slide. The first two findings are helpful when addressing participants/students concerns regarding patient engagement in videoconferencing.</a:t>
            </a:r>
          </a:p>
          <a:p>
            <a:endParaRPr lang="en-US" sz="1100" dirty="0"/>
          </a:p>
          <a:p>
            <a:r>
              <a:rPr lang="en-US" sz="1100" dirty="0"/>
              <a:t>Discuss these three points as many professionals/students have difficulty believing that clinicians can form effective therapeutic relationships via videoconferencing.</a:t>
            </a:r>
          </a:p>
          <a:p>
            <a:endParaRPr lang="en-US" sz="1100" dirty="0"/>
          </a:p>
          <a:p>
            <a:endParaRPr lang="en-US" sz="1100" dirty="0"/>
          </a:p>
          <a:p>
            <a:pPr marL="228600" indent="-228600">
              <a:spcAft>
                <a:spcPts val="600"/>
              </a:spcAft>
            </a:pPr>
            <a:r>
              <a:rPr lang="en-US" sz="1100" dirty="0"/>
              <a:t>Source</a:t>
            </a:r>
          </a:p>
          <a:p>
            <a:pPr marL="228600" indent="-228600">
              <a:spcAft>
                <a:spcPts val="600"/>
              </a:spcAft>
            </a:pPr>
            <a:r>
              <a:rPr lang="en-US" sz="1100" dirty="0" err="1"/>
              <a:t>Batastini</a:t>
            </a:r>
            <a:r>
              <a:rPr lang="en-US" sz="1100" dirty="0"/>
              <a:t>, A. B., King, C. M., Morgan, R. D., &amp; McDaniel, B. (2015, July 20). </a:t>
            </a:r>
            <a:r>
              <a:rPr lang="en-US" sz="1100" dirty="0" err="1"/>
              <a:t>Telepsychological</a:t>
            </a:r>
            <a:r>
              <a:rPr lang="en-US" sz="1100" dirty="0"/>
              <a:t> services with criminal justice and substance abuse clients: A systematic review and meta-analysis. </a:t>
            </a:r>
            <a:r>
              <a:rPr lang="en-US" sz="1100" i="1" dirty="0"/>
              <a:t>Psychological Services</a:t>
            </a:r>
            <a:r>
              <a:rPr lang="en-US" sz="1100" dirty="0"/>
              <a:t>. Advance online publication. </a:t>
            </a:r>
            <a:r>
              <a:rPr lang="en-US" sz="1100" dirty="0">
                <a:hlinkClick r:id="rId3"/>
              </a:rPr>
              <a:t>http://dx.doi.org/10.1037/ser0000042</a:t>
            </a:r>
            <a:endParaRPr lang="en-US" sz="1100" dirty="0"/>
          </a:p>
          <a:p>
            <a:pPr marL="228600" indent="-228600">
              <a:spcAft>
                <a:spcPts val="600"/>
              </a:spcAft>
            </a:pPr>
            <a:endParaRPr lang="en-US" sz="1100" dirty="0"/>
          </a:p>
          <a:p>
            <a:pPr marL="228600" indent="-228600">
              <a:spcAft>
                <a:spcPts val="600"/>
              </a:spcAft>
            </a:pPr>
            <a:r>
              <a:rPr lang="en-US" sz="1100" dirty="0"/>
              <a:t>Image credits: Getty Images (purchased image) </a:t>
            </a:r>
          </a:p>
        </p:txBody>
      </p:sp>
      <p:sp>
        <p:nvSpPr>
          <p:cNvPr id="4" name="Slide Number Placeholder 3"/>
          <p:cNvSpPr>
            <a:spLocks noGrp="1"/>
          </p:cNvSpPr>
          <p:nvPr>
            <p:ph type="sldNum" sz="quarter" idx="10"/>
          </p:nvPr>
        </p:nvSpPr>
        <p:spPr/>
        <p:txBody>
          <a:bodyPr/>
          <a:lstStyle/>
          <a:p>
            <a:fld id="{781B7CD9-0D5D-4C5B-A7AE-2C93AFAA4EB0}" type="slidenum">
              <a:rPr lang="en-US" smtClean="0"/>
              <a:t>6</a:t>
            </a:fld>
            <a:endParaRPr lang="en-US"/>
          </a:p>
        </p:txBody>
      </p:sp>
    </p:spTree>
    <p:extLst>
      <p:ext uri="{BB962C8B-B14F-4D97-AF65-F5344CB8AC3E}">
        <p14:creationId xmlns:p14="http://schemas.microsoft.com/office/powerpoint/2010/main" val="346057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29411"/>
          </a:xfrm>
        </p:spPr>
        <p:txBody>
          <a:bodyPr>
            <a:normAutofit/>
          </a:bodyPr>
          <a:lstStyle/>
          <a:p>
            <a:pPr marL="171450" indent="-171450">
              <a:spcAft>
                <a:spcPts val="300"/>
              </a:spcAft>
              <a:buFont typeface="Arial" pitchFamily="34" charset="0"/>
              <a:buChar char="•"/>
            </a:pPr>
            <a:r>
              <a:rPr lang="en-US" sz="1100" dirty="0"/>
              <a:t>Of the 891 articles that have been published on videoconferencing, there are 3 that met the criteria for rigorous studies that address the treatment of substance use disorders with the majority focusing on mental health related disorders.</a:t>
            </a:r>
          </a:p>
          <a:p>
            <a:pPr marL="171450" indent="-171450">
              <a:spcAft>
                <a:spcPts val="300"/>
              </a:spcAft>
              <a:buFont typeface="Arial" pitchFamily="34" charset="0"/>
              <a:buChar char="•"/>
            </a:pPr>
            <a:r>
              <a:rPr lang="en-US" sz="1100" dirty="0"/>
              <a:t>The last article shown in the slide (</a:t>
            </a:r>
            <a:r>
              <a:rPr lang="en-US" sz="1100" i="1" dirty="0"/>
              <a:t>Training Substance Abuse Clinicians in Motivational Interviewing Using Live Supervision via Teleconferencing</a:t>
            </a:r>
            <a:r>
              <a:rPr lang="en-US" sz="1100" dirty="0"/>
              <a:t>) examined using teleconferencing to provide clinical supervision to counselors regarding adherence to MI. </a:t>
            </a:r>
          </a:p>
          <a:p>
            <a:pPr marL="171450" indent="-171450">
              <a:spcAft>
                <a:spcPts val="300"/>
              </a:spcAft>
              <a:buFont typeface="Arial" pitchFamily="34" charset="0"/>
              <a:buChar char="•"/>
            </a:pPr>
            <a:r>
              <a:rPr lang="en-US" sz="1100" dirty="0"/>
              <a:t>Since Backhaus and colleagues published this article, Dr. King has published an additional article about the use of videoconferencing with patients with opioid use disorders in a group setting.</a:t>
            </a:r>
          </a:p>
          <a:p>
            <a:pPr marL="171450" indent="-171450">
              <a:spcAft>
                <a:spcPts val="300"/>
              </a:spcAft>
              <a:buFont typeface="Arial" pitchFamily="34" charset="0"/>
              <a:buChar char="•"/>
            </a:pPr>
            <a:r>
              <a:rPr lang="en-US" sz="1100" dirty="0"/>
              <a:t>In addition to confirming that videoconferencing is an effective method of delivering mental health assessment/treatment services, the low number of quality studies conducted with SUD patients reflects the trend of studying other technologies like apps and web-based interventions.</a:t>
            </a:r>
          </a:p>
          <a:p>
            <a:endParaRPr lang="en-US" sz="1100" dirty="0"/>
          </a:p>
          <a:p>
            <a:pPr>
              <a:spcBef>
                <a:spcPts val="0"/>
              </a:spcBef>
              <a:spcAft>
                <a:spcPts val="300"/>
              </a:spcAft>
            </a:pPr>
            <a:r>
              <a:rPr lang="en-US" sz="1100" b="1" dirty="0"/>
              <a:t>Source</a:t>
            </a:r>
          </a:p>
          <a:p>
            <a:pPr marL="227013" indent="-227013">
              <a:spcBef>
                <a:spcPts val="0"/>
              </a:spcBef>
              <a:spcAft>
                <a:spcPts val="300"/>
              </a:spcAft>
            </a:pPr>
            <a:r>
              <a:rPr lang="en-US" sz="1100" dirty="0"/>
              <a:t>Backhaus, A., Agha, Z., </a:t>
            </a:r>
            <a:r>
              <a:rPr lang="en-US" sz="1100" dirty="0" err="1"/>
              <a:t>Maglione</a:t>
            </a:r>
            <a:r>
              <a:rPr lang="en-US" sz="1100" dirty="0"/>
              <a:t>, M.L., </a:t>
            </a:r>
            <a:r>
              <a:rPr lang="en-US" sz="1100" dirty="0" err="1"/>
              <a:t>Repp</a:t>
            </a:r>
            <a:r>
              <a:rPr lang="en-US" sz="1100" dirty="0"/>
              <a:t>, A., Ross, B., </a:t>
            </a:r>
            <a:r>
              <a:rPr lang="en-US" sz="1100" dirty="0" err="1"/>
              <a:t>Zuest</a:t>
            </a:r>
            <a:r>
              <a:rPr lang="en-US" sz="1100" dirty="0"/>
              <a:t>, D., Rice-Thorp, N.M., </a:t>
            </a:r>
            <a:r>
              <a:rPr lang="en-US" sz="1100" dirty="0" err="1"/>
              <a:t>Lohr</a:t>
            </a:r>
            <a:r>
              <a:rPr lang="en-US" sz="1100" dirty="0"/>
              <a:t>, J., &amp; Thorp, S.R. (2012). Videoconferencing psychotherapy: A systematic review. </a:t>
            </a:r>
            <a:r>
              <a:rPr lang="en-US" sz="1100" i="1" dirty="0"/>
              <a:t>Psychological Services, Special Issue: Telehealth, </a:t>
            </a:r>
            <a:r>
              <a:rPr lang="en-US" sz="1100" i="1" dirty="0" err="1"/>
              <a:t>Telepsychology</a:t>
            </a:r>
            <a:r>
              <a:rPr lang="en-US" sz="1100" i="1" dirty="0"/>
              <a:t>, and Technology, 9</a:t>
            </a:r>
            <a:r>
              <a:rPr lang="en-US" sz="1100" dirty="0"/>
              <a:t>(2), 111-131.</a:t>
            </a:r>
          </a:p>
        </p:txBody>
      </p:sp>
      <p:sp>
        <p:nvSpPr>
          <p:cNvPr id="4" name="Slide Number Placeholder 3"/>
          <p:cNvSpPr>
            <a:spLocks noGrp="1"/>
          </p:cNvSpPr>
          <p:nvPr>
            <p:ph type="sldNum" sz="quarter" idx="10"/>
          </p:nvPr>
        </p:nvSpPr>
        <p:spPr/>
        <p:txBody>
          <a:bodyPr/>
          <a:lstStyle/>
          <a:p>
            <a:pPr>
              <a:defRPr/>
            </a:pPr>
            <a:fld id="{8A4AF6A2-2FE4-4C51-9BB0-897CDAC65133}"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918491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xfrm>
            <a:off x="685800" y="4400549"/>
            <a:ext cx="5486400" cy="40206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00"/>
              </a:spcAft>
            </a:pPr>
            <a:r>
              <a:rPr lang="en-US" sz="1100" dirty="0"/>
              <a:t>Dr. Jay Shore has conducted numerous studies regarding the use of videoconferencing to treat American Indian Veterans with PTSD. Generally, the studies found that most American Indians thought the use of videoconferencing to deliver mental health and substance use disorder (MH/SUD) assessment and treatment services acceptable and in some cases preferable to in-person sessions. Specifically, one study with American Indian women reported that videoconferencing provided distance and a feeling of safety when discussing emotionally-charged issues with a clinician.</a:t>
            </a:r>
          </a:p>
          <a:p>
            <a:pPr>
              <a:spcAft>
                <a:spcPts val="600"/>
              </a:spcAft>
            </a:pPr>
            <a:r>
              <a:rPr lang="en-US" sz="1100" dirty="0"/>
              <a:t>Studies regarding the feasibility and acceptability of delivering MH/SUD services using videoconferencing have been conducted with other culturally/ethnically diverse groups with positive results.</a:t>
            </a:r>
          </a:p>
          <a:p>
            <a:pPr>
              <a:spcAft>
                <a:spcPts val="600"/>
              </a:spcAft>
            </a:pPr>
            <a:endParaRPr lang="en-US" sz="1100" dirty="0"/>
          </a:p>
          <a:p>
            <a:pPr>
              <a:spcAft>
                <a:spcPts val="600"/>
              </a:spcAft>
            </a:pPr>
            <a:r>
              <a:rPr lang="en-US" sz="1100" b="1" dirty="0"/>
              <a:t>Sources</a:t>
            </a:r>
          </a:p>
          <a:p>
            <a:pPr marL="228600" indent="-228600">
              <a:spcAft>
                <a:spcPts val="600"/>
              </a:spcAft>
            </a:pPr>
            <a:r>
              <a:rPr lang="en-US" sz="1100" dirty="0"/>
              <a:t>IOM (Institute of Medicine). 2012. </a:t>
            </a:r>
            <a:r>
              <a:rPr lang="en-US" sz="1100" b="1" dirty="0"/>
              <a:t>The role of telehealth in an evolving health care environment</a:t>
            </a:r>
            <a:r>
              <a:rPr lang="en-US" sz="1100" dirty="0"/>
              <a:t>: </a:t>
            </a:r>
            <a:r>
              <a:rPr lang="en-US" sz="1100" b="1" dirty="0"/>
              <a:t>Workshop summary</a:t>
            </a:r>
            <a:r>
              <a:rPr lang="en-US" sz="1100" dirty="0"/>
              <a:t>. Washington, DC: National Academies Press (US) https://www.ncbi.nlm.nih.gov/books/NBK207145/ </a:t>
            </a:r>
            <a:r>
              <a:rPr lang="en-US" sz="1100" dirty="0" err="1"/>
              <a:t>doi</a:t>
            </a:r>
            <a:r>
              <a:rPr lang="en-US" sz="1100" dirty="0"/>
              <a:t>: 10.17226/13466. </a:t>
            </a:r>
          </a:p>
          <a:p>
            <a:endParaRPr lang="en-US" altLang="en-US" sz="1100" dirty="0"/>
          </a:p>
          <a:p>
            <a:r>
              <a:rPr lang="en-US" sz="1100" dirty="0"/>
              <a:t>Image credits: Getty Images (purchased image) </a:t>
            </a: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AEFC7C-CBD9-40D2-A24B-1C0686BD165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716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0080"/>
            <a:ext cx="5486400" cy="4024846"/>
          </a:xfrm>
        </p:spPr>
        <p:txBody>
          <a:bodyPr/>
          <a:lstStyle/>
          <a:p>
            <a:r>
              <a:rPr lang="en-US" sz="1100" dirty="0"/>
              <a:t>This slides highlights two studies conducted with women residing in rural areas who received treatment services via videoconferencing. While the sample size in both studies were, the women had high levels of satisfaction with the services they received through videoconferencing.</a:t>
            </a:r>
          </a:p>
          <a:p>
            <a:endParaRPr lang="en-US" sz="1100" dirty="0"/>
          </a:p>
          <a:p>
            <a:pPr>
              <a:spcAft>
                <a:spcPts val="600"/>
              </a:spcAft>
            </a:pPr>
            <a:r>
              <a:rPr lang="en-US" sz="1100" b="1" dirty="0"/>
              <a:t>Sources</a:t>
            </a:r>
          </a:p>
          <a:p>
            <a:pPr marL="228600" indent="-228600">
              <a:spcAft>
                <a:spcPts val="600"/>
              </a:spcAft>
            </a:pPr>
            <a:r>
              <a:rPr lang="en-US" sz="1100" dirty="0"/>
              <a:t>Gray, M. J., </a:t>
            </a:r>
            <a:r>
              <a:rPr lang="en-US" sz="1100" dirty="0" err="1"/>
              <a:t>Hassija</a:t>
            </a:r>
            <a:r>
              <a:rPr lang="en-US" sz="1100" dirty="0"/>
              <a:t>, C. M., </a:t>
            </a:r>
            <a:r>
              <a:rPr lang="en-US" sz="1100" dirty="0" err="1"/>
              <a:t>Jaconis</a:t>
            </a:r>
            <a:r>
              <a:rPr lang="en-US" sz="1100" dirty="0"/>
              <a:t>, M., Barrett, C., Zheng, P., Steinmetz, S., &amp; James, T. (2015). Provision of evidence-based therapies to rural survivors of domestic violence and sexual assault via telehealth: Treatment outcomes and clinical training benefits. </a:t>
            </a:r>
            <a:r>
              <a:rPr lang="en-US" sz="1100" i="1" dirty="0"/>
              <a:t>Training and Education in Professional Psychology, 9</a:t>
            </a:r>
            <a:r>
              <a:rPr lang="en-US" sz="1100" dirty="0"/>
              <a:t>(3), 235-241. </a:t>
            </a:r>
            <a:r>
              <a:rPr lang="en-US" sz="1100" u="sng" dirty="0">
                <a:hlinkClick r:id="rId3"/>
              </a:rPr>
              <a:t>http://dx.doi.org/10.1037/tep0000083</a:t>
            </a:r>
            <a:endParaRPr lang="en-US" sz="1100" u="sng" dirty="0"/>
          </a:p>
          <a:p>
            <a:pPr marL="228600" indent="-228600">
              <a:spcAft>
                <a:spcPts val="600"/>
              </a:spcAft>
            </a:pPr>
            <a:r>
              <a:rPr lang="en-US" sz="1100" dirty="0" err="1"/>
              <a:t>Hassija</a:t>
            </a:r>
            <a:r>
              <a:rPr lang="en-US" sz="1100" dirty="0"/>
              <a:t>, C. &amp; Gray, M.J. (2011). The Effectiveness and Feasibility of Videoconferencing Technology to Provide Evidence-Based Treatment to Rural Domestic Violence and Sexual Assault Populations. </a:t>
            </a:r>
            <a:r>
              <a:rPr lang="en-US" sz="1100" i="1" dirty="0"/>
              <a:t>Telemedicine and e-Health, 17</a:t>
            </a:r>
            <a:r>
              <a:rPr lang="en-US" sz="1100" dirty="0"/>
              <a:t>(4), 309-315. </a:t>
            </a:r>
          </a:p>
          <a:p>
            <a:pPr marL="228600" indent="-228600">
              <a:spcAft>
                <a:spcPts val="600"/>
              </a:spcAft>
            </a:pPr>
            <a:r>
              <a:rPr lang="en-US" sz="1100" dirty="0"/>
              <a:t>Openshaw, D. K., Morrow, J., Law, D., Moen, D., Johnson, C., &amp; Talley, S. (2012). Examining the satisfaction of women residing in rural Utah who received therapy for depression through </a:t>
            </a:r>
            <a:r>
              <a:rPr lang="en-US" sz="1100" dirty="0" err="1"/>
              <a:t>teletherapy</a:t>
            </a:r>
            <a:r>
              <a:rPr lang="en-US" sz="1100" dirty="0"/>
              <a:t>. </a:t>
            </a:r>
            <a:r>
              <a:rPr lang="en-US" sz="1100" i="1" dirty="0"/>
              <a:t>Journal of Rural Mental Health, 36</a:t>
            </a:r>
            <a:r>
              <a:rPr lang="en-US" sz="1100" dirty="0"/>
              <a:t>, 38 – 45</a:t>
            </a:r>
          </a:p>
          <a:p>
            <a:pPr marL="228600" indent="-228600">
              <a:spcAft>
                <a:spcPts val="600"/>
              </a:spcAft>
            </a:pPr>
            <a:endParaRPr lang="en-US" sz="1100" dirty="0"/>
          </a:p>
          <a:p>
            <a:pPr marL="228600" indent="-228600">
              <a:spcAft>
                <a:spcPts val="600"/>
              </a:spcAft>
            </a:pPr>
            <a:r>
              <a:rPr lang="en-US" sz="1100" dirty="0"/>
              <a:t>Image credits: Getty Images (purchased image)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1B7CD9-0D5D-4C5B-A7AE-2C93AFAA4E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883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mpattc.org/" TargetMode="External"/><Relationship Id="rId5" Type="http://schemas.openxmlformats.org/officeDocument/2006/relationships/hyperlink" Target="mailto:thomasine.heitkamp@und.edu" TargetMode="External"/><Relationship Id="rId4" Type="http://schemas.openxmlformats.org/officeDocument/2006/relationships/hyperlink" Target="mailto:nroget@casat.org"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6B2B4-634A-4C0D-A747-E36FFCA72AAC}"/>
              </a:ext>
            </a:extLst>
          </p:cNvPr>
          <p:cNvSpPr>
            <a:spLocks noGrp="1"/>
          </p:cNvSpPr>
          <p:nvPr>
            <p:ph type="ctrTitle"/>
          </p:nvPr>
        </p:nvSpPr>
        <p:spPr>
          <a:xfrm>
            <a:off x="914400" y="1567544"/>
            <a:ext cx="10363200" cy="1971613"/>
          </a:xfrm>
        </p:spPr>
        <p:txBody>
          <a:bodyPr anchor="ctr">
            <a:normAutofit/>
          </a:bodyPr>
          <a:lstStyle>
            <a:lvl1pPr algn="ctr">
              <a:defRPr sz="4400">
                <a:latin typeface="Arial" panose="020B0604020202020204" pitchFamily="34" charset="0"/>
                <a:cs typeface="Arial" panose="020B0604020202020204" pitchFamily="34" charset="0"/>
              </a:defRPr>
            </a:lvl1pPr>
          </a:lstStyle>
          <a:p>
            <a:endParaRPr lang="en-US" sz="4800" dirty="0">
              <a:latin typeface="Calibri" panose="020F0502020204030204" pitchFamily="34" charset="0"/>
              <a:cs typeface="Calibri" panose="020F0502020204030204" pitchFamily="34" charset="0"/>
            </a:endParaRPr>
          </a:p>
        </p:txBody>
      </p:sp>
      <p:sp>
        <p:nvSpPr>
          <p:cNvPr id="9" name="Subtitle 2">
            <a:extLst>
              <a:ext uri="{FF2B5EF4-FFF2-40B4-BE49-F238E27FC236}">
                <a16:creationId xmlns:a16="http://schemas.microsoft.com/office/drawing/2014/main" id="{7EF7F16C-43B2-4127-8BDF-399615B06277}"/>
              </a:ext>
            </a:extLst>
          </p:cNvPr>
          <p:cNvSpPr>
            <a:spLocks noGrp="1"/>
          </p:cNvSpPr>
          <p:nvPr>
            <p:ph type="subTitle" idx="1"/>
          </p:nvPr>
        </p:nvSpPr>
        <p:spPr>
          <a:xfrm>
            <a:off x="1524000" y="3716915"/>
            <a:ext cx="9144000" cy="969962"/>
          </a:xfrm>
        </p:spPr>
        <p:txBody>
          <a:bodyPr>
            <a:normAutofit/>
          </a:bodyPr>
          <a:lstStyle>
            <a:lvl1pPr marL="0" indent="0" algn="ctr">
              <a:buNone/>
              <a:defRPr/>
            </a:lvl1pPr>
          </a:lstStyle>
          <a:p>
            <a:endParaRPr lang="en-US" sz="3200" dirty="0">
              <a:latin typeface="Calibri" panose="020F0502020204030204" pitchFamily="34" charset="0"/>
              <a:cs typeface="Calibri" panose="020F0502020204030204" pitchFamily="34" charset="0"/>
            </a:endParaRPr>
          </a:p>
        </p:txBody>
      </p:sp>
      <p:pic>
        <p:nvPicPr>
          <p:cNvPr id="7" name="Picture Placeholder 7">
            <a:extLst>
              <a:ext uri="{FF2B5EF4-FFF2-40B4-BE49-F238E27FC236}">
                <a16:creationId xmlns:a16="http://schemas.microsoft.com/office/drawing/2014/main" id="{A2033CE4-5812-4684-8BA8-1FE05E69504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3007" y="4247616"/>
            <a:ext cx="4954653" cy="3291840"/>
          </a:xfrm>
          <a:prstGeom prst="rect">
            <a:avLst/>
          </a:prstGeom>
        </p:spPr>
      </p:pic>
      <p:pic>
        <p:nvPicPr>
          <p:cNvPr id="8" name="Picture 7">
            <a:extLst>
              <a:ext uri="{FF2B5EF4-FFF2-40B4-BE49-F238E27FC236}">
                <a16:creationId xmlns:a16="http://schemas.microsoft.com/office/drawing/2014/main" id="{17A51594-171E-41D1-BDD9-4216AFF897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342" y="292506"/>
            <a:ext cx="6153819" cy="1097280"/>
          </a:xfrm>
          <a:prstGeom prst="rect">
            <a:avLst/>
          </a:prstGeom>
        </p:spPr>
      </p:pic>
    </p:spTree>
    <p:extLst>
      <p:ext uri="{BB962C8B-B14F-4D97-AF65-F5344CB8AC3E}">
        <p14:creationId xmlns:p14="http://schemas.microsoft.com/office/powerpoint/2010/main" val="110443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663A29-F229-4208-8A4C-146ACCC935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84860FAC-A4D1-4FE2-AF29-99534140F263}"/>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Title</a:t>
            </a:r>
          </a:p>
        </p:txBody>
      </p:sp>
      <p:sp>
        <p:nvSpPr>
          <p:cNvPr id="3" name="Content Placeholder 2">
            <a:extLst>
              <a:ext uri="{FF2B5EF4-FFF2-40B4-BE49-F238E27FC236}">
                <a16:creationId xmlns:a16="http://schemas.microsoft.com/office/drawing/2014/main" id="{FCCBE1CB-5086-4A3A-9252-83A46EE2E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304BB54-5CB8-4DAA-A866-33EF6E13F387}"/>
              </a:ext>
            </a:extLst>
          </p:cNvPr>
          <p:cNvSpPr>
            <a:spLocks noGrp="1"/>
          </p:cNvSpPr>
          <p:nvPr>
            <p:ph type="body" sz="half" idx="2" hasCustomPrompt="1"/>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7" name="Picture 6">
            <a:extLst>
              <a:ext uri="{FF2B5EF4-FFF2-40B4-BE49-F238E27FC236}">
                <a16:creationId xmlns:a16="http://schemas.microsoft.com/office/drawing/2014/main" id="{8B2FE390-A67C-4138-9F9D-D7D929ACB13B}"/>
              </a:ext>
            </a:extLst>
          </p:cNvPr>
          <p:cNvPicPr>
            <a:picLocks noChangeAspect="1"/>
          </p:cNvPicPr>
          <p:nvPr userDrawn="1"/>
        </p:nvPicPr>
        <p:blipFill>
          <a:blip r:embed="rId3"/>
          <a:stretch>
            <a:fillRect/>
          </a:stretch>
        </p:blipFill>
        <p:spPr>
          <a:xfrm>
            <a:off x="170091" y="6211037"/>
            <a:ext cx="3066930" cy="548640"/>
          </a:xfrm>
          <a:prstGeom prst="rect">
            <a:avLst/>
          </a:prstGeom>
        </p:spPr>
      </p:pic>
    </p:spTree>
    <p:extLst>
      <p:ext uri="{BB962C8B-B14F-4D97-AF65-F5344CB8AC3E}">
        <p14:creationId xmlns:p14="http://schemas.microsoft.com/office/powerpoint/2010/main" val="274197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663A29-F229-4208-8A4C-146ACCC935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84860FAC-A4D1-4FE2-AF29-99534140F263}"/>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Title</a:t>
            </a:r>
          </a:p>
        </p:txBody>
      </p:sp>
      <p:sp>
        <p:nvSpPr>
          <p:cNvPr id="3" name="Content Placeholder 2">
            <a:extLst>
              <a:ext uri="{FF2B5EF4-FFF2-40B4-BE49-F238E27FC236}">
                <a16:creationId xmlns:a16="http://schemas.microsoft.com/office/drawing/2014/main" id="{FCCBE1CB-5086-4A3A-9252-83A46EE2E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304BB54-5CB8-4DAA-A866-33EF6E13F387}"/>
              </a:ext>
            </a:extLst>
          </p:cNvPr>
          <p:cNvSpPr>
            <a:spLocks noGrp="1"/>
          </p:cNvSpPr>
          <p:nvPr>
            <p:ph type="body" sz="half" idx="2" hasCustomPrompt="1"/>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Tree>
    <p:extLst>
      <p:ext uri="{BB962C8B-B14F-4D97-AF65-F5344CB8AC3E}">
        <p14:creationId xmlns:p14="http://schemas.microsoft.com/office/powerpoint/2010/main" val="189286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9BBB43-FC7F-423E-8DF3-ED448A281D03}"/>
              </a:ext>
            </a:extLst>
          </p:cNvPr>
          <p:cNvPicPr>
            <a:picLocks noChangeAspect="1"/>
          </p:cNvPicPr>
          <p:nvPr userDrawn="1"/>
        </p:nvPicPr>
        <p:blipFill>
          <a:blip r:embed="rId2"/>
          <a:stretch>
            <a:fillRect/>
          </a:stretch>
        </p:blipFill>
        <p:spPr>
          <a:xfrm>
            <a:off x="2517915" y="4052698"/>
            <a:ext cx="7156170" cy="1280160"/>
          </a:xfrm>
          <a:prstGeom prst="rect">
            <a:avLst/>
          </a:prstGeom>
        </p:spPr>
      </p:pic>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normAutofit/>
          </a:bodyPr>
          <a:lstStyle>
            <a:lvl1pPr algn="ctr">
              <a:defRPr sz="3600">
                <a:latin typeface="Arial" panose="020B0604020202020204" pitchFamily="34" charset="0"/>
                <a:cs typeface="Arial" panose="020B0604020202020204" pitchFamily="34" charset="0"/>
              </a:defRPr>
            </a:lvl1pPr>
          </a:lstStyle>
          <a:p>
            <a:r>
              <a:rPr lang="en-US" dirty="0"/>
              <a:t>For more information, contact</a:t>
            </a:r>
          </a:p>
        </p:txBody>
      </p:sp>
      <p:sp>
        <p:nvSpPr>
          <p:cNvPr id="12" name="TextBox 11">
            <a:extLst>
              <a:ext uri="{FF2B5EF4-FFF2-40B4-BE49-F238E27FC236}">
                <a16:creationId xmlns:a16="http://schemas.microsoft.com/office/drawing/2014/main" id="{6DAA9369-541E-4B92-A93F-3058BC98C517}"/>
              </a:ext>
            </a:extLst>
          </p:cNvPr>
          <p:cNvSpPr txBox="1"/>
          <p:nvPr userDrawn="1"/>
        </p:nvSpPr>
        <p:spPr>
          <a:xfrm>
            <a:off x="6915751" y="2013228"/>
            <a:ext cx="4762904" cy="1415772"/>
          </a:xfrm>
          <a:prstGeom prst="rect">
            <a:avLst/>
          </a:prstGeom>
          <a:noFill/>
        </p:spPr>
        <p:txBody>
          <a:bodyPr wrap="square" rtlCol="0">
            <a:spAutoFit/>
          </a:bodyPr>
          <a:lstStyle/>
          <a:p>
            <a:pPr marL="0" indent="0" algn="ctr">
              <a:spcAft>
                <a:spcPts val="600"/>
              </a:spcAft>
              <a:buFont typeface="Arial" panose="020B0604020202020204" pitchFamily="34" charset="0"/>
              <a:buNone/>
            </a:pPr>
            <a:r>
              <a:rPr lang="en-US" sz="2800" dirty="0">
                <a:latin typeface="Arial" panose="020B0604020202020204" pitchFamily="34" charset="0"/>
                <a:cs typeface="Arial" panose="020B0604020202020204" pitchFamily="34" charset="0"/>
              </a:rPr>
              <a:t>Nancy Roget, Co-Director</a:t>
            </a:r>
          </a:p>
          <a:p>
            <a:pPr marL="0" indent="0" algn="ctr">
              <a:spcAft>
                <a:spcPts val="600"/>
              </a:spcAft>
              <a:buFont typeface="Arial" panose="020B0604020202020204" pitchFamily="34" charset="0"/>
              <a:buNone/>
            </a:pPr>
            <a:r>
              <a:rPr lang="en-US" sz="2400" dirty="0">
                <a:latin typeface="Arial" panose="020B0604020202020204" pitchFamily="34" charset="0"/>
                <a:cs typeface="Arial" panose="020B0604020202020204" pitchFamily="34" charset="0"/>
              </a:rPr>
              <a:t>University of Nevada, Reno</a:t>
            </a:r>
          </a:p>
          <a:p>
            <a:pPr marL="0" indent="0" algn="ctr">
              <a:spcAft>
                <a:spcPts val="600"/>
              </a:spcAft>
              <a:buFont typeface="Arial" panose="020B0604020202020204" pitchFamily="34" charset="0"/>
              <a:buNone/>
            </a:pPr>
            <a:r>
              <a:rPr lang="en-US" sz="2400" dirty="0">
                <a:latin typeface="Arial" panose="020B0604020202020204" pitchFamily="34" charset="0"/>
                <a:cs typeface="Arial" panose="020B0604020202020204" pitchFamily="34" charset="0"/>
                <a:hlinkClick r:id="rId4"/>
              </a:rPr>
              <a:t>nroget@casat.org</a:t>
            </a:r>
            <a:r>
              <a:rPr lang="en-US" sz="2400" dirty="0">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5881FD06-C5B4-4387-A1E8-582CF5D9BB74}"/>
              </a:ext>
            </a:extLst>
          </p:cNvPr>
          <p:cNvSpPr txBox="1"/>
          <p:nvPr userDrawn="1"/>
        </p:nvSpPr>
        <p:spPr>
          <a:xfrm>
            <a:off x="576911" y="2013228"/>
            <a:ext cx="6061275" cy="1415772"/>
          </a:xfrm>
          <a:prstGeom prst="rect">
            <a:avLst/>
          </a:prstGeom>
          <a:noFill/>
        </p:spPr>
        <p:txBody>
          <a:bodyPr wrap="none" rtlCol="0">
            <a:spAutoFit/>
          </a:bodyPr>
          <a:lstStyle/>
          <a:p>
            <a:pPr marL="0" indent="0" algn="ctr">
              <a:spcAft>
                <a:spcPts val="600"/>
              </a:spcAft>
              <a:buNone/>
            </a:pPr>
            <a:r>
              <a:rPr lang="en-US" sz="2800" dirty="0">
                <a:latin typeface="Arial" panose="020B0604020202020204" pitchFamily="34" charset="0"/>
                <a:cs typeface="Arial" panose="020B0604020202020204" pitchFamily="34" charset="0"/>
              </a:rPr>
              <a:t>Thomasine Heitkamp, PI/Co-Director</a:t>
            </a:r>
          </a:p>
          <a:p>
            <a:pPr marL="0" indent="0" algn="ctr">
              <a:spcAft>
                <a:spcPts val="600"/>
              </a:spcAft>
              <a:buNone/>
            </a:pPr>
            <a:r>
              <a:rPr lang="en-US" sz="2400" dirty="0">
                <a:latin typeface="Arial" panose="020B0604020202020204" pitchFamily="34" charset="0"/>
                <a:cs typeface="Arial" panose="020B0604020202020204" pitchFamily="34" charset="0"/>
              </a:rPr>
              <a:t>University of North Dakota</a:t>
            </a:r>
          </a:p>
          <a:p>
            <a:pPr marL="0" indent="0" algn="ctr">
              <a:spcAft>
                <a:spcPts val="600"/>
              </a:spcAft>
              <a:buNone/>
            </a:pP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5"/>
              </a:rPr>
              <a:t>thomasine.heitkamp@und.edu</a:t>
            </a:r>
            <a:r>
              <a:rPr lang="en-US" sz="2400" dirty="0">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D2458E6-D188-44A3-83DA-619327E3C8C5}"/>
              </a:ext>
            </a:extLst>
          </p:cNvPr>
          <p:cNvSpPr txBox="1"/>
          <p:nvPr userDrawn="1"/>
        </p:nvSpPr>
        <p:spPr>
          <a:xfrm>
            <a:off x="4802234" y="5799780"/>
            <a:ext cx="3149324" cy="584775"/>
          </a:xfrm>
          <a:prstGeom prst="rect">
            <a:avLst/>
          </a:prstGeom>
          <a:noFill/>
        </p:spPr>
        <p:txBody>
          <a:bodyPr wrap="none" rtlCol="0">
            <a:spAutoFit/>
          </a:bodyPr>
          <a:lstStyle/>
          <a:p>
            <a:pPr algn="ctr"/>
            <a:r>
              <a:rPr lang="en-US" sz="3200" b="0" dirty="0">
                <a:hlinkClick r:id="rId6"/>
              </a:rPr>
              <a:t>www.mpattc.org</a:t>
            </a:r>
            <a:r>
              <a:rPr lang="en-US" sz="3200" b="0" dirty="0"/>
              <a:t> </a:t>
            </a:r>
          </a:p>
        </p:txBody>
      </p:sp>
    </p:spTree>
    <p:extLst>
      <p:ext uri="{BB962C8B-B14F-4D97-AF65-F5344CB8AC3E}">
        <p14:creationId xmlns:p14="http://schemas.microsoft.com/office/powerpoint/2010/main" val="1208184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0F09D9A1-D889-4817-B39D-F59E9C68DF8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pic>
        <p:nvPicPr>
          <p:cNvPr id="7" name="Picture 6">
            <a:extLst>
              <a:ext uri="{FF2B5EF4-FFF2-40B4-BE49-F238E27FC236}">
                <a16:creationId xmlns:a16="http://schemas.microsoft.com/office/drawing/2014/main" id="{4F1E7463-6CB7-456B-9EB7-EC0BDBABCE91}"/>
              </a:ext>
            </a:extLst>
          </p:cNvPr>
          <p:cNvPicPr>
            <a:picLocks noChangeAspect="1"/>
          </p:cNvPicPr>
          <p:nvPr userDrawn="1"/>
        </p:nvPicPr>
        <p:blipFill>
          <a:blip r:embed="rId4"/>
          <a:stretch>
            <a:fillRect/>
          </a:stretch>
        </p:blipFill>
        <p:spPr>
          <a:xfrm>
            <a:off x="170091" y="6184142"/>
            <a:ext cx="3451649" cy="617462"/>
          </a:xfrm>
          <a:prstGeom prst="rect">
            <a:avLst/>
          </a:prstGeom>
        </p:spPr>
      </p:pic>
    </p:spTree>
    <p:custDataLst>
      <p:tags r:id="rId1"/>
    </p:custDataLst>
    <p:extLst>
      <p:ext uri="{BB962C8B-B14F-4D97-AF65-F5344CB8AC3E}">
        <p14:creationId xmlns:p14="http://schemas.microsoft.com/office/powerpoint/2010/main" val="303271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C965F6F-962B-47B9-B34B-33C37B47F033}" type="datetimeFigureOut">
              <a:rPr lang="en-US" smtClean="0">
                <a:solidFill>
                  <a:prstClr val="black">
                    <a:tint val="75000"/>
                  </a:prstClr>
                </a:solidFill>
              </a:rPr>
              <a:pPr/>
              <a:t>3/5/2020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C23B99F-C259-4F9D-A0E8-0BBDB4683F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174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EF18-B527-402F-AD53-5F3F6B2E5F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FDCC03-BA46-4994-B1A9-395B4C6BC7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F7AD62-AD0C-4684-85AE-7B3E194B833D}"/>
              </a:ext>
            </a:extLst>
          </p:cNvPr>
          <p:cNvSpPr>
            <a:spLocks noGrp="1"/>
          </p:cNvSpPr>
          <p:nvPr>
            <p:ph type="dt" sz="half" idx="10"/>
          </p:nvPr>
        </p:nvSpPr>
        <p:spPr/>
        <p:txBody>
          <a:bodyPr/>
          <a:lstStyle/>
          <a:p>
            <a:fld id="{AE0C4605-5C59-41A4-ADAD-D545DEBE4229}" type="datetimeFigureOut">
              <a:rPr lang="en-US" smtClean="0"/>
              <a:t>3/5/2020</a:t>
            </a:fld>
            <a:endParaRPr lang="en-US"/>
          </a:p>
        </p:txBody>
      </p:sp>
      <p:sp>
        <p:nvSpPr>
          <p:cNvPr id="5" name="Footer Placeholder 4">
            <a:extLst>
              <a:ext uri="{FF2B5EF4-FFF2-40B4-BE49-F238E27FC236}">
                <a16:creationId xmlns:a16="http://schemas.microsoft.com/office/drawing/2014/main" id="{6DCBE94E-24B0-48BD-BAC0-C0AE90C58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7DE49-67E6-4DDE-807C-309BA3267128}"/>
              </a:ext>
            </a:extLst>
          </p:cNvPr>
          <p:cNvSpPr>
            <a:spLocks noGrp="1"/>
          </p:cNvSpPr>
          <p:nvPr>
            <p:ph type="sldNum" sz="quarter" idx="12"/>
          </p:nvPr>
        </p:nvSpPr>
        <p:spPr/>
        <p:txBody>
          <a:bodyPr/>
          <a:lstStyle/>
          <a:p>
            <a:fld id="{918A06AC-0844-4C8D-A50A-339B815CE454}" type="slidenum">
              <a:rPr lang="en-US" smtClean="0"/>
              <a:t>‹#›</a:t>
            </a:fld>
            <a:endParaRPr lang="en-US"/>
          </a:p>
        </p:txBody>
      </p:sp>
    </p:spTree>
    <p:extLst>
      <p:ext uri="{BB962C8B-B14F-4D97-AF65-F5344CB8AC3E}">
        <p14:creationId xmlns:p14="http://schemas.microsoft.com/office/powerpoint/2010/main" val="974151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B1B-712F-4B2E-B7CF-DCF139943D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488E1-0627-4132-9E3C-2FF41C5416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7860D-9124-4058-9C6A-5941B599FA1B}"/>
              </a:ext>
            </a:extLst>
          </p:cNvPr>
          <p:cNvSpPr>
            <a:spLocks noGrp="1"/>
          </p:cNvSpPr>
          <p:nvPr>
            <p:ph type="dt" sz="half" idx="10"/>
          </p:nvPr>
        </p:nvSpPr>
        <p:spPr/>
        <p:txBody>
          <a:bodyPr/>
          <a:lstStyle/>
          <a:p>
            <a:fld id="{AE0C4605-5C59-41A4-ADAD-D545DEBE4229}" type="datetimeFigureOut">
              <a:rPr lang="en-US" smtClean="0"/>
              <a:t>3/5/2020</a:t>
            </a:fld>
            <a:endParaRPr lang="en-US"/>
          </a:p>
        </p:txBody>
      </p:sp>
      <p:sp>
        <p:nvSpPr>
          <p:cNvPr id="5" name="Footer Placeholder 4">
            <a:extLst>
              <a:ext uri="{FF2B5EF4-FFF2-40B4-BE49-F238E27FC236}">
                <a16:creationId xmlns:a16="http://schemas.microsoft.com/office/drawing/2014/main" id="{FED67EA2-1464-4616-8FD2-69DA45D6C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7B753-2EEA-455C-A208-2E642B88C148}"/>
              </a:ext>
            </a:extLst>
          </p:cNvPr>
          <p:cNvSpPr>
            <a:spLocks noGrp="1"/>
          </p:cNvSpPr>
          <p:nvPr>
            <p:ph type="sldNum" sz="quarter" idx="12"/>
          </p:nvPr>
        </p:nvSpPr>
        <p:spPr/>
        <p:txBody>
          <a:bodyPr/>
          <a:lstStyle/>
          <a:p>
            <a:fld id="{918A06AC-0844-4C8D-A50A-339B815CE454}" type="slidenum">
              <a:rPr lang="en-US" smtClean="0"/>
              <a:t>‹#›</a:t>
            </a:fld>
            <a:endParaRPr lang="en-US"/>
          </a:p>
        </p:txBody>
      </p:sp>
    </p:spTree>
    <p:extLst>
      <p:ext uri="{BB962C8B-B14F-4D97-AF65-F5344CB8AC3E}">
        <p14:creationId xmlns:p14="http://schemas.microsoft.com/office/powerpoint/2010/main" val="2134966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DCBF-42B1-4F3B-81BB-51B928E82A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C06E46-EB23-4421-9342-A6355F3809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7AFA108-BA06-4979-B0E9-97692E1C6FDB}"/>
              </a:ext>
            </a:extLst>
          </p:cNvPr>
          <p:cNvSpPr>
            <a:spLocks noGrp="1"/>
          </p:cNvSpPr>
          <p:nvPr>
            <p:ph type="dt" sz="half" idx="10"/>
          </p:nvPr>
        </p:nvSpPr>
        <p:spPr/>
        <p:txBody>
          <a:bodyPr/>
          <a:lstStyle/>
          <a:p>
            <a:fld id="{AE0C4605-5C59-41A4-ADAD-D545DEBE4229}" type="datetimeFigureOut">
              <a:rPr lang="en-US" smtClean="0"/>
              <a:t>3/5/2020</a:t>
            </a:fld>
            <a:endParaRPr lang="en-US"/>
          </a:p>
        </p:txBody>
      </p:sp>
      <p:sp>
        <p:nvSpPr>
          <p:cNvPr id="5" name="Footer Placeholder 4">
            <a:extLst>
              <a:ext uri="{FF2B5EF4-FFF2-40B4-BE49-F238E27FC236}">
                <a16:creationId xmlns:a16="http://schemas.microsoft.com/office/drawing/2014/main" id="{51200288-2E97-43B8-AA2B-C5DE3669E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31B7C-643A-493C-9B5C-EECBC42472BD}"/>
              </a:ext>
            </a:extLst>
          </p:cNvPr>
          <p:cNvSpPr>
            <a:spLocks noGrp="1"/>
          </p:cNvSpPr>
          <p:nvPr>
            <p:ph type="sldNum" sz="quarter" idx="12"/>
          </p:nvPr>
        </p:nvSpPr>
        <p:spPr/>
        <p:txBody>
          <a:bodyPr/>
          <a:lstStyle/>
          <a:p>
            <a:fld id="{918A06AC-0844-4C8D-A50A-339B815CE454}" type="slidenum">
              <a:rPr lang="en-US" smtClean="0"/>
              <a:t>‹#›</a:t>
            </a:fld>
            <a:endParaRPr lang="en-US"/>
          </a:p>
        </p:txBody>
      </p:sp>
    </p:spTree>
    <p:extLst>
      <p:ext uri="{BB962C8B-B14F-4D97-AF65-F5344CB8AC3E}">
        <p14:creationId xmlns:p14="http://schemas.microsoft.com/office/powerpoint/2010/main" val="2201087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2A66-4F21-4284-A3BD-56F0F46904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FC6AC-562D-48BF-A905-08A77A9695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E9E349-5431-4B44-A066-9F79082C6E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CE4432-6256-4DC4-A3CE-85742AF73A03}"/>
              </a:ext>
            </a:extLst>
          </p:cNvPr>
          <p:cNvSpPr>
            <a:spLocks noGrp="1"/>
          </p:cNvSpPr>
          <p:nvPr>
            <p:ph type="dt" sz="half" idx="10"/>
          </p:nvPr>
        </p:nvSpPr>
        <p:spPr/>
        <p:txBody>
          <a:bodyPr/>
          <a:lstStyle/>
          <a:p>
            <a:fld id="{AE0C4605-5C59-41A4-ADAD-D545DEBE4229}" type="datetimeFigureOut">
              <a:rPr lang="en-US" smtClean="0"/>
              <a:t>3/5/2020</a:t>
            </a:fld>
            <a:endParaRPr lang="en-US"/>
          </a:p>
        </p:txBody>
      </p:sp>
      <p:sp>
        <p:nvSpPr>
          <p:cNvPr id="6" name="Footer Placeholder 5">
            <a:extLst>
              <a:ext uri="{FF2B5EF4-FFF2-40B4-BE49-F238E27FC236}">
                <a16:creationId xmlns:a16="http://schemas.microsoft.com/office/drawing/2014/main" id="{621F42A2-EF0D-4405-817D-CAC1ACFB31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3FED14-A15E-45D7-80A0-C812A81655DE}"/>
              </a:ext>
            </a:extLst>
          </p:cNvPr>
          <p:cNvSpPr>
            <a:spLocks noGrp="1"/>
          </p:cNvSpPr>
          <p:nvPr>
            <p:ph type="sldNum" sz="quarter" idx="12"/>
          </p:nvPr>
        </p:nvSpPr>
        <p:spPr/>
        <p:txBody>
          <a:bodyPr/>
          <a:lstStyle/>
          <a:p>
            <a:fld id="{918A06AC-0844-4C8D-A50A-339B815CE454}" type="slidenum">
              <a:rPr lang="en-US" smtClean="0"/>
              <a:t>‹#›</a:t>
            </a:fld>
            <a:endParaRPr lang="en-US"/>
          </a:p>
        </p:txBody>
      </p:sp>
    </p:spTree>
    <p:extLst>
      <p:ext uri="{BB962C8B-B14F-4D97-AF65-F5344CB8AC3E}">
        <p14:creationId xmlns:p14="http://schemas.microsoft.com/office/powerpoint/2010/main" val="1053884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61BC6-83E2-4557-9E46-3372F584D4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A320D0-101C-4496-B65C-E0C3E67473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9A62A4-9557-40D1-8CCF-FD04096E01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8F6BFF-8757-4AAE-A233-8D0361B351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1FA51B-6D5B-4D48-B88D-6D8D5E8B43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D55910-910D-4714-A3FA-E22517E191D5}"/>
              </a:ext>
            </a:extLst>
          </p:cNvPr>
          <p:cNvSpPr>
            <a:spLocks noGrp="1"/>
          </p:cNvSpPr>
          <p:nvPr>
            <p:ph type="dt" sz="half" idx="10"/>
          </p:nvPr>
        </p:nvSpPr>
        <p:spPr/>
        <p:txBody>
          <a:bodyPr/>
          <a:lstStyle/>
          <a:p>
            <a:fld id="{AE0C4605-5C59-41A4-ADAD-D545DEBE4229}" type="datetimeFigureOut">
              <a:rPr lang="en-US" smtClean="0"/>
              <a:t>3/5/2020</a:t>
            </a:fld>
            <a:endParaRPr lang="en-US"/>
          </a:p>
        </p:txBody>
      </p:sp>
      <p:sp>
        <p:nvSpPr>
          <p:cNvPr id="8" name="Footer Placeholder 7">
            <a:extLst>
              <a:ext uri="{FF2B5EF4-FFF2-40B4-BE49-F238E27FC236}">
                <a16:creationId xmlns:a16="http://schemas.microsoft.com/office/drawing/2014/main" id="{9B3A1E96-A3FA-41FC-9136-1BEADBDEDC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9A7687-24A1-4ADF-9E00-992E6FECAF37}"/>
              </a:ext>
            </a:extLst>
          </p:cNvPr>
          <p:cNvSpPr>
            <a:spLocks noGrp="1"/>
          </p:cNvSpPr>
          <p:nvPr>
            <p:ph type="sldNum" sz="quarter" idx="12"/>
          </p:nvPr>
        </p:nvSpPr>
        <p:spPr/>
        <p:txBody>
          <a:bodyPr/>
          <a:lstStyle/>
          <a:p>
            <a:fld id="{918A06AC-0844-4C8D-A50A-339B815CE454}" type="slidenum">
              <a:rPr lang="en-US" smtClean="0"/>
              <a:t>‹#›</a:t>
            </a:fld>
            <a:endParaRPr lang="en-US"/>
          </a:p>
        </p:txBody>
      </p:sp>
    </p:spTree>
    <p:extLst>
      <p:ext uri="{BB962C8B-B14F-4D97-AF65-F5344CB8AC3E}">
        <p14:creationId xmlns:p14="http://schemas.microsoft.com/office/powerpoint/2010/main" val="188213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sclaimer">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pic>
        <p:nvPicPr>
          <p:cNvPr id="9" name="Picture 8">
            <a:extLst>
              <a:ext uri="{FF2B5EF4-FFF2-40B4-BE49-F238E27FC236}">
                <a16:creationId xmlns:a16="http://schemas.microsoft.com/office/drawing/2014/main" id="{093BCAE6-DB6E-4249-9535-080999EA9CE7}"/>
              </a:ext>
            </a:extLst>
          </p:cNvPr>
          <p:cNvPicPr>
            <a:picLocks noChangeAspect="1"/>
          </p:cNvPicPr>
          <p:nvPr userDrawn="1"/>
        </p:nvPicPr>
        <p:blipFill>
          <a:blip r:embed="rId3"/>
          <a:stretch>
            <a:fillRect/>
          </a:stretch>
        </p:blipFill>
        <p:spPr>
          <a:xfrm>
            <a:off x="170091" y="6211037"/>
            <a:ext cx="3066930" cy="54864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a:xfrm>
            <a:off x="170091" y="221905"/>
            <a:ext cx="11725130" cy="710639"/>
          </a:xfrm>
        </p:spPr>
        <p:txBody>
          <a:bodyPr>
            <a:normAutofit/>
          </a:bodyPr>
          <a:lstStyle>
            <a:lvl1pPr>
              <a:defRPr sz="3200">
                <a:solidFill>
                  <a:srgbClr val="00467F"/>
                </a:solidFill>
              </a:defRPr>
            </a:lvl1pPr>
          </a:lstStyle>
          <a:p>
            <a:r>
              <a:rPr lang="en-US" dirty="0"/>
              <a:t>Disclaimer</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a:xfrm>
            <a:off x="195497" y="1058490"/>
            <a:ext cx="11826412" cy="5125652"/>
          </a:xfrm>
        </p:spPr>
        <p:txBody>
          <a:bodyPr>
            <a:normAutofit/>
          </a:bodyPr>
          <a:lstStyle>
            <a:lvl1pPr marL="0" indent="0">
              <a:buNone/>
              <a:defRPr sz="2400"/>
            </a:lvl1pPr>
          </a:lstStyle>
          <a:p>
            <a:pPr lvl="0"/>
            <a:endParaRPr lang="en-US" dirty="0"/>
          </a:p>
        </p:txBody>
      </p:sp>
    </p:spTree>
    <p:extLst>
      <p:ext uri="{BB962C8B-B14F-4D97-AF65-F5344CB8AC3E}">
        <p14:creationId xmlns:p14="http://schemas.microsoft.com/office/powerpoint/2010/main" val="4198599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CC05-ABA0-41FD-A745-36065D013D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BE77AD-A899-4542-A47F-1603AC78D839}"/>
              </a:ext>
            </a:extLst>
          </p:cNvPr>
          <p:cNvSpPr>
            <a:spLocks noGrp="1"/>
          </p:cNvSpPr>
          <p:nvPr>
            <p:ph type="dt" sz="half" idx="10"/>
          </p:nvPr>
        </p:nvSpPr>
        <p:spPr/>
        <p:txBody>
          <a:bodyPr/>
          <a:lstStyle/>
          <a:p>
            <a:fld id="{AE0C4605-5C59-41A4-ADAD-D545DEBE4229}" type="datetimeFigureOut">
              <a:rPr lang="en-US" smtClean="0"/>
              <a:t>3/5/2020</a:t>
            </a:fld>
            <a:endParaRPr lang="en-US"/>
          </a:p>
        </p:txBody>
      </p:sp>
      <p:sp>
        <p:nvSpPr>
          <p:cNvPr id="4" name="Footer Placeholder 3">
            <a:extLst>
              <a:ext uri="{FF2B5EF4-FFF2-40B4-BE49-F238E27FC236}">
                <a16:creationId xmlns:a16="http://schemas.microsoft.com/office/drawing/2014/main" id="{BD9B0A76-71B7-46D8-8660-9D2A7B3645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65744D-2794-4B78-A7CE-CB63188BD234}"/>
              </a:ext>
            </a:extLst>
          </p:cNvPr>
          <p:cNvSpPr>
            <a:spLocks noGrp="1"/>
          </p:cNvSpPr>
          <p:nvPr>
            <p:ph type="sldNum" sz="quarter" idx="12"/>
          </p:nvPr>
        </p:nvSpPr>
        <p:spPr/>
        <p:txBody>
          <a:bodyPr/>
          <a:lstStyle/>
          <a:p>
            <a:fld id="{918A06AC-0844-4C8D-A50A-339B815CE454}" type="slidenum">
              <a:rPr lang="en-US" smtClean="0"/>
              <a:t>‹#›</a:t>
            </a:fld>
            <a:endParaRPr lang="en-US"/>
          </a:p>
        </p:txBody>
      </p:sp>
    </p:spTree>
    <p:extLst>
      <p:ext uri="{BB962C8B-B14F-4D97-AF65-F5344CB8AC3E}">
        <p14:creationId xmlns:p14="http://schemas.microsoft.com/office/powerpoint/2010/main" val="3404818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5E3792-043B-4A7A-878E-1991F0BED6B2}"/>
              </a:ext>
            </a:extLst>
          </p:cNvPr>
          <p:cNvSpPr>
            <a:spLocks noGrp="1"/>
          </p:cNvSpPr>
          <p:nvPr>
            <p:ph type="dt" sz="half" idx="10"/>
          </p:nvPr>
        </p:nvSpPr>
        <p:spPr/>
        <p:txBody>
          <a:bodyPr/>
          <a:lstStyle/>
          <a:p>
            <a:fld id="{AE0C4605-5C59-41A4-ADAD-D545DEBE4229}" type="datetimeFigureOut">
              <a:rPr lang="en-US" smtClean="0"/>
              <a:t>3/5/2020</a:t>
            </a:fld>
            <a:endParaRPr lang="en-US"/>
          </a:p>
        </p:txBody>
      </p:sp>
      <p:sp>
        <p:nvSpPr>
          <p:cNvPr id="3" name="Footer Placeholder 2">
            <a:extLst>
              <a:ext uri="{FF2B5EF4-FFF2-40B4-BE49-F238E27FC236}">
                <a16:creationId xmlns:a16="http://schemas.microsoft.com/office/drawing/2014/main" id="{DE764B2B-E8E0-4B28-A1FB-AC6606BF98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33E540-BDCE-49B3-B44F-0316E9F3A279}"/>
              </a:ext>
            </a:extLst>
          </p:cNvPr>
          <p:cNvSpPr>
            <a:spLocks noGrp="1"/>
          </p:cNvSpPr>
          <p:nvPr>
            <p:ph type="sldNum" sz="quarter" idx="12"/>
          </p:nvPr>
        </p:nvSpPr>
        <p:spPr/>
        <p:txBody>
          <a:bodyPr/>
          <a:lstStyle/>
          <a:p>
            <a:fld id="{918A06AC-0844-4C8D-A50A-339B815CE454}" type="slidenum">
              <a:rPr lang="en-US" smtClean="0"/>
              <a:t>‹#›</a:t>
            </a:fld>
            <a:endParaRPr lang="en-US"/>
          </a:p>
        </p:txBody>
      </p:sp>
    </p:spTree>
    <p:extLst>
      <p:ext uri="{BB962C8B-B14F-4D97-AF65-F5344CB8AC3E}">
        <p14:creationId xmlns:p14="http://schemas.microsoft.com/office/powerpoint/2010/main" val="2719532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71B6-9AA6-4F93-8EDE-29F088E76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B245DF-24B5-488D-B748-EB7673D6F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DFCFE4-620A-480D-8A51-30767731D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297BDF-56E2-4580-A346-FA34DA59DCFB}"/>
              </a:ext>
            </a:extLst>
          </p:cNvPr>
          <p:cNvSpPr>
            <a:spLocks noGrp="1"/>
          </p:cNvSpPr>
          <p:nvPr>
            <p:ph type="dt" sz="half" idx="10"/>
          </p:nvPr>
        </p:nvSpPr>
        <p:spPr/>
        <p:txBody>
          <a:bodyPr/>
          <a:lstStyle/>
          <a:p>
            <a:fld id="{AE0C4605-5C59-41A4-ADAD-D545DEBE4229}" type="datetimeFigureOut">
              <a:rPr lang="en-US" smtClean="0"/>
              <a:t>3/5/2020</a:t>
            </a:fld>
            <a:endParaRPr lang="en-US"/>
          </a:p>
        </p:txBody>
      </p:sp>
      <p:sp>
        <p:nvSpPr>
          <p:cNvPr id="6" name="Footer Placeholder 5">
            <a:extLst>
              <a:ext uri="{FF2B5EF4-FFF2-40B4-BE49-F238E27FC236}">
                <a16:creationId xmlns:a16="http://schemas.microsoft.com/office/drawing/2014/main" id="{166E5D2D-15C3-4EFB-9229-FCF46F30F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140577-0CC3-4735-ACD9-FE00E3B8C7F9}"/>
              </a:ext>
            </a:extLst>
          </p:cNvPr>
          <p:cNvSpPr>
            <a:spLocks noGrp="1"/>
          </p:cNvSpPr>
          <p:nvPr>
            <p:ph type="sldNum" sz="quarter" idx="12"/>
          </p:nvPr>
        </p:nvSpPr>
        <p:spPr/>
        <p:txBody>
          <a:bodyPr/>
          <a:lstStyle/>
          <a:p>
            <a:fld id="{918A06AC-0844-4C8D-A50A-339B815CE454}" type="slidenum">
              <a:rPr lang="en-US" smtClean="0"/>
              <a:t>‹#›</a:t>
            </a:fld>
            <a:endParaRPr lang="en-US"/>
          </a:p>
        </p:txBody>
      </p:sp>
    </p:spTree>
    <p:extLst>
      <p:ext uri="{BB962C8B-B14F-4D97-AF65-F5344CB8AC3E}">
        <p14:creationId xmlns:p14="http://schemas.microsoft.com/office/powerpoint/2010/main" val="3457520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6AD9-DAC3-4A47-A7AA-E18A47560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74833-856B-4FAB-AE06-524B44F51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EAB8E1-6339-4E25-A268-93022EA8E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A917C1-0BDD-4BD9-92FB-5CAD0B1EBC71}"/>
              </a:ext>
            </a:extLst>
          </p:cNvPr>
          <p:cNvSpPr>
            <a:spLocks noGrp="1"/>
          </p:cNvSpPr>
          <p:nvPr>
            <p:ph type="dt" sz="half" idx="10"/>
          </p:nvPr>
        </p:nvSpPr>
        <p:spPr/>
        <p:txBody>
          <a:bodyPr/>
          <a:lstStyle/>
          <a:p>
            <a:fld id="{AE0C4605-5C59-41A4-ADAD-D545DEBE4229}" type="datetimeFigureOut">
              <a:rPr lang="en-US" smtClean="0"/>
              <a:t>3/5/2020</a:t>
            </a:fld>
            <a:endParaRPr lang="en-US"/>
          </a:p>
        </p:txBody>
      </p:sp>
      <p:sp>
        <p:nvSpPr>
          <p:cNvPr id="6" name="Footer Placeholder 5">
            <a:extLst>
              <a:ext uri="{FF2B5EF4-FFF2-40B4-BE49-F238E27FC236}">
                <a16:creationId xmlns:a16="http://schemas.microsoft.com/office/drawing/2014/main" id="{9ADFD709-ECC6-42BF-A67C-B20639E44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6B66A-90CB-4DF1-8FA9-0C55BD069180}"/>
              </a:ext>
            </a:extLst>
          </p:cNvPr>
          <p:cNvSpPr>
            <a:spLocks noGrp="1"/>
          </p:cNvSpPr>
          <p:nvPr>
            <p:ph type="sldNum" sz="quarter" idx="12"/>
          </p:nvPr>
        </p:nvSpPr>
        <p:spPr/>
        <p:txBody>
          <a:bodyPr/>
          <a:lstStyle/>
          <a:p>
            <a:fld id="{918A06AC-0844-4C8D-A50A-339B815CE454}" type="slidenum">
              <a:rPr lang="en-US" smtClean="0"/>
              <a:t>‹#›</a:t>
            </a:fld>
            <a:endParaRPr lang="en-US"/>
          </a:p>
        </p:txBody>
      </p:sp>
    </p:spTree>
    <p:extLst>
      <p:ext uri="{BB962C8B-B14F-4D97-AF65-F5344CB8AC3E}">
        <p14:creationId xmlns:p14="http://schemas.microsoft.com/office/powerpoint/2010/main" val="1150500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B6E2-29E7-43C5-BCF7-5A6A692365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348A1F-DE67-449A-9470-DBFA7F8D9A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83AAE-0200-482F-B231-9D92FBCDC11F}"/>
              </a:ext>
            </a:extLst>
          </p:cNvPr>
          <p:cNvSpPr>
            <a:spLocks noGrp="1"/>
          </p:cNvSpPr>
          <p:nvPr>
            <p:ph type="dt" sz="half" idx="10"/>
          </p:nvPr>
        </p:nvSpPr>
        <p:spPr/>
        <p:txBody>
          <a:bodyPr/>
          <a:lstStyle/>
          <a:p>
            <a:fld id="{AE0C4605-5C59-41A4-ADAD-D545DEBE4229}" type="datetimeFigureOut">
              <a:rPr lang="en-US" smtClean="0"/>
              <a:t>3/5/2020</a:t>
            </a:fld>
            <a:endParaRPr lang="en-US"/>
          </a:p>
        </p:txBody>
      </p:sp>
      <p:sp>
        <p:nvSpPr>
          <p:cNvPr id="5" name="Footer Placeholder 4">
            <a:extLst>
              <a:ext uri="{FF2B5EF4-FFF2-40B4-BE49-F238E27FC236}">
                <a16:creationId xmlns:a16="http://schemas.microsoft.com/office/drawing/2014/main" id="{C03050D9-205E-432C-8A50-ADACA5216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A67B8-05E3-4309-8D9F-EB47C11CF663}"/>
              </a:ext>
            </a:extLst>
          </p:cNvPr>
          <p:cNvSpPr>
            <a:spLocks noGrp="1"/>
          </p:cNvSpPr>
          <p:nvPr>
            <p:ph type="sldNum" sz="quarter" idx="12"/>
          </p:nvPr>
        </p:nvSpPr>
        <p:spPr/>
        <p:txBody>
          <a:bodyPr/>
          <a:lstStyle/>
          <a:p>
            <a:fld id="{918A06AC-0844-4C8D-A50A-339B815CE454}" type="slidenum">
              <a:rPr lang="en-US" smtClean="0"/>
              <a:t>‹#›</a:t>
            </a:fld>
            <a:endParaRPr lang="en-US"/>
          </a:p>
        </p:txBody>
      </p:sp>
    </p:spTree>
    <p:extLst>
      <p:ext uri="{BB962C8B-B14F-4D97-AF65-F5344CB8AC3E}">
        <p14:creationId xmlns:p14="http://schemas.microsoft.com/office/powerpoint/2010/main" val="4148699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FB40A-EB74-4D2C-A5BA-0803B5E4D0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109E3D-6366-4C95-9325-8469538972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759B8-BBBA-46BD-8071-AD53B9D1DD7B}"/>
              </a:ext>
            </a:extLst>
          </p:cNvPr>
          <p:cNvSpPr>
            <a:spLocks noGrp="1"/>
          </p:cNvSpPr>
          <p:nvPr>
            <p:ph type="dt" sz="half" idx="10"/>
          </p:nvPr>
        </p:nvSpPr>
        <p:spPr/>
        <p:txBody>
          <a:bodyPr/>
          <a:lstStyle/>
          <a:p>
            <a:fld id="{AE0C4605-5C59-41A4-ADAD-D545DEBE4229}" type="datetimeFigureOut">
              <a:rPr lang="en-US" smtClean="0"/>
              <a:t>3/5/2020</a:t>
            </a:fld>
            <a:endParaRPr lang="en-US"/>
          </a:p>
        </p:txBody>
      </p:sp>
      <p:sp>
        <p:nvSpPr>
          <p:cNvPr id="5" name="Footer Placeholder 4">
            <a:extLst>
              <a:ext uri="{FF2B5EF4-FFF2-40B4-BE49-F238E27FC236}">
                <a16:creationId xmlns:a16="http://schemas.microsoft.com/office/drawing/2014/main" id="{AB308434-9C66-4DD8-A1BB-C0623C138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572CD-B479-468E-B625-FF9F34224CDB}"/>
              </a:ext>
            </a:extLst>
          </p:cNvPr>
          <p:cNvSpPr>
            <a:spLocks noGrp="1"/>
          </p:cNvSpPr>
          <p:nvPr>
            <p:ph type="sldNum" sz="quarter" idx="12"/>
          </p:nvPr>
        </p:nvSpPr>
        <p:spPr/>
        <p:txBody>
          <a:bodyPr/>
          <a:lstStyle/>
          <a:p>
            <a:fld id="{918A06AC-0844-4C8D-A50A-339B815CE454}" type="slidenum">
              <a:rPr lang="en-US" smtClean="0"/>
              <a:t>‹#›</a:t>
            </a:fld>
            <a:endParaRPr lang="en-US"/>
          </a:p>
        </p:txBody>
      </p:sp>
    </p:spTree>
    <p:extLst>
      <p:ext uri="{BB962C8B-B14F-4D97-AF65-F5344CB8AC3E}">
        <p14:creationId xmlns:p14="http://schemas.microsoft.com/office/powerpoint/2010/main" val="384521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40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p:txBody>
          <a:bodyPr/>
          <a:lstStyle>
            <a:lvl1pPr marL="0" indent="0">
              <a:buNone/>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158D0903-377D-4A32-BD47-BE997C894FD4}"/>
              </a:ext>
            </a:extLst>
          </p:cNvPr>
          <p:cNvPicPr>
            <a:picLocks noChangeAspect="1"/>
          </p:cNvPicPr>
          <p:nvPr userDrawn="1"/>
        </p:nvPicPr>
        <p:blipFill>
          <a:blip r:embed="rId3"/>
          <a:stretch>
            <a:fillRect/>
          </a:stretch>
        </p:blipFill>
        <p:spPr>
          <a:xfrm>
            <a:off x="170091" y="6211037"/>
            <a:ext cx="3066930" cy="548640"/>
          </a:xfrm>
          <a:prstGeom prst="rect">
            <a:avLst/>
          </a:prstGeom>
        </p:spPr>
      </p:pic>
    </p:spTree>
    <p:extLst>
      <p:ext uri="{BB962C8B-B14F-4D97-AF65-F5344CB8AC3E}">
        <p14:creationId xmlns:p14="http://schemas.microsoft.com/office/powerpoint/2010/main" val="359387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mp;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40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752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mp; Photo_no 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40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hasCustomPrompt="1"/>
          </p:nvPr>
        </p:nvSpPr>
        <p:spPr/>
        <p:txBody>
          <a:bodyPr/>
          <a:lstStyle>
            <a:lvl1pPr>
              <a:defRPr/>
            </a:lvl1pPr>
          </a:lstStyle>
          <a:p>
            <a:pPr lvl="0"/>
            <a:r>
              <a:rPr lang="en-US" dirty="0"/>
              <a:t>For using a picture as the central focus of the slide</a:t>
            </a:r>
          </a:p>
        </p:txBody>
      </p:sp>
    </p:spTree>
    <p:extLst>
      <p:ext uri="{BB962C8B-B14F-4D97-AF65-F5344CB8AC3E}">
        <p14:creationId xmlns:p14="http://schemas.microsoft.com/office/powerpoint/2010/main" val="115519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DFE0C60-CE1E-4E21-8B11-D73C5FF518BC}"/>
              </a:ext>
            </a:extLst>
          </p:cNvPr>
          <p:cNvPicPr>
            <a:picLocks noChangeAspect="1"/>
          </p:cNvPicPr>
          <p:nvPr userDrawn="1"/>
        </p:nvPicPr>
        <p:blipFill>
          <a:blip r:embed="rId3"/>
          <a:stretch>
            <a:fillRect/>
          </a:stretch>
        </p:blipFill>
        <p:spPr>
          <a:xfrm>
            <a:off x="170091" y="6211037"/>
            <a:ext cx="3066930" cy="548640"/>
          </a:xfrm>
          <a:prstGeom prst="rect">
            <a:avLst/>
          </a:prstGeom>
        </p:spPr>
      </p:pic>
    </p:spTree>
    <p:extLst>
      <p:ext uri="{BB962C8B-B14F-4D97-AF65-F5344CB8AC3E}">
        <p14:creationId xmlns:p14="http://schemas.microsoft.com/office/powerpoint/2010/main" val="110233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2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_logo">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4091F7E0-D102-408B-9D76-E1B012D383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471AD17B-358B-45FF-81F1-ED0F4A1C887F}"/>
              </a:ext>
            </a:extLst>
          </p:cNvPr>
          <p:cNvSpPr>
            <a:spLocks noGrp="1"/>
          </p:cNvSpPr>
          <p:nvPr>
            <p:ph type="title" hasCustomPrompt="1"/>
          </p:nvPr>
        </p:nvSpPr>
        <p:spPr>
          <a:xfrm>
            <a:off x="839788" y="365126"/>
            <a:ext cx="10515600" cy="1198980"/>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id="{2F93CE87-B6CA-440C-A143-EA0B96CD4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9D70E-A923-40CB-AFA6-BFB8477D6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C760-9CF0-4418-8CB5-3DF19B8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51FF98-C257-47C5-853A-FA8FCFD99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52A552EA-3F3A-4D0E-8068-AA9C048004E8}"/>
              </a:ext>
            </a:extLst>
          </p:cNvPr>
          <p:cNvPicPr>
            <a:picLocks noChangeAspect="1"/>
          </p:cNvPicPr>
          <p:nvPr userDrawn="1"/>
        </p:nvPicPr>
        <p:blipFill>
          <a:blip r:embed="rId3"/>
          <a:stretch>
            <a:fillRect/>
          </a:stretch>
        </p:blipFill>
        <p:spPr>
          <a:xfrm>
            <a:off x="170091" y="6211037"/>
            <a:ext cx="3066930" cy="548640"/>
          </a:xfrm>
          <a:prstGeom prst="rect">
            <a:avLst/>
          </a:prstGeom>
        </p:spPr>
      </p:pic>
    </p:spTree>
    <p:extLst>
      <p:ext uri="{BB962C8B-B14F-4D97-AF65-F5344CB8AC3E}">
        <p14:creationId xmlns:p14="http://schemas.microsoft.com/office/powerpoint/2010/main" val="371555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_no logo">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4091F7E0-D102-408B-9D76-E1B012D383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471AD17B-358B-45FF-81F1-ED0F4A1C887F}"/>
              </a:ext>
            </a:extLst>
          </p:cNvPr>
          <p:cNvSpPr>
            <a:spLocks noGrp="1"/>
          </p:cNvSpPr>
          <p:nvPr>
            <p:ph type="title" hasCustomPrompt="1"/>
          </p:nvPr>
        </p:nvSpPr>
        <p:spPr>
          <a:xfrm>
            <a:off x="839788" y="365126"/>
            <a:ext cx="10515600" cy="1198980"/>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id="{2F93CE87-B6CA-440C-A143-EA0B96CD4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9D70E-A923-40CB-AFA6-BFB8477D6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C760-9CF0-4418-8CB5-3DF19B8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51FF98-C257-47C5-853A-FA8FCFD99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09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69C5C-8EF3-4A52-AAD2-BEE963D48215}"/>
              </a:ext>
            </a:extLst>
          </p:cNvPr>
          <p:cNvSpPr>
            <a:spLocks noGrp="1"/>
          </p:cNvSpPr>
          <p:nvPr>
            <p:ph type="title"/>
          </p:nvPr>
        </p:nvSpPr>
        <p:spPr>
          <a:xfrm>
            <a:off x="838200" y="365126"/>
            <a:ext cx="10515600" cy="1024404"/>
          </a:xfrm>
          <a:prstGeom prst="rect">
            <a:avLst/>
          </a:prstGeom>
        </p:spPr>
        <p:txBody>
          <a:bodyPr vert="horz" lIns="91440" tIns="45720" rIns="91440" bIns="45720" rtlCol="0" anchor="ctr">
            <a:normAutofit/>
          </a:bodyPr>
          <a:lstStyle/>
          <a:p>
            <a:r>
              <a:rPr lang="en-US" dirty="0"/>
              <a:t>MPATTC Master</a:t>
            </a:r>
          </a:p>
        </p:txBody>
      </p:sp>
      <p:sp>
        <p:nvSpPr>
          <p:cNvPr id="3" name="Text Placeholder 2">
            <a:extLst>
              <a:ext uri="{FF2B5EF4-FFF2-40B4-BE49-F238E27FC236}">
                <a16:creationId xmlns:a16="http://schemas.microsoft.com/office/drawing/2014/main" id="{091074D5-039F-4665-A417-E038D8E4BBBB}"/>
              </a:ext>
            </a:extLst>
          </p:cNvPr>
          <p:cNvSpPr>
            <a:spLocks noGrp="1"/>
          </p:cNvSpPr>
          <p:nvPr>
            <p:ph type="body" idx="1"/>
          </p:nvPr>
        </p:nvSpPr>
        <p:spPr>
          <a:xfrm>
            <a:off x="838200" y="1541928"/>
            <a:ext cx="10515600" cy="49509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2915826"/>
      </p:ext>
    </p:extLst>
  </p:cSld>
  <p:clrMap bg1="lt1" tx1="dk1" bg2="lt2" tx2="dk2" accent1="accent1" accent2="accent2" accent3="accent3" accent4="accent4" accent5="accent5" accent6="accent6" hlink="hlink" folHlink="folHlink"/>
  <p:sldLayoutIdLst>
    <p:sldLayoutId id="2147483683" r:id="rId1"/>
    <p:sldLayoutId id="2147483699" r:id="rId2"/>
    <p:sldLayoutId id="2147483684" r:id="rId3"/>
    <p:sldLayoutId id="2147483705" r:id="rId4"/>
    <p:sldLayoutId id="2147483701" r:id="rId5"/>
    <p:sldLayoutId id="2147483686" r:id="rId6"/>
    <p:sldLayoutId id="2147483702" r:id="rId7"/>
    <p:sldLayoutId id="2147483687" r:id="rId8"/>
    <p:sldLayoutId id="2147483703" r:id="rId9"/>
    <p:sldLayoutId id="2147483690" r:id="rId10"/>
    <p:sldLayoutId id="2147483704" r:id="rId11"/>
    <p:sldLayoutId id="2147483700" r:id="rId12"/>
    <p:sldLayoutId id="2147483681" r:id="rId13"/>
    <p:sldLayoutId id="2147483706" r:id="rId14"/>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2169B5-8AD9-498B-9440-BF276E0CC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AA01BF-9D77-4101-9279-956C446F0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7032B-81CA-4AB0-BE38-212A9BAB3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C4605-5C59-41A4-ADAD-D545DEBE4229}" type="datetimeFigureOut">
              <a:rPr lang="en-US" smtClean="0"/>
              <a:t>3/5/2020</a:t>
            </a:fld>
            <a:endParaRPr lang="en-US"/>
          </a:p>
        </p:txBody>
      </p:sp>
      <p:sp>
        <p:nvSpPr>
          <p:cNvPr id="5" name="Footer Placeholder 4">
            <a:extLst>
              <a:ext uri="{FF2B5EF4-FFF2-40B4-BE49-F238E27FC236}">
                <a16:creationId xmlns:a16="http://schemas.microsoft.com/office/drawing/2014/main" id="{9CAE33FA-EAC2-4F62-BCEB-87C00E6A7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B3E904-89DD-4F07-B762-F6CBE09B5B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A06AC-0844-4C8D-A50A-339B815CE454}" type="slidenum">
              <a:rPr lang="en-US" smtClean="0"/>
              <a:t>‹#›</a:t>
            </a:fld>
            <a:endParaRPr lang="en-US"/>
          </a:p>
        </p:txBody>
      </p:sp>
    </p:spTree>
    <p:extLst>
      <p:ext uri="{BB962C8B-B14F-4D97-AF65-F5344CB8AC3E}">
        <p14:creationId xmlns:p14="http://schemas.microsoft.com/office/powerpoint/2010/main" val="344846411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attcnetwork.org/centers/mountain-plains-attc/slidedecks4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irp.nih.gov/catalyst/v24i4/nlm-workshop-images-and-texts-in-medical-histor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E80D-AC60-4838-A2F8-BD3D52087599}"/>
              </a:ext>
            </a:extLst>
          </p:cNvPr>
          <p:cNvSpPr>
            <a:spLocks noGrp="1"/>
          </p:cNvSpPr>
          <p:nvPr>
            <p:ph type="ctrTitle"/>
          </p:nvPr>
        </p:nvSpPr>
        <p:spPr>
          <a:xfrm>
            <a:off x="1300899" y="1544531"/>
            <a:ext cx="10363200" cy="1813714"/>
          </a:xfrm>
        </p:spPr>
        <p:txBody>
          <a:bodyPr/>
          <a:lstStyle/>
          <a:p>
            <a:r>
              <a:rPr lang="en-US" b="1" dirty="0">
                <a:solidFill>
                  <a:srgbClr val="00467F"/>
                </a:solidFill>
                <a:latin typeface="Arial" panose="020B0604020202020204" pitchFamily="34" charset="0"/>
                <a:ea typeface="Arial Unicode MS" panose="020B0604020202020204" pitchFamily="34" charset="-128"/>
                <a:cs typeface="Arial" panose="020B0604020202020204" pitchFamily="34" charset="0"/>
              </a:rPr>
              <a:t>Overview of Videoconferencing in Behavioral Health</a:t>
            </a:r>
            <a:endParaRPr lang="en-US" dirty="0">
              <a:solidFill>
                <a:srgbClr val="00467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E55265B-71CD-4596-8280-816651E4D5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5270" y="3839617"/>
            <a:ext cx="2721307" cy="2947703"/>
          </a:xfrm>
          <a:prstGeom prst="rect">
            <a:avLst/>
          </a:prstGeom>
        </p:spPr>
      </p:pic>
    </p:spTree>
    <p:extLst>
      <p:ext uri="{BB962C8B-B14F-4D97-AF65-F5344CB8AC3E}">
        <p14:creationId xmlns:p14="http://schemas.microsoft.com/office/powerpoint/2010/main" val="2724099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9EC3A6E-F742-4E92-B300-FFA0A30E14D4}"/>
              </a:ext>
            </a:extLst>
          </p:cNvPr>
          <p:cNvSpPr>
            <a:spLocks noGrp="1"/>
          </p:cNvSpPr>
          <p:nvPr>
            <p:ph type="title"/>
          </p:nvPr>
        </p:nvSpPr>
        <p:spPr>
          <a:xfrm>
            <a:off x="444522" y="327417"/>
            <a:ext cx="7445713" cy="3562066"/>
          </a:xfrm>
        </p:spPr>
        <p:txBody>
          <a:bodyPr>
            <a:normAutofit/>
          </a:bodyPr>
          <a:lstStyle/>
          <a:p>
            <a:pPr>
              <a:lnSpc>
                <a:spcPct val="100000"/>
              </a:lnSpc>
            </a:pPr>
            <a:r>
              <a:rPr lang="en-US" dirty="0">
                <a:solidFill>
                  <a:srgbClr val="00467F"/>
                </a:solidFill>
                <a:latin typeface="Arial" panose="020B0604020202020204" pitchFamily="34" charset="0"/>
                <a:cs typeface="Arial" panose="020B0604020202020204" pitchFamily="34" charset="0"/>
              </a:rPr>
              <a:t>Providers, how­ever… tended to express more concerns about the poten­tially adverse effects of telepsychiatry on thera­peutic rapport. Patients were less likely to endorse such concerns about impaired rapport with their pro­vider.</a:t>
            </a:r>
          </a:p>
        </p:txBody>
      </p:sp>
      <p:pic>
        <p:nvPicPr>
          <p:cNvPr id="12" name="Content Placeholder 11">
            <a:extLst>
              <a:ext uri="{FF2B5EF4-FFF2-40B4-BE49-F238E27FC236}">
                <a16:creationId xmlns:a16="http://schemas.microsoft.com/office/drawing/2014/main" id="{9A1CBE7F-9FE3-48C2-A932-794FB65AD67C}"/>
              </a:ext>
              <a:ext uri="{C183D7F6-B498-43B3-948B-1728B52AA6E4}">
                <adec:decorative xmlns:adec="http://schemas.microsoft.com/office/drawing/2017/decorative" val="1"/>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070529" y="271413"/>
            <a:ext cx="3911267" cy="3674073"/>
          </a:xfrm>
          <a:prstGeom prst="rect">
            <a:avLst/>
          </a:prstGeom>
        </p:spPr>
      </p:pic>
      <p:sp>
        <p:nvSpPr>
          <p:cNvPr id="6" name="Content Placeholder 5">
            <a:extLst>
              <a:ext uri="{FF2B5EF4-FFF2-40B4-BE49-F238E27FC236}">
                <a16:creationId xmlns:a16="http://schemas.microsoft.com/office/drawing/2014/main" id="{FBECD114-497D-49F0-AAE7-B2F650E2E094}"/>
              </a:ext>
            </a:extLst>
          </p:cNvPr>
          <p:cNvSpPr>
            <a:spLocks noGrp="1"/>
          </p:cNvSpPr>
          <p:nvPr>
            <p:ph type="body" sz="half" idx="2"/>
          </p:nvPr>
        </p:nvSpPr>
        <p:spPr>
          <a:xfrm>
            <a:off x="444522" y="4117410"/>
            <a:ext cx="10194129" cy="1928548"/>
          </a:xfrm>
        </p:spPr>
        <p:txBody>
          <a:bodyPr>
            <a:normAutofit/>
          </a:bodyPr>
          <a:lstStyle/>
          <a:p>
            <a:pPr marL="0" indent="0">
              <a:spcAft>
                <a:spcPts val="1000"/>
              </a:spcAft>
              <a:buNone/>
            </a:pPr>
            <a:r>
              <a:rPr lang="en-US" dirty="0">
                <a:latin typeface="Arial" panose="020B0604020202020204" pitchFamily="34" charset="0"/>
                <a:cs typeface="Arial" panose="020B0604020202020204" pitchFamily="34" charset="0"/>
              </a:rPr>
              <a:t>Telepsychiatry is not more expensive than face-to-face delivery of mental health services and telepsychiatry is actually more cost-effective in the majority of studies reviewed.</a:t>
            </a:r>
            <a:endParaRPr lang="en-US" sz="1050" dirty="0">
              <a:latin typeface="Arial" panose="020B0604020202020204" pitchFamily="34" charset="0"/>
              <a:cs typeface="Arial" panose="020B0604020202020204" pitchFamily="34" charset="0"/>
            </a:endParaRPr>
          </a:p>
          <a:p>
            <a:pPr>
              <a:tabLst>
                <a:tab pos="7315200" algn="l"/>
              </a:tabLst>
            </a:pPr>
            <a:r>
              <a:rPr lang="en-US" sz="1400" dirty="0"/>
              <a:t>	</a:t>
            </a:r>
            <a:r>
              <a:rPr lang="en-US" sz="1400" dirty="0" err="1">
                <a:latin typeface="Arial" panose="020B0604020202020204" pitchFamily="34" charset="0"/>
                <a:cs typeface="Arial" panose="020B0604020202020204" pitchFamily="34" charset="0"/>
              </a:rPr>
              <a:t>Hubley</a:t>
            </a:r>
            <a:r>
              <a:rPr lang="en-US" sz="1400" dirty="0">
                <a:latin typeface="Arial" panose="020B0604020202020204" pitchFamily="34" charset="0"/>
                <a:cs typeface="Arial" panose="020B0604020202020204" pitchFamily="34" charset="0"/>
              </a:rPr>
              <a:t> et al., 2016</a:t>
            </a:r>
          </a:p>
        </p:txBody>
      </p:sp>
    </p:spTree>
    <p:extLst>
      <p:ext uri="{BB962C8B-B14F-4D97-AF65-F5344CB8AC3E}">
        <p14:creationId xmlns:p14="http://schemas.microsoft.com/office/powerpoint/2010/main" val="121840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E65ED3-24AA-41C7-BBEF-3E8C401ED0C0}"/>
              </a:ext>
            </a:extLst>
          </p:cNvPr>
          <p:cNvSpPr>
            <a:spLocks noGrp="1"/>
          </p:cNvSpPr>
          <p:nvPr>
            <p:ph type="title"/>
          </p:nvPr>
        </p:nvSpPr>
        <p:spPr>
          <a:xfrm>
            <a:off x="0" y="96253"/>
            <a:ext cx="12191999" cy="1293277"/>
          </a:xfrm>
        </p:spPr>
        <p:txBody>
          <a:bodyPr>
            <a:noAutofit/>
          </a:bodyPr>
          <a:lstStyle/>
          <a:p>
            <a:pPr algn="ctr"/>
            <a:r>
              <a:rPr lang="en-US" sz="3600" dirty="0">
                <a:solidFill>
                  <a:srgbClr val="00467F"/>
                </a:solidFill>
                <a:latin typeface="Arial" panose="020B0604020202020204" pitchFamily="34" charset="0"/>
                <a:cs typeface="Arial" panose="020B0604020202020204" pitchFamily="34" charset="0"/>
              </a:rPr>
              <a:t>Goal: To create a single guide on best practices in clinical videoconferencing in mental health</a:t>
            </a:r>
          </a:p>
        </p:txBody>
      </p:sp>
      <p:pic>
        <p:nvPicPr>
          <p:cNvPr id="9" name="Content Placeholder 8" descr="Screenshot of Best Practices guide">
            <a:extLst>
              <a:ext uri="{FF2B5EF4-FFF2-40B4-BE49-F238E27FC236}">
                <a16:creationId xmlns:a16="http://schemas.microsoft.com/office/drawing/2014/main" id="{4B21A4C7-0679-400D-88C0-0015BA45328B}"/>
              </a:ext>
            </a:extLst>
          </p:cNvPr>
          <p:cNvPicPr>
            <a:picLocks noGrp="1" noChangeAspect="1"/>
          </p:cNvPicPr>
          <p:nvPr>
            <p:ph sz="half" idx="1"/>
          </p:nvPr>
        </p:nvPicPr>
        <p:blipFill>
          <a:blip r:embed="rId3"/>
          <a:stretch>
            <a:fillRect/>
          </a:stretch>
        </p:blipFill>
        <p:spPr>
          <a:xfrm>
            <a:off x="1078198" y="1509846"/>
            <a:ext cx="3517866" cy="4214112"/>
          </a:xfrm>
          <a:prstGeom prst="rect">
            <a:avLst/>
          </a:prstGeom>
        </p:spPr>
      </p:pic>
      <p:sp>
        <p:nvSpPr>
          <p:cNvPr id="8" name="Content Placeholder 7">
            <a:extLst>
              <a:ext uri="{FF2B5EF4-FFF2-40B4-BE49-F238E27FC236}">
                <a16:creationId xmlns:a16="http://schemas.microsoft.com/office/drawing/2014/main" id="{1ADFD615-AFA4-4E7A-92EA-AA8176A435F6}"/>
              </a:ext>
            </a:extLst>
          </p:cNvPr>
          <p:cNvSpPr>
            <a:spLocks noGrp="1"/>
          </p:cNvSpPr>
          <p:nvPr>
            <p:ph sz="half" idx="2"/>
          </p:nvPr>
        </p:nvSpPr>
        <p:spPr>
          <a:xfrm>
            <a:off x="4812630" y="1910687"/>
            <a:ext cx="7146758" cy="3707936"/>
          </a:xfrm>
        </p:spPr>
        <p:txBody>
          <a:bodyPr>
            <a:normAutofit/>
          </a:bodyPr>
          <a:lstStyle/>
          <a:p>
            <a:pPr marL="0" indent="0">
              <a:buNone/>
            </a:pPr>
            <a:r>
              <a:rPr lang="en-US" sz="3600" dirty="0">
                <a:latin typeface="Arial" panose="020B0604020202020204" pitchFamily="34" charset="0"/>
                <a:cs typeface="Arial" panose="020B0604020202020204" pitchFamily="34" charset="0"/>
              </a:rPr>
              <a:t>Sections in the Guide</a:t>
            </a:r>
          </a:p>
          <a:p>
            <a:pPr lvl="1" indent="-344488">
              <a:buClr>
                <a:srgbClr val="00467F"/>
              </a:buClr>
            </a:pPr>
            <a:r>
              <a:rPr lang="en-US" sz="3200" dirty="0">
                <a:latin typeface="Arial" panose="020B0604020202020204" pitchFamily="34" charset="0"/>
                <a:cs typeface="Arial" panose="020B0604020202020204" pitchFamily="34" charset="0"/>
              </a:rPr>
              <a:t>legal and regulatory issues</a:t>
            </a:r>
          </a:p>
          <a:p>
            <a:pPr lvl="1" indent="-344488">
              <a:buClr>
                <a:srgbClr val="00467F"/>
              </a:buClr>
            </a:pPr>
            <a:r>
              <a:rPr lang="en-US" sz="3200" dirty="0">
                <a:latin typeface="Arial" panose="020B0604020202020204" pitchFamily="34" charset="0"/>
                <a:cs typeface="Arial" panose="020B0604020202020204" pitchFamily="34" charset="0"/>
              </a:rPr>
              <a:t>standard operating procedures</a:t>
            </a:r>
          </a:p>
          <a:p>
            <a:pPr lvl="1" indent="-344488">
              <a:buClr>
                <a:srgbClr val="00467F"/>
              </a:buClr>
            </a:pPr>
            <a:r>
              <a:rPr lang="en-US" sz="3200" dirty="0">
                <a:latin typeface="Arial" panose="020B0604020202020204" pitchFamily="34" charset="0"/>
                <a:cs typeface="Arial" panose="020B0604020202020204" pitchFamily="34" charset="0"/>
              </a:rPr>
              <a:t>technical considerations</a:t>
            </a:r>
          </a:p>
          <a:p>
            <a:pPr lvl="1" indent="-344488">
              <a:spcAft>
                <a:spcPts val="0"/>
              </a:spcAft>
              <a:buClr>
                <a:srgbClr val="00467F"/>
              </a:buClr>
            </a:pPr>
            <a:r>
              <a:rPr lang="en-US" sz="3200" dirty="0">
                <a:latin typeface="Arial" panose="020B0604020202020204" pitchFamily="34" charset="0"/>
                <a:cs typeface="Arial" panose="020B0604020202020204" pitchFamily="34" charset="0"/>
              </a:rPr>
              <a:t>clinical considerations</a:t>
            </a:r>
          </a:p>
          <a:p>
            <a:pPr marL="0" indent="0" algn="r">
              <a:buNone/>
            </a:pPr>
            <a:endParaRPr lang="en-US" sz="1400" b="1" dirty="0"/>
          </a:p>
          <a:p>
            <a:pPr marL="0" indent="0" algn="r">
              <a:buNone/>
            </a:pPr>
            <a:r>
              <a:rPr lang="en-US" sz="1400" dirty="0">
                <a:latin typeface="Arial" panose="020B0604020202020204" pitchFamily="34" charset="0"/>
                <a:cs typeface="Arial" panose="020B0604020202020204" pitchFamily="34" charset="0"/>
              </a:rPr>
              <a:t>APA &amp; ATA 2018; Shore et al., 2018</a:t>
            </a:r>
          </a:p>
        </p:txBody>
      </p:sp>
    </p:spTree>
    <p:extLst>
      <p:ext uri="{BB962C8B-B14F-4D97-AF65-F5344CB8AC3E}">
        <p14:creationId xmlns:p14="http://schemas.microsoft.com/office/powerpoint/2010/main" val="2017768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AA0B-D843-4D3F-BD66-4326619561FD}"/>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For more information, contact</a:t>
            </a:r>
          </a:p>
        </p:txBody>
      </p:sp>
    </p:spTree>
    <p:extLst>
      <p:ext uri="{BB962C8B-B14F-4D97-AF65-F5344CB8AC3E}">
        <p14:creationId xmlns:p14="http://schemas.microsoft.com/office/powerpoint/2010/main" val="80985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AMHSA Disclaimer">
            <a:extLst>
              <a:ext uri="{FF2B5EF4-FFF2-40B4-BE49-F238E27FC236}">
                <a16:creationId xmlns:a16="http://schemas.microsoft.com/office/drawing/2014/main" id="{2EAEC926-517D-48B2-B0D4-A661CB516821}"/>
              </a:ext>
            </a:extLst>
          </p:cNvPr>
          <p:cNvSpPr>
            <a:spLocks noGrp="1"/>
          </p:cNvSpPr>
          <p:nvPr>
            <p:ph type="title"/>
          </p:nvPr>
        </p:nvSpPr>
        <p:spPr>
          <a:xfrm>
            <a:off x="170091" y="185809"/>
            <a:ext cx="11725130" cy="710639"/>
          </a:xfrm>
        </p:spPr>
        <p:txBody>
          <a:bodyPr/>
          <a:lstStyle/>
          <a:p>
            <a:r>
              <a:rPr lang="en-US" dirty="0">
                <a:solidFill>
                  <a:srgbClr val="00467F"/>
                </a:solidFill>
                <a:latin typeface="Arial" panose="020B0604020202020204" pitchFamily="34" charset="0"/>
                <a:cs typeface="Arial" panose="020B0604020202020204" pitchFamily="34" charset="0"/>
              </a:rPr>
              <a:t>Disclaimer</a:t>
            </a:r>
          </a:p>
        </p:txBody>
      </p:sp>
      <p:sp>
        <p:nvSpPr>
          <p:cNvPr id="7" name="Content Placeholder 2">
            <a:extLst>
              <a:ext uri="{FF2B5EF4-FFF2-40B4-BE49-F238E27FC236}">
                <a16:creationId xmlns:a16="http://schemas.microsoft.com/office/drawing/2014/main" id="{9B2B7BE4-801C-4A30-801E-99329C728C52}"/>
              </a:ext>
            </a:extLst>
          </p:cNvPr>
          <p:cNvSpPr txBox="1">
            <a:spLocks/>
          </p:cNvSpPr>
          <p:nvPr/>
        </p:nvSpPr>
        <p:spPr>
          <a:xfrm>
            <a:off x="289292" y="902013"/>
            <a:ext cx="11613415" cy="445218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1800"/>
              </a:spcAft>
            </a:pPr>
            <a:r>
              <a:rPr lang="en-US" sz="2000" dirty="0"/>
              <a:t>This presentation was prepared for the Mountain Plains Addiction Technology Transfer Center (ATTC)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ATTC. For more information on obtaining copies of this presentation, call visit the website (</a:t>
            </a:r>
            <a:r>
              <a:rPr lang="en-US" sz="2000" dirty="0">
                <a:hlinkClick r:id="rId3"/>
              </a:rPr>
              <a:t>https://attcnetwork.org/centers/mountain-plains-attc/slidedecks4u</a:t>
            </a:r>
            <a:r>
              <a:rPr lang="en-US" sz="2000" dirty="0"/>
              <a:t>). </a:t>
            </a:r>
          </a:p>
          <a:p>
            <a:pPr lvl="0"/>
            <a:r>
              <a:rPr lang="en-US" sz="2000" dirty="0"/>
              <a:t>At the time of this presentation, Elinore F. McCance-Katz, serves as SAMHSA Assistant Secretary. The opinions expressed herein are the views of Nancy Roget, MS, MFT, LADC and do not reflect the official position of the Department of Health and Human Services (DHHS), SAMHSA. No official support or endorsement of DHHS, SAMHSA, for the opinions described in this document is intended or should be inferred.</a:t>
            </a:r>
          </a:p>
        </p:txBody>
      </p:sp>
    </p:spTree>
    <p:extLst>
      <p:ext uri="{BB962C8B-B14F-4D97-AF65-F5344CB8AC3E}">
        <p14:creationId xmlns:p14="http://schemas.microsoft.com/office/powerpoint/2010/main" val="189916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 y="141775"/>
            <a:ext cx="12106655" cy="1334939"/>
          </a:xfrm>
        </p:spPr>
        <p:txBody>
          <a:bodyPr>
            <a:noAutofit/>
          </a:bodyPr>
          <a:lstStyle/>
          <a:p>
            <a:pPr algn="ctr"/>
            <a:r>
              <a:rPr lang="en-US" sz="3200" dirty="0">
                <a:solidFill>
                  <a:srgbClr val="00467F"/>
                </a:solidFill>
                <a:latin typeface="Arial" panose="020B0604020202020204" pitchFamily="34" charset="0"/>
                <a:ea typeface="Arial Unicode MS" panose="020B0604020202020204" pitchFamily="34" charset="-128"/>
                <a:cs typeface="Arial" panose="020B0604020202020204" pitchFamily="34" charset="0"/>
              </a:rPr>
              <a:t>‘The research base for </a:t>
            </a:r>
            <a:r>
              <a:rPr lang="en-US" sz="3200" dirty="0" err="1">
                <a:solidFill>
                  <a:srgbClr val="00467F"/>
                </a:solidFill>
                <a:latin typeface="Arial" panose="020B0604020202020204" pitchFamily="34" charset="0"/>
                <a:ea typeface="Arial Unicode MS" panose="020B0604020202020204" pitchFamily="34" charset="-128"/>
                <a:cs typeface="Arial" panose="020B0604020202020204" pitchFamily="34" charset="0"/>
              </a:rPr>
              <a:t>telemental</a:t>
            </a:r>
            <a:r>
              <a:rPr lang="en-US" sz="3200" dirty="0">
                <a:solidFill>
                  <a:srgbClr val="00467F"/>
                </a:solidFill>
                <a:latin typeface="Arial" panose="020B0604020202020204" pitchFamily="34" charset="0"/>
                <a:ea typeface="Arial Unicode MS" panose="020B0604020202020204" pitchFamily="34" charset="-128"/>
                <a:cs typeface="Arial" panose="020B0604020202020204" pitchFamily="34" charset="0"/>
              </a:rPr>
              <a:t> health-related interventions (videoconferencing) is more than 60 years old’</a:t>
            </a:r>
          </a:p>
        </p:txBody>
      </p:sp>
      <p:pic>
        <p:nvPicPr>
          <p:cNvPr id="11" name="Content Placeholder 10" descr="Image of 1960s telemedicine equipment">
            <a:extLst>
              <a:ext uri="{FF2B5EF4-FFF2-40B4-BE49-F238E27FC236}">
                <a16:creationId xmlns:a16="http://schemas.microsoft.com/office/drawing/2014/main" id="{F1F4A801-A949-4B41-8518-B8D2B00BC51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12323" y="1730953"/>
            <a:ext cx="5722304" cy="3915986"/>
          </a:xfrm>
        </p:spPr>
      </p:pic>
      <p:sp>
        <p:nvSpPr>
          <p:cNvPr id="7" name="Content Placeholder 6">
            <a:extLst>
              <a:ext uri="{FF2B5EF4-FFF2-40B4-BE49-F238E27FC236}">
                <a16:creationId xmlns:a16="http://schemas.microsoft.com/office/drawing/2014/main" id="{372DC6D1-0269-45F3-B1E0-ED1E587370BD}"/>
              </a:ext>
            </a:extLst>
          </p:cNvPr>
          <p:cNvSpPr>
            <a:spLocks noGrp="1"/>
          </p:cNvSpPr>
          <p:nvPr>
            <p:ph sz="half" idx="1"/>
          </p:nvPr>
        </p:nvSpPr>
        <p:spPr>
          <a:xfrm>
            <a:off x="6351832" y="1702672"/>
            <a:ext cx="5527845" cy="3806420"/>
          </a:xfrm>
        </p:spPr>
        <p:txBody>
          <a:bodyPr>
            <a:normAutofit/>
          </a:bodyPr>
          <a:lstStyle/>
          <a:p>
            <a:pPr marL="0" indent="0" algn="ctr">
              <a:spcAft>
                <a:spcPts val="0"/>
              </a:spcAft>
              <a:buNone/>
            </a:pPr>
            <a:r>
              <a:rPr lang="en-US" sz="2800" dirty="0">
                <a:solidFill>
                  <a:prstClr val="black"/>
                </a:solidFill>
                <a:latin typeface="Arial" panose="020B0604020202020204" pitchFamily="34" charset="0"/>
                <a:cs typeface="Arial" panose="020B0604020202020204" pitchFamily="34" charset="0"/>
              </a:rPr>
              <a:t>The telemedicine clinic at Boston’s Logan airport in the 1960s enabled health-care providers to share information on patients with providers at Massachusetts General Hospital.</a:t>
            </a:r>
            <a:r>
              <a:rPr lang="en-US" dirty="0">
                <a:solidFill>
                  <a:prstClr val="black"/>
                </a:solidFill>
                <a:latin typeface="Arial" panose="020B0604020202020204" pitchFamily="34" charset="0"/>
                <a:cs typeface="Arial" panose="020B0604020202020204" pitchFamily="34" charset="0"/>
              </a:rPr>
              <a:t> </a:t>
            </a:r>
          </a:p>
          <a:p>
            <a:pPr marL="0" indent="0" algn="ctr">
              <a:spcAft>
                <a:spcPts val="0"/>
              </a:spcAft>
              <a:buNone/>
            </a:pPr>
            <a:endParaRPr lang="en-US" sz="1400" dirty="0">
              <a:latin typeface="Arial" panose="020B0604020202020204" pitchFamily="34" charset="0"/>
              <a:cs typeface="Arial" panose="020B0604020202020204" pitchFamily="34" charset="0"/>
            </a:endParaRPr>
          </a:p>
          <a:p>
            <a:pPr marL="0" indent="0" algn="ctr">
              <a:spcAft>
                <a:spcPts val="0"/>
              </a:spcAft>
              <a:buNone/>
            </a:pPr>
            <a:r>
              <a:rPr lang="en-US" sz="1400" dirty="0">
                <a:latin typeface="Arial" panose="020B0604020202020204" pitchFamily="34" charset="0"/>
                <a:cs typeface="Arial" panose="020B0604020202020204" pitchFamily="34" charset="0"/>
              </a:rPr>
              <a:t>(Richardson et al., 2009)</a:t>
            </a:r>
          </a:p>
          <a:p>
            <a:pPr marL="0" indent="0" algn="ctr">
              <a:spcAft>
                <a:spcPts val="0"/>
              </a:spcAft>
              <a:buNone/>
            </a:pPr>
            <a:endParaRPr lang="en-US" sz="1400" dirty="0">
              <a:solidFill>
                <a:prstClr val="black"/>
              </a:solidFill>
              <a:latin typeface="Arial" panose="020B0604020202020204" pitchFamily="34" charset="0"/>
              <a:cs typeface="Arial" panose="020B0604020202020204" pitchFamily="34" charset="0"/>
            </a:endParaRPr>
          </a:p>
          <a:p>
            <a:pPr marL="0" indent="0" algn="ctr">
              <a:spcAft>
                <a:spcPts val="0"/>
              </a:spcAft>
              <a:buNone/>
            </a:pPr>
            <a:r>
              <a:rPr lang="en-US" sz="1400" dirty="0">
                <a:solidFill>
                  <a:prstClr val="black"/>
                </a:solidFill>
                <a:hlinkClick r:id="rId4"/>
              </a:rPr>
              <a:t>https://irp.nih.gov/catalyst/v24i4/nlm-workshop-images-and-texts-in-medical-history</a:t>
            </a:r>
            <a:r>
              <a:rPr lang="en-US" sz="1400" dirty="0">
                <a:solidFill>
                  <a:prstClr val="black"/>
                </a:solidFill>
              </a:rPr>
              <a:t> </a:t>
            </a:r>
          </a:p>
        </p:txBody>
      </p:sp>
    </p:spTree>
    <p:extLst>
      <p:ext uri="{BB962C8B-B14F-4D97-AF65-F5344CB8AC3E}">
        <p14:creationId xmlns:p14="http://schemas.microsoft.com/office/powerpoint/2010/main" val="1473287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9" y="0"/>
            <a:ext cx="12098482" cy="1024404"/>
          </a:xfrm>
        </p:spPr>
        <p:txBody>
          <a:bodyPr>
            <a:noAutofit/>
          </a:bodyPr>
          <a:lstStyle/>
          <a:p>
            <a:pPr algn="ctr"/>
            <a:r>
              <a:rPr lang="en-US" sz="3600" dirty="0">
                <a:solidFill>
                  <a:srgbClr val="00467F"/>
                </a:solidFill>
                <a:latin typeface="Arial" panose="020B0604020202020204" pitchFamily="34" charset="0"/>
                <a:cs typeface="Arial" panose="020B0604020202020204" pitchFamily="34" charset="0"/>
              </a:rPr>
              <a:t>Systematic Reviews of Videoconferencing Psychotherapy</a:t>
            </a:r>
            <a:endParaRPr lang="en-US" sz="4400" dirty="0">
              <a:solidFill>
                <a:srgbClr val="00467F"/>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353291" y="1211264"/>
            <a:ext cx="11791950" cy="4237430"/>
          </a:xfrm>
        </p:spPr>
        <p:txBody>
          <a:bodyPr>
            <a:noAutofit/>
          </a:bodyPr>
          <a:lstStyle/>
          <a:p>
            <a:pPr marL="457200" indent="-336550">
              <a:spcBef>
                <a:spcPts val="0"/>
              </a:spcBef>
              <a:spcAft>
                <a:spcPts val="1200"/>
              </a:spcAft>
              <a:buClr>
                <a:srgbClr val="00467F"/>
              </a:buClr>
              <a:buSzPct val="80000"/>
              <a:buFont typeface="Arial" panose="020B0604020202020204" pitchFamily="34" charset="0"/>
              <a:buChar char="•"/>
            </a:pPr>
            <a:r>
              <a:rPr lang="en-US" sz="2800" dirty="0">
                <a:solidFill>
                  <a:srgbClr val="000F2E"/>
                </a:solidFill>
                <a:latin typeface="Arial" panose="020B0604020202020204" pitchFamily="34" charset="0"/>
                <a:cs typeface="Arial" panose="020B0604020202020204" pitchFamily="34" charset="0"/>
              </a:rPr>
              <a:t>Patients and providers perceived a strong therapeutic </a:t>
            </a:r>
            <a:r>
              <a:rPr lang="fr-FR" sz="2800" dirty="0">
                <a:solidFill>
                  <a:srgbClr val="000F2E"/>
                </a:solidFill>
                <a:latin typeface="Arial" panose="020B0604020202020204" pitchFamily="34" charset="0"/>
                <a:cs typeface="Arial" panose="020B0604020202020204" pitchFamily="34" charset="0"/>
              </a:rPr>
              <a:t>alliance over videoconferencing.  </a:t>
            </a:r>
          </a:p>
          <a:p>
            <a:pPr marL="457200" indent="-336550">
              <a:spcBef>
                <a:spcPts val="0"/>
              </a:spcBef>
              <a:spcAft>
                <a:spcPts val="1200"/>
              </a:spcAft>
              <a:buClr>
                <a:srgbClr val="00467F"/>
              </a:buClr>
              <a:buSzPct val="80000"/>
              <a:buFont typeface="Arial" panose="020B0604020202020204" pitchFamily="34" charset="0"/>
              <a:buChar char="•"/>
            </a:pPr>
            <a:r>
              <a:rPr lang="en-US" sz="2800" dirty="0">
                <a:solidFill>
                  <a:srgbClr val="000F2E"/>
                </a:solidFill>
                <a:latin typeface="Arial" panose="020B0604020202020204" pitchFamily="34" charset="0"/>
                <a:cs typeface="Arial" panose="020B0604020202020204" pitchFamily="34" charset="0"/>
              </a:rPr>
              <a:t>Studies comparing </a:t>
            </a:r>
            <a:r>
              <a:rPr lang="fr-FR" sz="2800" dirty="0">
                <a:solidFill>
                  <a:srgbClr val="000F2E"/>
                </a:solidFill>
                <a:latin typeface="Arial" panose="020B0604020202020204" pitchFamily="34" charset="0"/>
                <a:cs typeface="Arial" panose="020B0604020202020204" pitchFamily="34" charset="0"/>
              </a:rPr>
              <a:t>videoconferencing </a:t>
            </a:r>
            <a:r>
              <a:rPr lang="en-US" sz="2800" dirty="0">
                <a:solidFill>
                  <a:srgbClr val="000F2E"/>
                </a:solidFill>
                <a:latin typeface="Arial" panose="020B0604020202020204" pitchFamily="34" charset="0"/>
                <a:cs typeface="Arial" panose="020B0604020202020204" pitchFamily="34" charset="0"/>
              </a:rPr>
              <a:t>to in-person psychotherapy reported similar satisfaction levels between the conditions.</a:t>
            </a:r>
          </a:p>
          <a:p>
            <a:pPr marL="457200" indent="-336550">
              <a:spcBef>
                <a:spcPts val="0"/>
              </a:spcBef>
              <a:spcAft>
                <a:spcPts val="1200"/>
              </a:spcAft>
              <a:buClr>
                <a:srgbClr val="00467F"/>
              </a:buClr>
              <a:buSzPct val="80000"/>
              <a:buFont typeface="Arial" panose="020B0604020202020204" pitchFamily="34" charset="0"/>
              <a:buChar char="•"/>
            </a:pPr>
            <a:r>
              <a:rPr lang="en-US" sz="2800" dirty="0">
                <a:solidFill>
                  <a:srgbClr val="000F2E"/>
                </a:solidFill>
                <a:latin typeface="Arial" panose="020B0604020202020204" pitchFamily="34" charset="0"/>
                <a:cs typeface="Arial" panose="020B0604020202020204" pitchFamily="34" charset="0"/>
              </a:rPr>
              <a:t>High levels of satisfaction and acceptance with telemental health have been consistently demonstrated among patients across a variety of clinical populations and for a broad range of services.</a:t>
            </a:r>
          </a:p>
          <a:p>
            <a:pPr marL="120650">
              <a:spcAft>
                <a:spcPts val="1200"/>
              </a:spcAft>
              <a:buClr>
                <a:srgbClr val="FE5B00"/>
              </a:buClr>
              <a:tabLst>
                <a:tab pos="9607550" algn="l"/>
              </a:tabLst>
            </a:pPr>
            <a:r>
              <a:rPr lang="en-US" sz="1600" b="1" dirty="0">
                <a:solidFill>
                  <a:prstClr val="black"/>
                </a:solidFill>
              </a:rPr>
              <a:t>	</a:t>
            </a:r>
          </a:p>
          <a:p>
            <a:pPr marL="120650">
              <a:spcAft>
                <a:spcPts val="1200"/>
              </a:spcAft>
              <a:buClr>
                <a:srgbClr val="FE5B00"/>
              </a:buClr>
              <a:tabLst>
                <a:tab pos="9607550" algn="l"/>
              </a:tabLst>
            </a:pPr>
            <a:r>
              <a:rPr lang="en-US" sz="1600" b="1"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Backhaus et al., 2012</a:t>
            </a: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79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37"/>
            <a:ext cx="10515600" cy="746702"/>
          </a:xfrm>
        </p:spPr>
        <p:txBody>
          <a:bodyPr>
            <a:noAutofit/>
          </a:bodyPr>
          <a:lstStyle/>
          <a:p>
            <a:pPr algn="ctr"/>
            <a:r>
              <a:rPr lang="en-US" sz="2800" dirty="0">
                <a:solidFill>
                  <a:srgbClr val="00467F"/>
                </a:solidFill>
                <a:latin typeface="Arial" panose="020B0604020202020204" pitchFamily="34" charset="0"/>
                <a:ea typeface="Arial Unicode MS" panose="020B0604020202020204" pitchFamily="34" charset="-128"/>
                <a:cs typeface="Arial" panose="020B0604020202020204" pitchFamily="34" charset="0"/>
              </a:rPr>
              <a:t>Review of Research on Videoconferencing In Psychiatry</a:t>
            </a:r>
          </a:p>
        </p:txBody>
      </p:sp>
      <p:sp>
        <p:nvSpPr>
          <p:cNvPr id="3" name="Content Placeholder 2"/>
          <p:cNvSpPr>
            <a:spLocks noGrp="1"/>
          </p:cNvSpPr>
          <p:nvPr>
            <p:ph idx="1"/>
          </p:nvPr>
        </p:nvSpPr>
        <p:spPr>
          <a:xfrm>
            <a:off x="234286" y="779939"/>
            <a:ext cx="11723427" cy="6037118"/>
          </a:xfrm>
        </p:spPr>
        <p:txBody>
          <a:bodyPr>
            <a:noAutofit/>
          </a:bodyPr>
          <a:lstStyle/>
          <a:p>
            <a:pPr marL="457200" indent="-457200">
              <a:lnSpc>
                <a:spcPct val="100000"/>
              </a:lnSpc>
              <a:spcBef>
                <a:spcPts val="0"/>
              </a:spcBef>
              <a:spcAft>
                <a:spcPts val="0"/>
              </a:spcAft>
              <a:buClr>
                <a:srgbClr val="00467F"/>
              </a:buClr>
              <a:buSzPct val="90000"/>
              <a:buFont typeface="+mj-lt"/>
              <a:buAutoNum type="arabicPeriod"/>
            </a:pPr>
            <a:r>
              <a:rPr lang="en-US" sz="2400" dirty="0">
                <a:solidFill>
                  <a:srgbClr val="000F2E"/>
                </a:solidFill>
                <a:latin typeface="Arial" panose="020B0604020202020204" pitchFamily="34" charset="0"/>
                <a:cs typeface="Arial" panose="020B0604020202020204" pitchFamily="34" charset="0"/>
              </a:rPr>
              <a:t>Videoconferencing for mental health related disorders is:</a:t>
            </a:r>
          </a:p>
          <a:p>
            <a:pPr marL="914400" lvl="1">
              <a:lnSpc>
                <a:spcPct val="100000"/>
              </a:lnSpc>
              <a:spcBef>
                <a:spcPts val="0"/>
              </a:spcBef>
              <a:spcAft>
                <a:spcPts val="0"/>
              </a:spcAft>
              <a:buClr>
                <a:srgbClr val="00467F"/>
              </a:buClr>
              <a:buSzPct val="80000"/>
            </a:pPr>
            <a:r>
              <a:rPr lang="en-US" sz="2400" dirty="0">
                <a:solidFill>
                  <a:srgbClr val="000F2E"/>
                </a:solidFill>
                <a:latin typeface="Arial" panose="020B0604020202020204" pitchFamily="34" charset="0"/>
                <a:cs typeface="Arial" panose="020B0604020202020204" pitchFamily="34" charset="0"/>
              </a:rPr>
              <a:t>acceptable</a:t>
            </a:r>
          </a:p>
          <a:p>
            <a:pPr marL="914400" lvl="1">
              <a:lnSpc>
                <a:spcPct val="100000"/>
              </a:lnSpc>
              <a:spcBef>
                <a:spcPts val="0"/>
              </a:spcBef>
              <a:spcAft>
                <a:spcPts val="1000"/>
              </a:spcAft>
              <a:buClr>
                <a:srgbClr val="00467F"/>
              </a:buClr>
              <a:buSzPct val="80000"/>
            </a:pPr>
            <a:r>
              <a:rPr lang="en-US" sz="2400" dirty="0">
                <a:solidFill>
                  <a:srgbClr val="000F2E"/>
                </a:solidFill>
                <a:latin typeface="Arial" panose="020B0604020202020204" pitchFamily="34" charset="0"/>
                <a:cs typeface="Arial" panose="020B0604020202020204" pitchFamily="34" charset="0"/>
              </a:rPr>
              <a:t>feasible</a:t>
            </a:r>
          </a:p>
          <a:p>
            <a:pPr marL="457200" indent="-457200">
              <a:lnSpc>
                <a:spcPct val="100000"/>
              </a:lnSpc>
              <a:spcBef>
                <a:spcPts val="0"/>
              </a:spcBef>
              <a:spcAft>
                <a:spcPts val="0"/>
              </a:spcAft>
              <a:buClr>
                <a:srgbClr val="00467F"/>
              </a:buClr>
              <a:buSzPct val="90000"/>
              <a:buFont typeface="+mj-lt"/>
              <a:buAutoNum type="arabicPeriod"/>
            </a:pPr>
            <a:r>
              <a:rPr lang="en-US" sz="2400" dirty="0">
                <a:solidFill>
                  <a:srgbClr val="000F2E"/>
                </a:solidFill>
                <a:latin typeface="Arial" panose="020B0604020202020204" pitchFamily="34" charset="0"/>
                <a:cs typeface="Arial" panose="020B0604020202020204" pitchFamily="34" charset="0"/>
              </a:rPr>
              <a:t>Videoconferencing-based assessments are reliable</a:t>
            </a:r>
          </a:p>
          <a:p>
            <a:pPr marL="914400" lvl="1">
              <a:lnSpc>
                <a:spcPct val="100000"/>
              </a:lnSpc>
              <a:spcBef>
                <a:spcPts val="0"/>
              </a:spcBef>
              <a:spcAft>
                <a:spcPts val="1000"/>
              </a:spcAft>
              <a:buClr>
                <a:srgbClr val="00467F"/>
              </a:buClr>
              <a:buSzPct val="80000"/>
            </a:pPr>
            <a:r>
              <a:rPr lang="en-US" sz="2400" dirty="0">
                <a:solidFill>
                  <a:srgbClr val="000F2E"/>
                </a:solidFill>
                <a:latin typeface="Arial" panose="020B0604020202020204" pitchFamily="34" charset="0"/>
                <a:cs typeface="Arial" panose="020B0604020202020204" pitchFamily="34" charset="0"/>
              </a:rPr>
              <a:t>no difference between accuracy or satisfaction (14 RCTs)</a:t>
            </a:r>
          </a:p>
          <a:p>
            <a:pPr marL="457200" indent="-457200">
              <a:lnSpc>
                <a:spcPct val="100000"/>
              </a:lnSpc>
              <a:spcBef>
                <a:spcPts val="0"/>
              </a:spcBef>
              <a:spcAft>
                <a:spcPts val="1000"/>
              </a:spcAft>
              <a:buClr>
                <a:srgbClr val="00467F"/>
              </a:buClr>
              <a:buSzPct val="90000"/>
              <a:buFont typeface="+mj-lt"/>
              <a:buAutoNum type="arabicPeriod"/>
            </a:pPr>
            <a:r>
              <a:rPr lang="en-US" sz="2400" dirty="0">
                <a:solidFill>
                  <a:srgbClr val="000F2E"/>
                </a:solidFill>
                <a:latin typeface="Arial" panose="020B0604020202020204" pitchFamily="34" charset="0"/>
                <a:cs typeface="Arial" panose="020B0604020202020204" pitchFamily="34" charset="0"/>
              </a:rPr>
              <a:t>Videoconferencing clinical outcomes are comparable to f-2-f treatment</a:t>
            </a:r>
          </a:p>
          <a:p>
            <a:pPr marL="457200" indent="-457200">
              <a:lnSpc>
                <a:spcPct val="100000"/>
              </a:lnSpc>
              <a:spcBef>
                <a:spcPts val="0"/>
              </a:spcBef>
              <a:spcAft>
                <a:spcPts val="1000"/>
              </a:spcAft>
              <a:buClr>
                <a:srgbClr val="00467F"/>
              </a:buClr>
              <a:buSzPct val="90000"/>
              <a:buFont typeface="+mj-lt"/>
              <a:buAutoNum type="arabicPeriod"/>
            </a:pPr>
            <a:r>
              <a:rPr lang="en-US" sz="2400" dirty="0">
                <a:solidFill>
                  <a:srgbClr val="000F2E"/>
                </a:solidFill>
                <a:latin typeface="Arial" panose="020B0604020202020204" pitchFamily="34" charset="0"/>
                <a:cs typeface="Arial" panose="020B0604020202020204" pitchFamily="34" charset="0"/>
              </a:rPr>
              <a:t>VA study of 98,609 patients assessed clinical outcomes with mental health disorders before and after enrollment in telehealth services and found declines in hospital admissions and stays</a:t>
            </a:r>
          </a:p>
          <a:p>
            <a:pPr marL="463550" indent="-463550">
              <a:lnSpc>
                <a:spcPct val="100000"/>
              </a:lnSpc>
              <a:spcBef>
                <a:spcPts val="0"/>
              </a:spcBef>
              <a:spcAft>
                <a:spcPts val="1000"/>
              </a:spcAft>
              <a:buClr>
                <a:srgbClr val="00467F"/>
              </a:buClr>
              <a:buSzPct val="90000"/>
              <a:buFont typeface="+mj-lt"/>
              <a:buAutoNum type="arabicPeriod"/>
            </a:pPr>
            <a:r>
              <a:rPr lang="en-US" sz="2400" dirty="0">
                <a:solidFill>
                  <a:srgbClr val="000F2E"/>
                </a:solidFill>
                <a:latin typeface="Arial" panose="020B0604020202020204" pitchFamily="34" charset="0"/>
                <a:cs typeface="Arial" panose="020B0604020202020204" pitchFamily="34" charset="0"/>
              </a:rPr>
              <a:t>High levels of patient satisfaction are the most consistently reported finding with all patient populations (children, adolescents, adults, seniors, minority populations, and individuals in the justice systems)</a:t>
            </a:r>
          </a:p>
          <a:p>
            <a:pPr marL="0" indent="0">
              <a:lnSpc>
                <a:spcPct val="100000"/>
              </a:lnSpc>
              <a:spcBef>
                <a:spcPts val="0"/>
              </a:spcBef>
              <a:spcAft>
                <a:spcPts val="1000"/>
              </a:spcAft>
              <a:buClr>
                <a:srgbClr val="00467F"/>
              </a:buClr>
              <a:buSzPct val="90000"/>
              <a:buNone/>
              <a:tabLst>
                <a:tab pos="5486400" algn="l"/>
              </a:tabLst>
            </a:pPr>
            <a:r>
              <a:rPr lang="en-US" sz="2400" dirty="0">
                <a:solidFill>
                  <a:srgbClr val="000F2E"/>
                </a:solidFill>
              </a:rPr>
              <a:t>	</a:t>
            </a:r>
            <a:r>
              <a:rPr lang="en-US" sz="1400" dirty="0" err="1">
                <a:solidFill>
                  <a:prstClr val="black"/>
                </a:solidFill>
              </a:rPr>
              <a:t>Godleski</a:t>
            </a:r>
            <a:r>
              <a:rPr lang="en-US" sz="1400" dirty="0">
                <a:solidFill>
                  <a:prstClr val="black"/>
                </a:solidFill>
              </a:rPr>
              <a:t> et al., 2012; Chakrabarti, 2015</a:t>
            </a:r>
          </a:p>
        </p:txBody>
      </p:sp>
    </p:spTree>
    <p:extLst>
      <p:ext uri="{BB962C8B-B14F-4D97-AF65-F5344CB8AC3E}">
        <p14:creationId xmlns:p14="http://schemas.microsoft.com/office/powerpoint/2010/main" val="226016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42" y="146762"/>
            <a:ext cx="11635854" cy="1245310"/>
          </a:xfrm>
        </p:spPr>
        <p:txBody>
          <a:bodyPr anchor="t">
            <a:normAutofit/>
          </a:bodyPr>
          <a:lstStyle/>
          <a:p>
            <a:pPr>
              <a:lnSpc>
                <a:spcPct val="100000"/>
              </a:lnSpc>
            </a:pPr>
            <a:r>
              <a:rPr lang="en-US" sz="3200" dirty="0">
                <a:solidFill>
                  <a:srgbClr val="000F2E"/>
                </a:solidFill>
                <a:latin typeface="Arial" panose="020B0604020202020204" pitchFamily="34" charset="0"/>
                <a:ea typeface="Arial Unicode MS" panose="020B0604020202020204" pitchFamily="34" charset="-128"/>
                <a:cs typeface="Arial" panose="020B0604020202020204" pitchFamily="34" charset="0"/>
              </a:rPr>
              <a:t>Videoconferencing</a:t>
            </a:r>
            <a:br>
              <a:rPr lang="en-US" sz="4000" b="1" dirty="0">
                <a:solidFill>
                  <a:srgbClr val="000F2E"/>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solidFill>
                  <a:srgbClr val="00467F"/>
                </a:solidFill>
                <a:latin typeface="Arial" panose="020B0604020202020204" pitchFamily="34" charset="0"/>
                <a:ea typeface="Arial Unicode MS" panose="020B0604020202020204" pitchFamily="34" charset="-128"/>
                <a:cs typeface="Arial" panose="020B0604020202020204" pitchFamily="34" charset="0"/>
              </a:rPr>
              <a:t>Recent Findings from Meta-analysis by </a:t>
            </a:r>
            <a:r>
              <a:rPr lang="en-US" sz="2800" dirty="0" err="1">
                <a:solidFill>
                  <a:srgbClr val="00467F"/>
                </a:solidFill>
                <a:latin typeface="Arial" panose="020B0604020202020204" pitchFamily="34" charset="0"/>
                <a:ea typeface="Arial Unicode MS" panose="020B0604020202020204" pitchFamily="34" charset="-128"/>
                <a:cs typeface="Arial" panose="020B0604020202020204" pitchFamily="34" charset="0"/>
              </a:rPr>
              <a:t>Batastini</a:t>
            </a:r>
            <a:r>
              <a:rPr lang="en-US" sz="2800" dirty="0">
                <a:solidFill>
                  <a:srgbClr val="00467F"/>
                </a:solidFill>
                <a:latin typeface="Arial" panose="020B0604020202020204" pitchFamily="34" charset="0"/>
                <a:ea typeface="Arial Unicode MS" panose="020B0604020202020204" pitchFamily="34" charset="-128"/>
                <a:cs typeface="Arial" panose="020B0604020202020204" pitchFamily="34" charset="0"/>
              </a:rPr>
              <a:t> et al., 2015, p.27</a:t>
            </a:r>
            <a:endParaRPr lang="en-US" dirty="0">
              <a:solidFill>
                <a:srgbClr val="00467F"/>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79C87027-6961-4AF7-97D0-28BFD2663584}"/>
              </a:ext>
            </a:extLst>
          </p:cNvPr>
          <p:cNvSpPr>
            <a:spLocks noGrp="1"/>
          </p:cNvSpPr>
          <p:nvPr>
            <p:ph idx="1"/>
          </p:nvPr>
        </p:nvSpPr>
        <p:spPr>
          <a:xfrm>
            <a:off x="401472" y="1392072"/>
            <a:ext cx="11635854" cy="4759607"/>
          </a:xfrm>
        </p:spPr>
        <p:txBody>
          <a:bodyPr>
            <a:normAutofit/>
          </a:bodyPr>
          <a:lstStyle/>
          <a:p>
            <a:pPr marL="341313" indent="-336550">
              <a:spcAft>
                <a:spcPts val="1200"/>
              </a:spcAft>
              <a:buClr>
                <a:srgbClr val="00467F"/>
              </a:buClr>
            </a:pPr>
            <a:r>
              <a:rPr lang="en-US" sz="2800" dirty="0">
                <a:solidFill>
                  <a:srgbClr val="000F2E"/>
                </a:solidFill>
              </a:rPr>
              <a:t>Being physically present in the room with a client does not appear to be a necessary therapeutic component for gathering adequate clinical information or producing desired treatment effects.</a:t>
            </a:r>
          </a:p>
          <a:p>
            <a:pPr marL="341313" indent="-336550">
              <a:spcAft>
                <a:spcPts val="1200"/>
              </a:spcAft>
              <a:buClr>
                <a:srgbClr val="00467F"/>
              </a:buClr>
            </a:pPr>
            <a:r>
              <a:rPr lang="en-US" sz="2800" dirty="0">
                <a:solidFill>
                  <a:srgbClr val="000F2E"/>
                </a:solidFill>
              </a:rPr>
              <a:t>The use of videoconferencing alone does not seem to inhibit clients’ willingness to participate and engage in services.</a:t>
            </a:r>
          </a:p>
          <a:p>
            <a:pPr marL="341313" indent="-336550">
              <a:spcAft>
                <a:spcPts val="1200"/>
              </a:spcAft>
              <a:buClr>
                <a:srgbClr val="00467F"/>
              </a:buClr>
            </a:pPr>
            <a:r>
              <a:rPr lang="en-US" sz="2800" dirty="0">
                <a:solidFill>
                  <a:srgbClr val="000F2E"/>
                </a:solidFill>
              </a:rPr>
              <a:t>Future research will support the conclusion that telepsychology is an effective modality for reaching underserved populations, and is as clinically appropriate (i.e., effective) for most clients as the more traditional in-person treatment modality.</a:t>
            </a:r>
          </a:p>
        </p:txBody>
      </p:sp>
    </p:spTree>
    <p:extLst>
      <p:ext uri="{BB962C8B-B14F-4D97-AF65-F5344CB8AC3E}">
        <p14:creationId xmlns:p14="http://schemas.microsoft.com/office/powerpoint/2010/main" val="358717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699" y="0"/>
            <a:ext cx="10515600" cy="1024404"/>
          </a:xfrm>
        </p:spPr>
        <p:txBody>
          <a:bodyPr>
            <a:normAutofit/>
          </a:bodyPr>
          <a:lstStyle/>
          <a:p>
            <a:r>
              <a:rPr lang="en-US" sz="3600" dirty="0">
                <a:solidFill>
                  <a:srgbClr val="00467F"/>
                </a:solidFill>
                <a:latin typeface="Arial" panose="020B0604020202020204" pitchFamily="34" charset="0"/>
                <a:ea typeface="Arial Unicode MS" panose="020B0604020202020204" pitchFamily="34" charset="-128"/>
                <a:cs typeface="Arial" panose="020B0604020202020204" pitchFamily="34" charset="0"/>
              </a:rPr>
              <a:t>Videoconferencing Studies in Addiction Treatment</a:t>
            </a:r>
          </a:p>
        </p:txBody>
      </p:sp>
      <p:sp>
        <p:nvSpPr>
          <p:cNvPr id="5" name="Content Placeholder 4"/>
          <p:cNvSpPr>
            <a:spLocks noGrp="1"/>
          </p:cNvSpPr>
          <p:nvPr>
            <p:ph idx="1"/>
          </p:nvPr>
        </p:nvSpPr>
        <p:spPr>
          <a:xfrm>
            <a:off x="1152098" y="928869"/>
            <a:ext cx="10515600" cy="5499226"/>
          </a:xfrm>
        </p:spPr>
        <p:txBody>
          <a:bodyPr>
            <a:normAutofit/>
          </a:bodyPr>
          <a:lstStyle/>
          <a:p>
            <a:pPr marL="344488" indent="-344488">
              <a:spcBef>
                <a:spcPts val="0"/>
              </a:spcBef>
              <a:spcAft>
                <a:spcPts val="0"/>
              </a:spcAft>
              <a:buClr>
                <a:srgbClr val="00467F"/>
              </a:buClr>
              <a:buSzPct val="80000"/>
              <a:buFont typeface="Arial" panose="020B0604020202020204" pitchFamily="34" charset="0"/>
              <a:buChar char="•"/>
            </a:pPr>
            <a:r>
              <a:rPr lang="en-US" sz="3600" dirty="0">
                <a:solidFill>
                  <a:srgbClr val="000F2E"/>
                </a:solidFill>
                <a:latin typeface="Arial" panose="020B0604020202020204" pitchFamily="34" charset="0"/>
                <a:cs typeface="Arial" panose="020B0604020202020204" pitchFamily="34" charset="0"/>
              </a:rPr>
              <a:t>Opioid Treatment-group counseling</a:t>
            </a:r>
          </a:p>
          <a:p>
            <a:pPr marL="0" indent="0">
              <a:spcBef>
                <a:spcPts val="0"/>
              </a:spcBef>
              <a:spcAft>
                <a:spcPts val="1800"/>
              </a:spcAft>
              <a:buClr>
                <a:srgbClr val="FE5B00"/>
              </a:buClr>
              <a:buSzPct val="80000"/>
              <a:buNone/>
              <a:tabLst>
                <a:tab pos="914400" algn="l"/>
              </a:tabLst>
            </a:pPr>
            <a:r>
              <a:rPr lang="en-US" dirty="0">
                <a:solidFill>
                  <a:srgbClr val="FE5B00"/>
                </a:solidFill>
              </a:rPr>
              <a:t>	</a:t>
            </a:r>
            <a:r>
              <a:rPr lang="en-US" sz="2800" dirty="0">
                <a:solidFill>
                  <a:srgbClr val="00467F"/>
                </a:solidFill>
                <a:latin typeface="Arial" panose="020B0604020202020204" pitchFamily="34" charset="0"/>
                <a:cs typeface="Arial" panose="020B0604020202020204" pitchFamily="34" charset="0"/>
              </a:rPr>
              <a:t>(King et al., 2009 &amp; 2014) </a:t>
            </a:r>
            <a:endParaRPr lang="en-US" dirty="0">
              <a:solidFill>
                <a:srgbClr val="00467F"/>
              </a:solidFill>
              <a:latin typeface="Arial" panose="020B0604020202020204" pitchFamily="34" charset="0"/>
              <a:cs typeface="Arial" panose="020B0604020202020204" pitchFamily="34" charset="0"/>
            </a:endParaRPr>
          </a:p>
          <a:p>
            <a:pPr marL="344488" indent="-344488">
              <a:spcBef>
                <a:spcPts val="0"/>
              </a:spcBef>
              <a:spcAft>
                <a:spcPts val="0"/>
              </a:spcAft>
              <a:buClr>
                <a:srgbClr val="00467F"/>
              </a:buClr>
              <a:buSzPct val="80000"/>
              <a:buFont typeface="Arial" panose="020B0604020202020204" pitchFamily="34" charset="0"/>
              <a:buChar char="•"/>
            </a:pPr>
            <a:r>
              <a:rPr lang="en-US" sz="3600" dirty="0">
                <a:solidFill>
                  <a:srgbClr val="000F2E"/>
                </a:solidFill>
                <a:latin typeface="Arial" panose="020B0604020202020204" pitchFamily="34" charset="0"/>
                <a:cs typeface="Arial" panose="020B0604020202020204" pitchFamily="34" charset="0"/>
              </a:rPr>
              <a:t>Alcohol Treatment </a:t>
            </a:r>
          </a:p>
          <a:p>
            <a:pPr marL="0" indent="0">
              <a:spcBef>
                <a:spcPts val="0"/>
              </a:spcBef>
              <a:spcAft>
                <a:spcPts val="1800"/>
              </a:spcAft>
              <a:buNone/>
              <a:tabLst>
                <a:tab pos="914400" algn="l"/>
              </a:tabLst>
            </a:pPr>
            <a:r>
              <a:rPr lang="en-US" dirty="0">
                <a:solidFill>
                  <a:srgbClr val="FE5B00"/>
                </a:solidFill>
              </a:rPr>
              <a:t>	</a:t>
            </a:r>
            <a:r>
              <a:rPr lang="en-US" sz="2800" dirty="0">
                <a:solidFill>
                  <a:srgbClr val="00467F"/>
                </a:solidFill>
                <a:latin typeface="Arial" panose="020B0604020202020204" pitchFamily="34" charset="0"/>
                <a:cs typeface="Arial" panose="020B0604020202020204" pitchFamily="34" charset="0"/>
              </a:rPr>
              <a:t>(</a:t>
            </a:r>
            <a:r>
              <a:rPr lang="en-US" sz="2800" dirty="0" err="1">
                <a:solidFill>
                  <a:srgbClr val="00467F"/>
                </a:solidFill>
                <a:latin typeface="Arial" panose="020B0604020202020204" pitchFamily="34" charset="0"/>
                <a:cs typeface="Arial" panose="020B0604020202020204" pitchFamily="34" charset="0"/>
              </a:rPr>
              <a:t>Postel</a:t>
            </a:r>
            <a:r>
              <a:rPr lang="en-US" sz="2800" dirty="0">
                <a:solidFill>
                  <a:srgbClr val="00467F"/>
                </a:solidFill>
                <a:latin typeface="Arial" panose="020B0604020202020204" pitchFamily="34" charset="0"/>
                <a:cs typeface="Arial" panose="020B0604020202020204" pitchFamily="34" charset="0"/>
              </a:rPr>
              <a:t> et al., 2005)</a:t>
            </a:r>
          </a:p>
          <a:p>
            <a:pPr marL="344488" indent="-344488">
              <a:spcBef>
                <a:spcPts val="0"/>
              </a:spcBef>
              <a:spcAft>
                <a:spcPts val="0"/>
              </a:spcAft>
              <a:buClr>
                <a:srgbClr val="00467F"/>
              </a:buClr>
              <a:buSzPct val="80000"/>
              <a:buFont typeface="Arial" panose="020B0604020202020204" pitchFamily="34" charset="0"/>
              <a:buChar char="•"/>
            </a:pPr>
            <a:r>
              <a:rPr lang="en-US" sz="3600" dirty="0">
                <a:solidFill>
                  <a:srgbClr val="000F2E"/>
                </a:solidFill>
                <a:latin typeface="Arial" panose="020B0604020202020204" pitchFamily="34" charset="0"/>
                <a:cs typeface="Arial" panose="020B0604020202020204" pitchFamily="34" charset="0"/>
              </a:rPr>
              <a:t>Alcohol Treatment </a:t>
            </a:r>
          </a:p>
          <a:p>
            <a:pPr marL="0" indent="0">
              <a:spcBef>
                <a:spcPts val="0"/>
              </a:spcBef>
              <a:spcAft>
                <a:spcPts val="1800"/>
              </a:spcAft>
              <a:buNone/>
            </a:pPr>
            <a:r>
              <a:rPr lang="en-US" dirty="0">
                <a:solidFill>
                  <a:srgbClr val="FE5B00"/>
                </a:solidFill>
              </a:rPr>
              <a:t>	</a:t>
            </a:r>
            <a:r>
              <a:rPr lang="en-US" sz="2800" dirty="0">
                <a:solidFill>
                  <a:srgbClr val="00467F"/>
                </a:solidFill>
                <a:latin typeface="Arial" panose="020B0604020202020204" pitchFamily="34" charset="0"/>
                <a:cs typeface="Arial" panose="020B0604020202020204" pitchFamily="34" charset="0"/>
              </a:rPr>
              <a:t>(</a:t>
            </a:r>
            <a:r>
              <a:rPr lang="en-US" sz="2800" dirty="0" err="1">
                <a:solidFill>
                  <a:srgbClr val="00467F"/>
                </a:solidFill>
                <a:latin typeface="Arial" panose="020B0604020202020204" pitchFamily="34" charset="0"/>
                <a:cs typeface="Arial" panose="020B0604020202020204" pitchFamily="34" charset="0"/>
              </a:rPr>
              <a:t>Frueh</a:t>
            </a:r>
            <a:r>
              <a:rPr lang="en-US" sz="2800" dirty="0">
                <a:solidFill>
                  <a:srgbClr val="00467F"/>
                </a:solidFill>
                <a:latin typeface="Arial" panose="020B0604020202020204" pitchFamily="34" charset="0"/>
                <a:cs typeface="Arial" panose="020B0604020202020204" pitchFamily="34" charset="0"/>
              </a:rPr>
              <a:t> et al., 2005)</a:t>
            </a:r>
          </a:p>
          <a:p>
            <a:pPr marL="344488" indent="-344488">
              <a:spcBef>
                <a:spcPts val="0"/>
              </a:spcBef>
              <a:spcAft>
                <a:spcPts val="0"/>
              </a:spcAft>
              <a:buClr>
                <a:srgbClr val="00467F"/>
              </a:buClr>
              <a:buSzPct val="80000"/>
              <a:buFont typeface="Arial" panose="020B0604020202020204" pitchFamily="34" charset="0"/>
              <a:buChar char="•"/>
            </a:pPr>
            <a:r>
              <a:rPr lang="en-US" sz="3600" dirty="0">
                <a:solidFill>
                  <a:srgbClr val="000F2E"/>
                </a:solidFill>
                <a:latin typeface="Arial" panose="020B0604020202020204" pitchFamily="34" charset="0"/>
                <a:cs typeface="Arial" panose="020B0604020202020204" pitchFamily="34" charset="0"/>
              </a:rPr>
              <a:t>Teleconferencing Supervision (TCS) - MI</a:t>
            </a:r>
            <a:endParaRPr lang="en-US" sz="4000" dirty="0">
              <a:solidFill>
                <a:srgbClr val="000F2E"/>
              </a:solidFill>
              <a:latin typeface="Arial" panose="020B0604020202020204" pitchFamily="34" charset="0"/>
              <a:cs typeface="Arial" panose="020B0604020202020204" pitchFamily="34" charset="0"/>
            </a:endParaRPr>
          </a:p>
          <a:p>
            <a:pPr marL="0" indent="0">
              <a:spcBef>
                <a:spcPts val="0"/>
              </a:spcBef>
              <a:spcAft>
                <a:spcPts val="0"/>
              </a:spcAft>
              <a:buClr>
                <a:srgbClr val="FE5B00"/>
              </a:buClr>
              <a:buSzPct val="80000"/>
              <a:buNone/>
            </a:pPr>
            <a:r>
              <a:rPr lang="en-US" dirty="0">
                <a:solidFill>
                  <a:srgbClr val="00467F"/>
                </a:solidFill>
                <a:latin typeface="Arial" panose="020B0604020202020204" pitchFamily="34" charset="0"/>
                <a:cs typeface="Arial" panose="020B0604020202020204" pitchFamily="34" charset="0"/>
              </a:rPr>
              <a:t>	</a:t>
            </a:r>
            <a:r>
              <a:rPr lang="en-US" sz="2800" dirty="0">
                <a:solidFill>
                  <a:srgbClr val="00467F"/>
                </a:solidFill>
                <a:latin typeface="Arial" panose="020B0604020202020204" pitchFamily="34" charset="0"/>
                <a:cs typeface="Arial" panose="020B0604020202020204" pitchFamily="34" charset="0"/>
              </a:rPr>
              <a:t>(Smith et al., 2012)</a:t>
            </a:r>
            <a:endParaRPr lang="en-US" sz="1400" dirty="0">
              <a:solidFill>
                <a:srgbClr val="00467F"/>
              </a:solidFill>
              <a:latin typeface="Arial" panose="020B0604020202020204" pitchFamily="34" charset="0"/>
              <a:cs typeface="Arial" panose="020B0604020202020204" pitchFamily="34" charset="0"/>
            </a:endParaRPr>
          </a:p>
          <a:p>
            <a:pPr marL="0" indent="0">
              <a:spcAft>
                <a:spcPts val="0"/>
              </a:spcAft>
              <a:buClr>
                <a:srgbClr val="FE5B00"/>
              </a:buClr>
              <a:buNone/>
              <a:tabLst>
                <a:tab pos="5949950" algn="l"/>
              </a:tabLst>
            </a:pPr>
            <a:r>
              <a:rPr lang="en-US" sz="1400" dirty="0">
                <a:solidFill>
                  <a:prstClr val="black"/>
                </a:solidFill>
              </a:rPr>
              <a:t>	</a:t>
            </a:r>
          </a:p>
          <a:p>
            <a:pPr marL="0" indent="0">
              <a:spcAft>
                <a:spcPts val="0"/>
              </a:spcAft>
              <a:buClr>
                <a:srgbClr val="FE5B00"/>
              </a:buClr>
              <a:buNone/>
              <a:tabLst>
                <a:tab pos="5540375" algn="l"/>
              </a:tabLst>
            </a:pPr>
            <a:r>
              <a:rPr lang="en-US" sz="1400" dirty="0">
                <a:solidFill>
                  <a:prstClr val="black"/>
                </a:solidFill>
                <a:latin typeface="Arial" panose="020B0604020202020204" pitchFamily="34" charset="0"/>
                <a:cs typeface="Arial" panose="020B0604020202020204" pitchFamily="34" charset="0"/>
              </a:rPr>
              <a:t>	Backhaus et al., 2012; </a:t>
            </a:r>
            <a:r>
              <a:rPr lang="en-US" sz="1400" dirty="0">
                <a:solidFill>
                  <a:prstClr val="black"/>
                </a:solidFill>
                <a:latin typeface="Arial" panose="020B0604020202020204" pitchFamily="34" charset="0"/>
                <a:ea typeface="Arial Unicode MS" panose="020B0604020202020204" pitchFamily="34" charset="-128"/>
                <a:cs typeface="Arial" panose="020B0604020202020204" pitchFamily="34" charset="0"/>
              </a:rPr>
              <a:t>2016</a:t>
            </a:r>
            <a:endParaRPr 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213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1" name="Content Placeholder 10" descr="dreamcatcher">
            <a:extLst>
              <a:ext uri="{FF2B5EF4-FFF2-40B4-BE49-F238E27FC236}">
                <a16:creationId xmlns:a16="http://schemas.microsoft.com/office/drawing/2014/main" id="{90998D5D-1CFF-438A-86B6-E49113A0B60C}"/>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16962"/>
          <a:stretch/>
        </p:blipFill>
        <p:spPr>
          <a:xfrm>
            <a:off x="2" y="0"/>
            <a:ext cx="6765814" cy="5420412"/>
          </a:xfrm>
          <a:effectLst>
            <a:glow rad="101600">
              <a:schemeClr val="accent3">
                <a:satMod val="175000"/>
                <a:alpha val="40000"/>
              </a:schemeClr>
            </a:glow>
          </a:effectLst>
        </p:spPr>
      </p:pic>
      <p:sp>
        <p:nvSpPr>
          <p:cNvPr id="105475" name="Title 1"/>
          <p:cNvSpPr>
            <a:spLocks noGrp="1"/>
          </p:cNvSpPr>
          <p:nvPr>
            <p:ph type="title"/>
          </p:nvPr>
        </p:nvSpPr>
        <p:spPr>
          <a:xfrm>
            <a:off x="1067143" y="5521278"/>
            <a:ext cx="4828032" cy="1280160"/>
          </a:xfrm>
          <a:noFill/>
        </p:spPr>
        <p:txBody>
          <a:bodyPr>
            <a:normAutofit/>
          </a:bodyPr>
          <a:lstStyle/>
          <a:p>
            <a:pPr algn="ctr">
              <a:lnSpc>
                <a:spcPct val="100000"/>
              </a:lnSpc>
            </a:pPr>
            <a:r>
              <a:rPr lang="en-US" altLang="en-US" sz="3200" b="1" dirty="0">
                <a:solidFill>
                  <a:srgbClr val="00467F"/>
                </a:solidFill>
                <a:latin typeface="Arial" panose="020B0604020202020204" pitchFamily="34" charset="0"/>
                <a:ea typeface="Arial Unicode MS" panose="020B0604020202020204" pitchFamily="34" charset="-128"/>
                <a:cs typeface="Arial" panose="020B0604020202020204" pitchFamily="34" charset="0"/>
              </a:rPr>
              <a:t>Videoconferencing with American Indians</a:t>
            </a:r>
            <a:endParaRPr lang="en-US" altLang="en-US" sz="3600" b="1" dirty="0">
              <a:solidFill>
                <a:srgbClr val="00467F"/>
              </a:solidFill>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B8BE72E3-7CAF-4EFF-B29F-45438423CA36}"/>
              </a:ext>
            </a:extLst>
          </p:cNvPr>
          <p:cNvSpPr>
            <a:spLocks noGrp="1"/>
          </p:cNvSpPr>
          <p:nvPr>
            <p:ph sz="half" idx="2"/>
          </p:nvPr>
        </p:nvSpPr>
        <p:spPr>
          <a:xfrm>
            <a:off x="7032673" y="125681"/>
            <a:ext cx="4917141" cy="5169049"/>
          </a:xfrm>
        </p:spPr>
        <p:txBody>
          <a:bodyPr>
            <a:normAutofit/>
          </a:bodyPr>
          <a:lstStyle/>
          <a:p>
            <a:pPr marL="0" indent="0" algn="ctr">
              <a:lnSpc>
                <a:spcPct val="100000"/>
              </a:lnSpc>
              <a:spcBef>
                <a:spcPts val="0"/>
              </a:spcBef>
              <a:buNone/>
            </a:pPr>
            <a:r>
              <a:rPr lang="en-US" altLang="en-US" sz="3200" dirty="0">
                <a:latin typeface="Arial" panose="020B0604020202020204" pitchFamily="34" charset="0"/>
                <a:cs typeface="Arial" panose="020B0604020202020204" pitchFamily="34" charset="0"/>
              </a:rPr>
              <a:t>Shore (2012) reported that many American Indian women with histories of PTSD and domestic violence say it’s easier to begin working with an unknown provider over video because the</a:t>
            </a:r>
            <a:r>
              <a:rPr lang="en-US" altLang="en-US" sz="3200" b="1" dirty="0">
                <a:solidFill>
                  <a:schemeClr val="bg1"/>
                </a:solidFill>
                <a:latin typeface="Arial" panose="020B0604020202020204" pitchFamily="34" charset="0"/>
                <a:cs typeface="Arial" panose="020B0604020202020204" pitchFamily="34" charset="0"/>
              </a:rPr>
              <a:t> </a:t>
            </a:r>
            <a:r>
              <a:rPr lang="en-US" altLang="en-US" sz="3600" b="1" dirty="0">
                <a:solidFill>
                  <a:srgbClr val="00467F"/>
                </a:solidFill>
                <a:latin typeface="Arial" panose="020B0604020202020204" pitchFamily="34" charset="0"/>
                <a:cs typeface="Arial" panose="020B0604020202020204" pitchFamily="34" charset="0"/>
              </a:rPr>
              <a:t>distance</a:t>
            </a:r>
            <a:r>
              <a:rPr lang="en-US" altLang="en-US" sz="3600" b="1" dirty="0">
                <a:solidFill>
                  <a:srgbClr val="FE5B0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facilitates a</a:t>
            </a:r>
            <a:r>
              <a:rPr lang="en-US" altLang="en-US" b="1" dirty="0">
                <a:solidFill>
                  <a:srgbClr val="000F2E"/>
                </a:solidFill>
                <a:latin typeface="Arial" panose="020B0604020202020204" pitchFamily="34" charset="0"/>
                <a:cs typeface="Arial" panose="020B0604020202020204" pitchFamily="34" charset="0"/>
              </a:rPr>
              <a:t> </a:t>
            </a:r>
          </a:p>
          <a:p>
            <a:pPr marL="0" indent="0" algn="ctr">
              <a:lnSpc>
                <a:spcPct val="100000"/>
              </a:lnSpc>
              <a:spcBef>
                <a:spcPts val="0"/>
              </a:spcBef>
              <a:buNone/>
            </a:pPr>
            <a:r>
              <a:rPr lang="en-US" altLang="en-US" sz="3600" b="1" dirty="0">
                <a:solidFill>
                  <a:srgbClr val="00467F"/>
                </a:solidFill>
                <a:latin typeface="Arial" panose="020B0604020202020204" pitchFamily="34" charset="0"/>
                <a:cs typeface="Arial" panose="020B0604020202020204" pitchFamily="34" charset="0"/>
              </a:rPr>
              <a:t>feeling of safety</a:t>
            </a:r>
            <a:endParaRPr lang="en-US" dirty="0">
              <a:solidFill>
                <a:srgbClr val="0046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422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barn in a rural mountainous area">
            <a:extLst>
              <a:ext uri="{FF2B5EF4-FFF2-40B4-BE49-F238E27FC236}">
                <a16:creationId xmlns:a16="http://schemas.microsoft.com/office/drawing/2014/main" id="{ABFD9384-F85C-4633-A937-B1725B5CDBF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1253" y="2805260"/>
            <a:ext cx="6719494" cy="3908992"/>
          </a:xfrm>
        </p:spPr>
      </p:pic>
      <p:sp>
        <p:nvSpPr>
          <p:cNvPr id="2" name="Title 1"/>
          <p:cNvSpPr>
            <a:spLocks noGrp="1"/>
          </p:cNvSpPr>
          <p:nvPr>
            <p:ph type="title"/>
          </p:nvPr>
        </p:nvSpPr>
        <p:spPr>
          <a:xfrm>
            <a:off x="161253" y="140658"/>
            <a:ext cx="6719494" cy="2520655"/>
          </a:xfrm>
          <a:solidFill>
            <a:srgbClr val="804400"/>
          </a:solidFill>
        </p:spPr>
        <p:txBody>
          <a:bodyPr>
            <a:normAutofit/>
          </a:bodyPr>
          <a:lstStyle/>
          <a:p>
            <a:pPr marL="120650"/>
            <a:r>
              <a:rPr lang="en-US" sz="3200" dirty="0">
                <a:solidFill>
                  <a:schemeClr val="bg1"/>
                </a:solidFill>
                <a:latin typeface="Arial" panose="020B0604020202020204" pitchFamily="34" charset="0"/>
                <a:ea typeface="Arial Unicode MS" panose="020B0604020202020204" pitchFamily="34" charset="-128"/>
                <a:cs typeface="Arial" panose="020B0604020202020204" pitchFamily="34" charset="0"/>
              </a:rPr>
              <a:t>Other studies have examined satisfaction with therapy provided through videoconferencing along with symptom reduction…</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987654" y="26744"/>
            <a:ext cx="5204346" cy="5883862"/>
          </a:xfrm>
        </p:spPr>
        <p:txBody>
          <a:bodyPr>
            <a:normAutofit/>
          </a:bodyPr>
          <a:lstStyle/>
          <a:p>
            <a:pPr>
              <a:lnSpc>
                <a:spcPct val="100000"/>
              </a:lnSpc>
              <a:spcBef>
                <a:spcPts val="0"/>
              </a:spcBef>
              <a:buClr>
                <a:srgbClr val="00467F"/>
              </a:buClr>
            </a:pPr>
            <a:r>
              <a:rPr lang="en-US" sz="2400" dirty="0">
                <a:solidFill>
                  <a:srgbClr val="000F2E"/>
                </a:solidFill>
                <a:latin typeface="Arial" panose="020B0604020202020204" pitchFamily="34" charset="0"/>
                <a:cs typeface="Arial" panose="020B0604020202020204" pitchFamily="34" charset="0"/>
              </a:rPr>
              <a:t>21 rural survivors of domestic violence and sexual assault reported statistically significant reductions in posttraumatic stress and depressive symptoms, along with high levels of satisfaction with their therapy delivered via videoconferencing technology. 	   </a:t>
            </a:r>
            <a:r>
              <a:rPr lang="en-US" sz="1400" dirty="0">
                <a:solidFill>
                  <a:srgbClr val="000F2E"/>
                </a:solidFill>
                <a:latin typeface="Arial" panose="020B0604020202020204" pitchFamily="34" charset="0"/>
                <a:cs typeface="Arial" panose="020B0604020202020204" pitchFamily="34" charset="0"/>
              </a:rPr>
              <a:t>(Gray et al., 2015) </a:t>
            </a:r>
            <a:endParaRPr lang="en-US" sz="2400" dirty="0">
              <a:solidFill>
                <a:srgbClr val="000F2E"/>
              </a:solidFill>
              <a:latin typeface="Arial" panose="020B0604020202020204" pitchFamily="34" charset="0"/>
              <a:cs typeface="Arial" panose="020B0604020202020204" pitchFamily="34" charset="0"/>
            </a:endParaRPr>
          </a:p>
          <a:p>
            <a:pPr>
              <a:lnSpc>
                <a:spcPct val="100000"/>
              </a:lnSpc>
              <a:spcBef>
                <a:spcPts val="0"/>
              </a:spcBef>
              <a:spcAft>
                <a:spcPts val="1200"/>
              </a:spcAft>
              <a:buClr>
                <a:srgbClr val="00467F"/>
              </a:buClr>
            </a:pPr>
            <a:r>
              <a:rPr lang="en-US" sz="2400" dirty="0">
                <a:latin typeface="Arial" panose="020B0604020202020204" pitchFamily="34" charset="0"/>
                <a:cs typeface="Arial" panose="020B0604020202020204" pitchFamily="34" charset="0"/>
              </a:rPr>
              <a:t>Satisfaction with therapy for depression was found in a sample of 17 rural women who reported high levels of perceived empathy after therapy and high levels of satisfaction with their therapy.                                 </a:t>
            </a:r>
            <a:r>
              <a:rPr lang="en-US" sz="1400" dirty="0">
                <a:latin typeface="Arial" panose="020B0604020202020204" pitchFamily="34" charset="0"/>
                <a:cs typeface="Arial" panose="020B0604020202020204" pitchFamily="34" charset="0"/>
              </a:rPr>
              <a:t>(Openshaw, 2012)</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578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3155</Words>
  <Application>Microsoft Office PowerPoint</Application>
  <PresentationFormat>Widescreen</PresentationFormat>
  <Paragraphs>156</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Arial Unicode MS</vt:lpstr>
      <vt:lpstr>Calibri</vt:lpstr>
      <vt:lpstr>Calibri Light</vt:lpstr>
      <vt:lpstr>Custom Design</vt:lpstr>
      <vt:lpstr>1_Custom Design</vt:lpstr>
      <vt:lpstr>Overview of Videoconferencing in Behavioral Health</vt:lpstr>
      <vt:lpstr>Disclaimer</vt:lpstr>
      <vt:lpstr>‘The research base for telemental health-related interventions (videoconferencing) is more than 60 years old’</vt:lpstr>
      <vt:lpstr>Systematic Reviews of Videoconferencing Psychotherapy</vt:lpstr>
      <vt:lpstr>Review of Research on Videoconferencing In Psychiatry</vt:lpstr>
      <vt:lpstr>Videoconferencing Recent Findings from Meta-analysis by Batastini et al., 2015, p.27</vt:lpstr>
      <vt:lpstr>Videoconferencing Studies in Addiction Treatment</vt:lpstr>
      <vt:lpstr>Videoconferencing with American Indians</vt:lpstr>
      <vt:lpstr>Other studies have examined satisfaction with therapy provided through videoconferencing along with symptom reduction…</vt:lpstr>
      <vt:lpstr>Providers, how­ever… tended to express more concerns about the poten­tially adverse effects of telepsychiatry on thera­peutic rapport. Patients were less likely to endorse such concerns about impaired rapport with their pro­vider.</vt:lpstr>
      <vt:lpstr>Goal: To create a single guide on best practices in clinical videoconferencing in mental health</vt:lpstr>
      <vt:lpstr>For more information,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Videoconferencing in Behavioral Health</dc:title>
  <dc:creator>Nancy A Roget</dc:creator>
  <cp:lastModifiedBy>Joyce A Hartje</cp:lastModifiedBy>
  <cp:revision>47</cp:revision>
  <dcterms:created xsi:type="dcterms:W3CDTF">2020-01-10T22:36:07Z</dcterms:created>
  <dcterms:modified xsi:type="dcterms:W3CDTF">2020-03-05T23:01:47Z</dcterms:modified>
</cp:coreProperties>
</file>