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4"/>
  </p:notesMasterIdLst>
  <p:sldIdLst>
    <p:sldId id="337" r:id="rId2"/>
    <p:sldId id="319" r:id="rId3"/>
    <p:sldId id="328" r:id="rId4"/>
    <p:sldId id="329" r:id="rId5"/>
    <p:sldId id="330" r:id="rId6"/>
    <p:sldId id="331" r:id="rId7"/>
    <p:sldId id="332" r:id="rId8"/>
    <p:sldId id="333" r:id="rId9"/>
    <p:sldId id="334" r:id="rId10"/>
    <p:sldId id="335" r:id="rId11"/>
    <p:sldId id="336" r:id="rId12"/>
    <p:sldId id="320" r:id="rId13"/>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919195"/>
    <a:srgbClr val="804400"/>
    <a:srgbClr val="B2CEE7"/>
    <a:srgbClr val="F15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6C582-BE25-4107-A545-30F5C4DA9AFB}" v="21" dt="2020-01-13T17:29:40.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5" autoAdjust="0"/>
    <p:restoredTop sz="96215" autoAdjust="0"/>
  </p:normalViewPr>
  <p:slideViewPr>
    <p:cSldViewPr snapToGrid="0">
      <p:cViewPr varScale="1">
        <p:scale>
          <a:sx n="102" d="100"/>
          <a:sy n="102" d="100"/>
        </p:scale>
        <p:origin x="828"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80" d="100"/>
          <a:sy n="80" d="100"/>
        </p:scale>
        <p:origin x="391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N Wise" userId="fc88f7b4-0f21-4365-915e-f927eafecd78" providerId="ADAL" clId="{362006B6-B34C-4246-A5F0-2C4E235C2680}"/>
    <pc:docChg chg="undo custSel mod addSld delSld modSld addMainMaster delMainMaster modMainMaster">
      <pc:chgData name="Jessica N Wise" userId="fc88f7b4-0f21-4365-915e-f927eafecd78" providerId="ADAL" clId="{362006B6-B34C-4246-A5F0-2C4E235C2680}" dt="2020-01-13T17:31:35.858" v="204" actId="20577"/>
      <pc:docMkLst>
        <pc:docMk/>
      </pc:docMkLst>
      <pc:sldChg chg="modSp">
        <pc:chgData name="Jessica N Wise" userId="fc88f7b4-0f21-4365-915e-f927eafecd78" providerId="ADAL" clId="{362006B6-B34C-4246-A5F0-2C4E235C2680}" dt="2020-01-13T17:31:35.858" v="204" actId="20577"/>
        <pc:sldMkLst>
          <pc:docMk/>
          <pc:sldMk cId="1899160694" sldId="319"/>
        </pc:sldMkLst>
        <pc:spChg chg="mod">
          <ac:chgData name="Jessica N Wise" userId="fc88f7b4-0f21-4365-915e-f927eafecd78" providerId="ADAL" clId="{362006B6-B34C-4246-A5F0-2C4E235C2680}" dt="2020-01-13T17:31:35.858" v="204" actId="20577"/>
          <ac:spMkLst>
            <pc:docMk/>
            <pc:sldMk cId="1899160694" sldId="319"/>
            <ac:spMk id="7" creationId="{9B2B7BE4-801C-4A30-801E-99329C728C52}"/>
          </ac:spMkLst>
        </pc:spChg>
      </pc:sldChg>
      <pc:sldChg chg="addSp delSp modSp mod setBg">
        <pc:chgData name="Jessica N Wise" userId="fc88f7b4-0f21-4365-915e-f927eafecd78" providerId="ADAL" clId="{362006B6-B34C-4246-A5F0-2C4E235C2680}" dt="2020-01-13T17:27:28.113" v="145" actId="207"/>
        <pc:sldMkLst>
          <pc:docMk/>
          <pc:sldMk cId="2724099694" sldId="321"/>
        </pc:sldMkLst>
        <pc:spChg chg="mod ord">
          <ac:chgData name="Jessica N Wise" userId="fc88f7b4-0f21-4365-915e-f927eafecd78" providerId="ADAL" clId="{362006B6-B34C-4246-A5F0-2C4E235C2680}" dt="2020-01-13T17:27:28.113" v="145" actId="207"/>
          <ac:spMkLst>
            <pc:docMk/>
            <pc:sldMk cId="2724099694" sldId="321"/>
            <ac:spMk id="2" creationId="{D415E80D-AC60-4838-A2F8-BD3D52087599}"/>
          </ac:spMkLst>
        </pc:spChg>
        <pc:spChg chg="mod">
          <ac:chgData name="Jessica N Wise" userId="fc88f7b4-0f21-4365-915e-f927eafecd78" providerId="ADAL" clId="{362006B6-B34C-4246-A5F0-2C4E235C2680}" dt="2020-01-13T17:17:13.894" v="52" actId="1076"/>
          <ac:spMkLst>
            <pc:docMk/>
            <pc:sldMk cId="2724099694" sldId="321"/>
            <ac:spMk id="3" creationId="{99074B6F-2A54-491D-9803-D3CB072608D2}"/>
          </ac:spMkLst>
        </pc:spChg>
        <pc:spChg chg="add del">
          <ac:chgData name="Jessica N Wise" userId="fc88f7b4-0f21-4365-915e-f927eafecd78" providerId="ADAL" clId="{362006B6-B34C-4246-A5F0-2C4E235C2680}" dt="2020-01-13T17:15:10.153" v="28" actId="26606"/>
          <ac:spMkLst>
            <pc:docMk/>
            <pc:sldMk cId="2724099694" sldId="321"/>
            <ac:spMk id="6" creationId="{87CC2527-562A-4F69-B487-4371E5B243E7}"/>
          </ac:spMkLst>
        </pc:spChg>
        <pc:spChg chg="add del">
          <ac:chgData name="Jessica N Wise" userId="fc88f7b4-0f21-4365-915e-f927eafecd78" providerId="ADAL" clId="{362006B6-B34C-4246-A5F0-2C4E235C2680}" dt="2020-01-13T17:15:27.134" v="38" actId="26606"/>
          <ac:spMkLst>
            <pc:docMk/>
            <pc:sldMk cId="2724099694" sldId="321"/>
            <ac:spMk id="8" creationId="{D4D28E87-62D2-4602-B72F-5F74AA236CC3}"/>
          </ac:spMkLst>
        </pc:spChg>
        <pc:spChg chg="add del">
          <ac:chgData name="Jessica N Wise" userId="fc88f7b4-0f21-4365-915e-f927eafecd78" providerId="ADAL" clId="{362006B6-B34C-4246-A5F0-2C4E235C2680}" dt="2020-01-13T17:14:47.270" v="18" actId="26606"/>
          <ac:spMkLst>
            <pc:docMk/>
            <pc:sldMk cId="2724099694" sldId="321"/>
            <ac:spMk id="9" creationId="{823AC064-BC96-4F32-8AE1-B2FD38754823}"/>
          </ac:spMkLst>
        </pc:spChg>
        <pc:spChg chg="add del">
          <ac:chgData name="Jessica N Wise" userId="fc88f7b4-0f21-4365-915e-f927eafecd78" providerId="ADAL" clId="{362006B6-B34C-4246-A5F0-2C4E235C2680}" dt="2020-01-13T17:16:21.234" v="44" actId="26606"/>
          <ac:spMkLst>
            <pc:docMk/>
            <pc:sldMk cId="2724099694" sldId="321"/>
            <ac:spMk id="10" creationId="{427F7AF4-72C6-4B71-9E40-53E8BFEF36B2}"/>
          </ac:spMkLst>
        </pc:spChg>
        <pc:picChg chg="add mod ord">
          <ac:chgData name="Jessica N Wise" userId="fc88f7b4-0f21-4365-915e-f927eafecd78" providerId="ADAL" clId="{362006B6-B34C-4246-A5F0-2C4E235C2680}" dt="2020-01-13T17:16:44.614" v="48" actId="1076"/>
          <ac:picMkLst>
            <pc:docMk/>
            <pc:sldMk cId="2724099694" sldId="321"/>
            <ac:picMk id="4" creationId="{443784A2-DF96-4F1F-8201-2FA060514302}"/>
          </ac:picMkLst>
        </pc:picChg>
        <pc:cxnChg chg="add del">
          <ac:chgData name="Jessica N Wise" userId="fc88f7b4-0f21-4365-915e-f927eafecd78" providerId="ADAL" clId="{362006B6-B34C-4246-A5F0-2C4E235C2680}" dt="2020-01-13T17:15:10.153" v="28" actId="26606"/>
          <ac:cxnSpMkLst>
            <pc:docMk/>
            <pc:sldMk cId="2724099694" sldId="321"/>
            <ac:cxnSpMk id="7" creationId="{BCDAEC91-5BCE-4B55-9CC0-43EF94CB734B}"/>
          </ac:cxnSpMkLst>
        </pc:cxnChg>
        <pc:cxnChg chg="add del">
          <ac:chgData name="Jessica N Wise" userId="fc88f7b4-0f21-4365-915e-f927eafecd78" providerId="ADAL" clId="{362006B6-B34C-4246-A5F0-2C4E235C2680}" dt="2020-01-13T17:14:47.270" v="18" actId="26606"/>
          <ac:cxnSpMkLst>
            <pc:docMk/>
            <pc:sldMk cId="2724099694" sldId="321"/>
            <ac:cxnSpMk id="11" creationId="{7E7C77BC-7138-40B1-A15B-20F57A494629}"/>
          </ac:cxnSpMkLst>
        </pc:cxnChg>
      </pc:sldChg>
      <pc:sldChg chg="del">
        <pc:chgData name="Jessica N Wise" userId="fc88f7b4-0f21-4365-915e-f927eafecd78" providerId="ADAL" clId="{362006B6-B34C-4246-A5F0-2C4E235C2680}" dt="2020-01-13T17:19:48.832" v="76" actId="2696"/>
        <pc:sldMkLst>
          <pc:docMk/>
          <pc:sldMk cId="3743544631" sldId="322"/>
        </pc:sldMkLst>
      </pc:sldChg>
      <pc:sldChg chg="del">
        <pc:chgData name="Jessica N Wise" userId="fc88f7b4-0f21-4365-915e-f927eafecd78" providerId="ADAL" clId="{362006B6-B34C-4246-A5F0-2C4E235C2680}" dt="2020-01-13T17:19:51.639" v="77" actId="2696"/>
        <pc:sldMkLst>
          <pc:docMk/>
          <pc:sldMk cId="4137931151" sldId="323"/>
        </pc:sldMkLst>
      </pc:sldChg>
      <pc:sldChg chg="addSp delSp modSp del">
        <pc:chgData name="Jessica N Wise" userId="fc88f7b4-0f21-4365-915e-f927eafecd78" providerId="ADAL" clId="{362006B6-B34C-4246-A5F0-2C4E235C2680}" dt="2020-01-13T17:22:32.229" v="99" actId="2696"/>
        <pc:sldMkLst>
          <pc:docMk/>
          <pc:sldMk cId="2465627646" sldId="324"/>
        </pc:sldMkLst>
        <pc:spChg chg="del">
          <ac:chgData name="Jessica N Wise" userId="fc88f7b4-0f21-4365-915e-f927eafecd78" providerId="ADAL" clId="{362006B6-B34C-4246-A5F0-2C4E235C2680}" dt="2020-01-13T17:20:16.305" v="78"/>
          <ac:spMkLst>
            <pc:docMk/>
            <pc:sldMk cId="2465627646" sldId="324"/>
            <ac:spMk id="2" creationId="{B422C1A9-297B-4CA3-84D3-4E2FF1D55676}"/>
          </ac:spMkLst>
        </pc:spChg>
        <pc:spChg chg="del">
          <ac:chgData name="Jessica N Wise" userId="fc88f7b4-0f21-4365-915e-f927eafecd78" providerId="ADAL" clId="{362006B6-B34C-4246-A5F0-2C4E235C2680}" dt="2020-01-13T17:20:16.305" v="78"/>
          <ac:spMkLst>
            <pc:docMk/>
            <pc:sldMk cId="2465627646" sldId="324"/>
            <ac:spMk id="3" creationId="{7D1F1B6F-45F0-4C1A-B071-EBA37C4B9498}"/>
          </ac:spMkLst>
        </pc:spChg>
        <pc:spChg chg="del">
          <ac:chgData name="Jessica N Wise" userId="fc88f7b4-0f21-4365-915e-f927eafecd78" providerId="ADAL" clId="{362006B6-B34C-4246-A5F0-2C4E235C2680}" dt="2020-01-13T17:20:16.305" v="78"/>
          <ac:spMkLst>
            <pc:docMk/>
            <pc:sldMk cId="2465627646" sldId="324"/>
            <ac:spMk id="4" creationId="{A07E83F0-4C2C-4C00-882E-B60100D4C3C8}"/>
          </ac:spMkLst>
        </pc:spChg>
        <pc:spChg chg="del">
          <ac:chgData name="Jessica N Wise" userId="fc88f7b4-0f21-4365-915e-f927eafecd78" providerId="ADAL" clId="{362006B6-B34C-4246-A5F0-2C4E235C2680}" dt="2020-01-13T17:20:16.305" v="78"/>
          <ac:spMkLst>
            <pc:docMk/>
            <pc:sldMk cId="2465627646" sldId="324"/>
            <ac:spMk id="5" creationId="{1AE59C08-2935-40BA-B351-FE3374282C82}"/>
          </ac:spMkLst>
        </pc:spChg>
        <pc:spChg chg="del">
          <ac:chgData name="Jessica N Wise" userId="fc88f7b4-0f21-4365-915e-f927eafecd78" providerId="ADAL" clId="{362006B6-B34C-4246-A5F0-2C4E235C2680}" dt="2020-01-13T17:20:16.305" v="78"/>
          <ac:spMkLst>
            <pc:docMk/>
            <pc:sldMk cId="2465627646" sldId="324"/>
            <ac:spMk id="6" creationId="{4DE9915E-4584-4E39-8320-BC941CA3FBE0}"/>
          </ac:spMkLst>
        </pc:spChg>
        <pc:spChg chg="add mod">
          <ac:chgData name="Jessica N Wise" userId="fc88f7b4-0f21-4365-915e-f927eafecd78" providerId="ADAL" clId="{362006B6-B34C-4246-A5F0-2C4E235C2680}" dt="2020-01-13T17:21:41.152" v="93" actId="122"/>
          <ac:spMkLst>
            <pc:docMk/>
            <pc:sldMk cId="2465627646" sldId="324"/>
            <ac:spMk id="7" creationId="{91106607-8466-4A52-8C61-DDD7722B750E}"/>
          </ac:spMkLst>
        </pc:spChg>
        <pc:spChg chg="add del mod">
          <ac:chgData name="Jessica N Wise" userId="fc88f7b4-0f21-4365-915e-f927eafecd78" providerId="ADAL" clId="{362006B6-B34C-4246-A5F0-2C4E235C2680}" dt="2020-01-13T17:21:09.320" v="87"/>
          <ac:spMkLst>
            <pc:docMk/>
            <pc:sldMk cId="2465627646" sldId="324"/>
            <ac:spMk id="8" creationId="{7A47FEC8-1BE9-4903-9352-29BAF5CFAC97}"/>
          </ac:spMkLst>
        </pc:spChg>
        <pc:spChg chg="add mod">
          <ac:chgData name="Jessica N Wise" userId="fc88f7b4-0f21-4365-915e-f927eafecd78" providerId="ADAL" clId="{362006B6-B34C-4246-A5F0-2C4E235C2680}" dt="2020-01-13T17:22:07.314" v="98" actId="1076"/>
          <ac:spMkLst>
            <pc:docMk/>
            <pc:sldMk cId="2465627646" sldId="324"/>
            <ac:spMk id="10" creationId="{CE6EEC74-950C-42D8-9AA9-E6F88BB449E3}"/>
          </ac:spMkLst>
        </pc:spChg>
        <pc:picChg chg="add mod">
          <ac:chgData name="Jessica N Wise" userId="fc88f7b4-0f21-4365-915e-f927eafecd78" providerId="ADAL" clId="{362006B6-B34C-4246-A5F0-2C4E235C2680}" dt="2020-01-13T17:21:56.088" v="97" actId="1076"/>
          <ac:picMkLst>
            <pc:docMk/>
            <pc:sldMk cId="2465627646" sldId="324"/>
            <ac:picMk id="9" creationId="{37F6055E-05C0-42B9-AD3D-8F530E9007E0}"/>
          </ac:picMkLst>
        </pc:picChg>
      </pc:sldChg>
      <pc:sldChg chg="del">
        <pc:chgData name="Jessica N Wise" userId="fc88f7b4-0f21-4365-915e-f927eafecd78" providerId="ADAL" clId="{362006B6-B34C-4246-A5F0-2C4E235C2680}" dt="2020-01-13T17:23:17.138" v="108" actId="2696"/>
        <pc:sldMkLst>
          <pc:docMk/>
          <pc:sldMk cId="58852217" sldId="325"/>
        </pc:sldMkLst>
      </pc:sldChg>
      <pc:sldChg chg="del">
        <pc:chgData name="Jessica N Wise" userId="fc88f7b4-0f21-4365-915e-f927eafecd78" providerId="ADAL" clId="{362006B6-B34C-4246-A5F0-2C4E235C2680}" dt="2020-01-13T17:25:21.386" v="128" actId="2696"/>
        <pc:sldMkLst>
          <pc:docMk/>
          <pc:sldMk cId="2136619119" sldId="326"/>
        </pc:sldMkLst>
      </pc:sldChg>
      <pc:sldChg chg="del">
        <pc:chgData name="Jessica N Wise" userId="fc88f7b4-0f21-4365-915e-f927eafecd78" providerId="ADAL" clId="{362006B6-B34C-4246-A5F0-2C4E235C2680}" dt="2020-01-13T17:24:14.254" v="116" actId="2696"/>
        <pc:sldMkLst>
          <pc:docMk/>
          <pc:sldMk cId="1250949737" sldId="327"/>
        </pc:sldMkLst>
      </pc:sldChg>
      <pc:sldChg chg="add del">
        <pc:chgData name="Jessica N Wise" userId="fc88f7b4-0f21-4365-915e-f927eafecd78" providerId="ADAL" clId="{362006B6-B34C-4246-A5F0-2C4E235C2680}" dt="2020-01-13T17:17:54.446" v="53" actId="2696"/>
        <pc:sldMkLst>
          <pc:docMk/>
          <pc:sldMk cId="2033429676" sldId="328"/>
        </pc:sldMkLst>
      </pc:sldChg>
      <pc:sldChg chg="delSp add del">
        <pc:chgData name="Jessica N Wise" userId="fc88f7b4-0f21-4365-915e-f927eafecd78" providerId="ADAL" clId="{362006B6-B34C-4246-A5F0-2C4E235C2680}" dt="2020-01-13T17:19:18.047" v="66" actId="478"/>
        <pc:sldMkLst>
          <pc:docMk/>
          <pc:sldMk cId="2779108414" sldId="328"/>
        </pc:sldMkLst>
        <pc:picChg chg="del">
          <ac:chgData name="Jessica N Wise" userId="fc88f7b4-0f21-4365-915e-f927eafecd78" providerId="ADAL" clId="{362006B6-B34C-4246-A5F0-2C4E235C2680}" dt="2020-01-13T17:19:18.047" v="66" actId="478"/>
          <ac:picMkLst>
            <pc:docMk/>
            <pc:sldMk cId="2779108414" sldId="328"/>
            <ac:picMk id="7" creationId="{00000000-0000-0000-0000-000000000000}"/>
          </ac:picMkLst>
        </pc:picChg>
      </pc:sldChg>
      <pc:sldChg chg="delSp modSp add del">
        <pc:chgData name="Jessica N Wise" userId="fc88f7b4-0f21-4365-915e-f927eafecd78" providerId="ADAL" clId="{362006B6-B34C-4246-A5F0-2C4E235C2680}" dt="2020-01-13T17:23:56.436" v="115" actId="1076"/>
        <pc:sldMkLst>
          <pc:docMk/>
          <pc:sldMk cId="1305018866" sldId="329"/>
        </pc:sldMkLst>
        <pc:spChg chg="mod">
          <ac:chgData name="Jessica N Wise" userId="fc88f7b4-0f21-4365-915e-f927eafecd78" providerId="ADAL" clId="{362006B6-B34C-4246-A5F0-2C4E235C2680}" dt="2020-01-13T17:19:39.269" v="74" actId="27636"/>
          <ac:spMkLst>
            <pc:docMk/>
            <pc:sldMk cId="1305018866" sldId="329"/>
            <ac:spMk id="3" creationId="{00000000-0000-0000-0000-000000000000}"/>
          </ac:spMkLst>
        </pc:spChg>
        <pc:spChg chg="mod">
          <ac:chgData name="Jessica N Wise" userId="fc88f7b4-0f21-4365-915e-f927eafecd78" providerId="ADAL" clId="{362006B6-B34C-4246-A5F0-2C4E235C2680}" dt="2020-01-13T17:23:56.436" v="115" actId="1076"/>
          <ac:spMkLst>
            <pc:docMk/>
            <pc:sldMk cId="1305018866" sldId="329"/>
            <ac:spMk id="5" creationId="{00000000-0000-0000-0000-000000000000}"/>
          </ac:spMkLst>
        </pc:spChg>
        <pc:picChg chg="del">
          <ac:chgData name="Jessica N Wise" userId="fc88f7b4-0f21-4365-915e-f927eafecd78" providerId="ADAL" clId="{362006B6-B34C-4246-A5F0-2C4E235C2680}" dt="2020-01-13T17:19:42.286" v="75" actId="478"/>
          <ac:picMkLst>
            <pc:docMk/>
            <pc:sldMk cId="1305018866" sldId="329"/>
            <ac:picMk id="8" creationId="{00000000-0000-0000-0000-000000000000}"/>
          </ac:picMkLst>
        </pc:picChg>
      </pc:sldChg>
      <pc:sldChg chg="delSp modSp add del">
        <pc:chgData name="Jessica N Wise" userId="fc88f7b4-0f21-4365-915e-f927eafecd78" providerId="ADAL" clId="{362006B6-B34C-4246-A5F0-2C4E235C2680}" dt="2020-01-13T17:29:40.340" v="160" actId="207"/>
        <pc:sldMkLst>
          <pc:docMk/>
          <pc:sldMk cId="1962844184" sldId="330"/>
        </pc:sldMkLst>
        <pc:spChg chg="mod">
          <ac:chgData name="Jessica N Wise" userId="fc88f7b4-0f21-4365-915e-f927eafecd78" providerId="ADAL" clId="{362006B6-B34C-4246-A5F0-2C4E235C2680}" dt="2020-01-13T17:29:40.340" v="160" actId="207"/>
          <ac:spMkLst>
            <pc:docMk/>
            <pc:sldMk cId="1962844184" sldId="330"/>
            <ac:spMk id="4" creationId="{00000000-0000-0000-0000-000000000000}"/>
          </ac:spMkLst>
        </pc:spChg>
        <pc:picChg chg="del">
          <ac:chgData name="Jessica N Wise" userId="fc88f7b4-0f21-4365-915e-f927eafecd78" providerId="ADAL" clId="{362006B6-B34C-4246-A5F0-2C4E235C2680}" dt="2020-01-13T17:20:37.853" v="84" actId="478"/>
          <ac:picMkLst>
            <pc:docMk/>
            <pc:sldMk cId="1962844184" sldId="330"/>
            <ac:picMk id="5" creationId="{00000000-0000-0000-0000-000000000000}"/>
          </ac:picMkLst>
        </pc:picChg>
      </pc:sldChg>
      <pc:sldChg chg="delSp modSp add del">
        <pc:chgData name="Jessica N Wise" userId="fc88f7b4-0f21-4365-915e-f927eafecd78" providerId="ADAL" clId="{362006B6-B34C-4246-A5F0-2C4E235C2680}" dt="2020-01-13T17:29:30.779" v="159" actId="14100"/>
        <pc:sldMkLst>
          <pc:docMk/>
          <pc:sldMk cId="1545646363" sldId="331"/>
        </pc:sldMkLst>
        <pc:spChg chg="mod">
          <ac:chgData name="Jessica N Wise" userId="fc88f7b4-0f21-4365-915e-f927eafecd78" providerId="ADAL" clId="{362006B6-B34C-4246-A5F0-2C4E235C2680}" dt="2020-01-13T17:29:08.444" v="156" actId="1076"/>
          <ac:spMkLst>
            <pc:docMk/>
            <pc:sldMk cId="1545646363" sldId="331"/>
            <ac:spMk id="2" creationId="{00000000-0000-0000-0000-000000000000}"/>
          </ac:spMkLst>
        </pc:spChg>
        <pc:spChg chg="mod">
          <ac:chgData name="Jessica N Wise" userId="fc88f7b4-0f21-4365-915e-f927eafecd78" providerId="ADAL" clId="{362006B6-B34C-4246-A5F0-2C4E235C2680}" dt="2020-01-13T17:28:16.901" v="147" actId="1076"/>
          <ac:spMkLst>
            <pc:docMk/>
            <pc:sldMk cId="1545646363" sldId="331"/>
            <ac:spMk id="4" creationId="{00000000-0000-0000-0000-000000000000}"/>
          </ac:spMkLst>
        </pc:spChg>
        <pc:spChg chg="mod">
          <ac:chgData name="Jessica N Wise" userId="fc88f7b4-0f21-4365-915e-f927eafecd78" providerId="ADAL" clId="{362006B6-B34C-4246-A5F0-2C4E235C2680}" dt="2020-01-13T17:23:06.687" v="107" actId="1076"/>
          <ac:spMkLst>
            <pc:docMk/>
            <pc:sldMk cId="1545646363" sldId="331"/>
            <ac:spMk id="10" creationId="{0DC56E51-97AD-4E1D-A29C-FE8E7EA749E0}"/>
          </ac:spMkLst>
        </pc:spChg>
        <pc:picChg chg="mod">
          <ac:chgData name="Jessica N Wise" userId="fc88f7b4-0f21-4365-915e-f927eafecd78" providerId="ADAL" clId="{362006B6-B34C-4246-A5F0-2C4E235C2680}" dt="2020-01-13T17:29:30.779" v="159" actId="14100"/>
          <ac:picMkLst>
            <pc:docMk/>
            <pc:sldMk cId="1545646363" sldId="331"/>
            <ac:picMk id="5" creationId="{00000000-0000-0000-0000-000000000000}"/>
          </ac:picMkLst>
        </pc:picChg>
        <pc:picChg chg="del">
          <ac:chgData name="Jessica N Wise" userId="fc88f7b4-0f21-4365-915e-f927eafecd78" providerId="ADAL" clId="{362006B6-B34C-4246-A5F0-2C4E235C2680}" dt="2020-01-13T17:22:50.542" v="105" actId="478"/>
          <ac:picMkLst>
            <pc:docMk/>
            <pc:sldMk cId="1545646363" sldId="331"/>
            <ac:picMk id="6" creationId="{00000000-0000-0000-0000-000000000000}"/>
          </ac:picMkLst>
        </pc:picChg>
      </pc:sldChg>
      <pc:sldChg chg="delSp modSp add del">
        <pc:chgData name="Jessica N Wise" userId="fc88f7b4-0f21-4365-915e-f927eafecd78" providerId="ADAL" clId="{362006B6-B34C-4246-A5F0-2C4E235C2680}" dt="2020-01-13T17:27:17.631" v="144" actId="207"/>
        <pc:sldMkLst>
          <pc:docMk/>
          <pc:sldMk cId="3197158361" sldId="332"/>
        </pc:sldMkLst>
        <pc:spChg chg="mod">
          <ac:chgData name="Jessica N Wise" userId="fc88f7b4-0f21-4365-915e-f927eafecd78" providerId="ADAL" clId="{362006B6-B34C-4246-A5F0-2C4E235C2680}" dt="2020-01-13T17:27:17.631" v="144" actId="207"/>
          <ac:spMkLst>
            <pc:docMk/>
            <pc:sldMk cId="3197158361" sldId="332"/>
            <ac:spMk id="4" creationId="{00000000-0000-0000-0000-000000000000}"/>
          </ac:spMkLst>
        </pc:spChg>
        <pc:picChg chg="del">
          <ac:chgData name="Jessica N Wise" userId="fc88f7b4-0f21-4365-915e-f927eafecd78" providerId="ADAL" clId="{362006B6-B34C-4246-A5F0-2C4E235C2680}" dt="2020-01-13T17:23:40.835" v="114" actId="478"/>
          <ac:picMkLst>
            <pc:docMk/>
            <pc:sldMk cId="3197158361" sldId="332"/>
            <ac:picMk id="7" creationId="{00000000-0000-0000-0000-000000000000}"/>
          </ac:picMkLst>
        </pc:picChg>
      </pc:sldChg>
      <pc:sldChg chg="delSp modSp add modNotesTx">
        <pc:chgData name="Jessica N Wise" userId="fc88f7b4-0f21-4365-915e-f927eafecd78" providerId="ADAL" clId="{362006B6-B34C-4246-A5F0-2C4E235C2680}" dt="2020-01-13T17:27:43.073" v="146" actId="207"/>
        <pc:sldMkLst>
          <pc:docMk/>
          <pc:sldMk cId="2146607543" sldId="333"/>
        </pc:sldMkLst>
        <pc:spChg chg="mod">
          <ac:chgData name="Jessica N Wise" userId="fc88f7b4-0f21-4365-915e-f927eafecd78" providerId="ADAL" clId="{362006B6-B34C-4246-A5F0-2C4E235C2680}" dt="2020-01-13T17:27:43.073" v="146" actId="207"/>
          <ac:spMkLst>
            <pc:docMk/>
            <pc:sldMk cId="2146607543" sldId="333"/>
            <ac:spMk id="2" creationId="{00000000-0000-0000-0000-000000000000}"/>
          </ac:spMkLst>
        </pc:spChg>
        <pc:spChg chg="mod">
          <ac:chgData name="Jessica N Wise" userId="fc88f7b4-0f21-4365-915e-f927eafecd78" providerId="ADAL" clId="{362006B6-B34C-4246-A5F0-2C4E235C2680}" dt="2020-01-13T17:24:52.268" v="122" actId="1076"/>
          <ac:spMkLst>
            <pc:docMk/>
            <pc:sldMk cId="2146607543" sldId="333"/>
            <ac:spMk id="3" creationId="{00000000-0000-0000-0000-000000000000}"/>
          </ac:spMkLst>
        </pc:spChg>
        <pc:spChg chg="mod">
          <ac:chgData name="Jessica N Wise" userId="fc88f7b4-0f21-4365-915e-f927eafecd78" providerId="ADAL" clId="{362006B6-B34C-4246-A5F0-2C4E235C2680}" dt="2020-01-13T17:25:05" v="123" actId="1076"/>
          <ac:spMkLst>
            <pc:docMk/>
            <pc:sldMk cId="2146607543" sldId="333"/>
            <ac:spMk id="5" creationId="{00000000-0000-0000-0000-000000000000}"/>
          </ac:spMkLst>
        </pc:spChg>
        <pc:picChg chg="del">
          <ac:chgData name="Jessica N Wise" userId="fc88f7b4-0f21-4365-915e-f927eafecd78" providerId="ADAL" clId="{362006B6-B34C-4246-A5F0-2C4E235C2680}" dt="2020-01-13T17:24:44.177" v="121" actId="478"/>
          <ac:picMkLst>
            <pc:docMk/>
            <pc:sldMk cId="2146607543" sldId="333"/>
            <ac:picMk id="6" creationId="{00000000-0000-0000-0000-000000000000}"/>
          </ac:picMkLst>
        </pc:picChg>
      </pc:sldChg>
      <pc:sldChg chg="delSp modSp add">
        <pc:chgData name="Jessica N Wise" userId="fc88f7b4-0f21-4365-915e-f927eafecd78" providerId="ADAL" clId="{362006B6-B34C-4246-A5F0-2C4E235C2680}" dt="2020-01-13T17:25:46.150" v="133" actId="1076"/>
        <pc:sldMkLst>
          <pc:docMk/>
          <pc:sldMk cId="3254900519" sldId="334"/>
        </pc:sldMkLst>
        <pc:spChg chg="mod">
          <ac:chgData name="Jessica N Wise" userId="fc88f7b4-0f21-4365-915e-f927eafecd78" providerId="ADAL" clId="{362006B6-B34C-4246-A5F0-2C4E235C2680}" dt="2020-01-13T17:25:31.092" v="131" actId="27636"/>
          <ac:spMkLst>
            <pc:docMk/>
            <pc:sldMk cId="3254900519" sldId="334"/>
            <ac:spMk id="2" creationId="{00000000-0000-0000-0000-000000000000}"/>
          </ac:spMkLst>
        </pc:spChg>
        <pc:spChg chg="mod">
          <ac:chgData name="Jessica N Wise" userId="fc88f7b4-0f21-4365-915e-f927eafecd78" providerId="ADAL" clId="{362006B6-B34C-4246-A5F0-2C4E235C2680}" dt="2020-01-13T17:25:46.150" v="133" actId="1076"/>
          <ac:spMkLst>
            <pc:docMk/>
            <pc:sldMk cId="3254900519" sldId="334"/>
            <ac:spMk id="5" creationId="{00000000-0000-0000-0000-000000000000}"/>
          </ac:spMkLst>
        </pc:spChg>
        <pc:picChg chg="del">
          <ac:chgData name="Jessica N Wise" userId="fc88f7b4-0f21-4365-915e-f927eafecd78" providerId="ADAL" clId="{362006B6-B34C-4246-A5F0-2C4E235C2680}" dt="2020-01-13T17:25:37.910" v="132" actId="478"/>
          <ac:picMkLst>
            <pc:docMk/>
            <pc:sldMk cId="3254900519" sldId="334"/>
            <ac:picMk id="6" creationId="{00000000-0000-0000-0000-000000000000}"/>
          </ac:picMkLst>
        </pc:picChg>
      </pc:sldChg>
      <pc:sldChg chg="delSp modSp add">
        <pc:chgData name="Jessica N Wise" userId="fc88f7b4-0f21-4365-915e-f927eafecd78" providerId="ADAL" clId="{362006B6-B34C-4246-A5F0-2C4E235C2680}" dt="2020-01-13T17:26:23.107" v="139" actId="1076"/>
        <pc:sldMkLst>
          <pc:docMk/>
          <pc:sldMk cId="3504846666" sldId="335"/>
        </pc:sldMkLst>
        <pc:spChg chg="mod">
          <ac:chgData name="Jessica N Wise" userId="fc88f7b4-0f21-4365-915e-f927eafecd78" providerId="ADAL" clId="{362006B6-B34C-4246-A5F0-2C4E235C2680}" dt="2020-01-13T17:25:55.254" v="136" actId="27636"/>
          <ac:spMkLst>
            <pc:docMk/>
            <pc:sldMk cId="3504846666" sldId="335"/>
            <ac:spMk id="2" creationId="{00000000-0000-0000-0000-000000000000}"/>
          </ac:spMkLst>
        </pc:spChg>
        <pc:spChg chg="mod">
          <ac:chgData name="Jessica N Wise" userId="fc88f7b4-0f21-4365-915e-f927eafecd78" providerId="ADAL" clId="{362006B6-B34C-4246-A5F0-2C4E235C2680}" dt="2020-01-13T17:26:23.107" v="139" actId="1076"/>
          <ac:spMkLst>
            <pc:docMk/>
            <pc:sldMk cId="3504846666" sldId="335"/>
            <ac:spMk id="4" creationId="{00000000-0000-0000-0000-000000000000}"/>
          </ac:spMkLst>
        </pc:spChg>
        <pc:picChg chg="del">
          <ac:chgData name="Jessica N Wise" userId="fc88f7b4-0f21-4365-915e-f927eafecd78" providerId="ADAL" clId="{362006B6-B34C-4246-A5F0-2C4E235C2680}" dt="2020-01-13T17:25:59.103" v="137" actId="478"/>
          <ac:picMkLst>
            <pc:docMk/>
            <pc:sldMk cId="3504846666" sldId="335"/>
            <ac:picMk id="5" creationId="{00000000-0000-0000-0000-000000000000}"/>
          </ac:picMkLst>
        </pc:picChg>
      </pc:sldChg>
      <pc:sldChg chg="delSp modSp add">
        <pc:chgData name="Jessica N Wise" userId="fc88f7b4-0f21-4365-915e-f927eafecd78" providerId="ADAL" clId="{362006B6-B34C-4246-A5F0-2C4E235C2680}" dt="2020-01-13T17:26:50.664" v="143" actId="1076"/>
        <pc:sldMkLst>
          <pc:docMk/>
          <pc:sldMk cId="3781791813" sldId="336"/>
        </pc:sldMkLst>
        <pc:spChg chg="mod">
          <ac:chgData name="Jessica N Wise" userId="fc88f7b4-0f21-4365-915e-f927eafecd78" providerId="ADAL" clId="{362006B6-B34C-4246-A5F0-2C4E235C2680}" dt="2020-01-13T17:26:50.664" v="143" actId="1076"/>
          <ac:spMkLst>
            <pc:docMk/>
            <pc:sldMk cId="3781791813" sldId="336"/>
            <ac:spMk id="5" creationId="{00000000-0000-0000-0000-000000000000}"/>
          </ac:spMkLst>
        </pc:spChg>
        <pc:picChg chg="del">
          <ac:chgData name="Jessica N Wise" userId="fc88f7b4-0f21-4365-915e-f927eafecd78" providerId="ADAL" clId="{362006B6-B34C-4246-A5F0-2C4E235C2680}" dt="2020-01-13T17:26:43.516" v="142" actId="478"/>
          <ac:picMkLst>
            <pc:docMk/>
            <pc:sldMk cId="3781791813" sldId="336"/>
            <ac:picMk id="6" creationId="{00000000-0000-0000-0000-000000000000}"/>
          </ac:picMkLst>
        </pc:picChg>
      </pc:sldChg>
      <pc:sldMasterChg chg="add del addSldLayout delSldLayout">
        <pc:chgData name="Jessica N Wise" userId="fc88f7b4-0f21-4365-915e-f927eafecd78" providerId="ADAL" clId="{362006B6-B34C-4246-A5F0-2C4E235C2680}" dt="2020-01-13T17:19:11.953" v="63" actId="27028"/>
        <pc:sldMasterMkLst>
          <pc:docMk/>
          <pc:sldMasterMk cId="1356763452" sldId="2147483660"/>
        </pc:sldMasterMkLst>
        <pc:sldLayoutChg chg="add del">
          <pc:chgData name="Jessica N Wise" userId="fc88f7b4-0f21-4365-915e-f927eafecd78" providerId="ADAL" clId="{362006B6-B34C-4246-A5F0-2C4E235C2680}" dt="2020-01-13T17:19:11.953" v="63" actId="27028"/>
          <pc:sldLayoutMkLst>
            <pc:docMk/>
            <pc:sldMasterMk cId="1356763452" sldId="2147483660"/>
            <pc:sldLayoutMk cId="2633412304" sldId="2147483661"/>
          </pc:sldLayoutMkLst>
        </pc:sldLayoutChg>
      </pc:sldMasterChg>
      <pc:sldMasterChg chg="add del addSldLayout delSldLayout">
        <pc:chgData name="Jessica N Wise" userId="fc88f7b4-0f21-4365-915e-f927eafecd78" providerId="ADAL" clId="{362006B6-B34C-4246-A5F0-2C4E235C2680}" dt="2020-01-13T17:19:39.203" v="71" actId="27028"/>
        <pc:sldMasterMkLst>
          <pc:docMk/>
          <pc:sldMasterMk cId="1209665202" sldId="2147483662"/>
        </pc:sldMasterMkLst>
        <pc:sldLayoutChg chg="add del">
          <pc:chgData name="Jessica N Wise" userId="fc88f7b4-0f21-4365-915e-f927eafecd78" providerId="ADAL" clId="{362006B6-B34C-4246-A5F0-2C4E235C2680}" dt="2020-01-13T17:19:39.203" v="71" actId="27028"/>
          <pc:sldLayoutMkLst>
            <pc:docMk/>
            <pc:sldMasterMk cId="1209665202" sldId="2147483662"/>
            <pc:sldLayoutMk cId="1363597430" sldId="2147483663"/>
          </pc:sldLayoutMkLst>
        </pc:sldLayoutChg>
      </pc:sldMasterChg>
      <pc:sldMasterChg chg="add del addSldLayout delSldLayout">
        <pc:chgData name="Jessica N Wise" userId="fc88f7b4-0f21-4365-915e-f927eafecd78" providerId="ADAL" clId="{362006B6-B34C-4246-A5F0-2C4E235C2680}" dt="2020-01-13T17:20:26.787" v="81" actId="27028"/>
        <pc:sldMasterMkLst>
          <pc:docMk/>
          <pc:sldMasterMk cId="3899187474" sldId="2147483664"/>
        </pc:sldMasterMkLst>
        <pc:sldLayoutChg chg="add del">
          <pc:chgData name="Jessica N Wise" userId="fc88f7b4-0f21-4365-915e-f927eafecd78" providerId="ADAL" clId="{362006B6-B34C-4246-A5F0-2C4E235C2680}" dt="2020-01-13T17:20:26.787" v="81" actId="27028"/>
          <pc:sldLayoutMkLst>
            <pc:docMk/>
            <pc:sldMasterMk cId="3899187474" sldId="2147483664"/>
            <pc:sldLayoutMk cId="266367351" sldId="2147483665"/>
          </pc:sldLayoutMkLst>
        </pc:sldLayoutChg>
      </pc:sldMasterChg>
      <pc:sldMasterChg chg="add del addSldLayout delSldLayout">
        <pc:chgData name="Jessica N Wise" userId="fc88f7b4-0f21-4365-915e-f927eafecd78" providerId="ADAL" clId="{362006B6-B34C-4246-A5F0-2C4E235C2680}" dt="2020-01-13T17:22:46.998" v="102" actId="27028"/>
        <pc:sldMasterMkLst>
          <pc:docMk/>
          <pc:sldMasterMk cId="2890438831" sldId="2147483666"/>
        </pc:sldMasterMkLst>
        <pc:sldLayoutChg chg="add del">
          <pc:chgData name="Jessica N Wise" userId="fc88f7b4-0f21-4365-915e-f927eafecd78" providerId="ADAL" clId="{362006B6-B34C-4246-A5F0-2C4E235C2680}" dt="2020-01-13T17:22:46.998" v="102" actId="27028"/>
          <pc:sldLayoutMkLst>
            <pc:docMk/>
            <pc:sldMasterMk cId="2890438831" sldId="2147483666"/>
            <pc:sldLayoutMk cId="60504950" sldId="2147483667"/>
          </pc:sldLayoutMkLst>
        </pc:sldLayoutChg>
      </pc:sldMasterChg>
      <pc:sldMasterChg chg="add del addSldLayout delSldLayout">
        <pc:chgData name="Jessica N Wise" userId="fc88f7b4-0f21-4365-915e-f927eafecd78" providerId="ADAL" clId="{362006B6-B34C-4246-A5F0-2C4E235C2680}" dt="2020-01-13T17:23:38.288" v="111" actId="27028"/>
        <pc:sldMasterMkLst>
          <pc:docMk/>
          <pc:sldMasterMk cId="2798770358" sldId="2147483670"/>
        </pc:sldMasterMkLst>
        <pc:sldLayoutChg chg="add del">
          <pc:chgData name="Jessica N Wise" userId="fc88f7b4-0f21-4365-915e-f927eafecd78" providerId="ADAL" clId="{362006B6-B34C-4246-A5F0-2C4E235C2680}" dt="2020-01-13T17:23:38.288" v="111" actId="27028"/>
          <pc:sldLayoutMkLst>
            <pc:docMk/>
            <pc:sldMasterMk cId="2798770358" sldId="2147483670"/>
            <pc:sldLayoutMk cId="790774654" sldId="2147483671"/>
          </pc:sldLayoutMkLst>
        </pc:sldLayoutChg>
      </pc:sldMasterChg>
      <pc:sldMasterChg chg="add addSldLayout">
        <pc:chgData name="Jessica N Wise" userId="fc88f7b4-0f21-4365-915e-f927eafecd78" providerId="ADAL" clId="{362006B6-B34C-4246-A5F0-2C4E235C2680}" dt="2020-01-13T17:24:40.039" v="118" actId="27028"/>
        <pc:sldMasterMkLst>
          <pc:docMk/>
          <pc:sldMasterMk cId="341277510" sldId="2147483672"/>
        </pc:sldMasterMkLst>
        <pc:sldLayoutChg chg="add">
          <pc:chgData name="Jessica N Wise" userId="fc88f7b4-0f21-4365-915e-f927eafecd78" providerId="ADAL" clId="{362006B6-B34C-4246-A5F0-2C4E235C2680}" dt="2020-01-13T17:24:40.039" v="118" actId="27028"/>
          <pc:sldLayoutMkLst>
            <pc:docMk/>
            <pc:sldMasterMk cId="341277510" sldId="2147483672"/>
            <pc:sldLayoutMk cId="3276563846" sldId="2147483673"/>
          </pc:sldLayoutMkLst>
        </pc:sldLayoutChg>
      </pc:sldMasterChg>
      <pc:sldMasterChg chg="add del addSldLayout delSldLayout">
        <pc:chgData name="Jessica N Wise" userId="fc88f7b4-0f21-4365-915e-f927eafecd78" providerId="ADAL" clId="{362006B6-B34C-4246-A5F0-2C4E235C2680}" dt="2020-01-13T17:12:31.865" v="2" actId="27028"/>
        <pc:sldMasterMkLst>
          <pc:docMk/>
          <pc:sldMasterMk cId="915136419" sldId="2147483680"/>
        </pc:sldMasterMkLst>
        <pc:sldLayoutChg chg="add del">
          <pc:chgData name="Jessica N Wise" userId="fc88f7b4-0f21-4365-915e-f927eafecd78" providerId="ADAL" clId="{362006B6-B34C-4246-A5F0-2C4E235C2680}" dt="2020-01-13T17:12:31.865" v="2" actId="27028"/>
          <pc:sldLayoutMkLst>
            <pc:docMk/>
            <pc:sldMasterMk cId="915136419" sldId="2147483680"/>
            <pc:sldLayoutMk cId="3525147654" sldId="2147483681"/>
          </pc:sldLayoutMkLst>
        </pc:sldLayoutChg>
      </pc:sldMasterChg>
      <pc:sldMasterChg chg="addSldLayout modSldLayout">
        <pc:chgData name="Jessica N Wise" userId="fc88f7b4-0f21-4365-915e-f927eafecd78" providerId="ADAL" clId="{362006B6-B34C-4246-A5F0-2C4E235C2680}" dt="2020-01-13T17:20:26.826" v="82" actId="27028"/>
        <pc:sldMasterMkLst>
          <pc:docMk/>
          <pc:sldMasterMk cId="4072915826" sldId="2147483682"/>
        </pc:sldMasterMkLst>
        <pc:sldLayoutChg chg="replId">
          <pc:chgData name="Jessica N Wise" userId="fc88f7b4-0f21-4365-915e-f927eafecd78" providerId="ADAL" clId="{362006B6-B34C-4246-A5F0-2C4E235C2680}" dt="2020-01-13T17:12:31.865" v="2" actId="27028"/>
          <pc:sldLayoutMkLst>
            <pc:docMk/>
            <pc:sldMasterMk cId="4072915826" sldId="2147483682"/>
            <pc:sldLayoutMk cId="303271154" sldId="2147483681"/>
          </pc:sldLayoutMkLst>
        </pc:sldLayoutChg>
        <pc:sldLayoutChg chg="add">
          <pc:chgData name="Jessica N Wise" userId="fc88f7b4-0f21-4365-915e-f927eafecd78" providerId="ADAL" clId="{362006B6-B34C-4246-A5F0-2C4E235C2680}" dt="2020-01-13T17:20:26.826" v="82" actId="27028"/>
          <pc:sldLayoutMkLst>
            <pc:docMk/>
            <pc:sldMasterMk cId="4072915826" sldId="2147483682"/>
            <pc:sldLayoutMk cId="992528292"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oi.org/10.1016/j.jsat.2009.06.003"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williamwhitepapers.com/blog/2018/06/quality-of-life-in-early-recovery-and-beyond.html%201/3"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oi.org/10.1016/j.jsat.2009.06.00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46088"/>
            <a:ext cx="5486400" cy="3086100"/>
          </a:xfrm>
        </p:spPr>
      </p:sp>
      <p:sp>
        <p:nvSpPr>
          <p:cNvPr id="3" name="Notes Placeholder 2"/>
          <p:cNvSpPr>
            <a:spLocks noGrp="1"/>
          </p:cNvSpPr>
          <p:nvPr>
            <p:ph type="body" idx="1"/>
          </p:nvPr>
        </p:nvSpPr>
        <p:spPr>
          <a:xfrm>
            <a:off x="386961" y="3628150"/>
            <a:ext cx="6061965" cy="5229247"/>
          </a:xfrm>
        </p:spPr>
        <p:txBody>
          <a:bodyPr/>
          <a:lstStyle/>
          <a:p>
            <a:pPr>
              <a:spcAft>
                <a:spcPts val="300"/>
              </a:spcAft>
            </a:pPr>
            <a:r>
              <a:rPr lang="en-US" sz="1050" dirty="0"/>
              <a:t>This slide deck highlights two articles and a blog about recovery benchmarks and differences in recovery regarding quality of life issues for individuals depending on drug of choice; gender; and race/ethnicity. Understanding the benchmarks of recovery and the differences in individuals’ recovery experiences can help both peer support specialists and behavioral health professionals’ normalize recovery experiences. </a:t>
            </a:r>
          </a:p>
          <a:p>
            <a:pPr>
              <a:spcAft>
                <a:spcPts val="600"/>
              </a:spcAft>
            </a:pPr>
            <a:r>
              <a:rPr lang="en-US" sz="1050" dirty="0"/>
              <a:t>The slide deck is designed to be used by behavioral health academic faculty, trainers, and state agency staff members for a variety of audiences. Each slide has notes for the presenter to provide guidance if necessary. References are included on the slides and in the notes. If you require further information on this topic, please contact the Mountain Plains Addiction Technology Transfer Center (MPATTC). You are free to use these slides and pictures but please give credit to the MPATTC when using them by keeping the branding and referencing the ATTC at the beginning of your presentation.</a:t>
            </a:r>
          </a:p>
          <a:p>
            <a:pPr>
              <a:spcAft>
                <a:spcPts val="300"/>
              </a:spcAft>
            </a:pPr>
            <a:r>
              <a:rPr lang="en-US" sz="1050" dirty="0"/>
              <a:t>MPATTC is part of the SAMHSA-funded ATTC network that offers training/technical assistance (TA) services through a partnership with the University of North Dakota and University of Nevada Reno. The goal of the MPATTC is to improve the capacity of Region 8’s SUD treatment and recovery services workforce by using state-of-the-art training/TA, innovative web-based tools, and proven workforce development activities to expand access to learning, change clinician practice, and advance provider efficiencies, resulting in improved client outcomes. MPATTC training/TA recipients include behavioral health/SUD treatment/recovery administrators, managers, counselors, clinical supervisors, and recovery specialists; health professions academic educators; tribal health professionals; and key stakeholders from related systems of care (e.g., opioid treatment providers); state and local governments; provider associations; and specialized behavioral/primary healthcare providers. You can access additional information at www.mpattc.org. </a:t>
            </a:r>
          </a:p>
          <a:p>
            <a:pPr marL="119063" indent="-119063"/>
            <a:r>
              <a:rPr lang="en-US" sz="1050" b="1" dirty="0"/>
              <a:t>Sources</a:t>
            </a:r>
          </a:p>
          <a:p>
            <a:pPr marL="119063" indent="-119063"/>
            <a:r>
              <a:rPr lang="en-US" sz="1050" dirty="0"/>
              <a:t>Kelly, J. F., Greene, M. C., &amp; Bergman, B. G. (2018). Beyond abstinence: Changes in indices of quality of life with time in recovery in a nationally representative sample of U.S. adults. Alcoholism: Clinical &amp; Experimental Research, 42(4), 770-780.</a:t>
            </a:r>
          </a:p>
          <a:p>
            <a:pPr marL="119063" indent="-119063"/>
            <a:r>
              <a:rPr lang="en-US" sz="1050" dirty="0" err="1"/>
              <a:t>Laudet</a:t>
            </a:r>
            <a:r>
              <a:rPr lang="en-US" sz="1050" dirty="0"/>
              <a:t>, A. B., &amp; White, W. (2010). What are your priorities right now? Identifying service needs across recovery stages to inform service development. </a:t>
            </a:r>
            <a:r>
              <a:rPr lang="en-US" sz="1050" i="1" dirty="0"/>
              <a:t>Journal of Substance Abuse Treatment</a:t>
            </a:r>
            <a:r>
              <a:rPr lang="en-US" sz="1050" dirty="0"/>
              <a:t>, </a:t>
            </a:r>
            <a:r>
              <a:rPr lang="en-US" sz="1050" i="1" dirty="0"/>
              <a:t>38</a:t>
            </a:r>
            <a:r>
              <a:rPr lang="en-US" sz="1050" dirty="0"/>
              <a:t>(1), 51–59. </a:t>
            </a:r>
            <a:r>
              <a:rPr lang="en-US" sz="1050" dirty="0">
                <a:hlinkClick r:id="rId3"/>
              </a:rPr>
              <a:t>http://doi.org/10.1016/j.jsat.2009.06.003</a:t>
            </a:r>
            <a:endParaRPr lang="en-US" sz="1050" b="1" dirty="0">
              <a:solidFill>
                <a:srgbClr val="404040"/>
              </a:solidFill>
            </a:endParaRPr>
          </a:p>
          <a:p>
            <a:pPr marL="119063" indent="-119063"/>
            <a:r>
              <a:rPr lang="en-US" sz="1050" dirty="0"/>
              <a:t>White, W.L. (2018, June 18). Quality of Life in Early Recovery and Beyond. (Blog Post). Retrieved from </a:t>
            </a:r>
            <a:r>
              <a:rPr lang="en-US" sz="1050" dirty="0">
                <a:hlinkClick r:id="rId4"/>
              </a:rPr>
              <a:t>http://www.williamwhitepapers.com/blog/2018/06/quality-of-life-in-early-recovery-and-beyond.html 1/3</a:t>
            </a:r>
            <a:r>
              <a:rPr lang="en-US" sz="1050" dirty="0"/>
              <a:t>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2624589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385391" cy="3999171"/>
          </a:xfrm>
        </p:spPr>
        <p:txBody>
          <a:bodyPr/>
          <a:lstStyle/>
          <a:p>
            <a:r>
              <a:rPr lang="en-US" sz="1100" dirty="0">
                <a:solidFill>
                  <a:srgbClr val="404040"/>
                </a:solidFill>
              </a:rPr>
              <a:t>The Kelly and colleagues (2018) study found that individuals in recovery from OUD or stimulant use disorders may start off with a lower amount of resources as their disorder caused them to ‘burn through resources’ leaving few available when entering recovery. For example, in some cases individuals with OUDs were provided housing and monetary support from friends and family members while still in the active phase of their condition. As such, friends and family members may no longer be able or willing to help out even though the individual is in recovery which then requires new support to come from other sources, which may or may not be available within the individuals’ local community. This can put the individual at a distinct hardship, meaning that their recovery capital starts off lower than other individuals with SUDs.</a:t>
            </a:r>
          </a:p>
          <a:p>
            <a:endParaRPr lang="en-US" sz="1100" dirty="0">
              <a:solidFill>
                <a:srgbClr val="404040"/>
              </a:solidFill>
            </a:endParaRPr>
          </a:p>
          <a:p>
            <a:endParaRPr lang="en-US" sz="1100" dirty="0">
              <a:solidFill>
                <a:srgbClr val="404040"/>
              </a:solidFill>
            </a:endParaRPr>
          </a:p>
          <a:p>
            <a:pPr>
              <a:spcAft>
                <a:spcPts val="600"/>
              </a:spcAft>
            </a:pPr>
            <a:r>
              <a:rPr lang="en-US" sz="1100" b="1" dirty="0"/>
              <a:t>Sources</a:t>
            </a:r>
          </a:p>
          <a:p>
            <a:pPr marL="171450" indent="-171450">
              <a:spcAft>
                <a:spcPts val="600"/>
              </a:spcAft>
            </a:pPr>
            <a:r>
              <a:rPr lang="en-US" sz="1100" dirty="0"/>
              <a:t>Kelly, J. F., Greene, M. C., &amp; Bergman, B. G. (2018). Beyond abstinence: Changes in indices of quality of life with time in recovery in a nationally representative sample of U.S. adults. Alcoholism: Clinical &amp; Experimental Research, 42(4), 770-780.</a:t>
            </a:r>
          </a:p>
          <a:p>
            <a:pPr marL="171450" indent="-171450">
              <a:spcAft>
                <a:spcPts val="600"/>
              </a:spcAft>
            </a:pPr>
            <a:r>
              <a:rPr lang="en-US" sz="1100" dirty="0"/>
              <a:t>White, W.L. (2018, June 18). Quality of Life in Early Recovery and Beyond. (Blog Post). Retrieved from http://www.williamwhitepapers.com/blog/2018/06/quality-of-life-in-early-recovery-and-beyond.html 1/3</a:t>
            </a:r>
            <a:endParaRPr lang="en-US" dirty="0"/>
          </a:p>
          <a:p>
            <a:endParaRPr lang="en-US" dirty="0"/>
          </a:p>
        </p:txBody>
      </p:sp>
      <p:sp>
        <p:nvSpPr>
          <p:cNvPr id="4" name="Slide Number Placeholder 3"/>
          <p:cNvSpPr>
            <a:spLocks noGrp="1"/>
          </p:cNvSpPr>
          <p:nvPr>
            <p:ph type="sldNum" sz="quarter" idx="10"/>
          </p:nvPr>
        </p:nvSpPr>
        <p:spPr/>
        <p:txBody>
          <a:bodyPr/>
          <a:lstStyle/>
          <a:p>
            <a:fld id="{5B9F397E-6F7F-4916-A16A-69235CF40DB1}" type="slidenum">
              <a:rPr lang="en-US" smtClean="0"/>
              <a:t>10</a:t>
            </a:fld>
            <a:endParaRPr lang="en-US"/>
          </a:p>
        </p:txBody>
      </p:sp>
    </p:spTree>
    <p:extLst>
      <p:ext uri="{BB962C8B-B14F-4D97-AF65-F5344CB8AC3E}">
        <p14:creationId xmlns:p14="http://schemas.microsoft.com/office/powerpoint/2010/main" val="58745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73599"/>
          </a:xfrm>
        </p:spPr>
        <p:txBody>
          <a:bodyPr/>
          <a:lstStyle/>
          <a:p>
            <a:r>
              <a:rPr lang="en-US" sz="1100" dirty="0"/>
              <a:t>This final slide focuses on implications of the research reviewed. The first bullet comes from the </a:t>
            </a:r>
            <a:r>
              <a:rPr lang="en-US" sz="1100" dirty="0" err="1"/>
              <a:t>Laudet</a:t>
            </a:r>
            <a:r>
              <a:rPr lang="en-US" sz="1100" dirty="0"/>
              <a:t> &amp; White (2010) research, the next three bullets come from the Kelly et al. (2018) research, and the last bullet is a quote from the White (2018) blog. Overall, the point is… while being in recovery is positive, it does not mean that all problems have been resolved; that early recovery is a risky time for individuals; and that many individuals due to higher levels of problem severity need extended support and resources before the benefits of recovery are experienced. Both peers and practitioners can help ‘normalize’ the ups and downs experienced in recovery. </a:t>
            </a:r>
          </a:p>
          <a:p>
            <a:endParaRPr lang="en-US" sz="1100" dirty="0"/>
          </a:p>
          <a:p>
            <a:endParaRPr lang="en-US" sz="1100" dirty="0"/>
          </a:p>
          <a:p>
            <a:pPr marL="171450" indent="-171450">
              <a:spcAft>
                <a:spcPts val="600"/>
              </a:spcAft>
            </a:pPr>
            <a:r>
              <a:rPr lang="en-US" sz="1100" b="1" dirty="0"/>
              <a:t>Sources</a:t>
            </a:r>
          </a:p>
          <a:p>
            <a:pPr marL="171450" indent="-171450">
              <a:spcAft>
                <a:spcPts val="600"/>
              </a:spcAft>
            </a:pPr>
            <a:r>
              <a:rPr lang="en-US" sz="1100" dirty="0"/>
              <a:t>Kelly, J. F., Greene, M. C., &amp; Bergman, B. G. (2018). Beyond abstinence: Changes in indices of quality of life with time in recovery in a nationally representative sample of U.S. adults. Alcoholism: Clinical &amp; Experimental Research, 42(4), 770-780.</a:t>
            </a:r>
          </a:p>
          <a:p>
            <a:pPr marL="171450" indent="-171450">
              <a:spcAft>
                <a:spcPts val="600"/>
              </a:spcAft>
            </a:pPr>
            <a:r>
              <a:rPr lang="en-US" sz="1100" dirty="0" err="1"/>
              <a:t>Laudet</a:t>
            </a:r>
            <a:r>
              <a:rPr lang="en-US" sz="1100" dirty="0"/>
              <a:t>, A. B., &amp; White, W. (2010). What are your priorities right now? Identifying service needs across recovery stages to inform service development. </a:t>
            </a:r>
            <a:r>
              <a:rPr lang="en-US" sz="1100" i="1" dirty="0"/>
              <a:t>Journal of Substance Abuse Treatment</a:t>
            </a:r>
            <a:r>
              <a:rPr lang="en-US" sz="1100" dirty="0"/>
              <a:t>, </a:t>
            </a:r>
            <a:r>
              <a:rPr lang="en-US" sz="1100" i="1" dirty="0"/>
              <a:t>38</a:t>
            </a:r>
            <a:r>
              <a:rPr lang="en-US" sz="1100" dirty="0"/>
              <a:t>(1), 51–59. </a:t>
            </a:r>
            <a:r>
              <a:rPr lang="en-US" sz="1100" dirty="0">
                <a:hlinkClick r:id="rId3"/>
              </a:rPr>
              <a:t>http://doi.org/10.1016/j.jsat.2009.06.003</a:t>
            </a:r>
            <a:endParaRPr lang="en-US" sz="1100" dirty="0"/>
          </a:p>
          <a:p>
            <a:pPr marL="171450" indent="-171450">
              <a:spcAft>
                <a:spcPts val="600"/>
              </a:spcAft>
            </a:pPr>
            <a:r>
              <a:rPr lang="en-US" sz="1100" dirty="0"/>
              <a:t>White, W.L. (2018, June 18). Quality of Life in Early Recovery and Beyond. (Blog Post). Retrieved from http://www.williamwhitepapers.com/blog/2018/06/quality-of-life-in-early-recovery-and-beyond.html 1/3</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5B9F397E-6F7F-4916-A16A-69235CF40DB1}" type="slidenum">
              <a:rPr lang="en-US" smtClean="0"/>
              <a:t>11</a:t>
            </a:fld>
            <a:endParaRPr lang="en-US"/>
          </a:p>
        </p:txBody>
      </p:sp>
    </p:spTree>
    <p:extLst>
      <p:ext uri="{BB962C8B-B14F-4D97-AF65-F5344CB8AC3E}">
        <p14:creationId xmlns:p14="http://schemas.microsoft.com/office/powerpoint/2010/main" val="313411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217727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34211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sz="1100" dirty="0"/>
              <a:t>Currently, a body of research exists that provides peers and behavioral health professionals with information regarding the different problems/issues that individuals’ experience in recovery. For example, individuals in early recovery focus on different problems than individuals in late recovery. These ‘recovery benchmarks’ can help normalize what individuals’ experience in different stages of recovery, which can provide relief to individuals and guidance to peer support specialists and behavioral health professionals. Previous to these studies, little knowledge existed about these differences in early and late recovery.</a:t>
            </a:r>
          </a:p>
          <a:p>
            <a:endParaRPr lang="en-US" sz="1100" dirty="0"/>
          </a:p>
          <a:p>
            <a:endParaRPr lang="en-US" sz="1100" dirty="0"/>
          </a:p>
          <a:p>
            <a:endParaRPr lang="en-US" sz="1100" dirty="0"/>
          </a:p>
          <a:p>
            <a:endParaRPr lang="en-US" sz="1100" dirty="0"/>
          </a:p>
          <a:p>
            <a:endParaRPr lang="en-US" sz="1100" dirty="0"/>
          </a:p>
          <a:p>
            <a:r>
              <a:rPr lang="en-US" sz="1100" b="1" dirty="0"/>
              <a:t>Source</a:t>
            </a:r>
          </a:p>
          <a:p>
            <a:pPr marL="174625" indent="-174625"/>
            <a:r>
              <a:rPr lang="en-US" sz="1100" dirty="0" err="1"/>
              <a:t>Laudet</a:t>
            </a:r>
            <a:r>
              <a:rPr lang="en-US" sz="1100" dirty="0"/>
              <a:t>, A. B. &amp; White, W. (2010). What are your priorities right now? Identifying service needs across recovery stages to inform service development. </a:t>
            </a:r>
            <a:r>
              <a:rPr lang="en-US" sz="1100" i="1" dirty="0"/>
              <a:t>Journal of Substance Abuse Treatment</a:t>
            </a:r>
            <a:r>
              <a:rPr lang="en-US" sz="1100" dirty="0"/>
              <a:t>, </a:t>
            </a:r>
            <a:r>
              <a:rPr lang="en-US" sz="1100" i="1" dirty="0"/>
              <a:t>38</a:t>
            </a:r>
            <a:r>
              <a:rPr lang="en-US" sz="1100" dirty="0"/>
              <a:t>(1), 51–59. http://doi.org/10.1016/j.jsat.2009.06.003</a:t>
            </a:r>
          </a:p>
          <a:p>
            <a:pPr marL="174625" indent="-174625"/>
            <a:endParaRPr lang="en-US" sz="1100" dirty="0"/>
          </a:p>
          <a:p>
            <a:pPr marL="174625" indent="-174625"/>
            <a:endParaRPr lang="en-US" sz="1100" dirty="0"/>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50" dirty="0"/>
              <a:t>Image credits: </a:t>
            </a:r>
            <a:r>
              <a:rPr lang="en-US" sz="1100" dirty="0"/>
              <a:t>Getty Images (purchased image)</a:t>
            </a:r>
            <a:r>
              <a:rPr lang="en-US" sz="1050" dirty="0"/>
              <a:t> </a:t>
            </a:r>
          </a:p>
          <a:p>
            <a:pPr marL="174625" indent="-174625"/>
            <a:endParaRPr lang="en-US" sz="1100" dirty="0"/>
          </a:p>
          <a:p>
            <a:endParaRPr lang="en-US" dirty="0"/>
          </a:p>
        </p:txBody>
      </p:sp>
      <p:sp>
        <p:nvSpPr>
          <p:cNvPr id="4" name="Slide Number Placeholder 3"/>
          <p:cNvSpPr>
            <a:spLocks noGrp="1"/>
          </p:cNvSpPr>
          <p:nvPr>
            <p:ph type="sldNum" sz="quarter" idx="10"/>
          </p:nvPr>
        </p:nvSpPr>
        <p:spPr/>
        <p:txBody>
          <a:bodyPr/>
          <a:lstStyle/>
          <a:p>
            <a:fld id="{5B9F397E-6F7F-4916-A16A-69235CF40DB1}" type="slidenum">
              <a:rPr lang="en-US" smtClean="0"/>
              <a:t>3</a:t>
            </a:fld>
            <a:endParaRPr lang="en-US"/>
          </a:p>
        </p:txBody>
      </p:sp>
    </p:spTree>
    <p:extLst>
      <p:ext uri="{BB962C8B-B14F-4D97-AF65-F5344CB8AC3E}">
        <p14:creationId xmlns:p14="http://schemas.microsoft.com/office/powerpoint/2010/main" val="54211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9980"/>
            <a:ext cx="5486400" cy="3631019"/>
          </a:xfrm>
        </p:spPr>
        <p:txBody>
          <a:bodyPr/>
          <a:lstStyle/>
          <a:p>
            <a:pPr>
              <a:spcAft>
                <a:spcPts val="600"/>
              </a:spcAft>
            </a:pPr>
            <a:r>
              <a:rPr lang="en-US" sz="1100" dirty="0"/>
              <a:t>The study conducted by </a:t>
            </a:r>
            <a:r>
              <a:rPr lang="en-US" sz="1100" dirty="0" err="1"/>
              <a:t>Laudet</a:t>
            </a:r>
            <a:r>
              <a:rPr lang="en-US" sz="1100" dirty="0"/>
              <a:t> and White found 4 distinct stages of recovery: less than six month; 6 to 18 months; 18 to 36 months; and 3 years and over. Go over these stages with participants and ask for their reactions to the stages.</a:t>
            </a:r>
          </a:p>
          <a:p>
            <a:r>
              <a:rPr lang="en-US" sz="1100" dirty="0"/>
              <a:t>Individuals in recovery continue to experience many difficulties even years after establishing sobriety/abstinence. Support in many different life areas was required even after sobriety was reached. This is an important concept for peers and practitioners to understand, especially when planning or delivering peer support services. These four stages could be helpful to peers and practitioners as … ‘milestones or turning points that can highlight periods of vulnerability, resilience, or growth in adaptive change; and in turn, could inform the types of services that may be needed for which individuals and at what junctures, to support long term recovery.’ p.771 Kelly et al., 2018.</a:t>
            </a:r>
          </a:p>
          <a:p>
            <a:endParaRPr lang="en-US" sz="1100" dirty="0"/>
          </a:p>
          <a:p>
            <a:endParaRPr lang="en-US" sz="1100" dirty="0"/>
          </a:p>
          <a:p>
            <a:r>
              <a:rPr lang="en-US" sz="1100" b="1" dirty="0"/>
              <a:t>Source</a:t>
            </a:r>
          </a:p>
          <a:p>
            <a:pPr marL="174625" indent="-174625"/>
            <a:r>
              <a:rPr lang="en-US" sz="1100" dirty="0" err="1"/>
              <a:t>Laudet</a:t>
            </a:r>
            <a:r>
              <a:rPr lang="en-US" sz="1100" dirty="0"/>
              <a:t>, A. B. &amp; White, W. (2010). What are your priorities right now? Identifying service needs across recovery stages to inform service development. </a:t>
            </a:r>
            <a:r>
              <a:rPr lang="en-US" sz="1100" i="1" dirty="0"/>
              <a:t>Journal of Substance Abuse Treatment</a:t>
            </a:r>
            <a:r>
              <a:rPr lang="en-US" sz="1100" dirty="0"/>
              <a:t>, </a:t>
            </a:r>
            <a:r>
              <a:rPr lang="en-US" sz="1100" i="1" dirty="0"/>
              <a:t>38</a:t>
            </a:r>
            <a:r>
              <a:rPr lang="en-US" sz="1100" dirty="0"/>
              <a:t>(1), 51–59. http://doi.org/10.1016/j.jsat.2009.06.003</a:t>
            </a:r>
          </a:p>
          <a:p>
            <a:endParaRPr lang="en-US" dirty="0"/>
          </a:p>
          <a:p>
            <a:r>
              <a:rPr lang="en-US" sz="1100" dirty="0"/>
              <a:t>Image credits: </a:t>
            </a:r>
            <a:r>
              <a:rPr lang="en-US" dirty="0"/>
              <a:t>Getty Images (purchased image)</a:t>
            </a:r>
            <a:r>
              <a:rPr lang="en-US" sz="1100" dirty="0"/>
              <a:t> </a:t>
            </a:r>
          </a:p>
        </p:txBody>
      </p:sp>
      <p:sp>
        <p:nvSpPr>
          <p:cNvPr id="4" name="Slide Number Placeholder 3"/>
          <p:cNvSpPr>
            <a:spLocks noGrp="1"/>
          </p:cNvSpPr>
          <p:nvPr>
            <p:ph type="sldNum" sz="quarter" idx="10"/>
          </p:nvPr>
        </p:nvSpPr>
        <p:spPr/>
        <p:txBody>
          <a:bodyPr/>
          <a:lstStyle/>
          <a:p>
            <a:fld id="{5B9F397E-6F7F-4916-A16A-69235CF40DB1}" type="slidenum">
              <a:rPr lang="en-US" smtClean="0"/>
              <a:t>4</a:t>
            </a:fld>
            <a:endParaRPr lang="en-US"/>
          </a:p>
        </p:txBody>
      </p:sp>
    </p:spTree>
    <p:extLst>
      <p:ext uri="{BB962C8B-B14F-4D97-AF65-F5344CB8AC3E}">
        <p14:creationId xmlns:p14="http://schemas.microsoft.com/office/powerpoint/2010/main" val="252430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09803"/>
          </a:xfrm>
        </p:spPr>
        <p:txBody>
          <a:bodyPr/>
          <a:lstStyle/>
          <a:p>
            <a:pPr>
              <a:spcAft>
                <a:spcPts val="600"/>
              </a:spcAft>
            </a:pPr>
            <a:r>
              <a:rPr lang="en-US" sz="1100" dirty="0"/>
              <a:t>In addition to the four distinct stages of recovery, the </a:t>
            </a:r>
            <a:r>
              <a:rPr lang="en-US" sz="1100" dirty="0" err="1"/>
              <a:t>Laudet</a:t>
            </a:r>
            <a:r>
              <a:rPr lang="en-US" sz="1100" dirty="0"/>
              <a:t> and White study found that life priorities changed based on the stage of recovery (e.g., early, middle, and late).  For example, it was found that almost half of the individuals in Early Recovery were focused on recovery (staying abstinent) goals during the first six months of recovery, while only a third of the individuals with 3 or more years of recovery were focused on their recovery. This did not mean that after 3 years individuals weren’t worried about remaining abstinent or sober, but they were just more worried about other life issues like employment. This information is important to know so that peers and practitioners can adapt their recovery services depending on individuals’ stage of recovery.</a:t>
            </a:r>
          </a:p>
          <a:p>
            <a:r>
              <a:rPr lang="en-US" sz="1100" dirty="0"/>
              <a:t>When reviewing this chart, see if anyone remarks on the statistic that concern about sobriety/abstinence returns and increases at the 18 to 36 month stage, which is higher than the early recovery stage. </a:t>
            </a:r>
          </a:p>
          <a:p>
            <a:endParaRPr lang="en-US" sz="1100" dirty="0"/>
          </a:p>
          <a:p>
            <a:r>
              <a:rPr lang="en-US" sz="1100" b="1" dirty="0"/>
              <a:t>Source</a:t>
            </a:r>
          </a:p>
          <a:p>
            <a:pPr marL="174625" indent="-174625"/>
            <a:r>
              <a:rPr lang="en-US" sz="1100" dirty="0" err="1"/>
              <a:t>Laudet</a:t>
            </a:r>
            <a:r>
              <a:rPr lang="en-US" sz="1100" dirty="0"/>
              <a:t>, A. B., &amp; White, W. (2010). What are your priorities right now? Identifying service needs across recovery stages to inform service development. </a:t>
            </a:r>
            <a:r>
              <a:rPr lang="en-US" sz="1100" i="1" dirty="0"/>
              <a:t>Journal of Substance Abuse Treatment</a:t>
            </a:r>
            <a:r>
              <a:rPr lang="en-US" sz="1100" dirty="0"/>
              <a:t>, </a:t>
            </a:r>
            <a:r>
              <a:rPr lang="en-US" sz="1100" i="1" dirty="0"/>
              <a:t>38</a:t>
            </a:r>
            <a:r>
              <a:rPr lang="en-US" sz="1100" dirty="0"/>
              <a:t>(1), 51–59. http://doi.org/10.1016/j.jsat.2009.06.003</a:t>
            </a:r>
          </a:p>
          <a:p>
            <a:endParaRPr lang="en-US" dirty="0"/>
          </a:p>
        </p:txBody>
      </p:sp>
      <p:sp>
        <p:nvSpPr>
          <p:cNvPr id="4" name="Slide Number Placeholder 3"/>
          <p:cNvSpPr>
            <a:spLocks noGrp="1"/>
          </p:cNvSpPr>
          <p:nvPr>
            <p:ph type="sldNum" sz="quarter" idx="10"/>
          </p:nvPr>
        </p:nvSpPr>
        <p:spPr/>
        <p:txBody>
          <a:bodyPr/>
          <a:lstStyle/>
          <a:p>
            <a:fld id="{5B9F397E-6F7F-4916-A16A-69235CF40DB1}" type="slidenum">
              <a:rPr lang="en-US" smtClean="0"/>
              <a:t>5</a:t>
            </a:fld>
            <a:endParaRPr lang="en-US"/>
          </a:p>
        </p:txBody>
      </p:sp>
    </p:spTree>
    <p:extLst>
      <p:ext uri="{BB962C8B-B14F-4D97-AF65-F5344CB8AC3E}">
        <p14:creationId xmlns:p14="http://schemas.microsoft.com/office/powerpoint/2010/main" val="240747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100" dirty="0">
                <a:solidFill>
                  <a:prstClr val="black"/>
                </a:solidFill>
              </a:rPr>
              <a:t>This research looked at sleep patterns in early recovery and found that individuals that used alcohol to help them sleep continued to experience disrupted sleep even after stopping alcohol use. It is important that peers and practitioners ask questions about an individual’s sleep patterns, especially in early recovery as it could serve as a relapse trigger.</a:t>
            </a:r>
          </a:p>
          <a:p>
            <a:r>
              <a:rPr lang="en-US" sz="1100" dirty="0">
                <a:solidFill>
                  <a:prstClr val="black"/>
                </a:solidFill>
              </a:rPr>
              <a:t>Recommendations can be made for individuals to try activities that combat sleep disturbances (e.g., meditation, new bedtime routines, soothing sound, or relaxation app, etc.). Referrals to physicians or other health professionals regarding sleep-related problems is essential along with the caveat about avoiding the use of Ambien and other non- benzodiazepines is addressed.</a:t>
            </a:r>
          </a:p>
          <a:p>
            <a:endParaRPr lang="en-US" sz="1100" dirty="0"/>
          </a:p>
          <a:p>
            <a:endParaRPr lang="en-US" sz="1100" dirty="0"/>
          </a:p>
          <a:p>
            <a:endParaRPr lang="en-US" sz="1100" dirty="0"/>
          </a:p>
          <a:p>
            <a:r>
              <a:rPr lang="en-US" sz="1100" b="1" dirty="0"/>
              <a:t>Source</a:t>
            </a:r>
          </a:p>
          <a:p>
            <a:pPr marL="174625" indent="-174625"/>
            <a:r>
              <a:rPr lang="en-US" sz="1100" dirty="0" err="1"/>
              <a:t>Kolla</a:t>
            </a:r>
            <a:r>
              <a:rPr lang="en-US" sz="1100" dirty="0"/>
              <a:t>, B.P., </a:t>
            </a:r>
            <a:r>
              <a:rPr lang="en-US" sz="1100" dirty="0" err="1"/>
              <a:t>Schneekloth</a:t>
            </a:r>
            <a:r>
              <a:rPr lang="en-US" sz="1100" dirty="0"/>
              <a:t>, T., </a:t>
            </a:r>
            <a:r>
              <a:rPr lang="en-US" sz="1100" dirty="0" err="1"/>
              <a:t>Biernacka</a:t>
            </a:r>
            <a:r>
              <a:rPr lang="en-US" sz="1100" dirty="0"/>
              <a:t>, J., </a:t>
            </a:r>
            <a:r>
              <a:rPr lang="en-US" sz="1100" dirty="0" err="1"/>
              <a:t>Mansukhani</a:t>
            </a:r>
            <a:r>
              <a:rPr lang="en-US" sz="1100" dirty="0"/>
              <a:t>, M., </a:t>
            </a:r>
            <a:r>
              <a:rPr lang="en-US" sz="1100" dirty="0" err="1"/>
              <a:t>Geske,J</a:t>
            </a:r>
            <a:r>
              <a:rPr lang="en-US" sz="1100" dirty="0"/>
              <a:t>., </a:t>
            </a:r>
            <a:r>
              <a:rPr lang="en-US" sz="1100" dirty="0" err="1"/>
              <a:t>Karpyak</a:t>
            </a:r>
            <a:r>
              <a:rPr lang="en-US" sz="1100" dirty="0"/>
              <a:t>, V., </a:t>
            </a:r>
            <a:r>
              <a:rPr lang="en-US" sz="1100" i="1" dirty="0"/>
              <a:t>et al. The course of sleep disturbances in early alcohol recovery: an observational cohort study </a:t>
            </a:r>
            <a:r>
              <a:rPr lang="en-US" sz="1100" dirty="0"/>
              <a:t>The American Journal on Addictions, 23 (2014), pp. 21-26</a:t>
            </a:r>
          </a:p>
          <a:p>
            <a:endParaRPr lang="en-US" sz="1100" dirty="0">
              <a:solidFill>
                <a:prstClr val="black"/>
              </a:solidFill>
            </a:endParaRPr>
          </a:p>
          <a:p>
            <a:endParaRPr lang="en-US" sz="1100" dirty="0">
              <a:solidFill>
                <a:prstClr val="black"/>
              </a:solidFill>
            </a:endParaRPr>
          </a:p>
          <a:p>
            <a:r>
              <a:rPr lang="en-US" sz="1100" dirty="0"/>
              <a:t>Image credits: </a:t>
            </a:r>
            <a:r>
              <a:rPr lang="en-US" dirty="0"/>
              <a:t>Getty Images (purchased image)</a:t>
            </a:r>
            <a:r>
              <a:rPr lang="en-US" sz="1100" dirty="0"/>
              <a:t> </a:t>
            </a:r>
          </a:p>
        </p:txBody>
      </p:sp>
      <p:sp>
        <p:nvSpPr>
          <p:cNvPr id="4" name="Slide Number Placeholder 3"/>
          <p:cNvSpPr>
            <a:spLocks noGrp="1"/>
          </p:cNvSpPr>
          <p:nvPr>
            <p:ph type="sldNum" sz="quarter" idx="10"/>
          </p:nvPr>
        </p:nvSpPr>
        <p:spPr/>
        <p:txBody>
          <a:bodyPr/>
          <a:lstStyle/>
          <a:p>
            <a:fld id="{5B9F397E-6F7F-4916-A16A-69235CF40DB1}" type="slidenum">
              <a:rPr lang="en-US" smtClean="0"/>
              <a:t>6</a:t>
            </a:fld>
            <a:endParaRPr lang="en-US"/>
          </a:p>
        </p:txBody>
      </p:sp>
    </p:spTree>
    <p:extLst>
      <p:ext uri="{BB962C8B-B14F-4D97-AF65-F5344CB8AC3E}">
        <p14:creationId xmlns:p14="http://schemas.microsoft.com/office/powerpoint/2010/main" val="337349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97152"/>
          </a:xfrm>
        </p:spPr>
        <p:txBody>
          <a:bodyPr/>
          <a:lstStyle/>
          <a:p>
            <a:r>
              <a:rPr lang="en-US" sz="1100" dirty="0"/>
              <a:t>This finding is especially important to share with individuals in early recovery. For example, an individual may think… ‘I am in recovery, attending counseling and support groups and not using alcohol and other drugs. Why don’t I feel happier or pleased about the positive steps I am taking?’ According to Kelly and colleagues (2018), two explanations may be helpful: 1) as individuals start to be able to think more clearly, they can reflect on the toll their SUDs have had on their life, which can create feelings of sadness; and 2) as they reflect they may experience guilt and/or remorse, which may lead to decreases in hope that things can change. Explaining these processes as a normal part of recovery and that happiness and self-esteem will increase over time is important. </a:t>
            </a:r>
          </a:p>
          <a:p>
            <a:endParaRPr lang="en-US" sz="1100" dirty="0"/>
          </a:p>
          <a:p>
            <a:endParaRPr lang="en-US" sz="1100" dirty="0"/>
          </a:p>
          <a:p>
            <a:pPr>
              <a:spcAft>
                <a:spcPts val="600"/>
              </a:spcAft>
            </a:pPr>
            <a:r>
              <a:rPr lang="en-US" sz="1100" b="1" dirty="0"/>
              <a:t>Sources</a:t>
            </a:r>
          </a:p>
          <a:p>
            <a:pPr marL="171450" indent="-171450">
              <a:spcAft>
                <a:spcPts val="600"/>
              </a:spcAft>
            </a:pPr>
            <a:r>
              <a:rPr lang="en-US" sz="1100" dirty="0"/>
              <a:t>Kelly, J. F., Greene, M. C., &amp; Bergman, B. G. (2018). Beyond abstinence: Changes in indices of quality of life with time in recovery in a nationally representative sample of U.S. adults. Alcoholism: Clinical &amp; Experimental Research, 42(4), 770-780.</a:t>
            </a:r>
          </a:p>
          <a:p>
            <a:pPr marL="171450" indent="-171450">
              <a:spcAft>
                <a:spcPts val="600"/>
              </a:spcAft>
            </a:pPr>
            <a:r>
              <a:rPr lang="en-US" sz="1100" dirty="0"/>
              <a:t>White, W.L. (2018, June 18). Quality of Life in Early Recovery and Beyond. (Blog Post). Retrieved from http://www.williamwhitepapers.com/blog/2018/06/quality-of-life-in-early-recovery-and-beyond.html 1/3</a:t>
            </a:r>
          </a:p>
          <a:p>
            <a:endParaRPr lang="en-US" sz="1100" dirty="0"/>
          </a:p>
          <a:p>
            <a:r>
              <a:rPr lang="en-US" sz="1050" dirty="0"/>
              <a:t>Image credits: </a:t>
            </a:r>
            <a:r>
              <a:rPr lang="en-US" sz="1100" dirty="0"/>
              <a:t>Getty Images (purchased image)</a:t>
            </a:r>
            <a:r>
              <a:rPr lang="en-US" sz="1050" dirty="0"/>
              <a:t> </a:t>
            </a:r>
          </a:p>
        </p:txBody>
      </p:sp>
      <p:sp>
        <p:nvSpPr>
          <p:cNvPr id="4" name="Slide Number Placeholder 3"/>
          <p:cNvSpPr>
            <a:spLocks noGrp="1"/>
          </p:cNvSpPr>
          <p:nvPr>
            <p:ph type="sldNum" sz="quarter" idx="10"/>
          </p:nvPr>
        </p:nvSpPr>
        <p:spPr/>
        <p:txBody>
          <a:bodyPr/>
          <a:lstStyle/>
          <a:p>
            <a:fld id="{5B9F397E-6F7F-4916-A16A-69235CF40DB1}" type="slidenum">
              <a:rPr lang="en-US" smtClean="0"/>
              <a:t>7</a:t>
            </a:fld>
            <a:endParaRPr lang="en-US"/>
          </a:p>
        </p:txBody>
      </p:sp>
    </p:spTree>
    <p:extLst>
      <p:ext uri="{BB962C8B-B14F-4D97-AF65-F5344CB8AC3E}">
        <p14:creationId xmlns:p14="http://schemas.microsoft.com/office/powerpoint/2010/main" val="130151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Review this slide with participants and ask for their reactions. Kelly and colleagues’ study found that women faced greater challenges in recovery than men. It is important that peers and practitioners understand recovery for women may include less satisfaction with all aspects of recovery. As such, these reactions to recovery should be normalized for women and additional support/resources provided.</a:t>
            </a:r>
          </a:p>
          <a:p>
            <a:endParaRPr lang="en-US" sz="1100" dirty="0"/>
          </a:p>
          <a:p>
            <a:endParaRPr lang="en-US" sz="1100" dirty="0"/>
          </a:p>
          <a:p>
            <a:pPr>
              <a:spcAft>
                <a:spcPts val="600"/>
              </a:spcAft>
            </a:pPr>
            <a:r>
              <a:rPr lang="en-US" sz="1100" b="1" dirty="0"/>
              <a:t>Sources</a:t>
            </a:r>
          </a:p>
          <a:p>
            <a:pPr marL="171450" indent="-171450">
              <a:spcAft>
                <a:spcPts val="600"/>
              </a:spcAft>
            </a:pPr>
            <a:r>
              <a:rPr lang="en-US" sz="1100" dirty="0"/>
              <a:t>Kelly, J. F., Greene, M. C., &amp; Bergman, B. G. (2018). Beyond abstinence: Changes in indices of quality of life with time in recovery in a nationally representative sample of U.S. adults. Alcoholism: Clinical &amp; Experimental Research, 42(4), 770-780.</a:t>
            </a:r>
          </a:p>
          <a:p>
            <a:pPr marL="171450" indent="-171450">
              <a:spcAft>
                <a:spcPts val="600"/>
              </a:spcAft>
            </a:pPr>
            <a:r>
              <a:rPr lang="en-US" sz="1100" dirty="0"/>
              <a:t>White, W.L. (2018, June 18). Quality of Life in Early Recovery and Beyond. (Blog Post). Retrieved from http://www.williamwhitepapers.com/blog/2018/06/quality-of-life-in-early-recovery-and-beyond.html 1/3</a:t>
            </a:r>
          </a:p>
          <a:p>
            <a:endParaRPr lang="en-US" sz="1100" dirty="0"/>
          </a:p>
          <a:p>
            <a:r>
              <a:rPr lang="en-US" sz="1050" dirty="0"/>
              <a:t>Image credits: </a:t>
            </a:r>
            <a:r>
              <a:rPr lang="en-US" sz="1100" dirty="0"/>
              <a:t>Getty Images (purchased image)</a:t>
            </a:r>
            <a:r>
              <a:rPr lang="en-US" sz="1050" dirty="0"/>
              <a:t> </a:t>
            </a:r>
          </a:p>
        </p:txBody>
      </p:sp>
      <p:sp>
        <p:nvSpPr>
          <p:cNvPr id="4" name="Slide Number Placeholder 3"/>
          <p:cNvSpPr>
            <a:spLocks noGrp="1"/>
          </p:cNvSpPr>
          <p:nvPr>
            <p:ph type="sldNum" sz="quarter" idx="10"/>
          </p:nvPr>
        </p:nvSpPr>
        <p:spPr/>
        <p:txBody>
          <a:bodyPr/>
          <a:lstStyle/>
          <a:p>
            <a:fld id="{5B9F397E-6F7F-4916-A16A-69235CF40DB1}" type="slidenum">
              <a:rPr lang="en-US" smtClean="0"/>
              <a:t>8</a:t>
            </a:fld>
            <a:endParaRPr lang="en-US"/>
          </a:p>
        </p:txBody>
      </p:sp>
    </p:spTree>
    <p:extLst>
      <p:ext uri="{BB962C8B-B14F-4D97-AF65-F5344CB8AC3E}">
        <p14:creationId xmlns:p14="http://schemas.microsoft.com/office/powerpoint/2010/main" val="302563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Similarly, individuals reporting being of mixed race or Native American also experienced persistent and greater challenges in recovery than white men. Certainly issues related to historical and current trauma as well as living in areas impacted by poverty and neglect has a negative impact on recovery. Additional studies are needed to increase knowledge regarding how culture and ethnicity for individual with a mixed race or Native American background continue to face disadvantages that have a negative impact on their recovery status. </a:t>
            </a:r>
          </a:p>
          <a:p>
            <a:endParaRPr lang="en-US" sz="1100" dirty="0"/>
          </a:p>
          <a:p>
            <a:endParaRPr lang="en-US" sz="1100" dirty="0"/>
          </a:p>
          <a:p>
            <a:pPr>
              <a:spcAft>
                <a:spcPts val="600"/>
              </a:spcAft>
            </a:pPr>
            <a:r>
              <a:rPr lang="en-US" sz="1100" b="1" dirty="0"/>
              <a:t>Sources</a:t>
            </a:r>
          </a:p>
          <a:p>
            <a:pPr marL="171450" indent="-171450">
              <a:spcAft>
                <a:spcPts val="600"/>
              </a:spcAft>
            </a:pPr>
            <a:r>
              <a:rPr lang="en-US" sz="1100" dirty="0"/>
              <a:t>Kelly, J. F., Greene, M. C., &amp; Bergman, B. G. (2018). Beyond abstinence: Changes in indices of quality of life with time in recovery in a nationally representative sample of U.S. adults. Alcoholism: Clinical &amp; Experimental Research, 42(4), 770-780.</a:t>
            </a:r>
          </a:p>
          <a:p>
            <a:pPr marL="171450" indent="-171450">
              <a:spcAft>
                <a:spcPts val="600"/>
              </a:spcAft>
            </a:pPr>
            <a:r>
              <a:rPr lang="en-US" sz="1100" dirty="0"/>
              <a:t>White, W.L. (2018, June 18). Quality of Life in Early Recovery and Beyond. (Blog Post). Retrieved from </a:t>
            </a:r>
            <a:r>
              <a:rPr lang="en-US" sz="1100" dirty="0">
                <a:hlinkClick r:id="rId3"/>
              </a:rPr>
              <a:t>http://www.williamwhitepapers.com/blog/2018/06/quality-of-life-in-early-recovery-and-beyond.html 1/3</a:t>
            </a:r>
            <a:endParaRPr lang="en-US" sz="1100" dirty="0"/>
          </a:p>
          <a:p>
            <a:pPr marL="171450" indent="-171450">
              <a:spcAft>
                <a:spcPts val="600"/>
              </a:spcAft>
            </a:pPr>
            <a:endParaRPr lang="en-US" sz="1100" dirty="0"/>
          </a:p>
          <a:p>
            <a:pPr marL="171450" indent="-171450">
              <a:spcAft>
                <a:spcPts val="600"/>
              </a:spcAft>
            </a:pPr>
            <a:r>
              <a:rPr lang="en-US" sz="1050" dirty="0"/>
              <a:t>Image credits: </a:t>
            </a:r>
            <a:r>
              <a:rPr lang="en-US" sz="1100" dirty="0"/>
              <a:t>Getty Images (purchased image)</a:t>
            </a:r>
            <a:r>
              <a:rPr lang="en-US" sz="1050" dirty="0"/>
              <a:t> </a:t>
            </a:r>
          </a:p>
        </p:txBody>
      </p:sp>
      <p:sp>
        <p:nvSpPr>
          <p:cNvPr id="4" name="Slide Number Placeholder 3"/>
          <p:cNvSpPr>
            <a:spLocks noGrp="1"/>
          </p:cNvSpPr>
          <p:nvPr>
            <p:ph type="sldNum" sz="quarter" idx="10"/>
          </p:nvPr>
        </p:nvSpPr>
        <p:spPr/>
        <p:txBody>
          <a:bodyPr/>
          <a:lstStyle/>
          <a:p>
            <a:fld id="{5B9F397E-6F7F-4916-A16A-69235CF40DB1}" type="slidenum">
              <a:rPr lang="en-US" smtClean="0"/>
              <a:t>9</a:t>
            </a:fld>
            <a:endParaRPr lang="en-US"/>
          </a:p>
        </p:txBody>
      </p:sp>
    </p:spTree>
    <p:extLst>
      <p:ext uri="{BB962C8B-B14F-4D97-AF65-F5344CB8AC3E}">
        <p14:creationId xmlns:p14="http://schemas.microsoft.com/office/powerpoint/2010/main" val="2299316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mpattc.org/" TargetMode="External"/><Relationship Id="rId5" Type="http://schemas.openxmlformats.org/officeDocument/2006/relationships/hyperlink" Target="mailto:thomasine.heitkamp@und.edu" TargetMode="External"/><Relationship Id="rId4" Type="http://schemas.openxmlformats.org/officeDocument/2006/relationships/hyperlink" Target="mailto:nroget@casat.or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B2B4-634A-4C0D-A747-E36FFCA72AAC}"/>
              </a:ext>
            </a:extLst>
          </p:cNvPr>
          <p:cNvSpPr>
            <a:spLocks noGrp="1"/>
          </p:cNvSpPr>
          <p:nvPr>
            <p:ph type="ctrTitle"/>
          </p:nvPr>
        </p:nvSpPr>
        <p:spPr>
          <a:xfrm>
            <a:off x="914400" y="1567544"/>
            <a:ext cx="10363200" cy="1971613"/>
          </a:xfrm>
        </p:spPr>
        <p:txBody>
          <a:bodyPr anchor="ctr">
            <a:normAutofit/>
          </a:bodyPr>
          <a:lstStyle>
            <a:lvl1pPr algn="ctr">
              <a:defRPr/>
            </a:lvl1pPr>
          </a:lstStyle>
          <a:p>
            <a:endParaRPr lang="en-US" sz="4800" dirty="0">
              <a:latin typeface="Calibri" panose="020F0502020204030204" pitchFamily="34" charset="0"/>
              <a:cs typeface="Calibri" panose="020F0502020204030204" pitchFamily="34" charset="0"/>
            </a:endParaRPr>
          </a:p>
        </p:txBody>
      </p:sp>
      <p:sp>
        <p:nvSpPr>
          <p:cNvPr id="9" name="Subtitle 2">
            <a:extLst>
              <a:ext uri="{FF2B5EF4-FFF2-40B4-BE49-F238E27FC236}">
                <a16:creationId xmlns:a16="http://schemas.microsoft.com/office/drawing/2014/main" id="{7EF7F16C-43B2-4127-8BDF-399615B06277}"/>
              </a:ext>
            </a:extLst>
          </p:cNvPr>
          <p:cNvSpPr>
            <a:spLocks noGrp="1"/>
          </p:cNvSpPr>
          <p:nvPr>
            <p:ph type="subTitle" idx="1"/>
          </p:nvPr>
        </p:nvSpPr>
        <p:spPr>
          <a:xfrm>
            <a:off x="1524000" y="3716915"/>
            <a:ext cx="9144000" cy="969962"/>
          </a:xfrm>
        </p:spPr>
        <p:txBody>
          <a:bodyPr>
            <a:normAutofit/>
          </a:bodyPr>
          <a:lstStyle>
            <a:lvl1pPr marL="0" indent="0" algn="ctr">
              <a:buNone/>
              <a:defRPr/>
            </a:lvl1pPr>
          </a:lstStyle>
          <a:p>
            <a:endParaRPr lang="en-US" sz="3200" dirty="0">
              <a:latin typeface="Calibri" panose="020F0502020204030204" pitchFamily="34" charset="0"/>
              <a:cs typeface="Calibri" panose="020F0502020204030204" pitchFamily="34" charset="0"/>
            </a:endParaRPr>
          </a:p>
        </p:txBody>
      </p:sp>
      <p:pic>
        <p:nvPicPr>
          <p:cNvPr id="7" name="Picture Placeholder 7">
            <a:extLst>
              <a:ext uri="{FF2B5EF4-FFF2-40B4-BE49-F238E27FC236}">
                <a16:creationId xmlns:a16="http://schemas.microsoft.com/office/drawing/2014/main" id="{4BAD0179-9C22-466C-833C-9E08E0D45D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3007" y="4247616"/>
            <a:ext cx="4954653" cy="3291840"/>
          </a:xfrm>
          <a:prstGeom prst="rect">
            <a:avLst/>
          </a:prstGeom>
        </p:spPr>
      </p:pic>
      <p:pic>
        <p:nvPicPr>
          <p:cNvPr id="8" name="Picture 7">
            <a:extLst>
              <a:ext uri="{FF2B5EF4-FFF2-40B4-BE49-F238E27FC236}">
                <a16:creationId xmlns:a16="http://schemas.microsoft.com/office/drawing/2014/main" id="{D66697EC-4A05-47A5-A746-0D95232202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42" y="292506"/>
            <a:ext cx="6153819" cy="1097280"/>
          </a:xfrm>
          <a:prstGeom prst="rect">
            <a:avLst/>
          </a:prstGeom>
        </p:spPr>
      </p:pic>
    </p:spTree>
    <p:extLst>
      <p:ext uri="{BB962C8B-B14F-4D97-AF65-F5344CB8AC3E}">
        <p14:creationId xmlns:p14="http://schemas.microsoft.com/office/powerpoint/2010/main" val="110443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a:extLst>
              <a:ext uri="{FF2B5EF4-FFF2-40B4-BE49-F238E27FC236}">
                <a16:creationId xmlns:a16="http://schemas.microsoft.com/office/drawing/2014/main" id="{F9778760-03B6-431C-B7A7-FDE6B0D5291B}"/>
              </a:ext>
            </a:extLst>
          </p:cNvPr>
          <p:cNvPicPr>
            <a:picLocks noChangeAspect="1"/>
          </p:cNvPicPr>
          <p:nvPr userDrawn="1"/>
        </p:nvPicPr>
        <p:blipFill>
          <a:blip r:embed="rId3"/>
          <a:stretch>
            <a:fillRect/>
          </a:stretch>
        </p:blipFill>
        <p:spPr>
          <a:xfrm>
            <a:off x="170091" y="6211037"/>
            <a:ext cx="3066930" cy="548640"/>
          </a:xfrm>
          <a:prstGeom prst="rect">
            <a:avLst/>
          </a:prstGeom>
        </p:spPr>
      </p:pic>
    </p:spTree>
    <p:extLst>
      <p:ext uri="{BB962C8B-B14F-4D97-AF65-F5344CB8AC3E}">
        <p14:creationId xmlns:p14="http://schemas.microsoft.com/office/powerpoint/2010/main" val="274197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189286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9BBB43-FC7F-423E-8DF3-ED448A281D03}"/>
              </a:ext>
            </a:extLst>
          </p:cNvPr>
          <p:cNvPicPr>
            <a:picLocks noChangeAspect="1"/>
          </p:cNvPicPr>
          <p:nvPr userDrawn="1"/>
        </p:nvPicPr>
        <p:blipFill>
          <a:blip r:embed="rId2"/>
          <a:stretch>
            <a:fillRect/>
          </a:stretch>
        </p:blipFill>
        <p:spPr>
          <a:xfrm>
            <a:off x="2517915" y="4052698"/>
            <a:ext cx="7156170" cy="1280160"/>
          </a:xfrm>
          <a:prstGeom prst="rect">
            <a:avLst/>
          </a:prstGeom>
        </p:spPr>
      </p:pic>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lgn="ctr">
              <a:defRPr/>
            </a:lvl1pPr>
          </a:lstStyle>
          <a:p>
            <a:r>
              <a:rPr lang="en-US" dirty="0"/>
              <a:t>For more information, contact</a:t>
            </a:r>
          </a:p>
        </p:txBody>
      </p:sp>
      <p:sp>
        <p:nvSpPr>
          <p:cNvPr id="12" name="TextBox 11">
            <a:extLst>
              <a:ext uri="{FF2B5EF4-FFF2-40B4-BE49-F238E27FC236}">
                <a16:creationId xmlns:a16="http://schemas.microsoft.com/office/drawing/2014/main" id="{6DAA9369-541E-4B92-A93F-3058BC98C517}"/>
              </a:ext>
            </a:extLst>
          </p:cNvPr>
          <p:cNvSpPr txBox="1"/>
          <p:nvPr userDrawn="1"/>
        </p:nvSpPr>
        <p:spPr>
          <a:xfrm>
            <a:off x="6915751" y="2013228"/>
            <a:ext cx="4762904" cy="1415772"/>
          </a:xfrm>
          <a:prstGeom prst="rect">
            <a:avLst/>
          </a:prstGeom>
          <a:noFill/>
        </p:spPr>
        <p:txBody>
          <a:bodyPr wrap="square" rtlCol="0">
            <a:spAutoFit/>
          </a:bodyPr>
          <a:lstStyle/>
          <a:p>
            <a:pPr marL="0" indent="0" algn="ctr">
              <a:spcAft>
                <a:spcPts val="600"/>
              </a:spcAft>
              <a:buFont typeface="Arial" panose="020B0604020202020204" pitchFamily="34" charset="0"/>
              <a:buNone/>
            </a:pPr>
            <a:r>
              <a:rPr lang="en-US" sz="2800" dirty="0"/>
              <a:t>Nancy Roget, Co-Director</a:t>
            </a:r>
          </a:p>
          <a:p>
            <a:pPr marL="0" indent="0" algn="ctr">
              <a:spcAft>
                <a:spcPts val="600"/>
              </a:spcAft>
              <a:buFont typeface="Arial" panose="020B0604020202020204" pitchFamily="34" charset="0"/>
              <a:buNone/>
            </a:pPr>
            <a:r>
              <a:rPr lang="en-US" sz="2400" dirty="0"/>
              <a:t>University of Nevada, Reno</a:t>
            </a:r>
          </a:p>
          <a:p>
            <a:pPr marL="0" indent="0" algn="ctr">
              <a:spcAft>
                <a:spcPts val="600"/>
              </a:spcAft>
              <a:buFont typeface="Arial" panose="020B0604020202020204" pitchFamily="34" charset="0"/>
              <a:buNone/>
            </a:pPr>
            <a:r>
              <a:rPr lang="en-US" sz="2400" dirty="0">
                <a:hlinkClick r:id="rId4"/>
              </a:rPr>
              <a:t>nroget@casat.org</a:t>
            </a:r>
            <a:r>
              <a:rPr lang="en-US" sz="2400" dirty="0"/>
              <a:t> </a:t>
            </a:r>
          </a:p>
        </p:txBody>
      </p:sp>
      <p:sp>
        <p:nvSpPr>
          <p:cNvPr id="13" name="TextBox 12">
            <a:extLst>
              <a:ext uri="{FF2B5EF4-FFF2-40B4-BE49-F238E27FC236}">
                <a16:creationId xmlns:a16="http://schemas.microsoft.com/office/drawing/2014/main" id="{5881FD06-C5B4-4387-A1E8-582CF5D9BB74}"/>
              </a:ext>
            </a:extLst>
          </p:cNvPr>
          <p:cNvSpPr txBox="1"/>
          <p:nvPr userDrawn="1"/>
        </p:nvSpPr>
        <p:spPr>
          <a:xfrm>
            <a:off x="838200" y="2013228"/>
            <a:ext cx="5538696" cy="1415772"/>
          </a:xfrm>
          <a:prstGeom prst="rect">
            <a:avLst/>
          </a:prstGeom>
          <a:noFill/>
        </p:spPr>
        <p:txBody>
          <a:bodyPr wrap="none" rtlCol="0">
            <a:spAutoFit/>
          </a:bodyPr>
          <a:lstStyle/>
          <a:p>
            <a:pPr marL="0" indent="0" algn="ctr">
              <a:spcAft>
                <a:spcPts val="600"/>
              </a:spcAft>
              <a:buNone/>
            </a:pPr>
            <a:r>
              <a:rPr lang="en-US" sz="2800" dirty="0"/>
              <a:t>Thomasine Heitkamp, PI/Co-Director</a:t>
            </a:r>
          </a:p>
          <a:p>
            <a:pPr marL="0" indent="0" algn="ctr">
              <a:spcAft>
                <a:spcPts val="600"/>
              </a:spcAft>
              <a:buNone/>
            </a:pPr>
            <a:r>
              <a:rPr lang="en-US" sz="2400" dirty="0"/>
              <a:t>University of North Dakota</a:t>
            </a:r>
          </a:p>
          <a:p>
            <a:pPr marL="0" indent="0" algn="ctr">
              <a:spcAft>
                <a:spcPts val="600"/>
              </a:spcAft>
              <a:buNone/>
            </a:pPr>
            <a:r>
              <a:rPr lang="en-US" sz="2400" dirty="0"/>
              <a:t> </a:t>
            </a:r>
            <a:r>
              <a:rPr lang="en-US" sz="2400" dirty="0">
                <a:hlinkClick r:id="rId5"/>
              </a:rPr>
              <a:t>thomasine.heitkamp@und.edu</a:t>
            </a:r>
            <a:r>
              <a:rPr lang="en-US" sz="2400" dirty="0"/>
              <a:t> </a:t>
            </a:r>
          </a:p>
        </p:txBody>
      </p:sp>
      <p:sp>
        <p:nvSpPr>
          <p:cNvPr id="14" name="TextBox 13">
            <a:extLst>
              <a:ext uri="{FF2B5EF4-FFF2-40B4-BE49-F238E27FC236}">
                <a16:creationId xmlns:a16="http://schemas.microsoft.com/office/drawing/2014/main" id="{DD2458E6-D188-44A3-83DA-619327E3C8C5}"/>
              </a:ext>
            </a:extLst>
          </p:cNvPr>
          <p:cNvSpPr txBox="1"/>
          <p:nvPr userDrawn="1"/>
        </p:nvSpPr>
        <p:spPr>
          <a:xfrm>
            <a:off x="4802234" y="5799780"/>
            <a:ext cx="3149324" cy="584775"/>
          </a:xfrm>
          <a:prstGeom prst="rect">
            <a:avLst/>
          </a:prstGeom>
          <a:noFill/>
        </p:spPr>
        <p:txBody>
          <a:bodyPr wrap="none" rtlCol="0">
            <a:spAutoFit/>
          </a:bodyPr>
          <a:lstStyle/>
          <a:p>
            <a:pPr algn="ctr"/>
            <a:r>
              <a:rPr lang="en-US" sz="3200" b="0" dirty="0">
                <a:hlinkClick r:id="rId6"/>
              </a:rPr>
              <a:t>www.mpattc.org</a:t>
            </a:r>
            <a:r>
              <a:rPr lang="en-US" sz="3200" b="0" dirty="0"/>
              <a:t> </a:t>
            </a:r>
          </a:p>
        </p:txBody>
      </p:sp>
    </p:spTree>
    <p:extLst>
      <p:ext uri="{BB962C8B-B14F-4D97-AF65-F5344CB8AC3E}">
        <p14:creationId xmlns:p14="http://schemas.microsoft.com/office/powerpoint/2010/main" val="120818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F09D9A1-D889-4817-B39D-F59E9C68DF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pic>
        <p:nvPicPr>
          <p:cNvPr id="7" name="Picture 6">
            <a:extLst>
              <a:ext uri="{FF2B5EF4-FFF2-40B4-BE49-F238E27FC236}">
                <a16:creationId xmlns:a16="http://schemas.microsoft.com/office/drawing/2014/main" id="{4F1E7463-6CB7-456B-9EB7-EC0BDBABCE91}"/>
              </a:ext>
            </a:extLst>
          </p:cNvPr>
          <p:cNvPicPr>
            <a:picLocks noChangeAspect="1"/>
          </p:cNvPicPr>
          <p:nvPr userDrawn="1"/>
        </p:nvPicPr>
        <p:blipFill>
          <a:blip r:embed="rId4"/>
          <a:stretch>
            <a:fillRect/>
          </a:stretch>
        </p:blipFill>
        <p:spPr>
          <a:xfrm>
            <a:off x="170091" y="6184142"/>
            <a:ext cx="3451649" cy="617462"/>
          </a:xfrm>
          <a:prstGeom prst="rect">
            <a:avLst/>
          </a:prstGeom>
        </p:spPr>
      </p:pic>
    </p:spTree>
    <p:custDataLst>
      <p:tags r:id="rId1"/>
    </p:custDataLst>
    <p:extLst>
      <p:ext uri="{BB962C8B-B14F-4D97-AF65-F5344CB8AC3E}">
        <p14:creationId xmlns:p14="http://schemas.microsoft.com/office/powerpoint/2010/main" val="30327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E4D119-948C-46DD-836A-4AA891F7434E}" type="datetimeFigureOut">
              <a:rPr lang="en-US" smtClean="0">
                <a:solidFill>
                  <a:prstClr val="black">
                    <a:tint val="75000"/>
                  </a:prstClr>
                </a:solidFill>
              </a:rPr>
              <a:pPr/>
              <a:t>3/5/2020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0267D2-6E18-4DA3-B22B-44A6C239DB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52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sclaimer">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a:xfrm>
            <a:off x="170091" y="221905"/>
            <a:ext cx="11725130" cy="710639"/>
          </a:xfrm>
        </p:spPr>
        <p:txBody>
          <a:bodyPr>
            <a:normAutofit/>
          </a:bodyPr>
          <a:lstStyle>
            <a:lvl1pPr>
              <a:defRPr sz="4000"/>
            </a:lvl1pPr>
          </a:lstStyle>
          <a:p>
            <a:r>
              <a:rPr lang="en-US" sz="4000" dirty="0">
                <a:solidFill>
                  <a:srgbClr val="00467F"/>
                </a:solidFill>
              </a:rPr>
              <a:t>Disclaimer</a:t>
            </a:r>
            <a:endParaRPr lang="en-US" dirty="0"/>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a:xfrm>
            <a:off x="195497" y="1058490"/>
            <a:ext cx="11826412" cy="5125652"/>
          </a:xfrm>
        </p:spPr>
        <p:txBody>
          <a:bodyPr>
            <a:normAutofit/>
          </a:bodyPr>
          <a:lstStyle>
            <a:lvl1pPr marL="0" indent="0">
              <a:buNone/>
              <a:defRPr sz="2400"/>
            </a:lvl1pPr>
          </a:lstStyle>
          <a:p>
            <a:pPr lvl="0"/>
            <a:endParaRPr lang="en-US" dirty="0"/>
          </a:p>
        </p:txBody>
      </p:sp>
      <p:pic>
        <p:nvPicPr>
          <p:cNvPr id="6" name="Picture 5">
            <a:extLst>
              <a:ext uri="{FF2B5EF4-FFF2-40B4-BE49-F238E27FC236}">
                <a16:creationId xmlns:a16="http://schemas.microsoft.com/office/drawing/2014/main" id="{2C1C5A03-EAA9-4494-A98F-DCAAB6836FA8}"/>
              </a:ext>
            </a:extLst>
          </p:cNvPr>
          <p:cNvPicPr>
            <a:picLocks noChangeAspect="1"/>
          </p:cNvPicPr>
          <p:nvPr userDrawn="1"/>
        </p:nvPicPr>
        <p:blipFill>
          <a:blip r:embed="rId3"/>
          <a:stretch>
            <a:fillRect/>
          </a:stretch>
        </p:blipFill>
        <p:spPr>
          <a:xfrm>
            <a:off x="170091" y="6211037"/>
            <a:ext cx="3066930" cy="548640"/>
          </a:xfrm>
          <a:prstGeom prst="rect">
            <a:avLst/>
          </a:prstGeom>
        </p:spPr>
      </p:pic>
    </p:spTree>
    <p:extLst>
      <p:ext uri="{BB962C8B-B14F-4D97-AF65-F5344CB8AC3E}">
        <p14:creationId xmlns:p14="http://schemas.microsoft.com/office/powerpoint/2010/main" val="419859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40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marL="0" indent="0">
              <a:buNone/>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292FF0D-6A75-413D-806A-B4C7DCE688CB}"/>
              </a:ext>
            </a:extLst>
          </p:cNvPr>
          <p:cNvPicPr>
            <a:picLocks noChangeAspect="1"/>
          </p:cNvPicPr>
          <p:nvPr userDrawn="1"/>
        </p:nvPicPr>
        <p:blipFill>
          <a:blip r:embed="rId3"/>
          <a:stretch>
            <a:fillRect/>
          </a:stretch>
        </p:blipFill>
        <p:spPr>
          <a:xfrm>
            <a:off x="170091" y="6211037"/>
            <a:ext cx="3066930" cy="548640"/>
          </a:xfrm>
          <a:prstGeom prst="rect">
            <a:avLst/>
          </a:prstGeom>
        </p:spPr>
      </p:pic>
    </p:spTree>
    <p:extLst>
      <p:ext uri="{BB962C8B-B14F-4D97-AF65-F5344CB8AC3E}">
        <p14:creationId xmlns:p14="http://schemas.microsoft.com/office/powerpoint/2010/main" val="359387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40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52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Photo_no 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40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hasCustomPrompt="1"/>
          </p:nvPr>
        </p:nvSpPr>
        <p:spPr/>
        <p:txBody>
          <a:bodyPr/>
          <a:lstStyle>
            <a:lvl1pPr>
              <a:defRPr/>
            </a:lvl1pPr>
          </a:lstStyle>
          <a:p>
            <a:pPr lvl="0"/>
            <a:r>
              <a:rPr lang="en-US" dirty="0"/>
              <a:t>For using a picture as the central focus of the slide</a:t>
            </a:r>
          </a:p>
        </p:txBody>
      </p:sp>
    </p:spTree>
    <p:extLst>
      <p:ext uri="{BB962C8B-B14F-4D97-AF65-F5344CB8AC3E}">
        <p14:creationId xmlns:p14="http://schemas.microsoft.com/office/powerpoint/2010/main" val="11551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DC979CA-7561-4B78-8E99-6557F7E3C5A1}"/>
              </a:ext>
            </a:extLst>
          </p:cNvPr>
          <p:cNvPicPr>
            <a:picLocks noChangeAspect="1"/>
          </p:cNvPicPr>
          <p:nvPr userDrawn="1"/>
        </p:nvPicPr>
        <p:blipFill>
          <a:blip r:embed="rId3"/>
          <a:stretch>
            <a:fillRect/>
          </a:stretch>
        </p:blipFill>
        <p:spPr>
          <a:xfrm>
            <a:off x="170091" y="6211037"/>
            <a:ext cx="3066930" cy="548640"/>
          </a:xfrm>
          <a:prstGeom prst="rect">
            <a:avLst/>
          </a:prstGeom>
        </p:spPr>
      </p:pic>
    </p:spTree>
    <p:extLst>
      <p:ext uri="{BB962C8B-B14F-4D97-AF65-F5344CB8AC3E}">
        <p14:creationId xmlns:p14="http://schemas.microsoft.com/office/powerpoint/2010/main" val="110233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_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65E83CB-7B7D-4C5C-9763-4F228A359AD9}"/>
              </a:ext>
            </a:extLst>
          </p:cNvPr>
          <p:cNvPicPr>
            <a:picLocks noChangeAspect="1"/>
          </p:cNvPicPr>
          <p:nvPr userDrawn="1"/>
        </p:nvPicPr>
        <p:blipFill>
          <a:blip r:embed="rId3"/>
          <a:stretch>
            <a:fillRect/>
          </a:stretch>
        </p:blipFill>
        <p:spPr>
          <a:xfrm>
            <a:off x="170091" y="6211037"/>
            <a:ext cx="3066930" cy="548640"/>
          </a:xfrm>
          <a:prstGeom prst="rect">
            <a:avLst/>
          </a:prstGeom>
        </p:spPr>
      </p:pic>
    </p:spTree>
    <p:extLst>
      <p:ext uri="{BB962C8B-B14F-4D97-AF65-F5344CB8AC3E}">
        <p14:creationId xmlns:p14="http://schemas.microsoft.com/office/powerpoint/2010/main" val="371555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_no 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09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2915826"/>
      </p:ext>
    </p:extLst>
  </p:cSld>
  <p:clrMap bg1="lt1" tx1="dk1" bg2="lt2" tx2="dk2" accent1="accent1" accent2="accent2" accent3="accent3" accent4="accent4" accent5="accent5" accent6="accent6" hlink="hlink" folHlink="folHlink"/>
  <p:sldLayoutIdLst>
    <p:sldLayoutId id="2147483683" r:id="rId1"/>
    <p:sldLayoutId id="2147483699" r:id="rId2"/>
    <p:sldLayoutId id="2147483684" r:id="rId3"/>
    <p:sldLayoutId id="2147483705" r:id="rId4"/>
    <p:sldLayoutId id="2147483701" r:id="rId5"/>
    <p:sldLayoutId id="2147483686" r:id="rId6"/>
    <p:sldLayoutId id="2147483702" r:id="rId7"/>
    <p:sldLayoutId id="2147483687" r:id="rId8"/>
    <p:sldLayoutId id="2147483703" r:id="rId9"/>
    <p:sldLayoutId id="2147483690" r:id="rId10"/>
    <p:sldLayoutId id="2147483704" r:id="rId11"/>
    <p:sldLayoutId id="2147483700" r:id="rId12"/>
    <p:sldLayoutId id="2147483681" r:id="rId13"/>
    <p:sldLayoutId id="2147483706" r:id="rId14"/>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attcnetwork.org/centers/mountain-plains-attc/slidedecks4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E80D-AC60-4838-A2F8-BD3D52087599}"/>
              </a:ext>
            </a:extLst>
          </p:cNvPr>
          <p:cNvSpPr>
            <a:spLocks noGrp="1"/>
          </p:cNvSpPr>
          <p:nvPr>
            <p:ph type="ctrTitle"/>
          </p:nvPr>
        </p:nvSpPr>
        <p:spPr>
          <a:xfrm>
            <a:off x="7065103" y="1884714"/>
            <a:ext cx="5050697" cy="2813506"/>
          </a:xfrm>
        </p:spPr>
        <p:txBody>
          <a:bodyPr>
            <a:noAutofit/>
          </a:bodyPr>
          <a:lstStyle/>
          <a:p>
            <a:pPr>
              <a:lnSpc>
                <a:spcPct val="100000"/>
              </a:lnSpc>
            </a:pPr>
            <a:r>
              <a:rPr lang="en-US" dirty="0">
                <a:solidFill>
                  <a:srgbClr val="919195"/>
                </a:solidFill>
                <a:latin typeface="Arial" panose="020B0604020202020204" pitchFamily="34" charset="0"/>
                <a:ea typeface="Arial Unicode MS" panose="020B0604020202020204" pitchFamily="34" charset="-128"/>
                <a:cs typeface="Arial" panose="020B0604020202020204" pitchFamily="34" charset="0"/>
              </a:rPr>
              <a:t>Supporting Recovery by Understanding Benchmarks</a:t>
            </a:r>
            <a:endParaRPr lang="en-US" dirty="0">
              <a:solidFill>
                <a:srgbClr val="919195"/>
              </a:solidFill>
              <a:latin typeface="Arial" panose="020B0604020202020204" pitchFamily="34" charset="0"/>
              <a:cs typeface="Arial" panose="020B0604020202020204" pitchFamily="34" charset="0"/>
            </a:endParaRPr>
          </a:p>
        </p:txBody>
      </p:sp>
      <p:pic>
        <p:nvPicPr>
          <p:cNvPr id="12" name="Picture 11" descr="screenshot of recovery article ">
            <a:extLst>
              <a:ext uri="{FF2B5EF4-FFF2-40B4-BE49-F238E27FC236}">
                <a16:creationId xmlns:a16="http://schemas.microsoft.com/office/drawing/2014/main" id="{12EE968E-CB5B-41DE-B91A-4001337E3FE6}"/>
              </a:ext>
            </a:extLst>
          </p:cNvPr>
          <p:cNvPicPr>
            <a:picLocks noChangeAspect="1"/>
          </p:cNvPicPr>
          <p:nvPr/>
        </p:nvPicPr>
        <p:blipFill rotWithShape="1">
          <a:blip r:embed="rId3"/>
          <a:srcRect l="16638" t="3299" r="16312" b="5030"/>
          <a:stretch/>
        </p:blipFill>
        <p:spPr>
          <a:xfrm>
            <a:off x="201240" y="2218089"/>
            <a:ext cx="2074916" cy="2743200"/>
          </a:xfrm>
          <a:prstGeom prst="rect">
            <a:avLst/>
          </a:prstGeom>
          <a:ln>
            <a:solidFill>
              <a:schemeClr val="tx1"/>
            </a:solidFill>
          </a:ln>
        </p:spPr>
      </p:pic>
      <p:sp>
        <p:nvSpPr>
          <p:cNvPr id="11" name="TextBox 10" descr="from Laudet &amp; White, 2010">
            <a:extLst>
              <a:ext uri="{FF2B5EF4-FFF2-40B4-BE49-F238E27FC236}">
                <a16:creationId xmlns:a16="http://schemas.microsoft.com/office/drawing/2014/main" id="{FDD9EE0D-D3E7-4AB7-916F-B734B0949FD3}"/>
              </a:ext>
            </a:extLst>
          </p:cNvPr>
          <p:cNvSpPr txBox="1"/>
          <p:nvPr/>
        </p:nvSpPr>
        <p:spPr>
          <a:xfrm>
            <a:off x="159716" y="5031594"/>
            <a:ext cx="2157963" cy="338554"/>
          </a:xfrm>
          <a:prstGeom prst="rect">
            <a:avLst/>
          </a:prstGeom>
          <a:noFill/>
        </p:spPr>
        <p:txBody>
          <a:bodyPr wrap="none" rtlCol="0">
            <a:spAutoFit/>
          </a:bodyPr>
          <a:lstStyle/>
          <a:p>
            <a:pPr algn="ctr"/>
            <a:r>
              <a:rPr lang="en-US" sz="1600" dirty="0" err="1">
                <a:latin typeface="Arial" panose="020B0604020202020204" pitchFamily="34" charset="0"/>
                <a:cs typeface="Arial" panose="020B0604020202020204" pitchFamily="34" charset="0"/>
              </a:rPr>
              <a:t>Laudet</a:t>
            </a:r>
            <a:r>
              <a:rPr lang="en-US" sz="1600" dirty="0">
                <a:latin typeface="Arial" panose="020B0604020202020204" pitchFamily="34" charset="0"/>
                <a:cs typeface="Arial" panose="020B0604020202020204" pitchFamily="34" charset="0"/>
              </a:rPr>
              <a:t> &amp; White, 2010</a:t>
            </a:r>
          </a:p>
        </p:txBody>
      </p:sp>
      <p:pic>
        <p:nvPicPr>
          <p:cNvPr id="9" name="Picture 8" descr="screenshot of recovery article ">
            <a:extLst>
              <a:ext uri="{FF2B5EF4-FFF2-40B4-BE49-F238E27FC236}">
                <a16:creationId xmlns:a16="http://schemas.microsoft.com/office/drawing/2014/main" id="{546D479E-1F99-4627-BAD9-FC466ACF425D}"/>
              </a:ext>
            </a:extLst>
          </p:cNvPr>
          <p:cNvPicPr>
            <a:picLocks noChangeAspect="1"/>
          </p:cNvPicPr>
          <p:nvPr/>
        </p:nvPicPr>
        <p:blipFill rotWithShape="1">
          <a:blip r:embed="rId4"/>
          <a:srcRect l="4698" t="1795" r="2586" b="2488"/>
          <a:stretch/>
        </p:blipFill>
        <p:spPr>
          <a:xfrm>
            <a:off x="2549863" y="2218089"/>
            <a:ext cx="2074365" cy="2743200"/>
          </a:xfrm>
          <a:prstGeom prst="rect">
            <a:avLst/>
          </a:prstGeom>
          <a:ln>
            <a:solidFill>
              <a:schemeClr val="tx1"/>
            </a:solidFill>
          </a:ln>
        </p:spPr>
      </p:pic>
      <p:sp>
        <p:nvSpPr>
          <p:cNvPr id="10" name="TextBox 9" descr="from William White blog, 2018">
            <a:extLst>
              <a:ext uri="{FF2B5EF4-FFF2-40B4-BE49-F238E27FC236}">
                <a16:creationId xmlns:a16="http://schemas.microsoft.com/office/drawing/2014/main" id="{95009411-9FBE-41BC-9618-C3A1EC23610E}"/>
              </a:ext>
            </a:extLst>
          </p:cNvPr>
          <p:cNvSpPr txBox="1"/>
          <p:nvPr/>
        </p:nvSpPr>
        <p:spPr>
          <a:xfrm>
            <a:off x="2355778" y="5031594"/>
            <a:ext cx="2462534"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William White Blog, 2018</a:t>
            </a:r>
          </a:p>
        </p:txBody>
      </p:sp>
      <p:pic>
        <p:nvPicPr>
          <p:cNvPr id="8" name="Picture 7" descr="screenshot of recovery article ">
            <a:extLst>
              <a:ext uri="{FF2B5EF4-FFF2-40B4-BE49-F238E27FC236}">
                <a16:creationId xmlns:a16="http://schemas.microsoft.com/office/drawing/2014/main" id="{8B4E230B-3240-4EB4-AC47-302DFCBC5BFA}"/>
              </a:ext>
            </a:extLst>
          </p:cNvPr>
          <p:cNvPicPr>
            <a:picLocks noChangeAspect="1"/>
          </p:cNvPicPr>
          <p:nvPr/>
        </p:nvPicPr>
        <p:blipFill rotWithShape="1">
          <a:blip r:embed="rId5"/>
          <a:srcRect l="4769" t="1359" r="15024" b="5432"/>
          <a:stretch/>
        </p:blipFill>
        <p:spPr>
          <a:xfrm>
            <a:off x="4897935" y="2218089"/>
            <a:ext cx="2087547" cy="2743200"/>
          </a:xfrm>
          <a:prstGeom prst="rect">
            <a:avLst/>
          </a:prstGeom>
          <a:ln>
            <a:solidFill>
              <a:schemeClr val="tx1"/>
            </a:solidFill>
          </a:ln>
        </p:spPr>
      </p:pic>
      <p:sp>
        <p:nvSpPr>
          <p:cNvPr id="7" name="TextBox 6" descr="from Kelly, 2018">
            <a:extLst>
              <a:ext uri="{FF2B5EF4-FFF2-40B4-BE49-F238E27FC236}">
                <a16:creationId xmlns:a16="http://schemas.microsoft.com/office/drawing/2014/main" id="{5EA70FAC-83CF-45EF-B768-395A32AFE90C}"/>
              </a:ext>
            </a:extLst>
          </p:cNvPr>
          <p:cNvSpPr txBox="1"/>
          <p:nvPr/>
        </p:nvSpPr>
        <p:spPr>
          <a:xfrm>
            <a:off x="5350456" y="5031594"/>
            <a:ext cx="118250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Kelly, 2018</a:t>
            </a:r>
          </a:p>
        </p:txBody>
      </p:sp>
    </p:spTree>
    <p:extLst>
      <p:ext uri="{BB962C8B-B14F-4D97-AF65-F5344CB8AC3E}">
        <p14:creationId xmlns:p14="http://schemas.microsoft.com/office/powerpoint/2010/main" val="2435773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2697"/>
          </a:xfrm>
        </p:spPr>
        <p:txBody>
          <a:bodyPr>
            <a:normAutofit/>
          </a:bodyPr>
          <a:lstStyle/>
          <a:p>
            <a:pPr algn="ctr"/>
            <a:r>
              <a:rPr lang="en-US" sz="3200" b="1" dirty="0">
                <a:solidFill>
                  <a:srgbClr val="919195"/>
                </a:solidFill>
                <a:latin typeface="Arial" panose="020B0604020202020204" pitchFamily="34" charset="0"/>
                <a:ea typeface="Arial Unicode MS" panose="020B0604020202020204" pitchFamily="34" charset="-128"/>
                <a:cs typeface="Arial" panose="020B0604020202020204" pitchFamily="34" charset="0"/>
              </a:rPr>
              <a:t>Individuals with OUDs or Stimulant Use Disorders</a:t>
            </a:r>
          </a:p>
        </p:txBody>
      </p:sp>
      <p:sp>
        <p:nvSpPr>
          <p:cNvPr id="3" name="Content Placeholder 2"/>
          <p:cNvSpPr>
            <a:spLocks noGrp="1"/>
          </p:cNvSpPr>
          <p:nvPr>
            <p:ph idx="1"/>
          </p:nvPr>
        </p:nvSpPr>
        <p:spPr>
          <a:xfrm>
            <a:off x="319863" y="921558"/>
            <a:ext cx="11552274" cy="5163745"/>
          </a:xfrm>
        </p:spPr>
        <p:txBody>
          <a:bodyPr>
            <a:noAutofit/>
          </a:bodyPr>
          <a:lstStyle/>
          <a:p>
            <a:pPr marL="233363" indent="-233363">
              <a:lnSpc>
                <a:spcPct val="100000"/>
              </a:lnSpc>
              <a:spcBef>
                <a:spcPts val="0"/>
              </a:spcBef>
              <a:buClr>
                <a:srgbClr val="00467F"/>
              </a:buClr>
              <a:buFont typeface="Arial" panose="020B0604020202020204" pitchFamily="34" charset="0"/>
              <a:buChar char="•"/>
            </a:pPr>
            <a:r>
              <a:rPr lang="en-US" sz="2400" b="1" dirty="0"/>
              <a:t>Appear to begin their recovery journey at a substantial disadvantage- recovery capital compared to those resolving alcohol or cannabis problems </a:t>
            </a:r>
          </a:p>
          <a:p>
            <a:pPr marL="233363" indent="-233363">
              <a:lnSpc>
                <a:spcPct val="100000"/>
              </a:lnSpc>
              <a:spcBef>
                <a:spcPts val="0"/>
              </a:spcBef>
              <a:buClr>
                <a:srgbClr val="00467F"/>
              </a:buClr>
              <a:buFont typeface="Arial" panose="020B0604020202020204" pitchFamily="34" charset="0"/>
              <a:buChar char="•"/>
            </a:pPr>
            <a:r>
              <a:rPr lang="en-US" sz="2400" b="1" dirty="0"/>
              <a:t>They make take several years to achieve similar sobriety rates compared to other individuals with different drugs of choice </a:t>
            </a:r>
          </a:p>
          <a:p>
            <a:pPr marL="233363" indent="-233363">
              <a:lnSpc>
                <a:spcPct val="100000"/>
              </a:lnSpc>
              <a:spcBef>
                <a:spcPts val="0"/>
              </a:spcBef>
              <a:buClr>
                <a:srgbClr val="00467F"/>
              </a:buClr>
              <a:buFont typeface="Arial" panose="020B0604020202020204" pitchFamily="34" charset="0"/>
              <a:buChar char="•"/>
            </a:pPr>
            <a:r>
              <a:rPr lang="en-US" sz="2400" b="1" dirty="0"/>
              <a:t>May be among the most marginalized and stigmatized (i.e., those with heroin, methamphetamine, or crack cocaine as their primary substance) </a:t>
            </a:r>
          </a:p>
          <a:p>
            <a:pPr marL="233363" indent="-233363">
              <a:lnSpc>
                <a:spcPct val="100000"/>
              </a:lnSpc>
              <a:spcBef>
                <a:spcPts val="0"/>
              </a:spcBef>
              <a:buClr>
                <a:srgbClr val="00467F"/>
              </a:buClr>
              <a:buFont typeface="Arial" panose="020B0604020202020204" pitchFamily="34" charset="0"/>
              <a:buChar char="•"/>
            </a:pPr>
            <a:r>
              <a:rPr lang="en-US" sz="2400" b="1" dirty="0"/>
              <a:t>Appear to be at a distinct disadvantage early in the recovery process in terms of access to recovery resources</a:t>
            </a:r>
          </a:p>
          <a:p>
            <a:pPr marL="233363" indent="-233363">
              <a:lnSpc>
                <a:spcPct val="100000"/>
              </a:lnSpc>
              <a:spcBef>
                <a:spcPts val="0"/>
              </a:spcBef>
              <a:spcAft>
                <a:spcPts val="0"/>
              </a:spcAft>
              <a:buClr>
                <a:srgbClr val="00467F"/>
              </a:buClr>
              <a:buFont typeface="Arial" panose="020B0604020202020204" pitchFamily="34" charset="0"/>
              <a:buChar char="•"/>
            </a:pPr>
            <a:r>
              <a:rPr lang="en-US" sz="2400" b="1" dirty="0"/>
              <a:t>More likely to have drug-related criminal records that can prevent access to jobs, loans, education and training opportunities, and housing and may need more resource support</a:t>
            </a:r>
          </a:p>
          <a:p>
            <a:pPr>
              <a:buClr>
                <a:srgbClr val="00467F"/>
              </a:buClr>
              <a:tabLst>
                <a:tab pos="8462963" algn="l"/>
              </a:tabLst>
            </a:pPr>
            <a:r>
              <a:rPr lang="en-US" sz="1400" b="1" dirty="0">
                <a:solidFill>
                  <a:prstClr val="black"/>
                </a:solidFill>
              </a:rPr>
              <a:t>	Kelly et al., 2018; White, 2018</a:t>
            </a:r>
          </a:p>
        </p:txBody>
      </p:sp>
    </p:spTree>
    <p:extLst>
      <p:ext uri="{BB962C8B-B14F-4D97-AF65-F5344CB8AC3E}">
        <p14:creationId xmlns:p14="http://schemas.microsoft.com/office/powerpoint/2010/main" val="350484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184"/>
            <a:ext cx="12192000" cy="857618"/>
          </a:xfrm>
        </p:spPr>
        <p:txBody>
          <a:bodyPr anchor="ctr">
            <a:normAutofit/>
          </a:bodyPr>
          <a:lstStyle/>
          <a:p>
            <a:pPr marL="114300">
              <a:lnSpc>
                <a:spcPct val="114000"/>
              </a:lnSpc>
            </a:pPr>
            <a:r>
              <a:rPr lang="en-US" sz="3600" b="1" dirty="0">
                <a:solidFill>
                  <a:srgbClr val="919195"/>
                </a:solidFill>
                <a:latin typeface="Arial" panose="020B0604020202020204" pitchFamily="34" charset="0"/>
                <a:ea typeface="Arial Unicode MS" panose="020B0604020202020204" pitchFamily="34" charset="-128"/>
                <a:cs typeface="Arial" panose="020B0604020202020204" pitchFamily="34" charset="0"/>
              </a:rPr>
              <a:t>Recovery Benchmarks Implications</a:t>
            </a:r>
          </a:p>
        </p:txBody>
      </p:sp>
      <p:sp>
        <p:nvSpPr>
          <p:cNvPr id="2" name="Content Placeholder 1"/>
          <p:cNvSpPr>
            <a:spLocks noGrp="1"/>
          </p:cNvSpPr>
          <p:nvPr>
            <p:ph idx="1"/>
          </p:nvPr>
        </p:nvSpPr>
        <p:spPr>
          <a:xfrm>
            <a:off x="0" y="1063256"/>
            <a:ext cx="12101624" cy="5592724"/>
          </a:xfrm>
        </p:spPr>
        <p:txBody>
          <a:bodyPr>
            <a:normAutofit/>
          </a:bodyPr>
          <a:lstStyle/>
          <a:p>
            <a:pPr marL="233363" indent="-233363">
              <a:lnSpc>
                <a:spcPct val="100000"/>
              </a:lnSpc>
              <a:spcBef>
                <a:spcPts val="0"/>
              </a:spcBef>
              <a:spcAft>
                <a:spcPts val="300"/>
              </a:spcAft>
              <a:buFont typeface="Arial" panose="020B0604020202020204" pitchFamily="34" charset="0"/>
              <a:buChar char="•"/>
            </a:pPr>
            <a:r>
              <a:rPr lang="en-US" sz="2400" b="1" dirty="0">
                <a:solidFill>
                  <a:srgbClr val="001236"/>
                </a:solidFill>
              </a:rPr>
              <a:t>The 1</a:t>
            </a:r>
            <a:r>
              <a:rPr lang="en-US" sz="2400" b="1" baseline="30000" dirty="0">
                <a:solidFill>
                  <a:srgbClr val="001236"/>
                </a:solidFill>
              </a:rPr>
              <a:t>st</a:t>
            </a:r>
            <a:r>
              <a:rPr lang="en-US" sz="2400" b="1" dirty="0">
                <a:solidFill>
                  <a:srgbClr val="001236"/>
                </a:solidFill>
              </a:rPr>
              <a:t> year of recovery is a risky period (happiness/self-esteem; difficulties with sleep); things get worse and then get better</a:t>
            </a:r>
            <a:r>
              <a:rPr lang="en-US" sz="2400" dirty="0"/>
              <a:t>. </a:t>
            </a:r>
            <a:r>
              <a:rPr lang="en-US" sz="2400" b="1" dirty="0">
                <a:solidFill>
                  <a:srgbClr val="00467F"/>
                </a:solidFill>
              </a:rPr>
              <a:t>More support services may be necessary around relaxation, stress, sleep, other health issues in the 1</a:t>
            </a:r>
            <a:r>
              <a:rPr lang="en-US" sz="2400" b="1" baseline="30000" dirty="0">
                <a:solidFill>
                  <a:srgbClr val="00467F"/>
                </a:solidFill>
              </a:rPr>
              <a:t>st</a:t>
            </a:r>
            <a:r>
              <a:rPr lang="en-US" sz="2400" b="1" dirty="0">
                <a:solidFill>
                  <a:srgbClr val="00467F"/>
                </a:solidFill>
              </a:rPr>
              <a:t> year</a:t>
            </a:r>
          </a:p>
          <a:p>
            <a:pPr marL="233363" indent="-233363">
              <a:lnSpc>
                <a:spcPct val="100000"/>
              </a:lnSpc>
              <a:spcBef>
                <a:spcPts val="0"/>
              </a:spcBef>
              <a:spcAft>
                <a:spcPts val="300"/>
              </a:spcAft>
              <a:buFont typeface="Arial" panose="020B0604020202020204" pitchFamily="34" charset="0"/>
              <a:buChar char="•"/>
            </a:pPr>
            <a:r>
              <a:rPr lang="en-US" sz="2400" b="1" dirty="0">
                <a:solidFill>
                  <a:srgbClr val="001236"/>
                </a:solidFill>
              </a:rPr>
              <a:t>Individuals in recovery are still concerned about abstinence, family/friend relationships, and employment even after 3 years</a:t>
            </a:r>
            <a:r>
              <a:rPr lang="en-US" sz="2400" b="1" dirty="0"/>
              <a:t>.</a:t>
            </a:r>
            <a:r>
              <a:rPr lang="en-US" sz="2400" dirty="0"/>
              <a:t> </a:t>
            </a:r>
          </a:p>
          <a:p>
            <a:pPr marL="233363" indent="-233363">
              <a:lnSpc>
                <a:spcPct val="100000"/>
              </a:lnSpc>
              <a:spcBef>
                <a:spcPts val="0"/>
              </a:spcBef>
              <a:spcAft>
                <a:spcPts val="300"/>
              </a:spcAft>
              <a:buFont typeface="Arial" panose="020B0604020202020204" pitchFamily="34" charset="0"/>
              <a:buChar char="•"/>
            </a:pPr>
            <a:r>
              <a:rPr lang="en-US" sz="2400" b="1" dirty="0">
                <a:solidFill>
                  <a:srgbClr val="001236"/>
                </a:solidFill>
              </a:rPr>
              <a:t>Women, Native Americans, and individuals of mixed races face more challenges in recovery </a:t>
            </a:r>
            <a:r>
              <a:rPr lang="en-US" sz="2400" b="1" dirty="0">
                <a:solidFill>
                  <a:srgbClr val="00467F"/>
                </a:solidFill>
              </a:rPr>
              <a:t>due to trauma/ discrimination/stigma</a:t>
            </a:r>
            <a:r>
              <a:rPr lang="en-US" sz="2400" b="1" dirty="0"/>
              <a:t>.</a:t>
            </a:r>
          </a:p>
          <a:p>
            <a:pPr marL="233363" indent="-233363">
              <a:spcAft>
                <a:spcPts val="300"/>
              </a:spcAft>
              <a:buFont typeface="Arial" panose="020B0604020202020204" pitchFamily="34" charset="0"/>
              <a:buChar char="•"/>
            </a:pPr>
            <a:r>
              <a:rPr lang="en-US" sz="2400" b="1" dirty="0">
                <a:solidFill>
                  <a:srgbClr val="001236"/>
                </a:solidFill>
              </a:rPr>
              <a:t>Individuals with OUDs/stimulant abuse may start with lower recovery capital and require more resources</a:t>
            </a:r>
            <a:r>
              <a:rPr lang="en-US" sz="2400" b="1" dirty="0"/>
              <a:t>.</a:t>
            </a:r>
            <a:r>
              <a:rPr lang="en-US" sz="2400" dirty="0"/>
              <a:t> </a:t>
            </a:r>
            <a:r>
              <a:rPr lang="en-US" sz="2400" b="1" dirty="0">
                <a:solidFill>
                  <a:srgbClr val="00467F"/>
                </a:solidFill>
              </a:rPr>
              <a:t>Increase resources over an extended period of time.</a:t>
            </a:r>
          </a:p>
          <a:p>
            <a:pPr marL="233363" indent="-233363">
              <a:lnSpc>
                <a:spcPct val="100000"/>
              </a:lnSpc>
              <a:spcBef>
                <a:spcPts val="0"/>
              </a:spcBef>
              <a:spcAft>
                <a:spcPts val="0"/>
              </a:spcAft>
              <a:buFont typeface="Arial" panose="020B0604020202020204" pitchFamily="34" charset="0"/>
              <a:buChar char="•"/>
            </a:pPr>
            <a:r>
              <a:rPr lang="en-US" sz="2400" b="1" dirty="0">
                <a:solidFill>
                  <a:srgbClr val="000D26"/>
                </a:solidFill>
              </a:rPr>
              <a:t>Bottom Line… </a:t>
            </a:r>
            <a:r>
              <a:rPr lang="en-US" sz="2800" b="1" dirty="0">
                <a:solidFill>
                  <a:srgbClr val="00467F"/>
                </a:solidFill>
              </a:rPr>
              <a:t>‘Greater problem severity may entail a longer period of disentangling the baggage of addiction before a process of emotional thawing and healing ensues’</a:t>
            </a:r>
          </a:p>
          <a:p>
            <a:pPr>
              <a:spcAft>
                <a:spcPts val="0"/>
              </a:spcAft>
              <a:tabLst>
                <a:tab pos="6400800" algn="l"/>
              </a:tabLst>
            </a:pPr>
            <a:r>
              <a:rPr lang="en-US" sz="1400" b="1" dirty="0">
                <a:solidFill>
                  <a:prstClr val="black"/>
                </a:solidFill>
              </a:rPr>
              <a:t>	</a:t>
            </a:r>
          </a:p>
          <a:p>
            <a:pPr>
              <a:spcAft>
                <a:spcPts val="0"/>
              </a:spcAft>
              <a:tabLst>
                <a:tab pos="6400800" algn="l"/>
              </a:tabLst>
            </a:pPr>
            <a:r>
              <a:rPr lang="en-US" sz="1400" b="1" dirty="0">
                <a:solidFill>
                  <a:prstClr val="black"/>
                </a:solidFill>
              </a:rPr>
              <a:t>	Kelly et al., 2018; White, 2018</a:t>
            </a:r>
          </a:p>
        </p:txBody>
      </p:sp>
    </p:spTree>
    <p:extLst>
      <p:ext uri="{BB962C8B-B14F-4D97-AF65-F5344CB8AC3E}">
        <p14:creationId xmlns:p14="http://schemas.microsoft.com/office/powerpoint/2010/main" val="378179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AA0B-D843-4D3F-BD66-4326619561FD}"/>
              </a:ext>
            </a:extLst>
          </p:cNvPr>
          <p:cNvSpPr>
            <a:spLocks noGrp="1"/>
          </p:cNvSpPr>
          <p:nvPr>
            <p:ph type="title"/>
          </p:nvPr>
        </p:nvSpPr>
        <p:spPr/>
        <p:txBody>
          <a:bodyPr/>
          <a:lstStyle/>
          <a:p>
            <a:r>
              <a:rPr lang="en-US" dirty="0"/>
              <a:t>For more information, contact</a:t>
            </a:r>
          </a:p>
        </p:txBody>
      </p:sp>
    </p:spTree>
    <p:extLst>
      <p:ext uri="{BB962C8B-B14F-4D97-AF65-F5344CB8AC3E}">
        <p14:creationId xmlns:p14="http://schemas.microsoft.com/office/powerpoint/2010/main" val="80985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AMHSA Disclaimer">
            <a:extLst>
              <a:ext uri="{FF2B5EF4-FFF2-40B4-BE49-F238E27FC236}">
                <a16:creationId xmlns:a16="http://schemas.microsoft.com/office/drawing/2014/main" id="{2EAEC926-517D-48B2-B0D4-A661CB516821}"/>
              </a:ext>
            </a:extLst>
          </p:cNvPr>
          <p:cNvSpPr>
            <a:spLocks noGrp="1"/>
          </p:cNvSpPr>
          <p:nvPr>
            <p:ph type="title"/>
          </p:nvPr>
        </p:nvSpPr>
        <p:spPr>
          <a:xfrm>
            <a:off x="233435" y="229257"/>
            <a:ext cx="11725130" cy="613067"/>
          </a:xfrm>
        </p:spPr>
        <p:txBody>
          <a:bodyPr>
            <a:normAutofit/>
          </a:bodyPr>
          <a:lstStyle/>
          <a:p>
            <a:r>
              <a:rPr lang="en-US" sz="3200" dirty="0">
                <a:solidFill>
                  <a:srgbClr val="00467F"/>
                </a:solidFill>
              </a:rPr>
              <a:t>Disclaimer</a:t>
            </a:r>
            <a:endParaRPr lang="en-US" sz="3600" dirty="0">
              <a:solidFill>
                <a:srgbClr val="00467F"/>
              </a:solidFill>
            </a:endParaRPr>
          </a:p>
        </p:txBody>
      </p:sp>
      <p:sp>
        <p:nvSpPr>
          <p:cNvPr id="7" name="Content Placeholder 2">
            <a:extLst>
              <a:ext uri="{FF2B5EF4-FFF2-40B4-BE49-F238E27FC236}">
                <a16:creationId xmlns:a16="http://schemas.microsoft.com/office/drawing/2014/main" id="{9B2B7BE4-801C-4A30-801E-99329C728C52}"/>
              </a:ext>
            </a:extLst>
          </p:cNvPr>
          <p:cNvSpPr txBox="1">
            <a:spLocks/>
          </p:cNvSpPr>
          <p:nvPr/>
        </p:nvSpPr>
        <p:spPr>
          <a:xfrm>
            <a:off x="234135" y="965614"/>
            <a:ext cx="11597041" cy="445914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1800"/>
              </a:spcAft>
            </a:pPr>
            <a:r>
              <a:rPr lang="en-US" sz="2000" dirty="0"/>
              <a:t>This presentation was prepared for the Mountain Plains Addiction Technology Transfer Center (ATTC)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ATTC. For more information on obtaining copies of this presentation, call visit the website (</a:t>
            </a:r>
            <a:r>
              <a:rPr lang="en-US" sz="2000" dirty="0">
                <a:hlinkClick r:id="rId3"/>
              </a:rPr>
              <a:t>https://attcnetwork.org/centers/mountain-plains-attc/slidedecks4u</a:t>
            </a:r>
            <a:r>
              <a:rPr lang="en-US" sz="2000" dirty="0"/>
              <a:t>). </a:t>
            </a:r>
          </a:p>
          <a:p>
            <a:pPr lvl="0"/>
            <a:r>
              <a:rPr lang="en-US" sz="2000" dirty="0"/>
              <a:t>At the time of this presentation, Elinore F. McCance-Katz, serves as SAMHSA Assistant Secretary. The opinions expressed herein are the views of Nancy Roget, MS, MFT, LADC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189916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ape measure">
            <a:extLst>
              <a:ext uri="{FF2B5EF4-FFF2-40B4-BE49-F238E27FC236}">
                <a16:creationId xmlns:a16="http://schemas.microsoft.com/office/drawing/2014/main" id="{57AA7DE7-7A02-4424-8D36-D42632C8E6F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7787" t="17448" r="16822" b="15944"/>
          <a:stretch/>
        </p:blipFill>
        <p:spPr>
          <a:xfrm rot="3345894">
            <a:off x="8636352" y="577277"/>
            <a:ext cx="2954455" cy="3017520"/>
          </a:xfrm>
        </p:spPr>
      </p:pic>
      <p:sp>
        <p:nvSpPr>
          <p:cNvPr id="5" name="Title 4"/>
          <p:cNvSpPr>
            <a:spLocks noGrp="1"/>
          </p:cNvSpPr>
          <p:nvPr>
            <p:ph type="title"/>
          </p:nvPr>
        </p:nvSpPr>
        <p:spPr>
          <a:xfrm>
            <a:off x="276862" y="685880"/>
            <a:ext cx="6163102" cy="1024404"/>
          </a:xfrm>
        </p:spPr>
        <p:txBody>
          <a:bodyPr>
            <a:noAutofit/>
          </a:bodyPr>
          <a:lstStyle/>
          <a:p>
            <a:r>
              <a:rPr lang="en-US" b="1" dirty="0">
                <a:solidFill>
                  <a:srgbClr val="919195"/>
                </a:solidFill>
                <a:latin typeface="Arial" panose="020B0604020202020204" pitchFamily="34" charset="0"/>
                <a:ea typeface="Arial Unicode MS" panose="020B0604020202020204" pitchFamily="34" charset="-128"/>
                <a:cs typeface="Arial" panose="020B0604020202020204" pitchFamily="34" charset="0"/>
              </a:rPr>
              <a:t>Recovery Benchmarks</a:t>
            </a:r>
          </a:p>
        </p:txBody>
      </p:sp>
      <p:sp>
        <p:nvSpPr>
          <p:cNvPr id="6" name="Content Placeholder 5"/>
          <p:cNvSpPr>
            <a:spLocks noGrp="1"/>
          </p:cNvSpPr>
          <p:nvPr>
            <p:ph sz="half" idx="1"/>
          </p:nvPr>
        </p:nvSpPr>
        <p:spPr>
          <a:xfrm>
            <a:off x="627320" y="2204938"/>
            <a:ext cx="7761767" cy="3967182"/>
          </a:xfrm>
        </p:spPr>
        <p:txBody>
          <a:bodyPr>
            <a:normAutofit/>
          </a:bodyPr>
          <a:lstStyle/>
          <a:p>
            <a:pPr marL="0" indent="0">
              <a:lnSpc>
                <a:spcPct val="100000"/>
              </a:lnSpc>
              <a:spcBef>
                <a:spcPts val="0"/>
              </a:spcBef>
              <a:spcAft>
                <a:spcPts val="1200"/>
              </a:spcAft>
              <a:buClr>
                <a:srgbClr val="001236"/>
              </a:buClr>
              <a:buSzPct val="80000"/>
              <a:buNone/>
            </a:pPr>
            <a:r>
              <a:rPr lang="en-US" sz="3600" b="1" dirty="0">
                <a:solidFill>
                  <a:schemeClr val="tx1">
                    <a:lumMod val="75000"/>
                    <a:lumOff val="25000"/>
                  </a:schemeClr>
                </a:solidFill>
              </a:rPr>
              <a:t>Important to:</a:t>
            </a:r>
          </a:p>
          <a:p>
            <a:pPr marL="574675" indent="-341313">
              <a:lnSpc>
                <a:spcPct val="100000"/>
              </a:lnSpc>
              <a:spcBef>
                <a:spcPts val="0"/>
              </a:spcBef>
              <a:spcAft>
                <a:spcPts val="1200"/>
              </a:spcAft>
              <a:buSzPct val="80000"/>
              <a:buFont typeface="Arial" panose="020B0604020202020204" pitchFamily="34" charset="0"/>
              <a:buChar char="•"/>
            </a:pPr>
            <a:r>
              <a:rPr lang="en-US" sz="3600" b="1" dirty="0">
                <a:solidFill>
                  <a:srgbClr val="00467F"/>
                </a:solidFill>
              </a:rPr>
              <a:t>differentiate between the needs of peers in early, middle, and late recovery</a:t>
            </a:r>
          </a:p>
          <a:p>
            <a:pPr marL="574675" indent="-341313">
              <a:lnSpc>
                <a:spcPct val="100000"/>
              </a:lnSpc>
              <a:spcBef>
                <a:spcPts val="0"/>
              </a:spcBef>
              <a:spcAft>
                <a:spcPts val="1200"/>
              </a:spcAft>
              <a:buSzPct val="80000"/>
              <a:buFont typeface="Arial" panose="020B0604020202020204" pitchFamily="34" charset="0"/>
              <a:buChar char="•"/>
            </a:pPr>
            <a:r>
              <a:rPr lang="en-US" sz="3600" b="1" dirty="0">
                <a:solidFill>
                  <a:srgbClr val="00467F"/>
                </a:solidFill>
              </a:rPr>
              <a:t>understand risk factors that can negatively impact recovery</a:t>
            </a:r>
          </a:p>
        </p:txBody>
      </p:sp>
    </p:spTree>
    <p:extLst>
      <p:ext uri="{BB962C8B-B14F-4D97-AF65-F5344CB8AC3E}">
        <p14:creationId xmlns:p14="http://schemas.microsoft.com/office/powerpoint/2010/main" val="277910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ape measure">
            <a:extLst>
              <a:ext uri="{FF2B5EF4-FFF2-40B4-BE49-F238E27FC236}">
                <a16:creationId xmlns:a16="http://schemas.microsoft.com/office/drawing/2014/main" id="{EA65D349-209E-44FF-9AF7-331B005159E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7044" t="17108" r="17797" b="15883"/>
          <a:stretch/>
        </p:blipFill>
        <p:spPr>
          <a:xfrm rot="3325181">
            <a:off x="8607189" y="580424"/>
            <a:ext cx="2926302" cy="3017520"/>
          </a:xfrm>
        </p:spPr>
      </p:pic>
      <p:sp>
        <p:nvSpPr>
          <p:cNvPr id="3" name="Title 2"/>
          <p:cNvSpPr>
            <a:spLocks noGrp="1"/>
          </p:cNvSpPr>
          <p:nvPr>
            <p:ph type="title"/>
          </p:nvPr>
        </p:nvSpPr>
        <p:spPr>
          <a:xfrm>
            <a:off x="974317" y="528103"/>
            <a:ext cx="5213832" cy="1463873"/>
          </a:xfrm>
        </p:spPr>
        <p:txBody>
          <a:bodyPr>
            <a:normAutofit/>
          </a:bodyPr>
          <a:lstStyle/>
          <a:p>
            <a:pPr>
              <a:lnSpc>
                <a:spcPct val="100000"/>
              </a:lnSpc>
            </a:pPr>
            <a:r>
              <a:rPr lang="en-US" sz="3600" b="1" dirty="0">
                <a:solidFill>
                  <a:srgbClr val="919195"/>
                </a:solidFill>
                <a:latin typeface="+mj-lt"/>
                <a:ea typeface="Arial Unicode MS" panose="020B0604020202020204" pitchFamily="34" charset="-128"/>
                <a:cs typeface="Arial Unicode MS" panose="020B0604020202020204" pitchFamily="34" charset="-128"/>
              </a:rPr>
              <a:t>4 Time-Linked Recovery Benchmarks</a:t>
            </a:r>
            <a:endParaRPr lang="en-US" sz="2800" b="1" dirty="0">
              <a:solidFill>
                <a:srgbClr val="919195"/>
              </a:solidFill>
              <a:latin typeface="+mj-lt"/>
              <a:ea typeface="Arial Unicode MS" panose="020B0604020202020204" pitchFamily="34" charset="-128"/>
              <a:cs typeface="Arial Unicode MS" panose="020B0604020202020204" pitchFamily="34" charset="-128"/>
            </a:endParaRPr>
          </a:p>
        </p:txBody>
      </p:sp>
      <p:sp>
        <p:nvSpPr>
          <p:cNvPr id="4" name="Content Placeholder 3"/>
          <p:cNvSpPr>
            <a:spLocks noGrp="1"/>
          </p:cNvSpPr>
          <p:nvPr>
            <p:ph sz="half" idx="1"/>
          </p:nvPr>
        </p:nvSpPr>
        <p:spPr>
          <a:xfrm>
            <a:off x="1166724" y="2141902"/>
            <a:ext cx="7028598" cy="3619832"/>
          </a:xfrm>
        </p:spPr>
        <p:txBody>
          <a:bodyPr>
            <a:normAutofit/>
          </a:bodyPr>
          <a:lstStyle/>
          <a:p>
            <a:pPr marL="463550" lvl="1" indent="-346075">
              <a:spcAft>
                <a:spcPts val="1200"/>
              </a:spcAft>
              <a:buSzPct val="80000"/>
            </a:pPr>
            <a:r>
              <a:rPr lang="en-US" sz="3600" b="1" dirty="0">
                <a:solidFill>
                  <a:srgbClr val="00467F"/>
                </a:solidFill>
              </a:rPr>
              <a:t>less than 6 months </a:t>
            </a:r>
          </a:p>
          <a:p>
            <a:pPr marL="463550" lvl="1" indent="-346075">
              <a:spcAft>
                <a:spcPts val="1200"/>
              </a:spcAft>
              <a:buSzPct val="80000"/>
            </a:pPr>
            <a:r>
              <a:rPr lang="en-US" sz="3600" b="1" dirty="0">
                <a:solidFill>
                  <a:srgbClr val="00467F"/>
                </a:solidFill>
              </a:rPr>
              <a:t>6 to less than 18 months </a:t>
            </a:r>
          </a:p>
          <a:p>
            <a:pPr marL="463550" lvl="1" indent="-346075">
              <a:spcAft>
                <a:spcPts val="1200"/>
              </a:spcAft>
              <a:buSzPct val="80000"/>
            </a:pPr>
            <a:r>
              <a:rPr lang="en-US" sz="3600" b="1" dirty="0">
                <a:solidFill>
                  <a:srgbClr val="00467F"/>
                </a:solidFill>
              </a:rPr>
              <a:t>18 to 36 months</a:t>
            </a:r>
          </a:p>
          <a:p>
            <a:pPr marL="463550" lvl="1" indent="-346075">
              <a:spcAft>
                <a:spcPts val="1200"/>
              </a:spcAft>
              <a:buSzPct val="80000"/>
            </a:pPr>
            <a:r>
              <a:rPr lang="en-US" sz="3600" b="1" dirty="0">
                <a:solidFill>
                  <a:srgbClr val="00467F"/>
                </a:solidFill>
              </a:rPr>
              <a:t>more than 3 years </a:t>
            </a:r>
          </a:p>
          <a:p>
            <a:pPr marL="117475" lvl="1" indent="0">
              <a:spcAft>
                <a:spcPts val="1200"/>
              </a:spcAft>
              <a:buClr>
                <a:srgbClr val="F15905"/>
              </a:buClr>
              <a:buNone/>
            </a:pPr>
            <a:endParaRPr lang="en-US" sz="1400" b="1" dirty="0">
              <a:solidFill>
                <a:prstClr val="black"/>
              </a:solidFill>
            </a:endParaRPr>
          </a:p>
          <a:p>
            <a:pPr marL="117475" lvl="1" indent="0">
              <a:spcAft>
                <a:spcPts val="1200"/>
              </a:spcAft>
              <a:buClr>
                <a:srgbClr val="F15905"/>
              </a:buClr>
              <a:buNone/>
              <a:tabLst>
                <a:tab pos="4518025" algn="l"/>
              </a:tabLst>
            </a:pPr>
            <a:r>
              <a:rPr lang="en-US" sz="1400" b="1" dirty="0">
                <a:solidFill>
                  <a:prstClr val="black"/>
                </a:solidFill>
              </a:rPr>
              <a:t>	</a:t>
            </a:r>
            <a:r>
              <a:rPr lang="en-US" sz="1400" b="1" dirty="0" err="1">
                <a:solidFill>
                  <a:prstClr val="black"/>
                </a:solidFill>
              </a:rPr>
              <a:t>Laudet</a:t>
            </a:r>
            <a:r>
              <a:rPr lang="en-US" sz="1400" b="1" dirty="0">
                <a:solidFill>
                  <a:prstClr val="black"/>
                </a:solidFill>
              </a:rPr>
              <a:t> &amp; White, 2010</a:t>
            </a:r>
          </a:p>
        </p:txBody>
      </p:sp>
    </p:spTree>
    <p:extLst>
      <p:ext uri="{BB962C8B-B14F-4D97-AF65-F5344CB8AC3E}">
        <p14:creationId xmlns:p14="http://schemas.microsoft.com/office/powerpoint/2010/main" val="130501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47740" y="5063319"/>
            <a:ext cx="6062912" cy="1637732"/>
          </a:xfrm>
        </p:spPr>
        <p:txBody>
          <a:bodyPr>
            <a:normAutofit/>
          </a:bodyPr>
          <a:lstStyle/>
          <a:p>
            <a:pPr algn="ctr">
              <a:lnSpc>
                <a:spcPct val="100000"/>
              </a:lnSpc>
            </a:pPr>
            <a:r>
              <a:rPr lang="en-US" sz="3200" b="1" dirty="0">
                <a:solidFill>
                  <a:srgbClr val="919195"/>
                </a:solidFill>
                <a:latin typeface="Arial" panose="020B0604020202020204" pitchFamily="34" charset="0"/>
                <a:ea typeface="Arial Unicode MS" panose="020B0604020202020204" pitchFamily="34" charset="-128"/>
                <a:cs typeface="Arial" panose="020B0604020202020204" pitchFamily="34" charset="0"/>
              </a:rPr>
              <a:t>Research on the Stages of Recovery and Life Priorities</a:t>
            </a:r>
          </a:p>
        </p:txBody>
      </p:sp>
      <p:pic>
        <p:nvPicPr>
          <p:cNvPr id="9" name="Content Placeholder 8" descr="data table">
            <a:extLst>
              <a:ext uri="{FF2B5EF4-FFF2-40B4-BE49-F238E27FC236}">
                <a16:creationId xmlns:a16="http://schemas.microsoft.com/office/drawing/2014/main" id="{D8DEB3A5-572D-43CA-8680-A0503C919834}"/>
              </a:ext>
            </a:extLst>
          </p:cNvPr>
          <p:cNvPicPr>
            <a:picLocks noGrp="1" noChangeAspect="1"/>
          </p:cNvPicPr>
          <p:nvPr>
            <p:ph sz="half" idx="1"/>
          </p:nvPr>
        </p:nvPicPr>
        <p:blipFill rotWithShape="1">
          <a:blip r:embed="rId3"/>
          <a:srcRect l="1029" r="249"/>
          <a:stretch/>
        </p:blipFill>
        <p:spPr>
          <a:xfrm>
            <a:off x="33089" y="170597"/>
            <a:ext cx="12145263" cy="4754880"/>
          </a:xfrm>
          <a:prstGeom prst="rect">
            <a:avLst/>
          </a:prstGeom>
        </p:spPr>
      </p:pic>
      <p:sp>
        <p:nvSpPr>
          <p:cNvPr id="8" name="Content Placeholder 7">
            <a:extLst>
              <a:ext uri="{FF2B5EF4-FFF2-40B4-BE49-F238E27FC236}">
                <a16:creationId xmlns:a16="http://schemas.microsoft.com/office/drawing/2014/main" id="{894B4609-8A4E-49F7-A8BF-7047C1F75C90}"/>
              </a:ext>
            </a:extLst>
          </p:cNvPr>
          <p:cNvSpPr>
            <a:spLocks noGrp="1"/>
          </p:cNvSpPr>
          <p:nvPr>
            <p:ph sz="half" idx="2"/>
          </p:nvPr>
        </p:nvSpPr>
        <p:spPr>
          <a:xfrm>
            <a:off x="10007221" y="4925477"/>
            <a:ext cx="2030104" cy="313899"/>
          </a:xfrm>
        </p:spPr>
        <p:txBody>
          <a:bodyPr anchor="ctr">
            <a:normAutofit/>
          </a:bodyPr>
          <a:lstStyle/>
          <a:p>
            <a:pPr marL="0" indent="0" algn="ctr">
              <a:buNone/>
            </a:pPr>
            <a:r>
              <a:rPr lang="en-US" sz="1400" b="1" dirty="0" err="1"/>
              <a:t>Laudet</a:t>
            </a:r>
            <a:r>
              <a:rPr lang="en-US" sz="1400" b="1" dirty="0"/>
              <a:t> &amp; White, 2010</a:t>
            </a:r>
          </a:p>
        </p:txBody>
      </p:sp>
    </p:spTree>
    <p:extLst>
      <p:ext uri="{BB962C8B-B14F-4D97-AF65-F5344CB8AC3E}">
        <p14:creationId xmlns:p14="http://schemas.microsoft.com/office/powerpoint/2010/main" val="1962844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250" y="807197"/>
            <a:ext cx="3417308" cy="1468171"/>
          </a:xfrm>
        </p:spPr>
        <p:txBody>
          <a:bodyPr>
            <a:normAutofit/>
          </a:bodyPr>
          <a:lstStyle/>
          <a:p>
            <a:pPr algn="ctr">
              <a:lnSpc>
                <a:spcPct val="100000"/>
              </a:lnSpc>
            </a:pPr>
            <a:r>
              <a:rPr lang="en-US" sz="3600" b="1" dirty="0">
                <a:solidFill>
                  <a:srgbClr val="919195"/>
                </a:solidFill>
                <a:latin typeface="Arial Unicode MS" panose="020B0604020202020204" pitchFamily="34" charset="-128"/>
                <a:ea typeface="Arial Unicode MS" panose="020B0604020202020204" pitchFamily="34" charset="-128"/>
                <a:cs typeface="Arial Unicode MS" panose="020B0604020202020204" pitchFamily="34" charset="-128"/>
              </a:rPr>
              <a:t>Early Recovery</a:t>
            </a:r>
          </a:p>
        </p:txBody>
      </p:sp>
      <p:pic>
        <p:nvPicPr>
          <p:cNvPr id="7" name="Content Placeholder 6" descr="insomnia">
            <a:extLst>
              <a:ext uri="{FF2B5EF4-FFF2-40B4-BE49-F238E27FC236}">
                <a16:creationId xmlns:a16="http://schemas.microsoft.com/office/drawing/2014/main" id="{E162B38A-985C-4C7D-80E8-29613B6EDD2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5861"/>
          <a:stretch/>
        </p:blipFill>
        <p:spPr>
          <a:xfrm>
            <a:off x="8164218" y="2374714"/>
            <a:ext cx="3869372" cy="2029420"/>
          </a:xfrm>
        </p:spPr>
      </p:pic>
      <p:sp>
        <p:nvSpPr>
          <p:cNvPr id="12" name="Content Placeholder 11">
            <a:extLst>
              <a:ext uri="{FF2B5EF4-FFF2-40B4-BE49-F238E27FC236}">
                <a16:creationId xmlns:a16="http://schemas.microsoft.com/office/drawing/2014/main" id="{FD141E7D-BB43-4ED2-99D0-E3632C5F9902}"/>
              </a:ext>
            </a:extLst>
          </p:cNvPr>
          <p:cNvSpPr>
            <a:spLocks noGrp="1"/>
          </p:cNvSpPr>
          <p:nvPr>
            <p:ph sz="half" idx="1"/>
          </p:nvPr>
        </p:nvSpPr>
        <p:spPr>
          <a:xfrm>
            <a:off x="62874" y="95535"/>
            <a:ext cx="8033104" cy="6564571"/>
          </a:xfrm>
        </p:spPr>
        <p:txBody>
          <a:bodyPr>
            <a:normAutofit/>
          </a:bodyPr>
          <a:lstStyle/>
          <a:p>
            <a:pPr marL="0" indent="0">
              <a:spcAft>
                <a:spcPts val="1000"/>
              </a:spcAft>
              <a:buNone/>
            </a:pPr>
            <a:r>
              <a:rPr lang="en-US" sz="2800" b="1" dirty="0">
                <a:solidFill>
                  <a:srgbClr val="00467F"/>
                </a:solidFill>
              </a:rPr>
              <a:t>Patients with a pattern of using alcohol to help with sleep have a poor quality of sleep and their sleep continues to remain disrupted even after cessation of alcohol use.</a:t>
            </a:r>
          </a:p>
          <a:p>
            <a:pPr marL="341313" lvl="1">
              <a:spcAft>
                <a:spcPts val="1000"/>
              </a:spcAft>
            </a:pPr>
            <a:r>
              <a:rPr lang="en-US" sz="2400" b="1" dirty="0"/>
              <a:t>could indicate that patients with a pattern of using alcohol to help with sleep potentially have preexisting sleep disturbances, which some patients may attempt to treat with alcohol</a:t>
            </a:r>
          </a:p>
          <a:p>
            <a:pPr marL="341313" lvl="1">
              <a:spcAft>
                <a:spcPts val="1000"/>
              </a:spcAft>
            </a:pPr>
            <a:r>
              <a:rPr lang="en-US" sz="2400" b="1" dirty="0"/>
              <a:t>sleep problems appear to persist following 4 weeks of abstinence and could lead to a relapse</a:t>
            </a:r>
          </a:p>
          <a:p>
            <a:pPr marL="341313" lvl="1">
              <a:lnSpc>
                <a:spcPct val="110000"/>
              </a:lnSpc>
              <a:spcAft>
                <a:spcPts val="0"/>
              </a:spcAft>
            </a:pPr>
            <a:r>
              <a:rPr lang="en-US" sz="2400" b="1" dirty="0"/>
              <a:t>study revealed that a large proportion (69.3%) of patients in early alcohol recovery have sleep disturbances and even after their first month of abstinence, rates of sleep disturbances were 49.1%</a:t>
            </a:r>
            <a:endParaRPr lang="en-US" sz="2400" dirty="0"/>
          </a:p>
          <a:p>
            <a:pPr marL="0" indent="0">
              <a:lnSpc>
                <a:spcPct val="110000"/>
              </a:lnSpc>
              <a:spcAft>
                <a:spcPts val="0"/>
              </a:spcAft>
              <a:buClr>
                <a:srgbClr val="FF6600"/>
              </a:buClr>
              <a:buNone/>
              <a:tabLst>
                <a:tab pos="6291263" algn="l"/>
              </a:tabLst>
            </a:pPr>
            <a:r>
              <a:rPr lang="en-US" sz="1400" dirty="0">
                <a:solidFill>
                  <a:prstClr val="black"/>
                </a:solidFill>
              </a:rPr>
              <a:t>	</a:t>
            </a:r>
          </a:p>
          <a:p>
            <a:pPr marL="0" indent="0">
              <a:spcAft>
                <a:spcPts val="1000"/>
              </a:spcAft>
              <a:buClr>
                <a:srgbClr val="FF6600"/>
              </a:buClr>
              <a:buNone/>
              <a:tabLst>
                <a:tab pos="6291263" algn="l"/>
              </a:tabLst>
            </a:pPr>
            <a:r>
              <a:rPr lang="en-US" sz="1400" b="1" dirty="0">
                <a:solidFill>
                  <a:prstClr val="black"/>
                </a:solidFill>
              </a:rPr>
              <a:t>	</a:t>
            </a:r>
            <a:r>
              <a:rPr lang="en-US" sz="1400" b="1" dirty="0" err="1">
                <a:solidFill>
                  <a:prstClr val="black"/>
                </a:solidFill>
              </a:rPr>
              <a:t>Kolla</a:t>
            </a:r>
            <a:r>
              <a:rPr lang="en-US" sz="1400" b="1" dirty="0">
                <a:solidFill>
                  <a:prstClr val="black"/>
                </a:solidFill>
              </a:rPr>
              <a:t> et al., 2014</a:t>
            </a:r>
          </a:p>
        </p:txBody>
      </p:sp>
    </p:spTree>
    <p:extLst>
      <p:ext uri="{BB962C8B-B14F-4D97-AF65-F5344CB8AC3E}">
        <p14:creationId xmlns:p14="http://schemas.microsoft.com/office/powerpoint/2010/main" val="154564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lock">
            <a:extLst>
              <a:ext uri="{FF2B5EF4-FFF2-40B4-BE49-F238E27FC236}">
                <a16:creationId xmlns:a16="http://schemas.microsoft.com/office/drawing/2014/main" id="{5CC9DA24-2CCE-4FFC-93BA-51DDAEE797F2}"/>
              </a:ext>
            </a:extLst>
          </p:cNvPr>
          <p:cNvPicPr>
            <a:picLocks noGrp="1" noChangeAspect="1"/>
          </p:cNvPicPr>
          <p:nvPr>
            <p:ph sz="half" idx="2"/>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31899"/>
            <a:ext cx="2910828" cy="2966484"/>
          </a:xfrm>
        </p:spPr>
      </p:pic>
      <p:sp>
        <p:nvSpPr>
          <p:cNvPr id="11" name="Title 10">
            <a:extLst>
              <a:ext uri="{FF2B5EF4-FFF2-40B4-BE49-F238E27FC236}">
                <a16:creationId xmlns:a16="http://schemas.microsoft.com/office/drawing/2014/main" id="{3299266F-C997-4073-8337-8044356422DB}"/>
              </a:ext>
            </a:extLst>
          </p:cNvPr>
          <p:cNvSpPr>
            <a:spLocks noGrp="1"/>
          </p:cNvSpPr>
          <p:nvPr>
            <p:ph type="title"/>
          </p:nvPr>
        </p:nvSpPr>
        <p:spPr>
          <a:xfrm>
            <a:off x="1811318" y="1339833"/>
            <a:ext cx="4056797" cy="1024404"/>
          </a:xfrm>
        </p:spPr>
        <p:txBody>
          <a:bodyPr>
            <a:normAutofit/>
          </a:bodyPr>
          <a:lstStyle/>
          <a:p>
            <a:r>
              <a:rPr lang="en-US" b="1" dirty="0">
                <a:solidFill>
                  <a:srgbClr val="00467F"/>
                </a:solidFill>
                <a:latin typeface="Arial" panose="020B0604020202020204" pitchFamily="34" charset="0"/>
                <a:ea typeface="Arial Unicode MS" panose="020B0604020202020204" pitchFamily="34" charset="-128"/>
                <a:cs typeface="Arial" panose="020B0604020202020204" pitchFamily="34" charset="0"/>
              </a:rPr>
              <a:t>Early Recovery</a:t>
            </a:r>
            <a:endParaRPr lang="en-US" dirty="0">
              <a:solidFill>
                <a:srgbClr val="00467F"/>
              </a:solidFill>
            </a:endParaRPr>
          </a:p>
        </p:txBody>
      </p:sp>
      <p:sp>
        <p:nvSpPr>
          <p:cNvPr id="3" name="Content Placeholder 2">
            <a:extLst>
              <a:ext uri="{FF2B5EF4-FFF2-40B4-BE49-F238E27FC236}">
                <a16:creationId xmlns:a16="http://schemas.microsoft.com/office/drawing/2014/main" id="{DA0E460B-69FA-4AF2-8843-F409AE7CE3FD}"/>
              </a:ext>
            </a:extLst>
          </p:cNvPr>
          <p:cNvSpPr>
            <a:spLocks noGrp="1"/>
          </p:cNvSpPr>
          <p:nvPr>
            <p:ph sz="half" idx="1"/>
          </p:nvPr>
        </p:nvSpPr>
        <p:spPr>
          <a:xfrm>
            <a:off x="2066499" y="3072943"/>
            <a:ext cx="9984475" cy="2663720"/>
          </a:xfrm>
        </p:spPr>
        <p:txBody>
          <a:bodyPr>
            <a:normAutofit/>
          </a:bodyPr>
          <a:lstStyle/>
          <a:p>
            <a:pPr marL="0" indent="0">
              <a:spcAft>
                <a:spcPts val="0"/>
              </a:spcAft>
              <a:buNone/>
            </a:pPr>
            <a:r>
              <a:rPr lang="en-US" b="1" dirty="0">
                <a:ea typeface="Arial Unicode MS" panose="020B0604020202020204" pitchFamily="34" charset="-128"/>
                <a:cs typeface="Arial Unicode MS" panose="020B0604020202020204" pitchFamily="34" charset="-128"/>
              </a:rPr>
              <a:t>things may get worse before they get better—notably, happiness and self-esteem appear to drop during the first few months followed by a gradual increase beginning 6 to 12 months into recovery.</a:t>
            </a:r>
          </a:p>
          <a:p>
            <a:pPr marL="0" indent="0">
              <a:spcAft>
                <a:spcPts val="0"/>
              </a:spcAft>
              <a:buNone/>
            </a:pPr>
            <a:endParaRPr lang="en-US" sz="1400" b="1" dirty="0">
              <a:solidFill>
                <a:prstClr val="black"/>
              </a:solidFill>
            </a:endParaRPr>
          </a:p>
          <a:p>
            <a:pPr marL="0" indent="0">
              <a:spcAft>
                <a:spcPts val="0"/>
              </a:spcAft>
              <a:buNone/>
              <a:tabLst>
                <a:tab pos="6688138" algn="l"/>
              </a:tabLst>
            </a:pPr>
            <a:r>
              <a:rPr lang="en-US" sz="1400" b="1" dirty="0">
                <a:solidFill>
                  <a:prstClr val="black"/>
                </a:solidFill>
              </a:rPr>
              <a:t>	Kelly et al., 2018; White, 2018</a:t>
            </a:r>
          </a:p>
        </p:txBody>
      </p:sp>
    </p:spTree>
    <p:extLst>
      <p:ext uri="{BB962C8B-B14F-4D97-AF65-F5344CB8AC3E}">
        <p14:creationId xmlns:p14="http://schemas.microsoft.com/office/powerpoint/2010/main" val="319715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44" y="793446"/>
            <a:ext cx="5197527" cy="1024404"/>
          </a:xfrm>
        </p:spPr>
        <p:txBody>
          <a:bodyPr>
            <a:normAutofit/>
          </a:bodyPr>
          <a:lstStyle/>
          <a:p>
            <a:pPr algn="ctr"/>
            <a:r>
              <a:rPr lang="en-US" b="1" dirty="0">
                <a:solidFill>
                  <a:srgbClr val="919195"/>
                </a:solidFill>
                <a:latin typeface="+mj-lt"/>
                <a:ea typeface="Arial Unicode MS" panose="020B0604020202020204" pitchFamily="34" charset="-128"/>
                <a:cs typeface="Arial Unicode MS" panose="020B0604020202020204" pitchFamily="34" charset="-128"/>
              </a:rPr>
              <a:t>Women in Recovery</a:t>
            </a:r>
          </a:p>
        </p:txBody>
      </p:sp>
      <p:sp>
        <p:nvSpPr>
          <p:cNvPr id="3" name="Content Placeholder 2"/>
          <p:cNvSpPr>
            <a:spLocks noGrp="1"/>
          </p:cNvSpPr>
          <p:nvPr>
            <p:ph sz="half" idx="1"/>
          </p:nvPr>
        </p:nvSpPr>
        <p:spPr>
          <a:xfrm>
            <a:off x="494731" y="2136509"/>
            <a:ext cx="11202538" cy="4478228"/>
          </a:xfrm>
        </p:spPr>
        <p:txBody>
          <a:bodyPr>
            <a:noAutofit/>
          </a:bodyPr>
          <a:lstStyle/>
          <a:p>
            <a:pPr marL="231775" indent="-231775">
              <a:lnSpc>
                <a:spcPct val="100000"/>
              </a:lnSpc>
              <a:spcBef>
                <a:spcPts val="0"/>
              </a:spcBef>
              <a:spcAft>
                <a:spcPts val="2400"/>
              </a:spcAft>
              <a:buClr>
                <a:srgbClr val="919195"/>
              </a:buClr>
              <a:buSzPct val="80000"/>
            </a:pPr>
            <a:r>
              <a:rPr lang="en-US" sz="2800" b="1" dirty="0">
                <a:latin typeface="Arial" panose="020B0604020202020204" pitchFamily="34" charset="0"/>
                <a:ea typeface="Arial Unicode MS" panose="020B0604020202020204" pitchFamily="34" charset="-128"/>
                <a:cs typeface="Arial" panose="020B0604020202020204" pitchFamily="34" charset="0"/>
              </a:rPr>
              <a:t>Suggests a potentially more persistent challenge facing women in recovery than men, as they appear to struggle more with psychological stress and are less satisfied with physical, psychological, and social aspects of their life in recovery.</a:t>
            </a:r>
          </a:p>
          <a:p>
            <a:pPr marL="231775" indent="-231775">
              <a:lnSpc>
                <a:spcPct val="100000"/>
              </a:lnSpc>
              <a:spcBef>
                <a:spcPts val="0"/>
              </a:spcBef>
              <a:spcAft>
                <a:spcPts val="2400"/>
              </a:spcAft>
              <a:buClr>
                <a:srgbClr val="919195"/>
              </a:buClr>
              <a:buSzPct val="80000"/>
            </a:pPr>
            <a:r>
              <a:rPr lang="en-US" sz="2800" b="1" dirty="0">
                <a:latin typeface="Arial" panose="020B0604020202020204" pitchFamily="34" charset="0"/>
                <a:ea typeface="Arial Unicode MS" panose="020B0604020202020204" pitchFamily="34" charset="-128"/>
                <a:cs typeface="Arial" panose="020B0604020202020204" pitchFamily="34" charset="0"/>
              </a:rPr>
              <a:t>Some of these may reflect ongoing different biological (e.g., increased cortisol) and psychosocial challenges (e.g., negative affect; or sociocultural challenges (e.g., gender bias/discrimination) compared to men.</a:t>
            </a:r>
          </a:p>
          <a:p>
            <a:pPr marL="0" indent="0">
              <a:spcAft>
                <a:spcPts val="2400"/>
              </a:spcAft>
              <a:buNone/>
              <a:tabLst>
                <a:tab pos="5949950" algn="l"/>
              </a:tabLst>
            </a:pPr>
            <a:r>
              <a:rPr lang="en-US" sz="1400" b="1" dirty="0">
                <a:solidFill>
                  <a:prstClr val="black"/>
                </a:solidFill>
              </a:rPr>
              <a:t>	Kelly et al., 2018; White, 2018</a:t>
            </a:r>
          </a:p>
        </p:txBody>
      </p:sp>
      <p:pic>
        <p:nvPicPr>
          <p:cNvPr id="8" name="Content Placeholder 7" descr="women">
            <a:extLst>
              <a:ext uri="{FF2B5EF4-FFF2-40B4-BE49-F238E27FC236}">
                <a16:creationId xmlns:a16="http://schemas.microsoft.com/office/drawing/2014/main" id="{BEDE73AA-6A0A-4963-A5E0-D97694ABD97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8930"/>
          <a:stretch/>
        </p:blipFill>
        <p:spPr>
          <a:xfrm>
            <a:off x="5547183" y="79051"/>
            <a:ext cx="6547336" cy="1940818"/>
          </a:xfrm>
        </p:spPr>
      </p:pic>
    </p:spTree>
    <p:extLst>
      <p:ext uri="{BB962C8B-B14F-4D97-AF65-F5344CB8AC3E}">
        <p14:creationId xmlns:p14="http://schemas.microsoft.com/office/powerpoint/2010/main" val="214660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reamcatcher">
            <a:extLst>
              <a:ext uri="{FF2B5EF4-FFF2-40B4-BE49-F238E27FC236}">
                <a16:creationId xmlns:a16="http://schemas.microsoft.com/office/drawing/2014/main" id="{539F9ADA-1C46-40A8-AA95-F0608A869FE9}"/>
              </a:ext>
            </a:extLst>
          </p:cNvPr>
          <p:cNvPicPr>
            <a:picLocks noGrp="1" noChangeAspect="1"/>
          </p:cNvPicPr>
          <p:nvPr>
            <p:ph sz="half" idx="2"/>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0388" r="21223"/>
          <a:stretch/>
        </p:blipFill>
        <p:spPr>
          <a:xfrm>
            <a:off x="9618920" y="1024407"/>
            <a:ext cx="2477386" cy="4242816"/>
          </a:xfrm>
        </p:spPr>
      </p:pic>
      <p:sp>
        <p:nvSpPr>
          <p:cNvPr id="2" name="Title 1"/>
          <p:cNvSpPr>
            <a:spLocks noGrp="1"/>
          </p:cNvSpPr>
          <p:nvPr>
            <p:ph type="title"/>
          </p:nvPr>
        </p:nvSpPr>
        <p:spPr>
          <a:xfrm>
            <a:off x="0" y="53165"/>
            <a:ext cx="10409274" cy="914396"/>
          </a:xfrm>
        </p:spPr>
        <p:txBody>
          <a:bodyPr>
            <a:normAutofit/>
          </a:bodyPr>
          <a:lstStyle/>
          <a:p>
            <a:pPr algn="ctr"/>
            <a:r>
              <a:rPr lang="en-US" sz="3600" b="1" dirty="0">
                <a:solidFill>
                  <a:srgbClr val="919195"/>
                </a:solidFill>
                <a:latin typeface="Arial" panose="020B0604020202020204" pitchFamily="34" charset="0"/>
                <a:ea typeface="Arial Unicode MS" panose="020B0604020202020204" pitchFamily="34" charset="-128"/>
                <a:cs typeface="Arial" panose="020B0604020202020204" pitchFamily="34" charset="0"/>
              </a:rPr>
              <a:t>Mixed Race or Native Americans in Recovery</a:t>
            </a:r>
          </a:p>
        </p:txBody>
      </p:sp>
      <p:sp>
        <p:nvSpPr>
          <p:cNvPr id="3" name="Content Placeholder 2"/>
          <p:cNvSpPr>
            <a:spLocks noGrp="1"/>
          </p:cNvSpPr>
          <p:nvPr>
            <p:ph sz="half" idx="1"/>
          </p:nvPr>
        </p:nvSpPr>
        <p:spPr>
          <a:xfrm>
            <a:off x="355302" y="1024407"/>
            <a:ext cx="9019069" cy="5461849"/>
          </a:xfrm>
        </p:spPr>
        <p:txBody>
          <a:bodyPr>
            <a:noAutofit/>
          </a:bodyPr>
          <a:lstStyle/>
          <a:p>
            <a:pPr marL="233363" indent="-233363">
              <a:lnSpc>
                <a:spcPct val="100000"/>
              </a:lnSpc>
              <a:spcBef>
                <a:spcPts val="0"/>
              </a:spcBef>
              <a:spcAft>
                <a:spcPts val="1800"/>
              </a:spcAft>
              <a:buSzPct val="80000"/>
            </a:pPr>
            <a:r>
              <a:rPr lang="en-US" sz="2800" b="1" dirty="0">
                <a:solidFill>
                  <a:srgbClr val="001236"/>
                </a:solidFill>
              </a:rPr>
              <a:t>Individuals reporting mixed race or a racial group other than Black, White, or Hispanic (e.g., Native American) showed persistent challenges following AOD problem resolution in these indices of QOL and psychological well-being. </a:t>
            </a:r>
          </a:p>
          <a:p>
            <a:pPr marL="233363" indent="-233363">
              <a:lnSpc>
                <a:spcPct val="100000"/>
              </a:lnSpc>
              <a:spcBef>
                <a:spcPts val="0"/>
              </a:spcBef>
              <a:spcAft>
                <a:spcPts val="0"/>
              </a:spcAft>
              <a:buSzPct val="80000"/>
            </a:pPr>
            <a:r>
              <a:rPr lang="en-US" sz="2800" b="1" dirty="0">
                <a:solidFill>
                  <a:srgbClr val="001236"/>
                </a:solidFill>
              </a:rPr>
              <a:t>This group includes native/indigenous Americans and other mixed ethnicities who appear to be assiduously disadvantaged and show worsening, rather than improvements, in QOL and psychological distress over time.</a:t>
            </a:r>
          </a:p>
          <a:p>
            <a:pPr marL="0" indent="0">
              <a:spcAft>
                <a:spcPts val="0"/>
              </a:spcAft>
              <a:buNone/>
              <a:tabLst>
                <a:tab pos="6176963" algn="l"/>
              </a:tabLst>
            </a:pPr>
            <a:r>
              <a:rPr lang="en-US" sz="1400" b="1" dirty="0">
                <a:solidFill>
                  <a:prstClr val="black"/>
                </a:solidFill>
              </a:rPr>
              <a:t>	Kelly et al., 2018; White, 2018</a:t>
            </a:r>
          </a:p>
        </p:txBody>
      </p:sp>
    </p:spTree>
    <p:extLst>
      <p:ext uri="{BB962C8B-B14F-4D97-AF65-F5344CB8AC3E}">
        <p14:creationId xmlns:p14="http://schemas.microsoft.com/office/powerpoint/2010/main" val="3254900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3032</TotalTime>
  <Words>3478</Words>
  <Application>Microsoft Office PowerPoint</Application>
  <PresentationFormat>Widescreen</PresentationFormat>
  <Paragraphs>145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Unicode MS</vt:lpstr>
      <vt:lpstr>Calibri</vt:lpstr>
      <vt:lpstr>Custom Design</vt:lpstr>
      <vt:lpstr>Supporting Recovery by Understanding Benchmarks</vt:lpstr>
      <vt:lpstr>Disclaimer</vt:lpstr>
      <vt:lpstr>Recovery Benchmarks</vt:lpstr>
      <vt:lpstr>4 Time-Linked Recovery Benchmarks</vt:lpstr>
      <vt:lpstr>Research on the Stages of Recovery and Life Priorities</vt:lpstr>
      <vt:lpstr>Early Recovery</vt:lpstr>
      <vt:lpstr>Early Recovery</vt:lpstr>
      <vt:lpstr>Women in Recovery</vt:lpstr>
      <vt:lpstr>Mixed Race or Native Americans in Recovery</vt:lpstr>
      <vt:lpstr>Individuals with OUDs or Stimulant Use Disorders</vt:lpstr>
      <vt:lpstr>Recovery Benchmarks Implications</vt:lpstr>
      <vt:lpstr>For more information, contact</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roget@unr.edu</dc:creator>
  <cp:lastModifiedBy>Joyce A Hartje</cp:lastModifiedBy>
  <cp:revision>116</cp:revision>
  <dcterms:created xsi:type="dcterms:W3CDTF">2017-10-19T14:29:41Z</dcterms:created>
  <dcterms:modified xsi:type="dcterms:W3CDTF">2020-03-05T22:59:45Z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