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23"/>
  </p:notesMasterIdLst>
  <p:sldIdLst>
    <p:sldId id="328" r:id="rId2"/>
    <p:sldId id="319" r:id="rId3"/>
    <p:sldId id="329" r:id="rId4"/>
    <p:sldId id="330" r:id="rId5"/>
    <p:sldId id="331"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20" r:id="rId22"/>
  </p:sldIdLst>
  <p:sldSz cx="12192000" cy="68580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3" autoAdjust="0"/>
    <p:restoredTop sz="96291" autoAdjust="0"/>
  </p:normalViewPr>
  <p:slideViewPr>
    <p:cSldViewPr snapToGrid="0">
      <p:cViewPr varScale="1">
        <p:scale>
          <a:sx n="102" d="100"/>
          <a:sy n="102" d="100"/>
        </p:scale>
        <p:origin x="1014" y="7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N Wise" userId="fc88f7b4-0f21-4365-915e-f927eafecd78" providerId="ADAL" clId="{362006B6-B34C-4246-A5F0-2C4E235C2680}"/>
    <pc:docChg chg="custSel addSld delSld modSld">
      <pc:chgData name="Jessica N Wise" userId="fc88f7b4-0f21-4365-915e-f927eafecd78" providerId="ADAL" clId="{362006B6-B34C-4246-A5F0-2C4E235C2680}" dt="2020-01-13T20:07:02.570" v="90" actId="2696"/>
      <pc:docMkLst>
        <pc:docMk/>
      </pc:docMkLst>
      <pc:sldChg chg="modSp">
        <pc:chgData name="Jessica N Wise" userId="fc88f7b4-0f21-4365-915e-f927eafecd78" providerId="ADAL" clId="{362006B6-B34C-4246-A5F0-2C4E235C2680}" dt="2020-01-13T20:05:45.274" v="44" actId="20577"/>
        <pc:sldMkLst>
          <pc:docMk/>
          <pc:sldMk cId="1899160694" sldId="319"/>
        </pc:sldMkLst>
        <pc:spChg chg="mod">
          <ac:chgData name="Jessica N Wise" userId="fc88f7b4-0f21-4365-915e-f927eafecd78" providerId="ADAL" clId="{362006B6-B34C-4246-A5F0-2C4E235C2680}" dt="2020-01-13T20:05:45.274" v="44" actId="20577"/>
          <ac:spMkLst>
            <pc:docMk/>
            <pc:sldMk cId="1899160694" sldId="319"/>
            <ac:spMk id="7" creationId="{9B2B7BE4-801C-4A30-801E-99329C728C52}"/>
          </ac:spMkLst>
        </pc:spChg>
      </pc:sldChg>
      <pc:sldChg chg="del">
        <pc:chgData name="Jessica N Wise" userId="fc88f7b4-0f21-4365-915e-f927eafecd78" providerId="ADAL" clId="{362006B6-B34C-4246-A5F0-2C4E235C2680}" dt="2020-01-13T20:04:59.642" v="2" actId="2696"/>
        <pc:sldMkLst>
          <pc:docMk/>
          <pc:sldMk cId="2724099694" sldId="321"/>
        </pc:sldMkLst>
      </pc:sldChg>
      <pc:sldChg chg="del">
        <pc:chgData name="Jessica N Wise" userId="fc88f7b4-0f21-4365-915e-f927eafecd78" providerId="ADAL" clId="{362006B6-B34C-4246-A5F0-2C4E235C2680}" dt="2020-01-13T20:05:56.369" v="47" actId="2696"/>
        <pc:sldMkLst>
          <pc:docMk/>
          <pc:sldMk cId="3743544631" sldId="322"/>
        </pc:sldMkLst>
      </pc:sldChg>
      <pc:sldChg chg="del">
        <pc:chgData name="Jessica N Wise" userId="fc88f7b4-0f21-4365-915e-f927eafecd78" providerId="ADAL" clId="{362006B6-B34C-4246-A5F0-2C4E235C2680}" dt="2020-01-13T20:07:02.570" v="90" actId="2696"/>
        <pc:sldMkLst>
          <pc:docMk/>
          <pc:sldMk cId="4137931151" sldId="323"/>
        </pc:sldMkLst>
      </pc:sldChg>
      <pc:sldChg chg="del">
        <pc:chgData name="Jessica N Wise" userId="fc88f7b4-0f21-4365-915e-f927eafecd78" providerId="ADAL" clId="{362006B6-B34C-4246-A5F0-2C4E235C2680}" dt="2020-01-13T20:06:40.063" v="86" actId="2696"/>
        <pc:sldMkLst>
          <pc:docMk/>
          <pc:sldMk cId="2465627646" sldId="324"/>
        </pc:sldMkLst>
      </pc:sldChg>
      <pc:sldChg chg="del">
        <pc:chgData name="Jessica N Wise" userId="fc88f7b4-0f21-4365-915e-f927eafecd78" providerId="ADAL" clId="{362006B6-B34C-4246-A5F0-2C4E235C2680}" dt="2020-01-13T20:06:43.214" v="87" actId="2696"/>
        <pc:sldMkLst>
          <pc:docMk/>
          <pc:sldMk cId="58852217" sldId="325"/>
        </pc:sldMkLst>
      </pc:sldChg>
      <pc:sldChg chg="del">
        <pc:chgData name="Jessica N Wise" userId="fc88f7b4-0f21-4365-915e-f927eafecd78" providerId="ADAL" clId="{362006B6-B34C-4246-A5F0-2C4E235C2680}" dt="2020-01-13T20:06:51.285" v="89" actId="2696"/>
        <pc:sldMkLst>
          <pc:docMk/>
          <pc:sldMk cId="2136619119" sldId="326"/>
        </pc:sldMkLst>
      </pc:sldChg>
      <pc:sldChg chg="del">
        <pc:chgData name="Jessica N Wise" userId="fc88f7b4-0f21-4365-915e-f927eafecd78" providerId="ADAL" clId="{362006B6-B34C-4246-A5F0-2C4E235C2680}" dt="2020-01-13T20:06:47.846" v="88" actId="2696"/>
        <pc:sldMkLst>
          <pc:docMk/>
          <pc:sldMk cId="1250949737" sldId="327"/>
        </pc:sldMkLst>
      </pc:sldChg>
      <pc:sldChg chg="add">
        <pc:chgData name="Jessica N Wise" userId="fc88f7b4-0f21-4365-915e-f927eafecd78" providerId="ADAL" clId="{362006B6-B34C-4246-A5F0-2C4E235C2680}" dt="2020-01-13T20:04:26.208" v="1"/>
        <pc:sldMkLst>
          <pc:docMk/>
          <pc:sldMk cId="1251262614" sldId="328"/>
        </pc:sldMkLst>
      </pc:sldChg>
      <pc:sldChg chg="add">
        <pc:chgData name="Jessica N Wise" userId="fc88f7b4-0f21-4365-915e-f927eafecd78" providerId="ADAL" clId="{362006B6-B34C-4246-A5F0-2C4E235C2680}" dt="2020-01-13T20:05:51.109" v="46"/>
        <pc:sldMkLst>
          <pc:docMk/>
          <pc:sldMk cId="663183572" sldId="329"/>
        </pc:sldMkLst>
      </pc:sldChg>
      <pc:sldChg chg="add">
        <pc:chgData name="Jessica N Wise" userId="fc88f7b4-0f21-4365-915e-f927eafecd78" providerId="ADAL" clId="{362006B6-B34C-4246-A5F0-2C4E235C2680}" dt="2020-01-13T20:06:02.075" v="49"/>
        <pc:sldMkLst>
          <pc:docMk/>
          <pc:sldMk cId="3582672098" sldId="330"/>
        </pc:sldMkLst>
      </pc:sldChg>
      <pc:sldChg chg="modSp add">
        <pc:chgData name="Jessica N Wise" userId="fc88f7b4-0f21-4365-915e-f927eafecd78" providerId="ADAL" clId="{362006B6-B34C-4246-A5F0-2C4E235C2680}" dt="2020-01-13T20:06:06.128" v="52" actId="27636"/>
        <pc:sldMkLst>
          <pc:docMk/>
          <pc:sldMk cId="2709405059" sldId="331"/>
        </pc:sldMkLst>
        <pc:spChg chg="mod">
          <ac:chgData name="Jessica N Wise" userId="fc88f7b4-0f21-4365-915e-f927eafecd78" providerId="ADAL" clId="{362006B6-B34C-4246-A5F0-2C4E235C2680}" dt="2020-01-13T20:06:06.128" v="52" actId="27636"/>
          <ac:spMkLst>
            <pc:docMk/>
            <pc:sldMk cId="2709405059" sldId="331"/>
            <ac:spMk id="3" creationId="{00000000-0000-0000-0000-000000000000}"/>
          </ac:spMkLst>
        </pc:spChg>
      </pc:sldChg>
      <pc:sldChg chg="modSp add">
        <pc:chgData name="Jessica N Wise" userId="fc88f7b4-0f21-4365-915e-f927eafecd78" providerId="ADAL" clId="{362006B6-B34C-4246-A5F0-2C4E235C2680}" dt="2020-01-13T20:06:07.884" v="55" actId="27636"/>
        <pc:sldMkLst>
          <pc:docMk/>
          <pc:sldMk cId="1403344235" sldId="332"/>
        </pc:sldMkLst>
        <pc:spChg chg="mod">
          <ac:chgData name="Jessica N Wise" userId="fc88f7b4-0f21-4365-915e-f927eafecd78" providerId="ADAL" clId="{362006B6-B34C-4246-A5F0-2C4E235C2680}" dt="2020-01-13T20:06:07.884" v="55" actId="27636"/>
          <ac:spMkLst>
            <pc:docMk/>
            <pc:sldMk cId="1403344235" sldId="332"/>
            <ac:spMk id="3" creationId="{00000000-0000-0000-0000-000000000000}"/>
          </ac:spMkLst>
        </pc:spChg>
      </pc:sldChg>
      <pc:sldChg chg="add">
        <pc:chgData name="Jessica N Wise" userId="fc88f7b4-0f21-4365-915e-f927eafecd78" providerId="ADAL" clId="{362006B6-B34C-4246-A5F0-2C4E235C2680}" dt="2020-01-13T20:06:12.166" v="57"/>
        <pc:sldMkLst>
          <pc:docMk/>
          <pc:sldMk cId="1382238094" sldId="333"/>
        </pc:sldMkLst>
      </pc:sldChg>
      <pc:sldChg chg="modSp add">
        <pc:chgData name="Jessica N Wise" userId="fc88f7b4-0f21-4365-915e-f927eafecd78" providerId="ADAL" clId="{362006B6-B34C-4246-A5F0-2C4E235C2680}" dt="2020-01-13T20:06:14.090" v="60" actId="27636"/>
        <pc:sldMkLst>
          <pc:docMk/>
          <pc:sldMk cId="1929069785" sldId="334"/>
        </pc:sldMkLst>
        <pc:spChg chg="mod">
          <ac:chgData name="Jessica N Wise" userId="fc88f7b4-0f21-4365-915e-f927eafecd78" providerId="ADAL" clId="{362006B6-B34C-4246-A5F0-2C4E235C2680}" dt="2020-01-13T20:06:14.090" v="60" actId="27636"/>
          <ac:spMkLst>
            <pc:docMk/>
            <pc:sldMk cId="1929069785" sldId="334"/>
            <ac:spMk id="3" creationId="{00000000-0000-0000-0000-000000000000}"/>
          </ac:spMkLst>
        </pc:spChg>
      </pc:sldChg>
      <pc:sldChg chg="add">
        <pc:chgData name="Jessica N Wise" userId="fc88f7b4-0f21-4365-915e-f927eafecd78" providerId="ADAL" clId="{362006B6-B34C-4246-A5F0-2C4E235C2680}" dt="2020-01-13T20:06:15.545" v="62"/>
        <pc:sldMkLst>
          <pc:docMk/>
          <pc:sldMk cId="1851222117" sldId="335"/>
        </pc:sldMkLst>
      </pc:sldChg>
      <pc:sldChg chg="add">
        <pc:chgData name="Jessica N Wise" userId="fc88f7b4-0f21-4365-915e-f927eafecd78" providerId="ADAL" clId="{362006B6-B34C-4246-A5F0-2C4E235C2680}" dt="2020-01-13T20:06:17.265" v="64"/>
        <pc:sldMkLst>
          <pc:docMk/>
          <pc:sldMk cId="3537923810" sldId="336"/>
        </pc:sldMkLst>
      </pc:sldChg>
      <pc:sldChg chg="add">
        <pc:chgData name="Jessica N Wise" userId="fc88f7b4-0f21-4365-915e-f927eafecd78" providerId="ADAL" clId="{362006B6-B34C-4246-A5F0-2C4E235C2680}" dt="2020-01-13T20:06:18.674" v="66"/>
        <pc:sldMkLst>
          <pc:docMk/>
          <pc:sldMk cId="4190335139" sldId="337"/>
        </pc:sldMkLst>
      </pc:sldChg>
      <pc:sldChg chg="add">
        <pc:chgData name="Jessica N Wise" userId="fc88f7b4-0f21-4365-915e-f927eafecd78" providerId="ADAL" clId="{362006B6-B34C-4246-A5F0-2C4E235C2680}" dt="2020-01-13T20:06:20.036" v="68"/>
        <pc:sldMkLst>
          <pc:docMk/>
          <pc:sldMk cId="3138855980" sldId="338"/>
        </pc:sldMkLst>
      </pc:sldChg>
      <pc:sldChg chg="add">
        <pc:chgData name="Jessica N Wise" userId="fc88f7b4-0f21-4365-915e-f927eafecd78" providerId="ADAL" clId="{362006B6-B34C-4246-A5F0-2C4E235C2680}" dt="2020-01-13T20:06:21.601" v="70"/>
        <pc:sldMkLst>
          <pc:docMk/>
          <pc:sldMk cId="205770934" sldId="339"/>
        </pc:sldMkLst>
      </pc:sldChg>
      <pc:sldChg chg="add">
        <pc:chgData name="Jessica N Wise" userId="fc88f7b4-0f21-4365-915e-f927eafecd78" providerId="ADAL" clId="{362006B6-B34C-4246-A5F0-2C4E235C2680}" dt="2020-01-13T20:06:23.544" v="72"/>
        <pc:sldMkLst>
          <pc:docMk/>
          <pc:sldMk cId="1982652370" sldId="340"/>
        </pc:sldMkLst>
      </pc:sldChg>
      <pc:sldChg chg="add">
        <pc:chgData name="Jessica N Wise" userId="fc88f7b4-0f21-4365-915e-f927eafecd78" providerId="ADAL" clId="{362006B6-B34C-4246-A5F0-2C4E235C2680}" dt="2020-01-13T20:06:25.193" v="74"/>
        <pc:sldMkLst>
          <pc:docMk/>
          <pc:sldMk cId="2471107121" sldId="341"/>
        </pc:sldMkLst>
      </pc:sldChg>
      <pc:sldChg chg="add">
        <pc:chgData name="Jessica N Wise" userId="fc88f7b4-0f21-4365-915e-f927eafecd78" providerId="ADAL" clId="{362006B6-B34C-4246-A5F0-2C4E235C2680}" dt="2020-01-13T20:06:26.861" v="76"/>
        <pc:sldMkLst>
          <pc:docMk/>
          <pc:sldMk cId="3383202086" sldId="342"/>
        </pc:sldMkLst>
      </pc:sldChg>
      <pc:sldChg chg="add">
        <pc:chgData name="Jessica N Wise" userId="fc88f7b4-0f21-4365-915e-f927eafecd78" providerId="ADAL" clId="{362006B6-B34C-4246-A5F0-2C4E235C2680}" dt="2020-01-13T20:06:28.359" v="78"/>
        <pc:sldMkLst>
          <pc:docMk/>
          <pc:sldMk cId="2422999143" sldId="343"/>
        </pc:sldMkLst>
      </pc:sldChg>
      <pc:sldChg chg="add">
        <pc:chgData name="Jessica N Wise" userId="fc88f7b4-0f21-4365-915e-f927eafecd78" providerId="ADAL" clId="{362006B6-B34C-4246-A5F0-2C4E235C2680}" dt="2020-01-13T20:06:29.909" v="80"/>
        <pc:sldMkLst>
          <pc:docMk/>
          <pc:sldMk cId="1571123730" sldId="344"/>
        </pc:sldMkLst>
      </pc:sldChg>
      <pc:sldChg chg="modSp add">
        <pc:chgData name="Jessica N Wise" userId="fc88f7b4-0f21-4365-915e-f927eafecd78" providerId="ADAL" clId="{362006B6-B34C-4246-A5F0-2C4E235C2680}" dt="2020-01-13T20:06:32.748" v="83" actId="27636"/>
        <pc:sldMkLst>
          <pc:docMk/>
          <pc:sldMk cId="3227391598" sldId="345"/>
        </pc:sldMkLst>
        <pc:spChg chg="mod">
          <ac:chgData name="Jessica N Wise" userId="fc88f7b4-0f21-4365-915e-f927eafecd78" providerId="ADAL" clId="{362006B6-B34C-4246-A5F0-2C4E235C2680}" dt="2020-01-13T20:06:32.748" v="83" actId="27636"/>
          <ac:spMkLst>
            <pc:docMk/>
            <pc:sldMk cId="3227391598" sldId="345"/>
            <ac:spMk id="3" creationId="{00000000-0000-0000-0000-000000000000}"/>
          </ac:spMkLst>
        </pc:spChg>
      </pc:sldChg>
      <pc:sldChg chg="add">
        <pc:chgData name="Jessica N Wise" userId="fc88f7b4-0f21-4365-915e-f927eafecd78" providerId="ADAL" clId="{362006B6-B34C-4246-A5F0-2C4E235C2680}" dt="2020-01-13T20:06:34.640" v="85"/>
        <pc:sldMkLst>
          <pc:docMk/>
          <pc:sldMk cId="2982250333" sldId="346"/>
        </pc:sldMkLst>
      </pc:sldChg>
      <pc:sldMasterChg chg="addSldLayout">
        <pc:chgData name="Jessica N Wise" userId="fc88f7b4-0f21-4365-915e-f927eafecd78" providerId="ADAL" clId="{362006B6-B34C-4246-A5F0-2C4E235C2680}" dt="2020-01-13T20:05:51.107" v="45" actId="27028"/>
        <pc:sldMasterMkLst>
          <pc:docMk/>
          <pc:sldMasterMk cId="4072915826" sldId="2147483682"/>
        </pc:sldMasterMkLst>
        <pc:sldLayoutChg chg="add">
          <pc:chgData name="Jessica N Wise" userId="fc88f7b4-0f21-4365-915e-f927eafecd78" providerId="ADAL" clId="{362006B6-B34C-4246-A5F0-2C4E235C2680}" dt="2020-01-13T20:04:26.208" v="0" actId="27028"/>
          <pc:sldLayoutMkLst>
            <pc:docMk/>
            <pc:sldMasterMk cId="4072915826" sldId="2147483682"/>
            <pc:sldLayoutMk cId="1308891367" sldId="2147483706"/>
          </pc:sldLayoutMkLst>
        </pc:sldLayoutChg>
        <pc:sldLayoutChg chg="add">
          <pc:chgData name="Jessica N Wise" userId="fc88f7b4-0f21-4365-915e-f927eafecd78" providerId="ADAL" clId="{362006B6-B34C-4246-A5F0-2C4E235C2680}" dt="2020-01-13T20:05:51.107" v="45" actId="27028"/>
          <pc:sldLayoutMkLst>
            <pc:docMk/>
            <pc:sldMasterMk cId="4072915826" sldId="2147483682"/>
            <pc:sldLayoutMk cId="1705525203" sldId="214748370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3/5/2020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www.nida.gov/" TargetMode="External"/><Relationship Id="rId4" Type="http://schemas.openxmlformats.org/officeDocument/2006/relationships/hyperlink" Target="http://www.cdc.gov/"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tobacco/basic_information/e-cigarettes/severe-lung-disease.html#map-cas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tobacco/basic_information/e-cigarettes/severe-lung-disease.html#map-cas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tobacco/basic_information/e-cigarettes/severe-lung-disease.html#map-cas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tobacco/basic_information/e-cigarettes/severe-lung-disease.html#map-cas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tobacco/basic_information/e-cigarettes/severe-lung-disease.html#map-cas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tobacco/basic_information/e-cigarettes/severe-lung-disease.html#map-cas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asatondemand.org/2019/11/20/4347/"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doi-org.unr.idm.oclc.org/10.1001/jama.2019.18387"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ejm.org/doi/full/10.1056/NEJMc1910739"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drugabuse.gov/news-events/news-releases/2019/09/teen-e-cigarette-use-doubles-2017"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cigarettes.surgeongeneral.gov/"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e-cigarettes.surgeongeneral.gov/documents/surgeon-generals-advisory-on-e-cigarette-use-among-youth-2018.pdf"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dc.gov/tobacco/basic_information/e-cigarettes/severe-lung-disease.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tobacco/basic_information/e-cigarettes/index.htm"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e-cigarettes.surgeongeneral.gov/"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cigarettes.surgeongeneral.gov/documents/2016_sgr_full_report_non-508.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10.0.60.225/mmwr.mm6839e1"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da.gov/tobacco-products/products-ingredients-components/vaporizers-e-cigarettes-and-other-electronic-nicotine-delivery-systems-end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6.png"/></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igarettes.surgeongeneral.gov/documents/surgeon-generals-advisory-on-e-cigarette-use-among-youth-2018.pdf"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doi.org/10.1136/tobaccocontrol-2018-054455" TargetMode="External"/><Relationship Id="rId4" Type="http://schemas.openxmlformats.org/officeDocument/2006/relationships/hyperlink" Target="https://doi-org.unr.idm.oclc.org/10.1001/jama.2019.18387"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bi.nlm.nih.gov/pmc/articles/PMC601819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bi.nlm.nih.gov/books/NBK53868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tobacco/basic_information/e-cigarettes/pdfs/Electronic-Cigarettes-Infographic-p.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da.gov/news-events/public-health-focus/lung-illnesses-associated-use-vaping-product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dx.doi.org/10.15585/mmwr.mm6841e3"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doi.org/10.15585/mmwr.mm6836e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93713"/>
            <a:ext cx="5486400" cy="3086100"/>
          </a:xfrm>
        </p:spPr>
      </p:sp>
      <p:sp>
        <p:nvSpPr>
          <p:cNvPr id="3" name="Notes Placeholder 2"/>
          <p:cNvSpPr>
            <a:spLocks noGrp="1"/>
          </p:cNvSpPr>
          <p:nvPr>
            <p:ph type="body" idx="1"/>
          </p:nvPr>
        </p:nvSpPr>
        <p:spPr>
          <a:xfrm>
            <a:off x="615950" y="3681351"/>
            <a:ext cx="5626100" cy="4968237"/>
          </a:xfrm>
        </p:spPr>
        <p:txBody>
          <a:bodyPr/>
          <a:lstStyle/>
          <a:p>
            <a:pPr>
              <a:spcAft>
                <a:spcPts val="600"/>
              </a:spcAft>
            </a:pPr>
            <a:r>
              <a:rPr lang="en-US" sz="1050" dirty="0"/>
              <a:t>This slide deck is part of the Slidedecks4U products created by the Mountain Plains Addiction Technology Transfer Center (MPATTC) that serves Region 8 (Colorado, Montana, North Dakota, South Dakota, Utah, and Wyoming). Disseminating information about e-cigarettes (e-cigs) and vaping devices is important as CDC reports that lung injury incidents have occurred in 49 of 50 states and in Puerto Rico and Virgin Islands with over 2,290 individuals seeking medical treatment at the end of November 2019. </a:t>
            </a:r>
          </a:p>
          <a:p>
            <a:pPr>
              <a:spcAft>
                <a:spcPts val="600"/>
              </a:spcAft>
            </a:pPr>
            <a:r>
              <a:rPr lang="en-US" sz="1050" dirty="0"/>
              <a:t>The slide deck is designed to be used by behavioral health academic faculty, trainers, and state agency staff members for a variety of audiences. Each slide has notes for the presenter to provide guidance if necessary. References are included on the slides and in the notes. If you require further information on this topic, please contact the Mountain Plains Addiction Technology Transfer Center (MPATTC). You are free to use these slides and pictures but please give credit to the MPATTC when using them by keeping the branding and referencing the ATTC at the beginning of your presentation.</a:t>
            </a:r>
          </a:p>
          <a:p>
            <a:pPr>
              <a:spcAft>
                <a:spcPts val="600"/>
              </a:spcAft>
            </a:pPr>
            <a:r>
              <a:rPr lang="en-US" sz="1050" dirty="0"/>
              <a:t>MPATTC is part of the SAMHSA-funded ATTC network that offers training/technical assistance (TA) services through a partnership with the University of North Dakota and University of Nevada Reno. The goal of the MPATTC is to improve the capacity of Region 8’s SUD treatment and recovery services workforce by using state-of-the-art training/TA, innovative web-based tools, and proven workforce development activities to expand access to learning, change clinician practice, and advance provider efficiencies, resulting in improved client outcomes. MPATTC training/TA recipients include behavioral health/SUD treatment/recovery administrators, managers, counselors, clinical supervisors, and recovery specialists; health professions academic educators; tribal health professionals; and key stakeholders from related systems of care (e.g., opioid treatment providers); state and local governments; provider associations; and specialized behavioral/primary healthcare providers. You can access additional information at </a:t>
            </a:r>
            <a:r>
              <a:rPr lang="en-US" sz="1050" dirty="0">
                <a:hlinkClick r:id="rId3"/>
              </a:rPr>
              <a:t>www.mpattc.org</a:t>
            </a:r>
            <a:r>
              <a:rPr lang="en-US" sz="1050" dirty="0"/>
              <a:t>.  </a:t>
            </a:r>
          </a:p>
          <a:p>
            <a:pPr>
              <a:spcAft>
                <a:spcPts val="600"/>
              </a:spcAft>
            </a:pPr>
            <a:r>
              <a:rPr lang="en-US" sz="1050" dirty="0"/>
              <a:t>The Centers for Disease Control and Prevention (CDC) is considered one of the leading authorities of information regarding e-cigs and vaping devices. Please consult their website for additional information on this topic and other health issues </a:t>
            </a:r>
            <a:r>
              <a:rPr lang="en-US" sz="1050" dirty="0">
                <a:hlinkClick r:id="rId4"/>
              </a:rPr>
              <a:t>www.cdc.gov</a:t>
            </a:r>
            <a:r>
              <a:rPr lang="en-US" sz="1050" dirty="0"/>
              <a:t> . In addition, the National Institute on Drug Abuse (NIDA) has excellent resources on this topic as well </a:t>
            </a:r>
            <a:r>
              <a:rPr lang="en-US" sz="1050" dirty="0">
                <a:hlinkClick r:id="rId5"/>
              </a:rPr>
              <a:t>www.nida.gov</a:t>
            </a:r>
            <a:r>
              <a:rPr lang="en-US" sz="1050" dirty="0"/>
              <a:t> .</a:t>
            </a:r>
          </a:p>
          <a:p>
            <a:pPr>
              <a:spcAft>
                <a:spcPts val="300"/>
              </a:spcAft>
            </a:pPr>
            <a:r>
              <a:rPr lang="en-US" sz="1000" dirty="0"/>
              <a:t>Image credits: </a:t>
            </a:r>
            <a:r>
              <a:rPr lang="en-US" sz="1050" dirty="0"/>
              <a:t>Getty Images (purchased image)</a:t>
            </a:r>
            <a:r>
              <a:rPr lang="en-US" sz="1000" dirty="0"/>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015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379495"/>
            <a:ext cx="5486400" cy="4305718"/>
          </a:xfrm>
        </p:spPr>
        <p:txBody>
          <a:bodyPr/>
          <a:lstStyle/>
          <a:p>
            <a:pPr>
              <a:spcAft>
                <a:spcPts val="300"/>
              </a:spcAft>
            </a:pPr>
            <a:r>
              <a:rPr lang="en-US" sz="1100" dirty="0"/>
              <a:t>The CDC released a report on November 21, 2019 providing the latest update on EVALI patients and this information can be found at this link </a:t>
            </a:r>
            <a:r>
              <a:rPr lang="en-US" sz="1100" dirty="0">
                <a:hlinkClick r:id="rId3"/>
              </a:rPr>
              <a:t>https://www.cdc.gov/tobacco/basic_information/e-cigarettes/severe-lung-disease.html#map-cases</a:t>
            </a:r>
            <a:endParaRPr lang="en-US" sz="1100" dirty="0"/>
          </a:p>
          <a:p>
            <a:pPr>
              <a:spcAft>
                <a:spcPts val="300"/>
              </a:spcAft>
            </a:pPr>
            <a:r>
              <a:rPr lang="en-US" sz="1100" dirty="0"/>
              <a:t>This report reviews the number of cases of EVALI reported to the CDC as of November 20, 2019 and how many deaths have occurred. In addition, this report discussed the identification of Vitamin E acetate’s role in causing severe lung injury. CDC officials caution that other chemicals may be subsequently identified as contributing to individuals with EVALI. The next slide highlights were the largest percentage of EVALI patients have been identified with the next slides providing an overview of Vitamin E </a:t>
            </a:r>
            <a:r>
              <a:rPr lang="en-US" altLang="en-US" sz="1100" dirty="0">
                <a:solidFill>
                  <a:srgbClr val="000000"/>
                </a:solidFill>
              </a:rPr>
              <a:t>acetate</a:t>
            </a:r>
            <a:r>
              <a:rPr lang="en-US" sz="1100" dirty="0"/>
              <a:t> with the following slides providing recommendations regarding use of e-cigs and vaping products</a:t>
            </a:r>
          </a:p>
          <a:p>
            <a:pPr>
              <a:spcAft>
                <a:spcPts val="300"/>
              </a:spcAft>
            </a:pPr>
            <a:r>
              <a:rPr lang="en-US" sz="1100" dirty="0"/>
              <a:t>This paragraph comes directly from the report and  provides specifics regarding number of deaths by state. Forty-seven deaths have been confirmed in 25 states and the District of Columbia </a:t>
            </a:r>
            <a:r>
              <a:rPr lang="en-US" sz="1100" b="1" dirty="0"/>
              <a:t>(as of November 20, 2019)</a:t>
            </a:r>
            <a:r>
              <a:rPr lang="en-US" sz="1100" dirty="0"/>
              <a:t>: Alabama, California (4), Connecticut, Delaware, District of Columbia, Florida, Georgia (3), Illinois (5), Indiana (4), Kansas (2), Louisiana, Massachusetts (3), Michigan, Minnesota (3), Mississippi, Missouri (2), Montana, Nebraska, New Jersey, New York (2), Oregon (2), Pennsylvania, Tennessee (2), Texas, Utah, and Virginia</a:t>
            </a:r>
          </a:p>
          <a:p>
            <a:pPr>
              <a:spcAft>
                <a:spcPts val="300"/>
              </a:spcAft>
            </a:pPr>
            <a:endParaRPr lang="en-US" sz="1100" b="1" dirty="0"/>
          </a:p>
          <a:p>
            <a:pPr>
              <a:spcAft>
                <a:spcPts val="300"/>
              </a:spcAft>
            </a:pPr>
            <a:r>
              <a:rPr lang="en-US" sz="1100" b="1" dirty="0"/>
              <a:t>Source</a:t>
            </a:r>
          </a:p>
          <a:p>
            <a:pPr marL="120650" indent="-120650">
              <a:spcAft>
                <a:spcPts val="300"/>
              </a:spcAft>
            </a:pPr>
            <a:r>
              <a:rPr lang="en-US" sz="1100" dirty="0"/>
              <a:t>Outbreak of Lung Injury Associated with the Use of E-Cigarette, or Vaping, Products </a:t>
            </a:r>
            <a:r>
              <a:rPr lang="en-US" sz="1100" dirty="0">
                <a:hlinkClick r:id="rId3"/>
              </a:rPr>
              <a:t>https://www.cdc.gov/tobacco/basic_information/e-cigarettes/severe-lung-disease.html#map-cases</a:t>
            </a:r>
            <a:endParaRPr lang="en-US" sz="11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987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Show this map to participants/students. The data on the map indicates the states reporting the largest number of individuals with EVALIs- California, Texas, and Illinois followed by Utah, Minnesota, Indiana, and New York. Ask participants/students for reactions and comments to the map. </a:t>
            </a:r>
          </a:p>
          <a:p>
            <a:endParaRPr lang="en-US" dirty="0"/>
          </a:p>
          <a:p>
            <a:endParaRPr lang="en-US" dirty="0"/>
          </a:p>
          <a:p>
            <a:endParaRPr lang="en-US" dirty="0"/>
          </a:p>
          <a:p>
            <a:endParaRPr lang="en-US" dirty="0"/>
          </a:p>
          <a:p>
            <a:endParaRPr lang="en-US" dirty="0"/>
          </a:p>
          <a:p>
            <a:endParaRPr lang="en-US" dirty="0"/>
          </a:p>
          <a:p>
            <a:r>
              <a:rPr lang="en-US" b="1" dirty="0"/>
              <a:t>Source</a:t>
            </a:r>
          </a:p>
          <a:p>
            <a:pPr marL="120650" indent="-120650"/>
            <a:r>
              <a:rPr lang="en-US" dirty="0"/>
              <a:t>Outbreak of Lung Injury Associated with the Use of E-Cigarette, or Vaping, Products </a:t>
            </a:r>
            <a:r>
              <a:rPr lang="en-US" dirty="0">
                <a:hlinkClick r:id="rId3"/>
              </a:rPr>
              <a:t>https://www.cdc.gov/tobacco/basic_information/e-cigarettes/severe-lung-disease.html#map-cases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371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new information comes directly from the CDC website (see link below). Results from a recent CDC lab found after testing the lung fluid from 29 patients from ten states, Vitamin E acetate in all of these samples. The important facts to point out include: the presence of other chemicals were tested but non of these chemicals of concern were found and that THC was found in over 80% of samples and nicotine found in over 60%.</a:t>
            </a:r>
          </a:p>
          <a:p>
            <a:endParaRPr lang="en-US" dirty="0"/>
          </a:p>
          <a:p>
            <a:r>
              <a:rPr lang="en-US" dirty="0"/>
              <a:t>The next slide will provide more information about Vitamin Acetate.</a:t>
            </a:r>
          </a:p>
          <a:p>
            <a:endParaRPr lang="en-US" dirty="0"/>
          </a:p>
          <a:p>
            <a:endParaRPr lang="en-US" dirty="0"/>
          </a:p>
          <a:p>
            <a:r>
              <a:rPr lang="en-US" b="1" dirty="0"/>
              <a:t>Source</a:t>
            </a:r>
          </a:p>
          <a:p>
            <a:pPr marL="120650" indent="-120650"/>
            <a:r>
              <a:rPr lang="en-US" dirty="0"/>
              <a:t>Outbreak of Lung Injury Associated with the Use of E-Cigarette, or Vaping, Products </a:t>
            </a:r>
            <a:r>
              <a:rPr lang="en-US" dirty="0">
                <a:hlinkClick r:id="rId3"/>
              </a:rPr>
              <a:t>https://www.cdc.gov/tobacco/basic_information/e-cigarettes/severe-lung-disease.html#map-cases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193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Once again, this information comes from the most recent CDC publication (see link below). According to the CDC, Vitamin E acetate is used as a thickening agent in e-cigs and vaping devices with the fluid used to vape THC. Reassure participants/students that it is not Vitamin E that is dangerous (found in foods, as a supplement, or in lotions) but it appears to cause problems when inhaled. The next few slides talk about how to decrease risks associated with vaping.</a:t>
            </a:r>
          </a:p>
          <a:p>
            <a:endParaRPr lang="en-US" dirty="0"/>
          </a:p>
          <a:p>
            <a:endParaRPr lang="en-US" dirty="0"/>
          </a:p>
          <a:p>
            <a:endParaRPr lang="en-US" dirty="0"/>
          </a:p>
          <a:p>
            <a:r>
              <a:rPr lang="en-US" b="1" dirty="0"/>
              <a:t>Source</a:t>
            </a:r>
          </a:p>
          <a:p>
            <a:pPr marL="120650" indent="-120650"/>
            <a:r>
              <a:rPr lang="en-US" dirty="0"/>
              <a:t>Outbreak of Lung Injury Associated with the Use of E-Cigarette, or Vaping, Products </a:t>
            </a:r>
            <a:r>
              <a:rPr lang="en-US" dirty="0">
                <a:hlinkClick r:id="rId3"/>
              </a:rPr>
              <a:t>https://www.cdc.gov/tobacco/basic_information/e-cigarettes/severe-lung-disease.html#map-cases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739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CDC report proposed the following recommendations to assist individuals in decreasing their risks associated with e-cigs and vaping especially the use of THC. Review these recommendations with the focus on decreasing risks</a:t>
            </a:r>
          </a:p>
          <a:p>
            <a:pPr marL="288925" indent="-171450">
              <a:buFont typeface="Arial" panose="020B0604020202020204" pitchFamily="34" charset="0"/>
              <a:buChar char="•"/>
            </a:pPr>
            <a:r>
              <a:rPr lang="en-US" dirty="0"/>
              <a:t>Do not use any e-cig or vaping devices for THC use</a:t>
            </a:r>
          </a:p>
          <a:p>
            <a:pPr marL="288925" indent="-171450">
              <a:buFont typeface="Arial" panose="020B0604020202020204" pitchFamily="34" charset="0"/>
              <a:buChar char="•"/>
            </a:pPr>
            <a:r>
              <a:rPr lang="en-US" dirty="0"/>
              <a:t>If adults are using e-cigs to decrease use of combustible tobacco, do not go back to smoking but all risks should be considered and tobacco cessation treatment and support should be considered including nicotine replacement therapies</a:t>
            </a:r>
          </a:p>
          <a:p>
            <a:pPr marL="288925" indent="-171450">
              <a:buFont typeface="Arial" panose="020B0604020202020204" pitchFamily="34" charset="0"/>
              <a:buChar char="•"/>
            </a:pPr>
            <a:r>
              <a:rPr lang="en-US" dirty="0"/>
              <a:t>If individuals are experiencing difficulties stopping vaping THC, then assessment, treatment, and recovery support services should be recommended</a:t>
            </a:r>
          </a:p>
          <a:p>
            <a:endParaRPr lang="en-US" dirty="0"/>
          </a:p>
          <a:p>
            <a:r>
              <a:rPr lang="en-US" dirty="0"/>
              <a:t>Treatment and recovery support services should be offered for both THC and nicotine use.</a:t>
            </a:r>
          </a:p>
          <a:p>
            <a:endParaRPr lang="en-US" dirty="0"/>
          </a:p>
          <a:p>
            <a:endParaRPr lang="en-US" dirty="0"/>
          </a:p>
          <a:p>
            <a:r>
              <a:rPr lang="en-US" b="1" dirty="0"/>
              <a:t>Source</a:t>
            </a:r>
          </a:p>
          <a:p>
            <a:pPr marL="120650" indent="-120650"/>
            <a:r>
              <a:rPr lang="en-US" dirty="0"/>
              <a:t>Outbreak of Lung Injury Associated with the Use of E-Cigarette, or Vaping, Products </a:t>
            </a:r>
            <a:r>
              <a:rPr lang="en-US" dirty="0">
                <a:hlinkClick r:id="rId3"/>
              </a:rPr>
              <a:t>https://www.cdc.gov/tobacco/basic_information/e-cigarettes/severe-lung-disease.html#map-cases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381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CDC created specific recommendations that take a strong stance regarding using e-cigs or vaping devices to use THC. Go over these recommendations with participants/students. Once again the essence of the message is that using e-cigs and vaping devices to inhale/ingest THC puts individuals at risk, especially if THC oil cartridges were secured or purchased from family/friends or other non commercial sources. This includes individuals that modify their own cartridges by adding substances that cut the THC, making it go further.</a:t>
            </a:r>
          </a:p>
          <a:p>
            <a:endParaRPr lang="en-US" dirty="0"/>
          </a:p>
          <a:p>
            <a:r>
              <a:rPr lang="en-US" dirty="0"/>
              <a:t>These recommendations come from the same CDC Report that is noted below. </a:t>
            </a:r>
          </a:p>
          <a:p>
            <a:endParaRPr lang="en-US" dirty="0"/>
          </a:p>
          <a:p>
            <a:r>
              <a:rPr lang="en-US" b="1" dirty="0"/>
              <a:t>Source</a:t>
            </a:r>
          </a:p>
          <a:p>
            <a:pPr marL="120650" indent="-120650"/>
            <a:r>
              <a:rPr lang="en-US" dirty="0"/>
              <a:t>Outbreak of Lung Injury Associated with the Use of E-Cigarette, or Vaping, Products </a:t>
            </a:r>
            <a:r>
              <a:rPr lang="en-US" dirty="0">
                <a:hlinkClick r:id="rId3"/>
              </a:rPr>
              <a:t>https://www.cdc.gov/tobacco/basic_information/e-cigarettes/severe-lung-disease.html#map-cases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148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Researchers conducted a survey of 19, 018 US students in grades 6 to 12 participating as part of the 2019 National Youth Tobacco Survey. The survey was conducted from February 15, 2019 to May 24, 2019 and based upon these results, they were able to estimate national e-cigs prevalence data.</a:t>
            </a:r>
          </a:p>
          <a:p>
            <a:r>
              <a:rPr lang="en-US" dirty="0"/>
              <a:t> </a:t>
            </a:r>
          </a:p>
          <a:p>
            <a:r>
              <a:rPr lang="en-US" dirty="0"/>
              <a:t>(Narrative informed by Dr. Stephanie Pyle – CASAT On Demand Blog, which can be found at </a:t>
            </a:r>
            <a:r>
              <a:rPr lang="en-US" dirty="0">
                <a:hlinkClick r:id="rId3"/>
              </a:rPr>
              <a:t>https://casatondemand.org/2019/11/20/4347/</a:t>
            </a:r>
            <a:r>
              <a:rPr lang="en-US" dirty="0"/>
              <a:t>)</a:t>
            </a:r>
          </a:p>
          <a:p>
            <a:endParaRPr lang="en-US" dirty="0"/>
          </a:p>
          <a:p>
            <a:endParaRPr lang="en-US" dirty="0"/>
          </a:p>
          <a:p>
            <a:pPr>
              <a:spcAft>
                <a:spcPts val="300"/>
              </a:spcAft>
            </a:pPr>
            <a:r>
              <a:rPr lang="en-US" b="1" dirty="0"/>
              <a:t>Sources</a:t>
            </a:r>
            <a:r>
              <a:rPr lang="en-US" dirty="0"/>
              <a:t> </a:t>
            </a:r>
          </a:p>
          <a:p>
            <a:pPr marL="120650" indent="-120650">
              <a:spcAft>
                <a:spcPts val="300"/>
              </a:spcAft>
            </a:pPr>
            <a:r>
              <a:rPr lang="en-US" dirty="0"/>
              <a:t>Cullen, K.A., </a:t>
            </a:r>
            <a:r>
              <a:rPr lang="en-US" dirty="0" err="1"/>
              <a:t>Gentzke</a:t>
            </a:r>
            <a:r>
              <a:rPr lang="en-US" dirty="0"/>
              <a:t>, A.S., </a:t>
            </a:r>
            <a:r>
              <a:rPr lang="en-US" dirty="0" err="1"/>
              <a:t>Sawdey</a:t>
            </a:r>
            <a:r>
              <a:rPr lang="en-US" dirty="0"/>
              <a:t>, M.D., et al. (2019). e-Cigarette Use Among Youth in the United States, 2019. </a:t>
            </a:r>
            <a:r>
              <a:rPr lang="en-US" i="1" dirty="0"/>
              <a:t>JAMA.</a:t>
            </a:r>
            <a:r>
              <a:rPr lang="en-US" dirty="0"/>
              <a:t> Published online November 05, 2019. </a:t>
            </a:r>
            <a:r>
              <a:rPr lang="en-US" dirty="0" err="1"/>
              <a:t>doi:</a:t>
            </a:r>
            <a:r>
              <a:rPr lang="en-US" u="sng" dirty="0" err="1">
                <a:hlinkClick r:id="rId4"/>
              </a:rPr>
              <a:t>https</a:t>
            </a:r>
            <a:r>
              <a:rPr lang="en-US" u="sng" dirty="0">
                <a:hlinkClick r:id="rId4"/>
              </a:rPr>
              <a:t>://doi-org.unr.idm.oclc.org/10.1001/jama.2019.18387</a:t>
            </a:r>
            <a:endParaRPr lang="en-US" u="sng" dirty="0"/>
          </a:p>
          <a:p>
            <a:pPr marL="120650" indent="-120650">
              <a:spcAft>
                <a:spcPts val="600"/>
              </a:spcAft>
            </a:pPr>
            <a:r>
              <a:rPr lang="en-US" dirty="0"/>
              <a:t>NIDA. (2019, September 18). Teen e-cigarette use doubles since 2017. Retrieved from https://www.drugabuse.gov/news-events/news-releases/2019/09/teen-e-cigarette-use-doubles-2017 on 2019, November 24</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893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3877176"/>
          </a:xfrm>
        </p:spPr>
        <p:txBody>
          <a:bodyPr/>
          <a:lstStyle/>
          <a:p>
            <a:pPr>
              <a:spcAft>
                <a:spcPts val="600"/>
              </a:spcAft>
            </a:pPr>
            <a:r>
              <a:rPr lang="en-US" sz="1100" dirty="0"/>
              <a:t>University of Michigan researchers who conduct the annual Monitoring the Future Study released some early data from their study to the New England Journal of Medicine regarding 8</a:t>
            </a:r>
            <a:r>
              <a:rPr lang="en-US" sz="1100" baseline="30000" dirty="0"/>
              <a:t>th</a:t>
            </a:r>
            <a:r>
              <a:rPr lang="en-US" sz="1100" dirty="0"/>
              <a:t>, 10</a:t>
            </a:r>
            <a:r>
              <a:rPr lang="en-US" sz="1100" baseline="30000" dirty="0"/>
              <a:t>th</a:t>
            </a:r>
            <a:r>
              <a:rPr lang="en-US" sz="1100" dirty="0"/>
              <a:t>, and 12</a:t>
            </a:r>
            <a:r>
              <a:rPr lang="en-US" sz="1100" baseline="30000" dirty="0"/>
              <a:t>th</a:t>
            </a:r>
            <a:r>
              <a:rPr lang="en-US" sz="1100" dirty="0"/>
              <a:t> graders use of e-cigs and vaping devices. This information was released early due to the results showing that use of nicotine through e-cigs and vaping devices by adolescents had doubled. In response to these survey results the NIDA Director, Dr. Volkow expressed her concern (see quote on the slide). Here is the link to NIDA website and to the New England Journal of Medicine </a:t>
            </a:r>
            <a:r>
              <a:rPr lang="en-US" sz="1100" dirty="0">
                <a:hlinkClick r:id="rId3"/>
              </a:rPr>
              <a:t>https://www.nejm.org/doi/full/10.1056/NEJMc1910739</a:t>
            </a:r>
            <a:endParaRPr lang="en-US" sz="1100" dirty="0"/>
          </a:p>
          <a:p>
            <a:pPr>
              <a:spcAft>
                <a:spcPts val="600"/>
              </a:spcAft>
            </a:pPr>
            <a:r>
              <a:rPr lang="en-US" sz="1100" dirty="0">
                <a:hlinkClick r:id="rId4"/>
              </a:rPr>
              <a:t>https://www.drugabuse.gov/news-events/news-releases/2019/09/teen-e-cigarette-use-doubles-2017</a:t>
            </a:r>
            <a:endParaRPr lang="en-US" sz="1100" dirty="0"/>
          </a:p>
          <a:p>
            <a:pPr>
              <a:spcAft>
                <a:spcPts val="600"/>
              </a:spcAft>
            </a:pPr>
            <a:endParaRPr lang="en-US" sz="1100" dirty="0"/>
          </a:p>
          <a:p>
            <a:pPr>
              <a:spcAft>
                <a:spcPts val="600"/>
              </a:spcAft>
            </a:pPr>
            <a:r>
              <a:rPr lang="en-US" sz="1100" dirty="0"/>
              <a:t>Have participants/students read the quote and then process their reactions.</a:t>
            </a:r>
          </a:p>
          <a:p>
            <a:pPr>
              <a:spcAft>
                <a:spcPts val="600"/>
              </a:spcAft>
            </a:pPr>
            <a:endParaRPr lang="en-US" sz="1100" dirty="0"/>
          </a:p>
          <a:p>
            <a:pPr>
              <a:spcAft>
                <a:spcPts val="600"/>
              </a:spcAft>
            </a:pPr>
            <a:r>
              <a:rPr lang="en-US" sz="1100" b="1" dirty="0"/>
              <a:t>Sources</a:t>
            </a:r>
          </a:p>
          <a:p>
            <a:pPr marL="120650" indent="-120650">
              <a:spcAft>
                <a:spcPts val="600"/>
              </a:spcAft>
            </a:pPr>
            <a:r>
              <a:rPr lang="en-US" sz="1100" dirty="0"/>
              <a:t>NIDA. (2019, September 18). Teen e-cigarette use doubles since 2017. Retrieved from https://www.drugabuse.gov/news-events/news-releases/2019/09/teen-e-cigarette-use-doubles-2017 on 2019, November 24</a:t>
            </a:r>
          </a:p>
          <a:p>
            <a:pPr marL="120650" indent="-120650">
              <a:spcAft>
                <a:spcPts val="600"/>
              </a:spcAft>
            </a:pPr>
            <a:r>
              <a:rPr lang="en-US" sz="1100" dirty="0"/>
              <a:t>Patrick, M. E., </a:t>
            </a:r>
            <a:r>
              <a:rPr lang="en-US" sz="1100" dirty="0" err="1"/>
              <a:t>Miech</a:t>
            </a:r>
            <a:r>
              <a:rPr lang="en-US" sz="1100" dirty="0"/>
              <a:t>, R., Johnston, L., O’Malley, P. M., &amp; Bachman, J. G. (2019). Trends in adolescent vaping, 2017–2019. </a:t>
            </a:r>
            <a:r>
              <a:rPr lang="en-US" sz="1100" i="1" dirty="0"/>
              <a:t>The New England Journal of Medicine, 381</a:t>
            </a:r>
            <a:r>
              <a:rPr lang="en-US" sz="1100" dirty="0"/>
              <a:t>(15), 1490-1491. doi:10.1056/NEJMc1910739</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326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49"/>
            <a:ext cx="5486400" cy="4284664"/>
          </a:xfrm>
        </p:spPr>
        <p:txBody>
          <a:bodyPr/>
          <a:lstStyle/>
          <a:p>
            <a:r>
              <a:rPr lang="en-US" sz="1100" dirty="0"/>
              <a:t>The US Surgeon General has an advisory regarding e-cigs and vaping devices. The link to this advisory appears below. One of the most important messages is that individuals can develop a nicotine use disorder and that nicotine is considered harmful for youth, and young adults no matter how it is delivered. Finally, remind participants/students that most e-cigs contain nicotine even if it is advertised as have no nicotine.</a:t>
            </a:r>
          </a:p>
          <a:p>
            <a:endParaRPr lang="en-US" sz="1100" dirty="0"/>
          </a:p>
          <a:p>
            <a:r>
              <a:rPr lang="en-US" sz="1100" dirty="0"/>
              <a:t>The Surgeon General’s Advisory includes this information as well as there is a website with a campaign called ‘Know the Risks’ where this image appears. </a:t>
            </a:r>
            <a:r>
              <a:rPr lang="en-US" sz="1100" dirty="0">
                <a:hlinkClick r:id="rId3"/>
              </a:rPr>
              <a:t>https://e-cigarettes.surgeongeneral.gov/</a:t>
            </a:r>
            <a:endParaRPr lang="en-US" sz="1100" dirty="0"/>
          </a:p>
          <a:p>
            <a:endParaRPr lang="en-US" sz="1100" dirty="0"/>
          </a:p>
          <a:p>
            <a:r>
              <a:rPr lang="en-US" sz="1100" dirty="0"/>
              <a:t>If some participants/students question the use of the term addictive in the Surgeon General’s message recommend that they use this type of messaging- ‘</a:t>
            </a:r>
            <a:r>
              <a:rPr lang="en-US" sz="1100" i="1" dirty="0"/>
              <a:t>No matter how individuals use nicotine they can develop a nicotine use disorder and nicotine causes additional health and medical related problems.’</a:t>
            </a:r>
          </a:p>
          <a:p>
            <a:endParaRPr lang="en-US" sz="11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a:t>NOTE</a:t>
            </a:r>
            <a:r>
              <a:rPr lang="en-US" sz="1100" baseline="0" dirty="0"/>
              <a:t>: Click on the picture to go to the respective website. If the website does not launch automatically, copy and past the </a:t>
            </a:r>
            <a:r>
              <a:rPr lang="en-US" sz="1100" baseline="0" dirty="0" err="1"/>
              <a:t>url</a:t>
            </a:r>
            <a:r>
              <a:rPr lang="en-US" sz="1100" baseline="0" dirty="0"/>
              <a:t> below into your internet browser.</a:t>
            </a:r>
          </a:p>
          <a:p>
            <a:endParaRPr lang="en-US" sz="1100" dirty="0"/>
          </a:p>
          <a:p>
            <a:r>
              <a:rPr lang="en-US" sz="1100" b="1" dirty="0"/>
              <a:t>Source</a:t>
            </a:r>
          </a:p>
          <a:p>
            <a:r>
              <a:rPr lang="en-US" sz="1100" dirty="0">
                <a:hlinkClick r:id="rId4"/>
              </a:rPr>
              <a:t>https://e-cigarettes.surgeongeneral.gov/documents/surgeon-generals-advisory-on-e-cigarette-use-among-youth-2018.pdf</a:t>
            </a:r>
            <a:endParaRPr lang="en-US" sz="1100" dirty="0"/>
          </a:p>
          <a:p>
            <a:endParaRPr lang="en-US" sz="1100" dirty="0"/>
          </a:p>
          <a:p>
            <a:r>
              <a:rPr lang="en-US" sz="1100" dirty="0"/>
              <a:t>Image credit: </a:t>
            </a:r>
            <a:r>
              <a:rPr lang="en-US" sz="1100" dirty="0">
                <a:hlinkClick r:id="rId3"/>
              </a:rPr>
              <a:t>https://e-cigarettes.surgeongeneral.gov/</a:t>
            </a:r>
            <a:endParaRPr lang="en-US" sz="11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675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Go</a:t>
            </a:r>
            <a:r>
              <a:rPr lang="en-US" sz="1100" baseline="0" dirty="0"/>
              <a:t> over these summary statements and answer any questions that participants/students may have. If there is access to the internet, show the different websites. Remind participants/students to ensure that they seek information about e-cigs and vaping devices from reputable sites as many e-cigs and vaping device companies publish inaccurate information.</a:t>
            </a:r>
          </a:p>
          <a:p>
            <a:endParaRPr lang="en-US" sz="1100" baseline="0" dirty="0"/>
          </a:p>
          <a:p>
            <a:r>
              <a:rPr lang="en-US" sz="1100" b="1" baseline="0" dirty="0"/>
              <a:t>Source</a:t>
            </a:r>
          </a:p>
          <a:p>
            <a:r>
              <a:rPr lang="en-US" sz="1100" baseline="0" dirty="0"/>
              <a:t>CDC</a:t>
            </a:r>
            <a:r>
              <a:rPr lang="en-US" sz="1100" dirty="0"/>
              <a:t>, </a:t>
            </a:r>
            <a:r>
              <a:rPr lang="en-US" sz="1100" dirty="0">
                <a:hlinkClick r:id="rId3"/>
              </a:rPr>
              <a:t>https://www.cdc.gov/tobacco/basic_information/e-cigarettes/severe-lung-disease.html</a:t>
            </a:r>
            <a:endParaRPr lang="en-US" sz="110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1325FBD-EF29-4AF4-BCA3-054DF9B861A5}" type="slidenum">
              <a:rPr lang="en-US" smtClean="0"/>
              <a:t>19</a:t>
            </a:fld>
            <a:endParaRPr lang="en-US"/>
          </a:p>
        </p:txBody>
      </p:sp>
    </p:spTree>
    <p:extLst>
      <p:ext uri="{BB962C8B-B14F-4D97-AF65-F5344CB8AC3E}">
        <p14:creationId xmlns:p14="http://schemas.microsoft.com/office/powerpoint/2010/main" val="171635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3342112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next two slides review the resources that participants/students</a:t>
            </a:r>
            <a:r>
              <a:rPr lang="en-US" sz="1100" baseline="0" dirty="0"/>
              <a:t> can easily access and were used to develop this slide deck. Review these resources and if access to the internet is available, visiting these sites and showing the products or videos can be helpful. The CDC and Surgeon General websites cited below contain a variety of  free resources that are based upon the latest science.</a:t>
            </a:r>
          </a:p>
          <a:p>
            <a:endParaRPr lang="en-US" sz="1100" baseline="0" dirty="0"/>
          </a:p>
          <a:p>
            <a:r>
              <a:rPr lang="en-US" sz="1100" b="1" baseline="0" dirty="0"/>
              <a:t>NOTE</a:t>
            </a:r>
            <a:r>
              <a:rPr lang="en-US" sz="1100" baseline="0" dirty="0"/>
              <a:t>: Click on the pictures to go to the respective </a:t>
            </a:r>
            <a:r>
              <a:rPr lang="en-US" sz="1100" dirty="0"/>
              <a:t>websites. If the websites do not launch automatically, copy and past the </a:t>
            </a:r>
            <a:r>
              <a:rPr lang="en-US" sz="1100" dirty="0" err="1"/>
              <a:t>urls</a:t>
            </a:r>
            <a:r>
              <a:rPr lang="en-US" sz="1100" dirty="0"/>
              <a:t> below into your internet browser.</a:t>
            </a:r>
          </a:p>
          <a:p>
            <a:endParaRPr lang="en-US" sz="1100" baseline="0" dirty="0"/>
          </a:p>
          <a:p>
            <a:endParaRPr lang="en-US" sz="1100" baseline="0" dirty="0"/>
          </a:p>
          <a:p>
            <a:endParaRPr lang="en-US" sz="1100" baseline="0" dirty="0"/>
          </a:p>
          <a:p>
            <a:r>
              <a:rPr lang="en-US" sz="1100" b="1" baseline="0" dirty="0"/>
              <a:t>Source</a:t>
            </a:r>
          </a:p>
          <a:p>
            <a:r>
              <a:rPr lang="en-US" sz="1100" dirty="0">
                <a:hlinkClick r:id="rId3"/>
              </a:rPr>
              <a:t>https://www.cdc.gov/tobacco/basic_information/e-cigarettes/index.htm</a:t>
            </a:r>
            <a:endParaRPr lang="en-US" sz="1100" dirty="0"/>
          </a:p>
          <a:p>
            <a:endParaRPr lang="en-US" sz="1100" dirty="0"/>
          </a:p>
          <a:p>
            <a:r>
              <a:rPr lang="en-US" sz="1100" dirty="0">
                <a:hlinkClick r:id="rId4"/>
              </a:rPr>
              <a:t>https://e-cigarettes.surgeongeneral.gov/</a:t>
            </a:r>
            <a:endParaRPr lang="en-US" sz="1100" dirty="0"/>
          </a:p>
          <a:p>
            <a:endParaRPr lang="en-US" sz="1100" dirty="0"/>
          </a:p>
          <a:p>
            <a:r>
              <a:rPr lang="en-US" sz="1100" dirty="0"/>
              <a:t>Image credits: </a:t>
            </a:r>
            <a:r>
              <a:rPr lang="en-US" sz="1100" dirty="0">
                <a:hlinkClick r:id="rId4"/>
              </a:rPr>
              <a:t>https://e-cigarettes.surgeongeneral.gov/</a:t>
            </a:r>
            <a:r>
              <a:rPr lang="en-US" sz="1100" dirty="0"/>
              <a:t>; </a:t>
            </a:r>
            <a:r>
              <a:rPr lang="en-US" sz="1100" dirty="0">
                <a:hlinkClick r:id="rId3"/>
              </a:rPr>
              <a:t>https://www.cdc.gov/tobacco/basic_information/e-cigarettes/index.htm</a:t>
            </a:r>
            <a:endParaRPr lang="en-US" sz="1100" dirty="0"/>
          </a:p>
          <a:p>
            <a:endParaRPr lang="en-US" sz="1100" dirty="0"/>
          </a:p>
          <a:p>
            <a:endParaRPr lang="en-US" sz="1100" dirty="0"/>
          </a:p>
          <a:p>
            <a:endParaRPr lang="en-US" dirty="0"/>
          </a:p>
        </p:txBody>
      </p:sp>
      <p:sp>
        <p:nvSpPr>
          <p:cNvPr id="4" name="Slide Number Placeholder 3"/>
          <p:cNvSpPr>
            <a:spLocks noGrp="1"/>
          </p:cNvSpPr>
          <p:nvPr>
            <p:ph type="sldNum" sz="quarter" idx="10"/>
          </p:nvPr>
        </p:nvSpPr>
        <p:spPr/>
        <p:txBody>
          <a:bodyPr/>
          <a:lstStyle/>
          <a:p>
            <a:fld id="{51325FBD-EF29-4AF4-BCA3-054DF9B861A5}" type="slidenum">
              <a:rPr lang="en-US" smtClean="0"/>
              <a:t>20</a:t>
            </a:fld>
            <a:endParaRPr lang="en-US"/>
          </a:p>
        </p:txBody>
      </p:sp>
    </p:spTree>
    <p:extLst>
      <p:ext uri="{BB962C8B-B14F-4D97-AF65-F5344CB8AC3E}">
        <p14:creationId xmlns:p14="http://schemas.microsoft.com/office/powerpoint/2010/main" val="1889531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21</a:t>
            </a:fld>
            <a:endParaRPr lang="en-US"/>
          </a:p>
        </p:txBody>
      </p:sp>
    </p:spTree>
    <p:extLst>
      <p:ext uri="{BB962C8B-B14F-4D97-AF65-F5344CB8AC3E}">
        <p14:creationId xmlns:p14="http://schemas.microsoft.com/office/powerpoint/2010/main" val="217727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358244"/>
            <a:ext cx="5486400" cy="3972956"/>
          </a:xfrm>
        </p:spPr>
        <p:txBody>
          <a:bodyPr/>
          <a:lstStyle/>
          <a:p>
            <a:r>
              <a:rPr lang="en-US" sz="1100" dirty="0"/>
              <a:t>This definition of electronic cigarettes and vaping devices comes from the Surgeon General’s report from the CDC in 2016. The citation is below. Perrine and colleagues (2019) used this definition in the CDC weekly report (Morbidity and Mortality Weekly Report) article as well. Highlight the term ENDS (electronic nicotine delivery systems) for participants. In addition, ask participants what other names they have heard for electronic cigarette devices that deliver nicotine and/or THC (tetrahydrocannabinol), the active ingredient in cannabis. Process the various and different names with the participants. Note with participants/ students that names for e-cig and vaping devices and the process of using those devices will be influenced by geographical location and cultural/ethnic issues. Finally, many individuals make the distinction that e-cigs are the devices and the act of using them is called vaping. However, this slide deck uses e-cigs and vaping devices interchangeably.</a:t>
            </a:r>
          </a:p>
          <a:p>
            <a:endParaRPr lang="en-US" sz="1100" dirty="0"/>
          </a:p>
          <a:p>
            <a:r>
              <a:rPr lang="en-US" sz="1100" b="1" dirty="0"/>
              <a:t>Sources</a:t>
            </a:r>
          </a:p>
          <a:p>
            <a:pPr marL="117475" indent="-117475">
              <a:spcAft>
                <a:spcPts val="600"/>
              </a:spcAft>
            </a:pPr>
            <a:r>
              <a:rPr lang="en-US" sz="1100" dirty="0"/>
              <a:t>US Department of Health and Human Services.(2016). E-cigarette use among youth and young adults. A report of the Surgeon General. Atlanta, GA: US Department of Health and Human Services, CDC. </a:t>
            </a:r>
            <a:r>
              <a:rPr lang="en-US" sz="1100" dirty="0">
                <a:hlinkClick r:id="rId3"/>
              </a:rPr>
              <a:t>https://e-cigarettes.surgeongeneral.gov/documents/2016_sgr_full_report_non-508.pdf</a:t>
            </a:r>
            <a:r>
              <a:rPr lang="en-US" sz="1100" dirty="0"/>
              <a:t> </a:t>
            </a:r>
          </a:p>
          <a:p>
            <a:pPr marL="117475" indent="-117475">
              <a:spcAft>
                <a:spcPts val="600"/>
              </a:spcAft>
            </a:pPr>
            <a:r>
              <a:rPr lang="en-US" sz="1100" dirty="0"/>
              <a:t>Perrine, C.G., Pickens, C.M., Boehmer, T.K., et al. (2019). Lung Injury Response Epidemiology/Surveillance Group. Characteristics of a multistate outbreak of lung injury associated with e-cigarette use, or vaping—United States, 2019. MMWR, 68:860–4. </a:t>
            </a:r>
            <a:r>
              <a:rPr lang="en-US" sz="1100" dirty="0">
                <a:hlinkClick r:id="rId4"/>
              </a:rPr>
              <a:t>http://10.15585/mmwr.mm6839e1</a:t>
            </a:r>
            <a:r>
              <a:rPr lang="en-US" sz="1100" dirty="0"/>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755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388675"/>
            <a:ext cx="5486400" cy="4209060"/>
          </a:xfrm>
        </p:spPr>
        <p:txBody>
          <a:bodyPr/>
          <a:lstStyle/>
          <a:p>
            <a:r>
              <a:rPr lang="en-US" sz="1100" dirty="0"/>
              <a:t>This image of e-cigs and vaping devices comes from the US Food and Drug Administration website on Vaporizers, E-Cigarettes and Other Electronic Nicotine Delivery Systems (ENDS). As seen in this image, many of the e-cigs and vaping devices are designed to look like traditional tobacco products (e.g., cigarettes, pipes, and cigars). There are large and medium tank devices, re-chargeable devices that look like pens, and devices that look like USB storage devices. There are a variety of e-cigs and vaping devices available with product designs changing frequently. Below is an image of the US FDA website.</a:t>
            </a:r>
          </a:p>
          <a:p>
            <a:endParaRPr lang="en-US" sz="1100" dirty="0"/>
          </a:p>
          <a:p>
            <a:endParaRPr lang="en-US" sz="1100" dirty="0"/>
          </a:p>
          <a:p>
            <a:endParaRPr lang="en-US" sz="1100" dirty="0"/>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a:t>NOTE</a:t>
            </a:r>
            <a:r>
              <a:rPr lang="en-US" sz="1100" baseline="0" dirty="0"/>
              <a:t>: Click on the slide title or image on the slide to go to the respective website. If the website does not launch automatically, copy and paste the following </a:t>
            </a:r>
            <a:r>
              <a:rPr lang="en-US" sz="1100" baseline="0" dirty="0" err="1"/>
              <a:t>url</a:t>
            </a:r>
            <a:r>
              <a:rPr lang="en-US" sz="1100" baseline="0" dirty="0"/>
              <a:t> into your internet browser.</a:t>
            </a:r>
            <a:endParaRPr lang="en-US" sz="1100" dirty="0"/>
          </a:p>
          <a:p>
            <a:r>
              <a:rPr lang="en-US" sz="1100" dirty="0">
                <a:hlinkClick r:id="rId3"/>
              </a:rPr>
              <a:t>https://www.fda.gov/tobacco-products/products-ingredients-components/vaporizers-e-cigarettes-and-other-electronic-nicotine-delivery-systems-ends</a:t>
            </a:r>
            <a:endParaRPr lang="en-US" sz="1100" dirty="0"/>
          </a:p>
          <a:p>
            <a:endParaRPr lang="en-US" sz="1100" dirty="0"/>
          </a:p>
          <a:p>
            <a:r>
              <a:rPr lang="en-US" sz="1100" b="1" dirty="0"/>
              <a:t>Source</a:t>
            </a:r>
          </a:p>
          <a:p>
            <a:pPr marL="117475" indent="-117475"/>
            <a:r>
              <a:rPr lang="en-US" sz="1100" dirty="0"/>
              <a:t>US Food and Drug Administration Website on Vaporizers, E- Cigarettes, and other Electronic Nicotine Delivery Systems- </a:t>
            </a:r>
            <a:r>
              <a:rPr lang="en-US" sz="1100" dirty="0">
                <a:hlinkClick r:id="rId3"/>
              </a:rPr>
              <a:t>https://www.fda.gov/tobacco-products/products-ingredients-components/vaporizers-e-cigarettes-and-other-electronic-nicotine-delivery-systems-ends</a:t>
            </a:r>
            <a:endParaRPr lang="en-US" sz="1100" dirty="0"/>
          </a:p>
          <a:p>
            <a:pPr marL="117475" indent="-117475"/>
            <a:endParaRPr lang="en-US" sz="1100" dirty="0"/>
          </a:p>
          <a:p>
            <a:pPr marL="117475" indent="-117475"/>
            <a:r>
              <a:rPr lang="en-US" sz="1100" dirty="0"/>
              <a:t>Image credits: Getty Images (purchased image)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23F8976-0675-4CCE-ADF0-6DC85F315F14}"/>
              </a:ext>
            </a:extLst>
          </p:cNvPr>
          <p:cNvPicPr>
            <a:picLocks noChangeAspect="1"/>
          </p:cNvPicPr>
          <p:nvPr/>
        </p:nvPicPr>
        <p:blipFill>
          <a:blip r:embed="rId4"/>
          <a:stretch>
            <a:fillRect/>
          </a:stretch>
        </p:blipFill>
        <p:spPr>
          <a:xfrm>
            <a:off x="1172115" y="5718017"/>
            <a:ext cx="4300013" cy="775188"/>
          </a:xfrm>
          <a:prstGeom prst="rect">
            <a:avLst/>
          </a:prstGeom>
          <a:ln>
            <a:solidFill>
              <a:schemeClr val="tx1">
                <a:lumMod val="50000"/>
                <a:lumOff val="50000"/>
              </a:schemeClr>
            </a:solidFill>
          </a:ln>
        </p:spPr>
      </p:pic>
    </p:spTree>
    <p:extLst>
      <p:ext uri="{BB962C8B-B14F-4D97-AF65-F5344CB8AC3E}">
        <p14:creationId xmlns:p14="http://schemas.microsoft.com/office/powerpoint/2010/main" val="433156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577516" y="4316326"/>
            <a:ext cx="5769142" cy="4368887"/>
          </a:xfrm>
        </p:spPr>
        <p:txBody>
          <a:bodyPr/>
          <a:lstStyle/>
          <a:p>
            <a:r>
              <a:rPr lang="en-US" sz="1100" dirty="0"/>
              <a:t>The information on this slide comes directly from the Surgeon General’s Advisory on E-Cigarettes (</a:t>
            </a:r>
            <a:r>
              <a:rPr lang="en-US" sz="1100" dirty="0">
                <a:hlinkClick r:id="rId3"/>
              </a:rPr>
              <a:t>https://e-cigarettes.surgeongeneral.gov/documents/surgeon-generals-advisory-on-e-cigarette-use-among-youth-2018.pdf</a:t>
            </a:r>
            <a:r>
              <a:rPr lang="en-US" sz="1100" dirty="0"/>
              <a:t>). In addition, several journal articles provide specific information (citation information appears below). Highlight that some companies have made e-cigs and vaping devices smaller to make detection of use harder. JUUL is one company known for its development of USB flash drive-looking e-cigs and vaping devices. King et al examined e-cigs sales and found that JUUL sales increased dramatically between 2016-2017 and that it had the greatest market share of all devices. The article by </a:t>
            </a:r>
            <a:r>
              <a:rPr lang="en-US" sz="1100" dirty="0" err="1"/>
              <a:t>Ramanurthi</a:t>
            </a:r>
            <a:r>
              <a:rPr lang="en-US" sz="1100" dirty="0"/>
              <a:t> et al used the term ‘stealth vaporizers’ and described how the smaller size, reduced odor and smoke make it easier to hide use. Ask participants/students if parents and/or teachers should be able to ask children/students to examine USB looking devices? Process discussions and comments.</a:t>
            </a:r>
          </a:p>
          <a:p>
            <a:endParaRPr lang="en-US" sz="1100" dirty="0"/>
          </a:p>
          <a:p>
            <a:pPr>
              <a:spcAft>
                <a:spcPts val="300"/>
              </a:spcAft>
            </a:pPr>
            <a:r>
              <a:rPr lang="en-US" sz="1100" b="1" dirty="0"/>
              <a:t>Sources</a:t>
            </a:r>
          </a:p>
          <a:p>
            <a:pPr marL="120650" indent="-120650">
              <a:spcAft>
                <a:spcPts val="300"/>
              </a:spcAft>
            </a:pPr>
            <a:r>
              <a:rPr lang="en-US" sz="1100" dirty="0"/>
              <a:t>Cullen, K.A., </a:t>
            </a:r>
            <a:r>
              <a:rPr lang="en-US" sz="1100" dirty="0" err="1"/>
              <a:t>Gentzke</a:t>
            </a:r>
            <a:r>
              <a:rPr lang="en-US" sz="1100" dirty="0"/>
              <a:t>, A.S., </a:t>
            </a:r>
            <a:r>
              <a:rPr lang="en-US" sz="1100" dirty="0" err="1"/>
              <a:t>Sawdey</a:t>
            </a:r>
            <a:r>
              <a:rPr lang="en-US" sz="1100" dirty="0"/>
              <a:t>, M.D., et al. (2019). e-Cigarette Use Among Youth in the United States, 2019. </a:t>
            </a:r>
            <a:r>
              <a:rPr lang="en-US" sz="1100" i="1" dirty="0"/>
              <a:t>JAMA.</a:t>
            </a:r>
            <a:r>
              <a:rPr lang="en-US" sz="1100" dirty="0"/>
              <a:t> </a:t>
            </a:r>
            <a:r>
              <a:rPr lang="en-US" sz="1100" u="sng" dirty="0">
                <a:hlinkClick r:id="rId4"/>
              </a:rPr>
              <a:t>https://doi-org.unr.idm.oclc.org/10.1001/jama.2019.18387</a:t>
            </a:r>
            <a:endParaRPr lang="en-US" sz="1100" dirty="0"/>
          </a:p>
          <a:p>
            <a:pPr marL="120650" indent="-120650">
              <a:spcAft>
                <a:spcPts val="300"/>
              </a:spcAft>
            </a:pPr>
            <a:r>
              <a:rPr lang="en-US" sz="1100" dirty="0"/>
              <a:t>King, B.A., Gammon, D.G., </a:t>
            </a:r>
            <a:r>
              <a:rPr lang="en-US" sz="1100" dirty="0" err="1"/>
              <a:t>Marynak</a:t>
            </a:r>
            <a:r>
              <a:rPr lang="en-US" sz="1100" dirty="0"/>
              <a:t>, K.L., Rogers, T. (2018). Electronic Cigarette Sales in the United States, 2013-2017. JAMA. 320(13), 1379-1380.</a:t>
            </a:r>
          </a:p>
          <a:p>
            <a:pPr marL="120650" indent="-120650">
              <a:spcAft>
                <a:spcPts val="300"/>
              </a:spcAft>
            </a:pPr>
            <a:r>
              <a:rPr lang="en-US" sz="1100" dirty="0" err="1"/>
              <a:t>Ramamurthi</a:t>
            </a:r>
            <a:r>
              <a:rPr lang="en-US" sz="1100" dirty="0"/>
              <a:t>, D., Chau, C., </a:t>
            </a:r>
            <a:r>
              <a:rPr lang="en-US" sz="1100" dirty="0" err="1"/>
              <a:t>Jackler</a:t>
            </a:r>
            <a:r>
              <a:rPr lang="en-US" sz="1100" dirty="0"/>
              <a:t>, R.K. (2018). JUUL and other stealth </a:t>
            </a:r>
            <a:r>
              <a:rPr lang="en-US" sz="1100" dirty="0" err="1"/>
              <a:t>vaporisers</a:t>
            </a:r>
            <a:r>
              <a:rPr lang="en-US" sz="1100" dirty="0"/>
              <a:t>: hiding the habit from parents and teachers. Tobacco Control. </a:t>
            </a:r>
            <a:r>
              <a:rPr lang="en-US" sz="1100" dirty="0">
                <a:hlinkClick r:id="rId5"/>
              </a:rPr>
              <a:t>10.1136/tobaccocontrol-2018-054455</a:t>
            </a:r>
            <a:endParaRPr lang="en-US" sz="1100" dirty="0"/>
          </a:p>
          <a:p>
            <a:pPr marL="120650" indent="-120650">
              <a:spcAft>
                <a:spcPts val="300"/>
              </a:spcAft>
            </a:pPr>
            <a:r>
              <a:rPr lang="en-US" sz="1100" dirty="0"/>
              <a:t>Surgeon General’s Advisory  </a:t>
            </a:r>
            <a:r>
              <a:rPr lang="en-US" sz="1100" dirty="0">
                <a:hlinkClick r:id="rId3"/>
              </a:rPr>
              <a:t>https://e-cigarettes.surgeongeneral.gov/documents/surgeon-generals-advisory-on-e-cigarette-use-among-youth-2018.pdf</a:t>
            </a:r>
            <a:endParaRPr lang="en-US" sz="11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921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799" y="4400550"/>
            <a:ext cx="5584371" cy="3949366"/>
          </a:xfrm>
        </p:spPr>
        <p:txBody>
          <a:bodyPr/>
          <a:lstStyle/>
          <a:p>
            <a:r>
              <a:rPr lang="en-US" dirty="0"/>
              <a:t>The content on this slide comes directly from the National Institute on Drug Abuse (NIDA) website called Drug Facts. Review these common elements with participants/ students. In many cases individuals unfamiliar with e-cigs and vaping devices will be surprised by the complexity (in some cases) and need for batteries and recharging (maintenance activities) of devices. The next slide includes an image with these components highlighted. According to DeVito and colleagues (2018), for some devices the atomizer and cartridge are integrated, which is called a cartomizer. E-cigs and vaping devices that can be recharged have a battery, while disposables do not have a battery or the ability to refill the e-liquid holder.</a:t>
            </a:r>
          </a:p>
          <a:p>
            <a:endParaRPr lang="en-US" dirty="0"/>
          </a:p>
          <a:p>
            <a:endParaRPr lang="en-US" dirty="0"/>
          </a:p>
          <a:p>
            <a:pPr>
              <a:spcAft>
                <a:spcPts val="300"/>
              </a:spcAft>
            </a:pPr>
            <a:r>
              <a:rPr lang="en-US" b="1" dirty="0"/>
              <a:t>Source</a:t>
            </a:r>
          </a:p>
          <a:p>
            <a:pPr marL="120650" indent="-120650">
              <a:spcAft>
                <a:spcPts val="300"/>
              </a:spcAft>
            </a:pPr>
            <a:r>
              <a:rPr lang="en-US" dirty="0"/>
              <a:t>DeVito, E. E., &amp; Krishnan-Sarin, S. (2018). E-cigarettes: Impact of E-Liquid Components and Device Characteristics on Nicotine Exposure. </a:t>
            </a:r>
            <a:r>
              <a:rPr lang="en-US" i="1" dirty="0"/>
              <a:t>Current Neuropharmacology</a:t>
            </a:r>
            <a:r>
              <a:rPr lang="en-US" dirty="0"/>
              <a:t>, </a:t>
            </a:r>
            <a:r>
              <a:rPr lang="en-US" i="1" dirty="0"/>
              <a:t>16</a:t>
            </a:r>
            <a:r>
              <a:rPr lang="en-US" dirty="0"/>
              <a:t>(4), 438–459. doi:10.2174/1570159X15666171016164430 </a:t>
            </a:r>
            <a:r>
              <a:rPr lang="en-US" dirty="0">
                <a:hlinkClick r:id="rId3"/>
              </a:rPr>
              <a:t>https://www.ncbi.nlm.nih.gov/pmc/articles/PMC6018193/</a:t>
            </a:r>
            <a:endParaRPr lang="en-US" dirty="0"/>
          </a:p>
          <a:p>
            <a:pPr marL="120650" indent="-120650"/>
            <a:r>
              <a:rPr lang="en-US" dirty="0"/>
              <a:t>NIDA. (2019, November 22). Vaping Devices (Electronic Cigarettes). Retrieved from https://www.drugabuse.gov/publications/drugfacts/vaping-devices-electronic-cigarettes on 2019, November 24</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59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49"/>
            <a:ext cx="5486400" cy="4149685"/>
          </a:xfrm>
        </p:spPr>
        <p:txBody>
          <a:bodyPr/>
          <a:lstStyle/>
          <a:p>
            <a:pPr>
              <a:spcAft>
                <a:spcPts val="600"/>
              </a:spcAft>
            </a:pPr>
            <a:r>
              <a:rPr lang="en-US" dirty="0"/>
              <a:t>The point of this image is to show participants the components of common e-cigs and vaping devices. This image comes from the Surgeon General’s Report. Once again, as in the two previous slides, the components of the devices are discussed with the goal of helping individuals unfamiliar with e-cigs and vaping devices increase their knowledge. This slide can be quickly reviewed with participants/students.</a:t>
            </a:r>
          </a:p>
          <a:p>
            <a:r>
              <a:rPr lang="en-US" dirty="0"/>
              <a:t>Most e-cigarettes contain an aerosol generator (e.g., atomizer), flow sensor (if air-flow activated), battery, and storage area for the e-liquid (e.g., cartridge). In some cases, the atomizer and cartridge are integrated (‘cartomizer’). Rechargeable e-cigarettes have a rechargeable battery and allow for refilling the e-liquid holder, while disposables usually do not have either of those features. </a:t>
            </a:r>
          </a:p>
          <a:p>
            <a:endParaRPr lang="en-US" dirty="0"/>
          </a:p>
          <a:p>
            <a:r>
              <a:rPr lang="en-US" b="1" dirty="0"/>
              <a:t>Source</a:t>
            </a:r>
          </a:p>
          <a:p>
            <a:pPr marL="120650" indent="-120650"/>
            <a:r>
              <a:rPr lang="en-US" dirty="0"/>
              <a:t>National Center for Chronic Disease Prevention and Health Promotion (US) Office on Smoking and Health. E-Cigarette Use Among Youth and Young Adults: A Report of the Surgeon General [Internet]. Atlanta (GA): Centers for Disease Control and Prevention (US); 2016. Chapter 1, Introduction, Conclusions, and Historical Background Relative to E-Cigarettes. Available from: </a:t>
            </a:r>
            <a:r>
              <a:rPr lang="en-US" dirty="0">
                <a:hlinkClick r:id="rId3"/>
              </a:rPr>
              <a:t>https://www.ncbi.nlm.nih.gov/books/NBK538684/</a:t>
            </a:r>
            <a:r>
              <a:rPr lang="en-US" dirty="0"/>
              <a:t> </a:t>
            </a:r>
          </a:p>
          <a:p>
            <a:pPr marL="120650" indent="-120650"/>
            <a:endParaRPr lang="en-US" dirty="0"/>
          </a:p>
          <a:p>
            <a:pPr marL="120650" indent="-120650"/>
            <a:r>
              <a:rPr lang="en-US" dirty="0"/>
              <a:t>Image credit: Surgeon General’s Report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346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100" dirty="0"/>
              <a:t>This slide provides</a:t>
            </a:r>
            <a:r>
              <a:rPr lang="en-US" sz="1100" baseline="0" dirty="0"/>
              <a:t> a brief description of some of the compounds that are found in the aerosol (smoke). Many of the resources found on the CDC and FDA websites provide more in-depth descriptions of these compounds. Refer participants or students to these websites should they require additional information. In addition, these sites provide access to infographics, fact sheets, and videos that will provide information about the substances in e-cigs and vaping aerosol.</a:t>
            </a:r>
            <a:endParaRPr lang="en-US" sz="1100" dirty="0"/>
          </a:p>
          <a:p>
            <a:endParaRPr lang="en-US" sz="1100" dirty="0"/>
          </a:p>
          <a:p>
            <a:pPr>
              <a:spcAft>
                <a:spcPts val="600"/>
              </a:spcAft>
            </a:pPr>
            <a:r>
              <a:rPr lang="en-US" sz="1100" b="1" dirty="0"/>
              <a:t>Sources</a:t>
            </a:r>
          </a:p>
          <a:p>
            <a:pPr>
              <a:spcAft>
                <a:spcPts val="600"/>
              </a:spcAft>
            </a:pPr>
            <a:r>
              <a:rPr lang="en-US" sz="1100" dirty="0">
                <a:hlinkClick r:id="rId3"/>
              </a:rPr>
              <a:t>https://www.cdc.gov/tobacco/basic_information/e-cigarettes/pdfs/Electronic-Cigarettes-Infographic-p.pdf</a:t>
            </a:r>
            <a:endParaRPr lang="en-US" sz="1100" dirty="0"/>
          </a:p>
          <a:p>
            <a:pPr>
              <a:spcAft>
                <a:spcPts val="600"/>
              </a:spcAft>
            </a:pPr>
            <a:r>
              <a:rPr lang="en-US" sz="1100" dirty="0">
                <a:hlinkClick r:id="rId4"/>
              </a:rPr>
              <a:t>https://www.fda.gov/news-events/public-health-focus/lung-illnesses-associated-use-vaping-products</a:t>
            </a:r>
            <a:endParaRPr lang="en-US" sz="1100" dirty="0"/>
          </a:p>
          <a:p>
            <a:endParaRPr lang="en-US" sz="1100" dirty="0"/>
          </a:p>
          <a:p>
            <a:endParaRPr lang="en-US" sz="1100" dirty="0"/>
          </a:p>
          <a:p>
            <a:r>
              <a:rPr lang="en-US" sz="1100" dirty="0"/>
              <a:t>Image credits: Getty Images (purchased image)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5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24939" y="4329299"/>
            <a:ext cx="5608122" cy="4057650"/>
          </a:xfrm>
        </p:spPr>
        <p:txBody>
          <a:bodyPr/>
          <a:lstStyle/>
          <a:p>
            <a:pPr>
              <a:spcAft>
                <a:spcPts val="600"/>
              </a:spcAft>
            </a:pPr>
            <a:r>
              <a:rPr lang="en-US" sz="1100" dirty="0"/>
              <a:t>In October 2019, the CDC coined the term EVALI for individuals with lung injuries/conditions caused by use of e-cigs and/or vaping devices. The term EVALI stands for e-cigarette and vaping product use associate with lung injury. Siegel and colleagues in October 2019 published guidelines for the management of EVALI patients to help medical and hospital personnel. Participants/students interested in reviewing these guidelines should download the Siegel article which is part of the CDC’s </a:t>
            </a:r>
            <a:r>
              <a:rPr lang="en-US" sz="1100" dirty="0" err="1"/>
              <a:t>Morbity</a:t>
            </a:r>
            <a:r>
              <a:rPr lang="en-US" sz="1100" dirty="0"/>
              <a:t> and Mortality Weekly Report. This article can be accessed by clicking on the link below.</a:t>
            </a:r>
          </a:p>
          <a:p>
            <a:pPr>
              <a:spcAft>
                <a:spcPts val="600"/>
              </a:spcAft>
            </a:pPr>
            <a:endParaRPr lang="en-US" sz="1100" dirty="0"/>
          </a:p>
          <a:p>
            <a:pPr>
              <a:spcAft>
                <a:spcPts val="600"/>
              </a:spcAft>
            </a:pPr>
            <a:r>
              <a:rPr lang="en-US" sz="1100" b="1" dirty="0"/>
              <a:t>Sources</a:t>
            </a:r>
          </a:p>
          <a:p>
            <a:pPr marL="120650" indent="-120650">
              <a:spcAft>
                <a:spcPts val="600"/>
              </a:spcAft>
            </a:pPr>
            <a:r>
              <a:rPr lang="en-US" sz="1100" dirty="0"/>
              <a:t>Siegel, D.A., </a:t>
            </a:r>
            <a:r>
              <a:rPr lang="en-US" sz="1100" dirty="0" err="1"/>
              <a:t>Jatlaoui</a:t>
            </a:r>
            <a:r>
              <a:rPr lang="en-US" sz="1100" dirty="0"/>
              <a:t>, T.C., </a:t>
            </a:r>
            <a:r>
              <a:rPr lang="en-US" sz="1100" dirty="0" err="1"/>
              <a:t>Koumans</a:t>
            </a:r>
            <a:r>
              <a:rPr lang="en-US" sz="1100" dirty="0"/>
              <a:t>, E.H., et al. (2019). Update: Interim Guidance for Health Care Providers Evaluating and Caring for Patients with Suspected E-cigarette, or Vaping, Product Use Associated Lung Injury — United States, October 2019. MMWR Morbidity and Mortality Weekly Report, 68, 919–927. DOI: </a:t>
            </a:r>
            <a:r>
              <a:rPr lang="en-US" sz="1100" dirty="0">
                <a:hlinkClick r:id="rId3"/>
              </a:rPr>
              <a:t>http://dx.doi.org/10.15585/mmwr.mm6841e3external icon</a:t>
            </a:r>
            <a:endParaRPr lang="en-US" sz="1100" dirty="0"/>
          </a:p>
          <a:p>
            <a:pPr marL="120650" indent="-120650">
              <a:spcAft>
                <a:spcPts val="600"/>
              </a:spcAft>
            </a:pPr>
            <a:r>
              <a:rPr lang="en-US" sz="1100" dirty="0"/>
              <a:t> </a:t>
            </a:r>
            <a:r>
              <a:rPr lang="en-US" sz="1100" dirty="0" err="1"/>
              <a:t>Schier</a:t>
            </a:r>
            <a:r>
              <a:rPr lang="en-US" sz="1100" dirty="0"/>
              <a:t>, J.G., </a:t>
            </a:r>
            <a:r>
              <a:rPr lang="en-US" sz="1100" dirty="0" err="1"/>
              <a:t>Meiman</a:t>
            </a:r>
            <a:r>
              <a:rPr lang="en-US" sz="1100" dirty="0"/>
              <a:t>, J.G., </a:t>
            </a:r>
            <a:r>
              <a:rPr lang="en-US" sz="1100" dirty="0" err="1"/>
              <a:t>Layden</a:t>
            </a:r>
            <a:r>
              <a:rPr lang="en-US" sz="1100" dirty="0"/>
              <a:t>, J., et al.; CDC 2019 Lung Injury Response Group. Severe pulmonary disease associated with </a:t>
            </a:r>
            <a:r>
              <a:rPr lang="en-US" sz="1100" dirty="0" err="1"/>
              <a:t>electroniccigarette</a:t>
            </a:r>
            <a:r>
              <a:rPr lang="en-US" sz="1100" dirty="0"/>
              <a:t>-product use—interim guidance. MMWR Morbidity and Mortality Weekly Report, 68, 787–90. </a:t>
            </a:r>
            <a:r>
              <a:rPr lang="en-US" sz="1100" dirty="0">
                <a:hlinkClick r:id="rId4"/>
              </a:rPr>
              <a:t>https://doi.org/10.15585/mmwr.mm6836e2</a:t>
            </a:r>
            <a:endParaRPr lang="en-US" sz="1100" dirty="0"/>
          </a:p>
          <a:p>
            <a:pPr marL="120650" indent="-120650">
              <a:spcAft>
                <a:spcPts val="300"/>
              </a:spcAft>
            </a:pPr>
            <a:r>
              <a:rPr lang="en-US" sz="1100" dirty="0"/>
              <a:t> CDC. (2019). Severe pulmonary disease associated with using e-cigarette products. HAN alert No. 421. Atlanta, GA: US Department of Health and Human Services, CDC, Health Alert Network. https:// emergency.cdc.gov/</a:t>
            </a:r>
            <a:r>
              <a:rPr lang="en-US" sz="1100" dirty="0" err="1"/>
              <a:t>han</a:t>
            </a:r>
            <a:r>
              <a:rPr lang="en-US" sz="1100" dirty="0"/>
              <a:t>/han00421.asp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010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www.mpattc.org/" TargetMode="External"/><Relationship Id="rId5" Type="http://schemas.openxmlformats.org/officeDocument/2006/relationships/hyperlink" Target="mailto:thomasine.heitkamp@und.edu" TargetMode="External"/><Relationship Id="rId4" Type="http://schemas.openxmlformats.org/officeDocument/2006/relationships/hyperlink" Target="mailto:nroget@casat.org"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16B2B4-634A-4C0D-A747-E36FFCA72AAC}"/>
              </a:ext>
            </a:extLst>
          </p:cNvPr>
          <p:cNvSpPr>
            <a:spLocks noGrp="1"/>
          </p:cNvSpPr>
          <p:nvPr>
            <p:ph type="ctrTitle"/>
          </p:nvPr>
        </p:nvSpPr>
        <p:spPr>
          <a:xfrm>
            <a:off x="914400" y="1567544"/>
            <a:ext cx="10363200" cy="1971613"/>
          </a:xfrm>
        </p:spPr>
        <p:txBody>
          <a:bodyPr anchor="ctr">
            <a:normAutofit/>
          </a:bodyPr>
          <a:lstStyle>
            <a:lvl1pPr algn="ctr">
              <a:defRPr/>
            </a:lvl1pPr>
          </a:lstStyle>
          <a:p>
            <a:endParaRPr lang="en-US" sz="4800" dirty="0">
              <a:latin typeface="Calibri" panose="020F0502020204030204" pitchFamily="34" charset="0"/>
              <a:cs typeface="Calibri" panose="020F0502020204030204" pitchFamily="34" charset="0"/>
            </a:endParaRPr>
          </a:p>
        </p:txBody>
      </p:sp>
      <p:sp>
        <p:nvSpPr>
          <p:cNvPr id="9" name="Subtitle 2">
            <a:extLst>
              <a:ext uri="{FF2B5EF4-FFF2-40B4-BE49-F238E27FC236}">
                <a16:creationId xmlns:a16="http://schemas.microsoft.com/office/drawing/2014/main" id="{7EF7F16C-43B2-4127-8BDF-399615B06277}"/>
              </a:ext>
            </a:extLst>
          </p:cNvPr>
          <p:cNvSpPr>
            <a:spLocks noGrp="1"/>
          </p:cNvSpPr>
          <p:nvPr>
            <p:ph type="subTitle" idx="1"/>
          </p:nvPr>
        </p:nvSpPr>
        <p:spPr>
          <a:xfrm>
            <a:off x="1524000" y="3716915"/>
            <a:ext cx="9144000" cy="969962"/>
          </a:xfrm>
        </p:spPr>
        <p:txBody>
          <a:bodyPr>
            <a:normAutofit/>
          </a:bodyPr>
          <a:lstStyle>
            <a:lvl1pPr marL="0" indent="0" algn="ctr">
              <a:buNone/>
              <a:defRPr/>
            </a:lvl1pPr>
          </a:lstStyle>
          <a:p>
            <a:endParaRPr lang="en-US" sz="3200" dirty="0">
              <a:latin typeface="Calibri" panose="020F0502020204030204" pitchFamily="34" charset="0"/>
              <a:cs typeface="Calibri" panose="020F0502020204030204" pitchFamily="34" charset="0"/>
            </a:endParaRPr>
          </a:p>
        </p:txBody>
      </p:sp>
      <p:pic>
        <p:nvPicPr>
          <p:cNvPr id="7" name="Picture Placeholder 7">
            <a:extLst>
              <a:ext uri="{FF2B5EF4-FFF2-40B4-BE49-F238E27FC236}">
                <a16:creationId xmlns:a16="http://schemas.microsoft.com/office/drawing/2014/main" id="{2522C1FF-9ACF-4867-85BD-EFB3AF7FEAA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3007" y="4247616"/>
            <a:ext cx="4954653" cy="3291840"/>
          </a:xfrm>
          <a:prstGeom prst="rect">
            <a:avLst/>
          </a:prstGeom>
        </p:spPr>
      </p:pic>
      <p:pic>
        <p:nvPicPr>
          <p:cNvPr id="8" name="Picture 7">
            <a:extLst>
              <a:ext uri="{FF2B5EF4-FFF2-40B4-BE49-F238E27FC236}">
                <a16:creationId xmlns:a16="http://schemas.microsoft.com/office/drawing/2014/main" id="{BB35A76F-D9E5-42CE-9540-77D3D7163C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342" y="292506"/>
            <a:ext cx="6153819" cy="1097280"/>
          </a:xfrm>
          <a:prstGeom prst="rect">
            <a:avLst/>
          </a:prstGeom>
        </p:spPr>
      </p:pic>
    </p:spTree>
    <p:extLst>
      <p:ext uri="{BB962C8B-B14F-4D97-AF65-F5344CB8AC3E}">
        <p14:creationId xmlns:p14="http://schemas.microsoft.com/office/powerpoint/2010/main" val="110443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3663A29-F229-4208-8A4C-146ACCC935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84860FAC-A4D1-4FE2-AF29-99534140F263}"/>
              </a:ext>
            </a:extLst>
          </p:cNvPr>
          <p:cNvSpPr>
            <a:spLocks noGrp="1"/>
          </p:cNvSpPr>
          <p:nvPr>
            <p:ph type="title" hasCustomPrompt="1"/>
          </p:nvPr>
        </p:nvSpPr>
        <p:spPr>
          <a:xfrm>
            <a:off x="839788" y="457200"/>
            <a:ext cx="3932237" cy="1600200"/>
          </a:xfrm>
        </p:spPr>
        <p:txBody>
          <a:bodyPr anchor="ctr"/>
          <a:lstStyle>
            <a:lvl1pPr>
              <a:defRPr sz="3200"/>
            </a:lvl1pPr>
          </a:lstStyle>
          <a:p>
            <a:r>
              <a:rPr lang="en-US" dirty="0"/>
              <a:t>Title</a:t>
            </a:r>
          </a:p>
        </p:txBody>
      </p:sp>
      <p:sp>
        <p:nvSpPr>
          <p:cNvPr id="3" name="Content Placeholder 2">
            <a:extLst>
              <a:ext uri="{FF2B5EF4-FFF2-40B4-BE49-F238E27FC236}">
                <a16:creationId xmlns:a16="http://schemas.microsoft.com/office/drawing/2014/main" id="{FCCBE1CB-5086-4A3A-9252-83A46EE2E8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304BB54-5CB8-4DAA-A866-33EF6E13F387}"/>
              </a:ext>
            </a:extLst>
          </p:cNvPr>
          <p:cNvSpPr>
            <a:spLocks noGrp="1"/>
          </p:cNvSpPr>
          <p:nvPr>
            <p:ph type="body" sz="half" idx="2" hasCustomPrompt="1"/>
          </p:nvPr>
        </p:nvSpPr>
        <p:spPr>
          <a:xfrm>
            <a:off x="839788" y="2057400"/>
            <a:ext cx="3932237" cy="3811588"/>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7" name="Picture 6">
            <a:extLst>
              <a:ext uri="{FF2B5EF4-FFF2-40B4-BE49-F238E27FC236}">
                <a16:creationId xmlns:a16="http://schemas.microsoft.com/office/drawing/2014/main" id="{94C459F4-943C-4D16-A861-966E192D3E44}"/>
              </a:ext>
            </a:extLst>
          </p:cNvPr>
          <p:cNvPicPr>
            <a:picLocks noChangeAspect="1"/>
          </p:cNvPicPr>
          <p:nvPr userDrawn="1"/>
        </p:nvPicPr>
        <p:blipFill>
          <a:blip r:embed="rId3"/>
          <a:stretch>
            <a:fillRect/>
          </a:stretch>
        </p:blipFill>
        <p:spPr>
          <a:xfrm>
            <a:off x="129006" y="6218553"/>
            <a:ext cx="3066930" cy="548640"/>
          </a:xfrm>
          <a:prstGeom prst="rect">
            <a:avLst/>
          </a:prstGeom>
        </p:spPr>
      </p:pic>
    </p:spTree>
    <p:extLst>
      <p:ext uri="{BB962C8B-B14F-4D97-AF65-F5344CB8AC3E}">
        <p14:creationId xmlns:p14="http://schemas.microsoft.com/office/powerpoint/2010/main" val="274197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_no 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3663A29-F229-4208-8A4C-146ACCC935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84860FAC-A4D1-4FE2-AF29-99534140F263}"/>
              </a:ext>
            </a:extLst>
          </p:cNvPr>
          <p:cNvSpPr>
            <a:spLocks noGrp="1"/>
          </p:cNvSpPr>
          <p:nvPr>
            <p:ph type="title" hasCustomPrompt="1"/>
          </p:nvPr>
        </p:nvSpPr>
        <p:spPr>
          <a:xfrm>
            <a:off x="839788" y="457200"/>
            <a:ext cx="3932237" cy="1600200"/>
          </a:xfrm>
        </p:spPr>
        <p:txBody>
          <a:bodyPr anchor="ctr"/>
          <a:lstStyle>
            <a:lvl1pPr>
              <a:defRPr sz="3200"/>
            </a:lvl1pPr>
          </a:lstStyle>
          <a:p>
            <a:r>
              <a:rPr lang="en-US" dirty="0"/>
              <a:t>Title</a:t>
            </a:r>
          </a:p>
        </p:txBody>
      </p:sp>
      <p:sp>
        <p:nvSpPr>
          <p:cNvPr id="3" name="Content Placeholder 2">
            <a:extLst>
              <a:ext uri="{FF2B5EF4-FFF2-40B4-BE49-F238E27FC236}">
                <a16:creationId xmlns:a16="http://schemas.microsoft.com/office/drawing/2014/main" id="{FCCBE1CB-5086-4A3A-9252-83A46EE2E8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304BB54-5CB8-4DAA-A866-33EF6E13F387}"/>
              </a:ext>
            </a:extLst>
          </p:cNvPr>
          <p:cNvSpPr>
            <a:spLocks noGrp="1"/>
          </p:cNvSpPr>
          <p:nvPr>
            <p:ph type="body" sz="half" idx="2" hasCustomPrompt="1"/>
          </p:nvPr>
        </p:nvSpPr>
        <p:spPr>
          <a:xfrm>
            <a:off x="839788" y="2057400"/>
            <a:ext cx="3932237" cy="3811588"/>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Tree>
    <p:extLst>
      <p:ext uri="{BB962C8B-B14F-4D97-AF65-F5344CB8AC3E}">
        <p14:creationId xmlns:p14="http://schemas.microsoft.com/office/powerpoint/2010/main" val="189286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9BBB43-FC7F-423E-8DF3-ED448A281D03}"/>
              </a:ext>
            </a:extLst>
          </p:cNvPr>
          <p:cNvPicPr>
            <a:picLocks noChangeAspect="1"/>
          </p:cNvPicPr>
          <p:nvPr userDrawn="1"/>
        </p:nvPicPr>
        <p:blipFill>
          <a:blip r:embed="rId2"/>
          <a:stretch>
            <a:fillRect/>
          </a:stretch>
        </p:blipFill>
        <p:spPr>
          <a:xfrm>
            <a:off x="2517915" y="4052698"/>
            <a:ext cx="7156170" cy="1280160"/>
          </a:xfrm>
          <a:prstGeom prst="rect">
            <a:avLst/>
          </a:prstGeom>
        </p:spPr>
      </p:pic>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lgn="ctr">
              <a:defRPr/>
            </a:lvl1pPr>
          </a:lstStyle>
          <a:p>
            <a:r>
              <a:rPr lang="en-US" dirty="0"/>
              <a:t>For more information, contact</a:t>
            </a:r>
          </a:p>
        </p:txBody>
      </p:sp>
      <p:sp>
        <p:nvSpPr>
          <p:cNvPr id="12" name="TextBox 11">
            <a:extLst>
              <a:ext uri="{FF2B5EF4-FFF2-40B4-BE49-F238E27FC236}">
                <a16:creationId xmlns:a16="http://schemas.microsoft.com/office/drawing/2014/main" id="{6DAA9369-541E-4B92-A93F-3058BC98C517}"/>
              </a:ext>
            </a:extLst>
          </p:cNvPr>
          <p:cNvSpPr txBox="1"/>
          <p:nvPr userDrawn="1"/>
        </p:nvSpPr>
        <p:spPr>
          <a:xfrm>
            <a:off x="6915751" y="2013228"/>
            <a:ext cx="4762904" cy="1415772"/>
          </a:xfrm>
          <a:prstGeom prst="rect">
            <a:avLst/>
          </a:prstGeom>
          <a:noFill/>
        </p:spPr>
        <p:txBody>
          <a:bodyPr wrap="square" rtlCol="0">
            <a:spAutoFit/>
          </a:bodyPr>
          <a:lstStyle/>
          <a:p>
            <a:pPr marL="0" indent="0" algn="ctr">
              <a:spcAft>
                <a:spcPts val="600"/>
              </a:spcAft>
              <a:buFont typeface="Arial" panose="020B0604020202020204" pitchFamily="34" charset="0"/>
              <a:buNone/>
            </a:pPr>
            <a:r>
              <a:rPr lang="en-US" sz="2800" dirty="0"/>
              <a:t>Nancy Roget, Co-Director</a:t>
            </a:r>
          </a:p>
          <a:p>
            <a:pPr marL="0" indent="0" algn="ctr">
              <a:spcAft>
                <a:spcPts val="600"/>
              </a:spcAft>
              <a:buFont typeface="Arial" panose="020B0604020202020204" pitchFamily="34" charset="0"/>
              <a:buNone/>
            </a:pPr>
            <a:r>
              <a:rPr lang="en-US" sz="2400" dirty="0"/>
              <a:t>University of Nevada, Reno</a:t>
            </a:r>
          </a:p>
          <a:p>
            <a:pPr marL="0" indent="0" algn="ctr">
              <a:spcAft>
                <a:spcPts val="600"/>
              </a:spcAft>
              <a:buFont typeface="Arial" panose="020B0604020202020204" pitchFamily="34" charset="0"/>
              <a:buNone/>
            </a:pPr>
            <a:r>
              <a:rPr lang="en-US" sz="2400" dirty="0">
                <a:hlinkClick r:id="rId4"/>
              </a:rPr>
              <a:t>nroget@casat.org</a:t>
            </a:r>
            <a:r>
              <a:rPr lang="en-US" sz="2400" dirty="0"/>
              <a:t> </a:t>
            </a:r>
          </a:p>
        </p:txBody>
      </p:sp>
      <p:sp>
        <p:nvSpPr>
          <p:cNvPr id="13" name="TextBox 12">
            <a:extLst>
              <a:ext uri="{FF2B5EF4-FFF2-40B4-BE49-F238E27FC236}">
                <a16:creationId xmlns:a16="http://schemas.microsoft.com/office/drawing/2014/main" id="{5881FD06-C5B4-4387-A1E8-582CF5D9BB74}"/>
              </a:ext>
            </a:extLst>
          </p:cNvPr>
          <p:cNvSpPr txBox="1"/>
          <p:nvPr userDrawn="1"/>
        </p:nvSpPr>
        <p:spPr>
          <a:xfrm>
            <a:off x="838200" y="2013228"/>
            <a:ext cx="5538696" cy="1415772"/>
          </a:xfrm>
          <a:prstGeom prst="rect">
            <a:avLst/>
          </a:prstGeom>
          <a:noFill/>
        </p:spPr>
        <p:txBody>
          <a:bodyPr wrap="none" rtlCol="0">
            <a:spAutoFit/>
          </a:bodyPr>
          <a:lstStyle/>
          <a:p>
            <a:pPr marL="0" indent="0" algn="ctr">
              <a:spcAft>
                <a:spcPts val="600"/>
              </a:spcAft>
              <a:buNone/>
            </a:pPr>
            <a:r>
              <a:rPr lang="en-US" sz="2800" dirty="0"/>
              <a:t>Thomasine Heitkamp, PI/Co-Director</a:t>
            </a:r>
          </a:p>
          <a:p>
            <a:pPr marL="0" indent="0" algn="ctr">
              <a:spcAft>
                <a:spcPts val="600"/>
              </a:spcAft>
              <a:buNone/>
            </a:pPr>
            <a:r>
              <a:rPr lang="en-US" sz="2400" dirty="0"/>
              <a:t>University of North Dakota</a:t>
            </a:r>
          </a:p>
          <a:p>
            <a:pPr marL="0" indent="0" algn="ctr">
              <a:spcAft>
                <a:spcPts val="600"/>
              </a:spcAft>
              <a:buNone/>
            </a:pPr>
            <a:r>
              <a:rPr lang="en-US" sz="2400" dirty="0"/>
              <a:t> </a:t>
            </a:r>
            <a:r>
              <a:rPr lang="en-US" sz="2400" dirty="0">
                <a:hlinkClick r:id="rId5"/>
              </a:rPr>
              <a:t>thomasine.heitkamp@und.edu</a:t>
            </a:r>
            <a:r>
              <a:rPr lang="en-US" sz="2400" dirty="0"/>
              <a:t> </a:t>
            </a:r>
          </a:p>
        </p:txBody>
      </p:sp>
      <p:sp>
        <p:nvSpPr>
          <p:cNvPr id="14" name="TextBox 13">
            <a:extLst>
              <a:ext uri="{FF2B5EF4-FFF2-40B4-BE49-F238E27FC236}">
                <a16:creationId xmlns:a16="http://schemas.microsoft.com/office/drawing/2014/main" id="{DD2458E6-D188-44A3-83DA-619327E3C8C5}"/>
              </a:ext>
            </a:extLst>
          </p:cNvPr>
          <p:cNvSpPr txBox="1"/>
          <p:nvPr userDrawn="1"/>
        </p:nvSpPr>
        <p:spPr>
          <a:xfrm>
            <a:off x="4802234" y="5799780"/>
            <a:ext cx="3149324" cy="584775"/>
          </a:xfrm>
          <a:prstGeom prst="rect">
            <a:avLst/>
          </a:prstGeom>
          <a:noFill/>
        </p:spPr>
        <p:txBody>
          <a:bodyPr wrap="none" rtlCol="0">
            <a:spAutoFit/>
          </a:bodyPr>
          <a:lstStyle/>
          <a:p>
            <a:pPr algn="ctr"/>
            <a:r>
              <a:rPr lang="en-US" sz="3200" b="0" dirty="0">
                <a:hlinkClick r:id="rId6"/>
              </a:rPr>
              <a:t>www.mpattc.org</a:t>
            </a:r>
            <a:r>
              <a:rPr lang="en-US" sz="3200" b="0" dirty="0"/>
              <a:t> </a:t>
            </a:r>
          </a:p>
        </p:txBody>
      </p:sp>
    </p:spTree>
    <p:extLst>
      <p:ext uri="{BB962C8B-B14F-4D97-AF65-F5344CB8AC3E}">
        <p14:creationId xmlns:p14="http://schemas.microsoft.com/office/powerpoint/2010/main" val="1208184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0F09D9A1-D889-4817-B39D-F59E9C68DF8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pic>
        <p:nvPicPr>
          <p:cNvPr id="4" name="Picture 3">
            <a:extLst>
              <a:ext uri="{FF2B5EF4-FFF2-40B4-BE49-F238E27FC236}">
                <a16:creationId xmlns:a16="http://schemas.microsoft.com/office/drawing/2014/main" id="{60905EC8-DCCE-4AB0-8217-DB2A710873D5}"/>
              </a:ext>
            </a:extLst>
          </p:cNvPr>
          <p:cNvPicPr>
            <a:picLocks noChangeAspect="1"/>
          </p:cNvPicPr>
          <p:nvPr userDrawn="1"/>
        </p:nvPicPr>
        <p:blipFill>
          <a:blip r:embed="rId4"/>
          <a:stretch>
            <a:fillRect/>
          </a:stretch>
        </p:blipFill>
        <p:spPr>
          <a:xfrm>
            <a:off x="129006" y="6218553"/>
            <a:ext cx="3066930" cy="548640"/>
          </a:xfrm>
          <a:prstGeom prst="rect">
            <a:avLst/>
          </a:prstGeom>
        </p:spPr>
      </p:pic>
    </p:spTree>
    <p:custDataLst>
      <p:tags r:id="rId1"/>
    </p:custDataLst>
    <p:extLst>
      <p:ext uri="{BB962C8B-B14F-4D97-AF65-F5344CB8AC3E}">
        <p14:creationId xmlns:p14="http://schemas.microsoft.com/office/powerpoint/2010/main" val="303271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4"/>
          <p:cNvSpPr>
            <a:spLocks noGrp="1"/>
          </p:cNvSpPr>
          <p:nvPr>
            <p:ph type="pic" sz="quarter" idx="10" hasCustomPrompt="1"/>
          </p:nvPr>
        </p:nvSpPr>
        <p:spPr>
          <a:xfrm>
            <a:off x="2148418" y="1"/>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ATTC Stacked bars here on actual first slide (not in Master).  Don’t forget to add alt text.</a:t>
            </a:r>
          </a:p>
        </p:txBody>
      </p:sp>
    </p:spTree>
    <p:custDataLst>
      <p:tags r:id="rId1"/>
    </p:custDataLst>
    <p:extLst>
      <p:ext uri="{BB962C8B-B14F-4D97-AF65-F5344CB8AC3E}">
        <p14:creationId xmlns:p14="http://schemas.microsoft.com/office/powerpoint/2010/main" val="1308891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332943" y="1713490"/>
            <a:ext cx="4876800"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1"/>
          </p:nvPr>
        </p:nvSpPr>
        <p:spPr>
          <a:xfrm>
            <a:off x="6995684" y="1713490"/>
            <a:ext cx="4760913" cy="3454400"/>
          </a:xfrm>
        </p:spPr>
        <p:txBody>
          <a:bodyPr/>
          <a:lstStyle/>
          <a:p>
            <a:endParaRPr lang="en-US"/>
          </a:p>
        </p:txBody>
      </p:sp>
      <p:sp>
        <p:nvSpPr>
          <p:cNvPr id="5" name="Picture Placeholder 7"/>
          <p:cNvSpPr>
            <a:spLocks noGrp="1"/>
          </p:cNvSpPr>
          <p:nvPr>
            <p:ph type="pic" sz="quarter" idx="12" hasCustomPrompt="1"/>
          </p:nvPr>
        </p:nvSpPr>
        <p:spPr>
          <a:xfrm>
            <a:off x="152401" y="6151564"/>
            <a:ext cx="5236633" cy="706437"/>
          </a:xfrm>
        </p:spPr>
        <p:txBody>
          <a:bodyPr/>
          <a:lstStyle>
            <a:lvl1pPr>
              <a:defRPr baseline="0"/>
            </a:lvl1pPr>
          </a:lstStyle>
          <a:p>
            <a:r>
              <a:rPr lang="en-US" dirty="0"/>
              <a:t>Your logo on Master slide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32829" y="5513562"/>
            <a:ext cx="2559171" cy="1706115"/>
          </a:xfrm>
          <a:prstGeom prst="rect">
            <a:avLst/>
          </a:prstGeom>
        </p:spPr>
      </p:pic>
    </p:spTree>
    <p:custDataLst>
      <p:tags r:id="rId1"/>
    </p:custDataLst>
    <p:extLst>
      <p:ext uri="{BB962C8B-B14F-4D97-AF65-F5344CB8AC3E}">
        <p14:creationId xmlns:p14="http://schemas.microsoft.com/office/powerpoint/2010/main" val="170552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sclaimer">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3148BF-D360-4559-87E1-8322B5D14A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a:xfrm>
            <a:off x="170091" y="221905"/>
            <a:ext cx="11725130" cy="710639"/>
          </a:xfrm>
        </p:spPr>
        <p:txBody>
          <a:bodyPr>
            <a:normAutofit/>
          </a:bodyPr>
          <a:lstStyle>
            <a:lvl1pPr>
              <a:defRPr sz="3200">
                <a:solidFill>
                  <a:srgbClr val="00467F"/>
                </a:solidFill>
                <a:latin typeface="Arial" panose="020B0604020202020204" pitchFamily="34" charset="0"/>
                <a:cs typeface="Arial" panose="020B0604020202020204" pitchFamily="34" charset="0"/>
              </a:defRPr>
            </a:lvl1pPr>
          </a:lstStyle>
          <a:p>
            <a:r>
              <a:rPr lang="en-US" dirty="0"/>
              <a:t>Disclaimer</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p:nvPr>
        </p:nvSpPr>
        <p:spPr>
          <a:xfrm>
            <a:off x="195497" y="1058490"/>
            <a:ext cx="11826412" cy="5125652"/>
          </a:xfrm>
        </p:spPr>
        <p:txBody>
          <a:bodyPr>
            <a:normAutofit/>
          </a:bodyPr>
          <a:lstStyle>
            <a:lvl1pPr marL="0" indent="0">
              <a:buNone/>
              <a:defRPr sz="2400"/>
            </a:lvl1pPr>
          </a:lstStyle>
          <a:p>
            <a:pPr lvl="0"/>
            <a:endParaRPr lang="en-US" dirty="0"/>
          </a:p>
        </p:txBody>
      </p:sp>
      <p:pic>
        <p:nvPicPr>
          <p:cNvPr id="6" name="Picture 5">
            <a:extLst>
              <a:ext uri="{FF2B5EF4-FFF2-40B4-BE49-F238E27FC236}">
                <a16:creationId xmlns:a16="http://schemas.microsoft.com/office/drawing/2014/main" id="{1E823C38-79E4-4369-89D7-D8C4E996A6EE}"/>
              </a:ext>
            </a:extLst>
          </p:cNvPr>
          <p:cNvPicPr>
            <a:picLocks noChangeAspect="1"/>
          </p:cNvPicPr>
          <p:nvPr userDrawn="1"/>
        </p:nvPicPr>
        <p:blipFill>
          <a:blip r:embed="rId3"/>
          <a:stretch>
            <a:fillRect/>
          </a:stretch>
        </p:blipFill>
        <p:spPr>
          <a:xfrm>
            <a:off x="170091" y="6184142"/>
            <a:ext cx="3066930" cy="548640"/>
          </a:xfrm>
          <a:prstGeom prst="rect">
            <a:avLst/>
          </a:prstGeom>
        </p:spPr>
      </p:pic>
    </p:spTree>
    <p:extLst>
      <p:ext uri="{BB962C8B-B14F-4D97-AF65-F5344CB8AC3E}">
        <p14:creationId xmlns:p14="http://schemas.microsoft.com/office/powerpoint/2010/main" val="419859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mp;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3148BF-D360-4559-87E1-8322B5D14A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p:txBody>
          <a:bodyPr>
            <a:normAutofit/>
          </a:bodyPr>
          <a:lstStyle>
            <a:lvl1pPr>
              <a:defRPr sz="4000"/>
            </a:lvl1pPr>
          </a:lstStyle>
          <a:p>
            <a:r>
              <a:rPr lang="en-US" dirty="0"/>
              <a:t>Slide title</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p:nvPr>
        </p:nvSpPr>
        <p:spPr/>
        <p:txBody>
          <a:bodyPr/>
          <a:lstStyle>
            <a:lvl1pPr marL="0" indent="0">
              <a:buNone/>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C8AADBE0-E04E-4DEE-9509-530B613019BC}"/>
              </a:ext>
            </a:extLst>
          </p:cNvPr>
          <p:cNvPicPr>
            <a:picLocks noChangeAspect="1"/>
          </p:cNvPicPr>
          <p:nvPr userDrawn="1"/>
        </p:nvPicPr>
        <p:blipFill>
          <a:blip r:embed="rId3"/>
          <a:stretch>
            <a:fillRect/>
          </a:stretch>
        </p:blipFill>
        <p:spPr>
          <a:xfrm>
            <a:off x="129006" y="6218553"/>
            <a:ext cx="3066930" cy="548640"/>
          </a:xfrm>
          <a:prstGeom prst="rect">
            <a:avLst/>
          </a:prstGeom>
        </p:spPr>
      </p:pic>
    </p:spTree>
    <p:extLst>
      <p:ext uri="{BB962C8B-B14F-4D97-AF65-F5344CB8AC3E}">
        <p14:creationId xmlns:p14="http://schemas.microsoft.com/office/powerpoint/2010/main" val="359387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mp;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3148BF-D360-4559-87E1-8322B5D14A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p:txBody>
          <a:bodyPr>
            <a:normAutofit/>
          </a:bodyPr>
          <a:lstStyle>
            <a:lvl1pPr>
              <a:defRPr sz="4000"/>
            </a:lvl1pPr>
          </a:lstStyle>
          <a:p>
            <a:r>
              <a:rPr lang="en-US" dirty="0"/>
              <a:t>Slide title</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p:nvPr>
        </p:nvSpPr>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752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mp; Photo_no bra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p:txBody>
          <a:bodyPr>
            <a:normAutofit/>
          </a:bodyPr>
          <a:lstStyle>
            <a:lvl1pPr>
              <a:defRPr sz="4000"/>
            </a:lvl1pPr>
          </a:lstStyle>
          <a:p>
            <a:r>
              <a:rPr lang="en-US" dirty="0"/>
              <a:t>Slide title</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hasCustomPrompt="1"/>
          </p:nvPr>
        </p:nvSpPr>
        <p:spPr/>
        <p:txBody>
          <a:bodyPr/>
          <a:lstStyle>
            <a:lvl1pPr>
              <a:defRPr/>
            </a:lvl1pPr>
          </a:lstStyle>
          <a:p>
            <a:pPr lvl="0"/>
            <a:r>
              <a:rPr lang="en-US" dirty="0"/>
              <a:t>For using a picture as the central focus of the slide</a:t>
            </a:r>
          </a:p>
        </p:txBody>
      </p:sp>
    </p:spTree>
    <p:extLst>
      <p:ext uri="{BB962C8B-B14F-4D97-AF65-F5344CB8AC3E}">
        <p14:creationId xmlns:p14="http://schemas.microsoft.com/office/powerpoint/2010/main" val="115519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F5CA723E-4942-45EB-9C57-459F0B9BEA24}"/>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9ECE319-D2AC-4D32-8EC1-439CBDE59EC1}"/>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D23D1FE-6AB8-4D56-8776-C43388826ED4}"/>
              </a:ext>
            </a:extLst>
          </p:cNvPr>
          <p:cNvPicPr>
            <a:picLocks noChangeAspect="1"/>
          </p:cNvPicPr>
          <p:nvPr userDrawn="1"/>
        </p:nvPicPr>
        <p:blipFill>
          <a:blip r:embed="rId3"/>
          <a:stretch>
            <a:fillRect/>
          </a:stretch>
        </p:blipFill>
        <p:spPr>
          <a:xfrm>
            <a:off x="129006" y="6218553"/>
            <a:ext cx="3066930" cy="548640"/>
          </a:xfrm>
          <a:prstGeom prst="rect">
            <a:avLst/>
          </a:prstGeom>
        </p:spPr>
      </p:pic>
    </p:spTree>
    <p:extLst>
      <p:ext uri="{BB962C8B-B14F-4D97-AF65-F5344CB8AC3E}">
        <p14:creationId xmlns:p14="http://schemas.microsoft.com/office/powerpoint/2010/main" val="110233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no 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F5CA723E-4942-45EB-9C57-459F0B9BEA24}"/>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9ECE319-D2AC-4D32-8EC1-439CBDE59E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2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_logo">
    <p:spTree>
      <p:nvGrpSpPr>
        <p:cNvPr id="1" name=""/>
        <p:cNvGrpSpPr/>
        <p:nvPr/>
      </p:nvGrpSpPr>
      <p:grpSpPr>
        <a:xfrm>
          <a:off x="0" y="0"/>
          <a:ext cx="0" cy="0"/>
          <a:chOff x="0" y="0"/>
          <a:chExt cx="0" cy="0"/>
        </a:xfrm>
      </p:grpSpPr>
      <p:pic>
        <p:nvPicPr>
          <p:cNvPr id="11" name="Picture Placeholder 7">
            <a:extLst>
              <a:ext uri="{FF2B5EF4-FFF2-40B4-BE49-F238E27FC236}">
                <a16:creationId xmlns:a16="http://schemas.microsoft.com/office/drawing/2014/main" id="{4091F7E0-D102-408B-9D76-E1B012D383F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471AD17B-358B-45FF-81F1-ED0F4A1C887F}"/>
              </a:ext>
            </a:extLst>
          </p:cNvPr>
          <p:cNvSpPr>
            <a:spLocks noGrp="1"/>
          </p:cNvSpPr>
          <p:nvPr>
            <p:ph type="title" hasCustomPrompt="1"/>
          </p:nvPr>
        </p:nvSpPr>
        <p:spPr>
          <a:xfrm>
            <a:off x="839788" y="365126"/>
            <a:ext cx="10515600" cy="1198980"/>
          </a:xfrm>
        </p:spPr>
        <p:txBody>
          <a:bodyPr/>
          <a:lstStyle>
            <a:lvl1pPr>
              <a:defRPr/>
            </a:lvl1pPr>
          </a:lstStyle>
          <a:p>
            <a:r>
              <a:rPr lang="en-US" dirty="0"/>
              <a:t>Slide title</a:t>
            </a:r>
          </a:p>
        </p:txBody>
      </p:sp>
      <p:sp>
        <p:nvSpPr>
          <p:cNvPr id="3" name="Text Placeholder 2">
            <a:extLst>
              <a:ext uri="{FF2B5EF4-FFF2-40B4-BE49-F238E27FC236}">
                <a16:creationId xmlns:a16="http://schemas.microsoft.com/office/drawing/2014/main" id="{2F93CE87-B6CA-440C-A143-EA0B96CD4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F49D70E-A923-40CB-AFA6-BFB8477D69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EEC760-9CF0-4418-8CB5-3DF19B8A8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51FF98-C257-47C5-853A-FA8FCFD994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B0E2995-3C2B-4267-B827-504C6954DDE5}"/>
              </a:ext>
            </a:extLst>
          </p:cNvPr>
          <p:cNvPicPr>
            <a:picLocks noChangeAspect="1"/>
          </p:cNvPicPr>
          <p:nvPr userDrawn="1"/>
        </p:nvPicPr>
        <p:blipFill>
          <a:blip r:embed="rId3"/>
          <a:stretch>
            <a:fillRect/>
          </a:stretch>
        </p:blipFill>
        <p:spPr>
          <a:xfrm>
            <a:off x="129006" y="6218553"/>
            <a:ext cx="3066930" cy="548640"/>
          </a:xfrm>
          <a:prstGeom prst="rect">
            <a:avLst/>
          </a:prstGeom>
        </p:spPr>
      </p:pic>
    </p:spTree>
    <p:extLst>
      <p:ext uri="{BB962C8B-B14F-4D97-AF65-F5344CB8AC3E}">
        <p14:creationId xmlns:p14="http://schemas.microsoft.com/office/powerpoint/2010/main" val="371555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_no logo">
    <p:spTree>
      <p:nvGrpSpPr>
        <p:cNvPr id="1" name=""/>
        <p:cNvGrpSpPr/>
        <p:nvPr/>
      </p:nvGrpSpPr>
      <p:grpSpPr>
        <a:xfrm>
          <a:off x="0" y="0"/>
          <a:ext cx="0" cy="0"/>
          <a:chOff x="0" y="0"/>
          <a:chExt cx="0" cy="0"/>
        </a:xfrm>
      </p:grpSpPr>
      <p:pic>
        <p:nvPicPr>
          <p:cNvPr id="11" name="Picture Placeholder 7">
            <a:extLst>
              <a:ext uri="{FF2B5EF4-FFF2-40B4-BE49-F238E27FC236}">
                <a16:creationId xmlns:a16="http://schemas.microsoft.com/office/drawing/2014/main" id="{4091F7E0-D102-408B-9D76-E1B012D383F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471AD17B-358B-45FF-81F1-ED0F4A1C887F}"/>
              </a:ext>
            </a:extLst>
          </p:cNvPr>
          <p:cNvSpPr>
            <a:spLocks noGrp="1"/>
          </p:cNvSpPr>
          <p:nvPr>
            <p:ph type="title" hasCustomPrompt="1"/>
          </p:nvPr>
        </p:nvSpPr>
        <p:spPr>
          <a:xfrm>
            <a:off x="839788" y="365126"/>
            <a:ext cx="10515600" cy="1198980"/>
          </a:xfrm>
        </p:spPr>
        <p:txBody>
          <a:bodyPr/>
          <a:lstStyle>
            <a:lvl1pPr>
              <a:defRPr/>
            </a:lvl1pPr>
          </a:lstStyle>
          <a:p>
            <a:r>
              <a:rPr lang="en-US" dirty="0"/>
              <a:t>Slide title</a:t>
            </a:r>
          </a:p>
        </p:txBody>
      </p:sp>
      <p:sp>
        <p:nvSpPr>
          <p:cNvPr id="3" name="Text Placeholder 2">
            <a:extLst>
              <a:ext uri="{FF2B5EF4-FFF2-40B4-BE49-F238E27FC236}">
                <a16:creationId xmlns:a16="http://schemas.microsoft.com/office/drawing/2014/main" id="{2F93CE87-B6CA-440C-A143-EA0B96CD4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F49D70E-A923-40CB-AFA6-BFB8477D69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EEC760-9CF0-4418-8CB5-3DF19B8A8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51FF98-C257-47C5-853A-FA8FCFD994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309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A69C5C-8EF3-4A52-AAD2-BEE963D48215}"/>
              </a:ext>
            </a:extLst>
          </p:cNvPr>
          <p:cNvSpPr>
            <a:spLocks noGrp="1"/>
          </p:cNvSpPr>
          <p:nvPr>
            <p:ph type="title"/>
          </p:nvPr>
        </p:nvSpPr>
        <p:spPr>
          <a:xfrm>
            <a:off x="838200" y="365126"/>
            <a:ext cx="10515600" cy="1024404"/>
          </a:xfrm>
          <a:prstGeom prst="rect">
            <a:avLst/>
          </a:prstGeom>
        </p:spPr>
        <p:txBody>
          <a:bodyPr vert="horz" lIns="91440" tIns="45720" rIns="91440" bIns="45720" rtlCol="0" anchor="ctr">
            <a:normAutofit/>
          </a:bodyPr>
          <a:lstStyle/>
          <a:p>
            <a:r>
              <a:rPr lang="en-US" dirty="0"/>
              <a:t>MPATTC Master</a:t>
            </a:r>
          </a:p>
        </p:txBody>
      </p:sp>
      <p:sp>
        <p:nvSpPr>
          <p:cNvPr id="3" name="Text Placeholder 2">
            <a:extLst>
              <a:ext uri="{FF2B5EF4-FFF2-40B4-BE49-F238E27FC236}">
                <a16:creationId xmlns:a16="http://schemas.microsoft.com/office/drawing/2014/main" id="{091074D5-039F-4665-A417-E038D8E4BBBB}"/>
              </a:ext>
            </a:extLst>
          </p:cNvPr>
          <p:cNvSpPr>
            <a:spLocks noGrp="1"/>
          </p:cNvSpPr>
          <p:nvPr>
            <p:ph type="body" idx="1"/>
          </p:nvPr>
        </p:nvSpPr>
        <p:spPr>
          <a:xfrm>
            <a:off x="838200" y="1541928"/>
            <a:ext cx="10515600" cy="49509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2915826"/>
      </p:ext>
    </p:extLst>
  </p:cSld>
  <p:clrMap bg1="lt1" tx1="dk1" bg2="lt2" tx2="dk2" accent1="accent1" accent2="accent2" accent3="accent3" accent4="accent4" accent5="accent5" accent6="accent6" hlink="hlink" folHlink="folHlink"/>
  <p:sldLayoutIdLst>
    <p:sldLayoutId id="2147483683" r:id="rId1"/>
    <p:sldLayoutId id="2147483699" r:id="rId2"/>
    <p:sldLayoutId id="2147483684" r:id="rId3"/>
    <p:sldLayoutId id="2147483705" r:id="rId4"/>
    <p:sldLayoutId id="2147483701" r:id="rId5"/>
    <p:sldLayoutId id="2147483686" r:id="rId6"/>
    <p:sldLayoutId id="2147483702" r:id="rId7"/>
    <p:sldLayoutId id="2147483687" r:id="rId8"/>
    <p:sldLayoutId id="2147483703" r:id="rId9"/>
    <p:sldLayoutId id="2147483690" r:id="rId10"/>
    <p:sldLayoutId id="2147483704" r:id="rId11"/>
    <p:sldLayoutId id="2147483700" r:id="rId12"/>
    <p:sldLayoutId id="2147483681" r:id="rId13"/>
    <p:sldLayoutId id="2147483706" r:id="rId14"/>
    <p:sldLayoutId id="2147483707" r:id="rId15"/>
  </p:sldLayoutIdLst>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hyperlink" Target="https://www.cdc.gov/tobacco/basic_information/e-cigarettes/severe-lung-disease.html#map-cases"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hyperlink" Target="https://www.cdc.gov/tobacco/basic_information/e-cigarettes/severe-lung-disease.html#map-cases"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hyperlink" Target="https://protect2.fireeye.com/url?k=07850242-5bd12b69-0785337d-0cc47a6d17cc-62ba2ce13e173725&amp;u=https://urldefense.proofpoint.com/v2/url?u=https-3A__smokefree.gov_tools-2Dtips_how-2Dto-2Dquit_using-2Dnicotine-2Dreplacement-2Dtherapy&amp;d=DwMFAg&amp;c=iORugZls2LlYyCAZRB3XLg&amp;r=IanarYTqcR2lCP4dALmX8INQI7Jz38I5lcR4uTnJM90&amp;m=3DGc9yWaODn4O7FiHkXOZuF_GIdc8l8bR0CgE9v5o8k&amp;s=q1IewSTRZ3ro4DIazf-5F2o2c_kY1GyCjxvDaxuCaB4&amp;e="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hyperlink" Target="https://www.cdc.gov/tobacco/basic_information/e-cigarettes/severe-lung-disease.html#map-cases"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10.jpeg"/><Relationship Id="rId4" Type="http://schemas.openxmlformats.org/officeDocument/2006/relationships/hyperlink" Target="https://e-cigarettes.surgeongeneral.gov/documents/surgeon-generals-advisory-on-e-cigarette-use-among-youth-2018.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5aLiIrPQnAc"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s://e-cigarettes.surgeongeneral.gov/documents/surgeon-generals-advisory-on-e-cigarette-use-among-youth-2018.pdf" TargetMode="Externa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hyperlink" Target="https://www.fda.gov/tobacco-products/products-ingredients-components/vaporizers-e-cigarettes-and-other-electronic-nicotine-delivery-systems-ends"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hyperlink" Target="https://e-cigarettes.surgeongeneral.gov/documents/surgeon-generals-advisory-on-e-cigarette-use-among-youth-2018.pdf"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hyperlink" Target="https://www.ncbi.nlm.nih.gov/books/NBK538684/"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hyperlink" Target="https://www.cdc.gov/mmwr/volumes/68/wr/mm6841e3.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93196"/>
            <a:ext cx="12192000" cy="1114695"/>
          </a:xfrm>
        </p:spPr>
        <p:txBody>
          <a:bodyPr anchor="ctr">
            <a:normAutofit/>
          </a:bodyPr>
          <a:lstStyle/>
          <a:p>
            <a:r>
              <a:rPr lang="en-US" dirty="0">
                <a:latin typeface="Arial" panose="020B0604020202020204" pitchFamily="34" charset="0"/>
                <a:cs typeface="Arial" panose="020B0604020202020204" pitchFamily="34" charset="0"/>
              </a:rPr>
              <a:t>Overview of Electronic Cigarettes &amp; Vaping Devices</a:t>
            </a:r>
          </a:p>
        </p:txBody>
      </p:sp>
      <p:pic>
        <p:nvPicPr>
          <p:cNvPr id="9" name="Picture 8" descr="Illustration of various vaping devices">
            <a:extLst>
              <a:ext uri="{FF2B5EF4-FFF2-40B4-BE49-F238E27FC236}">
                <a16:creationId xmlns:a16="http://schemas.microsoft.com/office/drawing/2014/main" id="{37594D55-7149-4BDD-82C6-C0F10705A7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9740" y="3334981"/>
            <a:ext cx="6195243" cy="3097622"/>
          </a:xfrm>
          <a:prstGeom prst="rect">
            <a:avLst/>
          </a:prstGeom>
        </p:spPr>
      </p:pic>
    </p:spTree>
    <p:custDataLst>
      <p:tags r:id="rId1"/>
    </p:custDataLst>
    <p:extLst>
      <p:ext uri="{BB962C8B-B14F-4D97-AF65-F5344CB8AC3E}">
        <p14:creationId xmlns:p14="http://schemas.microsoft.com/office/powerpoint/2010/main" val="1251262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1852"/>
          </a:xfrm>
        </p:spPr>
        <p:txBody>
          <a:bodyPr>
            <a:normAutofit/>
          </a:bodyPr>
          <a:lstStyle/>
          <a:p>
            <a:pPr algn="ctr"/>
            <a:r>
              <a:rPr lang="en-US" sz="3600" dirty="0">
                <a:solidFill>
                  <a:srgbClr val="00467F"/>
                </a:solidFill>
                <a:latin typeface="Arial" panose="020B0604020202020204" pitchFamily="34" charset="0"/>
                <a:cs typeface="Arial" panose="020B0604020202020204" pitchFamily="34" charset="0"/>
              </a:rPr>
              <a:t>CDC Data on Vaping/E-cigarette Injuries/Death</a:t>
            </a:r>
          </a:p>
        </p:txBody>
      </p:sp>
      <p:sp>
        <p:nvSpPr>
          <p:cNvPr id="3" name="Content Placeholder 2"/>
          <p:cNvSpPr>
            <a:spLocks noGrp="1"/>
          </p:cNvSpPr>
          <p:nvPr>
            <p:ph idx="1"/>
          </p:nvPr>
        </p:nvSpPr>
        <p:spPr>
          <a:xfrm>
            <a:off x="593003" y="1020919"/>
            <a:ext cx="11392348" cy="4816161"/>
          </a:xfrm>
        </p:spPr>
        <p:txBody>
          <a:bodyPr>
            <a:normAutofit/>
          </a:bodyPr>
          <a:lstStyle/>
          <a:p>
            <a:pPr marL="120650" lvl="0" indent="0" eaLnBrk="0" fontAlgn="base" hangingPunct="0">
              <a:spcBef>
                <a:spcPct val="0"/>
              </a:spcBef>
              <a:spcAft>
                <a:spcPts val="1200"/>
              </a:spcAft>
              <a:buNone/>
            </a:pPr>
            <a:r>
              <a:rPr lang="en-US" altLang="en-US" dirty="0">
                <a:solidFill>
                  <a:srgbClr val="000000"/>
                </a:solidFill>
                <a:latin typeface="Arial" panose="020B0604020202020204" pitchFamily="34" charset="0"/>
              </a:rPr>
              <a:t>As of November 20, 2019</a:t>
            </a:r>
          </a:p>
          <a:p>
            <a:pPr lvl="1" indent="-336550" eaLnBrk="0" fontAlgn="base" hangingPunct="0">
              <a:spcBef>
                <a:spcPct val="0"/>
              </a:spcBef>
              <a:spcAft>
                <a:spcPts val="1200"/>
              </a:spcAft>
              <a:buFontTx/>
              <a:buChar char="•"/>
            </a:pPr>
            <a:r>
              <a:rPr lang="en-US" altLang="en-US" sz="3600" b="1" dirty="0">
                <a:solidFill>
                  <a:srgbClr val="00467F"/>
                </a:solidFill>
                <a:latin typeface="Arial" panose="020B0604020202020204" pitchFamily="34" charset="0"/>
              </a:rPr>
              <a:t>2,290</a:t>
            </a:r>
            <a:r>
              <a:rPr lang="en-US" altLang="en-US" dirty="0">
                <a:solidFill>
                  <a:srgbClr val="000000"/>
                </a:solidFill>
                <a:latin typeface="Arial" panose="020B0604020202020204" pitchFamily="34" charset="0"/>
              </a:rPr>
              <a:t> </a:t>
            </a:r>
            <a:r>
              <a:rPr lang="en-US" altLang="en-US" sz="3200" dirty="0">
                <a:solidFill>
                  <a:srgbClr val="000000"/>
                </a:solidFill>
                <a:latin typeface="Arial" panose="020B0604020202020204" pitchFamily="34" charset="0"/>
              </a:rPr>
              <a:t>cases of e-cigarette, or vaping, product use associated lung injury (EVALI) have been reported to CDC </a:t>
            </a:r>
            <a:endParaRPr lang="en-US" altLang="en-US" dirty="0">
              <a:solidFill>
                <a:srgbClr val="000000"/>
              </a:solidFill>
              <a:latin typeface="Arial" panose="020B0604020202020204" pitchFamily="34" charset="0"/>
            </a:endParaRPr>
          </a:p>
          <a:p>
            <a:pPr lvl="1" indent="-336550" eaLnBrk="0" fontAlgn="base" hangingPunct="0">
              <a:spcBef>
                <a:spcPct val="0"/>
              </a:spcBef>
              <a:spcAft>
                <a:spcPts val="1200"/>
              </a:spcAft>
              <a:buFontTx/>
              <a:buChar char="•"/>
            </a:pPr>
            <a:r>
              <a:rPr lang="en-US" altLang="en-US" sz="3600" b="1" dirty="0">
                <a:solidFill>
                  <a:srgbClr val="00467F"/>
                </a:solidFill>
                <a:latin typeface="Arial" panose="020B0604020202020204" pitchFamily="34" charset="0"/>
              </a:rPr>
              <a:t>49</a:t>
            </a:r>
            <a:r>
              <a:rPr lang="en-US" altLang="en-US" dirty="0">
                <a:solidFill>
                  <a:srgbClr val="000000"/>
                </a:solidFill>
                <a:latin typeface="Arial" panose="020B0604020202020204" pitchFamily="34" charset="0"/>
              </a:rPr>
              <a:t> </a:t>
            </a:r>
            <a:r>
              <a:rPr lang="en-US" altLang="en-US" sz="3200" dirty="0">
                <a:solidFill>
                  <a:srgbClr val="000000"/>
                </a:solidFill>
                <a:latin typeface="Arial" panose="020B0604020202020204" pitchFamily="34" charset="0"/>
              </a:rPr>
              <a:t>states (all except Alaska), the District of Columbia, and 2 U.S. territories (Puerto Rico and U.S. Virgin Islands) have reported these lung injuries</a:t>
            </a:r>
            <a:endParaRPr lang="en-US" altLang="en-US" dirty="0">
              <a:solidFill>
                <a:srgbClr val="000000"/>
              </a:solidFill>
              <a:latin typeface="Arial" panose="020B0604020202020204" pitchFamily="34" charset="0"/>
            </a:endParaRPr>
          </a:p>
          <a:p>
            <a:pPr lvl="1" indent="-336550" eaLnBrk="0" fontAlgn="base" hangingPunct="0">
              <a:spcBef>
                <a:spcPct val="0"/>
              </a:spcBef>
              <a:spcAft>
                <a:spcPts val="1200"/>
              </a:spcAft>
              <a:buFontTx/>
              <a:buChar char="•"/>
            </a:pPr>
            <a:r>
              <a:rPr lang="en-US" altLang="en-US" sz="3600" b="1" dirty="0">
                <a:solidFill>
                  <a:srgbClr val="00467F"/>
                </a:solidFill>
                <a:latin typeface="Arial" panose="020B0604020202020204" pitchFamily="34" charset="0"/>
              </a:rPr>
              <a:t>47</a:t>
            </a:r>
            <a:r>
              <a:rPr lang="en-US" altLang="en-US" dirty="0">
                <a:solidFill>
                  <a:srgbClr val="000000"/>
                </a:solidFill>
                <a:latin typeface="Arial" panose="020B0604020202020204" pitchFamily="34" charset="0"/>
              </a:rPr>
              <a:t> </a:t>
            </a:r>
            <a:r>
              <a:rPr lang="en-US" altLang="en-US" sz="3200" dirty="0">
                <a:solidFill>
                  <a:srgbClr val="000000"/>
                </a:solidFill>
                <a:latin typeface="Arial" panose="020B0604020202020204" pitchFamily="34" charset="0"/>
              </a:rPr>
              <a:t>deaths have been confirmed in 25 states and the District of Columbia</a:t>
            </a:r>
          </a:p>
        </p:txBody>
      </p:sp>
    </p:spTree>
    <p:custDataLst>
      <p:tags r:id="rId1"/>
    </p:custDataLst>
    <p:extLst>
      <p:ext uri="{BB962C8B-B14F-4D97-AF65-F5344CB8AC3E}">
        <p14:creationId xmlns:p14="http://schemas.microsoft.com/office/powerpoint/2010/main" val="3537923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map showing national number of lung injury cases ">
            <a:extLst>
              <a:ext uri="{FF2B5EF4-FFF2-40B4-BE49-F238E27FC236}">
                <a16:creationId xmlns:a16="http://schemas.microsoft.com/office/drawing/2014/main" id="{F3E3EA02-8B33-4038-B284-5B49173632DD}"/>
              </a:ext>
            </a:extLst>
          </p:cNvPr>
          <p:cNvPicPr>
            <a:picLocks noGrp="1" noChangeAspect="1"/>
          </p:cNvPicPr>
          <p:nvPr>
            <p:ph sz="half" idx="2"/>
          </p:nvPr>
        </p:nvPicPr>
        <p:blipFill rotWithShape="1">
          <a:blip r:embed="rId4" cstate="screen">
            <a:extLst>
              <a:ext uri="{28A0092B-C50C-407E-A947-70E740481C1C}">
                <a14:useLocalDpi xmlns:a14="http://schemas.microsoft.com/office/drawing/2010/main"/>
              </a:ext>
            </a:extLst>
          </a:blip>
          <a:srcRect t="2118"/>
          <a:stretch/>
        </p:blipFill>
        <p:spPr>
          <a:xfrm>
            <a:off x="239022" y="923827"/>
            <a:ext cx="11713954" cy="4540946"/>
          </a:xfrm>
          <a:prstGeom prst="rect">
            <a:avLst/>
          </a:prstGeom>
        </p:spPr>
      </p:pic>
      <p:sp>
        <p:nvSpPr>
          <p:cNvPr id="2" name="Title 1"/>
          <p:cNvSpPr>
            <a:spLocks noGrp="1"/>
          </p:cNvSpPr>
          <p:nvPr>
            <p:ph type="title"/>
          </p:nvPr>
        </p:nvSpPr>
        <p:spPr>
          <a:xfrm>
            <a:off x="0" y="0"/>
            <a:ext cx="12191999" cy="849852"/>
          </a:xfrm>
        </p:spPr>
        <p:txBody>
          <a:bodyPr>
            <a:normAutofit/>
          </a:bodyPr>
          <a:lstStyle/>
          <a:p>
            <a:pPr algn="ctr"/>
            <a:r>
              <a:rPr lang="en-US" sz="2800" dirty="0">
                <a:solidFill>
                  <a:srgbClr val="00467F"/>
                </a:solidFill>
                <a:latin typeface="Arial" panose="020B0604020202020204" pitchFamily="34" charset="0"/>
                <a:cs typeface="Arial" panose="020B0604020202020204" pitchFamily="34" charset="0"/>
              </a:rPr>
              <a:t>Number of Lung Injury Cases Reported to CDC as of November 19, 2019</a:t>
            </a:r>
          </a:p>
        </p:txBody>
      </p:sp>
      <p:sp>
        <p:nvSpPr>
          <p:cNvPr id="3" name="Content Placeholder 2"/>
          <p:cNvSpPr>
            <a:spLocks noGrp="1"/>
          </p:cNvSpPr>
          <p:nvPr>
            <p:ph sz="half" idx="1"/>
          </p:nvPr>
        </p:nvSpPr>
        <p:spPr>
          <a:xfrm>
            <a:off x="239022" y="5623480"/>
            <a:ext cx="9166111" cy="310693"/>
          </a:xfrm>
        </p:spPr>
        <p:txBody>
          <a:bodyPr>
            <a:normAutofit/>
          </a:bodyPr>
          <a:lstStyle/>
          <a:p>
            <a:pPr marL="0" indent="0" algn="ctr">
              <a:spcAft>
                <a:spcPts val="0"/>
              </a:spcAft>
              <a:buNone/>
            </a:pPr>
            <a:r>
              <a:rPr lang="en-US" sz="1400" dirty="0">
                <a:latin typeface="Arial" panose="020B0604020202020204" pitchFamily="34" charset="0"/>
                <a:cs typeface="Arial" panose="020B0604020202020204" pitchFamily="34" charset="0"/>
                <a:hlinkClick r:id="rId5"/>
              </a:rPr>
              <a:t>https://www.cdc.gov/tobacco/basic_information/e-cigarettes/severe-lung-disease.html#map-cases</a:t>
            </a:r>
            <a:endParaRPr lang="en-US" sz="1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90335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09" y="120483"/>
            <a:ext cx="10515600" cy="648689"/>
          </a:xfrm>
        </p:spPr>
        <p:txBody>
          <a:bodyPr>
            <a:normAutofit/>
          </a:bodyPr>
          <a:lstStyle/>
          <a:p>
            <a:r>
              <a:rPr lang="en-US" sz="3600" dirty="0">
                <a:solidFill>
                  <a:srgbClr val="00467F"/>
                </a:solidFill>
                <a:latin typeface="Arial" panose="020B0604020202020204" pitchFamily="34" charset="0"/>
                <a:cs typeface="Arial" panose="020B0604020202020204" pitchFamily="34" charset="0"/>
              </a:rPr>
              <a:t>New Results on EVALI</a:t>
            </a:r>
          </a:p>
        </p:txBody>
      </p:sp>
      <p:sp>
        <p:nvSpPr>
          <p:cNvPr id="3" name="Content Placeholder 2"/>
          <p:cNvSpPr>
            <a:spLocks noGrp="1"/>
          </p:cNvSpPr>
          <p:nvPr>
            <p:ph idx="1"/>
          </p:nvPr>
        </p:nvSpPr>
        <p:spPr>
          <a:xfrm>
            <a:off x="156409" y="868680"/>
            <a:ext cx="12035591" cy="4966512"/>
          </a:xfrm>
        </p:spPr>
        <p:txBody>
          <a:bodyPr>
            <a:normAutofit/>
          </a:bodyPr>
          <a:lstStyle/>
          <a:p>
            <a:pPr marL="0" indent="0">
              <a:lnSpc>
                <a:spcPct val="100000"/>
              </a:lnSpc>
              <a:spcBef>
                <a:spcPts val="0"/>
              </a:spcBef>
              <a:spcAft>
                <a:spcPts val="600"/>
              </a:spcAft>
              <a:buClr>
                <a:srgbClr val="37557C"/>
              </a:buClr>
              <a:buNone/>
            </a:pPr>
            <a:r>
              <a:rPr lang="en-US" sz="3200" dirty="0">
                <a:latin typeface="Arial" panose="020B0604020202020204" pitchFamily="34" charset="0"/>
                <a:cs typeface="Arial" panose="020B0604020202020204" pitchFamily="34" charset="0"/>
              </a:rPr>
              <a:t>A CDC lab tested lung fluid from 29 patients from 10 states</a:t>
            </a:r>
          </a:p>
          <a:p>
            <a:pPr marL="577850" lvl="1" indent="-349250">
              <a:lnSpc>
                <a:spcPct val="100000"/>
              </a:lnSpc>
              <a:spcBef>
                <a:spcPts val="0"/>
              </a:spcBef>
              <a:spcAft>
                <a:spcPts val="600"/>
              </a:spcAft>
              <a:buClr>
                <a:srgbClr val="37557C"/>
              </a:buClr>
            </a:pPr>
            <a:r>
              <a:rPr lang="en-US" sz="2800" dirty="0">
                <a:latin typeface="Arial" panose="020B0604020202020204" pitchFamily="34" charset="0"/>
                <a:cs typeface="Arial" panose="020B0604020202020204" pitchFamily="34" charset="0"/>
              </a:rPr>
              <a:t>Vitamin E acetate was found in </a:t>
            </a:r>
            <a:r>
              <a:rPr lang="en-US" sz="2800" b="1" dirty="0">
                <a:latin typeface="Arial" panose="020B0604020202020204" pitchFamily="34" charset="0"/>
                <a:cs typeface="Arial" panose="020B0604020202020204" pitchFamily="34" charset="0"/>
              </a:rPr>
              <a:t>ALL </a:t>
            </a:r>
            <a:r>
              <a:rPr lang="en-US" sz="2800" dirty="0">
                <a:latin typeface="Arial" panose="020B0604020202020204" pitchFamily="34" charset="0"/>
                <a:cs typeface="Arial" panose="020B0604020202020204" pitchFamily="34" charset="0"/>
              </a:rPr>
              <a:t>of the samples</a:t>
            </a:r>
          </a:p>
          <a:p>
            <a:pPr marL="577850" lvl="1" indent="-349250">
              <a:lnSpc>
                <a:spcPct val="100000"/>
              </a:lnSpc>
              <a:spcBef>
                <a:spcPts val="0"/>
              </a:spcBef>
              <a:spcAft>
                <a:spcPts val="600"/>
              </a:spcAft>
              <a:buClr>
                <a:srgbClr val="37557C"/>
              </a:buClr>
            </a:pPr>
            <a:r>
              <a:rPr lang="en-US" sz="2800" dirty="0">
                <a:latin typeface="Arial" panose="020B0604020202020204" pitchFamily="34" charset="0"/>
                <a:cs typeface="Arial" panose="020B0604020202020204" pitchFamily="34" charset="0"/>
              </a:rPr>
              <a:t>THC was identified in 82% of the samples</a:t>
            </a:r>
          </a:p>
          <a:p>
            <a:pPr marL="577850" lvl="1" indent="-349250">
              <a:lnSpc>
                <a:spcPct val="100000"/>
              </a:lnSpc>
              <a:spcBef>
                <a:spcPts val="0"/>
              </a:spcBef>
              <a:spcAft>
                <a:spcPts val="600"/>
              </a:spcAft>
              <a:buClr>
                <a:srgbClr val="37557C"/>
              </a:buClr>
            </a:pPr>
            <a:r>
              <a:rPr lang="en-US" dirty="0">
                <a:latin typeface="Arial" panose="020B0604020202020204" pitchFamily="34" charset="0"/>
                <a:cs typeface="Arial" panose="020B0604020202020204" pitchFamily="34" charset="0"/>
              </a:rPr>
              <a:t>N</a:t>
            </a:r>
            <a:r>
              <a:rPr lang="en-US" sz="2800" dirty="0">
                <a:latin typeface="Arial" panose="020B0604020202020204" pitchFamily="34" charset="0"/>
                <a:cs typeface="Arial" panose="020B0604020202020204" pitchFamily="34" charset="0"/>
              </a:rPr>
              <a:t>icotine was identified in 62% of the samples</a:t>
            </a:r>
          </a:p>
          <a:p>
            <a:pPr marL="577850" lvl="1" indent="-349250">
              <a:lnSpc>
                <a:spcPct val="100000"/>
              </a:lnSpc>
              <a:spcBef>
                <a:spcPts val="0"/>
              </a:spcBef>
              <a:spcAft>
                <a:spcPts val="0"/>
              </a:spcAft>
              <a:buClr>
                <a:srgbClr val="37557C"/>
              </a:buClr>
            </a:pPr>
            <a:r>
              <a:rPr lang="en-US" sz="2800" dirty="0">
                <a:latin typeface="Arial" panose="020B0604020202020204" pitchFamily="34" charset="0"/>
                <a:cs typeface="Arial" panose="020B0604020202020204" pitchFamily="34" charset="0"/>
              </a:rPr>
              <a:t>CDC tested for a range of other chemicals that might be found in e-cigarette, or vaping, products, including plant oils, petroleum distillates like mineral oil, MCT oil, and terpenes (which are compounds found in or added to THC products). None of these chemicals of concern were detected in the BAL fluid samples tested</a:t>
            </a:r>
          </a:p>
          <a:p>
            <a:pPr marL="0" indent="0">
              <a:lnSpc>
                <a:spcPct val="100000"/>
              </a:lnSpc>
              <a:spcBef>
                <a:spcPts val="1000"/>
              </a:spcBef>
              <a:spcAft>
                <a:spcPts val="0"/>
              </a:spcAft>
              <a:buClr>
                <a:srgbClr val="37557C"/>
              </a:buClr>
              <a:buNone/>
            </a:pPr>
            <a:r>
              <a:rPr lang="en-US" sz="1400" dirty="0">
                <a:latin typeface="Arial" panose="020B0604020202020204" pitchFamily="34" charset="0"/>
                <a:cs typeface="Arial" panose="020B0604020202020204" pitchFamily="34" charset="0"/>
                <a:hlinkClick r:id="rId4"/>
              </a:rPr>
              <a:t>https://www.cdc.gov/tobacco/basic_information/e-cigarettes/severe-lung-disease.html#map-cases</a:t>
            </a:r>
            <a:endParaRPr lang="en-US" sz="1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38855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37" y="139854"/>
            <a:ext cx="10515600" cy="839096"/>
          </a:xfrm>
        </p:spPr>
        <p:txBody>
          <a:bodyPr>
            <a:normAutofit/>
          </a:bodyPr>
          <a:lstStyle/>
          <a:p>
            <a:r>
              <a:rPr lang="en-US" sz="3600" dirty="0">
                <a:solidFill>
                  <a:srgbClr val="37557C"/>
                </a:solidFill>
                <a:latin typeface="Arial" panose="020B0604020202020204" pitchFamily="34" charset="0"/>
                <a:cs typeface="Arial" panose="020B0604020202020204" pitchFamily="34" charset="0"/>
              </a:rPr>
              <a:t>Key Facts about Vitamin E Acetate</a:t>
            </a:r>
          </a:p>
        </p:txBody>
      </p:sp>
      <p:sp>
        <p:nvSpPr>
          <p:cNvPr id="3" name="Content Placeholder 2"/>
          <p:cNvSpPr>
            <a:spLocks noGrp="1"/>
          </p:cNvSpPr>
          <p:nvPr>
            <p:ph idx="1"/>
          </p:nvPr>
        </p:nvSpPr>
        <p:spPr>
          <a:xfrm>
            <a:off x="117436" y="907229"/>
            <a:ext cx="12074563" cy="5289177"/>
          </a:xfrm>
        </p:spPr>
        <p:txBody>
          <a:bodyPr>
            <a:normAutofit/>
          </a:bodyPr>
          <a:lstStyle/>
          <a:p>
            <a:pPr marL="458788" indent="-352425">
              <a:lnSpc>
                <a:spcPct val="110000"/>
              </a:lnSpc>
              <a:spcBef>
                <a:spcPts val="0"/>
              </a:spcBef>
              <a:spcAft>
                <a:spcPts val="600"/>
              </a:spcAft>
              <a:buClr>
                <a:srgbClr val="37557C"/>
              </a:buClr>
            </a:pPr>
            <a:r>
              <a:rPr lang="en-US" dirty="0">
                <a:latin typeface="Arial" panose="020B0604020202020204" pitchFamily="34" charset="0"/>
                <a:cs typeface="Arial" panose="020B0604020202020204" pitchFamily="34" charset="0"/>
              </a:rPr>
              <a:t>is used as an additive, most notably as a thickening agent in THC-containing e-cigarette, or vaping, products.</a:t>
            </a:r>
          </a:p>
          <a:p>
            <a:pPr marL="458788" indent="-352425">
              <a:lnSpc>
                <a:spcPct val="110000"/>
              </a:lnSpc>
              <a:spcBef>
                <a:spcPts val="0"/>
              </a:spcBef>
              <a:spcAft>
                <a:spcPts val="600"/>
              </a:spcAft>
              <a:buClr>
                <a:srgbClr val="37557C"/>
              </a:buClr>
            </a:pPr>
            <a:r>
              <a:rPr lang="en-US" dirty="0">
                <a:latin typeface="Arial" panose="020B0604020202020204" pitchFamily="34" charset="0"/>
                <a:cs typeface="Arial" panose="020B0604020202020204" pitchFamily="34" charset="0"/>
              </a:rPr>
              <a:t>is a vitamin found in many foods, including vegetable oils, cereals, meat, fruits, and vegetables; also available as a dietary supplement and in many cosmetic products, like skin creams.</a:t>
            </a:r>
          </a:p>
          <a:p>
            <a:pPr marL="458788" indent="-352425">
              <a:lnSpc>
                <a:spcPct val="110000"/>
              </a:lnSpc>
              <a:spcBef>
                <a:spcPts val="0"/>
              </a:spcBef>
              <a:spcAft>
                <a:spcPts val="600"/>
              </a:spcAft>
              <a:buClr>
                <a:srgbClr val="37557C"/>
              </a:buClr>
            </a:pPr>
            <a:r>
              <a:rPr lang="en-US" dirty="0">
                <a:latin typeface="Arial" panose="020B0604020202020204" pitchFamily="34" charset="0"/>
                <a:cs typeface="Arial" panose="020B0604020202020204" pitchFamily="34" charset="0"/>
              </a:rPr>
              <a:t>usually does not cause harm when ingested as a vitamin supplement or applied to the skin. However, previous research suggests when vitamin E acetate is inhaled, it may interfere with normal lung functioning.</a:t>
            </a:r>
          </a:p>
        </p:txBody>
      </p:sp>
    </p:spTree>
    <p:custDataLst>
      <p:tags r:id="rId1"/>
    </p:custDataLst>
    <p:extLst>
      <p:ext uri="{BB962C8B-B14F-4D97-AF65-F5344CB8AC3E}">
        <p14:creationId xmlns:p14="http://schemas.microsoft.com/office/powerpoint/2010/main" val="205770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499" y="117698"/>
            <a:ext cx="10515600" cy="850488"/>
          </a:xfrm>
        </p:spPr>
        <p:txBody>
          <a:bodyPr>
            <a:normAutofit/>
          </a:bodyPr>
          <a:lstStyle/>
          <a:p>
            <a:r>
              <a:rPr lang="en-US" sz="3600" dirty="0">
                <a:solidFill>
                  <a:srgbClr val="00467F"/>
                </a:solidFill>
                <a:latin typeface="Arial" panose="020B0604020202020204" pitchFamily="34" charset="0"/>
                <a:cs typeface="Arial" panose="020B0604020202020204" pitchFamily="34" charset="0"/>
              </a:rPr>
              <a:t>Current Evidence &amp; Decreasing Risks</a:t>
            </a:r>
          </a:p>
        </p:txBody>
      </p:sp>
      <p:sp>
        <p:nvSpPr>
          <p:cNvPr id="3" name="Content Placeholder 2"/>
          <p:cNvSpPr>
            <a:spLocks noGrp="1"/>
          </p:cNvSpPr>
          <p:nvPr>
            <p:ph idx="1"/>
          </p:nvPr>
        </p:nvSpPr>
        <p:spPr>
          <a:xfrm>
            <a:off x="375620" y="989702"/>
            <a:ext cx="11816379" cy="4950945"/>
          </a:xfrm>
        </p:spPr>
        <p:txBody>
          <a:bodyPr>
            <a:noAutofit/>
          </a:bodyPr>
          <a:lstStyle/>
          <a:p>
            <a:pPr marL="233363" lvl="0" indent="-233363" eaLnBrk="0" fontAlgn="base" hangingPunct="0">
              <a:lnSpc>
                <a:spcPct val="100000"/>
              </a:lnSpc>
              <a:spcBef>
                <a:spcPct val="0"/>
              </a:spcBef>
              <a:spcAft>
                <a:spcPts val="1000"/>
              </a:spcAft>
              <a:buClr>
                <a:srgbClr val="37557C"/>
              </a:buClr>
              <a:buFontTx/>
              <a:buChar char="•"/>
            </a:pPr>
            <a:r>
              <a:rPr lang="en-US" altLang="en-US" sz="2400" dirty="0">
                <a:solidFill>
                  <a:srgbClr val="000000"/>
                </a:solidFill>
                <a:latin typeface="Arial" panose="020B0604020202020204" pitchFamily="34" charset="0"/>
              </a:rPr>
              <a:t>While it appears that vitamin E acetate is associated with EVALI, evidence is not yet sufficient to rule out the contribution of other chemicals.</a:t>
            </a:r>
          </a:p>
          <a:p>
            <a:pPr marL="233363" lvl="0" indent="-233363" eaLnBrk="0" fontAlgn="base" hangingPunct="0">
              <a:lnSpc>
                <a:spcPct val="100000"/>
              </a:lnSpc>
              <a:spcBef>
                <a:spcPct val="0"/>
              </a:spcBef>
              <a:spcAft>
                <a:spcPts val="1000"/>
              </a:spcAft>
              <a:buClr>
                <a:srgbClr val="37557C"/>
              </a:buClr>
              <a:buFontTx/>
              <a:buChar char="•"/>
            </a:pPr>
            <a:r>
              <a:rPr lang="en-US" altLang="en-US" sz="2400" dirty="0">
                <a:solidFill>
                  <a:srgbClr val="000000"/>
                </a:solidFill>
                <a:latin typeface="Arial" panose="020B0604020202020204" pitchFamily="34" charset="0"/>
              </a:rPr>
              <a:t>Many different substances and product sources are still under investigation; there might be more than one cause of this outbreak.</a:t>
            </a:r>
          </a:p>
          <a:p>
            <a:pPr marL="233363" lvl="0" indent="-233363" eaLnBrk="0" fontAlgn="base" hangingPunct="0">
              <a:lnSpc>
                <a:spcPct val="100000"/>
              </a:lnSpc>
              <a:spcBef>
                <a:spcPct val="0"/>
              </a:spcBef>
              <a:spcAft>
                <a:spcPts val="1000"/>
              </a:spcAft>
              <a:buClr>
                <a:srgbClr val="37557C"/>
              </a:buClr>
              <a:buFontTx/>
              <a:buChar char="•"/>
            </a:pPr>
            <a:r>
              <a:rPr lang="en-US" altLang="en-US" sz="2400" dirty="0">
                <a:solidFill>
                  <a:srgbClr val="000000"/>
                </a:solidFill>
                <a:latin typeface="Arial" panose="020B0604020202020204" pitchFamily="34" charset="0"/>
              </a:rPr>
              <a:t>Decrease risk by refraining from use of all e-cigarette/vaping products.</a:t>
            </a:r>
            <a:endParaRPr lang="en-US" altLang="en-US" sz="2400" dirty="0">
              <a:latin typeface="Arial" panose="020B0604020202020204" pitchFamily="34" charset="0"/>
            </a:endParaRPr>
          </a:p>
          <a:p>
            <a:pPr marL="233363" lvl="0" indent="-233363" eaLnBrk="0" fontAlgn="base" hangingPunct="0">
              <a:lnSpc>
                <a:spcPct val="100000"/>
              </a:lnSpc>
              <a:spcBef>
                <a:spcPct val="0"/>
              </a:spcBef>
              <a:spcAft>
                <a:spcPts val="1000"/>
              </a:spcAft>
              <a:buClr>
                <a:srgbClr val="37557C"/>
              </a:buClr>
              <a:buFontTx/>
              <a:buChar char="•"/>
            </a:pPr>
            <a:r>
              <a:rPr lang="en-US" altLang="en-US" sz="2400" dirty="0">
                <a:solidFill>
                  <a:srgbClr val="000000"/>
                </a:solidFill>
                <a:latin typeface="Arial" panose="020B0604020202020204" pitchFamily="34" charset="0"/>
              </a:rPr>
              <a:t>Adults using e-cigarettes to quit smoking should not go back to smoking. They should weigh all risks and benefits and consider using </a:t>
            </a:r>
            <a:r>
              <a:rPr lang="en-US" altLang="en-US" sz="2400" dirty="0">
                <a:solidFill>
                  <a:srgbClr val="000000"/>
                </a:solidFill>
                <a:latin typeface="Arial" panose="020B0604020202020204" pitchFamily="34" charset="0"/>
                <a:hlinkClick r:id="rId4"/>
              </a:rPr>
              <a:t>FDA-approved nicotine replacement therapies</a:t>
            </a:r>
            <a:r>
              <a:rPr lang="en-US" altLang="en-US" sz="2400" dirty="0">
                <a:solidFill>
                  <a:srgbClr val="000000"/>
                </a:solidFill>
                <a:latin typeface="Arial" panose="020B0604020202020204" pitchFamily="34" charset="0"/>
              </a:rPr>
              <a:t>. </a:t>
            </a:r>
            <a:endParaRPr lang="en-US" altLang="en-US" sz="2400" dirty="0">
              <a:latin typeface="Arial" panose="020B0604020202020204" pitchFamily="34" charset="0"/>
            </a:endParaRPr>
          </a:p>
          <a:p>
            <a:pPr marL="233363" lvl="0" indent="-233363" eaLnBrk="0" fontAlgn="base" hangingPunct="0">
              <a:lnSpc>
                <a:spcPct val="100000"/>
              </a:lnSpc>
              <a:spcBef>
                <a:spcPct val="0"/>
              </a:spcBef>
              <a:spcAft>
                <a:spcPts val="1000"/>
              </a:spcAft>
              <a:buClr>
                <a:srgbClr val="37557C"/>
              </a:buClr>
              <a:buFontTx/>
              <a:buChar char="•"/>
            </a:pPr>
            <a:r>
              <a:rPr lang="en-US" altLang="en-US" sz="2400" dirty="0">
                <a:solidFill>
                  <a:srgbClr val="000000"/>
                </a:solidFill>
                <a:latin typeface="Arial" panose="020B0604020202020204" pitchFamily="34" charset="0"/>
              </a:rPr>
              <a:t>People who have significant impairment or distress from ongoing problematic use of THC-containing e-cigarette, or vaping, products should seek evidence-based behavioral treatment and recovery services for cannabis use disorder. </a:t>
            </a:r>
            <a:endParaRPr lang="en-US" altLang="en-US" sz="2400" dirty="0">
              <a:latin typeface="Arial" panose="020B0604020202020204" pitchFamily="34" charset="0"/>
            </a:endParaRPr>
          </a:p>
        </p:txBody>
      </p:sp>
    </p:spTree>
    <p:custDataLst>
      <p:tags r:id="rId1"/>
    </p:custDataLst>
    <p:extLst>
      <p:ext uri="{BB962C8B-B14F-4D97-AF65-F5344CB8AC3E}">
        <p14:creationId xmlns:p14="http://schemas.microsoft.com/office/powerpoint/2010/main" val="1982652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37" y="0"/>
            <a:ext cx="10515600" cy="1024404"/>
          </a:xfrm>
        </p:spPr>
        <p:txBody>
          <a:bodyPr>
            <a:normAutofit/>
          </a:bodyPr>
          <a:lstStyle/>
          <a:p>
            <a:r>
              <a:rPr lang="en-US" sz="3200" dirty="0">
                <a:solidFill>
                  <a:srgbClr val="00467F"/>
                </a:solidFill>
                <a:latin typeface="Arial" panose="020B0604020202020204" pitchFamily="34" charset="0"/>
                <a:cs typeface="Arial" panose="020B0604020202020204" pitchFamily="34" charset="0"/>
              </a:rPr>
              <a:t>CDC Recommends that people </a:t>
            </a:r>
            <a:r>
              <a:rPr lang="en-US" b="1" cap="small" dirty="0">
                <a:solidFill>
                  <a:srgbClr val="00467F"/>
                </a:solidFill>
                <a:latin typeface="Arial" panose="020B0604020202020204" pitchFamily="34" charset="0"/>
                <a:cs typeface="Arial" panose="020B0604020202020204" pitchFamily="34" charset="0"/>
              </a:rPr>
              <a:t>should not</a:t>
            </a:r>
            <a:r>
              <a:rPr lang="en-US" sz="3200" dirty="0">
                <a:solidFill>
                  <a:srgbClr val="00467F"/>
                </a:solidFill>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247427" y="953527"/>
            <a:ext cx="11827136" cy="4950945"/>
          </a:xfrm>
        </p:spPr>
        <p:txBody>
          <a:bodyPr>
            <a:noAutofit/>
          </a:bodyPr>
          <a:lstStyle/>
          <a:p>
            <a:pPr marL="349250" lvl="1" indent="-349250" eaLnBrk="0" fontAlgn="base" hangingPunct="0">
              <a:lnSpc>
                <a:spcPct val="100000"/>
              </a:lnSpc>
              <a:spcBef>
                <a:spcPct val="0"/>
              </a:spcBef>
              <a:spcAft>
                <a:spcPts val="1000"/>
              </a:spcAft>
              <a:buClr>
                <a:srgbClr val="37557C"/>
              </a:buClr>
              <a:buFontTx/>
              <a:buChar char="•"/>
            </a:pPr>
            <a:r>
              <a:rPr lang="en-US" altLang="en-US" sz="3200" dirty="0">
                <a:solidFill>
                  <a:srgbClr val="000000"/>
                </a:solidFill>
                <a:latin typeface="Arial" panose="020B0604020202020204" pitchFamily="34" charset="0"/>
                <a:cs typeface="Arial" panose="020B0604020202020204" pitchFamily="34" charset="0"/>
              </a:rPr>
              <a:t>use e-cigarette or vaping products that contain THC</a:t>
            </a:r>
            <a:endParaRPr lang="en-US" altLang="en-US" sz="3200" dirty="0">
              <a:latin typeface="Arial" panose="020B0604020202020204" pitchFamily="34" charset="0"/>
              <a:cs typeface="Arial" panose="020B0604020202020204" pitchFamily="34" charset="0"/>
            </a:endParaRPr>
          </a:p>
          <a:p>
            <a:pPr marL="349250" lvl="1" indent="-349250" eaLnBrk="0" fontAlgn="base" hangingPunct="0">
              <a:lnSpc>
                <a:spcPct val="100000"/>
              </a:lnSpc>
              <a:spcBef>
                <a:spcPct val="0"/>
              </a:spcBef>
              <a:spcAft>
                <a:spcPts val="1000"/>
              </a:spcAft>
              <a:buClr>
                <a:srgbClr val="37557C"/>
              </a:buClr>
              <a:buFontTx/>
              <a:buChar char="•"/>
            </a:pPr>
            <a:r>
              <a:rPr lang="en-US" altLang="en-US" sz="3200" dirty="0">
                <a:solidFill>
                  <a:srgbClr val="000000"/>
                </a:solidFill>
                <a:latin typeface="Arial" panose="020B0604020202020204" pitchFamily="34" charset="0"/>
                <a:cs typeface="Arial" panose="020B0604020202020204" pitchFamily="34" charset="0"/>
              </a:rPr>
              <a:t>buy any type of e-cigarette or vaping products, particularly those containing THC, from informal sources such as friends, family, or in-person or online dealers</a:t>
            </a:r>
            <a:endParaRPr lang="en-US" altLang="en-US" sz="3200" dirty="0">
              <a:latin typeface="Arial" panose="020B0604020202020204" pitchFamily="34" charset="0"/>
              <a:cs typeface="Arial" panose="020B0604020202020204" pitchFamily="34" charset="0"/>
            </a:endParaRPr>
          </a:p>
          <a:p>
            <a:pPr marL="349250" lvl="1" indent="-349250" eaLnBrk="0" fontAlgn="base" hangingPunct="0">
              <a:lnSpc>
                <a:spcPct val="100000"/>
              </a:lnSpc>
              <a:spcBef>
                <a:spcPct val="0"/>
              </a:spcBef>
              <a:spcAft>
                <a:spcPts val="0"/>
              </a:spcAft>
              <a:buClr>
                <a:srgbClr val="37557C"/>
              </a:buClr>
              <a:buFontTx/>
              <a:buChar char="•"/>
            </a:pPr>
            <a:r>
              <a:rPr lang="en-US" altLang="en-US" sz="3200" dirty="0">
                <a:solidFill>
                  <a:srgbClr val="000000"/>
                </a:solidFill>
                <a:latin typeface="Arial" panose="020B0604020202020204" pitchFamily="34" charset="0"/>
                <a:cs typeface="Arial" panose="020B0604020202020204" pitchFamily="34" charset="0"/>
              </a:rPr>
              <a:t>modify or add any substances to e-cigarette or vaping products that are not intended by the manufacturer, including but not limited to, vitamin E acetate and other cutting agents and additive products purchased through retail establishments.</a:t>
            </a:r>
            <a:endParaRPr lang="en-US" sz="1800" dirty="0">
              <a:latin typeface="Arial" panose="020B0604020202020204" pitchFamily="34" charset="0"/>
              <a:cs typeface="Arial" panose="020B0604020202020204" pitchFamily="34" charset="0"/>
              <a:hlinkClick r:id="rId4"/>
            </a:endParaRPr>
          </a:p>
          <a:p>
            <a:pPr marL="0" lvl="1" indent="0" eaLnBrk="0" fontAlgn="base" hangingPunct="0">
              <a:lnSpc>
                <a:spcPct val="100000"/>
              </a:lnSpc>
              <a:spcBef>
                <a:spcPct val="0"/>
              </a:spcBef>
              <a:spcAft>
                <a:spcPts val="1000"/>
              </a:spcAft>
              <a:buNone/>
            </a:pPr>
            <a:endParaRPr lang="en-US" sz="1400" dirty="0">
              <a:latin typeface="Arial" panose="020B0604020202020204" pitchFamily="34" charset="0"/>
              <a:cs typeface="Arial" panose="020B0604020202020204" pitchFamily="34" charset="0"/>
              <a:hlinkClick r:id="rId4"/>
            </a:endParaRPr>
          </a:p>
          <a:p>
            <a:pPr marL="0" lvl="1" indent="0" eaLnBrk="0" fontAlgn="base" hangingPunct="0">
              <a:lnSpc>
                <a:spcPct val="100000"/>
              </a:lnSpc>
              <a:spcBef>
                <a:spcPct val="0"/>
              </a:spcBef>
              <a:spcAft>
                <a:spcPts val="1000"/>
              </a:spcAft>
              <a:buNone/>
            </a:pPr>
            <a:r>
              <a:rPr lang="en-US" sz="1400" dirty="0">
                <a:latin typeface="Arial" panose="020B0604020202020204" pitchFamily="34" charset="0"/>
                <a:cs typeface="Arial" panose="020B0604020202020204" pitchFamily="34" charset="0"/>
                <a:hlinkClick r:id="rId4"/>
              </a:rPr>
              <a:t>https://www.cdc.gov/tobacco/basic_information/e-cigarettes/severe-lung-disease.html#map-cases</a:t>
            </a:r>
            <a:endParaRPr lang="en-US" sz="1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71107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548"/>
            <a:ext cx="12192000" cy="727304"/>
          </a:xfrm>
        </p:spPr>
        <p:txBody>
          <a:bodyPr>
            <a:normAutofit/>
          </a:bodyPr>
          <a:lstStyle/>
          <a:p>
            <a:pPr algn="ctr"/>
            <a:r>
              <a:rPr lang="en-US" sz="3600" dirty="0">
                <a:solidFill>
                  <a:srgbClr val="00467F"/>
                </a:solidFill>
                <a:latin typeface="Arial" panose="020B0604020202020204" pitchFamily="34" charset="0"/>
                <a:cs typeface="Arial" panose="020B0604020202020204" pitchFamily="34" charset="0"/>
              </a:rPr>
              <a:t>Use of E-cigs by High School and Middle School Students</a:t>
            </a:r>
          </a:p>
        </p:txBody>
      </p:sp>
      <p:sp>
        <p:nvSpPr>
          <p:cNvPr id="3" name="Content Placeholder 2"/>
          <p:cNvSpPr>
            <a:spLocks noGrp="1"/>
          </p:cNvSpPr>
          <p:nvPr>
            <p:ph idx="1"/>
          </p:nvPr>
        </p:nvSpPr>
        <p:spPr>
          <a:xfrm>
            <a:off x="161365" y="791852"/>
            <a:ext cx="12030635" cy="4769326"/>
          </a:xfrm>
        </p:spPr>
        <p:txBody>
          <a:bodyPr>
            <a:noAutofit/>
          </a:bodyPr>
          <a:lstStyle/>
          <a:p>
            <a:pPr marL="0" indent="0">
              <a:lnSpc>
                <a:spcPct val="100000"/>
              </a:lnSpc>
              <a:spcBef>
                <a:spcPts val="0"/>
              </a:spcBef>
              <a:spcAft>
                <a:spcPts val="1000"/>
              </a:spcAft>
              <a:buNone/>
            </a:pPr>
            <a:r>
              <a:rPr lang="en-US" sz="3200" dirty="0">
                <a:latin typeface="Arial" panose="020B0604020202020204" pitchFamily="34" charset="0"/>
                <a:cs typeface="Arial" panose="020B0604020202020204" pitchFamily="34" charset="0"/>
              </a:rPr>
              <a:t>Based on a 2019 study, an estimated:</a:t>
            </a:r>
          </a:p>
          <a:p>
            <a:pPr marL="457200" lvl="1" indent="-336550">
              <a:lnSpc>
                <a:spcPct val="100000"/>
              </a:lnSpc>
              <a:spcBef>
                <a:spcPts val="0"/>
              </a:spcBef>
              <a:spcAft>
                <a:spcPts val="1000"/>
              </a:spcAft>
            </a:pPr>
            <a:r>
              <a:rPr lang="en-US" sz="3200" dirty="0">
                <a:latin typeface="Arial" panose="020B0604020202020204" pitchFamily="34" charset="0"/>
                <a:cs typeface="Arial" panose="020B0604020202020204" pitchFamily="34" charset="0"/>
              </a:rPr>
              <a:t>4.1 million high school students and 1.2 million middle school students currently use e-cigarettes </a:t>
            </a:r>
          </a:p>
          <a:p>
            <a:pPr marL="0" lvl="1" indent="0" algn="ctr">
              <a:lnSpc>
                <a:spcPct val="100000"/>
              </a:lnSpc>
              <a:spcBef>
                <a:spcPts val="0"/>
              </a:spcBef>
              <a:spcAft>
                <a:spcPts val="1000"/>
              </a:spcAft>
              <a:buNone/>
            </a:pPr>
            <a:r>
              <a:rPr lang="en-US" sz="3600" b="1" dirty="0">
                <a:solidFill>
                  <a:schemeClr val="accent1">
                    <a:lumMod val="50000"/>
                  </a:schemeClr>
                </a:solidFill>
                <a:latin typeface="Arial" panose="020B0604020202020204" pitchFamily="34" charset="0"/>
                <a:cs typeface="Arial" panose="020B0604020202020204" pitchFamily="34" charset="0"/>
              </a:rPr>
              <a:t>(Over 5 million adolescents)</a:t>
            </a:r>
          </a:p>
          <a:p>
            <a:pPr marL="457200" lvl="1" indent="-336550">
              <a:lnSpc>
                <a:spcPct val="100000"/>
              </a:lnSpc>
              <a:spcBef>
                <a:spcPts val="0"/>
              </a:spcBef>
              <a:spcAft>
                <a:spcPts val="1000"/>
              </a:spcAft>
            </a:pPr>
            <a:r>
              <a:rPr lang="en-US" sz="3200" dirty="0">
                <a:latin typeface="Arial" panose="020B0604020202020204" pitchFamily="34" charset="0"/>
                <a:cs typeface="Arial" panose="020B0604020202020204" pitchFamily="34" charset="0"/>
              </a:rPr>
              <a:t>1.6 million students reported frequent use of e-cigarettes</a:t>
            </a:r>
          </a:p>
          <a:p>
            <a:pPr marL="457200" lvl="1" indent="-336550">
              <a:lnSpc>
                <a:spcPct val="100000"/>
              </a:lnSpc>
              <a:spcBef>
                <a:spcPts val="0"/>
              </a:spcBef>
              <a:spcAft>
                <a:spcPts val="1000"/>
              </a:spcAft>
            </a:pPr>
            <a:r>
              <a:rPr lang="en-US" sz="3200" dirty="0">
                <a:latin typeface="Arial" panose="020B0604020202020204" pitchFamily="34" charset="0"/>
                <a:cs typeface="Arial" panose="020B0604020202020204" pitchFamily="34" charset="0"/>
              </a:rPr>
              <a:t>970,000 students use e-cigarettes daily</a:t>
            </a:r>
          </a:p>
          <a:p>
            <a:pPr marL="457200" lvl="1" indent="-336550">
              <a:lnSpc>
                <a:spcPct val="100000"/>
              </a:lnSpc>
              <a:spcBef>
                <a:spcPts val="0"/>
              </a:spcBef>
              <a:spcAft>
                <a:spcPts val="0"/>
              </a:spcAft>
            </a:pPr>
            <a:r>
              <a:rPr lang="en-US" sz="3200" dirty="0">
                <a:latin typeface="Arial" panose="020B0604020202020204" pitchFamily="34" charset="0"/>
                <a:cs typeface="Arial" panose="020B0604020202020204" pitchFamily="34" charset="0"/>
              </a:rPr>
              <a:t>2.4 million exclusive e-cigarette users use flavored e-cigarettes</a:t>
            </a:r>
          </a:p>
          <a:p>
            <a:pPr marL="457200" lvl="1" indent="0" algn="r">
              <a:lnSpc>
                <a:spcPct val="100000"/>
              </a:lnSpc>
              <a:spcBef>
                <a:spcPts val="0"/>
              </a:spcBef>
              <a:buNone/>
            </a:pPr>
            <a:endParaRPr lang="en-US" sz="1200" dirty="0">
              <a:latin typeface="Arial" panose="020B0604020202020204" pitchFamily="34" charset="0"/>
              <a:cs typeface="Arial" panose="020B0604020202020204" pitchFamily="34" charset="0"/>
            </a:endParaRPr>
          </a:p>
          <a:p>
            <a:pPr marL="457200" lvl="1" indent="0" algn="r">
              <a:buNone/>
            </a:pPr>
            <a:r>
              <a:rPr lang="en-US" sz="1400" dirty="0">
                <a:latin typeface="Arial" panose="020B0604020202020204" pitchFamily="34" charset="0"/>
                <a:cs typeface="Arial" panose="020B0604020202020204" pitchFamily="34" charset="0"/>
              </a:rPr>
              <a:t>Cullen et al., 2019</a:t>
            </a:r>
          </a:p>
        </p:txBody>
      </p:sp>
    </p:spTree>
    <p:custDataLst>
      <p:tags r:id="rId1"/>
    </p:custDataLst>
    <p:extLst>
      <p:ext uri="{BB962C8B-B14F-4D97-AF65-F5344CB8AC3E}">
        <p14:creationId xmlns:p14="http://schemas.microsoft.com/office/powerpoint/2010/main" val="3383202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637"/>
            <a:ext cx="12192000" cy="892885"/>
          </a:xfrm>
        </p:spPr>
        <p:txBody>
          <a:bodyPr>
            <a:normAutofit/>
          </a:bodyPr>
          <a:lstStyle/>
          <a:p>
            <a:pPr algn="ctr"/>
            <a:r>
              <a:rPr lang="en-US" sz="3600" dirty="0">
                <a:solidFill>
                  <a:srgbClr val="37557C"/>
                </a:solidFill>
                <a:latin typeface="Arial" panose="020B0604020202020204" pitchFamily="34" charset="0"/>
                <a:cs typeface="Arial" panose="020B0604020202020204" pitchFamily="34" charset="0"/>
              </a:rPr>
              <a:t>Monitoring the Future Study and NIDA Director</a:t>
            </a:r>
          </a:p>
        </p:txBody>
      </p:sp>
      <p:sp>
        <p:nvSpPr>
          <p:cNvPr id="3" name="Content Placeholder 2"/>
          <p:cNvSpPr>
            <a:spLocks noGrp="1"/>
          </p:cNvSpPr>
          <p:nvPr>
            <p:ph idx="1"/>
          </p:nvPr>
        </p:nvSpPr>
        <p:spPr>
          <a:xfrm>
            <a:off x="107576" y="969522"/>
            <a:ext cx="12084424" cy="5432610"/>
          </a:xfrm>
        </p:spPr>
        <p:txBody>
          <a:bodyPr>
            <a:noAutofit/>
          </a:bodyPr>
          <a:lstStyle/>
          <a:p>
            <a:pPr marL="0" indent="0">
              <a:lnSpc>
                <a:spcPct val="100000"/>
              </a:lnSpc>
              <a:spcBef>
                <a:spcPts val="0"/>
              </a:spcBef>
              <a:buNone/>
            </a:pPr>
            <a:r>
              <a:rPr lang="en-US" sz="2800" dirty="0">
                <a:latin typeface="Arial" panose="020B0604020202020204" pitchFamily="34" charset="0"/>
                <a:cs typeface="Arial" panose="020B0604020202020204" pitchFamily="34" charset="0"/>
              </a:rPr>
              <a:t>In 2019, the prevalence of past month nicotine vaping more than doubled…</a:t>
            </a:r>
          </a:p>
          <a:p>
            <a:pPr marL="576263" lvl="1" indent="-227013">
              <a:lnSpc>
                <a:spcPct val="100000"/>
              </a:lnSpc>
              <a:spcBef>
                <a:spcPts val="0"/>
              </a:spcBef>
            </a:pPr>
            <a:r>
              <a:rPr lang="en-US" sz="2400" dirty="0">
                <a:latin typeface="Arial" panose="020B0604020202020204" pitchFamily="34" charset="0"/>
                <a:cs typeface="Arial" panose="020B0604020202020204" pitchFamily="34" charset="0"/>
              </a:rPr>
              <a:t>1 in 4 students in 12th grade</a:t>
            </a:r>
          </a:p>
          <a:p>
            <a:pPr marL="576263" lvl="1" indent="-227013">
              <a:lnSpc>
                <a:spcPct val="100000"/>
              </a:lnSpc>
              <a:spcBef>
                <a:spcPts val="0"/>
              </a:spcBef>
            </a:pPr>
            <a:r>
              <a:rPr lang="en-US" sz="2400" dirty="0">
                <a:latin typeface="Arial" panose="020B0604020202020204" pitchFamily="34" charset="0"/>
                <a:cs typeface="Arial" panose="020B0604020202020204" pitchFamily="34" charset="0"/>
              </a:rPr>
              <a:t>1 in 5 in 10th grade</a:t>
            </a:r>
          </a:p>
          <a:p>
            <a:pPr marL="576263" lvl="1" indent="-227013">
              <a:lnSpc>
                <a:spcPct val="100000"/>
              </a:lnSpc>
              <a:spcBef>
                <a:spcPts val="0"/>
              </a:spcBef>
              <a:spcAft>
                <a:spcPts val="1200"/>
              </a:spcAft>
            </a:pPr>
            <a:r>
              <a:rPr lang="en-US" sz="2400" dirty="0">
                <a:latin typeface="Arial" panose="020B0604020202020204" pitchFamily="34" charset="0"/>
                <a:cs typeface="Arial" panose="020B0604020202020204" pitchFamily="34" charset="0"/>
              </a:rPr>
              <a:t>1 in 11 in eighth grade</a:t>
            </a:r>
          </a:p>
          <a:p>
            <a:pPr marL="0" indent="0">
              <a:lnSpc>
                <a:spcPct val="100000"/>
              </a:lnSpc>
              <a:spcBef>
                <a:spcPts val="0"/>
              </a:spcBef>
              <a:spcAft>
                <a:spcPts val="0"/>
              </a:spcAft>
              <a:buNone/>
            </a:pPr>
            <a:r>
              <a:rPr lang="en-US" sz="2800" dirty="0">
                <a:solidFill>
                  <a:schemeClr val="accent1">
                    <a:lumMod val="50000"/>
                  </a:schemeClr>
                </a:solidFill>
                <a:latin typeface="Arial" panose="020B0604020202020204" pitchFamily="34" charset="0"/>
                <a:cs typeface="Arial" panose="020B0604020202020204" pitchFamily="34" charset="0"/>
              </a:rPr>
              <a:t>Quote from Dr. Nora Volkow… </a:t>
            </a:r>
            <a:r>
              <a:rPr lang="en-US" sz="2800" dirty="0">
                <a:latin typeface="Arial" panose="020B0604020202020204" pitchFamily="34" charset="0"/>
                <a:cs typeface="Arial" panose="020B0604020202020204" pitchFamily="34" charset="0"/>
              </a:rPr>
              <a:t>“</a:t>
            </a:r>
            <a:r>
              <a:rPr lang="en-US" sz="2800" i="1" dirty="0">
                <a:latin typeface="Arial" panose="020B0604020202020204" pitchFamily="34" charset="0"/>
                <a:cs typeface="Arial" panose="020B0604020202020204" pitchFamily="34" charset="0"/>
              </a:rPr>
              <a:t>With 25% of 12th graders, 20% of 10th graders and 9% of eighth-graders now vaping nicotine within the past month, the use of these devices has become a public health crisis. These products introduce the highly addictive chemical nicotine to these young people and their developing brains, and I fear we are only beginning to learn the possible health risks and outcomes for youth.”</a:t>
            </a:r>
            <a:endParaRPr lang="en-US" sz="2800" dirty="0">
              <a:latin typeface="Arial" panose="020B0604020202020204" pitchFamily="34" charset="0"/>
              <a:cs typeface="Arial" panose="020B0604020202020204" pitchFamily="34" charset="0"/>
            </a:endParaRPr>
          </a:p>
          <a:p>
            <a:pPr marL="457200" lvl="1" indent="0" algn="r">
              <a:lnSpc>
                <a:spcPct val="100000"/>
              </a:lnSpc>
              <a:spcBef>
                <a:spcPts val="0"/>
              </a:spcBef>
              <a:buNone/>
            </a:pPr>
            <a:endParaRPr lang="en-US" sz="2000" dirty="0"/>
          </a:p>
        </p:txBody>
      </p:sp>
    </p:spTree>
    <p:custDataLst>
      <p:tags r:id="rId1"/>
    </p:custDataLst>
    <p:extLst>
      <p:ext uri="{BB962C8B-B14F-4D97-AF65-F5344CB8AC3E}">
        <p14:creationId xmlns:p14="http://schemas.microsoft.com/office/powerpoint/2010/main" val="2422999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299" y="120483"/>
            <a:ext cx="10413402" cy="1389530"/>
          </a:xfrm>
        </p:spPr>
        <p:txBody>
          <a:bodyPr>
            <a:normAutofit/>
          </a:bodyPr>
          <a:lstStyle/>
          <a:p>
            <a:pPr algn="ctr"/>
            <a:r>
              <a:rPr lang="en-US" sz="4000" dirty="0">
                <a:solidFill>
                  <a:srgbClr val="37557C"/>
                </a:solidFill>
                <a:latin typeface="Arial" panose="020B0604020202020204" pitchFamily="34" charset="0"/>
                <a:cs typeface="Arial" panose="020B0604020202020204" pitchFamily="34" charset="0"/>
              </a:rPr>
              <a:t>For adolescents and young adults, there is no safe use of nicotine</a:t>
            </a:r>
          </a:p>
        </p:txBody>
      </p:sp>
      <p:pic>
        <p:nvPicPr>
          <p:cNvPr id="5" name="Content Placeholder 4" descr="young man">
            <a:hlinkClick r:id="rId4"/>
            <a:extLst>
              <a:ext uri="{FF2B5EF4-FFF2-40B4-BE49-F238E27FC236}">
                <a16:creationId xmlns:a16="http://schemas.microsoft.com/office/drawing/2014/main" id="{16C842A1-F49B-45B2-87F8-5F44FDF84295}"/>
              </a:ext>
            </a:extLst>
          </p:cNvPr>
          <p:cNvPicPr>
            <a:picLocks noGrp="1" noChangeAspect="1"/>
          </p:cNvPicPr>
          <p:nvPr>
            <p:ph idx="1"/>
          </p:nvPr>
        </p:nvPicPr>
        <p:blipFill rotWithShape="1">
          <a:blip r:embed="rId5" cstate="screen">
            <a:extLst>
              <a:ext uri="{28A0092B-C50C-407E-A947-70E740481C1C}">
                <a14:useLocalDpi xmlns:a14="http://schemas.microsoft.com/office/drawing/2010/main"/>
              </a:ext>
            </a:extLst>
          </a:blip>
          <a:stretch/>
        </p:blipFill>
        <p:spPr>
          <a:xfrm>
            <a:off x="610728" y="1510013"/>
            <a:ext cx="10970544" cy="3931920"/>
          </a:xfrm>
          <a:prstGeom prst="rect">
            <a:avLst/>
          </a:prstGeom>
        </p:spPr>
      </p:pic>
    </p:spTree>
    <p:custDataLst>
      <p:tags r:id="rId1"/>
    </p:custDataLst>
    <p:extLst>
      <p:ext uri="{BB962C8B-B14F-4D97-AF65-F5344CB8AC3E}">
        <p14:creationId xmlns:p14="http://schemas.microsoft.com/office/powerpoint/2010/main" val="1571123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63541"/>
            <a:ext cx="10515600" cy="720762"/>
          </a:xfrm>
        </p:spPr>
        <p:txBody>
          <a:bodyPr>
            <a:normAutofit/>
          </a:bodyPr>
          <a:lstStyle/>
          <a:p>
            <a:r>
              <a:rPr lang="en-US" sz="2800" dirty="0">
                <a:solidFill>
                  <a:srgbClr val="00467F"/>
                </a:solidFill>
                <a:latin typeface="Arial" panose="020B0604020202020204" pitchFamily="34" charset="0"/>
                <a:cs typeface="Arial" panose="020B0604020202020204" pitchFamily="34" charset="0"/>
              </a:rPr>
              <a:t>In Summary…</a:t>
            </a:r>
          </a:p>
        </p:txBody>
      </p:sp>
      <p:sp>
        <p:nvSpPr>
          <p:cNvPr id="3" name="Content Placeholder 2"/>
          <p:cNvSpPr>
            <a:spLocks noGrp="1"/>
          </p:cNvSpPr>
          <p:nvPr>
            <p:ph idx="1"/>
          </p:nvPr>
        </p:nvSpPr>
        <p:spPr>
          <a:xfrm>
            <a:off x="107577" y="720763"/>
            <a:ext cx="11977743" cy="5937214"/>
          </a:xfrm>
        </p:spPr>
        <p:txBody>
          <a:bodyPr>
            <a:normAutofit/>
          </a:bodyPr>
          <a:lstStyle/>
          <a:p>
            <a:pPr marL="239713" indent="-239713">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Use of E-cigs and Vaping devices should not be used by adolescents, young adults, or pregnant women.</a:t>
            </a:r>
          </a:p>
          <a:p>
            <a:pPr marL="239713" indent="-239713">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THC is commonly used in these devices and, as the active ingredient in cannabis, is associated with the development of substance use disorders.</a:t>
            </a:r>
          </a:p>
          <a:p>
            <a:pPr marL="239713" indent="-239713">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New e-cig and vaping devices are being sold to represent pens, flash drives, chargers, etc., which may help individuals hide their use of these devices.</a:t>
            </a:r>
          </a:p>
          <a:p>
            <a:pPr marL="239713" indent="-239713">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Individuals </a:t>
            </a:r>
            <a:r>
              <a:rPr lang="en-US" sz="2400" b="1" dirty="0">
                <a:latin typeface="Arial" panose="020B0604020202020204" pitchFamily="34" charset="0"/>
                <a:cs typeface="Arial" panose="020B0604020202020204" pitchFamily="34" charset="0"/>
              </a:rPr>
              <a:t>Should Not Use Vaping Cartridges </a:t>
            </a:r>
            <a:r>
              <a:rPr lang="en-US" sz="2400" dirty="0">
                <a:latin typeface="Arial" panose="020B0604020202020204" pitchFamily="34" charset="0"/>
                <a:cs typeface="Arial" panose="020B0604020202020204" pitchFamily="34" charset="0"/>
              </a:rPr>
              <a:t>from home-made sources, especially THC cartridges</a:t>
            </a:r>
          </a:p>
          <a:p>
            <a:pPr marL="239713" indent="-239713">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The evidence that e-cigs help adults using combustible tobacco is variable and requires more randomized control trials, although individuals should not return to using tobacco products.</a:t>
            </a:r>
          </a:p>
          <a:p>
            <a:pPr marL="239713" indent="-239713">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Check out the CDC, NIDA, SAMHSA, and FDA websites regularly to get updates or sign-up for their email notifications</a:t>
            </a:r>
          </a:p>
        </p:txBody>
      </p:sp>
    </p:spTree>
    <p:extLst>
      <p:ext uri="{BB962C8B-B14F-4D97-AF65-F5344CB8AC3E}">
        <p14:creationId xmlns:p14="http://schemas.microsoft.com/office/powerpoint/2010/main" val="3227391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AMHSA Disclaimer">
            <a:extLst>
              <a:ext uri="{FF2B5EF4-FFF2-40B4-BE49-F238E27FC236}">
                <a16:creationId xmlns:a16="http://schemas.microsoft.com/office/drawing/2014/main" id="{2EAEC926-517D-48B2-B0D4-A661CB516821}"/>
              </a:ext>
            </a:extLst>
          </p:cNvPr>
          <p:cNvSpPr>
            <a:spLocks noGrp="1"/>
          </p:cNvSpPr>
          <p:nvPr>
            <p:ph type="title"/>
          </p:nvPr>
        </p:nvSpPr>
        <p:spPr>
          <a:xfrm>
            <a:off x="170091" y="100465"/>
            <a:ext cx="11725130" cy="710639"/>
          </a:xfrm>
        </p:spPr>
        <p:txBody>
          <a:bodyPr/>
          <a:lstStyle/>
          <a:p>
            <a:r>
              <a:rPr lang="en-US" sz="3600" dirty="0">
                <a:solidFill>
                  <a:srgbClr val="00467F"/>
                </a:solidFill>
                <a:latin typeface="Arial" panose="020B0604020202020204" pitchFamily="34" charset="0"/>
                <a:cs typeface="Arial" panose="020B0604020202020204" pitchFamily="34" charset="0"/>
              </a:rPr>
              <a:t>Disclaimer</a:t>
            </a:r>
            <a:endParaRPr lang="en-US" dirty="0">
              <a:solidFill>
                <a:srgbClr val="00467F"/>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9B2B7BE4-801C-4A30-801E-99329C728C52}"/>
              </a:ext>
            </a:extLst>
          </p:cNvPr>
          <p:cNvSpPr txBox="1">
            <a:spLocks/>
          </p:cNvSpPr>
          <p:nvPr/>
        </p:nvSpPr>
        <p:spPr>
          <a:xfrm>
            <a:off x="304043" y="924225"/>
            <a:ext cx="11583914" cy="449618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1800"/>
              </a:spcAft>
            </a:pPr>
            <a:r>
              <a:rPr lang="en-US" sz="2000" dirty="0">
                <a:latin typeface="Arial" panose="020B0604020202020204" pitchFamily="34" charset="0"/>
                <a:cs typeface="Arial" panose="020B0604020202020204" pitchFamily="34" charset="0"/>
              </a:rPr>
              <a:t>This presentation was prepared for the Mountain Plains Addiction Technology Transfer Center (ATTC)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ATTC. For more information on obtaining copies of this presentation, call visit the website (https://attcnetwork.org/centers/mountain-plains-attc/slidedecks4u). </a:t>
            </a:r>
          </a:p>
          <a:p>
            <a:pPr lvl="0">
              <a:spcAft>
                <a:spcPts val="1800"/>
              </a:spcAft>
            </a:pPr>
            <a:r>
              <a:rPr lang="en-US" sz="2000" dirty="0">
                <a:latin typeface="Arial" panose="020B0604020202020204" pitchFamily="34" charset="0"/>
                <a:cs typeface="Arial" panose="020B0604020202020204" pitchFamily="34" charset="0"/>
              </a:rPr>
              <a:t>At the time of this presentation, Elinore F. McCance-Katz, serves as SAMHSA Assistant Secretary. The opinions expressed herein are the views of Nancy Roget, MS, MFT, LADC and Stephanie Pyle, PhD, and do not reflect the official position of the Department of Health and Human Services (DHHS), SAMHSA. No official support or endorsement of DHHS, SAMHSA, for the opinions described in this document is intended or should be inferred.</a:t>
            </a:r>
          </a:p>
        </p:txBody>
      </p:sp>
    </p:spTree>
    <p:extLst>
      <p:ext uri="{BB962C8B-B14F-4D97-AF65-F5344CB8AC3E}">
        <p14:creationId xmlns:p14="http://schemas.microsoft.com/office/powerpoint/2010/main" val="1899160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1957" y="255348"/>
            <a:ext cx="2824885" cy="893917"/>
          </a:xfrm>
        </p:spPr>
        <p:txBody>
          <a:bodyPr>
            <a:normAutofit/>
          </a:bodyPr>
          <a:lstStyle/>
          <a:p>
            <a:pPr algn="ctr"/>
            <a:r>
              <a:rPr lang="en-US" sz="3200" dirty="0">
                <a:solidFill>
                  <a:srgbClr val="00467F"/>
                </a:solidFill>
                <a:latin typeface="Arial" panose="020B0604020202020204" pitchFamily="34" charset="0"/>
                <a:cs typeface="Arial" panose="020B0604020202020204" pitchFamily="34" charset="0"/>
              </a:rPr>
              <a:t>Resources</a:t>
            </a:r>
            <a:endParaRPr lang="en-US" sz="3600" dirty="0">
              <a:solidFill>
                <a:srgbClr val="00467F"/>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876396" y="1270908"/>
            <a:ext cx="7216008" cy="3632200"/>
          </a:xfrm>
        </p:spPr>
        <p:txBody>
          <a:bodyPr>
            <a:normAutofit/>
          </a:bodyPr>
          <a:lstStyle/>
          <a:p>
            <a:pPr>
              <a:lnSpc>
                <a:spcPct val="100000"/>
              </a:lnSpc>
              <a:spcBef>
                <a:spcPts val="0"/>
              </a:spcBef>
              <a:spcAft>
                <a:spcPts val="1000"/>
              </a:spcAft>
            </a:pPr>
            <a:r>
              <a:rPr lang="en-US" sz="2400" dirty="0">
                <a:latin typeface="Arial" panose="020B0604020202020204" pitchFamily="34" charset="0"/>
                <a:cs typeface="Arial" panose="020B0604020202020204" pitchFamily="34" charset="0"/>
              </a:rPr>
              <a:t>The CDC website has numerous resources that are available and targeted to the general public and to health professionals</a:t>
            </a:r>
          </a:p>
          <a:p>
            <a:pPr>
              <a:lnSpc>
                <a:spcPct val="100000"/>
              </a:lnSpc>
              <a:spcBef>
                <a:spcPts val="0"/>
              </a:spcBef>
              <a:spcAft>
                <a:spcPts val="1000"/>
              </a:spcAft>
            </a:pPr>
            <a:r>
              <a:rPr lang="en-US" sz="2400" dirty="0">
                <a:latin typeface="Arial" panose="020B0604020202020204" pitchFamily="34" charset="0"/>
                <a:cs typeface="Arial" panose="020B0604020202020204" pitchFamily="34" charset="0"/>
              </a:rPr>
              <a:t>A six minute video is available on e-cigs 101 for clinicians and public health professionals</a:t>
            </a:r>
          </a:p>
          <a:p>
            <a:pPr>
              <a:lnSpc>
                <a:spcPct val="100000"/>
              </a:lnSpc>
              <a:spcBef>
                <a:spcPts val="0"/>
              </a:spcBef>
              <a:spcAft>
                <a:spcPts val="1000"/>
              </a:spcAft>
            </a:pPr>
            <a:r>
              <a:rPr lang="en-US" sz="2400" dirty="0">
                <a:latin typeface="Arial" panose="020B0604020202020204" pitchFamily="34" charset="0"/>
                <a:cs typeface="Arial" panose="020B0604020202020204" pitchFamily="34" charset="0"/>
                <a:hlinkClick r:id="rId3"/>
              </a:rPr>
              <a:t>https://www.youtube.com/watch?v=5aLiIrPQnAc</a:t>
            </a:r>
            <a:endParaRPr lang="en-US" sz="2400" dirty="0">
              <a:latin typeface="Arial" panose="020B0604020202020204" pitchFamily="34" charset="0"/>
              <a:cs typeface="Arial" panose="020B0604020202020204" pitchFamily="34" charset="0"/>
            </a:endParaRPr>
          </a:p>
          <a:p>
            <a:pPr>
              <a:lnSpc>
                <a:spcPct val="100000"/>
              </a:lnSpc>
              <a:spcBef>
                <a:spcPts val="0"/>
              </a:spcBef>
              <a:spcAft>
                <a:spcPts val="600"/>
              </a:spcAft>
            </a:pPr>
            <a:r>
              <a:rPr lang="en-US" sz="2400" dirty="0">
                <a:latin typeface="Arial" panose="020B0604020202020204" pitchFamily="34" charset="0"/>
                <a:cs typeface="Arial" panose="020B0604020202020204" pitchFamily="34" charset="0"/>
              </a:rPr>
              <a:t>The US Surgeon General’s website has lots of resources and a recent advisory</a:t>
            </a:r>
          </a:p>
        </p:txBody>
      </p:sp>
      <p:pic>
        <p:nvPicPr>
          <p:cNvPr id="7" name="Content Placeholder 6" descr="screenshot of CDC website">
            <a:extLst>
              <a:ext uri="{FF2B5EF4-FFF2-40B4-BE49-F238E27FC236}">
                <a16:creationId xmlns:a16="http://schemas.microsoft.com/office/drawing/2014/main" id="{28BBE5B6-1E02-F845-AC3E-FADC3CB541E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50143" y="629012"/>
            <a:ext cx="4278172" cy="2651760"/>
          </a:xfrm>
        </p:spPr>
      </p:pic>
      <p:pic>
        <p:nvPicPr>
          <p:cNvPr id="8" name="Picture 7" descr="screenshot of Know the Risks website">
            <a:hlinkClick r:id="rId5"/>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8452" y="3577228"/>
            <a:ext cx="4289863" cy="2651760"/>
          </a:xfrm>
          <a:prstGeom prst="rect">
            <a:avLst/>
          </a:prstGeom>
          <a:ln>
            <a:solidFill>
              <a:schemeClr val="bg1">
                <a:lumMod val="65000"/>
              </a:schemeClr>
            </a:solidFill>
          </a:ln>
        </p:spPr>
      </p:pic>
    </p:spTree>
    <p:extLst>
      <p:ext uri="{BB962C8B-B14F-4D97-AF65-F5344CB8AC3E}">
        <p14:creationId xmlns:p14="http://schemas.microsoft.com/office/powerpoint/2010/main" val="2982250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AA0B-D843-4D3F-BD66-4326619561FD}"/>
              </a:ext>
            </a:extLst>
          </p:cNvPr>
          <p:cNvSpPr>
            <a:spLocks noGrp="1"/>
          </p:cNvSpPr>
          <p:nvPr>
            <p:ph type="title"/>
          </p:nvPr>
        </p:nvSpPr>
        <p:spPr/>
        <p:txBody>
          <a:bodyPr/>
          <a:lstStyle/>
          <a:p>
            <a:r>
              <a:rPr lang="en-US" dirty="0"/>
              <a:t>For more information, contact</a:t>
            </a:r>
          </a:p>
        </p:txBody>
      </p:sp>
    </p:spTree>
    <p:extLst>
      <p:ext uri="{BB962C8B-B14F-4D97-AF65-F5344CB8AC3E}">
        <p14:creationId xmlns:p14="http://schemas.microsoft.com/office/powerpoint/2010/main" val="80985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792" y="157862"/>
            <a:ext cx="10515600" cy="869660"/>
          </a:xfrm>
        </p:spPr>
        <p:txBody>
          <a:bodyPr>
            <a:normAutofit/>
          </a:bodyPr>
          <a:lstStyle/>
          <a:p>
            <a:r>
              <a:rPr lang="en-US" sz="3600" dirty="0">
                <a:solidFill>
                  <a:srgbClr val="00467F"/>
                </a:solidFill>
                <a:latin typeface="Arial" panose="020B0604020202020204" pitchFamily="34" charset="0"/>
                <a:cs typeface="Arial" panose="020B0604020202020204" pitchFamily="34" charset="0"/>
              </a:rPr>
              <a:t>Electronic Cigarette Definitions</a:t>
            </a:r>
          </a:p>
        </p:txBody>
      </p:sp>
      <p:sp>
        <p:nvSpPr>
          <p:cNvPr id="3" name="Content Placeholder 2"/>
          <p:cNvSpPr>
            <a:spLocks noGrp="1"/>
          </p:cNvSpPr>
          <p:nvPr>
            <p:ph idx="1"/>
          </p:nvPr>
        </p:nvSpPr>
        <p:spPr>
          <a:xfrm>
            <a:off x="471340" y="1027522"/>
            <a:ext cx="11479868" cy="4440024"/>
          </a:xfrm>
        </p:spPr>
        <p:txBody>
          <a:bodyPr>
            <a:normAutofit/>
          </a:bodyPr>
          <a:lstStyle/>
          <a:p>
            <a:pPr marL="341313" indent="-341313">
              <a:lnSpc>
                <a:spcPct val="100000"/>
              </a:lnSpc>
              <a:spcBef>
                <a:spcPts val="0"/>
              </a:spcBef>
              <a:spcAft>
                <a:spcPts val="1200"/>
              </a:spcAft>
              <a:buClr>
                <a:schemeClr val="tx1"/>
              </a:buClr>
              <a:buFont typeface="Arial" panose="020B0604020202020204" pitchFamily="34" charset="0"/>
              <a:buChar char="•"/>
            </a:pPr>
            <a:r>
              <a:rPr lang="en-US" sz="2800" dirty="0">
                <a:latin typeface="Arial" panose="020B0604020202020204" pitchFamily="34" charset="0"/>
                <a:cs typeface="Arial" panose="020B0604020202020204" pitchFamily="34" charset="0"/>
              </a:rPr>
              <a:t>also called vapes, e-</a:t>
            </a:r>
            <a:r>
              <a:rPr lang="en-US" sz="2800" dirty="0" err="1">
                <a:latin typeface="Arial" panose="020B0604020202020204" pitchFamily="34" charset="0"/>
                <a:cs typeface="Arial" panose="020B0604020202020204" pitchFamily="34" charset="0"/>
              </a:rPr>
              <a:t>hookas</a:t>
            </a:r>
            <a:r>
              <a:rPr lang="en-US" sz="2800" dirty="0">
                <a:latin typeface="Arial" panose="020B0604020202020204" pitchFamily="34" charset="0"/>
                <a:cs typeface="Arial" panose="020B0604020202020204" pitchFamily="34" charset="0"/>
              </a:rPr>
              <a:t>, vape pens, tank systems, mods, and electronic nicotine delivery systems (ENDS)</a:t>
            </a:r>
          </a:p>
          <a:p>
            <a:pPr marL="341313" indent="-341313">
              <a:lnSpc>
                <a:spcPct val="100000"/>
              </a:lnSpc>
              <a:spcBef>
                <a:spcPts val="0"/>
              </a:spcBef>
              <a:spcAft>
                <a:spcPts val="1200"/>
              </a:spcAft>
              <a:buClr>
                <a:schemeClr val="tx1"/>
              </a:buClr>
              <a:buFont typeface="Arial" panose="020B0604020202020204" pitchFamily="34" charset="0"/>
              <a:buChar char="•"/>
            </a:pPr>
            <a:r>
              <a:rPr lang="en-US" sz="2800" dirty="0">
                <a:latin typeface="Arial" panose="020B0604020202020204" pitchFamily="34" charset="0"/>
                <a:cs typeface="Arial" panose="020B0604020202020204" pitchFamily="34" charset="0"/>
              </a:rPr>
              <a:t>are electronic devices that produce an aerosol by heating a liquid typically containing nicotine, flavorings, and other additives; users inhale this aerosol into their lungs</a:t>
            </a:r>
          </a:p>
          <a:p>
            <a:pPr marL="341313" indent="-341313">
              <a:lnSpc>
                <a:spcPct val="100000"/>
              </a:lnSpc>
              <a:spcBef>
                <a:spcPts val="0"/>
              </a:spcBef>
              <a:spcAft>
                <a:spcPts val="1200"/>
              </a:spcAft>
              <a:buClr>
                <a:schemeClr val="tx1"/>
              </a:buClr>
              <a:buFont typeface="Arial" panose="020B0604020202020204" pitchFamily="34" charset="0"/>
              <a:buChar char="•"/>
            </a:pPr>
            <a:r>
              <a:rPr lang="en-US" sz="2800" dirty="0">
                <a:latin typeface="Arial" panose="020B0604020202020204" pitchFamily="34" charset="0"/>
                <a:cs typeface="Arial" panose="020B0604020202020204" pitchFamily="34" charset="0"/>
              </a:rPr>
              <a:t>e-cigarettes also can be used to deliver tetrahydrocannabinol (THC), the principal psychoactive component of cannabis</a:t>
            </a:r>
          </a:p>
          <a:p>
            <a:pPr marL="341313" indent="-341313">
              <a:lnSpc>
                <a:spcPct val="100000"/>
              </a:lnSpc>
              <a:spcBef>
                <a:spcPts val="0"/>
              </a:spcBef>
              <a:spcAft>
                <a:spcPts val="1200"/>
              </a:spcAft>
              <a:buClr>
                <a:schemeClr val="tx1"/>
              </a:buClr>
              <a:buFont typeface="Arial" panose="020B0604020202020204" pitchFamily="34" charset="0"/>
              <a:buChar char="•"/>
            </a:pPr>
            <a:r>
              <a:rPr lang="en-US" sz="2800" dirty="0">
                <a:latin typeface="Arial" panose="020B0604020202020204" pitchFamily="34" charset="0"/>
                <a:cs typeface="Arial" panose="020B0604020202020204" pitchFamily="34" charset="0"/>
              </a:rPr>
              <a:t>use of e-cigarettes is commonly called vaping </a:t>
            </a:r>
          </a:p>
          <a:p>
            <a:pPr>
              <a:lnSpc>
                <a:spcPct val="100000"/>
              </a:lnSpc>
              <a:spcBef>
                <a:spcPts val="0"/>
              </a:spcBef>
              <a:spcAft>
                <a:spcPts val="1200"/>
              </a:spcAft>
              <a:buClr>
                <a:schemeClr val="tx1"/>
              </a:buClr>
              <a:tabLst>
                <a:tab pos="9144000" algn="l"/>
              </a:tabLst>
            </a:pP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(Perrine et al., 2019)</a:t>
            </a:r>
          </a:p>
        </p:txBody>
      </p:sp>
    </p:spTree>
    <p:custDataLst>
      <p:tags r:id="rId1"/>
    </p:custDataLst>
    <p:extLst>
      <p:ext uri="{BB962C8B-B14F-4D97-AF65-F5344CB8AC3E}">
        <p14:creationId xmlns:p14="http://schemas.microsoft.com/office/powerpoint/2010/main" val="663183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4520" y="996722"/>
            <a:ext cx="4773385" cy="1920213"/>
          </a:xfrm>
        </p:spPr>
        <p:txBody>
          <a:bodyPr>
            <a:normAutofit/>
          </a:bodyPr>
          <a:lstStyle/>
          <a:p>
            <a:pPr algn="ctr"/>
            <a:r>
              <a:rPr lang="en-US" sz="3600" dirty="0">
                <a:latin typeface="Arial" panose="020B0604020202020204" pitchFamily="34" charset="0"/>
                <a:cs typeface="Arial" panose="020B0604020202020204" pitchFamily="34" charset="0"/>
                <a:hlinkClick r:id="rId4"/>
              </a:rPr>
              <a:t>Examples of E-cig &amp; Vaping Devices</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580413" y="3233056"/>
            <a:ext cx="5181600" cy="1920213"/>
          </a:xfrm>
        </p:spPr>
        <p:txBody>
          <a:bodyPr>
            <a:normAutofit/>
          </a:bodyPr>
          <a:lstStyle/>
          <a:p>
            <a:pPr marL="0" indent="0" algn="ctr">
              <a:buNone/>
            </a:pPr>
            <a:r>
              <a:rPr lang="en-US" sz="2400" dirty="0">
                <a:latin typeface="Arial" panose="020B0604020202020204" pitchFamily="34" charset="0"/>
                <a:cs typeface="Arial" panose="020B0604020202020204" pitchFamily="34" charset="0"/>
              </a:rPr>
              <a:t>Photo from US Food and Drug Administration website: </a:t>
            </a:r>
            <a:r>
              <a:rPr lang="en-US" sz="2400" b="1" i="1" dirty="0">
                <a:latin typeface="Arial" panose="020B0604020202020204" pitchFamily="34" charset="0"/>
                <a:cs typeface="Arial" panose="020B0604020202020204" pitchFamily="34" charset="0"/>
              </a:rPr>
              <a:t>Vaporizers, E-Cigarettes, and other Electronic Nicotine Delivery Systems (ENDS)</a:t>
            </a:r>
            <a:endParaRPr lang="en-US" sz="2400" i="1" dirty="0">
              <a:latin typeface="Arial" panose="020B0604020202020204" pitchFamily="34" charset="0"/>
              <a:cs typeface="Arial" panose="020B0604020202020204" pitchFamily="34" charset="0"/>
            </a:endParaRPr>
          </a:p>
        </p:txBody>
      </p:sp>
      <p:pic>
        <p:nvPicPr>
          <p:cNvPr id="5" name="Picture Placeholder 4" descr="Examples of electronic cigarettes and vaping devices">
            <a:hlinkClick r:id="rId4"/>
            <a:extLst>
              <a:ext uri="{FF2B5EF4-FFF2-40B4-BE49-F238E27FC236}">
                <a16:creationId xmlns:a16="http://schemas.microsoft.com/office/drawing/2014/main" id="{5AB2A403-1EE1-42B7-B5FA-930764D16772}"/>
              </a:ext>
            </a:extLst>
          </p:cNvPr>
          <p:cNvPicPr>
            <a:picLocks noGrp="1" noChangeAspect="1"/>
          </p:cNvPicPr>
          <p:nvPr>
            <p:ph sz="half" idx="2"/>
          </p:nvPr>
        </p:nvPicPr>
        <p:blipFill rotWithShape="1">
          <a:blip r:embed="rId5" cstate="screen">
            <a:extLst>
              <a:ext uri="{28A0092B-C50C-407E-A947-70E740481C1C}">
                <a14:useLocalDpi xmlns:a14="http://schemas.microsoft.com/office/drawing/2010/main"/>
              </a:ext>
            </a:extLst>
          </a:blip>
          <a:stretch/>
        </p:blipFill>
        <p:spPr>
          <a:xfrm>
            <a:off x="335667" y="522351"/>
            <a:ext cx="5847419" cy="5660898"/>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3582672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78" y="127771"/>
            <a:ext cx="10515600" cy="645228"/>
          </a:xfrm>
        </p:spPr>
        <p:txBody>
          <a:bodyPr>
            <a:normAutofit/>
          </a:bodyPr>
          <a:lstStyle/>
          <a:p>
            <a:r>
              <a:rPr lang="en-US" sz="3200" dirty="0">
                <a:solidFill>
                  <a:srgbClr val="00467F"/>
                </a:solidFill>
                <a:latin typeface="Arial" panose="020B0604020202020204" pitchFamily="34" charset="0"/>
                <a:cs typeface="Arial" panose="020B0604020202020204" pitchFamily="34" charset="0"/>
              </a:rPr>
              <a:t>New Type of E-cig/Vaping Devices USB</a:t>
            </a:r>
          </a:p>
        </p:txBody>
      </p:sp>
      <p:sp>
        <p:nvSpPr>
          <p:cNvPr id="3" name="Content Placeholder 2"/>
          <p:cNvSpPr>
            <a:spLocks noGrp="1"/>
          </p:cNvSpPr>
          <p:nvPr>
            <p:ph idx="1"/>
          </p:nvPr>
        </p:nvSpPr>
        <p:spPr>
          <a:xfrm>
            <a:off x="451757" y="772999"/>
            <a:ext cx="11740243" cy="4703974"/>
          </a:xfrm>
        </p:spPr>
        <p:txBody>
          <a:bodyPr>
            <a:normAutofit/>
          </a:bodyPr>
          <a:lstStyle/>
          <a:p>
            <a:pPr marL="279400" indent="-279400">
              <a:lnSpc>
                <a:spcPct val="100000"/>
              </a:lnSpc>
              <a:spcBef>
                <a:spcPts val="0"/>
              </a:spcBef>
              <a:spcAft>
                <a:spcPts val="1000"/>
              </a:spcAft>
              <a:buFont typeface="Arial" panose="020B0604020202020204" pitchFamily="34" charset="0"/>
              <a:buChar char="•"/>
            </a:pPr>
            <a:r>
              <a:rPr lang="en-US" sz="2800" dirty="0">
                <a:latin typeface="Arial" panose="020B0604020202020204" pitchFamily="34" charset="0"/>
                <a:cs typeface="Arial" panose="020B0604020202020204" pitchFamily="34" charset="0"/>
              </a:rPr>
              <a:t>Small e-cigs and vaping devices are popular due to the minimal exhaled smoke (aerosol), reduced odor, and small size, making it easier to hide their use. </a:t>
            </a:r>
          </a:p>
          <a:p>
            <a:pPr marL="279400" indent="-279400">
              <a:lnSpc>
                <a:spcPct val="10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JUUL sells USB flash drive-shaped e-cig/vaping devices </a:t>
            </a:r>
          </a:p>
          <a:p>
            <a:pPr marL="800100" lvl="1"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one of the most commonly sold USB flash drive shaped e-cigarettes </a:t>
            </a:r>
          </a:p>
          <a:p>
            <a:pPr marL="800100" lvl="1"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experienced 600% increase in sales during 2016-2017</a:t>
            </a:r>
          </a:p>
          <a:p>
            <a:pPr marL="800100" lvl="1"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had the greatest e-cigarette market share in the U.S. by the end of 2017 </a:t>
            </a:r>
          </a:p>
          <a:p>
            <a:pPr marL="800100" lvl="1"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other companies are starting to sell e-cigs that look like USB drives</a:t>
            </a:r>
          </a:p>
          <a:p>
            <a:pPr marL="800100" lvl="1"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the most commonly reported </a:t>
            </a:r>
            <a:r>
              <a:rPr lang="en-US" sz="2400" dirty="0">
                <a:latin typeface="Arial" panose="020B0604020202020204" pitchFamily="34" charset="0"/>
                <a:cs typeface="Arial" panose="020B0604020202020204" pitchFamily="34" charset="0"/>
                <a:hlinkClick r:id="rId4"/>
              </a:rPr>
              <a:t>e-cigarette brand used by youth</a:t>
            </a:r>
            <a:r>
              <a:rPr lang="en-US" sz="2400" dirty="0">
                <a:latin typeface="Arial" panose="020B0604020202020204" pitchFamily="34" charset="0"/>
                <a:cs typeface="Arial" panose="020B0604020202020204" pitchFamily="34" charset="0"/>
              </a:rPr>
              <a:t> in 2019</a:t>
            </a:r>
          </a:p>
          <a:p>
            <a:pPr marL="457200" lvl="1" indent="0">
              <a:spcAft>
                <a:spcPts val="0"/>
              </a:spcAft>
              <a:buClr>
                <a:srgbClr val="37557C"/>
              </a:buClr>
              <a:buNone/>
            </a:pPr>
            <a:endParaRPr lang="en-US" sz="1400" dirty="0">
              <a:latin typeface="Arial" panose="020B0604020202020204" pitchFamily="34" charset="0"/>
              <a:cs typeface="Arial" panose="020B0604020202020204" pitchFamily="34" charset="0"/>
            </a:endParaRPr>
          </a:p>
          <a:p>
            <a:pPr marL="457200" lvl="1" indent="0">
              <a:buClr>
                <a:srgbClr val="37557C"/>
              </a:buClr>
              <a:buNone/>
              <a:tabLst>
                <a:tab pos="7777163" algn="l"/>
              </a:tabLst>
            </a:pP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Ramamurthi</a:t>
            </a:r>
            <a:r>
              <a:rPr lang="en-US" sz="1400" dirty="0">
                <a:latin typeface="Arial" panose="020B0604020202020204" pitchFamily="34" charset="0"/>
                <a:cs typeface="Arial" panose="020B0604020202020204" pitchFamily="34" charset="0"/>
              </a:rPr>
              <a:t> et al., 2018; Cullen et al., 2019</a:t>
            </a:r>
          </a:p>
        </p:txBody>
      </p:sp>
    </p:spTree>
    <p:custDataLst>
      <p:tags r:id="rId1"/>
    </p:custDataLst>
    <p:extLst>
      <p:ext uri="{BB962C8B-B14F-4D97-AF65-F5344CB8AC3E}">
        <p14:creationId xmlns:p14="http://schemas.microsoft.com/office/powerpoint/2010/main" val="2709405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18390"/>
            <a:ext cx="10515600" cy="697584"/>
          </a:xfrm>
        </p:spPr>
        <p:txBody>
          <a:bodyPr>
            <a:normAutofit/>
          </a:bodyPr>
          <a:lstStyle/>
          <a:p>
            <a:r>
              <a:rPr lang="en-US" sz="3200" dirty="0">
                <a:solidFill>
                  <a:srgbClr val="00467F"/>
                </a:solidFill>
                <a:latin typeface="Arial" panose="020B0604020202020204" pitchFamily="34" charset="0"/>
                <a:cs typeface="Arial" panose="020B0604020202020204" pitchFamily="34" charset="0"/>
              </a:rPr>
              <a:t>How e-Cigs &amp; Vaping Devices Work</a:t>
            </a:r>
          </a:p>
        </p:txBody>
      </p:sp>
      <p:sp>
        <p:nvSpPr>
          <p:cNvPr id="3" name="Content Placeholder 2"/>
          <p:cNvSpPr>
            <a:spLocks noGrp="1"/>
          </p:cNvSpPr>
          <p:nvPr>
            <p:ph idx="1"/>
          </p:nvPr>
        </p:nvSpPr>
        <p:spPr>
          <a:xfrm>
            <a:off x="419100" y="966804"/>
            <a:ext cx="11353800" cy="4415901"/>
          </a:xfrm>
        </p:spPr>
        <p:txBody>
          <a:bodyPr>
            <a:normAutofit/>
          </a:bodyPr>
          <a:lstStyle/>
          <a:p>
            <a:pPr marL="0" indent="0" fontAlgn="base">
              <a:lnSpc>
                <a:spcPct val="100000"/>
              </a:lnSpc>
              <a:spcBef>
                <a:spcPts val="0"/>
              </a:spcBef>
              <a:buNone/>
            </a:pPr>
            <a:r>
              <a:rPr lang="en-US" sz="2800" dirty="0">
                <a:latin typeface="Arial" panose="020B0604020202020204" pitchFamily="34" charset="0"/>
                <a:cs typeface="Arial" panose="020B0604020202020204" pitchFamily="34" charset="0"/>
              </a:rPr>
              <a:t>Most e-cigs/vaping devices have 4 components:</a:t>
            </a:r>
          </a:p>
          <a:p>
            <a:pPr marL="571500" indent="-342900" fontAlgn="base">
              <a:lnSpc>
                <a:spcPct val="100000"/>
              </a:lnSpc>
              <a:spcBef>
                <a:spcPts val="0"/>
              </a:spcBef>
            </a:pPr>
            <a:r>
              <a:rPr lang="en-US" sz="2400" dirty="0">
                <a:latin typeface="Arial" panose="020B0604020202020204" pitchFamily="34" charset="0"/>
                <a:cs typeface="Arial" panose="020B0604020202020204" pitchFamily="34" charset="0"/>
              </a:rPr>
              <a:t>a cartridge, reservoir, or pod that holds a liquid solution (</a:t>
            </a:r>
            <a:r>
              <a:rPr lang="en-US" sz="2400" i="1" dirty="0">
                <a:latin typeface="Arial" panose="020B0604020202020204" pitchFamily="34" charset="0"/>
                <a:cs typeface="Arial" panose="020B0604020202020204" pitchFamily="34" charset="0"/>
              </a:rPr>
              <a:t>e-liquid</a:t>
            </a:r>
            <a:r>
              <a:rPr lang="en-US" sz="2400" dirty="0">
                <a:latin typeface="Arial" panose="020B0604020202020204" pitchFamily="34" charset="0"/>
                <a:cs typeface="Arial" panose="020B0604020202020204" pitchFamily="34" charset="0"/>
              </a:rPr>
              <a:t> or </a:t>
            </a:r>
            <a:r>
              <a:rPr lang="en-US" sz="2400" i="1" dirty="0">
                <a:latin typeface="Arial" panose="020B0604020202020204" pitchFamily="34" charset="0"/>
                <a:cs typeface="Arial" panose="020B0604020202020204" pitchFamily="34" charset="0"/>
              </a:rPr>
              <a:t>e-juice</a:t>
            </a:r>
            <a:r>
              <a:rPr lang="en-US" sz="2400" dirty="0">
                <a:latin typeface="Arial" panose="020B0604020202020204" pitchFamily="34" charset="0"/>
                <a:cs typeface="Arial" panose="020B0604020202020204" pitchFamily="34" charset="0"/>
              </a:rPr>
              <a:t>) containing varying amounts of nicotine, flavorings, and other chemicals</a:t>
            </a:r>
          </a:p>
          <a:p>
            <a:pPr marL="571500" indent="-342900" fontAlgn="base">
              <a:lnSpc>
                <a:spcPct val="100000"/>
              </a:lnSpc>
              <a:spcBef>
                <a:spcPts val="0"/>
              </a:spcBef>
            </a:pPr>
            <a:r>
              <a:rPr lang="en-US" sz="2400" dirty="0">
                <a:latin typeface="Arial" panose="020B0604020202020204" pitchFamily="34" charset="0"/>
                <a:cs typeface="Arial" panose="020B0604020202020204" pitchFamily="34" charset="0"/>
              </a:rPr>
              <a:t>a heating element (atomizer)</a:t>
            </a:r>
          </a:p>
          <a:p>
            <a:pPr marL="571500" indent="-342900" fontAlgn="base">
              <a:lnSpc>
                <a:spcPct val="100000"/>
              </a:lnSpc>
              <a:spcBef>
                <a:spcPts val="0"/>
              </a:spcBef>
            </a:pPr>
            <a:r>
              <a:rPr lang="en-US" sz="2400" dirty="0">
                <a:latin typeface="Arial" panose="020B0604020202020204" pitchFamily="34" charset="0"/>
                <a:cs typeface="Arial" panose="020B0604020202020204" pitchFamily="34" charset="0"/>
              </a:rPr>
              <a:t>a power source (usually a battery)</a:t>
            </a:r>
          </a:p>
          <a:p>
            <a:pPr marL="571500" indent="-342900" fontAlgn="base">
              <a:lnSpc>
                <a:spcPct val="100000"/>
              </a:lnSpc>
              <a:spcBef>
                <a:spcPts val="0"/>
              </a:spcBef>
              <a:spcAft>
                <a:spcPts val="1200"/>
              </a:spcAft>
            </a:pPr>
            <a:r>
              <a:rPr lang="en-US" sz="2400" dirty="0">
                <a:latin typeface="Arial" panose="020B0604020202020204" pitchFamily="34" charset="0"/>
                <a:cs typeface="Arial" panose="020B0604020202020204" pitchFamily="34" charset="0"/>
              </a:rPr>
              <a:t>a mouthpiece that the person uses to inhale</a:t>
            </a:r>
          </a:p>
          <a:p>
            <a:pPr marL="0" indent="0" fontAlgn="base">
              <a:lnSpc>
                <a:spcPct val="100000"/>
              </a:lnSpc>
              <a:spcBef>
                <a:spcPts val="0"/>
              </a:spcBef>
              <a:buNone/>
            </a:pPr>
            <a:r>
              <a:rPr lang="en-US" sz="2800" dirty="0">
                <a:latin typeface="Arial" panose="020B0604020202020204" pitchFamily="34" charset="0"/>
                <a:cs typeface="Arial" panose="020B0604020202020204" pitchFamily="34" charset="0"/>
              </a:rPr>
              <a:t>In many e-cigarettes, puffing activates the battery-powered heating device, which vaporizes the liquid in the cartridge. The person then inhales the resulting aerosol or vapor (called </a:t>
            </a:r>
            <a:r>
              <a:rPr lang="en-US" sz="2800" i="1" dirty="0">
                <a:latin typeface="Arial" panose="020B0604020202020204" pitchFamily="34" charset="0"/>
                <a:cs typeface="Arial" panose="020B0604020202020204" pitchFamily="34" charset="0"/>
              </a:rPr>
              <a:t>vaping</a:t>
            </a:r>
            <a:r>
              <a:rPr lang="en-US" sz="2800" dirty="0">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1403344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5600" y="1190626"/>
            <a:ext cx="6362700" cy="1362074"/>
          </a:xfrm>
        </p:spPr>
        <p:txBody>
          <a:bodyPr>
            <a:normAutofit/>
          </a:bodyPr>
          <a:lstStyle/>
          <a:p>
            <a:pPr algn="ctr"/>
            <a:r>
              <a:rPr lang="en-US" sz="3600" dirty="0">
                <a:latin typeface="Arial" panose="020B0604020202020204" pitchFamily="34" charset="0"/>
                <a:cs typeface="Arial" panose="020B0604020202020204" pitchFamily="34" charset="0"/>
                <a:hlinkClick r:id="rId4"/>
              </a:rPr>
              <a:t>Parts of an e-cigarette device</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5708650" y="3172945"/>
            <a:ext cx="5816600" cy="1729255"/>
          </a:xfrm>
        </p:spPr>
        <p:txBody>
          <a:bodyPr>
            <a:normAutofit/>
          </a:bodyPr>
          <a:lstStyle/>
          <a:p>
            <a:pPr marL="0" indent="0" algn="ctr">
              <a:lnSpc>
                <a:spcPct val="100000"/>
              </a:lnSpc>
              <a:spcBef>
                <a:spcPts val="0"/>
              </a:spcBef>
              <a:buNone/>
            </a:pPr>
            <a:r>
              <a:rPr lang="en-US" sz="2400" b="1" dirty="0">
                <a:latin typeface="Arial" panose="020B0604020202020204" pitchFamily="34" charset="0"/>
                <a:cs typeface="Arial" panose="020B0604020202020204" pitchFamily="34" charset="0"/>
              </a:rPr>
              <a:t>Photo from: US Department of Health and  Human Services. </a:t>
            </a:r>
            <a:r>
              <a:rPr lang="en-US" sz="2400" b="1" i="1" dirty="0">
                <a:latin typeface="Arial" panose="020B0604020202020204" pitchFamily="34" charset="0"/>
                <a:cs typeface="Arial" panose="020B0604020202020204" pitchFamily="34" charset="0"/>
              </a:rPr>
              <a:t>E-cigarette use among youth and young adults. A report of the Surgeon General, 2016</a:t>
            </a:r>
          </a:p>
        </p:txBody>
      </p:sp>
      <p:pic>
        <p:nvPicPr>
          <p:cNvPr id="8" name="Content Placeholder 7" descr="parts of an e-cigarette device">
            <a:extLst>
              <a:ext uri="{FF2B5EF4-FFF2-40B4-BE49-F238E27FC236}">
                <a16:creationId xmlns:a16="http://schemas.microsoft.com/office/drawing/2014/main" id="{02460FE2-9868-2E46-B68A-04DC28E0556E}"/>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58800" y="45720"/>
            <a:ext cx="4587068" cy="6766560"/>
          </a:xfrm>
        </p:spPr>
      </p:pic>
    </p:spTree>
    <p:custDataLst>
      <p:tags r:id="rId1"/>
    </p:custDataLst>
    <p:extLst>
      <p:ext uri="{BB962C8B-B14F-4D97-AF65-F5344CB8AC3E}">
        <p14:creationId xmlns:p14="http://schemas.microsoft.com/office/powerpoint/2010/main" val="138223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88979"/>
          </a:xfrm>
        </p:spPr>
        <p:txBody>
          <a:bodyPr>
            <a:noAutofit/>
          </a:bodyPr>
          <a:lstStyle/>
          <a:p>
            <a:pPr algn="ctr">
              <a:lnSpc>
                <a:spcPct val="100000"/>
              </a:lnSpc>
            </a:pPr>
            <a:r>
              <a:rPr lang="en-US" sz="3200" dirty="0">
                <a:solidFill>
                  <a:srgbClr val="00467F"/>
                </a:solidFill>
                <a:latin typeface="Arial" panose="020B0604020202020204" pitchFamily="34" charset="0"/>
                <a:cs typeface="Arial" panose="020B0604020202020204" pitchFamily="34" charset="0"/>
              </a:rPr>
              <a:t>The Aerosol that Users Breathe from the E-cigarette and Exhale can Contain Harmful and Potentially Harmful Substances</a:t>
            </a:r>
          </a:p>
        </p:txBody>
      </p:sp>
      <p:sp>
        <p:nvSpPr>
          <p:cNvPr id="3" name="Content Placeholder 2"/>
          <p:cNvSpPr>
            <a:spLocks noGrp="1"/>
          </p:cNvSpPr>
          <p:nvPr>
            <p:ph sz="half" idx="1"/>
          </p:nvPr>
        </p:nvSpPr>
        <p:spPr>
          <a:xfrm>
            <a:off x="6096000" y="1537961"/>
            <a:ext cx="6096000" cy="4184109"/>
          </a:xfrm>
        </p:spPr>
        <p:txBody>
          <a:bodyPr>
            <a:normAutofit/>
          </a:bodyPr>
          <a:lstStyle/>
          <a:p>
            <a:pPr marL="288925" indent="-288925">
              <a:lnSpc>
                <a:spcPct val="100000"/>
              </a:lnSpc>
              <a:spcBef>
                <a:spcPts val="0"/>
              </a:spcBef>
              <a:spcAft>
                <a:spcPts val="1000"/>
              </a:spcAft>
              <a:buClr>
                <a:srgbClr val="37557C"/>
              </a:buClr>
            </a:pPr>
            <a:r>
              <a:rPr lang="en-US" sz="2800" dirty="0">
                <a:latin typeface="Arial" panose="020B0604020202020204" pitchFamily="34" charset="0"/>
                <a:cs typeface="Arial" panose="020B0604020202020204" pitchFamily="34" charset="0"/>
              </a:rPr>
              <a:t>Volatile Organic Compounds</a:t>
            </a:r>
          </a:p>
          <a:p>
            <a:pPr marL="288925" indent="-288925">
              <a:lnSpc>
                <a:spcPct val="100000"/>
              </a:lnSpc>
              <a:spcBef>
                <a:spcPts val="0"/>
              </a:spcBef>
              <a:spcAft>
                <a:spcPts val="1000"/>
              </a:spcAft>
              <a:buClr>
                <a:srgbClr val="37557C"/>
              </a:buClr>
            </a:pPr>
            <a:r>
              <a:rPr lang="en-US" sz="2800" dirty="0">
                <a:latin typeface="Arial" panose="020B0604020202020204" pitchFamily="34" charset="0"/>
                <a:cs typeface="Arial" panose="020B0604020202020204" pitchFamily="34" charset="0"/>
              </a:rPr>
              <a:t>Nicotine</a:t>
            </a:r>
          </a:p>
          <a:p>
            <a:pPr marL="288925" indent="-288925">
              <a:lnSpc>
                <a:spcPct val="100000"/>
              </a:lnSpc>
              <a:spcBef>
                <a:spcPts val="0"/>
              </a:spcBef>
              <a:spcAft>
                <a:spcPts val="1000"/>
              </a:spcAft>
              <a:buClr>
                <a:srgbClr val="37557C"/>
              </a:buClr>
            </a:pPr>
            <a:r>
              <a:rPr lang="en-US" sz="2800" dirty="0">
                <a:latin typeface="Arial" panose="020B0604020202020204" pitchFamily="34" charset="0"/>
                <a:cs typeface="Arial" panose="020B0604020202020204" pitchFamily="34" charset="0"/>
              </a:rPr>
              <a:t>Cancer-causing Chemicals	</a:t>
            </a:r>
          </a:p>
          <a:p>
            <a:pPr marL="288925" indent="-288925">
              <a:lnSpc>
                <a:spcPct val="100000"/>
              </a:lnSpc>
              <a:spcBef>
                <a:spcPts val="0"/>
              </a:spcBef>
              <a:spcAft>
                <a:spcPts val="1000"/>
              </a:spcAft>
              <a:buClr>
                <a:srgbClr val="37557C"/>
              </a:buClr>
            </a:pPr>
            <a:r>
              <a:rPr lang="en-US" sz="2800" dirty="0">
                <a:latin typeface="Arial" panose="020B0604020202020204" pitchFamily="34" charset="0"/>
                <a:cs typeface="Arial" panose="020B0604020202020204" pitchFamily="34" charset="0"/>
              </a:rPr>
              <a:t>Heavy Metals – nickel, tin, &amp; lead</a:t>
            </a:r>
          </a:p>
          <a:p>
            <a:pPr marL="288925" indent="-288925">
              <a:lnSpc>
                <a:spcPct val="100000"/>
              </a:lnSpc>
              <a:spcBef>
                <a:spcPts val="0"/>
              </a:spcBef>
              <a:spcAft>
                <a:spcPts val="1000"/>
              </a:spcAft>
              <a:buClr>
                <a:srgbClr val="37557C"/>
              </a:buClr>
            </a:pPr>
            <a:r>
              <a:rPr lang="en-US" sz="2800" dirty="0">
                <a:latin typeface="Arial" panose="020B0604020202020204" pitchFamily="34" charset="0"/>
                <a:cs typeface="Arial" panose="020B0604020202020204" pitchFamily="34" charset="0"/>
              </a:rPr>
              <a:t>Ultrafine Particles 	</a:t>
            </a:r>
          </a:p>
          <a:p>
            <a:pPr marL="288925" indent="-288925">
              <a:lnSpc>
                <a:spcPct val="100000"/>
              </a:lnSpc>
              <a:spcBef>
                <a:spcPts val="0"/>
              </a:spcBef>
              <a:spcAft>
                <a:spcPts val="1000"/>
              </a:spcAft>
              <a:buClr>
                <a:srgbClr val="37557C"/>
              </a:buClr>
            </a:pPr>
            <a:r>
              <a:rPr lang="en-US" sz="2800" dirty="0">
                <a:latin typeface="Arial" panose="020B0604020202020204" pitchFamily="34" charset="0"/>
                <a:cs typeface="Arial" panose="020B0604020202020204" pitchFamily="34" charset="0"/>
              </a:rPr>
              <a:t>Flavoring such as Diacetyl</a:t>
            </a:r>
          </a:p>
          <a:p>
            <a:pPr marL="288925" indent="-288925">
              <a:lnSpc>
                <a:spcPct val="100000"/>
              </a:lnSpc>
              <a:spcBef>
                <a:spcPts val="0"/>
              </a:spcBef>
              <a:spcAft>
                <a:spcPts val="1000"/>
              </a:spcAft>
              <a:buClr>
                <a:srgbClr val="37557C"/>
              </a:buClr>
            </a:pPr>
            <a:r>
              <a:rPr lang="en-US" sz="2800" dirty="0">
                <a:latin typeface="Arial" panose="020B0604020202020204" pitchFamily="34" charset="0"/>
                <a:cs typeface="Arial" panose="020B0604020202020204" pitchFamily="34" charset="0"/>
              </a:rPr>
              <a:t>THC in some cases </a:t>
            </a:r>
          </a:p>
        </p:txBody>
      </p:sp>
      <p:pic>
        <p:nvPicPr>
          <p:cNvPr id="5" name="Picture Placeholder 4" descr="person exhaling aerosol ">
            <a:extLst>
              <a:ext uri="{FF2B5EF4-FFF2-40B4-BE49-F238E27FC236}">
                <a16:creationId xmlns:a16="http://schemas.microsoft.com/office/drawing/2014/main" id="{62276178-8150-483F-BE93-9B19BFC18F59}"/>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58800" y="2136551"/>
            <a:ext cx="5181600" cy="2584898"/>
          </a:xfrm>
          <a:prstGeom prst="rect">
            <a:avLst/>
          </a:prstGeom>
        </p:spPr>
      </p:pic>
    </p:spTree>
    <p:custDataLst>
      <p:tags r:id="rId1"/>
    </p:custDataLst>
    <p:extLst>
      <p:ext uri="{BB962C8B-B14F-4D97-AF65-F5344CB8AC3E}">
        <p14:creationId xmlns:p14="http://schemas.microsoft.com/office/powerpoint/2010/main" val="192906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2232"/>
            <a:ext cx="10515600" cy="2601797"/>
          </a:xfrm>
        </p:spPr>
        <p:txBody>
          <a:bodyPr>
            <a:normAutofit/>
          </a:bodyPr>
          <a:lstStyle/>
          <a:p>
            <a:pPr algn="ctr">
              <a:lnSpc>
                <a:spcPct val="150000"/>
              </a:lnSpc>
            </a:pPr>
            <a:r>
              <a:rPr lang="en-US" dirty="0">
                <a:solidFill>
                  <a:srgbClr val="37557C"/>
                </a:solidFill>
                <a:latin typeface="Arial" panose="020B0604020202020204" pitchFamily="34" charset="0"/>
                <a:cs typeface="Arial" panose="020B0604020202020204" pitchFamily="34" charset="0"/>
              </a:rPr>
              <a:t>CDC coined the term </a:t>
            </a:r>
            <a:br>
              <a:rPr lang="en-US" dirty="0">
                <a:solidFill>
                  <a:srgbClr val="37557C"/>
                </a:solidFill>
                <a:latin typeface="Arial" panose="020B0604020202020204" pitchFamily="34" charset="0"/>
                <a:cs typeface="Arial" panose="020B0604020202020204" pitchFamily="34" charset="0"/>
              </a:rPr>
            </a:br>
            <a:r>
              <a:rPr lang="en-US" sz="4400" b="1" dirty="0">
                <a:solidFill>
                  <a:srgbClr val="00467F"/>
                </a:solidFill>
                <a:latin typeface="Arial" panose="020B0604020202020204" pitchFamily="34" charset="0"/>
                <a:cs typeface="Arial" panose="020B0604020202020204" pitchFamily="34" charset="0"/>
              </a:rPr>
              <a:t>EVALI</a:t>
            </a:r>
            <a:endParaRPr lang="en-US" b="1" dirty="0">
              <a:solidFill>
                <a:srgbClr val="00467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2941164"/>
            <a:ext cx="12192000" cy="1022808"/>
          </a:xfrm>
        </p:spPr>
        <p:txBody>
          <a:bodyPr>
            <a:normAutofit/>
          </a:bodyPr>
          <a:lstStyle/>
          <a:p>
            <a:pPr marL="0" indent="0" algn="ctr" fontAlgn="base">
              <a:lnSpc>
                <a:spcPct val="100000"/>
              </a:lnSpc>
              <a:spcBef>
                <a:spcPts val="0"/>
              </a:spcBef>
              <a:buNone/>
            </a:pPr>
            <a:r>
              <a:rPr lang="en-US" sz="4400" b="1" dirty="0">
                <a:solidFill>
                  <a:srgbClr val="37557C"/>
                </a:solidFill>
                <a:latin typeface="Arial" panose="020B0604020202020204" pitchFamily="34" charset="0"/>
                <a:cs typeface="Arial" panose="020B0604020202020204" pitchFamily="34" charset="0"/>
                <a:hlinkClick r:id="rId4"/>
              </a:rPr>
              <a:t>E</a:t>
            </a:r>
            <a:r>
              <a:rPr lang="en-US" dirty="0">
                <a:latin typeface="Arial" panose="020B0604020202020204" pitchFamily="34" charset="0"/>
                <a:cs typeface="Arial" panose="020B0604020202020204" pitchFamily="34" charset="0"/>
                <a:hlinkClick r:id="rId4"/>
              </a:rPr>
              <a:t>-cigarette, or </a:t>
            </a:r>
            <a:r>
              <a:rPr lang="en-US" sz="4400" b="1" dirty="0">
                <a:solidFill>
                  <a:srgbClr val="37557C"/>
                </a:solidFill>
                <a:latin typeface="Arial" panose="020B0604020202020204" pitchFamily="34" charset="0"/>
                <a:cs typeface="Arial" panose="020B0604020202020204" pitchFamily="34" charset="0"/>
                <a:hlinkClick r:id="rId4"/>
              </a:rPr>
              <a:t>V</a:t>
            </a:r>
            <a:r>
              <a:rPr lang="en-US" dirty="0">
                <a:latin typeface="Arial" panose="020B0604020202020204" pitchFamily="34" charset="0"/>
                <a:cs typeface="Arial" panose="020B0604020202020204" pitchFamily="34" charset="0"/>
                <a:hlinkClick r:id="rId4"/>
              </a:rPr>
              <a:t>aping, product use </a:t>
            </a:r>
            <a:r>
              <a:rPr lang="en-US" sz="4400" b="1" dirty="0">
                <a:solidFill>
                  <a:srgbClr val="37557C"/>
                </a:solidFill>
                <a:latin typeface="Arial" panose="020B0604020202020204" pitchFamily="34" charset="0"/>
                <a:cs typeface="Arial" panose="020B0604020202020204" pitchFamily="34" charset="0"/>
                <a:hlinkClick r:id="rId4"/>
              </a:rPr>
              <a:t>A</a:t>
            </a:r>
            <a:r>
              <a:rPr lang="en-US" dirty="0">
                <a:latin typeface="Arial" panose="020B0604020202020204" pitchFamily="34" charset="0"/>
                <a:cs typeface="Arial" panose="020B0604020202020204" pitchFamily="34" charset="0"/>
                <a:hlinkClick r:id="rId4"/>
              </a:rPr>
              <a:t>ssociated </a:t>
            </a:r>
            <a:r>
              <a:rPr lang="en-US" sz="4400" b="1" dirty="0">
                <a:solidFill>
                  <a:srgbClr val="37557C"/>
                </a:solidFill>
                <a:latin typeface="Arial" panose="020B0604020202020204" pitchFamily="34" charset="0"/>
                <a:cs typeface="Arial" panose="020B0604020202020204" pitchFamily="34" charset="0"/>
                <a:hlinkClick r:id="rId4"/>
              </a:rPr>
              <a:t>L</a:t>
            </a:r>
            <a:r>
              <a:rPr lang="en-US" dirty="0">
                <a:latin typeface="Arial" panose="020B0604020202020204" pitchFamily="34" charset="0"/>
                <a:cs typeface="Arial" panose="020B0604020202020204" pitchFamily="34" charset="0"/>
                <a:hlinkClick r:id="rId4"/>
              </a:rPr>
              <a:t>ung </a:t>
            </a:r>
            <a:r>
              <a:rPr lang="en-US" sz="4400" b="1" dirty="0">
                <a:solidFill>
                  <a:srgbClr val="37557C"/>
                </a:solidFill>
                <a:latin typeface="Arial" panose="020B0604020202020204" pitchFamily="34" charset="0"/>
                <a:cs typeface="Arial" panose="020B0604020202020204" pitchFamily="34" charset="0"/>
                <a:hlinkClick r:id="rId4"/>
              </a:rPr>
              <a:t>I</a:t>
            </a:r>
            <a:r>
              <a:rPr lang="en-US" dirty="0">
                <a:latin typeface="Arial" panose="020B0604020202020204" pitchFamily="34" charset="0"/>
                <a:cs typeface="Arial" panose="020B0604020202020204" pitchFamily="34" charset="0"/>
                <a:hlinkClick r:id="rId4"/>
              </a:rPr>
              <a:t>njury</a:t>
            </a:r>
            <a:endParaRPr lang="en-US" sz="32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8512221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2878</TotalTime>
  <Words>5621</Words>
  <Application>Microsoft Office PowerPoint</Application>
  <PresentationFormat>Widescreen</PresentationFormat>
  <Paragraphs>268</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Courier New</vt:lpstr>
      <vt:lpstr>Custom Design</vt:lpstr>
      <vt:lpstr>Overview of Electronic Cigarettes &amp; Vaping Devices</vt:lpstr>
      <vt:lpstr>Disclaimer</vt:lpstr>
      <vt:lpstr>Electronic Cigarette Definitions</vt:lpstr>
      <vt:lpstr>Examples of E-cig &amp; Vaping Devices</vt:lpstr>
      <vt:lpstr>New Type of E-cig/Vaping Devices USB</vt:lpstr>
      <vt:lpstr>How e-Cigs &amp; Vaping Devices Work</vt:lpstr>
      <vt:lpstr>Parts of an e-cigarette device</vt:lpstr>
      <vt:lpstr>The Aerosol that Users Breathe from the E-cigarette and Exhale can Contain Harmful and Potentially Harmful Substances</vt:lpstr>
      <vt:lpstr>CDC coined the term  EVALI</vt:lpstr>
      <vt:lpstr>CDC Data on Vaping/E-cigarette Injuries/Death</vt:lpstr>
      <vt:lpstr>Number of Lung Injury Cases Reported to CDC as of November 19, 2019</vt:lpstr>
      <vt:lpstr>New Results on EVALI</vt:lpstr>
      <vt:lpstr>Key Facts about Vitamin E Acetate</vt:lpstr>
      <vt:lpstr>Current Evidence &amp; Decreasing Risks</vt:lpstr>
      <vt:lpstr>CDC Recommends that people should not:</vt:lpstr>
      <vt:lpstr>Use of E-cigs by High School and Middle School Students</vt:lpstr>
      <vt:lpstr>Monitoring the Future Study and NIDA Director</vt:lpstr>
      <vt:lpstr>For adolescents and young adults, there is no safe use of nicotine</vt:lpstr>
      <vt:lpstr>In Summary…</vt:lpstr>
      <vt:lpstr>Resources</vt:lpstr>
      <vt:lpstr>For more information, contact</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roget@unr.edu;sasteriadis@unr.edu</dc:creator>
  <cp:lastModifiedBy>Joyce A Hartje</cp:lastModifiedBy>
  <cp:revision>110</cp:revision>
  <dcterms:created xsi:type="dcterms:W3CDTF">2017-10-19T14:29:41Z</dcterms:created>
  <dcterms:modified xsi:type="dcterms:W3CDTF">2020-03-05T22:54:21Z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